
<file path=[Content_Types].xml><?xml version="1.0" encoding="utf-8"?>
<Types xmlns="http://schemas.openxmlformats.org/package/2006/content-types">
  <Default Extension="png" ContentType="image/png"/>
  <Default Extension="tmp"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6.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7.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8.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9.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0.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1.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2.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3.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14.xml" ContentType="application/vnd.openxmlformats-officedocument.theme+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theme/theme15.xml" ContentType="application/vnd.openxmlformats-officedocument.theme+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theme/theme16.xml" ContentType="application/vnd.openxmlformats-officedocument.theme+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theme/theme17.xml" ContentType="application/vnd.openxmlformats-officedocument.theme+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theme/theme18.xml" ContentType="application/vnd.openxmlformats-officedocument.theme+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theme/theme19.xml" ContentType="application/vnd.openxmlformats-officedocument.theme+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theme/theme20.xml" ContentType="application/vnd.openxmlformats-officedocument.theme+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theme/theme21.xml" ContentType="application/vnd.openxmlformats-officedocument.theme+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theme/theme22.xml" ContentType="application/vnd.openxmlformats-officedocument.theme+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theme/theme23.xml" ContentType="application/vnd.openxmlformats-officedocument.theme+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theme/theme24.xml" ContentType="application/vnd.openxmlformats-officedocument.theme+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theme/theme25.xml" ContentType="application/vnd.openxmlformats-officedocument.theme+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theme/theme26.xml" ContentType="application/vnd.openxmlformats-officedocument.theme+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theme/theme27.xml" ContentType="application/vnd.openxmlformats-officedocument.theme+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theme/theme28.xml" ContentType="application/vnd.openxmlformats-officedocument.theme+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theme/theme29.xml" ContentType="application/vnd.openxmlformats-officedocument.theme+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theme/theme31.xml" ContentType="application/vnd.openxmlformats-officedocument.theme+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theme/theme32.xml" ContentType="application/vnd.openxmlformats-officedocument.theme+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theme/theme33.xml" ContentType="application/vnd.openxmlformats-officedocument.theme+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theme/theme34.xml" ContentType="application/vnd.openxmlformats-officedocument.theme+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theme/theme35.xml" ContentType="application/vnd.openxmlformats-officedocument.theme+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theme/theme36.xml" ContentType="application/vnd.openxmlformats-officedocument.theme+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theme/theme37.xml" ContentType="application/vnd.openxmlformats-officedocument.theme+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theme/theme38.xml" ContentType="application/vnd.openxmlformats-officedocument.theme+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theme/theme39.xml" ContentType="application/vnd.openxmlformats-officedocument.theme+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theme/theme40.xml" ContentType="application/vnd.openxmlformats-officedocument.theme+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theme/theme41.xml" ContentType="application/vnd.openxmlformats-officedocument.theme+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theme/theme42.xml" ContentType="application/vnd.openxmlformats-officedocument.theme+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theme/theme43.xml" ContentType="application/vnd.openxmlformats-officedocument.theme+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theme/theme44.xml" ContentType="application/vnd.openxmlformats-officedocument.theme+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theme/theme45.xml" ContentType="application/vnd.openxmlformats-officedocument.theme+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theme/theme46.xml" ContentType="application/vnd.openxmlformats-officedocument.theme+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theme/theme47.xml" ContentType="application/vnd.openxmlformats-officedocument.theme+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theme/theme48.xml" ContentType="application/vnd.openxmlformats-officedocument.theme+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theme/theme49.xml" ContentType="application/vnd.openxmlformats-officedocument.theme+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theme/theme50.xml" ContentType="application/vnd.openxmlformats-officedocument.theme+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theme/theme51.xml" ContentType="application/vnd.openxmlformats-officedocument.theme+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theme/theme52.xml" ContentType="application/vnd.openxmlformats-officedocument.theme+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theme/theme53.xml" ContentType="application/vnd.openxmlformats-officedocument.theme+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theme/theme54.xml" ContentType="application/vnd.openxmlformats-officedocument.theme+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theme/theme55.xml" ContentType="application/vnd.openxmlformats-officedocument.theme+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theme/theme56.xml" ContentType="application/vnd.openxmlformats-officedocument.theme+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theme/theme57.xml" ContentType="application/vnd.openxmlformats-officedocument.theme+xml"/>
  <Override PartName="/ppt/theme/theme58.xml" ContentType="application/vnd.openxmlformats-officedocument.theme+xml"/>
  <Override PartName="/ppt/theme/theme5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6.xml" ContentType="application/vnd.openxmlformats-officedocument.presentationml.notesSlide+xml"/>
  <Override PartName="/ppt/charts/chart4.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7.xml" ContentType="application/vnd.openxmlformats-officedocument.presentationml.notesSlide+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charts/chart6.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58.xml" ContentType="application/vnd.openxmlformats-officedocument.presentationml.notesSlide+xml"/>
  <Override PartName="/ppt/charts/chart7.xml" ContentType="application/vnd.openxmlformats-officedocument.drawingml.chart+xml"/>
  <Override PartName="/ppt/charts/style5.xml" ContentType="application/vnd.ms-office.chartstyle+xml"/>
  <Override PartName="/ppt/charts/colors5.xml" ContentType="application/vnd.ms-office.chartcolorstyle+xml"/>
  <Override PartName="/ppt/charts/chart8.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59.xml" ContentType="application/vnd.openxmlformats-officedocument.presentationml.notesSlide+xml"/>
  <Override PartName="/ppt/charts/chart9.xml" ContentType="application/vnd.openxmlformats-officedocument.drawingml.chart+xml"/>
  <Override PartName="/ppt/charts/style7.xml" ContentType="application/vnd.ms-office.chartstyle+xml"/>
  <Override PartName="/ppt/charts/colors7.xml" ContentType="application/vnd.ms-office.chartcolorstyle+xml"/>
  <Override PartName="/ppt/charts/chart10.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60.xml" ContentType="application/vnd.openxmlformats-officedocument.presentationml.notesSlide+xml"/>
  <Override PartName="/ppt/charts/chart11.xml" ContentType="application/vnd.openxmlformats-officedocument.drawingml.chart+xml"/>
  <Override PartName="/ppt/charts/style9.xml" ContentType="application/vnd.ms-office.chartstyle+xml"/>
  <Override PartName="/ppt/charts/colors9.xml" ContentType="application/vnd.ms-office.chartcolorstyle+xml"/>
  <Override PartName="/ppt/charts/chart12.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61.xml" ContentType="application/vnd.openxmlformats-officedocument.presentationml.notesSlide+xml"/>
  <Override PartName="/ppt/charts/chart13.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4.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62.xml" ContentType="application/vnd.openxmlformats-officedocument.presentationml.notesSlide+xml"/>
  <Override PartName="/ppt/charts/chart15.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6.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63.xml" ContentType="application/vnd.openxmlformats-officedocument.presentationml.notesSlide+xml"/>
  <Override PartName="/ppt/charts/chart17.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8.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64.xml" ContentType="application/vnd.openxmlformats-officedocument.presentationml.notesSlide+xml"/>
  <Override PartName="/ppt/charts/chart19.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20.xml" ContentType="application/vnd.openxmlformats-officedocument.drawingml.chart+xml"/>
  <Override PartName="/ppt/charts/style18.xml" ContentType="application/vnd.ms-office.chartstyle+xml"/>
  <Override PartName="/ppt/charts/colors18.xml" ContentType="application/vnd.ms-office.chartcolorstyle+xml"/>
  <Override PartName="/ppt/notesSlides/notesSlide65.xml" ContentType="application/vnd.openxmlformats-officedocument.presentationml.notesSlide+xml"/>
  <Override PartName="/ppt/charts/chart21.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2.xml" ContentType="application/vnd.openxmlformats-officedocument.drawingml.chart+xml"/>
  <Override PartName="/ppt/charts/style20.xml" ContentType="application/vnd.ms-office.chartstyle+xml"/>
  <Override PartName="/ppt/charts/colors20.xml" ContentType="application/vnd.ms-office.chartcolorstyle+xml"/>
  <Override PartName="/ppt/notesSlides/notesSlide66.xml" ContentType="application/vnd.openxmlformats-officedocument.presentationml.notesSlide+xml"/>
  <Override PartName="/ppt/charts/chart23.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4.xml" ContentType="application/vnd.openxmlformats-officedocument.drawingml.chart+xml"/>
  <Override PartName="/ppt/charts/style22.xml" ContentType="application/vnd.ms-office.chartstyle+xml"/>
  <Override PartName="/ppt/charts/colors22.xml" ContentType="application/vnd.ms-office.chartcolorstyle+xml"/>
  <Override PartName="/ppt/notesSlides/notesSlide67.xml" ContentType="application/vnd.openxmlformats-officedocument.presentationml.notesSlide+xml"/>
  <Override PartName="/ppt/charts/chart25.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6.xml" ContentType="application/vnd.openxmlformats-officedocument.drawingml.chart+xml"/>
  <Override PartName="/ppt/charts/style24.xml" ContentType="application/vnd.ms-office.chartstyle+xml"/>
  <Override PartName="/ppt/charts/colors24.xml" ContentType="application/vnd.ms-office.chartcolorstyl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charts/chart27.xml" ContentType="application/vnd.openxmlformats-officedocument.drawingml.chart+xml"/>
  <Override PartName="/ppt/theme/themeOverride1.xml" ContentType="application/vnd.openxmlformats-officedocument.themeOverr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52" r:id="rId23"/>
    <p:sldMasterId id="2147485665" r:id="rId24"/>
    <p:sldMasterId id="2147485714" r:id="rId25"/>
    <p:sldMasterId id="2147486472" r:id="rId26"/>
    <p:sldMasterId id="2147486594" r:id="rId27"/>
    <p:sldMasterId id="2147486654" r:id="rId28"/>
    <p:sldMasterId id="2147486871" r:id="rId29"/>
    <p:sldMasterId id="2147487120" r:id="rId30"/>
    <p:sldMasterId id="2147487144" r:id="rId31"/>
    <p:sldMasterId id="2147487194" r:id="rId32"/>
    <p:sldMasterId id="2147487206" r:id="rId33"/>
    <p:sldMasterId id="2147487258" r:id="rId34"/>
    <p:sldMasterId id="2147487375" r:id="rId35"/>
    <p:sldMasterId id="2147487423" r:id="rId36"/>
    <p:sldMasterId id="2147487536" r:id="rId37"/>
    <p:sldMasterId id="2147487574" r:id="rId38"/>
    <p:sldMasterId id="2147487623" r:id="rId39"/>
    <p:sldMasterId id="2147487743" r:id="rId40"/>
    <p:sldMasterId id="2147488085" r:id="rId41"/>
    <p:sldMasterId id="2147488097" r:id="rId42"/>
    <p:sldMasterId id="2147488109" r:id="rId43"/>
    <p:sldMasterId id="2147488121" r:id="rId44"/>
    <p:sldMasterId id="2147488236" r:id="rId45"/>
    <p:sldMasterId id="2147488305" r:id="rId46"/>
    <p:sldMasterId id="2147488318" r:id="rId47"/>
    <p:sldMasterId id="2147488334" r:id="rId48"/>
    <p:sldMasterId id="2147488410" r:id="rId49"/>
    <p:sldMasterId id="2147488422" r:id="rId50"/>
    <p:sldMasterId id="2147488435" r:id="rId51"/>
    <p:sldMasterId id="2147488449" r:id="rId52"/>
    <p:sldMasterId id="2147488462" r:id="rId53"/>
    <p:sldMasterId id="2147488475" r:id="rId54"/>
    <p:sldMasterId id="2147488487" r:id="rId55"/>
    <p:sldMasterId id="2147488501" r:id="rId56"/>
    <p:sldMasterId id="2147488504" r:id="rId57"/>
  </p:sldMasterIdLst>
  <p:notesMasterIdLst>
    <p:notesMasterId r:id="rId267"/>
  </p:notesMasterIdLst>
  <p:handoutMasterIdLst>
    <p:handoutMasterId r:id="rId268"/>
  </p:handoutMasterIdLst>
  <p:sldIdLst>
    <p:sldId id="5265" r:id="rId58"/>
    <p:sldId id="4697" r:id="rId59"/>
    <p:sldId id="656" r:id="rId60"/>
    <p:sldId id="4147" r:id="rId61"/>
    <p:sldId id="4698" r:id="rId62"/>
    <p:sldId id="3929" r:id="rId63"/>
    <p:sldId id="3930" r:id="rId64"/>
    <p:sldId id="3581" r:id="rId65"/>
    <p:sldId id="3582" r:id="rId66"/>
    <p:sldId id="3609" r:id="rId67"/>
    <p:sldId id="4145" r:id="rId68"/>
    <p:sldId id="3583" r:id="rId69"/>
    <p:sldId id="3614" r:id="rId70"/>
    <p:sldId id="3615" r:id="rId71"/>
    <p:sldId id="4146" r:id="rId72"/>
    <p:sldId id="2476" r:id="rId73"/>
    <p:sldId id="4961" r:id="rId74"/>
    <p:sldId id="4930" r:id="rId75"/>
    <p:sldId id="5071" r:id="rId76"/>
    <p:sldId id="5072" r:id="rId77"/>
    <p:sldId id="5073" r:id="rId78"/>
    <p:sldId id="3584" r:id="rId79"/>
    <p:sldId id="3585" r:id="rId80"/>
    <p:sldId id="3586" r:id="rId81"/>
    <p:sldId id="3848" r:id="rId82"/>
    <p:sldId id="3710" r:id="rId83"/>
    <p:sldId id="3711" r:id="rId84"/>
    <p:sldId id="3712" r:id="rId85"/>
    <p:sldId id="660" r:id="rId86"/>
    <p:sldId id="661" r:id="rId87"/>
    <p:sldId id="3943" r:id="rId88"/>
    <p:sldId id="3944" r:id="rId89"/>
    <p:sldId id="3945" r:id="rId90"/>
    <p:sldId id="3946" r:id="rId91"/>
    <p:sldId id="3947" r:id="rId92"/>
    <p:sldId id="3948" r:id="rId93"/>
    <p:sldId id="3719" r:id="rId94"/>
    <p:sldId id="3950" r:id="rId95"/>
    <p:sldId id="3720" r:id="rId96"/>
    <p:sldId id="4838" r:id="rId97"/>
    <p:sldId id="4861" r:id="rId98"/>
    <p:sldId id="4862" r:id="rId99"/>
    <p:sldId id="4863" r:id="rId100"/>
    <p:sldId id="2408" r:id="rId101"/>
    <p:sldId id="2409" r:id="rId102"/>
    <p:sldId id="4864" r:id="rId103"/>
    <p:sldId id="2406" r:id="rId104"/>
    <p:sldId id="2410" r:id="rId105"/>
    <p:sldId id="4865" r:id="rId106"/>
    <p:sldId id="5130" r:id="rId107"/>
    <p:sldId id="5131" r:id="rId108"/>
    <p:sldId id="5132" r:id="rId109"/>
    <p:sldId id="475" r:id="rId110"/>
    <p:sldId id="3721" r:id="rId111"/>
    <p:sldId id="3722" r:id="rId112"/>
    <p:sldId id="1513" r:id="rId113"/>
    <p:sldId id="1512" r:id="rId114"/>
    <p:sldId id="4699" r:id="rId115"/>
    <p:sldId id="5521" r:id="rId116"/>
    <p:sldId id="5133" r:id="rId117"/>
    <p:sldId id="3723" r:id="rId118"/>
    <p:sldId id="4968" r:id="rId119"/>
    <p:sldId id="4969" r:id="rId120"/>
    <p:sldId id="4970" r:id="rId121"/>
    <p:sldId id="4971" r:id="rId122"/>
    <p:sldId id="5223" r:id="rId123"/>
    <p:sldId id="4972" r:id="rId124"/>
    <p:sldId id="4973" r:id="rId125"/>
    <p:sldId id="4974" r:id="rId126"/>
    <p:sldId id="4975" r:id="rId127"/>
    <p:sldId id="4976" r:id="rId128"/>
    <p:sldId id="4977" r:id="rId129"/>
    <p:sldId id="4978" r:id="rId130"/>
    <p:sldId id="4979" r:id="rId131"/>
    <p:sldId id="4980" r:id="rId132"/>
    <p:sldId id="5222" r:id="rId133"/>
    <p:sldId id="4981" r:id="rId134"/>
    <p:sldId id="5224" r:id="rId135"/>
    <p:sldId id="4982" r:id="rId136"/>
    <p:sldId id="4983" r:id="rId137"/>
    <p:sldId id="4984" r:id="rId138"/>
    <p:sldId id="4985" r:id="rId139"/>
    <p:sldId id="4986" r:id="rId140"/>
    <p:sldId id="4987" r:id="rId141"/>
    <p:sldId id="5029" r:id="rId142"/>
    <p:sldId id="5028" r:id="rId143"/>
    <p:sldId id="3602" r:id="rId144"/>
    <p:sldId id="3855" r:id="rId145"/>
    <p:sldId id="5032" r:id="rId146"/>
    <p:sldId id="5033" r:id="rId147"/>
    <p:sldId id="5034" r:id="rId148"/>
    <p:sldId id="5035" r:id="rId149"/>
    <p:sldId id="5036" r:id="rId150"/>
    <p:sldId id="5526" r:id="rId151"/>
    <p:sldId id="5527" r:id="rId152"/>
    <p:sldId id="5528" r:id="rId153"/>
    <p:sldId id="5529" r:id="rId154"/>
    <p:sldId id="5530" r:id="rId155"/>
    <p:sldId id="5531" r:id="rId156"/>
    <p:sldId id="5532" r:id="rId157"/>
    <p:sldId id="5104" r:id="rId158"/>
    <p:sldId id="5105" r:id="rId159"/>
    <p:sldId id="5037" r:id="rId160"/>
    <p:sldId id="5244" r:id="rId161"/>
    <p:sldId id="3294" r:id="rId162"/>
    <p:sldId id="5245" r:id="rId163"/>
    <p:sldId id="5246" r:id="rId164"/>
    <p:sldId id="5247" r:id="rId165"/>
    <p:sldId id="5248" r:id="rId166"/>
    <p:sldId id="5249" r:id="rId167"/>
    <p:sldId id="5250" r:id="rId168"/>
    <p:sldId id="5251" r:id="rId169"/>
    <p:sldId id="5225" r:id="rId170"/>
    <p:sldId id="679" r:id="rId171"/>
    <p:sldId id="680" r:id="rId172"/>
    <p:sldId id="5226" r:id="rId173"/>
    <p:sldId id="5227" r:id="rId174"/>
    <p:sldId id="5228" r:id="rId175"/>
    <p:sldId id="5229" r:id="rId176"/>
    <p:sldId id="5212" r:id="rId177"/>
    <p:sldId id="5217" r:id="rId178"/>
    <p:sldId id="5522" r:id="rId179"/>
    <p:sldId id="5038" r:id="rId180"/>
    <p:sldId id="5039" r:id="rId181"/>
    <p:sldId id="5040" r:id="rId182"/>
    <p:sldId id="5041" r:id="rId183"/>
    <p:sldId id="5042" r:id="rId184"/>
    <p:sldId id="5230" r:id="rId185"/>
    <p:sldId id="5044" r:id="rId186"/>
    <p:sldId id="5045" r:id="rId187"/>
    <p:sldId id="5046" r:id="rId188"/>
    <p:sldId id="5047" r:id="rId189"/>
    <p:sldId id="5048" r:id="rId190"/>
    <p:sldId id="5049" r:id="rId191"/>
    <p:sldId id="5050" r:id="rId192"/>
    <p:sldId id="5051" r:id="rId193"/>
    <p:sldId id="5052" r:id="rId194"/>
    <p:sldId id="5053" r:id="rId195"/>
    <p:sldId id="5054" r:id="rId196"/>
    <p:sldId id="5055" r:id="rId197"/>
    <p:sldId id="5056" r:id="rId198"/>
    <p:sldId id="5057" r:id="rId199"/>
    <p:sldId id="5058" r:id="rId200"/>
    <p:sldId id="5121" r:id="rId201"/>
    <p:sldId id="5122" r:id="rId202"/>
    <p:sldId id="5123" r:id="rId203"/>
    <p:sldId id="5124" r:id="rId204"/>
    <p:sldId id="5125" r:id="rId205"/>
    <p:sldId id="5126" r:id="rId206"/>
    <p:sldId id="5127" r:id="rId207"/>
    <p:sldId id="5128" r:id="rId208"/>
    <p:sldId id="5060" r:id="rId209"/>
    <p:sldId id="5061" r:id="rId210"/>
    <p:sldId id="5062" r:id="rId211"/>
    <p:sldId id="5063" r:id="rId212"/>
    <p:sldId id="5064" r:id="rId213"/>
    <p:sldId id="5065" r:id="rId214"/>
    <p:sldId id="5066" r:id="rId215"/>
    <p:sldId id="5067" r:id="rId216"/>
    <p:sldId id="5068" r:id="rId217"/>
    <p:sldId id="5069" r:id="rId218"/>
    <p:sldId id="5070" r:id="rId219"/>
    <p:sldId id="5523" r:id="rId220"/>
    <p:sldId id="5524" r:id="rId221"/>
    <p:sldId id="5525" r:id="rId222"/>
    <p:sldId id="5077" r:id="rId223"/>
    <p:sldId id="5078" r:id="rId224"/>
    <p:sldId id="5079" r:id="rId225"/>
    <p:sldId id="5080" r:id="rId226"/>
    <p:sldId id="5081" r:id="rId227"/>
    <p:sldId id="5082" r:id="rId228"/>
    <p:sldId id="394" r:id="rId229"/>
    <p:sldId id="397" r:id="rId230"/>
    <p:sldId id="398" r:id="rId231"/>
    <p:sldId id="278" r:id="rId232"/>
    <p:sldId id="400" r:id="rId233"/>
    <p:sldId id="313" r:id="rId234"/>
    <p:sldId id="402" r:id="rId235"/>
    <p:sldId id="403" r:id="rId236"/>
    <p:sldId id="404" r:id="rId237"/>
    <p:sldId id="405" r:id="rId238"/>
    <p:sldId id="406" r:id="rId239"/>
    <p:sldId id="407" r:id="rId240"/>
    <p:sldId id="408" r:id="rId241"/>
    <p:sldId id="409" r:id="rId242"/>
    <p:sldId id="410" r:id="rId243"/>
    <p:sldId id="411" r:id="rId244"/>
    <p:sldId id="415" r:id="rId245"/>
    <p:sldId id="420" r:id="rId246"/>
    <p:sldId id="424" r:id="rId247"/>
    <p:sldId id="457" r:id="rId248"/>
    <p:sldId id="447" r:id="rId249"/>
    <p:sldId id="452" r:id="rId250"/>
    <p:sldId id="5141" r:id="rId251"/>
    <p:sldId id="5254" r:id="rId252"/>
    <p:sldId id="5235" r:id="rId253"/>
    <p:sldId id="5111" r:id="rId254"/>
    <p:sldId id="4826" r:id="rId255"/>
    <p:sldId id="5112" r:id="rId256"/>
    <p:sldId id="5113" r:id="rId257"/>
    <p:sldId id="5114" r:id="rId258"/>
    <p:sldId id="5115" r:id="rId259"/>
    <p:sldId id="4871" r:id="rId260"/>
    <p:sldId id="5236" r:id="rId261"/>
    <p:sldId id="5097" r:id="rId262"/>
    <p:sldId id="5098" r:id="rId263"/>
    <p:sldId id="5099" r:id="rId264"/>
    <p:sldId id="303" r:id="rId265"/>
    <p:sldId id="5100" r:id="rId26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055B"/>
    <a:srgbClr val="0000FF"/>
    <a:srgbClr val="0432FF"/>
    <a:srgbClr val="FF00C4"/>
    <a:srgbClr val="1A5712"/>
    <a:srgbClr val="948A54"/>
    <a:srgbClr val="2A55D6"/>
    <a:srgbClr val="8C0000"/>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53" autoAdjust="0"/>
    <p:restoredTop sz="99433" autoAdjust="0"/>
  </p:normalViewPr>
  <p:slideViewPr>
    <p:cSldViewPr>
      <p:cViewPr varScale="1">
        <p:scale>
          <a:sx n="93" d="100"/>
          <a:sy n="93" d="100"/>
        </p:scale>
        <p:origin x="792" y="20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60.xml"/><Relationship Id="rId21" Type="http://schemas.openxmlformats.org/officeDocument/2006/relationships/slideMaster" Target="slideMasters/slideMaster21.xml"/><Relationship Id="rId63" Type="http://schemas.openxmlformats.org/officeDocument/2006/relationships/slide" Target="slides/slide6.xml"/><Relationship Id="rId159" Type="http://schemas.openxmlformats.org/officeDocument/2006/relationships/slide" Target="slides/slide102.xml"/><Relationship Id="rId170" Type="http://schemas.openxmlformats.org/officeDocument/2006/relationships/slide" Target="slides/slide113.xml"/><Relationship Id="rId226" Type="http://schemas.openxmlformats.org/officeDocument/2006/relationships/slide" Target="slides/slide169.xml"/><Relationship Id="rId268" Type="http://schemas.openxmlformats.org/officeDocument/2006/relationships/handoutMaster" Target="handoutMasters/handoutMaster1.xml"/><Relationship Id="rId11" Type="http://schemas.openxmlformats.org/officeDocument/2006/relationships/slideMaster" Target="slideMasters/slideMaster11.xml"/><Relationship Id="rId32" Type="http://schemas.openxmlformats.org/officeDocument/2006/relationships/slideMaster" Target="slideMasters/slideMaster32.xml"/><Relationship Id="rId53" Type="http://schemas.openxmlformats.org/officeDocument/2006/relationships/slideMaster" Target="slideMasters/slideMaster53.xml"/><Relationship Id="rId74" Type="http://schemas.openxmlformats.org/officeDocument/2006/relationships/slide" Target="slides/slide17.xml"/><Relationship Id="rId128" Type="http://schemas.openxmlformats.org/officeDocument/2006/relationships/slide" Target="slides/slide71.xml"/><Relationship Id="rId149" Type="http://schemas.openxmlformats.org/officeDocument/2006/relationships/slide" Target="slides/slide92.xml"/><Relationship Id="rId5" Type="http://schemas.openxmlformats.org/officeDocument/2006/relationships/slideMaster" Target="slideMasters/slideMaster5.xml"/><Relationship Id="rId95" Type="http://schemas.openxmlformats.org/officeDocument/2006/relationships/slide" Target="slides/slide38.xml"/><Relationship Id="rId160" Type="http://schemas.openxmlformats.org/officeDocument/2006/relationships/slide" Target="slides/slide103.xml"/><Relationship Id="rId181" Type="http://schemas.openxmlformats.org/officeDocument/2006/relationships/slide" Target="slides/slide124.xml"/><Relationship Id="rId216" Type="http://schemas.openxmlformats.org/officeDocument/2006/relationships/slide" Target="slides/slide159.xml"/><Relationship Id="rId237" Type="http://schemas.openxmlformats.org/officeDocument/2006/relationships/slide" Target="slides/slide180.xml"/><Relationship Id="rId258" Type="http://schemas.openxmlformats.org/officeDocument/2006/relationships/slide" Target="slides/slide201.xml"/><Relationship Id="rId22" Type="http://schemas.openxmlformats.org/officeDocument/2006/relationships/slideMaster" Target="slideMasters/slideMaster22.xml"/><Relationship Id="rId43" Type="http://schemas.openxmlformats.org/officeDocument/2006/relationships/slideMaster" Target="slideMasters/slideMaster43.xml"/><Relationship Id="rId64" Type="http://schemas.openxmlformats.org/officeDocument/2006/relationships/slide" Target="slides/slide7.xml"/><Relationship Id="rId118" Type="http://schemas.openxmlformats.org/officeDocument/2006/relationships/slide" Target="slides/slide61.xml"/><Relationship Id="rId139" Type="http://schemas.openxmlformats.org/officeDocument/2006/relationships/slide" Target="slides/slide82.xml"/><Relationship Id="rId85" Type="http://schemas.openxmlformats.org/officeDocument/2006/relationships/slide" Target="slides/slide28.xml"/><Relationship Id="rId150" Type="http://schemas.openxmlformats.org/officeDocument/2006/relationships/slide" Target="slides/slide93.xml"/><Relationship Id="rId171" Type="http://schemas.openxmlformats.org/officeDocument/2006/relationships/slide" Target="slides/slide114.xml"/><Relationship Id="rId192" Type="http://schemas.openxmlformats.org/officeDocument/2006/relationships/slide" Target="slides/slide135.xml"/><Relationship Id="rId206" Type="http://schemas.openxmlformats.org/officeDocument/2006/relationships/slide" Target="slides/slide149.xml"/><Relationship Id="rId227" Type="http://schemas.openxmlformats.org/officeDocument/2006/relationships/slide" Target="slides/slide170.xml"/><Relationship Id="rId248" Type="http://schemas.openxmlformats.org/officeDocument/2006/relationships/slide" Target="slides/slide191.xml"/><Relationship Id="rId269" Type="http://schemas.openxmlformats.org/officeDocument/2006/relationships/presProps" Target="presProps.xml"/><Relationship Id="rId12" Type="http://schemas.openxmlformats.org/officeDocument/2006/relationships/slideMaster" Target="slideMasters/slideMaster12.xml"/><Relationship Id="rId33" Type="http://schemas.openxmlformats.org/officeDocument/2006/relationships/slideMaster" Target="slideMasters/slideMaster33.xml"/><Relationship Id="rId108" Type="http://schemas.openxmlformats.org/officeDocument/2006/relationships/slide" Target="slides/slide51.xml"/><Relationship Id="rId129" Type="http://schemas.openxmlformats.org/officeDocument/2006/relationships/slide" Target="slides/slide72.xml"/><Relationship Id="rId54" Type="http://schemas.openxmlformats.org/officeDocument/2006/relationships/slideMaster" Target="slideMasters/slideMaster54.xml"/><Relationship Id="rId75" Type="http://schemas.openxmlformats.org/officeDocument/2006/relationships/slide" Target="slides/slide18.xml"/><Relationship Id="rId96" Type="http://schemas.openxmlformats.org/officeDocument/2006/relationships/slide" Target="slides/slide39.xml"/><Relationship Id="rId140" Type="http://schemas.openxmlformats.org/officeDocument/2006/relationships/slide" Target="slides/slide83.xml"/><Relationship Id="rId161" Type="http://schemas.openxmlformats.org/officeDocument/2006/relationships/slide" Target="slides/slide104.xml"/><Relationship Id="rId182" Type="http://schemas.openxmlformats.org/officeDocument/2006/relationships/slide" Target="slides/slide125.xml"/><Relationship Id="rId217" Type="http://schemas.openxmlformats.org/officeDocument/2006/relationships/slide" Target="slides/slide160.xml"/><Relationship Id="rId6" Type="http://schemas.openxmlformats.org/officeDocument/2006/relationships/slideMaster" Target="slideMasters/slideMaster6.xml"/><Relationship Id="rId238" Type="http://schemas.openxmlformats.org/officeDocument/2006/relationships/slide" Target="slides/slide181.xml"/><Relationship Id="rId259" Type="http://schemas.openxmlformats.org/officeDocument/2006/relationships/slide" Target="slides/slide202.xml"/><Relationship Id="rId23" Type="http://schemas.openxmlformats.org/officeDocument/2006/relationships/slideMaster" Target="slideMasters/slideMaster23.xml"/><Relationship Id="rId119" Type="http://schemas.openxmlformats.org/officeDocument/2006/relationships/slide" Target="slides/slide62.xml"/><Relationship Id="rId270" Type="http://schemas.openxmlformats.org/officeDocument/2006/relationships/viewProps" Target="viewProps.xml"/><Relationship Id="rId44" Type="http://schemas.openxmlformats.org/officeDocument/2006/relationships/slideMaster" Target="slideMasters/slideMaster44.xml"/><Relationship Id="rId65" Type="http://schemas.openxmlformats.org/officeDocument/2006/relationships/slide" Target="slides/slide8.xml"/><Relationship Id="rId86" Type="http://schemas.openxmlformats.org/officeDocument/2006/relationships/slide" Target="slides/slide29.xml"/><Relationship Id="rId130" Type="http://schemas.openxmlformats.org/officeDocument/2006/relationships/slide" Target="slides/slide73.xml"/><Relationship Id="rId151" Type="http://schemas.openxmlformats.org/officeDocument/2006/relationships/slide" Target="slides/slide94.xml"/><Relationship Id="rId172" Type="http://schemas.openxmlformats.org/officeDocument/2006/relationships/slide" Target="slides/slide115.xml"/><Relationship Id="rId193" Type="http://schemas.openxmlformats.org/officeDocument/2006/relationships/slide" Target="slides/slide136.xml"/><Relationship Id="rId207" Type="http://schemas.openxmlformats.org/officeDocument/2006/relationships/slide" Target="slides/slide150.xml"/><Relationship Id="rId228" Type="http://schemas.openxmlformats.org/officeDocument/2006/relationships/slide" Target="slides/slide171.xml"/><Relationship Id="rId249" Type="http://schemas.openxmlformats.org/officeDocument/2006/relationships/slide" Target="slides/slide192.xml"/><Relationship Id="rId13" Type="http://schemas.openxmlformats.org/officeDocument/2006/relationships/slideMaster" Target="slideMasters/slideMaster13.xml"/><Relationship Id="rId109" Type="http://schemas.openxmlformats.org/officeDocument/2006/relationships/slide" Target="slides/slide52.xml"/><Relationship Id="rId260" Type="http://schemas.openxmlformats.org/officeDocument/2006/relationships/slide" Target="slides/slide203.xml"/><Relationship Id="rId34" Type="http://schemas.openxmlformats.org/officeDocument/2006/relationships/slideMaster" Target="slideMasters/slideMaster34.xml"/><Relationship Id="rId55" Type="http://schemas.openxmlformats.org/officeDocument/2006/relationships/slideMaster" Target="slideMasters/slideMaster55.xml"/><Relationship Id="rId76" Type="http://schemas.openxmlformats.org/officeDocument/2006/relationships/slide" Target="slides/slide19.xml"/><Relationship Id="rId97" Type="http://schemas.openxmlformats.org/officeDocument/2006/relationships/slide" Target="slides/slide40.xml"/><Relationship Id="rId120" Type="http://schemas.openxmlformats.org/officeDocument/2006/relationships/slide" Target="slides/slide63.xml"/><Relationship Id="rId141" Type="http://schemas.openxmlformats.org/officeDocument/2006/relationships/slide" Target="slides/slide84.xml"/><Relationship Id="rId7" Type="http://schemas.openxmlformats.org/officeDocument/2006/relationships/slideMaster" Target="slideMasters/slideMaster7.xml"/><Relationship Id="rId162" Type="http://schemas.openxmlformats.org/officeDocument/2006/relationships/slide" Target="slides/slide105.xml"/><Relationship Id="rId183" Type="http://schemas.openxmlformats.org/officeDocument/2006/relationships/slide" Target="slides/slide126.xml"/><Relationship Id="rId218" Type="http://schemas.openxmlformats.org/officeDocument/2006/relationships/slide" Target="slides/slide161.xml"/><Relationship Id="rId239" Type="http://schemas.openxmlformats.org/officeDocument/2006/relationships/slide" Target="slides/slide182.xml"/><Relationship Id="rId250" Type="http://schemas.openxmlformats.org/officeDocument/2006/relationships/slide" Target="slides/slide193.xml"/><Relationship Id="rId271" Type="http://schemas.openxmlformats.org/officeDocument/2006/relationships/theme" Target="theme/theme1.xml"/><Relationship Id="rId24" Type="http://schemas.openxmlformats.org/officeDocument/2006/relationships/slideMaster" Target="slideMasters/slideMaster24.xml"/><Relationship Id="rId45" Type="http://schemas.openxmlformats.org/officeDocument/2006/relationships/slideMaster" Target="slideMasters/slideMaster45.xml"/><Relationship Id="rId66" Type="http://schemas.openxmlformats.org/officeDocument/2006/relationships/slide" Target="slides/slide9.xml"/><Relationship Id="rId87" Type="http://schemas.openxmlformats.org/officeDocument/2006/relationships/slide" Target="slides/slide30.xml"/><Relationship Id="rId110" Type="http://schemas.openxmlformats.org/officeDocument/2006/relationships/slide" Target="slides/slide53.xml"/><Relationship Id="rId131" Type="http://schemas.openxmlformats.org/officeDocument/2006/relationships/slide" Target="slides/slide74.xml"/><Relationship Id="rId152" Type="http://schemas.openxmlformats.org/officeDocument/2006/relationships/slide" Target="slides/slide95.xml"/><Relationship Id="rId173" Type="http://schemas.openxmlformats.org/officeDocument/2006/relationships/slide" Target="slides/slide116.xml"/><Relationship Id="rId194" Type="http://schemas.openxmlformats.org/officeDocument/2006/relationships/slide" Target="slides/slide137.xml"/><Relationship Id="rId208" Type="http://schemas.openxmlformats.org/officeDocument/2006/relationships/slide" Target="slides/slide151.xml"/><Relationship Id="rId229" Type="http://schemas.openxmlformats.org/officeDocument/2006/relationships/slide" Target="slides/slide172.xml"/><Relationship Id="rId240" Type="http://schemas.openxmlformats.org/officeDocument/2006/relationships/slide" Target="slides/slide183.xml"/><Relationship Id="rId261" Type="http://schemas.openxmlformats.org/officeDocument/2006/relationships/slide" Target="slides/slide204.xml"/><Relationship Id="rId14" Type="http://schemas.openxmlformats.org/officeDocument/2006/relationships/slideMaster" Target="slideMasters/slideMaster14.xml"/><Relationship Id="rId35" Type="http://schemas.openxmlformats.org/officeDocument/2006/relationships/slideMaster" Target="slideMasters/slideMaster35.xml"/><Relationship Id="rId56" Type="http://schemas.openxmlformats.org/officeDocument/2006/relationships/slideMaster" Target="slideMasters/slideMaster56.xml"/><Relationship Id="rId77" Type="http://schemas.openxmlformats.org/officeDocument/2006/relationships/slide" Target="slides/slide20.xml"/><Relationship Id="rId100" Type="http://schemas.openxmlformats.org/officeDocument/2006/relationships/slide" Target="slides/slide43.xml"/><Relationship Id="rId8" Type="http://schemas.openxmlformats.org/officeDocument/2006/relationships/slideMaster" Target="slideMasters/slideMaster8.xml"/><Relationship Id="rId98" Type="http://schemas.openxmlformats.org/officeDocument/2006/relationships/slide" Target="slides/slide41.xml"/><Relationship Id="rId121" Type="http://schemas.openxmlformats.org/officeDocument/2006/relationships/slide" Target="slides/slide64.xml"/><Relationship Id="rId142" Type="http://schemas.openxmlformats.org/officeDocument/2006/relationships/slide" Target="slides/slide85.xml"/><Relationship Id="rId163" Type="http://schemas.openxmlformats.org/officeDocument/2006/relationships/slide" Target="slides/slide106.xml"/><Relationship Id="rId184" Type="http://schemas.openxmlformats.org/officeDocument/2006/relationships/slide" Target="slides/slide127.xml"/><Relationship Id="rId219" Type="http://schemas.openxmlformats.org/officeDocument/2006/relationships/slide" Target="slides/slide162.xml"/><Relationship Id="rId230" Type="http://schemas.openxmlformats.org/officeDocument/2006/relationships/slide" Target="slides/slide173.xml"/><Relationship Id="rId251" Type="http://schemas.openxmlformats.org/officeDocument/2006/relationships/slide" Target="slides/slide194.xml"/><Relationship Id="rId25" Type="http://schemas.openxmlformats.org/officeDocument/2006/relationships/slideMaster" Target="slideMasters/slideMaster25.xml"/><Relationship Id="rId46" Type="http://schemas.openxmlformats.org/officeDocument/2006/relationships/slideMaster" Target="slideMasters/slideMaster46.xml"/><Relationship Id="rId67" Type="http://schemas.openxmlformats.org/officeDocument/2006/relationships/slide" Target="slides/slide10.xml"/><Relationship Id="rId272" Type="http://schemas.openxmlformats.org/officeDocument/2006/relationships/tableStyles" Target="tableStyles.xml"/><Relationship Id="rId88" Type="http://schemas.openxmlformats.org/officeDocument/2006/relationships/slide" Target="slides/slide31.xml"/><Relationship Id="rId111" Type="http://schemas.openxmlformats.org/officeDocument/2006/relationships/slide" Target="slides/slide54.xml"/><Relationship Id="rId132" Type="http://schemas.openxmlformats.org/officeDocument/2006/relationships/slide" Target="slides/slide75.xml"/><Relationship Id="rId153" Type="http://schemas.openxmlformats.org/officeDocument/2006/relationships/slide" Target="slides/slide96.xml"/><Relationship Id="rId174" Type="http://schemas.openxmlformats.org/officeDocument/2006/relationships/slide" Target="slides/slide117.xml"/><Relationship Id="rId195" Type="http://schemas.openxmlformats.org/officeDocument/2006/relationships/slide" Target="slides/slide138.xml"/><Relationship Id="rId209" Type="http://schemas.openxmlformats.org/officeDocument/2006/relationships/slide" Target="slides/slide152.xml"/><Relationship Id="rId220" Type="http://schemas.openxmlformats.org/officeDocument/2006/relationships/slide" Target="slides/slide163.xml"/><Relationship Id="rId241" Type="http://schemas.openxmlformats.org/officeDocument/2006/relationships/slide" Target="slides/slide184.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Master" Target="slideMasters/slideMaster57.xml"/><Relationship Id="rId262" Type="http://schemas.openxmlformats.org/officeDocument/2006/relationships/slide" Target="slides/slide205.xml"/><Relationship Id="rId78" Type="http://schemas.openxmlformats.org/officeDocument/2006/relationships/slide" Target="slides/slide21.xml"/><Relationship Id="rId99" Type="http://schemas.openxmlformats.org/officeDocument/2006/relationships/slide" Target="slides/slide42.xml"/><Relationship Id="rId101" Type="http://schemas.openxmlformats.org/officeDocument/2006/relationships/slide" Target="slides/slide44.xml"/><Relationship Id="rId122" Type="http://schemas.openxmlformats.org/officeDocument/2006/relationships/slide" Target="slides/slide65.xml"/><Relationship Id="rId143" Type="http://schemas.openxmlformats.org/officeDocument/2006/relationships/slide" Target="slides/slide86.xml"/><Relationship Id="rId164" Type="http://schemas.openxmlformats.org/officeDocument/2006/relationships/slide" Target="slides/slide107.xml"/><Relationship Id="rId185" Type="http://schemas.openxmlformats.org/officeDocument/2006/relationships/slide" Target="slides/slide128.xml"/><Relationship Id="rId9" Type="http://schemas.openxmlformats.org/officeDocument/2006/relationships/slideMaster" Target="slideMasters/slideMaster9.xml"/><Relationship Id="rId210" Type="http://schemas.openxmlformats.org/officeDocument/2006/relationships/slide" Target="slides/slide153.xml"/><Relationship Id="rId26" Type="http://schemas.openxmlformats.org/officeDocument/2006/relationships/slideMaster" Target="slideMasters/slideMaster26.xml"/><Relationship Id="rId231" Type="http://schemas.openxmlformats.org/officeDocument/2006/relationships/slide" Target="slides/slide174.xml"/><Relationship Id="rId252" Type="http://schemas.openxmlformats.org/officeDocument/2006/relationships/slide" Target="slides/slide195.xml"/><Relationship Id="rId47" Type="http://schemas.openxmlformats.org/officeDocument/2006/relationships/slideMaster" Target="slideMasters/slideMaster47.xml"/><Relationship Id="rId68" Type="http://schemas.openxmlformats.org/officeDocument/2006/relationships/slide" Target="slides/slide11.xml"/><Relationship Id="rId89" Type="http://schemas.openxmlformats.org/officeDocument/2006/relationships/slide" Target="slides/slide32.xml"/><Relationship Id="rId112" Type="http://schemas.openxmlformats.org/officeDocument/2006/relationships/slide" Target="slides/slide55.xml"/><Relationship Id="rId133" Type="http://schemas.openxmlformats.org/officeDocument/2006/relationships/slide" Target="slides/slide76.xml"/><Relationship Id="rId154" Type="http://schemas.openxmlformats.org/officeDocument/2006/relationships/slide" Target="slides/slide97.xml"/><Relationship Id="rId175" Type="http://schemas.openxmlformats.org/officeDocument/2006/relationships/slide" Target="slides/slide118.xml"/><Relationship Id="rId196" Type="http://schemas.openxmlformats.org/officeDocument/2006/relationships/slide" Target="slides/slide139.xml"/><Relationship Id="rId200" Type="http://schemas.openxmlformats.org/officeDocument/2006/relationships/slide" Target="slides/slide143.xml"/><Relationship Id="rId16" Type="http://schemas.openxmlformats.org/officeDocument/2006/relationships/slideMaster" Target="slideMasters/slideMaster16.xml"/><Relationship Id="rId221" Type="http://schemas.openxmlformats.org/officeDocument/2006/relationships/slide" Target="slides/slide164.xml"/><Relationship Id="rId242" Type="http://schemas.openxmlformats.org/officeDocument/2006/relationships/slide" Target="slides/slide185.xml"/><Relationship Id="rId263" Type="http://schemas.openxmlformats.org/officeDocument/2006/relationships/slide" Target="slides/slide206.xml"/><Relationship Id="rId37" Type="http://schemas.openxmlformats.org/officeDocument/2006/relationships/slideMaster" Target="slideMasters/slideMaster37.xml"/><Relationship Id="rId58" Type="http://schemas.openxmlformats.org/officeDocument/2006/relationships/slide" Target="slides/slide1.xml"/><Relationship Id="rId79" Type="http://schemas.openxmlformats.org/officeDocument/2006/relationships/slide" Target="slides/slide22.xml"/><Relationship Id="rId102" Type="http://schemas.openxmlformats.org/officeDocument/2006/relationships/slide" Target="slides/slide45.xml"/><Relationship Id="rId123" Type="http://schemas.openxmlformats.org/officeDocument/2006/relationships/slide" Target="slides/slide66.xml"/><Relationship Id="rId144" Type="http://schemas.openxmlformats.org/officeDocument/2006/relationships/slide" Target="slides/slide87.xml"/><Relationship Id="rId90" Type="http://schemas.openxmlformats.org/officeDocument/2006/relationships/slide" Target="slides/slide33.xml"/><Relationship Id="rId165" Type="http://schemas.openxmlformats.org/officeDocument/2006/relationships/slide" Target="slides/slide108.xml"/><Relationship Id="rId186" Type="http://schemas.openxmlformats.org/officeDocument/2006/relationships/slide" Target="slides/slide129.xml"/><Relationship Id="rId211" Type="http://schemas.openxmlformats.org/officeDocument/2006/relationships/slide" Target="slides/slide154.xml"/><Relationship Id="rId232" Type="http://schemas.openxmlformats.org/officeDocument/2006/relationships/slide" Target="slides/slide175.xml"/><Relationship Id="rId253" Type="http://schemas.openxmlformats.org/officeDocument/2006/relationships/slide" Target="slides/slide196.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 Target="slides/slide12.xml"/><Relationship Id="rId113" Type="http://schemas.openxmlformats.org/officeDocument/2006/relationships/slide" Target="slides/slide56.xml"/><Relationship Id="rId134" Type="http://schemas.openxmlformats.org/officeDocument/2006/relationships/slide" Target="slides/slide77.xml"/><Relationship Id="rId80" Type="http://schemas.openxmlformats.org/officeDocument/2006/relationships/slide" Target="slides/slide23.xml"/><Relationship Id="rId155" Type="http://schemas.openxmlformats.org/officeDocument/2006/relationships/slide" Target="slides/slide98.xml"/><Relationship Id="rId176" Type="http://schemas.openxmlformats.org/officeDocument/2006/relationships/slide" Target="slides/slide119.xml"/><Relationship Id="rId197" Type="http://schemas.openxmlformats.org/officeDocument/2006/relationships/slide" Target="slides/slide140.xml"/><Relationship Id="rId201" Type="http://schemas.openxmlformats.org/officeDocument/2006/relationships/slide" Target="slides/slide144.xml"/><Relationship Id="rId222" Type="http://schemas.openxmlformats.org/officeDocument/2006/relationships/slide" Target="slides/slide165.xml"/><Relationship Id="rId243" Type="http://schemas.openxmlformats.org/officeDocument/2006/relationships/slide" Target="slides/slide186.xml"/><Relationship Id="rId264" Type="http://schemas.openxmlformats.org/officeDocument/2006/relationships/slide" Target="slides/slide207.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 Target="slides/slide2.xml"/><Relationship Id="rId103" Type="http://schemas.openxmlformats.org/officeDocument/2006/relationships/slide" Target="slides/slide46.xml"/><Relationship Id="rId124" Type="http://schemas.openxmlformats.org/officeDocument/2006/relationships/slide" Target="slides/slide67.xml"/><Relationship Id="rId70" Type="http://schemas.openxmlformats.org/officeDocument/2006/relationships/slide" Target="slides/slide13.xml"/><Relationship Id="rId91" Type="http://schemas.openxmlformats.org/officeDocument/2006/relationships/slide" Target="slides/slide34.xml"/><Relationship Id="rId145" Type="http://schemas.openxmlformats.org/officeDocument/2006/relationships/slide" Target="slides/slide88.xml"/><Relationship Id="rId166" Type="http://schemas.openxmlformats.org/officeDocument/2006/relationships/slide" Target="slides/slide109.xml"/><Relationship Id="rId187" Type="http://schemas.openxmlformats.org/officeDocument/2006/relationships/slide" Target="slides/slide130.xml"/><Relationship Id="rId1" Type="http://schemas.openxmlformats.org/officeDocument/2006/relationships/slideMaster" Target="slideMasters/slideMaster1.xml"/><Relationship Id="rId212" Type="http://schemas.openxmlformats.org/officeDocument/2006/relationships/slide" Target="slides/slide155.xml"/><Relationship Id="rId233" Type="http://schemas.openxmlformats.org/officeDocument/2006/relationships/slide" Target="slides/slide176.xml"/><Relationship Id="rId254" Type="http://schemas.openxmlformats.org/officeDocument/2006/relationships/slide" Target="slides/slide197.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57.xml"/><Relationship Id="rId60" Type="http://schemas.openxmlformats.org/officeDocument/2006/relationships/slide" Target="slides/slide3.xml"/><Relationship Id="rId81" Type="http://schemas.openxmlformats.org/officeDocument/2006/relationships/slide" Target="slides/slide24.xml"/><Relationship Id="rId135" Type="http://schemas.openxmlformats.org/officeDocument/2006/relationships/slide" Target="slides/slide78.xml"/><Relationship Id="rId156" Type="http://schemas.openxmlformats.org/officeDocument/2006/relationships/slide" Target="slides/slide99.xml"/><Relationship Id="rId177" Type="http://schemas.openxmlformats.org/officeDocument/2006/relationships/slide" Target="slides/slide120.xml"/><Relationship Id="rId198" Type="http://schemas.openxmlformats.org/officeDocument/2006/relationships/slide" Target="slides/slide141.xml"/><Relationship Id="rId202" Type="http://schemas.openxmlformats.org/officeDocument/2006/relationships/slide" Target="slides/slide145.xml"/><Relationship Id="rId223" Type="http://schemas.openxmlformats.org/officeDocument/2006/relationships/slide" Target="slides/slide166.xml"/><Relationship Id="rId244" Type="http://schemas.openxmlformats.org/officeDocument/2006/relationships/slide" Target="slides/slide187.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265" Type="http://schemas.openxmlformats.org/officeDocument/2006/relationships/slide" Target="slides/slide208.xml"/><Relationship Id="rId50" Type="http://schemas.openxmlformats.org/officeDocument/2006/relationships/slideMaster" Target="slideMasters/slideMaster50.xml"/><Relationship Id="rId104" Type="http://schemas.openxmlformats.org/officeDocument/2006/relationships/slide" Target="slides/slide47.xml"/><Relationship Id="rId125" Type="http://schemas.openxmlformats.org/officeDocument/2006/relationships/slide" Target="slides/slide68.xml"/><Relationship Id="rId146" Type="http://schemas.openxmlformats.org/officeDocument/2006/relationships/slide" Target="slides/slide89.xml"/><Relationship Id="rId167" Type="http://schemas.openxmlformats.org/officeDocument/2006/relationships/slide" Target="slides/slide110.xml"/><Relationship Id="rId188" Type="http://schemas.openxmlformats.org/officeDocument/2006/relationships/slide" Target="slides/slide131.xml"/><Relationship Id="rId71" Type="http://schemas.openxmlformats.org/officeDocument/2006/relationships/slide" Target="slides/slide14.xml"/><Relationship Id="rId92" Type="http://schemas.openxmlformats.org/officeDocument/2006/relationships/slide" Target="slides/slide35.xml"/><Relationship Id="rId213" Type="http://schemas.openxmlformats.org/officeDocument/2006/relationships/slide" Target="slides/slide156.xml"/><Relationship Id="rId234" Type="http://schemas.openxmlformats.org/officeDocument/2006/relationships/slide" Target="slides/slide177.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198.xml"/><Relationship Id="rId40" Type="http://schemas.openxmlformats.org/officeDocument/2006/relationships/slideMaster" Target="slideMasters/slideMaster40.xml"/><Relationship Id="rId115" Type="http://schemas.openxmlformats.org/officeDocument/2006/relationships/slide" Target="slides/slide58.xml"/><Relationship Id="rId136" Type="http://schemas.openxmlformats.org/officeDocument/2006/relationships/slide" Target="slides/slide79.xml"/><Relationship Id="rId157" Type="http://schemas.openxmlformats.org/officeDocument/2006/relationships/slide" Target="slides/slide100.xml"/><Relationship Id="rId178" Type="http://schemas.openxmlformats.org/officeDocument/2006/relationships/slide" Target="slides/slide121.xml"/><Relationship Id="rId61" Type="http://schemas.openxmlformats.org/officeDocument/2006/relationships/slide" Target="slides/slide4.xml"/><Relationship Id="rId82" Type="http://schemas.openxmlformats.org/officeDocument/2006/relationships/slide" Target="slides/slide25.xml"/><Relationship Id="rId199" Type="http://schemas.openxmlformats.org/officeDocument/2006/relationships/slide" Target="slides/slide142.xml"/><Relationship Id="rId203" Type="http://schemas.openxmlformats.org/officeDocument/2006/relationships/slide" Target="slides/slide146.xml"/><Relationship Id="rId19" Type="http://schemas.openxmlformats.org/officeDocument/2006/relationships/slideMaster" Target="slideMasters/slideMaster19.xml"/><Relationship Id="rId224" Type="http://schemas.openxmlformats.org/officeDocument/2006/relationships/slide" Target="slides/slide167.xml"/><Relationship Id="rId245" Type="http://schemas.openxmlformats.org/officeDocument/2006/relationships/slide" Target="slides/slide188.xml"/><Relationship Id="rId266" Type="http://schemas.openxmlformats.org/officeDocument/2006/relationships/slide" Target="slides/slide209.xml"/><Relationship Id="rId30" Type="http://schemas.openxmlformats.org/officeDocument/2006/relationships/slideMaster" Target="slideMasters/slideMaster30.xml"/><Relationship Id="rId105" Type="http://schemas.openxmlformats.org/officeDocument/2006/relationships/slide" Target="slides/slide48.xml"/><Relationship Id="rId126" Type="http://schemas.openxmlformats.org/officeDocument/2006/relationships/slide" Target="slides/slide69.xml"/><Relationship Id="rId147" Type="http://schemas.openxmlformats.org/officeDocument/2006/relationships/slide" Target="slides/slide90.xml"/><Relationship Id="rId168" Type="http://schemas.openxmlformats.org/officeDocument/2006/relationships/slide" Target="slides/slide111.xml"/><Relationship Id="rId51" Type="http://schemas.openxmlformats.org/officeDocument/2006/relationships/slideMaster" Target="slideMasters/slideMaster51.xml"/><Relationship Id="rId72" Type="http://schemas.openxmlformats.org/officeDocument/2006/relationships/slide" Target="slides/slide15.xml"/><Relationship Id="rId93" Type="http://schemas.openxmlformats.org/officeDocument/2006/relationships/slide" Target="slides/slide36.xml"/><Relationship Id="rId189" Type="http://schemas.openxmlformats.org/officeDocument/2006/relationships/slide" Target="slides/slide132.xml"/><Relationship Id="rId3" Type="http://schemas.openxmlformats.org/officeDocument/2006/relationships/slideMaster" Target="slideMasters/slideMaster3.xml"/><Relationship Id="rId214" Type="http://schemas.openxmlformats.org/officeDocument/2006/relationships/slide" Target="slides/slide157.xml"/><Relationship Id="rId235" Type="http://schemas.openxmlformats.org/officeDocument/2006/relationships/slide" Target="slides/slide178.xml"/><Relationship Id="rId256" Type="http://schemas.openxmlformats.org/officeDocument/2006/relationships/slide" Target="slides/slide199.xml"/><Relationship Id="rId116" Type="http://schemas.openxmlformats.org/officeDocument/2006/relationships/slide" Target="slides/slide59.xml"/><Relationship Id="rId137" Type="http://schemas.openxmlformats.org/officeDocument/2006/relationships/slide" Target="slides/slide80.xml"/><Relationship Id="rId158" Type="http://schemas.openxmlformats.org/officeDocument/2006/relationships/slide" Target="slides/slide101.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 Target="slides/slide5.xml"/><Relationship Id="rId83" Type="http://schemas.openxmlformats.org/officeDocument/2006/relationships/slide" Target="slides/slide26.xml"/><Relationship Id="rId179" Type="http://schemas.openxmlformats.org/officeDocument/2006/relationships/slide" Target="slides/slide122.xml"/><Relationship Id="rId190" Type="http://schemas.openxmlformats.org/officeDocument/2006/relationships/slide" Target="slides/slide133.xml"/><Relationship Id="rId204" Type="http://schemas.openxmlformats.org/officeDocument/2006/relationships/slide" Target="slides/slide147.xml"/><Relationship Id="rId225" Type="http://schemas.openxmlformats.org/officeDocument/2006/relationships/slide" Target="slides/slide168.xml"/><Relationship Id="rId246" Type="http://schemas.openxmlformats.org/officeDocument/2006/relationships/slide" Target="slides/slide189.xml"/><Relationship Id="rId267" Type="http://schemas.openxmlformats.org/officeDocument/2006/relationships/notesMaster" Target="notesMasters/notesMaster1.xml"/><Relationship Id="rId106" Type="http://schemas.openxmlformats.org/officeDocument/2006/relationships/slide" Target="slides/slide49.xml"/><Relationship Id="rId127" Type="http://schemas.openxmlformats.org/officeDocument/2006/relationships/slide" Target="slides/slide70.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 Target="slides/slide16.xml"/><Relationship Id="rId94" Type="http://schemas.openxmlformats.org/officeDocument/2006/relationships/slide" Target="slides/slide37.xml"/><Relationship Id="rId148" Type="http://schemas.openxmlformats.org/officeDocument/2006/relationships/slide" Target="slides/slide91.xml"/><Relationship Id="rId169" Type="http://schemas.openxmlformats.org/officeDocument/2006/relationships/slide" Target="slides/slide112.xml"/><Relationship Id="rId4" Type="http://schemas.openxmlformats.org/officeDocument/2006/relationships/slideMaster" Target="slideMasters/slideMaster4.xml"/><Relationship Id="rId180" Type="http://schemas.openxmlformats.org/officeDocument/2006/relationships/slide" Target="slides/slide123.xml"/><Relationship Id="rId215" Type="http://schemas.openxmlformats.org/officeDocument/2006/relationships/slide" Target="slides/slide158.xml"/><Relationship Id="rId236" Type="http://schemas.openxmlformats.org/officeDocument/2006/relationships/slide" Target="slides/slide179.xml"/><Relationship Id="rId257" Type="http://schemas.openxmlformats.org/officeDocument/2006/relationships/slide" Target="slides/slide200.xml"/><Relationship Id="rId42" Type="http://schemas.openxmlformats.org/officeDocument/2006/relationships/slideMaster" Target="slideMasters/slideMaster42.xml"/><Relationship Id="rId84" Type="http://schemas.openxmlformats.org/officeDocument/2006/relationships/slide" Target="slides/slide27.xml"/><Relationship Id="rId138" Type="http://schemas.openxmlformats.org/officeDocument/2006/relationships/slide" Target="slides/slide81.xml"/><Relationship Id="rId191" Type="http://schemas.openxmlformats.org/officeDocument/2006/relationships/slide" Target="slides/slide134.xml"/><Relationship Id="rId205" Type="http://schemas.openxmlformats.org/officeDocument/2006/relationships/slide" Target="slides/slide148.xml"/><Relationship Id="rId247" Type="http://schemas.openxmlformats.org/officeDocument/2006/relationships/slide" Target="slides/slide190.xml"/><Relationship Id="rId107" Type="http://schemas.openxmlformats.org/officeDocument/2006/relationships/slide" Target="slides/slide50.xml"/></Relationships>
</file>

<file path=ppt/charts/_rels/chart1.xml.rels><?xml version="1.0" encoding="UTF-8" standalone="yes"?>
<Relationships xmlns="http://schemas.openxmlformats.org/package/2006/relationships"><Relationship Id="rId1" Type="http://schemas.openxmlformats.org/officeDocument/2006/relationships/oleObject" Target="Workbook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Workbook1" TargetMode="Externa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7.xml.rels><?xml version="1.0" encoding="UTF-8" standalone="yes"?>
<Relationships xmlns="http://schemas.openxmlformats.org/package/2006/relationships"><Relationship Id="rId2" Type="http://schemas.openxmlformats.org/officeDocument/2006/relationships/package" Target="../embeddings/Microsoft_Excel_Worksheet24.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8.1321741032370901E-2"/>
          <c:y val="6.0185185185185203E-2"/>
          <c:w val="0.89094356955380605"/>
          <c:h val="0.82246937882764704"/>
        </c:manualLayout>
      </c:layout>
      <c:barChart>
        <c:barDir val="col"/>
        <c:grouping val="clustered"/>
        <c:varyColors val="0"/>
        <c:ser>
          <c:idx val="0"/>
          <c:order val="0"/>
          <c:tx>
            <c:strRef>
              <c:f>PERF!$B$1</c:f>
              <c:strCache>
                <c:ptCount val="1"/>
                <c:pt idx="0">
                  <c:v>AVATAR (1yr)</c:v>
                </c:pt>
              </c:strCache>
            </c:strRef>
          </c:tx>
          <c:invertIfNegative val="0"/>
          <c:cat>
            <c:strRef>
              <c:f>PERF!$A$2:$A$5</c:f>
              <c:strCache>
                <c:ptCount val="4"/>
                <c:pt idx="0">
                  <c:v>8Gb</c:v>
                </c:pt>
                <c:pt idx="1">
                  <c:v>16Gb</c:v>
                </c:pt>
                <c:pt idx="2">
                  <c:v>32Gb</c:v>
                </c:pt>
                <c:pt idx="3">
                  <c:v>64Gb</c:v>
                </c:pt>
              </c:strCache>
            </c:strRef>
          </c:cat>
          <c:val>
            <c:numRef>
              <c:f>PERF!$B$2:$B$5</c:f>
              <c:numCache>
                <c:formatCode>General</c:formatCode>
                <c:ptCount val="4"/>
                <c:pt idx="0">
                  <c:v>1.04</c:v>
                </c:pt>
                <c:pt idx="1">
                  <c:v>1.0649999999999999</c:v>
                </c:pt>
                <c:pt idx="2">
                  <c:v>1.1299999999999999</c:v>
                </c:pt>
                <c:pt idx="3">
                  <c:v>1.35</c:v>
                </c:pt>
              </c:numCache>
            </c:numRef>
          </c:val>
          <c:extLst>
            <c:ext xmlns:c16="http://schemas.microsoft.com/office/drawing/2014/chart" uri="{C3380CC4-5D6E-409C-BE32-E72D297353CC}">
              <c16:uniqueId val="{00000000-46D7-D746-8CAB-444F142C5276}"/>
            </c:ext>
          </c:extLst>
        </c:ser>
        <c:ser>
          <c:idx val="1"/>
          <c:order val="1"/>
          <c:tx>
            <c:strRef>
              <c:f>PERF!$C$1</c:f>
              <c:strCache>
                <c:ptCount val="1"/>
                <c:pt idx="0">
                  <c:v>NoRefresh</c:v>
                </c:pt>
              </c:strCache>
            </c:strRef>
          </c:tx>
          <c:invertIfNegative val="0"/>
          <c:cat>
            <c:strRef>
              <c:f>PERF!$A$2:$A$5</c:f>
              <c:strCache>
                <c:ptCount val="4"/>
                <c:pt idx="0">
                  <c:v>8Gb</c:v>
                </c:pt>
                <c:pt idx="1">
                  <c:v>16Gb</c:v>
                </c:pt>
                <c:pt idx="2">
                  <c:v>32Gb</c:v>
                </c:pt>
                <c:pt idx="3">
                  <c:v>64Gb</c:v>
                </c:pt>
              </c:strCache>
            </c:strRef>
          </c:cat>
          <c:val>
            <c:numRef>
              <c:f>PERF!$C$2:$C$5</c:f>
              <c:numCache>
                <c:formatCode>General</c:formatCode>
                <c:ptCount val="4"/>
                <c:pt idx="0">
                  <c:v>1.05</c:v>
                </c:pt>
                <c:pt idx="1">
                  <c:v>1.0900000000000001</c:v>
                </c:pt>
                <c:pt idx="2">
                  <c:v>1.21</c:v>
                </c:pt>
                <c:pt idx="3">
                  <c:v>1.54</c:v>
                </c:pt>
              </c:numCache>
            </c:numRef>
          </c:val>
          <c:extLst>
            <c:ext xmlns:c16="http://schemas.microsoft.com/office/drawing/2014/chart" uri="{C3380CC4-5D6E-409C-BE32-E72D297353CC}">
              <c16:uniqueId val="{00000001-46D7-D746-8CAB-444F142C5276}"/>
            </c:ext>
          </c:extLst>
        </c:ser>
        <c:dLbls>
          <c:showLegendKey val="0"/>
          <c:showVal val="0"/>
          <c:showCatName val="0"/>
          <c:showSerName val="0"/>
          <c:showPercent val="0"/>
          <c:showBubbleSize val="0"/>
        </c:dLbls>
        <c:gapWidth val="150"/>
        <c:axId val="691148464"/>
        <c:axId val="691152480"/>
      </c:barChart>
      <c:catAx>
        <c:axId val="691148464"/>
        <c:scaling>
          <c:orientation val="minMax"/>
        </c:scaling>
        <c:delete val="0"/>
        <c:axPos val="b"/>
        <c:numFmt formatCode="General" sourceLinked="0"/>
        <c:majorTickMark val="out"/>
        <c:minorTickMark val="none"/>
        <c:tickLblPos val="nextTo"/>
        <c:txPr>
          <a:bodyPr/>
          <a:lstStyle/>
          <a:p>
            <a:pPr>
              <a:defRPr sz="2000"/>
            </a:pPr>
            <a:endParaRPr lang="en-US"/>
          </a:p>
        </c:txPr>
        <c:crossAx val="691152480"/>
        <c:crosses val="autoZero"/>
        <c:auto val="1"/>
        <c:lblAlgn val="ctr"/>
        <c:lblOffset val="100"/>
        <c:noMultiLvlLbl val="0"/>
      </c:catAx>
      <c:valAx>
        <c:axId val="691152480"/>
        <c:scaling>
          <c:orientation val="minMax"/>
          <c:max val="1.6"/>
          <c:min val="1"/>
        </c:scaling>
        <c:delete val="0"/>
        <c:axPos val="l"/>
        <c:majorGridlines/>
        <c:numFmt formatCode="#,##0.00" sourceLinked="0"/>
        <c:majorTickMark val="out"/>
        <c:minorTickMark val="none"/>
        <c:tickLblPos val="nextTo"/>
        <c:txPr>
          <a:bodyPr/>
          <a:lstStyle/>
          <a:p>
            <a:pPr>
              <a:defRPr sz="2000"/>
            </a:pPr>
            <a:endParaRPr lang="en-US"/>
          </a:p>
        </c:txPr>
        <c:crossAx val="691148464"/>
        <c:crosses val="autoZero"/>
        <c:crossBetween val="between"/>
      </c:valAx>
    </c:plotArea>
    <c:legend>
      <c:legendPos val="r"/>
      <c:layout>
        <c:manualLayout>
          <c:xMode val="edge"/>
          <c:yMode val="edge"/>
          <c:x val="8.7469954413592996E-2"/>
          <c:y val="3.7938271930055598E-2"/>
          <c:w val="0.69465748743432398"/>
          <c:h val="0.18595290172061801"/>
        </c:manualLayout>
      </c:layout>
      <c:overlay val="0"/>
      <c:txPr>
        <a:bodyPr/>
        <a:lstStyle/>
        <a:p>
          <a:pPr>
            <a:defRPr sz="24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8.0380358705161803E-2"/>
          <c:y val="6.0185185185185203E-2"/>
          <c:w val="0.859270559930009"/>
          <c:h val="0.82246937882764704"/>
        </c:manualLayout>
      </c:layout>
      <c:barChart>
        <c:barDir val="col"/>
        <c:grouping val="clustered"/>
        <c:varyColors val="0"/>
        <c:ser>
          <c:idx val="0"/>
          <c:order val="0"/>
          <c:tx>
            <c:strRef>
              <c:f>EDP!$B$1</c:f>
              <c:strCache>
                <c:ptCount val="1"/>
                <c:pt idx="0">
                  <c:v>AVATAR (1yr)</c:v>
                </c:pt>
              </c:strCache>
            </c:strRef>
          </c:tx>
          <c:invertIfNegative val="0"/>
          <c:cat>
            <c:strRef>
              <c:f>EDP!$A$2:$A$5</c:f>
              <c:strCache>
                <c:ptCount val="4"/>
                <c:pt idx="0">
                  <c:v>8Gb</c:v>
                </c:pt>
                <c:pt idx="1">
                  <c:v>16Gb</c:v>
                </c:pt>
                <c:pt idx="2">
                  <c:v>32Gb</c:v>
                </c:pt>
                <c:pt idx="3">
                  <c:v>64Gb</c:v>
                </c:pt>
              </c:strCache>
            </c:strRef>
          </c:cat>
          <c:val>
            <c:numRef>
              <c:f>EDP!$B$2:$B$5</c:f>
              <c:numCache>
                <c:formatCode>General</c:formatCode>
                <c:ptCount val="4"/>
                <c:pt idx="0">
                  <c:v>0.95</c:v>
                </c:pt>
                <c:pt idx="1">
                  <c:v>0.88</c:v>
                </c:pt>
                <c:pt idx="2">
                  <c:v>0.75</c:v>
                </c:pt>
                <c:pt idx="3">
                  <c:v>0.52</c:v>
                </c:pt>
              </c:numCache>
            </c:numRef>
          </c:val>
          <c:extLst>
            <c:ext xmlns:c16="http://schemas.microsoft.com/office/drawing/2014/chart" uri="{C3380CC4-5D6E-409C-BE32-E72D297353CC}">
              <c16:uniqueId val="{00000000-EDC0-2640-8565-00DD2F3738AB}"/>
            </c:ext>
          </c:extLst>
        </c:ser>
        <c:ser>
          <c:idx val="1"/>
          <c:order val="1"/>
          <c:tx>
            <c:strRef>
              <c:f>EDP!$C$1</c:f>
              <c:strCache>
                <c:ptCount val="1"/>
                <c:pt idx="0">
                  <c:v>NoRefresh</c:v>
                </c:pt>
              </c:strCache>
            </c:strRef>
          </c:tx>
          <c:invertIfNegative val="0"/>
          <c:cat>
            <c:strRef>
              <c:f>EDP!$A$2:$A$5</c:f>
              <c:strCache>
                <c:ptCount val="4"/>
                <c:pt idx="0">
                  <c:v>8Gb</c:v>
                </c:pt>
                <c:pt idx="1">
                  <c:v>16Gb</c:v>
                </c:pt>
                <c:pt idx="2">
                  <c:v>32Gb</c:v>
                </c:pt>
                <c:pt idx="3">
                  <c:v>64Gb</c:v>
                </c:pt>
              </c:strCache>
            </c:strRef>
          </c:cat>
          <c:val>
            <c:numRef>
              <c:f>EDP!$C$2:$C$5</c:f>
              <c:numCache>
                <c:formatCode>General</c:formatCode>
                <c:ptCount val="4"/>
                <c:pt idx="0">
                  <c:v>0.91</c:v>
                </c:pt>
                <c:pt idx="1">
                  <c:v>0.83</c:v>
                </c:pt>
                <c:pt idx="2">
                  <c:v>0.68</c:v>
                </c:pt>
                <c:pt idx="3">
                  <c:v>0.41</c:v>
                </c:pt>
              </c:numCache>
            </c:numRef>
          </c:val>
          <c:extLst>
            <c:ext xmlns:c16="http://schemas.microsoft.com/office/drawing/2014/chart" uri="{C3380CC4-5D6E-409C-BE32-E72D297353CC}">
              <c16:uniqueId val="{00000001-EDC0-2640-8565-00DD2F3738AB}"/>
            </c:ext>
          </c:extLst>
        </c:ser>
        <c:dLbls>
          <c:showLegendKey val="0"/>
          <c:showVal val="0"/>
          <c:showCatName val="0"/>
          <c:showSerName val="0"/>
          <c:showPercent val="0"/>
          <c:showBubbleSize val="0"/>
        </c:dLbls>
        <c:gapWidth val="150"/>
        <c:axId val="691343696"/>
        <c:axId val="691347712"/>
      </c:barChart>
      <c:catAx>
        <c:axId val="691343696"/>
        <c:scaling>
          <c:orientation val="minMax"/>
        </c:scaling>
        <c:delete val="0"/>
        <c:axPos val="b"/>
        <c:numFmt formatCode="General" sourceLinked="0"/>
        <c:majorTickMark val="out"/>
        <c:minorTickMark val="none"/>
        <c:tickLblPos val="nextTo"/>
        <c:txPr>
          <a:bodyPr/>
          <a:lstStyle/>
          <a:p>
            <a:pPr>
              <a:defRPr sz="2000"/>
            </a:pPr>
            <a:endParaRPr lang="en-US"/>
          </a:p>
        </c:txPr>
        <c:crossAx val="691347712"/>
        <c:crosses val="autoZero"/>
        <c:auto val="1"/>
        <c:lblAlgn val="ctr"/>
        <c:lblOffset val="100"/>
        <c:noMultiLvlLbl val="0"/>
      </c:catAx>
      <c:valAx>
        <c:axId val="691347712"/>
        <c:scaling>
          <c:orientation val="minMax"/>
        </c:scaling>
        <c:delete val="0"/>
        <c:axPos val="l"/>
        <c:majorGridlines/>
        <c:numFmt formatCode="#,##0.0" sourceLinked="0"/>
        <c:majorTickMark val="out"/>
        <c:minorTickMark val="none"/>
        <c:tickLblPos val="nextTo"/>
        <c:txPr>
          <a:bodyPr/>
          <a:lstStyle/>
          <a:p>
            <a:pPr>
              <a:defRPr sz="2000"/>
            </a:pPr>
            <a:endParaRPr lang="en-US"/>
          </a:p>
        </c:txPr>
        <c:crossAx val="691343696"/>
        <c:crosses val="autoZero"/>
        <c:crossBetween val="between"/>
        <c:majorUnit val="0.1"/>
      </c:valAx>
    </c:plotArea>
    <c:legend>
      <c:legendPos val="r"/>
      <c:layout>
        <c:manualLayout>
          <c:xMode val="edge"/>
          <c:yMode val="edge"/>
          <c:x val="0.30128717243677899"/>
          <c:y val="2.6586051743532099E-3"/>
          <c:w val="0.655851685206016"/>
          <c:h val="0.18595290172061801"/>
        </c:manualLayout>
      </c:layout>
      <c:overlay val="0"/>
      <c:txPr>
        <a:bodyPr/>
        <a:lstStyle/>
        <a:p>
          <a:pPr>
            <a:defRPr sz="2000"/>
          </a:pPr>
          <a:endParaRPr lang="en-US"/>
        </a:p>
      </c:txPr>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c:f>
              <c:strCache>
                <c:ptCount val="1"/>
                <c:pt idx="0">
                  <c:v>Y-Values</c:v>
                </c:pt>
              </c:strCache>
            </c:strRef>
          </c:tx>
          <c:spPr>
            <a:ln w="57150" cap="rnd" cmpd="sng">
              <a:solidFill>
                <a:schemeClr val="accent1"/>
              </a:solidFill>
              <a:round/>
            </a:ln>
            <a:effectLst/>
          </c:spPr>
          <c:marker>
            <c:symbol val="none"/>
          </c:marker>
          <c:xVal>
            <c:numRef>
              <c:f>Sheet1!$A$2:$A$10</c:f>
              <c:numCache>
                <c:formatCode>General</c:formatCode>
                <c:ptCount val="9"/>
                <c:pt idx="0">
                  <c:v>0</c:v>
                </c:pt>
                <c:pt idx="1">
                  <c:v>1</c:v>
                </c:pt>
                <c:pt idx="2">
                  <c:v>2</c:v>
                </c:pt>
                <c:pt idx="3">
                  <c:v>3</c:v>
                </c:pt>
                <c:pt idx="4">
                  <c:v>4</c:v>
                </c:pt>
                <c:pt idx="5">
                  <c:v>5</c:v>
                </c:pt>
                <c:pt idx="6">
                  <c:v>6</c:v>
                </c:pt>
                <c:pt idx="7">
                  <c:v>7</c:v>
                </c:pt>
              </c:numCache>
            </c:numRef>
          </c:xVal>
          <c:yVal>
            <c:numRef>
              <c:f>Sheet1!$B$2:$B$10</c:f>
              <c:numCache>
                <c:formatCode>General</c:formatCode>
                <c:ptCount val="9"/>
              </c:numCache>
            </c:numRef>
          </c:yVal>
          <c:smooth val="1"/>
          <c:extLst>
            <c:ext xmlns:c16="http://schemas.microsoft.com/office/drawing/2014/chart" uri="{C3380CC4-5D6E-409C-BE32-E72D297353CC}">
              <c16:uniqueId val="{00000000-3C58-4F61-8CE2-0D3283FBA0FE}"/>
            </c:ext>
          </c:extLst>
        </c:ser>
        <c:dLbls>
          <c:showLegendKey val="0"/>
          <c:showVal val="0"/>
          <c:showCatName val="0"/>
          <c:showSerName val="0"/>
          <c:showPercent val="0"/>
          <c:showBubbleSize val="0"/>
        </c:dLbls>
        <c:axId val="180886687"/>
        <c:axId val="180884607"/>
      </c:scatterChart>
      <c:valAx>
        <c:axId val="180886687"/>
        <c:scaling>
          <c:orientation val="minMax"/>
          <c:max val="6"/>
          <c:min val="0"/>
        </c:scaling>
        <c:delete val="0"/>
        <c:axPos val="b"/>
        <c:majorGridlines>
          <c:spPr>
            <a:ln w="9525" cap="flat" cmpd="sng" algn="ctr">
              <a:noFill/>
              <a:round/>
            </a:ln>
            <a:effectLst/>
          </c:spPr>
        </c:majorGridlines>
        <c:title>
          <c:tx>
            <c:rich>
              <a:bodyPr rot="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r>
                  <a:rPr lang="en-US" sz="2800" dirty="0">
                    <a:solidFill>
                      <a:schemeClr val="tx1"/>
                    </a:solidFill>
                    <a:latin typeface="Cambria" panose="02040503050406030204" pitchFamily="18" charset="0"/>
                  </a:rPr>
                  <a:t>Refresh</a:t>
                </a:r>
                <a:r>
                  <a:rPr lang="en-US" sz="2800" baseline="0" dirty="0">
                    <a:solidFill>
                      <a:schemeClr val="tx1"/>
                    </a:solidFill>
                    <a:latin typeface="Cambria" panose="02040503050406030204" pitchFamily="18" charset="0"/>
                  </a:rPr>
                  <a:t> Interval (s)</a:t>
                </a:r>
                <a:endParaRPr lang="en-US" sz="2800" dirty="0">
                  <a:solidFill>
                    <a:schemeClr val="tx1"/>
                  </a:solidFill>
                  <a:latin typeface="Cambria" panose="02040503050406030204" pitchFamily="18" charset="0"/>
                </a:endParaRPr>
              </a:p>
            </c:rich>
          </c:tx>
          <c:overlay val="0"/>
          <c:spPr>
            <a:noFill/>
            <a:ln>
              <a:noFill/>
            </a:ln>
            <a:effectLst/>
          </c:spPr>
          <c:txPr>
            <a:bodyPr rot="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endParaRPr lang="en-US"/>
            </a:p>
          </c:txPr>
        </c:title>
        <c:numFmt formatCode="General" sourceLinked="1"/>
        <c:majorTickMark val="none"/>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mn-ea"/>
                <a:cs typeface="+mn-cs"/>
              </a:defRPr>
            </a:pPr>
            <a:endParaRPr lang="en-US"/>
          </a:p>
        </c:txPr>
        <c:crossAx val="180884607"/>
        <c:crosses val="autoZero"/>
        <c:crossBetween val="midCat"/>
      </c:valAx>
      <c:valAx>
        <c:axId val="180884607"/>
        <c:scaling>
          <c:orientation val="minMax"/>
          <c:max val="1"/>
          <c:min val="0"/>
        </c:scaling>
        <c:delete val="0"/>
        <c:axPos val="l"/>
        <c:majorGridlines>
          <c:spPr>
            <a:ln w="15875" cap="flat" cmpd="sng" algn="ctr">
              <a:noFill/>
              <a:round/>
            </a:ln>
            <a:effectLst/>
          </c:spPr>
        </c:majorGridlines>
        <c:title>
          <c:tx>
            <c:rich>
              <a:bodyPr rot="-540000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r>
                  <a:rPr lang="en-US" sz="2800" b="0" i="0" u="none" strike="noStrike" baseline="0" dirty="0">
                    <a:effectLst/>
                  </a:rPr>
                  <a:t>Probability of </a:t>
                </a:r>
                <a:r>
                  <a:rPr lang="en-US" sz="2800" dirty="0">
                    <a:solidFill>
                      <a:schemeClr val="tx1"/>
                    </a:solidFill>
                    <a:latin typeface="Cambria" panose="02040503050406030204" pitchFamily="18" charset="0"/>
                  </a:rPr>
                  <a:t>Read</a:t>
                </a:r>
                <a:r>
                  <a:rPr lang="en-US" sz="2800" baseline="0" dirty="0">
                    <a:solidFill>
                      <a:schemeClr val="tx1"/>
                    </a:solidFill>
                    <a:latin typeface="Cambria" panose="02040503050406030204" pitchFamily="18" charset="0"/>
                  </a:rPr>
                  <a:t> </a:t>
                </a:r>
                <a:r>
                  <a:rPr lang="en-US" sz="2800" dirty="0">
                    <a:solidFill>
                      <a:schemeClr val="tx1"/>
                    </a:solidFill>
                    <a:latin typeface="Cambria" panose="02040503050406030204" pitchFamily="18" charset="0"/>
                  </a:rPr>
                  <a:t>Failure</a:t>
                </a:r>
              </a:p>
            </c:rich>
          </c:tx>
          <c:layout>
            <c:manualLayout>
              <c:xMode val="edge"/>
              <c:yMode val="edge"/>
              <c:x val="7.1839080459770114E-3"/>
              <c:y val="6.8416137662899126E-2"/>
            </c:manualLayout>
          </c:layout>
          <c:overlay val="0"/>
          <c:spPr>
            <a:noFill/>
            <a:ln>
              <a:noFill/>
            </a:ln>
            <a:effectLst/>
          </c:spPr>
          <c:txPr>
            <a:bodyPr rot="-540000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endParaRPr lang="en-US"/>
            </a:p>
          </c:txPr>
        </c:title>
        <c:numFmt formatCode="#,##0.00" sourceLinked="0"/>
        <c:majorTickMark val="none"/>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mn-ea"/>
                <a:cs typeface="+mn-cs"/>
              </a:defRPr>
            </a:pPr>
            <a:endParaRPr lang="en-US"/>
          </a:p>
        </c:txPr>
        <c:crossAx val="180886687"/>
        <c:crosses val="autoZero"/>
        <c:crossBetween val="midCat"/>
        <c:majorUnit val="0.25"/>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c:f>
              <c:strCache>
                <c:ptCount val="1"/>
                <c:pt idx="0">
                  <c:v>Y-Values</c:v>
                </c:pt>
              </c:strCache>
            </c:strRef>
          </c:tx>
          <c:spPr>
            <a:ln w="57150" cap="rnd" cmpd="sng">
              <a:solidFill>
                <a:schemeClr val="accent1"/>
              </a:solidFill>
              <a:round/>
            </a:ln>
            <a:effectLst/>
          </c:spPr>
          <c:marker>
            <c:symbol val="none"/>
          </c:marker>
          <c:xVal>
            <c:numRef>
              <c:f>Sheet1!$A$2:$A$10</c:f>
              <c:numCache>
                <c:formatCode>General</c:formatCode>
                <c:ptCount val="9"/>
                <c:pt idx="0">
                  <c:v>0</c:v>
                </c:pt>
                <c:pt idx="1">
                  <c:v>1</c:v>
                </c:pt>
                <c:pt idx="2">
                  <c:v>2</c:v>
                </c:pt>
                <c:pt idx="3">
                  <c:v>3</c:v>
                </c:pt>
                <c:pt idx="4">
                  <c:v>4</c:v>
                </c:pt>
                <c:pt idx="5">
                  <c:v>5</c:v>
                </c:pt>
                <c:pt idx="6">
                  <c:v>6</c:v>
                </c:pt>
                <c:pt idx="7">
                  <c:v>7</c:v>
                </c:pt>
              </c:numCache>
            </c:numRef>
          </c:xVal>
          <c:yVal>
            <c:numRef>
              <c:f>Sheet1!$B$2:$B$10</c:f>
              <c:numCache>
                <c:formatCode>General</c:formatCode>
                <c:ptCount val="9"/>
              </c:numCache>
            </c:numRef>
          </c:yVal>
          <c:smooth val="1"/>
          <c:extLst>
            <c:ext xmlns:c16="http://schemas.microsoft.com/office/drawing/2014/chart" uri="{C3380CC4-5D6E-409C-BE32-E72D297353CC}">
              <c16:uniqueId val="{00000000-3C58-4F61-8CE2-0D3283FBA0FE}"/>
            </c:ext>
          </c:extLst>
        </c:ser>
        <c:dLbls>
          <c:showLegendKey val="0"/>
          <c:showVal val="0"/>
          <c:showCatName val="0"/>
          <c:showSerName val="0"/>
          <c:showPercent val="0"/>
          <c:showBubbleSize val="0"/>
        </c:dLbls>
        <c:axId val="180886687"/>
        <c:axId val="180884607"/>
      </c:scatterChart>
      <c:valAx>
        <c:axId val="180886687"/>
        <c:scaling>
          <c:orientation val="minMax"/>
          <c:max val="6"/>
          <c:min val="0"/>
        </c:scaling>
        <c:delete val="0"/>
        <c:axPos val="b"/>
        <c:majorGridlines>
          <c:spPr>
            <a:ln w="9525" cap="flat" cmpd="sng" algn="ctr">
              <a:noFill/>
              <a:round/>
            </a:ln>
            <a:effectLst/>
          </c:spPr>
        </c:majorGridlines>
        <c:title>
          <c:tx>
            <c:rich>
              <a:bodyPr rot="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r>
                  <a:rPr lang="en-US" sz="2800" dirty="0">
                    <a:solidFill>
                      <a:schemeClr val="tx1"/>
                    </a:solidFill>
                    <a:latin typeface="Cambria" panose="02040503050406030204" pitchFamily="18" charset="0"/>
                  </a:rPr>
                  <a:t>Refresh</a:t>
                </a:r>
                <a:r>
                  <a:rPr lang="en-US" sz="2800" baseline="0" dirty="0">
                    <a:solidFill>
                      <a:schemeClr val="tx1"/>
                    </a:solidFill>
                    <a:latin typeface="Cambria" panose="02040503050406030204" pitchFamily="18" charset="0"/>
                  </a:rPr>
                  <a:t> Interval (s)</a:t>
                </a:r>
                <a:endParaRPr lang="en-US" sz="2800" dirty="0">
                  <a:solidFill>
                    <a:schemeClr val="tx1"/>
                  </a:solidFill>
                  <a:latin typeface="Cambria" panose="02040503050406030204" pitchFamily="18" charset="0"/>
                </a:endParaRPr>
              </a:p>
            </c:rich>
          </c:tx>
          <c:overlay val="0"/>
          <c:spPr>
            <a:noFill/>
            <a:ln>
              <a:noFill/>
            </a:ln>
            <a:effectLst/>
          </c:spPr>
          <c:txPr>
            <a:bodyPr rot="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endParaRPr lang="en-US"/>
            </a:p>
          </c:txPr>
        </c:title>
        <c:numFmt formatCode="General" sourceLinked="1"/>
        <c:majorTickMark val="none"/>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mn-ea"/>
                <a:cs typeface="+mn-cs"/>
              </a:defRPr>
            </a:pPr>
            <a:endParaRPr lang="en-US"/>
          </a:p>
        </c:txPr>
        <c:crossAx val="180884607"/>
        <c:crosses val="autoZero"/>
        <c:crossBetween val="midCat"/>
      </c:valAx>
      <c:valAx>
        <c:axId val="180884607"/>
        <c:scaling>
          <c:orientation val="minMax"/>
          <c:max val="1"/>
          <c:min val="0"/>
        </c:scaling>
        <c:delete val="0"/>
        <c:axPos val="l"/>
        <c:majorGridlines>
          <c:spPr>
            <a:ln w="15875" cap="flat" cmpd="sng" algn="ctr">
              <a:noFill/>
              <a:round/>
            </a:ln>
            <a:effectLst/>
          </c:spPr>
        </c:majorGridlines>
        <c:title>
          <c:tx>
            <c:rich>
              <a:bodyPr rot="-540000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r>
                  <a:rPr lang="en-US" sz="2800" b="0" i="0" u="none" strike="noStrike" baseline="0" dirty="0">
                    <a:effectLst/>
                  </a:rPr>
                  <a:t>Probability of </a:t>
                </a:r>
                <a:r>
                  <a:rPr lang="en-US" sz="2800" dirty="0">
                    <a:solidFill>
                      <a:schemeClr val="tx1"/>
                    </a:solidFill>
                    <a:latin typeface="Cambria" panose="02040503050406030204" pitchFamily="18" charset="0"/>
                  </a:rPr>
                  <a:t>Read</a:t>
                </a:r>
                <a:r>
                  <a:rPr lang="en-US" sz="2800" baseline="0" dirty="0">
                    <a:solidFill>
                      <a:schemeClr val="tx1"/>
                    </a:solidFill>
                    <a:latin typeface="Cambria" panose="02040503050406030204" pitchFamily="18" charset="0"/>
                  </a:rPr>
                  <a:t> </a:t>
                </a:r>
                <a:r>
                  <a:rPr lang="en-US" sz="2800" dirty="0">
                    <a:solidFill>
                      <a:schemeClr val="tx1"/>
                    </a:solidFill>
                    <a:latin typeface="Cambria" panose="02040503050406030204" pitchFamily="18" charset="0"/>
                  </a:rPr>
                  <a:t>Failure</a:t>
                </a:r>
              </a:p>
            </c:rich>
          </c:tx>
          <c:layout>
            <c:manualLayout>
              <c:xMode val="edge"/>
              <c:yMode val="edge"/>
              <c:x val="7.1839080459770114E-3"/>
              <c:y val="6.8416137662899126E-2"/>
            </c:manualLayout>
          </c:layout>
          <c:overlay val="0"/>
          <c:spPr>
            <a:noFill/>
            <a:ln>
              <a:noFill/>
            </a:ln>
            <a:effectLst/>
          </c:spPr>
          <c:txPr>
            <a:bodyPr rot="-540000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endParaRPr lang="en-US"/>
            </a:p>
          </c:txPr>
        </c:title>
        <c:numFmt formatCode="#,##0.00" sourceLinked="0"/>
        <c:majorTickMark val="none"/>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mn-ea"/>
                <a:cs typeface="+mn-cs"/>
              </a:defRPr>
            </a:pPr>
            <a:endParaRPr lang="en-US"/>
          </a:p>
        </c:txPr>
        <c:crossAx val="180886687"/>
        <c:crosses val="autoZero"/>
        <c:crossBetween val="midCat"/>
        <c:majorUnit val="0.25"/>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Sheet1!$E$1</c:f>
              <c:strCache>
                <c:ptCount val="1"/>
                <c:pt idx="0">
                  <c:v>Column3</c:v>
                </c:pt>
              </c:strCache>
            </c:strRef>
          </c:tx>
          <c:spPr>
            <a:ln w="57150" cap="rnd">
              <a:solidFill>
                <a:schemeClr val="accent4"/>
              </a:solidFill>
              <a:round/>
            </a:ln>
            <a:effectLst/>
          </c:spPr>
          <c:marker>
            <c:symbol val="none"/>
          </c:marker>
          <c:xVal>
            <c:numRef>
              <c:f>Sheet1!$A$2:$A$63</c:f>
              <c:numCache>
                <c:formatCode>General</c:formatCode>
                <c:ptCount val="62"/>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Sheet1!$E$2:$E$63</c:f>
              <c:numCache>
                <c:formatCode>General</c:formatCode>
                <c:ptCount val="6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1.0526000000000001E-2</c:v>
                </c:pt>
                <c:pt idx="20">
                  <c:v>1.0526000000000001E-2</c:v>
                </c:pt>
                <c:pt idx="21">
                  <c:v>0.15789500000000001</c:v>
                </c:pt>
                <c:pt idx="22">
                  <c:v>0.42105300000000001</c:v>
                </c:pt>
                <c:pt idx="23">
                  <c:v>0.56842099999999895</c:v>
                </c:pt>
                <c:pt idx="24">
                  <c:v>0.81052599999999897</c:v>
                </c:pt>
                <c:pt idx="25">
                  <c:v>0.98947399999999897</c:v>
                </c:pt>
                <c:pt idx="26">
                  <c:v>0.98947399999999897</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0"/>
          <c:extLst>
            <c:ext xmlns:c16="http://schemas.microsoft.com/office/drawing/2014/chart" uri="{C3380CC4-5D6E-409C-BE32-E72D297353CC}">
              <c16:uniqueId val="{00000000-2460-432F-822C-30DE2975ACD7}"/>
            </c:ext>
          </c:extLst>
        </c:ser>
        <c:dLbls>
          <c:showLegendKey val="0"/>
          <c:showVal val="0"/>
          <c:showCatName val="0"/>
          <c:showSerName val="0"/>
          <c:showPercent val="0"/>
          <c:showBubbleSize val="0"/>
        </c:dLbls>
        <c:axId val="180886687"/>
        <c:axId val="180884607"/>
      </c:scatterChart>
      <c:valAx>
        <c:axId val="180886687"/>
        <c:scaling>
          <c:orientation val="minMax"/>
          <c:max val="2"/>
          <c:min val="1.5"/>
        </c:scaling>
        <c:delete val="1"/>
        <c:axPos val="b"/>
        <c:numFmt formatCode="#,##0.0" sourceLinked="0"/>
        <c:majorTickMark val="out"/>
        <c:minorTickMark val="none"/>
        <c:tickLblPos val="nextTo"/>
        <c:crossAx val="180884607"/>
        <c:crosses val="autoZero"/>
        <c:crossBetween val="midCat"/>
      </c:valAx>
      <c:valAx>
        <c:axId val="180884607"/>
        <c:scaling>
          <c:orientation val="minMax"/>
          <c:max val="1.01"/>
          <c:min val="-1.0000000000000002E-2"/>
        </c:scaling>
        <c:delete val="1"/>
        <c:axPos val="l"/>
        <c:numFmt formatCode="#,##0.00" sourceLinked="0"/>
        <c:majorTickMark val="out"/>
        <c:minorTickMark val="none"/>
        <c:tickLblPos val="nextTo"/>
        <c:crossAx val="180886687"/>
        <c:crosses val="autoZero"/>
        <c:crossBetween val="midCat"/>
        <c:majorUnit val="0.25"/>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c:f>
              <c:strCache>
                <c:ptCount val="1"/>
                <c:pt idx="0">
                  <c:v>Y-Values</c:v>
                </c:pt>
              </c:strCache>
            </c:strRef>
          </c:tx>
          <c:spPr>
            <a:ln w="57150" cap="rnd" cmpd="sng">
              <a:solidFill>
                <a:schemeClr val="accent1"/>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Sheet1!$B$2:$B$62</c:f>
              <c:numCache>
                <c:formatCode>General</c:formatCode>
                <c:ptCount val="61"/>
              </c:numCache>
            </c:numRef>
          </c:yVal>
          <c:smooth val="1"/>
          <c:extLst>
            <c:ext xmlns:c16="http://schemas.microsoft.com/office/drawing/2014/chart" uri="{C3380CC4-5D6E-409C-BE32-E72D297353CC}">
              <c16:uniqueId val="{00000000-3C58-4F61-8CE2-0D3283FBA0FE}"/>
            </c:ext>
          </c:extLst>
        </c:ser>
        <c:ser>
          <c:idx val="1"/>
          <c:order val="1"/>
          <c:tx>
            <c:strRef>
              <c:f>Sheet1!$C$1</c:f>
              <c:strCache>
                <c:ptCount val="1"/>
                <c:pt idx="0">
                  <c:v>Column1</c:v>
                </c:pt>
              </c:strCache>
            </c:strRef>
          </c:tx>
          <c:spPr>
            <a:ln w="57150" cap="rnd">
              <a:solidFill>
                <a:schemeClr val="accent2"/>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Sheet1!$C$2:$C$62</c:f>
              <c:numCache>
                <c:formatCode>General</c:formatCode>
                <c:ptCount val="61"/>
              </c:numCache>
            </c:numRef>
          </c:yVal>
          <c:smooth val="1"/>
          <c:extLst>
            <c:ext xmlns:c16="http://schemas.microsoft.com/office/drawing/2014/chart" uri="{C3380CC4-5D6E-409C-BE32-E72D297353CC}">
              <c16:uniqueId val="{00000000-3625-4DA6-A2C5-C9D0756BAB85}"/>
            </c:ext>
          </c:extLst>
        </c:ser>
        <c:ser>
          <c:idx val="2"/>
          <c:order val="2"/>
          <c:tx>
            <c:strRef>
              <c:f>Sheet1!$D$1</c:f>
              <c:strCache>
                <c:ptCount val="1"/>
                <c:pt idx="0">
                  <c:v>Column2</c:v>
                </c:pt>
              </c:strCache>
            </c:strRef>
          </c:tx>
          <c:spPr>
            <a:ln w="57150" cap="rnd">
              <a:solidFill>
                <a:schemeClr val="accent3"/>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Sheet1!$D$2:$D$62</c:f>
              <c:numCache>
                <c:formatCode>General</c:formatCode>
                <c:ptCount val="61"/>
              </c:numCache>
            </c:numRef>
          </c:yVal>
          <c:smooth val="1"/>
          <c:extLst>
            <c:ext xmlns:c16="http://schemas.microsoft.com/office/drawing/2014/chart" uri="{C3380CC4-5D6E-409C-BE32-E72D297353CC}">
              <c16:uniqueId val="{00000001-3625-4DA6-A2C5-C9D0756BAB85}"/>
            </c:ext>
          </c:extLst>
        </c:ser>
        <c:ser>
          <c:idx val="3"/>
          <c:order val="3"/>
          <c:tx>
            <c:strRef>
              <c:f>Sheet1!$E$1</c:f>
              <c:strCache>
                <c:ptCount val="1"/>
                <c:pt idx="0">
                  <c:v>Column3</c:v>
                </c:pt>
              </c:strCache>
            </c:strRef>
          </c:tx>
          <c:spPr>
            <a:ln w="57150" cap="rnd">
              <a:solidFill>
                <a:schemeClr val="accent4"/>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Sheet1!$E$2:$E$62</c:f>
              <c:numCache>
                <c:formatCode>General</c:formatCode>
                <c:ptCount val="61"/>
              </c:numCache>
            </c:numRef>
          </c:yVal>
          <c:smooth val="1"/>
          <c:extLst>
            <c:ext xmlns:c16="http://schemas.microsoft.com/office/drawing/2014/chart" uri="{C3380CC4-5D6E-409C-BE32-E72D297353CC}">
              <c16:uniqueId val="{00000002-3625-4DA6-A2C5-C9D0756BAB85}"/>
            </c:ext>
          </c:extLst>
        </c:ser>
        <c:ser>
          <c:idx val="4"/>
          <c:order val="4"/>
          <c:tx>
            <c:strRef>
              <c:f>Sheet1!$F$1</c:f>
              <c:strCache>
                <c:ptCount val="1"/>
                <c:pt idx="0">
                  <c:v>Column4</c:v>
                </c:pt>
              </c:strCache>
            </c:strRef>
          </c:tx>
          <c:spPr>
            <a:ln w="57150" cap="rnd">
              <a:solidFill>
                <a:schemeClr val="accent5"/>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Sheet1!$F$2:$F$62</c:f>
              <c:numCache>
                <c:formatCode>General</c:formatCode>
                <c:ptCount val="61"/>
              </c:numCache>
            </c:numRef>
          </c:yVal>
          <c:smooth val="1"/>
          <c:extLst>
            <c:ext xmlns:c16="http://schemas.microsoft.com/office/drawing/2014/chart" uri="{C3380CC4-5D6E-409C-BE32-E72D297353CC}">
              <c16:uniqueId val="{00000003-3625-4DA6-A2C5-C9D0756BAB85}"/>
            </c:ext>
          </c:extLst>
        </c:ser>
        <c:ser>
          <c:idx val="5"/>
          <c:order val="5"/>
          <c:tx>
            <c:strRef>
              <c:f>Sheet1!$G$1</c:f>
              <c:strCache>
                <c:ptCount val="1"/>
                <c:pt idx="0">
                  <c:v>Column5</c:v>
                </c:pt>
              </c:strCache>
            </c:strRef>
          </c:tx>
          <c:spPr>
            <a:ln w="57150" cap="rnd">
              <a:solidFill>
                <a:schemeClr val="accent6"/>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Sheet1!$G$2:$G$62</c:f>
              <c:numCache>
                <c:formatCode>General</c:formatCode>
                <c:ptCount val="61"/>
              </c:numCache>
            </c:numRef>
          </c:yVal>
          <c:smooth val="1"/>
          <c:extLst>
            <c:ext xmlns:c16="http://schemas.microsoft.com/office/drawing/2014/chart" uri="{C3380CC4-5D6E-409C-BE32-E72D297353CC}">
              <c16:uniqueId val="{00000004-3625-4DA6-A2C5-C9D0756BAB85}"/>
            </c:ext>
          </c:extLst>
        </c:ser>
        <c:ser>
          <c:idx val="6"/>
          <c:order val="6"/>
          <c:tx>
            <c:strRef>
              <c:f>Sheet1!$H$1</c:f>
              <c:strCache>
                <c:ptCount val="1"/>
                <c:pt idx="0">
                  <c:v>Column6</c:v>
                </c:pt>
              </c:strCache>
            </c:strRef>
          </c:tx>
          <c:spPr>
            <a:ln w="57150" cap="rnd">
              <a:solidFill>
                <a:schemeClr val="accent1">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Sheet1!$H$2:$H$62</c:f>
              <c:numCache>
                <c:formatCode>General</c:formatCode>
                <c:ptCount val="61"/>
              </c:numCache>
            </c:numRef>
          </c:yVal>
          <c:smooth val="1"/>
          <c:extLst>
            <c:ext xmlns:c16="http://schemas.microsoft.com/office/drawing/2014/chart" uri="{C3380CC4-5D6E-409C-BE32-E72D297353CC}">
              <c16:uniqueId val="{00000005-3625-4DA6-A2C5-C9D0756BAB85}"/>
            </c:ext>
          </c:extLst>
        </c:ser>
        <c:ser>
          <c:idx val="7"/>
          <c:order val="7"/>
          <c:tx>
            <c:strRef>
              <c:f>Sheet1!$I$1</c:f>
              <c:strCache>
                <c:ptCount val="1"/>
                <c:pt idx="0">
                  <c:v>Column7</c:v>
                </c:pt>
              </c:strCache>
            </c:strRef>
          </c:tx>
          <c:spPr>
            <a:ln w="57150" cap="rnd">
              <a:solidFill>
                <a:schemeClr val="accent2">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Sheet1!$I$2:$I$62</c:f>
              <c:numCache>
                <c:formatCode>General</c:formatCode>
                <c:ptCount val="61"/>
              </c:numCache>
            </c:numRef>
          </c:yVal>
          <c:smooth val="1"/>
          <c:extLst>
            <c:ext xmlns:c16="http://schemas.microsoft.com/office/drawing/2014/chart" uri="{C3380CC4-5D6E-409C-BE32-E72D297353CC}">
              <c16:uniqueId val="{00000006-3625-4DA6-A2C5-C9D0756BAB85}"/>
            </c:ext>
          </c:extLst>
        </c:ser>
        <c:ser>
          <c:idx val="8"/>
          <c:order val="8"/>
          <c:tx>
            <c:strRef>
              <c:f>Sheet1!$J$1</c:f>
              <c:strCache>
                <c:ptCount val="1"/>
                <c:pt idx="0">
                  <c:v>Column8</c:v>
                </c:pt>
              </c:strCache>
            </c:strRef>
          </c:tx>
          <c:spPr>
            <a:ln w="57150" cap="rnd">
              <a:solidFill>
                <a:schemeClr val="accent3">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Sheet1!$J$2:$J$62</c:f>
              <c:numCache>
                <c:formatCode>General</c:formatCode>
                <c:ptCount val="61"/>
              </c:numCache>
            </c:numRef>
          </c:yVal>
          <c:smooth val="1"/>
          <c:extLst>
            <c:ext xmlns:c16="http://schemas.microsoft.com/office/drawing/2014/chart" uri="{C3380CC4-5D6E-409C-BE32-E72D297353CC}">
              <c16:uniqueId val="{00000007-3625-4DA6-A2C5-C9D0756BAB85}"/>
            </c:ext>
          </c:extLst>
        </c:ser>
        <c:ser>
          <c:idx val="9"/>
          <c:order val="9"/>
          <c:tx>
            <c:strRef>
              <c:f>Sheet1!$K$1</c:f>
              <c:strCache>
                <c:ptCount val="1"/>
                <c:pt idx="0">
                  <c:v>Column9</c:v>
                </c:pt>
              </c:strCache>
            </c:strRef>
          </c:tx>
          <c:spPr>
            <a:ln w="19050" cap="rnd">
              <a:solidFill>
                <a:schemeClr val="accent4">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Sheet1!$K$2:$K$62</c:f>
              <c:numCache>
                <c:formatCode>General</c:formatCode>
                <c:ptCount val="61"/>
              </c:numCache>
            </c:numRef>
          </c:yVal>
          <c:smooth val="1"/>
          <c:extLst>
            <c:ext xmlns:c16="http://schemas.microsoft.com/office/drawing/2014/chart" uri="{C3380CC4-5D6E-409C-BE32-E72D297353CC}">
              <c16:uniqueId val="{00000008-3625-4DA6-A2C5-C9D0756BAB85}"/>
            </c:ext>
          </c:extLst>
        </c:ser>
        <c:ser>
          <c:idx val="10"/>
          <c:order val="10"/>
          <c:tx>
            <c:strRef>
              <c:f>Sheet1!$L$1</c:f>
              <c:strCache>
                <c:ptCount val="1"/>
                <c:pt idx="0">
                  <c:v>Column10</c:v>
                </c:pt>
              </c:strCache>
            </c:strRef>
          </c:tx>
          <c:spPr>
            <a:ln w="19050" cap="rnd">
              <a:solidFill>
                <a:schemeClr val="accent5">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Sheet1!$L$2:$L$62</c:f>
              <c:numCache>
                <c:formatCode>General</c:formatCode>
                <c:ptCount val="61"/>
              </c:numCache>
            </c:numRef>
          </c:yVal>
          <c:smooth val="1"/>
          <c:extLst>
            <c:ext xmlns:c16="http://schemas.microsoft.com/office/drawing/2014/chart" uri="{C3380CC4-5D6E-409C-BE32-E72D297353CC}">
              <c16:uniqueId val="{00000009-3625-4DA6-A2C5-C9D0756BAB85}"/>
            </c:ext>
          </c:extLst>
        </c:ser>
        <c:ser>
          <c:idx val="11"/>
          <c:order val="11"/>
          <c:tx>
            <c:strRef>
              <c:f>Sheet1!$M$1</c:f>
              <c:strCache>
                <c:ptCount val="1"/>
                <c:pt idx="0">
                  <c:v>Column11</c:v>
                </c:pt>
              </c:strCache>
            </c:strRef>
          </c:tx>
          <c:spPr>
            <a:ln w="19050" cap="rnd">
              <a:solidFill>
                <a:schemeClr val="accent6">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Sheet1!$M$2:$M$62</c:f>
              <c:numCache>
                <c:formatCode>General</c:formatCode>
                <c:ptCount val="61"/>
              </c:numCache>
            </c:numRef>
          </c:yVal>
          <c:smooth val="1"/>
          <c:extLst>
            <c:ext xmlns:c16="http://schemas.microsoft.com/office/drawing/2014/chart" uri="{C3380CC4-5D6E-409C-BE32-E72D297353CC}">
              <c16:uniqueId val="{0000000A-3625-4DA6-A2C5-C9D0756BAB85}"/>
            </c:ext>
          </c:extLst>
        </c:ser>
        <c:ser>
          <c:idx val="12"/>
          <c:order val="12"/>
          <c:tx>
            <c:strRef>
              <c:f>Sheet1!$N$1</c:f>
              <c:strCache>
                <c:ptCount val="1"/>
                <c:pt idx="0">
                  <c:v>Column12</c:v>
                </c:pt>
              </c:strCache>
            </c:strRef>
          </c:tx>
          <c:spPr>
            <a:ln w="19050" cap="rnd">
              <a:solidFill>
                <a:schemeClr val="accent1">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Sheet1!$N$2:$N$62</c:f>
              <c:numCache>
                <c:formatCode>General</c:formatCode>
                <c:ptCount val="61"/>
              </c:numCache>
            </c:numRef>
          </c:yVal>
          <c:smooth val="1"/>
          <c:extLst>
            <c:ext xmlns:c16="http://schemas.microsoft.com/office/drawing/2014/chart" uri="{C3380CC4-5D6E-409C-BE32-E72D297353CC}">
              <c16:uniqueId val="{0000000B-3625-4DA6-A2C5-C9D0756BAB85}"/>
            </c:ext>
          </c:extLst>
        </c:ser>
        <c:ser>
          <c:idx val="13"/>
          <c:order val="13"/>
          <c:tx>
            <c:strRef>
              <c:f>Sheet1!$O$1</c:f>
              <c:strCache>
                <c:ptCount val="1"/>
                <c:pt idx="0">
                  <c:v>Column13</c:v>
                </c:pt>
              </c:strCache>
            </c:strRef>
          </c:tx>
          <c:spPr>
            <a:ln w="19050" cap="rnd">
              <a:solidFill>
                <a:schemeClr val="accent2">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Sheet1!$O$2:$O$62</c:f>
              <c:numCache>
                <c:formatCode>General</c:formatCode>
                <c:ptCount val="61"/>
              </c:numCache>
            </c:numRef>
          </c:yVal>
          <c:smooth val="1"/>
          <c:extLst>
            <c:ext xmlns:c16="http://schemas.microsoft.com/office/drawing/2014/chart" uri="{C3380CC4-5D6E-409C-BE32-E72D297353CC}">
              <c16:uniqueId val="{0000000C-3625-4DA6-A2C5-C9D0756BAB85}"/>
            </c:ext>
          </c:extLst>
        </c:ser>
        <c:ser>
          <c:idx val="14"/>
          <c:order val="14"/>
          <c:tx>
            <c:strRef>
              <c:f>Sheet1!$P$1</c:f>
              <c:strCache>
                <c:ptCount val="1"/>
                <c:pt idx="0">
                  <c:v>Column14</c:v>
                </c:pt>
              </c:strCache>
            </c:strRef>
          </c:tx>
          <c:spPr>
            <a:ln w="19050" cap="rnd">
              <a:solidFill>
                <a:schemeClr val="accent3">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Sheet1!$P$2:$P$62</c:f>
              <c:numCache>
                <c:formatCode>General</c:formatCode>
                <c:ptCount val="61"/>
              </c:numCache>
            </c:numRef>
          </c:yVal>
          <c:smooth val="1"/>
          <c:extLst>
            <c:ext xmlns:c16="http://schemas.microsoft.com/office/drawing/2014/chart" uri="{C3380CC4-5D6E-409C-BE32-E72D297353CC}">
              <c16:uniqueId val="{0000000D-3625-4DA6-A2C5-C9D0756BAB85}"/>
            </c:ext>
          </c:extLst>
        </c:ser>
        <c:ser>
          <c:idx val="15"/>
          <c:order val="15"/>
          <c:tx>
            <c:strRef>
              <c:f>Sheet1!$Q$1</c:f>
              <c:strCache>
                <c:ptCount val="1"/>
                <c:pt idx="0">
                  <c:v>Column15</c:v>
                </c:pt>
              </c:strCache>
            </c:strRef>
          </c:tx>
          <c:spPr>
            <a:ln w="19050" cap="rnd">
              <a:solidFill>
                <a:schemeClr val="accent4">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Sheet1!$Q$2:$Q$62</c:f>
              <c:numCache>
                <c:formatCode>General</c:formatCode>
                <c:ptCount val="61"/>
              </c:numCache>
            </c:numRef>
          </c:yVal>
          <c:smooth val="1"/>
          <c:extLst>
            <c:ext xmlns:c16="http://schemas.microsoft.com/office/drawing/2014/chart" uri="{C3380CC4-5D6E-409C-BE32-E72D297353CC}">
              <c16:uniqueId val="{0000000E-3625-4DA6-A2C5-C9D0756BAB85}"/>
            </c:ext>
          </c:extLst>
        </c:ser>
        <c:ser>
          <c:idx val="16"/>
          <c:order val="16"/>
          <c:tx>
            <c:strRef>
              <c:f>Sheet1!$R$1</c:f>
              <c:strCache>
                <c:ptCount val="1"/>
                <c:pt idx="0">
                  <c:v>Column16</c:v>
                </c:pt>
              </c:strCache>
            </c:strRef>
          </c:tx>
          <c:spPr>
            <a:ln w="19050" cap="rnd">
              <a:solidFill>
                <a:schemeClr val="accent5">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Sheet1!$R$2:$R$62</c:f>
              <c:numCache>
                <c:formatCode>General</c:formatCode>
                <c:ptCount val="61"/>
              </c:numCache>
            </c:numRef>
          </c:yVal>
          <c:smooth val="1"/>
          <c:extLst>
            <c:ext xmlns:c16="http://schemas.microsoft.com/office/drawing/2014/chart" uri="{C3380CC4-5D6E-409C-BE32-E72D297353CC}">
              <c16:uniqueId val="{0000000F-3625-4DA6-A2C5-C9D0756BAB85}"/>
            </c:ext>
          </c:extLst>
        </c:ser>
        <c:ser>
          <c:idx val="17"/>
          <c:order val="17"/>
          <c:tx>
            <c:strRef>
              <c:f>Sheet1!$S$1</c:f>
              <c:strCache>
                <c:ptCount val="1"/>
                <c:pt idx="0">
                  <c:v>Column17</c:v>
                </c:pt>
              </c:strCache>
            </c:strRef>
          </c:tx>
          <c:spPr>
            <a:ln w="19050" cap="rnd">
              <a:solidFill>
                <a:schemeClr val="accent6">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Sheet1!$S$2:$S$62</c:f>
              <c:numCache>
                <c:formatCode>General</c:formatCode>
                <c:ptCount val="61"/>
              </c:numCache>
            </c:numRef>
          </c:yVal>
          <c:smooth val="1"/>
          <c:extLst>
            <c:ext xmlns:c16="http://schemas.microsoft.com/office/drawing/2014/chart" uri="{C3380CC4-5D6E-409C-BE32-E72D297353CC}">
              <c16:uniqueId val="{00000010-3625-4DA6-A2C5-C9D0756BAB85}"/>
            </c:ext>
          </c:extLst>
        </c:ser>
        <c:ser>
          <c:idx val="18"/>
          <c:order val="18"/>
          <c:tx>
            <c:strRef>
              <c:f>Sheet1!$T$1</c:f>
              <c:strCache>
                <c:ptCount val="1"/>
                <c:pt idx="0">
                  <c:v>Column18</c:v>
                </c:pt>
              </c:strCache>
            </c:strRef>
          </c:tx>
          <c:spPr>
            <a:ln w="19050" cap="rnd">
              <a:solidFill>
                <a:schemeClr val="accent1">
                  <a:lumMod val="8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Sheet1!$T$2:$T$62</c:f>
              <c:numCache>
                <c:formatCode>General</c:formatCode>
                <c:ptCount val="61"/>
              </c:numCache>
            </c:numRef>
          </c:yVal>
          <c:smooth val="1"/>
          <c:extLst>
            <c:ext xmlns:c16="http://schemas.microsoft.com/office/drawing/2014/chart" uri="{C3380CC4-5D6E-409C-BE32-E72D297353CC}">
              <c16:uniqueId val="{00000011-3625-4DA6-A2C5-C9D0756BAB85}"/>
            </c:ext>
          </c:extLst>
        </c:ser>
        <c:dLbls>
          <c:showLegendKey val="0"/>
          <c:showVal val="0"/>
          <c:showCatName val="0"/>
          <c:showSerName val="0"/>
          <c:showPercent val="0"/>
          <c:showBubbleSize val="0"/>
        </c:dLbls>
        <c:axId val="180886687"/>
        <c:axId val="180884607"/>
      </c:scatterChart>
      <c:valAx>
        <c:axId val="180886687"/>
        <c:scaling>
          <c:orientation val="minMax"/>
          <c:max val="2"/>
          <c:min val="1.5"/>
        </c:scaling>
        <c:delete val="0"/>
        <c:axPos val="b"/>
        <c:majorGridlines>
          <c:spPr>
            <a:ln w="9525" cap="flat" cmpd="sng" algn="ctr">
              <a:noFill/>
              <a:round/>
            </a:ln>
            <a:effectLst/>
          </c:spPr>
        </c:majorGridlines>
        <c:title>
          <c:tx>
            <c:rich>
              <a:bodyPr rot="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r>
                  <a:rPr lang="en-US" sz="2800" dirty="0">
                    <a:solidFill>
                      <a:schemeClr val="tx1"/>
                    </a:solidFill>
                    <a:latin typeface="Cambria" panose="02040503050406030204" pitchFamily="18" charset="0"/>
                  </a:rPr>
                  <a:t>Refresh</a:t>
                </a:r>
                <a:r>
                  <a:rPr lang="en-US" sz="2800" baseline="0" dirty="0">
                    <a:solidFill>
                      <a:schemeClr val="tx1"/>
                    </a:solidFill>
                    <a:latin typeface="Cambria" panose="02040503050406030204" pitchFamily="18" charset="0"/>
                  </a:rPr>
                  <a:t> Interval (s)</a:t>
                </a:r>
                <a:endParaRPr lang="en-US" sz="2800" dirty="0">
                  <a:solidFill>
                    <a:schemeClr val="tx1"/>
                  </a:solidFill>
                  <a:latin typeface="Cambria" panose="02040503050406030204" pitchFamily="18" charset="0"/>
                </a:endParaRPr>
              </a:p>
            </c:rich>
          </c:tx>
          <c:overlay val="0"/>
          <c:spPr>
            <a:noFill/>
            <a:ln>
              <a:noFill/>
            </a:ln>
            <a:effectLst/>
          </c:spPr>
          <c:txPr>
            <a:bodyPr rot="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endParaRPr lang="en-US"/>
            </a:p>
          </c:txPr>
        </c:title>
        <c:numFmt formatCode="#,##0.0" sourceLinked="0"/>
        <c:majorTickMark val="none"/>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mn-ea"/>
                <a:cs typeface="+mn-cs"/>
              </a:defRPr>
            </a:pPr>
            <a:endParaRPr lang="en-US"/>
          </a:p>
        </c:txPr>
        <c:crossAx val="180884607"/>
        <c:crosses val="autoZero"/>
        <c:crossBetween val="midCat"/>
        <c:majorUnit val="0.1"/>
      </c:valAx>
      <c:valAx>
        <c:axId val="180884607"/>
        <c:scaling>
          <c:orientation val="minMax"/>
          <c:max val="1"/>
          <c:min val="0"/>
        </c:scaling>
        <c:delete val="0"/>
        <c:axPos val="l"/>
        <c:majorGridlines>
          <c:spPr>
            <a:ln w="15875" cap="flat" cmpd="sng" algn="ctr">
              <a:noFill/>
              <a:round/>
            </a:ln>
            <a:effectLst/>
          </c:spPr>
        </c:majorGridlines>
        <c:title>
          <c:tx>
            <c:rich>
              <a:bodyPr rot="-540000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r>
                  <a:rPr lang="en-US" sz="2800" dirty="0">
                    <a:solidFill>
                      <a:schemeClr val="tx1"/>
                    </a:solidFill>
                    <a:latin typeface="Cambria" panose="02040503050406030204" pitchFamily="18" charset="0"/>
                  </a:rPr>
                  <a:t>Read Failure Probability</a:t>
                </a:r>
              </a:p>
            </c:rich>
          </c:tx>
          <c:layout>
            <c:manualLayout>
              <c:xMode val="edge"/>
              <c:yMode val="edge"/>
              <c:x val="1.6955199666741225E-2"/>
              <c:y val="7.316576498544819E-2"/>
            </c:manualLayout>
          </c:layout>
          <c:overlay val="0"/>
          <c:spPr>
            <a:noFill/>
            <a:ln>
              <a:noFill/>
            </a:ln>
            <a:effectLst/>
          </c:spPr>
          <c:txPr>
            <a:bodyPr rot="-540000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endParaRPr lang="en-US"/>
            </a:p>
          </c:txPr>
        </c:title>
        <c:numFmt formatCode="#,##0.00" sourceLinked="0"/>
        <c:majorTickMark val="none"/>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mn-ea"/>
                <a:cs typeface="+mn-cs"/>
              </a:defRPr>
            </a:pPr>
            <a:endParaRPr lang="en-US"/>
          </a:p>
        </c:txPr>
        <c:crossAx val="180886687"/>
        <c:crosses val="autoZero"/>
        <c:crossBetween val="midCat"/>
        <c:majorUnit val="0.25"/>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Sheet1!$E$1</c:f>
              <c:strCache>
                <c:ptCount val="1"/>
                <c:pt idx="0">
                  <c:v>Column3</c:v>
                </c:pt>
              </c:strCache>
            </c:strRef>
          </c:tx>
          <c:spPr>
            <a:ln w="57150" cap="rnd">
              <a:solidFill>
                <a:schemeClr val="accent4"/>
              </a:solidFill>
              <a:round/>
            </a:ln>
            <a:effectLst/>
          </c:spPr>
          <c:marker>
            <c:symbol val="none"/>
          </c:marker>
          <c:xVal>
            <c:numRef>
              <c:f>Sheet1!$A$2:$A$63</c:f>
              <c:numCache>
                <c:formatCode>General</c:formatCode>
                <c:ptCount val="62"/>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Sheet1!$E$2:$E$63</c:f>
              <c:numCache>
                <c:formatCode>General</c:formatCode>
                <c:ptCount val="6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1.0526000000000001E-2</c:v>
                </c:pt>
                <c:pt idx="20">
                  <c:v>1.0526000000000001E-2</c:v>
                </c:pt>
                <c:pt idx="21">
                  <c:v>0.15789500000000001</c:v>
                </c:pt>
                <c:pt idx="22">
                  <c:v>0.42105300000000001</c:v>
                </c:pt>
                <c:pt idx="23">
                  <c:v>0.56842099999999895</c:v>
                </c:pt>
                <c:pt idx="24">
                  <c:v>0.81052599999999897</c:v>
                </c:pt>
                <c:pt idx="25">
                  <c:v>0.98947399999999897</c:v>
                </c:pt>
                <c:pt idx="26">
                  <c:v>0.98947399999999897</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0"/>
          <c:extLst>
            <c:ext xmlns:c16="http://schemas.microsoft.com/office/drawing/2014/chart" uri="{C3380CC4-5D6E-409C-BE32-E72D297353CC}">
              <c16:uniqueId val="{00000000-2460-432F-822C-30DE2975ACD7}"/>
            </c:ext>
          </c:extLst>
        </c:ser>
        <c:dLbls>
          <c:showLegendKey val="0"/>
          <c:showVal val="0"/>
          <c:showCatName val="0"/>
          <c:showSerName val="0"/>
          <c:showPercent val="0"/>
          <c:showBubbleSize val="0"/>
        </c:dLbls>
        <c:axId val="180886687"/>
        <c:axId val="180884607"/>
      </c:scatterChart>
      <c:valAx>
        <c:axId val="180886687"/>
        <c:scaling>
          <c:orientation val="minMax"/>
          <c:max val="2"/>
          <c:min val="1.5"/>
        </c:scaling>
        <c:delete val="1"/>
        <c:axPos val="b"/>
        <c:numFmt formatCode="#,##0.0" sourceLinked="0"/>
        <c:majorTickMark val="out"/>
        <c:minorTickMark val="none"/>
        <c:tickLblPos val="nextTo"/>
        <c:crossAx val="180884607"/>
        <c:crosses val="autoZero"/>
        <c:crossBetween val="midCat"/>
      </c:valAx>
      <c:valAx>
        <c:axId val="180884607"/>
        <c:scaling>
          <c:orientation val="minMax"/>
          <c:max val="1.01"/>
          <c:min val="-1.0000000000000002E-2"/>
        </c:scaling>
        <c:delete val="1"/>
        <c:axPos val="l"/>
        <c:numFmt formatCode="#,##0.00" sourceLinked="0"/>
        <c:majorTickMark val="out"/>
        <c:minorTickMark val="none"/>
        <c:tickLblPos val="nextTo"/>
        <c:crossAx val="180886687"/>
        <c:crosses val="autoZero"/>
        <c:crossBetween val="midCat"/>
        <c:majorUnit val="0.25"/>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c:f>
              <c:strCache>
                <c:ptCount val="1"/>
                <c:pt idx="0">
                  <c:v>Y-Values</c:v>
                </c:pt>
              </c:strCache>
            </c:strRef>
          </c:tx>
          <c:spPr>
            <a:ln w="57150" cap="rnd" cmpd="sng">
              <a:solidFill>
                <a:schemeClr val="accent1"/>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Sheet1!$B$2:$B$62</c:f>
              <c:numCache>
                <c:formatCode>General</c:formatCode>
                <c:ptCount val="61"/>
              </c:numCache>
            </c:numRef>
          </c:yVal>
          <c:smooth val="1"/>
          <c:extLst>
            <c:ext xmlns:c16="http://schemas.microsoft.com/office/drawing/2014/chart" uri="{C3380CC4-5D6E-409C-BE32-E72D297353CC}">
              <c16:uniqueId val="{00000000-3C58-4F61-8CE2-0D3283FBA0FE}"/>
            </c:ext>
          </c:extLst>
        </c:ser>
        <c:ser>
          <c:idx val="1"/>
          <c:order val="1"/>
          <c:tx>
            <c:strRef>
              <c:f>Sheet1!$C$1</c:f>
              <c:strCache>
                <c:ptCount val="1"/>
                <c:pt idx="0">
                  <c:v>Column1</c:v>
                </c:pt>
              </c:strCache>
            </c:strRef>
          </c:tx>
          <c:spPr>
            <a:ln w="57150" cap="rnd">
              <a:solidFill>
                <a:schemeClr val="accent2"/>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Sheet1!$C$2:$C$62</c:f>
              <c:numCache>
                <c:formatCode>General</c:formatCode>
                <c:ptCount val="61"/>
              </c:numCache>
            </c:numRef>
          </c:yVal>
          <c:smooth val="1"/>
          <c:extLst>
            <c:ext xmlns:c16="http://schemas.microsoft.com/office/drawing/2014/chart" uri="{C3380CC4-5D6E-409C-BE32-E72D297353CC}">
              <c16:uniqueId val="{00000000-3625-4DA6-A2C5-C9D0756BAB85}"/>
            </c:ext>
          </c:extLst>
        </c:ser>
        <c:ser>
          <c:idx val="2"/>
          <c:order val="2"/>
          <c:tx>
            <c:strRef>
              <c:f>Sheet1!$D$1</c:f>
              <c:strCache>
                <c:ptCount val="1"/>
                <c:pt idx="0">
                  <c:v>Column2</c:v>
                </c:pt>
              </c:strCache>
            </c:strRef>
          </c:tx>
          <c:spPr>
            <a:ln w="57150" cap="rnd">
              <a:solidFill>
                <a:schemeClr val="accent3"/>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Sheet1!$D$2:$D$62</c:f>
              <c:numCache>
                <c:formatCode>General</c:formatCode>
                <c:ptCount val="61"/>
              </c:numCache>
            </c:numRef>
          </c:yVal>
          <c:smooth val="1"/>
          <c:extLst>
            <c:ext xmlns:c16="http://schemas.microsoft.com/office/drawing/2014/chart" uri="{C3380CC4-5D6E-409C-BE32-E72D297353CC}">
              <c16:uniqueId val="{00000001-3625-4DA6-A2C5-C9D0756BAB85}"/>
            </c:ext>
          </c:extLst>
        </c:ser>
        <c:ser>
          <c:idx val="3"/>
          <c:order val="3"/>
          <c:tx>
            <c:strRef>
              <c:f>Sheet1!$E$1</c:f>
              <c:strCache>
                <c:ptCount val="1"/>
                <c:pt idx="0">
                  <c:v>Column3</c:v>
                </c:pt>
              </c:strCache>
            </c:strRef>
          </c:tx>
          <c:spPr>
            <a:ln w="57150" cap="rnd">
              <a:solidFill>
                <a:schemeClr val="accent4"/>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Sheet1!$E$2:$E$62</c:f>
              <c:numCache>
                <c:formatCode>General</c:formatCode>
                <c:ptCount val="61"/>
              </c:numCache>
            </c:numRef>
          </c:yVal>
          <c:smooth val="1"/>
          <c:extLst>
            <c:ext xmlns:c16="http://schemas.microsoft.com/office/drawing/2014/chart" uri="{C3380CC4-5D6E-409C-BE32-E72D297353CC}">
              <c16:uniqueId val="{00000002-3625-4DA6-A2C5-C9D0756BAB85}"/>
            </c:ext>
          </c:extLst>
        </c:ser>
        <c:ser>
          <c:idx val="4"/>
          <c:order val="4"/>
          <c:tx>
            <c:strRef>
              <c:f>Sheet1!$F$1</c:f>
              <c:strCache>
                <c:ptCount val="1"/>
                <c:pt idx="0">
                  <c:v>Column4</c:v>
                </c:pt>
              </c:strCache>
            </c:strRef>
          </c:tx>
          <c:spPr>
            <a:ln w="57150" cap="rnd">
              <a:solidFill>
                <a:schemeClr val="accent5"/>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Sheet1!$F$2:$F$62</c:f>
              <c:numCache>
                <c:formatCode>General</c:formatCode>
                <c:ptCount val="61"/>
              </c:numCache>
            </c:numRef>
          </c:yVal>
          <c:smooth val="1"/>
          <c:extLst>
            <c:ext xmlns:c16="http://schemas.microsoft.com/office/drawing/2014/chart" uri="{C3380CC4-5D6E-409C-BE32-E72D297353CC}">
              <c16:uniqueId val="{00000003-3625-4DA6-A2C5-C9D0756BAB85}"/>
            </c:ext>
          </c:extLst>
        </c:ser>
        <c:ser>
          <c:idx val="5"/>
          <c:order val="5"/>
          <c:tx>
            <c:strRef>
              <c:f>Sheet1!$G$1</c:f>
              <c:strCache>
                <c:ptCount val="1"/>
                <c:pt idx="0">
                  <c:v>Column5</c:v>
                </c:pt>
              </c:strCache>
            </c:strRef>
          </c:tx>
          <c:spPr>
            <a:ln w="57150" cap="rnd">
              <a:solidFill>
                <a:schemeClr val="accent6"/>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Sheet1!$G$2:$G$62</c:f>
              <c:numCache>
                <c:formatCode>General</c:formatCode>
                <c:ptCount val="61"/>
              </c:numCache>
            </c:numRef>
          </c:yVal>
          <c:smooth val="1"/>
          <c:extLst>
            <c:ext xmlns:c16="http://schemas.microsoft.com/office/drawing/2014/chart" uri="{C3380CC4-5D6E-409C-BE32-E72D297353CC}">
              <c16:uniqueId val="{00000004-3625-4DA6-A2C5-C9D0756BAB85}"/>
            </c:ext>
          </c:extLst>
        </c:ser>
        <c:ser>
          <c:idx val="6"/>
          <c:order val="6"/>
          <c:tx>
            <c:strRef>
              <c:f>Sheet1!$H$1</c:f>
              <c:strCache>
                <c:ptCount val="1"/>
                <c:pt idx="0">
                  <c:v>Column6</c:v>
                </c:pt>
              </c:strCache>
            </c:strRef>
          </c:tx>
          <c:spPr>
            <a:ln w="57150" cap="rnd">
              <a:solidFill>
                <a:schemeClr val="accent1">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Sheet1!$H$2:$H$62</c:f>
              <c:numCache>
                <c:formatCode>General</c:formatCode>
                <c:ptCount val="61"/>
              </c:numCache>
            </c:numRef>
          </c:yVal>
          <c:smooth val="1"/>
          <c:extLst>
            <c:ext xmlns:c16="http://schemas.microsoft.com/office/drawing/2014/chart" uri="{C3380CC4-5D6E-409C-BE32-E72D297353CC}">
              <c16:uniqueId val="{00000005-3625-4DA6-A2C5-C9D0756BAB85}"/>
            </c:ext>
          </c:extLst>
        </c:ser>
        <c:ser>
          <c:idx val="7"/>
          <c:order val="7"/>
          <c:tx>
            <c:strRef>
              <c:f>Sheet1!$I$1</c:f>
              <c:strCache>
                <c:ptCount val="1"/>
                <c:pt idx="0">
                  <c:v>Column7</c:v>
                </c:pt>
              </c:strCache>
            </c:strRef>
          </c:tx>
          <c:spPr>
            <a:ln w="57150" cap="rnd">
              <a:solidFill>
                <a:schemeClr val="accent2">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Sheet1!$I$2:$I$62</c:f>
              <c:numCache>
                <c:formatCode>General</c:formatCode>
                <c:ptCount val="61"/>
              </c:numCache>
            </c:numRef>
          </c:yVal>
          <c:smooth val="1"/>
          <c:extLst>
            <c:ext xmlns:c16="http://schemas.microsoft.com/office/drawing/2014/chart" uri="{C3380CC4-5D6E-409C-BE32-E72D297353CC}">
              <c16:uniqueId val="{00000006-3625-4DA6-A2C5-C9D0756BAB85}"/>
            </c:ext>
          </c:extLst>
        </c:ser>
        <c:ser>
          <c:idx val="8"/>
          <c:order val="8"/>
          <c:tx>
            <c:strRef>
              <c:f>Sheet1!$J$1</c:f>
              <c:strCache>
                <c:ptCount val="1"/>
                <c:pt idx="0">
                  <c:v>Column8</c:v>
                </c:pt>
              </c:strCache>
            </c:strRef>
          </c:tx>
          <c:spPr>
            <a:ln w="57150" cap="rnd">
              <a:solidFill>
                <a:schemeClr val="accent3">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Sheet1!$J$2:$J$62</c:f>
              <c:numCache>
                <c:formatCode>General</c:formatCode>
                <c:ptCount val="61"/>
              </c:numCache>
            </c:numRef>
          </c:yVal>
          <c:smooth val="1"/>
          <c:extLst>
            <c:ext xmlns:c16="http://schemas.microsoft.com/office/drawing/2014/chart" uri="{C3380CC4-5D6E-409C-BE32-E72D297353CC}">
              <c16:uniqueId val="{00000007-3625-4DA6-A2C5-C9D0756BAB85}"/>
            </c:ext>
          </c:extLst>
        </c:ser>
        <c:ser>
          <c:idx val="9"/>
          <c:order val="9"/>
          <c:tx>
            <c:strRef>
              <c:f>Sheet1!$K$1</c:f>
              <c:strCache>
                <c:ptCount val="1"/>
                <c:pt idx="0">
                  <c:v>Column9</c:v>
                </c:pt>
              </c:strCache>
            </c:strRef>
          </c:tx>
          <c:spPr>
            <a:ln w="19050" cap="rnd">
              <a:solidFill>
                <a:schemeClr val="accent4">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Sheet1!$K$2:$K$62</c:f>
              <c:numCache>
                <c:formatCode>General</c:formatCode>
                <c:ptCount val="61"/>
              </c:numCache>
            </c:numRef>
          </c:yVal>
          <c:smooth val="1"/>
          <c:extLst>
            <c:ext xmlns:c16="http://schemas.microsoft.com/office/drawing/2014/chart" uri="{C3380CC4-5D6E-409C-BE32-E72D297353CC}">
              <c16:uniqueId val="{00000008-3625-4DA6-A2C5-C9D0756BAB85}"/>
            </c:ext>
          </c:extLst>
        </c:ser>
        <c:ser>
          <c:idx val="10"/>
          <c:order val="10"/>
          <c:tx>
            <c:strRef>
              <c:f>Sheet1!$L$1</c:f>
              <c:strCache>
                <c:ptCount val="1"/>
                <c:pt idx="0">
                  <c:v>Column10</c:v>
                </c:pt>
              </c:strCache>
            </c:strRef>
          </c:tx>
          <c:spPr>
            <a:ln w="19050" cap="rnd">
              <a:solidFill>
                <a:schemeClr val="accent5">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Sheet1!$L$2:$L$62</c:f>
              <c:numCache>
                <c:formatCode>General</c:formatCode>
                <c:ptCount val="61"/>
              </c:numCache>
            </c:numRef>
          </c:yVal>
          <c:smooth val="1"/>
          <c:extLst>
            <c:ext xmlns:c16="http://schemas.microsoft.com/office/drawing/2014/chart" uri="{C3380CC4-5D6E-409C-BE32-E72D297353CC}">
              <c16:uniqueId val="{00000009-3625-4DA6-A2C5-C9D0756BAB85}"/>
            </c:ext>
          </c:extLst>
        </c:ser>
        <c:ser>
          <c:idx val="11"/>
          <c:order val="11"/>
          <c:tx>
            <c:strRef>
              <c:f>Sheet1!$M$1</c:f>
              <c:strCache>
                <c:ptCount val="1"/>
                <c:pt idx="0">
                  <c:v>Column11</c:v>
                </c:pt>
              </c:strCache>
            </c:strRef>
          </c:tx>
          <c:spPr>
            <a:ln w="19050" cap="rnd">
              <a:solidFill>
                <a:schemeClr val="accent6">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Sheet1!$M$2:$M$62</c:f>
              <c:numCache>
                <c:formatCode>General</c:formatCode>
                <c:ptCount val="61"/>
              </c:numCache>
            </c:numRef>
          </c:yVal>
          <c:smooth val="1"/>
          <c:extLst>
            <c:ext xmlns:c16="http://schemas.microsoft.com/office/drawing/2014/chart" uri="{C3380CC4-5D6E-409C-BE32-E72D297353CC}">
              <c16:uniqueId val="{0000000A-3625-4DA6-A2C5-C9D0756BAB85}"/>
            </c:ext>
          </c:extLst>
        </c:ser>
        <c:ser>
          <c:idx val="12"/>
          <c:order val="12"/>
          <c:tx>
            <c:strRef>
              <c:f>Sheet1!$N$1</c:f>
              <c:strCache>
                <c:ptCount val="1"/>
                <c:pt idx="0">
                  <c:v>Column12</c:v>
                </c:pt>
              </c:strCache>
            </c:strRef>
          </c:tx>
          <c:spPr>
            <a:ln w="19050" cap="rnd">
              <a:solidFill>
                <a:schemeClr val="accent1">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Sheet1!$N$2:$N$62</c:f>
              <c:numCache>
                <c:formatCode>General</c:formatCode>
                <c:ptCount val="61"/>
              </c:numCache>
            </c:numRef>
          </c:yVal>
          <c:smooth val="1"/>
          <c:extLst>
            <c:ext xmlns:c16="http://schemas.microsoft.com/office/drawing/2014/chart" uri="{C3380CC4-5D6E-409C-BE32-E72D297353CC}">
              <c16:uniqueId val="{0000000B-3625-4DA6-A2C5-C9D0756BAB85}"/>
            </c:ext>
          </c:extLst>
        </c:ser>
        <c:ser>
          <c:idx val="13"/>
          <c:order val="13"/>
          <c:tx>
            <c:strRef>
              <c:f>Sheet1!$O$1</c:f>
              <c:strCache>
                <c:ptCount val="1"/>
                <c:pt idx="0">
                  <c:v>Column13</c:v>
                </c:pt>
              </c:strCache>
            </c:strRef>
          </c:tx>
          <c:spPr>
            <a:ln w="19050" cap="rnd">
              <a:solidFill>
                <a:schemeClr val="accent2">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Sheet1!$O$2:$O$62</c:f>
              <c:numCache>
                <c:formatCode>General</c:formatCode>
                <c:ptCount val="61"/>
              </c:numCache>
            </c:numRef>
          </c:yVal>
          <c:smooth val="1"/>
          <c:extLst>
            <c:ext xmlns:c16="http://schemas.microsoft.com/office/drawing/2014/chart" uri="{C3380CC4-5D6E-409C-BE32-E72D297353CC}">
              <c16:uniqueId val="{0000000C-3625-4DA6-A2C5-C9D0756BAB85}"/>
            </c:ext>
          </c:extLst>
        </c:ser>
        <c:ser>
          <c:idx val="14"/>
          <c:order val="14"/>
          <c:tx>
            <c:strRef>
              <c:f>Sheet1!$P$1</c:f>
              <c:strCache>
                <c:ptCount val="1"/>
                <c:pt idx="0">
                  <c:v>Column14</c:v>
                </c:pt>
              </c:strCache>
            </c:strRef>
          </c:tx>
          <c:spPr>
            <a:ln w="19050" cap="rnd">
              <a:solidFill>
                <a:schemeClr val="accent3">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Sheet1!$P$2:$P$62</c:f>
              <c:numCache>
                <c:formatCode>General</c:formatCode>
                <c:ptCount val="61"/>
              </c:numCache>
            </c:numRef>
          </c:yVal>
          <c:smooth val="1"/>
          <c:extLst>
            <c:ext xmlns:c16="http://schemas.microsoft.com/office/drawing/2014/chart" uri="{C3380CC4-5D6E-409C-BE32-E72D297353CC}">
              <c16:uniqueId val="{0000000D-3625-4DA6-A2C5-C9D0756BAB85}"/>
            </c:ext>
          </c:extLst>
        </c:ser>
        <c:ser>
          <c:idx val="15"/>
          <c:order val="15"/>
          <c:tx>
            <c:strRef>
              <c:f>Sheet1!$Q$1</c:f>
              <c:strCache>
                <c:ptCount val="1"/>
                <c:pt idx="0">
                  <c:v>Column15</c:v>
                </c:pt>
              </c:strCache>
            </c:strRef>
          </c:tx>
          <c:spPr>
            <a:ln w="19050" cap="rnd">
              <a:solidFill>
                <a:schemeClr val="accent4">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Sheet1!$Q$2:$Q$62</c:f>
              <c:numCache>
                <c:formatCode>General</c:formatCode>
                <c:ptCount val="61"/>
              </c:numCache>
            </c:numRef>
          </c:yVal>
          <c:smooth val="1"/>
          <c:extLst>
            <c:ext xmlns:c16="http://schemas.microsoft.com/office/drawing/2014/chart" uri="{C3380CC4-5D6E-409C-BE32-E72D297353CC}">
              <c16:uniqueId val="{0000000E-3625-4DA6-A2C5-C9D0756BAB85}"/>
            </c:ext>
          </c:extLst>
        </c:ser>
        <c:ser>
          <c:idx val="16"/>
          <c:order val="16"/>
          <c:tx>
            <c:strRef>
              <c:f>Sheet1!$R$1</c:f>
              <c:strCache>
                <c:ptCount val="1"/>
                <c:pt idx="0">
                  <c:v>Column16</c:v>
                </c:pt>
              </c:strCache>
            </c:strRef>
          </c:tx>
          <c:spPr>
            <a:ln w="19050" cap="rnd">
              <a:solidFill>
                <a:schemeClr val="accent5">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Sheet1!$R$2:$R$62</c:f>
              <c:numCache>
                <c:formatCode>General</c:formatCode>
                <c:ptCount val="61"/>
              </c:numCache>
            </c:numRef>
          </c:yVal>
          <c:smooth val="1"/>
          <c:extLst>
            <c:ext xmlns:c16="http://schemas.microsoft.com/office/drawing/2014/chart" uri="{C3380CC4-5D6E-409C-BE32-E72D297353CC}">
              <c16:uniqueId val="{0000000F-3625-4DA6-A2C5-C9D0756BAB85}"/>
            </c:ext>
          </c:extLst>
        </c:ser>
        <c:ser>
          <c:idx val="17"/>
          <c:order val="17"/>
          <c:tx>
            <c:strRef>
              <c:f>Sheet1!$S$1</c:f>
              <c:strCache>
                <c:ptCount val="1"/>
                <c:pt idx="0">
                  <c:v>Column17</c:v>
                </c:pt>
              </c:strCache>
            </c:strRef>
          </c:tx>
          <c:spPr>
            <a:ln w="19050" cap="rnd">
              <a:solidFill>
                <a:schemeClr val="accent6">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Sheet1!$S$2:$S$62</c:f>
              <c:numCache>
                <c:formatCode>General</c:formatCode>
                <c:ptCount val="61"/>
              </c:numCache>
            </c:numRef>
          </c:yVal>
          <c:smooth val="1"/>
          <c:extLst>
            <c:ext xmlns:c16="http://schemas.microsoft.com/office/drawing/2014/chart" uri="{C3380CC4-5D6E-409C-BE32-E72D297353CC}">
              <c16:uniqueId val="{00000010-3625-4DA6-A2C5-C9D0756BAB85}"/>
            </c:ext>
          </c:extLst>
        </c:ser>
        <c:ser>
          <c:idx val="18"/>
          <c:order val="18"/>
          <c:tx>
            <c:strRef>
              <c:f>Sheet1!$T$1</c:f>
              <c:strCache>
                <c:ptCount val="1"/>
                <c:pt idx="0">
                  <c:v>Column18</c:v>
                </c:pt>
              </c:strCache>
            </c:strRef>
          </c:tx>
          <c:spPr>
            <a:ln w="19050" cap="rnd">
              <a:solidFill>
                <a:schemeClr val="accent1">
                  <a:lumMod val="8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Sheet1!$T$2:$T$62</c:f>
              <c:numCache>
                <c:formatCode>General</c:formatCode>
                <c:ptCount val="61"/>
              </c:numCache>
            </c:numRef>
          </c:yVal>
          <c:smooth val="1"/>
          <c:extLst>
            <c:ext xmlns:c16="http://schemas.microsoft.com/office/drawing/2014/chart" uri="{C3380CC4-5D6E-409C-BE32-E72D297353CC}">
              <c16:uniqueId val="{00000011-3625-4DA6-A2C5-C9D0756BAB85}"/>
            </c:ext>
          </c:extLst>
        </c:ser>
        <c:dLbls>
          <c:showLegendKey val="0"/>
          <c:showVal val="0"/>
          <c:showCatName val="0"/>
          <c:showSerName val="0"/>
          <c:showPercent val="0"/>
          <c:showBubbleSize val="0"/>
        </c:dLbls>
        <c:axId val="180886687"/>
        <c:axId val="180884607"/>
      </c:scatterChart>
      <c:valAx>
        <c:axId val="180886687"/>
        <c:scaling>
          <c:orientation val="minMax"/>
          <c:max val="2"/>
          <c:min val="1.5"/>
        </c:scaling>
        <c:delete val="0"/>
        <c:axPos val="b"/>
        <c:majorGridlines>
          <c:spPr>
            <a:ln w="9525" cap="flat" cmpd="sng" algn="ctr">
              <a:noFill/>
              <a:round/>
            </a:ln>
            <a:effectLst/>
          </c:spPr>
        </c:majorGridlines>
        <c:title>
          <c:tx>
            <c:rich>
              <a:bodyPr rot="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r>
                  <a:rPr lang="en-US" sz="2800" dirty="0">
                    <a:solidFill>
                      <a:schemeClr val="tx1"/>
                    </a:solidFill>
                    <a:latin typeface="Cambria" panose="02040503050406030204" pitchFamily="18" charset="0"/>
                  </a:rPr>
                  <a:t>Refresh</a:t>
                </a:r>
                <a:r>
                  <a:rPr lang="en-US" sz="2800" baseline="0" dirty="0">
                    <a:solidFill>
                      <a:schemeClr val="tx1"/>
                    </a:solidFill>
                    <a:latin typeface="Cambria" panose="02040503050406030204" pitchFamily="18" charset="0"/>
                  </a:rPr>
                  <a:t> Interval (s)</a:t>
                </a:r>
                <a:endParaRPr lang="en-US" sz="2800" dirty="0">
                  <a:solidFill>
                    <a:schemeClr val="tx1"/>
                  </a:solidFill>
                  <a:latin typeface="Cambria" panose="02040503050406030204" pitchFamily="18" charset="0"/>
                </a:endParaRPr>
              </a:p>
            </c:rich>
          </c:tx>
          <c:overlay val="0"/>
          <c:spPr>
            <a:noFill/>
            <a:ln>
              <a:noFill/>
            </a:ln>
            <a:effectLst/>
          </c:spPr>
          <c:txPr>
            <a:bodyPr rot="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endParaRPr lang="en-US"/>
            </a:p>
          </c:txPr>
        </c:title>
        <c:numFmt formatCode="#,##0.0" sourceLinked="0"/>
        <c:majorTickMark val="none"/>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mn-ea"/>
                <a:cs typeface="+mn-cs"/>
              </a:defRPr>
            </a:pPr>
            <a:endParaRPr lang="en-US"/>
          </a:p>
        </c:txPr>
        <c:crossAx val="180884607"/>
        <c:crosses val="autoZero"/>
        <c:crossBetween val="midCat"/>
        <c:majorUnit val="0.1"/>
      </c:valAx>
      <c:valAx>
        <c:axId val="180884607"/>
        <c:scaling>
          <c:orientation val="minMax"/>
          <c:max val="1"/>
          <c:min val="0"/>
        </c:scaling>
        <c:delete val="0"/>
        <c:axPos val="l"/>
        <c:majorGridlines>
          <c:spPr>
            <a:ln w="15875" cap="flat" cmpd="sng" algn="ctr">
              <a:noFill/>
              <a:round/>
            </a:ln>
            <a:effectLst/>
          </c:spPr>
        </c:majorGridlines>
        <c:title>
          <c:tx>
            <c:rich>
              <a:bodyPr rot="-540000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r>
                  <a:rPr lang="en-US" sz="2800" dirty="0">
                    <a:solidFill>
                      <a:schemeClr val="tx1"/>
                    </a:solidFill>
                    <a:latin typeface="Cambria" panose="02040503050406030204" pitchFamily="18" charset="0"/>
                  </a:rPr>
                  <a:t>Read Failure Probability</a:t>
                </a:r>
              </a:p>
            </c:rich>
          </c:tx>
          <c:layout>
            <c:manualLayout>
              <c:xMode val="edge"/>
              <c:yMode val="edge"/>
              <c:x val="1.6955199666741225E-2"/>
              <c:y val="7.316576498544819E-2"/>
            </c:manualLayout>
          </c:layout>
          <c:overlay val="0"/>
          <c:spPr>
            <a:noFill/>
            <a:ln>
              <a:noFill/>
            </a:ln>
            <a:effectLst/>
          </c:spPr>
          <c:txPr>
            <a:bodyPr rot="-540000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endParaRPr lang="en-US"/>
            </a:p>
          </c:txPr>
        </c:title>
        <c:numFmt formatCode="#,##0.00" sourceLinked="0"/>
        <c:majorTickMark val="none"/>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mn-ea"/>
                <a:cs typeface="+mn-cs"/>
              </a:defRPr>
            </a:pPr>
            <a:endParaRPr lang="en-US"/>
          </a:p>
        </c:txPr>
        <c:crossAx val="180886687"/>
        <c:crosses val="autoZero"/>
        <c:crossBetween val="midCat"/>
        <c:majorUnit val="0.25"/>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c:f>
              <c:strCache>
                <c:ptCount val="1"/>
                <c:pt idx="0">
                  <c:v>Y-Values</c:v>
                </c:pt>
              </c:strCache>
            </c:strRef>
          </c:tx>
          <c:spPr>
            <a:ln w="57150" cap="rnd" cmpd="sng">
              <a:solidFill>
                <a:schemeClr val="accent1"/>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Sheet1!$B$2:$B$62</c:f>
              <c:numCache>
                <c:formatCode>General</c:formatCode>
                <c:ptCount val="61"/>
              </c:numCache>
            </c:numRef>
          </c:yVal>
          <c:smooth val="1"/>
          <c:extLst>
            <c:ext xmlns:c16="http://schemas.microsoft.com/office/drawing/2014/chart" uri="{C3380CC4-5D6E-409C-BE32-E72D297353CC}">
              <c16:uniqueId val="{00000000-3C58-4F61-8CE2-0D3283FBA0FE}"/>
            </c:ext>
          </c:extLst>
        </c:ser>
        <c:ser>
          <c:idx val="1"/>
          <c:order val="1"/>
          <c:tx>
            <c:strRef>
              <c:f>Sheet1!$C$1</c:f>
              <c:strCache>
                <c:ptCount val="1"/>
                <c:pt idx="0">
                  <c:v>Column1</c:v>
                </c:pt>
              </c:strCache>
            </c:strRef>
          </c:tx>
          <c:spPr>
            <a:ln w="57150" cap="rnd">
              <a:solidFill>
                <a:schemeClr val="accent2"/>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Sheet1!$C$2:$C$62</c:f>
              <c:numCache>
                <c:formatCode>General</c:formatCode>
                <c:ptCount val="61"/>
              </c:numCache>
            </c:numRef>
          </c:yVal>
          <c:smooth val="1"/>
          <c:extLst>
            <c:ext xmlns:c16="http://schemas.microsoft.com/office/drawing/2014/chart" uri="{C3380CC4-5D6E-409C-BE32-E72D297353CC}">
              <c16:uniqueId val="{00000000-3625-4DA6-A2C5-C9D0756BAB85}"/>
            </c:ext>
          </c:extLst>
        </c:ser>
        <c:ser>
          <c:idx val="2"/>
          <c:order val="2"/>
          <c:tx>
            <c:strRef>
              <c:f>Sheet1!$D$1</c:f>
              <c:strCache>
                <c:ptCount val="1"/>
                <c:pt idx="0">
                  <c:v>Column2</c:v>
                </c:pt>
              </c:strCache>
            </c:strRef>
          </c:tx>
          <c:spPr>
            <a:ln w="57150" cap="rnd">
              <a:solidFill>
                <a:schemeClr val="accent3"/>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Sheet1!$D$2:$D$62</c:f>
              <c:numCache>
                <c:formatCode>General</c:formatCode>
                <c:ptCount val="61"/>
              </c:numCache>
            </c:numRef>
          </c:yVal>
          <c:smooth val="1"/>
          <c:extLst>
            <c:ext xmlns:c16="http://schemas.microsoft.com/office/drawing/2014/chart" uri="{C3380CC4-5D6E-409C-BE32-E72D297353CC}">
              <c16:uniqueId val="{00000001-3625-4DA6-A2C5-C9D0756BAB85}"/>
            </c:ext>
          </c:extLst>
        </c:ser>
        <c:ser>
          <c:idx val="3"/>
          <c:order val="3"/>
          <c:tx>
            <c:strRef>
              <c:f>Sheet1!$E$1</c:f>
              <c:strCache>
                <c:ptCount val="1"/>
                <c:pt idx="0">
                  <c:v>Column3</c:v>
                </c:pt>
              </c:strCache>
            </c:strRef>
          </c:tx>
          <c:spPr>
            <a:ln w="57150" cap="rnd">
              <a:solidFill>
                <a:schemeClr val="accent4"/>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Sheet1!$E$2:$E$62</c:f>
              <c:numCache>
                <c:formatCode>General</c:formatCode>
                <c:ptCount val="61"/>
              </c:numCache>
            </c:numRef>
          </c:yVal>
          <c:smooth val="1"/>
          <c:extLst>
            <c:ext xmlns:c16="http://schemas.microsoft.com/office/drawing/2014/chart" uri="{C3380CC4-5D6E-409C-BE32-E72D297353CC}">
              <c16:uniqueId val="{00000002-3625-4DA6-A2C5-C9D0756BAB85}"/>
            </c:ext>
          </c:extLst>
        </c:ser>
        <c:ser>
          <c:idx val="4"/>
          <c:order val="4"/>
          <c:tx>
            <c:strRef>
              <c:f>Sheet1!$F$1</c:f>
              <c:strCache>
                <c:ptCount val="1"/>
                <c:pt idx="0">
                  <c:v>Column4</c:v>
                </c:pt>
              </c:strCache>
            </c:strRef>
          </c:tx>
          <c:spPr>
            <a:ln w="57150" cap="rnd">
              <a:solidFill>
                <a:schemeClr val="accent5"/>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Sheet1!$F$2:$F$62</c:f>
              <c:numCache>
                <c:formatCode>General</c:formatCode>
                <c:ptCount val="61"/>
              </c:numCache>
            </c:numRef>
          </c:yVal>
          <c:smooth val="1"/>
          <c:extLst>
            <c:ext xmlns:c16="http://schemas.microsoft.com/office/drawing/2014/chart" uri="{C3380CC4-5D6E-409C-BE32-E72D297353CC}">
              <c16:uniqueId val="{00000003-3625-4DA6-A2C5-C9D0756BAB85}"/>
            </c:ext>
          </c:extLst>
        </c:ser>
        <c:ser>
          <c:idx val="5"/>
          <c:order val="5"/>
          <c:tx>
            <c:strRef>
              <c:f>Sheet1!$G$1</c:f>
              <c:strCache>
                <c:ptCount val="1"/>
                <c:pt idx="0">
                  <c:v>Column5</c:v>
                </c:pt>
              </c:strCache>
            </c:strRef>
          </c:tx>
          <c:spPr>
            <a:ln w="57150" cap="rnd">
              <a:solidFill>
                <a:schemeClr val="accent6"/>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Sheet1!$G$2:$G$62</c:f>
              <c:numCache>
                <c:formatCode>General</c:formatCode>
                <c:ptCount val="61"/>
              </c:numCache>
            </c:numRef>
          </c:yVal>
          <c:smooth val="1"/>
          <c:extLst>
            <c:ext xmlns:c16="http://schemas.microsoft.com/office/drawing/2014/chart" uri="{C3380CC4-5D6E-409C-BE32-E72D297353CC}">
              <c16:uniqueId val="{00000004-3625-4DA6-A2C5-C9D0756BAB85}"/>
            </c:ext>
          </c:extLst>
        </c:ser>
        <c:ser>
          <c:idx val="6"/>
          <c:order val="6"/>
          <c:tx>
            <c:strRef>
              <c:f>Sheet1!$H$1</c:f>
              <c:strCache>
                <c:ptCount val="1"/>
                <c:pt idx="0">
                  <c:v>Column6</c:v>
                </c:pt>
              </c:strCache>
            </c:strRef>
          </c:tx>
          <c:spPr>
            <a:ln w="57150" cap="rnd">
              <a:solidFill>
                <a:schemeClr val="accent1">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Sheet1!$H$2:$H$62</c:f>
              <c:numCache>
                <c:formatCode>General</c:formatCode>
                <c:ptCount val="61"/>
              </c:numCache>
            </c:numRef>
          </c:yVal>
          <c:smooth val="1"/>
          <c:extLst>
            <c:ext xmlns:c16="http://schemas.microsoft.com/office/drawing/2014/chart" uri="{C3380CC4-5D6E-409C-BE32-E72D297353CC}">
              <c16:uniqueId val="{00000005-3625-4DA6-A2C5-C9D0756BAB85}"/>
            </c:ext>
          </c:extLst>
        </c:ser>
        <c:ser>
          <c:idx val="7"/>
          <c:order val="7"/>
          <c:tx>
            <c:strRef>
              <c:f>Sheet1!$I$1</c:f>
              <c:strCache>
                <c:ptCount val="1"/>
                <c:pt idx="0">
                  <c:v>Column7</c:v>
                </c:pt>
              </c:strCache>
            </c:strRef>
          </c:tx>
          <c:spPr>
            <a:ln w="57150" cap="rnd">
              <a:solidFill>
                <a:schemeClr val="accent2">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Sheet1!$I$2:$I$62</c:f>
              <c:numCache>
                <c:formatCode>General</c:formatCode>
                <c:ptCount val="61"/>
              </c:numCache>
            </c:numRef>
          </c:yVal>
          <c:smooth val="1"/>
          <c:extLst>
            <c:ext xmlns:c16="http://schemas.microsoft.com/office/drawing/2014/chart" uri="{C3380CC4-5D6E-409C-BE32-E72D297353CC}">
              <c16:uniqueId val="{00000006-3625-4DA6-A2C5-C9D0756BAB85}"/>
            </c:ext>
          </c:extLst>
        </c:ser>
        <c:ser>
          <c:idx val="8"/>
          <c:order val="8"/>
          <c:tx>
            <c:strRef>
              <c:f>Sheet1!$J$1</c:f>
              <c:strCache>
                <c:ptCount val="1"/>
                <c:pt idx="0">
                  <c:v>Column8</c:v>
                </c:pt>
              </c:strCache>
            </c:strRef>
          </c:tx>
          <c:spPr>
            <a:ln w="57150" cap="rnd">
              <a:solidFill>
                <a:schemeClr val="accent3">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Sheet1!$J$2:$J$62</c:f>
              <c:numCache>
                <c:formatCode>General</c:formatCode>
                <c:ptCount val="61"/>
              </c:numCache>
            </c:numRef>
          </c:yVal>
          <c:smooth val="1"/>
          <c:extLst>
            <c:ext xmlns:c16="http://schemas.microsoft.com/office/drawing/2014/chart" uri="{C3380CC4-5D6E-409C-BE32-E72D297353CC}">
              <c16:uniqueId val="{00000007-3625-4DA6-A2C5-C9D0756BAB85}"/>
            </c:ext>
          </c:extLst>
        </c:ser>
        <c:ser>
          <c:idx val="9"/>
          <c:order val="9"/>
          <c:tx>
            <c:strRef>
              <c:f>Sheet1!$K$1</c:f>
              <c:strCache>
                <c:ptCount val="1"/>
                <c:pt idx="0">
                  <c:v>Column9</c:v>
                </c:pt>
              </c:strCache>
            </c:strRef>
          </c:tx>
          <c:spPr>
            <a:ln w="19050" cap="rnd">
              <a:solidFill>
                <a:schemeClr val="accent4">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Sheet1!$K$2:$K$62</c:f>
              <c:numCache>
                <c:formatCode>General</c:formatCode>
                <c:ptCount val="61"/>
              </c:numCache>
            </c:numRef>
          </c:yVal>
          <c:smooth val="1"/>
          <c:extLst>
            <c:ext xmlns:c16="http://schemas.microsoft.com/office/drawing/2014/chart" uri="{C3380CC4-5D6E-409C-BE32-E72D297353CC}">
              <c16:uniqueId val="{00000008-3625-4DA6-A2C5-C9D0756BAB85}"/>
            </c:ext>
          </c:extLst>
        </c:ser>
        <c:ser>
          <c:idx val="10"/>
          <c:order val="10"/>
          <c:tx>
            <c:strRef>
              <c:f>Sheet1!$L$1</c:f>
              <c:strCache>
                <c:ptCount val="1"/>
                <c:pt idx="0">
                  <c:v>Column10</c:v>
                </c:pt>
              </c:strCache>
            </c:strRef>
          </c:tx>
          <c:spPr>
            <a:ln w="19050" cap="rnd">
              <a:solidFill>
                <a:schemeClr val="accent5">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Sheet1!$L$2:$L$62</c:f>
              <c:numCache>
                <c:formatCode>General</c:formatCode>
                <c:ptCount val="61"/>
              </c:numCache>
            </c:numRef>
          </c:yVal>
          <c:smooth val="1"/>
          <c:extLst>
            <c:ext xmlns:c16="http://schemas.microsoft.com/office/drawing/2014/chart" uri="{C3380CC4-5D6E-409C-BE32-E72D297353CC}">
              <c16:uniqueId val="{00000009-3625-4DA6-A2C5-C9D0756BAB85}"/>
            </c:ext>
          </c:extLst>
        </c:ser>
        <c:ser>
          <c:idx val="11"/>
          <c:order val="11"/>
          <c:tx>
            <c:strRef>
              <c:f>Sheet1!$M$1</c:f>
              <c:strCache>
                <c:ptCount val="1"/>
                <c:pt idx="0">
                  <c:v>Column11</c:v>
                </c:pt>
              </c:strCache>
            </c:strRef>
          </c:tx>
          <c:spPr>
            <a:ln w="19050" cap="rnd">
              <a:solidFill>
                <a:schemeClr val="accent6">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Sheet1!$M$2:$M$62</c:f>
              <c:numCache>
                <c:formatCode>General</c:formatCode>
                <c:ptCount val="61"/>
              </c:numCache>
            </c:numRef>
          </c:yVal>
          <c:smooth val="1"/>
          <c:extLst>
            <c:ext xmlns:c16="http://schemas.microsoft.com/office/drawing/2014/chart" uri="{C3380CC4-5D6E-409C-BE32-E72D297353CC}">
              <c16:uniqueId val="{0000000A-3625-4DA6-A2C5-C9D0756BAB85}"/>
            </c:ext>
          </c:extLst>
        </c:ser>
        <c:ser>
          <c:idx val="12"/>
          <c:order val="12"/>
          <c:tx>
            <c:strRef>
              <c:f>Sheet1!$N$1</c:f>
              <c:strCache>
                <c:ptCount val="1"/>
                <c:pt idx="0">
                  <c:v>Column12</c:v>
                </c:pt>
              </c:strCache>
            </c:strRef>
          </c:tx>
          <c:spPr>
            <a:ln w="19050" cap="rnd">
              <a:solidFill>
                <a:schemeClr val="accent1">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Sheet1!$N$2:$N$62</c:f>
              <c:numCache>
                <c:formatCode>General</c:formatCode>
                <c:ptCount val="61"/>
              </c:numCache>
            </c:numRef>
          </c:yVal>
          <c:smooth val="1"/>
          <c:extLst>
            <c:ext xmlns:c16="http://schemas.microsoft.com/office/drawing/2014/chart" uri="{C3380CC4-5D6E-409C-BE32-E72D297353CC}">
              <c16:uniqueId val="{0000000B-3625-4DA6-A2C5-C9D0756BAB85}"/>
            </c:ext>
          </c:extLst>
        </c:ser>
        <c:ser>
          <c:idx val="13"/>
          <c:order val="13"/>
          <c:tx>
            <c:strRef>
              <c:f>Sheet1!$O$1</c:f>
              <c:strCache>
                <c:ptCount val="1"/>
                <c:pt idx="0">
                  <c:v>Column13</c:v>
                </c:pt>
              </c:strCache>
            </c:strRef>
          </c:tx>
          <c:spPr>
            <a:ln w="19050" cap="rnd">
              <a:solidFill>
                <a:schemeClr val="accent2">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Sheet1!$O$2:$O$62</c:f>
              <c:numCache>
                <c:formatCode>General</c:formatCode>
                <c:ptCount val="61"/>
              </c:numCache>
            </c:numRef>
          </c:yVal>
          <c:smooth val="1"/>
          <c:extLst>
            <c:ext xmlns:c16="http://schemas.microsoft.com/office/drawing/2014/chart" uri="{C3380CC4-5D6E-409C-BE32-E72D297353CC}">
              <c16:uniqueId val="{0000000C-3625-4DA6-A2C5-C9D0756BAB85}"/>
            </c:ext>
          </c:extLst>
        </c:ser>
        <c:ser>
          <c:idx val="14"/>
          <c:order val="14"/>
          <c:tx>
            <c:strRef>
              <c:f>Sheet1!$P$1</c:f>
              <c:strCache>
                <c:ptCount val="1"/>
                <c:pt idx="0">
                  <c:v>Column14</c:v>
                </c:pt>
              </c:strCache>
            </c:strRef>
          </c:tx>
          <c:spPr>
            <a:ln w="19050" cap="rnd">
              <a:solidFill>
                <a:schemeClr val="accent3">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Sheet1!$P$2:$P$62</c:f>
              <c:numCache>
                <c:formatCode>General</c:formatCode>
                <c:ptCount val="61"/>
              </c:numCache>
            </c:numRef>
          </c:yVal>
          <c:smooth val="1"/>
          <c:extLst>
            <c:ext xmlns:c16="http://schemas.microsoft.com/office/drawing/2014/chart" uri="{C3380CC4-5D6E-409C-BE32-E72D297353CC}">
              <c16:uniqueId val="{0000000D-3625-4DA6-A2C5-C9D0756BAB85}"/>
            </c:ext>
          </c:extLst>
        </c:ser>
        <c:ser>
          <c:idx val="15"/>
          <c:order val="15"/>
          <c:tx>
            <c:strRef>
              <c:f>Sheet1!$Q$1</c:f>
              <c:strCache>
                <c:ptCount val="1"/>
                <c:pt idx="0">
                  <c:v>Column15</c:v>
                </c:pt>
              </c:strCache>
            </c:strRef>
          </c:tx>
          <c:spPr>
            <a:ln w="19050" cap="rnd">
              <a:solidFill>
                <a:schemeClr val="accent4">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Sheet1!$Q$2:$Q$62</c:f>
              <c:numCache>
                <c:formatCode>General</c:formatCode>
                <c:ptCount val="61"/>
              </c:numCache>
            </c:numRef>
          </c:yVal>
          <c:smooth val="1"/>
          <c:extLst>
            <c:ext xmlns:c16="http://schemas.microsoft.com/office/drawing/2014/chart" uri="{C3380CC4-5D6E-409C-BE32-E72D297353CC}">
              <c16:uniqueId val="{0000000E-3625-4DA6-A2C5-C9D0756BAB85}"/>
            </c:ext>
          </c:extLst>
        </c:ser>
        <c:ser>
          <c:idx val="16"/>
          <c:order val="16"/>
          <c:tx>
            <c:strRef>
              <c:f>Sheet1!$R$1</c:f>
              <c:strCache>
                <c:ptCount val="1"/>
                <c:pt idx="0">
                  <c:v>Column16</c:v>
                </c:pt>
              </c:strCache>
            </c:strRef>
          </c:tx>
          <c:spPr>
            <a:ln w="19050" cap="rnd">
              <a:solidFill>
                <a:schemeClr val="accent5">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Sheet1!$R$2:$R$62</c:f>
              <c:numCache>
                <c:formatCode>General</c:formatCode>
                <c:ptCount val="61"/>
              </c:numCache>
            </c:numRef>
          </c:yVal>
          <c:smooth val="1"/>
          <c:extLst>
            <c:ext xmlns:c16="http://schemas.microsoft.com/office/drawing/2014/chart" uri="{C3380CC4-5D6E-409C-BE32-E72D297353CC}">
              <c16:uniqueId val="{0000000F-3625-4DA6-A2C5-C9D0756BAB85}"/>
            </c:ext>
          </c:extLst>
        </c:ser>
        <c:ser>
          <c:idx val="17"/>
          <c:order val="17"/>
          <c:tx>
            <c:strRef>
              <c:f>Sheet1!$S$1</c:f>
              <c:strCache>
                <c:ptCount val="1"/>
                <c:pt idx="0">
                  <c:v>Column17</c:v>
                </c:pt>
              </c:strCache>
            </c:strRef>
          </c:tx>
          <c:spPr>
            <a:ln w="19050" cap="rnd">
              <a:solidFill>
                <a:schemeClr val="accent6">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Sheet1!$S$2:$S$62</c:f>
              <c:numCache>
                <c:formatCode>General</c:formatCode>
                <c:ptCount val="61"/>
              </c:numCache>
            </c:numRef>
          </c:yVal>
          <c:smooth val="1"/>
          <c:extLst>
            <c:ext xmlns:c16="http://schemas.microsoft.com/office/drawing/2014/chart" uri="{C3380CC4-5D6E-409C-BE32-E72D297353CC}">
              <c16:uniqueId val="{00000010-3625-4DA6-A2C5-C9D0756BAB85}"/>
            </c:ext>
          </c:extLst>
        </c:ser>
        <c:ser>
          <c:idx val="18"/>
          <c:order val="18"/>
          <c:tx>
            <c:strRef>
              <c:f>Sheet1!$T$1</c:f>
              <c:strCache>
                <c:ptCount val="1"/>
                <c:pt idx="0">
                  <c:v>Column18</c:v>
                </c:pt>
              </c:strCache>
            </c:strRef>
          </c:tx>
          <c:spPr>
            <a:ln w="19050" cap="rnd">
              <a:solidFill>
                <a:schemeClr val="accent1">
                  <a:lumMod val="8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Sheet1!$T$2:$T$62</c:f>
              <c:numCache>
                <c:formatCode>General</c:formatCode>
                <c:ptCount val="61"/>
              </c:numCache>
            </c:numRef>
          </c:yVal>
          <c:smooth val="1"/>
          <c:extLst>
            <c:ext xmlns:c16="http://schemas.microsoft.com/office/drawing/2014/chart" uri="{C3380CC4-5D6E-409C-BE32-E72D297353CC}">
              <c16:uniqueId val="{00000011-3625-4DA6-A2C5-C9D0756BAB85}"/>
            </c:ext>
          </c:extLst>
        </c:ser>
        <c:dLbls>
          <c:showLegendKey val="0"/>
          <c:showVal val="0"/>
          <c:showCatName val="0"/>
          <c:showSerName val="0"/>
          <c:showPercent val="0"/>
          <c:showBubbleSize val="0"/>
        </c:dLbls>
        <c:axId val="180886687"/>
        <c:axId val="180884607"/>
      </c:scatterChart>
      <c:valAx>
        <c:axId val="180886687"/>
        <c:scaling>
          <c:orientation val="minMax"/>
          <c:max val="2"/>
          <c:min val="1.5"/>
        </c:scaling>
        <c:delete val="0"/>
        <c:axPos val="b"/>
        <c:majorGridlines>
          <c:spPr>
            <a:ln w="9525" cap="flat" cmpd="sng" algn="ctr">
              <a:noFill/>
              <a:round/>
            </a:ln>
            <a:effectLst/>
          </c:spPr>
        </c:majorGridlines>
        <c:title>
          <c:tx>
            <c:rich>
              <a:bodyPr rot="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r>
                  <a:rPr lang="en-US" sz="2800" dirty="0">
                    <a:solidFill>
                      <a:schemeClr val="tx1"/>
                    </a:solidFill>
                    <a:latin typeface="Cambria" panose="02040503050406030204" pitchFamily="18" charset="0"/>
                  </a:rPr>
                  <a:t>Refresh</a:t>
                </a:r>
                <a:r>
                  <a:rPr lang="en-US" sz="2800" baseline="0" dirty="0">
                    <a:solidFill>
                      <a:schemeClr val="tx1"/>
                    </a:solidFill>
                    <a:latin typeface="Cambria" panose="02040503050406030204" pitchFamily="18" charset="0"/>
                  </a:rPr>
                  <a:t> Interval (s)</a:t>
                </a:r>
                <a:endParaRPr lang="en-US" sz="2800" dirty="0">
                  <a:solidFill>
                    <a:schemeClr val="tx1"/>
                  </a:solidFill>
                  <a:latin typeface="Cambria" panose="02040503050406030204" pitchFamily="18" charset="0"/>
                </a:endParaRPr>
              </a:p>
            </c:rich>
          </c:tx>
          <c:overlay val="0"/>
          <c:spPr>
            <a:noFill/>
            <a:ln>
              <a:noFill/>
            </a:ln>
            <a:effectLst/>
          </c:spPr>
          <c:txPr>
            <a:bodyPr rot="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endParaRPr lang="en-US"/>
            </a:p>
          </c:txPr>
        </c:title>
        <c:numFmt formatCode="#,##0.0" sourceLinked="0"/>
        <c:majorTickMark val="none"/>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mn-ea"/>
                <a:cs typeface="+mn-cs"/>
              </a:defRPr>
            </a:pPr>
            <a:endParaRPr lang="en-US"/>
          </a:p>
        </c:txPr>
        <c:crossAx val="180884607"/>
        <c:crosses val="autoZero"/>
        <c:crossBetween val="midCat"/>
        <c:majorUnit val="0.1"/>
      </c:valAx>
      <c:valAx>
        <c:axId val="180884607"/>
        <c:scaling>
          <c:orientation val="minMax"/>
          <c:max val="1"/>
          <c:min val="0"/>
        </c:scaling>
        <c:delete val="0"/>
        <c:axPos val="l"/>
        <c:majorGridlines>
          <c:spPr>
            <a:ln w="15875" cap="flat" cmpd="sng" algn="ctr">
              <a:noFill/>
              <a:round/>
            </a:ln>
            <a:effectLst/>
          </c:spPr>
        </c:majorGridlines>
        <c:title>
          <c:tx>
            <c:rich>
              <a:bodyPr rot="-540000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r>
                  <a:rPr lang="en-US" sz="2800" dirty="0">
                    <a:solidFill>
                      <a:schemeClr val="tx1"/>
                    </a:solidFill>
                    <a:latin typeface="Cambria" panose="02040503050406030204" pitchFamily="18" charset="0"/>
                  </a:rPr>
                  <a:t>Read Failure Probability</a:t>
                </a:r>
              </a:p>
            </c:rich>
          </c:tx>
          <c:layout>
            <c:manualLayout>
              <c:xMode val="edge"/>
              <c:yMode val="edge"/>
              <c:x val="1.6955199666741225E-2"/>
              <c:y val="7.316576498544819E-2"/>
            </c:manualLayout>
          </c:layout>
          <c:overlay val="0"/>
          <c:spPr>
            <a:noFill/>
            <a:ln>
              <a:noFill/>
            </a:ln>
            <a:effectLst/>
          </c:spPr>
          <c:txPr>
            <a:bodyPr rot="-540000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endParaRPr lang="en-US"/>
            </a:p>
          </c:txPr>
        </c:title>
        <c:numFmt formatCode="#,##0.00" sourceLinked="0"/>
        <c:majorTickMark val="none"/>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mn-ea"/>
                <a:cs typeface="+mn-cs"/>
              </a:defRPr>
            </a:pPr>
            <a:endParaRPr lang="en-US"/>
          </a:p>
        </c:txPr>
        <c:crossAx val="180886687"/>
        <c:crosses val="autoZero"/>
        <c:crossBetween val="midCat"/>
        <c:majorUnit val="0.25"/>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c:f>
              <c:strCache>
                <c:ptCount val="1"/>
                <c:pt idx="0">
                  <c:v>Y-Values</c:v>
                </c:pt>
              </c:strCache>
            </c:strRef>
          </c:tx>
          <c:spPr>
            <a:ln w="57150" cap="rnd" cmpd="sng">
              <a:solidFill>
                <a:schemeClr val="accent1"/>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Sheet1!$B$2:$B$62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6.3158000000000006E-2</c:v>
                </c:pt>
                <c:pt idx="20">
                  <c:v>0.78947400000000001</c:v>
                </c:pt>
                <c:pt idx="21">
                  <c:v>0.98947399999999897</c:v>
                </c:pt>
                <c:pt idx="22">
                  <c:v>1</c:v>
                </c:pt>
                <c:pt idx="23">
                  <c:v>1</c:v>
                </c:pt>
                <c:pt idx="24">
                  <c:v>1</c:v>
                </c:pt>
                <c:pt idx="25">
                  <c:v>1</c:v>
                </c:pt>
                <c:pt idx="26">
                  <c:v>1</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0"/>
          <c:extLst>
            <c:ext xmlns:c16="http://schemas.microsoft.com/office/drawing/2014/chart" uri="{C3380CC4-5D6E-409C-BE32-E72D297353CC}">
              <c16:uniqueId val="{00000000-AADE-4FE1-9F17-C1D63C5A3A21}"/>
            </c:ext>
          </c:extLst>
        </c:ser>
        <c:ser>
          <c:idx val="1"/>
          <c:order val="1"/>
          <c:tx>
            <c:strRef>
              <c:f>Sheet1!$C$1</c:f>
              <c:strCache>
                <c:ptCount val="1"/>
                <c:pt idx="0">
                  <c:v>Column1</c:v>
                </c:pt>
              </c:strCache>
            </c:strRef>
          </c:tx>
          <c:spPr>
            <a:ln w="57150" cap="rnd">
              <a:solidFill>
                <a:schemeClr val="accent2"/>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Sheet1!$C$2:$C$62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1.0526000000000001E-2</c:v>
                </c:pt>
                <c:pt idx="18">
                  <c:v>1.0526000000000001E-2</c:v>
                </c:pt>
                <c:pt idx="19">
                  <c:v>1.0526000000000001E-2</c:v>
                </c:pt>
                <c:pt idx="20">
                  <c:v>0.16842099999999899</c:v>
                </c:pt>
                <c:pt idx="21">
                  <c:v>0.484211</c:v>
                </c:pt>
                <c:pt idx="22">
                  <c:v>0.91578899999999896</c:v>
                </c:pt>
                <c:pt idx="23">
                  <c:v>0.98947399999999897</c:v>
                </c:pt>
                <c:pt idx="24">
                  <c:v>1</c:v>
                </c:pt>
                <c:pt idx="25">
                  <c:v>1</c:v>
                </c:pt>
                <c:pt idx="26">
                  <c:v>1</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0"/>
          <c:extLst>
            <c:ext xmlns:c16="http://schemas.microsoft.com/office/drawing/2014/chart" uri="{C3380CC4-5D6E-409C-BE32-E72D297353CC}">
              <c16:uniqueId val="{00000001-AADE-4FE1-9F17-C1D63C5A3A21}"/>
            </c:ext>
          </c:extLst>
        </c:ser>
        <c:ser>
          <c:idx val="2"/>
          <c:order val="2"/>
          <c:tx>
            <c:strRef>
              <c:f>Sheet1!$D$1</c:f>
              <c:strCache>
                <c:ptCount val="1"/>
                <c:pt idx="0">
                  <c:v>Column2</c:v>
                </c:pt>
              </c:strCache>
            </c:strRef>
          </c:tx>
          <c:spPr>
            <a:ln w="57150" cap="rnd">
              <a:solidFill>
                <a:schemeClr val="accent3"/>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Sheet1!$D$2:$D$62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1.0526000000000001E-2</c:v>
                </c:pt>
                <c:pt idx="19">
                  <c:v>1.0526000000000001E-2</c:v>
                </c:pt>
                <c:pt idx="20">
                  <c:v>1.0526000000000001E-2</c:v>
                </c:pt>
                <c:pt idx="21">
                  <c:v>0.16842099999999899</c:v>
                </c:pt>
                <c:pt idx="22">
                  <c:v>0.52631600000000001</c:v>
                </c:pt>
                <c:pt idx="23">
                  <c:v>0.85263199999999895</c:v>
                </c:pt>
                <c:pt idx="24">
                  <c:v>0.98947399999999897</c:v>
                </c:pt>
                <c:pt idx="25">
                  <c:v>0.98947399999999897</c:v>
                </c:pt>
                <c:pt idx="26">
                  <c:v>1</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0"/>
          <c:extLst>
            <c:ext xmlns:c16="http://schemas.microsoft.com/office/drawing/2014/chart" uri="{C3380CC4-5D6E-409C-BE32-E72D297353CC}">
              <c16:uniqueId val="{00000002-AADE-4FE1-9F17-C1D63C5A3A21}"/>
            </c:ext>
          </c:extLst>
        </c:ser>
        <c:ser>
          <c:idx val="3"/>
          <c:order val="3"/>
          <c:tx>
            <c:strRef>
              <c:f>Sheet1!$E$1</c:f>
              <c:strCache>
                <c:ptCount val="1"/>
                <c:pt idx="0">
                  <c:v>Column3</c:v>
                </c:pt>
              </c:strCache>
            </c:strRef>
          </c:tx>
          <c:spPr>
            <a:ln w="57150" cap="rnd">
              <a:solidFill>
                <a:schemeClr val="accent4"/>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Sheet1!$E$2:$E$62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1.0526000000000001E-2</c:v>
                </c:pt>
                <c:pt idx="20">
                  <c:v>1.0526000000000001E-2</c:v>
                </c:pt>
                <c:pt idx="21">
                  <c:v>0.15789500000000001</c:v>
                </c:pt>
                <c:pt idx="22">
                  <c:v>0.42105300000000001</c:v>
                </c:pt>
                <c:pt idx="23">
                  <c:v>0.56842099999999895</c:v>
                </c:pt>
                <c:pt idx="24">
                  <c:v>0.81052599999999897</c:v>
                </c:pt>
                <c:pt idx="25">
                  <c:v>0.98947399999999897</c:v>
                </c:pt>
                <c:pt idx="26">
                  <c:v>0.98947399999999897</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0"/>
          <c:extLst>
            <c:ext xmlns:c16="http://schemas.microsoft.com/office/drawing/2014/chart" uri="{C3380CC4-5D6E-409C-BE32-E72D297353CC}">
              <c16:uniqueId val="{00000003-AADE-4FE1-9F17-C1D63C5A3A21}"/>
            </c:ext>
          </c:extLst>
        </c:ser>
        <c:ser>
          <c:idx val="4"/>
          <c:order val="4"/>
          <c:tx>
            <c:strRef>
              <c:f>Sheet1!$F$1</c:f>
              <c:strCache>
                <c:ptCount val="1"/>
                <c:pt idx="0">
                  <c:v>Column4</c:v>
                </c:pt>
              </c:strCache>
            </c:strRef>
          </c:tx>
          <c:spPr>
            <a:ln w="57150" cap="rnd">
              <a:solidFill>
                <a:schemeClr val="accent5"/>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Sheet1!$F$2:$F$62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1.0526000000000001E-2</c:v>
                </c:pt>
                <c:pt idx="22">
                  <c:v>5.2631999999999901E-2</c:v>
                </c:pt>
                <c:pt idx="23">
                  <c:v>0.30526300000000001</c:v>
                </c:pt>
                <c:pt idx="24">
                  <c:v>0.58947400000000005</c:v>
                </c:pt>
                <c:pt idx="25">
                  <c:v>0.85263199999999895</c:v>
                </c:pt>
                <c:pt idx="26">
                  <c:v>0.98947399999999897</c:v>
                </c:pt>
                <c:pt idx="27">
                  <c:v>0.98947399999999897</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0"/>
          <c:extLst>
            <c:ext xmlns:c16="http://schemas.microsoft.com/office/drawing/2014/chart" uri="{C3380CC4-5D6E-409C-BE32-E72D297353CC}">
              <c16:uniqueId val="{00000004-AADE-4FE1-9F17-C1D63C5A3A21}"/>
            </c:ext>
          </c:extLst>
        </c:ser>
        <c:ser>
          <c:idx val="5"/>
          <c:order val="5"/>
          <c:tx>
            <c:strRef>
              <c:f>Sheet1!$G$1</c:f>
              <c:strCache>
                <c:ptCount val="1"/>
                <c:pt idx="0">
                  <c:v>Column5</c:v>
                </c:pt>
              </c:strCache>
            </c:strRef>
          </c:tx>
          <c:spPr>
            <a:ln w="57150" cap="rnd">
              <a:solidFill>
                <a:schemeClr val="accent6"/>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Sheet1!$G$2:$G$62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1.0526000000000001E-2</c:v>
                </c:pt>
                <c:pt idx="22">
                  <c:v>1.0526000000000001E-2</c:v>
                </c:pt>
                <c:pt idx="23">
                  <c:v>0.27368399999999898</c:v>
                </c:pt>
                <c:pt idx="24">
                  <c:v>0.410526</c:v>
                </c:pt>
                <c:pt idx="25">
                  <c:v>0.62105299999999897</c:v>
                </c:pt>
                <c:pt idx="26">
                  <c:v>0.87368400000000002</c:v>
                </c:pt>
                <c:pt idx="27">
                  <c:v>0.98947399999999897</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0"/>
          <c:extLst>
            <c:ext xmlns:c16="http://schemas.microsoft.com/office/drawing/2014/chart" uri="{C3380CC4-5D6E-409C-BE32-E72D297353CC}">
              <c16:uniqueId val="{00000005-AADE-4FE1-9F17-C1D63C5A3A21}"/>
            </c:ext>
          </c:extLst>
        </c:ser>
        <c:ser>
          <c:idx val="6"/>
          <c:order val="6"/>
          <c:tx>
            <c:strRef>
              <c:f>Sheet1!$H$1</c:f>
              <c:strCache>
                <c:ptCount val="1"/>
                <c:pt idx="0">
                  <c:v>Column6</c:v>
                </c:pt>
              </c:strCache>
            </c:strRef>
          </c:tx>
          <c:spPr>
            <a:ln w="57150" cap="rnd">
              <a:solidFill>
                <a:schemeClr val="accent1">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Sheet1!$H$2:$H$62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1.0526000000000001E-2</c:v>
                </c:pt>
                <c:pt idx="22">
                  <c:v>1.0526000000000001E-2</c:v>
                </c:pt>
                <c:pt idx="23">
                  <c:v>1.0526000000000001E-2</c:v>
                </c:pt>
                <c:pt idx="24">
                  <c:v>3.1579000000000003E-2</c:v>
                </c:pt>
                <c:pt idx="25">
                  <c:v>0.54736799999999897</c:v>
                </c:pt>
                <c:pt idx="26">
                  <c:v>0.88421099999999897</c:v>
                </c:pt>
                <c:pt idx="27">
                  <c:v>0.98947399999999897</c:v>
                </c:pt>
                <c:pt idx="28">
                  <c:v>0.98947399999999897</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0"/>
          <c:extLst>
            <c:ext xmlns:c16="http://schemas.microsoft.com/office/drawing/2014/chart" uri="{C3380CC4-5D6E-409C-BE32-E72D297353CC}">
              <c16:uniqueId val="{00000006-AADE-4FE1-9F17-C1D63C5A3A21}"/>
            </c:ext>
          </c:extLst>
        </c:ser>
        <c:ser>
          <c:idx val="7"/>
          <c:order val="7"/>
          <c:tx>
            <c:strRef>
              <c:f>Sheet1!$I$1</c:f>
              <c:strCache>
                <c:ptCount val="1"/>
                <c:pt idx="0">
                  <c:v>Column7</c:v>
                </c:pt>
              </c:strCache>
            </c:strRef>
          </c:tx>
          <c:spPr>
            <a:ln w="57150" cap="rnd">
              <a:solidFill>
                <a:schemeClr val="accent2">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Sheet1!$I$2:$I$62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1.0526000000000001E-2</c:v>
                </c:pt>
                <c:pt idx="24">
                  <c:v>1.0526000000000001E-2</c:v>
                </c:pt>
                <c:pt idx="25">
                  <c:v>2.1052999999999902E-2</c:v>
                </c:pt>
                <c:pt idx="26">
                  <c:v>0.23157900000000001</c:v>
                </c:pt>
                <c:pt idx="27">
                  <c:v>0.91578899999999896</c:v>
                </c:pt>
                <c:pt idx="28">
                  <c:v>0.98947399999999897</c:v>
                </c:pt>
                <c:pt idx="29">
                  <c:v>0.98947399999999897</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0"/>
          <c:extLst>
            <c:ext xmlns:c16="http://schemas.microsoft.com/office/drawing/2014/chart" uri="{C3380CC4-5D6E-409C-BE32-E72D297353CC}">
              <c16:uniqueId val="{00000007-AADE-4FE1-9F17-C1D63C5A3A21}"/>
            </c:ext>
          </c:extLst>
        </c:ser>
        <c:ser>
          <c:idx val="8"/>
          <c:order val="8"/>
          <c:tx>
            <c:strRef>
              <c:f>Sheet1!$J$1</c:f>
              <c:strCache>
                <c:ptCount val="1"/>
                <c:pt idx="0">
                  <c:v>Column8</c:v>
                </c:pt>
              </c:strCache>
            </c:strRef>
          </c:tx>
          <c:spPr>
            <a:ln w="57150" cap="rnd">
              <a:solidFill>
                <a:schemeClr val="accent3">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Sheet1!$J$2:$J$62</c:f>
              <c:numCache>
                <c:formatCode>General</c:formatCode>
                <c:ptCount val="61"/>
              </c:numCache>
            </c:numRef>
          </c:yVal>
          <c:smooth val="0"/>
          <c:extLst>
            <c:ext xmlns:c16="http://schemas.microsoft.com/office/drawing/2014/chart" uri="{C3380CC4-5D6E-409C-BE32-E72D297353CC}">
              <c16:uniqueId val="{00000008-AADE-4FE1-9F17-C1D63C5A3A21}"/>
            </c:ext>
          </c:extLst>
        </c:ser>
        <c:ser>
          <c:idx val="9"/>
          <c:order val="9"/>
          <c:tx>
            <c:strRef>
              <c:f>Sheet1!$K$1</c:f>
              <c:strCache>
                <c:ptCount val="1"/>
                <c:pt idx="0">
                  <c:v>Column9</c:v>
                </c:pt>
              </c:strCache>
            </c:strRef>
          </c:tx>
          <c:spPr>
            <a:ln w="19050" cap="rnd">
              <a:solidFill>
                <a:schemeClr val="accent4">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Sheet1!$K$2:$K$62</c:f>
              <c:numCache>
                <c:formatCode>General</c:formatCode>
                <c:ptCount val="61"/>
              </c:numCache>
            </c:numRef>
          </c:yVal>
          <c:smooth val="1"/>
          <c:extLst>
            <c:ext xmlns:c16="http://schemas.microsoft.com/office/drawing/2014/chart" uri="{C3380CC4-5D6E-409C-BE32-E72D297353CC}">
              <c16:uniqueId val="{00000009-AADE-4FE1-9F17-C1D63C5A3A21}"/>
            </c:ext>
          </c:extLst>
        </c:ser>
        <c:ser>
          <c:idx val="10"/>
          <c:order val="10"/>
          <c:tx>
            <c:strRef>
              <c:f>Sheet1!$L$1</c:f>
              <c:strCache>
                <c:ptCount val="1"/>
                <c:pt idx="0">
                  <c:v>Column10</c:v>
                </c:pt>
              </c:strCache>
            </c:strRef>
          </c:tx>
          <c:spPr>
            <a:ln w="19050" cap="rnd">
              <a:solidFill>
                <a:schemeClr val="accent5">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Sheet1!$L$2:$L$62</c:f>
              <c:numCache>
                <c:formatCode>General</c:formatCode>
                <c:ptCount val="61"/>
              </c:numCache>
            </c:numRef>
          </c:yVal>
          <c:smooth val="1"/>
          <c:extLst>
            <c:ext xmlns:c16="http://schemas.microsoft.com/office/drawing/2014/chart" uri="{C3380CC4-5D6E-409C-BE32-E72D297353CC}">
              <c16:uniqueId val="{0000000A-AADE-4FE1-9F17-C1D63C5A3A21}"/>
            </c:ext>
          </c:extLst>
        </c:ser>
        <c:ser>
          <c:idx val="11"/>
          <c:order val="11"/>
          <c:tx>
            <c:strRef>
              <c:f>Sheet1!$M$1</c:f>
              <c:strCache>
                <c:ptCount val="1"/>
                <c:pt idx="0">
                  <c:v>Column11</c:v>
                </c:pt>
              </c:strCache>
            </c:strRef>
          </c:tx>
          <c:spPr>
            <a:ln w="19050" cap="rnd">
              <a:solidFill>
                <a:schemeClr val="accent6">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Sheet1!$M$2:$M$62</c:f>
              <c:numCache>
                <c:formatCode>General</c:formatCode>
                <c:ptCount val="61"/>
              </c:numCache>
            </c:numRef>
          </c:yVal>
          <c:smooth val="1"/>
          <c:extLst>
            <c:ext xmlns:c16="http://schemas.microsoft.com/office/drawing/2014/chart" uri="{C3380CC4-5D6E-409C-BE32-E72D297353CC}">
              <c16:uniqueId val="{0000000B-AADE-4FE1-9F17-C1D63C5A3A21}"/>
            </c:ext>
          </c:extLst>
        </c:ser>
        <c:ser>
          <c:idx val="12"/>
          <c:order val="12"/>
          <c:tx>
            <c:strRef>
              <c:f>Sheet1!$N$1</c:f>
              <c:strCache>
                <c:ptCount val="1"/>
                <c:pt idx="0">
                  <c:v>Column12</c:v>
                </c:pt>
              </c:strCache>
            </c:strRef>
          </c:tx>
          <c:spPr>
            <a:ln w="19050" cap="rnd">
              <a:solidFill>
                <a:schemeClr val="accent1">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Sheet1!$N$2:$N$62</c:f>
              <c:numCache>
                <c:formatCode>General</c:formatCode>
                <c:ptCount val="61"/>
              </c:numCache>
            </c:numRef>
          </c:yVal>
          <c:smooth val="1"/>
          <c:extLst>
            <c:ext xmlns:c16="http://schemas.microsoft.com/office/drawing/2014/chart" uri="{C3380CC4-5D6E-409C-BE32-E72D297353CC}">
              <c16:uniqueId val="{0000000C-AADE-4FE1-9F17-C1D63C5A3A21}"/>
            </c:ext>
          </c:extLst>
        </c:ser>
        <c:ser>
          <c:idx val="13"/>
          <c:order val="13"/>
          <c:tx>
            <c:strRef>
              <c:f>Sheet1!$O$1</c:f>
              <c:strCache>
                <c:ptCount val="1"/>
                <c:pt idx="0">
                  <c:v>Column13</c:v>
                </c:pt>
              </c:strCache>
            </c:strRef>
          </c:tx>
          <c:spPr>
            <a:ln w="19050" cap="rnd">
              <a:solidFill>
                <a:schemeClr val="accent2">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Sheet1!$O$2:$O$62</c:f>
              <c:numCache>
                <c:formatCode>General</c:formatCode>
                <c:ptCount val="61"/>
              </c:numCache>
            </c:numRef>
          </c:yVal>
          <c:smooth val="1"/>
          <c:extLst>
            <c:ext xmlns:c16="http://schemas.microsoft.com/office/drawing/2014/chart" uri="{C3380CC4-5D6E-409C-BE32-E72D297353CC}">
              <c16:uniqueId val="{0000000D-AADE-4FE1-9F17-C1D63C5A3A21}"/>
            </c:ext>
          </c:extLst>
        </c:ser>
        <c:ser>
          <c:idx val="14"/>
          <c:order val="14"/>
          <c:tx>
            <c:strRef>
              <c:f>Sheet1!$P$1</c:f>
              <c:strCache>
                <c:ptCount val="1"/>
                <c:pt idx="0">
                  <c:v>Column14</c:v>
                </c:pt>
              </c:strCache>
            </c:strRef>
          </c:tx>
          <c:spPr>
            <a:ln w="19050" cap="rnd">
              <a:solidFill>
                <a:schemeClr val="accent3">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Sheet1!$P$2:$P$62</c:f>
              <c:numCache>
                <c:formatCode>General</c:formatCode>
                <c:ptCount val="61"/>
              </c:numCache>
            </c:numRef>
          </c:yVal>
          <c:smooth val="1"/>
          <c:extLst>
            <c:ext xmlns:c16="http://schemas.microsoft.com/office/drawing/2014/chart" uri="{C3380CC4-5D6E-409C-BE32-E72D297353CC}">
              <c16:uniqueId val="{0000000E-AADE-4FE1-9F17-C1D63C5A3A21}"/>
            </c:ext>
          </c:extLst>
        </c:ser>
        <c:ser>
          <c:idx val="15"/>
          <c:order val="15"/>
          <c:tx>
            <c:strRef>
              <c:f>Sheet1!$Q$1</c:f>
              <c:strCache>
                <c:ptCount val="1"/>
                <c:pt idx="0">
                  <c:v>Column15</c:v>
                </c:pt>
              </c:strCache>
            </c:strRef>
          </c:tx>
          <c:spPr>
            <a:ln w="19050" cap="rnd">
              <a:solidFill>
                <a:schemeClr val="accent4">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Sheet1!$Q$2:$Q$62</c:f>
              <c:numCache>
                <c:formatCode>General</c:formatCode>
                <c:ptCount val="61"/>
              </c:numCache>
            </c:numRef>
          </c:yVal>
          <c:smooth val="1"/>
          <c:extLst>
            <c:ext xmlns:c16="http://schemas.microsoft.com/office/drawing/2014/chart" uri="{C3380CC4-5D6E-409C-BE32-E72D297353CC}">
              <c16:uniqueId val="{0000000F-AADE-4FE1-9F17-C1D63C5A3A21}"/>
            </c:ext>
          </c:extLst>
        </c:ser>
        <c:ser>
          <c:idx val="16"/>
          <c:order val="16"/>
          <c:tx>
            <c:strRef>
              <c:f>Sheet1!$R$1</c:f>
              <c:strCache>
                <c:ptCount val="1"/>
                <c:pt idx="0">
                  <c:v>Column16</c:v>
                </c:pt>
              </c:strCache>
            </c:strRef>
          </c:tx>
          <c:spPr>
            <a:ln w="19050" cap="rnd">
              <a:solidFill>
                <a:schemeClr val="accent5">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Sheet1!$R$2:$R$62</c:f>
              <c:numCache>
                <c:formatCode>General</c:formatCode>
                <c:ptCount val="61"/>
              </c:numCache>
            </c:numRef>
          </c:yVal>
          <c:smooth val="1"/>
          <c:extLst>
            <c:ext xmlns:c16="http://schemas.microsoft.com/office/drawing/2014/chart" uri="{C3380CC4-5D6E-409C-BE32-E72D297353CC}">
              <c16:uniqueId val="{00000010-AADE-4FE1-9F17-C1D63C5A3A21}"/>
            </c:ext>
          </c:extLst>
        </c:ser>
        <c:ser>
          <c:idx val="17"/>
          <c:order val="17"/>
          <c:tx>
            <c:strRef>
              <c:f>Sheet1!$S$1</c:f>
              <c:strCache>
                <c:ptCount val="1"/>
                <c:pt idx="0">
                  <c:v>Column17</c:v>
                </c:pt>
              </c:strCache>
            </c:strRef>
          </c:tx>
          <c:spPr>
            <a:ln w="19050" cap="rnd">
              <a:solidFill>
                <a:schemeClr val="accent6">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Sheet1!$S$2:$S$62</c:f>
              <c:numCache>
                <c:formatCode>General</c:formatCode>
                <c:ptCount val="61"/>
              </c:numCache>
            </c:numRef>
          </c:yVal>
          <c:smooth val="1"/>
          <c:extLst>
            <c:ext xmlns:c16="http://schemas.microsoft.com/office/drawing/2014/chart" uri="{C3380CC4-5D6E-409C-BE32-E72D297353CC}">
              <c16:uniqueId val="{00000011-AADE-4FE1-9F17-C1D63C5A3A21}"/>
            </c:ext>
          </c:extLst>
        </c:ser>
        <c:ser>
          <c:idx val="18"/>
          <c:order val="18"/>
          <c:tx>
            <c:strRef>
              <c:f>Sheet1!$T$1</c:f>
              <c:strCache>
                <c:ptCount val="1"/>
                <c:pt idx="0">
                  <c:v>Column18</c:v>
                </c:pt>
              </c:strCache>
            </c:strRef>
          </c:tx>
          <c:spPr>
            <a:ln w="19050" cap="rnd">
              <a:solidFill>
                <a:schemeClr val="accent1">
                  <a:lumMod val="8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Sheet1!$T$2:$T$62</c:f>
              <c:numCache>
                <c:formatCode>General</c:formatCode>
                <c:ptCount val="61"/>
              </c:numCache>
            </c:numRef>
          </c:yVal>
          <c:smooth val="1"/>
          <c:extLst>
            <c:ext xmlns:c16="http://schemas.microsoft.com/office/drawing/2014/chart" uri="{C3380CC4-5D6E-409C-BE32-E72D297353CC}">
              <c16:uniqueId val="{00000012-AADE-4FE1-9F17-C1D63C5A3A21}"/>
            </c:ext>
          </c:extLst>
        </c:ser>
        <c:dLbls>
          <c:showLegendKey val="0"/>
          <c:showVal val="0"/>
          <c:showCatName val="0"/>
          <c:showSerName val="0"/>
          <c:showPercent val="0"/>
          <c:showBubbleSize val="0"/>
        </c:dLbls>
        <c:axId val="180886687"/>
        <c:axId val="180884607"/>
      </c:scatterChart>
      <c:valAx>
        <c:axId val="180886687"/>
        <c:scaling>
          <c:orientation val="minMax"/>
          <c:max val="2"/>
          <c:min val="1.5"/>
        </c:scaling>
        <c:delete val="1"/>
        <c:axPos val="b"/>
        <c:numFmt formatCode="#,##0.0" sourceLinked="0"/>
        <c:majorTickMark val="out"/>
        <c:minorTickMark val="none"/>
        <c:tickLblPos val="nextTo"/>
        <c:crossAx val="180884607"/>
        <c:crosses val="autoZero"/>
        <c:crossBetween val="midCat"/>
      </c:valAx>
      <c:valAx>
        <c:axId val="180884607"/>
        <c:scaling>
          <c:orientation val="minMax"/>
          <c:max val="1.01"/>
          <c:min val="-1.0000000000000002E-2"/>
        </c:scaling>
        <c:delete val="1"/>
        <c:axPos val="l"/>
        <c:numFmt formatCode="#,##0.00" sourceLinked="0"/>
        <c:majorTickMark val="out"/>
        <c:minorTickMark val="none"/>
        <c:tickLblPos val="nextTo"/>
        <c:crossAx val="180886687"/>
        <c:crosses val="autoZero"/>
        <c:crossBetween val="midCat"/>
        <c:majorUnit val="0.25"/>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c:f>
              <c:strCache>
                <c:ptCount val="1"/>
                <c:pt idx="0">
                  <c:v>Y-Values</c:v>
                </c:pt>
              </c:strCache>
            </c:strRef>
          </c:tx>
          <c:spPr>
            <a:ln w="57150" cap="rnd" cmpd="sng">
              <a:solidFill>
                <a:schemeClr val="accent1"/>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Sheet1!$B$2:$B$62</c:f>
              <c:numCache>
                <c:formatCode>General</c:formatCode>
                <c:ptCount val="61"/>
              </c:numCache>
            </c:numRef>
          </c:yVal>
          <c:smooth val="1"/>
          <c:extLst>
            <c:ext xmlns:c16="http://schemas.microsoft.com/office/drawing/2014/chart" uri="{C3380CC4-5D6E-409C-BE32-E72D297353CC}">
              <c16:uniqueId val="{00000000-3C58-4F61-8CE2-0D3283FBA0FE}"/>
            </c:ext>
          </c:extLst>
        </c:ser>
        <c:ser>
          <c:idx val="1"/>
          <c:order val="1"/>
          <c:tx>
            <c:strRef>
              <c:f>Sheet1!$C$1</c:f>
              <c:strCache>
                <c:ptCount val="1"/>
                <c:pt idx="0">
                  <c:v>Column1</c:v>
                </c:pt>
              </c:strCache>
            </c:strRef>
          </c:tx>
          <c:spPr>
            <a:ln w="57150" cap="rnd">
              <a:solidFill>
                <a:schemeClr val="accent2"/>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Sheet1!$C$2:$C$62</c:f>
              <c:numCache>
                <c:formatCode>General</c:formatCode>
                <c:ptCount val="61"/>
              </c:numCache>
            </c:numRef>
          </c:yVal>
          <c:smooth val="1"/>
          <c:extLst>
            <c:ext xmlns:c16="http://schemas.microsoft.com/office/drawing/2014/chart" uri="{C3380CC4-5D6E-409C-BE32-E72D297353CC}">
              <c16:uniqueId val="{00000000-3625-4DA6-A2C5-C9D0756BAB85}"/>
            </c:ext>
          </c:extLst>
        </c:ser>
        <c:ser>
          <c:idx val="2"/>
          <c:order val="2"/>
          <c:tx>
            <c:strRef>
              <c:f>Sheet1!$D$1</c:f>
              <c:strCache>
                <c:ptCount val="1"/>
                <c:pt idx="0">
                  <c:v>Column2</c:v>
                </c:pt>
              </c:strCache>
            </c:strRef>
          </c:tx>
          <c:spPr>
            <a:ln w="57150" cap="rnd">
              <a:solidFill>
                <a:schemeClr val="accent3"/>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Sheet1!$D$2:$D$62</c:f>
              <c:numCache>
                <c:formatCode>General</c:formatCode>
                <c:ptCount val="61"/>
              </c:numCache>
            </c:numRef>
          </c:yVal>
          <c:smooth val="1"/>
          <c:extLst>
            <c:ext xmlns:c16="http://schemas.microsoft.com/office/drawing/2014/chart" uri="{C3380CC4-5D6E-409C-BE32-E72D297353CC}">
              <c16:uniqueId val="{00000001-3625-4DA6-A2C5-C9D0756BAB85}"/>
            </c:ext>
          </c:extLst>
        </c:ser>
        <c:ser>
          <c:idx val="3"/>
          <c:order val="3"/>
          <c:tx>
            <c:strRef>
              <c:f>Sheet1!$E$1</c:f>
              <c:strCache>
                <c:ptCount val="1"/>
                <c:pt idx="0">
                  <c:v>Column3</c:v>
                </c:pt>
              </c:strCache>
            </c:strRef>
          </c:tx>
          <c:spPr>
            <a:ln w="57150" cap="rnd">
              <a:solidFill>
                <a:schemeClr val="accent4"/>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Sheet1!$E$2:$E$62</c:f>
              <c:numCache>
                <c:formatCode>General</c:formatCode>
                <c:ptCount val="61"/>
              </c:numCache>
            </c:numRef>
          </c:yVal>
          <c:smooth val="1"/>
          <c:extLst>
            <c:ext xmlns:c16="http://schemas.microsoft.com/office/drawing/2014/chart" uri="{C3380CC4-5D6E-409C-BE32-E72D297353CC}">
              <c16:uniqueId val="{00000002-3625-4DA6-A2C5-C9D0756BAB85}"/>
            </c:ext>
          </c:extLst>
        </c:ser>
        <c:ser>
          <c:idx val="4"/>
          <c:order val="4"/>
          <c:tx>
            <c:strRef>
              <c:f>Sheet1!$F$1</c:f>
              <c:strCache>
                <c:ptCount val="1"/>
                <c:pt idx="0">
                  <c:v>Column4</c:v>
                </c:pt>
              </c:strCache>
            </c:strRef>
          </c:tx>
          <c:spPr>
            <a:ln w="57150" cap="rnd">
              <a:solidFill>
                <a:schemeClr val="accent5"/>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Sheet1!$F$2:$F$62</c:f>
              <c:numCache>
                <c:formatCode>General</c:formatCode>
                <c:ptCount val="61"/>
              </c:numCache>
            </c:numRef>
          </c:yVal>
          <c:smooth val="1"/>
          <c:extLst>
            <c:ext xmlns:c16="http://schemas.microsoft.com/office/drawing/2014/chart" uri="{C3380CC4-5D6E-409C-BE32-E72D297353CC}">
              <c16:uniqueId val="{00000003-3625-4DA6-A2C5-C9D0756BAB85}"/>
            </c:ext>
          </c:extLst>
        </c:ser>
        <c:ser>
          <c:idx val="5"/>
          <c:order val="5"/>
          <c:tx>
            <c:strRef>
              <c:f>Sheet1!$G$1</c:f>
              <c:strCache>
                <c:ptCount val="1"/>
                <c:pt idx="0">
                  <c:v>Column5</c:v>
                </c:pt>
              </c:strCache>
            </c:strRef>
          </c:tx>
          <c:spPr>
            <a:ln w="57150" cap="rnd">
              <a:solidFill>
                <a:schemeClr val="accent6"/>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Sheet1!$G$2:$G$62</c:f>
              <c:numCache>
                <c:formatCode>General</c:formatCode>
                <c:ptCount val="61"/>
              </c:numCache>
            </c:numRef>
          </c:yVal>
          <c:smooth val="1"/>
          <c:extLst>
            <c:ext xmlns:c16="http://schemas.microsoft.com/office/drawing/2014/chart" uri="{C3380CC4-5D6E-409C-BE32-E72D297353CC}">
              <c16:uniqueId val="{00000004-3625-4DA6-A2C5-C9D0756BAB85}"/>
            </c:ext>
          </c:extLst>
        </c:ser>
        <c:ser>
          <c:idx val="6"/>
          <c:order val="6"/>
          <c:tx>
            <c:strRef>
              <c:f>Sheet1!$H$1</c:f>
              <c:strCache>
                <c:ptCount val="1"/>
                <c:pt idx="0">
                  <c:v>Column6</c:v>
                </c:pt>
              </c:strCache>
            </c:strRef>
          </c:tx>
          <c:spPr>
            <a:ln w="57150" cap="rnd">
              <a:solidFill>
                <a:schemeClr val="accent1">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Sheet1!$H$2:$H$62</c:f>
              <c:numCache>
                <c:formatCode>General</c:formatCode>
                <c:ptCount val="61"/>
              </c:numCache>
            </c:numRef>
          </c:yVal>
          <c:smooth val="1"/>
          <c:extLst>
            <c:ext xmlns:c16="http://schemas.microsoft.com/office/drawing/2014/chart" uri="{C3380CC4-5D6E-409C-BE32-E72D297353CC}">
              <c16:uniqueId val="{00000005-3625-4DA6-A2C5-C9D0756BAB85}"/>
            </c:ext>
          </c:extLst>
        </c:ser>
        <c:ser>
          <c:idx val="7"/>
          <c:order val="7"/>
          <c:tx>
            <c:strRef>
              <c:f>Sheet1!$I$1</c:f>
              <c:strCache>
                <c:ptCount val="1"/>
                <c:pt idx="0">
                  <c:v>Column7</c:v>
                </c:pt>
              </c:strCache>
            </c:strRef>
          </c:tx>
          <c:spPr>
            <a:ln w="57150" cap="rnd">
              <a:solidFill>
                <a:schemeClr val="accent2">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Sheet1!$I$2:$I$62</c:f>
              <c:numCache>
                <c:formatCode>General</c:formatCode>
                <c:ptCount val="61"/>
              </c:numCache>
            </c:numRef>
          </c:yVal>
          <c:smooth val="1"/>
          <c:extLst>
            <c:ext xmlns:c16="http://schemas.microsoft.com/office/drawing/2014/chart" uri="{C3380CC4-5D6E-409C-BE32-E72D297353CC}">
              <c16:uniqueId val="{00000006-3625-4DA6-A2C5-C9D0756BAB85}"/>
            </c:ext>
          </c:extLst>
        </c:ser>
        <c:ser>
          <c:idx val="8"/>
          <c:order val="8"/>
          <c:tx>
            <c:strRef>
              <c:f>Sheet1!$J$1</c:f>
              <c:strCache>
                <c:ptCount val="1"/>
                <c:pt idx="0">
                  <c:v>Column8</c:v>
                </c:pt>
              </c:strCache>
            </c:strRef>
          </c:tx>
          <c:spPr>
            <a:ln w="57150" cap="rnd">
              <a:solidFill>
                <a:schemeClr val="accent3">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Sheet1!$J$2:$J$62</c:f>
              <c:numCache>
                <c:formatCode>General</c:formatCode>
                <c:ptCount val="61"/>
              </c:numCache>
            </c:numRef>
          </c:yVal>
          <c:smooth val="1"/>
          <c:extLst>
            <c:ext xmlns:c16="http://schemas.microsoft.com/office/drawing/2014/chart" uri="{C3380CC4-5D6E-409C-BE32-E72D297353CC}">
              <c16:uniqueId val="{00000007-3625-4DA6-A2C5-C9D0756BAB85}"/>
            </c:ext>
          </c:extLst>
        </c:ser>
        <c:ser>
          <c:idx val="9"/>
          <c:order val="9"/>
          <c:tx>
            <c:strRef>
              <c:f>Sheet1!$K$1</c:f>
              <c:strCache>
                <c:ptCount val="1"/>
                <c:pt idx="0">
                  <c:v>Column9</c:v>
                </c:pt>
              </c:strCache>
            </c:strRef>
          </c:tx>
          <c:spPr>
            <a:ln w="19050" cap="rnd">
              <a:solidFill>
                <a:schemeClr val="accent4">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Sheet1!$K$2:$K$62</c:f>
              <c:numCache>
                <c:formatCode>General</c:formatCode>
                <c:ptCount val="61"/>
              </c:numCache>
            </c:numRef>
          </c:yVal>
          <c:smooth val="1"/>
          <c:extLst>
            <c:ext xmlns:c16="http://schemas.microsoft.com/office/drawing/2014/chart" uri="{C3380CC4-5D6E-409C-BE32-E72D297353CC}">
              <c16:uniqueId val="{00000008-3625-4DA6-A2C5-C9D0756BAB85}"/>
            </c:ext>
          </c:extLst>
        </c:ser>
        <c:ser>
          <c:idx val="10"/>
          <c:order val="10"/>
          <c:tx>
            <c:strRef>
              <c:f>Sheet1!$L$1</c:f>
              <c:strCache>
                <c:ptCount val="1"/>
                <c:pt idx="0">
                  <c:v>Column10</c:v>
                </c:pt>
              </c:strCache>
            </c:strRef>
          </c:tx>
          <c:spPr>
            <a:ln w="19050" cap="rnd">
              <a:solidFill>
                <a:schemeClr val="accent5">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Sheet1!$L$2:$L$62</c:f>
              <c:numCache>
                <c:formatCode>General</c:formatCode>
                <c:ptCount val="61"/>
              </c:numCache>
            </c:numRef>
          </c:yVal>
          <c:smooth val="1"/>
          <c:extLst>
            <c:ext xmlns:c16="http://schemas.microsoft.com/office/drawing/2014/chart" uri="{C3380CC4-5D6E-409C-BE32-E72D297353CC}">
              <c16:uniqueId val="{00000009-3625-4DA6-A2C5-C9D0756BAB85}"/>
            </c:ext>
          </c:extLst>
        </c:ser>
        <c:ser>
          <c:idx val="11"/>
          <c:order val="11"/>
          <c:tx>
            <c:strRef>
              <c:f>Sheet1!$M$1</c:f>
              <c:strCache>
                <c:ptCount val="1"/>
                <c:pt idx="0">
                  <c:v>Column11</c:v>
                </c:pt>
              </c:strCache>
            </c:strRef>
          </c:tx>
          <c:spPr>
            <a:ln w="19050" cap="rnd">
              <a:solidFill>
                <a:schemeClr val="accent6">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Sheet1!$M$2:$M$62</c:f>
              <c:numCache>
                <c:formatCode>General</c:formatCode>
                <c:ptCount val="61"/>
              </c:numCache>
            </c:numRef>
          </c:yVal>
          <c:smooth val="1"/>
          <c:extLst>
            <c:ext xmlns:c16="http://schemas.microsoft.com/office/drawing/2014/chart" uri="{C3380CC4-5D6E-409C-BE32-E72D297353CC}">
              <c16:uniqueId val="{0000000A-3625-4DA6-A2C5-C9D0756BAB85}"/>
            </c:ext>
          </c:extLst>
        </c:ser>
        <c:ser>
          <c:idx val="12"/>
          <c:order val="12"/>
          <c:tx>
            <c:strRef>
              <c:f>Sheet1!$N$1</c:f>
              <c:strCache>
                <c:ptCount val="1"/>
                <c:pt idx="0">
                  <c:v>Column12</c:v>
                </c:pt>
              </c:strCache>
            </c:strRef>
          </c:tx>
          <c:spPr>
            <a:ln w="19050" cap="rnd">
              <a:solidFill>
                <a:schemeClr val="accent1">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Sheet1!$N$2:$N$62</c:f>
              <c:numCache>
                <c:formatCode>General</c:formatCode>
                <c:ptCount val="61"/>
              </c:numCache>
            </c:numRef>
          </c:yVal>
          <c:smooth val="1"/>
          <c:extLst>
            <c:ext xmlns:c16="http://schemas.microsoft.com/office/drawing/2014/chart" uri="{C3380CC4-5D6E-409C-BE32-E72D297353CC}">
              <c16:uniqueId val="{0000000B-3625-4DA6-A2C5-C9D0756BAB85}"/>
            </c:ext>
          </c:extLst>
        </c:ser>
        <c:ser>
          <c:idx val="13"/>
          <c:order val="13"/>
          <c:tx>
            <c:strRef>
              <c:f>Sheet1!$O$1</c:f>
              <c:strCache>
                <c:ptCount val="1"/>
                <c:pt idx="0">
                  <c:v>Column13</c:v>
                </c:pt>
              </c:strCache>
            </c:strRef>
          </c:tx>
          <c:spPr>
            <a:ln w="19050" cap="rnd">
              <a:solidFill>
                <a:schemeClr val="accent2">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Sheet1!$O$2:$O$62</c:f>
              <c:numCache>
                <c:formatCode>General</c:formatCode>
                <c:ptCount val="61"/>
              </c:numCache>
            </c:numRef>
          </c:yVal>
          <c:smooth val="1"/>
          <c:extLst>
            <c:ext xmlns:c16="http://schemas.microsoft.com/office/drawing/2014/chart" uri="{C3380CC4-5D6E-409C-BE32-E72D297353CC}">
              <c16:uniqueId val="{0000000C-3625-4DA6-A2C5-C9D0756BAB85}"/>
            </c:ext>
          </c:extLst>
        </c:ser>
        <c:ser>
          <c:idx val="14"/>
          <c:order val="14"/>
          <c:tx>
            <c:strRef>
              <c:f>Sheet1!$P$1</c:f>
              <c:strCache>
                <c:ptCount val="1"/>
                <c:pt idx="0">
                  <c:v>Column14</c:v>
                </c:pt>
              </c:strCache>
            </c:strRef>
          </c:tx>
          <c:spPr>
            <a:ln w="19050" cap="rnd">
              <a:solidFill>
                <a:schemeClr val="accent3">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Sheet1!$P$2:$P$62</c:f>
              <c:numCache>
                <c:formatCode>General</c:formatCode>
                <c:ptCount val="61"/>
              </c:numCache>
            </c:numRef>
          </c:yVal>
          <c:smooth val="1"/>
          <c:extLst>
            <c:ext xmlns:c16="http://schemas.microsoft.com/office/drawing/2014/chart" uri="{C3380CC4-5D6E-409C-BE32-E72D297353CC}">
              <c16:uniqueId val="{0000000D-3625-4DA6-A2C5-C9D0756BAB85}"/>
            </c:ext>
          </c:extLst>
        </c:ser>
        <c:ser>
          <c:idx val="15"/>
          <c:order val="15"/>
          <c:tx>
            <c:strRef>
              <c:f>Sheet1!$Q$1</c:f>
              <c:strCache>
                <c:ptCount val="1"/>
                <c:pt idx="0">
                  <c:v>Column15</c:v>
                </c:pt>
              </c:strCache>
            </c:strRef>
          </c:tx>
          <c:spPr>
            <a:ln w="19050" cap="rnd">
              <a:solidFill>
                <a:schemeClr val="accent4">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Sheet1!$Q$2:$Q$62</c:f>
              <c:numCache>
                <c:formatCode>General</c:formatCode>
                <c:ptCount val="61"/>
              </c:numCache>
            </c:numRef>
          </c:yVal>
          <c:smooth val="1"/>
          <c:extLst>
            <c:ext xmlns:c16="http://schemas.microsoft.com/office/drawing/2014/chart" uri="{C3380CC4-5D6E-409C-BE32-E72D297353CC}">
              <c16:uniqueId val="{0000000E-3625-4DA6-A2C5-C9D0756BAB85}"/>
            </c:ext>
          </c:extLst>
        </c:ser>
        <c:ser>
          <c:idx val="16"/>
          <c:order val="16"/>
          <c:tx>
            <c:strRef>
              <c:f>Sheet1!$R$1</c:f>
              <c:strCache>
                <c:ptCount val="1"/>
                <c:pt idx="0">
                  <c:v>Column16</c:v>
                </c:pt>
              </c:strCache>
            </c:strRef>
          </c:tx>
          <c:spPr>
            <a:ln w="19050" cap="rnd">
              <a:solidFill>
                <a:schemeClr val="accent5">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Sheet1!$R$2:$R$62</c:f>
              <c:numCache>
                <c:formatCode>General</c:formatCode>
                <c:ptCount val="61"/>
              </c:numCache>
            </c:numRef>
          </c:yVal>
          <c:smooth val="1"/>
          <c:extLst>
            <c:ext xmlns:c16="http://schemas.microsoft.com/office/drawing/2014/chart" uri="{C3380CC4-5D6E-409C-BE32-E72D297353CC}">
              <c16:uniqueId val="{0000000F-3625-4DA6-A2C5-C9D0756BAB85}"/>
            </c:ext>
          </c:extLst>
        </c:ser>
        <c:ser>
          <c:idx val="17"/>
          <c:order val="17"/>
          <c:tx>
            <c:strRef>
              <c:f>Sheet1!$S$1</c:f>
              <c:strCache>
                <c:ptCount val="1"/>
                <c:pt idx="0">
                  <c:v>Column17</c:v>
                </c:pt>
              </c:strCache>
            </c:strRef>
          </c:tx>
          <c:spPr>
            <a:ln w="19050" cap="rnd">
              <a:solidFill>
                <a:schemeClr val="accent6">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Sheet1!$S$2:$S$62</c:f>
              <c:numCache>
                <c:formatCode>General</c:formatCode>
                <c:ptCount val="61"/>
              </c:numCache>
            </c:numRef>
          </c:yVal>
          <c:smooth val="1"/>
          <c:extLst>
            <c:ext xmlns:c16="http://schemas.microsoft.com/office/drawing/2014/chart" uri="{C3380CC4-5D6E-409C-BE32-E72D297353CC}">
              <c16:uniqueId val="{00000010-3625-4DA6-A2C5-C9D0756BAB85}"/>
            </c:ext>
          </c:extLst>
        </c:ser>
        <c:ser>
          <c:idx val="18"/>
          <c:order val="18"/>
          <c:tx>
            <c:strRef>
              <c:f>Sheet1!$T$1</c:f>
              <c:strCache>
                <c:ptCount val="1"/>
                <c:pt idx="0">
                  <c:v>Column18</c:v>
                </c:pt>
              </c:strCache>
            </c:strRef>
          </c:tx>
          <c:spPr>
            <a:ln w="19050" cap="rnd">
              <a:solidFill>
                <a:schemeClr val="accent1">
                  <a:lumMod val="8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Sheet1!$T$2:$T$62</c:f>
              <c:numCache>
                <c:formatCode>General</c:formatCode>
                <c:ptCount val="61"/>
              </c:numCache>
            </c:numRef>
          </c:yVal>
          <c:smooth val="1"/>
          <c:extLst>
            <c:ext xmlns:c16="http://schemas.microsoft.com/office/drawing/2014/chart" uri="{C3380CC4-5D6E-409C-BE32-E72D297353CC}">
              <c16:uniqueId val="{00000011-3625-4DA6-A2C5-C9D0756BAB85}"/>
            </c:ext>
          </c:extLst>
        </c:ser>
        <c:dLbls>
          <c:showLegendKey val="0"/>
          <c:showVal val="0"/>
          <c:showCatName val="0"/>
          <c:showSerName val="0"/>
          <c:showPercent val="0"/>
          <c:showBubbleSize val="0"/>
        </c:dLbls>
        <c:axId val="180886687"/>
        <c:axId val="180884607"/>
      </c:scatterChart>
      <c:valAx>
        <c:axId val="180886687"/>
        <c:scaling>
          <c:orientation val="minMax"/>
          <c:max val="2"/>
          <c:min val="1.5"/>
        </c:scaling>
        <c:delete val="0"/>
        <c:axPos val="b"/>
        <c:majorGridlines>
          <c:spPr>
            <a:ln w="9525" cap="flat" cmpd="sng" algn="ctr">
              <a:noFill/>
              <a:round/>
            </a:ln>
            <a:effectLst/>
          </c:spPr>
        </c:majorGridlines>
        <c:title>
          <c:tx>
            <c:rich>
              <a:bodyPr rot="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r>
                  <a:rPr lang="en-US" sz="2800" dirty="0">
                    <a:solidFill>
                      <a:schemeClr val="tx1"/>
                    </a:solidFill>
                    <a:latin typeface="Cambria" panose="02040503050406030204" pitchFamily="18" charset="0"/>
                  </a:rPr>
                  <a:t>Refresh</a:t>
                </a:r>
                <a:r>
                  <a:rPr lang="en-US" sz="2800" baseline="0" dirty="0">
                    <a:solidFill>
                      <a:schemeClr val="tx1"/>
                    </a:solidFill>
                    <a:latin typeface="Cambria" panose="02040503050406030204" pitchFamily="18" charset="0"/>
                  </a:rPr>
                  <a:t> Interval (s)</a:t>
                </a:r>
                <a:endParaRPr lang="en-US" sz="2800" dirty="0">
                  <a:solidFill>
                    <a:schemeClr val="tx1"/>
                  </a:solidFill>
                  <a:latin typeface="Cambria" panose="02040503050406030204" pitchFamily="18" charset="0"/>
                </a:endParaRPr>
              </a:p>
            </c:rich>
          </c:tx>
          <c:overlay val="0"/>
          <c:spPr>
            <a:noFill/>
            <a:ln>
              <a:noFill/>
            </a:ln>
            <a:effectLst/>
          </c:spPr>
          <c:txPr>
            <a:bodyPr rot="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endParaRPr lang="en-US"/>
            </a:p>
          </c:txPr>
        </c:title>
        <c:numFmt formatCode="#,##0.0" sourceLinked="0"/>
        <c:majorTickMark val="none"/>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mn-ea"/>
                <a:cs typeface="+mn-cs"/>
              </a:defRPr>
            </a:pPr>
            <a:endParaRPr lang="en-US"/>
          </a:p>
        </c:txPr>
        <c:crossAx val="180884607"/>
        <c:crosses val="autoZero"/>
        <c:crossBetween val="midCat"/>
        <c:majorUnit val="0.1"/>
      </c:valAx>
      <c:valAx>
        <c:axId val="180884607"/>
        <c:scaling>
          <c:orientation val="minMax"/>
          <c:max val="1"/>
          <c:min val="0"/>
        </c:scaling>
        <c:delete val="0"/>
        <c:axPos val="l"/>
        <c:majorGridlines>
          <c:spPr>
            <a:ln w="15875" cap="flat" cmpd="sng" algn="ctr">
              <a:noFill/>
              <a:round/>
            </a:ln>
            <a:effectLst/>
          </c:spPr>
        </c:majorGridlines>
        <c:title>
          <c:tx>
            <c:rich>
              <a:bodyPr rot="-540000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r>
                  <a:rPr lang="en-US" sz="2800" dirty="0">
                    <a:solidFill>
                      <a:schemeClr val="tx1"/>
                    </a:solidFill>
                    <a:latin typeface="Cambria" panose="02040503050406030204" pitchFamily="18" charset="0"/>
                  </a:rPr>
                  <a:t>Read Failure Probability</a:t>
                </a:r>
              </a:p>
            </c:rich>
          </c:tx>
          <c:layout>
            <c:manualLayout>
              <c:xMode val="edge"/>
              <c:yMode val="edge"/>
              <c:x val="1.6955199666741225E-2"/>
              <c:y val="7.316576498544819E-2"/>
            </c:manualLayout>
          </c:layout>
          <c:overlay val="0"/>
          <c:spPr>
            <a:noFill/>
            <a:ln>
              <a:noFill/>
            </a:ln>
            <a:effectLst/>
          </c:spPr>
          <c:txPr>
            <a:bodyPr rot="-540000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endParaRPr lang="en-US"/>
            </a:p>
          </c:txPr>
        </c:title>
        <c:numFmt formatCode="#,##0.00" sourceLinked="0"/>
        <c:majorTickMark val="none"/>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mn-ea"/>
                <a:cs typeface="+mn-cs"/>
              </a:defRPr>
            </a:pPr>
            <a:endParaRPr lang="en-US"/>
          </a:p>
        </c:txPr>
        <c:crossAx val="180886687"/>
        <c:crosses val="autoZero"/>
        <c:crossBetween val="midCat"/>
        <c:majorUnit val="0.25"/>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c:f>
              <c:strCache>
                <c:ptCount val="1"/>
                <c:pt idx="0">
                  <c:v>Y-Values</c:v>
                </c:pt>
              </c:strCache>
            </c:strRef>
          </c:tx>
          <c:spPr>
            <a:ln w="57150" cap="rnd" cmpd="sng">
              <a:solidFill>
                <a:schemeClr val="accent1"/>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Sheet1!$B$2:$B$62</c:f>
              <c:numCache>
                <c:formatCode>General</c:formatCode>
                <c:ptCount val="61"/>
                <c:pt idx="0">
                  <c:v>0</c:v>
                </c:pt>
                <c:pt idx="1">
                  <c:v>0</c:v>
                </c:pt>
                <c:pt idx="2">
                  <c:v>0</c:v>
                </c:pt>
                <c:pt idx="3">
                  <c:v>0</c:v>
                </c:pt>
                <c:pt idx="4">
                  <c:v>7.9573204188370659E-292</c:v>
                </c:pt>
                <c:pt idx="5">
                  <c:v>4.8762809088011108E-256</c:v>
                </c:pt>
                <c:pt idx="6">
                  <c:v>1.3119314185306079E-222</c:v>
                </c:pt>
                <c:pt idx="7">
                  <c:v>1.5507409549096489E-191</c:v>
                </c:pt>
                <c:pt idx="8">
                  <c:v>8.0603341898688897E-163</c:v>
                </c:pt>
                <c:pt idx="9">
                  <c:v>1.8443096120078821E-136</c:v>
                </c:pt>
                <c:pt idx="10">
                  <c:v>1.8603889272908711E-112</c:v>
                </c:pt>
                <c:pt idx="11">
                  <c:v>8.2887002587012317E-91</c:v>
                </c:pt>
                <c:pt idx="12">
                  <c:v>1.6353252735710395E-71</c:v>
                </c:pt>
                <c:pt idx="13">
                  <c:v>1.4339732592919344E-54</c:v>
                </c:pt>
                <c:pt idx="14">
                  <c:v>5.6186872156016569E-40</c:v>
                </c:pt>
                <c:pt idx="15">
                  <c:v>9.9206213131683569E-28</c:v>
                </c:pt>
                <c:pt idx="16">
                  <c:v>8.0060441707773178E-18</c:v>
                </c:pt>
                <c:pt idx="17">
                  <c:v>3.0328884153377354E-10</c:v>
                </c:pt>
                <c:pt idx="18">
                  <c:v>5.7197827313023665E-5</c:v>
                </c:pt>
                <c:pt idx="19">
                  <c:v>6.3385642286705998E-2</c:v>
                </c:pt>
                <c:pt idx="20">
                  <c:v>0.78927783203263213</c:v>
                </c:pt>
                <c:pt idx="21">
                  <c:v>0.98</c:v>
                </c:pt>
                <c:pt idx="22">
                  <c:v>0.99999997694209841</c:v>
                </c:pt>
                <c:pt idx="23">
                  <c:v>0.99999999999999678</c:v>
                </c:pt>
                <c:pt idx="24">
                  <c:v>1</c:v>
                </c:pt>
                <c:pt idx="25">
                  <c:v>1</c:v>
                </c:pt>
                <c:pt idx="26">
                  <c:v>1</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0-4E09-4274-B8D2-2432A9E71C7C}"/>
            </c:ext>
          </c:extLst>
        </c:ser>
        <c:ser>
          <c:idx val="1"/>
          <c:order val="1"/>
          <c:tx>
            <c:strRef>
              <c:f>Sheet1!$C$1</c:f>
              <c:strCache>
                <c:ptCount val="1"/>
                <c:pt idx="0">
                  <c:v>Column1</c:v>
                </c:pt>
              </c:strCache>
            </c:strRef>
          </c:tx>
          <c:spPr>
            <a:ln w="57150" cap="rnd">
              <a:solidFill>
                <a:schemeClr val="accent2"/>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Sheet1!$C$2:$C$62</c:f>
              <c:numCache>
                <c:formatCode>General</c:formatCode>
                <c:ptCount val="61"/>
                <c:pt idx="0">
                  <c:v>4.523482417812425E-126</c:v>
                </c:pt>
                <c:pt idx="1">
                  <c:v>1.5348950472333874E-114</c:v>
                </c:pt>
                <c:pt idx="2">
                  <c:v>1.4296533818841025E-103</c:v>
                </c:pt>
                <c:pt idx="3">
                  <c:v>3.6563235004272554E-93</c:v>
                </c:pt>
                <c:pt idx="4">
                  <c:v>2.5683561926964525E-83</c:v>
                </c:pt>
                <c:pt idx="5">
                  <c:v>4.9570328976686204E-74</c:v>
                </c:pt>
                <c:pt idx="6">
                  <c:v>2.6298658207866195E-65</c:v>
                </c:pt>
                <c:pt idx="7">
                  <c:v>3.8372339254361108E-57</c:v>
                </c:pt>
                <c:pt idx="8">
                  <c:v>1.5408232698344886E-49</c:v>
                </c:pt>
                <c:pt idx="9">
                  <c:v>1.7040359921045269E-42</c:v>
                </c:pt>
                <c:pt idx="10">
                  <c:v>5.1954557116850918E-36</c:v>
                </c:pt>
                <c:pt idx="11">
                  <c:v>4.3725246979056288E-30</c:v>
                </c:pt>
                <c:pt idx="12">
                  <c:v>1.0174500866977073E-24</c:v>
                </c:pt>
                <c:pt idx="13">
                  <c:v>6.5600911573122469E-20</c:v>
                </c:pt>
                <c:pt idx="14">
                  <c:v>1.1754817518295022E-15</c:v>
                </c:pt>
                <c:pt idx="15">
                  <c:v>5.8784848632246803E-12</c:v>
                </c:pt>
                <c:pt idx="16">
                  <c:v>8.2560139419403656E-9</c:v>
                </c:pt>
                <c:pt idx="17">
                  <c:v>3.2881488991022728E-6</c:v>
                </c:pt>
                <c:pt idx="18">
                  <c:v>3.7740318119135202E-4</c:v>
                </c:pt>
                <c:pt idx="19">
                  <c:v>1.2848733317716424E-2</c:v>
                </c:pt>
                <c:pt idx="20">
                  <c:v>0.13727373683503322</c:v>
                </c:pt>
                <c:pt idx="21">
                  <c:v>0.51812700193899275</c:v>
                </c:pt>
                <c:pt idx="22">
                  <c:v>0.88170569845872815</c:v>
                </c:pt>
                <c:pt idx="23">
                  <c:v>0.98987437557399227</c:v>
                </c:pt>
                <c:pt idx="24">
                  <c:v>0.99972967488573716</c:v>
                </c:pt>
                <c:pt idx="25">
                  <c:v>0.99999786580590311</c:v>
                </c:pt>
                <c:pt idx="26">
                  <c:v>0.99999999515221216</c:v>
                </c:pt>
                <c:pt idx="27">
                  <c:v>0.99999999999688027</c:v>
                </c:pt>
                <c:pt idx="28">
                  <c:v>0.99999999999999944</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1-4E09-4274-B8D2-2432A9E71C7C}"/>
            </c:ext>
          </c:extLst>
        </c:ser>
        <c:ser>
          <c:idx val="2"/>
          <c:order val="2"/>
          <c:tx>
            <c:strRef>
              <c:f>Sheet1!$D$1</c:f>
              <c:strCache>
                <c:ptCount val="1"/>
                <c:pt idx="0">
                  <c:v>Column2</c:v>
                </c:pt>
              </c:strCache>
            </c:strRef>
          </c:tx>
          <c:spPr>
            <a:ln w="57150" cap="rnd">
              <a:solidFill>
                <a:schemeClr val="accent3"/>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Sheet1!$D$2:$D$62</c:f>
              <c:numCache>
                <c:formatCode>General</c:formatCode>
                <c:ptCount val="61"/>
                <c:pt idx="0">
                  <c:v>1.1257474879458222E-111</c:v>
                </c:pt>
                <c:pt idx="1">
                  <c:v>6.2630127136528167E-102</c:v>
                </c:pt>
                <c:pt idx="2">
                  <c:v>1.2291710103165333E-92</c:v>
                </c:pt>
                <c:pt idx="3">
                  <c:v>8.5119153294149084E-84</c:v>
                </c:pt>
                <c:pt idx="4">
                  <c:v>2.0803832272808076E-75</c:v>
                </c:pt>
                <c:pt idx="5">
                  <c:v>1.7951259049478231E-67</c:v>
                </c:pt>
                <c:pt idx="6">
                  <c:v>5.4706685677888436E-60</c:v>
                </c:pt>
                <c:pt idx="7">
                  <c:v>5.8907168735060984E-53</c:v>
                </c:pt>
                <c:pt idx="8">
                  <c:v>2.2423551857763343E-46</c:v>
                </c:pt>
                <c:pt idx="9">
                  <c:v>3.0194243736592871E-40</c:v>
                </c:pt>
                <c:pt idx="10">
                  <c:v>1.439348723211731E-34</c:v>
                </c:pt>
                <c:pt idx="11">
                  <c:v>2.4313824799978769E-29</c:v>
                </c:pt>
                <c:pt idx="12">
                  <c:v>1.4572166941654634E-24</c:v>
                </c:pt>
                <c:pt idx="13">
                  <c:v>3.1036781474976835E-20</c:v>
                </c:pt>
                <c:pt idx="14">
                  <c:v>2.3541686429759747E-16</c:v>
                </c:pt>
                <c:pt idx="15">
                  <c:v>6.3778010107848761E-13</c:v>
                </c:pt>
                <c:pt idx="16">
                  <c:v>6.1966705258975927E-10</c:v>
                </c:pt>
                <c:pt idx="17">
                  <c:v>2.1722539714510717E-7</c:v>
                </c:pt>
                <c:pt idx="18">
                  <c:v>2.7729250700352901E-5</c:v>
                </c:pt>
                <c:pt idx="19">
                  <c:v>1.3084646686054237E-3</c:v>
                </c:pt>
                <c:pt idx="20">
                  <c:v>2.3426853101589956E-2</c:v>
                </c:pt>
                <c:pt idx="21">
                  <c:v>0.16708271415228457</c:v>
                </c:pt>
                <c:pt idx="22">
                  <c:v>0.52237083770361026</c:v>
                </c:pt>
                <c:pt idx="23">
                  <c:v>0.85947582778773102</c:v>
                </c:pt>
                <c:pt idx="24">
                  <c:v>0.98212809331705164</c:v>
                </c:pt>
                <c:pt idx="25">
                  <c:v>0.99910092628820035</c:v>
                </c:pt>
                <c:pt idx="26">
                  <c:v>0.99998290183919758</c:v>
                </c:pt>
                <c:pt idx="27">
                  <c:v>0.99999988004850837</c:v>
                </c:pt>
                <c:pt idx="28">
                  <c:v>0.99999999969394382</c:v>
                </c:pt>
                <c:pt idx="29">
                  <c:v>0.99999999999971845</c:v>
                </c:pt>
                <c:pt idx="30">
                  <c:v>0.99999999999999989</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2-4E09-4274-B8D2-2432A9E71C7C}"/>
            </c:ext>
          </c:extLst>
        </c:ser>
        <c:ser>
          <c:idx val="3"/>
          <c:order val="3"/>
          <c:tx>
            <c:strRef>
              <c:f>Sheet1!$E$1</c:f>
              <c:strCache>
                <c:ptCount val="1"/>
                <c:pt idx="0">
                  <c:v>Column3</c:v>
                </c:pt>
              </c:strCache>
            </c:strRef>
          </c:tx>
          <c:spPr>
            <a:ln w="57150" cap="rnd">
              <a:solidFill>
                <a:schemeClr val="accent4"/>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Sheet1!$E$2:$E$62</c:f>
              <c:numCache>
                <c:formatCode>General</c:formatCode>
                <c:ptCount val="61"/>
                <c:pt idx="0">
                  <c:v>7.3568478988856595E-48</c:v>
                </c:pt>
                <c:pt idx="1">
                  <c:v>6.9137877832094546E-44</c:v>
                </c:pt>
                <c:pt idx="2">
                  <c:v>4.3081225000758965E-40</c:v>
                </c:pt>
                <c:pt idx="3">
                  <c:v>1.7803096376662537E-36</c:v>
                </c:pt>
                <c:pt idx="4">
                  <c:v>4.8802212379187377E-33</c:v>
                </c:pt>
                <c:pt idx="5">
                  <c:v>8.876399993845305E-30</c:v>
                </c:pt>
                <c:pt idx="6">
                  <c:v>1.0715784334363556E-26</c:v>
                </c:pt>
                <c:pt idx="7">
                  <c:v>8.5893658478244612E-24</c:v>
                </c:pt>
                <c:pt idx="8">
                  <c:v>4.5733910026551064E-21</c:v>
                </c:pt>
                <c:pt idx="9">
                  <c:v>1.6183899757492443E-18</c:v>
                </c:pt>
                <c:pt idx="10">
                  <c:v>3.8086486268031324E-16</c:v>
                </c:pt>
                <c:pt idx="11">
                  <c:v>5.9653853654696716E-14</c:v>
                </c:pt>
                <c:pt idx="12">
                  <c:v>6.2244930939332825E-12</c:v>
                </c:pt>
                <c:pt idx="13">
                  <c:v>4.3320515981998631E-10</c:v>
                </c:pt>
                <c:pt idx="14">
                  <c:v>2.0140999303843342E-8</c:v>
                </c:pt>
                <c:pt idx="15">
                  <c:v>6.2682263971207724E-7</c:v>
                </c:pt>
                <c:pt idx="16">
                  <c:v>1.3093466624000991E-5</c:v>
                </c:pt>
                <c:pt idx="17">
                  <c:v>1.8424951588771212E-4</c:v>
                </c:pt>
                <c:pt idx="18">
                  <c:v>1.7556282423011097E-3</c:v>
                </c:pt>
                <c:pt idx="19">
                  <c:v>1.1411602310965982E-2</c:v>
                </c:pt>
                <c:pt idx="20">
                  <c:v>5.1157228511273321E-2</c:v>
                </c:pt>
                <c:pt idx="21">
                  <c:v>0.16082099421940274</c:v>
                </c:pt>
                <c:pt idx="22">
                  <c:v>0.36375363622310586</c:v>
                </c:pt>
                <c:pt idx="23">
                  <c:v>0.61569846584343635</c:v>
                </c:pt>
                <c:pt idx="24">
                  <c:v>0.82558177622289497</c:v>
                </c:pt>
                <c:pt idx="25">
                  <c:v>0.9428886665582239</c:v>
                </c:pt>
                <c:pt idx="26">
                  <c:v>0.98686309399466654</c:v>
                </c:pt>
                <c:pt idx="27">
                  <c:v>0.99791354729309822</c:v>
                </c:pt>
                <c:pt idx="28">
                  <c:v>0.9997737733619837</c:v>
                </c:pt>
                <c:pt idx="29">
                  <c:v>0.9999833819267504</c:v>
                </c:pt>
                <c:pt idx="30">
                  <c:v>0.99999917734179611</c:v>
                </c:pt>
                <c:pt idx="31">
                  <c:v>0.99999997265862173</c:v>
                </c:pt>
                <c:pt idx="32">
                  <c:v>0.99999999939160777</c:v>
                </c:pt>
                <c:pt idx="33">
                  <c:v>0.99999999999095501</c:v>
                </c:pt>
                <c:pt idx="34">
                  <c:v>0.99999999999991029</c:v>
                </c:pt>
                <c:pt idx="35">
                  <c:v>0.99999999999999944</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3-4E09-4274-B8D2-2432A9E71C7C}"/>
            </c:ext>
          </c:extLst>
        </c:ser>
        <c:ser>
          <c:idx val="4"/>
          <c:order val="4"/>
          <c:tx>
            <c:strRef>
              <c:f>Sheet1!$F$1</c:f>
              <c:strCache>
                <c:ptCount val="1"/>
                <c:pt idx="0">
                  <c:v>Column4</c:v>
                </c:pt>
              </c:strCache>
            </c:strRef>
          </c:tx>
          <c:spPr>
            <a:ln w="57150" cap="rnd">
              <a:solidFill>
                <a:schemeClr val="accent5"/>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Sheet1!$F$2:$F$62</c:f>
              <c:numCache>
                <c:formatCode>General</c:formatCode>
                <c:ptCount val="61"/>
                <c:pt idx="0">
                  <c:v>1.1054324828098461E-86</c:v>
                </c:pt>
                <c:pt idx="1">
                  <c:v>1.0550084887555623E-79</c:v>
                </c:pt>
                <c:pt idx="2">
                  <c:v>5.0552609649323436E-73</c:v>
                </c:pt>
                <c:pt idx="3">
                  <c:v>1.2163877156900867E-66</c:v>
                </c:pt>
                <c:pt idx="4">
                  <c:v>1.4700407035247151E-60</c:v>
                </c:pt>
                <c:pt idx="5">
                  <c:v>8.9251811474743026E-55</c:v>
                </c:pt>
                <c:pt idx="6">
                  <c:v>2.723031986914463E-49</c:v>
                </c:pt>
                <c:pt idx="7">
                  <c:v>4.1761298416453575E-44</c:v>
                </c:pt>
                <c:pt idx="8">
                  <c:v>3.2206448404920196E-39</c:v>
                </c:pt>
                <c:pt idx="9">
                  <c:v>1.2495451910994956E-34</c:v>
                </c:pt>
                <c:pt idx="10">
                  <c:v>2.4402419292416653E-30</c:v>
                </c:pt>
                <c:pt idx="11">
                  <c:v>2.4003074996380139E-26</c:v>
                </c:pt>
                <c:pt idx="12">
                  <c:v>1.1901458246287058E-22</c:v>
                </c:pt>
                <c:pt idx="13">
                  <c:v>2.9775916211097318E-19</c:v>
                </c:pt>
                <c:pt idx="14">
                  <c:v>3.7636627159446077E-16</c:v>
                </c:pt>
                <c:pt idx="15">
                  <c:v>2.4073939804339322E-13</c:v>
                </c:pt>
                <c:pt idx="16">
                  <c:v>7.8093334260598429E-11</c:v>
                </c:pt>
                <c:pt idx="17">
                  <c:v>1.2885029660552902E-8</c:v>
                </c:pt>
                <c:pt idx="18">
                  <c:v>1.0857805489263161E-6</c:v>
                </c:pt>
                <c:pt idx="19">
                  <c:v>4.7006591088948197E-5</c:v>
                </c:pt>
                <c:pt idx="20">
                  <c:v>1.0548979073203015E-3</c:v>
                </c:pt>
                <c:pt idx="21">
                  <c:v>1.2445039878136275E-2</c:v>
                </c:pt>
                <c:pt idx="22">
                  <c:v>7.8992048768208936E-2</c:v>
                </c:pt>
                <c:pt idx="23">
                  <c:v>0.28073356590392962</c:v>
                </c:pt>
                <c:pt idx="24">
                  <c:v>0.59892155969820249</c:v>
                </c:pt>
                <c:pt idx="25">
                  <c:v>0.86032419710563557</c:v>
                </c:pt>
                <c:pt idx="26">
                  <c:v>0.97212580911707425</c:v>
                </c:pt>
                <c:pt idx="27">
                  <c:v>0.9969672360248395</c:v>
                </c:pt>
                <c:pt idx="28">
                  <c:v>0.99982517910342072</c:v>
                </c:pt>
                <c:pt idx="29">
                  <c:v>0.9999947511263948</c:v>
                </c:pt>
                <c:pt idx="30">
                  <c:v>0.99999991878372196</c:v>
                </c:pt>
                <c:pt idx="31">
                  <c:v>0.99999999935685202</c:v>
                </c:pt>
                <c:pt idx="32">
                  <c:v>0.99999999999740574</c:v>
                </c:pt>
                <c:pt idx="33">
                  <c:v>0.99999999999999467</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4-4E09-4274-B8D2-2432A9E71C7C}"/>
            </c:ext>
          </c:extLst>
        </c:ser>
        <c:ser>
          <c:idx val="5"/>
          <c:order val="5"/>
          <c:tx>
            <c:strRef>
              <c:f>Sheet1!$G$1</c:f>
              <c:strCache>
                <c:ptCount val="1"/>
                <c:pt idx="0">
                  <c:v>Column5</c:v>
                </c:pt>
              </c:strCache>
            </c:strRef>
          </c:tx>
          <c:spPr>
            <a:ln w="57150" cap="rnd">
              <a:solidFill>
                <a:schemeClr val="accent6"/>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Sheet1!$G$2:$G$62</c:f>
              <c:numCache>
                <c:formatCode>General</c:formatCode>
                <c:ptCount val="61"/>
                <c:pt idx="0">
                  <c:v>9.757393279336034E-54</c:v>
                </c:pt>
                <c:pt idx="1">
                  <c:v>1.4084100161186386E-49</c:v>
                </c:pt>
                <c:pt idx="2">
                  <c:v>1.3647972584653684E-45</c:v>
                </c:pt>
                <c:pt idx="3">
                  <c:v>8.880147789248363E-42</c:v>
                </c:pt>
                <c:pt idx="4">
                  <c:v>3.8802894157922719E-38</c:v>
                </c:pt>
                <c:pt idx="5">
                  <c:v>1.138912056430251E-34</c:v>
                </c:pt>
                <c:pt idx="6">
                  <c:v>2.2459618762956137E-31</c:v>
                </c:pt>
                <c:pt idx="7">
                  <c:v>2.9766052302693461E-28</c:v>
                </c:pt>
                <c:pt idx="8">
                  <c:v>2.6520857855223007E-25</c:v>
                </c:pt>
                <c:pt idx="9">
                  <c:v>1.5891581527528942E-22</c:v>
                </c:pt>
                <c:pt idx="10">
                  <c:v>6.4070301343299406E-20</c:v>
                </c:pt>
                <c:pt idx="11">
                  <c:v>1.7389720728181997E-17</c:v>
                </c:pt>
                <c:pt idx="12">
                  <c:v>3.1795148644575447E-15</c:v>
                </c:pt>
                <c:pt idx="13">
                  <c:v>3.9193376485407436E-13</c:v>
                </c:pt>
                <c:pt idx="14">
                  <c:v>3.2605037410636175E-11</c:v>
                </c:pt>
                <c:pt idx="15">
                  <c:v>1.8328547974959611E-9</c:v>
                </c:pt>
                <c:pt idx="16">
                  <c:v>6.9734904841468554E-8</c:v>
                </c:pt>
                <c:pt idx="17">
                  <c:v>1.7996026986518075E-6</c:v>
                </c:pt>
                <c:pt idx="18">
                  <c:v>3.1589588140031562E-5</c:v>
                </c:pt>
                <c:pt idx="19">
                  <c:v>3.7865534917388597E-4</c:v>
                </c:pt>
                <c:pt idx="20">
                  <c:v>3.1163953243129269E-3</c:v>
                </c:pt>
                <c:pt idx="21">
                  <c:v>1.774997101658431E-2</c:v>
                </c:pt>
                <c:pt idx="22">
                  <c:v>7.0788728701945039E-2</c:v>
                </c:pt>
                <c:pt idx="23">
                  <c:v>0.20121905818688995</c:v>
                </c:pt>
                <c:pt idx="24">
                  <c:v>0.41893936070679516</c:v>
                </c:pt>
                <c:pt idx="25">
                  <c:v>0.66569614235110786</c:v>
                </c:pt>
                <c:pt idx="26">
                  <c:v>0.85559296892129844</c:v>
                </c:pt>
                <c:pt idx="27">
                  <c:v>0.95480975624449971</c:v>
                </c:pt>
                <c:pt idx="28">
                  <c:v>0.98999235854889622</c:v>
                </c:pt>
                <c:pt idx="29">
                  <c:v>0.99845544421865073</c:v>
                </c:pt>
                <c:pt idx="30">
                  <c:v>0.99983554408831765</c:v>
                </c:pt>
                <c:pt idx="31">
                  <c:v>0.99998800314813441</c:v>
                </c:pt>
                <c:pt idx="32">
                  <c:v>0.99999940329961656</c:v>
                </c:pt>
                <c:pt idx="33">
                  <c:v>0.9999999798346263</c:v>
                </c:pt>
                <c:pt idx="34">
                  <c:v>0.999999999538147</c:v>
                </c:pt>
                <c:pt idx="35">
                  <c:v>0.99999999999284506</c:v>
                </c:pt>
                <c:pt idx="36">
                  <c:v>0.99999999999992517</c:v>
                </c:pt>
                <c:pt idx="37">
                  <c:v>0.99999999999999944</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5-4E09-4274-B8D2-2432A9E71C7C}"/>
            </c:ext>
          </c:extLst>
        </c:ser>
        <c:ser>
          <c:idx val="6"/>
          <c:order val="6"/>
          <c:tx>
            <c:strRef>
              <c:f>Sheet1!$H$1</c:f>
              <c:strCache>
                <c:ptCount val="1"/>
                <c:pt idx="0">
                  <c:v>Column6</c:v>
                </c:pt>
              </c:strCache>
            </c:strRef>
          </c:tx>
          <c:spPr>
            <a:ln w="57150" cap="rnd">
              <a:solidFill>
                <a:schemeClr val="accent1">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Sheet1!$H$2:$H$62</c:f>
              <c:numCache>
                <c:formatCode>General</c:formatCode>
                <c:ptCount val="61"/>
                <c:pt idx="0">
                  <c:v>8.4361816427816553E-293</c:v>
                </c:pt>
                <c:pt idx="1">
                  <c:v>5.1472155099405947E-270</c:v>
                </c:pt>
                <c:pt idx="2">
                  <c:v>3.6938555968217086E-248</c:v>
                </c:pt>
                <c:pt idx="3">
                  <c:v>3.1184246772644545E-227</c:v>
                </c:pt>
                <c:pt idx="4">
                  <c:v>3.0975211941030643E-207</c:v>
                </c:pt>
                <c:pt idx="5">
                  <c:v>3.6207949892721574E-188</c:v>
                </c:pt>
                <c:pt idx="6">
                  <c:v>4.9820080542555081E-170</c:v>
                </c:pt>
                <c:pt idx="7">
                  <c:v>8.0710883551841053E-153</c:v>
                </c:pt>
                <c:pt idx="8">
                  <c:v>1.5400083731103738E-136</c:v>
                </c:pt>
                <c:pt idx="9">
                  <c:v>3.4620871071492661E-121</c:v>
                </c:pt>
                <c:pt idx="10">
                  <c:v>9.1741997884536843E-107</c:v>
                </c:pt>
                <c:pt idx="11">
                  <c:v>2.8671086219466529E-93</c:v>
                </c:pt>
                <c:pt idx="12">
                  <c:v>1.0574181650902695E-80</c:v>
                </c:pt>
                <c:pt idx="13">
                  <c:v>4.6059926339977536E-69</c:v>
                </c:pt>
                <c:pt idx="14">
                  <c:v>2.3719716797110329E-58</c:v>
                </c:pt>
                <c:pt idx="15">
                  <c:v>1.4459825593125681E-48</c:v>
                </c:pt>
                <c:pt idx="16">
                  <c:v>1.0452312144537817E-39</c:v>
                </c:pt>
                <c:pt idx="17">
                  <c:v>8.9791217968678236E-32</c:v>
                </c:pt>
                <c:pt idx="18">
                  <c:v>9.1955356273203195E-25</c:v>
                </c:pt>
                <c:pt idx="19">
                  <c:v>1.1276602785352488E-18</c:v>
                </c:pt>
                <c:pt idx="20">
                  <c:v>1.6670517388568042E-13</c:v>
                </c:pt>
                <c:pt idx="21">
                  <c:v>3.0028591198868859E-9</c:v>
                </c:pt>
                <c:pt idx="22">
                  <c:v>6.7134031736894106E-6</c:v>
                </c:pt>
                <c:pt idx="23">
                  <c:v>1.9294967832240426E-3</c:v>
                </c:pt>
                <c:pt idx="24">
                  <c:v>7.694909860170894E-2</c:v>
                </c:pt>
                <c:pt idx="25">
                  <c:v>0.51502488424077941</c:v>
                </c:pt>
                <c:pt idx="26">
                  <c:v>0.93335299182226894</c:v>
                </c:pt>
                <c:pt idx="27">
                  <c:v>0.99848562714924316</c:v>
                </c:pt>
                <c:pt idx="28">
                  <c:v>0.99999525266047506</c:v>
                </c:pt>
                <c:pt idx="29">
                  <c:v>0.99999999809155937</c:v>
                </c:pt>
                <c:pt idx="30">
                  <c:v>0.99999999999990485</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6-4E09-4274-B8D2-2432A9E71C7C}"/>
            </c:ext>
          </c:extLst>
        </c:ser>
        <c:ser>
          <c:idx val="7"/>
          <c:order val="7"/>
          <c:tx>
            <c:strRef>
              <c:f>Sheet1!$I$1</c:f>
              <c:strCache>
                <c:ptCount val="1"/>
                <c:pt idx="0">
                  <c:v>Column7</c:v>
                </c:pt>
              </c:strCache>
            </c:strRef>
          </c:tx>
          <c:spPr>
            <a:ln w="57150" cap="rnd">
              <a:solidFill>
                <a:schemeClr val="accent2">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Sheet1!$I$2:$I$62</c:f>
              <c:numCache>
                <c:formatCode>General</c:formatCode>
                <c:ptCount val="61"/>
                <c:pt idx="0">
                  <c:v>0</c:v>
                </c:pt>
                <c:pt idx="1">
                  <c:v>0</c:v>
                </c:pt>
                <c:pt idx="2">
                  <c:v>0</c:v>
                </c:pt>
                <c:pt idx="3">
                  <c:v>0</c:v>
                </c:pt>
                <c:pt idx="4">
                  <c:v>0</c:v>
                </c:pt>
                <c:pt idx="5">
                  <c:v>0</c:v>
                </c:pt>
                <c:pt idx="6">
                  <c:v>0</c:v>
                </c:pt>
                <c:pt idx="7">
                  <c:v>0</c:v>
                </c:pt>
                <c:pt idx="8">
                  <c:v>0</c:v>
                </c:pt>
                <c:pt idx="9">
                  <c:v>2.7206911156214057E-291</c:v>
                </c:pt>
                <c:pt idx="10">
                  <c:v>5.9479686870223225E-259</c:v>
                </c:pt>
                <c:pt idx="11">
                  <c:v>1.576418980421206E-228</c:v>
                </c:pt>
                <c:pt idx="12">
                  <c:v>5.0676353549358374E-200</c:v>
                </c:pt>
                <c:pt idx="13">
                  <c:v>1.9771229477310974E-173</c:v>
                </c:pt>
                <c:pt idx="14">
                  <c:v>9.3687497664399636E-149</c:v>
                </c:pt>
                <c:pt idx="15">
                  <c:v>5.3970421029155598E-126</c:v>
                </c:pt>
                <c:pt idx="16">
                  <c:v>3.7841987759737025E-105</c:v>
                </c:pt>
                <c:pt idx="17">
                  <c:v>3.234517212300499E-86</c:v>
                </c:pt>
                <c:pt idx="18">
                  <c:v>3.3772288216375471E-69</c:v>
                </c:pt>
                <c:pt idx="19">
                  <c:v>4.3197795419998518E-54</c:v>
                </c:pt>
                <c:pt idx="20">
                  <c:v>6.7963292647367151E-41</c:v>
                </c:pt>
                <c:pt idx="21">
                  <c:v>1.3232255201928876E-29</c:v>
                </c:pt>
                <c:pt idx="22">
                  <c:v>3.2190608936994066E-20</c:v>
                </c:pt>
                <c:pt idx="23">
                  <c:v>9.9492631178298483E-13</c:v>
                </c:pt>
                <c:pt idx="24">
                  <c:v>4.034806674984143E-7</c:v>
                </c:pt>
                <c:pt idx="25">
                  <c:v>0.03</c:v>
                </c:pt>
                <c:pt idx="26">
                  <c:v>0.23249869475556045</c:v>
                </c:pt>
                <c:pt idx="27">
                  <c:v>0.91479288427035044</c:v>
                </c:pt>
                <c:pt idx="28">
                  <c:v>0.99974207758363709</c:v>
                </c:pt>
                <c:pt idx="29">
                  <c:v>0.9999999875456036</c:v>
                </c:pt>
                <c:pt idx="30">
                  <c:v>0.99999999999999178</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7-4E09-4274-B8D2-2432A9E71C7C}"/>
            </c:ext>
          </c:extLst>
        </c:ser>
        <c:ser>
          <c:idx val="8"/>
          <c:order val="8"/>
          <c:tx>
            <c:strRef>
              <c:f>Sheet1!$J$1</c:f>
              <c:strCache>
                <c:ptCount val="1"/>
                <c:pt idx="0">
                  <c:v>Column8</c:v>
                </c:pt>
              </c:strCache>
            </c:strRef>
          </c:tx>
          <c:spPr>
            <a:ln w="57150" cap="rnd">
              <a:solidFill>
                <a:schemeClr val="accent3">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Sheet1!$J$2:$J$62</c:f>
              <c:numCache>
                <c:formatCode>General</c:formatCode>
                <c:ptCount val="61"/>
              </c:numCache>
            </c:numRef>
          </c:yVal>
          <c:smooth val="1"/>
          <c:extLst>
            <c:ext xmlns:c16="http://schemas.microsoft.com/office/drawing/2014/chart" uri="{C3380CC4-5D6E-409C-BE32-E72D297353CC}">
              <c16:uniqueId val="{00000008-4E09-4274-B8D2-2432A9E71C7C}"/>
            </c:ext>
          </c:extLst>
        </c:ser>
        <c:ser>
          <c:idx val="9"/>
          <c:order val="9"/>
          <c:tx>
            <c:strRef>
              <c:f>Sheet1!$K$1</c:f>
              <c:strCache>
                <c:ptCount val="1"/>
                <c:pt idx="0">
                  <c:v>Column9</c:v>
                </c:pt>
              </c:strCache>
            </c:strRef>
          </c:tx>
          <c:spPr>
            <a:ln w="19050" cap="rnd">
              <a:solidFill>
                <a:schemeClr val="accent4">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Sheet1!$K$2:$K$62</c:f>
              <c:numCache>
                <c:formatCode>General</c:formatCode>
                <c:ptCount val="61"/>
              </c:numCache>
            </c:numRef>
          </c:yVal>
          <c:smooth val="1"/>
          <c:extLst>
            <c:ext xmlns:c16="http://schemas.microsoft.com/office/drawing/2014/chart" uri="{C3380CC4-5D6E-409C-BE32-E72D297353CC}">
              <c16:uniqueId val="{00000009-4E09-4274-B8D2-2432A9E71C7C}"/>
            </c:ext>
          </c:extLst>
        </c:ser>
        <c:ser>
          <c:idx val="10"/>
          <c:order val="10"/>
          <c:tx>
            <c:strRef>
              <c:f>Sheet1!$L$1</c:f>
              <c:strCache>
                <c:ptCount val="1"/>
                <c:pt idx="0">
                  <c:v>Column10</c:v>
                </c:pt>
              </c:strCache>
            </c:strRef>
          </c:tx>
          <c:spPr>
            <a:ln w="19050" cap="rnd">
              <a:solidFill>
                <a:schemeClr val="accent5">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Sheet1!$L$2:$L$62</c:f>
              <c:numCache>
                <c:formatCode>General</c:formatCode>
                <c:ptCount val="61"/>
              </c:numCache>
            </c:numRef>
          </c:yVal>
          <c:smooth val="1"/>
          <c:extLst>
            <c:ext xmlns:c16="http://schemas.microsoft.com/office/drawing/2014/chart" uri="{C3380CC4-5D6E-409C-BE32-E72D297353CC}">
              <c16:uniqueId val="{0000000A-4E09-4274-B8D2-2432A9E71C7C}"/>
            </c:ext>
          </c:extLst>
        </c:ser>
        <c:ser>
          <c:idx val="11"/>
          <c:order val="11"/>
          <c:tx>
            <c:strRef>
              <c:f>Sheet1!$M$1</c:f>
              <c:strCache>
                <c:ptCount val="1"/>
                <c:pt idx="0">
                  <c:v>Column11</c:v>
                </c:pt>
              </c:strCache>
            </c:strRef>
          </c:tx>
          <c:spPr>
            <a:ln w="19050" cap="rnd">
              <a:solidFill>
                <a:schemeClr val="accent6">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Sheet1!$M$2:$M$62</c:f>
              <c:numCache>
                <c:formatCode>General</c:formatCode>
                <c:ptCount val="61"/>
              </c:numCache>
            </c:numRef>
          </c:yVal>
          <c:smooth val="1"/>
          <c:extLst>
            <c:ext xmlns:c16="http://schemas.microsoft.com/office/drawing/2014/chart" uri="{C3380CC4-5D6E-409C-BE32-E72D297353CC}">
              <c16:uniqueId val="{0000000B-4E09-4274-B8D2-2432A9E71C7C}"/>
            </c:ext>
          </c:extLst>
        </c:ser>
        <c:ser>
          <c:idx val="12"/>
          <c:order val="12"/>
          <c:tx>
            <c:strRef>
              <c:f>Sheet1!$N$1</c:f>
              <c:strCache>
                <c:ptCount val="1"/>
                <c:pt idx="0">
                  <c:v>Column12</c:v>
                </c:pt>
              </c:strCache>
            </c:strRef>
          </c:tx>
          <c:spPr>
            <a:ln w="19050" cap="rnd">
              <a:solidFill>
                <a:schemeClr val="accent1">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Sheet1!$N$2:$N$62</c:f>
              <c:numCache>
                <c:formatCode>General</c:formatCode>
                <c:ptCount val="61"/>
              </c:numCache>
            </c:numRef>
          </c:yVal>
          <c:smooth val="1"/>
          <c:extLst>
            <c:ext xmlns:c16="http://schemas.microsoft.com/office/drawing/2014/chart" uri="{C3380CC4-5D6E-409C-BE32-E72D297353CC}">
              <c16:uniqueId val="{0000000C-4E09-4274-B8D2-2432A9E71C7C}"/>
            </c:ext>
          </c:extLst>
        </c:ser>
        <c:ser>
          <c:idx val="13"/>
          <c:order val="13"/>
          <c:tx>
            <c:strRef>
              <c:f>Sheet1!$O$1</c:f>
              <c:strCache>
                <c:ptCount val="1"/>
                <c:pt idx="0">
                  <c:v>Column13</c:v>
                </c:pt>
              </c:strCache>
            </c:strRef>
          </c:tx>
          <c:spPr>
            <a:ln w="19050" cap="rnd">
              <a:solidFill>
                <a:schemeClr val="accent2">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Sheet1!$O$2:$O$62</c:f>
              <c:numCache>
                <c:formatCode>General</c:formatCode>
                <c:ptCount val="61"/>
              </c:numCache>
            </c:numRef>
          </c:yVal>
          <c:smooth val="1"/>
          <c:extLst>
            <c:ext xmlns:c16="http://schemas.microsoft.com/office/drawing/2014/chart" uri="{C3380CC4-5D6E-409C-BE32-E72D297353CC}">
              <c16:uniqueId val="{0000000D-4E09-4274-B8D2-2432A9E71C7C}"/>
            </c:ext>
          </c:extLst>
        </c:ser>
        <c:ser>
          <c:idx val="14"/>
          <c:order val="14"/>
          <c:tx>
            <c:strRef>
              <c:f>Sheet1!$P$1</c:f>
              <c:strCache>
                <c:ptCount val="1"/>
                <c:pt idx="0">
                  <c:v>Column14</c:v>
                </c:pt>
              </c:strCache>
            </c:strRef>
          </c:tx>
          <c:spPr>
            <a:ln w="19050" cap="rnd">
              <a:solidFill>
                <a:schemeClr val="accent3">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Sheet1!$P$2:$P$62</c:f>
              <c:numCache>
                <c:formatCode>General</c:formatCode>
                <c:ptCount val="61"/>
              </c:numCache>
            </c:numRef>
          </c:yVal>
          <c:smooth val="1"/>
          <c:extLst>
            <c:ext xmlns:c16="http://schemas.microsoft.com/office/drawing/2014/chart" uri="{C3380CC4-5D6E-409C-BE32-E72D297353CC}">
              <c16:uniqueId val="{0000000E-4E09-4274-B8D2-2432A9E71C7C}"/>
            </c:ext>
          </c:extLst>
        </c:ser>
        <c:ser>
          <c:idx val="15"/>
          <c:order val="15"/>
          <c:tx>
            <c:strRef>
              <c:f>Sheet1!$Q$1</c:f>
              <c:strCache>
                <c:ptCount val="1"/>
                <c:pt idx="0">
                  <c:v>Column15</c:v>
                </c:pt>
              </c:strCache>
            </c:strRef>
          </c:tx>
          <c:spPr>
            <a:ln w="19050" cap="rnd">
              <a:solidFill>
                <a:schemeClr val="accent4">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Sheet1!$Q$2:$Q$62</c:f>
              <c:numCache>
                <c:formatCode>General</c:formatCode>
                <c:ptCount val="61"/>
              </c:numCache>
            </c:numRef>
          </c:yVal>
          <c:smooth val="1"/>
          <c:extLst>
            <c:ext xmlns:c16="http://schemas.microsoft.com/office/drawing/2014/chart" uri="{C3380CC4-5D6E-409C-BE32-E72D297353CC}">
              <c16:uniqueId val="{0000000F-4E09-4274-B8D2-2432A9E71C7C}"/>
            </c:ext>
          </c:extLst>
        </c:ser>
        <c:ser>
          <c:idx val="16"/>
          <c:order val="16"/>
          <c:tx>
            <c:strRef>
              <c:f>Sheet1!$R$1</c:f>
              <c:strCache>
                <c:ptCount val="1"/>
                <c:pt idx="0">
                  <c:v>Column16</c:v>
                </c:pt>
              </c:strCache>
            </c:strRef>
          </c:tx>
          <c:spPr>
            <a:ln w="19050" cap="rnd">
              <a:solidFill>
                <a:schemeClr val="accent5">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Sheet1!$R$2:$R$62</c:f>
              <c:numCache>
                <c:formatCode>General</c:formatCode>
                <c:ptCount val="61"/>
              </c:numCache>
            </c:numRef>
          </c:yVal>
          <c:smooth val="1"/>
          <c:extLst>
            <c:ext xmlns:c16="http://schemas.microsoft.com/office/drawing/2014/chart" uri="{C3380CC4-5D6E-409C-BE32-E72D297353CC}">
              <c16:uniqueId val="{00000010-4E09-4274-B8D2-2432A9E71C7C}"/>
            </c:ext>
          </c:extLst>
        </c:ser>
        <c:ser>
          <c:idx val="17"/>
          <c:order val="17"/>
          <c:tx>
            <c:strRef>
              <c:f>Sheet1!$S$1</c:f>
              <c:strCache>
                <c:ptCount val="1"/>
                <c:pt idx="0">
                  <c:v>Column17</c:v>
                </c:pt>
              </c:strCache>
            </c:strRef>
          </c:tx>
          <c:spPr>
            <a:ln w="19050" cap="rnd">
              <a:solidFill>
                <a:schemeClr val="accent6">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Sheet1!$S$2:$S$62</c:f>
              <c:numCache>
                <c:formatCode>General</c:formatCode>
                <c:ptCount val="61"/>
              </c:numCache>
            </c:numRef>
          </c:yVal>
          <c:smooth val="1"/>
          <c:extLst>
            <c:ext xmlns:c16="http://schemas.microsoft.com/office/drawing/2014/chart" uri="{C3380CC4-5D6E-409C-BE32-E72D297353CC}">
              <c16:uniqueId val="{00000011-4E09-4274-B8D2-2432A9E71C7C}"/>
            </c:ext>
          </c:extLst>
        </c:ser>
        <c:ser>
          <c:idx val="18"/>
          <c:order val="18"/>
          <c:tx>
            <c:strRef>
              <c:f>Sheet1!$T$1</c:f>
              <c:strCache>
                <c:ptCount val="1"/>
                <c:pt idx="0">
                  <c:v>Column18</c:v>
                </c:pt>
              </c:strCache>
            </c:strRef>
          </c:tx>
          <c:spPr>
            <a:ln w="19050" cap="rnd">
              <a:solidFill>
                <a:schemeClr val="accent1">
                  <a:lumMod val="8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Sheet1!$T$2:$T$62</c:f>
              <c:numCache>
                <c:formatCode>General</c:formatCode>
                <c:ptCount val="61"/>
              </c:numCache>
            </c:numRef>
          </c:yVal>
          <c:smooth val="1"/>
          <c:extLst>
            <c:ext xmlns:c16="http://schemas.microsoft.com/office/drawing/2014/chart" uri="{C3380CC4-5D6E-409C-BE32-E72D297353CC}">
              <c16:uniqueId val="{00000012-4E09-4274-B8D2-2432A9E71C7C}"/>
            </c:ext>
          </c:extLst>
        </c:ser>
        <c:dLbls>
          <c:showLegendKey val="0"/>
          <c:showVal val="0"/>
          <c:showCatName val="0"/>
          <c:showSerName val="0"/>
          <c:showPercent val="0"/>
          <c:showBubbleSize val="0"/>
        </c:dLbls>
        <c:axId val="180886687"/>
        <c:axId val="180884607"/>
      </c:scatterChart>
      <c:valAx>
        <c:axId val="180886687"/>
        <c:scaling>
          <c:orientation val="minMax"/>
          <c:max val="2"/>
          <c:min val="1.5"/>
        </c:scaling>
        <c:delete val="1"/>
        <c:axPos val="b"/>
        <c:numFmt formatCode="#,##0" sourceLinked="0"/>
        <c:majorTickMark val="out"/>
        <c:minorTickMark val="none"/>
        <c:tickLblPos val="nextTo"/>
        <c:crossAx val="180884607"/>
        <c:crosses val="autoZero"/>
        <c:crossBetween val="midCat"/>
      </c:valAx>
      <c:valAx>
        <c:axId val="180884607"/>
        <c:scaling>
          <c:orientation val="minMax"/>
          <c:max val="1.01"/>
          <c:min val="-1.0000000000000002E-2"/>
        </c:scaling>
        <c:delete val="1"/>
        <c:axPos val="l"/>
        <c:numFmt formatCode="#,##0.00" sourceLinked="0"/>
        <c:majorTickMark val="out"/>
        <c:minorTickMark val="none"/>
        <c:tickLblPos val="nextTo"/>
        <c:crossAx val="180886687"/>
        <c:crosses val="autoZero"/>
        <c:crossBetween val="midCat"/>
        <c:majorUnit val="0.25"/>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c:f>
              <c:strCache>
                <c:ptCount val="1"/>
                <c:pt idx="0">
                  <c:v>Y-Values</c:v>
                </c:pt>
              </c:strCache>
            </c:strRef>
          </c:tx>
          <c:spPr>
            <a:ln w="57150" cap="rnd" cmpd="sng">
              <a:solidFill>
                <a:schemeClr val="accent1"/>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Sheet1!$B$2:$B$62</c:f>
              <c:numCache>
                <c:formatCode>General</c:formatCode>
                <c:ptCount val="61"/>
              </c:numCache>
            </c:numRef>
          </c:yVal>
          <c:smooth val="1"/>
          <c:extLst>
            <c:ext xmlns:c16="http://schemas.microsoft.com/office/drawing/2014/chart" uri="{C3380CC4-5D6E-409C-BE32-E72D297353CC}">
              <c16:uniqueId val="{00000000-3C58-4F61-8CE2-0D3283FBA0FE}"/>
            </c:ext>
          </c:extLst>
        </c:ser>
        <c:ser>
          <c:idx val="1"/>
          <c:order val="1"/>
          <c:tx>
            <c:strRef>
              <c:f>Sheet1!$C$1</c:f>
              <c:strCache>
                <c:ptCount val="1"/>
                <c:pt idx="0">
                  <c:v>Column1</c:v>
                </c:pt>
              </c:strCache>
            </c:strRef>
          </c:tx>
          <c:spPr>
            <a:ln w="57150" cap="rnd">
              <a:solidFill>
                <a:schemeClr val="accent2"/>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Sheet1!$C$2:$C$62</c:f>
              <c:numCache>
                <c:formatCode>General</c:formatCode>
                <c:ptCount val="61"/>
              </c:numCache>
            </c:numRef>
          </c:yVal>
          <c:smooth val="1"/>
          <c:extLst>
            <c:ext xmlns:c16="http://schemas.microsoft.com/office/drawing/2014/chart" uri="{C3380CC4-5D6E-409C-BE32-E72D297353CC}">
              <c16:uniqueId val="{00000000-3625-4DA6-A2C5-C9D0756BAB85}"/>
            </c:ext>
          </c:extLst>
        </c:ser>
        <c:ser>
          <c:idx val="2"/>
          <c:order val="2"/>
          <c:tx>
            <c:strRef>
              <c:f>Sheet1!$D$1</c:f>
              <c:strCache>
                <c:ptCount val="1"/>
                <c:pt idx="0">
                  <c:v>Column2</c:v>
                </c:pt>
              </c:strCache>
            </c:strRef>
          </c:tx>
          <c:spPr>
            <a:ln w="57150" cap="rnd">
              <a:solidFill>
                <a:schemeClr val="accent3"/>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Sheet1!$D$2:$D$62</c:f>
              <c:numCache>
                <c:formatCode>General</c:formatCode>
                <c:ptCount val="61"/>
              </c:numCache>
            </c:numRef>
          </c:yVal>
          <c:smooth val="1"/>
          <c:extLst>
            <c:ext xmlns:c16="http://schemas.microsoft.com/office/drawing/2014/chart" uri="{C3380CC4-5D6E-409C-BE32-E72D297353CC}">
              <c16:uniqueId val="{00000001-3625-4DA6-A2C5-C9D0756BAB85}"/>
            </c:ext>
          </c:extLst>
        </c:ser>
        <c:ser>
          <c:idx val="3"/>
          <c:order val="3"/>
          <c:tx>
            <c:strRef>
              <c:f>Sheet1!$E$1</c:f>
              <c:strCache>
                <c:ptCount val="1"/>
                <c:pt idx="0">
                  <c:v>Column3</c:v>
                </c:pt>
              </c:strCache>
            </c:strRef>
          </c:tx>
          <c:spPr>
            <a:ln w="57150" cap="rnd">
              <a:solidFill>
                <a:schemeClr val="accent4"/>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Sheet1!$E$2:$E$62</c:f>
              <c:numCache>
                <c:formatCode>General</c:formatCode>
                <c:ptCount val="61"/>
              </c:numCache>
            </c:numRef>
          </c:yVal>
          <c:smooth val="1"/>
          <c:extLst>
            <c:ext xmlns:c16="http://schemas.microsoft.com/office/drawing/2014/chart" uri="{C3380CC4-5D6E-409C-BE32-E72D297353CC}">
              <c16:uniqueId val="{00000002-3625-4DA6-A2C5-C9D0756BAB85}"/>
            </c:ext>
          </c:extLst>
        </c:ser>
        <c:ser>
          <c:idx val="4"/>
          <c:order val="4"/>
          <c:tx>
            <c:strRef>
              <c:f>Sheet1!$F$1</c:f>
              <c:strCache>
                <c:ptCount val="1"/>
                <c:pt idx="0">
                  <c:v>Column4</c:v>
                </c:pt>
              </c:strCache>
            </c:strRef>
          </c:tx>
          <c:spPr>
            <a:ln w="57150" cap="rnd">
              <a:solidFill>
                <a:schemeClr val="accent5"/>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Sheet1!$F$2:$F$62</c:f>
              <c:numCache>
                <c:formatCode>General</c:formatCode>
                <c:ptCount val="61"/>
              </c:numCache>
            </c:numRef>
          </c:yVal>
          <c:smooth val="1"/>
          <c:extLst>
            <c:ext xmlns:c16="http://schemas.microsoft.com/office/drawing/2014/chart" uri="{C3380CC4-5D6E-409C-BE32-E72D297353CC}">
              <c16:uniqueId val="{00000003-3625-4DA6-A2C5-C9D0756BAB85}"/>
            </c:ext>
          </c:extLst>
        </c:ser>
        <c:ser>
          <c:idx val="5"/>
          <c:order val="5"/>
          <c:tx>
            <c:strRef>
              <c:f>Sheet1!$G$1</c:f>
              <c:strCache>
                <c:ptCount val="1"/>
                <c:pt idx="0">
                  <c:v>Column5</c:v>
                </c:pt>
              </c:strCache>
            </c:strRef>
          </c:tx>
          <c:spPr>
            <a:ln w="57150" cap="rnd">
              <a:solidFill>
                <a:schemeClr val="accent6"/>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Sheet1!$G$2:$G$62</c:f>
              <c:numCache>
                <c:formatCode>General</c:formatCode>
                <c:ptCount val="61"/>
              </c:numCache>
            </c:numRef>
          </c:yVal>
          <c:smooth val="1"/>
          <c:extLst>
            <c:ext xmlns:c16="http://schemas.microsoft.com/office/drawing/2014/chart" uri="{C3380CC4-5D6E-409C-BE32-E72D297353CC}">
              <c16:uniqueId val="{00000004-3625-4DA6-A2C5-C9D0756BAB85}"/>
            </c:ext>
          </c:extLst>
        </c:ser>
        <c:ser>
          <c:idx val="6"/>
          <c:order val="6"/>
          <c:tx>
            <c:strRef>
              <c:f>Sheet1!$H$1</c:f>
              <c:strCache>
                <c:ptCount val="1"/>
                <c:pt idx="0">
                  <c:v>Column6</c:v>
                </c:pt>
              </c:strCache>
            </c:strRef>
          </c:tx>
          <c:spPr>
            <a:ln w="57150" cap="rnd">
              <a:solidFill>
                <a:schemeClr val="accent1">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Sheet1!$H$2:$H$62</c:f>
              <c:numCache>
                <c:formatCode>General</c:formatCode>
                <c:ptCount val="61"/>
              </c:numCache>
            </c:numRef>
          </c:yVal>
          <c:smooth val="1"/>
          <c:extLst>
            <c:ext xmlns:c16="http://schemas.microsoft.com/office/drawing/2014/chart" uri="{C3380CC4-5D6E-409C-BE32-E72D297353CC}">
              <c16:uniqueId val="{00000005-3625-4DA6-A2C5-C9D0756BAB85}"/>
            </c:ext>
          </c:extLst>
        </c:ser>
        <c:ser>
          <c:idx val="7"/>
          <c:order val="7"/>
          <c:tx>
            <c:strRef>
              <c:f>Sheet1!$I$1</c:f>
              <c:strCache>
                <c:ptCount val="1"/>
                <c:pt idx="0">
                  <c:v>Column7</c:v>
                </c:pt>
              </c:strCache>
            </c:strRef>
          </c:tx>
          <c:spPr>
            <a:ln w="57150" cap="rnd">
              <a:solidFill>
                <a:schemeClr val="accent2">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Sheet1!$I$2:$I$62</c:f>
              <c:numCache>
                <c:formatCode>General</c:formatCode>
                <c:ptCount val="61"/>
              </c:numCache>
            </c:numRef>
          </c:yVal>
          <c:smooth val="1"/>
          <c:extLst>
            <c:ext xmlns:c16="http://schemas.microsoft.com/office/drawing/2014/chart" uri="{C3380CC4-5D6E-409C-BE32-E72D297353CC}">
              <c16:uniqueId val="{00000006-3625-4DA6-A2C5-C9D0756BAB85}"/>
            </c:ext>
          </c:extLst>
        </c:ser>
        <c:ser>
          <c:idx val="8"/>
          <c:order val="8"/>
          <c:tx>
            <c:strRef>
              <c:f>Sheet1!$J$1</c:f>
              <c:strCache>
                <c:ptCount val="1"/>
                <c:pt idx="0">
                  <c:v>Column8</c:v>
                </c:pt>
              </c:strCache>
            </c:strRef>
          </c:tx>
          <c:spPr>
            <a:ln w="57150" cap="rnd">
              <a:solidFill>
                <a:schemeClr val="accent3">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Sheet1!$J$2:$J$62</c:f>
              <c:numCache>
                <c:formatCode>General</c:formatCode>
                <c:ptCount val="61"/>
              </c:numCache>
            </c:numRef>
          </c:yVal>
          <c:smooth val="1"/>
          <c:extLst>
            <c:ext xmlns:c16="http://schemas.microsoft.com/office/drawing/2014/chart" uri="{C3380CC4-5D6E-409C-BE32-E72D297353CC}">
              <c16:uniqueId val="{00000007-3625-4DA6-A2C5-C9D0756BAB85}"/>
            </c:ext>
          </c:extLst>
        </c:ser>
        <c:ser>
          <c:idx val="9"/>
          <c:order val="9"/>
          <c:tx>
            <c:strRef>
              <c:f>Sheet1!$K$1</c:f>
              <c:strCache>
                <c:ptCount val="1"/>
                <c:pt idx="0">
                  <c:v>Column9</c:v>
                </c:pt>
              </c:strCache>
            </c:strRef>
          </c:tx>
          <c:spPr>
            <a:ln w="19050" cap="rnd">
              <a:solidFill>
                <a:schemeClr val="accent4">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Sheet1!$K$2:$K$62</c:f>
              <c:numCache>
                <c:formatCode>General</c:formatCode>
                <c:ptCount val="61"/>
              </c:numCache>
            </c:numRef>
          </c:yVal>
          <c:smooth val="1"/>
          <c:extLst>
            <c:ext xmlns:c16="http://schemas.microsoft.com/office/drawing/2014/chart" uri="{C3380CC4-5D6E-409C-BE32-E72D297353CC}">
              <c16:uniqueId val="{00000008-3625-4DA6-A2C5-C9D0756BAB85}"/>
            </c:ext>
          </c:extLst>
        </c:ser>
        <c:ser>
          <c:idx val="10"/>
          <c:order val="10"/>
          <c:tx>
            <c:strRef>
              <c:f>Sheet1!$L$1</c:f>
              <c:strCache>
                <c:ptCount val="1"/>
                <c:pt idx="0">
                  <c:v>Column10</c:v>
                </c:pt>
              </c:strCache>
            </c:strRef>
          </c:tx>
          <c:spPr>
            <a:ln w="19050" cap="rnd">
              <a:solidFill>
                <a:schemeClr val="accent5">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Sheet1!$L$2:$L$62</c:f>
              <c:numCache>
                <c:formatCode>General</c:formatCode>
                <c:ptCount val="61"/>
              </c:numCache>
            </c:numRef>
          </c:yVal>
          <c:smooth val="1"/>
          <c:extLst>
            <c:ext xmlns:c16="http://schemas.microsoft.com/office/drawing/2014/chart" uri="{C3380CC4-5D6E-409C-BE32-E72D297353CC}">
              <c16:uniqueId val="{00000009-3625-4DA6-A2C5-C9D0756BAB85}"/>
            </c:ext>
          </c:extLst>
        </c:ser>
        <c:ser>
          <c:idx val="11"/>
          <c:order val="11"/>
          <c:tx>
            <c:strRef>
              <c:f>Sheet1!$M$1</c:f>
              <c:strCache>
                <c:ptCount val="1"/>
                <c:pt idx="0">
                  <c:v>Column11</c:v>
                </c:pt>
              </c:strCache>
            </c:strRef>
          </c:tx>
          <c:spPr>
            <a:ln w="19050" cap="rnd">
              <a:solidFill>
                <a:schemeClr val="accent6">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Sheet1!$M$2:$M$62</c:f>
              <c:numCache>
                <c:formatCode>General</c:formatCode>
                <c:ptCount val="61"/>
              </c:numCache>
            </c:numRef>
          </c:yVal>
          <c:smooth val="1"/>
          <c:extLst>
            <c:ext xmlns:c16="http://schemas.microsoft.com/office/drawing/2014/chart" uri="{C3380CC4-5D6E-409C-BE32-E72D297353CC}">
              <c16:uniqueId val="{0000000A-3625-4DA6-A2C5-C9D0756BAB85}"/>
            </c:ext>
          </c:extLst>
        </c:ser>
        <c:ser>
          <c:idx val="12"/>
          <c:order val="12"/>
          <c:tx>
            <c:strRef>
              <c:f>Sheet1!$N$1</c:f>
              <c:strCache>
                <c:ptCount val="1"/>
                <c:pt idx="0">
                  <c:v>Column12</c:v>
                </c:pt>
              </c:strCache>
            </c:strRef>
          </c:tx>
          <c:spPr>
            <a:ln w="19050" cap="rnd">
              <a:solidFill>
                <a:schemeClr val="accent1">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Sheet1!$N$2:$N$62</c:f>
              <c:numCache>
                <c:formatCode>General</c:formatCode>
                <c:ptCount val="61"/>
              </c:numCache>
            </c:numRef>
          </c:yVal>
          <c:smooth val="1"/>
          <c:extLst>
            <c:ext xmlns:c16="http://schemas.microsoft.com/office/drawing/2014/chart" uri="{C3380CC4-5D6E-409C-BE32-E72D297353CC}">
              <c16:uniqueId val="{0000000B-3625-4DA6-A2C5-C9D0756BAB85}"/>
            </c:ext>
          </c:extLst>
        </c:ser>
        <c:ser>
          <c:idx val="13"/>
          <c:order val="13"/>
          <c:tx>
            <c:strRef>
              <c:f>Sheet1!$O$1</c:f>
              <c:strCache>
                <c:ptCount val="1"/>
                <c:pt idx="0">
                  <c:v>Column13</c:v>
                </c:pt>
              </c:strCache>
            </c:strRef>
          </c:tx>
          <c:spPr>
            <a:ln w="19050" cap="rnd">
              <a:solidFill>
                <a:schemeClr val="accent2">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Sheet1!$O$2:$O$62</c:f>
              <c:numCache>
                <c:formatCode>General</c:formatCode>
                <c:ptCount val="61"/>
              </c:numCache>
            </c:numRef>
          </c:yVal>
          <c:smooth val="1"/>
          <c:extLst>
            <c:ext xmlns:c16="http://schemas.microsoft.com/office/drawing/2014/chart" uri="{C3380CC4-5D6E-409C-BE32-E72D297353CC}">
              <c16:uniqueId val="{0000000C-3625-4DA6-A2C5-C9D0756BAB85}"/>
            </c:ext>
          </c:extLst>
        </c:ser>
        <c:ser>
          <c:idx val="14"/>
          <c:order val="14"/>
          <c:tx>
            <c:strRef>
              <c:f>Sheet1!$P$1</c:f>
              <c:strCache>
                <c:ptCount val="1"/>
                <c:pt idx="0">
                  <c:v>Column14</c:v>
                </c:pt>
              </c:strCache>
            </c:strRef>
          </c:tx>
          <c:spPr>
            <a:ln w="19050" cap="rnd">
              <a:solidFill>
                <a:schemeClr val="accent3">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Sheet1!$P$2:$P$62</c:f>
              <c:numCache>
                <c:formatCode>General</c:formatCode>
                <c:ptCount val="61"/>
              </c:numCache>
            </c:numRef>
          </c:yVal>
          <c:smooth val="1"/>
          <c:extLst>
            <c:ext xmlns:c16="http://schemas.microsoft.com/office/drawing/2014/chart" uri="{C3380CC4-5D6E-409C-BE32-E72D297353CC}">
              <c16:uniqueId val="{0000000D-3625-4DA6-A2C5-C9D0756BAB85}"/>
            </c:ext>
          </c:extLst>
        </c:ser>
        <c:ser>
          <c:idx val="15"/>
          <c:order val="15"/>
          <c:tx>
            <c:strRef>
              <c:f>Sheet1!$Q$1</c:f>
              <c:strCache>
                <c:ptCount val="1"/>
                <c:pt idx="0">
                  <c:v>Column15</c:v>
                </c:pt>
              </c:strCache>
            </c:strRef>
          </c:tx>
          <c:spPr>
            <a:ln w="19050" cap="rnd">
              <a:solidFill>
                <a:schemeClr val="accent4">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Sheet1!$Q$2:$Q$62</c:f>
              <c:numCache>
                <c:formatCode>General</c:formatCode>
                <c:ptCount val="61"/>
              </c:numCache>
            </c:numRef>
          </c:yVal>
          <c:smooth val="1"/>
          <c:extLst>
            <c:ext xmlns:c16="http://schemas.microsoft.com/office/drawing/2014/chart" uri="{C3380CC4-5D6E-409C-BE32-E72D297353CC}">
              <c16:uniqueId val="{0000000E-3625-4DA6-A2C5-C9D0756BAB85}"/>
            </c:ext>
          </c:extLst>
        </c:ser>
        <c:ser>
          <c:idx val="16"/>
          <c:order val="16"/>
          <c:tx>
            <c:strRef>
              <c:f>Sheet1!$R$1</c:f>
              <c:strCache>
                <c:ptCount val="1"/>
                <c:pt idx="0">
                  <c:v>Column16</c:v>
                </c:pt>
              </c:strCache>
            </c:strRef>
          </c:tx>
          <c:spPr>
            <a:ln w="19050" cap="rnd">
              <a:solidFill>
                <a:schemeClr val="accent5">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Sheet1!$R$2:$R$62</c:f>
              <c:numCache>
                <c:formatCode>General</c:formatCode>
                <c:ptCount val="61"/>
              </c:numCache>
            </c:numRef>
          </c:yVal>
          <c:smooth val="1"/>
          <c:extLst>
            <c:ext xmlns:c16="http://schemas.microsoft.com/office/drawing/2014/chart" uri="{C3380CC4-5D6E-409C-BE32-E72D297353CC}">
              <c16:uniqueId val="{0000000F-3625-4DA6-A2C5-C9D0756BAB85}"/>
            </c:ext>
          </c:extLst>
        </c:ser>
        <c:ser>
          <c:idx val="17"/>
          <c:order val="17"/>
          <c:tx>
            <c:strRef>
              <c:f>Sheet1!$S$1</c:f>
              <c:strCache>
                <c:ptCount val="1"/>
                <c:pt idx="0">
                  <c:v>Column17</c:v>
                </c:pt>
              </c:strCache>
            </c:strRef>
          </c:tx>
          <c:spPr>
            <a:ln w="19050" cap="rnd">
              <a:solidFill>
                <a:schemeClr val="accent6">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Sheet1!$S$2:$S$62</c:f>
              <c:numCache>
                <c:formatCode>General</c:formatCode>
                <c:ptCount val="61"/>
              </c:numCache>
            </c:numRef>
          </c:yVal>
          <c:smooth val="1"/>
          <c:extLst>
            <c:ext xmlns:c16="http://schemas.microsoft.com/office/drawing/2014/chart" uri="{C3380CC4-5D6E-409C-BE32-E72D297353CC}">
              <c16:uniqueId val="{00000010-3625-4DA6-A2C5-C9D0756BAB85}"/>
            </c:ext>
          </c:extLst>
        </c:ser>
        <c:ser>
          <c:idx val="18"/>
          <c:order val="18"/>
          <c:tx>
            <c:strRef>
              <c:f>Sheet1!$T$1</c:f>
              <c:strCache>
                <c:ptCount val="1"/>
                <c:pt idx="0">
                  <c:v>Column18</c:v>
                </c:pt>
              </c:strCache>
            </c:strRef>
          </c:tx>
          <c:spPr>
            <a:ln w="19050" cap="rnd">
              <a:solidFill>
                <a:schemeClr val="accent1">
                  <a:lumMod val="8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Sheet1!$T$2:$T$62</c:f>
              <c:numCache>
                <c:formatCode>General</c:formatCode>
                <c:ptCount val="61"/>
              </c:numCache>
            </c:numRef>
          </c:yVal>
          <c:smooth val="1"/>
          <c:extLst>
            <c:ext xmlns:c16="http://schemas.microsoft.com/office/drawing/2014/chart" uri="{C3380CC4-5D6E-409C-BE32-E72D297353CC}">
              <c16:uniqueId val="{00000011-3625-4DA6-A2C5-C9D0756BAB85}"/>
            </c:ext>
          </c:extLst>
        </c:ser>
        <c:dLbls>
          <c:showLegendKey val="0"/>
          <c:showVal val="0"/>
          <c:showCatName val="0"/>
          <c:showSerName val="0"/>
          <c:showPercent val="0"/>
          <c:showBubbleSize val="0"/>
        </c:dLbls>
        <c:axId val="180886687"/>
        <c:axId val="180884607"/>
      </c:scatterChart>
      <c:valAx>
        <c:axId val="180886687"/>
        <c:scaling>
          <c:orientation val="minMax"/>
          <c:max val="2"/>
          <c:min val="1.5"/>
        </c:scaling>
        <c:delete val="0"/>
        <c:axPos val="b"/>
        <c:majorGridlines>
          <c:spPr>
            <a:ln w="9525" cap="flat" cmpd="sng" algn="ctr">
              <a:noFill/>
              <a:round/>
            </a:ln>
            <a:effectLst/>
          </c:spPr>
        </c:majorGridlines>
        <c:title>
          <c:tx>
            <c:rich>
              <a:bodyPr rot="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r>
                  <a:rPr lang="en-US" sz="2800" dirty="0">
                    <a:solidFill>
                      <a:schemeClr val="tx1"/>
                    </a:solidFill>
                    <a:latin typeface="Cambria" panose="02040503050406030204" pitchFamily="18" charset="0"/>
                  </a:rPr>
                  <a:t>Refresh</a:t>
                </a:r>
                <a:r>
                  <a:rPr lang="en-US" sz="2800" baseline="0" dirty="0">
                    <a:solidFill>
                      <a:schemeClr val="tx1"/>
                    </a:solidFill>
                    <a:latin typeface="Cambria" panose="02040503050406030204" pitchFamily="18" charset="0"/>
                  </a:rPr>
                  <a:t> Interval (s)</a:t>
                </a:r>
                <a:endParaRPr lang="en-US" sz="2800" dirty="0">
                  <a:solidFill>
                    <a:schemeClr val="tx1"/>
                  </a:solidFill>
                  <a:latin typeface="Cambria" panose="02040503050406030204" pitchFamily="18" charset="0"/>
                </a:endParaRPr>
              </a:p>
            </c:rich>
          </c:tx>
          <c:overlay val="0"/>
          <c:spPr>
            <a:noFill/>
            <a:ln>
              <a:noFill/>
            </a:ln>
            <a:effectLst/>
          </c:spPr>
          <c:txPr>
            <a:bodyPr rot="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endParaRPr lang="en-US"/>
            </a:p>
          </c:txPr>
        </c:title>
        <c:numFmt formatCode="#,##0.0" sourceLinked="0"/>
        <c:majorTickMark val="none"/>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mn-ea"/>
                <a:cs typeface="+mn-cs"/>
              </a:defRPr>
            </a:pPr>
            <a:endParaRPr lang="en-US"/>
          </a:p>
        </c:txPr>
        <c:crossAx val="180884607"/>
        <c:crosses val="autoZero"/>
        <c:crossBetween val="midCat"/>
        <c:majorUnit val="0.1"/>
      </c:valAx>
      <c:valAx>
        <c:axId val="180884607"/>
        <c:scaling>
          <c:orientation val="minMax"/>
          <c:max val="1"/>
          <c:min val="0"/>
        </c:scaling>
        <c:delete val="0"/>
        <c:axPos val="l"/>
        <c:majorGridlines>
          <c:spPr>
            <a:ln w="15875" cap="flat" cmpd="sng" algn="ctr">
              <a:noFill/>
              <a:round/>
            </a:ln>
            <a:effectLst/>
          </c:spPr>
        </c:majorGridlines>
        <c:title>
          <c:tx>
            <c:rich>
              <a:bodyPr rot="-540000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r>
                  <a:rPr lang="en-US" sz="2800" dirty="0">
                    <a:solidFill>
                      <a:schemeClr val="tx1"/>
                    </a:solidFill>
                    <a:latin typeface="Cambria" panose="02040503050406030204" pitchFamily="18" charset="0"/>
                  </a:rPr>
                  <a:t>Read Failure Probability</a:t>
                </a:r>
              </a:p>
            </c:rich>
          </c:tx>
          <c:layout>
            <c:manualLayout>
              <c:xMode val="edge"/>
              <c:yMode val="edge"/>
              <c:x val="1.6955199666741225E-2"/>
              <c:y val="7.316576498544819E-2"/>
            </c:manualLayout>
          </c:layout>
          <c:overlay val="0"/>
          <c:spPr>
            <a:noFill/>
            <a:ln>
              <a:noFill/>
            </a:ln>
            <a:effectLst/>
          </c:spPr>
          <c:txPr>
            <a:bodyPr rot="-540000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endParaRPr lang="en-US"/>
            </a:p>
          </c:txPr>
        </c:title>
        <c:numFmt formatCode="#,##0.00" sourceLinked="0"/>
        <c:majorTickMark val="none"/>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mn-ea"/>
                <a:cs typeface="+mn-cs"/>
              </a:defRPr>
            </a:pPr>
            <a:endParaRPr lang="en-US"/>
          </a:p>
        </c:txPr>
        <c:crossAx val="180886687"/>
        <c:crosses val="autoZero"/>
        <c:crossBetween val="midCat"/>
        <c:majorUnit val="0.25"/>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c:f>
              <c:strCache>
                <c:ptCount val="1"/>
                <c:pt idx="0">
                  <c:v>Y-Values</c:v>
                </c:pt>
              </c:strCache>
            </c:strRef>
          </c:tx>
          <c:spPr>
            <a:ln w="57150" cap="rnd" cmpd="sng">
              <a:solidFill>
                <a:schemeClr val="accent1"/>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Sheet1!$B$2:$B$62</c:f>
              <c:numCache>
                <c:formatCode>General</c:formatCode>
                <c:ptCount val="61"/>
                <c:pt idx="0">
                  <c:v>0</c:v>
                </c:pt>
                <c:pt idx="1">
                  <c:v>0</c:v>
                </c:pt>
                <c:pt idx="2">
                  <c:v>0</c:v>
                </c:pt>
                <c:pt idx="3">
                  <c:v>0</c:v>
                </c:pt>
                <c:pt idx="4">
                  <c:v>7.9573204188370659E-292</c:v>
                </c:pt>
                <c:pt idx="5">
                  <c:v>4.8762809088011108E-256</c:v>
                </c:pt>
                <c:pt idx="6">
                  <c:v>1.3119314185306079E-222</c:v>
                </c:pt>
                <c:pt idx="7">
                  <c:v>1.5507409549096489E-191</c:v>
                </c:pt>
                <c:pt idx="8">
                  <c:v>8.0603341898688897E-163</c:v>
                </c:pt>
                <c:pt idx="9">
                  <c:v>1.8443096120078821E-136</c:v>
                </c:pt>
                <c:pt idx="10">
                  <c:v>1.8603889272908711E-112</c:v>
                </c:pt>
                <c:pt idx="11">
                  <c:v>8.2887002587012317E-91</c:v>
                </c:pt>
                <c:pt idx="12">
                  <c:v>1.6353252735710395E-71</c:v>
                </c:pt>
                <c:pt idx="13">
                  <c:v>1.4339732592919344E-54</c:v>
                </c:pt>
                <c:pt idx="14">
                  <c:v>5.6186872156016569E-40</c:v>
                </c:pt>
                <c:pt idx="15">
                  <c:v>9.9206213131683569E-28</c:v>
                </c:pt>
                <c:pt idx="16">
                  <c:v>8.0060441707773178E-18</c:v>
                </c:pt>
                <c:pt idx="17">
                  <c:v>3.0328884153377354E-10</c:v>
                </c:pt>
                <c:pt idx="18">
                  <c:v>5.7197827313023665E-5</c:v>
                </c:pt>
                <c:pt idx="19">
                  <c:v>6.3385642286705998E-2</c:v>
                </c:pt>
                <c:pt idx="20">
                  <c:v>0.78927783203263213</c:v>
                </c:pt>
                <c:pt idx="21">
                  <c:v>0.98</c:v>
                </c:pt>
                <c:pt idx="22">
                  <c:v>0.99999997694209841</c:v>
                </c:pt>
                <c:pt idx="23">
                  <c:v>0.99999999999999678</c:v>
                </c:pt>
                <c:pt idx="24">
                  <c:v>1</c:v>
                </c:pt>
                <c:pt idx="25">
                  <c:v>1</c:v>
                </c:pt>
                <c:pt idx="26">
                  <c:v>1</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0-4E09-4274-B8D2-2432A9E71C7C}"/>
            </c:ext>
          </c:extLst>
        </c:ser>
        <c:ser>
          <c:idx val="1"/>
          <c:order val="1"/>
          <c:tx>
            <c:strRef>
              <c:f>Sheet1!$C$1</c:f>
              <c:strCache>
                <c:ptCount val="1"/>
                <c:pt idx="0">
                  <c:v>Column1</c:v>
                </c:pt>
              </c:strCache>
            </c:strRef>
          </c:tx>
          <c:spPr>
            <a:ln w="57150" cap="rnd">
              <a:solidFill>
                <a:schemeClr val="accent2"/>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Sheet1!$C$2:$C$62</c:f>
              <c:numCache>
                <c:formatCode>General</c:formatCode>
                <c:ptCount val="61"/>
                <c:pt idx="0">
                  <c:v>4.523482417812425E-126</c:v>
                </c:pt>
                <c:pt idx="1">
                  <c:v>1.5348950472333874E-114</c:v>
                </c:pt>
                <c:pt idx="2">
                  <c:v>1.4296533818841025E-103</c:v>
                </c:pt>
                <c:pt idx="3">
                  <c:v>3.6563235004272554E-93</c:v>
                </c:pt>
                <c:pt idx="4">
                  <c:v>2.5683561926964525E-83</c:v>
                </c:pt>
                <c:pt idx="5">
                  <c:v>4.9570328976686204E-74</c:v>
                </c:pt>
                <c:pt idx="6">
                  <c:v>2.6298658207866195E-65</c:v>
                </c:pt>
                <c:pt idx="7">
                  <c:v>3.8372339254361108E-57</c:v>
                </c:pt>
                <c:pt idx="8">
                  <c:v>1.5408232698344886E-49</c:v>
                </c:pt>
                <c:pt idx="9">
                  <c:v>1.7040359921045269E-42</c:v>
                </c:pt>
                <c:pt idx="10">
                  <c:v>5.1954557116850918E-36</c:v>
                </c:pt>
                <c:pt idx="11">
                  <c:v>4.3725246979056288E-30</c:v>
                </c:pt>
                <c:pt idx="12">
                  <c:v>1.0174500866977073E-24</c:v>
                </c:pt>
                <c:pt idx="13">
                  <c:v>6.5600911573122469E-20</c:v>
                </c:pt>
                <c:pt idx="14">
                  <c:v>1.1754817518295022E-15</c:v>
                </c:pt>
                <c:pt idx="15">
                  <c:v>5.8784848632246803E-12</c:v>
                </c:pt>
                <c:pt idx="16">
                  <c:v>8.2560139419403656E-9</c:v>
                </c:pt>
                <c:pt idx="17">
                  <c:v>3.2881488991022728E-6</c:v>
                </c:pt>
                <c:pt idx="18">
                  <c:v>3.7740318119135202E-4</c:v>
                </c:pt>
                <c:pt idx="19">
                  <c:v>1.2848733317716424E-2</c:v>
                </c:pt>
                <c:pt idx="20">
                  <c:v>0.13727373683503322</c:v>
                </c:pt>
                <c:pt idx="21">
                  <c:v>0.51812700193899275</c:v>
                </c:pt>
                <c:pt idx="22">
                  <c:v>0.88170569845872815</c:v>
                </c:pt>
                <c:pt idx="23">
                  <c:v>0.98987437557399227</c:v>
                </c:pt>
                <c:pt idx="24">
                  <c:v>0.99972967488573716</c:v>
                </c:pt>
                <c:pt idx="25">
                  <c:v>0.99999786580590311</c:v>
                </c:pt>
                <c:pt idx="26">
                  <c:v>0.99999999515221216</c:v>
                </c:pt>
                <c:pt idx="27">
                  <c:v>0.99999999999688027</c:v>
                </c:pt>
                <c:pt idx="28">
                  <c:v>0.99999999999999944</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1-4E09-4274-B8D2-2432A9E71C7C}"/>
            </c:ext>
          </c:extLst>
        </c:ser>
        <c:ser>
          <c:idx val="2"/>
          <c:order val="2"/>
          <c:tx>
            <c:strRef>
              <c:f>Sheet1!$D$1</c:f>
              <c:strCache>
                <c:ptCount val="1"/>
                <c:pt idx="0">
                  <c:v>Column2</c:v>
                </c:pt>
              </c:strCache>
            </c:strRef>
          </c:tx>
          <c:spPr>
            <a:ln w="57150" cap="rnd">
              <a:solidFill>
                <a:schemeClr val="accent3"/>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Sheet1!$D$2:$D$62</c:f>
              <c:numCache>
                <c:formatCode>General</c:formatCode>
                <c:ptCount val="61"/>
                <c:pt idx="0">
                  <c:v>1.1257474879458222E-111</c:v>
                </c:pt>
                <c:pt idx="1">
                  <c:v>6.2630127136528167E-102</c:v>
                </c:pt>
                <c:pt idx="2">
                  <c:v>1.2291710103165333E-92</c:v>
                </c:pt>
                <c:pt idx="3">
                  <c:v>8.5119153294149084E-84</c:v>
                </c:pt>
                <c:pt idx="4">
                  <c:v>2.0803832272808076E-75</c:v>
                </c:pt>
                <c:pt idx="5">
                  <c:v>1.7951259049478231E-67</c:v>
                </c:pt>
                <c:pt idx="6">
                  <c:v>5.4706685677888436E-60</c:v>
                </c:pt>
                <c:pt idx="7">
                  <c:v>5.8907168735060984E-53</c:v>
                </c:pt>
                <c:pt idx="8">
                  <c:v>2.2423551857763343E-46</c:v>
                </c:pt>
                <c:pt idx="9">
                  <c:v>3.0194243736592871E-40</c:v>
                </c:pt>
                <c:pt idx="10">
                  <c:v>1.439348723211731E-34</c:v>
                </c:pt>
                <c:pt idx="11">
                  <c:v>2.4313824799978769E-29</c:v>
                </c:pt>
                <c:pt idx="12">
                  <c:v>1.4572166941654634E-24</c:v>
                </c:pt>
                <c:pt idx="13">
                  <c:v>3.1036781474976835E-20</c:v>
                </c:pt>
                <c:pt idx="14">
                  <c:v>2.3541686429759747E-16</c:v>
                </c:pt>
                <c:pt idx="15">
                  <c:v>6.3778010107848761E-13</c:v>
                </c:pt>
                <c:pt idx="16">
                  <c:v>6.1966705258975927E-10</c:v>
                </c:pt>
                <c:pt idx="17">
                  <c:v>2.1722539714510717E-7</c:v>
                </c:pt>
                <c:pt idx="18">
                  <c:v>2.7729250700352901E-5</c:v>
                </c:pt>
                <c:pt idx="19">
                  <c:v>1.3084646686054237E-3</c:v>
                </c:pt>
                <c:pt idx="20">
                  <c:v>2.3426853101589956E-2</c:v>
                </c:pt>
                <c:pt idx="21">
                  <c:v>0.16708271415228457</c:v>
                </c:pt>
                <c:pt idx="22">
                  <c:v>0.52237083770361026</c:v>
                </c:pt>
                <c:pt idx="23">
                  <c:v>0.85947582778773102</c:v>
                </c:pt>
                <c:pt idx="24">
                  <c:v>0.98212809331705164</c:v>
                </c:pt>
                <c:pt idx="25">
                  <c:v>0.99910092628820035</c:v>
                </c:pt>
                <c:pt idx="26">
                  <c:v>0.99998290183919758</c:v>
                </c:pt>
                <c:pt idx="27">
                  <c:v>0.99999988004850837</c:v>
                </c:pt>
                <c:pt idx="28">
                  <c:v>0.99999999969394382</c:v>
                </c:pt>
                <c:pt idx="29">
                  <c:v>0.99999999999971845</c:v>
                </c:pt>
                <c:pt idx="30">
                  <c:v>0.99999999999999989</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2-4E09-4274-B8D2-2432A9E71C7C}"/>
            </c:ext>
          </c:extLst>
        </c:ser>
        <c:ser>
          <c:idx val="3"/>
          <c:order val="3"/>
          <c:tx>
            <c:strRef>
              <c:f>Sheet1!$E$1</c:f>
              <c:strCache>
                <c:ptCount val="1"/>
                <c:pt idx="0">
                  <c:v>Column3</c:v>
                </c:pt>
              </c:strCache>
            </c:strRef>
          </c:tx>
          <c:spPr>
            <a:ln w="57150" cap="rnd">
              <a:solidFill>
                <a:schemeClr val="accent4"/>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Sheet1!$E$2:$E$62</c:f>
              <c:numCache>
                <c:formatCode>General</c:formatCode>
                <c:ptCount val="61"/>
                <c:pt idx="0">
                  <c:v>7.3568478988856595E-48</c:v>
                </c:pt>
                <c:pt idx="1">
                  <c:v>6.9137877832094546E-44</c:v>
                </c:pt>
                <c:pt idx="2">
                  <c:v>4.3081225000758965E-40</c:v>
                </c:pt>
                <c:pt idx="3">
                  <c:v>1.7803096376662537E-36</c:v>
                </c:pt>
                <c:pt idx="4">
                  <c:v>4.8802212379187377E-33</c:v>
                </c:pt>
                <c:pt idx="5">
                  <c:v>8.876399993845305E-30</c:v>
                </c:pt>
                <c:pt idx="6">
                  <c:v>1.0715784334363556E-26</c:v>
                </c:pt>
                <c:pt idx="7">
                  <c:v>8.5893658478244612E-24</c:v>
                </c:pt>
                <c:pt idx="8">
                  <c:v>4.5733910026551064E-21</c:v>
                </c:pt>
                <c:pt idx="9">
                  <c:v>1.6183899757492443E-18</c:v>
                </c:pt>
                <c:pt idx="10">
                  <c:v>3.8086486268031324E-16</c:v>
                </c:pt>
                <c:pt idx="11">
                  <c:v>5.9653853654696716E-14</c:v>
                </c:pt>
                <c:pt idx="12">
                  <c:v>6.2244930939332825E-12</c:v>
                </c:pt>
                <c:pt idx="13">
                  <c:v>4.3320515981998631E-10</c:v>
                </c:pt>
                <c:pt idx="14">
                  <c:v>2.0140999303843342E-8</c:v>
                </c:pt>
                <c:pt idx="15">
                  <c:v>6.2682263971207724E-7</c:v>
                </c:pt>
                <c:pt idx="16">
                  <c:v>1.3093466624000991E-5</c:v>
                </c:pt>
                <c:pt idx="17">
                  <c:v>1.8424951588771212E-4</c:v>
                </c:pt>
                <c:pt idx="18">
                  <c:v>1.7556282423011097E-3</c:v>
                </c:pt>
                <c:pt idx="19">
                  <c:v>1.1411602310965982E-2</c:v>
                </c:pt>
                <c:pt idx="20">
                  <c:v>5.1157228511273321E-2</c:v>
                </c:pt>
                <c:pt idx="21">
                  <c:v>0.16082099421940274</c:v>
                </c:pt>
                <c:pt idx="22">
                  <c:v>0.36375363622310586</c:v>
                </c:pt>
                <c:pt idx="23">
                  <c:v>0.61569846584343635</c:v>
                </c:pt>
                <c:pt idx="24">
                  <c:v>0.82558177622289497</c:v>
                </c:pt>
                <c:pt idx="25">
                  <c:v>0.9428886665582239</c:v>
                </c:pt>
                <c:pt idx="26">
                  <c:v>0.98686309399466654</c:v>
                </c:pt>
                <c:pt idx="27">
                  <c:v>0.99791354729309822</c:v>
                </c:pt>
                <c:pt idx="28">
                  <c:v>0.9997737733619837</c:v>
                </c:pt>
                <c:pt idx="29">
                  <c:v>0.9999833819267504</c:v>
                </c:pt>
                <c:pt idx="30">
                  <c:v>0.99999917734179611</c:v>
                </c:pt>
                <c:pt idx="31">
                  <c:v>0.99999997265862173</c:v>
                </c:pt>
                <c:pt idx="32">
                  <c:v>0.99999999939160777</c:v>
                </c:pt>
                <c:pt idx="33">
                  <c:v>0.99999999999095501</c:v>
                </c:pt>
                <c:pt idx="34">
                  <c:v>0.99999999999991029</c:v>
                </c:pt>
                <c:pt idx="35">
                  <c:v>0.99999999999999944</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3-4E09-4274-B8D2-2432A9E71C7C}"/>
            </c:ext>
          </c:extLst>
        </c:ser>
        <c:ser>
          <c:idx val="4"/>
          <c:order val="4"/>
          <c:tx>
            <c:strRef>
              <c:f>Sheet1!$F$1</c:f>
              <c:strCache>
                <c:ptCount val="1"/>
                <c:pt idx="0">
                  <c:v>Column4</c:v>
                </c:pt>
              </c:strCache>
            </c:strRef>
          </c:tx>
          <c:spPr>
            <a:ln w="57150" cap="rnd">
              <a:solidFill>
                <a:schemeClr val="accent5"/>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Sheet1!$F$2:$F$62</c:f>
              <c:numCache>
                <c:formatCode>General</c:formatCode>
                <c:ptCount val="61"/>
                <c:pt idx="0">
                  <c:v>1.1054324828098461E-86</c:v>
                </c:pt>
                <c:pt idx="1">
                  <c:v>1.0550084887555623E-79</c:v>
                </c:pt>
                <c:pt idx="2">
                  <c:v>5.0552609649323436E-73</c:v>
                </c:pt>
                <c:pt idx="3">
                  <c:v>1.2163877156900867E-66</c:v>
                </c:pt>
                <c:pt idx="4">
                  <c:v>1.4700407035247151E-60</c:v>
                </c:pt>
                <c:pt idx="5">
                  <c:v>8.9251811474743026E-55</c:v>
                </c:pt>
                <c:pt idx="6">
                  <c:v>2.723031986914463E-49</c:v>
                </c:pt>
                <c:pt idx="7">
                  <c:v>4.1761298416453575E-44</c:v>
                </c:pt>
                <c:pt idx="8">
                  <c:v>3.2206448404920196E-39</c:v>
                </c:pt>
                <c:pt idx="9">
                  <c:v>1.2495451910994956E-34</c:v>
                </c:pt>
                <c:pt idx="10">
                  <c:v>2.4402419292416653E-30</c:v>
                </c:pt>
                <c:pt idx="11">
                  <c:v>2.4003074996380139E-26</c:v>
                </c:pt>
                <c:pt idx="12">
                  <c:v>1.1901458246287058E-22</c:v>
                </c:pt>
                <c:pt idx="13">
                  <c:v>2.9775916211097318E-19</c:v>
                </c:pt>
                <c:pt idx="14">
                  <c:v>3.7636627159446077E-16</c:v>
                </c:pt>
                <c:pt idx="15">
                  <c:v>2.4073939804339322E-13</c:v>
                </c:pt>
                <c:pt idx="16">
                  <c:v>7.8093334260598429E-11</c:v>
                </c:pt>
                <c:pt idx="17">
                  <c:v>1.2885029660552902E-8</c:v>
                </c:pt>
                <c:pt idx="18">
                  <c:v>1.0857805489263161E-6</c:v>
                </c:pt>
                <c:pt idx="19">
                  <c:v>4.7006591088948197E-5</c:v>
                </c:pt>
                <c:pt idx="20">
                  <c:v>1.0548979073203015E-3</c:v>
                </c:pt>
                <c:pt idx="21">
                  <c:v>1.2445039878136275E-2</c:v>
                </c:pt>
                <c:pt idx="22">
                  <c:v>7.8992048768208936E-2</c:v>
                </c:pt>
                <c:pt idx="23">
                  <c:v>0.28073356590392962</c:v>
                </c:pt>
                <c:pt idx="24">
                  <c:v>0.59892155969820249</c:v>
                </c:pt>
                <c:pt idx="25">
                  <c:v>0.86032419710563557</c:v>
                </c:pt>
                <c:pt idx="26">
                  <c:v>0.97212580911707425</c:v>
                </c:pt>
                <c:pt idx="27">
                  <c:v>0.9969672360248395</c:v>
                </c:pt>
                <c:pt idx="28">
                  <c:v>0.99982517910342072</c:v>
                </c:pt>
                <c:pt idx="29">
                  <c:v>0.9999947511263948</c:v>
                </c:pt>
                <c:pt idx="30">
                  <c:v>0.99999991878372196</c:v>
                </c:pt>
                <c:pt idx="31">
                  <c:v>0.99999999935685202</c:v>
                </c:pt>
                <c:pt idx="32">
                  <c:v>0.99999999999740574</c:v>
                </c:pt>
                <c:pt idx="33">
                  <c:v>0.99999999999999467</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4-4E09-4274-B8D2-2432A9E71C7C}"/>
            </c:ext>
          </c:extLst>
        </c:ser>
        <c:ser>
          <c:idx val="5"/>
          <c:order val="5"/>
          <c:tx>
            <c:strRef>
              <c:f>Sheet1!$G$1</c:f>
              <c:strCache>
                <c:ptCount val="1"/>
                <c:pt idx="0">
                  <c:v>Column5</c:v>
                </c:pt>
              </c:strCache>
            </c:strRef>
          </c:tx>
          <c:spPr>
            <a:ln w="57150" cap="rnd">
              <a:solidFill>
                <a:schemeClr val="accent6"/>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Sheet1!$G$2:$G$62</c:f>
              <c:numCache>
                <c:formatCode>General</c:formatCode>
                <c:ptCount val="61"/>
                <c:pt idx="0">
                  <c:v>9.757393279336034E-54</c:v>
                </c:pt>
                <c:pt idx="1">
                  <c:v>1.4084100161186386E-49</c:v>
                </c:pt>
                <c:pt idx="2">
                  <c:v>1.3647972584653684E-45</c:v>
                </c:pt>
                <c:pt idx="3">
                  <c:v>8.880147789248363E-42</c:v>
                </c:pt>
                <c:pt idx="4">
                  <c:v>3.8802894157922719E-38</c:v>
                </c:pt>
                <c:pt idx="5">
                  <c:v>1.138912056430251E-34</c:v>
                </c:pt>
                <c:pt idx="6">
                  <c:v>2.2459618762956137E-31</c:v>
                </c:pt>
                <c:pt idx="7">
                  <c:v>2.9766052302693461E-28</c:v>
                </c:pt>
                <c:pt idx="8">
                  <c:v>2.6520857855223007E-25</c:v>
                </c:pt>
                <c:pt idx="9">
                  <c:v>1.5891581527528942E-22</c:v>
                </c:pt>
                <c:pt idx="10">
                  <c:v>6.4070301343299406E-20</c:v>
                </c:pt>
                <c:pt idx="11">
                  <c:v>1.7389720728181997E-17</c:v>
                </c:pt>
                <c:pt idx="12">
                  <c:v>3.1795148644575447E-15</c:v>
                </c:pt>
                <c:pt idx="13">
                  <c:v>3.9193376485407436E-13</c:v>
                </c:pt>
                <c:pt idx="14">
                  <c:v>3.2605037410636175E-11</c:v>
                </c:pt>
                <c:pt idx="15">
                  <c:v>1.8328547974959611E-9</c:v>
                </c:pt>
                <c:pt idx="16">
                  <c:v>6.9734904841468554E-8</c:v>
                </c:pt>
                <c:pt idx="17">
                  <c:v>1.7996026986518075E-6</c:v>
                </c:pt>
                <c:pt idx="18">
                  <c:v>3.1589588140031562E-5</c:v>
                </c:pt>
                <c:pt idx="19">
                  <c:v>3.7865534917388597E-4</c:v>
                </c:pt>
                <c:pt idx="20">
                  <c:v>3.1163953243129269E-3</c:v>
                </c:pt>
                <c:pt idx="21">
                  <c:v>1.774997101658431E-2</c:v>
                </c:pt>
                <c:pt idx="22">
                  <c:v>7.0788728701945039E-2</c:v>
                </c:pt>
                <c:pt idx="23">
                  <c:v>0.20121905818688995</c:v>
                </c:pt>
                <c:pt idx="24">
                  <c:v>0.41893936070679516</c:v>
                </c:pt>
                <c:pt idx="25">
                  <c:v>0.66569614235110786</c:v>
                </c:pt>
                <c:pt idx="26">
                  <c:v>0.85559296892129844</c:v>
                </c:pt>
                <c:pt idx="27">
                  <c:v>0.95480975624449971</c:v>
                </c:pt>
                <c:pt idx="28">
                  <c:v>0.98999235854889622</c:v>
                </c:pt>
                <c:pt idx="29">
                  <c:v>0.99845544421865073</c:v>
                </c:pt>
                <c:pt idx="30">
                  <c:v>0.99983554408831765</c:v>
                </c:pt>
                <c:pt idx="31">
                  <c:v>0.99998800314813441</c:v>
                </c:pt>
                <c:pt idx="32">
                  <c:v>0.99999940329961656</c:v>
                </c:pt>
                <c:pt idx="33">
                  <c:v>0.9999999798346263</c:v>
                </c:pt>
                <c:pt idx="34">
                  <c:v>0.999999999538147</c:v>
                </c:pt>
                <c:pt idx="35">
                  <c:v>0.99999999999284506</c:v>
                </c:pt>
                <c:pt idx="36">
                  <c:v>0.99999999999992517</c:v>
                </c:pt>
                <c:pt idx="37">
                  <c:v>0.99999999999999944</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5-4E09-4274-B8D2-2432A9E71C7C}"/>
            </c:ext>
          </c:extLst>
        </c:ser>
        <c:ser>
          <c:idx val="6"/>
          <c:order val="6"/>
          <c:tx>
            <c:strRef>
              <c:f>Sheet1!$H$1</c:f>
              <c:strCache>
                <c:ptCount val="1"/>
                <c:pt idx="0">
                  <c:v>Column6</c:v>
                </c:pt>
              </c:strCache>
            </c:strRef>
          </c:tx>
          <c:spPr>
            <a:ln w="57150" cap="rnd">
              <a:solidFill>
                <a:schemeClr val="accent1">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Sheet1!$H$2:$H$62</c:f>
              <c:numCache>
                <c:formatCode>General</c:formatCode>
                <c:ptCount val="61"/>
                <c:pt idx="0">
                  <c:v>8.4361816427816553E-293</c:v>
                </c:pt>
                <c:pt idx="1">
                  <c:v>5.1472155099405947E-270</c:v>
                </c:pt>
                <c:pt idx="2">
                  <c:v>3.6938555968217086E-248</c:v>
                </c:pt>
                <c:pt idx="3">
                  <c:v>3.1184246772644545E-227</c:v>
                </c:pt>
                <c:pt idx="4">
                  <c:v>3.0975211941030643E-207</c:v>
                </c:pt>
                <c:pt idx="5">
                  <c:v>3.6207949892721574E-188</c:v>
                </c:pt>
                <c:pt idx="6">
                  <c:v>4.9820080542555081E-170</c:v>
                </c:pt>
                <c:pt idx="7">
                  <c:v>8.0710883551841053E-153</c:v>
                </c:pt>
                <c:pt idx="8">
                  <c:v>1.5400083731103738E-136</c:v>
                </c:pt>
                <c:pt idx="9">
                  <c:v>3.4620871071492661E-121</c:v>
                </c:pt>
                <c:pt idx="10">
                  <c:v>9.1741997884536843E-107</c:v>
                </c:pt>
                <c:pt idx="11">
                  <c:v>2.8671086219466529E-93</c:v>
                </c:pt>
                <c:pt idx="12">
                  <c:v>1.0574181650902695E-80</c:v>
                </c:pt>
                <c:pt idx="13">
                  <c:v>4.6059926339977536E-69</c:v>
                </c:pt>
                <c:pt idx="14">
                  <c:v>2.3719716797110329E-58</c:v>
                </c:pt>
                <c:pt idx="15">
                  <c:v>1.4459825593125681E-48</c:v>
                </c:pt>
                <c:pt idx="16">
                  <c:v>1.0452312144537817E-39</c:v>
                </c:pt>
                <c:pt idx="17">
                  <c:v>8.9791217968678236E-32</c:v>
                </c:pt>
                <c:pt idx="18">
                  <c:v>9.1955356273203195E-25</c:v>
                </c:pt>
                <c:pt idx="19">
                  <c:v>1.1276602785352488E-18</c:v>
                </c:pt>
                <c:pt idx="20">
                  <c:v>1.6670517388568042E-13</c:v>
                </c:pt>
                <c:pt idx="21">
                  <c:v>3.0028591198868859E-9</c:v>
                </c:pt>
                <c:pt idx="22">
                  <c:v>6.7134031736894106E-6</c:v>
                </c:pt>
                <c:pt idx="23">
                  <c:v>1.9294967832240426E-3</c:v>
                </c:pt>
                <c:pt idx="24">
                  <c:v>7.694909860170894E-2</c:v>
                </c:pt>
                <c:pt idx="25">
                  <c:v>0.51502488424077941</c:v>
                </c:pt>
                <c:pt idx="26">
                  <c:v>0.93335299182226894</c:v>
                </c:pt>
                <c:pt idx="27">
                  <c:v>0.99848562714924316</c:v>
                </c:pt>
                <c:pt idx="28">
                  <c:v>0.99999525266047506</c:v>
                </c:pt>
                <c:pt idx="29">
                  <c:v>0.99999999809155937</c:v>
                </c:pt>
                <c:pt idx="30">
                  <c:v>0.99999999999990485</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6-4E09-4274-B8D2-2432A9E71C7C}"/>
            </c:ext>
          </c:extLst>
        </c:ser>
        <c:ser>
          <c:idx val="7"/>
          <c:order val="7"/>
          <c:tx>
            <c:strRef>
              <c:f>Sheet1!$I$1</c:f>
              <c:strCache>
                <c:ptCount val="1"/>
                <c:pt idx="0">
                  <c:v>Column7</c:v>
                </c:pt>
              </c:strCache>
            </c:strRef>
          </c:tx>
          <c:spPr>
            <a:ln w="57150" cap="rnd">
              <a:solidFill>
                <a:schemeClr val="accent2">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Sheet1!$I$2:$I$62</c:f>
              <c:numCache>
                <c:formatCode>General</c:formatCode>
                <c:ptCount val="61"/>
                <c:pt idx="0">
                  <c:v>0</c:v>
                </c:pt>
                <c:pt idx="1">
                  <c:v>0</c:v>
                </c:pt>
                <c:pt idx="2">
                  <c:v>0</c:v>
                </c:pt>
                <c:pt idx="3">
                  <c:v>0</c:v>
                </c:pt>
                <c:pt idx="4">
                  <c:v>0</c:v>
                </c:pt>
                <c:pt idx="5">
                  <c:v>0</c:v>
                </c:pt>
                <c:pt idx="6">
                  <c:v>0</c:v>
                </c:pt>
                <c:pt idx="7">
                  <c:v>0</c:v>
                </c:pt>
                <c:pt idx="8">
                  <c:v>0</c:v>
                </c:pt>
                <c:pt idx="9">
                  <c:v>2.7206911156214057E-291</c:v>
                </c:pt>
                <c:pt idx="10">
                  <c:v>5.9479686870223225E-259</c:v>
                </c:pt>
                <c:pt idx="11">
                  <c:v>1.576418980421206E-228</c:v>
                </c:pt>
                <c:pt idx="12">
                  <c:v>5.0676353549358374E-200</c:v>
                </c:pt>
                <c:pt idx="13">
                  <c:v>1.9771229477310974E-173</c:v>
                </c:pt>
                <c:pt idx="14">
                  <c:v>9.3687497664399636E-149</c:v>
                </c:pt>
                <c:pt idx="15">
                  <c:v>5.3970421029155598E-126</c:v>
                </c:pt>
                <c:pt idx="16">
                  <c:v>3.7841987759737025E-105</c:v>
                </c:pt>
                <c:pt idx="17">
                  <c:v>3.234517212300499E-86</c:v>
                </c:pt>
                <c:pt idx="18">
                  <c:v>3.3772288216375471E-69</c:v>
                </c:pt>
                <c:pt idx="19">
                  <c:v>4.3197795419998518E-54</c:v>
                </c:pt>
                <c:pt idx="20">
                  <c:v>6.7963292647367151E-41</c:v>
                </c:pt>
                <c:pt idx="21">
                  <c:v>1.3232255201928876E-29</c:v>
                </c:pt>
                <c:pt idx="22">
                  <c:v>3.2190608936994066E-20</c:v>
                </c:pt>
                <c:pt idx="23">
                  <c:v>9.9492631178298483E-13</c:v>
                </c:pt>
                <c:pt idx="24">
                  <c:v>4.034806674984143E-7</c:v>
                </c:pt>
                <c:pt idx="25">
                  <c:v>0.03</c:v>
                </c:pt>
                <c:pt idx="26">
                  <c:v>0.23249869475556045</c:v>
                </c:pt>
                <c:pt idx="27">
                  <c:v>0.91479288427035044</c:v>
                </c:pt>
                <c:pt idx="28">
                  <c:v>0.99974207758363709</c:v>
                </c:pt>
                <c:pt idx="29">
                  <c:v>0.9999999875456036</c:v>
                </c:pt>
                <c:pt idx="30">
                  <c:v>0.99999999999999178</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7-4E09-4274-B8D2-2432A9E71C7C}"/>
            </c:ext>
          </c:extLst>
        </c:ser>
        <c:ser>
          <c:idx val="8"/>
          <c:order val="8"/>
          <c:tx>
            <c:strRef>
              <c:f>Sheet1!$J$1</c:f>
              <c:strCache>
                <c:ptCount val="1"/>
                <c:pt idx="0">
                  <c:v>Column8</c:v>
                </c:pt>
              </c:strCache>
            </c:strRef>
          </c:tx>
          <c:spPr>
            <a:ln w="57150" cap="rnd">
              <a:solidFill>
                <a:schemeClr val="accent3">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Sheet1!$J$2:$J$62</c:f>
              <c:numCache>
                <c:formatCode>General</c:formatCode>
                <c:ptCount val="61"/>
              </c:numCache>
            </c:numRef>
          </c:yVal>
          <c:smooth val="1"/>
          <c:extLst>
            <c:ext xmlns:c16="http://schemas.microsoft.com/office/drawing/2014/chart" uri="{C3380CC4-5D6E-409C-BE32-E72D297353CC}">
              <c16:uniqueId val="{00000008-4E09-4274-B8D2-2432A9E71C7C}"/>
            </c:ext>
          </c:extLst>
        </c:ser>
        <c:ser>
          <c:idx val="9"/>
          <c:order val="9"/>
          <c:tx>
            <c:strRef>
              <c:f>Sheet1!$K$1</c:f>
              <c:strCache>
                <c:ptCount val="1"/>
                <c:pt idx="0">
                  <c:v>Column9</c:v>
                </c:pt>
              </c:strCache>
            </c:strRef>
          </c:tx>
          <c:spPr>
            <a:ln w="19050" cap="rnd">
              <a:solidFill>
                <a:schemeClr val="accent4">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Sheet1!$K$2:$K$62</c:f>
              <c:numCache>
                <c:formatCode>General</c:formatCode>
                <c:ptCount val="61"/>
              </c:numCache>
            </c:numRef>
          </c:yVal>
          <c:smooth val="1"/>
          <c:extLst>
            <c:ext xmlns:c16="http://schemas.microsoft.com/office/drawing/2014/chart" uri="{C3380CC4-5D6E-409C-BE32-E72D297353CC}">
              <c16:uniqueId val="{00000009-4E09-4274-B8D2-2432A9E71C7C}"/>
            </c:ext>
          </c:extLst>
        </c:ser>
        <c:ser>
          <c:idx val="10"/>
          <c:order val="10"/>
          <c:tx>
            <c:strRef>
              <c:f>Sheet1!$L$1</c:f>
              <c:strCache>
                <c:ptCount val="1"/>
                <c:pt idx="0">
                  <c:v>Column10</c:v>
                </c:pt>
              </c:strCache>
            </c:strRef>
          </c:tx>
          <c:spPr>
            <a:ln w="19050" cap="rnd">
              <a:solidFill>
                <a:schemeClr val="accent5">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Sheet1!$L$2:$L$62</c:f>
              <c:numCache>
                <c:formatCode>General</c:formatCode>
                <c:ptCount val="61"/>
              </c:numCache>
            </c:numRef>
          </c:yVal>
          <c:smooth val="1"/>
          <c:extLst>
            <c:ext xmlns:c16="http://schemas.microsoft.com/office/drawing/2014/chart" uri="{C3380CC4-5D6E-409C-BE32-E72D297353CC}">
              <c16:uniqueId val="{0000000A-4E09-4274-B8D2-2432A9E71C7C}"/>
            </c:ext>
          </c:extLst>
        </c:ser>
        <c:ser>
          <c:idx val="11"/>
          <c:order val="11"/>
          <c:tx>
            <c:strRef>
              <c:f>Sheet1!$M$1</c:f>
              <c:strCache>
                <c:ptCount val="1"/>
                <c:pt idx="0">
                  <c:v>Column11</c:v>
                </c:pt>
              </c:strCache>
            </c:strRef>
          </c:tx>
          <c:spPr>
            <a:ln w="19050" cap="rnd">
              <a:solidFill>
                <a:schemeClr val="accent6">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Sheet1!$M$2:$M$62</c:f>
              <c:numCache>
                <c:formatCode>General</c:formatCode>
                <c:ptCount val="61"/>
              </c:numCache>
            </c:numRef>
          </c:yVal>
          <c:smooth val="1"/>
          <c:extLst>
            <c:ext xmlns:c16="http://schemas.microsoft.com/office/drawing/2014/chart" uri="{C3380CC4-5D6E-409C-BE32-E72D297353CC}">
              <c16:uniqueId val="{0000000B-4E09-4274-B8D2-2432A9E71C7C}"/>
            </c:ext>
          </c:extLst>
        </c:ser>
        <c:ser>
          <c:idx val="12"/>
          <c:order val="12"/>
          <c:tx>
            <c:strRef>
              <c:f>Sheet1!$N$1</c:f>
              <c:strCache>
                <c:ptCount val="1"/>
                <c:pt idx="0">
                  <c:v>Column12</c:v>
                </c:pt>
              </c:strCache>
            </c:strRef>
          </c:tx>
          <c:spPr>
            <a:ln w="19050" cap="rnd">
              <a:solidFill>
                <a:schemeClr val="accent1">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Sheet1!$N$2:$N$62</c:f>
              <c:numCache>
                <c:formatCode>General</c:formatCode>
                <c:ptCount val="61"/>
              </c:numCache>
            </c:numRef>
          </c:yVal>
          <c:smooth val="1"/>
          <c:extLst>
            <c:ext xmlns:c16="http://schemas.microsoft.com/office/drawing/2014/chart" uri="{C3380CC4-5D6E-409C-BE32-E72D297353CC}">
              <c16:uniqueId val="{0000000C-4E09-4274-B8D2-2432A9E71C7C}"/>
            </c:ext>
          </c:extLst>
        </c:ser>
        <c:ser>
          <c:idx val="13"/>
          <c:order val="13"/>
          <c:tx>
            <c:strRef>
              <c:f>Sheet1!$O$1</c:f>
              <c:strCache>
                <c:ptCount val="1"/>
                <c:pt idx="0">
                  <c:v>Column13</c:v>
                </c:pt>
              </c:strCache>
            </c:strRef>
          </c:tx>
          <c:spPr>
            <a:ln w="19050" cap="rnd">
              <a:solidFill>
                <a:schemeClr val="accent2">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Sheet1!$O$2:$O$62</c:f>
              <c:numCache>
                <c:formatCode>General</c:formatCode>
                <c:ptCount val="61"/>
              </c:numCache>
            </c:numRef>
          </c:yVal>
          <c:smooth val="1"/>
          <c:extLst>
            <c:ext xmlns:c16="http://schemas.microsoft.com/office/drawing/2014/chart" uri="{C3380CC4-5D6E-409C-BE32-E72D297353CC}">
              <c16:uniqueId val="{0000000D-4E09-4274-B8D2-2432A9E71C7C}"/>
            </c:ext>
          </c:extLst>
        </c:ser>
        <c:ser>
          <c:idx val="14"/>
          <c:order val="14"/>
          <c:tx>
            <c:strRef>
              <c:f>Sheet1!$P$1</c:f>
              <c:strCache>
                <c:ptCount val="1"/>
                <c:pt idx="0">
                  <c:v>Column14</c:v>
                </c:pt>
              </c:strCache>
            </c:strRef>
          </c:tx>
          <c:spPr>
            <a:ln w="19050" cap="rnd">
              <a:solidFill>
                <a:schemeClr val="accent3">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Sheet1!$P$2:$P$62</c:f>
              <c:numCache>
                <c:formatCode>General</c:formatCode>
                <c:ptCount val="61"/>
              </c:numCache>
            </c:numRef>
          </c:yVal>
          <c:smooth val="1"/>
          <c:extLst>
            <c:ext xmlns:c16="http://schemas.microsoft.com/office/drawing/2014/chart" uri="{C3380CC4-5D6E-409C-BE32-E72D297353CC}">
              <c16:uniqueId val="{0000000E-4E09-4274-B8D2-2432A9E71C7C}"/>
            </c:ext>
          </c:extLst>
        </c:ser>
        <c:ser>
          <c:idx val="15"/>
          <c:order val="15"/>
          <c:tx>
            <c:strRef>
              <c:f>Sheet1!$Q$1</c:f>
              <c:strCache>
                <c:ptCount val="1"/>
                <c:pt idx="0">
                  <c:v>Column15</c:v>
                </c:pt>
              </c:strCache>
            </c:strRef>
          </c:tx>
          <c:spPr>
            <a:ln w="19050" cap="rnd">
              <a:solidFill>
                <a:schemeClr val="accent4">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Sheet1!$Q$2:$Q$62</c:f>
              <c:numCache>
                <c:formatCode>General</c:formatCode>
                <c:ptCount val="61"/>
              </c:numCache>
            </c:numRef>
          </c:yVal>
          <c:smooth val="1"/>
          <c:extLst>
            <c:ext xmlns:c16="http://schemas.microsoft.com/office/drawing/2014/chart" uri="{C3380CC4-5D6E-409C-BE32-E72D297353CC}">
              <c16:uniqueId val="{0000000F-4E09-4274-B8D2-2432A9E71C7C}"/>
            </c:ext>
          </c:extLst>
        </c:ser>
        <c:ser>
          <c:idx val="16"/>
          <c:order val="16"/>
          <c:tx>
            <c:strRef>
              <c:f>Sheet1!$R$1</c:f>
              <c:strCache>
                <c:ptCount val="1"/>
                <c:pt idx="0">
                  <c:v>Column16</c:v>
                </c:pt>
              </c:strCache>
            </c:strRef>
          </c:tx>
          <c:spPr>
            <a:ln w="19050" cap="rnd">
              <a:solidFill>
                <a:schemeClr val="accent5">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Sheet1!$R$2:$R$62</c:f>
              <c:numCache>
                <c:formatCode>General</c:formatCode>
                <c:ptCount val="61"/>
              </c:numCache>
            </c:numRef>
          </c:yVal>
          <c:smooth val="1"/>
          <c:extLst>
            <c:ext xmlns:c16="http://schemas.microsoft.com/office/drawing/2014/chart" uri="{C3380CC4-5D6E-409C-BE32-E72D297353CC}">
              <c16:uniqueId val="{00000010-4E09-4274-B8D2-2432A9E71C7C}"/>
            </c:ext>
          </c:extLst>
        </c:ser>
        <c:ser>
          <c:idx val="17"/>
          <c:order val="17"/>
          <c:tx>
            <c:strRef>
              <c:f>Sheet1!$S$1</c:f>
              <c:strCache>
                <c:ptCount val="1"/>
                <c:pt idx="0">
                  <c:v>Column17</c:v>
                </c:pt>
              </c:strCache>
            </c:strRef>
          </c:tx>
          <c:spPr>
            <a:ln w="19050" cap="rnd">
              <a:solidFill>
                <a:schemeClr val="accent6">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Sheet1!$S$2:$S$62</c:f>
              <c:numCache>
                <c:formatCode>General</c:formatCode>
                <c:ptCount val="61"/>
              </c:numCache>
            </c:numRef>
          </c:yVal>
          <c:smooth val="1"/>
          <c:extLst>
            <c:ext xmlns:c16="http://schemas.microsoft.com/office/drawing/2014/chart" uri="{C3380CC4-5D6E-409C-BE32-E72D297353CC}">
              <c16:uniqueId val="{00000011-4E09-4274-B8D2-2432A9E71C7C}"/>
            </c:ext>
          </c:extLst>
        </c:ser>
        <c:ser>
          <c:idx val="18"/>
          <c:order val="18"/>
          <c:tx>
            <c:strRef>
              <c:f>Sheet1!$T$1</c:f>
              <c:strCache>
                <c:ptCount val="1"/>
                <c:pt idx="0">
                  <c:v>Column18</c:v>
                </c:pt>
              </c:strCache>
            </c:strRef>
          </c:tx>
          <c:spPr>
            <a:ln w="19050" cap="rnd">
              <a:solidFill>
                <a:schemeClr val="accent1">
                  <a:lumMod val="8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Sheet1!$T$2:$T$62</c:f>
              <c:numCache>
                <c:formatCode>General</c:formatCode>
                <c:ptCount val="61"/>
              </c:numCache>
            </c:numRef>
          </c:yVal>
          <c:smooth val="1"/>
          <c:extLst>
            <c:ext xmlns:c16="http://schemas.microsoft.com/office/drawing/2014/chart" uri="{C3380CC4-5D6E-409C-BE32-E72D297353CC}">
              <c16:uniqueId val="{00000012-4E09-4274-B8D2-2432A9E71C7C}"/>
            </c:ext>
          </c:extLst>
        </c:ser>
        <c:dLbls>
          <c:showLegendKey val="0"/>
          <c:showVal val="0"/>
          <c:showCatName val="0"/>
          <c:showSerName val="0"/>
          <c:showPercent val="0"/>
          <c:showBubbleSize val="0"/>
        </c:dLbls>
        <c:axId val="180886687"/>
        <c:axId val="180884607"/>
      </c:scatterChart>
      <c:valAx>
        <c:axId val="180886687"/>
        <c:scaling>
          <c:orientation val="minMax"/>
          <c:max val="2"/>
          <c:min val="1.5"/>
        </c:scaling>
        <c:delete val="1"/>
        <c:axPos val="b"/>
        <c:numFmt formatCode="#,##0" sourceLinked="0"/>
        <c:majorTickMark val="out"/>
        <c:minorTickMark val="none"/>
        <c:tickLblPos val="nextTo"/>
        <c:crossAx val="180884607"/>
        <c:crosses val="autoZero"/>
        <c:crossBetween val="midCat"/>
      </c:valAx>
      <c:valAx>
        <c:axId val="180884607"/>
        <c:scaling>
          <c:orientation val="minMax"/>
          <c:max val="1.01"/>
          <c:min val="-1.0000000000000002E-2"/>
        </c:scaling>
        <c:delete val="1"/>
        <c:axPos val="l"/>
        <c:numFmt formatCode="#,##0.00" sourceLinked="0"/>
        <c:majorTickMark val="out"/>
        <c:minorTickMark val="none"/>
        <c:tickLblPos val="nextTo"/>
        <c:crossAx val="180886687"/>
        <c:crosses val="autoZero"/>
        <c:crossBetween val="midCat"/>
        <c:majorUnit val="0.25"/>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c:f>
              <c:strCache>
                <c:ptCount val="1"/>
                <c:pt idx="0">
                  <c:v>Y-Values</c:v>
                </c:pt>
              </c:strCache>
            </c:strRef>
          </c:tx>
          <c:spPr>
            <a:ln w="57150" cap="rnd" cmpd="sng">
              <a:solidFill>
                <a:schemeClr val="accent1"/>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Sheet1!$B$2:$B$62</c:f>
              <c:numCache>
                <c:formatCode>General</c:formatCode>
                <c:ptCount val="61"/>
              </c:numCache>
            </c:numRef>
          </c:yVal>
          <c:smooth val="1"/>
          <c:extLst>
            <c:ext xmlns:c16="http://schemas.microsoft.com/office/drawing/2014/chart" uri="{C3380CC4-5D6E-409C-BE32-E72D297353CC}">
              <c16:uniqueId val="{00000000-3C58-4F61-8CE2-0D3283FBA0FE}"/>
            </c:ext>
          </c:extLst>
        </c:ser>
        <c:ser>
          <c:idx val="1"/>
          <c:order val="1"/>
          <c:tx>
            <c:strRef>
              <c:f>Sheet1!$C$1</c:f>
              <c:strCache>
                <c:ptCount val="1"/>
                <c:pt idx="0">
                  <c:v>Column1</c:v>
                </c:pt>
              </c:strCache>
            </c:strRef>
          </c:tx>
          <c:spPr>
            <a:ln w="57150" cap="rnd">
              <a:solidFill>
                <a:schemeClr val="accent2"/>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Sheet1!$C$2:$C$62</c:f>
              <c:numCache>
                <c:formatCode>General</c:formatCode>
                <c:ptCount val="61"/>
              </c:numCache>
            </c:numRef>
          </c:yVal>
          <c:smooth val="1"/>
          <c:extLst>
            <c:ext xmlns:c16="http://schemas.microsoft.com/office/drawing/2014/chart" uri="{C3380CC4-5D6E-409C-BE32-E72D297353CC}">
              <c16:uniqueId val="{00000000-3625-4DA6-A2C5-C9D0756BAB85}"/>
            </c:ext>
          </c:extLst>
        </c:ser>
        <c:ser>
          <c:idx val="2"/>
          <c:order val="2"/>
          <c:tx>
            <c:strRef>
              <c:f>Sheet1!$D$1</c:f>
              <c:strCache>
                <c:ptCount val="1"/>
                <c:pt idx="0">
                  <c:v>Column2</c:v>
                </c:pt>
              </c:strCache>
            </c:strRef>
          </c:tx>
          <c:spPr>
            <a:ln w="57150" cap="rnd">
              <a:solidFill>
                <a:schemeClr val="accent3"/>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Sheet1!$D$2:$D$62</c:f>
              <c:numCache>
                <c:formatCode>General</c:formatCode>
                <c:ptCount val="61"/>
              </c:numCache>
            </c:numRef>
          </c:yVal>
          <c:smooth val="1"/>
          <c:extLst>
            <c:ext xmlns:c16="http://schemas.microsoft.com/office/drawing/2014/chart" uri="{C3380CC4-5D6E-409C-BE32-E72D297353CC}">
              <c16:uniqueId val="{00000001-3625-4DA6-A2C5-C9D0756BAB85}"/>
            </c:ext>
          </c:extLst>
        </c:ser>
        <c:ser>
          <c:idx val="3"/>
          <c:order val="3"/>
          <c:tx>
            <c:strRef>
              <c:f>Sheet1!$E$1</c:f>
              <c:strCache>
                <c:ptCount val="1"/>
                <c:pt idx="0">
                  <c:v>Column3</c:v>
                </c:pt>
              </c:strCache>
            </c:strRef>
          </c:tx>
          <c:spPr>
            <a:ln w="57150" cap="rnd">
              <a:solidFill>
                <a:schemeClr val="accent4"/>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Sheet1!$E$2:$E$62</c:f>
              <c:numCache>
                <c:formatCode>General</c:formatCode>
                <c:ptCount val="61"/>
              </c:numCache>
            </c:numRef>
          </c:yVal>
          <c:smooth val="1"/>
          <c:extLst>
            <c:ext xmlns:c16="http://schemas.microsoft.com/office/drawing/2014/chart" uri="{C3380CC4-5D6E-409C-BE32-E72D297353CC}">
              <c16:uniqueId val="{00000002-3625-4DA6-A2C5-C9D0756BAB85}"/>
            </c:ext>
          </c:extLst>
        </c:ser>
        <c:ser>
          <c:idx val="4"/>
          <c:order val="4"/>
          <c:tx>
            <c:strRef>
              <c:f>Sheet1!$F$1</c:f>
              <c:strCache>
                <c:ptCount val="1"/>
                <c:pt idx="0">
                  <c:v>Column4</c:v>
                </c:pt>
              </c:strCache>
            </c:strRef>
          </c:tx>
          <c:spPr>
            <a:ln w="57150" cap="rnd">
              <a:solidFill>
                <a:schemeClr val="accent5"/>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Sheet1!$F$2:$F$62</c:f>
              <c:numCache>
                <c:formatCode>General</c:formatCode>
                <c:ptCount val="61"/>
              </c:numCache>
            </c:numRef>
          </c:yVal>
          <c:smooth val="1"/>
          <c:extLst>
            <c:ext xmlns:c16="http://schemas.microsoft.com/office/drawing/2014/chart" uri="{C3380CC4-5D6E-409C-BE32-E72D297353CC}">
              <c16:uniqueId val="{00000003-3625-4DA6-A2C5-C9D0756BAB85}"/>
            </c:ext>
          </c:extLst>
        </c:ser>
        <c:ser>
          <c:idx val="5"/>
          <c:order val="5"/>
          <c:tx>
            <c:strRef>
              <c:f>Sheet1!$G$1</c:f>
              <c:strCache>
                <c:ptCount val="1"/>
                <c:pt idx="0">
                  <c:v>Column5</c:v>
                </c:pt>
              </c:strCache>
            </c:strRef>
          </c:tx>
          <c:spPr>
            <a:ln w="57150" cap="rnd">
              <a:solidFill>
                <a:schemeClr val="accent6"/>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Sheet1!$G$2:$G$62</c:f>
              <c:numCache>
                <c:formatCode>General</c:formatCode>
                <c:ptCount val="61"/>
              </c:numCache>
            </c:numRef>
          </c:yVal>
          <c:smooth val="1"/>
          <c:extLst>
            <c:ext xmlns:c16="http://schemas.microsoft.com/office/drawing/2014/chart" uri="{C3380CC4-5D6E-409C-BE32-E72D297353CC}">
              <c16:uniqueId val="{00000004-3625-4DA6-A2C5-C9D0756BAB85}"/>
            </c:ext>
          </c:extLst>
        </c:ser>
        <c:ser>
          <c:idx val="6"/>
          <c:order val="6"/>
          <c:tx>
            <c:strRef>
              <c:f>Sheet1!$H$1</c:f>
              <c:strCache>
                <c:ptCount val="1"/>
                <c:pt idx="0">
                  <c:v>Column6</c:v>
                </c:pt>
              </c:strCache>
            </c:strRef>
          </c:tx>
          <c:spPr>
            <a:ln w="57150" cap="rnd">
              <a:solidFill>
                <a:schemeClr val="accent1">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Sheet1!$H$2:$H$62</c:f>
              <c:numCache>
                <c:formatCode>General</c:formatCode>
                <c:ptCount val="61"/>
              </c:numCache>
            </c:numRef>
          </c:yVal>
          <c:smooth val="1"/>
          <c:extLst>
            <c:ext xmlns:c16="http://schemas.microsoft.com/office/drawing/2014/chart" uri="{C3380CC4-5D6E-409C-BE32-E72D297353CC}">
              <c16:uniqueId val="{00000005-3625-4DA6-A2C5-C9D0756BAB85}"/>
            </c:ext>
          </c:extLst>
        </c:ser>
        <c:ser>
          <c:idx val="7"/>
          <c:order val="7"/>
          <c:tx>
            <c:strRef>
              <c:f>Sheet1!$I$1</c:f>
              <c:strCache>
                <c:ptCount val="1"/>
                <c:pt idx="0">
                  <c:v>Column7</c:v>
                </c:pt>
              </c:strCache>
            </c:strRef>
          </c:tx>
          <c:spPr>
            <a:ln w="57150" cap="rnd">
              <a:solidFill>
                <a:schemeClr val="accent2">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Sheet1!$I$2:$I$62</c:f>
              <c:numCache>
                <c:formatCode>General</c:formatCode>
                <c:ptCount val="61"/>
              </c:numCache>
            </c:numRef>
          </c:yVal>
          <c:smooth val="1"/>
          <c:extLst>
            <c:ext xmlns:c16="http://schemas.microsoft.com/office/drawing/2014/chart" uri="{C3380CC4-5D6E-409C-BE32-E72D297353CC}">
              <c16:uniqueId val="{00000006-3625-4DA6-A2C5-C9D0756BAB85}"/>
            </c:ext>
          </c:extLst>
        </c:ser>
        <c:ser>
          <c:idx val="8"/>
          <c:order val="8"/>
          <c:tx>
            <c:strRef>
              <c:f>Sheet1!$J$1</c:f>
              <c:strCache>
                <c:ptCount val="1"/>
                <c:pt idx="0">
                  <c:v>Column8</c:v>
                </c:pt>
              </c:strCache>
            </c:strRef>
          </c:tx>
          <c:spPr>
            <a:ln w="57150" cap="rnd">
              <a:solidFill>
                <a:schemeClr val="accent3">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Sheet1!$J$2:$J$62</c:f>
              <c:numCache>
                <c:formatCode>General</c:formatCode>
                <c:ptCount val="61"/>
              </c:numCache>
            </c:numRef>
          </c:yVal>
          <c:smooth val="1"/>
          <c:extLst>
            <c:ext xmlns:c16="http://schemas.microsoft.com/office/drawing/2014/chart" uri="{C3380CC4-5D6E-409C-BE32-E72D297353CC}">
              <c16:uniqueId val="{00000007-3625-4DA6-A2C5-C9D0756BAB85}"/>
            </c:ext>
          </c:extLst>
        </c:ser>
        <c:ser>
          <c:idx val="9"/>
          <c:order val="9"/>
          <c:tx>
            <c:strRef>
              <c:f>Sheet1!$K$1</c:f>
              <c:strCache>
                <c:ptCount val="1"/>
                <c:pt idx="0">
                  <c:v>Column9</c:v>
                </c:pt>
              </c:strCache>
            </c:strRef>
          </c:tx>
          <c:spPr>
            <a:ln w="19050" cap="rnd">
              <a:solidFill>
                <a:schemeClr val="accent4">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Sheet1!$K$2:$K$62</c:f>
              <c:numCache>
                <c:formatCode>General</c:formatCode>
                <c:ptCount val="61"/>
              </c:numCache>
            </c:numRef>
          </c:yVal>
          <c:smooth val="1"/>
          <c:extLst>
            <c:ext xmlns:c16="http://schemas.microsoft.com/office/drawing/2014/chart" uri="{C3380CC4-5D6E-409C-BE32-E72D297353CC}">
              <c16:uniqueId val="{00000008-3625-4DA6-A2C5-C9D0756BAB85}"/>
            </c:ext>
          </c:extLst>
        </c:ser>
        <c:ser>
          <c:idx val="10"/>
          <c:order val="10"/>
          <c:tx>
            <c:strRef>
              <c:f>Sheet1!$L$1</c:f>
              <c:strCache>
                <c:ptCount val="1"/>
                <c:pt idx="0">
                  <c:v>Column10</c:v>
                </c:pt>
              </c:strCache>
            </c:strRef>
          </c:tx>
          <c:spPr>
            <a:ln w="19050" cap="rnd">
              <a:solidFill>
                <a:schemeClr val="accent5">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Sheet1!$L$2:$L$62</c:f>
              <c:numCache>
                <c:formatCode>General</c:formatCode>
                <c:ptCount val="61"/>
              </c:numCache>
            </c:numRef>
          </c:yVal>
          <c:smooth val="1"/>
          <c:extLst>
            <c:ext xmlns:c16="http://schemas.microsoft.com/office/drawing/2014/chart" uri="{C3380CC4-5D6E-409C-BE32-E72D297353CC}">
              <c16:uniqueId val="{00000009-3625-4DA6-A2C5-C9D0756BAB85}"/>
            </c:ext>
          </c:extLst>
        </c:ser>
        <c:ser>
          <c:idx val="11"/>
          <c:order val="11"/>
          <c:tx>
            <c:strRef>
              <c:f>Sheet1!$M$1</c:f>
              <c:strCache>
                <c:ptCount val="1"/>
                <c:pt idx="0">
                  <c:v>Column11</c:v>
                </c:pt>
              </c:strCache>
            </c:strRef>
          </c:tx>
          <c:spPr>
            <a:ln w="19050" cap="rnd">
              <a:solidFill>
                <a:schemeClr val="accent6">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Sheet1!$M$2:$M$62</c:f>
              <c:numCache>
                <c:formatCode>General</c:formatCode>
                <c:ptCount val="61"/>
              </c:numCache>
            </c:numRef>
          </c:yVal>
          <c:smooth val="1"/>
          <c:extLst>
            <c:ext xmlns:c16="http://schemas.microsoft.com/office/drawing/2014/chart" uri="{C3380CC4-5D6E-409C-BE32-E72D297353CC}">
              <c16:uniqueId val="{0000000A-3625-4DA6-A2C5-C9D0756BAB85}"/>
            </c:ext>
          </c:extLst>
        </c:ser>
        <c:ser>
          <c:idx val="12"/>
          <c:order val="12"/>
          <c:tx>
            <c:strRef>
              <c:f>Sheet1!$N$1</c:f>
              <c:strCache>
                <c:ptCount val="1"/>
                <c:pt idx="0">
                  <c:v>Column12</c:v>
                </c:pt>
              </c:strCache>
            </c:strRef>
          </c:tx>
          <c:spPr>
            <a:ln w="19050" cap="rnd">
              <a:solidFill>
                <a:schemeClr val="accent1">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Sheet1!$N$2:$N$62</c:f>
              <c:numCache>
                <c:formatCode>General</c:formatCode>
                <c:ptCount val="61"/>
              </c:numCache>
            </c:numRef>
          </c:yVal>
          <c:smooth val="1"/>
          <c:extLst>
            <c:ext xmlns:c16="http://schemas.microsoft.com/office/drawing/2014/chart" uri="{C3380CC4-5D6E-409C-BE32-E72D297353CC}">
              <c16:uniqueId val="{0000000B-3625-4DA6-A2C5-C9D0756BAB85}"/>
            </c:ext>
          </c:extLst>
        </c:ser>
        <c:ser>
          <c:idx val="13"/>
          <c:order val="13"/>
          <c:tx>
            <c:strRef>
              <c:f>Sheet1!$O$1</c:f>
              <c:strCache>
                <c:ptCount val="1"/>
                <c:pt idx="0">
                  <c:v>Column13</c:v>
                </c:pt>
              </c:strCache>
            </c:strRef>
          </c:tx>
          <c:spPr>
            <a:ln w="19050" cap="rnd">
              <a:solidFill>
                <a:schemeClr val="accent2">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Sheet1!$O$2:$O$62</c:f>
              <c:numCache>
                <c:formatCode>General</c:formatCode>
                <c:ptCount val="61"/>
              </c:numCache>
            </c:numRef>
          </c:yVal>
          <c:smooth val="1"/>
          <c:extLst>
            <c:ext xmlns:c16="http://schemas.microsoft.com/office/drawing/2014/chart" uri="{C3380CC4-5D6E-409C-BE32-E72D297353CC}">
              <c16:uniqueId val="{0000000C-3625-4DA6-A2C5-C9D0756BAB85}"/>
            </c:ext>
          </c:extLst>
        </c:ser>
        <c:ser>
          <c:idx val="14"/>
          <c:order val="14"/>
          <c:tx>
            <c:strRef>
              <c:f>Sheet1!$P$1</c:f>
              <c:strCache>
                <c:ptCount val="1"/>
                <c:pt idx="0">
                  <c:v>Column14</c:v>
                </c:pt>
              </c:strCache>
            </c:strRef>
          </c:tx>
          <c:spPr>
            <a:ln w="19050" cap="rnd">
              <a:solidFill>
                <a:schemeClr val="accent3">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Sheet1!$P$2:$P$62</c:f>
              <c:numCache>
                <c:formatCode>General</c:formatCode>
                <c:ptCount val="61"/>
              </c:numCache>
            </c:numRef>
          </c:yVal>
          <c:smooth val="1"/>
          <c:extLst>
            <c:ext xmlns:c16="http://schemas.microsoft.com/office/drawing/2014/chart" uri="{C3380CC4-5D6E-409C-BE32-E72D297353CC}">
              <c16:uniqueId val="{0000000D-3625-4DA6-A2C5-C9D0756BAB85}"/>
            </c:ext>
          </c:extLst>
        </c:ser>
        <c:ser>
          <c:idx val="15"/>
          <c:order val="15"/>
          <c:tx>
            <c:strRef>
              <c:f>Sheet1!$Q$1</c:f>
              <c:strCache>
                <c:ptCount val="1"/>
                <c:pt idx="0">
                  <c:v>Column15</c:v>
                </c:pt>
              </c:strCache>
            </c:strRef>
          </c:tx>
          <c:spPr>
            <a:ln w="19050" cap="rnd">
              <a:solidFill>
                <a:schemeClr val="accent4">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Sheet1!$Q$2:$Q$62</c:f>
              <c:numCache>
                <c:formatCode>General</c:formatCode>
                <c:ptCount val="61"/>
              </c:numCache>
            </c:numRef>
          </c:yVal>
          <c:smooth val="1"/>
          <c:extLst>
            <c:ext xmlns:c16="http://schemas.microsoft.com/office/drawing/2014/chart" uri="{C3380CC4-5D6E-409C-BE32-E72D297353CC}">
              <c16:uniqueId val="{0000000E-3625-4DA6-A2C5-C9D0756BAB85}"/>
            </c:ext>
          </c:extLst>
        </c:ser>
        <c:ser>
          <c:idx val="16"/>
          <c:order val="16"/>
          <c:tx>
            <c:strRef>
              <c:f>Sheet1!$R$1</c:f>
              <c:strCache>
                <c:ptCount val="1"/>
                <c:pt idx="0">
                  <c:v>Column16</c:v>
                </c:pt>
              </c:strCache>
            </c:strRef>
          </c:tx>
          <c:spPr>
            <a:ln w="19050" cap="rnd">
              <a:solidFill>
                <a:schemeClr val="accent5">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Sheet1!$R$2:$R$62</c:f>
              <c:numCache>
                <c:formatCode>General</c:formatCode>
                <c:ptCount val="61"/>
              </c:numCache>
            </c:numRef>
          </c:yVal>
          <c:smooth val="1"/>
          <c:extLst>
            <c:ext xmlns:c16="http://schemas.microsoft.com/office/drawing/2014/chart" uri="{C3380CC4-5D6E-409C-BE32-E72D297353CC}">
              <c16:uniqueId val="{0000000F-3625-4DA6-A2C5-C9D0756BAB85}"/>
            </c:ext>
          </c:extLst>
        </c:ser>
        <c:ser>
          <c:idx val="17"/>
          <c:order val="17"/>
          <c:tx>
            <c:strRef>
              <c:f>Sheet1!$S$1</c:f>
              <c:strCache>
                <c:ptCount val="1"/>
                <c:pt idx="0">
                  <c:v>Column17</c:v>
                </c:pt>
              </c:strCache>
            </c:strRef>
          </c:tx>
          <c:spPr>
            <a:ln w="19050" cap="rnd">
              <a:solidFill>
                <a:schemeClr val="accent6">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Sheet1!$S$2:$S$62</c:f>
              <c:numCache>
                <c:formatCode>General</c:formatCode>
                <c:ptCount val="61"/>
              </c:numCache>
            </c:numRef>
          </c:yVal>
          <c:smooth val="1"/>
          <c:extLst>
            <c:ext xmlns:c16="http://schemas.microsoft.com/office/drawing/2014/chart" uri="{C3380CC4-5D6E-409C-BE32-E72D297353CC}">
              <c16:uniqueId val="{00000010-3625-4DA6-A2C5-C9D0756BAB85}"/>
            </c:ext>
          </c:extLst>
        </c:ser>
        <c:ser>
          <c:idx val="18"/>
          <c:order val="18"/>
          <c:tx>
            <c:strRef>
              <c:f>Sheet1!$T$1</c:f>
              <c:strCache>
                <c:ptCount val="1"/>
                <c:pt idx="0">
                  <c:v>Column18</c:v>
                </c:pt>
              </c:strCache>
            </c:strRef>
          </c:tx>
          <c:spPr>
            <a:ln w="19050" cap="rnd">
              <a:solidFill>
                <a:schemeClr val="accent1">
                  <a:lumMod val="8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Sheet1!$T$2:$T$62</c:f>
              <c:numCache>
                <c:formatCode>General</c:formatCode>
                <c:ptCount val="61"/>
              </c:numCache>
            </c:numRef>
          </c:yVal>
          <c:smooth val="1"/>
          <c:extLst>
            <c:ext xmlns:c16="http://schemas.microsoft.com/office/drawing/2014/chart" uri="{C3380CC4-5D6E-409C-BE32-E72D297353CC}">
              <c16:uniqueId val="{00000011-3625-4DA6-A2C5-C9D0756BAB85}"/>
            </c:ext>
          </c:extLst>
        </c:ser>
        <c:dLbls>
          <c:showLegendKey val="0"/>
          <c:showVal val="0"/>
          <c:showCatName val="0"/>
          <c:showSerName val="0"/>
          <c:showPercent val="0"/>
          <c:showBubbleSize val="0"/>
        </c:dLbls>
        <c:axId val="180886687"/>
        <c:axId val="180884607"/>
      </c:scatterChart>
      <c:valAx>
        <c:axId val="180886687"/>
        <c:scaling>
          <c:orientation val="minMax"/>
          <c:max val="2"/>
          <c:min val="1.5"/>
        </c:scaling>
        <c:delete val="0"/>
        <c:axPos val="b"/>
        <c:majorGridlines>
          <c:spPr>
            <a:ln w="9525" cap="flat" cmpd="sng" algn="ctr">
              <a:noFill/>
              <a:round/>
            </a:ln>
            <a:effectLst/>
          </c:spPr>
        </c:majorGridlines>
        <c:title>
          <c:tx>
            <c:rich>
              <a:bodyPr rot="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r>
                  <a:rPr lang="en-US" sz="2800" dirty="0">
                    <a:solidFill>
                      <a:schemeClr val="tx1"/>
                    </a:solidFill>
                    <a:latin typeface="Cambria" panose="02040503050406030204" pitchFamily="18" charset="0"/>
                  </a:rPr>
                  <a:t>Refresh</a:t>
                </a:r>
                <a:r>
                  <a:rPr lang="en-US" sz="2800" baseline="0" dirty="0">
                    <a:solidFill>
                      <a:schemeClr val="tx1"/>
                    </a:solidFill>
                    <a:latin typeface="Cambria" panose="02040503050406030204" pitchFamily="18" charset="0"/>
                  </a:rPr>
                  <a:t> Interval (s)</a:t>
                </a:r>
                <a:endParaRPr lang="en-US" sz="2800" dirty="0">
                  <a:solidFill>
                    <a:schemeClr val="tx1"/>
                  </a:solidFill>
                  <a:latin typeface="Cambria" panose="02040503050406030204" pitchFamily="18" charset="0"/>
                </a:endParaRPr>
              </a:p>
            </c:rich>
          </c:tx>
          <c:overlay val="0"/>
          <c:spPr>
            <a:noFill/>
            <a:ln>
              <a:noFill/>
            </a:ln>
            <a:effectLst/>
          </c:spPr>
          <c:txPr>
            <a:bodyPr rot="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endParaRPr lang="en-US"/>
            </a:p>
          </c:txPr>
        </c:title>
        <c:numFmt formatCode="#,##0.0" sourceLinked="0"/>
        <c:majorTickMark val="none"/>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mn-ea"/>
                <a:cs typeface="+mn-cs"/>
              </a:defRPr>
            </a:pPr>
            <a:endParaRPr lang="en-US"/>
          </a:p>
        </c:txPr>
        <c:crossAx val="180884607"/>
        <c:crosses val="autoZero"/>
        <c:crossBetween val="midCat"/>
        <c:majorUnit val="0.1"/>
      </c:valAx>
      <c:valAx>
        <c:axId val="180884607"/>
        <c:scaling>
          <c:orientation val="minMax"/>
          <c:max val="1"/>
          <c:min val="0"/>
        </c:scaling>
        <c:delete val="0"/>
        <c:axPos val="l"/>
        <c:majorGridlines>
          <c:spPr>
            <a:ln w="15875" cap="flat" cmpd="sng" algn="ctr">
              <a:noFill/>
              <a:round/>
            </a:ln>
            <a:effectLst/>
          </c:spPr>
        </c:majorGridlines>
        <c:title>
          <c:tx>
            <c:rich>
              <a:bodyPr rot="-540000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r>
                  <a:rPr lang="en-US" sz="2800" dirty="0">
                    <a:solidFill>
                      <a:schemeClr val="tx1"/>
                    </a:solidFill>
                    <a:latin typeface="Cambria" panose="02040503050406030204" pitchFamily="18" charset="0"/>
                  </a:rPr>
                  <a:t>Read Failure Probability</a:t>
                </a:r>
              </a:p>
            </c:rich>
          </c:tx>
          <c:layout>
            <c:manualLayout>
              <c:xMode val="edge"/>
              <c:yMode val="edge"/>
              <c:x val="1.6955199666741225E-2"/>
              <c:y val="7.316576498544819E-2"/>
            </c:manualLayout>
          </c:layout>
          <c:overlay val="0"/>
          <c:spPr>
            <a:noFill/>
            <a:ln>
              <a:noFill/>
            </a:ln>
            <a:effectLst/>
          </c:spPr>
          <c:txPr>
            <a:bodyPr rot="-540000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endParaRPr lang="en-US"/>
            </a:p>
          </c:txPr>
        </c:title>
        <c:numFmt formatCode="#,##0.00" sourceLinked="0"/>
        <c:majorTickMark val="none"/>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mn-ea"/>
                <a:cs typeface="+mn-cs"/>
              </a:defRPr>
            </a:pPr>
            <a:endParaRPr lang="en-US"/>
          </a:p>
        </c:txPr>
        <c:crossAx val="180886687"/>
        <c:crosses val="autoZero"/>
        <c:crossBetween val="midCat"/>
        <c:majorUnit val="0.25"/>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c:f>
              <c:strCache>
                <c:ptCount val="1"/>
                <c:pt idx="0">
                  <c:v>Y-Values</c:v>
                </c:pt>
              </c:strCache>
            </c:strRef>
          </c:tx>
          <c:spPr>
            <a:ln w="57150" cap="rnd" cmpd="sng">
              <a:solidFill>
                <a:schemeClr val="accent1"/>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Sheet1!$B$2:$B$62</c:f>
              <c:numCache>
                <c:formatCode>General</c:formatCode>
                <c:ptCount val="61"/>
                <c:pt idx="0">
                  <c:v>0</c:v>
                </c:pt>
                <c:pt idx="1">
                  <c:v>0</c:v>
                </c:pt>
                <c:pt idx="2">
                  <c:v>0</c:v>
                </c:pt>
                <c:pt idx="3">
                  <c:v>0</c:v>
                </c:pt>
                <c:pt idx="4">
                  <c:v>7.9573204188370659E-292</c:v>
                </c:pt>
                <c:pt idx="5">
                  <c:v>4.8762809088011108E-256</c:v>
                </c:pt>
                <c:pt idx="6">
                  <c:v>1.3119314185306079E-222</c:v>
                </c:pt>
                <c:pt idx="7">
                  <c:v>1.5507409549096489E-191</c:v>
                </c:pt>
                <c:pt idx="8">
                  <c:v>8.0603341898688897E-163</c:v>
                </c:pt>
                <c:pt idx="9">
                  <c:v>1.8443096120078821E-136</c:v>
                </c:pt>
                <c:pt idx="10">
                  <c:v>1.8603889272908711E-112</c:v>
                </c:pt>
                <c:pt idx="11">
                  <c:v>8.2887002587012317E-91</c:v>
                </c:pt>
                <c:pt idx="12">
                  <c:v>1.6353252735710395E-71</c:v>
                </c:pt>
                <c:pt idx="13">
                  <c:v>1.4339732592919344E-54</c:v>
                </c:pt>
                <c:pt idx="14">
                  <c:v>5.6186872156016569E-40</c:v>
                </c:pt>
                <c:pt idx="15">
                  <c:v>9.9206213131683569E-28</c:v>
                </c:pt>
                <c:pt idx="16">
                  <c:v>8.0060441707773178E-18</c:v>
                </c:pt>
                <c:pt idx="17">
                  <c:v>3.0328884153377354E-10</c:v>
                </c:pt>
                <c:pt idx="18">
                  <c:v>5.7197827313023665E-5</c:v>
                </c:pt>
                <c:pt idx="19">
                  <c:v>6.3385642286705998E-2</c:v>
                </c:pt>
                <c:pt idx="20">
                  <c:v>0.78927783203263213</c:v>
                </c:pt>
                <c:pt idx="21">
                  <c:v>0.98</c:v>
                </c:pt>
                <c:pt idx="22">
                  <c:v>0.99999997694209841</c:v>
                </c:pt>
                <c:pt idx="23">
                  <c:v>0.99999999999999678</c:v>
                </c:pt>
                <c:pt idx="24">
                  <c:v>1</c:v>
                </c:pt>
                <c:pt idx="25">
                  <c:v>1</c:v>
                </c:pt>
                <c:pt idx="26">
                  <c:v>1</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0-4E09-4274-B8D2-2432A9E71C7C}"/>
            </c:ext>
          </c:extLst>
        </c:ser>
        <c:ser>
          <c:idx val="1"/>
          <c:order val="1"/>
          <c:tx>
            <c:strRef>
              <c:f>Sheet1!$C$1</c:f>
              <c:strCache>
                <c:ptCount val="1"/>
                <c:pt idx="0">
                  <c:v>Column1</c:v>
                </c:pt>
              </c:strCache>
            </c:strRef>
          </c:tx>
          <c:spPr>
            <a:ln w="57150" cap="rnd">
              <a:solidFill>
                <a:schemeClr val="accent2"/>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Sheet1!$C$2:$C$62</c:f>
              <c:numCache>
                <c:formatCode>General</c:formatCode>
                <c:ptCount val="61"/>
                <c:pt idx="0">
                  <c:v>4.523482417812425E-126</c:v>
                </c:pt>
                <c:pt idx="1">
                  <c:v>1.5348950472333874E-114</c:v>
                </c:pt>
                <c:pt idx="2">
                  <c:v>1.4296533818841025E-103</c:v>
                </c:pt>
                <c:pt idx="3">
                  <c:v>3.6563235004272554E-93</c:v>
                </c:pt>
                <c:pt idx="4">
                  <c:v>2.5683561926964525E-83</c:v>
                </c:pt>
                <c:pt idx="5">
                  <c:v>4.9570328976686204E-74</c:v>
                </c:pt>
                <c:pt idx="6">
                  <c:v>2.6298658207866195E-65</c:v>
                </c:pt>
                <c:pt idx="7">
                  <c:v>3.8372339254361108E-57</c:v>
                </c:pt>
                <c:pt idx="8">
                  <c:v>1.5408232698344886E-49</c:v>
                </c:pt>
                <c:pt idx="9">
                  <c:v>1.7040359921045269E-42</c:v>
                </c:pt>
                <c:pt idx="10">
                  <c:v>5.1954557116850918E-36</c:v>
                </c:pt>
                <c:pt idx="11">
                  <c:v>4.3725246979056288E-30</c:v>
                </c:pt>
                <c:pt idx="12">
                  <c:v>1.0174500866977073E-24</c:v>
                </c:pt>
                <c:pt idx="13">
                  <c:v>6.5600911573122469E-20</c:v>
                </c:pt>
                <c:pt idx="14">
                  <c:v>1.1754817518295022E-15</c:v>
                </c:pt>
                <c:pt idx="15">
                  <c:v>5.8784848632246803E-12</c:v>
                </c:pt>
                <c:pt idx="16">
                  <c:v>8.2560139419403656E-9</c:v>
                </c:pt>
                <c:pt idx="17">
                  <c:v>3.2881488991022728E-6</c:v>
                </c:pt>
                <c:pt idx="18">
                  <c:v>3.7740318119135202E-4</c:v>
                </c:pt>
                <c:pt idx="19">
                  <c:v>1.2848733317716424E-2</c:v>
                </c:pt>
                <c:pt idx="20">
                  <c:v>0.13727373683503322</c:v>
                </c:pt>
                <c:pt idx="21">
                  <c:v>0.51812700193899275</c:v>
                </c:pt>
                <c:pt idx="22">
                  <c:v>0.88170569845872815</c:v>
                </c:pt>
                <c:pt idx="23">
                  <c:v>0.98987437557399227</c:v>
                </c:pt>
                <c:pt idx="24">
                  <c:v>0.99972967488573716</c:v>
                </c:pt>
                <c:pt idx="25">
                  <c:v>0.99999786580590311</c:v>
                </c:pt>
                <c:pt idx="26">
                  <c:v>0.99999999515221216</c:v>
                </c:pt>
                <c:pt idx="27">
                  <c:v>0.99999999999688027</c:v>
                </c:pt>
                <c:pt idx="28">
                  <c:v>0.99999999999999944</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1-4E09-4274-B8D2-2432A9E71C7C}"/>
            </c:ext>
          </c:extLst>
        </c:ser>
        <c:ser>
          <c:idx val="2"/>
          <c:order val="2"/>
          <c:tx>
            <c:strRef>
              <c:f>Sheet1!$D$1</c:f>
              <c:strCache>
                <c:ptCount val="1"/>
                <c:pt idx="0">
                  <c:v>Column2</c:v>
                </c:pt>
              </c:strCache>
            </c:strRef>
          </c:tx>
          <c:spPr>
            <a:ln w="57150" cap="rnd">
              <a:solidFill>
                <a:schemeClr val="accent3"/>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Sheet1!$D$2:$D$62</c:f>
              <c:numCache>
                <c:formatCode>General</c:formatCode>
                <c:ptCount val="61"/>
                <c:pt idx="0">
                  <c:v>1.1257474879458222E-111</c:v>
                </c:pt>
                <c:pt idx="1">
                  <c:v>6.2630127136528167E-102</c:v>
                </c:pt>
                <c:pt idx="2">
                  <c:v>1.2291710103165333E-92</c:v>
                </c:pt>
                <c:pt idx="3">
                  <c:v>8.5119153294149084E-84</c:v>
                </c:pt>
                <c:pt idx="4">
                  <c:v>2.0803832272808076E-75</c:v>
                </c:pt>
                <c:pt idx="5">
                  <c:v>1.7951259049478231E-67</c:v>
                </c:pt>
                <c:pt idx="6">
                  <c:v>5.4706685677888436E-60</c:v>
                </c:pt>
                <c:pt idx="7">
                  <c:v>5.8907168735060984E-53</c:v>
                </c:pt>
                <c:pt idx="8">
                  <c:v>2.2423551857763343E-46</c:v>
                </c:pt>
                <c:pt idx="9">
                  <c:v>3.0194243736592871E-40</c:v>
                </c:pt>
                <c:pt idx="10">
                  <c:v>1.439348723211731E-34</c:v>
                </c:pt>
                <c:pt idx="11">
                  <c:v>2.4313824799978769E-29</c:v>
                </c:pt>
                <c:pt idx="12">
                  <c:v>1.4572166941654634E-24</c:v>
                </c:pt>
                <c:pt idx="13">
                  <c:v>3.1036781474976835E-20</c:v>
                </c:pt>
                <c:pt idx="14">
                  <c:v>2.3541686429759747E-16</c:v>
                </c:pt>
                <c:pt idx="15">
                  <c:v>6.3778010107848761E-13</c:v>
                </c:pt>
                <c:pt idx="16">
                  <c:v>6.1966705258975927E-10</c:v>
                </c:pt>
                <c:pt idx="17">
                  <c:v>2.1722539714510717E-7</c:v>
                </c:pt>
                <c:pt idx="18">
                  <c:v>2.7729250700352901E-5</c:v>
                </c:pt>
                <c:pt idx="19">
                  <c:v>1.3084646686054237E-3</c:v>
                </c:pt>
                <c:pt idx="20">
                  <c:v>2.3426853101589956E-2</c:v>
                </c:pt>
                <c:pt idx="21">
                  <c:v>0.16708271415228457</c:v>
                </c:pt>
                <c:pt idx="22">
                  <c:v>0.52237083770361026</c:v>
                </c:pt>
                <c:pt idx="23">
                  <c:v>0.85947582778773102</c:v>
                </c:pt>
                <c:pt idx="24">
                  <c:v>0.98212809331705164</c:v>
                </c:pt>
                <c:pt idx="25">
                  <c:v>0.99910092628820035</c:v>
                </c:pt>
                <c:pt idx="26">
                  <c:v>0.99998290183919758</c:v>
                </c:pt>
                <c:pt idx="27">
                  <c:v>0.99999988004850837</c:v>
                </c:pt>
                <c:pt idx="28">
                  <c:v>0.99999999969394382</c:v>
                </c:pt>
                <c:pt idx="29">
                  <c:v>0.99999999999971845</c:v>
                </c:pt>
                <c:pt idx="30">
                  <c:v>0.99999999999999989</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2-4E09-4274-B8D2-2432A9E71C7C}"/>
            </c:ext>
          </c:extLst>
        </c:ser>
        <c:ser>
          <c:idx val="3"/>
          <c:order val="3"/>
          <c:tx>
            <c:strRef>
              <c:f>Sheet1!$E$1</c:f>
              <c:strCache>
                <c:ptCount val="1"/>
                <c:pt idx="0">
                  <c:v>Column3</c:v>
                </c:pt>
              </c:strCache>
            </c:strRef>
          </c:tx>
          <c:spPr>
            <a:ln w="57150" cap="rnd">
              <a:solidFill>
                <a:schemeClr val="accent4"/>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Sheet1!$E$2:$E$62</c:f>
              <c:numCache>
                <c:formatCode>General</c:formatCode>
                <c:ptCount val="61"/>
                <c:pt idx="0">
                  <c:v>7.3568478988856595E-48</c:v>
                </c:pt>
                <c:pt idx="1">
                  <c:v>6.9137877832094546E-44</c:v>
                </c:pt>
                <c:pt idx="2">
                  <c:v>4.3081225000758965E-40</c:v>
                </c:pt>
                <c:pt idx="3">
                  <c:v>1.7803096376662537E-36</c:v>
                </c:pt>
                <c:pt idx="4">
                  <c:v>4.8802212379187377E-33</c:v>
                </c:pt>
                <c:pt idx="5">
                  <c:v>8.876399993845305E-30</c:v>
                </c:pt>
                <c:pt idx="6">
                  <c:v>1.0715784334363556E-26</c:v>
                </c:pt>
                <c:pt idx="7">
                  <c:v>8.5893658478244612E-24</c:v>
                </c:pt>
                <c:pt idx="8">
                  <c:v>4.5733910026551064E-21</c:v>
                </c:pt>
                <c:pt idx="9">
                  <c:v>1.6183899757492443E-18</c:v>
                </c:pt>
                <c:pt idx="10">
                  <c:v>3.8086486268031324E-16</c:v>
                </c:pt>
                <c:pt idx="11">
                  <c:v>5.9653853654696716E-14</c:v>
                </c:pt>
                <c:pt idx="12">
                  <c:v>6.2244930939332825E-12</c:v>
                </c:pt>
                <c:pt idx="13">
                  <c:v>4.3320515981998631E-10</c:v>
                </c:pt>
                <c:pt idx="14">
                  <c:v>2.0140999303843342E-8</c:v>
                </c:pt>
                <c:pt idx="15">
                  <c:v>6.2682263971207724E-7</c:v>
                </c:pt>
                <c:pt idx="16">
                  <c:v>1.3093466624000991E-5</c:v>
                </c:pt>
                <c:pt idx="17">
                  <c:v>1.8424951588771212E-4</c:v>
                </c:pt>
                <c:pt idx="18">
                  <c:v>1.7556282423011097E-3</c:v>
                </c:pt>
                <c:pt idx="19">
                  <c:v>1.1411602310965982E-2</c:v>
                </c:pt>
                <c:pt idx="20">
                  <c:v>5.1157228511273321E-2</c:v>
                </c:pt>
                <c:pt idx="21">
                  <c:v>0.16082099421940274</c:v>
                </c:pt>
                <c:pt idx="22">
                  <c:v>0.36375363622310586</c:v>
                </c:pt>
                <c:pt idx="23">
                  <c:v>0.61569846584343635</c:v>
                </c:pt>
                <c:pt idx="24">
                  <c:v>0.82558177622289497</c:v>
                </c:pt>
                <c:pt idx="25">
                  <c:v>0.9428886665582239</c:v>
                </c:pt>
                <c:pt idx="26">
                  <c:v>0.98686309399466654</c:v>
                </c:pt>
                <c:pt idx="27">
                  <c:v>0.99791354729309822</c:v>
                </c:pt>
                <c:pt idx="28">
                  <c:v>0.9997737733619837</c:v>
                </c:pt>
                <c:pt idx="29">
                  <c:v>0.9999833819267504</c:v>
                </c:pt>
                <c:pt idx="30">
                  <c:v>0.99999917734179611</c:v>
                </c:pt>
                <c:pt idx="31">
                  <c:v>0.99999997265862173</c:v>
                </c:pt>
                <c:pt idx="32">
                  <c:v>0.99999999939160777</c:v>
                </c:pt>
                <c:pt idx="33">
                  <c:v>0.99999999999095501</c:v>
                </c:pt>
                <c:pt idx="34">
                  <c:v>0.99999999999991029</c:v>
                </c:pt>
                <c:pt idx="35">
                  <c:v>0.99999999999999944</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3-4E09-4274-B8D2-2432A9E71C7C}"/>
            </c:ext>
          </c:extLst>
        </c:ser>
        <c:ser>
          <c:idx val="4"/>
          <c:order val="4"/>
          <c:tx>
            <c:strRef>
              <c:f>Sheet1!$F$1</c:f>
              <c:strCache>
                <c:ptCount val="1"/>
                <c:pt idx="0">
                  <c:v>Column4</c:v>
                </c:pt>
              </c:strCache>
            </c:strRef>
          </c:tx>
          <c:spPr>
            <a:ln w="57150" cap="rnd">
              <a:solidFill>
                <a:schemeClr val="accent5"/>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Sheet1!$F$2:$F$62</c:f>
              <c:numCache>
                <c:formatCode>General</c:formatCode>
                <c:ptCount val="61"/>
                <c:pt idx="0">
                  <c:v>1.1054324828098461E-86</c:v>
                </c:pt>
                <c:pt idx="1">
                  <c:v>1.0550084887555623E-79</c:v>
                </c:pt>
                <c:pt idx="2">
                  <c:v>5.0552609649323436E-73</c:v>
                </c:pt>
                <c:pt idx="3">
                  <c:v>1.2163877156900867E-66</c:v>
                </c:pt>
                <c:pt idx="4">
                  <c:v>1.4700407035247151E-60</c:v>
                </c:pt>
                <c:pt idx="5">
                  <c:v>8.9251811474743026E-55</c:v>
                </c:pt>
                <c:pt idx="6">
                  <c:v>2.723031986914463E-49</c:v>
                </c:pt>
                <c:pt idx="7">
                  <c:v>4.1761298416453575E-44</c:v>
                </c:pt>
                <c:pt idx="8">
                  <c:v>3.2206448404920196E-39</c:v>
                </c:pt>
                <c:pt idx="9">
                  <c:v>1.2495451910994956E-34</c:v>
                </c:pt>
                <c:pt idx="10">
                  <c:v>2.4402419292416653E-30</c:v>
                </c:pt>
                <c:pt idx="11">
                  <c:v>2.4003074996380139E-26</c:v>
                </c:pt>
                <c:pt idx="12">
                  <c:v>1.1901458246287058E-22</c:v>
                </c:pt>
                <c:pt idx="13">
                  <c:v>2.9775916211097318E-19</c:v>
                </c:pt>
                <c:pt idx="14">
                  <c:v>3.7636627159446077E-16</c:v>
                </c:pt>
                <c:pt idx="15">
                  <c:v>2.4073939804339322E-13</c:v>
                </c:pt>
                <c:pt idx="16">
                  <c:v>7.8093334260598429E-11</c:v>
                </c:pt>
                <c:pt idx="17">
                  <c:v>1.2885029660552902E-8</c:v>
                </c:pt>
                <c:pt idx="18">
                  <c:v>1.0857805489263161E-6</c:v>
                </c:pt>
                <c:pt idx="19">
                  <c:v>4.7006591088948197E-5</c:v>
                </c:pt>
                <c:pt idx="20">
                  <c:v>1.0548979073203015E-3</c:v>
                </c:pt>
                <c:pt idx="21">
                  <c:v>1.2445039878136275E-2</c:v>
                </c:pt>
                <c:pt idx="22">
                  <c:v>7.8992048768208936E-2</c:v>
                </c:pt>
                <c:pt idx="23">
                  <c:v>0.28073356590392962</c:v>
                </c:pt>
                <c:pt idx="24">
                  <c:v>0.59892155969820249</c:v>
                </c:pt>
                <c:pt idx="25">
                  <c:v>0.86032419710563557</c:v>
                </c:pt>
                <c:pt idx="26">
                  <c:v>0.97212580911707425</c:v>
                </c:pt>
                <c:pt idx="27">
                  <c:v>0.9969672360248395</c:v>
                </c:pt>
                <c:pt idx="28">
                  <c:v>0.99982517910342072</c:v>
                </c:pt>
                <c:pt idx="29">
                  <c:v>0.9999947511263948</c:v>
                </c:pt>
                <c:pt idx="30">
                  <c:v>0.99999991878372196</c:v>
                </c:pt>
                <c:pt idx="31">
                  <c:v>0.99999999935685202</c:v>
                </c:pt>
                <c:pt idx="32">
                  <c:v>0.99999999999740574</c:v>
                </c:pt>
                <c:pt idx="33">
                  <c:v>0.99999999999999467</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4-4E09-4274-B8D2-2432A9E71C7C}"/>
            </c:ext>
          </c:extLst>
        </c:ser>
        <c:ser>
          <c:idx val="5"/>
          <c:order val="5"/>
          <c:tx>
            <c:strRef>
              <c:f>Sheet1!$G$1</c:f>
              <c:strCache>
                <c:ptCount val="1"/>
                <c:pt idx="0">
                  <c:v>Column5</c:v>
                </c:pt>
              </c:strCache>
            </c:strRef>
          </c:tx>
          <c:spPr>
            <a:ln w="57150" cap="rnd">
              <a:solidFill>
                <a:schemeClr val="accent6"/>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Sheet1!$G$2:$G$62</c:f>
              <c:numCache>
                <c:formatCode>General</c:formatCode>
                <c:ptCount val="61"/>
                <c:pt idx="0">
                  <c:v>9.757393279336034E-54</c:v>
                </c:pt>
                <c:pt idx="1">
                  <c:v>1.4084100161186386E-49</c:v>
                </c:pt>
                <c:pt idx="2">
                  <c:v>1.3647972584653684E-45</c:v>
                </c:pt>
                <c:pt idx="3">
                  <c:v>8.880147789248363E-42</c:v>
                </c:pt>
                <c:pt idx="4">
                  <c:v>3.8802894157922719E-38</c:v>
                </c:pt>
                <c:pt idx="5">
                  <c:v>1.138912056430251E-34</c:v>
                </c:pt>
                <c:pt idx="6">
                  <c:v>2.2459618762956137E-31</c:v>
                </c:pt>
                <c:pt idx="7">
                  <c:v>2.9766052302693461E-28</c:v>
                </c:pt>
                <c:pt idx="8">
                  <c:v>2.6520857855223007E-25</c:v>
                </c:pt>
                <c:pt idx="9">
                  <c:v>1.5891581527528942E-22</c:v>
                </c:pt>
                <c:pt idx="10">
                  <c:v>6.4070301343299406E-20</c:v>
                </c:pt>
                <c:pt idx="11">
                  <c:v>1.7389720728181997E-17</c:v>
                </c:pt>
                <c:pt idx="12">
                  <c:v>3.1795148644575447E-15</c:v>
                </c:pt>
                <c:pt idx="13">
                  <c:v>3.9193376485407436E-13</c:v>
                </c:pt>
                <c:pt idx="14">
                  <c:v>3.2605037410636175E-11</c:v>
                </c:pt>
                <c:pt idx="15">
                  <c:v>1.8328547974959611E-9</c:v>
                </c:pt>
                <c:pt idx="16">
                  <c:v>6.9734904841468554E-8</c:v>
                </c:pt>
                <c:pt idx="17">
                  <c:v>1.7996026986518075E-6</c:v>
                </c:pt>
                <c:pt idx="18">
                  <c:v>3.1589588140031562E-5</c:v>
                </c:pt>
                <c:pt idx="19">
                  <c:v>3.7865534917388597E-4</c:v>
                </c:pt>
                <c:pt idx="20">
                  <c:v>3.1163953243129269E-3</c:v>
                </c:pt>
                <c:pt idx="21">
                  <c:v>1.774997101658431E-2</c:v>
                </c:pt>
                <c:pt idx="22">
                  <c:v>7.0788728701945039E-2</c:v>
                </c:pt>
                <c:pt idx="23">
                  <c:v>0.20121905818688995</c:v>
                </c:pt>
                <c:pt idx="24">
                  <c:v>0.41893936070679516</c:v>
                </c:pt>
                <c:pt idx="25">
                  <c:v>0.66569614235110786</c:v>
                </c:pt>
                <c:pt idx="26">
                  <c:v>0.85559296892129844</c:v>
                </c:pt>
                <c:pt idx="27">
                  <c:v>0.95480975624449971</c:v>
                </c:pt>
                <c:pt idx="28">
                  <c:v>0.98999235854889622</c:v>
                </c:pt>
                <c:pt idx="29">
                  <c:v>0.99845544421865073</c:v>
                </c:pt>
                <c:pt idx="30">
                  <c:v>0.99983554408831765</c:v>
                </c:pt>
                <c:pt idx="31">
                  <c:v>0.99998800314813441</c:v>
                </c:pt>
                <c:pt idx="32">
                  <c:v>0.99999940329961656</c:v>
                </c:pt>
                <c:pt idx="33">
                  <c:v>0.9999999798346263</c:v>
                </c:pt>
                <c:pt idx="34">
                  <c:v>0.999999999538147</c:v>
                </c:pt>
                <c:pt idx="35">
                  <c:v>0.99999999999284506</c:v>
                </c:pt>
                <c:pt idx="36">
                  <c:v>0.99999999999992517</c:v>
                </c:pt>
                <c:pt idx="37">
                  <c:v>0.99999999999999944</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5-4E09-4274-B8D2-2432A9E71C7C}"/>
            </c:ext>
          </c:extLst>
        </c:ser>
        <c:ser>
          <c:idx val="6"/>
          <c:order val="6"/>
          <c:tx>
            <c:strRef>
              <c:f>Sheet1!$H$1</c:f>
              <c:strCache>
                <c:ptCount val="1"/>
                <c:pt idx="0">
                  <c:v>Column6</c:v>
                </c:pt>
              </c:strCache>
            </c:strRef>
          </c:tx>
          <c:spPr>
            <a:ln w="57150" cap="rnd">
              <a:solidFill>
                <a:schemeClr val="accent1">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Sheet1!$H$2:$H$62</c:f>
              <c:numCache>
                <c:formatCode>General</c:formatCode>
                <c:ptCount val="61"/>
                <c:pt idx="0">
                  <c:v>8.4361816427816553E-293</c:v>
                </c:pt>
                <c:pt idx="1">
                  <c:v>5.1472155099405947E-270</c:v>
                </c:pt>
                <c:pt idx="2">
                  <c:v>3.6938555968217086E-248</c:v>
                </c:pt>
                <c:pt idx="3">
                  <c:v>3.1184246772644545E-227</c:v>
                </c:pt>
                <c:pt idx="4">
                  <c:v>3.0975211941030643E-207</c:v>
                </c:pt>
                <c:pt idx="5">
                  <c:v>3.6207949892721574E-188</c:v>
                </c:pt>
                <c:pt idx="6">
                  <c:v>4.9820080542555081E-170</c:v>
                </c:pt>
                <c:pt idx="7">
                  <c:v>8.0710883551841053E-153</c:v>
                </c:pt>
                <c:pt idx="8">
                  <c:v>1.5400083731103738E-136</c:v>
                </c:pt>
                <c:pt idx="9">
                  <c:v>3.4620871071492661E-121</c:v>
                </c:pt>
                <c:pt idx="10">
                  <c:v>9.1741997884536843E-107</c:v>
                </c:pt>
                <c:pt idx="11">
                  <c:v>2.8671086219466529E-93</c:v>
                </c:pt>
                <c:pt idx="12">
                  <c:v>1.0574181650902695E-80</c:v>
                </c:pt>
                <c:pt idx="13">
                  <c:v>4.6059926339977536E-69</c:v>
                </c:pt>
                <c:pt idx="14">
                  <c:v>2.3719716797110329E-58</c:v>
                </c:pt>
                <c:pt idx="15">
                  <c:v>1.4459825593125681E-48</c:v>
                </c:pt>
                <c:pt idx="16">
                  <c:v>1.0452312144537817E-39</c:v>
                </c:pt>
                <c:pt idx="17">
                  <c:v>8.9791217968678236E-32</c:v>
                </c:pt>
                <c:pt idx="18">
                  <c:v>9.1955356273203195E-25</c:v>
                </c:pt>
                <c:pt idx="19">
                  <c:v>1.1276602785352488E-18</c:v>
                </c:pt>
                <c:pt idx="20">
                  <c:v>1.6670517388568042E-13</c:v>
                </c:pt>
                <c:pt idx="21">
                  <c:v>3.0028591198868859E-9</c:v>
                </c:pt>
                <c:pt idx="22">
                  <c:v>6.7134031736894106E-6</c:v>
                </c:pt>
                <c:pt idx="23">
                  <c:v>1.9294967832240426E-3</c:v>
                </c:pt>
                <c:pt idx="24">
                  <c:v>7.694909860170894E-2</c:v>
                </c:pt>
                <c:pt idx="25">
                  <c:v>0.51502488424077941</c:v>
                </c:pt>
                <c:pt idx="26">
                  <c:v>0.93335299182226894</c:v>
                </c:pt>
                <c:pt idx="27">
                  <c:v>0.99848562714924316</c:v>
                </c:pt>
                <c:pt idx="28">
                  <c:v>0.99999525266047506</c:v>
                </c:pt>
                <c:pt idx="29">
                  <c:v>0.99999999809155937</c:v>
                </c:pt>
                <c:pt idx="30">
                  <c:v>0.99999999999990485</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6-4E09-4274-B8D2-2432A9E71C7C}"/>
            </c:ext>
          </c:extLst>
        </c:ser>
        <c:ser>
          <c:idx val="7"/>
          <c:order val="7"/>
          <c:tx>
            <c:strRef>
              <c:f>Sheet1!$I$1</c:f>
              <c:strCache>
                <c:ptCount val="1"/>
                <c:pt idx="0">
                  <c:v>Column7</c:v>
                </c:pt>
              </c:strCache>
            </c:strRef>
          </c:tx>
          <c:spPr>
            <a:ln w="57150" cap="rnd">
              <a:solidFill>
                <a:schemeClr val="accent2">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Sheet1!$I$2:$I$62</c:f>
              <c:numCache>
                <c:formatCode>General</c:formatCode>
                <c:ptCount val="61"/>
                <c:pt idx="0">
                  <c:v>0</c:v>
                </c:pt>
                <c:pt idx="1">
                  <c:v>0</c:v>
                </c:pt>
                <c:pt idx="2">
                  <c:v>0</c:v>
                </c:pt>
                <c:pt idx="3">
                  <c:v>0</c:v>
                </c:pt>
                <c:pt idx="4">
                  <c:v>0</c:v>
                </c:pt>
                <c:pt idx="5">
                  <c:v>0</c:v>
                </c:pt>
                <c:pt idx="6">
                  <c:v>0</c:v>
                </c:pt>
                <c:pt idx="7">
                  <c:v>0</c:v>
                </c:pt>
                <c:pt idx="8">
                  <c:v>0</c:v>
                </c:pt>
                <c:pt idx="9">
                  <c:v>2.7206911156214057E-291</c:v>
                </c:pt>
                <c:pt idx="10">
                  <c:v>5.9479686870223225E-259</c:v>
                </c:pt>
                <c:pt idx="11">
                  <c:v>1.576418980421206E-228</c:v>
                </c:pt>
                <c:pt idx="12">
                  <c:v>5.0676353549358374E-200</c:v>
                </c:pt>
                <c:pt idx="13">
                  <c:v>1.9771229477310974E-173</c:v>
                </c:pt>
                <c:pt idx="14">
                  <c:v>9.3687497664399636E-149</c:v>
                </c:pt>
                <c:pt idx="15">
                  <c:v>5.3970421029155598E-126</c:v>
                </c:pt>
                <c:pt idx="16">
                  <c:v>3.7841987759737025E-105</c:v>
                </c:pt>
                <c:pt idx="17">
                  <c:v>3.234517212300499E-86</c:v>
                </c:pt>
                <c:pt idx="18">
                  <c:v>3.3772288216375471E-69</c:v>
                </c:pt>
                <c:pt idx="19">
                  <c:v>4.3197795419998518E-54</c:v>
                </c:pt>
                <c:pt idx="20">
                  <c:v>6.7963292647367151E-41</c:v>
                </c:pt>
                <c:pt idx="21">
                  <c:v>1.3232255201928876E-29</c:v>
                </c:pt>
                <c:pt idx="22">
                  <c:v>3.2190608936994066E-20</c:v>
                </c:pt>
                <c:pt idx="23">
                  <c:v>9.9492631178298483E-13</c:v>
                </c:pt>
                <c:pt idx="24">
                  <c:v>4.034806674984143E-7</c:v>
                </c:pt>
                <c:pt idx="25">
                  <c:v>0.03</c:v>
                </c:pt>
                <c:pt idx="26">
                  <c:v>0.23249869475556045</c:v>
                </c:pt>
                <c:pt idx="27">
                  <c:v>0.91479288427035044</c:v>
                </c:pt>
                <c:pt idx="28">
                  <c:v>0.99974207758363709</c:v>
                </c:pt>
                <c:pt idx="29">
                  <c:v>0.9999999875456036</c:v>
                </c:pt>
                <c:pt idx="30">
                  <c:v>0.99999999999999178</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7-4E09-4274-B8D2-2432A9E71C7C}"/>
            </c:ext>
          </c:extLst>
        </c:ser>
        <c:ser>
          <c:idx val="8"/>
          <c:order val="8"/>
          <c:tx>
            <c:strRef>
              <c:f>Sheet1!$J$1</c:f>
              <c:strCache>
                <c:ptCount val="1"/>
                <c:pt idx="0">
                  <c:v>Column8</c:v>
                </c:pt>
              </c:strCache>
            </c:strRef>
          </c:tx>
          <c:spPr>
            <a:ln w="57150" cap="rnd">
              <a:solidFill>
                <a:schemeClr val="accent3">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Sheet1!$J$2:$J$62</c:f>
              <c:numCache>
                <c:formatCode>General</c:formatCode>
                <c:ptCount val="61"/>
              </c:numCache>
            </c:numRef>
          </c:yVal>
          <c:smooth val="1"/>
          <c:extLst>
            <c:ext xmlns:c16="http://schemas.microsoft.com/office/drawing/2014/chart" uri="{C3380CC4-5D6E-409C-BE32-E72D297353CC}">
              <c16:uniqueId val="{00000008-4E09-4274-B8D2-2432A9E71C7C}"/>
            </c:ext>
          </c:extLst>
        </c:ser>
        <c:ser>
          <c:idx val="9"/>
          <c:order val="9"/>
          <c:tx>
            <c:strRef>
              <c:f>Sheet1!$K$1</c:f>
              <c:strCache>
                <c:ptCount val="1"/>
                <c:pt idx="0">
                  <c:v>Column9</c:v>
                </c:pt>
              </c:strCache>
            </c:strRef>
          </c:tx>
          <c:spPr>
            <a:ln w="19050" cap="rnd">
              <a:solidFill>
                <a:schemeClr val="accent4">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Sheet1!$K$2:$K$62</c:f>
              <c:numCache>
                <c:formatCode>General</c:formatCode>
                <c:ptCount val="61"/>
              </c:numCache>
            </c:numRef>
          </c:yVal>
          <c:smooth val="1"/>
          <c:extLst>
            <c:ext xmlns:c16="http://schemas.microsoft.com/office/drawing/2014/chart" uri="{C3380CC4-5D6E-409C-BE32-E72D297353CC}">
              <c16:uniqueId val="{00000009-4E09-4274-B8D2-2432A9E71C7C}"/>
            </c:ext>
          </c:extLst>
        </c:ser>
        <c:ser>
          <c:idx val="10"/>
          <c:order val="10"/>
          <c:tx>
            <c:strRef>
              <c:f>Sheet1!$L$1</c:f>
              <c:strCache>
                <c:ptCount val="1"/>
                <c:pt idx="0">
                  <c:v>Column10</c:v>
                </c:pt>
              </c:strCache>
            </c:strRef>
          </c:tx>
          <c:spPr>
            <a:ln w="19050" cap="rnd">
              <a:solidFill>
                <a:schemeClr val="accent5">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Sheet1!$L$2:$L$62</c:f>
              <c:numCache>
                <c:formatCode>General</c:formatCode>
                <c:ptCount val="61"/>
              </c:numCache>
            </c:numRef>
          </c:yVal>
          <c:smooth val="1"/>
          <c:extLst>
            <c:ext xmlns:c16="http://schemas.microsoft.com/office/drawing/2014/chart" uri="{C3380CC4-5D6E-409C-BE32-E72D297353CC}">
              <c16:uniqueId val="{0000000A-4E09-4274-B8D2-2432A9E71C7C}"/>
            </c:ext>
          </c:extLst>
        </c:ser>
        <c:ser>
          <c:idx val="11"/>
          <c:order val="11"/>
          <c:tx>
            <c:strRef>
              <c:f>Sheet1!$M$1</c:f>
              <c:strCache>
                <c:ptCount val="1"/>
                <c:pt idx="0">
                  <c:v>Column11</c:v>
                </c:pt>
              </c:strCache>
            </c:strRef>
          </c:tx>
          <c:spPr>
            <a:ln w="19050" cap="rnd">
              <a:solidFill>
                <a:schemeClr val="accent6">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Sheet1!$M$2:$M$62</c:f>
              <c:numCache>
                <c:formatCode>General</c:formatCode>
                <c:ptCount val="61"/>
              </c:numCache>
            </c:numRef>
          </c:yVal>
          <c:smooth val="1"/>
          <c:extLst>
            <c:ext xmlns:c16="http://schemas.microsoft.com/office/drawing/2014/chart" uri="{C3380CC4-5D6E-409C-BE32-E72D297353CC}">
              <c16:uniqueId val="{0000000B-4E09-4274-B8D2-2432A9E71C7C}"/>
            </c:ext>
          </c:extLst>
        </c:ser>
        <c:ser>
          <c:idx val="12"/>
          <c:order val="12"/>
          <c:tx>
            <c:strRef>
              <c:f>Sheet1!$N$1</c:f>
              <c:strCache>
                <c:ptCount val="1"/>
                <c:pt idx="0">
                  <c:v>Column12</c:v>
                </c:pt>
              </c:strCache>
            </c:strRef>
          </c:tx>
          <c:spPr>
            <a:ln w="19050" cap="rnd">
              <a:solidFill>
                <a:schemeClr val="accent1">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Sheet1!$N$2:$N$62</c:f>
              <c:numCache>
                <c:formatCode>General</c:formatCode>
                <c:ptCount val="61"/>
              </c:numCache>
            </c:numRef>
          </c:yVal>
          <c:smooth val="1"/>
          <c:extLst>
            <c:ext xmlns:c16="http://schemas.microsoft.com/office/drawing/2014/chart" uri="{C3380CC4-5D6E-409C-BE32-E72D297353CC}">
              <c16:uniqueId val="{0000000C-4E09-4274-B8D2-2432A9E71C7C}"/>
            </c:ext>
          </c:extLst>
        </c:ser>
        <c:ser>
          <c:idx val="13"/>
          <c:order val="13"/>
          <c:tx>
            <c:strRef>
              <c:f>Sheet1!$O$1</c:f>
              <c:strCache>
                <c:ptCount val="1"/>
                <c:pt idx="0">
                  <c:v>Column13</c:v>
                </c:pt>
              </c:strCache>
            </c:strRef>
          </c:tx>
          <c:spPr>
            <a:ln w="19050" cap="rnd">
              <a:solidFill>
                <a:schemeClr val="accent2">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Sheet1!$O$2:$O$62</c:f>
              <c:numCache>
                <c:formatCode>General</c:formatCode>
                <c:ptCount val="61"/>
              </c:numCache>
            </c:numRef>
          </c:yVal>
          <c:smooth val="1"/>
          <c:extLst>
            <c:ext xmlns:c16="http://schemas.microsoft.com/office/drawing/2014/chart" uri="{C3380CC4-5D6E-409C-BE32-E72D297353CC}">
              <c16:uniqueId val="{0000000D-4E09-4274-B8D2-2432A9E71C7C}"/>
            </c:ext>
          </c:extLst>
        </c:ser>
        <c:ser>
          <c:idx val="14"/>
          <c:order val="14"/>
          <c:tx>
            <c:strRef>
              <c:f>Sheet1!$P$1</c:f>
              <c:strCache>
                <c:ptCount val="1"/>
                <c:pt idx="0">
                  <c:v>Column14</c:v>
                </c:pt>
              </c:strCache>
            </c:strRef>
          </c:tx>
          <c:spPr>
            <a:ln w="19050" cap="rnd">
              <a:solidFill>
                <a:schemeClr val="accent3">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Sheet1!$P$2:$P$62</c:f>
              <c:numCache>
                <c:formatCode>General</c:formatCode>
                <c:ptCount val="61"/>
              </c:numCache>
            </c:numRef>
          </c:yVal>
          <c:smooth val="1"/>
          <c:extLst>
            <c:ext xmlns:c16="http://schemas.microsoft.com/office/drawing/2014/chart" uri="{C3380CC4-5D6E-409C-BE32-E72D297353CC}">
              <c16:uniqueId val="{0000000E-4E09-4274-B8D2-2432A9E71C7C}"/>
            </c:ext>
          </c:extLst>
        </c:ser>
        <c:ser>
          <c:idx val="15"/>
          <c:order val="15"/>
          <c:tx>
            <c:strRef>
              <c:f>Sheet1!$Q$1</c:f>
              <c:strCache>
                <c:ptCount val="1"/>
                <c:pt idx="0">
                  <c:v>Column15</c:v>
                </c:pt>
              </c:strCache>
            </c:strRef>
          </c:tx>
          <c:spPr>
            <a:ln w="19050" cap="rnd">
              <a:solidFill>
                <a:schemeClr val="accent4">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Sheet1!$Q$2:$Q$62</c:f>
              <c:numCache>
                <c:formatCode>General</c:formatCode>
                <c:ptCount val="61"/>
              </c:numCache>
            </c:numRef>
          </c:yVal>
          <c:smooth val="1"/>
          <c:extLst>
            <c:ext xmlns:c16="http://schemas.microsoft.com/office/drawing/2014/chart" uri="{C3380CC4-5D6E-409C-BE32-E72D297353CC}">
              <c16:uniqueId val="{0000000F-4E09-4274-B8D2-2432A9E71C7C}"/>
            </c:ext>
          </c:extLst>
        </c:ser>
        <c:ser>
          <c:idx val="16"/>
          <c:order val="16"/>
          <c:tx>
            <c:strRef>
              <c:f>Sheet1!$R$1</c:f>
              <c:strCache>
                <c:ptCount val="1"/>
                <c:pt idx="0">
                  <c:v>Column16</c:v>
                </c:pt>
              </c:strCache>
            </c:strRef>
          </c:tx>
          <c:spPr>
            <a:ln w="19050" cap="rnd">
              <a:solidFill>
                <a:schemeClr val="accent5">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Sheet1!$R$2:$R$62</c:f>
              <c:numCache>
                <c:formatCode>General</c:formatCode>
                <c:ptCount val="61"/>
              </c:numCache>
            </c:numRef>
          </c:yVal>
          <c:smooth val="1"/>
          <c:extLst>
            <c:ext xmlns:c16="http://schemas.microsoft.com/office/drawing/2014/chart" uri="{C3380CC4-5D6E-409C-BE32-E72D297353CC}">
              <c16:uniqueId val="{00000010-4E09-4274-B8D2-2432A9E71C7C}"/>
            </c:ext>
          </c:extLst>
        </c:ser>
        <c:ser>
          <c:idx val="17"/>
          <c:order val="17"/>
          <c:tx>
            <c:strRef>
              <c:f>Sheet1!$S$1</c:f>
              <c:strCache>
                <c:ptCount val="1"/>
                <c:pt idx="0">
                  <c:v>Column17</c:v>
                </c:pt>
              </c:strCache>
            </c:strRef>
          </c:tx>
          <c:spPr>
            <a:ln w="19050" cap="rnd">
              <a:solidFill>
                <a:schemeClr val="accent6">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Sheet1!$S$2:$S$62</c:f>
              <c:numCache>
                <c:formatCode>General</c:formatCode>
                <c:ptCount val="61"/>
              </c:numCache>
            </c:numRef>
          </c:yVal>
          <c:smooth val="1"/>
          <c:extLst>
            <c:ext xmlns:c16="http://schemas.microsoft.com/office/drawing/2014/chart" uri="{C3380CC4-5D6E-409C-BE32-E72D297353CC}">
              <c16:uniqueId val="{00000011-4E09-4274-B8D2-2432A9E71C7C}"/>
            </c:ext>
          </c:extLst>
        </c:ser>
        <c:ser>
          <c:idx val="18"/>
          <c:order val="18"/>
          <c:tx>
            <c:strRef>
              <c:f>Sheet1!$T$1</c:f>
              <c:strCache>
                <c:ptCount val="1"/>
                <c:pt idx="0">
                  <c:v>Column18</c:v>
                </c:pt>
              </c:strCache>
            </c:strRef>
          </c:tx>
          <c:spPr>
            <a:ln w="19050" cap="rnd">
              <a:solidFill>
                <a:schemeClr val="accent1">
                  <a:lumMod val="8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Sheet1!$T$2:$T$62</c:f>
              <c:numCache>
                <c:formatCode>General</c:formatCode>
                <c:ptCount val="61"/>
              </c:numCache>
            </c:numRef>
          </c:yVal>
          <c:smooth val="1"/>
          <c:extLst>
            <c:ext xmlns:c16="http://schemas.microsoft.com/office/drawing/2014/chart" uri="{C3380CC4-5D6E-409C-BE32-E72D297353CC}">
              <c16:uniqueId val="{00000012-4E09-4274-B8D2-2432A9E71C7C}"/>
            </c:ext>
          </c:extLst>
        </c:ser>
        <c:dLbls>
          <c:showLegendKey val="0"/>
          <c:showVal val="0"/>
          <c:showCatName val="0"/>
          <c:showSerName val="0"/>
          <c:showPercent val="0"/>
          <c:showBubbleSize val="0"/>
        </c:dLbls>
        <c:axId val="180886687"/>
        <c:axId val="180884607"/>
      </c:scatterChart>
      <c:valAx>
        <c:axId val="180886687"/>
        <c:scaling>
          <c:orientation val="minMax"/>
          <c:max val="2"/>
          <c:min val="1.5"/>
        </c:scaling>
        <c:delete val="1"/>
        <c:axPos val="b"/>
        <c:numFmt formatCode="#,##0" sourceLinked="0"/>
        <c:majorTickMark val="out"/>
        <c:minorTickMark val="none"/>
        <c:tickLblPos val="nextTo"/>
        <c:crossAx val="180884607"/>
        <c:crosses val="autoZero"/>
        <c:crossBetween val="midCat"/>
      </c:valAx>
      <c:valAx>
        <c:axId val="180884607"/>
        <c:scaling>
          <c:orientation val="minMax"/>
          <c:max val="1.01"/>
          <c:min val="-1.0000000000000002E-2"/>
        </c:scaling>
        <c:delete val="1"/>
        <c:axPos val="l"/>
        <c:numFmt formatCode="#,##0.00" sourceLinked="0"/>
        <c:majorTickMark val="out"/>
        <c:minorTickMark val="none"/>
        <c:tickLblPos val="nextTo"/>
        <c:crossAx val="180886687"/>
        <c:crosses val="autoZero"/>
        <c:crossBetween val="midCat"/>
        <c:majorUnit val="0.25"/>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c:f>
              <c:strCache>
                <c:ptCount val="1"/>
                <c:pt idx="0">
                  <c:v>Y-Values</c:v>
                </c:pt>
              </c:strCache>
            </c:strRef>
          </c:tx>
          <c:spPr>
            <a:ln w="57150" cap="rnd" cmpd="sng">
              <a:solidFill>
                <a:schemeClr val="accent1"/>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Sheet1!$B$2:$B$62</c:f>
              <c:numCache>
                <c:formatCode>General</c:formatCode>
                <c:ptCount val="61"/>
              </c:numCache>
            </c:numRef>
          </c:yVal>
          <c:smooth val="1"/>
          <c:extLst>
            <c:ext xmlns:c16="http://schemas.microsoft.com/office/drawing/2014/chart" uri="{C3380CC4-5D6E-409C-BE32-E72D297353CC}">
              <c16:uniqueId val="{00000000-3C58-4F61-8CE2-0D3283FBA0FE}"/>
            </c:ext>
          </c:extLst>
        </c:ser>
        <c:ser>
          <c:idx val="1"/>
          <c:order val="1"/>
          <c:tx>
            <c:strRef>
              <c:f>Sheet1!$C$1</c:f>
              <c:strCache>
                <c:ptCount val="1"/>
                <c:pt idx="0">
                  <c:v>Column1</c:v>
                </c:pt>
              </c:strCache>
            </c:strRef>
          </c:tx>
          <c:spPr>
            <a:ln w="57150" cap="rnd">
              <a:solidFill>
                <a:schemeClr val="accent2"/>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Sheet1!$C$2:$C$62</c:f>
              <c:numCache>
                <c:formatCode>General</c:formatCode>
                <c:ptCount val="61"/>
              </c:numCache>
            </c:numRef>
          </c:yVal>
          <c:smooth val="1"/>
          <c:extLst>
            <c:ext xmlns:c16="http://schemas.microsoft.com/office/drawing/2014/chart" uri="{C3380CC4-5D6E-409C-BE32-E72D297353CC}">
              <c16:uniqueId val="{00000000-3625-4DA6-A2C5-C9D0756BAB85}"/>
            </c:ext>
          </c:extLst>
        </c:ser>
        <c:ser>
          <c:idx val="2"/>
          <c:order val="2"/>
          <c:tx>
            <c:strRef>
              <c:f>Sheet1!$D$1</c:f>
              <c:strCache>
                <c:ptCount val="1"/>
                <c:pt idx="0">
                  <c:v>Column2</c:v>
                </c:pt>
              </c:strCache>
            </c:strRef>
          </c:tx>
          <c:spPr>
            <a:ln w="57150" cap="rnd">
              <a:solidFill>
                <a:schemeClr val="accent3"/>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Sheet1!$D$2:$D$62</c:f>
              <c:numCache>
                <c:formatCode>General</c:formatCode>
                <c:ptCount val="61"/>
              </c:numCache>
            </c:numRef>
          </c:yVal>
          <c:smooth val="1"/>
          <c:extLst>
            <c:ext xmlns:c16="http://schemas.microsoft.com/office/drawing/2014/chart" uri="{C3380CC4-5D6E-409C-BE32-E72D297353CC}">
              <c16:uniqueId val="{00000001-3625-4DA6-A2C5-C9D0756BAB85}"/>
            </c:ext>
          </c:extLst>
        </c:ser>
        <c:ser>
          <c:idx val="3"/>
          <c:order val="3"/>
          <c:tx>
            <c:strRef>
              <c:f>Sheet1!$E$1</c:f>
              <c:strCache>
                <c:ptCount val="1"/>
                <c:pt idx="0">
                  <c:v>Column3</c:v>
                </c:pt>
              </c:strCache>
            </c:strRef>
          </c:tx>
          <c:spPr>
            <a:ln w="57150" cap="rnd">
              <a:solidFill>
                <a:schemeClr val="accent4"/>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Sheet1!$E$2:$E$62</c:f>
              <c:numCache>
                <c:formatCode>General</c:formatCode>
                <c:ptCount val="61"/>
              </c:numCache>
            </c:numRef>
          </c:yVal>
          <c:smooth val="1"/>
          <c:extLst>
            <c:ext xmlns:c16="http://schemas.microsoft.com/office/drawing/2014/chart" uri="{C3380CC4-5D6E-409C-BE32-E72D297353CC}">
              <c16:uniqueId val="{00000002-3625-4DA6-A2C5-C9D0756BAB85}"/>
            </c:ext>
          </c:extLst>
        </c:ser>
        <c:ser>
          <c:idx val="4"/>
          <c:order val="4"/>
          <c:tx>
            <c:strRef>
              <c:f>Sheet1!$F$1</c:f>
              <c:strCache>
                <c:ptCount val="1"/>
                <c:pt idx="0">
                  <c:v>Column4</c:v>
                </c:pt>
              </c:strCache>
            </c:strRef>
          </c:tx>
          <c:spPr>
            <a:ln w="57150" cap="rnd">
              <a:solidFill>
                <a:schemeClr val="accent5"/>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Sheet1!$F$2:$F$62</c:f>
              <c:numCache>
                <c:formatCode>General</c:formatCode>
                <c:ptCount val="61"/>
              </c:numCache>
            </c:numRef>
          </c:yVal>
          <c:smooth val="1"/>
          <c:extLst>
            <c:ext xmlns:c16="http://schemas.microsoft.com/office/drawing/2014/chart" uri="{C3380CC4-5D6E-409C-BE32-E72D297353CC}">
              <c16:uniqueId val="{00000003-3625-4DA6-A2C5-C9D0756BAB85}"/>
            </c:ext>
          </c:extLst>
        </c:ser>
        <c:ser>
          <c:idx val="5"/>
          <c:order val="5"/>
          <c:tx>
            <c:strRef>
              <c:f>Sheet1!$G$1</c:f>
              <c:strCache>
                <c:ptCount val="1"/>
                <c:pt idx="0">
                  <c:v>Column5</c:v>
                </c:pt>
              </c:strCache>
            </c:strRef>
          </c:tx>
          <c:spPr>
            <a:ln w="57150" cap="rnd">
              <a:solidFill>
                <a:schemeClr val="accent6"/>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Sheet1!$G$2:$G$62</c:f>
              <c:numCache>
                <c:formatCode>General</c:formatCode>
                <c:ptCount val="61"/>
              </c:numCache>
            </c:numRef>
          </c:yVal>
          <c:smooth val="1"/>
          <c:extLst>
            <c:ext xmlns:c16="http://schemas.microsoft.com/office/drawing/2014/chart" uri="{C3380CC4-5D6E-409C-BE32-E72D297353CC}">
              <c16:uniqueId val="{00000004-3625-4DA6-A2C5-C9D0756BAB85}"/>
            </c:ext>
          </c:extLst>
        </c:ser>
        <c:ser>
          <c:idx val="6"/>
          <c:order val="6"/>
          <c:tx>
            <c:strRef>
              <c:f>Sheet1!$H$1</c:f>
              <c:strCache>
                <c:ptCount val="1"/>
                <c:pt idx="0">
                  <c:v>Column6</c:v>
                </c:pt>
              </c:strCache>
            </c:strRef>
          </c:tx>
          <c:spPr>
            <a:ln w="57150" cap="rnd">
              <a:solidFill>
                <a:schemeClr val="accent1">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Sheet1!$H$2:$H$62</c:f>
              <c:numCache>
                <c:formatCode>General</c:formatCode>
                <c:ptCount val="61"/>
              </c:numCache>
            </c:numRef>
          </c:yVal>
          <c:smooth val="1"/>
          <c:extLst>
            <c:ext xmlns:c16="http://schemas.microsoft.com/office/drawing/2014/chart" uri="{C3380CC4-5D6E-409C-BE32-E72D297353CC}">
              <c16:uniqueId val="{00000005-3625-4DA6-A2C5-C9D0756BAB85}"/>
            </c:ext>
          </c:extLst>
        </c:ser>
        <c:ser>
          <c:idx val="7"/>
          <c:order val="7"/>
          <c:tx>
            <c:strRef>
              <c:f>Sheet1!$I$1</c:f>
              <c:strCache>
                <c:ptCount val="1"/>
                <c:pt idx="0">
                  <c:v>Column7</c:v>
                </c:pt>
              </c:strCache>
            </c:strRef>
          </c:tx>
          <c:spPr>
            <a:ln w="57150" cap="rnd">
              <a:solidFill>
                <a:schemeClr val="accent2">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Sheet1!$I$2:$I$62</c:f>
              <c:numCache>
                <c:formatCode>General</c:formatCode>
                <c:ptCount val="61"/>
              </c:numCache>
            </c:numRef>
          </c:yVal>
          <c:smooth val="1"/>
          <c:extLst>
            <c:ext xmlns:c16="http://schemas.microsoft.com/office/drawing/2014/chart" uri="{C3380CC4-5D6E-409C-BE32-E72D297353CC}">
              <c16:uniqueId val="{00000006-3625-4DA6-A2C5-C9D0756BAB85}"/>
            </c:ext>
          </c:extLst>
        </c:ser>
        <c:ser>
          <c:idx val="8"/>
          <c:order val="8"/>
          <c:tx>
            <c:strRef>
              <c:f>Sheet1!$J$1</c:f>
              <c:strCache>
                <c:ptCount val="1"/>
                <c:pt idx="0">
                  <c:v>Column8</c:v>
                </c:pt>
              </c:strCache>
            </c:strRef>
          </c:tx>
          <c:spPr>
            <a:ln w="57150" cap="rnd">
              <a:solidFill>
                <a:schemeClr val="accent3">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Sheet1!$J$2:$J$62</c:f>
              <c:numCache>
                <c:formatCode>General</c:formatCode>
                <c:ptCount val="61"/>
              </c:numCache>
            </c:numRef>
          </c:yVal>
          <c:smooth val="1"/>
          <c:extLst>
            <c:ext xmlns:c16="http://schemas.microsoft.com/office/drawing/2014/chart" uri="{C3380CC4-5D6E-409C-BE32-E72D297353CC}">
              <c16:uniqueId val="{00000007-3625-4DA6-A2C5-C9D0756BAB85}"/>
            </c:ext>
          </c:extLst>
        </c:ser>
        <c:ser>
          <c:idx val="9"/>
          <c:order val="9"/>
          <c:tx>
            <c:strRef>
              <c:f>Sheet1!$K$1</c:f>
              <c:strCache>
                <c:ptCount val="1"/>
                <c:pt idx="0">
                  <c:v>Column9</c:v>
                </c:pt>
              </c:strCache>
            </c:strRef>
          </c:tx>
          <c:spPr>
            <a:ln w="19050" cap="rnd">
              <a:solidFill>
                <a:schemeClr val="accent4">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Sheet1!$K$2:$K$62</c:f>
              <c:numCache>
                <c:formatCode>General</c:formatCode>
                <c:ptCount val="61"/>
              </c:numCache>
            </c:numRef>
          </c:yVal>
          <c:smooth val="1"/>
          <c:extLst>
            <c:ext xmlns:c16="http://schemas.microsoft.com/office/drawing/2014/chart" uri="{C3380CC4-5D6E-409C-BE32-E72D297353CC}">
              <c16:uniqueId val="{00000008-3625-4DA6-A2C5-C9D0756BAB85}"/>
            </c:ext>
          </c:extLst>
        </c:ser>
        <c:ser>
          <c:idx val="10"/>
          <c:order val="10"/>
          <c:tx>
            <c:strRef>
              <c:f>Sheet1!$L$1</c:f>
              <c:strCache>
                <c:ptCount val="1"/>
                <c:pt idx="0">
                  <c:v>Column10</c:v>
                </c:pt>
              </c:strCache>
            </c:strRef>
          </c:tx>
          <c:spPr>
            <a:ln w="19050" cap="rnd">
              <a:solidFill>
                <a:schemeClr val="accent5">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Sheet1!$L$2:$L$62</c:f>
              <c:numCache>
                <c:formatCode>General</c:formatCode>
                <c:ptCount val="61"/>
              </c:numCache>
            </c:numRef>
          </c:yVal>
          <c:smooth val="1"/>
          <c:extLst>
            <c:ext xmlns:c16="http://schemas.microsoft.com/office/drawing/2014/chart" uri="{C3380CC4-5D6E-409C-BE32-E72D297353CC}">
              <c16:uniqueId val="{00000009-3625-4DA6-A2C5-C9D0756BAB85}"/>
            </c:ext>
          </c:extLst>
        </c:ser>
        <c:ser>
          <c:idx val="11"/>
          <c:order val="11"/>
          <c:tx>
            <c:strRef>
              <c:f>Sheet1!$M$1</c:f>
              <c:strCache>
                <c:ptCount val="1"/>
                <c:pt idx="0">
                  <c:v>Column11</c:v>
                </c:pt>
              </c:strCache>
            </c:strRef>
          </c:tx>
          <c:spPr>
            <a:ln w="19050" cap="rnd">
              <a:solidFill>
                <a:schemeClr val="accent6">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Sheet1!$M$2:$M$62</c:f>
              <c:numCache>
                <c:formatCode>General</c:formatCode>
                <c:ptCount val="61"/>
              </c:numCache>
            </c:numRef>
          </c:yVal>
          <c:smooth val="1"/>
          <c:extLst>
            <c:ext xmlns:c16="http://schemas.microsoft.com/office/drawing/2014/chart" uri="{C3380CC4-5D6E-409C-BE32-E72D297353CC}">
              <c16:uniqueId val="{0000000A-3625-4DA6-A2C5-C9D0756BAB85}"/>
            </c:ext>
          </c:extLst>
        </c:ser>
        <c:ser>
          <c:idx val="12"/>
          <c:order val="12"/>
          <c:tx>
            <c:strRef>
              <c:f>Sheet1!$N$1</c:f>
              <c:strCache>
                <c:ptCount val="1"/>
                <c:pt idx="0">
                  <c:v>Column12</c:v>
                </c:pt>
              </c:strCache>
            </c:strRef>
          </c:tx>
          <c:spPr>
            <a:ln w="19050" cap="rnd">
              <a:solidFill>
                <a:schemeClr val="accent1">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Sheet1!$N$2:$N$62</c:f>
              <c:numCache>
                <c:formatCode>General</c:formatCode>
                <c:ptCount val="61"/>
              </c:numCache>
            </c:numRef>
          </c:yVal>
          <c:smooth val="1"/>
          <c:extLst>
            <c:ext xmlns:c16="http://schemas.microsoft.com/office/drawing/2014/chart" uri="{C3380CC4-5D6E-409C-BE32-E72D297353CC}">
              <c16:uniqueId val="{0000000B-3625-4DA6-A2C5-C9D0756BAB85}"/>
            </c:ext>
          </c:extLst>
        </c:ser>
        <c:ser>
          <c:idx val="13"/>
          <c:order val="13"/>
          <c:tx>
            <c:strRef>
              <c:f>Sheet1!$O$1</c:f>
              <c:strCache>
                <c:ptCount val="1"/>
                <c:pt idx="0">
                  <c:v>Column13</c:v>
                </c:pt>
              </c:strCache>
            </c:strRef>
          </c:tx>
          <c:spPr>
            <a:ln w="19050" cap="rnd">
              <a:solidFill>
                <a:schemeClr val="accent2">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Sheet1!$O$2:$O$62</c:f>
              <c:numCache>
                <c:formatCode>General</c:formatCode>
                <c:ptCount val="61"/>
              </c:numCache>
            </c:numRef>
          </c:yVal>
          <c:smooth val="1"/>
          <c:extLst>
            <c:ext xmlns:c16="http://schemas.microsoft.com/office/drawing/2014/chart" uri="{C3380CC4-5D6E-409C-BE32-E72D297353CC}">
              <c16:uniqueId val="{0000000C-3625-4DA6-A2C5-C9D0756BAB85}"/>
            </c:ext>
          </c:extLst>
        </c:ser>
        <c:ser>
          <c:idx val="14"/>
          <c:order val="14"/>
          <c:tx>
            <c:strRef>
              <c:f>Sheet1!$P$1</c:f>
              <c:strCache>
                <c:ptCount val="1"/>
                <c:pt idx="0">
                  <c:v>Column14</c:v>
                </c:pt>
              </c:strCache>
            </c:strRef>
          </c:tx>
          <c:spPr>
            <a:ln w="19050" cap="rnd">
              <a:solidFill>
                <a:schemeClr val="accent3">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Sheet1!$P$2:$P$62</c:f>
              <c:numCache>
                <c:formatCode>General</c:formatCode>
                <c:ptCount val="61"/>
              </c:numCache>
            </c:numRef>
          </c:yVal>
          <c:smooth val="1"/>
          <c:extLst>
            <c:ext xmlns:c16="http://schemas.microsoft.com/office/drawing/2014/chart" uri="{C3380CC4-5D6E-409C-BE32-E72D297353CC}">
              <c16:uniqueId val="{0000000D-3625-4DA6-A2C5-C9D0756BAB85}"/>
            </c:ext>
          </c:extLst>
        </c:ser>
        <c:ser>
          <c:idx val="15"/>
          <c:order val="15"/>
          <c:tx>
            <c:strRef>
              <c:f>Sheet1!$Q$1</c:f>
              <c:strCache>
                <c:ptCount val="1"/>
                <c:pt idx="0">
                  <c:v>Column15</c:v>
                </c:pt>
              </c:strCache>
            </c:strRef>
          </c:tx>
          <c:spPr>
            <a:ln w="19050" cap="rnd">
              <a:solidFill>
                <a:schemeClr val="accent4">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Sheet1!$Q$2:$Q$62</c:f>
              <c:numCache>
                <c:formatCode>General</c:formatCode>
                <c:ptCount val="61"/>
              </c:numCache>
            </c:numRef>
          </c:yVal>
          <c:smooth val="1"/>
          <c:extLst>
            <c:ext xmlns:c16="http://schemas.microsoft.com/office/drawing/2014/chart" uri="{C3380CC4-5D6E-409C-BE32-E72D297353CC}">
              <c16:uniqueId val="{0000000E-3625-4DA6-A2C5-C9D0756BAB85}"/>
            </c:ext>
          </c:extLst>
        </c:ser>
        <c:ser>
          <c:idx val="16"/>
          <c:order val="16"/>
          <c:tx>
            <c:strRef>
              <c:f>Sheet1!$R$1</c:f>
              <c:strCache>
                <c:ptCount val="1"/>
                <c:pt idx="0">
                  <c:v>Column16</c:v>
                </c:pt>
              </c:strCache>
            </c:strRef>
          </c:tx>
          <c:spPr>
            <a:ln w="19050" cap="rnd">
              <a:solidFill>
                <a:schemeClr val="accent5">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Sheet1!$R$2:$R$62</c:f>
              <c:numCache>
                <c:formatCode>General</c:formatCode>
                <c:ptCount val="61"/>
              </c:numCache>
            </c:numRef>
          </c:yVal>
          <c:smooth val="1"/>
          <c:extLst>
            <c:ext xmlns:c16="http://schemas.microsoft.com/office/drawing/2014/chart" uri="{C3380CC4-5D6E-409C-BE32-E72D297353CC}">
              <c16:uniqueId val="{0000000F-3625-4DA6-A2C5-C9D0756BAB85}"/>
            </c:ext>
          </c:extLst>
        </c:ser>
        <c:ser>
          <c:idx val="17"/>
          <c:order val="17"/>
          <c:tx>
            <c:strRef>
              <c:f>Sheet1!$S$1</c:f>
              <c:strCache>
                <c:ptCount val="1"/>
                <c:pt idx="0">
                  <c:v>Column17</c:v>
                </c:pt>
              </c:strCache>
            </c:strRef>
          </c:tx>
          <c:spPr>
            <a:ln w="19050" cap="rnd">
              <a:solidFill>
                <a:schemeClr val="accent6">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Sheet1!$S$2:$S$62</c:f>
              <c:numCache>
                <c:formatCode>General</c:formatCode>
                <c:ptCount val="61"/>
              </c:numCache>
            </c:numRef>
          </c:yVal>
          <c:smooth val="1"/>
          <c:extLst>
            <c:ext xmlns:c16="http://schemas.microsoft.com/office/drawing/2014/chart" uri="{C3380CC4-5D6E-409C-BE32-E72D297353CC}">
              <c16:uniqueId val="{00000010-3625-4DA6-A2C5-C9D0756BAB85}"/>
            </c:ext>
          </c:extLst>
        </c:ser>
        <c:ser>
          <c:idx val="18"/>
          <c:order val="18"/>
          <c:tx>
            <c:strRef>
              <c:f>Sheet1!$T$1</c:f>
              <c:strCache>
                <c:ptCount val="1"/>
                <c:pt idx="0">
                  <c:v>Column18</c:v>
                </c:pt>
              </c:strCache>
            </c:strRef>
          </c:tx>
          <c:spPr>
            <a:ln w="19050" cap="rnd">
              <a:solidFill>
                <a:schemeClr val="accent1">
                  <a:lumMod val="8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Sheet1!$T$2:$T$62</c:f>
              <c:numCache>
                <c:formatCode>General</c:formatCode>
                <c:ptCount val="61"/>
              </c:numCache>
            </c:numRef>
          </c:yVal>
          <c:smooth val="1"/>
          <c:extLst>
            <c:ext xmlns:c16="http://schemas.microsoft.com/office/drawing/2014/chart" uri="{C3380CC4-5D6E-409C-BE32-E72D297353CC}">
              <c16:uniqueId val="{00000011-3625-4DA6-A2C5-C9D0756BAB85}"/>
            </c:ext>
          </c:extLst>
        </c:ser>
        <c:dLbls>
          <c:showLegendKey val="0"/>
          <c:showVal val="0"/>
          <c:showCatName val="0"/>
          <c:showSerName val="0"/>
          <c:showPercent val="0"/>
          <c:showBubbleSize val="0"/>
        </c:dLbls>
        <c:axId val="180886687"/>
        <c:axId val="180884607"/>
      </c:scatterChart>
      <c:valAx>
        <c:axId val="180886687"/>
        <c:scaling>
          <c:orientation val="minMax"/>
          <c:max val="2"/>
          <c:min val="1.5"/>
        </c:scaling>
        <c:delete val="0"/>
        <c:axPos val="b"/>
        <c:majorGridlines>
          <c:spPr>
            <a:ln w="9525" cap="flat" cmpd="sng" algn="ctr">
              <a:noFill/>
              <a:round/>
            </a:ln>
            <a:effectLst/>
          </c:spPr>
        </c:majorGridlines>
        <c:title>
          <c:tx>
            <c:rich>
              <a:bodyPr rot="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r>
                  <a:rPr lang="en-US" sz="2800" dirty="0">
                    <a:solidFill>
                      <a:schemeClr val="tx1"/>
                    </a:solidFill>
                    <a:latin typeface="Cambria" panose="02040503050406030204" pitchFamily="18" charset="0"/>
                  </a:rPr>
                  <a:t>Refresh</a:t>
                </a:r>
                <a:r>
                  <a:rPr lang="en-US" sz="2800" baseline="0" dirty="0">
                    <a:solidFill>
                      <a:schemeClr val="tx1"/>
                    </a:solidFill>
                    <a:latin typeface="Cambria" panose="02040503050406030204" pitchFamily="18" charset="0"/>
                  </a:rPr>
                  <a:t> Interval (s)</a:t>
                </a:r>
                <a:endParaRPr lang="en-US" sz="2800" dirty="0">
                  <a:solidFill>
                    <a:schemeClr val="tx1"/>
                  </a:solidFill>
                  <a:latin typeface="Cambria" panose="02040503050406030204" pitchFamily="18" charset="0"/>
                </a:endParaRPr>
              </a:p>
            </c:rich>
          </c:tx>
          <c:overlay val="0"/>
          <c:spPr>
            <a:noFill/>
            <a:ln>
              <a:noFill/>
            </a:ln>
            <a:effectLst/>
          </c:spPr>
          <c:txPr>
            <a:bodyPr rot="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endParaRPr lang="en-US"/>
            </a:p>
          </c:txPr>
        </c:title>
        <c:numFmt formatCode="#,##0.0" sourceLinked="0"/>
        <c:majorTickMark val="none"/>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mn-ea"/>
                <a:cs typeface="+mn-cs"/>
              </a:defRPr>
            </a:pPr>
            <a:endParaRPr lang="en-US"/>
          </a:p>
        </c:txPr>
        <c:crossAx val="180884607"/>
        <c:crosses val="autoZero"/>
        <c:crossBetween val="midCat"/>
        <c:majorUnit val="0.1"/>
      </c:valAx>
      <c:valAx>
        <c:axId val="180884607"/>
        <c:scaling>
          <c:orientation val="minMax"/>
          <c:max val="1"/>
          <c:min val="0"/>
        </c:scaling>
        <c:delete val="0"/>
        <c:axPos val="l"/>
        <c:majorGridlines>
          <c:spPr>
            <a:ln w="15875" cap="flat" cmpd="sng" algn="ctr">
              <a:noFill/>
              <a:round/>
            </a:ln>
            <a:effectLst/>
          </c:spPr>
        </c:majorGridlines>
        <c:title>
          <c:tx>
            <c:rich>
              <a:bodyPr rot="-540000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r>
                  <a:rPr lang="en-US" sz="2800" dirty="0">
                    <a:solidFill>
                      <a:schemeClr val="tx1"/>
                    </a:solidFill>
                    <a:latin typeface="Cambria" panose="02040503050406030204" pitchFamily="18" charset="0"/>
                  </a:rPr>
                  <a:t>Read Failure Probability</a:t>
                </a:r>
              </a:p>
            </c:rich>
          </c:tx>
          <c:layout>
            <c:manualLayout>
              <c:xMode val="edge"/>
              <c:yMode val="edge"/>
              <c:x val="1.6955199666741225E-2"/>
              <c:y val="7.316576498544819E-2"/>
            </c:manualLayout>
          </c:layout>
          <c:overlay val="0"/>
          <c:spPr>
            <a:noFill/>
            <a:ln>
              <a:noFill/>
            </a:ln>
            <a:effectLst/>
          </c:spPr>
          <c:txPr>
            <a:bodyPr rot="-540000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endParaRPr lang="en-US"/>
            </a:p>
          </c:txPr>
        </c:title>
        <c:numFmt formatCode="#,##0.00" sourceLinked="0"/>
        <c:majorTickMark val="none"/>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mn-ea"/>
                <a:cs typeface="+mn-cs"/>
              </a:defRPr>
            </a:pPr>
            <a:endParaRPr lang="en-US"/>
          </a:p>
        </c:txPr>
        <c:crossAx val="180886687"/>
        <c:crosses val="autoZero"/>
        <c:crossBetween val="midCat"/>
        <c:majorUnit val="0.25"/>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c:f>
              <c:strCache>
                <c:ptCount val="1"/>
                <c:pt idx="0">
                  <c:v>Y-Values</c:v>
                </c:pt>
              </c:strCache>
            </c:strRef>
          </c:tx>
          <c:spPr>
            <a:ln w="57150" cap="rnd" cmpd="sng">
              <a:solidFill>
                <a:schemeClr val="accent1"/>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Sheet1!$B$2:$B$62</c:f>
              <c:numCache>
                <c:formatCode>General</c:formatCode>
                <c:ptCount val="61"/>
                <c:pt idx="0">
                  <c:v>0</c:v>
                </c:pt>
                <c:pt idx="1">
                  <c:v>0</c:v>
                </c:pt>
                <c:pt idx="2">
                  <c:v>0</c:v>
                </c:pt>
                <c:pt idx="3">
                  <c:v>0</c:v>
                </c:pt>
                <c:pt idx="4">
                  <c:v>7.9573204188370659E-292</c:v>
                </c:pt>
                <c:pt idx="5">
                  <c:v>4.8762809088011108E-256</c:v>
                </c:pt>
                <c:pt idx="6">
                  <c:v>1.3119314185306079E-222</c:v>
                </c:pt>
                <c:pt idx="7">
                  <c:v>1.5507409549096489E-191</c:v>
                </c:pt>
                <c:pt idx="8">
                  <c:v>8.0603341898688897E-163</c:v>
                </c:pt>
                <c:pt idx="9">
                  <c:v>1.8443096120078821E-136</c:v>
                </c:pt>
                <c:pt idx="10">
                  <c:v>1.8603889272908711E-112</c:v>
                </c:pt>
                <c:pt idx="11">
                  <c:v>8.2887002587012317E-91</c:v>
                </c:pt>
                <c:pt idx="12">
                  <c:v>1.6353252735710395E-71</c:v>
                </c:pt>
                <c:pt idx="13">
                  <c:v>1.4339732592919344E-54</c:v>
                </c:pt>
                <c:pt idx="14">
                  <c:v>5.6186872156016569E-40</c:v>
                </c:pt>
                <c:pt idx="15">
                  <c:v>9.9206213131683569E-28</c:v>
                </c:pt>
                <c:pt idx="16">
                  <c:v>8.0060441707773178E-18</c:v>
                </c:pt>
                <c:pt idx="17">
                  <c:v>3.0328884153377354E-10</c:v>
                </c:pt>
                <c:pt idx="18">
                  <c:v>5.7197827313023665E-5</c:v>
                </c:pt>
                <c:pt idx="19">
                  <c:v>6.3385642286705998E-2</c:v>
                </c:pt>
                <c:pt idx="20">
                  <c:v>0.78927783203263213</c:v>
                </c:pt>
                <c:pt idx="21">
                  <c:v>0.98</c:v>
                </c:pt>
                <c:pt idx="22">
                  <c:v>0.99999997694209841</c:v>
                </c:pt>
                <c:pt idx="23">
                  <c:v>0.99999999999999678</c:v>
                </c:pt>
                <c:pt idx="24">
                  <c:v>1</c:v>
                </c:pt>
                <c:pt idx="25">
                  <c:v>1</c:v>
                </c:pt>
                <c:pt idx="26">
                  <c:v>1</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0-4E09-4274-B8D2-2432A9E71C7C}"/>
            </c:ext>
          </c:extLst>
        </c:ser>
        <c:ser>
          <c:idx val="1"/>
          <c:order val="1"/>
          <c:tx>
            <c:strRef>
              <c:f>Sheet1!$C$1</c:f>
              <c:strCache>
                <c:ptCount val="1"/>
                <c:pt idx="0">
                  <c:v>Column1</c:v>
                </c:pt>
              </c:strCache>
            </c:strRef>
          </c:tx>
          <c:spPr>
            <a:ln w="57150" cap="rnd">
              <a:solidFill>
                <a:schemeClr val="accent2"/>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Sheet1!$C$2:$C$62</c:f>
              <c:numCache>
                <c:formatCode>General</c:formatCode>
                <c:ptCount val="61"/>
                <c:pt idx="0">
                  <c:v>4.523482417812425E-126</c:v>
                </c:pt>
                <c:pt idx="1">
                  <c:v>1.5348950472333874E-114</c:v>
                </c:pt>
                <c:pt idx="2">
                  <c:v>1.4296533818841025E-103</c:v>
                </c:pt>
                <c:pt idx="3">
                  <c:v>3.6563235004272554E-93</c:v>
                </c:pt>
                <c:pt idx="4">
                  <c:v>2.5683561926964525E-83</c:v>
                </c:pt>
                <c:pt idx="5">
                  <c:v>4.9570328976686204E-74</c:v>
                </c:pt>
                <c:pt idx="6">
                  <c:v>2.6298658207866195E-65</c:v>
                </c:pt>
                <c:pt idx="7">
                  <c:v>3.8372339254361108E-57</c:v>
                </c:pt>
                <c:pt idx="8">
                  <c:v>1.5408232698344886E-49</c:v>
                </c:pt>
                <c:pt idx="9">
                  <c:v>1.7040359921045269E-42</c:v>
                </c:pt>
                <c:pt idx="10">
                  <c:v>5.1954557116850918E-36</c:v>
                </c:pt>
                <c:pt idx="11">
                  <c:v>4.3725246979056288E-30</c:v>
                </c:pt>
                <c:pt idx="12">
                  <c:v>1.0174500866977073E-24</c:v>
                </c:pt>
                <c:pt idx="13">
                  <c:v>6.5600911573122469E-20</c:v>
                </c:pt>
                <c:pt idx="14">
                  <c:v>1.1754817518295022E-15</c:v>
                </c:pt>
                <c:pt idx="15">
                  <c:v>5.8784848632246803E-12</c:v>
                </c:pt>
                <c:pt idx="16">
                  <c:v>8.2560139419403656E-9</c:v>
                </c:pt>
                <c:pt idx="17">
                  <c:v>3.2881488991022728E-6</c:v>
                </c:pt>
                <c:pt idx="18">
                  <c:v>3.7740318119135202E-4</c:v>
                </c:pt>
                <c:pt idx="19">
                  <c:v>1.2848733317716424E-2</c:v>
                </c:pt>
                <c:pt idx="20">
                  <c:v>0.13727373683503322</c:v>
                </c:pt>
                <c:pt idx="21">
                  <c:v>0.51812700193899275</c:v>
                </c:pt>
                <c:pt idx="22">
                  <c:v>0.88170569845872815</c:v>
                </c:pt>
                <c:pt idx="23">
                  <c:v>0.98987437557399227</c:v>
                </c:pt>
                <c:pt idx="24">
                  <c:v>0.99972967488573716</c:v>
                </c:pt>
                <c:pt idx="25">
                  <c:v>0.99999786580590311</c:v>
                </c:pt>
                <c:pt idx="26">
                  <c:v>0.99999999515221216</c:v>
                </c:pt>
                <c:pt idx="27">
                  <c:v>0.99999999999688027</c:v>
                </c:pt>
                <c:pt idx="28">
                  <c:v>0.99999999999999944</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1-4E09-4274-B8D2-2432A9E71C7C}"/>
            </c:ext>
          </c:extLst>
        </c:ser>
        <c:ser>
          <c:idx val="2"/>
          <c:order val="2"/>
          <c:tx>
            <c:strRef>
              <c:f>Sheet1!$D$1</c:f>
              <c:strCache>
                <c:ptCount val="1"/>
                <c:pt idx="0">
                  <c:v>Column2</c:v>
                </c:pt>
              </c:strCache>
            </c:strRef>
          </c:tx>
          <c:spPr>
            <a:ln w="57150" cap="rnd">
              <a:solidFill>
                <a:schemeClr val="accent3"/>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Sheet1!$D$2:$D$62</c:f>
              <c:numCache>
                <c:formatCode>General</c:formatCode>
                <c:ptCount val="61"/>
                <c:pt idx="0">
                  <c:v>1.1257474879458222E-111</c:v>
                </c:pt>
                <c:pt idx="1">
                  <c:v>6.2630127136528167E-102</c:v>
                </c:pt>
                <c:pt idx="2">
                  <c:v>1.2291710103165333E-92</c:v>
                </c:pt>
                <c:pt idx="3">
                  <c:v>8.5119153294149084E-84</c:v>
                </c:pt>
                <c:pt idx="4">
                  <c:v>2.0803832272808076E-75</c:v>
                </c:pt>
                <c:pt idx="5">
                  <c:v>1.7951259049478231E-67</c:v>
                </c:pt>
                <c:pt idx="6">
                  <c:v>5.4706685677888436E-60</c:v>
                </c:pt>
                <c:pt idx="7">
                  <c:v>5.8907168735060984E-53</c:v>
                </c:pt>
                <c:pt idx="8">
                  <c:v>2.2423551857763343E-46</c:v>
                </c:pt>
                <c:pt idx="9">
                  <c:v>3.0194243736592871E-40</c:v>
                </c:pt>
                <c:pt idx="10">
                  <c:v>1.439348723211731E-34</c:v>
                </c:pt>
                <c:pt idx="11">
                  <c:v>2.4313824799978769E-29</c:v>
                </c:pt>
                <c:pt idx="12">
                  <c:v>1.4572166941654634E-24</c:v>
                </c:pt>
                <c:pt idx="13">
                  <c:v>3.1036781474976835E-20</c:v>
                </c:pt>
                <c:pt idx="14">
                  <c:v>2.3541686429759747E-16</c:v>
                </c:pt>
                <c:pt idx="15">
                  <c:v>6.3778010107848761E-13</c:v>
                </c:pt>
                <c:pt idx="16">
                  <c:v>6.1966705258975927E-10</c:v>
                </c:pt>
                <c:pt idx="17">
                  <c:v>2.1722539714510717E-7</c:v>
                </c:pt>
                <c:pt idx="18">
                  <c:v>2.7729250700352901E-5</c:v>
                </c:pt>
                <c:pt idx="19">
                  <c:v>1.3084646686054237E-3</c:v>
                </c:pt>
                <c:pt idx="20">
                  <c:v>2.3426853101589956E-2</c:v>
                </c:pt>
                <c:pt idx="21">
                  <c:v>0.16708271415228457</c:v>
                </c:pt>
                <c:pt idx="22">
                  <c:v>0.52237083770361026</c:v>
                </c:pt>
                <c:pt idx="23">
                  <c:v>0.85947582778773102</c:v>
                </c:pt>
                <c:pt idx="24">
                  <c:v>0.98212809331705164</c:v>
                </c:pt>
                <c:pt idx="25">
                  <c:v>0.99910092628820035</c:v>
                </c:pt>
                <c:pt idx="26">
                  <c:v>0.99998290183919758</c:v>
                </c:pt>
                <c:pt idx="27">
                  <c:v>0.99999988004850837</c:v>
                </c:pt>
                <c:pt idx="28">
                  <c:v>0.99999999969394382</c:v>
                </c:pt>
                <c:pt idx="29">
                  <c:v>0.99999999999971845</c:v>
                </c:pt>
                <c:pt idx="30">
                  <c:v>0.99999999999999989</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2-4E09-4274-B8D2-2432A9E71C7C}"/>
            </c:ext>
          </c:extLst>
        </c:ser>
        <c:ser>
          <c:idx val="3"/>
          <c:order val="3"/>
          <c:tx>
            <c:strRef>
              <c:f>Sheet1!$E$1</c:f>
              <c:strCache>
                <c:ptCount val="1"/>
                <c:pt idx="0">
                  <c:v>Column3</c:v>
                </c:pt>
              </c:strCache>
            </c:strRef>
          </c:tx>
          <c:spPr>
            <a:ln w="57150" cap="rnd">
              <a:solidFill>
                <a:schemeClr val="accent4"/>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Sheet1!$E$2:$E$62</c:f>
              <c:numCache>
                <c:formatCode>General</c:formatCode>
                <c:ptCount val="61"/>
                <c:pt idx="0">
                  <c:v>7.3568478988856595E-48</c:v>
                </c:pt>
                <c:pt idx="1">
                  <c:v>6.9137877832094546E-44</c:v>
                </c:pt>
                <c:pt idx="2">
                  <c:v>4.3081225000758965E-40</c:v>
                </c:pt>
                <c:pt idx="3">
                  <c:v>1.7803096376662537E-36</c:v>
                </c:pt>
                <c:pt idx="4">
                  <c:v>4.8802212379187377E-33</c:v>
                </c:pt>
                <c:pt idx="5">
                  <c:v>8.876399993845305E-30</c:v>
                </c:pt>
                <c:pt idx="6">
                  <c:v>1.0715784334363556E-26</c:v>
                </c:pt>
                <c:pt idx="7">
                  <c:v>8.5893658478244612E-24</c:v>
                </c:pt>
                <c:pt idx="8">
                  <c:v>4.5733910026551064E-21</c:v>
                </c:pt>
                <c:pt idx="9">
                  <c:v>1.6183899757492443E-18</c:v>
                </c:pt>
                <c:pt idx="10">
                  <c:v>3.8086486268031324E-16</c:v>
                </c:pt>
                <c:pt idx="11">
                  <c:v>5.9653853654696716E-14</c:v>
                </c:pt>
                <c:pt idx="12">
                  <c:v>6.2244930939332825E-12</c:v>
                </c:pt>
                <c:pt idx="13">
                  <c:v>4.3320515981998631E-10</c:v>
                </c:pt>
                <c:pt idx="14">
                  <c:v>2.0140999303843342E-8</c:v>
                </c:pt>
                <c:pt idx="15">
                  <c:v>6.2682263971207724E-7</c:v>
                </c:pt>
                <c:pt idx="16">
                  <c:v>1.3093466624000991E-5</c:v>
                </c:pt>
                <c:pt idx="17">
                  <c:v>1.8424951588771212E-4</c:v>
                </c:pt>
                <c:pt idx="18">
                  <c:v>1.7556282423011097E-3</c:v>
                </c:pt>
                <c:pt idx="19">
                  <c:v>1.1411602310965982E-2</c:v>
                </c:pt>
                <c:pt idx="20">
                  <c:v>5.1157228511273321E-2</c:v>
                </c:pt>
                <c:pt idx="21">
                  <c:v>0.16082099421940274</c:v>
                </c:pt>
                <c:pt idx="22">
                  <c:v>0.36375363622310586</c:v>
                </c:pt>
                <c:pt idx="23">
                  <c:v>0.61569846584343635</c:v>
                </c:pt>
                <c:pt idx="24">
                  <c:v>0.82558177622289497</c:v>
                </c:pt>
                <c:pt idx="25">
                  <c:v>0.9428886665582239</c:v>
                </c:pt>
                <c:pt idx="26">
                  <c:v>0.98686309399466654</c:v>
                </c:pt>
                <c:pt idx="27">
                  <c:v>0.99791354729309822</c:v>
                </c:pt>
                <c:pt idx="28">
                  <c:v>0.9997737733619837</c:v>
                </c:pt>
                <c:pt idx="29">
                  <c:v>0.9999833819267504</c:v>
                </c:pt>
                <c:pt idx="30">
                  <c:v>0.99999917734179611</c:v>
                </c:pt>
                <c:pt idx="31">
                  <c:v>0.99999997265862173</c:v>
                </c:pt>
                <c:pt idx="32">
                  <c:v>0.99999999939160777</c:v>
                </c:pt>
                <c:pt idx="33">
                  <c:v>0.99999999999095501</c:v>
                </c:pt>
                <c:pt idx="34">
                  <c:v>0.99999999999991029</c:v>
                </c:pt>
                <c:pt idx="35">
                  <c:v>0.99999999999999944</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3-4E09-4274-B8D2-2432A9E71C7C}"/>
            </c:ext>
          </c:extLst>
        </c:ser>
        <c:ser>
          <c:idx val="4"/>
          <c:order val="4"/>
          <c:tx>
            <c:strRef>
              <c:f>Sheet1!$F$1</c:f>
              <c:strCache>
                <c:ptCount val="1"/>
                <c:pt idx="0">
                  <c:v>Column4</c:v>
                </c:pt>
              </c:strCache>
            </c:strRef>
          </c:tx>
          <c:spPr>
            <a:ln w="57150" cap="rnd">
              <a:solidFill>
                <a:schemeClr val="accent5"/>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Sheet1!$F$2:$F$62</c:f>
              <c:numCache>
                <c:formatCode>General</c:formatCode>
                <c:ptCount val="61"/>
                <c:pt idx="0">
                  <c:v>1.1054324828098461E-86</c:v>
                </c:pt>
                <c:pt idx="1">
                  <c:v>1.0550084887555623E-79</c:v>
                </c:pt>
                <c:pt idx="2">
                  <c:v>5.0552609649323436E-73</c:v>
                </c:pt>
                <c:pt idx="3">
                  <c:v>1.2163877156900867E-66</c:v>
                </c:pt>
                <c:pt idx="4">
                  <c:v>1.4700407035247151E-60</c:v>
                </c:pt>
                <c:pt idx="5">
                  <c:v>8.9251811474743026E-55</c:v>
                </c:pt>
                <c:pt idx="6">
                  <c:v>2.723031986914463E-49</c:v>
                </c:pt>
                <c:pt idx="7">
                  <c:v>4.1761298416453575E-44</c:v>
                </c:pt>
                <c:pt idx="8">
                  <c:v>3.2206448404920196E-39</c:v>
                </c:pt>
                <c:pt idx="9">
                  <c:v>1.2495451910994956E-34</c:v>
                </c:pt>
                <c:pt idx="10">
                  <c:v>2.4402419292416653E-30</c:v>
                </c:pt>
                <c:pt idx="11">
                  <c:v>2.4003074996380139E-26</c:v>
                </c:pt>
                <c:pt idx="12">
                  <c:v>1.1901458246287058E-22</c:v>
                </c:pt>
                <c:pt idx="13">
                  <c:v>2.9775916211097318E-19</c:v>
                </c:pt>
                <c:pt idx="14">
                  <c:v>3.7636627159446077E-16</c:v>
                </c:pt>
                <c:pt idx="15">
                  <c:v>2.4073939804339322E-13</c:v>
                </c:pt>
                <c:pt idx="16">
                  <c:v>7.8093334260598429E-11</c:v>
                </c:pt>
                <c:pt idx="17">
                  <c:v>1.2885029660552902E-8</c:v>
                </c:pt>
                <c:pt idx="18">
                  <c:v>1.0857805489263161E-6</c:v>
                </c:pt>
                <c:pt idx="19">
                  <c:v>4.7006591088948197E-5</c:v>
                </c:pt>
                <c:pt idx="20">
                  <c:v>1.0548979073203015E-3</c:v>
                </c:pt>
                <c:pt idx="21">
                  <c:v>1.2445039878136275E-2</c:v>
                </c:pt>
                <c:pt idx="22">
                  <c:v>7.8992048768208936E-2</c:v>
                </c:pt>
                <c:pt idx="23">
                  <c:v>0.28073356590392962</c:v>
                </c:pt>
                <c:pt idx="24">
                  <c:v>0.59892155969820249</c:v>
                </c:pt>
                <c:pt idx="25">
                  <c:v>0.86032419710563557</c:v>
                </c:pt>
                <c:pt idx="26">
                  <c:v>0.97212580911707425</c:v>
                </c:pt>
                <c:pt idx="27">
                  <c:v>0.9969672360248395</c:v>
                </c:pt>
                <c:pt idx="28">
                  <c:v>0.99982517910342072</c:v>
                </c:pt>
                <c:pt idx="29">
                  <c:v>0.9999947511263948</c:v>
                </c:pt>
                <c:pt idx="30">
                  <c:v>0.99999991878372196</c:v>
                </c:pt>
                <c:pt idx="31">
                  <c:v>0.99999999935685202</c:v>
                </c:pt>
                <c:pt idx="32">
                  <c:v>0.99999999999740574</c:v>
                </c:pt>
                <c:pt idx="33">
                  <c:v>0.99999999999999467</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4-4E09-4274-B8D2-2432A9E71C7C}"/>
            </c:ext>
          </c:extLst>
        </c:ser>
        <c:ser>
          <c:idx val="5"/>
          <c:order val="5"/>
          <c:tx>
            <c:strRef>
              <c:f>Sheet1!$G$1</c:f>
              <c:strCache>
                <c:ptCount val="1"/>
                <c:pt idx="0">
                  <c:v>Column5</c:v>
                </c:pt>
              </c:strCache>
            </c:strRef>
          </c:tx>
          <c:spPr>
            <a:ln w="57150" cap="rnd">
              <a:solidFill>
                <a:schemeClr val="accent6"/>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Sheet1!$G$2:$G$62</c:f>
              <c:numCache>
                <c:formatCode>General</c:formatCode>
                <c:ptCount val="61"/>
                <c:pt idx="0">
                  <c:v>9.757393279336034E-54</c:v>
                </c:pt>
                <c:pt idx="1">
                  <c:v>1.4084100161186386E-49</c:v>
                </c:pt>
                <c:pt idx="2">
                  <c:v>1.3647972584653684E-45</c:v>
                </c:pt>
                <c:pt idx="3">
                  <c:v>8.880147789248363E-42</c:v>
                </c:pt>
                <c:pt idx="4">
                  <c:v>3.8802894157922719E-38</c:v>
                </c:pt>
                <c:pt idx="5">
                  <c:v>1.138912056430251E-34</c:v>
                </c:pt>
                <c:pt idx="6">
                  <c:v>2.2459618762956137E-31</c:v>
                </c:pt>
                <c:pt idx="7">
                  <c:v>2.9766052302693461E-28</c:v>
                </c:pt>
                <c:pt idx="8">
                  <c:v>2.6520857855223007E-25</c:v>
                </c:pt>
                <c:pt idx="9">
                  <c:v>1.5891581527528942E-22</c:v>
                </c:pt>
                <c:pt idx="10">
                  <c:v>6.4070301343299406E-20</c:v>
                </c:pt>
                <c:pt idx="11">
                  <c:v>1.7389720728181997E-17</c:v>
                </c:pt>
                <c:pt idx="12">
                  <c:v>3.1795148644575447E-15</c:v>
                </c:pt>
                <c:pt idx="13">
                  <c:v>3.9193376485407436E-13</c:v>
                </c:pt>
                <c:pt idx="14">
                  <c:v>3.2605037410636175E-11</c:v>
                </c:pt>
                <c:pt idx="15">
                  <c:v>1.8328547974959611E-9</c:v>
                </c:pt>
                <c:pt idx="16">
                  <c:v>6.9734904841468554E-8</c:v>
                </c:pt>
                <c:pt idx="17">
                  <c:v>1.7996026986518075E-6</c:v>
                </c:pt>
                <c:pt idx="18">
                  <c:v>3.1589588140031562E-5</c:v>
                </c:pt>
                <c:pt idx="19">
                  <c:v>3.7865534917388597E-4</c:v>
                </c:pt>
                <c:pt idx="20">
                  <c:v>3.1163953243129269E-3</c:v>
                </c:pt>
                <c:pt idx="21">
                  <c:v>1.774997101658431E-2</c:v>
                </c:pt>
                <c:pt idx="22">
                  <c:v>7.0788728701945039E-2</c:v>
                </c:pt>
                <c:pt idx="23">
                  <c:v>0.20121905818688995</c:v>
                </c:pt>
                <c:pt idx="24">
                  <c:v>0.41893936070679516</c:v>
                </c:pt>
                <c:pt idx="25">
                  <c:v>0.66569614235110786</c:v>
                </c:pt>
                <c:pt idx="26">
                  <c:v>0.85559296892129844</c:v>
                </c:pt>
                <c:pt idx="27">
                  <c:v>0.95480975624449971</c:v>
                </c:pt>
                <c:pt idx="28">
                  <c:v>0.98999235854889622</c:v>
                </c:pt>
                <c:pt idx="29">
                  <c:v>0.99845544421865073</c:v>
                </c:pt>
                <c:pt idx="30">
                  <c:v>0.99983554408831765</c:v>
                </c:pt>
                <c:pt idx="31">
                  <c:v>0.99998800314813441</c:v>
                </c:pt>
                <c:pt idx="32">
                  <c:v>0.99999940329961656</c:v>
                </c:pt>
                <c:pt idx="33">
                  <c:v>0.9999999798346263</c:v>
                </c:pt>
                <c:pt idx="34">
                  <c:v>0.999999999538147</c:v>
                </c:pt>
                <c:pt idx="35">
                  <c:v>0.99999999999284506</c:v>
                </c:pt>
                <c:pt idx="36">
                  <c:v>0.99999999999992517</c:v>
                </c:pt>
                <c:pt idx="37">
                  <c:v>0.99999999999999944</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5-4E09-4274-B8D2-2432A9E71C7C}"/>
            </c:ext>
          </c:extLst>
        </c:ser>
        <c:ser>
          <c:idx val="6"/>
          <c:order val="6"/>
          <c:tx>
            <c:strRef>
              <c:f>Sheet1!$H$1</c:f>
              <c:strCache>
                <c:ptCount val="1"/>
                <c:pt idx="0">
                  <c:v>Column6</c:v>
                </c:pt>
              </c:strCache>
            </c:strRef>
          </c:tx>
          <c:spPr>
            <a:ln w="57150" cap="rnd">
              <a:solidFill>
                <a:schemeClr val="accent1">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Sheet1!$H$2:$H$62</c:f>
              <c:numCache>
                <c:formatCode>General</c:formatCode>
                <c:ptCount val="61"/>
                <c:pt idx="0">
                  <c:v>8.4361816427816553E-293</c:v>
                </c:pt>
                <c:pt idx="1">
                  <c:v>5.1472155099405947E-270</c:v>
                </c:pt>
                <c:pt idx="2">
                  <c:v>3.6938555968217086E-248</c:v>
                </c:pt>
                <c:pt idx="3">
                  <c:v>3.1184246772644545E-227</c:v>
                </c:pt>
                <c:pt idx="4">
                  <c:v>3.0975211941030643E-207</c:v>
                </c:pt>
                <c:pt idx="5">
                  <c:v>3.6207949892721574E-188</c:v>
                </c:pt>
                <c:pt idx="6">
                  <c:v>4.9820080542555081E-170</c:v>
                </c:pt>
                <c:pt idx="7">
                  <c:v>8.0710883551841053E-153</c:v>
                </c:pt>
                <c:pt idx="8">
                  <c:v>1.5400083731103738E-136</c:v>
                </c:pt>
                <c:pt idx="9">
                  <c:v>3.4620871071492661E-121</c:v>
                </c:pt>
                <c:pt idx="10">
                  <c:v>9.1741997884536843E-107</c:v>
                </c:pt>
                <c:pt idx="11">
                  <c:v>2.8671086219466529E-93</c:v>
                </c:pt>
                <c:pt idx="12">
                  <c:v>1.0574181650902695E-80</c:v>
                </c:pt>
                <c:pt idx="13">
                  <c:v>4.6059926339977536E-69</c:v>
                </c:pt>
                <c:pt idx="14">
                  <c:v>2.3719716797110329E-58</c:v>
                </c:pt>
                <c:pt idx="15">
                  <c:v>1.4459825593125681E-48</c:v>
                </c:pt>
                <c:pt idx="16">
                  <c:v>1.0452312144537817E-39</c:v>
                </c:pt>
                <c:pt idx="17">
                  <c:v>8.9791217968678236E-32</c:v>
                </c:pt>
                <c:pt idx="18">
                  <c:v>9.1955356273203195E-25</c:v>
                </c:pt>
                <c:pt idx="19">
                  <c:v>1.1276602785352488E-18</c:v>
                </c:pt>
                <c:pt idx="20">
                  <c:v>1.6670517388568042E-13</c:v>
                </c:pt>
                <c:pt idx="21">
                  <c:v>3.0028591198868859E-9</c:v>
                </c:pt>
                <c:pt idx="22">
                  <c:v>6.7134031736894106E-6</c:v>
                </c:pt>
                <c:pt idx="23">
                  <c:v>1.9294967832240426E-3</c:v>
                </c:pt>
                <c:pt idx="24">
                  <c:v>7.694909860170894E-2</c:v>
                </c:pt>
                <c:pt idx="25">
                  <c:v>0.51502488424077941</c:v>
                </c:pt>
                <c:pt idx="26">
                  <c:v>0.93335299182226894</c:v>
                </c:pt>
                <c:pt idx="27">
                  <c:v>0.99848562714924316</c:v>
                </c:pt>
                <c:pt idx="28">
                  <c:v>0.99999525266047506</c:v>
                </c:pt>
                <c:pt idx="29">
                  <c:v>0.99999999809155937</c:v>
                </c:pt>
                <c:pt idx="30">
                  <c:v>0.99999999999990485</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6-4E09-4274-B8D2-2432A9E71C7C}"/>
            </c:ext>
          </c:extLst>
        </c:ser>
        <c:ser>
          <c:idx val="7"/>
          <c:order val="7"/>
          <c:tx>
            <c:strRef>
              <c:f>Sheet1!$I$1</c:f>
              <c:strCache>
                <c:ptCount val="1"/>
                <c:pt idx="0">
                  <c:v>Column7</c:v>
                </c:pt>
              </c:strCache>
            </c:strRef>
          </c:tx>
          <c:spPr>
            <a:ln w="57150" cap="rnd">
              <a:solidFill>
                <a:schemeClr val="accent2">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Sheet1!$I$2:$I$62</c:f>
              <c:numCache>
                <c:formatCode>General</c:formatCode>
                <c:ptCount val="61"/>
                <c:pt idx="0">
                  <c:v>0</c:v>
                </c:pt>
                <c:pt idx="1">
                  <c:v>0</c:v>
                </c:pt>
                <c:pt idx="2">
                  <c:v>0</c:v>
                </c:pt>
                <c:pt idx="3">
                  <c:v>0</c:v>
                </c:pt>
                <c:pt idx="4">
                  <c:v>0</c:v>
                </c:pt>
                <c:pt idx="5">
                  <c:v>0</c:v>
                </c:pt>
                <c:pt idx="6">
                  <c:v>0</c:v>
                </c:pt>
                <c:pt idx="7">
                  <c:v>0</c:v>
                </c:pt>
                <c:pt idx="8">
                  <c:v>0</c:v>
                </c:pt>
                <c:pt idx="9">
                  <c:v>2.7206911156214057E-291</c:v>
                </c:pt>
                <c:pt idx="10">
                  <c:v>5.9479686870223225E-259</c:v>
                </c:pt>
                <c:pt idx="11">
                  <c:v>1.576418980421206E-228</c:v>
                </c:pt>
                <c:pt idx="12">
                  <c:v>5.0676353549358374E-200</c:v>
                </c:pt>
                <c:pt idx="13">
                  <c:v>1.9771229477310974E-173</c:v>
                </c:pt>
                <c:pt idx="14">
                  <c:v>9.3687497664399636E-149</c:v>
                </c:pt>
                <c:pt idx="15">
                  <c:v>5.3970421029155598E-126</c:v>
                </c:pt>
                <c:pt idx="16">
                  <c:v>3.7841987759737025E-105</c:v>
                </c:pt>
                <c:pt idx="17">
                  <c:v>3.234517212300499E-86</c:v>
                </c:pt>
                <c:pt idx="18">
                  <c:v>3.3772288216375471E-69</c:v>
                </c:pt>
                <c:pt idx="19">
                  <c:v>4.3197795419998518E-54</c:v>
                </c:pt>
                <c:pt idx="20">
                  <c:v>6.7963292647367151E-41</c:v>
                </c:pt>
                <c:pt idx="21">
                  <c:v>1.3232255201928876E-29</c:v>
                </c:pt>
                <c:pt idx="22">
                  <c:v>3.2190608936994066E-20</c:v>
                </c:pt>
                <c:pt idx="23">
                  <c:v>9.9492631178298483E-13</c:v>
                </c:pt>
                <c:pt idx="24">
                  <c:v>4.034806674984143E-7</c:v>
                </c:pt>
                <c:pt idx="25">
                  <c:v>0.03</c:v>
                </c:pt>
                <c:pt idx="26">
                  <c:v>0.23249869475556045</c:v>
                </c:pt>
                <c:pt idx="27">
                  <c:v>0.91479288427035044</c:v>
                </c:pt>
                <c:pt idx="28">
                  <c:v>0.99974207758363709</c:v>
                </c:pt>
                <c:pt idx="29">
                  <c:v>0.9999999875456036</c:v>
                </c:pt>
                <c:pt idx="30">
                  <c:v>0.99999999999999178</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7-4E09-4274-B8D2-2432A9E71C7C}"/>
            </c:ext>
          </c:extLst>
        </c:ser>
        <c:ser>
          <c:idx val="8"/>
          <c:order val="8"/>
          <c:tx>
            <c:strRef>
              <c:f>Sheet1!$J$1</c:f>
              <c:strCache>
                <c:ptCount val="1"/>
                <c:pt idx="0">
                  <c:v>Column8</c:v>
                </c:pt>
              </c:strCache>
            </c:strRef>
          </c:tx>
          <c:spPr>
            <a:ln w="57150" cap="rnd">
              <a:solidFill>
                <a:schemeClr val="accent3">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Sheet1!$J$2:$J$62</c:f>
              <c:numCache>
                <c:formatCode>General</c:formatCode>
                <c:ptCount val="61"/>
              </c:numCache>
            </c:numRef>
          </c:yVal>
          <c:smooth val="1"/>
          <c:extLst>
            <c:ext xmlns:c16="http://schemas.microsoft.com/office/drawing/2014/chart" uri="{C3380CC4-5D6E-409C-BE32-E72D297353CC}">
              <c16:uniqueId val="{00000008-4E09-4274-B8D2-2432A9E71C7C}"/>
            </c:ext>
          </c:extLst>
        </c:ser>
        <c:ser>
          <c:idx val="9"/>
          <c:order val="9"/>
          <c:tx>
            <c:strRef>
              <c:f>Sheet1!$K$1</c:f>
              <c:strCache>
                <c:ptCount val="1"/>
                <c:pt idx="0">
                  <c:v>Column9</c:v>
                </c:pt>
              </c:strCache>
            </c:strRef>
          </c:tx>
          <c:spPr>
            <a:ln w="19050" cap="rnd">
              <a:solidFill>
                <a:schemeClr val="accent4">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Sheet1!$K$2:$K$62</c:f>
              <c:numCache>
                <c:formatCode>General</c:formatCode>
                <c:ptCount val="61"/>
              </c:numCache>
            </c:numRef>
          </c:yVal>
          <c:smooth val="1"/>
          <c:extLst>
            <c:ext xmlns:c16="http://schemas.microsoft.com/office/drawing/2014/chart" uri="{C3380CC4-5D6E-409C-BE32-E72D297353CC}">
              <c16:uniqueId val="{00000009-4E09-4274-B8D2-2432A9E71C7C}"/>
            </c:ext>
          </c:extLst>
        </c:ser>
        <c:ser>
          <c:idx val="10"/>
          <c:order val="10"/>
          <c:tx>
            <c:strRef>
              <c:f>Sheet1!$L$1</c:f>
              <c:strCache>
                <c:ptCount val="1"/>
                <c:pt idx="0">
                  <c:v>Column10</c:v>
                </c:pt>
              </c:strCache>
            </c:strRef>
          </c:tx>
          <c:spPr>
            <a:ln w="19050" cap="rnd">
              <a:solidFill>
                <a:schemeClr val="accent5">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Sheet1!$L$2:$L$62</c:f>
              <c:numCache>
                <c:formatCode>General</c:formatCode>
                <c:ptCount val="61"/>
              </c:numCache>
            </c:numRef>
          </c:yVal>
          <c:smooth val="1"/>
          <c:extLst>
            <c:ext xmlns:c16="http://schemas.microsoft.com/office/drawing/2014/chart" uri="{C3380CC4-5D6E-409C-BE32-E72D297353CC}">
              <c16:uniqueId val="{0000000A-4E09-4274-B8D2-2432A9E71C7C}"/>
            </c:ext>
          </c:extLst>
        </c:ser>
        <c:ser>
          <c:idx val="11"/>
          <c:order val="11"/>
          <c:tx>
            <c:strRef>
              <c:f>Sheet1!$M$1</c:f>
              <c:strCache>
                <c:ptCount val="1"/>
                <c:pt idx="0">
                  <c:v>Column11</c:v>
                </c:pt>
              </c:strCache>
            </c:strRef>
          </c:tx>
          <c:spPr>
            <a:ln w="19050" cap="rnd">
              <a:solidFill>
                <a:schemeClr val="accent6">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Sheet1!$M$2:$M$62</c:f>
              <c:numCache>
                <c:formatCode>General</c:formatCode>
                <c:ptCount val="61"/>
              </c:numCache>
            </c:numRef>
          </c:yVal>
          <c:smooth val="1"/>
          <c:extLst>
            <c:ext xmlns:c16="http://schemas.microsoft.com/office/drawing/2014/chart" uri="{C3380CC4-5D6E-409C-BE32-E72D297353CC}">
              <c16:uniqueId val="{0000000B-4E09-4274-B8D2-2432A9E71C7C}"/>
            </c:ext>
          </c:extLst>
        </c:ser>
        <c:ser>
          <c:idx val="12"/>
          <c:order val="12"/>
          <c:tx>
            <c:strRef>
              <c:f>Sheet1!$N$1</c:f>
              <c:strCache>
                <c:ptCount val="1"/>
                <c:pt idx="0">
                  <c:v>Column12</c:v>
                </c:pt>
              </c:strCache>
            </c:strRef>
          </c:tx>
          <c:spPr>
            <a:ln w="19050" cap="rnd">
              <a:solidFill>
                <a:schemeClr val="accent1">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Sheet1!$N$2:$N$62</c:f>
              <c:numCache>
                <c:formatCode>General</c:formatCode>
                <c:ptCount val="61"/>
              </c:numCache>
            </c:numRef>
          </c:yVal>
          <c:smooth val="1"/>
          <c:extLst>
            <c:ext xmlns:c16="http://schemas.microsoft.com/office/drawing/2014/chart" uri="{C3380CC4-5D6E-409C-BE32-E72D297353CC}">
              <c16:uniqueId val="{0000000C-4E09-4274-B8D2-2432A9E71C7C}"/>
            </c:ext>
          </c:extLst>
        </c:ser>
        <c:ser>
          <c:idx val="13"/>
          <c:order val="13"/>
          <c:tx>
            <c:strRef>
              <c:f>Sheet1!$O$1</c:f>
              <c:strCache>
                <c:ptCount val="1"/>
                <c:pt idx="0">
                  <c:v>Column13</c:v>
                </c:pt>
              </c:strCache>
            </c:strRef>
          </c:tx>
          <c:spPr>
            <a:ln w="19050" cap="rnd">
              <a:solidFill>
                <a:schemeClr val="accent2">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Sheet1!$O$2:$O$62</c:f>
              <c:numCache>
                <c:formatCode>General</c:formatCode>
                <c:ptCount val="61"/>
              </c:numCache>
            </c:numRef>
          </c:yVal>
          <c:smooth val="1"/>
          <c:extLst>
            <c:ext xmlns:c16="http://schemas.microsoft.com/office/drawing/2014/chart" uri="{C3380CC4-5D6E-409C-BE32-E72D297353CC}">
              <c16:uniqueId val="{0000000D-4E09-4274-B8D2-2432A9E71C7C}"/>
            </c:ext>
          </c:extLst>
        </c:ser>
        <c:ser>
          <c:idx val="14"/>
          <c:order val="14"/>
          <c:tx>
            <c:strRef>
              <c:f>Sheet1!$P$1</c:f>
              <c:strCache>
                <c:ptCount val="1"/>
                <c:pt idx="0">
                  <c:v>Column14</c:v>
                </c:pt>
              </c:strCache>
            </c:strRef>
          </c:tx>
          <c:spPr>
            <a:ln w="19050" cap="rnd">
              <a:solidFill>
                <a:schemeClr val="accent3">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Sheet1!$P$2:$P$62</c:f>
              <c:numCache>
                <c:formatCode>General</c:formatCode>
                <c:ptCount val="61"/>
              </c:numCache>
            </c:numRef>
          </c:yVal>
          <c:smooth val="1"/>
          <c:extLst>
            <c:ext xmlns:c16="http://schemas.microsoft.com/office/drawing/2014/chart" uri="{C3380CC4-5D6E-409C-BE32-E72D297353CC}">
              <c16:uniqueId val="{0000000E-4E09-4274-B8D2-2432A9E71C7C}"/>
            </c:ext>
          </c:extLst>
        </c:ser>
        <c:ser>
          <c:idx val="15"/>
          <c:order val="15"/>
          <c:tx>
            <c:strRef>
              <c:f>Sheet1!$Q$1</c:f>
              <c:strCache>
                <c:ptCount val="1"/>
                <c:pt idx="0">
                  <c:v>Column15</c:v>
                </c:pt>
              </c:strCache>
            </c:strRef>
          </c:tx>
          <c:spPr>
            <a:ln w="19050" cap="rnd">
              <a:solidFill>
                <a:schemeClr val="accent4">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Sheet1!$Q$2:$Q$62</c:f>
              <c:numCache>
                <c:formatCode>General</c:formatCode>
                <c:ptCount val="61"/>
              </c:numCache>
            </c:numRef>
          </c:yVal>
          <c:smooth val="1"/>
          <c:extLst>
            <c:ext xmlns:c16="http://schemas.microsoft.com/office/drawing/2014/chart" uri="{C3380CC4-5D6E-409C-BE32-E72D297353CC}">
              <c16:uniqueId val="{0000000F-4E09-4274-B8D2-2432A9E71C7C}"/>
            </c:ext>
          </c:extLst>
        </c:ser>
        <c:ser>
          <c:idx val="16"/>
          <c:order val="16"/>
          <c:tx>
            <c:strRef>
              <c:f>Sheet1!$R$1</c:f>
              <c:strCache>
                <c:ptCount val="1"/>
                <c:pt idx="0">
                  <c:v>Column16</c:v>
                </c:pt>
              </c:strCache>
            </c:strRef>
          </c:tx>
          <c:spPr>
            <a:ln w="19050" cap="rnd">
              <a:solidFill>
                <a:schemeClr val="accent5">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Sheet1!$R$2:$R$62</c:f>
              <c:numCache>
                <c:formatCode>General</c:formatCode>
                <c:ptCount val="61"/>
              </c:numCache>
            </c:numRef>
          </c:yVal>
          <c:smooth val="1"/>
          <c:extLst>
            <c:ext xmlns:c16="http://schemas.microsoft.com/office/drawing/2014/chart" uri="{C3380CC4-5D6E-409C-BE32-E72D297353CC}">
              <c16:uniqueId val="{00000010-4E09-4274-B8D2-2432A9E71C7C}"/>
            </c:ext>
          </c:extLst>
        </c:ser>
        <c:ser>
          <c:idx val="17"/>
          <c:order val="17"/>
          <c:tx>
            <c:strRef>
              <c:f>Sheet1!$S$1</c:f>
              <c:strCache>
                <c:ptCount val="1"/>
                <c:pt idx="0">
                  <c:v>Column17</c:v>
                </c:pt>
              </c:strCache>
            </c:strRef>
          </c:tx>
          <c:spPr>
            <a:ln w="19050" cap="rnd">
              <a:solidFill>
                <a:schemeClr val="accent6">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Sheet1!$S$2:$S$62</c:f>
              <c:numCache>
                <c:formatCode>General</c:formatCode>
                <c:ptCount val="61"/>
              </c:numCache>
            </c:numRef>
          </c:yVal>
          <c:smooth val="1"/>
          <c:extLst>
            <c:ext xmlns:c16="http://schemas.microsoft.com/office/drawing/2014/chart" uri="{C3380CC4-5D6E-409C-BE32-E72D297353CC}">
              <c16:uniqueId val="{00000011-4E09-4274-B8D2-2432A9E71C7C}"/>
            </c:ext>
          </c:extLst>
        </c:ser>
        <c:ser>
          <c:idx val="18"/>
          <c:order val="18"/>
          <c:tx>
            <c:strRef>
              <c:f>Sheet1!$T$1</c:f>
              <c:strCache>
                <c:ptCount val="1"/>
                <c:pt idx="0">
                  <c:v>Column18</c:v>
                </c:pt>
              </c:strCache>
            </c:strRef>
          </c:tx>
          <c:spPr>
            <a:ln w="19050" cap="rnd">
              <a:solidFill>
                <a:schemeClr val="accent1">
                  <a:lumMod val="8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Sheet1!$T$2:$T$62</c:f>
              <c:numCache>
                <c:formatCode>General</c:formatCode>
                <c:ptCount val="61"/>
              </c:numCache>
            </c:numRef>
          </c:yVal>
          <c:smooth val="1"/>
          <c:extLst>
            <c:ext xmlns:c16="http://schemas.microsoft.com/office/drawing/2014/chart" uri="{C3380CC4-5D6E-409C-BE32-E72D297353CC}">
              <c16:uniqueId val="{00000012-4E09-4274-B8D2-2432A9E71C7C}"/>
            </c:ext>
          </c:extLst>
        </c:ser>
        <c:dLbls>
          <c:showLegendKey val="0"/>
          <c:showVal val="0"/>
          <c:showCatName val="0"/>
          <c:showSerName val="0"/>
          <c:showPercent val="0"/>
          <c:showBubbleSize val="0"/>
        </c:dLbls>
        <c:axId val="180886687"/>
        <c:axId val="180884607"/>
      </c:scatterChart>
      <c:valAx>
        <c:axId val="180886687"/>
        <c:scaling>
          <c:orientation val="minMax"/>
          <c:max val="2"/>
          <c:min val="1.5"/>
        </c:scaling>
        <c:delete val="1"/>
        <c:axPos val="b"/>
        <c:numFmt formatCode="#,##0" sourceLinked="0"/>
        <c:majorTickMark val="out"/>
        <c:minorTickMark val="none"/>
        <c:tickLblPos val="nextTo"/>
        <c:crossAx val="180884607"/>
        <c:crosses val="autoZero"/>
        <c:crossBetween val="midCat"/>
      </c:valAx>
      <c:valAx>
        <c:axId val="180884607"/>
        <c:scaling>
          <c:orientation val="minMax"/>
          <c:max val="1.01"/>
          <c:min val="-1.0000000000000002E-2"/>
        </c:scaling>
        <c:delete val="1"/>
        <c:axPos val="l"/>
        <c:numFmt formatCode="#,##0.00" sourceLinked="0"/>
        <c:majorTickMark val="out"/>
        <c:minorTickMark val="none"/>
        <c:tickLblPos val="nextTo"/>
        <c:crossAx val="180886687"/>
        <c:crosses val="autoZero"/>
        <c:crossBetween val="midCat"/>
        <c:majorUnit val="0.25"/>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c:f>
              <c:strCache>
                <c:ptCount val="1"/>
                <c:pt idx="0">
                  <c:v>Y-Values</c:v>
                </c:pt>
              </c:strCache>
            </c:strRef>
          </c:tx>
          <c:spPr>
            <a:ln w="57150" cap="rnd" cmpd="sng">
              <a:solidFill>
                <a:schemeClr val="accent1"/>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Sheet1!$B$2:$B$62</c:f>
              <c:numCache>
                <c:formatCode>General</c:formatCode>
                <c:ptCount val="61"/>
              </c:numCache>
            </c:numRef>
          </c:yVal>
          <c:smooth val="1"/>
          <c:extLst>
            <c:ext xmlns:c16="http://schemas.microsoft.com/office/drawing/2014/chart" uri="{C3380CC4-5D6E-409C-BE32-E72D297353CC}">
              <c16:uniqueId val="{00000000-3C58-4F61-8CE2-0D3283FBA0FE}"/>
            </c:ext>
          </c:extLst>
        </c:ser>
        <c:ser>
          <c:idx val="1"/>
          <c:order val="1"/>
          <c:tx>
            <c:strRef>
              <c:f>Sheet1!$C$1</c:f>
              <c:strCache>
                <c:ptCount val="1"/>
                <c:pt idx="0">
                  <c:v>Column1</c:v>
                </c:pt>
              </c:strCache>
            </c:strRef>
          </c:tx>
          <c:spPr>
            <a:ln w="57150" cap="rnd">
              <a:solidFill>
                <a:schemeClr val="accent2"/>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Sheet1!$C$2:$C$62</c:f>
              <c:numCache>
                <c:formatCode>General</c:formatCode>
                <c:ptCount val="61"/>
              </c:numCache>
            </c:numRef>
          </c:yVal>
          <c:smooth val="1"/>
          <c:extLst>
            <c:ext xmlns:c16="http://schemas.microsoft.com/office/drawing/2014/chart" uri="{C3380CC4-5D6E-409C-BE32-E72D297353CC}">
              <c16:uniqueId val="{00000000-3625-4DA6-A2C5-C9D0756BAB85}"/>
            </c:ext>
          </c:extLst>
        </c:ser>
        <c:ser>
          <c:idx val="2"/>
          <c:order val="2"/>
          <c:tx>
            <c:strRef>
              <c:f>Sheet1!$D$1</c:f>
              <c:strCache>
                <c:ptCount val="1"/>
                <c:pt idx="0">
                  <c:v>Column2</c:v>
                </c:pt>
              </c:strCache>
            </c:strRef>
          </c:tx>
          <c:spPr>
            <a:ln w="57150" cap="rnd">
              <a:solidFill>
                <a:schemeClr val="accent3"/>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Sheet1!$D$2:$D$62</c:f>
              <c:numCache>
                <c:formatCode>General</c:formatCode>
                <c:ptCount val="61"/>
              </c:numCache>
            </c:numRef>
          </c:yVal>
          <c:smooth val="1"/>
          <c:extLst>
            <c:ext xmlns:c16="http://schemas.microsoft.com/office/drawing/2014/chart" uri="{C3380CC4-5D6E-409C-BE32-E72D297353CC}">
              <c16:uniqueId val="{00000001-3625-4DA6-A2C5-C9D0756BAB85}"/>
            </c:ext>
          </c:extLst>
        </c:ser>
        <c:ser>
          <c:idx val="3"/>
          <c:order val="3"/>
          <c:tx>
            <c:strRef>
              <c:f>Sheet1!$E$1</c:f>
              <c:strCache>
                <c:ptCount val="1"/>
                <c:pt idx="0">
                  <c:v>Column3</c:v>
                </c:pt>
              </c:strCache>
            </c:strRef>
          </c:tx>
          <c:spPr>
            <a:ln w="57150" cap="rnd">
              <a:solidFill>
                <a:schemeClr val="accent4"/>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Sheet1!$E$2:$E$62</c:f>
              <c:numCache>
                <c:formatCode>General</c:formatCode>
                <c:ptCount val="61"/>
              </c:numCache>
            </c:numRef>
          </c:yVal>
          <c:smooth val="1"/>
          <c:extLst>
            <c:ext xmlns:c16="http://schemas.microsoft.com/office/drawing/2014/chart" uri="{C3380CC4-5D6E-409C-BE32-E72D297353CC}">
              <c16:uniqueId val="{00000002-3625-4DA6-A2C5-C9D0756BAB85}"/>
            </c:ext>
          </c:extLst>
        </c:ser>
        <c:ser>
          <c:idx val="4"/>
          <c:order val="4"/>
          <c:tx>
            <c:strRef>
              <c:f>Sheet1!$F$1</c:f>
              <c:strCache>
                <c:ptCount val="1"/>
                <c:pt idx="0">
                  <c:v>Column4</c:v>
                </c:pt>
              </c:strCache>
            </c:strRef>
          </c:tx>
          <c:spPr>
            <a:ln w="57150" cap="rnd">
              <a:solidFill>
                <a:schemeClr val="accent5"/>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Sheet1!$F$2:$F$62</c:f>
              <c:numCache>
                <c:formatCode>General</c:formatCode>
                <c:ptCount val="61"/>
              </c:numCache>
            </c:numRef>
          </c:yVal>
          <c:smooth val="1"/>
          <c:extLst>
            <c:ext xmlns:c16="http://schemas.microsoft.com/office/drawing/2014/chart" uri="{C3380CC4-5D6E-409C-BE32-E72D297353CC}">
              <c16:uniqueId val="{00000003-3625-4DA6-A2C5-C9D0756BAB85}"/>
            </c:ext>
          </c:extLst>
        </c:ser>
        <c:ser>
          <c:idx val="5"/>
          <c:order val="5"/>
          <c:tx>
            <c:strRef>
              <c:f>Sheet1!$G$1</c:f>
              <c:strCache>
                <c:ptCount val="1"/>
                <c:pt idx="0">
                  <c:v>Column5</c:v>
                </c:pt>
              </c:strCache>
            </c:strRef>
          </c:tx>
          <c:spPr>
            <a:ln w="57150" cap="rnd">
              <a:solidFill>
                <a:schemeClr val="accent6"/>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Sheet1!$G$2:$G$62</c:f>
              <c:numCache>
                <c:formatCode>General</c:formatCode>
                <c:ptCount val="61"/>
              </c:numCache>
            </c:numRef>
          </c:yVal>
          <c:smooth val="1"/>
          <c:extLst>
            <c:ext xmlns:c16="http://schemas.microsoft.com/office/drawing/2014/chart" uri="{C3380CC4-5D6E-409C-BE32-E72D297353CC}">
              <c16:uniqueId val="{00000004-3625-4DA6-A2C5-C9D0756BAB85}"/>
            </c:ext>
          </c:extLst>
        </c:ser>
        <c:ser>
          <c:idx val="6"/>
          <c:order val="6"/>
          <c:tx>
            <c:strRef>
              <c:f>Sheet1!$H$1</c:f>
              <c:strCache>
                <c:ptCount val="1"/>
                <c:pt idx="0">
                  <c:v>Column6</c:v>
                </c:pt>
              </c:strCache>
            </c:strRef>
          </c:tx>
          <c:spPr>
            <a:ln w="57150" cap="rnd">
              <a:solidFill>
                <a:schemeClr val="accent1">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Sheet1!$H$2:$H$62</c:f>
              <c:numCache>
                <c:formatCode>General</c:formatCode>
                <c:ptCount val="61"/>
              </c:numCache>
            </c:numRef>
          </c:yVal>
          <c:smooth val="1"/>
          <c:extLst>
            <c:ext xmlns:c16="http://schemas.microsoft.com/office/drawing/2014/chart" uri="{C3380CC4-5D6E-409C-BE32-E72D297353CC}">
              <c16:uniqueId val="{00000005-3625-4DA6-A2C5-C9D0756BAB85}"/>
            </c:ext>
          </c:extLst>
        </c:ser>
        <c:ser>
          <c:idx val="7"/>
          <c:order val="7"/>
          <c:tx>
            <c:strRef>
              <c:f>Sheet1!$I$1</c:f>
              <c:strCache>
                <c:ptCount val="1"/>
                <c:pt idx="0">
                  <c:v>Column7</c:v>
                </c:pt>
              </c:strCache>
            </c:strRef>
          </c:tx>
          <c:spPr>
            <a:ln w="57150" cap="rnd">
              <a:solidFill>
                <a:schemeClr val="accent2">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Sheet1!$I$2:$I$62</c:f>
              <c:numCache>
                <c:formatCode>General</c:formatCode>
                <c:ptCount val="61"/>
              </c:numCache>
            </c:numRef>
          </c:yVal>
          <c:smooth val="1"/>
          <c:extLst>
            <c:ext xmlns:c16="http://schemas.microsoft.com/office/drawing/2014/chart" uri="{C3380CC4-5D6E-409C-BE32-E72D297353CC}">
              <c16:uniqueId val="{00000006-3625-4DA6-A2C5-C9D0756BAB85}"/>
            </c:ext>
          </c:extLst>
        </c:ser>
        <c:ser>
          <c:idx val="8"/>
          <c:order val="8"/>
          <c:tx>
            <c:strRef>
              <c:f>Sheet1!$J$1</c:f>
              <c:strCache>
                <c:ptCount val="1"/>
                <c:pt idx="0">
                  <c:v>Column8</c:v>
                </c:pt>
              </c:strCache>
            </c:strRef>
          </c:tx>
          <c:spPr>
            <a:ln w="57150" cap="rnd">
              <a:solidFill>
                <a:schemeClr val="accent3">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Sheet1!$J$2:$J$62</c:f>
              <c:numCache>
                <c:formatCode>General</c:formatCode>
                <c:ptCount val="61"/>
              </c:numCache>
            </c:numRef>
          </c:yVal>
          <c:smooth val="1"/>
          <c:extLst>
            <c:ext xmlns:c16="http://schemas.microsoft.com/office/drawing/2014/chart" uri="{C3380CC4-5D6E-409C-BE32-E72D297353CC}">
              <c16:uniqueId val="{00000007-3625-4DA6-A2C5-C9D0756BAB85}"/>
            </c:ext>
          </c:extLst>
        </c:ser>
        <c:ser>
          <c:idx val="9"/>
          <c:order val="9"/>
          <c:tx>
            <c:strRef>
              <c:f>Sheet1!$K$1</c:f>
              <c:strCache>
                <c:ptCount val="1"/>
                <c:pt idx="0">
                  <c:v>Column9</c:v>
                </c:pt>
              </c:strCache>
            </c:strRef>
          </c:tx>
          <c:spPr>
            <a:ln w="19050" cap="rnd">
              <a:solidFill>
                <a:schemeClr val="accent4">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Sheet1!$K$2:$K$62</c:f>
              <c:numCache>
                <c:formatCode>General</c:formatCode>
                <c:ptCount val="61"/>
              </c:numCache>
            </c:numRef>
          </c:yVal>
          <c:smooth val="1"/>
          <c:extLst>
            <c:ext xmlns:c16="http://schemas.microsoft.com/office/drawing/2014/chart" uri="{C3380CC4-5D6E-409C-BE32-E72D297353CC}">
              <c16:uniqueId val="{00000008-3625-4DA6-A2C5-C9D0756BAB85}"/>
            </c:ext>
          </c:extLst>
        </c:ser>
        <c:ser>
          <c:idx val="10"/>
          <c:order val="10"/>
          <c:tx>
            <c:strRef>
              <c:f>Sheet1!$L$1</c:f>
              <c:strCache>
                <c:ptCount val="1"/>
                <c:pt idx="0">
                  <c:v>Column10</c:v>
                </c:pt>
              </c:strCache>
            </c:strRef>
          </c:tx>
          <c:spPr>
            <a:ln w="19050" cap="rnd">
              <a:solidFill>
                <a:schemeClr val="accent5">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Sheet1!$L$2:$L$62</c:f>
              <c:numCache>
                <c:formatCode>General</c:formatCode>
                <c:ptCount val="61"/>
              </c:numCache>
            </c:numRef>
          </c:yVal>
          <c:smooth val="1"/>
          <c:extLst>
            <c:ext xmlns:c16="http://schemas.microsoft.com/office/drawing/2014/chart" uri="{C3380CC4-5D6E-409C-BE32-E72D297353CC}">
              <c16:uniqueId val="{00000009-3625-4DA6-A2C5-C9D0756BAB85}"/>
            </c:ext>
          </c:extLst>
        </c:ser>
        <c:ser>
          <c:idx val="11"/>
          <c:order val="11"/>
          <c:tx>
            <c:strRef>
              <c:f>Sheet1!$M$1</c:f>
              <c:strCache>
                <c:ptCount val="1"/>
                <c:pt idx="0">
                  <c:v>Column11</c:v>
                </c:pt>
              </c:strCache>
            </c:strRef>
          </c:tx>
          <c:spPr>
            <a:ln w="19050" cap="rnd">
              <a:solidFill>
                <a:schemeClr val="accent6">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Sheet1!$M$2:$M$62</c:f>
              <c:numCache>
                <c:formatCode>General</c:formatCode>
                <c:ptCount val="61"/>
              </c:numCache>
            </c:numRef>
          </c:yVal>
          <c:smooth val="1"/>
          <c:extLst>
            <c:ext xmlns:c16="http://schemas.microsoft.com/office/drawing/2014/chart" uri="{C3380CC4-5D6E-409C-BE32-E72D297353CC}">
              <c16:uniqueId val="{0000000A-3625-4DA6-A2C5-C9D0756BAB85}"/>
            </c:ext>
          </c:extLst>
        </c:ser>
        <c:ser>
          <c:idx val="12"/>
          <c:order val="12"/>
          <c:tx>
            <c:strRef>
              <c:f>Sheet1!$N$1</c:f>
              <c:strCache>
                <c:ptCount val="1"/>
                <c:pt idx="0">
                  <c:v>Column12</c:v>
                </c:pt>
              </c:strCache>
            </c:strRef>
          </c:tx>
          <c:spPr>
            <a:ln w="19050" cap="rnd">
              <a:solidFill>
                <a:schemeClr val="accent1">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Sheet1!$N$2:$N$62</c:f>
              <c:numCache>
                <c:formatCode>General</c:formatCode>
                <c:ptCount val="61"/>
              </c:numCache>
            </c:numRef>
          </c:yVal>
          <c:smooth val="1"/>
          <c:extLst>
            <c:ext xmlns:c16="http://schemas.microsoft.com/office/drawing/2014/chart" uri="{C3380CC4-5D6E-409C-BE32-E72D297353CC}">
              <c16:uniqueId val="{0000000B-3625-4DA6-A2C5-C9D0756BAB85}"/>
            </c:ext>
          </c:extLst>
        </c:ser>
        <c:ser>
          <c:idx val="13"/>
          <c:order val="13"/>
          <c:tx>
            <c:strRef>
              <c:f>Sheet1!$O$1</c:f>
              <c:strCache>
                <c:ptCount val="1"/>
                <c:pt idx="0">
                  <c:v>Column13</c:v>
                </c:pt>
              </c:strCache>
            </c:strRef>
          </c:tx>
          <c:spPr>
            <a:ln w="19050" cap="rnd">
              <a:solidFill>
                <a:schemeClr val="accent2">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Sheet1!$O$2:$O$62</c:f>
              <c:numCache>
                <c:formatCode>General</c:formatCode>
                <c:ptCount val="61"/>
              </c:numCache>
            </c:numRef>
          </c:yVal>
          <c:smooth val="1"/>
          <c:extLst>
            <c:ext xmlns:c16="http://schemas.microsoft.com/office/drawing/2014/chart" uri="{C3380CC4-5D6E-409C-BE32-E72D297353CC}">
              <c16:uniqueId val="{0000000C-3625-4DA6-A2C5-C9D0756BAB85}"/>
            </c:ext>
          </c:extLst>
        </c:ser>
        <c:ser>
          <c:idx val="14"/>
          <c:order val="14"/>
          <c:tx>
            <c:strRef>
              <c:f>Sheet1!$P$1</c:f>
              <c:strCache>
                <c:ptCount val="1"/>
                <c:pt idx="0">
                  <c:v>Column14</c:v>
                </c:pt>
              </c:strCache>
            </c:strRef>
          </c:tx>
          <c:spPr>
            <a:ln w="19050" cap="rnd">
              <a:solidFill>
                <a:schemeClr val="accent3">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Sheet1!$P$2:$P$62</c:f>
              <c:numCache>
                <c:formatCode>General</c:formatCode>
                <c:ptCount val="61"/>
              </c:numCache>
            </c:numRef>
          </c:yVal>
          <c:smooth val="1"/>
          <c:extLst>
            <c:ext xmlns:c16="http://schemas.microsoft.com/office/drawing/2014/chart" uri="{C3380CC4-5D6E-409C-BE32-E72D297353CC}">
              <c16:uniqueId val="{0000000D-3625-4DA6-A2C5-C9D0756BAB85}"/>
            </c:ext>
          </c:extLst>
        </c:ser>
        <c:ser>
          <c:idx val="15"/>
          <c:order val="15"/>
          <c:tx>
            <c:strRef>
              <c:f>Sheet1!$Q$1</c:f>
              <c:strCache>
                <c:ptCount val="1"/>
                <c:pt idx="0">
                  <c:v>Column15</c:v>
                </c:pt>
              </c:strCache>
            </c:strRef>
          </c:tx>
          <c:spPr>
            <a:ln w="19050" cap="rnd">
              <a:solidFill>
                <a:schemeClr val="accent4">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Sheet1!$Q$2:$Q$62</c:f>
              <c:numCache>
                <c:formatCode>General</c:formatCode>
                <c:ptCount val="61"/>
              </c:numCache>
            </c:numRef>
          </c:yVal>
          <c:smooth val="1"/>
          <c:extLst>
            <c:ext xmlns:c16="http://schemas.microsoft.com/office/drawing/2014/chart" uri="{C3380CC4-5D6E-409C-BE32-E72D297353CC}">
              <c16:uniqueId val="{0000000E-3625-4DA6-A2C5-C9D0756BAB85}"/>
            </c:ext>
          </c:extLst>
        </c:ser>
        <c:ser>
          <c:idx val="16"/>
          <c:order val="16"/>
          <c:tx>
            <c:strRef>
              <c:f>Sheet1!$R$1</c:f>
              <c:strCache>
                <c:ptCount val="1"/>
                <c:pt idx="0">
                  <c:v>Column16</c:v>
                </c:pt>
              </c:strCache>
            </c:strRef>
          </c:tx>
          <c:spPr>
            <a:ln w="19050" cap="rnd">
              <a:solidFill>
                <a:schemeClr val="accent5">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Sheet1!$R$2:$R$62</c:f>
              <c:numCache>
                <c:formatCode>General</c:formatCode>
                <c:ptCount val="61"/>
              </c:numCache>
            </c:numRef>
          </c:yVal>
          <c:smooth val="1"/>
          <c:extLst>
            <c:ext xmlns:c16="http://schemas.microsoft.com/office/drawing/2014/chart" uri="{C3380CC4-5D6E-409C-BE32-E72D297353CC}">
              <c16:uniqueId val="{0000000F-3625-4DA6-A2C5-C9D0756BAB85}"/>
            </c:ext>
          </c:extLst>
        </c:ser>
        <c:ser>
          <c:idx val="17"/>
          <c:order val="17"/>
          <c:tx>
            <c:strRef>
              <c:f>Sheet1!$S$1</c:f>
              <c:strCache>
                <c:ptCount val="1"/>
                <c:pt idx="0">
                  <c:v>Column17</c:v>
                </c:pt>
              </c:strCache>
            </c:strRef>
          </c:tx>
          <c:spPr>
            <a:ln w="19050" cap="rnd">
              <a:solidFill>
                <a:schemeClr val="accent6">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Sheet1!$S$2:$S$62</c:f>
              <c:numCache>
                <c:formatCode>General</c:formatCode>
                <c:ptCount val="61"/>
              </c:numCache>
            </c:numRef>
          </c:yVal>
          <c:smooth val="1"/>
          <c:extLst>
            <c:ext xmlns:c16="http://schemas.microsoft.com/office/drawing/2014/chart" uri="{C3380CC4-5D6E-409C-BE32-E72D297353CC}">
              <c16:uniqueId val="{00000010-3625-4DA6-A2C5-C9D0756BAB85}"/>
            </c:ext>
          </c:extLst>
        </c:ser>
        <c:ser>
          <c:idx val="18"/>
          <c:order val="18"/>
          <c:tx>
            <c:strRef>
              <c:f>Sheet1!$T$1</c:f>
              <c:strCache>
                <c:ptCount val="1"/>
                <c:pt idx="0">
                  <c:v>Column18</c:v>
                </c:pt>
              </c:strCache>
            </c:strRef>
          </c:tx>
          <c:spPr>
            <a:ln w="19050" cap="rnd">
              <a:solidFill>
                <a:schemeClr val="accent1">
                  <a:lumMod val="8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Sheet1!$T$2:$T$62</c:f>
              <c:numCache>
                <c:formatCode>General</c:formatCode>
                <c:ptCount val="61"/>
              </c:numCache>
            </c:numRef>
          </c:yVal>
          <c:smooth val="1"/>
          <c:extLst>
            <c:ext xmlns:c16="http://schemas.microsoft.com/office/drawing/2014/chart" uri="{C3380CC4-5D6E-409C-BE32-E72D297353CC}">
              <c16:uniqueId val="{00000011-3625-4DA6-A2C5-C9D0756BAB85}"/>
            </c:ext>
          </c:extLst>
        </c:ser>
        <c:dLbls>
          <c:showLegendKey val="0"/>
          <c:showVal val="0"/>
          <c:showCatName val="0"/>
          <c:showSerName val="0"/>
          <c:showPercent val="0"/>
          <c:showBubbleSize val="0"/>
        </c:dLbls>
        <c:axId val="180886687"/>
        <c:axId val="180884607"/>
      </c:scatterChart>
      <c:valAx>
        <c:axId val="180886687"/>
        <c:scaling>
          <c:orientation val="minMax"/>
          <c:max val="2"/>
          <c:min val="1.5"/>
        </c:scaling>
        <c:delete val="0"/>
        <c:axPos val="b"/>
        <c:majorGridlines>
          <c:spPr>
            <a:ln w="9525" cap="flat" cmpd="sng" algn="ctr">
              <a:noFill/>
              <a:round/>
            </a:ln>
            <a:effectLst/>
          </c:spPr>
        </c:majorGridlines>
        <c:title>
          <c:tx>
            <c:rich>
              <a:bodyPr rot="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r>
                  <a:rPr lang="en-US" sz="2800" dirty="0">
                    <a:solidFill>
                      <a:schemeClr val="tx1"/>
                    </a:solidFill>
                    <a:latin typeface="Cambria" panose="02040503050406030204" pitchFamily="18" charset="0"/>
                  </a:rPr>
                  <a:t>Refresh</a:t>
                </a:r>
                <a:r>
                  <a:rPr lang="en-US" sz="2800" baseline="0" dirty="0">
                    <a:solidFill>
                      <a:schemeClr val="tx1"/>
                    </a:solidFill>
                    <a:latin typeface="Cambria" panose="02040503050406030204" pitchFamily="18" charset="0"/>
                  </a:rPr>
                  <a:t> Interval (s)</a:t>
                </a:r>
                <a:endParaRPr lang="en-US" sz="2800" dirty="0">
                  <a:solidFill>
                    <a:schemeClr val="tx1"/>
                  </a:solidFill>
                  <a:latin typeface="Cambria" panose="02040503050406030204" pitchFamily="18" charset="0"/>
                </a:endParaRPr>
              </a:p>
            </c:rich>
          </c:tx>
          <c:overlay val="0"/>
          <c:spPr>
            <a:noFill/>
            <a:ln>
              <a:noFill/>
            </a:ln>
            <a:effectLst/>
          </c:spPr>
          <c:txPr>
            <a:bodyPr rot="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endParaRPr lang="en-US"/>
            </a:p>
          </c:txPr>
        </c:title>
        <c:numFmt formatCode="#,##0.0" sourceLinked="0"/>
        <c:majorTickMark val="none"/>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mn-ea"/>
                <a:cs typeface="+mn-cs"/>
              </a:defRPr>
            </a:pPr>
            <a:endParaRPr lang="en-US"/>
          </a:p>
        </c:txPr>
        <c:crossAx val="180884607"/>
        <c:crosses val="autoZero"/>
        <c:crossBetween val="midCat"/>
        <c:majorUnit val="0.1"/>
      </c:valAx>
      <c:valAx>
        <c:axId val="180884607"/>
        <c:scaling>
          <c:orientation val="minMax"/>
          <c:max val="1"/>
          <c:min val="0"/>
        </c:scaling>
        <c:delete val="0"/>
        <c:axPos val="l"/>
        <c:majorGridlines>
          <c:spPr>
            <a:ln w="15875" cap="flat" cmpd="sng" algn="ctr">
              <a:noFill/>
              <a:round/>
            </a:ln>
            <a:effectLst/>
          </c:spPr>
        </c:majorGridlines>
        <c:title>
          <c:tx>
            <c:rich>
              <a:bodyPr rot="-540000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r>
                  <a:rPr lang="en-US" sz="2800" dirty="0">
                    <a:solidFill>
                      <a:schemeClr val="tx1"/>
                    </a:solidFill>
                    <a:latin typeface="Cambria" panose="02040503050406030204" pitchFamily="18" charset="0"/>
                  </a:rPr>
                  <a:t>Read Failure Probability</a:t>
                </a:r>
              </a:p>
            </c:rich>
          </c:tx>
          <c:layout>
            <c:manualLayout>
              <c:xMode val="edge"/>
              <c:yMode val="edge"/>
              <c:x val="1.6955199666741225E-2"/>
              <c:y val="7.316576498544819E-2"/>
            </c:manualLayout>
          </c:layout>
          <c:overlay val="0"/>
          <c:spPr>
            <a:noFill/>
            <a:ln>
              <a:noFill/>
            </a:ln>
            <a:effectLst/>
          </c:spPr>
          <c:txPr>
            <a:bodyPr rot="-540000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endParaRPr lang="en-US"/>
            </a:p>
          </c:txPr>
        </c:title>
        <c:numFmt formatCode="#,##0.00" sourceLinked="0"/>
        <c:majorTickMark val="none"/>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mn-ea"/>
                <a:cs typeface="+mn-cs"/>
              </a:defRPr>
            </a:pPr>
            <a:endParaRPr lang="en-US"/>
          </a:p>
        </c:txPr>
        <c:crossAx val="180886687"/>
        <c:crosses val="autoZero"/>
        <c:crossBetween val="midCat"/>
        <c:majorUnit val="0.25"/>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c:f>
              <c:strCache>
                <c:ptCount val="1"/>
                <c:pt idx="0">
                  <c:v>Y-Values</c:v>
                </c:pt>
              </c:strCache>
            </c:strRef>
          </c:tx>
          <c:spPr>
            <a:ln w="57150" cap="rnd" cmpd="sng">
              <a:solidFill>
                <a:schemeClr val="accent1"/>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Sheet1!$B$2:$B$62</c:f>
              <c:numCache>
                <c:formatCode>General</c:formatCode>
                <c:ptCount val="61"/>
                <c:pt idx="0">
                  <c:v>0</c:v>
                </c:pt>
                <c:pt idx="1">
                  <c:v>0</c:v>
                </c:pt>
                <c:pt idx="2">
                  <c:v>0</c:v>
                </c:pt>
                <c:pt idx="3">
                  <c:v>0</c:v>
                </c:pt>
                <c:pt idx="4">
                  <c:v>7.9573204188370659E-292</c:v>
                </c:pt>
                <c:pt idx="5">
                  <c:v>4.8762809088011108E-256</c:v>
                </c:pt>
                <c:pt idx="6">
                  <c:v>1.3119314185306079E-222</c:v>
                </c:pt>
                <c:pt idx="7">
                  <c:v>1.5507409549096489E-191</c:v>
                </c:pt>
                <c:pt idx="8">
                  <c:v>8.0603341898688897E-163</c:v>
                </c:pt>
                <c:pt idx="9">
                  <c:v>1.8443096120078821E-136</c:v>
                </c:pt>
                <c:pt idx="10">
                  <c:v>1.8603889272908711E-112</c:v>
                </c:pt>
                <c:pt idx="11">
                  <c:v>8.2887002587012317E-91</c:v>
                </c:pt>
                <c:pt idx="12">
                  <c:v>1.6353252735710395E-71</c:v>
                </c:pt>
                <c:pt idx="13">
                  <c:v>1.4339732592919344E-54</c:v>
                </c:pt>
                <c:pt idx="14">
                  <c:v>5.6186872156016569E-40</c:v>
                </c:pt>
                <c:pt idx="15">
                  <c:v>9.9206213131683569E-28</c:v>
                </c:pt>
                <c:pt idx="16">
                  <c:v>8.0060441707773178E-18</c:v>
                </c:pt>
                <c:pt idx="17">
                  <c:v>3.0328884153377354E-10</c:v>
                </c:pt>
                <c:pt idx="18">
                  <c:v>5.7197827313023665E-5</c:v>
                </c:pt>
                <c:pt idx="19">
                  <c:v>6.3385642286705998E-2</c:v>
                </c:pt>
                <c:pt idx="20">
                  <c:v>0.78927783203263213</c:v>
                </c:pt>
                <c:pt idx="21">
                  <c:v>0.98</c:v>
                </c:pt>
                <c:pt idx="22">
                  <c:v>0.99999997694209841</c:v>
                </c:pt>
                <c:pt idx="23">
                  <c:v>0.99999999999999678</c:v>
                </c:pt>
                <c:pt idx="24">
                  <c:v>1</c:v>
                </c:pt>
                <c:pt idx="25">
                  <c:v>1</c:v>
                </c:pt>
                <c:pt idx="26">
                  <c:v>1</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0-4E09-4274-B8D2-2432A9E71C7C}"/>
            </c:ext>
          </c:extLst>
        </c:ser>
        <c:ser>
          <c:idx val="1"/>
          <c:order val="1"/>
          <c:tx>
            <c:strRef>
              <c:f>Sheet1!$C$1</c:f>
              <c:strCache>
                <c:ptCount val="1"/>
                <c:pt idx="0">
                  <c:v>Column1</c:v>
                </c:pt>
              </c:strCache>
            </c:strRef>
          </c:tx>
          <c:spPr>
            <a:ln w="57150" cap="rnd">
              <a:solidFill>
                <a:schemeClr val="accent2"/>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Sheet1!$C$2:$C$62</c:f>
              <c:numCache>
                <c:formatCode>General</c:formatCode>
                <c:ptCount val="61"/>
                <c:pt idx="0">
                  <c:v>4.523482417812425E-126</c:v>
                </c:pt>
                <c:pt idx="1">
                  <c:v>1.5348950472333874E-114</c:v>
                </c:pt>
                <c:pt idx="2">
                  <c:v>1.4296533818841025E-103</c:v>
                </c:pt>
                <c:pt idx="3">
                  <c:v>3.6563235004272554E-93</c:v>
                </c:pt>
                <c:pt idx="4">
                  <c:v>2.5683561926964525E-83</c:v>
                </c:pt>
                <c:pt idx="5">
                  <c:v>4.9570328976686204E-74</c:v>
                </c:pt>
                <c:pt idx="6">
                  <c:v>2.6298658207866195E-65</c:v>
                </c:pt>
                <c:pt idx="7">
                  <c:v>3.8372339254361108E-57</c:v>
                </c:pt>
                <c:pt idx="8">
                  <c:v>1.5408232698344886E-49</c:v>
                </c:pt>
                <c:pt idx="9">
                  <c:v>1.7040359921045269E-42</c:v>
                </c:pt>
                <c:pt idx="10">
                  <c:v>5.1954557116850918E-36</c:v>
                </c:pt>
                <c:pt idx="11">
                  <c:v>4.3725246979056288E-30</c:v>
                </c:pt>
                <c:pt idx="12">
                  <c:v>1.0174500866977073E-24</c:v>
                </c:pt>
                <c:pt idx="13">
                  <c:v>6.5600911573122469E-20</c:v>
                </c:pt>
                <c:pt idx="14">
                  <c:v>1.1754817518295022E-15</c:v>
                </c:pt>
                <c:pt idx="15">
                  <c:v>5.8784848632246803E-12</c:v>
                </c:pt>
                <c:pt idx="16">
                  <c:v>8.2560139419403656E-9</c:v>
                </c:pt>
                <c:pt idx="17">
                  <c:v>3.2881488991022728E-6</c:v>
                </c:pt>
                <c:pt idx="18">
                  <c:v>3.7740318119135202E-4</c:v>
                </c:pt>
                <c:pt idx="19">
                  <c:v>1.2848733317716424E-2</c:v>
                </c:pt>
                <c:pt idx="20">
                  <c:v>0.13727373683503322</c:v>
                </c:pt>
                <c:pt idx="21">
                  <c:v>0.51812700193899275</c:v>
                </c:pt>
                <c:pt idx="22">
                  <c:v>0.88170569845872815</c:v>
                </c:pt>
                <c:pt idx="23">
                  <c:v>0.98987437557399227</c:v>
                </c:pt>
                <c:pt idx="24">
                  <c:v>0.99972967488573716</c:v>
                </c:pt>
                <c:pt idx="25">
                  <c:v>0.99999786580590311</c:v>
                </c:pt>
                <c:pt idx="26">
                  <c:v>0.99999999515221216</c:v>
                </c:pt>
                <c:pt idx="27">
                  <c:v>0.99999999999688027</c:v>
                </c:pt>
                <c:pt idx="28">
                  <c:v>0.99999999999999944</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1-4E09-4274-B8D2-2432A9E71C7C}"/>
            </c:ext>
          </c:extLst>
        </c:ser>
        <c:ser>
          <c:idx val="2"/>
          <c:order val="2"/>
          <c:tx>
            <c:strRef>
              <c:f>Sheet1!$D$1</c:f>
              <c:strCache>
                <c:ptCount val="1"/>
                <c:pt idx="0">
                  <c:v>Column2</c:v>
                </c:pt>
              </c:strCache>
            </c:strRef>
          </c:tx>
          <c:spPr>
            <a:ln w="57150" cap="rnd">
              <a:solidFill>
                <a:schemeClr val="accent3"/>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Sheet1!$D$2:$D$62</c:f>
              <c:numCache>
                <c:formatCode>General</c:formatCode>
                <c:ptCount val="61"/>
                <c:pt idx="0">
                  <c:v>1.1257474879458222E-111</c:v>
                </c:pt>
                <c:pt idx="1">
                  <c:v>6.2630127136528167E-102</c:v>
                </c:pt>
                <c:pt idx="2">
                  <c:v>1.2291710103165333E-92</c:v>
                </c:pt>
                <c:pt idx="3">
                  <c:v>8.5119153294149084E-84</c:v>
                </c:pt>
                <c:pt idx="4">
                  <c:v>2.0803832272808076E-75</c:v>
                </c:pt>
                <c:pt idx="5">
                  <c:v>1.7951259049478231E-67</c:v>
                </c:pt>
                <c:pt idx="6">
                  <c:v>5.4706685677888436E-60</c:v>
                </c:pt>
                <c:pt idx="7">
                  <c:v>5.8907168735060984E-53</c:v>
                </c:pt>
                <c:pt idx="8">
                  <c:v>2.2423551857763343E-46</c:v>
                </c:pt>
                <c:pt idx="9">
                  <c:v>3.0194243736592871E-40</c:v>
                </c:pt>
                <c:pt idx="10">
                  <c:v>1.439348723211731E-34</c:v>
                </c:pt>
                <c:pt idx="11">
                  <c:v>2.4313824799978769E-29</c:v>
                </c:pt>
                <c:pt idx="12">
                  <c:v>1.4572166941654634E-24</c:v>
                </c:pt>
                <c:pt idx="13">
                  <c:v>3.1036781474976835E-20</c:v>
                </c:pt>
                <c:pt idx="14">
                  <c:v>2.3541686429759747E-16</c:v>
                </c:pt>
                <c:pt idx="15">
                  <c:v>6.3778010107848761E-13</c:v>
                </c:pt>
                <c:pt idx="16">
                  <c:v>6.1966705258975927E-10</c:v>
                </c:pt>
                <c:pt idx="17">
                  <c:v>2.1722539714510717E-7</c:v>
                </c:pt>
                <c:pt idx="18">
                  <c:v>2.7729250700352901E-5</c:v>
                </c:pt>
                <c:pt idx="19">
                  <c:v>1.3084646686054237E-3</c:v>
                </c:pt>
                <c:pt idx="20">
                  <c:v>2.3426853101589956E-2</c:v>
                </c:pt>
                <c:pt idx="21">
                  <c:v>0.16708271415228457</c:v>
                </c:pt>
                <c:pt idx="22">
                  <c:v>0.52237083770361026</c:v>
                </c:pt>
                <c:pt idx="23">
                  <c:v>0.85947582778773102</c:v>
                </c:pt>
                <c:pt idx="24">
                  <c:v>0.98212809331705164</c:v>
                </c:pt>
                <c:pt idx="25">
                  <c:v>0.99910092628820035</c:v>
                </c:pt>
                <c:pt idx="26">
                  <c:v>0.99998290183919758</c:v>
                </c:pt>
                <c:pt idx="27">
                  <c:v>0.99999988004850837</c:v>
                </c:pt>
                <c:pt idx="28">
                  <c:v>0.99999999969394382</c:v>
                </c:pt>
                <c:pt idx="29">
                  <c:v>0.99999999999971845</c:v>
                </c:pt>
                <c:pt idx="30">
                  <c:v>0.99999999999999989</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2-4E09-4274-B8D2-2432A9E71C7C}"/>
            </c:ext>
          </c:extLst>
        </c:ser>
        <c:ser>
          <c:idx val="3"/>
          <c:order val="3"/>
          <c:tx>
            <c:strRef>
              <c:f>Sheet1!$E$1</c:f>
              <c:strCache>
                <c:ptCount val="1"/>
                <c:pt idx="0">
                  <c:v>Column3</c:v>
                </c:pt>
              </c:strCache>
            </c:strRef>
          </c:tx>
          <c:spPr>
            <a:ln w="57150" cap="rnd">
              <a:solidFill>
                <a:schemeClr val="accent4"/>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Sheet1!$E$2:$E$62</c:f>
              <c:numCache>
                <c:formatCode>General</c:formatCode>
                <c:ptCount val="61"/>
                <c:pt idx="0">
                  <c:v>7.3568478988856595E-48</c:v>
                </c:pt>
                <c:pt idx="1">
                  <c:v>6.9137877832094546E-44</c:v>
                </c:pt>
                <c:pt idx="2">
                  <c:v>4.3081225000758965E-40</c:v>
                </c:pt>
                <c:pt idx="3">
                  <c:v>1.7803096376662537E-36</c:v>
                </c:pt>
                <c:pt idx="4">
                  <c:v>4.8802212379187377E-33</c:v>
                </c:pt>
                <c:pt idx="5">
                  <c:v>8.876399993845305E-30</c:v>
                </c:pt>
                <c:pt idx="6">
                  <c:v>1.0715784334363556E-26</c:v>
                </c:pt>
                <c:pt idx="7">
                  <c:v>8.5893658478244612E-24</c:v>
                </c:pt>
                <c:pt idx="8">
                  <c:v>4.5733910026551064E-21</c:v>
                </c:pt>
                <c:pt idx="9">
                  <c:v>1.6183899757492443E-18</c:v>
                </c:pt>
                <c:pt idx="10">
                  <c:v>3.8086486268031324E-16</c:v>
                </c:pt>
                <c:pt idx="11">
                  <c:v>5.9653853654696716E-14</c:v>
                </c:pt>
                <c:pt idx="12">
                  <c:v>6.2244930939332825E-12</c:v>
                </c:pt>
                <c:pt idx="13">
                  <c:v>4.3320515981998631E-10</c:v>
                </c:pt>
                <c:pt idx="14">
                  <c:v>2.0140999303843342E-8</c:v>
                </c:pt>
                <c:pt idx="15">
                  <c:v>6.2682263971207724E-7</c:v>
                </c:pt>
                <c:pt idx="16">
                  <c:v>1.3093466624000991E-5</c:v>
                </c:pt>
                <c:pt idx="17">
                  <c:v>1.8424951588771212E-4</c:v>
                </c:pt>
                <c:pt idx="18">
                  <c:v>1.7556282423011097E-3</c:v>
                </c:pt>
                <c:pt idx="19">
                  <c:v>1.1411602310965982E-2</c:v>
                </c:pt>
                <c:pt idx="20">
                  <c:v>5.1157228511273321E-2</c:v>
                </c:pt>
                <c:pt idx="21">
                  <c:v>0.16082099421940274</c:v>
                </c:pt>
                <c:pt idx="22">
                  <c:v>0.36375363622310586</c:v>
                </c:pt>
                <c:pt idx="23">
                  <c:v>0.61569846584343635</c:v>
                </c:pt>
                <c:pt idx="24">
                  <c:v>0.82558177622289497</c:v>
                </c:pt>
                <c:pt idx="25">
                  <c:v>0.9428886665582239</c:v>
                </c:pt>
                <c:pt idx="26">
                  <c:v>0.98686309399466654</c:v>
                </c:pt>
                <c:pt idx="27">
                  <c:v>0.99791354729309822</c:v>
                </c:pt>
                <c:pt idx="28">
                  <c:v>0.9997737733619837</c:v>
                </c:pt>
                <c:pt idx="29">
                  <c:v>0.9999833819267504</c:v>
                </c:pt>
                <c:pt idx="30">
                  <c:v>0.99999917734179611</c:v>
                </c:pt>
                <c:pt idx="31">
                  <c:v>0.99999997265862173</c:v>
                </c:pt>
                <c:pt idx="32">
                  <c:v>0.99999999939160777</c:v>
                </c:pt>
                <c:pt idx="33">
                  <c:v>0.99999999999095501</c:v>
                </c:pt>
                <c:pt idx="34">
                  <c:v>0.99999999999991029</c:v>
                </c:pt>
                <c:pt idx="35">
                  <c:v>0.99999999999999944</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3-4E09-4274-B8D2-2432A9E71C7C}"/>
            </c:ext>
          </c:extLst>
        </c:ser>
        <c:ser>
          <c:idx val="4"/>
          <c:order val="4"/>
          <c:tx>
            <c:strRef>
              <c:f>Sheet1!$F$1</c:f>
              <c:strCache>
                <c:ptCount val="1"/>
                <c:pt idx="0">
                  <c:v>Column4</c:v>
                </c:pt>
              </c:strCache>
            </c:strRef>
          </c:tx>
          <c:spPr>
            <a:ln w="57150" cap="rnd">
              <a:solidFill>
                <a:schemeClr val="accent5"/>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Sheet1!$F$2:$F$62</c:f>
              <c:numCache>
                <c:formatCode>General</c:formatCode>
                <c:ptCount val="61"/>
                <c:pt idx="0">
                  <c:v>1.1054324828098461E-86</c:v>
                </c:pt>
                <c:pt idx="1">
                  <c:v>1.0550084887555623E-79</c:v>
                </c:pt>
                <c:pt idx="2">
                  <c:v>5.0552609649323436E-73</c:v>
                </c:pt>
                <c:pt idx="3">
                  <c:v>1.2163877156900867E-66</c:v>
                </c:pt>
                <c:pt idx="4">
                  <c:v>1.4700407035247151E-60</c:v>
                </c:pt>
                <c:pt idx="5">
                  <c:v>8.9251811474743026E-55</c:v>
                </c:pt>
                <c:pt idx="6">
                  <c:v>2.723031986914463E-49</c:v>
                </c:pt>
                <c:pt idx="7">
                  <c:v>4.1761298416453575E-44</c:v>
                </c:pt>
                <c:pt idx="8">
                  <c:v>3.2206448404920196E-39</c:v>
                </c:pt>
                <c:pt idx="9">
                  <c:v>1.2495451910994956E-34</c:v>
                </c:pt>
                <c:pt idx="10">
                  <c:v>2.4402419292416653E-30</c:v>
                </c:pt>
                <c:pt idx="11">
                  <c:v>2.4003074996380139E-26</c:v>
                </c:pt>
                <c:pt idx="12">
                  <c:v>1.1901458246287058E-22</c:v>
                </c:pt>
                <c:pt idx="13">
                  <c:v>2.9775916211097318E-19</c:v>
                </c:pt>
                <c:pt idx="14">
                  <c:v>3.7636627159446077E-16</c:v>
                </c:pt>
                <c:pt idx="15">
                  <c:v>2.4073939804339322E-13</c:v>
                </c:pt>
                <c:pt idx="16">
                  <c:v>7.8093334260598429E-11</c:v>
                </c:pt>
                <c:pt idx="17">
                  <c:v>1.2885029660552902E-8</c:v>
                </c:pt>
                <c:pt idx="18">
                  <c:v>1.0857805489263161E-6</c:v>
                </c:pt>
                <c:pt idx="19">
                  <c:v>4.7006591088948197E-5</c:v>
                </c:pt>
                <c:pt idx="20">
                  <c:v>1.0548979073203015E-3</c:v>
                </c:pt>
                <c:pt idx="21">
                  <c:v>1.2445039878136275E-2</c:v>
                </c:pt>
                <c:pt idx="22">
                  <c:v>7.8992048768208936E-2</c:v>
                </c:pt>
                <c:pt idx="23">
                  <c:v>0.28073356590392962</c:v>
                </c:pt>
                <c:pt idx="24">
                  <c:v>0.59892155969820249</c:v>
                </c:pt>
                <c:pt idx="25">
                  <c:v>0.86032419710563557</c:v>
                </c:pt>
                <c:pt idx="26">
                  <c:v>0.97212580911707425</c:v>
                </c:pt>
                <c:pt idx="27">
                  <c:v>0.9969672360248395</c:v>
                </c:pt>
                <c:pt idx="28">
                  <c:v>0.99982517910342072</c:v>
                </c:pt>
                <c:pt idx="29">
                  <c:v>0.9999947511263948</c:v>
                </c:pt>
                <c:pt idx="30">
                  <c:v>0.99999991878372196</c:v>
                </c:pt>
                <c:pt idx="31">
                  <c:v>0.99999999935685202</c:v>
                </c:pt>
                <c:pt idx="32">
                  <c:v>0.99999999999740574</c:v>
                </c:pt>
                <c:pt idx="33">
                  <c:v>0.99999999999999467</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4-4E09-4274-B8D2-2432A9E71C7C}"/>
            </c:ext>
          </c:extLst>
        </c:ser>
        <c:ser>
          <c:idx val="5"/>
          <c:order val="5"/>
          <c:tx>
            <c:strRef>
              <c:f>Sheet1!$G$1</c:f>
              <c:strCache>
                <c:ptCount val="1"/>
                <c:pt idx="0">
                  <c:v>Column5</c:v>
                </c:pt>
              </c:strCache>
            </c:strRef>
          </c:tx>
          <c:spPr>
            <a:ln w="57150" cap="rnd">
              <a:solidFill>
                <a:schemeClr val="accent6"/>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Sheet1!$G$2:$G$62</c:f>
              <c:numCache>
                <c:formatCode>General</c:formatCode>
                <c:ptCount val="61"/>
                <c:pt idx="0">
                  <c:v>9.757393279336034E-54</c:v>
                </c:pt>
                <c:pt idx="1">
                  <c:v>1.4084100161186386E-49</c:v>
                </c:pt>
                <c:pt idx="2">
                  <c:v>1.3647972584653684E-45</c:v>
                </c:pt>
                <c:pt idx="3">
                  <c:v>8.880147789248363E-42</c:v>
                </c:pt>
                <c:pt idx="4">
                  <c:v>3.8802894157922719E-38</c:v>
                </c:pt>
                <c:pt idx="5">
                  <c:v>1.138912056430251E-34</c:v>
                </c:pt>
                <c:pt idx="6">
                  <c:v>2.2459618762956137E-31</c:v>
                </c:pt>
                <c:pt idx="7">
                  <c:v>2.9766052302693461E-28</c:v>
                </c:pt>
                <c:pt idx="8">
                  <c:v>2.6520857855223007E-25</c:v>
                </c:pt>
                <c:pt idx="9">
                  <c:v>1.5891581527528942E-22</c:v>
                </c:pt>
                <c:pt idx="10">
                  <c:v>6.4070301343299406E-20</c:v>
                </c:pt>
                <c:pt idx="11">
                  <c:v>1.7389720728181997E-17</c:v>
                </c:pt>
                <c:pt idx="12">
                  <c:v>3.1795148644575447E-15</c:v>
                </c:pt>
                <c:pt idx="13">
                  <c:v>3.9193376485407436E-13</c:v>
                </c:pt>
                <c:pt idx="14">
                  <c:v>3.2605037410636175E-11</c:v>
                </c:pt>
                <c:pt idx="15">
                  <c:v>1.8328547974959611E-9</c:v>
                </c:pt>
                <c:pt idx="16">
                  <c:v>6.9734904841468554E-8</c:v>
                </c:pt>
                <c:pt idx="17">
                  <c:v>1.7996026986518075E-6</c:v>
                </c:pt>
                <c:pt idx="18">
                  <c:v>3.1589588140031562E-5</c:v>
                </c:pt>
                <c:pt idx="19">
                  <c:v>3.7865534917388597E-4</c:v>
                </c:pt>
                <c:pt idx="20">
                  <c:v>3.1163953243129269E-3</c:v>
                </c:pt>
                <c:pt idx="21">
                  <c:v>1.774997101658431E-2</c:v>
                </c:pt>
                <c:pt idx="22">
                  <c:v>7.0788728701945039E-2</c:v>
                </c:pt>
                <c:pt idx="23">
                  <c:v>0.20121905818688995</c:v>
                </c:pt>
                <c:pt idx="24">
                  <c:v>0.41893936070679516</c:v>
                </c:pt>
                <c:pt idx="25">
                  <c:v>0.66569614235110786</c:v>
                </c:pt>
                <c:pt idx="26">
                  <c:v>0.85559296892129844</c:v>
                </c:pt>
                <c:pt idx="27">
                  <c:v>0.95480975624449971</c:v>
                </c:pt>
                <c:pt idx="28">
                  <c:v>0.98999235854889622</c:v>
                </c:pt>
                <c:pt idx="29">
                  <c:v>0.99845544421865073</c:v>
                </c:pt>
                <c:pt idx="30">
                  <c:v>0.99983554408831765</c:v>
                </c:pt>
                <c:pt idx="31">
                  <c:v>0.99998800314813441</c:v>
                </c:pt>
                <c:pt idx="32">
                  <c:v>0.99999940329961656</c:v>
                </c:pt>
                <c:pt idx="33">
                  <c:v>0.9999999798346263</c:v>
                </c:pt>
                <c:pt idx="34">
                  <c:v>0.999999999538147</c:v>
                </c:pt>
                <c:pt idx="35">
                  <c:v>0.99999999999284506</c:v>
                </c:pt>
                <c:pt idx="36">
                  <c:v>0.99999999999992517</c:v>
                </c:pt>
                <c:pt idx="37">
                  <c:v>0.99999999999999944</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5-4E09-4274-B8D2-2432A9E71C7C}"/>
            </c:ext>
          </c:extLst>
        </c:ser>
        <c:ser>
          <c:idx val="6"/>
          <c:order val="6"/>
          <c:tx>
            <c:strRef>
              <c:f>Sheet1!$H$1</c:f>
              <c:strCache>
                <c:ptCount val="1"/>
                <c:pt idx="0">
                  <c:v>Column6</c:v>
                </c:pt>
              </c:strCache>
            </c:strRef>
          </c:tx>
          <c:spPr>
            <a:ln w="57150" cap="rnd">
              <a:solidFill>
                <a:schemeClr val="accent1">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Sheet1!$H$2:$H$62</c:f>
              <c:numCache>
                <c:formatCode>General</c:formatCode>
                <c:ptCount val="61"/>
                <c:pt idx="0">
                  <c:v>8.4361816427816553E-293</c:v>
                </c:pt>
                <c:pt idx="1">
                  <c:v>5.1472155099405947E-270</c:v>
                </c:pt>
                <c:pt idx="2">
                  <c:v>3.6938555968217086E-248</c:v>
                </c:pt>
                <c:pt idx="3">
                  <c:v>3.1184246772644545E-227</c:v>
                </c:pt>
                <c:pt idx="4">
                  <c:v>3.0975211941030643E-207</c:v>
                </c:pt>
                <c:pt idx="5">
                  <c:v>3.6207949892721574E-188</c:v>
                </c:pt>
                <c:pt idx="6">
                  <c:v>4.9820080542555081E-170</c:v>
                </c:pt>
                <c:pt idx="7">
                  <c:v>8.0710883551841053E-153</c:v>
                </c:pt>
                <c:pt idx="8">
                  <c:v>1.5400083731103738E-136</c:v>
                </c:pt>
                <c:pt idx="9">
                  <c:v>3.4620871071492661E-121</c:v>
                </c:pt>
                <c:pt idx="10">
                  <c:v>9.1741997884536843E-107</c:v>
                </c:pt>
                <c:pt idx="11">
                  <c:v>2.8671086219466529E-93</c:v>
                </c:pt>
                <c:pt idx="12">
                  <c:v>1.0574181650902695E-80</c:v>
                </c:pt>
                <c:pt idx="13">
                  <c:v>4.6059926339977536E-69</c:v>
                </c:pt>
                <c:pt idx="14">
                  <c:v>2.3719716797110329E-58</c:v>
                </c:pt>
                <c:pt idx="15">
                  <c:v>1.4459825593125681E-48</c:v>
                </c:pt>
                <c:pt idx="16">
                  <c:v>1.0452312144537817E-39</c:v>
                </c:pt>
                <c:pt idx="17">
                  <c:v>8.9791217968678236E-32</c:v>
                </c:pt>
                <c:pt idx="18">
                  <c:v>9.1955356273203195E-25</c:v>
                </c:pt>
                <c:pt idx="19">
                  <c:v>1.1276602785352488E-18</c:v>
                </c:pt>
                <c:pt idx="20">
                  <c:v>1.6670517388568042E-13</c:v>
                </c:pt>
                <c:pt idx="21">
                  <c:v>3.0028591198868859E-9</c:v>
                </c:pt>
                <c:pt idx="22">
                  <c:v>6.7134031736894106E-6</c:v>
                </c:pt>
                <c:pt idx="23">
                  <c:v>1.9294967832240426E-3</c:v>
                </c:pt>
                <c:pt idx="24">
                  <c:v>7.694909860170894E-2</c:v>
                </c:pt>
                <c:pt idx="25">
                  <c:v>0.51502488424077941</c:v>
                </c:pt>
                <c:pt idx="26">
                  <c:v>0.93335299182226894</c:v>
                </c:pt>
                <c:pt idx="27">
                  <c:v>0.99848562714924316</c:v>
                </c:pt>
                <c:pt idx="28">
                  <c:v>0.99999525266047506</c:v>
                </c:pt>
                <c:pt idx="29">
                  <c:v>0.99999999809155937</c:v>
                </c:pt>
                <c:pt idx="30">
                  <c:v>0.99999999999990485</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6-4E09-4274-B8D2-2432A9E71C7C}"/>
            </c:ext>
          </c:extLst>
        </c:ser>
        <c:ser>
          <c:idx val="7"/>
          <c:order val="7"/>
          <c:tx>
            <c:strRef>
              <c:f>Sheet1!$I$1</c:f>
              <c:strCache>
                <c:ptCount val="1"/>
                <c:pt idx="0">
                  <c:v>Column7</c:v>
                </c:pt>
              </c:strCache>
            </c:strRef>
          </c:tx>
          <c:spPr>
            <a:ln w="57150" cap="rnd">
              <a:solidFill>
                <a:schemeClr val="accent2">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Sheet1!$I$2:$I$62</c:f>
              <c:numCache>
                <c:formatCode>General</c:formatCode>
                <c:ptCount val="61"/>
                <c:pt idx="0">
                  <c:v>0</c:v>
                </c:pt>
                <c:pt idx="1">
                  <c:v>0</c:v>
                </c:pt>
                <c:pt idx="2">
                  <c:v>0</c:v>
                </c:pt>
                <c:pt idx="3">
                  <c:v>0</c:v>
                </c:pt>
                <c:pt idx="4">
                  <c:v>0</c:v>
                </c:pt>
                <c:pt idx="5">
                  <c:v>0</c:v>
                </c:pt>
                <c:pt idx="6">
                  <c:v>0</c:v>
                </c:pt>
                <c:pt idx="7">
                  <c:v>0</c:v>
                </c:pt>
                <c:pt idx="8">
                  <c:v>0</c:v>
                </c:pt>
                <c:pt idx="9">
                  <c:v>2.7206911156214057E-291</c:v>
                </c:pt>
                <c:pt idx="10">
                  <c:v>5.9479686870223225E-259</c:v>
                </c:pt>
                <c:pt idx="11">
                  <c:v>1.576418980421206E-228</c:v>
                </c:pt>
                <c:pt idx="12">
                  <c:v>5.0676353549358374E-200</c:v>
                </c:pt>
                <c:pt idx="13">
                  <c:v>1.9771229477310974E-173</c:v>
                </c:pt>
                <c:pt idx="14">
                  <c:v>9.3687497664399636E-149</c:v>
                </c:pt>
                <c:pt idx="15">
                  <c:v>5.3970421029155598E-126</c:v>
                </c:pt>
                <c:pt idx="16">
                  <c:v>3.7841987759737025E-105</c:v>
                </c:pt>
                <c:pt idx="17">
                  <c:v>3.234517212300499E-86</c:v>
                </c:pt>
                <c:pt idx="18">
                  <c:v>3.3772288216375471E-69</c:v>
                </c:pt>
                <c:pt idx="19">
                  <c:v>4.3197795419998518E-54</c:v>
                </c:pt>
                <c:pt idx="20">
                  <c:v>6.7963292647367151E-41</c:v>
                </c:pt>
                <c:pt idx="21">
                  <c:v>1.3232255201928876E-29</c:v>
                </c:pt>
                <c:pt idx="22">
                  <c:v>3.2190608936994066E-20</c:v>
                </c:pt>
                <c:pt idx="23">
                  <c:v>9.9492631178298483E-13</c:v>
                </c:pt>
                <c:pt idx="24">
                  <c:v>4.034806674984143E-7</c:v>
                </c:pt>
                <c:pt idx="25">
                  <c:v>0.03</c:v>
                </c:pt>
                <c:pt idx="26">
                  <c:v>0.23249869475556045</c:v>
                </c:pt>
                <c:pt idx="27">
                  <c:v>0.91479288427035044</c:v>
                </c:pt>
                <c:pt idx="28">
                  <c:v>0.99974207758363709</c:v>
                </c:pt>
                <c:pt idx="29">
                  <c:v>0.9999999875456036</c:v>
                </c:pt>
                <c:pt idx="30">
                  <c:v>0.99999999999999178</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7-4E09-4274-B8D2-2432A9E71C7C}"/>
            </c:ext>
          </c:extLst>
        </c:ser>
        <c:ser>
          <c:idx val="8"/>
          <c:order val="8"/>
          <c:tx>
            <c:strRef>
              <c:f>Sheet1!$J$1</c:f>
              <c:strCache>
                <c:ptCount val="1"/>
                <c:pt idx="0">
                  <c:v>Column8</c:v>
                </c:pt>
              </c:strCache>
            </c:strRef>
          </c:tx>
          <c:spPr>
            <a:ln w="57150" cap="rnd">
              <a:solidFill>
                <a:schemeClr val="accent3">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Sheet1!$J$2:$J$62</c:f>
              <c:numCache>
                <c:formatCode>General</c:formatCode>
                <c:ptCount val="61"/>
              </c:numCache>
            </c:numRef>
          </c:yVal>
          <c:smooth val="1"/>
          <c:extLst>
            <c:ext xmlns:c16="http://schemas.microsoft.com/office/drawing/2014/chart" uri="{C3380CC4-5D6E-409C-BE32-E72D297353CC}">
              <c16:uniqueId val="{00000008-4E09-4274-B8D2-2432A9E71C7C}"/>
            </c:ext>
          </c:extLst>
        </c:ser>
        <c:ser>
          <c:idx val="9"/>
          <c:order val="9"/>
          <c:tx>
            <c:strRef>
              <c:f>Sheet1!$K$1</c:f>
              <c:strCache>
                <c:ptCount val="1"/>
                <c:pt idx="0">
                  <c:v>Column9</c:v>
                </c:pt>
              </c:strCache>
            </c:strRef>
          </c:tx>
          <c:spPr>
            <a:ln w="19050" cap="rnd">
              <a:solidFill>
                <a:schemeClr val="accent4">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Sheet1!$K$2:$K$62</c:f>
              <c:numCache>
                <c:formatCode>General</c:formatCode>
                <c:ptCount val="61"/>
              </c:numCache>
            </c:numRef>
          </c:yVal>
          <c:smooth val="1"/>
          <c:extLst>
            <c:ext xmlns:c16="http://schemas.microsoft.com/office/drawing/2014/chart" uri="{C3380CC4-5D6E-409C-BE32-E72D297353CC}">
              <c16:uniqueId val="{00000009-4E09-4274-B8D2-2432A9E71C7C}"/>
            </c:ext>
          </c:extLst>
        </c:ser>
        <c:ser>
          <c:idx val="10"/>
          <c:order val="10"/>
          <c:tx>
            <c:strRef>
              <c:f>Sheet1!$L$1</c:f>
              <c:strCache>
                <c:ptCount val="1"/>
                <c:pt idx="0">
                  <c:v>Column10</c:v>
                </c:pt>
              </c:strCache>
            </c:strRef>
          </c:tx>
          <c:spPr>
            <a:ln w="19050" cap="rnd">
              <a:solidFill>
                <a:schemeClr val="accent5">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Sheet1!$L$2:$L$62</c:f>
              <c:numCache>
                <c:formatCode>General</c:formatCode>
                <c:ptCount val="61"/>
              </c:numCache>
            </c:numRef>
          </c:yVal>
          <c:smooth val="1"/>
          <c:extLst>
            <c:ext xmlns:c16="http://schemas.microsoft.com/office/drawing/2014/chart" uri="{C3380CC4-5D6E-409C-BE32-E72D297353CC}">
              <c16:uniqueId val="{0000000A-4E09-4274-B8D2-2432A9E71C7C}"/>
            </c:ext>
          </c:extLst>
        </c:ser>
        <c:ser>
          <c:idx val="11"/>
          <c:order val="11"/>
          <c:tx>
            <c:strRef>
              <c:f>Sheet1!$M$1</c:f>
              <c:strCache>
                <c:ptCount val="1"/>
                <c:pt idx="0">
                  <c:v>Column11</c:v>
                </c:pt>
              </c:strCache>
            </c:strRef>
          </c:tx>
          <c:spPr>
            <a:ln w="19050" cap="rnd">
              <a:solidFill>
                <a:schemeClr val="accent6">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Sheet1!$M$2:$M$62</c:f>
              <c:numCache>
                <c:formatCode>General</c:formatCode>
                <c:ptCount val="61"/>
              </c:numCache>
            </c:numRef>
          </c:yVal>
          <c:smooth val="1"/>
          <c:extLst>
            <c:ext xmlns:c16="http://schemas.microsoft.com/office/drawing/2014/chart" uri="{C3380CC4-5D6E-409C-BE32-E72D297353CC}">
              <c16:uniqueId val="{0000000B-4E09-4274-B8D2-2432A9E71C7C}"/>
            </c:ext>
          </c:extLst>
        </c:ser>
        <c:ser>
          <c:idx val="12"/>
          <c:order val="12"/>
          <c:tx>
            <c:strRef>
              <c:f>Sheet1!$N$1</c:f>
              <c:strCache>
                <c:ptCount val="1"/>
                <c:pt idx="0">
                  <c:v>Column12</c:v>
                </c:pt>
              </c:strCache>
            </c:strRef>
          </c:tx>
          <c:spPr>
            <a:ln w="19050" cap="rnd">
              <a:solidFill>
                <a:schemeClr val="accent1">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Sheet1!$N$2:$N$62</c:f>
              <c:numCache>
                <c:formatCode>General</c:formatCode>
                <c:ptCount val="61"/>
              </c:numCache>
            </c:numRef>
          </c:yVal>
          <c:smooth val="1"/>
          <c:extLst>
            <c:ext xmlns:c16="http://schemas.microsoft.com/office/drawing/2014/chart" uri="{C3380CC4-5D6E-409C-BE32-E72D297353CC}">
              <c16:uniqueId val="{0000000C-4E09-4274-B8D2-2432A9E71C7C}"/>
            </c:ext>
          </c:extLst>
        </c:ser>
        <c:ser>
          <c:idx val="13"/>
          <c:order val="13"/>
          <c:tx>
            <c:strRef>
              <c:f>Sheet1!$O$1</c:f>
              <c:strCache>
                <c:ptCount val="1"/>
                <c:pt idx="0">
                  <c:v>Column13</c:v>
                </c:pt>
              </c:strCache>
            </c:strRef>
          </c:tx>
          <c:spPr>
            <a:ln w="19050" cap="rnd">
              <a:solidFill>
                <a:schemeClr val="accent2">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Sheet1!$O$2:$O$62</c:f>
              <c:numCache>
                <c:formatCode>General</c:formatCode>
                <c:ptCount val="61"/>
              </c:numCache>
            </c:numRef>
          </c:yVal>
          <c:smooth val="1"/>
          <c:extLst>
            <c:ext xmlns:c16="http://schemas.microsoft.com/office/drawing/2014/chart" uri="{C3380CC4-5D6E-409C-BE32-E72D297353CC}">
              <c16:uniqueId val="{0000000D-4E09-4274-B8D2-2432A9E71C7C}"/>
            </c:ext>
          </c:extLst>
        </c:ser>
        <c:ser>
          <c:idx val="14"/>
          <c:order val="14"/>
          <c:tx>
            <c:strRef>
              <c:f>Sheet1!$P$1</c:f>
              <c:strCache>
                <c:ptCount val="1"/>
                <c:pt idx="0">
                  <c:v>Column14</c:v>
                </c:pt>
              </c:strCache>
            </c:strRef>
          </c:tx>
          <c:spPr>
            <a:ln w="19050" cap="rnd">
              <a:solidFill>
                <a:schemeClr val="accent3">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Sheet1!$P$2:$P$62</c:f>
              <c:numCache>
                <c:formatCode>General</c:formatCode>
                <c:ptCount val="61"/>
              </c:numCache>
            </c:numRef>
          </c:yVal>
          <c:smooth val="1"/>
          <c:extLst>
            <c:ext xmlns:c16="http://schemas.microsoft.com/office/drawing/2014/chart" uri="{C3380CC4-5D6E-409C-BE32-E72D297353CC}">
              <c16:uniqueId val="{0000000E-4E09-4274-B8D2-2432A9E71C7C}"/>
            </c:ext>
          </c:extLst>
        </c:ser>
        <c:ser>
          <c:idx val="15"/>
          <c:order val="15"/>
          <c:tx>
            <c:strRef>
              <c:f>Sheet1!$Q$1</c:f>
              <c:strCache>
                <c:ptCount val="1"/>
                <c:pt idx="0">
                  <c:v>Column15</c:v>
                </c:pt>
              </c:strCache>
            </c:strRef>
          </c:tx>
          <c:spPr>
            <a:ln w="19050" cap="rnd">
              <a:solidFill>
                <a:schemeClr val="accent4">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Sheet1!$Q$2:$Q$62</c:f>
              <c:numCache>
                <c:formatCode>General</c:formatCode>
                <c:ptCount val="61"/>
              </c:numCache>
            </c:numRef>
          </c:yVal>
          <c:smooth val="1"/>
          <c:extLst>
            <c:ext xmlns:c16="http://schemas.microsoft.com/office/drawing/2014/chart" uri="{C3380CC4-5D6E-409C-BE32-E72D297353CC}">
              <c16:uniqueId val="{0000000F-4E09-4274-B8D2-2432A9E71C7C}"/>
            </c:ext>
          </c:extLst>
        </c:ser>
        <c:ser>
          <c:idx val="16"/>
          <c:order val="16"/>
          <c:tx>
            <c:strRef>
              <c:f>Sheet1!$R$1</c:f>
              <c:strCache>
                <c:ptCount val="1"/>
                <c:pt idx="0">
                  <c:v>Column16</c:v>
                </c:pt>
              </c:strCache>
            </c:strRef>
          </c:tx>
          <c:spPr>
            <a:ln w="19050" cap="rnd">
              <a:solidFill>
                <a:schemeClr val="accent5">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Sheet1!$R$2:$R$62</c:f>
              <c:numCache>
                <c:formatCode>General</c:formatCode>
                <c:ptCount val="61"/>
              </c:numCache>
            </c:numRef>
          </c:yVal>
          <c:smooth val="1"/>
          <c:extLst>
            <c:ext xmlns:c16="http://schemas.microsoft.com/office/drawing/2014/chart" uri="{C3380CC4-5D6E-409C-BE32-E72D297353CC}">
              <c16:uniqueId val="{00000010-4E09-4274-B8D2-2432A9E71C7C}"/>
            </c:ext>
          </c:extLst>
        </c:ser>
        <c:ser>
          <c:idx val="17"/>
          <c:order val="17"/>
          <c:tx>
            <c:strRef>
              <c:f>Sheet1!$S$1</c:f>
              <c:strCache>
                <c:ptCount val="1"/>
                <c:pt idx="0">
                  <c:v>Column17</c:v>
                </c:pt>
              </c:strCache>
            </c:strRef>
          </c:tx>
          <c:spPr>
            <a:ln w="19050" cap="rnd">
              <a:solidFill>
                <a:schemeClr val="accent6">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Sheet1!$S$2:$S$62</c:f>
              <c:numCache>
                <c:formatCode>General</c:formatCode>
                <c:ptCount val="61"/>
              </c:numCache>
            </c:numRef>
          </c:yVal>
          <c:smooth val="1"/>
          <c:extLst>
            <c:ext xmlns:c16="http://schemas.microsoft.com/office/drawing/2014/chart" uri="{C3380CC4-5D6E-409C-BE32-E72D297353CC}">
              <c16:uniqueId val="{00000011-4E09-4274-B8D2-2432A9E71C7C}"/>
            </c:ext>
          </c:extLst>
        </c:ser>
        <c:ser>
          <c:idx val="18"/>
          <c:order val="18"/>
          <c:tx>
            <c:strRef>
              <c:f>Sheet1!$T$1</c:f>
              <c:strCache>
                <c:ptCount val="1"/>
                <c:pt idx="0">
                  <c:v>Column18</c:v>
                </c:pt>
              </c:strCache>
            </c:strRef>
          </c:tx>
          <c:spPr>
            <a:ln w="19050" cap="rnd">
              <a:solidFill>
                <a:schemeClr val="accent1">
                  <a:lumMod val="8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Sheet1!$T$2:$T$62</c:f>
              <c:numCache>
                <c:formatCode>General</c:formatCode>
                <c:ptCount val="61"/>
              </c:numCache>
            </c:numRef>
          </c:yVal>
          <c:smooth val="1"/>
          <c:extLst>
            <c:ext xmlns:c16="http://schemas.microsoft.com/office/drawing/2014/chart" uri="{C3380CC4-5D6E-409C-BE32-E72D297353CC}">
              <c16:uniqueId val="{00000012-4E09-4274-B8D2-2432A9E71C7C}"/>
            </c:ext>
          </c:extLst>
        </c:ser>
        <c:dLbls>
          <c:showLegendKey val="0"/>
          <c:showVal val="0"/>
          <c:showCatName val="0"/>
          <c:showSerName val="0"/>
          <c:showPercent val="0"/>
          <c:showBubbleSize val="0"/>
        </c:dLbls>
        <c:axId val="180886687"/>
        <c:axId val="180884607"/>
      </c:scatterChart>
      <c:valAx>
        <c:axId val="180886687"/>
        <c:scaling>
          <c:orientation val="minMax"/>
          <c:max val="2"/>
          <c:min val="1.5"/>
        </c:scaling>
        <c:delete val="1"/>
        <c:axPos val="b"/>
        <c:numFmt formatCode="#,##0" sourceLinked="0"/>
        <c:majorTickMark val="out"/>
        <c:minorTickMark val="none"/>
        <c:tickLblPos val="nextTo"/>
        <c:crossAx val="180884607"/>
        <c:crosses val="autoZero"/>
        <c:crossBetween val="midCat"/>
      </c:valAx>
      <c:valAx>
        <c:axId val="180884607"/>
        <c:scaling>
          <c:orientation val="minMax"/>
          <c:max val="1.01"/>
          <c:min val="-1.0000000000000002E-2"/>
        </c:scaling>
        <c:delete val="1"/>
        <c:axPos val="l"/>
        <c:numFmt formatCode="#,##0.00" sourceLinked="0"/>
        <c:majorTickMark val="out"/>
        <c:minorTickMark val="none"/>
        <c:tickLblPos val="nextTo"/>
        <c:crossAx val="180886687"/>
        <c:crosses val="autoZero"/>
        <c:crossBetween val="midCat"/>
        <c:majorUnit val="0.25"/>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c:f>
              <c:strCache>
                <c:ptCount val="1"/>
                <c:pt idx="0">
                  <c:v>Y-Values</c:v>
                </c:pt>
              </c:strCache>
            </c:strRef>
          </c:tx>
          <c:spPr>
            <a:ln w="57150" cap="rnd" cmpd="sng">
              <a:solidFill>
                <a:schemeClr val="accent1"/>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Sheet1!$B$2:$B$62</c:f>
              <c:numCache>
                <c:formatCode>General</c:formatCode>
                <c:ptCount val="61"/>
              </c:numCache>
            </c:numRef>
          </c:yVal>
          <c:smooth val="1"/>
          <c:extLst>
            <c:ext xmlns:c16="http://schemas.microsoft.com/office/drawing/2014/chart" uri="{C3380CC4-5D6E-409C-BE32-E72D297353CC}">
              <c16:uniqueId val="{00000000-3C58-4F61-8CE2-0D3283FBA0FE}"/>
            </c:ext>
          </c:extLst>
        </c:ser>
        <c:ser>
          <c:idx val="1"/>
          <c:order val="1"/>
          <c:tx>
            <c:strRef>
              <c:f>Sheet1!$C$1</c:f>
              <c:strCache>
                <c:ptCount val="1"/>
                <c:pt idx="0">
                  <c:v>Column1</c:v>
                </c:pt>
              </c:strCache>
            </c:strRef>
          </c:tx>
          <c:spPr>
            <a:ln w="57150" cap="rnd">
              <a:solidFill>
                <a:schemeClr val="accent2"/>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Sheet1!$C$2:$C$62</c:f>
              <c:numCache>
                <c:formatCode>General</c:formatCode>
                <c:ptCount val="61"/>
              </c:numCache>
            </c:numRef>
          </c:yVal>
          <c:smooth val="1"/>
          <c:extLst>
            <c:ext xmlns:c16="http://schemas.microsoft.com/office/drawing/2014/chart" uri="{C3380CC4-5D6E-409C-BE32-E72D297353CC}">
              <c16:uniqueId val="{00000000-3625-4DA6-A2C5-C9D0756BAB85}"/>
            </c:ext>
          </c:extLst>
        </c:ser>
        <c:ser>
          <c:idx val="2"/>
          <c:order val="2"/>
          <c:tx>
            <c:strRef>
              <c:f>Sheet1!$D$1</c:f>
              <c:strCache>
                <c:ptCount val="1"/>
                <c:pt idx="0">
                  <c:v>Column2</c:v>
                </c:pt>
              </c:strCache>
            </c:strRef>
          </c:tx>
          <c:spPr>
            <a:ln w="57150" cap="rnd">
              <a:solidFill>
                <a:schemeClr val="accent3"/>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Sheet1!$D$2:$D$62</c:f>
              <c:numCache>
                <c:formatCode>General</c:formatCode>
                <c:ptCount val="61"/>
              </c:numCache>
            </c:numRef>
          </c:yVal>
          <c:smooth val="1"/>
          <c:extLst>
            <c:ext xmlns:c16="http://schemas.microsoft.com/office/drawing/2014/chart" uri="{C3380CC4-5D6E-409C-BE32-E72D297353CC}">
              <c16:uniqueId val="{00000001-3625-4DA6-A2C5-C9D0756BAB85}"/>
            </c:ext>
          </c:extLst>
        </c:ser>
        <c:ser>
          <c:idx val="3"/>
          <c:order val="3"/>
          <c:tx>
            <c:strRef>
              <c:f>Sheet1!$E$1</c:f>
              <c:strCache>
                <c:ptCount val="1"/>
                <c:pt idx="0">
                  <c:v>Column3</c:v>
                </c:pt>
              </c:strCache>
            </c:strRef>
          </c:tx>
          <c:spPr>
            <a:ln w="57150" cap="rnd">
              <a:solidFill>
                <a:schemeClr val="accent4"/>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Sheet1!$E$2:$E$62</c:f>
              <c:numCache>
                <c:formatCode>General</c:formatCode>
                <c:ptCount val="61"/>
              </c:numCache>
            </c:numRef>
          </c:yVal>
          <c:smooth val="1"/>
          <c:extLst>
            <c:ext xmlns:c16="http://schemas.microsoft.com/office/drawing/2014/chart" uri="{C3380CC4-5D6E-409C-BE32-E72D297353CC}">
              <c16:uniqueId val="{00000002-3625-4DA6-A2C5-C9D0756BAB85}"/>
            </c:ext>
          </c:extLst>
        </c:ser>
        <c:ser>
          <c:idx val="4"/>
          <c:order val="4"/>
          <c:tx>
            <c:strRef>
              <c:f>Sheet1!$F$1</c:f>
              <c:strCache>
                <c:ptCount val="1"/>
                <c:pt idx="0">
                  <c:v>Column4</c:v>
                </c:pt>
              </c:strCache>
            </c:strRef>
          </c:tx>
          <c:spPr>
            <a:ln w="57150" cap="rnd">
              <a:solidFill>
                <a:schemeClr val="accent5"/>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Sheet1!$F$2:$F$62</c:f>
              <c:numCache>
                <c:formatCode>General</c:formatCode>
                <c:ptCount val="61"/>
              </c:numCache>
            </c:numRef>
          </c:yVal>
          <c:smooth val="1"/>
          <c:extLst>
            <c:ext xmlns:c16="http://schemas.microsoft.com/office/drawing/2014/chart" uri="{C3380CC4-5D6E-409C-BE32-E72D297353CC}">
              <c16:uniqueId val="{00000003-3625-4DA6-A2C5-C9D0756BAB85}"/>
            </c:ext>
          </c:extLst>
        </c:ser>
        <c:ser>
          <c:idx val="5"/>
          <c:order val="5"/>
          <c:tx>
            <c:strRef>
              <c:f>Sheet1!$G$1</c:f>
              <c:strCache>
                <c:ptCount val="1"/>
                <c:pt idx="0">
                  <c:v>Column5</c:v>
                </c:pt>
              </c:strCache>
            </c:strRef>
          </c:tx>
          <c:spPr>
            <a:ln w="57150" cap="rnd">
              <a:solidFill>
                <a:schemeClr val="accent6"/>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Sheet1!$G$2:$G$62</c:f>
              <c:numCache>
                <c:formatCode>General</c:formatCode>
                <c:ptCount val="61"/>
              </c:numCache>
            </c:numRef>
          </c:yVal>
          <c:smooth val="1"/>
          <c:extLst>
            <c:ext xmlns:c16="http://schemas.microsoft.com/office/drawing/2014/chart" uri="{C3380CC4-5D6E-409C-BE32-E72D297353CC}">
              <c16:uniqueId val="{00000004-3625-4DA6-A2C5-C9D0756BAB85}"/>
            </c:ext>
          </c:extLst>
        </c:ser>
        <c:ser>
          <c:idx val="6"/>
          <c:order val="6"/>
          <c:tx>
            <c:strRef>
              <c:f>Sheet1!$H$1</c:f>
              <c:strCache>
                <c:ptCount val="1"/>
                <c:pt idx="0">
                  <c:v>Column6</c:v>
                </c:pt>
              </c:strCache>
            </c:strRef>
          </c:tx>
          <c:spPr>
            <a:ln w="57150" cap="rnd">
              <a:solidFill>
                <a:schemeClr val="accent1">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Sheet1!$H$2:$H$62</c:f>
              <c:numCache>
                <c:formatCode>General</c:formatCode>
                <c:ptCount val="61"/>
              </c:numCache>
            </c:numRef>
          </c:yVal>
          <c:smooth val="1"/>
          <c:extLst>
            <c:ext xmlns:c16="http://schemas.microsoft.com/office/drawing/2014/chart" uri="{C3380CC4-5D6E-409C-BE32-E72D297353CC}">
              <c16:uniqueId val="{00000005-3625-4DA6-A2C5-C9D0756BAB85}"/>
            </c:ext>
          </c:extLst>
        </c:ser>
        <c:ser>
          <c:idx val="7"/>
          <c:order val="7"/>
          <c:tx>
            <c:strRef>
              <c:f>Sheet1!$I$1</c:f>
              <c:strCache>
                <c:ptCount val="1"/>
                <c:pt idx="0">
                  <c:v>Column7</c:v>
                </c:pt>
              </c:strCache>
            </c:strRef>
          </c:tx>
          <c:spPr>
            <a:ln w="57150" cap="rnd">
              <a:solidFill>
                <a:schemeClr val="accent2">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Sheet1!$I$2:$I$62</c:f>
              <c:numCache>
                <c:formatCode>General</c:formatCode>
                <c:ptCount val="61"/>
              </c:numCache>
            </c:numRef>
          </c:yVal>
          <c:smooth val="1"/>
          <c:extLst>
            <c:ext xmlns:c16="http://schemas.microsoft.com/office/drawing/2014/chart" uri="{C3380CC4-5D6E-409C-BE32-E72D297353CC}">
              <c16:uniqueId val="{00000006-3625-4DA6-A2C5-C9D0756BAB85}"/>
            </c:ext>
          </c:extLst>
        </c:ser>
        <c:ser>
          <c:idx val="8"/>
          <c:order val="8"/>
          <c:tx>
            <c:strRef>
              <c:f>Sheet1!$J$1</c:f>
              <c:strCache>
                <c:ptCount val="1"/>
                <c:pt idx="0">
                  <c:v>Column8</c:v>
                </c:pt>
              </c:strCache>
            </c:strRef>
          </c:tx>
          <c:spPr>
            <a:ln w="57150" cap="rnd">
              <a:solidFill>
                <a:schemeClr val="accent3">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Sheet1!$J$2:$J$62</c:f>
              <c:numCache>
                <c:formatCode>General</c:formatCode>
                <c:ptCount val="61"/>
              </c:numCache>
            </c:numRef>
          </c:yVal>
          <c:smooth val="1"/>
          <c:extLst>
            <c:ext xmlns:c16="http://schemas.microsoft.com/office/drawing/2014/chart" uri="{C3380CC4-5D6E-409C-BE32-E72D297353CC}">
              <c16:uniqueId val="{00000007-3625-4DA6-A2C5-C9D0756BAB85}"/>
            </c:ext>
          </c:extLst>
        </c:ser>
        <c:ser>
          <c:idx val="9"/>
          <c:order val="9"/>
          <c:tx>
            <c:strRef>
              <c:f>Sheet1!$K$1</c:f>
              <c:strCache>
                <c:ptCount val="1"/>
                <c:pt idx="0">
                  <c:v>Column9</c:v>
                </c:pt>
              </c:strCache>
            </c:strRef>
          </c:tx>
          <c:spPr>
            <a:ln w="19050" cap="rnd">
              <a:solidFill>
                <a:schemeClr val="accent4">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Sheet1!$K$2:$K$62</c:f>
              <c:numCache>
                <c:formatCode>General</c:formatCode>
                <c:ptCount val="61"/>
              </c:numCache>
            </c:numRef>
          </c:yVal>
          <c:smooth val="1"/>
          <c:extLst>
            <c:ext xmlns:c16="http://schemas.microsoft.com/office/drawing/2014/chart" uri="{C3380CC4-5D6E-409C-BE32-E72D297353CC}">
              <c16:uniqueId val="{00000008-3625-4DA6-A2C5-C9D0756BAB85}"/>
            </c:ext>
          </c:extLst>
        </c:ser>
        <c:ser>
          <c:idx val="10"/>
          <c:order val="10"/>
          <c:tx>
            <c:strRef>
              <c:f>Sheet1!$L$1</c:f>
              <c:strCache>
                <c:ptCount val="1"/>
                <c:pt idx="0">
                  <c:v>Column10</c:v>
                </c:pt>
              </c:strCache>
            </c:strRef>
          </c:tx>
          <c:spPr>
            <a:ln w="19050" cap="rnd">
              <a:solidFill>
                <a:schemeClr val="accent5">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Sheet1!$L$2:$L$62</c:f>
              <c:numCache>
                <c:formatCode>General</c:formatCode>
                <c:ptCount val="61"/>
              </c:numCache>
            </c:numRef>
          </c:yVal>
          <c:smooth val="1"/>
          <c:extLst>
            <c:ext xmlns:c16="http://schemas.microsoft.com/office/drawing/2014/chart" uri="{C3380CC4-5D6E-409C-BE32-E72D297353CC}">
              <c16:uniqueId val="{00000009-3625-4DA6-A2C5-C9D0756BAB85}"/>
            </c:ext>
          </c:extLst>
        </c:ser>
        <c:ser>
          <c:idx val="11"/>
          <c:order val="11"/>
          <c:tx>
            <c:strRef>
              <c:f>Sheet1!$M$1</c:f>
              <c:strCache>
                <c:ptCount val="1"/>
                <c:pt idx="0">
                  <c:v>Column11</c:v>
                </c:pt>
              </c:strCache>
            </c:strRef>
          </c:tx>
          <c:spPr>
            <a:ln w="19050" cap="rnd">
              <a:solidFill>
                <a:schemeClr val="accent6">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Sheet1!$M$2:$M$62</c:f>
              <c:numCache>
                <c:formatCode>General</c:formatCode>
                <c:ptCount val="61"/>
              </c:numCache>
            </c:numRef>
          </c:yVal>
          <c:smooth val="1"/>
          <c:extLst>
            <c:ext xmlns:c16="http://schemas.microsoft.com/office/drawing/2014/chart" uri="{C3380CC4-5D6E-409C-BE32-E72D297353CC}">
              <c16:uniqueId val="{0000000A-3625-4DA6-A2C5-C9D0756BAB85}"/>
            </c:ext>
          </c:extLst>
        </c:ser>
        <c:ser>
          <c:idx val="12"/>
          <c:order val="12"/>
          <c:tx>
            <c:strRef>
              <c:f>Sheet1!$N$1</c:f>
              <c:strCache>
                <c:ptCount val="1"/>
                <c:pt idx="0">
                  <c:v>Column12</c:v>
                </c:pt>
              </c:strCache>
            </c:strRef>
          </c:tx>
          <c:spPr>
            <a:ln w="19050" cap="rnd">
              <a:solidFill>
                <a:schemeClr val="accent1">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Sheet1!$N$2:$N$62</c:f>
              <c:numCache>
                <c:formatCode>General</c:formatCode>
                <c:ptCount val="61"/>
              </c:numCache>
            </c:numRef>
          </c:yVal>
          <c:smooth val="1"/>
          <c:extLst>
            <c:ext xmlns:c16="http://schemas.microsoft.com/office/drawing/2014/chart" uri="{C3380CC4-5D6E-409C-BE32-E72D297353CC}">
              <c16:uniqueId val="{0000000B-3625-4DA6-A2C5-C9D0756BAB85}"/>
            </c:ext>
          </c:extLst>
        </c:ser>
        <c:ser>
          <c:idx val="13"/>
          <c:order val="13"/>
          <c:tx>
            <c:strRef>
              <c:f>Sheet1!$O$1</c:f>
              <c:strCache>
                <c:ptCount val="1"/>
                <c:pt idx="0">
                  <c:v>Column13</c:v>
                </c:pt>
              </c:strCache>
            </c:strRef>
          </c:tx>
          <c:spPr>
            <a:ln w="19050" cap="rnd">
              <a:solidFill>
                <a:schemeClr val="accent2">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Sheet1!$O$2:$O$62</c:f>
              <c:numCache>
                <c:formatCode>General</c:formatCode>
                <c:ptCount val="61"/>
              </c:numCache>
            </c:numRef>
          </c:yVal>
          <c:smooth val="1"/>
          <c:extLst>
            <c:ext xmlns:c16="http://schemas.microsoft.com/office/drawing/2014/chart" uri="{C3380CC4-5D6E-409C-BE32-E72D297353CC}">
              <c16:uniqueId val="{0000000C-3625-4DA6-A2C5-C9D0756BAB85}"/>
            </c:ext>
          </c:extLst>
        </c:ser>
        <c:ser>
          <c:idx val="14"/>
          <c:order val="14"/>
          <c:tx>
            <c:strRef>
              <c:f>Sheet1!$P$1</c:f>
              <c:strCache>
                <c:ptCount val="1"/>
                <c:pt idx="0">
                  <c:v>Column14</c:v>
                </c:pt>
              </c:strCache>
            </c:strRef>
          </c:tx>
          <c:spPr>
            <a:ln w="19050" cap="rnd">
              <a:solidFill>
                <a:schemeClr val="accent3">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Sheet1!$P$2:$P$62</c:f>
              <c:numCache>
                <c:formatCode>General</c:formatCode>
                <c:ptCount val="61"/>
              </c:numCache>
            </c:numRef>
          </c:yVal>
          <c:smooth val="1"/>
          <c:extLst>
            <c:ext xmlns:c16="http://schemas.microsoft.com/office/drawing/2014/chart" uri="{C3380CC4-5D6E-409C-BE32-E72D297353CC}">
              <c16:uniqueId val="{0000000D-3625-4DA6-A2C5-C9D0756BAB85}"/>
            </c:ext>
          </c:extLst>
        </c:ser>
        <c:ser>
          <c:idx val="15"/>
          <c:order val="15"/>
          <c:tx>
            <c:strRef>
              <c:f>Sheet1!$Q$1</c:f>
              <c:strCache>
                <c:ptCount val="1"/>
                <c:pt idx="0">
                  <c:v>Column15</c:v>
                </c:pt>
              </c:strCache>
            </c:strRef>
          </c:tx>
          <c:spPr>
            <a:ln w="19050" cap="rnd">
              <a:solidFill>
                <a:schemeClr val="accent4">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Sheet1!$Q$2:$Q$62</c:f>
              <c:numCache>
                <c:formatCode>General</c:formatCode>
                <c:ptCount val="61"/>
              </c:numCache>
            </c:numRef>
          </c:yVal>
          <c:smooth val="1"/>
          <c:extLst>
            <c:ext xmlns:c16="http://schemas.microsoft.com/office/drawing/2014/chart" uri="{C3380CC4-5D6E-409C-BE32-E72D297353CC}">
              <c16:uniqueId val="{0000000E-3625-4DA6-A2C5-C9D0756BAB85}"/>
            </c:ext>
          </c:extLst>
        </c:ser>
        <c:ser>
          <c:idx val="16"/>
          <c:order val="16"/>
          <c:tx>
            <c:strRef>
              <c:f>Sheet1!$R$1</c:f>
              <c:strCache>
                <c:ptCount val="1"/>
                <c:pt idx="0">
                  <c:v>Column16</c:v>
                </c:pt>
              </c:strCache>
            </c:strRef>
          </c:tx>
          <c:spPr>
            <a:ln w="19050" cap="rnd">
              <a:solidFill>
                <a:schemeClr val="accent5">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Sheet1!$R$2:$R$62</c:f>
              <c:numCache>
                <c:formatCode>General</c:formatCode>
                <c:ptCount val="61"/>
              </c:numCache>
            </c:numRef>
          </c:yVal>
          <c:smooth val="1"/>
          <c:extLst>
            <c:ext xmlns:c16="http://schemas.microsoft.com/office/drawing/2014/chart" uri="{C3380CC4-5D6E-409C-BE32-E72D297353CC}">
              <c16:uniqueId val="{0000000F-3625-4DA6-A2C5-C9D0756BAB85}"/>
            </c:ext>
          </c:extLst>
        </c:ser>
        <c:ser>
          <c:idx val="17"/>
          <c:order val="17"/>
          <c:tx>
            <c:strRef>
              <c:f>Sheet1!$S$1</c:f>
              <c:strCache>
                <c:ptCount val="1"/>
                <c:pt idx="0">
                  <c:v>Column17</c:v>
                </c:pt>
              </c:strCache>
            </c:strRef>
          </c:tx>
          <c:spPr>
            <a:ln w="19050" cap="rnd">
              <a:solidFill>
                <a:schemeClr val="accent6">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Sheet1!$S$2:$S$62</c:f>
              <c:numCache>
                <c:formatCode>General</c:formatCode>
                <c:ptCount val="61"/>
              </c:numCache>
            </c:numRef>
          </c:yVal>
          <c:smooth val="1"/>
          <c:extLst>
            <c:ext xmlns:c16="http://schemas.microsoft.com/office/drawing/2014/chart" uri="{C3380CC4-5D6E-409C-BE32-E72D297353CC}">
              <c16:uniqueId val="{00000010-3625-4DA6-A2C5-C9D0756BAB85}"/>
            </c:ext>
          </c:extLst>
        </c:ser>
        <c:ser>
          <c:idx val="18"/>
          <c:order val="18"/>
          <c:tx>
            <c:strRef>
              <c:f>Sheet1!$T$1</c:f>
              <c:strCache>
                <c:ptCount val="1"/>
                <c:pt idx="0">
                  <c:v>Column18</c:v>
                </c:pt>
              </c:strCache>
            </c:strRef>
          </c:tx>
          <c:spPr>
            <a:ln w="19050" cap="rnd">
              <a:solidFill>
                <a:schemeClr val="accent1">
                  <a:lumMod val="8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Sheet1!$T$2:$T$62</c:f>
              <c:numCache>
                <c:formatCode>General</c:formatCode>
                <c:ptCount val="61"/>
              </c:numCache>
            </c:numRef>
          </c:yVal>
          <c:smooth val="1"/>
          <c:extLst>
            <c:ext xmlns:c16="http://schemas.microsoft.com/office/drawing/2014/chart" uri="{C3380CC4-5D6E-409C-BE32-E72D297353CC}">
              <c16:uniqueId val="{00000011-3625-4DA6-A2C5-C9D0756BAB85}"/>
            </c:ext>
          </c:extLst>
        </c:ser>
        <c:dLbls>
          <c:showLegendKey val="0"/>
          <c:showVal val="0"/>
          <c:showCatName val="0"/>
          <c:showSerName val="0"/>
          <c:showPercent val="0"/>
          <c:showBubbleSize val="0"/>
        </c:dLbls>
        <c:axId val="180886687"/>
        <c:axId val="180884607"/>
      </c:scatterChart>
      <c:valAx>
        <c:axId val="180886687"/>
        <c:scaling>
          <c:orientation val="minMax"/>
          <c:max val="2"/>
          <c:min val="1.5"/>
        </c:scaling>
        <c:delete val="0"/>
        <c:axPos val="b"/>
        <c:majorGridlines>
          <c:spPr>
            <a:ln w="9525" cap="flat" cmpd="sng" algn="ctr">
              <a:noFill/>
              <a:round/>
            </a:ln>
            <a:effectLst/>
          </c:spPr>
        </c:majorGridlines>
        <c:title>
          <c:tx>
            <c:rich>
              <a:bodyPr rot="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r>
                  <a:rPr lang="en-US" sz="2800" dirty="0">
                    <a:solidFill>
                      <a:schemeClr val="tx1"/>
                    </a:solidFill>
                    <a:latin typeface="Cambria" panose="02040503050406030204" pitchFamily="18" charset="0"/>
                  </a:rPr>
                  <a:t>Refresh</a:t>
                </a:r>
                <a:r>
                  <a:rPr lang="en-US" sz="2800" baseline="0" dirty="0">
                    <a:solidFill>
                      <a:schemeClr val="tx1"/>
                    </a:solidFill>
                    <a:latin typeface="Cambria" panose="02040503050406030204" pitchFamily="18" charset="0"/>
                  </a:rPr>
                  <a:t> Interval (s)</a:t>
                </a:r>
                <a:endParaRPr lang="en-US" sz="2800" dirty="0">
                  <a:solidFill>
                    <a:schemeClr val="tx1"/>
                  </a:solidFill>
                  <a:latin typeface="Cambria" panose="02040503050406030204" pitchFamily="18" charset="0"/>
                </a:endParaRPr>
              </a:p>
            </c:rich>
          </c:tx>
          <c:overlay val="0"/>
          <c:spPr>
            <a:noFill/>
            <a:ln>
              <a:noFill/>
            </a:ln>
            <a:effectLst/>
          </c:spPr>
          <c:txPr>
            <a:bodyPr rot="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endParaRPr lang="en-US"/>
            </a:p>
          </c:txPr>
        </c:title>
        <c:numFmt formatCode="#,##0.0" sourceLinked="0"/>
        <c:majorTickMark val="none"/>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mn-ea"/>
                <a:cs typeface="+mn-cs"/>
              </a:defRPr>
            </a:pPr>
            <a:endParaRPr lang="en-US"/>
          </a:p>
        </c:txPr>
        <c:crossAx val="180884607"/>
        <c:crosses val="autoZero"/>
        <c:crossBetween val="midCat"/>
        <c:majorUnit val="0.1"/>
      </c:valAx>
      <c:valAx>
        <c:axId val="180884607"/>
        <c:scaling>
          <c:orientation val="minMax"/>
          <c:max val="1"/>
          <c:min val="0"/>
        </c:scaling>
        <c:delete val="0"/>
        <c:axPos val="l"/>
        <c:majorGridlines>
          <c:spPr>
            <a:ln w="15875" cap="flat" cmpd="sng" algn="ctr">
              <a:noFill/>
              <a:round/>
            </a:ln>
            <a:effectLst/>
          </c:spPr>
        </c:majorGridlines>
        <c:title>
          <c:tx>
            <c:rich>
              <a:bodyPr rot="-540000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r>
                  <a:rPr lang="en-US" sz="2800" dirty="0">
                    <a:solidFill>
                      <a:schemeClr val="tx1"/>
                    </a:solidFill>
                    <a:latin typeface="Cambria" panose="02040503050406030204" pitchFamily="18" charset="0"/>
                  </a:rPr>
                  <a:t>Read Failure Probability</a:t>
                </a:r>
              </a:p>
            </c:rich>
          </c:tx>
          <c:layout>
            <c:manualLayout>
              <c:xMode val="edge"/>
              <c:yMode val="edge"/>
              <c:x val="1.6955199666741225E-2"/>
              <c:y val="7.316576498544819E-2"/>
            </c:manualLayout>
          </c:layout>
          <c:overlay val="0"/>
          <c:spPr>
            <a:noFill/>
            <a:ln>
              <a:noFill/>
            </a:ln>
            <a:effectLst/>
          </c:spPr>
          <c:txPr>
            <a:bodyPr rot="-540000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endParaRPr lang="en-US"/>
            </a:p>
          </c:txPr>
        </c:title>
        <c:numFmt formatCode="#,##0.00" sourceLinked="0"/>
        <c:majorTickMark val="none"/>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mn-ea"/>
                <a:cs typeface="+mn-cs"/>
              </a:defRPr>
            </a:pPr>
            <a:endParaRPr lang="en-US"/>
          </a:p>
        </c:txPr>
        <c:crossAx val="180886687"/>
        <c:crosses val="autoZero"/>
        <c:crossBetween val="midCat"/>
        <c:majorUnit val="0.25"/>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c:f>
              <c:strCache>
                <c:ptCount val="1"/>
                <c:pt idx="0">
                  <c:v>Y-Values</c:v>
                </c:pt>
              </c:strCache>
            </c:strRef>
          </c:tx>
          <c:spPr>
            <a:ln w="57150" cap="rnd" cmpd="sng">
              <a:solidFill>
                <a:schemeClr val="accent1"/>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Sheet1!$B$2:$B$62</c:f>
              <c:numCache>
                <c:formatCode>General</c:formatCode>
                <c:ptCount val="61"/>
                <c:pt idx="0">
                  <c:v>0</c:v>
                </c:pt>
                <c:pt idx="1">
                  <c:v>0</c:v>
                </c:pt>
                <c:pt idx="2">
                  <c:v>0</c:v>
                </c:pt>
                <c:pt idx="3">
                  <c:v>0</c:v>
                </c:pt>
                <c:pt idx="4">
                  <c:v>7.9573204188370659E-292</c:v>
                </c:pt>
                <c:pt idx="5">
                  <c:v>4.8762809088011108E-256</c:v>
                </c:pt>
                <c:pt idx="6">
                  <c:v>1.3119314185306079E-222</c:v>
                </c:pt>
                <c:pt idx="7">
                  <c:v>1.5507409549096489E-191</c:v>
                </c:pt>
                <c:pt idx="8">
                  <c:v>8.0603341898688897E-163</c:v>
                </c:pt>
                <c:pt idx="9">
                  <c:v>1.8443096120078821E-136</c:v>
                </c:pt>
                <c:pt idx="10">
                  <c:v>1.8603889272908711E-112</c:v>
                </c:pt>
                <c:pt idx="11">
                  <c:v>8.2887002587012317E-91</c:v>
                </c:pt>
                <c:pt idx="12">
                  <c:v>1.6353252735710395E-71</c:v>
                </c:pt>
                <c:pt idx="13">
                  <c:v>1.4339732592919344E-54</c:v>
                </c:pt>
                <c:pt idx="14">
                  <c:v>5.6186872156016569E-40</c:v>
                </c:pt>
                <c:pt idx="15">
                  <c:v>9.9206213131683569E-28</c:v>
                </c:pt>
                <c:pt idx="16">
                  <c:v>8.0060441707773178E-18</c:v>
                </c:pt>
                <c:pt idx="17">
                  <c:v>3.0328884153377354E-10</c:v>
                </c:pt>
                <c:pt idx="18">
                  <c:v>5.7197827313023665E-5</c:v>
                </c:pt>
                <c:pt idx="19">
                  <c:v>6.3385642286705998E-2</c:v>
                </c:pt>
                <c:pt idx="20">
                  <c:v>0.78927783203263213</c:v>
                </c:pt>
                <c:pt idx="21">
                  <c:v>0.98</c:v>
                </c:pt>
                <c:pt idx="22">
                  <c:v>0.99999997694209841</c:v>
                </c:pt>
                <c:pt idx="23">
                  <c:v>0.99999999999999678</c:v>
                </c:pt>
                <c:pt idx="24">
                  <c:v>1</c:v>
                </c:pt>
                <c:pt idx="25">
                  <c:v>1</c:v>
                </c:pt>
                <c:pt idx="26">
                  <c:v>1</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0-4E09-4274-B8D2-2432A9E71C7C}"/>
            </c:ext>
          </c:extLst>
        </c:ser>
        <c:ser>
          <c:idx val="1"/>
          <c:order val="1"/>
          <c:tx>
            <c:strRef>
              <c:f>Sheet1!$C$1</c:f>
              <c:strCache>
                <c:ptCount val="1"/>
                <c:pt idx="0">
                  <c:v>Column1</c:v>
                </c:pt>
              </c:strCache>
            </c:strRef>
          </c:tx>
          <c:spPr>
            <a:ln w="57150" cap="rnd">
              <a:solidFill>
                <a:schemeClr val="accent2"/>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Sheet1!$C$2:$C$62</c:f>
              <c:numCache>
                <c:formatCode>General</c:formatCode>
                <c:ptCount val="61"/>
                <c:pt idx="0">
                  <c:v>4.523482417812425E-126</c:v>
                </c:pt>
                <c:pt idx="1">
                  <c:v>1.5348950472333874E-114</c:v>
                </c:pt>
                <c:pt idx="2">
                  <c:v>1.4296533818841025E-103</c:v>
                </c:pt>
                <c:pt idx="3">
                  <c:v>3.6563235004272554E-93</c:v>
                </c:pt>
                <c:pt idx="4">
                  <c:v>2.5683561926964525E-83</c:v>
                </c:pt>
                <c:pt idx="5">
                  <c:v>4.9570328976686204E-74</c:v>
                </c:pt>
                <c:pt idx="6">
                  <c:v>2.6298658207866195E-65</c:v>
                </c:pt>
                <c:pt idx="7">
                  <c:v>3.8372339254361108E-57</c:v>
                </c:pt>
                <c:pt idx="8">
                  <c:v>1.5408232698344886E-49</c:v>
                </c:pt>
                <c:pt idx="9">
                  <c:v>1.7040359921045269E-42</c:v>
                </c:pt>
                <c:pt idx="10">
                  <c:v>5.1954557116850918E-36</c:v>
                </c:pt>
                <c:pt idx="11">
                  <c:v>4.3725246979056288E-30</c:v>
                </c:pt>
                <c:pt idx="12">
                  <c:v>1.0174500866977073E-24</c:v>
                </c:pt>
                <c:pt idx="13">
                  <c:v>6.5600911573122469E-20</c:v>
                </c:pt>
                <c:pt idx="14">
                  <c:v>1.1754817518295022E-15</c:v>
                </c:pt>
                <c:pt idx="15">
                  <c:v>5.8784848632246803E-12</c:v>
                </c:pt>
                <c:pt idx="16">
                  <c:v>8.2560139419403656E-9</c:v>
                </c:pt>
                <c:pt idx="17">
                  <c:v>3.2881488991022728E-6</c:v>
                </c:pt>
                <c:pt idx="18">
                  <c:v>3.7740318119135202E-4</c:v>
                </c:pt>
                <c:pt idx="19">
                  <c:v>1.2848733317716424E-2</c:v>
                </c:pt>
                <c:pt idx="20">
                  <c:v>0.13727373683503322</c:v>
                </c:pt>
                <c:pt idx="21">
                  <c:v>0.51812700193899275</c:v>
                </c:pt>
                <c:pt idx="22">
                  <c:v>0.88170569845872815</c:v>
                </c:pt>
                <c:pt idx="23">
                  <c:v>0.98987437557399227</c:v>
                </c:pt>
                <c:pt idx="24">
                  <c:v>0.99972967488573716</c:v>
                </c:pt>
                <c:pt idx="25">
                  <c:v>0.99999786580590311</c:v>
                </c:pt>
                <c:pt idx="26">
                  <c:v>0.99999999515221216</c:v>
                </c:pt>
                <c:pt idx="27">
                  <c:v>0.99999999999688027</c:v>
                </c:pt>
                <c:pt idx="28">
                  <c:v>0.99999999999999944</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1-4E09-4274-B8D2-2432A9E71C7C}"/>
            </c:ext>
          </c:extLst>
        </c:ser>
        <c:ser>
          <c:idx val="2"/>
          <c:order val="2"/>
          <c:tx>
            <c:strRef>
              <c:f>Sheet1!$D$1</c:f>
              <c:strCache>
                <c:ptCount val="1"/>
                <c:pt idx="0">
                  <c:v>Column2</c:v>
                </c:pt>
              </c:strCache>
            </c:strRef>
          </c:tx>
          <c:spPr>
            <a:ln w="57150" cap="rnd">
              <a:solidFill>
                <a:schemeClr val="accent3"/>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Sheet1!$D$2:$D$62</c:f>
              <c:numCache>
                <c:formatCode>General</c:formatCode>
                <c:ptCount val="61"/>
                <c:pt idx="0">
                  <c:v>1.1257474879458222E-111</c:v>
                </c:pt>
                <c:pt idx="1">
                  <c:v>6.2630127136528167E-102</c:v>
                </c:pt>
                <c:pt idx="2">
                  <c:v>1.2291710103165333E-92</c:v>
                </c:pt>
                <c:pt idx="3">
                  <c:v>8.5119153294149084E-84</c:v>
                </c:pt>
                <c:pt idx="4">
                  <c:v>2.0803832272808076E-75</c:v>
                </c:pt>
                <c:pt idx="5">
                  <c:v>1.7951259049478231E-67</c:v>
                </c:pt>
                <c:pt idx="6">
                  <c:v>5.4706685677888436E-60</c:v>
                </c:pt>
                <c:pt idx="7">
                  <c:v>5.8907168735060984E-53</c:v>
                </c:pt>
                <c:pt idx="8">
                  <c:v>2.2423551857763343E-46</c:v>
                </c:pt>
                <c:pt idx="9">
                  <c:v>3.0194243736592871E-40</c:v>
                </c:pt>
                <c:pt idx="10">
                  <c:v>1.439348723211731E-34</c:v>
                </c:pt>
                <c:pt idx="11">
                  <c:v>2.4313824799978769E-29</c:v>
                </c:pt>
                <c:pt idx="12">
                  <c:v>1.4572166941654634E-24</c:v>
                </c:pt>
                <c:pt idx="13">
                  <c:v>3.1036781474976835E-20</c:v>
                </c:pt>
                <c:pt idx="14">
                  <c:v>2.3541686429759747E-16</c:v>
                </c:pt>
                <c:pt idx="15">
                  <c:v>6.3778010107848761E-13</c:v>
                </c:pt>
                <c:pt idx="16">
                  <c:v>6.1966705258975927E-10</c:v>
                </c:pt>
                <c:pt idx="17">
                  <c:v>2.1722539714510717E-7</c:v>
                </c:pt>
                <c:pt idx="18">
                  <c:v>2.7729250700352901E-5</c:v>
                </c:pt>
                <c:pt idx="19">
                  <c:v>1.3084646686054237E-3</c:v>
                </c:pt>
                <c:pt idx="20">
                  <c:v>2.3426853101589956E-2</c:v>
                </c:pt>
                <c:pt idx="21">
                  <c:v>0.16708271415228457</c:v>
                </c:pt>
                <c:pt idx="22">
                  <c:v>0.52237083770361026</c:v>
                </c:pt>
                <c:pt idx="23">
                  <c:v>0.85947582778773102</c:v>
                </c:pt>
                <c:pt idx="24">
                  <c:v>0.98212809331705164</c:v>
                </c:pt>
                <c:pt idx="25">
                  <c:v>0.99910092628820035</c:v>
                </c:pt>
                <c:pt idx="26">
                  <c:v>0.99998290183919758</c:v>
                </c:pt>
                <c:pt idx="27">
                  <c:v>0.99999988004850837</c:v>
                </c:pt>
                <c:pt idx="28">
                  <c:v>0.99999999969394382</c:v>
                </c:pt>
                <c:pt idx="29">
                  <c:v>0.99999999999971845</c:v>
                </c:pt>
                <c:pt idx="30">
                  <c:v>0.99999999999999989</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2-4E09-4274-B8D2-2432A9E71C7C}"/>
            </c:ext>
          </c:extLst>
        </c:ser>
        <c:ser>
          <c:idx val="3"/>
          <c:order val="3"/>
          <c:tx>
            <c:strRef>
              <c:f>Sheet1!$E$1</c:f>
              <c:strCache>
                <c:ptCount val="1"/>
                <c:pt idx="0">
                  <c:v>Column3</c:v>
                </c:pt>
              </c:strCache>
            </c:strRef>
          </c:tx>
          <c:spPr>
            <a:ln w="57150" cap="rnd">
              <a:solidFill>
                <a:schemeClr val="accent4"/>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Sheet1!$E$2:$E$62</c:f>
              <c:numCache>
                <c:formatCode>General</c:formatCode>
                <c:ptCount val="61"/>
                <c:pt idx="0">
                  <c:v>7.3568478988856595E-48</c:v>
                </c:pt>
                <c:pt idx="1">
                  <c:v>6.9137877832094546E-44</c:v>
                </c:pt>
                <c:pt idx="2">
                  <c:v>4.3081225000758965E-40</c:v>
                </c:pt>
                <c:pt idx="3">
                  <c:v>1.7803096376662537E-36</c:v>
                </c:pt>
                <c:pt idx="4">
                  <c:v>4.8802212379187377E-33</c:v>
                </c:pt>
                <c:pt idx="5">
                  <c:v>8.876399993845305E-30</c:v>
                </c:pt>
                <c:pt idx="6">
                  <c:v>1.0715784334363556E-26</c:v>
                </c:pt>
                <c:pt idx="7">
                  <c:v>8.5893658478244612E-24</c:v>
                </c:pt>
                <c:pt idx="8">
                  <c:v>4.5733910026551064E-21</c:v>
                </c:pt>
                <c:pt idx="9">
                  <c:v>1.6183899757492443E-18</c:v>
                </c:pt>
                <c:pt idx="10">
                  <c:v>3.8086486268031324E-16</c:v>
                </c:pt>
                <c:pt idx="11">
                  <c:v>5.9653853654696716E-14</c:v>
                </c:pt>
                <c:pt idx="12">
                  <c:v>6.2244930939332825E-12</c:v>
                </c:pt>
                <c:pt idx="13">
                  <c:v>4.3320515981998631E-10</c:v>
                </c:pt>
                <c:pt idx="14">
                  <c:v>2.0140999303843342E-8</c:v>
                </c:pt>
                <c:pt idx="15">
                  <c:v>6.2682263971207724E-7</c:v>
                </c:pt>
                <c:pt idx="16">
                  <c:v>1.3093466624000991E-5</c:v>
                </c:pt>
                <c:pt idx="17">
                  <c:v>1.8424951588771212E-4</c:v>
                </c:pt>
                <c:pt idx="18">
                  <c:v>1.7556282423011097E-3</c:v>
                </c:pt>
                <c:pt idx="19">
                  <c:v>1.1411602310965982E-2</c:v>
                </c:pt>
                <c:pt idx="20">
                  <c:v>5.1157228511273321E-2</c:v>
                </c:pt>
                <c:pt idx="21">
                  <c:v>0.16082099421940274</c:v>
                </c:pt>
                <c:pt idx="22">
                  <c:v>0.36375363622310586</c:v>
                </c:pt>
                <c:pt idx="23">
                  <c:v>0.61569846584343635</c:v>
                </c:pt>
                <c:pt idx="24">
                  <c:v>0.82558177622289497</c:v>
                </c:pt>
                <c:pt idx="25">
                  <c:v>0.9428886665582239</c:v>
                </c:pt>
                <c:pt idx="26">
                  <c:v>0.98686309399466654</c:v>
                </c:pt>
                <c:pt idx="27">
                  <c:v>0.99791354729309822</c:v>
                </c:pt>
                <c:pt idx="28">
                  <c:v>0.9997737733619837</c:v>
                </c:pt>
                <c:pt idx="29">
                  <c:v>0.9999833819267504</c:v>
                </c:pt>
                <c:pt idx="30">
                  <c:v>0.99999917734179611</c:v>
                </c:pt>
                <c:pt idx="31">
                  <c:v>0.99999997265862173</c:v>
                </c:pt>
                <c:pt idx="32">
                  <c:v>0.99999999939160777</c:v>
                </c:pt>
                <c:pt idx="33">
                  <c:v>0.99999999999095501</c:v>
                </c:pt>
                <c:pt idx="34">
                  <c:v>0.99999999999991029</c:v>
                </c:pt>
                <c:pt idx="35">
                  <c:v>0.99999999999999944</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3-4E09-4274-B8D2-2432A9E71C7C}"/>
            </c:ext>
          </c:extLst>
        </c:ser>
        <c:ser>
          <c:idx val="4"/>
          <c:order val="4"/>
          <c:tx>
            <c:strRef>
              <c:f>Sheet1!$F$1</c:f>
              <c:strCache>
                <c:ptCount val="1"/>
                <c:pt idx="0">
                  <c:v>Column4</c:v>
                </c:pt>
              </c:strCache>
            </c:strRef>
          </c:tx>
          <c:spPr>
            <a:ln w="57150" cap="rnd">
              <a:solidFill>
                <a:schemeClr val="accent5"/>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Sheet1!$F$2:$F$62</c:f>
              <c:numCache>
                <c:formatCode>General</c:formatCode>
                <c:ptCount val="61"/>
                <c:pt idx="0">
                  <c:v>1.1054324828098461E-86</c:v>
                </c:pt>
                <c:pt idx="1">
                  <c:v>1.0550084887555623E-79</c:v>
                </c:pt>
                <c:pt idx="2">
                  <c:v>5.0552609649323436E-73</c:v>
                </c:pt>
                <c:pt idx="3">
                  <c:v>1.2163877156900867E-66</c:v>
                </c:pt>
                <c:pt idx="4">
                  <c:v>1.4700407035247151E-60</c:v>
                </c:pt>
                <c:pt idx="5">
                  <c:v>8.9251811474743026E-55</c:v>
                </c:pt>
                <c:pt idx="6">
                  <c:v>2.723031986914463E-49</c:v>
                </c:pt>
                <c:pt idx="7">
                  <c:v>4.1761298416453575E-44</c:v>
                </c:pt>
                <c:pt idx="8">
                  <c:v>3.2206448404920196E-39</c:v>
                </c:pt>
                <c:pt idx="9">
                  <c:v>1.2495451910994956E-34</c:v>
                </c:pt>
                <c:pt idx="10">
                  <c:v>2.4402419292416653E-30</c:v>
                </c:pt>
                <c:pt idx="11">
                  <c:v>2.4003074996380139E-26</c:v>
                </c:pt>
                <c:pt idx="12">
                  <c:v>1.1901458246287058E-22</c:v>
                </c:pt>
                <c:pt idx="13">
                  <c:v>2.9775916211097318E-19</c:v>
                </c:pt>
                <c:pt idx="14">
                  <c:v>3.7636627159446077E-16</c:v>
                </c:pt>
                <c:pt idx="15">
                  <c:v>2.4073939804339322E-13</c:v>
                </c:pt>
                <c:pt idx="16">
                  <c:v>7.8093334260598429E-11</c:v>
                </c:pt>
                <c:pt idx="17">
                  <c:v>1.2885029660552902E-8</c:v>
                </c:pt>
                <c:pt idx="18">
                  <c:v>1.0857805489263161E-6</c:v>
                </c:pt>
                <c:pt idx="19">
                  <c:v>4.7006591088948197E-5</c:v>
                </c:pt>
                <c:pt idx="20">
                  <c:v>1.0548979073203015E-3</c:v>
                </c:pt>
                <c:pt idx="21">
                  <c:v>1.2445039878136275E-2</c:v>
                </c:pt>
                <c:pt idx="22">
                  <c:v>7.8992048768208936E-2</c:v>
                </c:pt>
                <c:pt idx="23">
                  <c:v>0.28073356590392962</c:v>
                </c:pt>
                <c:pt idx="24">
                  <c:v>0.59892155969820249</c:v>
                </c:pt>
                <c:pt idx="25">
                  <c:v>0.86032419710563557</c:v>
                </c:pt>
                <c:pt idx="26">
                  <c:v>0.97212580911707425</c:v>
                </c:pt>
                <c:pt idx="27">
                  <c:v>0.9969672360248395</c:v>
                </c:pt>
                <c:pt idx="28">
                  <c:v>0.99982517910342072</c:v>
                </c:pt>
                <c:pt idx="29">
                  <c:v>0.9999947511263948</c:v>
                </c:pt>
                <c:pt idx="30">
                  <c:v>0.99999991878372196</c:v>
                </c:pt>
                <c:pt idx="31">
                  <c:v>0.99999999935685202</c:v>
                </c:pt>
                <c:pt idx="32">
                  <c:v>0.99999999999740574</c:v>
                </c:pt>
                <c:pt idx="33">
                  <c:v>0.99999999999999467</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4-4E09-4274-B8D2-2432A9E71C7C}"/>
            </c:ext>
          </c:extLst>
        </c:ser>
        <c:ser>
          <c:idx val="5"/>
          <c:order val="5"/>
          <c:tx>
            <c:strRef>
              <c:f>Sheet1!$G$1</c:f>
              <c:strCache>
                <c:ptCount val="1"/>
                <c:pt idx="0">
                  <c:v>Column5</c:v>
                </c:pt>
              </c:strCache>
            </c:strRef>
          </c:tx>
          <c:spPr>
            <a:ln w="57150" cap="rnd">
              <a:solidFill>
                <a:schemeClr val="accent6"/>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Sheet1!$G$2:$G$62</c:f>
              <c:numCache>
                <c:formatCode>General</c:formatCode>
                <c:ptCount val="61"/>
                <c:pt idx="0">
                  <c:v>9.757393279336034E-54</c:v>
                </c:pt>
                <c:pt idx="1">
                  <c:v>1.4084100161186386E-49</c:v>
                </c:pt>
                <c:pt idx="2">
                  <c:v>1.3647972584653684E-45</c:v>
                </c:pt>
                <c:pt idx="3">
                  <c:v>8.880147789248363E-42</c:v>
                </c:pt>
                <c:pt idx="4">
                  <c:v>3.8802894157922719E-38</c:v>
                </c:pt>
                <c:pt idx="5">
                  <c:v>1.138912056430251E-34</c:v>
                </c:pt>
                <c:pt idx="6">
                  <c:v>2.2459618762956137E-31</c:v>
                </c:pt>
                <c:pt idx="7">
                  <c:v>2.9766052302693461E-28</c:v>
                </c:pt>
                <c:pt idx="8">
                  <c:v>2.6520857855223007E-25</c:v>
                </c:pt>
                <c:pt idx="9">
                  <c:v>1.5891581527528942E-22</c:v>
                </c:pt>
                <c:pt idx="10">
                  <c:v>6.4070301343299406E-20</c:v>
                </c:pt>
                <c:pt idx="11">
                  <c:v>1.7389720728181997E-17</c:v>
                </c:pt>
                <c:pt idx="12">
                  <c:v>3.1795148644575447E-15</c:v>
                </c:pt>
                <c:pt idx="13">
                  <c:v>3.9193376485407436E-13</c:v>
                </c:pt>
                <c:pt idx="14">
                  <c:v>3.2605037410636175E-11</c:v>
                </c:pt>
                <c:pt idx="15">
                  <c:v>1.8328547974959611E-9</c:v>
                </c:pt>
                <c:pt idx="16">
                  <c:v>6.9734904841468554E-8</c:v>
                </c:pt>
                <c:pt idx="17">
                  <c:v>1.7996026986518075E-6</c:v>
                </c:pt>
                <c:pt idx="18">
                  <c:v>3.1589588140031562E-5</c:v>
                </c:pt>
                <c:pt idx="19">
                  <c:v>3.7865534917388597E-4</c:v>
                </c:pt>
                <c:pt idx="20">
                  <c:v>3.1163953243129269E-3</c:v>
                </c:pt>
                <c:pt idx="21">
                  <c:v>1.774997101658431E-2</c:v>
                </c:pt>
                <c:pt idx="22">
                  <c:v>7.0788728701945039E-2</c:v>
                </c:pt>
                <c:pt idx="23">
                  <c:v>0.20121905818688995</c:v>
                </c:pt>
                <c:pt idx="24">
                  <c:v>0.41893936070679516</c:v>
                </c:pt>
                <c:pt idx="25">
                  <c:v>0.66569614235110786</c:v>
                </c:pt>
                <c:pt idx="26">
                  <c:v>0.85559296892129844</c:v>
                </c:pt>
                <c:pt idx="27">
                  <c:v>0.95480975624449971</c:v>
                </c:pt>
                <c:pt idx="28">
                  <c:v>0.98999235854889622</c:v>
                </c:pt>
                <c:pt idx="29">
                  <c:v>0.99845544421865073</c:v>
                </c:pt>
                <c:pt idx="30">
                  <c:v>0.99983554408831765</c:v>
                </c:pt>
                <c:pt idx="31">
                  <c:v>0.99998800314813441</c:v>
                </c:pt>
                <c:pt idx="32">
                  <c:v>0.99999940329961656</c:v>
                </c:pt>
                <c:pt idx="33">
                  <c:v>0.9999999798346263</c:v>
                </c:pt>
                <c:pt idx="34">
                  <c:v>0.999999999538147</c:v>
                </c:pt>
                <c:pt idx="35">
                  <c:v>0.99999999999284506</c:v>
                </c:pt>
                <c:pt idx="36">
                  <c:v>0.99999999999992517</c:v>
                </c:pt>
                <c:pt idx="37">
                  <c:v>0.99999999999999944</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5-4E09-4274-B8D2-2432A9E71C7C}"/>
            </c:ext>
          </c:extLst>
        </c:ser>
        <c:ser>
          <c:idx val="6"/>
          <c:order val="6"/>
          <c:tx>
            <c:strRef>
              <c:f>Sheet1!$H$1</c:f>
              <c:strCache>
                <c:ptCount val="1"/>
                <c:pt idx="0">
                  <c:v>Column6</c:v>
                </c:pt>
              </c:strCache>
            </c:strRef>
          </c:tx>
          <c:spPr>
            <a:ln w="57150" cap="rnd">
              <a:solidFill>
                <a:schemeClr val="accent1">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Sheet1!$H$2:$H$62</c:f>
              <c:numCache>
                <c:formatCode>General</c:formatCode>
                <c:ptCount val="61"/>
                <c:pt idx="0">
                  <c:v>8.4361816427816553E-293</c:v>
                </c:pt>
                <c:pt idx="1">
                  <c:v>5.1472155099405947E-270</c:v>
                </c:pt>
                <c:pt idx="2">
                  <c:v>3.6938555968217086E-248</c:v>
                </c:pt>
                <c:pt idx="3">
                  <c:v>3.1184246772644545E-227</c:v>
                </c:pt>
                <c:pt idx="4">
                  <c:v>3.0975211941030643E-207</c:v>
                </c:pt>
                <c:pt idx="5">
                  <c:v>3.6207949892721574E-188</c:v>
                </c:pt>
                <c:pt idx="6">
                  <c:v>4.9820080542555081E-170</c:v>
                </c:pt>
                <c:pt idx="7">
                  <c:v>8.0710883551841053E-153</c:v>
                </c:pt>
                <c:pt idx="8">
                  <c:v>1.5400083731103738E-136</c:v>
                </c:pt>
                <c:pt idx="9">
                  <c:v>3.4620871071492661E-121</c:v>
                </c:pt>
                <c:pt idx="10">
                  <c:v>9.1741997884536843E-107</c:v>
                </c:pt>
                <c:pt idx="11">
                  <c:v>2.8671086219466529E-93</c:v>
                </c:pt>
                <c:pt idx="12">
                  <c:v>1.0574181650902695E-80</c:v>
                </c:pt>
                <c:pt idx="13">
                  <c:v>4.6059926339977536E-69</c:v>
                </c:pt>
                <c:pt idx="14">
                  <c:v>2.3719716797110329E-58</c:v>
                </c:pt>
                <c:pt idx="15">
                  <c:v>1.4459825593125681E-48</c:v>
                </c:pt>
                <c:pt idx="16">
                  <c:v>1.0452312144537817E-39</c:v>
                </c:pt>
                <c:pt idx="17">
                  <c:v>8.9791217968678236E-32</c:v>
                </c:pt>
                <c:pt idx="18">
                  <c:v>9.1955356273203195E-25</c:v>
                </c:pt>
                <c:pt idx="19">
                  <c:v>1.1276602785352488E-18</c:v>
                </c:pt>
                <c:pt idx="20">
                  <c:v>1.6670517388568042E-13</c:v>
                </c:pt>
                <c:pt idx="21">
                  <c:v>3.0028591198868859E-9</c:v>
                </c:pt>
                <c:pt idx="22">
                  <c:v>6.7134031736894106E-6</c:v>
                </c:pt>
                <c:pt idx="23">
                  <c:v>1.9294967832240426E-3</c:v>
                </c:pt>
                <c:pt idx="24">
                  <c:v>7.694909860170894E-2</c:v>
                </c:pt>
                <c:pt idx="25">
                  <c:v>0.51502488424077941</c:v>
                </c:pt>
                <c:pt idx="26">
                  <c:v>0.93335299182226894</c:v>
                </c:pt>
                <c:pt idx="27">
                  <c:v>0.99848562714924316</c:v>
                </c:pt>
                <c:pt idx="28">
                  <c:v>0.99999525266047506</c:v>
                </c:pt>
                <c:pt idx="29">
                  <c:v>0.99999999809155937</c:v>
                </c:pt>
                <c:pt idx="30">
                  <c:v>0.99999999999990485</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6-4E09-4274-B8D2-2432A9E71C7C}"/>
            </c:ext>
          </c:extLst>
        </c:ser>
        <c:ser>
          <c:idx val="7"/>
          <c:order val="7"/>
          <c:tx>
            <c:strRef>
              <c:f>Sheet1!$I$1</c:f>
              <c:strCache>
                <c:ptCount val="1"/>
                <c:pt idx="0">
                  <c:v>Column7</c:v>
                </c:pt>
              </c:strCache>
            </c:strRef>
          </c:tx>
          <c:spPr>
            <a:ln w="57150" cap="rnd">
              <a:solidFill>
                <a:schemeClr val="accent2">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Sheet1!$I$2:$I$62</c:f>
              <c:numCache>
                <c:formatCode>General</c:formatCode>
                <c:ptCount val="61"/>
                <c:pt idx="0">
                  <c:v>0</c:v>
                </c:pt>
                <c:pt idx="1">
                  <c:v>0</c:v>
                </c:pt>
                <c:pt idx="2">
                  <c:v>0</c:v>
                </c:pt>
                <c:pt idx="3">
                  <c:v>0</c:v>
                </c:pt>
                <c:pt idx="4">
                  <c:v>0</c:v>
                </c:pt>
                <c:pt idx="5">
                  <c:v>0</c:v>
                </c:pt>
                <c:pt idx="6">
                  <c:v>0</c:v>
                </c:pt>
                <c:pt idx="7">
                  <c:v>0</c:v>
                </c:pt>
                <c:pt idx="8">
                  <c:v>0</c:v>
                </c:pt>
                <c:pt idx="9">
                  <c:v>2.7206911156214057E-291</c:v>
                </c:pt>
                <c:pt idx="10">
                  <c:v>5.9479686870223225E-259</c:v>
                </c:pt>
                <c:pt idx="11">
                  <c:v>1.576418980421206E-228</c:v>
                </c:pt>
                <c:pt idx="12">
                  <c:v>5.0676353549358374E-200</c:v>
                </c:pt>
                <c:pt idx="13">
                  <c:v>1.9771229477310974E-173</c:v>
                </c:pt>
                <c:pt idx="14">
                  <c:v>9.3687497664399636E-149</c:v>
                </c:pt>
                <c:pt idx="15">
                  <c:v>5.3970421029155598E-126</c:v>
                </c:pt>
                <c:pt idx="16">
                  <c:v>3.7841987759737025E-105</c:v>
                </c:pt>
                <c:pt idx="17">
                  <c:v>3.234517212300499E-86</c:v>
                </c:pt>
                <c:pt idx="18">
                  <c:v>3.3772288216375471E-69</c:v>
                </c:pt>
                <c:pt idx="19">
                  <c:v>4.3197795419998518E-54</c:v>
                </c:pt>
                <c:pt idx="20">
                  <c:v>6.7963292647367151E-41</c:v>
                </c:pt>
                <c:pt idx="21">
                  <c:v>1.3232255201928876E-29</c:v>
                </c:pt>
                <c:pt idx="22">
                  <c:v>3.2190608936994066E-20</c:v>
                </c:pt>
                <c:pt idx="23">
                  <c:v>9.9492631178298483E-13</c:v>
                </c:pt>
                <c:pt idx="24">
                  <c:v>4.034806674984143E-7</c:v>
                </c:pt>
                <c:pt idx="25">
                  <c:v>0.03</c:v>
                </c:pt>
                <c:pt idx="26">
                  <c:v>0.23249869475556045</c:v>
                </c:pt>
                <c:pt idx="27">
                  <c:v>0.91479288427035044</c:v>
                </c:pt>
                <c:pt idx="28">
                  <c:v>0.99974207758363709</c:v>
                </c:pt>
                <c:pt idx="29">
                  <c:v>0.9999999875456036</c:v>
                </c:pt>
                <c:pt idx="30">
                  <c:v>0.99999999999999178</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7-4E09-4274-B8D2-2432A9E71C7C}"/>
            </c:ext>
          </c:extLst>
        </c:ser>
        <c:ser>
          <c:idx val="8"/>
          <c:order val="8"/>
          <c:tx>
            <c:strRef>
              <c:f>Sheet1!$J$1</c:f>
              <c:strCache>
                <c:ptCount val="1"/>
                <c:pt idx="0">
                  <c:v>Column8</c:v>
                </c:pt>
              </c:strCache>
            </c:strRef>
          </c:tx>
          <c:spPr>
            <a:ln w="57150" cap="rnd">
              <a:solidFill>
                <a:schemeClr val="accent3">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Sheet1!$J$2:$J$62</c:f>
              <c:numCache>
                <c:formatCode>General</c:formatCode>
                <c:ptCount val="61"/>
              </c:numCache>
            </c:numRef>
          </c:yVal>
          <c:smooth val="1"/>
          <c:extLst>
            <c:ext xmlns:c16="http://schemas.microsoft.com/office/drawing/2014/chart" uri="{C3380CC4-5D6E-409C-BE32-E72D297353CC}">
              <c16:uniqueId val="{00000008-4E09-4274-B8D2-2432A9E71C7C}"/>
            </c:ext>
          </c:extLst>
        </c:ser>
        <c:ser>
          <c:idx val="9"/>
          <c:order val="9"/>
          <c:tx>
            <c:strRef>
              <c:f>Sheet1!$K$1</c:f>
              <c:strCache>
                <c:ptCount val="1"/>
                <c:pt idx="0">
                  <c:v>Column9</c:v>
                </c:pt>
              </c:strCache>
            </c:strRef>
          </c:tx>
          <c:spPr>
            <a:ln w="19050" cap="rnd">
              <a:solidFill>
                <a:schemeClr val="accent4">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Sheet1!$K$2:$K$62</c:f>
              <c:numCache>
                <c:formatCode>General</c:formatCode>
                <c:ptCount val="61"/>
              </c:numCache>
            </c:numRef>
          </c:yVal>
          <c:smooth val="1"/>
          <c:extLst>
            <c:ext xmlns:c16="http://schemas.microsoft.com/office/drawing/2014/chart" uri="{C3380CC4-5D6E-409C-BE32-E72D297353CC}">
              <c16:uniqueId val="{00000009-4E09-4274-B8D2-2432A9E71C7C}"/>
            </c:ext>
          </c:extLst>
        </c:ser>
        <c:ser>
          <c:idx val="10"/>
          <c:order val="10"/>
          <c:tx>
            <c:strRef>
              <c:f>Sheet1!$L$1</c:f>
              <c:strCache>
                <c:ptCount val="1"/>
                <c:pt idx="0">
                  <c:v>Column10</c:v>
                </c:pt>
              </c:strCache>
            </c:strRef>
          </c:tx>
          <c:spPr>
            <a:ln w="19050" cap="rnd">
              <a:solidFill>
                <a:schemeClr val="accent5">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Sheet1!$L$2:$L$62</c:f>
              <c:numCache>
                <c:formatCode>General</c:formatCode>
                <c:ptCount val="61"/>
              </c:numCache>
            </c:numRef>
          </c:yVal>
          <c:smooth val="1"/>
          <c:extLst>
            <c:ext xmlns:c16="http://schemas.microsoft.com/office/drawing/2014/chart" uri="{C3380CC4-5D6E-409C-BE32-E72D297353CC}">
              <c16:uniqueId val="{0000000A-4E09-4274-B8D2-2432A9E71C7C}"/>
            </c:ext>
          </c:extLst>
        </c:ser>
        <c:ser>
          <c:idx val="11"/>
          <c:order val="11"/>
          <c:tx>
            <c:strRef>
              <c:f>Sheet1!$M$1</c:f>
              <c:strCache>
                <c:ptCount val="1"/>
                <c:pt idx="0">
                  <c:v>Column11</c:v>
                </c:pt>
              </c:strCache>
            </c:strRef>
          </c:tx>
          <c:spPr>
            <a:ln w="19050" cap="rnd">
              <a:solidFill>
                <a:schemeClr val="accent6">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Sheet1!$M$2:$M$62</c:f>
              <c:numCache>
                <c:formatCode>General</c:formatCode>
                <c:ptCount val="61"/>
              </c:numCache>
            </c:numRef>
          </c:yVal>
          <c:smooth val="1"/>
          <c:extLst>
            <c:ext xmlns:c16="http://schemas.microsoft.com/office/drawing/2014/chart" uri="{C3380CC4-5D6E-409C-BE32-E72D297353CC}">
              <c16:uniqueId val="{0000000B-4E09-4274-B8D2-2432A9E71C7C}"/>
            </c:ext>
          </c:extLst>
        </c:ser>
        <c:ser>
          <c:idx val="12"/>
          <c:order val="12"/>
          <c:tx>
            <c:strRef>
              <c:f>Sheet1!$N$1</c:f>
              <c:strCache>
                <c:ptCount val="1"/>
                <c:pt idx="0">
                  <c:v>Column12</c:v>
                </c:pt>
              </c:strCache>
            </c:strRef>
          </c:tx>
          <c:spPr>
            <a:ln w="19050" cap="rnd">
              <a:solidFill>
                <a:schemeClr val="accent1">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Sheet1!$N$2:$N$62</c:f>
              <c:numCache>
                <c:formatCode>General</c:formatCode>
                <c:ptCount val="61"/>
              </c:numCache>
            </c:numRef>
          </c:yVal>
          <c:smooth val="1"/>
          <c:extLst>
            <c:ext xmlns:c16="http://schemas.microsoft.com/office/drawing/2014/chart" uri="{C3380CC4-5D6E-409C-BE32-E72D297353CC}">
              <c16:uniqueId val="{0000000C-4E09-4274-B8D2-2432A9E71C7C}"/>
            </c:ext>
          </c:extLst>
        </c:ser>
        <c:ser>
          <c:idx val="13"/>
          <c:order val="13"/>
          <c:tx>
            <c:strRef>
              <c:f>Sheet1!$O$1</c:f>
              <c:strCache>
                <c:ptCount val="1"/>
                <c:pt idx="0">
                  <c:v>Column13</c:v>
                </c:pt>
              </c:strCache>
            </c:strRef>
          </c:tx>
          <c:spPr>
            <a:ln w="19050" cap="rnd">
              <a:solidFill>
                <a:schemeClr val="accent2">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Sheet1!$O$2:$O$62</c:f>
              <c:numCache>
                <c:formatCode>General</c:formatCode>
                <c:ptCount val="61"/>
              </c:numCache>
            </c:numRef>
          </c:yVal>
          <c:smooth val="1"/>
          <c:extLst>
            <c:ext xmlns:c16="http://schemas.microsoft.com/office/drawing/2014/chart" uri="{C3380CC4-5D6E-409C-BE32-E72D297353CC}">
              <c16:uniqueId val="{0000000D-4E09-4274-B8D2-2432A9E71C7C}"/>
            </c:ext>
          </c:extLst>
        </c:ser>
        <c:ser>
          <c:idx val="14"/>
          <c:order val="14"/>
          <c:tx>
            <c:strRef>
              <c:f>Sheet1!$P$1</c:f>
              <c:strCache>
                <c:ptCount val="1"/>
                <c:pt idx="0">
                  <c:v>Column14</c:v>
                </c:pt>
              </c:strCache>
            </c:strRef>
          </c:tx>
          <c:spPr>
            <a:ln w="19050" cap="rnd">
              <a:solidFill>
                <a:schemeClr val="accent3">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Sheet1!$P$2:$P$62</c:f>
              <c:numCache>
                <c:formatCode>General</c:formatCode>
                <c:ptCount val="61"/>
              </c:numCache>
            </c:numRef>
          </c:yVal>
          <c:smooth val="1"/>
          <c:extLst>
            <c:ext xmlns:c16="http://schemas.microsoft.com/office/drawing/2014/chart" uri="{C3380CC4-5D6E-409C-BE32-E72D297353CC}">
              <c16:uniqueId val="{0000000E-4E09-4274-B8D2-2432A9E71C7C}"/>
            </c:ext>
          </c:extLst>
        </c:ser>
        <c:ser>
          <c:idx val="15"/>
          <c:order val="15"/>
          <c:tx>
            <c:strRef>
              <c:f>Sheet1!$Q$1</c:f>
              <c:strCache>
                <c:ptCount val="1"/>
                <c:pt idx="0">
                  <c:v>Column15</c:v>
                </c:pt>
              </c:strCache>
            </c:strRef>
          </c:tx>
          <c:spPr>
            <a:ln w="19050" cap="rnd">
              <a:solidFill>
                <a:schemeClr val="accent4">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Sheet1!$Q$2:$Q$62</c:f>
              <c:numCache>
                <c:formatCode>General</c:formatCode>
                <c:ptCount val="61"/>
              </c:numCache>
            </c:numRef>
          </c:yVal>
          <c:smooth val="1"/>
          <c:extLst>
            <c:ext xmlns:c16="http://schemas.microsoft.com/office/drawing/2014/chart" uri="{C3380CC4-5D6E-409C-BE32-E72D297353CC}">
              <c16:uniqueId val="{0000000F-4E09-4274-B8D2-2432A9E71C7C}"/>
            </c:ext>
          </c:extLst>
        </c:ser>
        <c:ser>
          <c:idx val="16"/>
          <c:order val="16"/>
          <c:tx>
            <c:strRef>
              <c:f>Sheet1!$R$1</c:f>
              <c:strCache>
                <c:ptCount val="1"/>
                <c:pt idx="0">
                  <c:v>Column16</c:v>
                </c:pt>
              </c:strCache>
            </c:strRef>
          </c:tx>
          <c:spPr>
            <a:ln w="19050" cap="rnd">
              <a:solidFill>
                <a:schemeClr val="accent5">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Sheet1!$R$2:$R$62</c:f>
              <c:numCache>
                <c:formatCode>General</c:formatCode>
                <c:ptCount val="61"/>
              </c:numCache>
            </c:numRef>
          </c:yVal>
          <c:smooth val="1"/>
          <c:extLst>
            <c:ext xmlns:c16="http://schemas.microsoft.com/office/drawing/2014/chart" uri="{C3380CC4-5D6E-409C-BE32-E72D297353CC}">
              <c16:uniqueId val="{00000010-4E09-4274-B8D2-2432A9E71C7C}"/>
            </c:ext>
          </c:extLst>
        </c:ser>
        <c:ser>
          <c:idx val="17"/>
          <c:order val="17"/>
          <c:tx>
            <c:strRef>
              <c:f>Sheet1!$S$1</c:f>
              <c:strCache>
                <c:ptCount val="1"/>
                <c:pt idx="0">
                  <c:v>Column17</c:v>
                </c:pt>
              </c:strCache>
            </c:strRef>
          </c:tx>
          <c:spPr>
            <a:ln w="19050" cap="rnd">
              <a:solidFill>
                <a:schemeClr val="accent6">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Sheet1!$S$2:$S$62</c:f>
              <c:numCache>
                <c:formatCode>General</c:formatCode>
                <c:ptCount val="61"/>
              </c:numCache>
            </c:numRef>
          </c:yVal>
          <c:smooth val="1"/>
          <c:extLst>
            <c:ext xmlns:c16="http://schemas.microsoft.com/office/drawing/2014/chart" uri="{C3380CC4-5D6E-409C-BE32-E72D297353CC}">
              <c16:uniqueId val="{00000011-4E09-4274-B8D2-2432A9E71C7C}"/>
            </c:ext>
          </c:extLst>
        </c:ser>
        <c:ser>
          <c:idx val="18"/>
          <c:order val="18"/>
          <c:tx>
            <c:strRef>
              <c:f>Sheet1!$T$1</c:f>
              <c:strCache>
                <c:ptCount val="1"/>
                <c:pt idx="0">
                  <c:v>Column18</c:v>
                </c:pt>
              </c:strCache>
            </c:strRef>
          </c:tx>
          <c:spPr>
            <a:ln w="19050" cap="rnd">
              <a:solidFill>
                <a:schemeClr val="accent1">
                  <a:lumMod val="8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Sheet1!$T$2:$T$62</c:f>
              <c:numCache>
                <c:formatCode>General</c:formatCode>
                <c:ptCount val="61"/>
              </c:numCache>
            </c:numRef>
          </c:yVal>
          <c:smooth val="1"/>
          <c:extLst>
            <c:ext xmlns:c16="http://schemas.microsoft.com/office/drawing/2014/chart" uri="{C3380CC4-5D6E-409C-BE32-E72D297353CC}">
              <c16:uniqueId val="{00000012-4E09-4274-B8D2-2432A9E71C7C}"/>
            </c:ext>
          </c:extLst>
        </c:ser>
        <c:dLbls>
          <c:showLegendKey val="0"/>
          <c:showVal val="0"/>
          <c:showCatName val="0"/>
          <c:showSerName val="0"/>
          <c:showPercent val="0"/>
          <c:showBubbleSize val="0"/>
        </c:dLbls>
        <c:axId val="180886687"/>
        <c:axId val="180884607"/>
      </c:scatterChart>
      <c:valAx>
        <c:axId val="180886687"/>
        <c:scaling>
          <c:orientation val="minMax"/>
          <c:max val="2"/>
          <c:min val="1.5"/>
        </c:scaling>
        <c:delete val="1"/>
        <c:axPos val="b"/>
        <c:numFmt formatCode="#,##0" sourceLinked="0"/>
        <c:majorTickMark val="out"/>
        <c:minorTickMark val="none"/>
        <c:tickLblPos val="nextTo"/>
        <c:crossAx val="180884607"/>
        <c:crosses val="autoZero"/>
        <c:crossBetween val="midCat"/>
      </c:valAx>
      <c:valAx>
        <c:axId val="180884607"/>
        <c:scaling>
          <c:orientation val="minMax"/>
          <c:max val="1.01"/>
          <c:min val="-1.0000000000000002E-2"/>
        </c:scaling>
        <c:delete val="1"/>
        <c:axPos val="l"/>
        <c:numFmt formatCode="#,##0.00" sourceLinked="0"/>
        <c:majorTickMark val="out"/>
        <c:minorTickMark val="none"/>
        <c:tickLblPos val="nextTo"/>
        <c:crossAx val="180886687"/>
        <c:crosses val="autoZero"/>
        <c:crossBetween val="midCat"/>
        <c:majorUnit val="0.25"/>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c:f>
              <c:strCache>
                <c:ptCount val="1"/>
                <c:pt idx="0">
                  <c:v>Y-Values</c:v>
                </c:pt>
              </c:strCache>
            </c:strRef>
          </c:tx>
          <c:spPr>
            <a:ln w="57150" cap="rnd" cmpd="sng">
              <a:solidFill>
                <a:schemeClr val="accent1"/>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Sheet1!$B$2:$B$62</c:f>
              <c:numCache>
                <c:formatCode>General</c:formatCode>
                <c:ptCount val="61"/>
              </c:numCache>
            </c:numRef>
          </c:yVal>
          <c:smooth val="1"/>
          <c:extLst>
            <c:ext xmlns:c16="http://schemas.microsoft.com/office/drawing/2014/chart" uri="{C3380CC4-5D6E-409C-BE32-E72D297353CC}">
              <c16:uniqueId val="{00000000-3C58-4F61-8CE2-0D3283FBA0FE}"/>
            </c:ext>
          </c:extLst>
        </c:ser>
        <c:ser>
          <c:idx val="1"/>
          <c:order val="1"/>
          <c:tx>
            <c:strRef>
              <c:f>Sheet1!$C$1</c:f>
              <c:strCache>
                <c:ptCount val="1"/>
                <c:pt idx="0">
                  <c:v>Column1</c:v>
                </c:pt>
              </c:strCache>
            </c:strRef>
          </c:tx>
          <c:spPr>
            <a:ln w="57150" cap="rnd">
              <a:solidFill>
                <a:schemeClr val="accent2"/>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Sheet1!$C$2:$C$62</c:f>
              <c:numCache>
                <c:formatCode>General</c:formatCode>
                <c:ptCount val="61"/>
              </c:numCache>
            </c:numRef>
          </c:yVal>
          <c:smooth val="1"/>
          <c:extLst>
            <c:ext xmlns:c16="http://schemas.microsoft.com/office/drawing/2014/chart" uri="{C3380CC4-5D6E-409C-BE32-E72D297353CC}">
              <c16:uniqueId val="{00000000-3625-4DA6-A2C5-C9D0756BAB85}"/>
            </c:ext>
          </c:extLst>
        </c:ser>
        <c:ser>
          <c:idx val="2"/>
          <c:order val="2"/>
          <c:tx>
            <c:strRef>
              <c:f>Sheet1!$D$1</c:f>
              <c:strCache>
                <c:ptCount val="1"/>
                <c:pt idx="0">
                  <c:v>Column2</c:v>
                </c:pt>
              </c:strCache>
            </c:strRef>
          </c:tx>
          <c:spPr>
            <a:ln w="57150" cap="rnd">
              <a:solidFill>
                <a:schemeClr val="accent3"/>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Sheet1!$D$2:$D$62</c:f>
              <c:numCache>
                <c:formatCode>General</c:formatCode>
                <c:ptCount val="61"/>
              </c:numCache>
            </c:numRef>
          </c:yVal>
          <c:smooth val="1"/>
          <c:extLst>
            <c:ext xmlns:c16="http://schemas.microsoft.com/office/drawing/2014/chart" uri="{C3380CC4-5D6E-409C-BE32-E72D297353CC}">
              <c16:uniqueId val="{00000001-3625-4DA6-A2C5-C9D0756BAB85}"/>
            </c:ext>
          </c:extLst>
        </c:ser>
        <c:ser>
          <c:idx val="3"/>
          <c:order val="3"/>
          <c:tx>
            <c:strRef>
              <c:f>Sheet1!$E$1</c:f>
              <c:strCache>
                <c:ptCount val="1"/>
                <c:pt idx="0">
                  <c:v>Column3</c:v>
                </c:pt>
              </c:strCache>
            </c:strRef>
          </c:tx>
          <c:spPr>
            <a:ln w="57150" cap="rnd">
              <a:solidFill>
                <a:schemeClr val="accent4"/>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Sheet1!$E$2:$E$62</c:f>
              <c:numCache>
                <c:formatCode>General</c:formatCode>
                <c:ptCount val="61"/>
              </c:numCache>
            </c:numRef>
          </c:yVal>
          <c:smooth val="1"/>
          <c:extLst>
            <c:ext xmlns:c16="http://schemas.microsoft.com/office/drawing/2014/chart" uri="{C3380CC4-5D6E-409C-BE32-E72D297353CC}">
              <c16:uniqueId val="{00000002-3625-4DA6-A2C5-C9D0756BAB85}"/>
            </c:ext>
          </c:extLst>
        </c:ser>
        <c:ser>
          <c:idx val="4"/>
          <c:order val="4"/>
          <c:tx>
            <c:strRef>
              <c:f>Sheet1!$F$1</c:f>
              <c:strCache>
                <c:ptCount val="1"/>
                <c:pt idx="0">
                  <c:v>Column4</c:v>
                </c:pt>
              </c:strCache>
            </c:strRef>
          </c:tx>
          <c:spPr>
            <a:ln w="57150" cap="rnd">
              <a:solidFill>
                <a:schemeClr val="accent5"/>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Sheet1!$F$2:$F$62</c:f>
              <c:numCache>
                <c:formatCode>General</c:formatCode>
                <c:ptCount val="61"/>
              </c:numCache>
            </c:numRef>
          </c:yVal>
          <c:smooth val="1"/>
          <c:extLst>
            <c:ext xmlns:c16="http://schemas.microsoft.com/office/drawing/2014/chart" uri="{C3380CC4-5D6E-409C-BE32-E72D297353CC}">
              <c16:uniqueId val="{00000003-3625-4DA6-A2C5-C9D0756BAB85}"/>
            </c:ext>
          </c:extLst>
        </c:ser>
        <c:ser>
          <c:idx val="5"/>
          <c:order val="5"/>
          <c:tx>
            <c:strRef>
              <c:f>Sheet1!$G$1</c:f>
              <c:strCache>
                <c:ptCount val="1"/>
                <c:pt idx="0">
                  <c:v>Column5</c:v>
                </c:pt>
              </c:strCache>
            </c:strRef>
          </c:tx>
          <c:spPr>
            <a:ln w="57150" cap="rnd">
              <a:solidFill>
                <a:schemeClr val="accent6"/>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Sheet1!$G$2:$G$62</c:f>
              <c:numCache>
                <c:formatCode>General</c:formatCode>
                <c:ptCount val="61"/>
              </c:numCache>
            </c:numRef>
          </c:yVal>
          <c:smooth val="1"/>
          <c:extLst>
            <c:ext xmlns:c16="http://schemas.microsoft.com/office/drawing/2014/chart" uri="{C3380CC4-5D6E-409C-BE32-E72D297353CC}">
              <c16:uniqueId val="{00000004-3625-4DA6-A2C5-C9D0756BAB85}"/>
            </c:ext>
          </c:extLst>
        </c:ser>
        <c:ser>
          <c:idx val="6"/>
          <c:order val="6"/>
          <c:tx>
            <c:strRef>
              <c:f>Sheet1!$H$1</c:f>
              <c:strCache>
                <c:ptCount val="1"/>
                <c:pt idx="0">
                  <c:v>Column6</c:v>
                </c:pt>
              </c:strCache>
            </c:strRef>
          </c:tx>
          <c:spPr>
            <a:ln w="57150" cap="rnd">
              <a:solidFill>
                <a:schemeClr val="accent1">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Sheet1!$H$2:$H$62</c:f>
              <c:numCache>
                <c:formatCode>General</c:formatCode>
                <c:ptCount val="61"/>
              </c:numCache>
            </c:numRef>
          </c:yVal>
          <c:smooth val="1"/>
          <c:extLst>
            <c:ext xmlns:c16="http://schemas.microsoft.com/office/drawing/2014/chart" uri="{C3380CC4-5D6E-409C-BE32-E72D297353CC}">
              <c16:uniqueId val="{00000005-3625-4DA6-A2C5-C9D0756BAB85}"/>
            </c:ext>
          </c:extLst>
        </c:ser>
        <c:ser>
          <c:idx val="7"/>
          <c:order val="7"/>
          <c:tx>
            <c:strRef>
              <c:f>Sheet1!$I$1</c:f>
              <c:strCache>
                <c:ptCount val="1"/>
                <c:pt idx="0">
                  <c:v>Column7</c:v>
                </c:pt>
              </c:strCache>
            </c:strRef>
          </c:tx>
          <c:spPr>
            <a:ln w="57150" cap="rnd">
              <a:solidFill>
                <a:schemeClr val="accent2">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Sheet1!$I$2:$I$62</c:f>
              <c:numCache>
                <c:formatCode>General</c:formatCode>
                <c:ptCount val="61"/>
              </c:numCache>
            </c:numRef>
          </c:yVal>
          <c:smooth val="1"/>
          <c:extLst>
            <c:ext xmlns:c16="http://schemas.microsoft.com/office/drawing/2014/chart" uri="{C3380CC4-5D6E-409C-BE32-E72D297353CC}">
              <c16:uniqueId val="{00000006-3625-4DA6-A2C5-C9D0756BAB85}"/>
            </c:ext>
          </c:extLst>
        </c:ser>
        <c:ser>
          <c:idx val="8"/>
          <c:order val="8"/>
          <c:tx>
            <c:strRef>
              <c:f>Sheet1!$J$1</c:f>
              <c:strCache>
                <c:ptCount val="1"/>
                <c:pt idx="0">
                  <c:v>Column8</c:v>
                </c:pt>
              </c:strCache>
            </c:strRef>
          </c:tx>
          <c:spPr>
            <a:ln w="57150" cap="rnd">
              <a:solidFill>
                <a:schemeClr val="accent3">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Sheet1!$J$2:$J$62</c:f>
              <c:numCache>
                <c:formatCode>General</c:formatCode>
                <c:ptCount val="61"/>
              </c:numCache>
            </c:numRef>
          </c:yVal>
          <c:smooth val="1"/>
          <c:extLst>
            <c:ext xmlns:c16="http://schemas.microsoft.com/office/drawing/2014/chart" uri="{C3380CC4-5D6E-409C-BE32-E72D297353CC}">
              <c16:uniqueId val="{00000007-3625-4DA6-A2C5-C9D0756BAB85}"/>
            </c:ext>
          </c:extLst>
        </c:ser>
        <c:ser>
          <c:idx val="9"/>
          <c:order val="9"/>
          <c:tx>
            <c:strRef>
              <c:f>Sheet1!$K$1</c:f>
              <c:strCache>
                <c:ptCount val="1"/>
                <c:pt idx="0">
                  <c:v>Column9</c:v>
                </c:pt>
              </c:strCache>
            </c:strRef>
          </c:tx>
          <c:spPr>
            <a:ln w="19050" cap="rnd">
              <a:solidFill>
                <a:schemeClr val="accent4">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Sheet1!$K$2:$K$62</c:f>
              <c:numCache>
                <c:formatCode>General</c:formatCode>
                <c:ptCount val="61"/>
              </c:numCache>
            </c:numRef>
          </c:yVal>
          <c:smooth val="1"/>
          <c:extLst>
            <c:ext xmlns:c16="http://schemas.microsoft.com/office/drawing/2014/chart" uri="{C3380CC4-5D6E-409C-BE32-E72D297353CC}">
              <c16:uniqueId val="{00000008-3625-4DA6-A2C5-C9D0756BAB85}"/>
            </c:ext>
          </c:extLst>
        </c:ser>
        <c:ser>
          <c:idx val="10"/>
          <c:order val="10"/>
          <c:tx>
            <c:strRef>
              <c:f>Sheet1!$L$1</c:f>
              <c:strCache>
                <c:ptCount val="1"/>
                <c:pt idx="0">
                  <c:v>Column10</c:v>
                </c:pt>
              </c:strCache>
            </c:strRef>
          </c:tx>
          <c:spPr>
            <a:ln w="19050" cap="rnd">
              <a:solidFill>
                <a:schemeClr val="accent5">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Sheet1!$L$2:$L$62</c:f>
              <c:numCache>
                <c:formatCode>General</c:formatCode>
                <c:ptCount val="61"/>
              </c:numCache>
            </c:numRef>
          </c:yVal>
          <c:smooth val="1"/>
          <c:extLst>
            <c:ext xmlns:c16="http://schemas.microsoft.com/office/drawing/2014/chart" uri="{C3380CC4-5D6E-409C-BE32-E72D297353CC}">
              <c16:uniqueId val="{00000009-3625-4DA6-A2C5-C9D0756BAB85}"/>
            </c:ext>
          </c:extLst>
        </c:ser>
        <c:ser>
          <c:idx val="11"/>
          <c:order val="11"/>
          <c:tx>
            <c:strRef>
              <c:f>Sheet1!$M$1</c:f>
              <c:strCache>
                <c:ptCount val="1"/>
                <c:pt idx="0">
                  <c:v>Column11</c:v>
                </c:pt>
              </c:strCache>
            </c:strRef>
          </c:tx>
          <c:spPr>
            <a:ln w="19050" cap="rnd">
              <a:solidFill>
                <a:schemeClr val="accent6">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Sheet1!$M$2:$M$62</c:f>
              <c:numCache>
                <c:formatCode>General</c:formatCode>
                <c:ptCount val="61"/>
              </c:numCache>
            </c:numRef>
          </c:yVal>
          <c:smooth val="1"/>
          <c:extLst>
            <c:ext xmlns:c16="http://schemas.microsoft.com/office/drawing/2014/chart" uri="{C3380CC4-5D6E-409C-BE32-E72D297353CC}">
              <c16:uniqueId val="{0000000A-3625-4DA6-A2C5-C9D0756BAB85}"/>
            </c:ext>
          </c:extLst>
        </c:ser>
        <c:ser>
          <c:idx val="12"/>
          <c:order val="12"/>
          <c:tx>
            <c:strRef>
              <c:f>Sheet1!$N$1</c:f>
              <c:strCache>
                <c:ptCount val="1"/>
                <c:pt idx="0">
                  <c:v>Column12</c:v>
                </c:pt>
              </c:strCache>
            </c:strRef>
          </c:tx>
          <c:spPr>
            <a:ln w="19050" cap="rnd">
              <a:solidFill>
                <a:schemeClr val="accent1">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Sheet1!$N$2:$N$62</c:f>
              <c:numCache>
                <c:formatCode>General</c:formatCode>
                <c:ptCount val="61"/>
              </c:numCache>
            </c:numRef>
          </c:yVal>
          <c:smooth val="1"/>
          <c:extLst>
            <c:ext xmlns:c16="http://schemas.microsoft.com/office/drawing/2014/chart" uri="{C3380CC4-5D6E-409C-BE32-E72D297353CC}">
              <c16:uniqueId val="{0000000B-3625-4DA6-A2C5-C9D0756BAB85}"/>
            </c:ext>
          </c:extLst>
        </c:ser>
        <c:ser>
          <c:idx val="13"/>
          <c:order val="13"/>
          <c:tx>
            <c:strRef>
              <c:f>Sheet1!$O$1</c:f>
              <c:strCache>
                <c:ptCount val="1"/>
                <c:pt idx="0">
                  <c:v>Column13</c:v>
                </c:pt>
              </c:strCache>
            </c:strRef>
          </c:tx>
          <c:spPr>
            <a:ln w="19050" cap="rnd">
              <a:solidFill>
                <a:schemeClr val="accent2">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Sheet1!$O$2:$O$62</c:f>
              <c:numCache>
                <c:formatCode>General</c:formatCode>
                <c:ptCount val="61"/>
              </c:numCache>
            </c:numRef>
          </c:yVal>
          <c:smooth val="1"/>
          <c:extLst>
            <c:ext xmlns:c16="http://schemas.microsoft.com/office/drawing/2014/chart" uri="{C3380CC4-5D6E-409C-BE32-E72D297353CC}">
              <c16:uniqueId val="{0000000C-3625-4DA6-A2C5-C9D0756BAB85}"/>
            </c:ext>
          </c:extLst>
        </c:ser>
        <c:ser>
          <c:idx val="14"/>
          <c:order val="14"/>
          <c:tx>
            <c:strRef>
              <c:f>Sheet1!$P$1</c:f>
              <c:strCache>
                <c:ptCount val="1"/>
                <c:pt idx="0">
                  <c:v>Column14</c:v>
                </c:pt>
              </c:strCache>
            </c:strRef>
          </c:tx>
          <c:spPr>
            <a:ln w="19050" cap="rnd">
              <a:solidFill>
                <a:schemeClr val="accent3">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Sheet1!$P$2:$P$62</c:f>
              <c:numCache>
                <c:formatCode>General</c:formatCode>
                <c:ptCount val="61"/>
              </c:numCache>
            </c:numRef>
          </c:yVal>
          <c:smooth val="1"/>
          <c:extLst>
            <c:ext xmlns:c16="http://schemas.microsoft.com/office/drawing/2014/chart" uri="{C3380CC4-5D6E-409C-BE32-E72D297353CC}">
              <c16:uniqueId val="{0000000D-3625-4DA6-A2C5-C9D0756BAB85}"/>
            </c:ext>
          </c:extLst>
        </c:ser>
        <c:ser>
          <c:idx val="15"/>
          <c:order val="15"/>
          <c:tx>
            <c:strRef>
              <c:f>Sheet1!$Q$1</c:f>
              <c:strCache>
                <c:ptCount val="1"/>
                <c:pt idx="0">
                  <c:v>Column15</c:v>
                </c:pt>
              </c:strCache>
            </c:strRef>
          </c:tx>
          <c:spPr>
            <a:ln w="19050" cap="rnd">
              <a:solidFill>
                <a:schemeClr val="accent4">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Sheet1!$Q$2:$Q$62</c:f>
              <c:numCache>
                <c:formatCode>General</c:formatCode>
                <c:ptCount val="61"/>
              </c:numCache>
            </c:numRef>
          </c:yVal>
          <c:smooth val="1"/>
          <c:extLst>
            <c:ext xmlns:c16="http://schemas.microsoft.com/office/drawing/2014/chart" uri="{C3380CC4-5D6E-409C-BE32-E72D297353CC}">
              <c16:uniqueId val="{0000000E-3625-4DA6-A2C5-C9D0756BAB85}"/>
            </c:ext>
          </c:extLst>
        </c:ser>
        <c:ser>
          <c:idx val="16"/>
          <c:order val="16"/>
          <c:tx>
            <c:strRef>
              <c:f>Sheet1!$R$1</c:f>
              <c:strCache>
                <c:ptCount val="1"/>
                <c:pt idx="0">
                  <c:v>Column16</c:v>
                </c:pt>
              </c:strCache>
            </c:strRef>
          </c:tx>
          <c:spPr>
            <a:ln w="19050" cap="rnd">
              <a:solidFill>
                <a:schemeClr val="accent5">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Sheet1!$R$2:$R$62</c:f>
              <c:numCache>
                <c:formatCode>General</c:formatCode>
                <c:ptCount val="61"/>
              </c:numCache>
            </c:numRef>
          </c:yVal>
          <c:smooth val="1"/>
          <c:extLst>
            <c:ext xmlns:c16="http://schemas.microsoft.com/office/drawing/2014/chart" uri="{C3380CC4-5D6E-409C-BE32-E72D297353CC}">
              <c16:uniqueId val="{0000000F-3625-4DA6-A2C5-C9D0756BAB85}"/>
            </c:ext>
          </c:extLst>
        </c:ser>
        <c:ser>
          <c:idx val="17"/>
          <c:order val="17"/>
          <c:tx>
            <c:strRef>
              <c:f>Sheet1!$S$1</c:f>
              <c:strCache>
                <c:ptCount val="1"/>
                <c:pt idx="0">
                  <c:v>Column17</c:v>
                </c:pt>
              </c:strCache>
            </c:strRef>
          </c:tx>
          <c:spPr>
            <a:ln w="19050" cap="rnd">
              <a:solidFill>
                <a:schemeClr val="accent6">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Sheet1!$S$2:$S$62</c:f>
              <c:numCache>
                <c:formatCode>General</c:formatCode>
                <c:ptCount val="61"/>
              </c:numCache>
            </c:numRef>
          </c:yVal>
          <c:smooth val="1"/>
          <c:extLst>
            <c:ext xmlns:c16="http://schemas.microsoft.com/office/drawing/2014/chart" uri="{C3380CC4-5D6E-409C-BE32-E72D297353CC}">
              <c16:uniqueId val="{00000010-3625-4DA6-A2C5-C9D0756BAB85}"/>
            </c:ext>
          </c:extLst>
        </c:ser>
        <c:ser>
          <c:idx val="18"/>
          <c:order val="18"/>
          <c:tx>
            <c:strRef>
              <c:f>Sheet1!$T$1</c:f>
              <c:strCache>
                <c:ptCount val="1"/>
                <c:pt idx="0">
                  <c:v>Column18</c:v>
                </c:pt>
              </c:strCache>
            </c:strRef>
          </c:tx>
          <c:spPr>
            <a:ln w="19050" cap="rnd">
              <a:solidFill>
                <a:schemeClr val="accent1">
                  <a:lumMod val="8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Sheet1!$T$2:$T$62</c:f>
              <c:numCache>
                <c:formatCode>General</c:formatCode>
                <c:ptCount val="61"/>
              </c:numCache>
            </c:numRef>
          </c:yVal>
          <c:smooth val="1"/>
          <c:extLst>
            <c:ext xmlns:c16="http://schemas.microsoft.com/office/drawing/2014/chart" uri="{C3380CC4-5D6E-409C-BE32-E72D297353CC}">
              <c16:uniqueId val="{00000011-3625-4DA6-A2C5-C9D0756BAB85}"/>
            </c:ext>
          </c:extLst>
        </c:ser>
        <c:dLbls>
          <c:showLegendKey val="0"/>
          <c:showVal val="0"/>
          <c:showCatName val="0"/>
          <c:showSerName val="0"/>
          <c:showPercent val="0"/>
          <c:showBubbleSize val="0"/>
        </c:dLbls>
        <c:axId val="180886687"/>
        <c:axId val="180884607"/>
      </c:scatterChart>
      <c:valAx>
        <c:axId val="180886687"/>
        <c:scaling>
          <c:orientation val="minMax"/>
          <c:max val="2"/>
          <c:min val="1.5"/>
        </c:scaling>
        <c:delete val="0"/>
        <c:axPos val="b"/>
        <c:majorGridlines>
          <c:spPr>
            <a:ln w="9525" cap="flat" cmpd="sng" algn="ctr">
              <a:noFill/>
              <a:round/>
            </a:ln>
            <a:effectLst/>
          </c:spPr>
        </c:majorGridlines>
        <c:title>
          <c:tx>
            <c:rich>
              <a:bodyPr rot="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r>
                  <a:rPr lang="en-US" sz="2800" dirty="0">
                    <a:solidFill>
                      <a:schemeClr val="tx1"/>
                    </a:solidFill>
                    <a:latin typeface="Cambria" panose="02040503050406030204" pitchFamily="18" charset="0"/>
                  </a:rPr>
                  <a:t>Refresh</a:t>
                </a:r>
                <a:r>
                  <a:rPr lang="en-US" sz="2800" baseline="0" dirty="0">
                    <a:solidFill>
                      <a:schemeClr val="tx1"/>
                    </a:solidFill>
                    <a:latin typeface="Cambria" panose="02040503050406030204" pitchFamily="18" charset="0"/>
                  </a:rPr>
                  <a:t> Interval (s)</a:t>
                </a:r>
                <a:endParaRPr lang="en-US" sz="2800" dirty="0">
                  <a:solidFill>
                    <a:schemeClr val="tx1"/>
                  </a:solidFill>
                  <a:latin typeface="Cambria" panose="02040503050406030204" pitchFamily="18" charset="0"/>
                </a:endParaRPr>
              </a:p>
            </c:rich>
          </c:tx>
          <c:overlay val="0"/>
          <c:spPr>
            <a:noFill/>
            <a:ln>
              <a:noFill/>
            </a:ln>
            <a:effectLst/>
          </c:spPr>
          <c:txPr>
            <a:bodyPr rot="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endParaRPr lang="en-US"/>
            </a:p>
          </c:txPr>
        </c:title>
        <c:numFmt formatCode="#,##0.0" sourceLinked="0"/>
        <c:majorTickMark val="none"/>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mn-ea"/>
                <a:cs typeface="+mn-cs"/>
              </a:defRPr>
            </a:pPr>
            <a:endParaRPr lang="en-US"/>
          </a:p>
        </c:txPr>
        <c:crossAx val="180884607"/>
        <c:crosses val="autoZero"/>
        <c:crossBetween val="midCat"/>
        <c:majorUnit val="0.1"/>
      </c:valAx>
      <c:valAx>
        <c:axId val="180884607"/>
        <c:scaling>
          <c:orientation val="minMax"/>
          <c:max val="1"/>
          <c:min val="0"/>
        </c:scaling>
        <c:delete val="0"/>
        <c:axPos val="l"/>
        <c:majorGridlines>
          <c:spPr>
            <a:ln w="15875" cap="flat" cmpd="sng" algn="ctr">
              <a:noFill/>
              <a:round/>
            </a:ln>
            <a:effectLst/>
          </c:spPr>
        </c:majorGridlines>
        <c:title>
          <c:tx>
            <c:rich>
              <a:bodyPr rot="-540000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r>
                  <a:rPr lang="en-US" sz="2800" dirty="0">
                    <a:solidFill>
                      <a:schemeClr val="tx1"/>
                    </a:solidFill>
                    <a:latin typeface="Cambria" panose="02040503050406030204" pitchFamily="18" charset="0"/>
                  </a:rPr>
                  <a:t>Read Failure Probability</a:t>
                </a:r>
              </a:p>
            </c:rich>
          </c:tx>
          <c:layout>
            <c:manualLayout>
              <c:xMode val="edge"/>
              <c:yMode val="edge"/>
              <c:x val="1.6955199666741225E-2"/>
              <c:y val="7.316576498544819E-2"/>
            </c:manualLayout>
          </c:layout>
          <c:overlay val="0"/>
          <c:spPr>
            <a:noFill/>
            <a:ln>
              <a:noFill/>
            </a:ln>
            <a:effectLst/>
          </c:spPr>
          <c:txPr>
            <a:bodyPr rot="-540000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endParaRPr lang="en-US"/>
            </a:p>
          </c:txPr>
        </c:title>
        <c:numFmt formatCode="#,##0.00" sourceLinked="0"/>
        <c:majorTickMark val="none"/>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mn-ea"/>
                <a:cs typeface="+mn-cs"/>
              </a:defRPr>
            </a:pPr>
            <a:endParaRPr lang="en-US"/>
          </a:p>
        </c:txPr>
        <c:crossAx val="180886687"/>
        <c:crosses val="autoZero"/>
        <c:crossBetween val="midCat"/>
        <c:majorUnit val="0.25"/>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c:f>
              <c:strCache>
                <c:ptCount val="1"/>
                <c:pt idx="0">
                  <c:v>Y-Values</c:v>
                </c:pt>
              </c:strCache>
            </c:strRef>
          </c:tx>
          <c:spPr>
            <a:ln w="57150" cap="rnd" cmpd="sng">
              <a:solidFill>
                <a:schemeClr val="accent1"/>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Sheet1!$B$2:$B$62</c:f>
              <c:numCache>
                <c:formatCode>General</c:formatCode>
                <c:ptCount val="61"/>
                <c:pt idx="0">
                  <c:v>0</c:v>
                </c:pt>
                <c:pt idx="1">
                  <c:v>0</c:v>
                </c:pt>
                <c:pt idx="2">
                  <c:v>0</c:v>
                </c:pt>
                <c:pt idx="3">
                  <c:v>0</c:v>
                </c:pt>
                <c:pt idx="4">
                  <c:v>7.9573204188370659E-292</c:v>
                </c:pt>
                <c:pt idx="5">
                  <c:v>4.8762809088011108E-256</c:v>
                </c:pt>
                <c:pt idx="6">
                  <c:v>1.3119314185306079E-222</c:v>
                </c:pt>
                <c:pt idx="7">
                  <c:v>1.5507409549096489E-191</c:v>
                </c:pt>
                <c:pt idx="8">
                  <c:v>8.0603341898688897E-163</c:v>
                </c:pt>
                <c:pt idx="9">
                  <c:v>1.8443096120078821E-136</c:v>
                </c:pt>
                <c:pt idx="10">
                  <c:v>1.8603889272908711E-112</c:v>
                </c:pt>
                <c:pt idx="11">
                  <c:v>8.2887002587012317E-91</c:v>
                </c:pt>
                <c:pt idx="12">
                  <c:v>1.6353252735710395E-71</c:v>
                </c:pt>
                <c:pt idx="13">
                  <c:v>1.4339732592919344E-54</c:v>
                </c:pt>
                <c:pt idx="14">
                  <c:v>5.6186872156016569E-40</c:v>
                </c:pt>
                <c:pt idx="15">
                  <c:v>9.9206213131683569E-28</c:v>
                </c:pt>
                <c:pt idx="16">
                  <c:v>8.0060441707773178E-18</c:v>
                </c:pt>
                <c:pt idx="17">
                  <c:v>3.0328884153377354E-10</c:v>
                </c:pt>
                <c:pt idx="18">
                  <c:v>5.7197827313023665E-5</c:v>
                </c:pt>
                <c:pt idx="19">
                  <c:v>6.3385642286705998E-2</c:v>
                </c:pt>
                <c:pt idx="20">
                  <c:v>0.78927783203263213</c:v>
                </c:pt>
                <c:pt idx="21">
                  <c:v>0.98</c:v>
                </c:pt>
                <c:pt idx="22">
                  <c:v>0.99999997694209841</c:v>
                </c:pt>
                <c:pt idx="23">
                  <c:v>0.99999999999999678</c:v>
                </c:pt>
                <c:pt idx="24">
                  <c:v>1</c:v>
                </c:pt>
                <c:pt idx="25">
                  <c:v>1</c:v>
                </c:pt>
                <c:pt idx="26">
                  <c:v>1</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0-4E09-4274-B8D2-2432A9E71C7C}"/>
            </c:ext>
          </c:extLst>
        </c:ser>
        <c:ser>
          <c:idx val="1"/>
          <c:order val="1"/>
          <c:tx>
            <c:strRef>
              <c:f>Sheet1!$C$1</c:f>
              <c:strCache>
                <c:ptCount val="1"/>
                <c:pt idx="0">
                  <c:v>Column1</c:v>
                </c:pt>
              </c:strCache>
            </c:strRef>
          </c:tx>
          <c:spPr>
            <a:ln w="57150" cap="rnd">
              <a:solidFill>
                <a:schemeClr val="accent2"/>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Sheet1!$C$2:$C$62</c:f>
              <c:numCache>
                <c:formatCode>General</c:formatCode>
                <c:ptCount val="61"/>
                <c:pt idx="0">
                  <c:v>4.523482417812425E-126</c:v>
                </c:pt>
                <c:pt idx="1">
                  <c:v>1.5348950472333874E-114</c:v>
                </c:pt>
                <c:pt idx="2">
                  <c:v>1.4296533818841025E-103</c:v>
                </c:pt>
                <c:pt idx="3">
                  <c:v>3.6563235004272554E-93</c:v>
                </c:pt>
                <c:pt idx="4">
                  <c:v>2.5683561926964525E-83</c:v>
                </c:pt>
                <c:pt idx="5">
                  <c:v>4.9570328976686204E-74</c:v>
                </c:pt>
                <c:pt idx="6">
                  <c:v>2.6298658207866195E-65</c:v>
                </c:pt>
                <c:pt idx="7">
                  <c:v>3.8372339254361108E-57</c:v>
                </c:pt>
                <c:pt idx="8">
                  <c:v>1.5408232698344886E-49</c:v>
                </c:pt>
                <c:pt idx="9">
                  <c:v>1.7040359921045269E-42</c:v>
                </c:pt>
                <c:pt idx="10">
                  <c:v>5.1954557116850918E-36</c:v>
                </c:pt>
                <c:pt idx="11">
                  <c:v>4.3725246979056288E-30</c:v>
                </c:pt>
                <c:pt idx="12">
                  <c:v>1.0174500866977073E-24</c:v>
                </c:pt>
                <c:pt idx="13">
                  <c:v>6.5600911573122469E-20</c:v>
                </c:pt>
                <c:pt idx="14">
                  <c:v>1.1754817518295022E-15</c:v>
                </c:pt>
                <c:pt idx="15">
                  <c:v>5.8784848632246803E-12</c:v>
                </c:pt>
                <c:pt idx="16">
                  <c:v>8.2560139419403656E-9</c:v>
                </c:pt>
                <c:pt idx="17">
                  <c:v>3.2881488991022728E-6</c:v>
                </c:pt>
                <c:pt idx="18">
                  <c:v>3.7740318119135202E-4</c:v>
                </c:pt>
                <c:pt idx="19">
                  <c:v>1.2848733317716424E-2</c:v>
                </c:pt>
                <c:pt idx="20">
                  <c:v>0.13727373683503322</c:v>
                </c:pt>
                <c:pt idx="21">
                  <c:v>0.51812700193899275</c:v>
                </c:pt>
                <c:pt idx="22">
                  <c:v>0.88170569845872815</c:v>
                </c:pt>
                <c:pt idx="23">
                  <c:v>0.98987437557399227</c:v>
                </c:pt>
                <c:pt idx="24">
                  <c:v>0.99972967488573716</c:v>
                </c:pt>
                <c:pt idx="25">
                  <c:v>0.99999786580590311</c:v>
                </c:pt>
                <c:pt idx="26">
                  <c:v>0.99999999515221216</c:v>
                </c:pt>
                <c:pt idx="27">
                  <c:v>0.99999999999688027</c:v>
                </c:pt>
                <c:pt idx="28">
                  <c:v>0.99999999999999944</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1-4E09-4274-B8D2-2432A9E71C7C}"/>
            </c:ext>
          </c:extLst>
        </c:ser>
        <c:ser>
          <c:idx val="2"/>
          <c:order val="2"/>
          <c:tx>
            <c:strRef>
              <c:f>Sheet1!$D$1</c:f>
              <c:strCache>
                <c:ptCount val="1"/>
                <c:pt idx="0">
                  <c:v>Column2</c:v>
                </c:pt>
              </c:strCache>
            </c:strRef>
          </c:tx>
          <c:spPr>
            <a:ln w="57150" cap="rnd">
              <a:solidFill>
                <a:schemeClr val="accent3"/>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Sheet1!$D$2:$D$62</c:f>
              <c:numCache>
                <c:formatCode>General</c:formatCode>
                <c:ptCount val="61"/>
                <c:pt idx="0">
                  <c:v>1.1257474879458222E-111</c:v>
                </c:pt>
                <c:pt idx="1">
                  <c:v>6.2630127136528167E-102</c:v>
                </c:pt>
                <c:pt idx="2">
                  <c:v>1.2291710103165333E-92</c:v>
                </c:pt>
                <c:pt idx="3">
                  <c:v>8.5119153294149084E-84</c:v>
                </c:pt>
                <c:pt idx="4">
                  <c:v>2.0803832272808076E-75</c:v>
                </c:pt>
                <c:pt idx="5">
                  <c:v>1.7951259049478231E-67</c:v>
                </c:pt>
                <c:pt idx="6">
                  <c:v>5.4706685677888436E-60</c:v>
                </c:pt>
                <c:pt idx="7">
                  <c:v>5.8907168735060984E-53</c:v>
                </c:pt>
                <c:pt idx="8">
                  <c:v>2.2423551857763343E-46</c:v>
                </c:pt>
                <c:pt idx="9">
                  <c:v>3.0194243736592871E-40</c:v>
                </c:pt>
                <c:pt idx="10">
                  <c:v>1.439348723211731E-34</c:v>
                </c:pt>
                <c:pt idx="11">
                  <c:v>2.4313824799978769E-29</c:v>
                </c:pt>
                <c:pt idx="12">
                  <c:v>1.4572166941654634E-24</c:v>
                </c:pt>
                <c:pt idx="13">
                  <c:v>3.1036781474976835E-20</c:v>
                </c:pt>
                <c:pt idx="14">
                  <c:v>2.3541686429759747E-16</c:v>
                </c:pt>
                <c:pt idx="15">
                  <c:v>6.3778010107848761E-13</c:v>
                </c:pt>
                <c:pt idx="16">
                  <c:v>6.1966705258975927E-10</c:v>
                </c:pt>
                <c:pt idx="17">
                  <c:v>2.1722539714510717E-7</c:v>
                </c:pt>
                <c:pt idx="18">
                  <c:v>2.7729250700352901E-5</c:v>
                </c:pt>
                <c:pt idx="19">
                  <c:v>1.3084646686054237E-3</c:v>
                </c:pt>
                <c:pt idx="20">
                  <c:v>2.3426853101589956E-2</c:v>
                </c:pt>
                <c:pt idx="21">
                  <c:v>0.16708271415228457</c:v>
                </c:pt>
                <c:pt idx="22">
                  <c:v>0.52237083770361026</c:v>
                </c:pt>
                <c:pt idx="23">
                  <c:v>0.85947582778773102</c:v>
                </c:pt>
                <c:pt idx="24">
                  <c:v>0.98212809331705164</c:v>
                </c:pt>
                <c:pt idx="25">
                  <c:v>0.99910092628820035</c:v>
                </c:pt>
                <c:pt idx="26">
                  <c:v>0.99998290183919758</c:v>
                </c:pt>
                <c:pt idx="27">
                  <c:v>0.99999988004850837</c:v>
                </c:pt>
                <c:pt idx="28">
                  <c:v>0.99999999969394382</c:v>
                </c:pt>
                <c:pt idx="29">
                  <c:v>0.99999999999971845</c:v>
                </c:pt>
                <c:pt idx="30">
                  <c:v>0.99999999999999989</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2-4E09-4274-B8D2-2432A9E71C7C}"/>
            </c:ext>
          </c:extLst>
        </c:ser>
        <c:ser>
          <c:idx val="3"/>
          <c:order val="3"/>
          <c:tx>
            <c:strRef>
              <c:f>Sheet1!$E$1</c:f>
              <c:strCache>
                <c:ptCount val="1"/>
                <c:pt idx="0">
                  <c:v>Column3</c:v>
                </c:pt>
              </c:strCache>
            </c:strRef>
          </c:tx>
          <c:spPr>
            <a:ln w="57150" cap="rnd">
              <a:solidFill>
                <a:schemeClr val="accent4"/>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Sheet1!$E$2:$E$62</c:f>
              <c:numCache>
                <c:formatCode>General</c:formatCode>
                <c:ptCount val="61"/>
                <c:pt idx="0">
                  <c:v>7.3568478988856595E-48</c:v>
                </c:pt>
                <c:pt idx="1">
                  <c:v>6.9137877832094546E-44</c:v>
                </c:pt>
                <c:pt idx="2">
                  <c:v>4.3081225000758965E-40</c:v>
                </c:pt>
                <c:pt idx="3">
                  <c:v>1.7803096376662537E-36</c:v>
                </c:pt>
                <c:pt idx="4">
                  <c:v>4.8802212379187377E-33</c:v>
                </c:pt>
                <c:pt idx="5">
                  <c:v>8.876399993845305E-30</c:v>
                </c:pt>
                <c:pt idx="6">
                  <c:v>1.0715784334363556E-26</c:v>
                </c:pt>
                <c:pt idx="7">
                  <c:v>8.5893658478244612E-24</c:v>
                </c:pt>
                <c:pt idx="8">
                  <c:v>4.5733910026551064E-21</c:v>
                </c:pt>
                <c:pt idx="9">
                  <c:v>1.6183899757492443E-18</c:v>
                </c:pt>
                <c:pt idx="10">
                  <c:v>3.8086486268031324E-16</c:v>
                </c:pt>
                <c:pt idx="11">
                  <c:v>5.9653853654696716E-14</c:v>
                </c:pt>
                <c:pt idx="12">
                  <c:v>6.2244930939332825E-12</c:v>
                </c:pt>
                <c:pt idx="13">
                  <c:v>4.3320515981998631E-10</c:v>
                </c:pt>
                <c:pt idx="14">
                  <c:v>2.0140999303843342E-8</c:v>
                </c:pt>
                <c:pt idx="15">
                  <c:v>6.2682263971207724E-7</c:v>
                </c:pt>
                <c:pt idx="16">
                  <c:v>1.3093466624000991E-5</c:v>
                </c:pt>
                <c:pt idx="17">
                  <c:v>1.8424951588771212E-4</c:v>
                </c:pt>
                <c:pt idx="18">
                  <c:v>1.7556282423011097E-3</c:v>
                </c:pt>
                <c:pt idx="19">
                  <c:v>1.1411602310965982E-2</c:v>
                </c:pt>
                <c:pt idx="20">
                  <c:v>5.1157228511273321E-2</c:v>
                </c:pt>
                <c:pt idx="21">
                  <c:v>0.16082099421940274</c:v>
                </c:pt>
                <c:pt idx="22">
                  <c:v>0.36375363622310586</c:v>
                </c:pt>
                <c:pt idx="23">
                  <c:v>0.61569846584343635</c:v>
                </c:pt>
                <c:pt idx="24">
                  <c:v>0.82558177622289497</c:v>
                </c:pt>
                <c:pt idx="25">
                  <c:v>0.9428886665582239</c:v>
                </c:pt>
                <c:pt idx="26">
                  <c:v>0.98686309399466654</c:v>
                </c:pt>
                <c:pt idx="27">
                  <c:v>0.99791354729309822</c:v>
                </c:pt>
                <c:pt idx="28">
                  <c:v>0.9997737733619837</c:v>
                </c:pt>
                <c:pt idx="29">
                  <c:v>0.9999833819267504</c:v>
                </c:pt>
                <c:pt idx="30">
                  <c:v>0.99999917734179611</c:v>
                </c:pt>
                <c:pt idx="31">
                  <c:v>0.99999997265862173</c:v>
                </c:pt>
                <c:pt idx="32">
                  <c:v>0.99999999939160777</c:v>
                </c:pt>
                <c:pt idx="33">
                  <c:v>0.99999999999095501</c:v>
                </c:pt>
                <c:pt idx="34">
                  <c:v>0.99999999999991029</c:v>
                </c:pt>
                <c:pt idx="35">
                  <c:v>0.99999999999999944</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3-4E09-4274-B8D2-2432A9E71C7C}"/>
            </c:ext>
          </c:extLst>
        </c:ser>
        <c:ser>
          <c:idx val="4"/>
          <c:order val="4"/>
          <c:tx>
            <c:strRef>
              <c:f>Sheet1!$F$1</c:f>
              <c:strCache>
                <c:ptCount val="1"/>
                <c:pt idx="0">
                  <c:v>Column4</c:v>
                </c:pt>
              </c:strCache>
            </c:strRef>
          </c:tx>
          <c:spPr>
            <a:ln w="57150" cap="rnd">
              <a:solidFill>
                <a:schemeClr val="accent5"/>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Sheet1!$F$2:$F$62</c:f>
              <c:numCache>
                <c:formatCode>General</c:formatCode>
                <c:ptCount val="61"/>
                <c:pt idx="0">
                  <c:v>1.1054324828098461E-86</c:v>
                </c:pt>
                <c:pt idx="1">
                  <c:v>1.0550084887555623E-79</c:v>
                </c:pt>
                <c:pt idx="2">
                  <c:v>5.0552609649323436E-73</c:v>
                </c:pt>
                <c:pt idx="3">
                  <c:v>1.2163877156900867E-66</c:v>
                </c:pt>
                <c:pt idx="4">
                  <c:v>1.4700407035247151E-60</c:v>
                </c:pt>
                <c:pt idx="5">
                  <c:v>8.9251811474743026E-55</c:v>
                </c:pt>
                <c:pt idx="6">
                  <c:v>2.723031986914463E-49</c:v>
                </c:pt>
                <c:pt idx="7">
                  <c:v>4.1761298416453575E-44</c:v>
                </c:pt>
                <c:pt idx="8">
                  <c:v>3.2206448404920196E-39</c:v>
                </c:pt>
                <c:pt idx="9">
                  <c:v>1.2495451910994956E-34</c:v>
                </c:pt>
                <c:pt idx="10">
                  <c:v>2.4402419292416653E-30</c:v>
                </c:pt>
                <c:pt idx="11">
                  <c:v>2.4003074996380139E-26</c:v>
                </c:pt>
                <c:pt idx="12">
                  <c:v>1.1901458246287058E-22</c:v>
                </c:pt>
                <c:pt idx="13">
                  <c:v>2.9775916211097318E-19</c:v>
                </c:pt>
                <c:pt idx="14">
                  <c:v>3.7636627159446077E-16</c:v>
                </c:pt>
                <c:pt idx="15">
                  <c:v>2.4073939804339322E-13</c:v>
                </c:pt>
                <c:pt idx="16">
                  <c:v>7.8093334260598429E-11</c:v>
                </c:pt>
                <c:pt idx="17">
                  <c:v>1.2885029660552902E-8</c:v>
                </c:pt>
                <c:pt idx="18">
                  <c:v>1.0857805489263161E-6</c:v>
                </c:pt>
                <c:pt idx="19">
                  <c:v>4.7006591088948197E-5</c:v>
                </c:pt>
                <c:pt idx="20">
                  <c:v>1.0548979073203015E-3</c:v>
                </c:pt>
                <c:pt idx="21">
                  <c:v>1.2445039878136275E-2</c:v>
                </c:pt>
                <c:pt idx="22">
                  <c:v>7.8992048768208936E-2</c:v>
                </c:pt>
                <c:pt idx="23">
                  <c:v>0.28073356590392962</c:v>
                </c:pt>
                <c:pt idx="24">
                  <c:v>0.59892155969820249</c:v>
                </c:pt>
                <c:pt idx="25">
                  <c:v>0.86032419710563557</c:v>
                </c:pt>
                <c:pt idx="26">
                  <c:v>0.97212580911707425</c:v>
                </c:pt>
                <c:pt idx="27">
                  <c:v>0.9969672360248395</c:v>
                </c:pt>
                <c:pt idx="28">
                  <c:v>0.99982517910342072</c:v>
                </c:pt>
                <c:pt idx="29">
                  <c:v>0.9999947511263948</c:v>
                </c:pt>
                <c:pt idx="30">
                  <c:v>0.99999991878372196</c:v>
                </c:pt>
                <c:pt idx="31">
                  <c:v>0.99999999935685202</c:v>
                </c:pt>
                <c:pt idx="32">
                  <c:v>0.99999999999740574</c:v>
                </c:pt>
                <c:pt idx="33">
                  <c:v>0.99999999999999467</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4-4E09-4274-B8D2-2432A9E71C7C}"/>
            </c:ext>
          </c:extLst>
        </c:ser>
        <c:ser>
          <c:idx val="5"/>
          <c:order val="5"/>
          <c:tx>
            <c:strRef>
              <c:f>Sheet1!$G$1</c:f>
              <c:strCache>
                <c:ptCount val="1"/>
                <c:pt idx="0">
                  <c:v>Column5</c:v>
                </c:pt>
              </c:strCache>
            </c:strRef>
          </c:tx>
          <c:spPr>
            <a:ln w="57150" cap="rnd">
              <a:solidFill>
                <a:schemeClr val="accent6"/>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Sheet1!$G$2:$G$62</c:f>
              <c:numCache>
                <c:formatCode>General</c:formatCode>
                <c:ptCount val="61"/>
                <c:pt idx="0">
                  <c:v>9.757393279336034E-54</c:v>
                </c:pt>
                <c:pt idx="1">
                  <c:v>1.4084100161186386E-49</c:v>
                </c:pt>
                <c:pt idx="2">
                  <c:v>1.3647972584653684E-45</c:v>
                </c:pt>
                <c:pt idx="3">
                  <c:v>8.880147789248363E-42</c:v>
                </c:pt>
                <c:pt idx="4">
                  <c:v>3.8802894157922719E-38</c:v>
                </c:pt>
                <c:pt idx="5">
                  <c:v>1.138912056430251E-34</c:v>
                </c:pt>
                <c:pt idx="6">
                  <c:v>2.2459618762956137E-31</c:v>
                </c:pt>
                <c:pt idx="7">
                  <c:v>2.9766052302693461E-28</c:v>
                </c:pt>
                <c:pt idx="8">
                  <c:v>2.6520857855223007E-25</c:v>
                </c:pt>
                <c:pt idx="9">
                  <c:v>1.5891581527528942E-22</c:v>
                </c:pt>
                <c:pt idx="10">
                  <c:v>6.4070301343299406E-20</c:v>
                </c:pt>
                <c:pt idx="11">
                  <c:v>1.7389720728181997E-17</c:v>
                </c:pt>
                <c:pt idx="12">
                  <c:v>3.1795148644575447E-15</c:v>
                </c:pt>
                <c:pt idx="13">
                  <c:v>3.9193376485407436E-13</c:v>
                </c:pt>
                <c:pt idx="14">
                  <c:v>3.2605037410636175E-11</c:v>
                </c:pt>
                <c:pt idx="15">
                  <c:v>1.8328547974959611E-9</c:v>
                </c:pt>
                <c:pt idx="16">
                  <c:v>6.9734904841468554E-8</c:v>
                </c:pt>
                <c:pt idx="17">
                  <c:v>1.7996026986518075E-6</c:v>
                </c:pt>
                <c:pt idx="18">
                  <c:v>3.1589588140031562E-5</c:v>
                </c:pt>
                <c:pt idx="19">
                  <c:v>3.7865534917388597E-4</c:v>
                </c:pt>
                <c:pt idx="20">
                  <c:v>3.1163953243129269E-3</c:v>
                </c:pt>
                <c:pt idx="21">
                  <c:v>1.774997101658431E-2</c:v>
                </c:pt>
                <c:pt idx="22">
                  <c:v>7.0788728701945039E-2</c:v>
                </c:pt>
                <c:pt idx="23">
                  <c:v>0.20121905818688995</c:v>
                </c:pt>
                <c:pt idx="24">
                  <c:v>0.41893936070679516</c:v>
                </c:pt>
                <c:pt idx="25">
                  <c:v>0.66569614235110786</c:v>
                </c:pt>
                <c:pt idx="26">
                  <c:v>0.85559296892129844</c:v>
                </c:pt>
                <c:pt idx="27">
                  <c:v>0.95480975624449971</c:v>
                </c:pt>
                <c:pt idx="28">
                  <c:v>0.98999235854889622</c:v>
                </c:pt>
                <c:pt idx="29">
                  <c:v>0.99845544421865073</c:v>
                </c:pt>
                <c:pt idx="30">
                  <c:v>0.99983554408831765</c:v>
                </c:pt>
                <c:pt idx="31">
                  <c:v>0.99998800314813441</c:v>
                </c:pt>
                <c:pt idx="32">
                  <c:v>0.99999940329961656</c:v>
                </c:pt>
                <c:pt idx="33">
                  <c:v>0.9999999798346263</c:v>
                </c:pt>
                <c:pt idx="34">
                  <c:v>0.999999999538147</c:v>
                </c:pt>
                <c:pt idx="35">
                  <c:v>0.99999999999284506</c:v>
                </c:pt>
                <c:pt idx="36">
                  <c:v>0.99999999999992517</c:v>
                </c:pt>
                <c:pt idx="37">
                  <c:v>0.99999999999999944</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5-4E09-4274-B8D2-2432A9E71C7C}"/>
            </c:ext>
          </c:extLst>
        </c:ser>
        <c:ser>
          <c:idx val="6"/>
          <c:order val="6"/>
          <c:tx>
            <c:strRef>
              <c:f>Sheet1!$H$1</c:f>
              <c:strCache>
                <c:ptCount val="1"/>
                <c:pt idx="0">
                  <c:v>Column6</c:v>
                </c:pt>
              </c:strCache>
            </c:strRef>
          </c:tx>
          <c:spPr>
            <a:ln w="57150" cap="rnd">
              <a:solidFill>
                <a:schemeClr val="accent1">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Sheet1!$H$2:$H$62</c:f>
              <c:numCache>
                <c:formatCode>General</c:formatCode>
                <c:ptCount val="61"/>
                <c:pt idx="0">
                  <c:v>8.4361816427816553E-293</c:v>
                </c:pt>
                <c:pt idx="1">
                  <c:v>5.1472155099405947E-270</c:v>
                </c:pt>
                <c:pt idx="2">
                  <c:v>3.6938555968217086E-248</c:v>
                </c:pt>
                <c:pt idx="3">
                  <c:v>3.1184246772644545E-227</c:v>
                </c:pt>
                <c:pt idx="4">
                  <c:v>3.0975211941030643E-207</c:v>
                </c:pt>
                <c:pt idx="5">
                  <c:v>3.6207949892721574E-188</c:v>
                </c:pt>
                <c:pt idx="6">
                  <c:v>4.9820080542555081E-170</c:v>
                </c:pt>
                <c:pt idx="7">
                  <c:v>8.0710883551841053E-153</c:v>
                </c:pt>
                <c:pt idx="8">
                  <c:v>1.5400083731103738E-136</c:v>
                </c:pt>
                <c:pt idx="9">
                  <c:v>3.4620871071492661E-121</c:v>
                </c:pt>
                <c:pt idx="10">
                  <c:v>9.1741997884536843E-107</c:v>
                </c:pt>
                <c:pt idx="11">
                  <c:v>2.8671086219466529E-93</c:v>
                </c:pt>
                <c:pt idx="12">
                  <c:v>1.0574181650902695E-80</c:v>
                </c:pt>
                <c:pt idx="13">
                  <c:v>4.6059926339977536E-69</c:v>
                </c:pt>
                <c:pt idx="14">
                  <c:v>2.3719716797110329E-58</c:v>
                </c:pt>
                <c:pt idx="15">
                  <c:v>1.4459825593125681E-48</c:v>
                </c:pt>
                <c:pt idx="16">
                  <c:v>1.0452312144537817E-39</c:v>
                </c:pt>
                <c:pt idx="17">
                  <c:v>8.9791217968678236E-32</c:v>
                </c:pt>
                <c:pt idx="18">
                  <c:v>9.1955356273203195E-25</c:v>
                </c:pt>
                <c:pt idx="19">
                  <c:v>1.1276602785352488E-18</c:v>
                </c:pt>
                <c:pt idx="20">
                  <c:v>1.6670517388568042E-13</c:v>
                </c:pt>
                <c:pt idx="21">
                  <c:v>3.0028591198868859E-9</c:v>
                </c:pt>
                <c:pt idx="22">
                  <c:v>6.7134031736894106E-6</c:v>
                </c:pt>
                <c:pt idx="23">
                  <c:v>1.9294967832240426E-3</c:v>
                </c:pt>
                <c:pt idx="24">
                  <c:v>7.694909860170894E-2</c:v>
                </c:pt>
                <c:pt idx="25">
                  <c:v>0.51502488424077941</c:v>
                </c:pt>
                <c:pt idx="26">
                  <c:v>0.93335299182226894</c:v>
                </c:pt>
                <c:pt idx="27">
                  <c:v>0.99848562714924316</c:v>
                </c:pt>
                <c:pt idx="28">
                  <c:v>0.99999525266047506</c:v>
                </c:pt>
                <c:pt idx="29">
                  <c:v>0.99999999809155937</c:v>
                </c:pt>
                <c:pt idx="30">
                  <c:v>0.99999999999990485</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6-4E09-4274-B8D2-2432A9E71C7C}"/>
            </c:ext>
          </c:extLst>
        </c:ser>
        <c:ser>
          <c:idx val="7"/>
          <c:order val="7"/>
          <c:tx>
            <c:strRef>
              <c:f>Sheet1!$I$1</c:f>
              <c:strCache>
                <c:ptCount val="1"/>
                <c:pt idx="0">
                  <c:v>Column7</c:v>
                </c:pt>
              </c:strCache>
            </c:strRef>
          </c:tx>
          <c:spPr>
            <a:ln w="57150" cap="rnd">
              <a:solidFill>
                <a:schemeClr val="accent2">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Sheet1!$I$2:$I$62</c:f>
              <c:numCache>
                <c:formatCode>General</c:formatCode>
                <c:ptCount val="61"/>
                <c:pt idx="0">
                  <c:v>0</c:v>
                </c:pt>
                <c:pt idx="1">
                  <c:v>0</c:v>
                </c:pt>
                <c:pt idx="2">
                  <c:v>0</c:v>
                </c:pt>
                <c:pt idx="3">
                  <c:v>0</c:v>
                </c:pt>
                <c:pt idx="4">
                  <c:v>0</c:v>
                </c:pt>
                <c:pt idx="5">
                  <c:v>0</c:v>
                </c:pt>
                <c:pt idx="6">
                  <c:v>0</c:v>
                </c:pt>
                <c:pt idx="7">
                  <c:v>0</c:v>
                </c:pt>
                <c:pt idx="8">
                  <c:v>0</c:v>
                </c:pt>
                <c:pt idx="9">
                  <c:v>2.7206911156214057E-291</c:v>
                </c:pt>
                <c:pt idx="10">
                  <c:v>5.9479686870223225E-259</c:v>
                </c:pt>
                <c:pt idx="11">
                  <c:v>1.576418980421206E-228</c:v>
                </c:pt>
                <c:pt idx="12">
                  <c:v>5.0676353549358374E-200</c:v>
                </c:pt>
                <c:pt idx="13">
                  <c:v>1.9771229477310974E-173</c:v>
                </c:pt>
                <c:pt idx="14">
                  <c:v>9.3687497664399636E-149</c:v>
                </c:pt>
                <c:pt idx="15">
                  <c:v>5.3970421029155598E-126</c:v>
                </c:pt>
                <c:pt idx="16">
                  <c:v>3.7841987759737025E-105</c:v>
                </c:pt>
                <c:pt idx="17">
                  <c:v>3.234517212300499E-86</c:v>
                </c:pt>
                <c:pt idx="18">
                  <c:v>3.3772288216375471E-69</c:v>
                </c:pt>
                <c:pt idx="19">
                  <c:v>4.3197795419998518E-54</c:v>
                </c:pt>
                <c:pt idx="20">
                  <c:v>6.7963292647367151E-41</c:v>
                </c:pt>
                <c:pt idx="21">
                  <c:v>1.3232255201928876E-29</c:v>
                </c:pt>
                <c:pt idx="22">
                  <c:v>3.2190608936994066E-20</c:v>
                </c:pt>
                <c:pt idx="23">
                  <c:v>9.9492631178298483E-13</c:v>
                </c:pt>
                <c:pt idx="24">
                  <c:v>4.034806674984143E-7</c:v>
                </c:pt>
                <c:pt idx="25">
                  <c:v>0.03</c:v>
                </c:pt>
                <c:pt idx="26">
                  <c:v>0.23249869475556045</c:v>
                </c:pt>
                <c:pt idx="27">
                  <c:v>0.91479288427035044</c:v>
                </c:pt>
                <c:pt idx="28">
                  <c:v>0.99974207758363709</c:v>
                </c:pt>
                <c:pt idx="29">
                  <c:v>0.9999999875456036</c:v>
                </c:pt>
                <c:pt idx="30">
                  <c:v>0.99999999999999178</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7-4E09-4274-B8D2-2432A9E71C7C}"/>
            </c:ext>
          </c:extLst>
        </c:ser>
        <c:ser>
          <c:idx val="8"/>
          <c:order val="8"/>
          <c:tx>
            <c:strRef>
              <c:f>Sheet1!$J$1</c:f>
              <c:strCache>
                <c:ptCount val="1"/>
                <c:pt idx="0">
                  <c:v>Column8</c:v>
                </c:pt>
              </c:strCache>
            </c:strRef>
          </c:tx>
          <c:spPr>
            <a:ln w="57150" cap="rnd">
              <a:solidFill>
                <a:schemeClr val="accent3">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Sheet1!$J$2:$J$62</c:f>
              <c:numCache>
                <c:formatCode>General</c:formatCode>
                <c:ptCount val="61"/>
              </c:numCache>
            </c:numRef>
          </c:yVal>
          <c:smooth val="1"/>
          <c:extLst>
            <c:ext xmlns:c16="http://schemas.microsoft.com/office/drawing/2014/chart" uri="{C3380CC4-5D6E-409C-BE32-E72D297353CC}">
              <c16:uniqueId val="{00000008-4E09-4274-B8D2-2432A9E71C7C}"/>
            </c:ext>
          </c:extLst>
        </c:ser>
        <c:ser>
          <c:idx val="9"/>
          <c:order val="9"/>
          <c:tx>
            <c:strRef>
              <c:f>Sheet1!$K$1</c:f>
              <c:strCache>
                <c:ptCount val="1"/>
                <c:pt idx="0">
                  <c:v>Column9</c:v>
                </c:pt>
              </c:strCache>
            </c:strRef>
          </c:tx>
          <c:spPr>
            <a:ln w="19050" cap="rnd">
              <a:solidFill>
                <a:schemeClr val="accent4">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Sheet1!$K$2:$K$62</c:f>
              <c:numCache>
                <c:formatCode>General</c:formatCode>
                <c:ptCount val="61"/>
              </c:numCache>
            </c:numRef>
          </c:yVal>
          <c:smooth val="1"/>
          <c:extLst>
            <c:ext xmlns:c16="http://schemas.microsoft.com/office/drawing/2014/chart" uri="{C3380CC4-5D6E-409C-BE32-E72D297353CC}">
              <c16:uniqueId val="{00000009-4E09-4274-B8D2-2432A9E71C7C}"/>
            </c:ext>
          </c:extLst>
        </c:ser>
        <c:ser>
          <c:idx val="10"/>
          <c:order val="10"/>
          <c:tx>
            <c:strRef>
              <c:f>Sheet1!$L$1</c:f>
              <c:strCache>
                <c:ptCount val="1"/>
                <c:pt idx="0">
                  <c:v>Column10</c:v>
                </c:pt>
              </c:strCache>
            </c:strRef>
          </c:tx>
          <c:spPr>
            <a:ln w="19050" cap="rnd">
              <a:solidFill>
                <a:schemeClr val="accent5">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Sheet1!$L$2:$L$62</c:f>
              <c:numCache>
                <c:formatCode>General</c:formatCode>
                <c:ptCount val="61"/>
              </c:numCache>
            </c:numRef>
          </c:yVal>
          <c:smooth val="1"/>
          <c:extLst>
            <c:ext xmlns:c16="http://schemas.microsoft.com/office/drawing/2014/chart" uri="{C3380CC4-5D6E-409C-BE32-E72D297353CC}">
              <c16:uniqueId val="{0000000A-4E09-4274-B8D2-2432A9E71C7C}"/>
            </c:ext>
          </c:extLst>
        </c:ser>
        <c:ser>
          <c:idx val="11"/>
          <c:order val="11"/>
          <c:tx>
            <c:strRef>
              <c:f>Sheet1!$M$1</c:f>
              <c:strCache>
                <c:ptCount val="1"/>
                <c:pt idx="0">
                  <c:v>Column11</c:v>
                </c:pt>
              </c:strCache>
            </c:strRef>
          </c:tx>
          <c:spPr>
            <a:ln w="19050" cap="rnd">
              <a:solidFill>
                <a:schemeClr val="accent6">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Sheet1!$M$2:$M$62</c:f>
              <c:numCache>
                <c:formatCode>General</c:formatCode>
                <c:ptCount val="61"/>
              </c:numCache>
            </c:numRef>
          </c:yVal>
          <c:smooth val="1"/>
          <c:extLst>
            <c:ext xmlns:c16="http://schemas.microsoft.com/office/drawing/2014/chart" uri="{C3380CC4-5D6E-409C-BE32-E72D297353CC}">
              <c16:uniqueId val="{0000000B-4E09-4274-B8D2-2432A9E71C7C}"/>
            </c:ext>
          </c:extLst>
        </c:ser>
        <c:ser>
          <c:idx val="12"/>
          <c:order val="12"/>
          <c:tx>
            <c:strRef>
              <c:f>Sheet1!$N$1</c:f>
              <c:strCache>
                <c:ptCount val="1"/>
                <c:pt idx="0">
                  <c:v>Column12</c:v>
                </c:pt>
              </c:strCache>
            </c:strRef>
          </c:tx>
          <c:spPr>
            <a:ln w="19050" cap="rnd">
              <a:solidFill>
                <a:schemeClr val="accent1">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Sheet1!$N$2:$N$62</c:f>
              <c:numCache>
                <c:formatCode>General</c:formatCode>
                <c:ptCount val="61"/>
              </c:numCache>
            </c:numRef>
          </c:yVal>
          <c:smooth val="1"/>
          <c:extLst>
            <c:ext xmlns:c16="http://schemas.microsoft.com/office/drawing/2014/chart" uri="{C3380CC4-5D6E-409C-BE32-E72D297353CC}">
              <c16:uniqueId val="{0000000C-4E09-4274-B8D2-2432A9E71C7C}"/>
            </c:ext>
          </c:extLst>
        </c:ser>
        <c:ser>
          <c:idx val="13"/>
          <c:order val="13"/>
          <c:tx>
            <c:strRef>
              <c:f>Sheet1!$O$1</c:f>
              <c:strCache>
                <c:ptCount val="1"/>
                <c:pt idx="0">
                  <c:v>Column13</c:v>
                </c:pt>
              </c:strCache>
            </c:strRef>
          </c:tx>
          <c:spPr>
            <a:ln w="19050" cap="rnd">
              <a:solidFill>
                <a:schemeClr val="accent2">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Sheet1!$O$2:$O$62</c:f>
              <c:numCache>
                <c:formatCode>General</c:formatCode>
                <c:ptCount val="61"/>
              </c:numCache>
            </c:numRef>
          </c:yVal>
          <c:smooth val="1"/>
          <c:extLst>
            <c:ext xmlns:c16="http://schemas.microsoft.com/office/drawing/2014/chart" uri="{C3380CC4-5D6E-409C-BE32-E72D297353CC}">
              <c16:uniqueId val="{0000000D-4E09-4274-B8D2-2432A9E71C7C}"/>
            </c:ext>
          </c:extLst>
        </c:ser>
        <c:ser>
          <c:idx val="14"/>
          <c:order val="14"/>
          <c:tx>
            <c:strRef>
              <c:f>Sheet1!$P$1</c:f>
              <c:strCache>
                <c:ptCount val="1"/>
                <c:pt idx="0">
                  <c:v>Column14</c:v>
                </c:pt>
              </c:strCache>
            </c:strRef>
          </c:tx>
          <c:spPr>
            <a:ln w="19050" cap="rnd">
              <a:solidFill>
                <a:schemeClr val="accent3">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Sheet1!$P$2:$P$62</c:f>
              <c:numCache>
                <c:formatCode>General</c:formatCode>
                <c:ptCount val="61"/>
              </c:numCache>
            </c:numRef>
          </c:yVal>
          <c:smooth val="1"/>
          <c:extLst>
            <c:ext xmlns:c16="http://schemas.microsoft.com/office/drawing/2014/chart" uri="{C3380CC4-5D6E-409C-BE32-E72D297353CC}">
              <c16:uniqueId val="{0000000E-4E09-4274-B8D2-2432A9E71C7C}"/>
            </c:ext>
          </c:extLst>
        </c:ser>
        <c:ser>
          <c:idx val="15"/>
          <c:order val="15"/>
          <c:tx>
            <c:strRef>
              <c:f>Sheet1!$Q$1</c:f>
              <c:strCache>
                <c:ptCount val="1"/>
                <c:pt idx="0">
                  <c:v>Column15</c:v>
                </c:pt>
              </c:strCache>
            </c:strRef>
          </c:tx>
          <c:spPr>
            <a:ln w="19050" cap="rnd">
              <a:solidFill>
                <a:schemeClr val="accent4">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Sheet1!$Q$2:$Q$62</c:f>
              <c:numCache>
                <c:formatCode>General</c:formatCode>
                <c:ptCount val="61"/>
              </c:numCache>
            </c:numRef>
          </c:yVal>
          <c:smooth val="1"/>
          <c:extLst>
            <c:ext xmlns:c16="http://schemas.microsoft.com/office/drawing/2014/chart" uri="{C3380CC4-5D6E-409C-BE32-E72D297353CC}">
              <c16:uniqueId val="{0000000F-4E09-4274-B8D2-2432A9E71C7C}"/>
            </c:ext>
          </c:extLst>
        </c:ser>
        <c:ser>
          <c:idx val="16"/>
          <c:order val="16"/>
          <c:tx>
            <c:strRef>
              <c:f>Sheet1!$R$1</c:f>
              <c:strCache>
                <c:ptCount val="1"/>
                <c:pt idx="0">
                  <c:v>Column16</c:v>
                </c:pt>
              </c:strCache>
            </c:strRef>
          </c:tx>
          <c:spPr>
            <a:ln w="19050" cap="rnd">
              <a:solidFill>
                <a:schemeClr val="accent5">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Sheet1!$R$2:$R$62</c:f>
              <c:numCache>
                <c:formatCode>General</c:formatCode>
                <c:ptCount val="61"/>
              </c:numCache>
            </c:numRef>
          </c:yVal>
          <c:smooth val="1"/>
          <c:extLst>
            <c:ext xmlns:c16="http://schemas.microsoft.com/office/drawing/2014/chart" uri="{C3380CC4-5D6E-409C-BE32-E72D297353CC}">
              <c16:uniqueId val="{00000010-4E09-4274-B8D2-2432A9E71C7C}"/>
            </c:ext>
          </c:extLst>
        </c:ser>
        <c:ser>
          <c:idx val="17"/>
          <c:order val="17"/>
          <c:tx>
            <c:strRef>
              <c:f>Sheet1!$S$1</c:f>
              <c:strCache>
                <c:ptCount val="1"/>
                <c:pt idx="0">
                  <c:v>Column17</c:v>
                </c:pt>
              </c:strCache>
            </c:strRef>
          </c:tx>
          <c:spPr>
            <a:ln w="19050" cap="rnd">
              <a:solidFill>
                <a:schemeClr val="accent6">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Sheet1!$S$2:$S$62</c:f>
              <c:numCache>
                <c:formatCode>General</c:formatCode>
                <c:ptCount val="61"/>
              </c:numCache>
            </c:numRef>
          </c:yVal>
          <c:smooth val="1"/>
          <c:extLst>
            <c:ext xmlns:c16="http://schemas.microsoft.com/office/drawing/2014/chart" uri="{C3380CC4-5D6E-409C-BE32-E72D297353CC}">
              <c16:uniqueId val="{00000011-4E09-4274-B8D2-2432A9E71C7C}"/>
            </c:ext>
          </c:extLst>
        </c:ser>
        <c:ser>
          <c:idx val="18"/>
          <c:order val="18"/>
          <c:tx>
            <c:strRef>
              <c:f>Sheet1!$T$1</c:f>
              <c:strCache>
                <c:ptCount val="1"/>
                <c:pt idx="0">
                  <c:v>Column18</c:v>
                </c:pt>
              </c:strCache>
            </c:strRef>
          </c:tx>
          <c:spPr>
            <a:ln w="19050" cap="rnd">
              <a:solidFill>
                <a:schemeClr val="accent1">
                  <a:lumMod val="8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Sheet1!$T$2:$T$62</c:f>
              <c:numCache>
                <c:formatCode>General</c:formatCode>
                <c:ptCount val="61"/>
              </c:numCache>
            </c:numRef>
          </c:yVal>
          <c:smooth val="1"/>
          <c:extLst>
            <c:ext xmlns:c16="http://schemas.microsoft.com/office/drawing/2014/chart" uri="{C3380CC4-5D6E-409C-BE32-E72D297353CC}">
              <c16:uniqueId val="{00000012-4E09-4274-B8D2-2432A9E71C7C}"/>
            </c:ext>
          </c:extLst>
        </c:ser>
        <c:dLbls>
          <c:showLegendKey val="0"/>
          <c:showVal val="0"/>
          <c:showCatName val="0"/>
          <c:showSerName val="0"/>
          <c:showPercent val="0"/>
          <c:showBubbleSize val="0"/>
        </c:dLbls>
        <c:axId val="180886687"/>
        <c:axId val="180884607"/>
      </c:scatterChart>
      <c:valAx>
        <c:axId val="180886687"/>
        <c:scaling>
          <c:orientation val="minMax"/>
          <c:max val="2"/>
          <c:min val="1.5"/>
        </c:scaling>
        <c:delete val="1"/>
        <c:axPos val="b"/>
        <c:numFmt formatCode="#,##0" sourceLinked="0"/>
        <c:majorTickMark val="out"/>
        <c:minorTickMark val="none"/>
        <c:tickLblPos val="nextTo"/>
        <c:crossAx val="180884607"/>
        <c:crosses val="autoZero"/>
        <c:crossBetween val="midCat"/>
      </c:valAx>
      <c:valAx>
        <c:axId val="180884607"/>
        <c:scaling>
          <c:orientation val="minMax"/>
          <c:max val="1.01"/>
          <c:min val="-1.0000000000000002E-2"/>
        </c:scaling>
        <c:delete val="1"/>
        <c:axPos val="l"/>
        <c:numFmt formatCode="#,##0.00" sourceLinked="0"/>
        <c:majorTickMark val="out"/>
        <c:minorTickMark val="none"/>
        <c:tickLblPos val="nextTo"/>
        <c:crossAx val="180886687"/>
        <c:crosses val="autoZero"/>
        <c:crossBetween val="midCat"/>
        <c:majorUnit val="0.25"/>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c:f>
              <c:strCache>
                <c:ptCount val="1"/>
                <c:pt idx="0">
                  <c:v>Y-Values</c:v>
                </c:pt>
              </c:strCache>
            </c:strRef>
          </c:tx>
          <c:spPr>
            <a:ln w="57150" cap="rnd" cmpd="sng">
              <a:solidFill>
                <a:schemeClr val="accent1"/>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Sheet1!$B$2:$B$62</c:f>
              <c:numCache>
                <c:formatCode>General</c:formatCode>
                <c:ptCount val="61"/>
              </c:numCache>
            </c:numRef>
          </c:yVal>
          <c:smooth val="1"/>
          <c:extLst>
            <c:ext xmlns:c16="http://schemas.microsoft.com/office/drawing/2014/chart" uri="{C3380CC4-5D6E-409C-BE32-E72D297353CC}">
              <c16:uniqueId val="{00000000-3C58-4F61-8CE2-0D3283FBA0FE}"/>
            </c:ext>
          </c:extLst>
        </c:ser>
        <c:ser>
          <c:idx val="1"/>
          <c:order val="1"/>
          <c:tx>
            <c:strRef>
              <c:f>Sheet1!$C$1</c:f>
              <c:strCache>
                <c:ptCount val="1"/>
                <c:pt idx="0">
                  <c:v>Column1</c:v>
                </c:pt>
              </c:strCache>
            </c:strRef>
          </c:tx>
          <c:spPr>
            <a:ln w="57150" cap="rnd">
              <a:solidFill>
                <a:schemeClr val="accent2"/>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Sheet1!$C$2:$C$62</c:f>
              <c:numCache>
                <c:formatCode>General</c:formatCode>
                <c:ptCount val="61"/>
              </c:numCache>
            </c:numRef>
          </c:yVal>
          <c:smooth val="1"/>
          <c:extLst>
            <c:ext xmlns:c16="http://schemas.microsoft.com/office/drawing/2014/chart" uri="{C3380CC4-5D6E-409C-BE32-E72D297353CC}">
              <c16:uniqueId val="{00000000-3625-4DA6-A2C5-C9D0756BAB85}"/>
            </c:ext>
          </c:extLst>
        </c:ser>
        <c:ser>
          <c:idx val="2"/>
          <c:order val="2"/>
          <c:tx>
            <c:strRef>
              <c:f>Sheet1!$D$1</c:f>
              <c:strCache>
                <c:ptCount val="1"/>
                <c:pt idx="0">
                  <c:v>Column2</c:v>
                </c:pt>
              </c:strCache>
            </c:strRef>
          </c:tx>
          <c:spPr>
            <a:ln w="57150" cap="rnd">
              <a:solidFill>
                <a:schemeClr val="accent3"/>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Sheet1!$D$2:$D$62</c:f>
              <c:numCache>
                <c:formatCode>General</c:formatCode>
                <c:ptCount val="61"/>
              </c:numCache>
            </c:numRef>
          </c:yVal>
          <c:smooth val="1"/>
          <c:extLst>
            <c:ext xmlns:c16="http://schemas.microsoft.com/office/drawing/2014/chart" uri="{C3380CC4-5D6E-409C-BE32-E72D297353CC}">
              <c16:uniqueId val="{00000001-3625-4DA6-A2C5-C9D0756BAB85}"/>
            </c:ext>
          </c:extLst>
        </c:ser>
        <c:ser>
          <c:idx val="3"/>
          <c:order val="3"/>
          <c:tx>
            <c:strRef>
              <c:f>Sheet1!$E$1</c:f>
              <c:strCache>
                <c:ptCount val="1"/>
                <c:pt idx="0">
                  <c:v>Column3</c:v>
                </c:pt>
              </c:strCache>
            </c:strRef>
          </c:tx>
          <c:spPr>
            <a:ln w="57150" cap="rnd">
              <a:solidFill>
                <a:schemeClr val="accent4"/>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Sheet1!$E$2:$E$62</c:f>
              <c:numCache>
                <c:formatCode>General</c:formatCode>
                <c:ptCount val="61"/>
              </c:numCache>
            </c:numRef>
          </c:yVal>
          <c:smooth val="1"/>
          <c:extLst>
            <c:ext xmlns:c16="http://schemas.microsoft.com/office/drawing/2014/chart" uri="{C3380CC4-5D6E-409C-BE32-E72D297353CC}">
              <c16:uniqueId val="{00000002-3625-4DA6-A2C5-C9D0756BAB85}"/>
            </c:ext>
          </c:extLst>
        </c:ser>
        <c:ser>
          <c:idx val="4"/>
          <c:order val="4"/>
          <c:tx>
            <c:strRef>
              <c:f>Sheet1!$F$1</c:f>
              <c:strCache>
                <c:ptCount val="1"/>
                <c:pt idx="0">
                  <c:v>Column4</c:v>
                </c:pt>
              </c:strCache>
            </c:strRef>
          </c:tx>
          <c:spPr>
            <a:ln w="57150" cap="rnd">
              <a:solidFill>
                <a:schemeClr val="accent5"/>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Sheet1!$F$2:$F$62</c:f>
              <c:numCache>
                <c:formatCode>General</c:formatCode>
                <c:ptCount val="61"/>
              </c:numCache>
            </c:numRef>
          </c:yVal>
          <c:smooth val="1"/>
          <c:extLst>
            <c:ext xmlns:c16="http://schemas.microsoft.com/office/drawing/2014/chart" uri="{C3380CC4-5D6E-409C-BE32-E72D297353CC}">
              <c16:uniqueId val="{00000003-3625-4DA6-A2C5-C9D0756BAB85}"/>
            </c:ext>
          </c:extLst>
        </c:ser>
        <c:ser>
          <c:idx val="5"/>
          <c:order val="5"/>
          <c:tx>
            <c:strRef>
              <c:f>Sheet1!$G$1</c:f>
              <c:strCache>
                <c:ptCount val="1"/>
                <c:pt idx="0">
                  <c:v>Column5</c:v>
                </c:pt>
              </c:strCache>
            </c:strRef>
          </c:tx>
          <c:spPr>
            <a:ln w="57150" cap="rnd">
              <a:solidFill>
                <a:schemeClr val="accent6"/>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Sheet1!$G$2:$G$62</c:f>
              <c:numCache>
                <c:formatCode>General</c:formatCode>
                <c:ptCount val="61"/>
              </c:numCache>
            </c:numRef>
          </c:yVal>
          <c:smooth val="1"/>
          <c:extLst>
            <c:ext xmlns:c16="http://schemas.microsoft.com/office/drawing/2014/chart" uri="{C3380CC4-5D6E-409C-BE32-E72D297353CC}">
              <c16:uniqueId val="{00000004-3625-4DA6-A2C5-C9D0756BAB85}"/>
            </c:ext>
          </c:extLst>
        </c:ser>
        <c:ser>
          <c:idx val="6"/>
          <c:order val="6"/>
          <c:tx>
            <c:strRef>
              <c:f>Sheet1!$H$1</c:f>
              <c:strCache>
                <c:ptCount val="1"/>
                <c:pt idx="0">
                  <c:v>Column6</c:v>
                </c:pt>
              </c:strCache>
            </c:strRef>
          </c:tx>
          <c:spPr>
            <a:ln w="57150" cap="rnd">
              <a:solidFill>
                <a:schemeClr val="accent1">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Sheet1!$H$2:$H$62</c:f>
              <c:numCache>
                <c:formatCode>General</c:formatCode>
                <c:ptCount val="61"/>
              </c:numCache>
            </c:numRef>
          </c:yVal>
          <c:smooth val="1"/>
          <c:extLst>
            <c:ext xmlns:c16="http://schemas.microsoft.com/office/drawing/2014/chart" uri="{C3380CC4-5D6E-409C-BE32-E72D297353CC}">
              <c16:uniqueId val="{00000005-3625-4DA6-A2C5-C9D0756BAB85}"/>
            </c:ext>
          </c:extLst>
        </c:ser>
        <c:ser>
          <c:idx val="7"/>
          <c:order val="7"/>
          <c:tx>
            <c:strRef>
              <c:f>Sheet1!$I$1</c:f>
              <c:strCache>
                <c:ptCount val="1"/>
                <c:pt idx="0">
                  <c:v>Column7</c:v>
                </c:pt>
              </c:strCache>
            </c:strRef>
          </c:tx>
          <c:spPr>
            <a:ln w="57150" cap="rnd">
              <a:solidFill>
                <a:schemeClr val="accent2">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Sheet1!$I$2:$I$62</c:f>
              <c:numCache>
                <c:formatCode>General</c:formatCode>
                <c:ptCount val="61"/>
              </c:numCache>
            </c:numRef>
          </c:yVal>
          <c:smooth val="1"/>
          <c:extLst>
            <c:ext xmlns:c16="http://schemas.microsoft.com/office/drawing/2014/chart" uri="{C3380CC4-5D6E-409C-BE32-E72D297353CC}">
              <c16:uniqueId val="{00000006-3625-4DA6-A2C5-C9D0756BAB85}"/>
            </c:ext>
          </c:extLst>
        </c:ser>
        <c:ser>
          <c:idx val="8"/>
          <c:order val="8"/>
          <c:tx>
            <c:strRef>
              <c:f>Sheet1!$J$1</c:f>
              <c:strCache>
                <c:ptCount val="1"/>
                <c:pt idx="0">
                  <c:v>Column8</c:v>
                </c:pt>
              </c:strCache>
            </c:strRef>
          </c:tx>
          <c:spPr>
            <a:ln w="57150" cap="rnd">
              <a:solidFill>
                <a:schemeClr val="accent3">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Sheet1!$J$2:$J$62</c:f>
              <c:numCache>
                <c:formatCode>General</c:formatCode>
                <c:ptCount val="61"/>
              </c:numCache>
            </c:numRef>
          </c:yVal>
          <c:smooth val="1"/>
          <c:extLst>
            <c:ext xmlns:c16="http://schemas.microsoft.com/office/drawing/2014/chart" uri="{C3380CC4-5D6E-409C-BE32-E72D297353CC}">
              <c16:uniqueId val="{00000007-3625-4DA6-A2C5-C9D0756BAB85}"/>
            </c:ext>
          </c:extLst>
        </c:ser>
        <c:ser>
          <c:idx val="9"/>
          <c:order val="9"/>
          <c:tx>
            <c:strRef>
              <c:f>Sheet1!$K$1</c:f>
              <c:strCache>
                <c:ptCount val="1"/>
                <c:pt idx="0">
                  <c:v>Column9</c:v>
                </c:pt>
              </c:strCache>
            </c:strRef>
          </c:tx>
          <c:spPr>
            <a:ln w="19050" cap="rnd">
              <a:solidFill>
                <a:schemeClr val="accent4">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Sheet1!$K$2:$K$62</c:f>
              <c:numCache>
                <c:formatCode>General</c:formatCode>
                <c:ptCount val="61"/>
              </c:numCache>
            </c:numRef>
          </c:yVal>
          <c:smooth val="1"/>
          <c:extLst>
            <c:ext xmlns:c16="http://schemas.microsoft.com/office/drawing/2014/chart" uri="{C3380CC4-5D6E-409C-BE32-E72D297353CC}">
              <c16:uniqueId val="{00000008-3625-4DA6-A2C5-C9D0756BAB85}"/>
            </c:ext>
          </c:extLst>
        </c:ser>
        <c:ser>
          <c:idx val="10"/>
          <c:order val="10"/>
          <c:tx>
            <c:strRef>
              <c:f>Sheet1!$L$1</c:f>
              <c:strCache>
                <c:ptCount val="1"/>
                <c:pt idx="0">
                  <c:v>Column10</c:v>
                </c:pt>
              </c:strCache>
            </c:strRef>
          </c:tx>
          <c:spPr>
            <a:ln w="19050" cap="rnd">
              <a:solidFill>
                <a:schemeClr val="accent5">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Sheet1!$L$2:$L$62</c:f>
              <c:numCache>
                <c:formatCode>General</c:formatCode>
                <c:ptCount val="61"/>
              </c:numCache>
            </c:numRef>
          </c:yVal>
          <c:smooth val="1"/>
          <c:extLst>
            <c:ext xmlns:c16="http://schemas.microsoft.com/office/drawing/2014/chart" uri="{C3380CC4-5D6E-409C-BE32-E72D297353CC}">
              <c16:uniqueId val="{00000009-3625-4DA6-A2C5-C9D0756BAB85}"/>
            </c:ext>
          </c:extLst>
        </c:ser>
        <c:ser>
          <c:idx val="11"/>
          <c:order val="11"/>
          <c:tx>
            <c:strRef>
              <c:f>Sheet1!$M$1</c:f>
              <c:strCache>
                <c:ptCount val="1"/>
                <c:pt idx="0">
                  <c:v>Column11</c:v>
                </c:pt>
              </c:strCache>
            </c:strRef>
          </c:tx>
          <c:spPr>
            <a:ln w="19050" cap="rnd">
              <a:solidFill>
                <a:schemeClr val="accent6">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Sheet1!$M$2:$M$62</c:f>
              <c:numCache>
                <c:formatCode>General</c:formatCode>
                <c:ptCount val="61"/>
              </c:numCache>
            </c:numRef>
          </c:yVal>
          <c:smooth val="1"/>
          <c:extLst>
            <c:ext xmlns:c16="http://schemas.microsoft.com/office/drawing/2014/chart" uri="{C3380CC4-5D6E-409C-BE32-E72D297353CC}">
              <c16:uniqueId val="{0000000A-3625-4DA6-A2C5-C9D0756BAB85}"/>
            </c:ext>
          </c:extLst>
        </c:ser>
        <c:ser>
          <c:idx val="12"/>
          <c:order val="12"/>
          <c:tx>
            <c:strRef>
              <c:f>Sheet1!$N$1</c:f>
              <c:strCache>
                <c:ptCount val="1"/>
                <c:pt idx="0">
                  <c:v>Column12</c:v>
                </c:pt>
              </c:strCache>
            </c:strRef>
          </c:tx>
          <c:spPr>
            <a:ln w="19050" cap="rnd">
              <a:solidFill>
                <a:schemeClr val="accent1">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Sheet1!$N$2:$N$62</c:f>
              <c:numCache>
                <c:formatCode>General</c:formatCode>
                <c:ptCount val="61"/>
              </c:numCache>
            </c:numRef>
          </c:yVal>
          <c:smooth val="1"/>
          <c:extLst>
            <c:ext xmlns:c16="http://schemas.microsoft.com/office/drawing/2014/chart" uri="{C3380CC4-5D6E-409C-BE32-E72D297353CC}">
              <c16:uniqueId val="{0000000B-3625-4DA6-A2C5-C9D0756BAB85}"/>
            </c:ext>
          </c:extLst>
        </c:ser>
        <c:ser>
          <c:idx val="13"/>
          <c:order val="13"/>
          <c:tx>
            <c:strRef>
              <c:f>Sheet1!$O$1</c:f>
              <c:strCache>
                <c:ptCount val="1"/>
                <c:pt idx="0">
                  <c:v>Column13</c:v>
                </c:pt>
              </c:strCache>
            </c:strRef>
          </c:tx>
          <c:spPr>
            <a:ln w="19050" cap="rnd">
              <a:solidFill>
                <a:schemeClr val="accent2">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Sheet1!$O$2:$O$62</c:f>
              <c:numCache>
                <c:formatCode>General</c:formatCode>
                <c:ptCount val="61"/>
              </c:numCache>
            </c:numRef>
          </c:yVal>
          <c:smooth val="1"/>
          <c:extLst>
            <c:ext xmlns:c16="http://schemas.microsoft.com/office/drawing/2014/chart" uri="{C3380CC4-5D6E-409C-BE32-E72D297353CC}">
              <c16:uniqueId val="{0000000C-3625-4DA6-A2C5-C9D0756BAB85}"/>
            </c:ext>
          </c:extLst>
        </c:ser>
        <c:ser>
          <c:idx val="14"/>
          <c:order val="14"/>
          <c:tx>
            <c:strRef>
              <c:f>Sheet1!$P$1</c:f>
              <c:strCache>
                <c:ptCount val="1"/>
                <c:pt idx="0">
                  <c:v>Column14</c:v>
                </c:pt>
              </c:strCache>
            </c:strRef>
          </c:tx>
          <c:spPr>
            <a:ln w="19050" cap="rnd">
              <a:solidFill>
                <a:schemeClr val="accent3">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Sheet1!$P$2:$P$62</c:f>
              <c:numCache>
                <c:formatCode>General</c:formatCode>
                <c:ptCount val="61"/>
              </c:numCache>
            </c:numRef>
          </c:yVal>
          <c:smooth val="1"/>
          <c:extLst>
            <c:ext xmlns:c16="http://schemas.microsoft.com/office/drawing/2014/chart" uri="{C3380CC4-5D6E-409C-BE32-E72D297353CC}">
              <c16:uniqueId val="{0000000D-3625-4DA6-A2C5-C9D0756BAB85}"/>
            </c:ext>
          </c:extLst>
        </c:ser>
        <c:ser>
          <c:idx val="15"/>
          <c:order val="15"/>
          <c:tx>
            <c:strRef>
              <c:f>Sheet1!$Q$1</c:f>
              <c:strCache>
                <c:ptCount val="1"/>
                <c:pt idx="0">
                  <c:v>Column15</c:v>
                </c:pt>
              </c:strCache>
            </c:strRef>
          </c:tx>
          <c:spPr>
            <a:ln w="19050" cap="rnd">
              <a:solidFill>
                <a:schemeClr val="accent4">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Sheet1!$Q$2:$Q$62</c:f>
              <c:numCache>
                <c:formatCode>General</c:formatCode>
                <c:ptCount val="61"/>
              </c:numCache>
            </c:numRef>
          </c:yVal>
          <c:smooth val="1"/>
          <c:extLst>
            <c:ext xmlns:c16="http://schemas.microsoft.com/office/drawing/2014/chart" uri="{C3380CC4-5D6E-409C-BE32-E72D297353CC}">
              <c16:uniqueId val="{0000000E-3625-4DA6-A2C5-C9D0756BAB85}"/>
            </c:ext>
          </c:extLst>
        </c:ser>
        <c:ser>
          <c:idx val="16"/>
          <c:order val="16"/>
          <c:tx>
            <c:strRef>
              <c:f>Sheet1!$R$1</c:f>
              <c:strCache>
                <c:ptCount val="1"/>
                <c:pt idx="0">
                  <c:v>Column16</c:v>
                </c:pt>
              </c:strCache>
            </c:strRef>
          </c:tx>
          <c:spPr>
            <a:ln w="19050" cap="rnd">
              <a:solidFill>
                <a:schemeClr val="accent5">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Sheet1!$R$2:$R$62</c:f>
              <c:numCache>
                <c:formatCode>General</c:formatCode>
                <c:ptCount val="61"/>
              </c:numCache>
            </c:numRef>
          </c:yVal>
          <c:smooth val="1"/>
          <c:extLst>
            <c:ext xmlns:c16="http://schemas.microsoft.com/office/drawing/2014/chart" uri="{C3380CC4-5D6E-409C-BE32-E72D297353CC}">
              <c16:uniqueId val="{0000000F-3625-4DA6-A2C5-C9D0756BAB85}"/>
            </c:ext>
          </c:extLst>
        </c:ser>
        <c:ser>
          <c:idx val="17"/>
          <c:order val="17"/>
          <c:tx>
            <c:strRef>
              <c:f>Sheet1!$S$1</c:f>
              <c:strCache>
                <c:ptCount val="1"/>
                <c:pt idx="0">
                  <c:v>Column17</c:v>
                </c:pt>
              </c:strCache>
            </c:strRef>
          </c:tx>
          <c:spPr>
            <a:ln w="19050" cap="rnd">
              <a:solidFill>
                <a:schemeClr val="accent6">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Sheet1!$S$2:$S$62</c:f>
              <c:numCache>
                <c:formatCode>General</c:formatCode>
                <c:ptCount val="61"/>
              </c:numCache>
            </c:numRef>
          </c:yVal>
          <c:smooth val="1"/>
          <c:extLst>
            <c:ext xmlns:c16="http://schemas.microsoft.com/office/drawing/2014/chart" uri="{C3380CC4-5D6E-409C-BE32-E72D297353CC}">
              <c16:uniqueId val="{00000010-3625-4DA6-A2C5-C9D0756BAB85}"/>
            </c:ext>
          </c:extLst>
        </c:ser>
        <c:ser>
          <c:idx val="18"/>
          <c:order val="18"/>
          <c:tx>
            <c:strRef>
              <c:f>Sheet1!$T$1</c:f>
              <c:strCache>
                <c:ptCount val="1"/>
                <c:pt idx="0">
                  <c:v>Column18</c:v>
                </c:pt>
              </c:strCache>
            </c:strRef>
          </c:tx>
          <c:spPr>
            <a:ln w="19050" cap="rnd">
              <a:solidFill>
                <a:schemeClr val="accent1">
                  <a:lumMod val="8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Sheet1!$T$2:$T$62</c:f>
              <c:numCache>
                <c:formatCode>General</c:formatCode>
                <c:ptCount val="61"/>
              </c:numCache>
            </c:numRef>
          </c:yVal>
          <c:smooth val="1"/>
          <c:extLst>
            <c:ext xmlns:c16="http://schemas.microsoft.com/office/drawing/2014/chart" uri="{C3380CC4-5D6E-409C-BE32-E72D297353CC}">
              <c16:uniqueId val="{00000011-3625-4DA6-A2C5-C9D0756BAB85}"/>
            </c:ext>
          </c:extLst>
        </c:ser>
        <c:dLbls>
          <c:showLegendKey val="0"/>
          <c:showVal val="0"/>
          <c:showCatName val="0"/>
          <c:showSerName val="0"/>
          <c:showPercent val="0"/>
          <c:showBubbleSize val="0"/>
        </c:dLbls>
        <c:axId val="180886687"/>
        <c:axId val="180884607"/>
      </c:scatterChart>
      <c:valAx>
        <c:axId val="180886687"/>
        <c:scaling>
          <c:orientation val="minMax"/>
          <c:max val="2"/>
          <c:min val="1.5"/>
        </c:scaling>
        <c:delete val="0"/>
        <c:axPos val="b"/>
        <c:majorGridlines>
          <c:spPr>
            <a:ln w="9525" cap="flat" cmpd="sng" algn="ctr">
              <a:noFill/>
              <a:round/>
            </a:ln>
            <a:effectLst/>
          </c:spPr>
        </c:majorGridlines>
        <c:title>
          <c:tx>
            <c:rich>
              <a:bodyPr rot="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r>
                  <a:rPr lang="en-US" sz="2800" dirty="0">
                    <a:solidFill>
                      <a:schemeClr val="tx1"/>
                    </a:solidFill>
                    <a:latin typeface="Cambria" panose="02040503050406030204" pitchFamily="18" charset="0"/>
                  </a:rPr>
                  <a:t>Refresh</a:t>
                </a:r>
                <a:r>
                  <a:rPr lang="en-US" sz="2800" baseline="0" dirty="0">
                    <a:solidFill>
                      <a:schemeClr val="tx1"/>
                    </a:solidFill>
                    <a:latin typeface="Cambria" panose="02040503050406030204" pitchFamily="18" charset="0"/>
                  </a:rPr>
                  <a:t> Interval (s)</a:t>
                </a:r>
                <a:endParaRPr lang="en-US" sz="2800" dirty="0">
                  <a:solidFill>
                    <a:schemeClr val="tx1"/>
                  </a:solidFill>
                  <a:latin typeface="Cambria" panose="02040503050406030204" pitchFamily="18" charset="0"/>
                </a:endParaRPr>
              </a:p>
            </c:rich>
          </c:tx>
          <c:overlay val="0"/>
          <c:spPr>
            <a:noFill/>
            <a:ln>
              <a:noFill/>
            </a:ln>
            <a:effectLst/>
          </c:spPr>
          <c:txPr>
            <a:bodyPr rot="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endParaRPr lang="en-US"/>
            </a:p>
          </c:txPr>
        </c:title>
        <c:numFmt formatCode="#,##0.0" sourceLinked="0"/>
        <c:majorTickMark val="none"/>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mn-ea"/>
                <a:cs typeface="+mn-cs"/>
              </a:defRPr>
            </a:pPr>
            <a:endParaRPr lang="en-US"/>
          </a:p>
        </c:txPr>
        <c:crossAx val="180884607"/>
        <c:crosses val="autoZero"/>
        <c:crossBetween val="midCat"/>
        <c:majorUnit val="0.1"/>
      </c:valAx>
      <c:valAx>
        <c:axId val="180884607"/>
        <c:scaling>
          <c:orientation val="minMax"/>
          <c:max val="1"/>
          <c:min val="0"/>
        </c:scaling>
        <c:delete val="0"/>
        <c:axPos val="l"/>
        <c:majorGridlines>
          <c:spPr>
            <a:ln w="15875" cap="flat" cmpd="sng" algn="ctr">
              <a:noFill/>
              <a:round/>
            </a:ln>
            <a:effectLst/>
          </c:spPr>
        </c:majorGridlines>
        <c:title>
          <c:tx>
            <c:rich>
              <a:bodyPr rot="-540000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r>
                  <a:rPr lang="en-US" sz="2800" dirty="0">
                    <a:solidFill>
                      <a:schemeClr val="tx1"/>
                    </a:solidFill>
                    <a:latin typeface="Cambria" panose="02040503050406030204" pitchFamily="18" charset="0"/>
                  </a:rPr>
                  <a:t>Read Failure Probability</a:t>
                </a:r>
              </a:p>
            </c:rich>
          </c:tx>
          <c:layout>
            <c:manualLayout>
              <c:xMode val="edge"/>
              <c:yMode val="edge"/>
              <c:x val="1.6955199666741225E-2"/>
              <c:y val="7.316576498544819E-2"/>
            </c:manualLayout>
          </c:layout>
          <c:overlay val="0"/>
          <c:spPr>
            <a:noFill/>
            <a:ln>
              <a:noFill/>
            </a:ln>
            <a:effectLst/>
          </c:spPr>
          <c:txPr>
            <a:bodyPr rot="-540000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endParaRPr lang="en-US"/>
            </a:p>
          </c:txPr>
        </c:title>
        <c:numFmt formatCode="#,##0.00" sourceLinked="0"/>
        <c:majorTickMark val="none"/>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mn-ea"/>
                <a:cs typeface="+mn-cs"/>
              </a:defRPr>
            </a:pPr>
            <a:endParaRPr lang="en-US"/>
          </a:p>
        </c:txPr>
        <c:crossAx val="180886687"/>
        <c:crosses val="autoZero"/>
        <c:crossBetween val="midCat"/>
        <c:majorUnit val="0.25"/>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c:f>
              <c:strCache>
                <c:ptCount val="1"/>
                <c:pt idx="0">
                  <c:v>Y-Values</c:v>
                </c:pt>
              </c:strCache>
            </c:strRef>
          </c:tx>
          <c:spPr>
            <a:ln w="57150" cap="rnd" cmpd="sng">
              <a:solidFill>
                <a:schemeClr val="accent1"/>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Sheet1!$B$2:$B$62</c:f>
              <c:numCache>
                <c:formatCode>General</c:formatCode>
                <c:ptCount val="61"/>
                <c:pt idx="0">
                  <c:v>0</c:v>
                </c:pt>
                <c:pt idx="1">
                  <c:v>0</c:v>
                </c:pt>
                <c:pt idx="2">
                  <c:v>0</c:v>
                </c:pt>
                <c:pt idx="3">
                  <c:v>0</c:v>
                </c:pt>
                <c:pt idx="4">
                  <c:v>7.9573204188370659E-292</c:v>
                </c:pt>
                <c:pt idx="5">
                  <c:v>4.8762809088011108E-256</c:v>
                </c:pt>
                <c:pt idx="6">
                  <c:v>1.3119314185306079E-222</c:v>
                </c:pt>
                <c:pt idx="7">
                  <c:v>1.5507409549096489E-191</c:v>
                </c:pt>
                <c:pt idx="8">
                  <c:v>8.0603341898688897E-163</c:v>
                </c:pt>
                <c:pt idx="9">
                  <c:v>1.8443096120078821E-136</c:v>
                </c:pt>
                <c:pt idx="10">
                  <c:v>1.8603889272908711E-112</c:v>
                </c:pt>
                <c:pt idx="11">
                  <c:v>8.2887002587012317E-91</c:v>
                </c:pt>
                <c:pt idx="12">
                  <c:v>1.6353252735710395E-71</c:v>
                </c:pt>
                <c:pt idx="13">
                  <c:v>1.4339732592919344E-54</c:v>
                </c:pt>
                <c:pt idx="14">
                  <c:v>5.6186872156016569E-40</c:v>
                </c:pt>
                <c:pt idx="15">
                  <c:v>9.9206213131683569E-28</c:v>
                </c:pt>
                <c:pt idx="16">
                  <c:v>8.0060441707773178E-18</c:v>
                </c:pt>
                <c:pt idx="17">
                  <c:v>3.0328884153377354E-10</c:v>
                </c:pt>
                <c:pt idx="18">
                  <c:v>5.7197827313023665E-5</c:v>
                </c:pt>
                <c:pt idx="19">
                  <c:v>6.3385642286705998E-2</c:v>
                </c:pt>
                <c:pt idx="20">
                  <c:v>0.78927783203263213</c:v>
                </c:pt>
                <c:pt idx="21">
                  <c:v>0.98</c:v>
                </c:pt>
                <c:pt idx="22">
                  <c:v>0.99999997694209841</c:v>
                </c:pt>
                <c:pt idx="23">
                  <c:v>0.99999999999999678</c:v>
                </c:pt>
                <c:pt idx="24">
                  <c:v>1</c:v>
                </c:pt>
                <c:pt idx="25">
                  <c:v>1</c:v>
                </c:pt>
                <c:pt idx="26">
                  <c:v>1</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0-4E09-4274-B8D2-2432A9E71C7C}"/>
            </c:ext>
          </c:extLst>
        </c:ser>
        <c:ser>
          <c:idx val="1"/>
          <c:order val="1"/>
          <c:tx>
            <c:strRef>
              <c:f>Sheet1!$C$1</c:f>
              <c:strCache>
                <c:ptCount val="1"/>
                <c:pt idx="0">
                  <c:v>Column1</c:v>
                </c:pt>
              </c:strCache>
            </c:strRef>
          </c:tx>
          <c:spPr>
            <a:ln w="57150" cap="rnd">
              <a:solidFill>
                <a:schemeClr val="accent2"/>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Sheet1!$C$2:$C$62</c:f>
              <c:numCache>
                <c:formatCode>General</c:formatCode>
                <c:ptCount val="61"/>
                <c:pt idx="0">
                  <c:v>4.523482417812425E-126</c:v>
                </c:pt>
                <c:pt idx="1">
                  <c:v>1.5348950472333874E-114</c:v>
                </c:pt>
                <c:pt idx="2">
                  <c:v>1.4296533818841025E-103</c:v>
                </c:pt>
                <c:pt idx="3">
                  <c:v>3.6563235004272554E-93</c:v>
                </c:pt>
                <c:pt idx="4">
                  <c:v>2.5683561926964525E-83</c:v>
                </c:pt>
                <c:pt idx="5">
                  <c:v>4.9570328976686204E-74</c:v>
                </c:pt>
                <c:pt idx="6">
                  <c:v>2.6298658207866195E-65</c:v>
                </c:pt>
                <c:pt idx="7">
                  <c:v>3.8372339254361108E-57</c:v>
                </c:pt>
                <c:pt idx="8">
                  <c:v>1.5408232698344886E-49</c:v>
                </c:pt>
                <c:pt idx="9">
                  <c:v>1.7040359921045269E-42</c:v>
                </c:pt>
                <c:pt idx="10">
                  <c:v>5.1954557116850918E-36</c:v>
                </c:pt>
                <c:pt idx="11">
                  <c:v>4.3725246979056288E-30</c:v>
                </c:pt>
                <c:pt idx="12">
                  <c:v>1.0174500866977073E-24</c:v>
                </c:pt>
                <c:pt idx="13">
                  <c:v>6.5600911573122469E-20</c:v>
                </c:pt>
                <c:pt idx="14">
                  <c:v>1.1754817518295022E-15</c:v>
                </c:pt>
                <c:pt idx="15">
                  <c:v>5.8784848632246803E-12</c:v>
                </c:pt>
                <c:pt idx="16">
                  <c:v>8.2560139419403656E-9</c:v>
                </c:pt>
                <c:pt idx="17">
                  <c:v>3.2881488991022728E-6</c:v>
                </c:pt>
                <c:pt idx="18">
                  <c:v>3.7740318119135202E-4</c:v>
                </c:pt>
                <c:pt idx="19">
                  <c:v>1.2848733317716424E-2</c:v>
                </c:pt>
                <c:pt idx="20">
                  <c:v>0.13727373683503322</c:v>
                </c:pt>
                <c:pt idx="21">
                  <c:v>0.51812700193899275</c:v>
                </c:pt>
                <c:pt idx="22">
                  <c:v>0.88170569845872815</c:v>
                </c:pt>
                <c:pt idx="23">
                  <c:v>0.98987437557399227</c:v>
                </c:pt>
                <c:pt idx="24">
                  <c:v>0.99972967488573716</c:v>
                </c:pt>
                <c:pt idx="25">
                  <c:v>0.99999786580590311</c:v>
                </c:pt>
                <c:pt idx="26">
                  <c:v>0.99999999515221216</c:v>
                </c:pt>
                <c:pt idx="27">
                  <c:v>0.99999999999688027</c:v>
                </c:pt>
                <c:pt idx="28">
                  <c:v>0.99999999999999944</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1-4E09-4274-B8D2-2432A9E71C7C}"/>
            </c:ext>
          </c:extLst>
        </c:ser>
        <c:ser>
          <c:idx val="2"/>
          <c:order val="2"/>
          <c:tx>
            <c:strRef>
              <c:f>Sheet1!$D$1</c:f>
              <c:strCache>
                <c:ptCount val="1"/>
                <c:pt idx="0">
                  <c:v>Column2</c:v>
                </c:pt>
              </c:strCache>
            </c:strRef>
          </c:tx>
          <c:spPr>
            <a:ln w="57150" cap="rnd">
              <a:solidFill>
                <a:schemeClr val="accent3"/>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Sheet1!$D$2:$D$62</c:f>
              <c:numCache>
                <c:formatCode>General</c:formatCode>
                <c:ptCount val="61"/>
                <c:pt idx="0">
                  <c:v>1.1257474879458222E-111</c:v>
                </c:pt>
                <c:pt idx="1">
                  <c:v>6.2630127136528167E-102</c:v>
                </c:pt>
                <c:pt idx="2">
                  <c:v>1.2291710103165333E-92</c:v>
                </c:pt>
                <c:pt idx="3">
                  <c:v>8.5119153294149084E-84</c:v>
                </c:pt>
                <c:pt idx="4">
                  <c:v>2.0803832272808076E-75</c:v>
                </c:pt>
                <c:pt idx="5">
                  <c:v>1.7951259049478231E-67</c:v>
                </c:pt>
                <c:pt idx="6">
                  <c:v>5.4706685677888436E-60</c:v>
                </c:pt>
                <c:pt idx="7">
                  <c:v>5.8907168735060984E-53</c:v>
                </c:pt>
                <c:pt idx="8">
                  <c:v>2.2423551857763343E-46</c:v>
                </c:pt>
                <c:pt idx="9">
                  <c:v>3.0194243736592871E-40</c:v>
                </c:pt>
                <c:pt idx="10">
                  <c:v>1.439348723211731E-34</c:v>
                </c:pt>
                <c:pt idx="11">
                  <c:v>2.4313824799978769E-29</c:v>
                </c:pt>
                <c:pt idx="12">
                  <c:v>1.4572166941654634E-24</c:v>
                </c:pt>
                <c:pt idx="13">
                  <c:v>3.1036781474976835E-20</c:v>
                </c:pt>
                <c:pt idx="14">
                  <c:v>2.3541686429759747E-16</c:v>
                </c:pt>
                <c:pt idx="15">
                  <c:v>6.3778010107848761E-13</c:v>
                </c:pt>
                <c:pt idx="16">
                  <c:v>6.1966705258975927E-10</c:v>
                </c:pt>
                <c:pt idx="17">
                  <c:v>2.1722539714510717E-7</c:v>
                </c:pt>
                <c:pt idx="18">
                  <c:v>2.7729250700352901E-5</c:v>
                </c:pt>
                <c:pt idx="19">
                  <c:v>1.3084646686054237E-3</c:v>
                </c:pt>
                <c:pt idx="20">
                  <c:v>2.3426853101589956E-2</c:v>
                </c:pt>
                <c:pt idx="21">
                  <c:v>0.16708271415228457</c:v>
                </c:pt>
                <c:pt idx="22">
                  <c:v>0.52237083770361026</c:v>
                </c:pt>
                <c:pt idx="23">
                  <c:v>0.85947582778773102</c:v>
                </c:pt>
                <c:pt idx="24">
                  <c:v>0.98212809331705164</c:v>
                </c:pt>
                <c:pt idx="25">
                  <c:v>0.99910092628820035</c:v>
                </c:pt>
                <c:pt idx="26">
                  <c:v>0.99998290183919758</c:v>
                </c:pt>
                <c:pt idx="27">
                  <c:v>0.99999988004850837</c:v>
                </c:pt>
                <c:pt idx="28">
                  <c:v>0.99999999969394382</c:v>
                </c:pt>
                <c:pt idx="29">
                  <c:v>0.99999999999971845</c:v>
                </c:pt>
                <c:pt idx="30">
                  <c:v>0.99999999999999989</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2-4E09-4274-B8D2-2432A9E71C7C}"/>
            </c:ext>
          </c:extLst>
        </c:ser>
        <c:ser>
          <c:idx val="3"/>
          <c:order val="3"/>
          <c:tx>
            <c:strRef>
              <c:f>Sheet1!$E$1</c:f>
              <c:strCache>
                <c:ptCount val="1"/>
                <c:pt idx="0">
                  <c:v>Column3</c:v>
                </c:pt>
              </c:strCache>
            </c:strRef>
          </c:tx>
          <c:spPr>
            <a:ln w="57150" cap="rnd">
              <a:solidFill>
                <a:schemeClr val="accent4"/>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Sheet1!$E$2:$E$62</c:f>
              <c:numCache>
                <c:formatCode>General</c:formatCode>
                <c:ptCount val="61"/>
                <c:pt idx="0">
                  <c:v>7.3568478988856595E-48</c:v>
                </c:pt>
                <c:pt idx="1">
                  <c:v>6.9137877832094546E-44</c:v>
                </c:pt>
                <c:pt idx="2">
                  <c:v>4.3081225000758965E-40</c:v>
                </c:pt>
                <c:pt idx="3">
                  <c:v>1.7803096376662537E-36</c:v>
                </c:pt>
                <c:pt idx="4">
                  <c:v>4.8802212379187377E-33</c:v>
                </c:pt>
                <c:pt idx="5">
                  <c:v>8.876399993845305E-30</c:v>
                </c:pt>
                <c:pt idx="6">
                  <c:v>1.0715784334363556E-26</c:v>
                </c:pt>
                <c:pt idx="7">
                  <c:v>8.5893658478244612E-24</c:v>
                </c:pt>
                <c:pt idx="8">
                  <c:v>4.5733910026551064E-21</c:v>
                </c:pt>
                <c:pt idx="9">
                  <c:v>1.6183899757492443E-18</c:v>
                </c:pt>
                <c:pt idx="10">
                  <c:v>3.8086486268031324E-16</c:v>
                </c:pt>
                <c:pt idx="11">
                  <c:v>5.9653853654696716E-14</c:v>
                </c:pt>
                <c:pt idx="12">
                  <c:v>6.2244930939332825E-12</c:v>
                </c:pt>
                <c:pt idx="13">
                  <c:v>4.3320515981998631E-10</c:v>
                </c:pt>
                <c:pt idx="14">
                  <c:v>2.0140999303843342E-8</c:v>
                </c:pt>
                <c:pt idx="15">
                  <c:v>6.2682263971207724E-7</c:v>
                </c:pt>
                <c:pt idx="16">
                  <c:v>1.3093466624000991E-5</c:v>
                </c:pt>
                <c:pt idx="17">
                  <c:v>1.8424951588771212E-4</c:v>
                </c:pt>
                <c:pt idx="18">
                  <c:v>1.7556282423011097E-3</c:v>
                </c:pt>
                <c:pt idx="19">
                  <c:v>1.1411602310965982E-2</c:v>
                </c:pt>
                <c:pt idx="20">
                  <c:v>5.1157228511273321E-2</c:v>
                </c:pt>
                <c:pt idx="21">
                  <c:v>0.16082099421940274</c:v>
                </c:pt>
                <c:pt idx="22">
                  <c:v>0.36375363622310586</c:v>
                </c:pt>
                <c:pt idx="23">
                  <c:v>0.61569846584343635</c:v>
                </c:pt>
                <c:pt idx="24">
                  <c:v>0.82558177622289497</c:v>
                </c:pt>
                <c:pt idx="25">
                  <c:v>0.9428886665582239</c:v>
                </c:pt>
                <c:pt idx="26">
                  <c:v>0.98686309399466654</c:v>
                </c:pt>
                <c:pt idx="27">
                  <c:v>0.99791354729309822</c:v>
                </c:pt>
                <c:pt idx="28">
                  <c:v>0.9997737733619837</c:v>
                </c:pt>
                <c:pt idx="29">
                  <c:v>0.9999833819267504</c:v>
                </c:pt>
                <c:pt idx="30">
                  <c:v>0.99999917734179611</c:v>
                </c:pt>
                <c:pt idx="31">
                  <c:v>0.99999997265862173</c:v>
                </c:pt>
                <c:pt idx="32">
                  <c:v>0.99999999939160777</c:v>
                </c:pt>
                <c:pt idx="33">
                  <c:v>0.99999999999095501</c:v>
                </c:pt>
                <c:pt idx="34">
                  <c:v>0.99999999999991029</c:v>
                </c:pt>
                <c:pt idx="35">
                  <c:v>0.99999999999999944</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3-4E09-4274-B8D2-2432A9E71C7C}"/>
            </c:ext>
          </c:extLst>
        </c:ser>
        <c:ser>
          <c:idx val="4"/>
          <c:order val="4"/>
          <c:tx>
            <c:strRef>
              <c:f>Sheet1!$F$1</c:f>
              <c:strCache>
                <c:ptCount val="1"/>
                <c:pt idx="0">
                  <c:v>Column4</c:v>
                </c:pt>
              </c:strCache>
            </c:strRef>
          </c:tx>
          <c:spPr>
            <a:ln w="57150" cap="rnd">
              <a:solidFill>
                <a:schemeClr val="accent5"/>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Sheet1!$F$2:$F$62</c:f>
              <c:numCache>
                <c:formatCode>General</c:formatCode>
                <c:ptCount val="61"/>
                <c:pt idx="0">
                  <c:v>1.1054324828098461E-86</c:v>
                </c:pt>
                <c:pt idx="1">
                  <c:v>1.0550084887555623E-79</c:v>
                </c:pt>
                <c:pt idx="2">
                  <c:v>5.0552609649323436E-73</c:v>
                </c:pt>
                <c:pt idx="3">
                  <c:v>1.2163877156900867E-66</c:v>
                </c:pt>
                <c:pt idx="4">
                  <c:v>1.4700407035247151E-60</c:v>
                </c:pt>
                <c:pt idx="5">
                  <c:v>8.9251811474743026E-55</c:v>
                </c:pt>
                <c:pt idx="6">
                  <c:v>2.723031986914463E-49</c:v>
                </c:pt>
                <c:pt idx="7">
                  <c:v>4.1761298416453575E-44</c:v>
                </c:pt>
                <c:pt idx="8">
                  <c:v>3.2206448404920196E-39</c:v>
                </c:pt>
                <c:pt idx="9">
                  <c:v>1.2495451910994956E-34</c:v>
                </c:pt>
                <c:pt idx="10">
                  <c:v>2.4402419292416653E-30</c:v>
                </c:pt>
                <c:pt idx="11">
                  <c:v>2.4003074996380139E-26</c:v>
                </c:pt>
                <c:pt idx="12">
                  <c:v>1.1901458246287058E-22</c:v>
                </c:pt>
                <c:pt idx="13">
                  <c:v>2.9775916211097318E-19</c:v>
                </c:pt>
                <c:pt idx="14">
                  <c:v>3.7636627159446077E-16</c:v>
                </c:pt>
                <c:pt idx="15">
                  <c:v>2.4073939804339322E-13</c:v>
                </c:pt>
                <c:pt idx="16">
                  <c:v>7.8093334260598429E-11</c:v>
                </c:pt>
                <c:pt idx="17">
                  <c:v>1.2885029660552902E-8</c:v>
                </c:pt>
                <c:pt idx="18">
                  <c:v>1.0857805489263161E-6</c:v>
                </c:pt>
                <c:pt idx="19">
                  <c:v>4.7006591088948197E-5</c:v>
                </c:pt>
                <c:pt idx="20">
                  <c:v>1.0548979073203015E-3</c:v>
                </c:pt>
                <c:pt idx="21">
                  <c:v>1.2445039878136275E-2</c:v>
                </c:pt>
                <c:pt idx="22">
                  <c:v>7.8992048768208936E-2</c:v>
                </c:pt>
                <c:pt idx="23">
                  <c:v>0.28073356590392962</c:v>
                </c:pt>
                <c:pt idx="24">
                  <c:v>0.59892155969820249</c:v>
                </c:pt>
                <c:pt idx="25">
                  <c:v>0.86032419710563557</c:v>
                </c:pt>
                <c:pt idx="26">
                  <c:v>0.97212580911707425</c:v>
                </c:pt>
                <c:pt idx="27">
                  <c:v>0.9969672360248395</c:v>
                </c:pt>
                <c:pt idx="28">
                  <c:v>0.99982517910342072</c:v>
                </c:pt>
                <c:pt idx="29">
                  <c:v>0.9999947511263948</c:v>
                </c:pt>
                <c:pt idx="30">
                  <c:v>0.99999991878372196</c:v>
                </c:pt>
                <c:pt idx="31">
                  <c:v>0.99999999935685202</c:v>
                </c:pt>
                <c:pt idx="32">
                  <c:v>0.99999999999740574</c:v>
                </c:pt>
                <c:pt idx="33">
                  <c:v>0.99999999999999467</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4-4E09-4274-B8D2-2432A9E71C7C}"/>
            </c:ext>
          </c:extLst>
        </c:ser>
        <c:ser>
          <c:idx val="5"/>
          <c:order val="5"/>
          <c:tx>
            <c:strRef>
              <c:f>Sheet1!$G$1</c:f>
              <c:strCache>
                <c:ptCount val="1"/>
                <c:pt idx="0">
                  <c:v>Column5</c:v>
                </c:pt>
              </c:strCache>
            </c:strRef>
          </c:tx>
          <c:spPr>
            <a:ln w="57150" cap="rnd">
              <a:solidFill>
                <a:schemeClr val="accent6"/>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Sheet1!$G$2:$G$62</c:f>
              <c:numCache>
                <c:formatCode>General</c:formatCode>
                <c:ptCount val="61"/>
                <c:pt idx="0">
                  <c:v>9.757393279336034E-54</c:v>
                </c:pt>
                <c:pt idx="1">
                  <c:v>1.4084100161186386E-49</c:v>
                </c:pt>
                <c:pt idx="2">
                  <c:v>1.3647972584653684E-45</c:v>
                </c:pt>
                <c:pt idx="3">
                  <c:v>8.880147789248363E-42</c:v>
                </c:pt>
                <c:pt idx="4">
                  <c:v>3.8802894157922719E-38</c:v>
                </c:pt>
                <c:pt idx="5">
                  <c:v>1.138912056430251E-34</c:v>
                </c:pt>
                <c:pt idx="6">
                  <c:v>2.2459618762956137E-31</c:v>
                </c:pt>
                <c:pt idx="7">
                  <c:v>2.9766052302693461E-28</c:v>
                </c:pt>
                <c:pt idx="8">
                  <c:v>2.6520857855223007E-25</c:v>
                </c:pt>
                <c:pt idx="9">
                  <c:v>1.5891581527528942E-22</c:v>
                </c:pt>
                <c:pt idx="10">
                  <c:v>6.4070301343299406E-20</c:v>
                </c:pt>
                <c:pt idx="11">
                  <c:v>1.7389720728181997E-17</c:v>
                </c:pt>
                <c:pt idx="12">
                  <c:v>3.1795148644575447E-15</c:v>
                </c:pt>
                <c:pt idx="13">
                  <c:v>3.9193376485407436E-13</c:v>
                </c:pt>
                <c:pt idx="14">
                  <c:v>3.2605037410636175E-11</c:v>
                </c:pt>
                <c:pt idx="15">
                  <c:v>1.8328547974959611E-9</c:v>
                </c:pt>
                <c:pt idx="16">
                  <c:v>6.9734904841468554E-8</c:v>
                </c:pt>
                <c:pt idx="17">
                  <c:v>1.7996026986518075E-6</c:v>
                </c:pt>
                <c:pt idx="18">
                  <c:v>3.1589588140031562E-5</c:v>
                </c:pt>
                <c:pt idx="19">
                  <c:v>3.7865534917388597E-4</c:v>
                </c:pt>
                <c:pt idx="20">
                  <c:v>3.1163953243129269E-3</c:v>
                </c:pt>
                <c:pt idx="21">
                  <c:v>1.774997101658431E-2</c:v>
                </c:pt>
                <c:pt idx="22">
                  <c:v>7.0788728701945039E-2</c:v>
                </c:pt>
                <c:pt idx="23">
                  <c:v>0.20121905818688995</c:v>
                </c:pt>
                <c:pt idx="24">
                  <c:v>0.41893936070679516</c:v>
                </c:pt>
                <c:pt idx="25">
                  <c:v>0.66569614235110786</c:v>
                </c:pt>
                <c:pt idx="26">
                  <c:v>0.85559296892129844</c:v>
                </c:pt>
                <c:pt idx="27">
                  <c:v>0.95480975624449971</c:v>
                </c:pt>
                <c:pt idx="28">
                  <c:v>0.98999235854889622</c:v>
                </c:pt>
                <c:pt idx="29">
                  <c:v>0.99845544421865073</c:v>
                </c:pt>
                <c:pt idx="30">
                  <c:v>0.99983554408831765</c:v>
                </c:pt>
                <c:pt idx="31">
                  <c:v>0.99998800314813441</c:v>
                </c:pt>
                <c:pt idx="32">
                  <c:v>0.99999940329961656</c:v>
                </c:pt>
                <c:pt idx="33">
                  <c:v>0.9999999798346263</c:v>
                </c:pt>
                <c:pt idx="34">
                  <c:v>0.999999999538147</c:v>
                </c:pt>
                <c:pt idx="35">
                  <c:v>0.99999999999284506</c:v>
                </c:pt>
                <c:pt idx="36">
                  <c:v>0.99999999999992517</c:v>
                </c:pt>
                <c:pt idx="37">
                  <c:v>0.99999999999999944</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5-4E09-4274-B8D2-2432A9E71C7C}"/>
            </c:ext>
          </c:extLst>
        </c:ser>
        <c:ser>
          <c:idx val="6"/>
          <c:order val="6"/>
          <c:tx>
            <c:strRef>
              <c:f>Sheet1!$H$1</c:f>
              <c:strCache>
                <c:ptCount val="1"/>
                <c:pt idx="0">
                  <c:v>Column6</c:v>
                </c:pt>
              </c:strCache>
            </c:strRef>
          </c:tx>
          <c:spPr>
            <a:ln w="57150" cap="rnd">
              <a:solidFill>
                <a:schemeClr val="accent1">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Sheet1!$H$2:$H$62</c:f>
              <c:numCache>
                <c:formatCode>General</c:formatCode>
                <c:ptCount val="61"/>
                <c:pt idx="0">
                  <c:v>8.4361816427816553E-293</c:v>
                </c:pt>
                <c:pt idx="1">
                  <c:v>5.1472155099405947E-270</c:v>
                </c:pt>
                <c:pt idx="2">
                  <c:v>3.6938555968217086E-248</c:v>
                </c:pt>
                <c:pt idx="3">
                  <c:v>3.1184246772644545E-227</c:v>
                </c:pt>
                <c:pt idx="4">
                  <c:v>3.0975211941030643E-207</c:v>
                </c:pt>
                <c:pt idx="5">
                  <c:v>3.6207949892721574E-188</c:v>
                </c:pt>
                <c:pt idx="6">
                  <c:v>4.9820080542555081E-170</c:v>
                </c:pt>
                <c:pt idx="7">
                  <c:v>8.0710883551841053E-153</c:v>
                </c:pt>
                <c:pt idx="8">
                  <c:v>1.5400083731103738E-136</c:v>
                </c:pt>
                <c:pt idx="9">
                  <c:v>3.4620871071492661E-121</c:v>
                </c:pt>
                <c:pt idx="10">
                  <c:v>9.1741997884536843E-107</c:v>
                </c:pt>
                <c:pt idx="11">
                  <c:v>2.8671086219466529E-93</c:v>
                </c:pt>
                <c:pt idx="12">
                  <c:v>1.0574181650902695E-80</c:v>
                </c:pt>
                <c:pt idx="13">
                  <c:v>4.6059926339977536E-69</c:v>
                </c:pt>
                <c:pt idx="14">
                  <c:v>2.3719716797110329E-58</c:v>
                </c:pt>
                <c:pt idx="15">
                  <c:v>1.4459825593125681E-48</c:v>
                </c:pt>
                <c:pt idx="16">
                  <c:v>1.0452312144537817E-39</c:v>
                </c:pt>
                <c:pt idx="17">
                  <c:v>8.9791217968678236E-32</c:v>
                </c:pt>
                <c:pt idx="18">
                  <c:v>9.1955356273203195E-25</c:v>
                </c:pt>
                <c:pt idx="19">
                  <c:v>1.1276602785352488E-18</c:v>
                </c:pt>
                <c:pt idx="20">
                  <c:v>1.6670517388568042E-13</c:v>
                </c:pt>
                <c:pt idx="21">
                  <c:v>3.0028591198868859E-9</c:v>
                </c:pt>
                <c:pt idx="22">
                  <c:v>6.7134031736894106E-6</c:v>
                </c:pt>
                <c:pt idx="23">
                  <c:v>1.9294967832240426E-3</c:v>
                </c:pt>
                <c:pt idx="24">
                  <c:v>7.694909860170894E-2</c:v>
                </c:pt>
                <c:pt idx="25">
                  <c:v>0.51502488424077941</c:v>
                </c:pt>
                <c:pt idx="26">
                  <c:v>0.93335299182226894</c:v>
                </c:pt>
                <c:pt idx="27">
                  <c:v>0.99848562714924316</c:v>
                </c:pt>
                <c:pt idx="28">
                  <c:v>0.99999525266047506</c:v>
                </c:pt>
                <c:pt idx="29">
                  <c:v>0.99999999809155937</c:v>
                </c:pt>
                <c:pt idx="30">
                  <c:v>0.99999999999990485</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6-4E09-4274-B8D2-2432A9E71C7C}"/>
            </c:ext>
          </c:extLst>
        </c:ser>
        <c:ser>
          <c:idx val="7"/>
          <c:order val="7"/>
          <c:tx>
            <c:strRef>
              <c:f>Sheet1!$I$1</c:f>
              <c:strCache>
                <c:ptCount val="1"/>
                <c:pt idx="0">
                  <c:v>Column7</c:v>
                </c:pt>
              </c:strCache>
            </c:strRef>
          </c:tx>
          <c:spPr>
            <a:ln w="57150" cap="rnd">
              <a:solidFill>
                <a:schemeClr val="accent2">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Sheet1!$I$2:$I$62</c:f>
              <c:numCache>
                <c:formatCode>General</c:formatCode>
                <c:ptCount val="61"/>
                <c:pt idx="0">
                  <c:v>0</c:v>
                </c:pt>
                <c:pt idx="1">
                  <c:v>0</c:v>
                </c:pt>
                <c:pt idx="2">
                  <c:v>0</c:v>
                </c:pt>
                <c:pt idx="3">
                  <c:v>0</c:v>
                </c:pt>
                <c:pt idx="4">
                  <c:v>0</c:v>
                </c:pt>
                <c:pt idx="5">
                  <c:v>0</c:v>
                </c:pt>
                <c:pt idx="6">
                  <c:v>0</c:v>
                </c:pt>
                <c:pt idx="7">
                  <c:v>0</c:v>
                </c:pt>
                <c:pt idx="8">
                  <c:v>0</c:v>
                </c:pt>
                <c:pt idx="9">
                  <c:v>2.7206911156214057E-291</c:v>
                </c:pt>
                <c:pt idx="10">
                  <c:v>5.9479686870223225E-259</c:v>
                </c:pt>
                <c:pt idx="11">
                  <c:v>1.576418980421206E-228</c:v>
                </c:pt>
                <c:pt idx="12">
                  <c:v>5.0676353549358374E-200</c:v>
                </c:pt>
                <c:pt idx="13">
                  <c:v>1.9771229477310974E-173</c:v>
                </c:pt>
                <c:pt idx="14">
                  <c:v>9.3687497664399636E-149</c:v>
                </c:pt>
                <c:pt idx="15">
                  <c:v>5.3970421029155598E-126</c:v>
                </c:pt>
                <c:pt idx="16">
                  <c:v>3.7841987759737025E-105</c:v>
                </c:pt>
                <c:pt idx="17">
                  <c:v>3.234517212300499E-86</c:v>
                </c:pt>
                <c:pt idx="18">
                  <c:v>3.3772288216375471E-69</c:v>
                </c:pt>
                <c:pt idx="19">
                  <c:v>4.3197795419998518E-54</c:v>
                </c:pt>
                <c:pt idx="20">
                  <c:v>6.7963292647367151E-41</c:v>
                </c:pt>
                <c:pt idx="21">
                  <c:v>1.3232255201928876E-29</c:v>
                </c:pt>
                <c:pt idx="22">
                  <c:v>3.2190608936994066E-20</c:v>
                </c:pt>
                <c:pt idx="23">
                  <c:v>9.9492631178298483E-13</c:v>
                </c:pt>
                <c:pt idx="24">
                  <c:v>4.034806674984143E-7</c:v>
                </c:pt>
                <c:pt idx="25">
                  <c:v>0.03</c:v>
                </c:pt>
                <c:pt idx="26">
                  <c:v>0.23249869475556045</c:v>
                </c:pt>
                <c:pt idx="27">
                  <c:v>0.91479288427035044</c:v>
                </c:pt>
                <c:pt idx="28">
                  <c:v>0.99974207758363709</c:v>
                </c:pt>
                <c:pt idx="29">
                  <c:v>0.9999999875456036</c:v>
                </c:pt>
                <c:pt idx="30">
                  <c:v>0.99999999999999178</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7-4E09-4274-B8D2-2432A9E71C7C}"/>
            </c:ext>
          </c:extLst>
        </c:ser>
        <c:ser>
          <c:idx val="8"/>
          <c:order val="8"/>
          <c:tx>
            <c:strRef>
              <c:f>Sheet1!$J$1</c:f>
              <c:strCache>
                <c:ptCount val="1"/>
                <c:pt idx="0">
                  <c:v>Column8</c:v>
                </c:pt>
              </c:strCache>
            </c:strRef>
          </c:tx>
          <c:spPr>
            <a:ln w="57150" cap="rnd">
              <a:solidFill>
                <a:schemeClr val="accent3">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Sheet1!$J$2:$J$62</c:f>
              <c:numCache>
                <c:formatCode>General</c:formatCode>
                <c:ptCount val="61"/>
              </c:numCache>
            </c:numRef>
          </c:yVal>
          <c:smooth val="1"/>
          <c:extLst>
            <c:ext xmlns:c16="http://schemas.microsoft.com/office/drawing/2014/chart" uri="{C3380CC4-5D6E-409C-BE32-E72D297353CC}">
              <c16:uniqueId val="{00000008-4E09-4274-B8D2-2432A9E71C7C}"/>
            </c:ext>
          </c:extLst>
        </c:ser>
        <c:ser>
          <c:idx val="9"/>
          <c:order val="9"/>
          <c:tx>
            <c:strRef>
              <c:f>Sheet1!$K$1</c:f>
              <c:strCache>
                <c:ptCount val="1"/>
                <c:pt idx="0">
                  <c:v>Column9</c:v>
                </c:pt>
              </c:strCache>
            </c:strRef>
          </c:tx>
          <c:spPr>
            <a:ln w="19050" cap="rnd">
              <a:solidFill>
                <a:schemeClr val="accent4">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Sheet1!$K$2:$K$62</c:f>
              <c:numCache>
                <c:formatCode>General</c:formatCode>
                <c:ptCount val="61"/>
              </c:numCache>
            </c:numRef>
          </c:yVal>
          <c:smooth val="1"/>
          <c:extLst>
            <c:ext xmlns:c16="http://schemas.microsoft.com/office/drawing/2014/chart" uri="{C3380CC4-5D6E-409C-BE32-E72D297353CC}">
              <c16:uniqueId val="{00000009-4E09-4274-B8D2-2432A9E71C7C}"/>
            </c:ext>
          </c:extLst>
        </c:ser>
        <c:ser>
          <c:idx val="10"/>
          <c:order val="10"/>
          <c:tx>
            <c:strRef>
              <c:f>Sheet1!$L$1</c:f>
              <c:strCache>
                <c:ptCount val="1"/>
                <c:pt idx="0">
                  <c:v>Column10</c:v>
                </c:pt>
              </c:strCache>
            </c:strRef>
          </c:tx>
          <c:spPr>
            <a:ln w="19050" cap="rnd">
              <a:solidFill>
                <a:schemeClr val="accent5">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Sheet1!$L$2:$L$62</c:f>
              <c:numCache>
                <c:formatCode>General</c:formatCode>
                <c:ptCount val="61"/>
              </c:numCache>
            </c:numRef>
          </c:yVal>
          <c:smooth val="1"/>
          <c:extLst>
            <c:ext xmlns:c16="http://schemas.microsoft.com/office/drawing/2014/chart" uri="{C3380CC4-5D6E-409C-BE32-E72D297353CC}">
              <c16:uniqueId val="{0000000A-4E09-4274-B8D2-2432A9E71C7C}"/>
            </c:ext>
          </c:extLst>
        </c:ser>
        <c:ser>
          <c:idx val="11"/>
          <c:order val="11"/>
          <c:tx>
            <c:strRef>
              <c:f>Sheet1!$M$1</c:f>
              <c:strCache>
                <c:ptCount val="1"/>
                <c:pt idx="0">
                  <c:v>Column11</c:v>
                </c:pt>
              </c:strCache>
            </c:strRef>
          </c:tx>
          <c:spPr>
            <a:ln w="19050" cap="rnd">
              <a:solidFill>
                <a:schemeClr val="accent6">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Sheet1!$M$2:$M$62</c:f>
              <c:numCache>
                <c:formatCode>General</c:formatCode>
                <c:ptCount val="61"/>
              </c:numCache>
            </c:numRef>
          </c:yVal>
          <c:smooth val="1"/>
          <c:extLst>
            <c:ext xmlns:c16="http://schemas.microsoft.com/office/drawing/2014/chart" uri="{C3380CC4-5D6E-409C-BE32-E72D297353CC}">
              <c16:uniqueId val="{0000000B-4E09-4274-B8D2-2432A9E71C7C}"/>
            </c:ext>
          </c:extLst>
        </c:ser>
        <c:ser>
          <c:idx val="12"/>
          <c:order val="12"/>
          <c:tx>
            <c:strRef>
              <c:f>Sheet1!$N$1</c:f>
              <c:strCache>
                <c:ptCount val="1"/>
                <c:pt idx="0">
                  <c:v>Column12</c:v>
                </c:pt>
              </c:strCache>
            </c:strRef>
          </c:tx>
          <c:spPr>
            <a:ln w="19050" cap="rnd">
              <a:solidFill>
                <a:schemeClr val="accent1">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Sheet1!$N$2:$N$62</c:f>
              <c:numCache>
                <c:formatCode>General</c:formatCode>
                <c:ptCount val="61"/>
              </c:numCache>
            </c:numRef>
          </c:yVal>
          <c:smooth val="1"/>
          <c:extLst>
            <c:ext xmlns:c16="http://schemas.microsoft.com/office/drawing/2014/chart" uri="{C3380CC4-5D6E-409C-BE32-E72D297353CC}">
              <c16:uniqueId val="{0000000C-4E09-4274-B8D2-2432A9E71C7C}"/>
            </c:ext>
          </c:extLst>
        </c:ser>
        <c:ser>
          <c:idx val="13"/>
          <c:order val="13"/>
          <c:tx>
            <c:strRef>
              <c:f>Sheet1!$O$1</c:f>
              <c:strCache>
                <c:ptCount val="1"/>
                <c:pt idx="0">
                  <c:v>Column13</c:v>
                </c:pt>
              </c:strCache>
            </c:strRef>
          </c:tx>
          <c:spPr>
            <a:ln w="19050" cap="rnd">
              <a:solidFill>
                <a:schemeClr val="accent2">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Sheet1!$O$2:$O$62</c:f>
              <c:numCache>
                <c:formatCode>General</c:formatCode>
                <c:ptCount val="61"/>
              </c:numCache>
            </c:numRef>
          </c:yVal>
          <c:smooth val="1"/>
          <c:extLst>
            <c:ext xmlns:c16="http://schemas.microsoft.com/office/drawing/2014/chart" uri="{C3380CC4-5D6E-409C-BE32-E72D297353CC}">
              <c16:uniqueId val="{0000000D-4E09-4274-B8D2-2432A9E71C7C}"/>
            </c:ext>
          </c:extLst>
        </c:ser>
        <c:ser>
          <c:idx val="14"/>
          <c:order val="14"/>
          <c:tx>
            <c:strRef>
              <c:f>Sheet1!$P$1</c:f>
              <c:strCache>
                <c:ptCount val="1"/>
                <c:pt idx="0">
                  <c:v>Column14</c:v>
                </c:pt>
              </c:strCache>
            </c:strRef>
          </c:tx>
          <c:spPr>
            <a:ln w="19050" cap="rnd">
              <a:solidFill>
                <a:schemeClr val="accent3">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Sheet1!$P$2:$P$62</c:f>
              <c:numCache>
                <c:formatCode>General</c:formatCode>
                <c:ptCount val="61"/>
              </c:numCache>
            </c:numRef>
          </c:yVal>
          <c:smooth val="1"/>
          <c:extLst>
            <c:ext xmlns:c16="http://schemas.microsoft.com/office/drawing/2014/chart" uri="{C3380CC4-5D6E-409C-BE32-E72D297353CC}">
              <c16:uniqueId val="{0000000E-4E09-4274-B8D2-2432A9E71C7C}"/>
            </c:ext>
          </c:extLst>
        </c:ser>
        <c:ser>
          <c:idx val="15"/>
          <c:order val="15"/>
          <c:tx>
            <c:strRef>
              <c:f>Sheet1!$Q$1</c:f>
              <c:strCache>
                <c:ptCount val="1"/>
                <c:pt idx="0">
                  <c:v>Column15</c:v>
                </c:pt>
              </c:strCache>
            </c:strRef>
          </c:tx>
          <c:spPr>
            <a:ln w="19050" cap="rnd">
              <a:solidFill>
                <a:schemeClr val="accent4">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Sheet1!$Q$2:$Q$62</c:f>
              <c:numCache>
                <c:formatCode>General</c:formatCode>
                <c:ptCount val="61"/>
              </c:numCache>
            </c:numRef>
          </c:yVal>
          <c:smooth val="1"/>
          <c:extLst>
            <c:ext xmlns:c16="http://schemas.microsoft.com/office/drawing/2014/chart" uri="{C3380CC4-5D6E-409C-BE32-E72D297353CC}">
              <c16:uniqueId val="{0000000F-4E09-4274-B8D2-2432A9E71C7C}"/>
            </c:ext>
          </c:extLst>
        </c:ser>
        <c:ser>
          <c:idx val="16"/>
          <c:order val="16"/>
          <c:tx>
            <c:strRef>
              <c:f>Sheet1!$R$1</c:f>
              <c:strCache>
                <c:ptCount val="1"/>
                <c:pt idx="0">
                  <c:v>Column16</c:v>
                </c:pt>
              </c:strCache>
            </c:strRef>
          </c:tx>
          <c:spPr>
            <a:ln w="19050" cap="rnd">
              <a:solidFill>
                <a:schemeClr val="accent5">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Sheet1!$R$2:$R$62</c:f>
              <c:numCache>
                <c:formatCode>General</c:formatCode>
                <c:ptCount val="61"/>
              </c:numCache>
            </c:numRef>
          </c:yVal>
          <c:smooth val="1"/>
          <c:extLst>
            <c:ext xmlns:c16="http://schemas.microsoft.com/office/drawing/2014/chart" uri="{C3380CC4-5D6E-409C-BE32-E72D297353CC}">
              <c16:uniqueId val="{00000010-4E09-4274-B8D2-2432A9E71C7C}"/>
            </c:ext>
          </c:extLst>
        </c:ser>
        <c:ser>
          <c:idx val="17"/>
          <c:order val="17"/>
          <c:tx>
            <c:strRef>
              <c:f>Sheet1!$S$1</c:f>
              <c:strCache>
                <c:ptCount val="1"/>
                <c:pt idx="0">
                  <c:v>Column17</c:v>
                </c:pt>
              </c:strCache>
            </c:strRef>
          </c:tx>
          <c:spPr>
            <a:ln w="19050" cap="rnd">
              <a:solidFill>
                <a:schemeClr val="accent6">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Sheet1!$S$2:$S$62</c:f>
              <c:numCache>
                <c:formatCode>General</c:formatCode>
                <c:ptCount val="61"/>
              </c:numCache>
            </c:numRef>
          </c:yVal>
          <c:smooth val="1"/>
          <c:extLst>
            <c:ext xmlns:c16="http://schemas.microsoft.com/office/drawing/2014/chart" uri="{C3380CC4-5D6E-409C-BE32-E72D297353CC}">
              <c16:uniqueId val="{00000011-4E09-4274-B8D2-2432A9E71C7C}"/>
            </c:ext>
          </c:extLst>
        </c:ser>
        <c:ser>
          <c:idx val="18"/>
          <c:order val="18"/>
          <c:tx>
            <c:strRef>
              <c:f>Sheet1!$T$1</c:f>
              <c:strCache>
                <c:ptCount val="1"/>
                <c:pt idx="0">
                  <c:v>Column18</c:v>
                </c:pt>
              </c:strCache>
            </c:strRef>
          </c:tx>
          <c:spPr>
            <a:ln w="19050" cap="rnd">
              <a:solidFill>
                <a:schemeClr val="accent1">
                  <a:lumMod val="8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1.4079999999999899</c:v>
                </c:pt>
                <c:pt idx="19">
                  <c:v>1.47199999999999</c:v>
                </c:pt>
                <c:pt idx="20">
                  <c:v>1.536</c:v>
                </c:pt>
                <c:pt idx="21">
                  <c:v>1.6</c:v>
                </c:pt>
                <c:pt idx="22">
                  <c:v>1.6639999999999899</c:v>
                </c:pt>
                <c:pt idx="23">
                  <c:v>1.72799999999999</c:v>
                </c:pt>
                <c:pt idx="24">
                  <c:v>1.792</c:v>
                </c:pt>
                <c:pt idx="25">
                  <c:v>1.8560000000000001</c:v>
                </c:pt>
                <c:pt idx="26">
                  <c:v>1.9199999999999899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2.4959999999999898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Sheet1!$T$2:$T$62</c:f>
              <c:numCache>
                <c:formatCode>General</c:formatCode>
                <c:ptCount val="61"/>
              </c:numCache>
            </c:numRef>
          </c:yVal>
          <c:smooth val="1"/>
          <c:extLst>
            <c:ext xmlns:c16="http://schemas.microsoft.com/office/drawing/2014/chart" uri="{C3380CC4-5D6E-409C-BE32-E72D297353CC}">
              <c16:uniqueId val="{00000012-4E09-4274-B8D2-2432A9E71C7C}"/>
            </c:ext>
          </c:extLst>
        </c:ser>
        <c:dLbls>
          <c:showLegendKey val="0"/>
          <c:showVal val="0"/>
          <c:showCatName val="0"/>
          <c:showSerName val="0"/>
          <c:showPercent val="0"/>
          <c:showBubbleSize val="0"/>
        </c:dLbls>
        <c:axId val="180886687"/>
        <c:axId val="180884607"/>
      </c:scatterChart>
      <c:valAx>
        <c:axId val="180886687"/>
        <c:scaling>
          <c:orientation val="minMax"/>
          <c:max val="2"/>
          <c:min val="1.5"/>
        </c:scaling>
        <c:delete val="1"/>
        <c:axPos val="b"/>
        <c:numFmt formatCode="#,##0" sourceLinked="0"/>
        <c:majorTickMark val="out"/>
        <c:minorTickMark val="none"/>
        <c:tickLblPos val="nextTo"/>
        <c:crossAx val="180884607"/>
        <c:crosses val="autoZero"/>
        <c:crossBetween val="midCat"/>
      </c:valAx>
      <c:valAx>
        <c:axId val="180884607"/>
        <c:scaling>
          <c:orientation val="minMax"/>
          <c:max val="1.01"/>
          <c:min val="-1.0000000000000002E-2"/>
        </c:scaling>
        <c:delete val="1"/>
        <c:axPos val="l"/>
        <c:numFmt formatCode="#,##0.00" sourceLinked="0"/>
        <c:majorTickMark val="out"/>
        <c:minorTickMark val="none"/>
        <c:tickLblPos val="nextTo"/>
        <c:crossAx val="180886687"/>
        <c:crosses val="autoZero"/>
        <c:crossBetween val="midCat"/>
        <c:majorUnit val="0.25"/>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3941054243219594E-2"/>
          <c:y val="4.8983281677068301E-2"/>
          <c:w val="0.90133672353455796"/>
          <c:h val="0.79114703361194805"/>
        </c:manualLayout>
      </c:layout>
      <c:barChart>
        <c:barDir val="col"/>
        <c:grouping val="clustered"/>
        <c:varyColors val="1"/>
        <c:ser>
          <c:idx val="0"/>
          <c:order val="0"/>
          <c:tx>
            <c:strRef>
              <c:f>Sheet1!$B$1</c:f>
              <c:strCache>
                <c:ptCount val="1"/>
                <c:pt idx="0">
                  <c:v>System/Application Crash</c:v>
                </c:pt>
              </c:strCache>
            </c:strRef>
          </c:tx>
          <c:invertIfNegative val="0"/>
          <c:dPt>
            <c:idx val="0"/>
            <c:invertIfNegative val="0"/>
            <c:bubble3D val="0"/>
            <c:spPr>
              <a:gradFill rotWithShape="1">
                <a:gsLst>
                  <a:gs pos="0">
                    <a:schemeClr val="accent5">
                      <a:shade val="65000"/>
                      <a:satMod val="103000"/>
                      <a:lumMod val="102000"/>
                      <a:tint val="94000"/>
                    </a:schemeClr>
                  </a:gs>
                  <a:gs pos="50000">
                    <a:schemeClr val="accent5">
                      <a:shade val="65000"/>
                      <a:satMod val="110000"/>
                      <a:lumMod val="100000"/>
                      <a:shade val="100000"/>
                    </a:schemeClr>
                  </a:gs>
                  <a:gs pos="100000">
                    <a:schemeClr val="accent5">
                      <a:shade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30A2-8040-83D1-3CFDD9F44996}"/>
              </c:ext>
            </c:extLst>
          </c:dPt>
          <c:dPt>
            <c:idx val="1"/>
            <c:invertIfNegative val="0"/>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30A2-8040-83D1-3CFDD9F44996}"/>
              </c:ext>
            </c:extLst>
          </c:dPt>
          <c:dPt>
            <c:idx val="2"/>
            <c:invertIfNegative val="0"/>
            <c:bubble3D val="0"/>
            <c:spPr>
              <a:gradFill rotWithShape="1">
                <a:gsLst>
                  <a:gs pos="0">
                    <a:schemeClr val="accent5">
                      <a:tint val="65000"/>
                      <a:satMod val="103000"/>
                      <a:lumMod val="102000"/>
                      <a:tint val="94000"/>
                    </a:schemeClr>
                  </a:gs>
                  <a:gs pos="50000">
                    <a:schemeClr val="accent5">
                      <a:tint val="65000"/>
                      <a:satMod val="110000"/>
                      <a:lumMod val="100000"/>
                      <a:shade val="100000"/>
                    </a:schemeClr>
                  </a:gs>
                  <a:gs pos="100000">
                    <a:schemeClr val="accent5">
                      <a:tint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30A2-8040-83D1-3CFDD9F44996}"/>
              </c:ext>
            </c:extLst>
          </c:dPt>
          <c:errBars>
            <c:errBarType val="both"/>
            <c:errValType val="cust"/>
            <c:noEndCap val="0"/>
            <c:plus>
              <c:numRef>
                <c:f>Sheet1!$D$2:$D$4</c:f>
                <c:numCache>
                  <c:formatCode>General</c:formatCode>
                  <c:ptCount val="3"/>
                  <c:pt idx="0">
                    <c:v>0.28470000000000001</c:v>
                  </c:pt>
                  <c:pt idx="1">
                    <c:v>0.14299999999999999</c:v>
                  </c:pt>
                  <c:pt idx="2">
                    <c:v>0.23699999999999999</c:v>
                  </c:pt>
                </c:numCache>
              </c:numRef>
            </c:plus>
            <c:minus>
              <c:numRef>
                <c:f>Sheet1!$D$2:$D$4</c:f>
                <c:numCache>
                  <c:formatCode>General</c:formatCode>
                  <c:ptCount val="3"/>
                  <c:pt idx="0">
                    <c:v>0.28470000000000001</c:v>
                  </c:pt>
                  <c:pt idx="1">
                    <c:v>0.14299999999999999</c:v>
                  </c:pt>
                  <c:pt idx="2">
                    <c:v>0.23699999999999999</c:v>
                  </c:pt>
                </c:numCache>
              </c:numRef>
            </c:minus>
            <c:spPr>
              <a:noFill/>
              <a:ln w="25400" cap="flat" cmpd="sng" algn="ctr">
                <a:solidFill>
                  <a:schemeClr val="tx1">
                    <a:lumMod val="65000"/>
                    <a:lumOff val="35000"/>
                  </a:schemeClr>
                </a:solidFill>
                <a:round/>
              </a:ln>
              <a:effectLst/>
            </c:spPr>
          </c:errBars>
          <c:cat>
            <c:strRef>
              <c:f>Sheet1!$A$2:$A$4</c:f>
              <c:strCache>
                <c:ptCount val="3"/>
                <c:pt idx="0">
                  <c:v>App/Data A</c:v>
                </c:pt>
                <c:pt idx="1">
                  <c:v>App/Data B</c:v>
                </c:pt>
                <c:pt idx="2">
                  <c:v>App/Data C</c:v>
                </c:pt>
              </c:strCache>
            </c:strRef>
          </c:cat>
          <c:val>
            <c:numRef>
              <c:f>Sheet1!$B$2:$B$4</c:f>
              <c:numCache>
                <c:formatCode>General</c:formatCode>
                <c:ptCount val="3"/>
                <c:pt idx="0">
                  <c:v>1.041365345675441</c:v>
                </c:pt>
                <c:pt idx="1">
                  <c:v>0.63897763578274802</c:v>
                </c:pt>
                <c:pt idx="2">
                  <c:v>0.247729149463254</c:v>
                </c:pt>
              </c:numCache>
            </c:numRef>
          </c:val>
          <c:extLst>
            <c:ext xmlns:c16="http://schemas.microsoft.com/office/drawing/2014/chart" uri="{C3380CC4-5D6E-409C-BE32-E72D297353CC}">
              <c16:uniqueId val="{00000006-30A2-8040-83D1-3CFDD9F44996}"/>
            </c:ext>
          </c:extLst>
        </c:ser>
        <c:dLbls>
          <c:showLegendKey val="0"/>
          <c:showVal val="0"/>
          <c:showCatName val="0"/>
          <c:showSerName val="0"/>
          <c:showPercent val="0"/>
          <c:showBubbleSize val="0"/>
        </c:dLbls>
        <c:gapWidth val="60"/>
        <c:overlap val="-24"/>
        <c:axId val="1272880312"/>
        <c:axId val="1280023800"/>
      </c:barChart>
      <c:catAx>
        <c:axId val="127288031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280023800"/>
        <c:crosses val="autoZero"/>
        <c:auto val="1"/>
        <c:lblAlgn val="ctr"/>
        <c:lblOffset val="100"/>
        <c:noMultiLvlLbl val="0"/>
      </c:catAx>
      <c:valAx>
        <c:axId val="1280023800"/>
        <c:scaling>
          <c:orientation val="minMax"/>
          <c:min val="0"/>
        </c:scaling>
        <c:delete val="1"/>
        <c:axPos val="l"/>
        <c:title>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r>
                  <a:rPr lang="en-US"/>
                  <a:t>Memory error vulnerability</a:t>
                </a:r>
              </a:p>
            </c:rich>
          </c:tx>
          <c:overlay val="0"/>
          <c:spPr>
            <a:noFill/>
            <a:ln>
              <a:noFill/>
            </a:ln>
            <a:effectLst/>
          </c:spPr>
        </c:title>
        <c:numFmt formatCode="General" sourceLinked="1"/>
        <c:majorTickMark val="none"/>
        <c:minorTickMark val="none"/>
        <c:tickLblPos val="nextTo"/>
        <c:crossAx val="1272880312"/>
        <c:crosses val="autoZero"/>
        <c:crossBetween val="between"/>
      </c:valAx>
      <c:spPr>
        <a:noFill/>
        <a:ln>
          <a:noFill/>
        </a:ln>
        <a:effectLst/>
      </c:spPr>
    </c:plotArea>
    <c:plotVisOnly val="1"/>
    <c:dispBlanksAs val="gap"/>
    <c:showDLblsOverMax val="0"/>
  </c:chart>
  <c:spPr>
    <a:noFill/>
    <a:ln>
      <a:noFill/>
    </a:ln>
    <a:effectLst/>
  </c:spPr>
  <c:txPr>
    <a:bodyPr/>
    <a:lstStyle/>
    <a:p>
      <a:pPr>
        <a:defRPr sz="2800"/>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5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7/8/19</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7/8/19</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739640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250882"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EFE2350-F2DF-964B-A38F-A60565610F04}" type="slidenum">
              <a:rPr lang="en-US" sz="1200">
                <a:solidFill>
                  <a:srgbClr val="000000"/>
                </a:solidFill>
                <a:latin typeface="Calibri" charset="0"/>
                <a:cs typeface="Arial" charset="0"/>
              </a:rPr>
              <a:pPr eaLnBrk="1" hangingPunct="1"/>
              <a:t>24</a:t>
            </a:fld>
            <a:endParaRPr lang="en-US" sz="1200">
              <a:solidFill>
                <a:srgbClr val="000000"/>
              </a:solidFill>
              <a:latin typeface="Calibri" charset="0"/>
              <a:cs typeface="Arial" charset="0"/>
            </a:endParaRPr>
          </a:p>
        </p:txBody>
      </p:sp>
    </p:spTree>
    <p:extLst>
      <p:ext uri="{BB962C8B-B14F-4D97-AF65-F5344CB8AC3E}">
        <p14:creationId xmlns:p14="http://schemas.microsoft.com/office/powerpoint/2010/main" val="6137270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4544371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4719678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822841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2516285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391997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732184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811672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249922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358445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a:t>
            </a:r>
            <a:r>
              <a:rPr lang="en-US" baseline="0" dirty="0"/>
              <a:t> we executed the code on four different processors, all four of them yielded errors. Intel </a:t>
            </a:r>
            <a:r>
              <a:rPr lang="en-US" baseline="0" dirty="0" err="1"/>
              <a:t>Haswell</a:t>
            </a:r>
            <a:r>
              <a:rPr lang="en-US" baseline="0" dirty="0"/>
              <a:t> has the most errors, at 23 thousand, because it has the highest rate of accessing DRAM.</a:t>
            </a:r>
          </a:p>
          <a:p>
            <a:endParaRPr lang="en-US" baseline="0" dirty="0"/>
          </a:p>
          <a:p>
            <a:r>
              <a:rPr lang="en-US" baseline="0" dirty="0"/>
              <a:t>Later on, I’ll show that we can induce as many as ten million disturbance errors in a more controlled environment.</a:t>
            </a:r>
          </a:p>
          <a:p>
            <a:endParaRPr lang="en-US" baseline="0" dirty="0"/>
          </a:p>
          <a:p>
            <a:r>
              <a:rPr lang="en-US" baseline="0" dirty="0"/>
              <a:t>From this, we conclude that disturbance errors are a serious reliability issue.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649690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3604092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14770891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In addition, they have serious implications for security</a:t>
            </a:r>
          </a:p>
          <a:p>
            <a:endParaRPr lang="en-US" baseline="0" dirty="0"/>
          </a:p>
          <a:p>
            <a:r>
              <a:rPr lang="en-US" baseline="0" dirty="0"/>
              <a:t>When disturbance errors occur, they could breach memory protection. This is because an OS page fits inside a DRAM row. So an error in a different DRAM row means an error in a different OS page.</a:t>
            </a:r>
          </a:p>
          <a:p>
            <a:endParaRPr lang="en-US" baseline="0" dirty="0"/>
          </a:p>
          <a:p>
            <a:r>
              <a:rPr lang="en-US" baseline="0" dirty="0"/>
              <a:t>This opens up a vulnerability to disturbance attacks. Just by accessing its own page, a malicious program could corrupt pages belonging to another program.</a:t>
            </a:r>
          </a:p>
          <a:p>
            <a:endParaRPr lang="en-US" baseline="0" dirty="0"/>
          </a:p>
          <a:p>
            <a:r>
              <a:rPr lang="en-US" baseline="0" dirty="0"/>
              <a:t>And, as shown previously, we constructed a proof-of-concept using only user-level instructions.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42928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41318181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 the errors occur? We see three possible causes.</a:t>
            </a:r>
          </a:p>
          <a:p>
            <a:endParaRPr lang="en-US" dirty="0"/>
          </a:p>
          <a:p>
            <a:r>
              <a:rPr lang="en-US" dirty="0"/>
              <a:t>First, there could electromagnetic</a:t>
            </a:r>
            <a:r>
              <a:rPr lang="en-US" baseline="0" dirty="0"/>
              <a:t> coupling between adjacent </a:t>
            </a:r>
            <a:r>
              <a:rPr lang="en-US" baseline="0" dirty="0" err="1"/>
              <a:t>wordlines</a:t>
            </a:r>
            <a:r>
              <a:rPr lang="en-US" baseline="0" dirty="0"/>
              <a:t>. When the voltage of one is toggled, it could briefly increase the voltage of the other and facilitate the leakage of charge.</a:t>
            </a:r>
          </a:p>
          <a:p>
            <a:endParaRPr lang="en-US" baseline="0" dirty="0"/>
          </a:p>
          <a:p>
            <a:r>
              <a:rPr lang="en-US" baseline="0" dirty="0"/>
              <a:t>Two other possibilities are conductive bridges and hot-carrier injection.</a:t>
            </a:r>
          </a:p>
          <a:p>
            <a:endParaRPr lang="en-US" baseline="0" dirty="0"/>
          </a:p>
          <a:p>
            <a:r>
              <a:rPr lang="en-US" baseline="0" dirty="0"/>
              <a:t>At least one manufacturer confirmed that these three could play a role in the disturbance errors we see them today.</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a:ea typeface="ＭＳ Ｐゴシック" charset="-128"/>
              <a:cs typeface="+mn-cs"/>
            </a:endParaRPr>
          </a:p>
        </p:txBody>
      </p:sp>
    </p:spTree>
    <p:extLst>
      <p:ext uri="{BB962C8B-B14F-4D97-AF65-F5344CB8AC3E}">
        <p14:creationId xmlns:p14="http://schemas.microsoft.com/office/powerpoint/2010/main" val="995321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will present the characterization</a:t>
            </a:r>
            <a:r>
              <a:rPr lang="en-US" baseline="0" dirty="0"/>
              <a:t> results, one-by-one.</a:t>
            </a:r>
          </a:p>
          <a:p>
            <a:endParaRPr lang="en-US" baseline="0" dirty="0"/>
          </a:p>
          <a:p>
            <a:r>
              <a:rPr lang="en-US" baseline="0" dirty="0"/>
              <a:t>First, I show that most modules are at risk. Second, I show the number of errors in a module as a function of the manufacture date. Third, I show that the errors are symptomatic of charge loss. Fourth, I show that an aggressor induces errors in adjacent rows. Fifth, I show several sensitivity studies. And, finally, I briefly describe other results in the paper.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a:ea typeface="ＭＳ Ｐゴシック" charset="-128"/>
              <a:cs typeface="+mn-cs"/>
            </a:endParaRPr>
          </a:p>
        </p:txBody>
      </p:sp>
    </p:spTree>
    <p:extLst>
      <p:ext uri="{BB962C8B-B14F-4D97-AF65-F5344CB8AC3E}">
        <p14:creationId xmlns:p14="http://schemas.microsoft.com/office/powerpoint/2010/main" val="20965645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a:t>
            </a:r>
            <a:r>
              <a:rPr lang="en-US" dirty="0"/>
              <a:t> row-address difference</a:t>
            </a:r>
            <a:r>
              <a:rPr lang="en-US" baseline="0" dirty="0"/>
              <a:t> between an aggressor and its victims. And the y-axis is the number of victim-aggressor pairs that correspond to the row-address difference. For all three modules, we see strong peaks at plus/minus 1. This implies that aggressors and victims have consecutive row-addresses, in other words, they are adjacent.</a:t>
            </a:r>
          </a:p>
          <a:p>
            <a:endParaRPr lang="en-US" baseline="0" dirty="0"/>
          </a:p>
          <a:p>
            <a:r>
              <a:rPr lang="en-US" baseline="0" dirty="0"/>
              <a:t>However, the figure also shows some victims that are not adjacent to the aggressor. We believe this could be caused by two reasons. First, depending on the mapping, two rows that are physically adjacent within the DRAM chip may not have consecutive row-addresses. Second, fault rows are often re-mapped to spare rows that may reside on a different portion of the DRAM chip.</a:t>
            </a:r>
          </a:p>
          <a:p>
            <a:endParaRPr lang="en-US" baseline="0" dirty="0"/>
          </a:p>
          <a:p>
            <a:r>
              <a:rPr lang="en-US" baseline="0" dirty="0"/>
              <a:t>Nevertheless, we conclude that the vast majority of aggressors &amp; victims are adjacent.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Calibri"/>
              <a:ea typeface="ＭＳ Ｐゴシック" charset="-128"/>
              <a:cs typeface="+mn-cs"/>
            </a:endParaRPr>
          </a:p>
        </p:txBody>
      </p:sp>
    </p:spTree>
    <p:extLst>
      <p:ext uri="{BB962C8B-B14F-4D97-AF65-F5344CB8AC3E}">
        <p14:creationId xmlns:p14="http://schemas.microsoft.com/office/powerpoint/2010/main" val="39287113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a:t>
            </a:r>
            <a:r>
              <a:rPr lang="en-US" baseline="0" dirty="0"/>
              <a:t> is the interval at which we access the aggressor. And the y-axis is the number of errors. To comply with the DRAM standard, we employ a default value of 55ns in our experiments. However, as we increase the access-interval, we see that the number of errors decreases. In particular, at 500ns, there are no errors for all three modules.</a:t>
            </a:r>
          </a:p>
          <a:p>
            <a:endParaRPr lang="en-US" baseline="0" dirty="0"/>
          </a:p>
          <a:p>
            <a:r>
              <a:rPr lang="en-US" baseline="0" dirty="0"/>
              <a:t>From this, we conclude that less frequent accesses induce fewer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Calibri"/>
              <a:ea typeface="ＭＳ Ｐゴシック" charset="-128"/>
              <a:cs typeface="+mn-cs"/>
            </a:endParaRPr>
          </a:p>
        </p:txBody>
      </p:sp>
    </p:spTree>
    <p:extLst>
      <p:ext uri="{BB962C8B-B14F-4D97-AF65-F5344CB8AC3E}">
        <p14:creationId xmlns:p14="http://schemas.microsoft.com/office/powerpoint/2010/main" val="28308284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a:t>
            </a:r>
            <a:r>
              <a:rPr lang="en-US" baseline="0" dirty="0"/>
              <a:t> is the refresh-interval. And the y-axis is the number of errors. To comply with the DRAM standard, we employ a default value of 64ms in our experiments. However, as we decrease the refresh-interval, we see that the number of errors decreases. In particular, when the refresh is shortened by 7x, there are no errors for all three modules.</a:t>
            </a:r>
          </a:p>
          <a:p>
            <a:endParaRPr lang="en-US" baseline="0" dirty="0"/>
          </a:p>
          <a:p>
            <a:r>
              <a:rPr lang="en-US" baseline="0" dirty="0"/>
              <a:t>From this, we conclude that more frequent accesses induce fewer errors.</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Calibri"/>
              <a:ea typeface="ＭＳ Ｐゴシック" charset="-128"/>
              <a:cs typeface="+mn-cs"/>
            </a:endParaRPr>
          </a:p>
        </p:txBody>
      </p:sp>
    </p:spTree>
    <p:extLst>
      <p:ext uri="{BB962C8B-B14F-4D97-AF65-F5344CB8AC3E}">
        <p14:creationId xmlns:p14="http://schemas.microsoft.com/office/powerpoint/2010/main" val="1602781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tested the modules with four different data-patterns:</a:t>
            </a:r>
            <a:r>
              <a:rPr lang="en-US" baseline="0" dirty="0"/>
              <a:t> Solid, inverse Solid, </a:t>
            </a:r>
            <a:r>
              <a:rPr lang="en-US" baseline="0" dirty="0" err="1"/>
              <a:t>RowStripe</a:t>
            </a:r>
            <a:r>
              <a:rPr lang="en-US" baseline="0" dirty="0"/>
              <a:t>, and inverse </a:t>
            </a:r>
            <a:r>
              <a:rPr lang="en-US" baseline="0" dirty="0" err="1"/>
              <a:t>RowStripe</a:t>
            </a:r>
            <a:r>
              <a:rPr lang="en-US" baseline="0" dirty="0"/>
              <a:t>. Solid and inverse Solid give us full coverage since each cell is tested with both 1s and 0s. And the same applies to </a:t>
            </a:r>
            <a:r>
              <a:rPr lang="en-US" baseline="0" dirty="0" err="1"/>
              <a:t>RowStripe</a:t>
            </a:r>
            <a:r>
              <a:rPr lang="en-US" baseline="0" dirty="0"/>
              <a:t> and its inverse.</a:t>
            </a:r>
          </a:p>
          <a:p>
            <a:endParaRPr lang="en-US" baseline="0" dirty="0"/>
          </a:p>
          <a:p>
            <a:r>
              <a:rPr lang="en-US" baseline="0" dirty="0"/>
              <a:t>However, we found that the </a:t>
            </a:r>
            <a:r>
              <a:rPr lang="en-US" baseline="0" dirty="0" err="1"/>
              <a:t>rowstripe</a:t>
            </a:r>
            <a:r>
              <a:rPr lang="en-US" baseline="0" dirty="0"/>
              <a:t> pattern had 10 times as more errors than the solid pattern. We also tested many other data-patterns, including random, but found </a:t>
            </a:r>
            <a:r>
              <a:rPr lang="en-US" baseline="0" dirty="0" err="1"/>
              <a:t>RowStripe</a:t>
            </a:r>
            <a:r>
              <a:rPr lang="en-US" baseline="0" dirty="0"/>
              <a:t> to induce the most errors.</a:t>
            </a:r>
          </a:p>
          <a:p>
            <a:endParaRPr lang="en-US" baseline="0" dirty="0"/>
          </a:p>
          <a:p>
            <a:r>
              <a:rPr lang="en-US" baseline="0" dirty="0"/>
              <a:t>Therefore, we conclude that errors are affected by data stored in other cells due to differences in coupling effects between the cells.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Calibri"/>
              <a:ea typeface="ＭＳ Ｐゴシック" charset="-128"/>
              <a:cs typeface="+mn-cs"/>
            </a:endParaRPr>
          </a:p>
        </p:txBody>
      </p:sp>
    </p:spTree>
    <p:extLst>
      <p:ext uri="{BB962C8B-B14F-4D97-AF65-F5344CB8AC3E}">
        <p14:creationId xmlns:p14="http://schemas.microsoft.com/office/powerpoint/2010/main" val="11663168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a:t>
            </a:r>
            <a:r>
              <a:rPr lang="en-US" baseline="0" dirty="0"/>
              <a:t> we show that victim cells are not weak cells, which are cells that are inherently leaky. According to our experiments, we saw almost no overlap between them.</a:t>
            </a:r>
          </a:p>
          <a:p>
            <a:endParaRPr lang="en-US" baseline="0" dirty="0"/>
          </a:p>
          <a:p>
            <a:r>
              <a:rPr lang="en-US" baseline="0" dirty="0"/>
              <a:t>Second, we show that errors are not strongly affected by temperature. In all of the tests so far, we set the temperature to 50 degrees Celsius. But even when we changed the temperature by 20 degrees, the number of errors changed by less than 15 percent.</a:t>
            </a:r>
          </a:p>
          <a:p>
            <a:endParaRPr lang="en-US" baseline="0" dirty="0"/>
          </a:p>
          <a:p>
            <a:r>
              <a:rPr lang="en-US" baseline="0" dirty="0"/>
              <a:t>Third, we show that errors are repeatable. Across ten iterations of testing, more than 70% of victim cells had errors in every iteration.</a:t>
            </a:r>
          </a:p>
          <a:p>
            <a:r>
              <a:rPr lang="en-US" baseline="0" dirty="0"/>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Calibri"/>
              <a:ea typeface="ＭＳ Ｐゴシック" charset="-128"/>
              <a:cs typeface="+mn-cs"/>
            </a:endParaRPr>
          </a:p>
        </p:txBody>
      </p:sp>
    </p:spTree>
    <p:extLst>
      <p:ext uri="{BB962C8B-B14F-4D97-AF65-F5344CB8AC3E}">
        <p14:creationId xmlns:p14="http://schemas.microsoft.com/office/powerpoint/2010/main" val="14801808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Fourth, we show that there</a:t>
            </a:r>
            <a:r>
              <a:rPr lang="en-US" baseline="0" dirty="0"/>
              <a:t> are as many as four errors per </a:t>
            </a:r>
            <a:r>
              <a:rPr lang="en-US" baseline="0" dirty="0" err="1"/>
              <a:t>cacheline</a:t>
            </a:r>
            <a:r>
              <a:rPr lang="en-US" baseline="0" dirty="0"/>
              <a:t>. From this, we conclude that simple ECC schemes (for example, SECDED) cannot prevent all errors.</a:t>
            </a:r>
          </a:p>
          <a:p>
            <a:endParaRPr lang="en-US" baseline="0" dirty="0"/>
          </a:p>
          <a:p>
            <a:r>
              <a:rPr lang="en-US" baseline="0" dirty="0"/>
              <a:t>Fifth, we show that the number of cells &amp; rows affected by an aggressor can be as high as 110 or 9, respectively.</a:t>
            </a:r>
          </a:p>
          <a:p>
            <a:endParaRPr lang="en-US" baseline="0" dirty="0"/>
          </a:p>
          <a:p>
            <a:r>
              <a:rPr lang="en-US" baseline="0" dirty="0"/>
              <a:t>Lastly, we show that a very small fraction of victim cells experience an error when either one of the aggressors is toggled.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a:ea typeface="ＭＳ Ｐゴシック" charset="-128"/>
              <a:cs typeface="+mn-cs"/>
            </a:endParaRPr>
          </a:p>
        </p:txBody>
      </p:sp>
    </p:spTree>
    <p:extLst>
      <p:ext uri="{BB962C8B-B14F-4D97-AF65-F5344CB8AC3E}">
        <p14:creationId xmlns:p14="http://schemas.microsoft.com/office/powerpoint/2010/main" val="24152765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42046298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a:t>
            </a:r>
            <a:r>
              <a:rPr lang="en-US" baseline="0" dirty="0"/>
              <a:t> a list of four potential solutions to disturbance errors: making better DRAM chips, refreshing more frequently, employing sophisticated ECC schemes, and using hardware counters to track the number of accesses to different rows.</a:t>
            </a:r>
          </a:p>
          <a:p>
            <a:endParaRPr lang="en-US" baseline="0" dirty="0"/>
          </a:p>
          <a:p>
            <a:r>
              <a:rPr lang="en-US" baseline="0" dirty="0"/>
              <a:t>However, all of these solutions incur a large overhead in terms cost, power, performance, and/or complexity.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a:ln>
                <a:noFill/>
              </a:ln>
              <a:solidFill>
                <a:prstClr val="black"/>
              </a:solidFill>
              <a:effectLst/>
              <a:uLnTx/>
              <a:uFillTx/>
              <a:latin typeface="Calibri"/>
              <a:ea typeface="ＭＳ Ｐゴシック" charset="-128"/>
              <a:cs typeface="+mn-cs"/>
            </a:endParaRPr>
          </a:p>
        </p:txBody>
      </p:sp>
    </p:spTree>
    <p:extLst>
      <p:ext uri="{BB962C8B-B14F-4D97-AF65-F5344CB8AC3E}">
        <p14:creationId xmlns:p14="http://schemas.microsoft.com/office/powerpoint/2010/main" val="14574133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what we learned from the sensitivity studies,</a:t>
            </a:r>
            <a:r>
              <a:rPr lang="en-US" baseline="0" dirty="0"/>
              <a:t> there are two naive solutions that immediately present themselves.</a:t>
            </a:r>
          </a:p>
          <a:p>
            <a:endParaRPr lang="en-US" baseline="0" dirty="0"/>
          </a:p>
          <a:p>
            <a:r>
              <a:rPr lang="en-US" baseline="0" dirty="0"/>
              <a:t>First, we can throttle accesses to the same row. If the access-interval is greater than 500ns, I showed how errors are not induced. We can achieve the same effect by limiting the maximum number of accesses to the same row to be less than 128K, within a refresh interval.</a:t>
            </a:r>
          </a:p>
          <a:p>
            <a:endParaRPr lang="en-US" baseline="0" dirty="0"/>
          </a:p>
          <a:p>
            <a:r>
              <a:rPr lang="en-US" baseline="0" dirty="0"/>
              <a:t>Second, we can refresh the module more frequently. If the refresh-interval is shortened by 7x, I showed how errors can be prevented.</a:t>
            </a:r>
          </a:p>
          <a:p>
            <a:endParaRPr lang="en-US" baseline="0" dirty="0"/>
          </a:p>
          <a:p>
            <a:r>
              <a:rPr lang="en-US" baseline="0" dirty="0"/>
              <a:t>However, both naive solutions introduce significant overhead in both performance and power. Later on, I will propose a much more efficient solution.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Calibri"/>
              <a:ea typeface="ＭＳ Ｐゴシック" charset="-128"/>
              <a:cs typeface="+mn-cs"/>
            </a:endParaRPr>
          </a:p>
        </p:txBody>
      </p:sp>
    </p:spTree>
    <p:extLst>
      <p:ext uri="{BB962C8B-B14F-4D97-AF65-F5344CB8AC3E}">
        <p14:creationId xmlns:p14="http://schemas.microsoft.com/office/powerpoint/2010/main" val="8640721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provide a more efficient solution, called PARA,</a:t>
            </a:r>
            <a:r>
              <a:rPr lang="en-US" dirty="0"/>
              <a:t> which stands for probabilistic adjacent row activation.</a:t>
            </a:r>
          </a:p>
          <a:p>
            <a:endParaRPr lang="en-US" dirty="0"/>
          </a:p>
          <a:p>
            <a:r>
              <a:rPr lang="en-US" dirty="0"/>
              <a:t>The</a:t>
            </a:r>
            <a:r>
              <a:rPr lang="en-US" baseline="0" dirty="0"/>
              <a:t> key idea is thus: after closing a row, we activate (i.e., refresh) one of its neighbors with a low probability, for example, p equal to 0.005.</a:t>
            </a:r>
          </a:p>
          <a:p>
            <a:endParaRPr lang="en-US" baseline="0" dirty="0"/>
          </a:p>
          <a:p>
            <a:r>
              <a:rPr lang="en-US" baseline="0" dirty="0"/>
              <a:t>PARA provides a strong reliability guarantee even under the worst-case access patterns to DRAM. When we set p to 0.005, the expected number of errors in one year is 9.4 times 10 to the negative 14. This probability is much lower the failure rate of other hardware components, for example, the hard-disk drive.</a:t>
            </a:r>
          </a:p>
          <a:p>
            <a:endParaRPr lang="en-US" baseline="0" dirty="0"/>
          </a:p>
          <a:p>
            <a:r>
              <a:rPr lang="en-US" baseline="0" dirty="0"/>
              <a:t>And by adjusting the value of p, PARA can provide an arbitrarily strong-degree of protection against errors.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prstClr val="black"/>
              </a:solidFill>
              <a:effectLst/>
              <a:uLnTx/>
              <a:uFillTx/>
              <a:latin typeface="Calibri"/>
              <a:ea typeface="ＭＳ Ｐゴシック" charset="-128"/>
              <a:cs typeface="+mn-cs"/>
            </a:endParaRPr>
          </a:p>
        </p:txBody>
      </p:sp>
    </p:spTree>
    <p:extLst>
      <p:ext uri="{BB962C8B-B14F-4D97-AF65-F5344CB8AC3E}">
        <p14:creationId xmlns:p14="http://schemas.microsoft.com/office/powerpoint/2010/main" val="40464870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 has many</a:t>
            </a:r>
            <a:r>
              <a:rPr lang="en-US" baseline="0" dirty="0"/>
              <a:t> advantages. Since it refreshes row infrequently, it has low power and low performance-overhead. Simulated across 29 benchmarks, we saw an average of only 0.2% slowdown and a maximum of only 0.75% slowdown.</a:t>
            </a:r>
          </a:p>
          <a:p>
            <a:endParaRPr lang="en-US" baseline="0" dirty="0"/>
          </a:p>
          <a:p>
            <a:r>
              <a:rPr lang="en-US" baseline="0" dirty="0"/>
              <a:t>In addition, due to its stateless nature, PARA has low cost and complexity.</a:t>
            </a:r>
          </a:p>
          <a:p>
            <a:endParaRPr lang="en-US" baseline="0" dirty="0"/>
          </a:p>
          <a:p>
            <a:r>
              <a:rPr lang="en-US" baseline="0" dirty="0"/>
              <a:t>Therefore, PARA is an effective and low-overhead solution to prevent disturbance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Calibri"/>
              <a:ea typeface="ＭＳ Ｐゴシック" charset="-128"/>
              <a:cs typeface="+mn-cs"/>
            </a:endParaRPr>
          </a:p>
        </p:txBody>
      </p:sp>
    </p:spTree>
    <p:extLst>
      <p:ext uri="{BB962C8B-B14F-4D97-AF65-F5344CB8AC3E}">
        <p14:creationId xmlns:p14="http://schemas.microsoft.com/office/powerpoint/2010/main" val="39250741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94</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6474539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101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5872925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113</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44067704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6789490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5747434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123</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49165280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Slide Image Placeholder 1"/>
          <p:cNvSpPr>
            <a:spLocks noGrp="1" noRot="1" noChangeAspect="1"/>
          </p:cNvSpPr>
          <p:nvPr>
            <p:ph type="sldImg"/>
          </p:nvPr>
        </p:nvSpPr>
        <p:spPr>
          <a:ln/>
        </p:spPr>
      </p:sp>
      <p:sp>
        <p:nvSpPr>
          <p:cNvPr id="310274"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If a cell has lost enough charge, this noise can be large enough to cause a failure on a read</a:t>
            </a:r>
          </a:p>
          <a:p>
            <a:r>
              <a:rPr lang="en-US">
                <a:latin typeface="Arial" charset="0"/>
                <a:ea typeface="ＭＳ Ｐゴシック" charset="0"/>
                <a:cs typeface="ＭＳ Ｐゴシック" charset="0"/>
              </a:rPr>
              <a:t>(normally, there is enough noise margin to tolerate the coupling noise)</a:t>
            </a:r>
          </a:p>
        </p:txBody>
      </p:sp>
      <p:sp>
        <p:nvSpPr>
          <p:cNvPr id="31027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B371F93-1368-364E-BACD-3968E0AEB83F}"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endParaRPr>
          </a:p>
        </p:txBody>
      </p:sp>
    </p:spTree>
    <p:extLst>
      <p:ext uri="{BB962C8B-B14F-4D97-AF65-F5344CB8AC3E}">
        <p14:creationId xmlns:p14="http://schemas.microsoft.com/office/powerpoint/2010/main" val="286221302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Slide Image Placeholder 1"/>
          <p:cNvSpPr>
            <a:spLocks noGrp="1" noRot="1" noChangeAspect="1"/>
          </p:cNvSpPr>
          <p:nvPr>
            <p:ph type="sldImg"/>
          </p:nvPr>
        </p:nvSpPr>
        <p:spPr>
          <a:ln/>
        </p:spPr>
      </p:sp>
      <p:sp>
        <p:nvSpPr>
          <p:cNvPr id="310274"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If a cell has lost enough charge, this noise can be large enough to cause a failure on a read</a:t>
            </a:r>
          </a:p>
          <a:p>
            <a:r>
              <a:rPr lang="en-US">
                <a:latin typeface="Arial" charset="0"/>
                <a:ea typeface="ＭＳ Ｐゴシック" charset="0"/>
                <a:cs typeface="ＭＳ Ｐゴシック" charset="0"/>
              </a:rPr>
              <a:t>(normally, there is enough noise margin to tolerate the coupling noise)</a:t>
            </a:r>
          </a:p>
        </p:txBody>
      </p:sp>
      <p:sp>
        <p:nvSpPr>
          <p:cNvPr id="31027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B371F93-1368-364E-BACD-3968E0AEB83F}"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endParaRPr>
          </a:p>
        </p:txBody>
      </p:sp>
    </p:spTree>
    <p:extLst>
      <p:ext uri="{BB962C8B-B14F-4D97-AF65-F5344CB8AC3E}">
        <p14:creationId xmlns:p14="http://schemas.microsoft.com/office/powerpoint/2010/main" val="387550037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Slide Image Placeholder 1"/>
          <p:cNvSpPr>
            <a:spLocks noGrp="1" noRot="1" noChangeAspect="1"/>
          </p:cNvSpPr>
          <p:nvPr>
            <p:ph type="sldImg"/>
          </p:nvPr>
        </p:nvSpPr>
        <p:spPr>
          <a:ln/>
        </p:spPr>
      </p:sp>
      <p:sp>
        <p:nvSpPr>
          <p:cNvPr id="311298"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
        <p:nvSpPr>
          <p:cNvPr id="31129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F8212E5-32B0-1B40-8DB6-AB5373768840}"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endParaRPr>
          </a:p>
        </p:txBody>
      </p:sp>
    </p:spTree>
    <p:extLst>
      <p:ext uri="{BB962C8B-B14F-4D97-AF65-F5344CB8AC3E}">
        <p14:creationId xmlns:p14="http://schemas.microsoft.com/office/powerpoint/2010/main" val="230640885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63842"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endParaRPr lang="en-US">
              <a:latin typeface="Calibri" charset="0"/>
            </a:endParaRPr>
          </a:p>
        </p:txBody>
      </p:sp>
      <p:sp>
        <p:nvSpPr>
          <p:cNvPr id="16384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960F916-6C97-E94D-9CB7-52CBDA6F7E2C}"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271902682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high-level</a:t>
            </a:r>
            <a:r>
              <a:rPr lang="en-US" baseline="0" dirty="0"/>
              <a:t> design for online profiling system is based to thee key observations: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F43FFD-D063-514F-A548-7BE8989890C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2827897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a:t>
            </a:r>
            <a:r>
              <a:rPr lang="en-US" baseline="0" dirty="0"/>
              <a:t> these observations, we propose that in an online profiling system,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F43FFD-D063-514F-A548-7BE8989890C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0227520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3930127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F5D215-8349-204F-BC92-9713F59A7BB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6149483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F5D215-8349-204F-BC92-9713F59A7BB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9450749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F5D215-8349-204F-BC92-9713F59A7BB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1814887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Ideally,</a:t>
            </a:r>
            <a:r>
              <a:rPr lang="en-US" baseline="0" dirty="0"/>
              <a:t> we would like to identify all the cells that fail at a given refresh interval so that we can extend the default refresh interval past 64ms and mitigate DRAM refresh overhead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846910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However,</a:t>
            </a:r>
            <a:r>
              <a:rPr lang="en-US" baseline="0" dirty="0"/>
              <a:t> there are a number of unwanted effects that complicate profiling, which I will go into in detail in my talk later this afternoon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610605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order to better</a:t>
            </a:r>
            <a:r>
              <a:rPr lang="en-US" baseline="0" dirty="0"/>
              <a:t> understand these effects in modern DRAM, we perform the first extensive characterization of 368 LPDDR4 DRAM chips</a:t>
            </a:r>
          </a:p>
          <a:p>
            <a:endParaRPr lang="en-US" baseline="0" dirty="0"/>
          </a:p>
          <a:p>
            <a:r>
              <a:rPr lang="en-US" baseline="0" dirty="0"/>
              <a:t>We make two major observations</a:t>
            </a:r>
          </a:p>
          <a:p>
            <a:endParaRPr lang="en-US" baseline="0" dirty="0"/>
          </a:p>
          <a:p>
            <a:r>
              <a:rPr lang="en-US" baseline="0" dirty="0"/>
              <a:t>First, we find that cells are more likely to fail at an increased refresh interval or temperature</a:t>
            </a:r>
          </a:p>
          <a:p>
            <a:endParaRPr lang="en-US" baseline="0" dirty="0"/>
          </a:p>
          <a:p>
            <a:r>
              <a:rPr lang="en-US" baseline="0" dirty="0"/>
              <a:t>Second, we identify a complex tradeoff space surrounding profiling, and characterize it in terms of profiling speed, failure coverage, and false positive rate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475744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leverage these observations to develop the</a:t>
            </a:r>
            <a:r>
              <a:rPr lang="en-US" baseline="0" dirty="0"/>
              <a:t> reach profiler, which searches for failures NOT at the operating conditions,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205261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rather at</a:t>
            </a:r>
            <a:r>
              <a:rPr lang="en-US" baseline="0" dirty="0"/>
              <a:t> reach conditions, where cells are more likely to fail</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479252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find that this not only increases profiling speed and reliability beyond</a:t>
            </a:r>
            <a:r>
              <a:rPr lang="en-US" baseline="0" dirty="0"/>
              <a:t> prior approaches to profiling, </a:t>
            </a:r>
          </a:p>
          <a:p>
            <a:endParaRPr lang="en-US" baseline="0" dirty="0"/>
          </a:p>
          <a:p>
            <a:r>
              <a:rPr lang="en-US" baseline="0" dirty="0"/>
              <a:t>But also enables longer refresh intervals that were previously unreasonable due to profiling overhead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250611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baseline="0" dirty="0"/>
              <a:t>Here are the studies that we did using our infrastructure.</a:t>
            </a:r>
          </a:p>
          <a:p>
            <a:pPr marL="0" indent="0">
              <a:buNone/>
            </a:pPr>
            <a:endParaRPr lang="en-US" baseline="0" dirty="0"/>
          </a:p>
          <a:p>
            <a:pPr marL="0" indent="0">
              <a:buNone/>
            </a:pPr>
            <a:r>
              <a:rPr lang="en-US" baseline="0" dirty="0"/>
              <a:t>We find that the first three, temperature, data pattern dependence, and retention time distributions, show results similar to those in prior work using DDR3 DRAM.</a:t>
            </a:r>
          </a:p>
          <a:p>
            <a:pPr marL="0" indent="0">
              <a:buNone/>
            </a:pPr>
            <a:endParaRPr lang="en-US" baseline="0" dirty="0"/>
          </a:p>
          <a:p>
            <a:pPr marL="0" indent="0">
              <a:buNone/>
            </a:pPr>
            <a:r>
              <a:rPr lang="en-US" baseline="0" dirty="0"/>
              <a:t>[CLICK]</a:t>
            </a:r>
          </a:p>
          <a:p>
            <a:pPr marL="0" indent="0">
              <a:buNone/>
            </a:pPr>
            <a:endParaRPr lang="en-US" baseline="0" dirty="0"/>
          </a:p>
          <a:p>
            <a:pPr marL="0" indent="0">
              <a:buNone/>
            </a:pPr>
            <a:r>
              <a:rPr lang="en-US" baseline="0" dirty="0"/>
              <a:t>Therefore, in this talk I’m going to focus on  4 and 5, variable retention time, and individual cell characterization, </a:t>
            </a:r>
            <a:r>
              <a:rPr lang="en-US" b="1" baseline="0" dirty="0"/>
              <a:t>which show new results that help motivate our mechanism</a:t>
            </a:r>
            <a:r>
              <a:rPr lang="en-US" baseline="0" dirty="0"/>
              <a:t>.</a:t>
            </a:r>
          </a:p>
          <a:p>
            <a:pPr marL="0" indent="0">
              <a:buNone/>
            </a:pPr>
            <a:endParaRPr lang="en-US" baseline="0" dirty="0"/>
          </a:p>
          <a:p>
            <a:pPr marL="0" indent="0">
              <a:buNone/>
            </a:pPr>
            <a:r>
              <a:rPr lang="en-US" baseline="0" dirty="0"/>
              <a:t>[END]</a:t>
            </a:r>
            <a:endParaRPr lang="tr-TR"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29927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baseline="0" dirty="0"/>
              <a:t>Here is some data we collected </a:t>
            </a:r>
            <a:r>
              <a:rPr lang="en-US" b="1" baseline="0" dirty="0"/>
              <a:t>from a representative chip at a fixed refresh interval of 2048ms.</a:t>
            </a:r>
          </a:p>
          <a:p>
            <a:endParaRPr lang="en-US" b="1" baseline="0" dirty="0"/>
          </a:p>
          <a:p>
            <a:r>
              <a:rPr lang="en-US" b="0" baseline="0" dirty="0"/>
              <a:t>We show the number of new failing cells discovered by continuously profiling over 6 days.</a:t>
            </a:r>
          </a:p>
          <a:p>
            <a:endParaRPr lang="en-US" b="0" baseline="0" dirty="0"/>
          </a:p>
          <a:p>
            <a:r>
              <a:rPr lang="en-US" b="0" baseline="0" dirty="0"/>
              <a:t>[CLICK]</a:t>
            </a:r>
          </a:p>
          <a:p>
            <a:endParaRPr lang="en-US" b="0" baseline="0" dirty="0"/>
          </a:p>
          <a:p>
            <a:r>
              <a:rPr lang="en-US" b="0" baseline="0" dirty="0"/>
              <a:t>We see that new failing cells continue to appear over time.</a:t>
            </a:r>
          </a:p>
          <a:p>
            <a:endParaRPr lang="en-US" b="0" baseline="0" dirty="0"/>
          </a:p>
          <a:p>
            <a:r>
              <a:rPr lang="en-US" b="0" baseline="0" dirty="0"/>
              <a:t>We attribute these to variable retention time effects, which mean that </a:t>
            </a:r>
            <a:r>
              <a:rPr lang="en-US" b="1" baseline="0" dirty="0"/>
              <a:t>cells can randomly change retention times at any point</a:t>
            </a:r>
            <a:r>
              <a:rPr lang="en-US" b="0" baseline="0" dirty="0"/>
              <a:t>.</a:t>
            </a:r>
          </a:p>
          <a:p>
            <a:endParaRPr lang="en-US" b="0" baseline="0" dirty="0"/>
          </a:p>
          <a:p>
            <a:r>
              <a:rPr lang="en-US" b="0" baseline="0" dirty="0"/>
              <a:t>[CLICK]</a:t>
            </a:r>
          </a:p>
          <a:p>
            <a:endParaRPr lang="en-US" b="0" baseline="0" dirty="0"/>
          </a:p>
          <a:p>
            <a:r>
              <a:rPr lang="en-US" b="0" baseline="0" dirty="0"/>
              <a:t>This shows that the set of failing cells </a:t>
            </a:r>
            <a:r>
              <a:rPr lang="en-US" b="1" baseline="0" dirty="0"/>
              <a:t>we find at 2048ms</a:t>
            </a:r>
            <a:r>
              <a:rPr lang="en-US" b="0" baseline="0" dirty="0"/>
              <a:t> changes over time</a:t>
            </a:r>
          </a:p>
          <a:p>
            <a:endParaRPr lang="en-US" b="0" baseline="0" dirty="0"/>
          </a:p>
          <a:p>
            <a:r>
              <a:rPr lang="en-US" b="0" baseline="0" dirty="0"/>
              <a:t>[CLICK]</a:t>
            </a:r>
          </a:p>
          <a:p>
            <a:endParaRPr lang="en-US" b="0" baseline="0" dirty="0"/>
          </a:p>
          <a:p>
            <a:r>
              <a:rPr lang="en-US" b="0" baseline="0" dirty="0"/>
              <a:t>This means that error correction codes and online profiling are necessary to manage new failing cells that continue to appear</a:t>
            </a:r>
          </a:p>
          <a:p>
            <a:endParaRPr lang="en-US" b="0" baseline="0" dirty="0"/>
          </a:p>
          <a:p>
            <a:r>
              <a:rPr lang="en-US" b="0" baseline="0" dirty="0"/>
              <a:t>[END]</a:t>
            </a:r>
            <a:endParaRPr lang="tr-TR" b="0"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344414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baseline="0" dirty="0"/>
              <a:t>Here is some data we collected </a:t>
            </a:r>
            <a:r>
              <a:rPr lang="en-US" b="1" baseline="0" dirty="0"/>
              <a:t>from a representative chip at a fixed refresh interval of 2048ms.</a:t>
            </a:r>
          </a:p>
          <a:p>
            <a:endParaRPr lang="en-US" b="1" baseline="0" dirty="0"/>
          </a:p>
          <a:p>
            <a:r>
              <a:rPr lang="en-US" b="0" baseline="0" dirty="0"/>
              <a:t>We show the number of new failing cells discovered by continuously profiling over 6 days.</a:t>
            </a:r>
          </a:p>
          <a:p>
            <a:endParaRPr lang="en-US" b="0" baseline="0" dirty="0"/>
          </a:p>
          <a:p>
            <a:r>
              <a:rPr lang="en-US" b="0" baseline="0" dirty="0"/>
              <a:t>[CLICK]</a:t>
            </a:r>
          </a:p>
          <a:p>
            <a:endParaRPr lang="en-US" b="0" baseline="0" dirty="0"/>
          </a:p>
          <a:p>
            <a:r>
              <a:rPr lang="en-US" b="0" baseline="0" dirty="0"/>
              <a:t>We see that new failing cells continue to appear over time.</a:t>
            </a:r>
          </a:p>
          <a:p>
            <a:endParaRPr lang="en-US" b="0" baseline="0" dirty="0"/>
          </a:p>
          <a:p>
            <a:r>
              <a:rPr lang="en-US" b="0" baseline="0" dirty="0"/>
              <a:t>We attribute these to variable retention time effects, which mean that </a:t>
            </a:r>
            <a:r>
              <a:rPr lang="en-US" b="1" baseline="0" dirty="0"/>
              <a:t>cells can randomly change retention times at any point</a:t>
            </a:r>
            <a:r>
              <a:rPr lang="en-US" b="0" baseline="0" dirty="0"/>
              <a:t>.</a:t>
            </a:r>
          </a:p>
          <a:p>
            <a:endParaRPr lang="en-US" b="0" baseline="0" dirty="0"/>
          </a:p>
          <a:p>
            <a:r>
              <a:rPr lang="en-US" b="0" baseline="0" dirty="0"/>
              <a:t>[CLICK]</a:t>
            </a:r>
          </a:p>
          <a:p>
            <a:endParaRPr lang="en-US" b="0" baseline="0" dirty="0"/>
          </a:p>
          <a:p>
            <a:r>
              <a:rPr lang="en-US" b="0" baseline="0" dirty="0"/>
              <a:t>This shows that the set of failing cells </a:t>
            </a:r>
            <a:r>
              <a:rPr lang="en-US" b="1" baseline="0" dirty="0"/>
              <a:t>we find at 2048ms</a:t>
            </a:r>
            <a:r>
              <a:rPr lang="en-US" b="0" baseline="0" dirty="0"/>
              <a:t> changes over time</a:t>
            </a:r>
          </a:p>
          <a:p>
            <a:endParaRPr lang="en-US" b="0" baseline="0" dirty="0"/>
          </a:p>
          <a:p>
            <a:r>
              <a:rPr lang="en-US" b="0" baseline="0" dirty="0"/>
              <a:t>[CLICK]</a:t>
            </a:r>
          </a:p>
          <a:p>
            <a:endParaRPr lang="en-US" b="0" baseline="0" dirty="0"/>
          </a:p>
          <a:p>
            <a:r>
              <a:rPr lang="en-US" b="0" baseline="0" dirty="0"/>
              <a:t>This means that error correction codes and online profiling are necessary to manage new failing cells that continue to appear</a:t>
            </a:r>
          </a:p>
          <a:p>
            <a:endParaRPr lang="en-US" b="0" baseline="0" dirty="0"/>
          </a:p>
          <a:p>
            <a:r>
              <a:rPr lang="en-US" b="0" baseline="0" dirty="0"/>
              <a:t>[END]</a:t>
            </a:r>
            <a:endParaRPr lang="tr-TR" b="0"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087788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In another study, we analyzed the failure probability of individual cells.</a:t>
            </a:r>
          </a:p>
          <a:p>
            <a:endParaRPr lang="en-US" baseline="0" dirty="0"/>
          </a:p>
          <a:p>
            <a:r>
              <a:rPr lang="en-US" baseline="0" dirty="0"/>
              <a:t>Here we show the </a:t>
            </a:r>
            <a:r>
              <a:rPr lang="en-US" b="1" baseline="0" dirty="0"/>
              <a:t>probability of read failure for a single cell </a:t>
            </a:r>
            <a:r>
              <a:rPr lang="en-US" baseline="0" dirty="0"/>
              <a:t>over different refresh intervals</a:t>
            </a:r>
          </a:p>
          <a:p>
            <a:endParaRPr lang="en-US" baseline="0" dirty="0"/>
          </a:p>
          <a:p>
            <a:r>
              <a:rPr lang="en-US" baseline="0" dirty="0"/>
              <a:t>We show an idealized cell, with never fails below 3.5 seconds, but always fails above 3.5s</a:t>
            </a:r>
          </a:p>
          <a:p>
            <a:endParaRPr lang="en-US" baseline="0" dirty="0"/>
          </a:p>
          <a:p>
            <a:r>
              <a:rPr lang="en-US" baseline="0" dirty="0"/>
              <a:t>We can say that this cell has a retention time of 3.5s.</a:t>
            </a:r>
          </a:p>
          <a:p>
            <a:endParaRPr lang="en-US" baseline="0" dirty="0"/>
          </a:p>
          <a:p>
            <a:r>
              <a:rPr lang="en-US" baseline="0" dirty="0"/>
              <a:t>[CLICK]</a:t>
            </a:r>
          </a:p>
          <a:p>
            <a:endParaRPr lang="en-US" baseline="0" dirty="0"/>
          </a:p>
          <a:p>
            <a:r>
              <a:rPr lang="en-US" baseline="0" dirty="0"/>
              <a:t>However, we find that real cells look more like the blue cartoon, which follows a normal distribution with a mean at 3.5s.</a:t>
            </a:r>
          </a:p>
          <a:p>
            <a:endParaRPr lang="en-US" baseline="0" dirty="0"/>
          </a:p>
          <a:p>
            <a:r>
              <a:rPr lang="en-US" baseline="0" dirty="0"/>
              <a:t>Note that even below 3.5s, there is a nonzero probability of the cell failing.</a:t>
            </a:r>
          </a:p>
          <a:p>
            <a:endParaRPr lang="en-US" baseline="0" dirty="0"/>
          </a:p>
          <a:p>
            <a:r>
              <a:rPr lang="en-US" baseline="0" dirty="0"/>
              <a:t>[END]</a:t>
            </a:r>
            <a:endParaRPr lang="tr-TR"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469797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In another study, we analyzed the failure probability of individual cells.</a:t>
            </a:r>
          </a:p>
          <a:p>
            <a:endParaRPr lang="en-US" baseline="0" dirty="0"/>
          </a:p>
          <a:p>
            <a:r>
              <a:rPr lang="en-US" baseline="0" dirty="0"/>
              <a:t>Here we show the </a:t>
            </a:r>
            <a:r>
              <a:rPr lang="en-US" b="1" baseline="0" dirty="0"/>
              <a:t>probability of read failure for a single cell </a:t>
            </a:r>
            <a:r>
              <a:rPr lang="en-US" baseline="0" dirty="0"/>
              <a:t>over different refresh intervals</a:t>
            </a:r>
          </a:p>
          <a:p>
            <a:endParaRPr lang="en-US" baseline="0" dirty="0"/>
          </a:p>
          <a:p>
            <a:r>
              <a:rPr lang="en-US" baseline="0" dirty="0"/>
              <a:t>We show an idealized cell, with never fails below 3.5 seconds, but always fails above 3.5s</a:t>
            </a:r>
          </a:p>
          <a:p>
            <a:endParaRPr lang="en-US" baseline="0" dirty="0"/>
          </a:p>
          <a:p>
            <a:r>
              <a:rPr lang="en-US" baseline="0" dirty="0"/>
              <a:t>We can say that this cell has a retention time of 3.5s.</a:t>
            </a:r>
          </a:p>
          <a:p>
            <a:endParaRPr lang="en-US" baseline="0" dirty="0"/>
          </a:p>
          <a:p>
            <a:r>
              <a:rPr lang="en-US" baseline="0" dirty="0"/>
              <a:t>[CLICK]</a:t>
            </a:r>
          </a:p>
          <a:p>
            <a:endParaRPr lang="en-US" baseline="0" dirty="0"/>
          </a:p>
          <a:p>
            <a:r>
              <a:rPr lang="en-US" baseline="0" dirty="0"/>
              <a:t>However, we find that real cells look more like the blue cartoon, which follows a normal distribution with a mean at 3.5s.</a:t>
            </a:r>
          </a:p>
          <a:p>
            <a:endParaRPr lang="en-US" baseline="0" dirty="0"/>
          </a:p>
          <a:p>
            <a:r>
              <a:rPr lang="en-US" baseline="0" dirty="0"/>
              <a:t>Note that even below 3.5s, there is a nonzero probability of the cell failing.</a:t>
            </a:r>
          </a:p>
          <a:p>
            <a:endParaRPr lang="en-US" baseline="0" dirty="0"/>
          </a:p>
          <a:p>
            <a:r>
              <a:rPr lang="en-US" baseline="0" dirty="0"/>
              <a:t>[END]</a:t>
            </a:r>
            <a:endParaRPr lang="tr-TR"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595014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b="1" baseline="0" dirty="0"/>
              <a:t>TEMPERATURE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endParaRPr lang="en-US" b="1" baseline="0" dirty="0"/>
          </a:p>
          <a:p>
            <a:endParaRPr lang="en-US" baseline="0" dirty="0"/>
          </a:p>
          <a:p>
            <a:r>
              <a:rPr lang="en-US" baseline="0" dirty="0"/>
              <a:t>Here we show real data from a real chip, </a:t>
            </a:r>
            <a:r>
              <a:rPr lang="en-US" b="1" baseline="0" dirty="0"/>
              <a:t>[CLICK] </a:t>
            </a:r>
            <a:r>
              <a:rPr lang="en-US" baseline="0" dirty="0"/>
              <a:t>which we collected by testing how often the cell failed out of 16 trials for different refresh intervals.</a:t>
            </a:r>
          </a:p>
          <a:p>
            <a:endParaRPr lang="en-US" baseline="0" dirty="0"/>
          </a:p>
          <a:p>
            <a:r>
              <a:rPr lang="en-US" baseline="0" dirty="0"/>
              <a:t>[CLICK]</a:t>
            </a:r>
          </a:p>
          <a:p>
            <a:endParaRPr lang="en-US" baseline="0" dirty="0"/>
          </a:p>
          <a:p>
            <a:r>
              <a:rPr lang="en-US" baseline="0" dirty="0"/>
              <a:t>We now show 8 different cells from the same chip.</a:t>
            </a:r>
          </a:p>
          <a:p>
            <a:endParaRPr lang="en-US" baseline="0" dirty="0"/>
          </a:p>
          <a:p>
            <a:r>
              <a:rPr lang="en-US" baseline="0" dirty="0"/>
              <a:t>[CLICK]</a:t>
            </a:r>
          </a:p>
          <a:p>
            <a:endParaRPr lang="en-US" baseline="0" dirty="0"/>
          </a:p>
          <a:p>
            <a:r>
              <a:rPr lang="en-US" baseline="0" dirty="0"/>
              <a:t>Suppose we are interested in operating at a refresh interval of 1.7 seconds.</a:t>
            </a:r>
          </a:p>
          <a:p>
            <a:endParaRPr lang="en-US" baseline="0" dirty="0"/>
          </a:p>
          <a:p>
            <a:r>
              <a:rPr lang="en-US" baseline="0" dirty="0"/>
              <a:t>[CLICK]</a:t>
            </a:r>
          </a:p>
          <a:p>
            <a:endParaRPr lang="en-US" baseline="0" dirty="0"/>
          </a:p>
          <a:p>
            <a:r>
              <a:rPr lang="en-US" baseline="0" dirty="0"/>
              <a:t>We will find 6 cells with a non-negligible probability of failing</a:t>
            </a:r>
          </a:p>
          <a:p>
            <a:endParaRPr lang="en-US" baseline="0" dirty="0"/>
          </a:p>
          <a:p>
            <a:r>
              <a:rPr lang="en-US" baseline="0" dirty="0"/>
              <a:t>[CLICK]</a:t>
            </a:r>
          </a:p>
          <a:p>
            <a:endParaRPr lang="en-US" baseline="0" dirty="0"/>
          </a:p>
          <a:p>
            <a:r>
              <a:rPr lang="en-US" baseline="0" dirty="0"/>
              <a:t>However, the bottom two cells will be hard to find since they have a low probability of failure at this refresh interval</a:t>
            </a:r>
          </a:p>
          <a:p>
            <a:endParaRPr lang="en-US" baseline="0" dirty="0"/>
          </a:p>
          <a:p>
            <a:r>
              <a:rPr lang="en-US" baseline="0" dirty="0"/>
              <a:t>[CLICK]</a:t>
            </a:r>
          </a:p>
          <a:p>
            <a:endParaRPr lang="en-US" baseline="0" dirty="0"/>
          </a:p>
          <a:p>
            <a:r>
              <a:rPr lang="en-US" baseline="0" dirty="0"/>
              <a:t>Instead, if we profile at an increased refresh interval, </a:t>
            </a:r>
            <a:r>
              <a:rPr lang="en-US" b="1" baseline="0" dirty="0"/>
              <a:t>[CLICK]</a:t>
            </a:r>
            <a:r>
              <a:rPr lang="en-US" b="0" baseline="0" dirty="0"/>
              <a:t> the same cells will be much easier to find since they will have a high probability of failure.</a:t>
            </a:r>
          </a:p>
          <a:p>
            <a:endParaRPr lang="en-US" b="0" baseline="0" dirty="0"/>
          </a:p>
          <a:p>
            <a:r>
              <a:rPr lang="en-US" b="0" baseline="0" dirty="0"/>
              <a:t>[CLICK]</a:t>
            </a:r>
          </a:p>
          <a:p>
            <a:endParaRPr lang="en-US" b="0" baseline="0" dirty="0"/>
          </a:p>
          <a:p>
            <a:r>
              <a:rPr lang="en-US" b="0" baseline="0" dirty="0"/>
              <a:t>However, we will also identify some additional cells as failing, which can end up being false positives.</a:t>
            </a:r>
          </a:p>
          <a:p>
            <a:endParaRPr lang="en-US" b="0" baseline="0" dirty="0"/>
          </a:p>
          <a:p>
            <a:r>
              <a:rPr lang="en-US" b="0" baseline="0" dirty="0"/>
              <a:t>[CLICK]</a:t>
            </a:r>
          </a:p>
          <a:p>
            <a:endParaRPr lang="en-US" b="0" baseline="0" dirty="0"/>
          </a:p>
          <a:p>
            <a:r>
              <a:rPr lang="en-US" b="0" baseline="0" dirty="0"/>
              <a:t>We repeat the same analysis for temperature variation and find that cells behave similarly. We show details of this analysis in the paper.</a:t>
            </a:r>
          </a:p>
          <a:p>
            <a:endParaRPr lang="en-US" b="0" baseline="0" dirty="0"/>
          </a:p>
          <a:p>
            <a:r>
              <a:rPr lang="en-US" b="0" baseline="0" dirty="0"/>
              <a:t>[CLICK]</a:t>
            </a:r>
          </a:p>
          <a:p>
            <a:endParaRPr lang="en-US" b="0" baseline="0" dirty="0"/>
          </a:p>
          <a:p>
            <a:r>
              <a:rPr lang="en-US" b="0" baseline="0" dirty="0"/>
              <a:t>The takeaway here is that any given cell is more likely to fail at a longer refresh interval or a higher temperature.</a:t>
            </a:r>
          </a:p>
          <a:p>
            <a:endParaRPr lang="en-US" b="0" baseline="0" dirty="0"/>
          </a:p>
          <a:p>
            <a:r>
              <a:rPr lang="en-US" b="0" baseline="0" dirty="0"/>
              <a:t>[END]</a:t>
            </a: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629347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b="1" baseline="0" dirty="0"/>
              <a:t>TEMPERATURE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endParaRPr lang="en-US" b="1" baseline="0" dirty="0"/>
          </a:p>
          <a:p>
            <a:endParaRPr lang="en-US" baseline="0" dirty="0"/>
          </a:p>
          <a:p>
            <a:r>
              <a:rPr lang="en-US" baseline="0" dirty="0"/>
              <a:t>Here we show real data from a real chip, </a:t>
            </a:r>
            <a:r>
              <a:rPr lang="en-US" b="1" baseline="0" dirty="0"/>
              <a:t>[CLICK] </a:t>
            </a:r>
            <a:r>
              <a:rPr lang="en-US" baseline="0" dirty="0"/>
              <a:t>which we collected by testing how often the cell failed out of 16 trials for different refresh intervals.</a:t>
            </a:r>
          </a:p>
          <a:p>
            <a:endParaRPr lang="en-US" baseline="0" dirty="0"/>
          </a:p>
          <a:p>
            <a:r>
              <a:rPr lang="en-US" baseline="0" dirty="0"/>
              <a:t>[CLICK]</a:t>
            </a:r>
          </a:p>
          <a:p>
            <a:endParaRPr lang="en-US" baseline="0" dirty="0"/>
          </a:p>
          <a:p>
            <a:r>
              <a:rPr lang="en-US" baseline="0" dirty="0"/>
              <a:t>We now show 8 different cells from the same chip.</a:t>
            </a:r>
          </a:p>
          <a:p>
            <a:endParaRPr lang="en-US" baseline="0" dirty="0"/>
          </a:p>
          <a:p>
            <a:r>
              <a:rPr lang="en-US" baseline="0" dirty="0"/>
              <a:t>[CLICK]</a:t>
            </a:r>
          </a:p>
          <a:p>
            <a:endParaRPr lang="en-US" baseline="0" dirty="0"/>
          </a:p>
          <a:p>
            <a:r>
              <a:rPr lang="en-US" baseline="0" dirty="0"/>
              <a:t>Suppose we are interested in operating at a refresh interval of 1.7 seconds.</a:t>
            </a:r>
          </a:p>
          <a:p>
            <a:endParaRPr lang="en-US" baseline="0" dirty="0"/>
          </a:p>
          <a:p>
            <a:r>
              <a:rPr lang="en-US" baseline="0" dirty="0"/>
              <a:t>[CLICK]</a:t>
            </a:r>
          </a:p>
          <a:p>
            <a:endParaRPr lang="en-US" baseline="0" dirty="0"/>
          </a:p>
          <a:p>
            <a:r>
              <a:rPr lang="en-US" baseline="0" dirty="0"/>
              <a:t>We will find 6 cells with a non-negligible probability of failing</a:t>
            </a:r>
          </a:p>
          <a:p>
            <a:endParaRPr lang="en-US" baseline="0" dirty="0"/>
          </a:p>
          <a:p>
            <a:r>
              <a:rPr lang="en-US" baseline="0" dirty="0"/>
              <a:t>[CLICK]</a:t>
            </a:r>
          </a:p>
          <a:p>
            <a:endParaRPr lang="en-US" baseline="0" dirty="0"/>
          </a:p>
          <a:p>
            <a:r>
              <a:rPr lang="en-US" baseline="0" dirty="0"/>
              <a:t>However, the bottom two cells will be hard to find since they have a low probability of failure at this refresh interval</a:t>
            </a:r>
          </a:p>
          <a:p>
            <a:endParaRPr lang="en-US" baseline="0" dirty="0"/>
          </a:p>
          <a:p>
            <a:r>
              <a:rPr lang="en-US" baseline="0" dirty="0"/>
              <a:t>[CLICK]</a:t>
            </a:r>
          </a:p>
          <a:p>
            <a:endParaRPr lang="en-US" baseline="0" dirty="0"/>
          </a:p>
          <a:p>
            <a:r>
              <a:rPr lang="en-US" baseline="0" dirty="0"/>
              <a:t>Instead, if we profile at an increased refresh interval, </a:t>
            </a:r>
            <a:r>
              <a:rPr lang="en-US" b="1" baseline="0" dirty="0"/>
              <a:t>[CLICK]</a:t>
            </a:r>
            <a:r>
              <a:rPr lang="en-US" b="0" baseline="0" dirty="0"/>
              <a:t> the same cells will be much easier to find since they will have a high probability of failure.</a:t>
            </a:r>
          </a:p>
          <a:p>
            <a:endParaRPr lang="en-US" b="0" baseline="0" dirty="0"/>
          </a:p>
          <a:p>
            <a:r>
              <a:rPr lang="en-US" b="0" baseline="0" dirty="0"/>
              <a:t>[CLICK]</a:t>
            </a:r>
          </a:p>
          <a:p>
            <a:endParaRPr lang="en-US" b="0" baseline="0" dirty="0"/>
          </a:p>
          <a:p>
            <a:r>
              <a:rPr lang="en-US" b="0" baseline="0" dirty="0"/>
              <a:t>However, we will also identify some additional cells as failing, which can end up being false positives.</a:t>
            </a:r>
          </a:p>
          <a:p>
            <a:endParaRPr lang="en-US" b="0" baseline="0" dirty="0"/>
          </a:p>
          <a:p>
            <a:r>
              <a:rPr lang="en-US" b="0" baseline="0" dirty="0"/>
              <a:t>[CLICK]</a:t>
            </a:r>
          </a:p>
          <a:p>
            <a:endParaRPr lang="en-US" b="0" baseline="0" dirty="0"/>
          </a:p>
          <a:p>
            <a:r>
              <a:rPr lang="en-US" b="0" baseline="0" dirty="0"/>
              <a:t>We repeat the same analysis for temperature variation and find that cells behave similarly. We show details of this analysis in the paper.</a:t>
            </a:r>
          </a:p>
          <a:p>
            <a:endParaRPr lang="en-US" b="0" baseline="0" dirty="0"/>
          </a:p>
          <a:p>
            <a:r>
              <a:rPr lang="en-US" b="0" baseline="0" dirty="0"/>
              <a:t>[CLICK]</a:t>
            </a:r>
          </a:p>
          <a:p>
            <a:endParaRPr lang="en-US" b="0" baseline="0" dirty="0"/>
          </a:p>
          <a:p>
            <a:r>
              <a:rPr lang="en-US" b="0" baseline="0" dirty="0"/>
              <a:t>The takeaway here is that any given cell is more likely to fail at a longer refresh interval or a higher temperature.</a:t>
            </a:r>
          </a:p>
          <a:p>
            <a:endParaRPr lang="en-US" b="0" baseline="0" dirty="0"/>
          </a:p>
          <a:p>
            <a:r>
              <a:rPr lang="en-US" b="0" baseline="0" dirty="0"/>
              <a:t>[END]</a:t>
            </a: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064829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b="1" baseline="0" dirty="0"/>
              <a:t>TEMPERATURE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endParaRPr lang="en-US" b="1" baseline="0" dirty="0"/>
          </a:p>
          <a:p>
            <a:endParaRPr lang="en-US" baseline="0" dirty="0"/>
          </a:p>
          <a:p>
            <a:r>
              <a:rPr lang="en-US" baseline="0" dirty="0"/>
              <a:t>Here we show real data from a real chip, </a:t>
            </a:r>
            <a:r>
              <a:rPr lang="en-US" b="1" baseline="0" dirty="0"/>
              <a:t>[CLICK] </a:t>
            </a:r>
            <a:r>
              <a:rPr lang="en-US" baseline="0" dirty="0"/>
              <a:t>which we collected by testing how often the cell failed out of 16 trials for different refresh intervals.</a:t>
            </a:r>
          </a:p>
          <a:p>
            <a:endParaRPr lang="en-US" baseline="0" dirty="0"/>
          </a:p>
          <a:p>
            <a:r>
              <a:rPr lang="en-US" baseline="0" dirty="0"/>
              <a:t>[CLICK]</a:t>
            </a:r>
          </a:p>
          <a:p>
            <a:endParaRPr lang="en-US" baseline="0" dirty="0"/>
          </a:p>
          <a:p>
            <a:r>
              <a:rPr lang="en-US" baseline="0" dirty="0"/>
              <a:t>We now show 8 different cells from the same chip.</a:t>
            </a:r>
          </a:p>
          <a:p>
            <a:endParaRPr lang="en-US" baseline="0" dirty="0"/>
          </a:p>
          <a:p>
            <a:r>
              <a:rPr lang="en-US" baseline="0" dirty="0"/>
              <a:t>[CLICK]</a:t>
            </a:r>
          </a:p>
          <a:p>
            <a:endParaRPr lang="en-US" baseline="0" dirty="0"/>
          </a:p>
          <a:p>
            <a:r>
              <a:rPr lang="en-US" baseline="0" dirty="0"/>
              <a:t>Suppose we are interested in operating at a refresh interval of 1.7 seconds.</a:t>
            </a:r>
          </a:p>
          <a:p>
            <a:endParaRPr lang="en-US" baseline="0" dirty="0"/>
          </a:p>
          <a:p>
            <a:r>
              <a:rPr lang="en-US" baseline="0" dirty="0"/>
              <a:t>[CLICK]</a:t>
            </a:r>
          </a:p>
          <a:p>
            <a:endParaRPr lang="en-US" baseline="0" dirty="0"/>
          </a:p>
          <a:p>
            <a:r>
              <a:rPr lang="en-US" baseline="0" dirty="0"/>
              <a:t>We will find 6 cells with a non-negligible probability of failing</a:t>
            </a:r>
          </a:p>
          <a:p>
            <a:endParaRPr lang="en-US" baseline="0" dirty="0"/>
          </a:p>
          <a:p>
            <a:r>
              <a:rPr lang="en-US" baseline="0" dirty="0"/>
              <a:t>[CLICK]</a:t>
            </a:r>
          </a:p>
          <a:p>
            <a:endParaRPr lang="en-US" baseline="0" dirty="0"/>
          </a:p>
          <a:p>
            <a:r>
              <a:rPr lang="en-US" baseline="0" dirty="0"/>
              <a:t>However, the bottom two cells will be hard to find since they have a low probability of failure at this refresh interval</a:t>
            </a:r>
          </a:p>
          <a:p>
            <a:endParaRPr lang="en-US" baseline="0" dirty="0"/>
          </a:p>
          <a:p>
            <a:r>
              <a:rPr lang="en-US" baseline="0" dirty="0"/>
              <a:t>[CLICK]</a:t>
            </a:r>
          </a:p>
          <a:p>
            <a:endParaRPr lang="en-US" baseline="0" dirty="0"/>
          </a:p>
          <a:p>
            <a:r>
              <a:rPr lang="en-US" baseline="0" dirty="0"/>
              <a:t>Instead, if we profile at an increased refresh interval, </a:t>
            </a:r>
            <a:r>
              <a:rPr lang="en-US" b="1" baseline="0" dirty="0"/>
              <a:t>[CLICK]</a:t>
            </a:r>
            <a:r>
              <a:rPr lang="en-US" b="0" baseline="0" dirty="0"/>
              <a:t> the same cells will be much easier to find since they will have a high probability of failure.</a:t>
            </a:r>
          </a:p>
          <a:p>
            <a:endParaRPr lang="en-US" b="0" baseline="0" dirty="0"/>
          </a:p>
          <a:p>
            <a:r>
              <a:rPr lang="en-US" b="0" baseline="0" dirty="0"/>
              <a:t>[CLICK]</a:t>
            </a:r>
          </a:p>
          <a:p>
            <a:endParaRPr lang="en-US" b="0" baseline="0" dirty="0"/>
          </a:p>
          <a:p>
            <a:r>
              <a:rPr lang="en-US" b="0" baseline="0" dirty="0"/>
              <a:t>However, we will also identify some additional cells as failing, which can end up being false positives.</a:t>
            </a:r>
          </a:p>
          <a:p>
            <a:endParaRPr lang="en-US" b="0" baseline="0" dirty="0"/>
          </a:p>
          <a:p>
            <a:r>
              <a:rPr lang="en-US" b="0" baseline="0" dirty="0"/>
              <a:t>[CLICK]</a:t>
            </a:r>
          </a:p>
          <a:p>
            <a:endParaRPr lang="en-US" b="0" baseline="0" dirty="0"/>
          </a:p>
          <a:p>
            <a:r>
              <a:rPr lang="en-US" b="0" baseline="0" dirty="0"/>
              <a:t>We repeat the same analysis for temperature variation and find that cells behave similarly. We show details of this analysis in the paper.</a:t>
            </a:r>
          </a:p>
          <a:p>
            <a:endParaRPr lang="en-US" b="0" baseline="0" dirty="0"/>
          </a:p>
          <a:p>
            <a:r>
              <a:rPr lang="en-US" b="0" baseline="0" dirty="0"/>
              <a:t>[CLICK]</a:t>
            </a:r>
          </a:p>
          <a:p>
            <a:endParaRPr lang="en-US" b="0" baseline="0" dirty="0"/>
          </a:p>
          <a:p>
            <a:r>
              <a:rPr lang="en-US" b="0" baseline="0" dirty="0"/>
              <a:t>The takeaway here is that any given cell is more likely to fail at a longer refresh interval or a higher temperature.</a:t>
            </a:r>
          </a:p>
          <a:p>
            <a:endParaRPr lang="en-US" b="0" baseline="0" dirty="0"/>
          </a:p>
          <a:p>
            <a:r>
              <a:rPr lang="en-US" b="0" baseline="0" dirty="0"/>
              <a:t>[END]</a:t>
            </a: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158016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b="1" baseline="0" dirty="0"/>
              <a:t>TEMPERATURE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endParaRPr lang="en-US" b="1" baseline="0" dirty="0"/>
          </a:p>
          <a:p>
            <a:endParaRPr lang="en-US" baseline="0" dirty="0"/>
          </a:p>
          <a:p>
            <a:r>
              <a:rPr lang="en-US" baseline="0" dirty="0"/>
              <a:t>Here we show real data from a real chip, </a:t>
            </a:r>
            <a:r>
              <a:rPr lang="en-US" b="1" baseline="0" dirty="0"/>
              <a:t>[CLICK] </a:t>
            </a:r>
            <a:r>
              <a:rPr lang="en-US" baseline="0" dirty="0"/>
              <a:t>which we collected by testing how often the cell failed out of 16 trials for different refresh intervals.</a:t>
            </a:r>
          </a:p>
          <a:p>
            <a:endParaRPr lang="en-US" baseline="0" dirty="0"/>
          </a:p>
          <a:p>
            <a:r>
              <a:rPr lang="en-US" baseline="0" dirty="0"/>
              <a:t>[CLICK]</a:t>
            </a:r>
          </a:p>
          <a:p>
            <a:endParaRPr lang="en-US" baseline="0" dirty="0"/>
          </a:p>
          <a:p>
            <a:r>
              <a:rPr lang="en-US" baseline="0" dirty="0"/>
              <a:t>We now show 8 different cells from the same chip.</a:t>
            </a:r>
          </a:p>
          <a:p>
            <a:endParaRPr lang="en-US" baseline="0" dirty="0"/>
          </a:p>
          <a:p>
            <a:r>
              <a:rPr lang="en-US" baseline="0" dirty="0"/>
              <a:t>[CLICK]</a:t>
            </a:r>
          </a:p>
          <a:p>
            <a:endParaRPr lang="en-US" baseline="0" dirty="0"/>
          </a:p>
          <a:p>
            <a:r>
              <a:rPr lang="en-US" baseline="0" dirty="0"/>
              <a:t>Suppose we are interested in operating at a refresh interval of 1.7 seconds.</a:t>
            </a:r>
          </a:p>
          <a:p>
            <a:endParaRPr lang="en-US" baseline="0" dirty="0"/>
          </a:p>
          <a:p>
            <a:r>
              <a:rPr lang="en-US" baseline="0" dirty="0"/>
              <a:t>[CLICK]</a:t>
            </a:r>
          </a:p>
          <a:p>
            <a:endParaRPr lang="en-US" baseline="0" dirty="0"/>
          </a:p>
          <a:p>
            <a:r>
              <a:rPr lang="en-US" baseline="0" dirty="0"/>
              <a:t>We will find 6 cells with a non-negligible probability of failing</a:t>
            </a:r>
          </a:p>
          <a:p>
            <a:endParaRPr lang="en-US" baseline="0" dirty="0"/>
          </a:p>
          <a:p>
            <a:r>
              <a:rPr lang="en-US" baseline="0" dirty="0"/>
              <a:t>[CLICK]</a:t>
            </a:r>
          </a:p>
          <a:p>
            <a:endParaRPr lang="en-US" baseline="0" dirty="0"/>
          </a:p>
          <a:p>
            <a:r>
              <a:rPr lang="en-US" baseline="0" dirty="0"/>
              <a:t>However, the bottom two cells will be hard to find since they have a low probability of failure at this refresh interval</a:t>
            </a:r>
          </a:p>
          <a:p>
            <a:endParaRPr lang="en-US" baseline="0" dirty="0"/>
          </a:p>
          <a:p>
            <a:r>
              <a:rPr lang="en-US" baseline="0" dirty="0"/>
              <a:t>[CLICK]</a:t>
            </a:r>
          </a:p>
          <a:p>
            <a:endParaRPr lang="en-US" baseline="0" dirty="0"/>
          </a:p>
          <a:p>
            <a:r>
              <a:rPr lang="en-US" baseline="0" dirty="0"/>
              <a:t>Instead, if we profile at an increased refresh interval, </a:t>
            </a:r>
            <a:r>
              <a:rPr lang="en-US" b="1" baseline="0" dirty="0"/>
              <a:t>[CLICK]</a:t>
            </a:r>
            <a:r>
              <a:rPr lang="en-US" b="0" baseline="0" dirty="0"/>
              <a:t> the same cells will be much easier to find since they will have a high probability of failure.</a:t>
            </a:r>
          </a:p>
          <a:p>
            <a:endParaRPr lang="en-US" b="0" baseline="0" dirty="0"/>
          </a:p>
          <a:p>
            <a:r>
              <a:rPr lang="en-US" b="0" baseline="0" dirty="0"/>
              <a:t>[CLICK]</a:t>
            </a:r>
          </a:p>
          <a:p>
            <a:endParaRPr lang="en-US" b="0" baseline="0" dirty="0"/>
          </a:p>
          <a:p>
            <a:r>
              <a:rPr lang="en-US" b="0" baseline="0" dirty="0"/>
              <a:t>However, we will also identify some additional cells as failing, which can end up being false positives.</a:t>
            </a:r>
          </a:p>
          <a:p>
            <a:endParaRPr lang="en-US" b="0" baseline="0" dirty="0"/>
          </a:p>
          <a:p>
            <a:r>
              <a:rPr lang="en-US" b="0" baseline="0" dirty="0"/>
              <a:t>[CLICK]</a:t>
            </a:r>
          </a:p>
          <a:p>
            <a:endParaRPr lang="en-US" b="0" baseline="0" dirty="0"/>
          </a:p>
          <a:p>
            <a:r>
              <a:rPr lang="en-US" b="0" baseline="0" dirty="0"/>
              <a:t>We repeat the same analysis for temperature variation and find that cells behave similarly. We show details of this analysis in the paper.</a:t>
            </a:r>
          </a:p>
          <a:p>
            <a:endParaRPr lang="en-US" b="0" baseline="0" dirty="0"/>
          </a:p>
          <a:p>
            <a:r>
              <a:rPr lang="en-US" b="0" baseline="0" dirty="0"/>
              <a:t>[CLICK]</a:t>
            </a:r>
          </a:p>
          <a:p>
            <a:endParaRPr lang="en-US" b="0" baseline="0" dirty="0"/>
          </a:p>
          <a:p>
            <a:r>
              <a:rPr lang="en-US" b="0" baseline="0" dirty="0"/>
              <a:t>The takeaway here is that any given cell is more likely to fail at a longer refresh interval or a higher temperature.</a:t>
            </a:r>
          </a:p>
          <a:p>
            <a:endParaRPr lang="en-US" b="0" baseline="0" dirty="0"/>
          </a:p>
          <a:p>
            <a:r>
              <a:rPr lang="en-US" b="0" baseline="0" dirty="0"/>
              <a:t>[END]</a:t>
            </a: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74140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b="1" baseline="0" dirty="0"/>
              <a:t>TEMPERATURE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endParaRPr lang="en-US" b="1" baseline="0" dirty="0"/>
          </a:p>
          <a:p>
            <a:endParaRPr lang="en-US" baseline="0" dirty="0"/>
          </a:p>
          <a:p>
            <a:r>
              <a:rPr lang="en-US" baseline="0" dirty="0"/>
              <a:t>Here we show real data from a real chip, </a:t>
            </a:r>
            <a:r>
              <a:rPr lang="en-US" b="1" baseline="0" dirty="0"/>
              <a:t>[CLICK] </a:t>
            </a:r>
            <a:r>
              <a:rPr lang="en-US" baseline="0" dirty="0"/>
              <a:t>which we collected by testing how often the cell failed out of 16 trials for different refresh intervals.</a:t>
            </a:r>
          </a:p>
          <a:p>
            <a:endParaRPr lang="en-US" baseline="0" dirty="0"/>
          </a:p>
          <a:p>
            <a:r>
              <a:rPr lang="en-US" baseline="0" dirty="0"/>
              <a:t>[CLICK]</a:t>
            </a:r>
          </a:p>
          <a:p>
            <a:endParaRPr lang="en-US" baseline="0" dirty="0"/>
          </a:p>
          <a:p>
            <a:r>
              <a:rPr lang="en-US" baseline="0" dirty="0"/>
              <a:t>We now show 8 different cells from the same chip.</a:t>
            </a:r>
          </a:p>
          <a:p>
            <a:endParaRPr lang="en-US" baseline="0" dirty="0"/>
          </a:p>
          <a:p>
            <a:r>
              <a:rPr lang="en-US" baseline="0" dirty="0"/>
              <a:t>[CLICK]</a:t>
            </a:r>
          </a:p>
          <a:p>
            <a:endParaRPr lang="en-US" baseline="0" dirty="0"/>
          </a:p>
          <a:p>
            <a:r>
              <a:rPr lang="en-US" baseline="0" dirty="0"/>
              <a:t>Suppose we are interested in operating at a refresh interval of 1.7 seconds.</a:t>
            </a:r>
          </a:p>
          <a:p>
            <a:endParaRPr lang="en-US" baseline="0" dirty="0"/>
          </a:p>
          <a:p>
            <a:r>
              <a:rPr lang="en-US" baseline="0" dirty="0"/>
              <a:t>[CLICK]</a:t>
            </a:r>
          </a:p>
          <a:p>
            <a:endParaRPr lang="en-US" baseline="0" dirty="0"/>
          </a:p>
          <a:p>
            <a:r>
              <a:rPr lang="en-US" baseline="0" dirty="0"/>
              <a:t>We will find 6 cells with a non-negligible probability of failing</a:t>
            </a:r>
          </a:p>
          <a:p>
            <a:endParaRPr lang="en-US" baseline="0" dirty="0"/>
          </a:p>
          <a:p>
            <a:r>
              <a:rPr lang="en-US" baseline="0" dirty="0"/>
              <a:t>[CLICK]</a:t>
            </a:r>
          </a:p>
          <a:p>
            <a:endParaRPr lang="en-US" baseline="0" dirty="0"/>
          </a:p>
          <a:p>
            <a:r>
              <a:rPr lang="en-US" baseline="0" dirty="0"/>
              <a:t>However, the bottom two cells will be hard to find since they have a low probability of failure at this refresh interval</a:t>
            </a:r>
          </a:p>
          <a:p>
            <a:endParaRPr lang="en-US" baseline="0" dirty="0"/>
          </a:p>
          <a:p>
            <a:r>
              <a:rPr lang="en-US" baseline="0" dirty="0"/>
              <a:t>[CLICK]</a:t>
            </a:r>
          </a:p>
          <a:p>
            <a:endParaRPr lang="en-US" baseline="0" dirty="0"/>
          </a:p>
          <a:p>
            <a:r>
              <a:rPr lang="en-US" baseline="0" dirty="0"/>
              <a:t>Instead, if we profile at an increased refresh interval, </a:t>
            </a:r>
            <a:r>
              <a:rPr lang="en-US" b="1" baseline="0" dirty="0"/>
              <a:t>[CLICK]</a:t>
            </a:r>
            <a:r>
              <a:rPr lang="en-US" b="0" baseline="0" dirty="0"/>
              <a:t> the same cells will be much easier to find since they will have a high probability of failure.</a:t>
            </a:r>
          </a:p>
          <a:p>
            <a:endParaRPr lang="en-US" b="0" baseline="0" dirty="0"/>
          </a:p>
          <a:p>
            <a:r>
              <a:rPr lang="en-US" b="0" baseline="0" dirty="0"/>
              <a:t>[CLICK]</a:t>
            </a:r>
          </a:p>
          <a:p>
            <a:endParaRPr lang="en-US" b="0" baseline="0" dirty="0"/>
          </a:p>
          <a:p>
            <a:r>
              <a:rPr lang="en-US" b="0" baseline="0" dirty="0"/>
              <a:t>However, we will also identify some additional cells as failing, which can end up being false positives.</a:t>
            </a:r>
          </a:p>
          <a:p>
            <a:endParaRPr lang="en-US" b="0" baseline="0" dirty="0"/>
          </a:p>
          <a:p>
            <a:r>
              <a:rPr lang="en-US" b="0" baseline="0" dirty="0"/>
              <a:t>[CLICK]</a:t>
            </a:r>
          </a:p>
          <a:p>
            <a:endParaRPr lang="en-US" b="0" baseline="0" dirty="0"/>
          </a:p>
          <a:p>
            <a:r>
              <a:rPr lang="en-US" b="0" baseline="0" dirty="0"/>
              <a:t>We repeat the same analysis for temperature variation and find that cells behave similarly. We show details of this analysis in the paper.</a:t>
            </a:r>
          </a:p>
          <a:p>
            <a:endParaRPr lang="en-US" b="0" baseline="0" dirty="0"/>
          </a:p>
          <a:p>
            <a:r>
              <a:rPr lang="en-US" b="0" baseline="0" dirty="0"/>
              <a:t>[CLICK]</a:t>
            </a:r>
          </a:p>
          <a:p>
            <a:endParaRPr lang="en-US" b="0" baseline="0" dirty="0"/>
          </a:p>
          <a:p>
            <a:r>
              <a:rPr lang="en-US" b="0" baseline="0" dirty="0"/>
              <a:t>The takeaway here is that any given cell is more likely to fail at a longer refresh interval or a higher temperature.</a:t>
            </a:r>
          </a:p>
          <a:p>
            <a:endParaRPr lang="en-US" b="0" baseline="0" dirty="0"/>
          </a:p>
          <a:p>
            <a:r>
              <a:rPr lang="en-US" b="0" baseline="0" dirty="0"/>
              <a:t>[END]</a:t>
            </a: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892940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b="1" baseline="0" dirty="0"/>
              <a:t>TEMPERATURE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endParaRPr lang="en-US" b="1" baseline="0" dirty="0"/>
          </a:p>
          <a:p>
            <a:endParaRPr lang="en-US" baseline="0" dirty="0"/>
          </a:p>
          <a:p>
            <a:r>
              <a:rPr lang="en-US" baseline="0" dirty="0"/>
              <a:t>Here we show real data from a real chip, </a:t>
            </a:r>
            <a:r>
              <a:rPr lang="en-US" b="1" baseline="0" dirty="0"/>
              <a:t>[CLICK] </a:t>
            </a:r>
            <a:r>
              <a:rPr lang="en-US" baseline="0" dirty="0"/>
              <a:t>which we collected by testing how often the cell failed out of 16 trials for different refresh intervals.</a:t>
            </a:r>
          </a:p>
          <a:p>
            <a:endParaRPr lang="en-US" baseline="0" dirty="0"/>
          </a:p>
          <a:p>
            <a:r>
              <a:rPr lang="en-US" baseline="0" dirty="0"/>
              <a:t>[CLICK]</a:t>
            </a:r>
          </a:p>
          <a:p>
            <a:endParaRPr lang="en-US" baseline="0" dirty="0"/>
          </a:p>
          <a:p>
            <a:r>
              <a:rPr lang="en-US" baseline="0" dirty="0"/>
              <a:t>We now show 8 different cells from the same chip.</a:t>
            </a:r>
          </a:p>
          <a:p>
            <a:endParaRPr lang="en-US" baseline="0" dirty="0"/>
          </a:p>
          <a:p>
            <a:r>
              <a:rPr lang="en-US" baseline="0" dirty="0"/>
              <a:t>[CLICK]</a:t>
            </a:r>
          </a:p>
          <a:p>
            <a:endParaRPr lang="en-US" baseline="0" dirty="0"/>
          </a:p>
          <a:p>
            <a:r>
              <a:rPr lang="en-US" baseline="0" dirty="0"/>
              <a:t>Suppose we are interested in operating at a refresh interval of 1.7 seconds.</a:t>
            </a:r>
          </a:p>
          <a:p>
            <a:endParaRPr lang="en-US" baseline="0" dirty="0"/>
          </a:p>
          <a:p>
            <a:r>
              <a:rPr lang="en-US" baseline="0" dirty="0"/>
              <a:t>[CLICK]</a:t>
            </a:r>
          </a:p>
          <a:p>
            <a:endParaRPr lang="en-US" baseline="0" dirty="0"/>
          </a:p>
          <a:p>
            <a:r>
              <a:rPr lang="en-US" baseline="0" dirty="0"/>
              <a:t>We will find 6 cells with a non-negligible probability of failing</a:t>
            </a:r>
          </a:p>
          <a:p>
            <a:endParaRPr lang="en-US" baseline="0" dirty="0"/>
          </a:p>
          <a:p>
            <a:r>
              <a:rPr lang="en-US" baseline="0" dirty="0"/>
              <a:t>[CLICK]</a:t>
            </a:r>
          </a:p>
          <a:p>
            <a:endParaRPr lang="en-US" baseline="0" dirty="0"/>
          </a:p>
          <a:p>
            <a:r>
              <a:rPr lang="en-US" baseline="0" dirty="0"/>
              <a:t>However, the bottom two cells will be hard to find since they have a low probability of failure at this refresh interval</a:t>
            </a:r>
          </a:p>
          <a:p>
            <a:endParaRPr lang="en-US" baseline="0" dirty="0"/>
          </a:p>
          <a:p>
            <a:r>
              <a:rPr lang="en-US" baseline="0" dirty="0"/>
              <a:t>[CLICK]</a:t>
            </a:r>
          </a:p>
          <a:p>
            <a:endParaRPr lang="en-US" baseline="0" dirty="0"/>
          </a:p>
          <a:p>
            <a:r>
              <a:rPr lang="en-US" baseline="0" dirty="0"/>
              <a:t>Instead, if we profile at an increased refresh interval, </a:t>
            </a:r>
            <a:r>
              <a:rPr lang="en-US" b="1" baseline="0" dirty="0"/>
              <a:t>[CLICK]</a:t>
            </a:r>
            <a:r>
              <a:rPr lang="en-US" b="0" baseline="0" dirty="0"/>
              <a:t> the same cells will be much easier to find since they will have a high probability of failure.</a:t>
            </a:r>
          </a:p>
          <a:p>
            <a:endParaRPr lang="en-US" b="0" baseline="0" dirty="0"/>
          </a:p>
          <a:p>
            <a:r>
              <a:rPr lang="en-US" b="0" baseline="0" dirty="0"/>
              <a:t>[CLICK]</a:t>
            </a:r>
          </a:p>
          <a:p>
            <a:endParaRPr lang="en-US" b="0" baseline="0" dirty="0"/>
          </a:p>
          <a:p>
            <a:r>
              <a:rPr lang="en-US" b="0" baseline="0" dirty="0"/>
              <a:t>However, we will also identify some additional cells as failing, which can end up being false positives.</a:t>
            </a:r>
          </a:p>
          <a:p>
            <a:endParaRPr lang="en-US" b="0" baseline="0" dirty="0"/>
          </a:p>
          <a:p>
            <a:r>
              <a:rPr lang="en-US" b="0" baseline="0" dirty="0"/>
              <a:t>[CLICK]</a:t>
            </a:r>
          </a:p>
          <a:p>
            <a:endParaRPr lang="en-US" b="0" baseline="0" dirty="0"/>
          </a:p>
          <a:p>
            <a:r>
              <a:rPr lang="en-US" b="0" baseline="0" dirty="0"/>
              <a:t>We repeat the same analysis for temperature variation and find that cells behave similarly. We show details of this analysis in the paper.</a:t>
            </a:r>
          </a:p>
          <a:p>
            <a:endParaRPr lang="en-US" b="0" baseline="0" dirty="0"/>
          </a:p>
          <a:p>
            <a:r>
              <a:rPr lang="en-US" b="0" baseline="0" dirty="0"/>
              <a:t>[CLICK]</a:t>
            </a:r>
          </a:p>
          <a:p>
            <a:endParaRPr lang="en-US" b="0" baseline="0" dirty="0"/>
          </a:p>
          <a:p>
            <a:r>
              <a:rPr lang="en-US" b="0" baseline="0" dirty="0"/>
              <a:t>The takeaway here is that any given cell is more likely to fail at a longer refresh interval or a higher temperature.</a:t>
            </a:r>
          </a:p>
          <a:p>
            <a:endParaRPr lang="en-US" b="0" baseline="0" dirty="0"/>
          </a:p>
          <a:p>
            <a:r>
              <a:rPr lang="en-US" b="0" baseline="0" dirty="0"/>
              <a:t>[END]</a:t>
            </a: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1284004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b="1" baseline="0" dirty="0"/>
              <a:t>TEMPERATURE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endParaRPr lang="en-US" b="1" baseline="0" dirty="0"/>
          </a:p>
          <a:p>
            <a:endParaRPr lang="en-US" baseline="0" dirty="0"/>
          </a:p>
          <a:p>
            <a:r>
              <a:rPr lang="en-US" baseline="0" dirty="0"/>
              <a:t>Here we show real data from a real chip, </a:t>
            </a:r>
            <a:r>
              <a:rPr lang="en-US" b="1" baseline="0" dirty="0"/>
              <a:t>[CLICK] </a:t>
            </a:r>
            <a:r>
              <a:rPr lang="en-US" baseline="0" dirty="0"/>
              <a:t>which we collected by testing how often the cell failed out of 16 trials for different refresh intervals.</a:t>
            </a:r>
          </a:p>
          <a:p>
            <a:endParaRPr lang="en-US" baseline="0" dirty="0"/>
          </a:p>
          <a:p>
            <a:r>
              <a:rPr lang="en-US" baseline="0" dirty="0"/>
              <a:t>[CLICK]</a:t>
            </a:r>
          </a:p>
          <a:p>
            <a:endParaRPr lang="en-US" baseline="0" dirty="0"/>
          </a:p>
          <a:p>
            <a:r>
              <a:rPr lang="en-US" baseline="0" dirty="0"/>
              <a:t>We now show 8 different cells from the same chip.</a:t>
            </a:r>
          </a:p>
          <a:p>
            <a:endParaRPr lang="en-US" baseline="0" dirty="0"/>
          </a:p>
          <a:p>
            <a:r>
              <a:rPr lang="en-US" baseline="0" dirty="0"/>
              <a:t>[CLICK]</a:t>
            </a:r>
          </a:p>
          <a:p>
            <a:endParaRPr lang="en-US" baseline="0" dirty="0"/>
          </a:p>
          <a:p>
            <a:r>
              <a:rPr lang="en-US" baseline="0" dirty="0"/>
              <a:t>Suppose we are interested in operating at a refresh interval of 1.7 seconds.</a:t>
            </a:r>
          </a:p>
          <a:p>
            <a:endParaRPr lang="en-US" baseline="0" dirty="0"/>
          </a:p>
          <a:p>
            <a:r>
              <a:rPr lang="en-US" baseline="0" dirty="0"/>
              <a:t>[CLICK]</a:t>
            </a:r>
          </a:p>
          <a:p>
            <a:endParaRPr lang="en-US" baseline="0" dirty="0"/>
          </a:p>
          <a:p>
            <a:r>
              <a:rPr lang="en-US" baseline="0" dirty="0"/>
              <a:t>We will find 6 cells with a non-negligible probability of failing</a:t>
            </a:r>
          </a:p>
          <a:p>
            <a:endParaRPr lang="en-US" baseline="0" dirty="0"/>
          </a:p>
          <a:p>
            <a:r>
              <a:rPr lang="en-US" baseline="0" dirty="0"/>
              <a:t>[CLICK]</a:t>
            </a:r>
          </a:p>
          <a:p>
            <a:endParaRPr lang="en-US" baseline="0" dirty="0"/>
          </a:p>
          <a:p>
            <a:r>
              <a:rPr lang="en-US" baseline="0" dirty="0"/>
              <a:t>However, the bottom two cells will be hard to find since they have a low probability of failure at this refresh interval</a:t>
            </a:r>
          </a:p>
          <a:p>
            <a:endParaRPr lang="en-US" baseline="0" dirty="0"/>
          </a:p>
          <a:p>
            <a:r>
              <a:rPr lang="en-US" baseline="0" dirty="0"/>
              <a:t>[CLICK]</a:t>
            </a:r>
          </a:p>
          <a:p>
            <a:endParaRPr lang="en-US" baseline="0" dirty="0"/>
          </a:p>
          <a:p>
            <a:r>
              <a:rPr lang="en-US" baseline="0" dirty="0"/>
              <a:t>Instead, if we profile at an increased refresh interval, </a:t>
            </a:r>
            <a:r>
              <a:rPr lang="en-US" b="1" baseline="0" dirty="0"/>
              <a:t>[CLICK]</a:t>
            </a:r>
            <a:r>
              <a:rPr lang="en-US" b="0" baseline="0" dirty="0"/>
              <a:t> the same cells will be much easier to find since they will have a high probability of failure.</a:t>
            </a:r>
          </a:p>
          <a:p>
            <a:endParaRPr lang="en-US" b="0" baseline="0" dirty="0"/>
          </a:p>
          <a:p>
            <a:r>
              <a:rPr lang="en-US" b="0" baseline="0" dirty="0"/>
              <a:t>[CLICK]</a:t>
            </a:r>
          </a:p>
          <a:p>
            <a:endParaRPr lang="en-US" b="0" baseline="0" dirty="0"/>
          </a:p>
          <a:p>
            <a:r>
              <a:rPr lang="en-US" b="0" baseline="0" dirty="0"/>
              <a:t>However, we will also identify some additional cells as failing, which can end up being false positives.</a:t>
            </a:r>
          </a:p>
          <a:p>
            <a:endParaRPr lang="en-US" b="0" baseline="0" dirty="0"/>
          </a:p>
          <a:p>
            <a:r>
              <a:rPr lang="en-US" b="0" baseline="0" dirty="0"/>
              <a:t>[CLICK]</a:t>
            </a:r>
          </a:p>
          <a:p>
            <a:endParaRPr lang="en-US" b="0" baseline="0" dirty="0"/>
          </a:p>
          <a:p>
            <a:r>
              <a:rPr lang="en-US" b="0" baseline="0" dirty="0"/>
              <a:t>We repeat the same analysis for temperature variation and find that cells behave similarly. We show details of this analysis in the paper.</a:t>
            </a:r>
          </a:p>
          <a:p>
            <a:endParaRPr lang="en-US" b="0" baseline="0" dirty="0"/>
          </a:p>
          <a:p>
            <a:r>
              <a:rPr lang="en-US" b="0" baseline="0" dirty="0"/>
              <a:t>[CLICK]</a:t>
            </a:r>
          </a:p>
          <a:p>
            <a:endParaRPr lang="en-US" b="0" baseline="0" dirty="0"/>
          </a:p>
          <a:p>
            <a:r>
              <a:rPr lang="en-US" b="0" baseline="0" dirty="0"/>
              <a:t>The takeaway here is that any given cell is more likely to fail at a longer refresh interval or a higher temperature.</a:t>
            </a:r>
          </a:p>
          <a:p>
            <a:endParaRPr lang="en-US" b="0" baseline="0" dirty="0"/>
          </a:p>
          <a:p>
            <a:r>
              <a:rPr lang="en-US" b="0" baseline="0" dirty="0"/>
              <a:t>[END]</a:t>
            </a: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148581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b="1" baseline="0" dirty="0"/>
              <a:t>TEMPERATURE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endParaRPr lang="en-US" b="1" baseline="0" dirty="0"/>
          </a:p>
          <a:p>
            <a:endParaRPr lang="en-US" baseline="0" dirty="0"/>
          </a:p>
          <a:p>
            <a:r>
              <a:rPr lang="en-US" baseline="0" dirty="0"/>
              <a:t>Here we show real data from a real chip, </a:t>
            </a:r>
            <a:r>
              <a:rPr lang="en-US" b="1" baseline="0" dirty="0"/>
              <a:t>[CLICK] </a:t>
            </a:r>
            <a:r>
              <a:rPr lang="en-US" baseline="0" dirty="0"/>
              <a:t>which we collected by testing how often the cell failed out of 16 trials for different refresh intervals.</a:t>
            </a:r>
          </a:p>
          <a:p>
            <a:endParaRPr lang="en-US" baseline="0" dirty="0"/>
          </a:p>
          <a:p>
            <a:r>
              <a:rPr lang="en-US" baseline="0" dirty="0"/>
              <a:t>[CLICK]</a:t>
            </a:r>
          </a:p>
          <a:p>
            <a:endParaRPr lang="en-US" baseline="0" dirty="0"/>
          </a:p>
          <a:p>
            <a:r>
              <a:rPr lang="en-US" baseline="0" dirty="0"/>
              <a:t>We now show 8 different cells from the same chip.</a:t>
            </a:r>
          </a:p>
          <a:p>
            <a:endParaRPr lang="en-US" baseline="0" dirty="0"/>
          </a:p>
          <a:p>
            <a:r>
              <a:rPr lang="en-US" baseline="0" dirty="0"/>
              <a:t>[CLICK]</a:t>
            </a:r>
          </a:p>
          <a:p>
            <a:endParaRPr lang="en-US" baseline="0" dirty="0"/>
          </a:p>
          <a:p>
            <a:r>
              <a:rPr lang="en-US" baseline="0" dirty="0"/>
              <a:t>Suppose we are interested in operating at a refresh interval of 1.7 seconds.</a:t>
            </a:r>
          </a:p>
          <a:p>
            <a:endParaRPr lang="en-US" baseline="0" dirty="0"/>
          </a:p>
          <a:p>
            <a:r>
              <a:rPr lang="en-US" baseline="0" dirty="0"/>
              <a:t>[CLICK]</a:t>
            </a:r>
          </a:p>
          <a:p>
            <a:endParaRPr lang="en-US" baseline="0" dirty="0"/>
          </a:p>
          <a:p>
            <a:r>
              <a:rPr lang="en-US" baseline="0" dirty="0"/>
              <a:t>We will find 6 cells with a non-negligible probability of failing</a:t>
            </a:r>
          </a:p>
          <a:p>
            <a:endParaRPr lang="en-US" baseline="0" dirty="0"/>
          </a:p>
          <a:p>
            <a:r>
              <a:rPr lang="en-US" baseline="0" dirty="0"/>
              <a:t>[CLICK]</a:t>
            </a:r>
          </a:p>
          <a:p>
            <a:endParaRPr lang="en-US" baseline="0" dirty="0"/>
          </a:p>
          <a:p>
            <a:r>
              <a:rPr lang="en-US" baseline="0" dirty="0"/>
              <a:t>However, the bottom two cells will be hard to find since they have a low probability of failure at this refresh interval</a:t>
            </a:r>
          </a:p>
          <a:p>
            <a:endParaRPr lang="en-US" baseline="0" dirty="0"/>
          </a:p>
          <a:p>
            <a:r>
              <a:rPr lang="en-US" baseline="0" dirty="0"/>
              <a:t>[CLICK]</a:t>
            </a:r>
          </a:p>
          <a:p>
            <a:endParaRPr lang="en-US" baseline="0" dirty="0"/>
          </a:p>
          <a:p>
            <a:r>
              <a:rPr lang="en-US" baseline="0" dirty="0"/>
              <a:t>Instead, if we profile at an increased refresh interval, </a:t>
            </a:r>
            <a:r>
              <a:rPr lang="en-US" b="1" baseline="0" dirty="0"/>
              <a:t>[CLICK]</a:t>
            </a:r>
            <a:r>
              <a:rPr lang="en-US" b="0" baseline="0" dirty="0"/>
              <a:t> the same cells will be much easier to find since they will have a high probability of failure.</a:t>
            </a:r>
          </a:p>
          <a:p>
            <a:endParaRPr lang="en-US" b="0" baseline="0" dirty="0"/>
          </a:p>
          <a:p>
            <a:r>
              <a:rPr lang="en-US" b="0" baseline="0" dirty="0"/>
              <a:t>[CLICK]</a:t>
            </a:r>
          </a:p>
          <a:p>
            <a:endParaRPr lang="en-US" b="0" baseline="0" dirty="0"/>
          </a:p>
          <a:p>
            <a:r>
              <a:rPr lang="en-US" b="0" baseline="0" dirty="0"/>
              <a:t>However, we will also identify some additional cells as failing, which can end up being false positives.</a:t>
            </a:r>
          </a:p>
          <a:p>
            <a:endParaRPr lang="en-US" b="0" baseline="0" dirty="0"/>
          </a:p>
          <a:p>
            <a:r>
              <a:rPr lang="en-US" b="0" baseline="0" dirty="0"/>
              <a:t>[CLICK]</a:t>
            </a:r>
          </a:p>
          <a:p>
            <a:endParaRPr lang="en-US" b="0" baseline="0" dirty="0"/>
          </a:p>
          <a:p>
            <a:r>
              <a:rPr lang="en-US" b="0" baseline="0" dirty="0"/>
              <a:t>We repeat the same analysis for temperature variation and find that cells behave similarly. We show details of this analysis in the paper.</a:t>
            </a:r>
          </a:p>
          <a:p>
            <a:endParaRPr lang="en-US" b="0" baseline="0" dirty="0"/>
          </a:p>
          <a:p>
            <a:r>
              <a:rPr lang="en-US" b="0" baseline="0" dirty="0"/>
              <a:t>[CLICK]</a:t>
            </a:r>
          </a:p>
          <a:p>
            <a:endParaRPr lang="en-US" b="0" baseline="0" dirty="0"/>
          </a:p>
          <a:p>
            <a:r>
              <a:rPr lang="en-US" b="0" baseline="0" dirty="0"/>
              <a:t>The takeaway here is that any given cell is more likely to fail at a longer refresh interval or a higher temperature.</a:t>
            </a:r>
          </a:p>
          <a:p>
            <a:endParaRPr lang="en-US" b="0" baseline="0" dirty="0"/>
          </a:p>
          <a:p>
            <a:r>
              <a:rPr lang="en-US" b="0" baseline="0" dirty="0"/>
              <a:t>[END]</a:t>
            </a: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958432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b="1" baseline="0" dirty="0"/>
              <a:t>TEMPERATURE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endParaRPr lang="en-US" b="1" baseline="0" dirty="0"/>
          </a:p>
          <a:p>
            <a:endParaRPr lang="en-US" baseline="0" dirty="0"/>
          </a:p>
          <a:p>
            <a:r>
              <a:rPr lang="en-US" baseline="0" dirty="0"/>
              <a:t>Here we show real data from a real chip, </a:t>
            </a:r>
            <a:r>
              <a:rPr lang="en-US" b="1" baseline="0" dirty="0"/>
              <a:t>[CLICK] </a:t>
            </a:r>
            <a:r>
              <a:rPr lang="en-US" baseline="0" dirty="0"/>
              <a:t>which we collected by testing how often the cell failed out of 16 trials for different refresh intervals.</a:t>
            </a:r>
          </a:p>
          <a:p>
            <a:endParaRPr lang="en-US" baseline="0" dirty="0"/>
          </a:p>
          <a:p>
            <a:r>
              <a:rPr lang="en-US" baseline="0" dirty="0"/>
              <a:t>[CLICK]</a:t>
            </a:r>
          </a:p>
          <a:p>
            <a:endParaRPr lang="en-US" baseline="0" dirty="0"/>
          </a:p>
          <a:p>
            <a:r>
              <a:rPr lang="en-US" baseline="0" dirty="0"/>
              <a:t>We now show 8 different cells from the same chip.</a:t>
            </a:r>
          </a:p>
          <a:p>
            <a:endParaRPr lang="en-US" baseline="0" dirty="0"/>
          </a:p>
          <a:p>
            <a:r>
              <a:rPr lang="en-US" baseline="0" dirty="0"/>
              <a:t>[CLICK]</a:t>
            </a:r>
          </a:p>
          <a:p>
            <a:endParaRPr lang="en-US" baseline="0" dirty="0"/>
          </a:p>
          <a:p>
            <a:r>
              <a:rPr lang="en-US" baseline="0" dirty="0"/>
              <a:t>Suppose we are interested in operating at a refresh interval of 1.7 seconds.</a:t>
            </a:r>
          </a:p>
          <a:p>
            <a:endParaRPr lang="en-US" baseline="0" dirty="0"/>
          </a:p>
          <a:p>
            <a:r>
              <a:rPr lang="en-US" baseline="0" dirty="0"/>
              <a:t>[CLICK]</a:t>
            </a:r>
          </a:p>
          <a:p>
            <a:endParaRPr lang="en-US" baseline="0" dirty="0"/>
          </a:p>
          <a:p>
            <a:r>
              <a:rPr lang="en-US" baseline="0" dirty="0"/>
              <a:t>We will find 6 cells with a non-negligible probability of failing</a:t>
            </a:r>
          </a:p>
          <a:p>
            <a:endParaRPr lang="en-US" baseline="0" dirty="0"/>
          </a:p>
          <a:p>
            <a:r>
              <a:rPr lang="en-US" baseline="0" dirty="0"/>
              <a:t>[CLICK]</a:t>
            </a:r>
          </a:p>
          <a:p>
            <a:endParaRPr lang="en-US" baseline="0" dirty="0"/>
          </a:p>
          <a:p>
            <a:r>
              <a:rPr lang="en-US" baseline="0" dirty="0"/>
              <a:t>However, the bottom two cells will be hard to find since they have a low probability of failure at this refresh interval</a:t>
            </a:r>
          </a:p>
          <a:p>
            <a:endParaRPr lang="en-US" baseline="0" dirty="0"/>
          </a:p>
          <a:p>
            <a:r>
              <a:rPr lang="en-US" baseline="0" dirty="0"/>
              <a:t>[CLICK]</a:t>
            </a:r>
          </a:p>
          <a:p>
            <a:endParaRPr lang="en-US" baseline="0" dirty="0"/>
          </a:p>
          <a:p>
            <a:r>
              <a:rPr lang="en-US" baseline="0" dirty="0"/>
              <a:t>Instead, if we profile at an increased refresh interval, </a:t>
            </a:r>
            <a:r>
              <a:rPr lang="en-US" b="1" baseline="0" dirty="0"/>
              <a:t>[CLICK]</a:t>
            </a:r>
            <a:r>
              <a:rPr lang="en-US" b="0" baseline="0" dirty="0"/>
              <a:t> the same cells will be much easier to find since they will have a high probability of failure.</a:t>
            </a:r>
          </a:p>
          <a:p>
            <a:endParaRPr lang="en-US" b="0" baseline="0" dirty="0"/>
          </a:p>
          <a:p>
            <a:r>
              <a:rPr lang="en-US" b="0" baseline="0" dirty="0"/>
              <a:t>[CLICK]</a:t>
            </a:r>
          </a:p>
          <a:p>
            <a:endParaRPr lang="en-US" b="0" baseline="0" dirty="0"/>
          </a:p>
          <a:p>
            <a:r>
              <a:rPr lang="en-US" b="0" baseline="0" dirty="0"/>
              <a:t>However, we will also identify some additional cells as failing, which can end up being false positives.</a:t>
            </a:r>
          </a:p>
          <a:p>
            <a:endParaRPr lang="en-US" b="0" baseline="0" dirty="0"/>
          </a:p>
          <a:p>
            <a:r>
              <a:rPr lang="en-US" b="0" baseline="0" dirty="0"/>
              <a:t>[CLICK]</a:t>
            </a:r>
          </a:p>
          <a:p>
            <a:endParaRPr lang="en-US" b="0" baseline="0" dirty="0"/>
          </a:p>
          <a:p>
            <a:r>
              <a:rPr lang="en-US" b="0" baseline="0" dirty="0"/>
              <a:t>We repeat the same analysis for temperature variation and find that cells behave similarly. We show details of this analysis in the paper.</a:t>
            </a:r>
          </a:p>
          <a:p>
            <a:endParaRPr lang="en-US" b="0" baseline="0" dirty="0"/>
          </a:p>
          <a:p>
            <a:r>
              <a:rPr lang="en-US" b="0" baseline="0" dirty="0"/>
              <a:t>[CLICK]</a:t>
            </a:r>
          </a:p>
          <a:p>
            <a:endParaRPr lang="en-US" b="0" baseline="0" dirty="0"/>
          </a:p>
          <a:p>
            <a:r>
              <a:rPr lang="en-US" b="0" baseline="0" dirty="0"/>
              <a:t>The takeaway here is that any given cell is more likely to fail at a longer refresh interval or a higher temperature.</a:t>
            </a:r>
          </a:p>
          <a:p>
            <a:endParaRPr lang="en-US" b="0" baseline="0" dirty="0"/>
          </a:p>
          <a:p>
            <a:r>
              <a:rPr lang="en-US" b="0" baseline="0" dirty="0"/>
              <a:t>[END]</a:t>
            </a: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7222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b="1" baseline="0" dirty="0"/>
              <a:t>TEMPERATURE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endParaRPr lang="en-US" b="1" baseline="0" dirty="0"/>
          </a:p>
          <a:p>
            <a:endParaRPr lang="en-US" baseline="0" dirty="0"/>
          </a:p>
          <a:p>
            <a:r>
              <a:rPr lang="en-US" baseline="0" dirty="0"/>
              <a:t>Here we show real data from a real chip, </a:t>
            </a:r>
            <a:r>
              <a:rPr lang="en-US" b="1" baseline="0" dirty="0"/>
              <a:t>[CLICK] </a:t>
            </a:r>
            <a:r>
              <a:rPr lang="en-US" baseline="0" dirty="0"/>
              <a:t>which we collected by testing how often the cell failed out of 16 trials for different refresh intervals.</a:t>
            </a:r>
          </a:p>
          <a:p>
            <a:endParaRPr lang="en-US" baseline="0" dirty="0"/>
          </a:p>
          <a:p>
            <a:r>
              <a:rPr lang="en-US" baseline="0" dirty="0"/>
              <a:t>[CLICK]</a:t>
            </a:r>
          </a:p>
          <a:p>
            <a:endParaRPr lang="en-US" baseline="0" dirty="0"/>
          </a:p>
          <a:p>
            <a:r>
              <a:rPr lang="en-US" baseline="0" dirty="0"/>
              <a:t>We now show 8 different cells from the same chip.</a:t>
            </a:r>
          </a:p>
          <a:p>
            <a:endParaRPr lang="en-US" baseline="0" dirty="0"/>
          </a:p>
          <a:p>
            <a:r>
              <a:rPr lang="en-US" baseline="0" dirty="0"/>
              <a:t>[CLICK]</a:t>
            </a:r>
          </a:p>
          <a:p>
            <a:endParaRPr lang="en-US" baseline="0" dirty="0"/>
          </a:p>
          <a:p>
            <a:r>
              <a:rPr lang="en-US" baseline="0" dirty="0"/>
              <a:t>Suppose we are interested in operating at a refresh interval of 1.7 seconds.</a:t>
            </a:r>
          </a:p>
          <a:p>
            <a:endParaRPr lang="en-US" baseline="0" dirty="0"/>
          </a:p>
          <a:p>
            <a:r>
              <a:rPr lang="en-US" baseline="0" dirty="0"/>
              <a:t>[CLICK]</a:t>
            </a:r>
          </a:p>
          <a:p>
            <a:endParaRPr lang="en-US" baseline="0" dirty="0"/>
          </a:p>
          <a:p>
            <a:r>
              <a:rPr lang="en-US" baseline="0" dirty="0"/>
              <a:t>We will find 6 cells with a non-negligible probability of failing</a:t>
            </a:r>
          </a:p>
          <a:p>
            <a:endParaRPr lang="en-US" baseline="0" dirty="0"/>
          </a:p>
          <a:p>
            <a:r>
              <a:rPr lang="en-US" baseline="0" dirty="0"/>
              <a:t>[CLICK]</a:t>
            </a:r>
          </a:p>
          <a:p>
            <a:endParaRPr lang="en-US" baseline="0" dirty="0"/>
          </a:p>
          <a:p>
            <a:r>
              <a:rPr lang="en-US" baseline="0" dirty="0"/>
              <a:t>However, the bottom two cells will be hard to find since they have a low probability of failure at this refresh interval</a:t>
            </a:r>
          </a:p>
          <a:p>
            <a:endParaRPr lang="en-US" baseline="0" dirty="0"/>
          </a:p>
          <a:p>
            <a:r>
              <a:rPr lang="en-US" baseline="0" dirty="0"/>
              <a:t>[CLICK]</a:t>
            </a:r>
          </a:p>
          <a:p>
            <a:endParaRPr lang="en-US" baseline="0" dirty="0"/>
          </a:p>
          <a:p>
            <a:r>
              <a:rPr lang="en-US" baseline="0" dirty="0"/>
              <a:t>Instead, if we profile at an increased refresh interval, </a:t>
            </a:r>
            <a:r>
              <a:rPr lang="en-US" b="1" baseline="0" dirty="0"/>
              <a:t>[CLICK]</a:t>
            </a:r>
            <a:r>
              <a:rPr lang="en-US" b="0" baseline="0" dirty="0"/>
              <a:t> the same cells will be much easier to find since they will have a high probability of failure.</a:t>
            </a:r>
          </a:p>
          <a:p>
            <a:endParaRPr lang="en-US" b="0" baseline="0" dirty="0"/>
          </a:p>
          <a:p>
            <a:r>
              <a:rPr lang="en-US" b="0" baseline="0" dirty="0"/>
              <a:t>[CLICK]</a:t>
            </a:r>
          </a:p>
          <a:p>
            <a:endParaRPr lang="en-US" b="0" baseline="0" dirty="0"/>
          </a:p>
          <a:p>
            <a:r>
              <a:rPr lang="en-US" b="0" baseline="0" dirty="0"/>
              <a:t>However, we will also identify some additional cells as failing, which can end up being false positives.</a:t>
            </a:r>
          </a:p>
          <a:p>
            <a:endParaRPr lang="en-US" b="0" baseline="0" dirty="0"/>
          </a:p>
          <a:p>
            <a:r>
              <a:rPr lang="en-US" b="0" baseline="0" dirty="0"/>
              <a:t>[CLICK]</a:t>
            </a:r>
          </a:p>
          <a:p>
            <a:endParaRPr lang="en-US" b="0" baseline="0" dirty="0"/>
          </a:p>
          <a:p>
            <a:r>
              <a:rPr lang="en-US" b="0" baseline="0" dirty="0"/>
              <a:t>We repeat the same analysis for temperature variation and find that cells behave similarly. We show details of this analysis in the paper.</a:t>
            </a:r>
          </a:p>
          <a:p>
            <a:endParaRPr lang="en-US" b="0" baseline="0" dirty="0"/>
          </a:p>
          <a:p>
            <a:r>
              <a:rPr lang="en-US" b="0" baseline="0" dirty="0"/>
              <a:t>[CLICK]</a:t>
            </a:r>
          </a:p>
          <a:p>
            <a:endParaRPr lang="en-US" b="0" baseline="0" dirty="0"/>
          </a:p>
          <a:p>
            <a:r>
              <a:rPr lang="en-US" b="0" baseline="0" dirty="0"/>
              <a:t>The takeaway here is that any given cell is more likely to fail at a longer refresh interval or a higher temperature.</a:t>
            </a:r>
          </a:p>
          <a:p>
            <a:endParaRPr lang="en-US" b="0" baseline="0" dirty="0"/>
          </a:p>
          <a:p>
            <a:r>
              <a:rPr lang="en-US" b="0" baseline="0" dirty="0"/>
              <a:t>[END]</a:t>
            </a: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909791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b="1" baseline="0" dirty="0"/>
              <a:t>TEMPERATURE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endParaRPr lang="en-US" b="1" baseline="0" dirty="0"/>
          </a:p>
          <a:p>
            <a:endParaRPr lang="en-US" baseline="0" dirty="0"/>
          </a:p>
          <a:p>
            <a:r>
              <a:rPr lang="en-US" baseline="0" dirty="0"/>
              <a:t>Here we show real data from a real chip, </a:t>
            </a:r>
            <a:r>
              <a:rPr lang="en-US" b="1" baseline="0" dirty="0"/>
              <a:t>[CLICK] </a:t>
            </a:r>
            <a:r>
              <a:rPr lang="en-US" baseline="0" dirty="0"/>
              <a:t>which we collected by testing how often the cell failed out of 16 trials for different refresh intervals.</a:t>
            </a:r>
          </a:p>
          <a:p>
            <a:endParaRPr lang="en-US" baseline="0" dirty="0"/>
          </a:p>
          <a:p>
            <a:r>
              <a:rPr lang="en-US" baseline="0" dirty="0"/>
              <a:t>[CLICK]</a:t>
            </a:r>
          </a:p>
          <a:p>
            <a:endParaRPr lang="en-US" baseline="0" dirty="0"/>
          </a:p>
          <a:p>
            <a:r>
              <a:rPr lang="en-US" baseline="0" dirty="0"/>
              <a:t>We now show 8 different cells from the same chip.</a:t>
            </a:r>
          </a:p>
          <a:p>
            <a:endParaRPr lang="en-US" baseline="0" dirty="0"/>
          </a:p>
          <a:p>
            <a:r>
              <a:rPr lang="en-US" baseline="0" dirty="0"/>
              <a:t>[CLICK]</a:t>
            </a:r>
          </a:p>
          <a:p>
            <a:endParaRPr lang="en-US" baseline="0" dirty="0"/>
          </a:p>
          <a:p>
            <a:r>
              <a:rPr lang="en-US" baseline="0" dirty="0"/>
              <a:t>Suppose we are interested in operating at a refresh interval of 1.7 seconds.</a:t>
            </a:r>
          </a:p>
          <a:p>
            <a:endParaRPr lang="en-US" baseline="0" dirty="0"/>
          </a:p>
          <a:p>
            <a:r>
              <a:rPr lang="en-US" baseline="0" dirty="0"/>
              <a:t>[CLICK]</a:t>
            </a:r>
          </a:p>
          <a:p>
            <a:endParaRPr lang="en-US" baseline="0" dirty="0"/>
          </a:p>
          <a:p>
            <a:r>
              <a:rPr lang="en-US" baseline="0" dirty="0"/>
              <a:t>We will find 6 cells with a non-negligible probability of failing</a:t>
            </a:r>
          </a:p>
          <a:p>
            <a:endParaRPr lang="en-US" baseline="0" dirty="0"/>
          </a:p>
          <a:p>
            <a:r>
              <a:rPr lang="en-US" baseline="0" dirty="0"/>
              <a:t>[CLICK]</a:t>
            </a:r>
          </a:p>
          <a:p>
            <a:endParaRPr lang="en-US" baseline="0" dirty="0"/>
          </a:p>
          <a:p>
            <a:r>
              <a:rPr lang="en-US" baseline="0" dirty="0"/>
              <a:t>However, the bottom two cells will be hard to find since they have a low probability of failure at this refresh interval</a:t>
            </a:r>
          </a:p>
          <a:p>
            <a:endParaRPr lang="en-US" baseline="0" dirty="0"/>
          </a:p>
          <a:p>
            <a:r>
              <a:rPr lang="en-US" baseline="0" dirty="0"/>
              <a:t>[CLICK]</a:t>
            </a:r>
          </a:p>
          <a:p>
            <a:endParaRPr lang="en-US" baseline="0" dirty="0"/>
          </a:p>
          <a:p>
            <a:r>
              <a:rPr lang="en-US" baseline="0" dirty="0"/>
              <a:t>Instead, if we profile at an increased refresh interval, </a:t>
            </a:r>
            <a:r>
              <a:rPr lang="en-US" b="1" baseline="0" dirty="0"/>
              <a:t>[CLICK]</a:t>
            </a:r>
            <a:r>
              <a:rPr lang="en-US" b="0" baseline="0" dirty="0"/>
              <a:t> the same cells will be much easier to find since they will have a high probability of failure.</a:t>
            </a:r>
          </a:p>
          <a:p>
            <a:endParaRPr lang="en-US" b="0" baseline="0" dirty="0"/>
          </a:p>
          <a:p>
            <a:r>
              <a:rPr lang="en-US" b="0" baseline="0" dirty="0"/>
              <a:t>[CLICK]</a:t>
            </a:r>
          </a:p>
          <a:p>
            <a:endParaRPr lang="en-US" b="0" baseline="0" dirty="0"/>
          </a:p>
          <a:p>
            <a:r>
              <a:rPr lang="en-US" b="0" baseline="0" dirty="0"/>
              <a:t>However, we will also identify some additional cells as failing, which can end up being false positives.</a:t>
            </a:r>
          </a:p>
          <a:p>
            <a:endParaRPr lang="en-US" b="0" baseline="0" dirty="0"/>
          </a:p>
          <a:p>
            <a:r>
              <a:rPr lang="en-US" b="0" baseline="0" dirty="0"/>
              <a:t>[CLICK]</a:t>
            </a:r>
          </a:p>
          <a:p>
            <a:endParaRPr lang="en-US" b="0" baseline="0" dirty="0"/>
          </a:p>
          <a:p>
            <a:r>
              <a:rPr lang="en-US" b="0" baseline="0" dirty="0"/>
              <a:t>We repeat the same analysis for temperature variation and find that cells behave similarly. We show details of this analysis in the paper.</a:t>
            </a:r>
          </a:p>
          <a:p>
            <a:endParaRPr lang="en-US" b="0" baseline="0" dirty="0"/>
          </a:p>
          <a:p>
            <a:r>
              <a:rPr lang="en-US" b="0" baseline="0" dirty="0"/>
              <a:t>[CLICK]</a:t>
            </a:r>
          </a:p>
          <a:p>
            <a:endParaRPr lang="en-US" b="0" baseline="0" dirty="0"/>
          </a:p>
          <a:p>
            <a:r>
              <a:rPr lang="en-US" b="0" baseline="0" dirty="0"/>
              <a:t>The takeaway here is that any given cell is more likely to fail at a longer refresh interval or a higher temperature.</a:t>
            </a:r>
          </a:p>
          <a:p>
            <a:endParaRPr lang="en-US" b="0" baseline="0" dirty="0"/>
          </a:p>
          <a:p>
            <a:r>
              <a:rPr lang="en-US" b="0" baseline="0" dirty="0"/>
              <a:t>[END]</a:t>
            </a: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387218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…which is to profile NOT at the desired operating conditions, but rather at a longer refresh interval and/or a higher </a:t>
            </a:r>
            <a:r>
              <a:rPr lang="en-US" baseline="0" dirty="0" err="1"/>
              <a:t>tempereature</a:t>
            </a:r>
            <a:endParaRPr lang="en-US" baseline="0" dirty="0"/>
          </a:p>
          <a:p>
            <a:endParaRPr lang="en-US" baseline="0" dirty="0"/>
          </a:p>
          <a:p>
            <a:r>
              <a:rPr lang="en-US" baseline="0" dirty="0"/>
              <a:t>[CLICK]</a:t>
            </a:r>
          </a:p>
          <a:p>
            <a:endParaRPr lang="en-US" baseline="0" dirty="0"/>
          </a:p>
          <a:p>
            <a:r>
              <a:rPr lang="en-US" baseline="0" dirty="0"/>
              <a:t>The pros of this approach are that it’s faster and more reliable since we are profiling for failures where they are most likely to occur</a:t>
            </a:r>
          </a:p>
          <a:p>
            <a:endParaRPr lang="en-US" baseline="0" dirty="0"/>
          </a:p>
          <a:p>
            <a:r>
              <a:rPr lang="en-US" baseline="0" dirty="0"/>
              <a:t>[CLICK]</a:t>
            </a:r>
          </a:p>
          <a:p>
            <a:endParaRPr lang="en-US" baseline="0" dirty="0"/>
          </a:p>
          <a:p>
            <a:r>
              <a:rPr lang="en-US" baseline="0" dirty="0"/>
              <a:t>However, we may also identify false positives, which fail under profiling conditions but not under operating conditions</a:t>
            </a:r>
          </a:p>
          <a:p>
            <a:endParaRPr lang="en-US" baseline="0" dirty="0"/>
          </a:p>
          <a:p>
            <a:r>
              <a:rPr lang="en-US" baseline="0" dirty="0"/>
              <a:t>[END]</a:t>
            </a:r>
            <a:endParaRPr lang="tr-TR"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672425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Reach profiling as shown is a general methodology.</a:t>
            </a:r>
          </a:p>
          <a:p>
            <a:endParaRPr lang="en-US" baseline="0" dirty="0"/>
          </a:p>
          <a:p>
            <a:r>
              <a:rPr lang="en-US" baseline="0" dirty="0"/>
              <a:t>[CLICK]</a:t>
            </a:r>
          </a:p>
          <a:p>
            <a:endParaRPr lang="en-US" baseline="0" dirty="0"/>
          </a:p>
          <a:p>
            <a:r>
              <a:rPr lang="en-US" baseline="0" dirty="0"/>
              <a:t>In order to turn it into a concrete implementation, we need to answer three key questions</a:t>
            </a:r>
          </a:p>
          <a:p>
            <a:endParaRPr lang="en-US" baseline="0" dirty="0"/>
          </a:p>
          <a:p>
            <a:r>
              <a:rPr lang="en-US" baseline="0" dirty="0"/>
              <a:t>[CLICK]</a:t>
            </a:r>
          </a:p>
          <a:p>
            <a:endParaRPr lang="en-US" baseline="0" dirty="0"/>
          </a:p>
          <a:p>
            <a:r>
              <a:rPr lang="en-US" baseline="0" dirty="0"/>
              <a:t>First, what are the desirable profiling conditions?</a:t>
            </a:r>
          </a:p>
          <a:p>
            <a:endParaRPr lang="en-US" baseline="0" dirty="0"/>
          </a:p>
          <a:p>
            <a:r>
              <a:rPr lang="en-US" baseline="0" dirty="0"/>
              <a:t>[CLICK]</a:t>
            </a:r>
          </a:p>
          <a:p>
            <a:br>
              <a:rPr lang="en-US" baseline="0" dirty="0"/>
            </a:br>
            <a:r>
              <a:rPr lang="en-US" baseline="0" dirty="0"/>
              <a:t>Second, how often must we </a:t>
            </a:r>
            <a:r>
              <a:rPr lang="en-US" baseline="0" dirty="0" err="1"/>
              <a:t>reprofile</a:t>
            </a:r>
            <a:r>
              <a:rPr lang="en-US" baseline="0" dirty="0"/>
              <a:t>?</a:t>
            </a:r>
          </a:p>
          <a:p>
            <a:endParaRPr lang="en-US" baseline="0" dirty="0"/>
          </a:p>
          <a:p>
            <a:r>
              <a:rPr lang="en-US" baseline="0" dirty="0"/>
              <a:t>[CLICK]</a:t>
            </a:r>
          </a:p>
          <a:p>
            <a:endParaRPr lang="en-US" baseline="0" dirty="0"/>
          </a:p>
          <a:p>
            <a:r>
              <a:rPr lang="en-US" baseline="0" dirty="0"/>
              <a:t>Third, what information does the profiler need in order to figure all of this out?</a:t>
            </a:r>
          </a:p>
          <a:p>
            <a:endParaRPr lang="en-US" baseline="0" dirty="0"/>
          </a:p>
          <a:p>
            <a:r>
              <a:rPr lang="en-US" baseline="0" dirty="0"/>
              <a:t>[END]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128775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baseline="0" dirty="0"/>
              <a:t>To this end, we identify three key metrics we can use to characterize any retention failure profiling mechanism.</a:t>
            </a:r>
          </a:p>
          <a:p>
            <a:endParaRPr lang="en-US" baseline="0" dirty="0"/>
          </a:p>
          <a:p>
            <a:r>
              <a:rPr lang="en-US" baseline="0" dirty="0"/>
              <a:t>[CLICK]</a:t>
            </a:r>
          </a:p>
          <a:p>
            <a:endParaRPr lang="en-US" baseline="0" dirty="0"/>
          </a:p>
          <a:p>
            <a:r>
              <a:rPr lang="en-US" baseline="0" dirty="0"/>
              <a:t>Runtime represents how long profiling actually takes</a:t>
            </a:r>
          </a:p>
          <a:p>
            <a:endParaRPr lang="en-US" baseline="0" dirty="0"/>
          </a:p>
          <a:p>
            <a:r>
              <a:rPr lang="en-US" baseline="0" dirty="0"/>
              <a:t>[CLICK]</a:t>
            </a:r>
          </a:p>
          <a:p>
            <a:endParaRPr lang="en-US" baseline="0" dirty="0"/>
          </a:p>
          <a:p>
            <a:r>
              <a:rPr lang="en-US" baseline="0" dirty="0"/>
              <a:t>Coverage represents the portion of all possible failures that are discovered by the profiling mechanism</a:t>
            </a:r>
          </a:p>
          <a:p>
            <a:endParaRPr lang="en-US" baseline="0" dirty="0"/>
          </a:p>
          <a:p>
            <a:r>
              <a:rPr lang="en-US" baseline="0" dirty="0"/>
              <a:t>[CLICK]</a:t>
            </a:r>
          </a:p>
          <a:p>
            <a:endParaRPr lang="en-US" baseline="0" dirty="0"/>
          </a:p>
          <a:p>
            <a:r>
              <a:rPr lang="en-US" baseline="0" dirty="0"/>
              <a:t>False positives represent the number of cells that are observed to fail during profiling, but never during actual operation</a:t>
            </a:r>
          </a:p>
          <a:p>
            <a:endParaRPr lang="en-US" baseline="0" dirty="0"/>
          </a:p>
          <a:p>
            <a:r>
              <a:rPr lang="en-US" baseline="0" dirty="0"/>
              <a:t>[CLICK]</a:t>
            </a:r>
          </a:p>
          <a:p>
            <a:endParaRPr lang="en-US" baseline="0" dirty="0"/>
          </a:p>
          <a:p>
            <a:r>
              <a:rPr lang="en-US" baseline="0" dirty="0"/>
              <a:t>We then perform a detailed exploration of how these three metrics change under many different profiling conditions.</a:t>
            </a:r>
          </a:p>
          <a:p>
            <a:endParaRPr lang="en-US" baseline="0" dirty="0"/>
          </a:p>
          <a:p>
            <a:r>
              <a:rPr lang="en-US" baseline="0" dirty="0"/>
              <a:t>[END]</a:t>
            </a:r>
            <a:endParaRPr lang="tr-TR"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222395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baseline="0" dirty="0"/>
              <a:t>To this end, we identify three key metrics we can use to characterize any retention failure profiling mechanism.</a:t>
            </a:r>
          </a:p>
          <a:p>
            <a:endParaRPr lang="en-US" baseline="0" dirty="0"/>
          </a:p>
          <a:p>
            <a:r>
              <a:rPr lang="en-US" baseline="0" dirty="0"/>
              <a:t>[CLICK]</a:t>
            </a:r>
          </a:p>
          <a:p>
            <a:endParaRPr lang="en-US" baseline="0" dirty="0"/>
          </a:p>
          <a:p>
            <a:r>
              <a:rPr lang="en-US" baseline="0" dirty="0"/>
              <a:t>Runtime represents how long profiling actually takes</a:t>
            </a:r>
          </a:p>
          <a:p>
            <a:endParaRPr lang="en-US" baseline="0" dirty="0"/>
          </a:p>
          <a:p>
            <a:r>
              <a:rPr lang="en-US" baseline="0" dirty="0"/>
              <a:t>[CLICK]</a:t>
            </a:r>
          </a:p>
          <a:p>
            <a:endParaRPr lang="en-US" baseline="0" dirty="0"/>
          </a:p>
          <a:p>
            <a:r>
              <a:rPr lang="en-US" baseline="0" dirty="0"/>
              <a:t>Coverage represents the portion of all possible failures that are discovered by the profiling mechanism</a:t>
            </a:r>
          </a:p>
          <a:p>
            <a:endParaRPr lang="en-US" baseline="0" dirty="0"/>
          </a:p>
          <a:p>
            <a:r>
              <a:rPr lang="en-US" baseline="0" dirty="0"/>
              <a:t>[CLICK]</a:t>
            </a:r>
          </a:p>
          <a:p>
            <a:endParaRPr lang="en-US" baseline="0" dirty="0"/>
          </a:p>
          <a:p>
            <a:r>
              <a:rPr lang="en-US" baseline="0" dirty="0"/>
              <a:t>False positives represent the number of cells that are observed to fail during profiling, but never during actual operation</a:t>
            </a:r>
          </a:p>
          <a:p>
            <a:endParaRPr lang="en-US" baseline="0" dirty="0"/>
          </a:p>
          <a:p>
            <a:r>
              <a:rPr lang="en-US" baseline="0" dirty="0"/>
              <a:t>[CLICK]</a:t>
            </a:r>
          </a:p>
          <a:p>
            <a:endParaRPr lang="en-US" baseline="0" dirty="0"/>
          </a:p>
          <a:p>
            <a:r>
              <a:rPr lang="en-US" baseline="0" dirty="0"/>
              <a:t>We then perform a detailed exploration of how these three metrics change under many different profiling conditions.</a:t>
            </a:r>
          </a:p>
          <a:p>
            <a:endParaRPr lang="en-US" baseline="0" dirty="0"/>
          </a:p>
          <a:p>
            <a:r>
              <a:rPr lang="en-US" baseline="0" dirty="0"/>
              <a:t>[END]</a:t>
            </a:r>
            <a:endParaRPr lang="tr-TR"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4618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baseline="0" dirty="0"/>
              <a:t>Here is a plot of our simulated end-to-end performance gain for operating at different refresh intervals.</a:t>
            </a:r>
          </a:p>
          <a:p>
            <a:endParaRPr lang="en-US" baseline="0" dirty="0"/>
          </a:p>
          <a:p>
            <a:r>
              <a:rPr lang="en-US" baseline="0" dirty="0"/>
              <a:t>The boxplots show the distribution of benchmark performance for brute-force profiling, REAPER, and the ideal profiling mechanism with no overhead.</a:t>
            </a:r>
          </a:p>
          <a:p>
            <a:endParaRPr lang="en-US" baseline="0" dirty="0"/>
          </a:p>
          <a:p>
            <a:r>
              <a:rPr lang="en-US" baseline="0" dirty="0"/>
              <a:t>[CLICK]</a:t>
            </a:r>
          </a:p>
          <a:p>
            <a:endParaRPr lang="en-US" baseline="0" dirty="0"/>
          </a:p>
          <a:p>
            <a:r>
              <a:rPr lang="en-US" baseline="0" dirty="0"/>
              <a:t>We see that for short refresh intervals, where we </a:t>
            </a:r>
            <a:r>
              <a:rPr lang="en-US" baseline="0" dirty="0" err="1"/>
              <a:t>reprofile</a:t>
            </a:r>
            <a:r>
              <a:rPr lang="en-US" baseline="0" dirty="0"/>
              <a:t> rarely, profiling overhead is not significant and both profiling mechanisms come close to ideal.</a:t>
            </a:r>
          </a:p>
          <a:p>
            <a:endParaRPr lang="en-US" baseline="0" dirty="0"/>
          </a:p>
          <a:p>
            <a:r>
              <a:rPr lang="en-US" baseline="0" dirty="0"/>
              <a:t>[CLICK]</a:t>
            </a:r>
          </a:p>
          <a:p>
            <a:endParaRPr lang="en-US" baseline="0" dirty="0"/>
          </a:p>
          <a:p>
            <a:r>
              <a:rPr lang="en-US" baseline="0" dirty="0"/>
              <a:t>However, for long refresh intervals where we </a:t>
            </a:r>
            <a:r>
              <a:rPr lang="en-US" baseline="0" dirty="0" err="1"/>
              <a:t>reprofile</a:t>
            </a:r>
            <a:r>
              <a:rPr lang="en-US" baseline="0" dirty="0"/>
              <a:t> often, profiling overhead is highly significant and actually begins to cause system performance degradation.</a:t>
            </a:r>
          </a:p>
          <a:p>
            <a:endParaRPr lang="en-US" baseline="0" dirty="0"/>
          </a:p>
          <a:p>
            <a:r>
              <a:rPr lang="en-US" baseline="0" dirty="0"/>
              <a:t>[CLICK]</a:t>
            </a:r>
          </a:p>
          <a:p>
            <a:endParaRPr lang="en-US" baseline="0" dirty="0"/>
          </a:p>
          <a:p>
            <a:r>
              <a:rPr lang="en-US" baseline="0" dirty="0"/>
              <a:t>We see that at 1024 and 1280 milliseconds, visibly REAPER outperforms brute-force profiling, maintaining more of the ideal profiler’s benefit than brute-force profiling is able to.</a:t>
            </a:r>
          </a:p>
          <a:p>
            <a:endParaRPr lang="en-US" baseline="0" dirty="0"/>
          </a:p>
          <a:p>
            <a:r>
              <a:rPr lang="en-US" baseline="0" dirty="0"/>
              <a:t>[CLICK]</a:t>
            </a:r>
          </a:p>
          <a:p>
            <a:endParaRPr lang="en-US" baseline="0" dirty="0"/>
          </a:p>
          <a:p>
            <a:r>
              <a:rPr lang="en-US" baseline="0" dirty="0"/>
              <a:t>Overall, we find that REAPER enables a best-case 16.3% system performance improvement and a 36.4% DRAM power reduction, which is shown in the paper.</a:t>
            </a:r>
          </a:p>
          <a:p>
            <a:endParaRPr lang="en-US" baseline="0" dirty="0"/>
          </a:p>
          <a:p>
            <a:r>
              <a:rPr lang="en-US" baseline="0" dirty="0"/>
              <a:t>[CLICK]</a:t>
            </a:r>
          </a:p>
          <a:p>
            <a:endParaRPr lang="en-US" baseline="0" dirty="0"/>
          </a:p>
          <a:p>
            <a:r>
              <a:rPr lang="en-US" baseline="0" dirty="0"/>
              <a:t>Furthermore, REAPER enables the 1280ms refresh interval, which is unreasonable with brute-force profiling due to profiling overhead.</a:t>
            </a:r>
          </a:p>
          <a:p>
            <a:endParaRPr lang="en-US" baseline="0" dirty="0"/>
          </a:p>
          <a:p>
            <a:r>
              <a:rPr lang="en-US" baseline="0" dirty="0"/>
              <a:t>[END]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184196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baseline="0" dirty="0"/>
              <a:t>To conclude, I’ll go over a summary of the talk.</a:t>
            </a:r>
          </a:p>
          <a:p>
            <a:endParaRPr lang="en-US" baseline="0" dirty="0"/>
          </a:p>
          <a:p>
            <a:r>
              <a:rPr lang="en-US" baseline="0" dirty="0"/>
              <a:t>The </a:t>
            </a:r>
            <a:r>
              <a:rPr lang="en-US" b="1" baseline="0" dirty="0"/>
              <a:t>high level motivation</a:t>
            </a:r>
            <a:r>
              <a:rPr lang="en-US" b="0" baseline="0" dirty="0"/>
              <a:t> for this work is that </a:t>
            </a:r>
            <a:r>
              <a:rPr lang="en-US" b="1" baseline="0" dirty="0"/>
              <a:t>DRAM refresh is a major impediment to scaling</a:t>
            </a:r>
            <a:r>
              <a:rPr lang="en-US" b="0" baseline="0" dirty="0"/>
              <a:t>, especially in terms of energy.</a:t>
            </a:r>
          </a:p>
          <a:p>
            <a:endParaRPr lang="en-US" b="0" baseline="0" dirty="0"/>
          </a:p>
          <a:p>
            <a:r>
              <a:rPr lang="en-US" b="0" baseline="0" dirty="0"/>
              <a:t>The </a:t>
            </a:r>
            <a:r>
              <a:rPr lang="en-US" b="1" baseline="0" dirty="0"/>
              <a:t>specific problem</a:t>
            </a:r>
            <a:r>
              <a:rPr lang="en-US" b="0" baseline="0" dirty="0"/>
              <a:t> that we focus on is that </a:t>
            </a:r>
            <a:r>
              <a:rPr lang="en-US" b="1" baseline="0" dirty="0"/>
              <a:t>DRAM retention failure profiling is hard</a:t>
            </a:r>
            <a:r>
              <a:rPr lang="en-US" b="0" baseline="0" dirty="0"/>
              <a:t>.</a:t>
            </a:r>
          </a:p>
          <a:p>
            <a:endParaRPr lang="en-US" b="0" baseline="0" dirty="0"/>
          </a:p>
          <a:p>
            <a:r>
              <a:rPr lang="en-US" b="0" baseline="0" dirty="0"/>
              <a:t>Our goals in this work are twofold. First, we would like to thoroughly analyze retention failure profiling tradeoffs</a:t>
            </a:r>
          </a:p>
          <a:p>
            <a:br>
              <a:rPr lang="en-US" b="0" baseline="0" dirty="0"/>
            </a:br>
            <a:r>
              <a:rPr lang="en-US" b="1" baseline="0" dirty="0"/>
              <a:t>Second, </a:t>
            </a:r>
            <a:r>
              <a:rPr lang="en-US" b="0" baseline="0" dirty="0"/>
              <a:t>we would like to </a:t>
            </a:r>
            <a:r>
              <a:rPr lang="en-US" b="1" baseline="0" dirty="0"/>
              <a:t>use what we learn </a:t>
            </a:r>
            <a:r>
              <a:rPr lang="en-US" b="0" baseline="0" dirty="0"/>
              <a:t>to develop a </a:t>
            </a:r>
            <a:r>
              <a:rPr lang="en-US" b="1" baseline="0" dirty="0"/>
              <a:t>fast, reliable profiling mechanism</a:t>
            </a:r>
            <a:r>
              <a:rPr lang="en-US" b="0" baseline="0" dirty="0"/>
              <a:t>.</a:t>
            </a:r>
          </a:p>
          <a:p>
            <a:endParaRPr lang="en-US" b="0" baseline="0" dirty="0"/>
          </a:p>
          <a:p>
            <a:r>
              <a:rPr lang="en-US" b="0" baseline="0" dirty="0"/>
              <a:t>We make two </a:t>
            </a:r>
            <a:r>
              <a:rPr lang="en-US" b="1" baseline="0" dirty="0"/>
              <a:t>key contributions </a:t>
            </a:r>
            <a:r>
              <a:rPr lang="en-US" b="0" baseline="0" dirty="0"/>
              <a:t>in this work.</a:t>
            </a:r>
          </a:p>
          <a:p>
            <a:endParaRPr lang="en-US" b="0" baseline="0" dirty="0"/>
          </a:p>
          <a:p>
            <a:r>
              <a:rPr lang="en-US" b="1" baseline="0" dirty="0"/>
              <a:t>First, </a:t>
            </a:r>
            <a:r>
              <a:rPr lang="en-US" b="0" baseline="0" dirty="0"/>
              <a:t>we perform the </a:t>
            </a:r>
            <a:r>
              <a:rPr lang="en-US" b="1" baseline="0" dirty="0"/>
              <a:t>first detailed retention failure characterization </a:t>
            </a:r>
            <a:r>
              <a:rPr lang="en-US" b="0" baseline="0" dirty="0"/>
              <a:t>of 368 LPDDR4 DRAM chips</a:t>
            </a:r>
          </a:p>
          <a:p>
            <a:br>
              <a:rPr lang="en-US" b="0" baseline="0" dirty="0"/>
            </a:br>
            <a:r>
              <a:rPr lang="en-US" b="1" baseline="0" dirty="0"/>
              <a:t>Second</a:t>
            </a:r>
            <a:r>
              <a:rPr lang="en-US" b="0" baseline="0" dirty="0"/>
              <a:t>, we use what we learn to </a:t>
            </a:r>
            <a:r>
              <a:rPr lang="en-US" b="1" baseline="0" dirty="0"/>
              <a:t>introduce the reach profiler</a:t>
            </a:r>
            <a:r>
              <a:rPr lang="en-US" b="0" baseline="0" dirty="0"/>
              <a:t>, which profiles for failures at a </a:t>
            </a:r>
            <a:r>
              <a:rPr lang="en-US" b="1" baseline="0" dirty="0"/>
              <a:t>longer refresh interval and/or a higher temperature</a:t>
            </a:r>
            <a:r>
              <a:rPr lang="en-US" b="0" baseline="0" dirty="0"/>
              <a:t>, where cells are more likely to fail.</a:t>
            </a:r>
          </a:p>
          <a:p>
            <a:endParaRPr lang="en-US" b="0" baseline="0" dirty="0"/>
          </a:p>
          <a:p>
            <a:r>
              <a:rPr lang="en-US" b="1" baseline="0" dirty="0"/>
              <a:t>Through our evaluations</a:t>
            </a:r>
            <a:r>
              <a:rPr lang="en-US" b="0" baseline="0" dirty="0"/>
              <a:t>, we find that reach profiling </a:t>
            </a:r>
            <a:r>
              <a:rPr lang="en-US" b="1" baseline="0" dirty="0"/>
              <a:t>increases profiling performance </a:t>
            </a:r>
            <a:r>
              <a:rPr lang="en-US" b="0" baseline="0" dirty="0"/>
              <a:t>by an average of 2.5x while maintaining high coverage and a moderate false positive rate. </a:t>
            </a:r>
          </a:p>
          <a:p>
            <a:endParaRPr lang="en-US" b="0" baseline="0" dirty="0"/>
          </a:p>
          <a:p>
            <a:r>
              <a:rPr lang="en-US" b="0" baseline="0" dirty="0"/>
              <a:t>Our implementation of reach profiling, called REAPER, enables significant system performance improvement and DRAM power reduction.</a:t>
            </a:r>
          </a:p>
          <a:p>
            <a:endParaRPr lang="en-US" b="0" baseline="0" dirty="0"/>
          </a:p>
          <a:p>
            <a:r>
              <a:rPr lang="en-US" b="0" baseline="0" dirty="0"/>
              <a:t>Finally, </a:t>
            </a:r>
            <a:r>
              <a:rPr lang="en-US" b="0" baseline="0"/>
              <a:t>reach profiling </a:t>
            </a:r>
            <a:r>
              <a:rPr lang="en-US" b="1" baseline="0" dirty="0"/>
              <a:t>enables longer refresh intervals </a:t>
            </a:r>
            <a:r>
              <a:rPr lang="en-US" b="0" baseline="0" dirty="0"/>
              <a:t>that were previously unreasonable due to profiling overhead.</a:t>
            </a:r>
          </a:p>
          <a:p>
            <a:endParaRPr lang="en-US" b="0" baseline="0" dirty="0"/>
          </a:p>
          <a:p>
            <a:r>
              <a:rPr lang="en-US" b="0" baseline="0" dirty="0"/>
              <a:t>[END]</a:t>
            </a:r>
            <a:endParaRPr lang="en-US" b="1"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452841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196</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83919058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204</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09630952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Tx/>
              <a:buChar char="-"/>
            </a:pPr>
            <a:r>
              <a:rPr lang="en-US" dirty="0"/>
              <a:t>As we have shown earlier, either across</a:t>
            </a:r>
            <a:r>
              <a:rPr lang="en-US" baseline="0" dirty="0"/>
              <a:t> or within </a:t>
            </a:r>
            <a:r>
              <a:rPr lang="en-US" dirty="0"/>
              <a:t>applications, our characterization can identify data that are vulnerable to memory errors and data that are tolerant to memory errors.</a:t>
            </a:r>
          </a:p>
          <a:p>
            <a:pPr marL="174708" indent="-174708">
              <a:buFontTx/>
              <a:buChar char="-"/>
            </a:pPr>
            <a:r>
              <a:rPr lang="en-US" dirty="0"/>
              <a:t>To exploit this observation, we would like to map these different data onto different memory modules according to their memory error tolerance.</a:t>
            </a:r>
          </a:p>
          <a:p>
            <a:pPr marL="174708" indent="-174708">
              <a:buFontTx/>
              <a:buChar char="-"/>
            </a:pPr>
            <a:r>
              <a:rPr lang="en-US" dirty="0"/>
              <a:t>As an example here, we map vulnerable data to reliable memory to improve reliability, and map tolerant data to low-cost less-reliable memory </a:t>
            </a:r>
            <a:r>
              <a:rPr lang="en-US" baseline="0" dirty="0"/>
              <a:t>to </a:t>
            </a:r>
            <a:r>
              <a:rPr lang="en-US" dirty="0"/>
              <a:t>exploit its tolerance and lower the cost. We call this mechanism heterogeneous-reliability memory, HRM.</a:t>
            </a:r>
          </a:p>
          <a:p>
            <a:pPr marL="174708" indent="-174708">
              <a:buFontTx/>
              <a:buChar char="-"/>
            </a:pPr>
            <a:r>
              <a:rPr lang="en-US" dirty="0"/>
              <a:t>Reliable</a:t>
            </a:r>
            <a:r>
              <a:rPr lang="en-US" baseline="0" dirty="0"/>
              <a:t> memory consists of … Low cost memory consists of …</a:t>
            </a:r>
            <a:endParaRPr lang="en-US" dirty="0"/>
          </a:p>
          <a:p>
            <a:pPr marL="174708" indent="-174708">
              <a:buFontTx/>
              <a:buChar char="-"/>
            </a:pPr>
            <a:r>
              <a:rPr lang="en-US" dirty="0"/>
              <a:t>As we will show later, HRM allows us to use weaker error protection in memory, and enables the use of less-tested memory chips to lower the cost of the memory system, while still achieving reasonable single-server reliability target.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2201083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Now</a:t>
            </a:r>
            <a:r>
              <a:rPr lang="en-US" baseline="0" dirty="0"/>
              <a:t> we have described the key idea </a:t>
            </a:r>
            <a:r>
              <a:rPr lang="en-US" dirty="0"/>
              <a:t>of HRM and </a:t>
            </a:r>
            <a:r>
              <a:rPr lang="en-US" dirty="0" err="1"/>
              <a:t>Par+R</a:t>
            </a:r>
            <a:r>
              <a:rPr lang="en-US" baseline="0" dirty="0"/>
              <a:t>, let’s look at our mechanism to put them together.</a:t>
            </a:r>
          </a:p>
          <a:p>
            <a:pPr marL="171450" indent="-171450">
              <a:buFontTx/>
              <a:buChar char="-"/>
            </a:pPr>
            <a:r>
              <a:rPr lang="en-US" baseline="0" dirty="0"/>
              <a:t>First, we characterize and classify application data in terms of their memory error tolerance, rank them from vulnerable to tolerant.</a:t>
            </a:r>
          </a:p>
          <a:p>
            <a:pPr marL="171450" indent="-171450">
              <a:buFontTx/>
              <a:buChar char="-"/>
            </a:pPr>
            <a:r>
              <a:rPr lang="en-US" dirty="0"/>
              <a:t>Then, we</a:t>
            </a:r>
            <a:r>
              <a:rPr lang="en-US" baseline="0" dirty="0"/>
              <a:t> map application data to HRM according to their error tolerance. As an example here, vulnerable data is mapped to reliable memory, tolerable data is mapped to low-cost memory, and recoverable data</a:t>
            </a:r>
            <a:r>
              <a:rPr lang="en-US" dirty="0"/>
              <a:t> </a:t>
            </a:r>
            <a:r>
              <a:rPr lang="en-US" baseline="0" dirty="0"/>
              <a:t>is mapped to </a:t>
            </a:r>
            <a:r>
              <a:rPr lang="en-US" dirty="0"/>
              <a:t>parity </a:t>
            </a:r>
            <a:r>
              <a:rPr lang="en-US" baseline="0" dirty="0"/>
              <a:t>memory with </a:t>
            </a:r>
            <a:r>
              <a:rPr lang="en-US" baseline="0" dirty="0" err="1"/>
              <a:t>Par+R</a:t>
            </a:r>
            <a:r>
              <a:rPr lang="en-US"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0367702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Here is a radar graph</a:t>
            </a:r>
            <a:r>
              <a:rPr lang="en-US" baseline="0" dirty="0"/>
              <a:t> for all 5 metrics and systems.</a:t>
            </a:r>
          </a:p>
          <a:p>
            <a:pPr marL="171450" indent="-171450">
              <a:buFontTx/>
              <a:buChar char="-"/>
            </a:pPr>
            <a:r>
              <a:rPr lang="en-US" baseline="0" dirty="0"/>
              <a:t>Each axis represents one of the metrics, each closed curve represents the results of the system its color stands for.</a:t>
            </a:r>
          </a:p>
          <a:p>
            <a:pPr marL="171450" indent="-171450">
              <a:buFontTx/>
              <a:buChar char="-"/>
            </a:pPr>
            <a:r>
              <a:rPr lang="en-US" baseline="0" dirty="0"/>
              <a:t>We show crashes and incorrect query rates in negative numbers so that, for all of the axes, outer is better.</a:t>
            </a:r>
          </a:p>
          <a:p>
            <a:pPr marL="171450" indent="-171450">
              <a:buFontTx/>
              <a:buChar char="-"/>
            </a:pPr>
            <a:r>
              <a:rPr lang="en-US" baseline="0" dirty="0"/>
              <a:t>We conclude that our HRM systems have the largest areas.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09677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x">
  <p:cSld name="Bullet">
    <p:bg>
      <p:bgPr>
        <a:solidFill>
          <a:srgbClr val="FFFFFF"/>
        </a:solidFill>
        <a:effectLst/>
      </p:bgPr>
    </p:bg>
    <p:spTree>
      <p:nvGrpSpPr>
        <p:cNvPr id="1" name=""/>
        <p:cNvGrpSpPr/>
        <p:nvPr/>
      </p:nvGrpSpPr>
      <p:grpSpPr>
        <a:xfrm>
          <a:off x="0" y="0"/>
          <a:ext cx="0" cy="0"/>
          <a:chOff x="0" y="0"/>
          <a:chExt cx="0" cy="0"/>
        </a:xfrm>
      </p:grpSpPr>
      <p:sp>
        <p:nvSpPr>
          <p:cNvPr id="18" name="Shape 18"/>
          <p:cNvSpPr>
            <a:spLocks noGrp="1"/>
          </p:cNvSpPr>
          <p:nvPr>
            <p:ph type="title"/>
          </p:nvPr>
        </p:nvSpPr>
        <p:spPr>
          <a:prstGeom prst="rect">
            <a:avLst/>
          </a:prstGeom>
        </p:spPr>
        <p:txBody>
          <a:bodyPr/>
          <a:lstStyle/>
          <a:p>
            <a:pPr lvl="0">
              <a:defRPr sz="1800" spc="0"/>
            </a:pPr>
            <a:r>
              <a:rPr sz="3500" spc="-34"/>
              <a:t>Title Text</a:t>
            </a:r>
          </a:p>
        </p:txBody>
      </p:sp>
      <p:sp>
        <p:nvSpPr>
          <p:cNvPr id="19" name="Shape 19"/>
          <p:cNvSpPr>
            <a:spLocks noGrp="1"/>
          </p:cNvSpPr>
          <p:nvPr>
            <p:ph type="body" idx="1"/>
          </p:nvPr>
        </p:nvSpPr>
        <p:spPr>
          <a:xfrm>
            <a:off x="553641" y="1360884"/>
            <a:ext cx="8027789" cy="5025628"/>
          </a:xfrm>
          <a:prstGeom prst="rect">
            <a:avLst/>
          </a:prstGeom>
        </p:spPr>
        <p:txBody>
          <a:bodyPr/>
          <a:lstStyle>
            <a:lvl1pPr marL="162579" indent="-162579">
              <a:lnSpc>
                <a:spcPct val="110000"/>
              </a:lnSpc>
              <a:spcBef>
                <a:spcPts val="1287"/>
              </a:spcBef>
              <a:buClr>
                <a:srgbClr val="3B5998"/>
              </a:buClr>
              <a:buSzPct val="65000"/>
              <a:buFont typeface="Lucida Grande"/>
              <a:buChar char="▪"/>
              <a:defRPr sz="2100" spc="-64">
                <a:solidFill>
                  <a:srgbClr val="000000"/>
                </a:solidFill>
                <a:latin typeface="+mn-lt"/>
                <a:ea typeface="+mn-ea"/>
                <a:cs typeface="+mn-cs"/>
                <a:sym typeface="Vista Sans OT Reg"/>
              </a:defRPr>
            </a:lvl1pPr>
            <a:lvl2pPr marL="363792" indent="-181080">
              <a:lnSpc>
                <a:spcPct val="110000"/>
              </a:lnSpc>
              <a:spcBef>
                <a:spcPts val="1060"/>
              </a:spcBef>
              <a:buClr>
                <a:srgbClr val="9A9A9A"/>
              </a:buClr>
              <a:buFont typeface="Lucida Grande"/>
              <a:buChar char="▪"/>
              <a:defRPr sz="2100" spc="-64">
                <a:solidFill>
                  <a:srgbClr val="000000"/>
                </a:solidFill>
                <a:latin typeface="+mn-lt"/>
                <a:ea typeface="+mn-ea"/>
                <a:cs typeface="+mn-cs"/>
                <a:sym typeface="Vista Sans OT Reg"/>
              </a:defRPr>
            </a:lvl2pPr>
            <a:lvl3pPr marL="527279" indent="-133005">
              <a:lnSpc>
                <a:spcPct val="110000"/>
              </a:lnSpc>
              <a:spcBef>
                <a:spcPts val="1060"/>
              </a:spcBef>
              <a:buClr>
                <a:srgbClr val="9A9A9A"/>
              </a:buClr>
              <a:buSzPct val="54999"/>
              <a:buFont typeface="Lucida Grande"/>
              <a:buChar char="▪"/>
              <a:defRPr sz="2000" spc="-59">
                <a:solidFill>
                  <a:srgbClr val="000000"/>
                </a:solidFill>
                <a:latin typeface="+mn-lt"/>
                <a:ea typeface="+mn-ea"/>
                <a:cs typeface="+mn-cs"/>
                <a:sym typeface="Vista Sans OT Reg"/>
              </a:defRPr>
            </a:lvl3pPr>
            <a:lvl4pPr marL="704382" indent="-137012">
              <a:lnSpc>
                <a:spcPct val="110000"/>
              </a:lnSpc>
              <a:spcBef>
                <a:spcPts val="1060"/>
              </a:spcBef>
              <a:buClr>
                <a:srgbClr val="9A9A9A"/>
              </a:buClr>
              <a:buSzPct val="45000"/>
              <a:buFont typeface="Lucida Grande"/>
              <a:buChar char="▪"/>
              <a:defRPr sz="2000" spc="-59">
                <a:solidFill>
                  <a:srgbClr val="000000"/>
                </a:solidFill>
                <a:latin typeface="+mn-lt"/>
                <a:ea typeface="+mn-ea"/>
                <a:cs typeface="+mn-cs"/>
                <a:sym typeface="Vista Sans OT Reg"/>
              </a:defRPr>
            </a:lvl4pPr>
            <a:lvl5pPr marL="878158" indent="-120987">
              <a:lnSpc>
                <a:spcPct val="110000"/>
              </a:lnSpc>
              <a:spcBef>
                <a:spcPts val="1060"/>
              </a:spcBef>
              <a:buClr>
                <a:srgbClr val="9A9A9A"/>
              </a:buClr>
              <a:buFont typeface="Lucida Grande"/>
              <a:buChar char="▪"/>
              <a:defRPr sz="1800" spc="-55">
                <a:solidFill>
                  <a:srgbClr val="000000"/>
                </a:solidFill>
                <a:latin typeface="+mn-lt"/>
                <a:ea typeface="+mn-ea"/>
                <a:cs typeface="+mn-cs"/>
                <a:sym typeface="Vista Sans OT Reg"/>
              </a:defRPr>
            </a:lvl5pPr>
          </a:lstStyle>
          <a:p>
            <a:pPr lvl="0">
              <a:defRPr sz="1800" spc="0"/>
            </a:pPr>
            <a:r>
              <a:rPr sz="2100" spc="-64"/>
              <a:t>Body Level One</a:t>
            </a:r>
          </a:p>
          <a:p>
            <a:pPr lvl="1">
              <a:defRPr sz="1800" spc="0"/>
            </a:pPr>
            <a:r>
              <a:rPr sz="2100" spc="-64"/>
              <a:t>Body Level Two</a:t>
            </a:r>
          </a:p>
          <a:p>
            <a:pPr lvl="2">
              <a:defRPr sz="1800" spc="0"/>
            </a:pPr>
            <a:r>
              <a:rPr sz="2000" spc="-59"/>
              <a:t>Body Level Three</a:t>
            </a:r>
          </a:p>
          <a:p>
            <a:pPr lvl="3">
              <a:defRPr sz="1800" spc="0"/>
            </a:pPr>
            <a:r>
              <a:rPr sz="2000" spc="-59"/>
              <a:t>Body Level Four</a:t>
            </a:r>
          </a:p>
          <a:p>
            <a:pPr lvl="4">
              <a:defRPr sz="1800" spc="0"/>
            </a:pPr>
            <a:r>
              <a:rPr sz="1800" spc="-55"/>
              <a:t>Body Level Five</a:t>
            </a:r>
          </a:p>
        </p:txBody>
      </p:sp>
    </p:spTree>
    <p:extLst>
      <p:ext uri="{BB962C8B-B14F-4D97-AF65-F5344CB8AC3E}">
        <p14:creationId xmlns:p14="http://schemas.microsoft.com/office/powerpoint/2010/main" val="801659951"/>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7/8/19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7/8/19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7/8/19</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7/8/19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7/8/19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7/8/19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7/8/19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7/8/19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7/8/19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7/8/19</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7/8/19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7/8/19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2019. 7. 8.</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2019. 7. 8.</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2019. 7. 8.</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2019. 7. 8.</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2019. 7. 8.</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2019. 7. 8.</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2019. 7. 8.</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7436890"/>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3556414"/>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6107123"/>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2507294"/>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367535"/>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6490346"/>
      </p:ext>
    </p:extLst>
  </p:cSld>
  <p:clrMapOvr>
    <a:masterClrMapping/>
  </p:clrMapOvr>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00718922"/>
      </p:ext>
    </p:extLst>
  </p:cSld>
  <p:clrMapOvr>
    <a:masterClrMapping/>
  </p:clrMapOvr>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30442448"/>
      </p:ext>
    </p:extLst>
  </p:cSld>
  <p:clrMapOvr>
    <a:masterClrMapping/>
  </p:clrMapOvr>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3044831"/>
      </p:ext>
    </p:extLst>
  </p:cSld>
  <p:clrMapOvr>
    <a:masterClrMapping/>
  </p:clrMapOvr>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8966302"/>
      </p:ext>
    </p:extLst>
  </p:cSld>
  <p:clrMapOvr>
    <a:masterClrMapping/>
  </p:clrMapOvr>
  <p:transition/>
</p:sldLayout>
</file>

<file path=ppt/slideLayouts/slideLayout3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630169"/>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23.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7/8/19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7/8/19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7/8/19</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7/8/19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7/8/19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7/8/19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7/8/19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7/8/19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7/8/19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7/8/19</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7/8/19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7/8/19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cSld>
  <p:clrMapOvr>
    <a:masterClrMapping/>
  </p:clrMapOvr>
</p:sldLayout>
</file>

<file path=ppt/slideLayouts/slideLayout3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cSld>
  <p:clrMapOvr>
    <a:masterClrMapping/>
  </p:clrMapOvr>
</p:sldLayout>
</file>

<file path=ppt/slideLayouts/slideLayout3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4291206735"/>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4"/>
          </p:nvPr>
        </p:nvSpPr>
        <p:spPr>
          <a:xfrm>
            <a:off x="6858000" y="6188075"/>
            <a:ext cx="2057400" cy="365125"/>
          </a:xfrm>
          <a:prstGeom prst="rect">
            <a:avLst/>
          </a:prstGeom>
        </p:spPr>
        <p:txBody>
          <a:bodyPr vert="horz" lIns="91440" tIns="45720" rIns="91440" bIns="45720" rtlCol="0" anchor="ctr"/>
          <a:lstStyle>
            <a:lvl1pPr algn="r">
              <a:defRPr sz="24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1009980325"/>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Tree>
    <p:extLst>
      <p:ext uri="{BB962C8B-B14F-4D97-AF65-F5344CB8AC3E}">
        <p14:creationId xmlns:p14="http://schemas.microsoft.com/office/powerpoint/2010/main" val="3824416179"/>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76567201"/>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27718866"/>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3127612"/>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08917338"/>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34470036"/>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6884746"/>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72698584"/>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2742796"/>
      </p:ext>
    </p:extLst>
  </p:cSld>
  <p:clrMapOvr>
    <a:masterClrMapping/>
  </p:clrMapOvr>
</p:sldLayout>
</file>

<file path=ppt/slideLayouts/slideLayout4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2804050466"/>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878115516"/>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1635817922"/>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3101457189"/>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2244965659"/>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2939395626"/>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827617510"/>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1213395378"/>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1512567868"/>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2254433582"/>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989456455"/>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446642118"/>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3262895338"/>
      </p:ext>
    </p:extLst>
  </p:cSld>
  <p:clrMapOvr>
    <a:masterClrMapping/>
  </p:clrMapOvr>
</p:sldLayout>
</file>

<file path=ppt/slideLayouts/slideLayout4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68761867"/>
      </p:ext>
    </p:extLst>
  </p:cSld>
  <p:clrMapOvr>
    <a:masterClrMapping/>
  </p:clrMapOvr>
</p:sldLayout>
</file>

<file path=ppt/slideLayouts/slideLayout4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67762232"/>
      </p:ext>
    </p:extLst>
  </p:cSld>
  <p:clrMapOvr>
    <a:masterClrMapping/>
  </p:clrMapOvr>
</p:sldLayout>
</file>

<file path=ppt/slideLayouts/slideLayout4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355467472"/>
      </p:ext>
    </p:extLst>
  </p:cSld>
  <p:clrMapOvr>
    <a:masterClrMapping/>
  </p:clrMapOvr>
</p:sldLayout>
</file>

<file path=ppt/slideLayouts/slideLayout4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69141973"/>
      </p:ext>
    </p:extLst>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62136792"/>
      </p:ext>
    </p:extLst>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11145657"/>
      </p:ext>
    </p:extLst>
  </p:cSld>
  <p:clrMapOvr>
    <a:masterClrMapping/>
  </p:clrMapOvr>
</p:sldLayout>
</file>

<file path=ppt/slideLayouts/slideLayout4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46663353"/>
      </p:ext>
    </p:extLst>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45912057"/>
      </p:ext>
    </p:extLst>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2652181"/>
      </p:ext>
    </p:extLst>
  </p:cSld>
  <p:clrMapOvr>
    <a:masterClrMapping/>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57601725"/>
      </p:ext>
    </p:extLst>
  </p:cSld>
  <p:clrMapOvr>
    <a:masterClrMapping/>
  </p:clrMapOvr>
</p:sldLayout>
</file>

<file path=ppt/slideLayouts/slideLayout4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4156585339"/>
      </p:ext>
    </p:extLst>
  </p:cSld>
  <p:clrMapOvr>
    <a:masterClrMapping/>
  </p:clrMapOvr>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1327504087"/>
      </p:ext>
    </p:extLst>
  </p:cSld>
  <p:clrMapOvr>
    <a:masterClrMapping/>
  </p:clrMapOvr>
  <p:transition/>
</p:sldLayout>
</file>

<file path=ppt/slideLayouts/slideLayout4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3561857285"/>
      </p:ext>
    </p:extLst>
  </p:cSld>
  <p:clrMapOvr>
    <a:masterClrMapping/>
  </p:clrMapOvr>
  <p:transition/>
</p:sldLayout>
</file>

<file path=ppt/slideLayouts/slideLayout4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3612354250"/>
      </p:ext>
    </p:extLst>
  </p:cSld>
  <p:clrMapOvr>
    <a:masterClrMapping/>
  </p:clrMapOvr>
  <p:transition/>
</p:sldLayout>
</file>

<file path=ppt/slideLayouts/slideLayout4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2662198977"/>
      </p:ext>
    </p:extLst>
  </p:cSld>
  <p:clrMapOvr>
    <a:masterClrMapping/>
  </p:clrMapOvr>
  <p:transition/>
</p:sldLayout>
</file>

<file path=ppt/slideLayouts/slideLayout4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3255400496"/>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2059893521"/>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1210427624"/>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341111596"/>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2767713416"/>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1317796430"/>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1481626543"/>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20B3560-CF21-8947-8133-FDB047FA167F}"/>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31B592F0-643C-E746-9C6B-02C884DC2C52}"/>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960D7440-FB56-4446-ADC5-3A9F6A1ADAB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DC7E03E5-6D65-C34C-BA2B-971F087AC2AB}"/>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791E84BB-5A68-8C42-8D80-1D2E9B8E5500}"/>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B1F71244-1093-8044-BAE9-60278058B4B8}"/>
              </a:ext>
            </a:extLst>
          </p:cNvPr>
          <p:cNvSpPr>
            <a:spLocks noGrp="1" noChangeArrowheads="1"/>
          </p:cNvSpPr>
          <p:nvPr>
            <p:ph type="sldNum" sz="quarter" idx="12"/>
          </p:nvPr>
        </p:nvSpPr>
        <p:spPr/>
        <p:txBody>
          <a:bodyPr/>
          <a:lstStyle>
            <a:lvl1pPr>
              <a:defRPr sz="1200"/>
            </a:lvl1pPr>
          </a:lstStyle>
          <a:p>
            <a:pPr>
              <a:defRPr/>
            </a:pPr>
            <a:fld id="{14FCC962-4257-6142-A569-9AA89093BC26}" type="slidenum">
              <a:rPr lang="en-US" altLang="en-US"/>
              <a:pPr>
                <a:defRPr/>
              </a:pPr>
              <a:t>‹#›</a:t>
            </a:fld>
            <a:endParaRPr lang="en-US" altLang="en-US"/>
          </a:p>
        </p:txBody>
      </p:sp>
    </p:spTree>
    <p:extLst>
      <p:ext uri="{BB962C8B-B14F-4D97-AF65-F5344CB8AC3E}">
        <p14:creationId xmlns:p14="http://schemas.microsoft.com/office/powerpoint/2010/main" val="2714732939"/>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E1D280C7-68E3-6442-A561-EB561DEC7C2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EDD1F31-CE79-E34C-A457-FCC3E513E843}"/>
              </a:ext>
            </a:extLst>
          </p:cNvPr>
          <p:cNvSpPr>
            <a:spLocks noGrp="1" noChangeArrowheads="1"/>
          </p:cNvSpPr>
          <p:nvPr>
            <p:ph type="sldNum" sz="quarter" idx="11"/>
          </p:nvPr>
        </p:nvSpPr>
        <p:spPr>
          <a:ln/>
        </p:spPr>
        <p:txBody>
          <a:bodyPr/>
          <a:lstStyle>
            <a:lvl1pPr>
              <a:defRPr/>
            </a:lvl1pPr>
          </a:lstStyle>
          <a:p>
            <a:pPr>
              <a:defRPr/>
            </a:pPr>
            <a:fld id="{8414F10F-450F-4D42-AE87-B50754B38A67}" type="slidenum">
              <a:rPr lang="en-US" altLang="en-US"/>
              <a:pPr>
                <a:defRPr/>
              </a:pPr>
              <a:t>‹#›</a:t>
            </a:fld>
            <a:endParaRPr lang="en-US" altLang="en-US"/>
          </a:p>
        </p:txBody>
      </p:sp>
    </p:spTree>
    <p:extLst>
      <p:ext uri="{BB962C8B-B14F-4D97-AF65-F5344CB8AC3E}">
        <p14:creationId xmlns:p14="http://schemas.microsoft.com/office/powerpoint/2010/main" val="2847110018"/>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7A903F41-FE37-DC48-AC7B-2EF6E77896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8B15C67-71B5-B440-9877-46CD1CECC9CA}"/>
              </a:ext>
            </a:extLst>
          </p:cNvPr>
          <p:cNvSpPr>
            <a:spLocks noGrp="1" noChangeArrowheads="1"/>
          </p:cNvSpPr>
          <p:nvPr>
            <p:ph type="sldNum" sz="quarter" idx="11"/>
          </p:nvPr>
        </p:nvSpPr>
        <p:spPr>
          <a:ln/>
        </p:spPr>
        <p:txBody>
          <a:bodyPr/>
          <a:lstStyle>
            <a:lvl1pPr>
              <a:defRPr/>
            </a:lvl1pPr>
          </a:lstStyle>
          <a:p>
            <a:pPr>
              <a:defRPr/>
            </a:pPr>
            <a:fld id="{525BB441-19B0-EB42-A367-3270C8B89085}" type="slidenum">
              <a:rPr lang="en-US" altLang="en-US"/>
              <a:pPr>
                <a:defRPr/>
              </a:pPr>
              <a:t>‹#›</a:t>
            </a:fld>
            <a:endParaRPr lang="en-US" altLang="en-US"/>
          </a:p>
        </p:txBody>
      </p:sp>
    </p:spTree>
    <p:extLst>
      <p:ext uri="{BB962C8B-B14F-4D97-AF65-F5344CB8AC3E}">
        <p14:creationId xmlns:p14="http://schemas.microsoft.com/office/powerpoint/2010/main" val="1351567132"/>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2BFD052-92FF-F543-9137-39E35DAA9D4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485C752-27E3-5144-8894-393C521E7B12}"/>
              </a:ext>
            </a:extLst>
          </p:cNvPr>
          <p:cNvSpPr>
            <a:spLocks noGrp="1" noChangeArrowheads="1"/>
          </p:cNvSpPr>
          <p:nvPr>
            <p:ph type="sldNum" sz="quarter" idx="11"/>
          </p:nvPr>
        </p:nvSpPr>
        <p:spPr>
          <a:ln/>
        </p:spPr>
        <p:txBody>
          <a:bodyPr/>
          <a:lstStyle>
            <a:lvl1pPr>
              <a:defRPr/>
            </a:lvl1pPr>
          </a:lstStyle>
          <a:p>
            <a:pPr>
              <a:defRPr/>
            </a:pPr>
            <a:fld id="{56AEF749-97F2-2549-AC24-4DC4FEF73A35}" type="slidenum">
              <a:rPr lang="en-US" altLang="en-US"/>
              <a:pPr>
                <a:defRPr/>
              </a:pPr>
              <a:t>‹#›</a:t>
            </a:fld>
            <a:endParaRPr lang="en-US" altLang="en-US"/>
          </a:p>
        </p:txBody>
      </p:sp>
    </p:spTree>
    <p:extLst>
      <p:ext uri="{BB962C8B-B14F-4D97-AF65-F5344CB8AC3E}">
        <p14:creationId xmlns:p14="http://schemas.microsoft.com/office/powerpoint/2010/main" val="4118260912"/>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C18A0A9A-89C1-2441-B78A-0239AA17EF5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9155714-34D3-DA4A-BEFF-65BECB09AE96}"/>
              </a:ext>
            </a:extLst>
          </p:cNvPr>
          <p:cNvSpPr>
            <a:spLocks noGrp="1" noChangeArrowheads="1"/>
          </p:cNvSpPr>
          <p:nvPr>
            <p:ph type="sldNum" sz="quarter" idx="11"/>
          </p:nvPr>
        </p:nvSpPr>
        <p:spPr>
          <a:ln/>
        </p:spPr>
        <p:txBody>
          <a:bodyPr/>
          <a:lstStyle>
            <a:lvl1pPr>
              <a:defRPr/>
            </a:lvl1pPr>
          </a:lstStyle>
          <a:p>
            <a:pPr>
              <a:defRPr/>
            </a:pPr>
            <a:fld id="{C082634B-D4D6-0B45-9BEF-5C821DA8C470}" type="slidenum">
              <a:rPr lang="en-US" altLang="en-US"/>
              <a:pPr>
                <a:defRPr/>
              </a:pPr>
              <a:t>‹#›</a:t>
            </a:fld>
            <a:endParaRPr lang="en-US" altLang="en-US"/>
          </a:p>
        </p:txBody>
      </p:sp>
    </p:spTree>
    <p:extLst>
      <p:ext uri="{BB962C8B-B14F-4D97-AF65-F5344CB8AC3E}">
        <p14:creationId xmlns:p14="http://schemas.microsoft.com/office/powerpoint/2010/main" val="1688829336"/>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3BDF51A0-B85E-BC4F-BD9D-835EFAFBED1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DD42FE46-697A-B84C-BAC2-BA0E396A77F1}"/>
              </a:ext>
            </a:extLst>
          </p:cNvPr>
          <p:cNvSpPr>
            <a:spLocks noGrp="1" noChangeArrowheads="1"/>
          </p:cNvSpPr>
          <p:nvPr>
            <p:ph type="sldNum" sz="quarter" idx="11"/>
          </p:nvPr>
        </p:nvSpPr>
        <p:spPr>
          <a:ln/>
        </p:spPr>
        <p:txBody>
          <a:bodyPr/>
          <a:lstStyle>
            <a:lvl1pPr>
              <a:defRPr/>
            </a:lvl1pPr>
          </a:lstStyle>
          <a:p>
            <a:pPr>
              <a:defRPr/>
            </a:pPr>
            <a:fld id="{F2638C93-DDC8-324B-8909-FA14536BF70B}" type="slidenum">
              <a:rPr lang="en-US" altLang="en-US"/>
              <a:pPr>
                <a:defRPr/>
              </a:pPr>
              <a:t>‹#›</a:t>
            </a:fld>
            <a:endParaRPr lang="en-US" altLang="en-US"/>
          </a:p>
        </p:txBody>
      </p:sp>
    </p:spTree>
    <p:extLst>
      <p:ext uri="{BB962C8B-B14F-4D97-AF65-F5344CB8AC3E}">
        <p14:creationId xmlns:p14="http://schemas.microsoft.com/office/powerpoint/2010/main" val="2260383223"/>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26798E86-C759-A64B-A5C6-F7CA0B2A370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176EA255-1582-3248-912A-DD0818719D2C}"/>
              </a:ext>
            </a:extLst>
          </p:cNvPr>
          <p:cNvSpPr>
            <a:spLocks noGrp="1" noChangeArrowheads="1"/>
          </p:cNvSpPr>
          <p:nvPr>
            <p:ph type="sldNum" sz="quarter" idx="11"/>
          </p:nvPr>
        </p:nvSpPr>
        <p:spPr>
          <a:ln/>
        </p:spPr>
        <p:txBody>
          <a:bodyPr/>
          <a:lstStyle>
            <a:lvl1pPr>
              <a:defRPr/>
            </a:lvl1pPr>
          </a:lstStyle>
          <a:p>
            <a:pPr>
              <a:defRPr/>
            </a:pPr>
            <a:fld id="{09B1F434-1C1C-7A4A-B3CB-C1B2BBB9A818}" type="slidenum">
              <a:rPr lang="en-US" altLang="en-US"/>
              <a:pPr>
                <a:defRPr/>
              </a:pPr>
              <a:t>‹#›</a:t>
            </a:fld>
            <a:endParaRPr lang="en-US" altLang="en-US"/>
          </a:p>
        </p:txBody>
      </p:sp>
    </p:spTree>
    <p:extLst>
      <p:ext uri="{BB962C8B-B14F-4D97-AF65-F5344CB8AC3E}">
        <p14:creationId xmlns:p14="http://schemas.microsoft.com/office/powerpoint/2010/main" val="427381417"/>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46F777E1-95D1-B64D-860C-B36DCA2932E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27BEA45-658A-FF4B-8C02-3C2191782C7B}"/>
              </a:ext>
            </a:extLst>
          </p:cNvPr>
          <p:cNvSpPr>
            <a:spLocks noGrp="1" noChangeArrowheads="1"/>
          </p:cNvSpPr>
          <p:nvPr>
            <p:ph type="sldNum" sz="quarter" idx="11"/>
          </p:nvPr>
        </p:nvSpPr>
        <p:spPr>
          <a:ln/>
        </p:spPr>
        <p:txBody>
          <a:bodyPr/>
          <a:lstStyle>
            <a:lvl1pPr>
              <a:defRPr/>
            </a:lvl1pPr>
          </a:lstStyle>
          <a:p>
            <a:pPr>
              <a:defRPr/>
            </a:pPr>
            <a:fld id="{3080B99E-26C8-A54A-B4B8-57D0E71B4426}" type="slidenum">
              <a:rPr lang="en-US" altLang="en-US"/>
              <a:pPr>
                <a:defRPr/>
              </a:pPr>
              <a:t>‹#›</a:t>
            </a:fld>
            <a:endParaRPr lang="en-US" altLang="en-US"/>
          </a:p>
        </p:txBody>
      </p:sp>
    </p:spTree>
    <p:extLst>
      <p:ext uri="{BB962C8B-B14F-4D97-AF65-F5344CB8AC3E}">
        <p14:creationId xmlns:p14="http://schemas.microsoft.com/office/powerpoint/2010/main" val="1095219222"/>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F0CC16D-4E85-904A-84DC-A76A7BB44B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92B96B3-1576-9B4C-BA9F-49EFE210E9B1}"/>
              </a:ext>
            </a:extLst>
          </p:cNvPr>
          <p:cNvSpPr>
            <a:spLocks noGrp="1" noChangeArrowheads="1"/>
          </p:cNvSpPr>
          <p:nvPr>
            <p:ph type="sldNum" sz="quarter" idx="11"/>
          </p:nvPr>
        </p:nvSpPr>
        <p:spPr>
          <a:ln/>
        </p:spPr>
        <p:txBody>
          <a:bodyPr/>
          <a:lstStyle>
            <a:lvl1pPr>
              <a:defRPr/>
            </a:lvl1pPr>
          </a:lstStyle>
          <a:p>
            <a:pPr>
              <a:defRPr/>
            </a:pPr>
            <a:fld id="{54AF3157-837A-FE49-B4CF-FBE9A56481DC}" type="slidenum">
              <a:rPr lang="en-US" altLang="en-US"/>
              <a:pPr>
                <a:defRPr/>
              </a:pPr>
              <a:t>‹#›</a:t>
            </a:fld>
            <a:endParaRPr lang="en-US" altLang="en-US"/>
          </a:p>
        </p:txBody>
      </p:sp>
    </p:spTree>
    <p:extLst>
      <p:ext uri="{BB962C8B-B14F-4D97-AF65-F5344CB8AC3E}">
        <p14:creationId xmlns:p14="http://schemas.microsoft.com/office/powerpoint/2010/main" val="3478020339"/>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C7EDAAD-FB09-BE44-9DFA-7569CBA296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FF3B55E-D9B5-6D44-A77F-C37586151793}"/>
              </a:ext>
            </a:extLst>
          </p:cNvPr>
          <p:cNvSpPr>
            <a:spLocks noGrp="1" noChangeArrowheads="1"/>
          </p:cNvSpPr>
          <p:nvPr>
            <p:ph type="sldNum" sz="quarter" idx="11"/>
          </p:nvPr>
        </p:nvSpPr>
        <p:spPr>
          <a:ln/>
        </p:spPr>
        <p:txBody>
          <a:bodyPr/>
          <a:lstStyle>
            <a:lvl1pPr>
              <a:defRPr/>
            </a:lvl1pPr>
          </a:lstStyle>
          <a:p>
            <a:pPr>
              <a:defRPr/>
            </a:pPr>
            <a:fld id="{292E0B19-EF9C-CD4B-9975-80E3C8554623}" type="slidenum">
              <a:rPr lang="en-US" altLang="en-US"/>
              <a:pPr>
                <a:defRPr/>
              </a:pPr>
              <a:t>‹#›</a:t>
            </a:fld>
            <a:endParaRPr lang="en-US" altLang="en-US"/>
          </a:p>
        </p:txBody>
      </p:sp>
    </p:spTree>
    <p:extLst>
      <p:ext uri="{BB962C8B-B14F-4D97-AF65-F5344CB8AC3E}">
        <p14:creationId xmlns:p14="http://schemas.microsoft.com/office/powerpoint/2010/main" val="2047695014"/>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269343C-14F3-A647-83B8-695624A4524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30D5E00-5512-B54F-AC20-76C22603A109}"/>
              </a:ext>
            </a:extLst>
          </p:cNvPr>
          <p:cNvSpPr>
            <a:spLocks noGrp="1" noChangeArrowheads="1"/>
          </p:cNvSpPr>
          <p:nvPr>
            <p:ph type="sldNum" sz="quarter" idx="11"/>
          </p:nvPr>
        </p:nvSpPr>
        <p:spPr>
          <a:ln/>
        </p:spPr>
        <p:txBody>
          <a:bodyPr/>
          <a:lstStyle>
            <a:lvl1pPr>
              <a:defRPr/>
            </a:lvl1pPr>
          </a:lstStyle>
          <a:p>
            <a:pPr>
              <a:defRPr/>
            </a:pPr>
            <a:fld id="{6C17DC18-27FF-C841-A741-FB375DAE5133}" type="slidenum">
              <a:rPr lang="en-US" altLang="en-US"/>
              <a:pPr>
                <a:defRPr/>
              </a:pPr>
              <a:t>‹#›</a:t>
            </a:fld>
            <a:endParaRPr lang="en-US" altLang="en-US"/>
          </a:p>
        </p:txBody>
      </p:sp>
    </p:spTree>
    <p:extLst>
      <p:ext uri="{BB962C8B-B14F-4D97-AF65-F5344CB8AC3E}">
        <p14:creationId xmlns:p14="http://schemas.microsoft.com/office/powerpoint/2010/main" val="3389439820"/>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F86903FA-8A3E-2745-9AD6-3E41E4071F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1001DD57-9D82-9F4B-BF82-42E911921B23}"/>
              </a:ext>
            </a:extLst>
          </p:cNvPr>
          <p:cNvSpPr>
            <a:spLocks noGrp="1" noChangeArrowheads="1"/>
          </p:cNvSpPr>
          <p:nvPr>
            <p:ph type="sldNum" sz="quarter" idx="11"/>
          </p:nvPr>
        </p:nvSpPr>
        <p:spPr>
          <a:ln/>
        </p:spPr>
        <p:txBody>
          <a:bodyPr/>
          <a:lstStyle>
            <a:lvl1pPr>
              <a:defRPr/>
            </a:lvl1pPr>
          </a:lstStyle>
          <a:p>
            <a:pPr>
              <a:defRPr/>
            </a:pPr>
            <a:fld id="{3F84B218-4F08-C548-8041-2CC38A2C2F0A}" type="slidenum">
              <a:rPr lang="en-US" altLang="en-US"/>
              <a:pPr>
                <a:defRPr/>
              </a:pPr>
              <a:t>‹#›</a:t>
            </a:fld>
            <a:endParaRPr lang="en-US" altLang="en-US"/>
          </a:p>
        </p:txBody>
      </p:sp>
    </p:spTree>
    <p:extLst>
      <p:ext uri="{BB962C8B-B14F-4D97-AF65-F5344CB8AC3E}">
        <p14:creationId xmlns:p14="http://schemas.microsoft.com/office/powerpoint/2010/main" val="3683623242"/>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t>7/8/19</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825788771"/>
      </p:ext>
    </p:extLst>
  </p:cSld>
  <p:clrMapOvr>
    <a:overrideClrMapping bg1="lt1" tx1="dk1" bg2="lt2" tx2="dk2" accent1="accent1" accent2="accent2" accent3="accent3" accent4="accent4" accent5="accent5" accent6="accent6" hlink="hlink" folHlink="folHlink"/>
  </p:clrMapOvr>
</p:sldLayout>
</file>

<file path=ppt/slideLayouts/slideLayout515.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t>7/8/19</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220454212"/>
      </p:ext>
    </p:extLst>
  </p:cSld>
  <p:clrMapOvr>
    <a:overrideClrMapping bg1="lt1" tx1="dk1" bg2="lt2" tx2="dk2" accent1="accent1" accent2="accent2" accent3="accent3" accent4="accent4" accent5="accent5" accent6="accent6" hlink="hlink" folHlink="folHlink"/>
  </p:clrMapOvr>
</p:sldLayout>
</file>

<file path=ppt/slideLayouts/slideLayout516.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t>7/8/19</a:t>
            </a:fld>
            <a:endParaRPr lang="en-US"/>
          </a:p>
        </p:txBody>
      </p:sp>
      <p:sp>
        <p:nvSpPr>
          <p:cNvPr id="6" name="Footer Placeholder 5"/>
          <p:cNvSpPr>
            <a:spLocks noGrp="1"/>
          </p:cNvSpPr>
          <p:nvPr>
            <p:ph type="ftr" sz="quarter" idx="13"/>
          </p:nvPr>
        </p:nvSpPr>
        <p:spPr/>
        <p:txBody>
          <a:bodyPr/>
          <a:lstStyle/>
          <a:p>
            <a:endParaRPr lang="en-US" dirty="0"/>
          </a:p>
        </p:txBody>
      </p:sp>
      <p:sp>
        <p:nvSpPr>
          <p:cNvPr id="7" name="Slide Number Placeholder 6"/>
          <p:cNvSpPr>
            <a:spLocks noGrp="1"/>
          </p:cNvSpPr>
          <p:nvPr>
            <p:ph type="sldNum" sz="quarter" idx="14"/>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200759992"/>
      </p:ext>
    </p:extLst>
  </p:cSld>
  <p:clrMapOvr>
    <a:masterClrMapping/>
  </p:clrMapOvr>
</p:sldLayout>
</file>

<file path=ppt/slideLayouts/slideLayout5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t>7/8/19</a:t>
            </a:fld>
            <a:endParaRPr lang="en-US"/>
          </a:p>
        </p:txBody>
      </p:sp>
      <p:sp>
        <p:nvSpPr>
          <p:cNvPr id="5" name="Footer Placeholder 4"/>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879459300"/>
      </p:ext>
    </p:extLst>
  </p:cSld>
  <p:clrMapOvr>
    <a:masterClrMapping/>
  </p:clrMapOvr>
</p:sldLayout>
</file>

<file path=ppt/slideLayouts/slideLayout5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t>7/8/19</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632483307"/>
      </p:ext>
    </p:extLst>
  </p:cSld>
  <p:clrMapOvr>
    <a:masterClrMapping/>
  </p:clrMapOvr>
</p:sldLayout>
</file>

<file path=ppt/slideLayouts/slideLayout519.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7/8/19</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471458999"/>
      </p:ext>
    </p:extLst>
  </p:cSld>
  <p:clrMapOvr>
    <a:masterClrMapping/>
  </p:clrMapOvr>
</p:sldLayout>
</file>

<file path=ppt/slideLayouts/slideLayout5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7/8/19</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681210494"/>
      </p:ext>
    </p:extLst>
  </p:cSld>
  <p:clrMapOvr>
    <a:masterClrMapping/>
  </p:clrMapOvr>
</p:sldLayout>
</file>

<file path=ppt/slideLayouts/slideLayout5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t>7/8/19</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754216005"/>
      </p:ext>
    </p:extLst>
  </p:cSld>
  <p:clrMapOvr>
    <a:masterClrMapping/>
  </p:clrMapOvr>
</p:sldLayout>
</file>

<file path=ppt/slideLayouts/slideLayout5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7/8/19</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551350872"/>
      </p:ext>
    </p:extLst>
  </p:cSld>
  <p:clrMapOvr>
    <a:masterClrMapping/>
  </p:clrMapOvr>
</p:sldLayout>
</file>

<file path=ppt/slideLayouts/slideLayout523.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7/8/19</a:t>
            </a:fld>
            <a:endParaRPr lang="en-US"/>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37162159"/>
      </p:ext>
    </p:extLst>
  </p:cSld>
  <p:clrMapOvr>
    <a:overrideClrMapping bg1="dk1" tx1="lt1" bg2="dk2" tx2="lt2" accent1="accent1" accent2="accent2" accent3="accent3" accent4="accent4" accent5="accent5" accent6="accent6" hlink="hlink" folHlink="folHlink"/>
  </p:clrMapOvr>
</p:sldLayout>
</file>

<file path=ppt/slideLayouts/slideLayout5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7/8/19</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422433367"/>
      </p:ext>
    </p:extLst>
  </p:cSld>
  <p:clrMapOvr>
    <a:masterClrMapping/>
  </p:clrMapOvr>
</p:sldLayout>
</file>

<file path=ppt/slideLayouts/slideLayout5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7/8/19</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502104707"/>
      </p:ext>
    </p:extLst>
  </p:cSld>
  <p:clrMapOvr>
    <a:masterClrMapping/>
  </p:clrMapOvr>
</p:sldLayout>
</file>

<file path=ppt/slideLayouts/slideLayout5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715909039"/>
      </p:ext>
    </p:extLst>
  </p:cSld>
  <p:clrMapOvr>
    <a:masterClrMapping/>
  </p:clrMapOvr>
</p:sldLayout>
</file>

<file path=ppt/slideLayouts/slideLayout5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pPr/>
              <a:t>‹#›</a:t>
            </a:fld>
            <a:endParaRPr lang="en-US"/>
          </a:p>
        </p:txBody>
      </p:sp>
    </p:spTree>
    <p:extLst>
      <p:ext uri="{BB962C8B-B14F-4D97-AF65-F5344CB8AC3E}">
        <p14:creationId xmlns:p14="http://schemas.microsoft.com/office/powerpoint/2010/main" val="3311200169"/>
      </p:ext>
    </p:extLst>
  </p:cSld>
  <p:clrMapOvr>
    <a:masterClrMapping/>
  </p:clrMapOvr>
</p:sldLayout>
</file>

<file path=ppt/slideLayouts/slideLayout5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962176480"/>
      </p:ext>
    </p:extLst>
  </p:cSld>
  <p:clrMapOvr>
    <a:masterClrMapping/>
  </p:clrMapOvr>
</p:sldLayout>
</file>

<file path=ppt/slideLayouts/slideLayout5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4199534563"/>
      </p:ext>
    </p:extLst>
  </p:cSld>
  <p:clrMapOvr>
    <a:masterClrMapping/>
  </p:clrMapOvr>
</p:sldLayout>
</file>

<file path=ppt/slideLayouts/slideLayout5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494262711"/>
      </p:ext>
    </p:extLst>
  </p:cSld>
  <p:clrMapOvr>
    <a:masterClrMapping/>
  </p:clrMapOvr>
</p:sldLayout>
</file>

<file path=ppt/slideLayouts/slideLayout5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72802091"/>
      </p:ext>
    </p:extLst>
  </p:cSld>
  <p:clrMapOvr>
    <a:masterClrMapping/>
  </p:clrMapOvr>
</p:sldLayout>
</file>

<file path=ppt/slideLayouts/slideLayout5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215021141"/>
      </p:ext>
    </p:extLst>
  </p:cSld>
  <p:clrMapOvr>
    <a:masterClrMapping/>
  </p:clrMapOvr>
</p:sldLayout>
</file>

<file path=ppt/slideLayouts/slideLayout5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480997156"/>
      </p:ext>
    </p:extLst>
  </p:cSld>
  <p:clrMapOvr>
    <a:masterClrMapping/>
  </p:clrMapOvr>
</p:sldLayout>
</file>

<file path=ppt/slideLayouts/slideLayout5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982621125"/>
      </p:ext>
    </p:extLst>
  </p:cSld>
  <p:clrMapOvr>
    <a:masterClrMapping/>
  </p:clrMapOvr>
</p:sldLayout>
</file>

<file path=ppt/slideLayouts/slideLayout5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817345655"/>
      </p:ext>
    </p:extLst>
  </p:cSld>
  <p:clrMapOvr>
    <a:masterClrMapping/>
  </p:clrMapOvr>
</p:sldLayout>
</file>

<file path=ppt/slideLayouts/slideLayout5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079241080"/>
      </p:ext>
    </p:extLst>
  </p:cSld>
  <p:clrMapOvr>
    <a:masterClrMapping/>
  </p:clrMapOvr>
</p:sldLayout>
</file>

<file path=ppt/slideLayouts/slideLayout5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endParaRPr lang="en-US"/>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2891742613"/>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2192253015"/>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192478476"/>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2482946025"/>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2016890798"/>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101706692"/>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2445122183"/>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517673622"/>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2893718323"/>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2705321982"/>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2235034098"/>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51604477"/>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97637768"/>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98720994"/>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83344327"/>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17199929"/>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26498335"/>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49767892"/>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41462304"/>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57654365"/>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38583539"/>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5570755"/>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1778443"/>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52355273"/>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smtClean="0"/>
            </a:lvl1pPr>
          </a:lstStyle>
          <a:p>
            <a:pPr>
              <a:defRPr/>
            </a:pPr>
            <a:fld id="{9FB45B89-AB63-004A-9B1A-E0C3D2F13ACC}" type="slidenum">
              <a:rPr lang="en-US"/>
              <a:pPr>
                <a:defRPr/>
              </a:pPr>
              <a:t>‹#›</a:t>
            </a:fld>
            <a:endParaRPr lang="en-US"/>
          </a:p>
        </p:txBody>
      </p:sp>
    </p:spTree>
    <p:extLst>
      <p:ext uri="{BB962C8B-B14F-4D97-AF65-F5344CB8AC3E}">
        <p14:creationId xmlns:p14="http://schemas.microsoft.com/office/powerpoint/2010/main" val="10101094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00786FF2-CC60-CB43-AE88-3EA463621049}" type="slidenum">
              <a:rPr lang="en-US"/>
              <a:pPr>
                <a:defRPr/>
              </a:pPr>
              <a:t>‹#›</a:t>
            </a:fld>
            <a:endParaRPr lang="en-US"/>
          </a:p>
        </p:txBody>
      </p:sp>
    </p:spTree>
    <p:extLst>
      <p:ext uri="{BB962C8B-B14F-4D97-AF65-F5344CB8AC3E}">
        <p14:creationId xmlns:p14="http://schemas.microsoft.com/office/powerpoint/2010/main" val="32357666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CFEB67D9-EDEC-A741-9DF5-EF32C3580949}" type="slidenum">
              <a:rPr lang="en-US"/>
              <a:pPr>
                <a:defRPr/>
              </a:pPr>
              <a:t>‹#›</a:t>
            </a:fld>
            <a:endParaRPr lang="en-US"/>
          </a:p>
        </p:txBody>
      </p:sp>
    </p:spTree>
    <p:extLst>
      <p:ext uri="{BB962C8B-B14F-4D97-AF65-F5344CB8AC3E}">
        <p14:creationId xmlns:p14="http://schemas.microsoft.com/office/powerpoint/2010/main" val="21349593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413BCFC6-A067-DE42-860E-A89FDCFE54D5}" type="slidenum">
              <a:rPr lang="en-US"/>
              <a:pPr>
                <a:defRPr/>
              </a:pPr>
              <a:t>‹#›</a:t>
            </a:fld>
            <a:endParaRPr lang="en-US"/>
          </a:p>
        </p:txBody>
      </p:sp>
    </p:spTree>
    <p:extLst>
      <p:ext uri="{BB962C8B-B14F-4D97-AF65-F5344CB8AC3E}">
        <p14:creationId xmlns:p14="http://schemas.microsoft.com/office/powerpoint/2010/main" val="11703050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A0223650-6670-2E4B-9173-7024E06776E6}" type="slidenum">
              <a:rPr lang="en-US"/>
              <a:pPr>
                <a:defRPr/>
              </a:pPr>
              <a:t>‹#›</a:t>
            </a:fld>
            <a:endParaRPr lang="en-US"/>
          </a:p>
        </p:txBody>
      </p:sp>
    </p:spTree>
    <p:extLst>
      <p:ext uri="{BB962C8B-B14F-4D97-AF65-F5344CB8AC3E}">
        <p14:creationId xmlns:p14="http://schemas.microsoft.com/office/powerpoint/2010/main" val="6508997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4B2A2B-D58C-424B-8C52-1450A618CAFB}" type="slidenum">
              <a:rPr lang="en-US"/>
              <a:pPr>
                <a:defRPr/>
              </a:pPr>
              <a:t>‹#›</a:t>
            </a:fld>
            <a:endParaRPr lang="en-US"/>
          </a:p>
        </p:txBody>
      </p:sp>
    </p:spTree>
    <p:extLst>
      <p:ext uri="{BB962C8B-B14F-4D97-AF65-F5344CB8AC3E}">
        <p14:creationId xmlns:p14="http://schemas.microsoft.com/office/powerpoint/2010/main" val="42279721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3A3E46E6-5633-1B44-A976-C771A1908B49}" type="slidenum">
              <a:rPr lang="en-US"/>
              <a:pPr>
                <a:defRPr/>
              </a:pPr>
              <a:t>‹#›</a:t>
            </a:fld>
            <a:endParaRPr lang="en-US"/>
          </a:p>
        </p:txBody>
      </p:sp>
    </p:spTree>
    <p:extLst>
      <p:ext uri="{BB962C8B-B14F-4D97-AF65-F5344CB8AC3E}">
        <p14:creationId xmlns:p14="http://schemas.microsoft.com/office/powerpoint/2010/main" val="16345251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90086F1B-3148-F148-9013-DC5732F6004C}" type="slidenum">
              <a:rPr lang="en-US"/>
              <a:pPr>
                <a:defRPr/>
              </a:pPr>
              <a:t>‹#›</a:t>
            </a:fld>
            <a:endParaRPr lang="en-US"/>
          </a:p>
        </p:txBody>
      </p:sp>
    </p:spTree>
    <p:extLst>
      <p:ext uri="{BB962C8B-B14F-4D97-AF65-F5344CB8AC3E}">
        <p14:creationId xmlns:p14="http://schemas.microsoft.com/office/powerpoint/2010/main" val="10690318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79E40FF2-2A47-D34E-800A-BBFD5AFD8EF8}" type="slidenum">
              <a:rPr lang="en-US"/>
              <a:pPr>
                <a:defRPr/>
              </a:pPr>
              <a:t>‹#›</a:t>
            </a:fld>
            <a:endParaRPr lang="en-US"/>
          </a:p>
        </p:txBody>
      </p:sp>
    </p:spTree>
    <p:extLst>
      <p:ext uri="{BB962C8B-B14F-4D97-AF65-F5344CB8AC3E}">
        <p14:creationId xmlns:p14="http://schemas.microsoft.com/office/powerpoint/2010/main" val="12613792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D610C54-8025-3243-9501-A3ADC0E8EC58}" type="slidenum">
              <a:rPr lang="en-US"/>
              <a:pPr>
                <a:defRPr/>
              </a:pPr>
              <a:t>‹#›</a:t>
            </a:fld>
            <a:endParaRPr lang="en-US"/>
          </a:p>
        </p:txBody>
      </p:sp>
    </p:spTree>
    <p:extLst>
      <p:ext uri="{BB962C8B-B14F-4D97-AF65-F5344CB8AC3E}">
        <p14:creationId xmlns:p14="http://schemas.microsoft.com/office/powerpoint/2010/main" val="24386372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927B42F1-5ED6-294A-9030-184DABF84916}" type="slidenum">
              <a:rPr lang="en-US"/>
              <a:pPr>
                <a:defRPr/>
              </a:pPr>
              <a:t>‹#›</a:t>
            </a:fld>
            <a:endParaRPr lang="en-US"/>
          </a:p>
        </p:txBody>
      </p:sp>
    </p:spTree>
    <p:extLst>
      <p:ext uri="{BB962C8B-B14F-4D97-AF65-F5344CB8AC3E}">
        <p14:creationId xmlns:p14="http://schemas.microsoft.com/office/powerpoint/2010/main" val="41057663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7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846BCC2-B275-B743-80E7-C5A7F3F4E023}" type="slidenum">
              <a:rPr lang="en-US"/>
              <a:pPr>
                <a:defRPr/>
              </a:pPr>
              <a:t>‹#›</a:t>
            </a:fld>
            <a:endParaRPr lang="en-US"/>
          </a:p>
        </p:txBody>
      </p:sp>
    </p:spTree>
    <p:extLst>
      <p:ext uri="{BB962C8B-B14F-4D97-AF65-F5344CB8AC3E}">
        <p14:creationId xmlns:p14="http://schemas.microsoft.com/office/powerpoint/2010/main" val="38241369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7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53EC4547-E2B1-9B4F-845F-F274F3C623A5}" type="slidenum">
              <a:rPr lang="en-US"/>
              <a:pPr>
                <a:defRPr/>
              </a:pPr>
              <a:t>‹#›</a:t>
            </a:fld>
            <a:endParaRPr lang="en-US"/>
          </a:p>
        </p:txBody>
      </p:sp>
    </p:spTree>
    <p:extLst>
      <p:ext uri="{BB962C8B-B14F-4D97-AF65-F5344CB8AC3E}">
        <p14:creationId xmlns:p14="http://schemas.microsoft.com/office/powerpoint/2010/main" val="2481315527"/>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76BB4180-6920-9C42-9DA1-4829E0437063}" type="slidenum">
              <a:rPr lang="en-US"/>
              <a:pPr>
                <a:defRPr/>
              </a:pPr>
              <a:t>‹#›</a:t>
            </a:fld>
            <a:endParaRPr lang="en-US"/>
          </a:p>
        </p:txBody>
      </p:sp>
    </p:spTree>
    <p:extLst>
      <p:ext uri="{BB962C8B-B14F-4D97-AF65-F5344CB8AC3E}">
        <p14:creationId xmlns:p14="http://schemas.microsoft.com/office/powerpoint/2010/main" val="4200199797"/>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B4330D3C-7D80-0940-9C38-883CA56758D1}" type="slidenum">
              <a:rPr lang="en-US"/>
              <a:pPr>
                <a:defRPr/>
              </a:pPr>
              <a:t>‹#›</a:t>
            </a:fld>
            <a:endParaRPr lang="en-US"/>
          </a:p>
        </p:txBody>
      </p:sp>
    </p:spTree>
    <p:extLst>
      <p:ext uri="{BB962C8B-B14F-4D97-AF65-F5344CB8AC3E}">
        <p14:creationId xmlns:p14="http://schemas.microsoft.com/office/powerpoint/2010/main" val="3356017386"/>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7649F32B-3CEF-984C-BBF2-963F764B3663}" type="slidenum">
              <a:rPr lang="en-US"/>
              <a:pPr>
                <a:defRPr/>
              </a:pPr>
              <a:t>‹#›</a:t>
            </a:fld>
            <a:endParaRPr lang="en-US"/>
          </a:p>
        </p:txBody>
      </p:sp>
    </p:spTree>
    <p:extLst>
      <p:ext uri="{BB962C8B-B14F-4D97-AF65-F5344CB8AC3E}">
        <p14:creationId xmlns:p14="http://schemas.microsoft.com/office/powerpoint/2010/main" val="2103149372"/>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68434898-7376-D942-82A4-9987F9AC7C42}" type="slidenum">
              <a:rPr lang="en-US"/>
              <a:pPr>
                <a:defRPr/>
              </a:pPr>
              <a:t>‹#›</a:t>
            </a:fld>
            <a:endParaRPr lang="en-US"/>
          </a:p>
        </p:txBody>
      </p:sp>
    </p:spTree>
    <p:extLst>
      <p:ext uri="{BB962C8B-B14F-4D97-AF65-F5344CB8AC3E}">
        <p14:creationId xmlns:p14="http://schemas.microsoft.com/office/powerpoint/2010/main" val="3184940605"/>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BDAE4D29-6AD3-F447-89DA-A4F13DC75D38}" type="slidenum">
              <a:rPr lang="en-US"/>
              <a:pPr>
                <a:defRPr/>
              </a:pPr>
              <a:t>‹#›</a:t>
            </a:fld>
            <a:endParaRPr lang="en-US"/>
          </a:p>
        </p:txBody>
      </p:sp>
    </p:spTree>
    <p:extLst>
      <p:ext uri="{BB962C8B-B14F-4D97-AF65-F5344CB8AC3E}">
        <p14:creationId xmlns:p14="http://schemas.microsoft.com/office/powerpoint/2010/main" val="2830299060"/>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5C9A4055-98B6-5F49-80DA-F6F7DEF7F674}" type="slidenum">
              <a:rPr lang="en-US"/>
              <a:pPr>
                <a:defRPr/>
              </a:pPr>
              <a:t>‹#›</a:t>
            </a:fld>
            <a:endParaRPr lang="en-US"/>
          </a:p>
        </p:txBody>
      </p:sp>
    </p:spTree>
    <p:extLst>
      <p:ext uri="{BB962C8B-B14F-4D97-AF65-F5344CB8AC3E}">
        <p14:creationId xmlns:p14="http://schemas.microsoft.com/office/powerpoint/2010/main" val="3850000519"/>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C89ECD9-3D5F-7F4F-998D-56B78CDEA664}" type="slidenum">
              <a:rPr lang="en-US"/>
              <a:pPr>
                <a:defRPr/>
              </a:pPr>
              <a:t>‹#›</a:t>
            </a:fld>
            <a:endParaRPr lang="en-US"/>
          </a:p>
        </p:txBody>
      </p:sp>
    </p:spTree>
    <p:extLst>
      <p:ext uri="{BB962C8B-B14F-4D97-AF65-F5344CB8AC3E}">
        <p14:creationId xmlns:p14="http://schemas.microsoft.com/office/powerpoint/2010/main" val="1459596683"/>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FA65131-7DE5-1D4D-A3CF-3D0607171E1C}" type="slidenum">
              <a:rPr lang="en-US"/>
              <a:pPr>
                <a:defRPr/>
              </a:pPr>
              <a:t>‹#›</a:t>
            </a:fld>
            <a:endParaRPr lang="en-US"/>
          </a:p>
        </p:txBody>
      </p:sp>
    </p:spTree>
    <p:extLst>
      <p:ext uri="{BB962C8B-B14F-4D97-AF65-F5344CB8AC3E}">
        <p14:creationId xmlns:p14="http://schemas.microsoft.com/office/powerpoint/2010/main" val="2342450374"/>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FC0B6F9A-1324-4947-8B68-D47C27442892}" type="slidenum">
              <a:rPr lang="en-US"/>
              <a:pPr>
                <a:defRPr/>
              </a:pPr>
              <a:t>‹#›</a:t>
            </a:fld>
            <a:endParaRPr lang="en-US"/>
          </a:p>
        </p:txBody>
      </p:sp>
    </p:spTree>
    <p:extLst>
      <p:ext uri="{BB962C8B-B14F-4D97-AF65-F5344CB8AC3E}">
        <p14:creationId xmlns:p14="http://schemas.microsoft.com/office/powerpoint/2010/main" val="1032050641"/>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A0D1EA7-F64C-644A-BE34-B5A402A870E5}" type="slidenum">
              <a:rPr lang="en-US"/>
              <a:pPr>
                <a:defRPr/>
              </a:pPr>
              <a:t>‹#›</a:t>
            </a:fld>
            <a:endParaRPr lang="en-US"/>
          </a:p>
        </p:txBody>
      </p:sp>
    </p:spTree>
    <p:extLst>
      <p:ext uri="{BB962C8B-B14F-4D97-AF65-F5344CB8AC3E}">
        <p14:creationId xmlns:p14="http://schemas.microsoft.com/office/powerpoint/2010/main" val="3076420539"/>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1E6C4A1C-A8E8-3C42-88AB-792537E5FFC6}" type="slidenum">
              <a:rPr lang="en-US"/>
              <a:pPr>
                <a:defRPr/>
              </a:pPr>
              <a:t>‹#›</a:t>
            </a:fld>
            <a:endParaRPr lang="en-US"/>
          </a:p>
        </p:txBody>
      </p:sp>
    </p:spTree>
    <p:extLst>
      <p:ext uri="{BB962C8B-B14F-4D97-AF65-F5344CB8AC3E}">
        <p14:creationId xmlns:p14="http://schemas.microsoft.com/office/powerpoint/2010/main" val="2171187938"/>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6787C98-EF19-2D41-8AE2-C78C29A91753}" type="datetime1">
              <a:rPr lang="en-US" smtClean="0">
                <a:solidFill>
                  <a:prstClr val="black">
                    <a:tint val="75000"/>
                  </a:prstClr>
                </a:solidFill>
                <a:latin typeface="Calibri"/>
              </a:rPr>
              <a:pPr/>
              <a:t>7/8/19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10945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1ED0917-0EB3-7141-A444-A387010585BF}" type="datetime1">
              <a:rPr lang="en-US" smtClean="0">
                <a:solidFill>
                  <a:prstClr val="black">
                    <a:tint val="75000"/>
                  </a:prstClr>
                </a:solidFill>
                <a:latin typeface="Calibri"/>
              </a:rPr>
              <a:pPr/>
              <a:t>7/8/19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0975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0846C5F-3BD8-3C4D-84D7-D37C2B096AF8}" type="datetime1">
              <a:rPr lang="en-US" smtClean="0">
                <a:solidFill>
                  <a:prstClr val="black">
                    <a:tint val="75000"/>
                  </a:prstClr>
                </a:solidFill>
                <a:latin typeface="Calibri"/>
              </a:rPr>
              <a:pPr/>
              <a:t>7/8/19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2774402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B22019D-5D10-3149-8CD8-BD03F92784D8}" type="datetime1">
              <a:rPr lang="en-US" smtClean="0">
                <a:solidFill>
                  <a:prstClr val="black">
                    <a:tint val="75000"/>
                  </a:prstClr>
                </a:solidFill>
                <a:latin typeface="Calibri"/>
              </a:rPr>
              <a:pPr/>
              <a:t>7/8/19</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9374280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7725DA2-1889-3049-ACC5-92373F9B15B1}" type="datetime1">
              <a:rPr lang="en-US" smtClean="0">
                <a:solidFill>
                  <a:prstClr val="black">
                    <a:tint val="75000"/>
                  </a:prstClr>
                </a:solidFill>
                <a:latin typeface="Calibri"/>
              </a:rPr>
              <a:pPr/>
              <a:t>7/8/19</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306728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7436F41-2D70-8B40-B592-BF9582E6D96F}" type="datetime1">
              <a:rPr lang="en-US" smtClean="0">
                <a:solidFill>
                  <a:prstClr val="black">
                    <a:tint val="75000"/>
                  </a:prstClr>
                </a:solidFill>
                <a:latin typeface="Calibri"/>
              </a:rPr>
              <a:pPr/>
              <a:t>7/8/19</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6846633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533FDD-DD0B-7249-B401-953A314C5C72}" type="datetime1">
              <a:rPr lang="en-US" smtClean="0">
                <a:solidFill>
                  <a:prstClr val="black">
                    <a:tint val="75000"/>
                  </a:prstClr>
                </a:solidFill>
                <a:latin typeface="Calibri"/>
              </a:rPr>
              <a:pPr/>
              <a:t>7/8/19</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924766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B54BD72-E4F6-E246-95E4-7BB340D440F2}" type="datetime1">
              <a:rPr lang="en-US" smtClean="0">
                <a:solidFill>
                  <a:prstClr val="black">
                    <a:tint val="75000"/>
                  </a:prstClr>
                </a:solidFill>
                <a:latin typeface="Calibri"/>
              </a:rPr>
              <a:pPr/>
              <a:t>7/8/19</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9142099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4AA39B0-2979-5C4C-9B59-8BF91C9B1EC0}" type="datetime1">
              <a:rPr lang="en-US" smtClean="0">
                <a:solidFill>
                  <a:prstClr val="black">
                    <a:tint val="75000"/>
                  </a:prstClr>
                </a:solidFill>
                <a:latin typeface="Calibri"/>
              </a:rPr>
              <a:pPr/>
              <a:t>7/8/19</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9929158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0F440D-942A-F045-A3A7-7FA60C3CA708}" type="datetime1">
              <a:rPr lang="en-US" smtClean="0">
                <a:solidFill>
                  <a:prstClr val="black">
                    <a:tint val="75000"/>
                  </a:prstClr>
                </a:solidFill>
                <a:latin typeface="Calibri"/>
              </a:rPr>
              <a:pPr/>
              <a:t>7/8/19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4178905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F25B134-63CD-C54C-A1E9-052D295C62EA}" type="datetime1">
              <a:rPr lang="en-US" smtClean="0">
                <a:solidFill>
                  <a:prstClr val="black">
                    <a:tint val="75000"/>
                  </a:prstClr>
                </a:solidFill>
                <a:latin typeface="Calibri"/>
              </a:rPr>
              <a:pPr/>
              <a:t>7/8/19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3236647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9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14A9B989-1DDC-A546-AF44-8CE1EC44B2B8}" type="datetime1">
              <a:rPr lang="en-US" smtClean="0">
                <a:solidFill>
                  <a:prstClr val="black">
                    <a:tint val="75000"/>
                  </a:prstClr>
                </a:solidFill>
              </a:rPr>
              <a:pPr>
                <a:defRPr/>
              </a:pPr>
              <a:t>7/8/19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EFF91FF-D894-6140-848C-994C3FF0AA80}" type="slidenum">
              <a:rPr lang="en-US">
                <a:solidFill>
                  <a:srgbClr val="9BBB59"/>
                </a:solidFill>
              </a:rPr>
              <a:pPr>
                <a:defRPr/>
              </a:pPr>
              <a:t>‹#›</a:t>
            </a:fld>
            <a:endParaRPr lang="en-US" dirty="0">
              <a:solidFill>
                <a:srgbClr val="9BBB59"/>
              </a:solidFill>
            </a:endParaRPr>
          </a:p>
        </p:txBody>
      </p:sp>
    </p:spTree>
    <p:extLst>
      <p:ext uri="{BB962C8B-B14F-4D97-AF65-F5344CB8AC3E}">
        <p14:creationId xmlns:p14="http://schemas.microsoft.com/office/powerpoint/2010/main" val="12433136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a:buSzPct val="120000"/>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CE36A4BA-E04F-6046-9ED7-9ADF7E148717}" type="datetime1">
              <a:rPr lang="en-US" smtClean="0">
                <a:solidFill>
                  <a:prstClr val="black">
                    <a:tint val="75000"/>
                  </a:prstClr>
                </a:solidFill>
              </a:rPr>
              <a:pPr>
                <a:defRPr/>
              </a:pPr>
              <a:t>7/8/19</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66DA6C0-E8D2-8D44-A834-246A4BF6B0E5}" type="slidenum">
              <a:rPr lang="en-US">
                <a:solidFill>
                  <a:srgbClr val="9BBB59"/>
                </a:solidFill>
              </a:rPr>
              <a:pPr>
                <a:defRPr/>
              </a:pPr>
              <a:t>‹#›</a:t>
            </a:fld>
            <a:endParaRPr lang="en-US">
              <a:solidFill>
                <a:srgbClr val="9BBB59"/>
              </a:solidFill>
            </a:endParaRPr>
          </a:p>
        </p:txBody>
      </p:sp>
    </p:spTree>
    <p:extLst>
      <p:ext uri="{BB962C8B-B14F-4D97-AF65-F5344CB8AC3E}">
        <p14:creationId xmlns:p14="http://schemas.microsoft.com/office/powerpoint/2010/main" val="4634409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CE59C1B5-126E-294E-8011-7E99B19B2715}" type="datetime1">
              <a:rPr lang="en-US" smtClean="0">
                <a:solidFill>
                  <a:prstClr val="black">
                    <a:tint val="75000"/>
                  </a:prstClr>
                </a:solidFill>
              </a:rPr>
              <a:pPr>
                <a:defRPr/>
              </a:pPr>
              <a:t>7/8/19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143F148-38EE-9D41-A399-46640A86DCFE}" type="slidenum">
              <a:rPr lang="en-US">
                <a:solidFill>
                  <a:srgbClr val="9BBB59"/>
                </a:solidFill>
              </a:rPr>
              <a:pPr>
                <a:defRPr/>
              </a:pPr>
              <a:t>‹#›</a:t>
            </a:fld>
            <a:endParaRPr lang="en-US" dirty="0">
              <a:solidFill>
                <a:srgbClr val="9BBB59"/>
              </a:solidFill>
            </a:endParaRPr>
          </a:p>
        </p:txBody>
      </p:sp>
    </p:spTree>
    <p:extLst>
      <p:ext uri="{BB962C8B-B14F-4D97-AF65-F5344CB8AC3E}">
        <p14:creationId xmlns:p14="http://schemas.microsoft.com/office/powerpoint/2010/main" val="12332572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p:cNvSpPr>
            <a:spLocks noGrp="1"/>
          </p:cNvSpPr>
          <p:nvPr>
            <p:ph type="dt" sz="half" idx="10"/>
          </p:nvPr>
        </p:nvSpPr>
        <p:spPr/>
        <p:txBody>
          <a:bodyPr/>
          <a:lstStyle>
            <a:lvl1pPr>
              <a:defRPr/>
            </a:lvl1pPr>
          </a:lstStyle>
          <a:p>
            <a:pPr>
              <a:defRPr/>
            </a:pPr>
            <a:fld id="{77FBC39C-3586-B343-8EA2-23724747138B}" type="datetime1">
              <a:rPr lang="en-US" smtClean="0">
                <a:solidFill>
                  <a:prstClr val="black">
                    <a:tint val="75000"/>
                  </a:prstClr>
                </a:solidFill>
              </a:rPr>
              <a:pPr>
                <a:defRPr/>
              </a:pPr>
              <a:t>7/8/19</a:t>
            </a:fld>
            <a:endParaRPr lang="en-US">
              <a:solidFill>
                <a:prstClr val="black">
                  <a:tint val="75000"/>
                </a:prstClr>
              </a:solidFill>
            </a:endParaRPr>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95CE7248-CC89-3641-A7E7-47B62CEA8426}" type="slidenum">
              <a:rPr lang="en-US">
                <a:solidFill>
                  <a:srgbClr val="9BBB59"/>
                </a:solidFill>
              </a:rPr>
              <a:pPr>
                <a:defRPr/>
              </a:pPr>
              <a:t>‹#›</a:t>
            </a:fld>
            <a:endParaRPr lang="en-US">
              <a:solidFill>
                <a:srgbClr val="9BBB59"/>
              </a:solidFill>
            </a:endParaRPr>
          </a:p>
        </p:txBody>
      </p:sp>
    </p:spTree>
    <p:extLst>
      <p:ext uri="{BB962C8B-B14F-4D97-AF65-F5344CB8AC3E}">
        <p14:creationId xmlns:p14="http://schemas.microsoft.com/office/powerpoint/2010/main" val="3881022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3"/>
          <p:cNvSpPr>
            <a:spLocks noGrp="1"/>
          </p:cNvSpPr>
          <p:nvPr>
            <p:ph type="dt" sz="half" idx="10"/>
          </p:nvPr>
        </p:nvSpPr>
        <p:spPr/>
        <p:txBody>
          <a:bodyPr/>
          <a:lstStyle>
            <a:lvl1pPr>
              <a:defRPr/>
            </a:lvl1pPr>
          </a:lstStyle>
          <a:p>
            <a:pPr>
              <a:defRPr/>
            </a:pPr>
            <a:fld id="{213ECBEB-1D09-0648-BA66-44A8D313B1AC}" type="datetime1">
              <a:rPr lang="en-US" smtClean="0">
                <a:solidFill>
                  <a:prstClr val="black">
                    <a:tint val="75000"/>
                  </a:prstClr>
                </a:solidFill>
              </a:rPr>
              <a:pPr>
                <a:defRPr/>
              </a:pPr>
              <a:t>7/8/19</a:t>
            </a:fld>
            <a:endParaRPr lang="en-US">
              <a:solidFill>
                <a:prstClr val="black">
                  <a:tint val="75000"/>
                </a:prstClr>
              </a:solidFill>
            </a:endParaRPr>
          </a:p>
        </p:txBody>
      </p:sp>
      <p:sp>
        <p:nvSpPr>
          <p:cNvPr id="9" name="Footer Placeholder 4"/>
          <p:cNvSpPr>
            <a:spLocks noGrp="1"/>
          </p:cNvSpPr>
          <p:nvPr>
            <p:ph type="ftr" sz="quarter" idx="11"/>
          </p:nvPr>
        </p:nvSpPr>
        <p:spPr/>
        <p:txBody>
          <a:bodyPr/>
          <a:lstStyle>
            <a:lvl1pPr>
              <a:defRPr/>
            </a:lvl1pPr>
          </a:lstStyle>
          <a:p>
            <a:pPr>
              <a:defRPr/>
            </a:pPr>
            <a:endParaRPr lang="en-US"/>
          </a:p>
        </p:txBody>
      </p:sp>
      <p:sp>
        <p:nvSpPr>
          <p:cNvPr id="10" name="Slide Number Placeholder 5"/>
          <p:cNvSpPr>
            <a:spLocks noGrp="1"/>
          </p:cNvSpPr>
          <p:nvPr>
            <p:ph type="sldNum" sz="quarter" idx="12"/>
          </p:nvPr>
        </p:nvSpPr>
        <p:spPr/>
        <p:txBody>
          <a:bodyPr/>
          <a:lstStyle>
            <a:lvl1pPr>
              <a:defRPr/>
            </a:lvl1pPr>
          </a:lstStyle>
          <a:p>
            <a:pPr>
              <a:defRPr/>
            </a:pPr>
            <a:fld id="{197AEE38-385D-F945-8ABA-6CFF9E8196B2}" type="slidenum">
              <a:rPr lang="en-US">
                <a:solidFill>
                  <a:srgbClr val="9BBB59"/>
                </a:solidFill>
              </a:rPr>
              <a:pPr>
                <a:defRPr/>
              </a:pPr>
              <a:t>‹#›</a:t>
            </a:fld>
            <a:endParaRPr lang="en-US">
              <a:solidFill>
                <a:srgbClr val="9BBB59"/>
              </a:solidFill>
            </a:endParaRPr>
          </a:p>
        </p:txBody>
      </p:sp>
    </p:spTree>
    <p:extLst>
      <p:ext uri="{BB962C8B-B14F-4D97-AF65-F5344CB8AC3E}">
        <p14:creationId xmlns:p14="http://schemas.microsoft.com/office/powerpoint/2010/main" val="8386839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lvl1pPr>
              <a:defRPr/>
            </a:lvl1pPr>
          </a:lstStyle>
          <a:p>
            <a:pPr>
              <a:defRPr/>
            </a:pPr>
            <a:fld id="{4EBE4C7B-9664-7B46-842B-7DC00B0DD9F0}" type="datetime1">
              <a:rPr lang="en-US" smtClean="0">
                <a:solidFill>
                  <a:prstClr val="black">
                    <a:tint val="75000"/>
                  </a:prstClr>
                </a:solidFill>
              </a:rPr>
              <a:pPr>
                <a:defRPr/>
              </a:pPr>
              <a:t>7/8/19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FCB3398-78C0-5B46-8BCF-97493A0BAED3}" type="slidenum">
              <a:rPr lang="en-US">
                <a:solidFill>
                  <a:srgbClr val="9BBB59"/>
                </a:solidFill>
              </a:rPr>
              <a:pPr>
                <a:defRPr/>
              </a:pPr>
              <a:t>‹#›</a:t>
            </a:fld>
            <a:endParaRPr lang="en-US">
              <a:solidFill>
                <a:srgbClr val="9BBB59"/>
              </a:solidFill>
            </a:endParaRPr>
          </a:p>
        </p:txBody>
      </p:sp>
    </p:spTree>
    <p:extLst>
      <p:ext uri="{BB962C8B-B14F-4D97-AF65-F5344CB8AC3E}">
        <p14:creationId xmlns:p14="http://schemas.microsoft.com/office/powerpoint/2010/main" val="3308481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Date Placeholder 3"/>
          <p:cNvSpPr>
            <a:spLocks noGrp="1"/>
          </p:cNvSpPr>
          <p:nvPr>
            <p:ph type="dt" sz="half" idx="10"/>
          </p:nvPr>
        </p:nvSpPr>
        <p:spPr/>
        <p:txBody>
          <a:bodyPr/>
          <a:lstStyle>
            <a:lvl1pPr>
              <a:defRPr/>
            </a:lvl1pPr>
          </a:lstStyle>
          <a:p>
            <a:pPr>
              <a:defRPr/>
            </a:pPr>
            <a:fld id="{FFC218DE-2B62-5242-9D74-C392291347B9}" type="datetime1">
              <a:rPr lang="en-US" smtClean="0">
                <a:solidFill>
                  <a:prstClr val="black">
                    <a:tint val="75000"/>
                  </a:prstClr>
                </a:solidFill>
              </a:rPr>
              <a:pPr>
                <a:defRPr/>
              </a:pPr>
              <a:t>7/8/19</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87CB12DC-9BA3-E849-8DAB-53097B1F748C}" type="slidenum">
              <a:rPr lang="en-US">
                <a:solidFill>
                  <a:srgbClr val="9BBB59"/>
                </a:solidFill>
              </a:rPr>
              <a:pPr>
                <a:defRPr/>
              </a:pPr>
              <a:t>‹#›</a:t>
            </a:fld>
            <a:endParaRPr lang="en-US">
              <a:solidFill>
                <a:srgbClr val="9BBB59"/>
              </a:solidFill>
            </a:endParaRPr>
          </a:p>
        </p:txBody>
      </p:sp>
    </p:spTree>
    <p:extLst>
      <p:ext uri="{BB962C8B-B14F-4D97-AF65-F5344CB8AC3E}">
        <p14:creationId xmlns:p14="http://schemas.microsoft.com/office/powerpoint/2010/main" val="30101863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Date Placeholder 3"/>
          <p:cNvSpPr>
            <a:spLocks noGrp="1"/>
          </p:cNvSpPr>
          <p:nvPr>
            <p:ph type="dt" sz="half" idx="10"/>
          </p:nvPr>
        </p:nvSpPr>
        <p:spPr/>
        <p:txBody>
          <a:bodyPr/>
          <a:lstStyle>
            <a:lvl1pPr>
              <a:defRPr/>
            </a:lvl1pPr>
          </a:lstStyle>
          <a:p>
            <a:pPr>
              <a:defRPr/>
            </a:pPr>
            <a:fld id="{9A73A221-8A2B-A645-A3F8-C7819C3CE5BE}" type="datetime1">
              <a:rPr lang="en-US" smtClean="0">
                <a:solidFill>
                  <a:prstClr val="black">
                    <a:tint val="75000"/>
                  </a:prstClr>
                </a:solidFill>
              </a:rPr>
              <a:pPr>
                <a:defRPr/>
              </a:pPr>
              <a:t>7/8/19</a:t>
            </a:fld>
            <a:endParaRPr lang="en-US">
              <a:solidFill>
                <a:prstClr val="black">
                  <a:tint val="75000"/>
                </a:prstClr>
              </a:solidFill>
            </a:endParaRPr>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01BA44EC-0D86-C44E-97A0-48A19801D204}" type="slidenum">
              <a:rPr lang="en-US">
                <a:solidFill>
                  <a:srgbClr val="9BBB59"/>
                </a:solidFill>
              </a:rPr>
              <a:pPr>
                <a:defRPr/>
              </a:pPr>
              <a:t>‹#›</a:t>
            </a:fld>
            <a:endParaRPr lang="en-US">
              <a:solidFill>
                <a:srgbClr val="9BBB59"/>
              </a:solidFill>
            </a:endParaRPr>
          </a:p>
        </p:txBody>
      </p:sp>
    </p:spTree>
    <p:extLst>
      <p:ext uri="{BB962C8B-B14F-4D97-AF65-F5344CB8AC3E}">
        <p14:creationId xmlns:p14="http://schemas.microsoft.com/office/powerpoint/2010/main" val="32403927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Date Placeholder 3"/>
          <p:cNvSpPr>
            <a:spLocks noGrp="1"/>
          </p:cNvSpPr>
          <p:nvPr>
            <p:ph type="dt" sz="half" idx="10"/>
          </p:nvPr>
        </p:nvSpPr>
        <p:spPr/>
        <p:txBody>
          <a:bodyPr/>
          <a:lstStyle>
            <a:lvl1pPr>
              <a:defRPr/>
            </a:lvl1pPr>
          </a:lstStyle>
          <a:p>
            <a:pPr>
              <a:defRPr/>
            </a:pPr>
            <a:fld id="{8D7EB322-1335-B747-8FD4-F55BB3B2815F}" type="datetime1">
              <a:rPr lang="en-US" smtClean="0">
                <a:solidFill>
                  <a:prstClr val="black">
                    <a:tint val="75000"/>
                  </a:prstClr>
                </a:solidFill>
              </a:rPr>
              <a:pPr>
                <a:defRPr/>
              </a:pPr>
              <a:t>7/8/19</a:t>
            </a:fld>
            <a:endParaRPr lang="en-US">
              <a:solidFill>
                <a:prstClr val="black">
                  <a:tint val="75000"/>
                </a:prstClr>
              </a:solidFill>
            </a:endParaRPr>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9FC0C591-9DB5-3C46-BAB1-1FD3C04251A7}" type="slidenum">
              <a:rPr lang="en-US">
                <a:solidFill>
                  <a:srgbClr val="9BBB59"/>
                </a:solidFill>
              </a:rPr>
              <a:pPr>
                <a:defRPr/>
              </a:pPr>
              <a:t>‹#›</a:t>
            </a:fld>
            <a:endParaRPr lang="en-US">
              <a:solidFill>
                <a:srgbClr val="9BBB59"/>
              </a:solidFill>
            </a:endParaRPr>
          </a:p>
        </p:txBody>
      </p:sp>
    </p:spTree>
    <p:extLst>
      <p:ext uri="{BB962C8B-B14F-4D97-AF65-F5344CB8AC3E}">
        <p14:creationId xmlns:p14="http://schemas.microsoft.com/office/powerpoint/2010/main" val="25423953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59AB0B2-58B9-A44C-A5A6-A8FBBE530850}" type="datetime1">
              <a:rPr lang="en-US" smtClean="0">
                <a:solidFill>
                  <a:prstClr val="black">
                    <a:tint val="75000"/>
                  </a:prstClr>
                </a:solidFill>
              </a:rPr>
              <a:pPr>
                <a:defRPr/>
              </a:pPr>
              <a:t>7/8/19</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DC9B385-7E4F-D648-854E-B5FBE5911DB7}" type="slidenum">
              <a:rPr lang="en-US">
                <a:solidFill>
                  <a:srgbClr val="9BBB59"/>
                </a:solidFill>
              </a:rPr>
              <a:pPr>
                <a:defRPr/>
              </a:pPr>
              <a:t>‹#›</a:t>
            </a:fld>
            <a:endParaRPr lang="en-US">
              <a:solidFill>
                <a:srgbClr val="9BBB59"/>
              </a:solidFill>
            </a:endParaRPr>
          </a:p>
        </p:txBody>
      </p:sp>
    </p:spTree>
    <p:extLst>
      <p:ext uri="{BB962C8B-B14F-4D97-AF65-F5344CB8AC3E}">
        <p14:creationId xmlns:p14="http://schemas.microsoft.com/office/powerpoint/2010/main" val="216816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39481B22-01FA-A943-9BB9-8B65F5C80F50}" type="datetime1">
              <a:rPr lang="en-US" smtClean="0">
                <a:solidFill>
                  <a:prstClr val="black">
                    <a:tint val="75000"/>
                  </a:prstClr>
                </a:solidFill>
              </a:rPr>
              <a:pPr>
                <a:defRPr/>
              </a:pPr>
              <a:t>7/8/19</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6709091-ADEF-0E4F-807D-32AD63D403A3}" type="slidenum">
              <a:rPr lang="en-US">
                <a:solidFill>
                  <a:srgbClr val="9BBB59"/>
                </a:solidFill>
              </a:rPr>
              <a:pPr>
                <a:defRPr/>
              </a:pPr>
              <a:t>‹#›</a:t>
            </a:fld>
            <a:endParaRPr lang="en-US">
              <a:solidFill>
                <a:srgbClr val="9BBB59"/>
              </a:solidFill>
            </a:endParaRPr>
          </a:p>
        </p:txBody>
      </p:sp>
    </p:spTree>
    <p:extLst>
      <p:ext uri="{BB962C8B-B14F-4D97-AF65-F5344CB8AC3E}">
        <p14:creationId xmlns:p14="http://schemas.microsoft.com/office/powerpoint/2010/main" val="29900663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07.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5588" y="198438"/>
            <a:ext cx="8382000" cy="487362"/>
          </a:xfrm>
        </p:spPr>
        <p:txBody>
          <a:bodyPr/>
          <a:lstStyle/>
          <a:p>
            <a:r>
              <a:rPr lang="en-US"/>
              <a:t>Click to edit Master title style</a:t>
            </a:r>
          </a:p>
        </p:txBody>
      </p:sp>
      <p:sp>
        <p:nvSpPr>
          <p:cNvPr id="3" name="Text Placeholder 2"/>
          <p:cNvSpPr>
            <a:spLocks noGrp="1"/>
          </p:cNvSpPr>
          <p:nvPr>
            <p:ph type="body" sz="half" idx="1"/>
          </p:nvPr>
        </p:nvSpPr>
        <p:spPr>
          <a:xfrm>
            <a:off x="242888" y="1200150"/>
            <a:ext cx="4114800" cy="48307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10088" y="1200150"/>
            <a:ext cx="4114800" cy="48307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F403E011-89A9-6E48-A945-79C971F164E7}" type="datetime1">
              <a:rPr lang="en-US" smtClean="0">
                <a:solidFill>
                  <a:prstClr val="black">
                    <a:tint val="75000"/>
                  </a:prstClr>
                </a:solidFill>
              </a:rPr>
              <a:pPr>
                <a:defRPr/>
              </a:pPr>
              <a:t>7/8/19</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D97A91E-0216-8544-A00D-3713641DF831}" type="slidenum">
              <a:rPr lang="en-US">
                <a:solidFill>
                  <a:srgbClr val="9BBB59"/>
                </a:solidFill>
              </a:rPr>
              <a:pPr>
                <a:defRPr/>
              </a:pPr>
              <a:t>‹#›</a:t>
            </a:fld>
            <a:endParaRPr lang="en-US" dirty="0">
              <a:solidFill>
                <a:srgbClr val="9BBB59"/>
              </a:solidFill>
            </a:endParaRPr>
          </a:p>
        </p:txBody>
      </p:sp>
    </p:spTree>
    <p:extLst>
      <p:ext uri="{BB962C8B-B14F-4D97-AF65-F5344CB8AC3E}">
        <p14:creationId xmlns:p14="http://schemas.microsoft.com/office/powerpoint/2010/main" val="348404290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08.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55588" y="198438"/>
            <a:ext cx="8382000" cy="487362"/>
          </a:xfrm>
        </p:spPr>
        <p:txBody>
          <a:bodyPr/>
          <a:lstStyle/>
          <a:p>
            <a:r>
              <a:rPr lang="en-US"/>
              <a:t>Click to edit Master title style</a:t>
            </a:r>
          </a:p>
        </p:txBody>
      </p:sp>
      <p:sp>
        <p:nvSpPr>
          <p:cNvPr id="3" name="Table Placeholder 2"/>
          <p:cNvSpPr>
            <a:spLocks noGrp="1"/>
          </p:cNvSpPr>
          <p:nvPr>
            <p:ph type="tbl" idx="1"/>
          </p:nvPr>
        </p:nvSpPr>
        <p:spPr>
          <a:xfrm>
            <a:off x="242888" y="1200150"/>
            <a:ext cx="8382000" cy="4830763"/>
          </a:xfrm>
        </p:spPr>
        <p:txBody>
          <a:bodyPr/>
          <a:lstStyle/>
          <a:p>
            <a:pPr lvl="0"/>
            <a:r>
              <a:rPr lang="en-US" noProof="0"/>
              <a:t>Click icon to add table</a:t>
            </a:r>
          </a:p>
        </p:txBody>
      </p:sp>
      <p:sp>
        <p:nvSpPr>
          <p:cNvPr id="4" name="Date Placeholder 3"/>
          <p:cNvSpPr>
            <a:spLocks noGrp="1"/>
          </p:cNvSpPr>
          <p:nvPr>
            <p:ph type="dt" sz="half" idx="10"/>
          </p:nvPr>
        </p:nvSpPr>
        <p:spPr/>
        <p:txBody>
          <a:bodyPr/>
          <a:lstStyle>
            <a:lvl1pPr>
              <a:defRPr/>
            </a:lvl1pPr>
          </a:lstStyle>
          <a:p>
            <a:pPr>
              <a:defRPr/>
            </a:pPr>
            <a:fld id="{8715C56D-A987-284F-BCDA-11A8D583DC1B}" type="datetime1">
              <a:rPr lang="en-US" smtClean="0">
                <a:solidFill>
                  <a:prstClr val="black">
                    <a:tint val="75000"/>
                  </a:prstClr>
                </a:solidFill>
              </a:rPr>
              <a:pPr>
                <a:defRPr/>
              </a:pPr>
              <a:t>7/8/19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BBFA2E4-188F-1F44-91FC-27C47CA5D22F}" type="slidenum">
              <a:rPr lang="en-US">
                <a:solidFill>
                  <a:srgbClr val="9BBB59"/>
                </a:solidFill>
              </a:rPr>
              <a:pPr>
                <a:defRPr/>
              </a:pPr>
              <a:t>‹#›</a:t>
            </a:fld>
            <a:endParaRPr lang="en-US" dirty="0">
              <a:solidFill>
                <a:srgbClr val="9BBB59"/>
              </a:solidFill>
            </a:endParaRPr>
          </a:p>
        </p:txBody>
      </p:sp>
    </p:spTree>
    <p:extLst>
      <p:ext uri="{BB962C8B-B14F-4D97-AF65-F5344CB8AC3E}">
        <p14:creationId xmlns:p14="http://schemas.microsoft.com/office/powerpoint/2010/main" val="12186072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0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639869208"/>
      </p:ext>
    </p:extLst>
  </p:cSld>
  <p:clrMapOvr>
    <a:masterClrMapping/>
  </p:clrMapOvr>
</p:sldLayout>
</file>

<file path=ppt/slideLayouts/slideLayout6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r>
              <a:rPr lang="en-US" dirty="0"/>
              <a:t>/8</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2943395642"/>
      </p:ext>
    </p:extLst>
  </p:cSld>
  <p:clrMapOvr>
    <a:masterClrMapping/>
  </p:clrMapOvr>
</p:sldLayout>
</file>

<file path=ppt/slideLayouts/slideLayout61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71991723"/>
      </p:ext>
    </p:extLst>
  </p:cSld>
  <p:clrMapOvr>
    <a:masterClrMapping/>
  </p:clrMapOvr>
</p:sldLayout>
</file>

<file path=ppt/slideLayouts/slideLayout6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15951666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3.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4.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1.pn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5.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image" Target="../media/image1.png"/><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6.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slideLayout" Target="../slideLayouts/slideLayout69.xml"/><Relationship Id="rId18" Type="http://schemas.openxmlformats.org/officeDocument/2006/relationships/image" Target="../media/image5.emf"/><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17" Type="http://schemas.openxmlformats.org/officeDocument/2006/relationships/image" Target="../media/image4.png"/><Relationship Id="rId2" Type="http://schemas.openxmlformats.org/officeDocument/2006/relationships/slideLayout" Target="../slideLayouts/slideLayout58.xml"/><Relationship Id="rId16" Type="http://schemas.openxmlformats.org/officeDocument/2006/relationships/image" Target="../media/image3.png"/><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5" Type="http://schemas.openxmlformats.org/officeDocument/2006/relationships/image" Target="../media/image2.png"/><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image" Target="../media/image1.png"/><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theme" Target="../theme/theme8.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image" Target="../media/image1.png"/><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theme" Target="../theme/theme9.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image" Target="../media/image1.png"/><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10.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image" Target="../media/image1.png"/><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theme" Target="../theme/theme11.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image" Target="../media/image1.png"/><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theme" Target="../theme/theme12.xml"/><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2.xml"/><Relationship Id="rId13" Type="http://schemas.openxmlformats.org/officeDocument/2006/relationships/image" Target="../media/image1.png"/><Relationship Id="rId3" Type="http://schemas.openxmlformats.org/officeDocument/2006/relationships/slideLayout" Target="../slideLayouts/slideLayout127.xml"/><Relationship Id="rId7" Type="http://schemas.openxmlformats.org/officeDocument/2006/relationships/slideLayout" Target="../slideLayouts/slideLayout131.xml"/><Relationship Id="rId12" Type="http://schemas.openxmlformats.org/officeDocument/2006/relationships/theme" Target="../theme/theme13.xml"/><Relationship Id="rId2" Type="http://schemas.openxmlformats.org/officeDocument/2006/relationships/slideLayout" Target="../slideLayouts/slideLayout126.xml"/><Relationship Id="rId1" Type="http://schemas.openxmlformats.org/officeDocument/2006/relationships/slideLayout" Target="../slideLayouts/slideLayout125.xml"/><Relationship Id="rId6" Type="http://schemas.openxmlformats.org/officeDocument/2006/relationships/slideLayout" Target="../slideLayouts/slideLayout130.xml"/><Relationship Id="rId11" Type="http://schemas.openxmlformats.org/officeDocument/2006/relationships/slideLayout" Target="../slideLayouts/slideLayout135.xml"/><Relationship Id="rId5" Type="http://schemas.openxmlformats.org/officeDocument/2006/relationships/slideLayout" Target="../slideLayouts/slideLayout129.xml"/><Relationship Id="rId10" Type="http://schemas.openxmlformats.org/officeDocument/2006/relationships/slideLayout" Target="../slideLayouts/slideLayout134.xml"/><Relationship Id="rId4" Type="http://schemas.openxmlformats.org/officeDocument/2006/relationships/slideLayout" Target="../slideLayouts/slideLayout128.xml"/><Relationship Id="rId9" Type="http://schemas.openxmlformats.org/officeDocument/2006/relationships/slideLayout" Target="../slideLayouts/slideLayout13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3.xml"/><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theme" Target="../theme/theme14.xml"/><Relationship Id="rId2" Type="http://schemas.openxmlformats.org/officeDocument/2006/relationships/slideLayout" Target="../slideLayouts/slideLayout137.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4.xml"/><Relationship Id="rId13" Type="http://schemas.openxmlformats.org/officeDocument/2006/relationships/image" Target="../media/image1.png"/><Relationship Id="rId3" Type="http://schemas.openxmlformats.org/officeDocument/2006/relationships/slideLayout" Target="../slideLayouts/slideLayout149.xml"/><Relationship Id="rId7" Type="http://schemas.openxmlformats.org/officeDocument/2006/relationships/slideLayout" Target="../slideLayouts/slideLayout153.xml"/><Relationship Id="rId12" Type="http://schemas.openxmlformats.org/officeDocument/2006/relationships/theme" Target="../theme/theme15.xml"/><Relationship Id="rId2" Type="http://schemas.openxmlformats.org/officeDocument/2006/relationships/slideLayout" Target="../slideLayouts/slideLayout148.xml"/><Relationship Id="rId1" Type="http://schemas.openxmlformats.org/officeDocument/2006/relationships/slideLayout" Target="../slideLayouts/slideLayout147.xml"/><Relationship Id="rId6" Type="http://schemas.openxmlformats.org/officeDocument/2006/relationships/slideLayout" Target="../slideLayouts/slideLayout152.xml"/><Relationship Id="rId11" Type="http://schemas.openxmlformats.org/officeDocument/2006/relationships/slideLayout" Target="../slideLayouts/slideLayout157.xml"/><Relationship Id="rId5" Type="http://schemas.openxmlformats.org/officeDocument/2006/relationships/slideLayout" Target="../slideLayouts/slideLayout151.xml"/><Relationship Id="rId10" Type="http://schemas.openxmlformats.org/officeDocument/2006/relationships/slideLayout" Target="../slideLayouts/slideLayout156.xml"/><Relationship Id="rId4" Type="http://schemas.openxmlformats.org/officeDocument/2006/relationships/slideLayout" Target="../slideLayouts/slideLayout150.xml"/><Relationship Id="rId9" Type="http://schemas.openxmlformats.org/officeDocument/2006/relationships/slideLayout" Target="../slideLayouts/slideLayout155.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5.xml"/><Relationship Id="rId3" Type="http://schemas.openxmlformats.org/officeDocument/2006/relationships/slideLayout" Target="../slideLayouts/slideLayout160.xml"/><Relationship Id="rId7" Type="http://schemas.openxmlformats.org/officeDocument/2006/relationships/slideLayout" Target="../slideLayouts/slideLayout164.xml"/><Relationship Id="rId12" Type="http://schemas.openxmlformats.org/officeDocument/2006/relationships/theme" Target="../theme/theme16.xml"/><Relationship Id="rId2" Type="http://schemas.openxmlformats.org/officeDocument/2006/relationships/slideLayout" Target="../slideLayouts/slideLayout159.xml"/><Relationship Id="rId1" Type="http://schemas.openxmlformats.org/officeDocument/2006/relationships/slideLayout" Target="../slideLayouts/slideLayout158.xml"/><Relationship Id="rId6" Type="http://schemas.openxmlformats.org/officeDocument/2006/relationships/slideLayout" Target="../slideLayouts/slideLayout163.xml"/><Relationship Id="rId11" Type="http://schemas.openxmlformats.org/officeDocument/2006/relationships/slideLayout" Target="../slideLayouts/slideLayout168.xml"/><Relationship Id="rId5" Type="http://schemas.openxmlformats.org/officeDocument/2006/relationships/slideLayout" Target="../slideLayouts/slideLayout162.xml"/><Relationship Id="rId10" Type="http://schemas.openxmlformats.org/officeDocument/2006/relationships/slideLayout" Target="../slideLayouts/slideLayout167.xml"/><Relationship Id="rId4" Type="http://schemas.openxmlformats.org/officeDocument/2006/relationships/slideLayout" Target="../slideLayouts/slideLayout161.xml"/><Relationship Id="rId9" Type="http://schemas.openxmlformats.org/officeDocument/2006/relationships/slideLayout" Target="../slideLayouts/slideLayout166.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6.xml"/><Relationship Id="rId13" Type="http://schemas.openxmlformats.org/officeDocument/2006/relationships/image" Target="../media/image1.png"/><Relationship Id="rId3" Type="http://schemas.openxmlformats.org/officeDocument/2006/relationships/slideLayout" Target="../slideLayouts/slideLayout171.xml"/><Relationship Id="rId7" Type="http://schemas.openxmlformats.org/officeDocument/2006/relationships/slideLayout" Target="../slideLayouts/slideLayout175.xml"/><Relationship Id="rId12" Type="http://schemas.openxmlformats.org/officeDocument/2006/relationships/theme" Target="../theme/theme17.xml"/><Relationship Id="rId2" Type="http://schemas.openxmlformats.org/officeDocument/2006/relationships/slideLayout" Target="../slideLayouts/slideLayout170.xml"/><Relationship Id="rId1" Type="http://schemas.openxmlformats.org/officeDocument/2006/relationships/slideLayout" Target="../slideLayouts/slideLayout169.xml"/><Relationship Id="rId6" Type="http://schemas.openxmlformats.org/officeDocument/2006/relationships/slideLayout" Target="../slideLayouts/slideLayout174.xml"/><Relationship Id="rId11" Type="http://schemas.openxmlformats.org/officeDocument/2006/relationships/slideLayout" Target="../slideLayouts/slideLayout179.xml"/><Relationship Id="rId5" Type="http://schemas.openxmlformats.org/officeDocument/2006/relationships/slideLayout" Target="../slideLayouts/slideLayout173.xml"/><Relationship Id="rId10" Type="http://schemas.openxmlformats.org/officeDocument/2006/relationships/slideLayout" Target="../slideLayouts/slideLayout178.xml"/><Relationship Id="rId4" Type="http://schemas.openxmlformats.org/officeDocument/2006/relationships/slideLayout" Target="../slideLayouts/slideLayout172.xml"/><Relationship Id="rId9" Type="http://schemas.openxmlformats.org/officeDocument/2006/relationships/slideLayout" Target="../slideLayouts/slideLayout177.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7.xml"/><Relationship Id="rId3" Type="http://schemas.openxmlformats.org/officeDocument/2006/relationships/slideLayout" Target="../slideLayouts/slideLayout182.xml"/><Relationship Id="rId7" Type="http://schemas.openxmlformats.org/officeDocument/2006/relationships/slideLayout" Target="../slideLayouts/slideLayout186.xml"/><Relationship Id="rId12" Type="http://schemas.openxmlformats.org/officeDocument/2006/relationships/theme" Target="../theme/theme18.xml"/><Relationship Id="rId2" Type="http://schemas.openxmlformats.org/officeDocument/2006/relationships/slideLayout" Target="../slideLayouts/slideLayout181.xml"/><Relationship Id="rId1" Type="http://schemas.openxmlformats.org/officeDocument/2006/relationships/slideLayout" Target="../slideLayouts/slideLayout180.xml"/><Relationship Id="rId6" Type="http://schemas.openxmlformats.org/officeDocument/2006/relationships/slideLayout" Target="../slideLayouts/slideLayout185.xml"/><Relationship Id="rId11" Type="http://schemas.openxmlformats.org/officeDocument/2006/relationships/slideLayout" Target="../slideLayouts/slideLayout190.xml"/><Relationship Id="rId5" Type="http://schemas.openxmlformats.org/officeDocument/2006/relationships/slideLayout" Target="../slideLayouts/slideLayout184.xml"/><Relationship Id="rId10" Type="http://schemas.openxmlformats.org/officeDocument/2006/relationships/slideLayout" Target="../slideLayouts/slideLayout189.xml"/><Relationship Id="rId4" Type="http://schemas.openxmlformats.org/officeDocument/2006/relationships/slideLayout" Target="../slideLayouts/slideLayout183.xml"/><Relationship Id="rId9" Type="http://schemas.openxmlformats.org/officeDocument/2006/relationships/slideLayout" Target="../slideLayouts/slideLayout188.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8.xml"/><Relationship Id="rId13" Type="http://schemas.openxmlformats.org/officeDocument/2006/relationships/theme" Target="../theme/theme19.xml"/><Relationship Id="rId3" Type="http://schemas.openxmlformats.org/officeDocument/2006/relationships/slideLayout" Target="../slideLayouts/slideLayout193.xml"/><Relationship Id="rId7" Type="http://schemas.openxmlformats.org/officeDocument/2006/relationships/slideLayout" Target="../slideLayouts/slideLayout197.xml"/><Relationship Id="rId12" Type="http://schemas.openxmlformats.org/officeDocument/2006/relationships/slideLayout" Target="../slideLayouts/slideLayout202.xml"/><Relationship Id="rId2" Type="http://schemas.openxmlformats.org/officeDocument/2006/relationships/slideLayout" Target="../slideLayouts/slideLayout192.xml"/><Relationship Id="rId1" Type="http://schemas.openxmlformats.org/officeDocument/2006/relationships/slideLayout" Target="../slideLayouts/slideLayout191.xml"/><Relationship Id="rId6" Type="http://schemas.openxmlformats.org/officeDocument/2006/relationships/slideLayout" Target="../slideLayouts/slideLayout196.xml"/><Relationship Id="rId11" Type="http://schemas.openxmlformats.org/officeDocument/2006/relationships/slideLayout" Target="../slideLayouts/slideLayout201.xml"/><Relationship Id="rId5" Type="http://schemas.openxmlformats.org/officeDocument/2006/relationships/slideLayout" Target="../slideLayouts/slideLayout195.xml"/><Relationship Id="rId10" Type="http://schemas.openxmlformats.org/officeDocument/2006/relationships/slideLayout" Target="../slideLayouts/slideLayout200.xml"/><Relationship Id="rId4" Type="http://schemas.openxmlformats.org/officeDocument/2006/relationships/slideLayout" Target="../slideLayouts/slideLayout194.xml"/><Relationship Id="rId9" Type="http://schemas.openxmlformats.org/officeDocument/2006/relationships/slideLayout" Target="../slideLayouts/slideLayout199.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10.xml"/><Relationship Id="rId3" Type="http://schemas.openxmlformats.org/officeDocument/2006/relationships/slideLayout" Target="../slideLayouts/slideLayout205.xml"/><Relationship Id="rId7" Type="http://schemas.openxmlformats.org/officeDocument/2006/relationships/slideLayout" Target="../slideLayouts/slideLayout209.xml"/><Relationship Id="rId12" Type="http://schemas.openxmlformats.org/officeDocument/2006/relationships/theme" Target="../theme/theme20.xml"/><Relationship Id="rId2" Type="http://schemas.openxmlformats.org/officeDocument/2006/relationships/slideLayout" Target="../slideLayouts/slideLayout204.xml"/><Relationship Id="rId1" Type="http://schemas.openxmlformats.org/officeDocument/2006/relationships/slideLayout" Target="../slideLayouts/slideLayout203.xml"/><Relationship Id="rId6" Type="http://schemas.openxmlformats.org/officeDocument/2006/relationships/slideLayout" Target="../slideLayouts/slideLayout208.xml"/><Relationship Id="rId11" Type="http://schemas.openxmlformats.org/officeDocument/2006/relationships/slideLayout" Target="../slideLayouts/slideLayout213.xml"/><Relationship Id="rId5" Type="http://schemas.openxmlformats.org/officeDocument/2006/relationships/slideLayout" Target="../slideLayouts/slideLayout207.xml"/><Relationship Id="rId10" Type="http://schemas.openxmlformats.org/officeDocument/2006/relationships/slideLayout" Target="../slideLayouts/slideLayout212.xml"/><Relationship Id="rId4" Type="http://schemas.openxmlformats.org/officeDocument/2006/relationships/slideLayout" Target="../slideLayouts/slideLayout206.xml"/><Relationship Id="rId9" Type="http://schemas.openxmlformats.org/officeDocument/2006/relationships/slideLayout" Target="../slideLayouts/slideLayout211.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1.xml"/><Relationship Id="rId13" Type="http://schemas.openxmlformats.org/officeDocument/2006/relationships/image" Target="../media/image1.png"/><Relationship Id="rId3" Type="http://schemas.openxmlformats.org/officeDocument/2006/relationships/slideLayout" Target="../slideLayouts/slideLayout216.xml"/><Relationship Id="rId7" Type="http://schemas.openxmlformats.org/officeDocument/2006/relationships/slideLayout" Target="../slideLayouts/slideLayout220.xml"/><Relationship Id="rId12" Type="http://schemas.openxmlformats.org/officeDocument/2006/relationships/theme" Target="../theme/theme21.xml"/><Relationship Id="rId2" Type="http://schemas.openxmlformats.org/officeDocument/2006/relationships/slideLayout" Target="../slideLayouts/slideLayout215.xml"/><Relationship Id="rId1" Type="http://schemas.openxmlformats.org/officeDocument/2006/relationships/slideLayout" Target="../slideLayouts/slideLayout214.xml"/><Relationship Id="rId6" Type="http://schemas.openxmlformats.org/officeDocument/2006/relationships/slideLayout" Target="../slideLayouts/slideLayout219.xml"/><Relationship Id="rId11" Type="http://schemas.openxmlformats.org/officeDocument/2006/relationships/slideLayout" Target="../slideLayouts/slideLayout224.xml"/><Relationship Id="rId5" Type="http://schemas.openxmlformats.org/officeDocument/2006/relationships/slideLayout" Target="../slideLayouts/slideLayout218.xml"/><Relationship Id="rId10" Type="http://schemas.openxmlformats.org/officeDocument/2006/relationships/slideLayout" Target="../slideLayouts/slideLayout223.xml"/><Relationship Id="rId4" Type="http://schemas.openxmlformats.org/officeDocument/2006/relationships/slideLayout" Target="../slideLayouts/slideLayout217.xml"/><Relationship Id="rId9" Type="http://schemas.openxmlformats.org/officeDocument/2006/relationships/slideLayout" Target="../slideLayouts/slideLayout222.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2.xml"/><Relationship Id="rId3" Type="http://schemas.openxmlformats.org/officeDocument/2006/relationships/slideLayout" Target="../slideLayouts/slideLayout227.xml"/><Relationship Id="rId7" Type="http://schemas.openxmlformats.org/officeDocument/2006/relationships/slideLayout" Target="../slideLayouts/slideLayout231.xml"/><Relationship Id="rId12" Type="http://schemas.openxmlformats.org/officeDocument/2006/relationships/theme" Target="../theme/theme22.xml"/><Relationship Id="rId2" Type="http://schemas.openxmlformats.org/officeDocument/2006/relationships/slideLayout" Target="../slideLayouts/slideLayout226.xml"/><Relationship Id="rId1" Type="http://schemas.openxmlformats.org/officeDocument/2006/relationships/slideLayout" Target="../slideLayouts/slideLayout225.xml"/><Relationship Id="rId6" Type="http://schemas.openxmlformats.org/officeDocument/2006/relationships/slideLayout" Target="../slideLayouts/slideLayout230.xml"/><Relationship Id="rId11" Type="http://schemas.openxmlformats.org/officeDocument/2006/relationships/slideLayout" Target="../slideLayouts/slideLayout235.xml"/><Relationship Id="rId5" Type="http://schemas.openxmlformats.org/officeDocument/2006/relationships/slideLayout" Target="../slideLayouts/slideLayout229.xml"/><Relationship Id="rId10" Type="http://schemas.openxmlformats.org/officeDocument/2006/relationships/slideLayout" Target="../slideLayouts/slideLayout234.xml"/><Relationship Id="rId4" Type="http://schemas.openxmlformats.org/officeDocument/2006/relationships/slideLayout" Target="../slideLayouts/slideLayout228.xml"/><Relationship Id="rId9" Type="http://schemas.openxmlformats.org/officeDocument/2006/relationships/slideLayout" Target="../slideLayouts/slideLayout233.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3.xml"/><Relationship Id="rId13" Type="http://schemas.openxmlformats.org/officeDocument/2006/relationships/theme" Target="../theme/theme23.xml"/><Relationship Id="rId3" Type="http://schemas.openxmlformats.org/officeDocument/2006/relationships/slideLayout" Target="../slideLayouts/slideLayout238.xml"/><Relationship Id="rId7" Type="http://schemas.openxmlformats.org/officeDocument/2006/relationships/slideLayout" Target="../slideLayouts/slideLayout242.xml"/><Relationship Id="rId12" Type="http://schemas.openxmlformats.org/officeDocument/2006/relationships/slideLayout" Target="../slideLayouts/slideLayout247.xml"/><Relationship Id="rId2" Type="http://schemas.openxmlformats.org/officeDocument/2006/relationships/slideLayout" Target="../slideLayouts/slideLayout237.xml"/><Relationship Id="rId1" Type="http://schemas.openxmlformats.org/officeDocument/2006/relationships/slideLayout" Target="../slideLayouts/slideLayout236.xml"/><Relationship Id="rId6" Type="http://schemas.openxmlformats.org/officeDocument/2006/relationships/slideLayout" Target="../slideLayouts/slideLayout241.xml"/><Relationship Id="rId11" Type="http://schemas.openxmlformats.org/officeDocument/2006/relationships/slideLayout" Target="../slideLayouts/slideLayout246.xml"/><Relationship Id="rId5" Type="http://schemas.openxmlformats.org/officeDocument/2006/relationships/slideLayout" Target="../slideLayouts/slideLayout240.xml"/><Relationship Id="rId10" Type="http://schemas.openxmlformats.org/officeDocument/2006/relationships/slideLayout" Target="../slideLayouts/slideLayout245.xml"/><Relationship Id="rId4" Type="http://schemas.openxmlformats.org/officeDocument/2006/relationships/slideLayout" Target="../slideLayouts/slideLayout239.xml"/><Relationship Id="rId9" Type="http://schemas.openxmlformats.org/officeDocument/2006/relationships/slideLayout" Target="../slideLayouts/slideLayout244.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5.xml"/><Relationship Id="rId13" Type="http://schemas.openxmlformats.org/officeDocument/2006/relationships/theme" Target="../theme/theme24.xml"/><Relationship Id="rId3" Type="http://schemas.openxmlformats.org/officeDocument/2006/relationships/slideLayout" Target="../slideLayouts/slideLayout250.xml"/><Relationship Id="rId7" Type="http://schemas.openxmlformats.org/officeDocument/2006/relationships/slideLayout" Target="../slideLayouts/slideLayout254.xml"/><Relationship Id="rId12" Type="http://schemas.openxmlformats.org/officeDocument/2006/relationships/slideLayout" Target="../slideLayouts/slideLayout259.xml"/><Relationship Id="rId2" Type="http://schemas.openxmlformats.org/officeDocument/2006/relationships/slideLayout" Target="../slideLayouts/slideLayout249.xml"/><Relationship Id="rId1" Type="http://schemas.openxmlformats.org/officeDocument/2006/relationships/slideLayout" Target="../slideLayouts/slideLayout248.xml"/><Relationship Id="rId6" Type="http://schemas.openxmlformats.org/officeDocument/2006/relationships/slideLayout" Target="../slideLayouts/slideLayout253.xml"/><Relationship Id="rId11" Type="http://schemas.openxmlformats.org/officeDocument/2006/relationships/slideLayout" Target="../slideLayouts/slideLayout258.xml"/><Relationship Id="rId5" Type="http://schemas.openxmlformats.org/officeDocument/2006/relationships/slideLayout" Target="../slideLayouts/slideLayout252.xml"/><Relationship Id="rId10" Type="http://schemas.openxmlformats.org/officeDocument/2006/relationships/slideLayout" Target="../slideLayouts/slideLayout257.xml"/><Relationship Id="rId4" Type="http://schemas.openxmlformats.org/officeDocument/2006/relationships/slideLayout" Target="../slideLayouts/slideLayout251.xml"/><Relationship Id="rId9" Type="http://schemas.openxmlformats.org/officeDocument/2006/relationships/slideLayout" Target="../slideLayouts/slideLayout256.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7.xml"/><Relationship Id="rId13" Type="http://schemas.openxmlformats.org/officeDocument/2006/relationships/theme" Target="../theme/theme25.xml"/><Relationship Id="rId3" Type="http://schemas.openxmlformats.org/officeDocument/2006/relationships/slideLayout" Target="../slideLayouts/slideLayout262.xml"/><Relationship Id="rId7" Type="http://schemas.openxmlformats.org/officeDocument/2006/relationships/slideLayout" Target="../slideLayouts/slideLayout266.xml"/><Relationship Id="rId12" Type="http://schemas.openxmlformats.org/officeDocument/2006/relationships/slideLayout" Target="../slideLayouts/slideLayout271.xml"/><Relationship Id="rId2" Type="http://schemas.openxmlformats.org/officeDocument/2006/relationships/slideLayout" Target="../slideLayouts/slideLayout261.xml"/><Relationship Id="rId1" Type="http://schemas.openxmlformats.org/officeDocument/2006/relationships/slideLayout" Target="../slideLayouts/slideLayout260.xml"/><Relationship Id="rId6" Type="http://schemas.openxmlformats.org/officeDocument/2006/relationships/slideLayout" Target="../slideLayouts/slideLayout265.xml"/><Relationship Id="rId11" Type="http://schemas.openxmlformats.org/officeDocument/2006/relationships/slideLayout" Target="../slideLayouts/slideLayout270.xml"/><Relationship Id="rId5" Type="http://schemas.openxmlformats.org/officeDocument/2006/relationships/slideLayout" Target="../slideLayouts/slideLayout264.xml"/><Relationship Id="rId10" Type="http://schemas.openxmlformats.org/officeDocument/2006/relationships/slideLayout" Target="../slideLayouts/slideLayout269.xml"/><Relationship Id="rId4" Type="http://schemas.openxmlformats.org/officeDocument/2006/relationships/slideLayout" Target="../slideLayouts/slideLayout263.xml"/><Relationship Id="rId9" Type="http://schemas.openxmlformats.org/officeDocument/2006/relationships/slideLayout" Target="../slideLayouts/slideLayout268.xml"/><Relationship Id="rId14" Type="http://schemas.openxmlformats.org/officeDocument/2006/relationships/image" Target="../media/image1.png"/></Relationships>
</file>

<file path=ppt/slideMasters/_rels/slideMaster26.xml.rels><?xml version="1.0" encoding="UTF-8" standalone="yes"?>
<Relationships xmlns="http://schemas.openxmlformats.org/package/2006/relationships"><Relationship Id="rId8" Type="http://schemas.openxmlformats.org/officeDocument/2006/relationships/theme" Target="../theme/theme26.xml"/><Relationship Id="rId3" Type="http://schemas.openxmlformats.org/officeDocument/2006/relationships/slideLayout" Target="../slideLayouts/slideLayout274.xml"/><Relationship Id="rId7" Type="http://schemas.openxmlformats.org/officeDocument/2006/relationships/slideLayout" Target="../slideLayouts/slideLayout278.xml"/><Relationship Id="rId2" Type="http://schemas.openxmlformats.org/officeDocument/2006/relationships/slideLayout" Target="../slideLayouts/slideLayout273.xml"/><Relationship Id="rId1" Type="http://schemas.openxmlformats.org/officeDocument/2006/relationships/slideLayout" Target="../slideLayouts/slideLayout272.xml"/><Relationship Id="rId6" Type="http://schemas.openxmlformats.org/officeDocument/2006/relationships/slideLayout" Target="../slideLayouts/slideLayout277.xml"/><Relationship Id="rId5" Type="http://schemas.openxmlformats.org/officeDocument/2006/relationships/slideLayout" Target="../slideLayouts/slideLayout276.xml"/><Relationship Id="rId4" Type="http://schemas.openxmlformats.org/officeDocument/2006/relationships/slideLayout" Target="../slideLayouts/slideLayout275.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6.xml"/><Relationship Id="rId13" Type="http://schemas.openxmlformats.org/officeDocument/2006/relationships/image" Target="../media/image1.png"/><Relationship Id="rId3" Type="http://schemas.openxmlformats.org/officeDocument/2006/relationships/slideLayout" Target="../slideLayouts/slideLayout281.xml"/><Relationship Id="rId7" Type="http://schemas.openxmlformats.org/officeDocument/2006/relationships/slideLayout" Target="../slideLayouts/slideLayout285.xml"/><Relationship Id="rId12" Type="http://schemas.openxmlformats.org/officeDocument/2006/relationships/theme" Target="../theme/theme27.xml"/><Relationship Id="rId2" Type="http://schemas.openxmlformats.org/officeDocument/2006/relationships/slideLayout" Target="../slideLayouts/slideLayout280.xml"/><Relationship Id="rId1" Type="http://schemas.openxmlformats.org/officeDocument/2006/relationships/slideLayout" Target="../slideLayouts/slideLayout279.xml"/><Relationship Id="rId6" Type="http://schemas.openxmlformats.org/officeDocument/2006/relationships/slideLayout" Target="../slideLayouts/slideLayout284.xml"/><Relationship Id="rId11" Type="http://schemas.openxmlformats.org/officeDocument/2006/relationships/slideLayout" Target="../slideLayouts/slideLayout289.xml"/><Relationship Id="rId5" Type="http://schemas.openxmlformats.org/officeDocument/2006/relationships/slideLayout" Target="../slideLayouts/slideLayout283.xml"/><Relationship Id="rId10" Type="http://schemas.openxmlformats.org/officeDocument/2006/relationships/slideLayout" Target="../slideLayouts/slideLayout288.xml"/><Relationship Id="rId4" Type="http://schemas.openxmlformats.org/officeDocument/2006/relationships/slideLayout" Target="../slideLayouts/slideLayout282.xml"/><Relationship Id="rId9" Type="http://schemas.openxmlformats.org/officeDocument/2006/relationships/slideLayout" Target="../slideLayouts/slideLayout287.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7.xml"/><Relationship Id="rId13" Type="http://schemas.openxmlformats.org/officeDocument/2006/relationships/image" Target="../media/image1.png"/><Relationship Id="rId3" Type="http://schemas.openxmlformats.org/officeDocument/2006/relationships/slideLayout" Target="../slideLayouts/slideLayout292.xml"/><Relationship Id="rId7" Type="http://schemas.openxmlformats.org/officeDocument/2006/relationships/slideLayout" Target="../slideLayouts/slideLayout296.xml"/><Relationship Id="rId12" Type="http://schemas.openxmlformats.org/officeDocument/2006/relationships/theme" Target="../theme/theme28.xml"/><Relationship Id="rId2" Type="http://schemas.openxmlformats.org/officeDocument/2006/relationships/slideLayout" Target="../slideLayouts/slideLayout291.xml"/><Relationship Id="rId1" Type="http://schemas.openxmlformats.org/officeDocument/2006/relationships/slideLayout" Target="../slideLayouts/slideLayout290.xml"/><Relationship Id="rId6" Type="http://schemas.openxmlformats.org/officeDocument/2006/relationships/slideLayout" Target="../slideLayouts/slideLayout295.xml"/><Relationship Id="rId11" Type="http://schemas.openxmlformats.org/officeDocument/2006/relationships/slideLayout" Target="../slideLayouts/slideLayout300.xml"/><Relationship Id="rId5" Type="http://schemas.openxmlformats.org/officeDocument/2006/relationships/slideLayout" Target="../slideLayouts/slideLayout294.xml"/><Relationship Id="rId10" Type="http://schemas.openxmlformats.org/officeDocument/2006/relationships/slideLayout" Target="../slideLayouts/slideLayout299.xml"/><Relationship Id="rId4" Type="http://schemas.openxmlformats.org/officeDocument/2006/relationships/slideLayout" Target="../slideLayouts/slideLayout293.xml"/><Relationship Id="rId9" Type="http://schemas.openxmlformats.org/officeDocument/2006/relationships/slideLayout" Target="../slideLayouts/slideLayout298.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8.xml"/><Relationship Id="rId13" Type="http://schemas.openxmlformats.org/officeDocument/2006/relationships/image" Target="../media/image1.png"/><Relationship Id="rId3" Type="http://schemas.openxmlformats.org/officeDocument/2006/relationships/slideLayout" Target="../slideLayouts/slideLayout303.xml"/><Relationship Id="rId7" Type="http://schemas.openxmlformats.org/officeDocument/2006/relationships/slideLayout" Target="../slideLayouts/slideLayout307.xml"/><Relationship Id="rId12" Type="http://schemas.openxmlformats.org/officeDocument/2006/relationships/theme" Target="../theme/theme29.xml"/><Relationship Id="rId2" Type="http://schemas.openxmlformats.org/officeDocument/2006/relationships/slideLayout" Target="../slideLayouts/slideLayout302.xml"/><Relationship Id="rId1" Type="http://schemas.openxmlformats.org/officeDocument/2006/relationships/slideLayout" Target="../slideLayouts/slideLayout301.xml"/><Relationship Id="rId6" Type="http://schemas.openxmlformats.org/officeDocument/2006/relationships/slideLayout" Target="../slideLayouts/slideLayout306.xml"/><Relationship Id="rId11" Type="http://schemas.openxmlformats.org/officeDocument/2006/relationships/slideLayout" Target="../slideLayouts/slideLayout311.xml"/><Relationship Id="rId5" Type="http://schemas.openxmlformats.org/officeDocument/2006/relationships/slideLayout" Target="../slideLayouts/slideLayout305.xml"/><Relationship Id="rId10" Type="http://schemas.openxmlformats.org/officeDocument/2006/relationships/slideLayout" Target="../slideLayouts/slideLayout310.xml"/><Relationship Id="rId4" Type="http://schemas.openxmlformats.org/officeDocument/2006/relationships/slideLayout" Target="../slideLayouts/slideLayout304.xml"/><Relationship Id="rId9" Type="http://schemas.openxmlformats.org/officeDocument/2006/relationships/slideLayout" Target="../slideLayouts/slideLayout309.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9.xml"/><Relationship Id="rId13" Type="http://schemas.openxmlformats.org/officeDocument/2006/relationships/image" Target="../media/image1.png"/><Relationship Id="rId3" Type="http://schemas.openxmlformats.org/officeDocument/2006/relationships/slideLayout" Target="../slideLayouts/slideLayout314.xml"/><Relationship Id="rId7" Type="http://schemas.openxmlformats.org/officeDocument/2006/relationships/slideLayout" Target="../slideLayouts/slideLayout318.xml"/><Relationship Id="rId12" Type="http://schemas.openxmlformats.org/officeDocument/2006/relationships/theme" Target="../theme/theme30.xml"/><Relationship Id="rId2" Type="http://schemas.openxmlformats.org/officeDocument/2006/relationships/slideLayout" Target="../slideLayouts/slideLayout313.xml"/><Relationship Id="rId1" Type="http://schemas.openxmlformats.org/officeDocument/2006/relationships/slideLayout" Target="../slideLayouts/slideLayout312.xml"/><Relationship Id="rId6" Type="http://schemas.openxmlformats.org/officeDocument/2006/relationships/slideLayout" Target="../slideLayouts/slideLayout317.xml"/><Relationship Id="rId11" Type="http://schemas.openxmlformats.org/officeDocument/2006/relationships/slideLayout" Target="../slideLayouts/slideLayout322.xml"/><Relationship Id="rId5" Type="http://schemas.openxmlformats.org/officeDocument/2006/relationships/slideLayout" Target="../slideLayouts/slideLayout316.xml"/><Relationship Id="rId10" Type="http://schemas.openxmlformats.org/officeDocument/2006/relationships/slideLayout" Target="../slideLayouts/slideLayout321.xml"/><Relationship Id="rId4" Type="http://schemas.openxmlformats.org/officeDocument/2006/relationships/slideLayout" Target="../slideLayouts/slideLayout315.xml"/><Relationship Id="rId9" Type="http://schemas.openxmlformats.org/officeDocument/2006/relationships/slideLayout" Target="../slideLayouts/slideLayout320.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13" Type="http://schemas.openxmlformats.org/officeDocument/2006/relationships/theme" Target="../theme/theme31.xml"/><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slideLayout" Target="../slideLayouts/slideLayout334.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2.xml"/><Relationship Id="rId13" Type="http://schemas.openxmlformats.org/officeDocument/2006/relationships/image" Target="../media/image1.png"/><Relationship Id="rId3" Type="http://schemas.openxmlformats.org/officeDocument/2006/relationships/slideLayout" Target="../slideLayouts/slideLayout337.xml"/><Relationship Id="rId7" Type="http://schemas.openxmlformats.org/officeDocument/2006/relationships/slideLayout" Target="../slideLayouts/slideLayout341.xml"/><Relationship Id="rId12" Type="http://schemas.openxmlformats.org/officeDocument/2006/relationships/theme" Target="../theme/theme32.xml"/><Relationship Id="rId2" Type="http://schemas.openxmlformats.org/officeDocument/2006/relationships/slideLayout" Target="../slideLayouts/slideLayout336.xml"/><Relationship Id="rId1" Type="http://schemas.openxmlformats.org/officeDocument/2006/relationships/slideLayout" Target="../slideLayouts/slideLayout335.xml"/><Relationship Id="rId6" Type="http://schemas.openxmlformats.org/officeDocument/2006/relationships/slideLayout" Target="../slideLayouts/slideLayout340.xml"/><Relationship Id="rId11" Type="http://schemas.openxmlformats.org/officeDocument/2006/relationships/slideLayout" Target="../slideLayouts/slideLayout345.xml"/><Relationship Id="rId5" Type="http://schemas.openxmlformats.org/officeDocument/2006/relationships/slideLayout" Target="../slideLayouts/slideLayout339.xml"/><Relationship Id="rId10" Type="http://schemas.openxmlformats.org/officeDocument/2006/relationships/slideLayout" Target="../slideLayouts/slideLayout344.xml"/><Relationship Id="rId4" Type="http://schemas.openxmlformats.org/officeDocument/2006/relationships/slideLayout" Target="../slideLayouts/slideLayout338.xml"/><Relationship Id="rId9" Type="http://schemas.openxmlformats.org/officeDocument/2006/relationships/slideLayout" Target="../slideLayouts/slideLayout343.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3.xml"/><Relationship Id="rId3" Type="http://schemas.openxmlformats.org/officeDocument/2006/relationships/slideLayout" Target="../slideLayouts/slideLayout348.xml"/><Relationship Id="rId7" Type="http://schemas.openxmlformats.org/officeDocument/2006/relationships/slideLayout" Target="../slideLayouts/slideLayout352.xml"/><Relationship Id="rId12" Type="http://schemas.openxmlformats.org/officeDocument/2006/relationships/theme" Target="../theme/theme33.xml"/><Relationship Id="rId2" Type="http://schemas.openxmlformats.org/officeDocument/2006/relationships/slideLayout" Target="../slideLayouts/slideLayout347.xml"/><Relationship Id="rId1" Type="http://schemas.openxmlformats.org/officeDocument/2006/relationships/slideLayout" Target="../slideLayouts/slideLayout346.xml"/><Relationship Id="rId6" Type="http://schemas.openxmlformats.org/officeDocument/2006/relationships/slideLayout" Target="../slideLayouts/slideLayout351.xml"/><Relationship Id="rId11" Type="http://schemas.openxmlformats.org/officeDocument/2006/relationships/slideLayout" Target="../slideLayouts/slideLayout356.xml"/><Relationship Id="rId5" Type="http://schemas.openxmlformats.org/officeDocument/2006/relationships/slideLayout" Target="../slideLayouts/slideLayout350.xml"/><Relationship Id="rId10" Type="http://schemas.openxmlformats.org/officeDocument/2006/relationships/slideLayout" Target="../slideLayouts/slideLayout355.xml"/><Relationship Id="rId4" Type="http://schemas.openxmlformats.org/officeDocument/2006/relationships/slideLayout" Target="../slideLayouts/slideLayout349.xml"/><Relationship Id="rId9" Type="http://schemas.openxmlformats.org/officeDocument/2006/relationships/slideLayout" Target="../slideLayouts/slideLayout354.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4.xml"/><Relationship Id="rId13" Type="http://schemas.openxmlformats.org/officeDocument/2006/relationships/image" Target="../media/image1.png"/><Relationship Id="rId3" Type="http://schemas.openxmlformats.org/officeDocument/2006/relationships/slideLayout" Target="../slideLayouts/slideLayout359.xml"/><Relationship Id="rId7" Type="http://schemas.openxmlformats.org/officeDocument/2006/relationships/slideLayout" Target="../slideLayouts/slideLayout363.xml"/><Relationship Id="rId12" Type="http://schemas.openxmlformats.org/officeDocument/2006/relationships/theme" Target="../theme/theme34.xml"/><Relationship Id="rId2" Type="http://schemas.openxmlformats.org/officeDocument/2006/relationships/slideLayout" Target="../slideLayouts/slideLayout358.xml"/><Relationship Id="rId1" Type="http://schemas.openxmlformats.org/officeDocument/2006/relationships/slideLayout" Target="../slideLayouts/slideLayout357.xml"/><Relationship Id="rId6" Type="http://schemas.openxmlformats.org/officeDocument/2006/relationships/slideLayout" Target="../slideLayouts/slideLayout362.xml"/><Relationship Id="rId11" Type="http://schemas.openxmlformats.org/officeDocument/2006/relationships/slideLayout" Target="../slideLayouts/slideLayout367.xml"/><Relationship Id="rId5" Type="http://schemas.openxmlformats.org/officeDocument/2006/relationships/slideLayout" Target="../slideLayouts/slideLayout361.xml"/><Relationship Id="rId10" Type="http://schemas.openxmlformats.org/officeDocument/2006/relationships/slideLayout" Target="../slideLayouts/slideLayout366.xml"/><Relationship Id="rId4" Type="http://schemas.openxmlformats.org/officeDocument/2006/relationships/slideLayout" Target="../slideLayouts/slideLayout360.xml"/><Relationship Id="rId9" Type="http://schemas.openxmlformats.org/officeDocument/2006/relationships/slideLayout" Target="../slideLayouts/slideLayout365.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5.xml"/><Relationship Id="rId3" Type="http://schemas.openxmlformats.org/officeDocument/2006/relationships/slideLayout" Target="../slideLayouts/slideLayout370.xml"/><Relationship Id="rId7" Type="http://schemas.openxmlformats.org/officeDocument/2006/relationships/slideLayout" Target="../slideLayouts/slideLayout374.xml"/><Relationship Id="rId12" Type="http://schemas.openxmlformats.org/officeDocument/2006/relationships/theme" Target="../theme/theme35.xml"/><Relationship Id="rId2" Type="http://schemas.openxmlformats.org/officeDocument/2006/relationships/slideLayout" Target="../slideLayouts/slideLayout369.xml"/><Relationship Id="rId1" Type="http://schemas.openxmlformats.org/officeDocument/2006/relationships/slideLayout" Target="../slideLayouts/slideLayout368.xml"/><Relationship Id="rId6" Type="http://schemas.openxmlformats.org/officeDocument/2006/relationships/slideLayout" Target="../slideLayouts/slideLayout373.xml"/><Relationship Id="rId11" Type="http://schemas.openxmlformats.org/officeDocument/2006/relationships/slideLayout" Target="../slideLayouts/slideLayout378.xml"/><Relationship Id="rId5" Type="http://schemas.openxmlformats.org/officeDocument/2006/relationships/slideLayout" Target="../slideLayouts/slideLayout372.xml"/><Relationship Id="rId10" Type="http://schemas.openxmlformats.org/officeDocument/2006/relationships/slideLayout" Target="../slideLayouts/slideLayout377.xml"/><Relationship Id="rId4" Type="http://schemas.openxmlformats.org/officeDocument/2006/relationships/slideLayout" Target="../slideLayouts/slideLayout371.xml"/><Relationship Id="rId9" Type="http://schemas.openxmlformats.org/officeDocument/2006/relationships/slideLayout" Target="../slideLayouts/slideLayout376.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6.xml"/><Relationship Id="rId3" Type="http://schemas.openxmlformats.org/officeDocument/2006/relationships/slideLayout" Target="../slideLayouts/slideLayout381.xml"/><Relationship Id="rId7" Type="http://schemas.openxmlformats.org/officeDocument/2006/relationships/slideLayout" Target="../slideLayouts/slideLayout385.xml"/><Relationship Id="rId12" Type="http://schemas.openxmlformats.org/officeDocument/2006/relationships/theme" Target="../theme/theme36.xml"/><Relationship Id="rId2" Type="http://schemas.openxmlformats.org/officeDocument/2006/relationships/slideLayout" Target="../slideLayouts/slideLayout380.xml"/><Relationship Id="rId1" Type="http://schemas.openxmlformats.org/officeDocument/2006/relationships/slideLayout" Target="../slideLayouts/slideLayout379.xml"/><Relationship Id="rId6" Type="http://schemas.openxmlformats.org/officeDocument/2006/relationships/slideLayout" Target="../slideLayouts/slideLayout384.xml"/><Relationship Id="rId11" Type="http://schemas.openxmlformats.org/officeDocument/2006/relationships/slideLayout" Target="../slideLayouts/slideLayout389.xml"/><Relationship Id="rId5" Type="http://schemas.openxmlformats.org/officeDocument/2006/relationships/slideLayout" Target="../slideLayouts/slideLayout383.xml"/><Relationship Id="rId10" Type="http://schemas.openxmlformats.org/officeDocument/2006/relationships/slideLayout" Target="../slideLayouts/slideLayout388.xml"/><Relationship Id="rId4" Type="http://schemas.openxmlformats.org/officeDocument/2006/relationships/slideLayout" Target="../slideLayouts/slideLayout382.xml"/><Relationship Id="rId9" Type="http://schemas.openxmlformats.org/officeDocument/2006/relationships/slideLayout" Target="../slideLayouts/slideLayout387.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7.xml"/><Relationship Id="rId3" Type="http://schemas.openxmlformats.org/officeDocument/2006/relationships/slideLayout" Target="../slideLayouts/slideLayout392.xml"/><Relationship Id="rId7" Type="http://schemas.openxmlformats.org/officeDocument/2006/relationships/slideLayout" Target="../slideLayouts/slideLayout396.xml"/><Relationship Id="rId12" Type="http://schemas.openxmlformats.org/officeDocument/2006/relationships/theme" Target="../theme/theme37.xml"/><Relationship Id="rId2" Type="http://schemas.openxmlformats.org/officeDocument/2006/relationships/slideLayout" Target="../slideLayouts/slideLayout391.xml"/><Relationship Id="rId1" Type="http://schemas.openxmlformats.org/officeDocument/2006/relationships/slideLayout" Target="../slideLayouts/slideLayout390.xml"/><Relationship Id="rId6" Type="http://schemas.openxmlformats.org/officeDocument/2006/relationships/slideLayout" Target="../slideLayouts/slideLayout395.xml"/><Relationship Id="rId11" Type="http://schemas.openxmlformats.org/officeDocument/2006/relationships/slideLayout" Target="../slideLayouts/slideLayout400.xml"/><Relationship Id="rId5" Type="http://schemas.openxmlformats.org/officeDocument/2006/relationships/slideLayout" Target="../slideLayouts/slideLayout394.xml"/><Relationship Id="rId10" Type="http://schemas.openxmlformats.org/officeDocument/2006/relationships/slideLayout" Target="../slideLayouts/slideLayout399.xml"/><Relationship Id="rId4" Type="http://schemas.openxmlformats.org/officeDocument/2006/relationships/slideLayout" Target="../slideLayouts/slideLayout393.xml"/><Relationship Id="rId9" Type="http://schemas.openxmlformats.org/officeDocument/2006/relationships/slideLayout" Target="../slideLayouts/slideLayout398.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8.xml"/><Relationship Id="rId13" Type="http://schemas.openxmlformats.org/officeDocument/2006/relationships/image" Target="../media/image1.png"/><Relationship Id="rId3" Type="http://schemas.openxmlformats.org/officeDocument/2006/relationships/slideLayout" Target="../slideLayouts/slideLayout403.xml"/><Relationship Id="rId7" Type="http://schemas.openxmlformats.org/officeDocument/2006/relationships/slideLayout" Target="../slideLayouts/slideLayout407.xml"/><Relationship Id="rId12" Type="http://schemas.openxmlformats.org/officeDocument/2006/relationships/theme" Target="../theme/theme38.xml"/><Relationship Id="rId2" Type="http://schemas.openxmlformats.org/officeDocument/2006/relationships/slideLayout" Target="../slideLayouts/slideLayout402.xml"/><Relationship Id="rId1" Type="http://schemas.openxmlformats.org/officeDocument/2006/relationships/slideLayout" Target="../slideLayouts/slideLayout401.xml"/><Relationship Id="rId6" Type="http://schemas.openxmlformats.org/officeDocument/2006/relationships/slideLayout" Target="../slideLayouts/slideLayout406.xml"/><Relationship Id="rId11" Type="http://schemas.openxmlformats.org/officeDocument/2006/relationships/slideLayout" Target="../slideLayouts/slideLayout411.xml"/><Relationship Id="rId5" Type="http://schemas.openxmlformats.org/officeDocument/2006/relationships/slideLayout" Target="../slideLayouts/slideLayout405.xml"/><Relationship Id="rId10" Type="http://schemas.openxmlformats.org/officeDocument/2006/relationships/slideLayout" Target="../slideLayouts/slideLayout410.xml"/><Relationship Id="rId4" Type="http://schemas.openxmlformats.org/officeDocument/2006/relationships/slideLayout" Target="../slideLayouts/slideLayout404.xml"/><Relationship Id="rId9" Type="http://schemas.openxmlformats.org/officeDocument/2006/relationships/slideLayout" Target="../slideLayouts/slideLayout409.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9.xml"/><Relationship Id="rId13" Type="http://schemas.openxmlformats.org/officeDocument/2006/relationships/image" Target="../media/image1.png"/><Relationship Id="rId3" Type="http://schemas.openxmlformats.org/officeDocument/2006/relationships/slideLayout" Target="../slideLayouts/slideLayout414.xml"/><Relationship Id="rId7" Type="http://schemas.openxmlformats.org/officeDocument/2006/relationships/slideLayout" Target="../slideLayouts/slideLayout418.xml"/><Relationship Id="rId12" Type="http://schemas.openxmlformats.org/officeDocument/2006/relationships/theme" Target="../theme/theme39.xml"/><Relationship Id="rId2" Type="http://schemas.openxmlformats.org/officeDocument/2006/relationships/slideLayout" Target="../slideLayouts/slideLayout413.xml"/><Relationship Id="rId1" Type="http://schemas.openxmlformats.org/officeDocument/2006/relationships/slideLayout" Target="../slideLayouts/slideLayout412.xml"/><Relationship Id="rId6" Type="http://schemas.openxmlformats.org/officeDocument/2006/relationships/slideLayout" Target="../slideLayouts/slideLayout417.xml"/><Relationship Id="rId11" Type="http://schemas.openxmlformats.org/officeDocument/2006/relationships/slideLayout" Target="../slideLayouts/slideLayout422.xml"/><Relationship Id="rId5" Type="http://schemas.openxmlformats.org/officeDocument/2006/relationships/slideLayout" Target="../slideLayouts/slideLayout416.xml"/><Relationship Id="rId10" Type="http://schemas.openxmlformats.org/officeDocument/2006/relationships/slideLayout" Target="../slideLayouts/slideLayout421.xml"/><Relationship Id="rId4" Type="http://schemas.openxmlformats.org/officeDocument/2006/relationships/slideLayout" Target="../slideLayouts/slideLayout415.xml"/><Relationship Id="rId9" Type="http://schemas.openxmlformats.org/officeDocument/2006/relationships/slideLayout" Target="../slideLayouts/slideLayout420.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30.xml"/><Relationship Id="rId13" Type="http://schemas.openxmlformats.org/officeDocument/2006/relationships/image" Target="../media/image1.png"/><Relationship Id="rId3" Type="http://schemas.openxmlformats.org/officeDocument/2006/relationships/slideLayout" Target="../slideLayouts/slideLayout425.xml"/><Relationship Id="rId7" Type="http://schemas.openxmlformats.org/officeDocument/2006/relationships/slideLayout" Target="../slideLayouts/slideLayout429.xml"/><Relationship Id="rId12" Type="http://schemas.openxmlformats.org/officeDocument/2006/relationships/theme" Target="../theme/theme40.xml"/><Relationship Id="rId2" Type="http://schemas.openxmlformats.org/officeDocument/2006/relationships/slideLayout" Target="../slideLayouts/slideLayout424.xml"/><Relationship Id="rId1" Type="http://schemas.openxmlformats.org/officeDocument/2006/relationships/slideLayout" Target="../slideLayouts/slideLayout423.xml"/><Relationship Id="rId6" Type="http://schemas.openxmlformats.org/officeDocument/2006/relationships/slideLayout" Target="../slideLayouts/slideLayout428.xml"/><Relationship Id="rId11" Type="http://schemas.openxmlformats.org/officeDocument/2006/relationships/slideLayout" Target="../slideLayouts/slideLayout433.xml"/><Relationship Id="rId5" Type="http://schemas.openxmlformats.org/officeDocument/2006/relationships/slideLayout" Target="../slideLayouts/slideLayout427.xml"/><Relationship Id="rId10" Type="http://schemas.openxmlformats.org/officeDocument/2006/relationships/slideLayout" Target="../slideLayouts/slideLayout432.xml"/><Relationship Id="rId4" Type="http://schemas.openxmlformats.org/officeDocument/2006/relationships/slideLayout" Target="../slideLayouts/slideLayout426.xml"/><Relationship Id="rId9" Type="http://schemas.openxmlformats.org/officeDocument/2006/relationships/slideLayout" Target="../slideLayouts/slideLayout431.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1.xml"/><Relationship Id="rId3" Type="http://schemas.openxmlformats.org/officeDocument/2006/relationships/slideLayout" Target="../slideLayouts/slideLayout436.xml"/><Relationship Id="rId7" Type="http://schemas.openxmlformats.org/officeDocument/2006/relationships/slideLayout" Target="../slideLayouts/slideLayout440.xml"/><Relationship Id="rId12" Type="http://schemas.openxmlformats.org/officeDocument/2006/relationships/theme" Target="../theme/theme41.xml"/><Relationship Id="rId2" Type="http://schemas.openxmlformats.org/officeDocument/2006/relationships/slideLayout" Target="../slideLayouts/slideLayout435.xml"/><Relationship Id="rId1" Type="http://schemas.openxmlformats.org/officeDocument/2006/relationships/slideLayout" Target="../slideLayouts/slideLayout434.xml"/><Relationship Id="rId6" Type="http://schemas.openxmlformats.org/officeDocument/2006/relationships/slideLayout" Target="../slideLayouts/slideLayout439.xml"/><Relationship Id="rId11" Type="http://schemas.openxmlformats.org/officeDocument/2006/relationships/slideLayout" Target="../slideLayouts/slideLayout444.xml"/><Relationship Id="rId5" Type="http://schemas.openxmlformats.org/officeDocument/2006/relationships/slideLayout" Target="../slideLayouts/slideLayout438.xml"/><Relationship Id="rId10" Type="http://schemas.openxmlformats.org/officeDocument/2006/relationships/slideLayout" Target="../slideLayouts/slideLayout443.xml"/><Relationship Id="rId4" Type="http://schemas.openxmlformats.org/officeDocument/2006/relationships/slideLayout" Target="../slideLayouts/slideLayout437.xml"/><Relationship Id="rId9" Type="http://schemas.openxmlformats.org/officeDocument/2006/relationships/slideLayout" Target="../slideLayouts/slideLayout442.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2.xml"/><Relationship Id="rId3" Type="http://schemas.openxmlformats.org/officeDocument/2006/relationships/slideLayout" Target="../slideLayouts/slideLayout447.xml"/><Relationship Id="rId7" Type="http://schemas.openxmlformats.org/officeDocument/2006/relationships/slideLayout" Target="../slideLayouts/slideLayout451.xml"/><Relationship Id="rId12" Type="http://schemas.openxmlformats.org/officeDocument/2006/relationships/theme" Target="../theme/theme42.xml"/><Relationship Id="rId2" Type="http://schemas.openxmlformats.org/officeDocument/2006/relationships/slideLayout" Target="../slideLayouts/slideLayout446.xml"/><Relationship Id="rId1" Type="http://schemas.openxmlformats.org/officeDocument/2006/relationships/slideLayout" Target="../slideLayouts/slideLayout445.xml"/><Relationship Id="rId6" Type="http://schemas.openxmlformats.org/officeDocument/2006/relationships/slideLayout" Target="../slideLayouts/slideLayout450.xml"/><Relationship Id="rId11" Type="http://schemas.openxmlformats.org/officeDocument/2006/relationships/slideLayout" Target="../slideLayouts/slideLayout455.xml"/><Relationship Id="rId5" Type="http://schemas.openxmlformats.org/officeDocument/2006/relationships/slideLayout" Target="../slideLayouts/slideLayout449.xml"/><Relationship Id="rId10" Type="http://schemas.openxmlformats.org/officeDocument/2006/relationships/slideLayout" Target="../slideLayouts/slideLayout454.xml"/><Relationship Id="rId4" Type="http://schemas.openxmlformats.org/officeDocument/2006/relationships/slideLayout" Target="../slideLayouts/slideLayout448.xml"/><Relationship Id="rId9" Type="http://schemas.openxmlformats.org/officeDocument/2006/relationships/slideLayout" Target="../slideLayouts/slideLayout453.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3.xml"/><Relationship Id="rId3" Type="http://schemas.openxmlformats.org/officeDocument/2006/relationships/slideLayout" Target="../slideLayouts/slideLayout458.xml"/><Relationship Id="rId7" Type="http://schemas.openxmlformats.org/officeDocument/2006/relationships/slideLayout" Target="../slideLayouts/slideLayout462.xml"/><Relationship Id="rId12" Type="http://schemas.openxmlformats.org/officeDocument/2006/relationships/theme" Target="../theme/theme43.xml"/><Relationship Id="rId2" Type="http://schemas.openxmlformats.org/officeDocument/2006/relationships/slideLayout" Target="../slideLayouts/slideLayout457.xml"/><Relationship Id="rId1" Type="http://schemas.openxmlformats.org/officeDocument/2006/relationships/slideLayout" Target="../slideLayouts/slideLayout456.xml"/><Relationship Id="rId6" Type="http://schemas.openxmlformats.org/officeDocument/2006/relationships/slideLayout" Target="../slideLayouts/slideLayout461.xml"/><Relationship Id="rId11" Type="http://schemas.openxmlformats.org/officeDocument/2006/relationships/slideLayout" Target="../slideLayouts/slideLayout466.xml"/><Relationship Id="rId5" Type="http://schemas.openxmlformats.org/officeDocument/2006/relationships/slideLayout" Target="../slideLayouts/slideLayout460.xml"/><Relationship Id="rId10" Type="http://schemas.openxmlformats.org/officeDocument/2006/relationships/slideLayout" Target="../slideLayouts/slideLayout465.xml"/><Relationship Id="rId4" Type="http://schemas.openxmlformats.org/officeDocument/2006/relationships/slideLayout" Target="../slideLayouts/slideLayout459.xml"/><Relationship Id="rId9" Type="http://schemas.openxmlformats.org/officeDocument/2006/relationships/slideLayout" Target="../slideLayouts/slideLayout464.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4.xml"/><Relationship Id="rId13" Type="http://schemas.openxmlformats.org/officeDocument/2006/relationships/theme" Target="../theme/theme44.xml"/><Relationship Id="rId3" Type="http://schemas.openxmlformats.org/officeDocument/2006/relationships/slideLayout" Target="../slideLayouts/slideLayout469.xml"/><Relationship Id="rId7" Type="http://schemas.openxmlformats.org/officeDocument/2006/relationships/slideLayout" Target="../slideLayouts/slideLayout473.xml"/><Relationship Id="rId12" Type="http://schemas.openxmlformats.org/officeDocument/2006/relationships/slideLayout" Target="../slideLayouts/slideLayout478.xml"/><Relationship Id="rId2" Type="http://schemas.openxmlformats.org/officeDocument/2006/relationships/slideLayout" Target="../slideLayouts/slideLayout468.xml"/><Relationship Id="rId1" Type="http://schemas.openxmlformats.org/officeDocument/2006/relationships/slideLayout" Target="../slideLayouts/slideLayout467.xml"/><Relationship Id="rId6" Type="http://schemas.openxmlformats.org/officeDocument/2006/relationships/slideLayout" Target="../slideLayouts/slideLayout472.xml"/><Relationship Id="rId11" Type="http://schemas.openxmlformats.org/officeDocument/2006/relationships/slideLayout" Target="../slideLayouts/slideLayout477.xml"/><Relationship Id="rId5" Type="http://schemas.openxmlformats.org/officeDocument/2006/relationships/slideLayout" Target="../slideLayouts/slideLayout471.xml"/><Relationship Id="rId10" Type="http://schemas.openxmlformats.org/officeDocument/2006/relationships/slideLayout" Target="../slideLayouts/slideLayout476.xml"/><Relationship Id="rId4" Type="http://schemas.openxmlformats.org/officeDocument/2006/relationships/slideLayout" Target="../slideLayouts/slideLayout470.xml"/><Relationship Id="rId9" Type="http://schemas.openxmlformats.org/officeDocument/2006/relationships/slideLayout" Target="../slideLayouts/slideLayout475.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6.xml"/><Relationship Id="rId3" Type="http://schemas.openxmlformats.org/officeDocument/2006/relationships/slideLayout" Target="../slideLayouts/slideLayout481.xml"/><Relationship Id="rId7" Type="http://schemas.openxmlformats.org/officeDocument/2006/relationships/slideLayout" Target="../slideLayouts/slideLayout485.xml"/><Relationship Id="rId12" Type="http://schemas.openxmlformats.org/officeDocument/2006/relationships/theme" Target="../theme/theme45.xml"/><Relationship Id="rId2" Type="http://schemas.openxmlformats.org/officeDocument/2006/relationships/slideLayout" Target="../slideLayouts/slideLayout480.xml"/><Relationship Id="rId1" Type="http://schemas.openxmlformats.org/officeDocument/2006/relationships/slideLayout" Target="../slideLayouts/slideLayout479.xml"/><Relationship Id="rId6" Type="http://schemas.openxmlformats.org/officeDocument/2006/relationships/slideLayout" Target="../slideLayouts/slideLayout484.xml"/><Relationship Id="rId11" Type="http://schemas.openxmlformats.org/officeDocument/2006/relationships/slideLayout" Target="../slideLayouts/slideLayout489.xml"/><Relationship Id="rId5" Type="http://schemas.openxmlformats.org/officeDocument/2006/relationships/slideLayout" Target="../slideLayouts/slideLayout483.xml"/><Relationship Id="rId10" Type="http://schemas.openxmlformats.org/officeDocument/2006/relationships/slideLayout" Target="../slideLayouts/slideLayout488.xml"/><Relationship Id="rId4" Type="http://schemas.openxmlformats.org/officeDocument/2006/relationships/slideLayout" Target="../slideLayouts/slideLayout482.xml"/><Relationship Id="rId9" Type="http://schemas.openxmlformats.org/officeDocument/2006/relationships/slideLayout" Target="../slideLayouts/slideLayout487.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7.xml"/><Relationship Id="rId13" Type="http://schemas.openxmlformats.org/officeDocument/2006/relationships/theme" Target="../theme/theme46.xml"/><Relationship Id="rId3" Type="http://schemas.openxmlformats.org/officeDocument/2006/relationships/slideLayout" Target="../slideLayouts/slideLayout492.xml"/><Relationship Id="rId7" Type="http://schemas.openxmlformats.org/officeDocument/2006/relationships/slideLayout" Target="../slideLayouts/slideLayout496.xml"/><Relationship Id="rId12" Type="http://schemas.openxmlformats.org/officeDocument/2006/relationships/slideLayout" Target="../slideLayouts/slideLayout501.xml"/><Relationship Id="rId2" Type="http://schemas.openxmlformats.org/officeDocument/2006/relationships/slideLayout" Target="../slideLayouts/slideLayout491.xml"/><Relationship Id="rId1" Type="http://schemas.openxmlformats.org/officeDocument/2006/relationships/slideLayout" Target="../slideLayouts/slideLayout490.xml"/><Relationship Id="rId6" Type="http://schemas.openxmlformats.org/officeDocument/2006/relationships/slideLayout" Target="../slideLayouts/slideLayout495.xml"/><Relationship Id="rId11" Type="http://schemas.openxmlformats.org/officeDocument/2006/relationships/slideLayout" Target="../slideLayouts/slideLayout500.xml"/><Relationship Id="rId5" Type="http://schemas.openxmlformats.org/officeDocument/2006/relationships/slideLayout" Target="../slideLayouts/slideLayout494.xml"/><Relationship Id="rId10" Type="http://schemas.openxmlformats.org/officeDocument/2006/relationships/slideLayout" Target="../slideLayouts/slideLayout499.xml"/><Relationship Id="rId4" Type="http://schemas.openxmlformats.org/officeDocument/2006/relationships/slideLayout" Target="../slideLayouts/slideLayout493.xml"/><Relationship Id="rId9" Type="http://schemas.openxmlformats.org/officeDocument/2006/relationships/slideLayout" Target="../slideLayouts/slideLayout498.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9.xml"/><Relationship Id="rId13" Type="http://schemas.openxmlformats.org/officeDocument/2006/relationships/theme" Target="../theme/theme47.xml"/><Relationship Id="rId3" Type="http://schemas.openxmlformats.org/officeDocument/2006/relationships/slideLayout" Target="../slideLayouts/slideLayout504.xml"/><Relationship Id="rId7" Type="http://schemas.openxmlformats.org/officeDocument/2006/relationships/slideLayout" Target="../slideLayouts/slideLayout508.xml"/><Relationship Id="rId12" Type="http://schemas.openxmlformats.org/officeDocument/2006/relationships/slideLayout" Target="../slideLayouts/slideLayout513.xml"/><Relationship Id="rId2" Type="http://schemas.openxmlformats.org/officeDocument/2006/relationships/slideLayout" Target="../slideLayouts/slideLayout503.xml"/><Relationship Id="rId1" Type="http://schemas.openxmlformats.org/officeDocument/2006/relationships/slideLayout" Target="../slideLayouts/slideLayout502.xml"/><Relationship Id="rId6" Type="http://schemas.openxmlformats.org/officeDocument/2006/relationships/slideLayout" Target="../slideLayouts/slideLayout507.xml"/><Relationship Id="rId11" Type="http://schemas.openxmlformats.org/officeDocument/2006/relationships/slideLayout" Target="../slideLayouts/slideLayout512.xml"/><Relationship Id="rId5" Type="http://schemas.openxmlformats.org/officeDocument/2006/relationships/slideLayout" Target="../slideLayouts/slideLayout506.xml"/><Relationship Id="rId10" Type="http://schemas.openxmlformats.org/officeDocument/2006/relationships/slideLayout" Target="../slideLayouts/slideLayout511.xml"/><Relationship Id="rId4" Type="http://schemas.openxmlformats.org/officeDocument/2006/relationships/slideLayout" Target="../slideLayouts/slideLayout505.xml"/><Relationship Id="rId9" Type="http://schemas.openxmlformats.org/officeDocument/2006/relationships/slideLayout" Target="../slideLayouts/slideLayout510.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21.xml"/><Relationship Id="rId13" Type="http://schemas.openxmlformats.org/officeDocument/2006/relationships/theme" Target="../theme/theme48.xml"/><Relationship Id="rId3" Type="http://schemas.openxmlformats.org/officeDocument/2006/relationships/slideLayout" Target="../slideLayouts/slideLayout516.xml"/><Relationship Id="rId7" Type="http://schemas.openxmlformats.org/officeDocument/2006/relationships/slideLayout" Target="../slideLayouts/slideLayout520.xml"/><Relationship Id="rId12" Type="http://schemas.openxmlformats.org/officeDocument/2006/relationships/slideLayout" Target="../slideLayouts/slideLayout525.xml"/><Relationship Id="rId2" Type="http://schemas.openxmlformats.org/officeDocument/2006/relationships/slideLayout" Target="../slideLayouts/slideLayout515.xml"/><Relationship Id="rId1" Type="http://schemas.openxmlformats.org/officeDocument/2006/relationships/slideLayout" Target="../slideLayouts/slideLayout514.xml"/><Relationship Id="rId6" Type="http://schemas.openxmlformats.org/officeDocument/2006/relationships/slideLayout" Target="../slideLayouts/slideLayout519.xml"/><Relationship Id="rId11" Type="http://schemas.openxmlformats.org/officeDocument/2006/relationships/slideLayout" Target="../slideLayouts/slideLayout524.xml"/><Relationship Id="rId5" Type="http://schemas.openxmlformats.org/officeDocument/2006/relationships/slideLayout" Target="../slideLayouts/slideLayout518.xml"/><Relationship Id="rId10" Type="http://schemas.openxmlformats.org/officeDocument/2006/relationships/slideLayout" Target="../slideLayouts/slideLayout523.xml"/><Relationship Id="rId4" Type="http://schemas.openxmlformats.org/officeDocument/2006/relationships/slideLayout" Target="../slideLayouts/slideLayout517.xml"/><Relationship Id="rId9" Type="http://schemas.openxmlformats.org/officeDocument/2006/relationships/slideLayout" Target="../slideLayouts/slideLayout522.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33.xml"/><Relationship Id="rId3" Type="http://schemas.openxmlformats.org/officeDocument/2006/relationships/slideLayout" Target="../slideLayouts/slideLayout528.xml"/><Relationship Id="rId7" Type="http://schemas.openxmlformats.org/officeDocument/2006/relationships/slideLayout" Target="../slideLayouts/slideLayout532.xml"/><Relationship Id="rId12" Type="http://schemas.openxmlformats.org/officeDocument/2006/relationships/theme" Target="../theme/theme49.xml"/><Relationship Id="rId2" Type="http://schemas.openxmlformats.org/officeDocument/2006/relationships/slideLayout" Target="../slideLayouts/slideLayout527.xml"/><Relationship Id="rId1" Type="http://schemas.openxmlformats.org/officeDocument/2006/relationships/slideLayout" Target="../slideLayouts/slideLayout526.xml"/><Relationship Id="rId6" Type="http://schemas.openxmlformats.org/officeDocument/2006/relationships/slideLayout" Target="../slideLayouts/slideLayout531.xml"/><Relationship Id="rId11" Type="http://schemas.openxmlformats.org/officeDocument/2006/relationships/slideLayout" Target="../slideLayouts/slideLayout536.xml"/><Relationship Id="rId5" Type="http://schemas.openxmlformats.org/officeDocument/2006/relationships/slideLayout" Target="../slideLayouts/slideLayout530.xml"/><Relationship Id="rId10" Type="http://schemas.openxmlformats.org/officeDocument/2006/relationships/slideLayout" Target="../slideLayouts/slideLayout535.xml"/><Relationship Id="rId4" Type="http://schemas.openxmlformats.org/officeDocument/2006/relationships/slideLayout" Target="../slideLayouts/slideLayout529.xml"/><Relationship Id="rId9" Type="http://schemas.openxmlformats.org/officeDocument/2006/relationships/slideLayout" Target="../slideLayouts/slideLayout534.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4.xml"/><Relationship Id="rId13" Type="http://schemas.openxmlformats.org/officeDocument/2006/relationships/theme" Target="../theme/theme50.xml"/><Relationship Id="rId3" Type="http://schemas.openxmlformats.org/officeDocument/2006/relationships/slideLayout" Target="../slideLayouts/slideLayout539.xml"/><Relationship Id="rId7" Type="http://schemas.openxmlformats.org/officeDocument/2006/relationships/slideLayout" Target="../slideLayouts/slideLayout543.xml"/><Relationship Id="rId12" Type="http://schemas.openxmlformats.org/officeDocument/2006/relationships/slideLayout" Target="../slideLayouts/slideLayout548.xml"/><Relationship Id="rId2" Type="http://schemas.openxmlformats.org/officeDocument/2006/relationships/slideLayout" Target="../slideLayouts/slideLayout538.xml"/><Relationship Id="rId1" Type="http://schemas.openxmlformats.org/officeDocument/2006/relationships/slideLayout" Target="../slideLayouts/slideLayout537.xml"/><Relationship Id="rId6" Type="http://schemas.openxmlformats.org/officeDocument/2006/relationships/slideLayout" Target="../slideLayouts/slideLayout542.xml"/><Relationship Id="rId11" Type="http://schemas.openxmlformats.org/officeDocument/2006/relationships/slideLayout" Target="../slideLayouts/slideLayout547.xml"/><Relationship Id="rId5" Type="http://schemas.openxmlformats.org/officeDocument/2006/relationships/slideLayout" Target="../slideLayouts/slideLayout541.xml"/><Relationship Id="rId10" Type="http://schemas.openxmlformats.org/officeDocument/2006/relationships/slideLayout" Target="../slideLayouts/slideLayout546.xml"/><Relationship Id="rId4" Type="http://schemas.openxmlformats.org/officeDocument/2006/relationships/slideLayout" Target="../slideLayouts/slideLayout540.xml"/><Relationship Id="rId9" Type="http://schemas.openxmlformats.org/officeDocument/2006/relationships/slideLayout" Target="../slideLayouts/slideLayout545.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6.xml"/><Relationship Id="rId13" Type="http://schemas.openxmlformats.org/officeDocument/2006/relationships/theme" Target="../theme/theme51.xml"/><Relationship Id="rId3" Type="http://schemas.openxmlformats.org/officeDocument/2006/relationships/slideLayout" Target="../slideLayouts/slideLayout551.xml"/><Relationship Id="rId7" Type="http://schemas.openxmlformats.org/officeDocument/2006/relationships/slideLayout" Target="../slideLayouts/slideLayout555.xml"/><Relationship Id="rId12" Type="http://schemas.openxmlformats.org/officeDocument/2006/relationships/slideLayout" Target="../slideLayouts/slideLayout560.xml"/><Relationship Id="rId2" Type="http://schemas.openxmlformats.org/officeDocument/2006/relationships/slideLayout" Target="../slideLayouts/slideLayout550.xml"/><Relationship Id="rId1" Type="http://schemas.openxmlformats.org/officeDocument/2006/relationships/slideLayout" Target="../slideLayouts/slideLayout549.xml"/><Relationship Id="rId6" Type="http://schemas.openxmlformats.org/officeDocument/2006/relationships/slideLayout" Target="../slideLayouts/slideLayout554.xml"/><Relationship Id="rId11" Type="http://schemas.openxmlformats.org/officeDocument/2006/relationships/slideLayout" Target="../slideLayouts/slideLayout559.xml"/><Relationship Id="rId5" Type="http://schemas.openxmlformats.org/officeDocument/2006/relationships/slideLayout" Target="../slideLayouts/slideLayout553.xml"/><Relationship Id="rId10" Type="http://schemas.openxmlformats.org/officeDocument/2006/relationships/slideLayout" Target="../slideLayouts/slideLayout558.xml"/><Relationship Id="rId4" Type="http://schemas.openxmlformats.org/officeDocument/2006/relationships/slideLayout" Target="../slideLayouts/slideLayout552.xml"/><Relationship Id="rId9" Type="http://schemas.openxmlformats.org/officeDocument/2006/relationships/slideLayout" Target="../slideLayouts/slideLayout557.xml"/><Relationship Id="rId14" Type="http://schemas.openxmlformats.org/officeDocument/2006/relationships/image" Target="../media/image1.png"/></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8.xml"/><Relationship Id="rId13" Type="http://schemas.openxmlformats.org/officeDocument/2006/relationships/theme" Target="../theme/theme52.xml"/><Relationship Id="rId3" Type="http://schemas.openxmlformats.org/officeDocument/2006/relationships/slideLayout" Target="../slideLayouts/slideLayout563.xml"/><Relationship Id="rId7" Type="http://schemas.openxmlformats.org/officeDocument/2006/relationships/slideLayout" Target="../slideLayouts/slideLayout567.xml"/><Relationship Id="rId12" Type="http://schemas.openxmlformats.org/officeDocument/2006/relationships/slideLayout" Target="../slideLayouts/slideLayout572.xml"/><Relationship Id="rId2" Type="http://schemas.openxmlformats.org/officeDocument/2006/relationships/slideLayout" Target="../slideLayouts/slideLayout562.xml"/><Relationship Id="rId1" Type="http://schemas.openxmlformats.org/officeDocument/2006/relationships/slideLayout" Target="../slideLayouts/slideLayout561.xml"/><Relationship Id="rId6" Type="http://schemas.openxmlformats.org/officeDocument/2006/relationships/slideLayout" Target="../slideLayouts/slideLayout566.xml"/><Relationship Id="rId11" Type="http://schemas.openxmlformats.org/officeDocument/2006/relationships/slideLayout" Target="../slideLayouts/slideLayout571.xml"/><Relationship Id="rId5" Type="http://schemas.openxmlformats.org/officeDocument/2006/relationships/slideLayout" Target="../slideLayouts/slideLayout565.xml"/><Relationship Id="rId10" Type="http://schemas.openxmlformats.org/officeDocument/2006/relationships/slideLayout" Target="../slideLayouts/slideLayout570.xml"/><Relationship Id="rId4" Type="http://schemas.openxmlformats.org/officeDocument/2006/relationships/slideLayout" Target="../slideLayouts/slideLayout564.xml"/><Relationship Id="rId9" Type="http://schemas.openxmlformats.org/officeDocument/2006/relationships/slideLayout" Target="../slideLayouts/slideLayout569.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80.xml"/><Relationship Id="rId13" Type="http://schemas.openxmlformats.org/officeDocument/2006/relationships/theme" Target="../theme/theme53.xml"/><Relationship Id="rId3" Type="http://schemas.openxmlformats.org/officeDocument/2006/relationships/slideLayout" Target="../slideLayouts/slideLayout575.xml"/><Relationship Id="rId7" Type="http://schemas.openxmlformats.org/officeDocument/2006/relationships/slideLayout" Target="../slideLayouts/slideLayout579.xml"/><Relationship Id="rId12" Type="http://schemas.openxmlformats.org/officeDocument/2006/relationships/slideLayout" Target="../slideLayouts/slideLayout584.xml"/><Relationship Id="rId2" Type="http://schemas.openxmlformats.org/officeDocument/2006/relationships/slideLayout" Target="../slideLayouts/slideLayout574.xml"/><Relationship Id="rId1" Type="http://schemas.openxmlformats.org/officeDocument/2006/relationships/slideLayout" Target="../slideLayouts/slideLayout573.xml"/><Relationship Id="rId6" Type="http://schemas.openxmlformats.org/officeDocument/2006/relationships/slideLayout" Target="../slideLayouts/slideLayout578.xml"/><Relationship Id="rId11" Type="http://schemas.openxmlformats.org/officeDocument/2006/relationships/slideLayout" Target="../slideLayouts/slideLayout583.xml"/><Relationship Id="rId5" Type="http://schemas.openxmlformats.org/officeDocument/2006/relationships/slideLayout" Target="../slideLayouts/slideLayout577.xml"/><Relationship Id="rId10" Type="http://schemas.openxmlformats.org/officeDocument/2006/relationships/slideLayout" Target="../slideLayouts/slideLayout582.xml"/><Relationship Id="rId4" Type="http://schemas.openxmlformats.org/officeDocument/2006/relationships/slideLayout" Target="../slideLayouts/slideLayout576.xml"/><Relationship Id="rId9" Type="http://schemas.openxmlformats.org/officeDocument/2006/relationships/slideLayout" Target="../slideLayouts/slideLayout581.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92.xml"/><Relationship Id="rId3" Type="http://schemas.openxmlformats.org/officeDocument/2006/relationships/slideLayout" Target="../slideLayouts/slideLayout587.xml"/><Relationship Id="rId7" Type="http://schemas.openxmlformats.org/officeDocument/2006/relationships/slideLayout" Target="../slideLayouts/slideLayout591.xml"/><Relationship Id="rId12" Type="http://schemas.openxmlformats.org/officeDocument/2006/relationships/theme" Target="../theme/theme54.xml"/><Relationship Id="rId2" Type="http://schemas.openxmlformats.org/officeDocument/2006/relationships/slideLayout" Target="../slideLayouts/slideLayout586.xml"/><Relationship Id="rId1" Type="http://schemas.openxmlformats.org/officeDocument/2006/relationships/slideLayout" Target="../slideLayouts/slideLayout585.xml"/><Relationship Id="rId6" Type="http://schemas.openxmlformats.org/officeDocument/2006/relationships/slideLayout" Target="../slideLayouts/slideLayout590.xml"/><Relationship Id="rId11" Type="http://schemas.openxmlformats.org/officeDocument/2006/relationships/slideLayout" Target="../slideLayouts/slideLayout595.xml"/><Relationship Id="rId5" Type="http://schemas.openxmlformats.org/officeDocument/2006/relationships/slideLayout" Target="../slideLayouts/slideLayout589.xml"/><Relationship Id="rId10" Type="http://schemas.openxmlformats.org/officeDocument/2006/relationships/slideLayout" Target="../slideLayouts/slideLayout594.xml"/><Relationship Id="rId4" Type="http://schemas.openxmlformats.org/officeDocument/2006/relationships/slideLayout" Target="../slideLayouts/slideLayout588.xml"/><Relationship Id="rId9" Type="http://schemas.openxmlformats.org/officeDocument/2006/relationships/slideLayout" Target="../slideLayouts/slideLayout593.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603.xml"/><Relationship Id="rId13" Type="http://schemas.openxmlformats.org/officeDocument/2006/relationships/slideLayout" Target="../slideLayouts/slideLayout608.xml"/><Relationship Id="rId3" Type="http://schemas.openxmlformats.org/officeDocument/2006/relationships/slideLayout" Target="../slideLayouts/slideLayout598.xml"/><Relationship Id="rId7" Type="http://schemas.openxmlformats.org/officeDocument/2006/relationships/slideLayout" Target="../slideLayouts/slideLayout602.xml"/><Relationship Id="rId12" Type="http://schemas.openxmlformats.org/officeDocument/2006/relationships/slideLayout" Target="../slideLayouts/slideLayout607.xml"/><Relationship Id="rId2" Type="http://schemas.openxmlformats.org/officeDocument/2006/relationships/slideLayout" Target="../slideLayouts/slideLayout597.xml"/><Relationship Id="rId1" Type="http://schemas.openxmlformats.org/officeDocument/2006/relationships/slideLayout" Target="../slideLayouts/slideLayout596.xml"/><Relationship Id="rId6" Type="http://schemas.openxmlformats.org/officeDocument/2006/relationships/slideLayout" Target="../slideLayouts/slideLayout601.xml"/><Relationship Id="rId11" Type="http://schemas.openxmlformats.org/officeDocument/2006/relationships/slideLayout" Target="../slideLayouts/slideLayout606.xml"/><Relationship Id="rId5" Type="http://schemas.openxmlformats.org/officeDocument/2006/relationships/slideLayout" Target="../slideLayouts/slideLayout600.xml"/><Relationship Id="rId15" Type="http://schemas.openxmlformats.org/officeDocument/2006/relationships/image" Target="../media/image7.jpeg"/><Relationship Id="rId10" Type="http://schemas.openxmlformats.org/officeDocument/2006/relationships/slideLayout" Target="../slideLayouts/slideLayout605.xml"/><Relationship Id="rId4" Type="http://schemas.openxmlformats.org/officeDocument/2006/relationships/slideLayout" Target="../slideLayouts/slideLayout599.xml"/><Relationship Id="rId9" Type="http://schemas.openxmlformats.org/officeDocument/2006/relationships/slideLayout" Target="../slideLayouts/slideLayout604.xml"/><Relationship Id="rId14" Type="http://schemas.openxmlformats.org/officeDocument/2006/relationships/theme" Target="../theme/theme55.xml"/></Relationships>
</file>

<file path=ppt/slideMasters/_rels/slideMaster56.xml.rels><?xml version="1.0" encoding="UTF-8" standalone="yes"?>
<Relationships xmlns="http://schemas.openxmlformats.org/package/2006/relationships"><Relationship Id="rId3" Type="http://schemas.openxmlformats.org/officeDocument/2006/relationships/theme" Target="../theme/theme56.xml"/><Relationship Id="rId2" Type="http://schemas.openxmlformats.org/officeDocument/2006/relationships/slideLayout" Target="../slideLayouts/slideLayout610.xml"/><Relationship Id="rId1" Type="http://schemas.openxmlformats.org/officeDocument/2006/relationships/slideLayout" Target="../slideLayouts/slideLayout609.xml"/></Relationships>
</file>

<file path=ppt/slideMasters/_rels/slideMaster57.xml.rels><?xml version="1.0" encoding="UTF-8" standalone="yes"?>
<Relationships xmlns="http://schemas.openxmlformats.org/package/2006/relationships"><Relationship Id="rId3" Type="http://schemas.openxmlformats.org/officeDocument/2006/relationships/theme" Target="../theme/theme57.xml"/><Relationship Id="rId2" Type="http://schemas.openxmlformats.org/officeDocument/2006/relationships/slideLayout" Target="../slideLayouts/slideLayout612.xml"/><Relationship Id="rId1" Type="http://schemas.openxmlformats.org/officeDocument/2006/relationships/slideLayout" Target="../slideLayouts/slideLayout61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4"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 id="214748844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7/8/19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2019. 7. 8.</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93137702"/>
      </p:ext>
    </p:extLst>
  </p:cSld>
  <p:clrMap bg1="lt1" tx1="dk1" bg2="lt2" tx2="dk2" accent1="accent1" accent2="accent2" accent3="accent3" accent4="accent4" accent5="accent5" accent6="accent6" hlink="hlink" folHlink="folHlink"/>
  <p:sldLayoutIdLst>
    <p:sldLayoutId id="2147486655" r:id="rId1"/>
    <p:sldLayoutId id="2147486656" r:id="rId2"/>
    <p:sldLayoutId id="2147486657" r:id="rId3"/>
    <p:sldLayoutId id="2147486658" r:id="rId4"/>
    <p:sldLayoutId id="2147486659" r:id="rId5"/>
    <p:sldLayoutId id="2147486660" r:id="rId6"/>
    <p:sldLayoutId id="2147486661" r:id="rId7"/>
    <p:sldLayoutId id="2147486662" r:id="rId8"/>
    <p:sldLayoutId id="2147486663" r:id="rId9"/>
    <p:sldLayoutId id="2147486664" r:id="rId10"/>
    <p:sldLayoutId id="214748666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7/8/19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1294643020"/>
      </p:ext>
    </p:extLst>
  </p:cSld>
  <p:clrMap bg1="lt1" tx1="dk1" bg2="lt2" tx2="dk2" accent1="accent1" accent2="accent2" accent3="accent3" accent4="accent4" accent5="accent5" accent6="accent6" hlink="hlink" folHlink="folHlink"/>
  <p:sldLayoutIdLst>
    <p:sldLayoutId id="2147487376" r:id="rId1"/>
    <p:sldLayoutId id="2147487377" r:id="rId2"/>
    <p:sldLayoutId id="2147487378" r:id="rId3"/>
    <p:sldLayoutId id="2147487379" r:id="rId4"/>
    <p:sldLayoutId id="2147487380" r:id="rId5"/>
    <p:sldLayoutId id="2147487381" r:id="rId6"/>
    <p:sldLayoutId id="2147487382" r:id="rId7"/>
    <p:sldLayoutId id="2147487383" r:id="rId8"/>
    <p:sldLayoutId id="2147487384" r:id="rId9"/>
    <p:sldLayoutId id="2147487385" r:id="rId10"/>
    <p:sldLayoutId id="2147487386"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44277362"/>
      </p:ext>
    </p:extLst>
  </p:cSld>
  <p:clrMap bg1="lt1" tx1="dk1" bg2="lt2" tx2="dk2" accent1="accent1" accent2="accent2" accent3="accent3" accent4="accent4" accent5="accent5" accent6="accent6" hlink="hlink" folHlink="folHlink"/>
  <p:sldLayoutIdLst>
    <p:sldLayoutId id="2147487424" r:id="rId1"/>
    <p:sldLayoutId id="2147487425" r:id="rId2"/>
    <p:sldLayoutId id="2147487426" r:id="rId3"/>
    <p:sldLayoutId id="2147487427" r:id="rId4"/>
    <p:sldLayoutId id="2147487428" r:id="rId5"/>
    <p:sldLayoutId id="2147487429" r:id="rId6"/>
    <p:sldLayoutId id="2147487430" r:id="rId7"/>
    <p:sldLayoutId id="2147487431" r:id="rId8"/>
    <p:sldLayoutId id="2147487432" r:id="rId9"/>
    <p:sldLayoutId id="2147487433" r:id="rId10"/>
    <p:sldLayoutId id="2147487434"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3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9667958"/>
      </p:ext>
    </p:extLst>
  </p:cSld>
  <p:clrMap bg1="lt1" tx1="dk1" bg2="lt2" tx2="dk2" accent1="accent1" accent2="accent2" accent3="accent3" accent4="accent4" accent5="accent5" accent6="accent6" hlink="hlink" folHlink="folHlink"/>
  <p:sldLayoutIdLst>
    <p:sldLayoutId id="2147487537" r:id="rId1"/>
    <p:sldLayoutId id="2147487538" r:id="rId2"/>
    <p:sldLayoutId id="2147487539" r:id="rId3"/>
    <p:sldLayoutId id="2147487540" r:id="rId4"/>
    <p:sldLayoutId id="2147487541" r:id="rId5"/>
    <p:sldLayoutId id="2147487542" r:id="rId6"/>
    <p:sldLayoutId id="2147487543" r:id="rId7"/>
    <p:sldLayoutId id="2147487544" r:id="rId8"/>
    <p:sldLayoutId id="2147487545" r:id="rId9"/>
    <p:sldLayoutId id="2147487546" r:id="rId10"/>
    <p:sldLayoutId id="2147487547"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858000" y="6356351"/>
            <a:ext cx="2057400" cy="365125"/>
          </a:xfrm>
          <a:prstGeom prst="rect">
            <a:avLst/>
          </a:prstGeom>
        </p:spPr>
        <p:txBody>
          <a:bodyPr vert="horz" lIns="91440" tIns="45720" rIns="91440" bIns="45720" rtlCol="0" anchor="ctr"/>
          <a:lstStyle>
            <a:lvl1pPr algn="r">
              <a:defRPr sz="20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2153550964"/>
      </p:ext>
    </p:extLst>
  </p:cSld>
  <p:clrMap bg1="lt1" tx1="dk1" bg2="lt2" tx2="dk2" accent1="accent1" accent2="accent2" accent3="accent3" accent4="accent4" accent5="accent5" accent6="accent6" hlink="hlink" folHlink="folHlink"/>
  <p:sldLayoutIdLst>
    <p:sldLayoutId id="2147488110" r:id="rId1"/>
    <p:sldLayoutId id="2147488111" r:id="rId2"/>
    <p:sldLayoutId id="2147488112" r:id="rId3"/>
    <p:sldLayoutId id="2147488113" r:id="rId4"/>
    <p:sldLayoutId id="2147488114" r:id="rId5"/>
    <p:sldLayoutId id="2147488115" r:id="rId6"/>
    <p:sldLayoutId id="2147488116" r:id="rId7"/>
    <p:sldLayoutId id="2147488117" r:id="rId8"/>
    <p:sldLayoutId id="2147488118" r:id="rId9"/>
    <p:sldLayoutId id="2147488119" r:id="rId10"/>
    <p:sldLayoutId id="2147488120"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408055353"/>
      </p:ext>
    </p:extLst>
  </p:cSld>
  <p:clrMap bg1="lt1" tx1="dk1" bg2="lt2" tx2="dk2" accent1="accent1" accent2="accent2" accent3="accent3" accent4="accent4" accent5="accent5" accent6="accent6" hlink="hlink" folHlink="folHlink"/>
  <p:sldLayoutIdLst>
    <p:sldLayoutId id="2147488122" r:id="rId1"/>
    <p:sldLayoutId id="2147488123" r:id="rId2"/>
    <p:sldLayoutId id="2147488124" r:id="rId3"/>
    <p:sldLayoutId id="2147488125" r:id="rId4"/>
    <p:sldLayoutId id="2147488126" r:id="rId5"/>
    <p:sldLayoutId id="2147488127" r:id="rId6"/>
    <p:sldLayoutId id="2147488128" r:id="rId7"/>
    <p:sldLayoutId id="2147488129" r:id="rId8"/>
    <p:sldLayoutId id="2147488130" r:id="rId9"/>
    <p:sldLayoutId id="2147488131" r:id="rId10"/>
    <p:sldLayoutId id="2147488132" r:id="rId11"/>
    <p:sldLayoutId id="214748813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97490749"/>
      </p:ext>
    </p:extLst>
  </p:cSld>
  <p:clrMap bg1="lt1" tx1="dk1" bg2="lt2" tx2="dk2" accent1="accent1" accent2="accent2" accent3="accent3" accent4="accent4" accent5="accent5" accent6="accent6" hlink="hlink" folHlink="folHlink"/>
  <p:sldLayoutIdLst>
    <p:sldLayoutId id="2147488237" r:id="rId1"/>
    <p:sldLayoutId id="2147488238" r:id="rId2"/>
    <p:sldLayoutId id="2147488239" r:id="rId3"/>
    <p:sldLayoutId id="2147488240" r:id="rId4"/>
    <p:sldLayoutId id="2147488241" r:id="rId5"/>
    <p:sldLayoutId id="2147488242" r:id="rId6"/>
    <p:sldLayoutId id="2147488243" r:id="rId7"/>
    <p:sldLayoutId id="2147488244" r:id="rId8"/>
    <p:sldLayoutId id="2147488245" r:id="rId9"/>
    <p:sldLayoutId id="2147488246" r:id="rId10"/>
    <p:sldLayoutId id="2147488247"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815698844"/>
      </p:ext>
    </p:extLst>
  </p:cSld>
  <p:clrMap bg1="lt1" tx1="dk1" bg2="lt2" tx2="dk2" accent1="accent1" accent2="accent2" accent3="accent3" accent4="accent4" accent5="accent5" accent6="accent6" hlink="hlink" folHlink="folHlink"/>
  <p:sldLayoutIdLst>
    <p:sldLayoutId id="2147488306" r:id="rId1"/>
    <p:sldLayoutId id="2147488307" r:id="rId2"/>
    <p:sldLayoutId id="2147488308" r:id="rId3"/>
    <p:sldLayoutId id="2147488309" r:id="rId4"/>
    <p:sldLayoutId id="2147488310" r:id="rId5"/>
    <p:sldLayoutId id="2147488311" r:id="rId6"/>
    <p:sldLayoutId id="2147488312" r:id="rId7"/>
    <p:sldLayoutId id="2147488313" r:id="rId8"/>
    <p:sldLayoutId id="2147488314" r:id="rId9"/>
    <p:sldLayoutId id="2147488315" r:id="rId10"/>
    <p:sldLayoutId id="2147488316" r:id="rId11"/>
    <p:sldLayoutId id="214748831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0290" name="Rectangle 1026">
            <a:extLst>
              <a:ext uri="{FF2B5EF4-FFF2-40B4-BE49-F238E27FC236}">
                <a16:creationId xmlns:a16="http://schemas.microsoft.com/office/drawing/2014/main" id="{E68F537F-60B4-7C4E-B0D5-8C87ED76217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40291" name="Rectangle 1027">
            <a:extLst>
              <a:ext uri="{FF2B5EF4-FFF2-40B4-BE49-F238E27FC236}">
                <a16:creationId xmlns:a16="http://schemas.microsoft.com/office/drawing/2014/main" id="{F68577C2-BAB2-3F4A-A792-AD66BD27CC12}"/>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031AE77D-7523-3647-BFC1-FFE05EDC34AE}"/>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Garamond"/>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95EBF494-BEE8-5946-9939-58EECA4F69D2}"/>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AACB492C-3D2D-784F-B6EC-FD22D43971C5}" type="slidenum">
              <a:rPr lang="en-US" altLang="en-US"/>
              <a:pPr>
                <a:defRPr/>
              </a:pPr>
              <a:t>‹#›</a:t>
            </a:fld>
            <a:endParaRPr lang="en-US" altLang="en-US"/>
          </a:p>
        </p:txBody>
      </p:sp>
      <p:sp>
        <p:nvSpPr>
          <p:cNvPr id="140294" name="Line 1032">
            <a:extLst>
              <a:ext uri="{FF2B5EF4-FFF2-40B4-BE49-F238E27FC236}">
                <a16:creationId xmlns:a16="http://schemas.microsoft.com/office/drawing/2014/main" id="{09856ECD-5B7F-1242-AB8B-ACD96E5DA60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0295" name="Line 1033">
            <a:extLst>
              <a:ext uri="{FF2B5EF4-FFF2-40B4-BE49-F238E27FC236}">
                <a16:creationId xmlns:a16="http://schemas.microsoft.com/office/drawing/2014/main" id="{EAFACED0-FFDD-5342-B1A4-F860A77E71E0}"/>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625099050"/>
      </p:ext>
    </p:extLst>
  </p:cSld>
  <p:clrMap bg1="lt1" tx1="dk1" bg2="lt2" tx2="dk2" accent1="accent1" accent2="accent2" accent3="accent3" accent4="accent4" accent5="accent5" accent6="accent6" hlink="hlink" folHlink="folHlink"/>
  <p:sldLayoutIdLst>
    <p:sldLayoutId id="2147488319" r:id="rId1"/>
    <p:sldLayoutId id="2147488320" r:id="rId2"/>
    <p:sldLayoutId id="2147488321" r:id="rId3"/>
    <p:sldLayoutId id="2147488322" r:id="rId4"/>
    <p:sldLayoutId id="2147488323" r:id="rId5"/>
    <p:sldLayoutId id="2147488324" r:id="rId6"/>
    <p:sldLayoutId id="2147488325" r:id="rId7"/>
    <p:sldLayoutId id="2147488326" r:id="rId8"/>
    <p:sldLayoutId id="2147488327" r:id="rId9"/>
    <p:sldLayoutId id="2147488328" r:id="rId10"/>
    <p:sldLayoutId id="2147488329" r:id="rId11"/>
    <p:sldLayoutId id="2147488330"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t>7/8/19</a:t>
            </a:fld>
            <a:endParaRPr lang="en-US"/>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228702569"/>
      </p:ext>
    </p:extLst>
  </p:cSld>
  <p:clrMap bg1="lt1" tx1="dk1" bg2="lt2" tx2="dk2" accent1="accent1" accent2="accent2" accent3="accent3" accent4="accent4" accent5="accent5" accent6="accent6" hlink="hlink" folHlink="folHlink"/>
  <p:sldLayoutIdLst>
    <p:sldLayoutId id="2147488335" r:id="rId1"/>
    <p:sldLayoutId id="2147488336" r:id="rId2"/>
    <p:sldLayoutId id="2147488337" r:id="rId3"/>
    <p:sldLayoutId id="2147488338" r:id="rId4"/>
    <p:sldLayoutId id="2147488339" r:id="rId5"/>
    <p:sldLayoutId id="2147488340" r:id="rId6"/>
    <p:sldLayoutId id="2147488341" r:id="rId7"/>
    <p:sldLayoutId id="2147488342" r:id="rId8"/>
    <p:sldLayoutId id="2147488343" r:id="rId9"/>
    <p:sldLayoutId id="2147488344" r:id="rId10"/>
    <p:sldLayoutId id="2147488345" r:id="rId11"/>
    <p:sldLayoutId id="2147488346"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t>‹#›</a:t>
            </a:fld>
            <a:endParaRPr lang="en-US"/>
          </a:p>
        </p:txBody>
      </p:sp>
    </p:spTree>
    <p:extLst>
      <p:ext uri="{BB962C8B-B14F-4D97-AF65-F5344CB8AC3E}">
        <p14:creationId xmlns:p14="http://schemas.microsoft.com/office/powerpoint/2010/main" val="1317262561"/>
      </p:ext>
    </p:extLst>
  </p:cSld>
  <p:clrMap bg1="lt1" tx1="dk1" bg2="lt2" tx2="dk2" accent1="accent1" accent2="accent2" accent3="accent3" accent4="accent4" accent5="accent5" accent6="accent6" hlink="hlink" folHlink="folHlink"/>
  <p:sldLayoutIdLst>
    <p:sldLayoutId id="2147488411" r:id="rId1"/>
    <p:sldLayoutId id="2147488412" r:id="rId2"/>
    <p:sldLayoutId id="2147488413" r:id="rId3"/>
    <p:sldLayoutId id="2147488414" r:id="rId4"/>
    <p:sldLayoutId id="2147488415" r:id="rId5"/>
    <p:sldLayoutId id="2147488416" r:id="rId6"/>
    <p:sldLayoutId id="2147488417" r:id="rId7"/>
    <p:sldLayoutId id="2147488418" r:id="rId8"/>
    <p:sldLayoutId id="2147488419" r:id="rId9"/>
    <p:sldLayoutId id="2147488420" r:id="rId10"/>
    <p:sldLayoutId id="214748842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5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968843176"/>
      </p:ext>
    </p:extLst>
  </p:cSld>
  <p:clrMap bg1="lt1" tx1="dk1" bg2="lt2" tx2="dk2" accent1="accent1" accent2="accent2" accent3="accent3" accent4="accent4" accent5="accent5" accent6="accent6" hlink="hlink" folHlink="folHlink"/>
  <p:sldLayoutIdLst>
    <p:sldLayoutId id="2147488423" r:id="rId1"/>
    <p:sldLayoutId id="2147488424" r:id="rId2"/>
    <p:sldLayoutId id="2147488425" r:id="rId3"/>
    <p:sldLayoutId id="2147488426" r:id="rId4"/>
    <p:sldLayoutId id="2147488427" r:id="rId5"/>
    <p:sldLayoutId id="2147488428" r:id="rId6"/>
    <p:sldLayoutId id="2147488429" r:id="rId7"/>
    <p:sldLayoutId id="2147488430" r:id="rId8"/>
    <p:sldLayoutId id="2147488431" r:id="rId9"/>
    <p:sldLayoutId id="2147488432" r:id="rId10"/>
    <p:sldLayoutId id="2147488433" r:id="rId11"/>
    <p:sldLayoutId id="2147488434"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886807201"/>
      </p:ext>
    </p:extLst>
  </p:cSld>
  <p:clrMap bg1="lt1" tx1="dk1" bg2="lt2" tx2="dk2" accent1="accent1" accent2="accent2" accent3="accent3" accent4="accent4" accent5="accent5" accent6="accent6" hlink="hlink" folHlink="folHlink"/>
  <p:sldLayoutIdLst>
    <p:sldLayoutId id="2147488436" r:id="rId1"/>
    <p:sldLayoutId id="2147488437" r:id="rId2"/>
    <p:sldLayoutId id="2147488438" r:id="rId3"/>
    <p:sldLayoutId id="2147488439" r:id="rId4"/>
    <p:sldLayoutId id="2147488440" r:id="rId5"/>
    <p:sldLayoutId id="2147488441" r:id="rId6"/>
    <p:sldLayoutId id="2147488442" r:id="rId7"/>
    <p:sldLayoutId id="2147488443" r:id="rId8"/>
    <p:sldLayoutId id="2147488444" r:id="rId9"/>
    <p:sldLayoutId id="2147488445" r:id="rId10"/>
    <p:sldLayoutId id="2147488446" r:id="rId11"/>
    <p:sldLayoutId id="2147488447"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smtClean="0">
                <a:solidFill>
                  <a:srgbClr val="000000"/>
                </a:solidFill>
                <a:latin typeface="Garamond" charset="0"/>
                <a:cs typeface="Arial" charset="0"/>
              </a:defRPr>
            </a:lvl1pPr>
          </a:lstStyle>
          <a:p>
            <a:pPr fontAlgn="base">
              <a:spcBef>
                <a:spcPct val="0"/>
              </a:spcBef>
              <a:spcAft>
                <a:spcPct val="0"/>
              </a:spcAft>
              <a:defRPr/>
            </a:pPr>
            <a:fld id="{3FF84C08-C189-5C4C-822D-BCB9DCC3AF18}"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551423349"/>
      </p:ext>
    </p:extLst>
  </p:cSld>
  <p:clrMap bg1="lt1" tx1="dk1" bg2="lt2" tx2="dk2" accent1="accent1" accent2="accent2" accent3="accent3" accent4="accent4" accent5="accent5" accent6="accent6" hlink="hlink" folHlink="folHlink"/>
  <p:sldLayoutIdLst>
    <p:sldLayoutId id="2147488450" r:id="rId1"/>
    <p:sldLayoutId id="2147488451" r:id="rId2"/>
    <p:sldLayoutId id="2147488452" r:id="rId3"/>
    <p:sldLayoutId id="2147488453" r:id="rId4"/>
    <p:sldLayoutId id="2147488454" r:id="rId5"/>
    <p:sldLayoutId id="2147488455" r:id="rId6"/>
    <p:sldLayoutId id="2147488456" r:id="rId7"/>
    <p:sldLayoutId id="2147488457" r:id="rId8"/>
    <p:sldLayoutId id="2147488458" r:id="rId9"/>
    <p:sldLayoutId id="2147488459" r:id="rId10"/>
    <p:sldLayoutId id="2147488460" r:id="rId11"/>
    <p:sldLayoutId id="2147488461"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A22E6346-468B-3E4F-8804-5358276127F2}" type="slidenum">
              <a:rPr lang="en-US">
                <a:ea typeface="ＭＳ Ｐゴシック" charset="0"/>
              </a:rPr>
              <a:pPr eaLnBrk="1" hangingPunct="1">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3787221391"/>
      </p:ext>
    </p:extLst>
  </p:cSld>
  <p:clrMap bg1="lt1" tx1="dk1" bg2="lt2" tx2="dk2" accent1="accent1" accent2="accent2" accent3="accent3" accent4="accent4" accent5="accent5" accent6="accent6" hlink="hlink" folHlink="folHlink"/>
  <p:sldLayoutIdLst>
    <p:sldLayoutId id="2147488463" r:id="rId1"/>
    <p:sldLayoutId id="2147488464" r:id="rId2"/>
    <p:sldLayoutId id="2147488465" r:id="rId3"/>
    <p:sldLayoutId id="2147488466" r:id="rId4"/>
    <p:sldLayoutId id="2147488467" r:id="rId5"/>
    <p:sldLayoutId id="2147488468" r:id="rId6"/>
    <p:sldLayoutId id="2147488469" r:id="rId7"/>
    <p:sldLayoutId id="2147488470" r:id="rId8"/>
    <p:sldLayoutId id="2147488471" r:id="rId9"/>
    <p:sldLayoutId id="2147488472" r:id="rId10"/>
    <p:sldLayoutId id="2147488473" r:id="rId11"/>
    <p:sldLayoutId id="214748847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09958798-9B1B-6641-9F35-7F47B962806E}" type="datetime1">
              <a:rPr lang="en-US" smtClean="0">
                <a:solidFill>
                  <a:prstClr val="black">
                    <a:tint val="75000"/>
                  </a:prstClr>
                </a:solidFill>
                <a:latin typeface="Calibri"/>
              </a:rPr>
              <a:pPr defTabSz="457200"/>
              <a:t>7/8/19</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2400">
                <a:solidFill>
                  <a:schemeClr val="tx1">
                    <a:tint val="75000"/>
                  </a:schemeClr>
                </a:solidFill>
              </a:defRPr>
            </a:lvl1pPr>
          </a:lstStyle>
          <a:p>
            <a:pPr defTabSz="457200"/>
            <a:fld id="{002C8897-7E0F-D74E-BB6D-222FC9BDF5EC}" type="slidenum">
              <a:rPr lang="en-US" smtClean="0">
                <a:solidFill>
                  <a:prstClr val="black">
                    <a:tint val="75000"/>
                  </a:prstClr>
                </a:solidFill>
                <a:latin typeface="Calibri"/>
              </a:rPr>
              <a:pPr defTabSz="457200"/>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17178288"/>
      </p:ext>
    </p:extLst>
  </p:cSld>
  <p:clrMap bg1="lt1" tx1="dk1" bg2="lt2" tx2="dk2" accent1="accent1" accent2="accent2" accent3="accent3" accent4="accent4" accent5="accent5" accent6="accent6" hlink="hlink" folHlink="folHlink"/>
  <p:sldLayoutIdLst>
    <p:sldLayoutId id="2147488476" r:id="rId1"/>
    <p:sldLayoutId id="2147488477" r:id="rId2"/>
    <p:sldLayoutId id="2147488478" r:id="rId3"/>
    <p:sldLayoutId id="2147488479" r:id="rId4"/>
    <p:sldLayoutId id="2147488480" r:id="rId5"/>
    <p:sldLayoutId id="2147488481" r:id="rId6"/>
    <p:sldLayoutId id="2147488482" r:id="rId7"/>
    <p:sldLayoutId id="2147488483" r:id="rId8"/>
    <p:sldLayoutId id="2147488484" r:id="rId9"/>
    <p:sldLayoutId id="2147488485" r:id="rId10"/>
    <p:sldLayoutId id="2147488486"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8" name="Rectangle 7"/>
          <p:cNvSpPr/>
          <p:nvPr userDrawn="1"/>
        </p:nvSpPr>
        <p:spPr>
          <a:xfrm>
            <a:off x="0" y="6658960"/>
            <a:ext cx="9144000" cy="210312"/>
          </a:xfrm>
          <a:prstGeom prst="rect">
            <a:avLst/>
          </a:prstGeom>
          <a:solidFill>
            <a:srgbClr val="FFD86D"/>
          </a:solidFill>
          <a:ln>
            <a:noFill/>
          </a:ln>
        </p:spPr>
        <p:style>
          <a:lnRef idx="2">
            <a:schemeClr val="dk1"/>
          </a:lnRef>
          <a:fillRef idx="1">
            <a:schemeClr val="lt1"/>
          </a:fillRef>
          <a:effectRef idx="0">
            <a:schemeClr val="dk1"/>
          </a:effectRef>
          <a:fontRef idx="minor">
            <a:schemeClr val="dk1"/>
          </a:fontRef>
        </p:style>
        <p:txBody>
          <a:bodyPr rtlCol="0" anchor="ctr"/>
          <a:lstStyle/>
          <a:p>
            <a:pPr algn="ctr" fontAlgn="base">
              <a:spcBef>
                <a:spcPct val="0"/>
              </a:spcBef>
              <a:spcAft>
                <a:spcPct val="0"/>
              </a:spcAft>
            </a:pPr>
            <a:endParaRPr lang="en-US" sz="2400" dirty="0">
              <a:solidFill>
                <a:prstClr val="black"/>
              </a:solidFill>
              <a:latin typeface="Arial"/>
              <a:cs typeface="Arial"/>
            </a:endParaRPr>
          </a:p>
        </p:txBody>
      </p:sp>
      <p:sp>
        <p:nvSpPr>
          <p:cNvPr id="2" name="Title Placeholder 1"/>
          <p:cNvSpPr>
            <a:spLocks noGrp="1"/>
          </p:cNvSpPr>
          <p:nvPr>
            <p:ph type="title"/>
          </p:nvPr>
        </p:nvSpPr>
        <p:spPr>
          <a:xfrm>
            <a:off x="247650" y="198438"/>
            <a:ext cx="8382000" cy="487362"/>
          </a:xfrm>
          <a:prstGeom prst="rect">
            <a:avLst/>
          </a:prstGeom>
        </p:spPr>
        <p:txBody>
          <a:bodyPr vert="horz" lIns="91440" tIns="45720" rIns="91440" bIns="45720" rtlCol="0" anchor="ctr">
            <a:noAutofit/>
          </a:bodyPr>
          <a:lstStyle/>
          <a:p>
            <a:r>
              <a:rPr lang="en-US" dirty="0"/>
              <a:t>Click to edit Master title style</a:t>
            </a:r>
          </a:p>
        </p:txBody>
      </p:sp>
      <p:sp>
        <p:nvSpPr>
          <p:cNvPr id="1027" name="Text Placeholder 2"/>
          <p:cNvSpPr>
            <a:spLocks noGrp="1"/>
          </p:cNvSpPr>
          <p:nvPr>
            <p:ph type="body" idx="1"/>
          </p:nvPr>
        </p:nvSpPr>
        <p:spPr bwMode="auto">
          <a:xfrm>
            <a:off x="242888" y="1192213"/>
            <a:ext cx="8382000" cy="48307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3507672" y="6350280"/>
            <a:ext cx="2133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Arial"/>
                <a:ea typeface="+mn-ea"/>
                <a:cs typeface="Arial"/>
              </a:defRPr>
            </a:lvl1pPr>
          </a:lstStyle>
          <a:p>
            <a:pPr>
              <a:defRPr/>
            </a:pPr>
            <a:fld id="{C2A80D79-0A62-9B4C-BD4A-0EA49338626F}" type="datetime1">
              <a:rPr lang="en-US" smtClean="0">
                <a:solidFill>
                  <a:prstClr val="black">
                    <a:tint val="75000"/>
                  </a:prstClr>
                </a:solidFill>
              </a:rPr>
              <a:pPr>
                <a:defRPr/>
              </a:pPr>
              <a:t>7/8/19</a:t>
            </a:fld>
            <a:endParaRPr lang="en-US">
              <a:solidFill>
                <a:prstClr val="black">
                  <a:tint val="75000"/>
                </a:prstClr>
              </a:solidFill>
            </a:endParaRPr>
          </a:p>
        </p:txBody>
      </p:sp>
      <p:sp>
        <p:nvSpPr>
          <p:cNvPr id="5" name="Footer Placeholder 4"/>
          <p:cNvSpPr>
            <a:spLocks noGrp="1"/>
          </p:cNvSpPr>
          <p:nvPr>
            <p:ph type="ftr" sz="quarter" idx="3"/>
          </p:nvPr>
        </p:nvSpPr>
        <p:spPr>
          <a:xfrm>
            <a:off x="132506" y="635028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Arial"/>
                <a:ea typeface="+mn-ea"/>
                <a:cs typeface="Arial"/>
              </a:defRPr>
            </a:lvl1pPr>
          </a:lstStyle>
          <a:p>
            <a:pPr fontAlgn="base">
              <a:spcBef>
                <a:spcPct val="0"/>
              </a:spcBef>
              <a:spcAft>
                <a:spcPct val="0"/>
              </a:spcAft>
              <a:defRPr/>
            </a:pPr>
            <a:endParaRPr lang="en-US" dirty="0"/>
          </a:p>
        </p:txBody>
      </p:sp>
      <p:sp>
        <p:nvSpPr>
          <p:cNvPr id="6" name="Slide Number Placeholder 5"/>
          <p:cNvSpPr>
            <a:spLocks noGrp="1"/>
          </p:cNvSpPr>
          <p:nvPr>
            <p:ph type="sldNum" sz="quarter" idx="4"/>
          </p:nvPr>
        </p:nvSpPr>
        <p:spPr>
          <a:xfrm>
            <a:off x="6901995" y="6632222"/>
            <a:ext cx="2133600" cy="242215"/>
          </a:xfrm>
          <a:prstGeom prst="rect">
            <a:avLst/>
          </a:prstGeom>
        </p:spPr>
        <p:txBody>
          <a:bodyPr vert="horz" lIns="91440" tIns="45720" rIns="91440" bIns="45720" rtlCol="0" anchor="ctr"/>
          <a:lstStyle>
            <a:lvl1pPr algn="r" fontAlgn="auto">
              <a:spcBef>
                <a:spcPts val="0"/>
              </a:spcBef>
              <a:spcAft>
                <a:spcPts val="0"/>
              </a:spcAft>
              <a:defRPr sz="1400" b="1">
                <a:solidFill>
                  <a:schemeClr val="accent3"/>
                </a:solidFill>
                <a:latin typeface="Arial"/>
                <a:ea typeface="+mn-ea"/>
                <a:cs typeface="Arial"/>
              </a:defRPr>
            </a:lvl1pPr>
          </a:lstStyle>
          <a:p>
            <a:pPr>
              <a:defRPr/>
            </a:pPr>
            <a:fld id="{306E2C30-8F45-0448-8EF4-5E9D60815DBD}" type="slidenum">
              <a:rPr lang="en-US" smtClean="0">
                <a:solidFill>
                  <a:srgbClr val="9BBB59"/>
                </a:solidFill>
              </a:rPr>
              <a:pPr>
                <a:defRPr/>
              </a:pPr>
              <a:t>‹#›</a:t>
            </a:fld>
            <a:endParaRPr lang="en-US" dirty="0">
              <a:solidFill>
                <a:srgbClr val="9BBB59"/>
              </a:solidFill>
            </a:endParaRPr>
          </a:p>
        </p:txBody>
      </p:sp>
    </p:spTree>
    <p:extLst>
      <p:ext uri="{BB962C8B-B14F-4D97-AF65-F5344CB8AC3E}">
        <p14:creationId xmlns:p14="http://schemas.microsoft.com/office/powerpoint/2010/main" val="1677743279"/>
      </p:ext>
    </p:extLst>
  </p:cSld>
  <p:clrMap bg1="lt1" tx1="dk1" bg2="lt2" tx2="dk2" accent1="accent1" accent2="accent2" accent3="accent3" accent4="accent4" accent5="accent5" accent6="accent6" hlink="hlink" folHlink="folHlink"/>
  <p:sldLayoutIdLst>
    <p:sldLayoutId id="2147488488" r:id="rId1"/>
    <p:sldLayoutId id="2147488489" r:id="rId2"/>
    <p:sldLayoutId id="2147488490" r:id="rId3"/>
    <p:sldLayoutId id="2147488491" r:id="rId4"/>
    <p:sldLayoutId id="2147488492" r:id="rId5"/>
    <p:sldLayoutId id="2147488493" r:id="rId6"/>
    <p:sldLayoutId id="2147488494" r:id="rId7"/>
    <p:sldLayoutId id="2147488495" r:id="rId8"/>
    <p:sldLayoutId id="2147488496" r:id="rId9"/>
    <p:sldLayoutId id="2147488497" r:id="rId10"/>
    <p:sldLayoutId id="2147488498" r:id="rId11"/>
    <p:sldLayoutId id="2147488499" r:id="rId12"/>
    <p:sldLayoutId id="2147488500" r:id="rId13"/>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1" fontAlgn="base" hangingPunct="1">
        <a:spcBef>
          <a:spcPct val="0"/>
        </a:spcBef>
        <a:spcAft>
          <a:spcPct val="0"/>
        </a:spcAft>
        <a:defRPr sz="2800" b="1" kern="1200" cap="all">
          <a:solidFill>
            <a:schemeClr val="tx1"/>
          </a:solidFill>
          <a:effectLst>
            <a:outerShdw blurRad="50800" dist="25400" dir="2700000" algn="tl">
              <a:srgbClr val="000000">
                <a:alpha val="24000"/>
              </a:srgbClr>
            </a:outerShdw>
          </a:effectLst>
          <a:latin typeface="Arial"/>
          <a:ea typeface="ＭＳ Ｐゴシック" charset="0"/>
          <a:cs typeface="Arial"/>
        </a:defRPr>
      </a:lvl1pPr>
      <a:lvl2pPr algn="l" rtl="0" eaLnBrk="1" fontAlgn="base" hangingPunct="1">
        <a:spcBef>
          <a:spcPct val="0"/>
        </a:spcBef>
        <a:spcAft>
          <a:spcPct val="0"/>
        </a:spcAft>
        <a:defRPr sz="3200" b="1">
          <a:solidFill>
            <a:schemeClr val="tx1"/>
          </a:solidFill>
          <a:latin typeface="Calibri" pitchFamily="34" charset="0"/>
          <a:ea typeface="ＭＳ Ｐゴシック" charset="0"/>
          <a:cs typeface="ＭＳ Ｐゴシック" charset="0"/>
        </a:defRPr>
      </a:lvl2pPr>
      <a:lvl3pPr algn="l" rtl="0" eaLnBrk="1" fontAlgn="base" hangingPunct="1">
        <a:spcBef>
          <a:spcPct val="0"/>
        </a:spcBef>
        <a:spcAft>
          <a:spcPct val="0"/>
        </a:spcAft>
        <a:defRPr sz="3200" b="1">
          <a:solidFill>
            <a:schemeClr val="tx1"/>
          </a:solidFill>
          <a:latin typeface="Calibri" pitchFamily="34" charset="0"/>
          <a:ea typeface="ＭＳ Ｐゴシック" charset="0"/>
          <a:cs typeface="ＭＳ Ｐゴシック" charset="0"/>
        </a:defRPr>
      </a:lvl3pPr>
      <a:lvl4pPr algn="l" rtl="0" eaLnBrk="1" fontAlgn="base" hangingPunct="1">
        <a:spcBef>
          <a:spcPct val="0"/>
        </a:spcBef>
        <a:spcAft>
          <a:spcPct val="0"/>
        </a:spcAft>
        <a:defRPr sz="3200" b="1">
          <a:solidFill>
            <a:schemeClr val="tx1"/>
          </a:solidFill>
          <a:latin typeface="Calibri" pitchFamily="34" charset="0"/>
          <a:ea typeface="ＭＳ Ｐゴシック" charset="0"/>
          <a:cs typeface="ＭＳ Ｐゴシック" charset="0"/>
        </a:defRPr>
      </a:lvl4pPr>
      <a:lvl5pPr algn="l" rtl="0" eaLnBrk="1" fontAlgn="base" hangingPunct="1">
        <a:spcBef>
          <a:spcPct val="0"/>
        </a:spcBef>
        <a:spcAft>
          <a:spcPct val="0"/>
        </a:spcAft>
        <a:defRPr sz="3200" b="1">
          <a:solidFill>
            <a:schemeClr val="tx1"/>
          </a:solidFill>
          <a:latin typeface="Calibri" pitchFamily="34" charset="0"/>
          <a:ea typeface="ＭＳ Ｐゴシック" charset="0"/>
          <a:cs typeface="ＭＳ Ｐゴシック" charset="0"/>
        </a:defRPr>
      </a:lvl5pPr>
      <a:lvl6pPr marL="457200" algn="l" rtl="0" eaLnBrk="1" fontAlgn="base" hangingPunct="1">
        <a:spcBef>
          <a:spcPct val="0"/>
        </a:spcBef>
        <a:spcAft>
          <a:spcPct val="0"/>
        </a:spcAft>
        <a:defRPr sz="3200" b="1">
          <a:solidFill>
            <a:schemeClr val="tx1"/>
          </a:solidFill>
          <a:latin typeface="Calibri" pitchFamily="34" charset="0"/>
        </a:defRPr>
      </a:lvl6pPr>
      <a:lvl7pPr marL="914400" algn="l" rtl="0" eaLnBrk="1" fontAlgn="base" hangingPunct="1">
        <a:spcBef>
          <a:spcPct val="0"/>
        </a:spcBef>
        <a:spcAft>
          <a:spcPct val="0"/>
        </a:spcAft>
        <a:defRPr sz="3200" b="1">
          <a:solidFill>
            <a:schemeClr val="tx1"/>
          </a:solidFill>
          <a:latin typeface="Calibri" pitchFamily="34" charset="0"/>
        </a:defRPr>
      </a:lvl7pPr>
      <a:lvl8pPr marL="1371600" algn="l" rtl="0" eaLnBrk="1" fontAlgn="base" hangingPunct="1">
        <a:spcBef>
          <a:spcPct val="0"/>
        </a:spcBef>
        <a:spcAft>
          <a:spcPct val="0"/>
        </a:spcAft>
        <a:defRPr sz="3200" b="1">
          <a:solidFill>
            <a:schemeClr val="tx1"/>
          </a:solidFill>
          <a:latin typeface="Calibri" pitchFamily="34" charset="0"/>
        </a:defRPr>
      </a:lvl8pPr>
      <a:lvl9pPr marL="1828800" algn="l" rtl="0" eaLnBrk="1" fontAlgn="base" hangingPunct="1">
        <a:spcBef>
          <a:spcPct val="0"/>
        </a:spcBef>
        <a:spcAft>
          <a:spcPct val="0"/>
        </a:spcAft>
        <a:defRPr sz="3200" b="1">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2800" kern="1200">
          <a:solidFill>
            <a:schemeClr val="tx1"/>
          </a:solidFill>
          <a:latin typeface="Arial"/>
          <a:ea typeface="ＭＳ Ｐゴシック" charset="0"/>
          <a:cs typeface="Arial"/>
        </a:defRPr>
      </a:lvl1pPr>
      <a:lvl2pPr marL="742950" indent="-285750" algn="l" rtl="0" eaLnBrk="1" fontAlgn="base" hangingPunct="1">
        <a:spcBef>
          <a:spcPct val="20000"/>
        </a:spcBef>
        <a:spcAft>
          <a:spcPct val="0"/>
        </a:spcAft>
        <a:buFont typeface="Arial" charset="0"/>
        <a:buChar char="–"/>
        <a:defRPr sz="2400" kern="1200">
          <a:solidFill>
            <a:schemeClr val="tx1"/>
          </a:solidFill>
          <a:latin typeface="Arial"/>
          <a:ea typeface="ＭＳ Ｐゴシック" charset="0"/>
          <a:cs typeface="Arial"/>
        </a:defRPr>
      </a:lvl2pPr>
      <a:lvl3pPr marL="1143000" indent="-228600" algn="l" rtl="0" eaLnBrk="1" fontAlgn="base" hangingPunct="1">
        <a:spcBef>
          <a:spcPct val="20000"/>
        </a:spcBef>
        <a:spcAft>
          <a:spcPct val="0"/>
        </a:spcAft>
        <a:buFont typeface="Arial" charset="0"/>
        <a:buChar char="•"/>
        <a:defRPr sz="2000" kern="1200">
          <a:solidFill>
            <a:schemeClr val="tx1"/>
          </a:solidFill>
          <a:latin typeface="Arial"/>
          <a:ea typeface="ＭＳ Ｐゴシック" charset="0"/>
          <a:cs typeface="Arial"/>
        </a:defRPr>
      </a:lvl3pPr>
      <a:lvl4pPr marL="1600200" indent="-228600" algn="l" rtl="0" eaLnBrk="1" fontAlgn="base" hangingPunct="1">
        <a:spcBef>
          <a:spcPct val="20000"/>
        </a:spcBef>
        <a:spcAft>
          <a:spcPct val="0"/>
        </a:spcAft>
        <a:buFont typeface="Arial" charset="0"/>
        <a:buChar char="–"/>
        <a:defRPr sz="1800" kern="1200">
          <a:solidFill>
            <a:schemeClr val="tx1"/>
          </a:solidFill>
          <a:latin typeface="Arial"/>
          <a:ea typeface="ＭＳ Ｐゴシック" charset="0"/>
          <a:cs typeface="Arial"/>
        </a:defRPr>
      </a:lvl4pPr>
      <a:lvl5pPr marL="2057400" indent="-228600" algn="l" rtl="0" eaLnBrk="1" fontAlgn="base" hangingPunct="1">
        <a:spcBef>
          <a:spcPct val="20000"/>
        </a:spcBef>
        <a:spcAft>
          <a:spcPct val="0"/>
        </a:spcAft>
        <a:buFont typeface="Arial" charset="0"/>
        <a:buChar char="»"/>
        <a:defRPr sz="1600" kern="1200">
          <a:solidFill>
            <a:schemeClr val="tx1"/>
          </a:solidFill>
          <a:latin typeface="Arial"/>
          <a:ea typeface="ＭＳ Ｐゴシック" charset="0"/>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61164639"/>
      </p:ext>
    </p:extLst>
  </p:cSld>
  <p:clrMap bg1="lt1" tx1="dk1" bg2="lt2" tx2="dk2" accent1="accent1" accent2="accent2" accent3="accent3" accent4="accent4" accent5="accent5" accent6="accent6" hlink="hlink" folHlink="folHlink"/>
  <p:sldLayoutIdLst>
    <p:sldLayoutId id="2147488502" r:id="rId1"/>
    <p:sldLayoutId id="2147488503"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80130390"/>
      </p:ext>
    </p:extLst>
  </p:cSld>
  <p:clrMap bg1="lt1" tx1="dk1" bg2="lt2" tx2="dk2" accent1="accent1" accent2="accent2" accent3="accent3" accent4="accent4" accent5="accent5" accent6="accent6" hlink="hlink" folHlink="folHlink"/>
  <p:sldLayoutIdLst>
    <p:sldLayoutId id="2147488505" r:id="rId1"/>
    <p:sldLayoutId id="2147488506"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6.xml"/></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91.xml"/></Relationships>
</file>

<file path=ppt/slides/_rels/slide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126.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6.xml"/></Relationships>
</file>

<file path=ppt/slides/_rels/slide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26.xml"/></Relationships>
</file>

<file path=ppt/slides/_rels/slide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26.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91.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91.xml"/></Relationships>
</file>

<file path=ppt/slides/_rels/slide10.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18.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261.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11.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20.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19.png"/><Relationship Id="rId1" Type="http://schemas.openxmlformats.org/officeDocument/2006/relationships/slideLayout" Target="../slideLayouts/slideLayout291.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91.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isca2013.eew.technion.ac.il/" TargetMode="External"/><Relationship Id="rId2" Type="http://schemas.openxmlformats.org/officeDocument/2006/relationships/hyperlink" Target="http://users.ece.cmu.edu/~omutlu/pub/dram-retention-time-characterization_isca13.pdf" TargetMode="External"/><Relationship Id="rId1" Type="http://schemas.openxmlformats.org/officeDocument/2006/relationships/slideLayout" Target="../slideLayouts/slideLayout261.xml"/><Relationship Id="rId6" Type="http://schemas.openxmlformats.org/officeDocument/2006/relationships/image" Target="../media/image26.png"/><Relationship Id="rId5" Type="http://schemas.openxmlformats.org/officeDocument/2006/relationships/hyperlink" Target="http://users.ece.cmu.edu/~omutlu/pub/mutlu_isca13_talk.pdf" TargetMode="External"/><Relationship Id="rId4" Type="http://schemas.openxmlformats.org/officeDocument/2006/relationships/hyperlink" Target="http://users.ece.cmu.edu/~omutlu/pub/mutlu_isca13_talk.ppt" TargetMode="External"/></Relationships>
</file>

<file path=ppt/slides/_rels/slide17.xml.rels><?xml version="1.0" encoding="UTF-8" standalone="yes"?>
<Relationships xmlns="http://schemas.openxmlformats.org/package/2006/relationships"><Relationship Id="rId8" Type="http://schemas.openxmlformats.org/officeDocument/2006/relationships/hyperlink" Target="http://www.ece.cmu.edu/~safari/tools/dram-sigmetrics2014-fulldata.html" TargetMode="External"/><Relationship Id="rId3" Type="http://schemas.openxmlformats.org/officeDocument/2006/relationships/hyperlink" Target="http://www.sigmetrics.org/sigmetrics2014/" TargetMode="External"/><Relationship Id="rId7" Type="http://schemas.openxmlformats.org/officeDocument/2006/relationships/hyperlink" Target="http://users.ece.cmu.edu/~omutlu/pub/error-mitigation-for-intermittent-dram-failures_khan_sigmetrics14-poster.pdf" TargetMode="External"/><Relationship Id="rId2" Type="http://schemas.openxmlformats.org/officeDocument/2006/relationships/hyperlink" Target="http://users.ece.cmu.edu/~omutlu/pub/error-mitigation-for-intermittent-dram-failures_sigmetrics14.pdf" TargetMode="External"/><Relationship Id="rId1" Type="http://schemas.openxmlformats.org/officeDocument/2006/relationships/slideLayout" Target="../slideLayouts/slideLayout261.xml"/><Relationship Id="rId6" Type="http://schemas.openxmlformats.org/officeDocument/2006/relationships/hyperlink" Target="http://users.ece.cmu.edu/~omutlu/pub/error-mitigation-for-intermittent-dram-failures_khan_sigmetrics14-poster.pptx" TargetMode="External"/><Relationship Id="rId5" Type="http://schemas.openxmlformats.org/officeDocument/2006/relationships/hyperlink" Target="http://users.ece.cmu.edu/~omutlu/pub/error-mitigation-for-intermittent-dram-failures_khan_sigmetrics14-talk.pdf" TargetMode="External"/><Relationship Id="rId4" Type="http://schemas.openxmlformats.org/officeDocument/2006/relationships/hyperlink" Target="http://users.ece.cmu.edu/~omutlu/pub/error-mitigation-for-intermittent-dram-failures_khan_sigmetrics14-talk.pptx" TargetMode="External"/><Relationship Id="rId9"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hyperlink" Target="http://2015.dsn.org/" TargetMode="External"/><Relationship Id="rId2" Type="http://schemas.openxmlformats.org/officeDocument/2006/relationships/hyperlink" Target="http://users.ece.cmu.edu/~omutlu/pub/avatar-dram-refresh_dsn15.pdf" TargetMode="External"/><Relationship Id="rId1" Type="http://schemas.openxmlformats.org/officeDocument/2006/relationships/slideLayout" Target="../slideLayouts/slideLayout261.xml"/><Relationship Id="rId6" Type="http://schemas.openxmlformats.org/officeDocument/2006/relationships/image" Target="../media/image28.png"/><Relationship Id="rId5" Type="http://schemas.openxmlformats.org/officeDocument/2006/relationships/hyperlink" Target="http://users.ece.cmu.edu/~omutlu/pub/avatar-dram-refresh_dsn15-talk.pdf" TargetMode="External"/><Relationship Id="rId4" Type="http://schemas.openxmlformats.org/officeDocument/2006/relationships/hyperlink" Target="http://users.ece.cmu.edu/~omutlu/pub/avatar-dram-refresh_dsn15-talk.pptx"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2015.dsn.org/" TargetMode="External"/><Relationship Id="rId2" Type="http://schemas.openxmlformats.org/officeDocument/2006/relationships/hyperlink" Target="https://people.inf.ethz.ch/omutlu/pub/parbor-efficient-system-level-test-for-DRAM-failures_dsn16.pdf" TargetMode="External"/><Relationship Id="rId1" Type="http://schemas.openxmlformats.org/officeDocument/2006/relationships/slideLayout" Target="../slideLayouts/slideLayout550.xml"/><Relationship Id="rId6" Type="http://schemas.openxmlformats.org/officeDocument/2006/relationships/image" Target="../media/image29.png"/><Relationship Id="rId5" Type="http://schemas.openxmlformats.org/officeDocument/2006/relationships/hyperlink" Target="https://people.inf.ethz.ch/omutlu/pub/parbor-efficient-system-level-test-for-DRAM-failures_khan_dsn16-talk.pdf" TargetMode="External"/><Relationship Id="rId4" Type="http://schemas.openxmlformats.org/officeDocument/2006/relationships/hyperlink" Target="https://people.inf.ethz.ch/omutlu/pub/parbor-efficient-system-level-test-for-DRAM-failures_khan_dsn16-talk.pptx" TargetMode="External"/></Relationships>
</file>

<file path=ppt/slides/_rels/slide20.xml.rels><?xml version="1.0" encoding="UTF-8" standalone="yes"?>
<Relationships xmlns="http://schemas.openxmlformats.org/package/2006/relationships"><Relationship Id="rId8" Type="http://schemas.openxmlformats.org/officeDocument/2006/relationships/hyperlink" Target="https://people.inf.ethz.ch/omutlu/pub/MEMCON-system-level-data-dependent-DRAM-failure-detection-mitigation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MEMCON-system-level-data-dependent-DRAM-failure-detection-mitigation_micro17-lightning-talk.pdf" TargetMode="External"/><Relationship Id="rId2" Type="http://schemas.openxmlformats.org/officeDocument/2006/relationships/hyperlink" Target="https://people.inf.ethz.ch/omutlu/pub/MEMCON-system-level-data-dependent-DRAM-failure-detection-mitigation_micro17.pdf" TargetMode="External"/><Relationship Id="rId1" Type="http://schemas.openxmlformats.org/officeDocument/2006/relationships/slideLayout" Target="../slideLayouts/slideLayout550.xml"/><Relationship Id="rId6" Type="http://schemas.openxmlformats.org/officeDocument/2006/relationships/hyperlink" Target="https://people.inf.ethz.ch/omutlu/pub/MEMCON-system-level-data-dependent-DRAM-failure-detection-mitigation_micro17-lightning-talk.pptx" TargetMode="External"/><Relationship Id="rId5" Type="http://schemas.openxmlformats.org/officeDocument/2006/relationships/hyperlink" Target="https://people.inf.ethz.ch/omutlu/pub/MEMCON-system-level-data-dependent-DRAM-failure-detection-mitigation_micro17-talk.pdf" TargetMode="External"/><Relationship Id="rId10" Type="http://schemas.openxmlformats.org/officeDocument/2006/relationships/image" Target="../media/image30.tiff"/><Relationship Id="rId4" Type="http://schemas.openxmlformats.org/officeDocument/2006/relationships/hyperlink" Target="https://people.inf.ethz.ch/omutlu/pub/MEMCON-system-level-data-dependent-DRAM-failure-detection-mitigation_micro17-talk.pptx" TargetMode="External"/><Relationship Id="rId9" Type="http://schemas.openxmlformats.org/officeDocument/2006/relationships/hyperlink" Target="https://people.inf.ethz.ch/omutlu/pub/MEMCON-system-level-data-dependent-DRAM-failure-detection-mitigation_micro17-poster.pdf" TargetMode="External"/></Relationships>
</file>

<file path=ppt/slides/_rels/slide21.xml.rels><?xml version="1.0" encoding="UTF-8" standalone="yes"?>
<Relationships xmlns="http://schemas.openxmlformats.org/package/2006/relationships"><Relationship Id="rId8" Type="http://schemas.openxmlformats.org/officeDocument/2006/relationships/hyperlink" Target="https://people.inf.ethz.ch/omutlu/pub/reaper-dram-retention-profiling-lpddr4_isca17-lightning-talk.pdf" TargetMode="External"/><Relationship Id="rId3" Type="http://schemas.openxmlformats.org/officeDocument/2006/relationships/hyperlink" Target="https://people.inf.ethz.ch/omutlu/pub/reaper-dram-retention-profiling-lpddr4_isca17.pdf" TargetMode="External"/><Relationship Id="rId7" Type="http://schemas.openxmlformats.org/officeDocument/2006/relationships/hyperlink" Target="https://people.inf.ethz.ch/omutlu/pub/reaper-dram-retention-profiling-lpddr4_isca17-lightning-talk.pptx" TargetMode="External"/><Relationship Id="rId2" Type="http://schemas.openxmlformats.org/officeDocument/2006/relationships/image" Target="../media/image31.png"/><Relationship Id="rId1" Type="http://schemas.openxmlformats.org/officeDocument/2006/relationships/slideLayout" Target="../slideLayouts/slideLayout550.xml"/><Relationship Id="rId6" Type="http://schemas.openxmlformats.org/officeDocument/2006/relationships/hyperlink" Target="https://people.inf.ethz.ch/omutlu/pub/reaper-dram-retention-profiling-lpddr4_isca17-talk.pdf" TargetMode="External"/><Relationship Id="rId5" Type="http://schemas.openxmlformats.org/officeDocument/2006/relationships/hyperlink" Target="https://people.inf.ethz.ch/omutlu/pub/reaper-dram-retention-profiling-lpddr4_isca17-talk.pptx" TargetMode="External"/><Relationship Id="rId4" Type="http://schemas.openxmlformats.org/officeDocument/2006/relationships/hyperlink" Target="http://isca17.ece.utoronto.ca/doku.php"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91.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91.xml"/></Relationships>
</file>

<file path=ppt/slides/_rels/slide24.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2.xml"/><Relationship Id="rId1" Type="http://schemas.openxmlformats.org/officeDocument/2006/relationships/slideLayout" Target="../slideLayouts/slideLayout369.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xml"/><Relationship Id="rId1" Type="http://schemas.openxmlformats.org/officeDocument/2006/relationships/slideLayout" Target="../slideLayouts/slideLayout391.xml"/><Relationship Id="rId5" Type="http://schemas.openxmlformats.org/officeDocument/2006/relationships/hyperlink" Target="http://users.ece.cmu.edu/~omutlu/pub/dram-row-hammer_isca14.pdf" TargetMode="External"/><Relationship Id="rId4" Type="http://schemas.microsoft.com/office/2007/relationships/hdphoto" Target="../media/hdphoto1.wdp"/></Relationships>
</file>

<file path=ppt/slides/_rels/slide2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xml"/><Relationship Id="rId1" Type="http://schemas.openxmlformats.org/officeDocument/2006/relationships/slideLayout" Target="../slideLayouts/slideLayout380.xml"/><Relationship Id="rId4" Type="http://schemas.openxmlformats.org/officeDocument/2006/relationships/image" Target="../media/image34.jpg"/></Relationships>
</file>

<file path=ppt/slides/_rels/slide2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5.xml"/><Relationship Id="rId1" Type="http://schemas.openxmlformats.org/officeDocument/2006/relationships/slideLayout" Target="../slideLayouts/slideLayout380.xml"/><Relationship Id="rId4" Type="http://schemas.openxmlformats.org/officeDocument/2006/relationships/image" Target="../media/image34.jpg"/></Relationships>
</file>

<file path=ppt/slides/_rels/slide2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6.xml"/><Relationship Id="rId1" Type="http://schemas.openxmlformats.org/officeDocument/2006/relationships/slideLayout" Target="../slideLayouts/slideLayout380.xml"/><Relationship Id="rId4" Type="http://schemas.openxmlformats.org/officeDocument/2006/relationships/image" Target="../media/image34.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9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91.xml"/></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xml"/><Relationship Id="rId1" Type="http://schemas.openxmlformats.org/officeDocument/2006/relationships/slideLayout" Target="../slideLayouts/slideLayout457.xml"/><Relationship Id="rId6" Type="http://schemas.openxmlformats.org/officeDocument/2006/relationships/hyperlink" Target="https://github.com/CMU-SAFARI/rowhammer" TargetMode="External"/><Relationship Id="rId5" Type="http://schemas.openxmlformats.org/officeDocument/2006/relationships/image" Target="../media/image36.jpeg"/><Relationship Id="rId4" Type="http://schemas.microsoft.com/office/2007/relationships/hdphoto" Target="../media/hdphoto1.wdp"/></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xml"/><Relationship Id="rId1" Type="http://schemas.openxmlformats.org/officeDocument/2006/relationships/slideLayout" Target="../slideLayouts/slideLayout457.xml"/><Relationship Id="rId6" Type="http://schemas.openxmlformats.org/officeDocument/2006/relationships/hyperlink" Target="https://github.com/CMU-SAFARI/rowhammer" TargetMode="External"/><Relationship Id="rId5" Type="http://schemas.openxmlformats.org/officeDocument/2006/relationships/image" Target="../media/image36.jpeg"/><Relationship Id="rId4" Type="http://schemas.microsoft.com/office/2007/relationships/hdphoto" Target="../media/hdphoto1.wdp"/></Relationships>
</file>

<file path=ppt/slides/_rels/slide3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9.xml"/><Relationship Id="rId1" Type="http://schemas.openxmlformats.org/officeDocument/2006/relationships/slideLayout" Target="../slideLayouts/slideLayout457.xml"/><Relationship Id="rId6" Type="http://schemas.openxmlformats.org/officeDocument/2006/relationships/hyperlink" Target="https://github.com/CMU-SAFARI/rowhammer" TargetMode="External"/><Relationship Id="rId5" Type="http://schemas.openxmlformats.org/officeDocument/2006/relationships/image" Target="../media/image36.jpeg"/><Relationship Id="rId4" Type="http://schemas.microsoft.com/office/2007/relationships/hdphoto" Target="../media/hdphoto1.wdp"/></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0.xml"/><Relationship Id="rId1" Type="http://schemas.openxmlformats.org/officeDocument/2006/relationships/slideLayout" Target="../slideLayouts/slideLayout457.xml"/><Relationship Id="rId6" Type="http://schemas.openxmlformats.org/officeDocument/2006/relationships/hyperlink" Target="https://github.com/CMU-SAFARI/rowhammer" TargetMode="External"/><Relationship Id="rId5" Type="http://schemas.openxmlformats.org/officeDocument/2006/relationships/image" Target="../media/image36.jpeg"/><Relationship Id="rId4" Type="http://schemas.microsoft.com/office/2007/relationships/hdphoto" Target="../media/hdphoto1.wdp"/></Relationships>
</file>

<file path=ppt/slides/_rels/slide3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457.xml"/><Relationship Id="rId6" Type="http://schemas.openxmlformats.org/officeDocument/2006/relationships/hyperlink" Target="https://github.com/CMU-SAFARI/rowhammer" TargetMode="External"/><Relationship Id="rId5" Type="http://schemas.openxmlformats.org/officeDocument/2006/relationships/image" Target="../media/image36.jpeg"/><Relationship Id="rId4" Type="http://schemas.microsoft.com/office/2007/relationships/hdphoto" Target="../media/hdphoto1.wdp"/></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80.xml"/></Relationships>
</file>

<file path=ppt/slides/_rels/slide3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37.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39.png"/></Relationships>
</file>

<file path=ppt/slides/_rels/slide38.xml.rels><?xml version="1.0" encoding="UTF-8" standalone="yes"?>
<Relationships xmlns="http://schemas.openxmlformats.org/package/2006/relationships"><Relationship Id="rId3" Type="http://schemas.openxmlformats.org/officeDocument/2006/relationships/hyperlink" Target="http://googleprojectzero.blogspot.com/2015/03/exploiting-dram-rowhammer-bug-to-gain.html"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237.xml"/></Relationships>
</file>

<file path=ppt/slides/_rels/slide3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3.xml"/><Relationship Id="rId1" Type="http://schemas.openxmlformats.org/officeDocument/2006/relationships/slideLayout" Target="../slideLayouts/slideLayout237.xml"/><Relationship Id="rId4" Type="http://schemas.openxmlformats.org/officeDocument/2006/relationships/image" Target="../media/image41.png"/></Relationships>
</file>

<file path=ppt/slides/_rels/slide4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4.xml"/><Relationship Id="rId1" Type="http://schemas.openxmlformats.org/officeDocument/2006/relationships/slideLayout" Target="../slideLayouts/slideLayout237.xml"/><Relationship Id="rId5" Type="http://schemas.openxmlformats.org/officeDocument/2006/relationships/image" Target="../media/image42.png"/><Relationship Id="rId4" Type="http://schemas.openxmlformats.org/officeDocument/2006/relationships/image" Target="../media/image41.png"/></Relationships>
</file>

<file path=ppt/slides/_rels/slide41.xml.rels><?xml version="1.0" encoding="UTF-8" standalone="yes"?>
<Relationships xmlns="http://schemas.openxmlformats.org/package/2006/relationships"><Relationship Id="rId8" Type="http://schemas.openxmlformats.org/officeDocument/2006/relationships/hyperlink" Target="https://github.com/CMU-SAFARI/rowhammer" TargetMode="External"/><Relationship Id="rId3" Type="http://schemas.openxmlformats.org/officeDocument/2006/relationships/hyperlink" Target="http://cag.engr.uconn.edu/isca2014/" TargetMode="External"/><Relationship Id="rId7" Type="http://schemas.openxmlformats.org/officeDocument/2006/relationships/hyperlink" Target="http://users.ece.cmu.edu/~omutlu/pub/dram-row-hammer_kim_lightning-talk_isca14.pdf"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237.xml"/><Relationship Id="rId6" Type="http://schemas.openxmlformats.org/officeDocument/2006/relationships/hyperlink" Target="http://users.ece.cmu.edu/~omutlu/pub/dram-row-hammer_kim_lightning-talk_isca14.pptx" TargetMode="External"/><Relationship Id="rId5" Type="http://schemas.openxmlformats.org/officeDocument/2006/relationships/hyperlink" Target="http://users.ece.cmu.edu/~omutlu/pub/dram-row-hammer_kim_talk_isca14.pdf" TargetMode="External"/><Relationship Id="rId10" Type="http://schemas.openxmlformats.org/officeDocument/2006/relationships/hyperlink" Target="https://github.com/google/rowhammer-test" TargetMode="External"/><Relationship Id="rId4" Type="http://schemas.openxmlformats.org/officeDocument/2006/relationships/hyperlink" Target="http://users.ece.cmu.edu/~omutlu/pub/dram-row-hammer_kim_talk_isca14.pptx" TargetMode="External"/><Relationship Id="rId9" Type="http://schemas.openxmlformats.org/officeDocument/2006/relationships/hyperlink" Target="http://googleprojectzero.blogspot.com/2015/03/exploiting-dram-rowhammer-bug-to-gain.html"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https://github.com/IAIK/rowhammerjs" TargetMode="External"/><Relationship Id="rId2" Type="http://schemas.openxmlformats.org/officeDocument/2006/relationships/hyperlink" Target="http://arxiv.org/abs/1507.06955" TargetMode="External"/><Relationship Id="rId1" Type="http://schemas.openxmlformats.org/officeDocument/2006/relationships/slideLayout" Target="../slideLayouts/slideLayout237.xml"/><Relationship Id="rId4" Type="http://schemas.openxmlformats.org/officeDocument/2006/relationships/hyperlink" Target="http://dl.acm.org/citation.cfm?doid=2872362.2872390"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s://www.usenix.org/system/files/conference/usenixsecurity17/sec17-brasser.pdf" TargetMode="External"/><Relationship Id="rId2" Type="http://schemas.openxmlformats.org/officeDocument/2006/relationships/hyperlink" Target="https://www.ieee-security.org/TC/SP2016/papers/0824a987.pdf" TargetMode="External"/><Relationship Id="rId1" Type="http://schemas.openxmlformats.org/officeDocument/2006/relationships/slideLayout" Target="../slideLayouts/slideLayout237.xml"/></Relationships>
</file>

<file path=ppt/slides/_rels/slide44.xml.rels><?xml version="1.0" encoding="UTF-8" standalone="yes"?>
<Relationships xmlns="http://schemas.openxmlformats.org/package/2006/relationships"><Relationship Id="rId3" Type="http://schemas.openxmlformats.org/officeDocument/2006/relationships/hyperlink" Target="https://www.usenix.org/system/files/conference/usenixsecurity16/sec16_paper_xiao.pdf" TargetMode="External"/><Relationship Id="rId2" Type="http://schemas.openxmlformats.org/officeDocument/2006/relationships/hyperlink" Target="https://ieeexplore.ieee.org/document/7495576" TargetMode="External"/><Relationship Id="rId1" Type="http://schemas.openxmlformats.org/officeDocument/2006/relationships/slideLayout" Target="../slideLayouts/slideLayout237.xml"/></Relationships>
</file>

<file path=ppt/slides/_rels/slide45.xml.rels><?xml version="1.0" encoding="UTF-8" standalone="yes"?>
<Relationships xmlns="http://schemas.openxmlformats.org/package/2006/relationships"><Relationship Id="rId3" Type="http://schemas.openxmlformats.org/officeDocument/2006/relationships/hyperlink" Target="https://www.usenix.org/system/files/conference/usenixsecurity16/sec16_paper_pessl.pdf" TargetMode="External"/><Relationship Id="rId2" Type="http://schemas.openxmlformats.org/officeDocument/2006/relationships/hyperlink" Target="https://link.springer.com/content/pdf/10.1007/978-3-662-53140-2_29.pdf" TargetMode="External"/><Relationship Id="rId1" Type="http://schemas.openxmlformats.org/officeDocument/2006/relationships/slideLayout" Target="../slideLayouts/slideLayout237.xml"/></Relationships>
</file>

<file path=ppt/slides/_rels/slide46.xml.rels><?xml version="1.0" encoding="UTF-8" standalone="yes"?>
<Relationships xmlns="http://schemas.openxmlformats.org/package/2006/relationships"><Relationship Id="rId3" Type="http://schemas.openxmlformats.org/officeDocument/2006/relationships/hyperlink" Target="http://dl.acm.org/citation.cfm?id=2976749.2978406" TargetMode="External"/><Relationship Id="rId2" Type="http://schemas.openxmlformats.org/officeDocument/2006/relationships/hyperlink" Target="https://www.usenix.org/system/files/conference/usenixsecurity16/sec16_paper_razavi.pdf" TargetMode="External"/><Relationship Id="rId1" Type="http://schemas.openxmlformats.org/officeDocument/2006/relationships/slideLayout" Target="../slideLayouts/slideLayout237.xml"/></Relationships>
</file>

<file path=ppt/slides/_rels/slide47.xml.rels><?xml version="1.0" encoding="UTF-8" standalone="yes"?>
<Relationships xmlns="http://schemas.openxmlformats.org/package/2006/relationships"><Relationship Id="rId3" Type="http://schemas.openxmlformats.org/officeDocument/2006/relationships/hyperlink" Target="https://dl.acm.org/citation.cfm?id=3152709" TargetMode="External"/><Relationship Id="rId2" Type="http://schemas.openxmlformats.org/officeDocument/2006/relationships/hyperlink" Target="https://web.eecs.umich.edu/~misiker/resources/HOST-2017-Misiker.pdf" TargetMode="External"/><Relationship Id="rId1" Type="http://schemas.openxmlformats.org/officeDocument/2006/relationships/slideLayout" Target="../slideLayouts/slideLayout237.xml"/></Relationships>
</file>

<file path=ppt/slides/_rels/slide48.xml.rels><?xml version="1.0" encoding="UTF-8" standalone="yes"?>
<Relationships xmlns="http://schemas.openxmlformats.org/package/2006/relationships"><Relationship Id="rId3" Type="http://schemas.openxmlformats.org/officeDocument/2006/relationships/hyperlink" Target="https://link.springer.com/chapter/10.1007/978-3-319-93411-2_5" TargetMode="External"/><Relationship Id="rId2" Type="http://schemas.openxmlformats.org/officeDocument/2006/relationships/hyperlink" Target="https://arxiv.org/pdf/1710.00551.pdf" TargetMode="External"/><Relationship Id="rId1" Type="http://schemas.openxmlformats.org/officeDocument/2006/relationships/slideLayout" Target="../slideLayouts/slideLayout237.xml"/></Relationships>
</file>

<file path=ppt/slides/_rels/slide49.xml.rels><?xml version="1.0" encoding="UTF-8" standalone="yes"?>
<Relationships xmlns="http://schemas.openxmlformats.org/package/2006/relationships"><Relationship Id="rId3" Type="http://schemas.openxmlformats.org/officeDocument/2006/relationships/hyperlink" Target="https://www.cs.vu.nl/~herbertb/download/papers/throwhammer_atc18.pdf" TargetMode="External"/><Relationship Id="rId2" Type="http://schemas.openxmlformats.org/officeDocument/2006/relationships/hyperlink" Target="https://www.vusec.net/wp-content/uploads/2018/05/glitch.pdf" TargetMode="External"/><Relationship Id="rId1" Type="http://schemas.openxmlformats.org/officeDocument/2006/relationships/slideLayout" Target="../slideLayouts/slideLayout237.xml"/></Relationships>
</file>

<file path=ppt/slides/_rels/slide50.xml.rels><?xml version="1.0" encoding="UTF-8" standalone="yes"?>
<Relationships xmlns="http://schemas.openxmlformats.org/package/2006/relationships"><Relationship Id="rId3" Type="http://schemas.openxmlformats.org/officeDocument/2006/relationships/hyperlink" Target="https://www.usenix.org/system/files/osdi18-konoth.pdf" TargetMode="External"/><Relationship Id="rId2" Type="http://schemas.openxmlformats.org/officeDocument/2006/relationships/hyperlink" Target="https://arxiv.org/pdf/1805.04956.pdf" TargetMode="External"/><Relationship Id="rId1" Type="http://schemas.openxmlformats.org/officeDocument/2006/relationships/slideLayout" Target="../slideLayouts/slideLayout237.xml"/></Relationships>
</file>

<file path=ppt/slides/_rels/slide5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hyperlink" Target="https://www.memtest86.com/troubleshooting.htm#hammer" TargetMode="External"/><Relationship Id="rId1" Type="http://schemas.openxmlformats.org/officeDocument/2006/relationships/slideLayout" Target="../slideLayouts/slideLayout237.xml"/><Relationship Id="rId5" Type="http://schemas.openxmlformats.org/officeDocument/2006/relationships/image" Target="../media/image45.png"/><Relationship Id="rId4" Type="http://schemas.openxmlformats.org/officeDocument/2006/relationships/image" Target="../media/image44.png"/></Relationships>
</file>

<file path=ppt/slides/_rels/slide5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hyperlink" Target="https://www.memtest86.com/troubleshooting.htm#hammer" TargetMode="External"/><Relationship Id="rId1" Type="http://schemas.openxmlformats.org/officeDocument/2006/relationships/slideLayout" Target="../slideLayouts/slideLayout237.xml"/><Relationship Id="rId4" Type="http://schemas.openxmlformats.org/officeDocument/2006/relationships/image" Target="../media/image47.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27.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hyperlink" Target="https://lab.dsst.io/32c3-slides/7197.html" TargetMode="External"/><Relationship Id="rId1" Type="http://schemas.openxmlformats.org/officeDocument/2006/relationships/slideLayout" Target="../slideLayouts/slideLayout237.xml"/></Relationships>
</file>

<file path=ppt/slides/_rels/slide55.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37.xml"/></Relationships>
</file>

<file path=ppt/slides/_rels/slide5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468.xml"/></Relationships>
</file>

<file path=ppt/slides/_rels/slide5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468.xml"/></Relationships>
</file>

<file path=ppt/slides/_rels/slide5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468.xml"/><Relationship Id="rId4" Type="http://schemas.openxmlformats.org/officeDocument/2006/relationships/image" Target="../media/image56.png"/></Relationships>
</file>

<file path=ppt/slides/_rels/slide5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538.xml"/></Relationships>
</file>

<file path=ppt/slides/_rels/slide6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37.xml"/><Relationship Id="rId4" Type="http://schemas.openxmlformats.org/officeDocument/2006/relationships/image" Target="../media/image61.png"/></Relationships>
</file>

<file path=ppt/slides/_rels/slide61.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3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36.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80.xml"/></Relationships>
</file>

<file path=ppt/slides/_rels/slide64.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20.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6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52.xml"/></Relationships>
</file>

<file path=ppt/slides/_rels/slide67.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18.xml"/><Relationship Id="rId1" Type="http://schemas.openxmlformats.org/officeDocument/2006/relationships/slideLayout" Target="../slideLayouts/slideLayout480.xml"/></Relationships>
</file>

<file path=ppt/slides/_rels/slide68.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19.xml"/><Relationship Id="rId1" Type="http://schemas.openxmlformats.org/officeDocument/2006/relationships/slideLayout" Target="../slideLayouts/slideLayout480.xml"/><Relationship Id="rId4" Type="http://schemas.openxmlformats.org/officeDocument/2006/relationships/image" Target="../media/image65.jpg"/></Relationships>
</file>

<file path=ppt/slides/_rels/slide69.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20.xml"/><Relationship Id="rId1" Type="http://schemas.openxmlformats.org/officeDocument/2006/relationships/slideLayout" Target="../slideLayouts/slideLayout480.xml"/><Relationship Id="rId4" Type="http://schemas.openxmlformats.org/officeDocument/2006/relationships/image" Target="../media/image67.jpg"/></Relationships>
</file>

<file path=ppt/slides/_rels/slide70.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21.xml"/><Relationship Id="rId1" Type="http://schemas.openxmlformats.org/officeDocument/2006/relationships/slideLayout" Target="../slideLayouts/slideLayout480.xml"/><Relationship Id="rId4" Type="http://schemas.openxmlformats.org/officeDocument/2006/relationships/image" Target="../media/image69.jpg"/></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80.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80.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80.xml"/></Relationships>
</file>

<file path=ppt/slides/_rels/slide74.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70.png"/><Relationship Id="rId1" Type="http://schemas.openxmlformats.org/officeDocument/2006/relationships/slideLayout" Target="../slideLayouts/slideLayout261.xml"/><Relationship Id="rId6" Type="http://schemas.openxmlformats.org/officeDocument/2006/relationships/hyperlink" Target="https://people.inf.ethz.ch/omutlu/pub/dram-row-hammer_kim_talk_isca14.pdf" TargetMode="External"/><Relationship Id="rId5" Type="http://schemas.openxmlformats.org/officeDocument/2006/relationships/hyperlink" Target="https://people.inf.ethz.ch/omutlu/pub/dram-row-hammer_kim_talk_isca14.pptx"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75.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71.png"/><Relationship Id="rId1" Type="http://schemas.openxmlformats.org/officeDocument/2006/relationships/slideLayout" Target="../slideLayouts/slideLayout261.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76.xml.rels><?xml version="1.0" encoding="UTF-8" standalone="yes"?>
<Relationships xmlns="http://schemas.openxmlformats.org/package/2006/relationships"><Relationship Id="rId3" Type="http://schemas.openxmlformats.org/officeDocument/2006/relationships/hyperlink" Target="https://arxiv.org/pdf/1904.09724.pdf" TargetMode="External"/><Relationship Id="rId2" Type="http://schemas.openxmlformats.org/officeDocument/2006/relationships/hyperlink" Target="https://ieeexplore.ieee.org/xpl/RecentIssue.jsp?punumber=43" TargetMode="External"/><Relationship Id="rId1" Type="http://schemas.openxmlformats.org/officeDocument/2006/relationships/slideLayout" Target="../slideLayouts/slideLayout261.xml"/><Relationship Id="rId4" Type="http://schemas.openxmlformats.org/officeDocument/2006/relationships/image" Target="../media/image72.png"/></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3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3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3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80.xml"/></Relationships>
</file>

<file path=ppt/slides/_rels/slide8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hyperlink" Target="https://support.apple.com/en-gb/HT204934" TargetMode="External"/><Relationship Id="rId1" Type="http://schemas.openxmlformats.org/officeDocument/2006/relationships/slideLayout" Target="../slideLayouts/slideLayout23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80.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80.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480.xml"/></Relationships>
</file>

<file path=ppt/slides/_rels/slide85.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hyperlink" Target="https://twitter.com/isislovecruft/status/1021939922754723841" TargetMode="External"/><Relationship Id="rId1" Type="http://schemas.openxmlformats.org/officeDocument/2006/relationships/slideLayout" Target="../slideLayouts/slideLayout261.xml"/></Relationships>
</file>

<file path=ppt/slides/_rels/slide86.xml.rels><?xml version="1.0" encoding="UTF-8" standalone="yes"?>
<Relationships xmlns="http://schemas.openxmlformats.org/package/2006/relationships"><Relationship Id="rId3" Type="http://schemas.openxmlformats.org/officeDocument/2006/relationships/hyperlink" Target="https://twitter.com/isislovecruft/status/1021939922754723841" TargetMode="External"/><Relationship Id="rId2" Type="http://schemas.openxmlformats.org/officeDocument/2006/relationships/image" Target="../media/image75.jpg"/><Relationship Id="rId1" Type="http://schemas.openxmlformats.org/officeDocument/2006/relationships/slideLayout" Target="../slideLayouts/slideLayout261.xml"/></Relationships>
</file>

<file path=ppt/slides/_rels/slide87.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70.png"/><Relationship Id="rId1" Type="http://schemas.openxmlformats.org/officeDocument/2006/relationships/slideLayout" Target="../slideLayouts/slideLayout261.xml"/><Relationship Id="rId6" Type="http://schemas.openxmlformats.org/officeDocument/2006/relationships/hyperlink" Target="https://people.inf.ethz.ch/omutlu/pub/dram-row-hammer_kim_talk_isca14.pdf" TargetMode="External"/><Relationship Id="rId5" Type="http://schemas.openxmlformats.org/officeDocument/2006/relationships/hyperlink" Target="https://people.inf.ethz.ch/omutlu/pub/dram-row-hammer_kim_talk_isca14.pptx"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61.xml"/></Relationships>
</file>

<file path=ppt/slides/_rels/slide89.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61.xml"/></Relationships>
</file>

<file path=ppt/slides/_rels/slide9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261.xml"/></Relationships>
</file>

<file path=ppt/slides/_rels/slide91.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37.xml"/></Relationships>
</file>

<file path=ppt/slides/_rels/slide92.xml.rels><?xml version="1.0" encoding="UTF-8" standalone="yes"?>
<Relationships xmlns="http://schemas.openxmlformats.org/package/2006/relationships"><Relationship Id="rId3" Type="http://schemas.openxmlformats.org/officeDocument/2006/relationships/hyperlink" Target="https://arxiv.org/pdf/1706.08642" TargetMode="External"/><Relationship Id="rId2" Type="http://schemas.openxmlformats.org/officeDocument/2006/relationships/image" Target="../media/image79.jpeg"/><Relationship Id="rId1" Type="http://schemas.openxmlformats.org/officeDocument/2006/relationships/slideLayout" Target="../slideLayouts/slideLayout237.xml"/><Relationship Id="rId4" Type="http://schemas.openxmlformats.org/officeDocument/2006/relationships/image" Target="../media/image80.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37.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36.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6.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18.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13.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9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3.xml"/></Relationships>
</file>

<file path=ppt/slides/_rels/slide98.xml.rels><?xml version="1.0" encoding="UTF-8" standalone="yes"?>
<Relationships xmlns="http://schemas.openxmlformats.org/package/2006/relationships"><Relationship Id="rId3" Type="http://schemas.openxmlformats.org/officeDocument/2006/relationships/hyperlink" Target="http://www.sigmetrics.org/sigmetrics2015/" TargetMode="External"/><Relationship Id="rId7" Type="http://schemas.openxmlformats.org/officeDocument/2006/relationships/image" Target="../media/image81.png"/><Relationship Id="rId2" Type="http://schemas.openxmlformats.org/officeDocument/2006/relationships/hyperlink" Target="http://users.ece.cmu.edu/~omutlu/pub/flash-memory-failures-in-the-field-at-facebook_sigmetrics15.pdf" TargetMode="External"/><Relationship Id="rId1" Type="http://schemas.openxmlformats.org/officeDocument/2006/relationships/slideLayout" Target="../slideLayouts/slideLayout2.xml"/><Relationship Id="rId6" Type="http://schemas.openxmlformats.org/officeDocument/2006/relationships/hyperlink" Target="http://www.zdnet.com/article/facebooks-ssd-experience/" TargetMode="External"/><Relationship Id="rId5" Type="http://schemas.openxmlformats.org/officeDocument/2006/relationships/hyperlink" Target="http://users.ece.cmu.edu/~omutlu/pub/flash-memory-failures-in-the-field-at-facebook_sigmetrics15-talk.pdf" TargetMode="External"/><Relationship Id="rId4" Type="http://schemas.openxmlformats.org/officeDocument/2006/relationships/hyperlink" Target="http://users.ece.cmu.edu/~omutlu/pub/flash-memory-failures-in-the-field-at-facebook_sigmetrics15-talk.pptx" TargetMode="Externa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36.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3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3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37.xml"/></Relationships>
</file>

<file path=ppt/slides/_rels/slide10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37.xml"/></Relationships>
</file>

<file path=ppt/slides/_rels/slide10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26.xml"/></Relationships>
</file>

<file path=ppt/slides/_rels/slide109.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126.xml"/></Relationships>
</file>

<file path=ppt/slides/_rels/slide110.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126.xml"/></Relationships>
</file>

<file path=ppt/slides/_rels/slide111.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126.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61.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36.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50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503.xml"/></Relationships>
</file>

<file path=ppt/slides/_rels/slide1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91.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26.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26.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61.xml"/></Relationships>
</file>

<file path=ppt/slides/_rels/slide120.xml.rels><?xml version="1.0" encoding="UTF-8" standalone="yes"?>
<Relationships xmlns="http://schemas.openxmlformats.org/package/2006/relationships"><Relationship Id="rId3" Type="http://schemas.openxmlformats.org/officeDocument/2006/relationships/hyperlink" Target="https://arxiv.org/pdf/1904.09724.pdf" TargetMode="External"/><Relationship Id="rId2" Type="http://schemas.openxmlformats.org/officeDocument/2006/relationships/hyperlink" Target="https://ieeexplore.ieee.org/xpl/RecentIssue.jsp?punumber=43" TargetMode="External"/><Relationship Id="rId1" Type="http://schemas.openxmlformats.org/officeDocument/2006/relationships/slideLayout" Target="../slideLayouts/slideLayout261.xml"/><Relationship Id="rId4" Type="http://schemas.openxmlformats.org/officeDocument/2006/relationships/image" Target="../media/image72.png"/></Relationships>
</file>

<file path=ppt/slides/_rels/slide12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3.xml"/><Relationship Id="rId1" Type="http://schemas.openxmlformats.org/officeDocument/2006/relationships/slideLayout" Target="../slideLayouts/slideLayout261.xml"/></Relationships>
</file>

<file path=ppt/slides/_rels/slide122.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hyperlink" Target="https://people.inf.ethz.ch/omutlu" TargetMode="Externa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36.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5.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18.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13.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1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3.xml"/></Relationships>
</file>

<file path=ppt/slides/_rels/slide127.xml.rels><?xml version="1.0" encoding="UTF-8" standalone="yes"?>
<Relationships xmlns="http://schemas.openxmlformats.org/package/2006/relationships"><Relationship Id="rId3" Type="http://schemas.openxmlformats.org/officeDocument/2006/relationships/hyperlink" Target="http://www.sigmetrics.org/sigmetrics2015/" TargetMode="External"/><Relationship Id="rId7" Type="http://schemas.openxmlformats.org/officeDocument/2006/relationships/image" Target="../media/image81.png"/><Relationship Id="rId2" Type="http://schemas.openxmlformats.org/officeDocument/2006/relationships/hyperlink" Target="http://users.ece.cmu.edu/~omutlu/pub/flash-memory-failures-in-the-field-at-facebook_sigmetrics15.pdf" TargetMode="External"/><Relationship Id="rId1" Type="http://schemas.openxmlformats.org/officeDocument/2006/relationships/slideLayout" Target="../slideLayouts/slideLayout2.xml"/><Relationship Id="rId6" Type="http://schemas.openxmlformats.org/officeDocument/2006/relationships/hyperlink" Target="http://www.zdnet.com/article/facebooks-ssd-experience/" TargetMode="External"/><Relationship Id="rId5" Type="http://schemas.openxmlformats.org/officeDocument/2006/relationships/hyperlink" Target="http://users.ece.cmu.edu/~omutlu/pub/flash-memory-failures-in-the-field-at-facebook_sigmetrics15-talk.pdf" TargetMode="External"/><Relationship Id="rId4" Type="http://schemas.openxmlformats.org/officeDocument/2006/relationships/hyperlink" Target="http://users.ece.cmu.edu/~omutlu/pub/flash-memory-failures-in-the-field-at-facebook_sigmetrics15-talk.pptx" TargetMode="Externa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0.xml.rels><?xml version="1.0" encoding="UTF-8" standalone="yes"?>
<Relationships xmlns="http://schemas.openxmlformats.org/package/2006/relationships"><Relationship Id="rId3" Type="http://schemas.openxmlformats.org/officeDocument/2006/relationships/hyperlink" Target="http://isca2013.eew.technion.ac.il/" TargetMode="External"/><Relationship Id="rId2" Type="http://schemas.openxmlformats.org/officeDocument/2006/relationships/hyperlink" Target="http://users.ece.cmu.edu/~omutlu/pub/dram-retention-time-characterization_isca13.pdf" TargetMode="External"/><Relationship Id="rId1" Type="http://schemas.openxmlformats.org/officeDocument/2006/relationships/slideLayout" Target="../slideLayouts/slideLayout261.xml"/><Relationship Id="rId6" Type="http://schemas.openxmlformats.org/officeDocument/2006/relationships/image" Target="../media/image26.png"/><Relationship Id="rId5" Type="http://schemas.openxmlformats.org/officeDocument/2006/relationships/hyperlink" Target="http://users.ece.cmu.edu/~omutlu/pub/mutlu_isca13_talk.pdf" TargetMode="External"/><Relationship Id="rId4" Type="http://schemas.openxmlformats.org/officeDocument/2006/relationships/hyperlink" Target="http://users.ece.cmu.edu/~omutlu/pub/mutlu_isca13_talk.ppt" TargetMode="Externa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61.xml"/></Relationships>
</file>

<file path=ppt/slides/_rels/slide132.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61.xml"/></Relationships>
</file>

<file path=ppt/slides/_rels/slide13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36.xml"/><Relationship Id="rId1" Type="http://schemas.openxmlformats.org/officeDocument/2006/relationships/slideLayout" Target="../slideLayouts/slideLayout261.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61.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61.xml"/></Relationships>
</file>

<file path=ppt/slides/_rels/slide136.xml.rels><?xml version="1.0" encoding="UTF-8" standalone="yes"?>
<Relationships xmlns="http://schemas.openxmlformats.org/package/2006/relationships"><Relationship Id="rId2" Type="http://schemas.openxmlformats.org/officeDocument/2006/relationships/image" Target="../media/image86.emf"/><Relationship Id="rId1" Type="http://schemas.openxmlformats.org/officeDocument/2006/relationships/slideLayout" Target="../slideLayouts/slideLayout261.xml"/></Relationships>
</file>

<file path=ppt/slides/_rels/slide137.xml.rels><?xml version="1.0" encoding="UTF-8" standalone="yes"?>
<Relationships xmlns="http://schemas.openxmlformats.org/package/2006/relationships"><Relationship Id="rId3" Type="http://schemas.openxmlformats.org/officeDocument/2006/relationships/image" Target="../media/image87.emf"/><Relationship Id="rId2" Type="http://schemas.openxmlformats.org/officeDocument/2006/relationships/notesSlide" Target="../notesSlides/notesSlide38.xml"/><Relationship Id="rId1" Type="http://schemas.openxmlformats.org/officeDocument/2006/relationships/slideLayout" Target="../slideLayouts/slideLayout261.xml"/></Relationships>
</file>

<file path=ppt/slides/_rels/slide138.xml.rels><?xml version="1.0" encoding="UTF-8" standalone="yes"?>
<Relationships xmlns="http://schemas.openxmlformats.org/package/2006/relationships"><Relationship Id="rId2" Type="http://schemas.openxmlformats.org/officeDocument/2006/relationships/image" Target="../media/image88.emf"/><Relationship Id="rId1" Type="http://schemas.openxmlformats.org/officeDocument/2006/relationships/slideLayout" Target="../slideLayouts/slideLayout261.xml"/></Relationships>
</file>

<file path=ppt/slides/_rels/slide139.xml.rels><?xml version="1.0" encoding="UTF-8" standalone="yes"?>
<Relationships xmlns="http://schemas.openxmlformats.org/package/2006/relationships"><Relationship Id="rId3" Type="http://schemas.openxmlformats.org/officeDocument/2006/relationships/hyperlink" Target="http://isca2013.eew.technion.ac.il/" TargetMode="External"/><Relationship Id="rId2" Type="http://schemas.openxmlformats.org/officeDocument/2006/relationships/hyperlink" Target="http://users.ece.cmu.edu/~omutlu/pub/dram-retention-time-characterization_isca13.pdf" TargetMode="External"/><Relationship Id="rId1" Type="http://schemas.openxmlformats.org/officeDocument/2006/relationships/slideLayout" Target="../slideLayouts/slideLayout261.xml"/><Relationship Id="rId6" Type="http://schemas.openxmlformats.org/officeDocument/2006/relationships/image" Target="../media/image26.png"/><Relationship Id="rId5" Type="http://schemas.openxmlformats.org/officeDocument/2006/relationships/hyperlink" Target="http://users.ece.cmu.edu/~omutlu/pub/mutlu_isca13_talk.pdf" TargetMode="External"/><Relationship Id="rId4" Type="http://schemas.openxmlformats.org/officeDocument/2006/relationships/hyperlink" Target="http://users.ece.cmu.edu/~omutlu/pub/mutlu_isca13_talk.ppt" TargetMode="External"/></Relationships>
</file>

<file path=ppt/slides/_rels/slide140.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61.xml"/></Relationships>
</file>

<file path=ppt/slides/_rels/slide14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261.xml"/></Relationships>
</file>

<file path=ppt/slides/_rels/slide142.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562.xml"/></Relationships>
</file>

<file path=ppt/slides/_rels/slide143.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562.xml"/></Relationships>
</file>

<file path=ppt/slides/_rels/slide14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562.xml"/></Relationships>
</file>

<file path=ppt/slides/_rels/slide14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91.png"/><Relationship Id="rId1" Type="http://schemas.openxmlformats.org/officeDocument/2006/relationships/slideLayout" Target="../slideLayouts/slideLayout336.xml"/></Relationships>
</file>

<file path=ppt/slides/_rels/slide146.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347.xml"/></Relationships>
</file>

<file path=ppt/slides/_rels/slide147.xml.rels><?xml version="1.0" encoding="UTF-8" standalone="yes"?>
<Relationships xmlns="http://schemas.openxmlformats.org/package/2006/relationships"><Relationship Id="rId2" Type="http://schemas.openxmlformats.org/officeDocument/2006/relationships/image" Target="../media/image93.emf"/><Relationship Id="rId1" Type="http://schemas.openxmlformats.org/officeDocument/2006/relationships/slideLayout" Target="../slideLayouts/slideLayout347.xml"/></Relationships>
</file>

<file path=ppt/slides/_rels/slide148.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39.xml"/><Relationship Id="rId1" Type="http://schemas.openxmlformats.org/officeDocument/2006/relationships/slideLayout" Target="../slideLayouts/slideLayout347.xml"/></Relationships>
</file>

<file path=ppt/slides/_rels/slide149.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347.xml"/></Relationships>
</file>

<file path=ppt/slides/_rels/slide150.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13.xml"/></Relationships>
</file>

<file path=ppt/slides/_rels/slide151.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13.xml"/></Relationships>
</file>

<file path=ppt/slides/_rels/slide152.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9.png"/><Relationship Id="rId1" Type="http://schemas.openxmlformats.org/officeDocument/2006/relationships/slideLayout" Target="../slideLayouts/slideLayout13.xml"/></Relationships>
</file>

<file path=ppt/slides/_rels/slide153.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users.ece.cmu.edu/~omutlu/pub/raidr-dram-refresh_isca12.pdf" TargetMode="External"/><Relationship Id="rId1" Type="http://schemas.openxmlformats.org/officeDocument/2006/relationships/slideLayout" Target="../slideLayouts/slideLayout574.xml"/><Relationship Id="rId5" Type="http://schemas.openxmlformats.org/officeDocument/2006/relationships/image" Target="../media/image100.png"/><Relationship Id="rId4" Type="http://schemas.openxmlformats.org/officeDocument/2006/relationships/hyperlink" Target="http://users.ece.cmu.edu/~omutlu/pub/liu_isca12_talk.pdf" TargetMode="Externa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574.xml"/></Relationships>
</file>

<file path=ppt/slides/_rels/slide155.xml.rels><?xml version="1.0" encoding="UTF-8" standalone="yes"?>
<Relationships xmlns="http://schemas.openxmlformats.org/package/2006/relationships"><Relationship Id="rId8" Type="http://schemas.openxmlformats.org/officeDocument/2006/relationships/hyperlink" Target="http://www.ece.cmu.edu/~safari/tools/dram-sigmetrics2014-fulldata.html" TargetMode="External"/><Relationship Id="rId3" Type="http://schemas.openxmlformats.org/officeDocument/2006/relationships/hyperlink" Target="http://www.sigmetrics.org/sigmetrics2014/" TargetMode="External"/><Relationship Id="rId7" Type="http://schemas.openxmlformats.org/officeDocument/2006/relationships/hyperlink" Target="http://users.ece.cmu.edu/~omutlu/pub/error-mitigation-for-intermittent-dram-failures_khan_sigmetrics14-poster.pdf" TargetMode="External"/><Relationship Id="rId2" Type="http://schemas.openxmlformats.org/officeDocument/2006/relationships/hyperlink" Target="http://users.ece.cmu.edu/~omutlu/pub/error-mitigation-for-intermittent-dram-failures_sigmetrics14.pdf" TargetMode="External"/><Relationship Id="rId1" Type="http://schemas.openxmlformats.org/officeDocument/2006/relationships/slideLayout" Target="../slideLayouts/slideLayout261.xml"/><Relationship Id="rId6" Type="http://schemas.openxmlformats.org/officeDocument/2006/relationships/hyperlink" Target="http://users.ece.cmu.edu/~omutlu/pub/error-mitigation-for-intermittent-dram-failures_khan_sigmetrics14-poster.pptx" TargetMode="External"/><Relationship Id="rId5" Type="http://schemas.openxmlformats.org/officeDocument/2006/relationships/hyperlink" Target="http://users.ece.cmu.edu/~omutlu/pub/error-mitigation-for-intermittent-dram-failures_khan_sigmetrics14-talk.pdf" TargetMode="External"/><Relationship Id="rId4" Type="http://schemas.openxmlformats.org/officeDocument/2006/relationships/hyperlink" Target="http://users.ece.cmu.edu/~omutlu/pub/error-mitigation-for-intermittent-dram-failures_khan_sigmetrics14-talk.pptx" TargetMode="External"/><Relationship Id="rId9" Type="http://schemas.openxmlformats.org/officeDocument/2006/relationships/image" Target="../media/image27.png"/></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86.xml"/></Relationships>
</file>

<file path=ppt/slides/_rels/slide157.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41.xml"/><Relationship Id="rId1" Type="http://schemas.openxmlformats.org/officeDocument/2006/relationships/slideLayout" Target="../slideLayouts/slideLayout586.xml"/><Relationship Id="rId4" Type="http://schemas.openxmlformats.org/officeDocument/2006/relationships/image" Target="../media/image102.png"/></Relationships>
</file>

<file path=ppt/slides/_rels/slide158.xml.rels><?xml version="1.0" encoding="UTF-8" standalone="yes"?>
<Relationships xmlns="http://schemas.openxmlformats.org/package/2006/relationships"><Relationship Id="rId3" Type="http://schemas.openxmlformats.org/officeDocument/2006/relationships/hyperlink" Target="https://people.inf.ethz.ch/omutlu/pub/avatar-dram-refresh_dsn15.pdf" TargetMode="External"/><Relationship Id="rId7" Type="http://schemas.openxmlformats.org/officeDocument/2006/relationships/image" Target="../media/image28.png"/><Relationship Id="rId2" Type="http://schemas.openxmlformats.org/officeDocument/2006/relationships/notesSlide" Target="../notesSlides/notesSlide42.xml"/><Relationship Id="rId1" Type="http://schemas.openxmlformats.org/officeDocument/2006/relationships/slideLayout" Target="../slideLayouts/slideLayout261.xml"/><Relationship Id="rId6" Type="http://schemas.openxmlformats.org/officeDocument/2006/relationships/hyperlink" Target="https://people.inf.ethz.ch/omutlu/pub/avatar-dram-refresh_dsn15-talk.pdf" TargetMode="External"/><Relationship Id="rId5" Type="http://schemas.openxmlformats.org/officeDocument/2006/relationships/hyperlink" Target="https://people.inf.ethz.ch/omutlu/pub/avatar-dram-refresh_dsn15-talk.pptx" TargetMode="External"/><Relationship Id="rId4" Type="http://schemas.openxmlformats.org/officeDocument/2006/relationships/hyperlink" Target="http://2015.dsn.org/" TargetMode="Externa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97.xml"/></Relationships>
</file>

<file path=ppt/slides/_rels/slide160.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44.xml"/><Relationship Id="rId1" Type="http://schemas.openxmlformats.org/officeDocument/2006/relationships/slideLayout" Target="../slideLayouts/slideLayout597.xml"/></Relationships>
</file>

<file path=ppt/slides/_rels/slide16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5.xml"/><Relationship Id="rId1" Type="http://schemas.openxmlformats.org/officeDocument/2006/relationships/slideLayout" Target="../slideLayouts/slideLayout597.xml"/></Relationships>
</file>

<file path=ppt/slides/_rels/slide16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597.xml"/></Relationships>
</file>

<file path=ppt/slides/_rels/slide163.xml.rels><?xml version="1.0" encoding="UTF-8" standalone="yes"?>
<Relationships xmlns="http://schemas.openxmlformats.org/package/2006/relationships"><Relationship Id="rId3" Type="http://schemas.openxmlformats.org/officeDocument/2006/relationships/hyperlink" Target="http://2015.dsn.org/" TargetMode="External"/><Relationship Id="rId2" Type="http://schemas.openxmlformats.org/officeDocument/2006/relationships/hyperlink" Target="https://people.inf.ethz.ch/omutlu/pub/parbor-efficient-system-level-test-for-DRAM-failures_dsn16.pdf" TargetMode="External"/><Relationship Id="rId1" Type="http://schemas.openxmlformats.org/officeDocument/2006/relationships/slideLayout" Target="../slideLayouts/slideLayout261.xml"/><Relationship Id="rId6" Type="http://schemas.openxmlformats.org/officeDocument/2006/relationships/image" Target="../media/image29.png"/><Relationship Id="rId5" Type="http://schemas.openxmlformats.org/officeDocument/2006/relationships/hyperlink" Target="https://people.inf.ethz.ch/omutlu/pub/parbor-efficient-system-level-test-for-DRAM-failures_khan_dsn16-talk.pdf" TargetMode="External"/><Relationship Id="rId4" Type="http://schemas.openxmlformats.org/officeDocument/2006/relationships/hyperlink" Target="https://people.inf.ethz.ch/omutlu/pub/parbor-efficient-system-level-test-for-DRAM-failures_khan_dsn16-talk.pptx" TargetMode="External"/></Relationships>
</file>

<file path=ppt/slides/_rels/slide164.xml.rels><?xml version="1.0" encoding="UTF-8" standalone="yes"?>
<Relationships xmlns="http://schemas.openxmlformats.org/package/2006/relationships"><Relationship Id="rId8" Type="http://schemas.openxmlformats.org/officeDocument/2006/relationships/hyperlink" Target="https://people.inf.ethz.ch/omutlu/pub/MEMCON-system-level-data-dependent-DRAM-failure-detection-mitigation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MEMCON-system-level-data-dependent-DRAM-failure-detection-mitigation_micro17-lightning-talk.pdf" TargetMode="External"/><Relationship Id="rId2" Type="http://schemas.openxmlformats.org/officeDocument/2006/relationships/hyperlink" Target="https://people.inf.ethz.ch/omutlu/pub/MEMCON-system-level-data-dependent-DRAM-failure-detection-mitigation_micro17.pdf" TargetMode="External"/><Relationship Id="rId1" Type="http://schemas.openxmlformats.org/officeDocument/2006/relationships/slideLayout" Target="../slideLayouts/slideLayout261.xml"/><Relationship Id="rId6" Type="http://schemas.openxmlformats.org/officeDocument/2006/relationships/hyperlink" Target="https://people.inf.ethz.ch/omutlu/pub/MEMCON-system-level-data-dependent-DRAM-failure-detection-mitigation_micro17-lightning-talk.pptx" TargetMode="External"/><Relationship Id="rId5" Type="http://schemas.openxmlformats.org/officeDocument/2006/relationships/hyperlink" Target="https://people.inf.ethz.ch/omutlu/pub/MEMCON-system-level-data-dependent-DRAM-failure-detection-mitigation_micro17-talk.pdf" TargetMode="External"/><Relationship Id="rId10" Type="http://schemas.openxmlformats.org/officeDocument/2006/relationships/image" Target="../media/image30.tiff"/><Relationship Id="rId4" Type="http://schemas.openxmlformats.org/officeDocument/2006/relationships/hyperlink" Target="https://people.inf.ethz.ch/omutlu/pub/MEMCON-system-level-data-dependent-DRAM-failure-detection-mitigation_micro17-talk.pptx" TargetMode="External"/><Relationship Id="rId9" Type="http://schemas.openxmlformats.org/officeDocument/2006/relationships/hyperlink" Target="https://people.inf.ethz.ch/omutlu/pub/MEMCON-system-level-data-dependent-DRAM-failure-detection-mitigation_micro17-poster.pdf" TargetMode="External"/></Relationships>
</file>

<file path=ppt/slides/_rels/slide165.xml.rels><?xml version="1.0" encoding="UTF-8" standalone="yes"?>
<Relationships xmlns="http://schemas.openxmlformats.org/package/2006/relationships"><Relationship Id="rId8" Type="http://schemas.openxmlformats.org/officeDocument/2006/relationships/hyperlink" Target="https://people.inf.ethz.ch/omutlu/pub/reaper-dram-retention-profiling-lpddr4_isca17-lightning-talk.pdf" TargetMode="External"/><Relationship Id="rId3" Type="http://schemas.openxmlformats.org/officeDocument/2006/relationships/hyperlink" Target="https://people.inf.ethz.ch/omutlu/pub/reaper-dram-retention-profiling-lpddr4_isca17.pdf" TargetMode="External"/><Relationship Id="rId7" Type="http://schemas.openxmlformats.org/officeDocument/2006/relationships/hyperlink" Target="https://people.inf.ethz.ch/omutlu/pub/reaper-dram-retention-profiling-lpddr4_isca17-lightning-talk.pptx" TargetMode="External"/><Relationship Id="rId2" Type="http://schemas.openxmlformats.org/officeDocument/2006/relationships/image" Target="../media/image31.png"/><Relationship Id="rId1" Type="http://schemas.openxmlformats.org/officeDocument/2006/relationships/slideLayout" Target="../slideLayouts/slideLayout261.xml"/><Relationship Id="rId6" Type="http://schemas.openxmlformats.org/officeDocument/2006/relationships/hyperlink" Target="https://people.inf.ethz.ch/omutlu/pub/reaper-dram-retention-profiling-lpddr4_isca17-talk.pdf" TargetMode="External"/><Relationship Id="rId5" Type="http://schemas.openxmlformats.org/officeDocument/2006/relationships/hyperlink" Target="https://people.inf.ethz.ch/omutlu/pub/reaper-dram-retention-profiling-lpddr4_isca17-talk.pptx" TargetMode="External"/><Relationship Id="rId4" Type="http://schemas.openxmlformats.org/officeDocument/2006/relationships/hyperlink" Target="http://isca17.ece.utoronto.ca/doku.php" TargetMode="Externa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10.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10.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10.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10.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10.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610.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612.xml"/></Relationships>
</file>

<file path=ppt/slides/_rels/slide173.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53.xml"/><Relationship Id="rId1" Type="http://schemas.openxmlformats.org/officeDocument/2006/relationships/slideLayout" Target="../slideLayouts/slideLayout612.xml"/></Relationships>
</file>

<file path=ppt/slides/_rels/slide174.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54.xml"/><Relationship Id="rId1" Type="http://schemas.openxmlformats.org/officeDocument/2006/relationships/slideLayout" Target="../slideLayouts/slideLayout612.xml"/></Relationships>
</file>

<file path=ppt/slides/_rels/slide17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55.xml"/><Relationship Id="rId1" Type="http://schemas.openxmlformats.org/officeDocument/2006/relationships/slideLayout" Target="../slideLayouts/slideLayout612.xml"/></Relationships>
</file>

<file path=ppt/slides/_rels/slide17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56.xml"/><Relationship Id="rId1" Type="http://schemas.openxmlformats.org/officeDocument/2006/relationships/slideLayout" Target="../slideLayouts/slideLayout612.xml"/></Relationships>
</file>

<file path=ppt/slides/_rels/slide17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57.xml"/><Relationship Id="rId1" Type="http://schemas.openxmlformats.org/officeDocument/2006/relationships/slideLayout" Target="../slideLayouts/slideLayout612.xml"/><Relationship Id="rId4" Type="http://schemas.openxmlformats.org/officeDocument/2006/relationships/chart" Target="../charts/chart6.xml"/></Relationships>
</file>

<file path=ppt/slides/_rels/slide178.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58.xml"/><Relationship Id="rId1" Type="http://schemas.openxmlformats.org/officeDocument/2006/relationships/slideLayout" Target="../slideLayouts/slideLayout612.xml"/><Relationship Id="rId4" Type="http://schemas.openxmlformats.org/officeDocument/2006/relationships/chart" Target="../charts/chart8.xml"/></Relationships>
</file>

<file path=ppt/slides/_rels/slide179.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59.xml"/><Relationship Id="rId1" Type="http://schemas.openxmlformats.org/officeDocument/2006/relationships/slideLayout" Target="../slideLayouts/slideLayout612.xml"/><Relationship Id="rId4" Type="http://schemas.openxmlformats.org/officeDocument/2006/relationships/chart" Target="../charts/chart10.xml"/></Relationships>
</file>

<file path=ppt/slides/_rels/slide180.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60.xml"/><Relationship Id="rId1" Type="http://schemas.openxmlformats.org/officeDocument/2006/relationships/slideLayout" Target="../slideLayouts/slideLayout612.xml"/><Relationship Id="rId4" Type="http://schemas.openxmlformats.org/officeDocument/2006/relationships/chart" Target="../charts/chart12.xml"/></Relationships>
</file>

<file path=ppt/slides/_rels/slide181.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61.xml"/><Relationship Id="rId1" Type="http://schemas.openxmlformats.org/officeDocument/2006/relationships/slideLayout" Target="../slideLayouts/slideLayout612.xml"/><Relationship Id="rId4" Type="http://schemas.openxmlformats.org/officeDocument/2006/relationships/chart" Target="../charts/chart14.xml"/></Relationships>
</file>

<file path=ppt/slides/_rels/slide182.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62.xml"/><Relationship Id="rId1" Type="http://schemas.openxmlformats.org/officeDocument/2006/relationships/slideLayout" Target="../slideLayouts/slideLayout612.xml"/><Relationship Id="rId4" Type="http://schemas.openxmlformats.org/officeDocument/2006/relationships/chart" Target="../charts/chart16.xml"/></Relationships>
</file>

<file path=ppt/slides/_rels/slide183.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63.xml"/><Relationship Id="rId1" Type="http://schemas.openxmlformats.org/officeDocument/2006/relationships/slideLayout" Target="../slideLayouts/slideLayout612.xml"/><Relationship Id="rId4" Type="http://schemas.openxmlformats.org/officeDocument/2006/relationships/chart" Target="../charts/chart18.xml"/></Relationships>
</file>

<file path=ppt/slides/_rels/slide184.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64.xml"/><Relationship Id="rId1" Type="http://schemas.openxmlformats.org/officeDocument/2006/relationships/slideLayout" Target="../slideLayouts/slideLayout612.xml"/><Relationship Id="rId4" Type="http://schemas.openxmlformats.org/officeDocument/2006/relationships/chart" Target="../charts/chart20.xml"/></Relationships>
</file>

<file path=ppt/slides/_rels/slide185.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65.xml"/><Relationship Id="rId1" Type="http://schemas.openxmlformats.org/officeDocument/2006/relationships/slideLayout" Target="../slideLayouts/slideLayout612.xml"/><Relationship Id="rId4" Type="http://schemas.openxmlformats.org/officeDocument/2006/relationships/chart" Target="../charts/chart22.xml"/></Relationships>
</file>

<file path=ppt/slides/_rels/slide186.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66.xml"/><Relationship Id="rId1" Type="http://schemas.openxmlformats.org/officeDocument/2006/relationships/slideLayout" Target="../slideLayouts/slideLayout612.xml"/><Relationship Id="rId4" Type="http://schemas.openxmlformats.org/officeDocument/2006/relationships/chart" Target="../charts/chart24.xml"/></Relationships>
</file>

<file path=ppt/slides/_rels/slide187.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notesSlide" Target="../notesSlides/notesSlide67.xml"/><Relationship Id="rId1" Type="http://schemas.openxmlformats.org/officeDocument/2006/relationships/slideLayout" Target="../slideLayouts/slideLayout612.xml"/><Relationship Id="rId4" Type="http://schemas.openxmlformats.org/officeDocument/2006/relationships/chart" Target="../charts/chart26.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612.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612.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612.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612.xml"/></Relationships>
</file>

<file path=ppt/slides/_rels/slide192.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72.xml"/><Relationship Id="rId1" Type="http://schemas.openxmlformats.org/officeDocument/2006/relationships/slideLayout" Target="../slideLayouts/slideLayout612.xml"/><Relationship Id="rId6" Type="http://schemas.openxmlformats.org/officeDocument/2006/relationships/image" Target="../media/image108.png"/><Relationship Id="rId5" Type="http://schemas.openxmlformats.org/officeDocument/2006/relationships/image" Target="../media/image107.png"/><Relationship Id="rId4" Type="http://schemas.openxmlformats.org/officeDocument/2006/relationships/image" Target="../media/image106.png"/></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61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61.xml"/></Relationships>
</file>

<file path=ppt/slides/_rels/slide195.xml.rels><?xml version="1.0" encoding="UTF-8" standalone="yes"?>
<Relationships xmlns="http://schemas.openxmlformats.org/package/2006/relationships"><Relationship Id="rId3" Type="http://schemas.openxmlformats.org/officeDocument/2006/relationships/hyperlink" Target="http://2019.dsn.org/" TargetMode="External"/><Relationship Id="rId2" Type="http://schemas.openxmlformats.org/officeDocument/2006/relationships/hyperlink" Target="https://people.inf.ethz.ch/omutlu/pub/understanding-and-modeling-in-DRAM-ECC_dsn19.pdf" TargetMode="External"/><Relationship Id="rId1" Type="http://schemas.openxmlformats.org/officeDocument/2006/relationships/slideLayout" Target="../slideLayouts/slideLayout261.xml"/><Relationship Id="rId5" Type="http://schemas.openxmlformats.org/officeDocument/2006/relationships/image" Target="../media/image109.png"/><Relationship Id="rId4" Type="http://schemas.openxmlformats.org/officeDocument/2006/relationships/hyperlink" Target="https://github.com/CMU-SAFARI/EINSim" TargetMode="Externa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197.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37.xml"/></Relationships>
</file>

<file path=ppt/slides/_rels/slide198.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hyperlink" Target="https://arxiv.org/pdf/1706.08642" TargetMode="External"/><Relationship Id="rId1" Type="http://schemas.openxmlformats.org/officeDocument/2006/relationships/slideLayout" Target="../slideLayouts/slideLayout13.xml"/></Relationships>
</file>

<file path=ppt/slides/_rels/slide199.xml.rels><?xml version="1.0" encoding="UTF-8" standalone="yes"?>
<Relationships xmlns="http://schemas.openxmlformats.org/package/2006/relationships"><Relationship Id="rId8" Type="http://schemas.openxmlformats.org/officeDocument/2006/relationships/hyperlink" Target="http://www.techspot.com/news/61090-researchers-publish-first-large-scale-field-ssd-reliability.html" TargetMode="External"/><Relationship Id="rId3" Type="http://schemas.openxmlformats.org/officeDocument/2006/relationships/hyperlink" Target="http://www.sigmetrics.org/sigmetrics2015/" TargetMode="External"/><Relationship Id="rId7" Type="http://schemas.openxmlformats.org/officeDocument/2006/relationships/hyperlink" Target="http://www.theregister.co.uk/2015/06/22/facebook_reveals_ssd_failure_rate_trough/" TargetMode="External"/><Relationship Id="rId2" Type="http://schemas.openxmlformats.org/officeDocument/2006/relationships/hyperlink" Target="https://people.inf.ethz.ch/omutlu/pub/flash-memory-failures-in-the-field-at-facebook_sigmetrics15.pdf" TargetMode="External"/><Relationship Id="rId1" Type="http://schemas.openxmlformats.org/officeDocument/2006/relationships/slideLayout" Target="../slideLayouts/slideLayout13.xml"/><Relationship Id="rId6" Type="http://schemas.openxmlformats.org/officeDocument/2006/relationships/hyperlink" Target="http://www.zdnet.com/article/facebooks-ssd-experience/" TargetMode="External"/><Relationship Id="rId5" Type="http://schemas.openxmlformats.org/officeDocument/2006/relationships/hyperlink" Target="https://people.inf.ethz.ch/omutlu/pub/flash-memory-failures-in-the-field-at-facebook_sigmetrics15-talk.pdf" TargetMode="External"/><Relationship Id="rId10" Type="http://schemas.openxmlformats.org/officeDocument/2006/relationships/image" Target="../media/image110.png"/><Relationship Id="rId4" Type="http://schemas.openxmlformats.org/officeDocument/2006/relationships/hyperlink" Target="https://people.inf.ethz.ch/omutlu/pub/flash-memory-failures-in-the-field-at-facebook_sigmetrics15-talk.pptx" TargetMode="External"/><Relationship Id="rId9" Type="http://schemas.openxmlformats.org/officeDocument/2006/relationships/hyperlink" Target="http://techreport.com/news/28519/facebook-ssd-reliability-study-shows-early-burnouts" TargetMode="External"/></Relationships>
</file>

<file path=ppt/slides/_rels/slide200.xml.rels><?xml version="1.0" encoding="UTF-8" standalone="yes"?>
<Relationships xmlns="http://schemas.openxmlformats.org/package/2006/relationships"><Relationship Id="rId3" Type="http://schemas.openxmlformats.org/officeDocument/2006/relationships/hyperlink" Target="https://people.inf.ethz.ch/omutlu/pub/flash-memory-programming-vulnerabilities_hpca17.pdf" TargetMode="External"/><Relationship Id="rId2" Type="http://schemas.openxmlformats.org/officeDocument/2006/relationships/image" Target="../media/image111.emf"/><Relationship Id="rId1" Type="http://schemas.openxmlformats.org/officeDocument/2006/relationships/slideLayout" Target="../slideLayouts/slideLayout237.xml"/></Relationships>
</file>

<file path=ppt/slides/_rels/slide201.xml.rels><?xml version="1.0" encoding="UTF-8" standalone="yes"?>
<Relationships xmlns="http://schemas.openxmlformats.org/package/2006/relationships"><Relationship Id="rId8" Type="http://schemas.openxmlformats.org/officeDocument/2006/relationships/hyperlink" Target="https://people.inf.ethz.ch/omutlu/pub/heatwatch-3D-nand-errors-and-self-recovery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heatwatch-3D-nand-errors-and-self-recovery_hpca18_lightning-talk.pptx" TargetMode="External"/><Relationship Id="rId2" Type="http://schemas.openxmlformats.org/officeDocument/2006/relationships/hyperlink" Target="https://people.inf.ethz.ch/omutlu/pub/heatwatch-3D-nand-errors-and-self-recovery_hpca18.pdf" TargetMode="External"/><Relationship Id="rId1" Type="http://schemas.openxmlformats.org/officeDocument/2006/relationships/slideLayout" Target="../slideLayouts/slideLayout237.xml"/><Relationship Id="rId6" Type="http://schemas.openxmlformats.org/officeDocument/2006/relationships/hyperlink" Target="https://people.inf.ethz.ch/omutlu/pub/heatwatch-3D-nand-errors-and-self-recovery_hpca18_talk.pdf" TargetMode="External"/><Relationship Id="rId5" Type="http://schemas.openxmlformats.org/officeDocument/2006/relationships/hyperlink" Target="https://people.inf.ethz.ch/omutlu/pub/heatwatch-3D-nand-errors-and-self-recovery_hpca18_talk.pptx" TargetMode="External"/><Relationship Id="rId4" Type="http://schemas.openxmlformats.org/officeDocument/2006/relationships/hyperlink" Target="https://www.youtube.com/watch?v=7ZpGozzEVpY&amp;feature=youtu.be" TargetMode="External"/><Relationship Id="rId9" Type="http://schemas.openxmlformats.org/officeDocument/2006/relationships/image" Target="../media/image112.png"/></Relationships>
</file>

<file path=ppt/slides/_rels/slide202.xml.rels><?xml version="1.0" encoding="UTF-8" standalone="yes"?>
<Relationships xmlns="http://schemas.openxmlformats.org/package/2006/relationships"><Relationship Id="rId8" Type="http://schemas.openxmlformats.org/officeDocument/2006/relationships/image" Target="../media/image113.png"/><Relationship Id="rId3" Type="http://schemas.openxmlformats.org/officeDocument/2006/relationships/hyperlink" Target="http://www.sigmetrics.org/sigmetrics2018/" TargetMode="External"/><Relationship Id="rId7" Type="http://schemas.openxmlformats.org/officeDocument/2006/relationships/hyperlink" Target="https://people.inf.ethz.ch/omutlu/pub/3D-NAND-flash-lifetime-early-retention-loss-and-process-variation_sigmetrics18-talk.pdf" TargetMode="External"/><Relationship Id="rId2" Type="http://schemas.openxmlformats.org/officeDocument/2006/relationships/hyperlink" Target="https://people.inf.ethz.ch/omutlu/pub/3D-NAND-flash-lifetime-early-retention-loss-and-process-variation_sigmetrics18_pomacs18-twocolumn.pdf" TargetMode="External"/><Relationship Id="rId1" Type="http://schemas.openxmlformats.org/officeDocument/2006/relationships/slideLayout" Target="../slideLayouts/slideLayout237.xml"/><Relationship Id="rId6" Type="http://schemas.openxmlformats.org/officeDocument/2006/relationships/hyperlink" Target="https://people.inf.ethz.ch/omutlu/pub/3D-NAND-flash-lifetime-early-retention-loss-and-process-variation_sigmetrics18-talk.pptx" TargetMode="External"/><Relationship Id="rId5" Type="http://schemas.openxmlformats.org/officeDocument/2006/relationships/hyperlink" Target="https://people.inf.ethz.ch/omutlu/pub/3D-NAND-flash-lifetime-early-retention-loss-and-process-variation_sigmetrics18_pomacs18.pdf" TargetMode="External"/><Relationship Id="rId4" Type="http://schemas.openxmlformats.org/officeDocument/2006/relationships/hyperlink" Target="https://people.inf.ethz.ch/omutlu/pub/3D-NAND-flash-lifetime-early-retention-loss-and-process-variation_sigmetrics18-abstract.pdf" TargetMode="External"/></Relationships>
</file>

<file path=ppt/slides/_rels/slide203.xml.rels><?xml version="1.0" encoding="UTF-8" standalone="yes"?>
<Relationships xmlns="http://schemas.openxmlformats.org/package/2006/relationships"><Relationship Id="rId2" Type="http://schemas.openxmlformats.org/officeDocument/2006/relationships/hyperlink" Target="http://proceedingsoftheieee.ieee.org/" TargetMode="External"/><Relationship Id="rId1" Type="http://schemas.openxmlformats.org/officeDocument/2006/relationships/slideLayout" Target="../slideLayouts/slideLayout237.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37.xml"/></Relationships>
</file>

<file path=ppt/slides/_rels/slide206.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notesSlide" Target="../notesSlides/notesSlide76.xml"/><Relationship Id="rId1" Type="http://schemas.openxmlformats.org/officeDocument/2006/relationships/slideLayout" Target="../slideLayouts/slideLayout254.xml"/><Relationship Id="rId4" Type="http://schemas.openxmlformats.org/officeDocument/2006/relationships/image" Target="../media/image114.jpeg"/></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20.xml"/></Relationships>
</file>

<file path=ppt/slides/_rels/slide208.xml.rels><?xml version="1.0" encoding="UTF-8" standalone="yes"?>
<Relationships xmlns="http://schemas.openxmlformats.org/package/2006/relationships"><Relationship Id="rId3" Type="http://schemas.openxmlformats.org/officeDocument/2006/relationships/hyperlink" Target="http://www.cs.cmu.edu/afs/cs/usr/yixinluo/www/bin-debug/RadarChart_Demo.swf" TargetMode="External"/><Relationship Id="rId2" Type="http://schemas.openxmlformats.org/officeDocument/2006/relationships/notesSlide" Target="../notesSlides/notesSlide78.xml"/><Relationship Id="rId1" Type="http://schemas.openxmlformats.org/officeDocument/2006/relationships/slideLayout" Target="../slideLayouts/slideLayout520.xml"/><Relationship Id="rId4" Type="http://schemas.openxmlformats.org/officeDocument/2006/relationships/image" Target="../media/image115.tmp"/></Relationships>
</file>

<file path=ppt/slides/_rels/slide209.xml.rels><?xml version="1.0" encoding="UTF-8" standalone="yes"?>
<Relationships xmlns="http://schemas.openxmlformats.org/package/2006/relationships"><Relationship Id="rId8" Type="http://schemas.openxmlformats.org/officeDocument/2006/relationships/image" Target="../media/image116.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solidFill>
                  <a:srgbClr val="0000FF"/>
                </a:solidFill>
              </a:rPr>
              <a:t>Prof. 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7 July 2019</a:t>
            </a:r>
          </a:p>
          <a:p>
            <a:r>
              <a:rPr lang="en-US" sz="2200" dirty="0"/>
              <a:t>SAMOS Tutorial</a:t>
            </a:r>
          </a:p>
          <a:p>
            <a:endParaRPr lang="en-US" sz="2200" dirty="0"/>
          </a:p>
          <a:p>
            <a:pPr algn="l"/>
            <a:endParaRPr lang="en-US" sz="2200" dirty="0"/>
          </a:p>
        </p:txBody>
      </p:sp>
      <p:sp>
        <p:nvSpPr>
          <p:cNvPr id="13" name="Title 1"/>
          <p:cNvSpPr>
            <a:spLocks noGrp="1"/>
          </p:cNvSpPr>
          <p:nvPr>
            <p:ph type="ctrTitle"/>
          </p:nvPr>
        </p:nvSpPr>
        <p:spPr>
          <a:xfrm>
            <a:off x="216024" y="1196752"/>
            <a:ext cx="8820472" cy="2201416"/>
          </a:xfrm>
        </p:spPr>
        <p:txBody>
          <a:bodyPr>
            <a:normAutofit fontScale="90000"/>
          </a:bodyPr>
          <a:lstStyle/>
          <a:p>
            <a:pPr algn="ctr"/>
            <a:r>
              <a:rPr lang="en-US" sz="4400" b="1" dirty="0"/>
              <a:t>Memory Systems </a:t>
            </a:r>
            <a:br>
              <a:rPr lang="en-US" sz="3600" dirty="0"/>
            </a:br>
            <a:r>
              <a:rPr lang="en-US" sz="4400" dirty="0"/>
              <a:t>and Memory-Centric Computing Systems</a:t>
            </a:r>
            <a:br>
              <a:rPr lang="en-US" sz="3600" dirty="0"/>
            </a:br>
            <a:br>
              <a:rPr lang="en-US" sz="1200" dirty="0"/>
            </a:br>
            <a:r>
              <a:rPr lang="en-US" sz="4000" dirty="0">
                <a:solidFill>
                  <a:srgbClr val="FF0000"/>
                </a:solidFill>
              </a:rPr>
              <a:t>Part 2: RowHammer</a:t>
            </a:r>
          </a:p>
        </p:txBody>
      </p:sp>
      <p:pic>
        <p:nvPicPr>
          <p:cNvPr id="9" name="Picture 2" descr="ETH Zurich short logo, black">
            <a:extLst>
              <a:ext uri="{FF2B5EF4-FFF2-40B4-BE49-F238E27FC236}">
                <a16:creationId xmlns:a16="http://schemas.microsoft.com/office/drawing/2014/main" id="{FC43E8D1-7441-F549-B3D8-E15CEC0D904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12" name="Picture 11" descr="Burgundy_CMU_JPG_Logo.jpg">
            <a:extLst>
              <a:ext uri="{FF2B5EF4-FFF2-40B4-BE49-F238E27FC236}">
                <a16:creationId xmlns:a16="http://schemas.microsoft.com/office/drawing/2014/main" id="{18DAF962-0981-0B4D-8AC7-8A2617AFD49C}"/>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14" name="Picture 13" descr="safari.png">
            <a:extLst>
              <a:ext uri="{FF2B5EF4-FFF2-40B4-BE49-F238E27FC236}">
                <a16:creationId xmlns:a16="http://schemas.microsoft.com/office/drawing/2014/main" id="{F68CDBFF-9DE1-D44A-85CA-A1176D0CACD1}"/>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5507784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Directions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t>
            </a:r>
            <a:r>
              <a:rPr lang="en-US" dirty="0"/>
              <a:t>Architectures</a:t>
            </a:r>
          </a:p>
          <a:p>
            <a:endParaRPr lang="en-US" dirty="0"/>
          </a:p>
          <a:p>
            <a:endParaRPr lang="en-US" dirty="0"/>
          </a:p>
          <a:p>
            <a:r>
              <a:rPr lang="en-US" dirty="0"/>
              <a:t>Architectures for </a:t>
            </a:r>
            <a:r>
              <a:rPr lang="en-US" dirty="0">
                <a:solidFill>
                  <a:srgbClr val="0000FF"/>
                </a:solidFill>
              </a:rPr>
              <a:t>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493F53A1-D239-B74E-A57F-3C633430314E}"/>
              </a:ext>
            </a:extLst>
          </p:cNvPr>
          <p:cNvSpPr/>
          <p:nvPr/>
        </p:nvSpPr>
        <p:spPr>
          <a:xfrm>
            <a:off x="539552" y="1074673"/>
            <a:ext cx="6865906"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3633693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a:extLst>
              <a:ext uri="{FF2B5EF4-FFF2-40B4-BE49-F238E27FC236}">
                <a16:creationId xmlns:a16="http://schemas.microsoft.com/office/drawing/2014/main" id="{F3BD4611-1CFE-6D4D-9B12-05248D23686C}"/>
              </a:ext>
            </a:extLst>
          </p:cNvPr>
          <p:cNvSpPr>
            <a:spLocks noGrp="1"/>
          </p:cNvSpPr>
          <p:nvPr>
            <p:ph type="title"/>
          </p:nvPr>
        </p:nvSpPr>
        <p:spPr/>
        <p:txBody>
          <a:bodyPr/>
          <a:lstStyle/>
          <a:p>
            <a:r>
              <a:rPr lang="en-US" altLang="en-US" dirty="0">
                <a:ea typeface="ＭＳ Ｐゴシック" panose="020B0600070205080204" pitchFamily="34" charset="-128"/>
              </a:rPr>
              <a:t>The Story of RowHammer </a:t>
            </a:r>
          </a:p>
        </p:txBody>
      </p:sp>
      <p:sp>
        <p:nvSpPr>
          <p:cNvPr id="231426" name="Content Placeholder 2">
            <a:extLst>
              <a:ext uri="{FF2B5EF4-FFF2-40B4-BE49-F238E27FC236}">
                <a16:creationId xmlns:a16="http://schemas.microsoft.com/office/drawing/2014/main" id="{07C51491-711F-6241-8490-8DD020FDAA44}"/>
              </a:ext>
            </a:extLst>
          </p:cNvPr>
          <p:cNvSpPr>
            <a:spLocks noGrp="1"/>
          </p:cNvSpPr>
          <p:nvPr>
            <p:ph idx="1"/>
          </p:nvPr>
        </p:nvSpPr>
        <p:spPr>
          <a:xfrm>
            <a:off x="0" y="996950"/>
            <a:ext cx="8910638" cy="5194300"/>
          </a:xfrm>
        </p:spPr>
        <p:txBody>
          <a:bodyPr/>
          <a:lstStyle/>
          <a:p>
            <a:r>
              <a:rPr lang="en-US" altLang="en-US" dirty="0">
                <a:ea typeface="ＭＳ Ｐゴシック" panose="020B0600070205080204" pitchFamily="34" charset="-128"/>
              </a:rPr>
              <a:t>One can </a:t>
            </a:r>
            <a:r>
              <a:rPr lang="en-US" altLang="en-US" dirty="0">
                <a:solidFill>
                  <a:srgbClr val="FF0000"/>
                </a:solidFill>
                <a:ea typeface="ＭＳ Ｐゴシック" panose="020B0600070205080204" pitchFamily="34" charset="-128"/>
              </a:rPr>
              <a:t>predictably induce bit flips</a:t>
            </a:r>
            <a:r>
              <a:rPr lang="en-US" altLang="en-US" dirty="0">
                <a:ea typeface="ＭＳ Ｐゴシック" panose="020B0600070205080204" pitchFamily="34" charset="-128"/>
              </a:rPr>
              <a:t> in commodity DRAM chips</a:t>
            </a:r>
          </a:p>
          <a:p>
            <a:pPr lvl="1"/>
            <a:r>
              <a:rPr lang="en-US" altLang="en-US" dirty="0">
                <a:ea typeface="ＭＳ Ｐゴシック" panose="020B0600070205080204" pitchFamily="34" charset="-128"/>
              </a:rPr>
              <a:t>&gt;80% of the tested DRAM chips are vulnerable</a:t>
            </a:r>
          </a:p>
          <a:p>
            <a:endParaRPr lang="en-US" altLang="en-US" sz="1600" dirty="0">
              <a:solidFill>
                <a:srgbClr val="0000FF"/>
              </a:solidFill>
              <a:ea typeface="ＭＳ Ｐゴシック" panose="020B0600070205080204" pitchFamily="34" charset="-128"/>
            </a:endParaRPr>
          </a:p>
          <a:p>
            <a:r>
              <a:rPr lang="en-US" altLang="en-US" dirty="0">
                <a:solidFill>
                  <a:srgbClr val="0000FF"/>
                </a:solidFill>
                <a:ea typeface="ＭＳ Ｐゴシック" panose="020B0600070205080204" pitchFamily="34" charset="-128"/>
              </a:rPr>
              <a:t>First example of how a </a:t>
            </a:r>
            <a:r>
              <a:rPr lang="en-US" altLang="en-US" dirty="0">
                <a:solidFill>
                  <a:srgbClr val="FF0000"/>
                </a:solidFill>
                <a:ea typeface="ＭＳ Ｐゴシック" panose="020B0600070205080204" pitchFamily="34" charset="-128"/>
              </a:rPr>
              <a:t>simple hardware failure mechanism </a:t>
            </a:r>
            <a:r>
              <a:rPr lang="en-US" altLang="en-US" dirty="0">
                <a:solidFill>
                  <a:srgbClr val="0000FF"/>
                </a:solidFill>
                <a:ea typeface="ＭＳ Ｐゴシック" panose="020B0600070205080204" pitchFamily="34" charset="-128"/>
              </a:rPr>
              <a:t>can create a </a:t>
            </a:r>
            <a:r>
              <a:rPr lang="en-US" altLang="en-US" dirty="0">
                <a:solidFill>
                  <a:srgbClr val="FF0000"/>
                </a:solidFill>
                <a:ea typeface="ＭＳ Ｐゴシック" panose="020B0600070205080204" pitchFamily="34" charset="-128"/>
              </a:rPr>
              <a:t>widespread system security vulnerability</a:t>
            </a:r>
          </a:p>
          <a:p>
            <a:endParaRPr lang="en-US" altLang="en-US" dirty="0">
              <a:solidFill>
                <a:srgbClr val="FF0000"/>
              </a:solidFill>
              <a:ea typeface="ＭＳ Ｐゴシック" panose="020B0600070205080204" pitchFamily="34" charset="-128"/>
            </a:endParaRPr>
          </a:p>
        </p:txBody>
      </p:sp>
      <p:sp>
        <p:nvSpPr>
          <p:cNvPr id="314371" name="Slide Number Placeholder 3">
            <a:extLst>
              <a:ext uri="{FF2B5EF4-FFF2-40B4-BE49-F238E27FC236}">
                <a16:creationId xmlns:a16="http://schemas.microsoft.com/office/drawing/2014/main" id="{3FD27D86-281C-644C-886D-DCE9476EA34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6CFEEA7-D7B9-D84B-9F78-621809FB4D37}"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 name="Picture 1">
            <a:extLst>
              <a:ext uri="{FF2B5EF4-FFF2-40B4-BE49-F238E27FC236}">
                <a16:creationId xmlns:a16="http://schemas.microsoft.com/office/drawing/2014/main" id="{7C1D731A-3A46-3E4E-9D4B-C8802E36B09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35047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142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1426">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Maslow’s (Human) Hierarchy of Needs</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r>
              <a:rPr lang="en-US" dirty="0"/>
              <a:t>We need to start with </a:t>
            </a:r>
            <a:r>
              <a:rPr lang="en-US" dirty="0">
                <a:solidFill>
                  <a:srgbClr val="FF0000"/>
                </a:solidFill>
              </a:rPr>
              <a:t>reliability and security</a:t>
            </a:r>
            <a:r>
              <a:rPr lang="is-IS" dirty="0"/>
              <a:t>…</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4</a:t>
            </a:fld>
            <a:endParaRPr lang="en-US" altLang="en-US">
              <a:solidFill>
                <a:srgbClr val="000000"/>
              </a:solidFill>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6" name="TextBox 5"/>
          <p:cNvSpPr txBox="1"/>
          <p:nvPr/>
        </p:nvSpPr>
        <p:spPr>
          <a:xfrm>
            <a:off x="227414" y="1052736"/>
            <a:ext cx="4416594" cy="646331"/>
          </a:xfrm>
          <a:prstGeom prst="rect">
            <a:avLst/>
          </a:prstGeom>
          <a:noFill/>
        </p:spPr>
        <p:txBody>
          <a:bodyPr wrap="none" rtlCol="0">
            <a:spAutoFit/>
          </a:bodyPr>
          <a:lstStyle/>
          <a:p>
            <a:r>
              <a:rPr lang="en-US" dirty="0">
                <a:solidFill>
                  <a:srgbClr val="000000"/>
                </a:solidFill>
              </a:rPr>
              <a:t>Maslow, “</a:t>
            </a:r>
            <a:r>
              <a:rPr lang="en-US" dirty="0">
                <a:solidFill>
                  <a:srgbClr val="0000FF"/>
                </a:solidFill>
              </a:rPr>
              <a:t>A Theory of Human Motivation</a:t>
            </a:r>
            <a:r>
              <a:rPr lang="en-US" dirty="0">
                <a:solidFill>
                  <a:srgbClr val="000000"/>
                </a:solidFill>
              </a:rPr>
              <a:t>,” </a:t>
            </a:r>
          </a:p>
          <a:p>
            <a:r>
              <a:rPr lang="en-US" dirty="0">
                <a:solidFill>
                  <a:srgbClr val="000000"/>
                </a:solidFill>
              </a:rPr>
              <a:t>Psychological Review, 1943. </a:t>
            </a:r>
          </a:p>
        </p:txBody>
      </p:sp>
      <p:sp>
        <p:nvSpPr>
          <p:cNvPr id="7" name="TextBox 6"/>
          <p:cNvSpPr txBox="1"/>
          <p:nvPr/>
        </p:nvSpPr>
        <p:spPr>
          <a:xfrm>
            <a:off x="1780551" y="6512454"/>
            <a:ext cx="3160741" cy="246221"/>
          </a:xfrm>
          <a:prstGeom prst="rect">
            <a:avLst/>
          </a:prstGeom>
          <a:noFill/>
        </p:spPr>
        <p:txBody>
          <a:bodyPr wrap="none" rtlCol="0">
            <a:spAutoFit/>
          </a:bodyPr>
          <a:lstStyle/>
          <a:p>
            <a:r>
              <a:rPr lang="en-US" sz="1000" dirty="0">
                <a:solidFill>
                  <a:srgbClr val="000000"/>
                </a:solidFill>
                <a:latin typeface="Calibri"/>
                <a:cs typeface="Calibri"/>
              </a:rPr>
              <a:t>Source: https://</a:t>
            </a:r>
            <a:r>
              <a:rPr lang="en-US" sz="1000" dirty="0" err="1">
                <a:solidFill>
                  <a:srgbClr val="000000"/>
                </a:solidFill>
                <a:latin typeface="Calibri"/>
                <a:cs typeface="Calibri"/>
              </a:rPr>
              <a:t>www.simplypsychology.org</a:t>
            </a:r>
            <a:r>
              <a:rPr lang="en-US" sz="1000" dirty="0">
                <a:solidFill>
                  <a:srgbClr val="000000"/>
                </a:solidFill>
                <a:latin typeface="Calibri"/>
                <a:cs typeface="Calibri"/>
              </a:rPr>
              <a:t>/</a:t>
            </a:r>
            <a:r>
              <a:rPr lang="en-US" sz="1000" dirty="0" err="1">
                <a:solidFill>
                  <a:srgbClr val="000000"/>
                </a:solidFill>
                <a:latin typeface="Calibri"/>
                <a:cs typeface="Calibri"/>
              </a:rPr>
              <a:t>maslow.html</a:t>
            </a:r>
            <a:endParaRPr lang="en-US" sz="1000" dirty="0">
              <a:solidFill>
                <a:srgbClr val="000000"/>
              </a:solidFill>
              <a:latin typeface="Calibri"/>
              <a:cs typeface="Calibri"/>
            </a:endParaRPr>
          </a:p>
        </p:txBody>
      </p:sp>
      <p:sp>
        <p:nvSpPr>
          <p:cNvPr id="8" name="Rectangle 7"/>
          <p:cNvSpPr/>
          <p:nvPr/>
        </p:nvSpPr>
        <p:spPr>
          <a:xfrm>
            <a:off x="4499992" y="4293096"/>
            <a:ext cx="2448272" cy="115212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
        <p:nvSpPr>
          <p:cNvPr id="9" name="TextBox 8"/>
          <p:cNvSpPr txBox="1"/>
          <p:nvPr/>
        </p:nvSpPr>
        <p:spPr>
          <a:xfrm>
            <a:off x="227414" y="1052736"/>
            <a:ext cx="4477380" cy="1477328"/>
          </a:xfrm>
          <a:prstGeom prst="rect">
            <a:avLst/>
          </a:prstGeom>
          <a:noFill/>
        </p:spPr>
        <p:txBody>
          <a:bodyPr wrap="none" rtlCol="0">
            <a:spAutoFit/>
          </a:bodyPr>
          <a:lstStyle/>
          <a:p>
            <a:r>
              <a:rPr lang="en-US" dirty="0">
                <a:solidFill>
                  <a:srgbClr val="000000"/>
                </a:solidFill>
              </a:rPr>
              <a:t>Maslow, “</a:t>
            </a:r>
            <a:r>
              <a:rPr lang="en-US" dirty="0">
                <a:solidFill>
                  <a:srgbClr val="0000FF"/>
                </a:solidFill>
              </a:rPr>
              <a:t>A Theory of Human Motivation</a:t>
            </a:r>
            <a:r>
              <a:rPr lang="en-US" dirty="0">
                <a:solidFill>
                  <a:srgbClr val="000000"/>
                </a:solidFill>
              </a:rPr>
              <a:t>,” </a:t>
            </a:r>
          </a:p>
          <a:p>
            <a:r>
              <a:rPr lang="en-US" dirty="0">
                <a:solidFill>
                  <a:srgbClr val="000000"/>
                </a:solidFill>
              </a:rPr>
              <a:t>Psychological Review, 1943. </a:t>
            </a:r>
          </a:p>
          <a:p>
            <a:endParaRPr lang="en-US" dirty="0">
              <a:solidFill>
                <a:srgbClr val="000000"/>
              </a:solidFill>
            </a:endParaRPr>
          </a:p>
          <a:p>
            <a:r>
              <a:rPr lang="en-US" dirty="0">
                <a:solidFill>
                  <a:srgbClr val="000000"/>
                </a:solidFill>
              </a:rPr>
              <a:t>Maslow, “</a:t>
            </a:r>
            <a:r>
              <a:rPr lang="en-US" dirty="0">
                <a:solidFill>
                  <a:srgbClr val="0000FF"/>
                </a:solidFill>
              </a:rPr>
              <a:t>Motivation and Personality</a:t>
            </a:r>
            <a:r>
              <a:rPr lang="en-US" dirty="0">
                <a:solidFill>
                  <a:srgbClr val="000000"/>
                </a:solidFill>
              </a:rPr>
              <a:t>,”</a:t>
            </a:r>
          </a:p>
          <a:p>
            <a:r>
              <a:rPr lang="en-US" dirty="0">
                <a:solidFill>
                  <a:srgbClr val="000000"/>
                </a:solidFill>
              </a:rPr>
              <a:t>Book, 1954-1970.</a:t>
            </a:r>
          </a:p>
        </p:txBody>
      </p:sp>
      <p:pic>
        <p:nvPicPr>
          <p:cNvPr id="11" name="Picture 10">
            <a:extLst>
              <a:ext uri="{FF2B5EF4-FFF2-40B4-BE49-F238E27FC236}">
                <a16:creationId xmlns:a16="http://schemas.microsoft.com/office/drawing/2014/main" id="{95738F85-A054-C64D-9904-5FCE9D834C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864053"/>
            <a:ext cx="2046334" cy="2581171"/>
          </a:xfrm>
          <a:prstGeom prst="rect">
            <a:avLst/>
          </a:prstGeom>
        </p:spPr>
      </p:pic>
      <p:sp>
        <p:nvSpPr>
          <p:cNvPr id="12" name="TextBox 11">
            <a:extLst>
              <a:ext uri="{FF2B5EF4-FFF2-40B4-BE49-F238E27FC236}">
                <a16:creationId xmlns:a16="http://schemas.microsoft.com/office/drawing/2014/main" id="{EAB36B8A-2197-054D-9277-395B050510D8}"/>
              </a:ext>
            </a:extLst>
          </p:cNvPr>
          <p:cNvSpPr txBox="1"/>
          <p:nvPr/>
        </p:nvSpPr>
        <p:spPr>
          <a:xfrm>
            <a:off x="1798285" y="6669360"/>
            <a:ext cx="6518131" cy="215444"/>
          </a:xfrm>
          <a:prstGeom prst="rect">
            <a:avLst/>
          </a:prstGeom>
          <a:noFill/>
        </p:spPr>
        <p:txBody>
          <a:bodyPr wrap="none" rtlCol="0">
            <a:spAutoFit/>
          </a:bodyPr>
          <a:lstStyle/>
          <a:p>
            <a:r>
              <a:rPr lang="en-US" sz="800" dirty="0"/>
              <a:t>Source: By </a:t>
            </a:r>
            <a:r>
              <a:rPr lang="en-US" sz="800" dirty="0" err="1"/>
              <a:t>User:Factoryjoe</a:t>
            </a:r>
            <a:r>
              <a:rPr lang="en-US" sz="800" dirty="0"/>
              <a:t> - </a:t>
            </a:r>
            <a:r>
              <a:rPr lang="en-US" sz="800" dirty="0" err="1"/>
              <a:t>Mazlow's</a:t>
            </a:r>
            <a:r>
              <a:rPr lang="en-US" sz="800" dirty="0"/>
              <a:t> Hierarchy of </a:t>
            </a:r>
            <a:r>
              <a:rPr lang="en-US" sz="800" dirty="0" err="1"/>
              <a:t>Needs.svg</a:t>
            </a:r>
            <a:r>
              <a:rPr lang="en-US" sz="800" dirty="0"/>
              <a:t>, CC BY-SA 3.0, https://</a:t>
            </a:r>
            <a:r>
              <a:rPr lang="en-US" sz="800" dirty="0" err="1"/>
              <a:t>commons.wikimedia.org</a:t>
            </a:r>
            <a:r>
              <a:rPr lang="en-US" sz="800" dirty="0"/>
              <a:t>/w/</a:t>
            </a:r>
            <a:r>
              <a:rPr lang="en-US" sz="800" dirty="0" err="1"/>
              <a:t>index.php?curid</a:t>
            </a:r>
            <a:r>
              <a:rPr lang="en-US" sz="800" dirty="0"/>
              <a:t>=7964065</a:t>
            </a:r>
          </a:p>
        </p:txBody>
      </p:sp>
    </p:spTree>
    <p:extLst>
      <p:ext uri="{BB962C8B-B14F-4D97-AF65-F5344CB8AC3E}">
        <p14:creationId xmlns:p14="http://schemas.microsoft.com/office/powerpoint/2010/main" val="179860284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Reliable/Secure/Safe is This Bridge?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tacom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80" y="1484785"/>
            <a:ext cx="7884320" cy="4464496"/>
          </a:xfrm>
          <a:prstGeom prst="rect">
            <a:avLst/>
          </a:prstGeom>
        </p:spPr>
      </p:pic>
      <p:sp>
        <p:nvSpPr>
          <p:cNvPr id="6" name="Rectangle 5"/>
          <p:cNvSpPr/>
          <p:nvPr/>
        </p:nvSpPr>
        <p:spPr>
          <a:xfrm>
            <a:off x="230425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www.technologystudent.com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/struct1/tacom1.png</a:t>
            </a:r>
          </a:p>
        </p:txBody>
      </p:sp>
    </p:spTree>
    <p:extLst>
      <p:ext uri="{BB962C8B-B14F-4D97-AF65-F5344CB8AC3E}">
        <p14:creationId xmlns:p14="http://schemas.microsoft.com/office/powerpoint/2010/main" val="42035083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r>
              <a:rPr lang="en-US" sz="800" dirty="0"/>
              <a:t>http://</a:t>
            </a:r>
            <a:r>
              <a:rPr lang="en-US" sz="800" dirty="0" err="1"/>
              <a:t>www.wsdot.wa.gov</a:t>
            </a:r>
            <a:r>
              <a:rPr lang="en-US" sz="800" dirty="0"/>
              <a:t>/</a:t>
            </a:r>
            <a:r>
              <a:rPr lang="en-US" sz="800" dirty="0" err="1"/>
              <a:t>tnbhistory</a:t>
            </a:r>
            <a:r>
              <a:rPr lang="en-US" sz="800" dirty="0"/>
              <a:t>/connections/connections3.htm</a:t>
            </a:r>
          </a:p>
        </p:txBody>
      </p:sp>
    </p:spTree>
    <p:extLst>
      <p:ext uri="{BB962C8B-B14F-4D97-AF65-F5344CB8AC3E}">
        <p14:creationId xmlns:p14="http://schemas.microsoft.com/office/powerpoint/2010/main" val="122927463"/>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Secure Are These People?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547664" y="6525344"/>
            <a:ext cx="6534472"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https://s-media-cache-ak0.pinimg.com/originals/48/09/54/4809543a9c7700246a0cf8acdae27abf.jpg</a:t>
            </a:r>
          </a:p>
        </p:txBody>
      </p:sp>
      <p:pic>
        <p:nvPicPr>
          <p:cNvPr id="6" name="Picture 5" descr="ny-workers-securit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247097"/>
          </a:xfrm>
          <a:prstGeom prst="rect">
            <a:avLst/>
          </a:prstGeom>
        </p:spPr>
      </p:pic>
      <p:sp>
        <p:nvSpPr>
          <p:cNvPr id="3" name="TextBox 2"/>
          <p:cNvSpPr txBox="1"/>
          <p:nvPr/>
        </p:nvSpPr>
        <p:spPr>
          <a:xfrm>
            <a:off x="251520" y="5775647"/>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30984049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a:latin typeface="Garamond" charset="0"/>
                <a:ea typeface="ＭＳ Ｐゴシック" charset="0"/>
                <a:cs typeface="ＭＳ Ｐゴシック" charset="0"/>
              </a:rPr>
              <a:t>The DRAM Scaling Problem</a:t>
            </a:r>
          </a:p>
        </p:txBody>
      </p:sp>
      <p:sp>
        <p:nvSpPr>
          <p:cNvPr id="3" name="Content Placeholder 2"/>
          <p:cNvSpPr>
            <a:spLocks noGrp="1"/>
          </p:cNvSpPr>
          <p:nvPr>
            <p:ph idx="1"/>
          </p:nvPr>
        </p:nvSpPr>
        <p:spPr>
          <a:xfrm>
            <a:off x="228600" y="996950"/>
            <a:ext cx="8610600" cy="5194300"/>
          </a:xfrm>
        </p:spPr>
        <p:txBody>
          <a:bodyPr/>
          <a:lstStyle/>
          <a:p>
            <a:r>
              <a:rPr lang="en-US" sz="2200">
                <a:solidFill>
                  <a:srgbClr val="0000FF"/>
                </a:solidFill>
                <a:latin typeface="Tahoma" charset="0"/>
                <a:ea typeface="ＭＳ Ｐゴシック" charset="0"/>
                <a:cs typeface="ＭＳ Ｐゴシック" charset="0"/>
              </a:rPr>
              <a:t>DRAM stores charge in a capacitor (charge-based memory)</a:t>
            </a:r>
            <a:endParaRPr lang="en-US" sz="2000">
              <a:solidFill>
                <a:srgbClr val="0000FF"/>
              </a:solidFill>
              <a:latin typeface="Tahoma" charset="0"/>
              <a:ea typeface="ＭＳ Ｐゴシック" charset="0"/>
              <a:cs typeface="ＭＳ Ｐゴシック" charset="0"/>
            </a:endParaRPr>
          </a:p>
          <a:p>
            <a:pPr lvl="1"/>
            <a:r>
              <a:rPr lang="en-US" sz="2000">
                <a:latin typeface="Tahoma" charset="0"/>
                <a:ea typeface="ＭＳ Ｐゴシック" charset="0"/>
              </a:rPr>
              <a:t>Capacitor must be large enough for reliable sensing</a:t>
            </a:r>
          </a:p>
          <a:p>
            <a:pPr lvl="1"/>
            <a:r>
              <a:rPr lang="en-US" sz="2000">
                <a:latin typeface="Tahoma" charset="0"/>
                <a:ea typeface="ＭＳ Ｐゴシック" charset="0"/>
              </a:rPr>
              <a:t>Access transistor should be large enough for low leakage and high retention time</a:t>
            </a:r>
          </a:p>
          <a:p>
            <a:pPr lvl="1"/>
            <a:r>
              <a:rPr lang="en-US" sz="2000">
                <a:latin typeface="Tahoma" charset="0"/>
                <a:ea typeface="ＭＳ Ｐゴシック" charset="0"/>
              </a:rPr>
              <a:t>Scaling beyond 40-35nm (2013) is challenging [ITRS, 2009]</a:t>
            </a: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r>
              <a:rPr lang="en-US">
                <a:latin typeface="Tahoma" charset="0"/>
                <a:ea typeface="ＭＳ Ｐゴシック" charset="0"/>
                <a:cs typeface="ＭＳ Ｐゴシック" charset="0"/>
              </a:rPr>
              <a:t>DRAM </a:t>
            </a:r>
            <a:r>
              <a:rPr lang="en-US">
                <a:solidFill>
                  <a:srgbClr val="0000FF"/>
                </a:solidFill>
                <a:latin typeface="Tahoma" charset="0"/>
                <a:ea typeface="ＭＳ Ｐゴシック" charset="0"/>
                <a:cs typeface="ＭＳ Ｐゴシック" charset="0"/>
              </a:rPr>
              <a:t>capacity, cost, and energy/power hard to scale</a:t>
            </a:r>
          </a:p>
          <a:p>
            <a:pPr lvl="2">
              <a:buFont typeface="Wingdings" charset="0"/>
              <a:buNone/>
            </a:pPr>
            <a:endParaRPr lang="en-US" sz="1800">
              <a:latin typeface="Tahoma" charset="0"/>
              <a:ea typeface="ＭＳ Ｐゴシック" charset="0"/>
            </a:endParaRPr>
          </a:p>
          <a:p>
            <a:endParaRPr lang="en-US">
              <a:latin typeface="Tahoma" charset="0"/>
              <a:ea typeface="ＭＳ Ｐゴシック" charset="0"/>
              <a:cs typeface="ＭＳ Ｐゴシック" charset="0"/>
            </a:endParaRPr>
          </a:p>
        </p:txBody>
      </p:sp>
      <p:sp>
        <p:nvSpPr>
          <p:cNvPr id="2970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9534" indent="-35999534"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0" eaLnBrk="0" fontAlgn="base" hangingPunct="0">
              <a:spcBef>
                <a:spcPct val="0"/>
              </a:spcBef>
              <a:spcAft>
                <a:spcPct val="0"/>
              </a:spcAft>
              <a:defRPr sz="2400">
                <a:solidFill>
                  <a:schemeClr val="tx1"/>
                </a:solidFill>
                <a:latin typeface="Arial" charset="0"/>
                <a:ea typeface="Arial" charset="0"/>
                <a:cs typeface="Arial" charset="0"/>
              </a:defRPr>
            </a:lvl6pPr>
            <a:lvl7pPr marL="914259" eaLnBrk="0" fontAlgn="base" hangingPunct="0">
              <a:spcBef>
                <a:spcPct val="0"/>
              </a:spcBef>
              <a:spcAft>
                <a:spcPct val="0"/>
              </a:spcAft>
              <a:defRPr sz="2400">
                <a:solidFill>
                  <a:schemeClr val="tx1"/>
                </a:solidFill>
                <a:latin typeface="Arial" charset="0"/>
                <a:ea typeface="Arial" charset="0"/>
                <a:cs typeface="Arial" charset="0"/>
              </a:defRPr>
            </a:lvl7pPr>
            <a:lvl8pPr marL="1371390" eaLnBrk="0" fontAlgn="base" hangingPunct="0">
              <a:spcBef>
                <a:spcPct val="0"/>
              </a:spcBef>
              <a:spcAft>
                <a:spcPct val="0"/>
              </a:spcAft>
              <a:defRPr sz="2400">
                <a:solidFill>
                  <a:schemeClr val="tx1"/>
                </a:solidFill>
                <a:latin typeface="Arial" charset="0"/>
                <a:ea typeface="Arial" charset="0"/>
                <a:cs typeface="Arial" charset="0"/>
              </a:defRPr>
            </a:lvl8pPr>
            <a:lvl9pPr marL="1828519"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645EC618-0165-BC45-84E6-E864E9DC06EC}" type="slidenum">
              <a:rPr lang="en-US" sz="1600">
                <a:solidFill>
                  <a:srgbClr val="000000"/>
                </a:solidFill>
                <a:latin typeface="Garamond" charset="0"/>
              </a:rPr>
              <a:pPr eaLnBrk="1" hangingPunct="1"/>
              <a:t>8</a:t>
            </a:fld>
            <a:endParaRPr lang="en-US" sz="1600">
              <a:solidFill>
                <a:srgbClr val="000000"/>
              </a:solidFill>
              <a:latin typeface="Garamond"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1" y="2789238"/>
            <a:ext cx="3581400" cy="30781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76091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9</a:t>
            </a:fld>
            <a:endParaRPr lang="en-US" altLang="en-US">
              <a:solidFill>
                <a:srgbClr val="000000"/>
              </a:solidFill>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ma14="http://schemas.microsoft.com/office/mac/drawingml/2011/main" xmlns="" val="1"/>
            </a:ext>
          </a:extLst>
        </p:spPr>
        <p:txBody>
          <a:bodyPr wrap="square" lIns="0" tIns="0" rIns="0" bIns="0" anchor="b">
            <a:spAutoFit/>
          </a:bodyPr>
          <a:lstStyle/>
          <a:p>
            <a:pPr algn="ctr">
              <a:lnSpc>
                <a:spcPct val="80000"/>
              </a:lnSpc>
              <a:defRPr spc="0">
                <a:solidFill>
                  <a:srgbClr val="000000"/>
                </a:solidFill>
              </a:defRPr>
            </a:pPr>
            <a:r>
              <a:rPr sz="3800" i="1" spc="-38" dirty="0">
                <a:solidFill>
                  <a:srgbClr val="405F82"/>
                </a:solidFill>
                <a:latin typeface="Garamond"/>
                <a:sym typeface="Vista Sans OT Medium"/>
              </a:rPr>
              <a:t>Intuition:</a:t>
            </a:r>
            <a:br>
              <a:rPr sz="3800" i="1" spc="-38" dirty="0">
                <a:solidFill>
                  <a:srgbClr val="405F82"/>
                </a:solidFill>
                <a:latin typeface="Garamond"/>
                <a:sym typeface="Vista Sans OT Medium"/>
              </a:rPr>
            </a:br>
            <a:r>
              <a:rPr sz="3800" i="1" spc="-38" dirty="0">
                <a:solidFill>
                  <a:srgbClr val="0000FF"/>
                </a:solidFill>
                <a:latin typeface="Garamond"/>
                <a:sym typeface="Vista Sans OT Medium"/>
              </a:rPr>
              <a:t>quadratic</a:t>
            </a:r>
            <a:br>
              <a:rPr sz="3800" i="1" spc="-38" dirty="0">
                <a:solidFill>
                  <a:srgbClr val="0000FF"/>
                </a:solidFill>
                <a:latin typeface="Garamond"/>
                <a:sym typeface="Vista Sans OT Medium"/>
              </a:rPr>
            </a:br>
            <a:r>
              <a:rPr sz="3800" i="1" spc="-38" dirty="0">
                <a:solidFill>
                  <a:srgbClr val="0000FF"/>
                </a:solidFill>
                <a:latin typeface="Garamond"/>
                <a:sym typeface="Vista Sans OT Medium"/>
              </a:rPr>
              <a:t>increase in</a:t>
            </a:r>
            <a:br>
              <a:rPr sz="3800" i="1" spc="-38" dirty="0">
                <a:solidFill>
                  <a:srgbClr val="0000FF"/>
                </a:solidFill>
                <a:latin typeface="Garamond"/>
                <a:sym typeface="Vista Sans OT Medium"/>
              </a:rPr>
            </a:br>
            <a:r>
              <a:rPr sz="3800" i="1" spc="-38" dirty="0">
                <a:solidFill>
                  <a:srgbClr val="0000FF"/>
                </a:solidFill>
                <a:latin typeface="Garamond"/>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109125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hlinkClick r:id="rId2"/>
              </a:rPr>
              <a:t>"Revisiting Memory Errors in Large-Scale Production Data Centers: Analysis and Modeling of New Trends from the Field"</a:t>
            </a:r>
            <a:r>
              <a:rPr lang="en-US" sz="2000" dirty="0"/>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solidFill>
                  <a:srgbClr val="000000"/>
                </a:solidFill>
              </a:rPr>
              <a:pPr>
                <a:defRPr/>
              </a:pPr>
              <a:t>10</a:t>
            </a:fld>
            <a:endParaRPr lang="en-US">
              <a:solidFill>
                <a:srgbClr val="000000"/>
              </a:solidFill>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18363643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11</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lvl="1"/>
            <a:r>
              <a:rPr lang="en-US" sz="1600" dirty="0">
                <a:solidFill>
                  <a:srgbClr val="0000FF"/>
                </a:solidFill>
                <a:hlinkClick r:id="rId4"/>
              </a:rPr>
              <a:t>An Experimental Study of Data Retention Behavior in Modern DRAM Devices: Implications for Retention Time Profiling Mechanisms</a:t>
            </a:r>
            <a:r>
              <a:rPr lang="en-US" sz="1600" dirty="0">
                <a:solidFill>
                  <a:srgbClr val="000000"/>
                </a:solidFill>
              </a:rPr>
              <a:t> (Liu et al., ISCA 2013)</a:t>
            </a:r>
          </a:p>
          <a:p>
            <a:pPr lvl="1"/>
            <a:endParaRPr lang="en-US" sz="1600" dirty="0">
              <a:solidFill>
                <a:srgbClr val="000000"/>
              </a:solidFill>
              <a:ea typeface="ＭＳ Ｐゴシック" charset="0"/>
              <a:cs typeface="ＭＳ Ｐゴシック" charset="0"/>
            </a:endParaRPr>
          </a:p>
          <a:p>
            <a:pPr lvl="1"/>
            <a:r>
              <a:rPr lang="en-US" sz="1600" dirty="0">
                <a:solidFill>
                  <a:srgbClr val="0000FF"/>
                </a:solidFill>
                <a:ea typeface="ＭＳ Ｐゴシック" charset="0"/>
                <a:cs typeface="ＭＳ Ｐゴシック" charset="0"/>
                <a:hlinkClick r:id="rId5"/>
              </a:rPr>
              <a:t>The Efficacy of Error Mitigation Techniques for DRAM Retention Failures: A Comparative Experimental Study</a:t>
            </a:r>
            <a:r>
              <a:rPr lang="en-US" sz="1600" dirty="0">
                <a:solidFill>
                  <a:srgbClr val="000000"/>
                </a:solidFill>
                <a:ea typeface="ＭＳ Ｐゴシック" charset="0"/>
                <a:cs typeface="ＭＳ Ｐゴシック" charset="0"/>
              </a:rPr>
              <a:t> </a:t>
            </a:r>
          </a:p>
          <a:p>
            <a:pPr lvl="1"/>
            <a:r>
              <a:rPr lang="en-US" sz="1600" dirty="0">
                <a:solidFill>
                  <a:srgbClr val="000000"/>
                </a:solidFill>
                <a:ea typeface="ＭＳ Ｐゴシック" charset="0"/>
                <a:cs typeface="ＭＳ Ｐゴシック" charset="0"/>
              </a:rPr>
              <a:t>(Khan et al., SIGMETRICS 2014)</a:t>
            </a:r>
            <a:endParaRPr lang="en-US" sz="1600" dirty="0">
              <a:solidFill>
                <a:srgbClr val="000000"/>
              </a:solidFill>
            </a:endParaRPr>
          </a:p>
        </p:txBody>
      </p:sp>
      <p:sp>
        <p:nvSpPr>
          <p:cNvPr id="8" name="Rectangle 7"/>
          <p:cNvSpPr/>
          <p:nvPr/>
        </p:nvSpPr>
        <p:spPr>
          <a:xfrm>
            <a:off x="25237" y="3652570"/>
            <a:ext cx="4690779" cy="2800766"/>
          </a:xfrm>
          <a:prstGeom prst="rect">
            <a:avLst/>
          </a:prstGeom>
        </p:spPr>
        <p:txBody>
          <a:bodyPr wrap="square">
            <a:spAutoFit/>
          </a:bodyPr>
          <a:lstStyle/>
          <a:p>
            <a:pPr lvl="1"/>
            <a:r>
              <a:rPr lang="en-US" sz="1600" dirty="0">
                <a:solidFill>
                  <a:srgbClr val="0000FF"/>
                </a:solidFill>
                <a:hlinkClick r:id="rId6"/>
              </a:rPr>
              <a:t>Flipping Bits in Memory Without Accessing Them: An Experimental Study of DRAM Disturbance Errors</a:t>
            </a:r>
            <a:r>
              <a:rPr lang="en-US" sz="1600" dirty="0">
                <a:solidFill>
                  <a:srgbClr val="000000"/>
                </a:solidFill>
              </a:rPr>
              <a:t> (Kim et al., ISCA 2014)</a:t>
            </a:r>
          </a:p>
          <a:p>
            <a:pPr lvl="1"/>
            <a:endParaRPr lang="en-US" sz="1600" dirty="0">
              <a:solidFill>
                <a:srgbClr val="000000"/>
              </a:solidFill>
              <a:ea typeface="ＭＳ Ｐゴシック" charset="0"/>
              <a:cs typeface="ＭＳ Ｐゴシック" charset="0"/>
            </a:endParaRPr>
          </a:p>
          <a:p>
            <a:pPr lvl="1"/>
            <a:r>
              <a:rPr lang="en-US" sz="1600" dirty="0">
                <a:solidFill>
                  <a:srgbClr val="0000FF"/>
                </a:solidFill>
                <a:ea typeface="ＭＳ Ｐゴシック" charset="0"/>
                <a:cs typeface="ＭＳ Ｐゴシック" charset="0"/>
                <a:hlinkClick r:id="rId7"/>
              </a:rPr>
              <a:t>Adaptive-Latency DRAM: Optimizing DRAM Timing for the Common-Case</a:t>
            </a:r>
            <a:r>
              <a:rPr lang="en-US" sz="1600" dirty="0">
                <a:solidFill>
                  <a:srgbClr val="000000"/>
                </a:solidFill>
                <a:ea typeface="ＭＳ Ｐゴシック" charset="0"/>
                <a:cs typeface="ＭＳ Ｐゴシック" charset="0"/>
              </a:rPr>
              <a:t> (Lee et al., HPCA 2015)</a:t>
            </a:r>
          </a:p>
          <a:p>
            <a:pPr lvl="1"/>
            <a:endParaRPr lang="en-US" sz="1600" dirty="0">
              <a:solidFill>
                <a:srgbClr val="000000"/>
              </a:solidFill>
              <a:ea typeface="ＭＳ Ｐゴシック" charset="0"/>
              <a:cs typeface="ＭＳ Ｐゴシック" charset="0"/>
            </a:endParaRPr>
          </a:p>
          <a:p>
            <a:pPr lvl="1"/>
            <a:r>
              <a:rPr lang="en-US" sz="1600" dirty="0">
                <a:solidFill>
                  <a:srgbClr val="0000FF"/>
                </a:solidFill>
                <a:ea typeface="ＭＳ Ｐゴシック" charset="0"/>
                <a:cs typeface="ＭＳ Ｐゴシック" charset="0"/>
                <a:hlinkClick r:id="rId8"/>
              </a:rPr>
              <a:t>AVATAR: A Variable-Retention-Time (VRT) Aware Refresh for DRAM Systems</a:t>
            </a:r>
            <a:r>
              <a:rPr lang="en-US" sz="1600" dirty="0">
                <a:solidFill>
                  <a:srgbClr val="000000"/>
                </a:solidFill>
                <a:ea typeface="ＭＳ Ｐゴシック" charset="0"/>
                <a:cs typeface="ＭＳ Ｐゴシック" charset="0"/>
              </a:rPr>
              <a:t> (</a:t>
            </a:r>
            <a:r>
              <a:rPr lang="en-US" sz="1600" dirty="0" err="1">
                <a:solidFill>
                  <a:srgbClr val="000000"/>
                </a:solidFill>
                <a:ea typeface="ＭＳ Ｐゴシック" charset="0"/>
                <a:cs typeface="ＭＳ Ｐゴシック" charset="0"/>
              </a:rPr>
              <a:t>Qureshi</a:t>
            </a:r>
            <a:r>
              <a:rPr lang="en-US" sz="1600" dirty="0">
                <a:solidFill>
                  <a:srgbClr val="000000"/>
                </a:solidFill>
                <a:ea typeface="ＭＳ Ｐゴシック" charset="0"/>
                <a:cs typeface="ＭＳ Ｐゴシック" charset="0"/>
              </a:rPr>
              <a:t> et al., DSN 2015)</a:t>
            </a:r>
            <a:endParaRPr lang="en-US" sz="1600" dirty="0">
              <a:solidFill>
                <a:srgbClr val="000000"/>
              </a:solidFill>
            </a:endParaRPr>
          </a:p>
        </p:txBody>
      </p:sp>
      <p:sp>
        <p:nvSpPr>
          <p:cNvPr id="9" name="AutoShape 25">
            <a:extLst>
              <a:ext uri="{FF2B5EF4-FFF2-40B4-BE49-F238E27FC236}">
                <a16:creationId xmlns:a16="http://schemas.microsoft.com/office/drawing/2014/main" id="{7653422F-7A79-CD47-AF16-999CD8F54A9A}"/>
              </a:ext>
            </a:extLst>
          </p:cNvPr>
          <p:cNvSpPr>
            <a:spLocks noChangeArrowheads="1"/>
          </p:cNvSpPr>
          <p:nvPr/>
        </p:nvSpPr>
        <p:spPr bwMode="auto">
          <a:xfrm>
            <a:off x="323528" y="3645025"/>
            <a:ext cx="4248472" cy="86409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76359160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12</a:t>
            </a:fld>
            <a:endParaRPr lang="en-US" altLang="en-US">
              <a:solidFill>
                <a:srgbClr val="000000"/>
              </a:solidFill>
            </a:endParaRPr>
          </a:p>
        </p:txBody>
      </p:sp>
      <p:sp>
        <p:nvSpPr>
          <p:cNvPr id="6" name="Rectangle 5"/>
          <p:cNvSpPr/>
          <p:nvPr/>
        </p:nvSpPr>
        <p:spPr>
          <a:xfrm>
            <a:off x="1547664" y="6300608"/>
            <a:ext cx="6696744" cy="584776"/>
          </a:xfrm>
          <a:prstGeom prst="rect">
            <a:avLst/>
          </a:prstGeom>
        </p:spPr>
        <p:txBody>
          <a:bodyPr wrap="square">
            <a:spAutoFit/>
          </a:bodyPr>
          <a:lstStyle/>
          <a:p>
            <a:pPr lvl="1"/>
            <a:r>
              <a:rPr lang="en-US" sz="1600" dirty="0">
                <a:solidFill>
                  <a:srgbClr val="000000"/>
                </a:solidFill>
                <a:ea typeface="ＭＳ Ｐゴシック" charset="0"/>
                <a:cs typeface="ＭＳ Ｐゴシック" charset="0"/>
              </a:rPr>
              <a:t>Kim+, “</a:t>
            </a:r>
            <a:r>
              <a:rPr lang="en-US" sz="1600" dirty="0">
                <a:solidFill>
                  <a:srgbClr val="0000FF"/>
                </a:solidFill>
              </a:rPr>
              <a:t>Flipping Bits in Memory Without Accessing Them: An Experimental Study of DRAM Disturbance Errors</a:t>
            </a:r>
            <a:r>
              <a:rPr lang="en-US" sz="1600" dirty="0">
                <a:solidFill>
                  <a:srgbClr val="000000"/>
                </a:solidFill>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sz="2400" b="1">
                <a:solidFill>
                  <a:srgbClr val="FFFF00"/>
                </a:solidFill>
                <a:effectLst>
                  <a:outerShdw blurRad="38100" dist="38100" dir="2700000" algn="tl">
                    <a:srgbClr val="000000">
                      <a:alpha val="43137"/>
                    </a:srgbClr>
                  </a:outerShdw>
                </a:effectLst>
              </a:rPr>
              <a:t>Temperature</a:t>
            </a:r>
          </a:p>
          <a:p>
            <a:pPr algn="ctr">
              <a:lnSpc>
                <a:spcPct val="90000"/>
              </a:lnSpc>
            </a:pPr>
            <a:r>
              <a:rPr lang="en-US" sz="2400" b="1">
                <a:solidFill>
                  <a:srgbClr val="FFFF00"/>
                </a:solidFill>
                <a:effectLst>
                  <a:outerShdw blurRad="38100" dist="38100" dir="2700000" algn="tl">
                    <a:srgbClr val="000000">
                      <a:alpha val="43137"/>
                    </a:srgbClr>
                  </a:outerShdw>
                </a:effectLst>
              </a:rPr>
              <a:t>Controller</a:t>
            </a:r>
          </a:p>
          <a:p>
            <a:pPr algn="ctr">
              <a:lnSpc>
                <a:spcPct val="90000"/>
              </a:lnSpc>
            </a:pPr>
            <a:endParaRPr lang="en-US" sz="3200" b="1">
              <a:solidFill>
                <a:srgbClr val="FFFF00"/>
              </a:solidFill>
              <a:effectLst>
                <a:outerShdw blurRad="38100" dist="38100" dir="2700000" algn="tl">
                  <a:srgbClr val="000000">
                    <a:alpha val="43137"/>
                  </a:srgbClr>
                </a:outerShdw>
              </a:effectLst>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a:solidFill>
                  <a:srgbClr val="FFFF00"/>
                </a:solidFill>
                <a:effectLst>
                  <a:outerShdw blurRad="38100" dist="38100" dir="2700000" algn="tl">
                    <a:srgbClr val="000000">
                      <a:alpha val="43137"/>
                    </a:srgbClr>
                  </a:outerShdw>
                </a:effectLst>
              </a:rPr>
              <a:t>PC</a:t>
            </a:r>
            <a:endParaRPr lang="en-US" sz="2400" b="1">
              <a:solidFill>
                <a:srgbClr val="FFFF00"/>
              </a:solidFill>
              <a:effectLst>
                <a:outerShdw blurRad="38100" dist="38100" dir="2700000" algn="tl">
                  <a:srgbClr val="000000">
                    <a:alpha val="43137"/>
                  </a:srgbClr>
                </a:outerShdw>
              </a:effectLst>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800" b="1" dirty="0">
                <a:solidFill>
                  <a:srgbClr val="FFFF00"/>
                </a:solidFill>
                <a:effectLst>
                  <a:outerShdw blurRad="38100" dist="38100" dir="2700000" algn="tl">
                    <a:srgbClr val="000000">
                      <a:alpha val="43137"/>
                    </a:srgbClr>
                  </a:outerShdw>
                </a:effectLst>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a:solidFill>
                  <a:srgbClr val="FFFF00"/>
                </a:solidFill>
                <a:effectLst>
                  <a:outerShdw blurRad="38100" dist="38100" dir="2700000" algn="tl">
                    <a:srgbClr val="000000">
                      <a:alpha val="43137"/>
                    </a:srgbClr>
                  </a:outerShdw>
                </a:effectLst>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a:solidFill>
                  <a:srgbClr val="FFFF00"/>
                </a:solidFill>
                <a:effectLst>
                  <a:outerShdw blurRad="38100" dist="38100" dir="2700000" algn="tl">
                    <a:srgbClr val="000000">
                      <a:alpha val="43137"/>
                    </a:srgbClr>
                  </a:outerShdw>
                </a:effectLst>
              </a:rPr>
              <a:t>FPGAs</a:t>
            </a:r>
          </a:p>
        </p:txBody>
      </p:sp>
    </p:spTree>
    <p:extLst>
      <p:ext uri="{BB962C8B-B14F-4D97-AF65-F5344CB8AC3E}">
        <p14:creationId xmlns:p14="http://schemas.microsoft.com/office/powerpoint/2010/main" val="121596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a:t>
            </a:fld>
            <a:endParaRPr lang="en-US" altLang="en-US">
              <a:solidFill>
                <a:srgbClr val="000000"/>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684139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14</a:t>
            </a:fld>
            <a:endParaRPr lang="en-US" altLang="en-US">
              <a:solidFill>
                <a:srgbClr val="000000"/>
              </a:solidFill>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9302964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8" y="152400"/>
            <a:ext cx="9540552" cy="1066800"/>
          </a:xfrm>
        </p:spPr>
        <p:txBody>
          <a:bodyPr/>
          <a:lstStyle/>
          <a:p>
            <a:r>
              <a:rPr lang="en-US" dirty="0"/>
              <a:t>Data Retention in Memory </a:t>
            </a:r>
            <a:r>
              <a:rPr lang="en-US" sz="3000" b="1" dirty="0">
                <a:solidFill>
                  <a:srgbClr val="006633"/>
                </a:solidFill>
              </a:rPr>
              <a:t>[Liu et al., ISCA 2013]</a:t>
            </a:r>
            <a:endParaRPr lang="en-US" dirty="0"/>
          </a:p>
        </p:txBody>
      </p:sp>
      <p:sp>
        <p:nvSpPr>
          <p:cNvPr id="3" name="Content Placeholder 2"/>
          <p:cNvSpPr>
            <a:spLocks noGrp="1"/>
          </p:cNvSpPr>
          <p:nvPr>
            <p:ph idx="1"/>
          </p:nvPr>
        </p:nvSpPr>
        <p:spPr>
          <a:xfrm>
            <a:off x="228600" y="1124744"/>
            <a:ext cx="8610600" cy="4876800"/>
          </a:xfrm>
        </p:spPr>
        <p:txBody>
          <a:bodyPr/>
          <a:lstStyle/>
          <a:p>
            <a:r>
              <a:rPr lang="en-US" dirty="0">
                <a:solidFill>
                  <a:srgbClr val="0000FF"/>
                </a:solidFill>
              </a:rPr>
              <a:t>Retention Time Profile of DRAM looks like this:</a:t>
            </a:r>
          </a:p>
        </p:txBody>
      </p:sp>
      <p:sp>
        <p:nvSpPr>
          <p:cNvPr id="4" name="Slide Number Placeholder 3"/>
          <p:cNvSpPr>
            <a:spLocks noGrp="1"/>
          </p:cNvSpPr>
          <p:nvPr>
            <p:ph type="sldNum" sz="quarter" idx="11"/>
          </p:nvPr>
        </p:nvSpPr>
        <p:spPr/>
        <p:txBody>
          <a:bodyPr/>
          <a:lstStyle/>
          <a:p>
            <a:pPr>
              <a:defRPr/>
            </a:pPr>
            <a:fld id="{00786FF2-CC60-CB43-AE88-3EA463621049}" type="slidenum">
              <a:rPr lang="en-US" smtClean="0"/>
              <a:pPr>
                <a:defRPr/>
              </a:pPr>
              <a:t>15</a:t>
            </a:fld>
            <a:endParaRPr lang="en-US"/>
          </a:p>
        </p:txBody>
      </p:sp>
      <p:pic>
        <p:nvPicPr>
          <p:cNvPr id="5" name="Picture 4"/>
          <p:cNvPicPr>
            <a:picLocks noChangeAspect="1"/>
          </p:cNvPicPr>
          <p:nvPr/>
        </p:nvPicPr>
        <p:blipFill>
          <a:blip r:embed="rId2"/>
          <a:stretch>
            <a:fillRect/>
          </a:stretch>
        </p:blipFill>
        <p:spPr>
          <a:xfrm>
            <a:off x="0" y="1864539"/>
            <a:ext cx="9144000" cy="4372773"/>
          </a:xfrm>
          <a:prstGeom prst="rect">
            <a:avLst/>
          </a:prstGeom>
        </p:spPr>
      </p:pic>
      <p:sp>
        <p:nvSpPr>
          <p:cNvPr id="6" name="TextBox 5"/>
          <p:cNvSpPr txBox="1"/>
          <p:nvPr/>
        </p:nvSpPr>
        <p:spPr>
          <a:xfrm>
            <a:off x="5468024" y="5385990"/>
            <a:ext cx="3724097" cy="923330"/>
          </a:xfrm>
          <a:prstGeom prst="rect">
            <a:avLst/>
          </a:prstGeom>
          <a:noFill/>
        </p:spPr>
        <p:txBody>
          <a:bodyPr wrap="none" rtlCol="0">
            <a:spAutoFit/>
          </a:bodyPr>
          <a:lstStyle/>
          <a:p>
            <a:pPr algn="ctr"/>
            <a:r>
              <a:rPr lang="en-US" b="1" dirty="0">
                <a:solidFill>
                  <a:srgbClr val="FF0000"/>
                </a:solidFill>
              </a:rPr>
              <a:t>Location</a:t>
            </a:r>
            <a:r>
              <a:rPr lang="en-US" dirty="0">
                <a:solidFill>
                  <a:srgbClr val="FF0000"/>
                </a:solidFill>
              </a:rPr>
              <a:t> dependent</a:t>
            </a:r>
          </a:p>
          <a:p>
            <a:pPr algn="ctr"/>
            <a:r>
              <a:rPr lang="en-US" b="1" dirty="0">
                <a:solidFill>
                  <a:srgbClr val="FF0000"/>
                </a:solidFill>
              </a:rPr>
              <a:t>Stored value pattern </a:t>
            </a:r>
            <a:r>
              <a:rPr lang="en-US" dirty="0">
                <a:solidFill>
                  <a:srgbClr val="FF0000"/>
                </a:solidFill>
              </a:rPr>
              <a:t>dependent</a:t>
            </a:r>
          </a:p>
          <a:p>
            <a:pPr algn="ctr"/>
            <a:r>
              <a:rPr lang="en-US" b="1" dirty="0">
                <a:solidFill>
                  <a:srgbClr val="FF0000"/>
                </a:solidFill>
              </a:rPr>
              <a:t>Time</a:t>
            </a:r>
            <a:r>
              <a:rPr lang="en-US" dirty="0">
                <a:solidFill>
                  <a:srgbClr val="FF0000"/>
                </a:solidFill>
              </a:rPr>
              <a:t> dependent</a:t>
            </a:r>
          </a:p>
        </p:txBody>
      </p:sp>
    </p:spTree>
    <p:extLst>
      <p:ext uri="{BB962C8B-B14F-4D97-AF65-F5344CB8AC3E}">
        <p14:creationId xmlns:p14="http://schemas.microsoft.com/office/powerpoint/2010/main" val="4746528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Jamie Liu, Ben </a:t>
            </a:r>
            <a:r>
              <a:rPr lang="en-US" sz="1800" dirty="0" err="1"/>
              <a:t>Jaiyen</a:t>
            </a:r>
            <a:r>
              <a:rPr lang="en-US" sz="1800" dirty="0"/>
              <a:t>, Yoongu Kim, Chris Wilkerson, and Onur Mutlu,</a:t>
            </a:r>
            <a:br>
              <a:rPr lang="en-US" sz="1800" dirty="0"/>
            </a:br>
            <a:r>
              <a:rPr lang="en-US" sz="1800" b="1" dirty="0">
                <a:hlinkClick r:id="rId2"/>
              </a:rPr>
              <a:t>"An Experimental Study of Data Retention Behavior in Modern DRAM Devices: Implications for Retention Time Profiling Mechanisms"</a:t>
            </a:r>
            <a:br>
              <a:rPr lang="en-US" sz="1800" dirty="0"/>
            </a:br>
            <a:r>
              <a:rPr lang="en-US" sz="1800" i="1" dirty="0"/>
              <a:t>Proceedings of the </a:t>
            </a:r>
            <a:r>
              <a:rPr lang="en-US" sz="1800" i="1" dirty="0">
                <a:hlinkClick r:id="rId3"/>
              </a:rPr>
              <a:t>40th International Symposium on Computer Architecture</a:t>
            </a:r>
            <a:r>
              <a:rPr lang="en-US" sz="1800" i="1" dirty="0"/>
              <a:t> (</a:t>
            </a:r>
            <a:r>
              <a:rPr lang="en-US" sz="1800" b="1" i="1" dirty="0"/>
              <a:t>ISCA</a:t>
            </a:r>
            <a:r>
              <a:rPr lang="en-US" sz="1800" i="1" dirty="0"/>
              <a:t>)</a:t>
            </a:r>
            <a:r>
              <a:rPr lang="en-US" sz="1800" dirty="0"/>
              <a:t>, Tel-Aviv, Israel, June 2013. </a:t>
            </a:r>
            <a:r>
              <a:rPr lang="en-US" sz="1800" dirty="0">
                <a:hlinkClick r:id="rId4"/>
              </a:rPr>
              <a:t>Slides (ppt)</a:t>
            </a:r>
            <a:r>
              <a:rPr lang="en-US" sz="1800" dirty="0"/>
              <a:t> </a:t>
            </a:r>
            <a:r>
              <a:rPr lang="en-US" sz="1800" dirty="0">
                <a:hlinkClick r:id="rId5"/>
              </a:rPr>
              <a:t>Slides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6"/>
          <a:stretch>
            <a:fillRect/>
          </a:stretch>
        </p:blipFill>
        <p:spPr>
          <a:xfrm>
            <a:off x="0" y="2751315"/>
            <a:ext cx="9144000" cy="4134069"/>
          </a:xfrm>
          <a:prstGeom prst="rect">
            <a:avLst/>
          </a:prstGeom>
        </p:spPr>
      </p:pic>
      <p:sp>
        <p:nvSpPr>
          <p:cNvPr id="7" name="Title 1"/>
          <p:cNvSpPr>
            <a:spLocks noGrp="1"/>
          </p:cNvSpPr>
          <p:nvPr>
            <p:ph type="title"/>
          </p:nvPr>
        </p:nvSpPr>
        <p:spPr>
          <a:xfrm>
            <a:off x="228600" y="152400"/>
            <a:ext cx="8915400" cy="1066800"/>
          </a:xfrm>
        </p:spPr>
        <p:txBody>
          <a:bodyPr/>
          <a:lstStyle/>
          <a:p>
            <a:r>
              <a:rPr lang="en-US" dirty="0"/>
              <a:t>Analysis of Data Retention Failures </a:t>
            </a:r>
            <a:r>
              <a:rPr lang="en-US" sz="3000" b="1" dirty="0"/>
              <a:t>[ISCA’13]</a:t>
            </a:r>
          </a:p>
        </p:txBody>
      </p:sp>
    </p:spTree>
    <p:extLst>
      <p:ext uri="{BB962C8B-B14F-4D97-AF65-F5344CB8AC3E}">
        <p14:creationId xmlns:p14="http://schemas.microsoft.com/office/powerpoint/2010/main" val="3962443060"/>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Samira Khan, Donghyuk Lee, Yoongu Kim, </a:t>
            </a:r>
            <a:r>
              <a:rPr lang="en-US" sz="1800" dirty="0" err="1"/>
              <a:t>Alaa</a:t>
            </a:r>
            <a:r>
              <a:rPr lang="en-US" sz="1800" dirty="0"/>
              <a:t> </a:t>
            </a:r>
            <a:r>
              <a:rPr lang="en-US" sz="1800" dirty="0" err="1"/>
              <a:t>Alameldeen</a:t>
            </a:r>
            <a:r>
              <a:rPr lang="en-US" sz="1800" dirty="0"/>
              <a:t>, Chris Wilkerson, and Onur Mutlu,</a:t>
            </a:r>
            <a:br>
              <a:rPr lang="en-US" sz="1800" dirty="0"/>
            </a:br>
            <a:r>
              <a:rPr lang="en-US" sz="1800" b="1" dirty="0">
                <a:hlinkClick r:id="rId2"/>
              </a:rPr>
              <a:t>"The Efficacy of Error Mitigation Techniques for DRAM Retention Failures: A Comparative Experimental Study"</a:t>
            </a:r>
            <a:r>
              <a:rPr lang="en-US" sz="1800" dirty="0"/>
              <a:t> </a:t>
            </a:r>
            <a:br>
              <a:rPr lang="en-US" sz="1800" dirty="0"/>
            </a:br>
            <a:r>
              <a:rPr lang="en-US" sz="1800" i="1" dirty="0"/>
              <a:t>Proceedings of the </a:t>
            </a:r>
            <a:r>
              <a:rPr lang="en-US" sz="1800" i="1" dirty="0">
                <a:hlinkClick r:id="rId3"/>
              </a:rPr>
              <a:t>ACM International Conference on Measurement and Modeling of Computer Systems </a:t>
            </a:r>
            <a:r>
              <a:rPr lang="en-US" sz="1800" i="1" dirty="0"/>
              <a:t>(</a:t>
            </a:r>
            <a:r>
              <a:rPr lang="en-US" sz="1800" b="1" i="1" dirty="0"/>
              <a:t>SIGMETRICS</a:t>
            </a:r>
            <a:r>
              <a:rPr lang="en-US" sz="1800" i="1" dirty="0"/>
              <a:t>)</a:t>
            </a:r>
            <a:r>
              <a:rPr lang="en-US" sz="1800" dirty="0"/>
              <a:t>, Austin, TX,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Poster (pptx)</a:t>
            </a:r>
            <a:r>
              <a:rPr lang="en-US" sz="1800" dirty="0"/>
              <a:t> </a:t>
            </a:r>
            <a:r>
              <a:rPr lang="en-US" sz="1800" dirty="0">
                <a:hlinkClick r:id="rId7"/>
              </a:rPr>
              <a:t>(pdf)</a:t>
            </a:r>
            <a:r>
              <a:rPr lang="en-US" sz="1800" dirty="0"/>
              <a:t>] [</a:t>
            </a:r>
            <a:r>
              <a:rPr lang="en-US" sz="1800" dirty="0">
                <a:hlinkClick r:id="rId8"/>
              </a:rPr>
              <a:t>Full data sets</a:t>
            </a:r>
            <a:r>
              <a:rPr lang="en-US" sz="18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9"/>
          <a:stretch>
            <a:fillRect/>
          </a:stretch>
        </p:blipFill>
        <p:spPr>
          <a:xfrm>
            <a:off x="0" y="3645024"/>
            <a:ext cx="9144000" cy="2872292"/>
          </a:xfrm>
          <a:prstGeom prst="rect">
            <a:avLst/>
          </a:prstGeom>
        </p:spPr>
      </p:pic>
      <p:sp>
        <p:nvSpPr>
          <p:cNvPr id="7" name="Title 1"/>
          <p:cNvSpPr>
            <a:spLocks noGrp="1"/>
          </p:cNvSpPr>
          <p:nvPr>
            <p:ph type="title"/>
          </p:nvPr>
        </p:nvSpPr>
        <p:spPr>
          <a:xfrm>
            <a:off x="107504" y="152400"/>
            <a:ext cx="9036496" cy="1066800"/>
          </a:xfrm>
        </p:spPr>
        <p:txBody>
          <a:bodyPr/>
          <a:lstStyle/>
          <a:p>
            <a:r>
              <a:rPr lang="en-US" dirty="0"/>
              <a:t>Mitigation of Retention Issues </a:t>
            </a:r>
            <a:r>
              <a:rPr lang="en-US" sz="2600" b="1" dirty="0"/>
              <a:t>[SIGMETRICS’14]</a:t>
            </a:r>
          </a:p>
        </p:txBody>
      </p:sp>
    </p:spTree>
    <p:extLst>
      <p:ext uri="{BB962C8B-B14F-4D97-AF65-F5344CB8AC3E}">
        <p14:creationId xmlns:p14="http://schemas.microsoft.com/office/powerpoint/2010/main" val="3471514985"/>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0"/>
            <a:ext cx="9036496" cy="884238"/>
          </a:xfrm>
        </p:spPr>
        <p:txBody>
          <a:bodyPr/>
          <a:lstStyle/>
          <a:p>
            <a:r>
              <a:rPr lang="en-US" dirty="0">
                <a:solidFill>
                  <a:srgbClr val="006633"/>
                </a:solidFill>
              </a:rPr>
              <a:t>Mitigation of Retention Issues </a:t>
            </a:r>
            <a:r>
              <a:rPr lang="en-US" sz="2600" b="1" dirty="0">
                <a:solidFill>
                  <a:srgbClr val="006633"/>
                </a:solidFill>
              </a:rPr>
              <a:t>[DSN’15]</a:t>
            </a:r>
            <a:endParaRPr lang="en-US" sz="3400" dirty="0"/>
          </a:p>
        </p:txBody>
      </p:sp>
      <p:sp>
        <p:nvSpPr>
          <p:cNvPr id="3" name="Content Placeholder 2"/>
          <p:cNvSpPr>
            <a:spLocks noGrp="1"/>
          </p:cNvSpPr>
          <p:nvPr>
            <p:ph idx="1"/>
          </p:nvPr>
        </p:nvSpPr>
        <p:spPr>
          <a:xfrm>
            <a:off x="228600" y="940271"/>
            <a:ext cx="8610600" cy="5153025"/>
          </a:xfrm>
        </p:spPr>
        <p:txBody>
          <a:bodyPr/>
          <a:lstStyle/>
          <a:p>
            <a:r>
              <a:rPr lang="en-US" sz="2000" dirty="0" err="1"/>
              <a:t>Moinuddin</a:t>
            </a:r>
            <a:r>
              <a:rPr lang="en-US" sz="2000" dirty="0"/>
              <a:t> </a:t>
            </a:r>
            <a:r>
              <a:rPr lang="en-US" sz="2000" dirty="0" err="1"/>
              <a:t>Qureshi</a:t>
            </a:r>
            <a:r>
              <a:rPr lang="en-US" sz="2000" dirty="0"/>
              <a:t>, </a:t>
            </a:r>
            <a:r>
              <a:rPr lang="en-US" sz="2000" dirty="0" err="1"/>
              <a:t>Dae</a:t>
            </a:r>
            <a:r>
              <a:rPr lang="en-US" sz="2000" dirty="0"/>
              <a:t> Hyun Kim, Samira Khan, </a:t>
            </a:r>
            <a:r>
              <a:rPr lang="en-US" sz="2000" dirty="0" err="1"/>
              <a:t>Prashant</a:t>
            </a:r>
            <a:r>
              <a:rPr lang="en-US" sz="2000" dirty="0"/>
              <a:t> Nair, and Onur Mutlu,</a:t>
            </a:r>
            <a:br>
              <a:rPr lang="en-US" sz="2000" dirty="0"/>
            </a:br>
            <a:r>
              <a:rPr lang="en-US" sz="2000" b="1" dirty="0">
                <a:hlinkClick r:id="rId2"/>
              </a:rPr>
              <a:t>"AVATAR: A Variable-Retention-Time (VRT) Aware Refresh for DRAM Systems"</a:t>
            </a:r>
            <a:r>
              <a:rPr lang="en-US" sz="2000" dirty="0"/>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6"/>
          <a:stretch>
            <a:fillRect/>
          </a:stretch>
        </p:blipFill>
        <p:spPr>
          <a:xfrm>
            <a:off x="0" y="4091037"/>
            <a:ext cx="9144000" cy="1642219"/>
          </a:xfrm>
          <a:prstGeom prst="rect">
            <a:avLst/>
          </a:prstGeom>
        </p:spPr>
      </p:pic>
    </p:spTree>
    <p:extLst>
      <p:ext uri="{BB962C8B-B14F-4D97-AF65-F5344CB8AC3E}">
        <p14:creationId xmlns:p14="http://schemas.microsoft.com/office/powerpoint/2010/main" val="38694576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a:t>
            </a:r>
            <a:r>
              <a:rPr lang="en-US" sz="1800" dirty="0" err="1"/>
              <a:t>Donghyuk</a:t>
            </a:r>
            <a:r>
              <a:rPr lang="en-US" sz="1800" dirty="0"/>
              <a:t> Lee, and Onur Mutlu,</a:t>
            </a:r>
            <a:br>
              <a:rPr lang="en-US" sz="1800" dirty="0"/>
            </a:br>
            <a:r>
              <a:rPr lang="en-US" sz="1800" b="1" dirty="0">
                <a:hlinkClick r:id="rId2"/>
              </a:rPr>
              <a:t>"PARBOR: An Efficient System-Level Technique to Detect Data-Dependent Failures in DRAM"</a:t>
            </a:r>
            <a:r>
              <a:rPr lang="en-US" sz="1800" dirty="0"/>
              <a:t> </a:t>
            </a:r>
            <a:br>
              <a:rPr lang="en-US" sz="1800" dirty="0"/>
            </a:br>
            <a:r>
              <a:rPr lang="en-US" sz="1800" i="1" dirty="0"/>
              <a:t>Proceedings of the </a:t>
            </a:r>
            <a:r>
              <a:rPr lang="en-US" sz="1800" i="1" dirty="0">
                <a:hlinkClick r:id="rId3"/>
              </a:rPr>
              <a:t>45th Annual IEEE/IFIP International Conference on Dependable Systems and Networks</a:t>
            </a:r>
            <a:r>
              <a:rPr lang="en-US" sz="1800" i="1" dirty="0"/>
              <a:t> (</a:t>
            </a:r>
            <a:r>
              <a:rPr lang="en-US" sz="1800" b="1" i="1" dirty="0"/>
              <a:t>DSN</a:t>
            </a:r>
            <a:r>
              <a:rPr lang="en-US" sz="1800" i="1" dirty="0"/>
              <a:t>)</a:t>
            </a:r>
            <a:r>
              <a:rPr lang="en-US" sz="1800" dirty="0"/>
              <a:t>, Toulouse, France, June 2016.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endParaRPr lang="en-US" dirty="0"/>
          </a:p>
        </p:txBody>
      </p:sp>
      <p:sp>
        <p:nvSpPr>
          <p:cNvPr id="7" name="Title 1"/>
          <p:cNvSpPr>
            <a:spLocks noGrp="1"/>
          </p:cNvSpPr>
          <p:nvPr>
            <p:ph type="title"/>
          </p:nvPr>
        </p:nvSpPr>
        <p:spPr>
          <a:xfrm>
            <a:off x="228600" y="152400"/>
            <a:ext cx="8610600" cy="1066800"/>
          </a:xfrm>
        </p:spPr>
        <p:txBody>
          <a:bodyPr/>
          <a:lstStyle/>
          <a:p>
            <a:r>
              <a:rPr lang="en-US" dirty="0">
                <a:solidFill>
                  <a:srgbClr val="006633"/>
                </a:solidFill>
              </a:rPr>
              <a:t>Mitigation of Retention Issues </a:t>
            </a:r>
            <a:r>
              <a:rPr lang="en-US" sz="2600" b="1" dirty="0">
                <a:solidFill>
                  <a:srgbClr val="006633"/>
                </a:solidFill>
              </a:rPr>
              <a:t>[DSN’16]</a:t>
            </a:r>
            <a:r>
              <a:rPr lang="en-US" sz="2600" dirty="0"/>
              <a:t> </a:t>
            </a:r>
            <a:r>
              <a:rPr lang="en-US" dirty="0"/>
              <a:t> </a:t>
            </a:r>
          </a:p>
        </p:txBody>
      </p:sp>
      <p:pic>
        <p:nvPicPr>
          <p:cNvPr id="8" name="Picture 7"/>
          <p:cNvPicPr>
            <a:picLocks noChangeAspect="1"/>
          </p:cNvPicPr>
          <p:nvPr/>
        </p:nvPicPr>
        <p:blipFill>
          <a:blip r:embed="rId6"/>
          <a:stretch>
            <a:fillRect/>
          </a:stretch>
        </p:blipFill>
        <p:spPr>
          <a:xfrm>
            <a:off x="0" y="3893823"/>
            <a:ext cx="9144000" cy="1839433"/>
          </a:xfrm>
          <a:prstGeom prst="rect">
            <a:avLst/>
          </a:prstGeom>
        </p:spPr>
      </p:pic>
    </p:spTree>
    <p:extLst>
      <p:ext uri="{BB962C8B-B14F-4D97-AF65-F5344CB8AC3E}">
        <p14:creationId xmlns:p14="http://schemas.microsoft.com/office/powerpoint/2010/main" val="1887175644"/>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Chris Wilkerson, </a:t>
            </a:r>
            <a:r>
              <a:rPr lang="en-US" sz="1800" dirty="0" err="1"/>
              <a:t>Zhe</a:t>
            </a:r>
            <a:r>
              <a:rPr lang="en-US" sz="1800" dirty="0"/>
              <a:t> Wang, </a:t>
            </a:r>
            <a:r>
              <a:rPr lang="en-US" sz="1800" dirty="0" err="1"/>
              <a:t>Alaa</a:t>
            </a:r>
            <a:r>
              <a:rPr lang="en-US" sz="1800" dirty="0"/>
              <a:t> R. </a:t>
            </a:r>
            <a:r>
              <a:rPr lang="en-US" sz="1800" dirty="0" err="1"/>
              <a:t>Alameldeen</a:t>
            </a:r>
            <a:r>
              <a:rPr lang="en-US" sz="1800" dirty="0"/>
              <a:t>, </a:t>
            </a:r>
            <a:r>
              <a:rPr lang="en-US" sz="1800" dirty="0" err="1"/>
              <a:t>Donghyuk</a:t>
            </a:r>
            <a:r>
              <a:rPr lang="en-US" sz="1800" dirty="0"/>
              <a:t> Lee, and Onur Mutlu,</a:t>
            </a:r>
            <a:br>
              <a:rPr lang="en-US" sz="1800" dirty="0"/>
            </a:br>
            <a:r>
              <a:rPr lang="en-US" sz="1800" b="1" dirty="0">
                <a:hlinkClick r:id="rId2"/>
              </a:rPr>
              <a:t>"Detecting and Mitigating Data-Dependent DRAM Failures by Exploiting Current Memory Content"</a:t>
            </a:r>
            <a:br>
              <a:rPr lang="en-US" sz="1800" dirty="0"/>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endParaRPr lang="en-US" dirty="0"/>
          </a:p>
        </p:txBody>
      </p:sp>
      <p:pic>
        <p:nvPicPr>
          <p:cNvPr id="6" name="Picture 5"/>
          <p:cNvPicPr>
            <a:picLocks noChangeAspect="1"/>
          </p:cNvPicPr>
          <p:nvPr/>
        </p:nvPicPr>
        <p:blipFill>
          <a:blip r:embed="rId10"/>
          <a:stretch>
            <a:fillRect/>
          </a:stretch>
        </p:blipFill>
        <p:spPr>
          <a:xfrm>
            <a:off x="0" y="4042310"/>
            <a:ext cx="9144000" cy="1618938"/>
          </a:xfrm>
          <a:prstGeom prst="rect">
            <a:avLst/>
          </a:prstGeom>
        </p:spPr>
      </p:pic>
      <p:sp>
        <p:nvSpPr>
          <p:cNvPr id="9" name="Title 1"/>
          <p:cNvSpPr>
            <a:spLocks noGrp="1"/>
          </p:cNvSpPr>
          <p:nvPr>
            <p:ph type="title"/>
          </p:nvPr>
        </p:nvSpPr>
        <p:spPr>
          <a:xfrm>
            <a:off x="107504" y="152400"/>
            <a:ext cx="9036496" cy="1066800"/>
          </a:xfrm>
        </p:spPr>
        <p:txBody>
          <a:bodyPr/>
          <a:lstStyle/>
          <a:p>
            <a:r>
              <a:rPr lang="en-US" dirty="0">
                <a:solidFill>
                  <a:srgbClr val="006633"/>
                </a:solidFill>
              </a:rPr>
              <a:t>Mitigation of Retention Issues </a:t>
            </a:r>
            <a:r>
              <a:rPr lang="en-US" sz="2600" b="1" dirty="0">
                <a:solidFill>
                  <a:srgbClr val="006633"/>
                </a:solidFill>
              </a:rPr>
              <a:t>[MICRO’17]</a:t>
            </a:r>
            <a:r>
              <a:rPr lang="en-US" sz="2600" dirty="0"/>
              <a:t> </a:t>
            </a:r>
            <a:r>
              <a:rPr lang="en-US" dirty="0"/>
              <a:t> </a:t>
            </a:r>
          </a:p>
        </p:txBody>
      </p:sp>
    </p:spTree>
    <p:extLst>
      <p:ext uri="{BB962C8B-B14F-4D97-AF65-F5344CB8AC3E}">
        <p14:creationId xmlns:p14="http://schemas.microsoft.com/office/powerpoint/2010/main" val="3380861717"/>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6633"/>
                </a:solidFill>
              </a:rPr>
              <a:t>Mitigation of Retention Issues </a:t>
            </a:r>
            <a:r>
              <a:rPr lang="en-US" sz="2600" b="1" dirty="0"/>
              <a:t>[ISCA’17]</a:t>
            </a:r>
          </a:p>
        </p:txBody>
      </p:sp>
      <p:pic>
        <p:nvPicPr>
          <p:cNvPr id="5" name="Picture 4"/>
          <p:cNvPicPr>
            <a:picLocks noChangeAspect="1"/>
          </p:cNvPicPr>
          <p:nvPr/>
        </p:nvPicPr>
        <p:blipFill>
          <a:blip r:embed="rId2"/>
          <a:stretch>
            <a:fillRect/>
          </a:stretch>
        </p:blipFill>
        <p:spPr>
          <a:xfrm>
            <a:off x="0" y="4548800"/>
            <a:ext cx="9144000" cy="1904536"/>
          </a:xfrm>
          <a:prstGeom prst="rect">
            <a:avLst/>
          </a:prstGeom>
        </p:spPr>
      </p:pic>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and Onur Mutlu,</a:t>
            </a:r>
            <a:br>
              <a:rPr lang="en-US" sz="1800" dirty="0"/>
            </a:br>
            <a:r>
              <a:rPr lang="en-US" sz="1800" b="1" dirty="0">
                <a:hlinkClick r:id="rId3"/>
              </a:rPr>
              <a:t>"The Reach Profiler (REAPER): Enabling the Mitigation of DRAM Retention Failures via Profiling at Aggressive Conditions"</a:t>
            </a:r>
            <a:br>
              <a:rPr lang="en-US" sz="1800" dirty="0"/>
            </a:br>
            <a:r>
              <a:rPr lang="en-US" sz="1800" i="1" dirty="0"/>
              <a:t>Proceedings of the </a:t>
            </a:r>
            <a:r>
              <a:rPr lang="en-US" sz="1800" i="1" dirty="0">
                <a:hlinkClick r:id="rId4"/>
              </a:rPr>
              <a:t>44th International Symposium on Computer Architecture</a:t>
            </a:r>
            <a:r>
              <a:rPr lang="en-US" sz="1800" i="1" dirty="0"/>
              <a:t> (</a:t>
            </a:r>
            <a:r>
              <a:rPr lang="en-US" sz="1800" b="1" i="1" dirty="0"/>
              <a:t>ISCA</a:t>
            </a:r>
            <a:r>
              <a:rPr lang="en-US" sz="1800" i="1" dirty="0"/>
              <a:t>)</a:t>
            </a:r>
            <a:r>
              <a:rPr lang="en-US" sz="1800" dirty="0"/>
              <a:t>, Toronto, Canada, June 2017.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br>
              <a:rPr lang="en-US" sz="1800" dirty="0"/>
            </a:br>
            <a:r>
              <a:rPr lang="en-US" sz="1800" dirty="0"/>
              <a:t>[</a:t>
            </a:r>
            <a:r>
              <a:rPr lang="en-US" sz="1800" dirty="0">
                <a:hlinkClick r:id="rId7"/>
              </a:rPr>
              <a:t>Lightning Session Slides (pptx)</a:t>
            </a:r>
            <a:r>
              <a:rPr lang="en-US" sz="1800" dirty="0"/>
              <a:t> </a:t>
            </a:r>
            <a:r>
              <a:rPr lang="en-US" sz="1800" dirty="0">
                <a:hlinkClick r:id="rId8"/>
              </a:rPr>
              <a:t>(pdf)</a:t>
            </a:r>
            <a:r>
              <a:rPr lang="en-US" sz="1800" dirty="0"/>
              <a:t>] </a:t>
            </a:r>
          </a:p>
          <a:p>
            <a:endParaRPr lang="en-US" sz="1800" dirty="0"/>
          </a:p>
          <a:p>
            <a:r>
              <a:rPr lang="en-US" sz="1800" dirty="0">
                <a:solidFill>
                  <a:srgbClr val="FF0000"/>
                </a:solidFill>
              </a:rPr>
              <a:t>First experimental analysis of (mobile) LPDDR4 chips</a:t>
            </a:r>
          </a:p>
          <a:p>
            <a:r>
              <a:rPr lang="en-US" sz="1800" dirty="0">
                <a:solidFill>
                  <a:srgbClr val="FF0000"/>
                </a:solidFill>
              </a:rPr>
              <a:t>Analyzes the complex tradeoff space of retention time profiling</a:t>
            </a:r>
          </a:p>
          <a:p>
            <a:r>
              <a:rPr lang="en-US" sz="1800" dirty="0">
                <a:solidFill>
                  <a:srgbClr val="FF0000"/>
                </a:solidFill>
              </a:rPr>
              <a:t>Idea: enable fast and robust profiling at higher refresh intervals &amp; temperatures</a:t>
            </a:r>
            <a:endParaRPr lang="en-US" dirty="0">
              <a:solidFill>
                <a:srgbClr val="FF0000"/>
              </a:solidFill>
            </a:endParaRPr>
          </a:p>
        </p:txBody>
      </p:sp>
    </p:spTree>
    <p:extLst>
      <p:ext uri="{BB962C8B-B14F-4D97-AF65-F5344CB8AC3E}">
        <p14:creationId xmlns:p14="http://schemas.microsoft.com/office/powerpoint/2010/main" val="42368103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22</a:t>
            </a:fld>
            <a:endParaRPr lang="en-US" altLang="en-US">
              <a:solidFill>
                <a:srgbClr val="000000"/>
              </a:solidFill>
            </a:endParaRPr>
          </a:p>
        </p:txBody>
      </p:sp>
    </p:spTree>
    <p:extLst>
      <p:ext uri="{BB962C8B-B14F-4D97-AF65-F5344CB8AC3E}">
        <p14:creationId xmlns:p14="http://schemas.microsoft.com/office/powerpoint/2010/main" val="1422301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DRAM RowHammer</a:t>
            </a: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 simple hardware failure mechanism </a:t>
            </a:r>
          </a:p>
          <a:p>
            <a:pPr marL="0" indent="0" algn="ctr">
              <a:buNone/>
            </a:pPr>
            <a:r>
              <a:rPr lang="en-US" sz="3200" dirty="0">
                <a:solidFill>
                  <a:srgbClr val="0000FF"/>
                </a:solidFill>
                <a:latin typeface="Tahoma" charset="0"/>
              </a:rPr>
              <a:t>can create a widespread </a:t>
            </a:r>
          </a:p>
          <a:p>
            <a:pPr marL="0" indent="0" algn="ctr">
              <a:buNone/>
            </a:pPr>
            <a:r>
              <a:rPr lang="en-US" sz="3200" dirty="0">
                <a:solidFill>
                  <a:srgbClr val="FF0000"/>
                </a:solidFill>
                <a:latin typeface="Tahoma" charset="0"/>
              </a:rPr>
              <a:t>system security vulnerability</a:t>
            </a:r>
          </a:p>
        </p:txBody>
      </p:sp>
      <p:sp>
        <p:nvSpPr>
          <p:cNvPr id="23040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52E3B1D-8F75-8B42-8367-02A3C0FD41CB}" type="slidenum">
              <a:rPr lang="en-US" sz="1600">
                <a:solidFill>
                  <a:srgbClr val="000000"/>
                </a:solidFill>
                <a:latin typeface="Garamond" charset="0"/>
                <a:cs typeface="Arial" charset="0"/>
              </a:rPr>
              <a:pPr eaLnBrk="1" hangingPunct="1"/>
              <a:t>23</a:t>
            </a:fld>
            <a:endParaRPr lang="en-US" sz="1600">
              <a:solidFill>
                <a:srgbClr val="000000"/>
              </a:solidFill>
              <a:latin typeface="Garamond" charset="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69029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142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1426">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dirty="0">
                <a:solidFill>
                  <a:prstClr val="black"/>
                </a:solidFill>
                <a:latin typeface="Calibri Light"/>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4000">
                <a:solidFill>
                  <a:prstClr val="black"/>
                </a:solidFill>
                <a:latin typeface="Calibri Light"/>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4000">
                <a:solidFill>
                  <a:prstClr val="black"/>
                </a:solidFill>
                <a:latin typeface="Calibri Light"/>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4000">
                <a:solidFill>
                  <a:prstClr val="black"/>
                </a:solidFill>
                <a:latin typeface="Calibri Light"/>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dirty="0">
                <a:solidFill>
                  <a:prstClr val="black"/>
                </a:solidFill>
                <a:latin typeface="Calibri Light"/>
              </a:rPr>
              <a:t> Row</a:t>
            </a:r>
          </a:p>
        </p:txBody>
      </p:sp>
      <p:sp>
        <p:nvSpPr>
          <p:cNvPr id="20" name="TextBox 19"/>
          <p:cNvSpPr txBox="1"/>
          <p:nvPr/>
        </p:nvSpPr>
        <p:spPr>
          <a:xfrm>
            <a:off x="5943600" y="1447800"/>
            <a:ext cx="2286000" cy="457200"/>
          </a:xfrm>
          <a:prstGeom prst="rect">
            <a:avLst/>
          </a:prstGeom>
          <a:noFill/>
        </p:spPr>
        <p:txBody>
          <a:bodyPr anchor="ctr"/>
          <a:lstStyle/>
          <a:p>
            <a:pPr>
              <a:defRPr/>
            </a:pPr>
            <a:r>
              <a:rPr lang="en-US" sz="4000">
                <a:solidFill>
                  <a:prstClr val="black"/>
                </a:solidFill>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a:defRPr/>
            </a:pPr>
            <a:r>
              <a:rPr lang="en-US" sz="4400" b="1" i="1">
                <a:solidFill>
                  <a:prstClr val="black">
                    <a:lumMod val="65000"/>
                    <a:lumOff val="35000"/>
                  </a:prstClr>
                </a:solidFill>
                <a:latin typeface="Calibri Light"/>
                <a:ea typeface="ＭＳ Ｐゴシック" charset="0"/>
                <a:cs typeface="ＭＳ Ｐゴシック" charset="0"/>
              </a:rPr>
              <a:t> V</a:t>
            </a:r>
            <a:r>
              <a:rPr lang="en-US" sz="4800" b="1" i="1" baseline="-20000">
                <a:solidFill>
                  <a:prstClr val="black">
                    <a:lumMod val="65000"/>
                    <a:lumOff val="35000"/>
                  </a:prstClr>
                </a:solidFill>
                <a:latin typeface="Calibri Light"/>
                <a:ea typeface="ＭＳ Ｐゴシック" charset="0"/>
                <a:cs typeface="ＭＳ Ｐゴシック" charset="0"/>
              </a:rPr>
              <a:t>LOW</a:t>
            </a:r>
            <a:endParaRPr lang="en-US" sz="4400" b="1" i="1" baseline="-20000">
              <a:solidFill>
                <a:prstClr val="black">
                  <a:lumMod val="65000"/>
                  <a:lumOff val="35000"/>
                </a:prstClr>
              </a:solidFill>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a:defRPr/>
            </a:pPr>
            <a:r>
              <a:rPr lang="en-US" sz="4400" b="1">
                <a:solidFill>
                  <a:srgbClr val="FF0000"/>
                </a:solidFill>
                <a:latin typeface="Calibri Light"/>
                <a:ea typeface="ＭＳ Ｐゴシック" charset="0"/>
                <a:cs typeface="ＭＳ Ｐゴシック" charset="0"/>
              </a:rPr>
              <a:t> </a:t>
            </a:r>
            <a:r>
              <a:rPr lang="en-US" sz="4400" b="1" i="1">
                <a:solidFill>
                  <a:srgbClr val="FF0000"/>
                </a:solidFill>
                <a:latin typeface="Calibri Light"/>
                <a:ea typeface="ＭＳ Ｐゴシック" charset="0"/>
                <a:cs typeface="ＭＳ Ｐゴシック" charset="0"/>
              </a:rPr>
              <a:t>V</a:t>
            </a:r>
            <a:r>
              <a:rPr lang="en-US" sz="4800" b="1" i="1" baseline="-20000">
                <a:solidFill>
                  <a:srgbClr val="FF0000"/>
                </a:solidFill>
                <a:latin typeface="Calibri Light"/>
                <a:ea typeface="ＭＳ Ｐゴシック" charset="0"/>
                <a:cs typeface="ＭＳ Ｐゴシック" charset="0"/>
              </a:rPr>
              <a:t>HIGH</a:t>
            </a:r>
            <a:endParaRPr lang="en-US" sz="4400" b="1" i="1" baseline="-20000">
              <a:solidFill>
                <a:srgbClr val="FF0000"/>
              </a:solidFill>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b="1" dirty="0">
                <a:solidFill>
                  <a:prstClr val="white"/>
                </a:solidFill>
                <a:latin typeface="Calibri Light"/>
              </a:rPr>
              <a:t> </a:t>
            </a:r>
            <a:r>
              <a:rPr lang="en-US" sz="3600" b="1" dirty="0">
                <a:solidFill>
                  <a:prstClr val="black"/>
                </a:solidFill>
                <a:latin typeface="Calibri Light"/>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b="1" dirty="0">
                <a:solidFill>
                  <a:prstClr val="white"/>
                </a:solidFill>
                <a:latin typeface="Calibri Light"/>
              </a:rPr>
              <a:t> </a:t>
            </a:r>
            <a:r>
              <a:rPr lang="en-US" sz="3600" b="1" dirty="0">
                <a:solidFill>
                  <a:prstClr val="black"/>
                </a:solidFill>
                <a:latin typeface="Calibri Light"/>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b="1" dirty="0">
                <a:solidFill>
                  <a:prstClr val="white"/>
                </a:solidFill>
                <a:latin typeface="Calibri Light"/>
              </a:rPr>
              <a:t> Hammered Row</a:t>
            </a:r>
          </a:p>
        </p:txBody>
      </p:sp>
      <p:sp>
        <p:nvSpPr>
          <p:cNvPr id="34" name="Punchline"/>
          <p:cNvSpPr txBox="1"/>
          <p:nvPr/>
        </p:nvSpPr>
        <p:spPr>
          <a:xfrm>
            <a:off x="395288" y="4953000"/>
            <a:ext cx="8359775" cy="1143000"/>
          </a:xfrm>
          <a:prstGeom prst="rect">
            <a:avLst/>
          </a:prstGeom>
          <a:noFill/>
        </p:spPr>
        <p:txBody>
          <a:bodyPr anchor="ctr"/>
          <a:lstStyle/>
          <a:p>
            <a:pPr>
              <a:defRPr/>
            </a:pPr>
            <a:r>
              <a:rPr lang="en-US" sz="2600" b="1" dirty="0">
                <a:solidFill>
                  <a:prstClr val="black"/>
                </a:solidFill>
                <a:latin typeface="Calibri Light"/>
                <a:ea typeface="ＭＳ Ｐゴシック" charset="0"/>
                <a:cs typeface="ＭＳ Ｐゴシック" charset="0"/>
              </a:rPr>
              <a:t>Repeatedly</a:t>
            </a:r>
            <a:r>
              <a:rPr lang="en-US" sz="2600" dirty="0">
                <a:solidFill>
                  <a:prstClr val="black"/>
                </a:solidFill>
                <a:latin typeface="Calibri Light"/>
                <a:ea typeface="ＭＳ Ｐゴシック" charset="0"/>
                <a:cs typeface="ＭＳ Ｐゴシック" charset="0"/>
              </a:rPr>
              <a:t> </a:t>
            </a:r>
            <a:r>
              <a:rPr lang="en-US" sz="2600" b="1" dirty="0">
                <a:solidFill>
                  <a:prstClr val="black"/>
                </a:solidFill>
                <a:latin typeface="Calibri Light"/>
                <a:ea typeface="ＭＳ Ｐゴシック" charset="0"/>
                <a:cs typeface="ＭＳ Ｐゴシック" charset="0"/>
              </a:rPr>
              <a:t>reading</a:t>
            </a:r>
            <a:r>
              <a:rPr lang="en-US" sz="2600" dirty="0">
                <a:solidFill>
                  <a:prstClr val="black"/>
                </a:solidFill>
                <a:latin typeface="Calibri Light"/>
                <a:ea typeface="ＭＳ Ｐゴシック" charset="0"/>
                <a:cs typeface="ＭＳ Ｐゴシック" charset="0"/>
              </a:rPr>
              <a:t> a row enough times (before memory gets refreshed) induces </a:t>
            </a:r>
            <a:r>
              <a:rPr lang="en-US" sz="2600" b="1" dirty="0">
                <a:solidFill>
                  <a:srgbClr val="FF0000"/>
                </a:solidFill>
                <a:latin typeface="Calibri Light"/>
                <a:ea typeface="ＭＳ Ｐゴシック" charset="0"/>
                <a:cs typeface="ＭＳ Ｐゴシック" charset="0"/>
              </a:rPr>
              <a:t>disturbance errors</a:t>
            </a:r>
            <a:r>
              <a:rPr lang="en-US" sz="2600" dirty="0">
                <a:solidFill>
                  <a:srgbClr val="FF0000"/>
                </a:solidFill>
                <a:latin typeface="Calibri Light"/>
                <a:ea typeface="ＭＳ Ｐゴシック" charset="0"/>
                <a:cs typeface="ＭＳ Ｐゴシック" charset="0"/>
              </a:rPr>
              <a:t> </a:t>
            </a:r>
            <a:r>
              <a:rPr lang="en-US" sz="2600" dirty="0">
                <a:solidFill>
                  <a:prstClr val="black"/>
                </a:solidFill>
                <a:latin typeface="Calibri Light"/>
                <a:ea typeface="ＭＳ Ｐゴシック" charset="0"/>
                <a:cs typeface="ＭＳ Ｐゴシック" charset="0"/>
              </a:rPr>
              <a:t>in </a:t>
            </a:r>
            <a:r>
              <a:rPr lang="en-US" sz="2600" b="1" dirty="0">
                <a:solidFill>
                  <a:prstClr val="black"/>
                </a:solidFill>
                <a:latin typeface="Calibri Light"/>
                <a:ea typeface="ＭＳ Ｐゴシック" charset="0"/>
                <a:cs typeface="ＭＳ Ｐゴシック" charset="0"/>
              </a:rPr>
              <a:t>adjacent</a:t>
            </a:r>
            <a:r>
              <a:rPr lang="en-US" sz="2600" dirty="0">
                <a:solidFill>
                  <a:prstClr val="black"/>
                </a:solidFill>
                <a:latin typeface="Calibri Light"/>
                <a:ea typeface="ＭＳ Ｐゴシック" charset="0"/>
                <a:cs typeface="ＭＳ Ｐゴシック" charset="0"/>
              </a:rPr>
              <a:t> </a:t>
            </a:r>
            <a:r>
              <a:rPr lang="en-US" sz="2600" b="1" dirty="0">
                <a:solidFill>
                  <a:prstClr val="black"/>
                </a:solidFill>
                <a:latin typeface="Calibri Light"/>
                <a:ea typeface="ＭＳ Ｐゴシック" charset="0"/>
                <a:cs typeface="ＭＳ Ｐゴシック" charset="0"/>
              </a:rPr>
              <a:t>rows</a:t>
            </a:r>
            <a:r>
              <a:rPr lang="en-US" sz="2600" dirty="0">
                <a:solidFill>
                  <a:prstClr val="black"/>
                </a:solidFill>
                <a:latin typeface="Calibri Light"/>
                <a:ea typeface="ＭＳ Ｐゴシック" charset="0"/>
                <a:cs typeface="ＭＳ Ｐゴシック" charset="0"/>
              </a:rPr>
              <a:t> in </a:t>
            </a:r>
            <a:r>
              <a:rPr lang="en-US" sz="2600" b="1" dirty="0">
                <a:solidFill>
                  <a:srgbClr val="FF0000"/>
                </a:solidFill>
                <a:latin typeface="Calibri Light"/>
                <a:ea typeface="ＭＳ Ｐゴシック" charset="0"/>
                <a:cs typeface="ＭＳ Ｐゴシック" charset="0"/>
              </a:rPr>
              <a:t>most real DRAM chips you can buy today</a:t>
            </a:r>
            <a:endParaRPr lang="en-US" sz="2600" dirty="0">
              <a:solidFill>
                <a:prstClr val="black"/>
              </a:solidFill>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algn="r">
              <a:defRPr/>
            </a:pPr>
            <a:r>
              <a:rPr lang="en-US" sz="4000" b="1" i="1">
                <a:solidFill>
                  <a:prstClr val="black"/>
                </a:solidFill>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algn="r">
              <a:defRPr/>
            </a:pPr>
            <a:r>
              <a:rPr lang="en-US" sz="4000" b="1" i="1">
                <a:solidFill>
                  <a:prstClr val="black"/>
                </a:solidFill>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63EFCF5-C8B9-AF45-B0E3-7DB4F7D988EA}" type="slidenum">
              <a:rPr lang="en-US" sz="2000">
                <a:solidFill>
                  <a:srgbClr val="898989"/>
                </a:solidFill>
                <a:latin typeface="Cambria Math" charset="0"/>
                <a:cs typeface="Cambria Math" charset="0"/>
              </a:rPr>
              <a:pPr eaLnBrk="1" hangingPunct="1"/>
              <a:t>24</a:t>
            </a:fld>
            <a:endParaRPr lang="en-US" sz="2000">
              <a:solidFill>
                <a:srgbClr val="898989"/>
              </a:solidFill>
              <a:latin typeface="Cambria Math"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DRAM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a:defRPr/>
            </a:pPr>
            <a:r>
              <a:rPr lang="en-US" dirty="0">
                <a:solidFill>
                  <a:srgbClr val="0000FF"/>
                </a:solidFill>
                <a:ea typeface="ＭＳ Ｐゴシック" charset="0"/>
                <a:cs typeface="ＭＳ Ｐゴシック" charset="0"/>
                <a:hlinkClick r:id="rId3"/>
              </a:rPr>
              <a:t>Flipping Bits in Memory Without Accessing Them: An Experimental Study of DRAM Disturbance Errors</a:t>
            </a:r>
            <a:r>
              <a:rPr lang="en-US" dirty="0">
                <a:solidFill>
                  <a:srgbClr val="0000FF"/>
                </a:solidFill>
                <a:ea typeface="ＭＳ Ｐゴシック" charset="0"/>
                <a:cs typeface="ＭＳ Ｐゴシック" charset="0"/>
              </a:rPr>
              <a:t>,</a:t>
            </a:r>
            <a:r>
              <a:rPr lang="en-US" dirty="0">
                <a:solidFill>
                  <a:prstClr val="black"/>
                </a:solidFill>
                <a:latin typeface="Tahoma" charset="0"/>
                <a:ea typeface="ＭＳ Ｐゴシック" charset="0"/>
                <a:cs typeface="ＭＳ Ｐゴシック" charset="0"/>
              </a:rPr>
              <a:t> </a:t>
            </a:r>
            <a:r>
              <a:rPr lang="en-US" dirty="0">
                <a:solidFill>
                  <a:prstClr val="black"/>
                </a:solidFill>
                <a:ea typeface="ＭＳ Ｐゴシック" charset="0"/>
                <a:cs typeface="ＭＳ Ｐゴシック" charset="0"/>
              </a:rPr>
              <a:t>(Kim et al., ISCA 2014)</a:t>
            </a:r>
          </a:p>
        </p:txBody>
      </p:sp>
    </p:spTree>
    <p:extLst>
      <p:ext uri="{BB962C8B-B14F-4D97-AF65-F5344CB8AC3E}">
        <p14:creationId xmlns:p14="http://schemas.microsoft.com/office/powerpoint/2010/main" val="7609257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90000"/>
              </a:lnSpc>
            </a:pPr>
            <a:r>
              <a:rPr lang="en-US" sz="4400" b="1"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86%</a:t>
            </a:r>
          </a:p>
          <a:p>
            <a:pPr algn="ctr">
              <a:lnSpc>
                <a:spcPct val="90000"/>
              </a:lnSpc>
            </a:pPr>
            <a:r>
              <a:rPr lang="en-US" sz="32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90000"/>
              </a:lnSpc>
            </a:pPr>
            <a:r>
              <a:rPr lang="en-US" sz="4400" b="1"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83%</a:t>
            </a:r>
          </a:p>
          <a:p>
            <a:pPr algn="ctr">
              <a:lnSpc>
                <a:spcPct val="90000"/>
              </a:lnSpc>
            </a:pPr>
            <a:r>
              <a:rPr lang="en-US" sz="32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90000"/>
              </a:lnSpc>
            </a:pPr>
            <a:r>
              <a:rPr lang="en-US" sz="4400" b="1"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88%</a:t>
            </a:r>
          </a:p>
          <a:p>
            <a:pPr algn="ctr">
              <a:lnSpc>
                <a:spcPct val="90000"/>
              </a:lnSpc>
            </a:pPr>
            <a:r>
              <a:rPr lang="en-US" sz="32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800" b="1">
                <a:solidFill>
                  <a:srgbClr val="5B9BD5"/>
                </a:solidFill>
                <a:latin typeface="Calibri Light"/>
              </a:rPr>
              <a:t>A</a:t>
            </a:r>
            <a:r>
              <a:rPr lang="en-US" sz="4000" b="1">
                <a:solidFill>
                  <a:srgbClr val="5B9BD5"/>
                </a:solidFill>
                <a:latin typeface="Calibri Light"/>
              </a:rPr>
              <a:t> </a:t>
            </a:r>
            <a:r>
              <a:rPr lang="en-US" sz="3200">
                <a:solidFill>
                  <a:srgbClr val="5B9BD5"/>
                </a:solidFill>
                <a:latin typeface="Calibri Light"/>
              </a:rPr>
              <a:t>company</a:t>
            </a:r>
            <a:endParaRPr lang="en-US" sz="4000">
              <a:solidFill>
                <a:srgbClr val="5B9BD5"/>
              </a:solidFill>
              <a:latin typeface="Calibri Light"/>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800" b="1">
                <a:solidFill>
                  <a:srgbClr val="ED7D31"/>
                </a:solidFill>
                <a:latin typeface="Calibri Light"/>
              </a:rPr>
              <a:t>B</a:t>
            </a:r>
            <a:r>
              <a:rPr lang="en-US" sz="4000">
                <a:solidFill>
                  <a:srgbClr val="ED7D31"/>
                </a:solidFill>
                <a:latin typeface="Calibri Light"/>
              </a:rPr>
              <a:t> </a:t>
            </a:r>
            <a:r>
              <a:rPr lang="en-US" sz="3200">
                <a:solidFill>
                  <a:srgbClr val="ED7D31"/>
                </a:solidFill>
                <a:latin typeface="Calibri Light"/>
              </a:rPr>
              <a:t>company</a:t>
            </a:r>
            <a:endParaRPr lang="en-US" sz="4000">
              <a:solidFill>
                <a:srgbClr val="ED7D31"/>
              </a:solidFill>
              <a:latin typeface="Calibri Light"/>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800" b="1">
                <a:solidFill>
                  <a:srgbClr val="70AD47"/>
                </a:solidFill>
                <a:latin typeface="Calibri Light"/>
              </a:rPr>
              <a:t>C </a:t>
            </a:r>
            <a:r>
              <a:rPr lang="en-US" sz="3200">
                <a:solidFill>
                  <a:srgbClr val="70AD47"/>
                </a:solidFill>
                <a:latin typeface="Calibri Light"/>
              </a:rPr>
              <a:t>company</a:t>
            </a:r>
            <a:endParaRPr lang="en-US" sz="4000">
              <a:solidFill>
                <a:srgbClr val="70AD47"/>
              </a:solidFill>
              <a:latin typeface="Calibri Light"/>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r>
              <a:rPr lang="en-US" sz="3600" dirty="0">
                <a:solidFill>
                  <a:srgbClr val="5B9BD5"/>
                </a:solidFill>
                <a:latin typeface="Calibri Light"/>
                <a:cs typeface="Courier New" panose="02070309020205020404" pitchFamily="49" charset="0"/>
              </a:rPr>
              <a:t>Up to</a:t>
            </a:r>
          </a:p>
          <a:p>
            <a:pPr algn="ctr"/>
            <a:r>
              <a:rPr lang="en-US" sz="4400" b="1" dirty="0">
                <a:solidFill>
                  <a:srgbClr val="5B9BD5"/>
                </a:solidFill>
                <a:latin typeface="Cambria Math" panose="02040503050406030204" pitchFamily="18" charset="0"/>
                <a:ea typeface="Cambria Math" panose="02040503050406030204" pitchFamily="18" charset="0"/>
                <a:cs typeface="Courier New" panose="02070309020205020404" pitchFamily="49" charset="0"/>
              </a:rPr>
              <a:t>1.0×10</a:t>
            </a:r>
            <a:r>
              <a:rPr lang="en-US" sz="4400" b="1" baseline="30000" dirty="0">
                <a:solidFill>
                  <a:srgbClr val="5B9BD5"/>
                </a:solidFill>
                <a:latin typeface="Cambria Math" panose="02040503050406030204" pitchFamily="18" charset="0"/>
                <a:ea typeface="Cambria Math" panose="02040503050406030204" pitchFamily="18" charset="0"/>
                <a:cs typeface="Courier New" panose="02070309020205020404" pitchFamily="49" charset="0"/>
              </a:rPr>
              <a:t>7</a:t>
            </a:r>
            <a:r>
              <a:rPr lang="en-US" sz="3600" dirty="0">
                <a:solidFill>
                  <a:srgbClr val="5B9BD5"/>
                </a:solidFill>
                <a:latin typeface="Cambria Math" panose="02040503050406030204" pitchFamily="18" charset="0"/>
                <a:ea typeface="Cambria Math" panose="02040503050406030204" pitchFamily="18" charset="0"/>
                <a:cs typeface="Courier New" panose="02070309020205020404" pitchFamily="49" charset="0"/>
              </a:rPr>
              <a:t> </a:t>
            </a:r>
            <a:br>
              <a:rPr lang="en-US" sz="3600" dirty="0">
                <a:solidFill>
                  <a:srgbClr val="5B9BD5"/>
                </a:solidFill>
                <a:latin typeface="Cambria Math" panose="02040503050406030204" pitchFamily="18" charset="0"/>
                <a:ea typeface="Cambria Math" panose="02040503050406030204" pitchFamily="18" charset="0"/>
                <a:cs typeface="Courier New" panose="02070309020205020404" pitchFamily="49" charset="0"/>
              </a:rPr>
            </a:br>
            <a:r>
              <a:rPr lang="en-US" sz="3600" dirty="0">
                <a:solidFill>
                  <a:srgbClr val="5B9BD5"/>
                </a:solidFill>
                <a:latin typeface="Calibri Light"/>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r>
              <a:rPr lang="en-US" sz="3600" dirty="0">
                <a:solidFill>
                  <a:srgbClr val="ED7D31"/>
                </a:solidFill>
                <a:latin typeface="Calibri Light"/>
                <a:cs typeface="Courier New" panose="02070309020205020404" pitchFamily="49" charset="0"/>
              </a:rPr>
              <a:t>Up to</a:t>
            </a:r>
          </a:p>
          <a:p>
            <a:pPr algn="ctr"/>
            <a:r>
              <a:rPr lang="en-US" sz="4400" b="1" dirty="0">
                <a:solidFill>
                  <a:srgbClr val="ED7D31"/>
                </a:solidFill>
                <a:latin typeface="Cambria Math" panose="02040503050406030204" pitchFamily="18" charset="0"/>
                <a:ea typeface="Cambria Math" panose="02040503050406030204" pitchFamily="18" charset="0"/>
                <a:cs typeface="Courier New" panose="02070309020205020404" pitchFamily="49" charset="0"/>
              </a:rPr>
              <a:t>2.7×10</a:t>
            </a:r>
            <a:r>
              <a:rPr lang="en-US" sz="4400" b="1" baseline="30000" dirty="0">
                <a:solidFill>
                  <a:srgbClr val="ED7D31"/>
                </a:solidFill>
                <a:latin typeface="Cambria Math" panose="02040503050406030204" pitchFamily="18" charset="0"/>
                <a:ea typeface="Cambria Math" panose="02040503050406030204" pitchFamily="18" charset="0"/>
                <a:cs typeface="Courier New" panose="02070309020205020404" pitchFamily="49" charset="0"/>
              </a:rPr>
              <a:t>6</a:t>
            </a:r>
            <a:br>
              <a:rPr lang="en-US" sz="3600" dirty="0">
                <a:solidFill>
                  <a:srgbClr val="ED7D31"/>
                </a:solidFill>
                <a:latin typeface="Cambria Math" panose="02040503050406030204" pitchFamily="18" charset="0"/>
                <a:ea typeface="Cambria Math" panose="02040503050406030204" pitchFamily="18" charset="0"/>
                <a:cs typeface="Courier New" panose="02070309020205020404" pitchFamily="49" charset="0"/>
              </a:rPr>
            </a:br>
            <a:r>
              <a:rPr lang="en-US" sz="3600" dirty="0">
                <a:solidFill>
                  <a:srgbClr val="ED7D31"/>
                </a:solidFill>
                <a:latin typeface="Calibri Light"/>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r>
              <a:rPr lang="en-US" sz="3600" dirty="0">
                <a:solidFill>
                  <a:srgbClr val="70AD47"/>
                </a:solidFill>
                <a:latin typeface="Calibri Light"/>
                <a:cs typeface="Courier New" panose="02070309020205020404" pitchFamily="49" charset="0"/>
              </a:rPr>
              <a:t>Up to</a:t>
            </a:r>
          </a:p>
          <a:p>
            <a:pPr algn="ctr"/>
            <a:r>
              <a:rPr lang="en-US" sz="4400" b="1" dirty="0">
                <a:solidFill>
                  <a:srgbClr val="70AD47"/>
                </a:solidFill>
                <a:latin typeface="Cambria Math" panose="02040503050406030204" pitchFamily="18" charset="0"/>
                <a:ea typeface="Cambria Math" panose="02040503050406030204" pitchFamily="18" charset="0"/>
                <a:cs typeface="Courier New" panose="02070309020205020404" pitchFamily="49" charset="0"/>
              </a:rPr>
              <a:t>3.3×10</a:t>
            </a:r>
            <a:r>
              <a:rPr lang="en-US" sz="4400" b="1" baseline="30000" dirty="0">
                <a:solidFill>
                  <a:srgbClr val="70AD47"/>
                </a:solidFill>
                <a:latin typeface="Cambria Math" panose="02040503050406030204" pitchFamily="18" charset="0"/>
                <a:ea typeface="Cambria Math" panose="02040503050406030204" pitchFamily="18" charset="0"/>
                <a:cs typeface="Courier New" panose="02070309020205020404" pitchFamily="49" charset="0"/>
              </a:rPr>
              <a:t>5</a:t>
            </a:r>
            <a:r>
              <a:rPr lang="en-US" sz="3600" dirty="0">
                <a:solidFill>
                  <a:srgbClr val="70AD47"/>
                </a:solidFill>
                <a:latin typeface="Cambria Math" panose="02040503050406030204" pitchFamily="18" charset="0"/>
                <a:ea typeface="Cambria Math" panose="02040503050406030204" pitchFamily="18" charset="0"/>
                <a:cs typeface="Courier New" panose="02070309020205020404" pitchFamily="49" charset="0"/>
              </a:rPr>
              <a:t> </a:t>
            </a:r>
            <a:br>
              <a:rPr lang="en-US" sz="3600" dirty="0">
                <a:solidFill>
                  <a:srgbClr val="70AD47"/>
                </a:solidFill>
                <a:latin typeface="Cambria Math" panose="02040503050406030204" pitchFamily="18" charset="0"/>
                <a:ea typeface="Cambria Math" panose="02040503050406030204" pitchFamily="18" charset="0"/>
                <a:cs typeface="Courier New" panose="02070309020205020404" pitchFamily="49" charset="0"/>
              </a:rPr>
            </a:br>
            <a:r>
              <a:rPr lang="en-US" sz="3600" dirty="0">
                <a:solidFill>
                  <a:srgbClr val="70AD47"/>
                </a:solidFill>
                <a:latin typeface="Calibri Light"/>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25</a:t>
            </a:fld>
            <a:endParaRPr lang="en-US">
              <a:solidFill>
                <a:prstClr val="black">
                  <a:tint val="75000"/>
                </a:prstClr>
              </a:solidFill>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a:defRPr/>
            </a:pPr>
            <a:r>
              <a:rPr lang="en-US" dirty="0">
                <a:solidFill>
                  <a:srgbClr val="0000FF"/>
                </a:solidFill>
                <a:ea typeface="ＭＳ Ｐゴシック" charset="0"/>
                <a:cs typeface="ＭＳ Ｐゴシック" charset="0"/>
                <a:hlinkClick r:id="rId5"/>
              </a:rPr>
              <a:t>Flipping Bits in Memory Without Accessing Them: An Experimental Study of DRAM Disturbance Errors</a:t>
            </a:r>
            <a:r>
              <a:rPr lang="en-US" dirty="0">
                <a:solidFill>
                  <a:srgbClr val="0000FF"/>
                </a:solidFill>
                <a:ea typeface="ＭＳ Ｐゴシック" charset="0"/>
                <a:cs typeface="ＭＳ Ｐゴシック" charset="0"/>
              </a:rPr>
              <a:t>,</a:t>
            </a:r>
            <a:r>
              <a:rPr lang="en-US" dirty="0">
                <a:solidFill>
                  <a:prstClr val="black"/>
                </a:solidFill>
                <a:latin typeface="Tahoma" charset="0"/>
                <a:ea typeface="ＭＳ Ｐゴシック" charset="0"/>
                <a:cs typeface="ＭＳ Ｐゴシック" charset="0"/>
              </a:rPr>
              <a:t> </a:t>
            </a:r>
            <a:r>
              <a:rPr lang="en-US" dirty="0">
                <a:solidFill>
                  <a:prstClr val="black"/>
                </a:solidFill>
                <a:ea typeface="ＭＳ Ｐゴシック" charset="0"/>
                <a:cs typeface="ＭＳ Ｐゴシック" charset="0"/>
              </a:rPr>
              <a:t>(Kim et al., ISCA 2014)</a:t>
            </a:r>
          </a:p>
        </p:txBody>
      </p:sp>
    </p:spTree>
    <p:extLst>
      <p:ext uri="{BB962C8B-B14F-4D97-AF65-F5344CB8AC3E}">
        <p14:creationId xmlns:p14="http://schemas.microsoft.com/office/powerpoint/2010/main" val="124977640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26</a:t>
            </a:fld>
            <a:endParaRPr lang="en-US">
              <a:solidFill>
                <a:prstClr val="black">
                  <a:tint val="75000"/>
                </a:prstClr>
              </a:solidFill>
            </a:endParaRPr>
          </a:p>
        </p:txBody>
      </p:sp>
      <p:sp>
        <p:nvSpPr>
          <p:cNvPr id="14" name="Curtain1"/>
          <p:cNvSpPr/>
          <p:nvPr/>
        </p:nvSpPr>
        <p:spPr>
          <a:xfrm>
            <a:off x="2133601" y="1424940"/>
            <a:ext cx="2141220"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1153564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1500"/>
                                        <p:tgtEl>
                                          <p:spTgt spid="14"/>
                                        </p:tgtEl>
                                      </p:cBhvr>
                                    </p:animEffect>
                                    <p:set>
                                      <p:cBhvr>
                                        <p:cTn id="7" dur="1" fill="hold">
                                          <p:stCondLst>
                                            <p:cond delay="1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27</a:t>
            </a:fld>
            <a:endParaRPr lang="en-US">
              <a:solidFill>
                <a:prstClr val="black">
                  <a:tint val="75000"/>
                </a:prstClr>
              </a:solidFill>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80000"/>
              </a:lnSpc>
            </a:pPr>
            <a:r>
              <a:rPr lang="en-US" sz="2800" i="1" dirty="0">
                <a:solidFill>
                  <a:srgbClr val="70AE46"/>
                </a:solidFill>
                <a:latin typeface="Calibri Light"/>
                <a:cs typeface="Courier New" panose="02070309020205020404" pitchFamily="49" charset="0"/>
              </a:rPr>
              <a:t>First</a:t>
            </a:r>
          </a:p>
          <a:p>
            <a:pPr algn="ctr">
              <a:lnSpc>
                <a:spcPct val="80000"/>
              </a:lnSpc>
            </a:pPr>
            <a:r>
              <a:rPr lang="en-US" sz="2800" i="1" dirty="0">
                <a:solidFill>
                  <a:srgbClr val="70AE46"/>
                </a:solidFill>
                <a:latin typeface="Calibri Light"/>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1706160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xit" presetSubtype="8" fill="hold" grpId="0" nodeType="clickEffect">
                                  <p:stCondLst>
                                    <p:cond delay="0"/>
                                  </p:stCondLst>
                                  <p:childTnLst>
                                    <p:animEffect transition="out" filter="wipe(left)">
                                      <p:cBhvr>
                                        <p:cTn id="12" dur="1500"/>
                                        <p:tgtEl>
                                          <p:spTgt spid="15"/>
                                        </p:tgtEl>
                                      </p:cBhvr>
                                    </p:animEffect>
                                    <p:set>
                                      <p:cBhvr>
                                        <p:cTn id="13" dur="1" fill="hold">
                                          <p:stCondLst>
                                            <p:cond delay="1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9" grpId="0"/>
      <p:bldP spid="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28</a:t>
            </a:fld>
            <a:endParaRPr lang="en-US">
              <a:solidFill>
                <a:prstClr val="black">
                  <a:tint val="75000"/>
                </a:prstClr>
              </a:solidFill>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algn="ctr"/>
            <a:r>
              <a:rPr lang="en-US" sz="3600" i="1" dirty="0">
                <a:solidFill>
                  <a:srgbClr val="FF0000"/>
                </a:solidFill>
                <a:latin typeface="Calibri Light"/>
              </a:rPr>
              <a:t>All modules from </a:t>
            </a:r>
            <a:r>
              <a:rPr lang="en-US" sz="3200" i="1" dirty="0">
                <a:solidFill>
                  <a:srgbClr val="FF0000"/>
                </a:solidFill>
                <a:latin typeface="Cambria Math" panose="02040503050406030204" pitchFamily="18" charset="0"/>
                <a:ea typeface="Cambria Math" panose="02040503050406030204" pitchFamily="18" charset="0"/>
              </a:rPr>
              <a:t>2012–2013 </a:t>
            </a:r>
            <a:r>
              <a:rPr lang="en-US" sz="3600" i="1" dirty="0">
                <a:solidFill>
                  <a:srgbClr val="FF0000"/>
                </a:solidFill>
                <a:latin typeface="Calibri Light"/>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80000"/>
              </a:lnSpc>
            </a:pPr>
            <a:r>
              <a:rPr lang="en-US" sz="2800" i="1" dirty="0">
                <a:solidFill>
                  <a:srgbClr val="70AE46"/>
                </a:solidFill>
                <a:latin typeface="Calibri Light"/>
                <a:cs typeface="Courier New" panose="02070309020205020404" pitchFamily="49" charset="0"/>
              </a:rPr>
              <a:t>First</a:t>
            </a:r>
          </a:p>
          <a:p>
            <a:pPr algn="ctr">
              <a:lnSpc>
                <a:spcPct val="80000"/>
              </a:lnSpc>
            </a:pPr>
            <a:r>
              <a:rPr lang="en-US" sz="2800" i="1" dirty="0">
                <a:solidFill>
                  <a:srgbClr val="70AE46"/>
                </a:solidFill>
                <a:latin typeface="Calibri Light"/>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2117471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Title 1">
            <a:extLst>
              <a:ext uri="{FF2B5EF4-FFF2-40B4-BE49-F238E27FC236}">
                <a16:creationId xmlns:a16="http://schemas.microsoft.com/office/drawing/2014/main" id="{B72039F2-7908-7747-AC71-C35E3F8B6312}"/>
              </a:ext>
            </a:extLst>
          </p:cNvPr>
          <p:cNvSpPr>
            <a:spLocks noGrp="1"/>
          </p:cNvSpPr>
          <p:nvPr>
            <p:ph type="title"/>
          </p:nvPr>
        </p:nvSpPr>
        <p:spPr/>
        <p:txBody>
          <a:bodyPr/>
          <a:lstStyle/>
          <a:p>
            <a:r>
              <a:rPr lang="en-US" altLang="en-US">
                <a:ea typeface="ＭＳ Ｐゴシック" panose="020B0600070205080204" pitchFamily="34" charset="-128"/>
              </a:rPr>
              <a:t>Why Is This Happening?</a:t>
            </a:r>
          </a:p>
        </p:txBody>
      </p:sp>
      <p:sp>
        <p:nvSpPr>
          <p:cNvPr id="157698" name="Content Placeholder 2">
            <a:extLst>
              <a:ext uri="{FF2B5EF4-FFF2-40B4-BE49-F238E27FC236}">
                <a16:creationId xmlns:a16="http://schemas.microsoft.com/office/drawing/2014/main" id="{F2FE70F8-C08D-784A-B5D2-4A128CA51247}"/>
              </a:ext>
            </a:extLst>
          </p:cNvPr>
          <p:cNvSpPr>
            <a:spLocks noGrp="1"/>
          </p:cNvSpPr>
          <p:nvPr>
            <p:ph idx="1"/>
          </p:nvPr>
        </p:nvSpPr>
        <p:spPr>
          <a:xfrm>
            <a:off x="228600" y="996950"/>
            <a:ext cx="8763000" cy="5194300"/>
          </a:xfrm>
        </p:spPr>
        <p:txBody>
          <a:bodyPr/>
          <a:lstStyle/>
          <a:p>
            <a:r>
              <a:rPr lang="en-US" altLang="en-US">
                <a:ea typeface="ＭＳ Ｐゴシック" panose="020B0600070205080204" pitchFamily="34" charset="-128"/>
              </a:rPr>
              <a:t>DRAM cells are too close to each other!</a:t>
            </a:r>
          </a:p>
          <a:p>
            <a:pPr lvl="1"/>
            <a:r>
              <a:rPr lang="en-US" altLang="en-US">
                <a:ea typeface="ＭＳ Ｐゴシック" panose="020B0600070205080204" pitchFamily="34" charset="-128"/>
              </a:rPr>
              <a:t>They are not electrically isolated from each other</a:t>
            </a:r>
          </a:p>
          <a:p>
            <a:endParaRPr lang="en-US" altLang="en-US">
              <a:ea typeface="ＭＳ Ｐゴシック" panose="020B0600070205080204" pitchFamily="34" charset="-128"/>
            </a:endParaRPr>
          </a:p>
          <a:p>
            <a:r>
              <a:rPr lang="en-US" altLang="en-US">
                <a:ea typeface="ＭＳ Ｐゴシック" panose="020B0600070205080204" pitchFamily="34" charset="-128"/>
              </a:rPr>
              <a:t>Access to one cell affects the value in nearby cells </a:t>
            </a:r>
          </a:p>
          <a:p>
            <a:pPr lvl="1"/>
            <a:r>
              <a:rPr lang="en-US" altLang="en-US">
                <a:ea typeface="ＭＳ Ｐゴシック" panose="020B0600070205080204" pitchFamily="34" charset="-128"/>
              </a:rPr>
              <a:t>due to </a:t>
            </a:r>
            <a:r>
              <a:rPr lang="en-US" altLang="en-US">
                <a:solidFill>
                  <a:srgbClr val="0000FF"/>
                </a:solidFill>
                <a:ea typeface="ＭＳ Ｐゴシック" panose="020B0600070205080204" pitchFamily="34" charset="-128"/>
              </a:rPr>
              <a:t>electrical interference </a:t>
            </a:r>
            <a:r>
              <a:rPr lang="en-US" altLang="en-US">
                <a:ea typeface="ＭＳ Ｐゴシック" panose="020B0600070205080204" pitchFamily="34" charset="-128"/>
              </a:rPr>
              <a:t>between </a:t>
            </a:r>
          </a:p>
          <a:p>
            <a:pPr lvl="2"/>
            <a:r>
              <a:rPr lang="en-US" altLang="en-US">
                <a:ea typeface="ＭＳ Ｐゴシック" panose="020B0600070205080204" pitchFamily="34" charset="-128"/>
              </a:rPr>
              <a:t>the cells </a:t>
            </a:r>
          </a:p>
          <a:p>
            <a:pPr lvl="2"/>
            <a:r>
              <a:rPr lang="en-US" altLang="en-US">
                <a:ea typeface="ＭＳ Ｐゴシック" panose="020B0600070205080204" pitchFamily="34" charset="-128"/>
              </a:rPr>
              <a:t>wires used for accessing the cells</a:t>
            </a:r>
          </a:p>
          <a:p>
            <a:pPr lvl="1"/>
            <a:r>
              <a:rPr lang="en-US" altLang="en-US">
                <a:ea typeface="ＭＳ Ｐゴシック" panose="020B0600070205080204" pitchFamily="34" charset="-128"/>
              </a:rPr>
              <a:t>Also called cell-to-cell coupling/interference</a:t>
            </a:r>
          </a:p>
          <a:p>
            <a:pPr lvl="1"/>
            <a:endParaRPr lang="en-US" altLang="en-US">
              <a:ea typeface="ＭＳ Ｐゴシック" panose="020B0600070205080204" pitchFamily="34" charset="-128"/>
            </a:endParaRPr>
          </a:p>
          <a:p>
            <a:r>
              <a:rPr lang="en-US" altLang="en-US">
                <a:ea typeface="ＭＳ Ｐゴシック" panose="020B0600070205080204" pitchFamily="34" charset="-128"/>
              </a:rPr>
              <a:t>Example: When we activate (apply high voltage) to a row, an adjacent row gets slightly activated as well</a:t>
            </a:r>
          </a:p>
          <a:p>
            <a:pPr lvl="1"/>
            <a:r>
              <a:rPr lang="en-US" altLang="en-US" sz="1800">
                <a:ea typeface="ＭＳ Ｐゴシック" panose="020B0600070205080204" pitchFamily="34" charset="-128"/>
              </a:rPr>
              <a:t>Vulnerable cells in that slightly-activated row lose a little bit of charge</a:t>
            </a:r>
          </a:p>
          <a:p>
            <a:pPr lvl="1"/>
            <a:r>
              <a:rPr lang="en-US" altLang="en-US" sz="1800">
                <a:ea typeface="ＭＳ Ｐゴシック" panose="020B0600070205080204" pitchFamily="34" charset="-128"/>
              </a:rPr>
              <a:t>If row hammer happens enough times, charge in such cells gets drained</a:t>
            </a:r>
          </a:p>
          <a:p>
            <a:endParaRPr lang="en-US" altLang="en-US">
              <a:ea typeface="ＭＳ Ｐゴシック" panose="020B0600070205080204" pitchFamily="34" charset="-128"/>
            </a:endParaRPr>
          </a:p>
          <a:p>
            <a:pPr lvl="1"/>
            <a:endParaRPr lang="en-US" altLang="en-US">
              <a:ea typeface="ＭＳ Ｐゴシック" panose="020B0600070205080204" pitchFamily="34" charset="-128"/>
            </a:endParaRPr>
          </a:p>
          <a:p>
            <a:endParaRPr lang="en-US" altLang="en-US">
              <a:ea typeface="ＭＳ Ｐゴシック" panose="020B0600070205080204" pitchFamily="34" charset="-128"/>
            </a:endParaRPr>
          </a:p>
          <a:p>
            <a:endParaRPr lang="en-US" altLang="en-US">
              <a:ea typeface="ＭＳ Ｐゴシック" panose="020B0600070205080204" pitchFamily="34" charset="-128"/>
            </a:endParaRPr>
          </a:p>
        </p:txBody>
      </p:sp>
      <p:sp>
        <p:nvSpPr>
          <p:cNvPr id="321539" name="Slide Number Placeholder 3">
            <a:extLst>
              <a:ext uri="{FF2B5EF4-FFF2-40B4-BE49-F238E27FC236}">
                <a16:creationId xmlns:a16="http://schemas.microsoft.com/office/drawing/2014/main" id="{91718BE2-B7A3-DF4E-AD38-8666BBA98BF5}"/>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00A9256-885A-1840-A1BF-B76352C699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36137722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769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5769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57698">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57698">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57698">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57698">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57698">
                                            <p:txEl>
                                              <p:pRg st="7" end="7"/>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157698">
                                            <p:txEl>
                                              <p:pRg st="9" end="9"/>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157698">
                                            <p:txEl>
                                              <p:pRg st="10" end="10"/>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157698">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Title 1">
            <a:extLst>
              <a:ext uri="{FF2B5EF4-FFF2-40B4-BE49-F238E27FC236}">
                <a16:creationId xmlns:a16="http://schemas.microsoft.com/office/drawing/2014/main" id="{939DC719-2992-8246-9B72-5EBD4930CEBB}"/>
              </a:ext>
            </a:extLst>
          </p:cNvPr>
          <p:cNvSpPr>
            <a:spLocks noGrp="1"/>
          </p:cNvSpPr>
          <p:nvPr>
            <p:ph type="title"/>
          </p:nvPr>
        </p:nvSpPr>
        <p:spPr/>
        <p:txBody>
          <a:bodyPr/>
          <a:lstStyle/>
          <a:p>
            <a:r>
              <a:rPr lang="en-US" altLang="en-US">
                <a:ea typeface="ＭＳ Ｐゴシック" panose="020B0600070205080204" pitchFamily="34" charset="-128"/>
              </a:rPr>
              <a:t>Higher-Level Implications</a:t>
            </a:r>
          </a:p>
        </p:txBody>
      </p:sp>
      <p:sp>
        <p:nvSpPr>
          <p:cNvPr id="322562" name="Content Placeholder 2">
            <a:extLst>
              <a:ext uri="{FF2B5EF4-FFF2-40B4-BE49-F238E27FC236}">
                <a16:creationId xmlns:a16="http://schemas.microsoft.com/office/drawing/2014/main" id="{EFEA4084-CCDB-344F-9530-9BC68F1E103C}"/>
              </a:ext>
            </a:extLst>
          </p:cNvPr>
          <p:cNvSpPr>
            <a:spLocks noGrp="1"/>
          </p:cNvSpPr>
          <p:nvPr>
            <p:ph idx="1"/>
          </p:nvPr>
        </p:nvSpPr>
        <p:spPr>
          <a:xfrm>
            <a:off x="228600" y="996950"/>
            <a:ext cx="8610600" cy="5194300"/>
          </a:xfrm>
        </p:spPr>
        <p:txBody>
          <a:bodyPr/>
          <a:lstStyle/>
          <a:p>
            <a:r>
              <a:rPr lang="en-US" altLang="en-US">
                <a:ea typeface="ＭＳ Ｐゴシック" panose="020B0600070205080204" pitchFamily="34" charset="-128"/>
              </a:rPr>
              <a:t>This simple circuit level failure mechanism has enormous implications on upper layers of the transformation hierarchy</a:t>
            </a:r>
          </a:p>
        </p:txBody>
      </p:sp>
      <p:sp>
        <p:nvSpPr>
          <p:cNvPr id="322563" name="Slide Number Placeholder 3">
            <a:extLst>
              <a:ext uri="{FF2B5EF4-FFF2-40B4-BE49-F238E27FC236}">
                <a16:creationId xmlns:a16="http://schemas.microsoft.com/office/drawing/2014/main" id="{BE330963-EF73-884F-AF3C-398C818681BA}"/>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80A91AE-CEFF-C843-9DE7-9FF006A1848B}"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
        <p:nvSpPr>
          <p:cNvPr id="5" name="Text Box 17">
            <a:extLst>
              <a:ext uri="{FF2B5EF4-FFF2-40B4-BE49-F238E27FC236}">
                <a16:creationId xmlns:a16="http://schemas.microsoft.com/office/drawing/2014/main" id="{7D056A71-063E-4D4B-80BB-22E29D548C31}"/>
              </a:ext>
            </a:extLst>
          </p:cNvPr>
          <p:cNvSpPr txBox="1">
            <a:spLocks noChangeArrowheads="1"/>
          </p:cNvSpPr>
          <p:nvPr/>
        </p:nvSpPr>
        <p:spPr bwMode="auto">
          <a:xfrm>
            <a:off x="1006475" y="4592638"/>
            <a:ext cx="2041525" cy="368300"/>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6" name="Text Box 18">
            <a:extLst>
              <a:ext uri="{FF2B5EF4-FFF2-40B4-BE49-F238E27FC236}">
                <a16:creationId xmlns:a16="http://schemas.microsoft.com/office/drawing/2014/main" id="{8AF32648-19B2-2A4D-B8E6-50D61CEF5D90}"/>
              </a:ext>
            </a:extLst>
          </p:cNvPr>
          <p:cNvSpPr txBox="1">
            <a:spLocks noChangeAspect="1" noChangeArrowheads="1"/>
          </p:cNvSpPr>
          <p:nvPr/>
        </p:nvSpPr>
        <p:spPr bwMode="auto">
          <a:xfrm>
            <a:off x="1006475" y="4221163"/>
            <a:ext cx="2041525" cy="366712"/>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ISA (Architecture)</a:t>
            </a:r>
          </a:p>
        </p:txBody>
      </p:sp>
      <p:sp>
        <p:nvSpPr>
          <p:cNvPr id="7" name="Text Box 19">
            <a:extLst>
              <a:ext uri="{FF2B5EF4-FFF2-40B4-BE49-F238E27FC236}">
                <a16:creationId xmlns:a16="http://schemas.microsoft.com/office/drawing/2014/main" id="{19A2AC01-FD72-0B4F-823F-6CCF2CB71333}"/>
              </a:ext>
            </a:extLst>
          </p:cNvPr>
          <p:cNvSpPr txBox="1">
            <a:spLocks noChangeAspect="1" noChangeArrowheads="1"/>
          </p:cNvSpPr>
          <p:nvPr/>
        </p:nvSpPr>
        <p:spPr bwMode="auto">
          <a:xfrm>
            <a:off x="1003300" y="3176588"/>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8" name="Text Box 20">
            <a:extLst>
              <a:ext uri="{FF2B5EF4-FFF2-40B4-BE49-F238E27FC236}">
                <a16:creationId xmlns:a16="http://schemas.microsoft.com/office/drawing/2014/main" id="{A2F67F7B-BE5A-B748-A22E-B6BEAC21C8AF}"/>
              </a:ext>
            </a:extLst>
          </p:cNvPr>
          <p:cNvSpPr txBox="1">
            <a:spLocks noChangeAspect="1" noChangeArrowheads="1"/>
          </p:cNvSpPr>
          <p:nvPr/>
        </p:nvSpPr>
        <p:spPr bwMode="auto">
          <a:xfrm>
            <a:off x="1003300" y="2805113"/>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9" name="Text Box 21">
            <a:extLst>
              <a:ext uri="{FF2B5EF4-FFF2-40B4-BE49-F238E27FC236}">
                <a16:creationId xmlns:a16="http://schemas.microsoft.com/office/drawing/2014/main" id="{BC21F721-EF81-5D47-957C-E1BD545B0811}"/>
              </a:ext>
            </a:extLst>
          </p:cNvPr>
          <p:cNvSpPr txBox="1">
            <a:spLocks noChangeAspect="1" noChangeArrowheads="1"/>
          </p:cNvSpPr>
          <p:nvPr/>
        </p:nvSpPr>
        <p:spPr bwMode="auto">
          <a:xfrm>
            <a:off x="1003300" y="2438400"/>
            <a:ext cx="2043113" cy="366713"/>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10" name="Text Box 22">
            <a:extLst>
              <a:ext uri="{FF2B5EF4-FFF2-40B4-BE49-F238E27FC236}">
                <a16:creationId xmlns:a16="http://schemas.microsoft.com/office/drawing/2014/main" id="{8C3A81A8-2462-6541-A99A-AC5E0099BFB6}"/>
              </a:ext>
            </a:extLst>
          </p:cNvPr>
          <p:cNvSpPr txBox="1">
            <a:spLocks noChangeAspect="1" noChangeArrowheads="1"/>
          </p:cNvSpPr>
          <p:nvPr/>
        </p:nvSpPr>
        <p:spPr bwMode="auto">
          <a:xfrm>
            <a:off x="1006475" y="49657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rPr>
              <a:t>Logic</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endParaRPr>
          </a:p>
        </p:txBody>
      </p:sp>
      <p:sp>
        <p:nvSpPr>
          <p:cNvPr id="11" name="Text Box 23">
            <a:extLst>
              <a:ext uri="{FF2B5EF4-FFF2-40B4-BE49-F238E27FC236}">
                <a16:creationId xmlns:a16="http://schemas.microsoft.com/office/drawing/2014/main" id="{EB4B1B7D-41BA-4A49-80A2-3FA2102E8245}"/>
              </a:ext>
            </a:extLst>
          </p:cNvPr>
          <p:cNvSpPr txBox="1">
            <a:spLocks noChangeAspect="1" noChangeArrowheads="1"/>
          </p:cNvSpPr>
          <p:nvPr/>
        </p:nvSpPr>
        <p:spPr bwMode="auto">
          <a:xfrm>
            <a:off x="1006475" y="5337175"/>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12" name="Text Box 24">
            <a:extLst>
              <a:ext uri="{FF2B5EF4-FFF2-40B4-BE49-F238E27FC236}">
                <a16:creationId xmlns:a16="http://schemas.microsoft.com/office/drawing/2014/main" id="{1C7AFB91-738A-054D-AF80-620F14339858}"/>
              </a:ext>
            </a:extLst>
          </p:cNvPr>
          <p:cNvSpPr txBox="1">
            <a:spLocks noChangeAspect="1" noChangeArrowheads="1"/>
          </p:cNvSpPr>
          <p:nvPr/>
        </p:nvSpPr>
        <p:spPr bwMode="auto">
          <a:xfrm>
            <a:off x="1006475" y="3551238"/>
            <a:ext cx="2041525" cy="6699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Runtime System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(VM, OS, MM)</a:t>
            </a:r>
          </a:p>
        </p:txBody>
      </p:sp>
      <p:sp>
        <p:nvSpPr>
          <p:cNvPr id="13" name="Text Box 23">
            <a:extLst>
              <a:ext uri="{FF2B5EF4-FFF2-40B4-BE49-F238E27FC236}">
                <a16:creationId xmlns:a16="http://schemas.microsoft.com/office/drawing/2014/main" id="{36AF30F7-3E87-354F-A033-C04C3857AF7A}"/>
              </a:ext>
            </a:extLst>
          </p:cNvPr>
          <p:cNvSpPr txBox="1">
            <a:spLocks noChangeAspect="1" noChangeArrowheads="1"/>
          </p:cNvSpPr>
          <p:nvPr/>
        </p:nvSpPr>
        <p:spPr bwMode="auto">
          <a:xfrm>
            <a:off x="1008063" y="5692775"/>
            <a:ext cx="2043112" cy="366713"/>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15" name="Text Box 17">
            <a:extLst>
              <a:ext uri="{FF2B5EF4-FFF2-40B4-BE49-F238E27FC236}">
                <a16:creationId xmlns:a16="http://schemas.microsoft.com/office/drawing/2014/main" id="{1711ABF1-1D11-3742-A555-DCA10CC6A196}"/>
              </a:ext>
            </a:extLst>
          </p:cNvPr>
          <p:cNvSpPr txBox="1">
            <a:spLocks noChangeArrowheads="1"/>
          </p:cNvSpPr>
          <p:nvPr/>
        </p:nvSpPr>
        <p:spPr bwMode="auto">
          <a:xfrm>
            <a:off x="5159375" y="4713288"/>
            <a:ext cx="2041525" cy="366712"/>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16" name="Text Box 18">
            <a:extLst>
              <a:ext uri="{FF2B5EF4-FFF2-40B4-BE49-F238E27FC236}">
                <a16:creationId xmlns:a16="http://schemas.microsoft.com/office/drawing/2014/main" id="{A9D59211-3F64-6C46-9627-EBC41D779FE3}"/>
              </a:ext>
            </a:extLst>
          </p:cNvPr>
          <p:cNvSpPr txBox="1">
            <a:spLocks noChangeAspect="1" noChangeArrowheads="1"/>
          </p:cNvSpPr>
          <p:nvPr/>
        </p:nvSpPr>
        <p:spPr bwMode="auto">
          <a:xfrm>
            <a:off x="5159375" y="4340225"/>
            <a:ext cx="2041525" cy="368300"/>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ISA</a:t>
            </a:r>
          </a:p>
        </p:txBody>
      </p:sp>
      <p:sp>
        <p:nvSpPr>
          <p:cNvPr id="17" name="Text Box 19">
            <a:extLst>
              <a:ext uri="{FF2B5EF4-FFF2-40B4-BE49-F238E27FC236}">
                <a16:creationId xmlns:a16="http://schemas.microsoft.com/office/drawing/2014/main" id="{9663B4F8-5DD5-364A-8D21-FD0EBFF1AC26}"/>
              </a:ext>
            </a:extLst>
          </p:cNvPr>
          <p:cNvSpPr txBox="1">
            <a:spLocks noChangeAspect="1" noChangeArrowheads="1"/>
          </p:cNvSpPr>
          <p:nvPr/>
        </p:nvSpPr>
        <p:spPr bwMode="auto">
          <a:xfrm>
            <a:off x="4419600" y="2755900"/>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18" name="Text Box 20">
            <a:extLst>
              <a:ext uri="{FF2B5EF4-FFF2-40B4-BE49-F238E27FC236}">
                <a16:creationId xmlns:a16="http://schemas.microsoft.com/office/drawing/2014/main" id="{2D21C675-3F3A-6349-B5E2-3B2DC0C80F6B}"/>
              </a:ext>
            </a:extLst>
          </p:cNvPr>
          <p:cNvSpPr txBox="1">
            <a:spLocks noChangeAspect="1" noChangeArrowheads="1"/>
          </p:cNvSpPr>
          <p:nvPr/>
        </p:nvSpPr>
        <p:spPr bwMode="auto">
          <a:xfrm>
            <a:off x="4419600" y="2384425"/>
            <a:ext cx="2043113" cy="366713"/>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19" name="Text Box 21">
            <a:extLst>
              <a:ext uri="{FF2B5EF4-FFF2-40B4-BE49-F238E27FC236}">
                <a16:creationId xmlns:a16="http://schemas.microsoft.com/office/drawing/2014/main" id="{14FBEED5-A7A3-6D4C-9EB2-57507612B0FE}"/>
              </a:ext>
            </a:extLst>
          </p:cNvPr>
          <p:cNvSpPr txBox="1">
            <a:spLocks noChangeAspect="1" noChangeArrowheads="1"/>
          </p:cNvSpPr>
          <p:nvPr/>
        </p:nvSpPr>
        <p:spPr bwMode="auto">
          <a:xfrm>
            <a:off x="4419600" y="2016125"/>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20" name="Text Box 24">
            <a:extLst>
              <a:ext uri="{FF2B5EF4-FFF2-40B4-BE49-F238E27FC236}">
                <a16:creationId xmlns:a16="http://schemas.microsoft.com/office/drawing/2014/main" id="{75B0DBB4-B97C-8747-A31B-D4188E167469}"/>
              </a:ext>
            </a:extLst>
          </p:cNvPr>
          <p:cNvSpPr txBox="1">
            <a:spLocks noChangeAspect="1" noChangeArrowheads="1"/>
          </p:cNvSpPr>
          <p:nvPr/>
        </p:nvSpPr>
        <p:spPr bwMode="auto">
          <a:xfrm>
            <a:off x="5159375" y="3670300"/>
            <a:ext cx="2041525" cy="6699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Runtime System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(VM, OS, MM)</a:t>
            </a:r>
          </a:p>
        </p:txBody>
      </p:sp>
      <p:sp>
        <p:nvSpPr>
          <p:cNvPr id="21" name="Text Box 25">
            <a:extLst>
              <a:ext uri="{FF2B5EF4-FFF2-40B4-BE49-F238E27FC236}">
                <a16:creationId xmlns:a16="http://schemas.microsoft.com/office/drawing/2014/main" id="{8C900FFE-92DA-2248-997D-6F0B1DA1022C}"/>
              </a:ext>
            </a:extLst>
          </p:cNvPr>
          <p:cNvSpPr txBox="1">
            <a:spLocks noChangeAspect="1" noChangeArrowheads="1"/>
          </p:cNvSpPr>
          <p:nvPr/>
        </p:nvSpPr>
        <p:spPr bwMode="auto">
          <a:xfrm>
            <a:off x="8001000" y="2744788"/>
            <a:ext cx="727075" cy="338137"/>
          </a:xfrm>
          <a:prstGeom prst="rect">
            <a:avLst/>
          </a:prstGeom>
          <a:solidFill>
            <a:srgbClr val="FF00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User</a:t>
            </a:r>
          </a:p>
        </p:txBody>
      </p:sp>
      <p:sp>
        <p:nvSpPr>
          <p:cNvPr id="22" name="Line 26">
            <a:extLst>
              <a:ext uri="{FF2B5EF4-FFF2-40B4-BE49-F238E27FC236}">
                <a16:creationId xmlns:a16="http://schemas.microsoft.com/office/drawing/2014/main" id="{EBEAD8D3-8045-E24E-BF13-FB4606EEBAA8}"/>
              </a:ext>
            </a:extLst>
          </p:cNvPr>
          <p:cNvSpPr>
            <a:spLocks noChangeShapeType="1"/>
          </p:cNvSpPr>
          <p:nvPr/>
        </p:nvSpPr>
        <p:spPr bwMode="auto">
          <a:xfrm>
            <a:off x="5387975" y="3124200"/>
            <a:ext cx="361950" cy="5619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23" name="Line 27">
            <a:extLst>
              <a:ext uri="{FF2B5EF4-FFF2-40B4-BE49-F238E27FC236}">
                <a16:creationId xmlns:a16="http://schemas.microsoft.com/office/drawing/2014/main" id="{4388A095-6340-2448-A182-EFC9D8C41E62}"/>
              </a:ext>
            </a:extLst>
          </p:cNvPr>
          <p:cNvSpPr>
            <a:spLocks noChangeShapeType="1"/>
          </p:cNvSpPr>
          <p:nvPr/>
        </p:nvSpPr>
        <p:spPr bwMode="auto">
          <a:xfrm flipH="1" flipV="1">
            <a:off x="6475413" y="2922588"/>
            <a:ext cx="1525587" cy="793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24" name="Line 28">
            <a:extLst>
              <a:ext uri="{FF2B5EF4-FFF2-40B4-BE49-F238E27FC236}">
                <a16:creationId xmlns:a16="http://schemas.microsoft.com/office/drawing/2014/main" id="{47E84CDF-1EB9-4246-B37E-A36B5426EC46}"/>
              </a:ext>
            </a:extLst>
          </p:cNvPr>
          <p:cNvSpPr>
            <a:spLocks noChangeShapeType="1"/>
          </p:cNvSpPr>
          <p:nvPr/>
        </p:nvSpPr>
        <p:spPr bwMode="auto">
          <a:xfrm flipH="1">
            <a:off x="6716713" y="3082925"/>
            <a:ext cx="1284287" cy="6032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cxnSp>
        <p:nvCxnSpPr>
          <p:cNvPr id="25" name="Straight Arrow Connector 25">
            <a:extLst>
              <a:ext uri="{FF2B5EF4-FFF2-40B4-BE49-F238E27FC236}">
                <a16:creationId xmlns:a16="http://schemas.microsoft.com/office/drawing/2014/main" id="{684822DE-E380-E142-9041-0CC9E629972E}"/>
              </a:ext>
            </a:extLst>
          </p:cNvPr>
          <p:cNvCxnSpPr>
            <a:cxnSpLocks noChangeShapeType="1"/>
          </p:cNvCxnSpPr>
          <p:nvPr/>
        </p:nvCxnSpPr>
        <p:spPr bwMode="auto">
          <a:xfrm flipH="1" flipV="1">
            <a:off x="6461125" y="2200275"/>
            <a:ext cx="1539875" cy="57785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26" name="Text Box 22">
            <a:extLst>
              <a:ext uri="{FF2B5EF4-FFF2-40B4-BE49-F238E27FC236}">
                <a16:creationId xmlns:a16="http://schemas.microsoft.com/office/drawing/2014/main" id="{62744FD7-C2EE-D94D-9D2A-4BF3BD1AC4B5}"/>
              </a:ext>
            </a:extLst>
          </p:cNvPr>
          <p:cNvSpPr txBox="1">
            <a:spLocks noChangeAspect="1" noChangeArrowheads="1"/>
          </p:cNvSpPr>
          <p:nvPr/>
        </p:nvSpPr>
        <p:spPr bwMode="auto">
          <a:xfrm>
            <a:off x="5159375" y="5078413"/>
            <a:ext cx="2039938" cy="373062"/>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rPr>
              <a:t>Logic</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endParaRPr>
          </a:p>
        </p:txBody>
      </p:sp>
      <p:sp>
        <p:nvSpPr>
          <p:cNvPr id="27" name="Text Box 23">
            <a:extLst>
              <a:ext uri="{FF2B5EF4-FFF2-40B4-BE49-F238E27FC236}">
                <a16:creationId xmlns:a16="http://schemas.microsoft.com/office/drawing/2014/main" id="{AAA3C846-1A14-D741-8BE0-C9AB239F3A2E}"/>
              </a:ext>
            </a:extLst>
          </p:cNvPr>
          <p:cNvSpPr txBox="1">
            <a:spLocks noChangeAspect="1" noChangeArrowheads="1"/>
          </p:cNvSpPr>
          <p:nvPr/>
        </p:nvSpPr>
        <p:spPr bwMode="auto">
          <a:xfrm>
            <a:off x="5159375" y="5449888"/>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28" name="Text Box 23">
            <a:extLst>
              <a:ext uri="{FF2B5EF4-FFF2-40B4-BE49-F238E27FC236}">
                <a16:creationId xmlns:a16="http://schemas.microsoft.com/office/drawing/2014/main" id="{293C389C-06DD-B849-8B14-F268A9D4CB02}"/>
              </a:ext>
            </a:extLst>
          </p:cNvPr>
          <p:cNvSpPr txBox="1">
            <a:spLocks noChangeAspect="1" noChangeArrowheads="1"/>
          </p:cNvSpPr>
          <p:nvPr/>
        </p:nvSpPr>
        <p:spPr bwMode="auto">
          <a:xfrm>
            <a:off x="5160963" y="5805488"/>
            <a:ext cx="2043112" cy="366712"/>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30" name="Line 28">
            <a:extLst>
              <a:ext uri="{FF2B5EF4-FFF2-40B4-BE49-F238E27FC236}">
                <a16:creationId xmlns:a16="http://schemas.microsoft.com/office/drawing/2014/main" id="{AE0E559A-2CA7-584C-8D97-5485C7570E78}"/>
              </a:ext>
            </a:extLst>
          </p:cNvPr>
          <p:cNvSpPr>
            <a:spLocks noChangeShapeType="1"/>
          </p:cNvSpPr>
          <p:nvPr/>
        </p:nvSpPr>
        <p:spPr bwMode="auto">
          <a:xfrm flipH="1">
            <a:off x="7239000" y="3082925"/>
            <a:ext cx="1208088" cy="1447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1" name="Line 28">
            <a:extLst>
              <a:ext uri="{FF2B5EF4-FFF2-40B4-BE49-F238E27FC236}">
                <a16:creationId xmlns:a16="http://schemas.microsoft.com/office/drawing/2014/main" id="{41829141-4FB3-0847-AD26-BC7FB64EB7DA}"/>
              </a:ext>
            </a:extLst>
          </p:cNvPr>
          <p:cNvSpPr>
            <a:spLocks noChangeShapeType="1"/>
          </p:cNvSpPr>
          <p:nvPr/>
        </p:nvSpPr>
        <p:spPr bwMode="auto">
          <a:xfrm flipH="1">
            <a:off x="7239000" y="3082925"/>
            <a:ext cx="1219200" cy="1828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2" name="Line 27">
            <a:extLst>
              <a:ext uri="{FF2B5EF4-FFF2-40B4-BE49-F238E27FC236}">
                <a16:creationId xmlns:a16="http://schemas.microsoft.com/office/drawing/2014/main" id="{830D0188-DB81-EE4D-A7DC-6221858E4EEC}"/>
              </a:ext>
            </a:extLst>
          </p:cNvPr>
          <p:cNvSpPr>
            <a:spLocks noChangeShapeType="1"/>
          </p:cNvSpPr>
          <p:nvPr/>
        </p:nvSpPr>
        <p:spPr bwMode="auto">
          <a:xfrm flipH="1" flipV="1">
            <a:off x="6477000" y="2625725"/>
            <a:ext cx="152400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408801247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0"/>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1"/>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5" grpId="0" animBg="1"/>
      <p:bldP spid="16" grpId="0" animBg="1"/>
      <p:bldP spid="17" grpId="0" animBg="1"/>
      <p:bldP spid="18" grpId="0" animBg="1"/>
      <p:bldP spid="19" grpId="0" animBg="1"/>
      <p:bldP spid="20" grpId="0" animBg="1"/>
      <p:bldP spid="21" grpId="0" animBg="1"/>
      <p:bldP spid="26" grpId="0" animBg="1"/>
      <p:bldP spid="27" grpId="0" animBg="1"/>
      <p:bldP spid="2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42039010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2" name="CPU"/>
          <p:cNvSpPr/>
          <p:nvPr/>
        </p:nvSpPr>
        <p:spPr>
          <a:xfrm>
            <a:off x="419100" y="3352800"/>
            <a:ext cx="4152900" cy="3048001"/>
          </a:xfrm>
          <a:prstGeom prst="rect">
            <a:avLst/>
          </a:prstGeom>
          <a:no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cache hits</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Flush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from cache</a:t>
            </a: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endPar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endParaRP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row hits</a:t>
            </a: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to </a:t>
            </a:r>
            <a:r>
              <a:rPr kumimoji="0" lang="en-US" sz="32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Read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in another row</a:t>
            </a:r>
          </a:p>
        </p:txBody>
      </p:sp>
    </p:spTree>
    <p:extLst>
      <p:ext uri="{BB962C8B-B14F-4D97-AF65-F5344CB8AC3E}">
        <p14:creationId xmlns:p14="http://schemas.microsoft.com/office/powerpoint/2010/main" val="3403936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34614434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36214739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Row"/>
          <p:cNvSpPr/>
          <p:nvPr/>
        </p:nvSpPr>
        <p:spPr>
          <a:xfrm>
            <a:off x="6096000" y="5527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9"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0" name="Row"/>
          <p:cNvSpPr/>
          <p:nvPr/>
        </p:nvSpPr>
        <p:spPr>
          <a:xfrm>
            <a:off x="6096000" y="4765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1" name="Row"/>
          <p:cNvSpPr/>
          <p:nvPr/>
        </p:nvSpPr>
        <p:spPr>
          <a:xfrm>
            <a:off x="6096000" y="4384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2"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3" name="Row"/>
          <p:cNvSpPr/>
          <p:nvPr/>
        </p:nvSpPr>
        <p:spPr>
          <a:xfrm>
            <a:off x="6096000" y="3622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4" name="Error"/>
          <p:cNvSpPr/>
          <p:nvPr/>
        </p:nvSpPr>
        <p:spPr>
          <a:xfrm>
            <a:off x="6600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Error"/>
          <p:cNvSpPr/>
          <p:nvPr/>
        </p:nvSpPr>
        <p:spPr>
          <a:xfrm>
            <a:off x="6981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Error"/>
          <p:cNvSpPr/>
          <p:nvPr/>
        </p:nvSpPr>
        <p:spPr>
          <a:xfrm>
            <a:off x="6600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Error"/>
          <p:cNvSpPr/>
          <p:nvPr/>
        </p:nvSpPr>
        <p:spPr>
          <a:xfrm>
            <a:off x="7362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Error"/>
          <p:cNvSpPr/>
          <p:nvPr/>
        </p:nvSpPr>
        <p:spPr>
          <a:xfrm>
            <a:off x="7743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Error"/>
          <p:cNvSpPr/>
          <p:nvPr/>
        </p:nvSpPr>
        <p:spPr>
          <a:xfrm>
            <a:off x="7743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Error"/>
          <p:cNvSpPr/>
          <p:nvPr/>
        </p:nvSpPr>
        <p:spPr>
          <a:xfrm>
            <a:off x="7362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Error"/>
          <p:cNvSpPr/>
          <p:nvPr/>
        </p:nvSpPr>
        <p:spPr>
          <a:xfrm>
            <a:off x="6981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Error"/>
          <p:cNvSpPr/>
          <p:nvPr/>
        </p:nvSpPr>
        <p:spPr>
          <a:xfrm>
            <a:off x="6981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Error"/>
          <p:cNvSpPr/>
          <p:nvPr/>
        </p:nvSpPr>
        <p:spPr>
          <a:xfrm>
            <a:off x="6219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Error"/>
          <p:cNvSpPr/>
          <p:nvPr/>
        </p:nvSpPr>
        <p:spPr>
          <a:xfrm>
            <a:off x="6219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Error"/>
          <p:cNvSpPr/>
          <p:nvPr/>
        </p:nvSpPr>
        <p:spPr>
          <a:xfrm>
            <a:off x="6219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Error"/>
          <p:cNvSpPr/>
          <p:nvPr/>
        </p:nvSpPr>
        <p:spPr>
          <a:xfrm>
            <a:off x="7362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0" name="YArrow"/>
          <p:cNvCxnSpPr>
            <a:stCxn id="51"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1"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2" name="XArrow"/>
          <p:cNvCxnSpPr>
            <a:stCxn id="53"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3"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Tree>
    <p:extLst>
      <p:ext uri="{BB962C8B-B14F-4D97-AF65-F5344CB8AC3E}">
        <p14:creationId xmlns:p14="http://schemas.microsoft.com/office/powerpoint/2010/main" val="31897573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382000" cy="5638800"/>
          </a:xfrm>
        </p:spPr>
        <p:txBody>
          <a:bodyPr/>
          <a:lstStyle/>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sz="2400" i="1" dirty="0">
              <a:solidFill>
                <a:srgbClr val="FF0000"/>
              </a:solidFill>
            </a:endParaRPr>
          </a:p>
          <a:p>
            <a:endParaRPr lang="en-US" sz="3200" b="1" i="1" dirty="0">
              <a:solidFill>
                <a:srgbClr val="FF0000"/>
              </a:solidFill>
            </a:endParaRPr>
          </a:p>
          <a:p>
            <a:pPr marL="0" indent="0" algn="ctr">
              <a:buNone/>
            </a:pPr>
            <a:r>
              <a:rPr lang="en-US" sz="3200" b="1" dirty="0">
                <a:solidFill>
                  <a:srgbClr val="FF0000"/>
                </a:solidFill>
              </a:rPr>
              <a:t>A real reliability &amp; security issue </a:t>
            </a:r>
          </a:p>
        </p:txBody>
      </p:sp>
      <p:graphicFrame>
        <p:nvGraphicFramePr>
          <p:cNvPr id="4" name="Content Placeholder 4"/>
          <p:cNvGraphicFramePr>
            <a:graphicFrameLocks/>
          </p:cNvGraphicFramePr>
          <p:nvPr>
            <p:extLst/>
          </p:nvPr>
        </p:nvGraphicFramePr>
        <p:xfrm>
          <a:off x="761999" y="1143000"/>
          <a:ext cx="7620002" cy="3200400"/>
        </p:xfrm>
        <a:graphic>
          <a:graphicData uri="http://schemas.openxmlformats.org/drawingml/2006/table">
            <a:tbl>
              <a:tblPr>
                <a:tableStyleId>{9D7B26C5-4107-4FEC-AEDC-1716B250A1EF}</a:tableStyleId>
              </a:tblPr>
              <a:tblGrid>
                <a:gridCol w="3736732">
                  <a:extLst>
                    <a:ext uri="{9D8B030D-6E8A-4147-A177-3AD203B41FA5}">
                      <a16:colId xmlns:a16="http://schemas.microsoft.com/office/drawing/2014/main" val="20000"/>
                    </a:ext>
                  </a:extLst>
                </a:gridCol>
                <a:gridCol w="1597269">
                  <a:extLst>
                    <a:ext uri="{9D8B030D-6E8A-4147-A177-3AD203B41FA5}">
                      <a16:colId xmlns:a16="http://schemas.microsoft.com/office/drawing/2014/main" val="20001"/>
                    </a:ext>
                  </a:extLst>
                </a:gridCol>
                <a:gridCol w="2286001">
                  <a:extLst>
                    <a:ext uri="{9D8B030D-6E8A-4147-A177-3AD203B41FA5}">
                      <a16:colId xmlns:a16="http://schemas.microsoft.com/office/drawing/2014/main" val="20002"/>
                    </a:ext>
                  </a:extLst>
                </a:gridCol>
              </a:tblGrid>
              <a:tr h="640080">
                <a:tc>
                  <a:txBody>
                    <a:bodyPr/>
                    <a:lstStyle/>
                    <a:p>
                      <a:pPr algn="ctr"/>
                      <a:r>
                        <a:rPr lang="en-US" sz="3200" b="1" dirty="0">
                          <a:solidFill>
                            <a:schemeClr val="bg1"/>
                          </a:solidFill>
                          <a:latin typeface="+mj-lt"/>
                        </a:rPr>
                        <a:t>CPU Architecture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dirty="0">
                          <a:solidFill>
                            <a:schemeClr val="bg1"/>
                          </a:solidFill>
                          <a:latin typeface="+mj-lt"/>
                          <a:cs typeface="Courier New" panose="02070309020205020404" pitchFamily="49" charset="0"/>
                        </a:rPr>
                        <a:t>Errors</a:t>
                      </a:r>
                      <a:endParaRPr lang="en-US" sz="2800" b="1" dirty="0">
                        <a:solidFill>
                          <a:schemeClr val="bg1"/>
                        </a:solidFill>
                        <a:latin typeface="Courier New" panose="02070309020205020404" pitchFamily="49" charset="0"/>
                        <a:cs typeface="Courier New" panose="020703090202050204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a:solidFill>
                            <a:schemeClr val="bg1"/>
                          </a:solidFill>
                          <a:latin typeface="+mj-lt"/>
                        </a:rPr>
                        <a:t>Access-Rate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extLst>
                  <a:ext uri="{0D108BD9-81ED-4DB2-BD59-A6C34878D82A}">
                    <a16:rowId xmlns:a16="http://schemas.microsoft.com/office/drawing/2014/main" val="10000"/>
                  </a:ext>
                </a:extLst>
              </a:tr>
              <a:tr h="640080">
                <a:tc>
                  <a:txBody>
                    <a:bodyPr/>
                    <a:lstStyle/>
                    <a:p>
                      <a:r>
                        <a:rPr lang="en-US" sz="2800" b="0">
                          <a:solidFill>
                            <a:schemeClr val="tx1"/>
                          </a:solidFill>
                          <a:latin typeface="+mj-lt"/>
                        </a:rPr>
                        <a:t>Intel Haswell (2013)</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22.9K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12.3M/sec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40080">
                <a:tc>
                  <a:txBody>
                    <a:bodyPr/>
                    <a:lstStyle/>
                    <a:p>
                      <a:r>
                        <a:rPr lang="en-US" sz="2800" b="0">
                          <a:solidFill>
                            <a:schemeClr val="tx1"/>
                          </a:solidFill>
                          <a:latin typeface="+mj-lt"/>
                        </a:rPr>
                        <a:t>Intel Ivy</a:t>
                      </a:r>
                      <a:r>
                        <a:rPr lang="en-US" sz="2800" b="0" baseline="0">
                          <a:solidFill>
                            <a:schemeClr val="tx1"/>
                          </a:solidFill>
                          <a:latin typeface="+mj-lt"/>
                        </a:rPr>
                        <a:t> Bridge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20.7K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11.7M/sec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40080">
                <a:tc>
                  <a:txBody>
                    <a:bodyPr/>
                    <a:lstStyle/>
                    <a:p>
                      <a:r>
                        <a:rPr lang="en-US" sz="2800" b="0">
                          <a:solidFill>
                            <a:schemeClr val="tx1"/>
                          </a:solidFill>
                          <a:latin typeface="+mj-lt"/>
                        </a:rPr>
                        <a:t>Intel Sandy Bridge (2011)</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16.1K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11.6M/sec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40080">
                <a:tc>
                  <a:txBody>
                    <a:bodyPr/>
                    <a:lstStyle/>
                    <a:p>
                      <a:r>
                        <a:rPr lang="en-US" sz="2800" b="0">
                          <a:solidFill>
                            <a:schemeClr val="tx1"/>
                          </a:solidFill>
                          <a:latin typeface="+mj-lt"/>
                        </a:rPr>
                        <a:t>AMD</a:t>
                      </a:r>
                      <a:r>
                        <a:rPr lang="en-US" sz="2800" b="0" baseline="0">
                          <a:solidFill>
                            <a:schemeClr val="tx1"/>
                          </a:solidFill>
                          <a:latin typeface="+mj-lt"/>
                        </a:rPr>
                        <a:t> Piledriver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59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Cambria" panose="02040503050406030204" pitchFamily="18" charset="0"/>
                        </a:rPr>
                        <a:t>6.1M/sec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Rectangle 6"/>
          <p:cNvSpPr/>
          <p:nvPr/>
        </p:nvSpPr>
        <p:spPr>
          <a:xfrm>
            <a:off x="107504" y="6239053"/>
            <a:ext cx="8242270"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Kim+, “</a:t>
            </a:r>
            <a:r>
              <a:rPr kumimoji="0" lang="en-US" sz="1800" b="0" i="0" u="none" strike="noStrike" kern="1200" cap="none" spc="0" normalizeH="0" baseline="0" noProof="0" dirty="0">
                <a:ln>
                  <a:noFill/>
                </a:ln>
                <a:solidFill>
                  <a:srgbClr val="0000FF"/>
                </a:solidFill>
                <a:effectLst/>
                <a:uLnTx/>
                <a:uFillTx/>
                <a:latin typeface="Calibri"/>
                <a:ea typeface="+mn-ea"/>
                <a:cs typeface="+mn-cs"/>
              </a:rPr>
              <a:t>Flipping Bits in Memory Without Accessing Them: An Experimental Study of DRAM Disturbance Errors</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ISCA 2014.</a:t>
            </a:r>
          </a:p>
        </p:txBody>
      </p:sp>
      <p:sp>
        <p:nvSpPr>
          <p:cNvPr id="8"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Observed Errors in Real Systems</a:t>
            </a:r>
          </a:p>
        </p:txBody>
      </p:sp>
    </p:spTree>
    <p:extLst>
      <p:ext uri="{BB962C8B-B14F-4D97-AF65-F5344CB8AC3E}">
        <p14:creationId xmlns:p14="http://schemas.microsoft.com/office/powerpoint/2010/main" val="3264461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37</a:t>
            </a:fld>
            <a:endParaRPr lang="en-US"/>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r>
              <a:rPr lang="en-US" dirty="0">
                <a:solidFill>
                  <a:srgbClr val="0000FF"/>
                </a:solidFill>
                <a:hlinkClick r:id="rId5"/>
              </a:rPr>
              <a:t>Exploiting the DRAM rowhammer bug to gain kernel privileges </a:t>
            </a:r>
            <a:r>
              <a:rPr lang="en-US" dirty="0">
                <a:solidFill>
                  <a:srgbClr val="0000FF"/>
                </a:solidFill>
              </a:rPr>
              <a:t> (</a:t>
            </a:r>
            <a:r>
              <a:rPr lang="en-US" dirty="0" err="1">
                <a:solidFill>
                  <a:srgbClr val="0000FF"/>
                </a:solidFill>
              </a:rPr>
              <a:t>Seaborn</a:t>
            </a:r>
            <a:r>
              <a:rPr lang="en-US" dirty="0">
                <a:solidFill>
                  <a:srgbClr val="0000FF"/>
                </a:solidFill>
              </a:rPr>
              <a:t>, 2015)</a:t>
            </a:r>
          </a:p>
        </p:txBody>
      </p:sp>
      <p:sp>
        <p:nvSpPr>
          <p:cNvPr id="9" name="Rectangle 8"/>
          <p:cNvSpPr/>
          <p:nvPr/>
        </p:nvSpPr>
        <p:spPr>
          <a:xfrm>
            <a:off x="3635896" y="3212976"/>
            <a:ext cx="5493596" cy="936104"/>
          </a:xfrm>
          <a:prstGeom prst="rect">
            <a:avLst/>
          </a:prstGeom>
        </p:spPr>
        <p:txBody>
          <a:bodyPr wrap="square">
            <a:spAutoFit/>
          </a:bodyPr>
          <a:lstStyle/>
          <a:p>
            <a:pPr>
              <a:defRPr/>
            </a:pPr>
            <a:r>
              <a:rPr lang="en-US" dirty="0">
                <a:solidFill>
                  <a:srgbClr val="0000FF"/>
                </a:solidFill>
                <a:ea typeface="ＭＳ Ｐゴシック" charset="0"/>
                <a:cs typeface="ＭＳ Ｐゴシック" charset="0"/>
                <a:hlinkClick r:id="rId6"/>
              </a:rPr>
              <a:t>Flipping Bits in Memory Without Accessing Them: An Experimental Study of DRAM Disturbance Errors</a:t>
            </a:r>
            <a:r>
              <a:rPr lang="en-US" dirty="0">
                <a:solidFill>
                  <a:srgbClr val="0000FF"/>
                </a:solidFill>
                <a:ea typeface="ＭＳ Ｐゴシック" charset="0"/>
                <a:cs typeface="ＭＳ Ｐゴシック" charset="0"/>
              </a:rPr>
              <a:t> (Kim et al., ISCA 2014)</a:t>
            </a:r>
          </a:p>
        </p:txBody>
      </p:sp>
    </p:spTree>
    <p:extLst>
      <p:ext uri="{BB962C8B-B14F-4D97-AF65-F5344CB8AC3E}">
        <p14:creationId xmlns:p14="http://schemas.microsoft.com/office/powerpoint/2010/main" val="11265240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RowHammer</a:t>
            </a:r>
            <a:r>
              <a:rPr lang="en-US" dirty="0"/>
              <a:t> Security Attack Example</a:t>
            </a:r>
          </a:p>
        </p:txBody>
      </p:sp>
      <p:sp>
        <p:nvSpPr>
          <p:cNvPr id="3" name="Content Placeholder 2"/>
          <p:cNvSpPr>
            <a:spLocks noGrp="1"/>
          </p:cNvSpPr>
          <p:nvPr>
            <p:ph idx="1"/>
          </p:nvPr>
        </p:nvSpPr>
        <p:spPr>
          <a:xfrm>
            <a:off x="228600" y="908720"/>
            <a:ext cx="8915400" cy="5193723"/>
          </a:xfrm>
        </p:spPr>
        <p:txBody>
          <a:bodyPr/>
          <a:lstStyle/>
          <a:p>
            <a:r>
              <a:rPr lang="en-US" sz="2000" dirty="0">
                <a:solidFill>
                  <a:srgbClr val="FF0000"/>
                </a:solidFill>
              </a:rPr>
              <a:t>“</a:t>
            </a:r>
            <a:r>
              <a:rPr lang="en-US" sz="2000" dirty="0" err="1">
                <a:solidFill>
                  <a:srgbClr val="FF0000"/>
                </a:solidFill>
              </a:rPr>
              <a:t>Rowhammer</a:t>
            </a:r>
            <a:r>
              <a:rPr lang="en-US" sz="2000" dirty="0">
                <a:solidFill>
                  <a:srgbClr val="FF0000"/>
                </a:solidFill>
              </a:rPr>
              <a:t>” is a problem with some recent DRAM devices in which repeatedly accessing a row of memory can cause bit flips in adjacent rows </a:t>
            </a:r>
            <a:r>
              <a:rPr lang="en-US" sz="2000" dirty="0"/>
              <a:t>(Kim et al., ISCA 2014). </a:t>
            </a:r>
          </a:p>
          <a:p>
            <a:pPr lvl="1"/>
            <a:r>
              <a:rPr lang="en-US" sz="1800" dirty="0">
                <a:solidFill>
                  <a:srgbClr val="0000FF"/>
                </a:solidFill>
                <a:ea typeface="ＭＳ Ｐゴシック" charset="0"/>
                <a:cs typeface="ＭＳ Ｐゴシック" charset="0"/>
                <a:hlinkClick r:id="rId2"/>
              </a:rPr>
              <a:t>Flipping Bits in Memory Without Accessing Them: An Experimental Study of DRAM Disturbance Errors</a:t>
            </a:r>
            <a:r>
              <a:rPr lang="en-US" sz="1800" dirty="0">
                <a:solidFill>
                  <a:srgbClr val="0000FF"/>
                </a:solidFill>
                <a:ea typeface="ＭＳ Ｐゴシック" charset="0"/>
                <a:cs typeface="ＭＳ Ｐゴシック" charset="0"/>
              </a:rPr>
              <a:t> (Kim et al., ISCA 2014)</a:t>
            </a:r>
          </a:p>
          <a:p>
            <a:pPr lvl="1"/>
            <a:endParaRPr lang="en-US" sz="1400" dirty="0"/>
          </a:p>
          <a:p>
            <a:r>
              <a:rPr lang="en-US" sz="2000" dirty="0"/>
              <a:t>We tested a selection of laptops and found that a subset of them exhibited the problem. </a:t>
            </a:r>
          </a:p>
          <a:p>
            <a:r>
              <a:rPr lang="en-US" sz="2000" dirty="0"/>
              <a:t>We built two working privilege escalation exploits that use this effect. </a:t>
            </a:r>
          </a:p>
          <a:p>
            <a:pPr lvl="1"/>
            <a:r>
              <a:rPr lang="en-US" sz="1800" dirty="0">
                <a:solidFill>
                  <a:srgbClr val="0000FF"/>
                </a:solidFill>
                <a:hlinkClick r:id="rId3"/>
              </a:rPr>
              <a:t>Exploiting the DRAM rowhammer bug to gain kernel privileges </a:t>
            </a:r>
            <a:r>
              <a:rPr lang="en-US" sz="1800" dirty="0">
                <a:solidFill>
                  <a:srgbClr val="0000FF"/>
                </a:solidFill>
              </a:rPr>
              <a:t> </a:t>
            </a:r>
            <a:r>
              <a:rPr lang="en-US" sz="1600" dirty="0">
                <a:solidFill>
                  <a:srgbClr val="0000FF"/>
                </a:solidFill>
              </a:rPr>
              <a:t>(</a:t>
            </a:r>
            <a:r>
              <a:rPr lang="en-US" sz="1600" dirty="0" err="1">
                <a:solidFill>
                  <a:srgbClr val="0000FF"/>
                </a:solidFill>
              </a:rPr>
              <a:t>Seaborn</a:t>
            </a:r>
            <a:r>
              <a:rPr lang="en-US" sz="1600" dirty="0">
                <a:solidFill>
                  <a:srgbClr val="0000FF"/>
                </a:solidFill>
              </a:rPr>
              <a:t>+, 2015)</a:t>
            </a:r>
          </a:p>
          <a:p>
            <a:pPr lvl="1"/>
            <a:endParaRPr lang="en-US" sz="1400" dirty="0"/>
          </a:p>
          <a:p>
            <a:r>
              <a:rPr lang="en-US" sz="2000" dirty="0"/>
              <a:t>One exploit uses </a:t>
            </a:r>
            <a:r>
              <a:rPr lang="en-US" sz="2000" dirty="0" err="1"/>
              <a:t>rowhammer</a:t>
            </a:r>
            <a:r>
              <a:rPr lang="en-US" sz="2000" dirty="0"/>
              <a:t>-induced bit flips to gain kernel privileges on x86-64 Linux when run as an unprivileged </a:t>
            </a:r>
            <a:r>
              <a:rPr lang="en-US" sz="2000" dirty="0" err="1"/>
              <a:t>userland</a:t>
            </a:r>
            <a:r>
              <a:rPr lang="en-US" sz="2000" dirty="0"/>
              <a:t> process. </a:t>
            </a:r>
          </a:p>
          <a:p>
            <a:r>
              <a:rPr lang="en-US" sz="2000" dirty="0">
                <a:solidFill>
                  <a:srgbClr val="FF0000"/>
                </a:solidFill>
              </a:rPr>
              <a:t>When run on a machine vulnerable to the </a:t>
            </a:r>
            <a:r>
              <a:rPr lang="en-US" sz="2000" dirty="0" err="1">
                <a:solidFill>
                  <a:srgbClr val="FF0000"/>
                </a:solidFill>
              </a:rPr>
              <a:t>rowhammer</a:t>
            </a:r>
            <a:r>
              <a:rPr lang="en-US" sz="2000" dirty="0">
                <a:solidFill>
                  <a:srgbClr val="FF0000"/>
                </a:solidFill>
              </a:rPr>
              <a:t> problem, the process was able to induce bit flips in page table entries (PTEs). </a:t>
            </a:r>
          </a:p>
          <a:p>
            <a:r>
              <a:rPr lang="en-US" sz="2000" dirty="0">
                <a:solidFill>
                  <a:srgbClr val="0000FF"/>
                </a:solidFill>
              </a:rPr>
              <a:t>It was able to use this to gain write access to its own page table, and hence gain read-write access to all of physical 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p:cNvSpPr/>
          <p:nvPr/>
        </p:nvSpPr>
        <p:spPr>
          <a:xfrm>
            <a:off x="107504" y="6545534"/>
            <a:ext cx="8496944" cy="61555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3"/>
              </a:rPr>
              <a:t>Exploiting the DRAM rowhammer bug to gain kernel privileges </a:t>
            </a:r>
            <a:r>
              <a:rPr kumimoji="0" lang="en-US" sz="1600" b="0" i="0" u="none" strike="noStrike" kern="1200" cap="none" spc="0" normalizeH="0" baseline="0" noProof="0" dirty="0">
                <a:ln>
                  <a:noFill/>
                </a:ln>
                <a:solidFill>
                  <a:srgbClr val="0000FF"/>
                </a:solidFill>
                <a:effectLst/>
                <a:uLnTx/>
                <a:uFillTx/>
                <a:latin typeface="Tahoma"/>
                <a:ea typeface="+mn-ea"/>
                <a:cs typeface="+mn-cs"/>
              </a:rPr>
              <a:t>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600" b="0" i="0" u="none" strike="noStrike" kern="1200" cap="none" spc="0" normalizeH="0" baseline="0" noProof="0" dirty="0">
                <a:ln>
                  <a:noFill/>
                </a:ln>
                <a:solidFill>
                  <a:srgbClr val="0000FF"/>
                </a:solidFill>
                <a:effectLst/>
                <a:uLnTx/>
                <a:uFillTx/>
                <a:latin typeface="Tahoma"/>
                <a:ea typeface="+mn-ea"/>
                <a:cs typeface="+mn-cs"/>
              </a:rPr>
              <a:t> &amp;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Dullien</a:t>
            </a:r>
            <a:r>
              <a:rPr kumimoji="0" lang="en-US" sz="1600" b="0" i="0" u="none" strike="noStrike" kern="1200" cap="none" spc="0" normalizeH="0" baseline="0" noProof="0" dirty="0">
                <a:ln>
                  <a:noFill/>
                </a:ln>
                <a:solidFill>
                  <a:srgbClr val="0000FF"/>
                </a:solidFill>
                <a:effectLst/>
                <a:uLnTx/>
                <a:uFillTx/>
                <a:latin typeface="Tahoma"/>
                <a:ea typeface="+mn-ea"/>
                <a:cs typeface="+mn-cs"/>
              </a:rPr>
              <a:t>, 2015)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7397587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39</a:t>
            </a:fld>
            <a:endParaRPr lang="en-US" altLang="en-US"/>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spTree>
    <p:extLst>
      <p:ext uri="{BB962C8B-B14F-4D97-AF65-F5344CB8AC3E}">
        <p14:creationId xmlns:p14="http://schemas.microsoft.com/office/powerpoint/2010/main" val="12744310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40</a:t>
            </a:fld>
            <a:endParaRPr lang="en-US" altLang="en-US"/>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pic>
        <p:nvPicPr>
          <p:cNvPr id="6" name="Picture 5"/>
          <p:cNvPicPr>
            <a:picLocks noChangeAspect="1"/>
          </p:cNvPicPr>
          <p:nvPr/>
        </p:nvPicPr>
        <p:blipFill>
          <a:blip r:embed="rId5"/>
          <a:stretch>
            <a:fillRect/>
          </a:stretch>
        </p:blipFill>
        <p:spPr>
          <a:xfrm>
            <a:off x="683568" y="5157192"/>
            <a:ext cx="7810500" cy="1625600"/>
          </a:xfrm>
          <a:prstGeom prst="rect">
            <a:avLst/>
          </a:prstGeom>
        </p:spPr>
      </p:pic>
    </p:spTree>
    <p:extLst>
      <p:ext uri="{BB962C8B-B14F-4D97-AF65-F5344CB8AC3E}">
        <p14:creationId xmlns:p14="http://schemas.microsoft.com/office/powerpoint/2010/main" val="28469800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Title 1"/>
          <p:cNvSpPr>
            <a:spLocks noGrp="1"/>
          </p:cNvSpPr>
          <p:nvPr>
            <p:ph type="title"/>
          </p:nvPr>
        </p:nvSpPr>
        <p:spPr/>
        <p:txBody>
          <a:bodyPr/>
          <a:lstStyle/>
          <a:p>
            <a:r>
              <a:rPr lang="en-US" dirty="0">
                <a:latin typeface="Garamond" charset="0"/>
              </a:rPr>
              <a:t>Selected Readings on </a:t>
            </a:r>
            <a:r>
              <a:rPr lang="en-US" dirty="0" err="1">
                <a:latin typeface="Garamond" charset="0"/>
              </a:rPr>
              <a:t>RowHammer</a:t>
            </a:r>
            <a:r>
              <a:rPr lang="en-US" dirty="0">
                <a:latin typeface="Garamond" charset="0"/>
              </a:rPr>
              <a:t> (I)</a:t>
            </a:r>
          </a:p>
        </p:txBody>
      </p:sp>
      <p:sp>
        <p:nvSpPr>
          <p:cNvPr id="3" name="Content Placeholder 2"/>
          <p:cNvSpPr>
            <a:spLocks noGrp="1"/>
          </p:cNvSpPr>
          <p:nvPr>
            <p:ph idx="1"/>
          </p:nvPr>
        </p:nvSpPr>
        <p:spPr>
          <a:xfrm>
            <a:off x="107504" y="980728"/>
            <a:ext cx="9036496" cy="5051425"/>
          </a:xfrm>
        </p:spPr>
        <p:txBody>
          <a:bodyPr/>
          <a:lstStyle/>
          <a:p>
            <a:pPr>
              <a:buFont typeface="Wingdings" pitchFamily="2" charset="2"/>
              <a:buChar char="n"/>
              <a:defRPr/>
            </a:pPr>
            <a:r>
              <a:rPr lang="en-US" sz="2000" dirty="0">
                <a:solidFill>
                  <a:srgbClr val="0000FF"/>
                </a:solidFill>
              </a:rPr>
              <a:t>Our first detailed study: </a:t>
            </a:r>
            <a:r>
              <a:rPr lang="en-US" sz="2000" dirty="0" err="1">
                <a:solidFill>
                  <a:srgbClr val="0000FF"/>
                </a:solidFill>
              </a:rPr>
              <a:t>Rowhammer</a:t>
            </a:r>
            <a:r>
              <a:rPr lang="en-US" sz="2000" dirty="0">
                <a:solidFill>
                  <a:srgbClr val="0000FF"/>
                </a:solidFill>
              </a:rPr>
              <a:t> analysis and solutions </a:t>
            </a:r>
            <a:r>
              <a:rPr lang="en-US" sz="2000" dirty="0">
                <a:solidFill>
                  <a:srgbClr val="000000"/>
                </a:solidFill>
              </a:rPr>
              <a:t>(June 2014)</a:t>
            </a:r>
          </a:p>
          <a:p>
            <a:pPr lvl="1">
              <a:buFont typeface="Wingdings" pitchFamily="2" charset="2"/>
              <a:buChar char="n"/>
              <a:defRPr/>
            </a:pPr>
            <a:r>
              <a:rPr lang="en-US" sz="1800" dirty="0"/>
              <a:t>Yoongu Kim, Ross Daly, </a:t>
            </a:r>
            <a:r>
              <a:rPr lang="en-US" sz="1800" dirty="0" err="1"/>
              <a:t>Jeremie</a:t>
            </a:r>
            <a:r>
              <a:rPr lang="en-US" sz="1800" dirty="0"/>
              <a:t> Kim, Chris Fallin, </a:t>
            </a:r>
            <a:r>
              <a:rPr lang="en-US" sz="1800" dirty="0" err="1"/>
              <a:t>Ji</a:t>
            </a:r>
            <a:r>
              <a:rPr lang="en-US" sz="1800" dirty="0"/>
              <a:t> </a:t>
            </a:r>
            <a:r>
              <a:rPr lang="en-US" sz="1800" dirty="0" err="1"/>
              <a:t>Hye</a:t>
            </a:r>
            <a:r>
              <a:rPr lang="en-US" sz="1800" dirty="0"/>
              <a:t> Lee, Donghyuk Lee, Chris Wilkerson, </a:t>
            </a:r>
            <a:r>
              <a:rPr lang="en-US" sz="1800" dirty="0" err="1"/>
              <a:t>Konrad</a:t>
            </a:r>
            <a:r>
              <a:rPr lang="en-US" sz="1800" dirty="0"/>
              <a:t> Lai, and Onur Mutlu,</a:t>
            </a:r>
            <a:br>
              <a:rPr lang="en-US" sz="1800" dirty="0"/>
            </a:br>
            <a:r>
              <a:rPr lang="en-US" sz="1800" b="1" dirty="0">
                <a:hlinkClick r:id="rId2"/>
              </a:rPr>
              <a:t>"Flipping Bits in Memory Without Accessing Them: An Experimental Study of DRAM Disturbance Errors"</a:t>
            </a:r>
            <a:br>
              <a:rPr lang="en-US" sz="1800" dirty="0"/>
            </a:br>
            <a:r>
              <a:rPr lang="en-US" sz="1800" i="1" dirty="0"/>
              <a:t>Proceedings of the </a:t>
            </a:r>
            <a:r>
              <a:rPr lang="en-US" sz="1800" i="1" dirty="0">
                <a:hlinkClick r:id="rId3"/>
              </a:rPr>
              <a:t>41st International Symposium on Computer Architecture</a:t>
            </a:r>
            <a:r>
              <a:rPr lang="en-US" sz="1800" i="1" dirty="0"/>
              <a:t> (</a:t>
            </a:r>
            <a:r>
              <a:rPr lang="en-US" sz="1800" b="1" i="1" dirty="0"/>
              <a:t>ISCA</a:t>
            </a:r>
            <a:r>
              <a:rPr lang="en-US" sz="1800" i="1" dirty="0"/>
              <a:t>)</a:t>
            </a:r>
            <a:r>
              <a:rPr lang="en-US" sz="1800" dirty="0"/>
              <a:t>, Minneapolis, MN,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Source Code and Data</a:t>
            </a:r>
            <a:r>
              <a:rPr lang="en-US" sz="1800" dirty="0"/>
              <a:t>] </a:t>
            </a:r>
          </a:p>
          <a:p>
            <a:pPr marL="0" indent="0">
              <a:buFont typeface="Wingdings" pitchFamily="2" charset="2"/>
              <a:buNone/>
              <a:defRPr/>
            </a:pPr>
            <a:endParaRPr lang="en-US" sz="300" dirty="0">
              <a:ea typeface="+mn-ea"/>
              <a:cs typeface="+mn-cs"/>
              <a:hlinkClick r:id="rId8"/>
            </a:endParaRPr>
          </a:p>
          <a:p>
            <a:pPr>
              <a:buFont typeface="Wingdings" pitchFamily="2" charset="2"/>
              <a:buChar char="n"/>
              <a:defRPr/>
            </a:pPr>
            <a:endParaRPr lang="en-US" sz="2000" dirty="0">
              <a:ea typeface="+mn-ea"/>
              <a:cs typeface="+mn-cs"/>
            </a:endParaRPr>
          </a:p>
          <a:p>
            <a:pPr>
              <a:buFont typeface="Wingdings" pitchFamily="2" charset="2"/>
              <a:buChar char="n"/>
              <a:defRPr/>
            </a:pPr>
            <a:r>
              <a:rPr lang="en-US" sz="2000" dirty="0">
                <a:solidFill>
                  <a:srgbClr val="0000FF"/>
                </a:solidFill>
                <a:ea typeface="+mn-ea"/>
                <a:cs typeface="+mn-cs"/>
              </a:rPr>
              <a:t>Our Source Code to Induce Errors in Modern DRAM Chips </a:t>
            </a:r>
            <a:r>
              <a:rPr lang="en-US" sz="2000" dirty="0">
                <a:solidFill>
                  <a:srgbClr val="000000"/>
                </a:solidFill>
                <a:ea typeface="+mn-ea"/>
                <a:cs typeface="+mn-cs"/>
              </a:rPr>
              <a:t>(June 2014)</a:t>
            </a:r>
          </a:p>
          <a:p>
            <a:pPr lvl="1">
              <a:buFont typeface="Wingdings" pitchFamily="2" charset="2"/>
              <a:buChar char="n"/>
              <a:defRPr/>
            </a:pPr>
            <a:r>
              <a:rPr lang="en-US" sz="1800" dirty="0">
                <a:hlinkClick r:id="rId8"/>
              </a:rPr>
              <a:t>https://github.com/CMU-SAFARI/rowhammer</a:t>
            </a:r>
            <a:endParaRPr lang="en-US" sz="1800" dirty="0"/>
          </a:p>
          <a:p>
            <a:pPr>
              <a:buFont typeface="Wingdings" pitchFamily="2" charset="2"/>
              <a:buChar char="n"/>
              <a:defRPr/>
            </a:pPr>
            <a:endParaRPr lang="en-US" sz="1000" dirty="0">
              <a:ea typeface="+mn-ea"/>
              <a:cs typeface="+mn-cs"/>
            </a:endParaRPr>
          </a:p>
          <a:p>
            <a:pPr>
              <a:buFont typeface="Wingdings" pitchFamily="2" charset="2"/>
              <a:buChar char="n"/>
              <a:defRPr/>
            </a:pPr>
            <a:endParaRPr lang="en-US" sz="1000" dirty="0">
              <a:ea typeface="+mn-ea"/>
              <a:cs typeface="+mn-cs"/>
            </a:endParaRPr>
          </a:p>
          <a:p>
            <a:pPr>
              <a:buFont typeface="Wingdings" pitchFamily="2" charset="2"/>
              <a:buChar char="n"/>
              <a:defRPr/>
            </a:pPr>
            <a:r>
              <a:rPr lang="en-US" sz="2000" dirty="0">
                <a:solidFill>
                  <a:srgbClr val="0000FF"/>
                </a:solidFill>
                <a:ea typeface="+mn-ea"/>
                <a:cs typeface="+mn-cs"/>
              </a:rPr>
              <a:t>Google Project Zero’s Attack to Take Over a System </a:t>
            </a:r>
            <a:r>
              <a:rPr lang="en-US" sz="2000" dirty="0">
                <a:ea typeface="+mn-ea"/>
                <a:cs typeface="+mn-cs"/>
              </a:rPr>
              <a:t>(March 2015)</a:t>
            </a:r>
          </a:p>
          <a:p>
            <a:pPr lvl="1">
              <a:buFont typeface="Wingdings" pitchFamily="2" charset="2"/>
              <a:buChar char="n"/>
              <a:defRPr/>
            </a:pPr>
            <a:r>
              <a:rPr lang="en-US" sz="1700" dirty="0">
                <a:solidFill>
                  <a:srgbClr val="0000FF"/>
                </a:solidFill>
                <a:hlinkClick r:id="rId9"/>
              </a:rPr>
              <a:t>Exploiting the DRAM rowhammer bug to gain kernel privileges </a:t>
            </a:r>
            <a:r>
              <a:rPr lang="en-US" sz="1700" dirty="0">
                <a:solidFill>
                  <a:srgbClr val="0000FF"/>
                </a:solidFill>
              </a:rPr>
              <a:t> </a:t>
            </a:r>
            <a:r>
              <a:rPr lang="en-US" sz="1700" dirty="0"/>
              <a:t>(</a:t>
            </a:r>
            <a:r>
              <a:rPr lang="en-US" sz="1700" dirty="0" err="1"/>
              <a:t>Seaborn</a:t>
            </a:r>
            <a:r>
              <a:rPr lang="en-US" sz="1700" dirty="0"/>
              <a:t>+, 2015)</a:t>
            </a:r>
          </a:p>
          <a:p>
            <a:pPr lvl="1">
              <a:buFont typeface="Wingdings" pitchFamily="2" charset="2"/>
              <a:buChar char="n"/>
              <a:defRPr/>
            </a:pPr>
            <a:r>
              <a:rPr lang="en-US" sz="1800" dirty="0">
                <a:ea typeface="+mn-ea"/>
                <a:cs typeface="+mn-cs"/>
                <a:hlinkClick r:id="rId10"/>
              </a:rPr>
              <a:t>https://github.com/google/rowhammer-test</a:t>
            </a:r>
            <a:r>
              <a:rPr lang="en-US" sz="1800" dirty="0">
                <a:ea typeface="+mn-ea"/>
                <a:cs typeface="+mn-cs"/>
              </a:rPr>
              <a:t> </a:t>
            </a:r>
          </a:p>
          <a:p>
            <a:pPr lvl="1">
              <a:buFont typeface="Wingdings" pitchFamily="2" charset="2"/>
              <a:buChar char="n"/>
              <a:defRPr/>
            </a:pPr>
            <a:r>
              <a:rPr lang="en-US" sz="1800" b="1" dirty="0">
                <a:ea typeface="+mn-ea"/>
                <a:cs typeface="+mn-cs"/>
              </a:rPr>
              <a:t>Double-sided </a:t>
            </a:r>
            <a:r>
              <a:rPr lang="en-US" sz="1800" b="1" dirty="0" err="1">
                <a:ea typeface="+mn-ea"/>
                <a:cs typeface="+mn-cs"/>
              </a:rPr>
              <a:t>Rowhammer</a:t>
            </a:r>
            <a:endParaRPr lang="en-US" sz="1800" b="1" dirty="0">
              <a:ea typeface="+mn-ea"/>
              <a:cs typeface="+mn-cs"/>
            </a:endParaRPr>
          </a:p>
          <a:p>
            <a:pPr lvl="1">
              <a:buFont typeface="Wingdings" pitchFamily="2" charset="2"/>
              <a:buChar char="n"/>
              <a:defRPr/>
            </a:pPr>
            <a:endParaRPr lang="en-US" sz="1000" dirty="0">
              <a:ea typeface="+mn-ea"/>
              <a:cs typeface="+mn-cs"/>
            </a:endParaRPr>
          </a:p>
        </p:txBody>
      </p:sp>
      <p:sp>
        <p:nvSpPr>
          <p:cNvPr id="24883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E4CA1AC-9B89-0F47-9BBA-E71BD7C7994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8713538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a:t>
            </a:r>
            <a:r>
              <a:rPr lang="en-US" dirty="0" err="1">
                <a:latin typeface="Garamond" charset="0"/>
              </a:rPr>
              <a:t>RowHammer</a:t>
            </a:r>
            <a:r>
              <a:rPr lang="en-US" dirty="0">
                <a:latin typeface="Garamond" charset="0"/>
              </a:rPr>
              <a:t> (II)</a:t>
            </a:r>
            <a:endParaRPr lang="en-US" dirty="0"/>
          </a:p>
        </p:txBody>
      </p:sp>
      <p:sp>
        <p:nvSpPr>
          <p:cNvPr id="3" name="Content Placeholder 2"/>
          <p:cNvSpPr>
            <a:spLocks noGrp="1"/>
          </p:cNvSpPr>
          <p:nvPr>
            <p:ph idx="1"/>
          </p:nvPr>
        </p:nvSpPr>
        <p:spPr/>
        <p:txBody>
          <a:bodyPr/>
          <a:lstStyle/>
          <a:p>
            <a:pPr>
              <a:buFont typeface="Wingdings" pitchFamily="2" charset="2"/>
              <a:buChar char="n"/>
              <a:defRPr/>
            </a:pPr>
            <a:r>
              <a:rPr lang="en-US" sz="2000" dirty="0">
                <a:solidFill>
                  <a:srgbClr val="0000FF"/>
                </a:solidFill>
              </a:rPr>
              <a:t>Remote </a:t>
            </a:r>
            <a:r>
              <a:rPr lang="en-US" sz="2000" dirty="0" err="1">
                <a:solidFill>
                  <a:srgbClr val="0000FF"/>
                </a:solidFill>
              </a:rPr>
              <a:t>RowHammer</a:t>
            </a:r>
            <a:r>
              <a:rPr lang="en-US" sz="2000" dirty="0">
                <a:solidFill>
                  <a:srgbClr val="0000FF"/>
                </a:solidFill>
              </a:rPr>
              <a:t> Attacks via JavaScript </a:t>
            </a:r>
            <a:r>
              <a:rPr lang="en-US" sz="2000" dirty="0"/>
              <a:t>(July 2015)</a:t>
            </a:r>
          </a:p>
          <a:p>
            <a:pPr lvl="1">
              <a:buFont typeface="Wingdings" pitchFamily="2" charset="2"/>
              <a:buChar char="n"/>
              <a:defRPr/>
            </a:pPr>
            <a:r>
              <a:rPr lang="en-US" sz="1800" dirty="0">
                <a:hlinkClick r:id="rId2"/>
              </a:rPr>
              <a:t>http://arxiv.org/abs/1507.06955</a:t>
            </a:r>
            <a:r>
              <a:rPr lang="en-US" sz="1800" dirty="0"/>
              <a:t> </a:t>
            </a:r>
          </a:p>
          <a:p>
            <a:pPr lvl="1">
              <a:buFont typeface="Wingdings" pitchFamily="2" charset="2"/>
              <a:buChar char="n"/>
              <a:defRPr/>
            </a:pPr>
            <a:r>
              <a:rPr lang="en-US" sz="1800" dirty="0">
                <a:hlinkClick r:id="rId3"/>
              </a:rPr>
              <a:t>https://github.com/IAIK/rowhammerjs</a:t>
            </a:r>
            <a:r>
              <a:rPr lang="en-US" sz="1800" dirty="0"/>
              <a:t> </a:t>
            </a:r>
          </a:p>
          <a:p>
            <a:pPr lvl="1">
              <a:buFont typeface="Wingdings" pitchFamily="2" charset="2"/>
              <a:buChar char="n"/>
              <a:defRPr/>
            </a:pPr>
            <a:r>
              <a:rPr lang="en-US" sz="1800" dirty="0" err="1"/>
              <a:t>Gruss</a:t>
            </a:r>
            <a:r>
              <a:rPr lang="en-US" sz="1800" dirty="0"/>
              <a:t> et al., DIMVA 2016.</a:t>
            </a:r>
          </a:p>
          <a:p>
            <a:pPr lvl="1">
              <a:buFont typeface="Wingdings" pitchFamily="2" charset="2"/>
              <a:buChar char="n"/>
              <a:defRPr/>
            </a:pPr>
            <a:r>
              <a:rPr lang="en-US" sz="1800" b="1" dirty="0"/>
              <a:t>CLFLUSH-free </a:t>
            </a:r>
            <a:r>
              <a:rPr lang="en-US" sz="1800" b="1" dirty="0" err="1"/>
              <a:t>Rowhammer</a:t>
            </a:r>
            <a:endParaRPr lang="en-US" sz="1800" b="1" dirty="0"/>
          </a:p>
          <a:p>
            <a:pPr lvl="1">
              <a:buFont typeface="Wingdings" pitchFamily="2" charset="2"/>
              <a:buChar char="n"/>
              <a:defRPr/>
            </a:pPr>
            <a:r>
              <a:rPr lang="en-US" sz="1800" dirty="0"/>
              <a:t>“A fully automated attack that requires nothing but a website with JavaScript to </a:t>
            </a:r>
            <a:r>
              <a:rPr lang="en-US" sz="1800" b="1" dirty="0"/>
              <a:t>trigger faults on remote hardware</a:t>
            </a:r>
            <a:r>
              <a:rPr lang="en-US" sz="1800" dirty="0"/>
              <a:t>.” </a:t>
            </a:r>
          </a:p>
          <a:p>
            <a:pPr lvl="1">
              <a:buFont typeface="Wingdings" pitchFamily="2" charset="2"/>
              <a:buChar char="n"/>
              <a:defRPr/>
            </a:pPr>
            <a:r>
              <a:rPr lang="en-US" sz="1800" dirty="0"/>
              <a:t>“We can gain unrestricted access to systems of website visitors.”</a:t>
            </a:r>
          </a:p>
          <a:p>
            <a:endParaRPr lang="en-US" sz="2000" dirty="0"/>
          </a:p>
          <a:p>
            <a:r>
              <a:rPr lang="en-US" sz="2000" dirty="0">
                <a:solidFill>
                  <a:srgbClr val="0000FF"/>
                </a:solidFill>
              </a:rPr>
              <a:t>ANVIL: Software-Based Protection Against Next-Generation </a:t>
            </a:r>
            <a:r>
              <a:rPr lang="en-US" sz="2000" dirty="0" err="1">
                <a:solidFill>
                  <a:srgbClr val="0000FF"/>
                </a:solidFill>
              </a:rPr>
              <a:t>Rowhammer</a:t>
            </a:r>
            <a:r>
              <a:rPr lang="en-US" sz="2000" dirty="0">
                <a:solidFill>
                  <a:srgbClr val="0000FF"/>
                </a:solidFill>
              </a:rPr>
              <a:t> Attacks </a:t>
            </a:r>
            <a:r>
              <a:rPr lang="en-US" sz="2000" dirty="0"/>
              <a:t>(March 2016)</a:t>
            </a:r>
          </a:p>
          <a:p>
            <a:pPr lvl="1"/>
            <a:r>
              <a:rPr lang="en-US" sz="1800" dirty="0">
                <a:hlinkClick r:id="rId4"/>
              </a:rPr>
              <a:t>http://dl.acm.org/citation.cfm?doid=2872362.2872390</a:t>
            </a:r>
            <a:r>
              <a:rPr lang="en-US" sz="1800" dirty="0"/>
              <a:t> </a:t>
            </a:r>
          </a:p>
          <a:p>
            <a:pPr lvl="1"/>
            <a:r>
              <a:rPr lang="en-US" sz="1800" dirty="0" err="1"/>
              <a:t>Aweke</a:t>
            </a:r>
            <a:r>
              <a:rPr lang="en-US" sz="1800" dirty="0"/>
              <a:t> et al., ASPLOS 2016</a:t>
            </a:r>
          </a:p>
          <a:p>
            <a:pPr lvl="1"/>
            <a:r>
              <a:rPr lang="en-US" sz="1800" b="1" dirty="0"/>
              <a:t>CLFLUSH-free </a:t>
            </a:r>
            <a:r>
              <a:rPr lang="en-US" sz="1800" b="1" dirty="0" err="1"/>
              <a:t>Rowhammer</a:t>
            </a:r>
            <a:endParaRPr lang="en-US" sz="1800" b="1" dirty="0"/>
          </a:p>
          <a:p>
            <a:pPr lvl="1"/>
            <a:r>
              <a:rPr lang="en-US" sz="1800" dirty="0"/>
              <a:t>Software based monitoring for </a:t>
            </a:r>
            <a:r>
              <a:rPr lang="en-US" sz="1800" dirty="0" err="1"/>
              <a:t>rowhammer</a:t>
            </a:r>
            <a:r>
              <a:rPr lang="en-US" sz="1800" dirty="0"/>
              <a:t> detection</a:t>
            </a:r>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7257134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(III)</a:t>
            </a:r>
            <a:endParaRPr lang="en-US" dirty="0"/>
          </a:p>
        </p:txBody>
      </p:sp>
      <p:sp>
        <p:nvSpPr>
          <p:cNvPr id="3" name="Content Placeholder 2"/>
          <p:cNvSpPr>
            <a:spLocks noGrp="1"/>
          </p:cNvSpPr>
          <p:nvPr>
            <p:ph idx="1"/>
          </p:nvPr>
        </p:nvSpPr>
        <p:spPr/>
        <p:txBody>
          <a:bodyPr/>
          <a:lstStyle/>
          <a:p>
            <a:pPr>
              <a:buFont typeface="Wingdings" pitchFamily="2" charset="2"/>
              <a:buChar char="n"/>
              <a:defRPr/>
            </a:pPr>
            <a:r>
              <a:rPr lang="en-US" sz="2000" dirty="0" err="1">
                <a:solidFill>
                  <a:srgbClr val="0000FF"/>
                </a:solidFill>
              </a:rPr>
              <a:t>Dedup</a:t>
            </a:r>
            <a:r>
              <a:rPr lang="en-US" sz="2000" dirty="0">
                <a:solidFill>
                  <a:srgbClr val="0000FF"/>
                </a:solidFill>
              </a:rPr>
              <a:t> Est Machina: Memory Deduplication as an Advanced Exploitation Vector </a:t>
            </a:r>
            <a:r>
              <a:rPr lang="en-US" sz="2000" dirty="0"/>
              <a:t>(May 2016)</a:t>
            </a:r>
          </a:p>
          <a:p>
            <a:pPr lvl="1">
              <a:buFont typeface="Wingdings" pitchFamily="2" charset="2"/>
              <a:buChar char="n"/>
              <a:defRPr/>
            </a:pPr>
            <a:r>
              <a:rPr lang="en-US" sz="1800" dirty="0">
                <a:hlinkClick r:id="rId2"/>
              </a:rPr>
              <a:t>https://www.ieee-security.org/TC/SP2016/papers/0824a987.pdf</a:t>
            </a:r>
            <a:r>
              <a:rPr lang="en-US" sz="1800" dirty="0"/>
              <a:t> </a:t>
            </a:r>
          </a:p>
          <a:p>
            <a:pPr lvl="1">
              <a:buFont typeface="Wingdings" pitchFamily="2" charset="2"/>
              <a:buChar char="n"/>
              <a:defRPr/>
            </a:pPr>
            <a:r>
              <a:rPr lang="en-US" sz="1800" dirty="0"/>
              <a:t>Bosman et al., IEEE S&amp;P 2016.</a:t>
            </a:r>
          </a:p>
          <a:p>
            <a:pPr lvl="1">
              <a:buFont typeface="Wingdings" pitchFamily="2" charset="2"/>
              <a:buChar char="n"/>
              <a:defRPr/>
            </a:pPr>
            <a:r>
              <a:rPr lang="en-US" sz="1800" dirty="0"/>
              <a:t>Exploits </a:t>
            </a:r>
            <a:r>
              <a:rPr lang="en-US" sz="1800" dirty="0" err="1"/>
              <a:t>Rowhammer</a:t>
            </a:r>
            <a:r>
              <a:rPr lang="en-US" sz="1800" dirty="0"/>
              <a:t> and Memory Deduplication to overtake a browser </a:t>
            </a:r>
          </a:p>
          <a:p>
            <a:pPr lvl="1">
              <a:buFont typeface="Wingdings" pitchFamily="2" charset="2"/>
              <a:buChar char="n"/>
              <a:defRPr/>
            </a:pPr>
            <a:r>
              <a:rPr lang="en-US" sz="1800" dirty="0"/>
              <a:t>“We report on the </a:t>
            </a:r>
            <a:r>
              <a:rPr lang="en-US" sz="1800" b="1" dirty="0"/>
              <a:t>first reliable remote exploit for the </a:t>
            </a:r>
            <a:r>
              <a:rPr lang="en-US" sz="1800" b="1" dirty="0" err="1"/>
              <a:t>Rowhammer</a:t>
            </a:r>
            <a:r>
              <a:rPr lang="en-US" sz="1800" b="1" dirty="0"/>
              <a:t> vulnerability</a:t>
            </a:r>
            <a:r>
              <a:rPr lang="en-US" sz="1800" dirty="0"/>
              <a:t> running entirely in Microsoft Edge.” </a:t>
            </a:r>
          </a:p>
          <a:p>
            <a:pPr lvl="1">
              <a:buFont typeface="Wingdings" pitchFamily="2" charset="2"/>
              <a:buChar char="n"/>
              <a:defRPr/>
            </a:pPr>
            <a:r>
              <a:rPr lang="en-US" sz="1800" dirty="0"/>
              <a:t>“[an attacker] </a:t>
            </a:r>
            <a:r>
              <a:rPr lang="is-IS" sz="1800" dirty="0"/>
              <a:t>… </a:t>
            </a:r>
            <a:r>
              <a:rPr lang="en-US" sz="1800" dirty="0"/>
              <a:t>can reliably “own” a system with all defenses up, even if the software is entirely free of bugs.”</a:t>
            </a:r>
          </a:p>
          <a:p>
            <a:pPr lvl="1">
              <a:buFont typeface="Wingdings" pitchFamily="2" charset="2"/>
              <a:buChar char="n"/>
              <a:defRPr/>
            </a:pPr>
            <a:endParaRPr lang="en-US" sz="1800" dirty="0"/>
          </a:p>
          <a:p>
            <a:pPr>
              <a:buFont typeface="Wingdings" pitchFamily="2" charset="2"/>
              <a:buChar char="n"/>
              <a:defRPr/>
            </a:pPr>
            <a:r>
              <a:rPr lang="en-US" sz="2000" dirty="0" err="1">
                <a:solidFill>
                  <a:srgbClr val="0000FF"/>
                </a:solidFill>
              </a:rPr>
              <a:t>CAn’t</a:t>
            </a:r>
            <a:r>
              <a:rPr lang="en-US" sz="2000" dirty="0">
                <a:solidFill>
                  <a:srgbClr val="0000FF"/>
                </a:solidFill>
              </a:rPr>
              <a:t> Touch This: Software-only Mitigation against </a:t>
            </a:r>
            <a:r>
              <a:rPr lang="en-US" sz="2000" dirty="0" err="1">
                <a:solidFill>
                  <a:srgbClr val="0000FF"/>
                </a:solidFill>
              </a:rPr>
              <a:t>Rowhammer</a:t>
            </a:r>
            <a:r>
              <a:rPr lang="en-US" sz="2000" dirty="0">
                <a:solidFill>
                  <a:srgbClr val="0000FF"/>
                </a:solidFill>
              </a:rPr>
              <a:t> Attacks targeting Kernel Memory </a:t>
            </a:r>
            <a:r>
              <a:rPr lang="en-US" sz="2000" dirty="0"/>
              <a:t>(August 2017)</a:t>
            </a:r>
          </a:p>
          <a:p>
            <a:pPr lvl="1">
              <a:buFont typeface="Wingdings" pitchFamily="2" charset="2"/>
              <a:buChar char="n"/>
              <a:defRPr/>
            </a:pPr>
            <a:r>
              <a:rPr lang="en-US" sz="1800" dirty="0">
                <a:solidFill>
                  <a:srgbClr val="0000FF"/>
                </a:solidFill>
                <a:hlinkClick r:id="rId3"/>
              </a:rPr>
              <a:t>https://www.usenix.org/system/files/conference/usenixsecurity17/sec17-brasser.pdf</a:t>
            </a:r>
            <a:r>
              <a:rPr lang="en-US" sz="1800" dirty="0">
                <a:solidFill>
                  <a:srgbClr val="0000FF"/>
                </a:solidFill>
              </a:rPr>
              <a:t> </a:t>
            </a:r>
          </a:p>
          <a:p>
            <a:pPr lvl="1">
              <a:buFont typeface="Wingdings" pitchFamily="2" charset="2"/>
              <a:buChar char="n"/>
              <a:defRPr/>
            </a:pPr>
            <a:r>
              <a:rPr lang="en-US" sz="1800" dirty="0" err="1"/>
              <a:t>Brasser</a:t>
            </a:r>
            <a:r>
              <a:rPr lang="en-US" sz="1800" dirty="0"/>
              <a:t> et al., USENIX Security 2017.</a:t>
            </a:r>
          </a:p>
          <a:p>
            <a:pPr lvl="1">
              <a:buFont typeface="Wingdings" pitchFamily="2" charset="2"/>
              <a:buChar char="n"/>
              <a:defRPr/>
            </a:pPr>
            <a:r>
              <a:rPr lang="en-US" sz="1800" dirty="0"/>
              <a:t>Partitions physical memory into security domains, user vs. kernel; limits </a:t>
            </a:r>
            <a:r>
              <a:rPr lang="en-US" sz="1800" dirty="0" err="1"/>
              <a:t>rowhammer</a:t>
            </a:r>
            <a:r>
              <a:rPr lang="en-US" sz="1800" dirty="0"/>
              <a:t>-induced bit flips to the user domain.</a:t>
            </a:r>
          </a:p>
          <a:p>
            <a:endParaRPr lang="en-US" sz="2000" dirty="0"/>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5874962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97CD5-76F2-4643-AE4E-480AEA85533D}"/>
              </a:ext>
            </a:extLst>
          </p:cNvPr>
          <p:cNvSpPr>
            <a:spLocks noGrp="1"/>
          </p:cNvSpPr>
          <p:nvPr>
            <p:ph type="title"/>
          </p:nvPr>
        </p:nvSpPr>
        <p:spPr/>
        <p:txBody>
          <a:bodyPr/>
          <a:lstStyle/>
          <a:p>
            <a:r>
              <a:rPr lang="en-US" dirty="0">
                <a:latin typeface="Garamond" charset="0"/>
              </a:rPr>
              <a:t>Selected Readings on RowHammer (IV)</a:t>
            </a:r>
            <a:endParaRPr lang="en-US" dirty="0"/>
          </a:p>
        </p:txBody>
      </p:sp>
      <p:sp>
        <p:nvSpPr>
          <p:cNvPr id="3" name="Content Placeholder 2">
            <a:extLst>
              <a:ext uri="{FF2B5EF4-FFF2-40B4-BE49-F238E27FC236}">
                <a16:creationId xmlns:a16="http://schemas.microsoft.com/office/drawing/2014/main" id="{F2175247-0161-0942-B7C7-31A1965F6145}"/>
              </a:ext>
            </a:extLst>
          </p:cNvPr>
          <p:cNvSpPr>
            <a:spLocks noGrp="1"/>
          </p:cNvSpPr>
          <p:nvPr>
            <p:ph idx="1"/>
          </p:nvPr>
        </p:nvSpPr>
        <p:spPr/>
        <p:txBody>
          <a:bodyPr/>
          <a:lstStyle/>
          <a:p>
            <a:r>
              <a:rPr lang="en-US" sz="2000" dirty="0">
                <a:solidFill>
                  <a:srgbClr val="0000FF"/>
                </a:solidFill>
              </a:rPr>
              <a:t>A New Approach for </a:t>
            </a:r>
            <a:r>
              <a:rPr lang="en-US" sz="2000" dirty="0" err="1">
                <a:solidFill>
                  <a:srgbClr val="0000FF"/>
                </a:solidFill>
              </a:rPr>
              <a:t>Rowhammer</a:t>
            </a:r>
            <a:r>
              <a:rPr lang="en-US" sz="2000" dirty="0">
                <a:solidFill>
                  <a:srgbClr val="0000FF"/>
                </a:solidFill>
              </a:rPr>
              <a:t> Attacks </a:t>
            </a:r>
            <a:r>
              <a:rPr lang="en-US" sz="2000" dirty="0"/>
              <a:t>(May 2016)</a:t>
            </a:r>
          </a:p>
          <a:p>
            <a:pPr lvl="1"/>
            <a:r>
              <a:rPr lang="en-US" sz="1800" dirty="0">
                <a:hlinkClick r:id="rId2"/>
              </a:rPr>
              <a:t>https://ieeexplore.ieee.org/document/7495576</a:t>
            </a:r>
            <a:r>
              <a:rPr lang="en-US" sz="1800" dirty="0"/>
              <a:t> </a:t>
            </a:r>
          </a:p>
          <a:p>
            <a:pPr lvl="1"/>
            <a:r>
              <a:rPr lang="en-US" sz="1800" dirty="0" err="1"/>
              <a:t>Qiao</a:t>
            </a:r>
            <a:r>
              <a:rPr lang="en-US" sz="1800" dirty="0"/>
              <a:t> et al., HOST 2016</a:t>
            </a:r>
          </a:p>
          <a:p>
            <a:pPr lvl="1"/>
            <a:r>
              <a:rPr lang="en-US" sz="1800" b="1" dirty="0"/>
              <a:t>CLFLUSH-free </a:t>
            </a:r>
            <a:r>
              <a:rPr lang="en-US" sz="1800" b="1" dirty="0" err="1"/>
              <a:t>RowHammer</a:t>
            </a:r>
            <a:endParaRPr lang="en-US" sz="1800" dirty="0"/>
          </a:p>
          <a:p>
            <a:pPr lvl="1"/>
            <a:r>
              <a:rPr lang="en-US" sz="1800" dirty="0"/>
              <a:t>“</a:t>
            </a:r>
            <a:r>
              <a:rPr lang="en-US" sz="1800" dirty="0" err="1"/>
              <a:t>Libc</a:t>
            </a:r>
            <a:r>
              <a:rPr lang="en-US" sz="1800" dirty="0"/>
              <a:t> functions </a:t>
            </a:r>
            <a:r>
              <a:rPr lang="en-US" sz="1800" dirty="0" err="1"/>
              <a:t>memset</a:t>
            </a:r>
            <a:r>
              <a:rPr lang="en-US" sz="1800" dirty="0"/>
              <a:t> and </a:t>
            </a:r>
            <a:r>
              <a:rPr lang="en-US" sz="1800" dirty="0" err="1"/>
              <a:t>memcpy</a:t>
            </a:r>
            <a:r>
              <a:rPr lang="en-US" sz="1800" dirty="0"/>
              <a:t> are found capable of </a:t>
            </a:r>
            <a:r>
              <a:rPr lang="en-US" sz="1800" dirty="0" err="1"/>
              <a:t>rowhammer</a:t>
            </a:r>
            <a:r>
              <a:rPr lang="en-US" sz="1800" dirty="0"/>
              <a:t>.”</a:t>
            </a:r>
          </a:p>
          <a:p>
            <a:pPr lvl="1"/>
            <a:r>
              <a:rPr lang="en-US" sz="1800" dirty="0"/>
              <a:t>Triggers </a:t>
            </a:r>
            <a:r>
              <a:rPr lang="en-US" sz="1800" dirty="0" err="1"/>
              <a:t>RowHammer</a:t>
            </a:r>
            <a:r>
              <a:rPr lang="en-US" sz="1800" dirty="0"/>
              <a:t> with malicious inputs but benign code </a:t>
            </a:r>
            <a:br>
              <a:rPr lang="en-US" sz="1800" dirty="0"/>
            </a:br>
            <a:endParaRPr lang="en-US" sz="1800" dirty="0"/>
          </a:p>
          <a:p>
            <a:r>
              <a:rPr lang="en-US" sz="2000" dirty="0">
                <a:solidFill>
                  <a:srgbClr val="0000FF"/>
                </a:solidFill>
              </a:rPr>
              <a:t>One Bit Flips, One Cloud Flops: Cross-VM Row Hammer Attacks and Privilege Escalation</a:t>
            </a:r>
            <a:r>
              <a:rPr lang="en-US" sz="2000" dirty="0"/>
              <a:t> (August 2016)</a:t>
            </a:r>
          </a:p>
          <a:p>
            <a:pPr lvl="1"/>
            <a:r>
              <a:rPr lang="en-US" sz="1800" dirty="0">
                <a:hlinkClick r:id="rId3"/>
              </a:rPr>
              <a:t>https://www.usenix.org/system/files/conference/usenixsecurity16/sec16_paper_xiao.pdf</a:t>
            </a:r>
            <a:r>
              <a:rPr lang="en-US" sz="1800" dirty="0"/>
              <a:t> </a:t>
            </a:r>
          </a:p>
          <a:p>
            <a:pPr lvl="1"/>
            <a:r>
              <a:rPr lang="en-US" sz="1800" dirty="0"/>
              <a:t>Xiao et al., USENIX Security 2016.</a:t>
            </a:r>
          </a:p>
          <a:p>
            <a:pPr lvl="1"/>
            <a:r>
              <a:rPr lang="en-US" sz="1800" b="1" dirty="0"/>
              <a:t>“Technique that allows a malicious guest VM to have read and write accesses to arbitrary physical pages on a shared machine.”</a:t>
            </a:r>
            <a:endParaRPr lang="en-US" sz="1800" dirty="0"/>
          </a:p>
          <a:p>
            <a:pPr lvl="1"/>
            <a:r>
              <a:rPr lang="en-US" sz="1800" dirty="0"/>
              <a:t>Graph-based algorithm to reverse engineer mapping of physical addresses in DRAM </a:t>
            </a:r>
          </a:p>
          <a:p>
            <a:endParaRPr lang="en-US" sz="2000" dirty="0"/>
          </a:p>
        </p:txBody>
      </p:sp>
      <p:sp>
        <p:nvSpPr>
          <p:cNvPr id="4" name="Slide Number Placeholder 3">
            <a:extLst>
              <a:ext uri="{FF2B5EF4-FFF2-40B4-BE49-F238E27FC236}">
                <a16:creationId xmlns:a16="http://schemas.microsoft.com/office/drawing/2014/main" id="{38233521-6653-454C-9B75-AE70BA23D8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6537371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A8727-ACF3-B74B-B9C3-A5F300E6577C}"/>
              </a:ext>
            </a:extLst>
          </p:cNvPr>
          <p:cNvSpPr>
            <a:spLocks noGrp="1"/>
          </p:cNvSpPr>
          <p:nvPr>
            <p:ph type="title"/>
          </p:nvPr>
        </p:nvSpPr>
        <p:spPr/>
        <p:txBody>
          <a:bodyPr/>
          <a:lstStyle/>
          <a:p>
            <a:r>
              <a:rPr lang="en-US" dirty="0">
                <a:latin typeface="Garamond" charset="0"/>
              </a:rPr>
              <a:t>Selected Readings on RowHammer (V)</a:t>
            </a:r>
            <a:endParaRPr lang="en-US" dirty="0"/>
          </a:p>
        </p:txBody>
      </p:sp>
      <p:sp>
        <p:nvSpPr>
          <p:cNvPr id="3" name="Content Placeholder 2">
            <a:extLst>
              <a:ext uri="{FF2B5EF4-FFF2-40B4-BE49-F238E27FC236}">
                <a16:creationId xmlns:a16="http://schemas.microsoft.com/office/drawing/2014/main" id="{B3E29C63-9A8C-714D-A16E-D602D345D924}"/>
              </a:ext>
            </a:extLst>
          </p:cNvPr>
          <p:cNvSpPr>
            <a:spLocks noGrp="1"/>
          </p:cNvSpPr>
          <p:nvPr>
            <p:ph idx="1"/>
          </p:nvPr>
        </p:nvSpPr>
        <p:spPr/>
        <p:txBody>
          <a:bodyPr/>
          <a:lstStyle/>
          <a:p>
            <a:r>
              <a:rPr lang="en-US" sz="2000" dirty="0">
                <a:solidFill>
                  <a:srgbClr val="0000FF"/>
                </a:solidFill>
              </a:rPr>
              <a:t>Curious Case of </a:t>
            </a:r>
            <a:r>
              <a:rPr lang="en-US" sz="2000" dirty="0" err="1">
                <a:solidFill>
                  <a:srgbClr val="0000FF"/>
                </a:solidFill>
              </a:rPr>
              <a:t>RowHammer</a:t>
            </a:r>
            <a:r>
              <a:rPr lang="en-US" sz="2000" dirty="0">
                <a:solidFill>
                  <a:srgbClr val="0000FF"/>
                </a:solidFill>
              </a:rPr>
              <a:t>: Flipping Secret Exponent Bits using Timing Analysis </a:t>
            </a:r>
            <a:r>
              <a:rPr lang="en-US" sz="2000" dirty="0"/>
              <a:t>(August 2016)</a:t>
            </a:r>
            <a:r>
              <a:rPr lang="en-US" sz="2000" dirty="0">
                <a:solidFill>
                  <a:srgbClr val="0000FF"/>
                </a:solidFill>
              </a:rPr>
              <a:t> </a:t>
            </a:r>
          </a:p>
          <a:p>
            <a:pPr lvl="1"/>
            <a:r>
              <a:rPr lang="en-US" sz="1800" dirty="0">
                <a:hlinkClick r:id="rId2"/>
              </a:rPr>
              <a:t>https://link.springer.com/content/pdf/10.1007%2F978-3-662-53140-2_29.pdf</a:t>
            </a:r>
            <a:r>
              <a:rPr lang="en-US" sz="1800" dirty="0"/>
              <a:t> </a:t>
            </a:r>
          </a:p>
          <a:p>
            <a:pPr lvl="1"/>
            <a:r>
              <a:rPr lang="en-US" sz="1800" dirty="0"/>
              <a:t>Bhattacharya et al., CHES 2016</a:t>
            </a:r>
          </a:p>
          <a:p>
            <a:pPr lvl="1"/>
            <a:r>
              <a:rPr lang="en-US" sz="1800" dirty="0"/>
              <a:t>Combines timing analysis to perform </a:t>
            </a:r>
            <a:r>
              <a:rPr lang="en-US" sz="1800" b="1" dirty="0" err="1"/>
              <a:t>rowhammer</a:t>
            </a:r>
            <a:r>
              <a:rPr lang="en-US" sz="1800" b="1" dirty="0"/>
              <a:t> on cryptographic keys</a:t>
            </a:r>
            <a:r>
              <a:rPr lang="en-US" sz="1800" dirty="0"/>
              <a:t> stored in memory</a:t>
            </a:r>
            <a:br>
              <a:rPr lang="en-US" sz="2000" dirty="0"/>
            </a:br>
            <a:endParaRPr lang="en-US" sz="2000" dirty="0"/>
          </a:p>
          <a:p>
            <a:r>
              <a:rPr lang="en-US" sz="2000" dirty="0">
                <a:solidFill>
                  <a:srgbClr val="0000FF"/>
                </a:solidFill>
              </a:rPr>
              <a:t>DRAMA: Exploiting DRAM Addressing for Cross-CPU Attacks </a:t>
            </a:r>
            <a:r>
              <a:rPr lang="en-US" sz="2000" dirty="0"/>
              <a:t>(August 2016)</a:t>
            </a:r>
          </a:p>
          <a:p>
            <a:pPr lvl="1"/>
            <a:r>
              <a:rPr lang="en-US" sz="1800" dirty="0">
                <a:hlinkClick r:id="rId3"/>
              </a:rPr>
              <a:t>https://www.usenix.org/system/files/conference/usenixsecurity16/sec16_paper_pessl.pdf</a:t>
            </a:r>
            <a:r>
              <a:rPr lang="en-US" sz="1800" dirty="0"/>
              <a:t> </a:t>
            </a:r>
          </a:p>
          <a:p>
            <a:pPr lvl="1"/>
            <a:r>
              <a:rPr lang="en-US" sz="1800" dirty="0" err="1"/>
              <a:t>Pessl</a:t>
            </a:r>
            <a:r>
              <a:rPr lang="en-US" sz="1800" dirty="0"/>
              <a:t> et al., USENIX Security 2016</a:t>
            </a:r>
          </a:p>
          <a:p>
            <a:pPr lvl="1"/>
            <a:r>
              <a:rPr lang="en-US" sz="1800" b="1" dirty="0"/>
              <a:t>Shows RowHammer failures on DDR4 devices despite TRR solution </a:t>
            </a:r>
            <a:endParaRPr lang="en-US" sz="1800" dirty="0"/>
          </a:p>
          <a:p>
            <a:pPr lvl="1"/>
            <a:r>
              <a:rPr lang="en-US" sz="1800" dirty="0"/>
              <a:t>Reverse engineers address mapping functions to improve existing </a:t>
            </a:r>
            <a:r>
              <a:rPr lang="en-US" sz="1800" dirty="0" err="1"/>
              <a:t>RowHammer</a:t>
            </a:r>
            <a:r>
              <a:rPr lang="en-US" sz="1800" dirty="0"/>
              <a:t> attacks</a:t>
            </a:r>
          </a:p>
          <a:p>
            <a:endParaRPr lang="en-US" sz="2000" dirty="0"/>
          </a:p>
        </p:txBody>
      </p:sp>
      <p:sp>
        <p:nvSpPr>
          <p:cNvPr id="4" name="Slide Number Placeholder 3">
            <a:extLst>
              <a:ext uri="{FF2B5EF4-FFF2-40B4-BE49-F238E27FC236}">
                <a16:creationId xmlns:a16="http://schemas.microsoft.com/office/drawing/2014/main" id="{17FD8858-9FF4-0D41-A28E-35E93F4F91F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275908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(VI)</a:t>
            </a:r>
            <a:endParaRPr lang="en-US" dirty="0"/>
          </a:p>
        </p:txBody>
      </p:sp>
      <p:sp>
        <p:nvSpPr>
          <p:cNvPr id="3" name="Content Placeholder 2"/>
          <p:cNvSpPr>
            <a:spLocks noGrp="1"/>
          </p:cNvSpPr>
          <p:nvPr>
            <p:ph idx="1"/>
          </p:nvPr>
        </p:nvSpPr>
        <p:spPr>
          <a:xfrm>
            <a:off x="228600" y="997527"/>
            <a:ext cx="8915400" cy="5193723"/>
          </a:xfrm>
        </p:spPr>
        <p:txBody>
          <a:bodyPr/>
          <a:lstStyle/>
          <a:p>
            <a:pPr>
              <a:buFont typeface="Wingdings" pitchFamily="2" charset="2"/>
              <a:buChar char="n"/>
              <a:defRPr/>
            </a:pPr>
            <a:r>
              <a:rPr lang="en-US" sz="2000" dirty="0">
                <a:solidFill>
                  <a:srgbClr val="0000FF"/>
                </a:solidFill>
              </a:rPr>
              <a:t>Flip </a:t>
            </a:r>
            <a:r>
              <a:rPr lang="en-US" sz="2000" dirty="0" err="1">
                <a:solidFill>
                  <a:srgbClr val="0000FF"/>
                </a:solidFill>
              </a:rPr>
              <a:t>Feng</a:t>
            </a:r>
            <a:r>
              <a:rPr lang="en-US" sz="2000" dirty="0">
                <a:solidFill>
                  <a:srgbClr val="0000FF"/>
                </a:solidFill>
              </a:rPr>
              <a:t> </a:t>
            </a:r>
            <a:r>
              <a:rPr lang="en-US" sz="2000" dirty="0" err="1">
                <a:solidFill>
                  <a:srgbClr val="0000FF"/>
                </a:solidFill>
              </a:rPr>
              <a:t>Shui</a:t>
            </a:r>
            <a:r>
              <a:rPr lang="en-US" sz="2000" dirty="0">
                <a:solidFill>
                  <a:srgbClr val="0000FF"/>
                </a:solidFill>
              </a:rPr>
              <a:t>: Hammering a Needle in the Software Stack </a:t>
            </a:r>
            <a:r>
              <a:rPr lang="en-US" sz="2000" dirty="0"/>
              <a:t>(August 2016)</a:t>
            </a:r>
          </a:p>
          <a:p>
            <a:pPr lvl="1">
              <a:buFont typeface="Wingdings" pitchFamily="2" charset="2"/>
              <a:buChar char="n"/>
              <a:defRPr/>
            </a:pPr>
            <a:r>
              <a:rPr lang="en-US" sz="1800" dirty="0">
                <a:hlinkClick r:id="rId2"/>
              </a:rPr>
              <a:t>https://www.usenix.org/system/files/conference/usenixsecurity16/sec16_paper_razavi.pdf</a:t>
            </a:r>
            <a:r>
              <a:rPr lang="en-US" sz="1800" dirty="0"/>
              <a:t> </a:t>
            </a:r>
          </a:p>
          <a:p>
            <a:pPr lvl="1">
              <a:buFont typeface="Wingdings" pitchFamily="2" charset="2"/>
              <a:buChar char="n"/>
              <a:defRPr/>
            </a:pPr>
            <a:r>
              <a:rPr lang="en-US" sz="1800" dirty="0" err="1"/>
              <a:t>Razavi</a:t>
            </a:r>
            <a:r>
              <a:rPr lang="en-US" sz="1800" dirty="0"/>
              <a:t> et al., USENIX Security 2016.</a:t>
            </a:r>
          </a:p>
          <a:p>
            <a:pPr lvl="1">
              <a:buFont typeface="Wingdings" pitchFamily="2" charset="2"/>
              <a:buChar char="n"/>
              <a:defRPr/>
            </a:pPr>
            <a:r>
              <a:rPr lang="en-US" sz="1800" dirty="0"/>
              <a:t>Combines memory </a:t>
            </a:r>
            <a:r>
              <a:rPr lang="en-US" sz="1800" dirty="0" err="1"/>
              <a:t>deduplication</a:t>
            </a:r>
            <a:r>
              <a:rPr lang="en-US" sz="1800" dirty="0"/>
              <a:t> and RowHammer</a:t>
            </a:r>
          </a:p>
          <a:p>
            <a:pPr lvl="1">
              <a:buFont typeface="Wingdings" pitchFamily="2" charset="2"/>
              <a:buChar char="n"/>
              <a:defRPr/>
            </a:pPr>
            <a:r>
              <a:rPr lang="en-US" sz="1800" dirty="0"/>
              <a:t>“</a:t>
            </a:r>
            <a:r>
              <a:rPr lang="en-US" sz="1800" b="1" dirty="0"/>
              <a:t>A malicious VM can gain unauthorized access to a co-hosted VM running </a:t>
            </a:r>
            <a:r>
              <a:rPr lang="en-US" sz="1800" b="1" dirty="0" err="1"/>
              <a:t>OpenSSH</a:t>
            </a:r>
            <a:r>
              <a:rPr lang="en-US" sz="1800" dirty="0"/>
              <a:t>.”</a:t>
            </a:r>
          </a:p>
          <a:p>
            <a:pPr lvl="1">
              <a:buFont typeface="Wingdings" pitchFamily="2" charset="2"/>
              <a:buChar char="n"/>
              <a:defRPr/>
            </a:pPr>
            <a:r>
              <a:rPr lang="en-US" sz="1800" dirty="0"/>
              <a:t>Breaks </a:t>
            </a:r>
            <a:r>
              <a:rPr lang="en-US" sz="1800" dirty="0" err="1"/>
              <a:t>OpenSSH</a:t>
            </a:r>
            <a:r>
              <a:rPr lang="en-US" sz="1800" dirty="0"/>
              <a:t> public key authentication </a:t>
            </a:r>
          </a:p>
          <a:p>
            <a:endParaRPr lang="en-US" sz="2000" dirty="0"/>
          </a:p>
          <a:p>
            <a:r>
              <a:rPr lang="en-US" sz="2000" dirty="0" err="1">
                <a:solidFill>
                  <a:srgbClr val="0000FF"/>
                </a:solidFill>
              </a:rPr>
              <a:t>Drammer</a:t>
            </a:r>
            <a:r>
              <a:rPr lang="en-US" sz="2000" dirty="0">
                <a:solidFill>
                  <a:srgbClr val="0000FF"/>
                </a:solidFill>
              </a:rPr>
              <a:t>: Deterministic </a:t>
            </a:r>
            <a:r>
              <a:rPr lang="en-US" sz="2000" dirty="0" err="1">
                <a:solidFill>
                  <a:srgbClr val="0000FF"/>
                </a:solidFill>
              </a:rPr>
              <a:t>Rowhammer</a:t>
            </a:r>
            <a:r>
              <a:rPr lang="en-US" sz="2000" dirty="0">
                <a:solidFill>
                  <a:srgbClr val="0000FF"/>
                </a:solidFill>
              </a:rPr>
              <a:t> Attacks on Mobile Platforms </a:t>
            </a:r>
            <a:r>
              <a:rPr lang="en-US" sz="2000" dirty="0"/>
              <a:t>(October 2016)</a:t>
            </a:r>
          </a:p>
          <a:p>
            <a:pPr lvl="1"/>
            <a:r>
              <a:rPr lang="en-US" sz="1800" dirty="0">
                <a:hlinkClick r:id="rId3"/>
              </a:rPr>
              <a:t>http://dl.acm.org/citation.cfm?id=2976749.2978406</a:t>
            </a:r>
            <a:r>
              <a:rPr lang="en-US" sz="1800" dirty="0"/>
              <a:t> </a:t>
            </a:r>
          </a:p>
          <a:p>
            <a:pPr lvl="1"/>
            <a:r>
              <a:rPr lang="en-US" sz="1800" dirty="0"/>
              <a:t>Van Der Veen et al., ACM CCS 2016</a:t>
            </a:r>
          </a:p>
          <a:p>
            <a:pPr lvl="1"/>
            <a:r>
              <a:rPr lang="en-US" sz="1800" b="1" dirty="0"/>
              <a:t>Can take over an ARM-based Android system </a:t>
            </a:r>
            <a:r>
              <a:rPr lang="en-US" sz="1800" b="1" dirty="0">
                <a:solidFill>
                  <a:srgbClr val="FF0000"/>
                </a:solidFill>
              </a:rPr>
              <a:t>deterministically</a:t>
            </a:r>
          </a:p>
          <a:p>
            <a:pPr lvl="1"/>
            <a:r>
              <a:rPr lang="en-US" sz="1800" dirty="0"/>
              <a:t>Exploits predictable physical memory allocator behavior</a:t>
            </a:r>
          </a:p>
          <a:p>
            <a:pPr lvl="2"/>
            <a:r>
              <a:rPr lang="en-US" sz="1600" dirty="0"/>
              <a:t>Can deterministically place security-sensitive data (e.g., page table) in an attacker-chosen, vulnerable location in memory</a:t>
            </a:r>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4145836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(VII)</a:t>
            </a:r>
            <a:endParaRPr lang="en-US" dirty="0"/>
          </a:p>
        </p:txBody>
      </p:sp>
      <p:sp>
        <p:nvSpPr>
          <p:cNvPr id="3" name="Content Placeholder 2"/>
          <p:cNvSpPr>
            <a:spLocks noGrp="1"/>
          </p:cNvSpPr>
          <p:nvPr>
            <p:ph idx="1"/>
          </p:nvPr>
        </p:nvSpPr>
        <p:spPr>
          <a:xfrm>
            <a:off x="228600" y="997527"/>
            <a:ext cx="8915400" cy="5193723"/>
          </a:xfrm>
        </p:spPr>
        <p:txBody>
          <a:bodyPr/>
          <a:lstStyle/>
          <a:p>
            <a:r>
              <a:rPr lang="en-US" sz="2000" dirty="0">
                <a:solidFill>
                  <a:srgbClr val="0000FF"/>
                </a:solidFill>
              </a:rPr>
              <a:t>When Good Protections go Bad: Exploiting anti-</a:t>
            </a:r>
            <a:r>
              <a:rPr lang="en-US" sz="2000" dirty="0" err="1">
                <a:solidFill>
                  <a:srgbClr val="0000FF"/>
                </a:solidFill>
              </a:rPr>
              <a:t>DoS</a:t>
            </a:r>
            <a:r>
              <a:rPr lang="en-US" sz="2000" dirty="0">
                <a:solidFill>
                  <a:srgbClr val="0000FF"/>
                </a:solidFill>
              </a:rPr>
              <a:t> Measures to Accelerate </a:t>
            </a:r>
            <a:r>
              <a:rPr lang="en-US" sz="2000" dirty="0" err="1">
                <a:solidFill>
                  <a:srgbClr val="0000FF"/>
                </a:solidFill>
              </a:rPr>
              <a:t>Rowhammer</a:t>
            </a:r>
            <a:r>
              <a:rPr lang="en-US" sz="2000" dirty="0">
                <a:solidFill>
                  <a:srgbClr val="0000FF"/>
                </a:solidFill>
              </a:rPr>
              <a:t> Attacks </a:t>
            </a:r>
            <a:r>
              <a:rPr lang="en-US" sz="2000" dirty="0"/>
              <a:t>(May 2017)</a:t>
            </a:r>
          </a:p>
          <a:p>
            <a:pPr lvl="1"/>
            <a:r>
              <a:rPr lang="en-US" sz="1800" dirty="0">
                <a:hlinkClick r:id="rId2"/>
              </a:rPr>
              <a:t>https://web.eecs.umich.edu/~misiker/resources/HOST-2017-Misiker.pdf</a:t>
            </a:r>
            <a:r>
              <a:rPr lang="en-US" sz="1800" dirty="0"/>
              <a:t> </a:t>
            </a:r>
          </a:p>
          <a:p>
            <a:pPr lvl="1"/>
            <a:r>
              <a:rPr lang="en-US" sz="1800" dirty="0"/>
              <a:t>Aga et al., HOST 2017</a:t>
            </a:r>
          </a:p>
          <a:p>
            <a:pPr lvl="1"/>
            <a:r>
              <a:rPr lang="en-US" sz="1800" dirty="0"/>
              <a:t>“A virtual-memory based cache-flush free attack that is sufficiently fast to </a:t>
            </a:r>
            <a:r>
              <a:rPr lang="en-US" sz="1800" b="1" dirty="0" err="1"/>
              <a:t>rowhammer</a:t>
            </a:r>
            <a:r>
              <a:rPr lang="en-US" sz="1800" b="1" dirty="0"/>
              <a:t> with double rate refresh.</a:t>
            </a:r>
            <a:r>
              <a:rPr lang="en-US" sz="1800" dirty="0"/>
              <a:t>”</a:t>
            </a:r>
          </a:p>
          <a:p>
            <a:pPr lvl="1"/>
            <a:r>
              <a:rPr lang="en-US" sz="1800" dirty="0"/>
              <a:t>Enabled by Cache Allocation Technology </a:t>
            </a:r>
            <a:br>
              <a:rPr lang="en-US" sz="1800" dirty="0"/>
            </a:br>
            <a:endParaRPr lang="en-US" sz="1800" dirty="0"/>
          </a:p>
          <a:p>
            <a:r>
              <a:rPr lang="en-US" sz="2000" dirty="0">
                <a:solidFill>
                  <a:srgbClr val="0000FF"/>
                </a:solidFill>
              </a:rPr>
              <a:t>SGX-Bomb: Locking Down the Processor via </a:t>
            </a:r>
            <a:r>
              <a:rPr lang="en-US" sz="2000" dirty="0" err="1">
                <a:solidFill>
                  <a:srgbClr val="0000FF"/>
                </a:solidFill>
              </a:rPr>
              <a:t>Rowhammer</a:t>
            </a:r>
            <a:r>
              <a:rPr lang="en-US" sz="2000" dirty="0">
                <a:solidFill>
                  <a:srgbClr val="0000FF"/>
                </a:solidFill>
              </a:rPr>
              <a:t> Attack </a:t>
            </a:r>
            <a:r>
              <a:rPr lang="en-US" sz="2000" dirty="0"/>
              <a:t>(October 2017)</a:t>
            </a:r>
          </a:p>
          <a:p>
            <a:pPr lvl="1"/>
            <a:r>
              <a:rPr lang="en-US" sz="1800" dirty="0">
                <a:hlinkClick r:id="rId3"/>
              </a:rPr>
              <a:t>https://dl.acm.org/citation.cfm?id=3152709</a:t>
            </a:r>
            <a:r>
              <a:rPr lang="en-US" sz="1800" dirty="0"/>
              <a:t> </a:t>
            </a:r>
          </a:p>
          <a:p>
            <a:pPr lvl="1"/>
            <a:r>
              <a:rPr lang="en-US" sz="1800" dirty="0"/>
              <a:t>Jang et al., </a:t>
            </a:r>
            <a:r>
              <a:rPr lang="en-US" sz="1800" dirty="0" err="1"/>
              <a:t>SysTEX</a:t>
            </a:r>
            <a:r>
              <a:rPr lang="en-US" sz="1800" dirty="0"/>
              <a:t> 2017</a:t>
            </a:r>
          </a:p>
          <a:p>
            <a:pPr lvl="1"/>
            <a:r>
              <a:rPr lang="en-US" sz="1800" dirty="0"/>
              <a:t>“Launches the </a:t>
            </a:r>
            <a:r>
              <a:rPr lang="en-US" sz="1800" dirty="0" err="1"/>
              <a:t>Rowhammer</a:t>
            </a:r>
            <a:r>
              <a:rPr lang="en-US" sz="1800" dirty="0"/>
              <a:t> attack against enclave memory to trigger the processor lockdown.”</a:t>
            </a:r>
          </a:p>
          <a:p>
            <a:pPr lvl="1"/>
            <a:r>
              <a:rPr lang="en-US" sz="1800" b="1" dirty="0"/>
              <a:t>Running unknown enclave programs on the cloud can shut down servers shared with other clients. </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07957348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CA60E-77D7-2F46-BE98-5DA906CF46B0}"/>
              </a:ext>
            </a:extLst>
          </p:cNvPr>
          <p:cNvSpPr>
            <a:spLocks noGrp="1"/>
          </p:cNvSpPr>
          <p:nvPr>
            <p:ph type="title"/>
          </p:nvPr>
        </p:nvSpPr>
        <p:spPr/>
        <p:txBody>
          <a:bodyPr/>
          <a:lstStyle/>
          <a:p>
            <a:r>
              <a:rPr lang="en-US" dirty="0">
                <a:latin typeface="Garamond" charset="0"/>
              </a:rPr>
              <a:t>Selected Readings on RowHammer (VIII)</a:t>
            </a:r>
            <a:endParaRPr lang="en-US" dirty="0"/>
          </a:p>
        </p:txBody>
      </p:sp>
      <p:sp>
        <p:nvSpPr>
          <p:cNvPr id="3" name="Content Placeholder 2">
            <a:extLst>
              <a:ext uri="{FF2B5EF4-FFF2-40B4-BE49-F238E27FC236}">
                <a16:creationId xmlns:a16="http://schemas.microsoft.com/office/drawing/2014/main" id="{5720AB8F-BFF8-BA43-BAE2-1A10AE5B5ABB}"/>
              </a:ext>
            </a:extLst>
          </p:cNvPr>
          <p:cNvSpPr>
            <a:spLocks noGrp="1"/>
          </p:cNvSpPr>
          <p:nvPr>
            <p:ph idx="1"/>
          </p:nvPr>
        </p:nvSpPr>
        <p:spPr/>
        <p:txBody>
          <a:bodyPr/>
          <a:lstStyle/>
          <a:p>
            <a:r>
              <a:rPr lang="en-US" sz="2000" dirty="0">
                <a:solidFill>
                  <a:srgbClr val="0000FF"/>
                </a:solidFill>
              </a:rPr>
              <a:t>Another Flip in the Wall of </a:t>
            </a:r>
            <a:r>
              <a:rPr lang="en-US" sz="2000" dirty="0" err="1">
                <a:solidFill>
                  <a:srgbClr val="0000FF"/>
                </a:solidFill>
              </a:rPr>
              <a:t>Rowhammer</a:t>
            </a:r>
            <a:r>
              <a:rPr lang="en-US" sz="2000" dirty="0">
                <a:solidFill>
                  <a:srgbClr val="0000FF"/>
                </a:solidFill>
              </a:rPr>
              <a:t> Defenses </a:t>
            </a:r>
            <a:r>
              <a:rPr lang="en-US" sz="2000" dirty="0"/>
              <a:t>(May 2018) </a:t>
            </a:r>
          </a:p>
          <a:p>
            <a:pPr lvl="1"/>
            <a:r>
              <a:rPr lang="en-US" sz="1800" dirty="0">
                <a:hlinkClick r:id="rId2"/>
              </a:rPr>
              <a:t>https://arxiv.org/pdf/1710.00551.pdf</a:t>
            </a:r>
            <a:endParaRPr lang="en-US" sz="1800" dirty="0"/>
          </a:p>
          <a:p>
            <a:pPr lvl="1"/>
            <a:r>
              <a:rPr lang="en-US" sz="1800" dirty="0" err="1"/>
              <a:t>Gruss</a:t>
            </a:r>
            <a:r>
              <a:rPr lang="en-US" sz="1800" dirty="0"/>
              <a:t> et al., IEEE S&amp;P 2018</a:t>
            </a:r>
          </a:p>
          <a:p>
            <a:pPr lvl="1"/>
            <a:r>
              <a:rPr lang="en-US" sz="1800" b="1" dirty="0"/>
              <a:t>A new type of </a:t>
            </a:r>
            <a:r>
              <a:rPr lang="en-US" sz="1800" b="1" dirty="0" err="1"/>
              <a:t>Rowhammer</a:t>
            </a:r>
            <a:r>
              <a:rPr lang="en-US" sz="1800" b="1" dirty="0"/>
              <a:t> attack which only hammers one single address</a:t>
            </a:r>
            <a:r>
              <a:rPr lang="en-US" sz="1800" dirty="0"/>
              <a:t>, which can be done without knowledge of physical addresses and DRAM mappings</a:t>
            </a:r>
          </a:p>
          <a:p>
            <a:pPr lvl="1"/>
            <a:r>
              <a:rPr lang="en-US" sz="1800" dirty="0"/>
              <a:t>Defeats static analysis and performance counter analysis defenses by running inside an SGX enclave </a:t>
            </a:r>
          </a:p>
          <a:p>
            <a:endParaRPr lang="en-US" sz="2000" dirty="0"/>
          </a:p>
          <a:p>
            <a:r>
              <a:rPr lang="en-US" sz="2000" dirty="0" err="1">
                <a:solidFill>
                  <a:srgbClr val="0000FF"/>
                </a:solidFill>
              </a:rPr>
              <a:t>GuardION</a:t>
            </a:r>
            <a:r>
              <a:rPr lang="en-US" sz="2000" dirty="0">
                <a:solidFill>
                  <a:srgbClr val="0000FF"/>
                </a:solidFill>
              </a:rPr>
              <a:t>: Practical Mitigation of DMA-Based </a:t>
            </a:r>
            <a:r>
              <a:rPr lang="en-US" sz="2000" dirty="0" err="1">
                <a:solidFill>
                  <a:srgbClr val="0000FF"/>
                </a:solidFill>
              </a:rPr>
              <a:t>Rowhammer</a:t>
            </a:r>
            <a:r>
              <a:rPr lang="en-US" sz="2000" dirty="0">
                <a:solidFill>
                  <a:srgbClr val="0000FF"/>
                </a:solidFill>
              </a:rPr>
              <a:t> Attacks on ARM </a:t>
            </a:r>
            <a:r>
              <a:rPr lang="en-US" sz="2000" dirty="0"/>
              <a:t>(June 2018)</a:t>
            </a:r>
          </a:p>
          <a:p>
            <a:pPr lvl="1"/>
            <a:r>
              <a:rPr lang="en-US" sz="1800" dirty="0">
                <a:hlinkClick r:id="rId3"/>
              </a:rPr>
              <a:t>https://link.springer.com/chapter/10.1007/978-3-319-93411-2_5</a:t>
            </a:r>
            <a:endParaRPr lang="en-US" sz="1800" dirty="0"/>
          </a:p>
          <a:p>
            <a:pPr lvl="1"/>
            <a:r>
              <a:rPr lang="en-US" sz="1800" dirty="0"/>
              <a:t>Van Der Veen et al., DIMVA 2018</a:t>
            </a:r>
          </a:p>
          <a:p>
            <a:pPr lvl="1"/>
            <a:r>
              <a:rPr lang="en-US" sz="1800" dirty="0"/>
              <a:t>Presents RAMPAGE, a DMA-based </a:t>
            </a:r>
            <a:r>
              <a:rPr lang="en-US" sz="1800" dirty="0" err="1"/>
              <a:t>RowHammer</a:t>
            </a:r>
            <a:r>
              <a:rPr lang="en-US" sz="1800" dirty="0"/>
              <a:t> attack against the latest Android OS</a:t>
            </a:r>
          </a:p>
        </p:txBody>
      </p:sp>
      <p:sp>
        <p:nvSpPr>
          <p:cNvPr id="4" name="Slide Number Placeholder 3">
            <a:extLst>
              <a:ext uri="{FF2B5EF4-FFF2-40B4-BE49-F238E27FC236}">
                <a16:creationId xmlns:a16="http://schemas.microsoft.com/office/drawing/2014/main" id="{F2D8B422-6204-6847-8622-92AEDD6CFF7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Tree>
    <p:extLst>
      <p:ext uri="{BB962C8B-B14F-4D97-AF65-F5344CB8AC3E}">
        <p14:creationId xmlns:p14="http://schemas.microsoft.com/office/powerpoint/2010/main" val="23994439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D6F41-7363-A545-92A4-7C5AECFFAD37}"/>
              </a:ext>
            </a:extLst>
          </p:cNvPr>
          <p:cNvSpPr>
            <a:spLocks noGrp="1"/>
          </p:cNvSpPr>
          <p:nvPr>
            <p:ph type="title"/>
          </p:nvPr>
        </p:nvSpPr>
        <p:spPr/>
        <p:txBody>
          <a:bodyPr/>
          <a:lstStyle/>
          <a:p>
            <a:r>
              <a:rPr lang="en-US" dirty="0">
                <a:latin typeface="Garamond" charset="0"/>
              </a:rPr>
              <a:t>Selected Readings on RowHammer (IX)</a:t>
            </a:r>
            <a:endParaRPr lang="en-US" dirty="0"/>
          </a:p>
        </p:txBody>
      </p:sp>
      <p:sp>
        <p:nvSpPr>
          <p:cNvPr id="3" name="Content Placeholder 2">
            <a:extLst>
              <a:ext uri="{FF2B5EF4-FFF2-40B4-BE49-F238E27FC236}">
                <a16:creationId xmlns:a16="http://schemas.microsoft.com/office/drawing/2014/main" id="{B215032C-5D67-884B-A859-121B18CB5F16}"/>
              </a:ext>
            </a:extLst>
          </p:cNvPr>
          <p:cNvSpPr>
            <a:spLocks noGrp="1"/>
          </p:cNvSpPr>
          <p:nvPr>
            <p:ph idx="1"/>
          </p:nvPr>
        </p:nvSpPr>
        <p:spPr/>
        <p:txBody>
          <a:bodyPr/>
          <a:lstStyle/>
          <a:p>
            <a:pPr>
              <a:buFont typeface="Wingdings" pitchFamily="2" charset="2"/>
              <a:buChar char="n"/>
              <a:defRPr/>
            </a:pPr>
            <a:r>
              <a:rPr lang="en-US" sz="2000" dirty="0">
                <a:solidFill>
                  <a:srgbClr val="0000FF"/>
                </a:solidFill>
              </a:rPr>
              <a:t>Grand </a:t>
            </a:r>
            <a:r>
              <a:rPr lang="en-US" sz="2000" dirty="0" err="1">
                <a:solidFill>
                  <a:srgbClr val="0000FF"/>
                </a:solidFill>
              </a:rPr>
              <a:t>Pwning</a:t>
            </a:r>
            <a:r>
              <a:rPr lang="en-US" sz="2000" dirty="0">
                <a:solidFill>
                  <a:srgbClr val="0000FF"/>
                </a:solidFill>
              </a:rPr>
              <a:t> Unit: Accelerating Microarchitectural Attacks with the GPU </a:t>
            </a:r>
            <a:r>
              <a:rPr lang="en-US" sz="2000" dirty="0"/>
              <a:t>(May 2018)</a:t>
            </a:r>
          </a:p>
          <a:p>
            <a:pPr lvl="1">
              <a:buFont typeface="Wingdings" pitchFamily="2" charset="2"/>
              <a:buChar char="n"/>
              <a:defRPr/>
            </a:pPr>
            <a:r>
              <a:rPr lang="en-US" sz="1800" dirty="0">
                <a:hlinkClick r:id="rId2"/>
              </a:rPr>
              <a:t>https://www.vusec.net/wp-content/uploads/2018/05/glitch.pdf</a:t>
            </a:r>
            <a:r>
              <a:rPr lang="en-US" sz="1800" dirty="0"/>
              <a:t> </a:t>
            </a:r>
          </a:p>
          <a:p>
            <a:pPr lvl="1">
              <a:buFont typeface="Wingdings" pitchFamily="2" charset="2"/>
              <a:buChar char="n"/>
              <a:defRPr/>
            </a:pPr>
            <a:r>
              <a:rPr lang="en-US" sz="1800" dirty="0" err="1"/>
              <a:t>Frigo</a:t>
            </a:r>
            <a:r>
              <a:rPr lang="en-US" sz="1800" dirty="0"/>
              <a:t> et al., IEEE S&amp;P 2018.</a:t>
            </a:r>
          </a:p>
          <a:p>
            <a:pPr lvl="1">
              <a:buFont typeface="Wingdings" pitchFamily="2" charset="2"/>
              <a:buChar char="n"/>
              <a:defRPr/>
            </a:pPr>
            <a:r>
              <a:rPr lang="en-US" sz="1800" dirty="0"/>
              <a:t>The first end-to-end remote </a:t>
            </a:r>
            <a:r>
              <a:rPr lang="en-US" sz="1800" dirty="0" err="1"/>
              <a:t>Rowhammer</a:t>
            </a:r>
            <a:r>
              <a:rPr lang="en-US" sz="1800" dirty="0"/>
              <a:t> exploit on mobile platforms that use our GPU-based primitives in orchestration to </a:t>
            </a:r>
            <a:r>
              <a:rPr lang="en-US" sz="1800" b="1" dirty="0"/>
              <a:t>compromise browsers on mobile devices in under two minutes</a:t>
            </a:r>
            <a:r>
              <a:rPr lang="en-US" sz="1800" dirty="0"/>
              <a:t>.</a:t>
            </a:r>
          </a:p>
          <a:p>
            <a:endParaRPr lang="en-US" dirty="0"/>
          </a:p>
          <a:p>
            <a:pPr>
              <a:buFont typeface="Wingdings" pitchFamily="2" charset="2"/>
              <a:buChar char="n"/>
              <a:defRPr/>
            </a:pPr>
            <a:r>
              <a:rPr lang="en-US" sz="2000" dirty="0" err="1">
                <a:solidFill>
                  <a:srgbClr val="0000FF"/>
                </a:solidFill>
              </a:rPr>
              <a:t>Throwhammer</a:t>
            </a:r>
            <a:r>
              <a:rPr lang="en-US" sz="2000" dirty="0">
                <a:solidFill>
                  <a:srgbClr val="0000FF"/>
                </a:solidFill>
              </a:rPr>
              <a:t>: </a:t>
            </a:r>
            <a:r>
              <a:rPr lang="en-US" sz="2000" dirty="0" err="1">
                <a:solidFill>
                  <a:srgbClr val="0000FF"/>
                </a:solidFill>
              </a:rPr>
              <a:t>Rowhammer</a:t>
            </a:r>
            <a:r>
              <a:rPr lang="en-US" sz="2000" dirty="0">
                <a:solidFill>
                  <a:srgbClr val="0000FF"/>
                </a:solidFill>
              </a:rPr>
              <a:t> Attacks over the Network and Defenses </a:t>
            </a:r>
            <a:r>
              <a:rPr lang="en-US" sz="2000" dirty="0"/>
              <a:t>(July 2018)</a:t>
            </a:r>
          </a:p>
          <a:p>
            <a:pPr lvl="1">
              <a:buFont typeface="Wingdings" pitchFamily="2" charset="2"/>
              <a:buChar char="n"/>
              <a:defRPr/>
            </a:pPr>
            <a:r>
              <a:rPr lang="en-US" sz="1800" dirty="0">
                <a:hlinkClick r:id="rId3"/>
              </a:rPr>
              <a:t>https://www.cs.vu.nl/~herbertb/download/papers/throwhammer_atc18.pdf</a:t>
            </a:r>
            <a:endParaRPr lang="en-US" sz="1800" dirty="0"/>
          </a:p>
          <a:p>
            <a:pPr lvl="1">
              <a:buFont typeface="Wingdings" pitchFamily="2" charset="2"/>
              <a:buChar char="n"/>
              <a:defRPr/>
            </a:pPr>
            <a:r>
              <a:rPr lang="en-US" sz="1800" dirty="0"/>
              <a:t>Tatar et al., USENIX ATC 2018.</a:t>
            </a:r>
          </a:p>
          <a:p>
            <a:pPr lvl="1">
              <a:buFont typeface="Wingdings" pitchFamily="2" charset="2"/>
              <a:buChar char="n"/>
              <a:defRPr/>
            </a:pPr>
            <a:r>
              <a:rPr lang="en-US" sz="1800" dirty="0"/>
              <a:t>“[We] show that </a:t>
            </a:r>
            <a:r>
              <a:rPr lang="en-US" sz="1800" b="1" dirty="0"/>
              <a:t>an attacker can trigger and exploit </a:t>
            </a:r>
            <a:r>
              <a:rPr lang="en-US" sz="1800" b="1" dirty="0" err="1"/>
              <a:t>Rowhammer</a:t>
            </a:r>
            <a:r>
              <a:rPr lang="en-US" sz="1800" b="1" dirty="0"/>
              <a:t> bit flips directly from a remote machine by only sending network packets</a:t>
            </a:r>
            <a:r>
              <a:rPr lang="en-US" sz="1800" dirty="0"/>
              <a:t>.”</a:t>
            </a:r>
            <a:endParaRPr lang="en-US" dirty="0"/>
          </a:p>
        </p:txBody>
      </p:sp>
      <p:sp>
        <p:nvSpPr>
          <p:cNvPr id="4" name="Slide Number Placeholder 3">
            <a:extLst>
              <a:ext uri="{FF2B5EF4-FFF2-40B4-BE49-F238E27FC236}">
                <a16:creationId xmlns:a16="http://schemas.microsoft.com/office/drawing/2014/main" id="{99F1B27C-D865-4049-AB36-FBCD20027A7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3395482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D6F41-7363-A545-92A4-7C5AECFFAD37}"/>
              </a:ext>
            </a:extLst>
          </p:cNvPr>
          <p:cNvSpPr>
            <a:spLocks noGrp="1"/>
          </p:cNvSpPr>
          <p:nvPr>
            <p:ph type="title"/>
          </p:nvPr>
        </p:nvSpPr>
        <p:spPr/>
        <p:txBody>
          <a:bodyPr/>
          <a:lstStyle/>
          <a:p>
            <a:r>
              <a:rPr lang="en-US" dirty="0">
                <a:latin typeface="Garamond" charset="0"/>
              </a:rPr>
              <a:t>Selected Readings on RowHammer (X)</a:t>
            </a:r>
            <a:endParaRPr lang="en-US" dirty="0"/>
          </a:p>
        </p:txBody>
      </p:sp>
      <p:sp>
        <p:nvSpPr>
          <p:cNvPr id="3" name="Content Placeholder 2">
            <a:extLst>
              <a:ext uri="{FF2B5EF4-FFF2-40B4-BE49-F238E27FC236}">
                <a16:creationId xmlns:a16="http://schemas.microsoft.com/office/drawing/2014/main" id="{B215032C-5D67-884B-A859-121B18CB5F16}"/>
              </a:ext>
            </a:extLst>
          </p:cNvPr>
          <p:cNvSpPr>
            <a:spLocks noGrp="1"/>
          </p:cNvSpPr>
          <p:nvPr>
            <p:ph idx="1"/>
          </p:nvPr>
        </p:nvSpPr>
        <p:spPr/>
        <p:txBody>
          <a:bodyPr/>
          <a:lstStyle/>
          <a:p>
            <a:pPr>
              <a:buFont typeface="Wingdings" pitchFamily="2" charset="2"/>
              <a:buChar char="n"/>
              <a:defRPr/>
            </a:pPr>
            <a:r>
              <a:rPr lang="en-US" sz="2000" dirty="0" err="1">
                <a:solidFill>
                  <a:srgbClr val="0000FF"/>
                </a:solidFill>
              </a:rPr>
              <a:t>Nethammer</a:t>
            </a:r>
            <a:r>
              <a:rPr lang="en-US" sz="2000" dirty="0">
                <a:solidFill>
                  <a:srgbClr val="0000FF"/>
                </a:solidFill>
              </a:rPr>
              <a:t>: Inducing </a:t>
            </a:r>
            <a:r>
              <a:rPr lang="en-US" sz="2000" dirty="0" err="1">
                <a:solidFill>
                  <a:srgbClr val="0000FF"/>
                </a:solidFill>
              </a:rPr>
              <a:t>Rowhammer</a:t>
            </a:r>
            <a:r>
              <a:rPr lang="en-US" sz="2000" dirty="0">
                <a:solidFill>
                  <a:srgbClr val="0000FF"/>
                </a:solidFill>
              </a:rPr>
              <a:t> Faults through Network Requests </a:t>
            </a:r>
            <a:r>
              <a:rPr lang="en-US" sz="2000" dirty="0"/>
              <a:t>(July 2018)</a:t>
            </a:r>
          </a:p>
          <a:p>
            <a:pPr lvl="1">
              <a:buFont typeface="Wingdings" pitchFamily="2" charset="2"/>
              <a:buChar char="n"/>
              <a:defRPr/>
            </a:pPr>
            <a:r>
              <a:rPr lang="en-US" sz="1800" dirty="0">
                <a:hlinkClick r:id="rId2"/>
              </a:rPr>
              <a:t>https://arxiv.org/pdf/1805.04956.pdf</a:t>
            </a:r>
            <a:r>
              <a:rPr lang="en-US" sz="1800" dirty="0"/>
              <a:t>   </a:t>
            </a:r>
          </a:p>
          <a:p>
            <a:pPr lvl="1">
              <a:buFont typeface="Wingdings" pitchFamily="2" charset="2"/>
              <a:buChar char="n"/>
              <a:defRPr/>
            </a:pPr>
            <a:r>
              <a:rPr lang="en-US" sz="1800" dirty="0" err="1"/>
              <a:t>Lipp</a:t>
            </a:r>
            <a:r>
              <a:rPr lang="en-US" sz="1800" dirty="0"/>
              <a:t> et al., </a:t>
            </a:r>
            <a:r>
              <a:rPr lang="en-US" sz="1800" dirty="0" err="1"/>
              <a:t>arxiv.org</a:t>
            </a:r>
            <a:r>
              <a:rPr lang="en-US" sz="1800" dirty="0"/>
              <a:t> 2018.</a:t>
            </a:r>
          </a:p>
          <a:p>
            <a:pPr lvl="1">
              <a:buFont typeface="Wingdings" pitchFamily="2" charset="2"/>
              <a:buChar char="n"/>
              <a:defRPr/>
            </a:pPr>
            <a:r>
              <a:rPr lang="en-US" sz="1800" dirty="0"/>
              <a:t>“</a:t>
            </a:r>
            <a:r>
              <a:rPr lang="en-US" sz="1800" dirty="0" err="1"/>
              <a:t>Nethammer</a:t>
            </a:r>
            <a:r>
              <a:rPr lang="en-US" sz="1800" dirty="0"/>
              <a:t> is the first truly </a:t>
            </a:r>
            <a:r>
              <a:rPr lang="en-US" sz="1800" b="1" dirty="0"/>
              <a:t>remote </a:t>
            </a:r>
            <a:r>
              <a:rPr lang="en-US" sz="1800" b="1" dirty="0" err="1"/>
              <a:t>Rowhammer</a:t>
            </a:r>
            <a:r>
              <a:rPr lang="en-US" sz="1800" b="1" dirty="0"/>
              <a:t> attack</a:t>
            </a:r>
            <a:r>
              <a:rPr lang="en-US" sz="1800" dirty="0"/>
              <a:t>, without a single attacker-controlled line of code on the targeted system.”</a:t>
            </a:r>
          </a:p>
          <a:p>
            <a:pPr lvl="1">
              <a:buFont typeface="Wingdings" pitchFamily="2" charset="2"/>
              <a:buChar char="n"/>
              <a:defRPr/>
            </a:pPr>
            <a:endParaRPr lang="en-US" sz="1800" dirty="0"/>
          </a:p>
          <a:p>
            <a:pPr lvl="1">
              <a:buFont typeface="Wingdings" pitchFamily="2" charset="2"/>
              <a:buChar char="n"/>
              <a:defRPr/>
            </a:pPr>
            <a:endParaRPr lang="en-US" sz="1800" dirty="0"/>
          </a:p>
          <a:p>
            <a:pPr>
              <a:buFont typeface="Wingdings" pitchFamily="2" charset="2"/>
              <a:buChar char="n"/>
              <a:defRPr/>
            </a:pPr>
            <a:r>
              <a:rPr lang="en-US" sz="2000" dirty="0" err="1">
                <a:solidFill>
                  <a:srgbClr val="0000FF"/>
                </a:solidFill>
              </a:rPr>
              <a:t>ZebRAM</a:t>
            </a:r>
            <a:r>
              <a:rPr lang="en-US" sz="2000" dirty="0">
                <a:solidFill>
                  <a:srgbClr val="0000FF"/>
                </a:solidFill>
              </a:rPr>
              <a:t>: Comprehensive and Compatible Software Protection Against </a:t>
            </a:r>
            <a:r>
              <a:rPr lang="en-US" sz="2000" dirty="0" err="1">
                <a:solidFill>
                  <a:srgbClr val="0000FF"/>
                </a:solidFill>
              </a:rPr>
              <a:t>Rowhammer</a:t>
            </a:r>
            <a:r>
              <a:rPr lang="en-US" sz="2000" dirty="0">
                <a:solidFill>
                  <a:srgbClr val="0000FF"/>
                </a:solidFill>
              </a:rPr>
              <a:t> Attacks </a:t>
            </a:r>
            <a:r>
              <a:rPr lang="en-US" sz="2000" dirty="0"/>
              <a:t>(October 2018)</a:t>
            </a:r>
          </a:p>
          <a:p>
            <a:pPr lvl="1">
              <a:buFont typeface="Wingdings" pitchFamily="2" charset="2"/>
              <a:buChar char="n"/>
              <a:defRPr/>
            </a:pPr>
            <a:r>
              <a:rPr lang="en-US" sz="1800" dirty="0">
                <a:hlinkClick r:id="rId3"/>
              </a:rPr>
              <a:t>https://www.usenix.org/system/files/osdi18-konoth.pdf</a:t>
            </a:r>
            <a:r>
              <a:rPr lang="en-US" sz="1800" dirty="0"/>
              <a:t> </a:t>
            </a:r>
          </a:p>
          <a:p>
            <a:pPr lvl="1">
              <a:buFont typeface="Wingdings" pitchFamily="2" charset="2"/>
              <a:buChar char="n"/>
              <a:defRPr/>
            </a:pPr>
            <a:r>
              <a:rPr lang="en-US" sz="1800" dirty="0" err="1"/>
              <a:t>Konoth</a:t>
            </a:r>
            <a:r>
              <a:rPr lang="en-US" sz="1800" dirty="0"/>
              <a:t> et al., OSDI 2018</a:t>
            </a:r>
          </a:p>
          <a:p>
            <a:pPr lvl="1">
              <a:buFont typeface="Wingdings" pitchFamily="2" charset="2"/>
              <a:buChar char="n"/>
              <a:defRPr/>
            </a:pPr>
            <a:r>
              <a:rPr lang="en-US" sz="1800" dirty="0"/>
              <a:t>A new pure-software protection mechanism against RowHammer.</a:t>
            </a:r>
          </a:p>
          <a:p>
            <a:pPr>
              <a:buFont typeface="Wingdings" pitchFamily="2" charset="2"/>
              <a:buChar char="n"/>
              <a:defRPr/>
            </a:pPr>
            <a:endParaRPr lang="en-US" dirty="0"/>
          </a:p>
        </p:txBody>
      </p:sp>
      <p:sp>
        <p:nvSpPr>
          <p:cNvPr id="4" name="Slide Number Placeholder 3">
            <a:extLst>
              <a:ext uri="{FF2B5EF4-FFF2-40B4-BE49-F238E27FC236}">
                <a16:creationId xmlns:a16="http://schemas.microsoft.com/office/drawing/2014/main" id="{99F1B27C-D865-4049-AB36-FBCD20027A7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47408525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48C6C-F04F-3F47-8B72-60A532EEE6E9}"/>
              </a:ext>
            </a:extLst>
          </p:cNvPr>
          <p:cNvSpPr>
            <a:spLocks noGrp="1"/>
          </p:cNvSpPr>
          <p:nvPr>
            <p:ph type="title"/>
          </p:nvPr>
        </p:nvSpPr>
        <p:spPr/>
        <p:txBody>
          <a:bodyPr/>
          <a:lstStyle/>
          <a:p>
            <a:r>
              <a:rPr lang="en-US" dirty="0">
                <a:latin typeface="Garamond" charset="0"/>
              </a:rPr>
              <a:t>Selected Readings on RowHammer (XI.A)</a:t>
            </a:r>
            <a:endParaRPr lang="en-US" dirty="0"/>
          </a:p>
        </p:txBody>
      </p:sp>
      <p:sp>
        <p:nvSpPr>
          <p:cNvPr id="3" name="Content Placeholder 2">
            <a:extLst>
              <a:ext uri="{FF2B5EF4-FFF2-40B4-BE49-F238E27FC236}">
                <a16:creationId xmlns:a16="http://schemas.microsoft.com/office/drawing/2014/main" id="{D2AEE690-97B4-5340-BA06-868C0A09317A}"/>
              </a:ext>
            </a:extLst>
          </p:cNvPr>
          <p:cNvSpPr>
            <a:spLocks noGrp="1"/>
          </p:cNvSpPr>
          <p:nvPr>
            <p:ph idx="1"/>
          </p:nvPr>
        </p:nvSpPr>
        <p:spPr>
          <a:xfrm>
            <a:off x="228600" y="908720"/>
            <a:ext cx="8610600" cy="5193723"/>
          </a:xfrm>
        </p:spPr>
        <p:txBody>
          <a:bodyPr/>
          <a:lstStyle/>
          <a:p>
            <a:r>
              <a:rPr lang="en-US" dirty="0" err="1"/>
              <a:t>PassMark</a:t>
            </a:r>
            <a:r>
              <a:rPr lang="en-US" dirty="0"/>
              <a:t> Software, memtest86, since 2014</a:t>
            </a:r>
          </a:p>
          <a:p>
            <a:pPr lvl="1"/>
            <a:r>
              <a:rPr lang="en-US" dirty="0">
                <a:hlinkClick r:id="rId2"/>
              </a:rPr>
              <a:t>https://www.memtest86.com/troubleshooting.htm#hammer</a:t>
            </a:r>
            <a:r>
              <a:rPr lang="en-US" dirty="0"/>
              <a:t> </a:t>
            </a:r>
          </a:p>
        </p:txBody>
      </p:sp>
      <p:sp>
        <p:nvSpPr>
          <p:cNvPr id="4" name="Slide Number Placeholder 3">
            <a:extLst>
              <a:ext uri="{FF2B5EF4-FFF2-40B4-BE49-F238E27FC236}">
                <a16:creationId xmlns:a16="http://schemas.microsoft.com/office/drawing/2014/main" id="{22922E32-9037-9340-B117-04CB3A0B94B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5D2A24A2-A297-FB4D-B11F-3EADDE152875}"/>
              </a:ext>
            </a:extLst>
          </p:cNvPr>
          <p:cNvPicPr>
            <a:picLocks noChangeAspect="1"/>
          </p:cNvPicPr>
          <p:nvPr/>
        </p:nvPicPr>
        <p:blipFill>
          <a:blip r:embed="rId3"/>
          <a:stretch>
            <a:fillRect/>
          </a:stretch>
        </p:blipFill>
        <p:spPr>
          <a:xfrm>
            <a:off x="197866" y="1916832"/>
            <a:ext cx="8910638" cy="1617899"/>
          </a:xfrm>
          <a:prstGeom prst="rect">
            <a:avLst/>
          </a:prstGeom>
        </p:spPr>
      </p:pic>
      <p:pic>
        <p:nvPicPr>
          <p:cNvPr id="6" name="Picture 5">
            <a:extLst>
              <a:ext uri="{FF2B5EF4-FFF2-40B4-BE49-F238E27FC236}">
                <a16:creationId xmlns:a16="http://schemas.microsoft.com/office/drawing/2014/main" id="{1F679323-3845-6046-856F-648446FAAC26}"/>
              </a:ext>
            </a:extLst>
          </p:cNvPr>
          <p:cNvPicPr>
            <a:picLocks noChangeAspect="1"/>
          </p:cNvPicPr>
          <p:nvPr/>
        </p:nvPicPr>
        <p:blipFill>
          <a:blip r:embed="rId4"/>
          <a:stretch>
            <a:fillRect/>
          </a:stretch>
        </p:blipFill>
        <p:spPr>
          <a:xfrm>
            <a:off x="228599" y="3751688"/>
            <a:ext cx="8847777" cy="1189480"/>
          </a:xfrm>
          <a:prstGeom prst="rect">
            <a:avLst/>
          </a:prstGeom>
        </p:spPr>
      </p:pic>
      <p:pic>
        <p:nvPicPr>
          <p:cNvPr id="9" name="Picture 8">
            <a:extLst>
              <a:ext uri="{FF2B5EF4-FFF2-40B4-BE49-F238E27FC236}">
                <a16:creationId xmlns:a16="http://schemas.microsoft.com/office/drawing/2014/main" id="{9C8E9420-31F9-574E-977B-65DCF85E2A8F}"/>
              </a:ext>
            </a:extLst>
          </p:cNvPr>
          <p:cNvPicPr>
            <a:picLocks noChangeAspect="1"/>
          </p:cNvPicPr>
          <p:nvPr/>
        </p:nvPicPr>
        <p:blipFill>
          <a:blip r:embed="rId5"/>
          <a:stretch>
            <a:fillRect/>
          </a:stretch>
        </p:blipFill>
        <p:spPr>
          <a:xfrm>
            <a:off x="197866" y="5108904"/>
            <a:ext cx="8946134" cy="1385790"/>
          </a:xfrm>
          <a:prstGeom prst="rect">
            <a:avLst/>
          </a:prstGeom>
        </p:spPr>
      </p:pic>
      <p:sp>
        <p:nvSpPr>
          <p:cNvPr id="10" name="Rectangle 9">
            <a:extLst>
              <a:ext uri="{FF2B5EF4-FFF2-40B4-BE49-F238E27FC236}">
                <a16:creationId xmlns:a16="http://schemas.microsoft.com/office/drawing/2014/main" id="{AFC04B51-A79A-FE42-9990-7EBF21B3FC3B}"/>
              </a:ext>
            </a:extLst>
          </p:cNvPr>
          <p:cNvSpPr>
            <a:spLocks noChangeArrowheads="1"/>
          </p:cNvSpPr>
          <p:nvPr/>
        </p:nvSpPr>
        <p:spPr bwMode="auto">
          <a:xfrm>
            <a:off x="228598" y="2276872"/>
            <a:ext cx="8847777" cy="631212"/>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11" name="Rectangle 10">
            <a:extLst>
              <a:ext uri="{FF2B5EF4-FFF2-40B4-BE49-F238E27FC236}">
                <a16:creationId xmlns:a16="http://schemas.microsoft.com/office/drawing/2014/main" id="{B1776868-6E2F-A749-B222-81A7096E3B0E}"/>
              </a:ext>
            </a:extLst>
          </p:cNvPr>
          <p:cNvSpPr>
            <a:spLocks noChangeArrowheads="1"/>
          </p:cNvSpPr>
          <p:nvPr/>
        </p:nvSpPr>
        <p:spPr bwMode="auto">
          <a:xfrm>
            <a:off x="185561" y="5108904"/>
            <a:ext cx="7914831" cy="264312"/>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1522294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48C6C-F04F-3F47-8B72-60A532EEE6E9}"/>
              </a:ext>
            </a:extLst>
          </p:cNvPr>
          <p:cNvSpPr>
            <a:spLocks noGrp="1"/>
          </p:cNvSpPr>
          <p:nvPr>
            <p:ph type="title"/>
          </p:nvPr>
        </p:nvSpPr>
        <p:spPr/>
        <p:txBody>
          <a:bodyPr/>
          <a:lstStyle/>
          <a:p>
            <a:r>
              <a:rPr lang="en-US" dirty="0">
                <a:latin typeface="Garamond" charset="0"/>
              </a:rPr>
              <a:t>Selected Readings on RowHammer (XI.B)</a:t>
            </a:r>
            <a:endParaRPr lang="en-US" dirty="0"/>
          </a:p>
        </p:txBody>
      </p:sp>
      <p:sp>
        <p:nvSpPr>
          <p:cNvPr id="3" name="Content Placeholder 2">
            <a:extLst>
              <a:ext uri="{FF2B5EF4-FFF2-40B4-BE49-F238E27FC236}">
                <a16:creationId xmlns:a16="http://schemas.microsoft.com/office/drawing/2014/main" id="{D2AEE690-97B4-5340-BA06-868C0A09317A}"/>
              </a:ext>
            </a:extLst>
          </p:cNvPr>
          <p:cNvSpPr>
            <a:spLocks noGrp="1"/>
          </p:cNvSpPr>
          <p:nvPr>
            <p:ph idx="1"/>
          </p:nvPr>
        </p:nvSpPr>
        <p:spPr>
          <a:xfrm>
            <a:off x="228600" y="908720"/>
            <a:ext cx="8610600" cy="5193723"/>
          </a:xfrm>
        </p:spPr>
        <p:txBody>
          <a:bodyPr/>
          <a:lstStyle/>
          <a:p>
            <a:r>
              <a:rPr lang="en-US" dirty="0" err="1"/>
              <a:t>PassMark</a:t>
            </a:r>
            <a:r>
              <a:rPr lang="en-US" dirty="0"/>
              <a:t> Software, memtest86, since 2014</a:t>
            </a:r>
          </a:p>
          <a:p>
            <a:pPr lvl="1"/>
            <a:r>
              <a:rPr lang="en-US" dirty="0">
                <a:hlinkClick r:id="rId2"/>
              </a:rPr>
              <a:t>https://www.memtest86.com/troubleshooting.htm#hammer</a:t>
            </a:r>
            <a:r>
              <a:rPr lang="en-US" dirty="0"/>
              <a:t> </a:t>
            </a:r>
          </a:p>
        </p:txBody>
      </p:sp>
      <p:sp>
        <p:nvSpPr>
          <p:cNvPr id="4" name="Slide Number Placeholder 3">
            <a:extLst>
              <a:ext uri="{FF2B5EF4-FFF2-40B4-BE49-F238E27FC236}">
                <a16:creationId xmlns:a16="http://schemas.microsoft.com/office/drawing/2014/main" id="{22922E32-9037-9340-B117-04CB3A0B94B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7" name="Picture 6">
            <a:extLst>
              <a:ext uri="{FF2B5EF4-FFF2-40B4-BE49-F238E27FC236}">
                <a16:creationId xmlns:a16="http://schemas.microsoft.com/office/drawing/2014/main" id="{67F7F3F0-B833-3049-9CB1-A5175DD7F4F1}"/>
              </a:ext>
            </a:extLst>
          </p:cNvPr>
          <p:cNvPicPr>
            <a:picLocks noChangeAspect="1"/>
          </p:cNvPicPr>
          <p:nvPr/>
        </p:nvPicPr>
        <p:blipFill>
          <a:blip r:embed="rId3"/>
          <a:stretch>
            <a:fillRect/>
          </a:stretch>
        </p:blipFill>
        <p:spPr>
          <a:xfrm>
            <a:off x="197970" y="1862336"/>
            <a:ext cx="8795617" cy="2718792"/>
          </a:xfrm>
          <a:prstGeom prst="rect">
            <a:avLst/>
          </a:prstGeom>
        </p:spPr>
      </p:pic>
      <p:pic>
        <p:nvPicPr>
          <p:cNvPr id="8" name="Picture 7">
            <a:extLst>
              <a:ext uri="{FF2B5EF4-FFF2-40B4-BE49-F238E27FC236}">
                <a16:creationId xmlns:a16="http://schemas.microsoft.com/office/drawing/2014/main" id="{F0FC09FB-9232-2642-93A9-0A3A0D869B9A}"/>
              </a:ext>
            </a:extLst>
          </p:cNvPr>
          <p:cNvPicPr>
            <a:picLocks noChangeAspect="1"/>
          </p:cNvPicPr>
          <p:nvPr/>
        </p:nvPicPr>
        <p:blipFill>
          <a:blip r:embed="rId4"/>
          <a:stretch>
            <a:fillRect/>
          </a:stretch>
        </p:blipFill>
        <p:spPr>
          <a:xfrm>
            <a:off x="2051720" y="4653136"/>
            <a:ext cx="5435027" cy="2100332"/>
          </a:xfrm>
          <a:prstGeom prst="rect">
            <a:avLst/>
          </a:prstGeom>
        </p:spPr>
      </p:pic>
    </p:spTree>
    <p:extLst>
      <p:ext uri="{BB962C8B-B14F-4D97-AF65-F5344CB8AC3E}">
        <p14:creationId xmlns:p14="http://schemas.microsoft.com/office/powerpoint/2010/main" val="1860350620"/>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 (ISCA 2014)</a:t>
            </a:r>
          </a:p>
        </p:txBody>
      </p:sp>
      <p:sp>
        <p:nvSpPr>
          <p:cNvPr id="3" name="Content Placeholder 2"/>
          <p:cNvSpPr>
            <a:spLocks noGrp="1"/>
          </p:cNvSpPr>
          <p:nvPr>
            <p:ph idx="1"/>
          </p:nvPr>
        </p:nvSpPr>
        <p:spPr/>
        <p:txBody>
          <a:bodyPr/>
          <a:lstStyle/>
          <a:p>
            <a:r>
              <a:rPr lang="en-US" i="1" dirty="0">
                <a:solidFill>
                  <a:schemeClr val="tx2"/>
                </a:solidFill>
              </a:rPr>
              <a:t>Breach of memory protection</a:t>
            </a:r>
          </a:p>
          <a:p>
            <a:pPr lvl="1"/>
            <a:r>
              <a:rPr lang="en-US" sz="2800" dirty="0"/>
              <a:t>OS page (4KB) fits inside DRAM row (8KB)</a:t>
            </a:r>
          </a:p>
          <a:p>
            <a:pPr lvl="1"/>
            <a:r>
              <a:rPr lang="en-US" sz="2800" dirty="0"/>
              <a:t>Adjacent DRAM row </a:t>
            </a:r>
            <a:r>
              <a:rPr lang="en-US" sz="2800" dirty="0">
                <a:sym typeface="Wingdings" panose="05000000000000000000" pitchFamily="2" charset="2"/>
              </a:rPr>
              <a:t></a:t>
            </a:r>
            <a:r>
              <a:rPr lang="en-US" sz="2800" dirty="0"/>
              <a:t> Different OS page</a:t>
            </a:r>
          </a:p>
          <a:p>
            <a:endParaRPr lang="en-US" sz="2400" dirty="0"/>
          </a:p>
          <a:p>
            <a:r>
              <a:rPr lang="en-US" i="1" dirty="0">
                <a:solidFill>
                  <a:schemeClr val="tx2"/>
                </a:solidFill>
              </a:rPr>
              <a:t>Vulnerability: </a:t>
            </a:r>
            <a:r>
              <a:rPr lang="en-US" i="1" dirty="0">
                <a:solidFill>
                  <a:srgbClr val="FF0000"/>
                </a:solidFill>
              </a:rPr>
              <a:t>disturbance attack</a:t>
            </a:r>
          </a:p>
          <a:p>
            <a:pPr lvl="1"/>
            <a:r>
              <a:rPr lang="en-US" sz="2800" dirty="0"/>
              <a:t>By accessing its own page, a program could </a:t>
            </a:r>
            <a:br>
              <a:rPr lang="en-US" sz="2800" dirty="0"/>
            </a:br>
            <a:r>
              <a:rPr lang="en-US" sz="2800" dirty="0"/>
              <a:t>corrupt pages belonging to another program</a:t>
            </a:r>
          </a:p>
          <a:p>
            <a:endParaRPr lang="en-US" sz="2400" dirty="0"/>
          </a:p>
          <a:p>
            <a:r>
              <a:rPr lang="en-US" i="1" dirty="0">
                <a:solidFill>
                  <a:schemeClr val="tx2"/>
                </a:solidFill>
              </a:rPr>
              <a:t>We constructed a proof-of-concept</a:t>
            </a:r>
          </a:p>
          <a:p>
            <a:pPr lvl="1"/>
            <a:r>
              <a:rPr lang="en-US" sz="2800" dirty="0"/>
              <a:t>Using only user-level instructions</a:t>
            </a:r>
          </a:p>
          <a:p>
            <a:endParaRPr lang="en-US" sz="3200" dirty="0"/>
          </a:p>
          <a:p>
            <a:endParaRPr lang="en-US"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703418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a:t>
            </a:r>
          </a:p>
        </p:txBody>
      </p:sp>
      <p:sp>
        <p:nvSpPr>
          <p:cNvPr id="25600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A812B5F-CE3B-564D-B1D9-5770355AF2FF}" type="slidenum">
              <a:rPr lang="en-US" sz="1600">
                <a:solidFill>
                  <a:srgbClr val="000000"/>
                </a:solidFill>
                <a:latin typeface="Garamond" charset="0"/>
              </a:rPr>
              <a:pPr eaLnBrk="1" hangingPunct="1"/>
              <a:t>54</a:t>
            </a:fld>
            <a:endParaRPr lang="en-US" sz="1600">
              <a:solidFill>
                <a:srgbClr val="000000"/>
              </a:solidFill>
              <a:latin typeface="Garamond" charset="0"/>
            </a:endParaRPr>
          </a:p>
        </p:txBody>
      </p:sp>
      <p:sp>
        <p:nvSpPr>
          <p:cNvPr id="256003" name="TextBox 5"/>
          <p:cNvSpPr txBox="1">
            <a:spLocks noChangeArrowheads="1"/>
          </p:cNvSpPr>
          <p:nvPr/>
        </p:nvSpPr>
        <p:spPr bwMode="auto">
          <a:xfrm>
            <a:off x="228600" y="6599238"/>
            <a:ext cx="29083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000">
                <a:solidFill>
                  <a:srgbClr val="000000"/>
                </a:solidFill>
              </a:rPr>
              <a:t>Source: </a:t>
            </a:r>
            <a:r>
              <a:rPr lang="en-US" sz="1000">
                <a:solidFill>
                  <a:srgbClr val="000000"/>
                </a:solidFill>
                <a:hlinkClick r:id="rId2"/>
              </a:rPr>
              <a:t>https://lab.dsst.io/32c3-slides/7197.html</a:t>
            </a:r>
            <a:r>
              <a:rPr lang="en-US" sz="1000">
                <a:solidFill>
                  <a:srgbClr val="000000"/>
                </a:solidFill>
              </a:rPr>
              <a:t> </a:t>
            </a:r>
          </a:p>
        </p:txBody>
      </p:sp>
      <p:pic>
        <p:nvPicPr>
          <p:cNvPr id="256004" name="Picture 6" descr="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49796"/>
            <a:ext cx="9144000" cy="5143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Rectangle 5"/>
          <p:cNvSpPr/>
          <p:nvPr/>
        </p:nvSpPr>
        <p:spPr>
          <a:xfrm>
            <a:off x="395536" y="6084004"/>
            <a:ext cx="8568952" cy="369332"/>
          </a:xfrm>
          <a:prstGeom prst="rect">
            <a:avLst/>
          </a:prstGeom>
        </p:spPr>
        <p:txBody>
          <a:bodyPr wrap="square">
            <a:spAutoFit/>
          </a:bodyPr>
          <a:lstStyle/>
          <a:p>
            <a:r>
              <a:rPr lang="en-US" dirty="0" err="1">
                <a:solidFill>
                  <a:srgbClr val="0000FF"/>
                </a:solidFill>
              </a:rPr>
              <a:t>Rowhammer.js</a:t>
            </a:r>
            <a:r>
              <a:rPr lang="en-US" dirty="0">
                <a:solidFill>
                  <a:srgbClr val="0000FF"/>
                </a:solidFill>
              </a:rPr>
              <a:t>: A Remote Software-Induced Fault Attack in JavaScript (DIMVA’16)</a:t>
            </a:r>
          </a:p>
        </p:txBody>
      </p:sp>
      <p:sp>
        <p:nvSpPr>
          <p:cNvPr id="2" name="Rectangle 1"/>
          <p:cNvSpPr/>
          <p:nvPr/>
        </p:nvSpPr>
        <p:spPr>
          <a:xfrm>
            <a:off x="539552" y="1043444"/>
            <a:ext cx="8064896" cy="384721"/>
          </a:xfrm>
          <a:prstGeom prst="rect">
            <a:avLst/>
          </a:prstGeom>
        </p:spPr>
        <p:txBody>
          <a:bodyPr wrap="square">
            <a:spAutoFit/>
          </a:bodyPr>
          <a:lstStyle/>
          <a:p>
            <a:r>
              <a:rPr lang="en-US" sz="1900" b="1" dirty="0">
                <a:solidFill>
                  <a:srgbClr val="FFFF00"/>
                </a:solidFill>
              </a:rPr>
              <a:t>“We can gain unrestricted access to systems of website visitors.”</a:t>
            </a:r>
          </a:p>
        </p:txBody>
      </p:sp>
    </p:spTree>
    <p:extLst>
      <p:ext uri="{BB962C8B-B14F-4D97-AF65-F5344CB8AC3E}">
        <p14:creationId xmlns:p14="http://schemas.microsoft.com/office/powerpoint/2010/main" val="1493960035"/>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(II)</a:t>
            </a:r>
          </a:p>
        </p:txBody>
      </p:sp>
      <p:sp>
        <p:nvSpPr>
          <p:cNvPr id="25702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3D3305A-74B5-C341-8457-3D076A48DDAD}" type="slidenum">
              <a:rPr lang="en-US" sz="1600">
                <a:solidFill>
                  <a:srgbClr val="000000"/>
                </a:solidFill>
                <a:latin typeface="Garamond" charset="0"/>
              </a:rPr>
              <a:pPr eaLnBrk="1" hangingPunct="1"/>
              <a:t>55</a:t>
            </a:fld>
            <a:endParaRPr lang="en-US" sz="1600">
              <a:solidFill>
                <a:srgbClr val="000000"/>
              </a:solidFill>
              <a:latin typeface="Garamond" charset="0"/>
            </a:endParaRPr>
          </a:p>
        </p:txBody>
      </p:sp>
      <p:pic>
        <p:nvPicPr>
          <p:cNvPr id="257027" name="Picture 4" descr="drammer-attack-androi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96752"/>
            <a:ext cx="9144000" cy="5080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57028" name="TextBox 5"/>
          <p:cNvSpPr txBox="1">
            <a:spLocks noChangeArrowheads="1"/>
          </p:cNvSpPr>
          <p:nvPr/>
        </p:nvSpPr>
        <p:spPr bwMode="auto">
          <a:xfrm>
            <a:off x="228600" y="6599238"/>
            <a:ext cx="47752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000">
                <a:solidFill>
                  <a:srgbClr val="000000"/>
                </a:solidFill>
              </a:rPr>
              <a:t>Source: https://fossbytes.com/drammer-rowhammer-attack-android-root-devices/</a:t>
            </a:r>
          </a:p>
        </p:txBody>
      </p:sp>
      <p:sp>
        <p:nvSpPr>
          <p:cNvPr id="2" name="Rectangle 1"/>
          <p:cNvSpPr/>
          <p:nvPr/>
        </p:nvSpPr>
        <p:spPr>
          <a:xfrm>
            <a:off x="4860032" y="6165304"/>
            <a:ext cx="4572000" cy="646331"/>
          </a:xfrm>
          <a:prstGeom prst="rect">
            <a:avLst/>
          </a:prstGeom>
        </p:spPr>
        <p:txBody>
          <a:bodyPr>
            <a:spAutoFit/>
          </a:bodyPr>
          <a:lstStyle/>
          <a:p>
            <a:r>
              <a:rPr lang="en-US" dirty="0" err="1">
                <a:solidFill>
                  <a:srgbClr val="0000FF"/>
                </a:solidFill>
              </a:rPr>
              <a:t>Drammer</a:t>
            </a:r>
            <a:r>
              <a:rPr lang="en-US" dirty="0">
                <a:solidFill>
                  <a:srgbClr val="0000FF"/>
                </a:solidFill>
              </a:rPr>
              <a:t>: Deterministic </a:t>
            </a:r>
            <a:r>
              <a:rPr lang="en-US" dirty="0" err="1">
                <a:solidFill>
                  <a:srgbClr val="0000FF"/>
                </a:solidFill>
              </a:rPr>
              <a:t>Rowhammer</a:t>
            </a:r>
            <a:r>
              <a:rPr lang="en-US" dirty="0">
                <a:solidFill>
                  <a:srgbClr val="0000FF"/>
                </a:solidFill>
              </a:rPr>
              <a:t> Attacks on Mobile Platforms, CCS’16 </a:t>
            </a:r>
            <a:endParaRPr lang="en-US" dirty="0">
              <a:solidFill>
                <a:srgbClr val="000000"/>
              </a:solidFill>
            </a:endParaRPr>
          </a:p>
        </p:txBody>
      </p:sp>
      <p:sp>
        <p:nvSpPr>
          <p:cNvPr id="3" name="Rectangle 2"/>
          <p:cNvSpPr/>
          <p:nvPr/>
        </p:nvSpPr>
        <p:spPr>
          <a:xfrm>
            <a:off x="539552" y="874524"/>
            <a:ext cx="7593722" cy="400110"/>
          </a:xfrm>
          <a:prstGeom prst="rect">
            <a:avLst/>
          </a:prstGeom>
        </p:spPr>
        <p:txBody>
          <a:bodyPr wrap="square">
            <a:spAutoFit/>
          </a:bodyPr>
          <a:lstStyle/>
          <a:p>
            <a:pPr lvl="1"/>
            <a:r>
              <a:rPr lang="en-US" sz="2000" b="1" dirty="0">
                <a:solidFill>
                  <a:srgbClr val="FF0000"/>
                </a:solidFill>
              </a:rPr>
              <a:t>“Can gain control of a smart phone deterministically”</a:t>
            </a:r>
          </a:p>
        </p:txBody>
      </p:sp>
    </p:spTree>
    <p:extLst>
      <p:ext uri="{BB962C8B-B14F-4D97-AF65-F5344CB8AC3E}">
        <p14:creationId xmlns:p14="http://schemas.microsoft.com/office/powerpoint/2010/main" val="607507521"/>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A2099-7438-6C41-BD1E-77D3C632D919}"/>
              </a:ext>
            </a:extLst>
          </p:cNvPr>
          <p:cNvSpPr>
            <a:spLocks noGrp="1"/>
          </p:cNvSpPr>
          <p:nvPr>
            <p:ph type="title"/>
          </p:nvPr>
        </p:nvSpPr>
        <p:spPr/>
        <p:txBody>
          <a:bodyPr/>
          <a:lstStyle/>
          <a:p>
            <a:r>
              <a:rPr lang="en-US" dirty="0"/>
              <a:t>More Security Implications (III)</a:t>
            </a:r>
          </a:p>
        </p:txBody>
      </p:sp>
      <p:sp>
        <p:nvSpPr>
          <p:cNvPr id="3" name="Content Placeholder 2">
            <a:extLst>
              <a:ext uri="{FF2B5EF4-FFF2-40B4-BE49-F238E27FC236}">
                <a16:creationId xmlns:a16="http://schemas.microsoft.com/office/drawing/2014/main" id="{FDB44C18-A93F-6244-A24A-038E49A3ED5A}"/>
              </a:ext>
            </a:extLst>
          </p:cNvPr>
          <p:cNvSpPr>
            <a:spLocks noGrp="1"/>
          </p:cNvSpPr>
          <p:nvPr>
            <p:ph idx="1"/>
          </p:nvPr>
        </p:nvSpPr>
        <p:spPr>
          <a:xfrm>
            <a:off x="228600" y="914400"/>
            <a:ext cx="8610600" cy="5193723"/>
          </a:xfrm>
        </p:spPr>
        <p:txBody>
          <a:bodyPr/>
          <a:lstStyle/>
          <a:p>
            <a:r>
              <a:rPr lang="en-US" dirty="0"/>
              <a:t>Using an integrated GPU in a mobile system to remotely escalate privilege via the WebGL interface </a:t>
            </a:r>
          </a:p>
        </p:txBody>
      </p:sp>
      <p:sp>
        <p:nvSpPr>
          <p:cNvPr id="4" name="Slide Number Placeholder 3">
            <a:extLst>
              <a:ext uri="{FF2B5EF4-FFF2-40B4-BE49-F238E27FC236}">
                <a16:creationId xmlns:a16="http://schemas.microsoft.com/office/drawing/2014/main" id="{1EB5FC4B-E474-AA49-B354-1B798E487C92}"/>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6" name="Picture 5">
            <a:extLst>
              <a:ext uri="{FF2B5EF4-FFF2-40B4-BE49-F238E27FC236}">
                <a16:creationId xmlns:a16="http://schemas.microsoft.com/office/drawing/2014/main" id="{F5E99A8D-841C-B445-A300-93E6B3F04407}"/>
              </a:ext>
            </a:extLst>
          </p:cNvPr>
          <p:cNvPicPr>
            <a:picLocks noChangeAspect="1"/>
          </p:cNvPicPr>
          <p:nvPr/>
        </p:nvPicPr>
        <p:blipFill>
          <a:blip r:embed="rId2"/>
          <a:stretch>
            <a:fillRect/>
          </a:stretch>
        </p:blipFill>
        <p:spPr>
          <a:xfrm>
            <a:off x="228600" y="1752600"/>
            <a:ext cx="8610600" cy="2919748"/>
          </a:xfrm>
          <a:prstGeom prst="rect">
            <a:avLst/>
          </a:prstGeom>
        </p:spPr>
      </p:pic>
      <p:pic>
        <p:nvPicPr>
          <p:cNvPr id="7" name="Picture 6">
            <a:extLst>
              <a:ext uri="{FF2B5EF4-FFF2-40B4-BE49-F238E27FC236}">
                <a16:creationId xmlns:a16="http://schemas.microsoft.com/office/drawing/2014/main" id="{B1855A90-FBD8-BD41-A0F7-9D3A4C42E8B3}"/>
              </a:ext>
            </a:extLst>
          </p:cNvPr>
          <p:cNvPicPr>
            <a:picLocks noChangeAspect="1"/>
          </p:cNvPicPr>
          <p:nvPr/>
        </p:nvPicPr>
        <p:blipFill>
          <a:blip r:embed="rId3"/>
          <a:stretch>
            <a:fillRect/>
          </a:stretch>
        </p:blipFill>
        <p:spPr>
          <a:xfrm>
            <a:off x="0" y="4644746"/>
            <a:ext cx="9144000" cy="2213254"/>
          </a:xfrm>
          <a:prstGeom prst="rect">
            <a:avLst/>
          </a:prstGeom>
        </p:spPr>
      </p:pic>
    </p:spTree>
    <p:extLst>
      <p:ext uri="{BB962C8B-B14F-4D97-AF65-F5344CB8AC3E}">
        <p14:creationId xmlns:p14="http://schemas.microsoft.com/office/powerpoint/2010/main" val="2732689620"/>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57</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45FE8274-3CEC-914D-A2AC-AEE06FD6BF36}"/>
              </a:ext>
            </a:extLst>
          </p:cNvPr>
          <p:cNvPicPr>
            <a:picLocks noChangeAspect="1"/>
          </p:cNvPicPr>
          <p:nvPr/>
        </p:nvPicPr>
        <p:blipFill>
          <a:blip r:embed="rId2"/>
          <a:stretch>
            <a:fillRect/>
          </a:stretch>
        </p:blipFill>
        <p:spPr>
          <a:xfrm>
            <a:off x="0" y="1371600"/>
            <a:ext cx="9144000" cy="3248234"/>
          </a:xfrm>
          <a:prstGeom prst="rect">
            <a:avLst/>
          </a:prstGeom>
        </p:spPr>
      </p:pic>
      <p:pic>
        <p:nvPicPr>
          <p:cNvPr id="6" name="Picture 5">
            <a:extLst>
              <a:ext uri="{FF2B5EF4-FFF2-40B4-BE49-F238E27FC236}">
                <a16:creationId xmlns:a16="http://schemas.microsoft.com/office/drawing/2014/main" id="{3AD7630A-1496-6140-AC68-E6A296637906}"/>
              </a:ext>
            </a:extLst>
          </p:cNvPr>
          <p:cNvPicPr>
            <a:picLocks noChangeAspect="1"/>
          </p:cNvPicPr>
          <p:nvPr/>
        </p:nvPicPr>
        <p:blipFill>
          <a:blip r:embed="rId3"/>
          <a:stretch>
            <a:fillRect/>
          </a:stretch>
        </p:blipFill>
        <p:spPr>
          <a:xfrm>
            <a:off x="0" y="4572000"/>
            <a:ext cx="9144000" cy="2286000"/>
          </a:xfrm>
          <a:prstGeom prst="rect">
            <a:avLst/>
          </a:prstGeom>
        </p:spPr>
      </p:pic>
    </p:spTree>
    <p:extLst>
      <p:ext uri="{BB962C8B-B14F-4D97-AF65-F5344CB8AC3E}">
        <p14:creationId xmlns:p14="http://schemas.microsoft.com/office/powerpoint/2010/main" val="3346388125"/>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58</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 name="Picture 7">
            <a:extLst>
              <a:ext uri="{FF2B5EF4-FFF2-40B4-BE49-F238E27FC236}">
                <a16:creationId xmlns:a16="http://schemas.microsoft.com/office/drawing/2014/main" id="{B1ED6C72-D6C8-A64D-A930-70738D148178}"/>
              </a:ext>
            </a:extLst>
          </p:cNvPr>
          <p:cNvPicPr>
            <a:picLocks noChangeAspect="1"/>
          </p:cNvPicPr>
          <p:nvPr/>
        </p:nvPicPr>
        <p:blipFill>
          <a:blip r:embed="rId2"/>
          <a:stretch>
            <a:fillRect/>
          </a:stretch>
        </p:blipFill>
        <p:spPr>
          <a:xfrm>
            <a:off x="596900" y="4255492"/>
            <a:ext cx="7874000" cy="2578100"/>
          </a:xfrm>
          <a:prstGeom prst="rect">
            <a:avLst/>
          </a:prstGeom>
        </p:spPr>
      </p:pic>
      <p:pic>
        <p:nvPicPr>
          <p:cNvPr id="9" name="Picture 8">
            <a:extLst>
              <a:ext uri="{FF2B5EF4-FFF2-40B4-BE49-F238E27FC236}">
                <a16:creationId xmlns:a16="http://schemas.microsoft.com/office/drawing/2014/main" id="{8F3C3AC7-2028-0549-AFBC-7C3F334D5BF0}"/>
              </a:ext>
            </a:extLst>
          </p:cNvPr>
          <p:cNvPicPr>
            <a:picLocks noChangeAspect="1"/>
          </p:cNvPicPr>
          <p:nvPr/>
        </p:nvPicPr>
        <p:blipFill>
          <a:blip r:embed="rId3"/>
          <a:stretch>
            <a:fillRect/>
          </a:stretch>
        </p:blipFill>
        <p:spPr>
          <a:xfrm>
            <a:off x="0" y="1628800"/>
            <a:ext cx="5950364" cy="2184197"/>
          </a:xfrm>
          <a:prstGeom prst="rect">
            <a:avLst/>
          </a:prstGeom>
        </p:spPr>
      </p:pic>
      <p:pic>
        <p:nvPicPr>
          <p:cNvPr id="10" name="Picture 9">
            <a:extLst>
              <a:ext uri="{FF2B5EF4-FFF2-40B4-BE49-F238E27FC236}">
                <a16:creationId xmlns:a16="http://schemas.microsoft.com/office/drawing/2014/main" id="{4E570075-D012-684E-8F83-89BAA734C085}"/>
              </a:ext>
            </a:extLst>
          </p:cNvPr>
          <p:cNvPicPr>
            <a:picLocks noChangeAspect="1"/>
          </p:cNvPicPr>
          <p:nvPr/>
        </p:nvPicPr>
        <p:blipFill>
          <a:blip r:embed="rId4"/>
          <a:stretch>
            <a:fillRect/>
          </a:stretch>
        </p:blipFill>
        <p:spPr>
          <a:xfrm>
            <a:off x="5950364" y="1697211"/>
            <a:ext cx="3174187" cy="2325913"/>
          </a:xfrm>
          <a:prstGeom prst="rect">
            <a:avLst/>
          </a:prstGeom>
        </p:spPr>
      </p:pic>
    </p:spTree>
    <p:extLst>
      <p:ext uri="{BB962C8B-B14F-4D97-AF65-F5344CB8AC3E}">
        <p14:creationId xmlns:p14="http://schemas.microsoft.com/office/powerpoint/2010/main" val="2133288358"/>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(VI)</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a:t>IEEE S&amp;P 2020</a:t>
            </a:r>
          </a:p>
        </p:txBody>
      </p:sp>
      <p:pic>
        <p:nvPicPr>
          <p:cNvPr id="5" name="Picture 4">
            <a:extLst>
              <a:ext uri="{FF2B5EF4-FFF2-40B4-BE49-F238E27FC236}">
                <a16:creationId xmlns:a16="http://schemas.microsoft.com/office/drawing/2014/main" id="{D745B4AC-3067-8A48-B04D-4A3092EA840C}"/>
              </a:ext>
            </a:extLst>
          </p:cNvPr>
          <p:cNvPicPr>
            <a:picLocks noChangeAspect="1"/>
          </p:cNvPicPr>
          <p:nvPr/>
        </p:nvPicPr>
        <p:blipFill>
          <a:blip r:embed="rId2"/>
          <a:stretch>
            <a:fillRect/>
          </a:stretch>
        </p:blipFill>
        <p:spPr>
          <a:xfrm>
            <a:off x="-38100" y="4557489"/>
            <a:ext cx="9144000" cy="2230842"/>
          </a:xfrm>
          <a:prstGeom prst="rect">
            <a:avLst/>
          </a:prstGeom>
        </p:spPr>
      </p:pic>
      <p:pic>
        <p:nvPicPr>
          <p:cNvPr id="6" name="Picture 5">
            <a:extLst>
              <a:ext uri="{FF2B5EF4-FFF2-40B4-BE49-F238E27FC236}">
                <a16:creationId xmlns:a16="http://schemas.microsoft.com/office/drawing/2014/main" id="{99EAD922-3006-1641-B426-161305FFD6E3}"/>
              </a:ext>
            </a:extLst>
          </p:cNvPr>
          <p:cNvPicPr>
            <a:picLocks noChangeAspect="1"/>
          </p:cNvPicPr>
          <p:nvPr/>
        </p:nvPicPr>
        <p:blipFill>
          <a:blip r:embed="rId3"/>
          <a:stretch>
            <a:fillRect/>
          </a:stretch>
        </p:blipFill>
        <p:spPr>
          <a:xfrm>
            <a:off x="2982218" y="943305"/>
            <a:ext cx="3103364" cy="3352881"/>
          </a:xfrm>
          <a:prstGeom prst="rect">
            <a:avLst/>
          </a:prstGeom>
        </p:spPr>
      </p:pic>
    </p:spTree>
    <p:extLst>
      <p:ext uri="{BB962C8B-B14F-4D97-AF65-F5344CB8AC3E}">
        <p14:creationId xmlns:p14="http://schemas.microsoft.com/office/powerpoint/2010/main" val="3425678840"/>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(VII)</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sz="2200" dirty="0" err="1"/>
              <a:t>Rowhammer</a:t>
            </a:r>
            <a:r>
              <a:rPr lang="en-US" sz="2200" dirty="0"/>
              <a:t> on MLC NAND Flash (based on [Cai+, HPCA 2017])</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60</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CEDBBC94-CF31-644E-9E52-AFB129E67C89}"/>
              </a:ext>
            </a:extLst>
          </p:cNvPr>
          <p:cNvPicPr>
            <a:picLocks noChangeAspect="1"/>
          </p:cNvPicPr>
          <p:nvPr/>
        </p:nvPicPr>
        <p:blipFill>
          <a:blip r:embed="rId2"/>
          <a:stretch>
            <a:fillRect/>
          </a:stretch>
        </p:blipFill>
        <p:spPr>
          <a:xfrm>
            <a:off x="1187624" y="2305221"/>
            <a:ext cx="6850124" cy="2139202"/>
          </a:xfrm>
          <a:prstGeom prst="rect">
            <a:avLst/>
          </a:prstGeom>
        </p:spPr>
      </p:pic>
      <p:pic>
        <p:nvPicPr>
          <p:cNvPr id="6" name="Picture 5">
            <a:extLst>
              <a:ext uri="{FF2B5EF4-FFF2-40B4-BE49-F238E27FC236}">
                <a16:creationId xmlns:a16="http://schemas.microsoft.com/office/drawing/2014/main" id="{B4C6CAD8-6CC2-B744-88E0-B520DC10AE1C}"/>
              </a:ext>
            </a:extLst>
          </p:cNvPr>
          <p:cNvPicPr>
            <a:picLocks noChangeAspect="1"/>
          </p:cNvPicPr>
          <p:nvPr/>
        </p:nvPicPr>
        <p:blipFill>
          <a:blip r:embed="rId3"/>
          <a:stretch>
            <a:fillRect/>
          </a:stretch>
        </p:blipFill>
        <p:spPr>
          <a:xfrm>
            <a:off x="1475656" y="1452401"/>
            <a:ext cx="6048672" cy="840400"/>
          </a:xfrm>
          <a:prstGeom prst="rect">
            <a:avLst/>
          </a:prstGeom>
        </p:spPr>
      </p:pic>
      <p:pic>
        <p:nvPicPr>
          <p:cNvPr id="7" name="Picture 6">
            <a:extLst>
              <a:ext uri="{FF2B5EF4-FFF2-40B4-BE49-F238E27FC236}">
                <a16:creationId xmlns:a16="http://schemas.microsoft.com/office/drawing/2014/main" id="{C351BE58-CBB7-4F4E-BAF4-419283637ADD}"/>
              </a:ext>
            </a:extLst>
          </p:cNvPr>
          <p:cNvPicPr>
            <a:picLocks noChangeAspect="1"/>
          </p:cNvPicPr>
          <p:nvPr/>
        </p:nvPicPr>
        <p:blipFill>
          <a:blip r:embed="rId4"/>
          <a:stretch>
            <a:fillRect/>
          </a:stretch>
        </p:blipFill>
        <p:spPr>
          <a:xfrm>
            <a:off x="1" y="4660491"/>
            <a:ext cx="9144000" cy="2197510"/>
          </a:xfrm>
          <a:prstGeom prst="rect">
            <a:avLst/>
          </a:prstGeom>
        </p:spPr>
      </p:pic>
    </p:spTree>
    <p:extLst>
      <p:ext uri="{BB962C8B-B14F-4D97-AF65-F5344CB8AC3E}">
        <p14:creationId xmlns:p14="http://schemas.microsoft.com/office/powerpoint/2010/main" val="2359894350"/>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p:txBody>
          <a:bodyPr/>
          <a:lstStyle/>
          <a:p>
            <a:r>
              <a:rPr lang="en-US">
                <a:latin typeface="Garamond" charset="0"/>
                <a:ea typeface="ＭＳ Ｐゴシック" charset="0"/>
                <a:cs typeface="ＭＳ Ｐゴシック" charset="0"/>
              </a:rPr>
              <a:t>More Security Implications?</a:t>
            </a:r>
          </a:p>
        </p:txBody>
      </p:sp>
      <p:sp>
        <p:nvSpPr>
          <p:cNvPr id="25805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F1D2888-D5B0-E049-9B24-3010A3D9459E}" type="slidenum">
              <a:rPr lang="en-US" sz="1600">
                <a:solidFill>
                  <a:srgbClr val="000000"/>
                </a:solidFill>
                <a:latin typeface="Garamond" charset="0"/>
              </a:rPr>
              <a:pPr eaLnBrk="1" hangingPunct="1"/>
              <a:t>61</a:t>
            </a:fld>
            <a:endParaRPr lang="en-US" sz="1600">
              <a:solidFill>
                <a:srgbClr val="000000"/>
              </a:solidFill>
              <a:latin typeface="Garamond" charset="0"/>
            </a:endParaRPr>
          </a:p>
        </p:txBody>
      </p:sp>
      <p:pic>
        <p:nvPicPr>
          <p:cNvPr id="258051" name="Picture 4" descr="a-software-attempt-to-mitigate-rowhammer-attacks-630x33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463" y="1311275"/>
            <a:ext cx="9117013" cy="4775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1647609"/>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Understanding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191404916"/>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655496" cy="761999"/>
          </a:xfrm>
        </p:spPr>
        <p:txBody>
          <a:bodyPr/>
          <a:lstStyle/>
          <a:p>
            <a:r>
              <a:rPr lang="en-US" dirty="0"/>
              <a:t>Root Causes of Disturbance Errors</a:t>
            </a:r>
          </a:p>
        </p:txBody>
      </p:sp>
      <p:sp>
        <p:nvSpPr>
          <p:cNvPr id="3" name="Content Placeholder 2"/>
          <p:cNvSpPr>
            <a:spLocks noGrp="1"/>
          </p:cNvSpPr>
          <p:nvPr>
            <p:ph idx="1"/>
          </p:nvPr>
        </p:nvSpPr>
        <p:spPr/>
        <p:txBody>
          <a:bodyPr/>
          <a:lstStyle/>
          <a:p>
            <a:pPr>
              <a:lnSpc>
                <a:spcPct val="100000"/>
              </a:lnSpc>
            </a:pPr>
            <a:r>
              <a:rPr lang="en-US" i="1" dirty="0">
                <a:solidFill>
                  <a:schemeClr val="tx2"/>
                </a:solidFill>
              </a:rPr>
              <a:t>Cause 1: Electromagnetic coupling</a:t>
            </a:r>
          </a:p>
          <a:p>
            <a:pPr lvl="1">
              <a:lnSpc>
                <a:spcPct val="100000"/>
              </a:lnSpc>
            </a:pPr>
            <a:r>
              <a:rPr lang="en-US" sz="2800" dirty="0"/>
              <a:t>Toggling the </a:t>
            </a:r>
            <a:r>
              <a:rPr lang="en-US" sz="2800" dirty="0" err="1"/>
              <a:t>wordline</a:t>
            </a:r>
            <a:r>
              <a:rPr lang="en-US" sz="2800" dirty="0"/>
              <a:t> voltage briefly increases the voltage of adjacent </a:t>
            </a:r>
            <a:r>
              <a:rPr lang="en-US" sz="2800" dirty="0" err="1"/>
              <a:t>wordlines</a:t>
            </a:r>
            <a:endParaRPr lang="en-US" sz="2800" dirty="0"/>
          </a:p>
          <a:p>
            <a:pPr lvl="1">
              <a:lnSpc>
                <a:spcPct val="100000"/>
              </a:lnSpc>
            </a:pPr>
            <a:r>
              <a:rPr lang="en-US" sz="2800" dirty="0"/>
              <a:t>Slightly opens adjacent rows </a:t>
            </a:r>
            <a:r>
              <a:rPr lang="en-US" sz="2400" dirty="0">
                <a:sym typeface="Wingdings" panose="05000000000000000000" pitchFamily="2" charset="2"/>
              </a:rPr>
              <a:t></a:t>
            </a:r>
            <a:r>
              <a:rPr lang="en-US" sz="2800" dirty="0">
                <a:sym typeface="Wingdings" panose="05000000000000000000" pitchFamily="2" charset="2"/>
              </a:rPr>
              <a:t> Charge </a:t>
            </a:r>
            <a:r>
              <a:rPr lang="en-US" sz="2800" dirty="0"/>
              <a:t>leakage</a:t>
            </a:r>
          </a:p>
          <a:p>
            <a:pPr>
              <a:lnSpc>
                <a:spcPct val="100000"/>
              </a:lnSpc>
            </a:pPr>
            <a:r>
              <a:rPr lang="en-US" i="1" dirty="0">
                <a:solidFill>
                  <a:schemeClr val="tx2"/>
                </a:solidFill>
              </a:rPr>
              <a:t>Cause 2: Conductive bridges</a:t>
            </a:r>
          </a:p>
          <a:p>
            <a:pPr>
              <a:lnSpc>
                <a:spcPct val="100000"/>
              </a:lnSpc>
            </a:pPr>
            <a:r>
              <a:rPr lang="en-US" i="1" dirty="0">
                <a:solidFill>
                  <a:schemeClr val="tx2"/>
                </a:solidFill>
              </a:rPr>
              <a:t>Cause 3: Hot-carrier injection</a:t>
            </a:r>
            <a:endParaRPr lang="en-US" sz="1000" i="1" dirty="0">
              <a:solidFill>
                <a:schemeClr val="tx2"/>
              </a:solidFill>
            </a:endParaRPr>
          </a:p>
          <a:p>
            <a:pPr marL="0" indent="0">
              <a:lnSpc>
                <a:spcPct val="100000"/>
              </a:lnSpc>
              <a:buNone/>
            </a:pPr>
            <a:endParaRPr lang="en-US" sz="1600" i="1" dirty="0">
              <a:solidFill>
                <a:srgbClr val="FF0000"/>
              </a:solidFill>
            </a:endParaRPr>
          </a:p>
          <a:p>
            <a:pPr marL="0" indent="0">
              <a:lnSpc>
                <a:spcPct val="100000"/>
              </a:lnSpc>
              <a:buNone/>
            </a:pPr>
            <a:endParaRPr lang="en-US" sz="2800" i="1" dirty="0">
              <a:solidFill>
                <a:srgbClr val="FF0000"/>
              </a:solidFill>
            </a:endParaRPr>
          </a:p>
          <a:p>
            <a:pPr marL="0" indent="0">
              <a:lnSpc>
                <a:spcPct val="100000"/>
              </a:lnSpc>
              <a:buNone/>
            </a:pPr>
            <a:r>
              <a:rPr lang="en-US" i="1" dirty="0">
                <a:solidFill>
                  <a:srgbClr val="FF0000"/>
                </a:solidFill>
              </a:rPr>
              <a:t>Confirmed by at least one manufacturer</a:t>
            </a: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181441731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Experimental DRAM Testing Infrastructure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charset="0"/>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Tree>
    <p:extLst>
      <p:ext uri="{BB962C8B-B14F-4D97-AF65-F5344CB8AC3E}">
        <p14:creationId xmlns:p14="http://schemas.microsoft.com/office/powerpoint/2010/main" val="480267110"/>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Experimental DRAM Testing Infrastructure</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255161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2955182520"/>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27428E5-201C-D54B-988A-13A30FB26D7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857E9C7C-05D6-4A40-B2DF-900CD8541351}"/>
              </a:ext>
            </a:extLst>
          </p:cNvPr>
          <p:cNvPicPr>
            <a:picLocks noChangeAspect="1"/>
          </p:cNvPicPr>
          <p:nvPr/>
        </p:nvPicPr>
        <p:blipFill>
          <a:blip r:embed="rId2"/>
          <a:stretch>
            <a:fillRect/>
          </a:stretch>
        </p:blipFill>
        <p:spPr>
          <a:xfrm>
            <a:off x="3599229" y="0"/>
            <a:ext cx="5293251" cy="6858000"/>
          </a:xfrm>
          <a:prstGeom prst="rect">
            <a:avLst/>
          </a:prstGeom>
        </p:spPr>
      </p:pic>
      <p:sp>
        <p:nvSpPr>
          <p:cNvPr id="7" name="Title 1">
            <a:extLst>
              <a:ext uri="{FF2B5EF4-FFF2-40B4-BE49-F238E27FC236}">
                <a16:creationId xmlns:a16="http://schemas.microsoft.com/office/drawing/2014/main" id="{87A819B2-93D8-9E49-BE5E-21E3F21651A3}"/>
              </a:ext>
            </a:extLst>
          </p:cNvPr>
          <p:cNvSpPr txBox="1">
            <a:spLocks/>
          </p:cNvSpPr>
          <p:nvPr/>
        </p:nvSpPr>
        <p:spPr bwMode="auto">
          <a:xfrm>
            <a:off x="228600" y="1592560"/>
            <a:ext cx="2903240" cy="565286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Tested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DRAM</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Modules</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(129 total)</a:t>
            </a:r>
          </a:p>
        </p:txBody>
      </p:sp>
    </p:spTree>
    <p:extLst>
      <p:ext uri="{BB962C8B-B14F-4D97-AF65-F5344CB8AC3E}">
        <p14:creationId xmlns:p14="http://schemas.microsoft.com/office/powerpoint/2010/main" val="2506855748"/>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17525" indent="-517525">
              <a:buFont typeface="+mj-lt"/>
              <a:buAutoNum type="arabicPeriod"/>
            </a:pPr>
            <a:r>
              <a:rPr lang="en-US" sz="4000" dirty="0"/>
              <a:t>Most Modules Are at Risk</a:t>
            </a:r>
          </a:p>
          <a:p>
            <a:pPr marL="517525" indent="-517525">
              <a:buFont typeface="+mj-lt"/>
              <a:buAutoNum type="arabicPeriod"/>
            </a:pPr>
            <a:r>
              <a:rPr lang="en-US" sz="4000" dirty="0"/>
              <a:t>Errors vs. Vintage</a:t>
            </a:r>
          </a:p>
          <a:p>
            <a:pPr marL="517525" indent="-517525">
              <a:buFont typeface="+mj-lt"/>
              <a:buAutoNum type="arabicPeriod"/>
            </a:pPr>
            <a:r>
              <a:rPr lang="en-US" sz="4000" dirty="0"/>
              <a:t>Error = Charge Loss</a:t>
            </a:r>
          </a:p>
          <a:p>
            <a:pPr marL="517525" indent="-517525">
              <a:buFont typeface="+mj-lt"/>
              <a:buAutoNum type="arabicPeriod"/>
            </a:pPr>
            <a:r>
              <a:rPr lang="en-US" sz="4000" dirty="0"/>
              <a:t>Adjacency: Aggressor &amp; Victim</a:t>
            </a:r>
          </a:p>
          <a:p>
            <a:pPr marL="517525" indent="-517525">
              <a:buFont typeface="+mj-lt"/>
              <a:buAutoNum type="arabicPeriod"/>
            </a:pPr>
            <a:r>
              <a:rPr lang="en-US" sz="4000" dirty="0"/>
              <a:t>Sensitivity Studies</a:t>
            </a:r>
            <a:endParaRPr lang="en-US" sz="2400" dirty="0"/>
          </a:p>
          <a:p>
            <a:pPr marL="517525" indent="-517525">
              <a:buFont typeface="+mj-lt"/>
              <a:buAutoNum type="arabicPeriod"/>
            </a:pPr>
            <a:r>
              <a:rPr lang="en-US" sz="4000" dirty="0"/>
              <a:t>Other Results in Paper</a:t>
            </a:r>
          </a:p>
          <a:p>
            <a:pPr marL="517525" indent="-517525">
              <a:buFont typeface="+mj-lt"/>
              <a:buAutoNum type="arabicPeriod"/>
            </a:pPr>
            <a:r>
              <a:rPr lang="en-US" sz="4000" dirty="0"/>
              <a:t>Solution Space</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6" name="Title 1"/>
          <p:cNvSpPr>
            <a:spLocks noGrp="1"/>
          </p:cNvSpPr>
          <p:nvPr>
            <p:ph type="title"/>
          </p:nvPr>
        </p:nvSpPr>
        <p:spPr>
          <a:xfrm>
            <a:off x="228600" y="-14064"/>
            <a:ext cx="8610600" cy="1066800"/>
          </a:xfrm>
        </p:spPr>
        <p:txBody>
          <a:bodyPr/>
          <a:lstStyle/>
          <a:p>
            <a:r>
              <a:rPr lang="en-US" sz="4400" b="0" dirty="0" err="1">
                <a:solidFill>
                  <a:srgbClr val="1A5712"/>
                </a:solidFill>
                <a:latin typeface="Garamond" charset="0"/>
                <a:ea typeface="ＭＳ Ｐゴシック" charset="0"/>
                <a:cs typeface="ＭＳ Ｐゴシック" charset="0"/>
              </a:rPr>
              <a:t>RowHammer</a:t>
            </a:r>
            <a:r>
              <a:rPr lang="en-US" sz="4400" b="0" dirty="0">
                <a:solidFill>
                  <a:srgbClr val="1A5712"/>
                </a:solidFill>
                <a:latin typeface="Garamond" charset="0"/>
                <a:ea typeface="ＭＳ Ｐゴシック" charset="0"/>
                <a:cs typeface="ＭＳ Ｐゴシック" charset="0"/>
              </a:rPr>
              <a:t> Characterization Results</a:t>
            </a:r>
          </a:p>
        </p:txBody>
      </p:sp>
      <p:sp>
        <p:nvSpPr>
          <p:cNvPr id="7" name="Rectangle 6"/>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9243723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 Adjacency: Aggressor &amp; Victim</a:t>
            </a:r>
          </a:p>
        </p:txBody>
      </p:sp>
      <p:pic>
        <p:nvPicPr>
          <p:cNvPr id="6" name="Blank"/>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81488" y="990600"/>
            <a:ext cx="7810972" cy="4164240"/>
          </a:xfrm>
        </p:spPr>
      </p:pic>
      <p:pic>
        <p:nvPicPr>
          <p:cNvPr id="14"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1488" y="990600"/>
            <a:ext cx="7810972" cy="4164240"/>
          </a:xfrm>
          <a:prstGeom prst="rect">
            <a:avLst/>
          </a:prstGeom>
        </p:spPr>
      </p:pic>
      <p:sp>
        <p:nvSpPr>
          <p:cNvPr id="13" name="Punchline"/>
          <p:cNvSpPr txBox="1"/>
          <p:nvPr/>
        </p:nvSpPr>
        <p:spPr>
          <a:xfrm>
            <a:off x="530003" y="5718692"/>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ＭＳ Ｐゴシック" panose="020B0600070205080204" pitchFamily="34" charset="-128"/>
                <a:cs typeface="+mn-cs"/>
              </a:rPr>
              <a:t>Most aggressors &amp; victims are adjacent</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Disclaimer"/>
          <p:cNvSpPr txBox="1"/>
          <p:nvPr/>
        </p:nvSpPr>
        <p:spPr>
          <a:xfrm>
            <a:off x="685800" y="5105400"/>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ＭＳ Ｐゴシック" panose="020B0600070205080204" pitchFamily="34" charset="-128"/>
                <a:cs typeface="+mn-cs"/>
              </a:rPr>
              <a:t>Note: For three modules with the most errors (only first bank)</a:t>
            </a:r>
          </a:p>
        </p:txBody>
      </p:sp>
      <p:sp>
        <p:nvSpPr>
          <p:cNvPr id="8" name="Adjacent"/>
          <p:cNvSpPr/>
          <p:nvPr/>
        </p:nvSpPr>
        <p:spPr>
          <a:xfrm>
            <a:off x="4518025" y="1752600"/>
            <a:ext cx="396875" cy="2733675"/>
          </a:xfrm>
          <a:prstGeom prst="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9" name="Adjacent"/>
          <p:cNvSpPr/>
          <p:nvPr/>
        </p:nvSpPr>
        <p:spPr>
          <a:xfrm>
            <a:off x="5318125" y="1752600"/>
            <a:ext cx="396875" cy="2733675"/>
          </a:xfrm>
          <a:prstGeom prst="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10" name="Adjacent"/>
          <p:cNvSpPr/>
          <p:nvPr/>
        </p:nvSpPr>
        <p:spPr>
          <a:xfrm>
            <a:off x="4914900" y="1390650"/>
            <a:ext cx="403225" cy="3095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11" name="Non-Adjacent"/>
          <p:cNvSpPr/>
          <p:nvPr/>
        </p:nvSpPr>
        <p:spPr>
          <a:xfrm>
            <a:off x="6118224" y="4038600"/>
            <a:ext cx="2374235" cy="447675"/>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Non-Adjacent</a:t>
            </a:r>
          </a:p>
        </p:txBody>
      </p:sp>
      <p:sp>
        <p:nvSpPr>
          <p:cNvPr id="12" name="Non-Adjacent"/>
          <p:cNvSpPr/>
          <p:nvPr/>
        </p:nvSpPr>
        <p:spPr>
          <a:xfrm>
            <a:off x="1756773" y="4038600"/>
            <a:ext cx="2374235" cy="447675"/>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Non-Adjacent</a:t>
            </a:r>
          </a:p>
        </p:txBody>
      </p:sp>
    </p:spTree>
    <p:extLst>
      <p:ext uri="{BB962C8B-B14F-4D97-AF65-F5344CB8AC3E}">
        <p14:creationId xmlns:p14="http://schemas.microsoft.com/office/powerpoint/2010/main" val="49192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8" grpId="0" animBg="1"/>
      <p:bldP spid="9" grpId="0" animBg="1"/>
      <p:bldP spid="11" grpId="0" animBg="1"/>
      <p:bldP spid="12"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lan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1066800"/>
            <a:ext cx="5797295" cy="3931447"/>
          </a:xfrm>
          <a:prstGeom prst="rect">
            <a:avLst/>
          </a:prstGeom>
        </p:spPr>
      </p:pic>
      <p:pic>
        <p:nvPicPr>
          <p:cNvPr id="19"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1066800"/>
            <a:ext cx="5797295" cy="3931446"/>
          </a:xfrm>
          <a:prstGeom prst="rect">
            <a:avLst/>
          </a:prstGeom>
        </p:spPr>
      </p:pic>
      <p:sp>
        <p:nvSpPr>
          <p:cNvPr id="7" name="Disclaimer"/>
          <p:cNvSpPr txBox="1"/>
          <p:nvPr/>
        </p:nvSpPr>
        <p:spPr>
          <a:xfrm>
            <a:off x="685800" y="5032892"/>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ＭＳ Ｐゴシック" panose="020B0600070205080204" pitchFamily="34" charset="-128"/>
                <a:cs typeface="+mn-cs"/>
              </a:rPr>
              <a:t>Note: For three modules with the most errors (only first bank)</a:t>
            </a:r>
          </a:p>
        </p:txBody>
      </p:sp>
      <p:sp>
        <p:nvSpPr>
          <p:cNvPr id="9" name="NotAllowed"/>
          <p:cNvSpPr/>
          <p:nvPr/>
        </p:nvSpPr>
        <p:spPr>
          <a:xfrm>
            <a:off x="2381251" y="1447800"/>
            <a:ext cx="493712" cy="2905125"/>
          </a:xfrm>
          <a:prstGeom prst="rect">
            <a:avLst/>
          </a:prstGeom>
          <a:solidFill>
            <a:srgbClr val="00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Light"/>
                <a:ea typeface="+mn-ea"/>
                <a:cs typeface="+mn-cs"/>
              </a:rPr>
              <a:t>Not Allowed</a:t>
            </a:r>
          </a:p>
        </p:txBody>
      </p:sp>
      <p:sp>
        <p:nvSpPr>
          <p:cNvPr id="29"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ＭＳ Ｐゴシック" panose="020B0600070205080204" pitchFamily="34" charset="-128"/>
                <a:cs typeface="+mn-cs"/>
              </a:rPr>
              <a:t>Less frequent accesses </a:t>
            </a:r>
            <a:r>
              <a:rPr kumimoji="0" lang="en-US" sz="3200" b="0" i="1" u="none" strike="noStrike" kern="1200" cap="none" spc="0" normalizeH="0" baseline="0" noProof="0" dirty="0">
                <a:ln>
                  <a:noFill/>
                </a:ln>
                <a:solidFill>
                  <a:srgbClr val="FF0000"/>
                </a:solidFill>
                <a:effectLst/>
                <a:uLnTx/>
                <a:uFillTx/>
                <a:latin typeface="Calibri Light"/>
                <a:ea typeface="ＭＳ Ｐゴシック" panose="020B0600070205080204" pitchFamily="34" charset="-128"/>
                <a:cs typeface="+mn-cs"/>
                <a:sym typeface="Wingdings" panose="05000000000000000000" pitchFamily="2" charset="2"/>
              </a:rPr>
              <a:t></a:t>
            </a:r>
            <a:r>
              <a:rPr kumimoji="0" lang="en-US" sz="3600" b="0" i="1" u="none" strike="noStrike" kern="1200" cap="none" spc="0" normalizeH="0" baseline="0" noProof="0" dirty="0">
                <a:ln>
                  <a:noFill/>
                </a:ln>
                <a:solidFill>
                  <a:srgbClr val="FF0000"/>
                </a:solidFill>
                <a:effectLst/>
                <a:uLnTx/>
                <a:uFillTx/>
                <a:latin typeface="Calibri Light"/>
                <a:ea typeface="ＭＳ Ｐゴシック" panose="020B0600070205080204" pitchFamily="34" charset="-128"/>
                <a:cs typeface="+mn-cs"/>
                <a:sym typeface="Wingdings" panose="05000000000000000000" pitchFamily="2" charset="2"/>
              </a:rPr>
              <a:t> Fewer errors</a:t>
            </a:r>
            <a:endParaRPr kumimoji="0" lang="en-US" sz="3600" b="0" i="1" u="none" strike="noStrike" kern="1200" cap="none" spc="0" normalizeH="0" baseline="0" noProof="0" dirty="0">
              <a:ln>
                <a:noFill/>
              </a:ln>
              <a:solidFill>
                <a:srgbClr val="FF0000"/>
              </a:solidFill>
              <a:effectLst/>
              <a:uLnTx/>
              <a:uFillTx/>
              <a:latin typeface="Calibri Light"/>
              <a:ea typeface="ＭＳ Ｐゴシック" panose="020B0600070205080204" pitchFamily="34" charset="-128"/>
              <a:cs typeface="+mn-cs"/>
            </a:endParaRPr>
          </a:p>
        </p:txBody>
      </p:sp>
      <p:cxnSp>
        <p:nvCxnSpPr>
          <p:cNvPr id="12" name="55nsBorder"/>
          <p:cNvCxnSpPr/>
          <p:nvPr/>
        </p:nvCxnSpPr>
        <p:spPr>
          <a:xfrm flipV="1">
            <a:off x="2919795"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 name="55ns"/>
          <p:cNvSpPr/>
          <p:nvPr/>
        </p:nvSpPr>
        <p:spPr>
          <a:xfrm rot="16200000">
            <a:off x="2154427" y="3345656"/>
            <a:ext cx="1533527"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55ns</a:t>
            </a:r>
          </a:p>
        </p:txBody>
      </p:sp>
      <p:sp>
        <p:nvSpPr>
          <p:cNvPr id="4" name="Zero"/>
          <p:cNvSpPr/>
          <p:nvPr/>
        </p:nvSpPr>
        <p:spPr>
          <a:xfrm>
            <a:off x="719328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Zero"/>
          <p:cNvSpPr/>
          <p:nvPr/>
        </p:nvSpPr>
        <p:spPr>
          <a:xfrm>
            <a:off x="477012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Zero"/>
          <p:cNvSpPr/>
          <p:nvPr/>
        </p:nvSpPr>
        <p:spPr>
          <a:xfrm>
            <a:off x="669544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15" name="500nsLine"/>
          <p:cNvCxnSpPr/>
          <p:nvPr/>
        </p:nvCxnSpPr>
        <p:spPr>
          <a:xfrm flipV="1">
            <a:off x="7309518"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500ns"/>
          <p:cNvSpPr/>
          <p:nvPr/>
        </p:nvSpPr>
        <p:spPr>
          <a:xfrm rot="16200000">
            <a:off x="6086951" y="2888457"/>
            <a:ext cx="2447925"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500ns</a:t>
            </a: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2" name="Title 1"/>
          <p:cNvSpPr>
            <a:spLocks noGrp="1"/>
          </p:cNvSpPr>
          <p:nvPr>
            <p:ph type="title"/>
          </p:nvPr>
        </p:nvSpPr>
        <p:spPr/>
        <p:txBody>
          <a:bodyPr/>
          <a:lstStyle/>
          <a:p>
            <a:r>
              <a:rPr lang="en-US" sz="4000" dirty="0"/>
              <a:t>❶ </a:t>
            </a:r>
            <a:r>
              <a:rPr lang="en-US" dirty="0"/>
              <a:t>Access Interval (Aggressor)</a:t>
            </a:r>
          </a:p>
        </p:txBody>
      </p:sp>
    </p:spTree>
    <p:extLst>
      <p:ext uri="{BB962C8B-B14F-4D97-AF65-F5344CB8AC3E}">
        <p14:creationId xmlns:p14="http://schemas.microsoft.com/office/powerpoint/2010/main" val="2986856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9" grpId="0"/>
      <p:bldP spid="10" grpId="0"/>
      <p:bldP spid="4" grpId="0" animBg="1"/>
      <p:bldP spid="17" grpId="0" animBg="1"/>
      <p:bldP spid="18" grpId="0" animBg="1"/>
      <p:bldP spid="16"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Blan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1066800"/>
            <a:ext cx="5797295" cy="3931446"/>
          </a:xfrm>
          <a:prstGeom prst="rect">
            <a:avLst/>
          </a:prstGeom>
        </p:spPr>
      </p:pic>
      <p:pic>
        <p:nvPicPr>
          <p:cNvPr id="3"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1066800"/>
            <a:ext cx="5797295" cy="3931447"/>
          </a:xfrm>
          <a:prstGeom prst="rect">
            <a:avLst/>
          </a:prstGeom>
        </p:spPr>
      </p:pic>
      <p:sp>
        <p:nvSpPr>
          <p:cNvPr id="7" name="Disclaimer"/>
          <p:cNvSpPr txBox="1"/>
          <p:nvPr/>
        </p:nvSpPr>
        <p:spPr>
          <a:xfrm>
            <a:off x="533400" y="5029200"/>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ＭＳ Ｐゴシック" panose="020B0600070205080204" pitchFamily="34" charset="-128"/>
                <a:cs typeface="+mn-cs"/>
              </a:rPr>
              <a:t>Note: Using three modules with the most errors (only first bank)</a:t>
            </a:r>
          </a:p>
        </p:txBody>
      </p:sp>
      <p:sp>
        <p:nvSpPr>
          <p:cNvPr id="29"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ＭＳ Ｐゴシック" panose="020B0600070205080204" pitchFamily="34" charset="-128"/>
                <a:cs typeface="+mn-cs"/>
                <a:sym typeface="Wingdings" panose="05000000000000000000" pitchFamily="2" charset="2"/>
              </a:rPr>
              <a:t>More frequent refreshes </a:t>
            </a:r>
            <a:r>
              <a:rPr kumimoji="0" lang="en-US" sz="3200" b="0" i="1" u="none" strike="noStrike" kern="1200" cap="none" spc="0" normalizeH="0" baseline="0" noProof="0" dirty="0">
                <a:ln>
                  <a:noFill/>
                </a:ln>
                <a:solidFill>
                  <a:srgbClr val="FF0000"/>
                </a:solidFill>
                <a:effectLst/>
                <a:uLnTx/>
                <a:uFillTx/>
                <a:latin typeface="Calibri Light"/>
                <a:ea typeface="ＭＳ Ｐゴシック" panose="020B0600070205080204" pitchFamily="34" charset="-128"/>
                <a:cs typeface="+mn-cs"/>
                <a:sym typeface="Wingdings" panose="05000000000000000000" pitchFamily="2" charset="2"/>
              </a:rPr>
              <a:t></a:t>
            </a:r>
            <a:r>
              <a:rPr kumimoji="0" lang="en-US" sz="3600" b="0" i="1" u="none" strike="noStrike" kern="1200" cap="none" spc="0" normalizeH="0" baseline="0" noProof="0" dirty="0">
                <a:ln>
                  <a:noFill/>
                </a:ln>
                <a:solidFill>
                  <a:srgbClr val="FF0000"/>
                </a:solidFill>
                <a:effectLst/>
                <a:uLnTx/>
                <a:uFillTx/>
                <a:latin typeface="Calibri Light"/>
                <a:ea typeface="ＭＳ Ｐゴシック" panose="020B0600070205080204" pitchFamily="34" charset="-128"/>
                <a:cs typeface="+mn-cs"/>
                <a:sym typeface="Wingdings" panose="05000000000000000000" pitchFamily="2" charset="2"/>
              </a:rPr>
              <a:t> Fewer errors</a:t>
            </a:r>
          </a:p>
        </p:txBody>
      </p:sp>
      <p:cxnSp>
        <p:nvCxnSpPr>
          <p:cNvPr id="18" name="9msLine"/>
          <p:cNvCxnSpPr/>
          <p:nvPr/>
        </p:nvCxnSpPr>
        <p:spPr>
          <a:xfrm flipV="1">
            <a:off x="2820827"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1" name="Reduction"/>
          <p:cNvSpPr/>
          <p:nvPr/>
        </p:nvSpPr>
        <p:spPr>
          <a:xfrm>
            <a:off x="2820826" y="1447800"/>
            <a:ext cx="2023185" cy="614362"/>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~7x</a:t>
            </a:r>
            <a:r>
              <a:rPr kumimoji="0" lang="en-US" sz="24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 frequent</a:t>
            </a:r>
          </a:p>
        </p:txBody>
      </p:sp>
      <p:cxnSp>
        <p:nvCxnSpPr>
          <p:cNvPr id="20" name="64msLine"/>
          <p:cNvCxnSpPr/>
          <p:nvPr/>
        </p:nvCxnSpPr>
        <p:spPr>
          <a:xfrm flipV="1">
            <a:off x="4844012"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7" name="64ms"/>
          <p:cNvSpPr/>
          <p:nvPr/>
        </p:nvSpPr>
        <p:spPr>
          <a:xfrm rot="16200000">
            <a:off x="4075039" y="3345657"/>
            <a:ext cx="1533526"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64ms</a:t>
            </a:r>
          </a:p>
        </p:txBody>
      </p:sp>
      <p:sp>
        <p:nvSpPr>
          <p:cNvPr id="23" name="Zero"/>
          <p:cNvSpPr/>
          <p:nvPr/>
        </p:nvSpPr>
        <p:spPr>
          <a:xfrm>
            <a:off x="2709862"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Zero"/>
          <p:cNvSpPr/>
          <p:nvPr/>
        </p:nvSpPr>
        <p:spPr>
          <a:xfrm>
            <a:off x="3014980" y="4221183"/>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Zero"/>
          <p:cNvSpPr/>
          <p:nvPr/>
        </p:nvSpPr>
        <p:spPr>
          <a:xfrm>
            <a:off x="2769869" y="4218864"/>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2" name="Title 1"/>
          <p:cNvSpPr>
            <a:spLocks noGrp="1"/>
          </p:cNvSpPr>
          <p:nvPr>
            <p:ph type="title"/>
          </p:nvPr>
        </p:nvSpPr>
        <p:spPr/>
        <p:txBody>
          <a:bodyPr/>
          <a:lstStyle/>
          <a:p>
            <a:r>
              <a:rPr lang="en-US" sz="4000" dirty="0"/>
              <a:t>❷</a:t>
            </a:r>
            <a:r>
              <a:rPr lang="en-US" dirty="0"/>
              <a:t> Refresh Interval</a:t>
            </a:r>
          </a:p>
        </p:txBody>
      </p:sp>
    </p:spTree>
    <p:extLst>
      <p:ext uri="{BB962C8B-B14F-4D97-AF65-F5344CB8AC3E}">
        <p14:creationId xmlns:p14="http://schemas.microsoft.com/office/powerpoint/2010/main" val="860049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21" grpId="0" animBg="1"/>
      <p:bldP spid="23" grpId="0" animBg="1"/>
      <p:bldP spid="25" grpId="0" animBg="1"/>
      <p:bldP spid="26"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ounded Rectangle 37"/>
          <p:cNvSpPr/>
          <p:nvPr/>
        </p:nvSpPr>
        <p:spPr>
          <a:xfrm>
            <a:off x="5867400" y="1066800"/>
            <a:ext cx="1981200" cy="4495800"/>
          </a:xfrm>
          <a:prstGeom prst="roundRect">
            <a:avLst>
              <a:gd name="adj" fmla="val 6749"/>
            </a:avLst>
          </a:prstGeom>
          <a:solidFill>
            <a:schemeClr val="bg1">
              <a:lumMod val="85000"/>
            </a:schemeClr>
          </a:solidFill>
          <a:ln w="38100">
            <a:solidFill>
              <a:schemeClr val="bg1">
                <a:lumMod val="85000"/>
              </a:schemeClr>
            </a:solidFill>
            <a:prstDash val="solid"/>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 name="67Text"/>
          <p:cNvSpPr txBox="1"/>
          <p:nvPr/>
        </p:nvSpPr>
        <p:spPr>
          <a:xfrm>
            <a:off x="5867400" y="10668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Cambria Math" panose="02040503050406030204" pitchFamily="18" charset="0"/>
                <a:ea typeface="Cambria Math" panose="02040503050406030204" pitchFamily="18" charset="0"/>
                <a:cs typeface="+mn-cs"/>
              </a:rPr>
              <a:t>RowStripe</a:t>
            </a:r>
            <a:endPar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p:txBody>
      </p:sp>
      <p:cxnSp>
        <p:nvCxnSpPr>
          <p:cNvPr id="40" name="Straight Arrow Connector 39"/>
          <p:cNvCxnSpPr>
            <a:stCxn id="38" idx="3"/>
            <a:endCxn id="38" idx="1"/>
          </p:cNvCxnSpPr>
          <p:nvPr/>
        </p:nvCxnSpPr>
        <p:spPr>
          <a:xfrm flipH="1">
            <a:off x="5867400" y="3314700"/>
            <a:ext cx="1981200" cy="0"/>
          </a:xfrm>
          <a:prstGeom prst="straightConnector1">
            <a:avLst/>
          </a:prstGeom>
          <a:ln w="38100" cap="rnd">
            <a:solidFill>
              <a:schemeClr val="bg2">
                <a:lumMod val="2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1" name="67Text"/>
          <p:cNvSpPr txBox="1"/>
          <p:nvPr/>
        </p:nvSpPr>
        <p:spPr>
          <a:xfrm>
            <a:off x="5791200" y="3314700"/>
            <a:ext cx="21336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a:t>
            </a:r>
            <a:r>
              <a:rPr kumimoji="0" lang="en-US" sz="2800" b="0" i="0" u="none" strike="noStrike" kern="1200" cap="none" spc="0" normalizeH="0" baseline="0" noProof="0" dirty="0" err="1">
                <a:ln>
                  <a:noFill/>
                </a:ln>
                <a:solidFill>
                  <a:prstClr val="black"/>
                </a:solidFill>
                <a:effectLst/>
                <a:uLnTx/>
                <a:uFillTx/>
                <a:latin typeface="Cambria Math" panose="02040503050406030204" pitchFamily="18" charset="0"/>
                <a:ea typeface="Cambria Math" panose="02040503050406030204" pitchFamily="18" charset="0"/>
                <a:cs typeface="+mn-cs"/>
              </a:rPr>
              <a:t>RowStripe</a:t>
            </a:r>
            <a:endPar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p:txBody>
      </p:sp>
      <p:sp>
        <p:nvSpPr>
          <p:cNvPr id="30" name="Rounded Rectangle 29"/>
          <p:cNvSpPr/>
          <p:nvPr/>
        </p:nvSpPr>
        <p:spPr>
          <a:xfrm>
            <a:off x="1295400" y="1066800"/>
            <a:ext cx="1981200" cy="4495800"/>
          </a:xfrm>
          <a:prstGeom prst="roundRect">
            <a:avLst>
              <a:gd name="adj" fmla="val 6749"/>
            </a:avLst>
          </a:prstGeom>
          <a:solidFill>
            <a:schemeClr val="bg1">
              <a:lumMod val="85000"/>
            </a:schemeClr>
          </a:solidFill>
          <a:ln w="38100">
            <a:solidFill>
              <a:schemeClr val="bg1">
                <a:lumMod val="85000"/>
              </a:schemeClr>
            </a:solidFill>
            <a:prstDash val="solid"/>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p:txBody>
          <a:bodyPr/>
          <a:lstStyle/>
          <a:p>
            <a:r>
              <a:rPr lang="en-US" sz="4000" dirty="0"/>
              <a:t>❸</a:t>
            </a:r>
            <a:r>
              <a:rPr lang="en-US" dirty="0"/>
              <a:t> Data Pattern</a:t>
            </a:r>
          </a:p>
        </p:txBody>
      </p:sp>
      <p:grpSp>
        <p:nvGrpSpPr>
          <p:cNvPr id="9" name="Group 8"/>
          <p:cNvGrpSpPr/>
          <p:nvPr/>
        </p:nvGrpSpPr>
        <p:grpSpPr>
          <a:xfrm>
            <a:off x="1514475" y="1600200"/>
            <a:ext cx="1524000" cy="1524000"/>
            <a:chOff x="6096000" y="4114800"/>
            <a:chExt cx="2133600" cy="1524000"/>
          </a:xfrm>
        </p:grpSpPr>
        <p:sp>
          <p:nvSpPr>
            <p:cNvPr id="4"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5"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6"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7"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grpSp>
      <p:grpSp>
        <p:nvGrpSpPr>
          <p:cNvPr id="15" name="Group 14"/>
          <p:cNvGrpSpPr/>
          <p:nvPr/>
        </p:nvGrpSpPr>
        <p:grpSpPr>
          <a:xfrm>
            <a:off x="1533525" y="3848101"/>
            <a:ext cx="1524000" cy="1524000"/>
            <a:chOff x="6096000" y="4114800"/>
            <a:chExt cx="2133600" cy="1524000"/>
          </a:xfrm>
        </p:grpSpPr>
        <p:sp>
          <p:nvSpPr>
            <p:cNvPr id="16"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7"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8"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9"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grpSp>
      <p:grpSp>
        <p:nvGrpSpPr>
          <p:cNvPr id="20" name="Group 19"/>
          <p:cNvGrpSpPr/>
          <p:nvPr/>
        </p:nvGrpSpPr>
        <p:grpSpPr>
          <a:xfrm>
            <a:off x="6096000" y="1600200"/>
            <a:ext cx="1524000" cy="1524000"/>
            <a:chOff x="6096000" y="4114800"/>
            <a:chExt cx="2133600" cy="1524000"/>
          </a:xfrm>
        </p:grpSpPr>
        <p:sp>
          <p:nvSpPr>
            <p:cNvPr id="21"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2"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3"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4"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grpSp>
      <p:grpSp>
        <p:nvGrpSpPr>
          <p:cNvPr id="25" name="Group 24"/>
          <p:cNvGrpSpPr/>
          <p:nvPr/>
        </p:nvGrpSpPr>
        <p:grpSpPr>
          <a:xfrm>
            <a:off x="6096000" y="3848101"/>
            <a:ext cx="1524000" cy="1524000"/>
            <a:chOff x="6096000" y="4114800"/>
            <a:chExt cx="2133600" cy="1524000"/>
          </a:xfrm>
        </p:grpSpPr>
        <p:sp>
          <p:nvSpPr>
            <p:cNvPr id="26"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7"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8"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9"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grpSp>
      <p:sp>
        <p:nvSpPr>
          <p:cNvPr id="32" name="67Text"/>
          <p:cNvSpPr txBox="1"/>
          <p:nvPr/>
        </p:nvSpPr>
        <p:spPr>
          <a:xfrm>
            <a:off x="1295400" y="10668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Solid</a:t>
            </a:r>
          </a:p>
        </p:txBody>
      </p:sp>
      <p:cxnSp>
        <p:nvCxnSpPr>
          <p:cNvPr id="34" name="Straight Arrow Connector 33"/>
          <p:cNvCxnSpPr>
            <a:stCxn id="30" idx="3"/>
            <a:endCxn id="30" idx="1"/>
          </p:cNvCxnSpPr>
          <p:nvPr/>
        </p:nvCxnSpPr>
        <p:spPr>
          <a:xfrm flipH="1">
            <a:off x="1295400" y="3314700"/>
            <a:ext cx="1981200" cy="0"/>
          </a:xfrm>
          <a:prstGeom prst="straightConnector1">
            <a:avLst/>
          </a:prstGeom>
          <a:ln w="38100" cap="rnd">
            <a:solidFill>
              <a:schemeClr val="bg2">
                <a:lumMod val="2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3" name="67Text"/>
          <p:cNvSpPr txBox="1"/>
          <p:nvPr/>
        </p:nvSpPr>
        <p:spPr>
          <a:xfrm>
            <a:off x="1295400" y="33147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~Solid</a:t>
            </a:r>
          </a:p>
        </p:txBody>
      </p:sp>
      <p:sp>
        <p:nvSpPr>
          <p:cNvPr id="44" name="Wave 43"/>
          <p:cNvSpPr/>
          <p:nvPr/>
        </p:nvSpPr>
        <p:spPr>
          <a:xfrm rot="20625612">
            <a:off x="5258502" y="2483872"/>
            <a:ext cx="3213542" cy="1669534"/>
          </a:xfrm>
          <a:prstGeom prst="wave">
            <a:avLst>
              <a:gd name="adj1" fmla="val 12500"/>
              <a:gd name="adj2" fmla="val -357"/>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uLnTx/>
                <a:uFillTx/>
                <a:latin typeface="Calibri Light"/>
                <a:ea typeface="+mn-ea"/>
                <a:cs typeface="+mn-cs"/>
              </a:rPr>
              <a:t>10x Errors</a:t>
            </a:r>
          </a:p>
        </p:txBody>
      </p:sp>
      <p:sp>
        <p:nvSpPr>
          <p:cNvPr id="45"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ＭＳ Ｐゴシック" panose="020B0600070205080204" pitchFamily="34" charset="-128"/>
                <a:cs typeface="+mn-cs"/>
              </a:rPr>
              <a:t>Errors affected by data stored in other cells </a:t>
            </a:r>
          </a:p>
        </p:txBody>
      </p:sp>
      <p:sp>
        <p:nvSpPr>
          <p:cNvPr id="8" name="Slide Number Placeholder 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2889039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 Other Results (in Paper)</a:t>
            </a:r>
          </a:p>
        </p:txBody>
      </p:sp>
      <p:sp>
        <p:nvSpPr>
          <p:cNvPr id="3" name="Content Placeholder 2"/>
          <p:cNvSpPr>
            <a:spLocks noGrp="1"/>
          </p:cNvSpPr>
          <p:nvPr>
            <p:ph idx="1"/>
          </p:nvPr>
        </p:nvSpPr>
        <p:spPr/>
        <p:txBody>
          <a:bodyPr/>
          <a:lstStyle/>
          <a:p>
            <a:r>
              <a:rPr lang="en-US" sz="3200" i="1" dirty="0">
                <a:solidFill>
                  <a:schemeClr val="tx2"/>
                </a:solidFill>
              </a:rPr>
              <a:t>Victim Cells </a:t>
            </a:r>
            <a:r>
              <a:rPr lang="en-US" sz="3200" i="1" dirty="0">
                <a:solidFill>
                  <a:schemeClr val="tx2"/>
                </a:solidFill>
                <a:latin typeface="Cambria Math" panose="02040503050406030204" pitchFamily="18" charset="0"/>
                <a:ea typeface="Cambria Math" panose="02040503050406030204" pitchFamily="18" charset="0"/>
              </a:rPr>
              <a:t>≠</a:t>
            </a:r>
            <a:r>
              <a:rPr lang="en-US" sz="3200" i="1" dirty="0">
                <a:solidFill>
                  <a:schemeClr val="tx2"/>
                </a:solidFill>
                <a:ea typeface="Cambria Math" panose="02040503050406030204" pitchFamily="18" charset="0"/>
              </a:rPr>
              <a:t> Weak Cells (i.e., leaky cells)</a:t>
            </a:r>
          </a:p>
          <a:p>
            <a:pPr lvl="1"/>
            <a:r>
              <a:rPr lang="en-US" sz="2800" dirty="0">
                <a:ea typeface="Cambria Math" panose="02040503050406030204" pitchFamily="18" charset="0"/>
              </a:rPr>
              <a:t>Almost no overlap between them</a:t>
            </a:r>
          </a:p>
          <a:p>
            <a:pPr lvl="1"/>
            <a:endParaRPr lang="en-US" dirty="0"/>
          </a:p>
          <a:p>
            <a:r>
              <a:rPr lang="en-US" sz="3200" i="1" dirty="0">
                <a:solidFill>
                  <a:schemeClr val="tx2"/>
                </a:solidFill>
              </a:rPr>
              <a:t>Errors not strongly affected by temperature</a:t>
            </a:r>
          </a:p>
          <a:p>
            <a:pPr lvl="1"/>
            <a:r>
              <a:rPr lang="en-US" sz="2800" dirty="0"/>
              <a:t>Default temperature: </a:t>
            </a:r>
            <a:r>
              <a:rPr lang="en-US" sz="2600" dirty="0">
                <a:latin typeface="Cambria Math" panose="02040503050406030204" pitchFamily="18" charset="0"/>
                <a:ea typeface="Cambria Math" panose="02040503050406030204" pitchFamily="18" charset="0"/>
              </a:rPr>
              <a:t>50°C</a:t>
            </a:r>
          </a:p>
          <a:p>
            <a:pPr lvl="1"/>
            <a:r>
              <a:rPr lang="en-US" sz="2800" dirty="0"/>
              <a:t>At </a:t>
            </a:r>
            <a:r>
              <a:rPr lang="en-US" sz="2600" dirty="0">
                <a:latin typeface="Cambria Math" panose="02040503050406030204" pitchFamily="18" charset="0"/>
                <a:ea typeface="Cambria Math" panose="02040503050406030204" pitchFamily="18" charset="0"/>
              </a:rPr>
              <a:t>30°C</a:t>
            </a:r>
            <a:r>
              <a:rPr lang="en-US" sz="2800" dirty="0"/>
              <a:t> and </a:t>
            </a:r>
            <a:r>
              <a:rPr lang="en-US" sz="2600" dirty="0">
                <a:latin typeface="Cambria Math" panose="02040503050406030204" pitchFamily="18" charset="0"/>
                <a:ea typeface="Cambria Math" panose="02040503050406030204" pitchFamily="18" charset="0"/>
              </a:rPr>
              <a:t>70°C</a:t>
            </a:r>
            <a:r>
              <a:rPr lang="en-US" sz="2800" dirty="0"/>
              <a:t>, number of errors changes </a:t>
            </a:r>
            <a:r>
              <a:rPr lang="en-US" sz="2600" dirty="0">
                <a:latin typeface="Cambria Math" panose="02040503050406030204" pitchFamily="18" charset="0"/>
                <a:ea typeface="Cambria Math" panose="02040503050406030204" pitchFamily="18" charset="0"/>
              </a:rPr>
              <a:t>&lt;15%</a:t>
            </a:r>
          </a:p>
          <a:p>
            <a:pPr lvl="1"/>
            <a:endParaRPr lang="en-US" dirty="0">
              <a:ea typeface="Cambria Math" panose="02040503050406030204" pitchFamily="18" charset="0"/>
            </a:endParaRPr>
          </a:p>
          <a:p>
            <a:r>
              <a:rPr lang="en-US" sz="3200" i="1" dirty="0">
                <a:solidFill>
                  <a:srgbClr val="FF0000"/>
                </a:solidFill>
                <a:ea typeface="Cambria Math" panose="02040503050406030204" pitchFamily="18" charset="0"/>
              </a:rPr>
              <a:t>Errors are repeatable</a:t>
            </a:r>
          </a:p>
          <a:p>
            <a:pPr lvl="1"/>
            <a:r>
              <a:rPr lang="en-US" sz="2800" dirty="0">
                <a:ea typeface="Cambria Math" panose="02040503050406030204" pitchFamily="18" charset="0"/>
              </a:rPr>
              <a:t>Across ten iterations of testing, &gt;</a:t>
            </a:r>
            <a:r>
              <a:rPr lang="en-US" sz="2600" dirty="0">
                <a:latin typeface="Cambria Math" panose="02040503050406030204" pitchFamily="18" charset="0"/>
                <a:ea typeface="Cambria Math" panose="02040503050406030204" pitchFamily="18" charset="0"/>
              </a:rPr>
              <a:t>70%</a:t>
            </a:r>
            <a:r>
              <a:rPr lang="en-US" sz="2800" dirty="0">
                <a:ea typeface="Cambria Math" panose="02040503050406030204" pitchFamily="18" charset="0"/>
              </a:rPr>
              <a:t> of victim cells had errors in every iteration</a:t>
            </a:r>
          </a:p>
          <a:p>
            <a:pPr lvl="1"/>
            <a:endParaRPr lang="en-US" dirty="0"/>
          </a:p>
          <a:p>
            <a:pPr lvl="1"/>
            <a:endParaRPr lang="en-US" sz="2800"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846560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 Other Results (in Paper) cont’d</a:t>
            </a:r>
          </a:p>
        </p:txBody>
      </p:sp>
      <p:sp>
        <p:nvSpPr>
          <p:cNvPr id="3" name="Content Placeholder 2"/>
          <p:cNvSpPr>
            <a:spLocks noGrp="1"/>
          </p:cNvSpPr>
          <p:nvPr>
            <p:ph idx="1"/>
          </p:nvPr>
        </p:nvSpPr>
        <p:spPr/>
        <p:txBody>
          <a:bodyPr/>
          <a:lstStyle/>
          <a:p>
            <a:r>
              <a:rPr lang="en-US" sz="3200" i="1" dirty="0">
                <a:solidFill>
                  <a:srgbClr val="FF0000"/>
                </a:solidFill>
              </a:rPr>
              <a:t>As many as </a:t>
            </a:r>
            <a:r>
              <a:rPr lang="en-US" sz="3000" dirty="0">
                <a:solidFill>
                  <a:srgbClr val="FF0000"/>
                </a:solidFill>
                <a:latin typeface="Cambria Math" panose="02040503050406030204" pitchFamily="18" charset="0"/>
                <a:ea typeface="Cambria Math" panose="02040503050406030204" pitchFamily="18" charset="0"/>
              </a:rPr>
              <a:t>4</a:t>
            </a:r>
            <a:r>
              <a:rPr lang="en-US" sz="3200" i="1" dirty="0">
                <a:solidFill>
                  <a:srgbClr val="FF0000"/>
                </a:solidFill>
              </a:rPr>
              <a:t> errors per cache-line</a:t>
            </a:r>
            <a:endParaRPr lang="en-US" sz="3200" i="1" dirty="0">
              <a:solidFill>
                <a:srgbClr val="FF0000"/>
              </a:solidFill>
              <a:ea typeface="Cambria Math" panose="02040503050406030204" pitchFamily="18" charset="0"/>
            </a:endParaRPr>
          </a:p>
          <a:p>
            <a:pPr lvl="1"/>
            <a:r>
              <a:rPr lang="en-US" sz="2800" dirty="0">
                <a:ea typeface="Cambria Math" panose="02040503050406030204" pitchFamily="18" charset="0"/>
              </a:rPr>
              <a:t>Simple ECC (e.g., SECDED) cannot prevent all errors</a:t>
            </a:r>
          </a:p>
          <a:p>
            <a:pPr lvl="1"/>
            <a:endParaRPr lang="en-US" dirty="0"/>
          </a:p>
          <a:p>
            <a:r>
              <a:rPr lang="en-US" sz="3200" i="1" dirty="0">
                <a:solidFill>
                  <a:schemeClr val="tx2"/>
                </a:solidFill>
              </a:rPr>
              <a:t>Number of cells &amp; rows affected by aggressor</a:t>
            </a:r>
          </a:p>
          <a:p>
            <a:pPr lvl="1"/>
            <a:r>
              <a:rPr lang="en-US" sz="2800" dirty="0"/>
              <a:t>Victims cells per aggressor:  </a:t>
            </a:r>
            <a:r>
              <a:rPr lang="en-US" sz="2600" dirty="0">
                <a:latin typeface="Cambria Math" panose="02040503050406030204" pitchFamily="18" charset="0"/>
                <a:ea typeface="Cambria Math" panose="02040503050406030204" pitchFamily="18" charset="0"/>
              </a:rPr>
              <a:t>≤110</a:t>
            </a:r>
          </a:p>
          <a:p>
            <a:pPr lvl="1"/>
            <a:r>
              <a:rPr lang="en-US" sz="2800" dirty="0"/>
              <a:t>Victims rows per aggressor:  </a:t>
            </a:r>
            <a:r>
              <a:rPr lang="en-US" sz="2600" dirty="0">
                <a:latin typeface="Cambria Math" panose="02040503050406030204" pitchFamily="18" charset="0"/>
                <a:ea typeface="Cambria Math" panose="02040503050406030204" pitchFamily="18" charset="0"/>
              </a:rPr>
              <a:t>≤9</a:t>
            </a:r>
          </a:p>
          <a:p>
            <a:pPr lvl="1"/>
            <a:endParaRPr lang="en-US" dirty="0">
              <a:ea typeface="Cambria Math" panose="02040503050406030204" pitchFamily="18" charset="0"/>
            </a:endParaRPr>
          </a:p>
          <a:p>
            <a:r>
              <a:rPr lang="en-US" sz="3200" i="1" dirty="0">
                <a:solidFill>
                  <a:srgbClr val="FF0000"/>
                </a:solidFill>
                <a:ea typeface="Cambria Math" panose="02040503050406030204" pitchFamily="18" charset="0"/>
              </a:rPr>
              <a:t>Cells affected by two aggressors on either side</a:t>
            </a:r>
          </a:p>
          <a:p>
            <a:pPr lvl="1"/>
            <a:r>
              <a:rPr lang="en-US" sz="2800" dirty="0">
                <a:ea typeface="Cambria Math" panose="02040503050406030204" pitchFamily="18" charset="0"/>
              </a:rPr>
              <a:t>Very small fraction of victim cells (</a:t>
            </a:r>
            <a:r>
              <a:rPr lang="en-US" sz="2600" dirty="0">
                <a:latin typeface="Cambria Math" panose="02040503050406030204" pitchFamily="18" charset="0"/>
                <a:ea typeface="Cambria Math" panose="02040503050406030204" pitchFamily="18" charset="0"/>
              </a:rPr>
              <a:t>&lt;100</a:t>
            </a:r>
            <a:r>
              <a:rPr lang="en-US" sz="2800" dirty="0">
                <a:ea typeface="Cambria Math" panose="02040503050406030204" pitchFamily="18" charset="0"/>
              </a:rPr>
              <a:t>) have an error when either one of the aggressors is toggled</a:t>
            </a:r>
            <a:endParaRPr lang="en-US" dirty="0"/>
          </a:p>
          <a:p>
            <a:pPr lvl="1"/>
            <a:endParaRPr lang="en-US" sz="2800"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2073467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RowHammer</a:t>
            </a:r>
            <a:r>
              <a:rPr lang="en-US" dirty="0"/>
              <a:t> Analysis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Yoongu</a:t>
            </a:r>
            <a:r>
              <a:rPr lang="en-US" sz="2000" dirty="0"/>
              <a:t> Kim, Ross Daly, </a:t>
            </a:r>
            <a:r>
              <a:rPr lang="en-US" sz="2000" dirty="0" err="1"/>
              <a:t>Jeremie</a:t>
            </a:r>
            <a:r>
              <a:rPr lang="en-US" sz="2000" dirty="0"/>
              <a:t> Kim, Chris </a:t>
            </a:r>
            <a:r>
              <a:rPr lang="en-US" sz="2000" dirty="0" err="1"/>
              <a:t>Fallin</a:t>
            </a:r>
            <a:r>
              <a:rPr lang="en-US" sz="2000" dirty="0"/>
              <a:t>, </a:t>
            </a:r>
            <a:r>
              <a:rPr lang="en-US" sz="2000" dirty="0" err="1"/>
              <a:t>Ji</a:t>
            </a:r>
            <a:r>
              <a:rPr lang="en-US" sz="2000" dirty="0"/>
              <a:t> </a:t>
            </a:r>
            <a:r>
              <a:rPr lang="en-US" sz="2000" dirty="0" err="1"/>
              <a:t>Hye</a:t>
            </a:r>
            <a:r>
              <a:rPr lang="en-US" sz="2000" dirty="0"/>
              <a:t> Lee, </a:t>
            </a:r>
            <a:r>
              <a:rPr lang="en-US" sz="2000" dirty="0" err="1"/>
              <a:t>Donghyuk</a:t>
            </a:r>
            <a:r>
              <a:rPr lang="en-US" sz="2000" dirty="0"/>
              <a:t> Lee, Chris Wilkerson, </a:t>
            </a:r>
            <a:r>
              <a:rPr lang="en-US" sz="2000" dirty="0" err="1"/>
              <a:t>Konrad</a:t>
            </a:r>
            <a:r>
              <a:rPr lang="en-US" sz="2000" dirty="0"/>
              <a:t> Lai, and Onur Mutlu,</a:t>
            </a:r>
            <a:br>
              <a:rPr lang="en-US" sz="2000" dirty="0"/>
            </a:br>
            <a:r>
              <a:rPr lang="en-US" sz="2000" b="1" dirty="0">
                <a:hlinkClick r:id="rId3"/>
              </a:rPr>
              <a:t>"Flipping Bits in Memory Without Accessing Them: An Experimental Study of DRAM Disturbance Errors"</a:t>
            </a:r>
            <a:br>
              <a:rPr lang="en-US" sz="2000" dirty="0"/>
            </a:br>
            <a:r>
              <a:rPr lang="en-US" sz="2000" i="1" dirty="0"/>
              <a:t>Proceedings of the </a:t>
            </a:r>
            <a:r>
              <a:rPr lang="en-US" sz="2000" i="1" dirty="0">
                <a:hlinkClick r:id="rId4"/>
              </a:rPr>
              <a:t>41st International Symposium on Computer Architecture</a:t>
            </a:r>
            <a:r>
              <a:rPr lang="en-US" sz="2000" i="1" dirty="0"/>
              <a:t> (</a:t>
            </a:r>
            <a:r>
              <a:rPr lang="en-US" sz="2000" b="1" i="1" dirty="0"/>
              <a:t>ISCA</a:t>
            </a:r>
            <a:r>
              <a:rPr lang="en-US" sz="2000" i="1" dirty="0"/>
              <a:t>)</a:t>
            </a:r>
            <a:r>
              <a:rPr lang="en-US" sz="2000" dirty="0"/>
              <a:t>, Minneapolis, MN, June 2014.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 [</a:t>
            </a:r>
            <a:r>
              <a:rPr lang="en-US" sz="2000" dirty="0">
                <a:hlinkClick r:id="rId9"/>
              </a:rPr>
              <a:t>Source Code and Data</a:t>
            </a:r>
            <a:r>
              <a:rPr lang="en-US" sz="2000" dirty="0"/>
              <a:t>]</a:t>
            </a:r>
          </a:p>
        </p:txBody>
      </p:sp>
    </p:spTree>
    <p:extLst>
      <p:ext uri="{BB962C8B-B14F-4D97-AF65-F5344CB8AC3E}">
        <p14:creationId xmlns:p14="http://schemas.microsoft.com/office/powerpoint/2010/main" val="1420357990"/>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Retrospective on RowHammer &amp; Future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hlinkClick r:id="rId3"/>
              </a:rPr>
              <a:t>https://people.inf.ethz.ch/omutlu/pub/rowhammer-and-other-memory-issues_date17.pdf</a:t>
            </a:r>
            <a:r>
              <a:rPr kumimoji="0" lang="en-US" sz="15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3363369192"/>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dirty="0"/>
              <a:t>A More Recent RowHammer Retrospective</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dirty="0"/>
              <a:t>Onur Mutlu and </a:t>
            </a:r>
            <a:r>
              <a:rPr lang="en-US" dirty="0" err="1"/>
              <a:t>Jeremie</a:t>
            </a:r>
            <a:r>
              <a:rPr lang="en-US" dirty="0"/>
              <a:t> Kim,</a:t>
            </a:r>
            <a:br>
              <a:rPr lang="en-US" dirty="0"/>
            </a:br>
            <a:r>
              <a:rPr lang="en-US" b="1" dirty="0"/>
              <a:t>"RowHammer: A Retrospective"</a:t>
            </a:r>
            <a:br>
              <a:rPr lang="en-US" dirty="0"/>
            </a:br>
            <a:r>
              <a:rPr lang="en-US" i="1" dirty="0">
                <a:hlinkClick r:id="rId2"/>
              </a:rPr>
              <a:t>IEEE Transactions on Computer-Aided Design of Integrated Circuits and Systems</a:t>
            </a:r>
            <a:r>
              <a:rPr lang="en-US" i="1" dirty="0"/>
              <a:t> (</a:t>
            </a:r>
            <a:r>
              <a:rPr lang="en-US" b="1" i="1" dirty="0"/>
              <a:t>TCAD</a:t>
            </a:r>
            <a:r>
              <a:rPr lang="en-US" i="1" dirty="0"/>
              <a:t>) Special Issue on Top Picks in Hardware and Embedded Security</a:t>
            </a:r>
            <a:r>
              <a:rPr lang="en-US" dirty="0"/>
              <a:t>, 2019. </a:t>
            </a:r>
            <a:br>
              <a:rPr lang="en-US" dirty="0"/>
            </a:br>
            <a:r>
              <a:rPr lang="en-US" dirty="0"/>
              <a:t>[</a:t>
            </a:r>
            <a:r>
              <a:rPr lang="en-US" dirty="0">
                <a:hlinkClick r:id="rId3"/>
              </a:rPr>
              <a:t>Preliminary arXiv version</a:t>
            </a:r>
            <a:r>
              <a:rPr lang="en-US" dirty="0"/>
              <a:t>]</a:t>
            </a:r>
            <a:br>
              <a:rPr lang="en-US" dirty="0"/>
            </a:br>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4"/>
          <a:stretch>
            <a:fillRect/>
          </a:stretch>
        </p:blipFill>
        <p:spPr>
          <a:xfrm>
            <a:off x="876300" y="4052664"/>
            <a:ext cx="7391400" cy="1752600"/>
          </a:xfrm>
          <a:prstGeom prst="rect">
            <a:avLst/>
          </a:prstGeom>
        </p:spPr>
      </p:pic>
    </p:spTree>
    <p:extLst>
      <p:ext uri="{BB962C8B-B14F-4D97-AF65-F5344CB8AC3E}">
        <p14:creationId xmlns:p14="http://schemas.microsoft.com/office/powerpoint/2010/main" val="3829234135"/>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RowHammer Solutions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6836296"/>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FBF72-DEFF-A644-86EA-50BD1F0D30EE}"/>
              </a:ext>
            </a:extLst>
          </p:cNvPr>
          <p:cNvSpPr>
            <a:spLocks noGrp="1"/>
          </p:cNvSpPr>
          <p:nvPr>
            <p:ph type="title"/>
          </p:nvPr>
        </p:nvSpPr>
        <p:spPr/>
        <p:txBody>
          <a:bodyPr/>
          <a:lstStyle/>
          <a:p>
            <a:r>
              <a:rPr lang="en-US" dirty="0"/>
              <a:t>Two Types of RowHammer Solutions</a:t>
            </a:r>
          </a:p>
        </p:txBody>
      </p:sp>
      <p:sp>
        <p:nvSpPr>
          <p:cNvPr id="3" name="Content Placeholder 2">
            <a:extLst>
              <a:ext uri="{FF2B5EF4-FFF2-40B4-BE49-F238E27FC236}">
                <a16:creationId xmlns:a16="http://schemas.microsoft.com/office/drawing/2014/main" id="{9915BA40-85CC-344A-A98F-225B7FA0E1EF}"/>
              </a:ext>
            </a:extLst>
          </p:cNvPr>
          <p:cNvSpPr>
            <a:spLocks noGrp="1"/>
          </p:cNvSpPr>
          <p:nvPr>
            <p:ph idx="1"/>
          </p:nvPr>
        </p:nvSpPr>
        <p:spPr>
          <a:xfrm>
            <a:off x="228600" y="908720"/>
            <a:ext cx="8807896" cy="5193723"/>
          </a:xfrm>
        </p:spPr>
        <p:txBody>
          <a:bodyPr/>
          <a:lstStyle/>
          <a:p>
            <a:r>
              <a:rPr lang="en-US" dirty="0">
                <a:solidFill>
                  <a:srgbClr val="0000FF"/>
                </a:solidFill>
              </a:rPr>
              <a:t>Immediate </a:t>
            </a:r>
          </a:p>
          <a:p>
            <a:pPr lvl="1"/>
            <a:r>
              <a:rPr lang="en-US" dirty="0">
                <a:solidFill>
                  <a:srgbClr val="FF0000"/>
                </a:solidFill>
              </a:rPr>
              <a:t>To protect the vulnerable DRAM chips in the field</a:t>
            </a:r>
          </a:p>
          <a:p>
            <a:pPr lvl="1"/>
            <a:r>
              <a:rPr lang="en-US" dirty="0"/>
              <a:t>Limited possibilities</a:t>
            </a:r>
          </a:p>
          <a:p>
            <a:endParaRPr lang="en-US" dirty="0"/>
          </a:p>
          <a:p>
            <a:endParaRPr lang="en-US" dirty="0"/>
          </a:p>
          <a:p>
            <a:r>
              <a:rPr lang="en-US" dirty="0">
                <a:solidFill>
                  <a:srgbClr val="0000FF"/>
                </a:solidFill>
              </a:rPr>
              <a:t>Longer-term </a:t>
            </a:r>
          </a:p>
          <a:p>
            <a:pPr lvl="1"/>
            <a:r>
              <a:rPr lang="en-US" dirty="0">
                <a:solidFill>
                  <a:srgbClr val="FF0000"/>
                </a:solidFill>
              </a:rPr>
              <a:t>To protect future DRAM chips</a:t>
            </a:r>
          </a:p>
          <a:p>
            <a:pPr lvl="1"/>
            <a:r>
              <a:rPr lang="en-US" dirty="0"/>
              <a:t>Wider range of protection mechanisms</a:t>
            </a:r>
          </a:p>
          <a:p>
            <a:pPr lvl="1"/>
            <a:endParaRPr lang="en-US" dirty="0"/>
          </a:p>
          <a:p>
            <a:pPr lvl="1"/>
            <a:endParaRPr lang="en-US" dirty="0"/>
          </a:p>
          <a:p>
            <a:r>
              <a:rPr lang="en-US" dirty="0"/>
              <a:t>Our ISCA 2014 paper proposes both types of solutions</a:t>
            </a:r>
          </a:p>
          <a:p>
            <a:pPr lvl="1"/>
            <a:r>
              <a:rPr lang="en-US" dirty="0"/>
              <a:t>Seven solutions in total</a:t>
            </a:r>
          </a:p>
          <a:p>
            <a:pPr lvl="1"/>
            <a:r>
              <a:rPr lang="en-US" dirty="0"/>
              <a:t>PARA proposed as best solution </a:t>
            </a:r>
            <a:r>
              <a:rPr lang="en-US" dirty="0">
                <a:sym typeface="Wingdings" pitchFamily="2" charset="2"/>
              </a:rPr>
              <a:t> already employed in the field</a:t>
            </a:r>
            <a:endParaRPr lang="en-US" dirty="0"/>
          </a:p>
        </p:txBody>
      </p:sp>
      <p:sp>
        <p:nvSpPr>
          <p:cNvPr id="4" name="Slide Number Placeholder 3">
            <a:extLst>
              <a:ext uri="{FF2B5EF4-FFF2-40B4-BE49-F238E27FC236}">
                <a16:creationId xmlns:a16="http://schemas.microsoft.com/office/drawing/2014/main" id="{75B1AEC3-9280-0846-8BE2-4E9A9CF21FA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2753109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Potential Solutions</a:t>
            </a:r>
          </a:p>
        </p:txBody>
      </p:sp>
      <p:sp>
        <p:nvSpPr>
          <p:cNvPr id="5" name="Slide Number Placeholder 4"/>
          <p:cNvSpPr>
            <a:spLocks noGrp="1"/>
          </p:cNvSpPr>
          <p:nvPr>
            <p:ph type="sldNum" sz="quarter" idx="4294967295"/>
          </p:nvPr>
        </p:nvSpPr>
        <p:spPr>
          <a:xfrm>
            <a:off x="8077200" y="6381328"/>
            <a:ext cx="685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1600" b="0" i="0" u="none" strike="noStrike" kern="1200" cap="none" spc="0" normalizeH="0" baseline="0" noProof="0" smtClean="0">
                <a:ln>
                  <a:noFill/>
                </a:ln>
                <a:solidFill>
                  <a:prstClr val="black">
                    <a:tint val="75000"/>
                  </a:prstClr>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79</a:t>
            </a:fld>
            <a:r>
              <a:rPr kumimoji="0" lang="en-US" sz="1600" b="0" i="0" u="none" strike="noStrike" kern="1200" cap="none" spc="0" normalizeH="0" baseline="0" noProof="0" dirty="0">
                <a:ln>
                  <a:noFill/>
                </a:ln>
                <a:solidFill>
                  <a:prstClr val="black">
                    <a:tint val="75000"/>
                  </a:prstClr>
                </a:solidFill>
                <a:effectLst/>
                <a:uLnTx/>
                <a:uFillTx/>
                <a:latin typeface="Garamond" charset="0"/>
                <a:ea typeface="ＭＳ Ｐゴシック" panose="020B0600070205080204" pitchFamily="34" charset="-128"/>
                <a:cs typeface="Arial" charset="0"/>
              </a:rPr>
              <a:t> </a:t>
            </a:r>
          </a:p>
        </p:txBody>
      </p:sp>
      <p:sp>
        <p:nvSpPr>
          <p:cNvPr id="6" name="RedBox"/>
          <p:cNvSpPr/>
          <p:nvPr/>
        </p:nvSpPr>
        <p:spPr>
          <a:xfrm>
            <a:off x="380999" y="1219200"/>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a:t>
            </a:r>
          </a:p>
        </p:txBody>
      </p:sp>
      <p:sp>
        <p:nvSpPr>
          <p:cNvPr id="11" name="TextBox 10"/>
          <p:cNvSpPr txBox="1"/>
          <p:nvPr/>
        </p:nvSpPr>
        <p:spPr>
          <a:xfrm>
            <a:off x="381000" y="1219200"/>
            <a:ext cx="5105400"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ＭＳ Ｐゴシック" panose="020B0600070205080204" pitchFamily="34" charset="-128"/>
                <a:cs typeface="+mn-cs"/>
              </a:rPr>
              <a:t>Make better DRAM chips</a:t>
            </a:r>
          </a:p>
        </p:txBody>
      </p:sp>
      <p:sp>
        <p:nvSpPr>
          <p:cNvPr id="12" name="RedBox"/>
          <p:cNvSpPr/>
          <p:nvPr/>
        </p:nvSpPr>
        <p:spPr>
          <a:xfrm>
            <a:off x="380998" y="3841750"/>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a:t>
            </a:r>
          </a:p>
        </p:txBody>
      </p:sp>
      <p:sp>
        <p:nvSpPr>
          <p:cNvPr id="13" name="TextBox 12"/>
          <p:cNvSpPr txBox="1"/>
          <p:nvPr/>
        </p:nvSpPr>
        <p:spPr>
          <a:xfrm>
            <a:off x="380999" y="3841750"/>
            <a:ext cx="4190999"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ＭＳ Ｐゴシック" panose="020B0600070205080204" pitchFamily="34" charset="-128"/>
                <a:cs typeface="+mn-cs"/>
              </a:rPr>
              <a:t>Sophisticated ECC</a:t>
            </a:r>
          </a:p>
        </p:txBody>
      </p:sp>
      <p:sp>
        <p:nvSpPr>
          <p:cNvPr id="14" name="RedBox"/>
          <p:cNvSpPr/>
          <p:nvPr/>
        </p:nvSpPr>
        <p:spPr>
          <a:xfrm>
            <a:off x="380998" y="2530475"/>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Power, Performance</a:t>
            </a:r>
          </a:p>
        </p:txBody>
      </p:sp>
      <p:sp>
        <p:nvSpPr>
          <p:cNvPr id="15" name="TextBox 14"/>
          <p:cNvSpPr txBox="1"/>
          <p:nvPr/>
        </p:nvSpPr>
        <p:spPr>
          <a:xfrm>
            <a:off x="380999" y="2530475"/>
            <a:ext cx="4191000"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ＭＳ Ｐゴシック" panose="020B0600070205080204" pitchFamily="34" charset="-128"/>
                <a:cs typeface="+mn-cs"/>
              </a:rPr>
              <a:t>Refresh frequently</a:t>
            </a:r>
          </a:p>
        </p:txBody>
      </p:sp>
      <p:sp>
        <p:nvSpPr>
          <p:cNvPr id="16" name="RedBox"/>
          <p:cNvSpPr/>
          <p:nvPr/>
        </p:nvSpPr>
        <p:spPr>
          <a:xfrm>
            <a:off x="380998" y="5153025"/>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 Complexity</a:t>
            </a:r>
          </a:p>
        </p:txBody>
      </p:sp>
      <p:sp>
        <p:nvSpPr>
          <p:cNvPr id="17" name="TextBox 16"/>
          <p:cNvSpPr txBox="1"/>
          <p:nvPr/>
        </p:nvSpPr>
        <p:spPr>
          <a:xfrm>
            <a:off x="380999" y="5153025"/>
            <a:ext cx="4190999"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ＭＳ Ｐゴシック" panose="020B0600070205080204" pitchFamily="34" charset="-128"/>
                <a:cs typeface="+mn-cs"/>
              </a:rPr>
              <a:t>Access counters </a:t>
            </a:r>
          </a:p>
        </p:txBody>
      </p:sp>
    </p:spTree>
    <p:extLst>
      <p:ext uri="{BB962C8B-B14F-4D97-AF65-F5344CB8AC3E}">
        <p14:creationId xmlns:p14="http://schemas.microsoft.com/office/powerpoint/2010/main" val="24342678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P spid="14" grpId="0" animBg="1"/>
      <p:bldP spid="16"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Naive Solutions</a:t>
            </a:r>
          </a:p>
        </p:txBody>
      </p:sp>
      <p:sp>
        <p:nvSpPr>
          <p:cNvPr id="3" name="Content Placeholder 2"/>
          <p:cNvSpPr>
            <a:spLocks noGrp="1"/>
          </p:cNvSpPr>
          <p:nvPr>
            <p:ph idx="1"/>
          </p:nvPr>
        </p:nvSpPr>
        <p:spPr/>
        <p:txBody>
          <a:bodyPr/>
          <a:lstStyle/>
          <a:p>
            <a:pPr marL="0" indent="0">
              <a:buNone/>
            </a:pPr>
            <a:r>
              <a:rPr lang="en-US" sz="3200" i="1" dirty="0">
                <a:solidFill>
                  <a:schemeClr val="tx2"/>
                </a:solidFill>
              </a:rPr>
              <a:t>❶</a:t>
            </a:r>
            <a:r>
              <a:rPr lang="en-US" dirty="0"/>
              <a:t> </a:t>
            </a:r>
            <a:r>
              <a:rPr lang="en-US" i="1" dirty="0">
                <a:solidFill>
                  <a:schemeClr val="tx2"/>
                </a:solidFill>
              </a:rPr>
              <a:t>Throttle accesses to same row</a:t>
            </a:r>
          </a:p>
          <a:p>
            <a:pPr lvl="1"/>
            <a:r>
              <a:rPr lang="en-US" sz="2800" dirty="0"/>
              <a:t>Limit access-interval: </a:t>
            </a:r>
            <a:r>
              <a:rPr lang="en-US" sz="2600" dirty="0">
                <a:solidFill>
                  <a:srgbClr val="FF0000"/>
                </a:solidFill>
                <a:latin typeface="Cambria Math" panose="02040503050406030204" pitchFamily="18" charset="0"/>
                <a:ea typeface="Cambria Math" panose="02040503050406030204" pitchFamily="18" charset="0"/>
              </a:rPr>
              <a:t>≥500ns</a:t>
            </a:r>
          </a:p>
          <a:p>
            <a:pPr lvl="1"/>
            <a:r>
              <a:rPr lang="en-US" sz="2800" dirty="0">
                <a:ea typeface="Cambria Math" panose="02040503050406030204" pitchFamily="18" charset="0"/>
              </a:rPr>
              <a:t>Limit number of accesses: </a:t>
            </a:r>
            <a:r>
              <a:rPr lang="en-US" sz="2600" dirty="0">
                <a:solidFill>
                  <a:srgbClr val="FF0000"/>
                </a:solidFill>
                <a:latin typeface="Cambria Math" panose="02040503050406030204" pitchFamily="18" charset="0"/>
                <a:ea typeface="Cambria Math" panose="02040503050406030204" pitchFamily="18" charset="0"/>
              </a:rPr>
              <a:t>≤128K</a:t>
            </a:r>
            <a:r>
              <a:rPr lang="en-US" sz="2600" dirty="0">
                <a:latin typeface="Cambria Math" panose="02040503050406030204" pitchFamily="18" charset="0"/>
                <a:ea typeface="Cambria Math" panose="02040503050406030204" pitchFamily="18" charset="0"/>
              </a:rPr>
              <a:t> (=64ms/500ns)</a:t>
            </a:r>
          </a:p>
          <a:p>
            <a:pPr marL="742950" indent="-742950">
              <a:buFont typeface="+mj-lt"/>
              <a:buAutoNum type="arabicPeriod"/>
            </a:pPr>
            <a:endParaRPr lang="en-US" dirty="0"/>
          </a:p>
          <a:p>
            <a:pPr marL="0" indent="0">
              <a:buNone/>
            </a:pPr>
            <a:r>
              <a:rPr lang="en-US" sz="3200" i="1" dirty="0">
                <a:solidFill>
                  <a:schemeClr val="tx2"/>
                </a:solidFill>
              </a:rPr>
              <a:t>❷ </a:t>
            </a:r>
            <a:r>
              <a:rPr lang="en-US" i="1" dirty="0">
                <a:solidFill>
                  <a:schemeClr val="tx2"/>
                </a:solidFill>
              </a:rPr>
              <a:t>Refresh more frequently</a:t>
            </a:r>
          </a:p>
          <a:p>
            <a:pPr lvl="1"/>
            <a:r>
              <a:rPr lang="en-US" sz="2800" dirty="0"/>
              <a:t>Shorten refresh-interval by </a:t>
            </a:r>
            <a:r>
              <a:rPr lang="en-US" sz="2600" dirty="0">
                <a:solidFill>
                  <a:srgbClr val="FF0000"/>
                </a:solidFill>
                <a:latin typeface="Cambria Math" panose="02040503050406030204" pitchFamily="18" charset="0"/>
                <a:ea typeface="Cambria Math" panose="02040503050406030204" pitchFamily="18" charset="0"/>
              </a:rPr>
              <a:t>~7x</a:t>
            </a:r>
          </a:p>
          <a:p>
            <a:endParaRPr lang="en-US" dirty="0">
              <a:ea typeface="Cambria Math" panose="02040503050406030204" pitchFamily="18" charset="0"/>
            </a:endParaRPr>
          </a:p>
          <a:p>
            <a:pPr marL="0" indent="0">
              <a:buNone/>
            </a:pPr>
            <a:r>
              <a:rPr lang="en-US" i="1" dirty="0">
                <a:solidFill>
                  <a:srgbClr val="FF0000"/>
                </a:solidFill>
                <a:ea typeface="Cambria Math" panose="02040503050406030204" pitchFamily="18" charset="0"/>
              </a:rPr>
              <a:t>Both naive solutions introduce significant overhead in performance and power</a:t>
            </a:r>
          </a:p>
          <a:p>
            <a:endParaRPr lang="en-US" dirty="0">
              <a:ea typeface="Cambria Math" panose="02040503050406030204" pitchFamily="18" charset="0"/>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857934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Apple’s Patch for </a:t>
            </a:r>
            <a:r>
              <a:rPr lang="en-US" dirty="0" err="1"/>
              <a:t>RowHammer</a:t>
            </a:r>
            <a:endParaRPr lang="en-US" dirty="0"/>
          </a:p>
        </p:txBody>
      </p:sp>
      <p:sp>
        <p:nvSpPr>
          <p:cNvPr id="3" name="Content Placeholder 2"/>
          <p:cNvSpPr>
            <a:spLocks noGrp="1"/>
          </p:cNvSpPr>
          <p:nvPr>
            <p:ph idx="1"/>
          </p:nvPr>
        </p:nvSpPr>
        <p:spPr/>
        <p:txBody>
          <a:bodyPr/>
          <a:lstStyle/>
          <a:p>
            <a:r>
              <a:rPr lang="en-US" dirty="0">
                <a:hlinkClick r:id="rId2"/>
              </a:rPr>
              <a:t>https://support.apple.com/en-gb/HT204934</a:t>
            </a:r>
            <a:r>
              <a:rPr lang="en-US" dirty="0"/>
              <a:t> </a:t>
            </a:r>
          </a:p>
          <a:p>
            <a:endParaRPr lang="en-US" dirty="0"/>
          </a:p>
          <a:p>
            <a:endParaRPr lang="en-US" dirty="0"/>
          </a:p>
          <a:p>
            <a:endParaRPr lang="en-US" dirty="0"/>
          </a:p>
        </p:txBody>
      </p:sp>
      <p:pic>
        <p:nvPicPr>
          <p:cNvPr id="5" name="Picture 4"/>
          <p:cNvPicPr>
            <a:picLocks noChangeAspect="1"/>
          </p:cNvPicPr>
          <p:nvPr/>
        </p:nvPicPr>
        <p:blipFill>
          <a:blip r:embed="rId3"/>
          <a:stretch>
            <a:fillRect/>
          </a:stretch>
        </p:blipFill>
        <p:spPr>
          <a:xfrm>
            <a:off x="0" y="2336710"/>
            <a:ext cx="9144000" cy="3180522"/>
          </a:xfrm>
          <a:prstGeom prst="rect">
            <a:avLst/>
          </a:prstGeom>
        </p:spPr>
      </p:pic>
      <p:sp>
        <p:nvSpPr>
          <p:cNvPr id="6" name="AutoShape 25"/>
          <p:cNvSpPr>
            <a:spLocks noChangeArrowheads="1"/>
          </p:cNvSpPr>
          <p:nvPr/>
        </p:nvSpPr>
        <p:spPr bwMode="auto">
          <a:xfrm>
            <a:off x="2915816" y="3717032"/>
            <a:ext cx="5616624" cy="360040"/>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4" name="TextBox 3"/>
          <p:cNvSpPr txBox="1"/>
          <p:nvPr/>
        </p:nvSpPr>
        <p:spPr>
          <a:xfrm>
            <a:off x="1907704" y="5805264"/>
            <a:ext cx="581706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HP, Lenovo, and other vendors released similar patches</a:t>
            </a:r>
          </a:p>
        </p:txBody>
      </p:sp>
    </p:spTree>
    <p:extLst>
      <p:ext uri="{BB962C8B-B14F-4D97-AF65-F5344CB8AC3E}">
        <p14:creationId xmlns:p14="http://schemas.microsoft.com/office/powerpoint/2010/main" val="31633281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Solution to RowHammer</a:t>
            </a:r>
          </a:p>
        </p:txBody>
      </p:sp>
      <p:sp>
        <p:nvSpPr>
          <p:cNvPr id="3" name="Content Placeholder 2"/>
          <p:cNvSpPr>
            <a:spLocks noGrp="1"/>
          </p:cNvSpPr>
          <p:nvPr>
            <p:ph idx="1"/>
          </p:nvPr>
        </p:nvSpPr>
        <p:spPr/>
        <p:txBody>
          <a:bodyPr/>
          <a:lstStyle/>
          <a:p>
            <a:pPr>
              <a:lnSpc>
                <a:spcPct val="100000"/>
              </a:lnSpc>
            </a:pPr>
            <a:r>
              <a:rPr lang="en-US" b="1" dirty="0">
                <a:solidFill>
                  <a:schemeClr val="tx2"/>
                </a:solidFill>
              </a:rPr>
              <a:t>PARA: </a:t>
            </a:r>
            <a:r>
              <a:rPr lang="en-US" sz="3200" i="1" u="sng" dirty="0">
                <a:solidFill>
                  <a:schemeClr val="tx2"/>
                </a:solidFill>
              </a:rPr>
              <a:t>P</a:t>
            </a:r>
            <a:r>
              <a:rPr lang="en-US" sz="3200" i="1" dirty="0">
                <a:solidFill>
                  <a:schemeClr val="tx2"/>
                </a:solidFill>
              </a:rPr>
              <a:t>robabilistic </a:t>
            </a:r>
            <a:r>
              <a:rPr lang="en-US" sz="3200" i="1" u="sng" dirty="0">
                <a:solidFill>
                  <a:schemeClr val="tx2"/>
                </a:solidFill>
              </a:rPr>
              <a:t>A</a:t>
            </a:r>
            <a:r>
              <a:rPr lang="en-US" sz="3200" i="1" dirty="0">
                <a:solidFill>
                  <a:schemeClr val="tx2"/>
                </a:solidFill>
              </a:rPr>
              <a:t>djacent </a:t>
            </a:r>
            <a:r>
              <a:rPr lang="en-US" sz="3200" i="1" u="sng" dirty="0">
                <a:solidFill>
                  <a:schemeClr val="tx2"/>
                </a:solidFill>
              </a:rPr>
              <a:t>R</a:t>
            </a:r>
            <a:r>
              <a:rPr lang="en-US" sz="3200" i="1" dirty="0">
                <a:solidFill>
                  <a:schemeClr val="tx2"/>
                </a:solidFill>
              </a:rPr>
              <a:t>ow </a:t>
            </a:r>
            <a:r>
              <a:rPr lang="en-US" sz="3200" i="1" u="sng" dirty="0">
                <a:solidFill>
                  <a:schemeClr val="tx2"/>
                </a:solidFill>
              </a:rPr>
              <a:t>A</a:t>
            </a:r>
            <a:r>
              <a:rPr lang="en-US" sz="3200" i="1" dirty="0">
                <a:solidFill>
                  <a:schemeClr val="tx2"/>
                </a:solidFill>
              </a:rPr>
              <a:t>ctivation</a:t>
            </a:r>
          </a:p>
          <a:p>
            <a:pPr>
              <a:lnSpc>
                <a:spcPct val="100000"/>
              </a:lnSpc>
            </a:pPr>
            <a:endParaRPr lang="en-US" sz="600" b="1" dirty="0">
              <a:solidFill>
                <a:schemeClr val="tx2"/>
              </a:solidFill>
            </a:endParaRPr>
          </a:p>
          <a:p>
            <a:pPr>
              <a:lnSpc>
                <a:spcPct val="100000"/>
              </a:lnSpc>
            </a:pPr>
            <a:r>
              <a:rPr lang="en-US" b="1" dirty="0">
                <a:solidFill>
                  <a:schemeClr val="tx2"/>
                </a:solidFill>
              </a:rPr>
              <a:t>Key Idea</a:t>
            </a:r>
            <a:endParaRPr lang="en-US" sz="3200" i="1" dirty="0">
              <a:solidFill>
                <a:schemeClr val="tx2"/>
              </a:solidFill>
            </a:endParaRPr>
          </a:p>
          <a:p>
            <a:pPr lvl="1">
              <a:lnSpc>
                <a:spcPct val="100000"/>
              </a:lnSpc>
            </a:pPr>
            <a:r>
              <a:rPr lang="en-US" sz="2800" b="1" dirty="0">
                <a:solidFill>
                  <a:srgbClr val="0000FF"/>
                </a:solidFill>
              </a:rPr>
              <a:t>After closing a row, we activate (i.e., refresh) one of its neighbors with a low probability</a:t>
            </a:r>
            <a:r>
              <a:rPr lang="en-US" sz="2800" dirty="0"/>
              <a:t>: </a:t>
            </a:r>
            <a:r>
              <a:rPr lang="en-US" sz="2600" dirty="0">
                <a:solidFill>
                  <a:srgbClr val="FF0000"/>
                </a:solidFill>
                <a:latin typeface="Cambria Math" panose="02040503050406030204" pitchFamily="18" charset="0"/>
                <a:ea typeface="Cambria Math" panose="02040503050406030204" pitchFamily="18" charset="0"/>
              </a:rPr>
              <a:t>p = 0.005</a:t>
            </a:r>
          </a:p>
          <a:p>
            <a:pPr>
              <a:lnSpc>
                <a:spcPct val="100000"/>
              </a:lnSpc>
            </a:pPr>
            <a:endParaRPr lang="en-US" sz="600" b="1" dirty="0">
              <a:solidFill>
                <a:schemeClr val="tx2"/>
              </a:solidFill>
              <a:ea typeface="Cambria Math" panose="02040503050406030204" pitchFamily="18" charset="0"/>
            </a:endParaRPr>
          </a:p>
          <a:p>
            <a:pPr>
              <a:lnSpc>
                <a:spcPct val="100000"/>
              </a:lnSpc>
            </a:pPr>
            <a:r>
              <a:rPr lang="en-US" b="1" dirty="0">
                <a:solidFill>
                  <a:schemeClr val="tx2"/>
                </a:solidFill>
                <a:ea typeface="Cambria Math" panose="02040503050406030204" pitchFamily="18" charset="0"/>
              </a:rPr>
              <a:t>Reliability Guarantee</a:t>
            </a:r>
            <a:endParaRPr lang="en-US" sz="3200" i="1" dirty="0">
              <a:solidFill>
                <a:schemeClr val="tx2"/>
              </a:solidFill>
              <a:ea typeface="Cambria Math" panose="02040503050406030204" pitchFamily="18" charset="0"/>
            </a:endParaRPr>
          </a:p>
          <a:p>
            <a:pPr lvl="1"/>
            <a:r>
              <a:rPr lang="en-US" sz="2800" dirty="0"/>
              <a:t>When </a:t>
            </a:r>
            <a:r>
              <a:rPr lang="en-US" sz="2600" dirty="0">
                <a:latin typeface="Cambria Math" panose="02040503050406030204" pitchFamily="18" charset="0"/>
                <a:ea typeface="Cambria Math" panose="02040503050406030204" pitchFamily="18" charset="0"/>
                <a:cs typeface="Courier New" panose="02070309020205020404" pitchFamily="49" charset="0"/>
              </a:rPr>
              <a:t>p=0.005</a:t>
            </a:r>
            <a:r>
              <a:rPr lang="en-US" sz="2800" dirty="0"/>
              <a:t>, errors in one year: </a:t>
            </a:r>
            <a:r>
              <a:rPr lang="en-US" sz="26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9.4×10</a:t>
            </a:r>
            <a:r>
              <a:rPr lang="en-US" sz="2600" baseline="300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-14</a:t>
            </a:r>
            <a:endParaRPr lang="en-US" sz="2600" dirty="0">
              <a:solidFill>
                <a:srgbClr val="FF0000"/>
              </a:solidFill>
              <a:latin typeface="Cambria Math" panose="02040503050406030204" pitchFamily="18" charset="0"/>
              <a:ea typeface="Cambria Math" panose="02040503050406030204" pitchFamily="18" charset="0"/>
            </a:endParaRPr>
          </a:p>
          <a:p>
            <a:pPr lvl="1">
              <a:lnSpc>
                <a:spcPct val="100000"/>
              </a:lnSpc>
            </a:pPr>
            <a:r>
              <a:rPr lang="en-US" sz="2800" dirty="0">
                <a:ea typeface="Cambria Math" panose="02040503050406030204" pitchFamily="18" charset="0"/>
              </a:rPr>
              <a:t>By adjusting the value of </a:t>
            </a:r>
            <a:r>
              <a:rPr lang="en-US" sz="2600" dirty="0">
                <a:latin typeface="Cambria Math" panose="02040503050406030204" pitchFamily="18" charset="0"/>
                <a:ea typeface="Cambria Math" panose="02040503050406030204" pitchFamily="18" charset="0"/>
                <a:cs typeface="Courier New" panose="02070309020205020404" pitchFamily="49" charset="0"/>
              </a:rPr>
              <a:t>p</a:t>
            </a:r>
            <a:r>
              <a:rPr lang="en-US" sz="2800" dirty="0">
                <a:ea typeface="Cambria Math" panose="02040503050406030204" pitchFamily="18" charset="0"/>
              </a:rPr>
              <a:t>, we can vary the strength of protection against errors</a:t>
            </a:r>
          </a:p>
          <a:p>
            <a:pPr lvl="1">
              <a:lnSpc>
                <a:spcPct val="100000"/>
              </a:lnSpc>
            </a:pPr>
            <a:endParaRPr lang="en-US" sz="2800" dirty="0">
              <a:ea typeface="Cambria Math" panose="02040503050406030204" pitchFamily="18" charset="0"/>
            </a:endParaRPr>
          </a:p>
          <a:p>
            <a:pPr lvl="1">
              <a:lnSpc>
                <a:spcPct val="100000"/>
              </a:lnSpc>
            </a:pPr>
            <a:endParaRPr lang="en-US" sz="2800" dirty="0">
              <a:latin typeface="Cambria Math" panose="02040503050406030204" pitchFamily="18" charset="0"/>
              <a:ea typeface="Cambria Math" panose="02040503050406030204" pitchFamily="18" charset="0"/>
            </a:endParaRPr>
          </a:p>
          <a:p>
            <a:pPr lvl="1">
              <a:lnSpc>
                <a:spcPct val="100000"/>
              </a:lnSpc>
            </a:pPr>
            <a:endParaRPr lang="en-US" sz="2800"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2471712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PARA</a:t>
            </a:r>
          </a:p>
        </p:txBody>
      </p:sp>
      <p:sp>
        <p:nvSpPr>
          <p:cNvPr id="3" name="Content Placeholder 2"/>
          <p:cNvSpPr>
            <a:spLocks noGrp="1"/>
          </p:cNvSpPr>
          <p:nvPr>
            <p:ph idx="1"/>
          </p:nvPr>
        </p:nvSpPr>
        <p:spPr/>
        <p:txBody>
          <a:bodyPr/>
          <a:lstStyle/>
          <a:p>
            <a:r>
              <a:rPr lang="en-US" sz="3200" i="1" dirty="0">
                <a:solidFill>
                  <a:schemeClr val="tx2"/>
                </a:solidFill>
                <a:sym typeface="Wingdings" panose="05000000000000000000" pitchFamily="2" charset="2"/>
              </a:rPr>
              <a:t>PARA refreshes rows infrequently</a:t>
            </a:r>
          </a:p>
          <a:p>
            <a:pPr lvl="1"/>
            <a:r>
              <a:rPr lang="en-US" sz="2800" dirty="0">
                <a:sym typeface="Wingdings" panose="05000000000000000000" pitchFamily="2" charset="2"/>
              </a:rPr>
              <a:t>Low power</a:t>
            </a:r>
          </a:p>
          <a:p>
            <a:pPr lvl="1"/>
            <a:r>
              <a:rPr lang="en-US" sz="2800" dirty="0">
                <a:sym typeface="Wingdings" panose="05000000000000000000" pitchFamily="2" charset="2"/>
              </a:rPr>
              <a:t>Low performance-overhead</a:t>
            </a:r>
          </a:p>
          <a:p>
            <a:pPr lvl="2"/>
            <a:r>
              <a:rPr lang="en-US" dirty="0"/>
              <a:t>Average slowdown: </a:t>
            </a:r>
            <a:r>
              <a:rPr lang="en-US" sz="2600" dirty="0">
                <a:solidFill>
                  <a:srgbClr val="FF0000"/>
                </a:solidFill>
                <a:latin typeface="Cambria Math" panose="02040503050406030204" pitchFamily="18" charset="0"/>
                <a:ea typeface="Cambria Math" panose="02040503050406030204" pitchFamily="18" charset="0"/>
              </a:rPr>
              <a:t>0.20%</a:t>
            </a:r>
            <a:r>
              <a:rPr lang="en-US" dirty="0"/>
              <a:t> (for </a:t>
            </a:r>
            <a:r>
              <a:rPr lang="en-US" sz="2600" dirty="0">
                <a:latin typeface="Cambria Math" panose="02040503050406030204" pitchFamily="18" charset="0"/>
                <a:ea typeface="Cambria Math" panose="02040503050406030204" pitchFamily="18" charset="0"/>
              </a:rPr>
              <a:t>29</a:t>
            </a:r>
            <a:r>
              <a:rPr lang="en-US" dirty="0"/>
              <a:t> benchmarks)</a:t>
            </a:r>
            <a:endParaRPr lang="en-US" dirty="0">
              <a:solidFill>
                <a:srgbClr val="FF0000"/>
              </a:solidFill>
              <a:ea typeface="Cambria Math" panose="02040503050406030204" pitchFamily="18" charset="0"/>
            </a:endParaRPr>
          </a:p>
          <a:p>
            <a:pPr lvl="2"/>
            <a:r>
              <a:rPr lang="en-US" dirty="0"/>
              <a:t>Maximum slowdown: </a:t>
            </a:r>
            <a:r>
              <a:rPr lang="en-US" sz="2600" dirty="0">
                <a:solidFill>
                  <a:srgbClr val="FF0000"/>
                </a:solidFill>
                <a:latin typeface="Cambria Math" panose="02040503050406030204" pitchFamily="18" charset="0"/>
                <a:ea typeface="Cambria Math" panose="02040503050406030204" pitchFamily="18" charset="0"/>
              </a:rPr>
              <a:t>0.75%</a:t>
            </a:r>
            <a:endParaRPr lang="en-US" dirty="0"/>
          </a:p>
          <a:p>
            <a:r>
              <a:rPr lang="en-US" sz="3200" i="1" dirty="0">
                <a:solidFill>
                  <a:schemeClr val="tx2"/>
                </a:solidFill>
              </a:rPr>
              <a:t>PARA is stateless</a:t>
            </a:r>
          </a:p>
          <a:p>
            <a:pPr lvl="1"/>
            <a:r>
              <a:rPr lang="en-US" sz="2800" dirty="0">
                <a:sym typeface="Wingdings" panose="05000000000000000000" pitchFamily="2" charset="2"/>
              </a:rPr>
              <a:t>Low cost</a:t>
            </a:r>
          </a:p>
          <a:p>
            <a:pPr lvl="1"/>
            <a:r>
              <a:rPr lang="en-US" sz="2800" dirty="0">
                <a:sym typeface="Wingdings" panose="05000000000000000000" pitchFamily="2" charset="2"/>
              </a:rPr>
              <a:t>Low complexity</a:t>
            </a:r>
          </a:p>
          <a:p>
            <a:endParaRPr lang="en-US" sz="2000" i="1" dirty="0">
              <a:solidFill>
                <a:srgbClr val="FF0000"/>
              </a:solidFill>
              <a:ea typeface="Cambria Math" panose="02040503050406030204" pitchFamily="18" charset="0"/>
            </a:endParaRPr>
          </a:p>
          <a:p>
            <a:r>
              <a:rPr lang="en-US" sz="3200" i="1" dirty="0">
                <a:solidFill>
                  <a:srgbClr val="FF0000"/>
                </a:solidFill>
                <a:ea typeface="Cambria Math" panose="02040503050406030204" pitchFamily="18" charset="0"/>
              </a:rPr>
              <a:t>PARA is an effective and low-overhead solution to prevent disturbance errors</a:t>
            </a:r>
          </a:p>
          <a:p>
            <a:endParaRPr lang="en-US" dirty="0">
              <a:sym typeface="Wingdings" panose="05000000000000000000" pitchFamily="2" charset="2"/>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4060344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Requirements for PARA</a:t>
            </a:r>
          </a:p>
        </p:txBody>
      </p:sp>
      <p:sp>
        <p:nvSpPr>
          <p:cNvPr id="3" name="Content Placeholder 2"/>
          <p:cNvSpPr>
            <a:spLocks noGrp="1"/>
          </p:cNvSpPr>
          <p:nvPr>
            <p:ph idx="1"/>
          </p:nvPr>
        </p:nvSpPr>
        <p:spPr>
          <a:xfrm>
            <a:off x="107504" y="1066800"/>
            <a:ext cx="8928992" cy="5638800"/>
          </a:xfrm>
        </p:spPr>
        <p:txBody>
          <a:bodyPr/>
          <a:lstStyle/>
          <a:p>
            <a:r>
              <a:rPr lang="en-US" sz="3200" dirty="0"/>
              <a:t>If implemented in </a:t>
            </a:r>
            <a:r>
              <a:rPr lang="en-US" sz="3200" dirty="0">
                <a:solidFill>
                  <a:srgbClr val="0000FF"/>
                </a:solidFill>
              </a:rPr>
              <a:t>DRAM chip</a:t>
            </a:r>
          </a:p>
          <a:p>
            <a:pPr lvl="1"/>
            <a:r>
              <a:rPr lang="en-US" sz="2800" dirty="0"/>
              <a:t>Enough slack in timing parameters</a:t>
            </a:r>
          </a:p>
          <a:p>
            <a:pPr lvl="1"/>
            <a:r>
              <a:rPr lang="en-US" sz="2800" dirty="0"/>
              <a:t>Plenty of slack today: </a:t>
            </a:r>
          </a:p>
          <a:p>
            <a:pPr lvl="2"/>
            <a:r>
              <a:rPr lang="en-US" sz="1500" dirty="0"/>
              <a:t>Lee et al., “</a:t>
            </a:r>
            <a:r>
              <a:rPr lang="en-US" sz="1500" b="1" dirty="0">
                <a:solidFill>
                  <a:srgbClr val="660066"/>
                </a:solidFill>
              </a:rPr>
              <a:t>Adaptive-Latency DRAM: Optimizing DRAM Timing for the Common Case</a:t>
            </a:r>
            <a:r>
              <a:rPr lang="en-US" sz="1500" dirty="0"/>
              <a:t>,” HPCA 2015.</a:t>
            </a:r>
          </a:p>
          <a:p>
            <a:pPr lvl="2"/>
            <a:r>
              <a:rPr lang="en-US" sz="1500" dirty="0"/>
              <a:t>Chang et al., “</a:t>
            </a:r>
            <a:r>
              <a:rPr lang="en-US" sz="1500" b="1" dirty="0">
                <a:solidFill>
                  <a:srgbClr val="660066"/>
                </a:solidFill>
              </a:rPr>
              <a:t>Understanding Latency Variation in Modern DRAM Chips</a:t>
            </a:r>
            <a:r>
              <a:rPr lang="en-US" sz="1500" dirty="0"/>
              <a:t>,” SIGMETRICS 2016.</a:t>
            </a:r>
          </a:p>
          <a:p>
            <a:pPr lvl="2"/>
            <a:r>
              <a:rPr lang="en-US" sz="1500" dirty="0"/>
              <a:t>Lee et al., “</a:t>
            </a:r>
            <a:r>
              <a:rPr lang="en-US" sz="1500" b="1" dirty="0">
                <a:solidFill>
                  <a:srgbClr val="660066"/>
                </a:solidFill>
              </a:rPr>
              <a:t>Design-Induced Latency Variation in Modern DRAM Chips</a:t>
            </a:r>
            <a:r>
              <a:rPr lang="en-US" sz="1500" dirty="0"/>
              <a:t>,” SIGMETRICS 2017.</a:t>
            </a:r>
          </a:p>
          <a:p>
            <a:pPr lvl="2"/>
            <a:r>
              <a:rPr lang="en-US" sz="1500" dirty="0"/>
              <a:t>Chang et al., “</a:t>
            </a:r>
            <a:r>
              <a:rPr lang="en-US" sz="1500" b="1" dirty="0">
                <a:solidFill>
                  <a:srgbClr val="660066"/>
                </a:solidFill>
              </a:rPr>
              <a:t>Understanding Reduced-Voltage Operation in Modern DRAM Devices</a:t>
            </a:r>
            <a:r>
              <a:rPr lang="en-US" sz="1500" dirty="0"/>
              <a:t>,” SIGMETRICS 2017.</a:t>
            </a:r>
          </a:p>
          <a:p>
            <a:pPr lvl="2"/>
            <a:r>
              <a:rPr lang="en-US" sz="1500" dirty="0"/>
              <a:t>Ghose et al., “</a:t>
            </a:r>
            <a:r>
              <a:rPr lang="en-US" sz="1500" b="1" dirty="0">
                <a:solidFill>
                  <a:srgbClr val="5B055B"/>
                </a:solidFill>
              </a:rPr>
              <a:t>What Your DRAM Power Models Are Not Telling You: Lessons from a Detailed Experimental Study</a:t>
            </a:r>
            <a:r>
              <a:rPr lang="en-US" sz="1500" dirty="0"/>
              <a:t>,” SIGMETRICS 2018.</a:t>
            </a:r>
          </a:p>
          <a:p>
            <a:pPr lvl="2"/>
            <a:endParaRPr lang="en-US" sz="1600" dirty="0"/>
          </a:p>
          <a:p>
            <a:r>
              <a:rPr lang="en-US" sz="3200" dirty="0"/>
              <a:t>If implemented in </a:t>
            </a:r>
            <a:r>
              <a:rPr lang="en-US" sz="3200" dirty="0">
                <a:solidFill>
                  <a:srgbClr val="0000FF"/>
                </a:solidFill>
              </a:rPr>
              <a:t>memory controller</a:t>
            </a:r>
          </a:p>
          <a:p>
            <a:pPr lvl="1"/>
            <a:r>
              <a:rPr lang="en-US" sz="2800" dirty="0"/>
              <a:t>Better coordination between memory controller and DRAM</a:t>
            </a:r>
          </a:p>
          <a:p>
            <a:pPr lvl="1"/>
            <a:r>
              <a:rPr lang="en-US" sz="2800" dirty="0"/>
              <a:t>Memory controller should know which rows are physically adjacent</a:t>
            </a:r>
          </a:p>
          <a:p>
            <a:pPr lvl="1"/>
            <a:endParaRPr lang="en-US" sz="2800" dirty="0"/>
          </a:p>
          <a:p>
            <a:endParaRPr lang="en-US" dirty="0"/>
          </a:p>
          <a:p>
            <a:pPr lvl="1"/>
            <a:endParaRPr lang="en-US" sz="2800" dirty="0"/>
          </a:p>
          <a:p>
            <a:pPr marL="0" indent="0">
              <a:buNone/>
            </a:pP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713594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600" b="0" i="0" u="none" strike="noStrike" kern="1200" cap="none" spc="0" normalizeH="0" baseline="0" noProof="0" dirty="0">
              <a:ln>
                <a:noFill/>
              </a:ln>
              <a:solidFill>
                <a:srgbClr val="000000"/>
              </a:solidFill>
              <a:effectLst/>
              <a:uLnTx/>
              <a:uFillTx/>
              <a:latin typeface="Garamond" charset="0"/>
              <a:ea typeface="ＭＳ Ｐゴシック" panose="020B0600070205080204" pitchFamily="34" charset="-128"/>
              <a:cs typeface="+mn-cs"/>
            </a:endParaRPr>
          </a:p>
        </p:txBody>
      </p:sp>
      <p:sp>
        <p:nvSpPr>
          <p:cNvPr id="5" name="Rectangle 4"/>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hlinkClick r:id="rId2"/>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p>
        </p:txBody>
      </p:sp>
      <p:pic>
        <p:nvPicPr>
          <p:cNvPr id="6" name="Picture 5">
            <a:extLst>
              <a:ext uri="{FF2B5EF4-FFF2-40B4-BE49-F238E27FC236}">
                <a16:creationId xmlns:a16="http://schemas.microsoft.com/office/drawing/2014/main" id="{38537F80-0BC5-2448-B6C3-43444D3333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980728"/>
            <a:ext cx="7200800" cy="5400600"/>
          </a:xfrm>
          <a:prstGeom prst="rect">
            <a:avLst/>
          </a:prstGeom>
        </p:spPr>
      </p:pic>
    </p:spTree>
    <p:extLst>
      <p:ext uri="{BB962C8B-B14F-4D97-AF65-F5344CB8AC3E}">
        <p14:creationId xmlns:p14="http://schemas.microsoft.com/office/powerpoint/2010/main" val="954681532"/>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1E60EBA1-45FA-214F-8A1F-12E347182D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708" y="980332"/>
            <a:ext cx="7266384" cy="5449788"/>
          </a:xfrm>
          <a:prstGeom prst="rect">
            <a:avLst/>
          </a:prstGeom>
        </p:spPr>
      </p:pic>
      <p:sp>
        <p:nvSpPr>
          <p:cNvPr id="6" name="Rectangle 5">
            <a:extLst>
              <a:ext uri="{FF2B5EF4-FFF2-40B4-BE49-F238E27FC236}">
                <a16:creationId xmlns:a16="http://schemas.microsoft.com/office/drawing/2014/main" id="{E5B1B6F5-AC02-5843-8ADF-2B8216B9C3FA}"/>
              </a:ext>
            </a:extLst>
          </p:cNvPr>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hlinkClick r:id="rId3"/>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1242644623"/>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Seven RowHammer Solutions Proposed</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Yoongu</a:t>
            </a:r>
            <a:r>
              <a:rPr lang="en-US" sz="2000" dirty="0"/>
              <a:t> Kim, Ross Daly, </a:t>
            </a:r>
            <a:r>
              <a:rPr lang="en-US" sz="2000" dirty="0" err="1"/>
              <a:t>Jeremie</a:t>
            </a:r>
            <a:r>
              <a:rPr lang="en-US" sz="2000" dirty="0"/>
              <a:t> Kim, Chris </a:t>
            </a:r>
            <a:r>
              <a:rPr lang="en-US" sz="2000" dirty="0" err="1"/>
              <a:t>Fallin</a:t>
            </a:r>
            <a:r>
              <a:rPr lang="en-US" sz="2000" dirty="0"/>
              <a:t>, </a:t>
            </a:r>
            <a:r>
              <a:rPr lang="en-US" sz="2000" dirty="0" err="1"/>
              <a:t>Ji</a:t>
            </a:r>
            <a:r>
              <a:rPr lang="en-US" sz="2000" dirty="0"/>
              <a:t> </a:t>
            </a:r>
            <a:r>
              <a:rPr lang="en-US" sz="2000" dirty="0" err="1"/>
              <a:t>Hye</a:t>
            </a:r>
            <a:r>
              <a:rPr lang="en-US" sz="2000" dirty="0"/>
              <a:t> Lee, </a:t>
            </a:r>
            <a:r>
              <a:rPr lang="en-US" sz="2000" dirty="0" err="1"/>
              <a:t>Donghyuk</a:t>
            </a:r>
            <a:r>
              <a:rPr lang="en-US" sz="2000" dirty="0"/>
              <a:t> Lee, Chris Wilkerson, </a:t>
            </a:r>
            <a:r>
              <a:rPr lang="en-US" sz="2000" dirty="0" err="1"/>
              <a:t>Konrad</a:t>
            </a:r>
            <a:r>
              <a:rPr lang="en-US" sz="2000" dirty="0"/>
              <a:t> Lai, and Onur Mutlu,</a:t>
            </a:r>
            <a:br>
              <a:rPr lang="en-US" sz="2000" dirty="0"/>
            </a:br>
            <a:r>
              <a:rPr lang="en-US" sz="2000" b="1" dirty="0">
                <a:hlinkClick r:id="rId3"/>
              </a:rPr>
              <a:t>"Flipping Bits in Memory Without Accessing Them: An Experimental Study of DRAM Disturbance Errors"</a:t>
            </a:r>
            <a:br>
              <a:rPr lang="en-US" sz="2000" dirty="0"/>
            </a:br>
            <a:r>
              <a:rPr lang="en-US" sz="2000" i="1" dirty="0"/>
              <a:t>Proceedings of the </a:t>
            </a:r>
            <a:r>
              <a:rPr lang="en-US" sz="2000" i="1" dirty="0">
                <a:hlinkClick r:id="rId4"/>
              </a:rPr>
              <a:t>41st International Symposium on Computer Architecture</a:t>
            </a:r>
            <a:r>
              <a:rPr lang="en-US" sz="2000" i="1" dirty="0"/>
              <a:t> (</a:t>
            </a:r>
            <a:r>
              <a:rPr lang="en-US" sz="2000" b="1" i="1" dirty="0"/>
              <a:t>ISCA</a:t>
            </a:r>
            <a:r>
              <a:rPr lang="en-US" sz="2000" i="1" dirty="0"/>
              <a:t>)</a:t>
            </a:r>
            <a:r>
              <a:rPr lang="en-US" sz="2000" dirty="0"/>
              <a:t>, Minneapolis, MN, June 2014.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 [</a:t>
            </a:r>
            <a:r>
              <a:rPr lang="en-US" sz="2000" dirty="0">
                <a:hlinkClick r:id="rId9"/>
              </a:rPr>
              <a:t>Source Code and Data</a:t>
            </a:r>
            <a:r>
              <a:rPr lang="en-US" sz="2000" dirty="0"/>
              <a:t>]</a:t>
            </a:r>
          </a:p>
        </p:txBody>
      </p:sp>
    </p:spTree>
    <p:extLst>
      <p:ext uri="{BB962C8B-B14F-4D97-AF65-F5344CB8AC3E}">
        <p14:creationId xmlns:p14="http://schemas.microsoft.com/office/powerpoint/2010/main" val="611192950"/>
      </p:ext>
    </p:extLst>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 Takeaway</a:t>
            </a:r>
          </a:p>
        </p:txBody>
      </p:sp>
      <p:sp>
        <p:nvSpPr>
          <p:cNvPr id="3" name="Content Placeholder 2"/>
          <p:cNvSpPr>
            <a:spLocks noGrp="1"/>
          </p:cNvSpPr>
          <p:nvPr>
            <p:ph idx="1"/>
          </p:nvPr>
        </p:nvSpPr>
        <p:spPr>
          <a:xfrm>
            <a:off x="0" y="1844824"/>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t>for Security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683510494"/>
      </p:ext>
    </p:extLst>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29261663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Call for Intelligent Memory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69038423"/>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Aside: Intelligent Controller for NAND Flash</a:t>
            </a:r>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ＭＳ Ｐゴシック" panose="020B0600070205080204" pitchFamily="34" charset="-128"/>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ＭＳ Ｐゴシック" panose="020B0600070205080204" pitchFamily="34" charset="-128"/>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ＭＳ Ｐゴシック" panose="020B0600070205080204" pitchFamily="34" charset="-128"/>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ＭＳ Ｐゴシック" panose="020B0600070205080204" pitchFamily="34" charset="-128"/>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ＭＳ Ｐゴシック" panose="020B0600070205080204" pitchFamily="34" charset="-128"/>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err="1">
                <a:ln>
                  <a:noFill/>
                </a:ln>
                <a:solidFill>
                  <a:srgbClr val="FFFF00"/>
                </a:solidFill>
                <a:effectLst/>
                <a:uLnTx/>
                <a:uFillTx/>
                <a:latin typeface="Arial" charset="0"/>
                <a:ea typeface="MS PGothic" charset="0"/>
              </a:rPr>
              <a:t>Virtex</a:t>
            </a:r>
            <a:r>
              <a:rPr kumimoji="0" lang="en-US" sz="1800" b="0" i="0" u="none" strike="noStrike" kern="0" cap="none" spc="0" normalizeH="0" baseline="0" noProof="0" dirty="0">
                <a:ln>
                  <a:noFill/>
                </a:ln>
                <a:solidFill>
                  <a:srgbClr val="FFFF00"/>
                </a:solidFill>
                <a:effectLst/>
                <a:uLnTx/>
                <a:uFillTx/>
                <a:latin typeface="Arial" charset="0"/>
                <a:ea typeface="MS PGothic" charset="0"/>
              </a:rPr>
              <a:t>-V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ＭＳ Ｐゴシック" panose="020B0600070205080204" pitchFamily="34" charset="-128"/>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ＭＳ Ｐゴシック" panose="020B0600070205080204" pitchFamily="34" charset="-128"/>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ＭＳ Ｐゴシック" panose="020B0600070205080204" pitchFamily="34" charset="-128"/>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ＭＳ Ｐゴシック" panose="020B0600070205080204" pitchFamily="34" charset="-128"/>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ＭＳ Ｐゴシック" panose="020B0600070205080204" pitchFamily="34" charset="-128"/>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ＭＳ Ｐゴシック" panose="020B0600070205080204" pitchFamily="34" charset="-128"/>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ＭＳ Ｐゴシック" panose="020B0600070205080204" pitchFamily="34" charset="-128"/>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ＭＳ Ｐゴシック" panose="020B0600070205080204" pitchFamily="34" charset="-128"/>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ＭＳ Ｐゴシック" panose="020B0600070205080204" pitchFamily="34" charset="-128"/>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ＭＳ Ｐゴシック" panose="020B0600070205080204" pitchFamily="34" charset="-128"/>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Cai+, “</a:t>
            </a:r>
            <a:r>
              <a:rPr kumimoji="0" lang="en-US" sz="14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Proc. IEEE 2017.</a:t>
            </a:r>
          </a:p>
        </p:txBody>
      </p:sp>
      <p:sp>
        <p:nvSpPr>
          <p:cNvPr id="62" name="Rectangle 61">
            <a:extLst>
              <a:ext uri="{FF2B5EF4-FFF2-40B4-BE49-F238E27FC236}">
                <a16:creationId xmlns:a16="http://schemas.microsoft.com/office/drawing/2014/main" id="{48E3225E-FE9D-A044-B795-E45371FDCB71}"/>
              </a:ext>
            </a:extLst>
          </p:cNvPr>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ＭＳ Ｐゴシック" panose="020B0600070205080204" pitchFamily="34" charset="-128"/>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ＭＳ Ｐゴシック" panose="020B0600070205080204" pitchFamily="34" charset="-128"/>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Tree>
    <p:extLst>
      <p:ext uri="{BB962C8B-B14F-4D97-AF65-F5344CB8AC3E}">
        <p14:creationId xmlns:p14="http://schemas.microsoft.com/office/powerpoint/2010/main" val="916300413"/>
      </p:ext>
    </p:extLst>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tps://pbs.twimg.com/media/DKHLt24W0AAE5Fd.jpg: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11" y="948688"/>
            <a:ext cx="8316416" cy="508087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228599" y="152400"/>
            <a:ext cx="8851254" cy="1066800"/>
          </a:xfrm>
        </p:spPr>
        <p:txBody>
          <a:bodyPr/>
          <a:lstStyle/>
          <a:p>
            <a:r>
              <a:rPr lang="en-US" sz="3800" dirty="0">
                <a:solidFill>
                  <a:srgbClr val="006633"/>
                </a:solidFill>
              </a:rPr>
              <a:t>Aside: Intelligent Controller for NAND Flash</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
        <p:nvSpPr>
          <p:cNvPr id="8" name="Rectangle 7">
            <a:hlinkClick r:id="rId3"/>
          </p:cNvPr>
          <p:cNvSpPr/>
          <p:nvPr/>
        </p:nvSpPr>
        <p:spPr>
          <a:xfrm>
            <a:off x="1619672" y="6021288"/>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ＭＳ Ｐゴシック" panose="020B0600070205080204" pitchFamily="34" charset="-128"/>
                <a:cs typeface="+mn-cs"/>
                <a:hlinkClick r:id="rId3"/>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ＭＳ Ｐゴシック" panose="020B0600070205080204" pitchFamily="34" charset="-128"/>
                <a:cs typeface="+mn-cs"/>
              </a:rPr>
              <a:t>  </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4585" y="1009676"/>
            <a:ext cx="1915268" cy="1915268"/>
          </a:xfrm>
          <a:prstGeom prst="rect">
            <a:avLst/>
          </a:prstGeom>
        </p:spPr>
      </p:pic>
      <p:sp>
        <p:nvSpPr>
          <p:cNvPr id="9" name="TextBox 8"/>
          <p:cNvSpPr txBox="1"/>
          <p:nvPr/>
        </p:nvSpPr>
        <p:spPr>
          <a:xfrm>
            <a:off x="2483768" y="1340768"/>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Proceedings of the IEEE, Sept. 2017</a:t>
            </a:r>
          </a:p>
        </p:txBody>
      </p:sp>
    </p:spTree>
    <p:extLst>
      <p:ext uri="{BB962C8B-B14F-4D97-AF65-F5344CB8AC3E}">
        <p14:creationId xmlns:p14="http://schemas.microsoft.com/office/powerpoint/2010/main" val="3712111513"/>
      </p:ext>
    </p:extLst>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 Key 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Tree>
    <p:extLst>
      <p:ext uri="{BB962C8B-B14F-4D97-AF65-F5344CB8AC3E}">
        <p14:creationId xmlns:p14="http://schemas.microsoft.com/office/powerpoint/2010/main" val="3683906169"/>
      </p:ext>
    </p:extLst>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Future Memory Reliability/Security Challenges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020926127"/>
      </p:ext>
    </p:extLst>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Main Memory</a:t>
            </a:r>
          </a:p>
        </p:txBody>
      </p:sp>
      <p:sp>
        <p:nvSpPr>
          <p:cNvPr id="3" name="Content Placeholder 2"/>
          <p:cNvSpPr>
            <a:spLocks noGrp="1"/>
          </p:cNvSpPr>
          <p:nvPr>
            <p:ph idx="1"/>
          </p:nvPr>
        </p:nvSpPr>
        <p:spPr>
          <a:xfrm>
            <a:off x="228600" y="1052736"/>
            <a:ext cx="8610600" cy="5195664"/>
          </a:xfrm>
        </p:spPr>
        <p:txBody>
          <a:bodyPr/>
          <a:lstStyle/>
          <a:p>
            <a:r>
              <a:rPr lang="en-US" dirty="0"/>
              <a:t>DRAM is becoming less reliable </a:t>
            </a:r>
            <a:r>
              <a:rPr lang="en-US" dirty="0">
                <a:sym typeface="Wingdings"/>
              </a:rPr>
              <a:t> more vulnerable</a:t>
            </a:r>
          </a:p>
          <a:p>
            <a:endParaRPr lang="en-US" dirty="0">
              <a:sym typeface="Wingdings"/>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4807115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hlinkClick r:id="rId2"/>
              </a:rPr>
              <a:t>"Revisiting Memory Errors in Large-Scale Production Data Centers: Analysis and Modeling of New Trends from the Field"</a:t>
            </a:r>
            <a:r>
              <a:rPr lang="en-US" sz="2000" dirty="0"/>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1448210758"/>
      </p:ext>
    </p:extLst>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 name="Shape 402"/>
          <p:cNvSpPr/>
          <p:nvPr/>
        </p:nvSpPr>
        <p:spPr>
          <a:xfrm rot="548035">
            <a:off x="7015296" y="2547039"/>
            <a:ext cx="1740409" cy="189077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 xmlns:ma14="http://schemas.microsoft.com/office/mac/drawingml/2011/main" val="1"/>
            </a:ext>
          </a:extLst>
        </p:spPr>
        <p:txBody>
          <a:bodyPr wrap="non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capacity</a:t>
            </a:r>
          </a:p>
        </p:txBody>
      </p:sp>
      <p:sp>
        <p:nvSpPr>
          <p:cNvPr id="4" name="Shape 305"/>
          <p:cNvSpPr/>
          <p:nvPr/>
        </p:nvSpPr>
        <p:spPr>
          <a:xfrm>
            <a:off x="251520" y="324366"/>
            <a:ext cx="8889400" cy="1016402"/>
          </a:xfrm>
          <a:prstGeom prst="rect">
            <a:avLst/>
          </a:prstGeom>
          <a:ln w="12700">
            <a:miter lim="400000"/>
          </a:ln>
          <a:extLst>
            <a:ext uri="{C572A759-6A51-4108-AA02-DFA0A04FC94B}">
              <ma14:wrappingTextBoxFlag xmlns="" xmlns:ma14="http://schemas.microsoft.com/office/mac/drawingml/2011/main" val="1"/>
            </a:ext>
          </a:extLst>
        </p:spPr>
        <p:txBody>
          <a:bodyPr wrap="none" lIns="38466" tIns="38466" rIns="38466" bIns="38466" anchor="ctr">
            <a:spAutoFit/>
          </a:bodyPr>
          <a:lstStyle>
            <a:lvl1pPr>
              <a:defRPr sz="8000" b="1" spc="-79">
                <a:solidFill>
                  <a:srgbClr val="000000"/>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sz="1800" b="0" spc="0"/>
            </a:pPr>
            <a:r>
              <a:rPr kumimoji="0" lang="en-US" sz="6100" b="0" i="0" u="none" strike="noStrike" kern="1200" cap="none" spc="-60" normalizeH="0" baseline="0" noProof="0" dirty="0">
                <a:ln>
                  <a:noFill/>
                </a:ln>
                <a:solidFill>
                  <a:srgbClr val="000000"/>
                </a:solidFill>
                <a:effectLst/>
                <a:uLnTx/>
                <a:uFillTx/>
                <a:latin typeface="Tahoma"/>
                <a:ea typeface="+mn-ea"/>
                <a:cs typeface="+mn-cs"/>
              </a:rPr>
              <a:t>DRAM Reliability Reducing</a:t>
            </a:r>
            <a:endParaRPr kumimoji="0" sz="6100" b="0" i="0" u="none" strike="noStrike" kern="1200" cap="none" spc="-60" normalizeH="0" baseline="0" noProof="0" dirty="0">
              <a:ln>
                <a:noFill/>
              </a:ln>
              <a:solidFill>
                <a:srgbClr val="000000"/>
              </a:solidFill>
              <a:effectLst/>
              <a:uLnTx/>
              <a:uFillTx/>
              <a:latin typeface="Tahoma"/>
              <a:ea typeface="+mn-ea"/>
              <a:cs typeface="+mn-cs"/>
            </a:endParaRPr>
          </a:p>
        </p:txBody>
      </p:sp>
      <p:pic>
        <p:nvPicPr>
          <p:cNvPr id="3" name="Picture 2"/>
          <p:cNvPicPr>
            <a:picLocks noChangeAspect="1"/>
          </p:cNvPicPr>
          <p:nvPr/>
        </p:nvPicPr>
        <p:blipFill>
          <a:blip r:embed="rId2"/>
          <a:stretch>
            <a:fillRect/>
          </a:stretch>
        </p:blipFill>
        <p:spPr>
          <a:xfrm>
            <a:off x="1331640" y="1253197"/>
            <a:ext cx="5112568" cy="5128131"/>
          </a:xfrm>
          <a:prstGeom prst="rect">
            <a:avLst/>
          </a:prstGeom>
        </p:spPr>
      </p:pic>
      <p:sp>
        <p:nvSpPr>
          <p:cNvPr id="2" name="Rectangle 1"/>
          <p:cNvSpPr/>
          <p:nvPr/>
        </p:nvSpPr>
        <p:spPr>
          <a:xfrm>
            <a:off x="197768" y="6448497"/>
            <a:ext cx="869471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Meza+, “</a:t>
            </a:r>
            <a:r>
              <a:rPr kumimoji="0" lang="en-US" sz="1800" b="0" i="0" u="none" strike="noStrike" kern="1200" cap="none" spc="0" normalizeH="0" baseline="0" noProof="0" dirty="0">
                <a:ln>
                  <a:noFill/>
                </a:ln>
                <a:solidFill>
                  <a:srgbClr val="0000FF"/>
                </a:solidFill>
                <a:effectLst/>
                <a:uLnTx/>
                <a:uFillTx/>
                <a:latin typeface="Tahoma"/>
                <a:ea typeface="+mn-ea"/>
                <a:cs typeface="+mn-cs"/>
              </a:rPr>
              <a:t>Revisiting Memory Errors in Large-Scale Production Data Centers</a:t>
            </a:r>
            <a:r>
              <a:rPr kumimoji="0" lang="en-US" sz="1800" b="0" i="0" u="none" strike="noStrike" kern="1200" cap="none" spc="0" normalizeH="0" baseline="0" noProof="0" dirty="0">
                <a:ln>
                  <a:noFill/>
                </a:ln>
                <a:solidFill>
                  <a:srgbClr val="000000"/>
                </a:solidFill>
                <a:effectLst/>
                <a:uLnTx/>
                <a:uFillTx/>
                <a:latin typeface="Tahoma"/>
                <a:ea typeface="+mn-ea"/>
                <a:cs typeface="+mn-cs"/>
              </a:rPr>
              <a:t>,” DSN’15.</a:t>
            </a:r>
          </a:p>
        </p:txBody>
      </p:sp>
    </p:spTree>
    <p:extLst>
      <p:ext uri="{BB962C8B-B14F-4D97-AF65-F5344CB8AC3E}">
        <p14:creationId xmlns:p14="http://schemas.microsoft.com/office/powerpoint/2010/main" val="256739869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2"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Aside: SSD Error Analysis in the Field</a:t>
            </a:r>
          </a:p>
        </p:txBody>
      </p:sp>
      <p:sp>
        <p:nvSpPr>
          <p:cNvPr id="3" name="Content Placeholder 2"/>
          <p:cNvSpPr>
            <a:spLocks noGrp="1"/>
          </p:cNvSpPr>
          <p:nvPr>
            <p:ph idx="1"/>
          </p:nvPr>
        </p:nvSpPr>
        <p:spPr>
          <a:xfrm>
            <a:off x="228600" y="1196752"/>
            <a:ext cx="8610600" cy="4876800"/>
          </a:xfrm>
        </p:spPr>
        <p:txBody>
          <a:bodyPr/>
          <a:lstStyle/>
          <a:p>
            <a:r>
              <a:rPr lang="en-US" sz="2200" dirty="0">
                <a:solidFill>
                  <a:srgbClr val="0000FF"/>
                </a:solidFill>
              </a:rPr>
              <a:t>First large-scale field study of flash memory errors</a:t>
            </a:r>
          </a:p>
          <a:p>
            <a:endParaRPr lang="en-US" sz="2200" dirty="0">
              <a:solidFill>
                <a:srgbClr val="0000FF"/>
              </a:solidFill>
            </a:endParaRPr>
          </a:p>
          <a:p>
            <a:r>
              <a:rPr lang="en-US" sz="2200" dirty="0"/>
              <a:t>Justin Meza, </a:t>
            </a:r>
            <a:r>
              <a:rPr lang="en-US" sz="2200" dirty="0" err="1"/>
              <a:t>Qiang</a:t>
            </a:r>
            <a:r>
              <a:rPr lang="en-US" sz="2200" dirty="0"/>
              <a:t> Wu, </a:t>
            </a:r>
            <a:r>
              <a:rPr lang="en-US" sz="2200" dirty="0" err="1"/>
              <a:t>Sanjeev</a:t>
            </a:r>
            <a:r>
              <a:rPr lang="en-US" sz="2200" dirty="0"/>
              <a:t> Kumar, and Onur Mutlu,</a:t>
            </a:r>
            <a:br>
              <a:rPr lang="en-US" sz="2200" dirty="0"/>
            </a:br>
            <a:r>
              <a:rPr lang="en-US" sz="2200" b="1" dirty="0">
                <a:hlinkClick r:id="rId2"/>
              </a:rPr>
              <a:t>"A Large-Scale Study of Flash Memory Errors in the Field"</a:t>
            </a:r>
            <a:r>
              <a:rPr lang="en-US" sz="2200" dirty="0"/>
              <a:t> </a:t>
            </a:r>
            <a:br>
              <a:rPr lang="en-US" sz="2200" dirty="0"/>
            </a:br>
            <a:r>
              <a:rPr lang="en-US" sz="2200" i="1" dirty="0"/>
              <a:t>Proceedings of the </a:t>
            </a:r>
            <a:r>
              <a:rPr lang="en-US" sz="2200" i="1" dirty="0">
                <a:hlinkClick r:id="rId3"/>
              </a:rPr>
              <a:t>ACM International Conference on Measurement and Modeling of Computer Systems</a:t>
            </a:r>
            <a:r>
              <a:rPr lang="en-US" sz="2200" i="1" dirty="0"/>
              <a:t> (</a:t>
            </a:r>
            <a:r>
              <a:rPr lang="en-US" sz="2200" b="1" i="1" dirty="0"/>
              <a:t>SIGMETRICS</a:t>
            </a:r>
            <a:r>
              <a:rPr lang="en-US" sz="2200" i="1" dirty="0"/>
              <a:t>)</a:t>
            </a:r>
            <a:r>
              <a:rPr lang="en-US" sz="2200" dirty="0"/>
              <a:t>, Portland, OR, June 2015. </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 [</a:t>
            </a:r>
            <a:r>
              <a:rPr lang="en-US" sz="2200" dirty="0">
                <a:hlinkClick r:id="rId6"/>
              </a:rPr>
              <a:t>Coverage at ZDNet</a:t>
            </a:r>
            <a:r>
              <a:rPr lang="en-US" sz="2200" dirty="0"/>
              <a:t>]</a:t>
            </a:r>
          </a:p>
          <a:p>
            <a:endParaRPr lang="en-US" sz="2200"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a:stretch>
            <a:fillRect/>
          </a:stretch>
        </p:blipFill>
        <p:spPr>
          <a:xfrm>
            <a:off x="0" y="4708054"/>
            <a:ext cx="9144000" cy="1313234"/>
          </a:xfrm>
          <a:prstGeom prst="rect">
            <a:avLst/>
          </a:prstGeom>
        </p:spPr>
      </p:pic>
    </p:spTree>
    <p:extLst>
      <p:ext uri="{BB962C8B-B14F-4D97-AF65-F5344CB8AC3E}">
        <p14:creationId xmlns:p14="http://schemas.microsoft.com/office/powerpoint/2010/main" val="41774419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Main Memory</a:t>
            </a:r>
          </a:p>
        </p:txBody>
      </p:sp>
      <p:sp>
        <p:nvSpPr>
          <p:cNvPr id="3" name="Content Placeholder 2"/>
          <p:cNvSpPr>
            <a:spLocks noGrp="1"/>
          </p:cNvSpPr>
          <p:nvPr>
            <p:ph idx="1"/>
          </p:nvPr>
        </p:nvSpPr>
        <p:spPr>
          <a:xfrm>
            <a:off x="228600" y="1052736"/>
            <a:ext cx="8610600" cy="5195664"/>
          </a:xfrm>
        </p:spPr>
        <p:txBody>
          <a:bodyPr/>
          <a:lstStyle/>
          <a:p>
            <a:r>
              <a:rPr lang="en-US" dirty="0"/>
              <a:t>DRAM is becoming less reliable </a:t>
            </a:r>
            <a:r>
              <a:rPr lang="en-US" dirty="0">
                <a:sym typeface="Wingdings"/>
              </a:rPr>
              <a:t> more vulnerable</a:t>
            </a:r>
          </a:p>
          <a:p>
            <a:endParaRPr lang="en-US" dirty="0">
              <a:sym typeface="Wingdings"/>
            </a:endParaRPr>
          </a:p>
          <a:p>
            <a:r>
              <a:rPr lang="en-US" dirty="0">
                <a:sym typeface="Wingdings"/>
              </a:rPr>
              <a:t>Due to difficulties in DRAM scaling, other problems may also appear (or they may be going unnoticed)</a:t>
            </a:r>
          </a:p>
          <a:p>
            <a:endParaRPr lang="en-US" dirty="0">
              <a:sym typeface="Wingdings"/>
            </a:endParaRPr>
          </a:p>
          <a:p>
            <a:r>
              <a:rPr lang="en-US" dirty="0">
                <a:sym typeface="Wingdings"/>
              </a:rPr>
              <a:t>Some errors may already be slipping into the field</a:t>
            </a:r>
          </a:p>
          <a:p>
            <a:pPr lvl="1"/>
            <a:r>
              <a:rPr lang="en-US" dirty="0">
                <a:sym typeface="Wingdings"/>
              </a:rPr>
              <a:t>Read disturb errors (</a:t>
            </a:r>
            <a:r>
              <a:rPr lang="en-US" dirty="0" err="1">
                <a:sym typeface="Wingdings"/>
              </a:rPr>
              <a:t>Rowhammer</a:t>
            </a:r>
            <a:r>
              <a:rPr lang="en-US" dirty="0">
                <a:sym typeface="Wingdings"/>
              </a:rPr>
              <a:t>)</a:t>
            </a:r>
          </a:p>
          <a:p>
            <a:pPr lvl="1"/>
            <a:r>
              <a:rPr lang="en-US" dirty="0">
                <a:sym typeface="Wingdings"/>
              </a:rPr>
              <a:t>Retention errors</a:t>
            </a:r>
          </a:p>
          <a:p>
            <a:pPr lvl="1"/>
            <a:r>
              <a:rPr lang="en-US" dirty="0">
                <a:sym typeface="Wingdings"/>
              </a:rPr>
              <a:t>Read errors, write errors</a:t>
            </a:r>
          </a:p>
          <a:p>
            <a:pPr lvl="1"/>
            <a:r>
              <a:rPr lang="en-US" dirty="0">
                <a:sym typeface="Wingdings"/>
              </a:rPr>
              <a:t>…</a:t>
            </a:r>
          </a:p>
          <a:p>
            <a:endParaRPr lang="en-US" dirty="0">
              <a:sym typeface="Wingdings"/>
            </a:endParaRPr>
          </a:p>
          <a:p>
            <a:r>
              <a:rPr lang="en-US" dirty="0">
                <a:solidFill>
                  <a:srgbClr val="FF0000"/>
                </a:solidFill>
                <a:sym typeface="Wingdings"/>
              </a:rPr>
              <a:t>These errors can also pose security vulnerabilities</a:t>
            </a: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a:spLocks noChangeArrowheads="1"/>
          </p:cNvSpPr>
          <p:nvPr/>
        </p:nvSpPr>
        <p:spPr bwMode="auto">
          <a:xfrm>
            <a:off x="899593" y="4005064"/>
            <a:ext cx="2232248" cy="432049"/>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36978718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Data Retention Time Failures</a:t>
            </a:r>
          </a:p>
        </p:txBody>
      </p:sp>
      <p:sp>
        <p:nvSpPr>
          <p:cNvPr id="3" name="Content Placeholder 2"/>
          <p:cNvSpPr>
            <a:spLocks noGrp="1"/>
          </p:cNvSpPr>
          <p:nvPr>
            <p:ph idx="1"/>
          </p:nvPr>
        </p:nvSpPr>
        <p:spPr/>
        <p:txBody>
          <a:bodyPr/>
          <a:lstStyle/>
          <a:p>
            <a:r>
              <a:rPr lang="en-US" dirty="0"/>
              <a:t>Determining the data retention time of a cell/row is getting more difficult</a:t>
            </a:r>
          </a:p>
          <a:p>
            <a:endParaRPr lang="en-US" dirty="0"/>
          </a:p>
          <a:p>
            <a:r>
              <a:rPr lang="en-US" dirty="0"/>
              <a:t>Retention failures may already be slipping into the field</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6350615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916832"/>
            <a:ext cx="8428037" cy="822325"/>
          </a:xfrm>
        </p:spPr>
        <p:txBody>
          <a:bodyPr/>
          <a:lstStyle/>
          <a:p>
            <a:pPr algn="ctr" eaLnBrk="1" hangingPunct="1"/>
            <a:r>
              <a:rPr lang="en-US" sz="5000" dirty="0">
                <a:latin typeface="Garamond" charset="0"/>
              </a:rPr>
              <a:t>Keeping Future Memory Secure</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791511282"/>
      </p:ext>
    </p:extLst>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 We Keep Memory Secure?</a:t>
            </a:r>
          </a:p>
        </p:txBody>
      </p:sp>
      <p:sp>
        <p:nvSpPr>
          <p:cNvPr id="3" name="Content Placeholder 2"/>
          <p:cNvSpPr>
            <a:spLocks noGrp="1"/>
          </p:cNvSpPr>
          <p:nvPr>
            <p:ph idx="1"/>
          </p:nvPr>
        </p:nvSpPr>
        <p:spPr>
          <a:xfrm>
            <a:off x="228600" y="1268760"/>
            <a:ext cx="8610600" cy="4979640"/>
          </a:xfrm>
        </p:spPr>
        <p:txBody>
          <a:bodyPr/>
          <a:lstStyle/>
          <a:p>
            <a:r>
              <a:rPr lang="en-US" dirty="0"/>
              <a:t>DRAM</a:t>
            </a:r>
          </a:p>
          <a:p>
            <a:endParaRPr lang="en-US" dirty="0"/>
          </a:p>
          <a:p>
            <a:r>
              <a:rPr lang="en-US" dirty="0"/>
              <a:t>Flash memory</a:t>
            </a:r>
          </a:p>
          <a:p>
            <a:endParaRPr lang="en-US" dirty="0"/>
          </a:p>
          <a:p>
            <a:r>
              <a:rPr lang="en-US" dirty="0"/>
              <a:t>Emerging Technologies</a:t>
            </a:r>
          </a:p>
          <a:p>
            <a:pPr lvl="1"/>
            <a:r>
              <a:rPr lang="en-US" dirty="0"/>
              <a:t>Phase Change Memory</a:t>
            </a:r>
          </a:p>
          <a:p>
            <a:pPr lvl="1"/>
            <a:r>
              <a:rPr lang="en-US" dirty="0"/>
              <a:t>STT-MRAM</a:t>
            </a:r>
          </a:p>
          <a:p>
            <a:pPr lvl="1"/>
            <a:r>
              <a:rPr lang="en-US" dirty="0"/>
              <a:t>RRAM, memristors</a:t>
            </a:r>
          </a:p>
          <a:p>
            <a:pPr lvl="1"/>
            <a:r>
              <a:rPr lang="en-US" dirty="0"/>
              <a:t>… </a:t>
            </a:r>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800741447"/>
      </p:ext>
    </p:ext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Secure, Reliable, Safe</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Tree>
    <p:extLst>
      <p:ext uri="{BB962C8B-B14F-4D97-AF65-F5344CB8AC3E}">
        <p14:creationId xmlns:p14="http://schemas.microsoft.com/office/powerpoint/2010/main" val="1931484511"/>
      </p:ext>
    </p:extLst>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Solution Direction: Principled Designs</a:t>
            </a:r>
          </a:p>
        </p:txBody>
      </p:sp>
      <p:sp>
        <p:nvSpPr>
          <p:cNvPr id="3" name="Content Placeholder 2"/>
          <p:cNvSpPr>
            <a:spLocks noGrp="1"/>
          </p:cNvSpPr>
          <p:nvPr>
            <p:ph idx="1"/>
          </p:nvPr>
        </p:nvSpPr>
        <p:spPr>
          <a:xfrm>
            <a:off x="179512" y="548680"/>
            <a:ext cx="8784976" cy="5193723"/>
          </a:xfrm>
        </p:spPr>
        <p:txBody>
          <a:bodyPr/>
          <a:lstStyle/>
          <a:p>
            <a:pPr marL="0" indent="0" algn="ctr">
              <a:buNone/>
            </a:pPr>
            <a:endParaRPr lang="en-US" sz="5200" dirty="0"/>
          </a:p>
          <a:p>
            <a:pPr marL="0" indent="0" algn="ctr">
              <a:buNone/>
            </a:pPr>
            <a:r>
              <a:rPr lang="en-US" sz="5200" dirty="0">
                <a:solidFill>
                  <a:srgbClr val="0000FF"/>
                </a:solidFill>
              </a:rPr>
              <a:t>Design fundamentally secure</a:t>
            </a:r>
          </a:p>
          <a:p>
            <a:pPr marL="0" indent="0" algn="ctr">
              <a:buNone/>
            </a:pPr>
            <a:r>
              <a:rPr lang="en-US" sz="5200" dirty="0">
                <a:solidFill>
                  <a:srgbClr val="0000FF"/>
                </a:solidFill>
              </a:rPr>
              <a:t>computing architectures </a:t>
            </a:r>
          </a:p>
          <a:p>
            <a:pPr marL="0" indent="0" algn="ctr">
              <a:buNone/>
            </a:pPr>
            <a:endParaRPr lang="en-US" sz="5200" dirty="0">
              <a:solidFill>
                <a:srgbClr val="0000FF"/>
              </a:solidFill>
            </a:endParaRPr>
          </a:p>
          <a:p>
            <a:pPr marL="0" indent="0" algn="ctr">
              <a:buNone/>
            </a:pPr>
            <a:r>
              <a:rPr lang="en-US" sz="5200" dirty="0">
                <a:solidFill>
                  <a:srgbClr val="FF0000"/>
                </a:solidFill>
              </a:rPr>
              <a:t>Predict and prevent </a:t>
            </a:r>
          </a:p>
          <a:p>
            <a:pPr marL="0" indent="0" algn="ctr">
              <a:buNone/>
            </a:pPr>
            <a:r>
              <a:rPr lang="en-US" sz="5200" dirty="0">
                <a:solidFill>
                  <a:srgbClr val="FF0000"/>
                </a:solidFill>
              </a:rPr>
              <a:t>such safety issues</a:t>
            </a:r>
          </a:p>
          <a:p>
            <a:pPr marL="0" indent="0" algn="ctr">
              <a:buNone/>
            </a:pPr>
            <a:endParaRPr lang="en-US" sz="5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Tree>
    <p:extLst>
      <p:ext uri="{BB962C8B-B14F-4D97-AF65-F5344CB8AC3E}">
        <p14:creationId xmlns:p14="http://schemas.microsoft.com/office/powerpoint/2010/main" val="896351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Architecting for Security </a:t>
            </a:r>
          </a:p>
        </p:txBody>
      </p:sp>
      <p:sp>
        <p:nvSpPr>
          <p:cNvPr id="3" name="Content Placeholder 2"/>
          <p:cNvSpPr>
            <a:spLocks noGrp="1"/>
          </p:cNvSpPr>
          <p:nvPr>
            <p:ph idx="1"/>
          </p:nvPr>
        </p:nvSpPr>
        <p:spPr>
          <a:xfrm>
            <a:off x="0" y="980728"/>
            <a:ext cx="9144000" cy="5112568"/>
          </a:xfrm>
        </p:spPr>
        <p:txBody>
          <a:bodyPr/>
          <a:lstStyle/>
          <a:p>
            <a:r>
              <a:rPr lang="en-US" b="1" dirty="0">
                <a:solidFill>
                  <a:srgbClr val="FF0000"/>
                </a:solidFill>
              </a:rPr>
              <a:t>Understand</a:t>
            </a:r>
            <a:r>
              <a:rPr lang="en-US" dirty="0">
                <a:solidFill>
                  <a:srgbClr val="FF0000"/>
                </a:solidFill>
              </a:rPr>
              <a:t>:</a:t>
            </a:r>
            <a:r>
              <a:rPr lang="en-US" dirty="0">
                <a:solidFill>
                  <a:srgbClr val="0000FF"/>
                </a:solidFill>
              </a:rPr>
              <a:t> Methods for vulnerability modeling &amp; discovery</a:t>
            </a:r>
          </a:p>
          <a:p>
            <a:pPr lvl="1"/>
            <a:r>
              <a:rPr lang="en-US" dirty="0"/>
              <a:t>Modeling and prediction based on real (device) data and analysis</a:t>
            </a:r>
          </a:p>
          <a:p>
            <a:pPr lvl="1"/>
            <a:r>
              <a:rPr lang="en-US" dirty="0"/>
              <a:t>Understanding vulnerabilities</a:t>
            </a:r>
          </a:p>
          <a:p>
            <a:pPr lvl="1"/>
            <a:r>
              <a:rPr lang="en-US" dirty="0"/>
              <a:t>Developing reliable metrics</a:t>
            </a:r>
          </a:p>
          <a:p>
            <a:pPr marL="0" indent="0">
              <a:buNone/>
            </a:pPr>
            <a:endParaRPr lang="en-US" sz="1800" dirty="0"/>
          </a:p>
          <a:p>
            <a:r>
              <a:rPr lang="en-US" b="1" dirty="0">
                <a:solidFill>
                  <a:srgbClr val="FF0000"/>
                </a:solidFill>
              </a:rPr>
              <a:t>Architect</a:t>
            </a:r>
            <a:r>
              <a:rPr lang="en-US" dirty="0">
                <a:solidFill>
                  <a:srgbClr val="FF0000"/>
                </a:solidFill>
              </a:rPr>
              <a:t>:</a:t>
            </a:r>
            <a:r>
              <a:rPr lang="en-US" dirty="0">
                <a:solidFill>
                  <a:srgbClr val="0000FF"/>
                </a:solidFill>
              </a:rPr>
              <a:t> Principled architectures with security as key concern</a:t>
            </a:r>
          </a:p>
          <a:p>
            <a:pPr lvl="1"/>
            <a:r>
              <a:rPr lang="en-US" dirty="0"/>
              <a:t>Good partitioning of duties across the stack</a:t>
            </a:r>
          </a:p>
          <a:p>
            <a:pPr lvl="1"/>
            <a:r>
              <a:rPr lang="en-US" dirty="0"/>
              <a:t>Cannot give up performance and efficiency</a:t>
            </a:r>
          </a:p>
          <a:p>
            <a:pPr lvl="1"/>
            <a:r>
              <a:rPr lang="en-US" dirty="0"/>
              <a:t>Patch-ability in the field</a:t>
            </a:r>
          </a:p>
          <a:p>
            <a:endParaRPr lang="en-US" sz="1800" dirty="0"/>
          </a:p>
          <a:p>
            <a:r>
              <a:rPr lang="en-US" b="1" dirty="0">
                <a:solidFill>
                  <a:srgbClr val="FF0000"/>
                </a:solidFill>
              </a:rPr>
              <a:t>Design &amp; Test</a:t>
            </a:r>
            <a:r>
              <a:rPr lang="en-US" dirty="0">
                <a:solidFill>
                  <a:srgbClr val="FF0000"/>
                </a:solidFill>
              </a:rPr>
              <a:t>:</a:t>
            </a:r>
            <a:r>
              <a:rPr lang="en-US" dirty="0">
                <a:solidFill>
                  <a:srgbClr val="0000FF"/>
                </a:solidFill>
              </a:rPr>
              <a:t> Principled design, automation, (online) testing</a:t>
            </a:r>
          </a:p>
          <a:p>
            <a:pPr lvl="1"/>
            <a:r>
              <a:rPr lang="en-US" dirty="0"/>
              <a:t>Design for security</a:t>
            </a:r>
          </a:p>
          <a:p>
            <a:pPr lvl="1"/>
            <a:r>
              <a:rPr lang="en-US" dirty="0"/>
              <a:t>High coverage and good interaction with system reliability methods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Tree>
    <p:extLst>
      <p:ext uri="{BB962C8B-B14F-4D97-AF65-F5344CB8AC3E}">
        <p14:creationId xmlns:p14="http://schemas.microsoft.com/office/powerpoint/2010/main" val="28410458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2" name="Title 1"/>
          <p:cNvSpPr txBox="1">
            <a:spLocks/>
          </p:cNvSpPr>
          <p:nvPr/>
        </p:nvSpPr>
        <p:spPr bwMode="auto">
          <a:xfrm>
            <a:off x="107504" y="152400"/>
            <a:ext cx="9036496"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500" b="0" i="0" u="none" strike="noStrike" kern="1200" cap="none" spc="0" normalizeH="0" baseline="0" noProof="0" dirty="0">
                <a:ln>
                  <a:noFill/>
                </a:ln>
                <a:solidFill>
                  <a:srgbClr val="006633"/>
                </a:solidFill>
                <a:effectLst/>
                <a:uLnTx/>
                <a:uFillTx/>
                <a:latin typeface="Garamond"/>
                <a:ea typeface="+mj-ea"/>
                <a:cs typeface="+mj-cs"/>
              </a:rPr>
              <a:t>Understand and Model with Experiments (DRAM)</a:t>
            </a:r>
          </a:p>
        </p:txBody>
      </p:sp>
    </p:spTree>
    <p:extLst>
      <p:ext uri="{BB962C8B-B14F-4D97-AF65-F5344CB8AC3E}">
        <p14:creationId xmlns:p14="http://schemas.microsoft.com/office/powerpoint/2010/main" val="860857449"/>
      </p:ext>
    </p:extLst>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Understand and Model with Experiments (Flash)</a:t>
            </a:r>
            <a:endParaRPr lang="en-US" sz="3800" dirty="0"/>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61" name="Rectangle 60"/>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Tree>
    <p:extLst>
      <p:ext uri="{BB962C8B-B14F-4D97-AF65-F5344CB8AC3E}">
        <p14:creationId xmlns:p14="http://schemas.microsoft.com/office/powerpoint/2010/main" val="3851336563"/>
      </p:ext>
    </p:extLst>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Recall: Collapse of the “Galloping Gertie”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3600113149"/>
      </p:ext>
    </p:extLst>
  </p:cSld>
  <p:clrMapOvr>
    <a:masterClrMapping/>
  </p:clrMapOv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(1994)</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5894562"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By </a:t>
            </a:r>
            <a:r>
              <a:rPr kumimoji="0" lang="ko-KR" altLang="en-US" sz="1000" b="0" i="0" u="none" strike="noStrike" kern="1200" cap="none" spc="0" normalizeH="0" baseline="0" noProof="0" dirty="0" err="1">
                <a:ln>
                  <a:noFill/>
                </a:ln>
                <a:solidFill>
                  <a:srgbClr val="000000"/>
                </a:solidFill>
                <a:effectLst/>
                <a:uLnTx/>
                <a:uFillTx/>
                <a:latin typeface="Calibri"/>
                <a:ea typeface="+mn-ea"/>
                <a:cs typeface="Calibri"/>
              </a:rPr>
              <a:t>최광모</a:t>
            </a:r>
            <a:r>
              <a:rPr kumimoji="0" lang="ko-KR" altLang="en-US" sz="1000" b="0" i="0" u="none" strike="noStrike" kern="1200" cap="none" spc="0" normalizeH="0" baseline="0" noProof="0" dirty="0">
                <a:ln>
                  <a:noFill/>
                </a:ln>
                <a:solidFill>
                  <a:srgbClr val="000000"/>
                </a:solidFill>
                <a:effectLst/>
                <a:uLnTx/>
                <a:uFillTx/>
                <a:latin typeface="Calibri"/>
                <a:ea typeface="+mn-ea"/>
                <a:cs typeface="Calibri"/>
              </a:rPr>
              <a:t> </a:t>
            </a:r>
            <a:r>
              <a:rPr kumimoji="0" lang="en-US" altLang="ko-KR"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Own work, CC BY-SA 4.0,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commons.wikimedia.org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/w/</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index.php?curid</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=35197984</a:t>
            </a:r>
          </a:p>
        </p:txBody>
      </p:sp>
      <p:pic>
        <p:nvPicPr>
          <p:cNvPr id="8" name="Picture 7">
            <a:extLst>
              <a:ext uri="{FF2B5EF4-FFF2-40B4-BE49-F238E27FC236}">
                <a16:creationId xmlns:a16="http://schemas.microsoft.com/office/drawing/2014/main" id="{472123AD-AEFB-4E4D-93DA-A25F100E02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1" y="1125036"/>
            <a:ext cx="8011255" cy="5238128"/>
          </a:xfrm>
          <a:prstGeom prst="rect">
            <a:avLst/>
          </a:prstGeom>
        </p:spPr>
      </p:pic>
    </p:spTree>
    <p:extLst>
      <p:ext uri="{BB962C8B-B14F-4D97-AF65-F5344CB8AC3E}">
        <p14:creationId xmlns:p14="http://schemas.microsoft.com/office/powerpoint/2010/main" val="1010300232"/>
      </p:ext>
    </p:extLst>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61DA8-913A-3045-9F66-87C6E1F3CD95}"/>
              </a:ext>
            </a:extLst>
          </p:cNvPr>
          <p:cNvSpPr>
            <a:spLocks noGrp="1"/>
          </p:cNvSpPr>
          <p:nvPr>
            <p:ph type="title"/>
          </p:nvPr>
        </p:nvSpPr>
        <p:spPr/>
        <p:txBody>
          <a:bodyPr/>
          <a:lstStyle/>
          <a:p>
            <a:r>
              <a:rPr lang="en-US" dirty="0"/>
              <a:t>Yet Another Example (2007)</a:t>
            </a:r>
          </a:p>
        </p:txBody>
      </p:sp>
      <p:sp>
        <p:nvSpPr>
          <p:cNvPr id="4" name="Slide Number Placeholder 3">
            <a:extLst>
              <a:ext uri="{FF2B5EF4-FFF2-40B4-BE49-F238E27FC236}">
                <a16:creationId xmlns:a16="http://schemas.microsoft.com/office/drawing/2014/main" id="{28948C3B-F3B0-BE49-8119-B72955907EF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10" name="Content Placeholder 9">
            <a:extLst>
              <a:ext uri="{FF2B5EF4-FFF2-40B4-BE49-F238E27FC236}">
                <a16:creationId xmlns:a16="http://schemas.microsoft.com/office/drawing/2014/main" id="{829E0BDC-6CCF-764A-A63F-5C9456C2FF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69504" y="1052736"/>
            <a:ext cx="7128792" cy="5326792"/>
          </a:xfrm>
        </p:spPr>
      </p:pic>
      <p:sp>
        <p:nvSpPr>
          <p:cNvPr id="12" name="TextBox 11">
            <a:extLst>
              <a:ext uri="{FF2B5EF4-FFF2-40B4-BE49-F238E27FC236}">
                <a16:creationId xmlns:a16="http://schemas.microsoft.com/office/drawing/2014/main" id="{A00832F1-8E7E-3C47-B5BD-1DCEE2A58036}"/>
              </a:ext>
            </a:extLst>
          </p:cNvPr>
          <p:cNvSpPr txBox="1"/>
          <p:nvPr/>
        </p:nvSpPr>
        <p:spPr>
          <a:xfrm>
            <a:off x="1590829" y="6453336"/>
            <a:ext cx="6615914"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Morry</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Gash/AP,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www.npr.org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/2017/08/01/540669701/10-years-after-bridge-collapse-america-is-still-crumbling?t=1535427165809</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b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spTree>
    <p:extLst>
      <p:ext uri="{BB962C8B-B14F-4D97-AF65-F5344CB8AC3E}">
        <p14:creationId xmlns:p14="http://schemas.microsoft.com/office/powerpoint/2010/main" val="370896125"/>
      </p:ext>
    </p:extLst>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More Recent Example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6083717"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AFP / Valery HACHE,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www.capitalfm.co.ke</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/news/2018/08/genoa-bridge-collapse-what-we-know/</a:t>
            </a:r>
          </a:p>
        </p:txBody>
      </p:sp>
      <p:pic>
        <p:nvPicPr>
          <p:cNvPr id="6" name="Picture 5">
            <a:extLst>
              <a:ext uri="{FF2B5EF4-FFF2-40B4-BE49-F238E27FC236}">
                <a16:creationId xmlns:a16="http://schemas.microsoft.com/office/drawing/2014/main" id="{6DACB559-AEF1-2644-9258-F852B452CC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027" y="1507232"/>
            <a:ext cx="8507445" cy="4298032"/>
          </a:xfrm>
          <a:prstGeom prst="rect">
            <a:avLst/>
          </a:prstGeom>
        </p:spPr>
      </p:pic>
    </p:spTree>
    <p:extLst>
      <p:ext uri="{BB962C8B-B14F-4D97-AF65-F5344CB8AC3E}">
        <p14:creationId xmlns:p14="http://schemas.microsoft.com/office/powerpoint/2010/main" val="207714813"/>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 Again</a:t>
            </a:r>
          </a:p>
        </p:txBody>
      </p:sp>
      <p:sp>
        <p:nvSpPr>
          <p:cNvPr id="3" name="Content Placeholder 2"/>
          <p:cNvSpPr>
            <a:spLocks noGrp="1"/>
          </p:cNvSpPr>
          <p:nvPr>
            <p:ph idx="1"/>
          </p:nvPr>
        </p:nvSpPr>
        <p:spPr>
          <a:xfrm>
            <a:off x="0" y="1844824"/>
            <a:ext cx="9144000" cy="2088232"/>
          </a:xfrm>
        </p:spPr>
        <p:txBody>
          <a:bodyPr/>
          <a:lstStyle/>
          <a:p>
            <a:pPr marL="0" indent="0" algn="ctr">
              <a:buNone/>
            </a:pPr>
            <a:r>
              <a:rPr lang="en-US" sz="6400" dirty="0">
                <a:solidFill>
                  <a:srgbClr val="FF0000"/>
                </a:solidFill>
              </a:rPr>
              <a:t>In-Field Patch-ability</a:t>
            </a:r>
          </a:p>
          <a:p>
            <a:pPr marL="0" indent="0" algn="ctr">
              <a:buNone/>
            </a:pPr>
            <a:r>
              <a:rPr lang="en-US" sz="6400" dirty="0">
                <a:solidFill>
                  <a:srgbClr val="0000FF"/>
                </a:solidFill>
              </a:rPr>
              <a:t>(Intelligent Memory)</a:t>
            </a:r>
          </a:p>
          <a:p>
            <a:pPr marL="0" indent="0" algn="ctr">
              <a:buNone/>
            </a:pPr>
            <a:r>
              <a:rPr lang="en-US" sz="6400" dirty="0">
                <a:solidFill>
                  <a:srgbClr val="FF0000"/>
                </a:solidFill>
              </a:rPr>
              <a:t>Can Avoid Such Failures</a:t>
            </a:r>
          </a:p>
          <a:p>
            <a:pPr marL="0" indent="0" algn="ctr">
              <a:buNone/>
            </a:pPr>
            <a:endParaRPr lang="en-US" sz="6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97805059"/>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dirty="0">
                <a:latin typeface="Garamond" charset="0"/>
              </a:rPr>
              <a:t>Final Thoughts on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89848501"/>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09" name="Title 1">
            <a:extLst>
              <a:ext uri="{FF2B5EF4-FFF2-40B4-BE49-F238E27FC236}">
                <a16:creationId xmlns:a16="http://schemas.microsoft.com/office/drawing/2014/main" id="{CFCBF9D6-CF4A-CA4C-8C62-87075C698701}"/>
              </a:ext>
            </a:extLst>
          </p:cNvPr>
          <p:cNvSpPr>
            <a:spLocks noGrp="1"/>
          </p:cNvSpPr>
          <p:nvPr>
            <p:ph type="title"/>
          </p:nvPr>
        </p:nvSpPr>
        <p:spPr/>
        <p:txBody>
          <a:bodyPr/>
          <a:lstStyle/>
          <a:p>
            <a:r>
              <a:rPr lang="en-US" altLang="en-US">
                <a:ea typeface="ＭＳ Ｐゴシック" panose="020B0600070205080204" pitchFamily="34" charset="-128"/>
              </a:rPr>
              <a:t>Some Thoughts on RowHammer</a:t>
            </a:r>
          </a:p>
        </p:txBody>
      </p:sp>
      <p:sp>
        <p:nvSpPr>
          <p:cNvPr id="378882" name="Content Placeholder 2">
            <a:extLst>
              <a:ext uri="{FF2B5EF4-FFF2-40B4-BE49-F238E27FC236}">
                <a16:creationId xmlns:a16="http://schemas.microsoft.com/office/drawing/2014/main" id="{DF7AE4C8-28B2-1849-8DE3-A4EB6E67667D}"/>
              </a:ext>
            </a:extLst>
          </p:cNvPr>
          <p:cNvSpPr>
            <a:spLocks noGrp="1"/>
          </p:cNvSpPr>
          <p:nvPr>
            <p:ph idx="1"/>
          </p:nvPr>
        </p:nvSpPr>
        <p:spPr>
          <a:xfrm>
            <a:off x="228600" y="996950"/>
            <a:ext cx="8610600" cy="5194300"/>
          </a:xfrm>
        </p:spPr>
        <p:txBody>
          <a:bodyPr/>
          <a:lstStyle/>
          <a:p>
            <a:pPr>
              <a:buFont typeface="Wingdings" charset="0"/>
              <a:buChar char="n"/>
              <a:defRPr/>
            </a:pPr>
            <a:r>
              <a:rPr lang="en-US" dirty="0">
                <a:solidFill>
                  <a:srgbClr val="0000FF"/>
                </a:solidFill>
                <a:ea typeface="ＭＳ Ｐゴシック" charset="0"/>
                <a:cs typeface="ＭＳ Ｐゴシック" charset="0"/>
              </a:rPr>
              <a:t>A simple hardware failure mechanism can create a widespread system security vulnerability</a:t>
            </a:r>
            <a:endParaRPr lang="en-US" dirty="0">
              <a:ea typeface="ＭＳ Ｐゴシック" charset="0"/>
              <a:cs typeface="ＭＳ Ｐゴシック" charset="0"/>
            </a:endParaRPr>
          </a:p>
          <a:p>
            <a:pPr>
              <a:buFont typeface="Wingdings" charset="0"/>
              <a:buChar char="n"/>
              <a:defRPr/>
            </a:pPr>
            <a:endParaRPr lang="en-US" dirty="0">
              <a:ea typeface="ＭＳ Ｐゴシック" charset="0"/>
              <a:cs typeface="ＭＳ Ｐゴシック" charset="0"/>
            </a:endParaRPr>
          </a:p>
          <a:p>
            <a:pPr>
              <a:buFont typeface="Wingdings" charset="0"/>
              <a:buChar char="n"/>
              <a:defRPr/>
            </a:pPr>
            <a:endParaRPr lang="en-US" dirty="0">
              <a:ea typeface="ＭＳ Ｐゴシック" charset="0"/>
              <a:cs typeface="ＭＳ Ｐゴシック" charset="0"/>
            </a:endParaRPr>
          </a:p>
          <a:p>
            <a:pPr>
              <a:buFont typeface="Wingdings" charset="0"/>
              <a:buChar char="n"/>
              <a:defRPr/>
            </a:pPr>
            <a:r>
              <a:rPr lang="en-US" dirty="0">
                <a:ea typeface="ＭＳ Ｐゴシック" charset="0"/>
                <a:cs typeface="ＭＳ Ｐゴシック" charset="0"/>
              </a:rPr>
              <a:t>How to exploit and fix the vulnerability requires a strong understanding across the transformation layers</a:t>
            </a:r>
          </a:p>
          <a:p>
            <a:pPr lvl="1">
              <a:buFont typeface="Wingdings" charset="0"/>
              <a:buChar char="q"/>
              <a:defRPr/>
            </a:pPr>
            <a:r>
              <a:rPr lang="en-US" dirty="0">
                <a:ea typeface="ＭＳ Ｐゴシック" charset="0"/>
                <a:cs typeface="ＭＳ Ｐゴシック" charset="0"/>
              </a:rPr>
              <a:t>And, a strong understanding of tools available to you</a:t>
            </a:r>
          </a:p>
          <a:p>
            <a:pPr marL="0" indent="0">
              <a:buFont typeface="Wingdings" charset="0"/>
              <a:buNone/>
              <a:defRPr/>
            </a:pPr>
            <a:endParaRPr lang="en-US" dirty="0">
              <a:ea typeface="ＭＳ Ｐゴシック" charset="0"/>
              <a:cs typeface="ＭＳ Ｐゴシック" charset="0"/>
            </a:endParaRPr>
          </a:p>
          <a:p>
            <a:pPr marL="0" indent="0">
              <a:buFont typeface="Wingdings" charset="0"/>
              <a:buNone/>
              <a:defRPr/>
            </a:pPr>
            <a:endParaRPr lang="en-US" dirty="0">
              <a:ea typeface="ＭＳ Ｐゴシック" charset="0"/>
              <a:cs typeface="ＭＳ Ｐゴシック" charset="0"/>
            </a:endParaRPr>
          </a:p>
          <a:p>
            <a:pPr>
              <a:buFont typeface="Wingdings" charset="0"/>
              <a:buChar char="n"/>
              <a:defRPr/>
            </a:pPr>
            <a:r>
              <a:rPr lang="en-US" dirty="0">
                <a:ea typeface="ＭＳ Ｐゴシック" charset="0"/>
                <a:cs typeface="ＭＳ Ｐゴシック" charset="0"/>
              </a:rPr>
              <a:t>Fixing needs to happen for two types of chips</a:t>
            </a:r>
          </a:p>
          <a:p>
            <a:pPr lvl="1">
              <a:buFont typeface="Wingdings" charset="0"/>
              <a:buChar char="q"/>
              <a:defRPr/>
            </a:pPr>
            <a:r>
              <a:rPr lang="en-US" dirty="0">
                <a:ea typeface="ＭＳ Ｐゴシック" charset="0"/>
                <a:cs typeface="ＭＳ Ｐゴシック" charset="0"/>
              </a:rPr>
              <a:t>Existing chips (already in the field)</a:t>
            </a:r>
          </a:p>
          <a:p>
            <a:pPr lvl="1">
              <a:buFont typeface="Wingdings" charset="0"/>
              <a:buChar char="q"/>
              <a:defRPr/>
            </a:pPr>
            <a:r>
              <a:rPr lang="en-US" dirty="0">
                <a:ea typeface="ＭＳ Ｐゴシック" charset="0"/>
                <a:cs typeface="ＭＳ Ｐゴシック" charset="0"/>
              </a:rPr>
              <a:t>Future chips</a:t>
            </a:r>
          </a:p>
          <a:p>
            <a:pPr>
              <a:buFont typeface="Wingdings" charset="0"/>
              <a:buChar char="n"/>
              <a:defRPr/>
            </a:pPr>
            <a:r>
              <a:rPr lang="en-US" dirty="0">
                <a:ea typeface="ＭＳ Ｐゴシック" charset="0"/>
                <a:cs typeface="ＭＳ Ｐゴシック" charset="0"/>
              </a:rPr>
              <a:t>Mechanisms for fixing are different between the two types</a:t>
            </a:r>
          </a:p>
        </p:txBody>
      </p:sp>
      <p:sp>
        <p:nvSpPr>
          <p:cNvPr id="350211" name="Slide Number Placeholder 3">
            <a:extLst>
              <a:ext uri="{FF2B5EF4-FFF2-40B4-BE49-F238E27FC236}">
                <a16:creationId xmlns:a16="http://schemas.microsoft.com/office/drawing/2014/main" id="{AA62D522-E72F-A042-92AF-FDB44AA37073}"/>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58A47C5-603B-ED46-A2F8-85F6FB39B4FD}"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114</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11039397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7888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78882">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78882">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78882">
                                            <p:txEl>
                                              <p:pRg st="7" end="7"/>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78882">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78882">
                                            <p:txEl>
                                              <p:pRg st="9" end="9"/>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7888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Title 1">
            <a:extLst>
              <a:ext uri="{FF2B5EF4-FFF2-40B4-BE49-F238E27FC236}">
                <a16:creationId xmlns:a16="http://schemas.microsoft.com/office/drawing/2014/main" id="{B8DF7422-7B74-0E44-B6E6-88DEBA958AE8}"/>
              </a:ext>
            </a:extLst>
          </p:cNvPr>
          <p:cNvSpPr>
            <a:spLocks noGrp="1"/>
          </p:cNvSpPr>
          <p:nvPr>
            <p:ph type="title"/>
          </p:nvPr>
        </p:nvSpPr>
        <p:spPr/>
        <p:txBody>
          <a:bodyPr/>
          <a:lstStyle/>
          <a:p>
            <a:r>
              <a:rPr lang="en-US" altLang="en-US">
                <a:ea typeface="ＭＳ Ｐゴシック" panose="020B0600070205080204" pitchFamily="34" charset="-128"/>
              </a:rPr>
              <a:t>Aside: Byzantine Failures</a:t>
            </a:r>
          </a:p>
        </p:txBody>
      </p:sp>
      <p:sp>
        <p:nvSpPr>
          <p:cNvPr id="3" name="Content Placeholder 2">
            <a:extLst>
              <a:ext uri="{FF2B5EF4-FFF2-40B4-BE49-F238E27FC236}">
                <a16:creationId xmlns:a16="http://schemas.microsoft.com/office/drawing/2014/main" id="{3F72505E-2772-7A44-86EB-DC54E6F70ADA}"/>
              </a:ext>
            </a:extLst>
          </p:cNvPr>
          <p:cNvSpPr>
            <a:spLocks noGrp="1"/>
          </p:cNvSpPr>
          <p:nvPr>
            <p:ph idx="1"/>
          </p:nvPr>
        </p:nvSpPr>
        <p:spPr>
          <a:xfrm>
            <a:off x="228600" y="996950"/>
            <a:ext cx="8610600" cy="5194300"/>
          </a:xfrm>
        </p:spPr>
        <p:txBody>
          <a:bodyPr/>
          <a:lstStyle/>
          <a:p>
            <a:r>
              <a:rPr lang="en-US" altLang="en-US">
                <a:ea typeface="ＭＳ Ｐゴシック" panose="020B0600070205080204" pitchFamily="34" charset="-128"/>
              </a:rPr>
              <a:t>This class of failures is known as </a:t>
            </a:r>
            <a:r>
              <a:rPr lang="en-US" altLang="en-US">
                <a:solidFill>
                  <a:srgbClr val="0000FF"/>
                </a:solidFill>
                <a:ea typeface="ＭＳ Ｐゴシック" panose="020B0600070205080204" pitchFamily="34" charset="-128"/>
              </a:rPr>
              <a:t>Byzantine failures</a:t>
            </a:r>
          </a:p>
          <a:p>
            <a:endParaRPr lang="en-US" altLang="en-US">
              <a:solidFill>
                <a:srgbClr val="0000FF"/>
              </a:solidFill>
              <a:ea typeface="ＭＳ Ｐゴシック" panose="020B0600070205080204" pitchFamily="34" charset="-128"/>
            </a:endParaRPr>
          </a:p>
          <a:p>
            <a:r>
              <a:rPr lang="en-US" altLang="en-US">
                <a:ea typeface="ＭＳ Ｐゴシック" panose="020B0600070205080204" pitchFamily="34" charset="-128"/>
              </a:rPr>
              <a:t>Characterized by</a:t>
            </a:r>
          </a:p>
          <a:p>
            <a:pPr lvl="1"/>
            <a:r>
              <a:rPr lang="en-US" altLang="en-US">
                <a:solidFill>
                  <a:srgbClr val="0000FF"/>
                </a:solidFill>
                <a:ea typeface="ＭＳ Ｐゴシック" panose="020B0600070205080204" pitchFamily="34" charset="-128"/>
              </a:rPr>
              <a:t>Undetected erroneous computation</a:t>
            </a:r>
          </a:p>
          <a:p>
            <a:pPr lvl="1"/>
            <a:r>
              <a:rPr lang="en-US" altLang="en-US">
                <a:solidFill>
                  <a:srgbClr val="000000"/>
                </a:solidFill>
                <a:ea typeface="ＭＳ Ｐゴシック" panose="020B0600070205080204" pitchFamily="34" charset="-128"/>
              </a:rPr>
              <a:t>Opposite of “fail fast (with an error or no result)”</a:t>
            </a:r>
          </a:p>
          <a:p>
            <a:pPr lvl="1"/>
            <a:endParaRPr lang="en-US" altLang="en-US">
              <a:solidFill>
                <a:srgbClr val="0000FF"/>
              </a:solidFill>
              <a:ea typeface="ＭＳ Ｐゴシック" panose="020B0600070205080204" pitchFamily="34" charset="-128"/>
            </a:endParaRPr>
          </a:p>
          <a:p>
            <a:r>
              <a:rPr lang="en-US" altLang="en-US">
                <a:ea typeface="ＭＳ Ｐゴシック" panose="020B0600070205080204" pitchFamily="34" charset="-128"/>
              </a:rPr>
              <a:t>“erroneous” can be “malicious” (intent is the only distinction)</a:t>
            </a:r>
          </a:p>
          <a:p>
            <a:r>
              <a:rPr lang="en-US" altLang="en-US">
                <a:ea typeface="ＭＳ Ｐゴシック" panose="020B0600070205080204" pitchFamily="34" charset="-128"/>
              </a:rPr>
              <a:t>Very difficult to detect and confine Byzantine failures</a:t>
            </a:r>
          </a:p>
          <a:p>
            <a:r>
              <a:rPr lang="en-US" altLang="en-US">
                <a:solidFill>
                  <a:srgbClr val="0000FF"/>
                </a:solidFill>
                <a:ea typeface="ＭＳ Ｐゴシック" panose="020B0600070205080204" pitchFamily="34" charset="-128"/>
              </a:rPr>
              <a:t>Do all you can to avoid them</a:t>
            </a:r>
          </a:p>
          <a:p>
            <a:endParaRPr lang="en-US" altLang="en-US">
              <a:solidFill>
                <a:srgbClr val="0000FF"/>
              </a:solidFill>
              <a:ea typeface="ＭＳ Ｐゴシック" panose="020B0600070205080204" pitchFamily="34" charset="-128"/>
            </a:endParaRPr>
          </a:p>
          <a:p>
            <a:r>
              <a:rPr lang="en-US" altLang="en-US" sz="2000">
                <a:ea typeface="ＭＳ Ｐゴシック" panose="020B0600070205080204" pitchFamily="34" charset="-128"/>
              </a:rPr>
              <a:t>Lamport et al., “The Byzantine Generals Problem,” ACM TOPLAS 1982.</a:t>
            </a:r>
          </a:p>
          <a:p>
            <a:endParaRPr lang="en-US" altLang="en-US">
              <a:solidFill>
                <a:srgbClr val="0000FF"/>
              </a:solidFill>
              <a:ea typeface="ＭＳ Ｐゴシック" panose="020B0600070205080204" pitchFamily="34" charset="-128"/>
            </a:endParaRPr>
          </a:p>
        </p:txBody>
      </p:sp>
      <p:sp>
        <p:nvSpPr>
          <p:cNvPr id="351235" name="Slide Number Placeholder 3">
            <a:extLst>
              <a:ext uri="{FF2B5EF4-FFF2-40B4-BE49-F238E27FC236}">
                <a16:creationId xmlns:a16="http://schemas.microsoft.com/office/drawing/2014/main" id="{D6F018AA-7533-1347-B2EE-627D32618F7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70A6329-887A-CC44-A67C-5E8989F1C549}"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115</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
        <p:nvSpPr>
          <p:cNvPr id="351236" name="TextBox 4">
            <a:extLst>
              <a:ext uri="{FF2B5EF4-FFF2-40B4-BE49-F238E27FC236}">
                <a16:creationId xmlns:a16="http://schemas.microsoft.com/office/drawing/2014/main" id="{884704F7-2591-3444-A33C-F07EEA97EC72}"/>
              </a:ext>
            </a:extLst>
          </p:cNvPr>
          <p:cNvSpPr txBox="1">
            <a:spLocks noChangeArrowheads="1"/>
          </p:cNvSpPr>
          <p:nvPr/>
        </p:nvSpPr>
        <p:spPr bwMode="auto">
          <a:xfrm>
            <a:off x="193675" y="6565900"/>
            <a:ext cx="32369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Slide credit: Mahadev Satyanarayanan, CMU, 15-440, Spring 2015</a:t>
            </a:r>
          </a:p>
        </p:txBody>
      </p:sp>
    </p:spTree>
    <p:extLst>
      <p:ext uri="{BB962C8B-B14F-4D97-AF65-F5344CB8AC3E}">
        <p14:creationId xmlns:p14="http://schemas.microsoft.com/office/powerpoint/2010/main" val="248989589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a:extLst>
              <a:ext uri="{FF2B5EF4-FFF2-40B4-BE49-F238E27FC236}">
                <a16:creationId xmlns:a16="http://schemas.microsoft.com/office/drawing/2014/main" id="{F3BD4611-1CFE-6D4D-9B12-05248D23686C}"/>
              </a:ext>
            </a:extLst>
          </p:cNvPr>
          <p:cNvSpPr>
            <a:spLocks noGrp="1"/>
          </p:cNvSpPr>
          <p:nvPr>
            <p:ph type="title"/>
          </p:nvPr>
        </p:nvSpPr>
        <p:spPr/>
        <p:txBody>
          <a:bodyPr/>
          <a:lstStyle/>
          <a:p>
            <a:r>
              <a:rPr lang="en-US" altLang="en-US" dirty="0">
                <a:ea typeface="ＭＳ Ｐゴシック" panose="020B0600070205080204" pitchFamily="34" charset="-128"/>
              </a:rPr>
              <a:t>RowHammer, Revisited</a:t>
            </a:r>
          </a:p>
        </p:txBody>
      </p:sp>
      <p:sp>
        <p:nvSpPr>
          <p:cNvPr id="231426" name="Content Placeholder 2">
            <a:extLst>
              <a:ext uri="{FF2B5EF4-FFF2-40B4-BE49-F238E27FC236}">
                <a16:creationId xmlns:a16="http://schemas.microsoft.com/office/drawing/2014/main" id="{07C51491-711F-6241-8490-8DD020FDAA44}"/>
              </a:ext>
            </a:extLst>
          </p:cNvPr>
          <p:cNvSpPr>
            <a:spLocks noGrp="1"/>
          </p:cNvSpPr>
          <p:nvPr>
            <p:ph idx="1"/>
          </p:nvPr>
        </p:nvSpPr>
        <p:spPr>
          <a:xfrm>
            <a:off x="0" y="996950"/>
            <a:ext cx="8910638" cy="5194300"/>
          </a:xfrm>
        </p:spPr>
        <p:txBody>
          <a:bodyPr/>
          <a:lstStyle/>
          <a:p>
            <a:r>
              <a:rPr lang="en-US" altLang="en-US" dirty="0">
                <a:ea typeface="ＭＳ Ｐゴシック" panose="020B0600070205080204" pitchFamily="34" charset="-128"/>
              </a:rPr>
              <a:t>One can </a:t>
            </a:r>
            <a:r>
              <a:rPr lang="en-US" altLang="en-US" dirty="0">
                <a:solidFill>
                  <a:srgbClr val="FF0000"/>
                </a:solidFill>
                <a:ea typeface="ＭＳ Ｐゴシック" panose="020B0600070205080204" pitchFamily="34" charset="-128"/>
              </a:rPr>
              <a:t>predictably induce bit flips</a:t>
            </a:r>
            <a:r>
              <a:rPr lang="en-US" altLang="en-US" dirty="0">
                <a:ea typeface="ＭＳ Ｐゴシック" panose="020B0600070205080204" pitchFamily="34" charset="-128"/>
              </a:rPr>
              <a:t> in commodity DRAM chips</a:t>
            </a:r>
          </a:p>
          <a:p>
            <a:pPr lvl="1"/>
            <a:r>
              <a:rPr lang="en-US" altLang="en-US" dirty="0">
                <a:ea typeface="ＭＳ Ｐゴシック" panose="020B0600070205080204" pitchFamily="34" charset="-128"/>
              </a:rPr>
              <a:t>&gt;80% of the tested DRAM chips are vulnerable</a:t>
            </a:r>
          </a:p>
          <a:p>
            <a:endParaRPr lang="en-US" altLang="en-US" sz="1600" dirty="0">
              <a:solidFill>
                <a:srgbClr val="0000FF"/>
              </a:solidFill>
              <a:ea typeface="ＭＳ Ｐゴシック" panose="020B0600070205080204" pitchFamily="34" charset="-128"/>
            </a:endParaRPr>
          </a:p>
          <a:p>
            <a:r>
              <a:rPr lang="en-US" altLang="en-US" dirty="0">
                <a:solidFill>
                  <a:srgbClr val="0000FF"/>
                </a:solidFill>
                <a:ea typeface="ＭＳ Ｐゴシック" panose="020B0600070205080204" pitchFamily="34" charset="-128"/>
              </a:rPr>
              <a:t>First example of how a </a:t>
            </a:r>
            <a:r>
              <a:rPr lang="en-US" altLang="en-US" dirty="0">
                <a:solidFill>
                  <a:srgbClr val="FF0000"/>
                </a:solidFill>
                <a:ea typeface="ＭＳ Ｐゴシック" panose="020B0600070205080204" pitchFamily="34" charset="-128"/>
              </a:rPr>
              <a:t>simple hardware failure mechanism </a:t>
            </a:r>
            <a:r>
              <a:rPr lang="en-US" altLang="en-US" dirty="0">
                <a:solidFill>
                  <a:srgbClr val="0000FF"/>
                </a:solidFill>
                <a:ea typeface="ＭＳ Ｐゴシック" panose="020B0600070205080204" pitchFamily="34" charset="-128"/>
              </a:rPr>
              <a:t>can create a </a:t>
            </a:r>
            <a:r>
              <a:rPr lang="en-US" altLang="en-US" dirty="0">
                <a:solidFill>
                  <a:srgbClr val="FF0000"/>
                </a:solidFill>
                <a:ea typeface="ＭＳ Ｐゴシック" panose="020B0600070205080204" pitchFamily="34" charset="-128"/>
              </a:rPr>
              <a:t>widespread system security vulnerability</a:t>
            </a:r>
          </a:p>
          <a:p>
            <a:endParaRPr lang="en-US" altLang="en-US" dirty="0">
              <a:solidFill>
                <a:srgbClr val="FF0000"/>
              </a:solidFill>
              <a:ea typeface="ＭＳ Ｐゴシック" panose="020B0600070205080204" pitchFamily="34" charset="-128"/>
            </a:endParaRPr>
          </a:p>
        </p:txBody>
      </p:sp>
      <p:sp>
        <p:nvSpPr>
          <p:cNvPr id="314371" name="Slide Number Placeholder 3">
            <a:extLst>
              <a:ext uri="{FF2B5EF4-FFF2-40B4-BE49-F238E27FC236}">
                <a16:creationId xmlns:a16="http://schemas.microsoft.com/office/drawing/2014/main" id="{3FD27D86-281C-644C-886D-DCE9476EA34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6CFEEA7-D7B9-D84B-9F78-621809FB4D37}"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116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 name="Picture 1">
            <a:extLst>
              <a:ext uri="{FF2B5EF4-FFF2-40B4-BE49-F238E27FC236}">
                <a16:creationId xmlns:a16="http://schemas.microsoft.com/office/drawing/2014/main" id="{7C1D731A-3A46-3E4E-9D4B-C8802E36B09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5841521"/>
      </p:ext>
    </p:extLst>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737DB-C874-A045-9E01-58C26DAC1AF1}"/>
              </a:ext>
            </a:extLst>
          </p:cNvPr>
          <p:cNvSpPr>
            <a:spLocks noGrp="1"/>
          </p:cNvSpPr>
          <p:nvPr>
            <p:ph type="title"/>
          </p:nvPr>
        </p:nvSpPr>
        <p:spPr/>
        <p:txBody>
          <a:bodyPr/>
          <a:lstStyle/>
          <a:p>
            <a:r>
              <a:rPr lang="en-US" dirty="0"/>
              <a:t>RowHammer: Retrospective</a:t>
            </a:r>
          </a:p>
        </p:txBody>
      </p:sp>
      <p:sp>
        <p:nvSpPr>
          <p:cNvPr id="3" name="Content Placeholder 2">
            <a:extLst>
              <a:ext uri="{FF2B5EF4-FFF2-40B4-BE49-F238E27FC236}">
                <a16:creationId xmlns:a16="http://schemas.microsoft.com/office/drawing/2014/main" id="{91C67E72-BAB9-C743-A500-B03EF53FAD75}"/>
              </a:ext>
            </a:extLst>
          </p:cNvPr>
          <p:cNvSpPr>
            <a:spLocks noGrp="1"/>
          </p:cNvSpPr>
          <p:nvPr>
            <p:ph idx="1"/>
          </p:nvPr>
        </p:nvSpPr>
        <p:spPr>
          <a:xfrm>
            <a:off x="108520" y="856456"/>
            <a:ext cx="9144000" cy="4876800"/>
          </a:xfrm>
        </p:spPr>
        <p:txBody>
          <a:bodyPr/>
          <a:lstStyle/>
          <a:p>
            <a:r>
              <a:rPr lang="en-US" dirty="0">
                <a:solidFill>
                  <a:srgbClr val="0000FF"/>
                </a:solidFill>
              </a:rPr>
              <a:t>New mindset </a:t>
            </a:r>
            <a:r>
              <a:rPr lang="en-US" dirty="0"/>
              <a:t>that has enabled </a:t>
            </a:r>
            <a:r>
              <a:rPr lang="en-US" dirty="0">
                <a:solidFill>
                  <a:srgbClr val="0000FF"/>
                </a:solidFill>
              </a:rPr>
              <a:t>a renewed interest in HW security attack research</a:t>
            </a:r>
            <a:r>
              <a:rPr lang="en-US" dirty="0"/>
              <a:t>:</a:t>
            </a:r>
          </a:p>
          <a:p>
            <a:pPr lvl="1"/>
            <a:r>
              <a:rPr lang="en-US" sz="2000" dirty="0">
                <a:solidFill>
                  <a:srgbClr val="FF0000"/>
                </a:solidFill>
              </a:rPr>
              <a:t>Real (memory) chips are vulnerable</a:t>
            </a:r>
            <a:r>
              <a:rPr lang="en-US" sz="2000" dirty="0"/>
              <a:t>, in a simple and widespread manner </a:t>
            </a:r>
            <a:r>
              <a:rPr lang="en-US" sz="2000" dirty="0">
                <a:sym typeface="Wingdings" pitchFamily="2" charset="2"/>
              </a:rPr>
              <a:t> this causes real security problems</a:t>
            </a:r>
          </a:p>
          <a:p>
            <a:pPr lvl="1"/>
            <a:r>
              <a:rPr lang="en-US" sz="2000" dirty="0">
                <a:solidFill>
                  <a:srgbClr val="FF0000"/>
                </a:solidFill>
                <a:sym typeface="Wingdings" pitchFamily="2" charset="2"/>
              </a:rPr>
              <a:t>Hardware reliability  security connection is now mainstream discourse </a:t>
            </a:r>
          </a:p>
          <a:p>
            <a:pPr lvl="1"/>
            <a:endParaRPr lang="en-US" sz="2000" dirty="0">
              <a:sym typeface="Wingdings" pitchFamily="2" charset="2"/>
            </a:endParaRPr>
          </a:p>
          <a:p>
            <a:r>
              <a:rPr lang="en-US" dirty="0">
                <a:solidFill>
                  <a:srgbClr val="0000FF"/>
                </a:solidFill>
                <a:sym typeface="Wingdings" pitchFamily="2" charset="2"/>
              </a:rPr>
              <a:t>Many new RowHammer attacks…</a:t>
            </a:r>
          </a:p>
          <a:p>
            <a:pPr lvl="1"/>
            <a:r>
              <a:rPr lang="en-US" sz="2000" dirty="0">
                <a:sym typeface="Wingdings" pitchFamily="2" charset="2"/>
              </a:rPr>
              <a:t>Tens of papers in top security venues </a:t>
            </a:r>
          </a:p>
          <a:p>
            <a:pPr lvl="1"/>
            <a:r>
              <a:rPr lang="en-US" sz="2000" b="1" dirty="0">
                <a:solidFill>
                  <a:srgbClr val="FF0000"/>
                </a:solidFill>
                <a:sym typeface="Wingdings" pitchFamily="2" charset="2"/>
              </a:rPr>
              <a:t>More to come </a:t>
            </a:r>
            <a:r>
              <a:rPr lang="en-US" sz="2000" dirty="0">
                <a:sym typeface="Wingdings" pitchFamily="2" charset="2"/>
              </a:rPr>
              <a:t>as RowHammer is getting worse (DDR4 &amp; beyond)</a:t>
            </a:r>
          </a:p>
          <a:p>
            <a:pPr lvl="1"/>
            <a:endParaRPr lang="en-US" sz="2000" dirty="0">
              <a:sym typeface="Wingdings" pitchFamily="2" charset="2"/>
            </a:endParaRPr>
          </a:p>
          <a:p>
            <a:r>
              <a:rPr lang="en-US" dirty="0">
                <a:solidFill>
                  <a:srgbClr val="0000FF"/>
                </a:solidFill>
                <a:sym typeface="Wingdings" pitchFamily="2" charset="2"/>
              </a:rPr>
              <a:t>Many new RowHammer solutions…</a:t>
            </a:r>
          </a:p>
          <a:p>
            <a:pPr lvl="1"/>
            <a:r>
              <a:rPr lang="en-US" sz="2000" dirty="0">
                <a:sym typeface="Wingdings" pitchFamily="2" charset="2"/>
              </a:rPr>
              <a:t>Apple security release; Memtest86 updated</a:t>
            </a:r>
          </a:p>
          <a:p>
            <a:pPr lvl="1"/>
            <a:r>
              <a:rPr lang="en-US" sz="2000" dirty="0">
                <a:sym typeface="Wingdings" pitchFamily="2" charset="2"/>
              </a:rPr>
              <a:t>Many solution proposals in top venues (latest in ISCA 2019)</a:t>
            </a:r>
          </a:p>
          <a:p>
            <a:pPr lvl="1"/>
            <a:r>
              <a:rPr lang="en-US" sz="2000" dirty="0">
                <a:sym typeface="Wingdings" pitchFamily="2" charset="2"/>
              </a:rPr>
              <a:t>Principled system-DRAM co-design (in original RowHammer paper)</a:t>
            </a:r>
          </a:p>
          <a:p>
            <a:pPr lvl="1"/>
            <a:r>
              <a:rPr lang="en-US" sz="2000" b="1" dirty="0">
                <a:solidFill>
                  <a:srgbClr val="FF0000"/>
                </a:solidFill>
                <a:sym typeface="Wingdings" pitchFamily="2" charset="2"/>
              </a:rPr>
              <a:t>More to come…</a:t>
            </a:r>
          </a:p>
          <a:p>
            <a:endParaRPr lang="en-US" dirty="0">
              <a:sym typeface="Wingdings" pitchFamily="2" charset="2"/>
            </a:endParaRPr>
          </a:p>
          <a:p>
            <a:pPr lvl="1"/>
            <a:endParaRPr lang="en-US" dirty="0"/>
          </a:p>
        </p:txBody>
      </p:sp>
      <p:sp>
        <p:nvSpPr>
          <p:cNvPr id="4" name="Slide Number Placeholder 3">
            <a:extLst>
              <a:ext uri="{FF2B5EF4-FFF2-40B4-BE49-F238E27FC236}">
                <a16:creationId xmlns:a16="http://schemas.microsoft.com/office/drawing/2014/main" id="{505A65A6-427B-E648-B9CF-5442C197872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1165678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24F49-9E16-A046-8967-827085849DDF}"/>
              </a:ext>
            </a:extLst>
          </p:cNvPr>
          <p:cNvSpPr>
            <a:spLocks noGrp="1"/>
          </p:cNvSpPr>
          <p:nvPr>
            <p:ph type="title"/>
          </p:nvPr>
        </p:nvSpPr>
        <p:spPr/>
        <p:txBody>
          <a:bodyPr/>
          <a:lstStyle/>
          <a:p>
            <a:r>
              <a:rPr lang="en-US" dirty="0"/>
              <a:t>Perhaps Most Importantly…</a:t>
            </a:r>
          </a:p>
        </p:txBody>
      </p:sp>
      <p:sp>
        <p:nvSpPr>
          <p:cNvPr id="3" name="Content Placeholder 2">
            <a:extLst>
              <a:ext uri="{FF2B5EF4-FFF2-40B4-BE49-F238E27FC236}">
                <a16:creationId xmlns:a16="http://schemas.microsoft.com/office/drawing/2014/main" id="{F07CBA34-2E83-A746-8930-EEE2BC9D84CA}"/>
              </a:ext>
            </a:extLst>
          </p:cNvPr>
          <p:cNvSpPr>
            <a:spLocks noGrp="1"/>
          </p:cNvSpPr>
          <p:nvPr>
            <p:ph idx="1"/>
          </p:nvPr>
        </p:nvSpPr>
        <p:spPr>
          <a:xfrm>
            <a:off x="228600" y="1000472"/>
            <a:ext cx="8610600" cy="4876800"/>
          </a:xfrm>
        </p:spPr>
        <p:txBody>
          <a:bodyPr/>
          <a:lstStyle/>
          <a:p>
            <a:r>
              <a:rPr lang="en-US" dirty="0">
                <a:solidFill>
                  <a:srgbClr val="0000FF"/>
                </a:solidFill>
              </a:rPr>
              <a:t>RowHammer enabled a shift of mindset in mainstream security researchers</a:t>
            </a:r>
          </a:p>
          <a:p>
            <a:pPr lvl="1"/>
            <a:r>
              <a:rPr lang="en-US" dirty="0">
                <a:solidFill>
                  <a:srgbClr val="FF0000"/>
                </a:solidFill>
              </a:rPr>
              <a:t>General-purpose hardware is fallible</a:t>
            </a:r>
            <a:r>
              <a:rPr lang="en-US" dirty="0"/>
              <a:t>, in a widespread manner</a:t>
            </a:r>
          </a:p>
          <a:p>
            <a:pPr lvl="1"/>
            <a:r>
              <a:rPr lang="en-US" dirty="0"/>
              <a:t>Its problems are exploitable</a:t>
            </a:r>
          </a:p>
          <a:p>
            <a:pPr lvl="1"/>
            <a:endParaRPr lang="en-US" dirty="0"/>
          </a:p>
          <a:p>
            <a:r>
              <a:rPr lang="en-US" dirty="0"/>
              <a:t>This mindset has enabled many systems security researchers to examine hardware in more depth</a:t>
            </a:r>
          </a:p>
          <a:p>
            <a:pPr lvl="1"/>
            <a:r>
              <a:rPr lang="en-US" dirty="0"/>
              <a:t>And understand HW’s inner workings and vulnerabilities</a:t>
            </a:r>
          </a:p>
          <a:p>
            <a:pPr lvl="1"/>
            <a:endParaRPr lang="en-US" dirty="0"/>
          </a:p>
          <a:p>
            <a:r>
              <a:rPr lang="en-US" dirty="0">
                <a:solidFill>
                  <a:srgbClr val="0000FF"/>
                </a:solidFill>
              </a:rPr>
              <a:t>It is no coincidence that two of the groups that discovered Meltdown and </a:t>
            </a:r>
            <a:r>
              <a:rPr lang="en-US" dirty="0" err="1">
                <a:solidFill>
                  <a:srgbClr val="0000FF"/>
                </a:solidFill>
              </a:rPr>
              <a:t>Spectre</a:t>
            </a:r>
            <a:r>
              <a:rPr lang="en-US" dirty="0">
                <a:solidFill>
                  <a:srgbClr val="0000FF"/>
                </a:solidFill>
              </a:rPr>
              <a:t> heavily worked on RowHammer attacks before</a:t>
            </a:r>
          </a:p>
          <a:p>
            <a:pPr lvl="1"/>
            <a:r>
              <a:rPr lang="en-US" b="1" dirty="0">
                <a:solidFill>
                  <a:srgbClr val="FF0000"/>
                </a:solidFill>
              </a:rPr>
              <a:t>More to come…</a:t>
            </a:r>
          </a:p>
          <a:p>
            <a:endParaRPr lang="en-US" dirty="0">
              <a:solidFill>
                <a:srgbClr val="FF0000"/>
              </a:solidFill>
            </a:endParaRPr>
          </a:p>
        </p:txBody>
      </p:sp>
      <p:sp>
        <p:nvSpPr>
          <p:cNvPr id="4" name="Slide Number Placeholder 3">
            <a:extLst>
              <a:ext uri="{FF2B5EF4-FFF2-40B4-BE49-F238E27FC236}">
                <a16:creationId xmlns:a16="http://schemas.microsoft.com/office/drawing/2014/main" id="{DF3BEFD7-245E-1E4E-8BF4-087533D8D75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9849367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RowHammer</a:t>
            </a:r>
          </a:p>
        </p:txBody>
      </p:sp>
      <p:sp>
        <p:nvSpPr>
          <p:cNvPr id="3" name="Content Placeholder 2"/>
          <p:cNvSpPr>
            <a:spLocks noGrp="1"/>
          </p:cNvSpPr>
          <p:nvPr>
            <p:ph idx="1"/>
          </p:nvPr>
        </p:nvSpPr>
        <p:spPr>
          <a:xfrm>
            <a:off x="251520" y="1052736"/>
            <a:ext cx="8892480" cy="5256584"/>
          </a:xfrm>
        </p:spPr>
        <p:txBody>
          <a:bodyPr/>
          <a:lstStyle/>
          <a:p>
            <a:r>
              <a:rPr lang="en-US" sz="2200" dirty="0">
                <a:solidFill>
                  <a:srgbClr val="FF0000"/>
                </a:solidFill>
              </a:rPr>
              <a:t>DRAM reliability is reducing</a:t>
            </a:r>
          </a:p>
          <a:p>
            <a:r>
              <a:rPr lang="en-US" sz="2200" dirty="0"/>
              <a:t>Reliability issues open up security vulnerabilities</a:t>
            </a:r>
          </a:p>
          <a:p>
            <a:pPr lvl="1"/>
            <a:r>
              <a:rPr lang="en-US" sz="2000" dirty="0"/>
              <a:t>Very hard to defend against</a:t>
            </a:r>
          </a:p>
          <a:p>
            <a:r>
              <a:rPr lang="en-US" sz="2200" b="1" dirty="0" err="1">
                <a:solidFill>
                  <a:srgbClr val="C00000"/>
                </a:solidFill>
              </a:rPr>
              <a:t>Rowhammer</a:t>
            </a:r>
            <a:r>
              <a:rPr lang="en-US" sz="2200" b="1" dirty="0">
                <a:solidFill>
                  <a:srgbClr val="C00000"/>
                </a:solidFill>
              </a:rPr>
              <a:t> is a prime example </a:t>
            </a:r>
          </a:p>
          <a:p>
            <a:pPr lvl="1"/>
            <a:r>
              <a:rPr lang="en-US" altLang="en-US" sz="2000" dirty="0">
                <a:solidFill>
                  <a:srgbClr val="0000FF"/>
                </a:solidFill>
                <a:ea typeface="ＭＳ Ｐゴシック" panose="020B0600070205080204" pitchFamily="34" charset="-128"/>
              </a:rPr>
              <a:t>First example of how a </a:t>
            </a:r>
            <a:r>
              <a:rPr lang="en-US" altLang="en-US" sz="2000" dirty="0">
                <a:solidFill>
                  <a:srgbClr val="FF0000"/>
                </a:solidFill>
                <a:ea typeface="ＭＳ Ｐゴシック" panose="020B0600070205080204" pitchFamily="34" charset="-128"/>
              </a:rPr>
              <a:t>simple hardware failure mechanism </a:t>
            </a:r>
            <a:r>
              <a:rPr lang="en-US" altLang="en-US" sz="2000" dirty="0">
                <a:solidFill>
                  <a:srgbClr val="0000FF"/>
                </a:solidFill>
                <a:ea typeface="ＭＳ Ｐゴシック" panose="020B0600070205080204" pitchFamily="34" charset="-128"/>
              </a:rPr>
              <a:t>can create a </a:t>
            </a:r>
            <a:r>
              <a:rPr lang="en-US" altLang="en-US" sz="2000" dirty="0">
                <a:solidFill>
                  <a:srgbClr val="FF0000"/>
                </a:solidFill>
                <a:ea typeface="ＭＳ Ｐゴシック" panose="020B0600070205080204" pitchFamily="34" charset="-128"/>
              </a:rPr>
              <a:t>widespread system security vulnerability</a:t>
            </a:r>
            <a:endParaRPr lang="en-US" sz="2000" dirty="0"/>
          </a:p>
          <a:p>
            <a:pPr lvl="1"/>
            <a:r>
              <a:rPr lang="en-US" sz="2000" dirty="0"/>
              <a:t>Its implications on system security research are tremendous &amp; exciting</a:t>
            </a:r>
          </a:p>
          <a:p>
            <a:endParaRPr lang="en-US" sz="1800" dirty="0">
              <a:solidFill>
                <a:srgbClr val="0000FF"/>
              </a:solidFill>
            </a:endParaRPr>
          </a:p>
          <a:p>
            <a:r>
              <a:rPr lang="en-US" sz="2200" dirty="0">
                <a:solidFill>
                  <a:srgbClr val="FF0000"/>
                </a:solidFill>
              </a:rPr>
              <a:t>Bad news: RowHammer is getting worse.</a:t>
            </a:r>
          </a:p>
          <a:p>
            <a:endParaRPr lang="en-US" sz="2200" b="1" dirty="0">
              <a:solidFill>
                <a:schemeClr val="accent6">
                  <a:lumMod val="75000"/>
                </a:schemeClr>
              </a:solidFill>
            </a:endParaRPr>
          </a:p>
          <a:p>
            <a:r>
              <a:rPr lang="en-US" sz="2200" b="1" dirty="0">
                <a:solidFill>
                  <a:schemeClr val="accent6">
                    <a:lumMod val="75000"/>
                  </a:schemeClr>
                </a:solidFill>
              </a:rPr>
              <a:t>Good news: We have a lot more to do. </a:t>
            </a:r>
          </a:p>
          <a:p>
            <a:pPr lvl="1"/>
            <a:r>
              <a:rPr lang="en-US" sz="2000" dirty="0">
                <a:solidFill>
                  <a:schemeClr val="accent6">
                    <a:lumMod val="75000"/>
                  </a:schemeClr>
                </a:solidFill>
              </a:rPr>
              <a:t>We are now fully aware hardware is easily fallible.</a:t>
            </a:r>
          </a:p>
          <a:p>
            <a:pPr lvl="1"/>
            <a:r>
              <a:rPr lang="en-US" sz="2000" dirty="0">
                <a:solidFill>
                  <a:schemeClr val="accent6">
                    <a:lumMod val="75000"/>
                  </a:schemeClr>
                </a:solidFill>
              </a:rPr>
              <a:t>We are developing both attacks and solutions.</a:t>
            </a:r>
          </a:p>
          <a:p>
            <a:pPr lvl="1"/>
            <a:r>
              <a:rPr lang="en-US" sz="2000" dirty="0">
                <a:solidFill>
                  <a:schemeClr val="accent6">
                    <a:lumMod val="75000"/>
                  </a:schemeClr>
                </a:solidFill>
              </a:rPr>
              <a:t>We are developing principled models, methodologies, solutions.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89903893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For More on RowHammer…</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dirty="0"/>
              <a:t>Onur Mutlu and </a:t>
            </a:r>
            <a:r>
              <a:rPr lang="en-US" dirty="0" err="1"/>
              <a:t>Jeremie</a:t>
            </a:r>
            <a:r>
              <a:rPr lang="en-US" dirty="0"/>
              <a:t> Kim,</a:t>
            </a:r>
            <a:br>
              <a:rPr lang="en-US" dirty="0"/>
            </a:br>
            <a:r>
              <a:rPr lang="en-US" b="1" dirty="0"/>
              <a:t>"RowHammer: A Retrospective"</a:t>
            </a:r>
            <a:br>
              <a:rPr lang="en-US" dirty="0"/>
            </a:br>
            <a:r>
              <a:rPr lang="en-US" i="1" dirty="0">
                <a:hlinkClick r:id="rId2"/>
              </a:rPr>
              <a:t>IEEE Transactions on Computer-Aided Design of Integrated Circuits and Systems</a:t>
            </a:r>
            <a:r>
              <a:rPr lang="en-US" i="1" dirty="0"/>
              <a:t> (</a:t>
            </a:r>
            <a:r>
              <a:rPr lang="en-US" b="1" i="1" dirty="0"/>
              <a:t>TCAD</a:t>
            </a:r>
            <a:r>
              <a:rPr lang="en-US" i="1" dirty="0"/>
              <a:t>) Special Issue on Top Picks in Hardware and Embedded Security</a:t>
            </a:r>
            <a:r>
              <a:rPr lang="en-US" dirty="0"/>
              <a:t>, 2019. </a:t>
            </a:r>
            <a:br>
              <a:rPr lang="en-US" dirty="0"/>
            </a:br>
            <a:r>
              <a:rPr lang="en-US" dirty="0"/>
              <a:t>[</a:t>
            </a:r>
            <a:r>
              <a:rPr lang="en-US" dirty="0">
                <a:hlinkClick r:id="rId3"/>
              </a:rPr>
              <a:t>Preliminary arXiv version</a:t>
            </a:r>
            <a:r>
              <a:rPr lang="en-US" dirty="0"/>
              <a:t>]</a:t>
            </a:r>
            <a:br>
              <a:rPr lang="en-US" dirty="0"/>
            </a:br>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4"/>
          <a:stretch>
            <a:fillRect/>
          </a:stretch>
        </p:blipFill>
        <p:spPr>
          <a:xfrm>
            <a:off x="876300" y="4052664"/>
            <a:ext cx="7391400" cy="1752600"/>
          </a:xfrm>
          <a:prstGeom prst="rect">
            <a:avLst/>
          </a:prstGeom>
        </p:spPr>
      </p:pic>
    </p:spTree>
    <p:extLst>
      <p:ext uri="{BB962C8B-B14F-4D97-AF65-F5344CB8AC3E}">
        <p14:creationId xmlns:p14="http://schemas.microsoft.com/office/powerpoint/2010/main" val="3780165306"/>
      </p:ext>
    </p:extLst>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6512" y="404664"/>
            <a:ext cx="9144000" cy="6057900"/>
          </a:xfrm>
          <a:prstGeom prst="rect">
            <a:avLst/>
          </a:prstGeom>
        </p:spPr>
      </p:pic>
    </p:spTree>
    <p:extLst>
      <p:ext uri="{BB962C8B-B14F-4D97-AF65-F5344CB8AC3E}">
        <p14:creationId xmlns:p14="http://schemas.microsoft.com/office/powerpoint/2010/main" val="1328250720"/>
      </p:ext>
    </p:extLst>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solidFill>
                  <a:srgbClr val="0000FF"/>
                </a:solidFill>
              </a:rPr>
              <a:t>Prof. 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7 July 2019</a:t>
            </a:r>
          </a:p>
          <a:p>
            <a:r>
              <a:rPr lang="en-US" sz="2200" dirty="0"/>
              <a:t>SAMOS Tutorial</a:t>
            </a:r>
          </a:p>
          <a:p>
            <a:endParaRPr lang="en-US" sz="2200" dirty="0"/>
          </a:p>
          <a:p>
            <a:pPr algn="l"/>
            <a:endParaRPr lang="en-US" sz="2200" dirty="0"/>
          </a:p>
        </p:txBody>
      </p:sp>
      <p:sp>
        <p:nvSpPr>
          <p:cNvPr id="13" name="Title 1"/>
          <p:cNvSpPr>
            <a:spLocks noGrp="1"/>
          </p:cNvSpPr>
          <p:nvPr>
            <p:ph type="ctrTitle"/>
          </p:nvPr>
        </p:nvSpPr>
        <p:spPr>
          <a:xfrm>
            <a:off x="216024" y="1196752"/>
            <a:ext cx="8820472" cy="2201416"/>
          </a:xfrm>
        </p:spPr>
        <p:txBody>
          <a:bodyPr>
            <a:normAutofit fontScale="90000"/>
          </a:bodyPr>
          <a:lstStyle/>
          <a:p>
            <a:pPr algn="ctr"/>
            <a:r>
              <a:rPr lang="en-US" sz="4400" b="1" dirty="0"/>
              <a:t>Memory Systems </a:t>
            </a:r>
            <a:br>
              <a:rPr lang="en-US" sz="3600" dirty="0"/>
            </a:br>
            <a:r>
              <a:rPr lang="en-US" sz="4400" dirty="0"/>
              <a:t>and Memory-Centric Computing Systems</a:t>
            </a:r>
            <a:br>
              <a:rPr lang="en-US" sz="3600" dirty="0"/>
            </a:br>
            <a:br>
              <a:rPr lang="en-US" sz="1200" dirty="0"/>
            </a:br>
            <a:r>
              <a:rPr lang="en-US" sz="4000" dirty="0">
                <a:solidFill>
                  <a:srgbClr val="FF0000"/>
                </a:solidFill>
              </a:rPr>
              <a:t>Part 2: RowHammer</a:t>
            </a:r>
          </a:p>
        </p:txBody>
      </p:sp>
      <p:pic>
        <p:nvPicPr>
          <p:cNvPr id="9" name="Picture 2" descr="ETH Zurich short logo, black">
            <a:extLst>
              <a:ext uri="{FF2B5EF4-FFF2-40B4-BE49-F238E27FC236}">
                <a16:creationId xmlns:a16="http://schemas.microsoft.com/office/drawing/2014/main" id="{FC43E8D1-7441-F549-B3D8-E15CEC0D904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12" name="Picture 11" descr="Burgundy_CMU_JPG_Logo.jpg">
            <a:extLst>
              <a:ext uri="{FF2B5EF4-FFF2-40B4-BE49-F238E27FC236}">
                <a16:creationId xmlns:a16="http://schemas.microsoft.com/office/drawing/2014/main" id="{18DAF962-0981-0B4D-8AC7-8A2617AFD49C}"/>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14" name="Picture 13" descr="safari.png">
            <a:extLst>
              <a:ext uri="{FF2B5EF4-FFF2-40B4-BE49-F238E27FC236}">
                <a16:creationId xmlns:a16="http://schemas.microsoft.com/office/drawing/2014/main" id="{F68CDBFF-9DE1-D44A-85CA-A1176D0CACD1}"/>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309670611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Future Memory Reliability/Security Challenges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289556650"/>
      </p:ext>
    </p:extLst>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Main Memory</a:t>
            </a:r>
          </a:p>
        </p:txBody>
      </p:sp>
      <p:sp>
        <p:nvSpPr>
          <p:cNvPr id="3" name="Content Placeholder 2"/>
          <p:cNvSpPr>
            <a:spLocks noGrp="1"/>
          </p:cNvSpPr>
          <p:nvPr>
            <p:ph idx="1"/>
          </p:nvPr>
        </p:nvSpPr>
        <p:spPr>
          <a:xfrm>
            <a:off x="228600" y="1052736"/>
            <a:ext cx="8610600" cy="5195664"/>
          </a:xfrm>
        </p:spPr>
        <p:txBody>
          <a:bodyPr/>
          <a:lstStyle/>
          <a:p>
            <a:r>
              <a:rPr lang="en-US" dirty="0"/>
              <a:t>DRAM is becoming less reliable </a:t>
            </a:r>
            <a:r>
              <a:rPr lang="en-US" dirty="0">
                <a:sym typeface="Wingdings"/>
              </a:rPr>
              <a:t> more vulnerable</a:t>
            </a:r>
          </a:p>
          <a:p>
            <a:endParaRPr lang="en-US" dirty="0">
              <a:sym typeface="Wingdings"/>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60086382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hlinkClick r:id="rId2"/>
              </a:rPr>
              <a:t>"Revisiting Memory Errors in Large-Scale Production Data Centers: Analysis and Modeling of New Trends from the Field"</a:t>
            </a:r>
            <a:r>
              <a:rPr lang="en-US" sz="2000" dirty="0"/>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3550601753"/>
      </p:ext>
    </p:extLst>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 name="Shape 402"/>
          <p:cNvSpPr/>
          <p:nvPr/>
        </p:nvSpPr>
        <p:spPr>
          <a:xfrm rot="548035">
            <a:off x="7015296" y="2547039"/>
            <a:ext cx="1740409" cy="189077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 xmlns:ma14="http://schemas.microsoft.com/office/mac/drawingml/2011/main" val="1"/>
            </a:ext>
          </a:extLst>
        </p:spPr>
        <p:txBody>
          <a:bodyPr wrap="non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capacity</a:t>
            </a:r>
          </a:p>
        </p:txBody>
      </p:sp>
      <p:sp>
        <p:nvSpPr>
          <p:cNvPr id="4" name="Shape 305"/>
          <p:cNvSpPr/>
          <p:nvPr/>
        </p:nvSpPr>
        <p:spPr>
          <a:xfrm>
            <a:off x="251520" y="324366"/>
            <a:ext cx="8889400" cy="1016402"/>
          </a:xfrm>
          <a:prstGeom prst="rect">
            <a:avLst/>
          </a:prstGeom>
          <a:ln w="12700">
            <a:miter lim="400000"/>
          </a:ln>
          <a:extLst>
            <a:ext uri="{C572A759-6A51-4108-AA02-DFA0A04FC94B}">
              <ma14:wrappingTextBoxFlag xmlns="" xmlns:ma14="http://schemas.microsoft.com/office/mac/drawingml/2011/main" val="1"/>
            </a:ext>
          </a:extLst>
        </p:spPr>
        <p:txBody>
          <a:bodyPr wrap="none" lIns="38466" tIns="38466" rIns="38466" bIns="38466" anchor="ctr">
            <a:spAutoFit/>
          </a:bodyPr>
          <a:lstStyle>
            <a:lvl1pPr>
              <a:defRPr sz="8000" b="1" spc="-79">
                <a:solidFill>
                  <a:srgbClr val="000000"/>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sz="1800" b="0" spc="0"/>
            </a:pPr>
            <a:r>
              <a:rPr kumimoji="0" lang="en-US" sz="6100" b="0" i="0" u="none" strike="noStrike" kern="1200" cap="none" spc="-60" normalizeH="0" baseline="0" noProof="0" dirty="0">
                <a:ln>
                  <a:noFill/>
                </a:ln>
                <a:solidFill>
                  <a:srgbClr val="000000"/>
                </a:solidFill>
                <a:effectLst/>
                <a:uLnTx/>
                <a:uFillTx/>
                <a:latin typeface="Tahoma"/>
                <a:ea typeface="+mn-ea"/>
                <a:cs typeface="+mn-cs"/>
              </a:rPr>
              <a:t>DRAM Reliability Reducing</a:t>
            </a:r>
            <a:endParaRPr kumimoji="0" sz="6100" b="0" i="0" u="none" strike="noStrike" kern="1200" cap="none" spc="-60" normalizeH="0" baseline="0" noProof="0" dirty="0">
              <a:ln>
                <a:noFill/>
              </a:ln>
              <a:solidFill>
                <a:srgbClr val="000000"/>
              </a:solidFill>
              <a:effectLst/>
              <a:uLnTx/>
              <a:uFillTx/>
              <a:latin typeface="Tahoma"/>
              <a:ea typeface="+mn-ea"/>
              <a:cs typeface="+mn-cs"/>
            </a:endParaRPr>
          </a:p>
        </p:txBody>
      </p:sp>
      <p:pic>
        <p:nvPicPr>
          <p:cNvPr id="3" name="Picture 2"/>
          <p:cNvPicPr>
            <a:picLocks noChangeAspect="1"/>
          </p:cNvPicPr>
          <p:nvPr/>
        </p:nvPicPr>
        <p:blipFill>
          <a:blip r:embed="rId2"/>
          <a:stretch>
            <a:fillRect/>
          </a:stretch>
        </p:blipFill>
        <p:spPr>
          <a:xfrm>
            <a:off x="1331640" y="1253197"/>
            <a:ext cx="5112568" cy="5128131"/>
          </a:xfrm>
          <a:prstGeom prst="rect">
            <a:avLst/>
          </a:prstGeom>
        </p:spPr>
      </p:pic>
      <p:sp>
        <p:nvSpPr>
          <p:cNvPr id="2" name="Rectangle 1"/>
          <p:cNvSpPr/>
          <p:nvPr/>
        </p:nvSpPr>
        <p:spPr>
          <a:xfrm>
            <a:off x="197768" y="6448497"/>
            <a:ext cx="869471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Meza+, “</a:t>
            </a:r>
            <a:r>
              <a:rPr kumimoji="0" lang="en-US" sz="1800" b="0" i="0" u="none" strike="noStrike" kern="1200" cap="none" spc="0" normalizeH="0" baseline="0" noProof="0" dirty="0">
                <a:ln>
                  <a:noFill/>
                </a:ln>
                <a:solidFill>
                  <a:srgbClr val="0000FF"/>
                </a:solidFill>
                <a:effectLst/>
                <a:uLnTx/>
                <a:uFillTx/>
                <a:latin typeface="Tahoma"/>
                <a:ea typeface="+mn-ea"/>
                <a:cs typeface="+mn-cs"/>
              </a:rPr>
              <a:t>Revisiting Memory Errors in Large-Scale Production Data Centers</a:t>
            </a:r>
            <a:r>
              <a:rPr kumimoji="0" lang="en-US" sz="1800" b="0" i="0" u="none" strike="noStrike" kern="1200" cap="none" spc="0" normalizeH="0" baseline="0" noProof="0" dirty="0">
                <a:ln>
                  <a:noFill/>
                </a:ln>
                <a:solidFill>
                  <a:srgbClr val="000000"/>
                </a:solidFill>
                <a:effectLst/>
                <a:uLnTx/>
                <a:uFillTx/>
                <a:latin typeface="Tahoma"/>
                <a:ea typeface="+mn-ea"/>
                <a:cs typeface="+mn-cs"/>
              </a:rPr>
              <a:t>,” DSN’15.</a:t>
            </a:r>
          </a:p>
        </p:txBody>
      </p:sp>
    </p:spTree>
    <p:extLst>
      <p:ext uri="{BB962C8B-B14F-4D97-AF65-F5344CB8AC3E}">
        <p14:creationId xmlns:p14="http://schemas.microsoft.com/office/powerpoint/2010/main" val="384047901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2" grpId="0" animBg="1"/>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Aside: SSD Error Analysis in the Field</a:t>
            </a:r>
          </a:p>
        </p:txBody>
      </p:sp>
      <p:sp>
        <p:nvSpPr>
          <p:cNvPr id="3" name="Content Placeholder 2"/>
          <p:cNvSpPr>
            <a:spLocks noGrp="1"/>
          </p:cNvSpPr>
          <p:nvPr>
            <p:ph idx="1"/>
          </p:nvPr>
        </p:nvSpPr>
        <p:spPr>
          <a:xfrm>
            <a:off x="228600" y="1196752"/>
            <a:ext cx="8610600" cy="4876800"/>
          </a:xfrm>
        </p:spPr>
        <p:txBody>
          <a:bodyPr/>
          <a:lstStyle/>
          <a:p>
            <a:r>
              <a:rPr lang="en-US" sz="2200" dirty="0">
                <a:solidFill>
                  <a:srgbClr val="0000FF"/>
                </a:solidFill>
              </a:rPr>
              <a:t>First large-scale field study of flash memory errors</a:t>
            </a:r>
          </a:p>
          <a:p>
            <a:endParaRPr lang="en-US" sz="2200" dirty="0">
              <a:solidFill>
                <a:srgbClr val="0000FF"/>
              </a:solidFill>
            </a:endParaRPr>
          </a:p>
          <a:p>
            <a:r>
              <a:rPr lang="en-US" sz="2200" dirty="0"/>
              <a:t>Justin Meza, </a:t>
            </a:r>
            <a:r>
              <a:rPr lang="en-US" sz="2200" dirty="0" err="1"/>
              <a:t>Qiang</a:t>
            </a:r>
            <a:r>
              <a:rPr lang="en-US" sz="2200" dirty="0"/>
              <a:t> Wu, </a:t>
            </a:r>
            <a:r>
              <a:rPr lang="en-US" sz="2200" dirty="0" err="1"/>
              <a:t>Sanjeev</a:t>
            </a:r>
            <a:r>
              <a:rPr lang="en-US" sz="2200" dirty="0"/>
              <a:t> Kumar, and Onur Mutlu,</a:t>
            </a:r>
            <a:br>
              <a:rPr lang="en-US" sz="2200" dirty="0"/>
            </a:br>
            <a:r>
              <a:rPr lang="en-US" sz="2200" b="1" dirty="0">
                <a:hlinkClick r:id="rId2"/>
              </a:rPr>
              <a:t>"A Large-Scale Study of Flash Memory Errors in the Field"</a:t>
            </a:r>
            <a:r>
              <a:rPr lang="en-US" sz="2200" dirty="0"/>
              <a:t> </a:t>
            </a:r>
            <a:br>
              <a:rPr lang="en-US" sz="2200" dirty="0"/>
            </a:br>
            <a:r>
              <a:rPr lang="en-US" sz="2200" i="1" dirty="0"/>
              <a:t>Proceedings of the </a:t>
            </a:r>
            <a:r>
              <a:rPr lang="en-US" sz="2200" i="1" dirty="0">
                <a:hlinkClick r:id="rId3"/>
              </a:rPr>
              <a:t>ACM International Conference on Measurement and Modeling of Computer Systems</a:t>
            </a:r>
            <a:r>
              <a:rPr lang="en-US" sz="2200" i="1" dirty="0"/>
              <a:t> (</a:t>
            </a:r>
            <a:r>
              <a:rPr lang="en-US" sz="2200" b="1" i="1" dirty="0"/>
              <a:t>SIGMETRICS</a:t>
            </a:r>
            <a:r>
              <a:rPr lang="en-US" sz="2200" i="1" dirty="0"/>
              <a:t>)</a:t>
            </a:r>
            <a:r>
              <a:rPr lang="en-US" sz="2200" dirty="0"/>
              <a:t>, Portland, OR, June 2015. </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 [</a:t>
            </a:r>
            <a:r>
              <a:rPr lang="en-US" sz="2200" dirty="0">
                <a:hlinkClick r:id="rId6"/>
              </a:rPr>
              <a:t>Coverage at ZDNet</a:t>
            </a:r>
            <a:r>
              <a:rPr lang="en-US" sz="2200" dirty="0"/>
              <a:t>]</a:t>
            </a:r>
          </a:p>
          <a:p>
            <a:endParaRPr lang="en-US" sz="2200"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a:stretch>
            <a:fillRect/>
          </a:stretch>
        </p:blipFill>
        <p:spPr>
          <a:xfrm>
            <a:off x="0" y="4708054"/>
            <a:ext cx="9144000" cy="1313234"/>
          </a:xfrm>
          <a:prstGeom prst="rect">
            <a:avLst/>
          </a:prstGeom>
        </p:spPr>
      </p:pic>
    </p:spTree>
    <p:extLst>
      <p:ext uri="{BB962C8B-B14F-4D97-AF65-F5344CB8AC3E}">
        <p14:creationId xmlns:p14="http://schemas.microsoft.com/office/powerpoint/2010/main" val="37018406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Main Memory</a:t>
            </a:r>
          </a:p>
        </p:txBody>
      </p:sp>
      <p:sp>
        <p:nvSpPr>
          <p:cNvPr id="3" name="Content Placeholder 2"/>
          <p:cNvSpPr>
            <a:spLocks noGrp="1"/>
          </p:cNvSpPr>
          <p:nvPr>
            <p:ph idx="1"/>
          </p:nvPr>
        </p:nvSpPr>
        <p:spPr>
          <a:xfrm>
            <a:off x="228600" y="1052736"/>
            <a:ext cx="8610600" cy="5195664"/>
          </a:xfrm>
        </p:spPr>
        <p:txBody>
          <a:bodyPr/>
          <a:lstStyle/>
          <a:p>
            <a:r>
              <a:rPr lang="en-US" dirty="0"/>
              <a:t>DRAM is becoming less reliable </a:t>
            </a:r>
            <a:r>
              <a:rPr lang="en-US" dirty="0">
                <a:sym typeface="Wingdings"/>
              </a:rPr>
              <a:t> more vulnerable</a:t>
            </a:r>
          </a:p>
          <a:p>
            <a:endParaRPr lang="en-US" dirty="0">
              <a:sym typeface="Wingdings"/>
            </a:endParaRPr>
          </a:p>
          <a:p>
            <a:r>
              <a:rPr lang="en-US" dirty="0">
                <a:sym typeface="Wingdings"/>
              </a:rPr>
              <a:t>Due to difficulties in DRAM scaling, other problems may also appear (or they may be going unnoticed)</a:t>
            </a:r>
          </a:p>
          <a:p>
            <a:endParaRPr lang="en-US" dirty="0">
              <a:sym typeface="Wingdings"/>
            </a:endParaRPr>
          </a:p>
          <a:p>
            <a:r>
              <a:rPr lang="en-US" dirty="0">
                <a:sym typeface="Wingdings"/>
              </a:rPr>
              <a:t>Some errors may already be slipping into the field</a:t>
            </a:r>
          </a:p>
          <a:p>
            <a:pPr lvl="1"/>
            <a:r>
              <a:rPr lang="en-US" dirty="0">
                <a:sym typeface="Wingdings"/>
              </a:rPr>
              <a:t>Read disturb errors (</a:t>
            </a:r>
            <a:r>
              <a:rPr lang="en-US" dirty="0" err="1">
                <a:sym typeface="Wingdings"/>
              </a:rPr>
              <a:t>Rowhammer</a:t>
            </a:r>
            <a:r>
              <a:rPr lang="en-US" dirty="0">
                <a:sym typeface="Wingdings"/>
              </a:rPr>
              <a:t>)</a:t>
            </a:r>
          </a:p>
          <a:p>
            <a:pPr lvl="1"/>
            <a:r>
              <a:rPr lang="en-US" dirty="0">
                <a:sym typeface="Wingdings"/>
              </a:rPr>
              <a:t>Retention errors</a:t>
            </a:r>
          </a:p>
          <a:p>
            <a:pPr lvl="1"/>
            <a:r>
              <a:rPr lang="en-US" dirty="0">
                <a:sym typeface="Wingdings"/>
              </a:rPr>
              <a:t>Read errors, write errors</a:t>
            </a:r>
          </a:p>
          <a:p>
            <a:pPr lvl="1"/>
            <a:r>
              <a:rPr lang="en-US" dirty="0">
                <a:sym typeface="Wingdings"/>
              </a:rPr>
              <a:t>…</a:t>
            </a:r>
          </a:p>
          <a:p>
            <a:endParaRPr lang="en-US" dirty="0">
              <a:sym typeface="Wingdings"/>
            </a:endParaRPr>
          </a:p>
          <a:p>
            <a:r>
              <a:rPr lang="en-US" dirty="0">
                <a:solidFill>
                  <a:srgbClr val="FF0000"/>
                </a:solidFill>
                <a:sym typeface="Wingdings"/>
              </a:rPr>
              <a:t>These errors can also pose security vulnerabilities</a:t>
            </a: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a:spLocks noChangeArrowheads="1"/>
          </p:cNvSpPr>
          <p:nvPr/>
        </p:nvSpPr>
        <p:spPr bwMode="auto">
          <a:xfrm>
            <a:off x="899593" y="4005064"/>
            <a:ext cx="2232248" cy="432049"/>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42340271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Data Retention Time Failures</a:t>
            </a:r>
          </a:p>
        </p:txBody>
      </p:sp>
      <p:sp>
        <p:nvSpPr>
          <p:cNvPr id="3" name="Content Placeholder 2"/>
          <p:cNvSpPr>
            <a:spLocks noGrp="1"/>
          </p:cNvSpPr>
          <p:nvPr>
            <p:ph idx="1"/>
          </p:nvPr>
        </p:nvSpPr>
        <p:spPr/>
        <p:txBody>
          <a:bodyPr/>
          <a:lstStyle/>
          <a:p>
            <a:r>
              <a:rPr lang="en-US" dirty="0"/>
              <a:t>Determining the data retention time of a cell/row is getting more difficult</a:t>
            </a:r>
          </a:p>
          <a:p>
            <a:endParaRPr lang="en-US" dirty="0"/>
          </a:p>
          <a:p>
            <a:r>
              <a:rPr lang="en-US" dirty="0"/>
              <a:t>Retention failures may already be slipping into the field</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9148959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Jamie Liu, Ben </a:t>
            </a:r>
            <a:r>
              <a:rPr lang="en-US" sz="1800" dirty="0" err="1"/>
              <a:t>Jaiyen</a:t>
            </a:r>
            <a:r>
              <a:rPr lang="en-US" sz="1800" dirty="0"/>
              <a:t>, Yoongu Kim, Chris Wilkerson, and Onur Mutlu,</a:t>
            </a:r>
            <a:br>
              <a:rPr lang="en-US" sz="1800" dirty="0"/>
            </a:br>
            <a:r>
              <a:rPr lang="en-US" sz="1800" b="1" dirty="0">
                <a:hlinkClick r:id="rId2"/>
              </a:rPr>
              <a:t>"An Experimental Study of Data Retention Behavior in Modern DRAM Devices: Implications for Retention Time Profiling Mechanisms"</a:t>
            </a:r>
            <a:br>
              <a:rPr lang="en-US" sz="1800" dirty="0"/>
            </a:br>
            <a:r>
              <a:rPr lang="en-US" sz="1800" i="1" dirty="0"/>
              <a:t>Proceedings of the </a:t>
            </a:r>
            <a:r>
              <a:rPr lang="en-US" sz="1800" i="1" dirty="0">
                <a:hlinkClick r:id="rId3"/>
              </a:rPr>
              <a:t>40th International Symposium on Computer Architecture</a:t>
            </a:r>
            <a:r>
              <a:rPr lang="en-US" sz="1800" i="1" dirty="0"/>
              <a:t> (</a:t>
            </a:r>
            <a:r>
              <a:rPr lang="en-US" sz="1800" b="1" i="1" dirty="0"/>
              <a:t>ISCA</a:t>
            </a:r>
            <a:r>
              <a:rPr lang="en-US" sz="1800" i="1" dirty="0"/>
              <a:t>)</a:t>
            </a:r>
            <a:r>
              <a:rPr lang="en-US" sz="1800" dirty="0"/>
              <a:t>, Tel-Aviv, Israel, June 2013. </a:t>
            </a:r>
            <a:r>
              <a:rPr lang="en-US" sz="1800" dirty="0">
                <a:hlinkClick r:id="rId4"/>
              </a:rPr>
              <a:t>Slides (ppt)</a:t>
            </a:r>
            <a:r>
              <a:rPr lang="en-US" sz="1800" dirty="0"/>
              <a:t> </a:t>
            </a:r>
            <a:r>
              <a:rPr lang="en-US" sz="1800" dirty="0">
                <a:hlinkClick r:id="rId5"/>
              </a:rPr>
              <a:t>Slides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6"/>
          <a:stretch>
            <a:fillRect/>
          </a:stretch>
        </p:blipFill>
        <p:spPr>
          <a:xfrm>
            <a:off x="0" y="2751315"/>
            <a:ext cx="9144000" cy="4134069"/>
          </a:xfrm>
          <a:prstGeom prst="rect">
            <a:avLst/>
          </a:prstGeom>
        </p:spPr>
      </p:pic>
      <p:sp>
        <p:nvSpPr>
          <p:cNvPr id="7" name="Title 1"/>
          <p:cNvSpPr>
            <a:spLocks noGrp="1"/>
          </p:cNvSpPr>
          <p:nvPr>
            <p:ph type="title"/>
          </p:nvPr>
        </p:nvSpPr>
        <p:spPr>
          <a:xfrm>
            <a:off x="228600" y="152400"/>
            <a:ext cx="8915400" cy="1066800"/>
          </a:xfrm>
        </p:spPr>
        <p:txBody>
          <a:bodyPr/>
          <a:lstStyle/>
          <a:p>
            <a:r>
              <a:rPr lang="en-US" dirty="0"/>
              <a:t>Analysis of Data Retention Failures </a:t>
            </a:r>
            <a:r>
              <a:rPr lang="en-US" sz="3000" b="1" dirty="0"/>
              <a:t>[ISCA’13]</a:t>
            </a:r>
          </a:p>
        </p:txBody>
      </p:sp>
    </p:spTree>
    <p:extLst>
      <p:ext uri="{BB962C8B-B14F-4D97-AF65-F5344CB8AC3E}">
        <p14:creationId xmlns:p14="http://schemas.microsoft.com/office/powerpoint/2010/main" val="4294683047"/>
      </p:ext>
    </p:extLst>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Title 1"/>
          <p:cNvSpPr>
            <a:spLocks noGrp="1"/>
          </p:cNvSpPr>
          <p:nvPr>
            <p:ph type="title"/>
          </p:nvPr>
        </p:nvSpPr>
        <p:spPr>
          <a:xfrm>
            <a:off x="152400" y="152400"/>
            <a:ext cx="8991600" cy="884238"/>
          </a:xfrm>
        </p:spPr>
        <p:txBody>
          <a:bodyPr/>
          <a:lstStyle/>
          <a:p>
            <a:r>
              <a:rPr lang="en-US">
                <a:latin typeface="Garamond" charset="0"/>
                <a:ea typeface="ＭＳ Ｐゴシック" charset="0"/>
                <a:cs typeface="ＭＳ Ｐゴシック" charset="0"/>
              </a:rPr>
              <a:t>Two Challenges to Retention Time Profiling</a:t>
            </a:r>
          </a:p>
        </p:txBody>
      </p:sp>
      <p:sp>
        <p:nvSpPr>
          <p:cNvPr id="3" name="Content Placeholder 2"/>
          <p:cNvSpPr>
            <a:spLocks noGrp="1"/>
          </p:cNvSpPr>
          <p:nvPr>
            <p:ph idx="1"/>
          </p:nvPr>
        </p:nvSpPr>
        <p:spPr>
          <a:xfrm>
            <a:off x="238125" y="1095375"/>
            <a:ext cx="8905875" cy="5153025"/>
          </a:xfrm>
        </p:spPr>
        <p:txBody>
          <a:bodyPr/>
          <a:lstStyle/>
          <a:p>
            <a:pPr>
              <a:defRPr/>
            </a:pPr>
            <a:r>
              <a:rPr lang="en-US" dirty="0">
                <a:solidFill>
                  <a:srgbClr val="FF0000"/>
                </a:solidFill>
                <a:latin typeface="Tahoma" charset="0"/>
                <a:ea typeface="ＭＳ Ｐゴシック" charset="0"/>
                <a:cs typeface="ＭＳ Ｐゴシック" charset="0"/>
              </a:rPr>
              <a:t>Data Pattern Dependence (DPD) </a:t>
            </a:r>
            <a:r>
              <a:rPr lang="en-US" dirty="0">
                <a:latin typeface="Tahoma" charset="0"/>
                <a:ea typeface="ＭＳ Ｐゴシック" charset="0"/>
                <a:cs typeface="ＭＳ Ｐゴシック" charset="0"/>
              </a:rPr>
              <a:t>of retention time</a:t>
            </a:r>
          </a:p>
          <a:p>
            <a:pPr>
              <a:defRPr/>
            </a:pPr>
            <a:endParaRPr lang="en-US" dirty="0">
              <a:solidFill>
                <a:srgbClr val="FF0000"/>
              </a:solidFill>
              <a:latin typeface="Tahoma" charset="0"/>
              <a:ea typeface="ＭＳ Ｐゴシック" charset="0"/>
              <a:cs typeface="ＭＳ Ｐゴシック" charset="0"/>
            </a:endParaRPr>
          </a:p>
          <a:p>
            <a:pPr>
              <a:defRPr/>
            </a:pPr>
            <a:endParaRPr lang="en-US" dirty="0">
              <a:solidFill>
                <a:srgbClr val="FF0000"/>
              </a:solidFill>
              <a:latin typeface="Tahoma" charset="0"/>
              <a:ea typeface="ＭＳ Ｐゴシック" charset="0"/>
              <a:cs typeface="ＭＳ Ｐゴシック" charset="0"/>
            </a:endParaRPr>
          </a:p>
          <a:p>
            <a:pPr>
              <a:defRPr/>
            </a:pPr>
            <a:endParaRPr lang="en-US" dirty="0">
              <a:solidFill>
                <a:srgbClr val="FF0000"/>
              </a:solidFill>
              <a:latin typeface="Tahoma" charset="0"/>
              <a:ea typeface="ＭＳ Ｐゴシック" charset="0"/>
              <a:cs typeface="ＭＳ Ｐゴシック" charset="0"/>
            </a:endParaRPr>
          </a:p>
          <a:p>
            <a:pPr marL="0" indent="0">
              <a:buFont typeface="Wingdings" charset="0"/>
              <a:buNone/>
              <a:defRPr/>
            </a:pPr>
            <a:endParaRPr lang="en-US" dirty="0">
              <a:solidFill>
                <a:srgbClr val="FF0000"/>
              </a:solidFill>
              <a:latin typeface="Tahoma" charset="0"/>
              <a:ea typeface="ＭＳ Ｐゴシック" charset="0"/>
              <a:cs typeface="ＭＳ Ｐゴシック" charset="0"/>
            </a:endParaRPr>
          </a:p>
          <a:p>
            <a:pPr>
              <a:defRPr/>
            </a:pPr>
            <a:r>
              <a:rPr lang="en-US" dirty="0">
                <a:solidFill>
                  <a:srgbClr val="FF0000"/>
                </a:solidFill>
                <a:latin typeface="Tahoma" charset="0"/>
                <a:ea typeface="ＭＳ Ｐゴシック" charset="0"/>
                <a:cs typeface="ＭＳ Ｐゴシック" charset="0"/>
              </a:rPr>
              <a:t>Variable Retention Time (VRT) </a:t>
            </a:r>
            <a:r>
              <a:rPr lang="en-US" dirty="0">
                <a:solidFill>
                  <a:srgbClr val="000000"/>
                </a:solidFill>
                <a:latin typeface="Tahoma" charset="0"/>
                <a:ea typeface="ＭＳ Ｐゴシック" charset="0"/>
                <a:cs typeface="ＭＳ Ｐゴシック" charset="0"/>
              </a:rPr>
              <a:t>phenomenon</a:t>
            </a:r>
          </a:p>
        </p:txBody>
      </p:sp>
      <p:sp>
        <p:nvSpPr>
          <p:cNvPr id="222211"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2BADDEA-2833-0049-8538-3BDE34A5F6C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683602472"/>
      </p:ext>
    </p:extLst>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Title 1"/>
          <p:cNvSpPr>
            <a:spLocks noGrp="1"/>
          </p:cNvSpPr>
          <p:nvPr>
            <p:ph type="title"/>
          </p:nvPr>
        </p:nvSpPr>
        <p:spPr>
          <a:xfrm>
            <a:off x="152400" y="152400"/>
            <a:ext cx="8991600" cy="884238"/>
          </a:xfrm>
        </p:spPr>
        <p:txBody>
          <a:bodyPr/>
          <a:lstStyle/>
          <a:p>
            <a:r>
              <a:rPr lang="en-US">
                <a:latin typeface="Garamond" charset="0"/>
                <a:ea typeface="ＭＳ Ｐゴシック" charset="0"/>
                <a:cs typeface="ＭＳ Ｐゴシック" charset="0"/>
              </a:rPr>
              <a:t>Two Challenges to Retention Time Profiling</a:t>
            </a:r>
          </a:p>
        </p:txBody>
      </p:sp>
      <p:sp>
        <p:nvSpPr>
          <p:cNvPr id="3" name="Content Placeholder 2"/>
          <p:cNvSpPr>
            <a:spLocks noGrp="1"/>
          </p:cNvSpPr>
          <p:nvPr>
            <p:ph idx="1"/>
          </p:nvPr>
        </p:nvSpPr>
        <p:spPr>
          <a:xfrm>
            <a:off x="165100" y="1095375"/>
            <a:ext cx="8978900" cy="5153025"/>
          </a:xfrm>
        </p:spPr>
        <p:txBody>
          <a:bodyPr/>
          <a:lstStyle/>
          <a:p>
            <a:r>
              <a:rPr lang="en-US">
                <a:solidFill>
                  <a:srgbClr val="FF0000"/>
                </a:solidFill>
                <a:latin typeface="Tahoma" charset="0"/>
                <a:ea typeface="ＭＳ Ｐゴシック" charset="0"/>
                <a:cs typeface="ＭＳ Ｐゴシック" charset="0"/>
              </a:rPr>
              <a:t>Challenge 1: Data Pattern Dependence (DPD)</a:t>
            </a:r>
          </a:p>
          <a:p>
            <a:pPr lvl="1"/>
            <a:r>
              <a:rPr lang="en-US">
                <a:solidFill>
                  <a:srgbClr val="0000FF"/>
                </a:solidFill>
                <a:latin typeface="Tahoma" charset="0"/>
                <a:ea typeface="ＭＳ Ｐゴシック" charset="0"/>
              </a:rPr>
              <a:t>Retention time of a DRAM cell depends on its value and the values of cells nearby it</a:t>
            </a:r>
          </a:p>
          <a:p>
            <a:pPr lvl="1"/>
            <a:endParaRPr lang="en-US" sz="1800">
              <a:latin typeface="Tahoma" charset="0"/>
              <a:ea typeface="ＭＳ Ｐゴシック" charset="0"/>
            </a:endParaRPr>
          </a:p>
          <a:p>
            <a:pPr lvl="1"/>
            <a:r>
              <a:rPr lang="en-US">
                <a:latin typeface="Tahoma" charset="0"/>
                <a:ea typeface="ＭＳ Ｐゴシック" charset="0"/>
              </a:rPr>
              <a:t>When a row is activated, all bitlines are perturbed simultaneously</a:t>
            </a:r>
          </a:p>
        </p:txBody>
      </p:sp>
      <p:sp>
        <p:nvSpPr>
          <p:cNvPr id="22323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FD2CC19-049F-354C-8180-33C2AEE3F68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85963" y="3071813"/>
            <a:ext cx="5532437" cy="3675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Oval 1"/>
          <p:cNvSpPr/>
          <p:nvPr/>
        </p:nvSpPr>
        <p:spPr>
          <a:xfrm>
            <a:off x="2540000" y="3444875"/>
            <a:ext cx="4564063" cy="214313"/>
          </a:xfrm>
          <a:prstGeom prst="ellipse">
            <a:avLst/>
          </a:prstGeom>
          <a:noFill/>
          <a:ln w="381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 name="Oval 6"/>
          <p:cNvSpPr/>
          <p:nvPr/>
        </p:nvSpPr>
        <p:spPr>
          <a:xfrm>
            <a:off x="4137025" y="3168650"/>
            <a:ext cx="188913" cy="1735138"/>
          </a:xfrm>
          <a:prstGeom prst="ellipse">
            <a:avLst/>
          </a:prstGeom>
          <a:noFill/>
          <a:ln w="381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 name="Oval 7"/>
          <p:cNvSpPr/>
          <p:nvPr/>
        </p:nvSpPr>
        <p:spPr>
          <a:xfrm>
            <a:off x="2894013" y="3170238"/>
            <a:ext cx="187325" cy="1735137"/>
          </a:xfrm>
          <a:prstGeom prst="ellipse">
            <a:avLst/>
          </a:prstGeom>
          <a:noFill/>
          <a:ln w="381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Oval 8"/>
          <p:cNvSpPr/>
          <p:nvPr/>
        </p:nvSpPr>
        <p:spPr>
          <a:xfrm>
            <a:off x="5737225" y="3171825"/>
            <a:ext cx="187325" cy="1735138"/>
          </a:xfrm>
          <a:prstGeom prst="ellipse">
            <a:avLst/>
          </a:prstGeom>
          <a:noFill/>
          <a:ln w="381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Rectangle 9"/>
          <p:cNvSpPr>
            <a:spLocks noChangeArrowheads="1"/>
          </p:cNvSpPr>
          <p:nvPr/>
        </p:nvSpPr>
        <p:spPr bwMode="auto">
          <a:xfrm>
            <a:off x="2530475" y="3352800"/>
            <a:ext cx="5051425" cy="1249363"/>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61211546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10"/>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P spid="9" grpId="0" animBg="1"/>
      <p:bldP spid="10" grpId="0" animBg="1"/>
      <p:bldP spid="10" grpId="1" animBg="1"/>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5100" y="995363"/>
            <a:ext cx="8978900" cy="5153025"/>
          </a:xfrm>
        </p:spPr>
        <p:txBody>
          <a:bodyPr/>
          <a:lstStyle/>
          <a:p>
            <a:pPr>
              <a:defRPr/>
            </a:pPr>
            <a:r>
              <a:rPr lang="en-US" sz="2000" dirty="0">
                <a:latin typeface="Tahoma" charset="0"/>
                <a:ea typeface="ＭＳ Ｐゴシック" charset="0"/>
              </a:rPr>
              <a:t>Electrical noise on the </a:t>
            </a:r>
            <a:r>
              <a:rPr lang="en-US" sz="2000" dirty="0" err="1">
                <a:latin typeface="Tahoma" charset="0"/>
                <a:ea typeface="ＭＳ Ｐゴシック" charset="0"/>
              </a:rPr>
              <a:t>bitline</a:t>
            </a:r>
            <a:r>
              <a:rPr lang="en-US" sz="2000" dirty="0">
                <a:latin typeface="Tahoma" charset="0"/>
                <a:ea typeface="ＭＳ Ｐゴシック" charset="0"/>
              </a:rPr>
              <a:t> affects reliable sensing of a DRAM cell</a:t>
            </a:r>
          </a:p>
          <a:p>
            <a:pPr>
              <a:defRPr/>
            </a:pPr>
            <a:r>
              <a:rPr lang="en-US" sz="2000" dirty="0">
                <a:latin typeface="Tahoma" charset="0"/>
                <a:ea typeface="ＭＳ Ｐゴシック" charset="0"/>
              </a:rPr>
              <a:t>The magnitude of this noise is affected by values of nearby cells via</a:t>
            </a:r>
          </a:p>
          <a:p>
            <a:pPr lvl="1">
              <a:defRPr/>
            </a:pPr>
            <a:r>
              <a:rPr lang="en-US" sz="2000" dirty="0" err="1">
                <a:latin typeface="Tahoma" charset="0"/>
                <a:ea typeface="ＭＳ Ｐゴシック" charset="0"/>
              </a:rPr>
              <a:t>Bitline-bitline</a:t>
            </a:r>
            <a:r>
              <a:rPr lang="en-US" sz="2000" dirty="0">
                <a:latin typeface="Tahoma" charset="0"/>
                <a:ea typeface="ＭＳ Ｐゴシック" charset="0"/>
              </a:rPr>
              <a:t> coupling </a:t>
            </a:r>
            <a:r>
              <a:rPr lang="en-US" sz="2000" dirty="0">
                <a:latin typeface="Tahoma" charset="0"/>
                <a:ea typeface="ＭＳ Ｐゴシック" charset="0"/>
                <a:sym typeface="Wingdings" charset="0"/>
              </a:rPr>
              <a:t> electrical coupling between adjacent </a:t>
            </a:r>
            <a:r>
              <a:rPr lang="en-US" sz="2000" dirty="0" err="1">
                <a:latin typeface="Tahoma" charset="0"/>
                <a:ea typeface="ＭＳ Ｐゴシック" charset="0"/>
                <a:sym typeface="Wingdings" charset="0"/>
              </a:rPr>
              <a:t>bitlines</a:t>
            </a:r>
            <a:endParaRPr lang="en-US" sz="2000" dirty="0">
              <a:latin typeface="Tahoma" charset="0"/>
              <a:ea typeface="ＭＳ Ｐゴシック" charset="0"/>
            </a:endParaRPr>
          </a:p>
          <a:p>
            <a:pPr lvl="1">
              <a:defRPr/>
            </a:pPr>
            <a:r>
              <a:rPr lang="en-US" sz="2000" dirty="0" err="1">
                <a:latin typeface="Tahoma" charset="0"/>
                <a:ea typeface="ＭＳ Ｐゴシック" charset="0"/>
              </a:rPr>
              <a:t>Bitline-wordline</a:t>
            </a:r>
            <a:r>
              <a:rPr lang="en-US" sz="2000" dirty="0">
                <a:latin typeface="Tahoma" charset="0"/>
                <a:ea typeface="ＭＳ Ｐゴシック" charset="0"/>
              </a:rPr>
              <a:t> coupling </a:t>
            </a:r>
            <a:r>
              <a:rPr lang="en-US" sz="2000" dirty="0">
                <a:latin typeface="Tahoma" charset="0"/>
                <a:ea typeface="ＭＳ Ｐゴシック" charset="0"/>
                <a:sym typeface="Wingdings" charset="0"/>
              </a:rPr>
              <a:t> electrical coupling between each </a:t>
            </a:r>
            <a:r>
              <a:rPr lang="en-US" sz="2000" dirty="0" err="1">
                <a:latin typeface="Tahoma" charset="0"/>
                <a:ea typeface="ＭＳ Ｐゴシック" charset="0"/>
                <a:sym typeface="Wingdings" charset="0"/>
              </a:rPr>
              <a:t>bitline</a:t>
            </a:r>
            <a:r>
              <a:rPr lang="en-US" sz="2000" dirty="0">
                <a:latin typeface="Tahoma" charset="0"/>
                <a:ea typeface="ＭＳ Ｐゴシック" charset="0"/>
                <a:sym typeface="Wingdings" charset="0"/>
              </a:rPr>
              <a:t> and the activated </a:t>
            </a:r>
            <a:r>
              <a:rPr lang="en-US" sz="2000" dirty="0" err="1">
                <a:latin typeface="Tahoma" charset="0"/>
                <a:ea typeface="ＭＳ Ｐゴシック" charset="0"/>
                <a:sym typeface="Wingdings" charset="0"/>
              </a:rPr>
              <a:t>wordline</a:t>
            </a:r>
            <a:endParaRPr lang="en-US" sz="2000" dirty="0">
              <a:latin typeface="Tahoma" charset="0"/>
              <a:ea typeface="ＭＳ Ｐゴシック" charset="0"/>
              <a:sym typeface="Wingdings" charset="0"/>
            </a:endParaRPr>
          </a:p>
          <a:p>
            <a:pPr lvl="1">
              <a:defRPr/>
            </a:pPr>
            <a:endParaRPr lang="en-US" sz="2000" dirty="0">
              <a:latin typeface="Tahoma" charset="0"/>
              <a:ea typeface="ＭＳ Ｐゴシック" charset="0"/>
              <a:sym typeface="Wingdings" charset="0"/>
            </a:endParaRPr>
          </a:p>
          <a:p>
            <a:pPr lvl="1">
              <a:defRPr/>
            </a:pPr>
            <a:endParaRPr lang="en-US" sz="2000" dirty="0">
              <a:latin typeface="Tahoma" charset="0"/>
              <a:ea typeface="ＭＳ Ｐゴシック" charset="0"/>
              <a:sym typeface="Wingdings" charset="0"/>
            </a:endParaRPr>
          </a:p>
          <a:p>
            <a:pPr lvl="1">
              <a:defRPr/>
            </a:pPr>
            <a:endParaRPr lang="en-US" sz="2000" dirty="0">
              <a:latin typeface="Tahoma" charset="0"/>
              <a:ea typeface="ＭＳ Ｐゴシック" charset="0"/>
              <a:sym typeface="Wingdings" charset="0"/>
            </a:endParaRPr>
          </a:p>
          <a:p>
            <a:pPr lvl="1">
              <a:defRPr/>
            </a:pPr>
            <a:endParaRPr lang="en-US" sz="2000" dirty="0">
              <a:latin typeface="Tahoma" charset="0"/>
              <a:ea typeface="ＭＳ Ｐゴシック" charset="0"/>
              <a:sym typeface="Wingdings" charset="0"/>
            </a:endParaRPr>
          </a:p>
        </p:txBody>
      </p:sp>
      <p:sp>
        <p:nvSpPr>
          <p:cNvPr id="224258" name="Title 1"/>
          <p:cNvSpPr>
            <a:spLocks noGrp="1"/>
          </p:cNvSpPr>
          <p:nvPr>
            <p:ph type="title"/>
          </p:nvPr>
        </p:nvSpPr>
        <p:spPr>
          <a:xfrm>
            <a:off x="152400" y="152400"/>
            <a:ext cx="8991600" cy="884238"/>
          </a:xfrm>
        </p:spPr>
        <p:txBody>
          <a:bodyPr/>
          <a:lstStyle/>
          <a:p>
            <a:r>
              <a:rPr lang="en-US">
                <a:latin typeface="Garamond" charset="0"/>
                <a:ea typeface="ＭＳ Ｐゴシック" charset="0"/>
                <a:cs typeface="ＭＳ Ｐゴシック" charset="0"/>
              </a:rPr>
              <a:t>Data Pattern Dependence</a:t>
            </a:r>
          </a:p>
        </p:txBody>
      </p:sp>
      <p:sp>
        <p:nvSpPr>
          <p:cNvPr id="224259"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F6AB2B-DEDA-4742-A655-AABB18ABF77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85963" y="3071813"/>
            <a:ext cx="5532437" cy="3675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Oval 1"/>
          <p:cNvSpPr/>
          <p:nvPr/>
        </p:nvSpPr>
        <p:spPr>
          <a:xfrm>
            <a:off x="4137025" y="3168650"/>
            <a:ext cx="188913" cy="1735138"/>
          </a:xfrm>
          <a:prstGeom prst="ellipse">
            <a:avLst/>
          </a:prstGeom>
          <a:noFill/>
          <a:ln w="381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 name="Oval 7"/>
          <p:cNvSpPr/>
          <p:nvPr/>
        </p:nvSpPr>
        <p:spPr>
          <a:xfrm>
            <a:off x="5735638" y="3170238"/>
            <a:ext cx="187325" cy="1735137"/>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Oval 8"/>
          <p:cNvSpPr/>
          <p:nvPr/>
        </p:nvSpPr>
        <p:spPr>
          <a:xfrm>
            <a:off x="2895600" y="3171825"/>
            <a:ext cx="187325" cy="1735138"/>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Oval 9"/>
          <p:cNvSpPr/>
          <p:nvPr/>
        </p:nvSpPr>
        <p:spPr>
          <a:xfrm>
            <a:off x="2540000" y="3444875"/>
            <a:ext cx="4564063" cy="214313"/>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54201813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xit" presetSubtype="0" fill="hold" grpId="1" nodeType="clickEffect">
                                  <p:stCondLst>
                                    <p:cond delay="0"/>
                                  </p:stCondLst>
                                  <p:childTnLst>
                                    <p:set>
                                      <p:cBhvr>
                                        <p:cTn id="20" dur="1" fill="hold">
                                          <p:stCondLst>
                                            <p:cond delay="0"/>
                                          </p:stCondLst>
                                        </p:cTn>
                                        <p:tgtEl>
                                          <p:spTgt spid="9"/>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2"/>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8"/>
                                        </p:tgtEl>
                                        <p:attrNameLst>
                                          <p:attrName>style.visibility</p:attrName>
                                        </p:attrNameLst>
                                      </p:cBhvr>
                                      <p:to>
                                        <p:strVal val="hidden"/>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2" nodeType="clickEffect">
                                  <p:stCondLst>
                                    <p:cond delay="0"/>
                                  </p:stCondLst>
                                  <p:childTnLst>
                                    <p:set>
                                      <p:cBhvr>
                                        <p:cTn id="32" dur="1" fill="hold">
                                          <p:stCondLst>
                                            <p:cond delay="0"/>
                                          </p:stCondLst>
                                        </p:cTn>
                                        <p:tgtEl>
                                          <p:spTgt spid="2"/>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 grpId="2" animBg="1"/>
      <p:bldP spid="8" grpId="0" animBg="1"/>
      <p:bldP spid="8" grpId="1" animBg="1"/>
      <p:bldP spid="9" grpId="0" animBg="1"/>
      <p:bldP spid="9" grpId="1" animBg="1"/>
      <p:bldP spid="10" grpId="0" animBg="1"/>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5100" y="995363"/>
            <a:ext cx="8978900" cy="5153025"/>
          </a:xfrm>
        </p:spPr>
        <p:txBody>
          <a:bodyPr/>
          <a:lstStyle/>
          <a:p>
            <a:pPr>
              <a:defRPr/>
            </a:pPr>
            <a:r>
              <a:rPr lang="en-US" sz="2000" dirty="0">
                <a:latin typeface="Tahoma" charset="0"/>
                <a:ea typeface="ＭＳ Ｐゴシック" charset="0"/>
              </a:rPr>
              <a:t>Electrical noise on the </a:t>
            </a:r>
            <a:r>
              <a:rPr lang="en-US" sz="2000" dirty="0" err="1">
                <a:latin typeface="Tahoma" charset="0"/>
                <a:ea typeface="ＭＳ Ｐゴシック" charset="0"/>
              </a:rPr>
              <a:t>bitline</a:t>
            </a:r>
            <a:r>
              <a:rPr lang="en-US" sz="2000" dirty="0">
                <a:latin typeface="Tahoma" charset="0"/>
                <a:ea typeface="ＭＳ Ｐゴシック" charset="0"/>
              </a:rPr>
              <a:t> affects reliable sensing of a DRAM cell</a:t>
            </a:r>
          </a:p>
          <a:p>
            <a:pPr>
              <a:defRPr/>
            </a:pPr>
            <a:r>
              <a:rPr lang="en-US" sz="2000" dirty="0">
                <a:latin typeface="Tahoma" charset="0"/>
                <a:ea typeface="ＭＳ Ｐゴシック" charset="0"/>
              </a:rPr>
              <a:t>The magnitude of this noise is affected by values of nearby cells via</a:t>
            </a:r>
          </a:p>
          <a:p>
            <a:pPr lvl="1">
              <a:defRPr/>
            </a:pPr>
            <a:r>
              <a:rPr lang="en-US" sz="2000" dirty="0" err="1">
                <a:latin typeface="Tahoma" charset="0"/>
                <a:ea typeface="ＭＳ Ｐゴシック" charset="0"/>
              </a:rPr>
              <a:t>Bitline-bitline</a:t>
            </a:r>
            <a:r>
              <a:rPr lang="en-US" sz="2000" dirty="0">
                <a:latin typeface="Tahoma" charset="0"/>
                <a:ea typeface="ＭＳ Ｐゴシック" charset="0"/>
              </a:rPr>
              <a:t> coupling </a:t>
            </a:r>
            <a:r>
              <a:rPr lang="en-US" sz="2000" dirty="0">
                <a:latin typeface="Tahoma" charset="0"/>
                <a:ea typeface="ＭＳ Ｐゴシック" charset="0"/>
                <a:sym typeface="Wingdings" charset="0"/>
              </a:rPr>
              <a:t> electrical coupling between adjacent </a:t>
            </a:r>
            <a:r>
              <a:rPr lang="en-US" sz="2000" dirty="0" err="1">
                <a:latin typeface="Tahoma" charset="0"/>
                <a:ea typeface="ＭＳ Ｐゴシック" charset="0"/>
                <a:sym typeface="Wingdings" charset="0"/>
              </a:rPr>
              <a:t>bitlines</a:t>
            </a:r>
            <a:endParaRPr lang="en-US" sz="2000" dirty="0">
              <a:latin typeface="Tahoma" charset="0"/>
              <a:ea typeface="ＭＳ Ｐゴシック" charset="0"/>
            </a:endParaRPr>
          </a:p>
          <a:p>
            <a:pPr lvl="1">
              <a:defRPr/>
            </a:pPr>
            <a:r>
              <a:rPr lang="en-US" sz="2000" dirty="0" err="1">
                <a:latin typeface="Tahoma" charset="0"/>
                <a:ea typeface="ＭＳ Ｐゴシック" charset="0"/>
              </a:rPr>
              <a:t>Bitline-wordline</a:t>
            </a:r>
            <a:r>
              <a:rPr lang="en-US" sz="2000" dirty="0">
                <a:latin typeface="Tahoma" charset="0"/>
                <a:ea typeface="ＭＳ Ｐゴシック" charset="0"/>
              </a:rPr>
              <a:t> coupling </a:t>
            </a:r>
            <a:r>
              <a:rPr lang="en-US" sz="2000" dirty="0">
                <a:latin typeface="Tahoma" charset="0"/>
                <a:ea typeface="ＭＳ Ｐゴシック" charset="0"/>
                <a:sym typeface="Wingdings" charset="0"/>
              </a:rPr>
              <a:t> electrical coupling between each </a:t>
            </a:r>
            <a:r>
              <a:rPr lang="en-US" sz="2000" dirty="0" err="1">
                <a:latin typeface="Tahoma" charset="0"/>
                <a:ea typeface="ＭＳ Ｐゴシック" charset="0"/>
                <a:sym typeface="Wingdings" charset="0"/>
              </a:rPr>
              <a:t>bitline</a:t>
            </a:r>
            <a:r>
              <a:rPr lang="en-US" sz="2000" dirty="0">
                <a:latin typeface="Tahoma" charset="0"/>
                <a:ea typeface="ＭＳ Ｐゴシック" charset="0"/>
                <a:sym typeface="Wingdings" charset="0"/>
              </a:rPr>
              <a:t> and the activated </a:t>
            </a:r>
            <a:r>
              <a:rPr lang="en-US" sz="2000" dirty="0" err="1">
                <a:latin typeface="Tahoma" charset="0"/>
                <a:ea typeface="ＭＳ Ｐゴシック" charset="0"/>
                <a:sym typeface="Wingdings" charset="0"/>
              </a:rPr>
              <a:t>wordline</a:t>
            </a:r>
            <a:endParaRPr lang="en-US" sz="2000" dirty="0">
              <a:latin typeface="Tahoma" charset="0"/>
              <a:ea typeface="ＭＳ Ｐゴシック" charset="0"/>
              <a:sym typeface="Wingdings" charset="0"/>
            </a:endParaRPr>
          </a:p>
          <a:p>
            <a:pPr lvl="1">
              <a:defRPr/>
            </a:pPr>
            <a:endParaRPr lang="en-US" sz="2000" dirty="0">
              <a:latin typeface="Tahoma" charset="0"/>
              <a:ea typeface="ＭＳ Ｐゴシック" charset="0"/>
              <a:sym typeface="Wingdings" charset="0"/>
            </a:endParaRPr>
          </a:p>
          <a:p>
            <a:pPr lvl="1">
              <a:defRPr/>
            </a:pPr>
            <a:endParaRPr lang="en-US" sz="2000" dirty="0">
              <a:latin typeface="Tahoma" charset="0"/>
              <a:ea typeface="ＭＳ Ｐゴシック" charset="0"/>
              <a:sym typeface="Wingdings" charset="0"/>
            </a:endParaRPr>
          </a:p>
          <a:p>
            <a:pPr lvl="1">
              <a:defRPr/>
            </a:pPr>
            <a:endParaRPr lang="en-US" sz="2000" dirty="0">
              <a:latin typeface="Tahoma" charset="0"/>
              <a:ea typeface="ＭＳ Ｐゴシック" charset="0"/>
              <a:sym typeface="Wingdings" charset="0"/>
            </a:endParaRPr>
          </a:p>
          <a:p>
            <a:pPr lvl="1">
              <a:defRPr/>
            </a:pPr>
            <a:endParaRPr lang="en-US" sz="2000" dirty="0">
              <a:latin typeface="Tahoma" charset="0"/>
              <a:ea typeface="ＭＳ Ｐゴシック" charset="0"/>
              <a:sym typeface="Wingdings" charset="0"/>
            </a:endParaRPr>
          </a:p>
          <a:p>
            <a:pPr>
              <a:defRPr/>
            </a:pPr>
            <a:r>
              <a:rPr lang="en-US" dirty="0">
                <a:solidFill>
                  <a:srgbClr val="FF0000"/>
                </a:solidFill>
                <a:latin typeface="Tahoma" charset="0"/>
                <a:ea typeface="ＭＳ Ｐゴシック" charset="0"/>
              </a:rPr>
              <a:t>Retention time of a cell depends on data patterns stored in nearby cells </a:t>
            </a:r>
          </a:p>
          <a:p>
            <a:pPr marL="0" indent="0">
              <a:buFont typeface="Wingdings" charset="0"/>
              <a:buNone/>
              <a:defRPr/>
            </a:pPr>
            <a:r>
              <a:rPr lang="en-US" sz="2100" dirty="0">
                <a:solidFill>
                  <a:srgbClr val="FF0000"/>
                </a:solidFill>
                <a:latin typeface="Tahoma" charset="0"/>
                <a:ea typeface="ＭＳ Ｐゴシック" charset="0"/>
                <a:sym typeface="Wingdings" charset="0"/>
              </a:rPr>
              <a:t>     need to find the worst data pattern to find worst-case retention time</a:t>
            </a:r>
          </a:p>
          <a:p>
            <a:pPr marL="0" indent="0">
              <a:buFont typeface="Wingdings" charset="0"/>
              <a:buNone/>
              <a:defRPr/>
            </a:pPr>
            <a:r>
              <a:rPr lang="en-US" sz="2100" dirty="0">
                <a:solidFill>
                  <a:srgbClr val="FF0000"/>
                </a:solidFill>
                <a:latin typeface="Tahoma" charset="0"/>
                <a:ea typeface="ＭＳ Ｐゴシック" charset="0"/>
                <a:sym typeface="Wingdings" charset="0"/>
              </a:rPr>
              <a:t>    </a:t>
            </a:r>
            <a:r>
              <a:rPr lang="en-US" sz="2100" dirty="0">
                <a:solidFill>
                  <a:srgbClr val="FF0000"/>
                </a:solidFill>
                <a:latin typeface="Tahoma" charset="0"/>
                <a:ea typeface="ＭＳ Ｐゴシック" charset="0"/>
                <a:sym typeface="Wingdings"/>
              </a:rPr>
              <a:t> this pattern is location dependent</a:t>
            </a:r>
            <a:endParaRPr lang="en-US" sz="2100" dirty="0">
              <a:solidFill>
                <a:srgbClr val="FF0000"/>
              </a:solidFill>
              <a:latin typeface="Tahoma" charset="0"/>
              <a:ea typeface="ＭＳ Ｐゴシック" charset="0"/>
            </a:endParaRPr>
          </a:p>
          <a:p>
            <a:pPr>
              <a:defRPr/>
            </a:pPr>
            <a:endParaRPr lang="en-US" dirty="0">
              <a:latin typeface="Tahoma" charset="0"/>
              <a:ea typeface="ＭＳ Ｐゴシック" charset="0"/>
            </a:endParaRPr>
          </a:p>
        </p:txBody>
      </p:sp>
      <p:sp>
        <p:nvSpPr>
          <p:cNvPr id="224258" name="Title 1"/>
          <p:cNvSpPr>
            <a:spLocks noGrp="1"/>
          </p:cNvSpPr>
          <p:nvPr>
            <p:ph type="title"/>
          </p:nvPr>
        </p:nvSpPr>
        <p:spPr>
          <a:xfrm>
            <a:off x="152400" y="152400"/>
            <a:ext cx="8991600" cy="884238"/>
          </a:xfrm>
        </p:spPr>
        <p:txBody>
          <a:bodyPr/>
          <a:lstStyle/>
          <a:p>
            <a:r>
              <a:rPr lang="en-US">
                <a:latin typeface="Garamond" charset="0"/>
                <a:ea typeface="ＭＳ Ｐゴシック" charset="0"/>
                <a:cs typeface="ＭＳ Ｐゴシック" charset="0"/>
              </a:rPr>
              <a:t>Data Pattern Dependence</a:t>
            </a:r>
          </a:p>
        </p:txBody>
      </p:sp>
      <p:sp>
        <p:nvSpPr>
          <p:cNvPr id="224259"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F6AB2B-DEDA-4742-A655-AABB18ABF77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445637420"/>
      </p:ext>
    </p:extLst>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Title 1"/>
          <p:cNvSpPr>
            <a:spLocks noGrp="1"/>
          </p:cNvSpPr>
          <p:nvPr>
            <p:ph type="title"/>
          </p:nvPr>
        </p:nvSpPr>
        <p:spPr>
          <a:xfrm>
            <a:off x="152400" y="152400"/>
            <a:ext cx="8991600" cy="884238"/>
          </a:xfrm>
        </p:spPr>
        <p:txBody>
          <a:bodyPr/>
          <a:lstStyle/>
          <a:p>
            <a:r>
              <a:rPr lang="en-US">
                <a:latin typeface="Garamond" charset="0"/>
                <a:ea typeface="ＭＳ Ｐゴシック" charset="0"/>
                <a:cs typeface="ＭＳ Ｐゴシック" charset="0"/>
              </a:rPr>
              <a:t>Two Challenges to Retention Time Profiling</a:t>
            </a:r>
          </a:p>
        </p:txBody>
      </p:sp>
      <p:sp>
        <p:nvSpPr>
          <p:cNvPr id="3" name="Content Placeholder 2"/>
          <p:cNvSpPr>
            <a:spLocks noGrp="1"/>
          </p:cNvSpPr>
          <p:nvPr>
            <p:ph idx="1"/>
          </p:nvPr>
        </p:nvSpPr>
        <p:spPr>
          <a:xfrm>
            <a:off x="165100" y="1095375"/>
            <a:ext cx="8978900" cy="5153025"/>
          </a:xfrm>
        </p:spPr>
        <p:txBody>
          <a:bodyPr/>
          <a:lstStyle/>
          <a:p>
            <a:pPr>
              <a:defRPr/>
            </a:pPr>
            <a:r>
              <a:rPr lang="en-US" dirty="0">
                <a:solidFill>
                  <a:srgbClr val="FF0000"/>
                </a:solidFill>
                <a:latin typeface="Tahoma" charset="0"/>
                <a:ea typeface="ＭＳ Ｐゴシック" charset="0"/>
                <a:cs typeface="ＭＳ Ｐゴシック" charset="0"/>
              </a:rPr>
              <a:t>Challenge 2: Variable Retention Time (VRT)</a:t>
            </a:r>
          </a:p>
          <a:p>
            <a:pPr lvl="1">
              <a:defRPr/>
            </a:pPr>
            <a:r>
              <a:rPr lang="en-US" dirty="0">
                <a:solidFill>
                  <a:srgbClr val="0000FF"/>
                </a:solidFill>
                <a:latin typeface="Tahoma" charset="0"/>
                <a:ea typeface="ＭＳ Ｐゴシック" charset="0"/>
              </a:rPr>
              <a:t>Retention time of a DRAM cell changes randomly over time       </a:t>
            </a:r>
          </a:p>
          <a:p>
            <a:pPr lvl="2">
              <a:defRPr/>
            </a:pPr>
            <a:r>
              <a:rPr lang="en-US" dirty="0">
                <a:solidFill>
                  <a:srgbClr val="0000FF"/>
                </a:solidFill>
                <a:latin typeface="Tahoma" charset="0"/>
                <a:ea typeface="ＭＳ Ｐゴシック" charset="0"/>
              </a:rPr>
              <a:t>a cell alternates between multiple retention time states</a:t>
            </a:r>
          </a:p>
          <a:p>
            <a:pPr lvl="1">
              <a:defRPr/>
            </a:pPr>
            <a:endParaRPr lang="en-US" dirty="0">
              <a:latin typeface="Tahoma" charset="0"/>
              <a:ea typeface="ＭＳ Ｐゴシック" charset="0"/>
            </a:endParaRPr>
          </a:p>
          <a:p>
            <a:pPr lvl="1">
              <a:defRPr/>
            </a:pPr>
            <a:r>
              <a:rPr lang="en-US" dirty="0">
                <a:latin typeface="Tahoma" charset="0"/>
                <a:ea typeface="ＭＳ Ｐゴシック" charset="0"/>
              </a:rPr>
              <a:t>Leakage current of a cell changes sporadically due to a charge trap in the gate oxide of the DRAM cell access transistor</a:t>
            </a:r>
          </a:p>
          <a:p>
            <a:pPr lvl="1">
              <a:defRPr/>
            </a:pPr>
            <a:r>
              <a:rPr lang="en-US" dirty="0">
                <a:latin typeface="Tahoma" charset="0"/>
                <a:ea typeface="ＭＳ Ｐゴシック" charset="0"/>
              </a:rPr>
              <a:t>When the trap becomes occupied, charge leaks more readily from the transistor’s drain, leading to a short retention time</a:t>
            </a:r>
          </a:p>
          <a:p>
            <a:pPr lvl="2">
              <a:defRPr/>
            </a:pPr>
            <a:r>
              <a:rPr lang="en-US" dirty="0">
                <a:latin typeface="Tahoma" charset="0"/>
                <a:ea typeface="ＭＳ Ｐゴシック" charset="0"/>
              </a:rPr>
              <a:t>Called </a:t>
            </a:r>
            <a:r>
              <a:rPr lang="en-US" i="1" dirty="0">
                <a:latin typeface="Tahoma" charset="0"/>
                <a:ea typeface="ＭＳ Ｐゴシック" charset="0"/>
              </a:rPr>
              <a:t>Trap-Assisted Gate-Induced Drain Leakage</a:t>
            </a:r>
          </a:p>
          <a:p>
            <a:pPr lvl="1">
              <a:defRPr/>
            </a:pPr>
            <a:r>
              <a:rPr lang="en-US" dirty="0">
                <a:latin typeface="Tahoma" charset="0"/>
                <a:ea typeface="ＭＳ Ｐゴシック" charset="0"/>
              </a:rPr>
              <a:t>This process appears to be a random process </a:t>
            </a:r>
            <a:r>
              <a:rPr lang="en-US" sz="1800" b="1" dirty="0">
                <a:solidFill>
                  <a:srgbClr val="2C6123"/>
                </a:solidFill>
                <a:latin typeface="Tahoma" charset="0"/>
                <a:ea typeface="ＭＳ Ｐゴシック" charset="0"/>
              </a:rPr>
              <a:t>[Kim+ IEEE TED’11]</a:t>
            </a:r>
          </a:p>
          <a:p>
            <a:pPr lvl="2">
              <a:defRPr/>
            </a:pPr>
            <a:endParaRPr lang="en-US" dirty="0">
              <a:latin typeface="Tahoma" charset="0"/>
              <a:ea typeface="ＭＳ Ｐゴシック" charset="0"/>
            </a:endParaRPr>
          </a:p>
          <a:p>
            <a:pPr lvl="1">
              <a:defRPr/>
            </a:pPr>
            <a:r>
              <a:rPr lang="en-US" dirty="0">
                <a:solidFill>
                  <a:srgbClr val="FF0000"/>
                </a:solidFill>
                <a:latin typeface="Tahoma" charset="0"/>
                <a:ea typeface="ＭＳ Ｐゴシック" charset="0"/>
              </a:rPr>
              <a:t>Worst-case retention time depends on a random process </a:t>
            </a:r>
          </a:p>
          <a:p>
            <a:pPr marL="671512" lvl="2" indent="0">
              <a:buFont typeface="Wingdings" charset="0"/>
              <a:buNone/>
              <a:defRPr/>
            </a:pPr>
            <a:r>
              <a:rPr lang="en-US" dirty="0">
                <a:solidFill>
                  <a:srgbClr val="FF0000"/>
                </a:solidFill>
                <a:latin typeface="Tahoma" charset="0"/>
                <a:ea typeface="ＭＳ Ｐゴシック" charset="0"/>
                <a:sym typeface="Wingdings" charset="0"/>
              </a:rPr>
              <a:t> need to find the worst case despite this</a:t>
            </a:r>
            <a:endParaRPr lang="en-US" dirty="0">
              <a:solidFill>
                <a:srgbClr val="FF0000"/>
              </a:solidFill>
              <a:latin typeface="Tahoma" charset="0"/>
              <a:ea typeface="ＭＳ Ｐゴシック" charset="0"/>
            </a:endParaRPr>
          </a:p>
        </p:txBody>
      </p:sp>
      <p:sp>
        <p:nvSpPr>
          <p:cNvPr id="22528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274AD25-8CC2-CA49-83CB-00EA7636A2E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grpSp>
        <p:nvGrpSpPr>
          <p:cNvPr id="5" name="Group 4"/>
          <p:cNvGrpSpPr>
            <a:grpSpLocks/>
          </p:cNvGrpSpPr>
          <p:nvPr/>
        </p:nvGrpSpPr>
        <p:grpSpPr bwMode="auto">
          <a:xfrm>
            <a:off x="6669088" y="4141788"/>
            <a:ext cx="2474912" cy="2544762"/>
            <a:chOff x="6554938" y="2996952"/>
            <a:chExt cx="1696887" cy="2133600"/>
          </a:xfrm>
        </p:grpSpPr>
        <p:grpSp>
          <p:nvGrpSpPr>
            <p:cNvPr id="225285" name="Group 5"/>
            <p:cNvGrpSpPr>
              <a:grpSpLocks/>
            </p:cNvGrpSpPr>
            <p:nvPr/>
          </p:nvGrpSpPr>
          <p:grpSpPr bwMode="auto">
            <a:xfrm>
              <a:off x="6554938" y="2996952"/>
              <a:ext cx="1696887" cy="2133600"/>
              <a:chOff x="741513" y="3276600"/>
              <a:chExt cx="1696887" cy="2133600"/>
            </a:xfrm>
          </p:grpSpPr>
          <p:sp>
            <p:nvSpPr>
              <p:cNvPr id="225291" name="Freeform 4"/>
              <p:cNvSpPr>
                <a:spLocks/>
              </p:cNvSpPr>
              <p:nvPr/>
            </p:nvSpPr>
            <p:spPr bwMode="auto">
              <a:xfrm>
                <a:off x="1152525" y="4419600"/>
                <a:ext cx="838200" cy="228600"/>
              </a:xfrm>
              <a:custGeom>
                <a:avLst/>
                <a:gdLst>
                  <a:gd name="T0" fmla="*/ 0 w 624"/>
                  <a:gd name="T1" fmla="*/ 2147483647 h 144"/>
                  <a:gd name="T2" fmla="*/ 2147483647 w 624"/>
                  <a:gd name="T3" fmla="*/ 2147483647 h 144"/>
                  <a:gd name="T4" fmla="*/ 2147483647 w 624"/>
                  <a:gd name="T5" fmla="*/ 0 h 144"/>
                  <a:gd name="T6" fmla="*/ 2147483647 w 624"/>
                  <a:gd name="T7" fmla="*/ 0 h 144"/>
                  <a:gd name="T8" fmla="*/ 2147483647 w 624"/>
                  <a:gd name="T9" fmla="*/ 2147483647 h 144"/>
                  <a:gd name="T10" fmla="*/ 2147483647 w 624"/>
                  <a:gd name="T11" fmla="*/ 2147483647 h 144"/>
                  <a:gd name="T12" fmla="*/ 0 60000 65536"/>
                  <a:gd name="T13" fmla="*/ 0 60000 65536"/>
                  <a:gd name="T14" fmla="*/ 0 60000 65536"/>
                  <a:gd name="T15" fmla="*/ 0 60000 65536"/>
                  <a:gd name="T16" fmla="*/ 0 60000 65536"/>
                  <a:gd name="T17" fmla="*/ 0 60000 65536"/>
                  <a:gd name="T18" fmla="*/ 0 w 624"/>
                  <a:gd name="T19" fmla="*/ 0 h 144"/>
                  <a:gd name="T20" fmla="*/ 624 w 62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624" h="144">
                    <a:moveTo>
                      <a:pt x="0" y="144"/>
                    </a:moveTo>
                    <a:lnTo>
                      <a:pt x="144" y="144"/>
                    </a:lnTo>
                    <a:lnTo>
                      <a:pt x="144" y="0"/>
                    </a:lnTo>
                    <a:lnTo>
                      <a:pt x="432" y="0"/>
                    </a:lnTo>
                    <a:lnTo>
                      <a:pt x="432" y="144"/>
                    </a:lnTo>
                    <a:lnTo>
                      <a:pt x="624" y="144"/>
                    </a:lnTo>
                  </a:path>
                </a:pathLst>
              </a:cu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225292" name="Line 5"/>
              <p:cNvSpPr>
                <a:spLocks noChangeShapeType="1"/>
              </p:cNvSpPr>
              <p:nvPr/>
            </p:nvSpPr>
            <p:spPr bwMode="auto">
              <a:xfrm>
                <a:off x="1381125" y="4343400"/>
                <a:ext cx="304800" cy="0"/>
              </a:xfrm>
              <a:prstGeom prst="line">
                <a:avLst/>
              </a:prstGeom>
              <a:noFill/>
              <a:ln w="1905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225293" name="Oval 6"/>
              <p:cNvSpPr>
                <a:spLocks noChangeArrowheads="1"/>
              </p:cNvSpPr>
              <p:nvPr/>
            </p:nvSpPr>
            <p:spPr bwMode="auto">
              <a:xfrm flipH="1">
                <a:off x="1457325" y="4191000"/>
                <a:ext cx="152400" cy="152400"/>
              </a:xfrm>
              <a:prstGeom prst="ellipse">
                <a:avLst/>
              </a:pr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225294" name="Line 7"/>
              <p:cNvSpPr>
                <a:spLocks noChangeShapeType="1"/>
              </p:cNvSpPr>
              <p:nvPr/>
            </p:nvSpPr>
            <p:spPr bwMode="auto">
              <a:xfrm>
                <a:off x="1152525" y="3276600"/>
                <a:ext cx="0" cy="2133600"/>
              </a:xfrm>
              <a:prstGeom prst="line">
                <a:avLst/>
              </a:prstGeom>
              <a:noFill/>
              <a:ln w="1905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225295" name="Line 8"/>
              <p:cNvSpPr>
                <a:spLocks noChangeShapeType="1"/>
              </p:cNvSpPr>
              <p:nvPr/>
            </p:nvSpPr>
            <p:spPr bwMode="auto">
              <a:xfrm>
                <a:off x="741513" y="3799594"/>
                <a:ext cx="1696887" cy="10406"/>
              </a:xfrm>
              <a:prstGeom prst="line">
                <a:avLst/>
              </a:prstGeom>
              <a:noFill/>
              <a:ln w="1905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225296" name="Line 9"/>
              <p:cNvSpPr>
                <a:spLocks noChangeShapeType="1"/>
              </p:cNvSpPr>
              <p:nvPr/>
            </p:nvSpPr>
            <p:spPr bwMode="auto">
              <a:xfrm>
                <a:off x="1533525" y="3810000"/>
                <a:ext cx="0" cy="381000"/>
              </a:xfrm>
              <a:prstGeom prst="line">
                <a:avLst/>
              </a:prstGeom>
              <a:noFill/>
              <a:ln w="1905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grpSp>
        <p:sp>
          <p:nvSpPr>
            <p:cNvPr id="225286" name="Line 30"/>
            <p:cNvSpPr>
              <a:spLocks noChangeShapeType="1"/>
            </p:cNvSpPr>
            <p:nvPr/>
          </p:nvSpPr>
          <p:spPr bwMode="auto">
            <a:xfrm>
              <a:off x="7794625" y="4368552"/>
              <a:ext cx="1588" cy="152400"/>
            </a:xfrm>
            <a:prstGeom prst="line">
              <a:avLst/>
            </a:prstGeom>
            <a:noFill/>
            <a:ln w="1905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225287" name="Line 31"/>
            <p:cNvSpPr>
              <a:spLocks noChangeShapeType="1"/>
            </p:cNvSpPr>
            <p:nvPr/>
          </p:nvSpPr>
          <p:spPr bwMode="auto">
            <a:xfrm>
              <a:off x="7642225" y="4520952"/>
              <a:ext cx="304800" cy="0"/>
            </a:xfrm>
            <a:prstGeom prst="line">
              <a:avLst/>
            </a:prstGeom>
            <a:noFill/>
            <a:ln w="1905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225288" name="Line 32"/>
            <p:cNvSpPr>
              <a:spLocks noChangeShapeType="1"/>
            </p:cNvSpPr>
            <p:nvPr/>
          </p:nvSpPr>
          <p:spPr bwMode="auto">
            <a:xfrm>
              <a:off x="7642225" y="4597152"/>
              <a:ext cx="304800" cy="0"/>
            </a:xfrm>
            <a:prstGeom prst="line">
              <a:avLst/>
            </a:prstGeom>
            <a:noFill/>
            <a:ln w="1905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225289" name="Line 35"/>
            <p:cNvSpPr>
              <a:spLocks noChangeShapeType="1"/>
            </p:cNvSpPr>
            <p:nvPr/>
          </p:nvSpPr>
          <p:spPr bwMode="auto">
            <a:xfrm>
              <a:off x="7794625" y="4597152"/>
              <a:ext cx="0" cy="228600"/>
            </a:xfrm>
            <a:prstGeom prst="line">
              <a:avLst/>
            </a:prstGeom>
            <a:noFill/>
            <a:ln w="1905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225290" name="AutoShape 36"/>
            <p:cNvSpPr>
              <a:spLocks noChangeArrowheads="1"/>
            </p:cNvSpPr>
            <p:nvPr/>
          </p:nvSpPr>
          <p:spPr bwMode="auto">
            <a:xfrm flipV="1">
              <a:off x="7642225" y="4825752"/>
              <a:ext cx="304800" cy="228600"/>
            </a:xfrm>
            <a:prstGeom prst="triangle">
              <a:avLst>
                <a:gd name="adj" fmla="val 50000"/>
              </a:avLst>
            </a:prstGeom>
            <a:noFill/>
            <a:ln w="1905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grpSp>
    </p:spTree>
    <p:extLst>
      <p:ext uri="{BB962C8B-B14F-4D97-AF65-F5344CB8AC3E}">
        <p14:creationId xmlns:p14="http://schemas.microsoft.com/office/powerpoint/2010/main" val="47165653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xit" presetSubtype="0" fill="hold" nodeType="withEffect">
                                  <p:stCondLst>
                                    <p:cond delay="0"/>
                                  </p:stCondLst>
                                  <p:childTnLst>
                                    <p:set>
                                      <p:cBhvr>
                                        <p:cTn id="30" dur="1" fill="hold">
                                          <p:stCondLst>
                                            <p:cond delay="0"/>
                                          </p:stCondLst>
                                        </p:cTn>
                                        <p:tgtEl>
                                          <p:spTgt spid="5"/>
                                        </p:tgtEl>
                                        <p:attrNameLst>
                                          <p:attrName>style.visibility</p:attrName>
                                        </p:attrNameLst>
                                      </p:cBhvr>
                                      <p:to>
                                        <p:strVal val="hidden"/>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Title 1"/>
          <p:cNvSpPr>
            <a:spLocks noGrp="1"/>
          </p:cNvSpPr>
          <p:nvPr>
            <p:ph type="title"/>
          </p:nvPr>
        </p:nvSpPr>
        <p:spPr>
          <a:xfrm>
            <a:off x="0" y="152400"/>
            <a:ext cx="9144000" cy="884238"/>
          </a:xfrm>
        </p:spPr>
        <p:txBody>
          <a:bodyPr/>
          <a:lstStyle/>
          <a:p>
            <a:r>
              <a:rPr lang="en-US" dirty="0">
                <a:latin typeface="Garamond" charset="0"/>
                <a:ea typeface="ＭＳ Ｐゴシック" charset="0"/>
                <a:cs typeface="ＭＳ Ｐゴシック" charset="0"/>
              </a:rPr>
              <a:t>Modern DRAM Retention Time Distribution</a:t>
            </a:r>
          </a:p>
        </p:txBody>
      </p:sp>
      <p:sp>
        <p:nvSpPr>
          <p:cNvPr id="241666" name="Slide Number Placeholder 3"/>
          <p:cNvSpPr>
            <a:spLocks noGrp="1"/>
          </p:cNvSpPr>
          <p:nvPr>
            <p:ph type="sldNum" sz="quarter" idx="11"/>
          </p:nvPr>
        </p:nvSpPr>
        <p:spPr>
          <a:xfrm>
            <a:off x="6946900" y="6424613"/>
            <a:ext cx="2133600" cy="4572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401818D-C5CA-8E43-8FDB-60478C7F7E7C}"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41667" name="Picture 4" descr="retention-distribution.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41463" y="949325"/>
            <a:ext cx="6929437" cy="5095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TextBox 8"/>
          <p:cNvSpPr txBox="1"/>
          <p:nvPr/>
        </p:nvSpPr>
        <p:spPr>
          <a:xfrm>
            <a:off x="107504" y="6029205"/>
            <a:ext cx="8594725" cy="830263"/>
          </a:xfrm>
          <a:prstGeom prst="rect">
            <a:avLst/>
          </a:prstGeom>
          <a:solidFill>
            <a:sysClr val="window" lastClr="FFFFFF"/>
          </a:solidFill>
          <a:ln w="25400" cap="flat" cmpd="sng" algn="ctr">
            <a:solidFill>
              <a:srgbClr val="0000FF"/>
            </a:solidFill>
            <a:prstDash val="solid"/>
          </a:ln>
          <a:effectLst/>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0000FF"/>
                </a:solidFill>
                <a:effectLst/>
                <a:uLnTx/>
                <a:uFillTx/>
                <a:latin typeface="Calibri"/>
                <a:ea typeface="ＭＳ Ｐゴシック" charset="0"/>
                <a:cs typeface="ＭＳ Ｐゴシック" charset="0"/>
              </a:rPr>
              <a:t>Newer device families have more weak cells than older ones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0000FF"/>
                </a:solidFill>
                <a:effectLst/>
                <a:uLnTx/>
                <a:uFillTx/>
                <a:latin typeface="Calibri"/>
                <a:ea typeface="ＭＳ Ｐゴシック" charset="0"/>
                <a:cs typeface="ＭＳ Ｐゴシック" charset="0"/>
              </a:rPr>
              <a:t>Likely a result of technology scaling</a:t>
            </a:r>
          </a:p>
        </p:txBody>
      </p:sp>
      <p:sp>
        <p:nvSpPr>
          <p:cNvPr id="10" name="Oval 9"/>
          <p:cNvSpPr/>
          <p:nvPr/>
        </p:nvSpPr>
        <p:spPr>
          <a:xfrm>
            <a:off x="7423150" y="4365625"/>
            <a:ext cx="904875" cy="431800"/>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1" name="Oval 10"/>
          <p:cNvSpPr/>
          <p:nvPr/>
        </p:nvSpPr>
        <p:spPr>
          <a:xfrm>
            <a:off x="7431088" y="2409825"/>
            <a:ext cx="904875" cy="431800"/>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2" name="TextBox 38"/>
          <p:cNvSpPr txBox="1">
            <a:spLocks noChangeArrowheads="1"/>
          </p:cNvSpPr>
          <p:nvPr/>
        </p:nvSpPr>
        <p:spPr bwMode="auto">
          <a:xfrm>
            <a:off x="8329613" y="4356100"/>
            <a:ext cx="890587"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FF0000"/>
                </a:solidFill>
                <a:effectLst/>
                <a:uLnTx/>
                <a:uFillTx/>
                <a:latin typeface="Arial" charset="0"/>
                <a:ea typeface="ＭＳ Ｐゴシック" charset="0"/>
              </a:rPr>
              <a:t>OLDER</a:t>
            </a:r>
          </a:p>
        </p:txBody>
      </p:sp>
      <p:sp>
        <p:nvSpPr>
          <p:cNvPr id="13" name="TextBox 38"/>
          <p:cNvSpPr txBox="1">
            <a:spLocks noChangeArrowheads="1"/>
          </p:cNvSpPr>
          <p:nvPr/>
        </p:nvSpPr>
        <p:spPr bwMode="auto">
          <a:xfrm>
            <a:off x="8289925" y="2439988"/>
            <a:ext cx="947738"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FF0000"/>
                </a:solidFill>
                <a:effectLst/>
                <a:uLnTx/>
                <a:uFillTx/>
                <a:latin typeface="Arial" charset="0"/>
                <a:ea typeface="ＭＳ Ｐゴシック" charset="0"/>
              </a:rPr>
              <a:t>NEWER</a:t>
            </a:r>
          </a:p>
        </p:txBody>
      </p:sp>
      <p:sp>
        <p:nvSpPr>
          <p:cNvPr id="14" name="Oval 13"/>
          <p:cNvSpPr/>
          <p:nvPr/>
        </p:nvSpPr>
        <p:spPr>
          <a:xfrm>
            <a:off x="7386638" y="5146675"/>
            <a:ext cx="904875" cy="431800"/>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5" name="TextBox 38"/>
          <p:cNvSpPr txBox="1">
            <a:spLocks noChangeArrowheads="1"/>
          </p:cNvSpPr>
          <p:nvPr/>
        </p:nvSpPr>
        <p:spPr bwMode="auto">
          <a:xfrm>
            <a:off x="8329613" y="5186363"/>
            <a:ext cx="890587"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FF0000"/>
                </a:solidFill>
                <a:effectLst/>
                <a:uLnTx/>
                <a:uFillTx/>
                <a:latin typeface="Arial" charset="0"/>
                <a:ea typeface="ＭＳ Ｐゴシック" charset="0"/>
              </a:rPr>
              <a:t>OLDER</a:t>
            </a:r>
          </a:p>
        </p:txBody>
      </p:sp>
      <p:sp>
        <p:nvSpPr>
          <p:cNvPr id="16" name="Oval 15"/>
          <p:cNvSpPr/>
          <p:nvPr/>
        </p:nvSpPr>
        <p:spPr>
          <a:xfrm>
            <a:off x="7432675" y="1882775"/>
            <a:ext cx="904875" cy="431800"/>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7" name="TextBox 38"/>
          <p:cNvSpPr txBox="1">
            <a:spLocks noChangeArrowheads="1"/>
          </p:cNvSpPr>
          <p:nvPr/>
        </p:nvSpPr>
        <p:spPr bwMode="auto">
          <a:xfrm>
            <a:off x="8291513" y="1912938"/>
            <a:ext cx="947737"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FF0000"/>
                </a:solidFill>
                <a:effectLst/>
                <a:uLnTx/>
                <a:uFillTx/>
                <a:latin typeface="Arial" charset="0"/>
                <a:ea typeface="ＭＳ Ｐゴシック" charset="0"/>
              </a:rPr>
              <a:t>NEWER</a:t>
            </a:r>
          </a:p>
        </p:txBody>
      </p:sp>
    </p:spTree>
    <p:extLst>
      <p:ext uri="{BB962C8B-B14F-4D97-AF65-F5344CB8AC3E}">
        <p14:creationId xmlns:p14="http://schemas.microsoft.com/office/powerpoint/2010/main" val="273584495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12"/>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10"/>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11"/>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3"/>
                                        </p:tgtEl>
                                        <p:attrNameLst>
                                          <p:attrName>style.visibility</p:attrName>
                                        </p:attrNameLst>
                                      </p:cBhvr>
                                      <p:to>
                                        <p:strVal val="hidden"/>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0" grpId="1" animBg="1"/>
      <p:bldP spid="11" grpId="0" animBg="1"/>
      <p:bldP spid="11" grpId="1" animBg="1"/>
      <p:bldP spid="12" grpId="0"/>
      <p:bldP spid="12" grpId="1"/>
      <p:bldP spid="13" grpId="0"/>
      <p:bldP spid="13" grpId="1"/>
      <p:bldP spid="14" grpId="0" animBg="1"/>
      <p:bldP spid="15" grpId="0"/>
      <p:bldP spid="16" grpId="0" animBg="1"/>
      <p:bldP spid="17" grpId="0"/>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Title 1"/>
          <p:cNvSpPr>
            <a:spLocks noGrp="1"/>
          </p:cNvSpPr>
          <p:nvPr>
            <p:ph type="title"/>
          </p:nvPr>
        </p:nvSpPr>
        <p:spPr/>
        <p:txBody>
          <a:bodyPr/>
          <a:lstStyle/>
          <a:p>
            <a:r>
              <a:rPr lang="en-US">
                <a:latin typeface="Garamond" charset="0"/>
                <a:ea typeface="ＭＳ Ｐゴシック" charset="0"/>
                <a:cs typeface="ＭＳ Ｐゴシック" charset="0"/>
              </a:rPr>
              <a:t>An Example VRT Cell</a:t>
            </a:r>
          </a:p>
        </p:txBody>
      </p:sp>
      <p:sp>
        <p:nvSpPr>
          <p:cNvPr id="25293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83552D8-0273-8E46-90C3-4254DD19B08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2931" name="Picture 4" descr="single_cell_vrt-graph.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87400" y="977900"/>
            <a:ext cx="6680200" cy="5394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2932" name="TextBox 38"/>
          <p:cNvSpPr txBox="1">
            <a:spLocks noChangeArrowheads="1"/>
          </p:cNvSpPr>
          <p:nvPr/>
        </p:nvSpPr>
        <p:spPr bwMode="auto">
          <a:xfrm>
            <a:off x="3154363" y="5183188"/>
            <a:ext cx="4132262"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00FF"/>
                </a:solidFill>
                <a:effectLst/>
                <a:uLnTx/>
                <a:uFillTx/>
                <a:latin typeface="Arial" charset="0"/>
                <a:ea typeface="ＭＳ Ｐゴシック" charset="0"/>
              </a:rPr>
              <a:t>A cell from E 2Gb chip family</a:t>
            </a:r>
          </a:p>
        </p:txBody>
      </p:sp>
    </p:spTree>
    <p:extLst>
      <p:ext uri="{BB962C8B-B14F-4D97-AF65-F5344CB8AC3E}">
        <p14:creationId xmlns:p14="http://schemas.microsoft.com/office/powerpoint/2010/main" val="15717637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Title 1"/>
          <p:cNvSpPr>
            <a:spLocks noGrp="1"/>
          </p:cNvSpPr>
          <p:nvPr>
            <p:ph type="title"/>
          </p:nvPr>
        </p:nvSpPr>
        <p:spPr/>
        <p:txBody>
          <a:bodyPr/>
          <a:lstStyle/>
          <a:p>
            <a:r>
              <a:rPr lang="en-US">
                <a:latin typeface="Garamond" charset="0"/>
                <a:ea typeface="ＭＳ Ｐゴシック" charset="0"/>
                <a:cs typeface="ＭＳ Ｐゴシック" charset="0"/>
              </a:rPr>
              <a:t>Variable Retention Time</a:t>
            </a:r>
          </a:p>
        </p:txBody>
      </p:sp>
      <p:sp>
        <p:nvSpPr>
          <p:cNvPr id="253954"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701DB56-A57E-A640-B61D-96363059E5F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3955" name="Picture 4" descr="minmaxret-log_a256mb.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68400" y="1016000"/>
            <a:ext cx="6858000" cy="5389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3956" name="TextBox 38"/>
          <p:cNvSpPr txBox="1">
            <a:spLocks noChangeArrowheads="1"/>
          </p:cNvSpPr>
          <p:nvPr/>
        </p:nvSpPr>
        <p:spPr bwMode="auto">
          <a:xfrm>
            <a:off x="3695700" y="5081588"/>
            <a:ext cx="2592388"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00FF"/>
                </a:solidFill>
                <a:effectLst/>
                <a:uLnTx/>
                <a:uFillTx/>
                <a:latin typeface="Arial" charset="0"/>
                <a:ea typeface="ＭＳ Ｐゴシック" charset="0"/>
              </a:rPr>
              <a:t>A 2Gb chip family</a:t>
            </a:r>
          </a:p>
        </p:txBody>
      </p:sp>
      <p:cxnSp>
        <p:nvCxnSpPr>
          <p:cNvPr id="8" name="Straight Connector 7"/>
          <p:cNvCxnSpPr/>
          <p:nvPr/>
        </p:nvCxnSpPr>
        <p:spPr>
          <a:xfrm flipV="1">
            <a:off x="2641600" y="1600200"/>
            <a:ext cx="3403600" cy="3314700"/>
          </a:xfrm>
          <a:prstGeom prst="line">
            <a:avLst/>
          </a:prstGeom>
          <a:ln w="44450">
            <a:solidFill>
              <a:srgbClr val="FF0000"/>
            </a:solidFill>
          </a:ln>
        </p:spPr>
        <p:style>
          <a:lnRef idx="2">
            <a:schemeClr val="accent1"/>
          </a:lnRef>
          <a:fillRef idx="0">
            <a:schemeClr val="accent1"/>
          </a:fillRef>
          <a:effectRef idx="1">
            <a:schemeClr val="accent1"/>
          </a:effectRef>
          <a:fontRef idx="minor">
            <a:schemeClr val="tx1"/>
          </a:fontRef>
        </p:style>
      </p:cxnSp>
      <p:sp>
        <p:nvSpPr>
          <p:cNvPr id="12" name="TextBox 38"/>
          <p:cNvSpPr txBox="1">
            <a:spLocks noChangeArrowheads="1"/>
          </p:cNvSpPr>
          <p:nvPr/>
        </p:nvSpPr>
        <p:spPr bwMode="auto">
          <a:xfrm>
            <a:off x="3563938" y="3971925"/>
            <a:ext cx="3074987" cy="6778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900" b="0" i="0" u="none" strike="noStrike" kern="1200" cap="none" spc="0" normalizeH="0" baseline="0" noProof="0">
                <a:ln>
                  <a:noFill/>
                </a:ln>
                <a:solidFill>
                  <a:srgbClr val="FF0000"/>
                </a:solidFill>
                <a:effectLst/>
                <a:uLnTx/>
                <a:uFillTx/>
                <a:latin typeface="Arial" charset="0"/>
                <a:ea typeface="ＭＳ Ｐゴシック" charset="0"/>
              </a:rPr>
              <a:t>Min ret time = Max ret time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900" b="1" i="0" u="none" strike="noStrike" kern="1200" cap="none" spc="0" normalizeH="0" baseline="0" noProof="0">
                <a:ln>
                  <a:noFill/>
                </a:ln>
                <a:solidFill>
                  <a:srgbClr val="FF0000"/>
                </a:solidFill>
                <a:effectLst/>
                <a:uLnTx/>
                <a:uFillTx/>
                <a:latin typeface="Arial" charset="0"/>
                <a:ea typeface="ＭＳ Ｐゴシック" charset="0"/>
              </a:rPr>
              <a:t>Expected if no VRT</a:t>
            </a:r>
          </a:p>
        </p:txBody>
      </p:sp>
      <p:sp>
        <p:nvSpPr>
          <p:cNvPr id="18" name="Right Triangle 17"/>
          <p:cNvSpPr/>
          <p:nvPr/>
        </p:nvSpPr>
        <p:spPr>
          <a:xfrm rot="5400000">
            <a:off x="2679700" y="1536700"/>
            <a:ext cx="3162300" cy="3314700"/>
          </a:xfrm>
          <a:prstGeom prst="rtTriangle">
            <a:avLst/>
          </a:prstGeom>
          <a:solidFill>
            <a:srgbClr val="0000FF">
              <a:alpha val="1000"/>
            </a:srgbClr>
          </a:solidFill>
          <a:ln w="254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9" name="TextBox 38"/>
          <p:cNvSpPr txBox="1">
            <a:spLocks noChangeArrowheads="1"/>
          </p:cNvSpPr>
          <p:nvPr/>
        </p:nvSpPr>
        <p:spPr bwMode="auto">
          <a:xfrm>
            <a:off x="2535238" y="2173288"/>
            <a:ext cx="2441575" cy="830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00FF"/>
                </a:solidFill>
                <a:effectLst/>
                <a:uLnTx/>
                <a:uFillTx/>
                <a:latin typeface="Arial" charset="0"/>
                <a:ea typeface="ＭＳ Ｐゴシック" charset="0"/>
              </a:rPr>
              <a:t>Most failing cells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00FF"/>
                </a:solidFill>
                <a:effectLst/>
                <a:uLnTx/>
                <a:uFillTx/>
                <a:latin typeface="Arial" charset="0"/>
                <a:ea typeface="ＭＳ Ｐゴシック" charset="0"/>
              </a:rPr>
              <a:t>exhibit VRT</a:t>
            </a:r>
          </a:p>
        </p:txBody>
      </p:sp>
      <p:cxnSp>
        <p:nvCxnSpPr>
          <p:cNvPr id="21" name="Straight Connector 20"/>
          <p:cNvCxnSpPr/>
          <p:nvPr/>
        </p:nvCxnSpPr>
        <p:spPr>
          <a:xfrm flipV="1">
            <a:off x="2606675" y="1673225"/>
            <a:ext cx="1782763" cy="15875"/>
          </a:xfrm>
          <a:prstGeom prst="line">
            <a:avLst/>
          </a:prstGeom>
          <a:ln w="50800">
            <a:solidFill>
              <a:srgbClr val="FF6600"/>
            </a:solidFill>
          </a:ln>
        </p:spPr>
        <p:style>
          <a:lnRef idx="2">
            <a:schemeClr val="accent1"/>
          </a:lnRef>
          <a:fillRef idx="0">
            <a:schemeClr val="accent1"/>
          </a:fillRef>
          <a:effectRef idx="1">
            <a:schemeClr val="accent1"/>
          </a:effectRef>
          <a:fontRef idx="minor">
            <a:schemeClr val="tx1"/>
          </a:fontRef>
        </p:style>
      </p:cxnSp>
      <p:sp>
        <p:nvSpPr>
          <p:cNvPr id="23" name="TextBox 38"/>
          <p:cNvSpPr txBox="1">
            <a:spLocks noChangeArrowheads="1"/>
          </p:cNvSpPr>
          <p:nvPr/>
        </p:nvSpPr>
        <p:spPr bwMode="auto">
          <a:xfrm>
            <a:off x="2325688" y="1017588"/>
            <a:ext cx="3775075"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6600"/>
                </a:solidFill>
                <a:effectLst/>
                <a:uLnTx/>
                <a:uFillTx/>
                <a:latin typeface="Arial" charset="0"/>
                <a:ea typeface="ＭＳ Ｐゴシック" charset="0"/>
              </a:rPr>
              <a:t>Many failing cells jump from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6600"/>
                </a:solidFill>
                <a:effectLst/>
                <a:uLnTx/>
                <a:uFillTx/>
                <a:latin typeface="Arial" charset="0"/>
                <a:ea typeface="ＭＳ Ｐゴシック" charset="0"/>
              </a:rPr>
              <a:t>very high retention time to very low</a:t>
            </a:r>
          </a:p>
        </p:txBody>
      </p:sp>
    </p:spTree>
    <p:extLst>
      <p:ext uri="{BB962C8B-B14F-4D97-AF65-F5344CB8AC3E}">
        <p14:creationId xmlns:p14="http://schemas.microsoft.com/office/powerpoint/2010/main" val="4867635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8" grpId="0" animBg="1"/>
      <p:bldP spid="19" grpId="0"/>
      <p:bldP spid="23" grpId="0"/>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Jamie Liu, Ben </a:t>
            </a:r>
            <a:r>
              <a:rPr lang="en-US" sz="1800" dirty="0" err="1"/>
              <a:t>Jaiyen</a:t>
            </a:r>
            <a:r>
              <a:rPr lang="en-US" sz="1800" dirty="0"/>
              <a:t>, Yoongu Kim, Chris Wilkerson, and Onur Mutlu,</a:t>
            </a:r>
            <a:br>
              <a:rPr lang="en-US" sz="1800" dirty="0"/>
            </a:br>
            <a:r>
              <a:rPr lang="en-US" sz="1800" b="1" dirty="0">
                <a:hlinkClick r:id="rId2"/>
              </a:rPr>
              <a:t>"An Experimental Study of Data Retention Behavior in Modern DRAM Devices: Implications for Retention Time Profiling Mechanisms"</a:t>
            </a:r>
            <a:br>
              <a:rPr lang="en-US" sz="1800" dirty="0"/>
            </a:br>
            <a:r>
              <a:rPr lang="en-US" sz="1800" i="1" dirty="0"/>
              <a:t>Proceedings of the </a:t>
            </a:r>
            <a:r>
              <a:rPr lang="en-US" sz="1800" i="1" dirty="0">
                <a:hlinkClick r:id="rId3"/>
              </a:rPr>
              <a:t>40th International Symposium on Computer Architecture</a:t>
            </a:r>
            <a:r>
              <a:rPr lang="en-US" sz="1800" i="1" dirty="0"/>
              <a:t> (</a:t>
            </a:r>
            <a:r>
              <a:rPr lang="en-US" sz="1800" b="1" i="1" dirty="0"/>
              <a:t>ISCA</a:t>
            </a:r>
            <a:r>
              <a:rPr lang="en-US" sz="1800" i="1" dirty="0"/>
              <a:t>)</a:t>
            </a:r>
            <a:r>
              <a:rPr lang="en-US" sz="1800" dirty="0"/>
              <a:t>, Tel-Aviv, Israel, June 2013. </a:t>
            </a:r>
            <a:r>
              <a:rPr lang="en-US" sz="1800" dirty="0">
                <a:hlinkClick r:id="rId4"/>
              </a:rPr>
              <a:t>Slides (ppt)</a:t>
            </a:r>
            <a:r>
              <a:rPr lang="en-US" sz="1800" dirty="0"/>
              <a:t> </a:t>
            </a:r>
            <a:r>
              <a:rPr lang="en-US" sz="1800" dirty="0">
                <a:hlinkClick r:id="rId5"/>
              </a:rPr>
              <a:t>Slides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6"/>
          <a:stretch>
            <a:fillRect/>
          </a:stretch>
        </p:blipFill>
        <p:spPr>
          <a:xfrm>
            <a:off x="0" y="2751315"/>
            <a:ext cx="9144000" cy="4134069"/>
          </a:xfrm>
          <a:prstGeom prst="rect">
            <a:avLst/>
          </a:prstGeom>
        </p:spPr>
      </p:pic>
      <p:sp>
        <p:nvSpPr>
          <p:cNvPr id="7" name="Title 1"/>
          <p:cNvSpPr>
            <a:spLocks noGrp="1"/>
          </p:cNvSpPr>
          <p:nvPr>
            <p:ph type="title"/>
          </p:nvPr>
        </p:nvSpPr>
        <p:spPr>
          <a:xfrm>
            <a:off x="228600" y="152400"/>
            <a:ext cx="8915400" cy="1066800"/>
          </a:xfrm>
        </p:spPr>
        <p:txBody>
          <a:bodyPr/>
          <a:lstStyle/>
          <a:p>
            <a:r>
              <a:rPr lang="en-US" dirty="0"/>
              <a:t>More on Data Retention Failures </a:t>
            </a:r>
            <a:r>
              <a:rPr lang="en-US" sz="3000" b="1" dirty="0"/>
              <a:t>[ISCA’13]</a:t>
            </a:r>
          </a:p>
        </p:txBody>
      </p:sp>
    </p:spTree>
    <p:extLst>
      <p:ext uri="{BB962C8B-B14F-4D97-AF65-F5344CB8AC3E}">
        <p14:creationId xmlns:p14="http://schemas.microsoft.com/office/powerpoint/2010/main" val="1381485311"/>
      </p:ext>
    </p:extLst>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25700477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
        <p:nvSpPr>
          <p:cNvPr id="9" name="Title 1"/>
          <p:cNvSpPr>
            <a:spLocks noGrp="1"/>
          </p:cNvSpPr>
          <p:nvPr>
            <p:ph type="title"/>
          </p:nvPr>
        </p:nvSpPr>
        <p:spPr>
          <a:xfrm>
            <a:off x="207516" y="152400"/>
            <a:ext cx="8972996" cy="884238"/>
          </a:xfrm>
        </p:spPr>
        <p:txBody>
          <a:bodyPr/>
          <a:lstStyle/>
          <a:p>
            <a:r>
              <a:rPr lang="en-US" dirty="0"/>
              <a:t>Industry Is Writing Papers About It, Too</a:t>
            </a:r>
          </a:p>
        </p:txBody>
      </p:sp>
    </p:spTree>
    <p:extLst>
      <p:ext uri="{BB962C8B-B14F-4D97-AF65-F5344CB8AC3E}">
        <p14:creationId xmlns:p14="http://schemas.microsoft.com/office/powerpoint/2010/main" val="2164048384"/>
      </p:ext>
    </p:extLst>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Title 1"/>
          <p:cNvSpPr>
            <a:spLocks noGrp="1"/>
          </p:cNvSpPr>
          <p:nvPr>
            <p:ph type="title"/>
          </p:nvPr>
        </p:nvSpPr>
        <p:spPr/>
        <p:txBody>
          <a:bodyPr/>
          <a:lstStyle/>
          <a:p>
            <a:r>
              <a:rPr lang="en-US">
                <a:latin typeface="Garamond" charset="0"/>
                <a:ea typeface="ＭＳ Ｐゴシック" charset="0"/>
                <a:cs typeface="ＭＳ Ｐゴシック" charset="0"/>
              </a:rPr>
              <a:t>Refresh Overhead: Performance</a:t>
            </a:r>
          </a:p>
        </p:txBody>
      </p:sp>
      <p:sp>
        <p:nvSpPr>
          <p:cNvPr id="9728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1CABFF-B2FC-7446-B344-1DF3937ECF6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9728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5650" y="981075"/>
            <a:ext cx="6867525" cy="5340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7284" name="2"/>
          <p:cNvSpPr txBox="1">
            <a:spLocks noChangeArrowheads="1"/>
          </p:cNvSpPr>
          <p:nvPr/>
        </p:nvSpPr>
        <p:spPr bwMode="auto">
          <a:xfrm>
            <a:off x="2555875" y="4746625"/>
            <a:ext cx="1143000" cy="554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000" b="1" i="0" u="none" strike="noStrike" kern="1200" cap="none" spc="0" normalizeH="0" baseline="0" noProof="0">
                <a:ln>
                  <a:noFill/>
                </a:ln>
                <a:solidFill>
                  <a:srgbClr val="404040"/>
                </a:solidFill>
                <a:effectLst/>
                <a:uLnTx/>
                <a:uFillTx/>
                <a:latin typeface="Calibri" charset="0"/>
                <a:ea typeface="ＭＳ Ｐゴシック" charset="0"/>
              </a:rPr>
              <a:t>8%</a:t>
            </a:r>
          </a:p>
        </p:txBody>
      </p:sp>
      <p:sp>
        <p:nvSpPr>
          <p:cNvPr id="97285" name="2"/>
          <p:cNvSpPr txBox="1">
            <a:spLocks noChangeArrowheads="1"/>
          </p:cNvSpPr>
          <p:nvPr/>
        </p:nvSpPr>
        <p:spPr bwMode="auto">
          <a:xfrm>
            <a:off x="6443663" y="2997200"/>
            <a:ext cx="1143000" cy="554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000" b="1" i="0" u="none" strike="noStrike" kern="1200" cap="none" spc="0" normalizeH="0" baseline="0" noProof="0">
                <a:ln>
                  <a:noFill/>
                </a:ln>
                <a:solidFill>
                  <a:srgbClr val="404040"/>
                </a:solidFill>
                <a:effectLst/>
                <a:uLnTx/>
                <a:uFillTx/>
                <a:latin typeface="Calibri" charset="0"/>
                <a:ea typeface="ＭＳ Ｐゴシック" charset="0"/>
              </a:rPr>
              <a:t>46%</a:t>
            </a:r>
          </a:p>
        </p:txBody>
      </p:sp>
      <p:sp>
        <p:nvSpPr>
          <p:cNvPr id="7" name="Rectangle 6"/>
          <p:cNvSpPr/>
          <p:nvPr/>
        </p:nvSpPr>
        <p:spPr>
          <a:xfrm>
            <a:off x="1403648" y="6577607"/>
            <a:ext cx="8208912"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charset="0"/>
                <a:ea typeface="+mn-ea"/>
                <a:cs typeface="+mn-cs"/>
              </a:rPr>
              <a:t>Liu et al., “</a:t>
            </a:r>
            <a:r>
              <a:rPr kumimoji="0" lang="en-US" altLang="ja-JP" sz="1400" b="0" i="0" u="none" strike="noStrike" kern="1200" cap="none" spc="0" normalizeH="0" baseline="0" noProof="0" dirty="0">
                <a:ln>
                  <a:noFill/>
                </a:ln>
                <a:solidFill>
                  <a:srgbClr val="0000FF"/>
                </a:solidFill>
                <a:effectLst/>
                <a:uLnTx/>
                <a:uFillTx/>
                <a:latin typeface="Tahoma" charset="0"/>
                <a:ea typeface="+mn-ea"/>
                <a:cs typeface="+mn-cs"/>
              </a:rPr>
              <a:t>RAIDR: Retention-Aware Intelligent DRAM Refresh</a:t>
            </a:r>
            <a:r>
              <a:rPr kumimoji="0" lang="en-US" altLang="ja-JP" sz="1400" b="0" i="0" u="none" strike="noStrike" kern="1200" cap="none" spc="0" normalizeH="0" baseline="0" noProof="0" dirty="0">
                <a:ln>
                  <a:noFill/>
                </a:ln>
                <a:solidFill>
                  <a:srgbClr val="000000"/>
                </a:solidFill>
                <a:effectLst/>
                <a:uLnTx/>
                <a:uFillTx/>
                <a:latin typeface="Tahoma" charset="0"/>
                <a:ea typeface="+mn-ea"/>
                <a:cs typeface="+mn-cs"/>
              </a:rPr>
              <a:t>,</a:t>
            </a:r>
            <a:r>
              <a:rPr kumimoji="0" lang="en-US" sz="1400" b="0" i="0" u="none" strike="noStrike" kern="1200" cap="none" spc="0" normalizeH="0" baseline="0" noProof="0" dirty="0">
                <a:ln>
                  <a:noFill/>
                </a:ln>
                <a:solidFill>
                  <a:srgbClr val="000000"/>
                </a:solidFill>
                <a:effectLst/>
                <a:uLnTx/>
                <a:uFillTx/>
                <a:latin typeface="Tahoma" charset="0"/>
                <a:ea typeface="+mn-ea"/>
                <a:cs typeface="+mn-cs"/>
              </a:rPr>
              <a:t>”</a:t>
            </a:r>
            <a:r>
              <a:rPr kumimoji="0" lang="en-US" altLang="ja-JP" sz="1400" b="0" i="0" u="none" strike="noStrike" kern="1200" cap="none" spc="0" normalizeH="0" baseline="0" noProof="0" dirty="0">
                <a:ln>
                  <a:noFill/>
                </a:ln>
                <a:solidFill>
                  <a:srgbClr val="000000"/>
                </a:solidFill>
                <a:effectLst/>
                <a:uLnTx/>
                <a:uFillTx/>
                <a:latin typeface="Tahoma" charset="0"/>
                <a:ea typeface="+mn-ea"/>
                <a:cs typeface="+mn-cs"/>
              </a:rPr>
              <a:t> ISCA 2012.</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214935412"/>
      </p:ext>
    </p:extLst>
  </p:cSld>
  <p:clrMapOvr>
    <a:masterClrMapping/>
  </p:clrMapOvr>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Title 1"/>
          <p:cNvSpPr>
            <a:spLocks noGrp="1"/>
          </p:cNvSpPr>
          <p:nvPr>
            <p:ph type="title"/>
          </p:nvPr>
        </p:nvSpPr>
        <p:spPr/>
        <p:txBody>
          <a:bodyPr/>
          <a:lstStyle/>
          <a:p>
            <a:r>
              <a:rPr lang="en-US">
                <a:latin typeface="Garamond" charset="0"/>
                <a:ea typeface="ＭＳ Ｐゴシック" charset="0"/>
                <a:cs typeface="ＭＳ Ｐゴシック" charset="0"/>
              </a:rPr>
              <a:t>Refresh Overhead: Energy</a:t>
            </a:r>
          </a:p>
        </p:txBody>
      </p:sp>
      <p:sp>
        <p:nvSpPr>
          <p:cNvPr id="9830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48D7D63-AEFE-3544-81C8-F29D7B5104D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98307"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8906" y="980653"/>
            <a:ext cx="6929438" cy="5400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8308" name="2"/>
          <p:cNvSpPr txBox="1">
            <a:spLocks noChangeArrowheads="1"/>
          </p:cNvSpPr>
          <p:nvPr/>
        </p:nvSpPr>
        <p:spPr bwMode="auto">
          <a:xfrm>
            <a:off x="2555875" y="4508500"/>
            <a:ext cx="1143000" cy="554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000" b="1" i="0" u="none" strike="noStrike" kern="1200" cap="none" spc="0" normalizeH="0" baseline="0" noProof="0">
                <a:ln>
                  <a:noFill/>
                </a:ln>
                <a:solidFill>
                  <a:srgbClr val="404040"/>
                </a:solidFill>
                <a:effectLst/>
                <a:uLnTx/>
                <a:uFillTx/>
                <a:latin typeface="Calibri" charset="0"/>
                <a:ea typeface="ＭＳ Ｐゴシック" charset="0"/>
              </a:rPr>
              <a:t>15%</a:t>
            </a:r>
          </a:p>
        </p:txBody>
      </p:sp>
      <p:sp>
        <p:nvSpPr>
          <p:cNvPr id="98309" name="2"/>
          <p:cNvSpPr txBox="1">
            <a:spLocks noChangeArrowheads="1"/>
          </p:cNvSpPr>
          <p:nvPr/>
        </p:nvSpPr>
        <p:spPr bwMode="auto">
          <a:xfrm>
            <a:off x="6443663" y="2997200"/>
            <a:ext cx="1143000" cy="554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000" b="1" i="0" u="none" strike="noStrike" kern="1200" cap="none" spc="0" normalizeH="0" baseline="0" noProof="0">
                <a:ln>
                  <a:noFill/>
                </a:ln>
                <a:solidFill>
                  <a:srgbClr val="404040"/>
                </a:solidFill>
                <a:effectLst/>
                <a:uLnTx/>
                <a:uFillTx/>
                <a:latin typeface="Calibri" charset="0"/>
                <a:ea typeface="ＭＳ Ｐゴシック" charset="0"/>
              </a:rPr>
              <a:t>47%</a:t>
            </a:r>
          </a:p>
        </p:txBody>
      </p:sp>
      <p:sp>
        <p:nvSpPr>
          <p:cNvPr id="7" name="Rectangle 6"/>
          <p:cNvSpPr/>
          <p:nvPr/>
        </p:nvSpPr>
        <p:spPr>
          <a:xfrm>
            <a:off x="1403648" y="6577607"/>
            <a:ext cx="8208912"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charset="0"/>
                <a:ea typeface="+mn-ea"/>
                <a:cs typeface="+mn-cs"/>
              </a:rPr>
              <a:t>Liu et al., “</a:t>
            </a:r>
            <a:r>
              <a:rPr kumimoji="0" lang="en-US" altLang="ja-JP" sz="1400" b="0" i="0" u="none" strike="noStrike" kern="1200" cap="none" spc="0" normalizeH="0" baseline="0" noProof="0" dirty="0">
                <a:ln>
                  <a:noFill/>
                </a:ln>
                <a:solidFill>
                  <a:srgbClr val="0000FF"/>
                </a:solidFill>
                <a:effectLst/>
                <a:uLnTx/>
                <a:uFillTx/>
                <a:latin typeface="Tahoma" charset="0"/>
                <a:ea typeface="+mn-ea"/>
                <a:cs typeface="+mn-cs"/>
              </a:rPr>
              <a:t>RAIDR: Retention-Aware Intelligent DRAM Refresh</a:t>
            </a:r>
            <a:r>
              <a:rPr kumimoji="0" lang="en-US" altLang="ja-JP" sz="1400" b="0" i="0" u="none" strike="noStrike" kern="1200" cap="none" spc="0" normalizeH="0" baseline="0" noProof="0" dirty="0">
                <a:ln>
                  <a:noFill/>
                </a:ln>
                <a:solidFill>
                  <a:srgbClr val="000000"/>
                </a:solidFill>
                <a:effectLst/>
                <a:uLnTx/>
                <a:uFillTx/>
                <a:latin typeface="Tahoma" charset="0"/>
                <a:ea typeface="+mn-ea"/>
                <a:cs typeface="+mn-cs"/>
              </a:rPr>
              <a:t>,</a:t>
            </a:r>
            <a:r>
              <a:rPr kumimoji="0" lang="en-US" sz="1400" b="0" i="0" u="none" strike="noStrike" kern="1200" cap="none" spc="0" normalizeH="0" baseline="0" noProof="0" dirty="0">
                <a:ln>
                  <a:noFill/>
                </a:ln>
                <a:solidFill>
                  <a:srgbClr val="000000"/>
                </a:solidFill>
                <a:effectLst/>
                <a:uLnTx/>
                <a:uFillTx/>
                <a:latin typeface="Tahoma" charset="0"/>
                <a:ea typeface="+mn-ea"/>
                <a:cs typeface="+mn-cs"/>
              </a:rPr>
              <a:t>”</a:t>
            </a:r>
            <a:r>
              <a:rPr kumimoji="0" lang="en-US" altLang="ja-JP" sz="1400" b="0" i="0" u="none" strike="noStrike" kern="1200" cap="none" spc="0" normalizeH="0" baseline="0" noProof="0" dirty="0">
                <a:ln>
                  <a:noFill/>
                </a:ln>
                <a:solidFill>
                  <a:srgbClr val="000000"/>
                </a:solidFill>
                <a:effectLst/>
                <a:uLnTx/>
                <a:uFillTx/>
                <a:latin typeface="Tahoma" charset="0"/>
                <a:ea typeface="+mn-ea"/>
                <a:cs typeface="+mn-cs"/>
              </a:rPr>
              <a:t> ISCA 2012.</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168531165"/>
      </p:ext>
    </p:extLst>
  </p:cSld>
  <p:clrMapOvr>
    <a:masterClrMapping/>
  </p:clrMapOvr>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Most Refreshes Are Unnecessary</a:t>
            </a:r>
          </a:p>
        </p:txBody>
      </p:sp>
      <p:sp>
        <p:nvSpPr>
          <p:cNvPr id="3" name="Content Placeholder 2"/>
          <p:cNvSpPr>
            <a:spLocks noGrp="1"/>
          </p:cNvSpPr>
          <p:nvPr>
            <p:ph idx="1"/>
          </p:nvPr>
        </p:nvSpPr>
        <p:spPr/>
        <p:txBody>
          <a:bodyPr/>
          <a:lstStyle/>
          <a:p>
            <a:r>
              <a:rPr lang="en-US" dirty="0">
                <a:solidFill>
                  <a:srgbClr val="0000FF"/>
                </a:solidFill>
              </a:rPr>
              <a:t>Retention Time Profile of DRAM looks like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786FF2-CC60-CB43-AE88-3EA463621049}"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p:cNvPicPr>
            <a:picLocks noChangeAspect="1"/>
          </p:cNvPicPr>
          <p:nvPr/>
        </p:nvPicPr>
        <p:blipFill>
          <a:blip r:embed="rId2"/>
          <a:stretch>
            <a:fillRect/>
          </a:stretch>
        </p:blipFill>
        <p:spPr>
          <a:xfrm>
            <a:off x="0" y="1864539"/>
            <a:ext cx="9144000" cy="4372773"/>
          </a:xfrm>
          <a:prstGeom prst="rect">
            <a:avLst/>
          </a:prstGeom>
        </p:spPr>
      </p:pic>
    </p:spTree>
    <p:extLst>
      <p:ext uri="{BB962C8B-B14F-4D97-AF65-F5344CB8AC3E}">
        <p14:creationId xmlns:p14="http://schemas.microsoft.com/office/powerpoint/2010/main" val="34278180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52513"/>
            <a:ext cx="8610600" cy="5195887"/>
          </a:xfrm>
        </p:spPr>
        <p:txBody>
          <a:bodyPr/>
          <a:lstStyle/>
          <a:p>
            <a:pPr marL="0" indent="0">
              <a:buFont typeface="Wingdings" charset="0"/>
              <a:buNone/>
            </a:pPr>
            <a:r>
              <a:rPr lang="en-US">
                <a:solidFill>
                  <a:srgbClr val="FF0000"/>
                </a:solidFill>
                <a:latin typeface="Tahoma" charset="0"/>
              </a:rPr>
              <a:t>1. Profiling: </a:t>
            </a:r>
            <a:r>
              <a:rPr lang="en-US">
                <a:solidFill>
                  <a:srgbClr val="0000FF"/>
                </a:solidFill>
                <a:latin typeface="Tahoma" charset="0"/>
              </a:rPr>
              <a:t>Profile the retention time of all DRAM rows</a:t>
            </a:r>
          </a:p>
          <a:p>
            <a:pPr marL="0" indent="0">
              <a:buFont typeface="Wingdings" charset="0"/>
              <a:buNone/>
            </a:pPr>
            <a:endParaRPr lang="en-US">
              <a:solidFill>
                <a:srgbClr val="0000FF"/>
              </a:solidFill>
              <a:latin typeface="Tahoma" charset="0"/>
            </a:endParaRPr>
          </a:p>
          <a:p>
            <a:pPr marL="0" indent="0">
              <a:buFont typeface="Wingdings" charset="0"/>
              <a:buNone/>
            </a:pPr>
            <a:endParaRPr lang="en-US">
              <a:solidFill>
                <a:srgbClr val="0000FF"/>
              </a:solidFill>
              <a:latin typeface="Tahoma" charset="0"/>
            </a:endParaRPr>
          </a:p>
          <a:p>
            <a:pPr marL="0" indent="0">
              <a:buFont typeface="Wingdings" charset="0"/>
              <a:buNone/>
            </a:pPr>
            <a:endParaRPr lang="en-US">
              <a:solidFill>
                <a:srgbClr val="0000FF"/>
              </a:solidFill>
              <a:latin typeface="Tahoma" charset="0"/>
            </a:endParaRPr>
          </a:p>
          <a:p>
            <a:pPr marL="0" indent="0">
              <a:buFont typeface="Wingdings" charset="0"/>
              <a:buNone/>
            </a:pPr>
            <a:r>
              <a:rPr lang="en-US">
                <a:solidFill>
                  <a:srgbClr val="FF0000"/>
                </a:solidFill>
                <a:latin typeface="Tahoma" charset="0"/>
              </a:rPr>
              <a:t>2. Binning: </a:t>
            </a:r>
            <a:r>
              <a:rPr lang="en-US">
                <a:solidFill>
                  <a:srgbClr val="0000FF"/>
                </a:solidFill>
                <a:latin typeface="Tahoma" charset="0"/>
              </a:rPr>
              <a:t>Store rows into bins by retention time</a:t>
            </a:r>
          </a:p>
          <a:p>
            <a:pPr marL="0" indent="0">
              <a:buFont typeface="Wingdings" charset="0"/>
              <a:buNone/>
            </a:pPr>
            <a:r>
              <a:rPr lang="en-US">
                <a:solidFill>
                  <a:srgbClr val="0000FF"/>
                </a:solidFill>
                <a:latin typeface="Tahoma" charset="0"/>
              </a:rPr>
              <a:t>   </a:t>
            </a:r>
            <a:r>
              <a:rPr lang="en-US">
                <a:latin typeface="Tahoma" charset="0"/>
                <a:sym typeface="Wingdings" charset="0"/>
              </a:rPr>
              <a:t> u</a:t>
            </a:r>
            <a:r>
              <a:rPr lang="en-US">
                <a:latin typeface="Tahoma" charset="0"/>
              </a:rPr>
              <a:t>se Bloom Filters for efficient and scalable storage</a:t>
            </a:r>
          </a:p>
          <a:p>
            <a:pPr marL="0" indent="0">
              <a:buFont typeface="Wingdings" charset="0"/>
              <a:buNone/>
            </a:pPr>
            <a:endParaRPr lang="en-US">
              <a:solidFill>
                <a:srgbClr val="0000FF"/>
              </a:solidFill>
              <a:latin typeface="Tahoma" charset="0"/>
            </a:endParaRPr>
          </a:p>
          <a:p>
            <a:pPr marL="0" indent="0">
              <a:buFont typeface="Wingdings" charset="0"/>
              <a:buNone/>
            </a:pPr>
            <a:endParaRPr lang="en-US">
              <a:solidFill>
                <a:srgbClr val="0000FF"/>
              </a:solidFill>
              <a:latin typeface="Tahoma" charset="0"/>
            </a:endParaRPr>
          </a:p>
          <a:p>
            <a:pPr marL="0" indent="0">
              <a:buFont typeface="Wingdings" charset="0"/>
              <a:buNone/>
            </a:pPr>
            <a:endParaRPr lang="en-US">
              <a:solidFill>
                <a:srgbClr val="0000FF"/>
              </a:solidFill>
              <a:latin typeface="Tahoma" charset="0"/>
            </a:endParaRPr>
          </a:p>
          <a:p>
            <a:pPr marL="0" indent="0">
              <a:buFont typeface="Wingdings" charset="0"/>
              <a:buNone/>
            </a:pPr>
            <a:r>
              <a:rPr lang="en-US">
                <a:solidFill>
                  <a:srgbClr val="FF0000"/>
                </a:solidFill>
                <a:latin typeface="Tahoma" charset="0"/>
              </a:rPr>
              <a:t>3. Refreshing: </a:t>
            </a:r>
            <a:r>
              <a:rPr lang="en-US">
                <a:solidFill>
                  <a:srgbClr val="0000FF"/>
                </a:solidFill>
                <a:latin typeface="Tahoma" charset="0"/>
              </a:rPr>
              <a:t>Memory controller refreshes rows in different bins at different rates</a:t>
            </a:r>
          </a:p>
          <a:p>
            <a:pPr marL="0" indent="0">
              <a:buFont typeface="Wingdings" charset="0"/>
              <a:buNone/>
            </a:pPr>
            <a:r>
              <a:rPr lang="en-US">
                <a:latin typeface="Tahoma" charset="0"/>
              </a:rPr>
              <a:t>   </a:t>
            </a:r>
            <a:r>
              <a:rPr lang="en-US">
                <a:latin typeface="Tahoma" charset="0"/>
                <a:sym typeface="Wingdings" charset="0"/>
              </a:rPr>
              <a:t> probe Bloom Filters to determine refresh rate of a row</a:t>
            </a:r>
            <a:endParaRPr lang="en-US">
              <a:latin typeface="Tahoma"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2054225"/>
            <a:ext cx="9144000" cy="2670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1811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A6028A3-F7A4-A942-B3C7-EBDF36001B3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145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055688"/>
            <a:ext cx="9144000" cy="4371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TextBox 6"/>
          <p:cNvSpPr txBox="1">
            <a:spLocks noChangeArrowheads="1"/>
          </p:cNvSpPr>
          <p:nvPr/>
        </p:nvSpPr>
        <p:spPr bwMode="auto">
          <a:xfrm>
            <a:off x="539750" y="3716338"/>
            <a:ext cx="7524750" cy="461962"/>
          </a:xfrm>
          <a:prstGeom prst="rect">
            <a:avLst/>
          </a:prstGeom>
          <a:solidFill>
            <a:srgbClr val="FFFFFF"/>
          </a:solidFill>
          <a:ln w="25400">
            <a:solidFill>
              <a:srgbClr val="0000FF"/>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4D26"/>
                </a:solidFill>
                <a:effectLst/>
                <a:uLnTx/>
                <a:uFillTx/>
                <a:latin typeface="Tahoma" charset="0"/>
                <a:ea typeface="ＭＳ Ｐゴシック" charset="0"/>
              </a:rPr>
              <a:t>1.25KB storage in controller for 32GB DRAM memory</a:t>
            </a:r>
          </a:p>
        </p:txBody>
      </p:sp>
      <p:sp>
        <p:nvSpPr>
          <p:cNvPr id="8" name="TextBox 7"/>
          <p:cNvSpPr txBox="1">
            <a:spLocks noChangeArrowheads="1"/>
          </p:cNvSpPr>
          <p:nvPr/>
        </p:nvSpPr>
        <p:spPr bwMode="auto">
          <a:xfrm>
            <a:off x="0" y="5486400"/>
            <a:ext cx="9144000" cy="830263"/>
          </a:xfrm>
          <a:prstGeom prst="rect">
            <a:avLst/>
          </a:prstGeom>
          <a:solidFill>
            <a:srgbClr val="FFFFFF"/>
          </a:solidFill>
          <a:ln w="25400">
            <a:solidFill>
              <a:srgbClr val="0000FF"/>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4D26"/>
                </a:solidFill>
                <a:effectLst/>
                <a:uLnTx/>
                <a:uFillTx/>
                <a:latin typeface="Tahoma" charset="0"/>
                <a:ea typeface="ＭＳ Ｐゴシック" charset="0"/>
              </a:rPr>
              <a:t>Can reduce refreshes by ~75%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4D26"/>
                </a:solidFill>
                <a:effectLst/>
                <a:uLnTx/>
                <a:uFillTx/>
                <a:latin typeface="Tahoma" charset="0"/>
                <a:ea typeface="ＭＳ Ｐゴシック" charset="0"/>
                <a:sym typeface="Wingdings" charset="0"/>
              </a:rPr>
              <a:t> reduces </a:t>
            </a:r>
            <a:r>
              <a:rPr kumimoji="0" lang="en-US" sz="2400" b="0" i="0" u="none" strike="noStrike" kern="1200" cap="none" spc="0" normalizeH="0" baseline="0" noProof="0">
                <a:ln>
                  <a:noFill/>
                </a:ln>
                <a:solidFill>
                  <a:srgbClr val="004D26"/>
                </a:solidFill>
                <a:effectLst/>
                <a:uLnTx/>
                <a:uFillTx/>
                <a:latin typeface="Tahoma" charset="0"/>
                <a:ea typeface="ＭＳ Ｐゴシック" charset="0"/>
              </a:rPr>
              <a:t>energy consumption and improves performance</a:t>
            </a:r>
          </a:p>
        </p:txBody>
      </p:sp>
      <p:sp>
        <p:nvSpPr>
          <p:cNvPr id="218121" name="Rectangle 9"/>
          <p:cNvSpPr>
            <a:spLocks noChangeArrowheads="1"/>
          </p:cNvSpPr>
          <p:nvPr/>
        </p:nvSpPr>
        <p:spPr bwMode="auto">
          <a:xfrm>
            <a:off x="1352550" y="6475413"/>
            <a:ext cx="8208963"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Liu et al., “</a:t>
            </a:r>
            <a:r>
              <a:rPr kumimoji="0" lang="en-US" altLang="ja-JP" sz="140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RAIDR: Retention-Aware Intelligent DRAM Refresh</a:t>
            </a:r>
            <a:r>
              <a:rPr kumimoji="0" lang="en-US" altLang="ja-JP" sz="14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sz="14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altLang="ja-JP" sz="14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2012.</a:t>
            </a:r>
            <a:endParaRPr kumimoji="0" lang="en-US" sz="14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p:txBody>
      </p:sp>
      <p:sp>
        <p:nvSpPr>
          <p:cNvPr id="11" name="Title 1"/>
          <p:cNvSpPr>
            <a:spLocks noGrp="1"/>
          </p:cNvSpPr>
          <p:nvPr>
            <p:ph type="title"/>
          </p:nvPr>
        </p:nvSpPr>
        <p:spPr>
          <a:xfrm>
            <a:off x="228600" y="152400"/>
            <a:ext cx="8915400" cy="1066800"/>
          </a:xfrm>
        </p:spPr>
        <p:txBody>
          <a:bodyPr/>
          <a:lstStyle/>
          <a:p>
            <a:r>
              <a:rPr lang="en-US" dirty="0"/>
              <a:t>RAIDR: Eliminating Unnecessary Refreshes</a:t>
            </a:r>
          </a:p>
        </p:txBody>
      </p:sp>
    </p:spTree>
    <p:extLst>
      <p:ext uri="{BB962C8B-B14F-4D97-AF65-F5344CB8AC3E}">
        <p14:creationId xmlns:p14="http://schemas.microsoft.com/office/powerpoint/2010/main" val="17801821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xit" presetSubtype="0" fill="hold" nodeType="clickEffect">
                                  <p:stCondLst>
                                    <p:cond delay="0"/>
                                  </p:stCondLst>
                                  <p:childTnLst>
                                    <p:set>
                                      <p:cBhvr>
                                        <p:cTn id="24" dur="1" fill="hold">
                                          <p:stCondLst>
                                            <p:cond delay="0"/>
                                          </p:stCondLst>
                                        </p:cTn>
                                        <p:tgtEl>
                                          <p:spTgt spid="5"/>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6"/>
                                        </p:tgtEl>
                                        <p:attrNameLst>
                                          <p:attrName>style.visibility</p:attrName>
                                        </p:attrNameLst>
                                      </p:cBhvr>
                                      <p:to>
                                        <p:strVal val="hidden"/>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7"/>
                                        </p:tgtEl>
                                        <p:attrNameLst>
                                          <p:attrName>style.visibility</p:attrName>
                                        </p:attrNameLst>
                                      </p:cBhvr>
                                      <p:to>
                                        <p:strVal val="hidden"/>
                                      </p:to>
                                    </p:set>
                                  </p:childTnLst>
                                </p:cTn>
                              </p:par>
                              <p:par>
                                <p:cTn id="41" presetID="1" presetClass="entr" presetSubtype="0" fill="hold" nodeType="withEffect">
                                  <p:stCondLst>
                                    <p:cond delay="0"/>
                                  </p:stCondLst>
                                  <p:childTnLst>
                                    <p:set>
                                      <p:cBhvr>
                                        <p:cTn id="42" dur="1" fill="hold">
                                          <p:stCondLst>
                                            <p:cond delay="0"/>
                                          </p:stCondLst>
                                        </p:cTn>
                                        <p:tgtEl>
                                          <p:spTgt spid="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Title 1"/>
          <p:cNvSpPr>
            <a:spLocks noGrp="1"/>
          </p:cNvSpPr>
          <p:nvPr>
            <p:ph type="title"/>
          </p:nvPr>
        </p:nvSpPr>
        <p:spPr/>
        <p:txBody>
          <a:bodyPr/>
          <a:lstStyle/>
          <a:p>
            <a:r>
              <a:rPr lang="en-US">
                <a:latin typeface="Garamond" charset="0"/>
              </a:rPr>
              <a:t>RAIDR: Baseline Design</a:t>
            </a:r>
          </a:p>
        </p:txBody>
      </p:sp>
      <p:sp>
        <p:nvSpPr>
          <p:cNvPr id="16077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2C823DA-3129-DE45-970B-03596A06A67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146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160771" name="Picture 9" descr="raidr_baselin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96975"/>
            <a:ext cx="9144000" cy="36798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 name="TextBox 10"/>
          <p:cNvSpPr txBox="1">
            <a:spLocks noChangeArrowheads="1"/>
          </p:cNvSpPr>
          <p:nvPr/>
        </p:nvSpPr>
        <p:spPr bwMode="auto">
          <a:xfrm>
            <a:off x="250825" y="5157788"/>
            <a:ext cx="8642350" cy="460375"/>
          </a:xfrm>
          <a:prstGeom prst="rect">
            <a:avLst/>
          </a:prstGeom>
          <a:solidFill>
            <a:srgbClr val="FFFFFF"/>
          </a:solidFill>
          <a:ln w="25400">
            <a:solidFill>
              <a:srgbClr val="0000FF"/>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FF0000"/>
                </a:solidFill>
                <a:effectLst/>
                <a:uLnTx/>
                <a:uFillTx/>
                <a:latin typeface="Tahoma" charset="0"/>
                <a:ea typeface="ＭＳ Ｐゴシック" charset="0"/>
              </a:rPr>
              <a:t>Refresh control is in DRAM in today’s auto-refresh systems</a:t>
            </a:r>
          </a:p>
        </p:txBody>
      </p:sp>
      <p:sp>
        <p:nvSpPr>
          <p:cNvPr id="13" name="TextBox 12"/>
          <p:cNvSpPr txBox="1">
            <a:spLocks noChangeArrowheads="1"/>
          </p:cNvSpPr>
          <p:nvPr/>
        </p:nvSpPr>
        <p:spPr bwMode="auto">
          <a:xfrm>
            <a:off x="250825" y="5618163"/>
            <a:ext cx="8642350" cy="461962"/>
          </a:xfrm>
          <a:prstGeom prst="rect">
            <a:avLst/>
          </a:prstGeom>
          <a:solidFill>
            <a:srgbClr val="FFFFFF"/>
          </a:solidFill>
          <a:ln w="25400">
            <a:solidFill>
              <a:srgbClr val="0000FF"/>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00FF"/>
                </a:solidFill>
                <a:effectLst/>
                <a:uLnTx/>
                <a:uFillTx/>
                <a:latin typeface="Tahoma" charset="0"/>
                <a:ea typeface="ＭＳ Ｐゴシック" charset="0"/>
              </a:rPr>
              <a:t>RAIDR can be implemented in either the controller or DRAM</a:t>
            </a:r>
          </a:p>
        </p:txBody>
      </p:sp>
    </p:spTree>
    <p:extLst>
      <p:ext uri="{BB962C8B-B14F-4D97-AF65-F5344CB8AC3E}">
        <p14:creationId xmlns:p14="http://schemas.microsoft.com/office/powerpoint/2010/main" val="20891514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Title 1"/>
          <p:cNvSpPr>
            <a:spLocks noGrp="1"/>
          </p:cNvSpPr>
          <p:nvPr>
            <p:ph type="title"/>
          </p:nvPr>
        </p:nvSpPr>
        <p:spPr/>
        <p:txBody>
          <a:bodyPr/>
          <a:lstStyle/>
          <a:p>
            <a:r>
              <a:rPr lang="en-US">
                <a:latin typeface="Garamond" charset="0"/>
              </a:rPr>
              <a:t>RAIDR in Memory Controller: Option 1</a:t>
            </a:r>
          </a:p>
        </p:txBody>
      </p:sp>
      <p:sp>
        <p:nvSpPr>
          <p:cNvPr id="161794"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834758A-7687-444D-997D-9F964FC2CC57}"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147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161795" name="Picture 9" descr="raidr_mc.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96975"/>
            <a:ext cx="9144000" cy="3686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 name="TextBox 10"/>
          <p:cNvSpPr txBox="1">
            <a:spLocks noChangeArrowheads="1"/>
          </p:cNvSpPr>
          <p:nvPr/>
        </p:nvSpPr>
        <p:spPr bwMode="auto">
          <a:xfrm>
            <a:off x="250825" y="5084763"/>
            <a:ext cx="8642350" cy="1200150"/>
          </a:xfrm>
          <a:prstGeom prst="rect">
            <a:avLst/>
          </a:prstGeom>
          <a:solidFill>
            <a:srgbClr val="FFFFFF"/>
          </a:solidFill>
          <a:ln w="25400">
            <a:solidFill>
              <a:srgbClr val="0000FF"/>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Tahoma" charset="0"/>
                <a:ea typeface="ＭＳ Ｐゴシック" charset="0"/>
              </a:rPr>
              <a:t>Overhead of RAIDR in DRAM controller:</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00FF"/>
                </a:solidFill>
                <a:effectLst/>
                <a:uLnTx/>
                <a:uFillTx/>
                <a:latin typeface="Tahoma" charset="0"/>
                <a:ea typeface="ＭＳ Ｐゴシック" charset="0"/>
              </a:rPr>
              <a:t>1.25 KB Bloom Filters, 3 counters, additional commands    issued for per-row refresh </a:t>
            </a:r>
            <a:r>
              <a:rPr kumimoji="0" lang="en-US" sz="2400" b="0" i="0" u="none" strike="noStrike" kern="1200" cap="none" spc="0" normalizeH="0" baseline="0" noProof="0">
                <a:ln>
                  <a:noFill/>
                </a:ln>
                <a:solidFill>
                  <a:srgbClr val="FF0000"/>
                </a:solidFill>
                <a:effectLst/>
                <a:uLnTx/>
                <a:uFillTx/>
                <a:latin typeface="Tahoma" charset="0"/>
                <a:ea typeface="ＭＳ Ｐゴシック" charset="0"/>
              </a:rPr>
              <a:t>(all accounted for in evaluations)</a:t>
            </a:r>
          </a:p>
        </p:txBody>
      </p:sp>
    </p:spTree>
    <p:extLst>
      <p:ext uri="{BB962C8B-B14F-4D97-AF65-F5344CB8AC3E}">
        <p14:creationId xmlns:p14="http://schemas.microsoft.com/office/powerpoint/2010/main" val="12732295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Title 1"/>
          <p:cNvSpPr>
            <a:spLocks noGrp="1"/>
          </p:cNvSpPr>
          <p:nvPr>
            <p:ph type="title"/>
          </p:nvPr>
        </p:nvSpPr>
        <p:spPr/>
        <p:txBody>
          <a:bodyPr/>
          <a:lstStyle/>
          <a:p>
            <a:r>
              <a:rPr lang="en-US">
                <a:latin typeface="Garamond" charset="0"/>
              </a:rPr>
              <a:t>RAIDR in DRAM Chip: Option 2</a:t>
            </a:r>
          </a:p>
        </p:txBody>
      </p:sp>
      <p:sp>
        <p:nvSpPr>
          <p:cNvPr id="16281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DEC5D3D-8F1B-674A-84E9-D0E872DECC44}"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148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8" name="TextBox 7"/>
          <p:cNvSpPr txBox="1">
            <a:spLocks noChangeArrowheads="1"/>
          </p:cNvSpPr>
          <p:nvPr/>
        </p:nvSpPr>
        <p:spPr bwMode="auto">
          <a:xfrm>
            <a:off x="34925" y="5084763"/>
            <a:ext cx="9037638" cy="1200150"/>
          </a:xfrm>
          <a:prstGeom prst="rect">
            <a:avLst/>
          </a:prstGeom>
          <a:solidFill>
            <a:srgbClr val="FFFFFF"/>
          </a:solidFill>
          <a:ln w="25400">
            <a:solidFill>
              <a:srgbClr val="0000FF"/>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Tahoma" charset="0"/>
                <a:ea typeface="ＭＳ Ｐゴシック" charset="0"/>
              </a:rPr>
              <a:t>Overhead of RAIDR in DRAM chip:</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00FF"/>
                </a:solidFill>
                <a:effectLst/>
                <a:uLnTx/>
                <a:uFillTx/>
                <a:latin typeface="Tahoma" charset="0"/>
                <a:ea typeface="ＭＳ Ｐゴシック" charset="0"/>
              </a:rPr>
              <a:t>Per-chip overhead: 20B Bloom Filters, 1 counter (4 Gbit chip)</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00FF"/>
                </a:solidFill>
                <a:effectLst/>
                <a:uLnTx/>
                <a:uFillTx/>
                <a:latin typeface="Tahoma" charset="0"/>
                <a:ea typeface="ＭＳ Ｐゴシック" charset="0"/>
              </a:rPr>
              <a:t>Total overhead: 1.25KB Bloom Filters, 64 counters (32 GB DRAM)</a:t>
            </a:r>
            <a:endParaRPr kumimoji="0" lang="en-US" sz="2400" b="0" i="0" u="none" strike="noStrike" kern="1200" cap="none" spc="0" normalizeH="0" baseline="0" noProof="0">
              <a:ln>
                <a:noFill/>
              </a:ln>
              <a:solidFill>
                <a:srgbClr val="FF0000"/>
              </a:solidFill>
              <a:effectLst/>
              <a:uLnTx/>
              <a:uFillTx/>
              <a:latin typeface="Tahoma" charset="0"/>
              <a:ea typeface="ＭＳ Ｐゴシック" charset="0"/>
            </a:endParaRPr>
          </a:p>
        </p:txBody>
      </p:sp>
      <p:pic>
        <p:nvPicPr>
          <p:cNvPr id="162820" name="Picture 8" descr="raidr_dram 2.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196975"/>
            <a:ext cx="9144000" cy="36798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47712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Title 1"/>
          <p:cNvSpPr>
            <a:spLocks noGrp="1"/>
          </p:cNvSpPr>
          <p:nvPr>
            <p:ph type="title"/>
          </p:nvPr>
        </p:nvSpPr>
        <p:spPr/>
        <p:txBody>
          <a:bodyPr/>
          <a:lstStyle/>
          <a:p>
            <a:r>
              <a:rPr lang="en-US">
                <a:latin typeface="Garamond" charset="0"/>
              </a:rPr>
              <a:t>RAIDR: Results and Takeaways</a:t>
            </a:r>
          </a:p>
        </p:txBody>
      </p:sp>
      <p:sp>
        <p:nvSpPr>
          <p:cNvPr id="3" name="Content Placeholder 2"/>
          <p:cNvSpPr>
            <a:spLocks noGrp="1"/>
          </p:cNvSpPr>
          <p:nvPr>
            <p:ph idx="1"/>
          </p:nvPr>
        </p:nvSpPr>
        <p:spPr>
          <a:xfrm>
            <a:off x="228600" y="869950"/>
            <a:ext cx="8807450" cy="5124450"/>
          </a:xfrm>
        </p:spPr>
        <p:txBody>
          <a:bodyPr/>
          <a:lstStyle/>
          <a:p>
            <a:r>
              <a:rPr lang="en-US">
                <a:latin typeface="Tahoma" charset="0"/>
              </a:rPr>
              <a:t>System: 32GB DRAM, 8-core; SPEC, TPC-C, TPC-H workloads</a:t>
            </a:r>
          </a:p>
          <a:p>
            <a:endParaRPr lang="en-US" sz="800">
              <a:latin typeface="Tahoma" charset="0"/>
            </a:endParaRPr>
          </a:p>
          <a:p>
            <a:r>
              <a:rPr lang="en-US">
                <a:solidFill>
                  <a:srgbClr val="0000FF"/>
                </a:solidFill>
                <a:latin typeface="Tahoma" charset="0"/>
              </a:rPr>
              <a:t>RAIDR hardware cost: </a:t>
            </a:r>
            <a:r>
              <a:rPr lang="en-US">
                <a:solidFill>
                  <a:srgbClr val="FF0000"/>
                </a:solidFill>
                <a:latin typeface="Tahoma" charset="0"/>
              </a:rPr>
              <a:t>1.25 kB (2 Bloom filters)</a:t>
            </a:r>
          </a:p>
          <a:p>
            <a:r>
              <a:rPr lang="en-US">
                <a:solidFill>
                  <a:srgbClr val="0000FF"/>
                </a:solidFill>
                <a:latin typeface="Tahoma" charset="0"/>
              </a:rPr>
              <a:t>Refresh reduction:</a:t>
            </a:r>
            <a:r>
              <a:rPr lang="en-US">
                <a:latin typeface="Tahoma" charset="0"/>
              </a:rPr>
              <a:t> </a:t>
            </a:r>
            <a:r>
              <a:rPr lang="en-US">
                <a:solidFill>
                  <a:srgbClr val="FF0000"/>
                </a:solidFill>
                <a:latin typeface="Tahoma" charset="0"/>
              </a:rPr>
              <a:t>74.6%</a:t>
            </a:r>
          </a:p>
          <a:p>
            <a:r>
              <a:rPr lang="en-US">
                <a:solidFill>
                  <a:srgbClr val="0000FF"/>
                </a:solidFill>
                <a:latin typeface="Tahoma" charset="0"/>
              </a:rPr>
              <a:t>Dynamic DRAM energy reduction:</a:t>
            </a:r>
            <a:r>
              <a:rPr lang="en-US">
                <a:latin typeface="Tahoma" charset="0"/>
              </a:rPr>
              <a:t> </a:t>
            </a:r>
            <a:r>
              <a:rPr lang="en-US">
                <a:solidFill>
                  <a:srgbClr val="FF0000"/>
                </a:solidFill>
                <a:latin typeface="Tahoma" charset="0"/>
              </a:rPr>
              <a:t>16%</a:t>
            </a:r>
          </a:p>
          <a:p>
            <a:r>
              <a:rPr lang="en-US">
                <a:solidFill>
                  <a:srgbClr val="0000FF"/>
                </a:solidFill>
                <a:latin typeface="Tahoma" charset="0"/>
              </a:rPr>
              <a:t>Idle DRAM power reduction:</a:t>
            </a:r>
            <a:r>
              <a:rPr lang="en-US">
                <a:latin typeface="Tahoma" charset="0"/>
              </a:rPr>
              <a:t> </a:t>
            </a:r>
            <a:r>
              <a:rPr lang="en-US">
                <a:solidFill>
                  <a:srgbClr val="FF0000"/>
                </a:solidFill>
                <a:latin typeface="Tahoma" charset="0"/>
              </a:rPr>
              <a:t>20%</a:t>
            </a:r>
          </a:p>
          <a:p>
            <a:r>
              <a:rPr lang="en-US">
                <a:solidFill>
                  <a:srgbClr val="0000FF"/>
                </a:solidFill>
                <a:latin typeface="Tahoma" charset="0"/>
              </a:rPr>
              <a:t>Performance improvement: </a:t>
            </a:r>
            <a:r>
              <a:rPr lang="en-US">
                <a:solidFill>
                  <a:srgbClr val="FF0000"/>
                </a:solidFill>
                <a:latin typeface="Tahoma" charset="0"/>
              </a:rPr>
              <a:t>9%</a:t>
            </a:r>
          </a:p>
          <a:p>
            <a:endParaRPr lang="en-US" sz="800">
              <a:latin typeface="Tahoma" charset="0"/>
            </a:endParaRPr>
          </a:p>
          <a:p>
            <a:r>
              <a:rPr lang="en-US">
                <a:solidFill>
                  <a:srgbClr val="FF0000"/>
                </a:solidFill>
                <a:latin typeface="Tahoma" charset="0"/>
              </a:rPr>
              <a:t>Benefits increase as DRAM scales in density</a:t>
            </a:r>
          </a:p>
        </p:txBody>
      </p:sp>
      <p:sp>
        <p:nvSpPr>
          <p:cNvPr id="164867"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38274DD-0D0B-C842-A329-E318DCDCCF42}"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149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47813" y="4411663"/>
            <a:ext cx="3460750" cy="24463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48263" y="4387850"/>
            <a:ext cx="3311525" cy="24463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44673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DRAM Device Capacity Scaling: Performance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Rectangle 2"/>
          <p:cNvSpPr/>
          <p:nvPr/>
        </p:nvSpPr>
        <p:spPr>
          <a:xfrm>
            <a:off x="125760" y="5949280"/>
            <a:ext cx="7326560"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charset="0"/>
                <a:ea typeface="+mn-ea"/>
                <a:cs typeface="+mn-cs"/>
              </a:rPr>
              <a:t>RAIDR performance benefits increase with DRAM chip capacity</a:t>
            </a:r>
            <a:endParaRPr kumimoji="0" lang="en-US" sz="1800" b="0"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p:cNvPicPr>
            <a:picLocks noChangeAspect="1"/>
          </p:cNvPicPr>
          <p:nvPr/>
        </p:nvPicPr>
        <p:blipFill>
          <a:blip r:embed="rId2"/>
          <a:stretch>
            <a:fillRect/>
          </a:stretch>
        </p:blipFill>
        <p:spPr>
          <a:xfrm>
            <a:off x="1020688" y="1052736"/>
            <a:ext cx="6575648" cy="4871564"/>
          </a:xfrm>
          <a:prstGeom prst="rect">
            <a:avLst/>
          </a:prstGeom>
        </p:spPr>
      </p:pic>
      <p:sp>
        <p:nvSpPr>
          <p:cNvPr id="7" name="Rectangle 9"/>
          <p:cNvSpPr>
            <a:spLocks noChangeArrowheads="1"/>
          </p:cNvSpPr>
          <p:nvPr/>
        </p:nvSpPr>
        <p:spPr bwMode="auto">
          <a:xfrm>
            <a:off x="1352550" y="6475413"/>
            <a:ext cx="8208963"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Liu et al., “</a:t>
            </a:r>
            <a:r>
              <a:rPr kumimoji="0" lang="en-US" altLang="ja-JP" sz="140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RAIDR: Retention-Aware Intelligent DRAM Refresh</a:t>
            </a:r>
            <a:r>
              <a:rPr kumimoji="0" lang="en-US" altLang="ja-JP" sz="14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sz="14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altLang="ja-JP" sz="14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2012.</a:t>
            </a:r>
            <a:endParaRPr kumimoji="0" lang="en-US" sz="14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p:txBody>
      </p:sp>
    </p:spTree>
    <p:extLst>
      <p:ext uri="{BB962C8B-B14F-4D97-AF65-F5344CB8AC3E}">
        <p14:creationId xmlns:p14="http://schemas.microsoft.com/office/powerpoint/2010/main" val="36311117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solidFill>
                  <a:srgbClr val="006633"/>
                </a:solidFill>
              </a:rPr>
              <a:t>DRAM Device Capacity Scaling: Energy</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25760" y="5949280"/>
            <a:ext cx="6102424"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charset="0"/>
                <a:ea typeface="+mn-ea"/>
                <a:cs typeface="+mn-cs"/>
              </a:rPr>
              <a:t>RAIDR energy benefits increase with DRAM chip capacity</a:t>
            </a:r>
            <a:endParaRPr kumimoji="0" lang="en-US" sz="1800" b="0" i="0" u="none" strike="noStrike" kern="1200" cap="none" spc="0" normalizeH="0" baseline="0" noProof="0" dirty="0">
              <a:ln>
                <a:noFill/>
              </a:ln>
              <a:solidFill>
                <a:srgbClr val="0000FF"/>
              </a:solidFill>
              <a:effectLst/>
              <a:uLnTx/>
              <a:uFillTx/>
              <a:latin typeface="Tahoma"/>
              <a:ea typeface="+mn-ea"/>
              <a:cs typeface="+mn-cs"/>
            </a:endParaRPr>
          </a:p>
        </p:txBody>
      </p:sp>
      <p:pic>
        <p:nvPicPr>
          <p:cNvPr id="3" name="Picture 2"/>
          <p:cNvPicPr>
            <a:picLocks noChangeAspect="1"/>
          </p:cNvPicPr>
          <p:nvPr/>
        </p:nvPicPr>
        <p:blipFill>
          <a:blip r:embed="rId2"/>
          <a:stretch>
            <a:fillRect/>
          </a:stretch>
        </p:blipFill>
        <p:spPr>
          <a:xfrm>
            <a:off x="755576" y="1052736"/>
            <a:ext cx="6840760" cy="4894516"/>
          </a:xfrm>
          <a:prstGeom prst="rect">
            <a:avLst/>
          </a:prstGeom>
        </p:spPr>
      </p:pic>
      <p:sp>
        <p:nvSpPr>
          <p:cNvPr id="8" name="Rectangle 9"/>
          <p:cNvSpPr>
            <a:spLocks noChangeArrowheads="1"/>
          </p:cNvSpPr>
          <p:nvPr/>
        </p:nvSpPr>
        <p:spPr bwMode="auto">
          <a:xfrm>
            <a:off x="1352550" y="6475413"/>
            <a:ext cx="8208963"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Liu et al., “</a:t>
            </a:r>
            <a:r>
              <a:rPr kumimoji="0" lang="en-US" altLang="ja-JP" sz="140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RAIDR: Retention-Aware Intelligent DRAM Refresh</a:t>
            </a:r>
            <a:r>
              <a:rPr kumimoji="0" lang="en-US" altLang="ja-JP" sz="14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sz="14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altLang="ja-JP" sz="14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2012.</a:t>
            </a:r>
            <a:endParaRPr kumimoji="0" lang="en-US" sz="14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p:txBody>
      </p:sp>
    </p:spTree>
    <p:extLst>
      <p:ext uri="{BB962C8B-B14F-4D97-AF65-F5344CB8AC3E}">
        <p14:creationId xmlns:p14="http://schemas.microsoft.com/office/powerpoint/2010/main" val="5763016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5973435" y="1268760"/>
            <a:ext cx="3184345" cy="1872208"/>
          </a:xfrm>
          <a:prstGeom prst="rect">
            <a:avLst/>
          </a:prstGeom>
        </p:spPr>
      </p:pic>
      <p:sp>
        <p:nvSpPr>
          <p:cNvPr id="2" name="Title 1"/>
          <p:cNvSpPr>
            <a:spLocks noGrp="1"/>
          </p:cNvSpPr>
          <p:nvPr>
            <p:ph type="title"/>
          </p:nvPr>
        </p:nvSpPr>
        <p:spPr>
          <a:xfrm>
            <a:off x="228600" y="152400"/>
            <a:ext cx="8915400" cy="1066800"/>
          </a:xfrm>
        </p:spPr>
        <p:txBody>
          <a:bodyPr/>
          <a:lstStyle/>
          <a:p>
            <a:r>
              <a:rPr lang="en-US" dirty="0"/>
              <a:t>RAIDR: Eliminating Unnecessary Refreshes</a:t>
            </a:r>
          </a:p>
        </p:txBody>
      </p:sp>
      <p:sp>
        <p:nvSpPr>
          <p:cNvPr id="3" name="Content Placeholder 2"/>
          <p:cNvSpPr>
            <a:spLocks noGrp="1"/>
          </p:cNvSpPr>
          <p:nvPr>
            <p:ph idx="1"/>
          </p:nvPr>
        </p:nvSpPr>
        <p:spPr>
          <a:xfrm>
            <a:off x="-36512" y="980728"/>
            <a:ext cx="9036496" cy="5267672"/>
          </a:xfrm>
        </p:spPr>
        <p:txBody>
          <a:bodyPr/>
          <a:lstStyle/>
          <a:p>
            <a:r>
              <a:rPr lang="en-US" sz="2200" dirty="0"/>
              <a:t>Observation: </a:t>
            </a:r>
            <a:r>
              <a:rPr lang="en-US" sz="2200" dirty="0">
                <a:solidFill>
                  <a:srgbClr val="0000FF"/>
                </a:solidFill>
              </a:rPr>
              <a:t>Most DRAM rows can be refreshed much less often without losing data </a:t>
            </a:r>
            <a:r>
              <a:rPr lang="en-US" sz="1500" b="1" dirty="0">
                <a:solidFill>
                  <a:schemeClr val="accent6">
                    <a:lumMod val="75000"/>
                  </a:schemeClr>
                </a:solidFill>
              </a:rPr>
              <a:t>[Kim+, EDL’09][Liu+ ISCA’13]</a:t>
            </a:r>
          </a:p>
          <a:p>
            <a:endParaRPr lang="en-US" sz="800" dirty="0"/>
          </a:p>
          <a:p>
            <a:r>
              <a:rPr lang="en-US" sz="2200" dirty="0"/>
              <a:t>Key idea: </a:t>
            </a:r>
            <a:r>
              <a:rPr lang="en-US" sz="2200" dirty="0">
                <a:solidFill>
                  <a:srgbClr val="0000FF"/>
                </a:solidFill>
              </a:rPr>
              <a:t>Refresh rows containing weak cells </a:t>
            </a:r>
          </a:p>
          <a:p>
            <a:pPr marL="0" indent="0">
              <a:buNone/>
            </a:pPr>
            <a:r>
              <a:rPr lang="en-US" sz="2200" dirty="0">
                <a:solidFill>
                  <a:srgbClr val="0000FF"/>
                </a:solidFill>
              </a:rPr>
              <a:t>    more frequently, other rows less frequently</a:t>
            </a:r>
          </a:p>
          <a:p>
            <a:pPr marL="344487" lvl="1" indent="0">
              <a:buNone/>
            </a:pPr>
            <a:r>
              <a:rPr lang="en-US" sz="2000" dirty="0">
                <a:solidFill>
                  <a:srgbClr val="FF0000"/>
                </a:solidFill>
              </a:rPr>
              <a:t>1. Profiling: </a:t>
            </a:r>
            <a:r>
              <a:rPr lang="en-US" sz="2000" dirty="0">
                <a:solidFill>
                  <a:srgbClr val="000000"/>
                </a:solidFill>
              </a:rPr>
              <a:t>Profile retention time of all rows</a:t>
            </a:r>
          </a:p>
          <a:p>
            <a:pPr marL="344487" lvl="1" indent="0">
              <a:buNone/>
            </a:pPr>
            <a:r>
              <a:rPr lang="en-US" sz="2000" dirty="0">
                <a:solidFill>
                  <a:srgbClr val="FF0000"/>
                </a:solidFill>
              </a:rPr>
              <a:t>2. Binning: </a:t>
            </a:r>
            <a:r>
              <a:rPr lang="en-US" sz="2000" dirty="0">
                <a:solidFill>
                  <a:srgbClr val="000000"/>
                </a:solidFill>
              </a:rPr>
              <a:t>Store rows into bins by retention time in memory controller</a:t>
            </a:r>
          </a:p>
          <a:p>
            <a:pPr marL="344487" lvl="1" indent="0">
              <a:buNone/>
            </a:pPr>
            <a:r>
              <a:rPr lang="en-US" sz="2000" dirty="0">
                <a:solidFill>
                  <a:srgbClr val="000000"/>
                </a:solidFill>
                <a:sym typeface="Wingdings"/>
              </a:rPr>
              <a:t>	</a:t>
            </a:r>
            <a:r>
              <a:rPr lang="en-US" sz="2000" i="1" dirty="0">
                <a:solidFill>
                  <a:srgbClr val="000000"/>
                </a:solidFill>
                <a:sym typeface="Wingdings"/>
              </a:rPr>
              <a:t>Efficient storage with Bloom Filters</a:t>
            </a:r>
            <a:r>
              <a:rPr lang="en-US" sz="2000" dirty="0">
                <a:solidFill>
                  <a:srgbClr val="000000"/>
                </a:solidFill>
                <a:sym typeface="Wingdings"/>
              </a:rPr>
              <a:t> (only 1.25KB for 32GB memory)</a:t>
            </a:r>
            <a:endParaRPr lang="en-US" sz="2000" dirty="0">
              <a:solidFill>
                <a:srgbClr val="000000"/>
              </a:solidFill>
            </a:endParaRPr>
          </a:p>
          <a:p>
            <a:pPr marL="344487" lvl="1" indent="0">
              <a:buNone/>
            </a:pPr>
            <a:r>
              <a:rPr lang="en-US" sz="2000" dirty="0">
                <a:solidFill>
                  <a:srgbClr val="FF0000"/>
                </a:solidFill>
              </a:rPr>
              <a:t>3. Refreshing: </a:t>
            </a:r>
            <a:r>
              <a:rPr lang="en-US" sz="2000" dirty="0">
                <a:solidFill>
                  <a:srgbClr val="000000"/>
                </a:solidFill>
              </a:rPr>
              <a:t>Memory controller refreshes rows in different bins at different rates</a:t>
            </a:r>
          </a:p>
          <a:p>
            <a:pPr lvl="1"/>
            <a:endParaRPr lang="en-US" sz="800" dirty="0"/>
          </a:p>
          <a:p>
            <a:r>
              <a:rPr lang="en-US" sz="2200" dirty="0"/>
              <a:t>Results: 8-core, 32GB, SPEC, TPC-C, TPC-H</a:t>
            </a:r>
          </a:p>
          <a:p>
            <a:pPr lvl="1"/>
            <a:r>
              <a:rPr lang="en-US" sz="1800" dirty="0">
                <a:solidFill>
                  <a:srgbClr val="0000FF"/>
                </a:solidFill>
              </a:rPr>
              <a:t>74.6% refresh reduction @ 1.25KB storage</a:t>
            </a:r>
          </a:p>
          <a:p>
            <a:pPr lvl="1"/>
            <a:r>
              <a:rPr lang="en-US" sz="1800" dirty="0">
                <a:solidFill>
                  <a:srgbClr val="0000FF"/>
                </a:solidFill>
              </a:rPr>
              <a:t>~16%/20% DRAM dynamic/idle power reduction</a:t>
            </a:r>
          </a:p>
          <a:p>
            <a:pPr lvl="1"/>
            <a:r>
              <a:rPr lang="en-US" sz="1800" dirty="0">
                <a:solidFill>
                  <a:srgbClr val="0000FF"/>
                </a:solidFill>
              </a:rPr>
              <a:t>~9% performance improvement </a:t>
            </a:r>
          </a:p>
          <a:p>
            <a:pPr lvl="1"/>
            <a:r>
              <a:rPr lang="en-US" sz="1800" dirty="0">
                <a:solidFill>
                  <a:srgbClr val="0000FF"/>
                </a:solidFill>
              </a:rPr>
              <a:t>Benefits increase with DRAM capacity</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5796136" y="4299384"/>
            <a:ext cx="3312368" cy="2369976"/>
          </a:xfrm>
          <a:prstGeom prst="rect">
            <a:avLst/>
          </a:prstGeom>
        </p:spPr>
      </p:pic>
      <p:sp>
        <p:nvSpPr>
          <p:cNvPr id="7" name="Rectangle 6"/>
          <p:cNvSpPr/>
          <p:nvPr/>
        </p:nvSpPr>
        <p:spPr>
          <a:xfrm>
            <a:off x="1403648" y="6577607"/>
            <a:ext cx="8208912"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charset="0"/>
                <a:ea typeface="+mn-ea"/>
                <a:cs typeface="+mn-cs"/>
              </a:rPr>
              <a:t>Liu et al., “</a:t>
            </a:r>
            <a:r>
              <a:rPr kumimoji="0" lang="en-US" altLang="ja-JP" sz="1400" b="0" i="0" u="none" strike="noStrike" kern="1200" cap="none" spc="0" normalizeH="0" baseline="0" noProof="0" dirty="0">
                <a:ln>
                  <a:noFill/>
                </a:ln>
                <a:solidFill>
                  <a:srgbClr val="0000FF"/>
                </a:solidFill>
                <a:effectLst/>
                <a:uLnTx/>
                <a:uFillTx/>
                <a:latin typeface="Tahoma" charset="0"/>
                <a:ea typeface="+mn-ea"/>
                <a:cs typeface="+mn-cs"/>
              </a:rPr>
              <a:t>RAIDR: Retention-Aware Intelligent DRAM Refresh</a:t>
            </a:r>
            <a:r>
              <a:rPr kumimoji="0" lang="en-US" altLang="ja-JP" sz="1400" b="0" i="0" u="none" strike="noStrike" kern="1200" cap="none" spc="0" normalizeH="0" baseline="0" noProof="0" dirty="0">
                <a:ln>
                  <a:noFill/>
                </a:ln>
                <a:solidFill>
                  <a:srgbClr val="000000"/>
                </a:solidFill>
                <a:effectLst/>
                <a:uLnTx/>
                <a:uFillTx/>
                <a:latin typeface="Tahoma" charset="0"/>
                <a:ea typeface="+mn-ea"/>
                <a:cs typeface="+mn-cs"/>
              </a:rPr>
              <a:t>,</a:t>
            </a:r>
            <a:r>
              <a:rPr kumimoji="0" lang="en-US" sz="1400" b="0" i="0" u="none" strike="noStrike" kern="1200" cap="none" spc="0" normalizeH="0" baseline="0" noProof="0" dirty="0">
                <a:ln>
                  <a:noFill/>
                </a:ln>
                <a:solidFill>
                  <a:srgbClr val="000000"/>
                </a:solidFill>
                <a:effectLst/>
                <a:uLnTx/>
                <a:uFillTx/>
                <a:latin typeface="Tahoma" charset="0"/>
                <a:ea typeface="+mn-ea"/>
                <a:cs typeface="+mn-cs"/>
              </a:rPr>
              <a:t>”</a:t>
            </a:r>
            <a:r>
              <a:rPr kumimoji="0" lang="en-US" altLang="ja-JP" sz="1400" b="0" i="0" u="none" strike="noStrike" kern="1200" cap="none" spc="0" normalizeH="0" baseline="0" noProof="0" dirty="0">
                <a:ln>
                  <a:noFill/>
                </a:ln>
                <a:solidFill>
                  <a:srgbClr val="000000"/>
                </a:solidFill>
                <a:effectLst/>
                <a:uLnTx/>
                <a:uFillTx/>
                <a:latin typeface="Tahoma" charset="0"/>
                <a:ea typeface="+mn-ea"/>
                <a:cs typeface="+mn-cs"/>
              </a:rPr>
              <a:t> ISCA 2012.</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a:spLocks noChangeArrowheads="1"/>
          </p:cNvSpPr>
          <p:nvPr/>
        </p:nvSpPr>
        <p:spPr bwMode="auto">
          <a:xfrm>
            <a:off x="6948264" y="1844825"/>
            <a:ext cx="1224136" cy="432048"/>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ＭＳ Ｐゴシック" charset="0"/>
              <a:cs typeface="ＭＳ Ｐゴシック" charset="0"/>
            </a:endParaRPr>
          </a:p>
        </p:txBody>
      </p:sp>
      <p:sp>
        <p:nvSpPr>
          <p:cNvPr id="9" name="Rectangle 8"/>
          <p:cNvSpPr/>
          <p:nvPr/>
        </p:nvSpPr>
        <p:spPr>
          <a:xfrm>
            <a:off x="323528" y="2708919"/>
            <a:ext cx="5184576" cy="360041"/>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9531963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13" end="13"/>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23920" cy="1066800"/>
          </a:xfrm>
        </p:spPr>
        <p:txBody>
          <a:bodyPr/>
          <a:lstStyle/>
          <a:p>
            <a:r>
              <a:rPr lang="en-US" dirty="0"/>
              <a:t>More on RAIDR: </a:t>
            </a:r>
            <a:r>
              <a:rPr lang="en-US" dirty="0" err="1"/>
              <a:t>Perf+Energy</a:t>
            </a:r>
            <a:r>
              <a:rPr lang="en-US" dirty="0"/>
              <a:t> Perspective</a:t>
            </a:r>
          </a:p>
        </p:txBody>
      </p:sp>
      <p:sp>
        <p:nvSpPr>
          <p:cNvPr id="3" name="Content Placeholder 2"/>
          <p:cNvSpPr>
            <a:spLocks noGrp="1"/>
          </p:cNvSpPr>
          <p:nvPr>
            <p:ph idx="1"/>
          </p:nvPr>
        </p:nvSpPr>
        <p:spPr>
          <a:xfrm>
            <a:off x="228600" y="1052736"/>
            <a:ext cx="8807896" cy="4876800"/>
          </a:xfrm>
        </p:spPr>
        <p:txBody>
          <a:bodyPr/>
          <a:lstStyle/>
          <a:p>
            <a:r>
              <a:rPr lang="en-US" dirty="0"/>
              <a:t>Jamie Liu, Ben </a:t>
            </a:r>
            <a:r>
              <a:rPr lang="en-US" dirty="0" err="1"/>
              <a:t>Jaiyen</a:t>
            </a:r>
            <a:r>
              <a:rPr lang="en-US" dirty="0"/>
              <a:t>, Richard </a:t>
            </a:r>
            <a:r>
              <a:rPr lang="en-US" dirty="0" err="1"/>
              <a:t>Veras</a:t>
            </a:r>
            <a:r>
              <a:rPr lang="en-US" dirty="0"/>
              <a:t>, and Onur Mutlu,</a:t>
            </a:r>
            <a:br>
              <a:rPr lang="en-US" dirty="0"/>
            </a:br>
            <a:r>
              <a:rPr lang="en-US" b="1" dirty="0">
                <a:hlinkClick r:id="rId2"/>
              </a:rPr>
              <a:t>"RAIDR: Retention-Aware Intelligent DRAM Refresh"</a:t>
            </a:r>
            <a:br>
              <a:rPr lang="en-US" dirty="0"/>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(pdf)</a:t>
            </a:r>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p:cNvPicPr>
            <a:picLocks noChangeAspect="1"/>
          </p:cNvPicPr>
          <p:nvPr/>
        </p:nvPicPr>
        <p:blipFill>
          <a:blip r:embed="rId5"/>
          <a:stretch>
            <a:fillRect/>
          </a:stretch>
        </p:blipFill>
        <p:spPr>
          <a:xfrm>
            <a:off x="0" y="3977608"/>
            <a:ext cx="9144000" cy="1755648"/>
          </a:xfrm>
          <a:prstGeom prst="rect">
            <a:avLst/>
          </a:prstGeom>
        </p:spPr>
      </p:pic>
    </p:spTree>
    <p:extLst>
      <p:ext uri="{BB962C8B-B14F-4D97-AF65-F5344CB8AC3E}">
        <p14:creationId xmlns:p14="http://schemas.microsoft.com/office/powerpoint/2010/main" val="13553933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02057-7287-C345-BF29-B63A6837E3BE}"/>
              </a:ext>
            </a:extLst>
          </p:cNvPr>
          <p:cNvSpPr>
            <a:spLocks noGrp="1"/>
          </p:cNvSpPr>
          <p:nvPr>
            <p:ph type="title"/>
          </p:nvPr>
        </p:nvSpPr>
        <p:spPr/>
        <p:txBody>
          <a:bodyPr/>
          <a:lstStyle/>
          <a:p>
            <a:r>
              <a:rPr lang="en-US" dirty="0"/>
              <a:t>Finding DRAM Retention Failures</a:t>
            </a:r>
          </a:p>
        </p:txBody>
      </p:sp>
      <p:sp>
        <p:nvSpPr>
          <p:cNvPr id="3" name="Content Placeholder 2">
            <a:extLst>
              <a:ext uri="{FF2B5EF4-FFF2-40B4-BE49-F238E27FC236}">
                <a16:creationId xmlns:a16="http://schemas.microsoft.com/office/drawing/2014/main" id="{EE857701-414A-C94B-ABA6-F4C9FB4BFC89}"/>
              </a:ext>
            </a:extLst>
          </p:cNvPr>
          <p:cNvSpPr>
            <a:spLocks noGrp="1"/>
          </p:cNvSpPr>
          <p:nvPr>
            <p:ph idx="1"/>
          </p:nvPr>
        </p:nvSpPr>
        <p:spPr>
          <a:xfrm>
            <a:off x="228600" y="1187605"/>
            <a:ext cx="8610600" cy="5193723"/>
          </a:xfrm>
        </p:spPr>
        <p:txBody>
          <a:bodyPr/>
          <a:lstStyle/>
          <a:p>
            <a:r>
              <a:rPr lang="en-US" dirty="0"/>
              <a:t>How can we reliably find the retention time of all DRAM cells?</a:t>
            </a:r>
          </a:p>
          <a:p>
            <a:endParaRPr lang="en-US" dirty="0"/>
          </a:p>
          <a:p>
            <a:r>
              <a:rPr lang="en-US" dirty="0"/>
              <a:t>Goals: so that we can</a:t>
            </a:r>
          </a:p>
          <a:p>
            <a:pPr lvl="1"/>
            <a:r>
              <a:rPr lang="en-US" dirty="0"/>
              <a:t>Make DRAM reliable and secure</a:t>
            </a:r>
          </a:p>
          <a:p>
            <a:pPr lvl="1"/>
            <a:r>
              <a:rPr lang="en-US" dirty="0"/>
              <a:t>Make techniques like RAIDR work </a:t>
            </a:r>
          </a:p>
          <a:p>
            <a:pPr marL="344487" lvl="1" indent="0">
              <a:buNone/>
            </a:pPr>
            <a:r>
              <a:rPr lang="en-US" dirty="0">
                <a:sym typeface="Wingdings" pitchFamily="2" charset="2"/>
              </a:rPr>
              <a:t>     improve performance and energy</a:t>
            </a:r>
            <a:endParaRPr lang="en-US" dirty="0"/>
          </a:p>
        </p:txBody>
      </p:sp>
      <p:sp>
        <p:nvSpPr>
          <p:cNvPr id="4" name="Slide Number Placeholder 3">
            <a:extLst>
              <a:ext uri="{FF2B5EF4-FFF2-40B4-BE49-F238E27FC236}">
                <a16:creationId xmlns:a16="http://schemas.microsoft.com/office/drawing/2014/main" id="{2E16E39B-DB4B-B646-AF03-3914C82C2D5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8945038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Samira Khan, Donghyuk Lee, Yoongu Kim, </a:t>
            </a:r>
            <a:r>
              <a:rPr lang="en-US" sz="1800" dirty="0" err="1"/>
              <a:t>Alaa</a:t>
            </a:r>
            <a:r>
              <a:rPr lang="en-US" sz="1800" dirty="0"/>
              <a:t> </a:t>
            </a:r>
            <a:r>
              <a:rPr lang="en-US" sz="1800" dirty="0" err="1"/>
              <a:t>Alameldeen</a:t>
            </a:r>
            <a:r>
              <a:rPr lang="en-US" sz="1800" dirty="0"/>
              <a:t>, Chris Wilkerson, and Onur Mutlu,</a:t>
            </a:r>
            <a:br>
              <a:rPr lang="en-US" sz="1800" dirty="0"/>
            </a:br>
            <a:r>
              <a:rPr lang="en-US" sz="1800" b="1" dirty="0">
                <a:hlinkClick r:id="rId2"/>
              </a:rPr>
              <a:t>"The Efficacy of Error Mitigation Techniques for DRAM Retention Failures: A Comparative Experimental Study"</a:t>
            </a:r>
            <a:r>
              <a:rPr lang="en-US" sz="1800" dirty="0"/>
              <a:t> </a:t>
            </a:r>
            <a:br>
              <a:rPr lang="en-US" sz="1800" dirty="0"/>
            </a:br>
            <a:r>
              <a:rPr lang="en-US" sz="1800" i="1" dirty="0"/>
              <a:t>Proceedings of the </a:t>
            </a:r>
            <a:r>
              <a:rPr lang="en-US" sz="1800" i="1" dirty="0">
                <a:hlinkClick r:id="rId3"/>
              </a:rPr>
              <a:t>ACM International Conference on Measurement and Modeling of Computer Systems </a:t>
            </a:r>
            <a:r>
              <a:rPr lang="en-US" sz="1800" i="1" dirty="0"/>
              <a:t>(</a:t>
            </a:r>
            <a:r>
              <a:rPr lang="en-US" sz="1800" b="1" i="1" dirty="0"/>
              <a:t>SIGMETRICS</a:t>
            </a:r>
            <a:r>
              <a:rPr lang="en-US" sz="1800" i="1" dirty="0"/>
              <a:t>)</a:t>
            </a:r>
            <a:r>
              <a:rPr lang="en-US" sz="1800" dirty="0"/>
              <a:t>, Austin, TX,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Poster (pptx)</a:t>
            </a:r>
            <a:r>
              <a:rPr lang="en-US" sz="1800" dirty="0"/>
              <a:t> </a:t>
            </a:r>
            <a:r>
              <a:rPr lang="en-US" sz="1800" dirty="0">
                <a:hlinkClick r:id="rId7"/>
              </a:rPr>
              <a:t>(pdf)</a:t>
            </a:r>
            <a:r>
              <a:rPr lang="en-US" sz="1800" dirty="0"/>
              <a:t>] [</a:t>
            </a:r>
            <a:r>
              <a:rPr lang="en-US" sz="1800" dirty="0">
                <a:hlinkClick r:id="rId8"/>
              </a:rPr>
              <a:t>Full data sets</a:t>
            </a:r>
            <a:r>
              <a:rPr lang="en-US" sz="18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9"/>
          <a:stretch>
            <a:fillRect/>
          </a:stretch>
        </p:blipFill>
        <p:spPr>
          <a:xfrm>
            <a:off x="0" y="3645024"/>
            <a:ext cx="9144000" cy="2872292"/>
          </a:xfrm>
          <a:prstGeom prst="rect">
            <a:avLst/>
          </a:prstGeom>
        </p:spPr>
      </p:pic>
      <p:sp>
        <p:nvSpPr>
          <p:cNvPr id="7" name="Title 1"/>
          <p:cNvSpPr>
            <a:spLocks noGrp="1"/>
          </p:cNvSpPr>
          <p:nvPr>
            <p:ph type="title"/>
          </p:nvPr>
        </p:nvSpPr>
        <p:spPr>
          <a:xfrm>
            <a:off x="107504" y="152400"/>
            <a:ext cx="9036496" cy="1066800"/>
          </a:xfrm>
        </p:spPr>
        <p:txBody>
          <a:bodyPr/>
          <a:lstStyle/>
          <a:p>
            <a:r>
              <a:rPr lang="en-US" dirty="0"/>
              <a:t>Mitigation of Retention Issues </a:t>
            </a:r>
            <a:r>
              <a:rPr lang="en-US" sz="2600" b="1" dirty="0"/>
              <a:t>[SIGMETRICS’14]</a:t>
            </a:r>
          </a:p>
        </p:txBody>
      </p:sp>
    </p:spTree>
    <p:extLst>
      <p:ext uri="{BB962C8B-B14F-4D97-AF65-F5344CB8AC3E}">
        <p14:creationId xmlns:p14="http://schemas.microsoft.com/office/powerpoint/2010/main" val="2741931794"/>
      </p:ext>
    </p:extLst>
  </p:cSld>
  <p:clrMapOvr>
    <a:masterClrMapping/>
  </p:clrMapOvr>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349520"/>
            <a:ext cx="9144000" cy="4525963"/>
          </a:xfrm>
        </p:spPr>
        <p:txBody>
          <a:bodyPr/>
          <a:lstStyle/>
          <a:p>
            <a:pPr marL="0" indent="0">
              <a:buNone/>
            </a:pPr>
            <a:r>
              <a:rPr lang="en-US" sz="4000" b="1" i="1" dirty="0">
                <a:solidFill>
                  <a:schemeClr val="tx2"/>
                </a:solidFill>
              </a:rPr>
              <a:t>   Key Observations:</a:t>
            </a:r>
          </a:p>
          <a:p>
            <a:r>
              <a:rPr lang="en-US" b="1" dirty="0">
                <a:solidFill>
                  <a:srgbClr val="FF0000"/>
                </a:solidFill>
              </a:rPr>
              <a:t>Testing </a:t>
            </a:r>
            <a:r>
              <a:rPr lang="en-US" b="1" dirty="0"/>
              <a:t>alone</a:t>
            </a:r>
            <a:r>
              <a:rPr lang="en-US" b="1" dirty="0">
                <a:solidFill>
                  <a:srgbClr val="FF0000"/>
                </a:solidFill>
              </a:rPr>
              <a:t> cannot detect </a:t>
            </a:r>
            <a:r>
              <a:rPr lang="en-US" b="1" dirty="0">
                <a:solidFill>
                  <a:srgbClr val="000000"/>
                </a:solidFill>
              </a:rPr>
              <a:t>all possible failures</a:t>
            </a:r>
          </a:p>
          <a:p>
            <a:r>
              <a:rPr lang="en-US" b="1" dirty="0">
                <a:solidFill>
                  <a:srgbClr val="FF0000"/>
                </a:solidFill>
              </a:rPr>
              <a:t>Combination </a:t>
            </a:r>
            <a:r>
              <a:rPr lang="en-US" b="1" dirty="0">
                <a:solidFill>
                  <a:srgbClr val="000000"/>
                </a:solidFill>
              </a:rPr>
              <a:t>of ECC and other mitigation techniques is much more</a:t>
            </a:r>
            <a:r>
              <a:rPr lang="en-US" b="1" dirty="0">
                <a:solidFill>
                  <a:srgbClr val="FF0000"/>
                </a:solidFill>
              </a:rPr>
              <a:t> effective</a:t>
            </a:r>
          </a:p>
          <a:p>
            <a:pPr lvl="1"/>
            <a:r>
              <a:rPr lang="en-US" b="1" dirty="0">
                <a:solidFill>
                  <a:srgbClr val="FF0000"/>
                </a:solidFill>
              </a:rPr>
              <a:t>But degrades performance</a:t>
            </a:r>
          </a:p>
          <a:p>
            <a:r>
              <a:rPr lang="en-US" b="1" dirty="0">
                <a:solidFill>
                  <a:srgbClr val="FF0000"/>
                </a:solidFill>
              </a:rPr>
              <a:t>Testing </a:t>
            </a:r>
            <a:r>
              <a:rPr lang="en-US" b="1" dirty="0">
                <a:solidFill>
                  <a:srgbClr val="000000"/>
                </a:solidFill>
              </a:rPr>
              <a:t>can help to reduce the </a:t>
            </a:r>
            <a:r>
              <a:rPr lang="en-US" b="1" dirty="0">
                <a:solidFill>
                  <a:srgbClr val="FF0000"/>
                </a:solidFill>
              </a:rPr>
              <a:t>ECC strength</a:t>
            </a:r>
          </a:p>
          <a:p>
            <a:pPr lvl="1"/>
            <a:r>
              <a:rPr lang="en-US" b="1" dirty="0">
                <a:solidFill>
                  <a:srgbClr val="000000"/>
                </a:solidFill>
              </a:rPr>
              <a:t>Even when starting with a</a:t>
            </a:r>
            <a:r>
              <a:rPr lang="en-US" b="1" dirty="0">
                <a:solidFill>
                  <a:srgbClr val="FF0000"/>
                </a:solidFill>
              </a:rPr>
              <a:t> higher strength ECC</a:t>
            </a:r>
          </a:p>
          <a:p>
            <a:endParaRPr lang="en-US" b="1" dirty="0">
              <a:solidFill>
                <a:srgbClr val="FF0000"/>
              </a:solidFill>
            </a:endParaRPr>
          </a:p>
          <a:p>
            <a:endParaRPr lang="en-US" b="1" dirty="0">
              <a:solidFill>
                <a:srgbClr val="FF0000"/>
              </a:solidFill>
            </a:endParaRPr>
          </a:p>
          <a:p>
            <a:endParaRPr lang="en-US" b="1" dirty="0">
              <a:solidFill>
                <a:srgbClr val="FF0000"/>
              </a:solidFill>
            </a:endParaRPr>
          </a:p>
          <a:p>
            <a:pPr marL="0" indent="0">
              <a:buNone/>
            </a:pPr>
            <a:endParaRPr lang="en-US" dirty="0"/>
          </a:p>
          <a:p>
            <a:endParaRPr lang="en-US" dirty="0"/>
          </a:p>
          <a:p>
            <a:endParaRPr lang="en-US" dirty="0"/>
          </a:p>
        </p:txBody>
      </p:sp>
      <p:sp>
        <p:nvSpPr>
          <p:cNvPr id="5" name="Title 1"/>
          <p:cNvSpPr>
            <a:spLocks noGrp="1"/>
          </p:cNvSpPr>
          <p:nvPr>
            <p:ph type="title"/>
          </p:nvPr>
        </p:nvSpPr>
        <p:spPr>
          <a:xfrm>
            <a:off x="457200" y="-113054"/>
            <a:ext cx="8229600" cy="1143000"/>
          </a:xfrm>
        </p:spPr>
        <p:txBody>
          <a:bodyPr>
            <a:normAutofit fontScale="90000"/>
          </a:bodyPr>
          <a:lstStyle/>
          <a:p>
            <a:r>
              <a:rPr lang="en-US" b="1" dirty="0"/>
              <a:t>Towards an Online Profiling System</a:t>
            </a:r>
          </a:p>
        </p:txBody>
      </p:sp>
      <p:sp>
        <p:nvSpPr>
          <p:cNvPr id="6" name="Rectangle 6"/>
          <p:cNvSpPr>
            <a:spLocks noChangeArrowheads="1"/>
          </p:cNvSpPr>
          <p:nvPr/>
        </p:nvSpPr>
        <p:spPr bwMode="auto">
          <a:xfrm>
            <a:off x="107504" y="6165304"/>
            <a:ext cx="8208963"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Khan+, “</a:t>
            </a:r>
            <a:r>
              <a:rPr kumimoji="0" lang="en-US" sz="140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The Efficacy of Error Mitigation Techniques for DRAM Retention Failures: A Comparative Experimental Study</a:t>
            </a:r>
            <a:r>
              <a:rPr kumimoji="0" lang="en-US" sz="14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SIGMETRICS 2014.</a:t>
            </a:r>
          </a:p>
        </p:txBody>
      </p:sp>
    </p:spTree>
    <p:extLst>
      <p:ext uri="{BB962C8B-B14F-4D97-AF65-F5344CB8AC3E}">
        <p14:creationId xmlns:p14="http://schemas.microsoft.com/office/powerpoint/2010/main" val="1091311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TextBox 112"/>
          <p:cNvSpPr txBox="1"/>
          <p:nvPr/>
        </p:nvSpPr>
        <p:spPr>
          <a:xfrm>
            <a:off x="-24379" y="5718539"/>
            <a:ext cx="9187055" cy="120032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0000"/>
                </a:solidFill>
                <a:effectLst/>
                <a:uLnTx/>
                <a:uFillTx/>
                <a:latin typeface="Calibri"/>
                <a:ea typeface="+mn-ea"/>
                <a:cs typeface="+mn-cs"/>
              </a:rPr>
              <a:t>Run tests periodically after a short interval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0000"/>
                </a:solidFill>
                <a:effectLst/>
                <a:uLnTx/>
                <a:uFillTx/>
                <a:latin typeface="Calibri"/>
                <a:ea typeface="+mn-ea"/>
                <a:cs typeface="+mn-cs"/>
              </a:rPr>
              <a:t>at smaller regions of memory </a:t>
            </a:r>
          </a:p>
        </p:txBody>
      </p:sp>
      <p:sp>
        <p:nvSpPr>
          <p:cNvPr id="2" name="Title 1"/>
          <p:cNvSpPr>
            <a:spLocks noGrp="1"/>
          </p:cNvSpPr>
          <p:nvPr>
            <p:ph type="title"/>
          </p:nvPr>
        </p:nvSpPr>
        <p:spPr>
          <a:xfrm>
            <a:off x="457200" y="-263462"/>
            <a:ext cx="8229600" cy="1143000"/>
          </a:xfrm>
        </p:spPr>
        <p:txBody>
          <a:bodyPr>
            <a:normAutofit fontScale="90000"/>
          </a:bodyPr>
          <a:lstStyle/>
          <a:p>
            <a:r>
              <a:rPr lang="en-US" b="1" dirty="0"/>
              <a:t>Towards an Online Profiling System</a:t>
            </a:r>
          </a:p>
        </p:txBody>
      </p:sp>
      <p:pic>
        <p:nvPicPr>
          <p:cNvPr id="4" name="Picture 3"/>
          <p:cNvPicPr>
            <a:picLocks noChangeAspect="1"/>
          </p:cNvPicPr>
          <p:nvPr/>
        </p:nvPicPr>
        <p:blipFill>
          <a:blip r:embed="rId3"/>
          <a:stretch>
            <a:fillRect/>
          </a:stretch>
        </p:blipFill>
        <p:spPr>
          <a:xfrm>
            <a:off x="11959" y="1887638"/>
            <a:ext cx="2790112" cy="1890735"/>
          </a:xfrm>
          <a:prstGeom prst="rect">
            <a:avLst/>
          </a:prstGeom>
        </p:spPr>
      </p:pic>
      <p:sp>
        <p:nvSpPr>
          <p:cNvPr id="6" name="TextBox 5"/>
          <p:cNvSpPr txBox="1"/>
          <p:nvPr/>
        </p:nvSpPr>
        <p:spPr>
          <a:xfrm>
            <a:off x="15306" y="883373"/>
            <a:ext cx="3509244" cy="954107"/>
          </a:xfrm>
          <a:prstGeom prst="rect">
            <a:avLst/>
          </a:prstGeom>
          <a:ln w="76200" cmpd="sng">
            <a:solidFill>
              <a:srgbClr val="80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a:ea typeface="+mn-ea"/>
                <a:cs typeface="+mn-cs"/>
              </a:rPr>
              <a:t>Initially Protect DRAM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a:ea typeface="+mn-ea"/>
                <a:cs typeface="+mn-cs"/>
              </a:rPr>
              <a:t>with Strong ECC</a:t>
            </a:r>
          </a:p>
        </p:txBody>
      </p:sp>
      <p:sp>
        <p:nvSpPr>
          <p:cNvPr id="7" name="Oval 6"/>
          <p:cNvSpPr>
            <a:spLocks noChangeAspect="1"/>
          </p:cNvSpPr>
          <p:nvPr/>
        </p:nvSpPr>
        <p:spPr>
          <a:xfrm>
            <a:off x="2995618" y="1312874"/>
            <a:ext cx="731520" cy="731520"/>
          </a:xfrm>
          <a:prstGeom prst="ellipse">
            <a:avLst/>
          </a:prstGeom>
          <a:solidFill>
            <a:srgbClr val="800000"/>
          </a:solidFill>
          <a:ln/>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a:ea typeface="+mn-ea"/>
                <a:cs typeface="+mn-cs"/>
              </a:rPr>
              <a:t>1</a:t>
            </a:r>
          </a:p>
        </p:txBody>
      </p:sp>
      <p:grpSp>
        <p:nvGrpSpPr>
          <p:cNvPr id="8" name="Group 7"/>
          <p:cNvGrpSpPr/>
          <p:nvPr/>
        </p:nvGrpSpPr>
        <p:grpSpPr>
          <a:xfrm>
            <a:off x="3621178" y="2059167"/>
            <a:ext cx="3273181" cy="2582606"/>
            <a:chOff x="428328" y="2110982"/>
            <a:chExt cx="3273181" cy="2582606"/>
          </a:xfrm>
        </p:grpSpPr>
        <p:cxnSp>
          <p:nvCxnSpPr>
            <p:cNvPr id="9" name="Straight Connector 8"/>
            <p:cNvCxnSpPr/>
            <p:nvPr/>
          </p:nvCxnSpPr>
          <p:spPr>
            <a:xfrm>
              <a:off x="3331890" y="2135878"/>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2704366" y="2129654"/>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2076842" y="2123430"/>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449881" y="4281301"/>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443673" y="3690373"/>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1449318" y="2117206"/>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812657" y="2110982"/>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429848" y="2495297"/>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428328" y="3090309"/>
              <a:ext cx="3251628" cy="0"/>
            </a:xfrm>
            <a:prstGeom prst="line">
              <a:avLst/>
            </a:prstGeom>
          </p:spPr>
          <p:style>
            <a:lnRef idx="2">
              <a:schemeClr val="accent1"/>
            </a:lnRef>
            <a:fillRef idx="0">
              <a:schemeClr val="accent1"/>
            </a:fillRef>
            <a:effectRef idx="1">
              <a:schemeClr val="accent1"/>
            </a:effectRef>
            <a:fontRef idx="minor">
              <a:schemeClr val="tx1"/>
            </a:fontRef>
          </p:style>
        </p:cxnSp>
        <p:grpSp>
          <p:nvGrpSpPr>
            <p:cNvPr id="18" name="Group 17"/>
            <p:cNvGrpSpPr/>
            <p:nvPr/>
          </p:nvGrpSpPr>
          <p:grpSpPr>
            <a:xfrm>
              <a:off x="534160" y="2226069"/>
              <a:ext cx="3067764" cy="525790"/>
              <a:chOff x="534160" y="2226069"/>
              <a:chExt cx="3067764" cy="525790"/>
            </a:xfrm>
          </p:grpSpPr>
          <p:sp>
            <p:nvSpPr>
              <p:cNvPr id="37" name="Oval 36"/>
              <p:cNvSpPr/>
              <p:nvPr/>
            </p:nvSpPr>
            <p:spPr>
              <a:xfrm>
                <a:off x="534160"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8" name="Oval 37"/>
              <p:cNvSpPr/>
              <p:nvPr/>
            </p:nvSpPr>
            <p:spPr>
              <a:xfrm>
                <a:off x="1176697"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Oval 38"/>
              <p:cNvSpPr/>
              <p:nvPr/>
            </p:nvSpPr>
            <p:spPr>
              <a:xfrm>
                <a:off x="1800960"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Oval 39"/>
              <p:cNvSpPr/>
              <p:nvPr/>
            </p:nvSpPr>
            <p:spPr>
              <a:xfrm>
                <a:off x="2434360"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Oval 40"/>
              <p:cNvSpPr/>
              <p:nvPr/>
            </p:nvSpPr>
            <p:spPr>
              <a:xfrm>
                <a:off x="3058623"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9" name="Group 18"/>
            <p:cNvGrpSpPr/>
            <p:nvPr/>
          </p:nvGrpSpPr>
          <p:grpSpPr>
            <a:xfrm>
              <a:off x="541777" y="2821081"/>
              <a:ext cx="3058627" cy="525790"/>
              <a:chOff x="534160" y="2226069"/>
              <a:chExt cx="3058627" cy="525790"/>
            </a:xfrm>
          </p:grpSpPr>
          <p:sp>
            <p:nvSpPr>
              <p:cNvPr id="32" name="Oval 31"/>
              <p:cNvSpPr/>
              <p:nvPr/>
            </p:nvSpPr>
            <p:spPr>
              <a:xfrm>
                <a:off x="534160"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3" name="Oval 32"/>
              <p:cNvSpPr/>
              <p:nvPr/>
            </p:nvSpPr>
            <p:spPr>
              <a:xfrm>
                <a:off x="1167560"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4" name="Oval 33"/>
              <p:cNvSpPr/>
              <p:nvPr/>
            </p:nvSpPr>
            <p:spPr>
              <a:xfrm>
                <a:off x="1800960"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Oval 34"/>
              <p:cNvSpPr/>
              <p:nvPr/>
            </p:nvSpPr>
            <p:spPr>
              <a:xfrm>
                <a:off x="2425223"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Oval 35"/>
              <p:cNvSpPr/>
              <p:nvPr/>
            </p:nvSpPr>
            <p:spPr>
              <a:xfrm>
                <a:off x="3049486"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20" name="Group 19"/>
            <p:cNvGrpSpPr/>
            <p:nvPr/>
          </p:nvGrpSpPr>
          <p:grpSpPr>
            <a:xfrm>
              <a:off x="538848" y="3430281"/>
              <a:ext cx="3067764" cy="525790"/>
              <a:chOff x="543297" y="2226069"/>
              <a:chExt cx="3067764" cy="525790"/>
            </a:xfrm>
          </p:grpSpPr>
          <p:sp>
            <p:nvSpPr>
              <p:cNvPr id="27" name="Oval 26"/>
              <p:cNvSpPr/>
              <p:nvPr/>
            </p:nvSpPr>
            <p:spPr>
              <a:xfrm>
                <a:off x="543297"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Oval 27"/>
              <p:cNvSpPr/>
              <p:nvPr/>
            </p:nvSpPr>
            <p:spPr>
              <a:xfrm>
                <a:off x="1176697"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9" name="Oval 28"/>
              <p:cNvSpPr/>
              <p:nvPr/>
            </p:nvSpPr>
            <p:spPr>
              <a:xfrm>
                <a:off x="1810097"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0" name="Oval 29"/>
              <p:cNvSpPr/>
              <p:nvPr/>
            </p:nvSpPr>
            <p:spPr>
              <a:xfrm>
                <a:off x="2434360"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Oval 30"/>
              <p:cNvSpPr/>
              <p:nvPr/>
            </p:nvSpPr>
            <p:spPr>
              <a:xfrm>
                <a:off x="3067760"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21" name="Group 20"/>
            <p:cNvGrpSpPr/>
            <p:nvPr/>
          </p:nvGrpSpPr>
          <p:grpSpPr>
            <a:xfrm>
              <a:off x="535919" y="4030345"/>
              <a:ext cx="3067764" cy="525790"/>
              <a:chOff x="543297" y="2226069"/>
              <a:chExt cx="3067764" cy="525790"/>
            </a:xfrm>
          </p:grpSpPr>
          <p:sp>
            <p:nvSpPr>
              <p:cNvPr id="22" name="Oval 21"/>
              <p:cNvSpPr/>
              <p:nvPr/>
            </p:nvSpPr>
            <p:spPr>
              <a:xfrm>
                <a:off x="543297"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Oval 22"/>
              <p:cNvSpPr/>
              <p:nvPr/>
            </p:nvSpPr>
            <p:spPr>
              <a:xfrm>
                <a:off x="1185834"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Oval 23"/>
              <p:cNvSpPr/>
              <p:nvPr/>
            </p:nvSpPr>
            <p:spPr>
              <a:xfrm>
                <a:off x="1810097"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Oval 24"/>
              <p:cNvSpPr/>
              <p:nvPr/>
            </p:nvSpPr>
            <p:spPr>
              <a:xfrm>
                <a:off x="2443497"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Oval 25"/>
              <p:cNvSpPr/>
              <p:nvPr/>
            </p:nvSpPr>
            <p:spPr>
              <a:xfrm>
                <a:off x="3067760"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sp>
        <p:nvSpPr>
          <p:cNvPr id="42" name="Lightning Bolt 41"/>
          <p:cNvSpPr/>
          <p:nvPr/>
        </p:nvSpPr>
        <p:spPr>
          <a:xfrm>
            <a:off x="5084308" y="2254620"/>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Lightning Bolt 42"/>
          <p:cNvSpPr/>
          <p:nvPr/>
        </p:nvSpPr>
        <p:spPr>
          <a:xfrm>
            <a:off x="5730147" y="2254620"/>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Lightning Bolt 43"/>
          <p:cNvSpPr/>
          <p:nvPr/>
        </p:nvSpPr>
        <p:spPr>
          <a:xfrm>
            <a:off x="5710323" y="2837500"/>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TextBox 44"/>
          <p:cNvSpPr txBox="1"/>
          <p:nvPr/>
        </p:nvSpPr>
        <p:spPr>
          <a:xfrm>
            <a:off x="4332838" y="863581"/>
            <a:ext cx="2627692" cy="954107"/>
          </a:xfrm>
          <a:prstGeom prst="rect">
            <a:avLst/>
          </a:prstGeom>
          <a:ln w="76200" cmpd="sng">
            <a:solidFill>
              <a:srgbClr val="80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a:ea typeface="+mn-ea"/>
                <a:cs typeface="+mn-cs"/>
              </a:rPr>
              <a:t>Periodically Test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a:ea typeface="+mn-ea"/>
                <a:cs typeface="+mn-cs"/>
              </a:rPr>
              <a:t> Parts of DRAM</a:t>
            </a:r>
          </a:p>
        </p:txBody>
      </p:sp>
      <p:sp>
        <p:nvSpPr>
          <p:cNvPr id="46" name="Oval 45"/>
          <p:cNvSpPr>
            <a:spLocks noChangeAspect="1"/>
          </p:cNvSpPr>
          <p:nvPr/>
        </p:nvSpPr>
        <p:spPr>
          <a:xfrm>
            <a:off x="6872362" y="1293082"/>
            <a:ext cx="731520" cy="731520"/>
          </a:xfrm>
          <a:prstGeom prst="ellipse">
            <a:avLst/>
          </a:prstGeom>
          <a:solidFill>
            <a:srgbClr val="800000"/>
          </a:solidFill>
          <a:ln/>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a:ea typeface="+mn-ea"/>
                <a:cs typeface="+mn-cs"/>
              </a:rPr>
              <a:t>2</a:t>
            </a:r>
          </a:p>
        </p:txBody>
      </p:sp>
      <p:grpSp>
        <p:nvGrpSpPr>
          <p:cNvPr id="70" name="Group 69"/>
          <p:cNvGrpSpPr/>
          <p:nvPr/>
        </p:nvGrpSpPr>
        <p:grpSpPr>
          <a:xfrm>
            <a:off x="6832259" y="2062634"/>
            <a:ext cx="2060493" cy="2570158"/>
            <a:chOff x="2912465" y="3911935"/>
            <a:chExt cx="2060493" cy="2570158"/>
          </a:xfrm>
          <a:solidFill>
            <a:srgbClr val="7F7F7F"/>
          </a:solidFill>
        </p:grpSpPr>
        <p:cxnSp>
          <p:nvCxnSpPr>
            <p:cNvPr id="71" name="Straight Connector 70"/>
            <p:cNvCxnSpPr/>
            <p:nvPr/>
          </p:nvCxnSpPr>
          <p:spPr>
            <a:xfrm>
              <a:off x="4560979" y="3924383"/>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flipV="1">
              <a:off x="2934018" y="6069693"/>
              <a:ext cx="2038940" cy="12561"/>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flipV="1">
              <a:off x="2927810" y="5488552"/>
              <a:ext cx="2045148" cy="27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a:off x="3933455" y="3918159"/>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a:off x="3296794" y="3911935"/>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6" name="Straight Connector 75"/>
            <p:cNvCxnSpPr/>
            <p:nvPr/>
          </p:nvCxnSpPr>
          <p:spPr>
            <a:xfrm>
              <a:off x="2913985" y="4296250"/>
              <a:ext cx="2058973" cy="8497"/>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flipV="1">
              <a:off x="2912465" y="4885888"/>
              <a:ext cx="2060493" cy="53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78" name="Oval 77"/>
            <p:cNvSpPr/>
            <p:nvPr/>
          </p:nvSpPr>
          <p:spPr>
            <a:xfrm>
              <a:off x="3018297" y="403323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9" name="Oval 78"/>
            <p:cNvSpPr/>
            <p:nvPr/>
          </p:nvSpPr>
          <p:spPr>
            <a:xfrm>
              <a:off x="3660834" y="4031678"/>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0" name="Oval 79"/>
            <p:cNvSpPr/>
            <p:nvPr/>
          </p:nvSpPr>
          <p:spPr>
            <a:xfrm>
              <a:off x="4285097" y="4030126"/>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1" name="Oval 80"/>
            <p:cNvSpPr/>
            <p:nvPr/>
          </p:nvSpPr>
          <p:spPr>
            <a:xfrm>
              <a:off x="3025914" y="46282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2" name="Oval 81"/>
            <p:cNvSpPr/>
            <p:nvPr/>
          </p:nvSpPr>
          <p:spPr>
            <a:xfrm>
              <a:off x="3659314" y="46266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3" name="Oval 82"/>
            <p:cNvSpPr/>
            <p:nvPr/>
          </p:nvSpPr>
          <p:spPr>
            <a:xfrm>
              <a:off x="4292714" y="4625138"/>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4" name="Oval 83"/>
            <p:cNvSpPr/>
            <p:nvPr/>
          </p:nvSpPr>
          <p:spPr>
            <a:xfrm>
              <a:off x="3022985" y="52374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5" name="Oval 84"/>
            <p:cNvSpPr/>
            <p:nvPr/>
          </p:nvSpPr>
          <p:spPr>
            <a:xfrm>
              <a:off x="3656385" y="52358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6" name="Oval 85"/>
            <p:cNvSpPr/>
            <p:nvPr/>
          </p:nvSpPr>
          <p:spPr>
            <a:xfrm>
              <a:off x="4289785" y="5234338"/>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7" name="Oval 86"/>
            <p:cNvSpPr/>
            <p:nvPr/>
          </p:nvSpPr>
          <p:spPr>
            <a:xfrm>
              <a:off x="3020056" y="5837506"/>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8" name="Oval 87"/>
            <p:cNvSpPr/>
            <p:nvPr/>
          </p:nvSpPr>
          <p:spPr>
            <a:xfrm>
              <a:off x="3662593" y="5835954"/>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9" name="Oval 88"/>
            <p:cNvSpPr/>
            <p:nvPr/>
          </p:nvSpPr>
          <p:spPr>
            <a:xfrm>
              <a:off x="4286856" y="583440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98" name="TextBox 97"/>
          <p:cNvSpPr txBox="1"/>
          <p:nvPr/>
        </p:nvSpPr>
        <p:spPr>
          <a:xfrm>
            <a:off x="7276450" y="2690470"/>
            <a:ext cx="1374520" cy="1015663"/>
          </a:xfrm>
          <a:prstGeom prst="rect">
            <a:avLst/>
          </a:prstGeom>
          <a:noFill/>
          <a:scene3d>
            <a:camera prst="orthographicFront">
              <a:rot lat="0" lon="0" rev="18900000"/>
            </a:camera>
            <a:lightRig rig="threePt" dir="t"/>
          </a:scene3d>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black"/>
                </a:solidFill>
                <a:effectLst/>
                <a:uLnTx/>
                <a:uFillTx/>
                <a:latin typeface="Calibri"/>
                <a:ea typeface="+mn-ea"/>
                <a:cs typeface="+mn-cs"/>
              </a:rPr>
              <a:t>ECC</a:t>
            </a:r>
          </a:p>
        </p:txBody>
      </p:sp>
      <p:grpSp>
        <p:nvGrpSpPr>
          <p:cNvPr id="100" name="Group 99"/>
          <p:cNvGrpSpPr/>
          <p:nvPr/>
        </p:nvGrpSpPr>
        <p:grpSpPr>
          <a:xfrm>
            <a:off x="2583355" y="2066276"/>
            <a:ext cx="4348647" cy="1399650"/>
            <a:chOff x="2561827" y="2066276"/>
            <a:chExt cx="4348647" cy="1399650"/>
          </a:xfrm>
        </p:grpSpPr>
        <p:sp>
          <p:nvSpPr>
            <p:cNvPr id="90" name="Rectangle 89"/>
            <p:cNvSpPr/>
            <p:nvPr/>
          </p:nvSpPr>
          <p:spPr>
            <a:xfrm>
              <a:off x="3552113" y="2066278"/>
              <a:ext cx="3358361" cy="667236"/>
            </a:xfrm>
            <a:prstGeom prst="rect">
              <a:avLst/>
            </a:prstGeom>
            <a:solidFill>
              <a:srgbClr val="FFFFFF">
                <a:alpha val="50000"/>
              </a:srgbClr>
            </a:solidFill>
            <a:ln w="571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1" name="TextBox 90"/>
            <p:cNvSpPr txBox="1"/>
            <p:nvPr/>
          </p:nvSpPr>
          <p:spPr>
            <a:xfrm>
              <a:off x="2561827" y="2819595"/>
              <a:ext cx="989874" cy="64633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Test</a:t>
              </a:r>
            </a:p>
          </p:txBody>
        </p:sp>
        <p:cxnSp>
          <p:nvCxnSpPr>
            <p:cNvPr id="93" name="Straight Arrow Connector 92"/>
            <p:cNvCxnSpPr>
              <a:endCxn id="90" idx="1"/>
            </p:cNvCxnSpPr>
            <p:nvPr/>
          </p:nvCxnSpPr>
          <p:spPr>
            <a:xfrm flipV="1">
              <a:off x="3056970" y="2399896"/>
              <a:ext cx="495143" cy="613428"/>
            </a:xfrm>
            <a:prstGeom prst="straightConnector1">
              <a:avLst/>
            </a:prstGeom>
            <a:ln w="762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99" name="&quot;No&quot; Symbol 98"/>
            <p:cNvSpPr>
              <a:spLocks noChangeAspect="1"/>
            </p:cNvSpPr>
            <p:nvPr/>
          </p:nvSpPr>
          <p:spPr>
            <a:xfrm>
              <a:off x="4951430" y="2066276"/>
              <a:ext cx="640080" cy="640080"/>
            </a:xfrm>
            <a:prstGeom prst="noSmoking">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1" name="Group 100"/>
          <p:cNvGrpSpPr/>
          <p:nvPr/>
        </p:nvGrpSpPr>
        <p:grpSpPr>
          <a:xfrm>
            <a:off x="2585059" y="2670680"/>
            <a:ext cx="4348647" cy="1399650"/>
            <a:chOff x="2561827" y="2066276"/>
            <a:chExt cx="4348647" cy="1399650"/>
          </a:xfrm>
        </p:grpSpPr>
        <p:sp>
          <p:nvSpPr>
            <p:cNvPr id="102" name="Rectangle 101"/>
            <p:cNvSpPr/>
            <p:nvPr/>
          </p:nvSpPr>
          <p:spPr>
            <a:xfrm>
              <a:off x="3552113" y="2066278"/>
              <a:ext cx="3358361" cy="667236"/>
            </a:xfrm>
            <a:prstGeom prst="rect">
              <a:avLst/>
            </a:prstGeom>
            <a:solidFill>
              <a:srgbClr val="FFFFFF">
                <a:alpha val="50000"/>
              </a:srgbClr>
            </a:solidFill>
            <a:ln w="571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3" name="TextBox 102"/>
            <p:cNvSpPr txBox="1"/>
            <p:nvPr/>
          </p:nvSpPr>
          <p:spPr>
            <a:xfrm>
              <a:off x="2561827" y="2819595"/>
              <a:ext cx="989874" cy="64633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Test</a:t>
              </a:r>
            </a:p>
          </p:txBody>
        </p:sp>
        <p:cxnSp>
          <p:nvCxnSpPr>
            <p:cNvPr id="104" name="Straight Arrow Connector 103"/>
            <p:cNvCxnSpPr>
              <a:endCxn id="102" idx="1"/>
            </p:cNvCxnSpPr>
            <p:nvPr/>
          </p:nvCxnSpPr>
          <p:spPr>
            <a:xfrm flipV="1">
              <a:off x="3056970" y="2399896"/>
              <a:ext cx="495143" cy="613428"/>
            </a:xfrm>
            <a:prstGeom prst="straightConnector1">
              <a:avLst/>
            </a:prstGeom>
            <a:ln w="762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05" name="&quot;No&quot; Symbol 104"/>
            <p:cNvSpPr>
              <a:spLocks noChangeAspect="1"/>
            </p:cNvSpPr>
            <p:nvPr/>
          </p:nvSpPr>
          <p:spPr>
            <a:xfrm>
              <a:off x="4951430" y="2066276"/>
              <a:ext cx="640080" cy="640080"/>
            </a:xfrm>
            <a:prstGeom prst="noSmoking">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6" name="Group 105"/>
          <p:cNvGrpSpPr/>
          <p:nvPr/>
        </p:nvGrpSpPr>
        <p:grpSpPr>
          <a:xfrm>
            <a:off x="2586763" y="3275084"/>
            <a:ext cx="4348647" cy="1399650"/>
            <a:chOff x="2561827" y="2066276"/>
            <a:chExt cx="4348647" cy="1399650"/>
          </a:xfrm>
        </p:grpSpPr>
        <p:sp>
          <p:nvSpPr>
            <p:cNvPr id="107" name="Rectangle 106"/>
            <p:cNvSpPr/>
            <p:nvPr/>
          </p:nvSpPr>
          <p:spPr>
            <a:xfrm>
              <a:off x="3552113" y="2066278"/>
              <a:ext cx="3358361" cy="667236"/>
            </a:xfrm>
            <a:prstGeom prst="rect">
              <a:avLst/>
            </a:prstGeom>
            <a:solidFill>
              <a:srgbClr val="FFFFFF">
                <a:alpha val="50000"/>
              </a:srgbClr>
            </a:solidFill>
            <a:ln w="571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8" name="TextBox 107"/>
            <p:cNvSpPr txBox="1"/>
            <p:nvPr/>
          </p:nvSpPr>
          <p:spPr>
            <a:xfrm>
              <a:off x="2561827" y="2819595"/>
              <a:ext cx="989874" cy="64633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Test</a:t>
              </a:r>
            </a:p>
          </p:txBody>
        </p:sp>
        <p:cxnSp>
          <p:nvCxnSpPr>
            <p:cNvPr id="109" name="Straight Arrow Connector 108"/>
            <p:cNvCxnSpPr>
              <a:endCxn id="107" idx="1"/>
            </p:cNvCxnSpPr>
            <p:nvPr/>
          </p:nvCxnSpPr>
          <p:spPr>
            <a:xfrm flipV="1">
              <a:off x="3056970" y="2399896"/>
              <a:ext cx="495143" cy="613428"/>
            </a:xfrm>
            <a:prstGeom prst="straightConnector1">
              <a:avLst/>
            </a:prstGeom>
            <a:ln w="762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10" name="&quot;No&quot; Symbol 109"/>
            <p:cNvSpPr>
              <a:spLocks noChangeAspect="1"/>
            </p:cNvSpPr>
            <p:nvPr/>
          </p:nvSpPr>
          <p:spPr>
            <a:xfrm>
              <a:off x="4951430" y="2066276"/>
              <a:ext cx="640080" cy="640080"/>
            </a:xfrm>
            <a:prstGeom prst="noSmoking">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11" name="TextBox 110"/>
          <p:cNvSpPr txBox="1"/>
          <p:nvPr/>
        </p:nvSpPr>
        <p:spPr>
          <a:xfrm>
            <a:off x="5058325" y="4702165"/>
            <a:ext cx="3074605" cy="954107"/>
          </a:xfrm>
          <a:prstGeom prst="rect">
            <a:avLst/>
          </a:prstGeom>
          <a:ln w="76200" cmpd="sng">
            <a:solidFill>
              <a:srgbClr val="80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a:ea typeface="+mn-ea"/>
                <a:cs typeface="+mn-cs"/>
              </a:rPr>
              <a:t>Mitigate errors and</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a:ea typeface="+mn-ea"/>
                <a:cs typeface="+mn-cs"/>
              </a:rPr>
              <a:t>reduce ECC</a:t>
            </a:r>
          </a:p>
        </p:txBody>
      </p:sp>
      <p:sp>
        <p:nvSpPr>
          <p:cNvPr id="112" name="Oval 111"/>
          <p:cNvSpPr>
            <a:spLocks noChangeAspect="1"/>
          </p:cNvSpPr>
          <p:nvPr/>
        </p:nvSpPr>
        <p:spPr>
          <a:xfrm>
            <a:off x="7821298" y="5131666"/>
            <a:ext cx="731520" cy="731520"/>
          </a:xfrm>
          <a:prstGeom prst="ellipse">
            <a:avLst/>
          </a:prstGeom>
          <a:solidFill>
            <a:srgbClr val="800000"/>
          </a:solidFill>
          <a:ln/>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a:ea typeface="+mn-ea"/>
                <a:cs typeface="+mn-cs"/>
              </a:rPr>
              <a:t>3</a:t>
            </a:r>
          </a:p>
        </p:txBody>
      </p:sp>
      <p:grpSp>
        <p:nvGrpSpPr>
          <p:cNvPr id="114" name="Group 113"/>
          <p:cNvGrpSpPr/>
          <p:nvPr/>
        </p:nvGrpSpPr>
        <p:grpSpPr>
          <a:xfrm>
            <a:off x="6830554" y="2060898"/>
            <a:ext cx="1436182" cy="2563934"/>
            <a:chOff x="2912465" y="3911935"/>
            <a:chExt cx="1436182" cy="2563934"/>
          </a:xfrm>
          <a:solidFill>
            <a:schemeClr val="bg1">
              <a:lumMod val="50000"/>
            </a:schemeClr>
          </a:solidFill>
        </p:grpSpPr>
        <p:cxnSp>
          <p:nvCxnSpPr>
            <p:cNvPr id="115" name="Straight Connector 114"/>
            <p:cNvCxnSpPr/>
            <p:nvPr/>
          </p:nvCxnSpPr>
          <p:spPr>
            <a:xfrm flipV="1">
              <a:off x="2934018" y="6069693"/>
              <a:ext cx="1414629" cy="12562"/>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6" name="Straight Connector 115"/>
            <p:cNvCxnSpPr/>
            <p:nvPr/>
          </p:nvCxnSpPr>
          <p:spPr>
            <a:xfrm flipV="1">
              <a:off x="2927810" y="5488552"/>
              <a:ext cx="1420837" cy="27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7" name="Straight Connector 116"/>
            <p:cNvCxnSpPr/>
            <p:nvPr/>
          </p:nvCxnSpPr>
          <p:spPr>
            <a:xfrm>
              <a:off x="3933455" y="3918159"/>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8" name="Straight Connector 117"/>
            <p:cNvCxnSpPr/>
            <p:nvPr/>
          </p:nvCxnSpPr>
          <p:spPr>
            <a:xfrm>
              <a:off x="3296794" y="3911935"/>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9" name="Straight Connector 118"/>
            <p:cNvCxnSpPr/>
            <p:nvPr/>
          </p:nvCxnSpPr>
          <p:spPr>
            <a:xfrm flipV="1">
              <a:off x="2913985" y="4283223"/>
              <a:ext cx="1413134" cy="13027"/>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20" name="Straight Connector 119"/>
            <p:cNvCxnSpPr/>
            <p:nvPr/>
          </p:nvCxnSpPr>
          <p:spPr>
            <a:xfrm flipV="1">
              <a:off x="2912465" y="4885888"/>
              <a:ext cx="1436182" cy="53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121" name="Oval 120"/>
            <p:cNvSpPr/>
            <p:nvPr/>
          </p:nvSpPr>
          <p:spPr>
            <a:xfrm>
              <a:off x="3018297" y="403323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2" name="Oval 121"/>
            <p:cNvSpPr/>
            <p:nvPr/>
          </p:nvSpPr>
          <p:spPr>
            <a:xfrm>
              <a:off x="3660834" y="4031678"/>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3" name="Oval 122"/>
            <p:cNvSpPr/>
            <p:nvPr/>
          </p:nvSpPr>
          <p:spPr>
            <a:xfrm>
              <a:off x="3025914" y="46282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4" name="Oval 123"/>
            <p:cNvSpPr/>
            <p:nvPr/>
          </p:nvSpPr>
          <p:spPr>
            <a:xfrm>
              <a:off x="3659314" y="46266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5" name="Oval 124"/>
            <p:cNvSpPr/>
            <p:nvPr/>
          </p:nvSpPr>
          <p:spPr>
            <a:xfrm>
              <a:off x="3022985" y="52374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6" name="Oval 125"/>
            <p:cNvSpPr/>
            <p:nvPr/>
          </p:nvSpPr>
          <p:spPr>
            <a:xfrm>
              <a:off x="3656385" y="52358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7" name="Oval 126"/>
            <p:cNvSpPr/>
            <p:nvPr/>
          </p:nvSpPr>
          <p:spPr>
            <a:xfrm>
              <a:off x="3020056" y="5837506"/>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8" name="Oval 127"/>
            <p:cNvSpPr/>
            <p:nvPr/>
          </p:nvSpPr>
          <p:spPr>
            <a:xfrm>
              <a:off x="3662593" y="5835954"/>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pic>
        <p:nvPicPr>
          <p:cNvPr id="129" name="Picture 128"/>
          <p:cNvPicPr>
            <a:picLocks noChangeAspect="1"/>
          </p:cNvPicPr>
          <p:nvPr/>
        </p:nvPicPr>
        <p:blipFill>
          <a:blip r:embed="rId4"/>
          <a:stretch>
            <a:fillRect/>
          </a:stretch>
        </p:blipFill>
        <p:spPr>
          <a:xfrm>
            <a:off x="442836" y="4331776"/>
            <a:ext cx="2095500" cy="1013460"/>
          </a:xfrm>
          <a:prstGeom prst="rect">
            <a:avLst/>
          </a:prstGeom>
        </p:spPr>
      </p:pic>
      <p:sp>
        <p:nvSpPr>
          <p:cNvPr id="130" name="Lightning Bolt 129"/>
          <p:cNvSpPr/>
          <p:nvPr/>
        </p:nvSpPr>
        <p:spPr>
          <a:xfrm>
            <a:off x="1165262" y="4614186"/>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327297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0"/>
                                        </p:tgtEl>
                                        <p:attrNameLst>
                                          <p:attrName>style.visibility</p:attrName>
                                        </p:attrNameLst>
                                      </p:cBhvr>
                                      <p:to>
                                        <p:strVal val="visible"/>
                                      </p:to>
                                    </p:set>
                                  </p:childTnLst>
                                </p:cTn>
                              </p:par>
                            </p:childTnLst>
                          </p:cTn>
                        </p:par>
                        <p:par>
                          <p:cTn id="19" fill="hold">
                            <p:stCondLst>
                              <p:cond delay="0"/>
                            </p:stCondLst>
                            <p:childTnLst>
                              <p:par>
                                <p:cTn id="20" presetID="42" presetClass="path" presetSubtype="0" accel="50000" decel="50000" fill="hold" nodeType="afterEffect">
                                  <p:stCondLst>
                                    <p:cond delay="0"/>
                                  </p:stCondLst>
                                  <p:childTnLst>
                                    <p:animMotion origin="layout" path="M -1.64498E-6 -1.56069E-6 L -1.64498E-6 0.08856 " pathEditMode="relative" rAng="0" ptsTypes="AA">
                                      <p:cBhvr>
                                        <p:cTn id="21" dur="1000" fill="hold"/>
                                        <p:tgtEl>
                                          <p:spTgt spid="100"/>
                                        </p:tgtEl>
                                        <p:attrNameLst>
                                          <p:attrName>ppt_x</p:attrName>
                                          <p:attrName>ppt_y</p:attrName>
                                        </p:attrNameLst>
                                      </p:cBhvr>
                                      <p:rCtr x="0" y="4416"/>
                                    </p:animMotion>
                                  </p:childTnLst>
                                </p:cTn>
                              </p:par>
                            </p:childTnLst>
                          </p:cTn>
                        </p:par>
                        <p:par>
                          <p:cTn id="22" fill="hold">
                            <p:stCondLst>
                              <p:cond delay="1000"/>
                            </p:stCondLst>
                            <p:childTnLst>
                              <p:par>
                                <p:cTn id="23" presetID="3" presetClass="exit" presetSubtype="10" fill="hold" nodeType="afterEffect">
                                  <p:stCondLst>
                                    <p:cond delay="0"/>
                                  </p:stCondLst>
                                  <p:childTnLst>
                                    <p:animEffect transition="out" filter="blinds(horizontal)">
                                      <p:cBhvr>
                                        <p:cTn id="24" dur="500"/>
                                        <p:tgtEl>
                                          <p:spTgt spid="100"/>
                                        </p:tgtEl>
                                      </p:cBhvr>
                                    </p:animEffect>
                                    <p:set>
                                      <p:cBhvr>
                                        <p:cTn id="25" dur="1" fill="hold">
                                          <p:stCondLst>
                                            <p:cond delay="499"/>
                                          </p:stCondLst>
                                        </p:cTn>
                                        <p:tgtEl>
                                          <p:spTgt spid="100"/>
                                        </p:tgtEl>
                                        <p:attrNameLst>
                                          <p:attrName>style.visibility</p:attrName>
                                        </p:attrNameLst>
                                      </p:cBhvr>
                                      <p:to>
                                        <p:strVal val="hidden"/>
                                      </p:to>
                                    </p:set>
                                  </p:childTnLst>
                                </p:cTn>
                              </p:par>
                              <p:par>
                                <p:cTn id="26" presetID="1" presetClass="entr" presetSubtype="0" fill="hold" nodeType="withEffect">
                                  <p:stCondLst>
                                    <p:cond delay="0"/>
                                  </p:stCondLst>
                                  <p:childTnLst>
                                    <p:set>
                                      <p:cBhvr>
                                        <p:cTn id="27" dur="1" fill="hold">
                                          <p:stCondLst>
                                            <p:cond delay="0"/>
                                          </p:stCondLst>
                                        </p:cTn>
                                        <p:tgtEl>
                                          <p:spTgt spid="101"/>
                                        </p:tgtEl>
                                        <p:attrNameLst>
                                          <p:attrName>style.visibility</p:attrName>
                                        </p:attrNameLst>
                                      </p:cBhvr>
                                      <p:to>
                                        <p:strVal val="visible"/>
                                      </p:to>
                                    </p:set>
                                  </p:childTnLst>
                                </p:cTn>
                              </p:par>
                            </p:childTnLst>
                          </p:cTn>
                        </p:par>
                        <p:par>
                          <p:cTn id="28" fill="hold">
                            <p:stCondLst>
                              <p:cond delay="1500"/>
                            </p:stCondLst>
                            <p:childTnLst>
                              <p:par>
                                <p:cTn id="29" presetID="42" presetClass="path" presetSubtype="0" accel="50000" decel="50000" fill="hold" nodeType="afterEffect">
                                  <p:stCondLst>
                                    <p:cond delay="0"/>
                                  </p:stCondLst>
                                  <p:childTnLst>
                                    <p:animMotion origin="layout" path="M -1.64498E-6 -1.56069E-6 L -1.64498E-6 0.08856 " pathEditMode="relative" rAng="0" ptsTypes="AA">
                                      <p:cBhvr>
                                        <p:cTn id="30" dur="1000" fill="hold"/>
                                        <p:tgtEl>
                                          <p:spTgt spid="101"/>
                                        </p:tgtEl>
                                        <p:attrNameLst>
                                          <p:attrName>ppt_x</p:attrName>
                                          <p:attrName>ppt_y</p:attrName>
                                        </p:attrNameLst>
                                      </p:cBhvr>
                                      <p:rCtr x="0" y="4416"/>
                                    </p:animMotion>
                                  </p:childTnLst>
                                </p:cTn>
                              </p:par>
                            </p:childTnLst>
                          </p:cTn>
                        </p:par>
                        <p:par>
                          <p:cTn id="31" fill="hold">
                            <p:stCondLst>
                              <p:cond delay="2500"/>
                            </p:stCondLst>
                            <p:childTnLst>
                              <p:par>
                                <p:cTn id="32" presetID="3" presetClass="exit" presetSubtype="10" fill="hold" nodeType="afterEffect">
                                  <p:stCondLst>
                                    <p:cond delay="0"/>
                                  </p:stCondLst>
                                  <p:childTnLst>
                                    <p:animEffect transition="out" filter="blinds(horizontal)">
                                      <p:cBhvr>
                                        <p:cTn id="33" dur="500"/>
                                        <p:tgtEl>
                                          <p:spTgt spid="101"/>
                                        </p:tgtEl>
                                      </p:cBhvr>
                                    </p:animEffect>
                                    <p:set>
                                      <p:cBhvr>
                                        <p:cTn id="34" dur="1" fill="hold">
                                          <p:stCondLst>
                                            <p:cond delay="499"/>
                                          </p:stCondLst>
                                        </p:cTn>
                                        <p:tgtEl>
                                          <p:spTgt spid="101"/>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106"/>
                                        </p:tgtEl>
                                        <p:attrNameLst>
                                          <p:attrName>style.visibility</p:attrName>
                                        </p:attrNameLst>
                                      </p:cBhvr>
                                      <p:to>
                                        <p:strVal val="visible"/>
                                      </p:to>
                                    </p:set>
                                  </p:childTnLst>
                                </p:cTn>
                              </p:par>
                            </p:childTnLst>
                          </p:cTn>
                        </p:par>
                        <p:par>
                          <p:cTn id="37" fill="hold">
                            <p:stCondLst>
                              <p:cond delay="3000"/>
                            </p:stCondLst>
                            <p:childTnLst>
                              <p:par>
                                <p:cTn id="38" presetID="42" presetClass="path" presetSubtype="0" accel="50000" decel="50000" fill="hold" nodeType="afterEffect">
                                  <p:stCondLst>
                                    <p:cond delay="0"/>
                                  </p:stCondLst>
                                  <p:childTnLst>
                                    <p:animMotion origin="layout" path="M -1.64498E-6 -1.56069E-6 L -1.64498E-6 0.08856 " pathEditMode="relative" rAng="0" ptsTypes="AA">
                                      <p:cBhvr>
                                        <p:cTn id="39" dur="1000" fill="hold"/>
                                        <p:tgtEl>
                                          <p:spTgt spid="106"/>
                                        </p:tgtEl>
                                        <p:attrNameLst>
                                          <p:attrName>ppt_x</p:attrName>
                                          <p:attrName>ppt_y</p:attrName>
                                        </p:attrNameLst>
                                      </p:cBhvr>
                                      <p:rCtr x="0" y="4416"/>
                                    </p:animMotion>
                                  </p:childTnLst>
                                </p:cTn>
                              </p:par>
                            </p:childTnLst>
                          </p:cTn>
                        </p:par>
                        <p:par>
                          <p:cTn id="40" fill="hold">
                            <p:stCondLst>
                              <p:cond delay="4000"/>
                            </p:stCondLst>
                            <p:childTnLst>
                              <p:par>
                                <p:cTn id="41" presetID="3" presetClass="exit" presetSubtype="10" fill="hold" nodeType="afterEffect">
                                  <p:stCondLst>
                                    <p:cond delay="0"/>
                                  </p:stCondLst>
                                  <p:childTnLst>
                                    <p:animEffect transition="out" filter="blinds(horizontal)">
                                      <p:cBhvr>
                                        <p:cTn id="42" dur="500"/>
                                        <p:tgtEl>
                                          <p:spTgt spid="106"/>
                                        </p:tgtEl>
                                      </p:cBhvr>
                                    </p:animEffect>
                                    <p:set>
                                      <p:cBhvr>
                                        <p:cTn id="43" dur="1" fill="hold">
                                          <p:stCondLst>
                                            <p:cond delay="499"/>
                                          </p:stCondLst>
                                        </p:cTn>
                                        <p:tgtEl>
                                          <p:spTgt spid="106"/>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111"/>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112"/>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3" presetClass="exit" presetSubtype="10" fill="hold" grpId="0" nodeType="clickEffect">
                                  <p:stCondLst>
                                    <p:cond delay="0"/>
                                  </p:stCondLst>
                                  <p:childTnLst>
                                    <p:animEffect transition="out" filter="blinds(horizontal)">
                                      <p:cBhvr>
                                        <p:cTn id="53" dur="500"/>
                                        <p:tgtEl>
                                          <p:spTgt spid="42"/>
                                        </p:tgtEl>
                                      </p:cBhvr>
                                    </p:animEffect>
                                    <p:set>
                                      <p:cBhvr>
                                        <p:cTn id="54" dur="1" fill="hold">
                                          <p:stCondLst>
                                            <p:cond delay="499"/>
                                          </p:stCondLst>
                                        </p:cTn>
                                        <p:tgtEl>
                                          <p:spTgt spid="42"/>
                                        </p:tgtEl>
                                        <p:attrNameLst>
                                          <p:attrName>style.visibility</p:attrName>
                                        </p:attrNameLst>
                                      </p:cBhvr>
                                      <p:to>
                                        <p:strVal val="hidden"/>
                                      </p:to>
                                    </p:set>
                                  </p:childTnLst>
                                </p:cTn>
                              </p:par>
                              <p:par>
                                <p:cTn id="55" presetID="3" presetClass="exit" presetSubtype="10" fill="hold" grpId="0" nodeType="withEffect">
                                  <p:stCondLst>
                                    <p:cond delay="0"/>
                                  </p:stCondLst>
                                  <p:childTnLst>
                                    <p:animEffect transition="out" filter="blinds(horizontal)">
                                      <p:cBhvr>
                                        <p:cTn id="56" dur="500"/>
                                        <p:tgtEl>
                                          <p:spTgt spid="43"/>
                                        </p:tgtEl>
                                      </p:cBhvr>
                                    </p:animEffect>
                                    <p:set>
                                      <p:cBhvr>
                                        <p:cTn id="57" dur="1" fill="hold">
                                          <p:stCondLst>
                                            <p:cond delay="499"/>
                                          </p:stCondLst>
                                        </p:cTn>
                                        <p:tgtEl>
                                          <p:spTgt spid="43"/>
                                        </p:tgtEl>
                                        <p:attrNameLst>
                                          <p:attrName>style.visibility</p:attrName>
                                        </p:attrNameLst>
                                      </p:cBhvr>
                                      <p:to>
                                        <p:strVal val="hidden"/>
                                      </p:to>
                                    </p:set>
                                  </p:childTnLst>
                                </p:cTn>
                              </p:par>
                              <p:par>
                                <p:cTn id="58" presetID="3" presetClass="exit" presetSubtype="10" fill="hold" grpId="0" nodeType="withEffect">
                                  <p:stCondLst>
                                    <p:cond delay="0"/>
                                  </p:stCondLst>
                                  <p:childTnLst>
                                    <p:animEffect transition="out" filter="blinds(horizontal)">
                                      <p:cBhvr>
                                        <p:cTn id="59" dur="500"/>
                                        <p:tgtEl>
                                          <p:spTgt spid="44"/>
                                        </p:tgtEl>
                                      </p:cBhvr>
                                    </p:animEffect>
                                    <p:set>
                                      <p:cBhvr>
                                        <p:cTn id="60" dur="1" fill="hold">
                                          <p:stCondLst>
                                            <p:cond delay="499"/>
                                          </p:stCondLst>
                                        </p:cTn>
                                        <p:tgtEl>
                                          <p:spTgt spid="44"/>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3" presetClass="exit" presetSubtype="10" fill="hold" nodeType="clickEffect">
                                  <p:stCondLst>
                                    <p:cond delay="0"/>
                                  </p:stCondLst>
                                  <p:childTnLst>
                                    <p:animEffect transition="out" filter="blinds(horizontal)">
                                      <p:cBhvr>
                                        <p:cTn id="64" dur="500"/>
                                        <p:tgtEl>
                                          <p:spTgt spid="70"/>
                                        </p:tgtEl>
                                      </p:cBhvr>
                                    </p:animEffect>
                                    <p:set>
                                      <p:cBhvr>
                                        <p:cTn id="65" dur="1" fill="hold">
                                          <p:stCondLst>
                                            <p:cond delay="499"/>
                                          </p:stCondLst>
                                        </p:cTn>
                                        <p:tgtEl>
                                          <p:spTgt spid="70"/>
                                        </p:tgtEl>
                                        <p:attrNameLst>
                                          <p:attrName>style.visibility</p:attrName>
                                        </p:attrNameLst>
                                      </p:cBhvr>
                                      <p:to>
                                        <p:strVal val="hidden"/>
                                      </p:to>
                                    </p:set>
                                  </p:childTnLst>
                                </p:cTn>
                              </p:par>
                              <p:par>
                                <p:cTn id="66" presetID="3" presetClass="exit" presetSubtype="10" fill="hold" grpId="0" nodeType="withEffect">
                                  <p:stCondLst>
                                    <p:cond delay="0"/>
                                  </p:stCondLst>
                                  <p:childTnLst>
                                    <p:animEffect transition="out" filter="blinds(horizontal)">
                                      <p:cBhvr>
                                        <p:cTn id="67" dur="500"/>
                                        <p:tgtEl>
                                          <p:spTgt spid="98"/>
                                        </p:tgtEl>
                                      </p:cBhvr>
                                    </p:animEffect>
                                    <p:set>
                                      <p:cBhvr>
                                        <p:cTn id="68" dur="1" fill="hold">
                                          <p:stCondLst>
                                            <p:cond delay="499"/>
                                          </p:stCondLst>
                                        </p:cTn>
                                        <p:tgtEl>
                                          <p:spTgt spid="98"/>
                                        </p:tgtEl>
                                        <p:attrNameLst>
                                          <p:attrName>style.visibility</p:attrName>
                                        </p:attrNameLst>
                                      </p:cBhvr>
                                      <p:to>
                                        <p:strVal val="hidden"/>
                                      </p:to>
                                    </p:set>
                                  </p:childTnLst>
                                </p:cTn>
                              </p:par>
                              <p:par>
                                <p:cTn id="69" presetID="1" presetClass="entr" presetSubtype="0" fill="hold" nodeType="withEffect">
                                  <p:stCondLst>
                                    <p:cond delay="0"/>
                                  </p:stCondLst>
                                  <p:childTnLst>
                                    <p:set>
                                      <p:cBhvr>
                                        <p:cTn id="70" dur="1" fill="hold">
                                          <p:stCondLst>
                                            <p:cond delay="0"/>
                                          </p:stCondLst>
                                        </p:cTn>
                                        <p:tgtEl>
                                          <p:spTgt spid="114"/>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p:bldP spid="6" grpId="0" animBg="1"/>
      <p:bldP spid="7" grpId="0" animBg="1"/>
      <p:bldP spid="42" grpId="0" animBg="1"/>
      <p:bldP spid="43" grpId="0" animBg="1"/>
      <p:bldP spid="44" grpId="0" animBg="1"/>
      <p:bldP spid="45" grpId="0" animBg="1"/>
      <p:bldP spid="46" grpId="0" animBg="1"/>
      <p:bldP spid="98" grpId="0"/>
      <p:bldP spid="111" grpId="0" animBg="1"/>
      <p:bldP spid="112" grpId="0" animBg="1"/>
    </p:bld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err="1"/>
              <a:t>Moinuddin</a:t>
            </a:r>
            <a:r>
              <a:rPr lang="en-US" sz="1800" dirty="0"/>
              <a:t> Qureshi, </a:t>
            </a:r>
            <a:r>
              <a:rPr lang="en-US" sz="1800" dirty="0" err="1"/>
              <a:t>Dae</a:t>
            </a:r>
            <a:r>
              <a:rPr lang="en-US" sz="1800" dirty="0"/>
              <a:t> Hyun Kim, Samira Khan, Prashant Nair, and Onur Mutlu,</a:t>
            </a:r>
            <a:br>
              <a:rPr lang="en-US" sz="1800" dirty="0"/>
            </a:br>
            <a:r>
              <a:rPr lang="en-US" sz="1800" b="1" dirty="0">
                <a:hlinkClick r:id="rId3"/>
              </a:rPr>
              <a:t>"AVATAR: A Variable-Retention-Time (VRT) Aware Refresh for DRAM Systems"</a:t>
            </a:r>
            <a:r>
              <a:rPr lang="en-US" sz="1800" dirty="0"/>
              <a:t> </a:t>
            </a:r>
            <a:br>
              <a:rPr lang="en-US" sz="1800" dirty="0"/>
            </a:br>
            <a:r>
              <a:rPr lang="en-US" sz="1800" i="1" dirty="0"/>
              <a:t>Proceedings of the </a:t>
            </a:r>
            <a:r>
              <a:rPr lang="en-US" sz="1800" i="1" dirty="0">
                <a:hlinkClick r:id="rId4"/>
              </a:rPr>
              <a:t>45th Annual IEEE/IFIP International Conference on Dependable Systems and Networks</a:t>
            </a:r>
            <a:r>
              <a:rPr lang="en-US" sz="1800" i="1" dirty="0"/>
              <a:t> (</a:t>
            </a:r>
            <a:r>
              <a:rPr lang="en-US" sz="1800" b="1" i="1" dirty="0"/>
              <a:t>DSN</a:t>
            </a:r>
            <a:r>
              <a:rPr lang="en-US" sz="1800" i="1" dirty="0"/>
              <a:t>)</a:t>
            </a:r>
            <a:r>
              <a:rPr lang="en-US" sz="1800" dirty="0"/>
              <a:t>, Rio de Janeiro, Brazil, June 2015.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9" name="Title 1"/>
          <p:cNvSpPr>
            <a:spLocks noGrp="1"/>
          </p:cNvSpPr>
          <p:nvPr>
            <p:ph type="title"/>
          </p:nvPr>
        </p:nvSpPr>
        <p:spPr>
          <a:xfrm>
            <a:off x="228600" y="152400"/>
            <a:ext cx="8915400" cy="884238"/>
          </a:xfrm>
        </p:spPr>
        <p:txBody>
          <a:bodyPr/>
          <a:lstStyle/>
          <a:p>
            <a:r>
              <a:rPr lang="en-US" dirty="0"/>
              <a:t>Handling Variable Retention Time </a:t>
            </a:r>
            <a:r>
              <a:rPr lang="en-US" sz="2600" b="1" dirty="0">
                <a:solidFill>
                  <a:srgbClr val="006633"/>
                </a:solidFill>
              </a:rPr>
              <a:t>[DSN’15]</a:t>
            </a:r>
            <a:r>
              <a:rPr lang="en-US" sz="3400" dirty="0"/>
              <a:t> </a:t>
            </a:r>
          </a:p>
        </p:txBody>
      </p:sp>
      <p:pic>
        <p:nvPicPr>
          <p:cNvPr id="10" name="Picture 9"/>
          <p:cNvPicPr>
            <a:picLocks noChangeAspect="1"/>
          </p:cNvPicPr>
          <p:nvPr/>
        </p:nvPicPr>
        <p:blipFill>
          <a:blip r:embed="rId7"/>
          <a:stretch>
            <a:fillRect/>
          </a:stretch>
        </p:blipFill>
        <p:spPr>
          <a:xfrm>
            <a:off x="0" y="3933056"/>
            <a:ext cx="9144000" cy="1642219"/>
          </a:xfrm>
          <a:prstGeom prst="rect">
            <a:avLst/>
          </a:prstGeom>
        </p:spPr>
      </p:pic>
    </p:spTree>
    <p:extLst>
      <p:ext uri="{BB962C8B-B14F-4D97-AF65-F5344CB8AC3E}">
        <p14:creationId xmlns:p14="http://schemas.microsoft.com/office/powerpoint/2010/main" val="1049454864"/>
      </p:ext>
    </p:extLst>
  </p:cSld>
  <p:clrMapOvr>
    <a:masterClrMapping/>
  </p:clrMapOvr>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AVATAR</a:t>
            </a:r>
          </a:p>
        </p:txBody>
      </p:sp>
      <p:sp>
        <p:nvSpPr>
          <p:cNvPr id="3" name="Content Placeholder 2"/>
          <p:cNvSpPr>
            <a:spLocks noGrp="1"/>
          </p:cNvSpPr>
          <p:nvPr>
            <p:ph idx="1"/>
          </p:nvPr>
        </p:nvSpPr>
        <p:spPr>
          <a:xfrm>
            <a:off x="0" y="1092597"/>
            <a:ext cx="9144000" cy="1011810"/>
          </a:xfrm>
        </p:spPr>
        <p:txBody>
          <a:bodyPr/>
          <a:lstStyle/>
          <a:p>
            <a:pPr marL="0" indent="0">
              <a:buNone/>
            </a:pPr>
            <a:r>
              <a:rPr lang="en-US" sz="2400" dirty="0">
                <a:solidFill>
                  <a:srgbClr val="800000"/>
                </a:solidFill>
              </a:rPr>
              <a:t>Insight: </a:t>
            </a:r>
            <a:r>
              <a:rPr lang="en-US" sz="2400" dirty="0"/>
              <a:t>Avoid retention failures </a:t>
            </a:r>
            <a:r>
              <a:rPr lang="en-US" sz="2400" dirty="0">
                <a:sym typeface="Wingdings"/>
              </a:rPr>
              <a:t> </a:t>
            </a:r>
            <a:r>
              <a:rPr lang="en-US" sz="2400" dirty="0"/>
              <a:t>Upgrade row on ECC error</a:t>
            </a:r>
          </a:p>
          <a:p>
            <a:pPr marL="0" indent="0">
              <a:buNone/>
            </a:pPr>
            <a:r>
              <a:rPr lang="en-US" sz="2400" dirty="0">
                <a:solidFill>
                  <a:srgbClr val="800000"/>
                </a:solidFill>
              </a:rPr>
              <a:t>Observation: </a:t>
            </a:r>
            <a:r>
              <a:rPr lang="en-US" sz="2400" dirty="0"/>
              <a:t>Rate of VRT &gt;&gt; Rate of soft error (50x-2500x)</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6DA6C0-E8D2-8D44-A834-246A4BF6B0E5}" type="slidenum">
              <a:rPr kumimoji="0" lang="en-US" sz="1400" b="1" i="0" u="none" strike="noStrike" kern="1200" cap="none" spc="0" normalizeH="0" baseline="0" noProof="0" smtClean="0">
                <a:ln>
                  <a:noFill/>
                </a:ln>
                <a:solidFill>
                  <a:srgbClr val="9BBB59"/>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sz="1400" b="1" i="0" u="none" strike="noStrike" kern="1200" cap="none" spc="0" normalizeH="0" baseline="0" noProof="0">
              <a:ln>
                <a:noFill/>
              </a:ln>
              <a:solidFill>
                <a:srgbClr val="9BBB59"/>
              </a:solidFill>
              <a:effectLst/>
              <a:uLnTx/>
              <a:uFillTx/>
              <a:latin typeface="Arial"/>
              <a:ea typeface="+mn-ea"/>
              <a:cs typeface="Arial"/>
            </a:endParaRPr>
          </a:p>
        </p:txBody>
      </p:sp>
      <p:sp>
        <p:nvSpPr>
          <p:cNvPr id="14" name="Rectangle 13"/>
          <p:cNvSpPr/>
          <p:nvPr/>
        </p:nvSpPr>
        <p:spPr>
          <a:xfrm>
            <a:off x="2230904" y="2801005"/>
            <a:ext cx="1678568" cy="35755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a:ea typeface="+mn-ea"/>
                <a:cs typeface="Arial"/>
              </a:rPr>
              <a:t>A</a:t>
            </a:r>
          </a:p>
        </p:txBody>
      </p:sp>
      <p:sp>
        <p:nvSpPr>
          <p:cNvPr id="15" name="Rectangle 14"/>
          <p:cNvSpPr/>
          <p:nvPr/>
        </p:nvSpPr>
        <p:spPr>
          <a:xfrm>
            <a:off x="2230904" y="3146216"/>
            <a:ext cx="1678568" cy="35755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a:ea typeface="+mn-ea"/>
                <a:cs typeface="Arial"/>
              </a:rPr>
              <a:t>B</a:t>
            </a:r>
          </a:p>
        </p:txBody>
      </p:sp>
      <p:sp>
        <p:nvSpPr>
          <p:cNvPr id="16" name="Rectangle 15"/>
          <p:cNvSpPr/>
          <p:nvPr/>
        </p:nvSpPr>
        <p:spPr>
          <a:xfrm>
            <a:off x="2230904" y="3491427"/>
            <a:ext cx="1678568" cy="35755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a:ea typeface="+mn-ea"/>
                <a:cs typeface="Arial"/>
              </a:rPr>
              <a:t>C</a:t>
            </a:r>
          </a:p>
        </p:txBody>
      </p:sp>
      <p:sp>
        <p:nvSpPr>
          <p:cNvPr id="18" name="Rectangle 17"/>
          <p:cNvSpPr/>
          <p:nvPr/>
        </p:nvSpPr>
        <p:spPr>
          <a:xfrm>
            <a:off x="2230904" y="3836638"/>
            <a:ext cx="1678568" cy="35755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a:ea typeface="+mn-ea"/>
                <a:cs typeface="Arial"/>
              </a:rPr>
              <a:t>D</a:t>
            </a:r>
          </a:p>
        </p:txBody>
      </p:sp>
      <p:sp>
        <p:nvSpPr>
          <p:cNvPr id="20" name="Rectangle 19"/>
          <p:cNvSpPr/>
          <p:nvPr/>
        </p:nvSpPr>
        <p:spPr>
          <a:xfrm>
            <a:off x="2230904" y="4181846"/>
            <a:ext cx="1678568" cy="35755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a:ea typeface="+mn-ea"/>
                <a:cs typeface="Arial"/>
              </a:rPr>
              <a:t>E</a:t>
            </a:r>
          </a:p>
        </p:txBody>
      </p:sp>
      <p:sp>
        <p:nvSpPr>
          <p:cNvPr id="21" name="Rectangle 20"/>
          <p:cNvSpPr/>
          <p:nvPr/>
        </p:nvSpPr>
        <p:spPr>
          <a:xfrm>
            <a:off x="2230904" y="4527057"/>
            <a:ext cx="1678568" cy="35755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a:ea typeface="+mn-ea"/>
                <a:cs typeface="Arial"/>
              </a:rPr>
              <a:t>F</a:t>
            </a:r>
          </a:p>
        </p:txBody>
      </p:sp>
      <p:sp>
        <p:nvSpPr>
          <p:cNvPr id="22" name="Rectangle 21"/>
          <p:cNvSpPr/>
          <p:nvPr/>
        </p:nvSpPr>
        <p:spPr>
          <a:xfrm>
            <a:off x="2230904" y="4872268"/>
            <a:ext cx="1678568" cy="35755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a:ea typeface="+mn-ea"/>
                <a:cs typeface="Arial"/>
              </a:rPr>
              <a:t>G</a:t>
            </a:r>
          </a:p>
        </p:txBody>
      </p:sp>
      <p:sp>
        <p:nvSpPr>
          <p:cNvPr id="23" name="Rectangle 22"/>
          <p:cNvSpPr/>
          <p:nvPr/>
        </p:nvSpPr>
        <p:spPr>
          <a:xfrm>
            <a:off x="2230904" y="5217479"/>
            <a:ext cx="1678568" cy="35755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a:ea typeface="+mn-ea"/>
                <a:cs typeface="Arial"/>
              </a:rPr>
              <a:t>H</a:t>
            </a:r>
          </a:p>
        </p:txBody>
      </p:sp>
      <p:sp>
        <p:nvSpPr>
          <p:cNvPr id="24" name="TextBox 23"/>
          <p:cNvSpPr txBox="1"/>
          <p:nvPr/>
        </p:nvSpPr>
        <p:spPr>
          <a:xfrm>
            <a:off x="2253726" y="2314691"/>
            <a:ext cx="1945965" cy="461665"/>
          </a:xfrm>
          <a:prstGeom prst="rect">
            <a:avLst/>
          </a:prstGeom>
          <a:noFill/>
          <a:ln w="2540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mn-ea"/>
                <a:cs typeface="Arial"/>
              </a:rPr>
              <a:t>DRAM Rows</a:t>
            </a:r>
          </a:p>
        </p:txBody>
      </p:sp>
      <p:sp>
        <p:nvSpPr>
          <p:cNvPr id="25" name="Right Arrow 24"/>
          <p:cNvSpPr/>
          <p:nvPr/>
        </p:nvSpPr>
        <p:spPr>
          <a:xfrm>
            <a:off x="4006377" y="3848986"/>
            <a:ext cx="1627518" cy="1035630"/>
          </a:xfrm>
          <a:prstGeom prst="rightArrow">
            <a:avLst/>
          </a:prstGeom>
          <a:solidFill>
            <a:schemeClr val="accent2">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rial"/>
                <a:ea typeface="+mn-ea"/>
                <a:cs typeface="Arial"/>
              </a:rPr>
              <a:t>RETENTION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Arial"/>
                <a:ea typeface="+mn-ea"/>
                <a:cs typeface="Arial"/>
              </a:rPr>
              <a:t>PROFILING</a:t>
            </a:r>
          </a:p>
        </p:txBody>
      </p:sp>
      <p:grpSp>
        <p:nvGrpSpPr>
          <p:cNvPr id="26" name="Group 25"/>
          <p:cNvGrpSpPr/>
          <p:nvPr/>
        </p:nvGrpSpPr>
        <p:grpSpPr>
          <a:xfrm>
            <a:off x="2244853" y="3029762"/>
            <a:ext cx="3110003" cy="2113735"/>
            <a:chOff x="849330" y="1917828"/>
            <a:chExt cx="3475204" cy="2113735"/>
          </a:xfrm>
        </p:grpSpPr>
        <p:sp>
          <p:nvSpPr>
            <p:cNvPr id="27" name="7-Point Star 26"/>
            <p:cNvSpPr/>
            <p:nvPr/>
          </p:nvSpPr>
          <p:spPr>
            <a:xfrm>
              <a:off x="2082298" y="3740672"/>
              <a:ext cx="318840" cy="290891"/>
            </a:xfrm>
            <a:prstGeom prst="star7">
              <a:avLst/>
            </a:prstGeom>
            <a:solidFill>
              <a:srgbClr val="F2D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Arial"/>
              </a:endParaRPr>
            </a:p>
          </p:txBody>
        </p:sp>
        <p:sp>
          <p:nvSpPr>
            <p:cNvPr id="28" name="7-Point Star 27"/>
            <p:cNvSpPr/>
            <p:nvPr/>
          </p:nvSpPr>
          <p:spPr>
            <a:xfrm>
              <a:off x="849330" y="2379493"/>
              <a:ext cx="318840" cy="290891"/>
            </a:xfrm>
            <a:prstGeom prst="star7">
              <a:avLst/>
            </a:prstGeom>
            <a:solidFill>
              <a:srgbClr val="F2D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Arial"/>
              </a:endParaRPr>
            </a:p>
          </p:txBody>
        </p:sp>
        <p:sp>
          <p:nvSpPr>
            <p:cNvPr id="29" name="7-Point Star 28"/>
            <p:cNvSpPr/>
            <p:nvPr/>
          </p:nvSpPr>
          <p:spPr>
            <a:xfrm>
              <a:off x="3481728" y="2379493"/>
              <a:ext cx="318840" cy="290891"/>
            </a:xfrm>
            <a:prstGeom prst="star7">
              <a:avLst/>
            </a:prstGeom>
            <a:solidFill>
              <a:srgbClr val="F2D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Arial"/>
              </a:endParaRPr>
            </a:p>
          </p:txBody>
        </p:sp>
        <p:sp>
          <p:nvSpPr>
            <p:cNvPr id="30" name="TextBox 29"/>
            <p:cNvSpPr txBox="1"/>
            <p:nvPr/>
          </p:nvSpPr>
          <p:spPr>
            <a:xfrm>
              <a:off x="2932857" y="1917828"/>
              <a:ext cx="1391677" cy="400110"/>
            </a:xfrm>
            <a:prstGeom prst="rect">
              <a:avLst/>
            </a:prstGeom>
            <a:noFill/>
            <a:ln w="2540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rial"/>
                  <a:ea typeface="+mn-ea"/>
                  <a:cs typeface="Arial"/>
                </a:rPr>
                <a:t>Weak Cell</a:t>
              </a:r>
            </a:p>
          </p:txBody>
        </p:sp>
      </p:grpSp>
      <p:sp>
        <p:nvSpPr>
          <p:cNvPr id="31" name="7-Point Star 30"/>
          <p:cNvSpPr/>
          <p:nvPr/>
        </p:nvSpPr>
        <p:spPr>
          <a:xfrm>
            <a:off x="2491453" y="4872268"/>
            <a:ext cx="263073" cy="301296"/>
          </a:xfrm>
          <a:prstGeom prst="star7">
            <a:avLst/>
          </a:prstGeom>
          <a:solidFill>
            <a:srgbClr val="F2D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Arial"/>
            </a:endParaRPr>
          </a:p>
        </p:txBody>
      </p:sp>
      <p:grpSp>
        <p:nvGrpSpPr>
          <p:cNvPr id="32" name="Group 31"/>
          <p:cNvGrpSpPr/>
          <p:nvPr/>
        </p:nvGrpSpPr>
        <p:grpSpPr>
          <a:xfrm>
            <a:off x="4960296" y="2273245"/>
            <a:ext cx="2300479" cy="3277116"/>
            <a:chOff x="3529108" y="1148973"/>
            <a:chExt cx="2300479" cy="3277116"/>
          </a:xfrm>
        </p:grpSpPr>
        <p:sp>
          <p:nvSpPr>
            <p:cNvPr id="33" name="Rectangle 32"/>
            <p:cNvSpPr/>
            <p:nvPr/>
          </p:nvSpPr>
          <p:spPr>
            <a:xfrm>
              <a:off x="4268782" y="1683568"/>
              <a:ext cx="391838" cy="345211"/>
            </a:xfrm>
            <a:prstGeom prst="rect">
              <a:avLst/>
            </a:prstGeom>
            <a:solidFill>
              <a:srgbClr val="F2DCDB"/>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mn-ea"/>
                  <a:cs typeface="Arial"/>
                </a:rPr>
                <a:t>0</a:t>
              </a:r>
            </a:p>
          </p:txBody>
        </p:sp>
        <p:sp>
          <p:nvSpPr>
            <p:cNvPr id="34" name="Rectangle 33"/>
            <p:cNvSpPr/>
            <p:nvPr/>
          </p:nvSpPr>
          <p:spPr>
            <a:xfrm>
              <a:off x="4268782" y="2028779"/>
              <a:ext cx="391838" cy="345211"/>
            </a:xfrm>
            <a:prstGeom prst="rect">
              <a:avLst/>
            </a:prstGeom>
            <a:solidFill>
              <a:srgbClr val="F2DCDB"/>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mn-ea"/>
                  <a:cs typeface="Arial"/>
                </a:rPr>
                <a:t>0</a:t>
              </a:r>
            </a:p>
          </p:txBody>
        </p:sp>
        <p:sp>
          <p:nvSpPr>
            <p:cNvPr id="35" name="Rectangle 34"/>
            <p:cNvSpPr/>
            <p:nvPr/>
          </p:nvSpPr>
          <p:spPr>
            <a:xfrm>
              <a:off x="4268782" y="2366103"/>
              <a:ext cx="391838" cy="345211"/>
            </a:xfrm>
            <a:prstGeom prst="rect">
              <a:avLst/>
            </a:prstGeom>
            <a:solidFill>
              <a:srgbClr val="F2DCDB"/>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ea typeface="+mn-ea"/>
                  <a:cs typeface="Arial"/>
                </a:rPr>
                <a:t>1</a:t>
              </a:r>
            </a:p>
          </p:txBody>
        </p:sp>
        <p:sp>
          <p:nvSpPr>
            <p:cNvPr id="36" name="Rectangle 35"/>
            <p:cNvSpPr/>
            <p:nvPr/>
          </p:nvSpPr>
          <p:spPr>
            <a:xfrm>
              <a:off x="4268782" y="2711314"/>
              <a:ext cx="391838" cy="345211"/>
            </a:xfrm>
            <a:prstGeom prst="rect">
              <a:avLst/>
            </a:prstGeom>
            <a:solidFill>
              <a:srgbClr val="F2DCDB"/>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mn-ea"/>
                  <a:cs typeface="Arial"/>
                </a:rPr>
                <a:t>0</a:t>
              </a:r>
            </a:p>
          </p:txBody>
        </p:sp>
        <p:sp>
          <p:nvSpPr>
            <p:cNvPr id="37" name="Rectangle 36"/>
            <p:cNvSpPr/>
            <p:nvPr/>
          </p:nvSpPr>
          <p:spPr>
            <a:xfrm>
              <a:off x="4268782" y="3056525"/>
              <a:ext cx="391838" cy="345211"/>
            </a:xfrm>
            <a:prstGeom prst="rect">
              <a:avLst/>
            </a:prstGeom>
            <a:solidFill>
              <a:srgbClr val="F2DCDB"/>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mn-ea"/>
                  <a:cs typeface="Arial"/>
                </a:rPr>
                <a:t>0</a:t>
              </a:r>
            </a:p>
          </p:txBody>
        </p:sp>
        <p:sp>
          <p:nvSpPr>
            <p:cNvPr id="38" name="Rectangle 37"/>
            <p:cNvSpPr/>
            <p:nvPr/>
          </p:nvSpPr>
          <p:spPr>
            <a:xfrm>
              <a:off x="4268782" y="3401736"/>
              <a:ext cx="391838" cy="345211"/>
            </a:xfrm>
            <a:prstGeom prst="rect">
              <a:avLst/>
            </a:prstGeom>
            <a:solidFill>
              <a:srgbClr val="F2DCDB"/>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mn-ea"/>
                  <a:cs typeface="Arial"/>
                </a:rPr>
                <a:t>0</a:t>
              </a:r>
            </a:p>
          </p:txBody>
        </p:sp>
        <p:sp>
          <p:nvSpPr>
            <p:cNvPr id="39" name="Rectangle 38"/>
            <p:cNvSpPr/>
            <p:nvPr/>
          </p:nvSpPr>
          <p:spPr>
            <a:xfrm>
              <a:off x="4268782" y="3746947"/>
              <a:ext cx="391838" cy="345211"/>
            </a:xfrm>
            <a:prstGeom prst="rect">
              <a:avLst/>
            </a:prstGeom>
            <a:solidFill>
              <a:srgbClr val="F2DCDB"/>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mn-ea"/>
                  <a:cs typeface="Arial"/>
                </a:rPr>
                <a:t>1</a:t>
              </a:r>
            </a:p>
          </p:txBody>
        </p:sp>
        <p:sp>
          <p:nvSpPr>
            <p:cNvPr id="43" name="Rectangle 42"/>
            <p:cNvSpPr/>
            <p:nvPr/>
          </p:nvSpPr>
          <p:spPr>
            <a:xfrm>
              <a:off x="4268782" y="4080878"/>
              <a:ext cx="391838" cy="345211"/>
            </a:xfrm>
            <a:prstGeom prst="rect">
              <a:avLst/>
            </a:prstGeom>
            <a:solidFill>
              <a:srgbClr val="F2DCDB"/>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mn-ea"/>
                  <a:cs typeface="Arial"/>
                </a:rPr>
                <a:t>0</a:t>
              </a:r>
            </a:p>
          </p:txBody>
        </p:sp>
        <p:sp>
          <p:nvSpPr>
            <p:cNvPr id="44" name="Rectangle 43"/>
            <p:cNvSpPr/>
            <p:nvPr/>
          </p:nvSpPr>
          <p:spPr>
            <a:xfrm>
              <a:off x="4256452" y="1683568"/>
              <a:ext cx="391838" cy="2742521"/>
            </a:xfrm>
            <a:prstGeom prst="rect">
              <a:avLst/>
            </a:prstGeom>
            <a:noFill/>
            <a:ln w="3810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Arial"/>
              </a:endParaRPr>
            </a:p>
          </p:txBody>
        </p:sp>
        <p:sp>
          <p:nvSpPr>
            <p:cNvPr id="45" name="TextBox 44"/>
            <p:cNvSpPr txBox="1"/>
            <p:nvPr/>
          </p:nvSpPr>
          <p:spPr>
            <a:xfrm>
              <a:off x="3529108" y="1148973"/>
              <a:ext cx="2300479" cy="461665"/>
            </a:xfrm>
            <a:prstGeom prst="rect">
              <a:avLst/>
            </a:prstGeom>
            <a:noFill/>
            <a:ln w="2540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mn-ea"/>
                  <a:cs typeface="Arial"/>
                </a:rPr>
                <a:t>Ref. Rate Table</a:t>
              </a:r>
            </a:p>
          </p:txBody>
        </p:sp>
      </p:grpSp>
      <p:sp>
        <p:nvSpPr>
          <p:cNvPr id="46" name="7-Point Star 45"/>
          <p:cNvSpPr/>
          <p:nvPr/>
        </p:nvSpPr>
        <p:spPr>
          <a:xfrm>
            <a:off x="2398650" y="5224407"/>
            <a:ext cx="263073" cy="301296"/>
          </a:xfrm>
          <a:prstGeom prst="star7">
            <a:avLst/>
          </a:prstGeom>
          <a:solidFill>
            <a:srgbClr val="8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Arial"/>
            </a:endParaRPr>
          </a:p>
        </p:txBody>
      </p:sp>
      <p:sp>
        <p:nvSpPr>
          <p:cNvPr id="51" name="Rectangle 50"/>
          <p:cNvSpPr/>
          <p:nvPr/>
        </p:nvSpPr>
        <p:spPr>
          <a:xfrm>
            <a:off x="1718203" y="2787612"/>
            <a:ext cx="512701" cy="357559"/>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a:ea typeface="+mn-ea"/>
                <a:cs typeface="Arial"/>
              </a:rPr>
              <a:t>ECC</a:t>
            </a:r>
          </a:p>
        </p:txBody>
      </p:sp>
      <p:sp>
        <p:nvSpPr>
          <p:cNvPr id="52" name="Rectangle 51"/>
          <p:cNvSpPr/>
          <p:nvPr/>
        </p:nvSpPr>
        <p:spPr>
          <a:xfrm>
            <a:off x="1721191" y="3139244"/>
            <a:ext cx="512701" cy="357559"/>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a:ea typeface="+mn-ea"/>
                <a:cs typeface="Arial"/>
              </a:rPr>
              <a:t>ECC</a:t>
            </a:r>
          </a:p>
        </p:txBody>
      </p:sp>
      <p:sp>
        <p:nvSpPr>
          <p:cNvPr id="53" name="Rectangle 52"/>
          <p:cNvSpPr/>
          <p:nvPr/>
        </p:nvSpPr>
        <p:spPr>
          <a:xfrm>
            <a:off x="1715215" y="3485006"/>
            <a:ext cx="512701" cy="357559"/>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a:ea typeface="+mn-ea"/>
                <a:cs typeface="Arial"/>
              </a:rPr>
              <a:t>ECC</a:t>
            </a:r>
          </a:p>
        </p:txBody>
      </p:sp>
      <p:sp>
        <p:nvSpPr>
          <p:cNvPr id="54" name="Rectangle 53"/>
          <p:cNvSpPr/>
          <p:nvPr/>
        </p:nvSpPr>
        <p:spPr>
          <a:xfrm>
            <a:off x="1718203" y="3836638"/>
            <a:ext cx="512701" cy="357559"/>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a:ea typeface="+mn-ea"/>
                <a:cs typeface="Arial"/>
              </a:rPr>
              <a:t>ECC</a:t>
            </a:r>
          </a:p>
        </p:txBody>
      </p:sp>
      <p:sp>
        <p:nvSpPr>
          <p:cNvPr id="55" name="Rectangle 54"/>
          <p:cNvSpPr/>
          <p:nvPr/>
        </p:nvSpPr>
        <p:spPr>
          <a:xfrm>
            <a:off x="1712227" y="4173825"/>
            <a:ext cx="512701" cy="357559"/>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a:ea typeface="+mn-ea"/>
                <a:cs typeface="Arial"/>
              </a:rPr>
              <a:t>ECC</a:t>
            </a:r>
          </a:p>
        </p:txBody>
      </p:sp>
      <p:sp>
        <p:nvSpPr>
          <p:cNvPr id="56" name="Rectangle 55"/>
          <p:cNvSpPr/>
          <p:nvPr/>
        </p:nvSpPr>
        <p:spPr>
          <a:xfrm>
            <a:off x="1715215" y="4525457"/>
            <a:ext cx="512701" cy="357559"/>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a:ea typeface="+mn-ea"/>
                <a:cs typeface="Arial"/>
              </a:rPr>
              <a:t>ECC</a:t>
            </a:r>
          </a:p>
        </p:txBody>
      </p:sp>
      <p:sp>
        <p:nvSpPr>
          <p:cNvPr id="57" name="Rectangle 56"/>
          <p:cNvSpPr/>
          <p:nvPr/>
        </p:nvSpPr>
        <p:spPr>
          <a:xfrm>
            <a:off x="1709239" y="4871219"/>
            <a:ext cx="512701" cy="357559"/>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a:ea typeface="+mn-ea"/>
                <a:cs typeface="Arial"/>
              </a:rPr>
              <a:t>ECC</a:t>
            </a:r>
          </a:p>
        </p:txBody>
      </p:sp>
      <p:sp>
        <p:nvSpPr>
          <p:cNvPr id="58" name="Rectangle 57"/>
          <p:cNvSpPr/>
          <p:nvPr/>
        </p:nvSpPr>
        <p:spPr>
          <a:xfrm>
            <a:off x="1712227" y="5222851"/>
            <a:ext cx="512701" cy="357559"/>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a:ea typeface="+mn-ea"/>
                <a:cs typeface="Arial"/>
              </a:rPr>
              <a:t>ECC</a:t>
            </a:r>
          </a:p>
        </p:txBody>
      </p:sp>
      <p:cxnSp>
        <p:nvCxnSpPr>
          <p:cNvPr id="8" name="Curved Connector 7"/>
          <p:cNvCxnSpPr/>
          <p:nvPr/>
        </p:nvCxnSpPr>
        <p:spPr>
          <a:xfrm rot="5400000" flipH="1" flipV="1">
            <a:off x="2271732" y="5301523"/>
            <a:ext cx="54705" cy="503070"/>
          </a:xfrm>
          <a:prstGeom prst="curvedConnector3">
            <a:avLst>
              <a:gd name="adj1" fmla="val -417878"/>
            </a:avLst>
          </a:prstGeom>
          <a:ln>
            <a:solidFill>
              <a:srgbClr val="8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9" name="Curved Connector 58"/>
          <p:cNvCxnSpPr>
            <a:stCxn id="58" idx="2"/>
          </p:cNvCxnSpPr>
          <p:nvPr/>
        </p:nvCxnSpPr>
        <p:spPr>
          <a:xfrm rot="5400000" flipH="1" flipV="1">
            <a:off x="3740012" y="3632782"/>
            <a:ext cx="176194" cy="3719062"/>
          </a:xfrm>
          <a:prstGeom prst="curvedConnector4">
            <a:avLst>
              <a:gd name="adj1" fmla="val -129743"/>
              <a:gd name="adj2" fmla="val 53446"/>
            </a:avLst>
          </a:prstGeom>
          <a:ln>
            <a:solidFill>
              <a:srgbClr val="800000"/>
            </a:solidFill>
            <a:tailEnd type="arrow"/>
          </a:ln>
          <a:effectLst/>
        </p:spPr>
        <p:style>
          <a:lnRef idx="2">
            <a:schemeClr val="accent1"/>
          </a:lnRef>
          <a:fillRef idx="0">
            <a:schemeClr val="accent1"/>
          </a:fillRef>
          <a:effectRef idx="1">
            <a:schemeClr val="accent1"/>
          </a:effectRef>
          <a:fontRef idx="minor">
            <a:schemeClr val="tx1"/>
          </a:fontRef>
        </p:style>
      </p:cxnSp>
      <p:sp>
        <p:nvSpPr>
          <p:cNvPr id="60" name="Rectangle 59"/>
          <p:cNvSpPr/>
          <p:nvPr/>
        </p:nvSpPr>
        <p:spPr>
          <a:xfrm>
            <a:off x="5687640" y="5196086"/>
            <a:ext cx="391838" cy="345211"/>
          </a:xfrm>
          <a:prstGeom prst="rect">
            <a:avLst/>
          </a:prstGeom>
          <a:solidFill>
            <a:srgbClr val="F2DCDB"/>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00000"/>
                </a:solidFill>
                <a:effectLst/>
                <a:uLnTx/>
                <a:uFillTx/>
                <a:latin typeface="Arial"/>
                <a:ea typeface="+mn-ea"/>
                <a:cs typeface="Arial"/>
              </a:rPr>
              <a:t>1</a:t>
            </a:r>
          </a:p>
        </p:txBody>
      </p:sp>
      <p:sp>
        <p:nvSpPr>
          <p:cNvPr id="61" name="TextBox 60"/>
          <p:cNvSpPr txBox="1"/>
          <p:nvPr/>
        </p:nvSpPr>
        <p:spPr>
          <a:xfrm>
            <a:off x="0" y="5974911"/>
            <a:ext cx="9144000" cy="523220"/>
          </a:xfrm>
          <a:prstGeom prst="rect">
            <a:avLst/>
          </a:prstGeom>
          <a:solidFill>
            <a:srgbClr val="CCFFCC"/>
          </a:solid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AVATAR mitigates VRT by increasing refresh rate on error</a:t>
            </a:r>
          </a:p>
        </p:txBody>
      </p:sp>
      <p:sp>
        <p:nvSpPr>
          <p:cNvPr id="63" name="Freeform 62"/>
          <p:cNvSpPr/>
          <p:nvPr/>
        </p:nvSpPr>
        <p:spPr>
          <a:xfrm>
            <a:off x="640252" y="3039339"/>
            <a:ext cx="394443" cy="2520599"/>
          </a:xfrm>
          <a:custGeom>
            <a:avLst/>
            <a:gdLst>
              <a:gd name="connsiteX0" fmla="*/ 383816 w 394443"/>
              <a:gd name="connsiteY0" fmla="*/ 752675 h 1534803"/>
              <a:gd name="connsiteX1" fmla="*/ 369068 w 394443"/>
              <a:gd name="connsiteY1" fmla="*/ 664184 h 1534803"/>
              <a:gd name="connsiteX2" fmla="*/ 162591 w 394443"/>
              <a:gd name="connsiteY2" fmla="*/ 507 h 1534803"/>
              <a:gd name="connsiteX3" fmla="*/ 358 w 394443"/>
              <a:gd name="connsiteY3" fmla="*/ 782171 h 1534803"/>
              <a:gd name="connsiteX4" fmla="*/ 206836 w 394443"/>
              <a:gd name="connsiteY4" fmla="*/ 1534339 h 1534803"/>
              <a:gd name="connsiteX5" fmla="*/ 383816 w 394443"/>
              <a:gd name="connsiteY5" fmla="*/ 870662 h 1534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4443" h="1534803">
                <a:moveTo>
                  <a:pt x="383816" y="752675"/>
                </a:moveTo>
                <a:cubicBezTo>
                  <a:pt x="394877" y="771110"/>
                  <a:pt x="405939" y="789545"/>
                  <a:pt x="369068" y="664184"/>
                </a:cubicBezTo>
                <a:cubicBezTo>
                  <a:pt x="332197" y="538823"/>
                  <a:pt x="224043" y="-19157"/>
                  <a:pt x="162591" y="507"/>
                </a:cubicBezTo>
                <a:cubicBezTo>
                  <a:pt x="101139" y="20171"/>
                  <a:pt x="-7016" y="526532"/>
                  <a:pt x="358" y="782171"/>
                </a:cubicBezTo>
                <a:cubicBezTo>
                  <a:pt x="7732" y="1037810"/>
                  <a:pt x="142926" y="1519590"/>
                  <a:pt x="206836" y="1534339"/>
                </a:cubicBezTo>
                <a:cubicBezTo>
                  <a:pt x="270746" y="1549088"/>
                  <a:pt x="327281" y="1209875"/>
                  <a:pt x="383816" y="870662"/>
                </a:cubicBezTo>
              </a:path>
            </a:pathLst>
          </a:custGeom>
          <a:noFill/>
          <a:ln w="63500">
            <a:tailEnd type="triangle"/>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5" name="Oval 64"/>
          <p:cNvSpPr/>
          <p:nvPr/>
        </p:nvSpPr>
        <p:spPr>
          <a:xfrm>
            <a:off x="842966" y="4129772"/>
            <a:ext cx="191729" cy="201696"/>
          </a:xfrm>
          <a:prstGeom prst="ellipse">
            <a:avLst/>
          </a:prstGeom>
          <a:solidFill>
            <a:srgbClr val="FF30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Arial"/>
            </a:endParaRPr>
          </a:p>
        </p:txBody>
      </p:sp>
      <p:sp>
        <p:nvSpPr>
          <p:cNvPr id="12" name="TextBox 11"/>
          <p:cNvSpPr txBox="1"/>
          <p:nvPr/>
        </p:nvSpPr>
        <p:spPr>
          <a:xfrm>
            <a:off x="347817" y="2242832"/>
            <a:ext cx="1313430" cy="1200328"/>
          </a:xfrm>
          <a:prstGeom prst="rect">
            <a:avLst/>
          </a:prstGeom>
          <a:noFill/>
          <a:ln w="25400">
            <a:no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mn-ea"/>
                <a:cs typeface="Arial"/>
              </a:rPr>
              <a:t>Scrub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mn-ea"/>
                <a:cs typeface="Arial"/>
              </a:rPr>
              <a:t>(15 min)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a:endParaRPr>
          </a:p>
        </p:txBody>
      </p:sp>
      <p:sp>
        <p:nvSpPr>
          <p:cNvPr id="67" name="Rounded Rectangular Callout 66"/>
          <p:cNvSpPr/>
          <p:nvPr/>
        </p:nvSpPr>
        <p:spPr>
          <a:xfrm>
            <a:off x="6337766" y="3824604"/>
            <a:ext cx="2677648" cy="1060011"/>
          </a:xfrm>
          <a:prstGeom prst="wedgeRoundRectCallout">
            <a:avLst>
              <a:gd name="adj1" fmla="val -60728"/>
              <a:gd name="adj2" fmla="val 93207"/>
              <a:gd name="adj3" fmla="val 16667"/>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a:ea typeface="+mn-ea"/>
                <a:cs typeface="Arial"/>
              </a:rPr>
              <a:t>Row protected from future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a:ea typeface="+mn-ea"/>
                <a:cs typeface="Arial"/>
              </a:rPr>
              <a:t>retention failures</a:t>
            </a:r>
          </a:p>
        </p:txBody>
      </p:sp>
    </p:spTree>
    <p:extLst>
      <p:ext uri="{BB962C8B-B14F-4D97-AF65-F5344CB8AC3E}">
        <p14:creationId xmlns:p14="http://schemas.microsoft.com/office/powerpoint/2010/main" val="8567970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dissolve">
                                      <p:cBhvr>
                                        <p:cTn id="7" dur="50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xit" presetSubtype="0" fill="hold" grpId="1" nodeType="clickEffect">
                                  <p:stCondLst>
                                    <p:cond delay="0"/>
                                  </p:stCondLst>
                                  <p:childTnLst>
                                    <p:set>
                                      <p:cBhvr>
                                        <p:cTn id="15" dur="1" fill="hold">
                                          <p:stCondLst>
                                            <p:cond delay="0"/>
                                          </p:stCondLst>
                                        </p:cTn>
                                        <p:tgtEl>
                                          <p:spTgt spid="46"/>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 presetClass="exit" presetSubtype="0" fill="hold" nodeType="clickEffect">
                                  <p:stCondLst>
                                    <p:cond delay="0"/>
                                  </p:stCondLst>
                                  <p:childTnLst>
                                    <p:set>
                                      <p:cBhvr>
                                        <p:cTn id="19" dur="1" fill="hold">
                                          <p:stCondLst>
                                            <p:cond delay="0"/>
                                          </p:stCondLst>
                                        </p:cTn>
                                        <p:tgtEl>
                                          <p:spTgt spid="8"/>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59"/>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60"/>
                                        </p:tgtEl>
                                        <p:attrNameLst>
                                          <p:attrName>style.visibility</p:attrName>
                                        </p:attrNameLst>
                                      </p:cBhvr>
                                      <p:to>
                                        <p:strVal val="visible"/>
                                      </p:to>
                                    </p:set>
                                    <p:animEffect transition="in" filter="dissolve">
                                      <p:cBhvr>
                                        <p:cTn id="28" dur="500"/>
                                        <p:tgtEl>
                                          <p:spTgt spid="60"/>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61"/>
                                        </p:tgtEl>
                                        <p:attrNameLst>
                                          <p:attrName>style.visibility</p:attrName>
                                        </p:attrNameLst>
                                      </p:cBhvr>
                                      <p:to>
                                        <p:strVal val="visible"/>
                                      </p:to>
                                    </p:set>
                                  </p:childTnLst>
                                </p:cTn>
                              </p:par>
                              <p:par>
                                <p:cTn id="37" presetID="1" presetClass="exit" presetSubtype="0" fill="hold" grpId="1" nodeType="withEffect">
                                  <p:stCondLst>
                                    <p:cond delay="0"/>
                                  </p:stCondLst>
                                  <p:childTnLst>
                                    <p:set>
                                      <p:cBhvr>
                                        <p:cTn id="38" dur="1" fill="hold">
                                          <p:stCondLst>
                                            <p:cond delay="0"/>
                                          </p:stCondLst>
                                        </p:cTn>
                                        <p:tgtEl>
                                          <p:spTgt spid="67"/>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1" nodeType="clickEffect">
                                  <p:stCondLst>
                                    <p:cond delay="0"/>
                                  </p:stCondLst>
                                  <p:childTnLst>
                                    <p:set>
                                      <p:cBhvr>
                                        <p:cTn id="48" dur="1" fill="hold">
                                          <p:stCondLst>
                                            <p:cond delay="0"/>
                                          </p:stCondLst>
                                        </p:cTn>
                                        <p:tgtEl>
                                          <p:spTgt spid="65"/>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path" presetSubtype="0" repeatCount="indefinite" accel="50000" decel="50000" fill="remove" grpId="0" nodeType="clickEffect">
                                  <p:stCondLst>
                                    <p:cond delay="0"/>
                                  </p:stCondLst>
                                  <p:childTnLst>
                                    <p:animMotion origin="layout" path="M 0.01094 -1.30495E-6 C 0.00816 -0.09023 -0.00452 -0.18394 -0.01112 -0.18325 C -0.01755 -0.18278 -0.02901 -0.12633 -0.02901 0.00324 C -0.02727 0.20731 -0.01164 0.19297 -0.00539 0.19274 C 0.00121 0.19181 0.0099 0.09024 0.01094 -1.30495E-6 Z " pathEditMode="relative" rAng="0" ptsTypes="AAAAA">
                                      <p:cBhvr>
                                        <p:cTn id="52" dur="3000" fill="hold"/>
                                        <p:tgtEl>
                                          <p:spTgt spid="65"/>
                                        </p:tgtEl>
                                        <p:attrNameLst>
                                          <p:attrName>ppt_x</p:attrName>
                                          <p:attrName>ppt_y</p:attrName>
                                        </p:attrNameLst>
                                      </p:cBhvr>
                                      <p:rCtr x="-1998" y="115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6" grpId="1" animBg="1"/>
      <p:bldP spid="60" grpId="0" animBg="1"/>
      <p:bldP spid="61" grpId="0" animBg="1"/>
      <p:bldP spid="63" grpId="0" animBg="1"/>
      <p:bldP spid="65" grpId="0" animBg="1"/>
      <p:bldP spid="65" grpId="1" animBg="1"/>
      <p:bldP spid="12" grpId="0"/>
      <p:bldP spid="67" grpId="0" animBg="1"/>
      <p:bldP spid="67" grpId="1" animBg="1"/>
    </p:bld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 REFRESH SAVINGS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6DA6C0-E8D2-8D44-A834-246A4BF6B0E5}" type="slidenum">
              <a:rPr kumimoji="0" lang="en-US" sz="1400" b="1" i="0" u="none" strike="noStrike" kern="1200" cap="none" spc="0" normalizeH="0" baseline="0" noProof="0" smtClean="0">
                <a:ln>
                  <a:noFill/>
                </a:ln>
                <a:solidFill>
                  <a:srgbClr val="9BBB59"/>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sz="1400" b="1" i="0" u="none" strike="noStrike" kern="1200" cap="none" spc="0" normalizeH="0" baseline="0" noProof="0">
              <a:ln>
                <a:noFill/>
              </a:ln>
              <a:solidFill>
                <a:srgbClr val="9BBB59"/>
              </a:solidFill>
              <a:effectLst/>
              <a:uLnTx/>
              <a:uFillTx/>
              <a:latin typeface="Arial"/>
              <a:ea typeface="+mn-ea"/>
              <a:cs typeface="Arial"/>
            </a:endParaRPr>
          </a:p>
        </p:txBody>
      </p:sp>
      <p:grpSp>
        <p:nvGrpSpPr>
          <p:cNvPr id="5" name="Group 4"/>
          <p:cNvGrpSpPr/>
          <p:nvPr/>
        </p:nvGrpSpPr>
        <p:grpSpPr>
          <a:xfrm>
            <a:off x="162986" y="1220284"/>
            <a:ext cx="8894762" cy="4196825"/>
            <a:chOff x="247651" y="1375506"/>
            <a:chExt cx="8894762" cy="4196825"/>
          </a:xfrm>
        </p:grpSpPr>
        <p:pic>
          <p:nvPicPr>
            <p:cNvPr id="7" name="Picture 6"/>
            <p:cNvPicPr>
              <a:picLocks noChangeAspect="1"/>
            </p:cNvPicPr>
            <p:nvPr/>
          </p:nvPicPr>
          <p:blipFill>
            <a:blip r:embed="rId3"/>
            <a:stretch>
              <a:fillRect/>
            </a:stretch>
          </p:blipFill>
          <p:spPr>
            <a:xfrm>
              <a:off x="247651" y="1375506"/>
              <a:ext cx="8894762" cy="4196825"/>
            </a:xfrm>
            <a:prstGeom prst="rect">
              <a:avLst/>
            </a:prstGeom>
          </p:spPr>
        </p:pic>
        <p:sp>
          <p:nvSpPr>
            <p:cNvPr id="3" name="TextBox 2"/>
            <p:cNvSpPr txBox="1"/>
            <p:nvPr/>
          </p:nvSpPr>
          <p:spPr>
            <a:xfrm>
              <a:off x="3245950" y="3990407"/>
              <a:ext cx="1737285" cy="400110"/>
            </a:xfrm>
            <a:prstGeom prst="rect">
              <a:avLst/>
            </a:prstGeom>
            <a:solidFill>
              <a:schemeClr val="bg1"/>
            </a:solidFill>
            <a:ln w="25400">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rial"/>
                  <a:ea typeface="+mn-ea"/>
                  <a:cs typeface="Arial"/>
                </a:rPr>
                <a:t>AVATAR</a:t>
              </a:r>
            </a:p>
          </p:txBody>
        </p:sp>
        <p:sp>
          <p:nvSpPr>
            <p:cNvPr id="6" name="TextBox 5"/>
            <p:cNvSpPr txBox="1"/>
            <p:nvPr/>
          </p:nvSpPr>
          <p:spPr>
            <a:xfrm>
              <a:off x="3253619" y="3687081"/>
              <a:ext cx="2128762" cy="400110"/>
            </a:xfrm>
            <a:prstGeom prst="rect">
              <a:avLst/>
            </a:prstGeom>
            <a:solidFill>
              <a:schemeClr val="bg1"/>
            </a:solidFill>
            <a:ln w="25400">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rial"/>
                  <a:ea typeface="+mn-ea"/>
                  <a:cs typeface="Arial"/>
                </a:rPr>
                <a:t>No VRT</a:t>
              </a:r>
            </a:p>
          </p:txBody>
        </p:sp>
      </p:grpSp>
      <p:sp>
        <p:nvSpPr>
          <p:cNvPr id="8" name="TextBox 7"/>
          <p:cNvSpPr txBox="1"/>
          <p:nvPr/>
        </p:nvSpPr>
        <p:spPr>
          <a:xfrm>
            <a:off x="0" y="5605545"/>
            <a:ext cx="9144000" cy="954107"/>
          </a:xfrm>
          <a:prstGeom prst="rect">
            <a:avLst/>
          </a:prstGeom>
          <a:solidFill>
            <a:srgbClr val="CCFFCC"/>
          </a:solid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AVATAR reduces refresh by 60%-70%, similar to multi rate refresh but with VRT tolerance</a:t>
            </a:r>
          </a:p>
        </p:txBody>
      </p:sp>
      <p:sp>
        <p:nvSpPr>
          <p:cNvPr id="9" name="TextBox 8"/>
          <p:cNvSpPr txBox="1"/>
          <p:nvPr/>
        </p:nvSpPr>
        <p:spPr>
          <a:xfrm>
            <a:off x="16933" y="3454915"/>
            <a:ext cx="9144000" cy="954107"/>
          </a:xfrm>
          <a:prstGeom prst="rect">
            <a:avLst/>
          </a:prstGeom>
          <a:solidFill>
            <a:srgbClr val="CCFFCC"/>
          </a:solid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Retention Testing Once a Year can revert refresh saving from 60% to 70%</a:t>
            </a:r>
          </a:p>
        </p:txBody>
      </p:sp>
    </p:spTree>
    <p:extLst>
      <p:ext uri="{BB962C8B-B14F-4D97-AF65-F5344CB8AC3E}">
        <p14:creationId xmlns:p14="http://schemas.microsoft.com/office/powerpoint/2010/main" val="10405057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SPEEDUP</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6DA6C0-E8D2-8D44-A834-246A4BF6B0E5}" type="slidenum">
              <a:rPr kumimoji="0" lang="en-US" sz="1400" b="1" i="0" u="none" strike="noStrike" kern="1200" cap="none" spc="0" normalizeH="0" baseline="0" noProof="0" smtClean="0">
                <a:ln>
                  <a:noFill/>
                </a:ln>
                <a:solidFill>
                  <a:srgbClr val="9BBB59"/>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sz="1400" b="1" i="0" u="none" strike="noStrike" kern="1200" cap="none" spc="0" normalizeH="0" baseline="0" noProof="0">
              <a:ln>
                <a:noFill/>
              </a:ln>
              <a:solidFill>
                <a:srgbClr val="9BBB59"/>
              </a:solidFill>
              <a:effectLst/>
              <a:uLnTx/>
              <a:uFillTx/>
              <a:latin typeface="Arial"/>
              <a:ea typeface="+mn-ea"/>
              <a:cs typeface="Arial"/>
            </a:endParaRPr>
          </a:p>
        </p:txBody>
      </p:sp>
      <p:sp>
        <p:nvSpPr>
          <p:cNvPr id="15" name="TextBox 14"/>
          <p:cNvSpPr txBox="1"/>
          <p:nvPr/>
        </p:nvSpPr>
        <p:spPr>
          <a:xfrm rot="16200000">
            <a:off x="-513935" y="2994214"/>
            <a:ext cx="1523174" cy="492443"/>
          </a:xfrm>
          <a:prstGeom prst="rect">
            <a:avLst/>
          </a:prstGeom>
          <a:noFill/>
          <a:ln w="2540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srgbClr val="000000"/>
                </a:solidFill>
                <a:effectLst/>
                <a:uLnTx/>
                <a:uFillTx/>
                <a:latin typeface="Arial"/>
                <a:ea typeface="+mn-ea"/>
                <a:cs typeface="Arial"/>
              </a:rPr>
              <a:t>Speedup</a:t>
            </a:r>
          </a:p>
        </p:txBody>
      </p:sp>
      <p:graphicFrame>
        <p:nvGraphicFramePr>
          <p:cNvPr id="16" name="Chart 15"/>
          <p:cNvGraphicFramePr>
            <a:graphicFrameLocks/>
          </p:cNvGraphicFramePr>
          <p:nvPr>
            <p:extLst/>
          </p:nvPr>
        </p:nvGraphicFramePr>
        <p:xfrm>
          <a:off x="493874" y="1548243"/>
          <a:ext cx="8686800" cy="3797300"/>
        </p:xfrm>
        <a:graphic>
          <a:graphicData uri="http://schemas.openxmlformats.org/drawingml/2006/chart">
            <c:chart xmlns:c="http://schemas.openxmlformats.org/drawingml/2006/chart" xmlns:r="http://schemas.openxmlformats.org/officeDocument/2006/relationships" r:id="rId3"/>
          </a:graphicData>
        </a:graphic>
      </p:graphicFrame>
      <p:sp>
        <p:nvSpPr>
          <p:cNvPr id="17" name="TextBox 16"/>
          <p:cNvSpPr txBox="1"/>
          <p:nvPr/>
        </p:nvSpPr>
        <p:spPr>
          <a:xfrm>
            <a:off x="0" y="5605545"/>
            <a:ext cx="9144000" cy="954107"/>
          </a:xfrm>
          <a:prstGeom prst="rect">
            <a:avLst/>
          </a:prstGeom>
          <a:solidFill>
            <a:srgbClr val="CCFFCC"/>
          </a:solid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AVATAR gets 2/3</a:t>
            </a:r>
            <a:r>
              <a:rPr kumimoji="0" lang="en-US" sz="2800" b="1" i="0" u="none" strike="noStrike" kern="1200" cap="none" spc="0" normalizeH="0" baseline="30000" noProof="0" dirty="0">
                <a:ln>
                  <a:noFill/>
                </a:ln>
                <a:solidFill>
                  <a:prstClr val="black"/>
                </a:solidFill>
                <a:effectLst/>
                <a:uLnTx/>
                <a:uFillTx/>
                <a:latin typeface="Calibri"/>
                <a:ea typeface="+mn-ea"/>
                <a:cs typeface="+mn-cs"/>
              </a:rPr>
              <a:t>rd</a:t>
            </a:r>
            <a:r>
              <a:rPr kumimoji="0" lang="en-US" sz="2800" b="1" i="0" u="none" strike="noStrike" kern="1200" cap="none" spc="0" normalizeH="0" baseline="0" noProof="0" dirty="0">
                <a:ln>
                  <a:noFill/>
                </a:ln>
                <a:solidFill>
                  <a:prstClr val="black"/>
                </a:solidFill>
                <a:effectLst/>
                <a:uLnTx/>
                <a:uFillTx/>
                <a:latin typeface="Calibri"/>
                <a:ea typeface="+mn-ea"/>
                <a:cs typeface="+mn-cs"/>
              </a:rPr>
              <a:t> the performance of </a:t>
            </a:r>
            <a:r>
              <a:rPr kumimoji="0" lang="en-US" sz="2800" b="1" i="0" u="none" strike="noStrike" kern="1200" cap="none" spc="0" normalizeH="0" baseline="0" noProof="0" dirty="0" err="1">
                <a:ln>
                  <a:noFill/>
                </a:ln>
                <a:solidFill>
                  <a:prstClr val="black"/>
                </a:solidFill>
                <a:effectLst/>
                <a:uLnTx/>
                <a:uFillTx/>
                <a:latin typeface="Calibri"/>
                <a:ea typeface="+mn-ea"/>
                <a:cs typeface="+mn-cs"/>
              </a:rPr>
              <a:t>NoRefresh</a:t>
            </a:r>
            <a:r>
              <a:rPr kumimoji="0" lang="en-US" sz="2800" b="1" i="0" u="none" strike="noStrike" kern="1200" cap="none" spc="0" normalizeH="0" baseline="0" noProof="0" dirty="0">
                <a:ln>
                  <a:noFill/>
                </a:ln>
                <a:solidFill>
                  <a:prstClr val="black"/>
                </a:solidFill>
                <a:effectLst/>
                <a:uLnTx/>
                <a:uFillTx/>
                <a:latin typeface="Calibri"/>
                <a:ea typeface="+mn-ea"/>
                <a:cs typeface="+mn-cs"/>
              </a:rPr>
              <a:t>. More gains at higher capacity nodes</a:t>
            </a:r>
          </a:p>
        </p:txBody>
      </p:sp>
      <p:sp>
        <p:nvSpPr>
          <p:cNvPr id="3" name="Rectangle 2"/>
          <p:cNvSpPr/>
          <p:nvPr/>
        </p:nvSpPr>
        <p:spPr>
          <a:xfrm>
            <a:off x="1180448" y="1770961"/>
            <a:ext cx="7726568" cy="3076820"/>
          </a:xfrm>
          <a:prstGeom prst="rect">
            <a:avLst/>
          </a:prstGeom>
          <a:noFill/>
          <a:ln w="381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Arial"/>
            </a:endParaRPr>
          </a:p>
        </p:txBody>
      </p:sp>
      <p:sp>
        <p:nvSpPr>
          <p:cNvPr id="5" name="Rounded Rectangle 4"/>
          <p:cNvSpPr/>
          <p:nvPr/>
        </p:nvSpPr>
        <p:spPr>
          <a:xfrm>
            <a:off x="1377189" y="4311126"/>
            <a:ext cx="1556045" cy="1070193"/>
          </a:xfrm>
          <a:prstGeom prst="roundRect">
            <a:avLst/>
          </a:prstGeom>
          <a:noFill/>
          <a:ln w="3810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Arial"/>
            </a:endParaRPr>
          </a:p>
        </p:txBody>
      </p:sp>
    </p:spTree>
    <p:extLst>
      <p:ext uri="{BB962C8B-B14F-4D97-AF65-F5344CB8AC3E}">
        <p14:creationId xmlns:p14="http://schemas.microsoft.com/office/powerpoint/2010/main" val="23183696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 name="Chart 28"/>
          <p:cNvGraphicFramePr>
            <a:graphicFrameLocks/>
          </p:cNvGraphicFramePr>
          <p:nvPr>
            <p:extLst/>
          </p:nvPr>
        </p:nvGraphicFramePr>
        <p:xfrm>
          <a:off x="763236" y="1310107"/>
          <a:ext cx="8135774" cy="3789492"/>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p:cNvSpPr>
            <a:spLocks noGrp="1"/>
          </p:cNvSpPr>
          <p:nvPr>
            <p:ph type="title"/>
          </p:nvPr>
        </p:nvSpPr>
        <p:spPr/>
        <p:txBody>
          <a:bodyPr/>
          <a:lstStyle/>
          <a:p>
            <a:r>
              <a:rPr lang="en-US" dirty="0"/>
              <a:t>ENERGY DELAY PRODUCT</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6DA6C0-E8D2-8D44-A834-246A4BF6B0E5}" type="slidenum">
              <a:rPr kumimoji="0" lang="en-US" sz="1400" b="1" i="0" u="none" strike="noStrike" kern="1200" cap="none" spc="0" normalizeH="0" baseline="0" noProof="0" smtClean="0">
                <a:ln>
                  <a:noFill/>
                </a:ln>
                <a:solidFill>
                  <a:srgbClr val="9BBB59"/>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sz="1400" b="1" i="0" u="none" strike="noStrike" kern="1200" cap="none" spc="0" normalizeH="0" baseline="0" noProof="0">
              <a:ln>
                <a:noFill/>
              </a:ln>
              <a:solidFill>
                <a:srgbClr val="9BBB59"/>
              </a:solidFill>
              <a:effectLst/>
              <a:uLnTx/>
              <a:uFillTx/>
              <a:latin typeface="Arial"/>
              <a:ea typeface="+mn-ea"/>
              <a:cs typeface="Arial"/>
            </a:endParaRPr>
          </a:p>
        </p:txBody>
      </p:sp>
      <p:sp>
        <p:nvSpPr>
          <p:cNvPr id="26" name="TextBox 25"/>
          <p:cNvSpPr txBox="1"/>
          <p:nvPr/>
        </p:nvSpPr>
        <p:spPr>
          <a:xfrm rot="16200000">
            <a:off x="-1255277" y="2840262"/>
            <a:ext cx="3429144" cy="492443"/>
          </a:xfrm>
          <a:prstGeom prst="rect">
            <a:avLst/>
          </a:prstGeom>
          <a:noFill/>
          <a:ln w="2540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srgbClr val="000000"/>
                </a:solidFill>
                <a:effectLst/>
                <a:uLnTx/>
                <a:uFillTx/>
                <a:latin typeface="Arial"/>
                <a:ea typeface="+mn-ea"/>
                <a:cs typeface="Arial"/>
              </a:rPr>
              <a:t>Energy Delay Product</a:t>
            </a:r>
          </a:p>
        </p:txBody>
      </p:sp>
      <p:sp>
        <p:nvSpPr>
          <p:cNvPr id="27" name="Rectangle 26"/>
          <p:cNvSpPr/>
          <p:nvPr/>
        </p:nvSpPr>
        <p:spPr>
          <a:xfrm>
            <a:off x="1430568" y="1545641"/>
            <a:ext cx="6977482" cy="3092110"/>
          </a:xfrm>
          <a:prstGeom prst="rect">
            <a:avLst/>
          </a:prstGeom>
          <a:noFill/>
          <a:ln w="381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Arial"/>
            </a:endParaRPr>
          </a:p>
        </p:txBody>
      </p:sp>
      <p:sp>
        <p:nvSpPr>
          <p:cNvPr id="28" name="TextBox 27"/>
          <p:cNvSpPr txBox="1"/>
          <p:nvPr/>
        </p:nvSpPr>
        <p:spPr>
          <a:xfrm>
            <a:off x="0" y="5605545"/>
            <a:ext cx="9144000" cy="954107"/>
          </a:xfrm>
          <a:prstGeom prst="rect">
            <a:avLst/>
          </a:prstGeom>
          <a:solidFill>
            <a:srgbClr val="CCFFCC"/>
          </a:solid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AVATAR reduces EDP,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Significant reduction at higher capacity nodes</a:t>
            </a:r>
          </a:p>
        </p:txBody>
      </p:sp>
    </p:spTree>
    <p:extLst>
      <p:ext uri="{BB962C8B-B14F-4D97-AF65-F5344CB8AC3E}">
        <p14:creationId xmlns:p14="http://schemas.microsoft.com/office/powerpoint/2010/main" val="1004442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a:t>
            </a:r>
            <a:r>
              <a:rPr lang="en-US" sz="1800" dirty="0" err="1"/>
              <a:t>Donghyuk</a:t>
            </a:r>
            <a:r>
              <a:rPr lang="en-US" sz="1800" dirty="0"/>
              <a:t> Lee, and Onur Mutlu,</a:t>
            </a:r>
            <a:br>
              <a:rPr lang="en-US" sz="1800" dirty="0"/>
            </a:br>
            <a:r>
              <a:rPr lang="en-US" sz="1800" b="1" dirty="0">
                <a:hlinkClick r:id="rId2"/>
              </a:rPr>
              <a:t>"PARBOR: An Efficient System-Level Technique to Detect Data-Dependent Failures in DRAM"</a:t>
            </a:r>
            <a:r>
              <a:rPr lang="en-US" sz="1800" dirty="0"/>
              <a:t> </a:t>
            </a:r>
            <a:br>
              <a:rPr lang="en-US" sz="1800" dirty="0"/>
            </a:br>
            <a:r>
              <a:rPr lang="en-US" sz="1800" i="1" dirty="0"/>
              <a:t>Proceedings of the </a:t>
            </a:r>
            <a:r>
              <a:rPr lang="en-US" sz="1800" i="1" dirty="0">
                <a:hlinkClick r:id="rId3"/>
              </a:rPr>
              <a:t>45th Annual IEEE/IFIP International Conference on Dependable Systems and Networks</a:t>
            </a:r>
            <a:r>
              <a:rPr lang="en-US" sz="1800" i="1" dirty="0"/>
              <a:t> (</a:t>
            </a:r>
            <a:r>
              <a:rPr lang="en-US" sz="1800" b="1" i="1" dirty="0"/>
              <a:t>DSN</a:t>
            </a:r>
            <a:r>
              <a:rPr lang="en-US" sz="1800" i="1" dirty="0"/>
              <a:t>)</a:t>
            </a:r>
            <a:r>
              <a:rPr lang="en-US" sz="1800" dirty="0"/>
              <a:t>, Toulouse, France, June 2016.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7" name="Title 1"/>
          <p:cNvSpPr>
            <a:spLocks noGrp="1"/>
          </p:cNvSpPr>
          <p:nvPr>
            <p:ph type="title"/>
          </p:nvPr>
        </p:nvSpPr>
        <p:spPr>
          <a:xfrm>
            <a:off x="228600" y="152400"/>
            <a:ext cx="8610600" cy="1066800"/>
          </a:xfrm>
        </p:spPr>
        <p:txBody>
          <a:bodyPr/>
          <a:lstStyle/>
          <a:p>
            <a:r>
              <a:rPr lang="en-US" dirty="0"/>
              <a:t>Handling Data-Dependent Failures </a:t>
            </a:r>
            <a:r>
              <a:rPr lang="en-US" sz="2600" b="1" dirty="0">
                <a:solidFill>
                  <a:srgbClr val="006633"/>
                </a:solidFill>
              </a:rPr>
              <a:t>[DSN’16]</a:t>
            </a:r>
            <a:r>
              <a:rPr lang="en-US" sz="2600" dirty="0"/>
              <a:t> </a:t>
            </a:r>
            <a:r>
              <a:rPr lang="en-US" dirty="0"/>
              <a:t> </a:t>
            </a:r>
          </a:p>
        </p:txBody>
      </p:sp>
      <p:pic>
        <p:nvPicPr>
          <p:cNvPr id="8" name="Picture 7"/>
          <p:cNvPicPr>
            <a:picLocks noChangeAspect="1"/>
          </p:cNvPicPr>
          <p:nvPr/>
        </p:nvPicPr>
        <p:blipFill>
          <a:blip r:embed="rId6"/>
          <a:stretch>
            <a:fillRect/>
          </a:stretch>
        </p:blipFill>
        <p:spPr>
          <a:xfrm>
            <a:off x="0" y="3893823"/>
            <a:ext cx="9144000" cy="1839433"/>
          </a:xfrm>
          <a:prstGeom prst="rect">
            <a:avLst/>
          </a:prstGeom>
        </p:spPr>
      </p:pic>
    </p:spTree>
    <p:extLst>
      <p:ext uri="{BB962C8B-B14F-4D97-AF65-F5344CB8AC3E}">
        <p14:creationId xmlns:p14="http://schemas.microsoft.com/office/powerpoint/2010/main" val="3504714"/>
      </p:ext>
    </p:extLst>
  </p:cSld>
  <p:clrMapOvr>
    <a:masterClrMapping/>
  </p:clrMapOvr>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Chris Wilkerson, </a:t>
            </a:r>
            <a:r>
              <a:rPr lang="en-US" sz="1800" dirty="0" err="1"/>
              <a:t>Zhe</a:t>
            </a:r>
            <a:r>
              <a:rPr lang="en-US" sz="1800" dirty="0"/>
              <a:t> Wang, </a:t>
            </a:r>
            <a:r>
              <a:rPr lang="en-US" sz="1800" dirty="0" err="1"/>
              <a:t>Alaa</a:t>
            </a:r>
            <a:r>
              <a:rPr lang="en-US" sz="1800" dirty="0"/>
              <a:t> R. </a:t>
            </a:r>
            <a:r>
              <a:rPr lang="en-US" sz="1800" dirty="0" err="1"/>
              <a:t>Alameldeen</a:t>
            </a:r>
            <a:r>
              <a:rPr lang="en-US" sz="1800" dirty="0"/>
              <a:t>, </a:t>
            </a:r>
            <a:r>
              <a:rPr lang="en-US" sz="1800" dirty="0" err="1"/>
              <a:t>Donghyuk</a:t>
            </a:r>
            <a:r>
              <a:rPr lang="en-US" sz="1800" dirty="0"/>
              <a:t> Lee, and Onur Mutlu,</a:t>
            </a:r>
            <a:br>
              <a:rPr lang="en-US" sz="1800" dirty="0"/>
            </a:br>
            <a:r>
              <a:rPr lang="en-US" sz="1800" b="1" dirty="0">
                <a:hlinkClick r:id="rId2"/>
              </a:rPr>
              <a:t>"Detecting and Mitigating Data-Dependent DRAM Failures by Exploiting Current Memory Content"</a:t>
            </a:r>
            <a:br>
              <a:rPr lang="en-US" sz="1800" dirty="0"/>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10"/>
          <a:stretch>
            <a:fillRect/>
          </a:stretch>
        </p:blipFill>
        <p:spPr>
          <a:xfrm>
            <a:off x="0" y="4042310"/>
            <a:ext cx="9144000" cy="1618938"/>
          </a:xfrm>
          <a:prstGeom prst="rect">
            <a:avLst/>
          </a:prstGeom>
        </p:spPr>
      </p:pic>
      <p:sp>
        <p:nvSpPr>
          <p:cNvPr id="9" name="Title 1"/>
          <p:cNvSpPr>
            <a:spLocks noGrp="1"/>
          </p:cNvSpPr>
          <p:nvPr>
            <p:ph type="title"/>
          </p:nvPr>
        </p:nvSpPr>
        <p:spPr>
          <a:xfrm>
            <a:off x="107504" y="152400"/>
            <a:ext cx="9036496" cy="1066800"/>
          </a:xfrm>
        </p:spPr>
        <p:txBody>
          <a:bodyPr/>
          <a:lstStyle/>
          <a:p>
            <a:r>
              <a:rPr lang="en-US" dirty="0"/>
              <a:t>Handling Data-Dependent </a:t>
            </a:r>
            <a:r>
              <a:rPr lang="en-US"/>
              <a:t>Failures </a:t>
            </a:r>
            <a:r>
              <a:rPr lang="en-US" sz="2600" b="1">
                <a:solidFill>
                  <a:srgbClr val="006633"/>
                </a:solidFill>
              </a:rPr>
              <a:t>[MICRO’17]</a:t>
            </a:r>
            <a:r>
              <a:rPr lang="en-US" sz="2600"/>
              <a:t> </a:t>
            </a:r>
            <a:r>
              <a:rPr lang="en-US"/>
              <a:t> </a:t>
            </a:r>
            <a:endParaRPr lang="en-US" dirty="0"/>
          </a:p>
        </p:txBody>
      </p:sp>
    </p:spTree>
    <p:extLst>
      <p:ext uri="{BB962C8B-B14F-4D97-AF65-F5344CB8AC3E}">
        <p14:creationId xmlns:p14="http://schemas.microsoft.com/office/powerpoint/2010/main" val="3228912172"/>
      </p:ext>
    </p:extLst>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Handling Both DPD and VRT </a:t>
            </a:r>
            <a:r>
              <a:rPr lang="en-US" sz="2600" b="1" dirty="0"/>
              <a:t>[ISCA’17]</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2"/>
          <a:stretch>
            <a:fillRect/>
          </a:stretch>
        </p:blipFill>
        <p:spPr>
          <a:xfrm>
            <a:off x="0" y="4548800"/>
            <a:ext cx="9144000" cy="1904536"/>
          </a:xfrm>
          <a:prstGeom prst="rect">
            <a:avLst/>
          </a:prstGeom>
        </p:spPr>
      </p:pic>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and Onur Mutlu,</a:t>
            </a:r>
            <a:br>
              <a:rPr lang="en-US" sz="1800" dirty="0"/>
            </a:br>
            <a:r>
              <a:rPr lang="en-US" sz="1800" b="1" dirty="0">
                <a:hlinkClick r:id="rId3"/>
              </a:rPr>
              <a:t>"The Reach Profiler (REAPER): Enabling the Mitigation of DRAM Retention Failures via Profiling at Aggressive Conditions"</a:t>
            </a:r>
            <a:br>
              <a:rPr lang="en-US" sz="1800" dirty="0"/>
            </a:br>
            <a:r>
              <a:rPr lang="en-US" sz="1800" i="1" dirty="0"/>
              <a:t>Proceedings of the </a:t>
            </a:r>
            <a:r>
              <a:rPr lang="en-US" sz="1800" i="1" dirty="0">
                <a:hlinkClick r:id="rId4"/>
              </a:rPr>
              <a:t>44th International Symposium on Computer Architecture</a:t>
            </a:r>
            <a:r>
              <a:rPr lang="en-US" sz="1800" i="1" dirty="0"/>
              <a:t> (</a:t>
            </a:r>
            <a:r>
              <a:rPr lang="en-US" sz="1800" b="1" i="1" dirty="0"/>
              <a:t>ISCA</a:t>
            </a:r>
            <a:r>
              <a:rPr lang="en-US" sz="1800" i="1" dirty="0"/>
              <a:t>)</a:t>
            </a:r>
            <a:r>
              <a:rPr lang="en-US" sz="1800" dirty="0"/>
              <a:t>, Toronto, Canada, June 2017.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br>
              <a:rPr lang="en-US" sz="1800" dirty="0"/>
            </a:br>
            <a:r>
              <a:rPr lang="en-US" sz="1800" dirty="0"/>
              <a:t>[</a:t>
            </a:r>
            <a:r>
              <a:rPr lang="en-US" sz="1800" dirty="0">
                <a:hlinkClick r:id="rId7"/>
              </a:rPr>
              <a:t>Lightning Session Slides (pptx)</a:t>
            </a:r>
            <a:r>
              <a:rPr lang="en-US" sz="1800" dirty="0"/>
              <a:t> </a:t>
            </a:r>
            <a:r>
              <a:rPr lang="en-US" sz="1800" dirty="0">
                <a:hlinkClick r:id="rId8"/>
              </a:rPr>
              <a:t>(pdf)</a:t>
            </a:r>
            <a:r>
              <a:rPr lang="en-US" sz="1800" dirty="0"/>
              <a:t>] </a:t>
            </a:r>
          </a:p>
          <a:p>
            <a:endParaRPr lang="en-US" sz="1800" dirty="0"/>
          </a:p>
          <a:p>
            <a:r>
              <a:rPr lang="en-US" sz="1800" dirty="0">
                <a:solidFill>
                  <a:srgbClr val="FF0000"/>
                </a:solidFill>
              </a:rPr>
              <a:t>First experimental analysis of (mobile) LPDDR4 chips</a:t>
            </a:r>
          </a:p>
          <a:p>
            <a:r>
              <a:rPr lang="en-US" sz="1800" dirty="0">
                <a:solidFill>
                  <a:srgbClr val="FF0000"/>
                </a:solidFill>
              </a:rPr>
              <a:t>Analyzes the complex tradeoff space of retention time profiling</a:t>
            </a:r>
          </a:p>
          <a:p>
            <a:r>
              <a:rPr lang="en-US" sz="1800" dirty="0">
                <a:solidFill>
                  <a:srgbClr val="FF0000"/>
                </a:solidFill>
              </a:rPr>
              <a:t>Idea: enable fast and robust profiling at higher refresh intervals &amp; temperatures</a:t>
            </a:r>
            <a:endParaRPr lang="en-US" dirty="0">
              <a:solidFill>
                <a:srgbClr val="FF0000"/>
              </a:solidFill>
            </a:endParaRPr>
          </a:p>
        </p:txBody>
      </p:sp>
    </p:spTree>
    <p:extLst>
      <p:ext uri="{BB962C8B-B14F-4D97-AF65-F5344CB8AC3E}">
        <p14:creationId xmlns:p14="http://schemas.microsoft.com/office/powerpoint/2010/main" val="13818699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p:cNvSpPr txBox="1">
            <a:spLocks/>
          </p:cNvSpPr>
          <p:nvPr/>
        </p:nvSpPr>
        <p:spPr>
          <a:xfrm>
            <a:off x="-1" y="165706"/>
            <a:ext cx="9063613" cy="1025067"/>
          </a:xfrm>
          <a:prstGeom prst="rect">
            <a:avLst/>
          </a:prstGeom>
        </p:spPr>
        <p:txBody>
          <a:bodyPr/>
          <a:lstStyle>
            <a:lvl1pPr algn="l" defTabSz="914400" rtl="0" eaLnBrk="1" latinLnBrk="0" hangingPunct="1">
              <a:lnSpc>
                <a:spcPct val="90000"/>
              </a:lnSpc>
              <a:spcBef>
                <a:spcPct val="0"/>
              </a:spcBef>
              <a:buNone/>
              <a:defRPr sz="4800" kern="1200">
                <a:solidFill>
                  <a:schemeClr val="tx1"/>
                </a:solidFill>
                <a:latin typeface="Cambria" panose="02040503050406030204" pitchFamily="18"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j-ea"/>
                <a:cs typeface="+mj-cs"/>
              </a:rPr>
              <a:t>Goal: </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find </a:t>
            </a:r>
            <a:r>
              <a:rPr kumimoji="0" lang="en-US" sz="4000" b="1" i="1" u="none" strike="noStrike" kern="1200" cap="none" spc="0" normalizeH="0" baseline="0" noProof="0" dirty="0">
                <a:ln>
                  <a:noFill/>
                </a:ln>
                <a:solidFill>
                  <a:prstClr val="black"/>
                </a:solidFill>
                <a:effectLst/>
                <a:uLnTx/>
                <a:uFillTx/>
                <a:latin typeface="Cambria" panose="02040503050406030204" pitchFamily="18" charset="0"/>
                <a:ea typeface="+mj-ea"/>
                <a:cs typeface="+mj-cs"/>
              </a:rPr>
              <a:t>all</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 retention failures for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a refresh interval </a:t>
            </a:r>
            <a:r>
              <a:rPr kumimoji="0" lang="en-US" sz="4000" b="1" i="1" u="none" strike="noStrike" kern="1200" cap="none" spc="0" normalizeH="0" baseline="0" noProof="0" dirty="0">
                <a:ln>
                  <a:noFill/>
                </a:ln>
                <a:solidFill>
                  <a:prstClr val="black"/>
                </a:solidFill>
                <a:effectLst/>
                <a:uLnTx/>
                <a:uFillTx/>
                <a:latin typeface="Cambria" panose="02040503050406030204" pitchFamily="18" charset="0"/>
                <a:ea typeface="+mj-ea"/>
                <a:cs typeface="+mj-cs"/>
              </a:rPr>
              <a:t>T </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&gt; default (64ms)</a:t>
            </a:r>
          </a:p>
        </p:txBody>
      </p:sp>
      <p:grpSp>
        <p:nvGrpSpPr>
          <p:cNvPr id="75" name="Group 74"/>
          <p:cNvGrpSpPr/>
          <p:nvPr/>
        </p:nvGrpSpPr>
        <p:grpSpPr>
          <a:xfrm>
            <a:off x="1704482" y="1433636"/>
            <a:ext cx="6039343" cy="5173095"/>
            <a:chOff x="664770" y="253326"/>
            <a:chExt cx="5095950" cy="4365017"/>
          </a:xfrm>
        </p:grpSpPr>
        <p:grpSp>
          <p:nvGrpSpPr>
            <p:cNvPr id="20" name="Group 19"/>
            <p:cNvGrpSpPr/>
            <p:nvPr/>
          </p:nvGrpSpPr>
          <p:grpSpPr>
            <a:xfrm>
              <a:off x="1143000" y="1272846"/>
              <a:ext cx="4191000" cy="2148948"/>
              <a:chOff x="1143000" y="2139658"/>
              <a:chExt cx="4191000" cy="2148948"/>
            </a:xfrm>
          </p:grpSpPr>
          <p:cxnSp>
            <p:nvCxnSpPr>
              <p:cNvPr id="21" name="Straight Connector 20"/>
              <p:cNvCxnSpPr/>
              <p:nvPr/>
            </p:nvCxnSpPr>
            <p:spPr>
              <a:xfrm flipH="1">
                <a:off x="1143000" y="2139658"/>
                <a:ext cx="4191000" cy="0"/>
              </a:xfrm>
              <a:prstGeom prst="line">
                <a:avLst/>
              </a:prstGeom>
              <a:solidFill>
                <a:schemeClr val="tx1">
                  <a:lumMod val="65000"/>
                  <a:lumOff val="35000"/>
                </a:schemeClr>
              </a:solidFill>
              <a:ln w="38100" cap="rnd">
                <a:solidFill>
                  <a:schemeClr val="tx1">
                    <a:lumMod val="50000"/>
                    <a:lumOff val="5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1143000" y="2853916"/>
                <a:ext cx="4191000" cy="0"/>
              </a:xfrm>
              <a:prstGeom prst="line">
                <a:avLst/>
              </a:prstGeom>
              <a:solidFill>
                <a:schemeClr val="tx1">
                  <a:lumMod val="65000"/>
                  <a:lumOff val="35000"/>
                </a:schemeClr>
              </a:solidFill>
              <a:ln w="38100" cap="rnd">
                <a:solidFill>
                  <a:schemeClr val="tx1">
                    <a:lumMod val="50000"/>
                    <a:lumOff val="5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1143000" y="3571260"/>
                <a:ext cx="4191000" cy="0"/>
              </a:xfrm>
              <a:prstGeom prst="line">
                <a:avLst/>
              </a:prstGeom>
              <a:solidFill>
                <a:schemeClr val="tx1">
                  <a:lumMod val="65000"/>
                  <a:lumOff val="35000"/>
                </a:schemeClr>
              </a:solidFill>
              <a:ln w="38100" cap="rnd">
                <a:solidFill>
                  <a:schemeClr val="tx1">
                    <a:lumMod val="50000"/>
                    <a:lumOff val="5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1143000" y="4288606"/>
                <a:ext cx="4191000" cy="0"/>
              </a:xfrm>
              <a:prstGeom prst="line">
                <a:avLst/>
              </a:prstGeom>
              <a:solidFill>
                <a:schemeClr val="tx1">
                  <a:lumMod val="65000"/>
                  <a:lumOff val="35000"/>
                </a:schemeClr>
              </a:solidFill>
              <a:ln w="38100" cap="rnd">
                <a:solidFill>
                  <a:schemeClr val="tx1">
                    <a:lumMod val="50000"/>
                    <a:lumOff val="50000"/>
                  </a:schemeClr>
                </a:solidFill>
                <a:prstDash val="solid"/>
                <a:round/>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p:nvGrpSpPr>
          <p:grpSpPr>
            <a:xfrm>
              <a:off x="1820505" y="253326"/>
              <a:ext cx="2560320" cy="3937674"/>
              <a:chOff x="3179064" y="1120138"/>
              <a:chExt cx="2560320" cy="3937674"/>
            </a:xfrm>
          </p:grpSpPr>
          <p:grpSp>
            <p:nvGrpSpPr>
              <p:cNvPr id="26" name="Group 25"/>
              <p:cNvGrpSpPr/>
              <p:nvPr/>
            </p:nvGrpSpPr>
            <p:grpSpPr>
              <a:xfrm>
                <a:off x="4451604" y="1120138"/>
                <a:ext cx="0" cy="3937674"/>
                <a:chOff x="3179064" y="1173480"/>
                <a:chExt cx="0" cy="3937674"/>
              </a:xfrm>
            </p:grpSpPr>
            <p:cxnSp>
              <p:nvCxnSpPr>
                <p:cNvPr id="39" name="Straight Connector 38"/>
                <p:cNvCxnSpPr/>
                <p:nvPr/>
              </p:nvCxnSpPr>
              <p:spPr>
                <a:xfrm flipV="1">
                  <a:off x="3179064" y="1600200"/>
                  <a:ext cx="0" cy="3510954"/>
                </a:xfrm>
                <a:prstGeom prst="line">
                  <a:avLst/>
                </a:prstGeom>
                <a:solidFill>
                  <a:schemeClr val="tx1">
                    <a:lumMod val="65000"/>
                    <a:lumOff val="35000"/>
                  </a:schemeClr>
                </a:solidFill>
                <a:ln w="38100" cap="rnd">
                  <a:solidFill>
                    <a:schemeClr val="tx1">
                      <a:lumMod val="50000"/>
                      <a:lumOff val="5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V="1">
                  <a:off x="3179064" y="1173480"/>
                  <a:ext cx="0" cy="350520"/>
                </a:xfrm>
                <a:prstGeom prst="line">
                  <a:avLst/>
                </a:prstGeom>
                <a:solidFill>
                  <a:schemeClr val="tx1">
                    <a:lumMod val="65000"/>
                    <a:lumOff val="35000"/>
                  </a:schemeClr>
                </a:solidFill>
                <a:ln w="3810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p:nvGrpSpPr>
            <p:grpSpPr>
              <a:xfrm>
                <a:off x="5099304" y="1120138"/>
                <a:ext cx="0" cy="3937674"/>
                <a:chOff x="3179064" y="1173480"/>
                <a:chExt cx="0" cy="3937674"/>
              </a:xfrm>
            </p:grpSpPr>
            <p:cxnSp>
              <p:nvCxnSpPr>
                <p:cNvPr id="37" name="Straight Connector 36"/>
                <p:cNvCxnSpPr/>
                <p:nvPr/>
              </p:nvCxnSpPr>
              <p:spPr>
                <a:xfrm flipV="1">
                  <a:off x="3179064" y="1600200"/>
                  <a:ext cx="0" cy="3510954"/>
                </a:xfrm>
                <a:prstGeom prst="line">
                  <a:avLst/>
                </a:prstGeom>
                <a:solidFill>
                  <a:schemeClr val="tx1">
                    <a:lumMod val="65000"/>
                    <a:lumOff val="35000"/>
                  </a:schemeClr>
                </a:solidFill>
                <a:ln w="38100" cap="rnd">
                  <a:solidFill>
                    <a:schemeClr val="tx1">
                      <a:lumMod val="50000"/>
                      <a:lumOff val="5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V="1">
                  <a:off x="3179064" y="1173480"/>
                  <a:ext cx="0" cy="350520"/>
                </a:xfrm>
                <a:prstGeom prst="line">
                  <a:avLst/>
                </a:prstGeom>
                <a:solidFill>
                  <a:schemeClr val="tx1">
                    <a:lumMod val="65000"/>
                    <a:lumOff val="35000"/>
                  </a:schemeClr>
                </a:solidFill>
                <a:ln w="3810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28" name="Group 27"/>
              <p:cNvGrpSpPr/>
              <p:nvPr/>
            </p:nvGrpSpPr>
            <p:grpSpPr>
              <a:xfrm>
                <a:off x="5739384" y="1120138"/>
                <a:ext cx="0" cy="3937674"/>
                <a:chOff x="3179064" y="1173480"/>
                <a:chExt cx="0" cy="3937674"/>
              </a:xfrm>
            </p:grpSpPr>
            <p:cxnSp>
              <p:nvCxnSpPr>
                <p:cNvPr id="35" name="Straight Connector 34"/>
                <p:cNvCxnSpPr/>
                <p:nvPr/>
              </p:nvCxnSpPr>
              <p:spPr>
                <a:xfrm flipV="1">
                  <a:off x="3179064" y="1600200"/>
                  <a:ext cx="0" cy="3510954"/>
                </a:xfrm>
                <a:prstGeom prst="line">
                  <a:avLst/>
                </a:prstGeom>
                <a:solidFill>
                  <a:schemeClr val="tx1">
                    <a:lumMod val="65000"/>
                    <a:lumOff val="35000"/>
                  </a:schemeClr>
                </a:solidFill>
                <a:ln w="38100" cap="rnd">
                  <a:solidFill>
                    <a:schemeClr val="tx1">
                      <a:lumMod val="50000"/>
                      <a:lumOff val="5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V="1">
                  <a:off x="3179064" y="1173480"/>
                  <a:ext cx="0" cy="350520"/>
                </a:xfrm>
                <a:prstGeom prst="line">
                  <a:avLst/>
                </a:prstGeom>
                <a:solidFill>
                  <a:schemeClr val="tx1">
                    <a:lumMod val="65000"/>
                    <a:lumOff val="35000"/>
                  </a:schemeClr>
                </a:solidFill>
                <a:ln w="3810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29" name="Group 28"/>
              <p:cNvGrpSpPr/>
              <p:nvPr/>
            </p:nvGrpSpPr>
            <p:grpSpPr>
              <a:xfrm>
                <a:off x="3819144" y="1120138"/>
                <a:ext cx="0" cy="3937674"/>
                <a:chOff x="3179064" y="1173480"/>
                <a:chExt cx="0" cy="3937674"/>
              </a:xfrm>
            </p:grpSpPr>
            <p:cxnSp>
              <p:nvCxnSpPr>
                <p:cNvPr id="33" name="Straight Connector 32"/>
                <p:cNvCxnSpPr/>
                <p:nvPr/>
              </p:nvCxnSpPr>
              <p:spPr>
                <a:xfrm flipV="1">
                  <a:off x="3179064" y="1600200"/>
                  <a:ext cx="0" cy="3510954"/>
                </a:xfrm>
                <a:prstGeom prst="line">
                  <a:avLst/>
                </a:prstGeom>
                <a:solidFill>
                  <a:schemeClr val="tx1">
                    <a:lumMod val="65000"/>
                    <a:lumOff val="35000"/>
                  </a:schemeClr>
                </a:solidFill>
                <a:ln w="38100" cap="rnd">
                  <a:solidFill>
                    <a:schemeClr val="tx1">
                      <a:lumMod val="50000"/>
                      <a:lumOff val="5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V="1">
                  <a:off x="3179064" y="1173480"/>
                  <a:ext cx="0" cy="350520"/>
                </a:xfrm>
                <a:prstGeom prst="line">
                  <a:avLst/>
                </a:prstGeom>
                <a:solidFill>
                  <a:schemeClr val="tx1">
                    <a:lumMod val="65000"/>
                    <a:lumOff val="35000"/>
                  </a:schemeClr>
                </a:solidFill>
                <a:ln w="3810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30" name="Group 29"/>
              <p:cNvGrpSpPr/>
              <p:nvPr/>
            </p:nvGrpSpPr>
            <p:grpSpPr>
              <a:xfrm>
                <a:off x="3179064" y="1120138"/>
                <a:ext cx="0" cy="3937674"/>
                <a:chOff x="3179064" y="1173480"/>
                <a:chExt cx="0" cy="3937674"/>
              </a:xfrm>
            </p:grpSpPr>
            <p:cxnSp>
              <p:nvCxnSpPr>
                <p:cNvPr id="31" name="Straight Connector 30"/>
                <p:cNvCxnSpPr/>
                <p:nvPr/>
              </p:nvCxnSpPr>
              <p:spPr>
                <a:xfrm flipV="1">
                  <a:off x="3179064" y="1600200"/>
                  <a:ext cx="0" cy="3510954"/>
                </a:xfrm>
                <a:prstGeom prst="line">
                  <a:avLst/>
                </a:prstGeom>
                <a:solidFill>
                  <a:schemeClr val="tx1">
                    <a:lumMod val="65000"/>
                    <a:lumOff val="35000"/>
                  </a:schemeClr>
                </a:solidFill>
                <a:ln w="38100" cap="rnd">
                  <a:solidFill>
                    <a:schemeClr val="tx1">
                      <a:lumMod val="50000"/>
                      <a:lumOff val="5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V="1">
                  <a:off x="3179064" y="1173480"/>
                  <a:ext cx="0" cy="350520"/>
                </a:xfrm>
                <a:prstGeom prst="line">
                  <a:avLst/>
                </a:prstGeom>
                <a:solidFill>
                  <a:schemeClr val="tx1">
                    <a:lumMod val="65000"/>
                    <a:lumOff val="35000"/>
                  </a:schemeClr>
                </a:solidFill>
                <a:ln w="3810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grpSp>
        </p:grpSp>
        <p:sp>
          <p:nvSpPr>
            <p:cNvPr id="41" name="Oval 40"/>
            <p:cNvSpPr/>
            <p:nvPr/>
          </p:nvSpPr>
          <p:spPr>
            <a:xfrm>
              <a:off x="1447800" y="2332824"/>
              <a:ext cx="745410" cy="745410"/>
            </a:xfrm>
            <a:prstGeom prst="ellipse">
              <a:avLst/>
            </a:prstGeom>
            <a:solidFill>
              <a:schemeClr val="bg1"/>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Oval 41"/>
            <p:cNvSpPr/>
            <p:nvPr/>
          </p:nvSpPr>
          <p:spPr>
            <a:xfrm>
              <a:off x="2200829" y="2445773"/>
              <a:ext cx="519512" cy="519512"/>
            </a:xfrm>
            <a:prstGeom prst="ellipse">
              <a:avLst/>
            </a:prstGeom>
            <a:solidFill>
              <a:schemeClr val="bg1"/>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p:cNvSpPr/>
            <p:nvPr/>
          </p:nvSpPr>
          <p:spPr>
            <a:xfrm>
              <a:off x="2818050" y="2422914"/>
              <a:ext cx="565230" cy="565230"/>
            </a:xfrm>
            <a:prstGeom prst="ellipse">
              <a:avLst/>
            </a:prstGeom>
            <a:solidFill>
              <a:schemeClr val="bg1"/>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Oval 43"/>
            <p:cNvSpPr/>
            <p:nvPr/>
          </p:nvSpPr>
          <p:spPr>
            <a:xfrm>
              <a:off x="3420705" y="2385489"/>
              <a:ext cx="640080" cy="640080"/>
            </a:xfrm>
            <a:prstGeom prst="ellipse">
              <a:avLst/>
            </a:prstGeom>
            <a:solidFill>
              <a:schemeClr val="bg1"/>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Oval 44"/>
            <p:cNvSpPr/>
            <p:nvPr/>
          </p:nvSpPr>
          <p:spPr>
            <a:xfrm>
              <a:off x="4098210" y="2422914"/>
              <a:ext cx="565230" cy="565230"/>
            </a:xfrm>
            <a:prstGeom prst="ellipse">
              <a:avLst/>
            </a:prstGeom>
            <a:solidFill>
              <a:schemeClr val="bg1"/>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Oval 45"/>
            <p:cNvSpPr/>
            <p:nvPr/>
          </p:nvSpPr>
          <p:spPr>
            <a:xfrm>
              <a:off x="1593344" y="3194648"/>
              <a:ext cx="454322" cy="454322"/>
            </a:xfrm>
            <a:prstGeom prst="ellipse">
              <a:avLst/>
            </a:prstGeom>
            <a:solidFill>
              <a:schemeClr val="bg1"/>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Oval 46"/>
            <p:cNvSpPr/>
            <p:nvPr/>
          </p:nvSpPr>
          <p:spPr>
            <a:xfrm>
              <a:off x="2080261" y="3041485"/>
              <a:ext cx="760648" cy="760648"/>
            </a:xfrm>
            <a:prstGeom prst="ellipse">
              <a:avLst/>
            </a:prstGeom>
            <a:solidFill>
              <a:schemeClr val="bg1"/>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Oval 47"/>
            <p:cNvSpPr/>
            <p:nvPr/>
          </p:nvSpPr>
          <p:spPr>
            <a:xfrm>
              <a:off x="2873504" y="3194648"/>
              <a:ext cx="454322" cy="454322"/>
            </a:xfrm>
            <a:prstGeom prst="ellipse">
              <a:avLst/>
            </a:prstGeom>
            <a:solidFill>
              <a:schemeClr val="bg1"/>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val 48"/>
            <p:cNvSpPr/>
            <p:nvPr/>
          </p:nvSpPr>
          <p:spPr>
            <a:xfrm>
              <a:off x="3513584" y="3194648"/>
              <a:ext cx="454322" cy="454322"/>
            </a:xfrm>
            <a:prstGeom prst="ellipse">
              <a:avLst/>
            </a:prstGeom>
            <a:solidFill>
              <a:schemeClr val="bg1"/>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Oval 49"/>
            <p:cNvSpPr/>
            <p:nvPr/>
          </p:nvSpPr>
          <p:spPr>
            <a:xfrm>
              <a:off x="3975525" y="3016509"/>
              <a:ext cx="810600" cy="810600"/>
            </a:xfrm>
            <a:prstGeom prst="ellipse">
              <a:avLst/>
            </a:prstGeom>
            <a:solidFill>
              <a:schemeClr val="bg1"/>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1" name="Group 50"/>
            <p:cNvGrpSpPr/>
            <p:nvPr/>
          </p:nvGrpSpPr>
          <p:grpSpPr>
            <a:xfrm>
              <a:off x="1500465" y="4198360"/>
              <a:ext cx="3200400" cy="419983"/>
              <a:chOff x="2219758" y="4707294"/>
              <a:chExt cx="3200400" cy="419983"/>
            </a:xfrm>
          </p:grpSpPr>
          <p:sp>
            <p:nvSpPr>
              <p:cNvPr id="52" name="Rounded Rectangle 51"/>
              <p:cNvSpPr/>
              <p:nvPr/>
            </p:nvSpPr>
            <p:spPr>
              <a:xfrm>
                <a:off x="2219758" y="4707294"/>
                <a:ext cx="640081" cy="419983"/>
              </a:xfrm>
              <a:prstGeom prst="roundRect">
                <a:avLst/>
              </a:prstGeom>
              <a:solidFill>
                <a:schemeClr val="bg1"/>
              </a:solid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SA</a:t>
                </a:r>
              </a:p>
            </p:txBody>
          </p:sp>
          <p:sp>
            <p:nvSpPr>
              <p:cNvPr id="53" name="Rounded Rectangle 52"/>
              <p:cNvSpPr/>
              <p:nvPr/>
            </p:nvSpPr>
            <p:spPr>
              <a:xfrm>
                <a:off x="2859839" y="4707294"/>
                <a:ext cx="640081" cy="419983"/>
              </a:xfrm>
              <a:prstGeom prst="roundRect">
                <a:avLst/>
              </a:prstGeom>
              <a:solidFill>
                <a:schemeClr val="bg1"/>
              </a:solid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SA</a:t>
                </a:r>
              </a:p>
            </p:txBody>
          </p:sp>
          <p:sp>
            <p:nvSpPr>
              <p:cNvPr id="54" name="Rounded Rectangle 53"/>
              <p:cNvSpPr/>
              <p:nvPr/>
            </p:nvSpPr>
            <p:spPr>
              <a:xfrm>
                <a:off x="3499918" y="4707294"/>
                <a:ext cx="640081" cy="419983"/>
              </a:xfrm>
              <a:prstGeom prst="roundRect">
                <a:avLst/>
              </a:prstGeom>
              <a:solidFill>
                <a:schemeClr val="bg1"/>
              </a:solid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SA</a:t>
                </a:r>
              </a:p>
            </p:txBody>
          </p:sp>
          <p:sp>
            <p:nvSpPr>
              <p:cNvPr id="55" name="Rounded Rectangle 54"/>
              <p:cNvSpPr/>
              <p:nvPr/>
            </p:nvSpPr>
            <p:spPr>
              <a:xfrm>
                <a:off x="4139998" y="4707294"/>
                <a:ext cx="640081" cy="419983"/>
              </a:xfrm>
              <a:prstGeom prst="roundRect">
                <a:avLst/>
              </a:prstGeom>
              <a:solidFill>
                <a:schemeClr val="bg1"/>
              </a:solid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SA</a:t>
                </a:r>
              </a:p>
            </p:txBody>
          </p:sp>
          <p:sp>
            <p:nvSpPr>
              <p:cNvPr id="56" name="Rounded Rectangle 55"/>
              <p:cNvSpPr/>
              <p:nvPr/>
            </p:nvSpPr>
            <p:spPr>
              <a:xfrm>
                <a:off x="4780077" y="4707294"/>
                <a:ext cx="640081" cy="419983"/>
              </a:xfrm>
              <a:prstGeom prst="roundRect">
                <a:avLst/>
              </a:prstGeom>
              <a:solidFill>
                <a:schemeClr val="bg1"/>
              </a:solid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SA</a:t>
                </a:r>
              </a:p>
            </p:txBody>
          </p:sp>
        </p:grpSp>
        <p:sp>
          <p:nvSpPr>
            <p:cNvPr id="57" name="Rounded Rectangle 56"/>
            <p:cNvSpPr/>
            <p:nvPr/>
          </p:nvSpPr>
          <p:spPr>
            <a:xfrm>
              <a:off x="664770" y="868750"/>
              <a:ext cx="528438" cy="2972519"/>
            </a:xfrm>
            <a:prstGeom prst="roundRect">
              <a:avLst/>
            </a:prstGeom>
            <a:solidFill>
              <a:schemeClr val="bg1"/>
            </a:solid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Row Decoder</a:t>
              </a:r>
            </a:p>
          </p:txBody>
        </p:sp>
        <p:sp>
          <p:nvSpPr>
            <p:cNvPr id="58" name="Oval 57"/>
            <p:cNvSpPr/>
            <p:nvPr/>
          </p:nvSpPr>
          <p:spPr>
            <a:xfrm>
              <a:off x="1500465" y="1669209"/>
              <a:ext cx="640080" cy="640080"/>
            </a:xfrm>
            <a:prstGeom prst="ellipse">
              <a:avLst/>
            </a:prstGeom>
            <a:solidFill>
              <a:schemeClr val="bg1"/>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9" name="Oval 58"/>
            <p:cNvSpPr/>
            <p:nvPr/>
          </p:nvSpPr>
          <p:spPr>
            <a:xfrm>
              <a:off x="2267036" y="1795700"/>
              <a:ext cx="387098" cy="387098"/>
            </a:xfrm>
            <a:prstGeom prst="ellipse">
              <a:avLst/>
            </a:prstGeom>
            <a:solidFill>
              <a:srgbClr val="FF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 name="Oval 59"/>
            <p:cNvSpPr/>
            <p:nvPr/>
          </p:nvSpPr>
          <p:spPr>
            <a:xfrm>
              <a:off x="2836754" y="1725338"/>
              <a:ext cx="527822" cy="527822"/>
            </a:xfrm>
            <a:prstGeom prst="ellipse">
              <a:avLst/>
            </a:prstGeom>
            <a:solidFill>
              <a:schemeClr val="bg1"/>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1" name="Oval 60"/>
            <p:cNvSpPr/>
            <p:nvPr/>
          </p:nvSpPr>
          <p:spPr>
            <a:xfrm>
              <a:off x="3368040" y="1616544"/>
              <a:ext cx="745410" cy="745410"/>
            </a:xfrm>
            <a:prstGeom prst="ellipse">
              <a:avLst/>
            </a:prstGeom>
            <a:solidFill>
              <a:schemeClr val="bg1"/>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2" name="Oval 61"/>
            <p:cNvSpPr/>
            <p:nvPr/>
          </p:nvSpPr>
          <p:spPr>
            <a:xfrm>
              <a:off x="4116914" y="1725338"/>
              <a:ext cx="527822" cy="527822"/>
            </a:xfrm>
            <a:prstGeom prst="ellipse">
              <a:avLst/>
            </a:prstGeom>
            <a:solidFill>
              <a:schemeClr val="bg1"/>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3" name="Oval 62"/>
            <p:cNvSpPr/>
            <p:nvPr/>
          </p:nvSpPr>
          <p:spPr>
            <a:xfrm>
              <a:off x="1593344" y="1045808"/>
              <a:ext cx="454322" cy="454322"/>
            </a:xfrm>
            <a:prstGeom prst="ellipse">
              <a:avLst/>
            </a:prstGeom>
            <a:solidFill>
              <a:srgbClr val="FF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4" name="Oval 63"/>
            <p:cNvSpPr/>
            <p:nvPr/>
          </p:nvSpPr>
          <p:spPr>
            <a:xfrm>
              <a:off x="2103119" y="915503"/>
              <a:ext cx="714932" cy="714932"/>
            </a:xfrm>
            <a:prstGeom prst="ellipse">
              <a:avLst/>
            </a:prstGeom>
            <a:solidFill>
              <a:schemeClr val="bg1"/>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5" name="Oval 64"/>
            <p:cNvSpPr/>
            <p:nvPr/>
          </p:nvSpPr>
          <p:spPr>
            <a:xfrm>
              <a:off x="2818050" y="990354"/>
              <a:ext cx="565230" cy="565230"/>
            </a:xfrm>
            <a:prstGeom prst="ellipse">
              <a:avLst/>
            </a:prstGeom>
            <a:solidFill>
              <a:schemeClr val="bg1"/>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6" name="Oval 65"/>
            <p:cNvSpPr/>
            <p:nvPr/>
          </p:nvSpPr>
          <p:spPr>
            <a:xfrm>
              <a:off x="3566924" y="1099148"/>
              <a:ext cx="347642" cy="347642"/>
            </a:xfrm>
            <a:prstGeom prst="ellipse">
              <a:avLst/>
            </a:prstGeom>
            <a:solidFill>
              <a:srgbClr val="FF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7" name="Oval 66"/>
            <p:cNvSpPr/>
            <p:nvPr/>
          </p:nvSpPr>
          <p:spPr>
            <a:xfrm>
              <a:off x="4098210" y="990354"/>
              <a:ext cx="565230" cy="565230"/>
            </a:xfrm>
            <a:prstGeom prst="ellipse">
              <a:avLst/>
            </a:prstGeom>
            <a:solidFill>
              <a:schemeClr val="bg1"/>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68" name="Straight Connector 67"/>
            <p:cNvCxnSpPr/>
            <p:nvPr/>
          </p:nvCxnSpPr>
          <p:spPr>
            <a:xfrm rot="5400000" flipV="1">
              <a:off x="5585460" y="1811844"/>
              <a:ext cx="0" cy="350520"/>
            </a:xfrm>
            <a:prstGeom prst="line">
              <a:avLst/>
            </a:prstGeom>
            <a:solidFill>
              <a:schemeClr val="tx1">
                <a:lumMod val="65000"/>
                <a:lumOff val="35000"/>
              </a:schemeClr>
            </a:solidFill>
            <a:ln w="3810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5400000" flipV="1">
              <a:off x="5585460" y="2536808"/>
              <a:ext cx="0" cy="350520"/>
            </a:xfrm>
            <a:prstGeom prst="line">
              <a:avLst/>
            </a:prstGeom>
            <a:solidFill>
              <a:schemeClr val="tx1">
                <a:lumMod val="65000"/>
                <a:lumOff val="35000"/>
              </a:schemeClr>
            </a:solidFill>
            <a:ln w="3810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rot="5400000" flipV="1">
              <a:off x="5585460" y="3254154"/>
              <a:ext cx="0" cy="350520"/>
            </a:xfrm>
            <a:prstGeom prst="line">
              <a:avLst/>
            </a:prstGeom>
            <a:solidFill>
              <a:schemeClr val="tx1">
                <a:lumMod val="65000"/>
                <a:lumOff val="35000"/>
              </a:schemeClr>
            </a:solidFill>
            <a:ln w="3810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5400000" flipV="1">
              <a:off x="5585460" y="1099148"/>
              <a:ext cx="0" cy="350520"/>
            </a:xfrm>
            <a:prstGeom prst="line">
              <a:avLst/>
            </a:prstGeom>
            <a:solidFill>
              <a:schemeClr val="tx1">
                <a:lumMod val="65000"/>
                <a:lumOff val="35000"/>
              </a:schemeClr>
            </a:solidFill>
            <a:ln w="3810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72" name="Lightning Bolt 71"/>
            <p:cNvSpPr/>
            <p:nvPr/>
          </p:nvSpPr>
          <p:spPr>
            <a:xfrm rot="20981993">
              <a:off x="3190387" y="715877"/>
              <a:ext cx="493094" cy="579267"/>
            </a:xfrm>
            <a:prstGeom prst="lightningBolt">
              <a:avLst/>
            </a:prstGeom>
            <a:solidFill>
              <a:srgbClr val="FFFF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3" name="Lightning Bolt 72"/>
            <p:cNvSpPr/>
            <p:nvPr/>
          </p:nvSpPr>
          <p:spPr>
            <a:xfrm rot="20981993">
              <a:off x="1253918" y="710439"/>
              <a:ext cx="493094" cy="579267"/>
            </a:xfrm>
            <a:prstGeom prst="lightningBolt">
              <a:avLst/>
            </a:prstGeom>
            <a:solidFill>
              <a:srgbClr val="FFFF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4" name="Lightning Bolt 73"/>
            <p:cNvSpPr/>
            <p:nvPr/>
          </p:nvSpPr>
          <p:spPr>
            <a:xfrm rot="20981993">
              <a:off x="1942927" y="1454221"/>
              <a:ext cx="493094" cy="579267"/>
            </a:xfrm>
            <a:prstGeom prst="lightningBolt">
              <a:avLst/>
            </a:prstGeom>
            <a:solidFill>
              <a:srgbClr val="FFFF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520321263"/>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p:cNvSpPr/>
          <p:nvPr/>
        </p:nvSpPr>
        <p:spPr>
          <a:xfrm>
            <a:off x="438150" y="2900344"/>
            <a:ext cx="8362950" cy="1085868"/>
          </a:xfrm>
          <a:prstGeom prst="roundRect">
            <a:avLst>
              <a:gd name="adj" fmla="val 9650"/>
            </a:avLst>
          </a:prstGeom>
          <a:solidFill>
            <a:schemeClr val="bg1">
              <a:lumMod val="95000"/>
            </a:schemeClr>
          </a:solidFill>
          <a:ln w="38100">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Variable retention time</a:t>
            </a:r>
          </a:p>
        </p:txBody>
      </p:sp>
      <p:sp>
        <p:nvSpPr>
          <p:cNvPr id="11" name="Rounded Rectangle 10"/>
          <p:cNvSpPr/>
          <p:nvPr/>
        </p:nvSpPr>
        <p:spPr>
          <a:xfrm>
            <a:off x="438150" y="4867270"/>
            <a:ext cx="8362950" cy="1095375"/>
          </a:xfrm>
          <a:prstGeom prst="roundRect">
            <a:avLst>
              <a:gd name="adj" fmla="val 10580"/>
            </a:avLst>
          </a:prstGeom>
          <a:solidFill>
            <a:schemeClr val="bg1">
              <a:lumMod val="95000"/>
            </a:schemeClr>
          </a:solidFill>
          <a:ln w="38100">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Data pattern dependence</a:t>
            </a:r>
          </a:p>
        </p:txBody>
      </p:sp>
      <p:sp>
        <p:nvSpPr>
          <p:cNvPr id="5" name="Rounded Rectangle 4"/>
          <p:cNvSpPr/>
          <p:nvPr/>
        </p:nvSpPr>
        <p:spPr>
          <a:xfrm>
            <a:off x="438150" y="914384"/>
            <a:ext cx="8362950" cy="1066800"/>
          </a:xfrm>
          <a:prstGeom prst="roundRect">
            <a:avLst>
              <a:gd name="adj" fmla="val 11310"/>
            </a:avLst>
          </a:prstGeom>
          <a:solidFill>
            <a:schemeClr val="bg1">
              <a:lumMod val="95000"/>
            </a:schemeClr>
          </a:solidFill>
          <a:ln w="38100">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Process, voltage, temperature</a:t>
            </a:r>
          </a:p>
        </p:txBody>
      </p:sp>
    </p:spTree>
    <p:extLst>
      <p:ext uri="{BB962C8B-B14F-4D97-AF65-F5344CB8AC3E}">
        <p14:creationId xmlns:p14="http://schemas.microsoft.com/office/powerpoint/2010/main" val="1697002994"/>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853" y="202901"/>
            <a:ext cx="8585022" cy="1464312"/>
          </a:xfrm>
        </p:spPr>
        <p:txBody>
          <a:bodyPr/>
          <a:lstStyle/>
          <a:p>
            <a:pPr marL="0" indent="0" algn="ctr">
              <a:lnSpc>
                <a:spcPct val="100000"/>
              </a:lnSpc>
              <a:spcBef>
                <a:spcPts val="0"/>
              </a:spcBef>
              <a:buNone/>
            </a:pPr>
            <a:r>
              <a:rPr lang="en-US" sz="4400" b="1" dirty="0"/>
              <a:t>Characterization of </a:t>
            </a:r>
          </a:p>
          <a:p>
            <a:pPr marL="0" indent="0" algn="ctr">
              <a:lnSpc>
                <a:spcPct val="100000"/>
              </a:lnSpc>
              <a:spcBef>
                <a:spcPts val="0"/>
              </a:spcBef>
              <a:buNone/>
            </a:pPr>
            <a:r>
              <a:rPr lang="en-US" sz="4400" b="1" dirty="0"/>
              <a:t>368 LPDDR4 DRAM Chips</a:t>
            </a:r>
          </a:p>
        </p:txBody>
      </p:sp>
      <p:sp>
        <p:nvSpPr>
          <p:cNvPr id="11" name="Content Placeholder 2"/>
          <p:cNvSpPr txBox="1">
            <a:spLocks/>
          </p:cNvSpPr>
          <p:nvPr/>
        </p:nvSpPr>
        <p:spPr>
          <a:xfrm>
            <a:off x="-12522" y="2904213"/>
            <a:ext cx="9251772" cy="132621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2" name="Oval 1"/>
          <p:cNvSpPr/>
          <p:nvPr/>
        </p:nvSpPr>
        <p:spPr>
          <a:xfrm>
            <a:off x="4030840" y="1919352"/>
            <a:ext cx="733425" cy="733425"/>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a:t>
            </a:r>
          </a:p>
        </p:txBody>
      </p:sp>
      <p:sp>
        <p:nvSpPr>
          <p:cNvPr id="9" name="Oval 8"/>
          <p:cNvSpPr/>
          <p:nvPr/>
        </p:nvSpPr>
        <p:spPr>
          <a:xfrm>
            <a:off x="4030840" y="4469486"/>
            <a:ext cx="733425" cy="733425"/>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2</a:t>
            </a:r>
          </a:p>
        </p:txBody>
      </p:sp>
      <p:sp>
        <p:nvSpPr>
          <p:cNvPr id="14" name="Rounded Rectangle 13"/>
          <p:cNvSpPr/>
          <p:nvPr/>
        </p:nvSpPr>
        <p:spPr>
          <a:xfrm>
            <a:off x="254178" y="2796581"/>
            <a:ext cx="8718372" cy="1279778"/>
          </a:xfrm>
          <a:prstGeom prst="roundRect">
            <a:avLst>
              <a:gd name="adj" fmla="val 8130"/>
            </a:avLst>
          </a:prstGeom>
          <a:solidFill>
            <a:schemeClr val="bg1">
              <a:lumMod val="9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Cells are </a:t>
            </a:r>
            <a:r>
              <a:rPr kumimoji="0" lang="en-US" sz="34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more likely to fail </a:t>
            </a:r>
            <a:r>
              <a:rPr kumimoji="0" lang="en-US" sz="3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increased (refresh interval | temperature)</a:t>
            </a:r>
          </a:p>
        </p:txBody>
      </p:sp>
      <p:sp>
        <p:nvSpPr>
          <p:cNvPr id="15" name="Rounded Rectangle 14"/>
          <p:cNvSpPr/>
          <p:nvPr/>
        </p:nvSpPr>
        <p:spPr>
          <a:xfrm>
            <a:off x="254178" y="5310607"/>
            <a:ext cx="8718372" cy="1283206"/>
          </a:xfrm>
          <a:prstGeom prst="roundRect">
            <a:avLst>
              <a:gd name="adj" fmla="val 8130"/>
            </a:avLst>
          </a:prstGeom>
          <a:solidFill>
            <a:schemeClr val="bg1">
              <a:lumMod val="9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srgbClr val="5B9BD5">
                    <a:lumMod val="75000"/>
                  </a:srgbClr>
                </a:solidFill>
                <a:effectLst/>
                <a:uLnTx/>
                <a:uFillTx/>
                <a:latin typeface="Cambria" panose="02040503050406030204" pitchFamily="18" charset="0"/>
                <a:ea typeface="+mn-ea"/>
                <a:cs typeface="+mn-cs"/>
              </a:rPr>
              <a:t>Complex tradeoff space </a:t>
            </a:r>
            <a:r>
              <a:rPr kumimoji="0" lang="en-US" sz="3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between profiling</a:t>
            </a:r>
            <a:r>
              <a:rPr kumimoji="0" lang="en-US" sz="3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srgbClr val="5B9BD5">
                    <a:lumMod val="75000"/>
                  </a:srgbClr>
                </a:solidFill>
                <a:effectLst/>
                <a:uLnTx/>
                <a:uFillTx/>
                <a:latin typeface="Cambria" panose="02040503050406030204" pitchFamily="18" charset="0"/>
                <a:ea typeface="+mn-ea"/>
                <a:cs typeface="+mn-cs"/>
              </a:rPr>
              <a:t>(speed &amp; coverage &amp; false positives)</a:t>
            </a:r>
          </a:p>
        </p:txBody>
      </p:sp>
    </p:spTree>
    <p:extLst>
      <p:ext uri="{BB962C8B-B14F-4D97-AF65-F5344CB8AC3E}">
        <p14:creationId xmlns:p14="http://schemas.microsoft.com/office/powerpoint/2010/main" val="3175795507"/>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Arrow Connector 7"/>
          <p:cNvCxnSpPr/>
          <p:nvPr/>
        </p:nvCxnSpPr>
        <p:spPr>
          <a:xfrm flipV="1">
            <a:off x="1764622" y="495586"/>
            <a:ext cx="0" cy="5462281"/>
          </a:xfrm>
          <a:prstGeom prst="straightConnector1">
            <a:avLst/>
          </a:prstGeom>
          <a:ln w="5715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76" name="Straight Arrow Connector 75"/>
          <p:cNvCxnSpPr/>
          <p:nvPr/>
        </p:nvCxnSpPr>
        <p:spPr>
          <a:xfrm flipV="1">
            <a:off x="1764622" y="5956699"/>
            <a:ext cx="6132454" cy="1170"/>
          </a:xfrm>
          <a:prstGeom prst="straightConnector1">
            <a:avLst/>
          </a:prstGeom>
          <a:ln w="5715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12" name="TextBox 11"/>
          <p:cNvSpPr txBox="1"/>
          <p:nvPr/>
        </p:nvSpPr>
        <p:spPr>
          <a:xfrm>
            <a:off x="3552428" y="6038604"/>
            <a:ext cx="4193994"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refresh interval</a:t>
            </a:r>
          </a:p>
        </p:txBody>
      </p:sp>
      <p:sp>
        <p:nvSpPr>
          <p:cNvPr id="77" name="TextBox 76"/>
          <p:cNvSpPr txBox="1"/>
          <p:nvPr/>
        </p:nvSpPr>
        <p:spPr>
          <a:xfrm rot="16200000">
            <a:off x="-124160" y="2613042"/>
            <a:ext cx="288617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temperature</a:t>
            </a:r>
          </a:p>
        </p:txBody>
      </p:sp>
      <p:grpSp>
        <p:nvGrpSpPr>
          <p:cNvPr id="40" name="Group 39"/>
          <p:cNvGrpSpPr/>
          <p:nvPr/>
        </p:nvGrpSpPr>
        <p:grpSpPr>
          <a:xfrm>
            <a:off x="2809714" y="4127971"/>
            <a:ext cx="1554480" cy="1554480"/>
            <a:chOff x="2401074" y="3818835"/>
            <a:chExt cx="1579537" cy="1554480"/>
          </a:xfrm>
        </p:grpSpPr>
        <p:sp>
          <p:nvSpPr>
            <p:cNvPr id="25" name="Oval 24"/>
            <p:cNvSpPr/>
            <p:nvPr/>
          </p:nvSpPr>
          <p:spPr>
            <a:xfrm>
              <a:off x="2413603" y="3818835"/>
              <a:ext cx="1554480" cy="1554480"/>
            </a:xfrm>
            <a:prstGeom prst="ellipse">
              <a:avLst/>
            </a:prstGeom>
            <a:solidFill>
              <a:schemeClr val="accent6">
                <a:alpha val="50196"/>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33" name="TextBox 32"/>
            <p:cNvSpPr txBox="1"/>
            <p:nvPr/>
          </p:nvSpPr>
          <p:spPr>
            <a:xfrm>
              <a:off x="2401074" y="4122511"/>
              <a:ext cx="1579537"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operate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here</a:t>
              </a:r>
            </a:p>
          </p:txBody>
        </p:sp>
      </p:grpSp>
    </p:spTree>
    <p:extLst>
      <p:ext uri="{BB962C8B-B14F-4D97-AF65-F5344CB8AC3E}">
        <p14:creationId xmlns:p14="http://schemas.microsoft.com/office/powerpoint/2010/main" val="3416697220"/>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Arrow Connector 7"/>
          <p:cNvCxnSpPr/>
          <p:nvPr/>
        </p:nvCxnSpPr>
        <p:spPr>
          <a:xfrm flipV="1">
            <a:off x="1764622" y="495586"/>
            <a:ext cx="0" cy="5462281"/>
          </a:xfrm>
          <a:prstGeom prst="straightConnector1">
            <a:avLst/>
          </a:prstGeom>
          <a:ln w="5715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76" name="Straight Arrow Connector 75"/>
          <p:cNvCxnSpPr/>
          <p:nvPr/>
        </p:nvCxnSpPr>
        <p:spPr>
          <a:xfrm flipV="1">
            <a:off x="1764622" y="5956699"/>
            <a:ext cx="6132454" cy="1170"/>
          </a:xfrm>
          <a:prstGeom prst="straightConnector1">
            <a:avLst/>
          </a:prstGeom>
          <a:ln w="5715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12" name="TextBox 11"/>
          <p:cNvSpPr txBox="1"/>
          <p:nvPr/>
        </p:nvSpPr>
        <p:spPr>
          <a:xfrm>
            <a:off x="3552428" y="6038604"/>
            <a:ext cx="4193994"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refresh interval</a:t>
            </a:r>
          </a:p>
        </p:txBody>
      </p:sp>
      <p:sp>
        <p:nvSpPr>
          <p:cNvPr id="77" name="TextBox 76"/>
          <p:cNvSpPr txBox="1"/>
          <p:nvPr/>
        </p:nvSpPr>
        <p:spPr>
          <a:xfrm rot="16200000">
            <a:off x="-124160" y="2613042"/>
            <a:ext cx="288617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temperature</a:t>
            </a:r>
          </a:p>
        </p:txBody>
      </p:sp>
      <p:sp>
        <p:nvSpPr>
          <p:cNvPr id="29" name="TextBox 28"/>
          <p:cNvSpPr txBox="1"/>
          <p:nvPr/>
        </p:nvSpPr>
        <p:spPr>
          <a:xfrm rot="19076909">
            <a:off x="2316164" y="1599488"/>
            <a:ext cx="3108762"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w="12700">
                  <a:solidFill>
                    <a:prstClr val="black"/>
                  </a:solidFill>
                </a:ln>
                <a:solidFill>
                  <a:sysClr val="windowText" lastClr="000000"/>
                </a:solidFill>
                <a:effectLst/>
                <a:uLnTx/>
                <a:uFillTx/>
                <a:latin typeface="Cambria" panose="02040503050406030204" pitchFamily="18" charset="0"/>
                <a:ea typeface="+mn-ea"/>
                <a:cs typeface="+mn-cs"/>
              </a:rPr>
              <a:t>REACH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w="12700">
                  <a:solidFill>
                    <a:prstClr val="black"/>
                  </a:solidFill>
                </a:ln>
                <a:solidFill>
                  <a:sysClr val="windowText" lastClr="000000"/>
                </a:solidFill>
                <a:effectLst/>
                <a:uLnTx/>
                <a:uFillTx/>
                <a:latin typeface="Cambria" panose="02040503050406030204" pitchFamily="18" charset="0"/>
                <a:ea typeface="+mn-ea"/>
                <a:cs typeface="+mn-cs"/>
              </a:rPr>
              <a:t>PROFILING</a:t>
            </a:r>
            <a:endParaRPr kumimoji="0" lang="en-US" sz="4800" b="0" i="0" u="none" strike="noStrike" kern="1200" cap="none" spc="0" normalizeH="0" baseline="0" noProof="0" dirty="0">
              <a:ln w="12700">
                <a:solidFill>
                  <a:prstClr val="black"/>
                </a:solidFill>
              </a:ln>
              <a:solidFill>
                <a:sysClr val="windowText" lastClr="000000"/>
              </a:solidFill>
              <a:effectLst/>
              <a:uLnTx/>
              <a:uFillTx/>
              <a:latin typeface="Cambria" panose="02040503050406030204" pitchFamily="18" charset="0"/>
              <a:ea typeface="+mn-ea"/>
              <a:cs typeface="+mn-cs"/>
            </a:endParaRPr>
          </a:p>
        </p:txBody>
      </p:sp>
      <p:grpSp>
        <p:nvGrpSpPr>
          <p:cNvPr id="41" name="Group 40"/>
          <p:cNvGrpSpPr/>
          <p:nvPr/>
        </p:nvGrpSpPr>
        <p:grpSpPr>
          <a:xfrm>
            <a:off x="6026010" y="1223892"/>
            <a:ext cx="1554480" cy="1554480"/>
            <a:chOff x="4389341" y="2108717"/>
            <a:chExt cx="1554480" cy="1554480"/>
          </a:xfrm>
        </p:grpSpPr>
        <p:sp>
          <p:nvSpPr>
            <p:cNvPr id="27" name="Oval 26"/>
            <p:cNvSpPr/>
            <p:nvPr/>
          </p:nvSpPr>
          <p:spPr>
            <a:xfrm>
              <a:off x="4389341" y="2108717"/>
              <a:ext cx="1554480" cy="1554480"/>
            </a:xfrm>
            <a:prstGeom prst="ellipse">
              <a:avLst/>
            </a:prstGeom>
            <a:solidFill>
              <a:srgbClr val="5B9BD5">
                <a:alpha val="50196"/>
              </a:srgb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30" name="TextBox 29"/>
            <p:cNvSpPr txBox="1"/>
            <p:nvPr/>
          </p:nvSpPr>
          <p:spPr>
            <a:xfrm>
              <a:off x="4501027" y="2408903"/>
              <a:ext cx="1331108"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profile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here</a:t>
              </a:r>
            </a:p>
          </p:txBody>
        </p:sp>
      </p:grpSp>
      <p:grpSp>
        <p:nvGrpSpPr>
          <p:cNvPr id="40" name="Group 39"/>
          <p:cNvGrpSpPr/>
          <p:nvPr/>
        </p:nvGrpSpPr>
        <p:grpSpPr>
          <a:xfrm>
            <a:off x="2809714" y="4127971"/>
            <a:ext cx="1554480" cy="1554480"/>
            <a:chOff x="2401074" y="3818835"/>
            <a:chExt cx="1579537" cy="1554480"/>
          </a:xfrm>
        </p:grpSpPr>
        <p:sp>
          <p:nvSpPr>
            <p:cNvPr id="25" name="Oval 24"/>
            <p:cNvSpPr/>
            <p:nvPr/>
          </p:nvSpPr>
          <p:spPr>
            <a:xfrm>
              <a:off x="2413603" y="3818835"/>
              <a:ext cx="1554480" cy="1554480"/>
            </a:xfrm>
            <a:prstGeom prst="ellipse">
              <a:avLst/>
            </a:prstGeom>
            <a:solidFill>
              <a:schemeClr val="accent6">
                <a:alpha val="50196"/>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33" name="TextBox 32"/>
            <p:cNvSpPr txBox="1"/>
            <p:nvPr/>
          </p:nvSpPr>
          <p:spPr>
            <a:xfrm>
              <a:off x="2401074" y="4122511"/>
              <a:ext cx="1579537"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operate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here</a:t>
              </a:r>
            </a:p>
          </p:txBody>
        </p:sp>
      </p:grpSp>
      <p:sp>
        <p:nvSpPr>
          <p:cNvPr id="3" name="Arc 2"/>
          <p:cNvSpPr/>
          <p:nvPr/>
        </p:nvSpPr>
        <p:spPr>
          <a:xfrm rot="19126289">
            <a:off x="2212814" y="1011004"/>
            <a:ext cx="4544423" cy="3534736"/>
          </a:xfrm>
          <a:prstGeom prst="arc">
            <a:avLst>
              <a:gd name="adj1" fmla="val 10751546"/>
              <a:gd name="adj2" fmla="val 0"/>
            </a:avLst>
          </a:prstGeom>
          <a:ln w="1270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7868041"/>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2"/>
          <p:cNvSpPr txBox="1">
            <a:spLocks/>
          </p:cNvSpPr>
          <p:nvPr/>
        </p:nvSpPr>
        <p:spPr>
          <a:xfrm>
            <a:off x="-25311" y="3704123"/>
            <a:ext cx="9156522" cy="1619251"/>
          </a:xfrm>
          <a:prstGeom prst="rect">
            <a:avLst/>
          </a:prstGeom>
          <a:ln>
            <a:no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4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4400" b="1" i="0" u="none" strike="noStrike" kern="1200" cap="none" spc="0" normalizeH="0" baseline="0" noProof="0" dirty="0">
                <a:ln>
                  <a:noFill/>
                </a:ln>
                <a:solidFill>
                  <a:srgbClr val="70AD47"/>
                </a:solidFill>
                <a:effectLst/>
                <a:uLnTx/>
                <a:uFillTx/>
                <a:latin typeface="Cambria" panose="02040503050406030204" pitchFamily="18" charset="0"/>
                <a:ea typeface="+mn-ea"/>
                <a:cs typeface="+mn-cs"/>
              </a:rPr>
              <a:t>Faster </a:t>
            </a:r>
            <a:r>
              <a:rPr kumimoji="0" lang="en-US" sz="4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and</a:t>
            </a:r>
            <a:r>
              <a:rPr kumimoji="0" lang="en-US" sz="4400" b="1" i="0" u="none" strike="noStrike" kern="1200" cap="none" spc="0" normalizeH="0" baseline="0" noProof="0" dirty="0">
                <a:ln>
                  <a:noFill/>
                </a:ln>
                <a:solidFill>
                  <a:srgbClr val="70AD47"/>
                </a:solidFill>
                <a:effectLst/>
                <a:uLnTx/>
                <a:uFillTx/>
                <a:latin typeface="Cambria" panose="02040503050406030204" pitchFamily="18" charset="0"/>
                <a:ea typeface="+mn-ea"/>
                <a:cs typeface="+mn-cs"/>
              </a:rPr>
              <a:t> more reliable </a:t>
            </a: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4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than current approaches</a:t>
            </a:r>
          </a:p>
        </p:txBody>
      </p:sp>
      <p:sp>
        <p:nvSpPr>
          <p:cNvPr id="8" name="Content Placeholder 2"/>
          <p:cNvSpPr txBox="1">
            <a:spLocks/>
          </p:cNvSpPr>
          <p:nvPr/>
        </p:nvSpPr>
        <p:spPr>
          <a:xfrm>
            <a:off x="-12522" y="254020"/>
            <a:ext cx="9156522" cy="101280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6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Reach Profiling</a:t>
            </a:r>
          </a:p>
        </p:txBody>
      </p:sp>
      <p:sp>
        <p:nvSpPr>
          <p:cNvPr id="5" name="Rounded Rectangle 4"/>
          <p:cNvSpPr/>
          <p:nvPr/>
        </p:nvSpPr>
        <p:spPr>
          <a:xfrm>
            <a:off x="523875" y="1589574"/>
            <a:ext cx="8058150" cy="1685925"/>
          </a:xfrm>
          <a:prstGeom prst="roundRect">
            <a:avLst>
              <a:gd name="adj" fmla="val 8130"/>
            </a:avLst>
          </a:prstGeom>
          <a:solidFill>
            <a:schemeClr val="bg1">
              <a:lumMod val="9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new DRAM retention failure profiling methodology</a:t>
            </a:r>
          </a:p>
        </p:txBody>
      </p:sp>
      <p:sp>
        <p:nvSpPr>
          <p:cNvPr id="6" name="Rectangle 5"/>
          <p:cNvSpPr/>
          <p:nvPr/>
        </p:nvSpPr>
        <p:spPr>
          <a:xfrm>
            <a:off x="182720" y="5646122"/>
            <a:ext cx="8766038" cy="76944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Enables </a:t>
            </a:r>
            <a:r>
              <a:rPr kumimoji="0" lang="en-US" sz="4400" b="1" i="0" u="none" strike="noStrike" kern="1200" cap="none" spc="0" normalizeH="0" baseline="0" noProof="0" dirty="0">
                <a:ln>
                  <a:noFill/>
                </a:ln>
                <a:solidFill>
                  <a:srgbClr val="70AD47"/>
                </a:solidFill>
                <a:effectLst/>
                <a:uLnTx/>
                <a:uFillTx/>
                <a:latin typeface="Cambria" panose="02040503050406030204" pitchFamily="18" charset="0"/>
                <a:ea typeface="+mn-ea"/>
                <a:cs typeface="+mn-cs"/>
              </a:rPr>
              <a:t>longer refresh intervals</a:t>
            </a:r>
          </a:p>
        </p:txBody>
      </p:sp>
    </p:spTree>
    <p:extLst>
      <p:ext uri="{BB962C8B-B14F-4D97-AF65-F5344CB8AC3E}">
        <p14:creationId xmlns:p14="http://schemas.microsoft.com/office/powerpoint/2010/main" val="861408366"/>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descr=" 7"/>
          <p:cNvSpPr txBox="1">
            <a:spLocks/>
          </p:cNvSpPr>
          <p:nvPr/>
        </p:nvSpPr>
        <p:spPr>
          <a:xfrm>
            <a:off x="454153" y="1063624"/>
            <a:ext cx="8761860" cy="515269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50000"/>
              </a:lnSpc>
              <a:spcBef>
                <a:spcPts val="0"/>
              </a:spcBef>
              <a:spcAft>
                <a:spcPts val="0"/>
              </a:spcAft>
              <a:buClrTx/>
              <a:buSzTx/>
              <a:buFont typeface="+mj-lt"/>
              <a:buChar char=" "/>
              <a:tabLst/>
              <a:defRPr/>
            </a:pPr>
            <a:r>
              <a:rPr kumimoji="0" lang="en-US" sz="36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p>
          <a:p>
            <a:pPr marL="228600" marR="0" lvl="0" indent="-228600" algn="l" defTabSz="914400" rtl="0" eaLnBrk="1" fontAlgn="auto" latinLnBrk="0" hangingPunct="1">
              <a:lnSpc>
                <a:spcPct val="150000"/>
              </a:lnSpc>
              <a:spcBef>
                <a:spcPts val="0"/>
              </a:spcBef>
              <a:spcAft>
                <a:spcPts val="0"/>
              </a:spcAft>
              <a:buClrTx/>
              <a:buSzTx/>
              <a:buFont typeface="+mj-lt"/>
              <a:buChar char=" "/>
              <a:tabLst/>
              <a:defRPr/>
            </a:pPr>
            <a:r>
              <a:rPr kumimoji="0" lang="en-US" sz="36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p>
          <a:p>
            <a:pPr marL="228600" marR="0" lvl="0" indent="-228600" algn="l" defTabSz="914400" rtl="0" eaLnBrk="1" fontAlgn="auto" latinLnBrk="0" hangingPunct="1">
              <a:lnSpc>
                <a:spcPct val="150000"/>
              </a:lnSpc>
              <a:spcBef>
                <a:spcPts val="0"/>
              </a:spcBef>
              <a:spcAft>
                <a:spcPts val="0"/>
              </a:spcAft>
              <a:buClrTx/>
              <a:buSzTx/>
              <a:buFont typeface="+mj-lt"/>
              <a:buChar char=" "/>
              <a:tabLst/>
              <a:defRPr/>
            </a:pPr>
            <a:r>
              <a:rPr kumimoji="0" lang="en-US" sz="36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p>
          <a:p>
            <a:pPr marL="228600" marR="0" lvl="0" indent="-228600" algn="l" defTabSz="914400" rtl="0" eaLnBrk="1" fontAlgn="auto" latinLnBrk="0" hangingPunct="1">
              <a:lnSpc>
                <a:spcPct val="150000"/>
              </a:lnSpc>
              <a:spcBef>
                <a:spcPts val="0"/>
              </a:spcBef>
              <a:spcAft>
                <a:spcPts val="0"/>
              </a:spcAft>
              <a:buClrTx/>
              <a:buSzTx/>
              <a:buFont typeface="+mj-lt"/>
              <a:buChar char=" "/>
              <a:tabLst/>
              <a:defRPr/>
            </a:pPr>
            <a:r>
              <a:rPr kumimoji="0" lang="en-US" sz="36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p>
          <a:p>
            <a:pPr marL="228600" marR="0" lvl="0" indent="-228600" algn="l" defTabSz="914400" rtl="0" eaLnBrk="1" fontAlgn="auto" latinLnBrk="0" hangingPunct="1">
              <a:lnSpc>
                <a:spcPct val="150000"/>
              </a:lnSpc>
              <a:spcBef>
                <a:spcPts val="0"/>
              </a:spcBef>
              <a:spcAft>
                <a:spcPts val="0"/>
              </a:spcAft>
              <a:buClrTx/>
              <a:buSzTx/>
              <a:buFont typeface="+mj-lt"/>
              <a:buChar char=" "/>
              <a:tabLst/>
              <a:defRPr/>
            </a:pPr>
            <a:r>
              <a:rPr kumimoji="0" lang="en-US" sz="36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endPar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22" name="Title 1" descr=" 22"/>
          <p:cNvSpPr txBox="1">
            <a:spLocks/>
          </p:cNvSpPr>
          <p:nvPr/>
        </p:nvSpPr>
        <p:spPr>
          <a:xfrm>
            <a:off x="152400" y="66419"/>
            <a:ext cx="8839200" cy="76199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LPDDR4 Studies</a:t>
            </a:r>
          </a:p>
        </p:txBody>
      </p:sp>
      <p:sp>
        <p:nvSpPr>
          <p:cNvPr id="5" name="Content Placeholder 2" descr=" 3"/>
          <p:cNvSpPr txBox="1">
            <a:spLocks/>
          </p:cNvSpPr>
          <p:nvPr/>
        </p:nvSpPr>
        <p:spPr>
          <a:xfrm>
            <a:off x="454153" y="1063624"/>
            <a:ext cx="8761860" cy="515269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42950" marR="0" lvl="0" indent="-742950" algn="l" defTabSz="914400" rtl="0" eaLnBrk="1" fontAlgn="auto" latinLnBrk="0" hangingPunct="1">
              <a:lnSpc>
                <a:spcPct val="150000"/>
              </a:lnSpc>
              <a:spcBef>
                <a:spcPts val="1000"/>
              </a:spcBef>
              <a:spcAft>
                <a:spcPts val="0"/>
              </a:spcAft>
              <a:buClrTx/>
              <a:buSzTx/>
              <a:buFont typeface="+mj-lt"/>
              <a:buAutoNum type="arabicPeriod"/>
              <a:tabLst/>
              <a:defRPr/>
            </a:pPr>
            <a:r>
              <a:rPr kumimoji="0" lang="en-US" sz="36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Temperature</a:t>
            </a:r>
          </a:p>
          <a:p>
            <a:pPr marL="742950" marR="0" lvl="0" indent="-742950" algn="l" defTabSz="914400" rtl="0" eaLnBrk="1" fontAlgn="auto" latinLnBrk="0" hangingPunct="1">
              <a:lnSpc>
                <a:spcPct val="150000"/>
              </a:lnSpc>
              <a:spcBef>
                <a:spcPts val="1000"/>
              </a:spcBef>
              <a:spcAft>
                <a:spcPts val="0"/>
              </a:spcAft>
              <a:buClrTx/>
              <a:buSzTx/>
              <a:buFont typeface="+mj-lt"/>
              <a:buAutoNum type="arabicPeriod"/>
              <a:tabLst/>
              <a:defRPr/>
            </a:pPr>
            <a:r>
              <a:rPr kumimoji="0" lang="en-US" sz="36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Data Pattern Dependence</a:t>
            </a:r>
          </a:p>
          <a:p>
            <a:pPr marL="742950" marR="0" lvl="0" indent="-742950" algn="l" defTabSz="914400" rtl="0" eaLnBrk="1" fontAlgn="auto" latinLnBrk="0" hangingPunct="1">
              <a:lnSpc>
                <a:spcPct val="150000"/>
              </a:lnSpc>
              <a:spcBef>
                <a:spcPts val="1000"/>
              </a:spcBef>
              <a:spcAft>
                <a:spcPts val="0"/>
              </a:spcAft>
              <a:buClrTx/>
              <a:buSzTx/>
              <a:buFont typeface="+mj-lt"/>
              <a:buAutoNum type="arabicPeriod"/>
              <a:tabLst/>
              <a:defRPr/>
            </a:pPr>
            <a:r>
              <a:rPr kumimoji="0" lang="en-US" sz="36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Retention Time Distributions</a:t>
            </a:r>
          </a:p>
          <a:p>
            <a:pPr marL="742950" marR="0" lvl="0" indent="-742950" algn="l" defTabSz="914400" rtl="0" eaLnBrk="1" fontAlgn="auto" latinLnBrk="0" hangingPunct="1">
              <a:lnSpc>
                <a:spcPct val="150000"/>
              </a:lnSpc>
              <a:spcBef>
                <a:spcPts val="1000"/>
              </a:spcBef>
              <a:spcAft>
                <a:spcPts val="0"/>
              </a:spcAft>
              <a:buClrTx/>
              <a:buSzTx/>
              <a:buFont typeface="+mj-lt"/>
              <a:buAutoNum type="arabicPeriod"/>
              <a:tabLst/>
              <a:defRPr/>
            </a:pPr>
            <a:r>
              <a:rPr kumimoji="0" lang="en-US" sz="36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Variable Retention Time</a:t>
            </a:r>
          </a:p>
          <a:p>
            <a:pPr marL="742950" marR="0" lvl="0" indent="-742950" algn="l" defTabSz="914400" rtl="0" eaLnBrk="1" fontAlgn="auto" latinLnBrk="0" hangingPunct="1">
              <a:lnSpc>
                <a:spcPct val="150000"/>
              </a:lnSpc>
              <a:spcBef>
                <a:spcPts val="1000"/>
              </a:spcBef>
              <a:spcAft>
                <a:spcPts val="0"/>
              </a:spcAft>
              <a:buClrTx/>
              <a:buSzTx/>
              <a:buFont typeface="+mj-lt"/>
              <a:buAutoNum type="arabicPeriod"/>
              <a:tabLst/>
              <a:defRPr/>
            </a:pPr>
            <a:r>
              <a:rPr kumimoji="0" lang="en-US" sz="36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Individual Cell Characterization</a:t>
            </a:r>
            <a:endPar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6" name="Rectangle 5" descr=" 2"/>
          <p:cNvSpPr/>
          <p:nvPr/>
        </p:nvSpPr>
        <p:spPr>
          <a:xfrm>
            <a:off x="335863" y="4005072"/>
            <a:ext cx="7918913" cy="1783080"/>
          </a:xfrm>
          <a:prstGeom prst="rect">
            <a:avLst/>
          </a:pr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Slide Number Placeholder 5"/>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20/36</a:t>
            </a:r>
          </a:p>
        </p:txBody>
      </p:sp>
    </p:spTree>
    <p:extLst>
      <p:ext uri="{BB962C8B-B14F-4D97-AF65-F5344CB8AC3E}">
        <p14:creationId xmlns:p14="http://schemas.microsoft.com/office/powerpoint/2010/main" val="2067457859"/>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descr=" 4"/>
          <p:cNvSpPr>
            <a:spLocks noGrp="1"/>
          </p:cNvSpPr>
          <p:nvPr>
            <p:ph idx="1"/>
          </p:nvPr>
        </p:nvSpPr>
        <p:spPr>
          <a:xfrm>
            <a:off x="152399" y="4803710"/>
            <a:ext cx="8987622" cy="1538660"/>
          </a:xfrm>
        </p:spPr>
        <p:txBody>
          <a:bodyPr/>
          <a:lstStyle/>
          <a:p>
            <a:r>
              <a:rPr lang="en-US" sz="3200"/>
              <a:t>New failing cells continue to appear over time</a:t>
            </a:r>
          </a:p>
          <a:p>
            <a:pPr lvl="1"/>
            <a:r>
              <a:rPr lang="en-US"/>
              <a:t>Attributed to </a:t>
            </a:r>
            <a:r>
              <a:rPr lang="en-US" b="1"/>
              <a:t>variable retention time (VRT)</a:t>
            </a:r>
          </a:p>
          <a:p>
            <a:r>
              <a:rPr lang="en-US" sz="3200"/>
              <a:t>The set of failing cells changes over time</a:t>
            </a:r>
            <a:endParaRPr lang="en-US" sz="3200" dirty="0"/>
          </a:p>
        </p:txBody>
      </p:sp>
      <p:pic>
        <p:nvPicPr>
          <p:cNvPr id="8" name="Picture 7" descr="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9356" y="672619"/>
            <a:ext cx="7837560" cy="3800294"/>
          </a:xfrm>
          <a:prstGeom prst="rect">
            <a:avLst/>
          </a:prstGeom>
        </p:spPr>
      </p:pic>
      <p:sp>
        <p:nvSpPr>
          <p:cNvPr id="6" name="Content Placeholder 2" descr=" 6"/>
          <p:cNvSpPr txBox="1">
            <a:spLocks/>
          </p:cNvSpPr>
          <p:nvPr/>
        </p:nvSpPr>
        <p:spPr>
          <a:xfrm>
            <a:off x="893705" y="983160"/>
            <a:ext cx="7437335" cy="63458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Representative chip from Vendor B, 2048ms, 45°C</a:t>
            </a:r>
          </a:p>
        </p:txBody>
      </p:sp>
      <p:sp>
        <p:nvSpPr>
          <p:cNvPr id="9" name="Rectangle 8" descr=" 9"/>
          <p:cNvSpPr/>
          <p:nvPr/>
        </p:nvSpPr>
        <p:spPr>
          <a:xfrm rot="16200000">
            <a:off x="-857969" y="2136745"/>
            <a:ext cx="3144934" cy="6960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New Failing Cells</a:t>
            </a:r>
          </a:p>
        </p:txBody>
      </p:sp>
      <p:sp>
        <p:nvSpPr>
          <p:cNvPr id="10" name="Rectangle 9" descr=" 10"/>
          <p:cNvSpPr/>
          <p:nvPr/>
        </p:nvSpPr>
        <p:spPr>
          <a:xfrm>
            <a:off x="3515429" y="4059695"/>
            <a:ext cx="2831314" cy="6960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Time (days)</a:t>
            </a:r>
          </a:p>
        </p:txBody>
      </p:sp>
      <p:sp>
        <p:nvSpPr>
          <p:cNvPr id="22" name="Title 1" descr=" 22"/>
          <p:cNvSpPr txBox="1">
            <a:spLocks/>
          </p:cNvSpPr>
          <p:nvPr/>
        </p:nvSpPr>
        <p:spPr>
          <a:xfrm>
            <a:off x="152400" y="66419"/>
            <a:ext cx="8839200" cy="76199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Long-term Continuous Profiling</a:t>
            </a:r>
          </a:p>
        </p:txBody>
      </p:sp>
      <p:sp>
        <p:nvSpPr>
          <p:cNvPr id="11" name="Slide Number Placeholder 5"/>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21/36</a:t>
            </a:r>
          </a:p>
        </p:txBody>
      </p:sp>
    </p:spTree>
    <p:extLst>
      <p:ext uri="{BB962C8B-B14F-4D97-AF65-F5344CB8AC3E}">
        <p14:creationId xmlns:p14="http://schemas.microsoft.com/office/powerpoint/2010/main" val="3446444945"/>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descr=" 4"/>
          <p:cNvSpPr>
            <a:spLocks noGrp="1"/>
          </p:cNvSpPr>
          <p:nvPr>
            <p:ph idx="1"/>
          </p:nvPr>
        </p:nvSpPr>
        <p:spPr>
          <a:xfrm>
            <a:off x="152399" y="4803710"/>
            <a:ext cx="8987622" cy="1538660"/>
          </a:xfrm>
        </p:spPr>
        <p:txBody>
          <a:bodyPr/>
          <a:lstStyle/>
          <a:p>
            <a:r>
              <a:rPr lang="en-US" sz="3200"/>
              <a:t>New failing cells continue to appear over time</a:t>
            </a:r>
          </a:p>
          <a:p>
            <a:pPr lvl="1"/>
            <a:r>
              <a:rPr lang="en-US"/>
              <a:t>Attributed to </a:t>
            </a:r>
            <a:r>
              <a:rPr lang="en-US" b="1"/>
              <a:t>variable retention time (VRT)</a:t>
            </a:r>
          </a:p>
          <a:p>
            <a:r>
              <a:rPr lang="en-US" sz="3200"/>
              <a:t>The set of failing cells changes over time</a:t>
            </a:r>
            <a:endParaRPr lang="en-US" sz="3200" dirty="0"/>
          </a:p>
        </p:txBody>
      </p:sp>
      <p:pic>
        <p:nvPicPr>
          <p:cNvPr id="8" name="Picture 7" descr="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9356" y="672619"/>
            <a:ext cx="7837560" cy="3800294"/>
          </a:xfrm>
          <a:prstGeom prst="rect">
            <a:avLst/>
          </a:prstGeom>
        </p:spPr>
      </p:pic>
      <p:sp>
        <p:nvSpPr>
          <p:cNvPr id="6" name="Content Placeholder 2" descr=" 6"/>
          <p:cNvSpPr txBox="1">
            <a:spLocks/>
          </p:cNvSpPr>
          <p:nvPr/>
        </p:nvSpPr>
        <p:spPr>
          <a:xfrm>
            <a:off x="893705" y="983160"/>
            <a:ext cx="7437335" cy="63458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Representative chip from Vendor B, 2048ms, 45°C</a:t>
            </a:r>
          </a:p>
        </p:txBody>
      </p:sp>
      <p:sp>
        <p:nvSpPr>
          <p:cNvPr id="9" name="Rectangle 8" descr=" 9"/>
          <p:cNvSpPr/>
          <p:nvPr/>
        </p:nvSpPr>
        <p:spPr>
          <a:xfrm rot="16200000">
            <a:off x="-857969" y="2136745"/>
            <a:ext cx="3144934" cy="6960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New Failing Cells</a:t>
            </a:r>
          </a:p>
        </p:txBody>
      </p:sp>
      <p:sp>
        <p:nvSpPr>
          <p:cNvPr id="10" name="Rectangle 9" descr=" 10"/>
          <p:cNvSpPr/>
          <p:nvPr/>
        </p:nvSpPr>
        <p:spPr>
          <a:xfrm>
            <a:off x="3515429" y="4059695"/>
            <a:ext cx="2831314" cy="6960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Time (days)</a:t>
            </a:r>
          </a:p>
        </p:txBody>
      </p:sp>
      <p:sp>
        <p:nvSpPr>
          <p:cNvPr id="11" name="TextBox 10" descr=" 5"/>
          <p:cNvSpPr txBox="1"/>
          <p:nvPr/>
        </p:nvSpPr>
        <p:spPr>
          <a:xfrm>
            <a:off x="152399" y="2424361"/>
            <a:ext cx="8682366" cy="212365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libri" panose="020F0502020204030204"/>
                <a:ea typeface="+mn-ea"/>
                <a:cs typeface="+mn-cs"/>
              </a:rPr>
              <a:t>Error correction codes (ECC)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rPr>
              <a:t>and</a:t>
            </a:r>
            <a:r>
              <a:rPr kumimoji="0" lang="en-US" sz="4400" b="1"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en-US" sz="4400" b="1" i="0" u="none" strike="noStrike" kern="1200" cap="none" spc="0" normalizeH="0" baseline="0" noProof="0" dirty="0">
                <a:ln>
                  <a:noFill/>
                </a:ln>
                <a:solidFill>
                  <a:srgbClr val="5B9BD5"/>
                </a:solidFill>
                <a:effectLst/>
                <a:uLnTx/>
                <a:uFillTx/>
                <a:latin typeface="Calibri" panose="020F0502020204030204"/>
                <a:ea typeface="+mn-ea"/>
                <a:cs typeface="+mn-cs"/>
              </a:rPr>
              <a:t>online profiling </a:t>
            </a:r>
            <a:r>
              <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rPr>
              <a:t>are </a:t>
            </a:r>
            <a:r>
              <a:rPr kumimoji="0" lang="en-US" sz="4400" b="1" i="1" u="none" strike="noStrike" kern="1200" cap="none" spc="0" normalizeH="0" baseline="0" noProof="0" dirty="0">
                <a:ln>
                  <a:noFill/>
                </a:ln>
                <a:solidFill>
                  <a:prstClr val="black"/>
                </a:solidFill>
                <a:effectLst/>
                <a:uLnTx/>
                <a:uFillTx/>
                <a:latin typeface="Calibri" panose="020F0502020204030204"/>
                <a:ea typeface="+mn-ea"/>
                <a:cs typeface="+mn-cs"/>
              </a:rPr>
              <a:t>necessary</a:t>
            </a:r>
            <a:r>
              <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rPr>
              <a:t>to manage new failing cells</a:t>
            </a:r>
          </a:p>
        </p:txBody>
      </p:sp>
      <p:sp>
        <p:nvSpPr>
          <p:cNvPr id="22" name="Title 1" descr=" 22"/>
          <p:cNvSpPr txBox="1">
            <a:spLocks/>
          </p:cNvSpPr>
          <p:nvPr/>
        </p:nvSpPr>
        <p:spPr>
          <a:xfrm>
            <a:off x="152400" y="66419"/>
            <a:ext cx="8839200" cy="76199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Long-term Continuous Profiling</a:t>
            </a:r>
          </a:p>
        </p:txBody>
      </p:sp>
      <p:sp>
        <p:nvSpPr>
          <p:cNvPr id="12" name="Slide Number Placeholder 5"/>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21/36</a:t>
            </a:r>
          </a:p>
        </p:txBody>
      </p:sp>
    </p:spTree>
    <p:extLst>
      <p:ext uri="{BB962C8B-B14F-4D97-AF65-F5344CB8AC3E}">
        <p14:creationId xmlns:p14="http://schemas.microsoft.com/office/powerpoint/2010/main" val="2830954356"/>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descr=" 8"/>
          <p:cNvGraphicFramePr/>
          <p:nvPr>
            <p:extLst/>
          </p:nvPr>
        </p:nvGraphicFramePr>
        <p:xfrm>
          <a:off x="152400" y="1027612"/>
          <a:ext cx="8839200" cy="5347788"/>
        </p:xfrm>
        <a:graphic>
          <a:graphicData uri="http://schemas.openxmlformats.org/drawingml/2006/chart">
            <c:chart xmlns:c="http://schemas.openxmlformats.org/drawingml/2006/chart" xmlns:r="http://schemas.openxmlformats.org/officeDocument/2006/relationships" r:id="rId3"/>
          </a:graphicData>
        </a:graphic>
      </p:graphicFrame>
      <p:sp>
        <p:nvSpPr>
          <p:cNvPr id="15" name="TextBox 14" descr=" 15"/>
          <p:cNvSpPr txBox="1"/>
          <p:nvPr/>
        </p:nvSpPr>
        <p:spPr>
          <a:xfrm>
            <a:off x="1450704" y="1570970"/>
            <a:ext cx="3628342"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70AD47"/>
                </a:solidFill>
                <a:effectLst/>
                <a:uLnTx/>
                <a:uFillTx/>
                <a:latin typeface="Cambria" panose="02040503050406030204" pitchFamily="18" charset="0"/>
                <a:ea typeface="+mn-ea"/>
                <a:cs typeface="+mn-cs"/>
              </a:rPr>
              <a:t>idealized cell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70AD47"/>
                </a:solidFill>
                <a:effectLst/>
                <a:uLnTx/>
                <a:uFillTx/>
                <a:latin typeface="Cambria" panose="02040503050406030204" pitchFamily="18" charset="0"/>
                <a:ea typeface="+mn-ea"/>
                <a:cs typeface="+mn-cs"/>
              </a:rPr>
              <a:t>(retention time = 3s)</a:t>
            </a:r>
          </a:p>
        </p:txBody>
      </p:sp>
      <p:cxnSp>
        <p:nvCxnSpPr>
          <p:cNvPr id="18" name="Elbow Connector 17" descr=" 18"/>
          <p:cNvCxnSpPr/>
          <p:nvPr/>
        </p:nvCxnSpPr>
        <p:spPr>
          <a:xfrm flipV="1">
            <a:off x="1659467" y="1129290"/>
            <a:ext cx="7032977" cy="4087647"/>
          </a:xfrm>
          <a:prstGeom prst="bentConnector3">
            <a:avLst/>
          </a:prstGeom>
          <a:ln w="76200">
            <a:solidFill>
              <a:schemeClr val="accent6"/>
            </a:solidFill>
            <a:prstDash val="sysDash"/>
          </a:ln>
        </p:spPr>
        <p:style>
          <a:lnRef idx="1">
            <a:schemeClr val="accent1"/>
          </a:lnRef>
          <a:fillRef idx="0">
            <a:schemeClr val="accent1"/>
          </a:fillRef>
          <a:effectRef idx="0">
            <a:schemeClr val="accent1"/>
          </a:effectRef>
          <a:fontRef idx="minor">
            <a:schemeClr val="tx1"/>
          </a:fontRef>
        </p:style>
      </p:cxnSp>
      <p:cxnSp>
        <p:nvCxnSpPr>
          <p:cNvPr id="28" name="Straight Arrow Connector 27" descr=" 28"/>
          <p:cNvCxnSpPr/>
          <p:nvPr/>
        </p:nvCxnSpPr>
        <p:spPr>
          <a:xfrm flipV="1">
            <a:off x="4459112" y="1735938"/>
            <a:ext cx="504935" cy="222180"/>
          </a:xfrm>
          <a:prstGeom prst="straightConnector1">
            <a:avLst/>
          </a:prstGeom>
          <a:ln w="57150">
            <a:tailEnd type="triangle"/>
          </a:ln>
        </p:spPr>
        <p:style>
          <a:lnRef idx="1">
            <a:schemeClr val="accent6"/>
          </a:lnRef>
          <a:fillRef idx="0">
            <a:schemeClr val="accent6"/>
          </a:fillRef>
          <a:effectRef idx="0">
            <a:schemeClr val="accent6"/>
          </a:effectRef>
          <a:fontRef idx="minor">
            <a:schemeClr val="tx1"/>
          </a:fontRef>
        </p:style>
      </p:cxnSp>
      <p:sp>
        <p:nvSpPr>
          <p:cNvPr id="4" name="Title 3" descr=" 4"/>
          <p:cNvSpPr>
            <a:spLocks noGrp="1"/>
          </p:cNvSpPr>
          <p:nvPr>
            <p:ph type="title"/>
          </p:nvPr>
        </p:nvSpPr>
        <p:spPr/>
        <p:txBody>
          <a:bodyPr>
            <a:noAutofit/>
          </a:bodyPr>
          <a:lstStyle/>
          <a:p>
            <a:r>
              <a:rPr lang="en-US" sz="4000" dirty="0"/>
              <a:t>Single-cell Failure Probability (Cartoon)</a:t>
            </a:r>
            <a:br>
              <a:rPr lang="en-US" sz="4000" dirty="0"/>
            </a:br>
            <a:endParaRPr lang="en-US" sz="4000" dirty="0"/>
          </a:p>
        </p:txBody>
      </p:sp>
      <p:sp>
        <p:nvSpPr>
          <p:cNvPr id="7" name="Slide Number Placeholder 5"/>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22/36</a:t>
            </a:r>
          </a:p>
        </p:txBody>
      </p:sp>
    </p:spTree>
    <p:extLst>
      <p:ext uri="{BB962C8B-B14F-4D97-AF65-F5344CB8AC3E}">
        <p14:creationId xmlns:p14="http://schemas.microsoft.com/office/powerpoint/2010/main" val="2194994141"/>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descr=" 8"/>
          <p:cNvGraphicFramePr/>
          <p:nvPr>
            <p:extLst/>
          </p:nvPr>
        </p:nvGraphicFramePr>
        <p:xfrm>
          <a:off x="152400" y="1027612"/>
          <a:ext cx="8839200" cy="5347788"/>
        </p:xfrm>
        <a:graphic>
          <a:graphicData uri="http://schemas.openxmlformats.org/drawingml/2006/chart">
            <c:chart xmlns:c="http://schemas.openxmlformats.org/drawingml/2006/chart" xmlns:r="http://schemas.openxmlformats.org/officeDocument/2006/relationships" r:id="rId3"/>
          </a:graphicData>
        </a:graphic>
      </p:graphicFrame>
      <p:sp>
        <p:nvSpPr>
          <p:cNvPr id="15" name="TextBox 14" descr=" 15"/>
          <p:cNvSpPr txBox="1"/>
          <p:nvPr/>
        </p:nvSpPr>
        <p:spPr>
          <a:xfrm>
            <a:off x="1450704" y="1570970"/>
            <a:ext cx="3628342"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70AD47"/>
                </a:solidFill>
                <a:effectLst/>
                <a:uLnTx/>
                <a:uFillTx/>
                <a:latin typeface="Cambria" panose="02040503050406030204" pitchFamily="18" charset="0"/>
                <a:ea typeface="+mn-ea"/>
                <a:cs typeface="+mn-cs"/>
              </a:rPr>
              <a:t>idealized cell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70AD47"/>
                </a:solidFill>
                <a:effectLst/>
                <a:uLnTx/>
                <a:uFillTx/>
                <a:latin typeface="Cambria" panose="02040503050406030204" pitchFamily="18" charset="0"/>
                <a:ea typeface="+mn-ea"/>
                <a:cs typeface="+mn-cs"/>
              </a:rPr>
              <a:t>(retention time = 3s)</a:t>
            </a:r>
          </a:p>
        </p:txBody>
      </p:sp>
      <p:cxnSp>
        <p:nvCxnSpPr>
          <p:cNvPr id="18" name="Elbow Connector 17" descr=" 18"/>
          <p:cNvCxnSpPr/>
          <p:nvPr/>
        </p:nvCxnSpPr>
        <p:spPr>
          <a:xfrm flipV="1">
            <a:off x="1659467" y="1129290"/>
            <a:ext cx="7032977" cy="4087647"/>
          </a:xfrm>
          <a:prstGeom prst="bentConnector3">
            <a:avLst/>
          </a:prstGeom>
          <a:ln w="76200">
            <a:solidFill>
              <a:schemeClr val="accent6"/>
            </a:solidFill>
            <a:prstDash val="sysDash"/>
          </a:ln>
        </p:spPr>
        <p:style>
          <a:lnRef idx="1">
            <a:schemeClr val="accent1"/>
          </a:lnRef>
          <a:fillRef idx="0">
            <a:schemeClr val="accent1"/>
          </a:fillRef>
          <a:effectRef idx="0">
            <a:schemeClr val="accent1"/>
          </a:effectRef>
          <a:fontRef idx="minor">
            <a:schemeClr val="tx1"/>
          </a:fontRef>
        </p:style>
      </p:cxnSp>
      <p:sp>
        <p:nvSpPr>
          <p:cNvPr id="10" name="Freeform 9" descr=" 25"/>
          <p:cNvSpPr/>
          <p:nvPr/>
        </p:nvSpPr>
        <p:spPr>
          <a:xfrm>
            <a:off x="1659467" y="1129290"/>
            <a:ext cx="7032977" cy="4087646"/>
          </a:xfrm>
          <a:custGeom>
            <a:avLst/>
            <a:gdLst>
              <a:gd name="connsiteX0" fmla="*/ 0 w 1371600"/>
              <a:gd name="connsiteY0" fmla="*/ 1682012 h 1682012"/>
              <a:gd name="connsiteX1" fmla="*/ 457200 w 1371600"/>
              <a:gd name="connsiteY1" fmla="*/ 169 h 1682012"/>
              <a:gd name="connsiteX2" fmla="*/ 1371600 w 1371600"/>
              <a:gd name="connsiteY2" fmla="*/ 1600369 h 1682012"/>
              <a:gd name="connsiteX0" fmla="*/ 0 w 2342218"/>
              <a:gd name="connsiteY0" fmla="*/ 997012 h 997012"/>
              <a:gd name="connsiteX1" fmla="*/ 2318657 w 2342218"/>
              <a:gd name="connsiteY1" fmla="*/ 969 h 997012"/>
              <a:gd name="connsiteX2" fmla="*/ 1371600 w 2342218"/>
              <a:gd name="connsiteY2" fmla="*/ 915369 h 997012"/>
              <a:gd name="connsiteX0" fmla="*/ 0 w 5943600"/>
              <a:gd name="connsiteY0" fmla="*/ 3189165 h 3189165"/>
              <a:gd name="connsiteX1" fmla="*/ 2318657 w 5943600"/>
              <a:gd name="connsiteY1" fmla="*/ 2193122 h 3189165"/>
              <a:gd name="connsiteX2" fmla="*/ 5943600 w 5943600"/>
              <a:gd name="connsiteY2" fmla="*/ 168379 h 3189165"/>
              <a:gd name="connsiteX0" fmla="*/ 0 w 7315200"/>
              <a:gd name="connsiteY0" fmla="*/ 4227654 h 4227654"/>
              <a:gd name="connsiteX1" fmla="*/ 3690257 w 7315200"/>
              <a:gd name="connsiteY1" fmla="*/ 2202911 h 4227654"/>
              <a:gd name="connsiteX2" fmla="*/ 7315200 w 7315200"/>
              <a:gd name="connsiteY2" fmla="*/ 178168 h 4227654"/>
              <a:gd name="connsiteX0" fmla="*/ 0 w 7315200"/>
              <a:gd name="connsiteY0" fmla="*/ 4227654 h 4227654"/>
              <a:gd name="connsiteX1" fmla="*/ 3690257 w 7315200"/>
              <a:gd name="connsiteY1" fmla="*/ 2202911 h 4227654"/>
              <a:gd name="connsiteX2" fmla="*/ 7315200 w 7315200"/>
              <a:gd name="connsiteY2" fmla="*/ 178168 h 4227654"/>
              <a:gd name="connsiteX0" fmla="*/ 0 w 7315200"/>
              <a:gd name="connsiteY0" fmla="*/ 4271237 h 4271237"/>
              <a:gd name="connsiteX1" fmla="*/ 3690257 w 7315200"/>
              <a:gd name="connsiteY1" fmla="*/ 2246494 h 4271237"/>
              <a:gd name="connsiteX2" fmla="*/ 7315200 w 7315200"/>
              <a:gd name="connsiteY2" fmla="*/ 221751 h 4271237"/>
              <a:gd name="connsiteX0" fmla="*/ 0 w 7315200"/>
              <a:gd name="connsiteY0" fmla="*/ 4050389 h 4050389"/>
              <a:gd name="connsiteX1" fmla="*/ 3690257 w 7315200"/>
              <a:gd name="connsiteY1" fmla="*/ 2025646 h 4050389"/>
              <a:gd name="connsiteX2" fmla="*/ 7315200 w 7315200"/>
              <a:gd name="connsiteY2" fmla="*/ 903 h 4050389"/>
              <a:gd name="connsiteX0" fmla="*/ 0 w 7315200"/>
              <a:gd name="connsiteY0" fmla="*/ 4050389 h 4050389"/>
              <a:gd name="connsiteX1" fmla="*/ 3690257 w 7315200"/>
              <a:gd name="connsiteY1" fmla="*/ 2025646 h 4050389"/>
              <a:gd name="connsiteX2" fmla="*/ 7315200 w 7315200"/>
              <a:gd name="connsiteY2" fmla="*/ 903 h 4050389"/>
              <a:gd name="connsiteX0" fmla="*/ 0 w 7315200"/>
              <a:gd name="connsiteY0" fmla="*/ 4049868 h 4049868"/>
              <a:gd name="connsiteX1" fmla="*/ 3690257 w 7315200"/>
              <a:gd name="connsiteY1" fmla="*/ 2025125 h 4049868"/>
              <a:gd name="connsiteX2" fmla="*/ 7315200 w 7315200"/>
              <a:gd name="connsiteY2" fmla="*/ 382 h 4049868"/>
              <a:gd name="connsiteX0" fmla="*/ 0 w 7315200"/>
              <a:gd name="connsiteY0" fmla="*/ 4049868 h 4049868"/>
              <a:gd name="connsiteX1" fmla="*/ 3690257 w 7315200"/>
              <a:gd name="connsiteY1" fmla="*/ 2025125 h 4049868"/>
              <a:gd name="connsiteX2" fmla="*/ 7315200 w 7315200"/>
              <a:gd name="connsiteY2" fmla="*/ 382 h 4049868"/>
              <a:gd name="connsiteX0" fmla="*/ 0 w 7315200"/>
              <a:gd name="connsiteY0" fmla="*/ 4050673 h 4050673"/>
              <a:gd name="connsiteX1" fmla="*/ 3690257 w 7315200"/>
              <a:gd name="connsiteY1" fmla="*/ 2025930 h 4050673"/>
              <a:gd name="connsiteX2" fmla="*/ 7315200 w 7315200"/>
              <a:gd name="connsiteY2" fmla="*/ 1187 h 4050673"/>
              <a:gd name="connsiteX0" fmla="*/ 0 w 6204857"/>
              <a:gd name="connsiteY0" fmla="*/ 4075569 h 4075569"/>
              <a:gd name="connsiteX1" fmla="*/ 3690257 w 6204857"/>
              <a:gd name="connsiteY1" fmla="*/ 2050826 h 4075569"/>
              <a:gd name="connsiteX2" fmla="*/ 6204857 w 6204857"/>
              <a:gd name="connsiteY2" fmla="*/ 1590 h 4075569"/>
              <a:gd name="connsiteX0" fmla="*/ 0 w 6388797"/>
              <a:gd name="connsiteY0" fmla="*/ 4228138 h 4228138"/>
              <a:gd name="connsiteX1" fmla="*/ 3690257 w 6388797"/>
              <a:gd name="connsiteY1" fmla="*/ 2203395 h 4228138"/>
              <a:gd name="connsiteX2" fmla="*/ 6204857 w 6388797"/>
              <a:gd name="connsiteY2" fmla="*/ 154159 h 4228138"/>
              <a:gd name="connsiteX3" fmla="*/ 6196694 w 6388797"/>
              <a:gd name="connsiteY3" fmla="*/ 145997 h 4228138"/>
              <a:gd name="connsiteX0" fmla="*/ 0 w 7339697"/>
              <a:gd name="connsiteY0" fmla="*/ 4228138 h 4228138"/>
              <a:gd name="connsiteX1" fmla="*/ 3690257 w 7339697"/>
              <a:gd name="connsiteY1" fmla="*/ 2203395 h 4228138"/>
              <a:gd name="connsiteX2" fmla="*/ 6204857 w 7339697"/>
              <a:gd name="connsiteY2" fmla="*/ 154159 h 4228138"/>
              <a:gd name="connsiteX3" fmla="*/ 7339694 w 7339697"/>
              <a:gd name="connsiteY3" fmla="*/ 145997 h 4228138"/>
              <a:gd name="connsiteX0" fmla="*/ 0 w 7339699"/>
              <a:gd name="connsiteY0" fmla="*/ 4090480 h 4090480"/>
              <a:gd name="connsiteX1" fmla="*/ 3690257 w 7339699"/>
              <a:gd name="connsiteY1" fmla="*/ 2065737 h 4090480"/>
              <a:gd name="connsiteX2" fmla="*/ 6204857 w 7339699"/>
              <a:gd name="connsiteY2" fmla="*/ 16501 h 4090480"/>
              <a:gd name="connsiteX3" fmla="*/ 7339694 w 7339699"/>
              <a:gd name="connsiteY3" fmla="*/ 8339 h 4090480"/>
              <a:gd name="connsiteX0" fmla="*/ 0 w 7339694"/>
              <a:gd name="connsiteY0" fmla="*/ 4082141 h 4082141"/>
              <a:gd name="connsiteX1" fmla="*/ 3690257 w 7339694"/>
              <a:gd name="connsiteY1" fmla="*/ 2057398 h 4082141"/>
              <a:gd name="connsiteX2" fmla="*/ 6204857 w 7339694"/>
              <a:gd name="connsiteY2" fmla="*/ 8162 h 4082141"/>
              <a:gd name="connsiteX3" fmla="*/ 7339694 w 7339694"/>
              <a:gd name="connsiteY3" fmla="*/ 0 h 4082141"/>
              <a:gd name="connsiteX0" fmla="*/ 0 w 7339694"/>
              <a:gd name="connsiteY0" fmla="*/ 4082141 h 4082141"/>
              <a:gd name="connsiteX1" fmla="*/ 3690257 w 7339694"/>
              <a:gd name="connsiteY1" fmla="*/ 2057398 h 4082141"/>
              <a:gd name="connsiteX2" fmla="*/ 6204857 w 7339694"/>
              <a:gd name="connsiteY2" fmla="*/ 8162 h 4082141"/>
              <a:gd name="connsiteX3" fmla="*/ 7339694 w 7339694"/>
              <a:gd name="connsiteY3" fmla="*/ 0 h 4082141"/>
              <a:gd name="connsiteX0" fmla="*/ 0 w 7307037"/>
              <a:gd name="connsiteY0" fmla="*/ 4082141 h 4082141"/>
              <a:gd name="connsiteX1" fmla="*/ 3690257 w 7307037"/>
              <a:gd name="connsiteY1" fmla="*/ 2057398 h 4082141"/>
              <a:gd name="connsiteX2" fmla="*/ 6204857 w 7307037"/>
              <a:gd name="connsiteY2" fmla="*/ 8162 h 4082141"/>
              <a:gd name="connsiteX3" fmla="*/ 7307037 w 7307037"/>
              <a:gd name="connsiteY3" fmla="*/ 0 h 4082141"/>
              <a:gd name="connsiteX0" fmla="*/ 0 w 7364187"/>
              <a:gd name="connsiteY0" fmla="*/ 4106634 h 4106634"/>
              <a:gd name="connsiteX1" fmla="*/ 3690257 w 7364187"/>
              <a:gd name="connsiteY1" fmla="*/ 2081891 h 4106634"/>
              <a:gd name="connsiteX2" fmla="*/ 6204857 w 7364187"/>
              <a:gd name="connsiteY2" fmla="*/ 32655 h 4106634"/>
              <a:gd name="connsiteX3" fmla="*/ 7364187 w 7364187"/>
              <a:gd name="connsiteY3" fmla="*/ 0 h 4106634"/>
              <a:gd name="connsiteX0" fmla="*/ 0 w 7364187"/>
              <a:gd name="connsiteY0" fmla="*/ 4106634 h 4106634"/>
              <a:gd name="connsiteX1" fmla="*/ 3690257 w 7364187"/>
              <a:gd name="connsiteY1" fmla="*/ 2081891 h 4106634"/>
              <a:gd name="connsiteX2" fmla="*/ 6204857 w 7364187"/>
              <a:gd name="connsiteY2" fmla="*/ 7255 h 4106634"/>
              <a:gd name="connsiteX3" fmla="*/ 7364187 w 7364187"/>
              <a:gd name="connsiteY3" fmla="*/ 0 h 4106634"/>
              <a:gd name="connsiteX0" fmla="*/ 0 w 7364187"/>
              <a:gd name="connsiteY0" fmla="*/ 4106634 h 4106634"/>
              <a:gd name="connsiteX1" fmla="*/ 3690257 w 7364187"/>
              <a:gd name="connsiteY1" fmla="*/ 2081891 h 4106634"/>
              <a:gd name="connsiteX2" fmla="*/ 6204857 w 7364187"/>
              <a:gd name="connsiteY2" fmla="*/ 7255 h 4106634"/>
              <a:gd name="connsiteX3" fmla="*/ 7364187 w 7364187"/>
              <a:gd name="connsiteY3" fmla="*/ 0 h 4106634"/>
              <a:gd name="connsiteX0" fmla="*/ 0 w 7364187"/>
              <a:gd name="connsiteY0" fmla="*/ 4106634 h 4106634"/>
              <a:gd name="connsiteX1" fmla="*/ 3690257 w 7364187"/>
              <a:gd name="connsiteY1" fmla="*/ 2081891 h 4106634"/>
              <a:gd name="connsiteX2" fmla="*/ 6204857 w 7364187"/>
              <a:gd name="connsiteY2" fmla="*/ 7255 h 4106634"/>
              <a:gd name="connsiteX3" fmla="*/ 7364187 w 7364187"/>
              <a:gd name="connsiteY3" fmla="*/ 0 h 4106634"/>
              <a:gd name="connsiteX0" fmla="*/ 279004 w 7643191"/>
              <a:gd name="connsiteY0" fmla="*/ 4106634 h 4241925"/>
              <a:gd name="connsiteX1" fmla="*/ 271749 w 7643191"/>
              <a:gd name="connsiteY1" fmla="*/ 4087586 h 4241925"/>
              <a:gd name="connsiteX2" fmla="*/ 3969261 w 7643191"/>
              <a:gd name="connsiteY2" fmla="*/ 2081891 h 4241925"/>
              <a:gd name="connsiteX3" fmla="*/ 6483861 w 7643191"/>
              <a:gd name="connsiteY3" fmla="*/ 7255 h 4241925"/>
              <a:gd name="connsiteX4" fmla="*/ 7643191 w 7643191"/>
              <a:gd name="connsiteY4" fmla="*/ 0 h 4241925"/>
              <a:gd name="connsiteX0" fmla="*/ 3 w 7364190"/>
              <a:gd name="connsiteY0" fmla="*/ 4106634 h 4241925"/>
              <a:gd name="connsiteX1" fmla="*/ 1065898 w 7364190"/>
              <a:gd name="connsiteY1" fmla="*/ 4087586 h 4241925"/>
              <a:gd name="connsiteX2" fmla="*/ 3690260 w 7364190"/>
              <a:gd name="connsiteY2" fmla="*/ 2081891 h 4241925"/>
              <a:gd name="connsiteX3" fmla="*/ 6204860 w 7364190"/>
              <a:gd name="connsiteY3" fmla="*/ 7255 h 4241925"/>
              <a:gd name="connsiteX4" fmla="*/ 7364190 w 7364190"/>
              <a:gd name="connsiteY4" fmla="*/ 0 h 4241925"/>
              <a:gd name="connsiteX0" fmla="*/ 3 w 7364190"/>
              <a:gd name="connsiteY0" fmla="*/ 4106634 h 4241925"/>
              <a:gd name="connsiteX1" fmla="*/ 1065898 w 7364190"/>
              <a:gd name="connsiteY1" fmla="*/ 4087586 h 4241925"/>
              <a:gd name="connsiteX2" fmla="*/ 3690260 w 7364190"/>
              <a:gd name="connsiteY2" fmla="*/ 2081891 h 4241925"/>
              <a:gd name="connsiteX3" fmla="*/ 6204860 w 7364190"/>
              <a:gd name="connsiteY3" fmla="*/ 7255 h 4241925"/>
              <a:gd name="connsiteX4" fmla="*/ 7364190 w 7364190"/>
              <a:gd name="connsiteY4" fmla="*/ 0 h 4241925"/>
              <a:gd name="connsiteX0" fmla="*/ 6568 w 7370755"/>
              <a:gd name="connsiteY0" fmla="*/ 4106634 h 4106634"/>
              <a:gd name="connsiteX1" fmla="*/ 1072463 w 7370755"/>
              <a:gd name="connsiteY1" fmla="*/ 4087586 h 4106634"/>
              <a:gd name="connsiteX2" fmla="*/ 3696825 w 7370755"/>
              <a:gd name="connsiteY2" fmla="*/ 2081891 h 4106634"/>
              <a:gd name="connsiteX3" fmla="*/ 6211425 w 7370755"/>
              <a:gd name="connsiteY3" fmla="*/ 7255 h 4106634"/>
              <a:gd name="connsiteX4" fmla="*/ 7370755 w 7370755"/>
              <a:gd name="connsiteY4" fmla="*/ 0 h 4106634"/>
              <a:gd name="connsiteX0" fmla="*/ 5841 w 7377171"/>
              <a:gd name="connsiteY0" fmla="*/ 4082821 h 4097592"/>
              <a:gd name="connsiteX1" fmla="*/ 1078879 w 7377171"/>
              <a:gd name="connsiteY1" fmla="*/ 4087586 h 4097592"/>
              <a:gd name="connsiteX2" fmla="*/ 3703241 w 7377171"/>
              <a:gd name="connsiteY2" fmla="*/ 2081891 h 4097592"/>
              <a:gd name="connsiteX3" fmla="*/ 6217841 w 7377171"/>
              <a:gd name="connsiteY3" fmla="*/ 7255 h 4097592"/>
              <a:gd name="connsiteX4" fmla="*/ 7377171 w 7377171"/>
              <a:gd name="connsiteY4" fmla="*/ 0 h 4097592"/>
              <a:gd name="connsiteX0" fmla="*/ 5841 w 7377171"/>
              <a:gd name="connsiteY0" fmla="*/ 4082821 h 4097592"/>
              <a:gd name="connsiteX1" fmla="*/ 1078879 w 7377171"/>
              <a:gd name="connsiteY1" fmla="*/ 4087586 h 4097592"/>
              <a:gd name="connsiteX2" fmla="*/ 3703241 w 7377171"/>
              <a:gd name="connsiteY2" fmla="*/ 2081891 h 4097592"/>
              <a:gd name="connsiteX3" fmla="*/ 6217841 w 7377171"/>
              <a:gd name="connsiteY3" fmla="*/ 7255 h 4097592"/>
              <a:gd name="connsiteX4" fmla="*/ 7377171 w 7377171"/>
              <a:gd name="connsiteY4" fmla="*/ 0 h 4097592"/>
              <a:gd name="connsiteX0" fmla="*/ 7462 w 7378792"/>
              <a:gd name="connsiteY0" fmla="*/ 4082821 h 4087663"/>
              <a:gd name="connsiteX1" fmla="*/ 1080500 w 7378792"/>
              <a:gd name="connsiteY1" fmla="*/ 4087586 h 4087663"/>
              <a:gd name="connsiteX2" fmla="*/ 3704862 w 7378792"/>
              <a:gd name="connsiteY2" fmla="*/ 2081891 h 4087663"/>
              <a:gd name="connsiteX3" fmla="*/ 6219462 w 7378792"/>
              <a:gd name="connsiteY3" fmla="*/ 7255 h 4087663"/>
              <a:gd name="connsiteX4" fmla="*/ 7378792 w 7378792"/>
              <a:gd name="connsiteY4" fmla="*/ 0 h 4087663"/>
              <a:gd name="connsiteX0" fmla="*/ 7462 w 7378792"/>
              <a:gd name="connsiteY0" fmla="*/ 4082821 h 4087663"/>
              <a:gd name="connsiteX1" fmla="*/ 1080500 w 7378792"/>
              <a:gd name="connsiteY1" fmla="*/ 4087586 h 4087663"/>
              <a:gd name="connsiteX2" fmla="*/ 3704862 w 7378792"/>
              <a:gd name="connsiteY2" fmla="*/ 2081891 h 4087663"/>
              <a:gd name="connsiteX3" fmla="*/ 6219462 w 7378792"/>
              <a:gd name="connsiteY3" fmla="*/ 7255 h 4087663"/>
              <a:gd name="connsiteX4" fmla="*/ 7378792 w 7378792"/>
              <a:gd name="connsiteY4" fmla="*/ 0 h 4087663"/>
              <a:gd name="connsiteX0" fmla="*/ 7462 w 7378792"/>
              <a:gd name="connsiteY0" fmla="*/ 4082821 h 4087644"/>
              <a:gd name="connsiteX1" fmla="*/ 1080500 w 7378792"/>
              <a:gd name="connsiteY1" fmla="*/ 4087586 h 4087644"/>
              <a:gd name="connsiteX2" fmla="*/ 3704862 w 7378792"/>
              <a:gd name="connsiteY2" fmla="*/ 2081891 h 4087644"/>
              <a:gd name="connsiteX3" fmla="*/ 6219462 w 7378792"/>
              <a:gd name="connsiteY3" fmla="*/ 7255 h 4087644"/>
              <a:gd name="connsiteX4" fmla="*/ 7378792 w 7378792"/>
              <a:gd name="connsiteY4" fmla="*/ 0 h 4087644"/>
              <a:gd name="connsiteX0" fmla="*/ 7462 w 7378792"/>
              <a:gd name="connsiteY0" fmla="*/ 4082821 h 4087646"/>
              <a:gd name="connsiteX1" fmla="*/ 1080500 w 7378792"/>
              <a:gd name="connsiteY1" fmla="*/ 4087586 h 4087646"/>
              <a:gd name="connsiteX2" fmla="*/ 3704862 w 7378792"/>
              <a:gd name="connsiteY2" fmla="*/ 2081891 h 4087646"/>
              <a:gd name="connsiteX3" fmla="*/ 6219462 w 7378792"/>
              <a:gd name="connsiteY3" fmla="*/ 7255 h 4087646"/>
              <a:gd name="connsiteX4" fmla="*/ 7378792 w 7378792"/>
              <a:gd name="connsiteY4" fmla="*/ 0 h 4087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78792" h="4087646">
                <a:moveTo>
                  <a:pt x="7462" y="4082821"/>
                </a:moveTo>
                <a:cubicBezTo>
                  <a:pt x="6253" y="4079646"/>
                  <a:pt x="-154462" y="4080555"/>
                  <a:pt x="1080500" y="4087586"/>
                </a:cubicBezTo>
                <a:cubicBezTo>
                  <a:pt x="3123023" y="4099379"/>
                  <a:pt x="3541788" y="2396186"/>
                  <a:pt x="3704862" y="2081891"/>
                </a:cubicBezTo>
                <a:cubicBezTo>
                  <a:pt x="3867936" y="1767596"/>
                  <a:pt x="4482737" y="5440"/>
                  <a:pt x="6219462" y="7255"/>
                </a:cubicBezTo>
                <a:cubicBezTo>
                  <a:pt x="7531191" y="-4991"/>
                  <a:pt x="6453506" y="2721"/>
                  <a:pt x="7378792" y="0"/>
                </a:cubicBezTo>
              </a:path>
            </a:pathLst>
          </a:cu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descr=" 26"/>
          <p:cNvSpPr txBox="1"/>
          <p:nvPr/>
        </p:nvSpPr>
        <p:spPr>
          <a:xfrm>
            <a:off x="5895119" y="1999676"/>
            <a:ext cx="3313340" cy="95410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actual cell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N(</a:t>
            </a:r>
            <a:r>
              <a:rPr kumimoji="0" lang="el-GR" sz="2800" b="0"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μ</a:t>
            </a:r>
            <a:r>
              <a:rPr kumimoji="0" lang="en-US" sz="2800" b="0"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 </a:t>
            </a:r>
            <a:r>
              <a:rPr kumimoji="0" lang="el-GR" sz="2800" b="0"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σ</a:t>
            </a:r>
            <a:r>
              <a:rPr kumimoji="0" lang="en-US" sz="2800" b="0"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  |  </a:t>
            </a:r>
            <a:r>
              <a:rPr kumimoji="0" lang="el-GR" sz="2800" b="0"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μ</a:t>
            </a:r>
            <a:r>
              <a:rPr kumimoji="0" lang="en-US" sz="2800" b="0"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 = 3s</a:t>
            </a:r>
          </a:p>
        </p:txBody>
      </p:sp>
      <p:cxnSp>
        <p:nvCxnSpPr>
          <p:cNvPr id="28" name="Straight Arrow Connector 27" descr=" 28"/>
          <p:cNvCxnSpPr/>
          <p:nvPr/>
        </p:nvCxnSpPr>
        <p:spPr>
          <a:xfrm flipV="1">
            <a:off x="4459112" y="1735938"/>
            <a:ext cx="504935" cy="222180"/>
          </a:xfrm>
          <a:prstGeom prst="straightConnector1">
            <a:avLst/>
          </a:prstGeom>
          <a:ln w="57150">
            <a:tailEnd type="triangle"/>
          </a:ln>
        </p:spPr>
        <p:style>
          <a:lnRef idx="1">
            <a:schemeClr val="accent6"/>
          </a:lnRef>
          <a:fillRef idx="0">
            <a:schemeClr val="accent6"/>
          </a:fillRef>
          <a:effectRef idx="0">
            <a:schemeClr val="accent6"/>
          </a:effectRef>
          <a:fontRef idx="minor">
            <a:schemeClr val="tx1"/>
          </a:fontRef>
        </p:style>
      </p:cxnSp>
      <p:cxnSp>
        <p:nvCxnSpPr>
          <p:cNvPr id="9" name="Straight Arrow Connector 8" descr=" 29"/>
          <p:cNvCxnSpPr/>
          <p:nvPr/>
        </p:nvCxnSpPr>
        <p:spPr>
          <a:xfrm flipH="1" flipV="1">
            <a:off x="5973133" y="2048571"/>
            <a:ext cx="585107" cy="311583"/>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4" name="Title 3" descr=" 4"/>
          <p:cNvSpPr>
            <a:spLocks noGrp="1"/>
          </p:cNvSpPr>
          <p:nvPr>
            <p:ph type="title"/>
          </p:nvPr>
        </p:nvSpPr>
        <p:spPr/>
        <p:txBody>
          <a:bodyPr>
            <a:noAutofit/>
          </a:bodyPr>
          <a:lstStyle/>
          <a:p>
            <a:r>
              <a:rPr lang="en-US" sz="4000" dirty="0"/>
              <a:t>Single-cell Failure Probability (Cartoon)</a:t>
            </a:r>
            <a:br>
              <a:rPr lang="en-US" sz="4000" dirty="0"/>
            </a:br>
            <a:endParaRPr lang="en-US" sz="4000" dirty="0"/>
          </a:p>
        </p:txBody>
      </p:sp>
      <p:sp>
        <p:nvSpPr>
          <p:cNvPr id="11" name="Slide Number Placeholder 5"/>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22/36</a:t>
            </a:r>
          </a:p>
        </p:txBody>
      </p:sp>
    </p:spTree>
    <p:extLst>
      <p:ext uri="{BB962C8B-B14F-4D97-AF65-F5344CB8AC3E}">
        <p14:creationId xmlns:p14="http://schemas.microsoft.com/office/powerpoint/2010/main" val="3775096671"/>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2" name="Chart 51" descr=" 52"/>
          <p:cNvGraphicFramePr/>
          <p:nvPr>
            <p:extLst/>
          </p:nvPr>
        </p:nvGraphicFramePr>
        <p:xfrm>
          <a:off x="1244982" y="1486303"/>
          <a:ext cx="7665474" cy="434172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descr=" 8"/>
          <p:cNvGraphicFramePr/>
          <p:nvPr>
            <p:extLst/>
          </p:nvPr>
        </p:nvGraphicFramePr>
        <p:xfrm>
          <a:off x="-75277" y="1492925"/>
          <a:ext cx="9098035" cy="5347788"/>
        </p:xfrm>
        <a:graphic>
          <a:graphicData uri="http://schemas.openxmlformats.org/drawingml/2006/chart">
            <c:chart xmlns:c="http://schemas.openxmlformats.org/drawingml/2006/chart" xmlns:r="http://schemas.openxmlformats.org/officeDocument/2006/relationships" r:id="rId4"/>
          </a:graphicData>
        </a:graphic>
      </p:graphicFrame>
      <p:sp>
        <p:nvSpPr>
          <p:cNvPr id="22" name="Title 1" descr=" 22"/>
          <p:cNvSpPr txBox="1">
            <a:spLocks/>
          </p:cNvSpPr>
          <p:nvPr/>
        </p:nvSpPr>
        <p:spPr>
          <a:xfrm>
            <a:off x="152400" y="66419"/>
            <a:ext cx="8839200" cy="761999"/>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Single-cell Failure Probability (Real)</a:t>
            </a:r>
          </a:p>
        </p:txBody>
      </p:sp>
      <p:sp>
        <p:nvSpPr>
          <p:cNvPr id="5" name="Slide Number Placeholder 5"/>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22/36</a:t>
            </a:r>
          </a:p>
        </p:txBody>
      </p:sp>
    </p:spTree>
    <p:extLst>
      <p:ext uri="{BB962C8B-B14F-4D97-AF65-F5344CB8AC3E}">
        <p14:creationId xmlns:p14="http://schemas.microsoft.com/office/powerpoint/2010/main" val="4222362559"/>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2" name="Chart 51" descr=" 52"/>
          <p:cNvGraphicFramePr/>
          <p:nvPr>
            <p:extLst/>
          </p:nvPr>
        </p:nvGraphicFramePr>
        <p:xfrm>
          <a:off x="1244982" y="1486303"/>
          <a:ext cx="7665474" cy="434172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descr=" 8"/>
          <p:cNvGraphicFramePr/>
          <p:nvPr>
            <p:extLst/>
          </p:nvPr>
        </p:nvGraphicFramePr>
        <p:xfrm>
          <a:off x="-75277" y="1492925"/>
          <a:ext cx="9098035" cy="5347788"/>
        </p:xfrm>
        <a:graphic>
          <a:graphicData uri="http://schemas.openxmlformats.org/drawingml/2006/chart">
            <c:chart xmlns:c="http://schemas.openxmlformats.org/drawingml/2006/chart" xmlns:r="http://schemas.openxmlformats.org/officeDocument/2006/relationships" r:id="rId4"/>
          </a:graphicData>
        </a:graphic>
      </p:graphicFrame>
      <p:sp>
        <p:nvSpPr>
          <p:cNvPr id="22" name="Title 1" descr=" 22"/>
          <p:cNvSpPr txBox="1">
            <a:spLocks/>
          </p:cNvSpPr>
          <p:nvPr/>
        </p:nvSpPr>
        <p:spPr>
          <a:xfrm>
            <a:off x="152400" y="66419"/>
            <a:ext cx="8839200" cy="761999"/>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Single-cell Failure Probability (Real)</a:t>
            </a:r>
          </a:p>
        </p:txBody>
      </p:sp>
      <p:grpSp>
        <p:nvGrpSpPr>
          <p:cNvPr id="5" name="Group 4" descr=" 2"/>
          <p:cNvGrpSpPr/>
          <p:nvPr/>
        </p:nvGrpSpPr>
        <p:grpSpPr>
          <a:xfrm>
            <a:off x="4627501" y="3233406"/>
            <a:ext cx="3828715" cy="1305705"/>
            <a:chOff x="7152963" y="2166545"/>
            <a:chExt cx="3828715" cy="1305705"/>
          </a:xfrm>
        </p:grpSpPr>
        <p:sp>
          <p:nvSpPr>
            <p:cNvPr id="6" name="TextBox 5"/>
            <p:cNvSpPr txBox="1"/>
            <p:nvPr/>
          </p:nvSpPr>
          <p:spPr>
            <a:xfrm>
              <a:off x="8306654" y="2518143"/>
              <a:ext cx="2675024"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failed 9 times out of 16 trials</a:t>
              </a:r>
            </a:p>
          </p:txBody>
        </p:sp>
        <p:sp>
          <p:nvSpPr>
            <p:cNvPr id="7" name="Oval 6"/>
            <p:cNvSpPr/>
            <p:nvPr/>
          </p:nvSpPr>
          <p:spPr>
            <a:xfrm>
              <a:off x="7152963" y="2166545"/>
              <a:ext cx="302908" cy="302908"/>
            </a:xfrm>
            <a:prstGeom prst="ellipse">
              <a:avLst/>
            </a:pr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Arrow Connector 8"/>
            <p:cNvCxnSpPr/>
            <p:nvPr/>
          </p:nvCxnSpPr>
          <p:spPr>
            <a:xfrm flipH="1" flipV="1">
              <a:off x="7575294" y="2429630"/>
              <a:ext cx="779607" cy="241146"/>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sp>
        <p:nvSpPr>
          <p:cNvPr id="10" name="Slide Number Placeholder 5"/>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22/36</a:t>
            </a:r>
          </a:p>
        </p:txBody>
      </p:sp>
    </p:spTree>
    <p:extLst>
      <p:ext uri="{BB962C8B-B14F-4D97-AF65-F5344CB8AC3E}">
        <p14:creationId xmlns:p14="http://schemas.microsoft.com/office/powerpoint/2010/main" val="2655218369"/>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descr=" 8"/>
          <p:cNvGraphicFramePr/>
          <p:nvPr>
            <p:extLst/>
          </p:nvPr>
        </p:nvGraphicFramePr>
        <p:xfrm>
          <a:off x="-75277" y="1492925"/>
          <a:ext cx="9098035" cy="534778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descr=" 20"/>
          <p:cNvGraphicFramePr/>
          <p:nvPr>
            <p:extLst/>
          </p:nvPr>
        </p:nvGraphicFramePr>
        <p:xfrm>
          <a:off x="1257300" y="1470665"/>
          <a:ext cx="7665474" cy="4341723"/>
        </p:xfrm>
        <a:graphic>
          <a:graphicData uri="http://schemas.openxmlformats.org/drawingml/2006/chart">
            <c:chart xmlns:c="http://schemas.openxmlformats.org/drawingml/2006/chart" xmlns:r="http://schemas.openxmlformats.org/officeDocument/2006/relationships" r:id="rId4"/>
          </a:graphicData>
        </a:graphic>
      </p:graphicFrame>
      <p:sp>
        <p:nvSpPr>
          <p:cNvPr id="22" name="Title 1" descr=" 22"/>
          <p:cNvSpPr txBox="1">
            <a:spLocks/>
          </p:cNvSpPr>
          <p:nvPr/>
        </p:nvSpPr>
        <p:spPr>
          <a:xfrm>
            <a:off x="152400" y="66419"/>
            <a:ext cx="8839200" cy="761999"/>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Single-cell Failure Probability (Real)</a:t>
            </a:r>
          </a:p>
        </p:txBody>
      </p:sp>
      <p:sp>
        <p:nvSpPr>
          <p:cNvPr id="5" name="Slide Number Placeholder 5"/>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22/36</a:t>
            </a:r>
          </a:p>
        </p:txBody>
      </p:sp>
    </p:spTree>
    <p:extLst>
      <p:ext uri="{BB962C8B-B14F-4D97-AF65-F5344CB8AC3E}">
        <p14:creationId xmlns:p14="http://schemas.microsoft.com/office/powerpoint/2010/main" val="3816751136"/>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descr=" 8"/>
          <p:cNvGraphicFramePr/>
          <p:nvPr>
            <p:extLst/>
          </p:nvPr>
        </p:nvGraphicFramePr>
        <p:xfrm>
          <a:off x="-75277" y="1492925"/>
          <a:ext cx="9098035" cy="534778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descr=" 14"/>
          <p:cNvGraphicFramePr/>
          <p:nvPr>
            <p:extLst/>
          </p:nvPr>
        </p:nvGraphicFramePr>
        <p:xfrm>
          <a:off x="1246702" y="1492925"/>
          <a:ext cx="7665474" cy="4341723"/>
        </p:xfrm>
        <a:graphic>
          <a:graphicData uri="http://schemas.openxmlformats.org/drawingml/2006/chart">
            <c:chart xmlns:c="http://schemas.openxmlformats.org/drawingml/2006/chart" xmlns:r="http://schemas.openxmlformats.org/officeDocument/2006/relationships" r:id="rId4"/>
          </a:graphicData>
        </a:graphic>
      </p:graphicFrame>
      <p:sp>
        <p:nvSpPr>
          <p:cNvPr id="22" name="Title 1" descr=" 22"/>
          <p:cNvSpPr txBox="1">
            <a:spLocks/>
          </p:cNvSpPr>
          <p:nvPr/>
        </p:nvSpPr>
        <p:spPr>
          <a:xfrm>
            <a:off x="152400" y="66419"/>
            <a:ext cx="8839200" cy="761999"/>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Single-cell Failure Probability (Real)</a:t>
            </a:r>
          </a:p>
        </p:txBody>
      </p:sp>
      <p:sp>
        <p:nvSpPr>
          <p:cNvPr id="6" name="Slide Number Placeholder 5"/>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22/36</a:t>
            </a:r>
          </a:p>
        </p:txBody>
      </p:sp>
    </p:spTree>
    <p:extLst>
      <p:ext uri="{BB962C8B-B14F-4D97-AF65-F5344CB8AC3E}">
        <p14:creationId xmlns:p14="http://schemas.microsoft.com/office/powerpoint/2010/main" val="3107420558"/>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descr=" 8"/>
          <p:cNvGraphicFramePr/>
          <p:nvPr>
            <p:extLst/>
          </p:nvPr>
        </p:nvGraphicFramePr>
        <p:xfrm>
          <a:off x="-75277" y="1492925"/>
          <a:ext cx="9098035" cy="534778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descr=" 14"/>
          <p:cNvGraphicFramePr/>
          <p:nvPr>
            <p:extLst/>
          </p:nvPr>
        </p:nvGraphicFramePr>
        <p:xfrm>
          <a:off x="1246702" y="1492925"/>
          <a:ext cx="7665474" cy="4341723"/>
        </p:xfrm>
        <a:graphic>
          <a:graphicData uri="http://schemas.openxmlformats.org/drawingml/2006/chart">
            <c:chart xmlns:c="http://schemas.openxmlformats.org/drawingml/2006/chart" xmlns:r="http://schemas.openxmlformats.org/officeDocument/2006/relationships" r:id="rId4"/>
          </a:graphicData>
        </a:graphic>
      </p:graphicFrame>
      <p:sp>
        <p:nvSpPr>
          <p:cNvPr id="22" name="Title 1" descr=" 22"/>
          <p:cNvSpPr txBox="1">
            <a:spLocks/>
          </p:cNvSpPr>
          <p:nvPr/>
        </p:nvSpPr>
        <p:spPr>
          <a:xfrm>
            <a:off x="152400" y="66419"/>
            <a:ext cx="8839200" cy="761999"/>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Single-cell Failure Probability (Real)</a:t>
            </a:r>
          </a:p>
        </p:txBody>
      </p:sp>
      <p:cxnSp>
        <p:nvCxnSpPr>
          <p:cNvPr id="6" name="Straight Connector 5" descr=" 7"/>
          <p:cNvCxnSpPr/>
          <p:nvPr/>
        </p:nvCxnSpPr>
        <p:spPr>
          <a:xfrm>
            <a:off x="4305300" y="1382175"/>
            <a:ext cx="0" cy="4315913"/>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descr=" 30"/>
          <p:cNvSpPr txBox="1"/>
          <p:nvPr/>
        </p:nvSpPr>
        <p:spPr>
          <a:xfrm>
            <a:off x="2955443" y="852333"/>
            <a:ext cx="254961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operate here</a:t>
            </a:r>
          </a:p>
        </p:txBody>
      </p:sp>
      <p:sp>
        <p:nvSpPr>
          <p:cNvPr id="9" name="Slide Number Placeholder 5"/>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22/36</a:t>
            </a:r>
          </a:p>
        </p:txBody>
      </p:sp>
    </p:spTree>
    <p:extLst>
      <p:ext uri="{BB962C8B-B14F-4D97-AF65-F5344CB8AC3E}">
        <p14:creationId xmlns:p14="http://schemas.microsoft.com/office/powerpoint/2010/main" val="2499956640"/>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descr=" 8"/>
          <p:cNvGraphicFramePr/>
          <p:nvPr>
            <p:extLst/>
          </p:nvPr>
        </p:nvGraphicFramePr>
        <p:xfrm>
          <a:off x="-75277" y="1492925"/>
          <a:ext cx="9098035" cy="534778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descr=" 14"/>
          <p:cNvGraphicFramePr/>
          <p:nvPr>
            <p:extLst/>
          </p:nvPr>
        </p:nvGraphicFramePr>
        <p:xfrm>
          <a:off x="1246702" y="1492925"/>
          <a:ext cx="7665474" cy="4341723"/>
        </p:xfrm>
        <a:graphic>
          <a:graphicData uri="http://schemas.openxmlformats.org/drawingml/2006/chart">
            <c:chart xmlns:c="http://schemas.openxmlformats.org/drawingml/2006/chart" xmlns:r="http://schemas.openxmlformats.org/officeDocument/2006/relationships" r:id="rId4"/>
          </a:graphicData>
        </a:graphic>
      </p:graphicFrame>
      <p:sp>
        <p:nvSpPr>
          <p:cNvPr id="22" name="Title 1" descr=" 22"/>
          <p:cNvSpPr txBox="1">
            <a:spLocks/>
          </p:cNvSpPr>
          <p:nvPr/>
        </p:nvSpPr>
        <p:spPr>
          <a:xfrm>
            <a:off x="152400" y="66419"/>
            <a:ext cx="8839200" cy="761999"/>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Single-cell Failure Probability (Real)</a:t>
            </a:r>
          </a:p>
        </p:txBody>
      </p:sp>
      <p:cxnSp>
        <p:nvCxnSpPr>
          <p:cNvPr id="6" name="Straight Connector 5" descr=" 7"/>
          <p:cNvCxnSpPr/>
          <p:nvPr/>
        </p:nvCxnSpPr>
        <p:spPr>
          <a:xfrm>
            <a:off x="4305300" y="1382175"/>
            <a:ext cx="0" cy="4315913"/>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descr=" 30"/>
          <p:cNvSpPr txBox="1"/>
          <p:nvPr/>
        </p:nvSpPr>
        <p:spPr>
          <a:xfrm>
            <a:off x="2955443" y="852333"/>
            <a:ext cx="254961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operate here</a:t>
            </a:r>
          </a:p>
        </p:txBody>
      </p:sp>
      <p:grpSp>
        <p:nvGrpSpPr>
          <p:cNvPr id="9" name="Group 8" descr=" 38"/>
          <p:cNvGrpSpPr/>
          <p:nvPr/>
        </p:nvGrpSpPr>
        <p:grpSpPr>
          <a:xfrm>
            <a:off x="4153638" y="1470665"/>
            <a:ext cx="311228" cy="3792115"/>
            <a:chOff x="4153638" y="1470665"/>
            <a:chExt cx="311228" cy="3792115"/>
          </a:xfrm>
        </p:grpSpPr>
        <p:sp>
          <p:nvSpPr>
            <p:cNvPr id="10" name="Oval 9"/>
            <p:cNvSpPr/>
            <p:nvPr/>
          </p:nvSpPr>
          <p:spPr>
            <a:xfrm>
              <a:off x="4153846" y="1470665"/>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val 10"/>
            <p:cNvSpPr/>
            <p:nvPr/>
          </p:nvSpPr>
          <p:spPr>
            <a:xfrm>
              <a:off x="4153846" y="1635363"/>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Oval 11"/>
            <p:cNvSpPr/>
            <p:nvPr/>
          </p:nvSpPr>
          <p:spPr>
            <a:xfrm>
              <a:off x="4153846" y="2694543"/>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val 12"/>
            <p:cNvSpPr/>
            <p:nvPr/>
          </p:nvSpPr>
          <p:spPr>
            <a:xfrm>
              <a:off x="4153638" y="3520653"/>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Oval 13"/>
            <p:cNvSpPr/>
            <p:nvPr/>
          </p:nvSpPr>
          <p:spPr>
            <a:xfrm>
              <a:off x="4161958" y="4801796"/>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Oval 14"/>
            <p:cNvSpPr/>
            <p:nvPr/>
          </p:nvSpPr>
          <p:spPr>
            <a:xfrm>
              <a:off x="4161712" y="4959872"/>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6" name="Slide Number Placeholder 5"/>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22/36</a:t>
            </a:r>
          </a:p>
        </p:txBody>
      </p:sp>
    </p:spTree>
    <p:extLst>
      <p:ext uri="{BB962C8B-B14F-4D97-AF65-F5344CB8AC3E}">
        <p14:creationId xmlns:p14="http://schemas.microsoft.com/office/powerpoint/2010/main" val="2525883504"/>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descr=" 8"/>
          <p:cNvGraphicFramePr/>
          <p:nvPr>
            <p:extLst/>
          </p:nvPr>
        </p:nvGraphicFramePr>
        <p:xfrm>
          <a:off x="-75277" y="1492925"/>
          <a:ext cx="9098035" cy="534778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descr=" 14"/>
          <p:cNvGraphicFramePr/>
          <p:nvPr>
            <p:extLst/>
          </p:nvPr>
        </p:nvGraphicFramePr>
        <p:xfrm>
          <a:off x="1246702" y="1492925"/>
          <a:ext cx="7665474" cy="4341723"/>
        </p:xfrm>
        <a:graphic>
          <a:graphicData uri="http://schemas.openxmlformats.org/drawingml/2006/chart">
            <c:chart xmlns:c="http://schemas.openxmlformats.org/drawingml/2006/chart" xmlns:r="http://schemas.openxmlformats.org/officeDocument/2006/relationships" r:id="rId4"/>
          </a:graphicData>
        </a:graphic>
      </p:graphicFrame>
      <p:sp>
        <p:nvSpPr>
          <p:cNvPr id="22" name="Title 1" descr=" 22"/>
          <p:cNvSpPr txBox="1">
            <a:spLocks/>
          </p:cNvSpPr>
          <p:nvPr/>
        </p:nvSpPr>
        <p:spPr>
          <a:xfrm>
            <a:off x="152400" y="66419"/>
            <a:ext cx="8839200" cy="761999"/>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Single-cell Failure Probability (Real)</a:t>
            </a:r>
          </a:p>
        </p:txBody>
      </p:sp>
      <p:cxnSp>
        <p:nvCxnSpPr>
          <p:cNvPr id="6" name="Straight Connector 5" descr=" 7"/>
          <p:cNvCxnSpPr/>
          <p:nvPr/>
        </p:nvCxnSpPr>
        <p:spPr>
          <a:xfrm>
            <a:off x="4305300" y="1382175"/>
            <a:ext cx="0" cy="4315913"/>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descr=" 30"/>
          <p:cNvSpPr txBox="1"/>
          <p:nvPr/>
        </p:nvSpPr>
        <p:spPr>
          <a:xfrm>
            <a:off x="2955443" y="852333"/>
            <a:ext cx="254961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operate here</a:t>
            </a:r>
          </a:p>
        </p:txBody>
      </p:sp>
      <p:grpSp>
        <p:nvGrpSpPr>
          <p:cNvPr id="9" name="Group 8" descr=" 38"/>
          <p:cNvGrpSpPr/>
          <p:nvPr/>
        </p:nvGrpSpPr>
        <p:grpSpPr>
          <a:xfrm>
            <a:off x="4153638" y="1470665"/>
            <a:ext cx="311228" cy="3792115"/>
            <a:chOff x="4153638" y="1470665"/>
            <a:chExt cx="311228" cy="3792115"/>
          </a:xfrm>
        </p:grpSpPr>
        <p:sp>
          <p:nvSpPr>
            <p:cNvPr id="10" name="Oval 9"/>
            <p:cNvSpPr/>
            <p:nvPr/>
          </p:nvSpPr>
          <p:spPr>
            <a:xfrm>
              <a:off x="4153846" y="1470665"/>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val 10"/>
            <p:cNvSpPr/>
            <p:nvPr/>
          </p:nvSpPr>
          <p:spPr>
            <a:xfrm>
              <a:off x="4153846" y="1635363"/>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Oval 11"/>
            <p:cNvSpPr/>
            <p:nvPr/>
          </p:nvSpPr>
          <p:spPr>
            <a:xfrm>
              <a:off x="4153846" y="2694543"/>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val 12"/>
            <p:cNvSpPr/>
            <p:nvPr/>
          </p:nvSpPr>
          <p:spPr>
            <a:xfrm>
              <a:off x="4153638" y="3520653"/>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Oval 13"/>
            <p:cNvSpPr/>
            <p:nvPr/>
          </p:nvSpPr>
          <p:spPr>
            <a:xfrm>
              <a:off x="4161958" y="4801796"/>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Oval 14"/>
            <p:cNvSpPr/>
            <p:nvPr/>
          </p:nvSpPr>
          <p:spPr>
            <a:xfrm>
              <a:off x="4161712" y="4959872"/>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6" name="Group 15" descr=" 50"/>
          <p:cNvGrpSpPr/>
          <p:nvPr/>
        </p:nvGrpSpPr>
        <p:grpSpPr>
          <a:xfrm>
            <a:off x="4301879" y="4681288"/>
            <a:ext cx="1492330" cy="860076"/>
            <a:chOff x="4493720" y="4581484"/>
            <a:chExt cx="1492330" cy="860076"/>
          </a:xfrm>
        </p:grpSpPr>
        <p:sp>
          <p:nvSpPr>
            <p:cNvPr id="17" name="TextBox 16"/>
            <p:cNvSpPr txBox="1"/>
            <p:nvPr/>
          </p:nvSpPr>
          <p:spPr>
            <a:xfrm>
              <a:off x="4665582" y="4581484"/>
              <a:ext cx="120135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hard</a:t>
              </a:r>
            </a:p>
          </p:txBody>
        </p:sp>
        <p:sp>
          <p:nvSpPr>
            <p:cNvPr id="18" name="TextBox 17"/>
            <p:cNvSpPr txBox="1"/>
            <p:nvPr/>
          </p:nvSpPr>
          <p:spPr>
            <a:xfrm>
              <a:off x="4493720" y="4918340"/>
              <a:ext cx="149233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to find</a:t>
              </a:r>
            </a:p>
          </p:txBody>
        </p:sp>
      </p:grpSp>
      <p:cxnSp>
        <p:nvCxnSpPr>
          <p:cNvPr id="19" name="Straight Connector 18" descr=" 4"/>
          <p:cNvCxnSpPr/>
          <p:nvPr/>
        </p:nvCxnSpPr>
        <p:spPr>
          <a:xfrm>
            <a:off x="1394085" y="5115545"/>
            <a:ext cx="2759553" cy="0"/>
          </a:xfrm>
          <a:prstGeom prst="line">
            <a:avLst/>
          </a:prstGeom>
          <a:ln w="5715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20" name="Slide Number Placeholder 5"/>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22/36</a:t>
            </a:r>
          </a:p>
        </p:txBody>
      </p:sp>
    </p:spTree>
    <p:extLst>
      <p:ext uri="{BB962C8B-B14F-4D97-AF65-F5344CB8AC3E}">
        <p14:creationId xmlns:p14="http://schemas.microsoft.com/office/powerpoint/2010/main" val="895644988"/>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descr=" 8"/>
          <p:cNvGraphicFramePr/>
          <p:nvPr>
            <p:extLst/>
          </p:nvPr>
        </p:nvGraphicFramePr>
        <p:xfrm>
          <a:off x="-75277" y="1492925"/>
          <a:ext cx="9098035" cy="534778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descr=" 14"/>
          <p:cNvGraphicFramePr/>
          <p:nvPr>
            <p:extLst/>
          </p:nvPr>
        </p:nvGraphicFramePr>
        <p:xfrm>
          <a:off x="1246702" y="1492925"/>
          <a:ext cx="7665474" cy="4341723"/>
        </p:xfrm>
        <a:graphic>
          <a:graphicData uri="http://schemas.openxmlformats.org/drawingml/2006/chart">
            <c:chart xmlns:c="http://schemas.openxmlformats.org/drawingml/2006/chart" xmlns:r="http://schemas.openxmlformats.org/officeDocument/2006/relationships" r:id="rId4"/>
          </a:graphicData>
        </a:graphic>
      </p:graphicFrame>
      <p:sp>
        <p:nvSpPr>
          <p:cNvPr id="22" name="Title 1" descr=" 22"/>
          <p:cNvSpPr txBox="1">
            <a:spLocks/>
          </p:cNvSpPr>
          <p:nvPr/>
        </p:nvSpPr>
        <p:spPr>
          <a:xfrm>
            <a:off x="152400" y="66419"/>
            <a:ext cx="8839200" cy="761999"/>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Single-cell Failure Probability (Real)</a:t>
            </a:r>
          </a:p>
        </p:txBody>
      </p:sp>
      <p:cxnSp>
        <p:nvCxnSpPr>
          <p:cNvPr id="6" name="Straight Connector 5" descr=" 7"/>
          <p:cNvCxnSpPr/>
          <p:nvPr/>
        </p:nvCxnSpPr>
        <p:spPr>
          <a:xfrm>
            <a:off x="4305300" y="1382175"/>
            <a:ext cx="0" cy="4315913"/>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descr=" 30"/>
          <p:cNvSpPr txBox="1"/>
          <p:nvPr/>
        </p:nvSpPr>
        <p:spPr>
          <a:xfrm>
            <a:off x="2955443" y="852333"/>
            <a:ext cx="254961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operate here</a:t>
            </a:r>
          </a:p>
        </p:txBody>
      </p:sp>
      <p:grpSp>
        <p:nvGrpSpPr>
          <p:cNvPr id="9" name="Group 8" descr=" 38"/>
          <p:cNvGrpSpPr/>
          <p:nvPr/>
        </p:nvGrpSpPr>
        <p:grpSpPr>
          <a:xfrm>
            <a:off x="4153638" y="1470665"/>
            <a:ext cx="311228" cy="3792115"/>
            <a:chOff x="4153638" y="1470665"/>
            <a:chExt cx="311228" cy="3792115"/>
          </a:xfrm>
        </p:grpSpPr>
        <p:sp>
          <p:nvSpPr>
            <p:cNvPr id="10" name="Oval 9"/>
            <p:cNvSpPr/>
            <p:nvPr/>
          </p:nvSpPr>
          <p:spPr>
            <a:xfrm>
              <a:off x="4153846" y="1470665"/>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val 10"/>
            <p:cNvSpPr/>
            <p:nvPr/>
          </p:nvSpPr>
          <p:spPr>
            <a:xfrm>
              <a:off x="4153846" y="1635363"/>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Oval 11"/>
            <p:cNvSpPr/>
            <p:nvPr/>
          </p:nvSpPr>
          <p:spPr>
            <a:xfrm>
              <a:off x="4153846" y="2694543"/>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val 12"/>
            <p:cNvSpPr/>
            <p:nvPr/>
          </p:nvSpPr>
          <p:spPr>
            <a:xfrm>
              <a:off x="4153638" y="3520653"/>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Oval 13"/>
            <p:cNvSpPr/>
            <p:nvPr/>
          </p:nvSpPr>
          <p:spPr>
            <a:xfrm>
              <a:off x="4161958" y="4801796"/>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Oval 14"/>
            <p:cNvSpPr/>
            <p:nvPr/>
          </p:nvSpPr>
          <p:spPr>
            <a:xfrm>
              <a:off x="4161712" y="4959872"/>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20" name="Straight Connector 19" descr=" 39"/>
          <p:cNvCxnSpPr/>
          <p:nvPr/>
        </p:nvCxnSpPr>
        <p:spPr>
          <a:xfrm>
            <a:off x="7200900" y="1355591"/>
            <a:ext cx="0" cy="4315913"/>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Box 20" descr=" 40"/>
          <p:cNvSpPr txBox="1"/>
          <p:nvPr/>
        </p:nvSpPr>
        <p:spPr>
          <a:xfrm>
            <a:off x="5908583" y="855213"/>
            <a:ext cx="254961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profile here</a:t>
            </a:r>
          </a:p>
        </p:txBody>
      </p:sp>
      <p:grpSp>
        <p:nvGrpSpPr>
          <p:cNvPr id="16" name="Group 15" descr=" 50"/>
          <p:cNvGrpSpPr/>
          <p:nvPr/>
        </p:nvGrpSpPr>
        <p:grpSpPr>
          <a:xfrm>
            <a:off x="4301879" y="4681288"/>
            <a:ext cx="1492330" cy="860076"/>
            <a:chOff x="4493720" y="4581484"/>
            <a:chExt cx="1492330" cy="860076"/>
          </a:xfrm>
        </p:grpSpPr>
        <p:sp>
          <p:nvSpPr>
            <p:cNvPr id="17" name="TextBox 16"/>
            <p:cNvSpPr txBox="1"/>
            <p:nvPr/>
          </p:nvSpPr>
          <p:spPr>
            <a:xfrm>
              <a:off x="4665582" y="4581484"/>
              <a:ext cx="120135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hard</a:t>
              </a:r>
            </a:p>
          </p:txBody>
        </p:sp>
        <p:sp>
          <p:nvSpPr>
            <p:cNvPr id="18" name="TextBox 17"/>
            <p:cNvSpPr txBox="1"/>
            <p:nvPr/>
          </p:nvSpPr>
          <p:spPr>
            <a:xfrm>
              <a:off x="4493720" y="4918340"/>
              <a:ext cx="149233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to find</a:t>
              </a:r>
            </a:p>
          </p:txBody>
        </p:sp>
      </p:grpSp>
      <p:cxnSp>
        <p:nvCxnSpPr>
          <p:cNvPr id="19" name="Straight Connector 18" descr=" 4"/>
          <p:cNvCxnSpPr/>
          <p:nvPr/>
        </p:nvCxnSpPr>
        <p:spPr>
          <a:xfrm>
            <a:off x="1394085" y="5115545"/>
            <a:ext cx="2759553" cy="0"/>
          </a:xfrm>
          <a:prstGeom prst="line">
            <a:avLst/>
          </a:prstGeom>
          <a:ln w="5715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23" name="Slide Number Placeholder 5"/>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22/36</a:t>
            </a:r>
          </a:p>
        </p:txBody>
      </p:sp>
    </p:spTree>
    <p:extLst>
      <p:ext uri="{BB962C8B-B14F-4D97-AF65-F5344CB8AC3E}">
        <p14:creationId xmlns:p14="http://schemas.microsoft.com/office/powerpoint/2010/main" val="3948716619"/>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descr=" 8"/>
          <p:cNvGraphicFramePr/>
          <p:nvPr>
            <p:extLst/>
          </p:nvPr>
        </p:nvGraphicFramePr>
        <p:xfrm>
          <a:off x="-75277" y="1492925"/>
          <a:ext cx="9098035" cy="534778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descr=" 14"/>
          <p:cNvGraphicFramePr/>
          <p:nvPr>
            <p:extLst/>
          </p:nvPr>
        </p:nvGraphicFramePr>
        <p:xfrm>
          <a:off x="1246702" y="1492925"/>
          <a:ext cx="7665474" cy="4341723"/>
        </p:xfrm>
        <a:graphic>
          <a:graphicData uri="http://schemas.openxmlformats.org/drawingml/2006/chart">
            <c:chart xmlns:c="http://schemas.openxmlformats.org/drawingml/2006/chart" xmlns:r="http://schemas.openxmlformats.org/officeDocument/2006/relationships" r:id="rId4"/>
          </a:graphicData>
        </a:graphic>
      </p:graphicFrame>
      <p:sp>
        <p:nvSpPr>
          <p:cNvPr id="22" name="Title 1" descr=" 22"/>
          <p:cNvSpPr txBox="1">
            <a:spLocks/>
          </p:cNvSpPr>
          <p:nvPr/>
        </p:nvSpPr>
        <p:spPr>
          <a:xfrm>
            <a:off x="152400" y="66419"/>
            <a:ext cx="8839200" cy="761999"/>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Single-cell Failure Probability (Real)</a:t>
            </a:r>
          </a:p>
        </p:txBody>
      </p:sp>
      <p:cxnSp>
        <p:nvCxnSpPr>
          <p:cNvPr id="6" name="Straight Connector 5" descr=" 7"/>
          <p:cNvCxnSpPr/>
          <p:nvPr/>
        </p:nvCxnSpPr>
        <p:spPr>
          <a:xfrm>
            <a:off x="4305300" y="1382175"/>
            <a:ext cx="0" cy="4315913"/>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descr=" 30"/>
          <p:cNvSpPr txBox="1"/>
          <p:nvPr/>
        </p:nvSpPr>
        <p:spPr>
          <a:xfrm>
            <a:off x="2955443" y="852333"/>
            <a:ext cx="254961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operate here</a:t>
            </a:r>
          </a:p>
        </p:txBody>
      </p:sp>
      <p:grpSp>
        <p:nvGrpSpPr>
          <p:cNvPr id="9" name="Group 8" descr=" 38"/>
          <p:cNvGrpSpPr/>
          <p:nvPr/>
        </p:nvGrpSpPr>
        <p:grpSpPr>
          <a:xfrm>
            <a:off x="4153638" y="1470665"/>
            <a:ext cx="311228" cy="3792115"/>
            <a:chOff x="4153638" y="1470665"/>
            <a:chExt cx="311228" cy="3792115"/>
          </a:xfrm>
        </p:grpSpPr>
        <p:sp>
          <p:nvSpPr>
            <p:cNvPr id="10" name="Oval 9"/>
            <p:cNvSpPr/>
            <p:nvPr/>
          </p:nvSpPr>
          <p:spPr>
            <a:xfrm>
              <a:off x="4153846" y="1470665"/>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val 10"/>
            <p:cNvSpPr/>
            <p:nvPr/>
          </p:nvSpPr>
          <p:spPr>
            <a:xfrm>
              <a:off x="4153846" y="1635363"/>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Oval 11"/>
            <p:cNvSpPr/>
            <p:nvPr/>
          </p:nvSpPr>
          <p:spPr>
            <a:xfrm>
              <a:off x="4153846" y="2694543"/>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val 12"/>
            <p:cNvSpPr/>
            <p:nvPr/>
          </p:nvSpPr>
          <p:spPr>
            <a:xfrm>
              <a:off x="4153638" y="3520653"/>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Oval 13"/>
            <p:cNvSpPr/>
            <p:nvPr/>
          </p:nvSpPr>
          <p:spPr>
            <a:xfrm>
              <a:off x="4161958" y="4801796"/>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Oval 14"/>
            <p:cNvSpPr/>
            <p:nvPr/>
          </p:nvSpPr>
          <p:spPr>
            <a:xfrm>
              <a:off x="4161712" y="4959872"/>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20" name="Straight Connector 19" descr=" 39"/>
          <p:cNvCxnSpPr/>
          <p:nvPr/>
        </p:nvCxnSpPr>
        <p:spPr>
          <a:xfrm>
            <a:off x="7200900" y="1355591"/>
            <a:ext cx="0" cy="4315913"/>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Box 20" descr=" 40"/>
          <p:cNvSpPr txBox="1"/>
          <p:nvPr/>
        </p:nvSpPr>
        <p:spPr>
          <a:xfrm>
            <a:off x="5908583" y="855213"/>
            <a:ext cx="254961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profile here</a:t>
            </a:r>
          </a:p>
        </p:txBody>
      </p:sp>
      <p:grpSp>
        <p:nvGrpSpPr>
          <p:cNvPr id="23" name="Group 22" descr=" 41"/>
          <p:cNvGrpSpPr/>
          <p:nvPr/>
        </p:nvGrpSpPr>
        <p:grpSpPr>
          <a:xfrm>
            <a:off x="7045286" y="1521456"/>
            <a:ext cx="303116" cy="1149320"/>
            <a:chOff x="4153638" y="1470665"/>
            <a:chExt cx="303116" cy="1149320"/>
          </a:xfrm>
        </p:grpSpPr>
        <p:sp>
          <p:nvSpPr>
            <p:cNvPr id="24" name="Oval 23"/>
            <p:cNvSpPr/>
            <p:nvPr/>
          </p:nvSpPr>
          <p:spPr>
            <a:xfrm>
              <a:off x="4153846" y="1470665"/>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p:cNvSpPr/>
            <p:nvPr/>
          </p:nvSpPr>
          <p:spPr>
            <a:xfrm>
              <a:off x="4153846" y="1561997"/>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Oval 25"/>
            <p:cNvSpPr/>
            <p:nvPr/>
          </p:nvSpPr>
          <p:spPr>
            <a:xfrm>
              <a:off x="4153846" y="1763320"/>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Oval 26"/>
            <p:cNvSpPr/>
            <p:nvPr/>
          </p:nvSpPr>
          <p:spPr>
            <a:xfrm>
              <a:off x="4153638" y="2317077"/>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6" name="Group 15" descr=" 50"/>
          <p:cNvGrpSpPr/>
          <p:nvPr/>
        </p:nvGrpSpPr>
        <p:grpSpPr>
          <a:xfrm>
            <a:off x="4301879" y="4681288"/>
            <a:ext cx="1492330" cy="860076"/>
            <a:chOff x="4493720" y="4581484"/>
            <a:chExt cx="1492330" cy="860076"/>
          </a:xfrm>
        </p:grpSpPr>
        <p:sp>
          <p:nvSpPr>
            <p:cNvPr id="17" name="TextBox 16"/>
            <p:cNvSpPr txBox="1"/>
            <p:nvPr/>
          </p:nvSpPr>
          <p:spPr>
            <a:xfrm>
              <a:off x="4665582" y="4581484"/>
              <a:ext cx="120135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hard</a:t>
              </a:r>
            </a:p>
          </p:txBody>
        </p:sp>
        <p:sp>
          <p:nvSpPr>
            <p:cNvPr id="18" name="TextBox 17"/>
            <p:cNvSpPr txBox="1"/>
            <p:nvPr/>
          </p:nvSpPr>
          <p:spPr>
            <a:xfrm>
              <a:off x="4493720" y="4918340"/>
              <a:ext cx="149233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to find</a:t>
              </a:r>
            </a:p>
          </p:txBody>
        </p:sp>
      </p:grpSp>
      <p:grpSp>
        <p:nvGrpSpPr>
          <p:cNvPr id="29" name="Group 28" descr=" 6"/>
          <p:cNvGrpSpPr/>
          <p:nvPr/>
        </p:nvGrpSpPr>
        <p:grpSpPr>
          <a:xfrm>
            <a:off x="7094617" y="2275353"/>
            <a:ext cx="1492330" cy="860076"/>
            <a:chOff x="6623835" y="2393045"/>
            <a:chExt cx="1492330" cy="860076"/>
          </a:xfrm>
        </p:grpSpPr>
        <p:sp>
          <p:nvSpPr>
            <p:cNvPr id="30" name="Rectangle 29"/>
            <p:cNvSpPr/>
            <p:nvPr/>
          </p:nvSpPr>
          <p:spPr>
            <a:xfrm>
              <a:off x="7325186" y="2531205"/>
              <a:ext cx="651658" cy="6295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31" name="Group 30"/>
            <p:cNvGrpSpPr/>
            <p:nvPr/>
          </p:nvGrpSpPr>
          <p:grpSpPr>
            <a:xfrm>
              <a:off x="6623835" y="2393045"/>
              <a:ext cx="1492330" cy="860076"/>
              <a:chOff x="4493720" y="4581484"/>
              <a:chExt cx="1492330" cy="860076"/>
            </a:xfrm>
          </p:grpSpPr>
          <p:sp>
            <p:nvSpPr>
              <p:cNvPr id="32" name="TextBox 31"/>
              <p:cNvSpPr txBox="1"/>
              <p:nvPr/>
            </p:nvSpPr>
            <p:spPr>
              <a:xfrm>
                <a:off x="4665582" y="4581484"/>
                <a:ext cx="120135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easy </a:t>
                </a:r>
              </a:p>
            </p:txBody>
          </p:sp>
          <p:sp>
            <p:nvSpPr>
              <p:cNvPr id="33" name="TextBox 32"/>
              <p:cNvSpPr txBox="1"/>
              <p:nvPr/>
            </p:nvSpPr>
            <p:spPr>
              <a:xfrm>
                <a:off x="4493720" y="4918340"/>
                <a:ext cx="149233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to find</a:t>
                </a:r>
              </a:p>
            </p:txBody>
          </p:sp>
        </p:grpSp>
      </p:grpSp>
      <p:cxnSp>
        <p:nvCxnSpPr>
          <p:cNvPr id="19" name="Straight Connector 18" descr=" 4"/>
          <p:cNvCxnSpPr/>
          <p:nvPr/>
        </p:nvCxnSpPr>
        <p:spPr>
          <a:xfrm>
            <a:off x="1394085" y="5115545"/>
            <a:ext cx="2759553" cy="0"/>
          </a:xfrm>
          <a:prstGeom prst="line">
            <a:avLst/>
          </a:prstGeom>
          <a:ln w="5715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28" name="Straight Connector 27" descr=" 53"/>
          <p:cNvCxnSpPr/>
          <p:nvPr/>
        </p:nvCxnSpPr>
        <p:spPr>
          <a:xfrm>
            <a:off x="1394085" y="2514751"/>
            <a:ext cx="5651201" cy="0"/>
          </a:xfrm>
          <a:prstGeom prst="line">
            <a:avLst/>
          </a:prstGeom>
          <a:ln w="5715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34" name="Slide Number Placeholder 5"/>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22/36</a:t>
            </a:r>
          </a:p>
        </p:txBody>
      </p:sp>
    </p:spTree>
    <p:extLst>
      <p:ext uri="{BB962C8B-B14F-4D97-AF65-F5344CB8AC3E}">
        <p14:creationId xmlns:p14="http://schemas.microsoft.com/office/powerpoint/2010/main" val="694529008"/>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descr=" 8"/>
          <p:cNvGraphicFramePr/>
          <p:nvPr>
            <p:extLst/>
          </p:nvPr>
        </p:nvGraphicFramePr>
        <p:xfrm>
          <a:off x="-75277" y="1492925"/>
          <a:ext cx="9098035" cy="534778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descr=" 14"/>
          <p:cNvGraphicFramePr/>
          <p:nvPr>
            <p:extLst/>
          </p:nvPr>
        </p:nvGraphicFramePr>
        <p:xfrm>
          <a:off x="1246702" y="1492925"/>
          <a:ext cx="7665474" cy="4341723"/>
        </p:xfrm>
        <a:graphic>
          <a:graphicData uri="http://schemas.openxmlformats.org/drawingml/2006/chart">
            <c:chart xmlns:c="http://schemas.openxmlformats.org/drawingml/2006/chart" xmlns:r="http://schemas.openxmlformats.org/officeDocument/2006/relationships" r:id="rId4"/>
          </a:graphicData>
        </a:graphic>
      </p:graphicFrame>
      <p:sp>
        <p:nvSpPr>
          <p:cNvPr id="22" name="Title 1" descr=" 22"/>
          <p:cNvSpPr txBox="1">
            <a:spLocks/>
          </p:cNvSpPr>
          <p:nvPr/>
        </p:nvSpPr>
        <p:spPr>
          <a:xfrm>
            <a:off x="152400" y="66419"/>
            <a:ext cx="8839200" cy="761999"/>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Single-cell Failure Probability (Real)</a:t>
            </a:r>
          </a:p>
        </p:txBody>
      </p:sp>
      <p:cxnSp>
        <p:nvCxnSpPr>
          <p:cNvPr id="6" name="Straight Connector 5" descr=" 7"/>
          <p:cNvCxnSpPr/>
          <p:nvPr/>
        </p:nvCxnSpPr>
        <p:spPr>
          <a:xfrm>
            <a:off x="4305300" y="1382175"/>
            <a:ext cx="0" cy="4315913"/>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descr=" 30"/>
          <p:cNvSpPr txBox="1"/>
          <p:nvPr/>
        </p:nvSpPr>
        <p:spPr>
          <a:xfrm>
            <a:off x="2955443" y="852333"/>
            <a:ext cx="254961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operate here</a:t>
            </a:r>
          </a:p>
        </p:txBody>
      </p:sp>
      <p:grpSp>
        <p:nvGrpSpPr>
          <p:cNvPr id="9" name="Group 8" descr=" 38"/>
          <p:cNvGrpSpPr/>
          <p:nvPr/>
        </p:nvGrpSpPr>
        <p:grpSpPr>
          <a:xfrm>
            <a:off x="4153638" y="1470665"/>
            <a:ext cx="311228" cy="3792115"/>
            <a:chOff x="4153638" y="1470665"/>
            <a:chExt cx="311228" cy="3792115"/>
          </a:xfrm>
        </p:grpSpPr>
        <p:sp>
          <p:nvSpPr>
            <p:cNvPr id="10" name="Oval 9"/>
            <p:cNvSpPr/>
            <p:nvPr/>
          </p:nvSpPr>
          <p:spPr>
            <a:xfrm>
              <a:off x="4153846" y="1470665"/>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val 10"/>
            <p:cNvSpPr/>
            <p:nvPr/>
          </p:nvSpPr>
          <p:spPr>
            <a:xfrm>
              <a:off x="4153846" y="1635363"/>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Oval 11"/>
            <p:cNvSpPr/>
            <p:nvPr/>
          </p:nvSpPr>
          <p:spPr>
            <a:xfrm>
              <a:off x="4153846" y="2694543"/>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val 12"/>
            <p:cNvSpPr/>
            <p:nvPr/>
          </p:nvSpPr>
          <p:spPr>
            <a:xfrm>
              <a:off x="4153638" y="3520653"/>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Oval 13"/>
            <p:cNvSpPr/>
            <p:nvPr/>
          </p:nvSpPr>
          <p:spPr>
            <a:xfrm>
              <a:off x="4161958" y="4801796"/>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Oval 14"/>
            <p:cNvSpPr/>
            <p:nvPr/>
          </p:nvSpPr>
          <p:spPr>
            <a:xfrm>
              <a:off x="4161712" y="4959872"/>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20" name="Straight Connector 19" descr=" 39"/>
          <p:cNvCxnSpPr/>
          <p:nvPr/>
        </p:nvCxnSpPr>
        <p:spPr>
          <a:xfrm>
            <a:off x="7200900" y="1355591"/>
            <a:ext cx="0" cy="4315913"/>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Box 20" descr=" 40"/>
          <p:cNvSpPr txBox="1"/>
          <p:nvPr/>
        </p:nvSpPr>
        <p:spPr>
          <a:xfrm>
            <a:off x="5908583" y="855213"/>
            <a:ext cx="254961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profile here</a:t>
            </a:r>
          </a:p>
        </p:txBody>
      </p:sp>
      <p:grpSp>
        <p:nvGrpSpPr>
          <p:cNvPr id="23" name="Group 22" descr=" 41"/>
          <p:cNvGrpSpPr/>
          <p:nvPr/>
        </p:nvGrpSpPr>
        <p:grpSpPr>
          <a:xfrm>
            <a:off x="7045286" y="1521456"/>
            <a:ext cx="303116" cy="1149320"/>
            <a:chOff x="4153638" y="1470665"/>
            <a:chExt cx="303116" cy="1149320"/>
          </a:xfrm>
        </p:grpSpPr>
        <p:sp>
          <p:nvSpPr>
            <p:cNvPr id="24" name="Oval 23"/>
            <p:cNvSpPr/>
            <p:nvPr/>
          </p:nvSpPr>
          <p:spPr>
            <a:xfrm>
              <a:off x="4153846" y="1470665"/>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p:cNvSpPr/>
            <p:nvPr/>
          </p:nvSpPr>
          <p:spPr>
            <a:xfrm>
              <a:off x="4153846" y="1561997"/>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Oval 25"/>
            <p:cNvSpPr/>
            <p:nvPr/>
          </p:nvSpPr>
          <p:spPr>
            <a:xfrm>
              <a:off x="4153846" y="1763320"/>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Oval 26"/>
            <p:cNvSpPr/>
            <p:nvPr/>
          </p:nvSpPr>
          <p:spPr>
            <a:xfrm>
              <a:off x="4153638" y="2317077"/>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6" name="Group 15" descr=" 50"/>
          <p:cNvGrpSpPr/>
          <p:nvPr/>
        </p:nvGrpSpPr>
        <p:grpSpPr>
          <a:xfrm>
            <a:off x="4301879" y="4681288"/>
            <a:ext cx="1492330" cy="860076"/>
            <a:chOff x="4493720" y="4581484"/>
            <a:chExt cx="1492330" cy="860076"/>
          </a:xfrm>
        </p:grpSpPr>
        <p:sp>
          <p:nvSpPr>
            <p:cNvPr id="17" name="TextBox 16"/>
            <p:cNvSpPr txBox="1"/>
            <p:nvPr/>
          </p:nvSpPr>
          <p:spPr>
            <a:xfrm>
              <a:off x="4665582" y="4581484"/>
              <a:ext cx="120135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hard</a:t>
              </a:r>
            </a:p>
          </p:txBody>
        </p:sp>
        <p:sp>
          <p:nvSpPr>
            <p:cNvPr id="18" name="TextBox 17"/>
            <p:cNvSpPr txBox="1"/>
            <p:nvPr/>
          </p:nvSpPr>
          <p:spPr>
            <a:xfrm>
              <a:off x="4493720" y="4918340"/>
              <a:ext cx="149233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to find</a:t>
              </a:r>
            </a:p>
          </p:txBody>
        </p:sp>
      </p:grpSp>
      <p:grpSp>
        <p:nvGrpSpPr>
          <p:cNvPr id="34" name="Group 33" descr=" 29"/>
          <p:cNvGrpSpPr/>
          <p:nvPr/>
        </p:nvGrpSpPr>
        <p:grpSpPr>
          <a:xfrm>
            <a:off x="6936223" y="4647699"/>
            <a:ext cx="2560729" cy="860076"/>
            <a:chOff x="4493720" y="4581484"/>
            <a:chExt cx="1492330" cy="860076"/>
          </a:xfrm>
        </p:grpSpPr>
        <p:sp>
          <p:nvSpPr>
            <p:cNvPr id="35" name="TextBox 34"/>
            <p:cNvSpPr txBox="1"/>
            <p:nvPr/>
          </p:nvSpPr>
          <p:spPr>
            <a:xfrm>
              <a:off x="4665582" y="4581484"/>
              <a:ext cx="120135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false</a:t>
              </a:r>
            </a:p>
          </p:txBody>
        </p:sp>
        <p:sp>
          <p:nvSpPr>
            <p:cNvPr id="36" name="TextBox 35"/>
            <p:cNvSpPr txBox="1"/>
            <p:nvPr/>
          </p:nvSpPr>
          <p:spPr>
            <a:xfrm>
              <a:off x="4493720" y="4918340"/>
              <a:ext cx="149233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FF0000"/>
                  </a:solidFill>
                  <a:effectLst/>
                  <a:uLnTx/>
                  <a:uFillTx/>
                  <a:latin typeface="Cambria" panose="02040503050406030204" pitchFamily="18" charset="0"/>
                  <a:ea typeface="+mn-ea"/>
                  <a:cs typeface="+mn-cs"/>
                </a:rPr>
                <a:t>positives</a:t>
              </a:r>
              <a:endPar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endParaRPr>
            </a:p>
          </p:txBody>
        </p:sp>
      </p:grpSp>
      <p:cxnSp>
        <p:nvCxnSpPr>
          <p:cNvPr id="37" name="Straight Arrow Connector 36" descr=" 47"/>
          <p:cNvCxnSpPr/>
          <p:nvPr/>
        </p:nvCxnSpPr>
        <p:spPr>
          <a:xfrm flipH="1" flipV="1">
            <a:off x="7885911" y="4200539"/>
            <a:ext cx="187170" cy="433597"/>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descr=" 51"/>
          <p:cNvCxnSpPr/>
          <p:nvPr/>
        </p:nvCxnSpPr>
        <p:spPr>
          <a:xfrm flipH="1" flipV="1">
            <a:off x="6208966" y="4739044"/>
            <a:ext cx="1427231" cy="302569"/>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29" name="Group 28" descr=" 6"/>
          <p:cNvGrpSpPr/>
          <p:nvPr/>
        </p:nvGrpSpPr>
        <p:grpSpPr>
          <a:xfrm>
            <a:off x="7094617" y="2275353"/>
            <a:ext cx="1492330" cy="860076"/>
            <a:chOff x="6623835" y="2393045"/>
            <a:chExt cx="1492330" cy="860076"/>
          </a:xfrm>
        </p:grpSpPr>
        <p:sp>
          <p:nvSpPr>
            <p:cNvPr id="30" name="Rectangle 29"/>
            <p:cNvSpPr/>
            <p:nvPr/>
          </p:nvSpPr>
          <p:spPr>
            <a:xfrm>
              <a:off x="7325186" y="2531205"/>
              <a:ext cx="651658" cy="6295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31" name="Group 30"/>
            <p:cNvGrpSpPr/>
            <p:nvPr/>
          </p:nvGrpSpPr>
          <p:grpSpPr>
            <a:xfrm>
              <a:off x="6623835" y="2393045"/>
              <a:ext cx="1492330" cy="860076"/>
              <a:chOff x="4493720" y="4581484"/>
              <a:chExt cx="1492330" cy="860076"/>
            </a:xfrm>
          </p:grpSpPr>
          <p:sp>
            <p:nvSpPr>
              <p:cNvPr id="32" name="TextBox 31"/>
              <p:cNvSpPr txBox="1"/>
              <p:nvPr/>
            </p:nvSpPr>
            <p:spPr>
              <a:xfrm>
                <a:off x="4665582" y="4581484"/>
                <a:ext cx="120135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easy </a:t>
                </a:r>
              </a:p>
            </p:txBody>
          </p:sp>
          <p:sp>
            <p:nvSpPr>
              <p:cNvPr id="33" name="TextBox 32"/>
              <p:cNvSpPr txBox="1"/>
              <p:nvPr/>
            </p:nvSpPr>
            <p:spPr>
              <a:xfrm>
                <a:off x="4493720" y="4918340"/>
                <a:ext cx="149233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to find</a:t>
                </a:r>
              </a:p>
            </p:txBody>
          </p:sp>
        </p:grpSp>
      </p:grpSp>
      <p:cxnSp>
        <p:nvCxnSpPr>
          <p:cNvPr id="19" name="Straight Connector 18" descr=" 4"/>
          <p:cNvCxnSpPr/>
          <p:nvPr/>
        </p:nvCxnSpPr>
        <p:spPr>
          <a:xfrm>
            <a:off x="1394085" y="5115545"/>
            <a:ext cx="2759553" cy="0"/>
          </a:xfrm>
          <a:prstGeom prst="line">
            <a:avLst/>
          </a:prstGeom>
          <a:ln w="5715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28" name="Straight Connector 27" descr=" 53"/>
          <p:cNvCxnSpPr/>
          <p:nvPr/>
        </p:nvCxnSpPr>
        <p:spPr>
          <a:xfrm>
            <a:off x="1394085" y="2514751"/>
            <a:ext cx="5651201" cy="0"/>
          </a:xfrm>
          <a:prstGeom prst="line">
            <a:avLst/>
          </a:prstGeom>
          <a:ln w="5715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39" name="Slide Number Placeholder 5"/>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22/36</a:t>
            </a:r>
          </a:p>
        </p:txBody>
      </p:sp>
    </p:spTree>
    <p:extLst>
      <p:ext uri="{BB962C8B-B14F-4D97-AF65-F5344CB8AC3E}">
        <p14:creationId xmlns:p14="http://schemas.microsoft.com/office/powerpoint/2010/main" val="1071690228"/>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descr=" 8"/>
          <p:cNvGraphicFramePr/>
          <p:nvPr>
            <p:extLst/>
          </p:nvPr>
        </p:nvGraphicFramePr>
        <p:xfrm>
          <a:off x="-75277" y="1492925"/>
          <a:ext cx="9098035" cy="534778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descr=" 14"/>
          <p:cNvGraphicFramePr/>
          <p:nvPr>
            <p:extLst/>
          </p:nvPr>
        </p:nvGraphicFramePr>
        <p:xfrm>
          <a:off x="1246702" y="1492925"/>
          <a:ext cx="7665474" cy="4341723"/>
        </p:xfrm>
        <a:graphic>
          <a:graphicData uri="http://schemas.openxmlformats.org/drawingml/2006/chart">
            <c:chart xmlns:c="http://schemas.openxmlformats.org/drawingml/2006/chart" xmlns:r="http://schemas.openxmlformats.org/officeDocument/2006/relationships" r:id="rId4"/>
          </a:graphicData>
        </a:graphic>
      </p:graphicFrame>
      <p:sp>
        <p:nvSpPr>
          <p:cNvPr id="22" name="Title 1" descr=" 22"/>
          <p:cNvSpPr txBox="1">
            <a:spLocks/>
          </p:cNvSpPr>
          <p:nvPr/>
        </p:nvSpPr>
        <p:spPr>
          <a:xfrm>
            <a:off x="152400" y="66419"/>
            <a:ext cx="8839200" cy="761999"/>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Single-cell Failure Probability (Real)</a:t>
            </a:r>
          </a:p>
        </p:txBody>
      </p:sp>
      <p:cxnSp>
        <p:nvCxnSpPr>
          <p:cNvPr id="6" name="Straight Connector 5" descr=" 7"/>
          <p:cNvCxnSpPr/>
          <p:nvPr/>
        </p:nvCxnSpPr>
        <p:spPr>
          <a:xfrm>
            <a:off x="4305300" y="1382175"/>
            <a:ext cx="0" cy="4315913"/>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descr=" 30"/>
          <p:cNvSpPr txBox="1"/>
          <p:nvPr/>
        </p:nvSpPr>
        <p:spPr>
          <a:xfrm>
            <a:off x="2955443" y="852333"/>
            <a:ext cx="254961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operate here</a:t>
            </a:r>
          </a:p>
        </p:txBody>
      </p:sp>
      <p:grpSp>
        <p:nvGrpSpPr>
          <p:cNvPr id="9" name="Group 8" descr=" 38"/>
          <p:cNvGrpSpPr/>
          <p:nvPr/>
        </p:nvGrpSpPr>
        <p:grpSpPr>
          <a:xfrm>
            <a:off x="4153638" y="1470665"/>
            <a:ext cx="311228" cy="3792115"/>
            <a:chOff x="4153638" y="1470665"/>
            <a:chExt cx="311228" cy="3792115"/>
          </a:xfrm>
        </p:grpSpPr>
        <p:sp>
          <p:nvSpPr>
            <p:cNvPr id="10" name="Oval 9"/>
            <p:cNvSpPr/>
            <p:nvPr/>
          </p:nvSpPr>
          <p:spPr>
            <a:xfrm>
              <a:off x="4153846" y="1470665"/>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val 10"/>
            <p:cNvSpPr/>
            <p:nvPr/>
          </p:nvSpPr>
          <p:spPr>
            <a:xfrm>
              <a:off x="4153846" y="1635363"/>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Oval 11"/>
            <p:cNvSpPr/>
            <p:nvPr/>
          </p:nvSpPr>
          <p:spPr>
            <a:xfrm>
              <a:off x="4153846" y="2694543"/>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val 12"/>
            <p:cNvSpPr/>
            <p:nvPr/>
          </p:nvSpPr>
          <p:spPr>
            <a:xfrm>
              <a:off x="4153638" y="3520653"/>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Oval 13"/>
            <p:cNvSpPr/>
            <p:nvPr/>
          </p:nvSpPr>
          <p:spPr>
            <a:xfrm>
              <a:off x="4161958" y="4801796"/>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Oval 14"/>
            <p:cNvSpPr/>
            <p:nvPr/>
          </p:nvSpPr>
          <p:spPr>
            <a:xfrm>
              <a:off x="4161712" y="4959872"/>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20" name="Straight Connector 19" descr=" 39"/>
          <p:cNvCxnSpPr/>
          <p:nvPr/>
        </p:nvCxnSpPr>
        <p:spPr>
          <a:xfrm>
            <a:off x="7200900" y="1355591"/>
            <a:ext cx="0" cy="4315913"/>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Box 20" descr=" 40"/>
          <p:cNvSpPr txBox="1"/>
          <p:nvPr/>
        </p:nvSpPr>
        <p:spPr>
          <a:xfrm>
            <a:off x="5908583" y="855213"/>
            <a:ext cx="254961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profile here</a:t>
            </a:r>
          </a:p>
        </p:txBody>
      </p:sp>
      <p:grpSp>
        <p:nvGrpSpPr>
          <p:cNvPr id="23" name="Group 22" descr=" 41"/>
          <p:cNvGrpSpPr/>
          <p:nvPr/>
        </p:nvGrpSpPr>
        <p:grpSpPr>
          <a:xfrm>
            <a:off x="7045286" y="1521456"/>
            <a:ext cx="303116" cy="1149320"/>
            <a:chOff x="4153638" y="1470665"/>
            <a:chExt cx="303116" cy="1149320"/>
          </a:xfrm>
        </p:grpSpPr>
        <p:sp>
          <p:nvSpPr>
            <p:cNvPr id="24" name="Oval 23"/>
            <p:cNvSpPr/>
            <p:nvPr/>
          </p:nvSpPr>
          <p:spPr>
            <a:xfrm>
              <a:off x="4153846" y="1470665"/>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p:cNvSpPr/>
            <p:nvPr/>
          </p:nvSpPr>
          <p:spPr>
            <a:xfrm>
              <a:off x="4153846" y="1561997"/>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Oval 25"/>
            <p:cNvSpPr/>
            <p:nvPr/>
          </p:nvSpPr>
          <p:spPr>
            <a:xfrm>
              <a:off x="4153846" y="1763320"/>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Oval 26"/>
            <p:cNvSpPr/>
            <p:nvPr/>
          </p:nvSpPr>
          <p:spPr>
            <a:xfrm>
              <a:off x="4153638" y="2317077"/>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6" name="Group 15" descr=" 50"/>
          <p:cNvGrpSpPr/>
          <p:nvPr/>
        </p:nvGrpSpPr>
        <p:grpSpPr>
          <a:xfrm>
            <a:off x="4301879" y="4681288"/>
            <a:ext cx="1492330" cy="860076"/>
            <a:chOff x="4493720" y="4581484"/>
            <a:chExt cx="1492330" cy="860076"/>
          </a:xfrm>
        </p:grpSpPr>
        <p:sp>
          <p:nvSpPr>
            <p:cNvPr id="17" name="TextBox 16"/>
            <p:cNvSpPr txBox="1"/>
            <p:nvPr/>
          </p:nvSpPr>
          <p:spPr>
            <a:xfrm>
              <a:off x="4665582" y="4581484"/>
              <a:ext cx="120135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hard</a:t>
              </a:r>
            </a:p>
          </p:txBody>
        </p:sp>
        <p:sp>
          <p:nvSpPr>
            <p:cNvPr id="18" name="TextBox 17"/>
            <p:cNvSpPr txBox="1"/>
            <p:nvPr/>
          </p:nvSpPr>
          <p:spPr>
            <a:xfrm>
              <a:off x="4493720" y="4918340"/>
              <a:ext cx="149233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to find</a:t>
              </a:r>
            </a:p>
          </p:txBody>
        </p:sp>
      </p:grpSp>
      <p:grpSp>
        <p:nvGrpSpPr>
          <p:cNvPr id="34" name="Group 33" descr=" 29"/>
          <p:cNvGrpSpPr/>
          <p:nvPr/>
        </p:nvGrpSpPr>
        <p:grpSpPr>
          <a:xfrm>
            <a:off x="6936223" y="4647699"/>
            <a:ext cx="2560729" cy="860076"/>
            <a:chOff x="4493720" y="4581484"/>
            <a:chExt cx="1492330" cy="860076"/>
          </a:xfrm>
        </p:grpSpPr>
        <p:sp>
          <p:nvSpPr>
            <p:cNvPr id="35" name="TextBox 34"/>
            <p:cNvSpPr txBox="1"/>
            <p:nvPr/>
          </p:nvSpPr>
          <p:spPr>
            <a:xfrm>
              <a:off x="4665582" y="4581484"/>
              <a:ext cx="120135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false</a:t>
              </a:r>
            </a:p>
          </p:txBody>
        </p:sp>
        <p:sp>
          <p:nvSpPr>
            <p:cNvPr id="36" name="TextBox 35"/>
            <p:cNvSpPr txBox="1"/>
            <p:nvPr/>
          </p:nvSpPr>
          <p:spPr>
            <a:xfrm>
              <a:off x="4493720" y="4918340"/>
              <a:ext cx="149233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FF0000"/>
                  </a:solidFill>
                  <a:effectLst/>
                  <a:uLnTx/>
                  <a:uFillTx/>
                  <a:latin typeface="Cambria" panose="02040503050406030204" pitchFamily="18" charset="0"/>
                  <a:ea typeface="+mn-ea"/>
                  <a:cs typeface="+mn-cs"/>
                </a:rPr>
                <a:t>positives</a:t>
              </a:r>
              <a:endPar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endParaRPr>
            </a:p>
          </p:txBody>
        </p:sp>
      </p:grpSp>
      <p:cxnSp>
        <p:nvCxnSpPr>
          <p:cNvPr id="37" name="Straight Arrow Connector 36" descr=" 47"/>
          <p:cNvCxnSpPr/>
          <p:nvPr/>
        </p:nvCxnSpPr>
        <p:spPr>
          <a:xfrm flipH="1" flipV="1">
            <a:off x="7885911" y="4200539"/>
            <a:ext cx="187170" cy="433597"/>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descr=" 51"/>
          <p:cNvCxnSpPr/>
          <p:nvPr/>
        </p:nvCxnSpPr>
        <p:spPr>
          <a:xfrm flipH="1" flipV="1">
            <a:off x="6208966" y="4739044"/>
            <a:ext cx="1427231" cy="302569"/>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29" name="Group 28" descr=" 6"/>
          <p:cNvGrpSpPr/>
          <p:nvPr/>
        </p:nvGrpSpPr>
        <p:grpSpPr>
          <a:xfrm>
            <a:off x="7094617" y="2275353"/>
            <a:ext cx="1492330" cy="860076"/>
            <a:chOff x="6623835" y="2393045"/>
            <a:chExt cx="1492330" cy="860076"/>
          </a:xfrm>
        </p:grpSpPr>
        <p:sp>
          <p:nvSpPr>
            <p:cNvPr id="30" name="Rectangle 29"/>
            <p:cNvSpPr/>
            <p:nvPr/>
          </p:nvSpPr>
          <p:spPr>
            <a:xfrm>
              <a:off x="7325186" y="2531205"/>
              <a:ext cx="651658" cy="6295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31" name="Group 30"/>
            <p:cNvGrpSpPr/>
            <p:nvPr/>
          </p:nvGrpSpPr>
          <p:grpSpPr>
            <a:xfrm>
              <a:off x="6623835" y="2393045"/>
              <a:ext cx="1492330" cy="860076"/>
              <a:chOff x="4493720" y="4581484"/>
              <a:chExt cx="1492330" cy="860076"/>
            </a:xfrm>
          </p:grpSpPr>
          <p:sp>
            <p:nvSpPr>
              <p:cNvPr id="32" name="TextBox 31"/>
              <p:cNvSpPr txBox="1"/>
              <p:nvPr/>
            </p:nvSpPr>
            <p:spPr>
              <a:xfrm>
                <a:off x="4665582" y="4581484"/>
                <a:ext cx="120135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easy </a:t>
                </a:r>
              </a:p>
            </p:txBody>
          </p:sp>
          <p:sp>
            <p:nvSpPr>
              <p:cNvPr id="33" name="TextBox 32"/>
              <p:cNvSpPr txBox="1"/>
              <p:nvPr/>
            </p:nvSpPr>
            <p:spPr>
              <a:xfrm>
                <a:off x="4493720" y="4918340"/>
                <a:ext cx="149233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to find</a:t>
                </a:r>
              </a:p>
            </p:txBody>
          </p:sp>
        </p:grpSp>
      </p:grpSp>
      <p:cxnSp>
        <p:nvCxnSpPr>
          <p:cNvPr id="19" name="Straight Connector 18" descr=" 4"/>
          <p:cNvCxnSpPr/>
          <p:nvPr/>
        </p:nvCxnSpPr>
        <p:spPr>
          <a:xfrm>
            <a:off x="1394085" y="5115545"/>
            <a:ext cx="2759553" cy="0"/>
          </a:xfrm>
          <a:prstGeom prst="line">
            <a:avLst/>
          </a:prstGeom>
          <a:ln w="5715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28" name="Straight Connector 27" descr=" 53"/>
          <p:cNvCxnSpPr/>
          <p:nvPr/>
        </p:nvCxnSpPr>
        <p:spPr>
          <a:xfrm>
            <a:off x="1394085" y="2514751"/>
            <a:ext cx="5651201" cy="0"/>
          </a:xfrm>
          <a:prstGeom prst="line">
            <a:avLst/>
          </a:prstGeom>
          <a:ln w="5715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39" name="TextBox 38" descr=" 15"/>
          <p:cNvSpPr txBox="1"/>
          <p:nvPr/>
        </p:nvSpPr>
        <p:spPr>
          <a:xfrm>
            <a:off x="668054" y="2431708"/>
            <a:ext cx="7918894" cy="212365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rPr>
              <a:t>Any cell is more likely to fail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rPr>
              <a:t>at a </a:t>
            </a:r>
            <a:r>
              <a:rPr kumimoji="0" lang="en-US" sz="4400" b="1" i="1" u="none" strike="noStrike" kern="1200" cap="none" spc="0" normalizeH="0" baseline="0" noProof="0" dirty="0">
                <a:ln>
                  <a:noFill/>
                </a:ln>
                <a:solidFill>
                  <a:srgbClr val="5B9BD5"/>
                </a:solidFill>
                <a:effectLst/>
                <a:uLnTx/>
                <a:uFillTx/>
                <a:latin typeface="Calibri" panose="020F0502020204030204"/>
                <a:ea typeface="+mn-ea"/>
                <a:cs typeface="+mn-cs"/>
              </a:rPr>
              <a:t>longer </a:t>
            </a:r>
            <a:r>
              <a:rPr kumimoji="0" lang="en-US" sz="4400" b="1" i="0" u="none" strike="noStrike" kern="1200" cap="none" spc="0" normalizeH="0" baseline="0" noProof="0" dirty="0">
                <a:ln>
                  <a:noFill/>
                </a:ln>
                <a:solidFill>
                  <a:srgbClr val="5B9BD5"/>
                </a:solidFill>
                <a:effectLst/>
                <a:uLnTx/>
                <a:uFillTx/>
                <a:latin typeface="Calibri" panose="020F0502020204030204"/>
                <a:ea typeface="+mn-ea"/>
                <a:cs typeface="+mn-cs"/>
              </a:rPr>
              <a:t>refresh interval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rPr>
              <a:t>OR a </a:t>
            </a:r>
            <a:r>
              <a:rPr kumimoji="0" lang="en-US" sz="4400" b="1" i="1" u="none" strike="noStrike" kern="1200" cap="none" spc="0" normalizeH="0" baseline="0" noProof="0" dirty="0">
                <a:ln>
                  <a:noFill/>
                </a:ln>
                <a:solidFill>
                  <a:srgbClr val="5B9BD5"/>
                </a:solidFill>
                <a:effectLst/>
                <a:uLnTx/>
                <a:uFillTx/>
                <a:latin typeface="Calibri" panose="020F0502020204030204"/>
                <a:ea typeface="+mn-ea"/>
                <a:cs typeface="+mn-cs"/>
              </a:rPr>
              <a:t>higher</a:t>
            </a:r>
            <a:r>
              <a:rPr kumimoji="0" lang="en-US" sz="4400" b="1" i="0" u="none" strike="noStrike" kern="1200" cap="none" spc="0" normalizeH="0" baseline="0" noProof="0" dirty="0">
                <a:ln>
                  <a:noFill/>
                </a:ln>
                <a:solidFill>
                  <a:srgbClr val="5B9BD5"/>
                </a:solidFill>
                <a:effectLst/>
                <a:uLnTx/>
                <a:uFillTx/>
                <a:latin typeface="Calibri" panose="020F0502020204030204"/>
                <a:ea typeface="+mn-ea"/>
                <a:cs typeface="+mn-cs"/>
              </a:rPr>
              <a:t> temperature</a:t>
            </a:r>
            <a:endParaRPr kumimoji="0" lang="tr-TR" sz="4400" b="1" i="1" u="none" strike="noStrike" kern="1200" cap="none" spc="0" normalizeH="0" baseline="0" noProof="0" dirty="0">
              <a:ln>
                <a:noFill/>
              </a:ln>
              <a:solidFill>
                <a:srgbClr val="5B9BD5"/>
              </a:solidFill>
              <a:effectLst/>
              <a:uLnTx/>
              <a:uFillTx/>
              <a:latin typeface="Calibri" panose="020F0502020204030204"/>
              <a:ea typeface="+mn-ea"/>
              <a:cs typeface="+mn-cs"/>
            </a:endParaRPr>
          </a:p>
        </p:txBody>
      </p:sp>
      <p:sp>
        <p:nvSpPr>
          <p:cNvPr id="40" name="Slide Number Placeholder 5"/>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22/36</a:t>
            </a:r>
          </a:p>
        </p:txBody>
      </p:sp>
    </p:spTree>
    <p:extLst>
      <p:ext uri="{BB962C8B-B14F-4D97-AF65-F5344CB8AC3E}">
        <p14:creationId xmlns:p14="http://schemas.microsoft.com/office/powerpoint/2010/main" val="706249220"/>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Content Placeholder 4" descr=" 37"/>
          <p:cNvSpPr>
            <a:spLocks noGrp="1"/>
          </p:cNvSpPr>
          <p:nvPr>
            <p:ph idx="1"/>
          </p:nvPr>
        </p:nvSpPr>
        <p:spPr>
          <a:xfrm>
            <a:off x="156378" y="2385720"/>
            <a:ext cx="8987622" cy="3380833"/>
          </a:xfrm>
        </p:spPr>
        <p:txBody>
          <a:bodyPr/>
          <a:lstStyle/>
          <a:p>
            <a:r>
              <a:rPr lang="en-US" sz="4000" b="1"/>
              <a:t>Pros</a:t>
            </a:r>
            <a:endParaRPr lang="en-US" sz="4400" b="1"/>
          </a:p>
          <a:p>
            <a:pPr lvl="1"/>
            <a:r>
              <a:rPr lang="en-US" sz="3600" b="1">
                <a:solidFill>
                  <a:srgbClr val="70AD47"/>
                </a:solidFill>
              </a:rPr>
              <a:t>Fast + Reliable:</a:t>
            </a:r>
            <a:r>
              <a:rPr lang="en-US" sz="3600" b="1"/>
              <a:t> </a:t>
            </a:r>
            <a:r>
              <a:rPr lang="en-US" sz="3600"/>
              <a:t>reach profiling searches for cells </a:t>
            </a:r>
            <a:r>
              <a:rPr lang="en-US" sz="3600" i="1"/>
              <a:t>where they are most likely to fail</a:t>
            </a:r>
            <a:endParaRPr lang="en-US" sz="3600"/>
          </a:p>
          <a:p>
            <a:r>
              <a:rPr lang="en-US" sz="4000" b="1"/>
              <a:t>Cons</a:t>
            </a:r>
            <a:endParaRPr lang="en-US" sz="4400" b="1"/>
          </a:p>
          <a:p>
            <a:pPr lvl="1"/>
            <a:r>
              <a:rPr lang="en-US" sz="3600" b="1">
                <a:solidFill>
                  <a:srgbClr val="C00000"/>
                </a:solidFill>
              </a:rPr>
              <a:t>False Positives: </a:t>
            </a:r>
            <a:r>
              <a:rPr lang="en-US" sz="3600"/>
              <a:t>profiler may identify cells that fail under profiling conditions, but not under operating conditions</a:t>
            </a:r>
            <a:endParaRPr lang="en-US" sz="3600" dirty="0">
              <a:solidFill>
                <a:srgbClr val="C00000"/>
              </a:solidFill>
            </a:endParaRPr>
          </a:p>
        </p:txBody>
      </p:sp>
      <p:sp>
        <p:nvSpPr>
          <p:cNvPr id="22" name="Title 1" descr=" 22"/>
          <p:cNvSpPr txBox="1">
            <a:spLocks/>
          </p:cNvSpPr>
          <p:nvPr/>
        </p:nvSpPr>
        <p:spPr>
          <a:xfrm>
            <a:off x="152400" y="66419"/>
            <a:ext cx="8839200" cy="76199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Reach Profiling</a:t>
            </a:r>
          </a:p>
        </p:txBody>
      </p:sp>
      <p:sp>
        <p:nvSpPr>
          <p:cNvPr id="8" name="Rectangle 7" descr=" 8"/>
          <p:cNvSpPr/>
          <p:nvPr/>
        </p:nvSpPr>
        <p:spPr>
          <a:xfrm>
            <a:off x="152400" y="828418"/>
            <a:ext cx="8839200" cy="120032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Key idea: </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profile at a </a:t>
            </a:r>
            <a:r>
              <a:rPr kumimoji="0" lang="en-US" sz="3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longer refresh interval </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and/or a </a:t>
            </a:r>
            <a:r>
              <a:rPr kumimoji="0" lang="en-US" sz="3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higher temperature</a:t>
            </a:r>
            <a:endParaRPr kumimoji="0" lang="en-US" sz="32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5" name="Slide Number Placeholder 5"/>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25/36</a:t>
            </a:r>
          </a:p>
        </p:txBody>
      </p:sp>
    </p:spTree>
    <p:extLst>
      <p:ext uri="{BB962C8B-B14F-4D97-AF65-F5344CB8AC3E}">
        <p14:creationId xmlns:p14="http://schemas.microsoft.com/office/powerpoint/2010/main" val="3105638808"/>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descr=" 22"/>
          <p:cNvSpPr txBox="1">
            <a:spLocks/>
          </p:cNvSpPr>
          <p:nvPr/>
        </p:nvSpPr>
        <p:spPr>
          <a:xfrm>
            <a:off x="152400" y="66419"/>
            <a:ext cx="8839200" cy="76199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Towards an Implementation</a:t>
            </a:r>
          </a:p>
        </p:txBody>
      </p:sp>
      <p:sp>
        <p:nvSpPr>
          <p:cNvPr id="4" name="Content Placeholder 3" descr=" 4"/>
          <p:cNvSpPr>
            <a:spLocks noGrp="1"/>
          </p:cNvSpPr>
          <p:nvPr>
            <p:ph idx="1"/>
          </p:nvPr>
        </p:nvSpPr>
        <p:spPr>
          <a:xfrm>
            <a:off x="75991" y="911225"/>
            <a:ext cx="8987622" cy="1938507"/>
          </a:xfrm>
        </p:spPr>
        <p:txBody>
          <a:bodyPr/>
          <a:lstStyle/>
          <a:p>
            <a:pPr marL="0" indent="0">
              <a:buNone/>
            </a:pPr>
            <a:r>
              <a:rPr lang="en-US"/>
              <a:t>Reach profiling is a </a:t>
            </a:r>
            <a:r>
              <a:rPr lang="en-US" b="1">
                <a:solidFill>
                  <a:srgbClr val="70AD47">
                    <a:lumMod val="75000"/>
                  </a:srgbClr>
                </a:solidFill>
              </a:rPr>
              <a:t>general methodology</a:t>
            </a:r>
          </a:p>
          <a:p>
            <a:pPr marL="0" indent="0">
              <a:buNone/>
            </a:pPr>
            <a:endParaRPr lang="en-US" dirty="0"/>
          </a:p>
          <a:p>
            <a:pPr marL="0" indent="0">
              <a:buNone/>
            </a:pPr>
            <a:r>
              <a:rPr lang="en-US"/>
              <a:t>3 key questions for an implementation:</a:t>
            </a:r>
            <a:endParaRPr lang="en-US" dirty="0"/>
          </a:p>
        </p:txBody>
      </p:sp>
      <p:sp>
        <p:nvSpPr>
          <p:cNvPr id="5" name="Rounded Rectangle 4" descr=" 5"/>
          <p:cNvSpPr/>
          <p:nvPr/>
        </p:nvSpPr>
        <p:spPr>
          <a:xfrm>
            <a:off x="388325" y="3116047"/>
            <a:ext cx="8480465" cy="754618"/>
          </a:xfrm>
          <a:prstGeom prst="roundRect">
            <a:avLst>
              <a:gd name="adj" fmla="val 11310"/>
            </a:avLst>
          </a:prstGeom>
          <a:solidFill>
            <a:schemeClr val="bg1">
              <a:lumMod val="95000"/>
            </a:schemeClr>
          </a:solidFill>
          <a:ln w="2857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What are desirable profiling conditions?</a:t>
            </a:r>
          </a:p>
        </p:txBody>
      </p:sp>
      <p:sp>
        <p:nvSpPr>
          <p:cNvPr id="6" name="Rounded Rectangle 5" descr=" 6"/>
          <p:cNvSpPr/>
          <p:nvPr/>
        </p:nvSpPr>
        <p:spPr>
          <a:xfrm>
            <a:off x="388324" y="4314515"/>
            <a:ext cx="8480465" cy="754618"/>
          </a:xfrm>
          <a:prstGeom prst="roundRect">
            <a:avLst>
              <a:gd name="adj" fmla="val 11310"/>
            </a:avLst>
          </a:prstGeom>
          <a:solidFill>
            <a:schemeClr val="bg1">
              <a:lumMod val="95000"/>
            </a:schemeClr>
          </a:solidFill>
          <a:ln w="2857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How often should the system profile?</a:t>
            </a:r>
          </a:p>
        </p:txBody>
      </p:sp>
      <p:sp>
        <p:nvSpPr>
          <p:cNvPr id="7" name="Rounded Rectangle 6" descr=" 7"/>
          <p:cNvSpPr/>
          <p:nvPr/>
        </p:nvSpPr>
        <p:spPr>
          <a:xfrm>
            <a:off x="388325" y="5446434"/>
            <a:ext cx="8480465" cy="754618"/>
          </a:xfrm>
          <a:prstGeom prst="roundRect">
            <a:avLst>
              <a:gd name="adj" fmla="val 11310"/>
            </a:avLst>
          </a:prstGeom>
          <a:solidFill>
            <a:schemeClr val="bg1">
              <a:lumMod val="95000"/>
            </a:schemeClr>
          </a:solidFill>
          <a:ln w="2857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What information does the profiler need?</a:t>
            </a:r>
          </a:p>
        </p:txBody>
      </p:sp>
      <p:sp>
        <p:nvSpPr>
          <p:cNvPr id="8" name="Slide Number Placeholder 5"/>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26/36</a:t>
            </a:r>
          </a:p>
        </p:txBody>
      </p:sp>
    </p:spTree>
    <p:extLst>
      <p:ext uri="{BB962C8B-B14F-4D97-AF65-F5344CB8AC3E}">
        <p14:creationId xmlns:p14="http://schemas.microsoft.com/office/powerpoint/2010/main" val="655559515"/>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descr=" 4"/>
          <p:cNvSpPr>
            <a:spLocks noGrp="1"/>
          </p:cNvSpPr>
          <p:nvPr>
            <p:ph idx="1"/>
          </p:nvPr>
        </p:nvSpPr>
        <p:spPr>
          <a:xfrm>
            <a:off x="75990" y="1159098"/>
            <a:ext cx="9000897" cy="5142641"/>
          </a:xfrm>
        </p:spPr>
        <p:txBody>
          <a:bodyPr/>
          <a:lstStyle/>
          <a:p>
            <a:pPr marL="971550" lvl="1" indent="-514350">
              <a:buFont typeface="+mj-lt"/>
              <a:buAutoNum type="arabicPeriod"/>
            </a:pPr>
            <a:r>
              <a:rPr lang="en-US" sz="4000" b="1"/>
              <a:t>Runtime: </a:t>
            </a:r>
            <a:r>
              <a:rPr lang="en-US" sz="4000"/>
              <a:t>how long profiling takes</a:t>
            </a:r>
          </a:p>
          <a:p>
            <a:pPr marL="971550" lvl="1" indent="-514350">
              <a:buFont typeface="+mj-lt"/>
              <a:buAutoNum type="arabicPeriod"/>
            </a:pPr>
            <a:endParaRPr lang="en-US" sz="4000" dirty="0"/>
          </a:p>
          <a:p>
            <a:pPr marL="971550" lvl="1" indent="-514350">
              <a:buFont typeface="+mj-lt"/>
              <a:buAutoNum type="arabicPeriod"/>
            </a:pPr>
            <a:r>
              <a:rPr lang="en-US" sz="4000" b="1"/>
              <a:t>Coverage: </a:t>
            </a:r>
            <a:r>
              <a:rPr lang="en-US" sz="4000"/>
              <a:t>portion of all possible failures discovered by profiling</a:t>
            </a:r>
          </a:p>
          <a:p>
            <a:pPr marL="971550" lvl="1" indent="-514350">
              <a:buFont typeface="+mj-lt"/>
              <a:buAutoNum type="arabicPeriod"/>
            </a:pPr>
            <a:endParaRPr lang="en-US" sz="4000" dirty="0"/>
          </a:p>
          <a:p>
            <a:pPr marL="971550" lvl="1" indent="-514350">
              <a:buFont typeface="+mj-lt"/>
              <a:buAutoNum type="arabicPeriod"/>
            </a:pPr>
            <a:r>
              <a:rPr lang="en-US" sz="4000" b="1"/>
              <a:t>False positives: </a:t>
            </a:r>
            <a:r>
              <a:rPr lang="en-US" sz="4000"/>
              <a:t>number of cells observed to fail during profiling but never during actual operation</a:t>
            </a:r>
            <a:endParaRPr lang="en-US" sz="4000" dirty="0"/>
          </a:p>
        </p:txBody>
      </p:sp>
      <p:sp>
        <p:nvSpPr>
          <p:cNvPr id="22" name="Title 1" descr=" 22"/>
          <p:cNvSpPr txBox="1">
            <a:spLocks/>
          </p:cNvSpPr>
          <p:nvPr/>
        </p:nvSpPr>
        <p:spPr>
          <a:xfrm>
            <a:off x="152400" y="66419"/>
            <a:ext cx="8839200" cy="76199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Three Key Profiling Metrics</a:t>
            </a:r>
          </a:p>
        </p:txBody>
      </p:sp>
      <p:sp>
        <p:nvSpPr>
          <p:cNvPr id="6" name="Content Placeholder 3" descr=" 6"/>
          <p:cNvSpPr txBox="1">
            <a:spLocks/>
          </p:cNvSpPr>
          <p:nvPr/>
        </p:nvSpPr>
        <p:spPr>
          <a:xfrm>
            <a:off x="71551" y="1159097"/>
            <a:ext cx="9000897" cy="514264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5800" marR="0" lvl="1" indent="-228600" algn="l" defTabSz="914400" rtl="0" eaLnBrk="1" fontAlgn="auto" latinLnBrk="0" hangingPunct="1">
              <a:lnSpc>
                <a:spcPct val="90000"/>
              </a:lnSpc>
              <a:spcBef>
                <a:spcPts val="500"/>
              </a:spcBef>
              <a:spcAft>
                <a:spcPts val="0"/>
              </a:spcAft>
              <a:buClrTx/>
              <a:buSzTx/>
              <a:buFont typeface="+mj-lt"/>
              <a:buChar char=" "/>
              <a:tabLst/>
              <a:defRPr/>
            </a:pPr>
            <a:r>
              <a:rPr kumimoji="0" lang="en-US" sz="4000" b="1" i="0" u="none" strike="noStrike" kern="1200" cap="none" spc="0" normalizeH="0" baseline="0" noProof="0">
                <a:ln>
                  <a:noFill/>
                </a:ln>
                <a:solidFill>
                  <a:prstClr val="white">
                    <a:lumMod val="65000"/>
                  </a:prstClr>
                </a:solidFill>
                <a:effectLst/>
                <a:uLnTx/>
                <a:uFillTx/>
                <a:latin typeface="Cambria" panose="02040503050406030204" pitchFamily="18" charset="0"/>
                <a:ea typeface="+mn-ea"/>
                <a:cs typeface="+mn-cs"/>
              </a:rPr>
              <a:t>         </a:t>
            </a:r>
            <a:r>
              <a:rPr kumimoji="0" lang="en-US" sz="4000" b="0" i="0" u="none" strike="noStrike" kern="1200" cap="none" spc="0" normalizeH="0" baseline="0" noProof="0">
                <a:ln>
                  <a:noFill/>
                </a:ln>
                <a:solidFill>
                  <a:prstClr val="white">
                    <a:lumMod val="65000"/>
                  </a:prstClr>
                </a:solidFill>
                <a:effectLst/>
                <a:uLnTx/>
                <a:uFillTx/>
                <a:latin typeface="Cambria" panose="02040503050406030204" pitchFamily="18" charset="0"/>
                <a:ea typeface="+mn-ea"/>
                <a:cs typeface="+mn-cs"/>
              </a:rPr>
              <a:t>                        </a:t>
            </a:r>
            <a:endParaRPr kumimoji="0" lang="en-US" sz="4000" b="0" i="0" u="none" strike="noStrike" kern="1200" cap="none" spc="0" normalizeH="0" baseline="0" noProof="0" dirty="0">
              <a:ln>
                <a:noFill/>
              </a:ln>
              <a:solidFill>
                <a:prstClr val="white">
                  <a:lumMod val="65000"/>
                </a:prstClr>
              </a:solidFill>
              <a:effectLst/>
              <a:uLnTx/>
              <a:uFillTx/>
              <a:latin typeface="Cambria" panose="02040503050406030204" pitchFamily="18" charset="0"/>
              <a:ea typeface="+mn-ea"/>
              <a:cs typeface="+mn-cs"/>
            </a:endParaRP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endParaRPr kumimoji="0" lang="en-US" sz="4000" b="0" i="0" u="none" strike="noStrike" kern="1200" cap="none" spc="0" normalizeH="0" baseline="0" noProof="0" dirty="0">
              <a:ln>
                <a:noFill/>
              </a:ln>
              <a:solidFill>
                <a:prstClr val="white">
                  <a:lumMod val="65000"/>
                </a:prstClr>
              </a:solidFill>
              <a:effectLst/>
              <a:uLnTx/>
              <a:uFillTx/>
              <a:latin typeface="Cambria" panose="02040503050406030204" pitchFamily="18" charset="0"/>
              <a:ea typeface="+mn-ea"/>
              <a:cs typeface="+mn-cs"/>
            </a:endParaRPr>
          </a:p>
          <a:p>
            <a:pPr marL="685800" marR="0" lvl="1" indent="-228600" algn="l" defTabSz="914400" rtl="0" eaLnBrk="1" fontAlgn="auto" latinLnBrk="0" hangingPunct="1">
              <a:lnSpc>
                <a:spcPct val="90000"/>
              </a:lnSpc>
              <a:spcBef>
                <a:spcPts val="500"/>
              </a:spcBef>
              <a:spcAft>
                <a:spcPts val="0"/>
              </a:spcAft>
              <a:buClrTx/>
              <a:buSzTx/>
              <a:buFont typeface="+mj-lt"/>
              <a:buChar char=" "/>
              <a:tabLst/>
              <a:defRPr/>
            </a:pPr>
            <a:r>
              <a:rPr kumimoji="0" lang="en-US" sz="4000" b="1" i="0" u="none" strike="noStrike" kern="1200" cap="none" spc="0" normalizeH="0" baseline="0" noProof="0">
                <a:ln>
                  <a:noFill/>
                </a:ln>
                <a:solidFill>
                  <a:prstClr val="white">
                    <a:lumMod val="65000"/>
                  </a:prstClr>
                </a:solidFill>
                <a:effectLst/>
                <a:uLnTx/>
                <a:uFillTx/>
                <a:latin typeface="Cambria" panose="02040503050406030204" pitchFamily="18" charset="0"/>
                <a:ea typeface="+mn-ea"/>
                <a:cs typeface="+mn-cs"/>
              </a:rPr>
              <a:t>          </a:t>
            </a:r>
            <a:r>
              <a:rPr kumimoji="0" lang="en-US" sz="4000" b="0" i="0" u="none" strike="noStrike" kern="1200" cap="none" spc="0" normalizeH="0" baseline="0" noProof="0">
                <a:ln>
                  <a:noFill/>
                </a:ln>
                <a:solidFill>
                  <a:prstClr val="white">
                    <a:lumMod val="65000"/>
                  </a:prstClr>
                </a:solidFill>
                <a:effectLst/>
                <a:uLnTx/>
                <a:uFillTx/>
                <a:latin typeface="Cambria" panose="02040503050406030204" pitchFamily="18" charset="0"/>
                <a:ea typeface="+mn-ea"/>
                <a:cs typeface="+mn-cs"/>
              </a:rPr>
              <a:t>                        </a:t>
            </a:r>
            <a:br>
              <a:rPr kumimoji="0" lang="en-US" sz="4000" b="0" i="0" u="none" strike="noStrike" kern="1200" cap="none" spc="0" normalizeH="0" baseline="0" noProof="0">
                <a:ln>
                  <a:noFill/>
                </a:ln>
                <a:solidFill>
                  <a:prstClr val="white">
                    <a:lumMod val="65000"/>
                  </a:prstClr>
                </a:solidFill>
                <a:effectLst/>
                <a:uLnTx/>
                <a:uFillTx/>
                <a:latin typeface="Cambria" panose="02040503050406030204" pitchFamily="18" charset="0"/>
                <a:ea typeface="+mn-ea"/>
                <a:cs typeface="+mn-cs"/>
              </a:rPr>
            </a:br>
            <a:r>
              <a:rPr kumimoji="0" lang="en-US" sz="4000" b="0" i="0" u="none" strike="noStrike" kern="1200" cap="none" spc="0" normalizeH="0" baseline="0" noProof="0">
                <a:ln>
                  <a:noFill/>
                </a:ln>
                <a:solidFill>
                  <a:prstClr val="white">
                    <a:lumMod val="65000"/>
                  </a:prstClr>
                </a:solidFill>
                <a:effectLst/>
                <a:uLnTx/>
                <a:uFillTx/>
                <a:latin typeface="Cambria" panose="02040503050406030204" pitchFamily="18" charset="0"/>
                <a:ea typeface="+mn-ea"/>
                <a:cs typeface="+mn-cs"/>
              </a:rPr>
              <a:t>                                </a:t>
            </a:r>
            <a:endParaRPr kumimoji="0" lang="en-US" sz="4000" b="0" i="0" u="none" strike="noStrike" kern="1200" cap="none" spc="0" normalizeH="0" baseline="0" noProof="0" dirty="0">
              <a:ln>
                <a:noFill/>
              </a:ln>
              <a:solidFill>
                <a:prstClr val="white">
                  <a:lumMod val="65000"/>
                </a:prstClr>
              </a:solidFill>
              <a:effectLst/>
              <a:uLnTx/>
              <a:uFillTx/>
              <a:latin typeface="Cambria" panose="02040503050406030204" pitchFamily="18" charset="0"/>
              <a:ea typeface="+mn-ea"/>
              <a:cs typeface="+mn-cs"/>
            </a:endParaRP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endParaRPr kumimoji="0" lang="en-US" sz="4000" b="0" i="0" u="none" strike="noStrike" kern="1200" cap="none" spc="0" normalizeH="0" baseline="0" noProof="0" dirty="0">
              <a:ln>
                <a:noFill/>
              </a:ln>
              <a:solidFill>
                <a:prstClr val="white">
                  <a:lumMod val="65000"/>
                </a:prstClr>
              </a:solidFill>
              <a:effectLst/>
              <a:uLnTx/>
              <a:uFillTx/>
              <a:latin typeface="Cambria" panose="02040503050406030204" pitchFamily="18" charset="0"/>
              <a:ea typeface="+mn-ea"/>
              <a:cs typeface="+mn-cs"/>
            </a:endParaRPr>
          </a:p>
          <a:p>
            <a:pPr marL="685800" marR="0" lvl="1" indent="-228600" algn="l" defTabSz="914400" rtl="0" eaLnBrk="1" fontAlgn="auto" latinLnBrk="0" hangingPunct="1">
              <a:lnSpc>
                <a:spcPct val="90000"/>
              </a:lnSpc>
              <a:spcBef>
                <a:spcPts val="500"/>
              </a:spcBef>
              <a:spcAft>
                <a:spcPts val="0"/>
              </a:spcAft>
              <a:buClrTx/>
              <a:buSzTx/>
              <a:buFont typeface="+mj-lt"/>
              <a:buChar char=" "/>
              <a:tabLst/>
              <a:defRPr/>
            </a:pPr>
            <a:r>
              <a:rPr kumimoji="0" lang="en-US" sz="4000" b="1" i="0" u="none" strike="noStrike" kern="1200" cap="none" spc="0" normalizeH="0" baseline="0" noProof="0">
                <a:ln>
                  <a:noFill/>
                </a:ln>
                <a:solidFill>
                  <a:prstClr val="white">
                    <a:lumMod val="65000"/>
                  </a:prstClr>
                </a:solidFill>
                <a:effectLst/>
                <a:uLnTx/>
                <a:uFillTx/>
                <a:latin typeface="Cambria" panose="02040503050406030204" pitchFamily="18" charset="0"/>
                <a:ea typeface="+mn-ea"/>
                <a:cs typeface="+mn-cs"/>
              </a:rPr>
              <a:t>                 </a:t>
            </a:r>
            <a:r>
              <a:rPr kumimoji="0" lang="en-US" sz="4000" b="0" i="0" u="none" strike="noStrike" kern="1200" cap="none" spc="0" normalizeH="0" baseline="0" noProof="0">
                <a:ln>
                  <a:noFill/>
                </a:ln>
                <a:solidFill>
                  <a:prstClr val="white">
                    <a:lumMod val="65000"/>
                  </a:prstClr>
                </a:solidFill>
                <a:effectLst/>
                <a:uLnTx/>
                <a:uFillTx/>
                <a:latin typeface="Cambria" panose="02040503050406030204" pitchFamily="18" charset="0"/>
                <a:ea typeface="+mn-ea"/>
                <a:cs typeface="+mn-cs"/>
              </a:rPr>
              <a:t>                </a:t>
            </a:r>
            <a:br>
              <a:rPr kumimoji="0" lang="en-US" sz="4000" b="0" i="0" u="none" strike="noStrike" kern="1200" cap="none" spc="0" normalizeH="0" baseline="0" noProof="0">
                <a:ln>
                  <a:noFill/>
                </a:ln>
                <a:solidFill>
                  <a:prstClr val="white">
                    <a:lumMod val="65000"/>
                  </a:prstClr>
                </a:solidFill>
                <a:effectLst/>
                <a:uLnTx/>
                <a:uFillTx/>
                <a:latin typeface="Cambria" panose="02040503050406030204" pitchFamily="18" charset="0"/>
                <a:ea typeface="+mn-ea"/>
                <a:cs typeface="+mn-cs"/>
              </a:rPr>
            </a:br>
            <a:r>
              <a:rPr kumimoji="0" lang="en-US" sz="4000" b="0" i="0" u="none" strike="noStrike" kern="1200" cap="none" spc="0" normalizeH="0" baseline="0" noProof="0">
                <a:ln>
                  <a:noFill/>
                </a:ln>
                <a:solidFill>
                  <a:prstClr val="white">
                    <a:lumMod val="65000"/>
                  </a:prstClr>
                </a:solidFill>
                <a:effectLst/>
                <a:uLnTx/>
                <a:uFillTx/>
                <a:latin typeface="Cambria" panose="02040503050406030204" pitchFamily="18" charset="0"/>
                <a:ea typeface="+mn-ea"/>
                <a:cs typeface="+mn-cs"/>
              </a:rPr>
              <a:t>                                      </a:t>
            </a:r>
            <a:br>
              <a:rPr kumimoji="0" lang="en-US" sz="4000" b="0" i="0" u="none" strike="noStrike" kern="1200" cap="none" spc="0" normalizeH="0" baseline="0" noProof="0">
                <a:ln>
                  <a:noFill/>
                </a:ln>
                <a:solidFill>
                  <a:prstClr val="white">
                    <a:lumMod val="65000"/>
                  </a:prstClr>
                </a:solidFill>
                <a:effectLst/>
                <a:uLnTx/>
                <a:uFillTx/>
                <a:latin typeface="Cambria" panose="02040503050406030204" pitchFamily="18" charset="0"/>
                <a:ea typeface="+mn-ea"/>
                <a:cs typeface="+mn-cs"/>
              </a:rPr>
            </a:br>
            <a:r>
              <a:rPr kumimoji="0" lang="en-US" sz="4000" b="0" i="0" u="none" strike="noStrike" kern="1200" cap="none" spc="0" normalizeH="0" baseline="0" noProof="0">
                <a:ln>
                  <a:noFill/>
                </a:ln>
                <a:solidFill>
                  <a:prstClr val="white">
                    <a:lumMod val="65000"/>
                  </a:prstClr>
                </a:solidFill>
                <a:effectLst/>
                <a:uLnTx/>
                <a:uFillTx/>
                <a:latin typeface="Cambria" panose="02040503050406030204" pitchFamily="18" charset="0"/>
                <a:ea typeface="+mn-ea"/>
                <a:cs typeface="+mn-cs"/>
              </a:rPr>
              <a:t>                             </a:t>
            </a:r>
            <a:endParaRPr kumimoji="0" lang="en-US" sz="4000" b="0" i="0" u="none" strike="noStrike" kern="1200" cap="none" spc="0" normalizeH="0" baseline="0" noProof="0" dirty="0">
              <a:ln>
                <a:noFill/>
              </a:ln>
              <a:solidFill>
                <a:prstClr val="white">
                  <a:lumMod val="65000"/>
                </a:prstClr>
              </a:solidFill>
              <a:effectLst/>
              <a:uLnTx/>
              <a:uFillTx/>
              <a:latin typeface="Cambria" panose="02040503050406030204" pitchFamily="18" charset="0"/>
              <a:ea typeface="+mn-ea"/>
              <a:cs typeface="+mn-cs"/>
            </a:endParaRPr>
          </a:p>
        </p:txBody>
      </p:sp>
      <p:sp>
        <p:nvSpPr>
          <p:cNvPr id="5" name="Slide Number Placeholder 5"/>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27/36</a:t>
            </a:r>
          </a:p>
        </p:txBody>
      </p:sp>
    </p:spTree>
    <p:extLst>
      <p:ext uri="{BB962C8B-B14F-4D97-AF65-F5344CB8AC3E}">
        <p14:creationId xmlns:p14="http://schemas.microsoft.com/office/powerpoint/2010/main" val="4280834854"/>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descr=" 4"/>
          <p:cNvSpPr>
            <a:spLocks noGrp="1"/>
          </p:cNvSpPr>
          <p:nvPr>
            <p:ph idx="1"/>
          </p:nvPr>
        </p:nvSpPr>
        <p:spPr>
          <a:xfrm>
            <a:off x="75990" y="1159098"/>
            <a:ext cx="9000897" cy="5142641"/>
          </a:xfrm>
        </p:spPr>
        <p:txBody>
          <a:bodyPr/>
          <a:lstStyle/>
          <a:p>
            <a:pPr marL="971550" lvl="1" indent="-514350">
              <a:buFont typeface="+mj-lt"/>
              <a:buAutoNum type="arabicPeriod"/>
            </a:pPr>
            <a:r>
              <a:rPr lang="en-US" sz="4000" b="1"/>
              <a:t>Runtime: </a:t>
            </a:r>
            <a:r>
              <a:rPr lang="en-US" sz="4000"/>
              <a:t>how long profiling takes</a:t>
            </a:r>
          </a:p>
          <a:p>
            <a:pPr marL="971550" lvl="1" indent="-514350">
              <a:buFont typeface="+mj-lt"/>
              <a:buAutoNum type="arabicPeriod"/>
            </a:pPr>
            <a:endParaRPr lang="en-US" sz="4000" dirty="0"/>
          </a:p>
          <a:p>
            <a:pPr marL="971550" lvl="1" indent="-514350">
              <a:buFont typeface="+mj-lt"/>
              <a:buAutoNum type="arabicPeriod"/>
            </a:pPr>
            <a:r>
              <a:rPr lang="en-US" sz="4000" b="1"/>
              <a:t>Coverage: </a:t>
            </a:r>
            <a:r>
              <a:rPr lang="en-US" sz="4000"/>
              <a:t>portion of all possible failures discovered by profiling</a:t>
            </a:r>
          </a:p>
          <a:p>
            <a:pPr marL="971550" lvl="1" indent="-514350">
              <a:buFont typeface="+mj-lt"/>
              <a:buAutoNum type="arabicPeriod"/>
            </a:pPr>
            <a:endParaRPr lang="en-US" sz="4000" dirty="0"/>
          </a:p>
          <a:p>
            <a:pPr marL="971550" lvl="1" indent="-514350">
              <a:buFont typeface="+mj-lt"/>
              <a:buAutoNum type="arabicPeriod"/>
            </a:pPr>
            <a:r>
              <a:rPr lang="en-US" sz="4000" b="1"/>
              <a:t>False positives: </a:t>
            </a:r>
            <a:r>
              <a:rPr lang="en-US" sz="4000"/>
              <a:t>number of cells observed to fail during profiling but never during actual operation</a:t>
            </a:r>
            <a:endParaRPr lang="en-US" sz="4000" dirty="0"/>
          </a:p>
        </p:txBody>
      </p:sp>
      <p:sp>
        <p:nvSpPr>
          <p:cNvPr id="22" name="Title 1" descr=" 22"/>
          <p:cNvSpPr txBox="1">
            <a:spLocks/>
          </p:cNvSpPr>
          <p:nvPr/>
        </p:nvSpPr>
        <p:spPr>
          <a:xfrm>
            <a:off x="152400" y="66419"/>
            <a:ext cx="8839200" cy="76199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Three Key Profiling Metrics</a:t>
            </a:r>
          </a:p>
        </p:txBody>
      </p:sp>
      <p:sp>
        <p:nvSpPr>
          <p:cNvPr id="6" name="Content Placeholder 3" descr=" 6"/>
          <p:cNvSpPr txBox="1">
            <a:spLocks/>
          </p:cNvSpPr>
          <p:nvPr/>
        </p:nvSpPr>
        <p:spPr>
          <a:xfrm>
            <a:off x="71551" y="1159097"/>
            <a:ext cx="9000897" cy="514264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5800" marR="0" lvl="1" indent="-228600" algn="l" defTabSz="914400" rtl="0" eaLnBrk="1" fontAlgn="auto" latinLnBrk="0" hangingPunct="1">
              <a:lnSpc>
                <a:spcPct val="90000"/>
              </a:lnSpc>
              <a:spcBef>
                <a:spcPts val="500"/>
              </a:spcBef>
              <a:spcAft>
                <a:spcPts val="0"/>
              </a:spcAft>
              <a:buClrTx/>
              <a:buSzTx/>
              <a:buFont typeface="+mj-lt"/>
              <a:buChar char=" "/>
              <a:tabLst/>
              <a:defRPr/>
            </a:pPr>
            <a:r>
              <a:rPr kumimoji="0" lang="en-US" sz="4000" b="1" i="0" u="none" strike="noStrike" kern="1200" cap="none" spc="0" normalizeH="0" baseline="0" noProof="0">
                <a:ln>
                  <a:noFill/>
                </a:ln>
                <a:solidFill>
                  <a:prstClr val="white">
                    <a:lumMod val="65000"/>
                  </a:prstClr>
                </a:solidFill>
                <a:effectLst/>
                <a:uLnTx/>
                <a:uFillTx/>
                <a:latin typeface="Cambria" panose="02040503050406030204" pitchFamily="18" charset="0"/>
                <a:ea typeface="+mn-ea"/>
                <a:cs typeface="+mn-cs"/>
              </a:rPr>
              <a:t>         </a:t>
            </a:r>
            <a:r>
              <a:rPr kumimoji="0" lang="en-US" sz="4000" b="0" i="0" u="none" strike="noStrike" kern="1200" cap="none" spc="0" normalizeH="0" baseline="0" noProof="0">
                <a:ln>
                  <a:noFill/>
                </a:ln>
                <a:solidFill>
                  <a:prstClr val="white">
                    <a:lumMod val="65000"/>
                  </a:prstClr>
                </a:solidFill>
                <a:effectLst/>
                <a:uLnTx/>
                <a:uFillTx/>
                <a:latin typeface="Cambria" panose="02040503050406030204" pitchFamily="18" charset="0"/>
                <a:ea typeface="+mn-ea"/>
                <a:cs typeface="+mn-cs"/>
              </a:rPr>
              <a:t>                        </a:t>
            </a:r>
            <a:endParaRPr kumimoji="0" lang="en-US" sz="4000" b="0" i="0" u="none" strike="noStrike" kern="1200" cap="none" spc="0" normalizeH="0" baseline="0" noProof="0" dirty="0">
              <a:ln>
                <a:noFill/>
              </a:ln>
              <a:solidFill>
                <a:prstClr val="white">
                  <a:lumMod val="65000"/>
                </a:prstClr>
              </a:solidFill>
              <a:effectLst/>
              <a:uLnTx/>
              <a:uFillTx/>
              <a:latin typeface="Cambria" panose="02040503050406030204" pitchFamily="18" charset="0"/>
              <a:ea typeface="+mn-ea"/>
              <a:cs typeface="+mn-cs"/>
            </a:endParaRP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endParaRPr kumimoji="0" lang="en-US" sz="4000" b="0" i="0" u="none" strike="noStrike" kern="1200" cap="none" spc="0" normalizeH="0" baseline="0" noProof="0" dirty="0">
              <a:ln>
                <a:noFill/>
              </a:ln>
              <a:solidFill>
                <a:prstClr val="white">
                  <a:lumMod val="65000"/>
                </a:prstClr>
              </a:solidFill>
              <a:effectLst/>
              <a:uLnTx/>
              <a:uFillTx/>
              <a:latin typeface="Cambria" panose="02040503050406030204" pitchFamily="18" charset="0"/>
              <a:ea typeface="+mn-ea"/>
              <a:cs typeface="+mn-cs"/>
            </a:endParaRPr>
          </a:p>
          <a:p>
            <a:pPr marL="685800" marR="0" lvl="1" indent="-228600" algn="l" defTabSz="914400" rtl="0" eaLnBrk="1" fontAlgn="auto" latinLnBrk="0" hangingPunct="1">
              <a:lnSpc>
                <a:spcPct val="90000"/>
              </a:lnSpc>
              <a:spcBef>
                <a:spcPts val="500"/>
              </a:spcBef>
              <a:spcAft>
                <a:spcPts val="0"/>
              </a:spcAft>
              <a:buClrTx/>
              <a:buSzTx/>
              <a:buFont typeface="+mj-lt"/>
              <a:buChar char=" "/>
              <a:tabLst/>
              <a:defRPr/>
            </a:pPr>
            <a:r>
              <a:rPr kumimoji="0" lang="en-US" sz="4000" b="1" i="0" u="none" strike="noStrike" kern="1200" cap="none" spc="0" normalizeH="0" baseline="0" noProof="0">
                <a:ln>
                  <a:noFill/>
                </a:ln>
                <a:solidFill>
                  <a:prstClr val="white">
                    <a:lumMod val="65000"/>
                  </a:prstClr>
                </a:solidFill>
                <a:effectLst/>
                <a:uLnTx/>
                <a:uFillTx/>
                <a:latin typeface="Cambria" panose="02040503050406030204" pitchFamily="18" charset="0"/>
                <a:ea typeface="+mn-ea"/>
                <a:cs typeface="+mn-cs"/>
              </a:rPr>
              <a:t>          </a:t>
            </a:r>
            <a:r>
              <a:rPr kumimoji="0" lang="en-US" sz="4000" b="0" i="0" u="none" strike="noStrike" kern="1200" cap="none" spc="0" normalizeH="0" baseline="0" noProof="0">
                <a:ln>
                  <a:noFill/>
                </a:ln>
                <a:solidFill>
                  <a:prstClr val="white">
                    <a:lumMod val="65000"/>
                  </a:prstClr>
                </a:solidFill>
                <a:effectLst/>
                <a:uLnTx/>
                <a:uFillTx/>
                <a:latin typeface="Cambria" panose="02040503050406030204" pitchFamily="18" charset="0"/>
                <a:ea typeface="+mn-ea"/>
                <a:cs typeface="+mn-cs"/>
              </a:rPr>
              <a:t>                        </a:t>
            </a:r>
            <a:br>
              <a:rPr kumimoji="0" lang="en-US" sz="4000" b="0" i="0" u="none" strike="noStrike" kern="1200" cap="none" spc="0" normalizeH="0" baseline="0" noProof="0">
                <a:ln>
                  <a:noFill/>
                </a:ln>
                <a:solidFill>
                  <a:prstClr val="white">
                    <a:lumMod val="65000"/>
                  </a:prstClr>
                </a:solidFill>
                <a:effectLst/>
                <a:uLnTx/>
                <a:uFillTx/>
                <a:latin typeface="Cambria" panose="02040503050406030204" pitchFamily="18" charset="0"/>
                <a:ea typeface="+mn-ea"/>
                <a:cs typeface="+mn-cs"/>
              </a:rPr>
            </a:br>
            <a:r>
              <a:rPr kumimoji="0" lang="en-US" sz="4000" b="0" i="0" u="none" strike="noStrike" kern="1200" cap="none" spc="0" normalizeH="0" baseline="0" noProof="0">
                <a:ln>
                  <a:noFill/>
                </a:ln>
                <a:solidFill>
                  <a:prstClr val="white">
                    <a:lumMod val="65000"/>
                  </a:prstClr>
                </a:solidFill>
                <a:effectLst/>
                <a:uLnTx/>
                <a:uFillTx/>
                <a:latin typeface="Cambria" panose="02040503050406030204" pitchFamily="18" charset="0"/>
                <a:ea typeface="+mn-ea"/>
                <a:cs typeface="+mn-cs"/>
              </a:rPr>
              <a:t>                                </a:t>
            </a:r>
            <a:endParaRPr kumimoji="0" lang="en-US" sz="4000" b="0" i="0" u="none" strike="noStrike" kern="1200" cap="none" spc="0" normalizeH="0" baseline="0" noProof="0" dirty="0">
              <a:ln>
                <a:noFill/>
              </a:ln>
              <a:solidFill>
                <a:prstClr val="white">
                  <a:lumMod val="65000"/>
                </a:prstClr>
              </a:solidFill>
              <a:effectLst/>
              <a:uLnTx/>
              <a:uFillTx/>
              <a:latin typeface="Cambria" panose="02040503050406030204" pitchFamily="18" charset="0"/>
              <a:ea typeface="+mn-ea"/>
              <a:cs typeface="+mn-cs"/>
            </a:endParaRP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endParaRPr kumimoji="0" lang="en-US" sz="4000" b="0" i="0" u="none" strike="noStrike" kern="1200" cap="none" spc="0" normalizeH="0" baseline="0" noProof="0" dirty="0">
              <a:ln>
                <a:noFill/>
              </a:ln>
              <a:solidFill>
                <a:prstClr val="white">
                  <a:lumMod val="65000"/>
                </a:prstClr>
              </a:solidFill>
              <a:effectLst/>
              <a:uLnTx/>
              <a:uFillTx/>
              <a:latin typeface="Cambria" panose="02040503050406030204" pitchFamily="18" charset="0"/>
              <a:ea typeface="+mn-ea"/>
              <a:cs typeface="+mn-cs"/>
            </a:endParaRPr>
          </a:p>
          <a:p>
            <a:pPr marL="685800" marR="0" lvl="1" indent="-228600" algn="l" defTabSz="914400" rtl="0" eaLnBrk="1" fontAlgn="auto" latinLnBrk="0" hangingPunct="1">
              <a:lnSpc>
                <a:spcPct val="90000"/>
              </a:lnSpc>
              <a:spcBef>
                <a:spcPts val="500"/>
              </a:spcBef>
              <a:spcAft>
                <a:spcPts val="0"/>
              </a:spcAft>
              <a:buClrTx/>
              <a:buSzTx/>
              <a:buFont typeface="+mj-lt"/>
              <a:buChar char=" "/>
              <a:tabLst/>
              <a:defRPr/>
            </a:pPr>
            <a:r>
              <a:rPr kumimoji="0" lang="en-US" sz="4000" b="1" i="0" u="none" strike="noStrike" kern="1200" cap="none" spc="0" normalizeH="0" baseline="0" noProof="0">
                <a:ln>
                  <a:noFill/>
                </a:ln>
                <a:solidFill>
                  <a:prstClr val="white">
                    <a:lumMod val="65000"/>
                  </a:prstClr>
                </a:solidFill>
                <a:effectLst/>
                <a:uLnTx/>
                <a:uFillTx/>
                <a:latin typeface="Cambria" panose="02040503050406030204" pitchFamily="18" charset="0"/>
                <a:ea typeface="+mn-ea"/>
                <a:cs typeface="+mn-cs"/>
              </a:rPr>
              <a:t>                 </a:t>
            </a:r>
            <a:r>
              <a:rPr kumimoji="0" lang="en-US" sz="4000" b="0" i="0" u="none" strike="noStrike" kern="1200" cap="none" spc="0" normalizeH="0" baseline="0" noProof="0">
                <a:ln>
                  <a:noFill/>
                </a:ln>
                <a:solidFill>
                  <a:prstClr val="white">
                    <a:lumMod val="65000"/>
                  </a:prstClr>
                </a:solidFill>
                <a:effectLst/>
                <a:uLnTx/>
                <a:uFillTx/>
                <a:latin typeface="Cambria" panose="02040503050406030204" pitchFamily="18" charset="0"/>
                <a:ea typeface="+mn-ea"/>
                <a:cs typeface="+mn-cs"/>
              </a:rPr>
              <a:t>                </a:t>
            </a:r>
            <a:br>
              <a:rPr kumimoji="0" lang="en-US" sz="4000" b="0" i="0" u="none" strike="noStrike" kern="1200" cap="none" spc="0" normalizeH="0" baseline="0" noProof="0">
                <a:ln>
                  <a:noFill/>
                </a:ln>
                <a:solidFill>
                  <a:prstClr val="white">
                    <a:lumMod val="65000"/>
                  </a:prstClr>
                </a:solidFill>
                <a:effectLst/>
                <a:uLnTx/>
                <a:uFillTx/>
                <a:latin typeface="Cambria" panose="02040503050406030204" pitchFamily="18" charset="0"/>
                <a:ea typeface="+mn-ea"/>
                <a:cs typeface="+mn-cs"/>
              </a:rPr>
            </a:br>
            <a:r>
              <a:rPr kumimoji="0" lang="en-US" sz="4000" b="0" i="0" u="none" strike="noStrike" kern="1200" cap="none" spc="0" normalizeH="0" baseline="0" noProof="0">
                <a:ln>
                  <a:noFill/>
                </a:ln>
                <a:solidFill>
                  <a:prstClr val="white">
                    <a:lumMod val="65000"/>
                  </a:prstClr>
                </a:solidFill>
                <a:effectLst/>
                <a:uLnTx/>
                <a:uFillTx/>
                <a:latin typeface="Cambria" panose="02040503050406030204" pitchFamily="18" charset="0"/>
                <a:ea typeface="+mn-ea"/>
                <a:cs typeface="+mn-cs"/>
              </a:rPr>
              <a:t>                                      </a:t>
            </a:r>
            <a:br>
              <a:rPr kumimoji="0" lang="en-US" sz="4000" b="0" i="0" u="none" strike="noStrike" kern="1200" cap="none" spc="0" normalizeH="0" baseline="0" noProof="0">
                <a:ln>
                  <a:noFill/>
                </a:ln>
                <a:solidFill>
                  <a:prstClr val="white">
                    <a:lumMod val="65000"/>
                  </a:prstClr>
                </a:solidFill>
                <a:effectLst/>
                <a:uLnTx/>
                <a:uFillTx/>
                <a:latin typeface="Cambria" panose="02040503050406030204" pitchFamily="18" charset="0"/>
                <a:ea typeface="+mn-ea"/>
                <a:cs typeface="+mn-cs"/>
              </a:rPr>
            </a:br>
            <a:r>
              <a:rPr kumimoji="0" lang="en-US" sz="4000" b="0" i="0" u="none" strike="noStrike" kern="1200" cap="none" spc="0" normalizeH="0" baseline="0" noProof="0">
                <a:ln>
                  <a:noFill/>
                </a:ln>
                <a:solidFill>
                  <a:prstClr val="white">
                    <a:lumMod val="65000"/>
                  </a:prstClr>
                </a:solidFill>
                <a:effectLst/>
                <a:uLnTx/>
                <a:uFillTx/>
                <a:latin typeface="Cambria" panose="02040503050406030204" pitchFamily="18" charset="0"/>
                <a:ea typeface="+mn-ea"/>
                <a:cs typeface="+mn-cs"/>
              </a:rPr>
              <a:t>                             </a:t>
            </a:r>
            <a:endParaRPr kumimoji="0" lang="en-US" sz="4000" b="0" i="0" u="none" strike="noStrike" kern="1200" cap="none" spc="0" normalizeH="0" baseline="0" noProof="0" dirty="0">
              <a:ln>
                <a:noFill/>
              </a:ln>
              <a:solidFill>
                <a:prstClr val="white">
                  <a:lumMod val="65000"/>
                </a:prstClr>
              </a:solidFill>
              <a:effectLst/>
              <a:uLnTx/>
              <a:uFillTx/>
              <a:latin typeface="Cambria" panose="02040503050406030204" pitchFamily="18" charset="0"/>
              <a:ea typeface="+mn-ea"/>
              <a:cs typeface="+mn-cs"/>
            </a:endParaRPr>
          </a:p>
        </p:txBody>
      </p:sp>
      <p:sp>
        <p:nvSpPr>
          <p:cNvPr id="5" name="TextBox 4" descr=" 5"/>
          <p:cNvSpPr txBox="1"/>
          <p:nvPr/>
        </p:nvSpPr>
        <p:spPr>
          <a:xfrm>
            <a:off x="152400" y="4052278"/>
            <a:ext cx="8839200" cy="212365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explore how these three metrics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change under </a:t>
            </a:r>
            <a:r>
              <a:rPr kumimoji="0" lang="en-US" sz="4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many </a:t>
            </a:r>
            <a:r>
              <a:rPr kumimoji="0" lang="en-US" sz="4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different</a:t>
            </a:r>
            <a:endParaRPr kumimoji="0" lang="en-US" sz="44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profiling conditions</a:t>
            </a:r>
          </a:p>
        </p:txBody>
      </p:sp>
      <p:sp>
        <p:nvSpPr>
          <p:cNvPr id="7" name="Slide Number Placeholder 5"/>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27/36</a:t>
            </a:r>
          </a:p>
        </p:txBody>
      </p:sp>
    </p:spTree>
    <p:extLst>
      <p:ext uri="{BB962C8B-B14F-4D97-AF65-F5344CB8AC3E}">
        <p14:creationId xmlns:p14="http://schemas.microsoft.com/office/powerpoint/2010/main" val="1013687191"/>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descr=" 38"/>
          <p:cNvGrpSpPr/>
          <p:nvPr/>
        </p:nvGrpSpPr>
        <p:grpSpPr>
          <a:xfrm>
            <a:off x="96869" y="1400577"/>
            <a:ext cx="8894731" cy="4285157"/>
            <a:chOff x="96869" y="1400577"/>
            <a:chExt cx="8894731" cy="4285157"/>
          </a:xfrm>
        </p:grpSpPr>
        <p:grpSp>
          <p:nvGrpSpPr>
            <p:cNvPr id="28" name="Group 27"/>
            <p:cNvGrpSpPr/>
            <p:nvPr/>
          </p:nvGrpSpPr>
          <p:grpSpPr>
            <a:xfrm>
              <a:off x="96869" y="1400577"/>
              <a:ext cx="8894731" cy="4285157"/>
              <a:chOff x="887329" y="1388670"/>
              <a:chExt cx="9824971" cy="4733313"/>
            </a:xfrm>
          </p:grpSpPr>
          <p:grpSp>
            <p:nvGrpSpPr>
              <p:cNvPr id="4" name="Group 3"/>
              <p:cNvGrpSpPr/>
              <p:nvPr/>
            </p:nvGrpSpPr>
            <p:grpSpPr>
              <a:xfrm>
                <a:off x="887329" y="1388670"/>
                <a:ext cx="6357320" cy="4733313"/>
                <a:chOff x="-3225800" y="-1188922"/>
                <a:chExt cx="12317412" cy="9170872"/>
              </a:xfrm>
            </p:grpSpPr>
            <p:pic>
              <p:nvPicPr>
                <p:cNvPr id="2" name="Picture 1"/>
                <p:cNvPicPr>
                  <a:picLocks noChangeAspect="1"/>
                </p:cNvPicPr>
                <p:nvPr/>
              </p:nvPicPr>
              <p:blipFill>
                <a:blip r:embed="rId3"/>
                <a:stretch>
                  <a:fillRect/>
                </a:stretch>
              </p:blipFill>
              <p:spPr>
                <a:xfrm>
                  <a:off x="52387" y="-1123950"/>
                  <a:ext cx="9039225" cy="9105900"/>
                </a:xfrm>
                <a:prstGeom prst="rect">
                  <a:avLst/>
                </a:prstGeom>
              </p:spPr>
            </p:pic>
            <p:pic>
              <p:nvPicPr>
                <p:cNvPr id="3" name="Picture 2"/>
                <p:cNvPicPr>
                  <a:picLocks noChangeAspect="1"/>
                </p:cNvPicPr>
                <p:nvPr/>
              </p:nvPicPr>
              <p:blipFill rotWithShape="1">
                <a:blip r:embed="rId4"/>
                <a:srcRect r="3815"/>
                <a:stretch/>
              </p:blipFill>
              <p:spPr>
                <a:xfrm>
                  <a:off x="-3225800" y="-1188922"/>
                  <a:ext cx="3408131" cy="9105900"/>
                </a:xfrm>
                <a:prstGeom prst="rect">
                  <a:avLst/>
                </a:prstGeom>
              </p:spPr>
            </p:pic>
          </p:grpSp>
          <p:pic>
            <p:nvPicPr>
              <p:cNvPr id="27" name="Picture 26"/>
              <p:cNvPicPr>
                <a:picLocks noChangeAspect="1"/>
              </p:cNvPicPr>
              <p:nvPr/>
            </p:nvPicPr>
            <p:blipFill>
              <a:blip r:embed="rId5"/>
              <a:stretch>
                <a:fillRect/>
              </a:stretch>
            </p:blipFill>
            <p:spPr>
              <a:xfrm>
                <a:off x="2463868" y="1410297"/>
                <a:ext cx="8248432" cy="4608363"/>
              </a:xfrm>
              <a:prstGeom prst="rect">
                <a:avLst/>
              </a:prstGeom>
            </p:spPr>
          </p:pic>
        </p:grpSp>
        <p:sp>
          <p:nvSpPr>
            <p:cNvPr id="37" name="Rectangle 36"/>
            <p:cNvSpPr/>
            <p:nvPr/>
          </p:nvSpPr>
          <p:spPr>
            <a:xfrm>
              <a:off x="4971495" y="5249981"/>
              <a:ext cx="1518082" cy="43575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2" name="Title 1" descr=" 22"/>
          <p:cNvSpPr txBox="1">
            <a:spLocks/>
          </p:cNvSpPr>
          <p:nvPr/>
        </p:nvSpPr>
        <p:spPr>
          <a:xfrm>
            <a:off x="152400" y="66419"/>
            <a:ext cx="8839200" cy="761999"/>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Simulated End-to-end Performance</a:t>
            </a:r>
          </a:p>
        </p:txBody>
      </p:sp>
      <p:sp>
        <p:nvSpPr>
          <p:cNvPr id="19" name="Rounded Rectangle 18" descr=" 10"/>
          <p:cNvSpPr/>
          <p:nvPr/>
        </p:nvSpPr>
        <p:spPr>
          <a:xfrm>
            <a:off x="5265547" y="1492446"/>
            <a:ext cx="1845468" cy="3757535"/>
          </a:xfrm>
          <a:prstGeom prst="round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7" name="Group 6" descr=" 7"/>
          <p:cNvGrpSpPr/>
          <p:nvPr/>
        </p:nvGrpSpPr>
        <p:grpSpPr>
          <a:xfrm>
            <a:off x="1293192" y="938353"/>
            <a:ext cx="7038972" cy="341856"/>
            <a:chOff x="6939389" y="2552267"/>
            <a:chExt cx="7038972" cy="341856"/>
          </a:xfrm>
        </p:grpSpPr>
        <p:pic>
          <p:nvPicPr>
            <p:cNvPr id="5" name="Picture 4"/>
            <p:cNvPicPr>
              <a:picLocks noChangeAspect="1"/>
            </p:cNvPicPr>
            <p:nvPr/>
          </p:nvPicPr>
          <p:blipFill rotWithShape="1">
            <a:blip r:embed="rId6"/>
            <a:srcRect l="69411" t="19166" r="1458" b="21644"/>
            <a:stretch/>
          </p:blipFill>
          <p:spPr>
            <a:xfrm>
              <a:off x="11803331" y="2552267"/>
              <a:ext cx="2175030" cy="301841"/>
            </a:xfrm>
            <a:prstGeom prst="rect">
              <a:avLst/>
            </a:prstGeom>
          </p:spPr>
        </p:pic>
        <p:pic>
          <p:nvPicPr>
            <p:cNvPr id="11" name="Picture 10"/>
            <p:cNvPicPr>
              <a:picLocks noChangeAspect="1"/>
            </p:cNvPicPr>
            <p:nvPr/>
          </p:nvPicPr>
          <p:blipFill rotWithShape="1">
            <a:blip r:embed="rId6"/>
            <a:srcRect l="44322" t="23149" r="34870" b="22884"/>
            <a:stretch/>
          </p:blipFill>
          <p:spPr>
            <a:xfrm>
              <a:off x="10046574" y="2590808"/>
              <a:ext cx="1553592" cy="275207"/>
            </a:xfrm>
            <a:prstGeom prst="rect">
              <a:avLst/>
            </a:prstGeom>
          </p:spPr>
        </p:pic>
        <p:pic>
          <p:nvPicPr>
            <p:cNvPr id="12" name="Picture 11"/>
            <p:cNvPicPr>
              <a:picLocks noChangeAspect="1"/>
            </p:cNvPicPr>
            <p:nvPr/>
          </p:nvPicPr>
          <p:blipFill rotWithShape="1">
            <a:blip r:embed="rId6"/>
            <a:srcRect l="1160" t="17425" r="60129" b="17584"/>
            <a:stretch/>
          </p:blipFill>
          <p:spPr>
            <a:xfrm>
              <a:off x="6939389" y="2562701"/>
              <a:ext cx="2890268" cy="331422"/>
            </a:xfrm>
            <a:prstGeom prst="rect">
              <a:avLst/>
            </a:prstGeom>
          </p:spPr>
        </p:pic>
      </p:grpSp>
      <p:sp>
        <p:nvSpPr>
          <p:cNvPr id="17" name="TextBox 16" descr=" 17"/>
          <p:cNvSpPr txBox="1"/>
          <p:nvPr/>
        </p:nvSpPr>
        <p:spPr>
          <a:xfrm>
            <a:off x="5953969" y="5772155"/>
            <a:ext cx="2426142" cy="95410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srgbClr val="FF0000"/>
                </a:solidFill>
                <a:effectLst/>
                <a:uLnTx/>
                <a:uFillTx/>
                <a:latin typeface="Cambria" panose="02040503050406030204" pitchFamily="18" charset="0"/>
                <a:ea typeface="+mn-ea"/>
                <a:cs typeface="+mn-cs"/>
              </a:rPr>
              <a:t>Reprofile</a:t>
            </a: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 often</a:t>
            </a:r>
            <a:endParaRPr kumimoji="0" lang="en-US" sz="28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endParaRPr>
          </a:p>
        </p:txBody>
      </p:sp>
      <p:cxnSp>
        <p:nvCxnSpPr>
          <p:cNvPr id="18" name="Straight Arrow Connector 17" descr=" 18"/>
          <p:cNvCxnSpPr/>
          <p:nvPr/>
        </p:nvCxnSpPr>
        <p:spPr>
          <a:xfrm flipV="1">
            <a:off x="7231333" y="5249981"/>
            <a:ext cx="173734" cy="522176"/>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descr=" 21"/>
          <p:cNvSpPr txBox="1"/>
          <p:nvPr/>
        </p:nvSpPr>
        <p:spPr>
          <a:xfrm>
            <a:off x="1549278" y="5779068"/>
            <a:ext cx="2426142" cy="95410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srgbClr val="FF0000"/>
                </a:solidFill>
                <a:effectLst/>
                <a:uLnTx/>
                <a:uFillTx/>
                <a:latin typeface="Cambria" panose="02040503050406030204" pitchFamily="18" charset="0"/>
                <a:ea typeface="+mn-ea"/>
                <a:cs typeface="+mn-cs"/>
              </a:rPr>
              <a:t>Reprofile</a:t>
            </a: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 rarely</a:t>
            </a:r>
            <a:endParaRPr kumimoji="0" lang="en-US" sz="28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endParaRPr>
          </a:p>
        </p:txBody>
      </p:sp>
      <p:cxnSp>
        <p:nvCxnSpPr>
          <p:cNvPr id="16" name="Straight Arrow Connector 15" descr=" 23"/>
          <p:cNvCxnSpPr/>
          <p:nvPr/>
        </p:nvCxnSpPr>
        <p:spPr>
          <a:xfrm flipH="1" flipV="1">
            <a:off x="2263806" y="5131293"/>
            <a:ext cx="474520" cy="647775"/>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9" name="TextBox 38" descr=" 39"/>
          <p:cNvSpPr txBox="1"/>
          <p:nvPr/>
        </p:nvSpPr>
        <p:spPr>
          <a:xfrm>
            <a:off x="3697195" y="5348741"/>
            <a:ext cx="3286552" cy="40011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refresh interval (</a:t>
            </a:r>
            <a:r>
              <a:rPr kumimoji="0" lang="en-US" sz="20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ms</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p>
        </p:txBody>
      </p:sp>
      <p:sp>
        <p:nvSpPr>
          <p:cNvPr id="20" name="TextBox 19" descr=" 41"/>
          <p:cNvSpPr txBox="1"/>
          <p:nvPr/>
        </p:nvSpPr>
        <p:spPr>
          <a:xfrm>
            <a:off x="76950" y="1492446"/>
            <a:ext cx="8990100" cy="1938992"/>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rPr>
              <a:t>On average, REAPER enables: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70AD47"/>
                </a:solidFill>
                <a:effectLst/>
                <a:uLnTx/>
                <a:uFillTx/>
                <a:latin typeface="Calibri" panose="020F0502020204030204"/>
                <a:ea typeface="+mn-ea"/>
                <a:cs typeface="+mn-cs"/>
              </a:rPr>
              <a:t>16.3% system performance </a:t>
            </a:r>
            <a:r>
              <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rPr>
              <a:t>improvement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70AD47"/>
                </a:solidFill>
                <a:effectLst/>
                <a:uLnTx/>
                <a:uFillTx/>
                <a:latin typeface="Calibri" panose="020F0502020204030204"/>
                <a:ea typeface="+mn-ea"/>
                <a:cs typeface="+mn-cs"/>
              </a:rPr>
              <a:t>36.4% DRAM power</a:t>
            </a:r>
            <a:r>
              <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rPr>
              <a:t> reduction</a:t>
            </a:r>
            <a:endParaRPr kumimoji="0" lang="tr-TR" sz="4000" b="1" i="1" u="none" strike="noStrike" kern="1200" cap="none" spc="0" normalizeH="0" baseline="0" noProof="0" dirty="0">
              <a:ln>
                <a:noFill/>
              </a:ln>
              <a:solidFill>
                <a:srgbClr val="5B9BD5"/>
              </a:solidFill>
              <a:effectLst/>
              <a:uLnTx/>
              <a:uFillTx/>
              <a:latin typeface="Calibri" panose="020F0502020204030204"/>
              <a:ea typeface="+mn-ea"/>
              <a:cs typeface="+mn-cs"/>
            </a:endParaRPr>
          </a:p>
        </p:txBody>
      </p:sp>
      <p:sp>
        <p:nvSpPr>
          <p:cNvPr id="21" name="TextBox 20" descr=" 42"/>
          <p:cNvSpPr txBox="1"/>
          <p:nvPr/>
        </p:nvSpPr>
        <p:spPr>
          <a:xfrm>
            <a:off x="76950" y="4072162"/>
            <a:ext cx="8990099" cy="1938992"/>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rPr>
              <a:t>REAPER </a:t>
            </a:r>
            <a:r>
              <a:rPr kumimoji="0" lang="en-US" sz="4000" b="1" i="0" u="none" strike="noStrike" kern="1200" cap="none" spc="0" normalizeH="0" baseline="0" noProof="0" dirty="0">
                <a:ln>
                  <a:noFill/>
                </a:ln>
                <a:solidFill>
                  <a:srgbClr val="70AD47"/>
                </a:solidFill>
                <a:effectLst/>
                <a:uLnTx/>
                <a:uFillTx/>
                <a:latin typeface="Calibri" panose="020F0502020204030204"/>
                <a:ea typeface="+mn-ea"/>
                <a:cs typeface="+mn-cs"/>
              </a:rPr>
              <a:t>enables longer refresh intervals</a:t>
            </a:r>
            <a:r>
              <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rPr>
              <a:t>, which are unreasonable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rPr>
              <a:t>using brute-force profiling</a:t>
            </a:r>
            <a:endParaRPr kumimoji="0" lang="tr-TR" sz="4000" b="1" i="1" u="none" strike="noStrike" kern="1200" cap="none" spc="0" normalizeH="0" baseline="0" noProof="0" dirty="0">
              <a:ln>
                <a:noFill/>
              </a:ln>
              <a:solidFill>
                <a:srgbClr val="5B9BD5"/>
              </a:solidFill>
              <a:effectLst/>
              <a:uLnTx/>
              <a:uFillTx/>
              <a:latin typeface="Calibri" panose="020F0502020204030204"/>
              <a:ea typeface="+mn-ea"/>
              <a:cs typeface="+mn-cs"/>
            </a:endParaRPr>
          </a:p>
        </p:txBody>
      </p:sp>
      <p:sp>
        <p:nvSpPr>
          <p:cNvPr id="23" name="Slide Number Placeholder 5"/>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34/36</a:t>
            </a:r>
          </a:p>
        </p:txBody>
      </p:sp>
    </p:spTree>
    <p:extLst>
      <p:ext uri="{BB962C8B-B14F-4D97-AF65-F5344CB8AC3E}">
        <p14:creationId xmlns:p14="http://schemas.microsoft.com/office/powerpoint/2010/main" val="877637219"/>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descr=" 5"/>
          <p:cNvSpPr txBox="1">
            <a:spLocks/>
          </p:cNvSpPr>
          <p:nvPr/>
        </p:nvSpPr>
        <p:spPr>
          <a:xfrm>
            <a:off x="76200" y="724204"/>
            <a:ext cx="9067800" cy="541370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00"/>
              </a:spcBef>
              <a:spcAft>
                <a:spcPts val="0"/>
              </a:spcAft>
              <a:buClrTx/>
              <a:buSzTx/>
              <a:buFont typeface="Arial" pitchFamily="34" charset="0"/>
              <a:buNone/>
              <a:tabLst/>
              <a:defRPr/>
            </a:pPr>
            <a:r>
              <a:rPr kumimoji="0" lang="en-US" sz="2400" b="1" i="0" u="sng" strike="noStrike" kern="1200" cap="none" spc="0" normalizeH="0" baseline="0" noProof="0">
                <a:ln>
                  <a:noFill/>
                </a:ln>
                <a:solidFill>
                  <a:srgbClr val="C00000"/>
                </a:solidFill>
                <a:effectLst/>
                <a:uLnTx/>
                <a:uFillTx/>
                <a:latin typeface="Cambria" panose="02040503050406030204" pitchFamily="18" charset="0"/>
                <a:ea typeface="+mn-ea"/>
                <a:cs typeface="+mn-cs"/>
              </a:rPr>
              <a:t>Problem</a:t>
            </a:r>
            <a:r>
              <a:rPr kumimoji="0" lang="en-US" sz="2400" b="0" i="0" u="none" strike="noStrike" kern="1200" cap="none" spc="0" normalizeH="0" baseline="0" noProof="0">
                <a:ln>
                  <a:noFill/>
                </a:ln>
                <a:solidFill>
                  <a:srgbClr val="C00000"/>
                </a:solidFill>
                <a:effectLst/>
                <a:uLnTx/>
                <a:uFillTx/>
                <a:latin typeface="Cambria" panose="02040503050406030204" pitchFamily="18" charset="0"/>
                <a:ea typeface="+mn-ea"/>
                <a:cs typeface="+mn-cs"/>
              </a:rPr>
              <a:t>: </a:t>
            </a:r>
          </a:p>
          <a:p>
            <a:pPr marL="0" marR="0" lvl="0" indent="0" algn="l" defTabSz="914400" rtl="0" eaLnBrk="1" fontAlgn="auto" latinLnBrk="0" hangingPunct="1">
              <a:lnSpc>
                <a:spcPct val="100000"/>
              </a:lnSpc>
              <a:spcBef>
                <a:spcPts val="200"/>
              </a:spcBef>
              <a:spcAft>
                <a:spcPts val="0"/>
              </a:spcAft>
              <a:buClrTx/>
              <a:buSzTx/>
              <a:buFont typeface="Arial" pitchFamily="34" charset="0"/>
              <a:buChar char="•"/>
              <a:tabLst/>
              <a:defRPr/>
            </a:pPr>
            <a:r>
              <a:rPr kumimoji="0" lang="en-US" sz="2200" b="0" i="0" u="none" strike="noStrike" kern="1200" cap="none" spc="0" normalizeH="0" baseline="0" noProof="0">
                <a:ln>
                  <a:noFill/>
                </a:ln>
                <a:solidFill>
                  <a:srgbClr val="C00000"/>
                </a:solidFill>
                <a:effectLst/>
                <a:uLnTx/>
                <a:uFillTx/>
                <a:latin typeface="Cambria" panose="02040503050406030204" pitchFamily="18" charset="0"/>
                <a:ea typeface="+mn-ea"/>
                <a:cs typeface="+mn-cs"/>
              </a:rPr>
              <a:t>DRAM refresh performance and energy overhead is high </a:t>
            </a:r>
          </a:p>
          <a:p>
            <a:pPr marL="0" marR="0" lvl="0" indent="0" algn="l" defTabSz="914400" rtl="0" eaLnBrk="1" fontAlgn="auto" latinLnBrk="0" hangingPunct="1">
              <a:lnSpc>
                <a:spcPct val="100000"/>
              </a:lnSpc>
              <a:spcBef>
                <a:spcPts val="200"/>
              </a:spcBef>
              <a:spcAft>
                <a:spcPts val="0"/>
              </a:spcAft>
              <a:buClrTx/>
              <a:buSzTx/>
              <a:buFont typeface="Arial" pitchFamily="34" charset="0"/>
              <a:buChar char="•"/>
              <a:tabLst/>
              <a:defRPr/>
            </a:pPr>
            <a:r>
              <a:rPr kumimoji="0" lang="en-US" sz="2200" b="0" i="0" u="none" strike="noStrike" kern="1200" cap="none" spc="0" normalizeH="0" baseline="0" noProof="0">
                <a:ln>
                  <a:noFill/>
                </a:ln>
                <a:solidFill>
                  <a:srgbClr val="C00000"/>
                </a:solidFill>
                <a:effectLst/>
                <a:uLnTx/>
                <a:uFillTx/>
                <a:latin typeface="Cambria" panose="02040503050406030204" pitchFamily="18" charset="0"/>
                <a:ea typeface="+mn-ea"/>
                <a:cs typeface="+mn-cs"/>
              </a:rPr>
              <a:t>Current approaches to retention failure profiling are slow or unreliable</a:t>
            </a:r>
            <a:endParaRPr kumimoji="0" lang="tr-TR" sz="2200" b="0" i="0" u="sng" strike="noStrike" kern="1200" cap="none" spc="0" normalizeH="0" baseline="0" noProof="0">
              <a:ln>
                <a:noFill/>
              </a:ln>
              <a:solidFill>
                <a:srgbClr val="C00000"/>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200"/>
              </a:spcBef>
              <a:spcAft>
                <a:spcPts val="0"/>
              </a:spcAft>
              <a:buClrTx/>
              <a:buSzTx/>
              <a:buFont typeface="Arial" pitchFamily="34" charset="0"/>
              <a:buNone/>
              <a:tabLst/>
              <a:defRPr/>
            </a:pPr>
            <a:r>
              <a:rPr kumimoji="0" lang="en-US" sz="2400" b="1" i="0" u="sng" strike="noStrike" kern="1200" cap="none" spc="0" normalizeH="0" baseline="0" noProof="0">
                <a:ln>
                  <a:noFill/>
                </a:ln>
                <a:solidFill>
                  <a:srgbClr val="5B9BD5"/>
                </a:solidFill>
                <a:effectLst/>
                <a:uLnTx/>
                <a:uFillTx/>
                <a:latin typeface="Cambria" panose="02040503050406030204" pitchFamily="18" charset="0"/>
                <a:ea typeface="+mn-ea"/>
                <a:cs typeface="+mn-cs"/>
              </a:rPr>
              <a:t>Goals</a:t>
            </a:r>
            <a:r>
              <a:rPr kumimoji="0" lang="en-US" sz="2400" b="0" i="0" u="none" strike="noStrike" kern="1200" cap="none" spc="0" normalizeH="0" baseline="0" noProof="0">
                <a:ln>
                  <a:noFill/>
                </a:ln>
                <a:solidFill>
                  <a:srgbClr val="5B9BD5"/>
                </a:solidFill>
                <a:effectLst/>
                <a:uLnTx/>
                <a:uFillTx/>
                <a:latin typeface="Cambria" panose="02040503050406030204" pitchFamily="18" charset="0"/>
                <a:ea typeface="+mn-ea"/>
                <a:cs typeface="+mn-cs"/>
              </a:rPr>
              <a:t>: </a:t>
            </a:r>
          </a:p>
          <a:p>
            <a:pPr marL="514350" marR="0" lvl="0" indent="-457200" algn="l" defTabSz="914400" rtl="0" eaLnBrk="1" fontAlgn="auto" latinLnBrk="0" hangingPunct="1">
              <a:lnSpc>
                <a:spcPct val="100000"/>
              </a:lnSpc>
              <a:spcBef>
                <a:spcPts val="200"/>
              </a:spcBef>
              <a:spcAft>
                <a:spcPts val="0"/>
              </a:spcAft>
              <a:buClrTx/>
              <a:buSzTx/>
              <a:buFont typeface="+mj-lt"/>
              <a:buAutoNum type="arabicPeriod"/>
              <a:tabLst/>
              <a:defRPr/>
            </a:pPr>
            <a:r>
              <a:rPr kumimoji="0" lang="en-US" sz="2200" b="0" i="0" u="none" strike="noStrike" kern="1200" cap="none" spc="0" normalizeH="0" baseline="0" noProof="0">
                <a:ln>
                  <a:noFill/>
                </a:ln>
                <a:solidFill>
                  <a:srgbClr val="5B9BD5"/>
                </a:solidFill>
                <a:effectLst/>
                <a:uLnTx/>
                <a:uFillTx/>
                <a:latin typeface="Cambria" panose="02040503050406030204" pitchFamily="18" charset="0"/>
                <a:ea typeface="+mn-ea"/>
                <a:cs typeface="+mn-cs"/>
              </a:rPr>
              <a:t>Thoroughly analyze profiling tradeoffs</a:t>
            </a:r>
          </a:p>
          <a:p>
            <a:pPr marL="514350" marR="0" lvl="0" indent="-457200" algn="l" defTabSz="914400" rtl="0" eaLnBrk="1" fontAlgn="auto" latinLnBrk="0" hangingPunct="1">
              <a:lnSpc>
                <a:spcPct val="100000"/>
              </a:lnSpc>
              <a:spcBef>
                <a:spcPts val="200"/>
              </a:spcBef>
              <a:spcAft>
                <a:spcPts val="0"/>
              </a:spcAft>
              <a:buClrTx/>
              <a:buSzTx/>
              <a:buFont typeface="+mj-lt"/>
              <a:buAutoNum type="arabicPeriod"/>
              <a:tabLst/>
              <a:defRPr/>
            </a:pPr>
            <a:r>
              <a:rPr kumimoji="0" lang="en-US" sz="2200" b="0" i="0" u="none" strike="noStrike" kern="1200" cap="none" spc="0" normalizeH="0" baseline="0" noProof="0">
                <a:ln>
                  <a:noFill/>
                </a:ln>
                <a:solidFill>
                  <a:srgbClr val="5B9BD5"/>
                </a:solidFill>
                <a:effectLst/>
                <a:uLnTx/>
                <a:uFillTx/>
                <a:latin typeface="Cambria" panose="02040503050406030204" pitchFamily="18" charset="0"/>
                <a:ea typeface="+mn-ea"/>
                <a:cs typeface="+mn-cs"/>
              </a:rPr>
              <a:t>Develop a </a:t>
            </a:r>
            <a:r>
              <a:rPr kumimoji="0" lang="en-US" sz="2200" b="1" i="0" u="none" strike="noStrike" kern="1200" cap="none" spc="0" normalizeH="0" baseline="0" noProof="0">
                <a:ln>
                  <a:noFill/>
                </a:ln>
                <a:solidFill>
                  <a:srgbClr val="5B9BD5"/>
                </a:solidFill>
                <a:effectLst/>
                <a:uLnTx/>
                <a:uFillTx/>
                <a:latin typeface="Cambria" panose="02040503050406030204" pitchFamily="18" charset="0"/>
                <a:ea typeface="+mn-ea"/>
                <a:cs typeface="+mn-cs"/>
              </a:rPr>
              <a:t>fast</a:t>
            </a:r>
            <a:r>
              <a:rPr kumimoji="0" lang="en-US" sz="2200" b="0" i="0" u="none" strike="noStrike" kern="1200" cap="none" spc="0" normalizeH="0" baseline="0" noProof="0">
                <a:ln>
                  <a:noFill/>
                </a:ln>
                <a:solidFill>
                  <a:srgbClr val="5B9BD5"/>
                </a:solidFill>
                <a:effectLst/>
                <a:uLnTx/>
                <a:uFillTx/>
                <a:latin typeface="Cambria" panose="02040503050406030204" pitchFamily="18" charset="0"/>
                <a:ea typeface="+mn-ea"/>
                <a:cs typeface="+mn-cs"/>
              </a:rPr>
              <a:t> and </a:t>
            </a:r>
            <a:r>
              <a:rPr kumimoji="0" lang="en-US" sz="2200" b="1" i="0" u="none" strike="noStrike" kern="1200" cap="none" spc="0" normalizeH="0" baseline="0" noProof="0">
                <a:ln>
                  <a:noFill/>
                </a:ln>
                <a:solidFill>
                  <a:srgbClr val="5B9BD5"/>
                </a:solidFill>
                <a:effectLst/>
                <a:uLnTx/>
                <a:uFillTx/>
                <a:latin typeface="Cambria" panose="02040503050406030204" pitchFamily="18" charset="0"/>
                <a:ea typeface="+mn-ea"/>
                <a:cs typeface="+mn-cs"/>
              </a:rPr>
              <a:t>reliable </a:t>
            </a:r>
            <a:r>
              <a:rPr kumimoji="0" lang="en-US" sz="2200" b="0" i="0" u="none" strike="noStrike" kern="1200" cap="none" spc="0" normalizeH="0" baseline="0" noProof="0">
                <a:ln>
                  <a:noFill/>
                </a:ln>
                <a:solidFill>
                  <a:srgbClr val="5B9BD5"/>
                </a:solidFill>
                <a:effectLst/>
                <a:uLnTx/>
                <a:uFillTx/>
                <a:latin typeface="Cambria" panose="02040503050406030204" pitchFamily="18" charset="0"/>
                <a:ea typeface="+mn-ea"/>
                <a:cs typeface="+mn-cs"/>
              </a:rPr>
              <a:t>profiling mechanism</a:t>
            </a:r>
          </a:p>
          <a:p>
            <a:pPr marL="0" marR="0" lvl="0" indent="0" algn="l" defTabSz="914400" rtl="0" eaLnBrk="1" fontAlgn="auto" latinLnBrk="0" hangingPunct="1">
              <a:lnSpc>
                <a:spcPct val="100000"/>
              </a:lnSpc>
              <a:spcBef>
                <a:spcPts val="200"/>
              </a:spcBef>
              <a:spcAft>
                <a:spcPts val="0"/>
              </a:spcAft>
              <a:buClrTx/>
              <a:buSzTx/>
              <a:buFont typeface="Arial" pitchFamily="34" charset="0"/>
              <a:buNone/>
              <a:tabLst/>
              <a:defRPr/>
            </a:pPr>
            <a:r>
              <a:rPr kumimoji="0" lang="en-US" sz="2400" b="1" i="0" u="sng" strike="noStrike" kern="1200" cap="none" spc="0" normalizeH="0" baseline="0" noProof="0">
                <a:ln>
                  <a:noFill/>
                </a:ln>
                <a:solidFill>
                  <a:srgbClr val="70AD47">
                    <a:lumMod val="75000"/>
                  </a:srgbClr>
                </a:solidFill>
                <a:effectLst/>
                <a:uLnTx/>
                <a:uFillTx/>
                <a:latin typeface="Cambria" panose="02040503050406030204" pitchFamily="18" charset="0"/>
                <a:ea typeface="+mn-ea"/>
                <a:cs typeface="+mn-cs"/>
              </a:rPr>
              <a:t>Key Contributions</a:t>
            </a:r>
            <a:r>
              <a:rPr kumimoji="0" lang="en-US" sz="2400" b="0" i="0" u="none" strike="noStrike" kern="1200" cap="none" spc="0" normalizeH="0" baseline="0" noProof="0">
                <a:ln>
                  <a:noFill/>
                </a:ln>
                <a:solidFill>
                  <a:srgbClr val="70AD47">
                    <a:lumMod val="75000"/>
                  </a:srgbClr>
                </a:solidFill>
                <a:effectLst/>
                <a:uLnTx/>
                <a:uFillTx/>
                <a:latin typeface="Cambria" panose="02040503050406030204" pitchFamily="18" charset="0"/>
                <a:ea typeface="+mn-ea"/>
                <a:cs typeface="+mn-cs"/>
              </a:rPr>
              <a:t>:</a:t>
            </a:r>
            <a:endParaRPr kumimoji="0" lang="x-none" sz="2400" b="0" i="0" u="none" strike="noStrike" kern="1200" cap="none" spc="0" normalizeH="0" baseline="0" noProof="0">
              <a:ln>
                <a:noFill/>
              </a:ln>
              <a:solidFill>
                <a:srgbClr val="70AD47">
                  <a:lumMod val="75000"/>
                </a:srgbClr>
              </a:solidFill>
              <a:effectLst/>
              <a:uLnTx/>
              <a:uFillTx/>
              <a:latin typeface="Cambria" panose="02040503050406030204" pitchFamily="18" charset="0"/>
              <a:ea typeface="+mn-ea"/>
              <a:cs typeface="+mn-cs"/>
            </a:endParaRPr>
          </a:p>
          <a:p>
            <a:pPr marL="514350" marR="0" lvl="0" indent="-457200" algn="l" defTabSz="914400" rtl="0" eaLnBrk="1" fontAlgn="auto" latinLnBrk="0" hangingPunct="1">
              <a:lnSpc>
                <a:spcPct val="100000"/>
              </a:lnSpc>
              <a:spcBef>
                <a:spcPts val="200"/>
              </a:spcBef>
              <a:spcAft>
                <a:spcPts val="0"/>
              </a:spcAft>
              <a:buClrTx/>
              <a:buSzTx/>
              <a:buFont typeface="+mj-lt"/>
              <a:buAutoNum type="arabicPeriod"/>
              <a:tabLst/>
              <a:defRPr/>
            </a:pPr>
            <a:r>
              <a:rPr kumimoji="0" lang="en-US" sz="2200" b="1" i="0" u="none" strike="noStrike" kern="1200" cap="none" spc="0" normalizeH="0" baseline="0" noProof="0">
                <a:ln>
                  <a:noFill/>
                </a:ln>
                <a:solidFill>
                  <a:srgbClr val="70AD47">
                    <a:lumMod val="75000"/>
                  </a:srgbClr>
                </a:solidFill>
                <a:effectLst/>
                <a:uLnTx/>
                <a:uFillTx/>
                <a:latin typeface="Cambria" panose="02040503050406030204" pitchFamily="18" charset="0"/>
                <a:ea typeface="+mn-ea"/>
                <a:cs typeface="+mn-cs"/>
              </a:rPr>
              <a:t>First</a:t>
            </a:r>
            <a:r>
              <a:rPr kumimoji="0" lang="en-US" sz="2200" b="0" i="0" u="none" strike="noStrike" kern="1200" cap="none" spc="0" normalizeH="0" baseline="0" noProof="0">
                <a:ln>
                  <a:noFill/>
                </a:ln>
                <a:solidFill>
                  <a:srgbClr val="70AD47">
                    <a:lumMod val="75000"/>
                  </a:srgbClr>
                </a:solidFill>
                <a:effectLst/>
                <a:uLnTx/>
                <a:uFillTx/>
                <a:latin typeface="Cambria" panose="02040503050406030204" pitchFamily="18" charset="0"/>
                <a:ea typeface="+mn-ea"/>
                <a:cs typeface="+mn-cs"/>
              </a:rPr>
              <a:t> detailed characterization of 368 LPDDR4 DRAM chips</a:t>
            </a:r>
          </a:p>
          <a:p>
            <a:pPr marL="514350" marR="0" lvl="0" indent="-457200" algn="l" defTabSz="914400" rtl="0" eaLnBrk="1" fontAlgn="auto" latinLnBrk="0" hangingPunct="1">
              <a:lnSpc>
                <a:spcPct val="100000"/>
              </a:lnSpc>
              <a:spcBef>
                <a:spcPts val="200"/>
              </a:spcBef>
              <a:spcAft>
                <a:spcPts val="0"/>
              </a:spcAft>
              <a:buClrTx/>
              <a:buSzTx/>
              <a:buFont typeface="+mj-lt"/>
              <a:buAutoNum type="arabicPeriod"/>
              <a:tabLst/>
              <a:defRPr/>
            </a:pPr>
            <a:r>
              <a:rPr kumimoji="0" lang="en-US" sz="2200" b="1" i="0" u="none" strike="noStrike" kern="1200" cap="none" spc="0" normalizeH="0" baseline="0" noProof="0">
                <a:ln>
                  <a:noFill/>
                </a:ln>
                <a:solidFill>
                  <a:srgbClr val="70AD47">
                    <a:lumMod val="75000"/>
                  </a:srgbClr>
                </a:solidFill>
                <a:effectLst/>
                <a:uLnTx/>
                <a:uFillTx/>
                <a:latin typeface="Cambria" panose="02040503050406030204" pitchFamily="18" charset="0"/>
                <a:ea typeface="+mn-ea"/>
                <a:cs typeface="+mn-cs"/>
              </a:rPr>
              <a:t>Reach profiling: </a:t>
            </a:r>
            <a:r>
              <a:rPr kumimoji="0" lang="en-US" sz="2200" b="0" i="0" u="none" strike="noStrike" kern="1200" cap="none" spc="0" normalizeH="0" baseline="0" noProof="0">
                <a:ln>
                  <a:noFill/>
                </a:ln>
                <a:solidFill>
                  <a:srgbClr val="70AD47">
                    <a:lumMod val="75000"/>
                  </a:srgbClr>
                </a:solidFill>
                <a:effectLst/>
                <a:uLnTx/>
                <a:uFillTx/>
                <a:latin typeface="Cambria" panose="02040503050406030204" pitchFamily="18" charset="0"/>
                <a:ea typeface="+mn-ea"/>
                <a:cs typeface="+mn-cs"/>
              </a:rPr>
              <a:t>Profile at a </a:t>
            </a:r>
            <a:r>
              <a:rPr kumimoji="0" lang="en-US" sz="2200" b="1" i="0" u="none" strike="noStrike" kern="1200" cap="none" spc="0" normalizeH="0" baseline="0" noProof="0">
                <a:ln>
                  <a:noFill/>
                </a:ln>
                <a:solidFill>
                  <a:srgbClr val="70AD47">
                    <a:lumMod val="75000"/>
                  </a:srgbClr>
                </a:solidFill>
                <a:effectLst/>
                <a:uLnTx/>
                <a:uFillTx/>
                <a:latin typeface="Cambria" panose="02040503050406030204" pitchFamily="18" charset="0"/>
                <a:ea typeface="+mn-ea"/>
                <a:cs typeface="+mn-cs"/>
              </a:rPr>
              <a:t>longer refresh interval </a:t>
            </a:r>
            <a:r>
              <a:rPr kumimoji="0" lang="en-US" sz="2200" b="0" i="0" u="none" strike="noStrike" kern="1200" cap="none" spc="0" normalizeH="0" baseline="0" noProof="0">
                <a:ln>
                  <a:noFill/>
                </a:ln>
                <a:solidFill>
                  <a:srgbClr val="70AD47">
                    <a:lumMod val="75000"/>
                  </a:srgbClr>
                </a:solidFill>
                <a:effectLst/>
                <a:uLnTx/>
                <a:uFillTx/>
                <a:latin typeface="Cambria" panose="02040503050406030204" pitchFamily="18" charset="0"/>
                <a:ea typeface="+mn-ea"/>
                <a:cs typeface="+mn-cs"/>
              </a:rPr>
              <a:t>or </a:t>
            </a:r>
            <a:r>
              <a:rPr kumimoji="0" lang="en-US" sz="2200" b="1" i="0" u="none" strike="noStrike" kern="1200" cap="none" spc="0" normalizeH="0" baseline="0" noProof="0">
                <a:ln>
                  <a:noFill/>
                </a:ln>
                <a:solidFill>
                  <a:srgbClr val="70AD47">
                    <a:lumMod val="75000"/>
                  </a:srgbClr>
                </a:solidFill>
                <a:effectLst/>
                <a:uLnTx/>
                <a:uFillTx/>
                <a:latin typeface="Cambria" panose="02040503050406030204" pitchFamily="18" charset="0"/>
                <a:ea typeface="+mn-ea"/>
                <a:cs typeface="+mn-cs"/>
              </a:rPr>
              <a:t>higher temperature </a:t>
            </a:r>
            <a:r>
              <a:rPr kumimoji="0" lang="en-US" sz="2200" b="0" i="0" u="none" strike="noStrike" kern="1200" cap="none" spc="0" normalizeH="0" baseline="0" noProof="0">
                <a:ln>
                  <a:noFill/>
                </a:ln>
                <a:solidFill>
                  <a:srgbClr val="70AD47">
                    <a:lumMod val="75000"/>
                  </a:srgbClr>
                </a:solidFill>
                <a:effectLst/>
                <a:uLnTx/>
                <a:uFillTx/>
                <a:latin typeface="Cambria" panose="02040503050406030204" pitchFamily="18" charset="0"/>
                <a:ea typeface="+mn-ea"/>
                <a:cs typeface="+mn-cs"/>
              </a:rPr>
              <a:t>than target conditions, where cells are more likely to fail</a:t>
            </a:r>
          </a:p>
          <a:p>
            <a:pPr marL="0" marR="0" lvl="0" indent="0" algn="l" defTabSz="914400" rtl="0" eaLnBrk="1" fontAlgn="auto" latinLnBrk="0" hangingPunct="1">
              <a:lnSpc>
                <a:spcPct val="100000"/>
              </a:lnSpc>
              <a:spcBef>
                <a:spcPts val="200"/>
              </a:spcBef>
              <a:spcAft>
                <a:spcPts val="0"/>
              </a:spcAft>
              <a:buClrTx/>
              <a:buSzTx/>
              <a:buFont typeface="Arial" pitchFamily="34" charset="0"/>
              <a:buNone/>
              <a:tabLst/>
              <a:defRPr/>
            </a:pPr>
            <a:r>
              <a:rPr kumimoji="0" lang="en-US" sz="2400" b="1" i="0" u="sng" strike="noStrike" kern="1200" cap="none" spc="0" normalizeH="0" baseline="0" noProof="0">
                <a:ln>
                  <a:noFill/>
                </a:ln>
                <a:solidFill>
                  <a:prstClr val="black"/>
                </a:solidFill>
                <a:effectLst/>
                <a:uLnTx/>
                <a:uFillTx/>
                <a:latin typeface="Cambria" panose="02040503050406030204" pitchFamily="18" charset="0"/>
                <a:ea typeface="+mn-ea"/>
                <a:cs typeface="+mn-cs"/>
              </a:rPr>
              <a:t>Evaluation:</a:t>
            </a:r>
            <a:endParaRPr kumimoji="0" lang="tr-TR" sz="2400" b="1" i="0" u="sng" strike="noStrike" kern="1200" cap="none" spc="0" normalizeH="0" baseline="0" noProof="0">
              <a:ln>
                <a:noFill/>
              </a:ln>
              <a:solidFill>
                <a:prstClr val="black"/>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200"/>
              </a:spcBef>
              <a:spcAft>
                <a:spcPts val="0"/>
              </a:spcAft>
              <a:buClrTx/>
              <a:buSzTx/>
              <a:buFont typeface="Arial" pitchFamily="34" charset="0"/>
              <a:buChar char="•"/>
              <a:tabLst/>
              <a:defRPr/>
            </a:pPr>
            <a:r>
              <a:rPr kumimoji="0" lang="en-US" sz="22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2.5x</a:t>
            </a:r>
            <a:r>
              <a:rPr kumimoji="0" lang="x-none" sz="22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r>
              <a:rPr kumimoji="0" lang="en-US" sz="22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faster profiling with </a:t>
            </a:r>
            <a:r>
              <a:rPr kumimoji="0" lang="en-US" sz="22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99%</a:t>
            </a:r>
            <a:r>
              <a:rPr kumimoji="0" lang="en-US" sz="22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 coverage and </a:t>
            </a:r>
            <a:r>
              <a:rPr kumimoji="0" lang="en-US" sz="22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50% </a:t>
            </a:r>
            <a:r>
              <a:rPr kumimoji="0" lang="en-US" sz="22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false positives</a:t>
            </a:r>
          </a:p>
          <a:p>
            <a:pPr marL="0" marR="0" lvl="0" indent="0" algn="l" defTabSz="914400" rtl="0" eaLnBrk="1" fontAlgn="auto" latinLnBrk="0" hangingPunct="1">
              <a:lnSpc>
                <a:spcPct val="100000"/>
              </a:lnSpc>
              <a:spcBef>
                <a:spcPts val="200"/>
              </a:spcBef>
              <a:spcAft>
                <a:spcPts val="0"/>
              </a:spcAft>
              <a:buClrTx/>
              <a:buSzTx/>
              <a:buFont typeface="Arial" pitchFamily="34" charset="0"/>
              <a:buChar char="•"/>
              <a:tabLst/>
              <a:defRPr/>
            </a:pPr>
            <a:r>
              <a:rPr kumimoji="0" lang="en-US" sz="22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REAPER enables </a:t>
            </a:r>
            <a:r>
              <a:rPr kumimoji="0" lang="en-US" sz="22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16.3% system performance improvement </a:t>
            </a:r>
            <a:r>
              <a:rPr kumimoji="0" lang="en-US" sz="22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and </a:t>
            </a:r>
            <a:r>
              <a:rPr kumimoji="0" lang="en-US" sz="22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36.4% DRAM power reduction</a:t>
            </a:r>
          </a:p>
          <a:p>
            <a:pPr marL="0" marR="0" lvl="0" indent="0" algn="l" defTabSz="914400" rtl="0" eaLnBrk="1" fontAlgn="auto" latinLnBrk="0" hangingPunct="1">
              <a:lnSpc>
                <a:spcPct val="100000"/>
              </a:lnSpc>
              <a:spcBef>
                <a:spcPts val="200"/>
              </a:spcBef>
              <a:spcAft>
                <a:spcPts val="0"/>
              </a:spcAft>
              <a:buClrTx/>
              <a:buSzTx/>
              <a:buFont typeface="Arial" pitchFamily="34" charset="0"/>
              <a:buChar char="•"/>
              <a:tabLst/>
              <a:defRPr/>
            </a:pPr>
            <a:r>
              <a:rPr kumimoji="0" lang="en-US" sz="22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Enables longer refresh intervals that were previously unreasonable</a:t>
            </a:r>
            <a:endPar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6" name="Title 1" descr=" 6"/>
          <p:cNvSpPr txBox="1">
            <a:spLocks/>
          </p:cNvSpPr>
          <p:nvPr/>
        </p:nvSpPr>
        <p:spPr>
          <a:xfrm>
            <a:off x="304800" y="25400"/>
            <a:ext cx="8229600" cy="889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REAPER Summary</a:t>
            </a:r>
          </a:p>
        </p:txBody>
      </p:sp>
      <p:sp>
        <p:nvSpPr>
          <p:cNvPr id="4" name="Slide Number Placeholder 5"/>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36/36</a:t>
            </a:r>
          </a:p>
        </p:txBody>
      </p:sp>
    </p:spTree>
    <p:extLst>
      <p:ext uri="{BB962C8B-B14F-4D97-AF65-F5344CB8AC3E}">
        <p14:creationId xmlns:p14="http://schemas.microsoft.com/office/powerpoint/2010/main" val="3324287919"/>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 Reinforced</a:t>
            </a:r>
          </a:p>
        </p:txBody>
      </p:sp>
      <p:sp>
        <p:nvSpPr>
          <p:cNvPr id="3" name="Content Placeholder 2"/>
          <p:cNvSpPr>
            <a:spLocks noGrp="1"/>
          </p:cNvSpPr>
          <p:nvPr>
            <p:ph idx="1"/>
          </p:nvPr>
        </p:nvSpPr>
        <p:spPr>
          <a:xfrm>
            <a:off x="0" y="1628800"/>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t>for Reliability &amp; Security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820419921"/>
      </p:ext>
    </p:extLst>
  </p:cSld>
  <p:clrMapOvr>
    <a:masterClrMapping/>
  </p:clrMapOvr>
  <p:transition/>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Understanding In-DRAM ECC</a:t>
            </a:r>
            <a:endParaRPr lang="en-US" sz="26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Content Placeholder 2"/>
          <p:cNvSpPr>
            <a:spLocks noGrp="1"/>
          </p:cNvSpPr>
          <p:nvPr>
            <p:ph idx="1"/>
          </p:nvPr>
        </p:nvSpPr>
        <p:spPr>
          <a:xfrm>
            <a:off x="228600" y="980728"/>
            <a:ext cx="8610600" cy="5153025"/>
          </a:xfrm>
        </p:spPr>
        <p:txBody>
          <a:bodyPr/>
          <a:lstStyle/>
          <a:p>
            <a:r>
              <a:rPr lang="en-US" sz="2000" dirty="0"/>
              <a:t>Minesh Patel, </a:t>
            </a:r>
            <a:r>
              <a:rPr lang="en-US" sz="2000" dirty="0" err="1"/>
              <a:t>Jeremie</a:t>
            </a:r>
            <a:r>
              <a:rPr lang="en-US" sz="2000" dirty="0"/>
              <a:t> S. Kim, Hasan Hassan, and Onur Mutlu,</a:t>
            </a:r>
            <a:br>
              <a:rPr lang="en-US" sz="2000" dirty="0"/>
            </a:br>
            <a:r>
              <a:rPr lang="en-US" sz="2000" b="1" dirty="0">
                <a:hlinkClick r:id="rId2"/>
              </a:rPr>
              <a:t>"Understanding and Modeling On-Die Error Correction in Modern DRAM: An Experimental Study Using Real Devices"</a:t>
            </a:r>
            <a:r>
              <a:rPr lang="en-US" sz="2000" dirty="0"/>
              <a:t> </a:t>
            </a:r>
            <a:br>
              <a:rPr lang="en-US" sz="2000" dirty="0"/>
            </a:br>
            <a:r>
              <a:rPr lang="en-US" sz="2000" i="1" dirty="0"/>
              <a:t>Proceedings of the </a:t>
            </a:r>
            <a:r>
              <a:rPr lang="en-US" sz="2000" i="1" dirty="0">
                <a:hlinkClick r:id="rId3"/>
              </a:rPr>
              <a:t>49th Annual IEEE/IFIP International Conference on Dependable Systems and Networks</a:t>
            </a:r>
            <a:r>
              <a:rPr lang="en-US" sz="2000" i="1" dirty="0"/>
              <a:t> (</a:t>
            </a:r>
            <a:r>
              <a:rPr lang="en-US" sz="2000" b="1" i="1" dirty="0"/>
              <a:t>DSN</a:t>
            </a:r>
            <a:r>
              <a:rPr lang="en-US" sz="2000" i="1" dirty="0"/>
              <a:t>)</a:t>
            </a:r>
            <a:r>
              <a:rPr lang="en-US" sz="2000" dirty="0"/>
              <a:t>, Portland, OR, USA, June 2019. </a:t>
            </a:r>
            <a:br>
              <a:rPr lang="en-US" sz="2000" dirty="0"/>
            </a:br>
            <a:r>
              <a:rPr lang="en-US" sz="2000" dirty="0"/>
              <a:t>[</a:t>
            </a:r>
            <a:r>
              <a:rPr lang="en-US" sz="2000" dirty="0">
                <a:hlinkClick r:id="rId4"/>
              </a:rPr>
              <a:t>Source Code for EINSim, the Error Inference Simulator</a:t>
            </a:r>
            <a:r>
              <a:rPr lang="en-US" sz="2000" dirty="0"/>
              <a:t>] </a:t>
            </a:r>
            <a:br>
              <a:rPr lang="en-US" sz="2000" dirty="0"/>
            </a:br>
            <a:r>
              <a:rPr lang="en-US" sz="2000" b="1" i="1" dirty="0"/>
              <a:t>Best paper session.</a:t>
            </a:r>
            <a:endParaRPr lang="en-US" sz="2000" dirty="0"/>
          </a:p>
          <a:p>
            <a:endParaRPr lang="en-US" sz="2000" dirty="0">
              <a:solidFill>
                <a:srgbClr val="FF0000"/>
              </a:solidFill>
            </a:endParaRPr>
          </a:p>
        </p:txBody>
      </p:sp>
      <p:pic>
        <p:nvPicPr>
          <p:cNvPr id="3" name="Picture 2">
            <a:extLst>
              <a:ext uri="{FF2B5EF4-FFF2-40B4-BE49-F238E27FC236}">
                <a16:creationId xmlns:a16="http://schemas.microsoft.com/office/drawing/2014/main" id="{851A208B-E7A6-6A4F-A0DA-C47A4FECD8F6}"/>
              </a:ext>
            </a:extLst>
          </p:cNvPr>
          <p:cNvPicPr>
            <a:picLocks noChangeAspect="1"/>
          </p:cNvPicPr>
          <p:nvPr/>
        </p:nvPicPr>
        <p:blipFill>
          <a:blip r:embed="rId5"/>
          <a:stretch>
            <a:fillRect/>
          </a:stretch>
        </p:blipFill>
        <p:spPr>
          <a:xfrm>
            <a:off x="9809" y="4435249"/>
            <a:ext cx="9144000" cy="1688841"/>
          </a:xfrm>
          <a:prstGeom prst="rect">
            <a:avLst/>
          </a:prstGeom>
        </p:spPr>
      </p:pic>
    </p:spTree>
    <p:extLst>
      <p:ext uri="{BB962C8B-B14F-4D97-AF65-F5344CB8AC3E}">
        <p14:creationId xmlns:p14="http://schemas.microsoft.com/office/powerpoint/2010/main" val="22700051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526555"/>
            <a:ext cx="8428037" cy="822325"/>
          </a:xfrm>
        </p:spPr>
        <p:txBody>
          <a:bodyPr/>
          <a:lstStyle/>
          <a:p>
            <a:pPr algn="ctr" eaLnBrk="1" hangingPunct="1"/>
            <a:r>
              <a:rPr lang="en-US" sz="5000" dirty="0">
                <a:latin typeface="Garamond" charset="0"/>
              </a:rPr>
              <a:t>Understanding Flash Memory Vulnerabilities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033328443"/>
      </p:ext>
    </p:extLst>
  </p:cSld>
  <p:clrMapOvr>
    <a:masterClrMapping/>
  </p:clrMapOvr>
  <p:transition/>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Understand and Model with Experiments (Flash)</a:t>
            </a:r>
            <a:endParaRPr lang="en-US" sz="3800" dirty="0"/>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ＭＳ Ｐゴシック" panose="020B0600070205080204" pitchFamily="34" charset="-128"/>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ＭＳ Ｐゴシック" panose="020B0600070205080204" pitchFamily="34" charset="-128"/>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ＭＳ Ｐゴシック" panose="020B0600070205080204" pitchFamily="34" charset="-128"/>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ＭＳ Ｐゴシック" panose="020B0600070205080204" pitchFamily="34" charset="-128"/>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ＭＳ Ｐゴシック" panose="020B0600070205080204" pitchFamily="34" charset="-128"/>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ＭＳ Ｐゴシック" panose="020B0600070205080204" pitchFamily="34" charset="-128"/>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ＭＳ Ｐゴシック" panose="020B0600070205080204" pitchFamily="34" charset="-128"/>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ＭＳ Ｐゴシック" panose="020B0600070205080204" pitchFamily="34" charset="-128"/>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ＭＳ Ｐゴシック" panose="020B0600070205080204" pitchFamily="34" charset="-128"/>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ＭＳ Ｐゴシック" panose="020B0600070205080204" pitchFamily="34" charset="-128"/>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ＭＳ Ｐゴシック" panose="020B0600070205080204" pitchFamily="34" charset="-128"/>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ＭＳ Ｐゴシック" panose="020B0600070205080204" pitchFamily="34" charset="-128"/>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ＭＳ Ｐゴシック" panose="020B0600070205080204" pitchFamily="34" charset="-128"/>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ＭＳ Ｐゴシック" panose="020B0600070205080204" pitchFamily="34" charset="-128"/>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ＭＳ Ｐゴシック" panose="020B0600070205080204" pitchFamily="34" charset="-128"/>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61" name="Rectangle 60"/>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ＭＳ Ｐゴシック" panose="020B0600070205080204" pitchFamily="34" charset="-128"/>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ＭＳ Ｐゴシック" panose="020B0600070205080204" pitchFamily="34" charset="-128"/>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Cai+, “</a:t>
            </a:r>
            <a:r>
              <a:rPr kumimoji="0" lang="en-US" sz="14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Proc. IEEE 2017.</a:t>
            </a:r>
          </a:p>
        </p:txBody>
      </p:sp>
    </p:spTree>
    <p:extLst>
      <p:ext uri="{BB962C8B-B14F-4D97-AF65-F5344CB8AC3E}">
        <p14:creationId xmlns:p14="http://schemas.microsoft.com/office/powerpoint/2010/main" val="787336699"/>
      </p:ext>
    </p:extLst>
  </p:cSld>
  <p:clrMapOvr>
    <a:masterClrMapping/>
  </p:clrMapOvr>
  <p:transition/>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Understanding Flash Memory Reliability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ＭＳ Ｐゴシック" panose="020B0600070205080204" pitchFamily="34" charset="-128"/>
                <a:cs typeface="+mn-cs"/>
                <a:hlinkClick r:id="rId2"/>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ＭＳ Ｐゴシック" panose="020B0600070205080204" pitchFamily="34" charset="-128"/>
                <a:cs typeface="+mn-cs"/>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805" y="1219200"/>
            <a:ext cx="8453023" cy="516433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706939" y="1484784"/>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Proceedings of the IEEE, Sept. 2017</a:t>
            </a:r>
          </a:p>
        </p:txBody>
      </p:sp>
    </p:spTree>
    <p:extLst>
      <p:ext uri="{BB962C8B-B14F-4D97-AF65-F5344CB8AC3E}">
        <p14:creationId xmlns:p14="http://schemas.microsoft.com/office/powerpoint/2010/main" val="16480913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E4575-181B-3C48-AC96-8F9C9DE9E980}"/>
              </a:ext>
            </a:extLst>
          </p:cNvPr>
          <p:cNvSpPr>
            <a:spLocks noGrp="1"/>
          </p:cNvSpPr>
          <p:nvPr>
            <p:ph type="title"/>
          </p:nvPr>
        </p:nvSpPr>
        <p:spPr/>
        <p:txBody>
          <a:bodyPr/>
          <a:lstStyle/>
          <a:p>
            <a:r>
              <a:rPr lang="en-US" dirty="0"/>
              <a:t>Understanding Flash Memory Reliability</a:t>
            </a:r>
          </a:p>
        </p:txBody>
      </p:sp>
      <p:sp>
        <p:nvSpPr>
          <p:cNvPr id="3" name="Content Placeholder 2">
            <a:extLst>
              <a:ext uri="{FF2B5EF4-FFF2-40B4-BE49-F238E27FC236}">
                <a16:creationId xmlns:a16="http://schemas.microsoft.com/office/drawing/2014/main" id="{2D441233-28C4-D14B-9D23-00386DE0C1F9}"/>
              </a:ext>
            </a:extLst>
          </p:cNvPr>
          <p:cNvSpPr>
            <a:spLocks noGrp="1"/>
          </p:cNvSpPr>
          <p:nvPr>
            <p:ph idx="1"/>
          </p:nvPr>
        </p:nvSpPr>
        <p:spPr>
          <a:xfrm>
            <a:off x="228600" y="1052736"/>
            <a:ext cx="8610600" cy="5195664"/>
          </a:xfrm>
        </p:spPr>
        <p:txBody>
          <a:bodyPr/>
          <a:lstStyle/>
          <a:p>
            <a:r>
              <a:rPr lang="en-US" sz="2000" dirty="0"/>
              <a:t>Justin Meza, </a:t>
            </a:r>
            <a:r>
              <a:rPr lang="en-US" sz="2000" dirty="0" err="1"/>
              <a:t>Qiang</a:t>
            </a:r>
            <a:r>
              <a:rPr lang="en-US" sz="2000" dirty="0"/>
              <a:t> Wu, Sanjeev Kumar, and </a:t>
            </a:r>
            <a:r>
              <a:rPr lang="en-US" sz="2000" u="sng" dirty="0"/>
              <a:t>Onur Mutlu</a:t>
            </a:r>
            <a:r>
              <a:rPr lang="en-US" sz="2000" dirty="0"/>
              <a:t>,</a:t>
            </a:r>
            <a:br>
              <a:rPr lang="en-US" sz="2000" dirty="0"/>
            </a:br>
            <a:r>
              <a:rPr lang="en-US" sz="2000" b="1" dirty="0">
                <a:hlinkClick r:id="rId2"/>
              </a:rPr>
              <a:t>"A Large-Scale Study of Flash Memory Errors in the Field"</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Portland, OR,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Coverage at ZDNet</a:t>
            </a:r>
            <a:r>
              <a:rPr lang="en-US" sz="2000" dirty="0"/>
              <a:t>] [</a:t>
            </a:r>
            <a:r>
              <a:rPr lang="en-US" sz="2000" dirty="0">
                <a:hlinkClick r:id="rId7"/>
              </a:rPr>
              <a:t>Coverage on The Register</a:t>
            </a:r>
            <a:r>
              <a:rPr lang="en-US" sz="2000" dirty="0"/>
              <a:t>] [</a:t>
            </a:r>
            <a:r>
              <a:rPr lang="en-US" sz="2000" dirty="0">
                <a:hlinkClick r:id="rId8"/>
              </a:rPr>
              <a:t>Coverage on TechSpot</a:t>
            </a:r>
            <a:r>
              <a:rPr lang="en-US" sz="2000" dirty="0"/>
              <a:t>] [</a:t>
            </a:r>
            <a:r>
              <a:rPr lang="en-US" sz="2000" dirty="0">
                <a:hlinkClick r:id="rId9"/>
              </a:rPr>
              <a:t>Coverage on The Tech Report</a:t>
            </a:r>
            <a:r>
              <a:rPr lang="en-US" sz="2000" dirty="0"/>
              <a:t>]</a:t>
            </a:r>
          </a:p>
          <a:p>
            <a:pPr marL="0" indent="0">
              <a:buNone/>
            </a:pPr>
            <a:br>
              <a:rPr lang="en-US" sz="2000" dirty="0"/>
            </a:br>
            <a:endParaRPr lang="en-US" sz="2000" dirty="0"/>
          </a:p>
        </p:txBody>
      </p:sp>
      <p:sp>
        <p:nvSpPr>
          <p:cNvPr id="4" name="Slide Number Placeholder 3">
            <a:extLst>
              <a:ext uri="{FF2B5EF4-FFF2-40B4-BE49-F238E27FC236}">
                <a16:creationId xmlns:a16="http://schemas.microsoft.com/office/drawing/2014/main" id="{D976BA20-FA8B-1A44-849F-A9FFDE3D034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9985DE80-46FE-384D-A22A-647CFCF3BDC8}"/>
              </a:ext>
            </a:extLst>
          </p:cNvPr>
          <p:cNvPicPr>
            <a:picLocks noChangeAspect="1"/>
          </p:cNvPicPr>
          <p:nvPr/>
        </p:nvPicPr>
        <p:blipFill>
          <a:blip r:embed="rId10"/>
          <a:stretch>
            <a:fillRect/>
          </a:stretch>
        </p:blipFill>
        <p:spPr>
          <a:xfrm>
            <a:off x="0" y="4271678"/>
            <a:ext cx="9144000" cy="1461578"/>
          </a:xfrm>
          <a:prstGeom prst="rect">
            <a:avLst/>
          </a:prstGeom>
        </p:spPr>
      </p:pic>
    </p:spTree>
    <p:extLst>
      <p:ext uri="{BB962C8B-B14F-4D97-AF65-F5344CB8AC3E}">
        <p14:creationId xmlns:p14="http://schemas.microsoft.com/office/powerpoint/2010/main" val="2781807108"/>
      </p:ext>
    </p:extLst>
  </p:cSld>
  <p:clrMapOvr>
    <a:masterClrMapping/>
  </p:clrMapOvr>
  <p:transition/>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NAND Flash Vulnerabilities </a:t>
            </a:r>
            <a:r>
              <a:rPr lang="en-US" sz="3200" b="1" dirty="0">
                <a:solidFill>
                  <a:srgbClr val="006633"/>
                </a:solidFill>
                <a:latin typeface="Garamond" charset="0"/>
                <a:ea typeface="ＭＳ Ｐゴシック" pitchFamily="-105" charset="-128"/>
                <a:cs typeface="ＭＳ Ｐゴシック" pitchFamily="-105" charset="-128"/>
              </a:rPr>
              <a:t>[HPCA’17]</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200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pic>
        <p:nvPicPr>
          <p:cNvPr id="5" name="Picture 4"/>
          <p:cNvPicPr>
            <a:picLocks noChangeAspect="1"/>
          </p:cNvPicPr>
          <p:nvPr/>
        </p:nvPicPr>
        <p:blipFill rotWithShape="1">
          <a:blip r:embed="rId2"/>
          <a:srcRect t="6317" b="32108"/>
          <a:stretch/>
        </p:blipFill>
        <p:spPr>
          <a:xfrm>
            <a:off x="35496" y="1052736"/>
            <a:ext cx="8969184" cy="4402008"/>
          </a:xfrm>
          <a:prstGeom prst="rect">
            <a:avLst/>
          </a:prstGeom>
          <a:ln w="19050">
            <a:solidFill>
              <a:schemeClr val="tx1">
                <a:lumMod val="50000"/>
                <a:lumOff val="50000"/>
              </a:schemeClr>
            </a:solidFill>
          </a:ln>
          <a:effectLst>
            <a:outerShdw blurRad="50800" dist="38100" dir="2700000" algn="tl" rotWithShape="0">
              <a:prstClr val="black">
                <a:alpha val="40000"/>
              </a:prstClr>
            </a:outerShdw>
          </a:effectLst>
        </p:spPr>
      </p:pic>
      <p:sp>
        <p:nvSpPr>
          <p:cNvPr id="6" name="TextBox 5"/>
          <p:cNvSpPr txBox="1"/>
          <p:nvPr/>
        </p:nvSpPr>
        <p:spPr>
          <a:xfrm>
            <a:off x="0" y="5805264"/>
            <a:ext cx="9111662" cy="35394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hlinkClick r:id="rId3"/>
              </a:rPr>
              <a:t>https://people.inf.ethz.ch/omutlu/pub/flash-memory-programming-vulnerabilities_hpca17.pdf</a:t>
            </a:r>
            <a:r>
              <a:rPr kumimoji="0" lang="en-US" sz="17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p>
        </p:txBody>
      </p:sp>
      <p:sp>
        <p:nvSpPr>
          <p:cNvPr id="7" name="TextBox 6"/>
          <p:cNvSpPr txBox="1"/>
          <p:nvPr/>
        </p:nvSpPr>
        <p:spPr>
          <a:xfrm>
            <a:off x="3538332" y="1009814"/>
            <a:ext cx="189776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srgbClr val="FF0000"/>
                </a:solidFill>
                <a:effectLst/>
                <a:uLnTx/>
                <a:uFillTx/>
                <a:latin typeface="Tahoma"/>
                <a:ea typeface="ＭＳ Ｐゴシック" panose="020B0600070205080204" pitchFamily="34" charset="-128"/>
                <a:cs typeface="+mn-cs"/>
              </a:rPr>
              <a:t>HPCA, Feb. </a:t>
            </a:r>
            <a:r>
              <a:rPr kumimoji="0" lang="en-US" sz="1800" b="0" i="1"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2017</a:t>
            </a:r>
          </a:p>
        </p:txBody>
      </p:sp>
    </p:spTree>
    <p:extLst>
      <p:ext uri="{BB962C8B-B14F-4D97-AF65-F5344CB8AC3E}">
        <p14:creationId xmlns:p14="http://schemas.microsoft.com/office/powerpoint/2010/main" val="556792518"/>
      </p:ext>
    </p:extLst>
  </p:cSld>
  <p:clrMapOvr>
    <a:masterClrMapping/>
  </p:clrMapOvr>
  <p:transition/>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092CD-381C-7C45-9785-4A855047A957}"/>
              </a:ext>
            </a:extLst>
          </p:cNvPr>
          <p:cNvSpPr>
            <a:spLocks noGrp="1"/>
          </p:cNvSpPr>
          <p:nvPr>
            <p:ph type="title"/>
          </p:nvPr>
        </p:nvSpPr>
        <p:spPr/>
        <p:txBody>
          <a:bodyPr/>
          <a:lstStyle/>
          <a:p>
            <a:r>
              <a:rPr lang="en-US" dirty="0"/>
              <a:t>3D NAND Flash Reliability I </a:t>
            </a:r>
            <a:r>
              <a:rPr lang="en-US" sz="3200" b="1" dirty="0">
                <a:solidFill>
                  <a:srgbClr val="006633"/>
                </a:solidFill>
                <a:latin typeface="Garamond" charset="0"/>
                <a:ea typeface="ＭＳ Ｐゴシック" pitchFamily="-105" charset="-128"/>
                <a:cs typeface="ＭＳ Ｐゴシック" pitchFamily="-105" charset="-128"/>
              </a:rPr>
              <a:t>[HPCA’18]</a:t>
            </a:r>
            <a:r>
              <a:rPr lang="en-US" dirty="0"/>
              <a:t> </a:t>
            </a:r>
          </a:p>
        </p:txBody>
      </p:sp>
      <p:sp>
        <p:nvSpPr>
          <p:cNvPr id="3" name="Content Placeholder 2">
            <a:extLst>
              <a:ext uri="{FF2B5EF4-FFF2-40B4-BE49-F238E27FC236}">
                <a16:creationId xmlns:a16="http://schemas.microsoft.com/office/drawing/2014/main" id="{B3C132E5-3F90-7947-BD1B-0E3FAA005A5C}"/>
              </a:ext>
            </a:extLst>
          </p:cNvPr>
          <p:cNvSpPr>
            <a:spLocks noGrp="1"/>
          </p:cNvSpPr>
          <p:nvPr>
            <p:ph idx="1"/>
          </p:nvPr>
        </p:nvSpPr>
        <p:spPr/>
        <p:txBody>
          <a:bodyPr/>
          <a:lstStyle/>
          <a:p>
            <a:r>
              <a:rPr lang="en-US" sz="2000" dirty="0"/>
              <a:t>Yixin Luo, Saugata Ghose, Yu Cai, Erich F. </a:t>
            </a:r>
            <a:r>
              <a:rPr lang="en-US" sz="2000" dirty="0" err="1"/>
              <a:t>Haratsch</a:t>
            </a:r>
            <a:r>
              <a:rPr lang="en-US" sz="2000" dirty="0"/>
              <a:t>, and Onur Mutlu,</a:t>
            </a:r>
            <a:br>
              <a:rPr lang="en-US" sz="2000" dirty="0"/>
            </a:br>
            <a:r>
              <a:rPr lang="en-US" sz="2000" b="1" dirty="0">
                <a:hlinkClick r:id="rId2"/>
              </a:rPr>
              <a:t>"HeatWatch: Improving 3D NAND Flash Memory Device Reliability by Exploiting Self-Recovery and Temperature-Awareness"</a:t>
            </a:r>
            <a:r>
              <a:rPr lang="en-US" sz="2000" dirty="0"/>
              <a:t> </a:t>
            </a:r>
            <a:br>
              <a:rPr lang="en-US" sz="2000" dirty="0"/>
            </a:br>
            <a:r>
              <a:rPr lang="en-US" sz="2000" i="1" dirty="0"/>
              <a:t>Proceedings of the </a:t>
            </a:r>
            <a:r>
              <a:rPr lang="en-US" sz="2000" i="1" dirty="0">
                <a:hlinkClick r:id="rId3"/>
              </a:rPr>
              <a:t>24th International Symposium on High-Performance Computer Architecture</a:t>
            </a:r>
            <a:r>
              <a:rPr lang="en-US" sz="2000" i="1" dirty="0"/>
              <a:t> (</a:t>
            </a:r>
            <a:r>
              <a:rPr lang="en-US" sz="2000" b="1" i="1" dirty="0"/>
              <a:t>HPCA</a:t>
            </a:r>
            <a:r>
              <a:rPr lang="en-US" sz="2000" i="1" dirty="0"/>
              <a:t>)</a:t>
            </a:r>
            <a:r>
              <a:rPr lang="en-US" sz="2000" dirty="0"/>
              <a:t>, Vienna, Austria, February 2018. </a:t>
            </a:r>
            <a:br>
              <a:rPr lang="en-US" sz="2000" dirty="0"/>
            </a:br>
            <a:r>
              <a:rPr lang="en-US" sz="2000" dirty="0"/>
              <a:t>[</a:t>
            </a:r>
            <a:r>
              <a:rPr lang="en-US" sz="2000" dirty="0">
                <a:hlinkClick r:id="rId4"/>
              </a:rPr>
              <a:t>Lightning Talk Video</a:t>
            </a:r>
            <a:r>
              <a:rPr lang="en-US" sz="2000" dirty="0"/>
              <a:t>]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a:t>
            </a:r>
          </a:p>
          <a:p>
            <a:pPr marL="0" indent="0">
              <a:buNone/>
            </a:pPr>
            <a:endParaRPr lang="en-US" dirty="0"/>
          </a:p>
        </p:txBody>
      </p:sp>
      <p:sp>
        <p:nvSpPr>
          <p:cNvPr id="4" name="Slide Number Placeholder 3">
            <a:extLst>
              <a:ext uri="{FF2B5EF4-FFF2-40B4-BE49-F238E27FC236}">
                <a16:creationId xmlns:a16="http://schemas.microsoft.com/office/drawing/2014/main" id="{3950B8C8-DAF4-6549-8895-6579AD5382E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pic>
        <p:nvPicPr>
          <p:cNvPr id="5" name="Picture 4">
            <a:extLst>
              <a:ext uri="{FF2B5EF4-FFF2-40B4-BE49-F238E27FC236}">
                <a16:creationId xmlns:a16="http://schemas.microsoft.com/office/drawing/2014/main" id="{D4CC2D85-85E9-C443-AED0-5ED880D0C28D}"/>
              </a:ext>
            </a:extLst>
          </p:cNvPr>
          <p:cNvPicPr>
            <a:picLocks noChangeAspect="1"/>
          </p:cNvPicPr>
          <p:nvPr/>
        </p:nvPicPr>
        <p:blipFill>
          <a:blip r:embed="rId9"/>
          <a:stretch>
            <a:fillRect/>
          </a:stretch>
        </p:blipFill>
        <p:spPr>
          <a:xfrm>
            <a:off x="0" y="4346293"/>
            <a:ext cx="9144000" cy="1674995"/>
          </a:xfrm>
          <a:prstGeom prst="rect">
            <a:avLst/>
          </a:prstGeom>
        </p:spPr>
      </p:pic>
    </p:spTree>
    <p:extLst>
      <p:ext uri="{BB962C8B-B14F-4D97-AF65-F5344CB8AC3E}">
        <p14:creationId xmlns:p14="http://schemas.microsoft.com/office/powerpoint/2010/main" val="354613412"/>
      </p:ext>
    </p:extLst>
  </p:cSld>
  <p:clrMapOvr>
    <a:masterClrMapping/>
  </p:clrMapOvr>
  <p:transition/>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092CD-381C-7C45-9785-4A855047A957}"/>
              </a:ext>
            </a:extLst>
          </p:cNvPr>
          <p:cNvSpPr>
            <a:spLocks noGrp="1"/>
          </p:cNvSpPr>
          <p:nvPr>
            <p:ph type="title"/>
          </p:nvPr>
        </p:nvSpPr>
        <p:spPr>
          <a:xfrm>
            <a:off x="228600" y="152400"/>
            <a:ext cx="8915400" cy="1066800"/>
          </a:xfrm>
        </p:spPr>
        <p:txBody>
          <a:bodyPr/>
          <a:lstStyle/>
          <a:p>
            <a:r>
              <a:rPr lang="en-US" dirty="0"/>
              <a:t>3D NAND Flash Reliability II</a:t>
            </a:r>
            <a:r>
              <a:rPr lang="en-US" sz="2400" dirty="0"/>
              <a:t> </a:t>
            </a:r>
            <a:r>
              <a:rPr lang="en-US" sz="2400" b="1" dirty="0">
                <a:solidFill>
                  <a:srgbClr val="006633"/>
                </a:solidFill>
                <a:latin typeface="Garamond" charset="0"/>
                <a:ea typeface="ＭＳ Ｐゴシック" pitchFamily="-105" charset="-128"/>
                <a:cs typeface="ＭＳ Ｐゴシック" pitchFamily="-105" charset="-128"/>
              </a:rPr>
              <a:t>[SIGMETRICS’18]</a:t>
            </a:r>
            <a:r>
              <a:rPr lang="en-US" sz="2400" dirty="0"/>
              <a:t> </a:t>
            </a:r>
          </a:p>
        </p:txBody>
      </p:sp>
      <p:sp>
        <p:nvSpPr>
          <p:cNvPr id="3" name="Content Placeholder 2">
            <a:extLst>
              <a:ext uri="{FF2B5EF4-FFF2-40B4-BE49-F238E27FC236}">
                <a16:creationId xmlns:a16="http://schemas.microsoft.com/office/drawing/2014/main" id="{B3C132E5-3F90-7947-BD1B-0E3FAA005A5C}"/>
              </a:ext>
            </a:extLst>
          </p:cNvPr>
          <p:cNvSpPr>
            <a:spLocks noGrp="1"/>
          </p:cNvSpPr>
          <p:nvPr>
            <p:ph idx="1"/>
          </p:nvPr>
        </p:nvSpPr>
        <p:spPr/>
        <p:txBody>
          <a:bodyPr/>
          <a:lstStyle/>
          <a:p>
            <a:r>
              <a:rPr lang="en-US" sz="2000" dirty="0"/>
              <a:t>Yixin Luo, Saugata Ghose, Yu Cai, Erich F. </a:t>
            </a:r>
            <a:r>
              <a:rPr lang="en-US" sz="2000" dirty="0" err="1"/>
              <a:t>Haratsch</a:t>
            </a:r>
            <a:r>
              <a:rPr lang="en-US" sz="2000" dirty="0"/>
              <a:t>, and </a:t>
            </a:r>
            <a:r>
              <a:rPr lang="en-US" sz="2000" u="sng" dirty="0"/>
              <a:t>Onur Mutlu</a:t>
            </a:r>
            <a:r>
              <a:rPr lang="en-US" sz="2000" dirty="0"/>
              <a:t>,</a:t>
            </a:r>
            <a:br>
              <a:rPr lang="en-US" sz="2000" dirty="0"/>
            </a:br>
            <a:r>
              <a:rPr lang="en-US" sz="2000" b="1" dirty="0">
                <a:hlinkClick r:id="rId2"/>
              </a:rPr>
              <a:t>"Improving 3D NAND Flash Memory Lifetime by Tolerating Early Retention Loss and Process Variation"</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Irvine, CA, USA, June 2018. </a:t>
            </a:r>
            <a:br>
              <a:rPr lang="en-US" sz="2000" dirty="0"/>
            </a:br>
            <a:r>
              <a:rPr lang="en-US" sz="2000" dirty="0"/>
              <a:t>[</a:t>
            </a:r>
            <a:r>
              <a:rPr lang="en-US" sz="2000" dirty="0">
                <a:hlinkClick r:id="rId4"/>
              </a:rPr>
              <a:t>Abstract</a:t>
            </a:r>
            <a:r>
              <a:rPr lang="en-US" sz="2000" dirty="0"/>
              <a:t>] </a:t>
            </a:r>
            <a:br>
              <a:rPr lang="en-US" sz="2000" dirty="0"/>
            </a:br>
            <a:r>
              <a:rPr lang="en-US" sz="2000" dirty="0"/>
              <a:t>[</a:t>
            </a:r>
            <a:r>
              <a:rPr lang="en-US" sz="2000" dirty="0">
                <a:hlinkClick r:id="rId5"/>
              </a:rPr>
              <a:t>POMACS Journal Version (same content, different format)</a:t>
            </a:r>
            <a:r>
              <a:rPr lang="en-US" sz="2000" dirty="0"/>
              <a:t>] </a:t>
            </a:r>
            <a:br>
              <a:rPr lang="en-US" sz="2000" dirty="0"/>
            </a:br>
            <a:r>
              <a:rPr lang="en-US" sz="2000" dirty="0"/>
              <a:t>[</a:t>
            </a:r>
            <a:r>
              <a:rPr lang="en-US" sz="2000" dirty="0">
                <a:hlinkClick r:id="rId6"/>
              </a:rPr>
              <a:t>Slides (pptx)</a:t>
            </a:r>
            <a:r>
              <a:rPr lang="en-US" sz="2000" dirty="0"/>
              <a:t> </a:t>
            </a:r>
            <a:r>
              <a:rPr lang="en-US" sz="2000" dirty="0">
                <a:hlinkClick r:id="rId7"/>
              </a:rPr>
              <a:t>(pdf)</a:t>
            </a:r>
            <a:r>
              <a:rPr lang="en-US" sz="2000" dirty="0"/>
              <a:t>]</a:t>
            </a:r>
          </a:p>
          <a:p>
            <a:pPr marL="0" indent="0">
              <a:buNone/>
            </a:pPr>
            <a:br>
              <a:rPr lang="en-US" sz="2000" dirty="0"/>
            </a:br>
            <a:br>
              <a:rPr lang="en-US" sz="2000" dirty="0"/>
            </a:br>
            <a:endParaRPr lang="en-US" sz="2000" dirty="0"/>
          </a:p>
        </p:txBody>
      </p:sp>
      <p:sp>
        <p:nvSpPr>
          <p:cNvPr id="4" name="Slide Number Placeholder 3">
            <a:extLst>
              <a:ext uri="{FF2B5EF4-FFF2-40B4-BE49-F238E27FC236}">
                <a16:creationId xmlns:a16="http://schemas.microsoft.com/office/drawing/2014/main" id="{3950B8C8-DAF4-6549-8895-6579AD5382E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202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pic>
        <p:nvPicPr>
          <p:cNvPr id="6" name="Picture 5">
            <a:extLst>
              <a:ext uri="{FF2B5EF4-FFF2-40B4-BE49-F238E27FC236}">
                <a16:creationId xmlns:a16="http://schemas.microsoft.com/office/drawing/2014/main" id="{9DE96A07-FDB9-AD4A-A94E-B3BE0AD167ED}"/>
              </a:ext>
            </a:extLst>
          </p:cNvPr>
          <p:cNvPicPr>
            <a:picLocks noChangeAspect="1"/>
          </p:cNvPicPr>
          <p:nvPr/>
        </p:nvPicPr>
        <p:blipFill>
          <a:blip r:embed="rId8"/>
          <a:stretch>
            <a:fillRect/>
          </a:stretch>
        </p:blipFill>
        <p:spPr>
          <a:xfrm>
            <a:off x="0" y="4278117"/>
            <a:ext cx="9144000" cy="1743171"/>
          </a:xfrm>
          <a:prstGeom prst="rect">
            <a:avLst/>
          </a:prstGeom>
        </p:spPr>
      </p:pic>
    </p:spTree>
    <p:extLst>
      <p:ext uri="{BB962C8B-B14F-4D97-AF65-F5344CB8AC3E}">
        <p14:creationId xmlns:p14="http://schemas.microsoft.com/office/powerpoint/2010/main" val="3326355551"/>
      </p:ext>
    </p:extLst>
  </p:cSld>
  <p:clrMapOvr>
    <a:masterClrMapping/>
  </p:clrMapOvr>
  <p:transition/>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500" dirty="0"/>
              <a:t>Another Talk: NAND Flash Memory Robustness</a:t>
            </a:r>
          </a:p>
        </p:txBody>
      </p:sp>
      <p:sp>
        <p:nvSpPr>
          <p:cNvPr id="3" name="Content Placeholder 2"/>
          <p:cNvSpPr>
            <a:spLocks noGrp="1"/>
          </p:cNvSpPr>
          <p:nvPr>
            <p:ph idx="1"/>
          </p:nvPr>
        </p:nvSpPr>
        <p:spPr>
          <a:xfrm>
            <a:off x="228600" y="908720"/>
            <a:ext cx="8915400" cy="5256584"/>
          </a:xfrm>
        </p:spPr>
        <p:txBody>
          <a:bodyPr/>
          <a:lstStyle/>
          <a:p>
            <a:r>
              <a:rPr lang="en-US" sz="1800" dirty="0"/>
              <a:t>Yu Cai, </a:t>
            </a:r>
            <a:r>
              <a:rPr lang="en-US" sz="1800" dirty="0" err="1"/>
              <a:t>Saugata</a:t>
            </a:r>
            <a:r>
              <a:rPr lang="en-US" sz="1800" dirty="0"/>
              <a:t> </a:t>
            </a:r>
            <a:r>
              <a:rPr lang="en-US" sz="1800" dirty="0" err="1"/>
              <a:t>Ghose</a:t>
            </a:r>
            <a:r>
              <a:rPr lang="en-US" sz="1800" dirty="0"/>
              <a:t>, Erich F. </a:t>
            </a:r>
            <a:r>
              <a:rPr lang="en-US" sz="1800" dirty="0" err="1"/>
              <a:t>Haratsch</a:t>
            </a:r>
            <a:r>
              <a:rPr lang="en-US" sz="1800" dirty="0"/>
              <a:t>, </a:t>
            </a:r>
            <a:r>
              <a:rPr lang="en-US" sz="1800" dirty="0" err="1"/>
              <a:t>Yixin</a:t>
            </a:r>
            <a:r>
              <a:rPr lang="en-US" sz="1800" dirty="0"/>
              <a:t> Luo, and Onur Mutlu,</a:t>
            </a:r>
            <a:br>
              <a:rPr lang="en-US" sz="1800" dirty="0"/>
            </a:br>
            <a:r>
              <a:rPr lang="en-US" sz="1800" b="1" dirty="0"/>
              <a:t>"Error Characterization, Mitigation, and Recovery in Flash Memory Based Solid State Drives"</a:t>
            </a:r>
            <a:br>
              <a:rPr lang="en-US" sz="1800" dirty="0"/>
            </a:br>
            <a:r>
              <a:rPr lang="en-US" sz="1800" i="1" dirty="0"/>
              <a:t>to appear in </a:t>
            </a:r>
            <a:r>
              <a:rPr lang="en-US" sz="1800" i="1" dirty="0">
                <a:hlinkClick r:id="rId2"/>
              </a:rPr>
              <a:t>Proceedings of the IEEE</a:t>
            </a:r>
            <a:r>
              <a:rPr lang="en-US" sz="1800" dirty="0"/>
              <a:t>, 2017. </a:t>
            </a:r>
          </a:p>
          <a:p>
            <a:endParaRPr lang="en-US" sz="600" dirty="0"/>
          </a:p>
          <a:p>
            <a:endParaRPr lang="en-US" sz="100" dirty="0"/>
          </a:p>
          <a:p>
            <a:endParaRPr lang="en-US" sz="300" dirty="0"/>
          </a:p>
          <a:p>
            <a:pPr marL="0" indent="0">
              <a:buNone/>
            </a:pPr>
            <a:r>
              <a:rPr lang="en-US" sz="1250" dirty="0" err="1"/>
              <a:t>Cai</a:t>
            </a:r>
            <a:r>
              <a:rPr lang="en-US" sz="1250" dirty="0"/>
              <a:t>+, “</a:t>
            </a:r>
            <a:r>
              <a:rPr lang="en-US" sz="1250" dirty="0">
                <a:solidFill>
                  <a:srgbClr val="0000FF"/>
                </a:solidFill>
              </a:rPr>
              <a:t>Error Patterns in MLC NAND Flash Memory: Measurement, Characterization, and Analysis</a:t>
            </a:r>
            <a:r>
              <a:rPr lang="en-US" sz="1250" dirty="0"/>
              <a:t>,” DATE 2012.</a:t>
            </a:r>
          </a:p>
          <a:p>
            <a:pPr marL="0" indent="0">
              <a:buNone/>
            </a:pPr>
            <a:r>
              <a:rPr lang="en-US" sz="1250" dirty="0" err="1"/>
              <a:t>Cai</a:t>
            </a:r>
            <a:r>
              <a:rPr lang="en-US" sz="1250" dirty="0"/>
              <a:t>+, “</a:t>
            </a:r>
            <a:r>
              <a:rPr lang="en-US" sz="1250" dirty="0">
                <a:solidFill>
                  <a:srgbClr val="0000FF"/>
                </a:solidFill>
              </a:rPr>
              <a:t>Flash Correct-and-Refresh: Retention-Aware Error Management for Increased Flash Memory Lifetime</a:t>
            </a:r>
            <a:r>
              <a:rPr lang="en-US" sz="1250" dirty="0"/>
              <a:t>,” ICCD 2012.</a:t>
            </a:r>
          </a:p>
          <a:p>
            <a:pPr marL="0" indent="0">
              <a:buNone/>
            </a:pPr>
            <a:r>
              <a:rPr lang="en-US" sz="1250" dirty="0" err="1"/>
              <a:t>Cai</a:t>
            </a:r>
            <a:r>
              <a:rPr lang="en-US" sz="1250" dirty="0"/>
              <a:t>+, “</a:t>
            </a:r>
            <a:r>
              <a:rPr lang="en-US" sz="1250" dirty="0">
                <a:solidFill>
                  <a:srgbClr val="0000FF"/>
                </a:solidFill>
              </a:rPr>
              <a:t>Threshold Voltage Distribution in MLC NAND Flash Memory: Characterization, Analysis and Modeling</a:t>
            </a:r>
            <a:r>
              <a:rPr lang="en-US" sz="1250" dirty="0"/>
              <a:t>,” DATE 2013.</a:t>
            </a:r>
          </a:p>
          <a:p>
            <a:pPr marL="0" indent="0">
              <a:buNone/>
            </a:pPr>
            <a:r>
              <a:rPr lang="en-US" sz="1250" dirty="0" err="1"/>
              <a:t>Cai</a:t>
            </a:r>
            <a:r>
              <a:rPr lang="en-US" sz="1250" dirty="0"/>
              <a:t>+, “</a:t>
            </a:r>
            <a:r>
              <a:rPr lang="en-US" sz="1250" dirty="0">
                <a:solidFill>
                  <a:srgbClr val="0000FF"/>
                </a:solidFill>
              </a:rPr>
              <a:t>Error Analysis and Retention-Aware Error Management for NAND Flash Memory</a:t>
            </a:r>
            <a:r>
              <a:rPr lang="en-US" sz="1250" dirty="0"/>
              <a:t>,” Intel Technology Journal 2013.</a:t>
            </a:r>
          </a:p>
          <a:p>
            <a:pPr marL="0" indent="0">
              <a:buNone/>
            </a:pPr>
            <a:r>
              <a:rPr lang="en-US" sz="1250" dirty="0" err="1"/>
              <a:t>Cai</a:t>
            </a:r>
            <a:r>
              <a:rPr lang="en-US" sz="1250" dirty="0"/>
              <a:t>+, “</a:t>
            </a:r>
            <a:r>
              <a:rPr lang="en-US" sz="1250" dirty="0">
                <a:solidFill>
                  <a:srgbClr val="0000FF"/>
                </a:solidFill>
              </a:rPr>
              <a:t>Program Interference in MLC NAND Flash Memory: Characterization, Modeling, and Mitigation</a:t>
            </a:r>
            <a:r>
              <a:rPr lang="en-US" sz="1250" dirty="0"/>
              <a:t>,” ICCD 2013.</a:t>
            </a:r>
          </a:p>
          <a:p>
            <a:pPr marL="0" indent="0">
              <a:buNone/>
            </a:pPr>
            <a:r>
              <a:rPr lang="en-US" sz="1250" dirty="0" err="1"/>
              <a:t>Cai</a:t>
            </a:r>
            <a:r>
              <a:rPr lang="en-US" sz="1250" dirty="0"/>
              <a:t>+, “</a:t>
            </a:r>
            <a:r>
              <a:rPr lang="en-US" sz="1250" dirty="0">
                <a:solidFill>
                  <a:srgbClr val="0000FF"/>
                </a:solidFill>
              </a:rPr>
              <a:t>Neighbor-Cell Assisted Error Correction for MLC NAND Flash Memories</a:t>
            </a:r>
            <a:r>
              <a:rPr lang="en-US" sz="1250" dirty="0"/>
              <a:t>,” SIGMETRICS 2014.</a:t>
            </a:r>
          </a:p>
          <a:p>
            <a:pPr marL="0" indent="0">
              <a:buNone/>
            </a:pPr>
            <a:r>
              <a:rPr lang="en-US" sz="1250" dirty="0" err="1"/>
              <a:t>Cai</a:t>
            </a:r>
            <a:r>
              <a:rPr lang="en-US" sz="1250" dirty="0"/>
              <a:t>+,”</a:t>
            </a:r>
            <a:r>
              <a:rPr lang="en-US" sz="1250" dirty="0">
                <a:solidFill>
                  <a:srgbClr val="0000FF"/>
                </a:solidFill>
              </a:rPr>
              <a:t>Data Retention in MLC NAND Flash Memory: Characterization, Optimization and Recovery</a:t>
            </a:r>
            <a:r>
              <a:rPr lang="en-US" sz="1250" dirty="0"/>
              <a:t>,” HPCA 2015.</a:t>
            </a:r>
          </a:p>
          <a:p>
            <a:pPr marL="0" indent="0">
              <a:buNone/>
            </a:pPr>
            <a:r>
              <a:rPr lang="en-US" sz="1250" dirty="0" err="1"/>
              <a:t>Cai</a:t>
            </a:r>
            <a:r>
              <a:rPr lang="en-US" sz="1250" dirty="0"/>
              <a:t>+, “</a:t>
            </a:r>
            <a:r>
              <a:rPr lang="en-US" sz="1250" dirty="0">
                <a:solidFill>
                  <a:srgbClr val="0000FF"/>
                </a:solidFill>
              </a:rPr>
              <a:t>Read Disturb Errors in MLC NAND Flash Memory: Characterization and Mitigation</a:t>
            </a:r>
            <a:r>
              <a:rPr lang="en-US" sz="1250" dirty="0"/>
              <a:t>,” DSN 2015. </a:t>
            </a:r>
          </a:p>
          <a:p>
            <a:pPr marL="0" indent="0">
              <a:buNone/>
            </a:pPr>
            <a:r>
              <a:rPr lang="en-US" sz="1250" dirty="0" err="1"/>
              <a:t>Luo</a:t>
            </a:r>
            <a:r>
              <a:rPr lang="en-US" sz="1250" dirty="0"/>
              <a:t>+, “</a:t>
            </a:r>
            <a:r>
              <a:rPr lang="en-US" sz="1250" dirty="0">
                <a:solidFill>
                  <a:srgbClr val="0000FF"/>
                </a:solidFill>
              </a:rPr>
              <a:t>WARM: Improving NAND Flash Memory Lifetime with Write-hotness Aware Retention Management</a:t>
            </a:r>
            <a:r>
              <a:rPr lang="en-US" sz="1250" dirty="0"/>
              <a:t>,” MSST 2015.</a:t>
            </a:r>
          </a:p>
          <a:p>
            <a:pPr marL="0" indent="0">
              <a:buNone/>
            </a:pPr>
            <a:r>
              <a:rPr lang="en-US" sz="1250" dirty="0"/>
              <a:t>Meza+, “</a:t>
            </a:r>
            <a:r>
              <a:rPr lang="en-US" sz="1250" dirty="0">
                <a:solidFill>
                  <a:srgbClr val="0000FF"/>
                </a:solidFill>
              </a:rPr>
              <a:t>A Large-Scale Study of Flash Memory Errors in the Field</a:t>
            </a:r>
            <a:r>
              <a:rPr lang="en-US" sz="1250" dirty="0"/>
              <a:t>,” SIGMETRICS 2015.</a:t>
            </a:r>
          </a:p>
          <a:p>
            <a:pPr marL="0" indent="0">
              <a:buNone/>
            </a:pPr>
            <a:r>
              <a:rPr lang="en-US" sz="1250" dirty="0"/>
              <a:t>Luo+, “</a:t>
            </a:r>
            <a:r>
              <a:rPr lang="en-US" sz="1250" dirty="0">
                <a:solidFill>
                  <a:srgbClr val="0000FF"/>
                </a:solidFill>
              </a:rPr>
              <a:t>Enabling Accurate and Practical Online Flash Channel Modeling for Modern MLC NAND Flash Memory</a:t>
            </a:r>
            <a:r>
              <a:rPr lang="en-US" sz="1250" dirty="0"/>
              <a:t>,” IEEE JSAC 2016.</a:t>
            </a:r>
          </a:p>
          <a:p>
            <a:pPr marL="0" indent="0">
              <a:buNone/>
            </a:pPr>
            <a:r>
              <a:rPr lang="en-US" sz="1250" dirty="0"/>
              <a:t>Cai+, “</a:t>
            </a:r>
            <a:r>
              <a:rPr lang="en-US" sz="1250" dirty="0">
                <a:solidFill>
                  <a:srgbClr val="0000FF"/>
                </a:solidFill>
              </a:rPr>
              <a:t>Vulnerabilities in MLC NAND Flash Memory Programming: Experimental Analysis, Exploits, and Mitigation Techniques</a:t>
            </a:r>
            <a:r>
              <a:rPr lang="en-US" sz="1250" dirty="0"/>
              <a:t>,” HPCA 2017.</a:t>
            </a:r>
          </a:p>
          <a:p>
            <a:pPr marL="0" indent="0">
              <a:buNone/>
            </a:pPr>
            <a:r>
              <a:rPr lang="en-US" sz="1250" dirty="0" err="1"/>
              <a:t>Fukami</a:t>
            </a:r>
            <a:r>
              <a:rPr lang="en-US" sz="1250" dirty="0"/>
              <a:t>+, “</a:t>
            </a:r>
            <a:r>
              <a:rPr lang="en-US" sz="1250" dirty="0">
                <a:solidFill>
                  <a:srgbClr val="0000FF"/>
                </a:solidFill>
              </a:rPr>
              <a:t>Improving the Reliability of Chip-Off Forensic Analysis of NAND Flash Memory Devices</a:t>
            </a:r>
            <a:r>
              <a:rPr lang="en-US" sz="1250" dirty="0"/>
              <a:t>,” DFRWS EU 2017. </a:t>
            </a:r>
          </a:p>
          <a:p>
            <a:pPr marL="0" indent="0">
              <a:buNone/>
            </a:pPr>
            <a:r>
              <a:rPr lang="en-US" sz="1250" dirty="0"/>
              <a:t>Luo+, “</a:t>
            </a:r>
            <a:r>
              <a:rPr lang="en-US" sz="1250" dirty="0" err="1">
                <a:solidFill>
                  <a:srgbClr val="0000FF"/>
                </a:solidFill>
              </a:rPr>
              <a:t>HeatWatch</a:t>
            </a:r>
            <a:r>
              <a:rPr lang="en-US" sz="1250" dirty="0">
                <a:solidFill>
                  <a:srgbClr val="0000FF"/>
                </a:solidFill>
              </a:rPr>
              <a:t>: Improving 3D NAND Flash Memory Device Reliability by Exploiting Self-Recovery and Temperature-Awareness</a:t>
            </a:r>
            <a:r>
              <a:rPr lang="en-US" sz="1250" dirty="0"/>
              <a:t>," HPCA 2018.</a:t>
            </a:r>
          </a:p>
          <a:p>
            <a:pPr marL="0" indent="0">
              <a:buNone/>
            </a:pPr>
            <a:r>
              <a:rPr lang="en-US" sz="1250" dirty="0"/>
              <a:t>Luo+, “</a:t>
            </a:r>
            <a:r>
              <a:rPr lang="en-US" sz="1250" dirty="0">
                <a:solidFill>
                  <a:srgbClr val="0000FF"/>
                </a:solidFill>
              </a:rPr>
              <a:t>Improving 3D NAND Flash Memory Lifetime by Tolerating Early Retention Loss and Process Variation</a:t>
            </a:r>
            <a:r>
              <a:rPr lang="en-US" sz="1250" dirty="0"/>
              <a:t>," SIGMETRICS 2018.</a:t>
            </a:r>
          </a:p>
          <a:p>
            <a:pPr marL="0" indent="0">
              <a:buNone/>
            </a:pPr>
            <a:endParaRPr lang="en-US" sz="1200" dirty="0"/>
          </a:p>
          <a:p>
            <a:pPr marL="0" indent="0">
              <a:buNone/>
            </a:pPr>
            <a:endParaRPr lang="en-US" sz="1500" dirty="0"/>
          </a:p>
          <a:p>
            <a:endParaRPr lang="en-US" sz="1700" dirty="0"/>
          </a:p>
          <a:p>
            <a:endParaRPr lang="en-US" sz="2000" dirty="0"/>
          </a:p>
        </p:txBody>
      </p:sp>
      <p:sp>
        <p:nvSpPr>
          <p:cNvPr id="5" name="TextBox 4"/>
          <p:cNvSpPr txBox="1"/>
          <p:nvPr/>
        </p:nvSpPr>
        <p:spPr>
          <a:xfrm>
            <a:off x="-19422" y="6505599"/>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Cai+, “</a:t>
            </a:r>
            <a:r>
              <a:rPr kumimoji="0" lang="en-US" sz="14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Proc. IEEE 2017.</a:t>
            </a:r>
          </a:p>
        </p:txBody>
      </p:sp>
      <p:sp>
        <p:nvSpPr>
          <p:cNvPr id="6" name="Rectangle 5"/>
          <p:cNvSpPr>
            <a:spLocks noChangeArrowheads="1"/>
          </p:cNvSpPr>
          <p:nvPr/>
        </p:nvSpPr>
        <p:spPr bwMode="auto">
          <a:xfrm>
            <a:off x="232939" y="3140968"/>
            <a:ext cx="8227493" cy="288032"/>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7" name="Rectangle 6"/>
          <p:cNvSpPr>
            <a:spLocks noChangeArrowheads="1"/>
          </p:cNvSpPr>
          <p:nvPr/>
        </p:nvSpPr>
        <p:spPr bwMode="auto">
          <a:xfrm>
            <a:off x="228600" y="3854969"/>
            <a:ext cx="7223720" cy="222103"/>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8" name="Rectangle 7"/>
          <p:cNvSpPr>
            <a:spLocks noChangeArrowheads="1"/>
          </p:cNvSpPr>
          <p:nvPr/>
        </p:nvSpPr>
        <p:spPr bwMode="auto">
          <a:xfrm>
            <a:off x="228600" y="4941168"/>
            <a:ext cx="8087816" cy="464820"/>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257836544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742579"/>
            <a:ext cx="8428037" cy="822325"/>
          </a:xfrm>
        </p:spPr>
        <p:txBody>
          <a:bodyPr/>
          <a:lstStyle/>
          <a:p>
            <a:pPr algn="ctr" eaLnBrk="1" hangingPunct="1"/>
            <a:r>
              <a:rPr lang="en-US" sz="5000" dirty="0">
                <a:latin typeface="Garamond" charset="0"/>
              </a:rPr>
              <a:t>Two Other Solution Directions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985511250"/>
      </p:ext>
    </p:extLst>
  </p:cSld>
  <p:clrMapOvr>
    <a:masterClrMapping/>
  </p:clrMapOvr>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There are Two Other Solution Directions</a:t>
            </a:r>
          </a:p>
        </p:txBody>
      </p:sp>
      <p:sp>
        <p:nvSpPr>
          <p:cNvPr id="3" name="Content Placeholder 2"/>
          <p:cNvSpPr>
            <a:spLocks noGrp="1"/>
          </p:cNvSpPr>
          <p:nvPr>
            <p:ph idx="1"/>
          </p:nvPr>
        </p:nvSpPr>
        <p:spPr>
          <a:xfrm>
            <a:off x="107504" y="980728"/>
            <a:ext cx="8964488" cy="5193723"/>
          </a:xfrm>
        </p:spPr>
        <p:txBody>
          <a:bodyPr/>
          <a:lstStyle/>
          <a:p>
            <a:r>
              <a:rPr lang="en-US" b="1" dirty="0">
                <a:solidFill>
                  <a:srgbClr val="FF0000"/>
                </a:solidFill>
              </a:rPr>
              <a:t>New Technologies: </a:t>
            </a:r>
            <a:r>
              <a:rPr lang="en-US" dirty="0"/>
              <a:t>Replace or (more likely) augment DRAM with a different technology</a:t>
            </a:r>
          </a:p>
          <a:p>
            <a:pPr lvl="1"/>
            <a:r>
              <a:rPr lang="en-US" dirty="0">
                <a:solidFill>
                  <a:srgbClr val="0000FF"/>
                </a:solidFill>
              </a:rPr>
              <a:t>Non-volatile memories</a:t>
            </a:r>
          </a:p>
          <a:p>
            <a:endParaRPr lang="en-US" dirty="0"/>
          </a:p>
          <a:p>
            <a:r>
              <a:rPr lang="en-US" b="1" dirty="0">
                <a:solidFill>
                  <a:srgbClr val="FF0000"/>
                </a:solidFill>
              </a:rPr>
              <a:t>Embracing Un-reliability:</a:t>
            </a:r>
            <a:r>
              <a:rPr lang="en-US" dirty="0">
                <a:solidFill>
                  <a:srgbClr val="FF0000"/>
                </a:solidFill>
              </a:rPr>
              <a:t> </a:t>
            </a:r>
          </a:p>
          <a:p>
            <a:pPr marL="0" indent="0">
              <a:buNone/>
            </a:pPr>
            <a:r>
              <a:rPr lang="en-US" dirty="0">
                <a:solidFill>
                  <a:srgbClr val="FF0000"/>
                </a:solidFill>
              </a:rPr>
              <a:t>    </a:t>
            </a:r>
            <a:r>
              <a:rPr lang="en-US" dirty="0"/>
              <a:t>Design memories with different reliability</a:t>
            </a:r>
          </a:p>
          <a:p>
            <a:pPr marL="0" indent="0">
              <a:buNone/>
            </a:pPr>
            <a:r>
              <a:rPr lang="en-US" dirty="0"/>
              <a:t>    and store data intelligently across them</a:t>
            </a:r>
          </a:p>
          <a:p>
            <a:pPr marL="0" indent="0">
              <a:buNone/>
            </a:pPr>
            <a:r>
              <a:rPr lang="en-US" b="1" dirty="0">
                <a:solidFill>
                  <a:schemeClr val="accent2">
                    <a:lumMod val="75000"/>
                  </a:schemeClr>
                </a:solidFill>
              </a:rPr>
              <a:t>    [Luo+ DSN 2014]</a:t>
            </a:r>
          </a:p>
          <a:p>
            <a:pPr marL="0" indent="0">
              <a:buNone/>
            </a:pPr>
            <a:endParaRPr lang="en-US" dirty="0"/>
          </a:p>
          <a:p>
            <a:r>
              <a:rPr lang="en-US" dirty="0"/>
              <a:t>…</a:t>
            </a:r>
          </a:p>
          <a:p>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205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TextBox 4"/>
          <p:cNvSpPr txBox="1"/>
          <p:nvPr/>
        </p:nvSpPr>
        <p:spPr>
          <a:xfrm>
            <a:off x="179512" y="5445224"/>
            <a:ext cx="8784976" cy="1323439"/>
          </a:xfrm>
          <a:prstGeom prst="rect">
            <a:avLst/>
          </a:prstGeom>
          <a:ln>
            <a:solidFill>
              <a:srgbClr val="0000FF"/>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4000" b="1" i="0" u="none" strike="noStrike" kern="1200" cap="none" spc="0" normalizeH="0" baseline="0" noProof="0" dirty="0">
                <a:ln>
                  <a:noFill/>
                </a:ln>
                <a:solidFill>
                  <a:srgbClr val="0000FF"/>
                </a:solidFill>
                <a:effectLst/>
                <a:uLnTx/>
                <a:uFillTx/>
                <a:latin typeface="Calibri"/>
                <a:ea typeface="+mn-ea"/>
                <a:cs typeface="+mn-cs"/>
              </a:rPr>
              <a:t>Fundamental solutions to security require co-design across the hierarchy</a:t>
            </a:r>
          </a:p>
        </p:txBody>
      </p:sp>
      <p:sp>
        <p:nvSpPr>
          <p:cNvPr id="19" name="Text Box 17"/>
          <p:cNvSpPr txBox="1">
            <a:spLocks noChangeArrowheads="1"/>
          </p:cNvSpPr>
          <p:nvPr/>
        </p:nvSpPr>
        <p:spPr bwMode="auto">
          <a:xfrm>
            <a:off x="6957984" y="333077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20" name="Text Box 18"/>
          <p:cNvSpPr txBox="1">
            <a:spLocks noChangeAspect="1" noChangeArrowheads="1"/>
          </p:cNvSpPr>
          <p:nvPr/>
        </p:nvSpPr>
        <p:spPr bwMode="auto">
          <a:xfrm>
            <a:off x="6957984" y="295929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21" name="Text Box 19"/>
          <p:cNvSpPr txBox="1">
            <a:spLocks noChangeAspect="1" noChangeArrowheads="1"/>
          </p:cNvSpPr>
          <p:nvPr/>
        </p:nvSpPr>
        <p:spPr bwMode="auto">
          <a:xfrm>
            <a:off x="6954809" y="229498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22" name="Text Box 20"/>
          <p:cNvSpPr txBox="1">
            <a:spLocks noChangeAspect="1" noChangeArrowheads="1"/>
          </p:cNvSpPr>
          <p:nvPr/>
        </p:nvSpPr>
        <p:spPr bwMode="auto">
          <a:xfrm>
            <a:off x="6954809" y="192350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23" name="Text Box 21"/>
          <p:cNvSpPr txBox="1">
            <a:spLocks noChangeAspect="1" noChangeArrowheads="1"/>
          </p:cNvSpPr>
          <p:nvPr/>
        </p:nvSpPr>
        <p:spPr bwMode="auto">
          <a:xfrm>
            <a:off x="6954809" y="155679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24" name="Text Box 22"/>
          <p:cNvSpPr txBox="1">
            <a:spLocks noChangeAspect="1" noChangeArrowheads="1"/>
          </p:cNvSpPr>
          <p:nvPr/>
        </p:nvSpPr>
        <p:spPr bwMode="auto">
          <a:xfrm>
            <a:off x="6957984" y="370383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25" name="Text Box 23"/>
          <p:cNvSpPr txBox="1">
            <a:spLocks noChangeAspect="1" noChangeArrowheads="1"/>
          </p:cNvSpPr>
          <p:nvPr/>
        </p:nvSpPr>
        <p:spPr bwMode="auto">
          <a:xfrm>
            <a:off x="6957984" y="407531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26" name="Text Box 24"/>
          <p:cNvSpPr txBox="1">
            <a:spLocks noChangeAspect="1" noChangeArrowheads="1"/>
          </p:cNvSpPr>
          <p:nvPr/>
        </p:nvSpPr>
        <p:spPr bwMode="auto">
          <a:xfrm>
            <a:off x="6957984" y="263691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27" name="Text Box 23"/>
          <p:cNvSpPr txBox="1">
            <a:spLocks noChangeAspect="1" noChangeArrowheads="1"/>
          </p:cNvSpPr>
          <p:nvPr/>
        </p:nvSpPr>
        <p:spPr bwMode="auto">
          <a:xfrm>
            <a:off x="6959572" y="443091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28" name="Rounded Rectangle 27"/>
          <p:cNvSpPr>
            <a:spLocks noChangeArrowheads="1"/>
          </p:cNvSpPr>
          <p:nvPr/>
        </p:nvSpPr>
        <p:spPr bwMode="auto">
          <a:xfrm rot="5400000">
            <a:off x="6849380" y="2033972"/>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184939838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 name="Chart 49"/>
          <p:cNvGraphicFramePr/>
          <p:nvPr>
            <p:extLst/>
          </p:nvPr>
        </p:nvGraphicFramePr>
        <p:xfrm>
          <a:off x="0" y="1085850"/>
          <a:ext cx="9144000" cy="5370459"/>
        </p:xfrm>
        <a:graphic>
          <a:graphicData uri="http://schemas.openxmlformats.org/drawingml/2006/chart">
            <c:chart xmlns:c="http://schemas.openxmlformats.org/drawingml/2006/chart" xmlns:r="http://schemas.openxmlformats.org/officeDocument/2006/relationships" r:id="rId3"/>
          </a:graphicData>
        </a:graphic>
      </p:graphicFrame>
      <p:sp>
        <p:nvSpPr>
          <p:cNvPr id="45" name="Rectangle 44"/>
          <p:cNvSpPr/>
          <p:nvPr/>
        </p:nvSpPr>
        <p:spPr>
          <a:xfrm>
            <a:off x="980379" y="4376031"/>
            <a:ext cx="1937964" cy="1199692"/>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47" name="Oval 46"/>
          <p:cNvSpPr/>
          <p:nvPr/>
        </p:nvSpPr>
        <p:spPr>
          <a:xfrm>
            <a:off x="6459276" y="4521805"/>
            <a:ext cx="1937964" cy="1199692"/>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 name="Title 1"/>
          <p:cNvSpPr>
            <a:spLocks noGrp="1"/>
          </p:cNvSpPr>
          <p:nvPr>
            <p:ph type="title"/>
          </p:nvPr>
        </p:nvSpPr>
        <p:spPr/>
        <p:txBody>
          <a:bodyPr>
            <a:noAutofit/>
          </a:bodyPr>
          <a:lstStyle/>
          <a:p>
            <a:r>
              <a:rPr lang="en-US" sz="4000" dirty="0"/>
              <a:t>Exploiting Memory Error Tolerance </a:t>
            </a:r>
            <a:br>
              <a:rPr lang="en-US" sz="4000" dirty="0"/>
            </a:br>
            <a:r>
              <a:rPr lang="en-US" sz="4000" dirty="0"/>
              <a:t>with Hybrid Memory Systems</a:t>
            </a:r>
          </a:p>
        </p:txBody>
      </p:sp>
      <p:sp>
        <p:nvSpPr>
          <p:cNvPr id="178" name="Rounded Rectangle 177"/>
          <p:cNvSpPr/>
          <p:nvPr/>
        </p:nvSpPr>
        <p:spPr>
          <a:xfrm>
            <a:off x="253076" y="1315568"/>
            <a:ext cx="8637848" cy="5310051"/>
          </a:xfrm>
          <a:prstGeom prst="roundRect">
            <a:avLst>
              <a:gd name="adj" fmla="val 558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H</a:t>
            </a:r>
            <a:r>
              <a:rPr kumimoji="0" lang="en-US" sz="3600" b="0" i="0" u="none" strike="noStrike" kern="1200" cap="none" spc="0" normalizeH="0" baseline="0" noProof="0" dirty="0">
                <a:ln>
                  <a:noFill/>
                </a:ln>
                <a:solidFill>
                  <a:prstClr val="black"/>
                </a:solidFill>
                <a:effectLst/>
                <a:uLnTx/>
                <a:uFillTx/>
                <a:latin typeface="Calibri"/>
                <a:ea typeface="+mn-ea"/>
                <a:cs typeface="+mn-cs"/>
              </a:rPr>
              <a:t>eterogeneous-</a:t>
            </a:r>
            <a:r>
              <a:rPr kumimoji="0" lang="en-US" sz="3600" b="1" i="0" u="none" strike="noStrike" kern="1200" cap="none" spc="0" normalizeH="0" baseline="0" noProof="0" dirty="0">
                <a:ln>
                  <a:noFill/>
                </a:ln>
                <a:solidFill>
                  <a:prstClr val="black"/>
                </a:solidFill>
                <a:effectLst/>
                <a:uLnTx/>
                <a:uFillTx/>
                <a:latin typeface="Calibri"/>
                <a:ea typeface="+mn-ea"/>
                <a:cs typeface="+mn-cs"/>
              </a:rPr>
              <a:t>R</a:t>
            </a:r>
            <a:r>
              <a:rPr kumimoji="0" lang="en-US" sz="3600" b="0" i="0" u="none" strike="noStrike" kern="1200" cap="none" spc="0" normalizeH="0" baseline="0" noProof="0" dirty="0">
                <a:ln>
                  <a:noFill/>
                </a:ln>
                <a:solidFill>
                  <a:prstClr val="black"/>
                </a:solidFill>
                <a:effectLst/>
                <a:uLnTx/>
                <a:uFillTx/>
                <a:latin typeface="Calibri"/>
                <a:ea typeface="+mn-ea"/>
                <a:cs typeface="+mn-cs"/>
              </a:rPr>
              <a:t>eliability </a:t>
            </a:r>
            <a:r>
              <a:rPr kumimoji="0" lang="en-US" sz="3600" b="1" i="0" u="none" strike="noStrike" kern="1200" cap="none" spc="0" normalizeH="0" baseline="0" noProof="0" dirty="0">
                <a:ln>
                  <a:noFill/>
                </a:ln>
                <a:solidFill>
                  <a:prstClr val="black"/>
                </a:solidFill>
                <a:effectLst/>
                <a:uLnTx/>
                <a:uFillTx/>
                <a:latin typeface="Calibri"/>
                <a:ea typeface="+mn-ea"/>
                <a:cs typeface="+mn-cs"/>
              </a:rPr>
              <a:t>M</a:t>
            </a:r>
            <a:r>
              <a:rPr kumimoji="0" lang="en-US" sz="3600" b="0" i="0" u="none" strike="noStrike" kern="1200" cap="none" spc="0" normalizeH="0" baseline="0" noProof="0" dirty="0">
                <a:ln>
                  <a:noFill/>
                </a:ln>
                <a:solidFill>
                  <a:prstClr val="black"/>
                </a:solidFill>
                <a:effectLst/>
                <a:uLnTx/>
                <a:uFillTx/>
                <a:latin typeface="Calibri"/>
                <a:ea typeface="+mn-ea"/>
                <a:cs typeface="+mn-cs"/>
              </a:rPr>
              <a:t>emory </a:t>
            </a:r>
            <a:r>
              <a:rPr kumimoji="0" lang="en-US" sz="2400" b="1" i="0" u="none" strike="noStrike" kern="1200" cap="none" spc="0" normalizeH="0" baseline="0" noProof="0" dirty="0">
                <a:ln>
                  <a:noFill/>
                </a:ln>
                <a:solidFill>
                  <a:srgbClr val="1A5712"/>
                </a:solidFill>
                <a:effectLst/>
                <a:uLnTx/>
                <a:uFillTx/>
                <a:latin typeface="Calibri"/>
                <a:ea typeface="+mn-ea"/>
                <a:cs typeface="+mn-cs"/>
              </a:rPr>
              <a:t>[DSN 2014]</a:t>
            </a:r>
          </a:p>
        </p:txBody>
      </p:sp>
      <p:grpSp>
        <p:nvGrpSpPr>
          <p:cNvPr id="179" name="Group 178"/>
          <p:cNvGrpSpPr/>
          <p:nvPr/>
        </p:nvGrpSpPr>
        <p:grpSpPr>
          <a:xfrm>
            <a:off x="4919376" y="3377171"/>
            <a:ext cx="3294984" cy="935806"/>
            <a:chOff x="221980" y="1649582"/>
            <a:chExt cx="3011077" cy="855174"/>
          </a:xfrm>
        </p:grpSpPr>
        <p:grpSp>
          <p:nvGrpSpPr>
            <p:cNvPr id="180" name="Group 179"/>
            <p:cNvGrpSpPr/>
            <p:nvPr/>
          </p:nvGrpSpPr>
          <p:grpSpPr>
            <a:xfrm>
              <a:off x="221980" y="1649582"/>
              <a:ext cx="3011077" cy="855174"/>
              <a:chOff x="221980" y="1649582"/>
              <a:chExt cx="3011077" cy="855174"/>
            </a:xfrm>
          </p:grpSpPr>
          <p:pic>
            <p:nvPicPr>
              <p:cNvPr id="189" name="Picture 2" descr="image:Illustration showing DIMM rank classification labels"/>
              <p:cNvPicPr>
                <a:picLocks noChangeAspect="1" noChangeArrowheads="1"/>
              </p:cNvPicPr>
              <p:nvPr/>
            </p:nvPicPr>
            <p:blipFill rotWithShape="1">
              <a:blip r:embed="rId4">
                <a:extLst>
                  <a:ext uri="{28A0092B-C50C-407E-A947-70E740481C1C}">
                    <a14:useLocalDpi xmlns:a14="http://schemas.microsoft.com/office/drawing/2010/main" val="0"/>
                  </a:ext>
                </a:extLst>
              </a:blip>
              <a:srcRect t="58197"/>
              <a:stretch/>
            </p:blipFill>
            <p:spPr bwMode="auto">
              <a:xfrm>
                <a:off x="221980" y="1649582"/>
                <a:ext cx="3011077" cy="855174"/>
              </a:xfrm>
              <a:prstGeom prst="rect">
                <a:avLst/>
              </a:prstGeom>
              <a:noFill/>
              <a:extLst>
                <a:ext uri="{909E8E84-426E-40dd-AFC4-6F175D3DCCD1}">
                  <a14:hiddenFill xmlns:a14="http://schemas.microsoft.com/office/drawing/2010/main" xmlns="">
                    <a:solidFill>
                      <a:srgbClr val="FFFFFF"/>
                    </a:solidFill>
                  </a14:hiddenFill>
                </a:ext>
              </a:extLst>
            </p:spPr>
          </p:pic>
          <p:sp>
            <p:nvSpPr>
              <p:cNvPr id="190" name="Rectangle 189"/>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81" name="Rectangle 180"/>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2" name="Rectangle 181"/>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3" name="Rectangle 182"/>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4" name="Rectangle 183"/>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5" name="Rectangle 184"/>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6" name="Rectangle 185"/>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7" name="Rectangle 186"/>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8" name="Rectangle 187"/>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91" name="Group 190"/>
          <p:cNvGrpSpPr/>
          <p:nvPr/>
        </p:nvGrpSpPr>
        <p:grpSpPr>
          <a:xfrm>
            <a:off x="865026" y="3377171"/>
            <a:ext cx="3294984" cy="935806"/>
            <a:chOff x="221980" y="1649582"/>
            <a:chExt cx="3011077" cy="855174"/>
          </a:xfrm>
        </p:grpSpPr>
        <p:grpSp>
          <p:nvGrpSpPr>
            <p:cNvPr id="192" name="Group 191"/>
            <p:cNvGrpSpPr/>
            <p:nvPr/>
          </p:nvGrpSpPr>
          <p:grpSpPr>
            <a:xfrm>
              <a:off x="221980" y="1649582"/>
              <a:ext cx="3011077" cy="855174"/>
              <a:chOff x="221980" y="1649582"/>
              <a:chExt cx="3011077" cy="855174"/>
            </a:xfrm>
          </p:grpSpPr>
          <p:pic>
            <p:nvPicPr>
              <p:cNvPr id="202" name="Picture 2" descr="image:Illustration showing DIMM rank classification labels"/>
              <p:cNvPicPr>
                <a:picLocks noChangeAspect="1" noChangeArrowheads="1"/>
              </p:cNvPicPr>
              <p:nvPr/>
            </p:nvPicPr>
            <p:blipFill rotWithShape="1">
              <a:blip r:embed="rId4">
                <a:extLst>
                  <a:ext uri="{28A0092B-C50C-407E-A947-70E740481C1C}">
                    <a14:useLocalDpi xmlns:a14="http://schemas.microsoft.com/office/drawing/2010/main" val="0"/>
                  </a:ext>
                </a:extLst>
              </a:blip>
              <a:srcRect t="58197"/>
              <a:stretch/>
            </p:blipFill>
            <p:spPr bwMode="auto">
              <a:xfrm>
                <a:off x="221980" y="1649582"/>
                <a:ext cx="3011077" cy="855174"/>
              </a:xfrm>
              <a:prstGeom prst="rect">
                <a:avLst/>
              </a:prstGeom>
              <a:noFill/>
              <a:extLst>
                <a:ext uri="{909E8E84-426E-40dd-AFC4-6F175D3DCCD1}">
                  <a14:hiddenFill xmlns:a14="http://schemas.microsoft.com/office/drawing/2010/main" xmlns="">
                    <a:solidFill>
                      <a:srgbClr val="FFFFFF"/>
                    </a:solidFill>
                  </a14:hiddenFill>
                </a:ext>
              </a:extLst>
            </p:spPr>
          </p:pic>
          <p:sp>
            <p:nvSpPr>
              <p:cNvPr id="203" name="Rectangle 202"/>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93" name="Rectangle 192"/>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4" name="Rectangle 193"/>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5" name="Rectangle 194"/>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6" name="Rectangle 195"/>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7" name="Rectangle 196"/>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8" name="Rectangle 197"/>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9" name="Rectangle 198"/>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0" name="Rectangle 199"/>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1" name="Rectangle 200"/>
            <p:cNvSpPr/>
            <p:nvPr/>
          </p:nvSpPr>
          <p:spPr>
            <a:xfrm>
              <a:off x="163200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04" name="Rounded Rectangle 203"/>
          <p:cNvSpPr/>
          <p:nvPr/>
        </p:nvSpPr>
        <p:spPr>
          <a:xfrm>
            <a:off x="4881721" y="3362543"/>
            <a:ext cx="3394592" cy="949808"/>
          </a:xfrm>
          <a:prstGeom prst="roundRect">
            <a:avLst>
              <a:gd name="adj" fmla="val 9236"/>
            </a:avLst>
          </a:prstGeom>
          <a:solidFill>
            <a:srgbClr val="B5C1DF">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Low-cost memory</a:t>
            </a:r>
          </a:p>
        </p:txBody>
      </p:sp>
      <p:sp>
        <p:nvSpPr>
          <p:cNvPr id="205" name="Rounded Rectangle 204"/>
          <p:cNvSpPr/>
          <p:nvPr/>
        </p:nvSpPr>
        <p:spPr>
          <a:xfrm>
            <a:off x="827106" y="3362543"/>
            <a:ext cx="3390488" cy="949808"/>
          </a:xfrm>
          <a:prstGeom prst="roundRect">
            <a:avLst>
              <a:gd name="adj" fmla="val 10776"/>
            </a:avLst>
          </a:prstGeom>
          <a:solidFill>
            <a:srgbClr val="375DA1">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Reliable memory</a:t>
            </a:r>
          </a:p>
        </p:txBody>
      </p:sp>
      <p:sp>
        <p:nvSpPr>
          <p:cNvPr id="206" name="Rectangle 205"/>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7" name="Oval 206"/>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08" name="Rectangle 207"/>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9" name="Oval 208"/>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12" name="TextBox 211"/>
          <p:cNvSpPr txBox="1"/>
          <p:nvPr/>
        </p:nvSpPr>
        <p:spPr>
          <a:xfrm>
            <a:off x="844757" y="4534981"/>
            <a:ext cx="333937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ECC protected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Well-tested chips</a:t>
            </a:r>
          </a:p>
        </p:txBody>
      </p:sp>
      <p:sp>
        <p:nvSpPr>
          <p:cNvPr id="213" name="TextBox 212"/>
          <p:cNvSpPr txBox="1"/>
          <p:nvPr/>
        </p:nvSpPr>
        <p:spPr>
          <a:xfrm>
            <a:off x="4932283" y="4534981"/>
            <a:ext cx="329346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err="1">
                <a:ln>
                  <a:noFill/>
                </a:ln>
                <a:solidFill>
                  <a:prstClr val="black"/>
                </a:solidFill>
                <a:effectLst/>
                <a:uLnTx/>
                <a:uFillTx/>
                <a:latin typeface="Calibri"/>
                <a:ea typeface="+mn-ea"/>
                <a:cs typeface="+mn-cs"/>
              </a:rPr>
              <a:t>NoECC</a:t>
            </a:r>
            <a:r>
              <a:rPr kumimoji="0" lang="en-US" sz="3200" b="0" i="0" u="none" strike="noStrike" kern="1200" cap="none" spc="0" normalizeH="0" baseline="0" noProof="0" dirty="0">
                <a:ln>
                  <a:noFill/>
                </a:ln>
                <a:solidFill>
                  <a:prstClr val="black"/>
                </a:solidFill>
                <a:effectLst/>
                <a:uLnTx/>
                <a:uFillTx/>
                <a:latin typeface="Calibri"/>
                <a:ea typeface="+mn-ea"/>
                <a:cs typeface="+mn-cs"/>
              </a:rPr>
              <a:t> or Parity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Less-tested chips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206</a:t>
            </a:fld>
            <a:endParaRPr kumimoji="0" lang="en-US" sz="1600" b="0" i="0" u="none" strike="noStrike" kern="1200" cap="none" spc="0" normalizeH="0" baseline="0" noProof="0">
              <a:ln>
                <a:noFill/>
              </a:ln>
              <a:solidFill>
                <a:prstClr val="black"/>
              </a:solidFill>
              <a:effectLst/>
              <a:uLnTx/>
              <a:uFillTx/>
              <a:latin typeface="Calibri"/>
              <a:ea typeface="+mn-ea"/>
              <a:cs typeface="+mn-cs"/>
            </a:endParaRPr>
          </a:p>
        </p:txBody>
      </p:sp>
      <p:sp>
        <p:nvSpPr>
          <p:cNvPr id="3" name="Rectangle 2"/>
          <p:cNvSpPr/>
          <p:nvPr/>
        </p:nvSpPr>
        <p:spPr>
          <a:xfrm>
            <a:off x="-36512" y="4437112"/>
            <a:ext cx="9073008" cy="1569660"/>
          </a:xfrm>
          <a:prstGeom prst="rect">
            <a:avLst/>
          </a:prstGeom>
          <a:solidFill>
            <a:schemeClr val="bg1"/>
          </a:solidFill>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On Microsoft’s Web Search workload</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Reduces server hardware </a:t>
            </a:r>
            <a:r>
              <a:rPr kumimoji="0" lang="en-US" sz="3200" b="0" i="0" u="none" strike="noStrike" kern="1200" cap="none" spc="0" normalizeH="0" baseline="0" noProof="0" dirty="0">
                <a:ln>
                  <a:noFill/>
                </a:ln>
                <a:solidFill>
                  <a:srgbClr val="4A66AC"/>
                </a:solidFill>
                <a:effectLst/>
                <a:uLnTx/>
                <a:uFillTx/>
                <a:latin typeface="Calibri"/>
                <a:ea typeface="+mn-ea"/>
                <a:cs typeface="+mn-cs"/>
              </a:rPr>
              <a:t>cost </a:t>
            </a:r>
            <a:r>
              <a:rPr kumimoji="0" lang="en-US" sz="3200" b="0" i="0" u="none" strike="noStrike" kern="1200" cap="none" spc="0" normalizeH="0" baseline="0" noProof="0" dirty="0">
                <a:ln>
                  <a:noFill/>
                </a:ln>
                <a:solidFill>
                  <a:prstClr val="black"/>
                </a:solidFill>
                <a:effectLst/>
                <a:uLnTx/>
                <a:uFillTx/>
                <a:latin typeface="Calibri"/>
                <a:ea typeface="+mn-ea"/>
                <a:cs typeface="+mn-cs"/>
              </a:rPr>
              <a:t>by </a:t>
            </a:r>
            <a:r>
              <a:rPr kumimoji="0" lang="en-US" sz="3200" b="0" i="0" u="none" strike="noStrike" kern="1200" cap="none" spc="0" normalizeH="0" baseline="0" noProof="0" dirty="0">
                <a:ln>
                  <a:noFill/>
                </a:ln>
                <a:solidFill>
                  <a:srgbClr val="FF0000"/>
                </a:solidFill>
                <a:effectLst/>
                <a:uLnTx/>
                <a:uFillTx/>
                <a:latin typeface="Calibri"/>
                <a:ea typeface="+mn-ea"/>
                <a:cs typeface="+mn-cs"/>
              </a:rPr>
              <a:t>4.7 %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Achieves single server </a:t>
            </a:r>
            <a:r>
              <a:rPr kumimoji="0" lang="en-US" sz="3200" b="0" i="0" u="none" strike="noStrike" kern="1200" cap="none" spc="0" normalizeH="0" baseline="0" noProof="0" dirty="0">
                <a:ln>
                  <a:noFill/>
                </a:ln>
                <a:solidFill>
                  <a:srgbClr val="4A66AC"/>
                </a:solidFill>
                <a:effectLst/>
                <a:uLnTx/>
                <a:uFillTx/>
                <a:latin typeface="Calibri"/>
                <a:ea typeface="+mn-ea"/>
                <a:cs typeface="+mn-cs"/>
              </a:rPr>
              <a:t>availability</a:t>
            </a:r>
            <a:r>
              <a:rPr kumimoji="0" lang="en-US" sz="3200" b="0" i="0" u="none" strike="noStrike" kern="1200" cap="none" spc="0" normalizeH="0" baseline="0" noProof="0" dirty="0">
                <a:ln>
                  <a:noFill/>
                </a:ln>
                <a:solidFill>
                  <a:prstClr val="black"/>
                </a:solidFill>
                <a:effectLst/>
                <a:uLnTx/>
                <a:uFillTx/>
                <a:latin typeface="Calibri"/>
                <a:ea typeface="+mn-ea"/>
                <a:cs typeface="+mn-cs"/>
              </a:rPr>
              <a:t> target of </a:t>
            </a:r>
            <a:r>
              <a:rPr kumimoji="0" lang="en-US" sz="3200" b="0" i="0" u="none" strike="noStrike" kern="1200" cap="none" spc="0" normalizeH="0" baseline="0" noProof="0" dirty="0">
                <a:ln>
                  <a:noFill/>
                </a:ln>
                <a:solidFill>
                  <a:srgbClr val="FF0000"/>
                </a:solidFill>
                <a:effectLst/>
                <a:uLnTx/>
                <a:uFillTx/>
                <a:latin typeface="Calibri"/>
                <a:ea typeface="+mn-ea"/>
                <a:cs typeface="+mn-cs"/>
              </a:rPr>
              <a:t>99.90 %</a:t>
            </a:r>
          </a:p>
        </p:txBody>
      </p:sp>
    </p:spTree>
    <p:extLst>
      <p:ext uri="{BB962C8B-B14F-4D97-AF65-F5344CB8AC3E}">
        <p14:creationId xmlns:p14="http://schemas.microsoft.com/office/powerpoint/2010/main" val="11152925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1" nodeType="clickEffect">
                                  <p:stCondLst>
                                    <p:cond delay="0"/>
                                  </p:stCondLst>
                                  <p:childTnLst>
                                    <p:animMotion origin="layout" path="M 3.61111E-6 7.40741E-7 L -0.09236 -0.40671 " pathEditMode="relative" rAng="0" ptsTypes="AA">
                                      <p:cBhvr>
                                        <p:cTn id="14" dur="2000" fill="hold"/>
                                        <p:tgtEl>
                                          <p:spTgt spid="47"/>
                                        </p:tgtEl>
                                        <p:attrNameLst>
                                          <p:attrName>ppt_x</p:attrName>
                                          <p:attrName>ppt_y</p:attrName>
                                        </p:attrNameLst>
                                      </p:cBhvr>
                                      <p:rCtr x="-4618" y="-20347"/>
                                    </p:animMotion>
                                  </p:childTnLst>
                                </p:cTn>
                              </p:par>
                              <p:par>
                                <p:cTn id="15" presetID="42" presetClass="path" presetSubtype="0" accel="50000" decel="50000" fill="hold" grpId="1" nodeType="withEffect">
                                  <p:stCondLst>
                                    <p:cond delay="0"/>
                                  </p:stCondLst>
                                  <p:childTnLst>
                                    <p:animMotion origin="layout" path="M -4.44444E-6 -2.96296E-6 L 0.06094 -0.38657 " pathEditMode="relative" rAng="0" ptsTypes="AA">
                                      <p:cBhvr>
                                        <p:cTn id="16" dur="2000" fill="hold"/>
                                        <p:tgtEl>
                                          <p:spTgt spid="45"/>
                                        </p:tgtEl>
                                        <p:attrNameLst>
                                          <p:attrName>ppt_x</p:attrName>
                                          <p:attrName>ppt_y</p:attrName>
                                        </p:attrNameLst>
                                      </p:cBhvr>
                                      <p:rCtr x="3038" y="-19329"/>
                                    </p:animMotion>
                                  </p:childTnLst>
                                </p:cTn>
                              </p:par>
                              <p:par>
                                <p:cTn id="17" presetID="10" presetClass="exit" presetSubtype="0" fill="hold" grpId="2" nodeType="withEffect">
                                  <p:stCondLst>
                                    <p:cond delay="1250"/>
                                  </p:stCondLst>
                                  <p:childTnLst>
                                    <p:animEffect transition="out" filter="fade">
                                      <p:cBhvr>
                                        <p:cTn id="18" dur="500"/>
                                        <p:tgtEl>
                                          <p:spTgt spid="47"/>
                                        </p:tgtEl>
                                      </p:cBhvr>
                                    </p:animEffect>
                                    <p:set>
                                      <p:cBhvr>
                                        <p:cTn id="19" dur="1" fill="hold">
                                          <p:stCondLst>
                                            <p:cond delay="499"/>
                                          </p:stCondLst>
                                        </p:cTn>
                                        <p:tgtEl>
                                          <p:spTgt spid="47"/>
                                        </p:tgtEl>
                                        <p:attrNameLst>
                                          <p:attrName>style.visibility</p:attrName>
                                        </p:attrNameLst>
                                      </p:cBhvr>
                                      <p:to>
                                        <p:strVal val="hidden"/>
                                      </p:to>
                                    </p:set>
                                  </p:childTnLst>
                                </p:cTn>
                              </p:par>
                              <p:par>
                                <p:cTn id="20" presetID="10" presetClass="exit" presetSubtype="0" fill="hold" grpId="2" nodeType="withEffect">
                                  <p:stCondLst>
                                    <p:cond delay="1250"/>
                                  </p:stCondLst>
                                  <p:childTnLst>
                                    <p:animEffect transition="out" filter="fade">
                                      <p:cBhvr>
                                        <p:cTn id="21" dur="500"/>
                                        <p:tgtEl>
                                          <p:spTgt spid="45"/>
                                        </p:tgtEl>
                                      </p:cBhvr>
                                    </p:animEffect>
                                    <p:set>
                                      <p:cBhvr>
                                        <p:cTn id="22" dur="1" fill="hold">
                                          <p:stCondLst>
                                            <p:cond delay="499"/>
                                          </p:stCondLst>
                                        </p:cTn>
                                        <p:tgtEl>
                                          <p:spTgt spid="45"/>
                                        </p:tgtEl>
                                        <p:attrNameLst>
                                          <p:attrName>style.visibility</p:attrName>
                                        </p:attrNameLst>
                                      </p:cBhvr>
                                      <p:to>
                                        <p:strVal val="hidden"/>
                                      </p:to>
                                    </p:set>
                                  </p:childTnLst>
                                </p:cTn>
                              </p:par>
                              <p:par>
                                <p:cTn id="23" presetID="10" presetClass="exit" presetSubtype="0" fill="hold" grpId="0" nodeType="withEffect">
                                  <p:stCondLst>
                                    <p:cond delay="1500"/>
                                  </p:stCondLst>
                                  <p:childTnLst>
                                    <p:animEffect transition="out" filter="fade">
                                      <p:cBhvr>
                                        <p:cTn id="24" dur="500"/>
                                        <p:tgtEl>
                                          <p:spTgt spid="50"/>
                                        </p:tgtEl>
                                      </p:cBhvr>
                                    </p:animEffect>
                                    <p:set>
                                      <p:cBhvr>
                                        <p:cTn id="25" dur="1" fill="hold">
                                          <p:stCondLst>
                                            <p:cond delay="499"/>
                                          </p:stCondLst>
                                        </p:cTn>
                                        <p:tgtEl>
                                          <p:spTgt spid="50"/>
                                        </p:tgtEl>
                                        <p:attrNameLst>
                                          <p:attrName>style.visibility</p:attrName>
                                        </p:attrNameLst>
                                      </p:cBhvr>
                                      <p:to>
                                        <p:strVal val="hidden"/>
                                      </p:to>
                                    </p:set>
                                  </p:childTnLst>
                                </p:cTn>
                              </p:par>
                              <p:par>
                                <p:cTn id="26" presetID="10" presetClass="entr" presetSubtype="0" fill="hold" grpId="0" nodeType="withEffect">
                                  <p:stCondLst>
                                    <p:cond delay="1250"/>
                                  </p:stCondLst>
                                  <p:childTnLst>
                                    <p:set>
                                      <p:cBhvr>
                                        <p:cTn id="27" dur="1" fill="hold">
                                          <p:stCondLst>
                                            <p:cond delay="0"/>
                                          </p:stCondLst>
                                        </p:cTn>
                                        <p:tgtEl>
                                          <p:spTgt spid="207"/>
                                        </p:tgtEl>
                                        <p:attrNameLst>
                                          <p:attrName>style.visibility</p:attrName>
                                        </p:attrNameLst>
                                      </p:cBhvr>
                                      <p:to>
                                        <p:strVal val="visible"/>
                                      </p:to>
                                    </p:set>
                                    <p:animEffect transition="in" filter="fade">
                                      <p:cBhvr>
                                        <p:cTn id="28" dur="500"/>
                                        <p:tgtEl>
                                          <p:spTgt spid="207"/>
                                        </p:tgtEl>
                                      </p:cBhvr>
                                    </p:animEffect>
                                  </p:childTnLst>
                                </p:cTn>
                              </p:par>
                              <p:par>
                                <p:cTn id="29" presetID="10" presetClass="entr" presetSubtype="0" fill="hold" grpId="0" nodeType="withEffect">
                                  <p:stCondLst>
                                    <p:cond delay="1250"/>
                                  </p:stCondLst>
                                  <p:childTnLst>
                                    <p:set>
                                      <p:cBhvr>
                                        <p:cTn id="30" dur="1" fill="hold">
                                          <p:stCondLst>
                                            <p:cond delay="0"/>
                                          </p:stCondLst>
                                        </p:cTn>
                                        <p:tgtEl>
                                          <p:spTgt spid="206"/>
                                        </p:tgtEl>
                                        <p:attrNameLst>
                                          <p:attrName>style.visibility</p:attrName>
                                        </p:attrNameLst>
                                      </p:cBhvr>
                                      <p:to>
                                        <p:strVal val="visible"/>
                                      </p:to>
                                    </p:set>
                                    <p:animEffect transition="in" filter="fade">
                                      <p:cBhvr>
                                        <p:cTn id="31" dur="500"/>
                                        <p:tgtEl>
                                          <p:spTgt spid="206"/>
                                        </p:tgtEl>
                                      </p:cBhvr>
                                    </p:animEffect>
                                  </p:childTnLst>
                                </p:cTn>
                              </p:par>
                              <p:par>
                                <p:cTn id="32" presetID="10" presetClass="entr" presetSubtype="0" fill="hold" nodeType="withEffect">
                                  <p:stCondLst>
                                    <p:cond delay="1750"/>
                                  </p:stCondLst>
                                  <p:childTnLst>
                                    <p:set>
                                      <p:cBhvr>
                                        <p:cTn id="33" dur="1" fill="hold">
                                          <p:stCondLst>
                                            <p:cond delay="0"/>
                                          </p:stCondLst>
                                        </p:cTn>
                                        <p:tgtEl>
                                          <p:spTgt spid="179"/>
                                        </p:tgtEl>
                                        <p:attrNameLst>
                                          <p:attrName>style.visibility</p:attrName>
                                        </p:attrNameLst>
                                      </p:cBhvr>
                                      <p:to>
                                        <p:strVal val="visible"/>
                                      </p:to>
                                    </p:set>
                                    <p:animEffect transition="in" filter="fade">
                                      <p:cBhvr>
                                        <p:cTn id="34" dur="500"/>
                                        <p:tgtEl>
                                          <p:spTgt spid="179"/>
                                        </p:tgtEl>
                                      </p:cBhvr>
                                    </p:animEffect>
                                  </p:childTnLst>
                                </p:cTn>
                              </p:par>
                              <p:par>
                                <p:cTn id="35" presetID="10" presetClass="entr" presetSubtype="0" fill="hold" nodeType="withEffect">
                                  <p:stCondLst>
                                    <p:cond delay="1750"/>
                                  </p:stCondLst>
                                  <p:childTnLst>
                                    <p:set>
                                      <p:cBhvr>
                                        <p:cTn id="36" dur="1" fill="hold">
                                          <p:stCondLst>
                                            <p:cond delay="0"/>
                                          </p:stCondLst>
                                        </p:cTn>
                                        <p:tgtEl>
                                          <p:spTgt spid="191"/>
                                        </p:tgtEl>
                                        <p:attrNameLst>
                                          <p:attrName>style.visibility</p:attrName>
                                        </p:attrNameLst>
                                      </p:cBhvr>
                                      <p:to>
                                        <p:strVal val="visible"/>
                                      </p:to>
                                    </p:set>
                                    <p:animEffect transition="in" filter="fade">
                                      <p:cBhvr>
                                        <p:cTn id="37" dur="500"/>
                                        <p:tgtEl>
                                          <p:spTgt spid="19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4"/>
                                        </p:tgtEl>
                                        <p:attrNameLst>
                                          <p:attrName>style.visibility</p:attrName>
                                        </p:attrNameLst>
                                      </p:cBhvr>
                                      <p:to>
                                        <p:strVal val="visible"/>
                                      </p:to>
                                    </p:set>
                                    <p:animEffect transition="in" filter="fade">
                                      <p:cBhvr>
                                        <p:cTn id="42" dur="500"/>
                                        <p:tgtEl>
                                          <p:spTgt spid="20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5"/>
                                        </p:tgtEl>
                                        <p:attrNameLst>
                                          <p:attrName>style.visibility</p:attrName>
                                        </p:attrNameLst>
                                      </p:cBhvr>
                                      <p:to>
                                        <p:strVal val="visible"/>
                                      </p:to>
                                    </p:set>
                                    <p:animEffect transition="in" filter="fade">
                                      <p:cBhvr>
                                        <p:cTn id="45" dur="500"/>
                                        <p:tgtEl>
                                          <p:spTgt spid="205"/>
                                        </p:tgtEl>
                                      </p:cBhvr>
                                    </p:animEffect>
                                  </p:childTnLst>
                                </p:cTn>
                              </p:par>
                            </p:childTnLst>
                          </p:cTn>
                        </p:par>
                        <p:par>
                          <p:cTn id="46" fill="hold">
                            <p:stCondLst>
                              <p:cond delay="500"/>
                            </p:stCondLst>
                            <p:childTnLst>
                              <p:par>
                                <p:cTn id="47" presetID="1" presetClass="entr" presetSubtype="0" fill="hold" grpId="0" nodeType="afterEffect">
                                  <p:stCondLst>
                                    <p:cond delay="0"/>
                                  </p:stCondLst>
                                  <p:childTnLst>
                                    <p:set>
                                      <p:cBhvr>
                                        <p:cTn id="48" dur="1" fill="hold">
                                          <p:stCondLst>
                                            <p:cond delay="0"/>
                                          </p:stCondLst>
                                        </p:cTn>
                                        <p:tgtEl>
                                          <p:spTgt spid="20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8"/>
                                        </p:tgtEl>
                                        <p:attrNameLst>
                                          <p:attrName>style.visibility</p:attrName>
                                        </p:attrNameLst>
                                      </p:cBhvr>
                                      <p:to>
                                        <p:strVal val="visible"/>
                                      </p:to>
                                    </p:set>
                                  </p:childTnLst>
                                </p:cTn>
                              </p:par>
                              <p:par>
                                <p:cTn id="51" presetID="42" presetClass="path" presetSubtype="0" accel="50000" decel="50000" fill="hold" grpId="2" nodeType="withEffect">
                                  <p:stCondLst>
                                    <p:cond delay="0"/>
                                  </p:stCondLst>
                                  <p:childTnLst>
                                    <p:animMotion origin="layout" path="M -4.44444E-6 1.11111E-6 L -4.44444E-6 0.22106 " pathEditMode="relative" rAng="0" ptsTypes="AA">
                                      <p:cBhvr>
                                        <p:cTn id="52" dur="2000" fill="hold"/>
                                        <p:tgtEl>
                                          <p:spTgt spid="209"/>
                                        </p:tgtEl>
                                        <p:attrNameLst>
                                          <p:attrName>ppt_x</p:attrName>
                                          <p:attrName>ppt_y</p:attrName>
                                        </p:attrNameLst>
                                      </p:cBhvr>
                                      <p:rCtr x="0" y="11042"/>
                                    </p:animMotion>
                                  </p:childTnLst>
                                </p:cTn>
                              </p:par>
                              <p:par>
                                <p:cTn id="53" presetID="42" presetClass="path" presetSubtype="0" accel="50000" decel="50000" fill="hold" grpId="2" nodeType="withEffect">
                                  <p:stCondLst>
                                    <p:cond delay="0"/>
                                  </p:stCondLst>
                                  <p:childTnLst>
                                    <p:animMotion origin="layout" path="M -1.94444E-6 1.11111E-6 L -1.94444E-6 0.21898 " pathEditMode="relative" rAng="0" ptsTypes="AA">
                                      <p:cBhvr>
                                        <p:cTn id="54" dur="2000" fill="hold"/>
                                        <p:tgtEl>
                                          <p:spTgt spid="208"/>
                                        </p:tgtEl>
                                        <p:attrNameLst>
                                          <p:attrName>ppt_x</p:attrName>
                                          <p:attrName>ppt_y</p:attrName>
                                        </p:attrNameLst>
                                      </p:cBhvr>
                                      <p:rCtr x="0" y="10949"/>
                                    </p:animMotion>
                                  </p:childTnLst>
                                </p:cTn>
                              </p:par>
                              <p:par>
                                <p:cTn id="55" presetID="6" presetClass="emph" presetSubtype="0" fill="hold" grpId="1" nodeType="withEffect">
                                  <p:stCondLst>
                                    <p:cond delay="0"/>
                                  </p:stCondLst>
                                  <p:childTnLst>
                                    <p:animScale>
                                      <p:cBhvr>
                                        <p:cTn id="56" dur="2000" fill="hold"/>
                                        <p:tgtEl>
                                          <p:spTgt spid="209"/>
                                        </p:tgtEl>
                                      </p:cBhvr>
                                      <p:by x="50000" y="50000"/>
                                    </p:animScale>
                                  </p:childTnLst>
                                </p:cTn>
                              </p:par>
                              <p:par>
                                <p:cTn id="57" presetID="6" presetClass="emph" presetSubtype="0" fill="hold" grpId="1" nodeType="withEffect">
                                  <p:stCondLst>
                                    <p:cond delay="0"/>
                                  </p:stCondLst>
                                  <p:childTnLst>
                                    <p:animScale>
                                      <p:cBhvr>
                                        <p:cTn id="58" dur="2000" fill="hold"/>
                                        <p:tgtEl>
                                          <p:spTgt spid="208"/>
                                        </p:tgtEl>
                                      </p:cBhvr>
                                      <p:by x="50000" y="50000"/>
                                    </p:animScale>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178"/>
                                        </p:tgtEl>
                                        <p:attrNameLst>
                                          <p:attrName>style.visibility</p:attrName>
                                        </p:attrNameLst>
                                      </p:cBhvr>
                                      <p:to>
                                        <p:strVal val="visible"/>
                                      </p:to>
                                    </p:set>
                                    <p:animEffect transition="in" filter="wipe(up)">
                                      <p:cBhvr>
                                        <p:cTn id="63" dur="500"/>
                                        <p:tgtEl>
                                          <p:spTgt spid="178"/>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13"/>
                                        </p:tgtEl>
                                        <p:attrNameLst>
                                          <p:attrName>style.visibility</p:attrName>
                                        </p:attrNameLst>
                                      </p:cBhvr>
                                      <p:to>
                                        <p:strVal val="visible"/>
                                      </p:to>
                                    </p:set>
                                    <p:animEffect transition="in" filter="fade">
                                      <p:cBhvr>
                                        <p:cTn id="68" dur="500"/>
                                        <p:tgtEl>
                                          <p:spTgt spid="21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12"/>
                                        </p:tgtEl>
                                        <p:attrNameLst>
                                          <p:attrName>style.visibility</p:attrName>
                                        </p:attrNameLst>
                                      </p:cBhvr>
                                      <p:to>
                                        <p:strVal val="visible"/>
                                      </p:to>
                                    </p:set>
                                    <p:animEffect transition="in" filter="fade">
                                      <p:cBhvr>
                                        <p:cTn id="71" dur="500"/>
                                        <p:tgtEl>
                                          <p:spTgt spid="212"/>
                                        </p:tgtEl>
                                      </p:cBhvr>
                                    </p:animEffec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0" grpId="0">
        <p:bldAsOne/>
      </p:bldGraphic>
      <p:bldP spid="45" grpId="0" animBg="1"/>
      <p:bldP spid="45" grpId="1" animBg="1"/>
      <p:bldP spid="45" grpId="2" animBg="1"/>
      <p:bldP spid="47" grpId="0" animBg="1"/>
      <p:bldP spid="47" grpId="1" animBg="1"/>
      <p:bldP spid="47" grpId="2" animBg="1"/>
      <p:bldP spid="178" grpId="0" animBg="1"/>
      <p:bldP spid="204" grpId="0" animBg="1"/>
      <p:bldP spid="205" grpId="0" animBg="1"/>
      <p:bldP spid="206" grpId="0" animBg="1"/>
      <p:bldP spid="207" grpId="0" animBg="1"/>
      <p:bldP spid="208" grpId="0" animBg="1"/>
      <p:bldP spid="208" grpId="1" animBg="1"/>
      <p:bldP spid="208" grpId="2" animBg="1"/>
      <p:bldP spid="209" grpId="0" animBg="1"/>
      <p:bldP spid="209" grpId="1" animBg="1"/>
      <p:bldP spid="209" grpId="2" animBg="1"/>
      <p:bldP spid="212" grpId="0"/>
      <p:bldP spid="213" grpId="0"/>
      <p:bldP spid="3" grpId="0" animBg="1"/>
    </p:bld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057905" y="4529872"/>
            <a:ext cx="7032878" cy="956782"/>
            <a:chOff x="1057905" y="4543667"/>
            <a:chExt cx="7032878" cy="956782"/>
          </a:xfrm>
        </p:grpSpPr>
        <p:sp>
          <p:nvSpPr>
            <p:cNvPr id="38" name="Down Arrow 37"/>
            <p:cNvSpPr/>
            <p:nvPr/>
          </p:nvSpPr>
          <p:spPr>
            <a:xfrm>
              <a:off x="7253465" y="4543667"/>
              <a:ext cx="837318" cy="956782"/>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Down Arrow 38"/>
            <p:cNvSpPr/>
            <p:nvPr/>
          </p:nvSpPr>
          <p:spPr>
            <a:xfrm>
              <a:off x="1057905" y="4543669"/>
              <a:ext cx="837318" cy="946630"/>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9" name="Group 8"/>
          <p:cNvGrpSpPr/>
          <p:nvPr/>
        </p:nvGrpSpPr>
        <p:grpSpPr>
          <a:xfrm>
            <a:off x="1057905" y="2445128"/>
            <a:ext cx="7032878" cy="956782"/>
            <a:chOff x="1057905" y="2445128"/>
            <a:chExt cx="7032878" cy="956782"/>
          </a:xfrm>
        </p:grpSpPr>
        <p:sp>
          <p:nvSpPr>
            <p:cNvPr id="35" name="Down Arrow 34"/>
            <p:cNvSpPr/>
            <p:nvPr/>
          </p:nvSpPr>
          <p:spPr>
            <a:xfrm>
              <a:off x="7253465" y="2445128"/>
              <a:ext cx="837318" cy="956782"/>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Down Arrow 55"/>
            <p:cNvSpPr/>
            <p:nvPr/>
          </p:nvSpPr>
          <p:spPr>
            <a:xfrm>
              <a:off x="1057905" y="2445130"/>
              <a:ext cx="837318" cy="946630"/>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4" name="Rounded Rectangle 3"/>
          <p:cNvSpPr/>
          <p:nvPr/>
        </p:nvSpPr>
        <p:spPr>
          <a:xfrm>
            <a:off x="290253" y="1306738"/>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normAutofit/>
          </a:bodyPr>
          <a:lstStyle/>
          <a:p>
            <a:r>
              <a:rPr lang="en-US" sz="4400" dirty="0"/>
              <a:t>Heterogeneous-Reliability Memory</a:t>
            </a:r>
          </a:p>
        </p:txBody>
      </p:sp>
      <p:grpSp>
        <p:nvGrpSpPr>
          <p:cNvPr id="40" name="Group 39"/>
          <p:cNvGrpSpPr/>
          <p:nvPr/>
        </p:nvGrpSpPr>
        <p:grpSpPr>
          <a:xfrm>
            <a:off x="676479" y="1484379"/>
            <a:ext cx="7780548" cy="800460"/>
            <a:chOff x="644685" y="3285404"/>
            <a:chExt cx="7780548" cy="800460"/>
          </a:xfrm>
        </p:grpSpPr>
        <p:sp>
          <p:nvSpPr>
            <p:cNvPr id="5" name="Cloud 4"/>
            <p:cNvSpPr/>
            <p:nvPr/>
          </p:nvSpPr>
          <p:spPr>
            <a:xfrm>
              <a:off x="644685"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1 data A</a:t>
              </a:r>
            </a:p>
          </p:txBody>
        </p:sp>
        <p:sp>
          <p:nvSpPr>
            <p:cNvPr id="6" name="Cloud 5"/>
            <p:cNvSpPr/>
            <p:nvPr/>
          </p:nvSpPr>
          <p:spPr>
            <a:xfrm>
              <a:off x="1941443"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1 data B</a:t>
              </a:r>
            </a:p>
          </p:txBody>
        </p:sp>
        <p:sp>
          <p:nvSpPr>
            <p:cNvPr id="11" name="Cloud 10"/>
            <p:cNvSpPr/>
            <p:nvPr/>
          </p:nvSpPr>
          <p:spPr>
            <a:xfrm>
              <a:off x="3238201"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2 data A</a:t>
              </a:r>
            </a:p>
          </p:txBody>
        </p:sp>
        <p:sp>
          <p:nvSpPr>
            <p:cNvPr id="12" name="Cloud 11"/>
            <p:cNvSpPr/>
            <p:nvPr/>
          </p:nvSpPr>
          <p:spPr>
            <a:xfrm>
              <a:off x="4534959" y="3285406"/>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2 data B</a:t>
              </a:r>
            </a:p>
          </p:txBody>
        </p:sp>
        <p:sp>
          <p:nvSpPr>
            <p:cNvPr id="13" name="Cloud 12"/>
            <p:cNvSpPr/>
            <p:nvPr/>
          </p:nvSpPr>
          <p:spPr>
            <a:xfrm>
              <a:off x="5831717" y="3285405"/>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3 data A</a:t>
              </a:r>
            </a:p>
          </p:txBody>
        </p:sp>
        <p:sp>
          <p:nvSpPr>
            <p:cNvPr id="14" name="Cloud 13"/>
            <p:cNvSpPr/>
            <p:nvPr/>
          </p:nvSpPr>
          <p:spPr>
            <a:xfrm>
              <a:off x="7128475" y="3285404"/>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3 data B</a:t>
              </a:r>
            </a:p>
          </p:txBody>
        </p:sp>
      </p:grpSp>
      <p:sp>
        <p:nvSpPr>
          <p:cNvPr id="52" name="Rectangle 51"/>
          <p:cNvSpPr/>
          <p:nvPr/>
        </p:nvSpPr>
        <p:spPr>
          <a:xfrm>
            <a:off x="890513" y="4513248"/>
            <a:ext cx="7367662" cy="95410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Step 2</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Map</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application data to the </a:t>
            </a:r>
            <a:r>
              <a:rPr kumimoji="0" lang="en-US" sz="2800" b="0" i="1" u="none" strike="noStrike" kern="1200" cap="none" spc="0" normalizeH="0" baseline="0" noProof="0" dirty="0">
                <a:ln>
                  <a:noFill/>
                </a:ln>
                <a:solidFill>
                  <a:srgbClr val="FF0000"/>
                </a:solidFill>
                <a:effectLst/>
                <a:uLnTx/>
                <a:uFillTx/>
                <a:latin typeface="Calibri" panose="020F0502020204030204"/>
                <a:ea typeface="+mn-ea"/>
                <a:cs typeface="+mn-cs"/>
              </a:rPr>
              <a:t>HRM</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system enabled by</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en-US" sz="2800" b="0" i="1" u="none" strike="noStrike" kern="1200" cap="none" spc="0" normalizeH="0" baseline="0" noProof="0" dirty="0">
                <a:ln>
                  <a:noFill/>
                </a:ln>
                <a:solidFill>
                  <a:srgbClr val="FF0000"/>
                </a:solidFill>
                <a:effectLst/>
                <a:uLnTx/>
                <a:uFillTx/>
                <a:latin typeface="Calibri" panose="020F0502020204030204"/>
                <a:ea typeface="+mn-ea"/>
                <a:cs typeface="+mn-cs"/>
              </a:rPr>
              <a:t>SW/HW cooperative solutions</a:t>
            </a:r>
            <a:endPar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4" name="Rounded Rectangle 43"/>
          <p:cNvSpPr/>
          <p:nvPr/>
        </p:nvSpPr>
        <p:spPr>
          <a:xfrm>
            <a:off x="1663665" y="2397925"/>
            <a:ext cx="5821358" cy="1055608"/>
          </a:xfrm>
          <a:prstGeom prst="round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Step 1</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Characterize</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and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classify</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application memory error tolerance</a:t>
            </a:r>
          </a:p>
        </p:txBody>
      </p:sp>
      <p:grpSp>
        <p:nvGrpSpPr>
          <p:cNvPr id="20" name="Group 18"/>
          <p:cNvGrpSpPr/>
          <p:nvPr/>
        </p:nvGrpSpPr>
        <p:grpSpPr>
          <a:xfrm>
            <a:off x="253075" y="5359622"/>
            <a:ext cx="8707801" cy="1267072"/>
            <a:chOff x="253075" y="5359622"/>
            <a:chExt cx="8707801" cy="1267072"/>
          </a:xfrm>
        </p:grpSpPr>
        <p:sp>
          <p:nvSpPr>
            <p:cNvPr id="33" name="Rounded Rectangle 21"/>
            <p:cNvSpPr/>
            <p:nvPr/>
          </p:nvSpPr>
          <p:spPr>
            <a:xfrm>
              <a:off x="253075" y="5476783"/>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8" name="Group 28"/>
            <p:cNvGrpSpPr/>
            <p:nvPr/>
          </p:nvGrpSpPr>
          <p:grpSpPr>
            <a:xfrm>
              <a:off x="676479" y="5712919"/>
              <a:ext cx="7780548" cy="710040"/>
              <a:chOff x="676479" y="5712919"/>
              <a:chExt cx="7780548" cy="710040"/>
            </a:xfrm>
          </p:grpSpPr>
          <p:sp>
            <p:nvSpPr>
              <p:cNvPr id="58" name="Rounded Rectangle 33"/>
              <p:cNvSpPr/>
              <p:nvPr/>
            </p:nvSpPr>
            <p:spPr>
              <a:xfrm>
                <a:off x="676479" y="5724440"/>
                <a:ext cx="1296758"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Reliable memory</a:t>
                </a:r>
              </a:p>
            </p:txBody>
          </p:sp>
          <p:sp>
            <p:nvSpPr>
              <p:cNvPr id="60" name="Rounded Rectangle 35"/>
              <p:cNvSpPr/>
              <p:nvPr/>
            </p:nvSpPr>
            <p:spPr>
              <a:xfrm>
                <a:off x="1973237" y="5724440"/>
                <a:ext cx="3890274"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Parity memory </a:t>
                </a:r>
                <a:b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software recovery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Par+R</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1" name="Rounded Rectangle 36"/>
              <p:cNvSpPr/>
              <p:nvPr/>
            </p:nvSpPr>
            <p:spPr>
              <a:xfrm>
                <a:off x="5863511" y="5712919"/>
                <a:ext cx="2593516"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Low-cost memory</a:t>
                </a:r>
              </a:p>
            </p:txBody>
          </p:sp>
        </p:grpSp>
        <p:sp>
          <p:nvSpPr>
            <p:cNvPr id="43" name="TextBox 29"/>
            <p:cNvSpPr txBox="1"/>
            <p:nvPr/>
          </p:nvSpPr>
          <p:spPr>
            <a:xfrm>
              <a:off x="7485023" y="5359622"/>
              <a:ext cx="14758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Unreliable</a:t>
              </a:r>
            </a:p>
          </p:txBody>
        </p:sp>
        <p:sp>
          <p:nvSpPr>
            <p:cNvPr id="45" name="TextBox 30"/>
            <p:cNvSpPr txBox="1"/>
            <p:nvPr/>
          </p:nvSpPr>
          <p:spPr>
            <a:xfrm>
              <a:off x="265997" y="5372982"/>
              <a:ext cx="117474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Reliable</a:t>
              </a:r>
            </a:p>
          </p:txBody>
        </p:sp>
      </p:grpSp>
      <p:grpSp>
        <p:nvGrpSpPr>
          <p:cNvPr id="29" name="Group 28"/>
          <p:cNvGrpSpPr/>
          <p:nvPr/>
        </p:nvGrpSpPr>
        <p:grpSpPr>
          <a:xfrm>
            <a:off x="220417" y="3391760"/>
            <a:ext cx="8800185" cy="1268831"/>
            <a:chOff x="220417" y="3391760"/>
            <a:chExt cx="8800185" cy="1268831"/>
          </a:xfrm>
        </p:grpSpPr>
        <p:grpSp>
          <p:nvGrpSpPr>
            <p:cNvPr id="10" name="Group 9"/>
            <p:cNvGrpSpPr/>
            <p:nvPr/>
          </p:nvGrpSpPr>
          <p:grpSpPr>
            <a:xfrm>
              <a:off x="220417" y="3391760"/>
              <a:ext cx="8800185" cy="1268831"/>
              <a:chOff x="220417" y="3391760"/>
              <a:chExt cx="8800185" cy="1268831"/>
            </a:xfrm>
          </p:grpSpPr>
          <p:sp>
            <p:nvSpPr>
              <p:cNvPr id="32" name="Rounded Rectangle 31"/>
              <p:cNvSpPr/>
              <p:nvPr/>
            </p:nvSpPr>
            <p:spPr>
              <a:xfrm>
                <a:off x="290253" y="3391760"/>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p:cNvSpPr txBox="1"/>
              <p:nvPr/>
            </p:nvSpPr>
            <p:spPr>
              <a:xfrm>
                <a:off x="220417" y="4198926"/>
                <a:ext cx="153503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Calibri" panose="020F0502020204030204"/>
                    <a:ea typeface="+mn-ea"/>
                    <a:cs typeface="+mn-cs"/>
                  </a:rPr>
                  <a:t>Vulnerable</a:t>
                </a:r>
              </a:p>
            </p:txBody>
          </p:sp>
          <p:sp>
            <p:nvSpPr>
              <p:cNvPr id="42" name="TextBox 41"/>
              <p:cNvSpPr txBox="1"/>
              <p:nvPr/>
            </p:nvSpPr>
            <p:spPr>
              <a:xfrm>
                <a:off x="7816105" y="4198926"/>
                <a:ext cx="12044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Calibri" panose="020F0502020204030204"/>
                    <a:ea typeface="+mn-ea"/>
                    <a:cs typeface="+mn-cs"/>
                  </a:rPr>
                  <a:t>Tolerant</a:t>
                </a:r>
              </a:p>
            </p:txBody>
          </p:sp>
        </p:grpSp>
        <p:grpSp>
          <p:nvGrpSpPr>
            <p:cNvPr id="22" name="Group 21"/>
            <p:cNvGrpSpPr/>
            <p:nvPr/>
          </p:nvGrpSpPr>
          <p:grpSpPr>
            <a:xfrm>
              <a:off x="677394" y="3515307"/>
              <a:ext cx="7779633" cy="897736"/>
              <a:chOff x="677394" y="3515307"/>
              <a:chExt cx="7779633" cy="897736"/>
            </a:xfrm>
          </p:grpSpPr>
          <p:sp>
            <p:nvSpPr>
              <p:cNvPr id="15" name="Rectangle 14"/>
              <p:cNvSpPr/>
              <p:nvPr/>
            </p:nvSpPr>
            <p:spPr>
              <a:xfrm>
                <a:off x="677394" y="3515307"/>
                <a:ext cx="1296758" cy="800457"/>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1 data A</a:t>
                </a:r>
              </a:p>
            </p:txBody>
          </p:sp>
          <p:sp>
            <p:nvSpPr>
              <p:cNvPr id="17" name="Oval 16"/>
              <p:cNvSpPr/>
              <p:nvPr/>
            </p:nvSpPr>
            <p:spPr>
              <a:xfrm>
                <a:off x="5862596" y="3531931"/>
                <a:ext cx="1296758" cy="800457"/>
              </a:xfrm>
              <a:prstGeom prst="ellipse">
                <a:avLst/>
              </a:prstGeom>
              <a:solidFill>
                <a:srgbClr val="4472C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2 data A</a:t>
                </a:r>
              </a:p>
            </p:txBody>
          </p:sp>
          <p:sp>
            <p:nvSpPr>
              <p:cNvPr id="21" name="Oval 20"/>
              <p:cNvSpPr/>
              <p:nvPr/>
            </p:nvSpPr>
            <p:spPr>
              <a:xfrm>
                <a:off x="7160269" y="3531931"/>
                <a:ext cx="1296758" cy="800457"/>
              </a:xfrm>
              <a:prstGeom prst="ellipse">
                <a:avLst/>
              </a:prstGeom>
              <a:solidFill>
                <a:srgbClr val="4472C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2 data B</a:t>
                </a:r>
              </a:p>
            </p:txBody>
          </p:sp>
          <p:grpSp>
            <p:nvGrpSpPr>
              <p:cNvPr id="23" name="Group 22"/>
              <p:cNvGrpSpPr/>
              <p:nvPr/>
            </p:nvGrpSpPr>
            <p:grpSpPr>
              <a:xfrm>
                <a:off x="3270910" y="3515307"/>
                <a:ext cx="1296758" cy="897736"/>
                <a:chOff x="3238201" y="4595275"/>
                <a:chExt cx="1296758" cy="897736"/>
              </a:xfrm>
            </p:grpSpPr>
            <p:sp>
              <p:nvSpPr>
                <p:cNvPr id="24" name="Isosceles Triangle 23"/>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Rectangle 24"/>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3 data A</a:t>
                  </a:r>
                </a:p>
              </p:txBody>
            </p:sp>
          </p:grpSp>
          <p:grpSp>
            <p:nvGrpSpPr>
              <p:cNvPr id="26" name="Group 25"/>
              <p:cNvGrpSpPr/>
              <p:nvPr/>
            </p:nvGrpSpPr>
            <p:grpSpPr>
              <a:xfrm>
                <a:off x="4566753" y="3515307"/>
                <a:ext cx="1296758" cy="897736"/>
                <a:chOff x="3238201" y="4595275"/>
                <a:chExt cx="1296758" cy="897736"/>
              </a:xfrm>
            </p:grpSpPr>
            <p:sp>
              <p:nvSpPr>
                <p:cNvPr id="27" name="Isosceles Triangle 26"/>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Rectangle 27"/>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3 data B</a:t>
                  </a:r>
                </a:p>
              </p:txBody>
            </p:sp>
          </p:grpSp>
          <p:grpSp>
            <p:nvGrpSpPr>
              <p:cNvPr id="46" name="Group 45"/>
              <p:cNvGrpSpPr/>
              <p:nvPr/>
            </p:nvGrpSpPr>
            <p:grpSpPr>
              <a:xfrm>
                <a:off x="1990606" y="3515307"/>
                <a:ext cx="1296758" cy="897736"/>
                <a:chOff x="3238201" y="4595275"/>
                <a:chExt cx="1296758" cy="897736"/>
              </a:xfrm>
            </p:grpSpPr>
            <p:sp>
              <p:nvSpPr>
                <p:cNvPr id="47" name="Isosceles Triangle 46"/>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Rectangle 47"/>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1 data B</a:t>
                  </a:r>
                </a:p>
              </p:txBody>
            </p:sp>
          </p:grpSp>
        </p:grpSp>
      </p:grpSp>
      <p:sp>
        <p:nvSpPr>
          <p:cNvPr id="19" name="Slide Number Placeholder 1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207</a:t>
            </a:fld>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9839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par>
                                <p:cTn id="8" presetID="22" presetClass="entr" presetSubtype="1" fill="hold"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wipe(up)">
                                      <p:cBhvr>
                                        <p:cTn id="10" dur="500"/>
                                        <p:tgtEl>
                                          <p:spTgt spid="4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iterate type="lt">
                                    <p:tmPct val="0"/>
                                  </p:iterate>
                                  <p:childTnLst>
                                    <p:set>
                                      <p:cBhvr>
                                        <p:cTn id="14" dur="1" fill="hold">
                                          <p:stCondLst>
                                            <p:cond delay="0"/>
                                          </p:stCondLst>
                                        </p:cTn>
                                        <p:tgtEl>
                                          <p:spTgt spid="44"/>
                                        </p:tgtEl>
                                        <p:attrNameLst>
                                          <p:attrName>style.visibility</p:attrName>
                                        </p:attrNameLst>
                                      </p:cBhvr>
                                      <p:to>
                                        <p:strVal val="visible"/>
                                      </p:to>
                                    </p:set>
                                    <p:animEffect transition="in" filter="wipe(up)">
                                      <p:cBhvr>
                                        <p:cTn id="15" dur="500"/>
                                        <p:tgtEl>
                                          <p:spTgt spid="44"/>
                                        </p:tgtEl>
                                      </p:cBhvr>
                                    </p:animEffect>
                                  </p:childTnLst>
                                </p:cTn>
                              </p:par>
                              <p:par>
                                <p:cTn id="16" presetID="22" presetClass="entr" presetSubtype="1"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up)">
                                      <p:cBhvr>
                                        <p:cTn id="18" dur="500"/>
                                        <p:tgtEl>
                                          <p:spTgt spid="9"/>
                                        </p:tgtEl>
                                      </p:cBhvr>
                                    </p:animEffect>
                                  </p:childTnLst>
                                </p:cTn>
                              </p:par>
                            </p:childTnLst>
                          </p:cTn>
                        </p:par>
                        <p:par>
                          <p:cTn id="19" fill="hold">
                            <p:stCondLst>
                              <p:cond delay="500"/>
                            </p:stCondLst>
                            <p:childTnLst>
                              <p:par>
                                <p:cTn id="20" presetID="22" presetClass="entr" presetSubtype="1" fill="hold" nodeType="after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wipe(up)">
                                      <p:cBhvr>
                                        <p:cTn id="22" dur="500"/>
                                        <p:tgtEl>
                                          <p:spTgt spid="2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500"/>
                                        <p:tgtEl>
                                          <p:spTgt spid="7"/>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52"/>
                                        </p:tgtEl>
                                        <p:attrNameLst>
                                          <p:attrName>style.visibility</p:attrName>
                                        </p:attrNameLst>
                                      </p:cBhvr>
                                      <p:to>
                                        <p:strVal val="visible"/>
                                      </p:to>
                                    </p:set>
                                    <p:animEffect transition="in" filter="wipe(up)">
                                      <p:cBhvr>
                                        <p:cTn id="30" dur="500"/>
                                        <p:tgtEl>
                                          <p:spTgt spid="52"/>
                                        </p:tgtEl>
                                      </p:cBhvr>
                                    </p:animEffect>
                                  </p:childTnLst>
                                </p:cTn>
                              </p:par>
                            </p:childTnLst>
                          </p:cTn>
                        </p:par>
                        <p:par>
                          <p:cTn id="31" fill="hold">
                            <p:stCondLst>
                              <p:cond delay="500"/>
                            </p:stCondLst>
                            <p:childTnLst>
                              <p:par>
                                <p:cTn id="32" presetID="22" presetClass="entr" presetSubtype="1" fill="hold"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up)">
                                      <p:cBhvr>
                                        <p:cTn id="3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2" grpId="0"/>
      <p:bldP spid="44" grpId="0"/>
    </p:bld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39"/>
          <p:cNvSpPr/>
          <p:nvPr/>
        </p:nvSpPr>
        <p:spPr>
          <a:xfrm>
            <a:off x="0" y="1085849"/>
            <a:ext cx="9138223" cy="5772151"/>
          </a:xfrm>
          <a:prstGeom prst="rect">
            <a:avLst/>
          </a:prstGeom>
          <a:solidFill>
            <a:srgbClr val="FCF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dirty="0"/>
              <a:t>Evaluation Results</a:t>
            </a:r>
          </a:p>
        </p:txBody>
      </p:sp>
      <p:pic>
        <p:nvPicPr>
          <p:cNvPr id="9" name="Picture 8" descr="C:\Users\Yixin\Adobe Flash Builder 4.7\radar-demo\bin-debug\RadarChart_Demo.swf - Internet Explorer">
            <a:hlinkClick r:id="rId3"/>
          </p:cNvPr>
          <p:cNvPicPr>
            <a:picLocks noChangeAspect="1"/>
          </p:cNvPicPr>
          <p:nvPr/>
        </p:nvPicPr>
        <p:blipFill rotWithShape="1">
          <a:blip r:embed="rId4">
            <a:extLst>
              <a:ext uri="{28A0092B-C50C-407E-A947-70E740481C1C}">
                <a14:useLocalDpi xmlns:a14="http://schemas.microsoft.com/office/drawing/2010/main" val="0"/>
              </a:ext>
            </a:extLst>
          </a:blip>
          <a:srcRect l="713" t="16125" r="34430" b="1443"/>
          <a:stretch/>
        </p:blipFill>
        <p:spPr>
          <a:xfrm>
            <a:off x="262741" y="1085850"/>
            <a:ext cx="8612742" cy="5742789"/>
          </a:xfrm>
          <a:prstGeom prst="rect">
            <a:avLst/>
          </a:prstGeom>
        </p:spPr>
      </p:pic>
      <p:sp>
        <p:nvSpPr>
          <p:cNvPr id="16" name="Rectangle 15"/>
          <p:cNvSpPr/>
          <p:nvPr/>
        </p:nvSpPr>
        <p:spPr>
          <a:xfrm>
            <a:off x="6612757" y="1085850"/>
            <a:ext cx="2525466" cy="1682985"/>
          </a:xfrm>
          <a:prstGeom prst="rect">
            <a:avLst/>
          </a:prstGeom>
          <a:solidFill>
            <a:srgbClr val="FCF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18" name="Group 17"/>
          <p:cNvGrpSpPr/>
          <p:nvPr/>
        </p:nvGrpSpPr>
        <p:grpSpPr>
          <a:xfrm>
            <a:off x="6775862" y="1104542"/>
            <a:ext cx="2187937" cy="461665"/>
            <a:chOff x="6704298" y="1104541"/>
            <a:chExt cx="2187937" cy="461665"/>
          </a:xfrm>
        </p:grpSpPr>
        <p:sp>
          <p:nvSpPr>
            <p:cNvPr id="15" name="Oval 14"/>
            <p:cNvSpPr/>
            <p:nvPr/>
          </p:nvSpPr>
          <p:spPr>
            <a:xfrm>
              <a:off x="6704298" y="1185414"/>
              <a:ext cx="238364" cy="238364"/>
            </a:xfrm>
            <a:prstGeom prst="ellipse">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16"/>
            <p:cNvSpPr txBox="1"/>
            <p:nvPr/>
          </p:nvSpPr>
          <p:spPr>
            <a:xfrm>
              <a:off x="6942662" y="1104541"/>
              <a:ext cx="194957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sng" strike="noStrike" kern="1200" cap="none" spc="0" normalizeH="0" baseline="0" noProof="0" dirty="0">
                  <a:ln>
                    <a:noFill/>
                  </a:ln>
                  <a:solidFill>
                    <a:prstClr val="black"/>
                  </a:solidFill>
                  <a:effectLst/>
                  <a:uLnTx/>
                  <a:uFillTx/>
                  <a:latin typeface="Calibri" panose="020F0502020204030204"/>
                  <a:ea typeface="+mn-ea"/>
                  <a:cs typeface="+mn-cs"/>
                </a:rPr>
                <a:t>Typical Server</a:t>
              </a:r>
            </a:p>
          </p:txBody>
        </p:sp>
      </p:grpSp>
      <p:grpSp>
        <p:nvGrpSpPr>
          <p:cNvPr id="19" name="Group 18"/>
          <p:cNvGrpSpPr/>
          <p:nvPr/>
        </p:nvGrpSpPr>
        <p:grpSpPr>
          <a:xfrm>
            <a:off x="6775862" y="1463808"/>
            <a:ext cx="2090153" cy="461665"/>
            <a:chOff x="6704298" y="1104541"/>
            <a:chExt cx="2090153" cy="461665"/>
          </a:xfrm>
        </p:grpSpPr>
        <p:sp>
          <p:nvSpPr>
            <p:cNvPr id="20" name="Oval 19"/>
            <p:cNvSpPr/>
            <p:nvPr/>
          </p:nvSpPr>
          <p:spPr>
            <a:xfrm>
              <a:off x="6704298" y="1185414"/>
              <a:ext cx="238364" cy="238364"/>
            </a:xfrm>
            <a:prstGeom prst="ellipse">
              <a:avLst/>
            </a:prstGeom>
            <a:solidFill>
              <a:srgbClr val="00FF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TextBox 20"/>
            <p:cNvSpPr txBox="1"/>
            <p:nvPr/>
          </p:nvSpPr>
          <p:spPr>
            <a:xfrm>
              <a:off x="6942662" y="1104541"/>
              <a:ext cx="18517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sng" strike="noStrike" kern="1200" cap="none" spc="0" normalizeH="0" baseline="0" noProof="0" dirty="0">
                  <a:ln>
                    <a:noFill/>
                  </a:ln>
                  <a:solidFill>
                    <a:prstClr val="black"/>
                  </a:solidFill>
                  <a:effectLst/>
                  <a:uLnTx/>
                  <a:uFillTx/>
                  <a:latin typeface="Calibri" panose="020F0502020204030204"/>
                  <a:ea typeface="+mn-ea"/>
                  <a:cs typeface="+mn-cs"/>
                </a:rPr>
                <a:t>Consumer PC</a:t>
              </a:r>
            </a:p>
          </p:txBody>
        </p:sp>
      </p:grpSp>
      <p:grpSp>
        <p:nvGrpSpPr>
          <p:cNvPr id="23" name="Group 22"/>
          <p:cNvGrpSpPr/>
          <p:nvPr/>
        </p:nvGrpSpPr>
        <p:grpSpPr>
          <a:xfrm>
            <a:off x="6775862" y="1823074"/>
            <a:ext cx="1059423" cy="461665"/>
            <a:chOff x="6704298" y="1104541"/>
            <a:chExt cx="1059423" cy="461665"/>
          </a:xfrm>
        </p:grpSpPr>
        <p:sp>
          <p:nvSpPr>
            <p:cNvPr id="24" name="Oval 23"/>
            <p:cNvSpPr/>
            <p:nvPr/>
          </p:nvSpPr>
          <p:spPr>
            <a:xfrm>
              <a:off x="6704298" y="1185414"/>
              <a:ext cx="238364" cy="238364"/>
            </a:xfrm>
            <a:prstGeom prst="ellipse">
              <a:avLst/>
            </a:prstGeom>
            <a:solidFill>
              <a:srgbClr val="01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TextBox 24"/>
            <p:cNvSpPr txBox="1"/>
            <p:nvPr/>
          </p:nvSpPr>
          <p:spPr>
            <a:xfrm>
              <a:off x="6942662" y="1104541"/>
              <a:ext cx="82105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sng" strike="noStrike" kern="1200" cap="none" spc="0" normalizeH="0" baseline="0" noProof="0" dirty="0">
                  <a:ln>
                    <a:noFill/>
                  </a:ln>
                  <a:solidFill>
                    <a:prstClr val="black"/>
                  </a:solidFill>
                  <a:effectLst/>
                  <a:uLnTx/>
                  <a:uFillTx/>
                  <a:latin typeface="Calibri" panose="020F0502020204030204"/>
                  <a:ea typeface="+mn-ea"/>
                  <a:cs typeface="+mn-cs"/>
                </a:rPr>
                <a:t>HRM</a:t>
              </a:r>
            </a:p>
          </p:txBody>
        </p:sp>
      </p:grpSp>
      <p:grpSp>
        <p:nvGrpSpPr>
          <p:cNvPr id="33" name="Group 32"/>
          <p:cNvGrpSpPr/>
          <p:nvPr/>
        </p:nvGrpSpPr>
        <p:grpSpPr>
          <a:xfrm>
            <a:off x="6775862" y="2182340"/>
            <a:ext cx="2248273" cy="461665"/>
            <a:chOff x="6704298" y="1104541"/>
            <a:chExt cx="2248273" cy="461665"/>
          </a:xfrm>
        </p:grpSpPr>
        <p:sp>
          <p:nvSpPr>
            <p:cNvPr id="34" name="Oval 33"/>
            <p:cNvSpPr/>
            <p:nvPr/>
          </p:nvSpPr>
          <p:spPr>
            <a:xfrm>
              <a:off x="6704298" y="1185414"/>
              <a:ext cx="238364" cy="238364"/>
            </a:xfrm>
            <a:prstGeom prst="ellipse">
              <a:avLst/>
            </a:prstGeom>
            <a:solidFill>
              <a:srgbClr val="FFF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TextBox 34"/>
            <p:cNvSpPr txBox="1"/>
            <p:nvPr/>
          </p:nvSpPr>
          <p:spPr>
            <a:xfrm>
              <a:off x="6942662" y="1104541"/>
              <a:ext cx="200990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sng" strike="noStrike" kern="1200" cap="none" spc="0" normalizeH="0" baseline="0" noProof="0" dirty="0">
                  <a:ln>
                    <a:noFill/>
                  </a:ln>
                  <a:solidFill>
                    <a:prstClr val="black"/>
                  </a:solidFill>
                  <a:effectLst/>
                  <a:uLnTx/>
                  <a:uFillTx/>
                  <a:latin typeface="Calibri" panose="020F0502020204030204"/>
                  <a:ea typeface="+mn-ea"/>
                  <a:cs typeface="+mn-cs"/>
                </a:rPr>
                <a:t>Less-Tested (L)</a:t>
              </a:r>
            </a:p>
          </p:txBody>
        </p:sp>
      </p:grpSp>
      <p:grpSp>
        <p:nvGrpSpPr>
          <p:cNvPr id="36" name="Group 35"/>
          <p:cNvGrpSpPr/>
          <p:nvPr/>
        </p:nvGrpSpPr>
        <p:grpSpPr>
          <a:xfrm>
            <a:off x="6775862" y="2541605"/>
            <a:ext cx="1322315" cy="461665"/>
            <a:chOff x="6704298" y="1104541"/>
            <a:chExt cx="1322315" cy="461665"/>
          </a:xfrm>
        </p:grpSpPr>
        <p:sp>
          <p:nvSpPr>
            <p:cNvPr id="37" name="Oval 36"/>
            <p:cNvSpPr/>
            <p:nvPr/>
          </p:nvSpPr>
          <p:spPr>
            <a:xfrm>
              <a:off x="6704298" y="1185414"/>
              <a:ext cx="238364" cy="23836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TextBox 37"/>
            <p:cNvSpPr txBox="1"/>
            <p:nvPr/>
          </p:nvSpPr>
          <p:spPr>
            <a:xfrm>
              <a:off x="6942662" y="1104541"/>
              <a:ext cx="1083951"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sng" strike="noStrike" kern="1200" cap="none" spc="0" normalizeH="0" baseline="0" noProof="0" dirty="0">
                  <a:ln>
                    <a:noFill/>
                  </a:ln>
                  <a:solidFill>
                    <a:prstClr val="black"/>
                  </a:solidFill>
                  <a:effectLst/>
                  <a:uLnTx/>
                  <a:uFillTx/>
                  <a:latin typeface="Calibri" panose="020F0502020204030204"/>
                  <a:ea typeface="+mn-ea"/>
                  <a:cs typeface="+mn-cs"/>
                </a:rPr>
                <a:t>HRM/L</a:t>
              </a:r>
            </a:p>
          </p:txBody>
        </p:sp>
      </p:grpSp>
      <p:grpSp>
        <p:nvGrpSpPr>
          <p:cNvPr id="3" name="Group 2"/>
          <p:cNvGrpSpPr/>
          <p:nvPr/>
        </p:nvGrpSpPr>
        <p:grpSpPr>
          <a:xfrm>
            <a:off x="0" y="6269492"/>
            <a:ext cx="9144000" cy="588509"/>
            <a:chOff x="0" y="6269492"/>
            <a:chExt cx="9144000" cy="588509"/>
          </a:xfrm>
        </p:grpSpPr>
        <p:sp>
          <p:nvSpPr>
            <p:cNvPr id="41" name="Rectangle 40"/>
            <p:cNvSpPr/>
            <p:nvPr/>
          </p:nvSpPr>
          <p:spPr>
            <a:xfrm>
              <a:off x="0" y="6269492"/>
              <a:ext cx="9144000" cy="58850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00"/>
                  </a:solidFill>
                  <a:effectLst/>
                  <a:uLnTx/>
                  <a:uFillTx/>
                  <a:latin typeface="Calibri" panose="020F0502020204030204"/>
                  <a:ea typeface="+mn-ea"/>
                  <a:cs typeface="+mn-cs"/>
                </a:rPr>
                <a:t>Bigger area means better tradeoff</a:t>
              </a:r>
            </a:p>
          </p:txBody>
        </p:sp>
        <p:sp>
          <p:nvSpPr>
            <p:cNvPr id="47" name="Oval 46"/>
            <p:cNvSpPr/>
            <p:nvPr/>
          </p:nvSpPr>
          <p:spPr>
            <a:xfrm>
              <a:off x="954925" y="6445024"/>
              <a:ext cx="238364" cy="238364"/>
            </a:xfrm>
            <a:prstGeom prst="ellipse">
              <a:avLst/>
            </a:prstGeom>
            <a:solidFill>
              <a:srgbClr val="01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Oval 47"/>
            <p:cNvSpPr/>
            <p:nvPr/>
          </p:nvSpPr>
          <p:spPr>
            <a:xfrm>
              <a:off x="1333456" y="6445024"/>
              <a:ext cx="238364" cy="23836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208</a:t>
            </a:fld>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 25"/>
          <p:cNvGrpSpPr/>
          <p:nvPr/>
        </p:nvGrpSpPr>
        <p:grpSpPr>
          <a:xfrm>
            <a:off x="3844758" y="4193256"/>
            <a:ext cx="5346865" cy="467317"/>
            <a:chOff x="3844758" y="4193256"/>
            <a:chExt cx="5346865" cy="467317"/>
          </a:xfrm>
        </p:grpSpPr>
        <p:cxnSp>
          <p:nvCxnSpPr>
            <p:cNvPr id="14" name="Straight Arrow Connector 13"/>
            <p:cNvCxnSpPr/>
            <p:nvPr/>
          </p:nvCxnSpPr>
          <p:spPr>
            <a:xfrm>
              <a:off x="4549433" y="4193256"/>
              <a:ext cx="4023067" cy="0"/>
            </a:xfrm>
            <a:prstGeom prst="straightConnector1">
              <a:avLst/>
            </a:prstGeom>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7116847" y="4198908"/>
              <a:ext cx="207477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rPr>
                <a:t>Outer is better</a:t>
              </a:r>
            </a:p>
          </p:txBody>
        </p:sp>
        <p:sp>
          <p:nvSpPr>
            <p:cNvPr id="54" name="TextBox 53"/>
            <p:cNvSpPr txBox="1"/>
            <p:nvPr/>
          </p:nvSpPr>
          <p:spPr>
            <a:xfrm>
              <a:off x="3844758" y="4198908"/>
              <a:ext cx="207477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rPr>
                <a:t>Inner is worse</a:t>
              </a:r>
            </a:p>
          </p:txBody>
        </p:sp>
      </p:grpSp>
    </p:spTree>
    <p:extLst>
      <p:ext uri="{BB962C8B-B14F-4D97-AF65-F5344CB8AC3E}">
        <p14:creationId xmlns:p14="http://schemas.microsoft.com/office/powerpoint/2010/main" val="240911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hlinkClick r:id="rId2"/>
              </a:rPr>
              <a:t>"Characterizing Application Memory Error Vulnerability to Optimize Data Center Cost via Heterogeneous-Reliability Memory"</a:t>
            </a:r>
            <a:r>
              <a:rPr lang="en-US" sz="1800" dirty="0"/>
              <a:t> </a:t>
            </a:r>
            <a:br>
              <a:rPr lang="en-US" sz="1800" dirty="0"/>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5809158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5.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2.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2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6.xml><?xml version="1.0" encoding="utf-8"?>
<a:theme xmlns:a="http://schemas.openxmlformats.org/drawingml/2006/main" name="1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7.xml><?xml version="1.0" encoding="utf-8"?>
<a:theme xmlns:a="http://schemas.openxmlformats.org/drawingml/2006/main" name="19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8.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41.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2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4.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6.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9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49.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0.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15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4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1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5.xml><?xml version="1.0" encoding="utf-8"?>
<a:theme xmlns:a="http://schemas.openxmlformats.org/drawingml/2006/main" name="caret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dirty="0" smtClean="0">
            <a:latin typeface="Arial"/>
            <a:cs typeface="Arial"/>
          </a:defRPr>
        </a:defPPr>
      </a:lstStyle>
      <a:style>
        <a:lnRef idx="1">
          <a:schemeClr val="accent1"/>
        </a:lnRef>
        <a:fillRef idx="3">
          <a:schemeClr val="accent1"/>
        </a:fillRef>
        <a:effectRef idx="2">
          <a:schemeClr val="accent1"/>
        </a:effectRef>
        <a:fontRef idx="minor">
          <a:schemeClr val="lt1"/>
        </a:fontRef>
      </a:style>
    </a:spDef>
    <a:lnDef>
      <a:spPr>
        <a:ln>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ln w="25400">
          <a:noFill/>
        </a:ln>
      </a:spPr>
      <a:bodyPr wrap="square" rtlCol="0">
        <a:spAutoFit/>
      </a:bodyPr>
      <a:lstStyle>
        <a:defPPr>
          <a:defRPr dirty="0" smtClean="0">
            <a:solidFill>
              <a:srgbClr val="000000"/>
            </a:solidFill>
            <a:latin typeface="Arial"/>
            <a:cs typeface="Arial"/>
          </a:defRPr>
        </a:defPPr>
      </a:lstStyle>
    </a:txDef>
  </a:objectDefaults>
  <a:extraClrSchemeLst/>
</a:theme>
</file>

<file path=ppt/theme/theme56.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7.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Override>
</file>

<file path=docProps/app.xml><?xml version="1.0" encoding="utf-8"?>
<Properties xmlns="http://schemas.openxmlformats.org/officeDocument/2006/extended-properties" xmlns:vt="http://schemas.openxmlformats.org/officeDocument/2006/docPropsVTypes">
  <Template/>
  <TotalTime>190150</TotalTime>
  <Words>14434</Words>
  <Application>Microsoft Macintosh PowerPoint</Application>
  <PresentationFormat>On-screen Show (4:3)</PresentationFormat>
  <Paragraphs>2459</Paragraphs>
  <Slides>209</Slides>
  <Notes>78</Notes>
  <HiddenSlides>0</HiddenSlides>
  <MMClips>0</MMClips>
  <ScaleCrop>false</ScaleCrop>
  <HeadingPairs>
    <vt:vector size="6" baseType="variant">
      <vt:variant>
        <vt:lpstr>Fonts Used</vt:lpstr>
      </vt:variant>
      <vt:variant>
        <vt:i4>15</vt:i4>
      </vt:variant>
      <vt:variant>
        <vt:lpstr>Theme</vt:lpstr>
      </vt:variant>
      <vt:variant>
        <vt:i4>57</vt:i4>
      </vt:variant>
      <vt:variant>
        <vt:lpstr>Slide Titles</vt:lpstr>
      </vt:variant>
      <vt:variant>
        <vt:i4>209</vt:i4>
      </vt:variant>
    </vt:vector>
  </HeadingPairs>
  <TitlesOfParts>
    <vt:vector size="281" baseType="lpstr">
      <vt:lpstr>MS PGothic</vt:lpstr>
      <vt:lpstr>MS PGothic</vt:lpstr>
      <vt:lpstr>Adobe Garamond Pro</vt:lpstr>
      <vt:lpstr>Arial</vt:lpstr>
      <vt:lpstr>Calibri</vt:lpstr>
      <vt:lpstr>Calibri Light</vt:lpstr>
      <vt:lpstr>Cambria</vt:lpstr>
      <vt:lpstr>Cambria Math</vt:lpstr>
      <vt:lpstr>Courier New</vt:lpstr>
      <vt:lpstr>Garamond</vt:lpstr>
      <vt:lpstr>나눔고딕</vt:lpstr>
      <vt:lpstr>Tahoma</vt:lpstr>
      <vt:lpstr>Times New Roman</vt:lpstr>
      <vt:lpstr>Vista Sans OT Medium</vt:lpstr>
      <vt:lpstr>Wingdings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139_Edge</vt:lpstr>
      <vt:lpstr>144_Edge</vt:lpstr>
      <vt:lpstr>148_Edge</vt:lpstr>
      <vt:lpstr>3_Metropolitan_bullet</vt:lpstr>
      <vt:lpstr>151_Edge</vt:lpstr>
      <vt:lpstr>152_Edge</vt:lpstr>
      <vt:lpstr>154_Edge</vt:lpstr>
      <vt:lpstr>24_Office Theme</vt:lpstr>
      <vt:lpstr>14_Office Theme</vt:lpstr>
      <vt:lpstr>19_Office Theme</vt:lpstr>
      <vt:lpstr>156_Edge</vt:lpstr>
      <vt:lpstr>159_Edge</vt:lpstr>
      <vt:lpstr>safari</vt:lpstr>
      <vt:lpstr>5_Edge</vt:lpstr>
      <vt:lpstr>7_Edge</vt:lpstr>
      <vt:lpstr>25_Office Theme</vt:lpstr>
      <vt:lpstr>10_Edge</vt:lpstr>
      <vt:lpstr>1_Office Theme</vt:lpstr>
      <vt:lpstr>2_Edge</vt:lpstr>
      <vt:lpstr>96_Edge</vt:lpstr>
      <vt:lpstr>Metropolitan_bullet</vt:lpstr>
      <vt:lpstr>4_Office Theme</vt:lpstr>
      <vt:lpstr>16_Edge</vt:lpstr>
      <vt:lpstr>99_Edge</vt:lpstr>
      <vt:lpstr>150_Edge</vt:lpstr>
      <vt:lpstr>43_Edge</vt:lpstr>
      <vt:lpstr>15_Office Theme</vt:lpstr>
      <vt:lpstr>caret_template</vt:lpstr>
      <vt:lpstr>3_Office Theme</vt:lpstr>
      <vt:lpstr>Office Theme</vt:lpstr>
      <vt:lpstr>Memory Systems  and Memory-Centric Computing Systems  Part 2: RowHammer</vt:lpstr>
      <vt:lpstr>Four Key Directions</vt:lpstr>
      <vt:lpstr>The Story of RowHammer </vt:lpstr>
      <vt:lpstr>Maslow’s (Human) Hierarchy of Needs</vt:lpstr>
      <vt:lpstr>How Reliable/Secure/Safe is This Bridge?</vt:lpstr>
      <vt:lpstr>Collapse of the “Galloping Gertie”</vt:lpstr>
      <vt:lpstr>How Secure Are These People?</vt:lpstr>
      <vt:lpstr>The DRAM Scaling Problem</vt:lpstr>
      <vt:lpstr>As Memory Scales, It Becomes Unreliable</vt:lpstr>
      <vt:lpstr>Large-Scale Failure Analysis of DRAM Chips</vt:lpstr>
      <vt:lpstr>Infrastructures to Understand Such Issues</vt:lpstr>
      <vt:lpstr>Infrastructures to Understand Such Issues</vt:lpstr>
      <vt:lpstr>SoftMC: Open Source DRAM Infrastructure</vt:lpstr>
      <vt:lpstr>SoftMC</vt:lpstr>
      <vt:lpstr>Data Retention in Memory [Liu et al., ISCA 2013]</vt:lpstr>
      <vt:lpstr>Analysis of Data Retention Failures [ISCA’13]</vt:lpstr>
      <vt:lpstr>Mitigation of Retention Issues [SIGMETRICS’14]</vt:lpstr>
      <vt:lpstr>Mitigation of Retention Issues [DSN’15]</vt:lpstr>
      <vt:lpstr>Mitigation of Retention Issues [DSN’16]  </vt:lpstr>
      <vt:lpstr>Mitigation of Retention Issues [MICRO’17]  </vt:lpstr>
      <vt:lpstr>Mitigation of Retention Issues [ISCA’17]</vt:lpstr>
      <vt:lpstr>A Curious Discovery [Kim et al., ISCA 2014]</vt:lpstr>
      <vt:lpstr>DRAM RowHammer</vt:lpstr>
      <vt:lpstr>Modern DRAM is Prone to Disturbance Errors</vt:lpstr>
      <vt:lpstr>Most DRAM Modules Are Vulnerable</vt:lpstr>
      <vt:lpstr>Recent DRAM Is More Vulnerable</vt:lpstr>
      <vt:lpstr>Recent DRAM Is More Vulnerable</vt:lpstr>
      <vt:lpstr>Recent DRAM Is More Vulnerable</vt:lpstr>
      <vt:lpstr>Why Is This Happening?</vt:lpstr>
      <vt:lpstr>Higher-Level Implications</vt:lpstr>
      <vt:lpstr>A Simple Program Can Induce Many Errors</vt:lpstr>
      <vt:lpstr>A Simple Program Can Induce Many Errors</vt:lpstr>
      <vt:lpstr>A Simple Program Can Induce Many Errors</vt:lpstr>
      <vt:lpstr>A Simple Program Can Induce Many Errors</vt:lpstr>
      <vt:lpstr>A Simple Program Can Induce Many Errors</vt:lpstr>
      <vt:lpstr>Observed Errors in Real Systems</vt:lpstr>
      <vt:lpstr>One Can Take Over an Otherwise-Secure System</vt:lpstr>
      <vt:lpstr>RowHammer Security Attack Example</vt:lpstr>
      <vt:lpstr>Security Implications</vt:lpstr>
      <vt:lpstr>Security Implications</vt:lpstr>
      <vt:lpstr>Selected Readings on RowHammer (I)</vt:lpstr>
      <vt:lpstr>Selected Readings on RowHammer (II)</vt:lpstr>
      <vt:lpstr>Selected Readings on RowHammer (III)</vt:lpstr>
      <vt:lpstr>Selected Readings on RowHammer (IV)</vt:lpstr>
      <vt:lpstr>Selected Readings on RowHammer (V)</vt:lpstr>
      <vt:lpstr>Selected Readings on RowHammer (VI)</vt:lpstr>
      <vt:lpstr>Selected Readings on RowHammer (VII)</vt:lpstr>
      <vt:lpstr>Selected Readings on RowHammer (VIII)</vt:lpstr>
      <vt:lpstr>Selected Readings on RowHammer (IX)</vt:lpstr>
      <vt:lpstr>Selected Readings on RowHammer (X)</vt:lpstr>
      <vt:lpstr>Selected Readings on RowHammer (XI.A)</vt:lpstr>
      <vt:lpstr>Selected Readings on RowHammer (XI.B)</vt:lpstr>
      <vt:lpstr>Security Implications (ISCA 2014)</vt:lpstr>
      <vt:lpstr>More Security Implications (I)</vt:lpstr>
      <vt:lpstr>More Security Implications (II)</vt:lpstr>
      <vt:lpstr>More Security Implications (III)</vt:lpstr>
      <vt:lpstr>More Security Implications (IV)</vt:lpstr>
      <vt:lpstr>More Security Implications (V)</vt:lpstr>
      <vt:lpstr>More Security Implications (VI)</vt:lpstr>
      <vt:lpstr>More Security Implications (VII)</vt:lpstr>
      <vt:lpstr>More Security Implications?</vt:lpstr>
      <vt:lpstr>Understanding RowHammer</vt:lpstr>
      <vt:lpstr>Root Causes of Disturbance Errors</vt:lpstr>
      <vt:lpstr>Experimental DRAM Testing Infrastructure</vt:lpstr>
      <vt:lpstr>Experimental DRAM Testing Infrastructure</vt:lpstr>
      <vt:lpstr>PowerPoint Presentation</vt:lpstr>
      <vt:lpstr>RowHammer Characterization Results</vt:lpstr>
      <vt:lpstr>4. Adjacency: Aggressor &amp; Victim</vt:lpstr>
      <vt:lpstr>❶ Access Interval (Aggressor)</vt:lpstr>
      <vt:lpstr>❷ Refresh Interval</vt:lpstr>
      <vt:lpstr>❸ Data Pattern</vt:lpstr>
      <vt:lpstr>6. Other Results (in Paper)</vt:lpstr>
      <vt:lpstr>6. Other Results (in Paper) cont’d</vt:lpstr>
      <vt:lpstr>More on RowHammer Analysis</vt:lpstr>
      <vt:lpstr>Retrospective on RowHammer &amp; Future</vt:lpstr>
      <vt:lpstr>A More Recent RowHammer Retrospective</vt:lpstr>
      <vt:lpstr>RowHammer Solutions</vt:lpstr>
      <vt:lpstr>Two Types of RowHammer Solutions</vt:lpstr>
      <vt:lpstr>Some Potential Solutions</vt:lpstr>
      <vt:lpstr>Naive Solutions</vt:lpstr>
      <vt:lpstr>Apple’s Patch for RowHammer</vt:lpstr>
      <vt:lpstr>Our Solution to RowHammer</vt:lpstr>
      <vt:lpstr>Advantages of PARA</vt:lpstr>
      <vt:lpstr>Requirements for PARA</vt:lpstr>
      <vt:lpstr>Probabilistic Activation in Real Life (I)</vt:lpstr>
      <vt:lpstr>Probabilistic Activation in Real Life (II)</vt:lpstr>
      <vt:lpstr>Seven RowHammer Solutions Proposed</vt:lpstr>
      <vt:lpstr>A Takeaway</vt:lpstr>
      <vt:lpstr>Industry Is Writing Papers About It, Too</vt:lpstr>
      <vt:lpstr>Call for Intelligent Memory Controllers</vt:lpstr>
      <vt:lpstr>Aside: Intelligent Controller for NAND Flash</vt:lpstr>
      <vt:lpstr>Aside: Intelligent Controller for NAND Flash</vt:lpstr>
      <vt:lpstr>A Key Takeaway</vt:lpstr>
      <vt:lpstr>Future Memory Reliability/Security Challenges</vt:lpstr>
      <vt:lpstr>Future of Main Memory</vt:lpstr>
      <vt:lpstr>Large-Scale Failure Analysis of DRAM Chips</vt:lpstr>
      <vt:lpstr>PowerPoint Presentation</vt:lpstr>
      <vt:lpstr>Aside: SSD Error Analysis in the Field</vt:lpstr>
      <vt:lpstr>Future of Main Memory</vt:lpstr>
      <vt:lpstr>DRAM Data Retention Time Failures</vt:lpstr>
      <vt:lpstr>Keeping Future Memory Secure</vt:lpstr>
      <vt:lpstr>How Do We Keep Memory Secure?</vt:lpstr>
      <vt:lpstr>Challenge and Opportunity for Future</vt:lpstr>
      <vt:lpstr>Solution Direction: Principled Designs</vt:lpstr>
      <vt:lpstr>Architecting for Security </vt:lpstr>
      <vt:lpstr>PowerPoint Presentation</vt:lpstr>
      <vt:lpstr>Understand and Model with Experiments (Flash)</vt:lpstr>
      <vt:lpstr>Recall: Collapse of the “Galloping Gertie”</vt:lpstr>
      <vt:lpstr>Another Example (1994)</vt:lpstr>
      <vt:lpstr>Yet Another Example (2007)</vt:lpstr>
      <vt:lpstr>A More Recent Example (2018)</vt:lpstr>
      <vt:lpstr>The Takeaway, Again</vt:lpstr>
      <vt:lpstr>Final Thoughts on RowHammer</vt:lpstr>
      <vt:lpstr>Some Thoughts on RowHammer</vt:lpstr>
      <vt:lpstr>Aside: Byzantine Failures</vt:lpstr>
      <vt:lpstr>RowHammer, Revisited</vt:lpstr>
      <vt:lpstr>RowHammer: Retrospective</vt:lpstr>
      <vt:lpstr>Perhaps Most Importantly…</vt:lpstr>
      <vt:lpstr>Summary: RowHammer</vt:lpstr>
      <vt:lpstr>For More on RowHammer…</vt:lpstr>
      <vt:lpstr>PowerPoint Presentation</vt:lpstr>
      <vt:lpstr>Memory Systems  and Memory-Centric Computing Systems  Part 2: RowHammer</vt:lpstr>
      <vt:lpstr>Future Memory Reliability/Security Challenges</vt:lpstr>
      <vt:lpstr>Future of Main Memory</vt:lpstr>
      <vt:lpstr>Large-Scale Failure Analysis of DRAM Chips</vt:lpstr>
      <vt:lpstr>PowerPoint Presentation</vt:lpstr>
      <vt:lpstr>Aside: SSD Error Analysis in the Field</vt:lpstr>
      <vt:lpstr>Future of Main Memory</vt:lpstr>
      <vt:lpstr>DRAM Data Retention Time Failures</vt:lpstr>
      <vt:lpstr>Analysis of Data Retention Failures [ISCA’13]</vt:lpstr>
      <vt:lpstr>Two Challenges to Retention Time Profiling</vt:lpstr>
      <vt:lpstr>Two Challenges to Retention Time Profiling</vt:lpstr>
      <vt:lpstr>Data Pattern Dependence</vt:lpstr>
      <vt:lpstr>Data Pattern Dependence</vt:lpstr>
      <vt:lpstr>Two Challenges to Retention Time Profiling</vt:lpstr>
      <vt:lpstr>Modern DRAM Retention Time Distribution</vt:lpstr>
      <vt:lpstr>An Example VRT Cell</vt:lpstr>
      <vt:lpstr>Variable Retention Time</vt:lpstr>
      <vt:lpstr>More on Data Retention Failures [ISCA’13]</vt:lpstr>
      <vt:lpstr>Industry Is Writing Papers About It, Too</vt:lpstr>
      <vt:lpstr>Industry Is Writing Papers About It, Too</vt:lpstr>
      <vt:lpstr>Refresh Overhead: Performance</vt:lpstr>
      <vt:lpstr>Refresh Overhead: Energy</vt:lpstr>
      <vt:lpstr>Most Refreshes Are Unnecessary</vt:lpstr>
      <vt:lpstr>RAIDR: Eliminating Unnecessary Refreshes</vt:lpstr>
      <vt:lpstr>RAIDR: Baseline Design</vt:lpstr>
      <vt:lpstr>RAIDR in Memory Controller: Option 1</vt:lpstr>
      <vt:lpstr>RAIDR in DRAM Chip: Option 2</vt:lpstr>
      <vt:lpstr>RAIDR: Results and Takeaways</vt:lpstr>
      <vt:lpstr>DRAM Device Capacity Scaling: Performance</vt:lpstr>
      <vt:lpstr>DRAM Device Capacity Scaling: Energy</vt:lpstr>
      <vt:lpstr>RAIDR: Eliminating Unnecessary Refreshes</vt:lpstr>
      <vt:lpstr>More on RAIDR: Perf+Energy Perspective</vt:lpstr>
      <vt:lpstr>Finding DRAM Retention Failures</vt:lpstr>
      <vt:lpstr>Mitigation of Retention Issues [SIGMETRICS’14]</vt:lpstr>
      <vt:lpstr>Towards an Online Profiling System</vt:lpstr>
      <vt:lpstr>Towards an Online Profiling System</vt:lpstr>
      <vt:lpstr>Handling Variable Retention Time [DSN’15] </vt:lpstr>
      <vt:lpstr>AVATAR</vt:lpstr>
      <vt:lpstr>RESULTS: REFRESH SAVINGS</vt:lpstr>
      <vt:lpstr>SPEEDUP</vt:lpstr>
      <vt:lpstr>ENERGY DELAY PRODUCT</vt:lpstr>
      <vt:lpstr>Handling Data-Dependent Failures [DSN’16]  </vt:lpstr>
      <vt:lpstr>Handling Data-Dependent Failures [MICRO’17]  </vt:lpstr>
      <vt:lpstr>Handling Both DPD and VRT [ISCA’17]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Single-cell Failure Probability (Cartoon) </vt:lpstr>
      <vt:lpstr>Single-cell Failure Probability (Cartoon)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Takeaway, Reinforced</vt:lpstr>
      <vt:lpstr>Understanding In-DRAM ECC</vt:lpstr>
      <vt:lpstr>Understanding Flash Memory Vulnerabilities</vt:lpstr>
      <vt:lpstr>Understand and Model with Experiments (Flash)</vt:lpstr>
      <vt:lpstr>Understanding Flash Memory Reliability</vt:lpstr>
      <vt:lpstr>Understanding Flash Memory Reliability</vt:lpstr>
      <vt:lpstr>NAND Flash Vulnerabilities [HPCA’17]</vt:lpstr>
      <vt:lpstr>3D NAND Flash Reliability I [HPCA’18] </vt:lpstr>
      <vt:lpstr>3D NAND Flash Reliability II [SIGMETRICS’18] </vt:lpstr>
      <vt:lpstr>Another Talk: NAND Flash Memory Robustness</vt:lpstr>
      <vt:lpstr>Two Other Solution Directions</vt:lpstr>
      <vt:lpstr>There are Two Other Solution Directions</vt:lpstr>
      <vt:lpstr>Exploiting Memory Error Tolerance  with Hybrid Memory Systems</vt:lpstr>
      <vt:lpstr>Heterogeneous-Reliability Memory</vt:lpstr>
      <vt:lpstr>Evaluation Results</vt:lpstr>
      <vt:lpstr>More on Heterogeneous-Reliability Memory</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Onur Mutlu</cp:lastModifiedBy>
  <cp:revision>2750</cp:revision>
  <cp:lastPrinted>2017-12-05T03:30:35Z</cp:lastPrinted>
  <dcterms:created xsi:type="dcterms:W3CDTF">2010-10-08T20:41:54Z</dcterms:created>
  <dcterms:modified xsi:type="dcterms:W3CDTF">2019-07-10T12:10:21Z</dcterms:modified>
</cp:coreProperties>
</file>