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Masters/slideMaster30.xml" ContentType="application/vnd.openxmlformats-officedocument.presentationml.slideMaster+xml"/>
  <Override PartName="/ppt/slideMasters/slideMaster31.xml" ContentType="application/vnd.openxmlformats-officedocument.presentationml.slideMaster+xml"/>
  <Override PartName="/ppt/slideMasters/slideMaster32.xml" ContentType="application/vnd.openxmlformats-officedocument.presentationml.slideMaster+xml"/>
  <Override PartName="/ppt/slideMasters/slideMaster33.xml" ContentType="application/vnd.openxmlformats-officedocument.presentationml.slideMaster+xml"/>
  <Override PartName="/ppt/slideMasters/slideMaster34.xml" ContentType="application/vnd.openxmlformats-officedocument.presentationml.slideMaster+xml"/>
  <Override PartName="/ppt/slideMasters/slideMaster35.xml" ContentType="application/vnd.openxmlformats-officedocument.presentationml.slideMaster+xml"/>
  <Override PartName="/ppt/slideMasters/slideMaster36.xml" ContentType="application/vnd.openxmlformats-officedocument.presentationml.slideMaster+xml"/>
  <Override PartName="/ppt/slideMasters/slideMaster37.xml" ContentType="application/vnd.openxmlformats-officedocument.presentationml.slideMaster+xml"/>
  <Override PartName="/ppt/slideMasters/slideMaster38.xml" ContentType="application/vnd.openxmlformats-officedocument.presentationml.slideMaster+xml"/>
  <Override PartName="/ppt/slideMasters/slideMaster39.xml" ContentType="application/vnd.openxmlformats-officedocument.presentationml.slideMaster+xml"/>
  <Override PartName="/ppt/slideMasters/slideMaster40.xml" ContentType="application/vnd.openxmlformats-officedocument.presentationml.slideMaster+xml"/>
  <Override PartName="/ppt/slideMasters/slideMaster41.xml" ContentType="application/vnd.openxmlformats-officedocument.presentationml.slideMaster+xml"/>
  <Override PartName="/ppt/slideMasters/slideMaster42.xml" ContentType="application/vnd.openxmlformats-officedocument.presentationml.slideMaster+xml"/>
  <Override PartName="/ppt/slideMasters/slideMaster43.xml" ContentType="application/vnd.openxmlformats-officedocument.presentationml.slideMaster+xml"/>
  <Override PartName="/ppt/slideMasters/slideMaster44.xml" ContentType="application/vnd.openxmlformats-officedocument.presentationml.slideMaster+xml"/>
  <Override PartName="/ppt/slideMasters/slideMaster45.xml" ContentType="application/vnd.openxmlformats-officedocument.presentationml.slideMaster+xml"/>
  <Override PartName="/ppt/slideMasters/slideMaster46.xml" ContentType="application/vnd.openxmlformats-officedocument.presentationml.slideMaster+xml"/>
  <Override PartName="/ppt/slideMasters/slideMaster47.xml" ContentType="application/vnd.openxmlformats-officedocument.presentationml.slideMaster+xml"/>
  <Override PartName="/ppt/slideMasters/slideMaster48.xml" ContentType="application/vnd.openxmlformats-officedocument.presentationml.slideMaster+xml"/>
  <Override PartName="/ppt/slideMasters/slideMaster49.xml" ContentType="application/vnd.openxmlformats-officedocument.presentationml.slideMaster+xml"/>
  <Override PartName="/ppt/slideMasters/slideMaster50.xml" ContentType="application/vnd.openxmlformats-officedocument.presentationml.slideMaster+xml"/>
  <Override PartName="/ppt/slideMasters/slideMaster51.xml" ContentType="application/vnd.openxmlformats-officedocument.presentationml.slideMaster+xml"/>
  <Override PartName="/ppt/slideMasters/slideMaster52.xml" ContentType="application/vnd.openxmlformats-officedocument.presentationml.slideMaster+xml"/>
  <Override PartName="/ppt/slideMasters/slideMaster53.xml" ContentType="application/vnd.openxmlformats-officedocument.presentationml.slideMaster+xml"/>
  <Override PartName="/ppt/slideMasters/slideMaster54.xml" ContentType="application/vnd.openxmlformats-officedocument.presentationml.slideMaster+xml"/>
  <Override PartName="/ppt/slideMasters/slideMaster55.xml" ContentType="application/vnd.openxmlformats-officedocument.presentationml.slideMaster+xml"/>
  <Override PartName="/ppt/slideMasters/slideMaster56.xml" ContentType="application/vnd.openxmlformats-officedocument.presentationml.slideMaster+xml"/>
  <Override PartName="/ppt/slideMasters/slideMaster57.xml" ContentType="application/vnd.openxmlformats-officedocument.presentationml.slideMaster+xml"/>
  <Override PartName="/ppt/slideMasters/slideMaster58.xml" ContentType="application/vnd.openxmlformats-officedocument.presentationml.slideMaster+xml"/>
  <Override PartName="/ppt/slideMasters/slideMaster59.xml" ContentType="application/vnd.openxmlformats-officedocument.presentationml.slideMaster+xml"/>
  <Override PartName="/ppt/slideMasters/slideMaster60.xml" ContentType="application/vnd.openxmlformats-officedocument.presentationml.slideMaster+xml"/>
  <Override PartName="/ppt/slideMasters/slideMaster61.xml" ContentType="application/vnd.openxmlformats-officedocument.presentationml.slideMaster+xml"/>
  <Override PartName="/ppt/slideMasters/slideMaster62.xml" ContentType="application/vnd.openxmlformats-officedocument.presentationml.slideMaster+xml"/>
  <Override PartName="/ppt/slideMasters/slideMaster63.xml" ContentType="application/vnd.openxmlformats-officedocument.presentationml.slideMaster+xml"/>
  <Override PartName="/ppt/slideMasters/slideMaster64.xml" ContentType="application/vnd.openxmlformats-officedocument.presentationml.slideMaster+xml"/>
  <Override PartName="/ppt/slideMasters/slideMaster65.xml" ContentType="application/vnd.openxmlformats-officedocument.presentationml.slideMaster+xml"/>
  <Override PartName="/ppt/slideMasters/slideMaster66.xml" ContentType="application/vnd.openxmlformats-officedocument.presentationml.slideMaster+xml"/>
  <Override PartName="/ppt/slideMasters/slideMaster67.xml" ContentType="application/vnd.openxmlformats-officedocument.presentationml.slideMaster+xml"/>
  <Override PartName="/ppt/slideMasters/slideMaster68.xml" ContentType="application/vnd.openxmlformats-officedocument.presentationml.slideMaster+xml"/>
  <Override PartName="/ppt/slideMasters/slideMaster69.xml" ContentType="application/vnd.openxmlformats-officedocument.presentationml.slideMaster+xml"/>
  <Override PartName="/ppt/slideMasters/slideMaster70.xml" ContentType="application/vnd.openxmlformats-officedocument.presentationml.slideMaster+xml"/>
  <Override PartName="/ppt/slideMasters/slideMaster71.xml" ContentType="application/vnd.openxmlformats-officedocument.presentationml.slideMaster+xml"/>
  <Override PartName="/ppt/slideMasters/slideMaster72.xml" ContentType="application/vnd.openxmlformats-officedocument.presentationml.slideMaster+xml"/>
  <Override PartName="/ppt/slideMasters/slideMaster73.xml" ContentType="application/vnd.openxmlformats-officedocument.presentationml.slideMaster+xml"/>
  <Override PartName="/ppt/slideMasters/slideMaster74.xml" ContentType="application/vnd.openxmlformats-officedocument.presentationml.slideMaster+xml"/>
  <Override PartName="/ppt/slideMasters/slideMaster75.xml" ContentType="application/vnd.openxmlformats-officedocument.presentationml.slideMaster+xml"/>
  <Override PartName="/ppt/slideMasters/slideMaster76.xml" ContentType="application/vnd.openxmlformats-officedocument.presentationml.slideMaster+xml"/>
  <Override PartName="/ppt/slideMasters/slideMaster77.xml" ContentType="application/vnd.openxmlformats-officedocument.presentationml.slideMaster+xml"/>
  <Override PartName="/ppt/slideMasters/slideMaster78.xml" ContentType="application/vnd.openxmlformats-officedocument.presentationml.slideMaster+xml"/>
  <Override PartName="/ppt/slideMasters/slideMaster79.xml" ContentType="application/vnd.openxmlformats-officedocument.presentationml.slideMaster+xml"/>
  <Override PartName="/ppt/slideMasters/slideMaster80.xml" ContentType="application/vnd.openxmlformats-officedocument.presentationml.slideMaster+xml"/>
  <Override PartName="/ppt/slideMasters/slideMaster81.xml" ContentType="application/vnd.openxmlformats-officedocument.presentationml.slideMaster+xml"/>
  <Override PartName="/ppt/slideMasters/slideMaster82.xml" ContentType="application/vnd.openxmlformats-officedocument.presentationml.slideMaster+xml"/>
  <Override PartName="/ppt/slideMasters/slideMaster83.xml" ContentType="application/vnd.openxmlformats-officedocument.presentationml.slideMaster+xml"/>
  <Override PartName="/ppt/slideMasters/slideMaster84.xml" ContentType="application/vnd.openxmlformats-officedocument.presentationml.slideMaster+xml"/>
  <Override PartName="/ppt/slideMasters/slideMaster85.xml" ContentType="application/vnd.openxmlformats-officedocument.presentationml.slideMaster+xml"/>
  <Override PartName="/ppt/slideMasters/slideMaster86.xml" ContentType="application/vnd.openxmlformats-officedocument.presentationml.slideMaster+xml"/>
  <Override PartName="/ppt/slideMasters/slideMaster87.xml" ContentType="application/vnd.openxmlformats-officedocument.presentationml.slideMaster+xml"/>
  <Override PartName="/ppt/slideMasters/slideMaster88.xml" ContentType="application/vnd.openxmlformats-officedocument.presentationml.slideMaster+xml"/>
  <Override PartName="/ppt/slideMasters/slideMaster89.xml" ContentType="application/vnd.openxmlformats-officedocument.presentationml.slideMaster+xml"/>
  <Override PartName="/ppt/slideMasters/slideMaster90.xml" ContentType="application/vnd.openxmlformats-officedocument.presentationml.slideMaster+xml"/>
  <Override PartName="/ppt/slideMasters/slideMaster91.xml" ContentType="application/vnd.openxmlformats-officedocument.presentationml.slideMaster+xml"/>
  <Override PartName="/ppt/slideMasters/slideMaster92.xml" ContentType="application/vnd.openxmlformats-officedocument.presentationml.slideMaster+xml"/>
  <Override PartName="/ppt/slideMasters/slideMaster93.xml" ContentType="application/vnd.openxmlformats-officedocument.presentationml.slideMaster+xml"/>
  <Override PartName="/ppt/slideMasters/slideMaster9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slides/slide264.xml" ContentType="application/vnd.openxmlformats-officedocument.presentationml.slide+xml"/>
  <Override PartName="/ppt/slides/slide265.xml" ContentType="application/vnd.openxmlformats-officedocument.presentationml.slide+xml"/>
  <Override PartName="/ppt/slides/slide266.xml" ContentType="application/vnd.openxmlformats-officedocument.presentationml.slide+xml"/>
  <Override PartName="/ppt/slides/slide267.xml" ContentType="application/vnd.openxmlformats-officedocument.presentationml.slide+xml"/>
  <Override PartName="/ppt/slides/slide268.xml" ContentType="application/vnd.openxmlformats-officedocument.presentationml.slide+xml"/>
  <Override PartName="/ppt/slides/slide269.xml" ContentType="application/vnd.openxmlformats-officedocument.presentationml.slide+xml"/>
  <Override PartName="/ppt/slides/slide270.xml" ContentType="application/vnd.openxmlformats-officedocument.presentationml.slide+xml"/>
  <Override PartName="/ppt/slides/slide271.xml" ContentType="application/vnd.openxmlformats-officedocument.presentationml.slide+xml"/>
  <Override PartName="/ppt/slides/slide272.xml" ContentType="application/vnd.openxmlformats-officedocument.presentationml.slide+xml"/>
  <Override PartName="/ppt/slides/slide273.xml" ContentType="application/vnd.openxmlformats-officedocument.presentationml.slide+xml"/>
  <Override PartName="/ppt/slides/slide274.xml" ContentType="application/vnd.openxmlformats-officedocument.presentationml.slide+xml"/>
  <Override PartName="/ppt/slides/slide275.xml" ContentType="application/vnd.openxmlformats-officedocument.presentationml.slide+xml"/>
  <Override PartName="/ppt/slides/slide276.xml" ContentType="application/vnd.openxmlformats-officedocument.presentationml.slide+xml"/>
  <Override PartName="/ppt/slides/slide277.xml" ContentType="application/vnd.openxmlformats-officedocument.presentationml.slide+xml"/>
  <Override PartName="/ppt/slides/slide278.xml" ContentType="application/vnd.openxmlformats-officedocument.presentationml.slide+xml"/>
  <Override PartName="/ppt/slides/slide279.xml" ContentType="application/vnd.openxmlformats-officedocument.presentationml.slide+xml"/>
  <Override PartName="/ppt/slides/slide280.xml" ContentType="application/vnd.openxmlformats-officedocument.presentationml.slide+xml"/>
  <Override PartName="/ppt/slides/slide281.xml" ContentType="application/vnd.openxmlformats-officedocument.presentationml.slide+xml"/>
  <Override PartName="/ppt/slides/slide282.xml" ContentType="application/vnd.openxmlformats-officedocument.presentationml.slide+xml"/>
  <Override PartName="/ppt/slides/slide283.xml" ContentType="application/vnd.openxmlformats-officedocument.presentationml.slide+xml"/>
  <Override PartName="/ppt/slides/slide284.xml" ContentType="application/vnd.openxmlformats-officedocument.presentationml.slide+xml"/>
  <Override PartName="/ppt/slides/slide285.xml" ContentType="application/vnd.openxmlformats-officedocument.presentationml.slide+xml"/>
  <Override PartName="/ppt/slides/slide286.xml" ContentType="application/vnd.openxmlformats-officedocument.presentationml.slide+xml"/>
  <Override PartName="/ppt/slides/slide287.xml" ContentType="application/vnd.openxmlformats-officedocument.presentationml.slide+xml"/>
  <Override PartName="/ppt/slides/slide288.xml" ContentType="application/vnd.openxmlformats-officedocument.presentationml.slide+xml"/>
  <Override PartName="/ppt/slides/slide289.xml" ContentType="application/vnd.openxmlformats-officedocument.presentationml.slide+xml"/>
  <Override PartName="/ppt/slides/slide290.xml" ContentType="application/vnd.openxmlformats-officedocument.presentationml.slide+xml"/>
  <Override PartName="/ppt/slides/slide291.xml" ContentType="application/vnd.openxmlformats-officedocument.presentationml.slide+xml"/>
  <Override PartName="/ppt/slides/slide292.xml" ContentType="application/vnd.openxmlformats-officedocument.presentationml.slide+xml"/>
  <Override PartName="/ppt/slides/slide293.xml" ContentType="application/vnd.openxmlformats-officedocument.presentationml.slide+xml"/>
  <Override PartName="/ppt/slides/slide294.xml" ContentType="application/vnd.openxmlformats-officedocument.presentationml.slide+xml"/>
  <Override PartName="/ppt/slides/slide295.xml" ContentType="application/vnd.openxmlformats-officedocument.presentationml.slide+xml"/>
  <Override PartName="/ppt/slides/slide296.xml" ContentType="application/vnd.openxmlformats-officedocument.presentationml.slide+xml"/>
  <Override PartName="/ppt/slides/slide297.xml" ContentType="application/vnd.openxmlformats-officedocument.presentationml.slide+xml"/>
  <Override PartName="/ppt/slides/slide298.xml" ContentType="application/vnd.openxmlformats-officedocument.presentationml.slide+xml"/>
  <Override PartName="/ppt/slides/slide299.xml" ContentType="application/vnd.openxmlformats-officedocument.presentationml.slide+xml"/>
  <Override PartName="/ppt/slides/slide300.xml" ContentType="application/vnd.openxmlformats-officedocument.presentationml.slide+xml"/>
  <Override PartName="/ppt/slides/slide301.xml" ContentType="application/vnd.openxmlformats-officedocument.presentationml.slide+xml"/>
  <Override PartName="/ppt/slides/slide302.xml" ContentType="application/vnd.openxmlformats-officedocument.presentationml.slide+xml"/>
  <Override PartName="/ppt/slides/slide303.xml" ContentType="application/vnd.openxmlformats-officedocument.presentationml.slide+xml"/>
  <Override PartName="/ppt/slides/slide304.xml" ContentType="application/vnd.openxmlformats-officedocument.presentationml.slide+xml"/>
  <Override PartName="/ppt/slides/slide305.xml" ContentType="application/vnd.openxmlformats-officedocument.presentationml.slide+xml"/>
  <Override PartName="/ppt/slides/slide306.xml" ContentType="application/vnd.openxmlformats-officedocument.presentationml.slide+xml"/>
  <Override PartName="/ppt/slides/slide307.xml" ContentType="application/vnd.openxmlformats-officedocument.presentationml.slide+xml"/>
  <Override PartName="/ppt/slides/slide308.xml" ContentType="application/vnd.openxmlformats-officedocument.presentationml.slide+xml"/>
  <Override PartName="/ppt/slides/slide309.xml" ContentType="application/vnd.openxmlformats-officedocument.presentationml.slide+xml"/>
  <Override PartName="/ppt/slides/slide310.xml" ContentType="application/vnd.openxmlformats-officedocument.presentationml.slide+xml"/>
  <Override PartName="/ppt/slides/slide311.xml" ContentType="application/vnd.openxmlformats-officedocument.presentationml.slide+xml"/>
  <Override PartName="/ppt/slides/slide312.xml" ContentType="application/vnd.openxmlformats-officedocument.presentationml.slide+xml"/>
  <Override PartName="/ppt/slides/slide313.xml" ContentType="application/vnd.openxmlformats-officedocument.presentationml.slide+xml"/>
  <Override PartName="/ppt/slides/slide314.xml" ContentType="application/vnd.openxmlformats-officedocument.presentationml.slide+xml"/>
  <Override PartName="/ppt/slides/slide315.xml" ContentType="application/vnd.openxmlformats-officedocument.presentationml.slide+xml"/>
  <Override PartName="/ppt/slides/slide316.xml" ContentType="application/vnd.openxmlformats-officedocument.presentationml.slide+xml"/>
  <Override PartName="/ppt/slides/slide317.xml" ContentType="application/vnd.openxmlformats-officedocument.presentationml.slide+xml"/>
  <Override PartName="/ppt/slides/slide318.xml" ContentType="application/vnd.openxmlformats-officedocument.presentationml.slide+xml"/>
  <Override PartName="/ppt/slides/slide319.xml" ContentType="application/vnd.openxmlformats-officedocument.presentationml.slide+xml"/>
  <Override PartName="/ppt/slides/slide320.xml" ContentType="application/vnd.openxmlformats-officedocument.presentationml.slide+xml"/>
  <Override PartName="/ppt/slides/slide321.xml" ContentType="application/vnd.openxmlformats-officedocument.presentationml.slide+xml"/>
  <Override PartName="/ppt/slides/slide322.xml" ContentType="application/vnd.openxmlformats-officedocument.presentationml.slide+xml"/>
  <Override PartName="/ppt/slides/slide323.xml" ContentType="application/vnd.openxmlformats-officedocument.presentationml.slide+xml"/>
  <Override PartName="/ppt/slides/slide324.xml" ContentType="application/vnd.openxmlformats-officedocument.presentationml.slide+xml"/>
  <Override PartName="/ppt/slides/slide325.xml" ContentType="application/vnd.openxmlformats-officedocument.presentationml.slide+xml"/>
  <Override PartName="/ppt/slides/slide326.xml" ContentType="application/vnd.openxmlformats-officedocument.presentationml.slide+xml"/>
  <Override PartName="/ppt/slides/slide327.xml" ContentType="application/vnd.openxmlformats-officedocument.presentationml.slide+xml"/>
  <Override PartName="/ppt/slides/slide328.xml" ContentType="application/vnd.openxmlformats-officedocument.presentationml.slide+xml"/>
  <Override PartName="/ppt/slides/slide329.xml" ContentType="application/vnd.openxmlformats-officedocument.presentationml.slide+xml"/>
  <Override PartName="/ppt/slides/slide330.xml" ContentType="application/vnd.openxmlformats-officedocument.presentationml.slide+xml"/>
  <Override PartName="/ppt/slides/slide331.xml" ContentType="application/vnd.openxmlformats-officedocument.presentationml.slide+xml"/>
  <Override PartName="/ppt/slides/slide332.xml" ContentType="application/vnd.openxmlformats-officedocument.presentationml.slide+xml"/>
  <Override PartName="/ppt/slides/slide333.xml" ContentType="application/vnd.openxmlformats-officedocument.presentationml.slide+xml"/>
  <Override PartName="/ppt/slides/slide334.xml" ContentType="application/vnd.openxmlformats-officedocument.presentationml.slide+xml"/>
  <Override PartName="/ppt/slides/slide335.xml" ContentType="application/vnd.openxmlformats-officedocument.presentationml.slide+xml"/>
  <Override PartName="/ppt/slides/slide336.xml" ContentType="application/vnd.openxmlformats-officedocument.presentationml.slide+xml"/>
  <Override PartName="/ppt/slides/slide337.xml" ContentType="application/vnd.openxmlformats-officedocument.presentationml.slide+xml"/>
  <Override PartName="/ppt/slides/slide338.xml" ContentType="application/vnd.openxmlformats-officedocument.presentationml.slide+xml"/>
  <Override PartName="/ppt/slides/slide339.xml" ContentType="application/vnd.openxmlformats-officedocument.presentationml.slide+xml"/>
  <Override PartName="/ppt/slides/slide340.xml" ContentType="application/vnd.openxmlformats-officedocument.presentationml.slide+xml"/>
  <Override PartName="/ppt/slides/slide341.xml" ContentType="application/vnd.openxmlformats-officedocument.presentationml.slide+xml"/>
  <Override PartName="/ppt/slides/slide342.xml" ContentType="application/vnd.openxmlformats-officedocument.presentationml.slide+xml"/>
  <Override PartName="/ppt/slides/slide343.xml" ContentType="application/vnd.openxmlformats-officedocument.presentationml.slide+xml"/>
  <Override PartName="/ppt/slides/slide344.xml" ContentType="application/vnd.openxmlformats-officedocument.presentationml.slide+xml"/>
  <Override PartName="/ppt/slides/slide345.xml" ContentType="application/vnd.openxmlformats-officedocument.presentationml.slide+xml"/>
  <Override PartName="/ppt/slides/slide346.xml" ContentType="application/vnd.openxmlformats-officedocument.presentationml.slide+xml"/>
  <Override PartName="/ppt/slides/slide347.xml" ContentType="application/vnd.openxmlformats-officedocument.presentationml.slide+xml"/>
  <Override PartName="/ppt/slides/slide348.xml" ContentType="application/vnd.openxmlformats-officedocument.presentationml.slide+xml"/>
  <Override PartName="/ppt/slides/slide349.xml" ContentType="application/vnd.openxmlformats-officedocument.presentationml.slide+xml"/>
  <Override PartName="/ppt/slides/slide350.xml" ContentType="application/vnd.openxmlformats-officedocument.presentationml.slide+xml"/>
  <Override PartName="/ppt/slides/slide351.xml" ContentType="application/vnd.openxmlformats-officedocument.presentationml.slide+xml"/>
  <Override PartName="/ppt/slides/slide352.xml" ContentType="application/vnd.openxmlformats-officedocument.presentationml.slide+xml"/>
  <Override PartName="/ppt/slides/slide353.xml" ContentType="application/vnd.openxmlformats-officedocument.presentationml.slide+xml"/>
  <Override PartName="/ppt/slides/slide354.xml" ContentType="application/vnd.openxmlformats-officedocument.presentationml.slide+xml"/>
  <Override PartName="/ppt/slides/slide355.xml" ContentType="application/vnd.openxmlformats-officedocument.presentationml.slide+xml"/>
  <Override PartName="/ppt/slides/slide356.xml" ContentType="application/vnd.openxmlformats-officedocument.presentationml.slide+xml"/>
  <Override PartName="/ppt/slides/slide357.xml" ContentType="application/vnd.openxmlformats-officedocument.presentationml.slide+xml"/>
  <Override PartName="/ppt/slides/slide358.xml" ContentType="application/vnd.openxmlformats-officedocument.presentationml.slide+xml"/>
  <Override PartName="/ppt/slides/slide359.xml" ContentType="application/vnd.openxmlformats-officedocument.presentationml.slide+xml"/>
  <Override PartName="/ppt/slides/slide360.xml" ContentType="application/vnd.openxmlformats-officedocument.presentationml.slide+xml"/>
  <Override PartName="/ppt/slides/slide361.xml" ContentType="application/vnd.openxmlformats-officedocument.presentationml.slide+xml"/>
  <Override PartName="/ppt/slides/slide362.xml" ContentType="application/vnd.openxmlformats-officedocument.presentationml.slide+xml"/>
  <Override PartName="/ppt/slides/slide363.xml" ContentType="application/vnd.openxmlformats-officedocument.presentationml.slide+xml"/>
  <Override PartName="/ppt/slides/slide364.xml" ContentType="application/vnd.openxmlformats-officedocument.presentationml.slide+xml"/>
  <Override PartName="/ppt/slides/slide365.xml" ContentType="application/vnd.openxmlformats-officedocument.presentationml.slide+xml"/>
  <Override PartName="/ppt/slides/slide366.xml" ContentType="application/vnd.openxmlformats-officedocument.presentationml.slide+xml"/>
  <Override PartName="/ppt/slides/slide367.xml" ContentType="application/vnd.openxmlformats-officedocument.presentationml.slide+xml"/>
  <Override PartName="/ppt/slides/slide368.xml" ContentType="application/vnd.openxmlformats-officedocument.presentationml.slide+xml"/>
  <Override PartName="/ppt/slides/slide369.xml" ContentType="application/vnd.openxmlformats-officedocument.presentationml.slide+xml"/>
  <Override PartName="/ppt/slides/slide370.xml" ContentType="application/vnd.openxmlformats-officedocument.presentationml.slide+xml"/>
  <Override PartName="/ppt/slides/slide371.xml" ContentType="application/vnd.openxmlformats-officedocument.presentationml.slide+xml"/>
  <Override PartName="/ppt/slides/slide372.xml" ContentType="application/vnd.openxmlformats-officedocument.presentationml.slide+xml"/>
  <Override PartName="/ppt/slides/slide373.xml" ContentType="application/vnd.openxmlformats-officedocument.presentationml.slide+xml"/>
  <Override PartName="/ppt/slides/slide374.xml" ContentType="application/vnd.openxmlformats-officedocument.presentationml.slide+xml"/>
  <Override PartName="/ppt/slides/slide375.xml" ContentType="application/vnd.openxmlformats-officedocument.presentationml.slide+xml"/>
  <Override PartName="/ppt/slides/slide376.xml" ContentType="application/vnd.openxmlformats-officedocument.presentationml.slide+xml"/>
  <Override PartName="/ppt/slides/slide377.xml" ContentType="application/vnd.openxmlformats-officedocument.presentationml.slide+xml"/>
  <Override PartName="/ppt/slides/slide378.xml" ContentType="application/vnd.openxmlformats-officedocument.presentationml.slide+xml"/>
  <Override PartName="/ppt/slides/slide379.xml" ContentType="application/vnd.openxmlformats-officedocument.presentationml.slide+xml"/>
  <Override PartName="/ppt/slides/slide380.xml" ContentType="application/vnd.openxmlformats-officedocument.presentationml.slide+xml"/>
  <Override PartName="/ppt/slides/slide381.xml" ContentType="application/vnd.openxmlformats-officedocument.presentationml.slide+xml"/>
  <Override PartName="/ppt/slides/slide382.xml" ContentType="application/vnd.openxmlformats-officedocument.presentationml.slide+xml"/>
  <Override PartName="/ppt/slides/slide383.xml" ContentType="application/vnd.openxmlformats-officedocument.presentationml.slide+xml"/>
  <Override PartName="/ppt/slides/slide384.xml" ContentType="application/vnd.openxmlformats-officedocument.presentationml.slide+xml"/>
  <Override PartName="/ppt/slides/slide385.xml" ContentType="application/vnd.openxmlformats-officedocument.presentationml.slide+xml"/>
  <Override PartName="/ppt/slides/slide386.xml" ContentType="application/vnd.openxmlformats-officedocument.presentationml.slide+xml"/>
  <Override PartName="/ppt/slides/slide387.xml" ContentType="application/vnd.openxmlformats-officedocument.presentationml.slide+xml"/>
  <Override PartName="/ppt/slides/slide388.xml" ContentType="application/vnd.openxmlformats-officedocument.presentationml.slide+xml"/>
  <Override PartName="/ppt/slides/slide389.xml" ContentType="application/vnd.openxmlformats-officedocument.presentationml.slide+xml"/>
  <Override PartName="/ppt/slides/slide390.xml" ContentType="application/vnd.openxmlformats-officedocument.presentationml.slide+xml"/>
  <Override PartName="/ppt/slides/slide391.xml" ContentType="application/vnd.openxmlformats-officedocument.presentationml.slide+xml"/>
  <Override PartName="/ppt/slides/slide392.xml" ContentType="application/vnd.openxmlformats-officedocument.presentationml.slide+xml"/>
  <Override PartName="/ppt/slides/slide393.xml" ContentType="application/vnd.openxmlformats-officedocument.presentationml.slide+xml"/>
  <Override PartName="/ppt/slides/slide394.xml" ContentType="application/vnd.openxmlformats-officedocument.presentationml.slide+xml"/>
  <Override PartName="/ppt/slides/slide395.xml" ContentType="application/vnd.openxmlformats-officedocument.presentationml.slide+xml"/>
  <Override PartName="/ppt/slides/slide396.xml" ContentType="application/vnd.openxmlformats-officedocument.presentationml.slide+xml"/>
  <Override PartName="/ppt/slides/slide397.xml" ContentType="application/vnd.openxmlformats-officedocument.presentationml.slide+xml"/>
  <Override PartName="/ppt/slides/slide398.xml" ContentType="application/vnd.openxmlformats-officedocument.presentationml.slide+xml"/>
  <Override PartName="/ppt/slides/slide399.xml" ContentType="application/vnd.openxmlformats-officedocument.presentationml.slide+xml"/>
  <Override PartName="/ppt/slides/slide400.xml" ContentType="application/vnd.openxmlformats-officedocument.presentationml.slide+xml"/>
  <Override PartName="/ppt/slides/slide401.xml" ContentType="application/vnd.openxmlformats-officedocument.presentationml.slide+xml"/>
  <Override PartName="/ppt/slides/slide402.xml" ContentType="application/vnd.openxmlformats-officedocument.presentationml.slide+xml"/>
  <Override PartName="/ppt/slides/slide403.xml" ContentType="application/vnd.openxmlformats-officedocument.presentationml.slide+xml"/>
  <Override PartName="/ppt/slides/slide404.xml" ContentType="application/vnd.openxmlformats-officedocument.presentationml.slide+xml"/>
  <Override PartName="/ppt/slides/slide405.xml" ContentType="application/vnd.openxmlformats-officedocument.presentationml.slide+xml"/>
  <Override PartName="/ppt/slides/slide406.xml" ContentType="application/vnd.openxmlformats-officedocument.presentationml.slide+xml"/>
  <Override PartName="/ppt/slides/slide407.xml" ContentType="application/vnd.openxmlformats-officedocument.presentationml.slide+xml"/>
  <Override PartName="/ppt/slides/slide408.xml" ContentType="application/vnd.openxmlformats-officedocument.presentationml.slide+xml"/>
  <Override PartName="/ppt/slides/slide409.xml" ContentType="application/vnd.openxmlformats-officedocument.presentationml.slide+xml"/>
  <Override PartName="/ppt/slides/slide410.xml" ContentType="application/vnd.openxmlformats-officedocument.presentationml.slide+xml"/>
  <Override PartName="/ppt/slides/slide411.xml" ContentType="application/vnd.openxmlformats-officedocument.presentationml.slide+xml"/>
  <Override PartName="/ppt/slides/slide412.xml" ContentType="application/vnd.openxmlformats-officedocument.presentationml.slide+xml"/>
  <Override PartName="/ppt/slides/slide413.xml" ContentType="application/vnd.openxmlformats-officedocument.presentationml.slide+xml"/>
  <Override PartName="/ppt/slides/slide414.xml" ContentType="application/vnd.openxmlformats-officedocument.presentationml.slide+xml"/>
  <Override PartName="/ppt/slides/slide415.xml" ContentType="application/vnd.openxmlformats-officedocument.presentationml.slide+xml"/>
  <Override PartName="/ppt/slides/slide416.xml" ContentType="application/vnd.openxmlformats-officedocument.presentationml.slide+xml"/>
  <Override PartName="/ppt/slides/slide417.xml" ContentType="application/vnd.openxmlformats-officedocument.presentationml.slide+xml"/>
  <Override PartName="/ppt/slides/slide418.xml" ContentType="application/vnd.openxmlformats-officedocument.presentationml.slide+xml"/>
  <Override PartName="/ppt/slides/slide419.xml" ContentType="application/vnd.openxmlformats-officedocument.presentationml.slide+xml"/>
  <Override PartName="/ppt/slides/slide420.xml" ContentType="application/vnd.openxmlformats-officedocument.presentationml.slide+xml"/>
  <Override PartName="/ppt/slides/slide421.xml" ContentType="application/vnd.openxmlformats-officedocument.presentationml.slide+xml"/>
  <Override PartName="/ppt/slides/slide422.xml" ContentType="application/vnd.openxmlformats-officedocument.presentationml.slide+xml"/>
  <Override PartName="/ppt/slides/slide423.xml" ContentType="application/vnd.openxmlformats-officedocument.presentationml.slide+xml"/>
  <Override PartName="/ppt/slides/slide424.xml" ContentType="application/vnd.openxmlformats-officedocument.presentationml.slide+xml"/>
  <Override PartName="/ppt/slides/slide425.xml" ContentType="application/vnd.openxmlformats-officedocument.presentationml.slide+xml"/>
  <Override PartName="/ppt/slides/slide426.xml" ContentType="application/vnd.openxmlformats-officedocument.presentationml.slide+xml"/>
  <Override PartName="/ppt/slides/slide427.xml" ContentType="application/vnd.openxmlformats-officedocument.presentationml.slide+xml"/>
  <Override PartName="/ppt/slides/slide428.xml" ContentType="application/vnd.openxmlformats-officedocument.presentationml.slide+xml"/>
  <Override PartName="/ppt/slides/slide429.xml" ContentType="application/vnd.openxmlformats-officedocument.presentationml.slide+xml"/>
  <Override PartName="/ppt/slides/slide430.xml" ContentType="application/vnd.openxmlformats-officedocument.presentationml.slide+xml"/>
  <Override PartName="/ppt/slides/slide431.xml" ContentType="application/vnd.openxmlformats-officedocument.presentationml.slide+xml"/>
  <Override PartName="/ppt/slides/slide432.xml" ContentType="application/vnd.openxmlformats-officedocument.presentationml.slide+xml"/>
  <Override PartName="/ppt/slides/slide433.xml" ContentType="application/vnd.openxmlformats-officedocument.presentationml.slide+xml"/>
  <Override PartName="/ppt/slides/slide434.xml" ContentType="application/vnd.openxmlformats-officedocument.presentationml.slide+xml"/>
  <Override PartName="/ppt/slides/slide435.xml" ContentType="application/vnd.openxmlformats-officedocument.presentationml.slide+xml"/>
  <Override PartName="/ppt/slides/slide436.xml" ContentType="application/vnd.openxmlformats-officedocument.presentationml.slide+xml"/>
  <Override PartName="/ppt/slides/slide437.xml" ContentType="application/vnd.openxmlformats-officedocument.presentationml.slide+xml"/>
  <Override PartName="/ppt/slides/slide438.xml" ContentType="application/vnd.openxmlformats-officedocument.presentationml.slide+xml"/>
  <Override PartName="/ppt/slides/slide439.xml" ContentType="application/vnd.openxmlformats-officedocument.presentationml.slide+xml"/>
  <Override PartName="/ppt/slides/slide440.xml" ContentType="application/vnd.openxmlformats-officedocument.presentationml.slide+xml"/>
  <Override PartName="/ppt/slides/slide441.xml" ContentType="application/vnd.openxmlformats-officedocument.presentationml.slide+xml"/>
  <Override PartName="/ppt/slides/slide442.xml" ContentType="application/vnd.openxmlformats-officedocument.presentationml.slide+xml"/>
  <Override PartName="/ppt/slides/slide443.xml" ContentType="application/vnd.openxmlformats-officedocument.presentationml.slide+xml"/>
  <Override PartName="/ppt/slides/slide444.xml" ContentType="application/vnd.openxmlformats-officedocument.presentationml.slide+xml"/>
  <Override PartName="/ppt/slides/slide445.xml" ContentType="application/vnd.openxmlformats-officedocument.presentationml.slide+xml"/>
  <Override PartName="/ppt/slides/slide446.xml" ContentType="application/vnd.openxmlformats-officedocument.presentationml.slide+xml"/>
  <Override PartName="/ppt/slides/slide447.xml" ContentType="application/vnd.openxmlformats-officedocument.presentationml.slide+xml"/>
  <Override PartName="/ppt/slides/slide448.xml" ContentType="application/vnd.openxmlformats-officedocument.presentationml.slide+xml"/>
  <Override PartName="/ppt/slides/slide449.xml" ContentType="application/vnd.openxmlformats-officedocument.presentationml.slide+xml"/>
  <Override PartName="/ppt/slides/slide450.xml" ContentType="application/vnd.openxmlformats-officedocument.presentationml.slide+xml"/>
  <Override PartName="/ppt/slides/slide451.xml" ContentType="application/vnd.openxmlformats-officedocument.presentationml.slide+xml"/>
  <Override PartName="/ppt/slides/slide452.xml" ContentType="application/vnd.openxmlformats-officedocument.presentationml.slide+xml"/>
  <Override PartName="/ppt/slides/slide453.xml" ContentType="application/vnd.openxmlformats-officedocument.presentationml.slide+xml"/>
  <Override PartName="/ppt/slides/slide454.xml" ContentType="application/vnd.openxmlformats-officedocument.presentationml.slide+xml"/>
  <Override PartName="/ppt/slides/slide455.xml" ContentType="application/vnd.openxmlformats-officedocument.presentationml.slide+xml"/>
  <Override PartName="/ppt/slides/slide45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3.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4.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5.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6.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7.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8.xml" ContentType="application/vnd.openxmlformats-officedocument.theme+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9.xml" ContentType="application/vnd.openxmlformats-officedocument.theme+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theme/theme10.xml" ContentType="application/vnd.openxmlformats-officedocument.theme+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theme/theme11.xml" ContentType="application/vnd.openxmlformats-officedocument.theme+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theme/theme12.xml" ContentType="application/vnd.openxmlformats-officedocument.theme+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theme/theme13.xml" ContentType="application/vnd.openxmlformats-officedocument.theme+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theme/theme14.xml" ContentType="application/vnd.openxmlformats-officedocument.theme+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theme/theme15.xml" ContentType="application/vnd.openxmlformats-officedocument.theme+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theme/theme16.xml" ContentType="application/vnd.openxmlformats-officedocument.theme+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theme/theme17.xml" ContentType="application/vnd.openxmlformats-officedocument.theme+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theme/theme18.xml" ContentType="application/vnd.openxmlformats-officedocument.theme+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theme/theme19.xml" ContentType="application/vnd.openxmlformats-officedocument.theme+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theme/theme20.xml" ContentType="application/vnd.openxmlformats-officedocument.theme+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theme/theme21.xml" ContentType="application/vnd.openxmlformats-officedocument.theme+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theme/theme22.xml" ContentType="application/vnd.openxmlformats-officedocument.theme+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theme/theme23.xml" ContentType="application/vnd.openxmlformats-officedocument.theme+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theme/theme24.xml" ContentType="application/vnd.openxmlformats-officedocument.theme+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theme/theme25.xml" ContentType="application/vnd.openxmlformats-officedocument.theme+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theme/theme26.xml" ContentType="application/vnd.openxmlformats-officedocument.theme+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theme/theme27.xml" ContentType="application/vnd.openxmlformats-officedocument.theme+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theme/theme28.xml" ContentType="application/vnd.openxmlformats-officedocument.theme+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theme/theme29.xml" ContentType="application/vnd.openxmlformats-officedocument.theme+xml"/>
  <Override PartName="/ppt/slideLayouts/slideLayout311.xml" ContentType="application/vnd.openxmlformats-officedocument.presentationml.slideLayout+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slideLayouts/slideLayout322.xml" ContentType="application/vnd.openxmlformats-officedocument.presentationml.slideLayout+xml"/>
  <Override PartName="/ppt/theme/theme30.xml" ContentType="application/vnd.openxmlformats-officedocument.theme+xml"/>
  <Override PartName="/ppt/slideLayouts/slideLayout323.xml" ContentType="application/vnd.openxmlformats-officedocument.presentationml.slideLayout+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slideLayouts/slideLayout333.xml" ContentType="application/vnd.openxmlformats-officedocument.presentationml.slideLayout+xml"/>
  <Override PartName="/ppt/theme/theme31.xml" ContentType="application/vnd.openxmlformats-officedocument.theme+xml"/>
  <Override PartName="/ppt/slideLayouts/slideLayout334.xml" ContentType="application/vnd.openxmlformats-officedocument.presentationml.slideLayout+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slideLayouts/slideLayout344.xml" ContentType="application/vnd.openxmlformats-officedocument.presentationml.slideLayout+xml"/>
  <Override PartName="/ppt/theme/theme32.xml" ContentType="application/vnd.openxmlformats-officedocument.theme+xml"/>
  <Override PartName="/ppt/slideLayouts/slideLayout345.xml" ContentType="application/vnd.openxmlformats-officedocument.presentationml.slideLayout+xml"/>
  <Override PartName="/ppt/slideLayouts/slideLayout346.xml" ContentType="application/vnd.openxmlformats-officedocument.presentationml.slideLayout+xml"/>
  <Override PartName="/ppt/slideLayouts/slideLayout347.xml" ContentType="application/vnd.openxmlformats-officedocument.presentationml.slideLayout+xml"/>
  <Override PartName="/ppt/slideLayouts/slideLayout348.xml" ContentType="application/vnd.openxmlformats-officedocument.presentationml.slideLayout+xml"/>
  <Override PartName="/ppt/slideLayouts/slideLayout349.xml" ContentType="application/vnd.openxmlformats-officedocument.presentationml.slideLayout+xml"/>
  <Override PartName="/ppt/slideLayouts/slideLayout350.xml" ContentType="application/vnd.openxmlformats-officedocument.presentationml.slideLayout+xml"/>
  <Override PartName="/ppt/slideLayouts/slideLayout351.xml" ContentType="application/vnd.openxmlformats-officedocument.presentationml.slideLayout+xml"/>
  <Override PartName="/ppt/slideLayouts/slideLayout352.xml" ContentType="application/vnd.openxmlformats-officedocument.presentationml.slideLayout+xml"/>
  <Override PartName="/ppt/slideLayouts/slideLayout353.xml" ContentType="application/vnd.openxmlformats-officedocument.presentationml.slideLayout+xml"/>
  <Override PartName="/ppt/slideLayouts/slideLayout354.xml" ContentType="application/vnd.openxmlformats-officedocument.presentationml.slideLayout+xml"/>
  <Override PartName="/ppt/slideLayouts/slideLayout355.xml" ContentType="application/vnd.openxmlformats-officedocument.presentationml.slideLayout+xml"/>
  <Override PartName="/ppt/theme/theme33.xml" ContentType="application/vnd.openxmlformats-officedocument.theme+xml"/>
  <Override PartName="/ppt/slideLayouts/slideLayout356.xml" ContentType="application/vnd.openxmlformats-officedocument.presentationml.slideLayout+xml"/>
  <Override PartName="/ppt/slideLayouts/slideLayout357.xml" ContentType="application/vnd.openxmlformats-officedocument.presentationml.slideLayout+xml"/>
  <Override PartName="/ppt/slideLayouts/slideLayout358.xml" ContentType="application/vnd.openxmlformats-officedocument.presentationml.slideLayout+xml"/>
  <Override PartName="/ppt/slideLayouts/slideLayout359.xml" ContentType="application/vnd.openxmlformats-officedocument.presentationml.slideLayout+xml"/>
  <Override PartName="/ppt/slideLayouts/slideLayout360.xml" ContentType="application/vnd.openxmlformats-officedocument.presentationml.slideLayout+xml"/>
  <Override PartName="/ppt/slideLayouts/slideLayout361.xml" ContentType="application/vnd.openxmlformats-officedocument.presentationml.slideLayout+xml"/>
  <Override PartName="/ppt/slideLayouts/slideLayout362.xml" ContentType="application/vnd.openxmlformats-officedocument.presentationml.slideLayout+xml"/>
  <Override PartName="/ppt/slideLayouts/slideLayout363.xml" ContentType="application/vnd.openxmlformats-officedocument.presentationml.slideLayout+xml"/>
  <Override PartName="/ppt/slideLayouts/slideLayout364.xml" ContentType="application/vnd.openxmlformats-officedocument.presentationml.slideLayout+xml"/>
  <Override PartName="/ppt/slideLayouts/slideLayout365.xml" ContentType="application/vnd.openxmlformats-officedocument.presentationml.slideLayout+xml"/>
  <Override PartName="/ppt/slideLayouts/slideLayout366.xml" ContentType="application/vnd.openxmlformats-officedocument.presentationml.slideLayout+xml"/>
  <Override PartName="/ppt/theme/theme34.xml" ContentType="application/vnd.openxmlformats-officedocument.theme+xml"/>
  <Override PartName="/ppt/slideLayouts/slideLayout367.xml" ContentType="application/vnd.openxmlformats-officedocument.presentationml.slideLayout+xml"/>
  <Override PartName="/ppt/slideLayouts/slideLayout368.xml" ContentType="application/vnd.openxmlformats-officedocument.presentationml.slideLayout+xml"/>
  <Override PartName="/ppt/slideLayouts/slideLayout369.xml" ContentType="application/vnd.openxmlformats-officedocument.presentationml.slideLayout+xml"/>
  <Override PartName="/ppt/slideLayouts/slideLayout370.xml" ContentType="application/vnd.openxmlformats-officedocument.presentationml.slideLayout+xml"/>
  <Override PartName="/ppt/slideLayouts/slideLayout371.xml" ContentType="application/vnd.openxmlformats-officedocument.presentationml.slideLayout+xml"/>
  <Override PartName="/ppt/slideLayouts/slideLayout372.xml" ContentType="application/vnd.openxmlformats-officedocument.presentationml.slideLayout+xml"/>
  <Override PartName="/ppt/slideLayouts/slideLayout373.xml" ContentType="application/vnd.openxmlformats-officedocument.presentationml.slideLayout+xml"/>
  <Override PartName="/ppt/slideLayouts/slideLayout374.xml" ContentType="application/vnd.openxmlformats-officedocument.presentationml.slideLayout+xml"/>
  <Override PartName="/ppt/slideLayouts/slideLayout375.xml" ContentType="application/vnd.openxmlformats-officedocument.presentationml.slideLayout+xml"/>
  <Override PartName="/ppt/slideLayouts/slideLayout376.xml" ContentType="application/vnd.openxmlformats-officedocument.presentationml.slideLayout+xml"/>
  <Override PartName="/ppt/slideLayouts/slideLayout377.xml" ContentType="application/vnd.openxmlformats-officedocument.presentationml.slideLayout+xml"/>
  <Override PartName="/ppt/theme/theme35.xml" ContentType="application/vnd.openxmlformats-officedocument.theme+xml"/>
  <Override PartName="/ppt/slideLayouts/slideLayout378.xml" ContentType="application/vnd.openxmlformats-officedocument.presentationml.slideLayout+xml"/>
  <Override PartName="/ppt/slideLayouts/slideLayout379.xml" ContentType="application/vnd.openxmlformats-officedocument.presentationml.slideLayout+xml"/>
  <Override PartName="/ppt/slideLayouts/slideLayout380.xml" ContentType="application/vnd.openxmlformats-officedocument.presentationml.slideLayout+xml"/>
  <Override PartName="/ppt/slideLayouts/slideLayout381.xml" ContentType="application/vnd.openxmlformats-officedocument.presentationml.slideLayout+xml"/>
  <Override PartName="/ppt/slideLayouts/slideLayout382.xml" ContentType="application/vnd.openxmlformats-officedocument.presentationml.slideLayout+xml"/>
  <Override PartName="/ppt/slideLayouts/slideLayout383.xml" ContentType="application/vnd.openxmlformats-officedocument.presentationml.slideLayout+xml"/>
  <Override PartName="/ppt/slideLayouts/slideLayout384.xml" ContentType="application/vnd.openxmlformats-officedocument.presentationml.slideLayout+xml"/>
  <Override PartName="/ppt/slideLayouts/slideLayout385.xml" ContentType="application/vnd.openxmlformats-officedocument.presentationml.slideLayout+xml"/>
  <Override PartName="/ppt/slideLayouts/slideLayout386.xml" ContentType="application/vnd.openxmlformats-officedocument.presentationml.slideLayout+xml"/>
  <Override PartName="/ppt/slideLayouts/slideLayout387.xml" ContentType="application/vnd.openxmlformats-officedocument.presentationml.slideLayout+xml"/>
  <Override PartName="/ppt/slideLayouts/slideLayout388.xml" ContentType="application/vnd.openxmlformats-officedocument.presentationml.slideLayout+xml"/>
  <Override PartName="/ppt/theme/theme36.xml" ContentType="application/vnd.openxmlformats-officedocument.theme+xml"/>
  <Override PartName="/ppt/slideLayouts/slideLayout389.xml" ContentType="application/vnd.openxmlformats-officedocument.presentationml.slideLayout+xml"/>
  <Override PartName="/ppt/slideLayouts/slideLayout390.xml" ContentType="application/vnd.openxmlformats-officedocument.presentationml.slideLayout+xml"/>
  <Override PartName="/ppt/slideLayouts/slideLayout391.xml" ContentType="application/vnd.openxmlformats-officedocument.presentationml.slideLayout+xml"/>
  <Override PartName="/ppt/slideLayouts/slideLayout392.xml" ContentType="application/vnd.openxmlformats-officedocument.presentationml.slideLayout+xml"/>
  <Override PartName="/ppt/slideLayouts/slideLayout393.xml" ContentType="application/vnd.openxmlformats-officedocument.presentationml.slideLayout+xml"/>
  <Override PartName="/ppt/slideLayouts/slideLayout394.xml" ContentType="application/vnd.openxmlformats-officedocument.presentationml.slideLayout+xml"/>
  <Override PartName="/ppt/slideLayouts/slideLayout395.xml" ContentType="application/vnd.openxmlformats-officedocument.presentationml.slideLayout+xml"/>
  <Override PartName="/ppt/slideLayouts/slideLayout396.xml" ContentType="application/vnd.openxmlformats-officedocument.presentationml.slideLayout+xml"/>
  <Override PartName="/ppt/slideLayouts/slideLayout397.xml" ContentType="application/vnd.openxmlformats-officedocument.presentationml.slideLayout+xml"/>
  <Override PartName="/ppt/slideLayouts/slideLayout398.xml" ContentType="application/vnd.openxmlformats-officedocument.presentationml.slideLayout+xml"/>
  <Override PartName="/ppt/slideLayouts/slideLayout399.xml" ContentType="application/vnd.openxmlformats-officedocument.presentationml.slideLayout+xml"/>
  <Override PartName="/ppt/theme/theme37.xml" ContentType="application/vnd.openxmlformats-officedocument.theme+xml"/>
  <Override PartName="/ppt/slideLayouts/slideLayout400.xml" ContentType="application/vnd.openxmlformats-officedocument.presentationml.slideLayout+xml"/>
  <Override PartName="/ppt/slideLayouts/slideLayout401.xml" ContentType="application/vnd.openxmlformats-officedocument.presentationml.slideLayout+xml"/>
  <Override PartName="/ppt/slideLayouts/slideLayout402.xml" ContentType="application/vnd.openxmlformats-officedocument.presentationml.slideLayout+xml"/>
  <Override PartName="/ppt/slideLayouts/slideLayout403.xml" ContentType="application/vnd.openxmlformats-officedocument.presentationml.slideLayout+xml"/>
  <Override PartName="/ppt/slideLayouts/slideLayout404.xml" ContentType="application/vnd.openxmlformats-officedocument.presentationml.slideLayout+xml"/>
  <Override PartName="/ppt/slideLayouts/slideLayout405.xml" ContentType="application/vnd.openxmlformats-officedocument.presentationml.slideLayout+xml"/>
  <Override PartName="/ppt/slideLayouts/slideLayout406.xml" ContentType="application/vnd.openxmlformats-officedocument.presentationml.slideLayout+xml"/>
  <Override PartName="/ppt/slideLayouts/slideLayout407.xml" ContentType="application/vnd.openxmlformats-officedocument.presentationml.slideLayout+xml"/>
  <Override PartName="/ppt/slideLayouts/slideLayout408.xml" ContentType="application/vnd.openxmlformats-officedocument.presentationml.slideLayout+xml"/>
  <Override PartName="/ppt/slideLayouts/slideLayout409.xml" ContentType="application/vnd.openxmlformats-officedocument.presentationml.slideLayout+xml"/>
  <Override PartName="/ppt/slideLayouts/slideLayout410.xml" ContentType="application/vnd.openxmlformats-officedocument.presentationml.slideLayout+xml"/>
  <Override PartName="/ppt/theme/theme38.xml" ContentType="application/vnd.openxmlformats-officedocument.theme+xml"/>
  <Override PartName="/ppt/slideLayouts/slideLayout411.xml" ContentType="application/vnd.openxmlformats-officedocument.presentationml.slideLayout+xml"/>
  <Override PartName="/ppt/slideLayouts/slideLayout412.xml" ContentType="application/vnd.openxmlformats-officedocument.presentationml.slideLayout+xml"/>
  <Override PartName="/ppt/slideLayouts/slideLayout413.xml" ContentType="application/vnd.openxmlformats-officedocument.presentationml.slideLayout+xml"/>
  <Override PartName="/ppt/slideLayouts/slideLayout414.xml" ContentType="application/vnd.openxmlformats-officedocument.presentationml.slideLayout+xml"/>
  <Override PartName="/ppt/slideLayouts/slideLayout415.xml" ContentType="application/vnd.openxmlformats-officedocument.presentationml.slideLayout+xml"/>
  <Override PartName="/ppt/slideLayouts/slideLayout416.xml" ContentType="application/vnd.openxmlformats-officedocument.presentationml.slideLayout+xml"/>
  <Override PartName="/ppt/slideLayouts/slideLayout417.xml" ContentType="application/vnd.openxmlformats-officedocument.presentationml.slideLayout+xml"/>
  <Override PartName="/ppt/slideLayouts/slideLayout418.xml" ContentType="application/vnd.openxmlformats-officedocument.presentationml.slideLayout+xml"/>
  <Override PartName="/ppt/slideLayouts/slideLayout419.xml" ContentType="application/vnd.openxmlformats-officedocument.presentationml.slideLayout+xml"/>
  <Override PartName="/ppt/slideLayouts/slideLayout420.xml" ContentType="application/vnd.openxmlformats-officedocument.presentationml.slideLayout+xml"/>
  <Override PartName="/ppt/slideLayouts/slideLayout421.xml" ContentType="application/vnd.openxmlformats-officedocument.presentationml.slideLayout+xml"/>
  <Override PartName="/ppt/slideLayouts/slideLayout422.xml" ContentType="application/vnd.openxmlformats-officedocument.presentationml.slideLayout+xml"/>
  <Override PartName="/ppt/theme/theme39.xml" ContentType="application/vnd.openxmlformats-officedocument.theme+xml"/>
  <Override PartName="/ppt/slideLayouts/slideLayout423.xml" ContentType="application/vnd.openxmlformats-officedocument.presentationml.slideLayout+xml"/>
  <Override PartName="/ppt/slideLayouts/slideLayout424.xml" ContentType="application/vnd.openxmlformats-officedocument.presentationml.slideLayout+xml"/>
  <Override PartName="/ppt/slideLayouts/slideLayout425.xml" ContentType="application/vnd.openxmlformats-officedocument.presentationml.slideLayout+xml"/>
  <Override PartName="/ppt/slideLayouts/slideLayout426.xml" ContentType="application/vnd.openxmlformats-officedocument.presentationml.slideLayout+xml"/>
  <Override PartName="/ppt/slideLayouts/slideLayout427.xml" ContentType="application/vnd.openxmlformats-officedocument.presentationml.slideLayout+xml"/>
  <Override PartName="/ppt/slideLayouts/slideLayout428.xml" ContentType="application/vnd.openxmlformats-officedocument.presentationml.slideLayout+xml"/>
  <Override PartName="/ppt/slideLayouts/slideLayout429.xml" ContentType="application/vnd.openxmlformats-officedocument.presentationml.slideLayout+xml"/>
  <Override PartName="/ppt/slideLayouts/slideLayout430.xml" ContentType="application/vnd.openxmlformats-officedocument.presentationml.slideLayout+xml"/>
  <Override PartName="/ppt/slideLayouts/slideLayout431.xml" ContentType="application/vnd.openxmlformats-officedocument.presentationml.slideLayout+xml"/>
  <Override PartName="/ppt/slideLayouts/slideLayout432.xml" ContentType="application/vnd.openxmlformats-officedocument.presentationml.slideLayout+xml"/>
  <Override PartName="/ppt/slideLayouts/slideLayout433.xml" ContentType="application/vnd.openxmlformats-officedocument.presentationml.slideLayout+xml"/>
  <Override PartName="/ppt/theme/theme40.xml" ContentType="application/vnd.openxmlformats-officedocument.theme+xml"/>
  <Override PartName="/ppt/slideLayouts/slideLayout434.xml" ContentType="application/vnd.openxmlformats-officedocument.presentationml.slideLayout+xml"/>
  <Override PartName="/ppt/slideLayouts/slideLayout435.xml" ContentType="application/vnd.openxmlformats-officedocument.presentationml.slideLayout+xml"/>
  <Override PartName="/ppt/slideLayouts/slideLayout436.xml" ContentType="application/vnd.openxmlformats-officedocument.presentationml.slideLayout+xml"/>
  <Override PartName="/ppt/slideLayouts/slideLayout437.xml" ContentType="application/vnd.openxmlformats-officedocument.presentationml.slideLayout+xml"/>
  <Override PartName="/ppt/slideLayouts/slideLayout438.xml" ContentType="application/vnd.openxmlformats-officedocument.presentationml.slideLayout+xml"/>
  <Override PartName="/ppt/slideLayouts/slideLayout439.xml" ContentType="application/vnd.openxmlformats-officedocument.presentationml.slideLayout+xml"/>
  <Override PartName="/ppt/slideLayouts/slideLayout440.xml" ContentType="application/vnd.openxmlformats-officedocument.presentationml.slideLayout+xml"/>
  <Override PartName="/ppt/slideLayouts/slideLayout441.xml" ContentType="application/vnd.openxmlformats-officedocument.presentationml.slideLayout+xml"/>
  <Override PartName="/ppt/slideLayouts/slideLayout442.xml" ContentType="application/vnd.openxmlformats-officedocument.presentationml.slideLayout+xml"/>
  <Override PartName="/ppt/slideLayouts/slideLayout443.xml" ContentType="application/vnd.openxmlformats-officedocument.presentationml.slideLayout+xml"/>
  <Override PartName="/ppt/slideLayouts/slideLayout444.xml" ContentType="application/vnd.openxmlformats-officedocument.presentationml.slideLayout+xml"/>
  <Override PartName="/ppt/theme/theme41.xml" ContentType="application/vnd.openxmlformats-officedocument.theme+xml"/>
  <Override PartName="/ppt/slideLayouts/slideLayout445.xml" ContentType="application/vnd.openxmlformats-officedocument.presentationml.slideLayout+xml"/>
  <Override PartName="/ppt/slideLayouts/slideLayout446.xml" ContentType="application/vnd.openxmlformats-officedocument.presentationml.slideLayout+xml"/>
  <Override PartName="/ppt/slideLayouts/slideLayout447.xml" ContentType="application/vnd.openxmlformats-officedocument.presentationml.slideLayout+xml"/>
  <Override PartName="/ppt/slideLayouts/slideLayout448.xml" ContentType="application/vnd.openxmlformats-officedocument.presentationml.slideLayout+xml"/>
  <Override PartName="/ppt/slideLayouts/slideLayout449.xml" ContentType="application/vnd.openxmlformats-officedocument.presentationml.slideLayout+xml"/>
  <Override PartName="/ppt/slideLayouts/slideLayout450.xml" ContentType="application/vnd.openxmlformats-officedocument.presentationml.slideLayout+xml"/>
  <Override PartName="/ppt/slideLayouts/slideLayout451.xml" ContentType="application/vnd.openxmlformats-officedocument.presentationml.slideLayout+xml"/>
  <Override PartName="/ppt/slideLayouts/slideLayout452.xml" ContentType="application/vnd.openxmlformats-officedocument.presentationml.slideLayout+xml"/>
  <Override PartName="/ppt/slideLayouts/slideLayout453.xml" ContentType="application/vnd.openxmlformats-officedocument.presentationml.slideLayout+xml"/>
  <Override PartName="/ppt/slideLayouts/slideLayout454.xml" ContentType="application/vnd.openxmlformats-officedocument.presentationml.slideLayout+xml"/>
  <Override PartName="/ppt/slideLayouts/slideLayout455.xml" ContentType="application/vnd.openxmlformats-officedocument.presentationml.slideLayout+xml"/>
  <Override PartName="/ppt/theme/theme42.xml" ContentType="application/vnd.openxmlformats-officedocument.theme+xml"/>
  <Override PartName="/ppt/slideLayouts/slideLayout456.xml" ContentType="application/vnd.openxmlformats-officedocument.presentationml.slideLayout+xml"/>
  <Override PartName="/ppt/slideLayouts/slideLayout457.xml" ContentType="application/vnd.openxmlformats-officedocument.presentationml.slideLayout+xml"/>
  <Override PartName="/ppt/slideLayouts/slideLayout458.xml" ContentType="application/vnd.openxmlformats-officedocument.presentationml.slideLayout+xml"/>
  <Override PartName="/ppt/slideLayouts/slideLayout459.xml" ContentType="application/vnd.openxmlformats-officedocument.presentationml.slideLayout+xml"/>
  <Override PartName="/ppt/slideLayouts/slideLayout460.xml" ContentType="application/vnd.openxmlformats-officedocument.presentationml.slideLayout+xml"/>
  <Override PartName="/ppt/slideLayouts/slideLayout461.xml" ContentType="application/vnd.openxmlformats-officedocument.presentationml.slideLayout+xml"/>
  <Override PartName="/ppt/slideLayouts/slideLayout462.xml" ContentType="application/vnd.openxmlformats-officedocument.presentationml.slideLayout+xml"/>
  <Override PartName="/ppt/slideLayouts/slideLayout463.xml" ContentType="application/vnd.openxmlformats-officedocument.presentationml.slideLayout+xml"/>
  <Override PartName="/ppt/slideLayouts/slideLayout464.xml" ContentType="application/vnd.openxmlformats-officedocument.presentationml.slideLayout+xml"/>
  <Override PartName="/ppt/slideLayouts/slideLayout465.xml" ContentType="application/vnd.openxmlformats-officedocument.presentationml.slideLayout+xml"/>
  <Override PartName="/ppt/slideLayouts/slideLayout466.xml" ContentType="application/vnd.openxmlformats-officedocument.presentationml.slideLayout+xml"/>
  <Override PartName="/ppt/theme/theme43.xml" ContentType="application/vnd.openxmlformats-officedocument.theme+xml"/>
  <Override PartName="/ppt/slideLayouts/slideLayout467.xml" ContentType="application/vnd.openxmlformats-officedocument.presentationml.slideLayout+xml"/>
  <Override PartName="/ppt/slideLayouts/slideLayout468.xml" ContentType="application/vnd.openxmlformats-officedocument.presentationml.slideLayout+xml"/>
  <Override PartName="/ppt/slideLayouts/slideLayout469.xml" ContentType="application/vnd.openxmlformats-officedocument.presentationml.slideLayout+xml"/>
  <Override PartName="/ppt/slideLayouts/slideLayout470.xml" ContentType="application/vnd.openxmlformats-officedocument.presentationml.slideLayout+xml"/>
  <Override PartName="/ppt/slideLayouts/slideLayout471.xml" ContentType="application/vnd.openxmlformats-officedocument.presentationml.slideLayout+xml"/>
  <Override PartName="/ppt/slideLayouts/slideLayout472.xml" ContentType="application/vnd.openxmlformats-officedocument.presentationml.slideLayout+xml"/>
  <Override PartName="/ppt/slideLayouts/slideLayout473.xml" ContentType="application/vnd.openxmlformats-officedocument.presentationml.slideLayout+xml"/>
  <Override PartName="/ppt/slideLayouts/slideLayout474.xml" ContentType="application/vnd.openxmlformats-officedocument.presentationml.slideLayout+xml"/>
  <Override PartName="/ppt/slideLayouts/slideLayout475.xml" ContentType="application/vnd.openxmlformats-officedocument.presentationml.slideLayout+xml"/>
  <Override PartName="/ppt/slideLayouts/slideLayout476.xml" ContentType="application/vnd.openxmlformats-officedocument.presentationml.slideLayout+xml"/>
  <Override PartName="/ppt/slideLayouts/slideLayout477.xml" ContentType="application/vnd.openxmlformats-officedocument.presentationml.slideLayout+xml"/>
  <Override PartName="/ppt/theme/theme44.xml" ContentType="application/vnd.openxmlformats-officedocument.theme+xml"/>
  <Override PartName="/ppt/slideLayouts/slideLayout478.xml" ContentType="application/vnd.openxmlformats-officedocument.presentationml.slideLayout+xml"/>
  <Override PartName="/ppt/slideLayouts/slideLayout479.xml" ContentType="application/vnd.openxmlformats-officedocument.presentationml.slideLayout+xml"/>
  <Override PartName="/ppt/slideLayouts/slideLayout480.xml" ContentType="application/vnd.openxmlformats-officedocument.presentationml.slideLayout+xml"/>
  <Override PartName="/ppt/slideLayouts/slideLayout481.xml" ContentType="application/vnd.openxmlformats-officedocument.presentationml.slideLayout+xml"/>
  <Override PartName="/ppt/slideLayouts/slideLayout482.xml" ContentType="application/vnd.openxmlformats-officedocument.presentationml.slideLayout+xml"/>
  <Override PartName="/ppt/slideLayouts/slideLayout483.xml" ContentType="application/vnd.openxmlformats-officedocument.presentationml.slideLayout+xml"/>
  <Override PartName="/ppt/slideLayouts/slideLayout484.xml" ContentType="application/vnd.openxmlformats-officedocument.presentationml.slideLayout+xml"/>
  <Override PartName="/ppt/slideLayouts/slideLayout485.xml" ContentType="application/vnd.openxmlformats-officedocument.presentationml.slideLayout+xml"/>
  <Override PartName="/ppt/slideLayouts/slideLayout486.xml" ContentType="application/vnd.openxmlformats-officedocument.presentationml.slideLayout+xml"/>
  <Override PartName="/ppt/slideLayouts/slideLayout487.xml" ContentType="application/vnd.openxmlformats-officedocument.presentationml.slideLayout+xml"/>
  <Override PartName="/ppt/slideLayouts/slideLayout488.xml" ContentType="application/vnd.openxmlformats-officedocument.presentationml.slideLayout+xml"/>
  <Override PartName="/ppt/theme/theme45.xml" ContentType="application/vnd.openxmlformats-officedocument.theme+xml"/>
  <Override PartName="/ppt/slideLayouts/slideLayout489.xml" ContentType="application/vnd.openxmlformats-officedocument.presentationml.slideLayout+xml"/>
  <Override PartName="/ppt/slideLayouts/slideLayout490.xml" ContentType="application/vnd.openxmlformats-officedocument.presentationml.slideLayout+xml"/>
  <Override PartName="/ppt/slideLayouts/slideLayout491.xml" ContentType="application/vnd.openxmlformats-officedocument.presentationml.slideLayout+xml"/>
  <Override PartName="/ppt/slideLayouts/slideLayout492.xml" ContentType="application/vnd.openxmlformats-officedocument.presentationml.slideLayout+xml"/>
  <Override PartName="/ppt/slideLayouts/slideLayout493.xml" ContentType="application/vnd.openxmlformats-officedocument.presentationml.slideLayout+xml"/>
  <Override PartName="/ppt/slideLayouts/slideLayout494.xml" ContentType="application/vnd.openxmlformats-officedocument.presentationml.slideLayout+xml"/>
  <Override PartName="/ppt/slideLayouts/slideLayout495.xml" ContentType="application/vnd.openxmlformats-officedocument.presentationml.slideLayout+xml"/>
  <Override PartName="/ppt/slideLayouts/slideLayout496.xml" ContentType="application/vnd.openxmlformats-officedocument.presentationml.slideLayout+xml"/>
  <Override PartName="/ppt/slideLayouts/slideLayout497.xml" ContentType="application/vnd.openxmlformats-officedocument.presentationml.slideLayout+xml"/>
  <Override PartName="/ppt/slideLayouts/slideLayout498.xml" ContentType="application/vnd.openxmlformats-officedocument.presentationml.slideLayout+xml"/>
  <Override PartName="/ppt/slideLayouts/slideLayout499.xml" ContentType="application/vnd.openxmlformats-officedocument.presentationml.slideLayout+xml"/>
  <Override PartName="/ppt/theme/theme46.xml" ContentType="application/vnd.openxmlformats-officedocument.theme+xml"/>
  <Override PartName="/ppt/slideLayouts/slideLayout500.xml" ContentType="application/vnd.openxmlformats-officedocument.presentationml.slideLayout+xml"/>
  <Override PartName="/ppt/slideLayouts/slideLayout501.xml" ContentType="application/vnd.openxmlformats-officedocument.presentationml.slideLayout+xml"/>
  <Override PartName="/ppt/slideLayouts/slideLayout502.xml" ContentType="application/vnd.openxmlformats-officedocument.presentationml.slideLayout+xml"/>
  <Override PartName="/ppt/slideLayouts/slideLayout503.xml" ContentType="application/vnd.openxmlformats-officedocument.presentationml.slideLayout+xml"/>
  <Override PartName="/ppt/slideLayouts/slideLayout504.xml" ContentType="application/vnd.openxmlformats-officedocument.presentationml.slideLayout+xml"/>
  <Override PartName="/ppt/slideLayouts/slideLayout505.xml" ContentType="application/vnd.openxmlformats-officedocument.presentationml.slideLayout+xml"/>
  <Override PartName="/ppt/slideLayouts/slideLayout506.xml" ContentType="application/vnd.openxmlformats-officedocument.presentationml.slideLayout+xml"/>
  <Override PartName="/ppt/slideLayouts/slideLayout507.xml" ContentType="application/vnd.openxmlformats-officedocument.presentationml.slideLayout+xml"/>
  <Override PartName="/ppt/slideLayouts/slideLayout508.xml" ContentType="application/vnd.openxmlformats-officedocument.presentationml.slideLayout+xml"/>
  <Override PartName="/ppt/slideLayouts/slideLayout509.xml" ContentType="application/vnd.openxmlformats-officedocument.presentationml.slideLayout+xml"/>
  <Override PartName="/ppt/slideLayouts/slideLayout510.xml" ContentType="application/vnd.openxmlformats-officedocument.presentationml.slideLayout+xml"/>
  <Override PartName="/ppt/slideLayouts/slideLayout511.xml" ContentType="application/vnd.openxmlformats-officedocument.presentationml.slideLayout+xml"/>
  <Override PartName="/ppt/theme/theme47.xml" ContentType="application/vnd.openxmlformats-officedocument.theme+xml"/>
  <Override PartName="/ppt/slideLayouts/slideLayout512.xml" ContentType="application/vnd.openxmlformats-officedocument.presentationml.slideLayout+xml"/>
  <Override PartName="/ppt/slideLayouts/slideLayout513.xml" ContentType="application/vnd.openxmlformats-officedocument.presentationml.slideLayout+xml"/>
  <Override PartName="/ppt/slideLayouts/slideLayout514.xml" ContentType="application/vnd.openxmlformats-officedocument.presentationml.slideLayout+xml"/>
  <Override PartName="/ppt/slideLayouts/slideLayout515.xml" ContentType="application/vnd.openxmlformats-officedocument.presentationml.slideLayout+xml"/>
  <Override PartName="/ppt/slideLayouts/slideLayout516.xml" ContentType="application/vnd.openxmlformats-officedocument.presentationml.slideLayout+xml"/>
  <Override PartName="/ppt/slideLayouts/slideLayout517.xml" ContentType="application/vnd.openxmlformats-officedocument.presentationml.slideLayout+xml"/>
  <Override PartName="/ppt/slideLayouts/slideLayout518.xml" ContentType="application/vnd.openxmlformats-officedocument.presentationml.slideLayout+xml"/>
  <Override PartName="/ppt/slideLayouts/slideLayout519.xml" ContentType="application/vnd.openxmlformats-officedocument.presentationml.slideLayout+xml"/>
  <Override PartName="/ppt/slideLayouts/slideLayout520.xml" ContentType="application/vnd.openxmlformats-officedocument.presentationml.slideLayout+xml"/>
  <Override PartName="/ppt/slideLayouts/slideLayout521.xml" ContentType="application/vnd.openxmlformats-officedocument.presentationml.slideLayout+xml"/>
  <Override PartName="/ppt/slideLayouts/slideLayout522.xml" ContentType="application/vnd.openxmlformats-officedocument.presentationml.slideLayout+xml"/>
  <Override PartName="/ppt/theme/theme48.xml" ContentType="application/vnd.openxmlformats-officedocument.theme+xml"/>
  <Override PartName="/ppt/slideLayouts/slideLayout523.xml" ContentType="application/vnd.openxmlformats-officedocument.presentationml.slideLayout+xml"/>
  <Override PartName="/ppt/slideLayouts/slideLayout524.xml" ContentType="application/vnd.openxmlformats-officedocument.presentationml.slideLayout+xml"/>
  <Override PartName="/ppt/slideLayouts/slideLayout525.xml" ContentType="application/vnd.openxmlformats-officedocument.presentationml.slideLayout+xml"/>
  <Override PartName="/ppt/slideLayouts/slideLayout526.xml" ContentType="application/vnd.openxmlformats-officedocument.presentationml.slideLayout+xml"/>
  <Override PartName="/ppt/slideLayouts/slideLayout527.xml" ContentType="application/vnd.openxmlformats-officedocument.presentationml.slideLayout+xml"/>
  <Override PartName="/ppt/slideLayouts/slideLayout528.xml" ContentType="application/vnd.openxmlformats-officedocument.presentationml.slideLayout+xml"/>
  <Override PartName="/ppt/slideLayouts/slideLayout529.xml" ContentType="application/vnd.openxmlformats-officedocument.presentationml.slideLayout+xml"/>
  <Override PartName="/ppt/slideLayouts/slideLayout530.xml" ContentType="application/vnd.openxmlformats-officedocument.presentationml.slideLayout+xml"/>
  <Override PartName="/ppt/slideLayouts/slideLayout531.xml" ContentType="application/vnd.openxmlformats-officedocument.presentationml.slideLayout+xml"/>
  <Override PartName="/ppt/slideLayouts/slideLayout532.xml" ContentType="application/vnd.openxmlformats-officedocument.presentationml.slideLayout+xml"/>
  <Override PartName="/ppt/slideLayouts/slideLayout533.xml" ContentType="application/vnd.openxmlformats-officedocument.presentationml.slideLayout+xml"/>
  <Override PartName="/ppt/theme/theme49.xml" ContentType="application/vnd.openxmlformats-officedocument.theme+xml"/>
  <Override PartName="/ppt/slideLayouts/slideLayout534.xml" ContentType="application/vnd.openxmlformats-officedocument.presentationml.slideLayout+xml"/>
  <Override PartName="/ppt/slideLayouts/slideLayout535.xml" ContentType="application/vnd.openxmlformats-officedocument.presentationml.slideLayout+xml"/>
  <Override PartName="/ppt/slideLayouts/slideLayout536.xml" ContentType="application/vnd.openxmlformats-officedocument.presentationml.slideLayout+xml"/>
  <Override PartName="/ppt/slideLayouts/slideLayout537.xml" ContentType="application/vnd.openxmlformats-officedocument.presentationml.slideLayout+xml"/>
  <Override PartName="/ppt/slideLayouts/slideLayout538.xml" ContentType="application/vnd.openxmlformats-officedocument.presentationml.slideLayout+xml"/>
  <Override PartName="/ppt/slideLayouts/slideLayout539.xml" ContentType="application/vnd.openxmlformats-officedocument.presentationml.slideLayout+xml"/>
  <Override PartName="/ppt/slideLayouts/slideLayout540.xml" ContentType="application/vnd.openxmlformats-officedocument.presentationml.slideLayout+xml"/>
  <Override PartName="/ppt/slideLayouts/slideLayout541.xml" ContentType="application/vnd.openxmlformats-officedocument.presentationml.slideLayout+xml"/>
  <Override PartName="/ppt/slideLayouts/slideLayout542.xml" ContentType="application/vnd.openxmlformats-officedocument.presentationml.slideLayout+xml"/>
  <Override PartName="/ppt/slideLayouts/slideLayout543.xml" ContentType="application/vnd.openxmlformats-officedocument.presentationml.slideLayout+xml"/>
  <Override PartName="/ppt/slideLayouts/slideLayout544.xml" ContentType="application/vnd.openxmlformats-officedocument.presentationml.slideLayout+xml"/>
  <Override PartName="/ppt/slideLayouts/slideLayout545.xml" ContentType="application/vnd.openxmlformats-officedocument.presentationml.slideLayout+xml"/>
  <Override PartName="/ppt/theme/theme50.xml" ContentType="application/vnd.openxmlformats-officedocument.theme+xml"/>
  <Override PartName="/ppt/slideLayouts/slideLayout546.xml" ContentType="application/vnd.openxmlformats-officedocument.presentationml.slideLayout+xml"/>
  <Override PartName="/ppt/slideLayouts/slideLayout547.xml" ContentType="application/vnd.openxmlformats-officedocument.presentationml.slideLayout+xml"/>
  <Override PartName="/ppt/slideLayouts/slideLayout548.xml" ContentType="application/vnd.openxmlformats-officedocument.presentationml.slideLayout+xml"/>
  <Override PartName="/ppt/slideLayouts/slideLayout549.xml" ContentType="application/vnd.openxmlformats-officedocument.presentationml.slideLayout+xml"/>
  <Override PartName="/ppt/slideLayouts/slideLayout550.xml" ContentType="application/vnd.openxmlformats-officedocument.presentationml.slideLayout+xml"/>
  <Override PartName="/ppt/slideLayouts/slideLayout551.xml" ContentType="application/vnd.openxmlformats-officedocument.presentationml.slideLayout+xml"/>
  <Override PartName="/ppt/slideLayouts/slideLayout552.xml" ContentType="application/vnd.openxmlformats-officedocument.presentationml.slideLayout+xml"/>
  <Override PartName="/ppt/slideLayouts/slideLayout553.xml" ContentType="application/vnd.openxmlformats-officedocument.presentationml.slideLayout+xml"/>
  <Override PartName="/ppt/slideLayouts/slideLayout554.xml" ContentType="application/vnd.openxmlformats-officedocument.presentationml.slideLayout+xml"/>
  <Override PartName="/ppt/slideLayouts/slideLayout555.xml" ContentType="application/vnd.openxmlformats-officedocument.presentationml.slideLayout+xml"/>
  <Override PartName="/ppt/slideLayouts/slideLayout556.xml" ContentType="application/vnd.openxmlformats-officedocument.presentationml.slideLayout+xml"/>
  <Override PartName="/ppt/theme/theme51.xml" ContentType="application/vnd.openxmlformats-officedocument.theme+xml"/>
  <Override PartName="/ppt/slideLayouts/slideLayout557.xml" ContentType="application/vnd.openxmlformats-officedocument.presentationml.slideLayout+xml"/>
  <Override PartName="/ppt/slideLayouts/slideLayout558.xml" ContentType="application/vnd.openxmlformats-officedocument.presentationml.slideLayout+xml"/>
  <Override PartName="/ppt/slideLayouts/slideLayout559.xml" ContentType="application/vnd.openxmlformats-officedocument.presentationml.slideLayout+xml"/>
  <Override PartName="/ppt/slideLayouts/slideLayout560.xml" ContentType="application/vnd.openxmlformats-officedocument.presentationml.slideLayout+xml"/>
  <Override PartName="/ppt/slideLayouts/slideLayout561.xml" ContentType="application/vnd.openxmlformats-officedocument.presentationml.slideLayout+xml"/>
  <Override PartName="/ppt/slideLayouts/slideLayout562.xml" ContentType="application/vnd.openxmlformats-officedocument.presentationml.slideLayout+xml"/>
  <Override PartName="/ppt/slideLayouts/slideLayout563.xml" ContentType="application/vnd.openxmlformats-officedocument.presentationml.slideLayout+xml"/>
  <Override PartName="/ppt/slideLayouts/slideLayout564.xml" ContentType="application/vnd.openxmlformats-officedocument.presentationml.slideLayout+xml"/>
  <Override PartName="/ppt/slideLayouts/slideLayout565.xml" ContentType="application/vnd.openxmlformats-officedocument.presentationml.slideLayout+xml"/>
  <Override PartName="/ppt/slideLayouts/slideLayout566.xml" ContentType="application/vnd.openxmlformats-officedocument.presentationml.slideLayout+xml"/>
  <Override PartName="/ppt/slideLayouts/slideLayout567.xml" ContentType="application/vnd.openxmlformats-officedocument.presentationml.slideLayout+xml"/>
  <Override PartName="/ppt/theme/theme52.xml" ContentType="application/vnd.openxmlformats-officedocument.theme+xml"/>
  <Override PartName="/ppt/slideLayouts/slideLayout568.xml" ContentType="application/vnd.openxmlformats-officedocument.presentationml.slideLayout+xml"/>
  <Override PartName="/ppt/slideLayouts/slideLayout569.xml" ContentType="application/vnd.openxmlformats-officedocument.presentationml.slideLayout+xml"/>
  <Override PartName="/ppt/slideLayouts/slideLayout570.xml" ContentType="application/vnd.openxmlformats-officedocument.presentationml.slideLayout+xml"/>
  <Override PartName="/ppt/slideLayouts/slideLayout571.xml" ContentType="application/vnd.openxmlformats-officedocument.presentationml.slideLayout+xml"/>
  <Override PartName="/ppt/slideLayouts/slideLayout572.xml" ContentType="application/vnd.openxmlformats-officedocument.presentationml.slideLayout+xml"/>
  <Override PartName="/ppt/slideLayouts/slideLayout573.xml" ContentType="application/vnd.openxmlformats-officedocument.presentationml.slideLayout+xml"/>
  <Override PartName="/ppt/slideLayouts/slideLayout574.xml" ContentType="application/vnd.openxmlformats-officedocument.presentationml.slideLayout+xml"/>
  <Override PartName="/ppt/slideLayouts/slideLayout575.xml" ContentType="application/vnd.openxmlformats-officedocument.presentationml.slideLayout+xml"/>
  <Override PartName="/ppt/slideLayouts/slideLayout576.xml" ContentType="application/vnd.openxmlformats-officedocument.presentationml.slideLayout+xml"/>
  <Override PartName="/ppt/slideLayouts/slideLayout577.xml" ContentType="application/vnd.openxmlformats-officedocument.presentationml.slideLayout+xml"/>
  <Override PartName="/ppt/slideLayouts/slideLayout578.xml" ContentType="application/vnd.openxmlformats-officedocument.presentationml.slideLayout+xml"/>
  <Override PartName="/ppt/theme/theme53.xml" ContentType="application/vnd.openxmlformats-officedocument.theme+xml"/>
  <Override PartName="/ppt/slideLayouts/slideLayout579.xml" ContentType="application/vnd.openxmlformats-officedocument.presentationml.slideLayout+xml"/>
  <Override PartName="/ppt/slideLayouts/slideLayout580.xml" ContentType="application/vnd.openxmlformats-officedocument.presentationml.slideLayout+xml"/>
  <Override PartName="/ppt/slideLayouts/slideLayout581.xml" ContentType="application/vnd.openxmlformats-officedocument.presentationml.slideLayout+xml"/>
  <Override PartName="/ppt/slideLayouts/slideLayout582.xml" ContentType="application/vnd.openxmlformats-officedocument.presentationml.slideLayout+xml"/>
  <Override PartName="/ppt/slideLayouts/slideLayout583.xml" ContentType="application/vnd.openxmlformats-officedocument.presentationml.slideLayout+xml"/>
  <Override PartName="/ppt/slideLayouts/slideLayout584.xml" ContentType="application/vnd.openxmlformats-officedocument.presentationml.slideLayout+xml"/>
  <Override PartName="/ppt/slideLayouts/slideLayout585.xml" ContentType="application/vnd.openxmlformats-officedocument.presentationml.slideLayout+xml"/>
  <Override PartName="/ppt/slideLayouts/slideLayout586.xml" ContentType="application/vnd.openxmlformats-officedocument.presentationml.slideLayout+xml"/>
  <Override PartName="/ppt/slideLayouts/slideLayout587.xml" ContentType="application/vnd.openxmlformats-officedocument.presentationml.slideLayout+xml"/>
  <Override PartName="/ppt/slideLayouts/slideLayout588.xml" ContentType="application/vnd.openxmlformats-officedocument.presentationml.slideLayout+xml"/>
  <Override PartName="/ppt/slideLayouts/slideLayout589.xml" ContentType="application/vnd.openxmlformats-officedocument.presentationml.slideLayout+xml"/>
  <Override PartName="/ppt/slideLayouts/slideLayout590.xml" ContentType="application/vnd.openxmlformats-officedocument.presentationml.slideLayout+xml"/>
  <Override PartName="/ppt/theme/theme54.xml" ContentType="application/vnd.openxmlformats-officedocument.theme+xml"/>
  <Override PartName="/ppt/slideLayouts/slideLayout591.xml" ContentType="application/vnd.openxmlformats-officedocument.presentationml.slideLayout+xml"/>
  <Override PartName="/ppt/slideLayouts/slideLayout592.xml" ContentType="application/vnd.openxmlformats-officedocument.presentationml.slideLayout+xml"/>
  <Override PartName="/ppt/slideLayouts/slideLayout593.xml" ContentType="application/vnd.openxmlformats-officedocument.presentationml.slideLayout+xml"/>
  <Override PartName="/ppt/slideLayouts/slideLayout594.xml" ContentType="application/vnd.openxmlformats-officedocument.presentationml.slideLayout+xml"/>
  <Override PartName="/ppt/slideLayouts/slideLayout595.xml" ContentType="application/vnd.openxmlformats-officedocument.presentationml.slideLayout+xml"/>
  <Override PartName="/ppt/slideLayouts/slideLayout596.xml" ContentType="application/vnd.openxmlformats-officedocument.presentationml.slideLayout+xml"/>
  <Override PartName="/ppt/slideLayouts/slideLayout597.xml" ContentType="application/vnd.openxmlformats-officedocument.presentationml.slideLayout+xml"/>
  <Override PartName="/ppt/slideLayouts/slideLayout598.xml" ContentType="application/vnd.openxmlformats-officedocument.presentationml.slideLayout+xml"/>
  <Override PartName="/ppt/slideLayouts/slideLayout599.xml" ContentType="application/vnd.openxmlformats-officedocument.presentationml.slideLayout+xml"/>
  <Override PartName="/ppt/slideLayouts/slideLayout600.xml" ContentType="application/vnd.openxmlformats-officedocument.presentationml.slideLayout+xml"/>
  <Override PartName="/ppt/slideLayouts/slideLayout601.xml" ContentType="application/vnd.openxmlformats-officedocument.presentationml.slideLayout+xml"/>
  <Override PartName="/ppt/theme/theme55.xml" ContentType="application/vnd.openxmlformats-officedocument.theme+xml"/>
  <Override PartName="/ppt/slideLayouts/slideLayout602.xml" ContentType="application/vnd.openxmlformats-officedocument.presentationml.slideLayout+xml"/>
  <Override PartName="/ppt/slideLayouts/slideLayout603.xml" ContentType="application/vnd.openxmlformats-officedocument.presentationml.slideLayout+xml"/>
  <Override PartName="/ppt/slideLayouts/slideLayout604.xml" ContentType="application/vnd.openxmlformats-officedocument.presentationml.slideLayout+xml"/>
  <Override PartName="/ppt/slideLayouts/slideLayout605.xml" ContentType="application/vnd.openxmlformats-officedocument.presentationml.slideLayout+xml"/>
  <Override PartName="/ppt/slideLayouts/slideLayout606.xml" ContentType="application/vnd.openxmlformats-officedocument.presentationml.slideLayout+xml"/>
  <Override PartName="/ppt/slideLayouts/slideLayout607.xml" ContentType="application/vnd.openxmlformats-officedocument.presentationml.slideLayout+xml"/>
  <Override PartName="/ppt/slideLayouts/slideLayout608.xml" ContentType="application/vnd.openxmlformats-officedocument.presentationml.slideLayout+xml"/>
  <Override PartName="/ppt/slideLayouts/slideLayout609.xml" ContentType="application/vnd.openxmlformats-officedocument.presentationml.slideLayout+xml"/>
  <Override PartName="/ppt/slideLayouts/slideLayout610.xml" ContentType="application/vnd.openxmlformats-officedocument.presentationml.slideLayout+xml"/>
  <Override PartName="/ppt/slideLayouts/slideLayout611.xml" ContentType="application/vnd.openxmlformats-officedocument.presentationml.slideLayout+xml"/>
  <Override PartName="/ppt/slideLayouts/slideLayout612.xml" ContentType="application/vnd.openxmlformats-officedocument.presentationml.slideLayout+xml"/>
  <Override PartName="/ppt/theme/theme56.xml" ContentType="application/vnd.openxmlformats-officedocument.theme+xml"/>
  <Override PartName="/ppt/slideLayouts/slideLayout613.xml" ContentType="application/vnd.openxmlformats-officedocument.presentationml.slideLayout+xml"/>
  <Override PartName="/ppt/slideLayouts/slideLayout614.xml" ContentType="application/vnd.openxmlformats-officedocument.presentationml.slideLayout+xml"/>
  <Override PartName="/ppt/slideLayouts/slideLayout615.xml" ContentType="application/vnd.openxmlformats-officedocument.presentationml.slideLayout+xml"/>
  <Override PartName="/ppt/slideLayouts/slideLayout616.xml" ContentType="application/vnd.openxmlformats-officedocument.presentationml.slideLayout+xml"/>
  <Override PartName="/ppt/slideLayouts/slideLayout617.xml" ContentType="application/vnd.openxmlformats-officedocument.presentationml.slideLayout+xml"/>
  <Override PartName="/ppt/slideLayouts/slideLayout618.xml" ContentType="application/vnd.openxmlformats-officedocument.presentationml.slideLayout+xml"/>
  <Override PartName="/ppt/slideLayouts/slideLayout619.xml" ContentType="application/vnd.openxmlformats-officedocument.presentationml.slideLayout+xml"/>
  <Override PartName="/ppt/slideLayouts/slideLayout620.xml" ContentType="application/vnd.openxmlformats-officedocument.presentationml.slideLayout+xml"/>
  <Override PartName="/ppt/slideLayouts/slideLayout621.xml" ContentType="application/vnd.openxmlformats-officedocument.presentationml.slideLayout+xml"/>
  <Override PartName="/ppt/slideLayouts/slideLayout622.xml" ContentType="application/vnd.openxmlformats-officedocument.presentationml.slideLayout+xml"/>
  <Override PartName="/ppt/slideLayouts/slideLayout623.xml" ContentType="application/vnd.openxmlformats-officedocument.presentationml.slideLayout+xml"/>
  <Override PartName="/ppt/slideLayouts/slideLayout624.xml" ContentType="application/vnd.openxmlformats-officedocument.presentationml.slideLayout+xml"/>
  <Override PartName="/ppt/theme/theme57.xml" ContentType="application/vnd.openxmlformats-officedocument.theme+xml"/>
  <Override PartName="/ppt/slideLayouts/slideLayout625.xml" ContentType="application/vnd.openxmlformats-officedocument.presentationml.slideLayout+xml"/>
  <Override PartName="/ppt/slideLayouts/slideLayout626.xml" ContentType="application/vnd.openxmlformats-officedocument.presentationml.slideLayout+xml"/>
  <Override PartName="/ppt/slideLayouts/slideLayout627.xml" ContentType="application/vnd.openxmlformats-officedocument.presentationml.slideLayout+xml"/>
  <Override PartName="/ppt/slideLayouts/slideLayout628.xml" ContentType="application/vnd.openxmlformats-officedocument.presentationml.slideLayout+xml"/>
  <Override PartName="/ppt/slideLayouts/slideLayout629.xml" ContentType="application/vnd.openxmlformats-officedocument.presentationml.slideLayout+xml"/>
  <Override PartName="/ppt/slideLayouts/slideLayout630.xml" ContentType="application/vnd.openxmlformats-officedocument.presentationml.slideLayout+xml"/>
  <Override PartName="/ppt/slideLayouts/slideLayout631.xml" ContentType="application/vnd.openxmlformats-officedocument.presentationml.slideLayout+xml"/>
  <Override PartName="/ppt/slideLayouts/slideLayout632.xml" ContentType="application/vnd.openxmlformats-officedocument.presentationml.slideLayout+xml"/>
  <Override PartName="/ppt/slideLayouts/slideLayout633.xml" ContentType="application/vnd.openxmlformats-officedocument.presentationml.slideLayout+xml"/>
  <Override PartName="/ppt/slideLayouts/slideLayout634.xml" ContentType="application/vnd.openxmlformats-officedocument.presentationml.slideLayout+xml"/>
  <Override PartName="/ppt/slideLayouts/slideLayout635.xml" ContentType="application/vnd.openxmlformats-officedocument.presentationml.slideLayout+xml"/>
  <Override PartName="/ppt/theme/theme58.xml" ContentType="application/vnd.openxmlformats-officedocument.theme+xml"/>
  <Override PartName="/ppt/slideLayouts/slideLayout636.xml" ContentType="application/vnd.openxmlformats-officedocument.presentationml.slideLayout+xml"/>
  <Override PartName="/ppt/slideLayouts/slideLayout637.xml" ContentType="application/vnd.openxmlformats-officedocument.presentationml.slideLayout+xml"/>
  <Override PartName="/ppt/slideLayouts/slideLayout638.xml" ContentType="application/vnd.openxmlformats-officedocument.presentationml.slideLayout+xml"/>
  <Override PartName="/ppt/slideLayouts/slideLayout639.xml" ContentType="application/vnd.openxmlformats-officedocument.presentationml.slideLayout+xml"/>
  <Override PartName="/ppt/slideLayouts/slideLayout640.xml" ContentType="application/vnd.openxmlformats-officedocument.presentationml.slideLayout+xml"/>
  <Override PartName="/ppt/slideLayouts/slideLayout641.xml" ContentType="application/vnd.openxmlformats-officedocument.presentationml.slideLayout+xml"/>
  <Override PartName="/ppt/slideLayouts/slideLayout642.xml" ContentType="application/vnd.openxmlformats-officedocument.presentationml.slideLayout+xml"/>
  <Override PartName="/ppt/slideLayouts/slideLayout643.xml" ContentType="application/vnd.openxmlformats-officedocument.presentationml.slideLayout+xml"/>
  <Override PartName="/ppt/slideLayouts/slideLayout644.xml" ContentType="application/vnd.openxmlformats-officedocument.presentationml.slideLayout+xml"/>
  <Override PartName="/ppt/slideLayouts/slideLayout645.xml" ContentType="application/vnd.openxmlformats-officedocument.presentationml.slideLayout+xml"/>
  <Override PartName="/ppt/slideLayouts/slideLayout646.xml" ContentType="application/vnd.openxmlformats-officedocument.presentationml.slideLayout+xml"/>
  <Override PartName="/ppt/theme/theme59.xml" ContentType="application/vnd.openxmlformats-officedocument.theme+xml"/>
  <Override PartName="/ppt/slideLayouts/slideLayout647.xml" ContentType="application/vnd.openxmlformats-officedocument.presentationml.slideLayout+xml"/>
  <Override PartName="/ppt/slideLayouts/slideLayout648.xml" ContentType="application/vnd.openxmlformats-officedocument.presentationml.slideLayout+xml"/>
  <Override PartName="/ppt/slideLayouts/slideLayout649.xml" ContentType="application/vnd.openxmlformats-officedocument.presentationml.slideLayout+xml"/>
  <Override PartName="/ppt/slideLayouts/slideLayout650.xml" ContentType="application/vnd.openxmlformats-officedocument.presentationml.slideLayout+xml"/>
  <Override PartName="/ppt/slideLayouts/slideLayout651.xml" ContentType="application/vnd.openxmlformats-officedocument.presentationml.slideLayout+xml"/>
  <Override PartName="/ppt/slideLayouts/slideLayout652.xml" ContentType="application/vnd.openxmlformats-officedocument.presentationml.slideLayout+xml"/>
  <Override PartName="/ppt/slideLayouts/slideLayout653.xml" ContentType="application/vnd.openxmlformats-officedocument.presentationml.slideLayout+xml"/>
  <Override PartName="/ppt/slideLayouts/slideLayout654.xml" ContentType="application/vnd.openxmlformats-officedocument.presentationml.slideLayout+xml"/>
  <Override PartName="/ppt/slideLayouts/slideLayout655.xml" ContentType="application/vnd.openxmlformats-officedocument.presentationml.slideLayout+xml"/>
  <Override PartName="/ppt/slideLayouts/slideLayout656.xml" ContentType="application/vnd.openxmlformats-officedocument.presentationml.slideLayout+xml"/>
  <Override PartName="/ppt/slideLayouts/slideLayout657.xml" ContentType="application/vnd.openxmlformats-officedocument.presentationml.slideLayout+xml"/>
  <Override PartName="/ppt/slideLayouts/slideLayout658.xml" ContentType="application/vnd.openxmlformats-officedocument.presentationml.slideLayout+xml"/>
  <Override PartName="/ppt/theme/theme60.xml" ContentType="application/vnd.openxmlformats-officedocument.theme+xml"/>
  <Override PartName="/ppt/slideLayouts/slideLayout659.xml" ContentType="application/vnd.openxmlformats-officedocument.presentationml.slideLayout+xml"/>
  <Override PartName="/ppt/slideLayouts/slideLayout660.xml" ContentType="application/vnd.openxmlformats-officedocument.presentationml.slideLayout+xml"/>
  <Override PartName="/ppt/slideLayouts/slideLayout661.xml" ContentType="application/vnd.openxmlformats-officedocument.presentationml.slideLayout+xml"/>
  <Override PartName="/ppt/slideLayouts/slideLayout662.xml" ContentType="application/vnd.openxmlformats-officedocument.presentationml.slideLayout+xml"/>
  <Override PartName="/ppt/theme/theme61.xml" ContentType="application/vnd.openxmlformats-officedocument.theme+xml"/>
  <Override PartName="/ppt/slideLayouts/slideLayout663.xml" ContentType="application/vnd.openxmlformats-officedocument.presentationml.slideLayout+xml"/>
  <Override PartName="/ppt/slideLayouts/slideLayout664.xml" ContentType="application/vnd.openxmlformats-officedocument.presentationml.slideLayout+xml"/>
  <Override PartName="/ppt/slideLayouts/slideLayout665.xml" ContentType="application/vnd.openxmlformats-officedocument.presentationml.slideLayout+xml"/>
  <Override PartName="/ppt/slideLayouts/slideLayout666.xml" ContentType="application/vnd.openxmlformats-officedocument.presentationml.slideLayout+xml"/>
  <Override PartName="/ppt/slideLayouts/slideLayout667.xml" ContentType="application/vnd.openxmlformats-officedocument.presentationml.slideLayout+xml"/>
  <Override PartName="/ppt/slideLayouts/slideLayout668.xml" ContentType="application/vnd.openxmlformats-officedocument.presentationml.slideLayout+xml"/>
  <Override PartName="/ppt/slideLayouts/slideLayout669.xml" ContentType="application/vnd.openxmlformats-officedocument.presentationml.slideLayout+xml"/>
  <Override PartName="/ppt/slideLayouts/slideLayout670.xml" ContentType="application/vnd.openxmlformats-officedocument.presentationml.slideLayout+xml"/>
  <Override PartName="/ppt/slideLayouts/slideLayout671.xml" ContentType="application/vnd.openxmlformats-officedocument.presentationml.slideLayout+xml"/>
  <Override PartName="/ppt/slideLayouts/slideLayout672.xml" ContentType="application/vnd.openxmlformats-officedocument.presentationml.slideLayout+xml"/>
  <Override PartName="/ppt/slideLayouts/slideLayout673.xml" ContentType="application/vnd.openxmlformats-officedocument.presentationml.slideLayout+xml"/>
  <Override PartName="/ppt/slideLayouts/slideLayout674.xml" ContentType="application/vnd.openxmlformats-officedocument.presentationml.slideLayout+xml"/>
  <Override PartName="/ppt/theme/theme62.xml" ContentType="application/vnd.openxmlformats-officedocument.theme+xml"/>
  <Override PartName="/ppt/slideLayouts/slideLayout675.xml" ContentType="application/vnd.openxmlformats-officedocument.presentationml.slideLayout+xml"/>
  <Override PartName="/ppt/slideLayouts/slideLayout676.xml" ContentType="application/vnd.openxmlformats-officedocument.presentationml.slideLayout+xml"/>
  <Override PartName="/ppt/slideLayouts/slideLayout677.xml" ContentType="application/vnd.openxmlformats-officedocument.presentationml.slideLayout+xml"/>
  <Override PartName="/ppt/slideLayouts/slideLayout678.xml" ContentType="application/vnd.openxmlformats-officedocument.presentationml.slideLayout+xml"/>
  <Override PartName="/ppt/slideLayouts/slideLayout679.xml" ContentType="application/vnd.openxmlformats-officedocument.presentationml.slideLayout+xml"/>
  <Override PartName="/ppt/slideLayouts/slideLayout680.xml" ContentType="application/vnd.openxmlformats-officedocument.presentationml.slideLayout+xml"/>
  <Override PartName="/ppt/slideLayouts/slideLayout681.xml" ContentType="application/vnd.openxmlformats-officedocument.presentationml.slideLayout+xml"/>
  <Override PartName="/ppt/slideLayouts/slideLayout682.xml" ContentType="application/vnd.openxmlformats-officedocument.presentationml.slideLayout+xml"/>
  <Override PartName="/ppt/slideLayouts/slideLayout683.xml" ContentType="application/vnd.openxmlformats-officedocument.presentationml.slideLayout+xml"/>
  <Override PartName="/ppt/slideLayouts/slideLayout684.xml" ContentType="application/vnd.openxmlformats-officedocument.presentationml.slideLayout+xml"/>
  <Override PartName="/ppt/slideLayouts/slideLayout685.xml" ContentType="application/vnd.openxmlformats-officedocument.presentationml.slideLayout+xml"/>
  <Override PartName="/ppt/slideLayouts/slideLayout686.xml" ContentType="application/vnd.openxmlformats-officedocument.presentationml.slideLayout+xml"/>
  <Override PartName="/ppt/theme/theme63.xml" ContentType="application/vnd.openxmlformats-officedocument.theme+xml"/>
  <Override PartName="/ppt/slideLayouts/slideLayout687.xml" ContentType="application/vnd.openxmlformats-officedocument.presentationml.slideLayout+xml"/>
  <Override PartName="/ppt/slideLayouts/slideLayout688.xml" ContentType="application/vnd.openxmlformats-officedocument.presentationml.slideLayout+xml"/>
  <Override PartName="/ppt/slideLayouts/slideLayout689.xml" ContentType="application/vnd.openxmlformats-officedocument.presentationml.slideLayout+xml"/>
  <Override PartName="/ppt/slideLayouts/slideLayout690.xml" ContentType="application/vnd.openxmlformats-officedocument.presentationml.slideLayout+xml"/>
  <Override PartName="/ppt/slideLayouts/slideLayout691.xml" ContentType="application/vnd.openxmlformats-officedocument.presentationml.slideLayout+xml"/>
  <Override PartName="/ppt/slideLayouts/slideLayout692.xml" ContentType="application/vnd.openxmlformats-officedocument.presentationml.slideLayout+xml"/>
  <Override PartName="/ppt/slideLayouts/slideLayout693.xml" ContentType="application/vnd.openxmlformats-officedocument.presentationml.slideLayout+xml"/>
  <Override PartName="/ppt/slideLayouts/slideLayout694.xml" ContentType="application/vnd.openxmlformats-officedocument.presentationml.slideLayout+xml"/>
  <Override PartName="/ppt/slideLayouts/slideLayout695.xml" ContentType="application/vnd.openxmlformats-officedocument.presentationml.slideLayout+xml"/>
  <Override PartName="/ppt/slideLayouts/slideLayout696.xml" ContentType="application/vnd.openxmlformats-officedocument.presentationml.slideLayout+xml"/>
  <Override PartName="/ppt/slideLayouts/slideLayout697.xml" ContentType="application/vnd.openxmlformats-officedocument.presentationml.slideLayout+xml"/>
  <Override PartName="/ppt/slideLayouts/slideLayout698.xml" ContentType="application/vnd.openxmlformats-officedocument.presentationml.slideLayout+xml"/>
  <Override PartName="/ppt/theme/theme64.xml" ContentType="application/vnd.openxmlformats-officedocument.theme+xml"/>
  <Override PartName="/ppt/slideLayouts/slideLayout699.xml" ContentType="application/vnd.openxmlformats-officedocument.presentationml.slideLayout+xml"/>
  <Override PartName="/ppt/slideLayouts/slideLayout700.xml" ContentType="application/vnd.openxmlformats-officedocument.presentationml.slideLayout+xml"/>
  <Override PartName="/ppt/slideLayouts/slideLayout701.xml" ContentType="application/vnd.openxmlformats-officedocument.presentationml.slideLayout+xml"/>
  <Override PartName="/ppt/slideLayouts/slideLayout702.xml" ContentType="application/vnd.openxmlformats-officedocument.presentationml.slideLayout+xml"/>
  <Override PartName="/ppt/theme/theme65.xml" ContentType="application/vnd.openxmlformats-officedocument.theme+xml"/>
  <Override PartName="/ppt/slideLayouts/slideLayout703.xml" ContentType="application/vnd.openxmlformats-officedocument.presentationml.slideLayout+xml"/>
  <Override PartName="/ppt/slideLayouts/slideLayout704.xml" ContentType="application/vnd.openxmlformats-officedocument.presentationml.slideLayout+xml"/>
  <Override PartName="/ppt/slideLayouts/slideLayout705.xml" ContentType="application/vnd.openxmlformats-officedocument.presentationml.slideLayout+xml"/>
  <Override PartName="/ppt/slideLayouts/slideLayout706.xml" ContentType="application/vnd.openxmlformats-officedocument.presentationml.slideLayout+xml"/>
  <Override PartName="/ppt/slideLayouts/slideLayout707.xml" ContentType="application/vnd.openxmlformats-officedocument.presentationml.slideLayout+xml"/>
  <Override PartName="/ppt/slideLayouts/slideLayout708.xml" ContentType="application/vnd.openxmlformats-officedocument.presentationml.slideLayout+xml"/>
  <Override PartName="/ppt/slideLayouts/slideLayout709.xml" ContentType="application/vnd.openxmlformats-officedocument.presentationml.slideLayout+xml"/>
  <Override PartName="/ppt/slideLayouts/slideLayout710.xml" ContentType="application/vnd.openxmlformats-officedocument.presentationml.slideLayout+xml"/>
  <Override PartName="/ppt/slideLayouts/slideLayout711.xml" ContentType="application/vnd.openxmlformats-officedocument.presentationml.slideLayout+xml"/>
  <Override PartName="/ppt/slideLayouts/slideLayout712.xml" ContentType="application/vnd.openxmlformats-officedocument.presentationml.slideLayout+xml"/>
  <Override PartName="/ppt/slideLayouts/slideLayout713.xml" ContentType="application/vnd.openxmlformats-officedocument.presentationml.slideLayout+xml"/>
  <Override PartName="/ppt/slideLayouts/slideLayout714.xml" ContentType="application/vnd.openxmlformats-officedocument.presentationml.slideLayout+xml"/>
  <Override PartName="/ppt/theme/theme66.xml" ContentType="application/vnd.openxmlformats-officedocument.theme+xml"/>
  <Override PartName="/ppt/slideLayouts/slideLayout715.xml" ContentType="application/vnd.openxmlformats-officedocument.presentationml.slideLayout+xml"/>
  <Override PartName="/ppt/slideLayouts/slideLayout716.xml" ContentType="application/vnd.openxmlformats-officedocument.presentationml.slideLayout+xml"/>
  <Override PartName="/ppt/theme/theme67.xml" ContentType="application/vnd.openxmlformats-officedocument.theme+xml"/>
  <Override PartName="/ppt/slideLayouts/slideLayout717.xml" ContentType="application/vnd.openxmlformats-officedocument.presentationml.slideLayout+xml"/>
  <Override PartName="/ppt/slideLayouts/slideLayout718.xml" ContentType="application/vnd.openxmlformats-officedocument.presentationml.slideLayout+xml"/>
  <Override PartName="/ppt/slideLayouts/slideLayout719.xml" ContentType="application/vnd.openxmlformats-officedocument.presentationml.slideLayout+xml"/>
  <Override PartName="/ppt/slideLayouts/slideLayout720.xml" ContentType="application/vnd.openxmlformats-officedocument.presentationml.slideLayout+xml"/>
  <Override PartName="/ppt/slideLayouts/slideLayout721.xml" ContentType="application/vnd.openxmlformats-officedocument.presentationml.slideLayout+xml"/>
  <Override PartName="/ppt/slideLayouts/slideLayout722.xml" ContentType="application/vnd.openxmlformats-officedocument.presentationml.slideLayout+xml"/>
  <Override PartName="/ppt/slideLayouts/slideLayout723.xml" ContentType="application/vnd.openxmlformats-officedocument.presentationml.slideLayout+xml"/>
  <Override PartName="/ppt/slideLayouts/slideLayout724.xml" ContentType="application/vnd.openxmlformats-officedocument.presentationml.slideLayout+xml"/>
  <Override PartName="/ppt/slideLayouts/slideLayout725.xml" ContentType="application/vnd.openxmlformats-officedocument.presentationml.slideLayout+xml"/>
  <Override PartName="/ppt/slideLayouts/slideLayout726.xml" ContentType="application/vnd.openxmlformats-officedocument.presentationml.slideLayout+xml"/>
  <Override PartName="/ppt/slideLayouts/slideLayout727.xml" ContentType="application/vnd.openxmlformats-officedocument.presentationml.slideLayout+xml"/>
  <Override PartName="/ppt/theme/theme68.xml" ContentType="application/vnd.openxmlformats-officedocument.theme+xml"/>
  <Override PartName="/ppt/slideLayouts/slideLayout728.xml" ContentType="application/vnd.openxmlformats-officedocument.presentationml.slideLayout+xml"/>
  <Override PartName="/ppt/slideLayouts/slideLayout729.xml" ContentType="application/vnd.openxmlformats-officedocument.presentationml.slideLayout+xml"/>
  <Override PartName="/ppt/slideLayouts/slideLayout730.xml" ContentType="application/vnd.openxmlformats-officedocument.presentationml.slideLayout+xml"/>
  <Override PartName="/ppt/slideLayouts/slideLayout731.xml" ContentType="application/vnd.openxmlformats-officedocument.presentationml.slideLayout+xml"/>
  <Override PartName="/ppt/slideLayouts/slideLayout732.xml" ContentType="application/vnd.openxmlformats-officedocument.presentationml.slideLayout+xml"/>
  <Override PartName="/ppt/slideLayouts/slideLayout733.xml" ContentType="application/vnd.openxmlformats-officedocument.presentationml.slideLayout+xml"/>
  <Override PartName="/ppt/slideLayouts/slideLayout734.xml" ContentType="application/vnd.openxmlformats-officedocument.presentationml.slideLayout+xml"/>
  <Override PartName="/ppt/slideLayouts/slideLayout735.xml" ContentType="application/vnd.openxmlformats-officedocument.presentationml.slideLayout+xml"/>
  <Override PartName="/ppt/slideLayouts/slideLayout736.xml" ContentType="application/vnd.openxmlformats-officedocument.presentationml.slideLayout+xml"/>
  <Override PartName="/ppt/slideLayouts/slideLayout737.xml" ContentType="application/vnd.openxmlformats-officedocument.presentationml.slideLayout+xml"/>
  <Override PartName="/ppt/slideLayouts/slideLayout738.xml" ContentType="application/vnd.openxmlformats-officedocument.presentationml.slideLayout+xml"/>
  <Override PartName="/ppt/theme/theme69.xml" ContentType="application/vnd.openxmlformats-officedocument.theme+xml"/>
  <Override PartName="/ppt/slideLayouts/slideLayout739.xml" ContentType="application/vnd.openxmlformats-officedocument.presentationml.slideLayout+xml"/>
  <Override PartName="/ppt/slideLayouts/slideLayout740.xml" ContentType="application/vnd.openxmlformats-officedocument.presentationml.slideLayout+xml"/>
  <Override PartName="/ppt/slideLayouts/slideLayout741.xml" ContentType="application/vnd.openxmlformats-officedocument.presentationml.slideLayout+xml"/>
  <Override PartName="/ppt/slideLayouts/slideLayout742.xml" ContentType="application/vnd.openxmlformats-officedocument.presentationml.slideLayout+xml"/>
  <Override PartName="/ppt/slideLayouts/slideLayout743.xml" ContentType="application/vnd.openxmlformats-officedocument.presentationml.slideLayout+xml"/>
  <Override PartName="/ppt/slideLayouts/slideLayout744.xml" ContentType="application/vnd.openxmlformats-officedocument.presentationml.slideLayout+xml"/>
  <Override PartName="/ppt/slideLayouts/slideLayout745.xml" ContentType="application/vnd.openxmlformats-officedocument.presentationml.slideLayout+xml"/>
  <Override PartName="/ppt/slideLayouts/slideLayout746.xml" ContentType="application/vnd.openxmlformats-officedocument.presentationml.slideLayout+xml"/>
  <Override PartName="/ppt/slideLayouts/slideLayout747.xml" ContentType="application/vnd.openxmlformats-officedocument.presentationml.slideLayout+xml"/>
  <Override PartName="/ppt/slideLayouts/slideLayout748.xml" ContentType="application/vnd.openxmlformats-officedocument.presentationml.slideLayout+xml"/>
  <Override PartName="/ppt/slideLayouts/slideLayout749.xml" ContentType="application/vnd.openxmlformats-officedocument.presentationml.slideLayout+xml"/>
  <Override PartName="/ppt/slideLayouts/slideLayout750.xml" ContentType="application/vnd.openxmlformats-officedocument.presentationml.slideLayout+xml"/>
  <Override PartName="/ppt/theme/theme70.xml" ContentType="application/vnd.openxmlformats-officedocument.theme+xml"/>
  <Override PartName="/ppt/slideLayouts/slideLayout751.xml" ContentType="application/vnd.openxmlformats-officedocument.presentationml.slideLayout+xml"/>
  <Override PartName="/ppt/slideLayouts/slideLayout752.xml" ContentType="application/vnd.openxmlformats-officedocument.presentationml.slideLayout+xml"/>
  <Override PartName="/ppt/slideLayouts/slideLayout753.xml" ContentType="application/vnd.openxmlformats-officedocument.presentationml.slideLayout+xml"/>
  <Override PartName="/ppt/slideLayouts/slideLayout754.xml" ContentType="application/vnd.openxmlformats-officedocument.presentationml.slideLayout+xml"/>
  <Override PartName="/ppt/slideLayouts/slideLayout755.xml" ContentType="application/vnd.openxmlformats-officedocument.presentationml.slideLayout+xml"/>
  <Override PartName="/ppt/slideLayouts/slideLayout756.xml" ContentType="application/vnd.openxmlformats-officedocument.presentationml.slideLayout+xml"/>
  <Override PartName="/ppt/slideLayouts/slideLayout757.xml" ContentType="application/vnd.openxmlformats-officedocument.presentationml.slideLayout+xml"/>
  <Override PartName="/ppt/slideLayouts/slideLayout758.xml" ContentType="application/vnd.openxmlformats-officedocument.presentationml.slideLayout+xml"/>
  <Override PartName="/ppt/slideLayouts/slideLayout759.xml" ContentType="application/vnd.openxmlformats-officedocument.presentationml.slideLayout+xml"/>
  <Override PartName="/ppt/slideLayouts/slideLayout760.xml" ContentType="application/vnd.openxmlformats-officedocument.presentationml.slideLayout+xml"/>
  <Override PartName="/ppt/slideLayouts/slideLayout761.xml" ContentType="application/vnd.openxmlformats-officedocument.presentationml.slideLayout+xml"/>
  <Override PartName="/ppt/slideLayouts/slideLayout762.xml" ContentType="application/vnd.openxmlformats-officedocument.presentationml.slideLayout+xml"/>
  <Override PartName="/ppt/theme/theme71.xml" ContentType="application/vnd.openxmlformats-officedocument.theme+xml"/>
  <Override PartName="/ppt/slideLayouts/slideLayout763.xml" ContentType="application/vnd.openxmlformats-officedocument.presentationml.slideLayout+xml"/>
  <Override PartName="/ppt/slideLayouts/slideLayout764.xml" ContentType="application/vnd.openxmlformats-officedocument.presentationml.slideLayout+xml"/>
  <Override PartName="/ppt/slideLayouts/slideLayout765.xml" ContentType="application/vnd.openxmlformats-officedocument.presentationml.slideLayout+xml"/>
  <Override PartName="/ppt/slideLayouts/slideLayout766.xml" ContentType="application/vnd.openxmlformats-officedocument.presentationml.slideLayout+xml"/>
  <Override PartName="/ppt/slideLayouts/slideLayout767.xml" ContentType="application/vnd.openxmlformats-officedocument.presentationml.slideLayout+xml"/>
  <Override PartName="/ppt/slideLayouts/slideLayout768.xml" ContentType="application/vnd.openxmlformats-officedocument.presentationml.slideLayout+xml"/>
  <Override PartName="/ppt/slideLayouts/slideLayout769.xml" ContentType="application/vnd.openxmlformats-officedocument.presentationml.slideLayout+xml"/>
  <Override PartName="/ppt/slideLayouts/slideLayout770.xml" ContentType="application/vnd.openxmlformats-officedocument.presentationml.slideLayout+xml"/>
  <Override PartName="/ppt/slideLayouts/slideLayout771.xml" ContentType="application/vnd.openxmlformats-officedocument.presentationml.slideLayout+xml"/>
  <Override PartName="/ppt/slideLayouts/slideLayout772.xml" ContentType="application/vnd.openxmlformats-officedocument.presentationml.slideLayout+xml"/>
  <Override PartName="/ppt/slideLayouts/slideLayout773.xml" ContentType="application/vnd.openxmlformats-officedocument.presentationml.slideLayout+xml"/>
  <Override PartName="/ppt/slideLayouts/slideLayout774.xml" ContentType="application/vnd.openxmlformats-officedocument.presentationml.slideLayout+xml"/>
  <Override PartName="/ppt/theme/theme72.xml" ContentType="application/vnd.openxmlformats-officedocument.theme+xml"/>
  <Override PartName="/ppt/slideLayouts/slideLayout775.xml" ContentType="application/vnd.openxmlformats-officedocument.presentationml.slideLayout+xml"/>
  <Override PartName="/ppt/slideLayouts/slideLayout776.xml" ContentType="application/vnd.openxmlformats-officedocument.presentationml.slideLayout+xml"/>
  <Override PartName="/ppt/theme/theme73.xml" ContentType="application/vnd.openxmlformats-officedocument.theme+xml"/>
  <Override PartName="/ppt/slideLayouts/slideLayout777.xml" ContentType="application/vnd.openxmlformats-officedocument.presentationml.slideLayout+xml"/>
  <Override PartName="/ppt/slideLayouts/slideLayout778.xml" ContentType="application/vnd.openxmlformats-officedocument.presentationml.slideLayout+xml"/>
  <Override PartName="/ppt/theme/theme74.xml" ContentType="application/vnd.openxmlformats-officedocument.theme+xml"/>
  <Override PartName="/ppt/slideLayouts/slideLayout779.xml" ContentType="application/vnd.openxmlformats-officedocument.presentationml.slideLayout+xml"/>
  <Override PartName="/ppt/slideLayouts/slideLayout780.xml" ContentType="application/vnd.openxmlformats-officedocument.presentationml.slideLayout+xml"/>
  <Override PartName="/ppt/slideLayouts/slideLayout781.xml" ContentType="application/vnd.openxmlformats-officedocument.presentationml.slideLayout+xml"/>
  <Override PartName="/ppt/slideLayouts/slideLayout782.xml" ContentType="application/vnd.openxmlformats-officedocument.presentationml.slideLayout+xml"/>
  <Override PartName="/ppt/slideLayouts/slideLayout783.xml" ContentType="application/vnd.openxmlformats-officedocument.presentationml.slideLayout+xml"/>
  <Override PartName="/ppt/slideLayouts/slideLayout784.xml" ContentType="application/vnd.openxmlformats-officedocument.presentationml.slideLayout+xml"/>
  <Override PartName="/ppt/slideLayouts/slideLayout785.xml" ContentType="application/vnd.openxmlformats-officedocument.presentationml.slideLayout+xml"/>
  <Override PartName="/ppt/slideLayouts/slideLayout786.xml" ContentType="application/vnd.openxmlformats-officedocument.presentationml.slideLayout+xml"/>
  <Override PartName="/ppt/slideLayouts/slideLayout787.xml" ContentType="application/vnd.openxmlformats-officedocument.presentationml.slideLayout+xml"/>
  <Override PartName="/ppt/slideLayouts/slideLayout788.xml" ContentType="application/vnd.openxmlformats-officedocument.presentationml.slideLayout+xml"/>
  <Override PartName="/ppt/slideLayouts/slideLayout789.xml" ContentType="application/vnd.openxmlformats-officedocument.presentationml.slideLayout+xml"/>
  <Override PartName="/ppt/theme/theme75.xml" ContentType="application/vnd.openxmlformats-officedocument.theme+xml"/>
  <Override PartName="/ppt/slideLayouts/slideLayout790.xml" ContentType="application/vnd.openxmlformats-officedocument.presentationml.slideLayout+xml"/>
  <Override PartName="/ppt/slideLayouts/slideLayout791.xml" ContentType="application/vnd.openxmlformats-officedocument.presentationml.slideLayout+xml"/>
  <Override PartName="/ppt/theme/theme76.xml" ContentType="application/vnd.openxmlformats-officedocument.theme+xml"/>
  <Override PartName="/ppt/slideLayouts/slideLayout792.xml" ContentType="application/vnd.openxmlformats-officedocument.presentationml.slideLayout+xml"/>
  <Override PartName="/ppt/slideLayouts/slideLayout793.xml" ContentType="application/vnd.openxmlformats-officedocument.presentationml.slideLayout+xml"/>
  <Override PartName="/ppt/slideLayouts/slideLayout794.xml" ContentType="application/vnd.openxmlformats-officedocument.presentationml.slideLayout+xml"/>
  <Override PartName="/ppt/slideLayouts/slideLayout795.xml" ContentType="application/vnd.openxmlformats-officedocument.presentationml.slideLayout+xml"/>
  <Override PartName="/ppt/slideLayouts/slideLayout796.xml" ContentType="application/vnd.openxmlformats-officedocument.presentationml.slideLayout+xml"/>
  <Override PartName="/ppt/slideLayouts/slideLayout797.xml" ContentType="application/vnd.openxmlformats-officedocument.presentationml.slideLayout+xml"/>
  <Override PartName="/ppt/slideLayouts/slideLayout798.xml" ContentType="application/vnd.openxmlformats-officedocument.presentationml.slideLayout+xml"/>
  <Override PartName="/ppt/slideLayouts/slideLayout799.xml" ContentType="application/vnd.openxmlformats-officedocument.presentationml.slideLayout+xml"/>
  <Override PartName="/ppt/slideLayouts/slideLayout800.xml" ContentType="application/vnd.openxmlformats-officedocument.presentationml.slideLayout+xml"/>
  <Override PartName="/ppt/slideLayouts/slideLayout801.xml" ContentType="application/vnd.openxmlformats-officedocument.presentationml.slideLayout+xml"/>
  <Override PartName="/ppt/slideLayouts/slideLayout802.xml" ContentType="application/vnd.openxmlformats-officedocument.presentationml.slideLayout+xml"/>
  <Override PartName="/ppt/slideLayouts/slideLayout803.xml" ContentType="application/vnd.openxmlformats-officedocument.presentationml.slideLayout+xml"/>
  <Override PartName="/ppt/theme/theme77.xml" ContentType="application/vnd.openxmlformats-officedocument.theme+xml"/>
  <Override PartName="/ppt/slideLayouts/slideLayout804.xml" ContentType="application/vnd.openxmlformats-officedocument.presentationml.slideLayout+xml"/>
  <Override PartName="/ppt/slideLayouts/slideLayout805.xml" ContentType="application/vnd.openxmlformats-officedocument.presentationml.slideLayout+xml"/>
  <Override PartName="/ppt/slideLayouts/slideLayout806.xml" ContentType="application/vnd.openxmlformats-officedocument.presentationml.slideLayout+xml"/>
  <Override PartName="/ppt/slideLayouts/slideLayout807.xml" ContentType="application/vnd.openxmlformats-officedocument.presentationml.slideLayout+xml"/>
  <Override PartName="/ppt/slideLayouts/slideLayout808.xml" ContentType="application/vnd.openxmlformats-officedocument.presentationml.slideLayout+xml"/>
  <Override PartName="/ppt/slideLayouts/slideLayout809.xml" ContentType="application/vnd.openxmlformats-officedocument.presentationml.slideLayout+xml"/>
  <Override PartName="/ppt/slideLayouts/slideLayout810.xml" ContentType="application/vnd.openxmlformats-officedocument.presentationml.slideLayout+xml"/>
  <Override PartName="/ppt/slideLayouts/slideLayout811.xml" ContentType="application/vnd.openxmlformats-officedocument.presentationml.slideLayout+xml"/>
  <Override PartName="/ppt/slideLayouts/slideLayout812.xml" ContentType="application/vnd.openxmlformats-officedocument.presentationml.slideLayout+xml"/>
  <Override PartName="/ppt/slideLayouts/slideLayout813.xml" ContentType="application/vnd.openxmlformats-officedocument.presentationml.slideLayout+xml"/>
  <Override PartName="/ppt/slideLayouts/slideLayout814.xml" ContentType="application/vnd.openxmlformats-officedocument.presentationml.slideLayout+xml"/>
  <Override PartName="/ppt/slideLayouts/slideLayout815.xml" ContentType="application/vnd.openxmlformats-officedocument.presentationml.slideLayout+xml"/>
  <Override PartName="/ppt/theme/theme78.xml" ContentType="application/vnd.openxmlformats-officedocument.theme+xml"/>
  <Override PartName="/ppt/slideLayouts/slideLayout816.xml" ContentType="application/vnd.openxmlformats-officedocument.presentationml.slideLayout+xml"/>
  <Override PartName="/ppt/slideLayouts/slideLayout817.xml" ContentType="application/vnd.openxmlformats-officedocument.presentationml.slideLayout+xml"/>
  <Override PartName="/ppt/slideLayouts/slideLayout818.xml" ContentType="application/vnd.openxmlformats-officedocument.presentationml.slideLayout+xml"/>
  <Override PartName="/ppt/slideLayouts/slideLayout819.xml" ContentType="application/vnd.openxmlformats-officedocument.presentationml.slideLayout+xml"/>
  <Override PartName="/ppt/slideLayouts/slideLayout820.xml" ContentType="application/vnd.openxmlformats-officedocument.presentationml.slideLayout+xml"/>
  <Override PartName="/ppt/slideLayouts/slideLayout821.xml" ContentType="application/vnd.openxmlformats-officedocument.presentationml.slideLayout+xml"/>
  <Override PartName="/ppt/slideLayouts/slideLayout822.xml" ContentType="application/vnd.openxmlformats-officedocument.presentationml.slideLayout+xml"/>
  <Override PartName="/ppt/slideLayouts/slideLayout823.xml" ContentType="application/vnd.openxmlformats-officedocument.presentationml.slideLayout+xml"/>
  <Override PartName="/ppt/slideLayouts/slideLayout824.xml" ContentType="application/vnd.openxmlformats-officedocument.presentationml.slideLayout+xml"/>
  <Override PartName="/ppt/slideLayouts/slideLayout825.xml" ContentType="application/vnd.openxmlformats-officedocument.presentationml.slideLayout+xml"/>
  <Override PartName="/ppt/slideLayouts/slideLayout826.xml" ContentType="application/vnd.openxmlformats-officedocument.presentationml.slideLayout+xml"/>
  <Override PartName="/ppt/slideLayouts/slideLayout827.xml" ContentType="application/vnd.openxmlformats-officedocument.presentationml.slideLayout+xml"/>
  <Override PartName="/ppt/theme/theme79.xml" ContentType="application/vnd.openxmlformats-officedocument.theme+xml"/>
  <Override PartName="/ppt/slideLayouts/slideLayout828.xml" ContentType="application/vnd.openxmlformats-officedocument.presentationml.slideLayout+xml"/>
  <Override PartName="/ppt/slideLayouts/slideLayout829.xml" ContentType="application/vnd.openxmlformats-officedocument.presentationml.slideLayout+xml"/>
  <Override PartName="/ppt/slideLayouts/slideLayout830.xml" ContentType="application/vnd.openxmlformats-officedocument.presentationml.slideLayout+xml"/>
  <Override PartName="/ppt/slideLayouts/slideLayout831.xml" ContentType="application/vnd.openxmlformats-officedocument.presentationml.slideLayout+xml"/>
  <Override PartName="/ppt/theme/theme80.xml" ContentType="application/vnd.openxmlformats-officedocument.theme+xml"/>
  <Override PartName="/ppt/slideLayouts/slideLayout832.xml" ContentType="application/vnd.openxmlformats-officedocument.presentationml.slideLayout+xml"/>
  <Override PartName="/ppt/slideLayouts/slideLayout833.xml" ContentType="application/vnd.openxmlformats-officedocument.presentationml.slideLayout+xml"/>
  <Override PartName="/ppt/slideLayouts/slideLayout834.xml" ContentType="application/vnd.openxmlformats-officedocument.presentationml.slideLayout+xml"/>
  <Override PartName="/ppt/slideLayouts/slideLayout835.xml" ContentType="application/vnd.openxmlformats-officedocument.presentationml.slideLayout+xml"/>
  <Override PartName="/ppt/slideLayouts/slideLayout836.xml" ContentType="application/vnd.openxmlformats-officedocument.presentationml.slideLayout+xml"/>
  <Override PartName="/ppt/slideLayouts/slideLayout837.xml" ContentType="application/vnd.openxmlformats-officedocument.presentationml.slideLayout+xml"/>
  <Override PartName="/ppt/slideLayouts/slideLayout838.xml" ContentType="application/vnd.openxmlformats-officedocument.presentationml.slideLayout+xml"/>
  <Override PartName="/ppt/slideLayouts/slideLayout839.xml" ContentType="application/vnd.openxmlformats-officedocument.presentationml.slideLayout+xml"/>
  <Override PartName="/ppt/slideLayouts/slideLayout840.xml" ContentType="application/vnd.openxmlformats-officedocument.presentationml.slideLayout+xml"/>
  <Override PartName="/ppt/slideLayouts/slideLayout841.xml" ContentType="application/vnd.openxmlformats-officedocument.presentationml.slideLayout+xml"/>
  <Override PartName="/ppt/slideLayouts/slideLayout842.xml" ContentType="application/vnd.openxmlformats-officedocument.presentationml.slideLayout+xml"/>
  <Override PartName="/ppt/theme/theme81.xml" ContentType="application/vnd.openxmlformats-officedocument.theme+xml"/>
  <Override PartName="/ppt/slideLayouts/slideLayout843.xml" ContentType="application/vnd.openxmlformats-officedocument.presentationml.slideLayout+xml"/>
  <Override PartName="/ppt/slideLayouts/slideLayout844.xml" ContentType="application/vnd.openxmlformats-officedocument.presentationml.slideLayout+xml"/>
  <Override PartName="/ppt/slideLayouts/slideLayout845.xml" ContentType="application/vnd.openxmlformats-officedocument.presentationml.slideLayout+xml"/>
  <Override PartName="/ppt/slideLayouts/slideLayout846.xml" ContentType="application/vnd.openxmlformats-officedocument.presentationml.slideLayout+xml"/>
  <Override PartName="/ppt/slideLayouts/slideLayout847.xml" ContentType="application/vnd.openxmlformats-officedocument.presentationml.slideLayout+xml"/>
  <Override PartName="/ppt/slideLayouts/slideLayout848.xml" ContentType="application/vnd.openxmlformats-officedocument.presentationml.slideLayout+xml"/>
  <Override PartName="/ppt/slideLayouts/slideLayout849.xml" ContentType="application/vnd.openxmlformats-officedocument.presentationml.slideLayout+xml"/>
  <Override PartName="/ppt/slideLayouts/slideLayout850.xml" ContentType="application/vnd.openxmlformats-officedocument.presentationml.slideLayout+xml"/>
  <Override PartName="/ppt/slideLayouts/slideLayout851.xml" ContentType="application/vnd.openxmlformats-officedocument.presentationml.slideLayout+xml"/>
  <Override PartName="/ppt/slideLayouts/slideLayout852.xml" ContentType="application/vnd.openxmlformats-officedocument.presentationml.slideLayout+xml"/>
  <Override PartName="/ppt/slideLayouts/slideLayout853.xml" ContentType="application/vnd.openxmlformats-officedocument.presentationml.slideLayout+xml"/>
  <Override PartName="/ppt/slideLayouts/slideLayout854.xml" ContentType="application/vnd.openxmlformats-officedocument.presentationml.slideLayout+xml"/>
  <Override PartName="/ppt/theme/theme82.xml" ContentType="application/vnd.openxmlformats-officedocument.theme+xml"/>
  <Override PartName="/ppt/slideLayouts/slideLayout855.xml" ContentType="application/vnd.openxmlformats-officedocument.presentationml.slideLayout+xml"/>
  <Override PartName="/ppt/slideLayouts/slideLayout856.xml" ContentType="application/vnd.openxmlformats-officedocument.presentationml.slideLayout+xml"/>
  <Override PartName="/ppt/slideLayouts/slideLayout857.xml" ContentType="application/vnd.openxmlformats-officedocument.presentationml.slideLayout+xml"/>
  <Override PartName="/ppt/slideLayouts/slideLayout858.xml" ContentType="application/vnd.openxmlformats-officedocument.presentationml.slideLayout+xml"/>
  <Override PartName="/ppt/slideLayouts/slideLayout859.xml" ContentType="application/vnd.openxmlformats-officedocument.presentationml.slideLayout+xml"/>
  <Override PartName="/ppt/slideLayouts/slideLayout860.xml" ContentType="application/vnd.openxmlformats-officedocument.presentationml.slideLayout+xml"/>
  <Override PartName="/ppt/slideLayouts/slideLayout861.xml" ContentType="application/vnd.openxmlformats-officedocument.presentationml.slideLayout+xml"/>
  <Override PartName="/ppt/slideLayouts/slideLayout862.xml" ContentType="application/vnd.openxmlformats-officedocument.presentationml.slideLayout+xml"/>
  <Override PartName="/ppt/slideLayouts/slideLayout863.xml" ContentType="application/vnd.openxmlformats-officedocument.presentationml.slideLayout+xml"/>
  <Override PartName="/ppt/slideLayouts/slideLayout864.xml" ContentType="application/vnd.openxmlformats-officedocument.presentationml.slideLayout+xml"/>
  <Override PartName="/ppt/slideLayouts/slideLayout865.xml" ContentType="application/vnd.openxmlformats-officedocument.presentationml.slideLayout+xml"/>
  <Override PartName="/ppt/theme/theme83.xml" ContentType="application/vnd.openxmlformats-officedocument.theme+xml"/>
  <Override PartName="/ppt/slideLayouts/slideLayout866.xml" ContentType="application/vnd.openxmlformats-officedocument.presentationml.slideLayout+xml"/>
  <Override PartName="/ppt/slideLayouts/slideLayout867.xml" ContentType="application/vnd.openxmlformats-officedocument.presentationml.slideLayout+xml"/>
  <Override PartName="/ppt/slideLayouts/slideLayout868.xml" ContentType="application/vnd.openxmlformats-officedocument.presentationml.slideLayout+xml"/>
  <Override PartName="/ppt/slideLayouts/slideLayout869.xml" ContentType="application/vnd.openxmlformats-officedocument.presentationml.slideLayout+xml"/>
  <Override PartName="/ppt/slideLayouts/slideLayout870.xml" ContentType="application/vnd.openxmlformats-officedocument.presentationml.slideLayout+xml"/>
  <Override PartName="/ppt/slideLayouts/slideLayout871.xml" ContentType="application/vnd.openxmlformats-officedocument.presentationml.slideLayout+xml"/>
  <Override PartName="/ppt/slideLayouts/slideLayout872.xml" ContentType="application/vnd.openxmlformats-officedocument.presentationml.slideLayout+xml"/>
  <Override PartName="/ppt/slideLayouts/slideLayout873.xml" ContentType="application/vnd.openxmlformats-officedocument.presentationml.slideLayout+xml"/>
  <Override PartName="/ppt/slideLayouts/slideLayout874.xml" ContentType="application/vnd.openxmlformats-officedocument.presentationml.slideLayout+xml"/>
  <Override PartName="/ppt/slideLayouts/slideLayout875.xml" ContentType="application/vnd.openxmlformats-officedocument.presentationml.slideLayout+xml"/>
  <Override PartName="/ppt/theme/theme84.xml" ContentType="application/vnd.openxmlformats-officedocument.theme+xml"/>
  <Override PartName="/ppt/slideLayouts/slideLayout876.xml" ContentType="application/vnd.openxmlformats-officedocument.presentationml.slideLayout+xml"/>
  <Override PartName="/ppt/slideLayouts/slideLayout877.xml" ContentType="application/vnd.openxmlformats-officedocument.presentationml.slideLayout+xml"/>
  <Override PartName="/ppt/slideLayouts/slideLayout878.xml" ContentType="application/vnd.openxmlformats-officedocument.presentationml.slideLayout+xml"/>
  <Override PartName="/ppt/slideLayouts/slideLayout879.xml" ContentType="application/vnd.openxmlformats-officedocument.presentationml.slideLayout+xml"/>
  <Override PartName="/ppt/slideLayouts/slideLayout880.xml" ContentType="application/vnd.openxmlformats-officedocument.presentationml.slideLayout+xml"/>
  <Override PartName="/ppt/slideLayouts/slideLayout881.xml" ContentType="application/vnd.openxmlformats-officedocument.presentationml.slideLayout+xml"/>
  <Override PartName="/ppt/slideLayouts/slideLayout882.xml" ContentType="application/vnd.openxmlformats-officedocument.presentationml.slideLayout+xml"/>
  <Override PartName="/ppt/slideLayouts/slideLayout883.xml" ContentType="application/vnd.openxmlformats-officedocument.presentationml.slideLayout+xml"/>
  <Override PartName="/ppt/slideLayouts/slideLayout884.xml" ContentType="application/vnd.openxmlformats-officedocument.presentationml.slideLayout+xml"/>
  <Override PartName="/ppt/slideLayouts/slideLayout885.xml" ContentType="application/vnd.openxmlformats-officedocument.presentationml.slideLayout+xml"/>
  <Override PartName="/ppt/slideLayouts/slideLayout886.xml" ContentType="application/vnd.openxmlformats-officedocument.presentationml.slideLayout+xml"/>
  <Override PartName="/ppt/slideLayouts/slideLayout887.xml" ContentType="application/vnd.openxmlformats-officedocument.presentationml.slideLayout+xml"/>
  <Override PartName="/ppt/theme/theme85.xml" ContentType="application/vnd.openxmlformats-officedocument.theme+xml"/>
  <Override PartName="/ppt/slideLayouts/slideLayout888.xml" ContentType="application/vnd.openxmlformats-officedocument.presentationml.slideLayout+xml"/>
  <Override PartName="/ppt/slideLayouts/slideLayout889.xml" ContentType="application/vnd.openxmlformats-officedocument.presentationml.slideLayout+xml"/>
  <Override PartName="/ppt/slideLayouts/slideLayout890.xml" ContentType="application/vnd.openxmlformats-officedocument.presentationml.slideLayout+xml"/>
  <Override PartName="/ppt/slideLayouts/slideLayout891.xml" ContentType="application/vnd.openxmlformats-officedocument.presentationml.slideLayout+xml"/>
  <Override PartName="/ppt/slideLayouts/slideLayout892.xml" ContentType="application/vnd.openxmlformats-officedocument.presentationml.slideLayout+xml"/>
  <Override PartName="/ppt/slideLayouts/slideLayout893.xml" ContentType="application/vnd.openxmlformats-officedocument.presentationml.slideLayout+xml"/>
  <Override PartName="/ppt/slideLayouts/slideLayout894.xml" ContentType="application/vnd.openxmlformats-officedocument.presentationml.slideLayout+xml"/>
  <Override PartName="/ppt/slideLayouts/slideLayout895.xml" ContentType="application/vnd.openxmlformats-officedocument.presentationml.slideLayout+xml"/>
  <Override PartName="/ppt/slideLayouts/slideLayout896.xml" ContentType="application/vnd.openxmlformats-officedocument.presentationml.slideLayout+xml"/>
  <Override PartName="/ppt/slideLayouts/slideLayout897.xml" ContentType="application/vnd.openxmlformats-officedocument.presentationml.slideLayout+xml"/>
  <Override PartName="/ppt/slideLayouts/slideLayout898.xml" ContentType="application/vnd.openxmlformats-officedocument.presentationml.slideLayout+xml"/>
  <Override PartName="/ppt/slideLayouts/slideLayout899.xml" ContentType="application/vnd.openxmlformats-officedocument.presentationml.slideLayout+xml"/>
  <Override PartName="/ppt/theme/theme86.xml" ContentType="application/vnd.openxmlformats-officedocument.theme+xml"/>
  <Override PartName="/ppt/slideLayouts/slideLayout900.xml" ContentType="application/vnd.openxmlformats-officedocument.presentationml.slideLayout+xml"/>
  <Override PartName="/ppt/slideLayouts/slideLayout901.xml" ContentType="application/vnd.openxmlformats-officedocument.presentationml.slideLayout+xml"/>
  <Override PartName="/ppt/slideLayouts/slideLayout902.xml" ContentType="application/vnd.openxmlformats-officedocument.presentationml.slideLayout+xml"/>
  <Override PartName="/ppt/slideLayouts/slideLayout903.xml" ContentType="application/vnd.openxmlformats-officedocument.presentationml.slideLayout+xml"/>
  <Override PartName="/ppt/slideLayouts/slideLayout904.xml" ContentType="application/vnd.openxmlformats-officedocument.presentationml.slideLayout+xml"/>
  <Override PartName="/ppt/slideLayouts/slideLayout905.xml" ContentType="application/vnd.openxmlformats-officedocument.presentationml.slideLayout+xml"/>
  <Override PartName="/ppt/slideLayouts/slideLayout906.xml" ContentType="application/vnd.openxmlformats-officedocument.presentationml.slideLayout+xml"/>
  <Override PartName="/ppt/slideLayouts/slideLayout907.xml" ContentType="application/vnd.openxmlformats-officedocument.presentationml.slideLayout+xml"/>
  <Override PartName="/ppt/slideLayouts/slideLayout908.xml" ContentType="application/vnd.openxmlformats-officedocument.presentationml.slideLayout+xml"/>
  <Override PartName="/ppt/slideLayouts/slideLayout909.xml" ContentType="application/vnd.openxmlformats-officedocument.presentationml.slideLayout+xml"/>
  <Override PartName="/ppt/slideLayouts/slideLayout910.xml" ContentType="application/vnd.openxmlformats-officedocument.presentationml.slideLayout+xml"/>
  <Override PartName="/ppt/slideLayouts/slideLayout911.xml" ContentType="application/vnd.openxmlformats-officedocument.presentationml.slideLayout+xml"/>
  <Override PartName="/ppt/theme/theme87.xml" ContentType="application/vnd.openxmlformats-officedocument.theme+xml"/>
  <Override PartName="/ppt/slideLayouts/slideLayout912.xml" ContentType="application/vnd.openxmlformats-officedocument.presentationml.slideLayout+xml"/>
  <Override PartName="/ppt/slideLayouts/slideLayout913.xml" ContentType="application/vnd.openxmlformats-officedocument.presentationml.slideLayout+xml"/>
  <Override PartName="/ppt/slideLayouts/slideLayout914.xml" ContentType="application/vnd.openxmlformats-officedocument.presentationml.slideLayout+xml"/>
  <Override PartName="/ppt/slideLayouts/slideLayout915.xml" ContentType="application/vnd.openxmlformats-officedocument.presentationml.slideLayout+xml"/>
  <Override PartName="/ppt/slideLayouts/slideLayout916.xml" ContentType="application/vnd.openxmlformats-officedocument.presentationml.slideLayout+xml"/>
  <Override PartName="/ppt/slideLayouts/slideLayout917.xml" ContentType="application/vnd.openxmlformats-officedocument.presentationml.slideLayout+xml"/>
  <Override PartName="/ppt/slideLayouts/slideLayout918.xml" ContentType="application/vnd.openxmlformats-officedocument.presentationml.slideLayout+xml"/>
  <Override PartName="/ppt/slideLayouts/slideLayout919.xml" ContentType="application/vnd.openxmlformats-officedocument.presentationml.slideLayout+xml"/>
  <Override PartName="/ppt/slideLayouts/slideLayout920.xml" ContentType="application/vnd.openxmlformats-officedocument.presentationml.slideLayout+xml"/>
  <Override PartName="/ppt/slideLayouts/slideLayout921.xml" ContentType="application/vnd.openxmlformats-officedocument.presentationml.slideLayout+xml"/>
  <Override PartName="/ppt/slideLayouts/slideLayout922.xml" ContentType="application/vnd.openxmlformats-officedocument.presentationml.slideLayout+xml"/>
  <Override PartName="/ppt/slideLayouts/slideLayout923.xml" ContentType="application/vnd.openxmlformats-officedocument.presentationml.slideLayout+xml"/>
  <Override PartName="/ppt/slideLayouts/slideLayout924.xml" ContentType="application/vnd.openxmlformats-officedocument.presentationml.slideLayout+xml"/>
  <Override PartName="/ppt/theme/theme88.xml" ContentType="application/vnd.openxmlformats-officedocument.theme+xml"/>
  <Override PartName="/ppt/slideLayouts/slideLayout925.xml" ContentType="application/vnd.openxmlformats-officedocument.presentationml.slideLayout+xml"/>
  <Override PartName="/ppt/slideLayouts/slideLayout926.xml" ContentType="application/vnd.openxmlformats-officedocument.presentationml.slideLayout+xml"/>
  <Override PartName="/ppt/slideLayouts/slideLayout927.xml" ContentType="application/vnd.openxmlformats-officedocument.presentationml.slideLayout+xml"/>
  <Override PartName="/ppt/theme/theme89.xml" ContentType="application/vnd.openxmlformats-officedocument.theme+xml"/>
  <Override PartName="/ppt/slideLayouts/slideLayout928.xml" ContentType="application/vnd.openxmlformats-officedocument.presentationml.slideLayout+xml"/>
  <Override PartName="/ppt/slideLayouts/slideLayout929.xml" ContentType="application/vnd.openxmlformats-officedocument.presentationml.slideLayout+xml"/>
  <Override PartName="/ppt/slideLayouts/slideLayout930.xml" ContentType="application/vnd.openxmlformats-officedocument.presentationml.slideLayout+xml"/>
  <Override PartName="/ppt/slideLayouts/slideLayout931.xml" ContentType="application/vnd.openxmlformats-officedocument.presentationml.slideLayout+xml"/>
  <Override PartName="/ppt/slideLayouts/slideLayout932.xml" ContentType="application/vnd.openxmlformats-officedocument.presentationml.slideLayout+xml"/>
  <Override PartName="/ppt/slideLayouts/slideLayout933.xml" ContentType="application/vnd.openxmlformats-officedocument.presentationml.slideLayout+xml"/>
  <Override PartName="/ppt/slideLayouts/slideLayout934.xml" ContentType="application/vnd.openxmlformats-officedocument.presentationml.slideLayout+xml"/>
  <Override PartName="/ppt/slideLayouts/slideLayout935.xml" ContentType="application/vnd.openxmlformats-officedocument.presentationml.slideLayout+xml"/>
  <Override PartName="/ppt/slideLayouts/slideLayout936.xml" ContentType="application/vnd.openxmlformats-officedocument.presentationml.slideLayout+xml"/>
  <Override PartName="/ppt/slideLayouts/slideLayout937.xml" ContentType="application/vnd.openxmlformats-officedocument.presentationml.slideLayout+xml"/>
  <Override PartName="/ppt/slideLayouts/slideLayout938.xml" ContentType="application/vnd.openxmlformats-officedocument.presentationml.slideLayout+xml"/>
  <Override PartName="/ppt/theme/theme90.xml" ContentType="application/vnd.openxmlformats-officedocument.theme+xml"/>
  <Override PartName="/ppt/slideLayouts/slideLayout939.xml" ContentType="application/vnd.openxmlformats-officedocument.presentationml.slideLayout+xml"/>
  <Override PartName="/ppt/slideLayouts/slideLayout940.xml" ContentType="application/vnd.openxmlformats-officedocument.presentationml.slideLayout+xml"/>
  <Override PartName="/ppt/slideLayouts/slideLayout941.xml" ContentType="application/vnd.openxmlformats-officedocument.presentationml.slideLayout+xml"/>
  <Override PartName="/ppt/slideLayouts/slideLayout942.xml" ContentType="application/vnd.openxmlformats-officedocument.presentationml.slideLayout+xml"/>
  <Override PartName="/ppt/slideLayouts/slideLayout943.xml" ContentType="application/vnd.openxmlformats-officedocument.presentationml.slideLayout+xml"/>
  <Override PartName="/ppt/slideLayouts/slideLayout944.xml" ContentType="application/vnd.openxmlformats-officedocument.presentationml.slideLayout+xml"/>
  <Override PartName="/ppt/slideLayouts/slideLayout945.xml" ContentType="application/vnd.openxmlformats-officedocument.presentationml.slideLayout+xml"/>
  <Override PartName="/ppt/slideLayouts/slideLayout946.xml" ContentType="application/vnd.openxmlformats-officedocument.presentationml.slideLayout+xml"/>
  <Override PartName="/ppt/slideLayouts/slideLayout947.xml" ContentType="application/vnd.openxmlformats-officedocument.presentationml.slideLayout+xml"/>
  <Override PartName="/ppt/slideLayouts/slideLayout948.xml" ContentType="application/vnd.openxmlformats-officedocument.presentationml.slideLayout+xml"/>
  <Override PartName="/ppt/slideLayouts/slideLayout949.xml" ContentType="application/vnd.openxmlformats-officedocument.presentationml.slideLayout+xml"/>
  <Override PartName="/ppt/theme/theme91.xml" ContentType="application/vnd.openxmlformats-officedocument.theme+xml"/>
  <Override PartName="/ppt/slideLayouts/slideLayout950.xml" ContentType="application/vnd.openxmlformats-officedocument.presentationml.slideLayout+xml"/>
  <Override PartName="/ppt/slideLayouts/slideLayout951.xml" ContentType="application/vnd.openxmlformats-officedocument.presentationml.slideLayout+xml"/>
  <Override PartName="/ppt/slideLayouts/slideLayout952.xml" ContentType="application/vnd.openxmlformats-officedocument.presentationml.slideLayout+xml"/>
  <Override PartName="/ppt/slideLayouts/slideLayout953.xml" ContentType="application/vnd.openxmlformats-officedocument.presentationml.slideLayout+xml"/>
  <Override PartName="/ppt/slideLayouts/slideLayout954.xml" ContentType="application/vnd.openxmlformats-officedocument.presentationml.slideLayout+xml"/>
  <Override PartName="/ppt/slideLayouts/slideLayout955.xml" ContentType="application/vnd.openxmlformats-officedocument.presentationml.slideLayout+xml"/>
  <Override PartName="/ppt/slideLayouts/slideLayout956.xml" ContentType="application/vnd.openxmlformats-officedocument.presentationml.slideLayout+xml"/>
  <Override PartName="/ppt/slideLayouts/slideLayout957.xml" ContentType="application/vnd.openxmlformats-officedocument.presentationml.slideLayout+xml"/>
  <Override PartName="/ppt/slideLayouts/slideLayout958.xml" ContentType="application/vnd.openxmlformats-officedocument.presentationml.slideLayout+xml"/>
  <Override PartName="/ppt/slideLayouts/slideLayout959.xml" ContentType="application/vnd.openxmlformats-officedocument.presentationml.slideLayout+xml"/>
  <Override PartName="/ppt/slideLayouts/slideLayout960.xml" ContentType="application/vnd.openxmlformats-officedocument.presentationml.slideLayout+xml"/>
  <Override PartName="/ppt/theme/theme92.xml" ContentType="application/vnd.openxmlformats-officedocument.theme+xml"/>
  <Override PartName="/ppt/slideLayouts/slideLayout961.xml" ContentType="application/vnd.openxmlformats-officedocument.presentationml.slideLayout+xml"/>
  <Override PartName="/ppt/slideLayouts/slideLayout962.xml" ContentType="application/vnd.openxmlformats-officedocument.presentationml.slideLayout+xml"/>
  <Override PartName="/ppt/slideLayouts/slideLayout963.xml" ContentType="application/vnd.openxmlformats-officedocument.presentationml.slideLayout+xml"/>
  <Override PartName="/ppt/slideLayouts/slideLayout964.xml" ContentType="application/vnd.openxmlformats-officedocument.presentationml.slideLayout+xml"/>
  <Override PartName="/ppt/slideLayouts/slideLayout965.xml" ContentType="application/vnd.openxmlformats-officedocument.presentationml.slideLayout+xml"/>
  <Override PartName="/ppt/slideLayouts/slideLayout966.xml" ContentType="application/vnd.openxmlformats-officedocument.presentationml.slideLayout+xml"/>
  <Override PartName="/ppt/slideLayouts/slideLayout967.xml" ContentType="application/vnd.openxmlformats-officedocument.presentationml.slideLayout+xml"/>
  <Override PartName="/ppt/slideLayouts/slideLayout968.xml" ContentType="application/vnd.openxmlformats-officedocument.presentationml.slideLayout+xml"/>
  <Override PartName="/ppt/slideLayouts/slideLayout969.xml" ContentType="application/vnd.openxmlformats-officedocument.presentationml.slideLayout+xml"/>
  <Override PartName="/ppt/slideLayouts/slideLayout970.xml" ContentType="application/vnd.openxmlformats-officedocument.presentationml.slideLayout+xml"/>
  <Override PartName="/ppt/slideLayouts/slideLayout971.xml" ContentType="application/vnd.openxmlformats-officedocument.presentationml.slideLayout+xml"/>
  <Override PartName="/ppt/theme/theme93.xml" ContentType="application/vnd.openxmlformats-officedocument.theme+xml"/>
  <Override PartName="/ppt/slideLayouts/slideLayout972.xml" ContentType="application/vnd.openxmlformats-officedocument.presentationml.slideLayout+xml"/>
  <Override PartName="/ppt/slideLayouts/slideLayout973.xml" ContentType="application/vnd.openxmlformats-officedocument.presentationml.slideLayout+xml"/>
  <Override PartName="/ppt/theme/theme94.xml" ContentType="application/vnd.openxmlformats-officedocument.theme+xml"/>
  <Override PartName="/ppt/theme/theme95.xml" ContentType="application/vnd.openxmlformats-officedocument.theme+xml"/>
  <Override PartName="/ppt/theme/theme9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chart4.xml" ContentType="application/vnd.openxmlformats-officedocument.drawingml.chart+xml"/>
  <Override PartName="/ppt/theme/themeOverride1.xml" ContentType="application/vnd.openxmlformats-officedocument.themeOverride+xml"/>
  <Override PartName="/ppt/charts/chart5.xml" ContentType="application/vnd.openxmlformats-officedocument.drawingml.chart+xml"/>
  <Override PartName="/ppt/theme/themeOverride2.xml" ContentType="application/vnd.openxmlformats-officedocument.themeOverride+xml"/>
  <Override PartName="/ppt/tags/tag1.xml" ContentType="application/vnd.openxmlformats-officedocument.presentationml.tags+xml"/>
  <Override PartName="/ppt/notesSlides/notesSlide16.xml" ContentType="application/vnd.openxmlformats-officedocument.presentationml.notesSlide+xml"/>
  <Override PartName="/ppt/tags/tag2.xml" ContentType="application/vnd.openxmlformats-officedocument.presentationml.tags+xml"/>
  <Override PartName="/ppt/notesSlides/notesSlide17.xml" ContentType="application/vnd.openxmlformats-officedocument.presentationml.notesSlide+xml"/>
  <Override PartName="/ppt/tags/tag3.xml" ContentType="application/vnd.openxmlformats-officedocument.presentationml.tags+xml"/>
  <Override PartName="/ppt/notesSlides/notesSlide18.xml" ContentType="application/vnd.openxmlformats-officedocument.presentationml.notesSlide+xml"/>
  <Override PartName="/ppt/tags/tag4.xml" ContentType="application/vnd.openxmlformats-officedocument.presentationml.tags+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charts/chart6.xml" ContentType="application/vnd.openxmlformats-officedocument.drawingml.chart+xml"/>
  <Override PartName="/ppt/theme/themeOverride3.xml" ContentType="application/vnd.openxmlformats-officedocument.themeOverride+xml"/>
  <Override PartName="/ppt/notesSlides/notesSlide30.xml" ContentType="application/vnd.openxmlformats-officedocument.presentationml.notesSlide+xml"/>
  <Override PartName="/ppt/charts/chart7.xml" ContentType="application/vnd.openxmlformats-officedocument.drawingml.chart+xml"/>
  <Override PartName="/ppt/theme/themeOverride4.xml" ContentType="application/vnd.openxmlformats-officedocument.themeOverride+xml"/>
  <Override PartName="/ppt/charts/chart8.xml" ContentType="application/vnd.openxmlformats-officedocument.drawingml.chart+xml"/>
  <Override PartName="/ppt/theme/themeOverride5.xml" ContentType="application/vnd.openxmlformats-officedocument.themeOverr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charts/chart9.xml" ContentType="application/vnd.openxmlformats-officedocument.drawingml.chart+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charts/chart10.xml" ContentType="application/vnd.openxmlformats-officedocument.drawingml.chart+xml"/>
  <Override PartName="/ppt/charts/style3.xml" ContentType="application/vnd.ms-office.chartstyle+xml"/>
  <Override PartName="/ppt/charts/colors3.xml" ContentType="application/vnd.ms-office.chartcolorstyle+xml"/>
  <Override PartName="/ppt/charts/chart11.xml" ContentType="application/vnd.openxmlformats-officedocument.drawingml.chart+xml"/>
  <Override PartName="/ppt/charts/style4.xml" ContentType="application/vnd.ms-office.chartstyle+xml"/>
  <Override PartName="/ppt/charts/colors4.xml" ContentType="application/vnd.ms-office.chartcolorstyle+xml"/>
  <Override PartName="/ppt/charts/chart12.xml" ContentType="application/vnd.openxmlformats-officedocument.drawingml.chart+xml"/>
  <Override PartName="/ppt/charts/style5.xml" ContentType="application/vnd.ms-office.chartstyle+xml"/>
  <Override PartName="/ppt/charts/colors5.xml" ContentType="application/vnd.ms-office.chartcolorstyle+xml"/>
  <Override PartName="/ppt/charts/chart13.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tags/tag5.xml" ContentType="application/vnd.openxmlformats-officedocument.presentationml.tags+xml"/>
  <Override PartName="/ppt/notesSlides/notesSlide86.xml" ContentType="application/vnd.openxmlformats-officedocument.presentationml.notesSlide+xml"/>
  <Override PartName="/ppt/tags/tag6.xml" ContentType="application/vnd.openxmlformats-officedocument.presentationml.tags+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charts/chart14.xml" ContentType="application/vnd.openxmlformats-officedocument.drawingml.chart+xml"/>
  <Override PartName="/ppt/theme/themeOverride6.xml" ContentType="application/vnd.openxmlformats-officedocument.themeOverr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4" r:id="rId2"/>
    <p:sldMasterId id="2147483812" r:id="rId3"/>
    <p:sldMasterId id="2147483824" r:id="rId4"/>
    <p:sldMasterId id="2147483848" r:id="rId5"/>
    <p:sldMasterId id="2147483872" r:id="rId6"/>
    <p:sldMasterId id="2147483909" r:id="rId7"/>
    <p:sldMasterId id="2147483936" r:id="rId8"/>
    <p:sldMasterId id="2147484087" r:id="rId9"/>
    <p:sldMasterId id="2147484099" r:id="rId10"/>
    <p:sldMasterId id="2147484281" r:id="rId11"/>
    <p:sldMasterId id="2147484522" r:id="rId12"/>
    <p:sldMasterId id="2147484571" r:id="rId13"/>
    <p:sldMasterId id="2147484777" r:id="rId14"/>
    <p:sldMasterId id="2147484837" r:id="rId15"/>
    <p:sldMasterId id="2147484849" r:id="rId16"/>
    <p:sldMasterId id="2147484861" r:id="rId17"/>
    <p:sldMasterId id="2147484873" r:id="rId18"/>
    <p:sldMasterId id="2147484969" r:id="rId19"/>
    <p:sldMasterId id="2147485410" r:id="rId20"/>
    <p:sldMasterId id="2147485520" r:id="rId21"/>
    <p:sldMasterId id="2147485532" r:id="rId22"/>
    <p:sldMasterId id="2147485652" r:id="rId23"/>
    <p:sldMasterId id="2147485665" r:id="rId24"/>
    <p:sldMasterId id="2147485714" r:id="rId25"/>
    <p:sldMasterId id="2147486472" r:id="rId26"/>
    <p:sldMasterId id="2147486594" r:id="rId27"/>
    <p:sldMasterId id="2147486871" r:id="rId28"/>
    <p:sldMasterId id="2147487120" r:id="rId29"/>
    <p:sldMasterId id="2147487144" r:id="rId30"/>
    <p:sldMasterId id="2147487194" r:id="rId31"/>
    <p:sldMasterId id="2147487206" r:id="rId32"/>
    <p:sldMasterId id="2147487258" r:id="rId33"/>
    <p:sldMasterId id="2147487459" r:id="rId34"/>
    <p:sldMasterId id="2147487471" r:id="rId35"/>
    <p:sldMasterId id="2147487574" r:id="rId36"/>
    <p:sldMasterId id="2147487623" r:id="rId37"/>
    <p:sldMasterId id="2147487743" r:id="rId38"/>
    <p:sldMasterId id="2147488072" r:id="rId39"/>
    <p:sldMasterId id="2147488085" r:id="rId40"/>
    <p:sldMasterId id="2147488097" r:id="rId41"/>
    <p:sldMasterId id="2147488265" r:id="rId42"/>
    <p:sldMasterId id="2147488316" r:id="rId43"/>
    <p:sldMasterId id="2147488340" r:id="rId44"/>
    <p:sldMasterId id="2147488378" r:id="rId45"/>
    <p:sldMasterId id="2147488559" r:id="rId46"/>
    <p:sldMasterId id="2147488624" r:id="rId47"/>
    <p:sldMasterId id="2147488637" r:id="rId48"/>
    <p:sldMasterId id="2147488747" r:id="rId49"/>
    <p:sldMasterId id="2147488978" r:id="rId50"/>
    <p:sldMasterId id="2147488991" r:id="rId51"/>
    <p:sldMasterId id="2147489016" r:id="rId52"/>
    <p:sldMasterId id="2147489028" r:id="rId53"/>
    <p:sldMasterId id="2147489084" r:id="rId54"/>
    <p:sldMasterId id="2147489216" r:id="rId55"/>
    <p:sldMasterId id="2147489228" r:id="rId56"/>
    <p:sldMasterId id="2147489252" r:id="rId57"/>
    <p:sldMasterId id="2147489265" r:id="rId58"/>
    <p:sldMasterId id="2147489277" r:id="rId59"/>
    <p:sldMasterId id="2147489289" r:id="rId60"/>
    <p:sldMasterId id="2147489421" r:id="rId61"/>
    <p:sldMasterId id="2147489426" r:id="rId62"/>
    <p:sldMasterId id="2147489439" r:id="rId63"/>
    <p:sldMasterId id="2147489464" r:id="rId64"/>
    <p:sldMasterId id="2147489477" r:id="rId65"/>
    <p:sldMasterId id="2147489495" r:id="rId66"/>
    <p:sldMasterId id="2147489547" r:id="rId67"/>
    <p:sldMasterId id="2147489550" r:id="rId68"/>
    <p:sldMasterId id="2147489562" r:id="rId69"/>
    <p:sldMasterId id="2147489587" r:id="rId70"/>
    <p:sldMasterId id="2147489611" r:id="rId71"/>
    <p:sldMasterId id="2147489624" r:id="rId72"/>
    <p:sldMasterId id="2147489637" r:id="rId73"/>
    <p:sldMasterId id="2147489640" r:id="rId74"/>
    <p:sldMasterId id="2147489643" r:id="rId75"/>
    <p:sldMasterId id="2147489655" r:id="rId76"/>
    <p:sldMasterId id="2147489713" r:id="rId77"/>
    <p:sldMasterId id="2147489726" r:id="rId78"/>
    <p:sldMasterId id="2147489739" r:id="rId79"/>
    <p:sldMasterId id="2147489752" r:id="rId80"/>
    <p:sldMasterId id="2147489757" r:id="rId81"/>
    <p:sldMasterId id="2147489769" r:id="rId82"/>
    <p:sldMasterId id="2147489782" r:id="rId83"/>
    <p:sldMasterId id="2147489794" r:id="rId84"/>
    <p:sldMasterId id="2147489805" r:id="rId85"/>
    <p:sldMasterId id="2147489818" r:id="rId86"/>
    <p:sldMasterId id="2147489843" r:id="rId87"/>
    <p:sldMasterId id="2147489856" r:id="rId88"/>
    <p:sldMasterId id="2147489870" r:id="rId89"/>
    <p:sldMasterId id="2147489874" r:id="rId90"/>
    <p:sldMasterId id="2147489886" r:id="rId91"/>
    <p:sldMasterId id="2147489898" r:id="rId92"/>
    <p:sldMasterId id="2147489910" r:id="rId93"/>
    <p:sldMasterId id="2147489922" r:id="rId94"/>
  </p:sldMasterIdLst>
  <p:notesMasterIdLst>
    <p:notesMasterId r:id="rId551"/>
  </p:notesMasterIdLst>
  <p:handoutMasterIdLst>
    <p:handoutMasterId r:id="rId552"/>
  </p:handoutMasterIdLst>
  <p:sldIdLst>
    <p:sldId id="7035" r:id="rId95"/>
    <p:sldId id="5219" r:id="rId96"/>
    <p:sldId id="5218" r:id="rId97"/>
    <p:sldId id="6819" r:id="rId98"/>
    <p:sldId id="5220" r:id="rId99"/>
    <p:sldId id="5221" r:id="rId100"/>
    <p:sldId id="5222" r:id="rId101"/>
    <p:sldId id="5223" r:id="rId102"/>
    <p:sldId id="4457" r:id="rId103"/>
    <p:sldId id="4436" r:id="rId104"/>
    <p:sldId id="4696" r:id="rId105"/>
    <p:sldId id="5742" r:id="rId106"/>
    <p:sldId id="6179" r:id="rId107"/>
    <p:sldId id="5835" r:id="rId108"/>
    <p:sldId id="6660" r:id="rId109"/>
    <p:sldId id="7037" r:id="rId110"/>
    <p:sldId id="7038" r:id="rId111"/>
    <p:sldId id="5715" r:id="rId112"/>
    <p:sldId id="6768" r:id="rId113"/>
    <p:sldId id="7040" r:id="rId114"/>
    <p:sldId id="6511" r:id="rId115"/>
    <p:sldId id="6042" r:id="rId116"/>
    <p:sldId id="5992" r:id="rId117"/>
    <p:sldId id="2587" r:id="rId118"/>
    <p:sldId id="5224" r:id="rId119"/>
    <p:sldId id="5225" r:id="rId120"/>
    <p:sldId id="5232" r:id="rId121"/>
    <p:sldId id="7091" r:id="rId122"/>
    <p:sldId id="7092" r:id="rId123"/>
    <p:sldId id="7093" r:id="rId124"/>
    <p:sldId id="5227" r:id="rId125"/>
    <p:sldId id="5226" r:id="rId126"/>
    <p:sldId id="5228" r:id="rId127"/>
    <p:sldId id="5229" r:id="rId128"/>
    <p:sldId id="5230" r:id="rId129"/>
    <p:sldId id="6304" r:id="rId130"/>
    <p:sldId id="6303" r:id="rId131"/>
    <p:sldId id="5821" r:id="rId132"/>
    <p:sldId id="6644" r:id="rId133"/>
    <p:sldId id="6923" r:id="rId134"/>
    <p:sldId id="5374" r:id="rId135"/>
    <p:sldId id="5388" r:id="rId136"/>
    <p:sldId id="5233" r:id="rId137"/>
    <p:sldId id="6593" r:id="rId138"/>
    <p:sldId id="6594" r:id="rId139"/>
    <p:sldId id="5744" r:id="rId140"/>
    <p:sldId id="7020" r:id="rId141"/>
    <p:sldId id="5746" r:id="rId142"/>
    <p:sldId id="3582" r:id="rId143"/>
    <p:sldId id="3584" r:id="rId144"/>
    <p:sldId id="6050" r:id="rId145"/>
    <p:sldId id="3586" r:id="rId146"/>
    <p:sldId id="3848" r:id="rId147"/>
    <p:sldId id="3585" r:id="rId148"/>
    <p:sldId id="7021" r:id="rId149"/>
    <p:sldId id="7024" r:id="rId150"/>
    <p:sldId id="5654" r:id="rId151"/>
    <p:sldId id="7022" r:id="rId152"/>
    <p:sldId id="7023" r:id="rId153"/>
    <p:sldId id="3853" r:id="rId154"/>
    <p:sldId id="5751" r:id="rId155"/>
    <p:sldId id="6047" r:id="rId156"/>
    <p:sldId id="4143" r:id="rId157"/>
    <p:sldId id="4144" r:id="rId158"/>
    <p:sldId id="6661" r:id="rId159"/>
    <p:sldId id="6963" r:id="rId160"/>
    <p:sldId id="6964" r:id="rId161"/>
    <p:sldId id="7025" r:id="rId162"/>
    <p:sldId id="5215" r:id="rId163"/>
    <p:sldId id="6614" r:id="rId164"/>
    <p:sldId id="5754" r:id="rId165"/>
    <p:sldId id="5234" r:id="rId166"/>
    <p:sldId id="5235" r:id="rId167"/>
    <p:sldId id="5236" r:id="rId168"/>
    <p:sldId id="6852" r:id="rId169"/>
    <p:sldId id="5238" r:id="rId170"/>
    <p:sldId id="5239" r:id="rId171"/>
    <p:sldId id="5240" r:id="rId172"/>
    <p:sldId id="5241" r:id="rId173"/>
    <p:sldId id="5242" r:id="rId174"/>
    <p:sldId id="5400" r:id="rId175"/>
    <p:sldId id="5205" r:id="rId176"/>
    <p:sldId id="5245" r:id="rId177"/>
    <p:sldId id="5246" r:id="rId178"/>
    <p:sldId id="5247" r:id="rId179"/>
    <p:sldId id="5248" r:id="rId180"/>
    <p:sldId id="5249" r:id="rId181"/>
    <p:sldId id="5509" r:id="rId182"/>
    <p:sldId id="6156" r:id="rId183"/>
    <p:sldId id="7026" r:id="rId184"/>
    <p:sldId id="5251" r:id="rId185"/>
    <p:sldId id="6051" r:id="rId186"/>
    <p:sldId id="5253" r:id="rId187"/>
    <p:sldId id="5254" r:id="rId188"/>
    <p:sldId id="5540" r:id="rId189"/>
    <p:sldId id="6595" r:id="rId190"/>
    <p:sldId id="6369" r:id="rId191"/>
    <p:sldId id="6370" r:id="rId192"/>
    <p:sldId id="5465" r:id="rId193"/>
    <p:sldId id="6053" r:id="rId194"/>
    <p:sldId id="7094" r:id="rId195"/>
    <p:sldId id="7095" r:id="rId196"/>
    <p:sldId id="2647" r:id="rId197"/>
    <p:sldId id="6007" r:id="rId198"/>
    <p:sldId id="6008" r:id="rId199"/>
    <p:sldId id="6009" r:id="rId200"/>
    <p:sldId id="6010" r:id="rId201"/>
    <p:sldId id="6011" r:id="rId202"/>
    <p:sldId id="6012" r:id="rId203"/>
    <p:sldId id="6013" r:id="rId204"/>
    <p:sldId id="6015" r:id="rId205"/>
    <p:sldId id="5294" r:id="rId206"/>
    <p:sldId id="7097" r:id="rId207"/>
    <p:sldId id="1047" r:id="rId208"/>
    <p:sldId id="1048" r:id="rId209"/>
    <p:sldId id="7098" r:id="rId210"/>
    <p:sldId id="1050" r:id="rId211"/>
    <p:sldId id="7099" r:id="rId212"/>
    <p:sldId id="6017" r:id="rId213"/>
    <p:sldId id="6018" r:id="rId214"/>
    <p:sldId id="6019" r:id="rId215"/>
    <p:sldId id="6020" r:id="rId216"/>
    <p:sldId id="6021" r:id="rId217"/>
    <p:sldId id="6022" r:id="rId218"/>
    <p:sldId id="6023" r:id="rId219"/>
    <p:sldId id="6024" r:id="rId220"/>
    <p:sldId id="5312" r:id="rId221"/>
    <p:sldId id="6058" r:id="rId222"/>
    <p:sldId id="6059" r:id="rId223"/>
    <p:sldId id="6060" r:id="rId224"/>
    <p:sldId id="3372" r:id="rId225"/>
    <p:sldId id="5759" r:id="rId226"/>
    <p:sldId id="5834" r:id="rId227"/>
    <p:sldId id="5837" r:id="rId228"/>
    <p:sldId id="6965" r:id="rId229"/>
    <p:sldId id="6061" r:id="rId230"/>
    <p:sldId id="6930" r:id="rId231"/>
    <p:sldId id="7043" r:id="rId232"/>
    <p:sldId id="6544" r:id="rId233"/>
    <p:sldId id="1317" r:id="rId234"/>
    <p:sldId id="1303" r:id="rId235"/>
    <p:sldId id="1296" r:id="rId236"/>
    <p:sldId id="1282" r:id="rId237"/>
    <p:sldId id="1077" r:id="rId238"/>
    <p:sldId id="1086" r:id="rId239"/>
    <p:sldId id="6647" r:id="rId240"/>
    <p:sldId id="6493" r:id="rId241"/>
    <p:sldId id="993" r:id="rId242"/>
    <p:sldId id="6664" r:id="rId243"/>
    <p:sldId id="6028" r:id="rId244"/>
    <p:sldId id="6029" r:id="rId245"/>
    <p:sldId id="6030" r:id="rId246"/>
    <p:sldId id="6052" r:id="rId247"/>
    <p:sldId id="6553" r:id="rId248"/>
    <p:sldId id="5260" r:id="rId249"/>
    <p:sldId id="5261" r:id="rId250"/>
    <p:sldId id="5263" r:id="rId251"/>
    <p:sldId id="5264" r:id="rId252"/>
    <p:sldId id="5265" r:id="rId253"/>
    <p:sldId id="6054" r:id="rId254"/>
    <p:sldId id="6662" r:id="rId255"/>
    <p:sldId id="7096" r:id="rId256"/>
    <p:sldId id="6577" r:id="rId257"/>
    <p:sldId id="6596" r:id="rId258"/>
    <p:sldId id="5976" r:id="rId259"/>
    <p:sldId id="5269" r:id="rId260"/>
    <p:sldId id="5274" r:id="rId261"/>
    <p:sldId id="3759" r:id="rId262"/>
    <p:sldId id="5979" r:id="rId263"/>
    <p:sldId id="5593" r:id="rId264"/>
    <p:sldId id="6055" r:id="rId265"/>
    <p:sldId id="552" r:id="rId266"/>
    <p:sldId id="754" r:id="rId267"/>
    <p:sldId id="6759" r:id="rId268"/>
    <p:sldId id="6056" r:id="rId269"/>
    <p:sldId id="6057" r:id="rId270"/>
    <p:sldId id="6491" r:id="rId271"/>
    <p:sldId id="6656" r:id="rId272"/>
    <p:sldId id="7042" r:id="rId273"/>
    <p:sldId id="5351" r:id="rId274"/>
    <p:sldId id="6547" r:id="rId275"/>
    <p:sldId id="5471" r:id="rId276"/>
    <p:sldId id="6938" r:id="rId277"/>
    <p:sldId id="6939" r:id="rId278"/>
    <p:sldId id="6940" r:id="rId279"/>
    <p:sldId id="6767" r:id="rId280"/>
    <p:sldId id="6941" r:id="rId281"/>
    <p:sldId id="6942" r:id="rId282"/>
    <p:sldId id="6959" r:id="rId283"/>
    <p:sldId id="6960" r:id="rId284"/>
    <p:sldId id="7041" r:id="rId285"/>
    <p:sldId id="6957" r:id="rId286"/>
    <p:sldId id="6948" r:id="rId287"/>
    <p:sldId id="6949" r:id="rId288"/>
    <p:sldId id="3926" r:id="rId289"/>
    <p:sldId id="6950" r:id="rId290"/>
    <p:sldId id="6951" r:id="rId291"/>
    <p:sldId id="6952" r:id="rId292"/>
    <p:sldId id="6665" r:id="rId293"/>
    <p:sldId id="6935" r:id="rId294"/>
    <p:sldId id="6031" r:id="rId295"/>
    <p:sldId id="5870" r:id="rId296"/>
    <p:sldId id="6495" r:id="rId297"/>
    <p:sldId id="6225" r:id="rId298"/>
    <p:sldId id="6065" r:id="rId299"/>
    <p:sldId id="6895" r:id="rId300"/>
    <p:sldId id="5968" r:id="rId301"/>
    <p:sldId id="6502" r:id="rId302"/>
    <p:sldId id="7031" r:id="rId303"/>
    <p:sldId id="6016" r:id="rId304"/>
    <p:sldId id="6496" r:id="rId305"/>
    <p:sldId id="6497" r:id="rId306"/>
    <p:sldId id="6367" r:id="rId307"/>
    <p:sldId id="6953" r:id="rId308"/>
    <p:sldId id="6292" r:id="rId309"/>
    <p:sldId id="6597" r:id="rId310"/>
    <p:sldId id="586" r:id="rId311"/>
    <p:sldId id="575" r:id="rId312"/>
    <p:sldId id="683" r:id="rId313"/>
    <p:sldId id="6598" r:id="rId314"/>
    <p:sldId id="6599" r:id="rId315"/>
    <p:sldId id="6600" r:id="rId316"/>
    <p:sldId id="6359" r:id="rId317"/>
    <p:sldId id="7032" r:id="rId318"/>
    <p:sldId id="6961" r:id="rId319"/>
    <p:sldId id="5918" r:id="rId320"/>
    <p:sldId id="5919" r:id="rId321"/>
    <p:sldId id="6002" r:id="rId322"/>
    <p:sldId id="6003" r:id="rId323"/>
    <p:sldId id="5920" r:id="rId324"/>
    <p:sldId id="6498" r:id="rId325"/>
    <p:sldId id="6921" r:id="rId326"/>
    <p:sldId id="6954" r:id="rId327"/>
    <p:sldId id="6226" r:id="rId328"/>
    <p:sldId id="6645" r:id="rId329"/>
    <p:sldId id="5982" r:id="rId330"/>
    <p:sldId id="5983" r:id="rId331"/>
    <p:sldId id="6648" r:id="rId332"/>
    <p:sldId id="6650" r:id="rId333"/>
    <p:sldId id="6063" r:id="rId334"/>
    <p:sldId id="6064" r:id="rId335"/>
    <p:sldId id="3792" r:id="rId336"/>
    <p:sldId id="6229" r:id="rId337"/>
    <p:sldId id="5500" r:id="rId338"/>
    <p:sldId id="5365" r:id="rId339"/>
    <p:sldId id="6230" r:id="rId340"/>
    <p:sldId id="6231" r:id="rId341"/>
    <p:sldId id="5614" r:id="rId342"/>
    <p:sldId id="6955" r:id="rId343"/>
    <p:sldId id="6306" r:id="rId344"/>
    <p:sldId id="5779" r:id="rId345"/>
    <p:sldId id="5368" r:id="rId346"/>
    <p:sldId id="5771" r:id="rId347"/>
    <p:sldId id="6519" r:id="rId348"/>
    <p:sldId id="5775" r:id="rId349"/>
    <p:sldId id="5776" r:id="rId350"/>
    <p:sldId id="5700" r:id="rId351"/>
    <p:sldId id="6659" r:id="rId352"/>
    <p:sldId id="6038" r:id="rId353"/>
    <p:sldId id="7060" r:id="rId354"/>
    <p:sldId id="6896" r:id="rId355"/>
    <p:sldId id="7063" r:id="rId356"/>
    <p:sldId id="6849" r:id="rId357"/>
    <p:sldId id="6850" r:id="rId358"/>
    <p:sldId id="7057" r:id="rId359"/>
    <p:sldId id="6877" r:id="rId360"/>
    <p:sldId id="6806" r:id="rId361"/>
    <p:sldId id="6879" r:id="rId362"/>
    <p:sldId id="7056" r:id="rId363"/>
    <p:sldId id="7090" r:id="rId364"/>
    <p:sldId id="7062" r:id="rId365"/>
    <p:sldId id="5359" r:id="rId366"/>
    <p:sldId id="5952" r:id="rId367"/>
    <p:sldId id="5006" r:id="rId368"/>
    <p:sldId id="6667" r:id="rId369"/>
    <p:sldId id="6655" r:id="rId370"/>
    <p:sldId id="5855" r:id="rId371"/>
    <p:sldId id="5409" r:id="rId372"/>
    <p:sldId id="6668" r:id="rId373"/>
    <p:sldId id="6640" r:id="rId374"/>
    <p:sldId id="6641" r:id="rId375"/>
    <p:sldId id="6651" r:id="rId376"/>
    <p:sldId id="6652" r:id="rId377"/>
    <p:sldId id="6571" r:id="rId378"/>
    <p:sldId id="6572" r:id="rId379"/>
    <p:sldId id="6574" r:id="rId380"/>
    <p:sldId id="6653" r:id="rId381"/>
    <p:sldId id="6611" r:id="rId382"/>
    <p:sldId id="6309" r:id="rId383"/>
    <p:sldId id="6310" r:id="rId384"/>
    <p:sldId id="6311" r:id="rId385"/>
    <p:sldId id="6312" r:id="rId386"/>
    <p:sldId id="6313" r:id="rId387"/>
    <p:sldId id="6314" r:id="rId388"/>
    <p:sldId id="6315" r:id="rId389"/>
    <p:sldId id="6316" r:id="rId390"/>
    <p:sldId id="6317" r:id="rId391"/>
    <p:sldId id="6318" r:id="rId392"/>
    <p:sldId id="6319" r:id="rId393"/>
    <p:sldId id="6320" r:id="rId394"/>
    <p:sldId id="6321" r:id="rId395"/>
    <p:sldId id="6322" r:id="rId396"/>
    <p:sldId id="6323" r:id="rId397"/>
    <p:sldId id="6324" r:id="rId398"/>
    <p:sldId id="6325" r:id="rId399"/>
    <p:sldId id="6326" r:id="rId400"/>
    <p:sldId id="6327" r:id="rId401"/>
    <p:sldId id="6328" r:id="rId402"/>
    <p:sldId id="6615" r:id="rId403"/>
    <p:sldId id="397" r:id="rId404"/>
    <p:sldId id="349" r:id="rId405"/>
    <p:sldId id="301" r:id="rId406"/>
    <p:sldId id="307" r:id="rId407"/>
    <p:sldId id="345" r:id="rId408"/>
    <p:sldId id="309" r:id="rId409"/>
    <p:sldId id="310" r:id="rId410"/>
    <p:sldId id="314" r:id="rId411"/>
    <p:sldId id="317" r:id="rId412"/>
    <p:sldId id="390" r:id="rId413"/>
    <p:sldId id="318" r:id="rId414"/>
    <p:sldId id="353" r:id="rId415"/>
    <p:sldId id="320" r:id="rId416"/>
    <p:sldId id="321" r:id="rId417"/>
    <p:sldId id="373" r:id="rId418"/>
    <p:sldId id="391" r:id="rId419"/>
    <p:sldId id="326" r:id="rId420"/>
    <p:sldId id="401" r:id="rId421"/>
    <p:sldId id="6616" r:id="rId422"/>
    <p:sldId id="6975" r:id="rId423"/>
    <p:sldId id="256" r:id="rId424"/>
    <p:sldId id="257" r:id="rId425"/>
    <p:sldId id="259" r:id="rId426"/>
    <p:sldId id="260" r:id="rId427"/>
    <p:sldId id="261" r:id="rId428"/>
    <p:sldId id="262" r:id="rId429"/>
    <p:sldId id="263" r:id="rId430"/>
    <p:sldId id="264" r:id="rId431"/>
    <p:sldId id="265" r:id="rId432"/>
    <p:sldId id="267" r:id="rId433"/>
    <p:sldId id="268" r:id="rId434"/>
    <p:sldId id="270" r:id="rId435"/>
    <p:sldId id="271" r:id="rId436"/>
    <p:sldId id="273" r:id="rId437"/>
    <p:sldId id="281" r:id="rId438"/>
    <p:sldId id="283" r:id="rId439"/>
    <p:sldId id="7027" r:id="rId440"/>
    <p:sldId id="285" r:id="rId441"/>
    <p:sldId id="286" r:id="rId442"/>
    <p:sldId id="287" r:id="rId443"/>
    <p:sldId id="288" r:id="rId444"/>
    <p:sldId id="289" r:id="rId445"/>
    <p:sldId id="290" r:id="rId446"/>
    <p:sldId id="6772" r:id="rId447"/>
    <p:sldId id="292" r:id="rId448"/>
    <p:sldId id="6977" r:id="rId449"/>
    <p:sldId id="6329" r:id="rId450"/>
    <p:sldId id="6330" r:id="rId451"/>
    <p:sldId id="6331" r:id="rId452"/>
    <p:sldId id="6332" r:id="rId453"/>
    <p:sldId id="6333" r:id="rId454"/>
    <p:sldId id="6334" r:id="rId455"/>
    <p:sldId id="6335" r:id="rId456"/>
    <p:sldId id="6587" r:id="rId457"/>
    <p:sldId id="1242" r:id="rId458"/>
    <p:sldId id="1252" r:id="rId459"/>
    <p:sldId id="1224" r:id="rId460"/>
    <p:sldId id="5285" r:id="rId461"/>
    <p:sldId id="6337" r:id="rId462"/>
    <p:sldId id="6336" r:id="rId463"/>
    <p:sldId id="6338" r:id="rId464"/>
    <p:sldId id="452" r:id="rId465"/>
    <p:sldId id="6339" r:id="rId466"/>
    <p:sldId id="6340" r:id="rId467"/>
    <p:sldId id="6341" r:id="rId468"/>
    <p:sldId id="6342" r:id="rId469"/>
    <p:sldId id="6343" r:id="rId470"/>
    <p:sldId id="6605" r:id="rId471"/>
    <p:sldId id="6344" r:id="rId472"/>
    <p:sldId id="6345" r:id="rId473"/>
    <p:sldId id="284" r:id="rId474"/>
    <p:sldId id="323" r:id="rId475"/>
    <p:sldId id="324" r:id="rId476"/>
    <p:sldId id="6604" r:id="rId477"/>
    <p:sldId id="6346" r:id="rId478"/>
    <p:sldId id="6347" r:id="rId479"/>
    <p:sldId id="6348" r:id="rId480"/>
    <p:sldId id="6583" r:id="rId481"/>
    <p:sldId id="6584" r:id="rId482"/>
    <p:sldId id="6585" r:id="rId483"/>
    <p:sldId id="6586" r:id="rId484"/>
    <p:sldId id="6589" r:id="rId485"/>
    <p:sldId id="6590" r:id="rId486"/>
    <p:sldId id="6349" r:id="rId487"/>
    <p:sldId id="6592" r:id="rId488"/>
    <p:sldId id="6638" r:id="rId489"/>
    <p:sldId id="5790" r:id="rId490"/>
    <p:sldId id="5791" r:id="rId491"/>
    <p:sldId id="5792" r:id="rId492"/>
    <p:sldId id="5793" r:id="rId493"/>
    <p:sldId id="5794" r:id="rId494"/>
    <p:sldId id="5795" r:id="rId495"/>
    <p:sldId id="5796" r:id="rId496"/>
    <p:sldId id="5797" r:id="rId497"/>
    <p:sldId id="5798" r:id="rId498"/>
    <p:sldId id="5799" r:id="rId499"/>
    <p:sldId id="5800" r:id="rId500"/>
    <p:sldId id="5801" r:id="rId501"/>
    <p:sldId id="1863" r:id="rId502"/>
    <p:sldId id="6036" r:id="rId503"/>
    <p:sldId id="6232" r:id="rId504"/>
    <p:sldId id="6617" r:id="rId505"/>
    <p:sldId id="6618" r:id="rId506"/>
    <p:sldId id="6619" r:id="rId507"/>
    <p:sldId id="6620" r:id="rId508"/>
    <p:sldId id="6621" r:id="rId509"/>
    <p:sldId id="6622" r:id="rId510"/>
    <p:sldId id="6669" r:id="rId511"/>
    <p:sldId id="6623" r:id="rId512"/>
    <p:sldId id="6670" r:id="rId513"/>
    <p:sldId id="6672" r:id="rId514"/>
    <p:sldId id="6671" r:id="rId515"/>
    <p:sldId id="6637" r:id="rId516"/>
    <p:sldId id="6624" r:id="rId517"/>
    <p:sldId id="6081" r:id="rId518"/>
    <p:sldId id="6082" r:id="rId519"/>
    <p:sldId id="6097" r:id="rId520"/>
    <p:sldId id="6209" r:id="rId521"/>
    <p:sldId id="6625" r:id="rId522"/>
    <p:sldId id="6626" r:id="rId523"/>
    <p:sldId id="6749" r:id="rId524"/>
    <p:sldId id="6750" r:id="rId525"/>
    <p:sldId id="6751" r:id="rId526"/>
    <p:sldId id="6752" r:id="rId527"/>
    <p:sldId id="6753" r:id="rId528"/>
    <p:sldId id="6754" r:id="rId529"/>
    <p:sldId id="6755" r:id="rId530"/>
    <p:sldId id="6756" r:id="rId531"/>
    <p:sldId id="6633" r:id="rId532"/>
    <p:sldId id="6634" r:id="rId533"/>
    <p:sldId id="6757" r:id="rId534"/>
    <p:sldId id="6635" r:id="rId535"/>
    <p:sldId id="6758" r:id="rId536"/>
    <p:sldId id="5914" r:id="rId537"/>
    <p:sldId id="5915" r:id="rId538"/>
    <p:sldId id="6507" r:id="rId539"/>
    <p:sldId id="6636" r:id="rId540"/>
    <p:sldId id="6531" r:id="rId541"/>
    <p:sldId id="6086" r:id="rId542"/>
    <p:sldId id="6040" r:id="rId543"/>
    <p:sldId id="6486" r:id="rId544"/>
    <p:sldId id="6487" r:id="rId545"/>
    <p:sldId id="6488" r:id="rId546"/>
    <p:sldId id="6489" r:id="rId547"/>
    <p:sldId id="5829" r:id="rId548"/>
    <p:sldId id="6508" r:id="rId549"/>
    <p:sldId id="6639" r:id="rId550"/>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00FF"/>
    <a:srgbClr val="1A5712"/>
    <a:srgbClr val="0432FF"/>
    <a:srgbClr val="8C0000"/>
    <a:srgbClr val="FF00C4"/>
    <a:srgbClr val="948A54"/>
    <a:srgbClr val="2A55D6"/>
    <a:srgbClr val="663D63"/>
    <a:srgbClr val="66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449" autoAdjust="0"/>
    <p:restoredTop sz="95364" autoAdjust="0"/>
  </p:normalViewPr>
  <p:slideViewPr>
    <p:cSldViewPr>
      <p:cViewPr varScale="1">
        <p:scale>
          <a:sx n="99" d="100"/>
          <a:sy n="99" d="100"/>
        </p:scale>
        <p:origin x="2008" y="17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101" d="100"/>
          <a:sy n="101" d="100"/>
        </p:scale>
        <p:origin x="-3228" y="-108"/>
      </p:cViewPr>
      <p:guideLst>
        <p:guide orient="horz" pos="2928"/>
        <p:guide pos="2208"/>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23.xml"/><Relationship Id="rId21" Type="http://schemas.openxmlformats.org/officeDocument/2006/relationships/slideMaster" Target="slideMasters/slideMaster21.xml"/><Relationship Id="rId324" Type="http://schemas.openxmlformats.org/officeDocument/2006/relationships/slide" Target="slides/slide230.xml"/><Relationship Id="rId531" Type="http://schemas.openxmlformats.org/officeDocument/2006/relationships/slide" Target="slides/slide437.xml"/><Relationship Id="rId170" Type="http://schemas.openxmlformats.org/officeDocument/2006/relationships/slide" Target="slides/slide76.xml"/><Relationship Id="rId268" Type="http://schemas.openxmlformats.org/officeDocument/2006/relationships/slide" Target="slides/slide174.xml"/><Relationship Id="rId475" Type="http://schemas.openxmlformats.org/officeDocument/2006/relationships/slide" Target="slides/slide381.xml"/><Relationship Id="rId32" Type="http://schemas.openxmlformats.org/officeDocument/2006/relationships/slideMaster" Target="slideMasters/slideMaster32.xml"/><Relationship Id="rId128" Type="http://schemas.openxmlformats.org/officeDocument/2006/relationships/slide" Target="slides/slide34.xml"/><Relationship Id="rId335" Type="http://schemas.openxmlformats.org/officeDocument/2006/relationships/slide" Target="slides/slide241.xml"/><Relationship Id="rId542" Type="http://schemas.openxmlformats.org/officeDocument/2006/relationships/slide" Target="slides/slide448.xml"/><Relationship Id="rId181" Type="http://schemas.openxmlformats.org/officeDocument/2006/relationships/slide" Target="slides/slide87.xml"/><Relationship Id="rId402" Type="http://schemas.openxmlformats.org/officeDocument/2006/relationships/slide" Target="slides/slide308.xml"/><Relationship Id="rId279" Type="http://schemas.openxmlformats.org/officeDocument/2006/relationships/slide" Target="slides/slide185.xml"/><Relationship Id="rId486" Type="http://schemas.openxmlformats.org/officeDocument/2006/relationships/slide" Target="slides/slide392.xml"/><Relationship Id="rId43" Type="http://schemas.openxmlformats.org/officeDocument/2006/relationships/slideMaster" Target="slideMasters/slideMaster43.xml"/><Relationship Id="rId139" Type="http://schemas.openxmlformats.org/officeDocument/2006/relationships/slide" Target="slides/slide45.xml"/><Relationship Id="rId346" Type="http://schemas.openxmlformats.org/officeDocument/2006/relationships/slide" Target="slides/slide252.xml"/><Relationship Id="rId553" Type="http://schemas.openxmlformats.org/officeDocument/2006/relationships/presProps" Target="presProps.xml"/><Relationship Id="rId192" Type="http://schemas.openxmlformats.org/officeDocument/2006/relationships/slide" Target="slides/slide98.xml"/><Relationship Id="rId206" Type="http://schemas.openxmlformats.org/officeDocument/2006/relationships/slide" Target="slides/slide112.xml"/><Relationship Id="rId413" Type="http://schemas.openxmlformats.org/officeDocument/2006/relationships/slide" Target="slides/slide319.xml"/><Relationship Id="rId497" Type="http://schemas.openxmlformats.org/officeDocument/2006/relationships/slide" Target="slides/slide403.xml"/><Relationship Id="rId357" Type="http://schemas.openxmlformats.org/officeDocument/2006/relationships/slide" Target="slides/slide263.xml"/><Relationship Id="rId54" Type="http://schemas.openxmlformats.org/officeDocument/2006/relationships/slideMaster" Target="slideMasters/slideMaster54.xml"/><Relationship Id="rId96" Type="http://schemas.openxmlformats.org/officeDocument/2006/relationships/slide" Target="slides/slide2.xml"/><Relationship Id="rId161" Type="http://schemas.openxmlformats.org/officeDocument/2006/relationships/slide" Target="slides/slide67.xml"/><Relationship Id="rId217" Type="http://schemas.openxmlformats.org/officeDocument/2006/relationships/slide" Target="slides/slide123.xml"/><Relationship Id="rId399" Type="http://schemas.openxmlformats.org/officeDocument/2006/relationships/slide" Target="slides/slide305.xml"/><Relationship Id="rId259" Type="http://schemas.openxmlformats.org/officeDocument/2006/relationships/slide" Target="slides/slide165.xml"/><Relationship Id="rId424" Type="http://schemas.openxmlformats.org/officeDocument/2006/relationships/slide" Target="slides/slide330.xml"/><Relationship Id="rId466" Type="http://schemas.openxmlformats.org/officeDocument/2006/relationships/slide" Target="slides/slide372.xml"/><Relationship Id="rId23" Type="http://schemas.openxmlformats.org/officeDocument/2006/relationships/slideMaster" Target="slideMasters/slideMaster23.xml"/><Relationship Id="rId119" Type="http://schemas.openxmlformats.org/officeDocument/2006/relationships/slide" Target="slides/slide25.xml"/><Relationship Id="rId270" Type="http://schemas.openxmlformats.org/officeDocument/2006/relationships/slide" Target="slides/slide176.xml"/><Relationship Id="rId326" Type="http://schemas.openxmlformats.org/officeDocument/2006/relationships/slide" Target="slides/slide232.xml"/><Relationship Id="rId533" Type="http://schemas.openxmlformats.org/officeDocument/2006/relationships/slide" Target="slides/slide439.xml"/><Relationship Id="rId65" Type="http://schemas.openxmlformats.org/officeDocument/2006/relationships/slideMaster" Target="slideMasters/slideMaster65.xml"/><Relationship Id="rId130" Type="http://schemas.openxmlformats.org/officeDocument/2006/relationships/slide" Target="slides/slide36.xml"/><Relationship Id="rId368" Type="http://schemas.openxmlformats.org/officeDocument/2006/relationships/slide" Target="slides/slide274.xml"/><Relationship Id="rId172" Type="http://schemas.openxmlformats.org/officeDocument/2006/relationships/slide" Target="slides/slide78.xml"/><Relationship Id="rId228" Type="http://schemas.openxmlformats.org/officeDocument/2006/relationships/slide" Target="slides/slide134.xml"/><Relationship Id="rId435" Type="http://schemas.openxmlformats.org/officeDocument/2006/relationships/slide" Target="slides/slide341.xml"/><Relationship Id="rId477" Type="http://schemas.openxmlformats.org/officeDocument/2006/relationships/slide" Target="slides/slide383.xml"/><Relationship Id="rId281" Type="http://schemas.openxmlformats.org/officeDocument/2006/relationships/slide" Target="slides/slide187.xml"/><Relationship Id="rId337" Type="http://schemas.openxmlformats.org/officeDocument/2006/relationships/slide" Target="slides/slide243.xml"/><Relationship Id="rId502" Type="http://schemas.openxmlformats.org/officeDocument/2006/relationships/slide" Target="slides/slide408.xml"/><Relationship Id="rId34" Type="http://schemas.openxmlformats.org/officeDocument/2006/relationships/slideMaster" Target="slideMasters/slideMaster34.xml"/><Relationship Id="rId76" Type="http://schemas.openxmlformats.org/officeDocument/2006/relationships/slideMaster" Target="slideMasters/slideMaster76.xml"/><Relationship Id="rId141" Type="http://schemas.openxmlformats.org/officeDocument/2006/relationships/slide" Target="slides/slide47.xml"/><Relationship Id="rId379" Type="http://schemas.openxmlformats.org/officeDocument/2006/relationships/slide" Target="slides/slide285.xml"/><Relationship Id="rId544" Type="http://schemas.openxmlformats.org/officeDocument/2006/relationships/slide" Target="slides/slide450.xml"/><Relationship Id="rId7" Type="http://schemas.openxmlformats.org/officeDocument/2006/relationships/slideMaster" Target="slideMasters/slideMaster7.xml"/><Relationship Id="rId183" Type="http://schemas.openxmlformats.org/officeDocument/2006/relationships/slide" Target="slides/slide89.xml"/><Relationship Id="rId239" Type="http://schemas.openxmlformats.org/officeDocument/2006/relationships/slide" Target="slides/slide145.xml"/><Relationship Id="rId390" Type="http://schemas.openxmlformats.org/officeDocument/2006/relationships/slide" Target="slides/slide296.xml"/><Relationship Id="rId404" Type="http://schemas.openxmlformats.org/officeDocument/2006/relationships/slide" Target="slides/slide310.xml"/><Relationship Id="rId446" Type="http://schemas.openxmlformats.org/officeDocument/2006/relationships/slide" Target="slides/slide352.xml"/><Relationship Id="rId250" Type="http://schemas.openxmlformats.org/officeDocument/2006/relationships/slide" Target="slides/slide156.xml"/><Relationship Id="rId292" Type="http://schemas.openxmlformats.org/officeDocument/2006/relationships/slide" Target="slides/slide198.xml"/><Relationship Id="rId306" Type="http://schemas.openxmlformats.org/officeDocument/2006/relationships/slide" Target="slides/slide212.xml"/><Relationship Id="rId488" Type="http://schemas.openxmlformats.org/officeDocument/2006/relationships/slide" Target="slides/slide394.xml"/><Relationship Id="rId45" Type="http://schemas.openxmlformats.org/officeDocument/2006/relationships/slideMaster" Target="slideMasters/slideMaster45.xml"/><Relationship Id="rId87" Type="http://schemas.openxmlformats.org/officeDocument/2006/relationships/slideMaster" Target="slideMasters/slideMaster87.xml"/><Relationship Id="rId110" Type="http://schemas.openxmlformats.org/officeDocument/2006/relationships/slide" Target="slides/slide16.xml"/><Relationship Id="rId348" Type="http://schemas.openxmlformats.org/officeDocument/2006/relationships/slide" Target="slides/slide254.xml"/><Relationship Id="rId513" Type="http://schemas.openxmlformats.org/officeDocument/2006/relationships/slide" Target="slides/slide419.xml"/><Relationship Id="rId555" Type="http://schemas.openxmlformats.org/officeDocument/2006/relationships/theme" Target="theme/theme1.xml"/><Relationship Id="rId152" Type="http://schemas.openxmlformats.org/officeDocument/2006/relationships/slide" Target="slides/slide58.xml"/><Relationship Id="rId194" Type="http://schemas.openxmlformats.org/officeDocument/2006/relationships/slide" Target="slides/slide100.xml"/><Relationship Id="rId208" Type="http://schemas.openxmlformats.org/officeDocument/2006/relationships/slide" Target="slides/slide114.xml"/><Relationship Id="rId415" Type="http://schemas.openxmlformats.org/officeDocument/2006/relationships/slide" Target="slides/slide321.xml"/><Relationship Id="rId457" Type="http://schemas.openxmlformats.org/officeDocument/2006/relationships/slide" Target="slides/slide363.xml"/><Relationship Id="rId261" Type="http://schemas.openxmlformats.org/officeDocument/2006/relationships/slide" Target="slides/slide167.xml"/><Relationship Id="rId499" Type="http://schemas.openxmlformats.org/officeDocument/2006/relationships/slide" Target="slides/slide405.xml"/><Relationship Id="rId14" Type="http://schemas.openxmlformats.org/officeDocument/2006/relationships/slideMaster" Target="slideMasters/slideMaster14.xml"/><Relationship Id="rId56" Type="http://schemas.openxmlformats.org/officeDocument/2006/relationships/slideMaster" Target="slideMasters/slideMaster56.xml"/><Relationship Id="rId317" Type="http://schemas.openxmlformats.org/officeDocument/2006/relationships/slide" Target="slides/slide223.xml"/><Relationship Id="rId359" Type="http://schemas.openxmlformats.org/officeDocument/2006/relationships/slide" Target="slides/slide265.xml"/><Relationship Id="rId524" Type="http://schemas.openxmlformats.org/officeDocument/2006/relationships/slide" Target="slides/slide430.xml"/><Relationship Id="rId98" Type="http://schemas.openxmlformats.org/officeDocument/2006/relationships/slide" Target="slides/slide4.xml"/><Relationship Id="rId121" Type="http://schemas.openxmlformats.org/officeDocument/2006/relationships/slide" Target="slides/slide27.xml"/><Relationship Id="rId163" Type="http://schemas.openxmlformats.org/officeDocument/2006/relationships/slide" Target="slides/slide69.xml"/><Relationship Id="rId219" Type="http://schemas.openxmlformats.org/officeDocument/2006/relationships/slide" Target="slides/slide125.xml"/><Relationship Id="rId370" Type="http://schemas.openxmlformats.org/officeDocument/2006/relationships/slide" Target="slides/slide276.xml"/><Relationship Id="rId426" Type="http://schemas.openxmlformats.org/officeDocument/2006/relationships/slide" Target="slides/slide332.xml"/><Relationship Id="rId230" Type="http://schemas.openxmlformats.org/officeDocument/2006/relationships/slide" Target="slides/slide136.xml"/><Relationship Id="rId468" Type="http://schemas.openxmlformats.org/officeDocument/2006/relationships/slide" Target="slides/slide374.xml"/><Relationship Id="rId25" Type="http://schemas.openxmlformats.org/officeDocument/2006/relationships/slideMaster" Target="slideMasters/slideMaster25.xml"/><Relationship Id="rId67" Type="http://schemas.openxmlformats.org/officeDocument/2006/relationships/slideMaster" Target="slideMasters/slideMaster67.xml"/><Relationship Id="rId272" Type="http://schemas.openxmlformats.org/officeDocument/2006/relationships/slide" Target="slides/slide178.xml"/><Relationship Id="rId328" Type="http://schemas.openxmlformats.org/officeDocument/2006/relationships/slide" Target="slides/slide234.xml"/><Relationship Id="rId535" Type="http://schemas.openxmlformats.org/officeDocument/2006/relationships/slide" Target="slides/slide441.xml"/><Relationship Id="rId132" Type="http://schemas.openxmlformats.org/officeDocument/2006/relationships/slide" Target="slides/slide38.xml"/><Relationship Id="rId174" Type="http://schemas.openxmlformats.org/officeDocument/2006/relationships/slide" Target="slides/slide80.xml"/><Relationship Id="rId381" Type="http://schemas.openxmlformats.org/officeDocument/2006/relationships/slide" Target="slides/slide287.xml"/><Relationship Id="rId241" Type="http://schemas.openxmlformats.org/officeDocument/2006/relationships/slide" Target="slides/slide147.xml"/><Relationship Id="rId437" Type="http://schemas.openxmlformats.org/officeDocument/2006/relationships/slide" Target="slides/slide343.xml"/><Relationship Id="rId479" Type="http://schemas.openxmlformats.org/officeDocument/2006/relationships/slide" Target="slides/slide385.xml"/><Relationship Id="rId36" Type="http://schemas.openxmlformats.org/officeDocument/2006/relationships/slideMaster" Target="slideMasters/slideMaster36.xml"/><Relationship Id="rId283" Type="http://schemas.openxmlformats.org/officeDocument/2006/relationships/slide" Target="slides/slide189.xml"/><Relationship Id="rId339" Type="http://schemas.openxmlformats.org/officeDocument/2006/relationships/slide" Target="slides/slide245.xml"/><Relationship Id="rId490" Type="http://schemas.openxmlformats.org/officeDocument/2006/relationships/slide" Target="slides/slide396.xml"/><Relationship Id="rId504" Type="http://schemas.openxmlformats.org/officeDocument/2006/relationships/slide" Target="slides/slide410.xml"/><Relationship Id="rId546" Type="http://schemas.openxmlformats.org/officeDocument/2006/relationships/slide" Target="slides/slide452.xml"/><Relationship Id="rId78" Type="http://schemas.openxmlformats.org/officeDocument/2006/relationships/slideMaster" Target="slideMasters/slideMaster78.xml"/><Relationship Id="rId101" Type="http://schemas.openxmlformats.org/officeDocument/2006/relationships/slide" Target="slides/slide7.xml"/><Relationship Id="rId143" Type="http://schemas.openxmlformats.org/officeDocument/2006/relationships/slide" Target="slides/slide49.xml"/><Relationship Id="rId185" Type="http://schemas.openxmlformats.org/officeDocument/2006/relationships/slide" Target="slides/slide91.xml"/><Relationship Id="rId350" Type="http://schemas.openxmlformats.org/officeDocument/2006/relationships/slide" Target="slides/slide256.xml"/><Relationship Id="rId406" Type="http://schemas.openxmlformats.org/officeDocument/2006/relationships/slide" Target="slides/slide312.xml"/><Relationship Id="rId9" Type="http://schemas.openxmlformats.org/officeDocument/2006/relationships/slideMaster" Target="slideMasters/slideMaster9.xml"/><Relationship Id="rId210" Type="http://schemas.openxmlformats.org/officeDocument/2006/relationships/slide" Target="slides/slide116.xml"/><Relationship Id="rId392" Type="http://schemas.openxmlformats.org/officeDocument/2006/relationships/slide" Target="slides/slide298.xml"/><Relationship Id="rId448" Type="http://schemas.openxmlformats.org/officeDocument/2006/relationships/slide" Target="slides/slide354.xml"/><Relationship Id="rId252" Type="http://schemas.openxmlformats.org/officeDocument/2006/relationships/slide" Target="slides/slide158.xml"/><Relationship Id="rId294" Type="http://schemas.openxmlformats.org/officeDocument/2006/relationships/slide" Target="slides/slide200.xml"/><Relationship Id="rId308" Type="http://schemas.openxmlformats.org/officeDocument/2006/relationships/slide" Target="slides/slide214.xml"/><Relationship Id="rId515" Type="http://schemas.openxmlformats.org/officeDocument/2006/relationships/slide" Target="slides/slide421.xml"/><Relationship Id="rId47" Type="http://schemas.openxmlformats.org/officeDocument/2006/relationships/slideMaster" Target="slideMasters/slideMaster47.xml"/><Relationship Id="rId89" Type="http://schemas.openxmlformats.org/officeDocument/2006/relationships/slideMaster" Target="slideMasters/slideMaster89.xml"/><Relationship Id="rId112" Type="http://schemas.openxmlformats.org/officeDocument/2006/relationships/slide" Target="slides/slide18.xml"/><Relationship Id="rId154" Type="http://schemas.openxmlformats.org/officeDocument/2006/relationships/slide" Target="slides/slide60.xml"/><Relationship Id="rId361" Type="http://schemas.openxmlformats.org/officeDocument/2006/relationships/slide" Target="slides/slide267.xml"/><Relationship Id="rId196" Type="http://schemas.openxmlformats.org/officeDocument/2006/relationships/slide" Target="slides/slide102.xml"/><Relationship Id="rId417" Type="http://schemas.openxmlformats.org/officeDocument/2006/relationships/slide" Target="slides/slide323.xml"/><Relationship Id="rId459" Type="http://schemas.openxmlformats.org/officeDocument/2006/relationships/slide" Target="slides/slide365.xml"/><Relationship Id="rId16" Type="http://schemas.openxmlformats.org/officeDocument/2006/relationships/slideMaster" Target="slideMasters/slideMaster16.xml"/><Relationship Id="rId221" Type="http://schemas.openxmlformats.org/officeDocument/2006/relationships/slide" Target="slides/slide127.xml"/><Relationship Id="rId263" Type="http://schemas.openxmlformats.org/officeDocument/2006/relationships/slide" Target="slides/slide169.xml"/><Relationship Id="rId319" Type="http://schemas.openxmlformats.org/officeDocument/2006/relationships/slide" Target="slides/slide225.xml"/><Relationship Id="rId470" Type="http://schemas.openxmlformats.org/officeDocument/2006/relationships/slide" Target="slides/slide376.xml"/><Relationship Id="rId526" Type="http://schemas.openxmlformats.org/officeDocument/2006/relationships/slide" Target="slides/slide432.xml"/><Relationship Id="rId58" Type="http://schemas.openxmlformats.org/officeDocument/2006/relationships/slideMaster" Target="slideMasters/slideMaster58.xml"/><Relationship Id="rId123" Type="http://schemas.openxmlformats.org/officeDocument/2006/relationships/slide" Target="slides/slide29.xml"/><Relationship Id="rId330" Type="http://schemas.openxmlformats.org/officeDocument/2006/relationships/slide" Target="slides/slide236.xml"/><Relationship Id="rId165" Type="http://schemas.openxmlformats.org/officeDocument/2006/relationships/slide" Target="slides/slide71.xml"/><Relationship Id="rId372" Type="http://schemas.openxmlformats.org/officeDocument/2006/relationships/slide" Target="slides/slide278.xml"/><Relationship Id="rId428" Type="http://schemas.openxmlformats.org/officeDocument/2006/relationships/slide" Target="slides/slide334.xml"/><Relationship Id="rId232" Type="http://schemas.openxmlformats.org/officeDocument/2006/relationships/slide" Target="slides/slide138.xml"/><Relationship Id="rId274" Type="http://schemas.openxmlformats.org/officeDocument/2006/relationships/slide" Target="slides/slide180.xml"/><Relationship Id="rId481" Type="http://schemas.openxmlformats.org/officeDocument/2006/relationships/slide" Target="slides/slide387.xml"/><Relationship Id="rId27" Type="http://schemas.openxmlformats.org/officeDocument/2006/relationships/slideMaster" Target="slideMasters/slideMaster27.xml"/><Relationship Id="rId69" Type="http://schemas.openxmlformats.org/officeDocument/2006/relationships/slideMaster" Target="slideMasters/slideMaster69.xml"/><Relationship Id="rId134" Type="http://schemas.openxmlformats.org/officeDocument/2006/relationships/slide" Target="slides/slide40.xml"/><Relationship Id="rId537" Type="http://schemas.openxmlformats.org/officeDocument/2006/relationships/slide" Target="slides/slide443.xml"/><Relationship Id="rId80" Type="http://schemas.openxmlformats.org/officeDocument/2006/relationships/slideMaster" Target="slideMasters/slideMaster80.xml"/><Relationship Id="rId176" Type="http://schemas.openxmlformats.org/officeDocument/2006/relationships/slide" Target="slides/slide82.xml"/><Relationship Id="rId341" Type="http://schemas.openxmlformats.org/officeDocument/2006/relationships/slide" Target="slides/slide247.xml"/><Relationship Id="rId383" Type="http://schemas.openxmlformats.org/officeDocument/2006/relationships/slide" Target="slides/slide289.xml"/><Relationship Id="rId439" Type="http://schemas.openxmlformats.org/officeDocument/2006/relationships/slide" Target="slides/slide345.xml"/><Relationship Id="rId201" Type="http://schemas.openxmlformats.org/officeDocument/2006/relationships/slide" Target="slides/slide107.xml"/><Relationship Id="rId243" Type="http://schemas.openxmlformats.org/officeDocument/2006/relationships/slide" Target="slides/slide149.xml"/><Relationship Id="rId285" Type="http://schemas.openxmlformats.org/officeDocument/2006/relationships/slide" Target="slides/slide191.xml"/><Relationship Id="rId450" Type="http://schemas.openxmlformats.org/officeDocument/2006/relationships/slide" Target="slides/slide356.xml"/><Relationship Id="rId506" Type="http://schemas.openxmlformats.org/officeDocument/2006/relationships/slide" Target="slides/slide412.xml"/><Relationship Id="rId38" Type="http://schemas.openxmlformats.org/officeDocument/2006/relationships/slideMaster" Target="slideMasters/slideMaster38.xml"/><Relationship Id="rId103" Type="http://schemas.openxmlformats.org/officeDocument/2006/relationships/slide" Target="slides/slide9.xml"/><Relationship Id="rId310" Type="http://schemas.openxmlformats.org/officeDocument/2006/relationships/slide" Target="slides/slide216.xml"/><Relationship Id="rId492" Type="http://schemas.openxmlformats.org/officeDocument/2006/relationships/slide" Target="slides/slide398.xml"/><Relationship Id="rId548" Type="http://schemas.openxmlformats.org/officeDocument/2006/relationships/slide" Target="slides/slide454.xml"/><Relationship Id="rId91" Type="http://schemas.openxmlformats.org/officeDocument/2006/relationships/slideMaster" Target="slideMasters/slideMaster91.xml"/><Relationship Id="rId145" Type="http://schemas.openxmlformats.org/officeDocument/2006/relationships/slide" Target="slides/slide51.xml"/><Relationship Id="rId187" Type="http://schemas.openxmlformats.org/officeDocument/2006/relationships/slide" Target="slides/slide93.xml"/><Relationship Id="rId352" Type="http://schemas.openxmlformats.org/officeDocument/2006/relationships/slide" Target="slides/slide258.xml"/><Relationship Id="rId394" Type="http://schemas.openxmlformats.org/officeDocument/2006/relationships/slide" Target="slides/slide300.xml"/><Relationship Id="rId408" Type="http://schemas.openxmlformats.org/officeDocument/2006/relationships/slide" Target="slides/slide314.xml"/><Relationship Id="rId212" Type="http://schemas.openxmlformats.org/officeDocument/2006/relationships/slide" Target="slides/slide118.xml"/><Relationship Id="rId254" Type="http://schemas.openxmlformats.org/officeDocument/2006/relationships/slide" Target="slides/slide160.xml"/><Relationship Id="rId49" Type="http://schemas.openxmlformats.org/officeDocument/2006/relationships/slideMaster" Target="slideMasters/slideMaster49.xml"/><Relationship Id="rId114" Type="http://schemas.openxmlformats.org/officeDocument/2006/relationships/slide" Target="slides/slide20.xml"/><Relationship Id="rId296" Type="http://schemas.openxmlformats.org/officeDocument/2006/relationships/slide" Target="slides/slide202.xml"/><Relationship Id="rId461" Type="http://schemas.openxmlformats.org/officeDocument/2006/relationships/slide" Target="slides/slide367.xml"/><Relationship Id="rId517" Type="http://schemas.openxmlformats.org/officeDocument/2006/relationships/slide" Target="slides/slide423.xml"/><Relationship Id="rId60" Type="http://schemas.openxmlformats.org/officeDocument/2006/relationships/slideMaster" Target="slideMasters/slideMaster60.xml"/><Relationship Id="rId156" Type="http://schemas.openxmlformats.org/officeDocument/2006/relationships/slide" Target="slides/slide62.xml"/><Relationship Id="rId198" Type="http://schemas.openxmlformats.org/officeDocument/2006/relationships/slide" Target="slides/slide104.xml"/><Relationship Id="rId321" Type="http://schemas.openxmlformats.org/officeDocument/2006/relationships/slide" Target="slides/slide227.xml"/><Relationship Id="rId363" Type="http://schemas.openxmlformats.org/officeDocument/2006/relationships/slide" Target="slides/slide269.xml"/><Relationship Id="rId419" Type="http://schemas.openxmlformats.org/officeDocument/2006/relationships/slide" Target="slides/slide325.xml"/><Relationship Id="rId223" Type="http://schemas.openxmlformats.org/officeDocument/2006/relationships/slide" Target="slides/slide129.xml"/><Relationship Id="rId430" Type="http://schemas.openxmlformats.org/officeDocument/2006/relationships/slide" Target="slides/slide336.xml"/><Relationship Id="rId18" Type="http://schemas.openxmlformats.org/officeDocument/2006/relationships/slideMaster" Target="slideMasters/slideMaster18.xml"/><Relationship Id="rId265" Type="http://schemas.openxmlformats.org/officeDocument/2006/relationships/slide" Target="slides/slide171.xml"/><Relationship Id="rId472" Type="http://schemas.openxmlformats.org/officeDocument/2006/relationships/slide" Target="slides/slide378.xml"/><Relationship Id="rId528" Type="http://schemas.openxmlformats.org/officeDocument/2006/relationships/slide" Target="slides/slide434.xml"/><Relationship Id="rId125" Type="http://schemas.openxmlformats.org/officeDocument/2006/relationships/slide" Target="slides/slide31.xml"/><Relationship Id="rId167" Type="http://schemas.openxmlformats.org/officeDocument/2006/relationships/slide" Target="slides/slide73.xml"/><Relationship Id="rId332" Type="http://schemas.openxmlformats.org/officeDocument/2006/relationships/slide" Target="slides/slide238.xml"/><Relationship Id="rId374" Type="http://schemas.openxmlformats.org/officeDocument/2006/relationships/slide" Target="slides/slide280.xml"/><Relationship Id="rId71" Type="http://schemas.openxmlformats.org/officeDocument/2006/relationships/slideMaster" Target="slideMasters/slideMaster71.xml"/><Relationship Id="rId234" Type="http://schemas.openxmlformats.org/officeDocument/2006/relationships/slide" Target="slides/slide140.xml"/><Relationship Id="rId2" Type="http://schemas.openxmlformats.org/officeDocument/2006/relationships/slideMaster" Target="slideMasters/slideMaster2.xml"/><Relationship Id="rId29" Type="http://schemas.openxmlformats.org/officeDocument/2006/relationships/slideMaster" Target="slideMasters/slideMaster29.xml"/><Relationship Id="rId276" Type="http://schemas.openxmlformats.org/officeDocument/2006/relationships/slide" Target="slides/slide182.xml"/><Relationship Id="rId441" Type="http://schemas.openxmlformats.org/officeDocument/2006/relationships/slide" Target="slides/slide347.xml"/><Relationship Id="rId483" Type="http://schemas.openxmlformats.org/officeDocument/2006/relationships/slide" Target="slides/slide389.xml"/><Relationship Id="rId539" Type="http://schemas.openxmlformats.org/officeDocument/2006/relationships/slide" Target="slides/slide445.xml"/><Relationship Id="rId40" Type="http://schemas.openxmlformats.org/officeDocument/2006/relationships/slideMaster" Target="slideMasters/slideMaster40.xml"/><Relationship Id="rId136" Type="http://schemas.openxmlformats.org/officeDocument/2006/relationships/slide" Target="slides/slide42.xml"/><Relationship Id="rId178" Type="http://schemas.openxmlformats.org/officeDocument/2006/relationships/slide" Target="slides/slide84.xml"/><Relationship Id="rId301" Type="http://schemas.openxmlformats.org/officeDocument/2006/relationships/slide" Target="slides/slide207.xml"/><Relationship Id="rId343" Type="http://schemas.openxmlformats.org/officeDocument/2006/relationships/slide" Target="slides/slide249.xml"/><Relationship Id="rId550" Type="http://schemas.openxmlformats.org/officeDocument/2006/relationships/slide" Target="slides/slide456.xml"/><Relationship Id="rId82" Type="http://schemas.openxmlformats.org/officeDocument/2006/relationships/slideMaster" Target="slideMasters/slideMaster82.xml"/><Relationship Id="rId203" Type="http://schemas.openxmlformats.org/officeDocument/2006/relationships/slide" Target="slides/slide109.xml"/><Relationship Id="rId385" Type="http://schemas.openxmlformats.org/officeDocument/2006/relationships/slide" Target="slides/slide291.xml"/><Relationship Id="rId245" Type="http://schemas.openxmlformats.org/officeDocument/2006/relationships/slide" Target="slides/slide151.xml"/><Relationship Id="rId287" Type="http://schemas.openxmlformats.org/officeDocument/2006/relationships/slide" Target="slides/slide193.xml"/><Relationship Id="rId410" Type="http://schemas.openxmlformats.org/officeDocument/2006/relationships/slide" Target="slides/slide316.xml"/><Relationship Id="rId452" Type="http://schemas.openxmlformats.org/officeDocument/2006/relationships/slide" Target="slides/slide358.xml"/><Relationship Id="rId494" Type="http://schemas.openxmlformats.org/officeDocument/2006/relationships/slide" Target="slides/slide400.xml"/><Relationship Id="rId508" Type="http://schemas.openxmlformats.org/officeDocument/2006/relationships/slide" Target="slides/slide414.xml"/><Relationship Id="rId105" Type="http://schemas.openxmlformats.org/officeDocument/2006/relationships/slide" Target="slides/slide11.xml"/><Relationship Id="rId147" Type="http://schemas.openxmlformats.org/officeDocument/2006/relationships/slide" Target="slides/slide53.xml"/><Relationship Id="rId312" Type="http://schemas.openxmlformats.org/officeDocument/2006/relationships/slide" Target="slides/slide218.xml"/><Relationship Id="rId354" Type="http://schemas.openxmlformats.org/officeDocument/2006/relationships/slide" Target="slides/slide260.xml"/><Relationship Id="rId51" Type="http://schemas.openxmlformats.org/officeDocument/2006/relationships/slideMaster" Target="slideMasters/slideMaster51.xml"/><Relationship Id="rId93" Type="http://schemas.openxmlformats.org/officeDocument/2006/relationships/slideMaster" Target="slideMasters/slideMaster93.xml"/><Relationship Id="rId189" Type="http://schemas.openxmlformats.org/officeDocument/2006/relationships/slide" Target="slides/slide95.xml"/><Relationship Id="rId396" Type="http://schemas.openxmlformats.org/officeDocument/2006/relationships/slide" Target="slides/slide302.xml"/><Relationship Id="rId214" Type="http://schemas.openxmlformats.org/officeDocument/2006/relationships/slide" Target="slides/slide120.xml"/><Relationship Id="rId256" Type="http://schemas.openxmlformats.org/officeDocument/2006/relationships/slide" Target="slides/slide162.xml"/><Relationship Id="rId298" Type="http://schemas.openxmlformats.org/officeDocument/2006/relationships/slide" Target="slides/slide204.xml"/><Relationship Id="rId421" Type="http://schemas.openxmlformats.org/officeDocument/2006/relationships/slide" Target="slides/slide327.xml"/><Relationship Id="rId463" Type="http://schemas.openxmlformats.org/officeDocument/2006/relationships/slide" Target="slides/slide369.xml"/><Relationship Id="rId519" Type="http://schemas.openxmlformats.org/officeDocument/2006/relationships/slide" Target="slides/slide425.xml"/><Relationship Id="rId116" Type="http://schemas.openxmlformats.org/officeDocument/2006/relationships/slide" Target="slides/slide22.xml"/><Relationship Id="rId158" Type="http://schemas.openxmlformats.org/officeDocument/2006/relationships/slide" Target="slides/slide64.xml"/><Relationship Id="rId323" Type="http://schemas.openxmlformats.org/officeDocument/2006/relationships/slide" Target="slides/slide229.xml"/><Relationship Id="rId530" Type="http://schemas.openxmlformats.org/officeDocument/2006/relationships/slide" Target="slides/slide436.xml"/><Relationship Id="rId20" Type="http://schemas.openxmlformats.org/officeDocument/2006/relationships/slideMaster" Target="slideMasters/slideMaster20.xml"/><Relationship Id="rId62" Type="http://schemas.openxmlformats.org/officeDocument/2006/relationships/slideMaster" Target="slideMasters/slideMaster62.xml"/><Relationship Id="rId365" Type="http://schemas.openxmlformats.org/officeDocument/2006/relationships/slide" Target="slides/slide271.xml"/><Relationship Id="rId225" Type="http://schemas.openxmlformats.org/officeDocument/2006/relationships/slide" Target="slides/slide131.xml"/><Relationship Id="rId267" Type="http://schemas.openxmlformats.org/officeDocument/2006/relationships/slide" Target="slides/slide173.xml"/><Relationship Id="rId432" Type="http://schemas.openxmlformats.org/officeDocument/2006/relationships/slide" Target="slides/slide338.xml"/><Relationship Id="rId474" Type="http://schemas.openxmlformats.org/officeDocument/2006/relationships/slide" Target="slides/slide380.xml"/><Relationship Id="rId127" Type="http://schemas.openxmlformats.org/officeDocument/2006/relationships/slide" Target="slides/slide33.xml"/><Relationship Id="rId31" Type="http://schemas.openxmlformats.org/officeDocument/2006/relationships/slideMaster" Target="slideMasters/slideMaster31.xml"/><Relationship Id="rId73" Type="http://schemas.openxmlformats.org/officeDocument/2006/relationships/slideMaster" Target="slideMasters/slideMaster73.xml"/><Relationship Id="rId169" Type="http://schemas.openxmlformats.org/officeDocument/2006/relationships/slide" Target="slides/slide75.xml"/><Relationship Id="rId334" Type="http://schemas.openxmlformats.org/officeDocument/2006/relationships/slide" Target="slides/slide240.xml"/><Relationship Id="rId376" Type="http://schemas.openxmlformats.org/officeDocument/2006/relationships/slide" Target="slides/slide282.xml"/><Relationship Id="rId541" Type="http://schemas.openxmlformats.org/officeDocument/2006/relationships/slide" Target="slides/slide447.xml"/><Relationship Id="rId4" Type="http://schemas.openxmlformats.org/officeDocument/2006/relationships/slideMaster" Target="slideMasters/slideMaster4.xml"/><Relationship Id="rId180" Type="http://schemas.openxmlformats.org/officeDocument/2006/relationships/slide" Target="slides/slide86.xml"/><Relationship Id="rId236" Type="http://schemas.openxmlformats.org/officeDocument/2006/relationships/slide" Target="slides/slide142.xml"/><Relationship Id="rId278" Type="http://schemas.openxmlformats.org/officeDocument/2006/relationships/slide" Target="slides/slide184.xml"/><Relationship Id="rId401" Type="http://schemas.openxmlformats.org/officeDocument/2006/relationships/slide" Target="slides/slide307.xml"/><Relationship Id="rId443" Type="http://schemas.openxmlformats.org/officeDocument/2006/relationships/slide" Target="slides/slide349.xml"/><Relationship Id="rId303" Type="http://schemas.openxmlformats.org/officeDocument/2006/relationships/slide" Target="slides/slide209.xml"/><Relationship Id="rId485" Type="http://schemas.openxmlformats.org/officeDocument/2006/relationships/slide" Target="slides/slide391.xml"/><Relationship Id="rId42" Type="http://schemas.openxmlformats.org/officeDocument/2006/relationships/slideMaster" Target="slideMasters/slideMaster42.xml"/><Relationship Id="rId84" Type="http://schemas.openxmlformats.org/officeDocument/2006/relationships/slideMaster" Target="slideMasters/slideMaster84.xml"/><Relationship Id="rId138" Type="http://schemas.openxmlformats.org/officeDocument/2006/relationships/slide" Target="slides/slide44.xml"/><Relationship Id="rId345" Type="http://schemas.openxmlformats.org/officeDocument/2006/relationships/slide" Target="slides/slide251.xml"/><Relationship Id="rId387" Type="http://schemas.openxmlformats.org/officeDocument/2006/relationships/slide" Target="slides/slide293.xml"/><Relationship Id="rId510" Type="http://schemas.openxmlformats.org/officeDocument/2006/relationships/slide" Target="slides/slide416.xml"/><Relationship Id="rId552" Type="http://schemas.openxmlformats.org/officeDocument/2006/relationships/handoutMaster" Target="handoutMasters/handoutMaster1.xml"/><Relationship Id="rId191" Type="http://schemas.openxmlformats.org/officeDocument/2006/relationships/slide" Target="slides/slide97.xml"/><Relationship Id="rId205" Type="http://schemas.openxmlformats.org/officeDocument/2006/relationships/slide" Target="slides/slide111.xml"/><Relationship Id="rId247" Type="http://schemas.openxmlformats.org/officeDocument/2006/relationships/slide" Target="slides/slide153.xml"/><Relationship Id="rId412" Type="http://schemas.openxmlformats.org/officeDocument/2006/relationships/slide" Target="slides/slide318.xml"/><Relationship Id="rId107" Type="http://schemas.openxmlformats.org/officeDocument/2006/relationships/slide" Target="slides/slide13.xml"/><Relationship Id="rId289" Type="http://schemas.openxmlformats.org/officeDocument/2006/relationships/slide" Target="slides/slide195.xml"/><Relationship Id="rId454" Type="http://schemas.openxmlformats.org/officeDocument/2006/relationships/slide" Target="slides/slide360.xml"/><Relationship Id="rId496" Type="http://schemas.openxmlformats.org/officeDocument/2006/relationships/slide" Target="slides/slide402.xml"/><Relationship Id="rId11" Type="http://schemas.openxmlformats.org/officeDocument/2006/relationships/slideMaster" Target="slideMasters/slideMaster11.xml"/><Relationship Id="rId53" Type="http://schemas.openxmlformats.org/officeDocument/2006/relationships/slideMaster" Target="slideMasters/slideMaster53.xml"/><Relationship Id="rId149" Type="http://schemas.openxmlformats.org/officeDocument/2006/relationships/slide" Target="slides/slide55.xml"/><Relationship Id="rId314" Type="http://schemas.openxmlformats.org/officeDocument/2006/relationships/slide" Target="slides/slide220.xml"/><Relationship Id="rId356" Type="http://schemas.openxmlformats.org/officeDocument/2006/relationships/slide" Target="slides/slide262.xml"/><Relationship Id="rId398" Type="http://schemas.openxmlformats.org/officeDocument/2006/relationships/slide" Target="slides/slide304.xml"/><Relationship Id="rId521" Type="http://schemas.openxmlformats.org/officeDocument/2006/relationships/slide" Target="slides/slide427.xml"/><Relationship Id="rId95" Type="http://schemas.openxmlformats.org/officeDocument/2006/relationships/slide" Target="slides/slide1.xml"/><Relationship Id="rId160" Type="http://schemas.openxmlformats.org/officeDocument/2006/relationships/slide" Target="slides/slide66.xml"/><Relationship Id="rId216" Type="http://schemas.openxmlformats.org/officeDocument/2006/relationships/slide" Target="slides/slide122.xml"/><Relationship Id="rId423" Type="http://schemas.openxmlformats.org/officeDocument/2006/relationships/slide" Target="slides/slide329.xml"/><Relationship Id="rId258" Type="http://schemas.openxmlformats.org/officeDocument/2006/relationships/slide" Target="slides/slide164.xml"/><Relationship Id="rId465" Type="http://schemas.openxmlformats.org/officeDocument/2006/relationships/slide" Target="slides/slide371.xml"/><Relationship Id="rId22" Type="http://schemas.openxmlformats.org/officeDocument/2006/relationships/slideMaster" Target="slideMasters/slideMaster22.xml"/><Relationship Id="rId64" Type="http://schemas.openxmlformats.org/officeDocument/2006/relationships/slideMaster" Target="slideMasters/slideMaster64.xml"/><Relationship Id="rId118" Type="http://schemas.openxmlformats.org/officeDocument/2006/relationships/slide" Target="slides/slide24.xml"/><Relationship Id="rId325" Type="http://schemas.openxmlformats.org/officeDocument/2006/relationships/slide" Target="slides/slide231.xml"/><Relationship Id="rId367" Type="http://schemas.openxmlformats.org/officeDocument/2006/relationships/slide" Target="slides/slide273.xml"/><Relationship Id="rId532" Type="http://schemas.openxmlformats.org/officeDocument/2006/relationships/slide" Target="slides/slide438.xml"/><Relationship Id="rId171" Type="http://schemas.openxmlformats.org/officeDocument/2006/relationships/slide" Target="slides/slide77.xml"/><Relationship Id="rId227" Type="http://schemas.openxmlformats.org/officeDocument/2006/relationships/slide" Target="slides/slide133.xml"/><Relationship Id="rId269" Type="http://schemas.openxmlformats.org/officeDocument/2006/relationships/slide" Target="slides/slide175.xml"/><Relationship Id="rId434" Type="http://schemas.openxmlformats.org/officeDocument/2006/relationships/slide" Target="slides/slide340.xml"/><Relationship Id="rId476" Type="http://schemas.openxmlformats.org/officeDocument/2006/relationships/slide" Target="slides/slide382.xml"/><Relationship Id="rId33" Type="http://schemas.openxmlformats.org/officeDocument/2006/relationships/slideMaster" Target="slideMasters/slideMaster33.xml"/><Relationship Id="rId129" Type="http://schemas.openxmlformats.org/officeDocument/2006/relationships/slide" Target="slides/slide35.xml"/><Relationship Id="rId280" Type="http://schemas.openxmlformats.org/officeDocument/2006/relationships/slide" Target="slides/slide186.xml"/><Relationship Id="rId336" Type="http://schemas.openxmlformats.org/officeDocument/2006/relationships/slide" Target="slides/slide242.xml"/><Relationship Id="rId501" Type="http://schemas.openxmlformats.org/officeDocument/2006/relationships/slide" Target="slides/slide407.xml"/><Relationship Id="rId543" Type="http://schemas.openxmlformats.org/officeDocument/2006/relationships/slide" Target="slides/slide449.xml"/><Relationship Id="rId75" Type="http://schemas.openxmlformats.org/officeDocument/2006/relationships/slideMaster" Target="slideMasters/slideMaster75.xml"/><Relationship Id="rId140" Type="http://schemas.openxmlformats.org/officeDocument/2006/relationships/slide" Target="slides/slide46.xml"/><Relationship Id="rId182" Type="http://schemas.openxmlformats.org/officeDocument/2006/relationships/slide" Target="slides/slide88.xml"/><Relationship Id="rId378" Type="http://schemas.openxmlformats.org/officeDocument/2006/relationships/slide" Target="slides/slide284.xml"/><Relationship Id="rId403" Type="http://schemas.openxmlformats.org/officeDocument/2006/relationships/slide" Target="slides/slide309.xml"/><Relationship Id="rId6" Type="http://schemas.openxmlformats.org/officeDocument/2006/relationships/slideMaster" Target="slideMasters/slideMaster6.xml"/><Relationship Id="rId238" Type="http://schemas.openxmlformats.org/officeDocument/2006/relationships/slide" Target="slides/slide144.xml"/><Relationship Id="rId445" Type="http://schemas.openxmlformats.org/officeDocument/2006/relationships/slide" Target="slides/slide351.xml"/><Relationship Id="rId487" Type="http://schemas.openxmlformats.org/officeDocument/2006/relationships/slide" Target="slides/slide393.xml"/><Relationship Id="rId291" Type="http://schemas.openxmlformats.org/officeDocument/2006/relationships/slide" Target="slides/slide197.xml"/><Relationship Id="rId305" Type="http://schemas.openxmlformats.org/officeDocument/2006/relationships/slide" Target="slides/slide211.xml"/><Relationship Id="rId347" Type="http://schemas.openxmlformats.org/officeDocument/2006/relationships/slide" Target="slides/slide253.xml"/><Relationship Id="rId512" Type="http://schemas.openxmlformats.org/officeDocument/2006/relationships/slide" Target="slides/slide418.xml"/><Relationship Id="rId44" Type="http://schemas.openxmlformats.org/officeDocument/2006/relationships/slideMaster" Target="slideMasters/slideMaster44.xml"/><Relationship Id="rId86" Type="http://schemas.openxmlformats.org/officeDocument/2006/relationships/slideMaster" Target="slideMasters/slideMaster86.xml"/><Relationship Id="rId151" Type="http://schemas.openxmlformats.org/officeDocument/2006/relationships/slide" Target="slides/slide57.xml"/><Relationship Id="rId389" Type="http://schemas.openxmlformats.org/officeDocument/2006/relationships/slide" Target="slides/slide295.xml"/><Relationship Id="rId554" Type="http://schemas.openxmlformats.org/officeDocument/2006/relationships/viewProps" Target="viewProps.xml"/><Relationship Id="rId193" Type="http://schemas.openxmlformats.org/officeDocument/2006/relationships/slide" Target="slides/slide99.xml"/><Relationship Id="rId207" Type="http://schemas.openxmlformats.org/officeDocument/2006/relationships/slide" Target="slides/slide113.xml"/><Relationship Id="rId249" Type="http://schemas.openxmlformats.org/officeDocument/2006/relationships/slide" Target="slides/slide155.xml"/><Relationship Id="rId414" Type="http://schemas.openxmlformats.org/officeDocument/2006/relationships/slide" Target="slides/slide320.xml"/><Relationship Id="rId456" Type="http://schemas.openxmlformats.org/officeDocument/2006/relationships/slide" Target="slides/slide362.xml"/><Relationship Id="rId498" Type="http://schemas.openxmlformats.org/officeDocument/2006/relationships/slide" Target="slides/slide404.xml"/><Relationship Id="rId13" Type="http://schemas.openxmlformats.org/officeDocument/2006/relationships/slideMaster" Target="slideMasters/slideMaster13.xml"/><Relationship Id="rId109" Type="http://schemas.openxmlformats.org/officeDocument/2006/relationships/slide" Target="slides/slide15.xml"/><Relationship Id="rId260" Type="http://schemas.openxmlformats.org/officeDocument/2006/relationships/slide" Target="slides/slide166.xml"/><Relationship Id="rId316" Type="http://schemas.openxmlformats.org/officeDocument/2006/relationships/slide" Target="slides/slide222.xml"/><Relationship Id="rId523" Type="http://schemas.openxmlformats.org/officeDocument/2006/relationships/slide" Target="slides/slide429.xml"/><Relationship Id="rId55" Type="http://schemas.openxmlformats.org/officeDocument/2006/relationships/slideMaster" Target="slideMasters/slideMaster55.xml"/><Relationship Id="rId97" Type="http://schemas.openxmlformats.org/officeDocument/2006/relationships/slide" Target="slides/slide3.xml"/><Relationship Id="rId120" Type="http://schemas.openxmlformats.org/officeDocument/2006/relationships/slide" Target="slides/slide26.xml"/><Relationship Id="rId358" Type="http://schemas.openxmlformats.org/officeDocument/2006/relationships/slide" Target="slides/slide264.xml"/><Relationship Id="rId162" Type="http://schemas.openxmlformats.org/officeDocument/2006/relationships/slide" Target="slides/slide68.xml"/><Relationship Id="rId218" Type="http://schemas.openxmlformats.org/officeDocument/2006/relationships/slide" Target="slides/slide124.xml"/><Relationship Id="rId425" Type="http://schemas.openxmlformats.org/officeDocument/2006/relationships/slide" Target="slides/slide331.xml"/><Relationship Id="rId467" Type="http://schemas.openxmlformats.org/officeDocument/2006/relationships/slide" Target="slides/slide373.xml"/><Relationship Id="rId271" Type="http://schemas.openxmlformats.org/officeDocument/2006/relationships/slide" Target="slides/slide177.xml"/><Relationship Id="rId24" Type="http://schemas.openxmlformats.org/officeDocument/2006/relationships/slideMaster" Target="slideMasters/slideMaster24.xml"/><Relationship Id="rId66" Type="http://schemas.openxmlformats.org/officeDocument/2006/relationships/slideMaster" Target="slideMasters/slideMaster66.xml"/><Relationship Id="rId131" Type="http://schemas.openxmlformats.org/officeDocument/2006/relationships/slide" Target="slides/slide37.xml"/><Relationship Id="rId327" Type="http://schemas.openxmlformats.org/officeDocument/2006/relationships/slide" Target="slides/slide233.xml"/><Relationship Id="rId369" Type="http://schemas.openxmlformats.org/officeDocument/2006/relationships/slide" Target="slides/slide275.xml"/><Relationship Id="rId534" Type="http://schemas.openxmlformats.org/officeDocument/2006/relationships/slide" Target="slides/slide440.xml"/><Relationship Id="rId173" Type="http://schemas.openxmlformats.org/officeDocument/2006/relationships/slide" Target="slides/slide79.xml"/><Relationship Id="rId229" Type="http://schemas.openxmlformats.org/officeDocument/2006/relationships/slide" Target="slides/slide135.xml"/><Relationship Id="rId380" Type="http://schemas.openxmlformats.org/officeDocument/2006/relationships/slide" Target="slides/slide286.xml"/><Relationship Id="rId436" Type="http://schemas.openxmlformats.org/officeDocument/2006/relationships/slide" Target="slides/slide342.xml"/><Relationship Id="rId240" Type="http://schemas.openxmlformats.org/officeDocument/2006/relationships/slide" Target="slides/slide146.xml"/><Relationship Id="rId478" Type="http://schemas.openxmlformats.org/officeDocument/2006/relationships/slide" Target="slides/slide384.xml"/><Relationship Id="rId35" Type="http://schemas.openxmlformats.org/officeDocument/2006/relationships/slideMaster" Target="slideMasters/slideMaster35.xml"/><Relationship Id="rId77" Type="http://schemas.openxmlformats.org/officeDocument/2006/relationships/slideMaster" Target="slideMasters/slideMaster77.xml"/><Relationship Id="rId100" Type="http://schemas.openxmlformats.org/officeDocument/2006/relationships/slide" Target="slides/slide6.xml"/><Relationship Id="rId282" Type="http://schemas.openxmlformats.org/officeDocument/2006/relationships/slide" Target="slides/slide188.xml"/><Relationship Id="rId338" Type="http://schemas.openxmlformats.org/officeDocument/2006/relationships/slide" Target="slides/slide244.xml"/><Relationship Id="rId503" Type="http://schemas.openxmlformats.org/officeDocument/2006/relationships/slide" Target="slides/slide409.xml"/><Relationship Id="rId545" Type="http://schemas.openxmlformats.org/officeDocument/2006/relationships/slide" Target="slides/slide451.xml"/><Relationship Id="rId8" Type="http://schemas.openxmlformats.org/officeDocument/2006/relationships/slideMaster" Target="slideMasters/slideMaster8.xml"/><Relationship Id="rId142" Type="http://schemas.openxmlformats.org/officeDocument/2006/relationships/slide" Target="slides/slide48.xml"/><Relationship Id="rId184" Type="http://schemas.openxmlformats.org/officeDocument/2006/relationships/slide" Target="slides/slide90.xml"/><Relationship Id="rId391" Type="http://schemas.openxmlformats.org/officeDocument/2006/relationships/slide" Target="slides/slide297.xml"/><Relationship Id="rId405" Type="http://schemas.openxmlformats.org/officeDocument/2006/relationships/slide" Target="slides/slide311.xml"/><Relationship Id="rId447" Type="http://schemas.openxmlformats.org/officeDocument/2006/relationships/slide" Target="slides/slide353.xml"/><Relationship Id="rId251" Type="http://schemas.openxmlformats.org/officeDocument/2006/relationships/slide" Target="slides/slide157.xml"/><Relationship Id="rId489" Type="http://schemas.openxmlformats.org/officeDocument/2006/relationships/slide" Target="slides/slide395.xml"/><Relationship Id="rId46" Type="http://schemas.openxmlformats.org/officeDocument/2006/relationships/slideMaster" Target="slideMasters/slideMaster46.xml"/><Relationship Id="rId293" Type="http://schemas.openxmlformats.org/officeDocument/2006/relationships/slide" Target="slides/slide199.xml"/><Relationship Id="rId307" Type="http://schemas.openxmlformats.org/officeDocument/2006/relationships/slide" Target="slides/slide213.xml"/><Relationship Id="rId349" Type="http://schemas.openxmlformats.org/officeDocument/2006/relationships/slide" Target="slides/slide255.xml"/><Relationship Id="rId514" Type="http://schemas.openxmlformats.org/officeDocument/2006/relationships/slide" Target="slides/slide420.xml"/><Relationship Id="rId556" Type="http://schemas.openxmlformats.org/officeDocument/2006/relationships/tableStyles" Target="tableStyles.xml"/><Relationship Id="rId88" Type="http://schemas.openxmlformats.org/officeDocument/2006/relationships/slideMaster" Target="slideMasters/slideMaster88.xml"/><Relationship Id="rId111" Type="http://schemas.openxmlformats.org/officeDocument/2006/relationships/slide" Target="slides/slide17.xml"/><Relationship Id="rId153" Type="http://schemas.openxmlformats.org/officeDocument/2006/relationships/slide" Target="slides/slide59.xml"/><Relationship Id="rId195" Type="http://schemas.openxmlformats.org/officeDocument/2006/relationships/slide" Target="slides/slide101.xml"/><Relationship Id="rId209" Type="http://schemas.openxmlformats.org/officeDocument/2006/relationships/slide" Target="slides/slide115.xml"/><Relationship Id="rId360" Type="http://schemas.openxmlformats.org/officeDocument/2006/relationships/slide" Target="slides/slide266.xml"/><Relationship Id="rId416" Type="http://schemas.openxmlformats.org/officeDocument/2006/relationships/slide" Target="slides/slide322.xml"/><Relationship Id="rId220" Type="http://schemas.openxmlformats.org/officeDocument/2006/relationships/slide" Target="slides/slide126.xml"/><Relationship Id="rId458" Type="http://schemas.openxmlformats.org/officeDocument/2006/relationships/slide" Target="slides/slide364.xml"/><Relationship Id="rId15" Type="http://schemas.openxmlformats.org/officeDocument/2006/relationships/slideMaster" Target="slideMasters/slideMaster15.xml"/><Relationship Id="rId57" Type="http://schemas.openxmlformats.org/officeDocument/2006/relationships/slideMaster" Target="slideMasters/slideMaster57.xml"/><Relationship Id="rId262" Type="http://schemas.openxmlformats.org/officeDocument/2006/relationships/slide" Target="slides/slide168.xml"/><Relationship Id="rId318" Type="http://schemas.openxmlformats.org/officeDocument/2006/relationships/slide" Target="slides/slide224.xml"/><Relationship Id="rId525" Type="http://schemas.openxmlformats.org/officeDocument/2006/relationships/slide" Target="slides/slide431.xml"/><Relationship Id="rId99" Type="http://schemas.openxmlformats.org/officeDocument/2006/relationships/slide" Target="slides/slide5.xml"/><Relationship Id="rId122" Type="http://schemas.openxmlformats.org/officeDocument/2006/relationships/slide" Target="slides/slide28.xml"/><Relationship Id="rId164" Type="http://schemas.openxmlformats.org/officeDocument/2006/relationships/slide" Target="slides/slide70.xml"/><Relationship Id="rId371" Type="http://schemas.openxmlformats.org/officeDocument/2006/relationships/slide" Target="slides/slide277.xml"/><Relationship Id="rId427" Type="http://schemas.openxmlformats.org/officeDocument/2006/relationships/slide" Target="slides/slide333.xml"/><Relationship Id="rId469" Type="http://schemas.openxmlformats.org/officeDocument/2006/relationships/slide" Target="slides/slide375.xml"/><Relationship Id="rId26" Type="http://schemas.openxmlformats.org/officeDocument/2006/relationships/slideMaster" Target="slideMasters/slideMaster26.xml"/><Relationship Id="rId231" Type="http://schemas.openxmlformats.org/officeDocument/2006/relationships/slide" Target="slides/slide137.xml"/><Relationship Id="rId273" Type="http://schemas.openxmlformats.org/officeDocument/2006/relationships/slide" Target="slides/slide179.xml"/><Relationship Id="rId329" Type="http://schemas.openxmlformats.org/officeDocument/2006/relationships/slide" Target="slides/slide235.xml"/><Relationship Id="rId480" Type="http://schemas.openxmlformats.org/officeDocument/2006/relationships/slide" Target="slides/slide386.xml"/><Relationship Id="rId536" Type="http://schemas.openxmlformats.org/officeDocument/2006/relationships/slide" Target="slides/slide442.xml"/><Relationship Id="rId68" Type="http://schemas.openxmlformats.org/officeDocument/2006/relationships/slideMaster" Target="slideMasters/slideMaster68.xml"/><Relationship Id="rId133" Type="http://schemas.openxmlformats.org/officeDocument/2006/relationships/slide" Target="slides/slide39.xml"/><Relationship Id="rId175" Type="http://schemas.openxmlformats.org/officeDocument/2006/relationships/slide" Target="slides/slide81.xml"/><Relationship Id="rId340" Type="http://schemas.openxmlformats.org/officeDocument/2006/relationships/slide" Target="slides/slide246.xml"/><Relationship Id="rId200" Type="http://schemas.openxmlformats.org/officeDocument/2006/relationships/slide" Target="slides/slide106.xml"/><Relationship Id="rId382" Type="http://schemas.openxmlformats.org/officeDocument/2006/relationships/slide" Target="slides/slide288.xml"/><Relationship Id="rId438" Type="http://schemas.openxmlformats.org/officeDocument/2006/relationships/slide" Target="slides/slide344.xml"/><Relationship Id="rId242" Type="http://schemas.openxmlformats.org/officeDocument/2006/relationships/slide" Target="slides/slide148.xml"/><Relationship Id="rId284" Type="http://schemas.openxmlformats.org/officeDocument/2006/relationships/slide" Target="slides/slide190.xml"/><Relationship Id="rId491" Type="http://schemas.openxmlformats.org/officeDocument/2006/relationships/slide" Target="slides/slide397.xml"/><Relationship Id="rId505" Type="http://schemas.openxmlformats.org/officeDocument/2006/relationships/slide" Target="slides/slide411.xml"/><Relationship Id="rId37" Type="http://schemas.openxmlformats.org/officeDocument/2006/relationships/slideMaster" Target="slideMasters/slideMaster37.xml"/><Relationship Id="rId79" Type="http://schemas.openxmlformats.org/officeDocument/2006/relationships/slideMaster" Target="slideMasters/slideMaster79.xml"/><Relationship Id="rId102" Type="http://schemas.openxmlformats.org/officeDocument/2006/relationships/slide" Target="slides/slide8.xml"/><Relationship Id="rId144" Type="http://schemas.openxmlformats.org/officeDocument/2006/relationships/slide" Target="slides/slide50.xml"/><Relationship Id="rId547" Type="http://schemas.openxmlformats.org/officeDocument/2006/relationships/slide" Target="slides/slide453.xml"/><Relationship Id="rId90" Type="http://schemas.openxmlformats.org/officeDocument/2006/relationships/slideMaster" Target="slideMasters/slideMaster90.xml"/><Relationship Id="rId186" Type="http://schemas.openxmlformats.org/officeDocument/2006/relationships/slide" Target="slides/slide92.xml"/><Relationship Id="rId351" Type="http://schemas.openxmlformats.org/officeDocument/2006/relationships/slide" Target="slides/slide257.xml"/><Relationship Id="rId393" Type="http://schemas.openxmlformats.org/officeDocument/2006/relationships/slide" Target="slides/slide299.xml"/><Relationship Id="rId407" Type="http://schemas.openxmlformats.org/officeDocument/2006/relationships/slide" Target="slides/slide313.xml"/><Relationship Id="rId449" Type="http://schemas.openxmlformats.org/officeDocument/2006/relationships/slide" Target="slides/slide355.xml"/><Relationship Id="rId211" Type="http://schemas.openxmlformats.org/officeDocument/2006/relationships/slide" Target="slides/slide117.xml"/><Relationship Id="rId253" Type="http://schemas.openxmlformats.org/officeDocument/2006/relationships/slide" Target="slides/slide159.xml"/><Relationship Id="rId295" Type="http://schemas.openxmlformats.org/officeDocument/2006/relationships/slide" Target="slides/slide201.xml"/><Relationship Id="rId309" Type="http://schemas.openxmlformats.org/officeDocument/2006/relationships/slide" Target="slides/slide215.xml"/><Relationship Id="rId460" Type="http://schemas.openxmlformats.org/officeDocument/2006/relationships/slide" Target="slides/slide366.xml"/><Relationship Id="rId516" Type="http://schemas.openxmlformats.org/officeDocument/2006/relationships/slide" Target="slides/slide422.xml"/><Relationship Id="rId48" Type="http://schemas.openxmlformats.org/officeDocument/2006/relationships/slideMaster" Target="slideMasters/slideMaster48.xml"/><Relationship Id="rId113" Type="http://schemas.openxmlformats.org/officeDocument/2006/relationships/slide" Target="slides/slide19.xml"/><Relationship Id="rId320" Type="http://schemas.openxmlformats.org/officeDocument/2006/relationships/slide" Target="slides/slide226.xml"/><Relationship Id="rId155" Type="http://schemas.openxmlformats.org/officeDocument/2006/relationships/slide" Target="slides/slide61.xml"/><Relationship Id="rId197" Type="http://schemas.openxmlformats.org/officeDocument/2006/relationships/slide" Target="slides/slide103.xml"/><Relationship Id="rId362" Type="http://schemas.openxmlformats.org/officeDocument/2006/relationships/slide" Target="slides/slide268.xml"/><Relationship Id="rId418" Type="http://schemas.openxmlformats.org/officeDocument/2006/relationships/slide" Target="slides/slide324.xml"/><Relationship Id="rId222" Type="http://schemas.openxmlformats.org/officeDocument/2006/relationships/slide" Target="slides/slide128.xml"/><Relationship Id="rId264" Type="http://schemas.openxmlformats.org/officeDocument/2006/relationships/slide" Target="slides/slide170.xml"/><Relationship Id="rId471" Type="http://schemas.openxmlformats.org/officeDocument/2006/relationships/slide" Target="slides/slide377.xml"/><Relationship Id="rId17" Type="http://schemas.openxmlformats.org/officeDocument/2006/relationships/slideMaster" Target="slideMasters/slideMaster17.xml"/><Relationship Id="rId59" Type="http://schemas.openxmlformats.org/officeDocument/2006/relationships/slideMaster" Target="slideMasters/slideMaster59.xml"/><Relationship Id="rId124" Type="http://schemas.openxmlformats.org/officeDocument/2006/relationships/slide" Target="slides/slide30.xml"/><Relationship Id="rId527" Type="http://schemas.openxmlformats.org/officeDocument/2006/relationships/slide" Target="slides/slide433.xml"/><Relationship Id="rId70" Type="http://schemas.openxmlformats.org/officeDocument/2006/relationships/slideMaster" Target="slideMasters/slideMaster70.xml"/><Relationship Id="rId166" Type="http://schemas.openxmlformats.org/officeDocument/2006/relationships/slide" Target="slides/slide72.xml"/><Relationship Id="rId331" Type="http://schemas.openxmlformats.org/officeDocument/2006/relationships/slide" Target="slides/slide237.xml"/><Relationship Id="rId373" Type="http://schemas.openxmlformats.org/officeDocument/2006/relationships/slide" Target="slides/slide279.xml"/><Relationship Id="rId429" Type="http://schemas.openxmlformats.org/officeDocument/2006/relationships/slide" Target="slides/slide335.xml"/><Relationship Id="rId1" Type="http://schemas.openxmlformats.org/officeDocument/2006/relationships/slideMaster" Target="slideMasters/slideMaster1.xml"/><Relationship Id="rId233" Type="http://schemas.openxmlformats.org/officeDocument/2006/relationships/slide" Target="slides/slide139.xml"/><Relationship Id="rId440" Type="http://schemas.openxmlformats.org/officeDocument/2006/relationships/slide" Target="slides/slide346.xml"/><Relationship Id="rId28" Type="http://schemas.openxmlformats.org/officeDocument/2006/relationships/slideMaster" Target="slideMasters/slideMaster28.xml"/><Relationship Id="rId275" Type="http://schemas.openxmlformats.org/officeDocument/2006/relationships/slide" Target="slides/slide181.xml"/><Relationship Id="rId300" Type="http://schemas.openxmlformats.org/officeDocument/2006/relationships/slide" Target="slides/slide206.xml"/><Relationship Id="rId482" Type="http://schemas.openxmlformats.org/officeDocument/2006/relationships/slide" Target="slides/slide388.xml"/><Relationship Id="rId538" Type="http://schemas.openxmlformats.org/officeDocument/2006/relationships/slide" Target="slides/slide444.xml"/><Relationship Id="rId81" Type="http://schemas.openxmlformats.org/officeDocument/2006/relationships/slideMaster" Target="slideMasters/slideMaster81.xml"/><Relationship Id="rId135" Type="http://schemas.openxmlformats.org/officeDocument/2006/relationships/slide" Target="slides/slide41.xml"/><Relationship Id="rId177" Type="http://schemas.openxmlformats.org/officeDocument/2006/relationships/slide" Target="slides/slide83.xml"/><Relationship Id="rId342" Type="http://schemas.openxmlformats.org/officeDocument/2006/relationships/slide" Target="slides/slide248.xml"/><Relationship Id="rId384" Type="http://schemas.openxmlformats.org/officeDocument/2006/relationships/slide" Target="slides/slide290.xml"/><Relationship Id="rId202" Type="http://schemas.openxmlformats.org/officeDocument/2006/relationships/slide" Target="slides/slide108.xml"/><Relationship Id="rId244" Type="http://schemas.openxmlformats.org/officeDocument/2006/relationships/slide" Target="slides/slide150.xml"/><Relationship Id="rId39" Type="http://schemas.openxmlformats.org/officeDocument/2006/relationships/slideMaster" Target="slideMasters/slideMaster39.xml"/><Relationship Id="rId286" Type="http://schemas.openxmlformats.org/officeDocument/2006/relationships/slide" Target="slides/slide192.xml"/><Relationship Id="rId451" Type="http://schemas.openxmlformats.org/officeDocument/2006/relationships/slide" Target="slides/slide357.xml"/><Relationship Id="rId493" Type="http://schemas.openxmlformats.org/officeDocument/2006/relationships/slide" Target="slides/slide399.xml"/><Relationship Id="rId507" Type="http://schemas.openxmlformats.org/officeDocument/2006/relationships/slide" Target="slides/slide413.xml"/><Relationship Id="rId549" Type="http://schemas.openxmlformats.org/officeDocument/2006/relationships/slide" Target="slides/slide455.xml"/><Relationship Id="rId50" Type="http://schemas.openxmlformats.org/officeDocument/2006/relationships/slideMaster" Target="slideMasters/slideMaster50.xml"/><Relationship Id="rId104" Type="http://schemas.openxmlformats.org/officeDocument/2006/relationships/slide" Target="slides/slide10.xml"/><Relationship Id="rId146" Type="http://schemas.openxmlformats.org/officeDocument/2006/relationships/slide" Target="slides/slide52.xml"/><Relationship Id="rId188" Type="http://schemas.openxmlformats.org/officeDocument/2006/relationships/slide" Target="slides/slide94.xml"/><Relationship Id="rId311" Type="http://schemas.openxmlformats.org/officeDocument/2006/relationships/slide" Target="slides/slide217.xml"/><Relationship Id="rId353" Type="http://schemas.openxmlformats.org/officeDocument/2006/relationships/slide" Target="slides/slide259.xml"/><Relationship Id="rId395" Type="http://schemas.openxmlformats.org/officeDocument/2006/relationships/slide" Target="slides/slide301.xml"/><Relationship Id="rId409" Type="http://schemas.openxmlformats.org/officeDocument/2006/relationships/slide" Target="slides/slide315.xml"/><Relationship Id="rId92" Type="http://schemas.openxmlformats.org/officeDocument/2006/relationships/slideMaster" Target="slideMasters/slideMaster92.xml"/><Relationship Id="rId213" Type="http://schemas.openxmlformats.org/officeDocument/2006/relationships/slide" Target="slides/slide119.xml"/><Relationship Id="rId420" Type="http://schemas.openxmlformats.org/officeDocument/2006/relationships/slide" Target="slides/slide326.xml"/><Relationship Id="rId255" Type="http://schemas.openxmlformats.org/officeDocument/2006/relationships/slide" Target="slides/slide161.xml"/><Relationship Id="rId297" Type="http://schemas.openxmlformats.org/officeDocument/2006/relationships/slide" Target="slides/slide203.xml"/><Relationship Id="rId462" Type="http://schemas.openxmlformats.org/officeDocument/2006/relationships/slide" Target="slides/slide368.xml"/><Relationship Id="rId518" Type="http://schemas.openxmlformats.org/officeDocument/2006/relationships/slide" Target="slides/slide424.xml"/><Relationship Id="rId115" Type="http://schemas.openxmlformats.org/officeDocument/2006/relationships/slide" Target="slides/slide21.xml"/><Relationship Id="rId157" Type="http://schemas.openxmlformats.org/officeDocument/2006/relationships/slide" Target="slides/slide63.xml"/><Relationship Id="rId322" Type="http://schemas.openxmlformats.org/officeDocument/2006/relationships/slide" Target="slides/slide228.xml"/><Relationship Id="rId364" Type="http://schemas.openxmlformats.org/officeDocument/2006/relationships/slide" Target="slides/slide270.xml"/><Relationship Id="rId61" Type="http://schemas.openxmlformats.org/officeDocument/2006/relationships/slideMaster" Target="slideMasters/slideMaster61.xml"/><Relationship Id="rId199" Type="http://schemas.openxmlformats.org/officeDocument/2006/relationships/slide" Target="slides/slide105.xml"/><Relationship Id="rId19" Type="http://schemas.openxmlformats.org/officeDocument/2006/relationships/slideMaster" Target="slideMasters/slideMaster19.xml"/><Relationship Id="rId224" Type="http://schemas.openxmlformats.org/officeDocument/2006/relationships/slide" Target="slides/slide130.xml"/><Relationship Id="rId266" Type="http://schemas.openxmlformats.org/officeDocument/2006/relationships/slide" Target="slides/slide172.xml"/><Relationship Id="rId431" Type="http://schemas.openxmlformats.org/officeDocument/2006/relationships/slide" Target="slides/slide337.xml"/><Relationship Id="rId473" Type="http://schemas.openxmlformats.org/officeDocument/2006/relationships/slide" Target="slides/slide379.xml"/><Relationship Id="rId529" Type="http://schemas.openxmlformats.org/officeDocument/2006/relationships/slide" Target="slides/slide435.xml"/><Relationship Id="rId30" Type="http://schemas.openxmlformats.org/officeDocument/2006/relationships/slideMaster" Target="slideMasters/slideMaster30.xml"/><Relationship Id="rId126" Type="http://schemas.openxmlformats.org/officeDocument/2006/relationships/slide" Target="slides/slide32.xml"/><Relationship Id="rId168" Type="http://schemas.openxmlformats.org/officeDocument/2006/relationships/slide" Target="slides/slide74.xml"/><Relationship Id="rId333" Type="http://schemas.openxmlformats.org/officeDocument/2006/relationships/slide" Target="slides/slide239.xml"/><Relationship Id="rId540" Type="http://schemas.openxmlformats.org/officeDocument/2006/relationships/slide" Target="slides/slide446.xml"/><Relationship Id="rId72" Type="http://schemas.openxmlformats.org/officeDocument/2006/relationships/slideMaster" Target="slideMasters/slideMaster72.xml"/><Relationship Id="rId375" Type="http://schemas.openxmlformats.org/officeDocument/2006/relationships/slide" Target="slides/slide281.xml"/><Relationship Id="rId3" Type="http://schemas.openxmlformats.org/officeDocument/2006/relationships/slideMaster" Target="slideMasters/slideMaster3.xml"/><Relationship Id="rId235" Type="http://schemas.openxmlformats.org/officeDocument/2006/relationships/slide" Target="slides/slide141.xml"/><Relationship Id="rId277" Type="http://schemas.openxmlformats.org/officeDocument/2006/relationships/slide" Target="slides/slide183.xml"/><Relationship Id="rId400" Type="http://schemas.openxmlformats.org/officeDocument/2006/relationships/slide" Target="slides/slide306.xml"/><Relationship Id="rId442" Type="http://schemas.openxmlformats.org/officeDocument/2006/relationships/slide" Target="slides/slide348.xml"/><Relationship Id="rId484" Type="http://schemas.openxmlformats.org/officeDocument/2006/relationships/slide" Target="slides/slide390.xml"/><Relationship Id="rId137" Type="http://schemas.openxmlformats.org/officeDocument/2006/relationships/slide" Target="slides/slide43.xml"/><Relationship Id="rId302" Type="http://schemas.openxmlformats.org/officeDocument/2006/relationships/slide" Target="slides/slide208.xml"/><Relationship Id="rId344" Type="http://schemas.openxmlformats.org/officeDocument/2006/relationships/slide" Target="slides/slide250.xml"/><Relationship Id="rId41" Type="http://schemas.openxmlformats.org/officeDocument/2006/relationships/slideMaster" Target="slideMasters/slideMaster41.xml"/><Relationship Id="rId83" Type="http://schemas.openxmlformats.org/officeDocument/2006/relationships/slideMaster" Target="slideMasters/slideMaster83.xml"/><Relationship Id="rId179" Type="http://schemas.openxmlformats.org/officeDocument/2006/relationships/slide" Target="slides/slide85.xml"/><Relationship Id="rId386" Type="http://schemas.openxmlformats.org/officeDocument/2006/relationships/slide" Target="slides/slide292.xml"/><Relationship Id="rId551" Type="http://schemas.openxmlformats.org/officeDocument/2006/relationships/notesMaster" Target="notesMasters/notesMaster1.xml"/><Relationship Id="rId190" Type="http://schemas.openxmlformats.org/officeDocument/2006/relationships/slide" Target="slides/slide96.xml"/><Relationship Id="rId204" Type="http://schemas.openxmlformats.org/officeDocument/2006/relationships/slide" Target="slides/slide110.xml"/><Relationship Id="rId246" Type="http://schemas.openxmlformats.org/officeDocument/2006/relationships/slide" Target="slides/slide152.xml"/><Relationship Id="rId288" Type="http://schemas.openxmlformats.org/officeDocument/2006/relationships/slide" Target="slides/slide194.xml"/><Relationship Id="rId411" Type="http://schemas.openxmlformats.org/officeDocument/2006/relationships/slide" Target="slides/slide317.xml"/><Relationship Id="rId453" Type="http://schemas.openxmlformats.org/officeDocument/2006/relationships/slide" Target="slides/slide359.xml"/><Relationship Id="rId509" Type="http://schemas.openxmlformats.org/officeDocument/2006/relationships/slide" Target="slides/slide415.xml"/><Relationship Id="rId106" Type="http://schemas.openxmlformats.org/officeDocument/2006/relationships/slide" Target="slides/slide12.xml"/><Relationship Id="rId313" Type="http://schemas.openxmlformats.org/officeDocument/2006/relationships/slide" Target="slides/slide219.xml"/><Relationship Id="rId495" Type="http://schemas.openxmlformats.org/officeDocument/2006/relationships/slide" Target="slides/slide401.xml"/><Relationship Id="rId10" Type="http://schemas.openxmlformats.org/officeDocument/2006/relationships/slideMaster" Target="slideMasters/slideMaster10.xml"/><Relationship Id="rId52" Type="http://schemas.openxmlformats.org/officeDocument/2006/relationships/slideMaster" Target="slideMasters/slideMaster52.xml"/><Relationship Id="rId94" Type="http://schemas.openxmlformats.org/officeDocument/2006/relationships/slideMaster" Target="slideMasters/slideMaster94.xml"/><Relationship Id="rId148" Type="http://schemas.openxmlformats.org/officeDocument/2006/relationships/slide" Target="slides/slide54.xml"/><Relationship Id="rId355" Type="http://schemas.openxmlformats.org/officeDocument/2006/relationships/slide" Target="slides/slide261.xml"/><Relationship Id="rId397" Type="http://schemas.openxmlformats.org/officeDocument/2006/relationships/slide" Target="slides/slide303.xml"/><Relationship Id="rId520" Type="http://schemas.openxmlformats.org/officeDocument/2006/relationships/slide" Target="slides/slide426.xml"/><Relationship Id="rId215" Type="http://schemas.openxmlformats.org/officeDocument/2006/relationships/slide" Target="slides/slide121.xml"/><Relationship Id="rId257" Type="http://schemas.openxmlformats.org/officeDocument/2006/relationships/slide" Target="slides/slide163.xml"/><Relationship Id="rId422" Type="http://schemas.openxmlformats.org/officeDocument/2006/relationships/slide" Target="slides/slide328.xml"/><Relationship Id="rId464" Type="http://schemas.openxmlformats.org/officeDocument/2006/relationships/slide" Target="slides/slide370.xml"/><Relationship Id="rId299" Type="http://schemas.openxmlformats.org/officeDocument/2006/relationships/slide" Target="slides/slide205.xml"/><Relationship Id="rId63" Type="http://schemas.openxmlformats.org/officeDocument/2006/relationships/slideMaster" Target="slideMasters/slideMaster63.xml"/><Relationship Id="rId159" Type="http://schemas.openxmlformats.org/officeDocument/2006/relationships/slide" Target="slides/slide65.xml"/><Relationship Id="rId366" Type="http://schemas.openxmlformats.org/officeDocument/2006/relationships/slide" Target="slides/slide272.xml"/><Relationship Id="rId226" Type="http://schemas.openxmlformats.org/officeDocument/2006/relationships/slide" Target="slides/slide132.xml"/><Relationship Id="rId433" Type="http://schemas.openxmlformats.org/officeDocument/2006/relationships/slide" Target="slides/slide339.xml"/><Relationship Id="rId74" Type="http://schemas.openxmlformats.org/officeDocument/2006/relationships/slideMaster" Target="slideMasters/slideMaster74.xml"/><Relationship Id="rId377" Type="http://schemas.openxmlformats.org/officeDocument/2006/relationships/slide" Target="slides/slide283.xml"/><Relationship Id="rId500" Type="http://schemas.openxmlformats.org/officeDocument/2006/relationships/slide" Target="slides/slide406.xml"/><Relationship Id="rId5" Type="http://schemas.openxmlformats.org/officeDocument/2006/relationships/slideMaster" Target="slideMasters/slideMaster5.xml"/><Relationship Id="rId237" Type="http://schemas.openxmlformats.org/officeDocument/2006/relationships/slide" Target="slides/slide143.xml"/><Relationship Id="rId444" Type="http://schemas.openxmlformats.org/officeDocument/2006/relationships/slide" Target="slides/slide350.xml"/><Relationship Id="rId290" Type="http://schemas.openxmlformats.org/officeDocument/2006/relationships/slide" Target="slides/slide196.xml"/><Relationship Id="rId304" Type="http://schemas.openxmlformats.org/officeDocument/2006/relationships/slide" Target="slides/slide210.xml"/><Relationship Id="rId388" Type="http://schemas.openxmlformats.org/officeDocument/2006/relationships/slide" Target="slides/slide294.xml"/><Relationship Id="rId511" Type="http://schemas.openxmlformats.org/officeDocument/2006/relationships/slide" Target="slides/slide417.xml"/><Relationship Id="rId85" Type="http://schemas.openxmlformats.org/officeDocument/2006/relationships/slideMaster" Target="slideMasters/slideMaster85.xml"/><Relationship Id="rId150" Type="http://schemas.openxmlformats.org/officeDocument/2006/relationships/slide" Target="slides/slide56.xml"/><Relationship Id="rId248" Type="http://schemas.openxmlformats.org/officeDocument/2006/relationships/slide" Target="slides/slide154.xml"/><Relationship Id="rId455" Type="http://schemas.openxmlformats.org/officeDocument/2006/relationships/slide" Target="slides/slide361.xml"/><Relationship Id="rId12" Type="http://schemas.openxmlformats.org/officeDocument/2006/relationships/slideMaster" Target="slideMasters/slideMaster12.xml"/><Relationship Id="rId108" Type="http://schemas.openxmlformats.org/officeDocument/2006/relationships/slide" Target="slides/slide14.xml"/><Relationship Id="rId315" Type="http://schemas.openxmlformats.org/officeDocument/2006/relationships/slide" Target="slides/slide221.xml"/><Relationship Id="rId522" Type="http://schemas.openxmlformats.org/officeDocument/2006/relationships/slide" Target="slides/slide428.xml"/></Relationships>
</file>

<file path=ppt/charts/_rels/chart1.xml.rels><?xml version="1.0" encoding="UTF-8" standalone="yes"?>
<Relationships xmlns="http://schemas.openxmlformats.org/package/2006/relationships"><Relationship Id="rId3" Type="http://schemas.openxmlformats.org/officeDocument/2006/relationships/oleObject" Target="file:////Users\geraldo\Downloads\energy_data%20movement.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Users\geraldo\Downloads\energy_data%20movement.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4.xml.rels><?xml version="1.0" encoding="UTF-8" standalone="yes"?>
<Relationships xmlns="http://schemas.openxmlformats.org/package/2006/relationships"><Relationship Id="rId2" Type="http://schemas.openxmlformats.org/officeDocument/2006/relationships/package" Target="../embeddings/Microsoft_Excel_Worksheet1.xlsx"/><Relationship Id="rId1" Type="http://schemas.openxmlformats.org/officeDocument/2006/relationships/themeOverride" Target="../theme/themeOverride1.xml"/></Relationships>
</file>

<file path=ppt/charts/_rels/chart5.xml.rels><?xml version="1.0" encoding="UTF-8" standalone="yes"?>
<Relationships xmlns="http://schemas.openxmlformats.org/package/2006/relationships"><Relationship Id="rId2" Type="http://schemas.openxmlformats.org/officeDocument/2006/relationships/package" Target="../embeddings/Microsoft_Excel_Worksheet2.xlsx"/><Relationship Id="rId1" Type="http://schemas.openxmlformats.org/officeDocument/2006/relationships/themeOverride" Target="../theme/themeOverride2.xml"/></Relationships>
</file>

<file path=ppt/charts/_rels/chart6.xml.rels><?xml version="1.0" encoding="UTF-8" standalone="yes"?>
<Relationships xmlns="http://schemas.openxmlformats.org/package/2006/relationships"><Relationship Id="rId2" Type="http://schemas.openxmlformats.org/officeDocument/2006/relationships/package" Target="../embeddings/Microsoft_Excel_Worksheet3.xlsx"/><Relationship Id="rId1" Type="http://schemas.openxmlformats.org/officeDocument/2006/relationships/themeOverride" Target="../theme/themeOverride3.xml"/></Relationships>
</file>

<file path=ppt/charts/_rels/chart7.xml.rels><?xml version="1.0" encoding="UTF-8" standalone="yes"?>
<Relationships xmlns="http://schemas.openxmlformats.org/package/2006/relationships"><Relationship Id="rId2" Type="http://schemas.openxmlformats.org/officeDocument/2006/relationships/package" Target="../embeddings/Microsoft_Excel_Worksheet4.xlsx"/><Relationship Id="rId1" Type="http://schemas.openxmlformats.org/officeDocument/2006/relationships/themeOverride" Target="../theme/themeOverride4.xml"/></Relationships>
</file>

<file path=ppt/charts/_rels/chart8.xml.rels><?xml version="1.0" encoding="UTF-8" standalone="yes"?>
<Relationships xmlns="http://schemas.openxmlformats.org/package/2006/relationships"><Relationship Id="rId2" Type="http://schemas.openxmlformats.org/officeDocument/2006/relationships/package" Target="../embeddings/Microsoft_Excel_Worksheet5.xlsx"/><Relationship Id="rId1" Type="http://schemas.openxmlformats.org/officeDocument/2006/relationships/themeOverride" Target="../theme/themeOverride5.xml"/></Relationships>
</file>

<file path=ppt/charts/_rels/chart9.xml.rels><?xml version="1.0" encoding="UTF-8" standalone="yes"?>
<Relationships xmlns="http://schemas.openxmlformats.org/package/2006/relationships"><Relationship Id="rId1" Type="http://schemas.openxmlformats.org/officeDocument/2006/relationships/oleObject" Target="file:////vboxsrv\shared\samsung%20page%20copy\PageCopy_Power_v2.xlsx" TargetMode="External"/></Relationships>
</file>

<file path=ppt/charts/_rels/chart10.xml.rels><?xml version="1.0" encoding="UTF-8" standalone="yes"?>
<Relationships xmlns="http://schemas.openxmlformats.org/package/2006/relationships"><Relationship Id="rId3" Type="http://schemas.openxmlformats.org/officeDocument/2006/relationships/oleObject" Target="file:////Users/rbera/Documents/work/Pythia/pythia_MICRO21.xlsx" TargetMode="External"/><Relationship Id="rId2" Type="http://schemas.microsoft.com/office/2011/relationships/chartColorStyle" Target="colors3.xml"/><Relationship Id="rId1" Type="http://schemas.microsoft.com/office/2011/relationships/chartStyle" Target="style3.xml"/></Relationships>
</file>

<file path=ppt/charts/_rels/chart11.xml.rels><?xml version="1.0" encoding="UTF-8" standalone="yes"?>
<Relationships xmlns="http://schemas.openxmlformats.org/package/2006/relationships"><Relationship Id="rId3" Type="http://schemas.openxmlformats.org/officeDocument/2006/relationships/oleObject" Target="file:////Users/rbera/Documents/work/Pythia/pythia_MICRO21.xlsx" TargetMode="External"/><Relationship Id="rId2" Type="http://schemas.microsoft.com/office/2011/relationships/chartColorStyle" Target="colors4.xml"/><Relationship Id="rId1" Type="http://schemas.microsoft.com/office/2011/relationships/chartStyle" Target="style4.xml"/></Relationships>
</file>

<file path=ppt/charts/_rels/chart12.xml.rels><?xml version="1.0" encoding="UTF-8" standalone="yes"?>
<Relationships xmlns="http://schemas.openxmlformats.org/package/2006/relationships"><Relationship Id="rId3" Type="http://schemas.openxmlformats.org/officeDocument/2006/relationships/oleObject" Target="file:////Users/rbera/Documents/work/Pythia/pythia_MICRO21.xlsx" TargetMode="External"/><Relationship Id="rId2" Type="http://schemas.microsoft.com/office/2011/relationships/chartColorStyle" Target="colors5.xml"/><Relationship Id="rId1" Type="http://schemas.microsoft.com/office/2011/relationships/chartStyle" Target="style5.xml"/></Relationships>
</file>

<file path=ppt/charts/_rels/chart13.xml.rels><?xml version="1.0" encoding="UTF-8" standalone="yes"?>
<Relationships xmlns="http://schemas.openxmlformats.org/package/2006/relationships"><Relationship Id="rId3" Type="http://schemas.openxmlformats.org/officeDocument/2006/relationships/oleObject" Target="file:////Users/rbera/Documents/work/Pythia/pythia_MICRO21.xlsx" TargetMode="External"/><Relationship Id="rId2" Type="http://schemas.microsoft.com/office/2011/relationships/chartColorStyle" Target="colors6.xml"/><Relationship Id="rId1" Type="http://schemas.microsoft.com/office/2011/relationships/chartStyle" Target="style6.xml"/></Relationships>
</file>

<file path=ppt/charts/_rels/chart14.xml.rels><?xml version="1.0" encoding="UTF-8" standalone="yes"?>
<Relationships xmlns="http://schemas.openxmlformats.org/package/2006/relationships"><Relationship Id="rId2" Type="http://schemas.openxmlformats.org/officeDocument/2006/relationships/package" Target="../embeddings/Microsoft_Excel_Worksheet6.xlsx"/><Relationship Id="rId1" Type="http://schemas.openxmlformats.org/officeDocument/2006/relationships/themeOverride" Target="../theme/themeOverride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6450539791016692"/>
          <c:y val="0.20925669962517277"/>
          <c:w val="0.67405083293159773"/>
          <c:h val="0.63376124972111569"/>
        </c:manualLayout>
      </c:layout>
      <c:barChart>
        <c:barDir val="col"/>
        <c:grouping val="clustered"/>
        <c:varyColors val="0"/>
        <c:ser>
          <c:idx val="0"/>
          <c:order val="0"/>
          <c:tx>
            <c:strRef>
              <c:f>Sheet1!$B$1</c:f>
              <c:strCache>
                <c:ptCount val="1"/>
                <c:pt idx="0">
                  <c:v>Energy (pJ)</c:v>
                </c:pt>
              </c:strCache>
            </c:strRef>
          </c:tx>
          <c:spPr>
            <a:solidFill>
              <a:schemeClr val="accent1"/>
            </a:solidFill>
            <a:ln>
              <a:solidFill>
                <a:schemeClr val="tx1"/>
              </a:solidFill>
            </a:ln>
            <a:effectLst/>
          </c:spPr>
          <c:invertIfNegative val="0"/>
          <c:dLbls>
            <c:spPr>
              <a:noFill/>
              <a:ln>
                <a:noFill/>
              </a:ln>
              <a:effectLst/>
            </c:spPr>
            <c:txPr>
              <a:bodyPr rot="0" spcFirstLastPara="1" vertOverflow="ellipsis" vert="horz" wrap="square" anchor="ctr" anchorCtr="1"/>
              <a:lstStyle/>
              <a:p>
                <a:pPr>
                  <a:defRPr sz="2000" b="1"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ADD (int)</c:v>
                </c:pt>
                <c:pt idx="1">
                  <c:v>ADD (float)</c:v>
                </c:pt>
                <c:pt idx="2">
                  <c:v>Register File</c:v>
                </c:pt>
                <c:pt idx="3">
                  <c:v> MULT (int)</c:v>
                </c:pt>
                <c:pt idx="4">
                  <c:v>MULT (float)</c:v>
                </c:pt>
                <c:pt idx="5">
                  <c:v>SRAM Cache</c:v>
                </c:pt>
                <c:pt idx="6">
                  <c:v>DRAM </c:v>
                </c:pt>
              </c:strCache>
            </c:strRef>
          </c:cat>
          <c:val>
            <c:numRef>
              <c:f>Sheet1!$B$2:$B$8</c:f>
              <c:numCache>
                <c:formatCode>General</c:formatCode>
                <c:ptCount val="7"/>
                <c:pt idx="0">
                  <c:v>0.1</c:v>
                </c:pt>
                <c:pt idx="1">
                  <c:v>0.9</c:v>
                </c:pt>
                <c:pt idx="2">
                  <c:v>1</c:v>
                </c:pt>
                <c:pt idx="3">
                  <c:v>3.1</c:v>
                </c:pt>
                <c:pt idx="4">
                  <c:v>3.7</c:v>
                </c:pt>
                <c:pt idx="5">
                  <c:v>5</c:v>
                </c:pt>
                <c:pt idx="6">
                  <c:v>640</c:v>
                </c:pt>
              </c:numCache>
            </c:numRef>
          </c:val>
          <c:extLst>
            <c:ext xmlns:c16="http://schemas.microsoft.com/office/drawing/2014/chart" uri="{C3380CC4-5D6E-409C-BE32-E72D297353CC}">
              <c16:uniqueId val="{00000000-D624-8D47-A68C-B1EE97E20108}"/>
            </c:ext>
          </c:extLst>
        </c:ser>
        <c:dLbls>
          <c:showLegendKey val="0"/>
          <c:showVal val="0"/>
          <c:showCatName val="0"/>
          <c:showSerName val="0"/>
          <c:showPercent val="0"/>
          <c:showBubbleSize val="0"/>
        </c:dLbls>
        <c:gapWidth val="80"/>
        <c:overlap val="-27"/>
        <c:axId val="924789647"/>
        <c:axId val="924791295"/>
      </c:barChart>
      <c:lineChart>
        <c:grouping val="standard"/>
        <c:varyColors val="0"/>
        <c:ser>
          <c:idx val="1"/>
          <c:order val="1"/>
          <c:tx>
            <c:strRef>
              <c:f>Sheet1!$C$1</c:f>
              <c:strCache>
                <c:ptCount val="1"/>
                <c:pt idx="0">
                  <c:v>ADD (int) Relative Cost</c:v>
                </c:pt>
              </c:strCache>
            </c:strRef>
          </c:tx>
          <c:spPr>
            <a:ln w="60325" cap="rnd">
              <a:solidFill>
                <a:schemeClr val="tx2"/>
              </a:solidFill>
              <a:round/>
            </a:ln>
            <a:effectLst/>
          </c:spPr>
          <c:marker>
            <c:symbol val="diamond"/>
            <c:size val="15"/>
            <c:spPr>
              <a:solidFill>
                <a:schemeClr val="tx2"/>
              </a:solidFill>
              <a:ln w="15875">
                <a:solidFill>
                  <a:schemeClr val="tx2"/>
                </a:solidFill>
              </a:ln>
              <a:effectLst/>
            </c:spPr>
          </c:marker>
          <c:cat>
            <c:strRef>
              <c:f>Sheet1!$A$2:$A$8</c:f>
              <c:strCache>
                <c:ptCount val="7"/>
                <c:pt idx="0">
                  <c:v>ADD (int)</c:v>
                </c:pt>
                <c:pt idx="1">
                  <c:v>ADD (float)</c:v>
                </c:pt>
                <c:pt idx="2">
                  <c:v>Register File</c:v>
                </c:pt>
                <c:pt idx="3">
                  <c:v> MULT (int)</c:v>
                </c:pt>
                <c:pt idx="4">
                  <c:v>MULT (float)</c:v>
                </c:pt>
                <c:pt idx="5">
                  <c:v>SRAM Cache</c:v>
                </c:pt>
                <c:pt idx="6">
                  <c:v>DRAM </c:v>
                </c:pt>
              </c:strCache>
            </c:strRef>
          </c:cat>
          <c:val>
            <c:numRef>
              <c:f>Sheet1!$C$2:$C$8</c:f>
              <c:numCache>
                <c:formatCode>General</c:formatCode>
                <c:ptCount val="7"/>
                <c:pt idx="0">
                  <c:v>1</c:v>
                </c:pt>
                <c:pt idx="1">
                  <c:v>9</c:v>
                </c:pt>
                <c:pt idx="2">
                  <c:v>10</c:v>
                </c:pt>
                <c:pt idx="3">
                  <c:v>31</c:v>
                </c:pt>
                <c:pt idx="4">
                  <c:v>37</c:v>
                </c:pt>
                <c:pt idx="5">
                  <c:v>50</c:v>
                </c:pt>
                <c:pt idx="6">
                  <c:v>6400</c:v>
                </c:pt>
              </c:numCache>
            </c:numRef>
          </c:val>
          <c:smooth val="0"/>
          <c:extLst>
            <c:ext xmlns:c16="http://schemas.microsoft.com/office/drawing/2014/chart" uri="{C3380CC4-5D6E-409C-BE32-E72D297353CC}">
              <c16:uniqueId val="{00000001-D624-8D47-A68C-B1EE97E20108}"/>
            </c:ext>
          </c:extLst>
        </c:ser>
        <c:dLbls>
          <c:showLegendKey val="0"/>
          <c:showVal val="0"/>
          <c:showCatName val="0"/>
          <c:showSerName val="0"/>
          <c:showPercent val="0"/>
          <c:showBubbleSize val="0"/>
        </c:dLbls>
        <c:marker val="1"/>
        <c:smooth val="0"/>
        <c:axId val="924789647"/>
        <c:axId val="924791295"/>
      </c:lineChart>
      <c:catAx>
        <c:axId val="924789647"/>
        <c:scaling>
          <c:orientation val="minMax"/>
        </c:scaling>
        <c:delete val="0"/>
        <c:axPos val="b"/>
        <c:numFmt formatCode="General" sourceLinked="1"/>
        <c:majorTickMark val="out"/>
        <c:minorTickMark val="none"/>
        <c:tickLblPos val="low"/>
        <c:spPr>
          <a:noFill/>
          <a:ln w="9525" cap="flat" cmpd="sng" algn="ctr">
            <a:solidFill>
              <a:schemeClr val="tx1"/>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crossAx val="924791295"/>
        <c:crosses val="autoZero"/>
        <c:auto val="1"/>
        <c:lblAlgn val="ctr"/>
        <c:lblOffset val="100"/>
        <c:noMultiLvlLbl val="0"/>
      </c:catAx>
      <c:valAx>
        <c:axId val="924791295"/>
        <c:scaling>
          <c:logBase val="10"/>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0"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r>
                  <a:rPr lang="en-US" dirty="0"/>
                  <a:t>Energy for a 32-bit Operation (log scale)</a:t>
                </a:r>
              </a:p>
            </c:rich>
          </c:tx>
          <c:layout>
            <c:manualLayout>
              <c:xMode val="edge"/>
              <c:yMode val="edge"/>
              <c:x val="0.1477584051993501"/>
              <c:y val="0.16069507790308224"/>
            </c:manualLayout>
          </c:layout>
          <c:overlay val="0"/>
          <c:spPr>
            <a:noFill/>
            <a:ln>
              <a:noFill/>
            </a:ln>
            <a:effectLst/>
          </c:spPr>
          <c:txPr>
            <a:bodyPr rot="-5400000" spcFirstLastPara="1" vertOverflow="ellipsis" vert="horz" wrap="square" anchor="ctr" anchorCtr="1"/>
            <a:lstStyle/>
            <a:p>
              <a:pPr>
                <a:defRPr sz="2000" b="0"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title>
        <c:numFmt formatCode="General"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2000" b="0"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crossAx val="924789647"/>
        <c:crosses val="autoZero"/>
        <c:crossBetween val="between"/>
      </c:valAx>
      <c:spPr>
        <a:noFill/>
        <a:ln>
          <a:noFill/>
        </a:ln>
        <a:effectLst/>
      </c:spPr>
    </c:plotArea>
    <c:legend>
      <c:legendPos val="t"/>
      <c:layout>
        <c:manualLayout>
          <c:xMode val="edge"/>
          <c:yMode val="edge"/>
          <c:x val="0.32499214383916297"/>
          <c:y val="0.145730285308277"/>
          <c:w val="0.50380604210188007"/>
          <c:h val="6.0940868771016982E-2"/>
        </c:manualLayout>
      </c:layout>
      <c:overlay val="0"/>
      <c:spPr>
        <a:noFill/>
        <a:ln>
          <a:noFill/>
        </a:ln>
        <a:effectLst/>
      </c:spPr>
      <c:txPr>
        <a:bodyPr rot="0" spcFirstLastPara="1" vertOverflow="ellipsis" vert="horz" wrap="square" anchor="ctr" anchorCtr="1"/>
        <a:lstStyle/>
        <a:p>
          <a:pPr>
            <a:defRPr sz="2000" b="0"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00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6450539791016692"/>
          <c:y val="0.20925669962517277"/>
          <c:w val="0.67405083293159773"/>
          <c:h val="0.63376124972111569"/>
        </c:manualLayout>
      </c:layout>
      <c:barChart>
        <c:barDir val="col"/>
        <c:grouping val="clustered"/>
        <c:varyColors val="0"/>
        <c:ser>
          <c:idx val="0"/>
          <c:order val="0"/>
          <c:tx>
            <c:strRef>
              <c:f>Sheet1!$B$1</c:f>
              <c:strCache>
                <c:ptCount val="1"/>
                <c:pt idx="0">
                  <c:v>Energy (pJ)</c:v>
                </c:pt>
              </c:strCache>
            </c:strRef>
          </c:tx>
          <c:spPr>
            <a:solidFill>
              <a:schemeClr val="accent1"/>
            </a:solidFill>
            <a:ln>
              <a:solidFill>
                <a:schemeClr val="tx1"/>
              </a:solidFill>
            </a:ln>
            <a:effectLst/>
          </c:spPr>
          <c:invertIfNegative val="0"/>
          <c:dLbls>
            <c:spPr>
              <a:noFill/>
              <a:ln>
                <a:noFill/>
              </a:ln>
              <a:effectLst/>
            </c:spPr>
            <c:txPr>
              <a:bodyPr rot="0" spcFirstLastPara="1" vertOverflow="ellipsis" vert="horz" wrap="square" anchor="ctr" anchorCtr="1"/>
              <a:lstStyle/>
              <a:p>
                <a:pPr>
                  <a:defRPr sz="2000" b="1"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ADD (int)</c:v>
                </c:pt>
                <c:pt idx="1">
                  <c:v>ADD (float)</c:v>
                </c:pt>
                <c:pt idx="2">
                  <c:v>Register File</c:v>
                </c:pt>
                <c:pt idx="3">
                  <c:v> MULT (int)</c:v>
                </c:pt>
                <c:pt idx="4">
                  <c:v>MULT (float)</c:v>
                </c:pt>
                <c:pt idx="5">
                  <c:v>SRAM Cache</c:v>
                </c:pt>
                <c:pt idx="6">
                  <c:v>DRAM </c:v>
                </c:pt>
              </c:strCache>
            </c:strRef>
          </c:cat>
          <c:val>
            <c:numRef>
              <c:f>Sheet1!$B$2:$B$8</c:f>
              <c:numCache>
                <c:formatCode>General</c:formatCode>
                <c:ptCount val="7"/>
                <c:pt idx="0">
                  <c:v>0.1</c:v>
                </c:pt>
                <c:pt idx="1">
                  <c:v>0.9</c:v>
                </c:pt>
                <c:pt idx="2">
                  <c:v>1</c:v>
                </c:pt>
                <c:pt idx="3">
                  <c:v>3.1</c:v>
                </c:pt>
                <c:pt idx="4">
                  <c:v>3.7</c:v>
                </c:pt>
                <c:pt idx="5">
                  <c:v>5</c:v>
                </c:pt>
                <c:pt idx="6">
                  <c:v>640</c:v>
                </c:pt>
              </c:numCache>
            </c:numRef>
          </c:val>
          <c:extLst>
            <c:ext xmlns:c16="http://schemas.microsoft.com/office/drawing/2014/chart" uri="{C3380CC4-5D6E-409C-BE32-E72D297353CC}">
              <c16:uniqueId val="{00000000-D624-8D47-A68C-B1EE97E20108}"/>
            </c:ext>
          </c:extLst>
        </c:ser>
        <c:dLbls>
          <c:showLegendKey val="0"/>
          <c:showVal val="0"/>
          <c:showCatName val="0"/>
          <c:showSerName val="0"/>
          <c:showPercent val="0"/>
          <c:showBubbleSize val="0"/>
        </c:dLbls>
        <c:gapWidth val="80"/>
        <c:overlap val="-27"/>
        <c:axId val="924789647"/>
        <c:axId val="924791295"/>
      </c:barChart>
      <c:lineChart>
        <c:grouping val="standard"/>
        <c:varyColors val="0"/>
        <c:ser>
          <c:idx val="1"/>
          <c:order val="1"/>
          <c:tx>
            <c:strRef>
              <c:f>Sheet1!$C$1</c:f>
              <c:strCache>
                <c:ptCount val="1"/>
                <c:pt idx="0">
                  <c:v>ADD (int) Relative Cost</c:v>
                </c:pt>
              </c:strCache>
            </c:strRef>
          </c:tx>
          <c:spPr>
            <a:ln w="60325" cap="rnd">
              <a:solidFill>
                <a:schemeClr val="tx2"/>
              </a:solidFill>
              <a:round/>
            </a:ln>
            <a:effectLst/>
          </c:spPr>
          <c:marker>
            <c:symbol val="diamond"/>
            <c:size val="15"/>
            <c:spPr>
              <a:solidFill>
                <a:schemeClr val="tx2"/>
              </a:solidFill>
              <a:ln w="15875">
                <a:solidFill>
                  <a:schemeClr val="tx2"/>
                </a:solidFill>
              </a:ln>
              <a:effectLst/>
            </c:spPr>
          </c:marker>
          <c:cat>
            <c:strRef>
              <c:f>Sheet1!$A$2:$A$8</c:f>
              <c:strCache>
                <c:ptCount val="7"/>
                <c:pt idx="0">
                  <c:v>ADD (int)</c:v>
                </c:pt>
                <c:pt idx="1">
                  <c:v>ADD (float)</c:v>
                </c:pt>
                <c:pt idx="2">
                  <c:v>Register File</c:v>
                </c:pt>
                <c:pt idx="3">
                  <c:v> MULT (int)</c:v>
                </c:pt>
                <c:pt idx="4">
                  <c:v>MULT (float)</c:v>
                </c:pt>
                <c:pt idx="5">
                  <c:v>SRAM Cache</c:v>
                </c:pt>
                <c:pt idx="6">
                  <c:v>DRAM </c:v>
                </c:pt>
              </c:strCache>
            </c:strRef>
          </c:cat>
          <c:val>
            <c:numRef>
              <c:f>Sheet1!$C$2:$C$8</c:f>
              <c:numCache>
                <c:formatCode>General</c:formatCode>
                <c:ptCount val="7"/>
                <c:pt idx="0">
                  <c:v>1</c:v>
                </c:pt>
                <c:pt idx="1">
                  <c:v>9</c:v>
                </c:pt>
                <c:pt idx="2">
                  <c:v>10</c:v>
                </c:pt>
                <c:pt idx="3">
                  <c:v>31</c:v>
                </c:pt>
                <c:pt idx="4">
                  <c:v>37</c:v>
                </c:pt>
                <c:pt idx="5">
                  <c:v>50</c:v>
                </c:pt>
                <c:pt idx="6">
                  <c:v>6400</c:v>
                </c:pt>
              </c:numCache>
            </c:numRef>
          </c:val>
          <c:smooth val="0"/>
          <c:extLst>
            <c:ext xmlns:c16="http://schemas.microsoft.com/office/drawing/2014/chart" uri="{C3380CC4-5D6E-409C-BE32-E72D297353CC}">
              <c16:uniqueId val="{00000001-D624-8D47-A68C-B1EE97E20108}"/>
            </c:ext>
          </c:extLst>
        </c:ser>
        <c:dLbls>
          <c:showLegendKey val="0"/>
          <c:showVal val="0"/>
          <c:showCatName val="0"/>
          <c:showSerName val="0"/>
          <c:showPercent val="0"/>
          <c:showBubbleSize val="0"/>
        </c:dLbls>
        <c:marker val="1"/>
        <c:smooth val="0"/>
        <c:axId val="924789647"/>
        <c:axId val="924791295"/>
      </c:lineChart>
      <c:catAx>
        <c:axId val="924789647"/>
        <c:scaling>
          <c:orientation val="minMax"/>
        </c:scaling>
        <c:delete val="0"/>
        <c:axPos val="b"/>
        <c:numFmt formatCode="General" sourceLinked="1"/>
        <c:majorTickMark val="out"/>
        <c:minorTickMark val="none"/>
        <c:tickLblPos val="low"/>
        <c:spPr>
          <a:noFill/>
          <a:ln w="9525" cap="flat" cmpd="sng" algn="ctr">
            <a:solidFill>
              <a:schemeClr val="tx1"/>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crossAx val="924791295"/>
        <c:crosses val="autoZero"/>
        <c:auto val="1"/>
        <c:lblAlgn val="ctr"/>
        <c:lblOffset val="100"/>
        <c:noMultiLvlLbl val="0"/>
      </c:catAx>
      <c:valAx>
        <c:axId val="924791295"/>
        <c:scaling>
          <c:logBase val="10"/>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0"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r>
                  <a:rPr lang="en-US" dirty="0"/>
                  <a:t>Energy for a 32-bit Operation (log scale)</a:t>
                </a:r>
              </a:p>
            </c:rich>
          </c:tx>
          <c:layout>
            <c:manualLayout>
              <c:xMode val="edge"/>
              <c:yMode val="edge"/>
              <c:x val="0.1477584051993501"/>
              <c:y val="0.16069507790308224"/>
            </c:manualLayout>
          </c:layout>
          <c:overlay val="0"/>
          <c:spPr>
            <a:noFill/>
            <a:ln>
              <a:noFill/>
            </a:ln>
            <a:effectLst/>
          </c:spPr>
          <c:txPr>
            <a:bodyPr rot="-5400000" spcFirstLastPara="1" vertOverflow="ellipsis" vert="horz" wrap="square" anchor="ctr" anchorCtr="1"/>
            <a:lstStyle/>
            <a:p>
              <a:pPr>
                <a:defRPr sz="2000" b="0"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title>
        <c:numFmt formatCode="General"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2000" b="0"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crossAx val="924789647"/>
        <c:crosses val="autoZero"/>
        <c:crossBetween val="between"/>
      </c:valAx>
      <c:spPr>
        <a:noFill/>
        <a:ln>
          <a:noFill/>
        </a:ln>
        <a:effectLst/>
      </c:spPr>
    </c:plotArea>
    <c:legend>
      <c:legendPos val="t"/>
      <c:layout>
        <c:manualLayout>
          <c:xMode val="edge"/>
          <c:yMode val="edge"/>
          <c:x val="0.32499214383916297"/>
          <c:y val="0.145730285308277"/>
          <c:w val="0.50380604210188007"/>
          <c:h val="6.0940868771016982E-2"/>
        </c:manualLayout>
      </c:layout>
      <c:overlay val="0"/>
      <c:spPr>
        <a:noFill/>
        <a:ln>
          <a:noFill/>
        </a:ln>
        <a:effectLst/>
      </c:spPr>
      <c:txPr>
        <a:bodyPr rot="0" spcFirstLastPara="1" vertOverflow="ellipsis" vert="horz" wrap="square" anchor="ctr" anchorCtr="1"/>
        <a:lstStyle/>
        <a:p>
          <a:pPr>
            <a:defRPr sz="2000" b="0"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00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3481578691552"/>
          <c:y val="7.03358448482896E-2"/>
          <c:w val="0.81172292699523696"/>
          <c:h val="0.54584290990013495"/>
        </c:manualLayout>
      </c:layout>
      <c:barChart>
        <c:barDir val="bar"/>
        <c:grouping val="clustered"/>
        <c:varyColors val="0"/>
        <c:ser>
          <c:idx val="0"/>
          <c:order val="0"/>
          <c:tx>
            <c:strRef>
              <c:f>Sheet1!$B$1</c:f>
              <c:strCache>
                <c:ptCount val="1"/>
                <c:pt idx="0">
                  <c:v>열3</c:v>
                </c:pt>
              </c:strCache>
            </c:strRef>
          </c:tx>
          <c:spPr>
            <a:solidFill>
              <a:schemeClr val="accent1"/>
            </a:solidFill>
            <a:ln>
              <a:solidFill>
                <a:schemeClr val="accent1">
                  <a:lumMod val="50000"/>
                </a:schemeClr>
              </a:solidFill>
            </a:ln>
            <a:effectLst/>
          </c:spPr>
          <c:invertIfNegative val="0"/>
          <c:dLbls>
            <c:dLbl>
              <c:idx val="0"/>
              <c:tx>
                <c:rich>
                  <a:bodyPr/>
                  <a:lstStyle/>
                  <a:p>
                    <a:r>
                      <a:rPr lang="en-US" altLang="ko-KR" dirty="0"/>
                      <a:t>+42%</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6C2F-1441-AEBA-F00D20293B02}"/>
                </c:ext>
              </c:extLst>
            </c:dLbl>
            <c:dLbl>
              <c:idx val="1"/>
              <c:delete val="1"/>
              <c:extLst>
                <c:ext xmlns:c15="http://schemas.microsoft.com/office/drawing/2012/chart" uri="{CE6537A1-D6FC-4f65-9D91-7224C49458BB}"/>
                <c:ext xmlns:c16="http://schemas.microsoft.com/office/drawing/2014/chart" uri="{C3380CC4-5D6E-409C-BE32-E72D297353CC}">
                  <c16:uniqueId val="{00000001-6C2F-1441-AEBA-F00D20293B02}"/>
                </c:ext>
              </c:extLst>
            </c:dLbl>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128 Cores</c:v>
                </c:pt>
                <c:pt idx="1">
                  <c:v>32 Cores</c:v>
                </c:pt>
              </c:strCache>
            </c:strRef>
          </c:cat>
          <c:val>
            <c:numRef>
              <c:f>Sheet1!$B$2:$B$3</c:f>
              <c:numCache>
                <c:formatCode>General</c:formatCode>
                <c:ptCount val="2"/>
                <c:pt idx="0">
                  <c:v>1.420607344</c:v>
                </c:pt>
                <c:pt idx="1">
                  <c:v>1</c:v>
                </c:pt>
              </c:numCache>
            </c:numRef>
          </c:val>
          <c:extLst>
            <c:ext xmlns:c16="http://schemas.microsoft.com/office/drawing/2014/chart" uri="{C3380CC4-5D6E-409C-BE32-E72D297353CC}">
              <c16:uniqueId val="{00000002-6C2F-1441-AEBA-F00D20293B02}"/>
            </c:ext>
          </c:extLst>
        </c:ser>
        <c:dLbls>
          <c:showLegendKey val="0"/>
          <c:showVal val="0"/>
          <c:showCatName val="0"/>
          <c:showSerName val="0"/>
          <c:showPercent val="0"/>
          <c:showBubbleSize val="0"/>
        </c:dLbls>
        <c:gapWidth val="50"/>
        <c:axId val="-1970970072"/>
        <c:axId val="-1970966552"/>
      </c:barChart>
      <c:catAx>
        <c:axId val="-197097007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970966552"/>
        <c:crosses val="autoZero"/>
        <c:auto val="1"/>
        <c:lblAlgn val="ctr"/>
        <c:lblOffset val="100"/>
        <c:noMultiLvlLbl val="0"/>
      </c:catAx>
      <c:valAx>
        <c:axId val="-1970966552"/>
        <c:scaling>
          <c:orientation val="minMax"/>
          <c:max val="4"/>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ltLang="ko-KR" dirty="0"/>
                  <a:t>Speedup</a:t>
                </a:r>
                <a:endParaRPr lang="ko-KR" altLang="en-US" dirty="0"/>
              </a:p>
            </c:rich>
          </c:tx>
          <c:layout>
            <c:manualLayout>
              <c:xMode val="edge"/>
              <c:yMode val="edge"/>
              <c:x val="0.509829153300282"/>
              <c:y val="0.82470364039603605"/>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970970072"/>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latin typeface="+mn-lt"/>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계열 1</c:v>
                </c:pt>
              </c:strCache>
            </c:strRef>
          </c:tx>
          <c:spPr>
            <a:solidFill>
              <a:schemeClr val="accent1"/>
            </a:solidFill>
            <a:ln>
              <a:noFill/>
            </a:ln>
            <a:effectLst/>
          </c:spPr>
          <c:invertIfNegative val="0"/>
          <c:dPt>
            <c:idx val="0"/>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1-CEFA-1E43-994B-B6D98FA7C8D3}"/>
              </c:ext>
            </c:extLst>
          </c:dPt>
          <c:dPt>
            <c:idx val="1"/>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3-CEFA-1E43-994B-B6D98FA7C8D3}"/>
              </c:ext>
            </c:extLst>
          </c:dPt>
          <c:dPt>
            <c:idx val="2"/>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5-CEFA-1E43-994B-B6D98FA7C8D3}"/>
              </c:ext>
            </c:extLst>
          </c:dPt>
          <c:dPt>
            <c:idx val="3"/>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7-CEFA-1E43-994B-B6D98FA7C8D3}"/>
              </c:ext>
            </c:extLst>
          </c:dPt>
          <c:dPt>
            <c:idx val="4"/>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9-CEFA-1E43-994B-B6D98FA7C8D3}"/>
              </c:ext>
            </c:extLst>
          </c:dPt>
          <c:dPt>
            <c:idx val="5"/>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B-CEFA-1E43-994B-B6D98FA7C8D3}"/>
              </c:ext>
            </c:extLst>
          </c:dPt>
          <c:dLbls>
            <c:dLbl>
              <c:idx val="0"/>
              <c:delete val="1"/>
              <c:extLst>
                <c:ext xmlns:c15="http://schemas.microsoft.com/office/drawing/2012/chart" uri="{CE6537A1-D6FC-4f65-9D91-7224C49458BB}"/>
                <c:ext xmlns:c16="http://schemas.microsoft.com/office/drawing/2014/chart" uri="{C3380CC4-5D6E-409C-BE32-E72D297353CC}">
                  <c16:uniqueId val="{00000001-CEFA-1E43-994B-B6D98FA7C8D3}"/>
                </c:ext>
              </c:extLst>
            </c:dLbl>
            <c:dLbl>
              <c:idx val="1"/>
              <c:tx>
                <c:rich>
                  <a:bodyPr/>
                  <a:lstStyle/>
                  <a:p>
                    <a:r>
                      <a:rPr lang="en-US" altLang="ko-KR"/>
                      <a:t>+56%</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CEFA-1E43-994B-B6D98FA7C8D3}"/>
                </c:ext>
              </c:extLst>
            </c:dLbl>
            <c:dLbl>
              <c:idx val="2"/>
              <c:tx>
                <c:rich>
                  <a:bodyPr/>
                  <a:lstStyle/>
                  <a:p>
                    <a:r>
                      <a:rPr lang="en-US" altLang="ko-KR"/>
                      <a:t>+25%</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CEFA-1E43-994B-B6D98FA7C8D3}"/>
                </c:ext>
              </c:extLst>
            </c:dLbl>
            <c:dLbl>
              <c:idx val="3"/>
              <c:tx>
                <c:rich>
                  <a:bodyPr/>
                  <a:lstStyle/>
                  <a:p>
                    <a:r>
                      <a:rPr lang="en-US" altLang="ko-KR"/>
                      <a:t>9.0x</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CEFA-1E43-994B-B6D98FA7C8D3}"/>
                </c:ext>
              </c:extLst>
            </c:dLbl>
            <c:dLbl>
              <c:idx val="4"/>
              <c:tx>
                <c:rich>
                  <a:bodyPr/>
                  <a:lstStyle/>
                  <a:p>
                    <a:r>
                      <a:rPr lang="en-US" altLang="ko-KR"/>
                      <a:t>11.6x</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9-CEFA-1E43-994B-B6D98FA7C8D3}"/>
                </c:ext>
              </c:extLst>
            </c:dLbl>
            <c:dLbl>
              <c:idx val="5"/>
              <c:tx>
                <c:rich>
                  <a:bodyPr/>
                  <a:lstStyle/>
                  <a:p>
                    <a:r>
                      <a:rPr lang="en-US" altLang="ko-KR"/>
                      <a:t>13.8x</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B-CEFA-1E43-994B-B6D98FA7C8D3}"/>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DDR3-OoO</c:v>
                </c:pt>
                <c:pt idx="1">
                  <c:v>HMC-OoO</c:v>
                </c:pt>
                <c:pt idx="2">
                  <c:v>HMC-MC</c:v>
                </c:pt>
                <c:pt idx="3">
                  <c:v>Tesseract</c:v>
                </c:pt>
                <c:pt idx="4">
                  <c:v>Tesseract-
LP</c:v>
                </c:pt>
                <c:pt idx="5">
                  <c:v>Tesseract-
LP-MTP</c:v>
                </c:pt>
              </c:strCache>
            </c:strRef>
          </c:cat>
          <c:val>
            <c:numRef>
              <c:f>Sheet1!$B$2:$B$7</c:f>
              <c:numCache>
                <c:formatCode>General</c:formatCode>
                <c:ptCount val="6"/>
                <c:pt idx="0">
                  <c:v>1</c:v>
                </c:pt>
                <c:pt idx="1">
                  <c:v>1.559151435</c:v>
                </c:pt>
                <c:pt idx="2">
                  <c:v>1.252544595</c:v>
                </c:pt>
                <c:pt idx="3">
                  <c:v>9.0241128310000001</c:v>
                </c:pt>
                <c:pt idx="4">
                  <c:v>11.6257351</c:v>
                </c:pt>
                <c:pt idx="5">
                  <c:v>13.781443319999999</c:v>
                </c:pt>
              </c:numCache>
            </c:numRef>
          </c:val>
          <c:extLst>
            <c:ext xmlns:c16="http://schemas.microsoft.com/office/drawing/2014/chart" uri="{C3380CC4-5D6E-409C-BE32-E72D297353CC}">
              <c16:uniqueId val="{0000000C-CEFA-1E43-994B-B6D98FA7C8D3}"/>
            </c:ext>
          </c:extLst>
        </c:ser>
        <c:dLbls>
          <c:showLegendKey val="0"/>
          <c:showVal val="0"/>
          <c:showCatName val="0"/>
          <c:showSerName val="0"/>
          <c:showPercent val="0"/>
          <c:showBubbleSize val="0"/>
        </c:dLbls>
        <c:gapWidth val="80"/>
        <c:overlap val="-27"/>
        <c:axId val="1734719568"/>
        <c:axId val="1714371296"/>
      </c:barChart>
      <c:catAx>
        <c:axId val="1734719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714371296"/>
        <c:crosses val="autoZero"/>
        <c:auto val="1"/>
        <c:lblAlgn val="ctr"/>
        <c:lblOffset val="100"/>
        <c:noMultiLvlLbl val="0"/>
      </c:catAx>
      <c:valAx>
        <c:axId val="171437129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ltLang="ko-KR"/>
                  <a:t>Speedup</a:t>
                </a:r>
                <a:endParaRPr lang="ko-KR" altLang="en-US" dirty="0"/>
              </a:p>
            </c:rich>
          </c:tx>
          <c:layout>
            <c:manualLayout>
              <c:xMode val="edge"/>
              <c:yMode val="edge"/>
              <c:x val="4.6296296296296302E-3"/>
              <c:y val="0.336434154096592"/>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734719568"/>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autoTitleDeleted val="1"/>
    <c:plotArea>
      <c:layout/>
      <c:barChart>
        <c:barDir val="col"/>
        <c:grouping val="stacked"/>
        <c:varyColors val="0"/>
        <c:ser>
          <c:idx val="0"/>
          <c:order val="0"/>
          <c:tx>
            <c:strRef>
              <c:f>Sheet1!$B$1</c:f>
              <c:strCache>
                <c:ptCount val="1"/>
                <c:pt idx="0">
                  <c:v>Memory Layers</c:v>
                </c:pt>
              </c:strCache>
            </c:strRef>
          </c:tx>
          <c:spPr>
            <a:solidFill>
              <a:schemeClr val="accent1">
                <a:shade val="65000"/>
              </a:schemeClr>
            </a:solidFill>
            <a:ln>
              <a:solidFill>
                <a:schemeClr val="accent1">
                  <a:lumMod val="50000"/>
                </a:schemeClr>
              </a:solidFill>
            </a:ln>
            <a:effectLst/>
          </c:spPr>
          <c:invertIfNegative val="0"/>
          <c:cat>
            <c:strRef>
              <c:f>Sheet1!$A$2:$A$3</c:f>
              <c:strCache>
                <c:ptCount val="2"/>
                <c:pt idx="0">
                  <c:v>HMC-OoO</c:v>
                </c:pt>
                <c:pt idx="1">
                  <c:v>Tesseract with Prefetching</c:v>
                </c:pt>
              </c:strCache>
            </c:strRef>
          </c:cat>
          <c:val>
            <c:numRef>
              <c:f>Sheet1!$B$2:$B$3</c:f>
              <c:numCache>
                <c:formatCode>General</c:formatCode>
                <c:ptCount val="2"/>
                <c:pt idx="0">
                  <c:v>6.3750664600000007E-2</c:v>
                </c:pt>
                <c:pt idx="1">
                  <c:v>2.4336080491188499E-2</c:v>
                </c:pt>
              </c:numCache>
            </c:numRef>
          </c:val>
          <c:extLst>
            <c:ext xmlns:c16="http://schemas.microsoft.com/office/drawing/2014/chart" uri="{C3380CC4-5D6E-409C-BE32-E72D297353CC}">
              <c16:uniqueId val="{00000000-21E2-A34E-A0AB-C0BCD6FD406E}"/>
            </c:ext>
          </c:extLst>
        </c:ser>
        <c:ser>
          <c:idx val="1"/>
          <c:order val="1"/>
          <c:tx>
            <c:strRef>
              <c:f>Sheet1!$C$1</c:f>
              <c:strCache>
                <c:ptCount val="1"/>
                <c:pt idx="0">
                  <c:v>Logic Layers</c:v>
                </c:pt>
              </c:strCache>
            </c:strRef>
          </c:tx>
          <c:spPr>
            <a:solidFill>
              <a:schemeClr val="accent1"/>
            </a:solidFill>
            <a:ln>
              <a:solidFill>
                <a:schemeClr val="accent1">
                  <a:lumMod val="50000"/>
                </a:schemeClr>
              </a:solidFill>
            </a:ln>
            <a:effectLst/>
          </c:spPr>
          <c:invertIfNegative val="0"/>
          <c:cat>
            <c:strRef>
              <c:f>Sheet1!$A$2:$A$3</c:f>
              <c:strCache>
                <c:ptCount val="2"/>
                <c:pt idx="0">
                  <c:v>HMC-OoO</c:v>
                </c:pt>
                <c:pt idx="1">
                  <c:v>Tesseract with Prefetching</c:v>
                </c:pt>
              </c:strCache>
            </c:strRef>
          </c:cat>
          <c:val>
            <c:numRef>
              <c:f>Sheet1!$C$2:$C$3</c:f>
              <c:numCache>
                <c:formatCode>General</c:formatCode>
                <c:ptCount val="2"/>
                <c:pt idx="0">
                  <c:v>0.93624933539999999</c:v>
                </c:pt>
                <c:pt idx="1">
                  <c:v>8.9919873647840196E-2</c:v>
                </c:pt>
              </c:numCache>
            </c:numRef>
          </c:val>
          <c:extLst>
            <c:ext xmlns:c16="http://schemas.microsoft.com/office/drawing/2014/chart" uri="{C3380CC4-5D6E-409C-BE32-E72D297353CC}">
              <c16:uniqueId val="{00000001-21E2-A34E-A0AB-C0BCD6FD406E}"/>
            </c:ext>
          </c:extLst>
        </c:ser>
        <c:ser>
          <c:idx val="2"/>
          <c:order val="2"/>
          <c:tx>
            <c:strRef>
              <c:f>Sheet1!$D$1</c:f>
              <c:strCache>
                <c:ptCount val="1"/>
                <c:pt idx="0">
                  <c:v>Cores</c:v>
                </c:pt>
              </c:strCache>
            </c:strRef>
          </c:tx>
          <c:spPr>
            <a:solidFill>
              <a:schemeClr val="accent1">
                <a:tint val="65000"/>
              </a:schemeClr>
            </a:solidFill>
            <a:ln>
              <a:solidFill>
                <a:schemeClr val="accent1">
                  <a:lumMod val="50000"/>
                </a:schemeClr>
              </a:solidFill>
            </a:ln>
            <a:effectLst/>
          </c:spPr>
          <c:invertIfNegative val="0"/>
          <c:cat>
            <c:strRef>
              <c:f>Sheet1!$A$2:$A$3</c:f>
              <c:strCache>
                <c:ptCount val="2"/>
                <c:pt idx="0">
                  <c:v>HMC-OoO</c:v>
                </c:pt>
                <c:pt idx="1">
                  <c:v>Tesseract with Prefetching</c:v>
                </c:pt>
              </c:strCache>
            </c:strRef>
          </c:cat>
          <c:val>
            <c:numRef>
              <c:f>Sheet1!$D$2:$D$3</c:f>
              <c:numCache>
                <c:formatCode>General</c:formatCode>
                <c:ptCount val="2"/>
                <c:pt idx="0">
                  <c:v>0</c:v>
                </c:pt>
                <c:pt idx="1">
                  <c:v>2.0218882855307301E-2</c:v>
                </c:pt>
              </c:numCache>
            </c:numRef>
          </c:val>
          <c:extLst>
            <c:ext xmlns:c16="http://schemas.microsoft.com/office/drawing/2014/chart" uri="{C3380CC4-5D6E-409C-BE32-E72D297353CC}">
              <c16:uniqueId val="{00000002-21E2-A34E-A0AB-C0BCD6FD406E}"/>
            </c:ext>
          </c:extLst>
        </c:ser>
        <c:dLbls>
          <c:showLegendKey val="0"/>
          <c:showVal val="0"/>
          <c:showCatName val="0"/>
          <c:showSerName val="0"/>
          <c:showPercent val="0"/>
          <c:showBubbleSize val="0"/>
        </c:dLbls>
        <c:gapWidth val="80"/>
        <c:overlap val="100"/>
        <c:axId val="1235739568"/>
        <c:axId val="1235744384"/>
      </c:barChart>
      <c:catAx>
        <c:axId val="1235739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235744384"/>
        <c:crosses val="autoZero"/>
        <c:auto val="1"/>
        <c:lblAlgn val="ctr"/>
        <c:lblOffset val="100"/>
        <c:noMultiLvlLbl val="0"/>
      </c:catAx>
      <c:valAx>
        <c:axId val="1235744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235739568"/>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5836974355054001"/>
          <c:y val="4.92979719188767E-2"/>
          <c:w val="0.66240083973819897"/>
          <c:h val="0.73333025188149803"/>
        </c:manualLayout>
      </c:layout>
      <c:scatterChart>
        <c:scatterStyle val="lineMarker"/>
        <c:varyColors val="0"/>
        <c:ser>
          <c:idx val="1"/>
          <c:order val="0"/>
          <c:tx>
            <c:strRef>
              <c:f>Clustering!$F$23</c:f>
              <c:strCache>
                <c:ptCount val="1"/>
                <c:pt idx="0">
                  <c:v>CNN3</c:v>
                </c:pt>
              </c:strCache>
            </c:strRef>
          </c:tx>
          <c:spPr>
            <a:ln w="31750">
              <a:solidFill>
                <a:srgbClr val="000000"/>
              </a:solidFill>
            </a:ln>
          </c:spPr>
          <c:marker>
            <c:symbol val="diamond"/>
            <c:size val="10"/>
            <c:spPr>
              <a:solidFill>
                <a:schemeClr val="accent6">
                  <a:lumMod val="40000"/>
                  <a:lumOff val="60000"/>
                </a:schemeClr>
              </a:solidFill>
              <a:ln>
                <a:solidFill>
                  <a:srgbClr val="000000"/>
                </a:solidFill>
              </a:ln>
            </c:spPr>
          </c:marker>
          <c:xVal>
            <c:numRef>
              <c:f>Clustering!$G$23</c:f>
              <c:numCache>
                <c:formatCode>General</c:formatCode>
                <c:ptCount val="1"/>
                <c:pt idx="0">
                  <c:v>1.0986329999999999E-3</c:v>
                </c:pt>
              </c:numCache>
            </c:numRef>
          </c:xVal>
          <c:yVal>
            <c:numRef>
              <c:f>Clustering!$H$23</c:f>
              <c:numCache>
                <c:formatCode>General</c:formatCode>
                <c:ptCount val="1"/>
                <c:pt idx="0">
                  <c:v>22201</c:v>
                </c:pt>
              </c:numCache>
            </c:numRef>
          </c:yVal>
          <c:smooth val="0"/>
          <c:extLst>
            <c:ext xmlns:c16="http://schemas.microsoft.com/office/drawing/2014/chart" uri="{C3380CC4-5D6E-409C-BE32-E72D297353CC}">
              <c16:uniqueId val="{00000000-619D-334D-82BC-A9EB05CAF836}"/>
            </c:ext>
          </c:extLst>
        </c:ser>
        <c:ser>
          <c:idx val="0"/>
          <c:order val="1"/>
          <c:tx>
            <c:strRef>
              <c:f>Clustering!$F$24</c:f>
              <c:strCache>
                <c:ptCount val="1"/>
                <c:pt idx="0">
                  <c:v>CNN3</c:v>
                </c:pt>
              </c:strCache>
            </c:strRef>
          </c:tx>
          <c:spPr>
            <a:ln>
              <a:solidFill>
                <a:srgbClr val="000000"/>
              </a:solidFill>
            </a:ln>
          </c:spPr>
          <c:marker>
            <c:symbol val="diamond"/>
            <c:size val="10"/>
            <c:spPr>
              <a:solidFill>
                <a:srgbClr val="B5E5E8"/>
              </a:solidFill>
              <a:ln>
                <a:solidFill>
                  <a:srgbClr val="000000"/>
                </a:solidFill>
              </a:ln>
            </c:spPr>
          </c:marker>
          <c:xVal>
            <c:numRef>
              <c:f>Clustering!$G$24</c:f>
              <c:numCache>
                <c:formatCode>General</c:formatCode>
                <c:ptCount val="1"/>
                <c:pt idx="0">
                  <c:v>8.7890629999999997E-3</c:v>
                </c:pt>
              </c:numCache>
            </c:numRef>
          </c:xVal>
          <c:yVal>
            <c:numRef>
              <c:f>Clustering!$H$24</c:f>
              <c:numCache>
                <c:formatCode>General</c:formatCode>
                <c:ptCount val="1"/>
                <c:pt idx="0">
                  <c:v>21609</c:v>
                </c:pt>
              </c:numCache>
            </c:numRef>
          </c:yVal>
          <c:smooth val="0"/>
          <c:extLst>
            <c:ext xmlns:c16="http://schemas.microsoft.com/office/drawing/2014/chart" uri="{C3380CC4-5D6E-409C-BE32-E72D297353CC}">
              <c16:uniqueId val="{00000001-619D-334D-82BC-A9EB05CAF836}"/>
            </c:ext>
          </c:extLst>
        </c:ser>
        <c:ser>
          <c:idx val="2"/>
          <c:order val="2"/>
          <c:tx>
            <c:strRef>
              <c:f>Clustering!$F$28</c:f>
              <c:strCache>
                <c:ptCount val="1"/>
                <c:pt idx="0">
                  <c:v>CNN3</c:v>
                </c:pt>
              </c:strCache>
            </c:strRef>
          </c:tx>
          <c:spPr>
            <a:ln>
              <a:solidFill>
                <a:srgbClr val="000000"/>
              </a:solidFill>
            </a:ln>
          </c:spPr>
          <c:marker>
            <c:symbol val="diamond"/>
            <c:size val="10"/>
            <c:spPr>
              <a:solidFill>
                <a:srgbClr val="B5E5E8"/>
              </a:solidFill>
              <a:ln>
                <a:solidFill>
                  <a:srgbClr val="000000"/>
                </a:solidFill>
              </a:ln>
            </c:spPr>
          </c:marker>
          <c:xVal>
            <c:numRef>
              <c:f>Clustering!$G$28</c:f>
              <c:numCache>
                <c:formatCode>General</c:formatCode>
                <c:ptCount val="1"/>
                <c:pt idx="0">
                  <c:v>1.7578125E-2</c:v>
                </c:pt>
              </c:numCache>
            </c:numRef>
          </c:xVal>
          <c:yVal>
            <c:numRef>
              <c:f>Clustering!$H$28</c:f>
              <c:numCache>
                <c:formatCode>General</c:formatCode>
                <c:ptCount val="1"/>
                <c:pt idx="0">
                  <c:v>11025</c:v>
                </c:pt>
              </c:numCache>
            </c:numRef>
          </c:yVal>
          <c:smooth val="0"/>
          <c:extLst>
            <c:ext xmlns:c16="http://schemas.microsoft.com/office/drawing/2014/chart" uri="{C3380CC4-5D6E-409C-BE32-E72D297353CC}">
              <c16:uniqueId val="{00000002-619D-334D-82BC-A9EB05CAF836}"/>
            </c:ext>
          </c:extLst>
        </c:ser>
        <c:ser>
          <c:idx val="4"/>
          <c:order val="3"/>
          <c:tx>
            <c:strRef>
              <c:f>Clustering!$F$30</c:f>
              <c:strCache>
                <c:ptCount val="1"/>
                <c:pt idx="0">
                  <c:v>CNN3</c:v>
                </c:pt>
              </c:strCache>
            </c:strRef>
          </c:tx>
          <c:spPr>
            <a:ln>
              <a:solidFill>
                <a:srgbClr val="000000"/>
              </a:solidFill>
            </a:ln>
          </c:spPr>
          <c:marker>
            <c:symbol val="diamond"/>
            <c:size val="10"/>
            <c:spPr>
              <a:solidFill>
                <a:srgbClr val="B5E5E8"/>
              </a:solidFill>
              <a:ln>
                <a:solidFill>
                  <a:srgbClr val="000000"/>
                </a:solidFill>
              </a:ln>
            </c:spPr>
          </c:marker>
          <c:xVal>
            <c:numRef>
              <c:f>Clustering!$G$30</c:f>
              <c:numCache>
                <c:formatCode>General</c:formatCode>
                <c:ptCount val="1"/>
                <c:pt idx="0">
                  <c:v>7.32421875E-2</c:v>
                </c:pt>
              </c:numCache>
            </c:numRef>
          </c:xVal>
          <c:yVal>
            <c:numRef>
              <c:f>Clustering!$H$30</c:f>
              <c:numCache>
                <c:formatCode>General</c:formatCode>
                <c:ptCount val="1"/>
                <c:pt idx="0">
                  <c:v>1225</c:v>
                </c:pt>
              </c:numCache>
            </c:numRef>
          </c:yVal>
          <c:smooth val="0"/>
          <c:extLst>
            <c:ext xmlns:c16="http://schemas.microsoft.com/office/drawing/2014/chart" uri="{C3380CC4-5D6E-409C-BE32-E72D297353CC}">
              <c16:uniqueId val="{00000003-619D-334D-82BC-A9EB05CAF836}"/>
            </c:ext>
          </c:extLst>
        </c:ser>
        <c:ser>
          <c:idx val="3"/>
          <c:order val="4"/>
          <c:tx>
            <c:strRef>
              <c:f>Clustering!$F$47</c:f>
              <c:strCache>
                <c:ptCount val="1"/>
                <c:pt idx="0">
                  <c:v>CNN4</c:v>
                </c:pt>
              </c:strCache>
            </c:strRef>
          </c:tx>
          <c:dPt>
            <c:idx val="0"/>
            <c:marker>
              <c:symbol val="diamond"/>
              <c:size val="10"/>
              <c:spPr>
                <a:solidFill>
                  <a:schemeClr val="accent4"/>
                </a:solidFill>
                <a:ln>
                  <a:solidFill>
                    <a:srgbClr val="000000"/>
                  </a:solidFill>
                </a:ln>
              </c:spPr>
            </c:marker>
            <c:bubble3D val="0"/>
            <c:spPr>
              <a:ln>
                <a:solidFill>
                  <a:srgbClr val="000000"/>
                </a:solidFill>
              </a:ln>
            </c:spPr>
            <c:extLst>
              <c:ext xmlns:c16="http://schemas.microsoft.com/office/drawing/2014/chart" uri="{C3380CC4-5D6E-409C-BE32-E72D297353CC}">
                <c16:uniqueId val="{00000005-619D-334D-82BC-A9EB05CAF836}"/>
              </c:ext>
            </c:extLst>
          </c:dPt>
          <c:xVal>
            <c:numRef>
              <c:f>Clustering!$G$47</c:f>
              <c:numCache>
                <c:formatCode>General</c:formatCode>
                <c:ptCount val="1"/>
                <c:pt idx="0">
                  <c:v>9.765625E-3</c:v>
                </c:pt>
              </c:numCache>
            </c:numRef>
          </c:xVal>
          <c:yVal>
            <c:numRef>
              <c:f>Clustering!$H$47</c:f>
              <c:numCache>
                <c:formatCode>General</c:formatCode>
                <c:ptCount val="1"/>
                <c:pt idx="0">
                  <c:v>5329</c:v>
                </c:pt>
              </c:numCache>
            </c:numRef>
          </c:yVal>
          <c:smooth val="0"/>
          <c:extLst>
            <c:ext xmlns:c16="http://schemas.microsoft.com/office/drawing/2014/chart" uri="{C3380CC4-5D6E-409C-BE32-E72D297353CC}">
              <c16:uniqueId val="{00000006-619D-334D-82BC-A9EB05CAF836}"/>
            </c:ext>
          </c:extLst>
        </c:ser>
        <c:ser>
          <c:idx val="5"/>
          <c:order val="5"/>
          <c:tx>
            <c:strRef>
              <c:f>Clustering!$F$48</c:f>
              <c:strCache>
                <c:ptCount val="1"/>
                <c:pt idx="0">
                  <c:v>CNN4</c:v>
                </c:pt>
              </c:strCache>
            </c:strRef>
          </c:tx>
          <c:spPr>
            <a:ln>
              <a:solidFill>
                <a:srgbClr val="000000"/>
              </a:solidFill>
            </a:ln>
          </c:spPr>
          <c:marker>
            <c:symbol val="diamond"/>
            <c:size val="10"/>
            <c:spPr>
              <a:solidFill>
                <a:srgbClr val="34A853"/>
              </a:solidFill>
              <a:ln>
                <a:solidFill>
                  <a:srgbClr val="000000"/>
                </a:solidFill>
              </a:ln>
            </c:spPr>
          </c:marker>
          <c:xVal>
            <c:numRef>
              <c:f>Clustering!$G$48</c:f>
              <c:numCache>
                <c:formatCode>General</c:formatCode>
                <c:ptCount val="1"/>
                <c:pt idx="0">
                  <c:v>5.2734375E-2</c:v>
                </c:pt>
              </c:numCache>
            </c:numRef>
          </c:xVal>
          <c:yVal>
            <c:numRef>
              <c:f>Clustering!$H$48</c:f>
              <c:numCache>
                <c:formatCode>General</c:formatCode>
                <c:ptCount val="1"/>
                <c:pt idx="0">
                  <c:v>5041</c:v>
                </c:pt>
              </c:numCache>
            </c:numRef>
          </c:yVal>
          <c:smooth val="0"/>
          <c:extLst>
            <c:ext xmlns:c16="http://schemas.microsoft.com/office/drawing/2014/chart" uri="{C3380CC4-5D6E-409C-BE32-E72D297353CC}">
              <c16:uniqueId val="{00000007-619D-334D-82BC-A9EB05CAF836}"/>
            </c:ext>
          </c:extLst>
        </c:ser>
        <c:ser>
          <c:idx val="6"/>
          <c:order val="6"/>
          <c:tx>
            <c:strRef>
              <c:f>Clustering!$F$49</c:f>
              <c:strCache>
                <c:ptCount val="1"/>
                <c:pt idx="0">
                  <c:v>CNN4</c:v>
                </c:pt>
              </c:strCache>
            </c:strRef>
          </c:tx>
          <c:spPr>
            <a:ln>
              <a:solidFill>
                <a:srgbClr val="000000"/>
              </a:solidFill>
            </a:ln>
          </c:spPr>
          <c:marker>
            <c:symbol val="diamond"/>
            <c:size val="10"/>
            <c:spPr>
              <a:solidFill>
                <a:srgbClr val="34A853"/>
              </a:solidFill>
              <a:ln>
                <a:solidFill>
                  <a:srgbClr val="000000"/>
                </a:solidFill>
              </a:ln>
            </c:spPr>
          </c:marker>
          <c:xVal>
            <c:numRef>
              <c:f>Clustering!$G$49</c:f>
              <c:numCache>
                <c:formatCode>General</c:formatCode>
                <c:ptCount val="1"/>
                <c:pt idx="0">
                  <c:v>2.734375E-2</c:v>
                </c:pt>
              </c:numCache>
            </c:numRef>
          </c:xVal>
          <c:yVal>
            <c:numRef>
              <c:f>Clustering!$H$49</c:f>
              <c:numCache>
                <c:formatCode>General</c:formatCode>
                <c:ptCount val="1"/>
                <c:pt idx="0">
                  <c:v>5329</c:v>
                </c:pt>
              </c:numCache>
            </c:numRef>
          </c:yVal>
          <c:smooth val="0"/>
          <c:extLst>
            <c:ext xmlns:c16="http://schemas.microsoft.com/office/drawing/2014/chart" uri="{C3380CC4-5D6E-409C-BE32-E72D297353CC}">
              <c16:uniqueId val="{00000008-619D-334D-82BC-A9EB05CAF836}"/>
            </c:ext>
          </c:extLst>
        </c:ser>
        <c:ser>
          <c:idx val="7"/>
          <c:order val="7"/>
          <c:tx>
            <c:strRef>
              <c:f>Clustering!$F$51</c:f>
              <c:strCache>
                <c:ptCount val="1"/>
                <c:pt idx="0">
                  <c:v>CNN4</c:v>
                </c:pt>
              </c:strCache>
            </c:strRef>
          </c:tx>
          <c:spPr>
            <a:ln>
              <a:solidFill>
                <a:srgbClr val="000000"/>
              </a:solidFill>
            </a:ln>
          </c:spPr>
          <c:marker>
            <c:symbol val="diamond"/>
            <c:size val="10"/>
            <c:spPr>
              <a:solidFill>
                <a:srgbClr val="34A853"/>
              </a:solidFill>
              <a:ln>
                <a:solidFill>
                  <a:srgbClr val="000000"/>
                </a:solidFill>
              </a:ln>
            </c:spPr>
          </c:marker>
          <c:xVal>
            <c:numRef>
              <c:f>Clustering!$G$51</c:f>
              <c:numCache>
                <c:formatCode>General</c:formatCode>
                <c:ptCount val="1"/>
                <c:pt idx="0">
                  <c:v>5.2734375E-2</c:v>
                </c:pt>
              </c:numCache>
            </c:numRef>
          </c:xVal>
          <c:yVal>
            <c:numRef>
              <c:f>Clustering!$H$51</c:f>
              <c:numCache>
                <c:formatCode>General</c:formatCode>
                <c:ptCount val="1"/>
                <c:pt idx="0">
                  <c:v>2628</c:v>
                </c:pt>
              </c:numCache>
            </c:numRef>
          </c:yVal>
          <c:smooth val="0"/>
          <c:extLst>
            <c:ext xmlns:c16="http://schemas.microsoft.com/office/drawing/2014/chart" uri="{C3380CC4-5D6E-409C-BE32-E72D297353CC}">
              <c16:uniqueId val="{00000009-619D-334D-82BC-A9EB05CAF836}"/>
            </c:ext>
          </c:extLst>
        </c:ser>
        <c:ser>
          <c:idx val="8"/>
          <c:order val="8"/>
          <c:tx>
            <c:strRef>
              <c:f>Clustering!$F$39</c:f>
              <c:strCache>
                <c:ptCount val="1"/>
                <c:pt idx="0">
                  <c:v>CNN11</c:v>
                </c:pt>
              </c:strCache>
            </c:strRef>
          </c:tx>
          <c:dPt>
            <c:idx val="0"/>
            <c:marker>
              <c:symbol val="diamond"/>
              <c:size val="10"/>
              <c:spPr>
                <a:solidFill>
                  <a:srgbClr val="660066"/>
                </a:solidFill>
                <a:ln>
                  <a:solidFill>
                    <a:srgbClr val="000000"/>
                  </a:solidFill>
                </a:ln>
              </c:spPr>
            </c:marker>
            <c:bubble3D val="0"/>
            <c:spPr>
              <a:ln>
                <a:solidFill>
                  <a:srgbClr val="000000"/>
                </a:solidFill>
              </a:ln>
            </c:spPr>
            <c:extLst>
              <c:ext xmlns:c16="http://schemas.microsoft.com/office/drawing/2014/chart" uri="{C3380CC4-5D6E-409C-BE32-E72D297353CC}">
                <c16:uniqueId val="{0000000B-619D-334D-82BC-A9EB05CAF836}"/>
              </c:ext>
            </c:extLst>
          </c:dPt>
          <c:xVal>
            <c:numRef>
              <c:f>Clustering!$G$39</c:f>
              <c:numCache>
                <c:formatCode>General</c:formatCode>
                <c:ptCount val="1"/>
                <c:pt idx="0">
                  <c:v>1.5625E-2</c:v>
                </c:pt>
              </c:numCache>
            </c:numRef>
          </c:xVal>
          <c:yVal>
            <c:numRef>
              <c:f>Clustering!$H$39</c:f>
              <c:numCache>
                <c:formatCode>General</c:formatCode>
                <c:ptCount val="1"/>
                <c:pt idx="0">
                  <c:v>3136</c:v>
                </c:pt>
              </c:numCache>
            </c:numRef>
          </c:yVal>
          <c:smooth val="0"/>
          <c:extLst>
            <c:ext xmlns:c16="http://schemas.microsoft.com/office/drawing/2014/chart" uri="{C3380CC4-5D6E-409C-BE32-E72D297353CC}">
              <c16:uniqueId val="{0000000C-619D-334D-82BC-A9EB05CAF836}"/>
            </c:ext>
          </c:extLst>
        </c:ser>
        <c:ser>
          <c:idx val="9"/>
          <c:order val="9"/>
          <c:tx>
            <c:strRef>
              <c:f>Clustering!$F$34</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Clustering!$G$34</c:f>
              <c:numCache>
                <c:formatCode>General</c:formatCode>
                <c:ptCount val="1"/>
                <c:pt idx="0">
                  <c:v>1.953125E-3</c:v>
                </c:pt>
              </c:numCache>
            </c:numRef>
          </c:xVal>
          <c:yVal>
            <c:numRef>
              <c:f>Clustering!$H$34</c:f>
              <c:numCache>
                <c:formatCode>General</c:formatCode>
                <c:ptCount val="1"/>
                <c:pt idx="0">
                  <c:v>12544</c:v>
                </c:pt>
              </c:numCache>
            </c:numRef>
          </c:yVal>
          <c:smooth val="0"/>
          <c:extLst>
            <c:ext xmlns:c16="http://schemas.microsoft.com/office/drawing/2014/chart" uri="{C3380CC4-5D6E-409C-BE32-E72D297353CC}">
              <c16:uniqueId val="{0000000D-619D-334D-82BC-A9EB05CAF836}"/>
            </c:ext>
          </c:extLst>
        </c:ser>
        <c:ser>
          <c:idx val="10"/>
          <c:order val="10"/>
          <c:tx>
            <c:strRef>
              <c:f>Clustering!$F$16</c:f>
              <c:strCache>
                <c:ptCount val="1"/>
                <c:pt idx="0">
                  <c:v>CNN3</c:v>
                </c:pt>
              </c:strCache>
            </c:strRef>
          </c:tx>
          <c:spPr>
            <a:ln>
              <a:solidFill>
                <a:srgbClr val="000000"/>
              </a:solidFill>
            </a:ln>
          </c:spPr>
          <c:marker>
            <c:symbol val="diamond"/>
            <c:size val="10"/>
            <c:spPr>
              <a:solidFill>
                <a:schemeClr val="accent6">
                  <a:lumMod val="40000"/>
                  <a:lumOff val="60000"/>
                </a:schemeClr>
              </a:solidFill>
              <a:ln>
                <a:solidFill>
                  <a:srgbClr val="000000"/>
                </a:solidFill>
              </a:ln>
            </c:spPr>
          </c:marker>
          <c:xVal>
            <c:numRef>
              <c:f>Clustering!$G$16</c:f>
              <c:numCache>
                <c:formatCode>General</c:formatCode>
                <c:ptCount val="1"/>
                <c:pt idx="0">
                  <c:v>1.953125</c:v>
                </c:pt>
              </c:numCache>
            </c:numRef>
          </c:xVal>
          <c:yVal>
            <c:numRef>
              <c:f>Clustering!$H$16</c:f>
              <c:numCache>
                <c:formatCode>General</c:formatCode>
                <c:ptCount val="1"/>
                <c:pt idx="0">
                  <c:v>1</c:v>
                </c:pt>
              </c:numCache>
            </c:numRef>
          </c:yVal>
          <c:smooth val="0"/>
          <c:extLst>
            <c:ext xmlns:c16="http://schemas.microsoft.com/office/drawing/2014/chart" uri="{C3380CC4-5D6E-409C-BE32-E72D297353CC}">
              <c16:uniqueId val="{0000000E-619D-334D-82BC-A9EB05CAF836}"/>
            </c:ext>
          </c:extLst>
        </c:ser>
        <c:ser>
          <c:idx val="11"/>
          <c:order val="11"/>
          <c:tx>
            <c:strRef>
              <c:f>Clustering!$F$17</c:f>
              <c:strCache>
                <c:ptCount val="1"/>
                <c:pt idx="0">
                  <c:v>CNN4</c:v>
                </c:pt>
              </c:strCache>
            </c:strRef>
          </c:tx>
          <c:spPr>
            <a:ln>
              <a:solidFill>
                <a:srgbClr val="000000"/>
              </a:solidFill>
            </a:ln>
          </c:spPr>
          <c:marker>
            <c:symbol val="diamond"/>
            <c:size val="10"/>
            <c:spPr>
              <a:solidFill>
                <a:schemeClr val="accent4"/>
              </a:solidFill>
              <a:ln>
                <a:solidFill>
                  <a:srgbClr val="000000"/>
                </a:solidFill>
              </a:ln>
            </c:spPr>
          </c:marker>
          <c:xVal>
            <c:numRef>
              <c:f>Clustering!$G$17</c:f>
              <c:numCache>
                <c:formatCode>General</c:formatCode>
                <c:ptCount val="1"/>
                <c:pt idx="0">
                  <c:v>1.470703125</c:v>
                </c:pt>
              </c:numCache>
            </c:numRef>
          </c:xVal>
          <c:yVal>
            <c:numRef>
              <c:f>Clustering!$H$17</c:f>
              <c:numCache>
                <c:formatCode>General</c:formatCode>
                <c:ptCount val="1"/>
                <c:pt idx="0">
                  <c:v>1</c:v>
                </c:pt>
              </c:numCache>
            </c:numRef>
          </c:yVal>
          <c:smooth val="0"/>
          <c:extLst>
            <c:ext xmlns:c16="http://schemas.microsoft.com/office/drawing/2014/chart" uri="{C3380CC4-5D6E-409C-BE32-E72D297353CC}">
              <c16:uniqueId val="{0000000F-619D-334D-82BC-A9EB05CAF836}"/>
            </c:ext>
          </c:extLst>
        </c:ser>
        <c:ser>
          <c:idx val="12"/>
          <c:order val="12"/>
          <c:tx>
            <c:strRef>
              <c:f>Clustering!$F$90</c:f>
              <c:strCache>
                <c:ptCount val="1"/>
                <c:pt idx="0">
                  <c:v>CNN3</c:v>
                </c:pt>
              </c:strCache>
            </c:strRef>
          </c:tx>
          <c:spPr>
            <a:ln>
              <a:solidFill>
                <a:srgbClr val="000000"/>
              </a:solidFill>
            </a:ln>
          </c:spPr>
          <c:marker>
            <c:symbol val="diamond"/>
            <c:size val="10"/>
            <c:spPr>
              <a:solidFill>
                <a:srgbClr val="B5E5E8"/>
              </a:solidFill>
              <a:ln>
                <a:solidFill>
                  <a:srgbClr val="000000"/>
                </a:solidFill>
              </a:ln>
            </c:spPr>
          </c:marker>
          <c:xVal>
            <c:numRef>
              <c:f>Clustering!$G$90</c:f>
              <c:numCache>
                <c:formatCode>General</c:formatCode>
                <c:ptCount val="1"/>
                <c:pt idx="0">
                  <c:v>0.1640625</c:v>
                </c:pt>
              </c:numCache>
            </c:numRef>
          </c:xVal>
          <c:yVal>
            <c:numRef>
              <c:f>Clustering!$H$90</c:f>
              <c:numCache>
                <c:formatCode>General</c:formatCode>
                <c:ptCount val="1"/>
                <c:pt idx="0">
                  <c:v>289</c:v>
                </c:pt>
              </c:numCache>
            </c:numRef>
          </c:yVal>
          <c:smooth val="0"/>
          <c:extLst>
            <c:ext xmlns:c16="http://schemas.microsoft.com/office/drawing/2014/chart" uri="{C3380CC4-5D6E-409C-BE32-E72D297353CC}">
              <c16:uniqueId val="{00000010-619D-334D-82BC-A9EB05CAF836}"/>
            </c:ext>
          </c:extLst>
        </c:ser>
        <c:ser>
          <c:idx val="13"/>
          <c:order val="13"/>
          <c:tx>
            <c:strRef>
              <c:f>Clustering!$F$88</c:f>
              <c:strCache>
                <c:ptCount val="1"/>
                <c:pt idx="0">
                  <c:v>CNN3</c:v>
                </c:pt>
              </c:strCache>
            </c:strRef>
          </c:tx>
          <c:spPr>
            <a:ln>
              <a:solidFill>
                <a:srgbClr val="000000"/>
              </a:solidFill>
            </a:ln>
          </c:spPr>
          <c:marker>
            <c:symbol val="diamond"/>
            <c:size val="10"/>
            <c:spPr>
              <a:solidFill>
                <a:srgbClr val="B5E5E8"/>
              </a:solidFill>
              <a:ln>
                <a:solidFill>
                  <a:srgbClr val="000000"/>
                </a:solidFill>
              </a:ln>
            </c:spPr>
          </c:marker>
          <c:xVal>
            <c:numRef>
              <c:f>Clustering!$G$88</c:f>
              <c:numCache>
                <c:formatCode>General</c:formatCode>
                <c:ptCount val="1"/>
                <c:pt idx="0">
                  <c:v>0.140625</c:v>
                </c:pt>
              </c:numCache>
            </c:numRef>
          </c:xVal>
          <c:yVal>
            <c:numRef>
              <c:f>Clustering!$H$88</c:f>
              <c:numCache>
                <c:formatCode>General</c:formatCode>
                <c:ptCount val="1"/>
                <c:pt idx="0">
                  <c:v>289</c:v>
                </c:pt>
              </c:numCache>
            </c:numRef>
          </c:yVal>
          <c:smooth val="0"/>
          <c:extLst>
            <c:ext xmlns:c16="http://schemas.microsoft.com/office/drawing/2014/chart" uri="{C3380CC4-5D6E-409C-BE32-E72D297353CC}">
              <c16:uniqueId val="{00000011-619D-334D-82BC-A9EB05CAF836}"/>
            </c:ext>
          </c:extLst>
        </c:ser>
        <c:ser>
          <c:idx val="14"/>
          <c:order val="14"/>
          <c:tx>
            <c:strRef>
              <c:f>Clustering!$F$98</c:f>
              <c:strCache>
                <c:ptCount val="1"/>
                <c:pt idx="0">
                  <c:v>CNN4</c:v>
                </c:pt>
              </c:strCache>
            </c:strRef>
          </c:tx>
          <c:spPr>
            <a:ln>
              <a:solidFill>
                <a:srgbClr val="000000"/>
              </a:solidFill>
            </a:ln>
          </c:spPr>
          <c:marker>
            <c:symbol val="diamond"/>
            <c:size val="10"/>
            <c:spPr>
              <a:solidFill>
                <a:srgbClr val="34A853"/>
              </a:solidFill>
              <a:ln>
                <a:solidFill>
                  <a:srgbClr val="000000"/>
                </a:solidFill>
              </a:ln>
            </c:spPr>
          </c:marker>
          <c:xVal>
            <c:numRef>
              <c:f>Clustering!$G$98</c:f>
              <c:numCache>
                <c:formatCode>General</c:formatCode>
                <c:ptCount val="1"/>
                <c:pt idx="0">
                  <c:v>0.4921875</c:v>
                </c:pt>
              </c:numCache>
            </c:numRef>
          </c:xVal>
          <c:yVal>
            <c:numRef>
              <c:f>Clustering!$H$98</c:f>
              <c:numCache>
                <c:formatCode>General</c:formatCode>
                <c:ptCount val="1"/>
                <c:pt idx="0">
                  <c:v>289</c:v>
                </c:pt>
              </c:numCache>
            </c:numRef>
          </c:yVal>
          <c:smooth val="0"/>
          <c:extLst>
            <c:ext xmlns:c16="http://schemas.microsoft.com/office/drawing/2014/chart" uri="{C3380CC4-5D6E-409C-BE32-E72D297353CC}">
              <c16:uniqueId val="{00000012-619D-334D-82BC-A9EB05CAF836}"/>
            </c:ext>
          </c:extLst>
        </c:ser>
        <c:ser>
          <c:idx val="15"/>
          <c:order val="15"/>
          <c:tx>
            <c:strRef>
              <c:f>Clustering!$F$99</c:f>
              <c:strCache>
                <c:ptCount val="1"/>
                <c:pt idx="0">
                  <c:v>CNN4</c:v>
                </c:pt>
              </c:strCache>
            </c:strRef>
          </c:tx>
          <c:spPr>
            <a:ln>
              <a:solidFill>
                <a:srgbClr val="000000"/>
              </a:solidFill>
            </a:ln>
          </c:spPr>
          <c:marker>
            <c:symbol val="diamond"/>
            <c:size val="10"/>
            <c:spPr>
              <a:solidFill>
                <a:srgbClr val="34A853"/>
              </a:solidFill>
              <a:ln>
                <a:solidFill>
                  <a:srgbClr val="000000"/>
                </a:solidFill>
              </a:ln>
            </c:spPr>
          </c:marker>
          <c:xVal>
            <c:numRef>
              <c:f>Clustering!$G$99</c:f>
              <c:numCache>
                <c:formatCode>General</c:formatCode>
                <c:ptCount val="1"/>
                <c:pt idx="0">
                  <c:v>0.375</c:v>
                </c:pt>
              </c:numCache>
            </c:numRef>
          </c:xVal>
          <c:yVal>
            <c:numRef>
              <c:f>Clustering!$H$99</c:f>
              <c:numCache>
                <c:formatCode>General</c:formatCode>
                <c:ptCount val="1"/>
                <c:pt idx="0">
                  <c:v>289</c:v>
                </c:pt>
              </c:numCache>
            </c:numRef>
          </c:yVal>
          <c:smooth val="0"/>
          <c:extLst>
            <c:ext xmlns:c16="http://schemas.microsoft.com/office/drawing/2014/chart" uri="{C3380CC4-5D6E-409C-BE32-E72D297353CC}">
              <c16:uniqueId val="{00000013-619D-334D-82BC-A9EB05CAF836}"/>
            </c:ext>
          </c:extLst>
        </c:ser>
        <c:ser>
          <c:idx val="16"/>
          <c:order val="16"/>
          <c:tx>
            <c:strRef>
              <c:f>Clustering!$F$100</c:f>
              <c:strCache>
                <c:ptCount val="1"/>
                <c:pt idx="0">
                  <c:v>CNN4</c:v>
                </c:pt>
              </c:strCache>
            </c:strRef>
          </c:tx>
          <c:spPr>
            <a:ln>
              <a:solidFill>
                <a:srgbClr val="000000"/>
              </a:solidFill>
            </a:ln>
          </c:spPr>
          <c:marker>
            <c:symbol val="diamond"/>
            <c:size val="10"/>
            <c:spPr>
              <a:solidFill>
                <a:schemeClr val="accent4"/>
              </a:solidFill>
              <a:ln>
                <a:solidFill>
                  <a:srgbClr val="000000"/>
                </a:solidFill>
              </a:ln>
            </c:spPr>
          </c:marker>
          <c:xVal>
            <c:numRef>
              <c:f>Clustering!$G$100</c:f>
              <c:numCache>
                <c:formatCode>General</c:formatCode>
                <c:ptCount val="1"/>
                <c:pt idx="0">
                  <c:v>0.1875</c:v>
                </c:pt>
              </c:numCache>
            </c:numRef>
          </c:xVal>
          <c:yVal>
            <c:numRef>
              <c:f>Clustering!$H$100</c:f>
              <c:numCache>
                <c:formatCode>General</c:formatCode>
                <c:ptCount val="1"/>
                <c:pt idx="0">
                  <c:v>289</c:v>
                </c:pt>
              </c:numCache>
            </c:numRef>
          </c:yVal>
          <c:smooth val="0"/>
          <c:extLst>
            <c:ext xmlns:c16="http://schemas.microsoft.com/office/drawing/2014/chart" uri="{C3380CC4-5D6E-409C-BE32-E72D297353CC}">
              <c16:uniqueId val="{00000014-619D-334D-82BC-A9EB05CAF836}"/>
            </c:ext>
          </c:extLst>
        </c:ser>
        <c:ser>
          <c:idx val="17"/>
          <c:order val="17"/>
          <c:tx>
            <c:strRef>
              <c:f>Clustering!$F$101</c:f>
              <c:strCache>
                <c:ptCount val="1"/>
                <c:pt idx="0">
                  <c:v>CNN4</c:v>
                </c:pt>
              </c:strCache>
            </c:strRef>
          </c:tx>
          <c:spPr>
            <a:ln>
              <a:solidFill>
                <a:srgbClr val="000000"/>
              </a:solidFill>
            </a:ln>
          </c:spPr>
          <c:marker>
            <c:symbol val="diamond"/>
            <c:size val="10"/>
            <c:spPr>
              <a:solidFill>
                <a:srgbClr val="34A853"/>
              </a:solidFill>
              <a:ln>
                <a:solidFill>
                  <a:srgbClr val="000000"/>
                </a:solidFill>
              </a:ln>
            </c:spPr>
          </c:marker>
          <c:xVal>
            <c:numRef>
              <c:f>Clustering!$G$101</c:f>
              <c:numCache>
                <c:formatCode>General</c:formatCode>
                <c:ptCount val="1"/>
                <c:pt idx="0">
                  <c:v>0.287109375</c:v>
                </c:pt>
              </c:numCache>
            </c:numRef>
          </c:xVal>
          <c:yVal>
            <c:numRef>
              <c:f>Clustering!$H$101</c:f>
              <c:numCache>
                <c:formatCode>General</c:formatCode>
                <c:ptCount val="1"/>
                <c:pt idx="0">
                  <c:v>289</c:v>
                </c:pt>
              </c:numCache>
            </c:numRef>
          </c:yVal>
          <c:smooth val="0"/>
          <c:extLst>
            <c:ext xmlns:c16="http://schemas.microsoft.com/office/drawing/2014/chart" uri="{C3380CC4-5D6E-409C-BE32-E72D297353CC}">
              <c16:uniqueId val="{00000015-619D-334D-82BC-A9EB05CAF836}"/>
            </c:ext>
          </c:extLst>
        </c:ser>
        <c:ser>
          <c:idx val="18"/>
          <c:order val="18"/>
          <c:tx>
            <c:strRef>
              <c:f>Clustering!$F$95</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Clustering!$G$95</c:f>
              <c:numCache>
                <c:formatCode>General</c:formatCode>
                <c:ptCount val="1"/>
                <c:pt idx="0">
                  <c:v>0.125</c:v>
                </c:pt>
              </c:numCache>
            </c:numRef>
          </c:xVal>
          <c:yVal>
            <c:numRef>
              <c:f>Clustering!$H$95</c:f>
              <c:numCache>
                <c:formatCode>General</c:formatCode>
                <c:ptCount val="1"/>
                <c:pt idx="0">
                  <c:v>361</c:v>
                </c:pt>
              </c:numCache>
            </c:numRef>
          </c:yVal>
          <c:smooth val="0"/>
          <c:extLst>
            <c:ext xmlns:c16="http://schemas.microsoft.com/office/drawing/2014/chart" uri="{C3380CC4-5D6E-409C-BE32-E72D297353CC}">
              <c16:uniqueId val="{00000016-619D-334D-82BC-A9EB05CAF836}"/>
            </c:ext>
          </c:extLst>
        </c:ser>
        <c:ser>
          <c:idx val="19"/>
          <c:order val="19"/>
          <c:tx>
            <c:strRef>
              <c:f>Clustering!$F$96</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Clustering!$G$96</c:f>
              <c:numCache>
                <c:formatCode>General</c:formatCode>
                <c:ptCount val="1"/>
                <c:pt idx="0">
                  <c:v>0.25</c:v>
                </c:pt>
              </c:numCache>
            </c:numRef>
          </c:xVal>
          <c:yVal>
            <c:numRef>
              <c:f>Clustering!$H$96</c:f>
              <c:numCache>
                <c:formatCode>General</c:formatCode>
                <c:ptCount val="1"/>
                <c:pt idx="0">
                  <c:v>361</c:v>
                </c:pt>
              </c:numCache>
            </c:numRef>
          </c:yVal>
          <c:smooth val="0"/>
          <c:extLst>
            <c:ext xmlns:c16="http://schemas.microsoft.com/office/drawing/2014/chart" uri="{C3380CC4-5D6E-409C-BE32-E72D297353CC}">
              <c16:uniqueId val="{00000017-619D-334D-82BC-A9EB05CAF836}"/>
            </c:ext>
          </c:extLst>
        </c:ser>
        <c:ser>
          <c:idx val="20"/>
          <c:order val="20"/>
          <c:tx>
            <c:strRef>
              <c:f>Clustering!$F$58</c:f>
              <c:strCache>
                <c:ptCount val="1"/>
                <c:pt idx="0">
                  <c:v>CNN3</c:v>
                </c:pt>
              </c:strCache>
            </c:strRef>
          </c:tx>
          <c:spPr>
            <a:ln>
              <a:solidFill>
                <a:srgbClr val="000000"/>
              </a:solidFill>
            </a:ln>
          </c:spPr>
          <c:marker>
            <c:symbol val="diamond"/>
            <c:size val="10"/>
            <c:spPr>
              <a:solidFill>
                <a:srgbClr val="B5E5E8"/>
              </a:solidFill>
              <a:ln>
                <a:solidFill>
                  <a:srgbClr val="000000"/>
                </a:solidFill>
              </a:ln>
            </c:spPr>
          </c:marker>
          <c:xVal>
            <c:numRef>
              <c:f>Clustering!$G$58</c:f>
              <c:numCache>
                <c:formatCode>General</c:formatCode>
                <c:ptCount val="1"/>
                <c:pt idx="0">
                  <c:v>1.4765625</c:v>
                </c:pt>
              </c:numCache>
            </c:numRef>
          </c:xVal>
          <c:yVal>
            <c:numRef>
              <c:f>Clustering!$H$58</c:f>
              <c:numCache>
                <c:formatCode>General</c:formatCode>
                <c:ptCount val="1"/>
                <c:pt idx="0">
                  <c:v>64</c:v>
                </c:pt>
              </c:numCache>
            </c:numRef>
          </c:yVal>
          <c:smooth val="0"/>
          <c:extLst>
            <c:ext xmlns:c16="http://schemas.microsoft.com/office/drawing/2014/chart" uri="{C3380CC4-5D6E-409C-BE32-E72D297353CC}">
              <c16:uniqueId val="{00000018-619D-334D-82BC-A9EB05CAF836}"/>
            </c:ext>
          </c:extLst>
        </c:ser>
        <c:ser>
          <c:idx val="21"/>
          <c:order val="21"/>
          <c:tx>
            <c:strRef>
              <c:f>Clustering!$F$59</c:f>
              <c:strCache>
                <c:ptCount val="1"/>
                <c:pt idx="0">
                  <c:v>CNN3</c:v>
                </c:pt>
              </c:strCache>
            </c:strRef>
          </c:tx>
          <c:spPr>
            <a:ln>
              <a:solidFill>
                <a:srgbClr val="000000"/>
              </a:solidFill>
            </a:ln>
          </c:spPr>
          <c:marker>
            <c:symbol val="diamond"/>
            <c:size val="10"/>
            <c:spPr>
              <a:solidFill>
                <a:schemeClr val="accent6">
                  <a:lumMod val="40000"/>
                  <a:lumOff val="60000"/>
                </a:schemeClr>
              </a:solidFill>
              <a:ln>
                <a:solidFill>
                  <a:srgbClr val="000000"/>
                </a:solidFill>
              </a:ln>
            </c:spPr>
          </c:marker>
          <c:xVal>
            <c:numRef>
              <c:f>Clustering!$G$59</c:f>
              <c:numCache>
                <c:formatCode>General</c:formatCode>
                <c:ptCount val="1"/>
                <c:pt idx="0">
                  <c:v>0.7</c:v>
                </c:pt>
              </c:numCache>
            </c:numRef>
          </c:xVal>
          <c:yVal>
            <c:numRef>
              <c:f>Clustering!$H$59</c:f>
              <c:numCache>
                <c:formatCode>General</c:formatCode>
                <c:ptCount val="1"/>
                <c:pt idx="0">
                  <c:v>64</c:v>
                </c:pt>
              </c:numCache>
            </c:numRef>
          </c:yVal>
          <c:smooth val="0"/>
          <c:extLst>
            <c:ext xmlns:c16="http://schemas.microsoft.com/office/drawing/2014/chart" uri="{C3380CC4-5D6E-409C-BE32-E72D297353CC}">
              <c16:uniqueId val="{00000019-619D-334D-82BC-A9EB05CAF836}"/>
            </c:ext>
          </c:extLst>
        </c:ser>
        <c:ser>
          <c:idx val="22"/>
          <c:order val="22"/>
          <c:tx>
            <c:strRef>
              <c:f>Clustering!$F$60</c:f>
              <c:strCache>
                <c:ptCount val="1"/>
                <c:pt idx="0">
                  <c:v>CNN3</c:v>
                </c:pt>
              </c:strCache>
            </c:strRef>
          </c:tx>
          <c:spPr>
            <a:ln>
              <a:solidFill>
                <a:srgbClr val="000000"/>
              </a:solidFill>
            </a:ln>
          </c:spPr>
          <c:marker>
            <c:symbol val="diamond"/>
            <c:size val="10"/>
            <c:spPr>
              <a:solidFill>
                <a:srgbClr val="B5E5E8"/>
              </a:solidFill>
              <a:ln>
                <a:solidFill>
                  <a:srgbClr val="000000"/>
                </a:solidFill>
              </a:ln>
            </c:spPr>
          </c:marker>
          <c:xVal>
            <c:numRef>
              <c:f>Clustering!$G$60</c:f>
              <c:numCache>
                <c:formatCode>General</c:formatCode>
                <c:ptCount val="1"/>
                <c:pt idx="0">
                  <c:v>0.875</c:v>
                </c:pt>
              </c:numCache>
            </c:numRef>
          </c:xVal>
          <c:yVal>
            <c:numRef>
              <c:f>Clustering!$H$60</c:f>
              <c:numCache>
                <c:formatCode>General</c:formatCode>
                <c:ptCount val="1"/>
                <c:pt idx="0">
                  <c:v>64</c:v>
                </c:pt>
              </c:numCache>
            </c:numRef>
          </c:yVal>
          <c:smooth val="0"/>
          <c:extLst>
            <c:ext xmlns:c16="http://schemas.microsoft.com/office/drawing/2014/chart" uri="{C3380CC4-5D6E-409C-BE32-E72D297353CC}">
              <c16:uniqueId val="{0000001A-619D-334D-82BC-A9EB05CAF836}"/>
            </c:ext>
          </c:extLst>
        </c:ser>
        <c:ser>
          <c:idx val="25"/>
          <c:order val="23"/>
          <c:tx>
            <c:strRef>
              <c:f>Clustering!$F$74</c:f>
              <c:strCache>
                <c:ptCount val="1"/>
                <c:pt idx="0">
                  <c:v>CNN4</c:v>
                </c:pt>
              </c:strCache>
            </c:strRef>
          </c:tx>
          <c:spPr>
            <a:ln>
              <a:solidFill>
                <a:srgbClr val="000000"/>
              </a:solidFill>
            </a:ln>
          </c:spPr>
          <c:marker>
            <c:symbol val="diamond"/>
            <c:size val="12"/>
            <c:spPr>
              <a:solidFill>
                <a:schemeClr val="accent4"/>
              </a:solidFill>
              <a:ln>
                <a:solidFill>
                  <a:srgbClr val="000000"/>
                </a:solidFill>
              </a:ln>
            </c:spPr>
          </c:marker>
          <c:xVal>
            <c:numRef>
              <c:f>Clustering!$G$74</c:f>
              <c:numCache>
                <c:formatCode>General</c:formatCode>
                <c:ptCount val="1"/>
                <c:pt idx="0">
                  <c:v>0.65625</c:v>
                </c:pt>
              </c:numCache>
            </c:numRef>
          </c:xVal>
          <c:yVal>
            <c:numRef>
              <c:f>Clustering!$H$74</c:f>
              <c:numCache>
                <c:formatCode>General</c:formatCode>
                <c:ptCount val="1"/>
                <c:pt idx="0">
                  <c:v>40</c:v>
                </c:pt>
              </c:numCache>
            </c:numRef>
          </c:yVal>
          <c:smooth val="0"/>
          <c:extLst>
            <c:ext xmlns:c16="http://schemas.microsoft.com/office/drawing/2014/chart" uri="{C3380CC4-5D6E-409C-BE32-E72D297353CC}">
              <c16:uniqueId val="{0000001B-619D-334D-82BC-A9EB05CAF836}"/>
            </c:ext>
          </c:extLst>
        </c:ser>
        <c:ser>
          <c:idx val="26"/>
          <c:order val="24"/>
          <c:tx>
            <c:strRef>
              <c:f>Clustering!$F$75</c:f>
              <c:strCache>
                <c:ptCount val="1"/>
                <c:pt idx="0">
                  <c:v>CNN4</c:v>
                </c:pt>
              </c:strCache>
            </c:strRef>
          </c:tx>
          <c:spPr>
            <a:ln>
              <a:solidFill>
                <a:srgbClr val="000000"/>
              </a:solidFill>
            </a:ln>
          </c:spPr>
          <c:marker>
            <c:symbol val="diamond"/>
            <c:size val="10"/>
            <c:spPr>
              <a:solidFill>
                <a:srgbClr val="34A853"/>
              </a:solidFill>
              <a:ln>
                <a:solidFill>
                  <a:srgbClr val="000000"/>
                </a:solidFill>
              </a:ln>
            </c:spPr>
          </c:marker>
          <c:xVal>
            <c:numRef>
              <c:f>Clustering!$G$75</c:f>
              <c:numCache>
                <c:formatCode>General</c:formatCode>
                <c:ptCount val="1"/>
                <c:pt idx="0">
                  <c:v>0.5625</c:v>
                </c:pt>
              </c:numCache>
            </c:numRef>
          </c:xVal>
          <c:yVal>
            <c:numRef>
              <c:f>Clustering!$H$75</c:f>
              <c:numCache>
                <c:formatCode>General</c:formatCode>
                <c:ptCount val="1"/>
                <c:pt idx="0">
                  <c:v>64</c:v>
                </c:pt>
              </c:numCache>
            </c:numRef>
          </c:yVal>
          <c:smooth val="0"/>
          <c:extLst>
            <c:ext xmlns:c16="http://schemas.microsoft.com/office/drawing/2014/chart" uri="{C3380CC4-5D6E-409C-BE32-E72D297353CC}">
              <c16:uniqueId val="{0000001C-619D-334D-82BC-A9EB05CAF836}"/>
            </c:ext>
          </c:extLst>
        </c:ser>
        <c:ser>
          <c:idx val="27"/>
          <c:order val="25"/>
          <c:tx>
            <c:strRef>
              <c:f>Clustering!$F$76</c:f>
              <c:strCache>
                <c:ptCount val="1"/>
                <c:pt idx="0">
                  <c:v>CNN4</c:v>
                </c:pt>
              </c:strCache>
            </c:strRef>
          </c:tx>
          <c:spPr>
            <a:ln>
              <a:solidFill>
                <a:srgbClr val="000000"/>
              </a:solidFill>
            </a:ln>
          </c:spPr>
          <c:marker>
            <c:symbol val="diamond"/>
            <c:size val="10"/>
            <c:spPr>
              <a:solidFill>
                <a:srgbClr val="34A853"/>
              </a:solidFill>
              <a:ln>
                <a:solidFill>
                  <a:srgbClr val="000000"/>
                </a:solidFill>
              </a:ln>
            </c:spPr>
          </c:marker>
          <c:xVal>
            <c:numRef>
              <c:f>Clustering!$G$76</c:f>
              <c:numCache>
                <c:formatCode>General</c:formatCode>
                <c:ptCount val="1"/>
                <c:pt idx="0">
                  <c:v>0.4921875</c:v>
                </c:pt>
              </c:numCache>
            </c:numRef>
          </c:xVal>
          <c:yVal>
            <c:numRef>
              <c:f>Clustering!$H$76</c:f>
              <c:numCache>
                <c:formatCode>General</c:formatCode>
                <c:ptCount val="1"/>
                <c:pt idx="0">
                  <c:v>48</c:v>
                </c:pt>
              </c:numCache>
            </c:numRef>
          </c:yVal>
          <c:smooth val="0"/>
          <c:extLst>
            <c:ext xmlns:c16="http://schemas.microsoft.com/office/drawing/2014/chart" uri="{C3380CC4-5D6E-409C-BE32-E72D297353CC}">
              <c16:uniqueId val="{0000001D-619D-334D-82BC-A9EB05CAF836}"/>
            </c:ext>
          </c:extLst>
        </c:ser>
        <c:ser>
          <c:idx val="23"/>
          <c:order val="26"/>
          <c:tx>
            <c:strRef>
              <c:f>Clustering!$F$69</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Clustering!$G$69</c:f>
              <c:numCache>
                <c:formatCode>General</c:formatCode>
                <c:ptCount val="1"/>
                <c:pt idx="0">
                  <c:v>1</c:v>
                </c:pt>
              </c:numCache>
            </c:numRef>
          </c:xVal>
          <c:yVal>
            <c:numRef>
              <c:f>Clustering!$H$69</c:f>
              <c:numCache>
                <c:formatCode>General</c:formatCode>
                <c:ptCount val="1"/>
                <c:pt idx="0">
                  <c:v>49</c:v>
                </c:pt>
              </c:numCache>
            </c:numRef>
          </c:yVal>
          <c:smooth val="0"/>
          <c:extLst>
            <c:ext xmlns:c16="http://schemas.microsoft.com/office/drawing/2014/chart" uri="{C3380CC4-5D6E-409C-BE32-E72D297353CC}">
              <c16:uniqueId val="{0000001E-619D-334D-82BC-A9EB05CAF836}"/>
            </c:ext>
          </c:extLst>
        </c:ser>
        <c:ser>
          <c:idx val="24"/>
          <c:order val="27"/>
          <c:tx>
            <c:strRef>
              <c:f>Clustering!$F$102</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Clustering!$G$102</c:f>
              <c:numCache>
                <c:formatCode>General</c:formatCode>
                <c:ptCount val="1"/>
                <c:pt idx="0">
                  <c:v>0.25</c:v>
                </c:pt>
              </c:numCache>
            </c:numRef>
          </c:xVal>
          <c:yVal>
            <c:numRef>
              <c:f>Clustering!$H$102</c:f>
              <c:numCache>
                <c:formatCode>General</c:formatCode>
                <c:ptCount val="1"/>
                <c:pt idx="0">
                  <c:v>196</c:v>
                </c:pt>
              </c:numCache>
            </c:numRef>
          </c:yVal>
          <c:smooth val="0"/>
          <c:extLst>
            <c:ext xmlns:c16="http://schemas.microsoft.com/office/drawing/2014/chart" uri="{C3380CC4-5D6E-409C-BE32-E72D297353CC}">
              <c16:uniqueId val="{0000001F-619D-334D-82BC-A9EB05CAF836}"/>
            </c:ext>
          </c:extLst>
        </c:ser>
        <c:ser>
          <c:idx val="28"/>
          <c:order val="28"/>
          <c:tx>
            <c:strRef>
              <c:f>Clustering!$F$77</c:f>
              <c:strCache>
                <c:ptCount val="1"/>
                <c:pt idx="0">
                  <c:v>CNN11</c:v>
                </c:pt>
              </c:strCache>
            </c:strRef>
          </c:tx>
          <c:spPr>
            <a:ln>
              <a:solidFill>
                <a:srgbClr val="000000"/>
              </a:solidFill>
            </a:ln>
          </c:spPr>
          <c:marker>
            <c:symbol val="diamond"/>
            <c:size val="11"/>
            <c:spPr>
              <a:solidFill>
                <a:srgbClr val="660066"/>
              </a:solidFill>
              <a:ln>
                <a:solidFill>
                  <a:srgbClr val="000000"/>
                </a:solidFill>
              </a:ln>
            </c:spPr>
          </c:marker>
          <c:xVal>
            <c:numRef>
              <c:f>Clustering!$G$77</c:f>
              <c:numCache>
                <c:formatCode>General</c:formatCode>
                <c:ptCount val="1"/>
                <c:pt idx="0">
                  <c:v>0.5</c:v>
                </c:pt>
              </c:numCache>
            </c:numRef>
          </c:xVal>
          <c:yVal>
            <c:numRef>
              <c:f>Clustering!$H$77</c:f>
              <c:numCache>
                <c:formatCode>General</c:formatCode>
                <c:ptCount val="1"/>
                <c:pt idx="0">
                  <c:v>49</c:v>
                </c:pt>
              </c:numCache>
            </c:numRef>
          </c:yVal>
          <c:smooth val="0"/>
          <c:extLst>
            <c:ext xmlns:c16="http://schemas.microsoft.com/office/drawing/2014/chart" uri="{C3380CC4-5D6E-409C-BE32-E72D297353CC}">
              <c16:uniqueId val="{00000020-619D-334D-82BC-A9EB05CAF836}"/>
            </c:ext>
          </c:extLst>
        </c:ser>
        <c:ser>
          <c:idx val="29"/>
          <c:order val="29"/>
          <c:tx>
            <c:strRef>
              <c:f>Clustering!$F$110</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Clustering!$G$110</c:f>
              <c:numCache>
                <c:formatCode>General</c:formatCode>
                <c:ptCount val="1"/>
                <c:pt idx="0">
                  <c:v>2.197265625E-3</c:v>
                </c:pt>
              </c:numCache>
            </c:numRef>
          </c:xVal>
          <c:yVal>
            <c:numRef>
              <c:f>Clustering!$H$110</c:f>
              <c:numCache>
                <c:formatCode>General</c:formatCode>
                <c:ptCount val="1"/>
                <c:pt idx="0">
                  <c:v>196</c:v>
                </c:pt>
              </c:numCache>
            </c:numRef>
          </c:yVal>
          <c:smooth val="0"/>
          <c:extLst>
            <c:ext xmlns:c16="http://schemas.microsoft.com/office/drawing/2014/chart" uri="{C3380CC4-5D6E-409C-BE32-E72D297353CC}">
              <c16:uniqueId val="{00000021-619D-334D-82BC-A9EB05CAF836}"/>
            </c:ext>
          </c:extLst>
        </c:ser>
        <c:ser>
          <c:idx val="30"/>
          <c:order val="30"/>
          <c:tx>
            <c:strRef>
              <c:f>Clustering!$F$111</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Clustering!$G$111</c:f>
              <c:numCache>
                <c:formatCode>General</c:formatCode>
                <c:ptCount val="1"/>
                <c:pt idx="0">
                  <c:v>4.39453125E-3</c:v>
                </c:pt>
              </c:numCache>
            </c:numRef>
          </c:xVal>
          <c:yVal>
            <c:numRef>
              <c:f>Clustering!$H$111</c:f>
              <c:numCache>
                <c:formatCode>General</c:formatCode>
                <c:ptCount val="1"/>
                <c:pt idx="0">
                  <c:v>196</c:v>
                </c:pt>
              </c:numCache>
            </c:numRef>
          </c:yVal>
          <c:smooth val="0"/>
          <c:extLst>
            <c:ext xmlns:c16="http://schemas.microsoft.com/office/drawing/2014/chart" uri="{C3380CC4-5D6E-409C-BE32-E72D297353CC}">
              <c16:uniqueId val="{00000022-619D-334D-82BC-A9EB05CAF836}"/>
            </c:ext>
          </c:extLst>
        </c:ser>
        <c:ser>
          <c:idx val="31"/>
          <c:order val="31"/>
          <c:tx>
            <c:strRef>
              <c:f>Clustering!$F$112</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Clustering!$G$112</c:f>
              <c:numCache>
                <c:formatCode>General</c:formatCode>
                <c:ptCount val="1"/>
                <c:pt idx="0">
                  <c:v>4.39453125E-3</c:v>
                </c:pt>
              </c:numCache>
            </c:numRef>
          </c:xVal>
          <c:yVal>
            <c:numRef>
              <c:f>Clustering!$H$112</c:f>
              <c:numCache>
                <c:formatCode>General</c:formatCode>
                <c:ptCount val="1"/>
                <c:pt idx="0">
                  <c:v>49</c:v>
                </c:pt>
              </c:numCache>
            </c:numRef>
          </c:yVal>
          <c:smooth val="0"/>
          <c:extLst>
            <c:ext xmlns:c16="http://schemas.microsoft.com/office/drawing/2014/chart" uri="{C3380CC4-5D6E-409C-BE32-E72D297353CC}">
              <c16:uniqueId val="{00000023-619D-334D-82BC-A9EB05CAF836}"/>
            </c:ext>
          </c:extLst>
        </c:ser>
        <c:ser>
          <c:idx val="32"/>
          <c:order val="32"/>
          <c:tx>
            <c:strRef>
              <c:f>Clustering!$F$113</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Clustering!$G$113</c:f>
              <c:numCache>
                <c:formatCode>General</c:formatCode>
                <c:ptCount val="1"/>
                <c:pt idx="0">
                  <c:v>8.7890625E-3</c:v>
                </c:pt>
              </c:numCache>
            </c:numRef>
          </c:xVal>
          <c:yVal>
            <c:numRef>
              <c:f>Clustering!$H$113</c:f>
              <c:numCache>
                <c:formatCode>General</c:formatCode>
                <c:ptCount val="1"/>
                <c:pt idx="0">
                  <c:v>49</c:v>
                </c:pt>
              </c:numCache>
            </c:numRef>
          </c:yVal>
          <c:smooth val="0"/>
          <c:extLst>
            <c:ext xmlns:c16="http://schemas.microsoft.com/office/drawing/2014/chart" uri="{C3380CC4-5D6E-409C-BE32-E72D297353CC}">
              <c16:uniqueId val="{00000024-619D-334D-82BC-A9EB05CAF836}"/>
            </c:ext>
          </c:extLst>
        </c:ser>
        <c:ser>
          <c:idx val="33"/>
          <c:order val="33"/>
          <c:tx>
            <c:strRef>
              <c:f>Clustering!$F$115</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Clustering!$G$115</c:f>
              <c:numCache>
                <c:formatCode>General</c:formatCode>
                <c:ptCount val="1"/>
                <c:pt idx="0">
                  <c:v>8.7890625E-3</c:v>
                </c:pt>
              </c:numCache>
            </c:numRef>
          </c:xVal>
          <c:yVal>
            <c:numRef>
              <c:f>Clustering!$H$115</c:f>
              <c:numCache>
                <c:formatCode>General</c:formatCode>
                <c:ptCount val="1"/>
                <c:pt idx="0">
                  <c:v>100</c:v>
                </c:pt>
              </c:numCache>
            </c:numRef>
          </c:yVal>
          <c:smooth val="0"/>
          <c:extLst>
            <c:ext xmlns:c16="http://schemas.microsoft.com/office/drawing/2014/chart" uri="{C3380CC4-5D6E-409C-BE32-E72D297353CC}">
              <c16:uniqueId val="{00000025-619D-334D-82BC-A9EB05CAF836}"/>
            </c:ext>
          </c:extLst>
        </c:ser>
        <c:ser>
          <c:idx val="34"/>
          <c:order val="34"/>
          <c:tx>
            <c:strRef>
              <c:f>Clustering!$F$116</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Clustering!$G$116</c:f>
              <c:numCache>
                <c:formatCode>General</c:formatCode>
                <c:ptCount val="1"/>
                <c:pt idx="0">
                  <c:v>4.39453125E-3</c:v>
                </c:pt>
              </c:numCache>
            </c:numRef>
          </c:xVal>
          <c:yVal>
            <c:numRef>
              <c:f>Clustering!$H$116</c:f>
              <c:numCache>
                <c:formatCode>General</c:formatCode>
                <c:ptCount val="1"/>
                <c:pt idx="0">
                  <c:v>100</c:v>
                </c:pt>
              </c:numCache>
            </c:numRef>
          </c:yVal>
          <c:smooth val="0"/>
          <c:extLst>
            <c:ext xmlns:c16="http://schemas.microsoft.com/office/drawing/2014/chart" uri="{C3380CC4-5D6E-409C-BE32-E72D297353CC}">
              <c16:uniqueId val="{00000026-619D-334D-82BC-A9EB05CAF836}"/>
            </c:ext>
          </c:extLst>
        </c:ser>
        <c:ser>
          <c:idx val="35"/>
          <c:order val="35"/>
          <c:tx>
            <c:strRef>
              <c:f>Clustering!$F$79</c:f>
              <c:strCache>
                <c:ptCount val="1"/>
                <c:pt idx="0">
                  <c:v>CNN9</c:v>
                </c:pt>
              </c:strCache>
            </c:strRef>
          </c:tx>
          <c:spPr>
            <a:ln>
              <a:solidFill>
                <a:srgbClr val="000000"/>
              </a:solidFill>
            </a:ln>
          </c:spPr>
          <c:marker>
            <c:symbol val="diamond"/>
            <c:size val="9"/>
            <c:spPr>
              <a:solidFill>
                <a:srgbClr val="4285F4"/>
              </a:solidFill>
              <a:ln>
                <a:solidFill>
                  <a:srgbClr val="000000"/>
                </a:solidFill>
              </a:ln>
            </c:spPr>
          </c:marker>
          <c:xVal>
            <c:numRef>
              <c:f>Clustering!$G$79</c:f>
              <c:numCache>
                <c:formatCode>General</c:formatCode>
                <c:ptCount val="1"/>
                <c:pt idx="0">
                  <c:v>0.697265625</c:v>
                </c:pt>
              </c:numCache>
            </c:numRef>
          </c:xVal>
          <c:yVal>
            <c:numRef>
              <c:f>Clustering!$H$79</c:f>
              <c:numCache>
                <c:formatCode>General</c:formatCode>
                <c:ptCount val="1"/>
                <c:pt idx="0">
                  <c:v>49</c:v>
                </c:pt>
              </c:numCache>
            </c:numRef>
          </c:yVal>
          <c:smooth val="0"/>
          <c:extLst>
            <c:ext xmlns:c16="http://schemas.microsoft.com/office/drawing/2014/chart" uri="{C3380CC4-5D6E-409C-BE32-E72D297353CC}">
              <c16:uniqueId val="{00000027-619D-334D-82BC-A9EB05CAF836}"/>
            </c:ext>
          </c:extLst>
        </c:ser>
        <c:ser>
          <c:idx val="36"/>
          <c:order val="36"/>
          <c:tx>
            <c:strRef>
              <c:f>Clustering!$F$80</c:f>
              <c:strCache>
                <c:ptCount val="1"/>
                <c:pt idx="0">
                  <c:v>CNN9</c:v>
                </c:pt>
              </c:strCache>
            </c:strRef>
          </c:tx>
          <c:spPr>
            <a:ln>
              <a:solidFill>
                <a:srgbClr val="000000"/>
              </a:solidFill>
            </a:ln>
          </c:spPr>
          <c:marker>
            <c:symbol val="diamond"/>
            <c:size val="10"/>
            <c:spPr>
              <a:solidFill>
                <a:srgbClr val="4285F4"/>
              </a:solidFill>
              <a:ln>
                <a:solidFill>
                  <a:srgbClr val="000000"/>
                </a:solidFill>
              </a:ln>
            </c:spPr>
          </c:marker>
          <c:xVal>
            <c:numRef>
              <c:f>Clustering!$G$80</c:f>
              <c:numCache>
                <c:formatCode>General</c:formatCode>
                <c:ptCount val="1"/>
                <c:pt idx="0">
                  <c:v>0.546875</c:v>
                </c:pt>
              </c:numCache>
            </c:numRef>
          </c:xVal>
          <c:yVal>
            <c:numRef>
              <c:f>Clustering!$H$80</c:f>
              <c:numCache>
                <c:formatCode>General</c:formatCode>
                <c:ptCount val="1"/>
                <c:pt idx="0">
                  <c:v>49</c:v>
                </c:pt>
              </c:numCache>
            </c:numRef>
          </c:yVal>
          <c:smooth val="0"/>
          <c:extLst>
            <c:ext xmlns:c16="http://schemas.microsoft.com/office/drawing/2014/chart" uri="{C3380CC4-5D6E-409C-BE32-E72D297353CC}">
              <c16:uniqueId val="{00000028-619D-334D-82BC-A9EB05CAF836}"/>
            </c:ext>
          </c:extLst>
        </c:ser>
        <c:ser>
          <c:idx val="37"/>
          <c:order val="37"/>
          <c:tx>
            <c:strRef>
              <c:f>Clustering!$F$114</c:f>
              <c:strCache>
                <c:ptCount val="1"/>
                <c:pt idx="0">
                  <c:v>CNN9</c:v>
                </c:pt>
              </c:strCache>
            </c:strRef>
          </c:tx>
          <c:spPr>
            <a:ln>
              <a:solidFill>
                <a:srgbClr val="000000"/>
              </a:solidFill>
            </a:ln>
          </c:spPr>
          <c:marker>
            <c:symbol val="diamond"/>
            <c:size val="10"/>
            <c:spPr>
              <a:solidFill>
                <a:srgbClr val="4285F4"/>
              </a:solidFill>
              <a:ln>
                <a:solidFill>
                  <a:srgbClr val="000000"/>
                </a:solidFill>
              </a:ln>
            </c:spPr>
          </c:marker>
          <c:xVal>
            <c:numRef>
              <c:f>Clustering!$G$114</c:f>
              <c:numCache>
                <c:formatCode>General</c:formatCode>
                <c:ptCount val="1"/>
                <c:pt idx="0">
                  <c:v>1.94549560546875E-2</c:v>
                </c:pt>
              </c:numCache>
            </c:numRef>
          </c:xVal>
          <c:yVal>
            <c:numRef>
              <c:f>Clustering!$H$114</c:f>
              <c:numCache>
                <c:formatCode>General</c:formatCode>
                <c:ptCount val="1"/>
                <c:pt idx="0">
                  <c:v>49</c:v>
                </c:pt>
              </c:numCache>
            </c:numRef>
          </c:yVal>
          <c:smooth val="0"/>
          <c:extLst>
            <c:ext xmlns:c16="http://schemas.microsoft.com/office/drawing/2014/chart" uri="{C3380CC4-5D6E-409C-BE32-E72D297353CC}">
              <c16:uniqueId val="{00000029-619D-334D-82BC-A9EB05CAF836}"/>
            </c:ext>
          </c:extLst>
        </c:ser>
        <c:ser>
          <c:idx val="38"/>
          <c:order val="38"/>
          <c:tx>
            <c:strRef>
              <c:f>Clustering!$F$122</c:f>
              <c:strCache>
                <c:ptCount val="1"/>
                <c:pt idx="0">
                  <c:v>CNN9</c:v>
                </c:pt>
              </c:strCache>
            </c:strRef>
          </c:tx>
          <c:spPr>
            <a:ln>
              <a:solidFill>
                <a:srgbClr val="000000"/>
              </a:solidFill>
            </a:ln>
          </c:spPr>
          <c:marker>
            <c:symbol val="diamond"/>
            <c:size val="10"/>
            <c:spPr>
              <a:solidFill>
                <a:srgbClr val="4285F4"/>
              </a:solidFill>
              <a:ln>
                <a:solidFill>
                  <a:srgbClr val="000000"/>
                </a:solidFill>
              </a:ln>
            </c:spPr>
          </c:marker>
          <c:xVal>
            <c:numRef>
              <c:f>Clustering!$G$122</c:f>
              <c:numCache>
                <c:formatCode>General</c:formatCode>
                <c:ptCount val="1"/>
                <c:pt idx="0">
                  <c:v>5.3558349609375E-3</c:v>
                </c:pt>
              </c:numCache>
            </c:numRef>
          </c:xVal>
          <c:yVal>
            <c:numRef>
              <c:f>Clustering!$H$122</c:f>
              <c:numCache>
                <c:formatCode>General</c:formatCode>
                <c:ptCount val="1"/>
                <c:pt idx="0">
                  <c:v>196</c:v>
                </c:pt>
              </c:numCache>
            </c:numRef>
          </c:yVal>
          <c:smooth val="0"/>
          <c:extLst>
            <c:ext xmlns:c16="http://schemas.microsoft.com/office/drawing/2014/chart" uri="{C3380CC4-5D6E-409C-BE32-E72D297353CC}">
              <c16:uniqueId val="{0000002A-619D-334D-82BC-A9EB05CAF836}"/>
            </c:ext>
          </c:extLst>
        </c:ser>
        <c:ser>
          <c:idx val="39"/>
          <c:order val="39"/>
          <c:tx>
            <c:strRef>
              <c:f>Clustering!$F$123</c:f>
              <c:strCache>
                <c:ptCount val="1"/>
                <c:pt idx="0">
                  <c:v>CNN9</c:v>
                </c:pt>
              </c:strCache>
            </c:strRef>
          </c:tx>
          <c:spPr>
            <a:ln>
              <a:solidFill>
                <a:srgbClr val="000000"/>
              </a:solidFill>
            </a:ln>
          </c:spPr>
          <c:marker>
            <c:symbol val="diamond"/>
            <c:size val="10"/>
            <c:spPr>
              <a:solidFill>
                <a:srgbClr val="4285F4"/>
              </a:solidFill>
              <a:ln>
                <a:solidFill>
                  <a:srgbClr val="000000"/>
                </a:solidFill>
              </a:ln>
            </c:spPr>
          </c:marker>
          <c:xVal>
            <c:numRef>
              <c:f>Clustering!$G$123</c:f>
              <c:numCache>
                <c:formatCode>General</c:formatCode>
                <c:ptCount val="1"/>
                <c:pt idx="0">
                  <c:v>7.0037841796875E-3</c:v>
                </c:pt>
              </c:numCache>
            </c:numRef>
          </c:xVal>
          <c:yVal>
            <c:numRef>
              <c:f>Clustering!$H$123</c:f>
              <c:numCache>
                <c:formatCode>General</c:formatCode>
                <c:ptCount val="1"/>
                <c:pt idx="0">
                  <c:v>196</c:v>
                </c:pt>
              </c:numCache>
            </c:numRef>
          </c:yVal>
          <c:smooth val="0"/>
          <c:extLst>
            <c:ext xmlns:c16="http://schemas.microsoft.com/office/drawing/2014/chart" uri="{C3380CC4-5D6E-409C-BE32-E72D297353CC}">
              <c16:uniqueId val="{0000002B-619D-334D-82BC-A9EB05CAF836}"/>
            </c:ext>
          </c:extLst>
        </c:ser>
        <c:ser>
          <c:idx val="40"/>
          <c:order val="40"/>
          <c:tx>
            <c:strRef>
              <c:f>Clustering!$F$52</c:f>
              <c:strCache>
                <c:ptCount val="1"/>
                <c:pt idx="0">
                  <c:v>CNN9</c:v>
                </c:pt>
              </c:strCache>
            </c:strRef>
          </c:tx>
          <c:spPr>
            <a:ln>
              <a:solidFill>
                <a:srgbClr val="000000"/>
              </a:solidFill>
            </a:ln>
          </c:spPr>
          <c:marker>
            <c:symbol val="diamond"/>
            <c:size val="10"/>
            <c:spPr>
              <a:solidFill>
                <a:srgbClr val="4285F4"/>
              </a:solidFill>
              <a:ln>
                <a:solidFill>
                  <a:srgbClr val="000000"/>
                </a:solidFill>
              </a:ln>
            </c:spPr>
          </c:marker>
          <c:xVal>
            <c:numRef>
              <c:f>Clustering!$G$52</c:f>
              <c:numCache>
                <c:formatCode>General</c:formatCode>
                <c:ptCount val="1"/>
                <c:pt idx="0">
                  <c:v>1.64794921875E-3</c:v>
                </c:pt>
              </c:numCache>
            </c:numRef>
          </c:xVal>
          <c:yVal>
            <c:numRef>
              <c:f>Clustering!$H$52</c:f>
              <c:numCache>
                <c:formatCode>General</c:formatCode>
                <c:ptCount val="1"/>
                <c:pt idx="0">
                  <c:v>12544</c:v>
                </c:pt>
              </c:numCache>
            </c:numRef>
          </c:yVal>
          <c:smooth val="0"/>
          <c:extLst>
            <c:ext xmlns:c16="http://schemas.microsoft.com/office/drawing/2014/chart" uri="{C3380CC4-5D6E-409C-BE32-E72D297353CC}">
              <c16:uniqueId val="{0000002C-619D-334D-82BC-A9EB05CAF836}"/>
            </c:ext>
          </c:extLst>
        </c:ser>
        <c:ser>
          <c:idx val="41"/>
          <c:order val="41"/>
          <c:tx>
            <c:strRef>
              <c:f>Clustering!$F$105</c:f>
              <c:strCache>
                <c:ptCount val="1"/>
                <c:pt idx="0">
                  <c:v>CNN9</c:v>
                </c:pt>
              </c:strCache>
            </c:strRef>
          </c:tx>
          <c:spPr>
            <a:ln>
              <a:solidFill>
                <a:srgbClr val="000000"/>
              </a:solidFill>
            </a:ln>
          </c:spPr>
          <c:marker>
            <c:symbol val="diamond"/>
            <c:size val="10"/>
            <c:spPr>
              <a:solidFill>
                <a:srgbClr val="4285F4"/>
              </a:solidFill>
              <a:ln>
                <a:solidFill>
                  <a:srgbClr val="000000"/>
                </a:solidFill>
              </a:ln>
            </c:spPr>
          </c:marker>
          <c:xVal>
            <c:numRef>
              <c:f>Clustering!$G$105</c:f>
              <c:numCache>
                <c:formatCode>General</c:formatCode>
                <c:ptCount val="1"/>
                <c:pt idx="0">
                  <c:v>0.1058349609375</c:v>
                </c:pt>
              </c:numCache>
            </c:numRef>
          </c:xVal>
          <c:yVal>
            <c:numRef>
              <c:f>Clustering!$H$105</c:f>
              <c:numCache>
                <c:formatCode>General</c:formatCode>
                <c:ptCount val="1"/>
                <c:pt idx="0">
                  <c:v>196</c:v>
                </c:pt>
              </c:numCache>
            </c:numRef>
          </c:yVal>
          <c:smooth val="0"/>
          <c:extLst>
            <c:ext xmlns:c16="http://schemas.microsoft.com/office/drawing/2014/chart" uri="{C3380CC4-5D6E-409C-BE32-E72D297353CC}">
              <c16:uniqueId val="{0000002D-619D-334D-82BC-A9EB05CAF836}"/>
            </c:ext>
          </c:extLst>
        </c:ser>
        <c:ser>
          <c:idx val="42"/>
          <c:order val="42"/>
          <c:tx>
            <c:strRef>
              <c:f>Clustering!$F$104</c:f>
              <c:strCache>
                <c:ptCount val="1"/>
                <c:pt idx="0">
                  <c:v>CNN9</c:v>
                </c:pt>
              </c:strCache>
            </c:strRef>
          </c:tx>
          <c:spPr>
            <a:ln>
              <a:solidFill>
                <a:srgbClr val="000000"/>
              </a:solidFill>
            </a:ln>
          </c:spPr>
          <c:marker>
            <c:symbol val="diamond"/>
            <c:size val="10"/>
            <c:spPr>
              <a:solidFill>
                <a:srgbClr val="4285F4"/>
              </a:solidFill>
              <a:ln>
                <a:solidFill>
                  <a:srgbClr val="000000"/>
                </a:solidFill>
              </a:ln>
            </c:spPr>
          </c:marker>
          <c:xVal>
            <c:numRef>
              <c:f>Clustering!$G$104</c:f>
              <c:numCache>
                <c:formatCode>General</c:formatCode>
                <c:ptCount val="1"/>
                <c:pt idx="0">
                  <c:v>8.09326171875E-2</c:v>
                </c:pt>
              </c:numCache>
            </c:numRef>
          </c:xVal>
          <c:yVal>
            <c:numRef>
              <c:f>Clustering!$H$104</c:f>
              <c:numCache>
                <c:formatCode>General</c:formatCode>
                <c:ptCount val="1"/>
                <c:pt idx="0">
                  <c:v>196</c:v>
                </c:pt>
              </c:numCache>
            </c:numRef>
          </c:yVal>
          <c:smooth val="0"/>
          <c:extLst>
            <c:ext xmlns:c16="http://schemas.microsoft.com/office/drawing/2014/chart" uri="{C3380CC4-5D6E-409C-BE32-E72D297353CC}">
              <c16:uniqueId val="{0000002E-619D-334D-82BC-A9EB05CAF836}"/>
            </c:ext>
          </c:extLst>
        </c:ser>
        <c:ser>
          <c:idx val="43"/>
          <c:order val="43"/>
          <c:tx>
            <c:strRef>
              <c:f>Clustering!$F$53</c:f>
              <c:strCache>
                <c:ptCount val="1"/>
                <c:pt idx="0">
                  <c:v>CNN9</c:v>
                </c:pt>
              </c:strCache>
            </c:strRef>
          </c:tx>
          <c:spPr>
            <a:ln>
              <a:solidFill>
                <a:srgbClr val="000000"/>
              </a:solidFill>
            </a:ln>
          </c:spPr>
          <c:marker>
            <c:symbol val="diamond"/>
            <c:size val="10"/>
            <c:spPr>
              <a:solidFill>
                <a:srgbClr val="4285F4"/>
              </a:solidFill>
              <a:ln>
                <a:solidFill>
                  <a:srgbClr val="000000"/>
                </a:solidFill>
              </a:ln>
            </c:spPr>
          </c:marker>
          <c:xVal>
            <c:numRef>
              <c:f>Clustering!$G$53</c:f>
              <c:numCache>
                <c:formatCode>General</c:formatCode>
                <c:ptCount val="1"/>
                <c:pt idx="0">
                  <c:v>1.64794921875E-3</c:v>
                </c:pt>
              </c:numCache>
            </c:numRef>
          </c:xVal>
          <c:yVal>
            <c:numRef>
              <c:f>Clustering!$H$53</c:f>
              <c:numCache>
                <c:formatCode>General</c:formatCode>
                <c:ptCount val="1"/>
                <c:pt idx="0">
                  <c:v>3136</c:v>
                </c:pt>
              </c:numCache>
            </c:numRef>
          </c:yVal>
          <c:smooth val="0"/>
          <c:extLst>
            <c:ext xmlns:c16="http://schemas.microsoft.com/office/drawing/2014/chart" uri="{C3380CC4-5D6E-409C-BE32-E72D297353CC}">
              <c16:uniqueId val="{0000002F-619D-334D-82BC-A9EB05CAF836}"/>
            </c:ext>
          </c:extLst>
        </c:ser>
        <c:ser>
          <c:idx val="44"/>
          <c:order val="44"/>
          <c:tx>
            <c:strRef>
              <c:f>Clustering!$F$117</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Clustering!$G$117</c:f>
              <c:numCache>
                <c:formatCode>General</c:formatCode>
                <c:ptCount val="1"/>
                <c:pt idx="0">
                  <c:v>9.8876953125E-3</c:v>
                </c:pt>
              </c:numCache>
            </c:numRef>
          </c:xVal>
          <c:yVal>
            <c:numRef>
              <c:f>Clustering!$H$117</c:f>
              <c:numCache>
                <c:formatCode>General</c:formatCode>
                <c:ptCount val="1"/>
                <c:pt idx="0">
                  <c:v>16</c:v>
                </c:pt>
              </c:numCache>
            </c:numRef>
          </c:yVal>
          <c:smooth val="0"/>
          <c:extLst>
            <c:ext xmlns:c16="http://schemas.microsoft.com/office/drawing/2014/chart" uri="{C3380CC4-5D6E-409C-BE32-E72D297353CC}">
              <c16:uniqueId val="{00000030-619D-334D-82BC-A9EB05CAF836}"/>
            </c:ext>
          </c:extLst>
        </c:ser>
        <c:ser>
          <c:idx val="45"/>
          <c:order val="45"/>
          <c:tx>
            <c:strRef>
              <c:f>Clustering!$F$118</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Clustering!$G$118</c:f>
              <c:numCache>
                <c:formatCode>General</c:formatCode>
                <c:ptCount val="1"/>
                <c:pt idx="0">
                  <c:v>1.64794921875E-2</c:v>
                </c:pt>
              </c:numCache>
            </c:numRef>
          </c:xVal>
          <c:yVal>
            <c:numRef>
              <c:f>Clustering!$H$118</c:f>
              <c:numCache>
                <c:formatCode>General</c:formatCode>
                <c:ptCount val="1"/>
                <c:pt idx="0">
                  <c:v>16</c:v>
                </c:pt>
              </c:numCache>
            </c:numRef>
          </c:yVal>
          <c:smooth val="0"/>
          <c:extLst>
            <c:ext xmlns:c16="http://schemas.microsoft.com/office/drawing/2014/chart" uri="{C3380CC4-5D6E-409C-BE32-E72D297353CC}">
              <c16:uniqueId val="{00000031-619D-334D-82BC-A9EB05CAF836}"/>
            </c:ext>
          </c:extLst>
        </c:ser>
        <c:ser>
          <c:idx val="46"/>
          <c:order val="46"/>
          <c:tx>
            <c:strRef>
              <c:f>Clustering!$F$119</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Clustering!$G$119</c:f>
              <c:numCache>
                <c:formatCode>General</c:formatCode>
                <c:ptCount val="1"/>
                <c:pt idx="0">
                  <c:v>3.2958984375E-3</c:v>
                </c:pt>
              </c:numCache>
            </c:numRef>
          </c:xVal>
          <c:yVal>
            <c:numRef>
              <c:f>Clustering!$H$119</c:f>
              <c:numCache>
                <c:formatCode>General</c:formatCode>
                <c:ptCount val="1"/>
                <c:pt idx="0">
                  <c:v>64</c:v>
                </c:pt>
              </c:numCache>
            </c:numRef>
          </c:yVal>
          <c:smooth val="0"/>
          <c:extLst>
            <c:ext xmlns:c16="http://schemas.microsoft.com/office/drawing/2014/chart" uri="{C3380CC4-5D6E-409C-BE32-E72D297353CC}">
              <c16:uniqueId val="{00000032-619D-334D-82BC-A9EB05CAF836}"/>
            </c:ext>
          </c:extLst>
        </c:ser>
        <c:ser>
          <c:idx val="47"/>
          <c:order val="47"/>
          <c:tx>
            <c:strRef>
              <c:f>Clustering!$F$120</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Clustering!$G$120</c:f>
              <c:numCache>
                <c:formatCode>General</c:formatCode>
                <c:ptCount val="1"/>
                <c:pt idx="0">
                  <c:v>6.591796875E-3</c:v>
                </c:pt>
              </c:numCache>
            </c:numRef>
          </c:xVal>
          <c:yVal>
            <c:numRef>
              <c:f>Clustering!$H$120</c:f>
              <c:numCache>
                <c:formatCode>General</c:formatCode>
                <c:ptCount val="1"/>
                <c:pt idx="0">
                  <c:v>64</c:v>
                </c:pt>
              </c:numCache>
            </c:numRef>
          </c:yVal>
          <c:smooth val="0"/>
          <c:extLst>
            <c:ext xmlns:c16="http://schemas.microsoft.com/office/drawing/2014/chart" uri="{C3380CC4-5D6E-409C-BE32-E72D297353CC}">
              <c16:uniqueId val="{00000033-619D-334D-82BC-A9EB05CAF836}"/>
            </c:ext>
          </c:extLst>
        </c:ser>
        <c:ser>
          <c:idx val="48"/>
          <c:order val="48"/>
          <c:tx>
            <c:strRef>
              <c:f>Clustering!$F$121</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Clustering!$G$121</c:f>
              <c:numCache>
                <c:formatCode>General</c:formatCode>
                <c:ptCount val="1"/>
                <c:pt idx="0">
                  <c:v>9.8876953125E-3</c:v>
                </c:pt>
              </c:numCache>
            </c:numRef>
          </c:xVal>
          <c:yVal>
            <c:numRef>
              <c:f>Clustering!$H$121</c:f>
              <c:numCache>
                <c:formatCode>General</c:formatCode>
                <c:ptCount val="1"/>
                <c:pt idx="0">
                  <c:v>64</c:v>
                </c:pt>
              </c:numCache>
            </c:numRef>
          </c:yVal>
          <c:smooth val="0"/>
          <c:extLst>
            <c:ext xmlns:c16="http://schemas.microsoft.com/office/drawing/2014/chart" uri="{C3380CC4-5D6E-409C-BE32-E72D297353CC}">
              <c16:uniqueId val="{00000034-619D-334D-82BC-A9EB05CAF836}"/>
            </c:ext>
          </c:extLst>
        </c:ser>
        <c:ser>
          <c:idx val="49"/>
          <c:order val="49"/>
          <c:tx>
            <c:strRef>
              <c:f>Clustering!$F$70</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Clustering!$G$70</c:f>
              <c:numCache>
                <c:formatCode>General</c:formatCode>
                <c:ptCount val="1"/>
                <c:pt idx="0">
                  <c:v>0.5859375</c:v>
                </c:pt>
              </c:numCache>
            </c:numRef>
          </c:xVal>
          <c:yVal>
            <c:numRef>
              <c:f>Clustering!$H$70</c:f>
              <c:numCache>
                <c:formatCode>General</c:formatCode>
                <c:ptCount val="1"/>
                <c:pt idx="0">
                  <c:v>16</c:v>
                </c:pt>
              </c:numCache>
            </c:numRef>
          </c:yVal>
          <c:smooth val="0"/>
          <c:extLst>
            <c:ext xmlns:c16="http://schemas.microsoft.com/office/drawing/2014/chart" uri="{C3380CC4-5D6E-409C-BE32-E72D297353CC}">
              <c16:uniqueId val="{00000035-619D-334D-82BC-A9EB05CAF836}"/>
            </c:ext>
          </c:extLst>
        </c:ser>
        <c:ser>
          <c:idx val="50"/>
          <c:order val="50"/>
          <c:tx>
            <c:strRef>
              <c:f>Clustering!$F$71</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Clustering!$G$71</c:f>
              <c:numCache>
                <c:formatCode>General</c:formatCode>
                <c:ptCount val="1"/>
                <c:pt idx="0">
                  <c:v>1.171875</c:v>
                </c:pt>
              </c:numCache>
            </c:numRef>
          </c:xVal>
          <c:yVal>
            <c:numRef>
              <c:f>Clustering!$H$71</c:f>
              <c:numCache>
                <c:formatCode>General</c:formatCode>
                <c:ptCount val="1"/>
                <c:pt idx="0">
                  <c:v>16</c:v>
                </c:pt>
              </c:numCache>
            </c:numRef>
          </c:yVal>
          <c:smooth val="0"/>
          <c:extLst>
            <c:ext xmlns:c16="http://schemas.microsoft.com/office/drawing/2014/chart" uri="{C3380CC4-5D6E-409C-BE32-E72D297353CC}">
              <c16:uniqueId val="{00000036-619D-334D-82BC-A9EB05CAF836}"/>
            </c:ext>
          </c:extLst>
        </c:ser>
        <c:ser>
          <c:idx val="51"/>
          <c:order val="51"/>
          <c:tx>
            <c:strRef>
              <c:f>Clustering!$F$54</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Clustering!$G$54</c:f>
              <c:numCache>
                <c:formatCode>General</c:formatCode>
                <c:ptCount val="1"/>
                <c:pt idx="0">
                  <c:v>1.318359375E-2</c:v>
                </c:pt>
              </c:numCache>
            </c:numRef>
          </c:xVal>
          <c:yVal>
            <c:numRef>
              <c:f>Clustering!$H$54</c:f>
              <c:numCache>
                <c:formatCode>General</c:formatCode>
                <c:ptCount val="1"/>
                <c:pt idx="0">
                  <c:v>1024</c:v>
                </c:pt>
              </c:numCache>
            </c:numRef>
          </c:yVal>
          <c:smooth val="0"/>
          <c:extLst>
            <c:ext xmlns:c16="http://schemas.microsoft.com/office/drawing/2014/chart" uri="{C3380CC4-5D6E-409C-BE32-E72D297353CC}">
              <c16:uniqueId val="{00000037-619D-334D-82BC-A9EB05CAF836}"/>
            </c:ext>
          </c:extLst>
        </c:ser>
        <c:ser>
          <c:idx val="52"/>
          <c:order val="52"/>
          <c:tx>
            <c:strRef>
              <c:f>Clustering!$F$55</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Clustering!$G$55</c:f>
              <c:numCache>
                <c:formatCode>General</c:formatCode>
                <c:ptCount val="1"/>
                <c:pt idx="0">
                  <c:v>5.859375E-3</c:v>
                </c:pt>
              </c:numCache>
            </c:numRef>
          </c:xVal>
          <c:yVal>
            <c:numRef>
              <c:f>Clustering!$H$55</c:f>
              <c:numCache>
                <c:formatCode>General</c:formatCode>
                <c:ptCount val="1"/>
                <c:pt idx="0">
                  <c:v>4096</c:v>
                </c:pt>
              </c:numCache>
            </c:numRef>
          </c:yVal>
          <c:smooth val="0"/>
          <c:extLst>
            <c:ext xmlns:c16="http://schemas.microsoft.com/office/drawing/2014/chart" uri="{C3380CC4-5D6E-409C-BE32-E72D297353CC}">
              <c16:uniqueId val="{00000038-619D-334D-82BC-A9EB05CAF836}"/>
            </c:ext>
          </c:extLst>
        </c:ser>
        <c:ser>
          <c:idx val="53"/>
          <c:order val="53"/>
          <c:tx>
            <c:strRef>
              <c:f>Clustering!$F$56</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Clustering!$G$56</c:f>
              <c:numCache>
                <c:formatCode>General</c:formatCode>
                <c:ptCount val="1"/>
                <c:pt idx="0">
                  <c:v>2.197265625E-3</c:v>
                </c:pt>
              </c:numCache>
            </c:numRef>
          </c:xVal>
          <c:yVal>
            <c:numRef>
              <c:f>Clustering!$H$56</c:f>
              <c:numCache>
                <c:formatCode>General</c:formatCode>
                <c:ptCount val="1"/>
                <c:pt idx="0">
                  <c:v>4096</c:v>
                </c:pt>
              </c:numCache>
            </c:numRef>
          </c:yVal>
          <c:smooth val="0"/>
          <c:extLst>
            <c:ext xmlns:c16="http://schemas.microsoft.com/office/drawing/2014/chart" uri="{C3380CC4-5D6E-409C-BE32-E72D297353CC}">
              <c16:uniqueId val="{00000039-619D-334D-82BC-A9EB05CAF836}"/>
            </c:ext>
          </c:extLst>
        </c:ser>
        <c:ser>
          <c:idx val="54"/>
          <c:order val="54"/>
          <c:tx>
            <c:strRef>
              <c:f>Clustering!$F$18</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Clustering!$G$18</c:f>
              <c:numCache>
                <c:formatCode>General</c:formatCode>
                <c:ptCount val="1"/>
                <c:pt idx="0">
                  <c:v>0.25</c:v>
                </c:pt>
              </c:numCache>
            </c:numRef>
          </c:xVal>
          <c:yVal>
            <c:numRef>
              <c:f>Clustering!$H$18</c:f>
              <c:numCache>
                <c:formatCode>General</c:formatCode>
                <c:ptCount val="1"/>
                <c:pt idx="0">
                  <c:v>1</c:v>
                </c:pt>
              </c:numCache>
            </c:numRef>
          </c:yVal>
          <c:smooth val="0"/>
          <c:extLst>
            <c:ext xmlns:c16="http://schemas.microsoft.com/office/drawing/2014/chart" uri="{C3380CC4-5D6E-409C-BE32-E72D297353CC}">
              <c16:uniqueId val="{0000003A-619D-334D-82BC-A9EB05CAF836}"/>
            </c:ext>
          </c:extLst>
        </c:ser>
        <c:ser>
          <c:idx val="55"/>
          <c:order val="55"/>
          <c:tx>
            <c:strRef>
              <c:f>Clustering!$F$19</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Clustering!$G$19</c:f>
              <c:numCache>
                <c:formatCode>General</c:formatCode>
                <c:ptCount val="1"/>
                <c:pt idx="0">
                  <c:v>6.25E-2</c:v>
                </c:pt>
              </c:numCache>
            </c:numRef>
          </c:xVal>
          <c:yVal>
            <c:numRef>
              <c:f>Clustering!$H$19</c:f>
              <c:numCache>
                <c:formatCode>General</c:formatCode>
                <c:ptCount val="1"/>
                <c:pt idx="0">
                  <c:v>1</c:v>
                </c:pt>
              </c:numCache>
            </c:numRef>
          </c:yVal>
          <c:smooth val="0"/>
          <c:extLst>
            <c:ext xmlns:c16="http://schemas.microsoft.com/office/drawing/2014/chart" uri="{C3380CC4-5D6E-409C-BE32-E72D297353CC}">
              <c16:uniqueId val="{0000003B-619D-334D-82BC-A9EB05CAF836}"/>
            </c:ext>
          </c:extLst>
        </c:ser>
        <c:ser>
          <c:idx val="56"/>
          <c:order val="56"/>
          <c:tx>
            <c:strRef>
              <c:f>Clustering!$F$36</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Clustering!$G$36</c:f>
              <c:numCache>
                <c:formatCode>General</c:formatCode>
                <c:ptCount val="1"/>
                <c:pt idx="0">
                  <c:v>1.5625E-2</c:v>
                </c:pt>
              </c:numCache>
            </c:numRef>
          </c:xVal>
          <c:yVal>
            <c:numRef>
              <c:f>Clustering!$H$36</c:f>
              <c:numCache>
                <c:formatCode>General</c:formatCode>
                <c:ptCount val="1"/>
                <c:pt idx="0">
                  <c:v>5625</c:v>
                </c:pt>
              </c:numCache>
            </c:numRef>
          </c:yVal>
          <c:smooth val="0"/>
          <c:extLst>
            <c:ext xmlns:c16="http://schemas.microsoft.com/office/drawing/2014/chart" uri="{C3380CC4-5D6E-409C-BE32-E72D297353CC}">
              <c16:uniqueId val="{0000003C-619D-334D-82BC-A9EB05CAF836}"/>
            </c:ext>
          </c:extLst>
        </c:ser>
        <c:ser>
          <c:idx val="57"/>
          <c:order val="57"/>
          <c:tx>
            <c:strRef>
              <c:f>Clustering!$F$37</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Clustering!$G$37</c:f>
              <c:numCache>
                <c:formatCode>General</c:formatCode>
                <c:ptCount val="1"/>
                <c:pt idx="0">
                  <c:v>3.125E-2</c:v>
                </c:pt>
              </c:numCache>
            </c:numRef>
          </c:xVal>
          <c:yVal>
            <c:numRef>
              <c:f>Clustering!$H$37</c:f>
              <c:numCache>
                <c:formatCode>General</c:formatCode>
                <c:ptCount val="1"/>
                <c:pt idx="0">
                  <c:v>1444</c:v>
                </c:pt>
              </c:numCache>
            </c:numRef>
          </c:yVal>
          <c:smooth val="0"/>
          <c:extLst>
            <c:ext xmlns:c16="http://schemas.microsoft.com/office/drawing/2014/chart" uri="{C3380CC4-5D6E-409C-BE32-E72D297353CC}">
              <c16:uniqueId val="{0000003D-619D-334D-82BC-A9EB05CAF836}"/>
            </c:ext>
          </c:extLst>
        </c:ser>
        <c:ser>
          <c:idx val="58"/>
          <c:order val="58"/>
          <c:tx>
            <c:strRef>
              <c:f>Clustering!$F$38</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Clustering!$G$38</c:f>
              <c:numCache>
                <c:formatCode>General</c:formatCode>
                <c:ptCount val="1"/>
                <c:pt idx="0">
                  <c:v>6.25E-2</c:v>
                </c:pt>
              </c:numCache>
            </c:numRef>
          </c:xVal>
          <c:yVal>
            <c:numRef>
              <c:f>Clustering!$H$38</c:f>
              <c:numCache>
                <c:formatCode>General</c:formatCode>
                <c:ptCount val="1"/>
                <c:pt idx="0">
                  <c:v>1444</c:v>
                </c:pt>
              </c:numCache>
            </c:numRef>
          </c:yVal>
          <c:smooth val="0"/>
          <c:extLst>
            <c:ext xmlns:c16="http://schemas.microsoft.com/office/drawing/2014/chart" uri="{C3380CC4-5D6E-409C-BE32-E72D297353CC}">
              <c16:uniqueId val="{0000003E-619D-334D-82BC-A9EB05CAF836}"/>
            </c:ext>
          </c:extLst>
        </c:ser>
        <c:ser>
          <c:idx val="59"/>
          <c:order val="59"/>
          <c:tx>
            <c:strRef>
              <c:f>Clustering!$F$7</c:f>
              <c:strCache>
                <c:ptCount val="1"/>
                <c:pt idx="0">
                  <c:v>LSTM1</c:v>
                </c:pt>
              </c:strCache>
            </c:strRef>
          </c:tx>
          <c:spPr>
            <a:ln>
              <a:solidFill>
                <a:srgbClr val="000000"/>
              </a:solidFill>
            </a:ln>
          </c:spPr>
          <c:marker>
            <c:symbol val="square"/>
            <c:size val="10"/>
            <c:spPr>
              <a:solidFill>
                <a:schemeClr val="accent1"/>
              </a:solidFill>
              <a:ln>
                <a:solidFill>
                  <a:srgbClr val="000000"/>
                </a:solidFill>
              </a:ln>
            </c:spPr>
          </c:marker>
          <c:xVal>
            <c:numRef>
              <c:f>Clustering!$G$7</c:f>
              <c:numCache>
                <c:formatCode>General</c:formatCode>
                <c:ptCount val="1"/>
                <c:pt idx="0">
                  <c:v>1.1200000000000001</c:v>
                </c:pt>
              </c:numCache>
            </c:numRef>
          </c:xVal>
          <c:yVal>
            <c:numRef>
              <c:f>Clustering!$H$7</c:f>
              <c:numCache>
                <c:formatCode>General</c:formatCode>
                <c:ptCount val="1"/>
                <c:pt idx="0">
                  <c:v>1</c:v>
                </c:pt>
              </c:numCache>
            </c:numRef>
          </c:yVal>
          <c:smooth val="0"/>
          <c:extLst>
            <c:ext xmlns:c16="http://schemas.microsoft.com/office/drawing/2014/chart" uri="{C3380CC4-5D6E-409C-BE32-E72D297353CC}">
              <c16:uniqueId val="{0000003F-619D-334D-82BC-A9EB05CAF836}"/>
            </c:ext>
          </c:extLst>
        </c:ser>
        <c:ser>
          <c:idx val="61"/>
          <c:order val="60"/>
          <c:tx>
            <c:strRef>
              <c:f>Clustering!$F$10</c:f>
              <c:strCache>
                <c:ptCount val="1"/>
                <c:pt idx="0">
                  <c:v>Transd.1</c:v>
                </c:pt>
              </c:strCache>
            </c:strRef>
          </c:tx>
          <c:spPr>
            <a:ln>
              <a:solidFill>
                <a:srgbClr val="000000"/>
              </a:solidFill>
            </a:ln>
          </c:spPr>
          <c:marker>
            <c:symbol val="triangle"/>
            <c:size val="10"/>
            <c:spPr>
              <a:solidFill>
                <a:srgbClr val="FF0000"/>
              </a:solidFill>
              <a:ln>
                <a:solidFill>
                  <a:srgbClr val="000000"/>
                </a:solidFill>
              </a:ln>
            </c:spPr>
          </c:marker>
          <c:xVal>
            <c:numRef>
              <c:f>Clustering!$G$10</c:f>
              <c:numCache>
                <c:formatCode>General</c:formatCode>
                <c:ptCount val="1"/>
                <c:pt idx="0">
                  <c:v>7.5531005859375</c:v>
                </c:pt>
              </c:numCache>
            </c:numRef>
          </c:xVal>
          <c:yVal>
            <c:numRef>
              <c:f>Clustering!$H$10</c:f>
              <c:numCache>
                <c:formatCode>General</c:formatCode>
                <c:ptCount val="1"/>
                <c:pt idx="0">
                  <c:v>1</c:v>
                </c:pt>
              </c:numCache>
            </c:numRef>
          </c:yVal>
          <c:smooth val="0"/>
          <c:extLst>
            <c:ext xmlns:c16="http://schemas.microsoft.com/office/drawing/2014/chart" uri="{C3380CC4-5D6E-409C-BE32-E72D297353CC}">
              <c16:uniqueId val="{00000040-619D-334D-82BC-A9EB05CAF836}"/>
            </c:ext>
          </c:extLst>
        </c:ser>
        <c:ser>
          <c:idx val="62"/>
          <c:order val="61"/>
          <c:tx>
            <c:strRef>
              <c:f>Clustering!$F$11</c:f>
              <c:strCache>
                <c:ptCount val="1"/>
                <c:pt idx="0">
                  <c:v>Transd.1</c:v>
                </c:pt>
              </c:strCache>
            </c:strRef>
          </c:tx>
          <c:spPr>
            <a:ln>
              <a:solidFill>
                <a:srgbClr val="000000"/>
              </a:solidFill>
            </a:ln>
          </c:spPr>
          <c:marker>
            <c:symbol val="triangle"/>
            <c:size val="10"/>
            <c:spPr>
              <a:solidFill>
                <a:srgbClr val="FF0000"/>
              </a:solidFill>
              <a:ln>
                <a:solidFill>
                  <a:srgbClr val="000000"/>
                </a:solidFill>
              </a:ln>
            </c:spPr>
          </c:marker>
          <c:xVal>
            <c:numRef>
              <c:f>Clustering!$G$11</c:f>
              <c:numCache>
                <c:formatCode>General</c:formatCode>
                <c:ptCount val="1"/>
                <c:pt idx="0">
                  <c:v>10.2996826171875</c:v>
                </c:pt>
              </c:numCache>
            </c:numRef>
          </c:xVal>
          <c:yVal>
            <c:numRef>
              <c:f>Clustering!$H$11</c:f>
              <c:numCache>
                <c:formatCode>General</c:formatCode>
                <c:ptCount val="1"/>
                <c:pt idx="0">
                  <c:v>1</c:v>
                </c:pt>
              </c:numCache>
            </c:numRef>
          </c:yVal>
          <c:smooth val="0"/>
          <c:extLst>
            <c:ext xmlns:c16="http://schemas.microsoft.com/office/drawing/2014/chart" uri="{C3380CC4-5D6E-409C-BE32-E72D297353CC}">
              <c16:uniqueId val="{00000041-619D-334D-82BC-A9EB05CAF836}"/>
            </c:ext>
          </c:extLst>
        </c:ser>
        <c:ser>
          <c:idx val="63"/>
          <c:order val="62"/>
          <c:tx>
            <c:strRef>
              <c:f>Clustering!$F$12</c:f>
              <c:strCache>
                <c:ptCount val="1"/>
                <c:pt idx="0">
                  <c:v>Transd.2</c:v>
                </c:pt>
              </c:strCache>
            </c:strRef>
          </c:tx>
          <c:spPr>
            <a:ln>
              <a:solidFill>
                <a:srgbClr val="000000"/>
              </a:solidFill>
            </a:ln>
          </c:spPr>
          <c:marker>
            <c:symbol val="triangle"/>
            <c:size val="10"/>
            <c:spPr>
              <a:solidFill>
                <a:schemeClr val="accent4"/>
              </a:solidFill>
              <a:ln>
                <a:solidFill>
                  <a:srgbClr val="000000"/>
                </a:solidFill>
              </a:ln>
            </c:spPr>
          </c:marker>
          <c:xVal>
            <c:numRef>
              <c:f>Clustering!$G$12</c:f>
              <c:numCache>
                <c:formatCode>General</c:formatCode>
                <c:ptCount val="1"/>
                <c:pt idx="0">
                  <c:v>14.87</c:v>
                </c:pt>
              </c:numCache>
            </c:numRef>
          </c:xVal>
          <c:yVal>
            <c:numRef>
              <c:f>Clustering!$H$12</c:f>
              <c:numCache>
                <c:formatCode>General</c:formatCode>
                <c:ptCount val="1"/>
                <c:pt idx="0">
                  <c:v>1</c:v>
                </c:pt>
              </c:numCache>
            </c:numRef>
          </c:yVal>
          <c:smooth val="0"/>
          <c:extLst>
            <c:ext xmlns:c16="http://schemas.microsoft.com/office/drawing/2014/chart" uri="{C3380CC4-5D6E-409C-BE32-E72D297353CC}">
              <c16:uniqueId val="{00000042-619D-334D-82BC-A9EB05CAF836}"/>
            </c:ext>
          </c:extLst>
        </c:ser>
        <c:ser>
          <c:idx val="64"/>
          <c:order val="63"/>
          <c:tx>
            <c:strRef>
              <c:f>Clustering!$F$9</c:f>
              <c:strCache>
                <c:ptCount val="1"/>
                <c:pt idx="0">
                  <c:v>LSTM2</c:v>
                </c:pt>
              </c:strCache>
            </c:strRef>
          </c:tx>
          <c:spPr>
            <a:ln>
              <a:solidFill>
                <a:srgbClr val="000000"/>
              </a:solidFill>
            </a:ln>
          </c:spPr>
          <c:marker>
            <c:symbol val="square"/>
            <c:size val="10"/>
            <c:spPr>
              <a:solidFill>
                <a:srgbClr val="4285F4"/>
              </a:solidFill>
              <a:ln>
                <a:solidFill>
                  <a:srgbClr val="000000"/>
                </a:solidFill>
              </a:ln>
            </c:spPr>
          </c:marker>
          <c:xVal>
            <c:numRef>
              <c:f>Clustering!$G$9</c:f>
              <c:numCache>
                <c:formatCode>General</c:formatCode>
                <c:ptCount val="1"/>
                <c:pt idx="0">
                  <c:v>5</c:v>
                </c:pt>
              </c:numCache>
            </c:numRef>
          </c:xVal>
          <c:yVal>
            <c:numRef>
              <c:f>Clustering!$H$9</c:f>
              <c:numCache>
                <c:formatCode>General</c:formatCode>
                <c:ptCount val="1"/>
                <c:pt idx="0">
                  <c:v>1</c:v>
                </c:pt>
              </c:numCache>
            </c:numRef>
          </c:yVal>
          <c:smooth val="0"/>
          <c:extLst>
            <c:ext xmlns:c16="http://schemas.microsoft.com/office/drawing/2014/chart" uri="{C3380CC4-5D6E-409C-BE32-E72D297353CC}">
              <c16:uniqueId val="{00000043-619D-334D-82BC-A9EB05CAF836}"/>
            </c:ext>
          </c:extLst>
        </c:ser>
        <c:ser>
          <c:idx val="65"/>
          <c:order val="64"/>
          <c:tx>
            <c:strRef>
              <c:f>Clustering!$F$13</c:f>
              <c:strCache>
                <c:ptCount val="1"/>
                <c:pt idx="0">
                  <c:v>Transd.3</c:v>
                </c:pt>
              </c:strCache>
            </c:strRef>
          </c:tx>
          <c:spPr>
            <a:ln>
              <a:solidFill>
                <a:srgbClr val="000000"/>
              </a:solidFill>
            </a:ln>
          </c:spPr>
          <c:marker>
            <c:symbol val="triangle"/>
            <c:size val="9"/>
            <c:spPr>
              <a:solidFill>
                <a:schemeClr val="accent4"/>
              </a:solidFill>
              <a:ln>
                <a:solidFill>
                  <a:srgbClr val="000000"/>
                </a:solidFill>
              </a:ln>
            </c:spPr>
          </c:marker>
          <c:xVal>
            <c:numRef>
              <c:f>Clustering!$G$13</c:f>
              <c:numCache>
                <c:formatCode>General</c:formatCode>
                <c:ptCount val="1"/>
                <c:pt idx="0">
                  <c:v>6.45</c:v>
                </c:pt>
              </c:numCache>
            </c:numRef>
          </c:xVal>
          <c:yVal>
            <c:numRef>
              <c:f>Clustering!$H$13</c:f>
              <c:numCache>
                <c:formatCode>General</c:formatCode>
                <c:ptCount val="1"/>
                <c:pt idx="0">
                  <c:v>1</c:v>
                </c:pt>
              </c:numCache>
            </c:numRef>
          </c:yVal>
          <c:smooth val="0"/>
          <c:extLst>
            <c:ext xmlns:c16="http://schemas.microsoft.com/office/drawing/2014/chart" uri="{C3380CC4-5D6E-409C-BE32-E72D297353CC}">
              <c16:uniqueId val="{00000044-619D-334D-82BC-A9EB05CAF836}"/>
            </c:ext>
          </c:extLst>
        </c:ser>
        <c:ser>
          <c:idx val="60"/>
          <c:order val="65"/>
          <c:tx>
            <c:strRef>
              <c:f>Clustering!$F$9</c:f>
              <c:strCache>
                <c:ptCount val="1"/>
                <c:pt idx="0">
                  <c:v>LSTM2</c:v>
                </c:pt>
              </c:strCache>
            </c:strRef>
          </c:tx>
          <c:spPr>
            <a:ln>
              <a:solidFill>
                <a:srgbClr val="000000"/>
              </a:solidFill>
            </a:ln>
          </c:spPr>
          <c:marker>
            <c:symbol val="square"/>
            <c:size val="10"/>
            <c:spPr>
              <a:solidFill>
                <a:srgbClr val="FDD768"/>
              </a:solidFill>
              <a:ln>
                <a:solidFill>
                  <a:srgbClr val="000000"/>
                </a:solidFill>
              </a:ln>
            </c:spPr>
          </c:marker>
          <c:xVal>
            <c:numRef>
              <c:f>Clustering!$G$9</c:f>
              <c:numCache>
                <c:formatCode>General</c:formatCode>
                <c:ptCount val="1"/>
                <c:pt idx="0">
                  <c:v>5</c:v>
                </c:pt>
              </c:numCache>
            </c:numRef>
          </c:xVal>
          <c:yVal>
            <c:numRef>
              <c:f>Clustering!$H$9</c:f>
              <c:numCache>
                <c:formatCode>General</c:formatCode>
                <c:ptCount val="1"/>
                <c:pt idx="0">
                  <c:v>1</c:v>
                </c:pt>
              </c:numCache>
            </c:numRef>
          </c:yVal>
          <c:smooth val="0"/>
          <c:extLst>
            <c:ext xmlns:c16="http://schemas.microsoft.com/office/drawing/2014/chart" uri="{C3380CC4-5D6E-409C-BE32-E72D297353CC}">
              <c16:uniqueId val="{00000045-619D-334D-82BC-A9EB05CAF836}"/>
            </c:ext>
          </c:extLst>
        </c:ser>
        <c:ser>
          <c:idx val="67"/>
          <c:order val="66"/>
          <c:tx>
            <c:strRef>
              <c:f>Clustering!$F$14</c:f>
              <c:strCache>
                <c:ptCount val="1"/>
                <c:pt idx="0">
                  <c:v>Transd.3</c:v>
                </c:pt>
              </c:strCache>
            </c:strRef>
          </c:tx>
          <c:spPr>
            <a:ln>
              <a:solidFill>
                <a:srgbClr val="000000"/>
              </a:solidFill>
            </a:ln>
          </c:spPr>
          <c:marker>
            <c:symbol val="triangle"/>
            <c:size val="10"/>
            <c:spPr>
              <a:solidFill>
                <a:schemeClr val="accent3"/>
              </a:solidFill>
              <a:ln>
                <a:solidFill>
                  <a:srgbClr val="000000"/>
                </a:solidFill>
              </a:ln>
            </c:spPr>
          </c:marker>
          <c:xVal>
            <c:numRef>
              <c:f>Clustering!$G$14</c:f>
              <c:numCache>
                <c:formatCode>General</c:formatCode>
                <c:ptCount val="1"/>
                <c:pt idx="0">
                  <c:v>12.5</c:v>
                </c:pt>
              </c:numCache>
            </c:numRef>
          </c:xVal>
          <c:yVal>
            <c:numRef>
              <c:f>Clustering!$H$14</c:f>
              <c:numCache>
                <c:formatCode>General</c:formatCode>
                <c:ptCount val="1"/>
                <c:pt idx="0">
                  <c:v>1</c:v>
                </c:pt>
              </c:numCache>
            </c:numRef>
          </c:yVal>
          <c:smooth val="0"/>
          <c:extLst>
            <c:ext xmlns:c16="http://schemas.microsoft.com/office/drawing/2014/chart" uri="{C3380CC4-5D6E-409C-BE32-E72D297353CC}">
              <c16:uniqueId val="{00000046-619D-334D-82BC-A9EB05CAF836}"/>
            </c:ext>
          </c:extLst>
        </c:ser>
        <c:ser>
          <c:idx val="66"/>
          <c:order val="67"/>
          <c:tx>
            <c:strRef>
              <c:f>Clustering!$F$15</c:f>
              <c:strCache>
                <c:ptCount val="1"/>
                <c:pt idx="0">
                  <c:v>Transd.4</c:v>
                </c:pt>
              </c:strCache>
            </c:strRef>
          </c:tx>
          <c:spPr>
            <a:ln>
              <a:solidFill>
                <a:srgbClr val="000000"/>
              </a:solidFill>
            </a:ln>
          </c:spPr>
          <c:marker>
            <c:symbol val="triangle"/>
            <c:size val="10"/>
            <c:spPr>
              <a:solidFill>
                <a:schemeClr val="accent1"/>
              </a:solidFill>
              <a:ln>
                <a:solidFill>
                  <a:srgbClr val="000000"/>
                </a:solidFill>
              </a:ln>
            </c:spPr>
          </c:marker>
          <c:xVal>
            <c:numRef>
              <c:f>Clustering!$G$15</c:f>
              <c:numCache>
                <c:formatCode>General</c:formatCode>
                <c:ptCount val="1"/>
                <c:pt idx="0">
                  <c:v>17.25</c:v>
                </c:pt>
              </c:numCache>
            </c:numRef>
          </c:xVal>
          <c:yVal>
            <c:numRef>
              <c:f>Clustering!$H$15</c:f>
              <c:numCache>
                <c:formatCode>General</c:formatCode>
                <c:ptCount val="1"/>
                <c:pt idx="0">
                  <c:v>1</c:v>
                </c:pt>
              </c:numCache>
            </c:numRef>
          </c:yVal>
          <c:smooth val="0"/>
          <c:extLst>
            <c:ext xmlns:c16="http://schemas.microsoft.com/office/drawing/2014/chart" uri="{C3380CC4-5D6E-409C-BE32-E72D297353CC}">
              <c16:uniqueId val="{00000047-619D-334D-82BC-A9EB05CAF836}"/>
            </c:ext>
          </c:extLst>
        </c:ser>
        <c:dLbls>
          <c:showLegendKey val="0"/>
          <c:showVal val="0"/>
          <c:showCatName val="0"/>
          <c:showSerName val="0"/>
          <c:showPercent val="0"/>
          <c:showBubbleSize val="0"/>
        </c:dLbls>
        <c:axId val="1787615720"/>
        <c:axId val="1787623480"/>
      </c:scatterChart>
      <c:valAx>
        <c:axId val="1787615720"/>
        <c:scaling>
          <c:logBase val="10"/>
          <c:orientation val="minMax"/>
          <c:max val="100"/>
        </c:scaling>
        <c:delete val="0"/>
        <c:axPos val="b"/>
        <c:title>
          <c:tx>
            <c:rich>
              <a:bodyPr/>
              <a:lstStyle/>
              <a:p>
                <a:pPr>
                  <a:defRPr sz="1800">
                    <a:latin typeface="Gill Sans MT" panose="020B0502020104020203" pitchFamily="34" charset="77"/>
                  </a:defRPr>
                </a:pPr>
                <a:r>
                  <a:rPr lang="en-US" sz="1800">
                    <a:latin typeface="Gill Sans MT" panose="020B0502020104020203" pitchFamily="34" charset="77"/>
                  </a:rPr>
                  <a:t>Parameter Footprint (MB)</a:t>
                </a:r>
              </a:p>
            </c:rich>
          </c:tx>
          <c:overlay val="0"/>
        </c:title>
        <c:numFmt formatCode="General" sourceLinked="1"/>
        <c:majorTickMark val="out"/>
        <c:minorTickMark val="none"/>
        <c:tickLblPos val="nextTo"/>
        <c:txPr>
          <a:bodyPr/>
          <a:lstStyle/>
          <a:p>
            <a:pPr>
              <a:defRPr sz="1800">
                <a:latin typeface="Gill Sans MT" panose="020B0502020104020203" pitchFamily="34" charset="77"/>
              </a:defRPr>
            </a:pPr>
            <a:endParaRPr lang="en-US"/>
          </a:p>
        </c:txPr>
        <c:crossAx val="1787623480"/>
        <c:crosses val="autoZero"/>
        <c:crossBetween val="midCat"/>
      </c:valAx>
      <c:valAx>
        <c:axId val="1787623480"/>
        <c:scaling>
          <c:logBase val="10"/>
          <c:orientation val="minMax"/>
        </c:scaling>
        <c:delete val="0"/>
        <c:axPos val="l"/>
        <c:majorGridlines/>
        <c:title>
          <c:tx>
            <c:rich>
              <a:bodyPr rot="-5400000" vert="horz"/>
              <a:lstStyle/>
              <a:p>
                <a:pPr>
                  <a:defRPr sz="2000">
                    <a:latin typeface="Gill Sans MT" panose="020B0502020104020203" pitchFamily="34" charset="77"/>
                  </a:defRPr>
                </a:pPr>
                <a:r>
                  <a:rPr lang="en-US" sz="2000" dirty="0">
                    <a:latin typeface="Gill Sans MT" panose="020B0502020104020203" pitchFamily="34" charset="77"/>
                  </a:rPr>
                  <a:t>FLOP/Byte</a:t>
                </a:r>
              </a:p>
            </c:rich>
          </c:tx>
          <c:layout>
            <c:manualLayout>
              <c:xMode val="edge"/>
              <c:yMode val="edge"/>
              <c:x val="9.7133932754298168E-3"/>
              <c:y val="0.17235932549391778"/>
            </c:manualLayout>
          </c:layout>
          <c:overlay val="0"/>
        </c:title>
        <c:numFmt formatCode="General" sourceLinked="1"/>
        <c:majorTickMark val="out"/>
        <c:minorTickMark val="none"/>
        <c:tickLblPos val="nextTo"/>
        <c:txPr>
          <a:bodyPr/>
          <a:lstStyle/>
          <a:p>
            <a:pPr>
              <a:defRPr sz="1800">
                <a:latin typeface="Gill Sans MT" panose="020B0502020104020203" pitchFamily="34" charset="77"/>
              </a:defRPr>
            </a:pPr>
            <a:endParaRPr lang="en-US"/>
          </a:p>
        </c:txPr>
        <c:crossAx val="1787615720"/>
        <c:crossesAt val="1E-3"/>
        <c:crossBetween val="midCat"/>
      </c:valAx>
      <c:spPr>
        <a:ln>
          <a:solidFill>
            <a:schemeClr val="tx1"/>
          </a:solidFill>
        </a:ln>
      </c:spPr>
    </c:plotArea>
    <c:legend>
      <c:legendPos val="r"/>
      <c:legendEntry>
        <c:idx val="1"/>
        <c:delete val="1"/>
      </c:legendEntry>
      <c:legendEntry>
        <c:idx val="2"/>
        <c:delete val="1"/>
      </c:legendEntry>
      <c:legendEntry>
        <c:idx val="3"/>
        <c:delete val="1"/>
      </c:legendEntry>
      <c:legendEntry>
        <c:idx val="4"/>
        <c:delete val="1"/>
      </c:legendEntry>
      <c:legendEntry>
        <c:idx val="5"/>
        <c:delete val="1"/>
      </c:legendEntry>
      <c:legendEntry>
        <c:idx val="7"/>
        <c:delete val="1"/>
      </c:legendEntry>
      <c:legendEntry>
        <c:idx val="8"/>
        <c:delete val="1"/>
      </c:legendEntry>
      <c:legendEntry>
        <c:idx val="10"/>
        <c:delete val="1"/>
      </c:legendEntry>
      <c:legendEntry>
        <c:idx val="11"/>
        <c:delete val="1"/>
      </c:legendEntry>
      <c:legendEntry>
        <c:idx val="12"/>
        <c:delete val="1"/>
      </c:legendEntry>
      <c:legendEntry>
        <c:idx val="13"/>
        <c:delete val="1"/>
      </c:legendEntry>
      <c:legendEntry>
        <c:idx val="14"/>
        <c:delete val="1"/>
      </c:legendEntry>
      <c:legendEntry>
        <c:idx val="15"/>
        <c:delete val="1"/>
      </c:legendEntry>
      <c:legendEntry>
        <c:idx val="16"/>
        <c:delete val="1"/>
      </c:legendEntry>
      <c:legendEntry>
        <c:idx val="17"/>
        <c:delete val="1"/>
      </c:legendEntry>
      <c:legendEntry>
        <c:idx val="18"/>
        <c:delete val="1"/>
      </c:legendEntry>
      <c:legendEntry>
        <c:idx val="19"/>
        <c:delete val="1"/>
      </c:legendEntry>
      <c:legendEntry>
        <c:idx val="20"/>
        <c:delete val="1"/>
      </c:legendEntry>
      <c:legendEntry>
        <c:idx val="21"/>
        <c:delete val="1"/>
      </c:legendEntry>
      <c:legendEntry>
        <c:idx val="22"/>
        <c:delete val="1"/>
      </c:legendEntry>
      <c:legendEntry>
        <c:idx val="23"/>
        <c:delete val="1"/>
      </c:legendEntry>
      <c:legendEntry>
        <c:idx val="24"/>
        <c:delete val="1"/>
      </c:legendEntry>
      <c:legendEntry>
        <c:idx val="25"/>
        <c:delete val="1"/>
      </c:legendEntry>
      <c:legendEntry>
        <c:idx val="26"/>
        <c:delete val="1"/>
      </c:legendEntry>
      <c:legendEntry>
        <c:idx val="27"/>
        <c:delete val="1"/>
      </c:legendEntry>
      <c:legendEntry>
        <c:idx val="28"/>
        <c:delete val="1"/>
      </c:legendEntry>
      <c:legendEntry>
        <c:idx val="29"/>
        <c:delete val="1"/>
      </c:legendEntry>
      <c:legendEntry>
        <c:idx val="30"/>
        <c:delete val="1"/>
      </c:legendEntry>
      <c:legendEntry>
        <c:idx val="31"/>
        <c:delete val="1"/>
      </c:legendEntry>
      <c:legendEntry>
        <c:idx val="32"/>
        <c:delete val="1"/>
      </c:legendEntry>
      <c:legendEntry>
        <c:idx val="33"/>
        <c:delete val="1"/>
      </c:legendEntry>
      <c:legendEntry>
        <c:idx val="34"/>
        <c:delete val="1"/>
      </c:legendEntry>
      <c:legendEntry>
        <c:idx val="35"/>
        <c:delete val="1"/>
      </c:legendEntry>
      <c:legendEntry>
        <c:idx val="36"/>
        <c:delete val="1"/>
      </c:legendEntry>
      <c:legendEntry>
        <c:idx val="37"/>
        <c:delete val="1"/>
      </c:legendEntry>
      <c:legendEntry>
        <c:idx val="38"/>
        <c:delete val="1"/>
      </c:legendEntry>
      <c:legendEntry>
        <c:idx val="40"/>
        <c:delete val="1"/>
      </c:legendEntry>
      <c:legendEntry>
        <c:idx val="41"/>
        <c:delete val="1"/>
      </c:legendEntry>
      <c:legendEntry>
        <c:idx val="42"/>
        <c:delete val="1"/>
      </c:legendEntry>
      <c:legendEntry>
        <c:idx val="43"/>
        <c:delete val="1"/>
      </c:legendEntry>
      <c:legendEntry>
        <c:idx val="44"/>
        <c:delete val="1"/>
      </c:legendEntry>
      <c:legendEntry>
        <c:idx val="45"/>
        <c:delete val="1"/>
      </c:legendEntry>
      <c:legendEntry>
        <c:idx val="46"/>
        <c:delete val="1"/>
      </c:legendEntry>
      <c:legendEntry>
        <c:idx val="47"/>
        <c:delete val="1"/>
      </c:legendEntry>
      <c:legendEntry>
        <c:idx val="48"/>
        <c:delete val="1"/>
      </c:legendEntry>
      <c:legendEntry>
        <c:idx val="49"/>
        <c:delete val="1"/>
      </c:legendEntry>
      <c:legendEntry>
        <c:idx val="50"/>
        <c:delete val="1"/>
      </c:legendEntry>
      <c:legendEntry>
        <c:idx val="51"/>
        <c:delete val="1"/>
      </c:legendEntry>
      <c:legendEntry>
        <c:idx val="52"/>
        <c:delete val="1"/>
      </c:legendEntry>
      <c:legendEntry>
        <c:idx val="53"/>
        <c:delete val="1"/>
      </c:legendEntry>
      <c:legendEntry>
        <c:idx val="54"/>
        <c:delete val="1"/>
      </c:legendEntry>
      <c:legendEntry>
        <c:idx val="56"/>
        <c:delete val="1"/>
      </c:legendEntry>
      <c:legendEntry>
        <c:idx val="57"/>
        <c:delete val="1"/>
      </c:legendEntry>
      <c:legendEntry>
        <c:idx val="58"/>
        <c:delete val="1"/>
      </c:legendEntry>
      <c:legendEntry>
        <c:idx val="60"/>
        <c:delete val="1"/>
      </c:legendEntry>
      <c:legendEntry>
        <c:idx val="63"/>
        <c:delete val="1"/>
      </c:legendEntry>
      <c:legendEntry>
        <c:idx val="64"/>
        <c:delete val="1"/>
      </c:legendEntry>
      <c:layout>
        <c:manualLayout>
          <c:xMode val="edge"/>
          <c:yMode val="edge"/>
          <c:x val="0.84094995383792104"/>
          <c:y val="2.68494148866751E-2"/>
          <c:w val="0.15905004616207899"/>
          <c:h val="0.88361205367284901"/>
        </c:manualLayout>
      </c:layout>
      <c:overlay val="0"/>
      <c:txPr>
        <a:bodyPr/>
        <a:lstStyle/>
        <a:p>
          <a:pPr>
            <a:defRPr sz="1800">
              <a:latin typeface="Gill Sans MT" panose="020B0502020104020203" pitchFamily="34" charset="77"/>
            </a:defRPr>
          </a:pPr>
          <a:endParaRPr lang="en-US"/>
        </a:p>
      </c:txPr>
    </c:legend>
    <c:plotVisOnly val="1"/>
    <c:dispBlanksAs val="gap"/>
    <c:showDLblsOverMax val="0"/>
  </c:chart>
  <c:spPr>
    <a:ln>
      <a:noFill/>
    </a:ln>
  </c:spPr>
  <c:externalData r:id="rId2">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title>
      <c:tx>
        <c:rich>
          <a:bodyPr/>
          <a:lstStyle/>
          <a:p>
            <a:pPr>
              <a:defRPr>
                <a:latin typeface="Gill Sans MT" panose="020B0502020104020203" pitchFamily="34" charset="77"/>
              </a:defRPr>
            </a:pPr>
            <a:r>
              <a:rPr lang="en-US">
                <a:latin typeface="Gill Sans MT" panose="020B0502020104020203" pitchFamily="34" charset="77"/>
              </a:rPr>
              <a:t>CNN5</a:t>
            </a:r>
          </a:p>
        </c:rich>
      </c:tx>
      <c:layout>
        <c:manualLayout>
          <c:xMode val="edge"/>
          <c:yMode val="edge"/>
          <c:x val="0.52392257217847771"/>
          <c:y val="7.5437209901542721E-2"/>
        </c:manualLayout>
      </c:layout>
      <c:overlay val="0"/>
    </c:title>
    <c:autoTitleDeleted val="0"/>
    <c:plotArea>
      <c:layout>
        <c:manualLayout>
          <c:layoutTarget val="inner"/>
          <c:xMode val="edge"/>
          <c:yMode val="edge"/>
          <c:x val="0.22670538057742781"/>
          <c:y val="0.19929292003268045"/>
          <c:w val="0.7364470691163606"/>
          <c:h val="0.59693049429768352"/>
        </c:manualLayout>
      </c:layout>
      <c:lineChart>
        <c:grouping val="standard"/>
        <c:varyColors val="0"/>
        <c:ser>
          <c:idx val="0"/>
          <c:order val="0"/>
          <c:spPr>
            <a:ln>
              <a:solidFill>
                <a:srgbClr val="1F497D"/>
              </a:solidFill>
            </a:ln>
          </c:spPr>
          <c:marker>
            <c:symbol val="none"/>
          </c:marker>
          <c:val>
            <c:numRef>
              <c:f>'Noronha-Layer-Analysis'!$M$1132:$M$1191</c:f>
              <c:numCache>
                <c:formatCode>General</c:formatCode>
                <c:ptCount val="60"/>
                <c:pt idx="0">
                  <c:v>150.0625</c:v>
                </c:pt>
                <c:pt idx="1">
                  <c:v>12.25</c:v>
                </c:pt>
                <c:pt idx="2">
                  <c:v>110.25</c:v>
                </c:pt>
                <c:pt idx="3">
                  <c:v>98</c:v>
                </c:pt>
                <c:pt idx="4">
                  <c:v>24.5</c:v>
                </c:pt>
                <c:pt idx="5">
                  <c:v>110.25</c:v>
                </c:pt>
                <c:pt idx="6">
                  <c:v>49</c:v>
                </c:pt>
                <c:pt idx="7">
                  <c:v>49</c:v>
                </c:pt>
                <c:pt idx="8">
                  <c:v>110.25</c:v>
                </c:pt>
                <c:pt idx="9">
                  <c:v>49</c:v>
                </c:pt>
                <c:pt idx="10">
                  <c:v>49</c:v>
                </c:pt>
                <c:pt idx="11">
                  <c:v>110.25</c:v>
                </c:pt>
                <c:pt idx="12">
                  <c:v>49</c:v>
                </c:pt>
                <c:pt idx="13">
                  <c:v>49</c:v>
                </c:pt>
                <c:pt idx="14">
                  <c:v>27.5625</c:v>
                </c:pt>
                <c:pt idx="15">
                  <c:v>12.25</c:v>
                </c:pt>
                <c:pt idx="16">
                  <c:v>98</c:v>
                </c:pt>
                <c:pt idx="17">
                  <c:v>24.5</c:v>
                </c:pt>
                <c:pt idx="18">
                  <c:v>110.25</c:v>
                </c:pt>
                <c:pt idx="19">
                  <c:v>49</c:v>
                </c:pt>
                <c:pt idx="20">
                  <c:v>49</c:v>
                </c:pt>
                <c:pt idx="21">
                  <c:v>110.25</c:v>
                </c:pt>
                <c:pt idx="22">
                  <c:v>49</c:v>
                </c:pt>
                <c:pt idx="23">
                  <c:v>49</c:v>
                </c:pt>
                <c:pt idx="24">
                  <c:v>110.25</c:v>
                </c:pt>
                <c:pt idx="25">
                  <c:v>49</c:v>
                </c:pt>
                <c:pt idx="26">
                  <c:v>49</c:v>
                </c:pt>
                <c:pt idx="27">
                  <c:v>110.25</c:v>
                </c:pt>
                <c:pt idx="28">
                  <c:v>49</c:v>
                </c:pt>
                <c:pt idx="29">
                  <c:v>49</c:v>
                </c:pt>
                <c:pt idx="30">
                  <c:v>110.25</c:v>
                </c:pt>
                <c:pt idx="31">
                  <c:v>49</c:v>
                </c:pt>
                <c:pt idx="32">
                  <c:v>49</c:v>
                </c:pt>
                <c:pt idx="33">
                  <c:v>27.5625</c:v>
                </c:pt>
                <c:pt idx="34">
                  <c:v>12.25</c:v>
                </c:pt>
                <c:pt idx="35">
                  <c:v>98</c:v>
                </c:pt>
                <c:pt idx="36">
                  <c:v>24.5</c:v>
                </c:pt>
                <c:pt idx="37">
                  <c:v>110.25</c:v>
                </c:pt>
                <c:pt idx="38">
                  <c:v>49</c:v>
                </c:pt>
                <c:pt idx="39">
                  <c:v>49</c:v>
                </c:pt>
                <c:pt idx="40">
                  <c:v>110.25</c:v>
                </c:pt>
                <c:pt idx="41">
                  <c:v>49</c:v>
                </c:pt>
                <c:pt idx="42">
                  <c:v>49</c:v>
                </c:pt>
                <c:pt idx="43">
                  <c:v>110.25</c:v>
                </c:pt>
                <c:pt idx="44">
                  <c:v>49</c:v>
                </c:pt>
                <c:pt idx="45">
                  <c:v>95.703125</c:v>
                </c:pt>
                <c:pt idx="46">
                  <c:v>25.375</c:v>
                </c:pt>
                <c:pt idx="47">
                  <c:v>24.5</c:v>
                </c:pt>
                <c:pt idx="48">
                  <c:v>25.375</c:v>
                </c:pt>
                <c:pt idx="49">
                  <c:v>24.5</c:v>
                </c:pt>
                <c:pt idx="50">
                  <c:v>25.375</c:v>
                </c:pt>
                <c:pt idx="51">
                  <c:v>24.5</c:v>
                </c:pt>
                <c:pt idx="52">
                  <c:v>25.375</c:v>
                </c:pt>
                <c:pt idx="53">
                  <c:v>24.5</c:v>
                </c:pt>
                <c:pt idx="54">
                  <c:v>13.78125</c:v>
                </c:pt>
                <c:pt idx="55">
                  <c:v>13.78125</c:v>
                </c:pt>
                <c:pt idx="56">
                  <c:v>24.5</c:v>
                </c:pt>
                <c:pt idx="57">
                  <c:v>24.5</c:v>
                </c:pt>
                <c:pt idx="58">
                  <c:v>12.25</c:v>
                </c:pt>
                <c:pt idx="59">
                  <c:v>110.25</c:v>
                </c:pt>
              </c:numCache>
            </c:numRef>
          </c:val>
          <c:smooth val="1"/>
          <c:extLst>
            <c:ext xmlns:c16="http://schemas.microsoft.com/office/drawing/2014/chart" uri="{C3380CC4-5D6E-409C-BE32-E72D297353CC}">
              <c16:uniqueId val="{00000000-3091-3A42-9506-78DDC02DE3C8}"/>
            </c:ext>
          </c:extLst>
        </c:ser>
        <c:dLbls>
          <c:showLegendKey val="0"/>
          <c:showVal val="0"/>
          <c:showCatName val="0"/>
          <c:showSerName val="0"/>
          <c:showPercent val="0"/>
          <c:showBubbleSize val="0"/>
        </c:dLbls>
        <c:smooth val="0"/>
        <c:axId val="-2084099112"/>
        <c:axId val="-2084117752"/>
      </c:lineChart>
      <c:catAx>
        <c:axId val="-2084099112"/>
        <c:scaling>
          <c:orientation val="minMax"/>
        </c:scaling>
        <c:delete val="0"/>
        <c:axPos val="b"/>
        <c:title>
          <c:tx>
            <c:rich>
              <a:bodyPr/>
              <a:lstStyle/>
              <a:p>
                <a:pPr>
                  <a:defRPr sz="1800" b="1"/>
                </a:pPr>
                <a:r>
                  <a:rPr lang="en-US" sz="1800" b="1" dirty="0">
                    <a:latin typeface="Gill Sans MT" panose="020B0502020104020203" pitchFamily="34" charset="77"/>
                  </a:rPr>
                  <a:t>Layers</a:t>
                </a:r>
              </a:p>
            </c:rich>
          </c:tx>
          <c:layout>
            <c:manualLayout>
              <c:xMode val="edge"/>
              <c:yMode val="edge"/>
              <c:x val="0.49222422547648798"/>
              <c:y val="0.88611111111111096"/>
            </c:manualLayout>
          </c:layout>
          <c:overlay val="0"/>
        </c:title>
        <c:majorTickMark val="out"/>
        <c:minorTickMark val="none"/>
        <c:tickLblPos val="nextTo"/>
        <c:txPr>
          <a:bodyPr/>
          <a:lstStyle/>
          <a:p>
            <a:pPr>
              <a:defRPr sz="1400">
                <a:latin typeface="Gill Sans MT" panose="020B0502020104020203" pitchFamily="34" charset="77"/>
              </a:defRPr>
            </a:pPr>
            <a:endParaRPr lang="en-US"/>
          </a:p>
        </c:txPr>
        <c:crossAx val="-2084117752"/>
        <c:crosses val="autoZero"/>
        <c:auto val="1"/>
        <c:lblAlgn val="ctr"/>
        <c:lblOffset val="100"/>
        <c:tickLblSkip val="10"/>
        <c:tickMarkSkip val="1"/>
        <c:noMultiLvlLbl val="0"/>
      </c:catAx>
      <c:valAx>
        <c:axId val="-2084117752"/>
        <c:scaling>
          <c:orientation val="minMax"/>
          <c:min val="0"/>
        </c:scaling>
        <c:delete val="0"/>
        <c:axPos val="l"/>
        <c:majorGridlines/>
        <c:title>
          <c:tx>
            <c:rich>
              <a:bodyPr rot="-5400000" vert="horz"/>
              <a:lstStyle/>
              <a:p>
                <a:pPr>
                  <a:defRPr sz="1800"/>
                </a:pPr>
                <a:r>
                  <a:rPr lang="en-US" sz="1800" dirty="0">
                    <a:latin typeface="Gill Sans MT" panose="020B0502020104020203" pitchFamily="34" charset="77"/>
                  </a:rPr>
                  <a:t>MACs</a:t>
                </a:r>
                <a:r>
                  <a:rPr lang="en-US" sz="1800" baseline="0" dirty="0">
                    <a:latin typeface="Gill Sans MT" panose="020B0502020104020203" pitchFamily="34" charset="77"/>
                  </a:rPr>
                  <a:t> (M)</a:t>
                </a:r>
                <a:endParaRPr lang="en-US" sz="1800" dirty="0">
                  <a:latin typeface="Gill Sans MT" panose="020B0502020104020203" pitchFamily="34" charset="77"/>
                </a:endParaRPr>
              </a:p>
            </c:rich>
          </c:tx>
          <c:layout>
            <c:manualLayout>
              <c:xMode val="edge"/>
              <c:yMode val="edge"/>
              <c:x val="2.1701388888888899E-2"/>
              <c:y val="0.23796296296296299"/>
            </c:manualLayout>
          </c:layout>
          <c:overlay val="0"/>
        </c:title>
        <c:numFmt formatCode="General" sourceLinked="1"/>
        <c:majorTickMark val="out"/>
        <c:minorTickMark val="none"/>
        <c:tickLblPos val="nextTo"/>
        <c:txPr>
          <a:bodyPr/>
          <a:lstStyle/>
          <a:p>
            <a:pPr>
              <a:defRPr sz="1800">
                <a:latin typeface="Gill Sans MT" panose="020B0502020104020203" pitchFamily="34" charset="77"/>
              </a:defRPr>
            </a:pPr>
            <a:endParaRPr lang="en-US"/>
          </a:p>
        </c:txPr>
        <c:crossAx val="-2084099112"/>
        <c:crossesAt val="-1"/>
        <c:crossBetween val="between"/>
        <c:majorUnit val="50"/>
      </c:valAx>
      <c:spPr>
        <a:ln>
          <a:solidFill>
            <a:schemeClr val="tx1"/>
          </a:solidFill>
        </a:ln>
      </c:spPr>
    </c:plotArea>
    <c:plotVisOnly val="1"/>
    <c:dispBlanksAs val="gap"/>
    <c:showDLblsOverMax val="0"/>
  </c:chart>
  <c:spPr>
    <a:ln>
      <a:noFill/>
    </a:ln>
  </c:spPr>
  <c:externalData r:id="rId2">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title>
      <c:tx>
        <c:rich>
          <a:bodyPr/>
          <a:lstStyle/>
          <a:p>
            <a:pPr>
              <a:defRPr/>
            </a:pPr>
            <a:r>
              <a:rPr lang="en-US" dirty="0">
                <a:latin typeface="Gill Sans MT" panose="020B0502020104020203" pitchFamily="34" charset="77"/>
              </a:rPr>
              <a:t>CNN13</a:t>
            </a:r>
          </a:p>
        </c:rich>
      </c:tx>
      <c:layout>
        <c:manualLayout>
          <c:xMode val="edge"/>
          <c:yMode val="edge"/>
          <c:x val="0.47725028023840799"/>
          <c:y val="0"/>
        </c:manualLayout>
      </c:layout>
      <c:overlay val="0"/>
    </c:title>
    <c:autoTitleDeleted val="0"/>
    <c:plotArea>
      <c:layout>
        <c:manualLayout>
          <c:layoutTarget val="inner"/>
          <c:xMode val="edge"/>
          <c:yMode val="edge"/>
          <c:x val="0.250455387412511"/>
          <c:y val="0.123637520200805"/>
          <c:w val="0.711465082977909"/>
          <c:h val="0.6063381485936572"/>
        </c:manualLayout>
      </c:layout>
      <c:lineChart>
        <c:grouping val="standard"/>
        <c:varyColors val="0"/>
        <c:ser>
          <c:idx val="0"/>
          <c:order val="0"/>
          <c:spPr>
            <a:ln>
              <a:solidFill>
                <a:srgbClr val="1F497D"/>
              </a:solidFill>
            </a:ln>
          </c:spPr>
          <c:marker>
            <c:symbol val="none"/>
          </c:marker>
          <c:val>
            <c:numRef>
              <c:f>('Noronha-Layer-Analysis-3'!$J$1313:$J$1365,'Noronha-Layer-Analysis-3'!$J$1367:$J$1371,'Noronha-Layer-Analysis-3'!$J$1373:$J$1389)</c:f>
              <c:numCache>
                <c:formatCode>General</c:formatCode>
                <c:ptCount val="75"/>
                <c:pt idx="0">
                  <c:v>4096</c:v>
                </c:pt>
                <c:pt idx="1">
                  <c:v>1024</c:v>
                </c:pt>
                <c:pt idx="2">
                  <c:v>1024</c:v>
                </c:pt>
                <c:pt idx="3">
                  <c:v>256</c:v>
                </c:pt>
                <c:pt idx="4">
                  <c:v>256</c:v>
                </c:pt>
                <c:pt idx="5">
                  <c:v>256</c:v>
                </c:pt>
                <c:pt idx="6">
                  <c:v>64</c:v>
                </c:pt>
                <c:pt idx="7">
                  <c:v>64</c:v>
                </c:pt>
                <c:pt idx="8">
                  <c:v>64</c:v>
                </c:pt>
                <c:pt idx="9">
                  <c:v>64</c:v>
                </c:pt>
                <c:pt idx="10">
                  <c:v>64</c:v>
                </c:pt>
                <c:pt idx="11">
                  <c:v>64</c:v>
                </c:pt>
                <c:pt idx="12">
                  <c:v>64</c:v>
                </c:pt>
                <c:pt idx="13">
                  <c:v>16</c:v>
                </c:pt>
                <c:pt idx="14">
                  <c:v>16</c:v>
                </c:pt>
                <c:pt idx="15">
                  <c:v>16</c:v>
                </c:pt>
                <c:pt idx="16">
                  <c:v>16</c:v>
                </c:pt>
                <c:pt idx="17">
                  <c:v>4096</c:v>
                </c:pt>
                <c:pt idx="18">
                  <c:v>4096</c:v>
                </c:pt>
                <c:pt idx="19">
                  <c:v>4096</c:v>
                </c:pt>
                <c:pt idx="20">
                  <c:v>1024</c:v>
                </c:pt>
                <c:pt idx="21">
                  <c:v>1024</c:v>
                </c:pt>
                <c:pt idx="22">
                  <c:v>1024</c:v>
                </c:pt>
                <c:pt idx="23">
                  <c:v>1024</c:v>
                </c:pt>
                <c:pt idx="24">
                  <c:v>256</c:v>
                </c:pt>
                <c:pt idx="25">
                  <c:v>256</c:v>
                </c:pt>
                <c:pt idx="26">
                  <c:v>256</c:v>
                </c:pt>
                <c:pt idx="27">
                  <c:v>256</c:v>
                </c:pt>
                <c:pt idx="28">
                  <c:v>256</c:v>
                </c:pt>
                <c:pt idx="29">
                  <c:v>256</c:v>
                </c:pt>
                <c:pt idx="30">
                  <c:v>64</c:v>
                </c:pt>
                <c:pt idx="31">
                  <c:v>64</c:v>
                </c:pt>
                <c:pt idx="32">
                  <c:v>64</c:v>
                </c:pt>
                <c:pt idx="33">
                  <c:v>64</c:v>
                </c:pt>
                <c:pt idx="34">
                  <c:v>64</c:v>
                </c:pt>
                <c:pt idx="35">
                  <c:v>64</c:v>
                </c:pt>
                <c:pt idx="36">
                  <c:v>64</c:v>
                </c:pt>
                <c:pt idx="37">
                  <c:v>64</c:v>
                </c:pt>
                <c:pt idx="38">
                  <c:v>64</c:v>
                </c:pt>
                <c:pt idx="39">
                  <c:v>64</c:v>
                </c:pt>
                <c:pt idx="40">
                  <c:v>64</c:v>
                </c:pt>
                <c:pt idx="41">
                  <c:v>64</c:v>
                </c:pt>
                <c:pt idx="42">
                  <c:v>64</c:v>
                </c:pt>
                <c:pt idx="43">
                  <c:v>64</c:v>
                </c:pt>
                <c:pt idx="44">
                  <c:v>16</c:v>
                </c:pt>
                <c:pt idx="45">
                  <c:v>16</c:v>
                </c:pt>
                <c:pt idx="46">
                  <c:v>16</c:v>
                </c:pt>
                <c:pt idx="47">
                  <c:v>16</c:v>
                </c:pt>
                <c:pt idx="48">
                  <c:v>16</c:v>
                </c:pt>
                <c:pt idx="49">
                  <c:v>16</c:v>
                </c:pt>
                <c:pt idx="50">
                  <c:v>16</c:v>
                </c:pt>
                <c:pt idx="51">
                  <c:v>16</c:v>
                </c:pt>
                <c:pt idx="52">
                  <c:v>4</c:v>
                </c:pt>
                <c:pt idx="53">
                  <c:v>1</c:v>
                </c:pt>
                <c:pt idx="54">
                  <c:v>1</c:v>
                </c:pt>
                <c:pt idx="55">
                  <c:v>1</c:v>
                </c:pt>
                <c:pt idx="56">
                  <c:v>1</c:v>
                </c:pt>
                <c:pt idx="57">
                  <c:v>1</c:v>
                </c:pt>
                <c:pt idx="58">
                  <c:v>4096</c:v>
                </c:pt>
                <c:pt idx="59">
                  <c:v>1024</c:v>
                </c:pt>
                <c:pt idx="60">
                  <c:v>1024</c:v>
                </c:pt>
                <c:pt idx="61">
                  <c:v>256</c:v>
                </c:pt>
                <c:pt idx="62">
                  <c:v>256</c:v>
                </c:pt>
                <c:pt idx="63">
                  <c:v>256</c:v>
                </c:pt>
                <c:pt idx="64">
                  <c:v>64</c:v>
                </c:pt>
                <c:pt idx="65">
                  <c:v>64</c:v>
                </c:pt>
                <c:pt idx="66">
                  <c:v>64</c:v>
                </c:pt>
                <c:pt idx="67">
                  <c:v>64</c:v>
                </c:pt>
                <c:pt idx="68">
                  <c:v>64</c:v>
                </c:pt>
                <c:pt idx="69">
                  <c:v>64</c:v>
                </c:pt>
                <c:pt idx="70">
                  <c:v>64</c:v>
                </c:pt>
                <c:pt idx="71">
                  <c:v>16</c:v>
                </c:pt>
                <c:pt idx="72">
                  <c:v>16</c:v>
                </c:pt>
                <c:pt idx="73">
                  <c:v>16</c:v>
                </c:pt>
                <c:pt idx="74">
                  <c:v>16</c:v>
                </c:pt>
              </c:numCache>
            </c:numRef>
          </c:val>
          <c:smooth val="1"/>
          <c:extLst>
            <c:ext xmlns:c16="http://schemas.microsoft.com/office/drawing/2014/chart" uri="{C3380CC4-5D6E-409C-BE32-E72D297353CC}">
              <c16:uniqueId val="{00000000-0C0E-C443-866D-C79FA0EC2262}"/>
            </c:ext>
          </c:extLst>
        </c:ser>
        <c:dLbls>
          <c:showLegendKey val="0"/>
          <c:showVal val="0"/>
          <c:showCatName val="0"/>
          <c:showSerName val="0"/>
          <c:showPercent val="0"/>
          <c:showBubbleSize val="0"/>
        </c:dLbls>
        <c:smooth val="0"/>
        <c:axId val="-2056363032"/>
        <c:axId val="-2057213288"/>
      </c:lineChart>
      <c:catAx>
        <c:axId val="-2056363032"/>
        <c:scaling>
          <c:orientation val="minMax"/>
        </c:scaling>
        <c:delete val="0"/>
        <c:axPos val="b"/>
        <c:title>
          <c:tx>
            <c:rich>
              <a:bodyPr/>
              <a:lstStyle/>
              <a:p>
                <a:pPr>
                  <a:defRPr sz="1800"/>
                </a:pPr>
                <a:r>
                  <a:rPr lang="en-US" sz="1800" dirty="0">
                    <a:latin typeface="Gill Sans MT" panose="020B0502020104020203" pitchFamily="34" charset="77"/>
                  </a:rPr>
                  <a:t>Layers</a:t>
                </a:r>
              </a:p>
            </c:rich>
          </c:tx>
          <c:overlay val="0"/>
        </c:title>
        <c:majorTickMark val="out"/>
        <c:minorTickMark val="none"/>
        <c:tickLblPos val="nextTo"/>
        <c:txPr>
          <a:bodyPr/>
          <a:lstStyle/>
          <a:p>
            <a:pPr>
              <a:defRPr sz="1400">
                <a:latin typeface="Gill Sans MT" panose="020B0502020104020203" pitchFamily="34" charset="77"/>
              </a:defRPr>
            </a:pPr>
            <a:endParaRPr lang="en-US"/>
          </a:p>
        </c:txPr>
        <c:crossAx val="-2057213288"/>
        <c:crosses val="autoZero"/>
        <c:auto val="1"/>
        <c:lblAlgn val="ctr"/>
        <c:lblOffset val="100"/>
        <c:tickLblSkip val="10"/>
        <c:noMultiLvlLbl val="0"/>
      </c:catAx>
      <c:valAx>
        <c:axId val="-2057213288"/>
        <c:scaling>
          <c:orientation val="minMax"/>
          <c:min val="0"/>
        </c:scaling>
        <c:delete val="0"/>
        <c:axPos val="l"/>
        <c:majorGridlines/>
        <c:title>
          <c:tx>
            <c:rich>
              <a:bodyPr rot="-5400000" vert="horz"/>
              <a:lstStyle/>
              <a:p>
                <a:pPr>
                  <a:defRPr sz="1800"/>
                </a:pPr>
                <a:r>
                  <a:rPr lang="en-US" sz="1800" dirty="0">
                    <a:latin typeface="Gill Sans MT" panose="020B0502020104020203" pitchFamily="34" charset="77"/>
                  </a:rPr>
                  <a:t>FLOP/Byte</a:t>
                </a:r>
              </a:p>
            </c:rich>
          </c:tx>
          <c:layout>
            <c:manualLayout>
              <c:xMode val="edge"/>
              <c:yMode val="edge"/>
              <c:x val="2.5348760115922998E-2"/>
              <c:y val="0.181497675083654"/>
            </c:manualLayout>
          </c:layout>
          <c:overlay val="0"/>
        </c:title>
        <c:numFmt formatCode="General" sourceLinked="1"/>
        <c:majorTickMark val="out"/>
        <c:minorTickMark val="none"/>
        <c:tickLblPos val="nextTo"/>
        <c:txPr>
          <a:bodyPr/>
          <a:lstStyle/>
          <a:p>
            <a:pPr>
              <a:defRPr sz="1800">
                <a:latin typeface="Gill Sans MT" panose="020B0502020104020203" pitchFamily="34" charset="77"/>
              </a:defRPr>
            </a:pPr>
            <a:endParaRPr lang="en-US"/>
          </a:p>
        </c:txPr>
        <c:crossAx val="-2056363032"/>
        <c:crosses val="autoZero"/>
        <c:crossBetween val="between"/>
      </c:valAx>
      <c:spPr>
        <a:ln>
          <a:solidFill>
            <a:schemeClr val="tx1"/>
          </a:solidFill>
        </a:ln>
      </c:spPr>
    </c:plotArea>
    <c:plotVisOnly val="1"/>
    <c:dispBlanksAs val="gap"/>
    <c:showDLblsOverMax val="0"/>
  </c:chart>
  <c:externalData r:id="rId2">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39608280097063"/>
          <c:y val="4.2294921468149803E-2"/>
          <c:w val="0.81248526717179204"/>
          <c:h val="0.792204724409449"/>
        </c:manualLayout>
      </c:layout>
      <c:barChart>
        <c:barDir val="col"/>
        <c:grouping val="clustered"/>
        <c:varyColors val="0"/>
        <c:ser>
          <c:idx val="0"/>
          <c:order val="0"/>
          <c:tx>
            <c:strRef>
              <c:f>Summary!$M$15</c:f>
              <c:strCache>
                <c:ptCount val="1"/>
                <c:pt idx="0">
                  <c:v>Baseline</c:v>
                </c:pt>
              </c:strCache>
            </c:strRef>
          </c:tx>
          <c:spPr>
            <a:solidFill>
              <a:schemeClr val="accent1"/>
            </a:solidFill>
          </c:spPr>
          <c:invertIfNegative val="0"/>
          <c:cat>
            <c:strRef>
              <c:f>Summary!$L$16:$L$17</c:f>
              <c:strCache>
                <c:ptCount val="2"/>
                <c:pt idx="0">
                  <c:v>Latency</c:v>
                </c:pt>
                <c:pt idx="1">
                  <c:v>Energy</c:v>
                </c:pt>
              </c:strCache>
            </c:strRef>
          </c:cat>
          <c:val>
            <c:numRef>
              <c:f>Summary!$M$16:$M$17</c:f>
              <c:numCache>
                <c:formatCode>General</c:formatCode>
                <c:ptCount val="2"/>
                <c:pt idx="0">
                  <c:v>1</c:v>
                </c:pt>
                <c:pt idx="1">
                  <c:v>1</c:v>
                </c:pt>
              </c:numCache>
            </c:numRef>
          </c:val>
          <c:extLst>
            <c:ext xmlns:c16="http://schemas.microsoft.com/office/drawing/2014/chart" uri="{C3380CC4-5D6E-409C-BE32-E72D297353CC}">
              <c16:uniqueId val="{00000000-7826-9D49-811B-D9535C7E3A55}"/>
            </c:ext>
          </c:extLst>
        </c:ser>
        <c:ser>
          <c:idx val="1"/>
          <c:order val="1"/>
          <c:tx>
            <c:strRef>
              <c:f>Summary!$N$15</c:f>
              <c:strCache>
                <c:ptCount val="1"/>
                <c:pt idx="0">
                  <c:v>Intra-Subarray</c:v>
                </c:pt>
              </c:strCache>
            </c:strRef>
          </c:tx>
          <c:invertIfNegative val="0"/>
          <c:cat>
            <c:strRef>
              <c:f>Summary!$L$16:$L$17</c:f>
              <c:strCache>
                <c:ptCount val="2"/>
                <c:pt idx="0">
                  <c:v>Latency</c:v>
                </c:pt>
                <c:pt idx="1">
                  <c:v>Energy</c:v>
                </c:pt>
              </c:strCache>
            </c:strRef>
          </c:cat>
          <c:val>
            <c:numRef>
              <c:f>Summary!$N$16:$N$17</c:f>
              <c:numCache>
                <c:formatCode>General</c:formatCode>
                <c:ptCount val="2"/>
                <c:pt idx="0">
                  <c:v>8.8582677165354298E-2</c:v>
                </c:pt>
                <c:pt idx="1">
                  <c:v>1.3448690025594699E-2</c:v>
                </c:pt>
              </c:numCache>
            </c:numRef>
          </c:val>
          <c:extLst>
            <c:ext xmlns:c16="http://schemas.microsoft.com/office/drawing/2014/chart" uri="{C3380CC4-5D6E-409C-BE32-E72D297353CC}">
              <c16:uniqueId val="{00000001-7826-9D49-811B-D9535C7E3A55}"/>
            </c:ext>
          </c:extLst>
        </c:ser>
        <c:ser>
          <c:idx val="2"/>
          <c:order val="2"/>
          <c:tx>
            <c:strRef>
              <c:f>Summary!$O$15</c:f>
              <c:strCache>
                <c:ptCount val="1"/>
                <c:pt idx="0">
                  <c:v>Inter-Bank</c:v>
                </c:pt>
              </c:strCache>
            </c:strRef>
          </c:tx>
          <c:invertIfNegative val="0"/>
          <c:cat>
            <c:strRef>
              <c:f>Summary!$L$16:$L$17</c:f>
              <c:strCache>
                <c:ptCount val="2"/>
                <c:pt idx="0">
                  <c:v>Latency</c:v>
                </c:pt>
                <c:pt idx="1">
                  <c:v>Energy</c:v>
                </c:pt>
              </c:strCache>
            </c:strRef>
          </c:cat>
          <c:val>
            <c:numRef>
              <c:f>Summary!$O$16:$O$17</c:f>
              <c:numCache>
                <c:formatCode>General</c:formatCode>
                <c:ptCount val="2"/>
                <c:pt idx="0">
                  <c:v>0.51673228346456701</c:v>
                </c:pt>
                <c:pt idx="1">
                  <c:v>0.31183065183633102</c:v>
                </c:pt>
              </c:numCache>
            </c:numRef>
          </c:val>
          <c:extLst>
            <c:ext xmlns:c16="http://schemas.microsoft.com/office/drawing/2014/chart" uri="{C3380CC4-5D6E-409C-BE32-E72D297353CC}">
              <c16:uniqueId val="{00000002-7826-9D49-811B-D9535C7E3A55}"/>
            </c:ext>
          </c:extLst>
        </c:ser>
        <c:ser>
          <c:idx val="3"/>
          <c:order val="3"/>
          <c:tx>
            <c:strRef>
              <c:f>Summary!$P$15</c:f>
              <c:strCache>
                <c:ptCount val="1"/>
                <c:pt idx="0">
                  <c:v>Inter-Subarray</c:v>
                </c:pt>
              </c:strCache>
            </c:strRef>
          </c:tx>
          <c:invertIfNegative val="0"/>
          <c:cat>
            <c:strRef>
              <c:f>Summary!$L$16:$L$17</c:f>
              <c:strCache>
                <c:ptCount val="2"/>
                <c:pt idx="0">
                  <c:v>Latency</c:v>
                </c:pt>
                <c:pt idx="1">
                  <c:v>Energy</c:v>
                </c:pt>
              </c:strCache>
            </c:strRef>
          </c:cat>
          <c:val>
            <c:numRef>
              <c:f>Summary!$P$16:$P$17</c:f>
              <c:numCache>
                <c:formatCode>General</c:formatCode>
                <c:ptCount val="2"/>
                <c:pt idx="0">
                  <c:v>1.0147637795275599</c:v>
                </c:pt>
                <c:pt idx="1">
                  <c:v>0.67849912393909895</c:v>
                </c:pt>
              </c:numCache>
            </c:numRef>
          </c:val>
          <c:extLst>
            <c:ext xmlns:c16="http://schemas.microsoft.com/office/drawing/2014/chart" uri="{C3380CC4-5D6E-409C-BE32-E72D297353CC}">
              <c16:uniqueId val="{00000003-7826-9D49-811B-D9535C7E3A55}"/>
            </c:ext>
          </c:extLst>
        </c:ser>
        <c:dLbls>
          <c:showLegendKey val="0"/>
          <c:showVal val="0"/>
          <c:showCatName val="0"/>
          <c:showSerName val="0"/>
          <c:showPercent val="0"/>
          <c:showBubbleSize val="0"/>
        </c:dLbls>
        <c:gapWidth val="150"/>
        <c:axId val="1745777488"/>
        <c:axId val="1745818560"/>
      </c:barChart>
      <c:catAx>
        <c:axId val="1745777488"/>
        <c:scaling>
          <c:orientation val="minMax"/>
        </c:scaling>
        <c:delete val="0"/>
        <c:axPos val="b"/>
        <c:numFmt formatCode="General" sourceLinked="0"/>
        <c:majorTickMark val="out"/>
        <c:minorTickMark val="none"/>
        <c:tickLblPos val="nextTo"/>
        <c:txPr>
          <a:bodyPr/>
          <a:lstStyle/>
          <a:p>
            <a:pPr>
              <a:defRPr sz="2400"/>
            </a:pPr>
            <a:endParaRPr lang="en-US"/>
          </a:p>
        </c:txPr>
        <c:crossAx val="1745818560"/>
        <c:crosses val="autoZero"/>
        <c:auto val="1"/>
        <c:lblAlgn val="ctr"/>
        <c:lblOffset val="100"/>
        <c:noMultiLvlLbl val="0"/>
      </c:catAx>
      <c:valAx>
        <c:axId val="1745818560"/>
        <c:scaling>
          <c:orientation val="minMax"/>
        </c:scaling>
        <c:delete val="0"/>
        <c:axPos val="l"/>
        <c:majorGridlines/>
        <c:title>
          <c:tx>
            <c:rich>
              <a:bodyPr rot="-5400000" vert="horz"/>
              <a:lstStyle/>
              <a:p>
                <a:pPr>
                  <a:defRPr/>
                </a:pPr>
                <a:r>
                  <a:rPr lang="en-US" sz="2400" dirty="0"/>
                  <a:t>Normalized</a:t>
                </a:r>
                <a:r>
                  <a:rPr lang="en-US" sz="2400" baseline="0" dirty="0"/>
                  <a:t> Savings</a:t>
                </a:r>
                <a:endParaRPr lang="en-US" sz="2400" dirty="0"/>
              </a:p>
            </c:rich>
          </c:tx>
          <c:overlay val="0"/>
        </c:title>
        <c:numFmt formatCode="General" sourceLinked="1"/>
        <c:majorTickMark val="out"/>
        <c:minorTickMark val="none"/>
        <c:tickLblPos val="nextTo"/>
        <c:txPr>
          <a:bodyPr/>
          <a:lstStyle/>
          <a:p>
            <a:pPr>
              <a:defRPr sz="1800"/>
            </a:pPr>
            <a:endParaRPr lang="en-US"/>
          </a:p>
        </c:txPr>
        <c:crossAx val="1745777488"/>
        <c:crosses val="autoZero"/>
        <c:crossBetween val="between"/>
      </c:valAx>
    </c:plotArea>
    <c:legend>
      <c:legendPos val="r"/>
      <c:layout>
        <c:manualLayout>
          <c:xMode val="edge"/>
          <c:yMode val="edge"/>
          <c:x val="0.28331835289456703"/>
          <c:y val="2.2068074823980298E-3"/>
          <c:w val="0.667939508740653"/>
          <c:h val="0.14108903053784899"/>
        </c:manualLayout>
      </c:layout>
      <c:overlay val="0"/>
      <c:spPr>
        <a:solidFill>
          <a:schemeClr val="bg1"/>
        </a:solidFill>
        <a:ln>
          <a:solidFill>
            <a:schemeClr val="tx1"/>
          </a:solidFill>
        </a:ln>
      </c:spPr>
      <c:txPr>
        <a:bodyPr/>
        <a:lstStyle/>
        <a:p>
          <a:pPr>
            <a:defRPr sz="2000"/>
          </a:pPr>
          <a:endParaRPr lang="en-US"/>
        </a:p>
      </c:txPr>
    </c:legend>
    <c:plotVisOnly val="1"/>
    <c:dispBlanksAs val="gap"/>
    <c:showDLblsOverMax val="0"/>
  </c:chart>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smoothMarker"/>
        <c:varyColors val="0"/>
        <c:ser>
          <c:idx val="0"/>
          <c:order val="0"/>
          <c:tx>
            <c:strRef>
              <c:f>'nC-runs'!$AY$2</c:f>
              <c:strCache>
                <c:ptCount val="1"/>
                <c:pt idx="0">
                  <c:v>SPP</c:v>
                </c:pt>
              </c:strCache>
            </c:strRef>
          </c:tx>
          <c:spPr>
            <a:ln w="38100" cap="rnd">
              <a:solidFill>
                <a:schemeClr val="accent6">
                  <a:lumMod val="75000"/>
                </a:schemeClr>
              </a:solidFill>
              <a:prstDash val="solid"/>
              <a:round/>
            </a:ln>
            <a:effectLst/>
          </c:spPr>
          <c:marker>
            <c:symbol val="circle"/>
            <c:size val="8"/>
            <c:spPr>
              <a:solidFill>
                <a:schemeClr val="accent6">
                  <a:lumMod val="75000"/>
                </a:schemeClr>
              </a:solidFill>
              <a:ln w="12700">
                <a:solidFill>
                  <a:schemeClr val="accent6">
                    <a:lumMod val="50000"/>
                  </a:schemeClr>
                </a:solidFill>
              </a:ln>
              <a:effectLst/>
            </c:spPr>
          </c:marker>
          <c:xVal>
            <c:numRef>
              <c:f>'nC-runs'!$AZ$1:$BE$1</c:f>
              <c:numCache>
                <c:formatCode>General</c:formatCode>
                <c:ptCount val="6"/>
                <c:pt idx="0">
                  <c:v>1</c:v>
                </c:pt>
                <c:pt idx="1">
                  <c:v>2</c:v>
                </c:pt>
                <c:pt idx="2">
                  <c:v>4</c:v>
                </c:pt>
                <c:pt idx="3">
                  <c:v>6</c:v>
                </c:pt>
                <c:pt idx="4">
                  <c:v>8</c:v>
                </c:pt>
                <c:pt idx="5">
                  <c:v>12</c:v>
                </c:pt>
              </c:numCache>
            </c:numRef>
          </c:xVal>
          <c:yVal>
            <c:numRef>
              <c:f>'nC-runs'!$AZ$2:$BE$2</c:f>
              <c:numCache>
                <c:formatCode>General</c:formatCode>
                <c:ptCount val="6"/>
                <c:pt idx="0">
                  <c:v>1.1808841707873761</c:v>
                </c:pt>
                <c:pt idx="1">
                  <c:v>1.2748240002710416</c:v>
                </c:pt>
                <c:pt idx="2">
                  <c:v>1.2360704054461438</c:v>
                </c:pt>
                <c:pt idx="3">
                  <c:v>1.2321915796264478</c:v>
                </c:pt>
                <c:pt idx="4">
                  <c:v>1.2106804796264479</c:v>
                </c:pt>
                <c:pt idx="5">
                  <c:v>1.1843877796264499</c:v>
                </c:pt>
              </c:numCache>
            </c:numRef>
          </c:yVal>
          <c:smooth val="1"/>
          <c:extLst>
            <c:ext xmlns:c16="http://schemas.microsoft.com/office/drawing/2014/chart" uri="{C3380CC4-5D6E-409C-BE32-E72D297353CC}">
              <c16:uniqueId val="{00000000-F666-2646-8D32-12A584600FA6}"/>
            </c:ext>
          </c:extLst>
        </c:ser>
        <c:ser>
          <c:idx val="1"/>
          <c:order val="1"/>
          <c:tx>
            <c:strRef>
              <c:f>'nC-runs'!$AY$3</c:f>
              <c:strCache>
                <c:ptCount val="1"/>
                <c:pt idx="0">
                  <c:v>Bingo</c:v>
                </c:pt>
              </c:strCache>
            </c:strRef>
          </c:tx>
          <c:spPr>
            <a:ln w="38100" cap="rnd">
              <a:solidFill>
                <a:schemeClr val="accent1"/>
              </a:solidFill>
              <a:prstDash val="solid"/>
              <a:round/>
            </a:ln>
            <a:effectLst/>
          </c:spPr>
          <c:marker>
            <c:symbol val="circle"/>
            <c:size val="8"/>
            <c:spPr>
              <a:solidFill>
                <a:schemeClr val="accent1"/>
              </a:solidFill>
              <a:ln w="12700">
                <a:solidFill>
                  <a:schemeClr val="accent1">
                    <a:lumMod val="50000"/>
                  </a:schemeClr>
                </a:solidFill>
              </a:ln>
              <a:effectLst/>
            </c:spPr>
          </c:marker>
          <c:xVal>
            <c:numRef>
              <c:f>'nC-runs'!$AZ$1:$BE$1</c:f>
              <c:numCache>
                <c:formatCode>General</c:formatCode>
                <c:ptCount val="6"/>
                <c:pt idx="0">
                  <c:v>1</c:v>
                </c:pt>
                <c:pt idx="1">
                  <c:v>2</c:v>
                </c:pt>
                <c:pt idx="2">
                  <c:v>4</c:v>
                </c:pt>
                <c:pt idx="3">
                  <c:v>6</c:v>
                </c:pt>
                <c:pt idx="4">
                  <c:v>8</c:v>
                </c:pt>
                <c:pt idx="5">
                  <c:v>12</c:v>
                </c:pt>
              </c:numCache>
            </c:numRef>
          </c:xVal>
          <c:yVal>
            <c:numRef>
              <c:f>'nC-runs'!$AZ$3:$BE$3</c:f>
              <c:numCache>
                <c:formatCode>General</c:formatCode>
                <c:ptCount val="6"/>
                <c:pt idx="0">
                  <c:v>1.1861222740304298</c:v>
                </c:pt>
                <c:pt idx="1">
                  <c:v>1.283155393669023</c:v>
                </c:pt>
                <c:pt idx="2">
                  <c:v>1.21857547349426</c:v>
                </c:pt>
                <c:pt idx="3">
                  <c:v>1.1863626306643582</c:v>
                </c:pt>
                <c:pt idx="4">
                  <c:v>1.1783076306643601</c:v>
                </c:pt>
                <c:pt idx="5">
                  <c:v>1.1577598306643599</c:v>
                </c:pt>
              </c:numCache>
            </c:numRef>
          </c:yVal>
          <c:smooth val="1"/>
          <c:extLst>
            <c:ext xmlns:c16="http://schemas.microsoft.com/office/drawing/2014/chart" uri="{C3380CC4-5D6E-409C-BE32-E72D297353CC}">
              <c16:uniqueId val="{00000001-F666-2646-8D32-12A584600FA6}"/>
            </c:ext>
          </c:extLst>
        </c:ser>
        <c:ser>
          <c:idx val="2"/>
          <c:order val="2"/>
          <c:tx>
            <c:strRef>
              <c:f>'nC-runs'!$AY$4</c:f>
              <c:strCache>
                <c:ptCount val="1"/>
                <c:pt idx="0">
                  <c:v>MLOP</c:v>
                </c:pt>
              </c:strCache>
            </c:strRef>
          </c:tx>
          <c:spPr>
            <a:ln w="38100" cap="rnd">
              <a:solidFill>
                <a:schemeClr val="accent4">
                  <a:lumMod val="75000"/>
                </a:schemeClr>
              </a:solidFill>
              <a:prstDash val="solid"/>
              <a:round/>
            </a:ln>
            <a:effectLst/>
          </c:spPr>
          <c:marker>
            <c:symbol val="circle"/>
            <c:size val="8"/>
            <c:spPr>
              <a:solidFill>
                <a:schemeClr val="accent4">
                  <a:lumMod val="75000"/>
                </a:schemeClr>
              </a:solidFill>
              <a:ln w="12700">
                <a:solidFill>
                  <a:schemeClr val="accent4">
                    <a:lumMod val="50000"/>
                  </a:schemeClr>
                </a:solidFill>
              </a:ln>
              <a:effectLst/>
            </c:spPr>
          </c:marker>
          <c:xVal>
            <c:numRef>
              <c:f>'nC-runs'!$AZ$1:$BE$1</c:f>
              <c:numCache>
                <c:formatCode>General</c:formatCode>
                <c:ptCount val="6"/>
                <c:pt idx="0">
                  <c:v>1</c:v>
                </c:pt>
                <c:pt idx="1">
                  <c:v>2</c:v>
                </c:pt>
                <c:pt idx="2">
                  <c:v>4</c:v>
                </c:pt>
                <c:pt idx="3">
                  <c:v>6</c:v>
                </c:pt>
                <c:pt idx="4">
                  <c:v>8</c:v>
                </c:pt>
                <c:pt idx="5">
                  <c:v>12</c:v>
                </c:pt>
              </c:numCache>
            </c:numRef>
          </c:xVal>
          <c:yVal>
            <c:numRef>
              <c:f>'nC-runs'!$AZ$4:$BE$4</c:f>
              <c:numCache>
                <c:formatCode>General</c:formatCode>
                <c:ptCount val="6"/>
                <c:pt idx="0">
                  <c:v>1.1902479558020136</c:v>
                </c:pt>
                <c:pt idx="1">
                  <c:v>1.2832694998724017</c:v>
                </c:pt>
                <c:pt idx="2">
                  <c:v>1.2429404821709504</c:v>
                </c:pt>
                <c:pt idx="3">
                  <c:v>1.2309973916321584</c:v>
                </c:pt>
                <c:pt idx="4">
                  <c:v>1.20737059163216</c:v>
                </c:pt>
                <c:pt idx="5">
                  <c:v>1.1768934916321601</c:v>
                </c:pt>
              </c:numCache>
            </c:numRef>
          </c:yVal>
          <c:smooth val="1"/>
          <c:extLst>
            <c:ext xmlns:c16="http://schemas.microsoft.com/office/drawing/2014/chart" uri="{C3380CC4-5D6E-409C-BE32-E72D297353CC}">
              <c16:uniqueId val="{00000002-F666-2646-8D32-12A584600FA6}"/>
            </c:ext>
          </c:extLst>
        </c:ser>
        <c:ser>
          <c:idx val="5"/>
          <c:order val="3"/>
          <c:tx>
            <c:strRef>
              <c:f>'nC-runs'!$AY$7</c:f>
              <c:strCache>
                <c:ptCount val="1"/>
                <c:pt idx="0">
                  <c:v>Pythia</c:v>
                </c:pt>
              </c:strCache>
            </c:strRef>
          </c:tx>
          <c:spPr>
            <a:ln w="38100" cap="rnd">
              <a:solidFill>
                <a:srgbClr val="C00000"/>
              </a:solidFill>
              <a:prstDash val="solid"/>
              <a:round/>
            </a:ln>
            <a:effectLst/>
          </c:spPr>
          <c:marker>
            <c:symbol val="circle"/>
            <c:size val="11"/>
            <c:spPr>
              <a:solidFill>
                <a:srgbClr val="FFFF00"/>
              </a:solidFill>
              <a:ln w="28575">
                <a:solidFill>
                  <a:schemeClr val="tx1"/>
                </a:solidFill>
              </a:ln>
              <a:effectLst/>
            </c:spPr>
          </c:marker>
          <c:xVal>
            <c:numRef>
              <c:f>'nC-runs'!$AZ$1:$BE$1</c:f>
              <c:numCache>
                <c:formatCode>General</c:formatCode>
                <c:ptCount val="6"/>
                <c:pt idx="0">
                  <c:v>1</c:v>
                </c:pt>
                <c:pt idx="1">
                  <c:v>2</c:v>
                </c:pt>
                <c:pt idx="2">
                  <c:v>4</c:v>
                </c:pt>
                <c:pt idx="3">
                  <c:v>6</c:v>
                </c:pt>
                <c:pt idx="4">
                  <c:v>8</c:v>
                </c:pt>
                <c:pt idx="5">
                  <c:v>12</c:v>
                </c:pt>
              </c:numCache>
            </c:numRef>
          </c:xVal>
          <c:yVal>
            <c:numRef>
              <c:f>'nC-runs'!$AZ$7:$BE$7</c:f>
              <c:numCache>
                <c:formatCode>General</c:formatCode>
                <c:ptCount val="6"/>
                <c:pt idx="0">
                  <c:v>1.224211498438099</c:v>
                </c:pt>
                <c:pt idx="1">
                  <c:v>1.3242669269826637</c:v>
                </c:pt>
                <c:pt idx="2">
                  <c:v>1.3008811418323525</c:v>
                </c:pt>
                <c:pt idx="3">
                  <c:v>1.2853278822555283</c:v>
                </c:pt>
                <c:pt idx="4">
                  <c:v>1.2704030822555283</c:v>
                </c:pt>
                <c:pt idx="5">
                  <c:v>1.2538090822555283</c:v>
                </c:pt>
              </c:numCache>
            </c:numRef>
          </c:yVal>
          <c:smooth val="1"/>
          <c:extLst>
            <c:ext xmlns:c16="http://schemas.microsoft.com/office/drawing/2014/chart" uri="{C3380CC4-5D6E-409C-BE32-E72D297353CC}">
              <c16:uniqueId val="{00000003-F666-2646-8D32-12A584600FA6}"/>
            </c:ext>
          </c:extLst>
        </c:ser>
        <c:dLbls>
          <c:showLegendKey val="0"/>
          <c:showVal val="0"/>
          <c:showCatName val="0"/>
          <c:showSerName val="0"/>
          <c:showPercent val="0"/>
          <c:showBubbleSize val="0"/>
        </c:dLbls>
        <c:axId val="371743440"/>
        <c:axId val="371753568"/>
      </c:scatterChart>
      <c:valAx>
        <c:axId val="371743440"/>
        <c:scaling>
          <c:orientation val="minMax"/>
          <c:max val="13"/>
          <c:min val="0"/>
        </c:scaling>
        <c:delete val="0"/>
        <c:axPos val="b"/>
        <c:majorGridlines>
          <c:spPr>
            <a:ln w="9525" cap="flat" cmpd="sng" algn="ctr">
              <a:solidFill>
                <a:schemeClr val="bg1">
                  <a:lumMod val="75000"/>
                </a:schemeClr>
              </a:solidFill>
              <a:prstDash val="dash"/>
              <a:round/>
            </a:ln>
            <a:effectLst/>
          </c:spPr>
        </c:majorGridlines>
        <c:minorGridlines>
          <c:spPr>
            <a:ln w="9525" cap="flat" cmpd="sng" algn="ctr">
              <a:solidFill>
                <a:schemeClr val="tx1">
                  <a:lumMod val="5000"/>
                  <a:lumOff val="95000"/>
                </a:schemeClr>
              </a:solidFill>
              <a:prstDash val="dash"/>
              <a:round/>
            </a:ln>
            <a:effectLst/>
          </c:spPr>
        </c:minorGridlines>
        <c:title>
          <c:tx>
            <c:rich>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r>
                  <a:rPr lang="en-GB"/>
                  <a:t>Number of cores</a:t>
                </a:r>
              </a:p>
            </c:rich>
          </c:tx>
          <c:overlay val="0"/>
          <c:spPr>
            <a:noFill/>
            <a:ln>
              <a:noFill/>
            </a:ln>
            <a:effectLst/>
          </c:spPr>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title>
        <c:numFmt formatCode="General" sourceLinked="1"/>
        <c:majorTickMark val="out"/>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crossAx val="371753568"/>
        <c:crosses val="autoZero"/>
        <c:crossBetween val="midCat"/>
        <c:majorUnit val="2"/>
        <c:minorUnit val="1"/>
      </c:valAx>
      <c:valAx>
        <c:axId val="371753568"/>
        <c:scaling>
          <c:orientation val="minMax"/>
          <c:min val="1.1000000000000001"/>
        </c:scaling>
        <c:delete val="0"/>
        <c:axPos val="l"/>
        <c:majorGridlines>
          <c:spPr>
            <a:ln w="9525" cap="flat" cmpd="sng" algn="ctr">
              <a:solidFill>
                <a:schemeClr val="bg1">
                  <a:lumMod val="75000"/>
                </a:schemeClr>
              </a:solidFill>
              <a:prstDash val="dash"/>
              <a:round/>
            </a:ln>
            <a:effectLst/>
          </c:spPr>
        </c:majorGridlines>
        <c:title>
          <c:tx>
            <c:rich>
              <a:bodyPr rot="-5400000" spcFirstLastPara="1" vertOverflow="ellipsis" vert="horz" wrap="square" anchor="ctr" anchorCtr="1"/>
              <a:lstStyle/>
              <a:p>
                <a:pPr>
                  <a:defRPr sz="2400" b="0" i="0" u="none" strike="noStrike" kern="1200" baseline="0">
                    <a:solidFill>
                      <a:schemeClr val="tx1"/>
                    </a:solidFill>
                    <a:latin typeface="+mn-lt"/>
                    <a:ea typeface="+mn-ea"/>
                    <a:cs typeface="+mn-cs"/>
                  </a:defRPr>
                </a:pPr>
                <a:r>
                  <a:rPr lang="en-GB" dirty="0"/>
                  <a:t>Geomean speedup</a:t>
                </a:r>
              </a:p>
              <a:p>
                <a:pPr>
                  <a:defRPr/>
                </a:pPr>
                <a:r>
                  <a:rPr lang="en-GB" dirty="0"/>
                  <a:t>over no prefetching</a:t>
                </a:r>
              </a:p>
            </c:rich>
          </c:tx>
          <c:overlay val="0"/>
          <c:spPr>
            <a:noFill/>
            <a:ln>
              <a:noFill/>
            </a:ln>
            <a:effectLst/>
          </c:spPr>
          <c:txPr>
            <a:bodyPr rot="-54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title>
        <c:numFmt formatCode="General" sourceLinked="1"/>
        <c:majorTickMark val="out"/>
        <c:minorTickMark val="none"/>
        <c:tickLblPos val="nextTo"/>
        <c:spPr>
          <a:noFill/>
          <a:ln>
            <a:solidFill>
              <a:schemeClr val="tx1"/>
            </a:solidFill>
          </a:ln>
          <a:effectLst/>
        </c:spPr>
        <c:txPr>
          <a:bodyPr rot="-600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crossAx val="371743440"/>
        <c:crosses val="autoZero"/>
        <c:crossBetween val="midCat"/>
      </c:valAx>
      <c:spPr>
        <a:noFill/>
        <a:ln>
          <a:solidFill>
            <a:schemeClr val="tx1"/>
          </a:solid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a:solidFill>
            <a:schemeClr val="tx1"/>
          </a:solidFill>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smoothMarker"/>
        <c:varyColors val="0"/>
        <c:ser>
          <c:idx val="0"/>
          <c:order val="0"/>
          <c:tx>
            <c:strRef>
              <c:f>'nC-runs'!$AY$2</c:f>
              <c:strCache>
                <c:ptCount val="1"/>
                <c:pt idx="0">
                  <c:v>SPP</c:v>
                </c:pt>
              </c:strCache>
            </c:strRef>
          </c:tx>
          <c:spPr>
            <a:ln w="38100" cap="rnd">
              <a:solidFill>
                <a:schemeClr val="accent6">
                  <a:lumMod val="75000"/>
                </a:schemeClr>
              </a:solidFill>
              <a:prstDash val="solid"/>
              <a:round/>
            </a:ln>
            <a:effectLst/>
          </c:spPr>
          <c:marker>
            <c:symbol val="circle"/>
            <c:size val="8"/>
            <c:spPr>
              <a:solidFill>
                <a:schemeClr val="accent6">
                  <a:lumMod val="75000"/>
                </a:schemeClr>
              </a:solidFill>
              <a:ln w="12700">
                <a:solidFill>
                  <a:schemeClr val="accent6">
                    <a:lumMod val="50000"/>
                  </a:schemeClr>
                </a:solidFill>
              </a:ln>
              <a:effectLst/>
            </c:spPr>
          </c:marker>
          <c:xVal>
            <c:numRef>
              <c:f>'nC-runs'!$AZ$1:$BE$1</c:f>
              <c:numCache>
                <c:formatCode>General</c:formatCode>
                <c:ptCount val="6"/>
                <c:pt idx="0">
                  <c:v>1</c:v>
                </c:pt>
                <c:pt idx="1">
                  <c:v>2</c:v>
                </c:pt>
                <c:pt idx="2">
                  <c:v>4</c:v>
                </c:pt>
                <c:pt idx="3">
                  <c:v>6</c:v>
                </c:pt>
                <c:pt idx="4">
                  <c:v>8</c:v>
                </c:pt>
                <c:pt idx="5">
                  <c:v>12</c:v>
                </c:pt>
              </c:numCache>
            </c:numRef>
          </c:xVal>
          <c:yVal>
            <c:numRef>
              <c:f>'nC-runs'!$AZ$2:$BE$2</c:f>
              <c:numCache>
                <c:formatCode>General</c:formatCode>
                <c:ptCount val="6"/>
                <c:pt idx="0">
                  <c:v>1.1808841707873761</c:v>
                </c:pt>
                <c:pt idx="1">
                  <c:v>1.2748240002710416</c:v>
                </c:pt>
                <c:pt idx="2">
                  <c:v>1.2360704054461438</c:v>
                </c:pt>
                <c:pt idx="3">
                  <c:v>1.2321915796264478</c:v>
                </c:pt>
                <c:pt idx="4">
                  <c:v>1.2106804796264479</c:v>
                </c:pt>
                <c:pt idx="5">
                  <c:v>1.1843877796264499</c:v>
                </c:pt>
              </c:numCache>
            </c:numRef>
          </c:yVal>
          <c:smooth val="1"/>
          <c:extLst>
            <c:ext xmlns:c16="http://schemas.microsoft.com/office/drawing/2014/chart" uri="{C3380CC4-5D6E-409C-BE32-E72D297353CC}">
              <c16:uniqueId val="{00000000-F666-2646-8D32-12A584600FA6}"/>
            </c:ext>
          </c:extLst>
        </c:ser>
        <c:ser>
          <c:idx val="1"/>
          <c:order val="1"/>
          <c:tx>
            <c:strRef>
              <c:f>'nC-runs'!$AY$3</c:f>
              <c:strCache>
                <c:ptCount val="1"/>
                <c:pt idx="0">
                  <c:v>Bingo</c:v>
                </c:pt>
              </c:strCache>
            </c:strRef>
          </c:tx>
          <c:spPr>
            <a:ln w="38100" cap="rnd">
              <a:solidFill>
                <a:schemeClr val="accent1"/>
              </a:solidFill>
              <a:prstDash val="solid"/>
              <a:round/>
            </a:ln>
            <a:effectLst/>
          </c:spPr>
          <c:marker>
            <c:symbol val="circle"/>
            <c:size val="8"/>
            <c:spPr>
              <a:solidFill>
                <a:schemeClr val="accent1"/>
              </a:solidFill>
              <a:ln w="12700">
                <a:solidFill>
                  <a:schemeClr val="accent1">
                    <a:lumMod val="50000"/>
                  </a:schemeClr>
                </a:solidFill>
              </a:ln>
              <a:effectLst/>
            </c:spPr>
          </c:marker>
          <c:xVal>
            <c:numRef>
              <c:f>'nC-runs'!$AZ$1:$BE$1</c:f>
              <c:numCache>
                <c:formatCode>General</c:formatCode>
                <c:ptCount val="6"/>
                <c:pt idx="0">
                  <c:v>1</c:v>
                </c:pt>
                <c:pt idx="1">
                  <c:v>2</c:v>
                </c:pt>
                <c:pt idx="2">
                  <c:v>4</c:v>
                </c:pt>
                <c:pt idx="3">
                  <c:v>6</c:v>
                </c:pt>
                <c:pt idx="4">
                  <c:v>8</c:v>
                </c:pt>
                <c:pt idx="5">
                  <c:v>12</c:v>
                </c:pt>
              </c:numCache>
            </c:numRef>
          </c:xVal>
          <c:yVal>
            <c:numRef>
              <c:f>'nC-runs'!$AZ$3:$BE$3</c:f>
              <c:numCache>
                <c:formatCode>General</c:formatCode>
                <c:ptCount val="6"/>
                <c:pt idx="0">
                  <c:v>1.1861222740304298</c:v>
                </c:pt>
                <c:pt idx="1">
                  <c:v>1.283155393669023</c:v>
                </c:pt>
                <c:pt idx="2">
                  <c:v>1.21857547349426</c:v>
                </c:pt>
                <c:pt idx="3">
                  <c:v>1.1863626306643582</c:v>
                </c:pt>
                <c:pt idx="4">
                  <c:v>1.1783076306643601</c:v>
                </c:pt>
                <c:pt idx="5">
                  <c:v>1.1577598306643599</c:v>
                </c:pt>
              </c:numCache>
            </c:numRef>
          </c:yVal>
          <c:smooth val="1"/>
          <c:extLst>
            <c:ext xmlns:c16="http://schemas.microsoft.com/office/drawing/2014/chart" uri="{C3380CC4-5D6E-409C-BE32-E72D297353CC}">
              <c16:uniqueId val="{00000001-F666-2646-8D32-12A584600FA6}"/>
            </c:ext>
          </c:extLst>
        </c:ser>
        <c:ser>
          <c:idx val="2"/>
          <c:order val="2"/>
          <c:tx>
            <c:strRef>
              <c:f>'nC-runs'!$AY$4</c:f>
              <c:strCache>
                <c:ptCount val="1"/>
                <c:pt idx="0">
                  <c:v>MLOP</c:v>
                </c:pt>
              </c:strCache>
            </c:strRef>
          </c:tx>
          <c:spPr>
            <a:ln w="38100" cap="rnd">
              <a:solidFill>
                <a:schemeClr val="accent4">
                  <a:lumMod val="75000"/>
                </a:schemeClr>
              </a:solidFill>
              <a:prstDash val="solid"/>
              <a:round/>
            </a:ln>
            <a:effectLst/>
          </c:spPr>
          <c:marker>
            <c:symbol val="circle"/>
            <c:size val="8"/>
            <c:spPr>
              <a:solidFill>
                <a:schemeClr val="accent4">
                  <a:lumMod val="75000"/>
                </a:schemeClr>
              </a:solidFill>
              <a:ln w="12700">
                <a:solidFill>
                  <a:schemeClr val="accent4">
                    <a:lumMod val="50000"/>
                  </a:schemeClr>
                </a:solidFill>
              </a:ln>
              <a:effectLst/>
            </c:spPr>
          </c:marker>
          <c:xVal>
            <c:numRef>
              <c:f>'nC-runs'!$AZ$1:$BE$1</c:f>
              <c:numCache>
                <c:formatCode>General</c:formatCode>
                <c:ptCount val="6"/>
                <c:pt idx="0">
                  <c:v>1</c:v>
                </c:pt>
                <c:pt idx="1">
                  <c:v>2</c:v>
                </c:pt>
                <c:pt idx="2">
                  <c:v>4</c:v>
                </c:pt>
                <c:pt idx="3">
                  <c:v>6</c:v>
                </c:pt>
                <c:pt idx="4">
                  <c:v>8</c:v>
                </c:pt>
                <c:pt idx="5">
                  <c:v>12</c:v>
                </c:pt>
              </c:numCache>
            </c:numRef>
          </c:xVal>
          <c:yVal>
            <c:numRef>
              <c:f>'nC-runs'!$AZ$4:$BE$4</c:f>
              <c:numCache>
                <c:formatCode>General</c:formatCode>
                <c:ptCount val="6"/>
                <c:pt idx="0">
                  <c:v>1.1902479558020136</c:v>
                </c:pt>
                <c:pt idx="1">
                  <c:v>1.2832694998724017</c:v>
                </c:pt>
                <c:pt idx="2">
                  <c:v>1.2429404821709504</c:v>
                </c:pt>
                <c:pt idx="3">
                  <c:v>1.2309973916321584</c:v>
                </c:pt>
                <c:pt idx="4">
                  <c:v>1.20737059163216</c:v>
                </c:pt>
                <c:pt idx="5">
                  <c:v>1.1768934916321601</c:v>
                </c:pt>
              </c:numCache>
            </c:numRef>
          </c:yVal>
          <c:smooth val="1"/>
          <c:extLst>
            <c:ext xmlns:c16="http://schemas.microsoft.com/office/drawing/2014/chart" uri="{C3380CC4-5D6E-409C-BE32-E72D297353CC}">
              <c16:uniqueId val="{00000002-F666-2646-8D32-12A584600FA6}"/>
            </c:ext>
          </c:extLst>
        </c:ser>
        <c:ser>
          <c:idx val="5"/>
          <c:order val="3"/>
          <c:tx>
            <c:strRef>
              <c:f>'nC-runs'!$AY$7</c:f>
              <c:strCache>
                <c:ptCount val="1"/>
                <c:pt idx="0">
                  <c:v>Pythia</c:v>
                </c:pt>
              </c:strCache>
            </c:strRef>
          </c:tx>
          <c:spPr>
            <a:ln w="38100" cap="rnd">
              <a:solidFill>
                <a:srgbClr val="C00000"/>
              </a:solidFill>
              <a:prstDash val="solid"/>
              <a:round/>
            </a:ln>
            <a:effectLst/>
          </c:spPr>
          <c:marker>
            <c:symbol val="circle"/>
            <c:size val="11"/>
            <c:spPr>
              <a:solidFill>
                <a:srgbClr val="FFFF00"/>
              </a:solidFill>
              <a:ln w="28575">
                <a:solidFill>
                  <a:schemeClr val="tx1"/>
                </a:solidFill>
              </a:ln>
              <a:effectLst/>
            </c:spPr>
          </c:marker>
          <c:xVal>
            <c:numRef>
              <c:f>'nC-runs'!$AZ$1:$BE$1</c:f>
              <c:numCache>
                <c:formatCode>General</c:formatCode>
                <c:ptCount val="6"/>
                <c:pt idx="0">
                  <c:v>1</c:v>
                </c:pt>
                <c:pt idx="1">
                  <c:v>2</c:v>
                </c:pt>
                <c:pt idx="2">
                  <c:v>4</c:v>
                </c:pt>
                <c:pt idx="3">
                  <c:v>6</c:v>
                </c:pt>
                <c:pt idx="4">
                  <c:v>8</c:v>
                </c:pt>
                <c:pt idx="5">
                  <c:v>12</c:v>
                </c:pt>
              </c:numCache>
            </c:numRef>
          </c:xVal>
          <c:yVal>
            <c:numRef>
              <c:f>'nC-runs'!$AZ$7:$BE$7</c:f>
              <c:numCache>
                <c:formatCode>General</c:formatCode>
                <c:ptCount val="6"/>
                <c:pt idx="0">
                  <c:v>1.224211498438099</c:v>
                </c:pt>
                <c:pt idx="1">
                  <c:v>1.3242669269826637</c:v>
                </c:pt>
                <c:pt idx="2">
                  <c:v>1.3008811418323525</c:v>
                </c:pt>
                <c:pt idx="3">
                  <c:v>1.2853278822555283</c:v>
                </c:pt>
                <c:pt idx="4">
                  <c:v>1.2704030822555283</c:v>
                </c:pt>
                <c:pt idx="5">
                  <c:v>1.2538090822555283</c:v>
                </c:pt>
              </c:numCache>
            </c:numRef>
          </c:yVal>
          <c:smooth val="1"/>
          <c:extLst>
            <c:ext xmlns:c16="http://schemas.microsoft.com/office/drawing/2014/chart" uri="{C3380CC4-5D6E-409C-BE32-E72D297353CC}">
              <c16:uniqueId val="{00000003-F666-2646-8D32-12A584600FA6}"/>
            </c:ext>
          </c:extLst>
        </c:ser>
        <c:dLbls>
          <c:showLegendKey val="0"/>
          <c:showVal val="0"/>
          <c:showCatName val="0"/>
          <c:showSerName val="0"/>
          <c:showPercent val="0"/>
          <c:showBubbleSize val="0"/>
        </c:dLbls>
        <c:axId val="371743440"/>
        <c:axId val="371753568"/>
      </c:scatterChart>
      <c:valAx>
        <c:axId val="371743440"/>
        <c:scaling>
          <c:orientation val="minMax"/>
          <c:max val="13"/>
          <c:min val="0"/>
        </c:scaling>
        <c:delete val="0"/>
        <c:axPos val="b"/>
        <c:majorGridlines>
          <c:spPr>
            <a:ln w="9525" cap="flat" cmpd="sng" algn="ctr">
              <a:solidFill>
                <a:schemeClr val="bg1">
                  <a:lumMod val="75000"/>
                </a:schemeClr>
              </a:solidFill>
              <a:prstDash val="dash"/>
              <a:round/>
            </a:ln>
            <a:effectLst/>
          </c:spPr>
        </c:majorGridlines>
        <c:minorGridlines>
          <c:spPr>
            <a:ln w="9525" cap="flat" cmpd="sng" algn="ctr">
              <a:solidFill>
                <a:schemeClr val="tx1">
                  <a:lumMod val="5000"/>
                  <a:lumOff val="95000"/>
                </a:schemeClr>
              </a:solidFill>
              <a:prstDash val="dash"/>
              <a:round/>
            </a:ln>
            <a:effectLst/>
          </c:spPr>
        </c:minorGridlines>
        <c:title>
          <c:tx>
            <c:rich>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r>
                  <a:rPr lang="en-GB"/>
                  <a:t>Number of cores</a:t>
                </a:r>
              </a:p>
            </c:rich>
          </c:tx>
          <c:overlay val="0"/>
          <c:spPr>
            <a:noFill/>
            <a:ln>
              <a:noFill/>
            </a:ln>
            <a:effectLst/>
          </c:spPr>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title>
        <c:numFmt formatCode="General" sourceLinked="1"/>
        <c:majorTickMark val="out"/>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crossAx val="371753568"/>
        <c:crosses val="autoZero"/>
        <c:crossBetween val="midCat"/>
        <c:majorUnit val="2"/>
        <c:minorUnit val="1"/>
      </c:valAx>
      <c:valAx>
        <c:axId val="371753568"/>
        <c:scaling>
          <c:orientation val="minMax"/>
          <c:min val="1.1000000000000001"/>
        </c:scaling>
        <c:delete val="0"/>
        <c:axPos val="l"/>
        <c:majorGridlines>
          <c:spPr>
            <a:ln w="9525" cap="flat" cmpd="sng" algn="ctr">
              <a:solidFill>
                <a:schemeClr val="bg1">
                  <a:lumMod val="75000"/>
                </a:schemeClr>
              </a:solidFill>
              <a:prstDash val="dash"/>
              <a:round/>
            </a:ln>
            <a:effectLst/>
          </c:spPr>
        </c:majorGridlines>
        <c:title>
          <c:tx>
            <c:rich>
              <a:bodyPr rot="-5400000" spcFirstLastPara="1" vertOverflow="ellipsis" vert="horz" wrap="square" anchor="ctr" anchorCtr="1"/>
              <a:lstStyle/>
              <a:p>
                <a:pPr>
                  <a:defRPr sz="2400" b="0" i="0" u="none" strike="noStrike" kern="1200" baseline="0">
                    <a:solidFill>
                      <a:schemeClr val="tx1"/>
                    </a:solidFill>
                    <a:latin typeface="+mn-lt"/>
                    <a:ea typeface="+mn-ea"/>
                    <a:cs typeface="+mn-cs"/>
                  </a:defRPr>
                </a:pPr>
                <a:r>
                  <a:rPr lang="en-GB" dirty="0"/>
                  <a:t>Geomean speedup</a:t>
                </a:r>
              </a:p>
              <a:p>
                <a:pPr>
                  <a:defRPr/>
                </a:pPr>
                <a:r>
                  <a:rPr lang="en-GB" dirty="0"/>
                  <a:t>over no prefetching</a:t>
                </a:r>
              </a:p>
            </c:rich>
          </c:tx>
          <c:overlay val="0"/>
          <c:spPr>
            <a:noFill/>
            <a:ln>
              <a:noFill/>
            </a:ln>
            <a:effectLst/>
          </c:spPr>
          <c:txPr>
            <a:bodyPr rot="-54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title>
        <c:numFmt formatCode="General" sourceLinked="1"/>
        <c:majorTickMark val="out"/>
        <c:minorTickMark val="none"/>
        <c:tickLblPos val="nextTo"/>
        <c:spPr>
          <a:noFill/>
          <a:ln>
            <a:solidFill>
              <a:schemeClr val="tx1"/>
            </a:solidFill>
          </a:ln>
          <a:effectLst/>
        </c:spPr>
        <c:txPr>
          <a:bodyPr rot="-600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crossAx val="371743440"/>
        <c:crosses val="autoZero"/>
        <c:crossBetween val="midCat"/>
      </c:valAx>
      <c:spPr>
        <a:noFill/>
        <a:ln>
          <a:solidFill>
            <a:schemeClr val="tx1"/>
          </a:solid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a:solidFill>
            <a:schemeClr val="tx1"/>
          </a:solidFill>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298385746628946"/>
          <c:y val="4.140083461430949E-2"/>
          <c:w val="0.724120199256715"/>
          <c:h val="0.70382677531232474"/>
        </c:manualLayout>
      </c:layout>
      <c:scatterChart>
        <c:scatterStyle val="smoothMarker"/>
        <c:varyColors val="0"/>
        <c:ser>
          <c:idx val="1"/>
          <c:order val="0"/>
          <c:tx>
            <c:strRef>
              <c:f>'ST-sensitivity'!$CT$16</c:f>
              <c:strCache>
                <c:ptCount val="1"/>
                <c:pt idx="0">
                  <c:v>SPP</c:v>
                </c:pt>
              </c:strCache>
            </c:strRef>
          </c:tx>
          <c:spPr>
            <a:ln w="38100" cap="rnd">
              <a:solidFill>
                <a:schemeClr val="accent6"/>
              </a:solidFill>
              <a:prstDash val="solid"/>
              <a:round/>
            </a:ln>
            <a:effectLst/>
          </c:spPr>
          <c:marker>
            <c:symbol val="circle"/>
            <c:size val="8"/>
            <c:spPr>
              <a:solidFill>
                <a:schemeClr val="accent6"/>
              </a:solidFill>
              <a:ln w="12700">
                <a:solidFill>
                  <a:schemeClr val="accent6">
                    <a:lumMod val="50000"/>
                  </a:schemeClr>
                </a:solidFill>
              </a:ln>
              <a:effectLst/>
            </c:spPr>
          </c:marker>
          <c:xVal>
            <c:numRef>
              <c:f>'ST-sensitivity'!$CS$17:$CS$23</c:f>
              <c:numCache>
                <c:formatCode>General</c:formatCode>
                <c:ptCount val="7"/>
                <c:pt idx="0">
                  <c:v>150</c:v>
                </c:pt>
                <c:pt idx="1">
                  <c:v>300</c:v>
                </c:pt>
                <c:pt idx="2">
                  <c:v>600</c:v>
                </c:pt>
                <c:pt idx="3">
                  <c:v>1200</c:v>
                </c:pt>
                <c:pt idx="4">
                  <c:v>2400</c:v>
                </c:pt>
                <c:pt idx="5">
                  <c:v>4800</c:v>
                </c:pt>
                <c:pt idx="6">
                  <c:v>9600</c:v>
                </c:pt>
              </c:numCache>
            </c:numRef>
          </c:xVal>
          <c:yVal>
            <c:numRef>
              <c:f>'ST-sensitivity'!$CT$17:$CT$23</c:f>
              <c:numCache>
                <c:formatCode>General</c:formatCode>
                <c:ptCount val="7"/>
                <c:pt idx="0">
                  <c:v>0.97243341268968464</c:v>
                </c:pt>
                <c:pt idx="1">
                  <c:v>1.0879427583890504</c:v>
                </c:pt>
                <c:pt idx="2">
                  <c:v>1.1468761051513541</c:v>
                </c:pt>
                <c:pt idx="3">
                  <c:v>1.1721656409354826</c:v>
                </c:pt>
                <c:pt idx="4">
                  <c:v>1.1808841707873761</c:v>
                </c:pt>
                <c:pt idx="5">
                  <c:v>1.1830119831161829</c:v>
                </c:pt>
                <c:pt idx="6">
                  <c:v>1.1838549944723795</c:v>
                </c:pt>
              </c:numCache>
            </c:numRef>
          </c:yVal>
          <c:smooth val="1"/>
          <c:extLst>
            <c:ext xmlns:c16="http://schemas.microsoft.com/office/drawing/2014/chart" uri="{C3380CC4-5D6E-409C-BE32-E72D297353CC}">
              <c16:uniqueId val="{00000000-23E4-9E49-B4AE-5D5AB40CB9C0}"/>
            </c:ext>
          </c:extLst>
        </c:ser>
        <c:ser>
          <c:idx val="3"/>
          <c:order val="1"/>
          <c:tx>
            <c:strRef>
              <c:f>'ST-sensitivity'!$CU$16</c:f>
              <c:strCache>
                <c:ptCount val="1"/>
                <c:pt idx="0">
                  <c:v>Bingo</c:v>
                </c:pt>
              </c:strCache>
            </c:strRef>
          </c:tx>
          <c:spPr>
            <a:ln w="38100" cap="rnd">
              <a:solidFill>
                <a:schemeClr val="accent1"/>
              </a:solidFill>
              <a:prstDash val="solid"/>
              <a:round/>
            </a:ln>
            <a:effectLst/>
          </c:spPr>
          <c:marker>
            <c:symbol val="circle"/>
            <c:size val="8"/>
            <c:spPr>
              <a:solidFill>
                <a:schemeClr val="accent1"/>
              </a:solidFill>
              <a:ln w="12700">
                <a:solidFill>
                  <a:schemeClr val="accent1">
                    <a:lumMod val="50000"/>
                  </a:schemeClr>
                </a:solidFill>
              </a:ln>
              <a:effectLst/>
            </c:spPr>
          </c:marker>
          <c:xVal>
            <c:numRef>
              <c:f>'ST-sensitivity'!$CS$17:$CS$23</c:f>
              <c:numCache>
                <c:formatCode>General</c:formatCode>
                <c:ptCount val="7"/>
                <c:pt idx="0">
                  <c:v>150</c:v>
                </c:pt>
                <c:pt idx="1">
                  <c:v>300</c:v>
                </c:pt>
                <c:pt idx="2">
                  <c:v>600</c:v>
                </c:pt>
                <c:pt idx="3">
                  <c:v>1200</c:v>
                </c:pt>
                <c:pt idx="4">
                  <c:v>2400</c:v>
                </c:pt>
                <c:pt idx="5">
                  <c:v>4800</c:v>
                </c:pt>
                <c:pt idx="6">
                  <c:v>9600</c:v>
                </c:pt>
              </c:numCache>
            </c:numRef>
          </c:xVal>
          <c:yVal>
            <c:numRef>
              <c:f>'ST-sensitivity'!$CU$17:$CU$23</c:f>
              <c:numCache>
                <c:formatCode>General</c:formatCode>
                <c:ptCount val="7"/>
                <c:pt idx="0">
                  <c:v>0.80725874248017193</c:v>
                </c:pt>
                <c:pt idx="1">
                  <c:v>0.93831291064841227</c:v>
                </c:pt>
                <c:pt idx="2">
                  <c:v>1.0520455918743199</c:v>
                </c:pt>
                <c:pt idx="3">
                  <c:v>1.1432280705440736</c:v>
                </c:pt>
                <c:pt idx="4">
                  <c:v>1.1861222740304298</c:v>
                </c:pt>
                <c:pt idx="5">
                  <c:v>1.1989522156548695</c:v>
                </c:pt>
                <c:pt idx="6">
                  <c:v>1.200509156465865</c:v>
                </c:pt>
              </c:numCache>
            </c:numRef>
          </c:yVal>
          <c:smooth val="1"/>
          <c:extLst>
            <c:ext xmlns:c16="http://schemas.microsoft.com/office/drawing/2014/chart" uri="{C3380CC4-5D6E-409C-BE32-E72D297353CC}">
              <c16:uniqueId val="{00000001-23E4-9E49-B4AE-5D5AB40CB9C0}"/>
            </c:ext>
          </c:extLst>
        </c:ser>
        <c:ser>
          <c:idx val="0"/>
          <c:order val="2"/>
          <c:tx>
            <c:strRef>
              <c:f>'ST-sensitivity'!$CV$16</c:f>
              <c:strCache>
                <c:ptCount val="1"/>
                <c:pt idx="0">
                  <c:v>MLOP</c:v>
                </c:pt>
              </c:strCache>
            </c:strRef>
          </c:tx>
          <c:spPr>
            <a:ln w="38100" cap="rnd">
              <a:solidFill>
                <a:schemeClr val="accent4">
                  <a:lumMod val="75000"/>
                </a:schemeClr>
              </a:solidFill>
              <a:prstDash val="solid"/>
              <a:round/>
            </a:ln>
            <a:effectLst/>
          </c:spPr>
          <c:marker>
            <c:symbol val="circle"/>
            <c:size val="8"/>
            <c:spPr>
              <a:solidFill>
                <a:schemeClr val="accent4">
                  <a:lumMod val="75000"/>
                </a:schemeClr>
              </a:solidFill>
              <a:ln w="12700">
                <a:solidFill>
                  <a:schemeClr val="accent4">
                    <a:lumMod val="50000"/>
                  </a:schemeClr>
                </a:solidFill>
              </a:ln>
              <a:effectLst/>
            </c:spPr>
          </c:marker>
          <c:xVal>
            <c:numRef>
              <c:f>'ST-sensitivity'!$CS$17:$CS$23</c:f>
              <c:numCache>
                <c:formatCode>General</c:formatCode>
                <c:ptCount val="7"/>
                <c:pt idx="0">
                  <c:v>150</c:v>
                </c:pt>
                <c:pt idx="1">
                  <c:v>300</c:v>
                </c:pt>
                <c:pt idx="2">
                  <c:v>600</c:v>
                </c:pt>
                <c:pt idx="3">
                  <c:v>1200</c:v>
                </c:pt>
                <c:pt idx="4">
                  <c:v>2400</c:v>
                </c:pt>
                <c:pt idx="5">
                  <c:v>4800</c:v>
                </c:pt>
                <c:pt idx="6">
                  <c:v>9600</c:v>
                </c:pt>
              </c:numCache>
            </c:numRef>
          </c:xVal>
          <c:yVal>
            <c:numRef>
              <c:f>'ST-sensitivity'!$CV$17:$CV$23</c:f>
              <c:numCache>
                <c:formatCode>General</c:formatCode>
                <c:ptCount val="7"/>
                <c:pt idx="0">
                  <c:v>0.8402811155073433</c:v>
                </c:pt>
                <c:pt idx="1">
                  <c:v>0.99928486419720453</c:v>
                </c:pt>
                <c:pt idx="2">
                  <c:v>1.1043708691127909</c:v>
                </c:pt>
                <c:pt idx="3">
                  <c:v>1.1689402038313679</c:v>
                </c:pt>
                <c:pt idx="4">
                  <c:v>1.1902479558020136</c:v>
                </c:pt>
                <c:pt idx="5">
                  <c:v>1.1960074334879809</c:v>
                </c:pt>
                <c:pt idx="6">
                  <c:v>1.1974786735920837</c:v>
                </c:pt>
              </c:numCache>
            </c:numRef>
          </c:yVal>
          <c:smooth val="1"/>
          <c:extLst>
            <c:ext xmlns:c16="http://schemas.microsoft.com/office/drawing/2014/chart" uri="{C3380CC4-5D6E-409C-BE32-E72D297353CC}">
              <c16:uniqueId val="{00000002-23E4-9E49-B4AE-5D5AB40CB9C0}"/>
            </c:ext>
          </c:extLst>
        </c:ser>
        <c:ser>
          <c:idx val="6"/>
          <c:order val="3"/>
          <c:tx>
            <c:strRef>
              <c:f>'ST-sensitivity'!$CZ$16</c:f>
              <c:strCache>
                <c:ptCount val="1"/>
                <c:pt idx="0">
                  <c:v>Pythia</c:v>
                </c:pt>
              </c:strCache>
            </c:strRef>
          </c:tx>
          <c:spPr>
            <a:ln w="38100" cap="rnd">
              <a:solidFill>
                <a:srgbClr val="C00000"/>
              </a:solidFill>
              <a:prstDash val="solid"/>
              <a:round/>
            </a:ln>
            <a:effectLst/>
          </c:spPr>
          <c:marker>
            <c:symbol val="circle"/>
            <c:size val="11"/>
            <c:spPr>
              <a:solidFill>
                <a:srgbClr val="FFFF00"/>
              </a:solidFill>
              <a:ln w="28575">
                <a:solidFill>
                  <a:schemeClr val="tx1"/>
                </a:solidFill>
              </a:ln>
              <a:effectLst/>
            </c:spPr>
          </c:marker>
          <c:xVal>
            <c:numRef>
              <c:f>'ST-sensitivity'!$CS$17:$CS$23</c:f>
              <c:numCache>
                <c:formatCode>General</c:formatCode>
                <c:ptCount val="7"/>
                <c:pt idx="0">
                  <c:v>150</c:v>
                </c:pt>
                <c:pt idx="1">
                  <c:v>300</c:v>
                </c:pt>
                <c:pt idx="2">
                  <c:v>600</c:v>
                </c:pt>
                <c:pt idx="3">
                  <c:v>1200</c:v>
                </c:pt>
                <c:pt idx="4">
                  <c:v>2400</c:v>
                </c:pt>
                <c:pt idx="5">
                  <c:v>4800</c:v>
                </c:pt>
                <c:pt idx="6">
                  <c:v>9600</c:v>
                </c:pt>
              </c:numCache>
            </c:numRef>
          </c:xVal>
          <c:yVal>
            <c:numRef>
              <c:f>'ST-sensitivity'!$CZ$17:$CZ$23</c:f>
              <c:numCache>
                <c:formatCode>General</c:formatCode>
                <c:ptCount val="7"/>
                <c:pt idx="0">
                  <c:v>1.0089724469700405</c:v>
                </c:pt>
                <c:pt idx="1">
                  <c:v>1.1307710054646649</c:v>
                </c:pt>
                <c:pt idx="2">
                  <c:v>1.1836779145977339</c:v>
                </c:pt>
                <c:pt idx="3">
                  <c:v>1.2141541345792652</c:v>
                </c:pt>
                <c:pt idx="4">
                  <c:v>1.224211498438099</c:v>
                </c:pt>
                <c:pt idx="5">
                  <c:v>1.2264513238300003</c:v>
                </c:pt>
                <c:pt idx="6">
                  <c:v>1.2277639381864598</c:v>
                </c:pt>
              </c:numCache>
            </c:numRef>
          </c:yVal>
          <c:smooth val="1"/>
          <c:extLst>
            <c:ext xmlns:c16="http://schemas.microsoft.com/office/drawing/2014/chart" uri="{C3380CC4-5D6E-409C-BE32-E72D297353CC}">
              <c16:uniqueId val="{00000005-23E4-9E49-B4AE-5D5AB40CB9C0}"/>
            </c:ext>
          </c:extLst>
        </c:ser>
        <c:dLbls>
          <c:showLegendKey val="0"/>
          <c:showVal val="0"/>
          <c:showCatName val="0"/>
          <c:showSerName val="0"/>
          <c:showPercent val="0"/>
          <c:showBubbleSize val="0"/>
        </c:dLbls>
        <c:axId val="153785824"/>
        <c:axId val="153787456"/>
      </c:scatterChart>
      <c:valAx>
        <c:axId val="153785824"/>
        <c:scaling>
          <c:logBase val="2"/>
          <c:orientation val="minMax"/>
          <c:max val="12800"/>
          <c:min val="100"/>
        </c:scaling>
        <c:delete val="0"/>
        <c:axPos val="b"/>
        <c:majorGridlines>
          <c:spPr>
            <a:ln w="9525" cap="flat" cmpd="sng" algn="ctr">
              <a:solidFill>
                <a:schemeClr val="tx1">
                  <a:lumMod val="15000"/>
                  <a:lumOff val="85000"/>
                </a:schemeClr>
              </a:solidFill>
              <a:prstDash val="dash"/>
              <a:round/>
            </a:ln>
            <a:effectLst/>
          </c:spPr>
        </c:majorGridlines>
        <c:title>
          <c:tx>
            <c:rich>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r>
                  <a:rPr lang="en-GB" dirty="0"/>
                  <a:t>DRAM</a:t>
                </a:r>
                <a:r>
                  <a:rPr lang="en-GB" baseline="0" dirty="0"/>
                  <a:t> MTPS (in log scale)</a:t>
                </a:r>
                <a:endParaRPr lang="en-GB" dirty="0"/>
              </a:p>
            </c:rich>
          </c:tx>
          <c:layout>
            <c:manualLayout>
              <c:xMode val="edge"/>
              <c:yMode val="edge"/>
              <c:x val="0.37812255278473444"/>
              <c:y val="0.90387705286152853"/>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title>
        <c:numFmt formatCode="General" sourceLinked="1"/>
        <c:majorTickMark val="out"/>
        <c:minorTickMark val="none"/>
        <c:tickLblPos val="nextTo"/>
        <c:spPr>
          <a:noFill/>
          <a:ln w="9525" cap="flat" cmpd="sng" algn="ctr">
            <a:solidFill>
              <a:schemeClr val="tx1"/>
            </a:solidFill>
            <a:round/>
          </a:ln>
          <a:effectLst/>
        </c:spPr>
        <c:txPr>
          <a:bodyPr rot="-2700000" spcFirstLastPara="1" vertOverflow="ellipsis" wrap="square" anchor="ctr" anchorCtr="1"/>
          <a:lstStyle/>
          <a:p>
            <a:pPr>
              <a:defRPr sz="2400" b="0" i="0" u="none" strike="noStrike" kern="1200" baseline="0">
                <a:solidFill>
                  <a:schemeClr val="tx1"/>
                </a:solidFill>
                <a:latin typeface="+mn-lt"/>
                <a:ea typeface="+mn-ea"/>
                <a:cs typeface="+mn-cs"/>
              </a:defRPr>
            </a:pPr>
            <a:endParaRPr lang="en-US"/>
          </a:p>
        </c:txPr>
        <c:crossAx val="153787456"/>
        <c:crosses val="autoZero"/>
        <c:crossBetween val="midCat"/>
        <c:majorUnit val="2"/>
      </c:valAx>
      <c:valAx>
        <c:axId val="153787456"/>
        <c:scaling>
          <c:orientation val="minMax"/>
          <c:max val="1.25"/>
          <c:min val="0.8"/>
        </c:scaling>
        <c:delete val="0"/>
        <c:axPos val="l"/>
        <c:majorGridlines>
          <c:spPr>
            <a:ln w="9525" cap="flat" cmpd="sng" algn="ctr">
              <a:solidFill>
                <a:schemeClr val="bg1">
                  <a:lumMod val="85000"/>
                </a:schemeClr>
              </a:solidFill>
              <a:prstDash val="dash"/>
              <a:round/>
            </a:ln>
            <a:effectLst/>
          </c:spPr>
        </c:majorGridlines>
        <c:title>
          <c:tx>
            <c:rich>
              <a:bodyPr rot="-5400000" spcFirstLastPara="1" vertOverflow="ellipsis" vert="horz" wrap="square" anchor="ctr" anchorCtr="1"/>
              <a:lstStyle/>
              <a:p>
                <a:pPr>
                  <a:defRPr sz="2400" b="0" i="0" u="none" strike="noStrike" kern="1200" baseline="0">
                    <a:solidFill>
                      <a:schemeClr val="tx1"/>
                    </a:solidFill>
                    <a:latin typeface="+mn-lt"/>
                    <a:ea typeface="+mn-ea"/>
                    <a:cs typeface="+mn-cs"/>
                  </a:defRPr>
                </a:pPr>
                <a:r>
                  <a:rPr lang="en-GB" baseline="0"/>
                  <a:t>Geomean speedup </a:t>
                </a:r>
              </a:p>
              <a:p>
                <a:pPr>
                  <a:defRPr/>
                </a:pPr>
                <a:r>
                  <a:rPr lang="en-GB" baseline="0"/>
                  <a:t>over no prefetching</a:t>
                </a:r>
                <a:endParaRPr lang="en-GB"/>
              </a:p>
            </c:rich>
          </c:tx>
          <c:layout>
            <c:manualLayout>
              <c:xMode val="edge"/>
              <c:yMode val="edge"/>
              <c:x val="8.0844438621947342E-3"/>
              <c:y val="0.16638914368557858"/>
            </c:manualLayout>
          </c:layout>
          <c:overlay val="0"/>
          <c:spPr>
            <a:noFill/>
            <a:ln>
              <a:noFill/>
            </a:ln>
            <a:effectLst/>
          </c:spPr>
          <c:txPr>
            <a:bodyPr rot="-54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title>
        <c:numFmt formatCode="General" sourceLinked="1"/>
        <c:majorTickMark val="out"/>
        <c:minorTickMark val="none"/>
        <c:tickLblPos val="nextTo"/>
        <c:spPr>
          <a:noFill/>
          <a:ln>
            <a:solidFill>
              <a:schemeClr val="tx1"/>
            </a:solidFill>
          </a:ln>
          <a:effectLst/>
        </c:spPr>
        <c:txPr>
          <a:bodyPr rot="-600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crossAx val="153785824"/>
        <c:crosses val="autoZero"/>
        <c:crossBetween val="midCat"/>
      </c:valAx>
      <c:spPr>
        <a:noFill/>
        <a:ln>
          <a:solidFill>
            <a:schemeClr val="tx1"/>
          </a:solid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a:solidFill>
            <a:schemeClr val="tx1"/>
          </a:solidFill>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298385746628946"/>
          <c:y val="4.140083461430949E-2"/>
          <c:w val="0.724120199256715"/>
          <c:h val="0.70382677531232474"/>
        </c:manualLayout>
      </c:layout>
      <c:scatterChart>
        <c:scatterStyle val="smoothMarker"/>
        <c:varyColors val="0"/>
        <c:ser>
          <c:idx val="1"/>
          <c:order val="0"/>
          <c:tx>
            <c:strRef>
              <c:f>'ST-sensitivity'!$CT$16</c:f>
              <c:strCache>
                <c:ptCount val="1"/>
                <c:pt idx="0">
                  <c:v>SPP</c:v>
                </c:pt>
              </c:strCache>
            </c:strRef>
          </c:tx>
          <c:spPr>
            <a:ln w="38100" cap="rnd">
              <a:solidFill>
                <a:schemeClr val="accent6"/>
              </a:solidFill>
              <a:prstDash val="solid"/>
              <a:round/>
            </a:ln>
            <a:effectLst/>
          </c:spPr>
          <c:marker>
            <c:symbol val="circle"/>
            <c:size val="8"/>
            <c:spPr>
              <a:solidFill>
                <a:schemeClr val="accent6"/>
              </a:solidFill>
              <a:ln w="12700">
                <a:solidFill>
                  <a:schemeClr val="accent6">
                    <a:lumMod val="50000"/>
                  </a:schemeClr>
                </a:solidFill>
              </a:ln>
              <a:effectLst/>
            </c:spPr>
          </c:marker>
          <c:xVal>
            <c:numRef>
              <c:f>'ST-sensitivity'!$CS$17:$CS$23</c:f>
              <c:numCache>
                <c:formatCode>General</c:formatCode>
                <c:ptCount val="7"/>
                <c:pt idx="0">
                  <c:v>150</c:v>
                </c:pt>
                <c:pt idx="1">
                  <c:v>300</c:v>
                </c:pt>
                <c:pt idx="2">
                  <c:v>600</c:v>
                </c:pt>
                <c:pt idx="3">
                  <c:v>1200</c:v>
                </c:pt>
                <c:pt idx="4">
                  <c:v>2400</c:v>
                </c:pt>
                <c:pt idx="5">
                  <c:v>4800</c:v>
                </c:pt>
                <c:pt idx="6">
                  <c:v>9600</c:v>
                </c:pt>
              </c:numCache>
            </c:numRef>
          </c:xVal>
          <c:yVal>
            <c:numRef>
              <c:f>'ST-sensitivity'!$CT$17:$CT$23</c:f>
              <c:numCache>
                <c:formatCode>General</c:formatCode>
                <c:ptCount val="7"/>
                <c:pt idx="0">
                  <c:v>0.97243341268968464</c:v>
                </c:pt>
                <c:pt idx="1">
                  <c:v>1.0879427583890504</c:v>
                </c:pt>
                <c:pt idx="2">
                  <c:v>1.1468761051513541</c:v>
                </c:pt>
                <c:pt idx="3">
                  <c:v>1.1721656409354826</c:v>
                </c:pt>
                <c:pt idx="4">
                  <c:v>1.1808841707873761</c:v>
                </c:pt>
                <c:pt idx="5">
                  <c:v>1.1830119831161829</c:v>
                </c:pt>
                <c:pt idx="6">
                  <c:v>1.1838549944723795</c:v>
                </c:pt>
              </c:numCache>
            </c:numRef>
          </c:yVal>
          <c:smooth val="1"/>
          <c:extLst>
            <c:ext xmlns:c16="http://schemas.microsoft.com/office/drawing/2014/chart" uri="{C3380CC4-5D6E-409C-BE32-E72D297353CC}">
              <c16:uniqueId val="{00000000-23E4-9E49-B4AE-5D5AB40CB9C0}"/>
            </c:ext>
          </c:extLst>
        </c:ser>
        <c:ser>
          <c:idx val="3"/>
          <c:order val="1"/>
          <c:tx>
            <c:strRef>
              <c:f>'ST-sensitivity'!$CU$16</c:f>
              <c:strCache>
                <c:ptCount val="1"/>
                <c:pt idx="0">
                  <c:v>Bingo</c:v>
                </c:pt>
              </c:strCache>
            </c:strRef>
          </c:tx>
          <c:spPr>
            <a:ln w="38100" cap="rnd">
              <a:solidFill>
                <a:schemeClr val="accent1"/>
              </a:solidFill>
              <a:prstDash val="solid"/>
              <a:round/>
            </a:ln>
            <a:effectLst/>
          </c:spPr>
          <c:marker>
            <c:symbol val="circle"/>
            <c:size val="8"/>
            <c:spPr>
              <a:solidFill>
                <a:schemeClr val="accent1"/>
              </a:solidFill>
              <a:ln w="12700">
                <a:solidFill>
                  <a:schemeClr val="accent1">
                    <a:lumMod val="50000"/>
                  </a:schemeClr>
                </a:solidFill>
              </a:ln>
              <a:effectLst/>
            </c:spPr>
          </c:marker>
          <c:xVal>
            <c:numRef>
              <c:f>'ST-sensitivity'!$CS$17:$CS$23</c:f>
              <c:numCache>
                <c:formatCode>General</c:formatCode>
                <c:ptCount val="7"/>
                <c:pt idx="0">
                  <c:v>150</c:v>
                </c:pt>
                <c:pt idx="1">
                  <c:v>300</c:v>
                </c:pt>
                <c:pt idx="2">
                  <c:v>600</c:v>
                </c:pt>
                <c:pt idx="3">
                  <c:v>1200</c:v>
                </c:pt>
                <c:pt idx="4">
                  <c:v>2400</c:v>
                </c:pt>
                <c:pt idx="5">
                  <c:v>4800</c:v>
                </c:pt>
                <c:pt idx="6">
                  <c:v>9600</c:v>
                </c:pt>
              </c:numCache>
            </c:numRef>
          </c:xVal>
          <c:yVal>
            <c:numRef>
              <c:f>'ST-sensitivity'!$CU$17:$CU$23</c:f>
              <c:numCache>
                <c:formatCode>General</c:formatCode>
                <c:ptCount val="7"/>
                <c:pt idx="0">
                  <c:v>0.80725874248017193</c:v>
                </c:pt>
                <c:pt idx="1">
                  <c:v>0.93831291064841227</c:v>
                </c:pt>
                <c:pt idx="2">
                  <c:v>1.0520455918743199</c:v>
                </c:pt>
                <c:pt idx="3">
                  <c:v>1.1432280705440736</c:v>
                </c:pt>
                <c:pt idx="4">
                  <c:v>1.1861222740304298</c:v>
                </c:pt>
                <c:pt idx="5">
                  <c:v>1.1989522156548695</c:v>
                </c:pt>
                <c:pt idx="6">
                  <c:v>1.200509156465865</c:v>
                </c:pt>
              </c:numCache>
            </c:numRef>
          </c:yVal>
          <c:smooth val="1"/>
          <c:extLst>
            <c:ext xmlns:c16="http://schemas.microsoft.com/office/drawing/2014/chart" uri="{C3380CC4-5D6E-409C-BE32-E72D297353CC}">
              <c16:uniqueId val="{00000001-23E4-9E49-B4AE-5D5AB40CB9C0}"/>
            </c:ext>
          </c:extLst>
        </c:ser>
        <c:ser>
          <c:idx val="0"/>
          <c:order val="2"/>
          <c:tx>
            <c:strRef>
              <c:f>'ST-sensitivity'!$CV$16</c:f>
              <c:strCache>
                <c:ptCount val="1"/>
                <c:pt idx="0">
                  <c:v>MLOP</c:v>
                </c:pt>
              </c:strCache>
            </c:strRef>
          </c:tx>
          <c:spPr>
            <a:ln w="38100" cap="rnd">
              <a:solidFill>
                <a:schemeClr val="accent4">
                  <a:lumMod val="75000"/>
                </a:schemeClr>
              </a:solidFill>
              <a:prstDash val="solid"/>
              <a:round/>
            </a:ln>
            <a:effectLst/>
          </c:spPr>
          <c:marker>
            <c:symbol val="circle"/>
            <c:size val="8"/>
            <c:spPr>
              <a:solidFill>
                <a:schemeClr val="accent4">
                  <a:lumMod val="75000"/>
                </a:schemeClr>
              </a:solidFill>
              <a:ln w="12700">
                <a:solidFill>
                  <a:schemeClr val="accent4">
                    <a:lumMod val="50000"/>
                  </a:schemeClr>
                </a:solidFill>
              </a:ln>
              <a:effectLst/>
            </c:spPr>
          </c:marker>
          <c:xVal>
            <c:numRef>
              <c:f>'ST-sensitivity'!$CS$17:$CS$23</c:f>
              <c:numCache>
                <c:formatCode>General</c:formatCode>
                <c:ptCount val="7"/>
                <c:pt idx="0">
                  <c:v>150</c:v>
                </c:pt>
                <c:pt idx="1">
                  <c:v>300</c:v>
                </c:pt>
                <c:pt idx="2">
                  <c:v>600</c:v>
                </c:pt>
                <c:pt idx="3">
                  <c:v>1200</c:v>
                </c:pt>
                <c:pt idx="4">
                  <c:v>2400</c:v>
                </c:pt>
                <c:pt idx="5">
                  <c:v>4800</c:v>
                </c:pt>
                <c:pt idx="6">
                  <c:v>9600</c:v>
                </c:pt>
              </c:numCache>
            </c:numRef>
          </c:xVal>
          <c:yVal>
            <c:numRef>
              <c:f>'ST-sensitivity'!$CV$17:$CV$23</c:f>
              <c:numCache>
                <c:formatCode>General</c:formatCode>
                <c:ptCount val="7"/>
                <c:pt idx="0">
                  <c:v>0.8402811155073433</c:v>
                </c:pt>
                <c:pt idx="1">
                  <c:v>0.99928486419720453</c:v>
                </c:pt>
                <c:pt idx="2">
                  <c:v>1.1043708691127909</c:v>
                </c:pt>
                <c:pt idx="3">
                  <c:v>1.1689402038313679</c:v>
                </c:pt>
                <c:pt idx="4">
                  <c:v>1.1902479558020136</c:v>
                </c:pt>
                <c:pt idx="5">
                  <c:v>1.1960074334879809</c:v>
                </c:pt>
                <c:pt idx="6">
                  <c:v>1.1974786735920837</c:v>
                </c:pt>
              </c:numCache>
            </c:numRef>
          </c:yVal>
          <c:smooth val="1"/>
          <c:extLst>
            <c:ext xmlns:c16="http://schemas.microsoft.com/office/drawing/2014/chart" uri="{C3380CC4-5D6E-409C-BE32-E72D297353CC}">
              <c16:uniqueId val="{00000002-23E4-9E49-B4AE-5D5AB40CB9C0}"/>
            </c:ext>
          </c:extLst>
        </c:ser>
        <c:ser>
          <c:idx val="6"/>
          <c:order val="3"/>
          <c:tx>
            <c:strRef>
              <c:f>'ST-sensitivity'!$CZ$16</c:f>
              <c:strCache>
                <c:ptCount val="1"/>
                <c:pt idx="0">
                  <c:v>Pythia</c:v>
                </c:pt>
              </c:strCache>
            </c:strRef>
          </c:tx>
          <c:spPr>
            <a:ln w="38100" cap="rnd">
              <a:solidFill>
                <a:srgbClr val="C00000"/>
              </a:solidFill>
              <a:prstDash val="solid"/>
              <a:round/>
            </a:ln>
            <a:effectLst/>
          </c:spPr>
          <c:marker>
            <c:symbol val="circle"/>
            <c:size val="11"/>
            <c:spPr>
              <a:solidFill>
                <a:srgbClr val="FFFF00"/>
              </a:solidFill>
              <a:ln w="28575">
                <a:solidFill>
                  <a:schemeClr val="tx1"/>
                </a:solidFill>
              </a:ln>
              <a:effectLst/>
            </c:spPr>
          </c:marker>
          <c:xVal>
            <c:numRef>
              <c:f>'ST-sensitivity'!$CS$17:$CS$23</c:f>
              <c:numCache>
                <c:formatCode>General</c:formatCode>
                <c:ptCount val="7"/>
                <c:pt idx="0">
                  <c:v>150</c:v>
                </c:pt>
                <c:pt idx="1">
                  <c:v>300</c:v>
                </c:pt>
                <c:pt idx="2">
                  <c:v>600</c:v>
                </c:pt>
                <c:pt idx="3">
                  <c:v>1200</c:v>
                </c:pt>
                <c:pt idx="4">
                  <c:v>2400</c:v>
                </c:pt>
                <c:pt idx="5">
                  <c:v>4800</c:v>
                </c:pt>
                <c:pt idx="6">
                  <c:v>9600</c:v>
                </c:pt>
              </c:numCache>
            </c:numRef>
          </c:xVal>
          <c:yVal>
            <c:numRef>
              <c:f>'ST-sensitivity'!$CZ$17:$CZ$23</c:f>
              <c:numCache>
                <c:formatCode>General</c:formatCode>
                <c:ptCount val="7"/>
                <c:pt idx="0">
                  <c:v>1.0089724469700405</c:v>
                </c:pt>
                <c:pt idx="1">
                  <c:v>1.1307710054646649</c:v>
                </c:pt>
                <c:pt idx="2">
                  <c:v>1.1836779145977339</c:v>
                </c:pt>
                <c:pt idx="3">
                  <c:v>1.2141541345792652</c:v>
                </c:pt>
                <c:pt idx="4">
                  <c:v>1.224211498438099</c:v>
                </c:pt>
                <c:pt idx="5">
                  <c:v>1.2264513238300003</c:v>
                </c:pt>
                <c:pt idx="6">
                  <c:v>1.2277639381864598</c:v>
                </c:pt>
              </c:numCache>
            </c:numRef>
          </c:yVal>
          <c:smooth val="1"/>
          <c:extLst>
            <c:ext xmlns:c16="http://schemas.microsoft.com/office/drawing/2014/chart" uri="{C3380CC4-5D6E-409C-BE32-E72D297353CC}">
              <c16:uniqueId val="{00000005-23E4-9E49-B4AE-5D5AB40CB9C0}"/>
            </c:ext>
          </c:extLst>
        </c:ser>
        <c:dLbls>
          <c:showLegendKey val="0"/>
          <c:showVal val="0"/>
          <c:showCatName val="0"/>
          <c:showSerName val="0"/>
          <c:showPercent val="0"/>
          <c:showBubbleSize val="0"/>
        </c:dLbls>
        <c:axId val="153785824"/>
        <c:axId val="153787456"/>
      </c:scatterChart>
      <c:valAx>
        <c:axId val="153785824"/>
        <c:scaling>
          <c:logBase val="2"/>
          <c:orientation val="minMax"/>
          <c:max val="12800"/>
          <c:min val="100"/>
        </c:scaling>
        <c:delete val="0"/>
        <c:axPos val="b"/>
        <c:majorGridlines>
          <c:spPr>
            <a:ln w="9525" cap="flat" cmpd="sng" algn="ctr">
              <a:solidFill>
                <a:schemeClr val="tx1">
                  <a:lumMod val="15000"/>
                  <a:lumOff val="85000"/>
                </a:schemeClr>
              </a:solidFill>
              <a:prstDash val="dash"/>
              <a:round/>
            </a:ln>
            <a:effectLst/>
          </c:spPr>
        </c:majorGridlines>
        <c:title>
          <c:tx>
            <c:rich>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r>
                  <a:rPr lang="en-GB" dirty="0"/>
                  <a:t>DRAM</a:t>
                </a:r>
                <a:r>
                  <a:rPr lang="en-GB" baseline="0" dirty="0"/>
                  <a:t> MTPS (in log scale)</a:t>
                </a:r>
                <a:endParaRPr lang="en-GB" dirty="0"/>
              </a:p>
            </c:rich>
          </c:tx>
          <c:layout>
            <c:manualLayout>
              <c:xMode val="edge"/>
              <c:yMode val="edge"/>
              <c:x val="0.37812255278473444"/>
              <c:y val="0.90387705286152853"/>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title>
        <c:numFmt formatCode="General" sourceLinked="1"/>
        <c:majorTickMark val="out"/>
        <c:minorTickMark val="none"/>
        <c:tickLblPos val="nextTo"/>
        <c:spPr>
          <a:noFill/>
          <a:ln w="9525" cap="flat" cmpd="sng" algn="ctr">
            <a:solidFill>
              <a:schemeClr val="tx1"/>
            </a:solidFill>
            <a:round/>
          </a:ln>
          <a:effectLst/>
        </c:spPr>
        <c:txPr>
          <a:bodyPr rot="-2700000" spcFirstLastPara="1" vertOverflow="ellipsis" wrap="square" anchor="ctr" anchorCtr="1"/>
          <a:lstStyle/>
          <a:p>
            <a:pPr>
              <a:defRPr sz="2400" b="0" i="0" u="none" strike="noStrike" kern="1200" baseline="0">
                <a:solidFill>
                  <a:schemeClr val="tx1"/>
                </a:solidFill>
                <a:latin typeface="+mn-lt"/>
                <a:ea typeface="+mn-ea"/>
                <a:cs typeface="+mn-cs"/>
              </a:defRPr>
            </a:pPr>
            <a:endParaRPr lang="en-US"/>
          </a:p>
        </c:txPr>
        <c:crossAx val="153787456"/>
        <c:crosses val="autoZero"/>
        <c:crossBetween val="midCat"/>
        <c:majorUnit val="2"/>
      </c:valAx>
      <c:valAx>
        <c:axId val="153787456"/>
        <c:scaling>
          <c:orientation val="minMax"/>
          <c:max val="1.25"/>
          <c:min val="0.8"/>
        </c:scaling>
        <c:delete val="0"/>
        <c:axPos val="l"/>
        <c:majorGridlines>
          <c:spPr>
            <a:ln w="9525" cap="flat" cmpd="sng" algn="ctr">
              <a:solidFill>
                <a:schemeClr val="bg1">
                  <a:lumMod val="85000"/>
                </a:schemeClr>
              </a:solidFill>
              <a:prstDash val="dash"/>
              <a:round/>
            </a:ln>
            <a:effectLst/>
          </c:spPr>
        </c:majorGridlines>
        <c:title>
          <c:tx>
            <c:rich>
              <a:bodyPr rot="-5400000" spcFirstLastPara="1" vertOverflow="ellipsis" vert="horz" wrap="square" anchor="ctr" anchorCtr="1"/>
              <a:lstStyle/>
              <a:p>
                <a:pPr>
                  <a:defRPr sz="2400" b="0" i="0" u="none" strike="noStrike" kern="1200" baseline="0">
                    <a:solidFill>
                      <a:schemeClr val="tx1"/>
                    </a:solidFill>
                    <a:latin typeface="+mn-lt"/>
                    <a:ea typeface="+mn-ea"/>
                    <a:cs typeface="+mn-cs"/>
                  </a:defRPr>
                </a:pPr>
                <a:r>
                  <a:rPr lang="en-GB" baseline="0"/>
                  <a:t>Geomean speedup </a:t>
                </a:r>
              </a:p>
              <a:p>
                <a:pPr>
                  <a:defRPr/>
                </a:pPr>
                <a:r>
                  <a:rPr lang="en-GB" baseline="0"/>
                  <a:t>over no prefetching</a:t>
                </a:r>
                <a:endParaRPr lang="en-GB"/>
              </a:p>
            </c:rich>
          </c:tx>
          <c:layout>
            <c:manualLayout>
              <c:xMode val="edge"/>
              <c:yMode val="edge"/>
              <c:x val="8.0844438621947342E-3"/>
              <c:y val="0.16638914368557858"/>
            </c:manualLayout>
          </c:layout>
          <c:overlay val="0"/>
          <c:spPr>
            <a:noFill/>
            <a:ln>
              <a:noFill/>
            </a:ln>
            <a:effectLst/>
          </c:spPr>
          <c:txPr>
            <a:bodyPr rot="-54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title>
        <c:numFmt formatCode="General" sourceLinked="1"/>
        <c:majorTickMark val="out"/>
        <c:minorTickMark val="none"/>
        <c:tickLblPos val="nextTo"/>
        <c:spPr>
          <a:noFill/>
          <a:ln>
            <a:solidFill>
              <a:schemeClr val="tx1"/>
            </a:solidFill>
          </a:ln>
          <a:effectLst/>
        </c:spPr>
        <c:txPr>
          <a:bodyPr rot="-600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crossAx val="153785824"/>
        <c:crosses val="autoZero"/>
        <c:crossBetween val="midCat"/>
      </c:valAx>
      <c:spPr>
        <a:noFill/>
        <a:ln>
          <a:solidFill>
            <a:schemeClr val="tx1"/>
          </a:solid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a:solidFill>
            <a:schemeClr val="tx1"/>
          </a:solidFill>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6.3941054243219594E-2"/>
          <c:y val="4.8983281677068301E-2"/>
          <c:w val="0.90133672353455796"/>
          <c:h val="0.79114703361194805"/>
        </c:manualLayout>
      </c:layout>
      <c:barChart>
        <c:barDir val="col"/>
        <c:grouping val="clustered"/>
        <c:varyColors val="1"/>
        <c:ser>
          <c:idx val="0"/>
          <c:order val="0"/>
          <c:tx>
            <c:strRef>
              <c:f>Sheet1!$B$1</c:f>
              <c:strCache>
                <c:ptCount val="1"/>
                <c:pt idx="0">
                  <c:v>System/Application Crash</c:v>
                </c:pt>
              </c:strCache>
            </c:strRef>
          </c:tx>
          <c:invertIfNegative val="0"/>
          <c:dPt>
            <c:idx val="0"/>
            <c:invertIfNegative val="0"/>
            <c:bubble3D val="0"/>
            <c:spPr>
              <a:gradFill rotWithShape="1">
                <a:gsLst>
                  <a:gs pos="0">
                    <a:schemeClr val="accent5">
                      <a:shade val="65000"/>
                      <a:satMod val="103000"/>
                      <a:lumMod val="102000"/>
                      <a:tint val="94000"/>
                    </a:schemeClr>
                  </a:gs>
                  <a:gs pos="50000">
                    <a:schemeClr val="accent5">
                      <a:shade val="65000"/>
                      <a:satMod val="110000"/>
                      <a:lumMod val="100000"/>
                      <a:shade val="100000"/>
                    </a:schemeClr>
                  </a:gs>
                  <a:gs pos="100000">
                    <a:schemeClr val="accent5">
                      <a:shade val="65000"/>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1-30A2-8040-83D1-3CFDD9F44996}"/>
              </c:ext>
            </c:extLst>
          </c:dPt>
          <c:dPt>
            <c:idx val="1"/>
            <c:invertIfNegative val="0"/>
            <c:bubble3D val="0"/>
            <c:spPr>
              <a:gradFill rotWithShape="1">
                <a:gsLst>
                  <a:gs pos="0">
                    <a:schemeClr val="accent5">
                      <a:satMod val="103000"/>
                      <a:lumMod val="102000"/>
                      <a:tint val="94000"/>
                    </a:schemeClr>
                  </a:gs>
                  <a:gs pos="50000">
                    <a:schemeClr val="accent5">
                      <a:satMod val="110000"/>
                      <a:lumMod val="100000"/>
                      <a:shade val="100000"/>
                    </a:schemeClr>
                  </a:gs>
                  <a:gs pos="100000">
                    <a:schemeClr val="accent5">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3-30A2-8040-83D1-3CFDD9F44996}"/>
              </c:ext>
            </c:extLst>
          </c:dPt>
          <c:dPt>
            <c:idx val="2"/>
            <c:invertIfNegative val="0"/>
            <c:bubble3D val="0"/>
            <c:spPr>
              <a:gradFill rotWithShape="1">
                <a:gsLst>
                  <a:gs pos="0">
                    <a:schemeClr val="accent5">
                      <a:tint val="65000"/>
                      <a:satMod val="103000"/>
                      <a:lumMod val="102000"/>
                      <a:tint val="94000"/>
                    </a:schemeClr>
                  </a:gs>
                  <a:gs pos="50000">
                    <a:schemeClr val="accent5">
                      <a:tint val="65000"/>
                      <a:satMod val="110000"/>
                      <a:lumMod val="100000"/>
                      <a:shade val="100000"/>
                    </a:schemeClr>
                  </a:gs>
                  <a:gs pos="100000">
                    <a:schemeClr val="accent5">
                      <a:tint val="65000"/>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5-30A2-8040-83D1-3CFDD9F44996}"/>
              </c:ext>
            </c:extLst>
          </c:dPt>
          <c:errBars>
            <c:errBarType val="both"/>
            <c:errValType val="cust"/>
            <c:noEndCap val="0"/>
            <c:plus>
              <c:numRef>
                <c:f>Sheet1!$D$2:$D$4</c:f>
                <c:numCache>
                  <c:formatCode>General</c:formatCode>
                  <c:ptCount val="3"/>
                  <c:pt idx="0">
                    <c:v>0.28470000000000001</c:v>
                  </c:pt>
                  <c:pt idx="1">
                    <c:v>0.14299999999999999</c:v>
                  </c:pt>
                  <c:pt idx="2">
                    <c:v>0.23699999999999999</c:v>
                  </c:pt>
                </c:numCache>
              </c:numRef>
            </c:plus>
            <c:minus>
              <c:numRef>
                <c:f>Sheet1!$D$2:$D$4</c:f>
                <c:numCache>
                  <c:formatCode>General</c:formatCode>
                  <c:ptCount val="3"/>
                  <c:pt idx="0">
                    <c:v>0.28470000000000001</c:v>
                  </c:pt>
                  <c:pt idx="1">
                    <c:v>0.14299999999999999</c:v>
                  </c:pt>
                  <c:pt idx="2">
                    <c:v>0.23699999999999999</c:v>
                  </c:pt>
                </c:numCache>
              </c:numRef>
            </c:minus>
            <c:spPr>
              <a:noFill/>
              <a:ln w="25400" cap="flat" cmpd="sng" algn="ctr">
                <a:solidFill>
                  <a:schemeClr val="tx1">
                    <a:lumMod val="65000"/>
                    <a:lumOff val="35000"/>
                  </a:schemeClr>
                </a:solidFill>
                <a:round/>
              </a:ln>
              <a:effectLst/>
            </c:spPr>
          </c:errBars>
          <c:cat>
            <c:strRef>
              <c:f>Sheet1!$A$2:$A$4</c:f>
              <c:strCache>
                <c:ptCount val="3"/>
                <c:pt idx="0">
                  <c:v>App/Data A</c:v>
                </c:pt>
                <c:pt idx="1">
                  <c:v>App/Data B</c:v>
                </c:pt>
                <c:pt idx="2">
                  <c:v>App/Data C</c:v>
                </c:pt>
              </c:strCache>
            </c:strRef>
          </c:cat>
          <c:val>
            <c:numRef>
              <c:f>Sheet1!$B$2:$B$4</c:f>
              <c:numCache>
                <c:formatCode>General</c:formatCode>
                <c:ptCount val="3"/>
                <c:pt idx="0">
                  <c:v>1.041365345675441</c:v>
                </c:pt>
                <c:pt idx="1">
                  <c:v>0.63897763578274802</c:v>
                </c:pt>
                <c:pt idx="2">
                  <c:v>0.247729149463254</c:v>
                </c:pt>
              </c:numCache>
            </c:numRef>
          </c:val>
          <c:extLst>
            <c:ext xmlns:c16="http://schemas.microsoft.com/office/drawing/2014/chart" uri="{C3380CC4-5D6E-409C-BE32-E72D297353CC}">
              <c16:uniqueId val="{00000006-30A2-8040-83D1-3CFDD9F44996}"/>
            </c:ext>
          </c:extLst>
        </c:ser>
        <c:dLbls>
          <c:showLegendKey val="0"/>
          <c:showVal val="0"/>
          <c:showCatName val="0"/>
          <c:showSerName val="0"/>
          <c:showPercent val="0"/>
          <c:showBubbleSize val="0"/>
        </c:dLbls>
        <c:gapWidth val="60"/>
        <c:overlap val="-24"/>
        <c:axId val="1272880312"/>
        <c:axId val="1280023800"/>
      </c:barChart>
      <c:catAx>
        <c:axId val="1272880312"/>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2800" b="0" i="0" u="none" strike="noStrike" kern="1200" baseline="0">
                <a:solidFill>
                  <a:schemeClr val="tx1">
                    <a:lumMod val="65000"/>
                    <a:lumOff val="35000"/>
                  </a:schemeClr>
                </a:solidFill>
                <a:latin typeface="+mn-lt"/>
                <a:ea typeface="+mn-ea"/>
                <a:cs typeface="+mn-cs"/>
              </a:defRPr>
            </a:pPr>
            <a:endParaRPr lang="en-US"/>
          </a:p>
        </c:txPr>
        <c:crossAx val="1280023800"/>
        <c:crosses val="autoZero"/>
        <c:auto val="1"/>
        <c:lblAlgn val="ctr"/>
        <c:lblOffset val="100"/>
        <c:noMultiLvlLbl val="0"/>
      </c:catAx>
      <c:valAx>
        <c:axId val="1280023800"/>
        <c:scaling>
          <c:orientation val="minMax"/>
          <c:min val="0"/>
        </c:scaling>
        <c:delete val="1"/>
        <c:axPos val="l"/>
        <c:title>
          <c:tx>
            <c:rich>
              <a:bodyPr rot="-5400000" spcFirstLastPara="1" vertOverflow="ellipsis" vert="horz" wrap="square" anchor="ctr" anchorCtr="1"/>
              <a:lstStyle/>
              <a:p>
                <a:pPr>
                  <a:defRPr sz="2800" b="0" i="0" u="none" strike="noStrike" kern="1200" baseline="0">
                    <a:solidFill>
                      <a:schemeClr val="tx1">
                        <a:lumMod val="65000"/>
                        <a:lumOff val="35000"/>
                      </a:schemeClr>
                    </a:solidFill>
                    <a:latin typeface="+mn-lt"/>
                    <a:ea typeface="+mn-ea"/>
                    <a:cs typeface="+mn-cs"/>
                  </a:defRPr>
                </a:pPr>
                <a:r>
                  <a:rPr lang="en-US"/>
                  <a:t>Memory error vulnerability</a:t>
                </a:r>
              </a:p>
            </c:rich>
          </c:tx>
          <c:overlay val="0"/>
          <c:spPr>
            <a:noFill/>
            <a:ln>
              <a:noFill/>
            </a:ln>
            <a:effectLst/>
          </c:spPr>
        </c:title>
        <c:numFmt formatCode="General" sourceLinked="1"/>
        <c:majorTickMark val="none"/>
        <c:minorTickMark val="none"/>
        <c:tickLblPos val="nextTo"/>
        <c:crossAx val="1272880312"/>
        <c:crosses val="autoZero"/>
        <c:crossBetween val="between"/>
      </c:valAx>
      <c:spPr>
        <a:noFill/>
        <a:ln>
          <a:noFill/>
        </a:ln>
        <a:effectLst/>
      </c:spPr>
    </c:plotArea>
    <c:plotVisOnly val="1"/>
    <c:dispBlanksAs val="gap"/>
    <c:showDLblsOverMax val="0"/>
  </c:chart>
  <c:spPr>
    <a:noFill/>
    <a:ln>
      <a:noFill/>
    </a:ln>
    <a:effectLst/>
  </c:spPr>
  <c:txPr>
    <a:bodyPr/>
    <a:lstStyle/>
    <a:p>
      <a:pPr>
        <a:defRPr sz="2800"/>
      </a:pPr>
      <a:endParaRPr lang="en-US"/>
    </a:p>
  </c:txPr>
  <c:externalData r:id="rId2">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9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AC167E78-EA36-40A1-A9A0-B443C6CB1F60}" type="datetimeFigureOut">
              <a:rPr lang="en-US" smtClean="0"/>
              <a:pPr/>
              <a:t>7/4/22</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1E401BE2-F7AC-4C50-A6E5-F6C806E13D7E}" type="slidenum">
              <a:rPr lang="en-US" smtClean="0"/>
              <a:pPr/>
              <a:t>‹#›</a:t>
            </a:fld>
            <a:endParaRPr lang="en-US"/>
          </a:p>
        </p:txBody>
      </p:sp>
    </p:spTree>
    <p:extLst>
      <p:ext uri="{BB962C8B-B14F-4D97-AF65-F5344CB8AC3E}">
        <p14:creationId xmlns:p14="http://schemas.microsoft.com/office/powerpoint/2010/main" val="1046298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9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88D89EF4-2B2A-4F54-A6DD-1EB35DCF17B3}" type="datetimeFigureOut">
              <a:rPr lang="en-US" smtClean="0"/>
              <a:pPr/>
              <a:t>7/4/22</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AB959945-7217-484B-8E74-88DC87A74BB0}" type="slidenum">
              <a:rPr lang="en-US" smtClean="0"/>
              <a:pPr/>
              <a:t>‹#›</a:t>
            </a:fld>
            <a:endParaRPr lang="en-US"/>
          </a:p>
        </p:txBody>
      </p:sp>
    </p:spTree>
    <p:extLst>
      <p:ext uri="{BB962C8B-B14F-4D97-AF65-F5344CB8AC3E}">
        <p14:creationId xmlns:p14="http://schemas.microsoft.com/office/powerpoint/2010/main" val="35580705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20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20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20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20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21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21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21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22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22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243.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2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2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27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29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310.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311.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312.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313.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31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31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31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324.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325.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327.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330.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331.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332.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333.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334.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335.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336.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337.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338.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339.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340.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341.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342.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343.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344.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345.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346.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347.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348.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349.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350.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351.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352.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353.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354.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364.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365.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366.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367.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371.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374.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375.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379.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380.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381.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382.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383.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40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40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4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758489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B959945-7217-484B-8E74-88DC87A74BB0}" type="slidenum">
              <a:rPr lang="en-US" smtClean="0"/>
              <a:pPr/>
              <a:t>2</a:t>
            </a:fld>
            <a:endParaRPr lang="en-US"/>
          </a:p>
        </p:txBody>
      </p:sp>
    </p:spTree>
    <p:extLst>
      <p:ext uri="{BB962C8B-B14F-4D97-AF65-F5344CB8AC3E}">
        <p14:creationId xmlns:p14="http://schemas.microsoft.com/office/powerpoint/2010/main" val="15363571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259C2D-02FE-4C64-AD33-18B082577A5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095350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259C2D-02FE-4C64-AD33-18B082577A5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532068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260475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278032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latinLnBrk="0"/>
            <a:r>
              <a:rPr lang="en-US" sz="1200" b="0" i="0" kern="1200" dirty="0">
                <a:solidFill>
                  <a:schemeClr val="tx1"/>
                </a:solidFill>
                <a:effectLst/>
                <a:latin typeface="+mn-lt"/>
                <a:ea typeface="+mn-ea"/>
                <a:cs typeface="+mn-cs"/>
              </a:rPr>
              <a:t>However, since the development of high throughput sequencing (HTS) technologies, the cost of genome sequencing has fallen off a cliff (&lt;&lt; 1,000$) making it viable for almost everyone's use.</a:t>
            </a:r>
          </a:p>
          <a:p>
            <a:br>
              <a:rPr lang="en-US" dirty="0"/>
            </a:b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020417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Genome analysis starts with sequencing random short DNA fragments of copies of the original molecule.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Unfortunately,</a:t>
            </a:r>
            <a:r>
              <a:rPr lang="en-US" sz="1200" b="0" i="0" kern="1200" baseline="0" dirty="0">
                <a:solidFill>
                  <a:schemeClr val="tx1"/>
                </a:solidFill>
                <a:effectLst/>
                <a:latin typeface="+mn-lt"/>
                <a:ea typeface="+mn-ea"/>
                <a:cs typeface="+mn-cs"/>
              </a:rPr>
              <a:t> these reads </a:t>
            </a:r>
            <a:r>
              <a:rPr lang="en-US" sz="1200" kern="1200" dirty="0">
                <a:solidFill>
                  <a:schemeClr val="tx1"/>
                </a:solidFill>
                <a:effectLst/>
                <a:latin typeface="+mn-lt"/>
                <a:ea typeface="+mn-ea"/>
                <a:cs typeface="+mn-cs"/>
              </a:rPr>
              <a:t>lack information about their order and which part of genome they are originated from.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Hence</a:t>
            </a:r>
            <a:r>
              <a:rPr lang="en-US" sz="1200" kern="1200" baseline="0" dirty="0">
                <a:solidFill>
                  <a:schemeClr val="tx1"/>
                </a:solidFill>
                <a:effectLst/>
                <a:latin typeface="+mn-lt"/>
                <a:ea typeface="+mn-ea"/>
                <a:cs typeface="+mn-cs"/>
              </a:rPr>
              <a:t> the second step is to map these reads to a long reference genome.</a:t>
            </a: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401317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baseline="0" dirty="0"/>
              <a:t>To this end we build a  </a:t>
            </a:r>
            <a:r>
              <a:rPr lang="en-US" baseline="0" dirty="0"/>
              <a:t>[CLICK] </a:t>
            </a:r>
            <a:r>
              <a:rPr lang="en-US" b="1" baseline="0" dirty="0"/>
              <a:t>near-HBM FPGA based accelerator which is connected to a server-grade IBM POWER9-based CPU system</a:t>
            </a:r>
            <a:endParaRPr lang="en-US" baseline="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B71F7F3-9543-40DF-A656-8B6347E0E94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1844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dirty="0"/>
              <a:t>[CLICK]</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770546-422D-4312-AAED-8754555E209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153238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latin typeface="medium-content-sans-serif-font"/>
              </a:rPr>
              <a:t>CCD = Core </a:t>
            </a:r>
            <a:r>
              <a:rPr lang="en-US" dirty="0" err="1">
                <a:latin typeface="medium-content-sans-serif-font"/>
              </a:rPr>
              <a:t>Chiplet</a:t>
            </a:r>
            <a:r>
              <a:rPr lang="en-US" dirty="0">
                <a:latin typeface="medium-content-sans-serif-font"/>
              </a:rPr>
              <a:t> Die</a:t>
            </a:r>
            <a:endParaRPr lang="en-US" dirty="0"/>
          </a:p>
          <a:p>
            <a:r>
              <a:rPr lang="en-US" dirty="0"/>
              <a:t>Structural silicon is used to equalize the height and facilitate heat dissipation from the cores.</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7973AD7-D932-2641-9FAC-D90A34A34A63}" type="slidenum">
              <a:rPr kumimoji="0" lang="en-US" altLang="en-US" sz="1200" b="0" i="0" u="none" strike="noStrike" kern="1200" cap="none" spc="0" normalizeH="0" baseline="0" noProof="0" smtClean="0">
                <a:ln>
                  <a:noFill/>
                </a:ln>
                <a:solidFill>
                  <a:prstClr val="black"/>
                </a:solidFill>
                <a:effectLst/>
                <a:uLnTx/>
                <a:uFillTx/>
                <a:latin typeface="Calibri" charset="0"/>
                <a:ea typeface="ＭＳ Ｐゴシック"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29</a:t>
            </a:fld>
            <a:endParaRPr kumimoji="0" lang="en-US" altLang="en-US" sz="1200" b="0" i="0" u="none" strike="noStrike" kern="1200" cap="none" spc="0" normalizeH="0" baseline="0" noProof="0">
              <a:ln>
                <a:noFill/>
              </a:ln>
              <a:solidFill>
                <a:prstClr val="black"/>
              </a:solidFill>
              <a:effectLst/>
              <a:uLnTx/>
              <a:uFillTx/>
              <a:latin typeface="Calibri" charset="0"/>
              <a:ea typeface="ＭＳ Ｐゴシック" charset="-128"/>
              <a:cs typeface="Arial" panose="020B0604020202020204" pitchFamily="34" charset="0"/>
            </a:endParaRPr>
          </a:p>
        </p:txBody>
      </p:sp>
    </p:spTree>
    <p:extLst>
      <p:ext uri="{BB962C8B-B14F-4D97-AF65-F5344CB8AC3E}">
        <p14:creationId xmlns:p14="http://schemas.microsoft.com/office/powerpoint/2010/main" val="35327411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585493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Picture from the article:</a:t>
            </a:r>
          </a:p>
          <a:p>
            <a:r>
              <a:rPr lang="en-US" dirty="0"/>
              <a:t>http://</a:t>
            </a:r>
            <a:r>
              <a:rPr lang="en-US" dirty="0" err="1"/>
              <a:t>thehackernews.com</a:t>
            </a:r>
            <a:r>
              <a:rPr lang="en-US" dirty="0"/>
              <a:t>/2015/03/dram-</a:t>
            </a:r>
            <a:r>
              <a:rPr lang="en-US" dirty="0" err="1"/>
              <a:t>rowhammer</a:t>
            </a:r>
            <a:r>
              <a:rPr lang="en-US" dirty="0"/>
              <a:t>-</a:t>
            </a:r>
            <a:r>
              <a:rPr lang="en-US" dirty="0" err="1"/>
              <a:t>vulnerability.html</a:t>
            </a: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76859745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1" name="Slide Image Placeholder 1"/>
          <p:cNvSpPr>
            <a:spLocks noGrp="1" noRot="1" noChangeAspec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Lst>
        </p:spPr>
      </p:sp>
      <p:sp>
        <p:nvSpPr>
          <p:cNvPr id="250882" name="Notes Placeholder 2"/>
          <p:cNvSpPr>
            <a:spLocks noGrp="1"/>
          </p:cNvSpPr>
          <p:nvPr>
            <p:ph type="body" idx="1"/>
          </p:nvPr>
        </p:nvSpPr>
        <p:spPr bwMode="auto">
          <a:noFill/>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atin typeface="Calibri" charset="0"/>
            </a:endParaRPr>
          </a:p>
        </p:txBody>
      </p:sp>
      <p:sp>
        <p:nvSpPr>
          <p:cNvPr id="250883"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2EFE2350-F2DF-964B-A38F-A60565610F04}"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endParaRPr>
          </a:p>
        </p:txBody>
      </p:sp>
    </p:spTree>
    <p:extLst>
      <p:ext uri="{BB962C8B-B14F-4D97-AF65-F5344CB8AC3E}">
        <p14:creationId xmlns:p14="http://schemas.microsoft.com/office/powerpoint/2010/main" val="238581229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5997590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dirty="0"/>
              <a:t>Read mapping performs alignment on large genomic datasets, containing millions of reads. [CLICK]</a:t>
            </a:r>
          </a:p>
          <a:p>
            <a:r>
              <a:rPr lang="en-CH" dirty="0"/>
              <a:t>Therefore, read mapping is both computationally expensive [CLICK]</a:t>
            </a:r>
          </a:p>
          <a:p>
            <a:r>
              <a:rPr lang="en-CH" dirty="0"/>
              <a:t>And incurs high data movement overhead [CLICK]</a:t>
            </a:r>
          </a:p>
          <a:p>
            <a:endParaRPr lang="en-CH" dirty="0"/>
          </a:p>
          <a:p>
            <a:endParaRPr lang="en-CH"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255900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There has been significant effort into improving read mapping performance [CLICK]</a:t>
            </a:r>
          </a:p>
          <a:p>
            <a:r>
              <a:rPr lang="en-GB" sz="1200" kern="1200" dirty="0">
                <a:solidFill>
                  <a:schemeClr val="tx1"/>
                </a:solidFill>
                <a:effectLst/>
                <a:latin typeface="+mn-lt"/>
                <a:ea typeface="+mn-ea"/>
                <a:cs typeface="+mn-cs"/>
              </a:rPr>
              <a:t>Through efficient heuristics [CLICK]</a:t>
            </a:r>
          </a:p>
          <a:p>
            <a:r>
              <a:rPr lang="en-GB" sz="1200" kern="1200" dirty="0">
                <a:solidFill>
                  <a:schemeClr val="tx1"/>
                </a:solidFill>
                <a:effectLst/>
                <a:latin typeface="+mn-lt"/>
                <a:ea typeface="+mn-ea"/>
                <a:cs typeface="+mn-cs"/>
              </a:rPr>
              <a:t>hardware accelerators [CLICK]</a:t>
            </a:r>
          </a:p>
          <a:p>
            <a:r>
              <a:rPr lang="en-GB" sz="1200" kern="1200" dirty="0">
                <a:solidFill>
                  <a:schemeClr val="tx1"/>
                </a:solidFill>
                <a:effectLst/>
                <a:latin typeface="+mn-lt"/>
                <a:ea typeface="+mn-ea"/>
                <a:cs typeface="+mn-cs"/>
              </a:rPr>
              <a:t> and various filters that prune reads that do not require expensive computation [CLICK]. </a:t>
            </a:r>
          </a:p>
          <a:p>
            <a:r>
              <a:rPr lang="en-GB" sz="1200" kern="1200" dirty="0">
                <a:solidFill>
                  <a:schemeClr val="tx1"/>
                </a:solidFill>
                <a:effectLst/>
                <a:latin typeface="+mn-lt"/>
                <a:ea typeface="+mn-ea"/>
                <a:cs typeface="+mn-cs"/>
              </a:rPr>
              <a:t>While these approaches address the computation overhead in read mapping [CLICK]</a:t>
            </a:r>
          </a:p>
          <a:p>
            <a:r>
              <a:rPr lang="en-GB" sz="1200" b="1" kern="1200" dirty="0">
                <a:solidFill>
                  <a:schemeClr val="tx1"/>
                </a:solidFill>
                <a:effectLst/>
                <a:latin typeface="+mn-lt"/>
                <a:ea typeface="+mn-ea"/>
                <a:cs typeface="+mn-cs"/>
              </a:rPr>
              <a:t>[While Reads Move] </a:t>
            </a:r>
            <a:r>
              <a:rPr lang="en-GB" sz="1200" kern="1200" dirty="0">
                <a:solidFill>
                  <a:schemeClr val="tx1"/>
                </a:solidFill>
                <a:effectLst/>
                <a:latin typeface="+mn-lt"/>
                <a:ea typeface="+mn-ea"/>
                <a:cs typeface="+mn-cs"/>
              </a:rPr>
              <a:t>None of them alleviate the data movement overhead from storage, whose impact becomes even larger when the computation overhead gets alleviated [CLICK]</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8568337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dirty="0"/>
              <a:t>Our key idea is to filter reads that do not require the expensive alignment computation in the storage system [CLICK] …</a:t>
            </a:r>
          </a:p>
          <a:p>
            <a:r>
              <a:rPr lang="en-GB" b="1" dirty="0"/>
              <a:t>[While Reads Move] T</a:t>
            </a:r>
            <a:r>
              <a:rPr lang="en-CH" b="1" dirty="0"/>
              <a:t>o fundamentally reduce </a:t>
            </a:r>
            <a:r>
              <a:rPr lang="en-CH" dirty="0"/>
              <a:t>the data movement overhead of read mapping</a:t>
            </a:r>
          </a:p>
          <a:p>
            <a:endParaRPr lang="en-GB" b="1" dirty="0"/>
          </a:p>
          <a:p>
            <a:r>
              <a:rPr lang="en-GB" dirty="0"/>
              <a:t>E</a:t>
            </a:r>
            <a:r>
              <a:rPr lang="en-CH" dirty="0"/>
              <a:t>xamples of the reads that not require the costlt alignment step</a:t>
            </a:r>
          </a:p>
          <a:p>
            <a:endParaRPr lang="en-CH" dirty="0"/>
          </a:p>
          <a:p>
            <a:r>
              <a:rPr lang="en-GB" dirty="0"/>
              <a:t>Exactly-matching reads to the reference genome that do not need approximate string matching performed during alignment</a:t>
            </a:r>
          </a:p>
          <a:p>
            <a:endParaRPr lang="en-GB" dirty="0"/>
          </a:p>
          <a:p>
            <a:r>
              <a:rPr lang="en-GB" dirty="0"/>
              <a:t>Non-matching reads that have no potential matching locations in the reference genome hence skip the </a:t>
            </a:r>
            <a:r>
              <a:rPr lang="en-GB" dirty="0" err="1"/>
              <a:t>alignemt</a:t>
            </a:r>
            <a:r>
              <a:rPr lang="en-GB" dirty="0"/>
              <a:t> step</a:t>
            </a:r>
          </a:p>
          <a:p>
            <a:endParaRPr lang="en-GB" dirty="0"/>
          </a:p>
          <a:p>
            <a:endParaRPr lang="en-GB" dirty="0"/>
          </a:p>
          <a:p>
            <a:endParaRPr lang="en-GB" dirty="0"/>
          </a:p>
          <a:p>
            <a:endParaRPr lang="en-CH"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0002178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We propose </a:t>
            </a:r>
            <a:r>
              <a:rPr lang="en-GB" dirty="0" err="1"/>
              <a:t>GenStore</a:t>
            </a:r>
            <a:r>
              <a:rPr lang="en-GB" dirty="0"/>
              <a:t>, the first in-storage processing system designed for genome sequence analysis. [CLICK]</a:t>
            </a:r>
          </a:p>
          <a:p>
            <a:r>
              <a:rPr lang="en-GB" dirty="0"/>
              <a:t>To reduce both the computation [CLICK]</a:t>
            </a:r>
          </a:p>
          <a:p>
            <a:r>
              <a:rPr lang="en-GB" dirty="0"/>
              <a:t>And the data movement overhead [CLICK]</a:t>
            </a:r>
          </a:p>
          <a:p>
            <a:r>
              <a:rPr lang="en-GB" sz="1200" b="0" i="0" u="none" strike="noStrike" kern="1200" dirty="0" err="1">
                <a:solidFill>
                  <a:schemeClr val="tx1"/>
                </a:solidFill>
                <a:effectLst/>
                <a:latin typeface="+mn-lt"/>
                <a:ea typeface="+mn-ea"/>
                <a:cs typeface="+mn-cs"/>
              </a:rPr>
              <a:t>GenStore</a:t>
            </a:r>
            <a:r>
              <a:rPr lang="en-GB" sz="1200" b="0" i="0" u="none" strike="noStrike" kern="1200" dirty="0">
                <a:solidFill>
                  <a:schemeClr val="tx1"/>
                </a:solidFill>
                <a:effectLst/>
                <a:latin typeface="+mn-lt"/>
                <a:ea typeface="+mn-ea"/>
                <a:cs typeface="+mn-cs"/>
              </a:rPr>
              <a:t> provides high-performance and energy benefits compared to state-of-the-art HW and SW baselines </a:t>
            </a:r>
            <a:r>
              <a:rPr lang="en-GB" dirty="0"/>
              <a:t>[CLICK]</a:t>
            </a:r>
          </a:p>
          <a:p>
            <a:endParaRPr lang="en-GB" dirty="0"/>
          </a:p>
          <a:p>
            <a:endParaRPr lang="en-CH"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4434352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Consumer</a:t>
            </a:r>
            <a:r>
              <a:rPr lang="en-US" baseline="0" dirty="0"/>
              <a:t> devices like tablets smartphone and wearable are now everywhere and used by billions of people.</a:t>
            </a:r>
          </a:p>
          <a:p>
            <a:r>
              <a:rPr lang="en-US" dirty="0"/>
              <a:t>One of the</a:t>
            </a:r>
            <a:r>
              <a:rPr lang="en-US" baseline="0" dirty="0"/>
              <a:t> major challenge in these devices is battery limitation which makes the energy consumption a critical concern </a:t>
            </a:r>
            <a:r>
              <a:rPr lang="mr-IN" baseline="0" dirty="0"/>
              <a:t>…</a:t>
            </a:r>
            <a:endParaRPr lang="en-US" baseline="0" dirty="0"/>
          </a:p>
          <a:p>
            <a:endParaRPr lang="en-US" baseline="0" dirty="0"/>
          </a:p>
          <a:p>
            <a:endParaRPr lang="en-US" baseline="0" dirty="0"/>
          </a:p>
          <a:p>
            <a:endParaRPr lang="en-US" baseline="0" dirty="0"/>
          </a:p>
          <a:p>
            <a:endParaRPr lang="en-US" baseline="0" dirty="0"/>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9710358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85234312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Throughout our analysis, we make</a:t>
            </a:r>
            <a:r>
              <a:rPr lang="en-US" baseline="0" dirty="0"/>
              <a:t> a key observation </a:t>
            </a:r>
            <a:r>
              <a:rPr lang="en-US" dirty="0"/>
              <a:t>that</a:t>
            </a:r>
            <a:r>
              <a:rPr lang="en-US" baseline="0" dirty="0"/>
              <a:t> out of all sources of energy consumption, data movement is a major contributor to the total system energy. We find that across all of the workloads</a:t>
            </a:r>
            <a:r>
              <a:rPr lang="en-US" dirty="0"/>
              <a:t>,</a:t>
            </a:r>
            <a:r>
              <a:rPr lang="en-US" baseline="0" dirty="0"/>
              <a:t> on average around 62.7% of total system energy is spent on data movement.</a:t>
            </a:r>
          </a:p>
          <a:p>
            <a:endParaRPr lang="en-US" baseline="0" dirty="0"/>
          </a:p>
          <a:p>
            <a:r>
              <a:rPr lang="en-US" baseline="0" dirty="0"/>
              <a:t>One way to reduce data movement cost is to move computation close to data, or </a:t>
            </a:r>
            <a:r>
              <a:rPr lang="mr-IN" baseline="0" dirty="0"/>
              <a:t>…</a:t>
            </a:r>
            <a:endParaRPr lang="en-US" baseline="0" dirty="0"/>
          </a:p>
          <a:p>
            <a:r>
              <a:rPr lang="en-US" baseline="0" dirty="0"/>
              <a:t>One potential solution to address this cost it do move computation close to data, or in other words, do </a:t>
            </a:r>
            <a:r>
              <a:rPr lang="en-US" baseline="0" dirty="0" err="1"/>
              <a:t>procesing</a:t>
            </a:r>
            <a:r>
              <a:rPr lang="en-US" baseline="0" dirty="0"/>
              <a:t> in memory. However, the challenge is that these devices.</a:t>
            </a:r>
          </a:p>
          <a:p>
            <a:endParaRPr lang="en-US" baseline="0" dirty="0"/>
          </a:p>
          <a:p>
            <a:endParaRPr lang="en-US" baseline="0" dirty="0"/>
          </a:p>
          <a:p>
            <a:r>
              <a:rPr lang="en-US" dirty="0"/>
              <a:t>One potential</a:t>
            </a:r>
            <a:r>
              <a:rPr lang="en-US" baseline="0" dirty="0"/>
              <a:t> solution to mitigate data movement cost and reduce total system energy is to execute data-movement heavy portions of application close to data, or in other words, do processing in memory. However, consumer devices are </a:t>
            </a:r>
            <a:r>
              <a:rPr lang="en-US" baseline="0" dirty="0" err="1"/>
              <a:t>extermely</a:t>
            </a:r>
            <a:r>
              <a:rPr lang="en-US" baseline="0" dirty="0"/>
              <a:t> limited in terms of area and power budget. So the question is can we move part of the data movement heavy portion given the limited area and energy budget. Our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7654661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fontScale="85000" lnSpcReduction="20000"/>
          </a:bodyPr>
          <a:lstStyle/>
          <a:p>
            <a:r>
              <a:rPr lang="en-US" sz="1200" kern="1200" dirty="0">
                <a:solidFill>
                  <a:schemeClr val="tx1"/>
                </a:solidFill>
                <a:latin typeface="+mn-lt"/>
                <a:ea typeface="+mn-ea"/>
                <a:cs typeface="+mn-cs"/>
              </a:rPr>
              <a:t>To figure</a:t>
            </a:r>
            <a:r>
              <a:rPr lang="en-US" sz="1200" kern="1200" baseline="0" dirty="0">
                <a:solidFill>
                  <a:schemeClr val="tx1"/>
                </a:solidFill>
                <a:latin typeface="+mn-lt"/>
                <a:ea typeface="+mn-ea"/>
                <a:cs typeface="+mn-cs"/>
              </a:rPr>
              <a:t> out if we can use processing in memory, we dig deeper into our analysis and we make another key observation that majority of data movement often comes form simple functions and </a:t>
            </a:r>
            <a:r>
              <a:rPr lang="en-US" sz="1200" kern="1200" baseline="0" dirty="0" err="1">
                <a:solidFill>
                  <a:schemeClr val="tx1"/>
                </a:solidFill>
                <a:latin typeface="+mn-lt"/>
                <a:ea typeface="+mn-ea"/>
                <a:cs typeface="+mn-cs"/>
              </a:rPr>
              <a:t>pritmitives</a:t>
            </a:r>
            <a:r>
              <a:rPr lang="en-US" sz="1200" kern="1200" baseline="0" dirty="0">
                <a:solidFill>
                  <a:schemeClr val="tx1"/>
                </a:solidFill>
                <a:latin typeface="+mn-lt"/>
                <a:ea typeface="+mn-ea"/>
                <a:cs typeface="+mn-cs"/>
              </a:rPr>
              <a:t>. We find that these simple function can be implemented in memory as either a small embedded core, or group of small fixed function accelerators. Our result shows that offloading these function to PIM logic can significantly reduce data movement for each function and reduce energy on average around 55%  and improve </a:t>
            </a:r>
            <a:r>
              <a:rPr lang="en-US" sz="1200" kern="1200" baseline="0" dirty="0" err="1">
                <a:solidFill>
                  <a:schemeClr val="tx1"/>
                </a:solidFill>
                <a:latin typeface="+mn-lt"/>
                <a:ea typeface="+mn-ea"/>
                <a:cs typeface="+mn-cs"/>
              </a:rPr>
              <a:t>perforamcne</a:t>
            </a:r>
            <a:r>
              <a:rPr lang="en-US" sz="1200" kern="1200" baseline="0" dirty="0">
                <a:solidFill>
                  <a:schemeClr val="tx1"/>
                </a:solidFill>
                <a:latin typeface="+mn-lt"/>
                <a:ea typeface="+mn-ea"/>
                <a:cs typeface="+mn-cs"/>
              </a:rPr>
              <a:t> around 54%. </a:t>
            </a:r>
          </a:p>
          <a:p>
            <a:endParaRPr lang="en-US" sz="1200" kern="1200" baseline="0" dirty="0">
              <a:solidFill>
                <a:schemeClr val="tx1"/>
              </a:solidFill>
              <a:latin typeface="+mn-lt"/>
              <a:ea typeface="+mn-ea"/>
              <a:cs typeface="+mn-cs"/>
            </a:endParaRPr>
          </a:p>
          <a:p>
            <a:r>
              <a:rPr lang="en-US" sz="1200" kern="1200" baseline="0" dirty="0">
                <a:solidFill>
                  <a:schemeClr val="tx1"/>
                </a:solidFill>
                <a:latin typeface="+mn-lt"/>
                <a:ea typeface="+mn-ea"/>
                <a:cs typeface="+mn-cs"/>
              </a:rPr>
              <a:t> our PIM core can reduce significant portion of data movement, reduce </a:t>
            </a:r>
            <a:r>
              <a:rPr lang="en-US" sz="1200" kern="1200" baseline="0" dirty="0" err="1">
                <a:solidFill>
                  <a:schemeClr val="tx1"/>
                </a:solidFill>
                <a:latin typeface="+mn-lt"/>
                <a:ea typeface="+mn-ea"/>
                <a:cs typeface="+mn-cs"/>
              </a:rPr>
              <a:t>enregy</a:t>
            </a:r>
            <a:r>
              <a:rPr lang="en-US" sz="1200" kern="1200" baseline="0" dirty="0">
                <a:solidFill>
                  <a:schemeClr val="tx1"/>
                </a:solidFill>
                <a:latin typeface="+mn-lt"/>
                <a:ea typeface="+mn-ea"/>
                <a:cs typeface="+mn-cs"/>
              </a:rPr>
              <a:t> by 49.1% for each function and improve performance up to 2.2X. While using group of fixed function accelerator reduce energy by 55.4% and improve performance by up to 2.5X. </a:t>
            </a:r>
          </a:p>
          <a:p>
            <a:endParaRPr lang="en-US" sz="1200" kern="1200" baseline="0" dirty="0">
              <a:solidFill>
                <a:schemeClr val="tx1"/>
              </a:solidFill>
              <a:latin typeface="+mn-lt"/>
              <a:ea typeface="+mn-ea"/>
              <a:cs typeface="+mn-cs"/>
            </a:endParaRPr>
          </a:p>
          <a:p>
            <a:pPr lvl="1">
              <a:spcBef>
                <a:spcPts val="600"/>
              </a:spcBef>
            </a:pPr>
            <a:r>
              <a:rPr lang="en-US" sz="1200" kern="1200" baseline="0" dirty="0">
                <a:solidFill>
                  <a:schemeClr val="tx1"/>
                </a:solidFill>
                <a:latin typeface="+mn-lt"/>
                <a:ea typeface="+mn-ea"/>
                <a:cs typeface="+mn-cs"/>
              </a:rPr>
              <a:t>Or use </a:t>
            </a:r>
            <a:r>
              <a:rPr lang="en-US" sz="1200" kern="1200" baseline="0" dirty="0" err="1">
                <a:solidFill>
                  <a:schemeClr val="tx1"/>
                </a:solidFill>
                <a:latin typeface="+mn-lt"/>
                <a:ea typeface="+mn-ea"/>
                <a:cs typeface="+mn-cs"/>
              </a:rPr>
              <a:t>Saugata’s</a:t>
            </a:r>
            <a:r>
              <a:rPr lang="en-US" sz="1200" kern="1200" baseline="0" dirty="0">
                <a:solidFill>
                  <a:schemeClr val="tx1"/>
                </a:solidFill>
                <a:latin typeface="+mn-lt"/>
                <a:ea typeface="+mn-ea"/>
                <a:cs typeface="+mn-cs"/>
              </a:rPr>
              <a:t> approach : </a:t>
            </a:r>
            <a:r>
              <a:rPr lang="en-US" sz="2100" b="0" dirty="0">
                <a:solidFill>
                  <a:srgbClr val="00B050"/>
                </a:solidFill>
              </a:rPr>
              <a:t>Reduces </a:t>
            </a:r>
            <a:r>
              <a:rPr lang="en-US" sz="2100" dirty="0">
                <a:solidFill>
                  <a:srgbClr val="00B050"/>
                </a:solidFill>
              </a:rPr>
              <a:t>total system energy </a:t>
            </a:r>
            <a:r>
              <a:rPr lang="en-US" sz="2100" b="0" dirty="0">
                <a:solidFill>
                  <a:srgbClr val="00B050"/>
                </a:solidFill>
              </a:rPr>
              <a:t>by an average of </a:t>
            </a:r>
            <a:r>
              <a:rPr lang="en-US" sz="2100" dirty="0">
                <a:solidFill>
                  <a:srgbClr val="00B050"/>
                </a:solidFill>
              </a:rPr>
              <a:t>55.4%</a:t>
            </a:r>
          </a:p>
          <a:p>
            <a:pPr lvl="1">
              <a:spcBef>
                <a:spcPts val="300"/>
              </a:spcBef>
            </a:pPr>
            <a:r>
              <a:rPr lang="en-US" sz="2100" b="0" dirty="0">
                <a:solidFill>
                  <a:srgbClr val="00B050"/>
                </a:solidFill>
              </a:rPr>
              <a:t>Reduces </a:t>
            </a:r>
            <a:r>
              <a:rPr lang="en-US" sz="2100" dirty="0">
                <a:solidFill>
                  <a:srgbClr val="00B050"/>
                </a:solidFill>
              </a:rPr>
              <a:t>execution time</a:t>
            </a:r>
            <a:r>
              <a:rPr lang="en-US" sz="2100" b="0" dirty="0">
                <a:solidFill>
                  <a:srgbClr val="00B050"/>
                </a:solidFill>
              </a:rPr>
              <a:t> by an average of </a:t>
            </a:r>
            <a:r>
              <a:rPr lang="en-US" sz="2100" dirty="0">
                <a:solidFill>
                  <a:srgbClr val="00B050"/>
                </a:solidFill>
              </a:rPr>
              <a:t>54.2%</a:t>
            </a:r>
            <a:endParaRPr lang="en-US" sz="2400" dirty="0">
              <a:solidFill>
                <a:srgbClr val="00B050"/>
              </a:solidFill>
            </a:endParaRPr>
          </a:p>
          <a:p>
            <a:endParaRPr lang="en-US" sz="1200" kern="1200" baseline="0" dirty="0">
              <a:solidFill>
                <a:schemeClr val="tx1"/>
              </a:solidFill>
              <a:latin typeface="+mn-lt"/>
              <a:ea typeface="+mn-ea"/>
              <a:cs typeface="+mn-cs"/>
            </a:endParaRPr>
          </a:p>
          <a:p>
            <a:endParaRPr lang="en-US" sz="1200" kern="1200" baseline="0" dirty="0">
              <a:solidFill>
                <a:schemeClr val="tx1"/>
              </a:solidFill>
              <a:latin typeface="+mn-lt"/>
              <a:ea typeface="+mn-ea"/>
              <a:cs typeface="+mn-cs"/>
            </a:endParaRPr>
          </a:p>
          <a:p>
            <a:r>
              <a:rPr lang="en-US" sz="1200" kern="1200" baseline="0" dirty="0">
                <a:solidFill>
                  <a:schemeClr val="tx1"/>
                </a:solidFill>
                <a:latin typeface="+mn-lt"/>
                <a:ea typeface="+mn-ea"/>
                <a:cs typeface="+mn-cs"/>
              </a:rPr>
              <a:t>Our result show that both of them can significantly reduce the data movement for each function.</a:t>
            </a:r>
          </a:p>
          <a:p>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Feedback: talk about result more</a:t>
            </a:r>
          </a:p>
          <a:p>
            <a:r>
              <a:rPr lang="en-US" sz="1200" kern="1200" dirty="0">
                <a:solidFill>
                  <a:schemeClr val="tx1"/>
                </a:solidFill>
                <a:latin typeface="+mn-lt"/>
                <a:ea typeface="+mn-ea"/>
                <a:cs typeface="+mn-cs"/>
              </a:rPr>
              <a:t>Don’t talk about specific detail like </a:t>
            </a:r>
            <a:r>
              <a:rPr lang="en-US" sz="1200" kern="1200" dirty="0" err="1">
                <a:solidFill>
                  <a:schemeClr val="tx1"/>
                </a:solidFill>
                <a:latin typeface="+mn-lt"/>
                <a:ea typeface="+mn-ea"/>
                <a:cs typeface="+mn-cs"/>
              </a:rPr>
              <a:t>MemCopy</a:t>
            </a:r>
            <a:r>
              <a:rPr lang="en-US" sz="1200" kern="1200" dirty="0">
                <a:solidFill>
                  <a:schemeClr val="tx1"/>
                </a:solidFill>
                <a:latin typeface="+mn-lt"/>
                <a:ea typeface="+mn-ea"/>
                <a:cs typeface="+mn-cs"/>
              </a:rPr>
              <a:t>, </a:t>
            </a:r>
            <a:r>
              <a:rPr lang="en-US" sz="1200" kern="1200" dirty="0" err="1">
                <a:solidFill>
                  <a:schemeClr val="tx1"/>
                </a:solidFill>
                <a:latin typeface="+mn-lt"/>
                <a:ea typeface="+mn-ea"/>
                <a:cs typeface="+mn-cs"/>
              </a:rPr>
              <a:t>MemSet</a:t>
            </a:r>
            <a:r>
              <a:rPr lang="en-US" sz="1200" kern="1200" dirty="0">
                <a:solidFill>
                  <a:schemeClr val="tx1"/>
                </a:solidFill>
                <a:latin typeface="+mn-lt"/>
                <a:ea typeface="+mn-ea"/>
                <a:cs typeface="+mn-cs"/>
              </a:rPr>
              <a:t> stuff like that</a:t>
            </a:r>
          </a:p>
          <a:p>
            <a:r>
              <a:rPr lang="en-US" sz="1200" kern="1200" dirty="0">
                <a:solidFill>
                  <a:schemeClr val="tx1"/>
                </a:solidFill>
                <a:latin typeface="+mn-lt"/>
                <a:ea typeface="+mn-ea"/>
                <a:cs typeface="+mn-cs"/>
              </a:rPr>
              <a:t>Main take away:</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data movement come from simple functions</a:t>
            </a:r>
            <a:r>
              <a:rPr lang="en-US" sz="1200" kern="1200" baseline="0" dirty="0">
                <a:solidFill>
                  <a:schemeClr val="tx1"/>
                </a:solidFill>
                <a:latin typeface="+mn-lt"/>
                <a:ea typeface="+mn-ea"/>
                <a:cs typeface="+mn-cs"/>
              </a:rPr>
              <a:t> that are simple enough to implement in PIM</a:t>
            </a:r>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We find that these</a:t>
            </a:r>
            <a:r>
              <a:rPr lang="en-US" sz="1200" kern="1200" baseline="0" dirty="0">
                <a:solidFill>
                  <a:schemeClr val="tx1"/>
                </a:solidFill>
                <a:latin typeface="+mn-lt"/>
                <a:ea typeface="+mn-ea"/>
                <a:cs typeface="+mn-cs"/>
              </a:rPr>
              <a:t> functions and </a:t>
            </a:r>
            <a:r>
              <a:rPr lang="en-US" sz="1200" kern="1200" baseline="0" dirty="0" err="1">
                <a:solidFill>
                  <a:schemeClr val="tx1"/>
                </a:solidFill>
                <a:latin typeface="+mn-lt"/>
                <a:ea typeface="+mn-ea"/>
                <a:cs typeface="+mn-cs"/>
              </a:rPr>
              <a:t>primitves</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can be implemented as PIM logic using either (1) a small low-power general-purpose embedded core or (2) a group of small fixed-function accelerators (PIM accelerators).</a:t>
            </a:r>
            <a:r>
              <a:rPr lang="en-US" sz="1200" kern="1200" baseline="0" dirty="0">
                <a:solidFill>
                  <a:schemeClr val="tx1"/>
                </a:solidFill>
                <a:latin typeface="+mn-lt"/>
                <a:ea typeface="+mn-ea"/>
                <a:cs typeface="+mn-cs"/>
              </a:rPr>
              <a:t> Our Analysis shows that both are cost-feasible to use in consumer devices. We find that they eliminate a significant fraction of </a:t>
            </a:r>
            <a:r>
              <a:rPr lang="en-US" sz="1200" kern="1200" baseline="0" dirty="0" err="1">
                <a:solidFill>
                  <a:schemeClr val="tx1"/>
                </a:solidFill>
                <a:latin typeface="+mn-lt"/>
                <a:ea typeface="+mn-ea"/>
                <a:cs typeface="+mn-cs"/>
              </a:rPr>
              <a:t>dat</a:t>
            </a:r>
            <a:r>
              <a:rPr lang="en-US" sz="1200" kern="1200" baseline="0" dirty="0">
                <a:solidFill>
                  <a:schemeClr val="tx1"/>
                </a:solidFill>
                <a:latin typeface="+mn-lt"/>
                <a:ea typeface="+mn-ea"/>
                <a:cs typeface="+mn-cs"/>
              </a:rPr>
              <a:t> </a:t>
            </a:r>
            <a:r>
              <a:rPr lang="en-US" sz="1200" kern="1200" baseline="0" dirty="0" err="1">
                <a:solidFill>
                  <a:schemeClr val="tx1"/>
                </a:solidFill>
                <a:latin typeface="+mn-lt"/>
                <a:ea typeface="+mn-ea"/>
                <a:cs typeface="+mn-cs"/>
              </a:rPr>
              <a:t>amovement</a:t>
            </a:r>
            <a:r>
              <a:rPr lang="en-US" sz="1200" kern="1200" baseline="0" dirty="0">
                <a:solidFill>
                  <a:schemeClr val="tx1"/>
                </a:solidFill>
                <a:latin typeface="+mn-lt"/>
                <a:ea typeface="+mn-ea"/>
                <a:cs typeface="+mn-cs"/>
              </a:rPr>
              <a:t>, and reduce energy consumption for each of these operation on average by 49 and 55%.</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76730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9756130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21718626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Hi, I’m Geraldo, a PhD Student at ETH Zurich.</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Today I will present our work “Google Neural Network Models for Edge Devices: Analyzing and Mitigating Machine Learning Inference Bottlenecks”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work was lead by </a:t>
            </a:r>
            <a:r>
              <a:rPr lang="en-US" dirty="0" err="1"/>
              <a:t>Amirali</a:t>
            </a:r>
            <a:r>
              <a:rPr lang="en-US" dirty="0"/>
              <a:t> </a:t>
            </a:r>
            <a:r>
              <a:rPr lang="en-US" dirty="0" err="1"/>
              <a:t>Boroumand</a:t>
            </a:r>
            <a:r>
              <a:rPr lang="en-US" dirty="0"/>
              <a:t> during his internship at Google.</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140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1195042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dirty="0"/>
              <a:t>First, I will give an overview of this work. </a:t>
            </a:r>
          </a:p>
          <a:p>
            <a:endParaRPr lang="en-US" dirty="0"/>
          </a:p>
          <a:p>
            <a:r>
              <a:rPr lang="en-US" dirty="0"/>
              <a:t>[CLICK] In this work, we extensively analyze 24 edge NN models from Google while running inference on the Google Edge TPU accelerator for various types of NN models </a:t>
            </a:r>
          </a:p>
          <a:p>
            <a:endParaRPr lang="en-US" dirty="0"/>
          </a:p>
          <a:p>
            <a:r>
              <a:rPr lang="en-US" dirty="0"/>
              <a:t>[CLICK] We identify that while running NN inference, the accelerator suffers from three main challenges </a:t>
            </a:r>
          </a:p>
          <a:p>
            <a:endParaRPr lang="en-US" dirty="0"/>
          </a:p>
          <a:p>
            <a:r>
              <a:rPr lang="en-US" dirty="0"/>
              <a:t>[CLICK] it operates significantly below its peak throughput </a:t>
            </a:r>
          </a:p>
          <a:p>
            <a:endParaRPr lang="en-US" dirty="0"/>
          </a:p>
          <a:p>
            <a:r>
              <a:rPr lang="en-US" dirty="0"/>
              <a:t>[CLICK] it operates significantly below its theorical peak energy efficiency </a:t>
            </a:r>
          </a:p>
          <a:p>
            <a:endParaRPr lang="en-US" dirty="0"/>
          </a:p>
          <a:p>
            <a:r>
              <a:rPr lang="en-US" dirty="0"/>
              <a:t>[CLICK] and its memory system is not efficient </a:t>
            </a:r>
          </a:p>
          <a:p>
            <a:endParaRPr lang="en-US" dirty="0"/>
          </a:p>
          <a:p>
            <a:r>
              <a:rPr lang="en-US" dirty="0"/>
              <a:t>[CLICK] Our analysis leads to the key insight that these challenges arrive due to the monolithic one-size-fit-all design of the accelerators, which does not account for heterogeneity across different NN layers </a:t>
            </a:r>
          </a:p>
          <a:p>
            <a:endParaRPr lang="en-US" dirty="0"/>
          </a:p>
          <a:p>
            <a:r>
              <a:rPr lang="en-US" dirty="0"/>
              <a:t>[CLICK] To solve this issue, we propose Mensa, a framework that maps the execution of a particular NN layer to its most appropriate hardware accelerator </a:t>
            </a:r>
          </a:p>
          <a:p>
            <a:endParaRPr lang="en-US" dirty="0"/>
          </a:p>
          <a:p>
            <a:r>
              <a:rPr lang="en-US" dirty="0"/>
              <a:t>[CLICK] We extensively evaluate Mensa for Google NN models and we observe that it improves performance and energy efficiency by 3.0x and 3.1x compared to the baseline Edge TPU accelerator while reducing area and cost across 24 edge ML models </a:t>
            </a:r>
          </a:p>
          <a:p>
            <a:endParaRPr lang="en-US" dirty="0"/>
          </a:p>
          <a:p>
            <a:r>
              <a:rPr lang="en-US" dirty="0"/>
              <a:t>[NEXT]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0978469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[CLICK] We analyze inference execution on the accelerator using 24 edge NN models that serve as internal benchmarks for the Google Edge TPU, including</a:t>
            </a:r>
          </a:p>
          <a:p>
            <a:endParaRPr lang="en-US" sz="1200" b="0" i="0" u="none" strike="noStrike" kern="1200" baseline="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6 RNN Transducers, used for applications such as automatic speech recognition.</a:t>
            </a:r>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13 convolutional neural networks (CNNs), typically used for applications such as image classification and object detection</a:t>
            </a:r>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r>
              <a:rPr lang="en-US" dirty="0"/>
              <a:t>[CLICK] 2 long short-term memories (LSTMs), used for applications such as language translation and and handwriting recognition, and</a:t>
            </a:r>
          </a:p>
          <a:p>
            <a:endParaRPr lang="en-US" dirty="0"/>
          </a:p>
          <a:p>
            <a:r>
              <a:rPr lang="en-US" dirty="0"/>
              <a:t>[CLICK] 3 recurrent  convolutional neural networks  (RCNNs), used for applications such as image captioning</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[NEXT]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3633001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We draw key two insights from our model analysis</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[CLICK] First, we observe a large variation in terms of layer characteristics across different models.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[CLICK] To illustrate, the figure  shows the total parameter footprint vs. the FLOP/B ratio (or reuse) across the layers of representative CNNs, LSTMs, and Transducers</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[CLICK] We observe from the figure that that layers from LSTMs and Transducers have larger parameter footprints and lower reuse than layers from CNNs.</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[NEXT]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9169774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Second, even within a single model, layers show variation in terms of layer characteristics </a:t>
            </a:r>
          </a:p>
          <a:p>
            <a:endParaRPr lang="en-US" dirty="0"/>
          </a:p>
          <a:p>
            <a:r>
              <a:rPr lang="en-US" dirty="0"/>
              <a:t>[CLICK] For example, we observe that layers in a single CNN models show</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a varying MAC intensity of up to 200x across different layers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and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r>
              <a:rPr lang="en-US" dirty="0"/>
              <a:t>[CLICK] a varying flop/byte ratio of up to 244x across  different layers</a:t>
            </a:r>
          </a:p>
          <a:p>
            <a:endParaRPr lang="en-US" dirty="0"/>
          </a:p>
          <a:p>
            <a:r>
              <a:rPr lang="en-US" dirty="0"/>
              <a:t>[NEXT]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90938361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 In a baseline system, different machine learning models are execute in a single, monolithic edge accelerator, which leads to performance and energy issues.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On the other hand, Mensa distributes the layers from an NN model using a runtime scheduler across a collection of smaller hardware accelerators that are catered the properties of different layer types. By specializing each accelerator to a subset of layers, Mensa avoids the shortcomings of current monolithic edge ML accelerators, resulting in a highly-efficient and high-performance accelerator with a much smaller area.</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Next I will give an brief overview of Mensa’s </a:t>
            </a:r>
            <a:r>
              <a:rPr lang="en-US" dirty="0" err="1"/>
              <a:t>ruy</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[NEXT]</a:t>
            </a:r>
          </a:p>
          <a:p>
            <a:endParaRPr lang="en-US" sz="120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217894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baseline="0" dirty="0"/>
              <a:t>To this end we build a  </a:t>
            </a:r>
            <a:r>
              <a:rPr lang="en-US" baseline="0" dirty="0"/>
              <a:t>[CLICK] </a:t>
            </a:r>
            <a:r>
              <a:rPr lang="en-US" b="1" baseline="0" dirty="0"/>
              <a:t>near-HBM FPGA based accelerator which is connected to a server-grade IBM POWER9-based CPU system</a:t>
            </a:r>
            <a:endParaRPr lang="en-US" baseline="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B71F7F3-9543-40DF-A656-8B6347E0E94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5689355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dirty="0"/>
              <a:t>[CLICK]</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770546-422D-4312-AAED-8754555E209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1398307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1"/>
          <p:cNvSpPr>
            <a:spLocks noGrp="1" noRot="1" noChangeAspect="1" noChangeArrowheads="1"/>
          </p:cNvSpPr>
          <p:nvPr>
            <p:ph type="sldImg"/>
          </p:nvPr>
        </p:nvSpPr>
        <p:spPr bwMode="auto">
          <a:xfrm>
            <a:off x="1181100" y="696913"/>
            <a:ext cx="4648200" cy="3486150"/>
          </a:xfrm>
          <a:prstGeom prst="rect">
            <a:avLst/>
          </a:prstGeom>
          <a:solidFill>
            <a:srgbClr val="FFFFFF"/>
          </a:solidFill>
          <a:ln>
            <a:solidFill>
              <a:srgbClr val="000000"/>
            </a:solidFill>
            <a:miter lim="800000"/>
            <a:headEnd/>
            <a:tailEnd/>
          </a:ln>
        </p:spPr>
      </p:sp>
      <p:sp>
        <p:nvSpPr>
          <p:cNvPr id="20482" name="Rectangle 2"/>
          <p:cNvSpPr>
            <a:spLocks noGrp="1" noChangeArrowheads="1"/>
          </p:cNvSpPr>
          <p:nvPr>
            <p:ph type="body" idx="1"/>
          </p:nvPr>
        </p:nvSpPr>
        <p:spPr bwMode="auto">
          <a:xfrm>
            <a:off x="701040" y="4415790"/>
            <a:ext cx="5608320" cy="4183380"/>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 uri="{53640926-AAD7-44d8-BBD7-CCE9431645EC}">
              <a14:shadowObscured xmlns:a14="http://schemas.microsoft.com/office/drawing/2010/main" xmlns="" val="1"/>
            </a:ext>
          </a:extLst>
        </p:spPr>
        <p:txBody>
          <a:bodyPr/>
          <a:lstStyle/>
          <a:p>
            <a:r>
              <a:rPr lang="en-US" sz="3100">
                <a:latin typeface="Lucida Grande" charset="0"/>
                <a:cs typeface="Lucida Grande" charset="0"/>
                <a:sym typeface="Lucida Grande" charset="0"/>
              </a:rPr>
              <a:t>copy</a:t>
            </a:r>
          </a:p>
        </p:txBody>
      </p:sp>
    </p:spTree>
    <p:extLst>
      <p:ext uri="{BB962C8B-B14F-4D97-AF65-F5344CB8AC3E}">
        <p14:creationId xmlns:p14="http://schemas.microsoft.com/office/powerpoint/2010/main" val="73792036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9568475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215BD74-A3FE-8D41-A5F8-7391B7541C4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173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1406919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18715E5-0E3B-1B4F-BB79-1C4B57B4732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ＭＳ Ｐゴシック" panose="020B0600070205080204" pitchFamily="34" charset="-128"/>
                <a:cs typeface="Arial" panose="020B060402020202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202</a:t>
            </a:fld>
            <a:endParaRPr kumimoji="0" lang="en-US" sz="1200" b="0" i="0" u="none" strike="noStrike" kern="1200" cap="none" spc="0" normalizeH="0" baseline="0" noProof="0">
              <a:ln>
                <a:noFill/>
              </a:ln>
              <a:solidFill>
                <a:prstClr val="black"/>
              </a:solidFill>
              <a:effectLst/>
              <a:uLnTx/>
              <a:uFillTx/>
              <a:latin typeface="Calibri" panose="020F0502020204030204"/>
              <a:ea typeface="ＭＳ Ｐゴシック" panose="020B0600070205080204" pitchFamily="34" charset="-128"/>
              <a:cs typeface="Arial" panose="020B0604020202020204" pitchFamily="34" charset="0"/>
            </a:endParaRPr>
          </a:p>
        </p:txBody>
      </p:sp>
    </p:spTree>
    <p:extLst>
      <p:ext uri="{BB962C8B-B14F-4D97-AF65-F5344CB8AC3E}">
        <p14:creationId xmlns:p14="http://schemas.microsoft.com/office/powerpoint/2010/main" val="419491073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F18715E5-0E3B-1B4F-BB79-1C4B57B4732F}" type="slidenum">
              <a:rPr kumimoji="0" lang="en-US" sz="1200" b="0" i="0" u="none" strike="noStrike" kern="1200" cap="none" spc="0" normalizeH="0" baseline="0" noProof="0" smtClean="0">
                <a:ln>
                  <a:noFill/>
                </a:ln>
                <a:solidFill>
                  <a:prstClr val="black"/>
                </a:solidFill>
                <a:effectLst/>
                <a:uLnTx/>
                <a:uFillTx/>
                <a:latin typeface="Calibri"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203</a:t>
            </a:fld>
            <a:endParaRPr kumimoji="0" lang="en-US" sz="1200" b="0" i="0" u="none" strike="noStrike" kern="1200" cap="none" spc="0" normalizeH="0" baseline="0" noProof="0">
              <a:ln>
                <a:noFill/>
              </a:ln>
              <a:solidFill>
                <a:prstClr val="black"/>
              </a:solidFill>
              <a:effectLst/>
              <a:uLnTx/>
              <a:uFillTx/>
              <a:latin typeface="Calibri" charset="0"/>
              <a:ea typeface="ＭＳ Ｐゴシック" charset="-128"/>
              <a:cs typeface="+mn-cs"/>
            </a:endParaRPr>
          </a:p>
        </p:txBody>
      </p:sp>
    </p:spTree>
    <p:extLst>
      <p:ext uri="{BB962C8B-B14F-4D97-AF65-F5344CB8AC3E}">
        <p14:creationId xmlns:p14="http://schemas.microsoft.com/office/powerpoint/2010/main" val="204989668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18715E5-0E3B-1B4F-BB79-1C4B57B4732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208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785895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18715E5-0E3B-1B4F-BB79-1C4B57B4732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209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6146802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a:p>
            <a:r>
              <a:rPr lang="en-US" dirty="0"/>
              <a:t>[CLICK] Many recent works explore how NDP can benefit various application domains like</a:t>
            </a:r>
          </a:p>
          <a:p>
            <a:endParaRPr lang="en-US" dirty="0"/>
          </a:p>
          <a:p>
            <a:r>
              <a:rPr lang="en-US" dirty="0"/>
              <a:t>[CLICK] Graph processing,</a:t>
            </a:r>
          </a:p>
          <a:p>
            <a:r>
              <a:rPr lang="en-US" dirty="0"/>
              <a:t>[CLICK] mobile consumer workloads </a:t>
            </a:r>
          </a:p>
          <a:p>
            <a:r>
              <a:rPr lang="en-US" dirty="0"/>
              <a:t>[CLICK] neural networks </a:t>
            </a:r>
          </a:p>
          <a:p>
            <a:r>
              <a:rPr lang="en-US" dirty="0"/>
              <a:t>[CLICK] DNA sequence mapping  </a:t>
            </a:r>
          </a:p>
          <a:p>
            <a:r>
              <a:rPr lang="en-US" dirty="0"/>
              <a:t>[CLICK] Databases</a:t>
            </a:r>
          </a:p>
          <a:p>
            <a:r>
              <a:rPr lang="en-US" dirty="0"/>
              <a:t>[CLICK] Time series analysis</a:t>
            </a:r>
          </a:p>
          <a:p>
            <a:r>
              <a:rPr lang="en-US" dirty="0"/>
              <a:t>[CLICK]  and more </a:t>
            </a:r>
          </a:p>
          <a:p>
            <a:endParaRPr lang="en-US" dirty="0"/>
          </a:p>
          <a:p>
            <a:r>
              <a:rPr lang="en-US" dirty="0"/>
              <a:t>[NEXT]</a:t>
            </a:r>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109437-7086-8D43-B75A-27CE5E6EC5C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3752758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In this work, we analyzed 345 applications from distinct domains, from </a:t>
            </a:r>
          </a:p>
          <a:p>
            <a:endParaRPr lang="en-US" dirty="0"/>
          </a:p>
          <a:p>
            <a:r>
              <a:rPr lang="en-US" dirty="0"/>
              <a:t>[CLICK] GRAPH Processing [CLICK]  Neural Networks</a:t>
            </a:r>
          </a:p>
          <a:p>
            <a:r>
              <a:rPr lang="en-US" dirty="0"/>
              <a:t>[CLICK] Physics  [CLICK] High-performance computing</a:t>
            </a:r>
          </a:p>
          <a:p>
            <a:r>
              <a:rPr lang="en-US" dirty="0"/>
              <a:t>[CLICK]Genomics [CLICK] And more</a:t>
            </a:r>
          </a:p>
          <a:p>
            <a:endParaRPr lang="en-US" dirty="0"/>
          </a:p>
          <a:p>
            <a:r>
              <a:rPr lang="en-US" dirty="0"/>
              <a:t>[NEXT] </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8925791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[CLICK] With such classification, </a:t>
            </a:r>
            <a:r>
              <a:rPr lang="en-US" dirty="0"/>
              <a:t>we analyze how the functions in each class correlates with different data movement mitigation mechanisms in terms of performance and energy using our scalability analysis. </a:t>
            </a:r>
          </a:p>
          <a:p>
            <a:endParaRPr lang="en-US" b="1" dirty="0"/>
          </a:p>
          <a:p>
            <a:r>
              <a:rPr lang="en-US" b="1" dirty="0"/>
              <a:t>[NEXT] </a:t>
            </a:r>
          </a:p>
          <a:p>
            <a:endParaRPr lang="en-US" b="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656775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open source DAMOV to facilitate further research in mitigating data movement bottlenecks, including in near data processing.</a:t>
            </a:r>
          </a:p>
          <a:p>
            <a:endParaRPr lang="en-US" dirty="0"/>
          </a:p>
          <a:p>
            <a:r>
              <a:rPr lang="en-US" dirty="0"/>
              <a:t>[CLICK] In our DAMOV repository, we provide</a:t>
            </a:r>
          </a:p>
          <a:p>
            <a:endParaRPr lang="en-US" dirty="0"/>
          </a:p>
          <a:p>
            <a:r>
              <a:rPr lang="en-US" dirty="0"/>
              <a:t>[CLICK] The complete set of 144 application functions that compose our benchmark suite</a:t>
            </a:r>
          </a:p>
          <a:p>
            <a:endParaRPr lang="en-US" dirty="0"/>
          </a:p>
          <a:p>
            <a:r>
              <a:rPr lang="en-US" dirty="0"/>
              <a:t>[CLICK] And our DAMOV-SIM simulator</a:t>
            </a:r>
          </a:p>
          <a:p>
            <a:endParaRPr lang="en-US" dirty="0"/>
          </a:p>
          <a:p>
            <a:r>
              <a:rPr lang="en-US" dirty="0"/>
              <a:t>[NEXT]</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109437-7086-8D43-B75A-27CE5E6EC5C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ＭＳ Ｐゴシック"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220</a:t>
            </a:fld>
            <a:endParaRPr kumimoji="0" lang="en-US" sz="1200" b="0" i="0" u="none" strike="noStrike" kern="1200" cap="none" spc="0" normalizeH="0" baseline="0" noProof="0">
              <a:ln>
                <a:noFill/>
              </a:ln>
              <a:solidFill>
                <a:prstClr val="black"/>
              </a:solidFill>
              <a:effectLst/>
              <a:uLnTx/>
              <a:uFillTx/>
              <a:latin typeface="Calibri" panose="020F0502020204030204"/>
              <a:ea typeface="ＭＳ Ｐゴシック" charset="-128"/>
              <a:cs typeface="+mn-cs"/>
            </a:endParaRPr>
          </a:p>
        </p:txBody>
      </p:sp>
    </p:spTree>
    <p:extLst>
      <p:ext uri="{BB962C8B-B14F-4D97-AF65-F5344CB8AC3E}">
        <p14:creationId xmlns:p14="http://schemas.microsoft.com/office/powerpoint/2010/main" val="43567157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open source DAMOV to facilitate further research in mitigating data movement bottlenecks, including in near data processing.</a:t>
            </a:r>
          </a:p>
          <a:p>
            <a:endParaRPr lang="en-US" dirty="0"/>
          </a:p>
          <a:p>
            <a:r>
              <a:rPr lang="en-US" dirty="0"/>
              <a:t>[CLICK] In our DAMOV repository, we provide</a:t>
            </a:r>
          </a:p>
          <a:p>
            <a:endParaRPr lang="en-US" dirty="0"/>
          </a:p>
          <a:p>
            <a:r>
              <a:rPr lang="en-US" dirty="0"/>
              <a:t>[CLICK] The complete set of 144 application functions that compose our benchmark suite</a:t>
            </a:r>
          </a:p>
          <a:p>
            <a:endParaRPr lang="en-US" dirty="0"/>
          </a:p>
          <a:p>
            <a:r>
              <a:rPr lang="en-US" dirty="0"/>
              <a:t>[CLICK] And our DAMOV-SIM simulator</a:t>
            </a:r>
          </a:p>
          <a:p>
            <a:endParaRPr lang="en-US" dirty="0"/>
          </a:p>
          <a:p>
            <a:r>
              <a:rPr lang="en-US" dirty="0"/>
              <a:t>[NEXT]</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109437-7086-8D43-B75A-27CE5E6EC5C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ＭＳ Ｐゴシック"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221</a:t>
            </a:fld>
            <a:endParaRPr kumimoji="0" lang="en-US" sz="1200" b="0" i="0" u="none" strike="noStrike" kern="1200" cap="none" spc="0" normalizeH="0" baseline="0" noProof="0">
              <a:ln>
                <a:noFill/>
              </a:ln>
              <a:solidFill>
                <a:prstClr val="black"/>
              </a:solidFill>
              <a:effectLst/>
              <a:uLnTx/>
              <a:uFillTx/>
              <a:latin typeface="Calibri" panose="020F0502020204030204"/>
              <a:ea typeface="ＭＳ Ｐゴシック" charset="-128"/>
              <a:cs typeface="+mn-cs"/>
            </a:endParaRPr>
          </a:p>
        </p:txBody>
      </p:sp>
    </p:spTree>
    <p:extLst>
      <p:ext uri="{BB962C8B-B14F-4D97-AF65-F5344CB8AC3E}">
        <p14:creationId xmlns:p14="http://schemas.microsoft.com/office/powerpoint/2010/main" val="424335757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base" latinLnBrk="0" hangingPunct="1">
              <a:lnSpc>
                <a:spcPct val="100000"/>
              </a:lnSpc>
              <a:spcBef>
                <a:spcPct val="0"/>
              </a:spcBef>
              <a:spcAft>
                <a:spcPct val="0"/>
              </a:spcAft>
              <a:buClrTx/>
              <a:buSzTx/>
              <a:buFontTx/>
              <a:buNone/>
              <a:tabLst/>
              <a:defRPr/>
            </a:pPr>
            <a:fld id="{01F22E10-F738-7441-B00D-D602C05DDFFA}"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rPr>
              <a:pPr marL="0" marR="0" lvl="0" indent="0" algn="r" defTabSz="928538" rtl="0" eaLnBrk="1" fontAlgn="base" latinLnBrk="0" hangingPunct="1">
                <a:lnSpc>
                  <a:spcPct val="100000"/>
                </a:lnSpc>
                <a:spcBef>
                  <a:spcPct val="0"/>
                </a:spcBef>
                <a:spcAft>
                  <a:spcPct val="0"/>
                </a:spcAft>
                <a:buClrTx/>
                <a:buSzTx/>
                <a:buFontTx/>
                <a:buNone/>
                <a:tabLst/>
                <a:defRPr/>
              </a:pPr>
              <a:t>243</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endParaRPr>
          </a:p>
        </p:txBody>
      </p:sp>
      <p:sp>
        <p:nvSpPr>
          <p:cNvPr id="136194" name="Rectangle 2"/>
          <p:cNvSpPr>
            <a:spLocks noGrp="1" noRot="1" noChangeAspect="1" noChangeArrowheads="1" noTextEdi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Lst>
        </p:spPr>
      </p:sp>
      <p:sp>
        <p:nvSpPr>
          <p:cNvPr id="136195" name="Rectangle 3"/>
          <p:cNvSpPr>
            <a:spLocks noGrp="1" noChangeArrowheads="1"/>
          </p:cNvSpPr>
          <p:nvPr>
            <p:ph type="body" idx="1"/>
          </p:nvPr>
        </p:nvSpPr>
        <p:spPr bwMode="auto">
          <a:noFill/>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69368473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base" latinLnBrk="0" hangingPunct="1">
              <a:lnSpc>
                <a:spcPct val="100000"/>
              </a:lnSpc>
              <a:spcBef>
                <a:spcPct val="0"/>
              </a:spcBef>
              <a:spcAft>
                <a:spcPct val="0"/>
              </a:spcAft>
              <a:buClrTx/>
              <a:buSzTx/>
              <a:buFontTx/>
              <a:buNone/>
              <a:tabLst/>
              <a:defRPr/>
            </a:pPr>
            <a:fld id="{01F22E10-F738-7441-B00D-D602C05DDFFA}"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rPr>
              <a:pPr marL="0" marR="0" lvl="0" indent="0" algn="r" defTabSz="928538" rtl="0" eaLnBrk="1" fontAlgn="base" latinLnBrk="0" hangingPunct="1">
                <a:lnSpc>
                  <a:spcPct val="100000"/>
                </a:lnSpc>
                <a:spcBef>
                  <a:spcPct val="0"/>
                </a:spcBef>
                <a:spcAft>
                  <a:spcPct val="0"/>
                </a:spcAft>
                <a:buClrTx/>
                <a:buSzTx/>
                <a:buFontTx/>
                <a:buNone/>
                <a:tabLst/>
                <a:defRPr/>
              </a:pPr>
              <a:t>248</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endParaRPr>
          </a:p>
        </p:txBody>
      </p:sp>
      <p:sp>
        <p:nvSpPr>
          <p:cNvPr id="136194" name="Rectangle 2"/>
          <p:cNvSpPr>
            <a:spLocks noGrp="1" noRot="1" noChangeAspect="1" noChangeArrowheads="1" noTextEdi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Lst>
        </p:spPr>
      </p:sp>
      <p:sp>
        <p:nvSpPr>
          <p:cNvPr id="136195" name="Rectangle 3"/>
          <p:cNvSpPr>
            <a:spLocks noGrp="1" noChangeArrowheads="1"/>
          </p:cNvSpPr>
          <p:nvPr>
            <p:ph type="body" idx="1"/>
          </p:nvPr>
        </p:nvSpPr>
        <p:spPr bwMode="auto">
          <a:noFill/>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399382057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Perhaps we have taken processor-centric system design a bit too far</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5400533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448274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base" latinLnBrk="0" hangingPunct="1">
              <a:lnSpc>
                <a:spcPct val="100000"/>
              </a:lnSpc>
              <a:spcBef>
                <a:spcPct val="0"/>
              </a:spcBef>
              <a:spcAft>
                <a:spcPct val="0"/>
              </a:spcAft>
              <a:buClrTx/>
              <a:buSzTx/>
              <a:buFontTx/>
              <a:buNone/>
              <a:tabLst/>
              <a:defRPr/>
            </a:pPr>
            <a:fld id="{01F22E10-F738-7441-B00D-D602C05DDFFA}"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rPr>
              <a:pPr marL="0" marR="0" lvl="0" indent="0" algn="r" defTabSz="928538" rtl="0" eaLnBrk="1" fontAlgn="base" latinLnBrk="0" hangingPunct="1">
                <a:lnSpc>
                  <a:spcPct val="100000"/>
                </a:lnSpc>
                <a:spcBef>
                  <a:spcPct val="0"/>
                </a:spcBef>
                <a:spcAft>
                  <a:spcPct val="0"/>
                </a:spcAft>
                <a:buClrTx/>
                <a:buSzTx/>
                <a:buFontTx/>
                <a:buNone/>
                <a:tabLst/>
                <a:defRPr/>
              </a:pPr>
              <a:t>294</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endParaRPr>
          </a:p>
        </p:txBody>
      </p:sp>
      <p:sp>
        <p:nvSpPr>
          <p:cNvPr id="136194" name="Rectangle 2"/>
          <p:cNvSpPr>
            <a:spLocks noGrp="1" noRot="1" noChangeAspect="1" noChangeArrowheads="1" noTextEdi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Lst>
        </p:spPr>
      </p:sp>
      <p:sp>
        <p:nvSpPr>
          <p:cNvPr id="136195" name="Rectangle 3"/>
          <p:cNvSpPr>
            <a:spLocks noGrp="1" noChangeArrowheads="1"/>
          </p:cNvSpPr>
          <p:nvPr>
            <p:ph type="body" idx="1"/>
          </p:nvPr>
        </p:nvSpPr>
        <p:spPr bwMode="auto">
          <a:noFill/>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399263466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dirty="0">
                <a:solidFill>
                  <a:schemeClr val="accent1">
                    <a:lumMod val="50000"/>
                  </a:schemeClr>
                </a:solidFill>
                <a:latin typeface="Palatino Linotype" panose="02040502050505030304" pitchFamily="18" charset="0"/>
              </a:rPr>
              <a:t>Hi I am Rahul. Today, I’m going to present our work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0" dirty="0">
              <a:solidFill>
                <a:schemeClr val="accent1">
                  <a:lumMod val="50000"/>
                </a:schemeClr>
              </a:solidFill>
              <a:latin typeface="Palatino Linotype" panose="02040502050505030304"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dirty="0">
                <a:solidFill>
                  <a:schemeClr val="accent1">
                    <a:lumMod val="50000"/>
                  </a:schemeClr>
                </a:solidFill>
                <a:latin typeface="Palatino Linotype" panose="02040502050505030304" pitchFamily="18" charset="0"/>
              </a:rPr>
              <a:t>This work is done by researchers from SAFARI research group at ETH Zurich, in collaboration with Intel Labs and TU Delft.</a:t>
            </a:r>
            <a:endParaRPr lang="en-CH" sz="1200" b="0" dirty="0">
              <a:solidFill>
                <a:schemeClr val="accent1">
                  <a:lumMod val="50000"/>
                </a:schemeClr>
              </a:solidFill>
              <a:latin typeface="Palatino Linotype" panose="02040502050505030304" pitchFamily="18" charset="0"/>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BD793F4-8E1E-4CDB-AE5F-DC093960CF4B}"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310</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9499581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dirty="0"/>
              <a:t>First, I am going to start with an executive summary.</a:t>
            </a:r>
          </a:p>
          <a:p>
            <a:endParaRPr lang="en-US" dirty="0"/>
          </a:p>
          <a:p>
            <a:r>
              <a:rPr lang="en-US" dirty="0"/>
              <a:t>[CLICK] Prefetching is a speculative technique that predicts address of future memory requests by associating patterns in memory addresses with some program context. We call this context a feature.</a:t>
            </a:r>
          </a:p>
          <a:p>
            <a:endParaRPr lang="en-US" dirty="0"/>
          </a:p>
          <a:p>
            <a:r>
              <a:rPr lang="en-US" dirty="0"/>
              <a:t>[CLICK] We observe three key shortcomings in prior prefetchers: </a:t>
            </a:r>
          </a:p>
          <a:p>
            <a:r>
              <a:rPr lang="en-US" dirty="0"/>
              <a:t>First, they mainly use a single program feature for prediction.</a:t>
            </a:r>
          </a:p>
          <a:p>
            <a:r>
              <a:rPr lang="en-US" dirty="0"/>
              <a:t>Second, they lack inherent system awareness</a:t>
            </a:r>
          </a:p>
          <a:p>
            <a:r>
              <a:rPr lang="en-US" dirty="0"/>
              <a:t>Third, they also lack any customizability in silicon</a:t>
            </a:r>
          </a:p>
          <a:p>
            <a:endParaRPr lang="en-US" dirty="0"/>
          </a:p>
          <a:p>
            <a:r>
              <a:rPr lang="en-US" dirty="0"/>
              <a:t>[CLICK] Our goal in this work is to design a prefetching framework that</a:t>
            </a:r>
          </a:p>
          <a:p>
            <a:r>
              <a:rPr lang="en-US" dirty="0"/>
              <a:t>– can learn from multiple program features and inherent system-level feedback</a:t>
            </a:r>
          </a:p>
          <a:p>
            <a:r>
              <a:rPr lang="en-US" dirty="0"/>
              <a:t>-- and can be customized in silicon to change the features or the objective of the prefetcher</a:t>
            </a:r>
          </a:p>
          <a:p>
            <a:endParaRPr lang="en-US" dirty="0"/>
          </a:p>
          <a:p>
            <a:r>
              <a:rPr lang="en-US" dirty="0"/>
              <a:t>[CLICK] Towards this we propose Pythia, that formulates …</a:t>
            </a:r>
          </a:p>
          <a:p>
            <a:r>
              <a:rPr lang="en-US" dirty="0"/>
              <a:t>Pythia makes adaptive and autonomous …</a:t>
            </a:r>
          </a:p>
          <a:p>
            <a:r>
              <a:rPr lang="en-US" dirty="0"/>
              <a:t>Pythia also proposes a realistic and practical …</a:t>
            </a:r>
          </a:p>
          <a:p>
            <a:endParaRPr lang="en-US" dirty="0"/>
          </a:p>
          <a:p>
            <a:r>
              <a:rPr lang="en-US" dirty="0"/>
              <a:t>[CLICK] We extensively evaluate Pythia using …</a:t>
            </a:r>
          </a:p>
          <a:p>
            <a:r>
              <a:rPr lang="en-US" dirty="0"/>
              <a:t>We show that Pythia outperforms prior state-of-the-art …</a:t>
            </a:r>
          </a:p>
          <a:p>
            <a:endParaRPr lang="en-US" dirty="0"/>
          </a:p>
          <a:p>
            <a:r>
              <a:rPr lang="en-US" dirty="0"/>
              <a:t>Pythia is freely available in our GitHub repository.</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A44AB11-ED51-4041-ABF3-98774B656127}"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311</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9722653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observe three key shortcomings in prior prefetchers that significantly limits their performance improvement</a:t>
            </a:r>
          </a:p>
          <a:p>
            <a:endParaRPr lang="en-US" dirty="0"/>
          </a:p>
          <a:p>
            <a:r>
              <a:rPr lang="en-US" dirty="0"/>
              <a:t>[CLICK] First, they predict mainly …</a:t>
            </a:r>
          </a:p>
          <a:p>
            <a:r>
              <a:rPr lang="en-US" dirty="0"/>
              <a:t>[CLICK] Second, they lack any inherent …</a:t>
            </a:r>
          </a:p>
          <a:p>
            <a:r>
              <a:rPr lang="en-US" dirty="0"/>
              <a:t>[CLICK] Third, the also lack any online in-silicon customizability</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Let’s take a closer look at each of these shortcomings.</a:t>
            </a:r>
          </a:p>
          <a:p>
            <a:r>
              <a:rPr lang="en-US" dirty="0"/>
              <a:t>[NEXT]</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A44AB11-ED51-4041-ABF3-98774B656127}"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312</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529686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our goal in this work is to … that </a:t>
            </a:r>
          </a:p>
          <a:p>
            <a:endParaRPr lang="en-US" dirty="0"/>
          </a:p>
          <a:p>
            <a:r>
              <a:rPr lang="en-US" dirty="0"/>
              <a:t>[CLICK] …</a:t>
            </a:r>
          </a:p>
          <a:p>
            <a:endParaRPr lang="en-US" dirty="0"/>
          </a:p>
          <a:p>
            <a:r>
              <a:rPr lang="en-US" dirty="0"/>
              <a:t>[CLICK] …</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A44AB11-ED51-4041-ABF3-98774B656127}"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313</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1442758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First, let me briefly describe the basics of reinforcement learning.</a:t>
            </a:r>
          </a:p>
          <a:p>
            <a:endParaRPr lang="en-US" dirty="0"/>
          </a:p>
          <a:p>
            <a:r>
              <a:rPr lang="en-US" dirty="0"/>
              <a:t>Reinforcement learning, in its simplest form, is the ...</a:t>
            </a:r>
          </a:p>
          <a:p>
            <a:endParaRPr lang="en-US" dirty="0"/>
          </a:p>
          <a:p>
            <a:r>
              <a:rPr lang="en-US" dirty="0"/>
              <a:t>A RL system contains two components: [CLICK] the agent and the environment.</a:t>
            </a:r>
          </a:p>
          <a:p>
            <a:endParaRPr lang="en-US" dirty="0"/>
          </a:p>
          <a:p>
            <a:r>
              <a:rPr lang="en-US" dirty="0"/>
              <a:t>The agent observes the state of the environment in every timestep [CLICK], takes an action based on the state [CLICK], and receives a reward for that action [CLICK].</a:t>
            </a:r>
          </a:p>
          <a:p>
            <a:endParaRPr lang="en-US" dirty="0"/>
          </a:p>
          <a:p>
            <a:r>
              <a:rPr lang="en-US" dirty="0"/>
              <a:t>[CLICK] The agent stores …</a:t>
            </a:r>
          </a:p>
          <a:p>
            <a:r>
              <a:rPr lang="en-US" dirty="0"/>
              <a:t>Given a state, the agent …</a:t>
            </a:r>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A44AB11-ED51-4041-ABF3-98774B656127}"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315</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9904040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Pythia, we formulate prefetching as a reinforcement learning problem.</a:t>
            </a:r>
          </a:p>
          <a:p>
            <a:endParaRPr lang="en-US" dirty="0"/>
          </a:p>
          <a:p>
            <a:r>
              <a:rPr lang="en-US" dirty="0"/>
              <a:t>[CLICK] The prefetcher acts as the agent, while [CLICK] the processor and memory subsystem acts as the environment.</a:t>
            </a:r>
          </a:p>
          <a:p>
            <a:endParaRPr lang="en-US" dirty="0"/>
          </a:p>
          <a:p>
            <a:r>
              <a:rPr lang="en-US" dirty="0"/>
              <a:t>[CLICK] Pythia extracts the program features from every demand request and use it as a state information to take a prefetch action [CLICK]</a:t>
            </a:r>
          </a:p>
          <a:p>
            <a:endParaRPr lang="en-US" dirty="0"/>
          </a:p>
          <a:p>
            <a:r>
              <a:rPr lang="en-US" dirty="0"/>
              <a:t>[CLICK] For every prefetch action, Pythia receives a numerical reward that evaluates the usefulness of the prefetch request, while considering various system-level feedbacks.</a:t>
            </a:r>
          </a:p>
          <a:p>
            <a:endParaRPr lang="en-US" dirty="0"/>
          </a:p>
          <a:p>
            <a:r>
              <a:rPr lang="en-US" dirty="0"/>
              <a:t>Not let’s concretely define the state, action, and the reward for Pythia.</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A44AB11-ED51-4041-ABF3-98774B656127}"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316</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4497051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Pythia consists of two key components:</a:t>
            </a:r>
          </a:p>
          <a:p>
            <a:endParaRPr lang="en-US" dirty="0"/>
          </a:p>
          <a:p>
            <a:r>
              <a:rPr lang="en-US" dirty="0"/>
              <a:t>[CLICK] Q-value store, which is responsible for …</a:t>
            </a:r>
          </a:p>
          <a:p>
            <a:endParaRPr lang="en-US" dirty="0"/>
          </a:p>
          <a:p>
            <a:r>
              <a:rPr lang="en-US" dirty="0"/>
              <a:t>[CLICK] Evaluation queue, which is a first-in-first-out queue that stores the recently taken action. </a:t>
            </a:r>
          </a:p>
          <a:p>
            <a:r>
              <a:rPr lang="en-US" dirty="0"/>
              <a:t>As Pythia cannot always immediately assign a reward to a taken action </a:t>
            </a:r>
          </a:p>
          <a:p>
            <a:r>
              <a:rPr lang="en-US" dirty="0"/>
              <a:t>because the usefulness of the corresponding prefetch request is known, Pythia stores the action</a:t>
            </a:r>
          </a:p>
          <a:p>
            <a:r>
              <a:rPr lang="en-US" dirty="0"/>
              <a:t>in evaluation queue to properly assign rewards to them.</a:t>
            </a:r>
          </a:p>
          <a:p>
            <a:endParaRPr lang="en-US" dirty="0"/>
          </a:p>
          <a:p>
            <a:r>
              <a:rPr lang="en-US" dirty="0"/>
              <a:t>[CLICK] For every demand request, Pythia first checks EQ with </a:t>
            </a:r>
            <a:r>
              <a:rPr lang="en-US" dirty="0" err="1"/>
              <a:t>deamdned</a:t>
            </a:r>
            <a:r>
              <a:rPr lang="en-US" dirty="0"/>
              <a:t> address. If a matching entry is found in EQ, it means the corresponding action in EQ entry has generated a useful prefetch, and Pythia assigns a reward accordingly.</a:t>
            </a:r>
          </a:p>
          <a:p>
            <a:r>
              <a:rPr lang="en-US" dirty="0"/>
              <a:t>[CLICK] Then Pythia extracts features from the attributes of the demand request to create the state-vector and uses the state-vector to lookup </a:t>
            </a:r>
            <a:r>
              <a:rPr lang="en-US" dirty="0" err="1"/>
              <a:t>QVStore</a:t>
            </a:r>
            <a:r>
              <a:rPr lang="en-US" dirty="0"/>
              <a:t> [CLICK]</a:t>
            </a:r>
          </a:p>
          <a:p>
            <a:r>
              <a:rPr lang="en-US" dirty="0"/>
              <a:t>[CLICK] For the given state-vector, Pythia finds the action that has the highest Q-value and generates prefetch request accordingly to the memory hierarchy [CLICK]</a:t>
            </a:r>
          </a:p>
          <a:p>
            <a:r>
              <a:rPr lang="en-US" dirty="0"/>
              <a:t>[CLICK] Next, Pythia inserts the action in the EQ along with the state-action pair.</a:t>
            </a:r>
          </a:p>
          <a:p>
            <a:r>
              <a:rPr lang="en-US" dirty="0"/>
              <a:t>[CLICK] Pythia uses the reward stored in the evicted EQ entry to update the </a:t>
            </a:r>
            <a:r>
              <a:rPr lang="en-US" dirty="0" err="1"/>
              <a:t>QVStore</a:t>
            </a:r>
            <a:r>
              <a:rPr lang="en-US" dirty="0"/>
              <a:t>.</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A44AB11-ED51-4041-ABF3-98774B656127}"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317</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9806150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 of Pythia’s performance benefits comes at a modest cost of 25.5KB of metadata storge, which is invested only in simple storage, without any need to complex structures.</a:t>
            </a:r>
          </a:p>
          <a:p>
            <a:endParaRPr lang="en-US" dirty="0"/>
          </a:p>
          <a:p>
            <a:r>
              <a:rPr lang="en-US" dirty="0"/>
              <a:t>[CLICK] We also model a fully-functionally-accurate Pythia with its full complexity in Chisel and show that, Pythia incurs </a:t>
            </a:r>
          </a:p>
          <a:p>
            <a:endParaRPr lang="en-US" dirty="0"/>
          </a:p>
          <a:p>
            <a:r>
              <a:rPr lang="en-US" dirty="0"/>
              <a:t>[CLICK] a modest area overhead of 1.03%</a:t>
            </a:r>
          </a:p>
          <a:p>
            <a:endParaRPr lang="en-US" dirty="0"/>
          </a:p>
          <a:p>
            <a:r>
              <a:rPr lang="en-US" dirty="0"/>
              <a:t>[CLICK] a power overhead of half-a-percent</a:t>
            </a:r>
          </a:p>
          <a:p>
            <a:endParaRPr lang="en-US" dirty="0"/>
          </a:p>
          <a:p>
            <a:r>
              <a:rPr lang="en-US" dirty="0"/>
              <a:t>[CLICK] while simultaneously satisfying the prediction latency at L2 cache frequency</a:t>
            </a:r>
          </a:p>
          <a:p>
            <a:endParaRPr lang="en-US" dirty="0"/>
          </a:p>
          <a:p>
            <a:r>
              <a:rPr lang="en-US" dirty="0"/>
              <a:t>Of a desktop-class …</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A44AB11-ED51-4041-ABF3-98774B656127}"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324</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8368374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have many more exciting results including, ….</a:t>
            </a:r>
          </a:p>
          <a:p>
            <a:endParaRPr lang="en-US" dirty="0"/>
          </a:p>
          <a:p>
            <a:endParaRPr lang="en-US" dirty="0"/>
          </a:p>
          <a:p>
            <a:r>
              <a:rPr lang="en-US" dirty="0"/>
              <a:t>We encourage everyone to read it.</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A44AB11-ED51-4041-ABF3-98774B656127}"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325</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8878945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dirty="0">
                <a:solidFill>
                  <a:schemeClr val="accent1">
                    <a:lumMod val="50000"/>
                  </a:schemeClr>
                </a:solidFill>
                <a:latin typeface="Palatino Linotype" panose="02040502050505030304" pitchFamily="18" charset="0"/>
              </a:rPr>
              <a:t>Hi I am Rahul. Today, I’m going to present our work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0" dirty="0">
              <a:solidFill>
                <a:schemeClr val="accent1">
                  <a:lumMod val="50000"/>
                </a:schemeClr>
              </a:solidFill>
              <a:latin typeface="Palatino Linotype" panose="02040502050505030304"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dirty="0">
                <a:solidFill>
                  <a:schemeClr val="accent1">
                    <a:lumMod val="50000"/>
                  </a:schemeClr>
                </a:solidFill>
                <a:latin typeface="Palatino Linotype" panose="02040502050505030304" pitchFamily="18" charset="0"/>
              </a:rPr>
              <a:t>This work is done by researchers from SAFARI research group at ETH Zurich, in collaboration with Intel Labs and TU Delft.</a:t>
            </a:r>
            <a:endParaRPr lang="en-CH" sz="1200" b="0" dirty="0">
              <a:solidFill>
                <a:schemeClr val="accent1">
                  <a:lumMod val="50000"/>
                </a:schemeClr>
              </a:solidFill>
              <a:latin typeface="Palatino Linotype" panose="02040502050505030304" pitchFamily="18" charset="0"/>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BD793F4-8E1E-4CDB-AE5F-DC093960CF4B}"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327</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6014681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g10f89a9d4c8_2_8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2" name="Google Shape;162;g10f89a9d4c8_2_8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just" rtl="0">
              <a:spcBef>
                <a:spcPts val="0"/>
              </a:spcBef>
              <a:spcAft>
                <a:spcPts val="0"/>
              </a:spcAft>
              <a:buNone/>
            </a:pPr>
            <a:endParaRPr/>
          </a:p>
        </p:txBody>
      </p:sp>
      <p:sp>
        <p:nvSpPr>
          <p:cNvPr id="163" name="Google Shape;163;g10f89a9d4c8_2_8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 sz="1400" b="0" i="0" u="none" strike="noStrike" kern="0" cap="none" spc="0" normalizeH="0" baseline="0" noProof="0">
                <a:ln>
                  <a:noFill/>
                </a:ln>
                <a:solidFill>
                  <a:srgbClr val="000000"/>
                </a:solidFill>
                <a:effectLst/>
                <a:uLnTx/>
                <a:uFillTx/>
                <a:latin typeface="Arial"/>
                <a:ea typeface="+mn-ea"/>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330</a:t>
            </a:fld>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g10f89a9d4c8_9_3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2" name="Google Shape;172;g10f89a9d4c8_9_3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73" name="Google Shape;173;g10f89a9d4c8_9_3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 sz="1400" b="0" i="0" u="none" strike="noStrike" kern="0" cap="none" spc="0" normalizeH="0" baseline="0" noProof="0">
                <a:ln>
                  <a:noFill/>
                </a:ln>
                <a:solidFill>
                  <a:srgbClr val="000000"/>
                </a:solidFill>
                <a:effectLst/>
                <a:uLnTx/>
                <a:uFillTx/>
                <a:latin typeface="Arial"/>
                <a:ea typeface="+mn-ea"/>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331</a:t>
            </a:fld>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g10f89a9d4c8_9_10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0" name="Google Shape;190;g10f89a9d4c8_9_10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
        <p:cNvGrpSpPr/>
        <p:nvPr/>
      </p:nvGrpSpPr>
      <p:grpSpPr>
        <a:xfrm>
          <a:off x="0" y="0"/>
          <a:ext cx="0" cy="0"/>
          <a:chOff x="0" y="0"/>
          <a:chExt cx="0" cy="0"/>
        </a:xfrm>
      </p:grpSpPr>
      <p:sp>
        <p:nvSpPr>
          <p:cNvPr id="195" name="Google Shape;195;g10f89a9d4c8_9_1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6" name="Google Shape;196;g10f89a9d4c8_9_1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3"/>
        <p:cNvGrpSpPr/>
        <p:nvPr/>
      </p:nvGrpSpPr>
      <p:grpSpPr>
        <a:xfrm>
          <a:off x="0" y="0"/>
          <a:ext cx="0" cy="0"/>
          <a:chOff x="0" y="0"/>
          <a:chExt cx="0" cy="0"/>
        </a:xfrm>
      </p:grpSpPr>
      <p:sp>
        <p:nvSpPr>
          <p:cNvPr id="204" name="Google Shape;204;g10f89a9d4c8_9_12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5" name="Google Shape;205;g10f89a9d4c8_9_1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In contrast, traditional heuristics usually describe a request by recency, frequency, and/or size and use these features in isolation or combination to make rigid data placement decisions without system-level feedback.</a:t>
            </a:r>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
        <p:cNvGrpSpPr/>
        <p:nvPr/>
      </p:nvGrpSpPr>
      <p:grpSpPr>
        <a:xfrm>
          <a:off x="0" y="0"/>
          <a:ext cx="0" cy="0"/>
          <a:chOff x="0" y="0"/>
          <a:chExt cx="0" cy="0"/>
        </a:xfrm>
      </p:grpSpPr>
      <p:sp>
        <p:nvSpPr>
          <p:cNvPr id="211" name="Google Shape;211;g10f89a9d4c8_9_14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2" name="Google Shape;212;g10f89a9d4c8_9_1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a:p>
            <a:pPr marL="0" lvl="0" indent="0" algn="l" rtl="0">
              <a:spcBef>
                <a:spcPts val="0"/>
              </a:spcBef>
              <a:spcAft>
                <a:spcPts val="0"/>
              </a:spcAft>
              <a:buClr>
                <a:schemeClr val="dk1"/>
              </a:buClr>
              <a:buSzPts val="1100"/>
              <a:buFont typeface="Arial"/>
              <a:buNone/>
            </a:pPr>
            <a:r>
              <a:rPr lang="en">
                <a:solidFill>
                  <a:schemeClr val="dk1"/>
                </a:solidFill>
              </a:rPr>
              <a:t>Cost-optimized (H&amp;L)</a:t>
            </a:r>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1"/>
        <p:cNvGrpSpPr/>
        <p:nvPr/>
      </p:nvGrpSpPr>
      <p:grpSpPr>
        <a:xfrm>
          <a:off x="0" y="0"/>
          <a:ext cx="0" cy="0"/>
          <a:chOff x="0" y="0"/>
          <a:chExt cx="0" cy="0"/>
        </a:xfrm>
      </p:grpSpPr>
      <p:sp>
        <p:nvSpPr>
          <p:cNvPr id="222" name="Google Shape;222;g10f89a9d4c8_9_1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3" name="Google Shape;223;g10f89a9d4c8_9_1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7"/>
        <p:cNvGrpSpPr/>
        <p:nvPr/>
      </p:nvGrpSpPr>
      <p:grpSpPr>
        <a:xfrm>
          <a:off x="0" y="0"/>
          <a:ext cx="0" cy="0"/>
          <a:chOff x="0" y="0"/>
          <a:chExt cx="0" cy="0"/>
        </a:xfrm>
      </p:grpSpPr>
      <p:sp>
        <p:nvSpPr>
          <p:cNvPr id="228" name="Google Shape;228;g10f89a9d4c8_9_1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9" name="Google Shape;229;g10f89a9d4c8_9_1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we evaluate the effectiveness of a state-of-the-art heuristic-based policy [77], which extends CDE [49] policy to a tri-hybrid storage system. This policy divides pages into hot, cold, and frozen data and allocates these pages to H, M, and L devices, respectively.</a:t>
            </a:r>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p:cNvGrpSpPr/>
        <p:nvPr/>
      </p:nvGrpSpPr>
      <p:grpSpPr>
        <a:xfrm>
          <a:off x="0" y="0"/>
          <a:ext cx="0" cy="0"/>
          <a:chOff x="0" y="0"/>
          <a:chExt cx="0" cy="0"/>
        </a:xfrm>
      </p:grpSpPr>
      <p:sp>
        <p:nvSpPr>
          <p:cNvPr id="235" name="Google Shape;235;g10f89a9d4c8_9_16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6" name="Google Shape;236;g10f89a9d4c8_9_16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1"/>
        <p:cNvGrpSpPr/>
        <p:nvPr/>
      </p:nvGrpSpPr>
      <p:grpSpPr>
        <a:xfrm>
          <a:off x="0" y="0"/>
          <a:ext cx="0" cy="0"/>
          <a:chOff x="0" y="0"/>
          <a:chExt cx="0" cy="0"/>
        </a:xfrm>
      </p:grpSpPr>
      <p:sp>
        <p:nvSpPr>
          <p:cNvPr id="252" name="Google Shape;252;g10f89a9d4c8_9_17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3" name="Google Shape;253;g10f89a9d4c8_9_17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Agent tries to maximize the reward function</a:t>
            </a:r>
            <a:endParaRPr/>
          </a:p>
          <a:p>
            <a:pPr marL="0" lvl="0" indent="0" algn="l" rtl="0">
              <a:spcBef>
                <a:spcPts val="0"/>
              </a:spcBef>
              <a:spcAft>
                <a:spcPts val="0"/>
              </a:spcAft>
              <a:buNone/>
            </a:pPr>
            <a:r>
              <a:rPr lang="en"/>
              <a:t>Aims to calculate the optimal action-value function Q. Q-value represents the expected cumulative reward by taking an action A in a given state</a:t>
            </a:r>
            <a:endParaRPr/>
          </a:p>
          <a:p>
            <a:pPr marL="0" lvl="0" indent="0" algn="l" rtl="0">
              <a:spcBef>
                <a:spcPts val="0"/>
              </a:spcBef>
              <a:spcAft>
                <a:spcPts val="0"/>
              </a:spcAft>
              <a:buNone/>
            </a:pPr>
            <a:r>
              <a:rPr lang="en"/>
              <a:t>State is a representation of the environment</a:t>
            </a:r>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8"/>
        <p:cNvGrpSpPr/>
        <p:nvPr/>
      </p:nvGrpSpPr>
      <p:grpSpPr>
        <a:xfrm>
          <a:off x="0" y="0"/>
          <a:ext cx="0" cy="0"/>
          <a:chOff x="0" y="0"/>
          <a:chExt cx="0" cy="0"/>
        </a:xfrm>
      </p:grpSpPr>
      <p:sp>
        <p:nvSpPr>
          <p:cNvPr id="259" name="Google Shape;259;g10f89a9d4c8_9_18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0" name="Google Shape;260;g10f89a9d4c8_9_18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g10f89a9d4c8_9_19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2" name="Google Shape;272;g10f89a9d4c8_9_19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Second, we empirically observe that our RL agent is more sensitive to the reward structure than to the amount of features in the state</a:t>
            </a:r>
            <a:endParaRPr/>
          </a:p>
          <a:p>
            <a:pPr marL="0" lvl="0" indent="0" algn="l" rtl="0">
              <a:spcBef>
                <a:spcPts val="0"/>
              </a:spcBef>
              <a:spcAft>
                <a:spcPts val="0"/>
              </a:spcAft>
              <a:buNone/>
            </a:pPr>
            <a:endParaRPr/>
          </a:p>
          <a:p>
            <a:pPr marL="0" lvl="0" indent="0" algn="l" rtl="0">
              <a:spcBef>
                <a:spcPts val="0"/>
              </a:spcBef>
              <a:spcAft>
                <a:spcPts val="0"/>
              </a:spcAft>
              <a:buNone/>
            </a:pPr>
            <a:r>
              <a:rPr lang="en"/>
              <a:t>Specifically, using the request latency as a reward provides indirect feedback on the internal timing attributes and the current state of the hybrid storage system.</a:t>
            </a:r>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8"/>
        <p:cNvGrpSpPr/>
        <p:nvPr/>
      </p:nvGrpSpPr>
      <p:grpSpPr>
        <a:xfrm>
          <a:off x="0" y="0"/>
          <a:ext cx="0" cy="0"/>
          <a:chOff x="0" y="0"/>
          <a:chExt cx="0" cy="0"/>
        </a:xfrm>
      </p:grpSpPr>
      <p:sp>
        <p:nvSpPr>
          <p:cNvPr id="279" name="Google Shape;279;g10f89a9d4c8_9_2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0" name="Google Shape;280;g10f89a9d4c8_9_2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We need the penalty at the correct scale so that it is large enough to penalize the agent and small enough not to deviate the learned policy too much on a wrong decision.</a:t>
            </a:r>
            <a:endParaRPr/>
          </a:p>
          <a:p>
            <a:pPr marL="0" lvl="0" indent="0" algn="l" rtl="0">
              <a:spcBef>
                <a:spcPts val="0"/>
              </a:spcBef>
              <a:spcAft>
                <a:spcPts val="0"/>
              </a:spcAft>
              <a:buNone/>
            </a:pPr>
            <a:r>
              <a:rPr lang="en"/>
              <a:t>We use a half-precision floating-point representation datatype for our reward. </a:t>
            </a:r>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8"/>
        <p:cNvGrpSpPr/>
        <p:nvPr/>
      </p:nvGrpSpPr>
      <p:grpSpPr>
        <a:xfrm>
          <a:off x="0" y="0"/>
          <a:ext cx="0" cy="0"/>
          <a:chOff x="0" y="0"/>
          <a:chExt cx="0" cy="0"/>
        </a:xfrm>
      </p:grpSpPr>
      <p:sp>
        <p:nvSpPr>
          <p:cNvPr id="299" name="Google Shape;299;g10f89a9d4c8_9_22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0" name="Google Shape;300;g10f89a9d4c8_9_2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7"/>
        <p:cNvGrpSpPr/>
        <p:nvPr/>
      </p:nvGrpSpPr>
      <p:grpSpPr>
        <a:xfrm>
          <a:off x="0" y="0"/>
          <a:ext cx="0" cy="0"/>
          <a:chOff x="0" y="0"/>
          <a:chExt cx="0" cy="0"/>
        </a:xfrm>
      </p:grpSpPr>
      <p:sp>
        <p:nvSpPr>
          <p:cNvPr id="358" name="Google Shape;358;g10f89a9d4c8_9_2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9" name="Google Shape;359;g10f89a9d4c8_9_2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we vary the discount factor (γ), which balances the immediate reward and the future reward. γ = 0, the agent gives more importance to the immediate reward than the long-term reward</a:t>
            </a:r>
            <a:endParaRPr/>
          </a:p>
          <a:p>
            <a:pPr marL="0" lvl="0" indent="0" algn="l" rtl="0">
              <a:spcBef>
                <a:spcPts val="0"/>
              </a:spcBef>
              <a:spcAft>
                <a:spcPts val="0"/>
              </a:spcAft>
              <a:buNone/>
            </a:pPr>
            <a:endParaRPr/>
          </a:p>
          <a:p>
            <a:pPr marL="0" lvl="0" indent="0" algn="l" rtl="0">
              <a:spcBef>
                <a:spcPts val="0"/>
              </a:spcBef>
              <a:spcAft>
                <a:spcPts val="0"/>
              </a:spcAft>
              <a:buNone/>
            </a:pPr>
            <a:r>
              <a:rPr lang="en"/>
              <a:t>Learning rate asserts the speed of learning for an agent. Higher alpha makes the agent consider only recently calculated Q-value</a:t>
            </a:r>
            <a:endParaRPr/>
          </a:p>
          <a:p>
            <a:pPr marL="0" lvl="0" indent="0" algn="l" rtl="0">
              <a:spcBef>
                <a:spcPts val="0"/>
              </a:spcBef>
              <a:spcAft>
                <a:spcPts val="0"/>
              </a:spcAft>
              <a:buNone/>
            </a:pPr>
            <a:endParaRPr/>
          </a:p>
          <a:p>
            <a:pPr marL="0" lvl="0" indent="0" algn="l" rtl="0">
              <a:spcBef>
                <a:spcPts val="0"/>
              </a:spcBef>
              <a:spcAft>
                <a:spcPts val="0"/>
              </a:spcAft>
              <a:buNone/>
            </a:pPr>
            <a:r>
              <a:rPr lang="en"/>
              <a:t>Epsilon factor determines the exploration vs exploitation. Epsilon decays over time from 1 to 0.1 and then settles down on a fixed exploration rate. In the beginning, the system makes  completely random moves to explore the state maximally</a:t>
            </a:r>
            <a:endParaRPr/>
          </a:p>
          <a:p>
            <a:pPr marL="0" lvl="0" indent="0" algn="l" rtl="0">
              <a:spcBef>
                <a:spcPts val="0"/>
              </a:spcBef>
              <a:spcAft>
                <a:spcPts val="0"/>
              </a:spcAft>
              <a:buNone/>
            </a:pPr>
            <a:endParaRPr/>
          </a:p>
          <a:p>
            <a:pPr marL="0" lvl="0" indent="0" algn="l" rtl="0">
              <a:spcBef>
                <a:spcPts val="0"/>
              </a:spcBef>
              <a:spcAft>
                <a:spcPts val="0"/>
              </a:spcAft>
              <a:buNone/>
            </a:pPr>
            <a:r>
              <a:rPr lang="en"/>
              <a:t>ReLU is a piecewise linear function that will output the input directly if it is positive, otherwise, it will output 0</a:t>
            </a:r>
            <a:endParaRPr/>
          </a:p>
          <a:p>
            <a:pPr marL="0" lvl="0" indent="0" algn="l" rtl="0">
              <a:spcBef>
                <a:spcPts val="0"/>
              </a:spcBef>
              <a:spcAft>
                <a:spcPts val="0"/>
              </a:spcAft>
              <a:buNone/>
            </a:pPr>
            <a:r>
              <a:rPr lang="en"/>
              <a:t>Swish is a smooth, non-monotonic function f(x) = x * sigmoid(X). It is a smoothing function which nonlinearly interpolates between linear and ReLU</a:t>
            </a:r>
            <a:endParaRPr/>
          </a:p>
          <a:p>
            <a:pPr marL="0" lvl="0" indent="0" algn="l" rtl="0">
              <a:spcBef>
                <a:spcPts val="0"/>
              </a:spcBef>
              <a:spcAft>
                <a:spcPts val="0"/>
              </a:spcAft>
              <a:buNone/>
            </a:pPr>
            <a:endParaRPr/>
          </a:p>
          <a:p>
            <a:pPr marL="0" lvl="0" indent="0" algn="l" rtl="0">
              <a:spcBef>
                <a:spcPts val="0"/>
              </a:spcBef>
              <a:spcAft>
                <a:spcPts val="0"/>
              </a:spcAft>
              <a:buNone/>
            </a:pPr>
            <a:r>
              <a:rPr lang="en"/>
              <a:t>For hyper-parameter tuning, we perform cross-validation [116] using different hyper-parameter values. During cross-validation, we randomly select one workload for hyper-parameter tuning and leave other workloads for validation.</a:t>
            </a:r>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5"/>
        <p:cNvGrpSpPr/>
        <p:nvPr/>
      </p:nvGrpSpPr>
      <p:grpSpPr>
        <a:xfrm>
          <a:off x="0" y="0"/>
          <a:ext cx="0" cy="0"/>
          <a:chOff x="0" y="0"/>
          <a:chExt cx="0" cy="0"/>
        </a:xfrm>
      </p:grpSpPr>
      <p:sp>
        <p:nvSpPr>
          <p:cNvPr id="376" name="Google Shape;376;g10f89a9d4c8_9_26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7" name="Google Shape;377;g10f89a9d4c8_9_26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1"/>
        <p:cNvGrpSpPr/>
        <p:nvPr/>
      </p:nvGrpSpPr>
      <p:grpSpPr>
        <a:xfrm>
          <a:off x="0" y="0"/>
          <a:ext cx="0" cy="0"/>
          <a:chOff x="0" y="0"/>
          <a:chExt cx="0" cy="0"/>
        </a:xfrm>
      </p:grpSpPr>
      <p:sp>
        <p:nvSpPr>
          <p:cNvPr id="382" name="Google Shape;382;g10f96a0de05_1_2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3" name="Google Shape;383;g10f96a0de05_1_2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7"/>
        <p:cNvGrpSpPr/>
        <p:nvPr/>
      </p:nvGrpSpPr>
      <p:grpSpPr>
        <a:xfrm>
          <a:off x="0" y="0"/>
          <a:ext cx="0" cy="0"/>
          <a:chOff x="0" y="0"/>
          <a:chExt cx="0" cy="0"/>
        </a:xfrm>
      </p:grpSpPr>
      <p:sp>
        <p:nvSpPr>
          <p:cNvPr id="388" name="Google Shape;388;g10f89a9d4c8_9_26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9" name="Google Shape;389;g10f89a9d4c8_9_26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Kleio - selects top pages based on misplacements by HPS and access frequency from the previous epoch. Trains RNNs for those top pages and RNNs predict the access frequency of those pages in the upcoming epoch</a:t>
            </a:r>
            <a:endParaRPr/>
          </a:p>
          <a:p>
            <a:pPr marL="0" lvl="0" indent="0" algn="l" rtl="0">
              <a:spcBef>
                <a:spcPts val="0"/>
              </a:spcBef>
              <a:spcAft>
                <a:spcPts val="0"/>
              </a:spcAft>
              <a:buNone/>
            </a:pPr>
            <a:endParaRPr/>
          </a:p>
          <a:p>
            <a:pPr marL="0" lvl="0" indent="0" algn="l" rtl="0">
              <a:spcBef>
                <a:spcPts val="0"/>
              </a:spcBef>
              <a:spcAft>
                <a:spcPts val="0"/>
              </a:spcAft>
              <a:buNone/>
            </a:pPr>
            <a:r>
              <a:rPr lang="en"/>
              <a:t>Archivist trains nn classifier to classify the pages to be placed in one of the devices. It uses access frequency to train the classifier. Does not take into account the capacity for the training. </a:t>
            </a:r>
            <a:endParaRPr/>
          </a:p>
          <a:p>
            <a:pPr marL="0" lvl="0" indent="0" algn="l" rtl="0">
              <a:spcBef>
                <a:spcPts val="0"/>
              </a:spcBef>
              <a:spcAft>
                <a:spcPts val="0"/>
              </a:spcAft>
              <a:buNone/>
            </a:pPr>
            <a:r>
              <a:rPr lang="en"/>
              <a:t>Classifier considers all pages present in the mapping table</a:t>
            </a:r>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3"/>
        <p:cNvGrpSpPr/>
        <p:nvPr/>
      </p:nvGrpSpPr>
      <p:grpSpPr>
        <a:xfrm>
          <a:off x="0" y="0"/>
          <a:ext cx="0" cy="0"/>
          <a:chOff x="0" y="0"/>
          <a:chExt cx="0" cy="0"/>
        </a:xfrm>
      </p:grpSpPr>
      <p:sp>
        <p:nvSpPr>
          <p:cNvPr id="394" name="Google Shape;394;g10f89a9d4c8_9_27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5" name="Google Shape;395;g10f89a9d4c8_9_27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4"/>
        <p:cNvGrpSpPr/>
        <p:nvPr/>
      </p:nvGrpSpPr>
      <p:grpSpPr>
        <a:xfrm>
          <a:off x="0" y="0"/>
          <a:ext cx="0" cy="0"/>
          <a:chOff x="0" y="0"/>
          <a:chExt cx="0" cy="0"/>
        </a:xfrm>
      </p:grpSpPr>
      <p:sp>
        <p:nvSpPr>
          <p:cNvPr id="405" name="Google Shape;405;g10f89a9d4c8_9_28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6" name="Google Shape;406;g10f89a9d4c8_9_28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5"/>
        <p:cNvGrpSpPr/>
        <p:nvPr/>
      </p:nvGrpSpPr>
      <p:grpSpPr>
        <a:xfrm>
          <a:off x="0" y="0"/>
          <a:ext cx="0" cy="0"/>
          <a:chOff x="0" y="0"/>
          <a:chExt cx="0" cy="0"/>
        </a:xfrm>
      </p:grpSpPr>
      <p:sp>
        <p:nvSpPr>
          <p:cNvPr id="416" name="Google Shape;416;g10f89a9d4c8_9_29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7" name="Google Shape;417;g10f89a9d4c8_9_29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To extend Sibyl for the three devices, we had to only: (1) add a new action in Sibyl’s action space, and (2) add remaining capacity in the middle device as a state feature. This reduces system architects burden in designing sophisticated data-placement mechanisms. </a:t>
            </a:r>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2"/>
        <p:cNvGrpSpPr/>
        <p:nvPr/>
      </p:nvGrpSpPr>
      <p:grpSpPr>
        <a:xfrm>
          <a:off x="0" y="0"/>
          <a:ext cx="0" cy="0"/>
          <a:chOff x="0" y="0"/>
          <a:chExt cx="0" cy="0"/>
        </a:xfrm>
      </p:grpSpPr>
      <p:sp>
        <p:nvSpPr>
          <p:cNvPr id="423" name="Google Shape;423;g10f89a9d4c8_9_30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4" name="Google Shape;424;g10f89a9d4c8_9_30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9"/>
        <p:cNvGrpSpPr/>
        <p:nvPr/>
      </p:nvGrpSpPr>
      <p:grpSpPr>
        <a:xfrm>
          <a:off x="0" y="0"/>
          <a:ext cx="0" cy="0"/>
          <a:chOff x="0" y="0"/>
          <a:chExt cx="0" cy="0"/>
        </a:xfrm>
      </p:grpSpPr>
      <p:sp>
        <p:nvSpPr>
          <p:cNvPr id="430" name="Google Shape;430;g10f96a0de05_0_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1" name="Google Shape;431;g10f96a0de05_0_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9"/>
        <p:cNvGrpSpPr/>
        <p:nvPr/>
      </p:nvGrpSpPr>
      <p:grpSpPr>
        <a:xfrm>
          <a:off x="0" y="0"/>
          <a:ext cx="0" cy="0"/>
          <a:chOff x="0" y="0"/>
          <a:chExt cx="0" cy="0"/>
        </a:xfrm>
      </p:grpSpPr>
      <p:sp>
        <p:nvSpPr>
          <p:cNvPr id="430" name="Google Shape;430;g10f96a0de05_0_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1" name="Google Shape;431;g10f96a0de05_0_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707369709"/>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3"/>
        <p:cNvGrpSpPr/>
        <p:nvPr/>
      </p:nvGrpSpPr>
      <p:grpSpPr>
        <a:xfrm>
          <a:off x="0" y="0"/>
          <a:ext cx="0" cy="0"/>
          <a:chOff x="0" y="0"/>
          <a:chExt cx="0" cy="0"/>
        </a:xfrm>
      </p:grpSpPr>
      <p:sp>
        <p:nvSpPr>
          <p:cNvPr id="444" name="Google Shape;444;g10f89a9d4c8_9_3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5" name="Google Shape;445;g10f89a9d4c8_9_3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Therefore, to store a single experience tuple ⟨State, Action, Reward, NextState⟩, we would need 40-bit+1-bit+16-bit+40-bit. Therefore, for 1k experiences the replay buffer would require a total of 94.7 KiB.</a:t>
            </a:r>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But a lot of this information that HW is trying to infer is easily available to SW and with a richer interface that conveys a higher-level program information we can enable the system and architecture to distinguish between data structures,  inform it about how these data structures are accessed, the data types they contain, etc. and many other things. This could help in HW optimization, for example the knowledge of data structures and their access semantics could help avoid bank conflicts in data placement or help hardware prefetchers. Knowledge of data types could help in data compression engines.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495B471-735A-4C7B-9CEC-66D6A8ECCC4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00758788"/>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495B471-735A-4C7B-9CEC-66D6A8ECCC4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45981619"/>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7380805-08FE-4A2B-82FB-E444880E417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50991867"/>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200" b="0" i="0" kern="1200" dirty="0">
                <a:solidFill>
                  <a:schemeClr val="tx1"/>
                </a:solidFill>
                <a:effectLst/>
                <a:latin typeface="+mn-lt"/>
                <a:ea typeface="+mn-ea"/>
                <a:cs typeface="+mn-cs"/>
              </a:rPr>
              <a:t>Expressive Memory (</a:t>
            </a:r>
            <a:r>
              <a:rPr lang="en-CA" sz="1200" b="0" i="0" kern="1200" dirty="0" err="1">
                <a:solidFill>
                  <a:schemeClr val="tx1"/>
                </a:solidFill>
                <a:effectLst/>
                <a:latin typeface="+mn-lt"/>
                <a:ea typeface="+mn-ea"/>
                <a:cs typeface="+mn-cs"/>
              </a:rPr>
              <a:t>XMem</a:t>
            </a:r>
            <a:r>
              <a:rPr lang="en-CA" sz="1200" b="0" i="0" kern="1200" dirty="0">
                <a:solidFill>
                  <a:schemeClr val="tx1"/>
                </a:solidFill>
                <a:effectLst/>
                <a:latin typeface="+mn-lt"/>
                <a:ea typeface="+mn-ea"/>
                <a:cs typeface="+mn-cs"/>
              </a:rPr>
              <a:t>) [41] shows that conveying higher-level data structure </a:t>
            </a:r>
            <a:r>
              <a:rPr lang="en-CA" sz="1200" b="0" i="0" kern="1200" dirty="0" err="1">
                <a:solidFill>
                  <a:schemeClr val="tx1"/>
                </a:solidFill>
                <a:effectLst/>
                <a:latin typeface="+mn-lt"/>
                <a:ea typeface="+mn-ea"/>
                <a:cs typeface="+mn-cs"/>
              </a:rPr>
              <a:t>seman</a:t>
            </a:r>
            <a:r>
              <a:rPr lang="en-CA" sz="1200" b="0" i="0" kern="1200" dirty="0">
                <a:solidFill>
                  <a:schemeClr val="tx1"/>
                </a:solidFill>
                <a:effectLst/>
                <a:latin typeface="+mn-lt"/>
                <a:ea typeface="+mn-ea"/>
                <a:cs typeface="+mn-cs"/>
              </a:rPr>
              <a:t>-tics to various system components including hardware enables the system to better </a:t>
            </a:r>
            <a:r>
              <a:rPr lang="en-CA" sz="1200" b="0" i="0" kern="1200" dirty="0" err="1">
                <a:solidFill>
                  <a:schemeClr val="tx1"/>
                </a:solidFill>
                <a:effectLst/>
                <a:latin typeface="+mn-lt"/>
                <a:ea typeface="+mn-ea"/>
                <a:cs typeface="+mn-cs"/>
              </a:rPr>
              <a:t>managethe</a:t>
            </a:r>
            <a:r>
              <a:rPr lang="en-CA" sz="1200" b="0" i="0" kern="1200" dirty="0">
                <a:solidFill>
                  <a:schemeClr val="tx1"/>
                </a:solidFill>
                <a:effectLst/>
                <a:latin typeface="+mn-lt"/>
                <a:ea typeface="+mn-ea"/>
                <a:cs typeface="+mn-cs"/>
              </a:rPr>
              <a:t> underlying resources.</a:t>
            </a:r>
          </a:p>
          <a:p>
            <a:endParaRPr lang="en-CA" sz="1200" b="0" i="0" kern="1200" dirty="0">
              <a:solidFill>
                <a:schemeClr val="tx1"/>
              </a:solidFill>
              <a:effectLst/>
              <a:latin typeface="+mn-lt"/>
              <a:ea typeface="+mn-ea"/>
              <a:cs typeface="+mn-cs"/>
            </a:endParaRPr>
          </a:p>
          <a:p>
            <a:r>
              <a:rPr lang="en-CA" sz="1200" b="0" i="0" kern="1200" dirty="0">
                <a:solidFill>
                  <a:schemeClr val="tx1"/>
                </a:solidFill>
                <a:effectLst/>
                <a:latin typeface="+mn-lt"/>
                <a:ea typeface="+mn-ea"/>
                <a:cs typeface="+mn-cs"/>
              </a:rPr>
              <a:t>[CLICK] To do this, </a:t>
            </a:r>
            <a:r>
              <a:rPr lang="en-CA" sz="1200" b="0" i="0" kern="1200" dirty="0" err="1">
                <a:solidFill>
                  <a:schemeClr val="tx1"/>
                </a:solidFill>
                <a:effectLst/>
                <a:latin typeface="+mn-lt"/>
                <a:ea typeface="+mn-ea"/>
                <a:cs typeface="+mn-cs"/>
              </a:rPr>
              <a:t>XMem</a:t>
            </a:r>
            <a:r>
              <a:rPr lang="en-CA" sz="1200" b="0" i="0" kern="1200" dirty="0">
                <a:solidFill>
                  <a:schemeClr val="tx1"/>
                </a:solidFill>
                <a:effectLst/>
                <a:latin typeface="+mn-lt"/>
                <a:ea typeface="+mn-ea"/>
                <a:cs typeface="+mn-cs"/>
              </a:rPr>
              <a:t> extends existing virtual memory frameworks to support a new abstraction, called Atom. </a:t>
            </a:r>
          </a:p>
          <a:p>
            <a:endParaRPr lang="en-CA" sz="1200" b="0" i="0" kern="1200" dirty="0">
              <a:solidFill>
                <a:schemeClr val="tx1"/>
              </a:solidFill>
              <a:effectLst/>
              <a:latin typeface="+mn-lt"/>
              <a:ea typeface="+mn-ea"/>
              <a:cs typeface="+mn-cs"/>
            </a:endParaRPr>
          </a:p>
          <a:p>
            <a:r>
              <a:rPr lang="en-CA" sz="1200" b="0" i="0" kern="1200" dirty="0">
                <a:solidFill>
                  <a:schemeClr val="tx1"/>
                </a:solidFill>
                <a:effectLst/>
                <a:latin typeface="+mn-lt"/>
                <a:ea typeface="+mn-ea"/>
                <a:cs typeface="+mn-cs"/>
              </a:rPr>
              <a:t>[CLICK[ To convey access properties of a virtual address region, the application is expected to create a new Atom for the region and associate the Atom with the corresponding properties. </a:t>
            </a:r>
          </a:p>
          <a:p>
            <a:endParaRPr lang="en-CA" sz="1200" b="0" i="0" kern="1200" dirty="0">
              <a:solidFill>
                <a:schemeClr val="tx1"/>
              </a:solidFill>
              <a:effectLst/>
              <a:latin typeface="+mn-lt"/>
              <a:ea typeface="+mn-ea"/>
              <a:cs typeface="+mn-cs"/>
            </a:endParaRPr>
          </a:p>
          <a:p>
            <a:r>
              <a:rPr lang="en-CA" sz="1200" b="0" i="0" kern="1200" dirty="0">
                <a:solidFill>
                  <a:schemeClr val="tx1"/>
                </a:solidFill>
                <a:effectLst/>
                <a:latin typeface="+mn-lt"/>
                <a:ea typeface="+mn-ea"/>
                <a:cs typeface="+mn-cs"/>
              </a:rPr>
              <a:t>[CLICK] here is an example of how an application uses atom to express program semantics. After malloc, the atom is created with the desired properties, and then, the atom is mapped to the allocated region in the virtual memory</a:t>
            </a:r>
          </a:p>
          <a:p>
            <a:endParaRPr lang="en-CA" sz="1200" b="0" i="0" kern="1200" dirty="0">
              <a:solidFill>
                <a:schemeClr val="tx1"/>
              </a:solidFill>
              <a:effectLst/>
              <a:latin typeface="+mn-lt"/>
              <a:ea typeface="+mn-ea"/>
              <a:cs typeface="+mn-cs"/>
            </a:endParaRPr>
          </a:p>
          <a:p>
            <a:r>
              <a:rPr lang="en-CA" sz="1200" b="0" i="0" kern="1200" dirty="0" err="1">
                <a:solidFill>
                  <a:schemeClr val="tx1"/>
                </a:solidFill>
                <a:effectLst/>
                <a:latin typeface="+mn-lt"/>
                <a:ea typeface="+mn-ea"/>
                <a:cs typeface="+mn-cs"/>
              </a:rPr>
              <a:t>Xmem</a:t>
            </a:r>
            <a:r>
              <a:rPr lang="en-CA" sz="1200" b="0" i="0" kern="1200" dirty="0">
                <a:solidFill>
                  <a:schemeClr val="tx1"/>
                </a:solidFill>
                <a:effectLst/>
                <a:latin typeface="+mn-lt"/>
                <a:ea typeface="+mn-ea"/>
                <a:cs typeface="+mn-cs"/>
              </a:rPr>
              <a:t> creates a separate pathway to communicate information about Atoms to the OS and the hardware.</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0F252F-34D5-EC4A-B5D5-954A2A89ABC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53165920"/>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63D22C-E660-4C8A-A2B8-0C29DC9C0CF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03950135"/>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Tx/>
              <a:buChar char="-"/>
            </a:pPr>
            <a:r>
              <a:rPr lang="en-US" dirty="0"/>
              <a:t>As we have shown earlier, either across</a:t>
            </a:r>
            <a:r>
              <a:rPr lang="en-US" baseline="0" dirty="0"/>
              <a:t> or within </a:t>
            </a:r>
            <a:r>
              <a:rPr lang="en-US" dirty="0"/>
              <a:t>applications, our characterization can identify data that are vulnerable to memory errors and data that are tolerant to memory errors.</a:t>
            </a:r>
          </a:p>
          <a:p>
            <a:pPr marL="174708" indent="-174708">
              <a:buFontTx/>
              <a:buChar char="-"/>
            </a:pPr>
            <a:r>
              <a:rPr lang="en-US" dirty="0"/>
              <a:t>To exploit this observation, we would like to map these different data onto different memory modules according to their memory error tolerance.</a:t>
            </a:r>
          </a:p>
          <a:p>
            <a:pPr marL="174708" indent="-174708">
              <a:buFontTx/>
              <a:buChar char="-"/>
            </a:pPr>
            <a:r>
              <a:rPr lang="en-US" dirty="0"/>
              <a:t>As an example here, we map vulnerable data to reliable memory to improve reliability, and map tolerant data to low-cost less-reliable memory </a:t>
            </a:r>
            <a:r>
              <a:rPr lang="en-US" baseline="0" dirty="0"/>
              <a:t>to </a:t>
            </a:r>
            <a:r>
              <a:rPr lang="en-US" dirty="0"/>
              <a:t>exploit its tolerance and lower the cost. We call this mechanism heterogeneous-reliability memory, HRM.</a:t>
            </a:r>
          </a:p>
          <a:p>
            <a:pPr marL="174708" indent="-174708">
              <a:buFontTx/>
              <a:buChar char="-"/>
            </a:pPr>
            <a:r>
              <a:rPr lang="en-US" dirty="0"/>
              <a:t>Reliable</a:t>
            </a:r>
            <a:r>
              <a:rPr lang="en-US" baseline="0" dirty="0"/>
              <a:t> memory consists of … Low cost memory consists of …</a:t>
            </a:r>
            <a:endParaRPr lang="en-US" dirty="0"/>
          </a:p>
          <a:p>
            <a:pPr marL="174708" indent="-174708">
              <a:buFontTx/>
              <a:buChar char="-"/>
            </a:pPr>
            <a:r>
              <a:rPr lang="en-US" dirty="0"/>
              <a:t>As we will show later, HRM allows us to use weaker error protection in memory, and enables the use of less-tested memory chips to lower the cost of the memory system, while still achieving reasonable single-server reliability target.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0D199FA-7989-4A25-927C-BEF5C8B5848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27723813"/>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a:t>Now</a:t>
            </a:r>
            <a:r>
              <a:rPr lang="en-US" baseline="0" dirty="0"/>
              <a:t> we have described the key idea </a:t>
            </a:r>
            <a:r>
              <a:rPr lang="en-US" dirty="0"/>
              <a:t>of HRM and </a:t>
            </a:r>
            <a:r>
              <a:rPr lang="en-US" dirty="0" err="1"/>
              <a:t>Par+R</a:t>
            </a:r>
            <a:r>
              <a:rPr lang="en-US" baseline="0" dirty="0"/>
              <a:t>, let’s look at our mechanism to put them together.</a:t>
            </a:r>
          </a:p>
          <a:p>
            <a:pPr marL="171450" indent="-171450">
              <a:buFontTx/>
              <a:buChar char="-"/>
            </a:pPr>
            <a:r>
              <a:rPr lang="en-US" baseline="0" dirty="0"/>
              <a:t>First, we characterize and classify application data in terms of their memory error tolerance, rank them from vulnerable to tolerant.</a:t>
            </a:r>
          </a:p>
          <a:p>
            <a:pPr marL="171450" indent="-171450">
              <a:buFontTx/>
              <a:buChar char="-"/>
            </a:pPr>
            <a:r>
              <a:rPr lang="en-US" dirty="0"/>
              <a:t>Then, we</a:t>
            </a:r>
            <a:r>
              <a:rPr lang="en-US" baseline="0" dirty="0"/>
              <a:t> map application data to HRM according to their error tolerance. As an example here, vulnerable data is mapped to reliable memory, tolerable data is mapped to low-cost memory, and recoverable data</a:t>
            </a:r>
            <a:r>
              <a:rPr lang="en-US" dirty="0"/>
              <a:t> </a:t>
            </a:r>
            <a:r>
              <a:rPr lang="en-US" baseline="0" dirty="0"/>
              <a:t>is mapped to </a:t>
            </a:r>
            <a:r>
              <a:rPr lang="en-US" dirty="0"/>
              <a:t>parity </a:t>
            </a:r>
            <a:r>
              <a:rPr lang="en-US" baseline="0" dirty="0"/>
              <a:t>memory with </a:t>
            </a:r>
            <a:r>
              <a:rPr lang="en-US" baseline="0" dirty="0" err="1"/>
              <a:t>Par+R</a:t>
            </a:r>
            <a:r>
              <a:rPr lang="en-US" baseline="0" dirty="0"/>
              <a: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0D199FA-7989-4A25-927C-BEF5C8B5848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60980477"/>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0"/>
        <p:cNvGrpSpPr/>
        <p:nvPr/>
      </p:nvGrpSpPr>
      <p:grpSpPr>
        <a:xfrm>
          <a:off x="0" y="0"/>
          <a:ext cx="0" cy="0"/>
          <a:chOff x="0" y="0"/>
          <a:chExt cx="0" cy="0"/>
        </a:xfrm>
      </p:grpSpPr>
      <p:sp>
        <p:nvSpPr>
          <p:cNvPr id="621" name="Google Shape;621;g64ef98b623_2_9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2" name="Google Shape;622;g64ef98b623_2_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In contrast, using a DRAM chip partitioned into four voltage domains can use a many-to-four DNN to DRAM mapping, using four different voltage values with error rates indicated by the yellow, red, green, and blue lines</a:t>
            </a:r>
            <a:endParaRPr/>
          </a:p>
        </p:txBody>
      </p:sp>
    </p:spTree>
    <p:extLst>
      <p:ext uri="{BB962C8B-B14F-4D97-AF65-F5344CB8AC3E}">
        <p14:creationId xmlns:p14="http://schemas.microsoft.com/office/powerpoint/2010/main" val="3225850847"/>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8"/>
        <p:cNvGrpSpPr/>
        <p:nvPr/>
      </p:nvGrpSpPr>
      <p:grpSpPr>
        <a:xfrm>
          <a:off x="0" y="0"/>
          <a:ext cx="0" cy="0"/>
          <a:chOff x="0" y="0"/>
          <a:chExt cx="0" cy="0"/>
        </a:xfrm>
      </p:grpSpPr>
      <p:sp>
        <p:nvSpPr>
          <p:cNvPr id="369" name="Google Shape;369;g64ef98b623_0_47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0" name="Google Shape;370;g64ef98b623_0_47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1200" dirty="0">
                <a:solidFill>
                  <a:schemeClr val="dk1"/>
                </a:solidFill>
                <a:latin typeface="Calibri"/>
                <a:ea typeface="Calibri"/>
                <a:cs typeface="Calibri"/>
                <a:sym typeface="Calibri"/>
              </a:rPr>
              <a:t>To exploit these two insights, we propose EDEN: a framework to enable accurate DNN inference on approximate DRAM through three key steps; </a:t>
            </a:r>
            <a:endParaRPr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 sz="1200" dirty="0">
                <a:solidFill>
                  <a:schemeClr val="dk1"/>
                </a:solidFill>
                <a:latin typeface="Calibri"/>
                <a:ea typeface="Calibri"/>
                <a:cs typeface="Calibri"/>
                <a:sym typeface="Calibri"/>
              </a:rPr>
              <a:t>1) boosting DNN error tolerance, 2) DNN and DRAM error tolerance characterization, and 3) DNN-DRAM mapping.</a:t>
            </a:r>
            <a:endParaRPr sz="1200" dirty="0">
              <a:solidFill>
                <a:schemeClr val="dk1"/>
              </a:solidFill>
              <a:latin typeface="Calibri"/>
              <a:ea typeface="Calibri"/>
              <a:cs typeface="Calibri"/>
              <a:sym typeface="Calibri"/>
            </a:endParaRPr>
          </a:p>
          <a:p>
            <a:pPr marL="0" lvl="0" indent="0" algn="l" rtl="0">
              <a:spcBef>
                <a:spcPts val="0"/>
              </a:spcBef>
              <a:spcAft>
                <a:spcPts val="0"/>
              </a:spcAft>
              <a:buNone/>
            </a:pPr>
            <a:r>
              <a:rPr lang="en" sz="1200" dirty="0">
                <a:solidFill>
                  <a:schemeClr val="dk1"/>
                </a:solidFill>
                <a:latin typeface="Calibri"/>
                <a:ea typeface="Calibri"/>
                <a:cs typeface="Calibri"/>
                <a:sym typeface="Calibri"/>
              </a:rPr>
              <a:t>These steps are repeated iteratively until EDEN finds the most aggressive configuration that meets the target accuracy requirements</a:t>
            </a:r>
            <a:endParaRPr dirty="0"/>
          </a:p>
        </p:txBody>
      </p:sp>
    </p:spTree>
    <p:extLst>
      <p:ext uri="{BB962C8B-B14F-4D97-AF65-F5344CB8AC3E}">
        <p14:creationId xmlns:p14="http://schemas.microsoft.com/office/powerpoint/2010/main" val="1485443926"/>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9"/>
        <p:cNvGrpSpPr/>
        <p:nvPr/>
      </p:nvGrpSpPr>
      <p:grpSpPr>
        <a:xfrm>
          <a:off x="0" y="0"/>
          <a:ext cx="0" cy="0"/>
          <a:chOff x="0" y="0"/>
          <a:chExt cx="0" cy="0"/>
        </a:xfrm>
      </p:grpSpPr>
      <p:sp>
        <p:nvSpPr>
          <p:cNvPr id="810" name="Google Shape;810;g6191cbb8f4_1_95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11" name="Google Shape;811;g6191cbb8f4_1_95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879823816"/>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8"/>
        <p:cNvGrpSpPr/>
        <p:nvPr/>
      </p:nvGrpSpPr>
      <p:grpSpPr>
        <a:xfrm>
          <a:off x="0" y="0"/>
          <a:ext cx="0" cy="0"/>
          <a:chOff x="0" y="0"/>
          <a:chExt cx="0" cy="0"/>
        </a:xfrm>
      </p:grpSpPr>
      <p:sp>
        <p:nvSpPr>
          <p:cNvPr id="819" name="Google Shape;819;g6191cbb8f4_1_97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0" name="Google Shape;820;g6191cbb8f4_1_97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88042757"/>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6"/>
        <p:cNvGrpSpPr/>
        <p:nvPr/>
      </p:nvGrpSpPr>
      <p:grpSpPr>
        <a:xfrm>
          <a:off x="0" y="0"/>
          <a:ext cx="0" cy="0"/>
          <a:chOff x="0" y="0"/>
          <a:chExt cx="0" cy="0"/>
        </a:xfrm>
      </p:grpSpPr>
      <p:sp>
        <p:nvSpPr>
          <p:cNvPr id="837" name="Google Shape;837;g6191cbb8f4_1_98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38" name="Google Shape;838;g6191cbb8f4_1_98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745568426"/>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408</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212957789"/>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409</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1422628654"/>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Rot="1" noChangeAspect="1" noChangeArrowheads="1" noTextEdit="1"/>
          </p:cNvSpPr>
          <p:nvPr>
            <p:ph type="sldImg"/>
          </p:nvPr>
        </p:nvSpPr>
        <p:spPr>
          <a:xfrm>
            <a:off x="1165225" y="676275"/>
            <a:ext cx="4713288" cy="3533775"/>
          </a:xfrm>
          <a:ln/>
        </p:spPr>
      </p:sp>
      <p:sp>
        <p:nvSpPr>
          <p:cNvPr id="27651" name="Rectangle 3"/>
          <p:cNvSpPr>
            <a:spLocks noGrp="1" noChangeArrowheads="1"/>
          </p:cNvSpPr>
          <p:nvPr>
            <p:ph type="body" idx="1"/>
          </p:nvPr>
        </p:nvSpPr>
        <p:spPr>
          <a:xfrm>
            <a:off x="897994" y="4434208"/>
            <a:ext cx="5166647" cy="4135091"/>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dirty="0"/>
              <a:t>Professor Mutlu</a:t>
            </a:r>
            <a:r>
              <a:rPr lang="ja-JP" altLang="en-US" dirty="0"/>
              <a:t>’</a:t>
            </a:r>
            <a:r>
              <a:rPr lang="en-US" dirty="0"/>
              <a:t>s research focus is all aspects of computer</a:t>
            </a:r>
            <a:r>
              <a:rPr lang="en-US" baseline="0" dirty="0"/>
              <a:t> </a:t>
            </a:r>
            <a:r>
              <a:rPr lang="en-US" dirty="0"/>
              <a:t>architecture, HW/SW interaction</a:t>
            </a:r>
            <a:r>
              <a:rPr lang="en-US" baseline="0" dirty="0"/>
              <a:t> and bioinformatics</a:t>
            </a:r>
            <a:r>
              <a:rPr lang="en-US" dirty="0"/>
              <a:t>. </a:t>
            </a:r>
          </a:p>
          <a:p>
            <a:endParaRPr lang="en-US" dirty="0"/>
          </a:p>
          <a:p>
            <a:r>
              <a:rPr lang="en-US" dirty="0"/>
              <a:t>He is looking for students to perform research</a:t>
            </a:r>
            <a:r>
              <a:rPr lang="en-US" baseline="0" dirty="0"/>
              <a:t> in these areas.</a:t>
            </a:r>
            <a:endParaRPr lang="en-US" dirty="0"/>
          </a:p>
          <a:p>
            <a:endParaRPr lang="en-US" dirty="0"/>
          </a:p>
          <a:p>
            <a:r>
              <a:rPr lang="en-US" dirty="0"/>
              <a:t>He and his group, SAFARI,</a:t>
            </a:r>
            <a:r>
              <a:rPr lang="en-US" baseline="0" dirty="0"/>
              <a:t> solve fundamental problems spanning:</a:t>
            </a:r>
          </a:p>
          <a:p>
            <a:endParaRPr lang="en-US" dirty="0"/>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Memory, memory, memory, storage, interconnects</a:t>
            </a:r>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Parallel architectures, heterogeneous architectures, GP-GPUs</a:t>
            </a:r>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System/architecture interaction, new execution models</a:t>
            </a:r>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Energy efficiency, fault tolerance, hardware security </a:t>
            </a:r>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Genome sequence analysis and assembly</a:t>
            </a:r>
          </a:p>
          <a:p>
            <a:pPr defTabSz="931774" fontAlgn="base">
              <a:spcBef>
                <a:spcPct val="0"/>
              </a:spcBef>
              <a:spcAft>
                <a:spcPct val="0"/>
              </a:spcAft>
              <a:buFontTx/>
              <a:buChar char="•"/>
            </a:pPr>
            <a:endParaRPr lang="en-US" b="1" i="1" dirty="0">
              <a:solidFill>
                <a:srgbClr val="3333CC"/>
              </a:solidFill>
              <a:latin typeface="Arial Narrow" charset="0"/>
              <a:ea typeface="ＭＳ Ｐゴシック" charset="0"/>
              <a:cs typeface="Arial" charset="0"/>
            </a:endParaRPr>
          </a:p>
          <a:p>
            <a:pPr defTabSz="931774" fontAlgn="base">
              <a:spcBef>
                <a:spcPct val="0"/>
              </a:spcBef>
              <a:spcAft>
                <a:spcPct val="0"/>
              </a:spcAft>
            </a:pPr>
            <a:r>
              <a:rPr lang="en-US" dirty="0">
                <a:solidFill>
                  <a:srgbClr val="3333CC"/>
                </a:solidFill>
                <a:latin typeface="Arial Narrow" charset="0"/>
                <a:ea typeface="ＭＳ Ｐゴシック" charset="0"/>
                <a:cs typeface="Arial" charset="0"/>
              </a:rPr>
              <a:t>His group does broad research spanning systems to logic with architecture at center</a:t>
            </a:r>
          </a:p>
          <a:p>
            <a:pPr defTabSz="931774" fontAlgn="base">
              <a:spcBef>
                <a:spcPct val="0"/>
              </a:spcBef>
              <a:spcAft>
                <a:spcPct val="0"/>
              </a:spcAft>
              <a:buFontTx/>
              <a:buChar char="•"/>
            </a:pPr>
            <a:endParaRPr lang="en-US" b="1" i="1" dirty="0">
              <a:solidFill>
                <a:srgbClr val="3333CC"/>
              </a:solidFill>
              <a:latin typeface="Arial Narrow" charset="0"/>
              <a:ea typeface="ＭＳ Ｐゴシック" charset="0"/>
              <a:cs typeface="Arial" charset="0"/>
            </a:endParaRPr>
          </a:p>
          <a:p>
            <a:endParaRPr lang="en-US" dirty="0"/>
          </a:p>
        </p:txBody>
      </p:sp>
    </p:spTree>
    <p:extLst>
      <p:ext uri="{BB962C8B-B14F-4D97-AF65-F5344CB8AC3E}">
        <p14:creationId xmlns:p14="http://schemas.microsoft.com/office/powerpoint/2010/main" val="37965238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7.xml"/><Relationship Id="rId4" Type="http://schemas.openxmlformats.org/officeDocument/2006/relationships/image" Target="../media/image5.emf"/></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9.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5.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4.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9.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1.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1.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2.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3.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6.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7.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8.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9.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0.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1.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2.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3.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4.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7.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8.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9.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0.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1.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2.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3.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4.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5.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7.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8.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9.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0.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1.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2.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3.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4.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5.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6.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7.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79.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0.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1.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2.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3.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4.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5.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6.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7.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9.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0.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1.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2.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3.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4.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5.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6.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7.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8.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9.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0.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1.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2.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3.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4.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5.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6.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7.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8.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9.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0.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1.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2.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3.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4.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5.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6.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7.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8.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9.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0.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1.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2.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3.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4.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5.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6.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7.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8.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9.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0.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1.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3.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5.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6.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7.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8.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9.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0.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1.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2.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3.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5.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6.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7.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8.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9.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0.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1.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2.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3.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4.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5.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6.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7.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8.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9.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0.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1.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2.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3.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4.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5.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6.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7.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8.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9.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0.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1.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2.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3.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4.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5.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6.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7.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8.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79.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0.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1.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2.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3.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4.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5.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6.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7.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8.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9.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0.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1.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2.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3.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4.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5.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6.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7.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8.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9.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0.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1.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2.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3.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4.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5.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6.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7.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8.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9.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0.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1.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2.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3.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4.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5.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6.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7.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8.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9.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0.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1.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2.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3.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4.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5.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6.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7.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8.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9.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0.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1.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2.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3.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0.xml"/></Relationships>
</file>

<file path=ppt/slideLayouts/_rels/slideLayout535.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6.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7.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8.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9.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0.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1.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2.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3.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4.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5.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6.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7.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8.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9.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0.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1.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2.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3.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4.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5.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6.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7.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8.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9.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0.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1.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2.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3.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4.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5.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6.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7.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8.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69.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0.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1.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2.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3.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4.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5.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6.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7.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8.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9.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0.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1.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2.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3.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4.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5.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6.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7.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8.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9.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90.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91.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2.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3.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4.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5.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6.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7.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8.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9.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0.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1.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2.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3.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4.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5.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6.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7.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8.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9.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0.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1.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2.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7.xml"/></Relationships>
</file>

<file path=ppt/slideLayouts/_rels/slideLayout614.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5.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6.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7.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8.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9.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0.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1.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2.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3.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4.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5.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6.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7.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8.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9.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0.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1.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2.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3.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4.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5.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6.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7.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8.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9.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0.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1.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2.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3.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4.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5.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6.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0.xml"/></Relationships>
</file>

<file path=ppt/slideLayouts/_rels/slideLayout648.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9.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0.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1.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2.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3.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4.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5.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6.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7.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8.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9.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1.xml"/></Relationships>
</file>

<file path=ppt/slideLayouts/_rels/slideLayout661.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2.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3.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4.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5.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6.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7.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8.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9.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0.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1.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2.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3.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4.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5.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6.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7.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8.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9.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0.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1.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2.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3.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4.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5.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6.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7.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8.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9.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0.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1.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2.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3.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4.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5.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6.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7.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8.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9.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5.xml"/></Relationships>
</file>

<file path=ppt/slideLayouts/_rels/slideLayout701.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2.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3.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04.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05.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06.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07.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08.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09.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0.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1.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2.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3.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4.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67.xml"/></Relationships>
</file>

<file path=ppt/slideLayouts/_rels/slideLayout7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7.xml"/></Relationships>
</file>

<file path=ppt/slideLayouts/_rels/slideLayout717.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18.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19.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20.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21.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22.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23.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24.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25.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26.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27.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28.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29.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30.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31.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32.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33.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34.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35.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36.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37.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38.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39.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40.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41.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42.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43.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44.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45.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46.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47.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48.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49.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0.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1.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52.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53.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54.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55.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56.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57.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58.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59.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60.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61.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62.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63.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64.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65.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66.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67.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68.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69.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70.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71.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72.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73.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74.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75.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7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73.xml"/></Relationships>
</file>

<file path=ppt/slideLayouts/_rels/slideLayout777.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7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74.xml"/></Relationships>
</file>

<file path=ppt/slideLayouts/_rels/slideLayout779.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780.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781.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782.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783.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784.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785.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786.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787.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788.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789.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79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76.xml"/></Relationships>
</file>

<file path=ppt/slideLayouts/_rels/slideLayout79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76.xml"/></Relationships>
</file>

<file path=ppt/slideLayouts/_rels/slideLayout792.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793.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794.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795.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796.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797.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798.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799.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00.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01.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02.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03.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04.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05.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06.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07.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08.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09.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10.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11.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12.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13.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14.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15.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16.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17.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18.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19.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20.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21.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22.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23.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24.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25.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26.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27.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80.xml"/></Relationships>
</file>

<file path=ppt/slideLayouts/_rels/slideLayout829.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30.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31.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32.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33.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34.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35.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36.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37.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38.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39.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40.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41.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42.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43.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44.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45.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46.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47.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48.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49.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50.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51.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52.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53.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54.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55.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56.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57.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58.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59.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60.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61.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62.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63.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64.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65.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66.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67.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68.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69.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70.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71.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72.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73.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74.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75.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76.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877.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878.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879.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880.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881.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882.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883.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884.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885.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886.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887.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888.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889.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890.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891.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892.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893.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894.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895.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896.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897.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898.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899.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00.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01.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02.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03.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04.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05.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06.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07.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08.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09.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10.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11.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12.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13.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14.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15.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16.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17.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18.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19.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20.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21.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22.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23.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24.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2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89.xml"/></Relationships>
</file>

<file path=ppt/slideLayouts/_rels/slideLayout926.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27.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28.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29.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30.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31.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32.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33.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34.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35.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36.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37.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38.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39.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40.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41.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42.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43.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44.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45.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46.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47.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48.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49.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50.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951.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952.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953.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954.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955.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956.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957.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958.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959.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960.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961.xml.rels><?xml version="1.0" encoding="UTF-8" standalone="yes"?>
<Relationships xmlns="http://schemas.openxmlformats.org/package/2006/relationships"><Relationship Id="rId1" Type="http://schemas.openxmlformats.org/officeDocument/2006/relationships/slideMaster" Target="../slideMasters/slideMaster93.xml"/></Relationships>
</file>

<file path=ppt/slideLayouts/_rels/slideLayout962.xml.rels><?xml version="1.0" encoding="UTF-8" standalone="yes"?>
<Relationships xmlns="http://schemas.openxmlformats.org/package/2006/relationships"><Relationship Id="rId1" Type="http://schemas.openxmlformats.org/officeDocument/2006/relationships/slideMaster" Target="../slideMasters/slideMaster93.xml"/></Relationships>
</file>

<file path=ppt/slideLayouts/_rels/slideLayout963.xml.rels><?xml version="1.0" encoding="UTF-8" standalone="yes"?>
<Relationships xmlns="http://schemas.openxmlformats.org/package/2006/relationships"><Relationship Id="rId1" Type="http://schemas.openxmlformats.org/officeDocument/2006/relationships/slideMaster" Target="../slideMasters/slideMaster93.xml"/></Relationships>
</file>

<file path=ppt/slideLayouts/_rels/slideLayout964.xml.rels><?xml version="1.0" encoding="UTF-8" standalone="yes"?>
<Relationships xmlns="http://schemas.openxmlformats.org/package/2006/relationships"><Relationship Id="rId1" Type="http://schemas.openxmlformats.org/officeDocument/2006/relationships/slideMaster" Target="../slideMasters/slideMaster93.xml"/></Relationships>
</file>

<file path=ppt/slideLayouts/_rels/slideLayout965.xml.rels><?xml version="1.0" encoding="UTF-8" standalone="yes"?>
<Relationships xmlns="http://schemas.openxmlformats.org/package/2006/relationships"><Relationship Id="rId1" Type="http://schemas.openxmlformats.org/officeDocument/2006/relationships/slideMaster" Target="../slideMasters/slideMaster93.xml"/></Relationships>
</file>

<file path=ppt/slideLayouts/_rels/slideLayout966.xml.rels><?xml version="1.0" encoding="UTF-8" standalone="yes"?>
<Relationships xmlns="http://schemas.openxmlformats.org/package/2006/relationships"><Relationship Id="rId1" Type="http://schemas.openxmlformats.org/officeDocument/2006/relationships/slideMaster" Target="../slideMasters/slideMaster93.xml"/></Relationships>
</file>

<file path=ppt/slideLayouts/_rels/slideLayout967.xml.rels><?xml version="1.0" encoding="UTF-8" standalone="yes"?>
<Relationships xmlns="http://schemas.openxmlformats.org/package/2006/relationships"><Relationship Id="rId1" Type="http://schemas.openxmlformats.org/officeDocument/2006/relationships/slideMaster" Target="../slideMasters/slideMaster93.xml"/></Relationships>
</file>

<file path=ppt/slideLayouts/_rels/slideLayout968.xml.rels><?xml version="1.0" encoding="UTF-8" standalone="yes"?>
<Relationships xmlns="http://schemas.openxmlformats.org/package/2006/relationships"><Relationship Id="rId1" Type="http://schemas.openxmlformats.org/officeDocument/2006/relationships/slideMaster" Target="../slideMasters/slideMaster93.xml"/></Relationships>
</file>

<file path=ppt/slideLayouts/_rels/slideLayout969.xml.rels><?xml version="1.0" encoding="UTF-8" standalone="yes"?>
<Relationships xmlns="http://schemas.openxmlformats.org/package/2006/relationships"><Relationship Id="rId1" Type="http://schemas.openxmlformats.org/officeDocument/2006/relationships/slideMaster" Target="../slideMasters/slideMaster93.xml"/></Relationships>
</file>

<file path=ppt/slideLayouts/_rels/slideLayout970.xml.rels><?xml version="1.0" encoding="UTF-8" standalone="yes"?>
<Relationships xmlns="http://schemas.openxmlformats.org/package/2006/relationships"><Relationship Id="rId1" Type="http://schemas.openxmlformats.org/officeDocument/2006/relationships/slideMaster" Target="../slideMasters/slideMaster93.xml"/></Relationships>
</file>

<file path=ppt/slideLayouts/_rels/slideLayout971.xml.rels><?xml version="1.0" encoding="UTF-8" standalone="yes"?>
<Relationships xmlns="http://schemas.openxmlformats.org/package/2006/relationships"><Relationship Id="rId1" Type="http://schemas.openxmlformats.org/officeDocument/2006/relationships/slideMaster" Target="../slideMasters/slideMaster93.xml"/></Relationships>
</file>

<file path=ppt/slideLayouts/_rels/slideLayout972.xml.rels><?xml version="1.0" encoding="UTF-8" standalone="yes"?>
<Relationships xmlns="http://schemas.openxmlformats.org/package/2006/relationships"><Relationship Id="rId1" Type="http://schemas.openxmlformats.org/officeDocument/2006/relationships/slideMaster" Target="../slideMasters/slideMaster94.xml"/></Relationships>
</file>

<file path=ppt/slideLayouts/_rels/slideLayout97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9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737585"/>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594966"/>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13963788"/>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0197620"/>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64914348"/>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60563103"/>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60163028"/>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6337853"/>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1889560"/>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7858197"/>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2321076"/>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85399281"/>
      </p:ext>
    </p:extLst>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49994594"/>
      </p:ext>
    </p:extLst>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5493300"/>
      </p:ext>
    </p:extLst>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053959205"/>
      </p:ext>
    </p:extLst>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pic>
        <p:nvPicPr>
          <p:cNvPr id="9" name="Picture 8"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131580221"/>
      </p:ext>
    </p:extLst>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pic>
        <p:nvPicPr>
          <p:cNvPr id="5" name="Picture 4"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266332104"/>
      </p:ext>
    </p:extLst>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pic>
        <p:nvPicPr>
          <p:cNvPr id="4" name="Picture 3"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936326866"/>
      </p:ext>
    </p:extLst>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519171892"/>
      </p:ext>
    </p:extLst>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02755826"/>
      </p:ext>
    </p:extLst>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5857697"/>
      </p:ext>
    </p:extLst>
  </p:cSld>
  <p:clrMapOvr>
    <a:masterClrMapping/>
  </p:clrMapOv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73851008"/>
      </p:ext>
    </p:extLst>
  </p:cSld>
  <p:clrMapOvr>
    <a:masterClrMapping/>
  </p:clrMapOv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94742916"/>
      </p:ext>
    </p:extLst>
  </p:cSld>
  <p:clrMapOvr>
    <a:masterClrMapping/>
  </p:clrMapOvr>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6561647"/>
      </p:ext>
    </p:extLst>
  </p:cSld>
  <p:clrMapOvr>
    <a:masterClrMapping/>
  </p:clrMapOvr>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8418393"/>
      </p:ext>
    </p:extLst>
  </p:cSld>
  <p:clrMapOvr>
    <a:masterClrMapping/>
  </p:clrMapOvr>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0556249"/>
      </p:ext>
    </p:extLst>
  </p:cSld>
  <p:clrMapOvr>
    <a:masterClrMapping/>
  </p:clrMapOvr>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4934606"/>
      </p:ext>
    </p:extLst>
  </p:cSld>
  <p:clrMapOvr>
    <a:masterClrMapping/>
  </p:clrMapOvr>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67983501"/>
      </p:ext>
    </p:extLst>
  </p:cSld>
  <p:clrMapOvr>
    <a:masterClrMapping/>
  </p:clrMapOvr>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9333776"/>
      </p:ext>
    </p:extLst>
  </p:cSld>
  <p:clrMapOvr>
    <a:masterClrMapping/>
  </p:clrMapOvr>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42799048"/>
      </p:ext>
    </p:extLst>
  </p:cSld>
  <p:clrMapOvr>
    <a:masterClrMapping/>
  </p:clrMapOvr>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99270323"/>
      </p:ext>
    </p:extLst>
  </p:cSld>
  <p:clrMapOvr>
    <a:masterClrMapping/>
  </p:clrMapOvr>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8098509"/>
      </p:ext>
    </p:extLst>
  </p:cSld>
  <p:clrMapOvr>
    <a:masterClrMapping/>
  </p:clrMapOvr>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21487723"/>
      </p:ext>
    </p:extLst>
  </p:cSld>
  <p:clrMapOvr>
    <a:masterClrMapping/>
  </p:clrMapOvr>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1378" name="Rectangle 2"/>
          <p:cNvSpPr>
            <a:spLocks noGrp="1" noChangeArrowheads="1"/>
          </p:cNvSpPr>
          <p:nvPr>
            <p:ph type="ctrTitle"/>
          </p:nvPr>
        </p:nvSpPr>
        <p:spPr>
          <a:xfrm>
            <a:off x="685800" y="1524000"/>
            <a:ext cx="7924800" cy="1752600"/>
          </a:xfrm>
        </p:spPr>
        <p:txBody>
          <a:bodyPr/>
          <a:lstStyle>
            <a:lvl1pPr algn="ctr">
              <a:defRPr sz="4800"/>
            </a:lvl1pPr>
          </a:lstStyle>
          <a:p>
            <a:r>
              <a:rPr lang="en-US" altLang="en-US" dirty="0"/>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285159992"/>
      </p:ext>
    </p:extLst>
  </p:cSld>
  <p:clrMapOvr>
    <a:masterClrMapping/>
  </p:clrMapOvr>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2pPr marL="669925" indent="-325438">
              <a:buFont typeface="Wingdings" charset="2"/>
              <a:buChar char="q"/>
              <a:defRPr/>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cxnSp>
        <p:nvCxnSpPr>
          <p:cNvPr id="6" name="Straight Connector 5"/>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67884214"/>
      </p:ext>
    </p:extLst>
  </p:cSld>
  <p:clrMapOvr>
    <a:masterClrMapping/>
  </p:clrMapOvr>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490275371"/>
      </p:ext>
    </p:extLst>
  </p:cSld>
  <p:clrMapOvr>
    <a:masterClrMapping/>
  </p:clrMapOvr>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cxnSp>
        <p:nvCxnSpPr>
          <p:cNvPr id="7" name="Straight Connector 6"/>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89941544"/>
      </p:ext>
    </p:extLst>
  </p:cSld>
  <p:clrMapOvr>
    <a:masterClrMapping/>
  </p:clrMapOvr>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513969514"/>
      </p:ext>
    </p:extLst>
  </p:cSld>
  <p:clrMapOvr>
    <a:masterClrMapping/>
  </p:clrMapOvr>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429205284"/>
      </p:ext>
    </p:extLst>
  </p:cSld>
  <p:clrMapOvr>
    <a:masterClrMapping/>
  </p:clrMapOvr>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670808844"/>
      </p:ext>
    </p:extLst>
  </p:cSld>
  <p:clrMapOvr>
    <a:masterClrMapping/>
  </p:clrMapOvr>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12475374"/>
      </p:ext>
    </p:extLst>
  </p:cSld>
  <p:clrMapOvr>
    <a:masterClrMapping/>
  </p:clrMapOvr>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38178713"/>
      </p:ext>
    </p:extLst>
  </p:cSld>
  <p:clrMapOvr>
    <a:masterClrMapping/>
  </p:clrMapOvr>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178834339"/>
      </p:ext>
    </p:extLst>
  </p:cSld>
  <p:clrMapOvr>
    <a:masterClrMapping/>
  </p:clrMapOvr>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06403914"/>
      </p:ext>
    </p:extLst>
  </p:cSld>
  <p:clrMapOvr>
    <a:masterClrMapping/>
  </p:clrMapOvr>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black&amp;w.png"/>
          <p:cNvPicPr>
            <a:picLocks noChangeAspect="1"/>
          </p:cNvPicPr>
          <p:nvPr userDrawn="1"/>
        </p:nvPicPr>
        <p:blipFill>
          <a:blip r:embed="rId2" cstate="screen">
            <a:extLst>
              <a:ext uri="{28A0092B-C50C-407E-A947-70E740481C1C}">
                <a14:useLocalDpi xmlns:a14="http://schemas.microsoft.com/office/drawing/2010/main"/>
              </a:ext>
            </a:extLst>
          </a:blip>
          <a:srcRect t="-30672"/>
          <a:stretch>
            <a:fillRect/>
          </a:stretch>
        </p:blipFill>
        <p:spPr>
          <a:xfrm>
            <a:off x="-1" y="0"/>
            <a:ext cx="9144001" cy="6858000"/>
          </a:xfrm>
          <a:prstGeom prst="rect">
            <a:avLst/>
          </a:prstGeom>
          <a:solidFill>
            <a:schemeClr val="bg1"/>
          </a:solidFill>
        </p:spPr>
      </p:pic>
      <p:sp>
        <p:nvSpPr>
          <p:cNvPr id="2" name="Title 1"/>
          <p:cNvSpPr>
            <a:spLocks noGrp="1"/>
          </p:cNvSpPr>
          <p:nvPr>
            <p:ph type="ctrTitle"/>
          </p:nvPr>
        </p:nvSpPr>
        <p:spPr>
          <a:xfrm>
            <a:off x="386494" y="469200"/>
            <a:ext cx="7772400" cy="1308232"/>
          </a:xfrm>
          <a:prstGeom prst="rect">
            <a:avLst/>
          </a:prstGeom>
        </p:spPr>
        <p:txBody>
          <a:bodyPr anchor="t"/>
          <a:lstStyle>
            <a:lvl1pPr>
              <a:defRPr>
                <a:latin typeface="Arial"/>
              </a:defRPr>
            </a:lvl1pPr>
          </a:lstStyle>
          <a:p>
            <a:r>
              <a:rPr lang="en-US" dirty="0"/>
              <a:t>Click to edit Master title style</a:t>
            </a:r>
          </a:p>
        </p:txBody>
      </p:sp>
      <p:sp>
        <p:nvSpPr>
          <p:cNvPr id="3" name="Subtitle 2"/>
          <p:cNvSpPr>
            <a:spLocks noGrp="1"/>
          </p:cNvSpPr>
          <p:nvPr>
            <p:ph type="subTitle" idx="1"/>
          </p:nvPr>
        </p:nvSpPr>
        <p:spPr>
          <a:xfrm>
            <a:off x="386494" y="1941516"/>
            <a:ext cx="5009103" cy="1752600"/>
          </a:xfrm>
          <a:prstGeom prst="rect">
            <a:avLst/>
          </a:prstGeom>
        </p:spPr>
        <p:txBody>
          <a:bodyPr/>
          <a:lstStyle>
            <a:lvl1pPr marL="0" indent="0" algn="l">
              <a:buNone/>
              <a:defRPr sz="2800">
                <a:solidFill>
                  <a:schemeClr val="accent1"/>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Rectangle 7"/>
          <p:cNvSpPr/>
          <p:nvPr userDrawn="1"/>
        </p:nvSpPr>
        <p:spPr>
          <a:xfrm>
            <a:off x="-1" y="5967630"/>
            <a:ext cx="9144001" cy="890370"/>
          </a:xfrm>
          <a:prstGeom prst="rect">
            <a:avLst/>
          </a:prstGeom>
          <a:solidFill>
            <a:srgbClr val="FFFFFF">
              <a:alpha val="69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pic>
        <p:nvPicPr>
          <p:cNvPr id="9" name="Picture 8" descr="ecelogorb.psd"/>
          <p:cNvPicPr>
            <a:picLocks noChangeAspect="1"/>
          </p:cNvPicPr>
          <p:nvPr userDrawn="1"/>
        </p:nvPicPr>
        <p:blipFill>
          <a:blip r:embed="rId3" cstate="screen">
            <a:lum bright="-8000"/>
            <a:extLst>
              <a:ext uri="{28A0092B-C50C-407E-A947-70E740481C1C}">
                <a14:useLocalDpi xmlns:a14="http://schemas.microsoft.com/office/drawing/2010/main"/>
              </a:ext>
            </a:extLst>
          </a:blip>
          <a:stretch>
            <a:fillRect/>
          </a:stretch>
        </p:blipFill>
        <p:spPr>
          <a:xfrm>
            <a:off x="252528" y="6080245"/>
            <a:ext cx="3275179" cy="655036"/>
          </a:xfrm>
          <a:prstGeom prst="rect">
            <a:avLst/>
          </a:prstGeom>
          <a:effectLst/>
        </p:spPr>
      </p:pic>
      <p:pic>
        <p:nvPicPr>
          <p:cNvPr id="10" name="Picture 9" descr="CMU_logo_horiz_black.eps"/>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5108519" y="6259200"/>
            <a:ext cx="3895838" cy="354413"/>
          </a:xfrm>
          <a:prstGeom prst="rect">
            <a:avLst/>
          </a:prstGeom>
          <a:effectLst/>
        </p:spPr>
      </p:pic>
    </p:spTree>
    <p:extLst>
      <p:ext uri="{BB962C8B-B14F-4D97-AF65-F5344CB8AC3E}">
        <p14:creationId xmlns:p14="http://schemas.microsoft.com/office/powerpoint/2010/main" val="141285909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34327"/>
          </a:xfrm>
          <a:prstGeom prst="rect">
            <a:avLst/>
          </a:prstGeom>
        </p:spPr>
        <p:txBody>
          <a:bodyPr/>
          <a:lstStyle>
            <a:lvl1pPr>
              <a:defRPr>
                <a:latin typeface="Arial"/>
              </a:defRPr>
            </a:lvl1pPr>
          </a:lstStyle>
          <a:p>
            <a:r>
              <a:rPr lang="en-US" dirty="0"/>
              <a:t>Click to edit Master title style</a:t>
            </a:r>
          </a:p>
        </p:txBody>
      </p:sp>
      <p:sp>
        <p:nvSpPr>
          <p:cNvPr id="3" name="Content Placeholder 2"/>
          <p:cNvSpPr>
            <a:spLocks noGrp="1"/>
          </p:cNvSpPr>
          <p:nvPr>
            <p:ph idx="1"/>
          </p:nvPr>
        </p:nvSpPr>
        <p:spPr>
          <a:xfrm>
            <a:off x="457200" y="1079500"/>
            <a:ext cx="8229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4499945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800">
                <a:solidFill>
                  <a:schemeClr val="accent2"/>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264748584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Content Placeholder 2"/>
          <p:cNvSpPr>
            <a:spLocks noGrp="1"/>
          </p:cNvSpPr>
          <p:nvPr>
            <p:ph idx="13"/>
          </p:nvPr>
        </p:nvSpPr>
        <p:spPr>
          <a:xfrm>
            <a:off x="457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457200" y="274638"/>
            <a:ext cx="8229600" cy="532719"/>
          </a:xfrm>
          <a:prstGeom prst="rect">
            <a:avLst/>
          </a:prstGeom>
        </p:spPr>
        <p:txBody>
          <a:bodyPr/>
          <a:lstStyle>
            <a:lvl1pPr>
              <a:defRPr>
                <a:latin typeface="Arial"/>
              </a:defRPr>
            </a:lvl1pPr>
          </a:lstStyle>
          <a:p>
            <a:r>
              <a:rPr lang="en-US" dirty="0"/>
              <a:t>Click to edit Master title style</a:t>
            </a:r>
          </a:p>
        </p:txBody>
      </p:sp>
      <p:sp>
        <p:nvSpPr>
          <p:cNvPr id="10" name="Content Placeholder 2"/>
          <p:cNvSpPr>
            <a:spLocks noGrp="1"/>
          </p:cNvSpPr>
          <p:nvPr>
            <p:ph idx="14"/>
          </p:nvPr>
        </p:nvSpPr>
        <p:spPr>
          <a:xfrm>
            <a:off x="4648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73054212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
        <p:nvSpPr>
          <p:cNvPr id="3" name="Text Placeholder 2"/>
          <p:cNvSpPr>
            <a:spLocks noGrp="1"/>
          </p:cNvSpPr>
          <p:nvPr>
            <p:ph type="body" idx="1"/>
          </p:nvPr>
        </p:nvSpPr>
        <p:spPr>
          <a:xfrm>
            <a:off x="457200" y="1170214"/>
            <a:ext cx="4040188"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5" name="Text Placeholder 4"/>
          <p:cNvSpPr>
            <a:spLocks noGrp="1"/>
          </p:cNvSpPr>
          <p:nvPr>
            <p:ph type="body" sz="quarter" idx="3"/>
          </p:nvPr>
        </p:nvSpPr>
        <p:spPr>
          <a:xfrm>
            <a:off x="4645025" y="1170214"/>
            <a:ext cx="4041775"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1" name="Picture Placeholder 10"/>
          <p:cNvSpPr>
            <a:spLocks noGrp="1"/>
          </p:cNvSpPr>
          <p:nvPr>
            <p:ph type="pic" sz="quarter" idx="13"/>
          </p:nvPr>
        </p:nvSpPr>
        <p:spPr>
          <a:xfrm>
            <a:off x="457200"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
        <p:nvSpPr>
          <p:cNvPr id="12" name="Picture Placeholder 10"/>
          <p:cNvSpPr>
            <a:spLocks noGrp="1"/>
          </p:cNvSpPr>
          <p:nvPr>
            <p:ph type="pic" sz="quarter" idx="14"/>
          </p:nvPr>
        </p:nvSpPr>
        <p:spPr>
          <a:xfrm>
            <a:off x="4649788"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Tree>
    <p:extLst>
      <p:ext uri="{BB962C8B-B14F-4D97-AF65-F5344CB8AC3E}">
        <p14:creationId xmlns:p14="http://schemas.microsoft.com/office/powerpoint/2010/main" val="128438292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375681358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25658794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atin typeface="Arial"/>
              </a:defRPr>
            </a:lvl1pPr>
          </a:lstStyle>
          <a:p>
            <a:r>
              <a:rPr lang="en-US" dirty="0"/>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atin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atin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Tree>
    <p:extLst>
      <p:ext uri="{BB962C8B-B14F-4D97-AF65-F5344CB8AC3E}">
        <p14:creationId xmlns:p14="http://schemas.microsoft.com/office/powerpoint/2010/main" val="70072906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
        <p:nvSpPr>
          <p:cNvPr id="6" name="Text Placeholder 2"/>
          <p:cNvSpPr>
            <a:spLocks noGrp="1"/>
          </p:cNvSpPr>
          <p:nvPr>
            <p:ph idx="1" hasCustomPrompt="1"/>
          </p:nvPr>
        </p:nvSpPr>
        <p:spPr>
          <a:xfrm>
            <a:off x="457200" y="1161143"/>
            <a:ext cx="8229600" cy="4525963"/>
          </a:xfrm>
          <a:prstGeom prst="rect">
            <a:avLst/>
          </a:prstGeom>
        </p:spPr>
        <p:txBody>
          <a:bodyPr vert="horz" lIns="91440" tIns="45720" rIns="91440" bIns="45720" rtlCol="0">
            <a:normAutofit/>
          </a:bodyPr>
          <a:lstStyle>
            <a:lvl1pPr marL="342900" marR="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latin typeface="Arial"/>
              </a:defRPr>
            </a:lvl1pPr>
            <a:lvl2pPr>
              <a:defRPr>
                <a:latin typeface="Arial"/>
              </a:defRPr>
            </a:lvl2pPr>
            <a:lvl3pPr>
              <a:defRPr>
                <a:latin typeface="Arial"/>
              </a:defRPr>
            </a:lvl3pPr>
          </a:lstStyle>
          <a:p>
            <a:pPr marL="342900" marR="0" lvl="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pPr>
            <a:r>
              <a:rPr kumimoji="0" lang="en-US" sz="2800" b="0" i="0" u="none" strike="noStrike" kern="1200" cap="none" spc="0" normalizeH="0" baseline="0" noProof="0" dirty="0">
                <a:ln>
                  <a:noFill/>
                </a:ln>
                <a:solidFill>
                  <a:srgbClr val="585858"/>
                </a:solidFill>
                <a:effectLst/>
                <a:uLnTx/>
                <a:uFillTx/>
                <a:latin typeface="Arial"/>
                <a:ea typeface="+mn-ea"/>
                <a:cs typeface="+mn-cs"/>
              </a:rPr>
              <a:t>Click to edit Master text styles</a:t>
            </a:r>
          </a:p>
          <a:p>
            <a:pPr marL="742950" marR="0" lvl="1" indent="-28575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400" b="0" i="0" u="none" strike="noStrike" kern="1200" cap="none" spc="0" normalizeH="0" baseline="0" noProof="0" dirty="0">
                <a:ln>
                  <a:noFill/>
                </a:ln>
                <a:solidFill>
                  <a:srgbClr val="A1A1A1"/>
                </a:solidFill>
                <a:effectLst/>
                <a:uLnTx/>
                <a:uFillTx/>
                <a:latin typeface="Arial"/>
                <a:ea typeface="+mn-ea"/>
                <a:cs typeface="+mn-cs"/>
              </a:rPr>
              <a:t>Second level</a:t>
            </a:r>
          </a:p>
          <a:p>
            <a:pPr marL="1143000" marR="0" lvl="2" indent="-22860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000" b="0" i="0" u="none" strike="noStrike" kern="1200" cap="none" spc="0" normalizeH="0" baseline="0" noProof="0" dirty="0">
                <a:ln>
                  <a:noFill/>
                </a:ln>
                <a:solidFill>
                  <a:srgbClr val="000000"/>
                </a:solidFill>
                <a:effectLst/>
                <a:uLnTx/>
                <a:uFillTx/>
                <a:latin typeface="Arial"/>
                <a:ea typeface="+mn-ea"/>
                <a:cs typeface="+mn-cs"/>
              </a:rPr>
              <a:t>Third level</a:t>
            </a:r>
          </a:p>
        </p:txBody>
      </p:sp>
    </p:spTree>
    <p:extLst>
      <p:ext uri="{BB962C8B-B14F-4D97-AF65-F5344CB8AC3E}">
        <p14:creationId xmlns:p14="http://schemas.microsoft.com/office/powerpoint/2010/main" val="63487551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400">
                <a:solidFill>
                  <a:schemeClr val="accent2"/>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334334518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4_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792288" y="1137557"/>
            <a:ext cx="5486400" cy="4114800"/>
          </a:xfrm>
          <a:prstGeom prst="rect">
            <a:avLst/>
          </a:prstGeom>
        </p:spPr>
        <p:txBody>
          <a:bodyPr/>
          <a:lstStyle>
            <a:lvl1pPr marL="0" indent="0">
              <a:buNone/>
              <a:defRPr sz="3200">
                <a:latin typeface="Arial"/>
                <a:cs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252357"/>
            <a:ext cx="5486400" cy="804862"/>
          </a:xfrm>
          <a:prstGeom prst="rect">
            <a:avLst/>
          </a:prstGeom>
        </p:spPr>
        <p:txBody>
          <a:bodyPr/>
          <a:lstStyle>
            <a:lvl1pPr marL="0" indent="0">
              <a:buNone/>
              <a:defRPr sz="1400">
                <a:latin typeface="Arial"/>
                <a:cs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173308204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a:defRPr>
            </a:lvl1pPr>
          </a:lstStyle>
          <a:p>
            <a:r>
              <a:rPr lang="en-US" dirty="0"/>
              <a:t>Click to edit Master title style</a:t>
            </a:r>
          </a:p>
        </p:txBody>
      </p:sp>
      <p:sp>
        <p:nvSpPr>
          <p:cNvPr id="7" name="Picture Placeholder 2"/>
          <p:cNvSpPr>
            <a:spLocks noGrp="1"/>
          </p:cNvSpPr>
          <p:nvPr>
            <p:ph type="pic" idx="1"/>
          </p:nvPr>
        </p:nvSpPr>
        <p:spPr>
          <a:xfrm>
            <a:off x="3316288" y="1070426"/>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8" name="Text Placeholder 3"/>
          <p:cNvSpPr>
            <a:spLocks noGrp="1"/>
          </p:cNvSpPr>
          <p:nvPr>
            <p:ph type="body" sz="half" idx="2"/>
          </p:nvPr>
        </p:nvSpPr>
        <p:spPr>
          <a:xfrm>
            <a:off x="3316288" y="5185226"/>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3"/>
          <p:cNvSpPr>
            <a:spLocks noGrp="1"/>
          </p:cNvSpPr>
          <p:nvPr>
            <p:ph type="body" sz="half" idx="10"/>
          </p:nvPr>
        </p:nvSpPr>
        <p:spPr>
          <a:xfrm>
            <a:off x="457201" y="1070426"/>
            <a:ext cx="2859088" cy="49196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00864088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Rectangle 6"/>
          <p:cNvSpPr/>
          <p:nvPr userDrawn="1"/>
        </p:nvSpPr>
        <p:spPr>
          <a:xfrm>
            <a:off x="3184071" y="145143"/>
            <a:ext cx="5959929" cy="77107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355835429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28330788"/>
      </p:ext>
    </p:extLst>
  </p:cSld>
  <p:clrMapOvr>
    <a:masterClrMapping/>
  </p:clrMapOvr>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8626753"/>
      </p:ext>
    </p:extLst>
  </p:cSld>
  <p:clrMapOvr>
    <a:masterClrMapping/>
  </p:clrMapOvr>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92073927"/>
      </p:ext>
    </p:extLst>
  </p:cSld>
  <p:clrMapOvr>
    <a:masterClrMapping/>
  </p:clrMapOvr>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6813583"/>
      </p:ext>
    </p:extLst>
  </p:cSld>
  <p:clrMapOvr>
    <a:masterClrMapping/>
  </p:clrMapOvr>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92685609"/>
      </p:ext>
    </p:extLst>
  </p:cSld>
  <p:clrMapOvr>
    <a:masterClrMapping/>
  </p:clrMapOvr>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5252787"/>
      </p:ext>
    </p:extLst>
  </p:cSld>
  <p:clrMapOvr>
    <a:masterClrMapping/>
  </p:clrMapOvr>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1690549"/>
      </p:ext>
    </p:extLst>
  </p:cSld>
  <p:clrMapOvr>
    <a:masterClrMapping/>
  </p:clrMapOvr>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00113194"/>
      </p:ext>
    </p:extLst>
  </p:cSld>
  <p:clrMapOvr>
    <a:masterClrMapping/>
  </p:clrMapOvr>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0437132"/>
      </p:ext>
    </p:extLst>
  </p:cSld>
  <p:clrMapOvr>
    <a:masterClrMapping/>
  </p:clrMapOvr>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72594476"/>
      </p:ext>
    </p:extLst>
  </p:cSld>
  <p:clrMapOvr>
    <a:masterClrMapping/>
  </p:clrMapOvr>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7013786"/>
      </p:ext>
    </p:extLst>
  </p:cSld>
  <p:clrMapOvr>
    <a:masterClrMapping/>
  </p:clrMapOvr>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91700649"/>
      </p:ext>
    </p:extLst>
  </p:cSld>
  <p:clrMapOvr>
    <a:masterClrMapping/>
  </p:clrMapOvr>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6690191"/>
      </p:ext>
    </p:extLst>
  </p:cSld>
  <p:clrMapOvr>
    <a:masterClrMapping/>
  </p:clrMapOvr>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45754154"/>
      </p:ext>
    </p:extLst>
  </p:cSld>
  <p:clrMapOvr>
    <a:masterClrMapping/>
  </p:clrMapOvr>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47945867"/>
      </p:ext>
    </p:extLst>
  </p:cSld>
  <p:clrMapOvr>
    <a:masterClrMapping/>
  </p:clrMapOvr>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637371"/>
      </p:ext>
    </p:extLst>
  </p:cSld>
  <p:clrMapOvr>
    <a:masterClrMapping/>
  </p:clrMapOvr>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36877408"/>
      </p:ext>
    </p:extLst>
  </p:cSld>
  <p:clrMapOvr>
    <a:masterClrMapping/>
  </p:clrMapOvr>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09029212"/>
      </p:ext>
    </p:extLst>
  </p:cSld>
  <p:clrMapOvr>
    <a:masterClrMapping/>
  </p:clrMapOvr>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38838355"/>
      </p:ext>
    </p:extLst>
  </p:cSld>
  <p:clrMapOvr>
    <a:masterClrMapping/>
  </p:clrMapOvr>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5256693"/>
      </p:ext>
    </p:extLst>
  </p:cSld>
  <p:clrMapOvr>
    <a:masterClrMapping/>
  </p:clrMapOvr>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30625"/>
      </p:ext>
    </p:extLst>
  </p:cSld>
  <p:clrMapOvr>
    <a:masterClrMapping/>
  </p:clrMapOvr>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1494368"/>
      </p:ext>
    </p:extLst>
  </p:cSld>
  <p:clrMapOvr>
    <a:masterClrMapping/>
  </p:clrMapOvr>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58396810"/>
      </p:ext>
    </p:extLst>
  </p:cSld>
  <p:clrMapOvr>
    <a:masterClrMapping/>
  </p:clrMapOvr>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7678932"/>
      </p:ext>
    </p:extLst>
  </p:cSld>
  <p:clrMapOvr>
    <a:masterClrMapping/>
  </p:clrMapOvr>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1486633"/>
      </p:ext>
    </p:extLst>
  </p:cSld>
  <p:clrMapOvr>
    <a:masterClrMapping/>
  </p:clrMapOvr>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42156"/>
      </p:ext>
    </p:extLst>
  </p:cSld>
  <p:clrMapOvr>
    <a:masterClrMapping/>
  </p:clrMapOvr>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39204901"/>
      </p:ext>
    </p:extLst>
  </p:cSld>
  <p:clrMapOvr>
    <a:masterClrMapping/>
  </p:clrMapOvr>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1634217"/>
      </p:ext>
    </p:extLst>
  </p:cSld>
  <p:clrMapOvr>
    <a:masterClrMapping/>
  </p:clrMapOvr>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4237537"/>
      </p:ext>
    </p:extLst>
  </p:cSld>
  <p:clrMapOvr>
    <a:masterClrMapping/>
  </p:clrMapOvr>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7247826"/>
      </p:ext>
    </p:extLst>
  </p:cSld>
  <p:clrMapOvr>
    <a:masterClrMapping/>
  </p:clrMapOvr>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4798383"/>
      </p:ext>
    </p:extLst>
  </p:cSld>
  <p:clrMapOvr>
    <a:masterClrMapping/>
  </p:clrMapOvr>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26820733"/>
      </p:ext>
    </p:extLst>
  </p:cSld>
  <p:clrMapOvr>
    <a:masterClrMapping/>
  </p:clrMapOvr>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2077888"/>
      </p:ext>
    </p:extLst>
  </p:cSld>
  <p:clrMapOvr>
    <a:masterClrMapping/>
  </p:clrMapOvr>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2606719"/>
      </p:ext>
    </p:extLst>
  </p:cSld>
  <p:clrMapOvr>
    <a:masterClrMapping/>
  </p:clrMapOvr>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69601064"/>
      </p:ext>
    </p:extLst>
  </p:cSld>
  <p:clrMapOvr>
    <a:masterClrMapping/>
  </p:clrMapOvr>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7941158"/>
      </p:ext>
    </p:extLst>
  </p:cSld>
  <p:clrMapOvr>
    <a:masterClrMapping/>
  </p:clrMapOvr>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42369188"/>
      </p:ext>
    </p:extLst>
  </p:cSld>
  <p:clrMapOvr>
    <a:masterClrMapping/>
  </p:clrMapOvr>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461306"/>
      </p:ext>
    </p:extLst>
  </p:cSld>
  <p:clrMapOvr>
    <a:masterClrMapping/>
  </p:clrMapOvr>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63792512"/>
      </p:ext>
    </p:extLst>
  </p:cSld>
  <p:clrMapOvr>
    <a:masterClrMapping/>
  </p:clrMapOvr>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20236361"/>
      </p:ext>
    </p:extLst>
  </p:cSld>
  <p:clrMapOvr>
    <a:masterClrMapping/>
  </p:clrMapOvr>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76666256"/>
      </p:ext>
    </p:extLst>
  </p:cSld>
  <p:clrMapOvr>
    <a:masterClrMapping/>
  </p:clrMapOvr>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1785251"/>
      </p:ext>
    </p:extLst>
  </p:cSld>
  <p:clrMapOvr>
    <a:masterClrMapping/>
  </p:clrMapOvr>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3190055"/>
      </p:ext>
    </p:extLst>
  </p:cSld>
  <p:clrMapOvr>
    <a:masterClrMapping/>
  </p:clrMapOvr>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6774506"/>
      </p:ext>
    </p:extLst>
  </p:cSld>
  <p:clrMapOvr>
    <a:masterClrMapping/>
  </p:clrMapOvr>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r>
              <a:rPr lang="en-US" altLang="en-US" dirty="0">
                <a:solidFill>
                  <a:srgbClr val="000000"/>
                </a:solidFill>
              </a:rPr>
              <a:t>CHIPPER: HPCA 2011</a:t>
            </a: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546172"/>
      </p:ext>
    </p:extLst>
  </p:cSld>
  <p:clrMapOvr>
    <a:masterClrMapping/>
  </p:clrMapOvr>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395310"/>
          </a:xfrm>
          <a:ln/>
        </p:spPr>
        <p:txBody>
          <a:bodyPr/>
          <a:lstStyle>
            <a:lvl1pPr>
              <a:defRPr/>
            </a:lvl1pPr>
          </a:lstStyle>
          <a:p>
            <a:r>
              <a:rPr lang="en-US" altLang="en-US" dirty="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2110258"/>
      </p:ext>
    </p:extLst>
  </p:cSld>
  <p:clrMapOvr>
    <a:masterClrMapping/>
  </p:clrMapOvr>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64919528"/>
      </p:ext>
    </p:extLst>
  </p:cSld>
  <p:clrMapOvr>
    <a:masterClrMapping/>
  </p:clrMapOvr>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91959976"/>
      </p:ext>
    </p:extLst>
  </p:cSld>
  <p:clrMapOvr>
    <a:masterClrMapping/>
  </p:clrMapOvr>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40789655"/>
      </p:ext>
    </p:extLst>
  </p:cSld>
  <p:clrMapOvr>
    <a:masterClrMapping/>
  </p:clrMapOvr>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2437517"/>
      </p:ext>
    </p:extLst>
  </p:cSld>
  <p:clrMapOvr>
    <a:masterClrMapping/>
  </p:clrMapOvr>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79839402"/>
      </p:ext>
    </p:extLst>
  </p:cSld>
  <p:clrMapOvr>
    <a:masterClrMapping/>
  </p:clrMapOvr>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6838992"/>
      </p:ext>
    </p:extLst>
  </p:cSld>
  <p:clrMapOvr>
    <a:masterClrMapping/>
  </p:clrMapOvr>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9253517"/>
      </p:ext>
    </p:extLst>
  </p:cSld>
  <p:clrMapOvr>
    <a:masterClrMapping/>
  </p:clrMapOvr>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2485112"/>
      </p:ext>
    </p:extLst>
  </p:cSld>
  <p:clrMapOvr>
    <a:masterClrMapping/>
  </p:clrMapOvr>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5939329"/>
      </p:ext>
    </p:extLst>
  </p:cSld>
  <p:clrMapOvr>
    <a:masterClrMapping/>
  </p:clrMapOvr>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7987462"/>
      </p:ext>
    </p:extLst>
  </p:cSld>
  <p:clrMapOvr>
    <a:masterClrMapping/>
  </p:clrMapOvr>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67334739"/>
      </p:ext>
    </p:extLst>
  </p:cSld>
  <p:clrMapOvr>
    <a:masterClrMapping/>
  </p:clrMapOvr>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974618"/>
      </p:ext>
    </p:extLst>
  </p:cSld>
  <p:clrMapOvr>
    <a:masterClrMapping/>
  </p:clrMapOvr>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2148924"/>
      </p:ext>
    </p:extLst>
  </p:cSld>
  <p:clrMapOvr>
    <a:masterClrMapping/>
  </p:clrMapOvr>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6244487"/>
      </p:ext>
    </p:extLst>
  </p:cSld>
  <p:clrMapOvr>
    <a:masterClrMapping/>
  </p:clrMapOvr>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27776866"/>
      </p:ext>
    </p:extLst>
  </p:cSld>
  <p:clrMapOvr>
    <a:masterClrMapping/>
  </p:clrMapOvr>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9915277"/>
      </p:ext>
    </p:extLst>
  </p:cSld>
  <p:clrMapOvr>
    <a:masterClrMapping/>
  </p:clrMapOvr>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83009747"/>
      </p:ext>
    </p:extLst>
  </p:cSld>
  <p:clrMapOvr>
    <a:masterClrMapping/>
  </p:clrMapOvr>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938578"/>
      </p:ext>
    </p:extLst>
  </p:cSld>
  <p:clrMapOvr>
    <a:masterClrMapping/>
  </p:clrMapOvr>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996562"/>
      </p:ext>
    </p:extLst>
  </p:cSld>
  <p:clrMapOvr>
    <a:masterClrMapping/>
  </p:clrMapOvr>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99823875"/>
      </p:ext>
    </p:extLst>
  </p:cSld>
  <p:clrMapOvr>
    <a:masterClrMapping/>
  </p:clrMapOvr>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6627791"/>
      </p:ext>
    </p:extLst>
  </p:cSld>
  <p:clrMapOvr>
    <a:masterClrMapping/>
  </p:clrMapOvr>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84908108"/>
      </p:ext>
    </p:extLst>
  </p:cSld>
  <p:clrMapOvr>
    <a:masterClrMapping/>
  </p:clrMapOvr>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4252285"/>
      </p:ext>
    </p:extLst>
  </p:cSld>
  <p:clrMapOvr>
    <a:masterClrMapping/>
  </p:clrMapOvr>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3481355"/>
      </p:ext>
    </p:extLst>
  </p:cSld>
  <p:clrMapOvr>
    <a:masterClrMapping/>
  </p:clrMapOvr>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2680472"/>
      </p:ext>
    </p:extLst>
  </p:cSld>
  <p:clrMapOvr>
    <a:masterClrMapping/>
  </p:clrMapOvr>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15242114"/>
      </p:ext>
    </p:extLst>
  </p:cSld>
  <p:clrMapOvr>
    <a:masterClrMapping/>
  </p:clrMapOvr>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39464020"/>
      </p:ext>
    </p:extLst>
  </p:cSld>
  <p:clrMapOvr>
    <a:masterClrMapping/>
  </p:clrMapOvr>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6771237"/>
      </p:ext>
    </p:extLst>
  </p:cSld>
  <p:clrMapOvr>
    <a:masterClrMapping/>
  </p:clrMapOvr>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94381690"/>
      </p:ext>
    </p:extLst>
  </p:cSld>
  <p:clrMapOvr>
    <a:masterClrMapping/>
  </p:clrMapOvr>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5737539"/>
      </p:ext>
    </p:extLst>
  </p:cSld>
  <p:clrMapOvr>
    <a:masterClrMapping/>
  </p:clrMapOvr>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5964383"/>
      </p:ext>
    </p:extLst>
  </p:cSld>
  <p:clrMapOvr>
    <a:masterClrMapping/>
  </p:clrMapOvr>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7102026"/>
      </p:ext>
    </p:extLst>
  </p:cSld>
  <p:clrMapOvr>
    <a:masterClrMapping/>
  </p:clrMapOvr>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51157730"/>
      </p:ext>
    </p:extLst>
  </p:cSld>
  <p:clrMapOvr>
    <a:masterClrMapping/>
  </p:clrMapOvr>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8104299"/>
      </p:ext>
    </p:extLst>
  </p:cSld>
  <p:clrMapOvr>
    <a:masterClrMapping/>
  </p:clrMapOvr>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29900483"/>
      </p:ext>
    </p:extLst>
  </p:cSld>
  <p:clrMapOvr>
    <a:masterClrMapping/>
  </p:clrMapOvr>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53385155"/>
      </p:ext>
    </p:extLst>
  </p:cSld>
  <p:clrMapOvr>
    <a:masterClrMapping/>
  </p:clrMapOvr>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2013795"/>
      </p:ext>
    </p:extLst>
  </p:cSld>
  <p:clrMapOvr>
    <a:masterClrMapping/>
  </p:clrMapOvr>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2506705"/>
      </p:ext>
    </p:extLst>
  </p:cSld>
  <p:clrMapOvr>
    <a:masterClrMapping/>
  </p:clrMapOvr>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56184746"/>
      </p:ext>
    </p:extLst>
  </p:cSld>
  <p:clrMapOvr>
    <a:masterClrMapping/>
  </p:clrMapOvr>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9774164"/>
      </p:ext>
    </p:extLst>
  </p:cSld>
  <p:clrMapOvr>
    <a:masterClrMapping/>
  </p:clrMapOvr>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89804165"/>
      </p:ext>
    </p:extLst>
  </p:cSld>
  <p:clrMapOvr>
    <a:masterClrMapping/>
  </p:clrMapOvr>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45264924"/>
      </p:ext>
    </p:extLst>
  </p:cSld>
  <p:clrMapOvr>
    <a:masterClrMapping/>
  </p:clrMapOvr>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4588555"/>
      </p:ext>
    </p:extLst>
  </p:cSld>
  <p:clrMapOvr>
    <a:masterClrMapping/>
  </p:clrMapOvr>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37595845"/>
      </p:ext>
    </p:extLst>
  </p:cSld>
  <p:clrMapOvr>
    <a:masterClrMapping/>
  </p:clrMapOvr>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4865600"/>
      </p:ext>
    </p:extLst>
  </p:cSld>
  <p:clrMapOvr>
    <a:masterClrMapping/>
  </p:clrMapOvr>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9087117"/>
      </p:ext>
    </p:extLst>
  </p:cSld>
  <p:clrMapOvr>
    <a:masterClrMapping/>
  </p:clrMapOvr>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6221515"/>
      </p:ext>
    </p:extLst>
  </p:cSld>
  <p:clrMapOvr>
    <a:masterClrMapping/>
  </p:clrMapOvr>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03218779"/>
      </p:ext>
    </p:extLst>
  </p:cSld>
  <p:clrMapOvr>
    <a:masterClrMapping/>
  </p:clrMapOvr>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9316749"/>
      </p:ext>
    </p:extLst>
  </p:cSld>
  <p:clrMapOvr>
    <a:masterClrMapping/>
  </p:clrMapOvr>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09382393"/>
      </p:ext>
    </p:extLst>
  </p:cSld>
  <p:clrMapOvr>
    <a:masterClrMapping/>
  </p:clrMapOvr>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51510711"/>
      </p:ext>
    </p:extLst>
  </p:cSld>
  <p:clrMapOvr>
    <a:masterClrMapping/>
  </p:clrMapOvr>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736569"/>
      </p:ext>
    </p:extLst>
  </p:cSld>
  <p:clrMapOvr>
    <a:masterClrMapping/>
  </p:clrMapOvr>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4059779"/>
      </p:ext>
    </p:extLst>
  </p:cSld>
  <p:clrMapOvr>
    <a:masterClrMapping/>
  </p:clrMapOvr>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7974614"/>
      </p:ext>
    </p:extLst>
  </p:cSld>
  <p:clrMapOvr>
    <a:masterClrMapping/>
  </p:clrMapOvr>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8307966"/>
      </p:ext>
    </p:extLst>
  </p:cSld>
  <p:clrMapOvr>
    <a:masterClrMapping/>
  </p:clrMapOvr>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70766992"/>
      </p:ext>
    </p:extLst>
  </p:cSld>
  <p:clrMapOvr>
    <a:masterClrMapping/>
  </p:clrMapOvr>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769532"/>
      </p:ext>
    </p:extLst>
  </p:cSld>
  <p:clrMapOvr>
    <a:masterClrMapping/>
  </p:clrMapOvr>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28072713"/>
      </p:ext>
    </p:extLst>
  </p:cSld>
  <p:clrMapOvr>
    <a:masterClrMapping/>
  </p:clrMapOvr>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840216"/>
      </p:ext>
    </p:extLst>
  </p:cSld>
  <p:clrMapOvr>
    <a:masterClrMapping/>
  </p:clrMapOvr>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63551887"/>
      </p:ext>
    </p:extLst>
  </p:cSld>
  <p:clrMapOvr>
    <a:masterClrMapping/>
  </p:clrMapOvr>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12893416"/>
      </p:ext>
    </p:extLst>
  </p:cSld>
  <p:clrMapOvr>
    <a:masterClrMapping/>
  </p:clrMapOvr>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5623611"/>
      </p:ext>
    </p:extLst>
  </p:cSld>
  <p:clrMapOvr>
    <a:masterClrMapping/>
  </p:clrMapOvr>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1074657"/>
      </p:ext>
    </p:extLst>
  </p:cSld>
  <p:clrMapOvr>
    <a:masterClrMapping/>
  </p:clrMapOvr>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44777081"/>
      </p:ext>
    </p:extLst>
  </p:cSld>
  <p:clrMapOvr>
    <a:masterClrMapping/>
  </p:clrMapOvr>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82878914"/>
      </p:ext>
    </p:extLst>
  </p:cSld>
  <p:clrMapOvr>
    <a:masterClrMapping/>
  </p:clrMapOvr>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0489629"/>
      </p:ext>
    </p:extLst>
  </p:cSld>
  <p:clrMapOvr>
    <a:masterClrMapping/>
  </p:clrMapOvr>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15560"/>
      </p:ext>
    </p:extLst>
  </p:cSld>
  <p:clrMapOvr>
    <a:masterClrMapping/>
  </p:clrMapOvr>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5459952"/>
      </p:ext>
    </p:extLst>
  </p:cSld>
  <p:clrMapOvr>
    <a:masterClrMapping/>
  </p:clrMapOvr>
  <p:transition/>
</p:sldLayout>
</file>

<file path=ppt/slideLayouts/slideLayout18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123489"/>
      </p:ext>
    </p:extLst>
  </p:cSld>
  <p:clrMapOvr>
    <a:masterClrMapping/>
  </p:clrMapOvr>
  <p:transition/>
</p:sldLayout>
</file>

<file path=ppt/slideLayouts/slideLayout1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8066245"/>
      </p:ext>
    </p:extLst>
  </p:cSld>
  <p:clrMapOvr>
    <a:masterClrMapping/>
  </p:clrMapOvr>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9883743"/>
      </p:ext>
    </p:extLst>
  </p:cSld>
  <p:clrMapOvr>
    <a:masterClrMapping/>
  </p:clrMapOvr>
  <p:transition/>
</p:sldLayout>
</file>

<file path=ppt/slideLayouts/slideLayout18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0224853"/>
      </p:ext>
    </p:extLst>
  </p:cSld>
  <p:clrMapOvr>
    <a:masterClrMapping/>
  </p:clrMapOvr>
  <p:transition/>
</p:sldLayout>
</file>

<file path=ppt/slideLayouts/slideLayout18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2647908"/>
      </p:ext>
    </p:extLst>
  </p:cSld>
  <p:clrMapOvr>
    <a:masterClrMapping/>
  </p:clrMapOvr>
  <p:transition/>
</p:sldLayout>
</file>

<file path=ppt/slideLayouts/slideLayout18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70390558"/>
      </p:ext>
    </p:extLst>
  </p:cSld>
  <p:clrMapOvr>
    <a:masterClrMapping/>
  </p:clrMapOvr>
  <p:transition/>
</p:sldLayout>
</file>

<file path=ppt/slideLayouts/slideLayout18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4037458"/>
      </p:ext>
    </p:extLst>
  </p:cSld>
  <p:clrMapOvr>
    <a:masterClrMapping/>
  </p:clrMapOvr>
  <p:transition/>
</p:sldLayout>
</file>

<file path=ppt/slideLayouts/slideLayout19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p>
        </p:txBody>
      </p:sp>
      <p:sp>
        <p:nvSpPr>
          <p:cNvPr id="6" name="Rectangle 1030"/>
          <p:cNvSpPr>
            <a:spLocks noGrp="1" noChangeArrowheads="1"/>
          </p:cNvSpPr>
          <p:nvPr>
            <p:ph type="sldNum" sz="quarter" idx="11"/>
          </p:nvPr>
        </p:nvSpPr>
        <p:spPr/>
        <p:txBody>
          <a:bodyPr/>
          <a:lstStyle>
            <a:lvl1pPr>
              <a:defRPr/>
            </a:lvl1pPr>
          </a:lstStyle>
          <a:p>
            <a:pPr>
              <a:defRPr/>
            </a:pPr>
            <a:fld id="{02CDD642-5717-9C43-BCF7-E4F88A58C1C2}" type="slidenum">
              <a:rPr lang="en-US"/>
              <a:pPr>
                <a:defRPr/>
              </a:pPr>
              <a:t>‹#›</a:t>
            </a:fld>
            <a:endParaRPr lang="en-US"/>
          </a:p>
        </p:txBody>
      </p:sp>
    </p:spTree>
    <p:extLst>
      <p:ext uri="{BB962C8B-B14F-4D97-AF65-F5344CB8AC3E}">
        <p14:creationId xmlns:p14="http://schemas.microsoft.com/office/powerpoint/2010/main" val="1254422593"/>
      </p:ext>
    </p:extLst>
  </p:cSld>
  <p:clrMapOvr>
    <a:masterClrMapping/>
  </p:clrMapOvr>
  <p:transition/>
</p:sldLayout>
</file>

<file path=ppt/slideLayouts/slideLayout1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FD84AC23-9DE4-C746-BC02-D3085298AE85}" type="slidenum">
              <a:rPr lang="en-US"/>
              <a:pPr>
                <a:defRPr/>
              </a:pPr>
              <a:t>‹#›</a:t>
            </a:fld>
            <a:endParaRPr lang="en-US"/>
          </a:p>
        </p:txBody>
      </p:sp>
    </p:spTree>
    <p:extLst>
      <p:ext uri="{BB962C8B-B14F-4D97-AF65-F5344CB8AC3E}">
        <p14:creationId xmlns:p14="http://schemas.microsoft.com/office/powerpoint/2010/main" val="3369825448"/>
      </p:ext>
    </p:extLst>
  </p:cSld>
  <p:clrMapOvr>
    <a:masterClrMapping/>
  </p:clrMapOvr>
  <p:transition/>
</p:sldLayout>
</file>

<file path=ppt/slideLayouts/slideLayout19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39065027-C458-0F45-A175-76C38D629A02}" type="slidenum">
              <a:rPr lang="en-US"/>
              <a:pPr>
                <a:defRPr/>
              </a:pPr>
              <a:t>‹#›</a:t>
            </a:fld>
            <a:endParaRPr lang="en-US"/>
          </a:p>
        </p:txBody>
      </p:sp>
    </p:spTree>
    <p:extLst>
      <p:ext uri="{BB962C8B-B14F-4D97-AF65-F5344CB8AC3E}">
        <p14:creationId xmlns:p14="http://schemas.microsoft.com/office/powerpoint/2010/main" val="4240962719"/>
      </p:ext>
    </p:extLst>
  </p:cSld>
  <p:clrMapOvr>
    <a:masterClrMapping/>
  </p:clrMapOvr>
  <p:transition/>
</p:sldLayout>
</file>

<file path=ppt/slideLayouts/slideLayout19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0B3F2552-3716-B24B-9F3D-FF7B024E8C3A}" type="slidenum">
              <a:rPr lang="en-US"/>
              <a:pPr>
                <a:defRPr/>
              </a:pPr>
              <a:t>‹#›</a:t>
            </a:fld>
            <a:endParaRPr lang="en-US"/>
          </a:p>
        </p:txBody>
      </p:sp>
    </p:spTree>
    <p:extLst>
      <p:ext uri="{BB962C8B-B14F-4D97-AF65-F5344CB8AC3E}">
        <p14:creationId xmlns:p14="http://schemas.microsoft.com/office/powerpoint/2010/main" val="3349633555"/>
      </p:ext>
    </p:extLst>
  </p:cSld>
  <p:clrMapOvr>
    <a:masterClrMapping/>
  </p:clrMapOvr>
  <p:transition/>
</p:sldLayout>
</file>

<file path=ppt/slideLayouts/slideLayout19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p>
        </p:txBody>
      </p:sp>
      <p:sp>
        <p:nvSpPr>
          <p:cNvPr id="8" name="Rectangle 1030"/>
          <p:cNvSpPr>
            <a:spLocks noGrp="1" noChangeArrowheads="1"/>
          </p:cNvSpPr>
          <p:nvPr>
            <p:ph type="sldNum" sz="quarter" idx="11"/>
          </p:nvPr>
        </p:nvSpPr>
        <p:spPr>
          <a:ln/>
        </p:spPr>
        <p:txBody>
          <a:bodyPr/>
          <a:lstStyle>
            <a:lvl1pPr>
              <a:defRPr/>
            </a:lvl1pPr>
          </a:lstStyle>
          <a:p>
            <a:pPr>
              <a:defRPr/>
            </a:pPr>
            <a:fld id="{C07D5230-971F-2E41-8CFA-14A60A5B226D}" type="slidenum">
              <a:rPr lang="en-US"/>
              <a:pPr>
                <a:defRPr/>
              </a:pPr>
              <a:t>‹#›</a:t>
            </a:fld>
            <a:endParaRPr lang="en-US"/>
          </a:p>
        </p:txBody>
      </p:sp>
    </p:spTree>
    <p:extLst>
      <p:ext uri="{BB962C8B-B14F-4D97-AF65-F5344CB8AC3E}">
        <p14:creationId xmlns:p14="http://schemas.microsoft.com/office/powerpoint/2010/main" val="686320648"/>
      </p:ext>
    </p:extLst>
  </p:cSld>
  <p:clrMapOvr>
    <a:masterClrMapping/>
  </p:clrMapOvr>
  <p:transition/>
</p:sldLayout>
</file>

<file path=ppt/slideLayouts/slideLayout1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p>
        </p:txBody>
      </p:sp>
      <p:sp>
        <p:nvSpPr>
          <p:cNvPr id="4" name="Rectangle 1030"/>
          <p:cNvSpPr>
            <a:spLocks noGrp="1" noChangeArrowheads="1"/>
          </p:cNvSpPr>
          <p:nvPr>
            <p:ph type="sldNum" sz="quarter" idx="11"/>
          </p:nvPr>
        </p:nvSpPr>
        <p:spPr>
          <a:ln/>
        </p:spPr>
        <p:txBody>
          <a:bodyPr/>
          <a:lstStyle>
            <a:lvl1pPr>
              <a:defRPr/>
            </a:lvl1pPr>
          </a:lstStyle>
          <a:p>
            <a:pPr>
              <a:defRPr/>
            </a:pPr>
            <a:fld id="{380DEAA0-2A78-7C4C-AC1D-0745BDD65952}" type="slidenum">
              <a:rPr lang="en-US"/>
              <a:pPr>
                <a:defRPr/>
              </a:pPr>
              <a:t>‹#›</a:t>
            </a:fld>
            <a:endParaRPr lang="en-US"/>
          </a:p>
        </p:txBody>
      </p:sp>
    </p:spTree>
    <p:extLst>
      <p:ext uri="{BB962C8B-B14F-4D97-AF65-F5344CB8AC3E}">
        <p14:creationId xmlns:p14="http://schemas.microsoft.com/office/powerpoint/2010/main" val="1329154556"/>
      </p:ext>
    </p:extLst>
  </p:cSld>
  <p:clrMapOvr>
    <a:masterClrMapping/>
  </p:clrMapOvr>
  <p:transition/>
</p:sldLayout>
</file>

<file path=ppt/slideLayouts/slideLayout1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p>
        </p:txBody>
      </p:sp>
      <p:sp>
        <p:nvSpPr>
          <p:cNvPr id="3" name="Rectangle 1030"/>
          <p:cNvSpPr>
            <a:spLocks noGrp="1" noChangeArrowheads="1"/>
          </p:cNvSpPr>
          <p:nvPr>
            <p:ph type="sldNum" sz="quarter" idx="11"/>
          </p:nvPr>
        </p:nvSpPr>
        <p:spPr>
          <a:ln/>
        </p:spPr>
        <p:txBody>
          <a:bodyPr/>
          <a:lstStyle>
            <a:lvl1pPr>
              <a:defRPr/>
            </a:lvl1pPr>
          </a:lstStyle>
          <a:p>
            <a:pPr>
              <a:defRPr/>
            </a:pPr>
            <a:fld id="{A4DA15DC-7DB6-2E4F-8E40-D436CE9278D6}" type="slidenum">
              <a:rPr lang="en-US"/>
              <a:pPr>
                <a:defRPr/>
              </a:pPr>
              <a:t>‹#›</a:t>
            </a:fld>
            <a:endParaRPr lang="en-US"/>
          </a:p>
        </p:txBody>
      </p:sp>
    </p:spTree>
    <p:extLst>
      <p:ext uri="{BB962C8B-B14F-4D97-AF65-F5344CB8AC3E}">
        <p14:creationId xmlns:p14="http://schemas.microsoft.com/office/powerpoint/2010/main" val="1328609927"/>
      </p:ext>
    </p:extLst>
  </p:cSld>
  <p:clrMapOvr>
    <a:masterClrMapping/>
  </p:clrMapOvr>
  <p:transition/>
</p:sldLayout>
</file>

<file path=ppt/slideLayouts/slideLayout19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B69972F1-201A-1341-A138-68D5169749F5}" type="slidenum">
              <a:rPr lang="en-US"/>
              <a:pPr>
                <a:defRPr/>
              </a:pPr>
              <a:t>‹#›</a:t>
            </a:fld>
            <a:endParaRPr lang="en-US"/>
          </a:p>
        </p:txBody>
      </p:sp>
    </p:spTree>
    <p:extLst>
      <p:ext uri="{BB962C8B-B14F-4D97-AF65-F5344CB8AC3E}">
        <p14:creationId xmlns:p14="http://schemas.microsoft.com/office/powerpoint/2010/main" val="3583802723"/>
      </p:ext>
    </p:extLst>
  </p:cSld>
  <p:clrMapOvr>
    <a:masterClrMapping/>
  </p:clrMapOvr>
  <p:transition/>
</p:sldLayout>
</file>

<file path=ppt/slideLayouts/slideLayout19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4E7A4686-03CC-5744-B2F1-C7CFBAB9DD97}" type="slidenum">
              <a:rPr lang="en-US"/>
              <a:pPr>
                <a:defRPr/>
              </a:pPr>
              <a:t>‹#›</a:t>
            </a:fld>
            <a:endParaRPr lang="en-US"/>
          </a:p>
        </p:txBody>
      </p:sp>
    </p:spTree>
    <p:extLst>
      <p:ext uri="{BB962C8B-B14F-4D97-AF65-F5344CB8AC3E}">
        <p14:creationId xmlns:p14="http://schemas.microsoft.com/office/powerpoint/2010/main" val="511547140"/>
      </p:ext>
    </p:extLst>
  </p:cSld>
  <p:clrMapOvr>
    <a:masterClrMapping/>
  </p:clrMapOvr>
  <p:transition/>
</p:sldLayout>
</file>

<file path=ppt/slideLayouts/slideLayout19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D4A60323-C27F-274D-98DD-E8A584096F1A}" type="slidenum">
              <a:rPr lang="en-US"/>
              <a:pPr>
                <a:defRPr/>
              </a:pPr>
              <a:t>‹#›</a:t>
            </a:fld>
            <a:endParaRPr lang="en-US"/>
          </a:p>
        </p:txBody>
      </p:sp>
    </p:spTree>
    <p:extLst>
      <p:ext uri="{BB962C8B-B14F-4D97-AF65-F5344CB8AC3E}">
        <p14:creationId xmlns:p14="http://schemas.microsoft.com/office/powerpoint/2010/main" val="2842246284"/>
      </p:ext>
    </p:extLst>
  </p:cSld>
  <p:clrMapOvr>
    <a:masterClrMapping/>
  </p:clrMapOvr>
  <p:transition/>
</p:sldLayout>
</file>

<file path=ppt/slideLayouts/slideLayout20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0198D1A2-8B05-D448-BEED-1DCCC56698B6}" type="slidenum">
              <a:rPr lang="en-US"/>
              <a:pPr>
                <a:defRPr/>
              </a:pPr>
              <a:t>‹#›</a:t>
            </a:fld>
            <a:endParaRPr lang="en-US"/>
          </a:p>
        </p:txBody>
      </p:sp>
    </p:spTree>
    <p:extLst>
      <p:ext uri="{BB962C8B-B14F-4D97-AF65-F5344CB8AC3E}">
        <p14:creationId xmlns:p14="http://schemas.microsoft.com/office/powerpoint/2010/main" val="276210459"/>
      </p:ext>
    </p:extLst>
  </p:cSld>
  <p:clrMapOvr>
    <a:masterClrMapping/>
  </p:clrMapOvr>
  <p:transition/>
</p:sldLayout>
</file>

<file path=ppt/slideLayouts/slideLayout201.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70B2FA06-CF86-2545-AF2A-570D639DE5A2}" type="slidenum">
              <a:rPr lang="en-US"/>
              <a:pPr>
                <a:defRPr/>
              </a:pPr>
              <a:t>‹#›</a:t>
            </a:fld>
            <a:endParaRPr lang="en-US"/>
          </a:p>
        </p:txBody>
      </p:sp>
    </p:spTree>
    <p:extLst>
      <p:ext uri="{BB962C8B-B14F-4D97-AF65-F5344CB8AC3E}">
        <p14:creationId xmlns:p14="http://schemas.microsoft.com/office/powerpoint/2010/main" val="2828830028"/>
      </p:ext>
    </p:extLst>
  </p:cSld>
  <p:clrMapOvr>
    <a:masterClrMapping/>
  </p:clrMapOvr>
  <p:transition/>
</p:sldLayout>
</file>

<file path=ppt/slideLayouts/slideLayout2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70461737"/>
      </p:ext>
    </p:extLst>
  </p:cSld>
  <p:clrMapOvr>
    <a:masterClrMapping/>
  </p:clrMapOvr>
  <p:transition/>
</p:sldLayout>
</file>

<file path=ppt/slideLayouts/slideLayout2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3977340"/>
      </p:ext>
    </p:extLst>
  </p:cSld>
  <p:clrMapOvr>
    <a:masterClrMapping/>
  </p:clrMapOvr>
  <p:transition/>
</p:sldLayout>
</file>

<file path=ppt/slideLayouts/slideLayout2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8964163"/>
      </p:ext>
    </p:extLst>
  </p:cSld>
  <p:clrMapOvr>
    <a:masterClrMapping/>
  </p:clrMapOvr>
  <p:transition/>
</p:sldLayout>
</file>

<file path=ppt/slideLayouts/slideLayout2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64227174"/>
      </p:ext>
    </p:extLst>
  </p:cSld>
  <p:clrMapOvr>
    <a:masterClrMapping/>
  </p:clrMapOvr>
  <p:transition/>
</p:sldLayout>
</file>

<file path=ppt/slideLayouts/slideLayout2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3425256"/>
      </p:ext>
    </p:extLst>
  </p:cSld>
  <p:clrMapOvr>
    <a:masterClrMapping/>
  </p:clrMapOvr>
  <p:transition/>
</p:sldLayout>
</file>

<file path=ppt/slideLayouts/slideLayout2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0028508"/>
      </p:ext>
    </p:extLst>
  </p:cSld>
  <p:clrMapOvr>
    <a:masterClrMapping/>
  </p:clrMapOvr>
  <p:transition/>
</p:sldLayout>
</file>

<file path=ppt/slideLayouts/slideLayout2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1796304"/>
      </p:ext>
    </p:extLst>
  </p:cSld>
  <p:clrMapOvr>
    <a:masterClrMapping/>
  </p:clrMapOvr>
  <p:transition/>
</p:sldLayout>
</file>

<file path=ppt/slideLayouts/slideLayout2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9483577"/>
      </p:ext>
    </p:extLst>
  </p:cSld>
  <p:clrMapOvr>
    <a:masterClrMapping/>
  </p:clrMapOvr>
  <p:transition/>
</p:sldLayout>
</file>

<file path=ppt/slideLayouts/slideLayout2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82701788"/>
      </p:ext>
    </p:extLst>
  </p:cSld>
  <p:clrMapOvr>
    <a:masterClrMapping/>
  </p:clrMapOvr>
  <p:transition/>
</p:sldLayout>
</file>

<file path=ppt/slideLayouts/slideLayout2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9848879"/>
      </p:ext>
    </p:extLst>
  </p:cSld>
  <p:clrMapOvr>
    <a:masterClrMapping/>
  </p:clrMapOvr>
  <p:transition/>
</p:sldLayout>
</file>

<file path=ppt/slideLayouts/slideLayout2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6933164"/>
      </p:ext>
    </p:extLst>
  </p:cSld>
  <p:clrMapOvr>
    <a:masterClrMapping/>
  </p:clrMapOvr>
  <p:transition/>
</p:sldLayout>
</file>

<file path=ppt/slideLayouts/slideLayout2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44599387"/>
      </p:ext>
    </p:extLst>
  </p:cSld>
  <p:clrMapOvr>
    <a:masterClrMapping/>
  </p:clrMapOvr>
  <p:transition/>
</p:sldLayout>
</file>

<file path=ppt/slideLayouts/slideLayout2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560067"/>
      </p:ext>
    </p:extLst>
  </p:cSld>
  <p:clrMapOvr>
    <a:masterClrMapping/>
  </p:clrMapOvr>
  <p:transition/>
</p:sldLayout>
</file>

<file path=ppt/slideLayouts/slideLayout2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234862"/>
      </p:ext>
    </p:extLst>
  </p:cSld>
  <p:clrMapOvr>
    <a:masterClrMapping/>
  </p:clrMapOvr>
  <p:transition/>
</p:sldLayout>
</file>

<file path=ppt/slideLayouts/slideLayout2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3120778"/>
      </p:ext>
    </p:extLst>
  </p:cSld>
  <p:clrMapOvr>
    <a:masterClrMapping/>
  </p:clrMapOvr>
  <p:transition/>
</p:sldLayout>
</file>

<file path=ppt/slideLayouts/slideLayout2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07624576"/>
      </p:ext>
    </p:extLst>
  </p:cSld>
  <p:clrMapOvr>
    <a:masterClrMapping/>
  </p:clrMapOvr>
  <p:transition/>
</p:sldLayout>
</file>

<file path=ppt/slideLayouts/slideLayout2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88977436"/>
      </p:ext>
    </p:extLst>
  </p:cSld>
  <p:clrMapOvr>
    <a:masterClrMapping/>
  </p:clrMapOvr>
  <p:transition/>
</p:sldLayout>
</file>

<file path=ppt/slideLayouts/slideLayout2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79739623"/>
      </p:ext>
    </p:extLst>
  </p:cSld>
  <p:clrMapOvr>
    <a:masterClrMapping/>
  </p:clrMapOvr>
  <p:transition/>
</p:sldLayout>
</file>

<file path=ppt/slideLayouts/slideLayout2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50802086"/>
      </p:ext>
    </p:extLst>
  </p:cSld>
  <p:clrMapOvr>
    <a:masterClrMapping/>
  </p:clrMapOvr>
  <p:transition/>
</p:sldLayout>
</file>

<file path=ppt/slideLayouts/slideLayout2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97001118"/>
      </p:ext>
    </p:extLst>
  </p:cSld>
  <p:clrMapOvr>
    <a:masterClrMapping/>
  </p:clrMapOvr>
  <p:transition/>
</p:sldLayout>
</file>

<file path=ppt/slideLayouts/slideLayout2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23235911"/>
      </p:ext>
    </p:extLst>
  </p:cSld>
  <p:clrMapOvr>
    <a:masterClrMapping/>
  </p:clrMapOvr>
  <p:transition/>
</p:sldLayout>
</file>

<file path=ppt/slideLayouts/slideLayout2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948123"/>
      </p:ext>
    </p:extLst>
  </p:cSld>
  <p:clrMapOvr>
    <a:masterClrMapping/>
  </p:clrMapOvr>
  <p:transition/>
</p:sldLayout>
</file>

<file path=ppt/slideLayouts/slideLayout2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9193878"/>
      </p:ext>
    </p:extLst>
  </p:cSld>
  <p:clrMapOvr>
    <a:masterClrMapping/>
  </p:clrMapOvr>
  <p:transition/>
</p:sldLayout>
</file>

<file path=ppt/slideLayouts/slideLayout2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31185237"/>
      </p:ext>
    </p:extLst>
  </p:cSld>
  <p:clrMapOvr>
    <a:masterClrMapping/>
  </p:clrMapOvr>
  <p:transition/>
</p:sldLayout>
</file>

<file path=ppt/slideLayouts/slideLayout2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43883693"/>
      </p:ext>
    </p:extLst>
  </p:cSld>
  <p:clrMapOvr>
    <a:masterClrMapping/>
  </p:clrMapOvr>
  <p:transition/>
</p:sldLayout>
</file>

<file path=ppt/slideLayouts/slideLayout2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69650700"/>
      </p:ext>
    </p:extLst>
  </p:cSld>
  <p:clrMapOvr>
    <a:masterClrMapping/>
  </p:clrMapOvr>
  <p:transition/>
</p:sldLayout>
</file>

<file path=ppt/slideLayouts/slideLayout2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0384331"/>
      </p:ext>
    </p:extLst>
  </p:cSld>
  <p:clrMapOvr>
    <a:masterClrMapping/>
  </p:clrMapOvr>
  <p:transition/>
</p:sldLayout>
</file>

<file path=ppt/slideLayouts/slideLayout2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33802"/>
      </p:ext>
    </p:extLst>
  </p:cSld>
  <p:clrMapOvr>
    <a:masterClrMapping/>
  </p:clrMapOvr>
  <p:transition/>
</p:sldLayout>
</file>

<file path=ppt/slideLayouts/slideLayout2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09577748"/>
      </p:ext>
    </p:extLst>
  </p:cSld>
  <p:clrMapOvr>
    <a:masterClrMapping/>
  </p:clrMapOvr>
  <p:transition/>
</p:sldLayout>
</file>

<file path=ppt/slideLayouts/slideLayout2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759025"/>
      </p:ext>
    </p:extLst>
  </p:cSld>
  <p:clrMapOvr>
    <a:masterClrMapping/>
  </p:clrMapOvr>
  <p:transition/>
</p:sldLayout>
</file>

<file path=ppt/slideLayouts/slideLayout2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220365"/>
      </p:ext>
    </p:extLst>
  </p:cSld>
  <p:clrMapOvr>
    <a:masterClrMapping/>
  </p:clrMapOvr>
  <p:transition/>
</p:sldLayout>
</file>

<file path=ppt/slideLayouts/slideLayout2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37159023"/>
      </p:ext>
    </p:extLst>
  </p:cSld>
  <p:clrMapOvr>
    <a:masterClrMapping/>
  </p:clrMapOvr>
  <p:transition/>
</p:sldLayout>
</file>

<file path=ppt/slideLayouts/slideLayout2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29583518"/>
      </p:ext>
    </p:extLst>
  </p:cSld>
  <p:clrMapOvr>
    <a:masterClrMapping/>
  </p:clrMapOvr>
  <p:transition/>
</p:sldLayout>
</file>

<file path=ppt/slideLayouts/slideLayout2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cs typeface="ＭＳ Ｐゴシック" charset="0"/>
              </a:defRPr>
            </a:lvl1pPr>
          </a:lstStyle>
          <a:p>
            <a:pPr>
              <a:defRPr/>
            </a:pPr>
            <a:fld id="{2B0615E8-B7BA-A94F-8CD8-59ABAB50F7E7}" type="slidenum">
              <a:rPr lang="en-US"/>
              <a:pPr>
                <a:defRPr/>
              </a:pPr>
              <a:t>‹#›</a:t>
            </a:fld>
            <a:endParaRPr lang="en-US"/>
          </a:p>
        </p:txBody>
      </p:sp>
    </p:spTree>
    <p:extLst>
      <p:ext uri="{BB962C8B-B14F-4D97-AF65-F5344CB8AC3E}">
        <p14:creationId xmlns:p14="http://schemas.microsoft.com/office/powerpoint/2010/main" val="2127648336"/>
      </p:ext>
    </p:extLst>
  </p:cSld>
  <p:clrMapOvr>
    <a:masterClrMapping/>
  </p:clrMapOvr>
  <p:transition/>
</p:sldLayout>
</file>

<file path=ppt/slideLayouts/slideLayout2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8E574D81-B5DE-384D-B24B-566C679AE608}" type="slidenum">
              <a:rPr lang="en-US"/>
              <a:pPr>
                <a:defRPr/>
              </a:pPr>
              <a:t>‹#›</a:t>
            </a:fld>
            <a:endParaRPr lang="en-US"/>
          </a:p>
        </p:txBody>
      </p:sp>
    </p:spTree>
    <p:extLst>
      <p:ext uri="{BB962C8B-B14F-4D97-AF65-F5344CB8AC3E}">
        <p14:creationId xmlns:p14="http://schemas.microsoft.com/office/powerpoint/2010/main" val="1574409365"/>
      </p:ext>
    </p:extLst>
  </p:cSld>
  <p:clrMapOvr>
    <a:masterClrMapping/>
  </p:clrMapOvr>
  <p:transition/>
</p:sldLayout>
</file>

<file path=ppt/slideLayouts/slideLayout2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7F718DBD-A8C3-BF41-B930-E6F09B914FC3}" type="slidenum">
              <a:rPr lang="en-US"/>
              <a:pPr>
                <a:defRPr/>
              </a:pPr>
              <a:t>‹#›</a:t>
            </a:fld>
            <a:endParaRPr lang="en-US"/>
          </a:p>
        </p:txBody>
      </p:sp>
    </p:spTree>
    <p:extLst>
      <p:ext uri="{BB962C8B-B14F-4D97-AF65-F5344CB8AC3E}">
        <p14:creationId xmlns:p14="http://schemas.microsoft.com/office/powerpoint/2010/main" val="2922284687"/>
      </p:ext>
    </p:extLst>
  </p:cSld>
  <p:clrMapOvr>
    <a:masterClrMapping/>
  </p:clrMapOvr>
  <p:transition/>
</p:sldLayout>
</file>

<file path=ppt/slideLayouts/slideLayout2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79E6F74A-33AD-9C44-A652-5BC058E44322}" type="slidenum">
              <a:rPr lang="en-US"/>
              <a:pPr>
                <a:defRPr/>
              </a:pPr>
              <a:t>‹#›</a:t>
            </a:fld>
            <a:endParaRPr lang="en-US"/>
          </a:p>
        </p:txBody>
      </p:sp>
    </p:spTree>
    <p:extLst>
      <p:ext uri="{BB962C8B-B14F-4D97-AF65-F5344CB8AC3E}">
        <p14:creationId xmlns:p14="http://schemas.microsoft.com/office/powerpoint/2010/main" val="817325218"/>
      </p:ext>
    </p:extLst>
  </p:cSld>
  <p:clrMapOvr>
    <a:masterClrMapping/>
  </p:clrMapOvr>
  <p:transition/>
</p:sldLayout>
</file>

<file path=ppt/slideLayouts/slideLayout2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a:defRPr>
                <a:cs typeface="ＭＳ Ｐゴシック" charset="0"/>
              </a:defRPr>
            </a:lvl1pPr>
          </a:lstStyle>
          <a:p>
            <a:pPr>
              <a:defRPr/>
            </a:pPr>
            <a:fld id="{2FE313B9-34D2-9B4F-924F-705E340D7A3C}" type="slidenum">
              <a:rPr lang="en-US"/>
              <a:pPr>
                <a:defRPr/>
              </a:pPr>
              <a:t>‹#›</a:t>
            </a:fld>
            <a:endParaRPr lang="en-US"/>
          </a:p>
        </p:txBody>
      </p:sp>
    </p:spTree>
    <p:extLst>
      <p:ext uri="{BB962C8B-B14F-4D97-AF65-F5344CB8AC3E}">
        <p14:creationId xmlns:p14="http://schemas.microsoft.com/office/powerpoint/2010/main" val="1267063346"/>
      </p:ext>
    </p:extLst>
  </p:cSld>
  <p:clrMapOvr>
    <a:masterClrMapping/>
  </p:clrMapOvr>
  <p:transition/>
</p:sldLayout>
</file>

<file path=ppt/slideLayouts/slideLayout2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a:defRPr>
                <a:cs typeface="ＭＳ Ｐゴシック" charset="0"/>
              </a:defRPr>
            </a:lvl1pPr>
          </a:lstStyle>
          <a:p>
            <a:pPr>
              <a:defRPr/>
            </a:pPr>
            <a:fld id="{272681F7-101F-CD48-BD26-A7C1DB38DD72}" type="slidenum">
              <a:rPr lang="en-US"/>
              <a:pPr>
                <a:defRPr/>
              </a:pPr>
              <a:t>‹#›</a:t>
            </a:fld>
            <a:endParaRPr lang="en-US"/>
          </a:p>
        </p:txBody>
      </p:sp>
    </p:spTree>
    <p:extLst>
      <p:ext uri="{BB962C8B-B14F-4D97-AF65-F5344CB8AC3E}">
        <p14:creationId xmlns:p14="http://schemas.microsoft.com/office/powerpoint/2010/main" val="1268328824"/>
      </p:ext>
    </p:extLst>
  </p:cSld>
  <p:clrMapOvr>
    <a:masterClrMapping/>
  </p:clrMapOvr>
  <p:transition/>
</p:sldLayout>
</file>

<file path=ppt/slideLayouts/slideLayout2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a:defRPr>
                <a:cs typeface="ＭＳ Ｐゴシック" charset="0"/>
              </a:defRPr>
            </a:lvl1pPr>
          </a:lstStyle>
          <a:p>
            <a:pPr>
              <a:defRPr/>
            </a:pPr>
            <a:fld id="{4DA22FE8-1BF1-7945-858E-9EDF18117A7F}" type="slidenum">
              <a:rPr lang="en-US"/>
              <a:pPr>
                <a:defRPr/>
              </a:pPr>
              <a:t>‹#›</a:t>
            </a:fld>
            <a:endParaRPr lang="en-US"/>
          </a:p>
        </p:txBody>
      </p:sp>
    </p:spTree>
    <p:extLst>
      <p:ext uri="{BB962C8B-B14F-4D97-AF65-F5344CB8AC3E}">
        <p14:creationId xmlns:p14="http://schemas.microsoft.com/office/powerpoint/2010/main" val="2661899907"/>
      </p:ext>
    </p:extLst>
  </p:cSld>
  <p:clrMapOvr>
    <a:masterClrMapping/>
  </p:clrMapOvr>
  <p:transition/>
</p:sldLayout>
</file>

<file path=ppt/slideLayouts/slideLayout2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EDECFB72-9437-4E43-B6E9-A86EC5F84799}" type="slidenum">
              <a:rPr lang="en-US"/>
              <a:pPr>
                <a:defRPr/>
              </a:pPr>
              <a:t>‹#›</a:t>
            </a:fld>
            <a:endParaRPr lang="en-US"/>
          </a:p>
        </p:txBody>
      </p:sp>
    </p:spTree>
    <p:extLst>
      <p:ext uri="{BB962C8B-B14F-4D97-AF65-F5344CB8AC3E}">
        <p14:creationId xmlns:p14="http://schemas.microsoft.com/office/powerpoint/2010/main" val="1719158762"/>
      </p:ext>
    </p:extLst>
  </p:cSld>
  <p:clrMapOvr>
    <a:masterClrMapping/>
  </p:clrMapOvr>
  <p:transition/>
</p:sldLayout>
</file>

<file path=ppt/slideLayouts/slideLayout2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9F1BB03A-AA9C-3441-BB02-8D748B0FE787}" type="slidenum">
              <a:rPr lang="en-US"/>
              <a:pPr>
                <a:defRPr/>
              </a:pPr>
              <a:t>‹#›</a:t>
            </a:fld>
            <a:endParaRPr lang="en-US"/>
          </a:p>
        </p:txBody>
      </p:sp>
    </p:spTree>
    <p:extLst>
      <p:ext uri="{BB962C8B-B14F-4D97-AF65-F5344CB8AC3E}">
        <p14:creationId xmlns:p14="http://schemas.microsoft.com/office/powerpoint/2010/main" val="2743735403"/>
      </p:ext>
    </p:extLst>
  </p:cSld>
  <p:clrMapOvr>
    <a:masterClrMapping/>
  </p:clrMapOvr>
  <p:transition/>
</p:sldLayout>
</file>

<file path=ppt/slideLayouts/slideLayout2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F09218E9-1586-4840-9706-4250AB6924DC}" type="slidenum">
              <a:rPr lang="en-US"/>
              <a:pPr>
                <a:defRPr/>
              </a:pPr>
              <a:t>‹#›</a:t>
            </a:fld>
            <a:endParaRPr lang="en-US"/>
          </a:p>
        </p:txBody>
      </p:sp>
    </p:spTree>
    <p:extLst>
      <p:ext uri="{BB962C8B-B14F-4D97-AF65-F5344CB8AC3E}">
        <p14:creationId xmlns:p14="http://schemas.microsoft.com/office/powerpoint/2010/main" val="3335995463"/>
      </p:ext>
    </p:extLst>
  </p:cSld>
  <p:clrMapOvr>
    <a:masterClrMapping/>
  </p:clrMapOvr>
  <p:transition/>
</p:sldLayout>
</file>

<file path=ppt/slideLayouts/slideLayout2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0C7C5289-DED0-BF4F-8007-4B3A361AC980}" type="slidenum">
              <a:rPr lang="en-US"/>
              <a:pPr>
                <a:defRPr/>
              </a:pPr>
              <a:t>‹#›</a:t>
            </a:fld>
            <a:endParaRPr lang="en-US"/>
          </a:p>
        </p:txBody>
      </p:sp>
    </p:spTree>
    <p:extLst>
      <p:ext uri="{BB962C8B-B14F-4D97-AF65-F5344CB8AC3E}">
        <p14:creationId xmlns:p14="http://schemas.microsoft.com/office/powerpoint/2010/main" val="3597273031"/>
      </p:ext>
    </p:extLst>
  </p:cSld>
  <p:clrMapOvr>
    <a:masterClrMapping/>
  </p:clrMapOvr>
  <p:transition/>
</p:sldLayout>
</file>

<file path=ppt/slideLayouts/slideLayout246.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177E2285-5DCA-104D-A461-AF822D41BD2E}" type="slidenum">
              <a:rPr lang="en-US"/>
              <a:pPr>
                <a:defRPr/>
              </a:pPr>
              <a:t>‹#›</a:t>
            </a:fld>
            <a:endParaRPr lang="en-US"/>
          </a:p>
        </p:txBody>
      </p:sp>
    </p:spTree>
    <p:extLst>
      <p:ext uri="{BB962C8B-B14F-4D97-AF65-F5344CB8AC3E}">
        <p14:creationId xmlns:p14="http://schemas.microsoft.com/office/powerpoint/2010/main" val="59548188"/>
      </p:ext>
    </p:extLst>
  </p:cSld>
  <p:clrMapOvr>
    <a:masterClrMapping/>
  </p:clrMapOvr>
  <p:transition/>
</p:sldLayout>
</file>

<file path=ppt/slideLayouts/slideLayout247.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7/4/22</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956466987"/>
      </p:ext>
    </p:extLst>
  </p:cSld>
  <p:clrMapOvr>
    <a:overrideClrMapping bg1="lt1" tx1="dk1" bg2="lt2" tx2="dk2" accent1="accent1" accent2="accent2" accent3="accent3" accent4="accent4" accent5="accent5" accent6="accent6" hlink="hlink" folHlink="folHlink"/>
  </p:clrMapOvr>
</p:sldLayout>
</file>

<file path=ppt/slideLayouts/slideLayout248.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7/4/22</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041047578"/>
      </p:ext>
    </p:extLst>
  </p:cSld>
  <p:clrMapOvr>
    <a:overrideClrMapping bg1="lt1" tx1="dk1" bg2="lt2" tx2="dk2" accent1="accent1" accent2="accent2" accent3="accent3" accent4="accent4" accent5="accent5" accent6="accent6" hlink="hlink" folHlink="folHlink"/>
  </p:clrMapOvr>
</p:sldLayout>
</file>

<file path=ppt/slideLayouts/slideLayout249.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7/4/22</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774591281"/>
      </p:ext>
    </p:extLst>
  </p:cSld>
  <p:clrMapOvr>
    <a:masterClrMapping/>
  </p:clrMapOvr>
</p:sldLayout>
</file>

<file path=ppt/slideLayouts/slideLayout2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7/4/22</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497539033"/>
      </p:ext>
    </p:extLst>
  </p:cSld>
  <p:clrMapOvr>
    <a:masterClrMapping/>
  </p:clrMapOvr>
</p:sldLayout>
</file>

<file path=ppt/slideLayouts/slideLayout2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7/4/22</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344595767"/>
      </p:ext>
    </p:extLst>
  </p:cSld>
  <p:clrMapOvr>
    <a:masterClrMapping/>
  </p:clrMapOvr>
</p:sldLayout>
</file>

<file path=ppt/slideLayouts/slideLayout252.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7/4/22</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30774320"/>
      </p:ext>
    </p:extLst>
  </p:cSld>
  <p:clrMapOvr>
    <a:masterClrMapping/>
  </p:clrMapOvr>
</p:sldLayout>
</file>

<file path=ppt/slideLayouts/slideLayout2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7/4/22</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68654668"/>
      </p:ext>
    </p:extLst>
  </p:cSld>
  <p:clrMapOvr>
    <a:masterClrMapping/>
  </p:clrMapOvr>
</p:sldLayout>
</file>

<file path=ppt/slideLayouts/slideLayout2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7/4/22</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955635"/>
      </p:ext>
    </p:extLst>
  </p:cSld>
  <p:clrMapOvr>
    <a:masterClrMapping/>
  </p:clrMapOvr>
</p:sldLayout>
</file>

<file path=ppt/slideLayouts/slideLayout2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7/4/22</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28291441"/>
      </p:ext>
    </p:extLst>
  </p:cSld>
  <p:clrMapOvr>
    <a:masterClrMapping/>
  </p:clrMapOvr>
</p:sldLayout>
</file>

<file path=ppt/slideLayouts/slideLayout256.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7/4/22</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2058623853"/>
      </p:ext>
    </p:extLst>
  </p:cSld>
  <p:clrMapOvr>
    <a:overrideClrMapping bg1="dk1" tx1="lt1" bg2="dk2" tx2="lt2" accent1="accent1" accent2="accent2" accent3="accent3" accent4="accent4" accent5="accent5" accent6="accent6" hlink="hlink" folHlink="folHlink"/>
  </p:clrMapOvr>
</p:sldLayout>
</file>

<file path=ppt/slideLayouts/slideLayout2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7/4/22</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262987500"/>
      </p:ext>
    </p:extLst>
  </p:cSld>
  <p:clrMapOvr>
    <a:masterClrMapping/>
  </p:clrMapOvr>
</p:sldLayout>
</file>

<file path=ppt/slideLayouts/slideLayout2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7/4/22</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88769312"/>
      </p:ext>
    </p:extLst>
  </p:cSld>
  <p:clrMapOvr>
    <a:masterClrMapping/>
  </p:clrMapOvr>
</p:sldLayout>
</file>

<file path=ppt/slideLayouts/slideLayout25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21175784"/>
      </p:ext>
    </p:extLst>
  </p:cSld>
  <p:clrMapOvr>
    <a:masterClrMapping/>
  </p:clrMapOvr>
  <p:transition/>
</p:sldLayout>
</file>

<file path=ppt/slideLayouts/slideLayout26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67124249"/>
      </p:ext>
    </p:extLst>
  </p:cSld>
  <p:clrMapOvr>
    <a:masterClrMapping/>
  </p:clrMapOvr>
  <p:transition/>
</p:sldLayout>
</file>

<file path=ppt/slideLayouts/slideLayout26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97265628"/>
      </p:ext>
    </p:extLst>
  </p:cSld>
  <p:clrMapOvr>
    <a:masterClrMapping/>
  </p:clrMapOvr>
  <p:transition/>
</p:sldLayout>
</file>

<file path=ppt/slideLayouts/slideLayout26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676231"/>
      </p:ext>
    </p:extLst>
  </p:cSld>
  <p:clrMapOvr>
    <a:masterClrMapping/>
  </p:clrMapOvr>
  <p:transition/>
</p:sldLayout>
</file>

<file path=ppt/slideLayouts/slideLayout26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41575383"/>
      </p:ext>
    </p:extLst>
  </p:cSld>
  <p:clrMapOvr>
    <a:masterClrMapping/>
  </p:clrMapOvr>
  <p:transition/>
</p:sldLayout>
</file>

<file path=ppt/slideLayouts/slideLayout26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65011113"/>
      </p:ext>
    </p:extLst>
  </p:cSld>
  <p:clrMapOvr>
    <a:masterClrMapping/>
  </p:clrMapOvr>
  <p:transition/>
</p:sldLayout>
</file>

<file path=ppt/slideLayouts/slideLayout26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51265468"/>
      </p:ext>
    </p:extLst>
  </p:cSld>
  <p:clrMapOvr>
    <a:masterClrMapping/>
  </p:clrMapOvr>
  <p:transition/>
</p:sldLayout>
</file>

<file path=ppt/slideLayouts/slideLayout26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04952016"/>
      </p:ext>
    </p:extLst>
  </p:cSld>
  <p:clrMapOvr>
    <a:masterClrMapping/>
  </p:clrMapOvr>
  <p:transition/>
</p:sldLayout>
</file>

<file path=ppt/slideLayouts/slideLayout26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04853053"/>
      </p:ext>
    </p:extLst>
  </p:cSld>
  <p:clrMapOvr>
    <a:masterClrMapping/>
  </p:clrMapOvr>
  <p:transition/>
</p:sldLayout>
</file>

<file path=ppt/slideLayouts/slideLayout26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6292141"/>
      </p:ext>
    </p:extLst>
  </p:cSld>
  <p:clrMapOvr>
    <a:masterClrMapping/>
  </p:clrMapOvr>
  <p:transition/>
</p:sldLayout>
</file>

<file path=ppt/slideLayouts/slideLayout26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5273888"/>
      </p:ext>
    </p:extLst>
  </p:cSld>
  <p:clrMapOvr>
    <a:masterClrMapping/>
  </p:clrMapOvr>
  <p:transition/>
</p:sldLayout>
</file>

<file path=ppt/slideLayouts/slideLayout270.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69410633"/>
      </p:ext>
    </p:extLst>
  </p:cSld>
  <p:clrMapOvr>
    <a:masterClrMapping/>
  </p:clrMapOvr>
  <p:transition/>
</p:sldLayout>
</file>

<file path=ppt/slideLayouts/slideLayout27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685800" y="1844824"/>
            <a:ext cx="7772400" cy="1470025"/>
          </a:xfrm>
        </p:spPr>
        <p:txBody>
          <a:bodyPr anchor="ctr"/>
          <a:lstStyle/>
          <a:p>
            <a:r>
              <a:rPr lang="ko-KR" altLang="en-US" dirty="0"/>
              <a:t>마스터 제목 스타일 편집</a:t>
            </a:r>
          </a:p>
        </p:txBody>
      </p:sp>
      <p:sp>
        <p:nvSpPr>
          <p:cNvPr id="3" name="부제목 2"/>
          <p:cNvSpPr>
            <a:spLocks noGrp="1"/>
          </p:cNvSpPr>
          <p:nvPr>
            <p:ph type="subTitle" idx="1"/>
          </p:nvPr>
        </p:nvSpPr>
        <p:spPr>
          <a:xfrm>
            <a:off x="1371600" y="4149080"/>
            <a:ext cx="6400800" cy="1656184"/>
          </a:xfrm>
        </p:spPr>
        <p:txBody>
          <a:bodyPr/>
          <a:lstStyle>
            <a:lvl1pPr marL="0" indent="0" algn="ctr">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ko-KR" altLang="en-US"/>
              <a:t>마스터 부제목 스타일 편집</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2022. 7. 4.</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269450811"/>
      </p:ext>
    </p:extLst>
  </p:cSld>
  <p:clrMapOvr>
    <a:masterClrMapping/>
  </p:clrMapOvr>
</p:sldLayout>
</file>

<file path=ppt/slideLayouts/slideLayout27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dirty="0"/>
              <a:t>마스터 제목 스타일 편집</a:t>
            </a:r>
          </a:p>
        </p:txBody>
      </p:sp>
      <p:sp>
        <p:nvSpPr>
          <p:cNvPr id="3" name="내용 개체 틀 2"/>
          <p:cNvSpPr>
            <a:spLocks noGrp="1"/>
          </p:cNvSpPr>
          <p:nvPr>
            <p:ph idx="1"/>
          </p:nvPr>
        </p:nvSpPr>
        <p:spPr>
          <a:xfrm>
            <a:off x="457200" y="1340768"/>
            <a:ext cx="8229600" cy="4968552"/>
          </a:xfrm>
        </p:spPr>
        <p:txBody>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2022. 7. 4.</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239307237"/>
      </p:ext>
    </p:extLst>
  </p:cSld>
  <p:clrMapOvr>
    <a:masterClrMapping/>
  </p:clrMapOvr>
</p:sldLayout>
</file>

<file path=ppt/slideLayouts/slideLayout27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722313" y="4406900"/>
            <a:ext cx="7772400" cy="1362075"/>
          </a:xfrm>
        </p:spPr>
        <p:txBody>
          <a:bodyPr anchor="t"/>
          <a:lstStyle>
            <a:lvl1pPr algn="l">
              <a:defRPr sz="4000" b="1" cap="all"/>
            </a:lvl1pPr>
          </a:lstStyle>
          <a:p>
            <a:r>
              <a:rPr lang="ko-KR" altLang="en-US"/>
              <a:t>마스터 제목 스타일 편집</a:t>
            </a:r>
          </a:p>
        </p:txBody>
      </p:sp>
      <p:sp>
        <p:nvSpPr>
          <p:cNvPr id="3" name="텍스트 개체 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ko-KR" altLang="en-US"/>
              <a:t>마스터 텍스트 스타일을 편집합니다</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2022. 7. 4.</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118285041"/>
      </p:ext>
    </p:extLst>
  </p:cSld>
  <p:clrMapOvr>
    <a:masterClrMapping/>
  </p:clrMapOvr>
</p:sldLayout>
</file>

<file path=ppt/slideLayouts/slideLayout27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a:t>마스터 제목 스타일 편집</a:t>
            </a:r>
          </a:p>
        </p:txBody>
      </p:sp>
      <p:sp>
        <p:nvSpPr>
          <p:cNvPr id="3" name="내용 개체 틀 2"/>
          <p:cNvSpPr>
            <a:spLocks noGrp="1"/>
          </p:cNvSpPr>
          <p:nvPr>
            <p:ph sz="half" idx="1"/>
          </p:nvPr>
        </p:nvSpPr>
        <p:spPr>
          <a:xfrm>
            <a:off x="457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내용 개체 틀 3"/>
          <p:cNvSpPr>
            <a:spLocks noGrp="1"/>
          </p:cNvSpPr>
          <p:nvPr>
            <p:ph sz="half" idx="2"/>
          </p:nvPr>
        </p:nvSpPr>
        <p:spPr>
          <a:xfrm>
            <a:off x="4648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날짜 개체 틀 4"/>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2022. 7. 4.</a:t>
            </a:fld>
            <a:endParaRPr lang="ko-KR" altLang="en-US">
              <a:solidFill>
                <a:prstClr val="black">
                  <a:tint val="75000"/>
                </a:prstClr>
              </a:solidFill>
              <a:latin typeface="Calibri"/>
              <a:ea typeface="나눔고딕"/>
            </a:endParaRPr>
          </a:p>
        </p:txBody>
      </p:sp>
      <p:sp>
        <p:nvSpPr>
          <p:cNvPr id="6" name="바닥글 개체 틀 5"/>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7" name="슬라이드 번호 개체 틀 6"/>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0" name="직선 연결선 9"/>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914290364"/>
      </p:ext>
    </p:extLst>
  </p:cSld>
  <p:clrMapOvr>
    <a:masterClrMapping/>
  </p:clrMapOvr>
</p:sldLayout>
</file>

<file path=ppt/slideLayouts/slideLayout27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lvl1pPr>
              <a:defRPr/>
            </a:lvl1pPr>
          </a:lstStyle>
          <a:p>
            <a:r>
              <a:rPr lang="ko-KR" altLang="en-US"/>
              <a:t>마스터 제목 스타일 편집</a:t>
            </a:r>
          </a:p>
        </p:txBody>
      </p:sp>
      <p:sp>
        <p:nvSpPr>
          <p:cNvPr id="3" name="텍스트 개체 틀 2"/>
          <p:cNvSpPr>
            <a:spLocks noGrp="1"/>
          </p:cNvSpPr>
          <p:nvPr>
            <p:ph type="body" idx="1"/>
          </p:nvPr>
        </p:nvSpPr>
        <p:spPr>
          <a:xfrm>
            <a:off x="457200" y="1340768"/>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dirty="0"/>
              <a:t>마스터 텍스트 스타일을 편집합니다</a:t>
            </a:r>
          </a:p>
        </p:txBody>
      </p:sp>
      <p:sp>
        <p:nvSpPr>
          <p:cNvPr id="4" name="내용 개체 틀 3"/>
          <p:cNvSpPr>
            <a:spLocks noGrp="1"/>
          </p:cNvSpPr>
          <p:nvPr>
            <p:ph sz="half" idx="2"/>
          </p:nvPr>
        </p:nvSpPr>
        <p:spPr>
          <a:xfrm>
            <a:off x="457200" y="1988840"/>
            <a:ext cx="4040188"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텍스트 개체 틀 4"/>
          <p:cNvSpPr>
            <a:spLocks noGrp="1"/>
          </p:cNvSpPr>
          <p:nvPr>
            <p:ph type="body" sz="quarter" idx="3"/>
          </p:nvPr>
        </p:nvSpPr>
        <p:spPr>
          <a:xfrm>
            <a:off x="4645025" y="1340768"/>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편집합니다</a:t>
            </a:r>
          </a:p>
        </p:txBody>
      </p:sp>
      <p:sp>
        <p:nvSpPr>
          <p:cNvPr id="6" name="내용 개체 틀 5"/>
          <p:cNvSpPr>
            <a:spLocks noGrp="1"/>
          </p:cNvSpPr>
          <p:nvPr>
            <p:ph sz="quarter" idx="4"/>
          </p:nvPr>
        </p:nvSpPr>
        <p:spPr>
          <a:xfrm>
            <a:off x="4645025" y="1988840"/>
            <a:ext cx="4041775"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7" name="날짜 개체 틀 6"/>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2022. 7. 4.</a:t>
            </a:fld>
            <a:endParaRPr lang="ko-KR" altLang="en-US">
              <a:solidFill>
                <a:prstClr val="black">
                  <a:tint val="75000"/>
                </a:prstClr>
              </a:solidFill>
              <a:latin typeface="Calibri"/>
              <a:ea typeface="나눔고딕"/>
            </a:endParaRPr>
          </a:p>
        </p:txBody>
      </p:sp>
      <p:sp>
        <p:nvSpPr>
          <p:cNvPr id="8" name="바닥글 개체 틀 7"/>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9" name="슬라이드 번호 개체 틀 8"/>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2" name="직선 연결선 11"/>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4028857536"/>
      </p:ext>
    </p:extLst>
  </p:cSld>
  <p:clrMapOvr>
    <a:masterClrMapping/>
  </p:clrMapOvr>
</p:sldLayout>
</file>

<file path=ppt/slideLayouts/slideLayout27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a:t>마스터 제목 스타일 편집</a:t>
            </a:r>
          </a:p>
        </p:txBody>
      </p:sp>
      <p:sp>
        <p:nvSpPr>
          <p:cNvPr id="3" name="날짜 개체 틀 2"/>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2022. 7. 4.</a:t>
            </a:fld>
            <a:endParaRPr lang="ko-KR" altLang="en-US">
              <a:solidFill>
                <a:prstClr val="black">
                  <a:tint val="75000"/>
                </a:prstClr>
              </a:solidFill>
              <a:latin typeface="Calibri"/>
              <a:ea typeface="나눔고딕"/>
            </a:endParaRPr>
          </a:p>
        </p:txBody>
      </p:sp>
      <p:sp>
        <p:nvSpPr>
          <p:cNvPr id="4" name="바닥글 개체 틀 3"/>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5" name="슬라이드 번호 개체 틀 4"/>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943871302"/>
      </p:ext>
    </p:extLst>
  </p:cSld>
  <p:clrMapOvr>
    <a:masterClrMapping/>
  </p:clrMapOvr>
</p:sldLayout>
</file>

<file path=ppt/slideLayouts/slideLayout27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2022. 7. 4.</a:t>
            </a:fld>
            <a:endParaRPr lang="ko-KR" altLang="en-US">
              <a:solidFill>
                <a:prstClr val="black">
                  <a:tint val="75000"/>
                </a:prstClr>
              </a:solidFill>
              <a:latin typeface="Calibri"/>
              <a:ea typeface="나눔고딕"/>
            </a:endParaRPr>
          </a:p>
        </p:txBody>
      </p:sp>
      <p:sp>
        <p:nvSpPr>
          <p:cNvPr id="3" name="바닥글 개체 틀 2"/>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4" name="슬라이드 번호 개체 틀 3"/>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3560198658"/>
      </p:ext>
    </p:extLst>
  </p:cSld>
  <p:clrMapOvr>
    <a:masterClrMapping/>
  </p:clrMapOvr>
</p:sldLayout>
</file>

<file path=ppt/slideLayouts/slideLayout27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9479520"/>
      </p:ext>
    </p:extLst>
  </p:cSld>
  <p:clrMapOvr>
    <a:masterClrMapping/>
  </p:clrMapOvr>
  <p:transition/>
</p:sldLayout>
</file>

<file path=ppt/slideLayouts/slideLayout2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0556325"/>
      </p:ext>
    </p:extLst>
  </p:cSld>
  <p:clrMapOvr>
    <a:masterClrMapping/>
  </p:clrMapOvr>
  <p:transition/>
</p:sldLayout>
</file>

<file path=ppt/slideLayouts/slideLayout2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00379847"/>
      </p:ext>
    </p:extLst>
  </p:cSld>
  <p:clrMapOvr>
    <a:masterClrMapping/>
  </p:clrMapOvr>
  <p:transition/>
</p:sldLayout>
</file>

<file path=ppt/slideLayouts/slideLayout2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9572035"/>
      </p:ext>
    </p:extLst>
  </p:cSld>
  <p:clrMapOvr>
    <a:masterClrMapping/>
  </p:clrMapOvr>
  <p:transition/>
</p:sldLayout>
</file>

<file path=ppt/slideLayouts/slideLayout2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8566681"/>
      </p:ext>
    </p:extLst>
  </p:cSld>
  <p:clrMapOvr>
    <a:masterClrMapping/>
  </p:clrMapOvr>
  <p:transition/>
</p:sldLayout>
</file>

<file path=ppt/slideLayouts/slideLayout2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8079462"/>
      </p:ext>
    </p:extLst>
  </p:cSld>
  <p:clrMapOvr>
    <a:masterClrMapping/>
  </p:clrMapOvr>
  <p:transition/>
</p:sldLayout>
</file>

<file path=ppt/slideLayouts/slideLayout2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15569968"/>
      </p:ext>
    </p:extLst>
  </p:cSld>
  <p:clrMapOvr>
    <a:masterClrMapping/>
  </p:clrMapOvr>
  <p:transition/>
</p:sldLayout>
</file>

<file path=ppt/slideLayouts/slideLayout2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9015984"/>
      </p:ext>
    </p:extLst>
  </p:cSld>
  <p:clrMapOvr>
    <a:masterClrMapping/>
  </p:clrMapOvr>
  <p:transition/>
</p:sldLayout>
</file>

<file path=ppt/slideLayouts/slideLayout2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37952"/>
      </p:ext>
    </p:extLst>
  </p:cSld>
  <p:clrMapOvr>
    <a:masterClrMapping/>
  </p:clrMapOvr>
  <p:transition/>
</p:sldLayout>
</file>

<file path=ppt/slideLayouts/slideLayout2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75945983"/>
      </p:ext>
    </p:extLst>
  </p:cSld>
  <p:clrMapOvr>
    <a:masterClrMapping/>
  </p:clrMapOvr>
  <p:transition/>
</p:sldLayout>
</file>

<file path=ppt/slideLayouts/slideLayout2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32225097"/>
      </p:ext>
    </p:extLst>
  </p:cSld>
  <p:clrMapOvr>
    <a:masterClrMapping/>
  </p:clrMapOvr>
  <p:transition/>
</p:sldLayout>
</file>

<file path=ppt/slideLayouts/slideLayout28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286990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751572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7129524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1524149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5133634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3261716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1558989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85745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0152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801231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151159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0E240D94-E5C6-2B45-92EB-F7FCCB9B6116}" type="slidenum">
              <a:rPr lang="en-US" altLang="en-US"/>
              <a:pPr>
                <a:defRPr/>
              </a:pPr>
              <a:t>‹#›</a:t>
            </a:fld>
            <a:endParaRPr lang="en-US" altLang="en-US"/>
          </a:p>
        </p:txBody>
      </p:sp>
    </p:spTree>
    <p:extLst>
      <p:ext uri="{BB962C8B-B14F-4D97-AF65-F5344CB8AC3E}">
        <p14:creationId xmlns:p14="http://schemas.microsoft.com/office/powerpoint/2010/main" val="1439261544"/>
      </p:ext>
    </p:extLst>
  </p:cSld>
  <p:clrMapOvr>
    <a:masterClrMapping/>
  </p:clrMapOvr>
  <p:transition/>
</p:sldLayout>
</file>

<file path=ppt/slideLayouts/slideLayout3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7B2952-2F74-D544-92BC-FBFBE9A340CC}" type="slidenum">
              <a:rPr lang="en-US" altLang="en-US"/>
              <a:pPr>
                <a:defRPr/>
              </a:pPr>
              <a:t>‹#›</a:t>
            </a:fld>
            <a:endParaRPr lang="en-US" altLang="en-US"/>
          </a:p>
        </p:txBody>
      </p:sp>
    </p:spTree>
    <p:extLst>
      <p:ext uri="{BB962C8B-B14F-4D97-AF65-F5344CB8AC3E}">
        <p14:creationId xmlns:p14="http://schemas.microsoft.com/office/powerpoint/2010/main" val="1244734131"/>
      </p:ext>
    </p:extLst>
  </p:cSld>
  <p:clrMapOvr>
    <a:masterClrMapping/>
  </p:clrMapOvr>
  <p:transition/>
</p:sldLayout>
</file>

<file path=ppt/slideLayouts/slideLayout3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F9F7682-838C-D145-8DB5-B49C18A130F8}" type="slidenum">
              <a:rPr lang="en-US" altLang="en-US"/>
              <a:pPr>
                <a:defRPr/>
              </a:pPr>
              <a:t>‹#›</a:t>
            </a:fld>
            <a:endParaRPr lang="en-US" altLang="en-US"/>
          </a:p>
        </p:txBody>
      </p:sp>
    </p:spTree>
    <p:extLst>
      <p:ext uri="{BB962C8B-B14F-4D97-AF65-F5344CB8AC3E}">
        <p14:creationId xmlns:p14="http://schemas.microsoft.com/office/powerpoint/2010/main" val="3758153688"/>
      </p:ext>
    </p:extLst>
  </p:cSld>
  <p:clrMapOvr>
    <a:masterClrMapping/>
  </p:clrMapOvr>
  <p:transition/>
</p:sldLayout>
</file>

<file path=ppt/slideLayouts/slideLayout3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E01938C-1825-4C47-ADAA-667501E8BB2D}" type="slidenum">
              <a:rPr lang="en-US" altLang="en-US"/>
              <a:pPr>
                <a:defRPr/>
              </a:pPr>
              <a:t>‹#›</a:t>
            </a:fld>
            <a:endParaRPr lang="en-US" altLang="en-US"/>
          </a:p>
        </p:txBody>
      </p:sp>
    </p:spTree>
    <p:extLst>
      <p:ext uri="{BB962C8B-B14F-4D97-AF65-F5344CB8AC3E}">
        <p14:creationId xmlns:p14="http://schemas.microsoft.com/office/powerpoint/2010/main" val="3906725712"/>
      </p:ext>
    </p:extLst>
  </p:cSld>
  <p:clrMapOvr>
    <a:masterClrMapping/>
  </p:clrMapOvr>
  <p:transition/>
</p:sldLayout>
</file>

<file path=ppt/slideLayouts/slideLayout3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2E44CBD-17AA-1C44-8BA0-F0313DF1E03A}" type="slidenum">
              <a:rPr lang="en-US" altLang="en-US"/>
              <a:pPr>
                <a:defRPr/>
              </a:pPr>
              <a:t>‹#›</a:t>
            </a:fld>
            <a:endParaRPr lang="en-US" altLang="en-US"/>
          </a:p>
        </p:txBody>
      </p:sp>
    </p:spTree>
    <p:extLst>
      <p:ext uri="{BB962C8B-B14F-4D97-AF65-F5344CB8AC3E}">
        <p14:creationId xmlns:p14="http://schemas.microsoft.com/office/powerpoint/2010/main" val="4069638184"/>
      </p:ext>
    </p:extLst>
  </p:cSld>
  <p:clrMapOvr>
    <a:masterClrMapping/>
  </p:clrMapOvr>
  <p:transition/>
</p:sldLayout>
</file>

<file path=ppt/slideLayouts/slideLayout3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14E6E70-902E-8E4C-B56A-EB171DB5C34A}" type="slidenum">
              <a:rPr lang="en-US" altLang="en-US"/>
              <a:pPr>
                <a:defRPr/>
              </a:pPr>
              <a:t>‹#›</a:t>
            </a:fld>
            <a:endParaRPr lang="en-US" altLang="en-US"/>
          </a:p>
        </p:txBody>
      </p:sp>
    </p:spTree>
    <p:extLst>
      <p:ext uri="{BB962C8B-B14F-4D97-AF65-F5344CB8AC3E}">
        <p14:creationId xmlns:p14="http://schemas.microsoft.com/office/powerpoint/2010/main" val="4280595539"/>
      </p:ext>
    </p:extLst>
  </p:cSld>
  <p:clrMapOvr>
    <a:masterClrMapping/>
  </p:clrMapOvr>
  <p:transition/>
</p:sldLayout>
</file>

<file path=ppt/slideLayouts/slideLayout3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1920B83-E5C7-4748-945F-F9585594732C}" type="slidenum">
              <a:rPr lang="en-US" altLang="en-US"/>
              <a:pPr>
                <a:defRPr/>
              </a:pPr>
              <a:t>‹#›</a:t>
            </a:fld>
            <a:endParaRPr lang="en-US" altLang="en-US"/>
          </a:p>
        </p:txBody>
      </p:sp>
    </p:spTree>
    <p:extLst>
      <p:ext uri="{BB962C8B-B14F-4D97-AF65-F5344CB8AC3E}">
        <p14:creationId xmlns:p14="http://schemas.microsoft.com/office/powerpoint/2010/main" val="2174433047"/>
      </p:ext>
    </p:extLst>
  </p:cSld>
  <p:clrMapOvr>
    <a:masterClrMapping/>
  </p:clrMapOvr>
  <p:transition/>
</p:sldLayout>
</file>

<file path=ppt/slideLayouts/slideLayout3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84C42A7-D582-E24E-B2AD-361121256527}" type="slidenum">
              <a:rPr lang="en-US" altLang="en-US"/>
              <a:pPr>
                <a:defRPr/>
              </a:pPr>
              <a:t>‹#›</a:t>
            </a:fld>
            <a:endParaRPr lang="en-US" altLang="en-US"/>
          </a:p>
        </p:txBody>
      </p:sp>
    </p:spTree>
    <p:extLst>
      <p:ext uri="{BB962C8B-B14F-4D97-AF65-F5344CB8AC3E}">
        <p14:creationId xmlns:p14="http://schemas.microsoft.com/office/powerpoint/2010/main" val="895594660"/>
      </p:ext>
    </p:extLst>
  </p:cSld>
  <p:clrMapOvr>
    <a:masterClrMapping/>
  </p:clrMapOvr>
  <p:transition/>
</p:sldLayout>
</file>

<file path=ppt/slideLayouts/slideLayout3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45B44AF-607F-D14C-BF32-685CA37DFF41}" type="slidenum">
              <a:rPr lang="en-US" altLang="en-US"/>
              <a:pPr>
                <a:defRPr/>
              </a:pPr>
              <a:t>‹#›</a:t>
            </a:fld>
            <a:endParaRPr lang="en-US" altLang="en-US"/>
          </a:p>
        </p:txBody>
      </p:sp>
    </p:spTree>
    <p:extLst>
      <p:ext uri="{BB962C8B-B14F-4D97-AF65-F5344CB8AC3E}">
        <p14:creationId xmlns:p14="http://schemas.microsoft.com/office/powerpoint/2010/main" val="3598801899"/>
      </p:ext>
    </p:extLst>
  </p:cSld>
  <p:clrMapOvr>
    <a:masterClrMapping/>
  </p:clrMapOvr>
  <p:transition/>
</p:sldLayout>
</file>

<file path=ppt/slideLayouts/slideLayout3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DCDFAA6-D8FF-694C-834A-ACCCD8522248}" type="slidenum">
              <a:rPr lang="en-US" altLang="en-US"/>
              <a:pPr>
                <a:defRPr/>
              </a:pPr>
              <a:t>‹#›</a:t>
            </a:fld>
            <a:endParaRPr lang="en-US" altLang="en-US"/>
          </a:p>
        </p:txBody>
      </p:sp>
    </p:spTree>
    <p:extLst>
      <p:ext uri="{BB962C8B-B14F-4D97-AF65-F5344CB8AC3E}">
        <p14:creationId xmlns:p14="http://schemas.microsoft.com/office/powerpoint/2010/main" val="1823007646"/>
      </p:ext>
    </p:extLst>
  </p:cSld>
  <p:clrMapOvr>
    <a:masterClrMapping/>
  </p:clrMapOvr>
  <p:transition/>
</p:sldLayout>
</file>

<file path=ppt/slideLayouts/slideLayout3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923AAA-1C55-7E45-B953-D9BFED328DD6}" type="slidenum">
              <a:rPr lang="en-US" altLang="en-US"/>
              <a:pPr>
                <a:defRPr/>
              </a:pPr>
              <a:t>‹#›</a:t>
            </a:fld>
            <a:endParaRPr lang="en-US" altLang="en-US"/>
          </a:p>
        </p:txBody>
      </p:sp>
    </p:spTree>
    <p:extLst>
      <p:ext uri="{BB962C8B-B14F-4D97-AF65-F5344CB8AC3E}">
        <p14:creationId xmlns:p14="http://schemas.microsoft.com/office/powerpoint/2010/main" val="2692791579"/>
      </p:ext>
    </p:extLst>
  </p:cSld>
  <p:clrMapOvr>
    <a:masterClrMapping/>
  </p:clrMapOvr>
  <p:transition/>
</p:sldLayout>
</file>

<file path=ppt/slideLayouts/slideLayout311.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7/4/22</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69409717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2.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7/4/22</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8501980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3.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7/4/22</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4850148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7/4/22</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1042533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7/4/22</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28031785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6.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7/4/22</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897954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7/4/22</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04945470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7/4/22</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24907060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7/4/22</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6683859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0.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7/4/22</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354438086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7/4/22</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5366279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7/4/22</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8664413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C668BF9C-93BB-B548-912F-BE2A1331A62B}" type="slidenum">
              <a:rPr lang="en-US" altLang="en-US"/>
              <a:pPr>
                <a:defRPr/>
              </a:pPr>
              <a:t>‹#›</a:t>
            </a:fld>
            <a:endParaRPr lang="en-US" altLang="en-US"/>
          </a:p>
        </p:txBody>
      </p:sp>
    </p:spTree>
    <p:extLst>
      <p:ext uri="{BB962C8B-B14F-4D97-AF65-F5344CB8AC3E}">
        <p14:creationId xmlns:p14="http://schemas.microsoft.com/office/powerpoint/2010/main" val="315929195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60F4C6C-A4AD-634C-B2AA-5823E85646AB}" type="slidenum">
              <a:rPr lang="en-US" altLang="en-US"/>
              <a:pPr>
                <a:defRPr/>
              </a:pPr>
              <a:t>‹#›</a:t>
            </a:fld>
            <a:endParaRPr lang="en-US" altLang="en-US"/>
          </a:p>
        </p:txBody>
      </p:sp>
    </p:spTree>
    <p:extLst>
      <p:ext uri="{BB962C8B-B14F-4D97-AF65-F5344CB8AC3E}">
        <p14:creationId xmlns:p14="http://schemas.microsoft.com/office/powerpoint/2010/main" val="20648790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E9D27D4-CF21-B743-868C-38D13B2F42B4}" type="slidenum">
              <a:rPr lang="en-US" altLang="en-US"/>
              <a:pPr>
                <a:defRPr/>
              </a:pPr>
              <a:t>‹#›</a:t>
            </a:fld>
            <a:endParaRPr lang="en-US" altLang="en-US"/>
          </a:p>
        </p:txBody>
      </p:sp>
    </p:spTree>
    <p:extLst>
      <p:ext uri="{BB962C8B-B14F-4D97-AF65-F5344CB8AC3E}">
        <p14:creationId xmlns:p14="http://schemas.microsoft.com/office/powerpoint/2010/main" val="2367538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8F35F6C-2FE9-E643-BA9E-744EBFA979FE}" type="slidenum">
              <a:rPr lang="en-US" altLang="en-US"/>
              <a:pPr>
                <a:defRPr/>
              </a:pPr>
              <a:t>‹#›</a:t>
            </a:fld>
            <a:endParaRPr lang="en-US" altLang="en-US"/>
          </a:p>
        </p:txBody>
      </p:sp>
    </p:spTree>
    <p:extLst>
      <p:ext uri="{BB962C8B-B14F-4D97-AF65-F5344CB8AC3E}">
        <p14:creationId xmlns:p14="http://schemas.microsoft.com/office/powerpoint/2010/main" val="332461087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36820D8-511C-334B-9255-32401B223793}" type="slidenum">
              <a:rPr lang="en-US" altLang="en-US"/>
              <a:pPr>
                <a:defRPr/>
              </a:pPr>
              <a:t>‹#›</a:t>
            </a:fld>
            <a:endParaRPr lang="en-US" altLang="en-US"/>
          </a:p>
        </p:txBody>
      </p:sp>
    </p:spTree>
    <p:extLst>
      <p:ext uri="{BB962C8B-B14F-4D97-AF65-F5344CB8AC3E}">
        <p14:creationId xmlns:p14="http://schemas.microsoft.com/office/powerpoint/2010/main" val="182745127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42E3693-D302-D64D-8335-04DBBDCAC3E8}" type="slidenum">
              <a:rPr lang="en-US" altLang="en-US"/>
              <a:pPr>
                <a:defRPr/>
              </a:pPr>
              <a:t>‹#›</a:t>
            </a:fld>
            <a:endParaRPr lang="en-US" altLang="en-US"/>
          </a:p>
        </p:txBody>
      </p:sp>
    </p:spTree>
    <p:extLst>
      <p:ext uri="{BB962C8B-B14F-4D97-AF65-F5344CB8AC3E}">
        <p14:creationId xmlns:p14="http://schemas.microsoft.com/office/powerpoint/2010/main" val="365847656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0C3B91E-9495-5D4C-A473-89DD744F318C}" type="slidenum">
              <a:rPr lang="en-US" altLang="en-US"/>
              <a:pPr>
                <a:defRPr/>
              </a:pPr>
              <a:t>‹#›</a:t>
            </a:fld>
            <a:endParaRPr lang="en-US" altLang="en-US"/>
          </a:p>
        </p:txBody>
      </p:sp>
    </p:spTree>
    <p:extLst>
      <p:ext uri="{BB962C8B-B14F-4D97-AF65-F5344CB8AC3E}">
        <p14:creationId xmlns:p14="http://schemas.microsoft.com/office/powerpoint/2010/main" val="175649049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E317DB17-6DD3-1D47-9DC7-29C718BD885A}" type="slidenum">
              <a:rPr lang="en-US" altLang="en-US"/>
              <a:pPr>
                <a:defRPr/>
              </a:pPr>
              <a:t>‹#›</a:t>
            </a:fld>
            <a:endParaRPr lang="en-US" altLang="en-US"/>
          </a:p>
        </p:txBody>
      </p:sp>
    </p:spTree>
    <p:extLst>
      <p:ext uri="{BB962C8B-B14F-4D97-AF65-F5344CB8AC3E}">
        <p14:creationId xmlns:p14="http://schemas.microsoft.com/office/powerpoint/2010/main" val="337046420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8B564A7-2749-BD47-ACBB-5E9A7893C5B7}" type="slidenum">
              <a:rPr lang="en-US" altLang="en-US"/>
              <a:pPr>
                <a:defRPr/>
              </a:pPr>
              <a:t>‹#›</a:t>
            </a:fld>
            <a:endParaRPr lang="en-US" altLang="en-US"/>
          </a:p>
        </p:txBody>
      </p:sp>
    </p:spTree>
    <p:extLst>
      <p:ext uri="{BB962C8B-B14F-4D97-AF65-F5344CB8AC3E}">
        <p14:creationId xmlns:p14="http://schemas.microsoft.com/office/powerpoint/2010/main" val="155383284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53FA10DE-9244-444C-BB66-013E28A2DDD9}" type="slidenum">
              <a:rPr lang="en-US" altLang="en-US"/>
              <a:pPr>
                <a:defRPr/>
              </a:pPr>
              <a:t>‹#›</a:t>
            </a:fld>
            <a:endParaRPr lang="en-US" altLang="en-US"/>
          </a:p>
        </p:txBody>
      </p:sp>
    </p:spTree>
    <p:extLst>
      <p:ext uri="{BB962C8B-B14F-4D97-AF65-F5344CB8AC3E}">
        <p14:creationId xmlns:p14="http://schemas.microsoft.com/office/powerpoint/2010/main" val="106469796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E2563C0-B5B3-BE4C-AFD7-D5025596D7E3}" type="slidenum">
              <a:rPr lang="en-US" altLang="en-US"/>
              <a:pPr>
                <a:defRPr/>
              </a:pPr>
              <a:t>‹#›</a:t>
            </a:fld>
            <a:endParaRPr lang="en-US" altLang="en-US"/>
          </a:p>
        </p:txBody>
      </p:sp>
    </p:spTree>
    <p:extLst>
      <p:ext uri="{BB962C8B-B14F-4D97-AF65-F5344CB8AC3E}">
        <p14:creationId xmlns:p14="http://schemas.microsoft.com/office/powerpoint/2010/main" val="395060755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5C66147B-D8F4-B34F-ACFC-F4150A9F5034}" type="slidenum">
              <a:rPr lang="en-US" altLang="en-US"/>
              <a:pPr>
                <a:defRPr/>
              </a:pPr>
              <a:t>‹#›</a:t>
            </a:fld>
            <a:endParaRPr lang="en-US" altLang="en-US"/>
          </a:p>
        </p:txBody>
      </p:sp>
    </p:spTree>
    <p:extLst>
      <p:ext uri="{BB962C8B-B14F-4D97-AF65-F5344CB8AC3E}">
        <p14:creationId xmlns:p14="http://schemas.microsoft.com/office/powerpoint/2010/main" val="285882174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B4B655F-9513-DB41-847A-CB5F5ABCD6B3}" type="slidenum">
              <a:rPr lang="en-US" altLang="en-US"/>
              <a:pPr>
                <a:defRPr/>
              </a:pPr>
              <a:t>‹#›</a:t>
            </a:fld>
            <a:endParaRPr lang="en-US" altLang="en-US"/>
          </a:p>
        </p:txBody>
      </p:sp>
    </p:spTree>
    <p:extLst>
      <p:ext uri="{BB962C8B-B14F-4D97-AF65-F5344CB8AC3E}">
        <p14:creationId xmlns:p14="http://schemas.microsoft.com/office/powerpoint/2010/main" val="12474162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F70262A-25C7-1D4F-BA49-9AAD51FA1D0E}" type="slidenum">
              <a:rPr lang="en-US" altLang="en-US"/>
              <a:pPr>
                <a:defRPr/>
              </a:pPr>
              <a:t>‹#›</a:t>
            </a:fld>
            <a:endParaRPr lang="en-US" altLang="en-US"/>
          </a:p>
        </p:txBody>
      </p:sp>
    </p:spTree>
    <p:extLst>
      <p:ext uri="{BB962C8B-B14F-4D97-AF65-F5344CB8AC3E}">
        <p14:creationId xmlns:p14="http://schemas.microsoft.com/office/powerpoint/2010/main" val="152450254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AFF24C-C776-6444-B9B7-94F550F93C13}" type="slidenum">
              <a:rPr lang="en-US" altLang="en-US"/>
              <a:pPr>
                <a:defRPr/>
              </a:pPr>
              <a:t>‹#›</a:t>
            </a:fld>
            <a:endParaRPr lang="en-US" altLang="en-US"/>
          </a:p>
        </p:txBody>
      </p:sp>
    </p:spTree>
    <p:extLst>
      <p:ext uri="{BB962C8B-B14F-4D97-AF65-F5344CB8AC3E}">
        <p14:creationId xmlns:p14="http://schemas.microsoft.com/office/powerpoint/2010/main" val="16737448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3D46D27-56D0-344A-BE31-89C869EBEEAE}" type="slidenum">
              <a:rPr lang="en-US" altLang="en-US"/>
              <a:pPr>
                <a:defRPr/>
              </a:pPr>
              <a:t>‹#›</a:t>
            </a:fld>
            <a:endParaRPr lang="en-US" altLang="en-US"/>
          </a:p>
        </p:txBody>
      </p:sp>
    </p:spTree>
    <p:extLst>
      <p:ext uri="{BB962C8B-B14F-4D97-AF65-F5344CB8AC3E}">
        <p14:creationId xmlns:p14="http://schemas.microsoft.com/office/powerpoint/2010/main" val="409409051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4925BFE8-1EE5-7749-87C6-59D761839782}" type="slidenum">
              <a:rPr lang="en-US" altLang="en-US"/>
              <a:pPr>
                <a:defRPr/>
              </a:pPr>
              <a:t>‹#›</a:t>
            </a:fld>
            <a:endParaRPr lang="en-US" altLang="en-US"/>
          </a:p>
        </p:txBody>
      </p:sp>
    </p:spTree>
    <p:extLst>
      <p:ext uri="{BB962C8B-B14F-4D97-AF65-F5344CB8AC3E}">
        <p14:creationId xmlns:p14="http://schemas.microsoft.com/office/powerpoint/2010/main" val="237501213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9151F3C-38B5-C447-BBE5-70E1ABFC6BB2}" type="slidenum">
              <a:rPr lang="en-US" altLang="en-US"/>
              <a:pPr>
                <a:defRPr/>
              </a:pPr>
              <a:t>‹#›</a:t>
            </a:fld>
            <a:endParaRPr lang="en-US" altLang="en-US"/>
          </a:p>
        </p:txBody>
      </p:sp>
    </p:spTree>
    <p:extLst>
      <p:ext uri="{BB962C8B-B14F-4D97-AF65-F5344CB8AC3E}">
        <p14:creationId xmlns:p14="http://schemas.microsoft.com/office/powerpoint/2010/main" val="296085939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07B9740-5855-2A42-B252-D99EB4C57248}" type="slidenum">
              <a:rPr lang="en-US" altLang="en-US"/>
              <a:pPr>
                <a:defRPr/>
              </a:pPr>
              <a:t>‹#›</a:t>
            </a:fld>
            <a:endParaRPr lang="en-US" altLang="en-US"/>
          </a:p>
        </p:txBody>
      </p:sp>
    </p:spTree>
    <p:extLst>
      <p:ext uri="{BB962C8B-B14F-4D97-AF65-F5344CB8AC3E}">
        <p14:creationId xmlns:p14="http://schemas.microsoft.com/office/powerpoint/2010/main" val="196681698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DC5EF0D-3683-CA41-828D-672F2E3955A1}" type="slidenum">
              <a:rPr lang="en-US" altLang="en-US"/>
              <a:pPr>
                <a:defRPr/>
              </a:pPr>
              <a:t>‹#›</a:t>
            </a:fld>
            <a:endParaRPr lang="en-US" altLang="en-US"/>
          </a:p>
        </p:txBody>
      </p:sp>
    </p:spTree>
    <p:extLst>
      <p:ext uri="{BB962C8B-B14F-4D97-AF65-F5344CB8AC3E}">
        <p14:creationId xmlns:p14="http://schemas.microsoft.com/office/powerpoint/2010/main" val="214691591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11A51B-8B96-BD4C-95B5-FCA03A36A313}" type="slidenum">
              <a:rPr lang="en-US" altLang="en-US"/>
              <a:pPr>
                <a:defRPr/>
              </a:pPr>
              <a:t>‹#›</a:t>
            </a:fld>
            <a:endParaRPr lang="en-US" altLang="en-US"/>
          </a:p>
        </p:txBody>
      </p:sp>
    </p:spTree>
    <p:extLst>
      <p:ext uri="{BB962C8B-B14F-4D97-AF65-F5344CB8AC3E}">
        <p14:creationId xmlns:p14="http://schemas.microsoft.com/office/powerpoint/2010/main" val="22723253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89F2BAA-D8FE-2C4D-A9A5-9491AFC1AF7D}" type="slidenum">
              <a:rPr lang="en-US" altLang="en-US"/>
              <a:pPr>
                <a:defRPr/>
              </a:pPr>
              <a:t>‹#›</a:t>
            </a:fld>
            <a:endParaRPr lang="en-US" altLang="en-US"/>
          </a:p>
        </p:txBody>
      </p:sp>
    </p:spTree>
    <p:extLst>
      <p:ext uri="{BB962C8B-B14F-4D97-AF65-F5344CB8AC3E}">
        <p14:creationId xmlns:p14="http://schemas.microsoft.com/office/powerpoint/2010/main" val="213991478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962C6DF-45F1-4B5C-AB56-7A1B175EDAF2}" type="datetime1">
              <a:rPr lang="en-US" smtClean="0">
                <a:solidFill>
                  <a:prstClr val="black">
                    <a:tint val="75000"/>
                  </a:prstClr>
                </a:solidFill>
              </a:rPr>
              <a:pPr/>
              <a:t>7/4/22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C2F9376-125E-4038-9239-01F6FB99A311}" type="datetime1">
              <a:rPr lang="en-US" smtClean="0">
                <a:solidFill>
                  <a:prstClr val="black">
                    <a:tint val="75000"/>
                  </a:prstClr>
                </a:solidFill>
              </a:rPr>
              <a:pPr/>
              <a:t>7/4/22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B869440-780F-4CA0-ADC0-2E0F480BE34C}" type="datetime1">
              <a:rPr lang="en-US" smtClean="0">
                <a:solidFill>
                  <a:prstClr val="black">
                    <a:tint val="75000"/>
                  </a:prstClr>
                </a:solidFill>
              </a:rPr>
              <a:pPr/>
              <a:t>7/4/22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991E5A5-56F5-45DD-9EBC-3EBCBD7D9DB6}" type="datetime1">
              <a:rPr lang="en-US" smtClean="0">
                <a:solidFill>
                  <a:prstClr val="black">
                    <a:tint val="75000"/>
                  </a:prstClr>
                </a:solidFill>
              </a:rPr>
              <a:pPr/>
              <a:t>7/4/22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BBF0BC3-6E3B-45EA-BC57-19A66917F11D}" type="datetime1">
              <a:rPr lang="en-US" smtClean="0">
                <a:solidFill>
                  <a:prstClr val="black">
                    <a:tint val="75000"/>
                  </a:prstClr>
                </a:solidFill>
              </a:rPr>
              <a:pPr/>
              <a:t>7/4/22</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4C4508D-41CE-4C5D-8C95-4F2685A18AA3}" type="datetime1">
              <a:rPr lang="en-US" smtClean="0">
                <a:solidFill>
                  <a:prstClr val="black">
                    <a:tint val="75000"/>
                  </a:prstClr>
                </a:solidFill>
              </a:rPr>
              <a:pPr/>
              <a:t>7/4/22</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C8B1997-8A50-49F7-8E56-952DC0A8FF7E}" type="datetime1">
              <a:rPr lang="en-US" smtClean="0">
                <a:solidFill>
                  <a:prstClr val="black">
                    <a:tint val="75000"/>
                  </a:prstClr>
                </a:solidFill>
              </a:rPr>
              <a:pPr/>
              <a:t>7/4/22</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2AA5356-38C7-490A-B21B-42AA2783D31F}" type="datetime1">
              <a:rPr lang="en-US" smtClean="0">
                <a:solidFill>
                  <a:prstClr val="black">
                    <a:tint val="75000"/>
                  </a:prstClr>
                </a:solidFill>
              </a:rPr>
              <a:pPr/>
              <a:t>7/4/22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549FDA4-1E33-4FA0-87FA-844395F4715B}" type="datetime1">
              <a:rPr lang="en-US" smtClean="0">
                <a:solidFill>
                  <a:prstClr val="black">
                    <a:tint val="75000"/>
                  </a:prstClr>
                </a:solidFill>
              </a:rPr>
              <a:pPr/>
              <a:t>7/4/22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A10498C-2F13-458E-B42A-99F5303B9184}" type="datetime1">
              <a:rPr lang="en-US" smtClean="0">
                <a:solidFill>
                  <a:prstClr val="black">
                    <a:tint val="75000"/>
                  </a:prstClr>
                </a:solidFill>
              </a:rPr>
              <a:pPr/>
              <a:t>7/4/22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1FA4EC7-3420-4389-8C46-A991F3944D59}" type="datetime1">
              <a:rPr lang="en-US" smtClean="0">
                <a:solidFill>
                  <a:prstClr val="black">
                    <a:tint val="75000"/>
                  </a:prstClr>
                </a:solidFill>
              </a:rPr>
              <a:pPr/>
              <a:t>7/4/22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228600" indent="0" algn="ctr">
              <a:buNone/>
              <a:defRPr/>
            </a:lvl2pPr>
            <a:lvl3pPr marL="457200" indent="0" algn="ctr">
              <a:buNone/>
              <a:defRPr/>
            </a:lvl3pPr>
            <a:lvl4pPr marL="685800" indent="0" algn="ctr">
              <a:buNone/>
              <a:defRPr/>
            </a:lvl4pPr>
            <a:lvl5pPr marL="914400" indent="0" algn="ctr">
              <a:buNone/>
              <a:defRPr/>
            </a:lvl5pPr>
            <a:lvl6pPr marL="1143000" indent="0" algn="ctr">
              <a:buNone/>
              <a:defRPr/>
            </a:lvl6pPr>
            <a:lvl7pPr marL="1371600" indent="0" algn="ctr">
              <a:buNone/>
              <a:defRPr/>
            </a:lvl7pPr>
            <a:lvl8pPr marL="1600200" indent="0" algn="ctr">
              <a:buNone/>
              <a:defRPr/>
            </a:lvl8pPr>
            <a:lvl9pPr marL="1828800" indent="0" algn="ctr">
              <a:buNone/>
              <a:defRPr/>
            </a:lvl9pPr>
          </a:lstStyle>
          <a:p>
            <a:r>
              <a:rPr lang="en-US"/>
              <a:t>Click to edit Master subtitle style</a:t>
            </a:r>
          </a:p>
        </p:txBody>
      </p:sp>
    </p:spTree>
  </p:cSld>
  <p:clrMapOvr>
    <a:masterClrMapping/>
  </p:clrMapOvr>
  <p:transition/>
</p:sldLayout>
</file>

<file path=ppt/slideLayouts/slideLayout3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3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2000" b="1" cap="all"/>
            </a:lvl1pPr>
          </a:lstStyle>
          <a:p>
            <a:r>
              <a:rPr lang="en-US"/>
              <a:t>Click to edit Master title style</a:t>
            </a:r>
          </a:p>
        </p:txBody>
      </p:sp>
      <p:sp>
        <p:nvSpPr>
          <p:cNvPr id="3" name="Text Placeholder 2"/>
          <p:cNvSpPr>
            <a:spLocks noGrp="1"/>
          </p:cNvSpPr>
          <p:nvPr>
            <p:ph type="body" idx="1"/>
          </p:nvPr>
        </p:nvSpPr>
        <p:spPr>
          <a:xfrm>
            <a:off x="722313" y="2906712"/>
            <a:ext cx="7772400" cy="1500188"/>
          </a:xfrm>
        </p:spPr>
        <p:txBody>
          <a:bodyPr anchor="b"/>
          <a:lstStyle>
            <a:lvl1pPr marL="0" indent="0">
              <a:buNone/>
              <a:defRPr sz="1000"/>
            </a:lvl1pPr>
            <a:lvl2pPr marL="228600" indent="0">
              <a:buNone/>
              <a:defRPr sz="900"/>
            </a:lvl2pPr>
            <a:lvl3pPr marL="457200" indent="0">
              <a:buNone/>
              <a:defRPr sz="800"/>
            </a:lvl3pPr>
            <a:lvl4pPr marL="685800" indent="0">
              <a:buNone/>
              <a:defRPr sz="700"/>
            </a:lvl4pPr>
            <a:lvl5pPr marL="914400" indent="0">
              <a:buNone/>
              <a:defRPr sz="700"/>
            </a:lvl5pPr>
            <a:lvl6pPr marL="1143000" indent="0">
              <a:buNone/>
              <a:defRPr sz="700"/>
            </a:lvl6pPr>
            <a:lvl7pPr marL="1371600" indent="0">
              <a:buNone/>
              <a:defRPr sz="700"/>
            </a:lvl7pPr>
            <a:lvl8pPr marL="1600200" indent="0">
              <a:buNone/>
              <a:defRPr sz="700"/>
            </a:lvl8pPr>
            <a:lvl9pPr marL="1828800" indent="0">
              <a:buNone/>
              <a:defRPr sz="700"/>
            </a:lvl9pPr>
          </a:lstStyle>
          <a:p>
            <a:pPr lvl="0"/>
            <a:r>
              <a:rPr lang="en-US"/>
              <a:t>Click to edit Master text styles</a:t>
            </a:r>
          </a:p>
        </p:txBody>
      </p:sp>
    </p:spTree>
  </p:cSld>
  <p:clrMapOvr>
    <a:masterClrMapping/>
  </p:clrMapOvr>
  <p:transition/>
</p:sldLayout>
</file>

<file path=ppt/slideLayouts/slideLayout3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19100" y="1047750"/>
            <a:ext cx="4000500" cy="5175250"/>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495800" y="1047750"/>
            <a:ext cx="4000500" cy="5175250"/>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3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2"/>
            <a:ext cx="4040188" cy="639763"/>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8" y="1535112"/>
            <a:ext cx="4041775" cy="639763"/>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6" name="Content Placeholder 5"/>
          <p:cNvSpPr>
            <a:spLocks noGrp="1"/>
          </p:cNvSpPr>
          <p:nvPr>
            <p:ph sz="quarter" idx="4"/>
          </p:nvPr>
        </p:nvSpPr>
        <p:spPr>
          <a:xfrm>
            <a:off x="4645028" y="2174875"/>
            <a:ext cx="4041775" cy="3951288"/>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3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cSld>
  <p:clrMapOvr>
    <a:masterClrMapping/>
  </p:clrMapOvr>
  <p:transition/>
</p:sldLayout>
</file>

<file path=ppt/slideLayouts/slideLayout3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sldLayout>
</file>

<file path=ppt/slideLayouts/slideLayout3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3" y="273050"/>
            <a:ext cx="3008313" cy="1162050"/>
          </a:xfrm>
        </p:spPr>
        <p:txBody>
          <a:bodyPr anchor="b"/>
          <a:lstStyle>
            <a:lvl1pPr algn="l">
              <a:defRPr sz="1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1600"/>
            </a:lvl1pPr>
            <a:lvl2pPr>
              <a:defRPr sz="1400"/>
            </a:lvl2pPr>
            <a:lvl3pPr>
              <a:defRPr sz="1200"/>
            </a:lvl3pPr>
            <a:lvl4pPr>
              <a:defRPr sz="1000"/>
            </a:lvl4pPr>
            <a:lvl5pPr>
              <a:defRPr sz="1000"/>
            </a:lvl5pPr>
            <a:lvl6pPr>
              <a:defRPr sz="1000"/>
            </a:lvl6pPr>
            <a:lvl7pPr>
              <a:defRPr sz="1000"/>
            </a:lvl7pPr>
            <a:lvl8pPr>
              <a:defRPr sz="1000"/>
            </a:lvl8pPr>
            <a:lvl9pPr>
              <a:defRPr sz="1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3" y="1435103"/>
            <a:ext cx="3008313" cy="4691063"/>
          </a:xfrm>
        </p:spPr>
        <p:txBody>
          <a:bodyPr/>
          <a:lstStyle>
            <a:lvl1pPr marL="0" indent="0">
              <a:buNone/>
              <a:defRPr sz="700"/>
            </a:lvl1pPr>
            <a:lvl2pPr marL="228600" indent="0">
              <a:buNone/>
              <a:defRPr sz="600"/>
            </a:lvl2pPr>
            <a:lvl3pPr marL="457200" indent="0">
              <a:buNone/>
              <a:defRPr sz="500"/>
            </a:lvl3pPr>
            <a:lvl4pPr marL="685800" indent="0">
              <a:buNone/>
              <a:defRPr sz="500"/>
            </a:lvl4pPr>
            <a:lvl5pPr marL="914400" indent="0">
              <a:buNone/>
              <a:defRPr sz="500"/>
            </a:lvl5pPr>
            <a:lvl6pPr marL="1143000" indent="0">
              <a:buNone/>
              <a:defRPr sz="500"/>
            </a:lvl6pPr>
            <a:lvl7pPr marL="1371600" indent="0">
              <a:buNone/>
              <a:defRPr sz="500"/>
            </a:lvl7pPr>
            <a:lvl8pPr marL="1600200" indent="0">
              <a:buNone/>
              <a:defRPr sz="500"/>
            </a:lvl8pPr>
            <a:lvl9pPr marL="1828800" indent="0">
              <a:buNone/>
              <a:defRPr sz="500"/>
            </a:lvl9pPr>
          </a:lstStyle>
          <a:p>
            <a:pPr lvl="0"/>
            <a:r>
              <a:rPr lang="en-US"/>
              <a:t>Click to edit Master text styles</a:t>
            </a:r>
          </a:p>
        </p:txBody>
      </p:sp>
    </p:spTree>
  </p:cSld>
  <p:clrMapOvr>
    <a:masterClrMapping/>
  </p:clrMapOvr>
  <p:transition/>
</p:sldLayout>
</file>

<file path=ppt/slideLayouts/slideLayout3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1600"/>
            </a:lvl1pPr>
            <a:lvl2pPr marL="228600" indent="0">
              <a:buNone/>
              <a:defRPr sz="1400"/>
            </a:lvl2pPr>
            <a:lvl3pPr marL="457200" indent="0">
              <a:buNone/>
              <a:defRPr sz="1200"/>
            </a:lvl3pPr>
            <a:lvl4pPr marL="685800" indent="0">
              <a:buNone/>
              <a:defRPr sz="1000"/>
            </a:lvl4pPr>
            <a:lvl5pPr marL="914400" indent="0">
              <a:buNone/>
              <a:defRPr sz="1000"/>
            </a:lvl5pPr>
            <a:lvl6pPr marL="1143000" indent="0">
              <a:buNone/>
              <a:defRPr sz="1000"/>
            </a:lvl6pPr>
            <a:lvl7pPr marL="1371600" indent="0">
              <a:buNone/>
              <a:defRPr sz="1000"/>
            </a:lvl7pPr>
            <a:lvl8pPr marL="1600200" indent="0">
              <a:buNone/>
              <a:defRPr sz="1000"/>
            </a:lvl8pPr>
            <a:lvl9pPr marL="1828800" indent="0">
              <a:buNone/>
              <a:defRPr sz="1000"/>
            </a:lvl9pPr>
          </a:lstStyle>
          <a:p>
            <a:endParaRPr lang="en-US"/>
          </a:p>
        </p:txBody>
      </p:sp>
      <p:sp>
        <p:nvSpPr>
          <p:cNvPr id="4" name="Text Placeholder 3"/>
          <p:cNvSpPr>
            <a:spLocks noGrp="1"/>
          </p:cNvSpPr>
          <p:nvPr>
            <p:ph type="body" sz="half" idx="2"/>
          </p:nvPr>
        </p:nvSpPr>
        <p:spPr>
          <a:xfrm>
            <a:off x="1792288" y="5367341"/>
            <a:ext cx="5486400" cy="804863"/>
          </a:xfrm>
        </p:spPr>
        <p:txBody>
          <a:bodyPr/>
          <a:lstStyle>
            <a:lvl1pPr marL="0" indent="0">
              <a:buNone/>
              <a:defRPr sz="700"/>
            </a:lvl1pPr>
            <a:lvl2pPr marL="228600" indent="0">
              <a:buNone/>
              <a:defRPr sz="600"/>
            </a:lvl2pPr>
            <a:lvl3pPr marL="457200" indent="0">
              <a:buNone/>
              <a:defRPr sz="500"/>
            </a:lvl3pPr>
            <a:lvl4pPr marL="685800" indent="0">
              <a:buNone/>
              <a:defRPr sz="500"/>
            </a:lvl4pPr>
            <a:lvl5pPr marL="914400" indent="0">
              <a:buNone/>
              <a:defRPr sz="500"/>
            </a:lvl5pPr>
            <a:lvl6pPr marL="1143000" indent="0">
              <a:buNone/>
              <a:defRPr sz="500"/>
            </a:lvl6pPr>
            <a:lvl7pPr marL="1371600" indent="0">
              <a:buNone/>
              <a:defRPr sz="500"/>
            </a:lvl7pPr>
            <a:lvl8pPr marL="1600200" indent="0">
              <a:buNone/>
              <a:defRPr sz="500"/>
            </a:lvl8pPr>
            <a:lvl9pPr marL="1828800" indent="0">
              <a:buNone/>
              <a:defRPr sz="500"/>
            </a:lvl9pPr>
          </a:lstStyle>
          <a:p>
            <a:pPr lvl="0"/>
            <a:r>
              <a:rPr lang="en-US"/>
              <a:t>Click to edit Master text styles</a:t>
            </a:r>
          </a:p>
        </p:txBody>
      </p:sp>
    </p:spTree>
  </p:cSld>
  <p:clrMapOvr>
    <a:masterClrMapping/>
  </p:clrMapOvr>
  <p:transition/>
</p:sldLayout>
</file>

<file path=ppt/slideLayouts/slideLayout3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3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77000" y="196850"/>
            <a:ext cx="2019300" cy="602615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19100" y="196850"/>
            <a:ext cx="5981700" cy="60261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37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0.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350">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350">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zh-TW"/>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latin typeface="Garamond" pitchFamily="18" charset="0"/>
              </a:defRPr>
            </a:lvl1pPr>
          </a:lstStyle>
          <a:p>
            <a:endParaRPr 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solidFill>
                <a:srgbClr val="000000"/>
              </a:solidFill>
            </a:endParaRPr>
          </a:p>
        </p:txBody>
      </p:sp>
      <p:sp>
        <p:nvSpPr>
          <p:cNvPr id="9" name="Rectangle 6"/>
          <p:cNvSpPr>
            <a:spLocks noGrp="1" noChangeArrowheads="1"/>
          </p:cNvSpPr>
          <p:nvPr>
            <p:ph type="sldNum" sz="quarter" idx="12"/>
          </p:nvPr>
        </p:nvSpPr>
        <p:spPr/>
        <p:txBody>
          <a:bodyPr/>
          <a:lstStyle>
            <a:lvl1pPr>
              <a:defRPr sz="900"/>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01.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idx="1"/>
          </p:nvPr>
        </p:nvSpPr>
        <p:spPr/>
        <p:txBody>
          <a:body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02.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20"/>
            <a:ext cx="7772400" cy="1362075"/>
          </a:xfrm>
        </p:spPr>
        <p:txBody>
          <a:bodyPr/>
          <a:lstStyle>
            <a:lvl1pPr algn="l">
              <a:defRPr sz="3000" b="1" cap="all"/>
            </a:lvl1pPr>
          </a:lstStyle>
          <a:p>
            <a:r>
              <a:rPr lang="en-US" altLang="zh-TW"/>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03.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04.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Text Placeholder 4"/>
          <p:cNvSpPr>
            <a:spLocks noGrp="1"/>
          </p:cNvSpPr>
          <p:nvPr>
            <p:ph type="body" sz="quarter" idx="3"/>
          </p:nvPr>
        </p:nvSpPr>
        <p:spPr>
          <a:xfrm>
            <a:off x="4645035"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6" name="Content Placeholder 5"/>
          <p:cNvSpPr>
            <a:spLocks noGrp="1"/>
          </p:cNvSpPr>
          <p:nvPr>
            <p:ph sz="quarter" idx="4"/>
          </p:nvPr>
        </p:nvSpPr>
        <p:spPr>
          <a:xfrm>
            <a:off x="4645035"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05.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0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07.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a:t>Click to edit Master title style</a:t>
            </a:r>
            <a:endParaRPr lang="en-US"/>
          </a:p>
        </p:txBody>
      </p:sp>
      <p:sp>
        <p:nvSpPr>
          <p:cNvPr id="3" name="Content Placeholder 2"/>
          <p:cNvSpPr>
            <a:spLocks noGrp="1"/>
          </p:cNvSpPr>
          <p:nvPr>
            <p:ph idx="1"/>
          </p:nvPr>
        </p:nvSpPr>
        <p:spPr>
          <a:xfrm>
            <a:off x="3575050" y="273070"/>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08.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a:t>Drag picture to placeholder or click icon to add</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09.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10.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1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eaLnBrk="0" hangingPunc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eaLnBrk="0" hangingPunct="0">
              <a:defRPr sz="1200" smtClean="0"/>
            </a:lvl1pPr>
          </a:lstStyle>
          <a:p>
            <a:pPr>
              <a:defRPr/>
            </a:pPr>
            <a:fld id="{3337BF1A-2471-8F44-AA10-9A6AA4B4E0AC}" type="slidenum">
              <a:rPr lang="en-US" altLang="en-US"/>
              <a:pPr>
                <a:defRPr/>
              </a:pPr>
              <a:t>‹#›</a:t>
            </a:fld>
            <a:endParaRPr lang="en-US" altLang="en-US"/>
          </a:p>
        </p:txBody>
      </p:sp>
    </p:spTree>
    <p:extLst>
      <p:ext uri="{BB962C8B-B14F-4D97-AF65-F5344CB8AC3E}">
        <p14:creationId xmlns:p14="http://schemas.microsoft.com/office/powerpoint/2010/main" val="3087076613"/>
      </p:ext>
    </p:extLst>
  </p:cSld>
  <p:clrMapOvr>
    <a:masterClrMapping/>
  </p:clrMapOvr>
  <p:transition/>
</p:sldLayout>
</file>

<file path=ppt/slideLayouts/slideLayout4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C693BED2-1B18-8744-B8F0-03CBD3594789}" type="slidenum">
              <a:rPr lang="en-US" altLang="en-US"/>
              <a:pPr>
                <a:defRPr/>
              </a:pPr>
              <a:t>‹#›</a:t>
            </a:fld>
            <a:endParaRPr lang="en-US" altLang="en-US"/>
          </a:p>
        </p:txBody>
      </p:sp>
    </p:spTree>
    <p:extLst>
      <p:ext uri="{BB962C8B-B14F-4D97-AF65-F5344CB8AC3E}">
        <p14:creationId xmlns:p14="http://schemas.microsoft.com/office/powerpoint/2010/main" val="3810149434"/>
      </p:ext>
    </p:extLst>
  </p:cSld>
  <p:clrMapOvr>
    <a:masterClrMapping/>
  </p:clrMapOvr>
  <p:transition/>
</p:sldLayout>
</file>

<file path=ppt/slideLayouts/slideLayout4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5F36C014-2CFC-0248-B17F-D9D3ED4B0741}" type="slidenum">
              <a:rPr lang="en-US" altLang="en-US"/>
              <a:pPr>
                <a:defRPr/>
              </a:pPr>
              <a:t>‹#›</a:t>
            </a:fld>
            <a:endParaRPr lang="en-US" altLang="en-US"/>
          </a:p>
        </p:txBody>
      </p:sp>
    </p:spTree>
    <p:extLst>
      <p:ext uri="{BB962C8B-B14F-4D97-AF65-F5344CB8AC3E}">
        <p14:creationId xmlns:p14="http://schemas.microsoft.com/office/powerpoint/2010/main" val="2083475498"/>
      </p:ext>
    </p:extLst>
  </p:cSld>
  <p:clrMapOvr>
    <a:masterClrMapping/>
  </p:clrMapOvr>
  <p:transition/>
</p:sldLayout>
</file>

<file path=ppt/slideLayouts/slideLayout4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27884B9F-AA6F-5146-9D4E-F8B9364A5890}" type="slidenum">
              <a:rPr lang="en-US" altLang="en-US"/>
              <a:pPr>
                <a:defRPr/>
              </a:pPr>
              <a:t>‹#›</a:t>
            </a:fld>
            <a:endParaRPr lang="en-US" altLang="en-US"/>
          </a:p>
        </p:txBody>
      </p:sp>
    </p:spTree>
    <p:extLst>
      <p:ext uri="{BB962C8B-B14F-4D97-AF65-F5344CB8AC3E}">
        <p14:creationId xmlns:p14="http://schemas.microsoft.com/office/powerpoint/2010/main" val="3417448"/>
      </p:ext>
    </p:extLst>
  </p:cSld>
  <p:clrMapOvr>
    <a:masterClrMapping/>
  </p:clrMapOvr>
  <p:transition/>
</p:sldLayout>
</file>

<file path=ppt/slideLayouts/slideLayout4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eaLnBrk="0" hangingPunct="0">
              <a:defRPr smtClean="0"/>
            </a:lvl1pPr>
          </a:lstStyle>
          <a:p>
            <a:pPr>
              <a:defRPr/>
            </a:pPr>
            <a:fld id="{6632DC94-572A-394E-9D76-1A9221DAD858}" type="slidenum">
              <a:rPr lang="en-US" altLang="en-US"/>
              <a:pPr>
                <a:defRPr/>
              </a:pPr>
              <a:t>‹#›</a:t>
            </a:fld>
            <a:endParaRPr lang="en-US" altLang="en-US"/>
          </a:p>
        </p:txBody>
      </p:sp>
    </p:spTree>
    <p:extLst>
      <p:ext uri="{BB962C8B-B14F-4D97-AF65-F5344CB8AC3E}">
        <p14:creationId xmlns:p14="http://schemas.microsoft.com/office/powerpoint/2010/main" val="3093445701"/>
      </p:ext>
    </p:extLst>
  </p:cSld>
  <p:clrMapOvr>
    <a:masterClrMapping/>
  </p:clrMapOvr>
  <p:transition/>
</p:sldLayout>
</file>

<file path=ppt/slideLayouts/slideLayout4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eaLnBrk="0" hangingPunct="0">
              <a:defRPr smtClean="0"/>
            </a:lvl1pPr>
          </a:lstStyle>
          <a:p>
            <a:pPr>
              <a:defRPr/>
            </a:pPr>
            <a:fld id="{71F917F0-9109-1345-BF35-EE606B428F97}" type="slidenum">
              <a:rPr lang="en-US" altLang="en-US"/>
              <a:pPr>
                <a:defRPr/>
              </a:pPr>
              <a:t>‹#›</a:t>
            </a:fld>
            <a:endParaRPr lang="en-US" altLang="en-US"/>
          </a:p>
        </p:txBody>
      </p:sp>
    </p:spTree>
    <p:extLst>
      <p:ext uri="{BB962C8B-B14F-4D97-AF65-F5344CB8AC3E}">
        <p14:creationId xmlns:p14="http://schemas.microsoft.com/office/powerpoint/2010/main" val="2752119605"/>
      </p:ext>
    </p:extLst>
  </p:cSld>
  <p:clrMapOvr>
    <a:masterClrMapping/>
  </p:clrMapOvr>
  <p:transition/>
</p:sldLayout>
</file>

<file path=ppt/slideLayouts/slideLayout4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eaLnBrk="0" hangingPunct="0">
              <a:defRPr smtClean="0"/>
            </a:lvl1pPr>
          </a:lstStyle>
          <a:p>
            <a:pPr>
              <a:defRPr/>
            </a:pPr>
            <a:fld id="{53D5049F-F691-FD4A-87B4-FC136EBC24AE}" type="slidenum">
              <a:rPr lang="en-US" altLang="en-US"/>
              <a:pPr>
                <a:defRPr/>
              </a:pPr>
              <a:t>‹#›</a:t>
            </a:fld>
            <a:endParaRPr lang="en-US" altLang="en-US"/>
          </a:p>
        </p:txBody>
      </p:sp>
    </p:spTree>
    <p:extLst>
      <p:ext uri="{BB962C8B-B14F-4D97-AF65-F5344CB8AC3E}">
        <p14:creationId xmlns:p14="http://schemas.microsoft.com/office/powerpoint/2010/main" val="3273736856"/>
      </p:ext>
    </p:extLst>
  </p:cSld>
  <p:clrMapOvr>
    <a:masterClrMapping/>
  </p:clrMapOvr>
  <p:transition/>
</p:sldLayout>
</file>

<file path=ppt/slideLayouts/slideLayout4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C4FF2DC8-52E2-BA40-9B61-ADB6606CB234}" type="slidenum">
              <a:rPr lang="en-US" altLang="en-US"/>
              <a:pPr>
                <a:defRPr/>
              </a:pPr>
              <a:t>‹#›</a:t>
            </a:fld>
            <a:endParaRPr lang="en-US" altLang="en-US"/>
          </a:p>
        </p:txBody>
      </p:sp>
    </p:spTree>
    <p:extLst>
      <p:ext uri="{BB962C8B-B14F-4D97-AF65-F5344CB8AC3E}">
        <p14:creationId xmlns:p14="http://schemas.microsoft.com/office/powerpoint/2010/main" val="1807450089"/>
      </p:ext>
    </p:extLst>
  </p:cSld>
  <p:clrMapOvr>
    <a:masterClrMapping/>
  </p:clrMapOvr>
  <p:transition/>
</p:sldLayout>
</file>

<file path=ppt/slideLayouts/slideLayout4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E86DCD5A-1682-9A4A-A8BE-C69B256BA033}" type="slidenum">
              <a:rPr lang="en-US" altLang="en-US"/>
              <a:pPr>
                <a:defRPr/>
              </a:pPr>
              <a:t>‹#›</a:t>
            </a:fld>
            <a:endParaRPr lang="en-US" altLang="en-US"/>
          </a:p>
        </p:txBody>
      </p:sp>
    </p:spTree>
    <p:extLst>
      <p:ext uri="{BB962C8B-B14F-4D97-AF65-F5344CB8AC3E}">
        <p14:creationId xmlns:p14="http://schemas.microsoft.com/office/powerpoint/2010/main" val="3761828218"/>
      </p:ext>
    </p:extLst>
  </p:cSld>
  <p:clrMapOvr>
    <a:masterClrMapping/>
  </p:clrMapOvr>
  <p:transition/>
</p:sldLayout>
</file>

<file path=ppt/slideLayouts/slideLayout4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B82F0991-4873-3C42-B683-77E9BCEE3FE6}" type="slidenum">
              <a:rPr lang="en-US" altLang="en-US"/>
              <a:pPr>
                <a:defRPr/>
              </a:pPr>
              <a:t>‹#›</a:t>
            </a:fld>
            <a:endParaRPr lang="en-US" altLang="en-US"/>
          </a:p>
        </p:txBody>
      </p:sp>
    </p:spTree>
    <p:extLst>
      <p:ext uri="{BB962C8B-B14F-4D97-AF65-F5344CB8AC3E}">
        <p14:creationId xmlns:p14="http://schemas.microsoft.com/office/powerpoint/2010/main" val="880693441"/>
      </p:ext>
    </p:extLst>
  </p:cSld>
  <p:clrMapOvr>
    <a:masterClrMapping/>
  </p:clrMapOvr>
  <p:transition/>
</p:sldLayout>
</file>

<file path=ppt/slideLayouts/slideLayout4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CB8C91F0-DD8C-7E4D-9F03-2FF316F79135}" type="slidenum">
              <a:rPr lang="en-US" altLang="en-US"/>
              <a:pPr>
                <a:defRPr/>
              </a:pPr>
              <a:t>‹#›</a:t>
            </a:fld>
            <a:endParaRPr lang="en-US" altLang="en-US"/>
          </a:p>
        </p:txBody>
      </p:sp>
    </p:spTree>
    <p:extLst>
      <p:ext uri="{BB962C8B-B14F-4D97-AF65-F5344CB8AC3E}">
        <p14:creationId xmlns:p14="http://schemas.microsoft.com/office/powerpoint/2010/main" val="2831490560"/>
      </p:ext>
    </p:extLst>
  </p:cSld>
  <p:clrMapOvr>
    <a:masterClrMapping/>
  </p:clrMapOvr>
  <p:transition/>
</p:sldLayout>
</file>

<file path=ppt/slideLayouts/slideLayout422.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62F0A46D-7C23-D442-BDA7-74E36D162CC8}" type="slidenum">
              <a:rPr lang="en-US" altLang="en-US"/>
              <a:pPr>
                <a:defRPr/>
              </a:pPr>
              <a:t>‹#›</a:t>
            </a:fld>
            <a:endParaRPr lang="en-US" altLang="en-US"/>
          </a:p>
        </p:txBody>
      </p:sp>
    </p:spTree>
    <p:extLst>
      <p:ext uri="{BB962C8B-B14F-4D97-AF65-F5344CB8AC3E}">
        <p14:creationId xmlns:p14="http://schemas.microsoft.com/office/powerpoint/2010/main" val="166955143"/>
      </p:ext>
    </p:extLst>
  </p:cSld>
  <p:clrMapOvr>
    <a:masterClrMapping/>
  </p:clrMapOvr>
  <p:transition/>
</p:sldLayout>
</file>

<file path=ppt/slideLayouts/slideLayout4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prstClr val="black"/>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prstClr val="black"/>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930401317"/>
      </p:ext>
    </p:extLst>
  </p:cSld>
  <p:clrMapOvr>
    <a:masterClrMapping/>
  </p:clrMapOvr>
  <p:transition/>
</p:sldLayout>
</file>

<file path=ppt/slideLayouts/slideLayout42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40768776"/>
      </p:ext>
    </p:extLst>
  </p:cSld>
  <p:clrMapOvr>
    <a:masterClrMapping/>
  </p:clrMapOvr>
  <p:transition/>
</p:sldLayout>
</file>

<file path=ppt/slideLayouts/slideLayout4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260511931"/>
      </p:ext>
    </p:extLst>
  </p:cSld>
  <p:clrMapOvr>
    <a:masterClrMapping/>
  </p:clrMapOvr>
  <p:transition/>
</p:sldLayout>
</file>

<file path=ppt/slideLayouts/slideLayout4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986174166"/>
      </p:ext>
    </p:extLst>
  </p:cSld>
  <p:clrMapOvr>
    <a:masterClrMapping/>
  </p:clrMapOvr>
  <p:transition/>
</p:sldLayout>
</file>

<file path=ppt/slideLayouts/slideLayout4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89919389"/>
      </p:ext>
    </p:extLst>
  </p:cSld>
  <p:clrMapOvr>
    <a:masterClrMapping/>
  </p:clrMapOvr>
  <p:transition/>
</p:sldLayout>
</file>

<file path=ppt/slideLayouts/slideLayout4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805318677"/>
      </p:ext>
    </p:extLst>
  </p:cSld>
  <p:clrMapOvr>
    <a:masterClrMapping/>
  </p:clrMapOvr>
  <p:transition/>
</p:sldLayout>
</file>

<file path=ppt/slideLayouts/slideLayout4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277374766"/>
      </p:ext>
    </p:extLst>
  </p:cSld>
  <p:clrMapOvr>
    <a:masterClrMapping/>
  </p:clrMapOvr>
  <p:transition/>
</p:sldLayout>
</file>

<file path=ppt/slideLayouts/slideLayout4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868041354"/>
      </p:ext>
    </p:extLst>
  </p:cSld>
  <p:clrMapOvr>
    <a:masterClrMapping/>
  </p:clrMapOvr>
  <p:transition/>
</p:sldLayout>
</file>

<file path=ppt/slideLayouts/slideLayout4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43398135"/>
      </p:ext>
    </p:extLst>
  </p:cSld>
  <p:clrMapOvr>
    <a:masterClrMapping/>
  </p:clrMapOvr>
  <p:transition/>
</p:sldLayout>
</file>

<file path=ppt/slideLayouts/slideLayout4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629488110"/>
      </p:ext>
    </p:extLst>
  </p:cSld>
  <p:clrMapOvr>
    <a:masterClrMapping/>
  </p:clrMapOvr>
  <p:transition/>
</p:sldLayout>
</file>

<file path=ppt/slideLayouts/slideLayout4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533301839"/>
      </p:ext>
    </p:extLst>
  </p:cSld>
  <p:clrMapOvr>
    <a:masterClrMapping/>
  </p:clrMapOvr>
  <p:transition/>
</p:sldLayout>
</file>

<file path=ppt/slideLayouts/slideLayout4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234625789"/>
      </p:ext>
    </p:extLst>
  </p:cSld>
  <p:clrMapOvr>
    <a:masterClrMapping/>
  </p:clrMapOvr>
  <p:transition/>
</p:sldLayout>
</file>

<file path=ppt/slideLayouts/slideLayout4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588409016"/>
      </p:ext>
    </p:extLst>
  </p:cSld>
  <p:clrMapOvr>
    <a:masterClrMapping/>
  </p:clrMapOvr>
  <p:transition/>
</p:sldLayout>
</file>

<file path=ppt/slideLayouts/slideLayout4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3816495892"/>
      </p:ext>
    </p:extLst>
  </p:cSld>
  <p:clrMapOvr>
    <a:masterClrMapping/>
  </p:clrMapOvr>
  <p:transition/>
</p:sldLayout>
</file>

<file path=ppt/slideLayouts/slideLayout4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4031889725"/>
      </p:ext>
    </p:extLst>
  </p:cSld>
  <p:clrMapOvr>
    <a:masterClrMapping/>
  </p:clrMapOvr>
  <p:transition/>
</p:sldLayout>
</file>

<file path=ppt/slideLayouts/slideLayout4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1043419311"/>
      </p:ext>
    </p:extLst>
  </p:cSld>
  <p:clrMapOvr>
    <a:masterClrMapping/>
  </p:clrMapOvr>
  <p:transition/>
</p:sldLayout>
</file>

<file path=ppt/slideLayouts/slideLayout4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3287196653"/>
      </p:ext>
    </p:extLst>
  </p:cSld>
  <p:clrMapOvr>
    <a:masterClrMapping/>
  </p:clrMapOvr>
  <p:transition/>
</p:sldLayout>
</file>

<file path=ppt/slideLayouts/slideLayout4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3443399964"/>
      </p:ext>
    </p:extLst>
  </p:cSld>
  <p:clrMapOvr>
    <a:masterClrMapping/>
  </p:clrMapOvr>
  <p:transition/>
</p:sldLayout>
</file>

<file path=ppt/slideLayouts/slideLayout4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1491952778"/>
      </p:ext>
    </p:extLst>
  </p:cSld>
  <p:clrMapOvr>
    <a:masterClrMapping/>
  </p:clrMapOvr>
  <p:transition/>
</p:sldLayout>
</file>

<file path=ppt/slideLayouts/slideLayout4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3665507306"/>
      </p:ext>
    </p:extLst>
  </p:cSld>
  <p:clrMapOvr>
    <a:masterClrMapping/>
  </p:clrMapOvr>
  <p:transition/>
</p:sldLayout>
</file>

<file path=ppt/slideLayouts/slideLayout4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182677281"/>
      </p:ext>
    </p:extLst>
  </p:cSld>
  <p:clrMapOvr>
    <a:masterClrMapping/>
  </p:clrMapOvr>
  <p:transition/>
</p:sldLayout>
</file>

<file path=ppt/slideLayouts/slideLayout4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3820621740"/>
      </p:ext>
    </p:extLst>
  </p:cSld>
  <p:clrMapOvr>
    <a:masterClrMapping/>
  </p:clrMapOvr>
  <p:transition/>
</p:sldLayout>
</file>

<file path=ppt/slideLayouts/slideLayout4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47456820"/>
      </p:ext>
    </p:extLst>
  </p:cSld>
  <p:clrMapOvr>
    <a:masterClrMapping/>
  </p:clrMapOvr>
  <p:transition/>
</p:sldLayout>
</file>

<file path=ppt/slideLayouts/slideLayout4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4926908"/>
      </p:ext>
    </p:extLst>
  </p:cSld>
  <p:clrMapOvr>
    <a:masterClrMapping/>
  </p:clrMapOvr>
  <p:transition/>
</p:sldLayout>
</file>

<file path=ppt/slideLayouts/slideLayout4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56354275"/>
      </p:ext>
    </p:extLst>
  </p:cSld>
  <p:clrMapOvr>
    <a:masterClrMapping/>
  </p:clrMapOvr>
  <p:transition/>
</p:sldLayout>
</file>

<file path=ppt/slideLayouts/slideLayout4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63248345"/>
      </p:ext>
    </p:extLst>
  </p:cSld>
  <p:clrMapOvr>
    <a:masterClrMapping/>
  </p:clrMapOvr>
  <p:transition/>
</p:sldLayout>
</file>

<file path=ppt/slideLayouts/slideLayout4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9797984"/>
      </p:ext>
    </p:extLst>
  </p:cSld>
  <p:clrMapOvr>
    <a:masterClrMapping/>
  </p:clrMapOvr>
  <p:transition/>
</p:sldLayout>
</file>

<file path=ppt/slideLayouts/slideLayout4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6771066"/>
      </p:ext>
    </p:extLst>
  </p:cSld>
  <p:clrMapOvr>
    <a:masterClrMapping/>
  </p:clrMapOvr>
  <p:transition/>
</p:sldLayout>
</file>

<file path=ppt/slideLayouts/slideLayout4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46128682"/>
      </p:ext>
    </p:extLst>
  </p:cSld>
  <p:clrMapOvr>
    <a:masterClrMapping/>
  </p:clrMapOvr>
  <p:transition/>
</p:sldLayout>
</file>

<file path=ppt/slideLayouts/slideLayout4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6798312"/>
      </p:ext>
    </p:extLst>
  </p:cSld>
  <p:clrMapOvr>
    <a:masterClrMapping/>
  </p:clrMapOvr>
  <p:transition/>
</p:sldLayout>
</file>

<file path=ppt/slideLayouts/slideLayout4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49677376"/>
      </p:ext>
    </p:extLst>
  </p:cSld>
  <p:clrMapOvr>
    <a:masterClrMapping/>
  </p:clrMapOvr>
  <p:transition/>
</p:sldLayout>
</file>

<file path=ppt/slideLayouts/slideLayout4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6940184"/>
      </p:ext>
    </p:extLst>
  </p:cSld>
  <p:clrMapOvr>
    <a:masterClrMapping/>
  </p:clrMapOvr>
  <p:transition/>
</p:sldLayout>
</file>

<file path=ppt/slideLayouts/slideLayout4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98021759"/>
      </p:ext>
    </p:extLst>
  </p:cSld>
  <p:clrMapOvr>
    <a:masterClrMapping/>
  </p:clrMapOvr>
  <p:transition/>
</p:sldLayout>
</file>

<file path=ppt/slideLayouts/slideLayout4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3"/>
            <a:ext cx="7772400" cy="1470025"/>
          </a:xfrm>
        </p:spPr>
        <p:txBody>
          <a:bodyPr lIns="91440"/>
          <a:lstStyle>
            <a:lvl1pPr algn="ctr">
              <a:defRPr/>
            </a:lvl1p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20D214A-2AFC-4BE3-89FE-6518807E148F}" type="datetime1">
              <a:rPr lang="en-US" smtClean="0"/>
              <a:t>7/4/22</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922012122"/>
      </p:ext>
    </p:extLst>
  </p:cSld>
  <p:clrMapOvr>
    <a:masterClrMapping/>
  </p:clrMapOvr>
</p:sldLayout>
</file>

<file path=ppt/slideLayouts/slideLayout4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400"/>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E9021861-6BD7-4EE9-A68B-37E75913A333}" type="datetime1">
              <a:rPr lang="en-US" smtClean="0"/>
              <a:t>7/4/22</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909742792"/>
      </p:ext>
    </p:extLst>
  </p:cSld>
  <p:clrMapOvr>
    <a:masterClrMapping/>
  </p:clrMapOvr>
</p:sldLayout>
</file>

<file path=ppt/slideLayouts/slideLayout4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CE294271-EC2C-4AA4-B1D8-6325DBCD6885}" type="datetime1">
              <a:rPr lang="en-US" smtClean="0"/>
              <a:t>7/4/22</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639459670"/>
      </p:ext>
    </p:extLst>
  </p:cSld>
  <p:clrMapOvr>
    <a:masterClrMapping/>
  </p:clrMapOvr>
</p:sldLayout>
</file>

<file path=ppt/slideLayouts/slideLayout4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26C81D6-5C0A-4888-8AA2-94A703B72A86}" type="datetime1">
              <a:rPr lang="en-US" smtClean="0"/>
              <a:t>7/4/22</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586836580"/>
      </p:ext>
    </p:extLst>
  </p:cSld>
  <p:clrMapOvr>
    <a:masterClrMapping/>
  </p:clrMapOvr>
</p:sldLayout>
</file>

<file path=ppt/slideLayouts/slideLayout4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8"/>
            <a:ext cx="2133600" cy="365125"/>
          </a:xfrm>
          <a:prstGeom prst="rect">
            <a:avLst/>
          </a:prstGeom>
        </p:spPr>
        <p:txBody>
          <a:bodyPr/>
          <a:lstStyle/>
          <a:p>
            <a:fld id="{5C6A7242-E7F0-452E-9AAD-6A266A1C3304}" type="datetime1">
              <a:rPr lang="en-US" smtClean="0"/>
              <a:t>7/4/22</a:t>
            </a:fld>
            <a:endParaRPr lang="en-US"/>
          </a:p>
        </p:txBody>
      </p:sp>
      <p:sp>
        <p:nvSpPr>
          <p:cNvPr id="8" name="Footer Placeholder 7"/>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538937078"/>
      </p:ext>
    </p:extLst>
  </p:cSld>
  <p:clrMapOvr>
    <a:masterClrMapping/>
  </p:clrMapOvr>
</p:sldLayout>
</file>

<file path=ppt/slideLayouts/slideLayout4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8"/>
            <a:ext cx="2133600" cy="365125"/>
          </a:xfrm>
          <a:prstGeom prst="rect">
            <a:avLst/>
          </a:prstGeom>
        </p:spPr>
        <p:txBody>
          <a:bodyPr/>
          <a:lstStyle/>
          <a:p>
            <a:fld id="{E4A2E865-F686-4BA8-A1F8-7363E1251590}" type="datetime1">
              <a:rPr lang="en-US" smtClean="0"/>
              <a:t>7/4/22</a:t>
            </a:fld>
            <a:endParaRPr lang="en-US"/>
          </a:p>
        </p:txBody>
      </p:sp>
      <p:sp>
        <p:nvSpPr>
          <p:cNvPr id="4" name="Footer Placeholder 3"/>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626248155"/>
      </p:ext>
    </p:extLst>
  </p:cSld>
  <p:clrMapOvr>
    <a:masterClrMapping/>
  </p:clrMapOvr>
</p:sldLayout>
</file>

<file path=ppt/slideLayouts/slideLayout4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8"/>
            <a:ext cx="2133600" cy="365125"/>
          </a:xfrm>
          <a:prstGeom prst="rect">
            <a:avLst/>
          </a:prstGeom>
        </p:spPr>
        <p:txBody>
          <a:bodyPr/>
          <a:lstStyle/>
          <a:p>
            <a:fld id="{13858B6D-F0A8-4A5A-A21C-F2DDFAEE91CA}" type="datetime1">
              <a:rPr lang="en-US" smtClean="0"/>
              <a:t>7/4/22</a:t>
            </a:fld>
            <a:endParaRPr lang="en-US"/>
          </a:p>
        </p:txBody>
      </p:sp>
      <p:sp>
        <p:nvSpPr>
          <p:cNvPr id="3" name="Footer Placeholder 2"/>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957706365"/>
      </p:ext>
    </p:extLst>
  </p:cSld>
  <p:clrMapOvr>
    <a:masterClrMapping/>
  </p:clrMapOvr>
</p:sldLayout>
</file>

<file path=ppt/slideLayouts/slideLayout4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4BE59F63-4AED-4D19-AEDC-2344A5DC207C}" type="datetime1">
              <a:rPr lang="en-US" smtClean="0"/>
              <a:t>7/4/22</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66082106"/>
      </p:ext>
    </p:extLst>
  </p:cSld>
  <p:clrMapOvr>
    <a:masterClrMapping/>
  </p:clrMapOvr>
</p:sldLayout>
</file>

<file path=ppt/slideLayouts/slideLayout4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E2DF23D-22DE-41A0-9045-8939205C2A67}" type="datetime1">
              <a:rPr lang="en-US" smtClean="0"/>
              <a:t>7/4/22</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612540118"/>
      </p:ext>
    </p:extLst>
  </p:cSld>
  <p:clrMapOvr>
    <a:masterClrMapping/>
  </p:clrMapOvr>
</p:sldLayout>
</file>

<file path=ppt/slideLayouts/slideLayout4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206B5BB5-C062-4C16-8C4E-0D7EE65EA5A7}" type="datetime1">
              <a:rPr lang="en-US" smtClean="0"/>
              <a:t>7/4/22</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305648210"/>
      </p:ext>
    </p:extLst>
  </p:cSld>
  <p:clrMapOvr>
    <a:masterClrMapping/>
  </p:clrMapOvr>
</p:sldLayout>
</file>

<file path=ppt/slideLayouts/slideLayout4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6"/>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6"/>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3CCC17E-136C-4D5B-9C83-1E9F6F691804}" type="datetime1">
              <a:rPr lang="en-US" smtClean="0"/>
              <a:t>7/4/22</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726393183"/>
      </p:ext>
    </p:extLst>
  </p:cSld>
  <p:clrMapOvr>
    <a:masterClrMapping/>
  </p:clrMapOvr>
</p:sldLayout>
</file>

<file path=ppt/slideLayouts/slideLayout46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eaLnBrk="1" hangingPunct="1">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5C66147B-D8F4-B34F-ACFC-F4150A9F5034}" type="slidenum">
              <a:rPr lang="en-US" altLang="en-US"/>
              <a:pPr>
                <a:defRPr/>
              </a:pPr>
              <a:t>‹#›</a:t>
            </a:fld>
            <a:endParaRPr lang="en-US" altLang="en-US"/>
          </a:p>
        </p:txBody>
      </p:sp>
    </p:spTree>
    <p:extLst>
      <p:ext uri="{BB962C8B-B14F-4D97-AF65-F5344CB8AC3E}">
        <p14:creationId xmlns:p14="http://schemas.microsoft.com/office/powerpoint/2010/main" val="194996880"/>
      </p:ext>
    </p:extLst>
  </p:cSld>
  <p:clrMapOvr>
    <a:masterClrMapping/>
  </p:clrMapOvr>
  <p:transition/>
</p:sldLayout>
</file>

<file path=ppt/slideLayouts/slideLayout4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B4B655F-9513-DB41-847A-CB5F5ABCD6B3}" type="slidenum">
              <a:rPr lang="en-US" altLang="en-US"/>
              <a:pPr>
                <a:defRPr/>
              </a:pPr>
              <a:t>‹#›</a:t>
            </a:fld>
            <a:endParaRPr lang="en-US" altLang="en-US"/>
          </a:p>
        </p:txBody>
      </p:sp>
    </p:spTree>
    <p:extLst>
      <p:ext uri="{BB962C8B-B14F-4D97-AF65-F5344CB8AC3E}">
        <p14:creationId xmlns:p14="http://schemas.microsoft.com/office/powerpoint/2010/main" val="3022748827"/>
      </p:ext>
    </p:extLst>
  </p:cSld>
  <p:clrMapOvr>
    <a:masterClrMapping/>
  </p:clrMapOvr>
  <p:transition/>
</p:sldLayout>
</file>

<file path=ppt/slideLayouts/slideLayout4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F70262A-25C7-1D4F-BA49-9AAD51FA1D0E}" type="slidenum">
              <a:rPr lang="en-US" altLang="en-US"/>
              <a:pPr>
                <a:defRPr/>
              </a:pPr>
              <a:t>‹#›</a:t>
            </a:fld>
            <a:endParaRPr lang="en-US" altLang="en-US"/>
          </a:p>
        </p:txBody>
      </p:sp>
    </p:spTree>
    <p:extLst>
      <p:ext uri="{BB962C8B-B14F-4D97-AF65-F5344CB8AC3E}">
        <p14:creationId xmlns:p14="http://schemas.microsoft.com/office/powerpoint/2010/main" val="2844348648"/>
      </p:ext>
    </p:extLst>
  </p:cSld>
  <p:clrMapOvr>
    <a:masterClrMapping/>
  </p:clrMapOvr>
  <p:transition/>
</p:sldLayout>
</file>

<file path=ppt/slideLayouts/slideLayout4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AFF24C-C776-6444-B9B7-94F550F93C13}" type="slidenum">
              <a:rPr lang="en-US" altLang="en-US"/>
              <a:pPr>
                <a:defRPr/>
              </a:pPr>
              <a:t>‹#›</a:t>
            </a:fld>
            <a:endParaRPr lang="en-US" altLang="en-US"/>
          </a:p>
        </p:txBody>
      </p:sp>
    </p:spTree>
    <p:extLst>
      <p:ext uri="{BB962C8B-B14F-4D97-AF65-F5344CB8AC3E}">
        <p14:creationId xmlns:p14="http://schemas.microsoft.com/office/powerpoint/2010/main" val="673294743"/>
      </p:ext>
    </p:extLst>
  </p:cSld>
  <p:clrMapOvr>
    <a:masterClrMapping/>
  </p:clrMapOvr>
  <p:transition/>
</p:sldLayout>
</file>

<file path=ppt/slideLayouts/slideLayout4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3D46D27-56D0-344A-BE31-89C869EBEEAE}" type="slidenum">
              <a:rPr lang="en-US" altLang="en-US"/>
              <a:pPr>
                <a:defRPr/>
              </a:pPr>
              <a:t>‹#›</a:t>
            </a:fld>
            <a:endParaRPr lang="en-US" altLang="en-US"/>
          </a:p>
        </p:txBody>
      </p:sp>
    </p:spTree>
    <p:extLst>
      <p:ext uri="{BB962C8B-B14F-4D97-AF65-F5344CB8AC3E}">
        <p14:creationId xmlns:p14="http://schemas.microsoft.com/office/powerpoint/2010/main" val="2431732729"/>
      </p:ext>
    </p:extLst>
  </p:cSld>
  <p:clrMapOvr>
    <a:masterClrMapping/>
  </p:clrMapOvr>
  <p:transition/>
</p:sldLayout>
</file>

<file path=ppt/slideLayouts/slideLayout4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4925BFE8-1EE5-7749-87C6-59D761839782}" type="slidenum">
              <a:rPr lang="en-US" altLang="en-US"/>
              <a:pPr>
                <a:defRPr/>
              </a:pPr>
              <a:t>‹#›</a:t>
            </a:fld>
            <a:endParaRPr lang="en-US" altLang="en-US"/>
          </a:p>
        </p:txBody>
      </p:sp>
    </p:spTree>
    <p:extLst>
      <p:ext uri="{BB962C8B-B14F-4D97-AF65-F5344CB8AC3E}">
        <p14:creationId xmlns:p14="http://schemas.microsoft.com/office/powerpoint/2010/main" val="978746972"/>
      </p:ext>
    </p:extLst>
  </p:cSld>
  <p:clrMapOvr>
    <a:masterClrMapping/>
  </p:clrMapOvr>
  <p:transition/>
</p:sldLayout>
</file>

<file path=ppt/slideLayouts/slideLayout4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9151F3C-38B5-C447-BBE5-70E1ABFC6BB2}" type="slidenum">
              <a:rPr lang="en-US" altLang="en-US"/>
              <a:pPr>
                <a:defRPr/>
              </a:pPr>
              <a:t>‹#›</a:t>
            </a:fld>
            <a:endParaRPr lang="en-US" altLang="en-US"/>
          </a:p>
        </p:txBody>
      </p:sp>
    </p:spTree>
    <p:extLst>
      <p:ext uri="{BB962C8B-B14F-4D97-AF65-F5344CB8AC3E}">
        <p14:creationId xmlns:p14="http://schemas.microsoft.com/office/powerpoint/2010/main" val="2386205692"/>
      </p:ext>
    </p:extLst>
  </p:cSld>
  <p:clrMapOvr>
    <a:masterClrMapping/>
  </p:clrMapOvr>
  <p:transition/>
</p:sldLayout>
</file>

<file path=ppt/slideLayouts/slideLayout4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07B9740-5855-2A42-B252-D99EB4C57248}" type="slidenum">
              <a:rPr lang="en-US" altLang="en-US"/>
              <a:pPr>
                <a:defRPr/>
              </a:pPr>
              <a:t>‹#›</a:t>
            </a:fld>
            <a:endParaRPr lang="en-US" altLang="en-US"/>
          </a:p>
        </p:txBody>
      </p:sp>
    </p:spTree>
    <p:extLst>
      <p:ext uri="{BB962C8B-B14F-4D97-AF65-F5344CB8AC3E}">
        <p14:creationId xmlns:p14="http://schemas.microsoft.com/office/powerpoint/2010/main" val="666324575"/>
      </p:ext>
    </p:extLst>
  </p:cSld>
  <p:clrMapOvr>
    <a:masterClrMapping/>
  </p:clrMapOvr>
  <p:transition/>
</p:sldLayout>
</file>

<file path=ppt/slideLayouts/slideLayout4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DC5EF0D-3683-CA41-828D-672F2E3955A1}" type="slidenum">
              <a:rPr lang="en-US" altLang="en-US"/>
              <a:pPr>
                <a:defRPr/>
              </a:pPr>
              <a:t>‹#›</a:t>
            </a:fld>
            <a:endParaRPr lang="en-US" altLang="en-US"/>
          </a:p>
        </p:txBody>
      </p:sp>
    </p:spTree>
    <p:extLst>
      <p:ext uri="{BB962C8B-B14F-4D97-AF65-F5344CB8AC3E}">
        <p14:creationId xmlns:p14="http://schemas.microsoft.com/office/powerpoint/2010/main" val="1766707855"/>
      </p:ext>
    </p:extLst>
  </p:cSld>
  <p:clrMapOvr>
    <a:masterClrMapping/>
  </p:clrMapOvr>
  <p:transition/>
</p:sldLayout>
</file>

<file path=ppt/slideLayouts/slideLayout4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11A51B-8B96-BD4C-95B5-FCA03A36A313}" type="slidenum">
              <a:rPr lang="en-US" altLang="en-US"/>
              <a:pPr>
                <a:defRPr/>
              </a:pPr>
              <a:t>‹#›</a:t>
            </a:fld>
            <a:endParaRPr lang="en-US" altLang="en-US"/>
          </a:p>
        </p:txBody>
      </p:sp>
    </p:spTree>
    <p:extLst>
      <p:ext uri="{BB962C8B-B14F-4D97-AF65-F5344CB8AC3E}">
        <p14:creationId xmlns:p14="http://schemas.microsoft.com/office/powerpoint/2010/main" val="2452579808"/>
      </p:ext>
    </p:extLst>
  </p:cSld>
  <p:clrMapOvr>
    <a:masterClrMapping/>
  </p:clrMapOvr>
  <p:transition/>
</p:sldLayout>
</file>

<file path=ppt/slideLayouts/slideLayout4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89F2BAA-D8FE-2C4D-A9A5-9491AFC1AF7D}" type="slidenum">
              <a:rPr lang="en-US" altLang="en-US"/>
              <a:pPr>
                <a:defRPr/>
              </a:pPr>
              <a:t>‹#›</a:t>
            </a:fld>
            <a:endParaRPr lang="en-US" altLang="en-US"/>
          </a:p>
        </p:txBody>
      </p:sp>
    </p:spTree>
    <p:extLst>
      <p:ext uri="{BB962C8B-B14F-4D97-AF65-F5344CB8AC3E}">
        <p14:creationId xmlns:p14="http://schemas.microsoft.com/office/powerpoint/2010/main" val="110139324"/>
      </p:ext>
    </p:extLst>
  </p:cSld>
  <p:clrMapOvr>
    <a:masterClrMapping/>
  </p:clrMapOvr>
  <p:transition/>
</p:sldLayout>
</file>

<file path=ppt/slideLayouts/slideLayout47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1698652"/>
      </p:ext>
    </p:extLst>
  </p:cSld>
  <p:clrMapOvr>
    <a:masterClrMapping/>
  </p:clrMapOvr>
  <p:transition/>
</p:sldLayout>
</file>

<file path=ppt/slideLayouts/slideLayout4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38482364"/>
      </p:ext>
    </p:extLst>
  </p:cSld>
  <p:clrMapOvr>
    <a:masterClrMapping/>
  </p:clrMapOvr>
  <p:transition/>
</p:sldLayout>
</file>

<file path=ppt/slideLayouts/slideLayout4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33161478"/>
      </p:ext>
    </p:extLst>
  </p:cSld>
  <p:clrMapOvr>
    <a:masterClrMapping/>
  </p:clrMapOvr>
  <p:transition/>
</p:sldLayout>
</file>

<file path=ppt/slideLayouts/slideLayout4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84185520"/>
      </p:ext>
    </p:extLst>
  </p:cSld>
  <p:clrMapOvr>
    <a:masterClrMapping/>
  </p:clrMapOvr>
  <p:transition/>
</p:sldLayout>
</file>

<file path=ppt/slideLayouts/slideLayout4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54878452"/>
      </p:ext>
    </p:extLst>
  </p:cSld>
  <p:clrMapOvr>
    <a:masterClrMapping/>
  </p:clrMapOvr>
  <p:transition/>
</p:sldLayout>
</file>

<file path=ppt/slideLayouts/slideLayout4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09680095"/>
      </p:ext>
    </p:extLst>
  </p:cSld>
  <p:clrMapOvr>
    <a:masterClrMapping/>
  </p:clrMapOvr>
  <p:transition/>
</p:sldLayout>
</file>

<file path=ppt/slideLayouts/slideLayout4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2736310"/>
      </p:ext>
    </p:extLst>
  </p:cSld>
  <p:clrMapOvr>
    <a:masterClrMapping/>
  </p:clrMapOvr>
  <p:transition/>
</p:sldLayout>
</file>

<file path=ppt/slideLayouts/slideLayout4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31627763"/>
      </p:ext>
    </p:extLst>
  </p:cSld>
  <p:clrMapOvr>
    <a:masterClrMapping/>
  </p:clrMapOvr>
  <p:transition/>
</p:sldLayout>
</file>

<file path=ppt/slideLayouts/slideLayout4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7407949"/>
      </p:ext>
    </p:extLst>
  </p:cSld>
  <p:clrMapOvr>
    <a:masterClrMapping/>
  </p:clrMapOvr>
  <p:transition/>
</p:sldLayout>
</file>

<file path=ppt/slideLayouts/slideLayout4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91999752"/>
      </p:ext>
    </p:extLst>
  </p:cSld>
  <p:clrMapOvr>
    <a:masterClrMapping/>
  </p:clrMapOvr>
  <p:transition/>
</p:sldLayout>
</file>

<file path=ppt/slideLayouts/slideLayout4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07868246"/>
      </p:ext>
    </p:extLst>
  </p:cSld>
  <p:clrMapOvr>
    <a:masterClrMapping/>
  </p:clrMapOvr>
  <p:transition/>
</p:sldLayout>
</file>

<file path=ppt/slideLayouts/slideLayout48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403425495"/>
      </p:ext>
    </p:extLst>
  </p:cSld>
  <p:clrMapOvr>
    <a:masterClrMapping/>
  </p:clrMapOvr>
  <p:transition/>
</p:sldLayout>
</file>

<file path=ppt/slideLayouts/slideLayout4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470731054"/>
      </p:ext>
    </p:extLst>
  </p:cSld>
  <p:clrMapOvr>
    <a:masterClrMapping/>
  </p:clrMapOvr>
  <p:transition/>
</p:sldLayout>
</file>

<file path=ppt/slideLayouts/slideLayout4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1852116492"/>
      </p:ext>
    </p:extLst>
  </p:cSld>
  <p:clrMapOvr>
    <a:masterClrMapping/>
  </p:clrMapOvr>
  <p:transition/>
</p:sldLayout>
</file>

<file path=ppt/slideLayouts/slideLayout4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1969844510"/>
      </p:ext>
    </p:extLst>
  </p:cSld>
  <p:clrMapOvr>
    <a:masterClrMapping/>
  </p:clrMapOvr>
  <p:transition/>
</p:sldLayout>
</file>

<file path=ppt/slideLayouts/slideLayout4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307270744"/>
      </p:ext>
    </p:extLst>
  </p:cSld>
  <p:clrMapOvr>
    <a:masterClrMapping/>
  </p:clrMapOvr>
  <p:transition/>
</p:sldLayout>
</file>

<file path=ppt/slideLayouts/slideLayout4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113182394"/>
      </p:ext>
    </p:extLst>
  </p:cSld>
  <p:clrMapOvr>
    <a:masterClrMapping/>
  </p:clrMapOvr>
  <p:transition/>
</p:sldLayout>
</file>

<file path=ppt/slideLayouts/slideLayout4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3986152822"/>
      </p:ext>
    </p:extLst>
  </p:cSld>
  <p:clrMapOvr>
    <a:masterClrMapping/>
  </p:clrMapOvr>
  <p:transition/>
</p:sldLayout>
</file>

<file path=ppt/slideLayouts/slideLayout4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1062486270"/>
      </p:ext>
    </p:extLst>
  </p:cSld>
  <p:clrMapOvr>
    <a:masterClrMapping/>
  </p:clrMapOvr>
  <p:transition/>
</p:sldLayout>
</file>

<file path=ppt/slideLayouts/slideLayout4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1018878341"/>
      </p:ext>
    </p:extLst>
  </p:cSld>
  <p:clrMapOvr>
    <a:masterClrMapping/>
  </p:clrMapOvr>
  <p:transition/>
</p:sldLayout>
</file>

<file path=ppt/slideLayouts/slideLayout4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2983644539"/>
      </p:ext>
    </p:extLst>
  </p:cSld>
  <p:clrMapOvr>
    <a:masterClrMapping/>
  </p:clrMapOvr>
  <p:transition/>
</p:sldLayout>
</file>

<file path=ppt/slideLayouts/slideLayout4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968205396"/>
      </p:ext>
    </p:extLst>
  </p:cSld>
  <p:clrMapOvr>
    <a:masterClrMapping/>
  </p:clrMapOvr>
  <p:transition/>
</p:sldLayout>
</file>

<file path=ppt/slideLayouts/slideLayout50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CDC00C90-2B48-774D-9D10-ACD2AA1FABF5}"/>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99AEA994-74D3-F245-934E-07CD18FA44C3}"/>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503ED410-A9AE-8449-9FA1-D23B9ED458F9}"/>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C5096B33-C878-B64E-8604-BF7B8540464E}"/>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D5E56938-326F-5F44-80B6-62A0071E3E54}"/>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2C0A28E5-8C47-A644-82FE-3D3608916BE2}"/>
              </a:ext>
            </a:extLst>
          </p:cNvPr>
          <p:cNvSpPr>
            <a:spLocks noGrp="1" noChangeArrowheads="1"/>
          </p:cNvSpPr>
          <p:nvPr>
            <p:ph type="sldNum" sz="quarter" idx="12"/>
          </p:nvPr>
        </p:nvSpPr>
        <p:spPr/>
        <p:txBody>
          <a:bodyPr/>
          <a:lstStyle>
            <a:lvl1pPr>
              <a:defRPr sz="1200"/>
            </a:lvl1pPr>
          </a:lstStyle>
          <a:p>
            <a:pPr>
              <a:defRPr/>
            </a:pPr>
            <a:fld id="{25068BFD-CE97-1846-81A4-E105DC1B4DBA}" type="slidenum">
              <a:rPr lang="en-US" altLang="en-US"/>
              <a:pPr>
                <a:defRPr/>
              </a:pPr>
              <a:t>‹#›</a:t>
            </a:fld>
            <a:endParaRPr lang="en-US" altLang="en-US"/>
          </a:p>
        </p:txBody>
      </p:sp>
    </p:spTree>
    <p:extLst>
      <p:ext uri="{BB962C8B-B14F-4D97-AF65-F5344CB8AC3E}">
        <p14:creationId xmlns:p14="http://schemas.microsoft.com/office/powerpoint/2010/main" val="4043721932"/>
      </p:ext>
    </p:extLst>
  </p:cSld>
  <p:clrMapOvr>
    <a:masterClrMapping/>
  </p:clrMapOvr>
  <p:transition/>
</p:sldLayout>
</file>

<file path=ppt/slideLayouts/slideLayout5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C7EF4DF-9854-0047-B390-FE284708696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15A02980-DCD2-954D-8D11-E3B6E3D1C240}"/>
              </a:ext>
            </a:extLst>
          </p:cNvPr>
          <p:cNvSpPr>
            <a:spLocks noGrp="1" noChangeArrowheads="1"/>
          </p:cNvSpPr>
          <p:nvPr>
            <p:ph type="sldNum" sz="quarter" idx="11"/>
          </p:nvPr>
        </p:nvSpPr>
        <p:spPr>
          <a:ln/>
        </p:spPr>
        <p:txBody>
          <a:bodyPr/>
          <a:lstStyle>
            <a:lvl1pPr>
              <a:defRPr/>
            </a:lvl1pPr>
          </a:lstStyle>
          <a:p>
            <a:pPr>
              <a:defRPr/>
            </a:pPr>
            <a:fld id="{696CF17A-3047-224B-BC46-DD606BE3B229}" type="slidenum">
              <a:rPr lang="en-US" altLang="en-US"/>
              <a:pPr>
                <a:defRPr/>
              </a:pPr>
              <a:t>‹#›</a:t>
            </a:fld>
            <a:endParaRPr lang="en-US" altLang="en-US"/>
          </a:p>
        </p:txBody>
      </p:sp>
    </p:spTree>
    <p:extLst>
      <p:ext uri="{BB962C8B-B14F-4D97-AF65-F5344CB8AC3E}">
        <p14:creationId xmlns:p14="http://schemas.microsoft.com/office/powerpoint/2010/main" val="165626076"/>
      </p:ext>
    </p:extLst>
  </p:cSld>
  <p:clrMapOvr>
    <a:masterClrMapping/>
  </p:clrMapOvr>
  <p:transition/>
</p:sldLayout>
</file>

<file path=ppt/slideLayouts/slideLayout5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CE49ADBD-06B6-8446-AA68-DEB60554B86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0FB0AD4B-F99D-A04F-AFEA-C26A531657EF}"/>
              </a:ext>
            </a:extLst>
          </p:cNvPr>
          <p:cNvSpPr>
            <a:spLocks noGrp="1" noChangeArrowheads="1"/>
          </p:cNvSpPr>
          <p:nvPr>
            <p:ph type="sldNum" sz="quarter" idx="11"/>
          </p:nvPr>
        </p:nvSpPr>
        <p:spPr>
          <a:ln/>
        </p:spPr>
        <p:txBody>
          <a:bodyPr/>
          <a:lstStyle>
            <a:lvl1pPr>
              <a:defRPr/>
            </a:lvl1pPr>
          </a:lstStyle>
          <a:p>
            <a:pPr>
              <a:defRPr/>
            </a:pPr>
            <a:fld id="{480945C1-562E-0B43-8BA6-CECFB3DB6883}" type="slidenum">
              <a:rPr lang="en-US" altLang="en-US"/>
              <a:pPr>
                <a:defRPr/>
              </a:pPr>
              <a:t>‹#›</a:t>
            </a:fld>
            <a:endParaRPr lang="en-US" altLang="en-US"/>
          </a:p>
        </p:txBody>
      </p:sp>
    </p:spTree>
    <p:extLst>
      <p:ext uri="{BB962C8B-B14F-4D97-AF65-F5344CB8AC3E}">
        <p14:creationId xmlns:p14="http://schemas.microsoft.com/office/powerpoint/2010/main" val="2847917747"/>
      </p:ext>
    </p:extLst>
  </p:cSld>
  <p:clrMapOvr>
    <a:masterClrMapping/>
  </p:clrMapOvr>
  <p:transition/>
</p:sldLayout>
</file>

<file path=ppt/slideLayouts/slideLayout5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7B0B1CC9-3AFE-3B4A-916B-FD0123FECDB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D0ADB426-B89D-CE46-AC70-3C1BF392FD2A}"/>
              </a:ext>
            </a:extLst>
          </p:cNvPr>
          <p:cNvSpPr>
            <a:spLocks noGrp="1" noChangeArrowheads="1"/>
          </p:cNvSpPr>
          <p:nvPr>
            <p:ph type="sldNum" sz="quarter" idx="11"/>
          </p:nvPr>
        </p:nvSpPr>
        <p:spPr>
          <a:ln/>
        </p:spPr>
        <p:txBody>
          <a:bodyPr/>
          <a:lstStyle>
            <a:lvl1pPr>
              <a:defRPr/>
            </a:lvl1pPr>
          </a:lstStyle>
          <a:p>
            <a:pPr>
              <a:defRPr/>
            </a:pPr>
            <a:fld id="{FD41BB3E-5830-2B45-BB27-0294365D18EF}" type="slidenum">
              <a:rPr lang="en-US" altLang="en-US"/>
              <a:pPr>
                <a:defRPr/>
              </a:pPr>
              <a:t>‹#›</a:t>
            </a:fld>
            <a:endParaRPr lang="en-US" altLang="en-US"/>
          </a:p>
        </p:txBody>
      </p:sp>
    </p:spTree>
    <p:extLst>
      <p:ext uri="{BB962C8B-B14F-4D97-AF65-F5344CB8AC3E}">
        <p14:creationId xmlns:p14="http://schemas.microsoft.com/office/powerpoint/2010/main" val="2759301775"/>
      </p:ext>
    </p:extLst>
  </p:cSld>
  <p:clrMapOvr>
    <a:masterClrMapping/>
  </p:clrMapOvr>
  <p:transition/>
</p:sldLayout>
</file>

<file path=ppt/slideLayouts/slideLayout5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38422B8E-BA55-FE4A-81E9-8B46CBC0B31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2E94FC70-3D31-9340-9E6C-A712F6C3A501}"/>
              </a:ext>
            </a:extLst>
          </p:cNvPr>
          <p:cNvSpPr>
            <a:spLocks noGrp="1" noChangeArrowheads="1"/>
          </p:cNvSpPr>
          <p:nvPr>
            <p:ph type="sldNum" sz="quarter" idx="11"/>
          </p:nvPr>
        </p:nvSpPr>
        <p:spPr>
          <a:ln/>
        </p:spPr>
        <p:txBody>
          <a:bodyPr/>
          <a:lstStyle>
            <a:lvl1pPr>
              <a:defRPr/>
            </a:lvl1pPr>
          </a:lstStyle>
          <a:p>
            <a:pPr>
              <a:defRPr/>
            </a:pPr>
            <a:fld id="{ACEFB2BF-590A-6A48-A02A-D30AA854250D}" type="slidenum">
              <a:rPr lang="en-US" altLang="en-US"/>
              <a:pPr>
                <a:defRPr/>
              </a:pPr>
              <a:t>‹#›</a:t>
            </a:fld>
            <a:endParaRPr lang="en-US" altLang="en-US"/>
          </a:p>
        </p:txBody>
      </p:sp>
    </p:spTree>
    <p:extLst>
      <p:ext uri="{BB962C8B-B14F-4D97-AF65-F5344CB8AC3E}">
        <p14:creationId xmlns:p14="http://schemas.microsoft.com/office/powerpoint/2010/main" val="2982690492"/>
      </p:ext>
    </p:extLst>
  </p:cSld>
  <p:clrMapOvr>
    <a:masterClrMapping/>
  </p:clrMapOvr>
  <p:transition/>
</p:sldLayout>
</file>

<file path=ppt/slideLayouts/slideLayout5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25F3CC42-0BD2-394C-8B7F-5631AD30E6A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4679DEDC-0C3A-3C44-A2D5-4BD3691757A9}"/>
              </a:ext>
            </a:extLst>
          </p:cNvPr>
          <p:cNvSpPr>
            <a:spLocks noGrp="1" noChangeArrowheads="1"/>
          </p:cNvSpPr>
          <p:nvPr>
            <p:ph type="sldNum" sz="quarter" idx="11"/>
          </p:nvPr>
        </p:nvSpPr>
        <p:spPr>
          <a:ln/>
        </p:spPr>
        <p:txBody>
          <a:bodyPr/>
          <a:lstStyle>
            <a:lvl1pPr>
              <a:defRPr/>
            </a:lvl1pPr>
          </a:lstStyle>
          <a:p>
            <a:pPr>
              <a:defRPr/>
            </a:pPr>
            <a:fld id="{CF03530E-84F0-4E4D-97EC-F41FDF532921}" type="slidenum">
              <a:rPr lang="en-US" altLang="en-US"/>
              <a:pPr>
                <a:defRPr/>
              </a:pPr>
              <a:t>‹#›</a:t>
            </a:fld>
            <a:endParaRPr lang="en-US" altLang="en-US"/>
          </a:p>
        </p:txBody>
      </p:sp>
    </p:spTree>
    <p:extLst>
      <p:ext uri="{BB962C8B-B14F-4D97-AF65-F5344CB8AC3E}">
        <p14:creationId xmlns:p14="http://schemas.microsoft.com/office/powerpoint/2010/main" val="2379072469"/>
      </p:ext>
    </p:extLst>
  </p:cSld>
  <p:clrMapOvr>
    <a:masterClrMapping/>
  </p:clrMapOvr>
  <p:transition/>
</p:sldLayout>
</file>

<file path=ppt/slideLayouts/slideLayout5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E18DF1E5-E2E8-6947-99AF-7738B051BC7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9663BC53-9B1F-B146-8B0E-991A3099170E}"/>
              </a:ext>
            </a:extLst>
          </p:cNvPr>
          <p:cNvSpPr>
            <a:spLocks noGrp="1" noChangeArrowheads="1"/>
          </p:cNvSpPr>
          <p:nvPr>
            <p:ph type="sldNum" sz="quarter" idx="11"/>
          </p:nvPr>
        </p:nvSpPr>
        <p:spPr>
          <a:ln/>
        </p:spPr>
        <p:txBody>
          <a:bodyPr/>
          <a:lstStyle>
            <a:lvl1pPr>
              <a:defRPr/>
            </a:lvl1pPr>
          </a:lstStyle>
          <a:p>
            <a:pPr>
              <a:defRPr/>
            </a:pPr>
            <a:fld id="{AF3C5C33-E6A1-4847-95A7-3EBF9E8B9CAD}" type="slidenum">
              <a:rPr lang="en-US" altLang="en-US"/>
              <a:pPr>
                <a:defRPr/>
              </a:pPr>
              <a:t>‹#›</a:t>
            </a:fld>
            <a:endParaRPr lang="en-US" altLang="en-US"/>
          </a:p>
        </p:txBody>
      </p:sp>
    </p:spTree>
    <p:extLst>
      <p:ext uri="{BB962C8B-B14F-4D97-AF65-F5344CB8AC3E}">
        <p14:creationId xmlns:p14="http://schemas.microsoft.com/office/powerpoint/2010/main" val="4021952159"/>
      </p:ext>
    </p:extLst>
  </p:cSld>
  <p:clrMapOvr>
    <a:masterClrMapping/>
  </p:clrMapOvr>
  <p:transition/>
</p:sldLayout>
</file>

<file path=ppt/slideLayouts/slideLayout5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3E7E5B98-DD40-5A4E-A09F-1A9E05C90B7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C4051EDA-0257-094E-A24D-0D703F040B2B}"/>
              </a:ext>
            </a:extLst>
          </p:cNvPr>
          <p:cNvSpPr>
            <a:spLocks noGrp="1" noChangeArrowheads="1"/>
          </p:cNvSpPr>
          <p:nvPr>
            <p:ph type="sldNum" sz="quarter" idx="11"/>
          </p:nvPr>
        </p:nvSpPr>
        <p:spPr>
          <a:ln/>
        </p:spPr>
        <p:txBody>
          <a:bodyPr/>
          <a:lstStyle>
            <a:lvl1pPr>
              <a:defRPr/>
            </a:lvl1pPr>
          </a:lstStyle>
          <a:p>
            <a:pPr>
              <a:defRPr/>
            </a:pPr>
            <a:fld id="{96F1F150-A575-9E40-AA2B-9458DBEC6D59}" type="slidenum">
              <a:rPr lang="en-US" altLang="en-US"/>
              <a:pPr>
                <a:defRPr/>
              </a:pPr>
              <a:t>‹#›</a:t>
            </a:fld>
            <a:endParaRPr lang="en-US" altLang="en-US"/>
          </a:p>
        </p:txBody>
      </p:sp>
    </p:spTree>
    <p:extLst>
      <p:ext uri="{BB962C8B-B14F-4D97-AF65-F5344CB8AC3E}">
        <p14:creationId xmlns:p14="http://schemas.microsoft.com/office/powerpoint/2010/main" val="2253111488"/>
      </p:ext>
    </p:extLst>
  </p:cSld>
  <p:clrMapOvr>
    <a:masterClrMapping/>
  </p:clrMapOvr>
  <p:transition/>
</p:sldLayout>
</file>

<file path=ppt/slideLayouts/slideLayout5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F7DFFAD8-B4E9-194F-A4BA-01659826153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D408619-7AF3-7B4F-BD18-D47A85A5592E}"/>
              </a:ext>
            </a:extLst>
          </p:cNvPr>
          <p:cNvSpPr>
            <a:spLocks noGrp="1" noChangeArrowheads="1"/>
          </p:cNvSpPr>
          <p:nvPr>
            <p:ph type="sldNum" sz="quarter" idx="11"/>
          </p:nvPr>
        </p:nvSpPr>
        <p:spPr>
          <a:ln/>
        </p:spPr>
        <p:txBody>
          <a:bodyPr/>
          <a:lstStyle>
            <a:lvl1pPr>
              <a:defRPr/>
            </a:lvl1pPr>
          </a:lstStyle>
          <a:p>
            <a:pPr>
              <a:defRPr/>
            </a:pPr>
            <a:fld id="{E844B256-FDB8-A24A-BC54-E455A5EB84A9}" type="slidenum">
              <a:rPr lang="en-US" altLang="en-US"/>
              <a:pPr>
                <a:defRPr/>
              </a:pPr>
              <a:t>‹#›</a:t>
            </a:fld>
            <a:endParaRPr lang="en-US" altLang="en-US"/>
          </a:p>
        </p:txBody>
      </p:sp>
    </p:spTree>
    <p:extLst>
      <p:ext uri="{BB962C8B-B14F-4D97-AF65-F5344CB8AC3E}">
        <p14:creationId xmlns:p14="http://schemas.microsoft.com/office/powerpoint/2010/main" val="1922563859"/>
      </p:ext>
    </p:extLst>
  </p:cSld>
  <p:clrMapOvr>
    <a:masterClrMapping/>
  </p:clrMapOvr>
  <p:transition/>
</p:sldLayout>
</file>

<file path=ppt/slideLayouts/slideLayout5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9E45739-2222-874D-9ADA-D29F4ED43FB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E334804F-BD3E-3B41-A0D1-E466DD49F22E}"/>
              </a:ext>
            </a:extLst>
          </p:cNvPr>
          <p:cNvSpPr>
            <a:spLocks noGrp="1" noChangeArrowheads="1"/>
          </p:cNvSpPr>
          <p:nvPr>
            <p:ph type="sldNum" sz="quarter" idx="11"/>
          </p:nvPr>
        </p:nvSpPr>
        <p:spPr>
          <a:ln/>
        </p:spPr>
        <p:txBody>
          <a:bodyPr/>
          <a:lstStyle>
            <a:lvl1pPr>
              <a:defRPr/>
            </a:lvl1pPr>
          </a:lstStyle>
          <a:p>
            <a:pPr>
              <a:defRPr/>
            </a:pPr>
            <a:fld id="{18BB26D8-7164-314F-AD57-1692E7A0EDBC}" type="slidenum">
              <a:rPr lang="en-US" altLang="en-US"/>
              <a:pPr>
                <a:defRPr/>
              </a:pPr>
              <a:t>‹#›</a:t>
            </a:fld>
            <a:endParaRPr lang="en-US" altLang="en-US"/>
          </a:p>
        </p:txBody>
      </p:sp>
    </p:spTree>
    <p:extLst>
      <p:ext uri="{BB962C8B-B14F-4D97-AF65-F5344CB8AC3E}">
        <p14:creationId xmlns:p14="http://schemas.microsoft.com/office/powerpoint/2010/main" val="457244716"/>
      </p:ext>
    </p:extLst>
  </p:cSld>
  <p:clrMapOvr>
    <a:masterClrMapping/>
  </p:clrMapOvr>
  <p:transition/>
</p:sldLayout>
</file>

<file path=ppt/slideLayouts/slideLayout5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82887B67-9E93-F84F-9444-CEA91BB1C94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69B68B1E-88E7-FB46-BF5C-290B340EEA78}"/>
              </a:ext>
            </a:extLst>
          </p:cNvPr>
          <p:cNvSpPr>
            <a:spLocks noGrp="1" noChangeArrowheads="1"/>
          </p:cNvSpPr>
          <p:nvPr>
            <p:ph type="sldNum" sz="quarter" idx="11"/>
          </p:nvPr>
        </p:nvSpPr>
        <p:spPr>
          <a:ln/>
        </p:spPr>
        <p:txBody>
          <a:bodyPr/>
          <a:lstStyle>
            <a:lvl1pPr>
              <a:defRPr/>
            </a:lvl1pPr>
          </a:lstStyle>
          <a:p>
            <a:pPr>
              <a:defRPr/>
            </a:pPr>
            <a:fld id="{67BFF8DB-66A4-8F4B-9ECB-5597B3DAFE8A}" type="slidenum">
              <a:rPr lang="en-US" altLang="en-US"/>
              <a:pPr>
                <a:defRPr/>
              </a:pPr>
              <a:t>‹#›</a:t>
            </a:fld>
            <a:endParaRPr lang="en-US" altLang="en-US"/>
          </a:p>
        </p:txBody>
      </p:sp>
    </p:spTree>
    <p:extLst>
      <p:ext uri="{BB962C8B-B14F-4D97-AF65-F5344CB8AC3E}">
        <p14:creationId xmlns:p14="http://schemas.microsoft.com/office/powerpoint/2010/main" val="3159951418"/>
      </p:ext>
    </p:extLst>
  </p:cSld>
  <p:clrMapOvr>
    <a:masterClrMapping/>
  </p:clrMapOvr>
  <p:transition/>
</p:sldLayout>
</file>

<file path=ppt/slideLayouts/slideLayout511.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55F49D8D-996B-D84B-BAC3-E81FCC0D2491}"/>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B64841AC-0C79-4A4E-B268-24574D71519A}"/>
              </a:ext>
            </a:extLst>
          </p:cNvPr>
          <p:cNvSpPr>
            <a:spLocks noGrp="1" noChangeArrowheads="1"/>
          </p:cNvSpPr>
          <p:nvPr>
            <p:ph type="sldNum" sz="quarter" idx="11"/>
          </p:nvPr>
        </p:nvSpPr>
        <p:spPr>
          <a:ln/>
        </p:spPr>
        <p:txBody>
          <a:bodyPr/>
          <a:lstStyle>
            <a:lvl1pPr>
              <a:defRPr/>
            </a:lvl1pPr>
          </a:lstStyle>
          <a:p>
            <a:pPr>
              <a:defRPr/>
            </a:pPr>
            <a:fld id="{1299FE76-E591-2347-A8E7-E38782B1C689}" type="slidenum">
              <a:rPr lang="en-US" altLang="en-US"/>
              <a:pPr>
                <a:defRPr/>
              </a:pPr>
              <a:t>‹#›</a:t>
            </a:fld>
            <a:endParaRPr lang="en-US" altLang="en-US"/>
          </a:p>
        </p:txBody>
      </p:sp>
    </p:spTree>
    <p:extLst>
      <p:ext uri="{BB962C8B-B14F-4D97-AF65-F5344CB8AC3E}">
        <p14:creationId xmlns:p14="http://schemas.microsoft.com/office/powerpoint/2010/main" val="3501174241"/>
      </p:ext>
    </p:extLst>
  </p:cSld>
  <p:clrMapOvr>
    <a:masterClrMapping/>
  </p:clrMapOvr>
  <p:transition/>
</p:sldLayout>
</file>

<file path=ppt/slideLayouts/slideLayout5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92658042"/>
      </p:ext>
    </p:extLst>
  </p:cSld>
  <p:clrMapOvr>
    <a:masterClrMapping/>
  </p:clrMapOvr>
  <p:transition/>
</p:sldLayout>
</file>

<file path=ppt/slideLayouts/slideLayout5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81775802"/>
      </p:ext>
    </p:extLst>
  </p:cSld>
  <p:clrMapOvr>
    <a:masterClrMapping/>
  </p:clrMapOvr>
  <p:transition/>
</p:sldLayout>
</file>

<file path=ppt/slideLayouts/slideLayout5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33966446"/>
      </p:ext>
    </p:extLst>
  </p:cSld>
  <p:clrMapOvr>
    <a:masterClrMapping/>
  </p:clrMapOvr>
  <p:transition/>
</p:sldLayout>
</file>

<file path=ppt/slideLayouts/slideLayout5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32931253"/>
      </p:ext>
    </p:extLst>
  </p:cSld>
  <p:clrMapOvr>
    <a:masterClrMapping/>
  </p:clrMapOvr>
  <p:transition/>
</p:sldLayout>
</file>

<file path=ppt/slideLayouts/slideLayout5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9473481"/>
      </p:ext>
    </p:extLst>
  </p:cSld>
  <p:clrMapOvr>
    <a:masterClrMapping/>
  </p:clrMapOvr>
  <p:transition/>
</p:sldLayout>
</file>

<file path=ppt/slideLayouts/slideLayout5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58120122"/>
      </p:ext>
    </p:extLst>
  </p:cSld>
  <p:clrMapOvr>
    <a:masterClrMapping/>
  </p:clrMapOvr>
  <p:transition/>
</p:sldLayout>
</file>

<file path=ppt/slideLayouts/slideLayout5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58014594"/>
      </p:ext>
    </p:extLst>
  </p:cSld>
  <p:clrMapOvr>
    <a:masterClrMapping/>
  </p:clrMapOvr>
  <p:transition/>
</p:sldLayout>
</file>

<file path=ppt/slideLayouts/slideLayout5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06802520"/>
      </p:ext>
    </p:extLst>
  </p:cSld>
  <p:clrMapOvr>
    <a:masterClrMapping/>
  </p:clrMapOvr>
  <p:transition/>
</p:sldLayout>
</file>

<file path=ppt/slideLayouts/slideLayout5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94679863"/>
      </p:ext>
    </p:extLst>
  </p:cSld>
  <p:clrMapOvr>
    <a:masterClrMapping/>
  </p:clrMapOvr>
  <p:transition/>
</p:sldLayout>
</file>

<file path=ppt/slideLayouts/slideLayout5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9054041"/>
      </p:ext>
    </p:extLst>
  </p:cSld>
  <p:clrMapOvr>
    <a:masterClrMapping/>
  </p:clrMapOvr>
  <p:transition/>
</p:sldLayout>
</file>

<file path=ppt/slideLayouts/slideLayout5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93516007"/>
      </p:ext>
    </p:extLst>
  </p:cSld>
  <p:clrMapOvr>
    <a:masterClrMapping/>
  </p:clrMapOvr>
  <p:transition/>
</p:sldLayout>
</file>

<file path=ppt/slideLayouts/slideLayout5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80714961"/>
      </p:ext>
    </p:extLst>
  </p:cSld>
  <p:clrMapOvr>
    <a:masterClrMapping/>
  </p:clrMapOvr>
  <p:transition/>
</p:sldLayout>
</file>

<file path=ppt/slideLayouts/slideLayout5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849193371"/>
      </p:ext>
    </p:extLst>
  </p:cSld>
  <p:clrMapOvr>
    <a:masterClrMapping/>
  </p:clrMapOvr>
  <p:transition/>
</p:sldLayout>
</file>

<file path=ppt/slideLayouts/slideLayout5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2589501526"/>
      </p:ext>
    </p:extLst>
  </p:cSld>
  <p:clrMapOvr>
    <a:masterClrMapping/>
  </p:clrMapOvr>
  <p:transition/>
</p:sldLayout>
</file>

<file path=ppt/slideLayouts/slideLayout5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146749651"/>
      </p:ext>
    </p:extLst>
  </p:cSld>
  <p:clrMapOvr>
    <a:masterClrMapping/>
  </p:clrMapOvr>
  <p:transition/>
</p:sldLayout>
</file>

<file path=ppt/slideLayouts/slideLayout5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1040607654"/>
      </p:ext>
    </p:extLst>
  </p:cSld>
  <p:clrMapOvr>
    <a:masterClrMapping/>
  </p:clrMapOvr>
  <p:transition/>
</p:sldLayout>
</file>

<file path=ppt/slideLayouts/slideLayout5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166817788"/>
      </p:ext>
    </p:extLst>
  </p:cSld>
  <p:clrMapOvr>
    <a:masterClrMapping/>
  </p:clrMapOvr>
  <p:transition/>
</p:sldLayout>
</file>

<file path=ppt/slideLayouts/slideLayout5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3203430946"/>
      </p:ext>
    </p:extLst>
  </p:cSld>
  <p:clrMapOvr>
    <a:masterClrMapping/>
  </p:clrMapOvr>
  <p:transition/>
</p:sldLayout>
</file>

<file path=ppt/slideLayouts/slideLayout5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3621467233"/>
      </p:ext>
    </p:extLst>
  </p:cSld>
  <p:clrMapOvr>
    <a:masterClrMapping/>
  </p:clrMapOvr>
  <p:transition/>
</p:sldLayout>
</file>

<file path=ppt/slideLayouts/slideLayout5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558646969"/>
      </p:ext>
    </p:extLst>
  </p:cSld>
  <p:clrMapOvr>
    <a:masterClrMapping/>
  </p:clrMapOvr>
  <p:transition/>
</p:sldLayout>
</file>

<file path=ppt/slideLayouts/slideLayout5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878319528"/>
      </p:ext>
    </p:extLst>
  </p:cSld>
  <p:clrMapOvr>
    <a:masterClrMapping/>
  </p:clrMapOvr>
  <p:transition/>
</p:sldLayout>
</file>

<file path=ppt/slideLayouts/slideLayout5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1740107998"/>
      </p:ext>
    </p:extLst>
  </p:cSld>
  <p:clrMapOvr>
    <a:masterClrMapping/>
  </p:clrMapOvr>
  <p:transition/>
</p:sldLayout>
</file>

<file path=ppt/slideLayouts/slideLayout5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80975" y="6411913"/>
            <a:ext cx="1025525" cy="296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076611412"/>
      </p:ext>
    </p:extLst>
  </p:cSld>
  <p:clrMapOvr>
    <a:masterClrMapping/>
  </p:clrMapOvr>
  <p:transition/>
</p:sldLayout>
</file>

<file path=ppt/slideLayouts/slideLayout5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03683005"/>
      </p:ext>
    </p:extLst>
  </p:cSld>
  <p:clrMapOvr>
    <a:masterClrMapping/>
  </p:clrMapOvr>
  <p:transition/>
</p:sldLayout>
</file>

<file path=ppt/slideLayouts/slideLayout5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3991947"/>
      </p:ext>
    </p:extLst>
  </p:cSld>
  <p:clrMapOvr>
    <a:masterClrMapping/>
  </p:clrMapOvr>
  <p:transition/>
</p:sldLayout>
</file>

<file path=ppt/slideLayouts/slideLayout5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556846919"/>
      </p:ext>
    </p:extLst>
  </p:cSld>
  <p:clrMapOvr>
    <a:masterClrMapping/>
  </p:clrMapOvr>
  <p:transition/>
</p:sldLayout>
</file>

<file path=ppt/slideLayouts/slideLayout5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695541919"/>
      </p:ext>
    </p:extLst>
  </p:cSld>
  <p:clrMapOvr>
    <a:masterClrMapping/>
  </p:clrMapOvr>
  <p:transition/>
</p:sldLayout>
</file>

<file path=ppt/slideLayouts/slideLayout5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439768868"/>
      </p:ext>
    </p:extLst>
  </p:cSld>
  <p:clrMapOvr>
    <a:masterClrMapping/>
  </p:clrMapOvr>
  <p:transition/>
</p:sldLayout>
</file>

<file path=ppt/slideLayouts/slideLayout5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92381794"/>
      </p:ext>
    </p:extLst>
  </p:cSld>
  <p:clrMapOvr>
    <a:masterClrMapping/>
  </p:clrMapOvr>
  <p:transition/>
</p:sldLayout>
</file>

<file path=ppt/slideLayouts/slideLayout5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005540252"/>
      </p:ext>
    </p:extLst>
  </p:cSld>
  <p:clrMapOvr>
    <a:masterClrMapping/>
  </p:clrMapOvr>
  <p:transition/>
</p:sldLayout>
</file>

<file path=ppt/slideLayouts/slideLayout5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620510753"/>
      </p:ext>
    </p:extLst>
  </p:cSld>
  <p:clrMapOvr>
    <a:masterClrMapping/>
  </p:clrMapOvr>
  <p:transition/>
</p:sldLayout>
</file>

<file path=ppt/slideLayouts/slideLayout5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962388659"/>
      </p:ext>
    </p:extLst>
  </p:cSld>
  <p:clrMapOvr>
    <a:masterClrMapping/>
  </p:clrMapOvr>
  <p:transition/>
</p:sldLayout>
</file>

<file path=ppt/slideLayouts/slideLayout5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60961845"/>
      </p:ext>
    </p:extLst>
  </p:cSld>
  <p:clrMapOvr>
    <a:masterClrMapping/>
  </p:clrMapOvr>
  <p:transition/>
</p:sldLayout>
</file>

<file path=ppt/slideLayouts/slideLayout545.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951937757"/>
      </p:ext>
    </p:extLst>
  </p:cSld>
  <p:clrMapOvr>
    <a:masterClrMapping/>
  </p:clrMapOvr>
  <p:transition/>
</p:sldLayout>
</file>

<file path=ppt/slideLayouts/slideLayout54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1889456"/>
      </p:ext>
    </p:extLst>
  </p:cSld>
  <p:clrMapOvr>
    <a:masterClrMapping/>
  </p:clrMapOvr>
  <p:transition/>
</p:sldLayout>
</file>

<file path=ppt/slideLayouts/slideLayout5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66784263"/>
      </p:ext>
    </p:extLst>
  </p:cSld>
  <p:clrMapOvr>
    <a:masterClrMapping/>
  </p:clrMapOvr>
  <p:transition/>
</p:sldLayout>
</file>

<file path=ppt/slideLayouts/slideLayout5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49137394"/>
      </p:ext>
    </p:extLst>
  </p:cSld>
  <p:clrMapOvr>
    <a:masterClrMapping/>
  </p:clrMapOvr>
  <p:transition/>
</p:sldLayout>
</file>

<file path=ppt/slideLayouts/slideLayout5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7434173"/>
      </p:ext>
    </p:extLst>
  </p:cSld>
  <p:clrMapOvr>
    <a:masterClrMapping/>
  </p:clrMapOvr>
  <p:transition/>
</p:sldLayout>
</file>

<file path=ppt/slideLayouts/slideLayout5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0469503"/>
      </p:ext>
    </p:extLst>
  </p:cSld>
  <p:clrMapOvr>
    <a:masterClrMapping/>
  </p:clrMapOvr>
  <p:transition/>
</p:sldLayout>
</file>

<file path=ppt/slideLayouts/slideLayout5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44542624"/>
      </p:ext>
    </p:extLst>
  </p:cSld>
  <p:clrMapOvr>
    <a:masterClrMapping/>
  </p:clrMapOvr>
  <p:transition/>
</p:sldLayout>
</file>

<file path=ppt/slideLayouts/slideLayout5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38563842"/>
      </p:ext>
    </p:extLst>
  </p:cSld>
  <p:clrMapOvr>
    <a:masterClrMapping/>
  </p:clrMapOvr>
  <p:transition/>
</p:sldLayout>
</file>

<file path=ppt/slideLayouts/slideLayout5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14580434"/>
      </p:ext>
    </p:extLst>
  </p:cSld>
  <p:clrMapOvr>
    <a:masterClrMapping/>
  </p:clrMapOvr>
  <p:transition/>
</p:sldLayout>
</file>

<file path=ppt/slideLayouts/slideLayout5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64604124"/>
      </p:ext>
    </p:extLst>
  </p:cSld>
  <p:clrMapOvr>
    <a:masterClrMapping/>
  </p:clrMapOvr>
  <p:transition/>
</p:sldLayout>
</file>

<file path=ppt/slideLayouts/slideLayout5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31290896"/>
      </p:ext>
    </p:extLst>
  </p:cSld>
  <p:clrMapOvr>
    <a:masterClrMapping/>
  </p:clrMapOvr>
  <p:transition/>
</p:sldLayout>
</file>

<file path=ppt/slideLayouts/slideLayout5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87256847"/>
      </p:ext>
    </p:extLst>
  </p:cSld>
  <p:clrMapOvr>
    <a:masterClrMapping/>
  </p:clrMapOvr>
  <p:transition/>
</p:sldLayout>
</file>

<file path=ppt/slideLayouts/slideLayout55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03021770"/>
      </p:ext>
    </p:extLst>
  </p:cSld>
  <p:clrMapOvr>
    <a:masterClrMapping/>
  </p:clrMapOvr>
  <p:transition/>
</p:sldLayout>
</file>

<file path=ppt/slideLayouts/slideLayout5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41203353"/>
      </p:ext>
    </p:extLst>
  </p:cSld>
  <p:clrMapOvr>
    <a:masterClrMapping/>
  </p:clrMapOvr>
  <p:transition/>
</p:sldLayout>
</file>

<file path=ppt/slideLayouts/slideLayout5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75881052"/>
      </p:ext>
    </p:extLst>
  </p:cSld>
  <p:clrMapOvr>
    <a:masterClrMapping/>
  </p:clrMapOvr>
  <p:transition/>
</p:sldLayout>
</file>

<file path=ppt/slideLayouts/slideLayout5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58093815"/>
      </p:ext>
    </p:extLst>
  </p:cSld>
  <p:clrMapOvr>
    <a:masterClrMapping/>
  </p:clrMapOvr>
  <p:transition/>
</p:sldLayout>
</file>

<file path=ppt/slideLayouts/slideLayout5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20366137"/>
      </p:ext>
    </p:extLst>
  </p:cSld>
  <p:clrMapOvr>
    <a:masterClrMapping/>
  </p:clrMapOvr>
  <p:transition/>
</p:sldLayout>
</file>

<file path=ppt/slideLayouts/slideLayout5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19387529"/>
      </p:ext>
    </p:extLst>
  </p:cSld>
  <p:clrMapOvr>
    <a:masterClrMapping/>
  </p:clrMapOvr>
  <p:transition/>
</p:sldLayout>
</file>

<file path=ppt/slideLayouts/slideLayout5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5807467"/>
      </p:ext>
    </p:extLst>
  </p:cSld>
  <p:clrMapOvr>
    <a:masterClrMapping/>
  </p:clrMapOvr>
  <p:transition/>
</p:sldLayout>
</file>

<file path=ppt/slideLayouts/slideLayout5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07232110"/>
      </p:ext>
    </p:extLst>
  </p:cSld>
  <p:clrMapOvr>
    <a:masterClrMapping/>
  </p:clrMapOvr>
  <p:transition/>
</p:sldLayout>
</file>

<file path=ppt/slideLayouts/slideLayout5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85917201"/>
      </p:ext>
    </p:extLst>
  </p:cSld>
  <p:clrMapOvr>
    <a:masterClrMapping/>
  </p:clrMapOvr>
  <p:transition/>
</p:sldLayout>
</file>

<file path=ppt/slideLayouts/slideLayout5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72576942"/>
      </p:ext>
    </p:extLst>
  </p:cSld>
  <p:clrMapOvr>
    <a:masterClrMapping/>
  </p:clrMapOvr>
  <p:transition/>
</p:sldLayout>
</file>

<file path=ppt/slideLayouts/slideLayout5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83375152"/>
      </p:ext>
    </p:extLst>
  </p:cSld>
  <p:clrMapOvr>
    <a:masterClrMapping/>
  </p:clrMapOvr>
  <p:transition/>
</p:sldLayout>
</file>

<file path=ppt/slideLayouts/slideLayout56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8697546"/>
      </p:ext>
    </p:extLst>
  </p:cSld>
  <p:clrMapOvr>
    <a:masterClrMapping/>
  </p:clrMapOvr>
  <p:transition/>
</p:sldLayout>
</file>

<file path=ppt/slideLayouts/slideLayout5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13563949"/>
      </p:ext>
    </p:extLst>
  </p:cSld>
  <p:clrMapOvr>
    <a:masterClrMapping/>
  </p:clrMapOvr>
  <p:transition/>
</p:sldLayout>
</file>

<file path=ppt/slideLayouts/slideLayout5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5968767"/>
      </p:ext>
    </p:extLst>
  </p:cSld>
  <p:clrMapOvr>
    <a:masterClrMapping/>
  </p:clrMapOvr>
  <p:transition/>
</p:sldLayout>
</file>

<file path=ppt/slideLayouts/slideLayout5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38010157"/>
      </p:ext>
    </p:extLst>
  </p:cSld>
  <p:clrMapOvr>
    <a:masterClrMapping/>
  </p:clrMapOvr>
  <p:transition/>
</p:sldLayout>
</file>

<file path=ppt/slideLayouts/slideLayout5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70068310"/>
      </p:ext>
    </p:extLst>
  </p:cSld>
  <p:clrMapOvr>
    <a:masterClrMapping/>
  </p:clrMapOvr>
  <p:transition/>
</p:sldLayout>
</file>

<file path=ppt/slideLayouts/slideLayout5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42751675"/>
      </p:ext>
    </p:extLst>
  </p:cSld>
  <p:clrMapOvr>
    <a:masterClrMapping/>
  </p:clrMapOvr>
  <p:transition/>
</p:sldLayout>
</file>

<file path=ppt/slideLayouts/slideLayout5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13721418"/>
      </p:ext>
    </p:extLst>
  </p:cSld>
  <p:clrMapOvr>
    <a:masterClrMapping/>
  </p:clrMapOvr>
  <p:transition/>
</p:sldLayout>
</file>

<file path=ppt/slideLayouts/slideLayout5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60145277"/>
      </p:ext>
    </p:extLst>
  </p:cSld>
  <p:clrMapOvr>
    <a:masterClrMapping/>
  </p:clrMapOvr>
  <p:transition/>
</p:sldLayout>
</file>

<file path=ppt/slideLayouts/slideLayout5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53586944"/>
      </p:ext>
    </p:extLst>
  </p:cSld>
  <p:clrMapOvr>
    <a:masterClrMapping/>
  </p:clrMapOvr>
  <p:transition/>
</p:sldLayout>
</file>

<file path=ppt/slideLayouts/slideLayout5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26344101"/>
      </p:ext>
    </p:extLst>
  </p:cSld>
  <p:clrMapOvr>
    <a:masterClrMapping/>
  </p:clrMapOvr>
  <p:transition/>
</p:sldLayout>
</file>

<file path=ppt/slideLayouts/slideLayout5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44338968"/>
      </p:ext>
    </p:extLst>
  </p:cSld>
  <p:clrMapOvr>
    <a:masterClrMapping/>
  </p:clrMapOvr>
  <p:transition/>
</p:sldLayout>
</file>

<file path=ppt/slideLayouts/slideLayout57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AF4A5797-4A52-3C47-A60F-384E101789BB}" type="slidenum">
              <a:rPr lang="en-US"/>
              <a:pPr>
                <a:defRPr/>
              </a:pPr>
              <a:t>‹#›</a:t>
            </a:fld>
            <a:endParaRPr lang="en-US"/>
          </a:p>
        </p:txBody>
      </p:sp>
    </p:spTree>
    <p:extLst>
      <p:ext uri="{BB962C8B-B14F-4D97-AF65-F5344CB8AC3E}">
        <p14:creationId xmlns:p14="http://schemas.microsoft.com/office/powerpoint/2010/main" val="1532664424"/>
      </p:ext>
    </p:extLst>
  </p:cSld>
  <p:clrMapOvr>
    <a:masterClrMapping/>
  </p:clrMapOvr>
  <p:transition/>
</p:sldLayout>
</file>

<file path=ppt/slideLayouts/slideLayout5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5A4FB91F-8620-9C4D-8A32-1AD02BFD54B1}" type="slidenum">
              <a:rPr lang="en-US"/>
              <a:pPr>
                <a:defRPr/>
              </a:pPr>
              <a:t>‹#›</a:t>
            </a:fld>
            <a:endParaRPr lang="en-US"/>
          </a:p>
        </p:txBody>
      </p:sp>
    </p:spTree>
    <p:extLst>
      <p:ext uri="{BB962C8B-B14F-4D97-AF65-F5344CB8AC3E}">
        <p14:creationId xmlns:p14="http://schemas.microsoft.com/office/powerpoint/2010/main" val="1013330960"/>
      </p:ext>
    </p:extLst>
  </p:cSld>
  <p:clrMapOvr>
    <a:masterClrMapping/>
  </p:clrMapOvr>
  <p:transition/>
</p:sldLayout>
</file>

<file path=ppt/slideLayouts/slideLayout58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073B9C50-E303-F947-B3E2-3E825F48C7D2}" type="slidenum">
              <a:rPr lang="en-US"/>
              <a:pPr>
                <a:defRPr/>
              </a:pPr>
              <a:t>‹#›</a:t>
            </a:fld>
            <a:endParaRPr lang="en-US"/>
          </a:p>
        </p:txBody>
      </p:sp>
    </p:spTree>
    <p:extLst>
      <p:ext uri="{BB962C8B-B14F-4D97-AF65-F5344CB8AC3E}">
        <p14:creationId xmlns:p14="http://schemas.microsoft.com/office/powerpoint/2010/main" val="780721335"/>
      </p:ext>
    </p:extLst>
  </p:cSld>
  <p:clrMapOvr>
    <a:masterClrMapping/>
  </p:clrMapOvr>
  <p:transition/>
</p:sldLayout>
</file>

<file path=ppt/slideLayouts/slideLayout58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20808B7-3DFC-6D40-89A2-98C67E53C3E2}" type="slidenum">
              <a:rPr lang="en-US"/>
              <a:pPr>
                <a:defRPr/>
              </a:pPr>
              <a:t>‹#›</a:t>
            </a:fld>
            <a:endParaRPr lang="en-US"/>
          </a:p>
        </p:txBody>
      </p:sp>
    </p:spTree>
    <p:extLst>
      <p:ext uri="{BB962C8B-B14F-4D97-AF65-F5344CB8AC3E}">
        <p14:creationId xmlns:p14="http://schemas.microsoft.com/office/powerpoint/2010/main" val="2994295624"/>
      </p:ext>
    </p:extLst>
  </p:cSld>
  <p:clrMapOvr>
    <a:masterClrMapping/>
  </p:clrMapOvr>
  <p:transition/>
</p:sldLayout>
</file>

<file path=ppt/slideLayouts/slideLayout58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FA78E456-01DF-094D-8CFB-DA5FA9E8BD10}" type="slidenum">
              <a:rPr lang="en-US"/>
              <a:pPr>
                <a:defRPr/>
              </a:pPr>
              <a:t>‹#›</a:t>
            </a:fld>
            <a:endParaRPr lang="en-US"/>
          </a:p>
        </p:txBody>
      </p:sp>
    </p:spTree>
    <p:extLst>
      <p:ext uri="{BB962C8B-B14F-4D97-AF65-F5344CB8AC3E}">
        <p14:creationId xmlns:p14="http://schemas.microsoft.com/office/powerpoint/2010/main" val="229640177"/>
      </p:ext>
    </p:extLst>
  </p:cSld>
  <p:clrMapOvr>
    <a:masterClrMapping/>
  </p:clrMapOvr>
  <p:transition/>
</p:sldLayout>
</file>

<file path=ppt/slideLayouts/slideLayout5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428B0D83-FC11-C440-9D61-A92EDF7AC339}" type="slidenum">
              <a:rPr lang="en-US"/>
              <a:pPr>
                <a:defRPr/>
              </a:pPr>
              <a:t>‹#›</a:t>
            </a:fld>
            <a:endParaRPr lang="en-US"/>
          </a:p>
        </p:txBody>
      </p:sp>
    </p:spTree>
    <p:extLst>
      <p:ext uri="{BB962C8B-B14F-4D97-AF65-F5344CB8AC3E}">
        <p14:creationId xmlns:p14="http://schemas.microsoft.com/office/powerpoint/2010/main" val="3883942028"/>
      </p:ext>
    </p:extLst>
  </p:cSld>
  <p:clrMapOvr>
    <a:masterClrMapping/>
  </p:clrMapOvr>
  <p:transition/>
</p:sldLayout>
</file>

<file path=ppt/slideLayouts/slideLayout58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293D0A55-7789-CF47-ACA7-2311AFA1B98E}" type="slidenum">
              <a:rPr lang="en-US"/>
              <a:pPr>
                <a:defRPr/>
              </a:pPr>
              <a:t>‹#›</a:t>
            </a:fld>
            <a:endParaRPr lang="en-US"/>
          </a:p>
        </p:txBody>
      </p:sp>
    </p:spTree>
    <p:extLst>
      <p:ext uri="{BB962C8B-B14F-4D97-AF65-F5344CB8AC3E}">
        <p14:creationId xmlns:p14="http://schemas.microsoft.com/office/powerpoint/2010/main" val="3374944274"/>
      </p:ext>
    </p:extLst>
  </p:cSld>
  <p:clrMapOvr>
    <a:masterClrMapping/>
  </p:clrMapOvr>
  <p:transition/>
</p:sldLayout>
</file>

<file path=ppt/slideLayouts/slideLayout58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DE99BBE6-A637-304C-B5B7-9A7E3C08C57E}" type="slidenum">
              <a:rPr lang="en-US"/>
              <a:pPr>
                <a:defRPr/>
              </a:pPr>
              <a:t>‹#›</a:t>
            </a:fld>
            <a:endParaRPr lang="en-US"/>
          </a:p>
        </p:txBody>
      </p:sp>
    </p:spTree>
    <p:extLst>
      <p:ext uri="{BB962C8B-B14F-4D97-AF65-F5344CB8AC3E}">
        <p14:creationId xmlns:p14="http://schemas.microsoft.com/office/powerpoint/2010/main" val="847208058"/>
      </p:ext>
    </p:extLst>
  </p:cSld>
  <p:clrMapOvr>
    <a:masterClrMapping/>
  </p:clrMapOvr>
  <p:transition/>
</p:sldLayout>
</file>

<file path=ppt/slideLayouts/slideLayout58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E35BCF56-964A-F947-93A6-92ACEE6C7F5E}" type="slidenum">
              <a:rPr lang="en-US"/>
              <a:pPr>
                <a:defRPr/>
              </a:pPr>
              <a:t>‹#›</a:t>
            </a:fld>
            <a:endParaRPr lang="en-US"/>
          </a:p>
        </p:txBody>
      </p:sp>
    </p:spTree>
    <p:extLst>
      <p:ext uri="{BB962C8B-B14F-4D97-AF65-F5344CB8AC3E}">
        <p14:creationId xmlns:p14="http://schemas.microsoft.com/office/powerpoint/2010/main" val="3856979627"/>
      </p:ext>
    </p:extLst>
  </p:cSld>
  <p:clrMapOvr>
    <a:masterClrMapping/>
  </p:clrMapOvr>
  <p:transition/>
</p:sldLayout>
</file>

<file path=ppt/slideLayouts/slideLayout58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AF1CA570-B74D-4749-94AD-86C253965FD8}" type="slidenum">
              <a:rPr lang="en-US"/>
              <a:pPr>
                <a:defRPr/>
              </a:pPr>
              <a:t>‹#›</a:t>
            </a:fld>
            <a:endParaRPr lang="en-US"/>
          </a:p>
        </p:txBody>
      </p:sp>
    </p:spTree>
    <p:extLst>
      <p:ext uri="{BB962C8B-B14F-4D97-AF65-F5344CB8AC3E}">
        <p14:creationId xmlns:p14="http://schemas.microsoft.com/office/powerpoint/2010/main" val="557915780"/>
      </p:ext>
    </p:extLst>
  </p:cSld>
  <p:clrMapOvr>
    <a:masterClrMapping/>
  </p:clrMapOvr>
  <p:transition/>
</p:sldLayout>
</file>

<file path=ppt/slideLayouts/slideLayout58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20CE11DC-2133-4F4D-8A86-82695C13466E}" type="slidenum">
              <a:rPr lang="en-US"/>
              <a:pPr>
                <a:defRPr/>
              </a:pPr>
              <a:t>‹#›</a:t>
            </a:fld>
            <a:endParaRPr lang="en-US"/>
          </a:p>
        </p:txBody>
      </p:sp>
    </p:spTree>
    <p:extLst>
      <p:ext uri="{BB962C8B-B14F-4D97-AF65-F5344CB8AC3E}">
        <p14:creationId xmlns:p14="http://schemas.microsoft.com/office/powerpoint/2010/main" val="2231705550"/>
      </p:ext>
    </p:extLst>
  </p:cSld>
  <p:clrMapOvr>
    <a:masterClrMapping/>
  </p:clrMapOvr>
  <p:transition/>
</p:sldLayout>
</file>

<file path=ppt/slideLayouts/slideLayout590.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6D320AC-71F7-B345-A8F3-275013FA312A}" type="slidenum">
              <a:rPr lang="en-US"/>
              <a:pPr>
                <a:defRPr/>
              </a:pPr>
              <a:t>‹#›</a:t>
            </a:fld>
            <a:endParaRPr lang="en-US"/>
          </a:p>
        </p:txBody>
      </p:sp>
    </p:spTree>
    <p:extLst>
      <p:ext uri="{BB962C8B-B14F-4D97-AF65-F5344CB8AC3E}">
        <p14:creationId xmlns:p14="http://schemas.microsoft.com/office/powerpoint/2010/main" val="3489979743"/>
      </p:ext>
    </p:extLst>
  </p:cSld>
  <p:clrMapOvr>
    <a:masterClrMapping/>
  </p:clrMapOvr>
  <p:transition/>
</p:sldLayout>
</file>

<file path=ppt/slideLayouts/slideLayout59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67269631"/>
      </p:ext>
    </p:extLst>
  </p:cSld>
  <p:clrMapOvr>
    <a:masterClrMapping/>
  </p:clrMapOvr>
  <p:transition/>
</p:sldLayout>
</file>

<file path=ppt/slideLayouts/slideLayout59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574391"/>
      </p:ext>
    </p:extLst>
  </p:cSld>
  <p:clrMapOvr>
    <a:masterClrMapping/>
  </p:clrMapOvr>
  <p:transition/>
</p:sldLayout>
</file>

<file path=ppt/slideLayouts/slideLayout59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25482950"/>
      </p:ext>
    </p:extLst>
  </p:cSld>
  <p:clrMapOvr>
    <a:masterClrMapping/>
  </p:clrMapOvr>
  <p:transition/>
</p:sldLayout>
</file>

<file path=ppt/slideLayouts/slideLayout5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9484604"/>
      </p:ext>
    </p:extLst>
  </p:cSld>
  <p:clrMapOvr>
    <a:masterClrMapping/>
  </p:clrMapOvr>
  <p:transition/>
</p:sldLayout>
</file>

<file path=ppt/slideLayouts/slideLayout59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56305679"/>
      </p:ext>
    </p:extLst>
  </p:cSld>
  <p:clrMapOvr>
    <a:masterClrMapping/>
  </p:clrMapOvr>
  <p:transition/>
</p:sldLayout>
</file>

<file path=ppt/slideLayouts/slideLayout59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94105328"/>
      </p:ext>
    </p:extLst>
  </p:cSld>
  <p:clrMapOvr>
    <a:masterClrMapping/>
  </p:clrMapOvr>
  <p:transition/>
</p:sldLayout>
</file>

<file path=ppt/slideLayouts/slideLayout59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74969480"/>
      </p:ext>
    </p:extLst>
  </p:cSld>
  <p:clrMapOvr>
    <a:masterClrMapping/>
  </p:clrMapOvr>
  <p:transition/>
</p:sldLayout>
</file>

<file path=ppt/slideLayouts/slideLayout59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5185131"/>
      </p:ext>
    </p:extLst>
  </p:cSld>
  <p:clrMapOvr>
    <a:masterClrMapping/>
  </p:clrMapOvr>
  <p:transition/>
</p:sldLayout>
</file>

<file path=ppt/slideLayouts/slideLayout59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4230101"/>
      </p:ext>
    </p:extLst>
  </p:cSld>
  <p:clrMapOvr>
    <a:masterClrMapping/>
  </p:clrMapOvr>
  <p:transition/>
</p:sldLayout>
</file>

<file path=ppt/slideLayouts/slideLayout60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8935113"/>
      </p:ext>
    </p:extLst>
  </p:cSld>
  <p:clrMapOvr>
    <a:masterClrMapping/>
  </p:clrMapOvr>
  <p:transition/>
</p:sldLayout>
</file>

<file path=ppt/slideLayouts/slideLayout60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95070776"/>
      </p:ext>
    </p:extLst>
  </p:cSld>
  <p:clrMapOvr>
    <a:masterClrMapping/>
  </p:clrMapOvr>
  <p:transition/>
</p:sldLayout>
</file>

<file path=ppt/slideLayouts/slideLayout6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3503890"/>
      </p:ext>
    </p:extLst>
  </p:cSld>
  <p:clrMapOvr>
    <a:masterClrMapping/>
  </p:clrMapOvr>
  <p:transition/>
</p:sldLayout>
</file>

<file path=ppt/slideLayouts/slideLayout6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22647218"/>
      </p:ext>
    </p:extLst>
  </p:cSld>
  <p:clrMapOvr>
    <a:masterClrMapping/>
  </p:clrMapOvr>
  <p:transition/>
</p:sldLayout>
</file>

<file path=ppt/slideLayouts/slideLayout6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46397697"/>
      </p:ext>
    </p:extLst>
  </p:cSld>
  <p:clrMapOvr>
    <a:masterClrMapping/>
  </p:clrMapOvr>
  <p:transition/>
</p:sldLayout>
</file>

<file path=ppt/slideLayouts/slideLayout6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71724017"/>
      </p:ext>
    </p:extLst>
  </p:cSld>
  <p:clrMapOvr>
    <a:masterClrMapping/>
  </p:clrMapOvr>
  <p:transition/>
</p:sldLayout>
</file>

<file path=ppt/slideLayouts/slideLayout6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54423395"/>
      </p:ext>
    </p:extLst>
  </p:cSld>
  <p:clrMapOvr>
    <a:masterClrMapping/>
  </p:clrMapOvr>
  <p:transition/>
</p:sldLayout>
</file>

<file path=ppt/slideLayouts/slideLayout6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58492406"/>
      </p:ext>
    </p:extLst>
  </p:cSld>
  <p:clrMapOvr>
    <a:masterClrMapping/>
  </p:clrMapOvr>
  <p:transition/>
</p:sldLayout>
</file>

<file path=ppt/slideLayouts/slideLayout6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8364639"/>
      </p:ext>
    </p:extLst>
  </p:cSld>
  <p:clrMapOvr>
    <a:masterClrMapping/>
  </p:clrMapOvr>
  <p:transition/>
</p:sldLayout>
</file>

<file path=ppt/slideLayouts/slideLayout6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02089538"/>
      </p:ext>
    </p:extLst>
  </p:cSld>
  <p:clrMapOvr>
    <a:masterClrMapping/>
  </p:clrMapOvr>
  <p:transition/>
</p:sldLayout>
</file>

<file path=ppt/slideLayouts/slideLayout6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31450286"/>
      </p:ext>
    </p:extLst>
  </p:cSld>
  <p:clrMapOvr>
    <a:masterClrMapping/>
  </p:clrMapOvr>
  <p:transition/>
</p:sldLayout>
</file>

<file path=ppt/slideLayouts/slideLayout6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15437046"/>
      </p:ext>
    </p:extLst>
  </p:cSld>
  <p:clrMapOvr>
    <a:masterClrMapping/>
  </p:clrMapOvr>
  <p:transition/>
</p:sldLayout>
</file>

<file path=ppt/slideLayouts/slideLayout6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55617253"/>
      </p:ext>
    </p:extLst>
  </p:cSld>
  <p:clrMapOvr>
    <a:masterClrMapping/>
  </p:clrMapOvr>
  <p:transition/>
</p:sldLayout>
</file>

<file path=ppt/slideLayouts/slideLayout6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79625676"/>
      </p:ext>
    </p:extLst>
  </p:cSld>
  <p:clrMapOvr>
    <a:masterClrMapping/>
  </p:clrMapOvr>
  <p:transition/>
</p:sldLayout>
</file>

<file path=ppt/slideLayouts/slideLayout6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482090546"/>
      </p:ext>
    </p:extLst>
  </p:cSld>
  <p:clrMapOvr>
    <a:masterClrMapping/>
  </p:clrMapOvr>
  <p:transition/>
</p:sldLayout>
</file>

<file path=ppt/slideLayouts/slideLayout6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69100005"/>
      </p:ext>
    </p:extLst>
  </p:cSld>
  <p:clrMapOvr>
    <a:masterClrMapping/>
  </p:clrMapOvr>
  <p:transition/>
</p:sldLayout>
</file>

<file path=ppt/slideLayouts/slideLayout6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755056819"/>
      </p:ext>
    </p:extLst>
  </p:cSld>
  <p:clrMapOvr>
    <a:masterClrMapping/>
  </p:clrMapOvr>
  <p:transition/>
</p:sldLayout>
</file>

<file path=ppt/slideLayouts/slideLayout6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136412476"/>
      </p:ext>
    </p:extLst>
  </p:cSld>
  <p:clrMapOvr>
    <a:masterClrMapping/>
  </p:clrMapOvr>
  <p:transition/>
</p:sldLayout>
</file>

<file path=ppt/slideLayouts/slideLayout6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28089379"/>
      </p:ext>
    </p:extLst>
  </p:cSld>
  <p:clrMapOvr>
    <a:masterClrMapping/>
  </p:clrMapOvr>
  <p:transition/>
</p:sldLayout>
</file>

<file path=ppt/slideLayouts/slideLayout6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495081763"/>
      </p:ext>
    </p:extLst>
  </p:cSld>
  <p:clrMapOvr>
    <a:masterClrMapping/>
  </p:clrMapOvr>
  <p:transition/>
</p:sldLayout>
</file>

<file path=ppt/slideLayouts/slideLayout6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778603731"/>
      </p:ext>
    </p:extLst>
  </p:cSld>
  <p:clrMapOvr>
    <a:masterClrMapping/>
  </p:clrMapOvr>
  <p:transition/>
</p:sldLayout>
</file>

<file path=ppt/slideLayouts/slideLayout6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448735776"/>
      </p:ext>
    </p:extLst>
  </p:cSld>
  <p:clrMapOvr>
    <a:masterClrMapping/>
  </p:clrMapOvr>
  <p:transition/>
</p:sldLayout>
</file>

<file path=ppt/slideLayouts/slideLayout6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25766877"/>
      </p:ext>
    </p:extLst>
  </p:cSld>
  <p:clrMapOvr>
    <a:masterClrMapping/>
  </p:clrMapOvr>
  <p:transition/>
</p:sldLayout>
</file>

<file path=ppt/slideLayouts/slideLayout6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16333599"/>
      </p:ext>
    </p:extLst>
  </p:cSld>
  <p:clrMapOvr>
    <a:masterClrMapping/>
  </p:clrMapOvr>
  <p:transition/>
</p:sldLayout>
</file>

<file path=ppt/slideLayouts/slideLayout624.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561804900"/>
      </p:ext>
    </p:extLst>
  </p:cSld>
  <p:clrMapOvr>
    <a:masterClrMapping/>
  </p:clrMapOvr>
  <p:transition/>
</p:sldLayout>
</file>

<file path=ppt/slideLayouts/slideLayout62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467627032"/>
      </p:ext>
    </p:extLst>
  </p:cSld>
  <p:clrMapOvr>
    <a:masterClrMapping/>
  </p:clrMapOvr>
  <p:transition/>
</p:sldLayout>
</file>

<file path=ppt/slideLayouts/slideLayout6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2867705307"/>
      </p:ext>
    </p:extLst>
  </p:cSld>
  <p:clrMapOvr>
    <a:masterClrMapping/>
  </p:clrMapOvr>
  <p:transition/>
</p:sldLayout>
</file>

<file path=ppt/slideLayouts/slideLayout6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909213287"/>
      </p:ext>
    </p:extLst>
  </p:cSld>
  <p:clrMapOvr>
    <a:masterClrMapping/>
  </p:clrMapOvr>
  <p:transition/>
</p:sldLayout>
</file>

<file path=ppt/slideLayouts/slideLayout6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4004551678"/>
      </p:ext>
    </p:extLst>
  </p:cSld>
  <p:clrMapOvr>
    <a:masterClrMapping/>
  </p:clrMapOvr>
  <p:transition/>
</p:sldLayout>
</file>

<file path=ppt/slideLayouts/slideLayout6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152114607"/>
      </p:ext>
    </p:extLst>
  </p:cSld>
  <p:clrMapOvr>
    <a:masterClrMapping/>
  </p:clrMapOvr>
  <p:transition/>
</p:sldLayout>
</file>

<file path=ppt/slideLayouts/slideLayout6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2396304225"/>
      </p:ext>
    </p:extLst>
  </p:cSld>
  <p:clrMapOvr>
    <a:masterClrMapping/>
  </p:clrMapOvr>
  <p:transition/>
</p:sldLayout>
</file>

<file path=ppt/slideLayouts/slideLayout6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686446272"/>
      </p:ext>
    </p:extLst>
  </p:cSld>
  <p:clrMapOvr>
    <a:masterClrMapping/>
  </p:clrMapOvr>
  <p:transition/>
</p:sldLayout>
</file>

<file path=ppt/slideLayouts/slideLayout6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4147850429"/>
      </p:ext>
    </p:extLst>
  </p:cSld>
  <p:clrMapOvr>
    <a:masterClrMapping/>
  </p:clrMapOvr>
  <p:transition/>
</p:sldLayout>
</file>

<file path=ppt/slideLayouts/slideLayout6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2727827147"/>
      </p:ext>
    </p:extLst>
  </p:cSld>
  <p:clrMapOvr>
    <a:masterClrMapping/>
  </p:clrMapOvr>
  <p:transition/>
</p:sldLayout>
</file>

<file path=ppt/slideLayouts/slideLayout6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402603565"/>
      </p:ext>
    </p:extLst>
  </p:cSld>
  <p:clrMapOvr>
    <a:masterClrMapping/>
  </p:clrMapOvr>
  <p:transition/>
</p:sldLayout>
</file>

<file path=ppt/slideLayouts/slideLayout6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341652260"/>
      </p:ext>
    </p:extLst>
  </p:cSld>
  <p:clrMapOvr>
    <a:masterClrMapping/>
  </p:clrMapOvr>
  <p:transition/>
</p:sldLayout>
</file>

<file path=ppt/slideLayouts/slideLayout63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30238494"/>
      </p:ext>
    </p:extLst>
  </p:cSld>
  <p:clrMapOvr>
    <a:masterClrMapping/>
  </p:clrMapOvr>
  <p:transition/>
</p:sldLayout>
</file>

<file path=ppt/slideLayouts/slideLayout6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27273774"/>
      </p:ext>
    </p:extLst>
  </p:cSld>
  <p:clrMapOvr>
    <a:masterClrMapping/>
  </p:clrMapOvr>
  <p:transition/>
</p:sldLayout>
</file>

<file path=ppt/slideLayouts/slideLayout6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01525032"/>
      </p:ext>
    </p:extLst>
  </p:cSld>
  <p:clrMapOvr>
    <a:masterClrMapping/>
  </p:clrMapOvr>
  <p:transition/>
</p:sldLayout>
</file>

<file path=ppt/slideLayouts/slideLayout6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0407841"/>
      </p:ext>
    </p:extLst>
  </p:cSld>
  <p:clrMapOvr>
    <a:masterClrMapping/>
  </p:clrMapOvr>
  <p:transition/>
</p:sldLayout>
</file>

<file path=ppt/slideLayouts/slideLayout6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68197304"/>
      </p:ext>
    </p:extLst>
  </p:cSld>
  <p:clrMapOvr>
    <a:masterClrMapping/>
  </p:clrMapOvr>
  <p:transition/>
</p:sldLayout>
</file>

<file path=ppt/slideLayouts/slideLayout6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35844893"/>
      </p:ext>
    </p:extLst>
  </p:cSld>
  <p:clrMapOvr>
    <a:masterClrMapping/>
  </p:clrMapOvr>
  <p:transition/>
</p:sldLayout>
</file>

<file path=ppt/slideLayouts/slideLayout6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6572785"/>
      </p:ext>
    </p:extLst>
  </p:cSld>
  <p:clrMapOvr>
    <a:masterClrMapping/>
  </p:clrMapOvr>
  <p:transition/>
</p:sldLayout>
</file>

<file path=ppt/slideLayouts/slideLayout6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62490012"/>
      </p:ext>
    </p:extLst>
  </p:cSld>
  <p:clrMapOvr>
    <a:masterClrMapping/>
  </p:clrMapOvr>
  <p:transition/>
</p:sldLayout>
</file>

<file path=ppt/slideLayouts/slideLayout6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24392628"/>
      </p:ext>
    </p:extLst>
  </p:cSld>
  <p:clrMapOvr>
    <a:masterClrMapping/>
  </p:clrMapOvr>
  <p:transition/>
</p:sldLayout>
</file>

<file path=ppt/slideLayouts/slideLayout6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73930839"/>
      </p:ext>
    </p:extLst>
  </p:cSld>
  <p:clrMapOvr>
    <a:masterClrMapping/>
  </p:clrMapOvr>
  <p:transition/>
</p:sldLayout>
</file>

<file path=ppt/slideLayouts/slideLayout6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6634247"/>
      </p:ext>
    </p:extLst>
  </p:cSld>
  <p:clrMapOvr>
    <a:masterClrMapping/>
  </p:clrMapOvr>
  <p:transition/>
</p:sldLayout>
</file>

<file path=ppt/slideLayouts/slideLayout64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053547196"/>
      </p:ext>
    </p:extLst>
  </p:cSld>
  <p:clrMapOvr>
    <a:masterClrMapping/>
  </p:clrMapOvr>
  <p:transition/>
</p:sldLayout>
</file>

<file path=ppt/slideLayouts/slideLayout6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599537139"/>
      </p:ext>
    </p:extLst>
  </p:cSld>
  <p:clrMapOvr>
    <a:masterClrMapping/>
  </p:clrMapOvr>
  <p:transition/>
</p:sldLayout>
</file>

<file path=ppt/slideLayouts/slideLayout64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34076267"/>
      </p:ext>
    </p:extLst>
  </p:cSld>
  <p:clrMapOvr>
    <a:masterClrMapping/>
  </p:clrMapOvr>
  <p:transition/>
</p:sldLayout>
</file>

<file path=ppt/slideLayouts/slideLayout65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237316184"/>
      </p:ext>
    </p:extLst>
  </p:cSld>
  <p:clrMapOvr>
    <a:masterClrMapping/>
  </p:clrMapOvr>
  <p:transition/>
</p:sldLayout>
</file>

<file path=ppt/slideLayouts/slideLayout65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25361187"/>
      </p:ext>
    </p:extLst>
  </p:cSld>
  <p:clrMapOvr>
    <a:masterClrMapping/>
  </p:clrMapOvr>
  <p:transition/>
</p:sldLayout>
</file>

<file path=ppt/slideLayouts/slideLayout65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55929227"/>
      </p:ext>
    </p:extLst>
  </p:cSld>
  <p:clrMapOvr>
    <a:masterClrMapping/>
  </p:clrMapOvr>
  <p:transition/>
</p:sldLayout>
</file>

<file path=ppt/slideLayouts/slideLayout6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240194000"/>
      </p:ext>
    </p:extLst>
  </p:cSld>
  <p:clrMapOvr>
    <a:masterClrMapping/>
  </p:clrMapOvr>
  <p:transition/>
</p:sldLayout>
</file>

<file path=ppt/slideLayouts/slideLayout65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165794084"/>
      </p:ext>
    </p:extLst>
  </p:cSld>
  <p:clrMapOvr>
    <a:masterClrMapping/>
  </p:clrMapOvr>
  <p:transition/>
</p:sldLayout>
</file>

<file path=ppt/slideLayouts/slideLayout65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689503525"/>
      </p:ext>
    </p:extLst>
  </p:cSld>
  <p:clrMapOvr>
    <a:masterClrMapping/>
  </p:clrMapOvr>
  <p:transition/>
</p:sldLayout>
</file>

<file path=ppt/slideLayouts/slideLayout65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469029388"/>
      </p:ext>
    </p:extLst>
  </p:cSld>
  <p:clrMapOvr>
    <a:masterClrMapping/>
  </p:clrMapOvr>
  <p:transition/>
</p:sldLayout>
</file>

<file path=ppt/slideLayouts/slideLayout65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87053703"/>
      </p:ext>
    </p:extLst>
  </p:cSld>
  <p:clrMapOvr>
    <a:masterClrMapping/>
  </p:clrMapOvr>
  <p:transition/>
</p:sldLayout>
</file>

<file path=ppt/slideLayouts/slideLayout658.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251183286"/>
      </p:ext>
    </p:extLst>
  </p:cSld>
  <p:clrMapOvr>
    <a:masterClrMapping/>
  </p:clrMapOvr>
  <p:transition/>
</p:sldLayout>
</file>

<file path=ppt/slideLayouts/slideLayout659.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65651554"/>
      </p:ext>
    </p:extLst>
  </p:cSld>
  <p:clrMapOvr>
    <a:masterClrMapping/>
  </p:clrMapOvr>
</p:sldLayout>
</file>

<file path=ppt/slideLayouts/slideLayout66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991" y="73725"/>
            <a:ext cx="8987623" cy="740193"/>
          </a:xfrm>
          <a:prstGeom prst="rect">
            <a:avLst/>
          </a:prstGeom>
        </p:spPr>
        <p:txBody>
          <a:bodyPr/>
          <a:lstStyle>
            <a:lvl1pPr>
              <a:defRPr sz="4800">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911225"/>
            <a:ext cx="8987623" cy="5318753"/>
          </a:xfrm>
          <a:prstGeom prst="rect">
            <a:avLst/>
          </a:prstGeom>
        </p:spPr>
        <p:txBody>
          <a:bodyPr/>
          <a:lstStyle>
            <a:lvl1pPr>
              <a:defRPr sz="3600">
                <a:latin typeface="Cambria" panose="02040503050406030204" pitchFamily="18" charset="0"/>
              </a:defRPr>
            </a:lvl1pPr>
            <a:lvl2pPr marL="685783" indent="-228594">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descr="safari.png"/>
          <p:cNvPicPr>
            <a:picLocks noChangeAspect="1"/>
          </p:cNvPicPr>
          <p:nvPr userDrawn="1"/>
        </p:nvPicPr>
        <p:blipFill>
          <a:blip r:embed="rId2" cstate="print"/>
          <a:stretch>
            <a:fillRect/>
          </a:stretch>
        </p:blipFill>
        <p:spPr>
          <a:xfrm>
            <a:off x="189560" y="6413144"/>
            <a:ext cx="1080120" cy="312523"/>
          </a:xfrm>
          <a:prstGeom prst="rect">
            <a:avLst/>
          </a:prstGeom>
        </p:spPr>
      </p:pic>
    </p:spTree>
    <p:extLst>
      <p:ext uri="{BB962C8B-B14F-4D97-AF65-F5344CB8AC3E}">
        <p14:creationId xmlns:p14="http://schemas.microsoft.com/office/powerpoint/2010/main" val="408745664"/>
      </p:ext>
    </p:extLst>
  </p:cSld>
  <p:clrMapOvr>
    <a:masterClrMapping/>
  </p:clrMapOvr>
</p:sldLayout>
</file>

<file path=ppt/slideLayouts/slideLayout661.xml><?xml version="1.0" encoding="utf-8"?>
<p:sldLayout xmlns:a="http://schemas.openxmlformats.org/drawingml/2006/main" xmlns:r="http://schemas.openxmlformats.org/officeDocument/2006/relationships" xmlns:p="http://schemas.openxmlformats.org/presentationml/2006/main" matchingName="Title slide" type="title">
  <p:cSld name="1_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992767"/>
            <a:ext cx="8520600" cy="27368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3778833"/>
            <a:ext cx="8520600" cy="1056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911090338"/>
      </p:ext>
    </p:extLst>
  </p:cSld>
  <p:clrMapOvr>
    <a:masterClrMapping/>
  </p:clrMapOvr>
</p:sldLayout>
</file>

<file path=ppt/slideLayouts/slideLayout662.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lvl1pPr marL="457189" lvl="0" indent="-342891">
              <a:spcBef>
                <a:spcPts val="0"/>
              </a:spcBef>
              <a:spcAft>
                <a:spcPts val="0"/>
              </a:spcAft>
              <a:buSzPts val="1800"/>
              <a:buChar char="●"/>
              <a:defRPr/>
            </a:lvl1pPr>
            <a:lvl2pPr marL="914377" lvl="1" indent="-317492">
              <a:spcBef>
                <a:spcPts val="1600"/>
              </a:spcBef>
              <a:spcAft>
                <a:spcPts val="0"/>
              </a:spcAft>
              <a:buSzPts val="1400"/>
              <a:buChar char="○"/>
              <a:defRPr/>
            </a:lvl2pPr>
            <a:lvl3pPr marL="1371566" lvl="2" indent="-317492">
              <a:spcBef>
                <a:spcPts val="1600"/>
              </a:spcBef>
              <a:spcAft>
                <a:spcPts val="0"/>
              </a:spcAft>
              <a:buSzPts val="1400"/>
              <a:buChar char="■"/>
              <a:defRPr/>
            </a:lvl3pPr>
            <a:lvl4pPr marL="1828754" lvl="3" indent="-317492">
              <a:spcBef>
                <a:spcPts val="1600"/>
              </a:spcBef>
              <a:spcAft>
                <a:spcPts val="0"/>
              </a:spcAft>
              <a:buSzPts val="1400"/>
              <a:buChar char="●"/>
              <a:defRPr/>
            </a:lvl4pPr>
            <a:lvl5pPr marL="2285943" lvl="4" indent="-317492">
              <a:spcBef>
                <a:spcPts val="1600"/>
              </a:spcBef>
              <a:spcAft>
                <a:spcPts val="0"/>
              </a:spcAft>
              <a:buSzPts val="1400"/>
              <a:buChar char="○"/>
              <a:defRPr/>
            </a:lvl5pPr>
            <a:lvl6pPr marL="2743131" lvl="5" indent="-317492">
              <a:spcBef>
                <a:spcPts val="1600"/>
              </a:spcBef>
              <a:spcAft>
                <a:spcPts val="0"/>
              </a:spcAft>
              <a:buSzPts val="1400"/>
              <a:buChar char="■"/>
              <a:defRPr/>
            </a:lvl6pPr>
            <a:lvl7pPr marL="3200320" lvl="6" indent="-317492">
              <a:spcBef>
                <a:spcPts val="1600"/>
              </a:spcBef>
              <a:spcAft>
                <a:spcPts val="0"/>
              </a:spcAft>
              <a:buSzPts val="1400"/>
              <a:buChar char="●"/>
              <a:defRPr/>
            </a:lvl7pPr>
            <a:lvl8pPr marL="3657509" lvl="7" indent="-317492">
              <a:spcBef>
                <a:spcPts val="1600"/>
              </a:spcBef>
              <a:spcAft>
                <a:spcPts val="0"/>
              </a:spcAft>
              <a:buSzPts val="1400"/>
              <a:buChar char="○"/>
              <a:defRPr/>
            </a:lvl8pPr>
            <a:lvl9pPr marL="4114697" lvl="8" indent="-317492">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975870631"/>
      </p:ext>
    </p:extLst>
  </p:cSld>
  <p:clrMapOvr>
    <a:masterClrMapping/>
  </p:clrMapOvr>
</p:sldLayout>
</file>

<file path=ppt/slideLayouts/slideLayout66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DEBDFEA4-C20F-104A-BC27-408CBECDF119}" type="slidenum">
              <a:rPr lang="en-US" altLang="en-US"/>
              <a:pPr>
                <a:defRPr/>
              </a:pPr>
              <a:t>‹#›</a:t>
            </a:fld>
            <a:endParaRPr lang="en-US" altLang="en-US"/>
          </a:p>
        </p:txBody>
      </p:sp>
    </p:spTree>
    <p:extLst>
      <p:ext uri="{BB962C8B-B14F-4D97-AF65-F5344CB8AC3E}">
        <p14:creationId xmlns:p14="http://schemas.microsoft.com/office/powerpoint/2010/main" val="3669861593"/>
      </p:ext>
    </p:extLst>
  </p:cSld>
  <p:clrMapOvr>
    <a:masterClrMapping/>
  </p:clrMapOvr>
  <p:transition/>
</p:sldLayout>
</file>

<file path=ppt/slideLayouts/slideLayout66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85EC0B31-7E1A-5D4D-983E-2275653A8B31}" type="slidenum">
              <a:rPr lang="en-US" altLang="en-US"/>
              <a:pPr>
                <a:defRPr/>
              </a:pPr>
              <a:t>‹#›</a:t>
            </a:fld>
            <a:endParaRPr lang="en-US" altLang="en-US"/>
          </a:p>
        </p:txBody>
      </p:sp>
    </p:spTree>
    <p:extLst>
      <p:ext uri="{BB962C8B-B14F-4D97-AF65-F5344CB8AC3E}">
        <p14:creationId xmlns:p14="http://schemas.microsoft.com/office/powerpoint/2010/main" val="134450037"/>
      </p:ext>
    </p:extLst>
  </p:cSld>
  <p:clrMapOvr>
    <a:masterClrMapping/>
  </p:clrMapOvr>
  <p:transition/>
</p:sldLayout>
</file>

<file path=ppt/slideLayouts/slideLayout66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E0BEF943-F4A0-4D46-B4C9-58E9F66D0EF1}" type="slidenum">
              <a:rPr lang="en-US" altLang="en-US"/>
              <a:pPr>
                <a:defRPr/>
              </a:pPr>
              <a:t>‹#›</a:t>
            </a:fld>
            <a:endParaRPr lang="en-US" altLang="en-US"/>
          </a:p>
        </p:txBody>
      </p:sp>
    </p:spTree>
    <p:extLst>
      <p:ext uri="{BB962C8B-B14F-4D97-AF65-F5344CB8AC3E}">
        <p14:creationId xmlns:p14="http://schemas.microsoft.com/office/powerpoint/2010/main" val="1064580612"/>
      </p:ext>
    </p:extLst>
  </p:cSld>
  <p:clrMapOvr>
    <a:masterClrMapping/>
  </p:clrMapOvr>
  <p:transition/>
</p:sldLayout>
</file>

<file path=ppt/slideLayouts/slideLayout66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64475E6A-3752-FC41-B8A3-75D7F64530DA}" type="slidenum">
              <a:rPr lang="en-US" altLang="en-US"/>
              <a:pPr>
                <a:defRPr/>
              </a:pPr>
              <a:t>‹#›</a:t>
            </a:fld>
            <a:endParaRPr lang="en-US" altLang="en-US"/>
          </a:p>
        </p:txBody>
      </p:sp>
    </p:spTree>
    <p:extLst>
      <p:ext uri="{BB962C8B-B14F-4D97-AF65-F5344CB8AC3E}">
        <p14:creationId xmlns:p14="http://schemas.microsoft.com/office/powerpoint/2010/main" val="3360622150"/>
      </p:ext>
    </p:extLst>
  </p:cSld>
  <p:clrMapOvr>
    <a:masterClrMapping/>
  </p:clrMapOvr>
  <p:transition/>
</p:sldLayout>
</file>

<file path=ppt/slideLayouts/slideLayout66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D5D7E345-B863-7F48-B37E-C4D1A0E761A7}" type="slidenum">
              <a:rPr lang="en-US" altLang="en-US"/>
              <a:pPr>
                <a:defRPr/>
              </a:pPr>
              <a:t>‹#›</a:t>
            </a:fld>
            <a:endParaRPr lang="en-US" altLang="en-US"/>
          </a:p>
        </p:txBody>
      </p:sp>
    </p:spTree>
    <p:extLst>
      <p:ext uri="{BB962C8B-B14F-4D97-AF65-F5344CB8AC3E}">
        <p14:creationId xmlns:p14="http://schemas.microsoft.com/office/powerpoint/2010/main" val="3825790000"/>
      </p:ext>
    </p:extLst>
  </p:cSld>
  <p:clrMapOvr>
    <a:masterClrMapping/>
  </p:clrMapOvr>
  <p:transition/>
</p:sldLayout>
</file>

<file path=ppt/slideLayouts/slideLayout66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DDAD7548-FD3A-9B40-80D2-DE711E168A26}" type="slidenum">
              <a:rPr lang="en-US" altLang="en-US"/>
              <a:pPr>
                <a:defRPr/>
              </a:pPr>
              <a:t>‹#›</a:t>
            </a:fld>
            <a:endParaRPr lang="en-US" altLang="en-US"/>
          </a:p>
        </p:txBody>
      </p:sp>
    </p:spTree>
    <p:extLst>
      <p:ext uri="{BB962C8B-B14F-4D97-AF65-F5344CB8AC3E}">
        <p14:creationId xmlns:p14="http://schemas.microsoft.com/office/powerpoint/2010/main" val="3839668887"/>
      </p:ext>
    </p:extLst>
  </p:cSld>
  <p:clrMapOvr>
    <a:masterClrMapping/>
  </p:clrMapOvr>
  <p:transition/>
</p:sldLayout>
</file>

<file path=ppt/slideLayouts/slideLayout66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08DCDF4F-585B-6D4F-A4CB-C67AB7D5B765}" type="slidenum">
              <a:rPr lang="en-US" altLang="en-US"/>
              <a:pPr>
                <a:defRPr/>
              </a:pPr>
              <a:t>‹#›</a:t>
            </a:fld>
            <a:endParaRPr lang="en-US" altLang="en-US"/>
          </a:p>
        </p:txBody>
      </p:sp>
    </p:spTree>
    <p:extLst>
      <p:ext uri="{BB962C8B-B14F-4D97-AF65-F5344CB8AC3E}">
        <p14:creationId xmlns:p14="http://schemas.microsoft.com/office/powerpoint/2010/main" val="378820143"/>
      </p:ext>
    </p:extLst>
  </p:cSld>
  <p:clrMapOvr>
    <a:masterClrMapping/>
  </p:clrMapOvr>
  <p:transition/>
</p:sldLayout>
</file>

<file path=ppt/slideLayouts/slideLayout67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90FC4979-FCD7-694E-8B26-68BFE56F7694}" type="slidenum">
              <a:rPr lang="en-US" altLang="en-US"/>
              <a:pPr>
                <a:defRPr/>
              </a:pPr>
              <a:t>‹#›</a:t>
            </a:fld>
            <a:endParaRPr lang="en-US" altLang="en-US"/>
          </a:p>
        </p:txBody>
      </p:sp>
    </p:spTree>
    <p:extLst>
      <p:ext uri="{BB962C8B-B14F-4D97-AF65-F5344CB8AC3E}">
        <p14:creationId xmlns:p14="http://schemas.microsoft.com/office/powerpoint/2010/main" val="3828807734"/>
      </p:ext>
    </p:extLst>
  </p:cSld>
  <p:clrMapOvr>
    <a:masterClrMapping/>
  </p:clrMapOvr>
  <p:transition/>
</p:sldLayout>
</file>

<file path=ppt/slideLayouts/slideLayout67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CF8051ED-7F0F-1747-91E3-F6CFAF063EC3}" type="slidenum">
              <a:rPr lang="en-US" altLang="en-US"/>
              <a:pPr>
                <a:defRPr/>
              </a:pPr>
              <a:t>‹#›</a:t>
            </a:fld>
            <a:endParaRPr lang="en-US" altLang="en-US"/>
          </a:p>
        </p:txBody>
      </p:sp>
    </p:spTree>
    <p:extLst>
      <p:ext uri="{BB962C8B-B14F-4D97-AF65-F5344CB8AC3E}">
        <p14:creationId xmlns:p14="http://schemas.microsoft.com/office/powerpoint/2010/main" val="3815451285"/>
      </p:ext>
    </p:extLst>
  </p:cSld>
  <p:clrMapOvr>
    <a:masterClrMapping/>
  </p:clrMapOvr>
  <p:transition/>
</p:sldLayout>
</file>

<file path=ppt/slideLayouts/slideLayout67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DF10535E-D52C-7148-ABB0-7547E77158BC}" type="slidenum">
              <a:rPr lang="en-US" altLang="en-US"/>
              <a:pPr>
                <a:defRPr/>
              </a:pPr>
              <a:t>‹#›</a:t>
            </a:fld>
            <a:endParaRPr lang="en-US" altLang="en-US"/>
          </a:p>
        </p:txBody>
      </p:sp>
    </p:spTree>
    <p:extLst>
      <p:ext uri="{BB962C8B-B14F-4D97-AF65-F5344CB8AC3E}">
        <p14:creationId xmlns:p14="http://schemas.microsoft.com/office/powerpoint/2010/main" val="2917025023"/>
      </p:ext>
    </p:extLst>
  </p:cSld>
  <p:clrMapOvr>
    <a:masterClrMapping/>
  </p:clrMapOvr>
  <p:transition/>
</p:sldLayout>
</file>

<file path=ppt/slideLayouts/slideLayout67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437D0A7A-F6FB-1F48-9A4B-A6A40DC9AC24}" type="slidenum">
              <a:rPr lang="en-US" altLang="en-US"/>
              <a:pPr>
                <a:defRPr/>
              </a:pPr>
              <a:t>‹#›</a:t>
            </a:fld>
            <a:endParaRPr lang="en-US" altLang="en-US"/>
          </a:p>
        </p:txBody>
      </p:sp>
    </p:spTree>
    <p:extLst>
      <p:ext uri="{BB962C8B-B14F-4D97-AF65-F5344CB8AC3E}">
        <p14:creationId xmlns:p14="http://schemas.microsoft.com/office/powerpoint/2010/main" val="1321780326"/>
      </p:ext>
    </p:extLst>
  </p:cSld>
  <p:clrMapOvr>
    <a:masterClrMapping/>
  </p:clrMapOvr>
  <p:transition/>
</p:sldLayout>
</file>

<file path=ppt/slideLayouts/slideLayout674.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F40AFC27-E9C2-A540-A3C4-249358E56051}" type="slidenum">
              <a:rPr lang="en-US" altLang="en-US"/>
              <a:pPr>
                <a:defRPr/>
              </a:pPr>
              <a:t>‹#›</a:t>
            </a:fld>
            <a:endParaRPr lang="en-US" altLang="en-US"/>
          </a:p>
        </p:txBody>
      </p:sp>
    </p:spTree>
    <p:extLst>
      <p:ext uri="{BB962C8B-B14F-4D97-AF65-F5344CB8AC3E}">
        <p14:creationId xmlns:p14="http://schemas.microsoft.com/office/powerpoint/2010/main" val="1439888438"/>
      </p:ext>
    </p:extLst>
  </p:cSld>
  <p:clrMapOvr>
    <a:masterClrMapping/>
  </p:clrMapOvr>
  <p:transition/>
</p:sldLayout>
</file>

<file path=ppt/slideLayouts/slideLayout67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F95B04E4-937C-664F-B51F-D8C30ABD33B0}"/>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48FE1C4B-D953-0249-AAC5-1CEBC09BA0D3}"/>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6CEAA0A5-E9E4-5140-BD46-DA6256C8BD9D}"/>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D19D6D91-79A7-6D42-B64F-582CA85CF65A}"/>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FA33B19D-FBD6-3545-A911-696365B2674E}"/>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E3F69791-C3A5-1144-92B1-333CF796E52A}"/>
              </a:ext>
            </a:extLst>
          </p:cNvPr>
          <p:cNvSpPr>
            <a:spLocks noGrp="1" noChangeArrowheads="1"/>
          </p:cNvSpPr>
          <p:nvPr>
            <p:ph type="sldNum" sz="quarter" idx="12"/>
          </p:nvPr>
        </p:nvSpPr>
        <p:spPr/>
        <p:txBody>
          <a:bodyPr/>
          <a:lstStyle>
            <a:lvl1pPr>
              <a:defRPr sz="1200" smtClean="0"/>
            </a:lvl1pPr>
          </a:lstStyle>
          <a:p>
            <a:pPr>
              <a:defRPr/>
            </a:pPr>
            <a:fld id="{3B3FDAE8-A59F-B84A-B845-84C535A39ED0}" type="slidenum">
              <a:rPr lang="en-US" altLang="en-US"/>
              <a:pPr>
                <a:defRPr/>
              </a:pPr>
              <a:t>‹#›</a:t>
            </a:fld>
            <a:endParaRPr lang="en-US" altLang="en-US"/>
          </a:p>
        </p:txBody>
      </p:sp>
    </p:spTree>
    <p:extLst>
      <p:ext uri="{BB962C8B-B14F-4D97-AF65-F5344CB8AC3E}">
        <p14:creationId xmlns:p14="http://schemas.microsoft.com/office/powerpoint/2010/main" val="656669209"/>
      </p:ext>
    </p:extLst>
  </p:cSld>
  <p:clrMapOvr>
    <a:masterClrMapping/>
  </p:clrMapOvr>
  <p:transition/>
</p:sldLayout>
</file>

<file path=ppt/slideLayouts/slideLayout67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73A97B69-F936-9541-A4C0-4803E0D9803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ACF1560-B282-884D-8A11-92C4A17C9387}"/>
              </a:ext>
            </a:extLst>
          </p:cNvPr>
          <p:cNvSpPr>
            <a:spLocks noGrp="1" noChangeArrowheads="1"/>
          </p:cNvSpPr>
          <p:nvPr>
            <p:ph type="sldNum" sz="quarter" idx="11"/>
          </p:nvPr>
        </p:nvSpPr>
        <p:spPr>
          <a:ln/>
        </p:spPr>
        <p:txBody>
          <a:bodyPr/>
          <a:lstStyle>
            <a:lvl1pPr>
              <a:defRPr/>
            </a:lvl1pPr>
          </a:lstStyle>
          <a:p>
            <a:pPr>
              <a:defRPr/>
            </a:pPr>
            <a:fld id="{ABF4462A-42FE-A84B-9002-68A00ADE644F}" type="slidenum">
              <a:rPr lang="en-US" altLang="en-US"/>
              <a:pPr>
                <a:defRPr/>
              </a:pPr>
              <a:t>‹#›</a:t>
            </a:fld>
            <a:endParaRPr lang="en-US" altLang="en-US"/>
          </a:p>
        </p:txBody>
      </p:sp>
    </p:spTree>
    <p:extLst>
      <p:ext uri="{BB962C8B-B14F-4D97-AF65-F5344CB8AC3E}">
        <p14:creationId xmlns:p14="http://schemas.microsoft.com/office/powerpoint/2010/main" val="336813805"/>
      </p:ext>
    </p:extLst>
  </p:cSld>
  <p:clrMapOvr>
    <a:masterClrMapping/>
  </p:clrMapOvr>
  <p:transition/>
</p:sldLayout>
</file>

<file path=ppt/slideLayouts/slideLayout67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F2623055-6F7E-CF4A-ADEE-B8106026EC5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508F7ABC-7804-9A45-8345-A3C1D4AE2951}"/>
              </a:ext>
            </a:extLst>
          </p:cNvPr>
          <p:cNvSpPr>
            <a:spLocks noGrp="1" noChangeArrowheads="1"/>
          </p:cNvSpPr>
          <p:nvPr>
            <p:ph type="sldNum" sz="quarter" idx="11"/>
          </p:nvPr>
        </p:nvSpPr>
        <p:spPr>
          <a:ln/>
        </p:spPr>
        <p:txBody>
          <a:bodyPr/>
          <a:lstStyle>
            <a:lvl1pPr>
              <a:defRPr/>
            </a:lvl1pPr>
          </a:lstStyle>
          <a:p>
            <a:pPr>
              <a:defRPr/>
            </a:pPr>
            <a:fld id="{33CFE70D-E1B6-6444-B39A-56D9F01DCD47}" type="slidenum">
              <a:rPr lang="en-US" altLang="en-US"/>
              <a:pPr>
                <a:defRPr/>
              </a:pPr>
              <a:t>‹#›</a:t>
            </a:fld>
            <a:endParaRPr lang="en-US" altLang="en-US"/>
          </a:p>
        </p:txBody>
      </p:sp>
    </p:spTree>
    <p:extLst>
      <p:ext uri="{BB962C8B-B14F-4D97-AF65-F5344CB8AC3E}">
        <p14:creationId xmlns:p14="http://schemas.microsoft.com/office/powerpoint/2010/main" val="3520389837"/>
      </p:ext>
    </p:extLst>
  </p:cSld>
  <p:clrMapOvr>
    <a:masterClrMapping/>
  </p:clrMapOvr>
  <p:transition/>
</p:sldLayout>
</file>

<file path=ppt/slideLayouts/slideLayout67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371F563C-CD40-A941-946F-51381E41C508}"/>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C3913447-512A-8E4A-90A4-7079BD9A51DA}"/>
              </a:ext>
            </a:extLst>
          </p:cNvPr>
          <p:cNvSpPr>
            <a:spLocks noGrp="1" noChangeArrowheads="1"/>
          </p:cNvSpPr>
          <p:nvPr>
            <p:ph type="sldNum" sz="quarter" idx="11"/>
          </p:nvPr>
        </p:nvSpPr>
        <p:spPr>
          <a:ln/>
        </p:spPr>
        <p:txBody>
          <a:bodyPr/>
          <a:lstStyle>
            <a:lvl1pPr>
              <a:defRPr/>
            </a:lvl1pPr>
          </a:lstStyle>
          <a:p>
            <a:pPr>
              <a:defRPr/>
            </a:pPr>
            <a:fld id="{F061E867-9ECF-604D-A3A5-B01890269E4D}" type="slidenum">
              <a:rPr lang="en-US" altLang="en-US"/>
              <a:pPr>
                <a:defRPr/>
              </a:pPr>
              <a:t>‹#›</a:t>
            </a:fld>
            <a:endParaRPr lang="en-US" altLang="en-US"/>
          </a:p>
        </p:txBody>
      </p:sp>
    </p:spTree>
    <p:extLst>
      <p:ext uri="{BB962C8B-B14F-4D97-AF65-F5344CB8AC3E}">
        <p14:creationId xmlns:p14="http://schemas.microsoft.com/office/powerpoint/2010/main" val="3125631256"/>
      </p:ext>
    </p:extLst>
  </p:cSld>
  <p:clrMapOvr>
    <a:masterClrMapping/>
  </p:clrMapOvr>
  <p:transition/>
</p:sldLayout>
</file>

<file path=ppt/slideLayouts/slideLayout67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5F572121-A8E8-2D44-9C8A-867F1E7CF2D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375A6BC4-4875-D14C-AD8B-EDD376D8CFAC}"/>
              </a:ext>
            </a:extLst>
          </p:cNvPr>
          <p:cNvSpPr>
            <a:spLocks noGrp="1" noChangeArrowheads="1"/>
          </p:cNvSpPr>
          <p:nvPr>
            <p:ph type="sldNum" sz="quarter" idx="11"/>
          </p:nvPr>
        </p:nvSpPr>
        <p:spPr>
          <a:ln/>
        </p:spPr>
        <p:txBody>
          <a:bodyPr/>
          <a:lstStyle>
            <a:lvl1pPr>
              <a:defRPr/>
            </a:lvl1pPr>
          </a:lstStyle>
          <a:p>
            <a:pPr>
              <a:defRPr/>
            </a:pPr>
            <a:fld id="{6BF9FD31-60B6-C346-9D89-A4089B899D90}" type="slidenum">
              <a:rPr lang="en-US" altLang="en-US"/>
              <a:pPr>
                <a:defRPr/>
              </a:pPr>
              <a:t>‹#›</a:t>
            </a:fld>
            <a:endParaRPr lang="en-US" altLang="en-US"/>
          </a:p>
        </p:txBody>
      </p:sp>
    </p:spTree>
    <p:extLst>
      <p:ext uri="{BB962C8B-B14F-4D97-AF65-F5344CB8AC3E}">
        <p14:creationId xmlns:p14="http://schemas.microsoft.com/office/powerpoint/2010/main" val="3008841999"/>
      </p:ext>
    </p:extLst>
  </p:cSld>
  <p:clrMapOvr>
    <a:masterClrMapping/>
  </p:clrMapOvr>
  <p:transition/>
</p:sldLayout>
</file>

<file path=ppt/slideLayouts/slideLayout68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24209F53-5EDE-1248-9733-CEB7AFA430D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CED11C88-124D-0347-AECA-31127847197C}"/>
              </a:ext>
            </a:extLst>
          </p:cNvPr>
          <p:cNvSpPr>
            <a:spLocks noGrp="1" noChangeArrowheads="1"/>
          </p:cNvSpPr>
          <p:nvPr>
            <p:ph type="sldNum" sz="quarter" idx="11"/>
          </p:nvPr>
        </p:nvSpPr>
        <p:spPr>
          <a:ln/>
        </p:spPr>
        <p:txBody>
          <a:bodyPr/>
          <a:lstStyle>
            <a:lvl1pPr>
              <a:defRPr/>
            </a:lvl1pPr>
          </a:lstStyle>
          <a:p>
            <a:pPr>
              <a:defRPr/>
            </a:pPr>
            <a:fld id="{ABA189F7-876C-7946-AB0D-5451C843C772}" type="slidenum">
              <a:rPr lang="en-US" altLang="en-US"/>
              <a:pPr>
                <a:defRPr/>
              </a:pPr>
              <a:t>‹#›</a:t>
            </a:fld>
            <a:endParaRPr lang="en-US" altLang="en-US"/>
          </a:p>
        </p:txBody>
      </p:sp>
    </p:spTree>
    <p:extLst>
      <p:ext uri="{BB962C8B-B14F-4D97-AF65-F5344CB8AC3E}">
        <p14:creationId xmlns:p14="http://schemas.microsoft.com/office/powerpoint/2010/main" val="2700192181"/>
      </p:ext>
    </p:extLst>
  </p:cSld>
  <p:clrMapOvr>
    <a:masterClrMapping/>
  </p:clrMapOvr>
  <p:transition/>
</p:sldLayout>
</file>

<file path=ppt/slideLayouts/slideLayout68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9347127D-50D6-804E-BBDB-090FFD76C82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34CA717C-BE13-1D47-AAC5-E762962F17AE}"/>
              </a:ext>
            </a:extLst>
          </p:cNvPr>
          <p:cNvSpPr>
            <a:spLocks noGrp="1" noChangeArrowheads="1"/>
          </p:cNvSpPr>
          <p:nvPr>
            <p:ph type="sldNum" sz="quarter" idx="11"/>
          </p:nvPr>
        </p:nvSpPr>
        <p:spPr>
          <a:ln/>
        </p:spPr>
        <p:txBody>
          <a:bodyPr/>
          <a:lstStyle>
            <a:lvl1pPr>
              <a:defRPr/>
            </a:lvl1pPr>
          </a:lstStyle>
          <a:p>
            <a:pPr>
              <a:defRPr/>
            </a:pPr>
            <a:fld id="{AA20B547-CD99-0740-9575-71E48EA0F20D}" type="slidenum">
              <a:rPr lang="en-US" altLang="en-US"/>
              <a:pPr>
                <a:defRPr/>
              </a:pPr>
              <a:t>‹#›</a:t>
            </a:fld>
            <a:endParaRPr lang="en-US" altLang="en-US"/>
          </a:p>
        </p:txBody>
      </p:sp>
    </p:spTree>
    <p:extLst>
      <p:ext uri="{BB962C8B-B14F-4D97-AF65-F5344CB8AC3E}">
        <p14:creationId xmlns:p14="http://schemas.microsoft.com/office/powerpoint/2010/main" val="2363873900"/>
      </p:ext>
    </p:extLst>
  </p:cSld>
  <p:clrMapOvr>
    <a:masterClrMapping/>
  </p:clrMapOvr>
  <p:transition/>
</p:sldLayout>
</file>

<file path=ppt/slideLayouts/slideLayout68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5A4E499A-3343-9649-900F-C1B6B1CC41A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9BAFF69-6AD8-F144-AFCC-520891BC230A}"/>
              </a:ext>
            </a:extLst>
          </p:cNvPr>
          <p:cNvSpPr>
            <a:spLocks noGrp="1" noChangeArrowheads="1"/>
          </p:cNvSpPr>
          <p:nvPr>
            <p:ph type="sldNum" sz="quarter" idx="11"/>
          </p:nvPr>
        </p:nvSpPr>
        <p:spPr>
          <a:ln/>
        </p:spPr>
        <p:txBody>
          <a:bodyPr/>
          <a:lstStyle>
            <a:lvl1pPr>
              <a:defRPr/>
            </a:lvl1pPr>
          </a:lstStyle>
          <a:p>
            <a:pPr>
              <a:defRPr/>
            </a:pPr>
            <a:fld id="{0EE647DD-C717-6B4E-971B-369A4AC6E6F3}" type="slidenum">
              <a:rPr lang="en-US" altLang="en-US"/>
              <a:pPr>
                <a:defRPr/>
              </a:pPr>
              <a:t>‹#›</a:t>
            </a:fld>
            <a:endParaRPr lang="en-US" altLang="en-US"/>
          </a:p>
        </p:txBody>
      </p:sp>
    </p:spTree>
    <p:extLst>
      <p:ext uri="{BB962C8B-B14F-4D97-AF65-F5344CB8AC3E}">
        <p14:creationId xmlns:p14="http://schemas.microsoft.com/office/powerpoint/2010/main" val="1931207740"/>
      </p:ext>
    </p:extLst>
  </p:cSld>
  <p:clrMapOvr>
    <a:masterClrMapping/>
  </p:clrMapOvr>
  <p:transition/>
</p:sldLayout>
</file>

<file path=ppt/slideLayouts/slideLayout68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AE62CFF8-7633-3B4B-A468-F476C6361E39}"/>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23917E0F-F572-F344-8271-E7F412A98639}"/>
              </a:ext>
            </a:extLst>
          </p:cNvPr>
          <p:cNvSpPr>
            <a:spLocks noGrp="1" noChangeArrowheads="1"/>
          </p:cNvSpPr>
          <p:nvPr>
            <p:ph type="sldNum" sz="quarter" idx="11"/>
          </p:nvPr>
        </p:nvSpPr>
        <p:spPr>
          <a:ln/>
        </p:spPr>
        <p:txBody>
          <a:bodyPr/>
          <a:lstStyle>
            <a:lvl1pPr>
              <a:defRPr/>
            </a:lvl1pPr>
          </a:lstStyle>
          <a:p>
            <a:pPr>
              <a:defRPr/>
            </a:pPr>
            <a:fld id="{64A61CCF-7B61-6046-A6E3-819C5F7B3F8C}" type="slidenum">
              <a:rPr lang="en-US" altLang="en-US"/>
              <a:pPr>
                <a:defRPr/>
              </a:pPr>
              <a:t>‹#›</a:t>
            </a:fld>
            <a:endParaRPr lang="en-US" altLang="en-US"/>
          </a:p>
        </p:txBody>
      </p:sp>
    </p:spTree>
    <p:extLst>
      <p:ext uri="{BB962C8B-B14F-4D97-AF65-F5344CB8AC3E}">
        <p14:creationId xmlns:p14="http://schemas.microsoft.com/office/powerpoint/2010/main" val="2776628319"/>
      </p:ext>
    </p:extLst>
  </p:cSld>
  <p:clrMapOvr>
    <a:masterClrMapping/>
  </p:clrMapOvr>
  <p:transition/>
</p:sldLayout>
</file>

<file path=ppt/slideLayouts/slideLayout68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FF2FD485-06A1-EE45-9A8B-F048E7EEEAE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3E0F4D9-5214-6441-8A0F-C2CBFC75B8CF}"/>
              </a:ext>
            </a:extLst>
          </p:cNvPr>
          <p:cNvSpPr>
            <a:spLocks noGrp="1" noChangeArrowheads="1"/>
          </p:cNvSpPr>
          <p:nvPr>
            <p:ph type="sldNum" sz="quarter" idx="11"/>
          </p:nvPr>
        </p:nvSpPr>
        <p:spPr>
          <a:ln/>
        </p:spPr>
        <p:txBody>
          <a:bodyPr/>
          <a:lstStyle>
            <a:lvl1pPr>
              <a:defRPr/>
            </a:lvl1pPr>
          </a:lstStyle>
          <a:p>
            <a:pPr>
              <a:defRPr/>
            </a:pPr>
            <a:fld id="{F24D7BF4-82CD-7E43-873E-37D879C1B9E0}" type="slidenum">
              <a:rPr lang="en-US" altLang="en-US"/>
              <a:pPr>
                <a:defRPr/>
              </a:pPr>
              <a:t>‹#›</a:t>
            </a:fld>
            <a:endParaRPr lang="en-US" altLang="en-US"/>
          </a:p>
        </p:txBody>
      </p:sp>
    </p:spTree>
    <p:extLst>
      <p:ext uri="{BB962C8B-B14F-4D97-AF65-F5344CB8AC3E}">
        <p14:creationId xmlns:p14="http://schemas.microsoft.com/office/powerpoint/2010/main" val="2834360889"/>
      </p:ext>
    </p:extLst>
  </p:cSld>
  <p:clrMapOvr>
    <a:masterClrMapping/>
  </p:clrMapOvr>
  <p:transition/>
</p:sldLayout>
</file>

<file path=ppt/slideLayouts/slideLayout68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0F2C3A7A-5BD4-D542-A789-B3C16EBBD7D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C538ED7B-3605-2040-BC3F-5A78278E3E39}"/>
              </a:ext>
            </a:extLst>
          </p:cNvPr>
          <p:cNvSpPr>
            <a:spLocks noGrp="1" noChangeArrowheads="1"/>
          </p:cNvSpPr>
          <p:nvPr>
            <p:ph type="sldNum" sz="quarter" idx="11"/>
          </p:nvPr>
        </p:nvSpPr>
        <p:spPr>
          <a:ln/>
        </p:spPr>
        <p:txBody>
          <a:bodyPr/>
          <a:lstStyle>
            <a:lvl1pPr>
              <a:defRPr/>
            </a:lvl1pPr>
          </a:lstStyle>
          <a:p>
            <a:pPr>
              <a:defRPr/>
            </a:pPr>
            <a:fld id="{1F0AD733-BDC3-EB40-9C11-FAC3CFD161D0}" type="slidenum">
              <a:rPr lang="en-US" altLang="en-US"/>
              <a:pPr>
                <a:defRPr/>
              </a:pPr>
              <a:t>‹#›</a:t>
            </a:fld>
            <a:endParaRPr lang="en-US" altLang="en-US"/>
          </a:p>
        </p:txBody>
      </p:sp>
    </p:spTree>
    <p:extLst>
      <p:ext uri="{BB962C8B-B14F-4D97-AF65-F5344CB8AC3E}">
        <p14:creationId xmlns:p14="http://schemas.microsoft.com/office/powerpoint/2010/main" val="264920298"/>
      </p:ext>
    </p:extLst>
  </p:cSld>
  <p:clrMapOvr>
    <a:masterClrMapping/>
  </p:clrMapOvr>
  <p:transition/>
</p:sldLayout>
</file>

<file path=ppt/slideLayouts/slideLayout686.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8D14A05F-C43C-B549-A1DA-16E973F5AA3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04D961FA-CC1E-B14D-A413-07AD525F4F1D}"/>
              </a:ext>
            </a:extLst>
          </p:cNvPr>
          <p:cNvSpPr>
            <a:spLocks noGrp="1" noChangeArrowheads="1"/>
          </p:cNvSpPr>
          <p:nvPr>
            <p:ph type="sldNum" sz="quarter" idx="11"/>
          </p:nvPr>
        </p:nvSpPr>
        <p:spPr>
          <a:ln/>
        </p:spPr>
        <p:txBody>
          <a:bodyPr/>
          <a:lstStyle>
            <a:lvl1pPr>
              <a:defRPr/>
            </a:lvl1pPr>
          </a:lstStyle>
          <a:p>
            <a:pPr>
              <a:defRPr/>
            </a:pPr>
            <a:fld id="{8897B481-D5ED-9E41-8320-7EA96DF4FEC5}" type="slidenum">
              <a:rPr lang="en-US" altLang="en-US"/>
              <a:pPr>
                <a:defRPr/>
              </a:pPr>
              <a:t>‹#›</a:t>
            </a:fld>
            <a:endParaRPr lang="en-US" altLang="en-US"/>
          </a:p>
        </p:txBody>
      </p:sp>
    </p:spTree>
    <p:extLst>
      <p:ext uri="{BB962C8B-B14F-4D97-AF65-F5344CB8AC3E}">
        <p14:creationId xmlns:p14="http://schemas.microsoft.com/office/powerpoint/2010/main" val="1988320743"/>
      </p:ext>
    </p:extLst>
  </p:cSld>
  <p:clrMapOvr>
    <a:masterClrMapping/>
  </p:clrMapOvr>
  <p:transition/>
</p:sldLayout>
</file>

<file path=ppt/slideLayouts/slideLayout68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8AD672FA-6339-CE41-9F07-09C3D4EAFFEB}"/>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8A9478E9-6D3F-3141-A5A1-C884727CF6F8}"/>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7CA3EB0D-EA22-834D-9D29-4A066205305E}"/>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F2025DFA-C983-F343-95CF-857FE2DECA67}"/>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3485F640-0DE9-0C43-B145-E80A4A815CB6}"/>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A863ED2B-36DB-A641-AB6F-11943435264D}"/>
              </a:ext>
            </a:extLst>
          </p:cNvPr>
          <p:cNvSpPr>
            <a:spLocks noGrp="1" noChangeArrowheads="1"/>
          </p:cNvSpPr>
          <p:nvPr>
            <p:ph type="sldNum" sz="quarter" idx="12"/>
          </p:nvPr>
        </p:nvSpPr>
        <p:spPr/>
        <p:txBody>
          <a:bodyPr/>
          <a:lstStyle>
            <a:lvl1pPr>
              <a:defRPr sz="1200"/>
            </a:lvl1pPr>
          </a:lstStyle>
          <a:p>
            <a:pPr>
              <a:defRPr/>
            </a:pPr>
            <a:fld id="{1DD8A012-9FFD-AF43-993B-1B5111DE884D}" type="slidenum">
              <a:rPr lang="en-US" altLang="en-US"/>
              <a:pPr>
                <a:defRPr/>
              </a:pPr>
              <a:t>‹#›</a:t>
            </a:fld>
            <a:endParaRPr lang="en-US" altLang="en-US"/>
          </a:p>
        </p:txBody>
      </p:sp>
    </p:spTree>
    <p:extLst>
      <p:ext uri="{BB962C8B-B14F-4D97-AF65-F5344CB8AC3E}">
        <p14:creationId xmlns:p14="http://schemas.microsoft.com/office/powerpoint/2010/main" val="1926379301"/>
      </p:ext>
    </p:extLst>
  </p:cSld>
  <p:clrMapOvr>
    <a:masterClrMapping/>
  </p:clrMapOvr>
  <p:transition/>
</p:sldLayout>
</file>

<file path=ppt/slideLayouts/slideLayout68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487A28DB-EB70-C549-9CBF-EC5A384A4B5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D7420B76-A099-C64B-9B67-800067521FE6}"/>
              </a:ext>
            </a:extLst>
          </p:cNvPr>
          <p:cNvSpPr>
            <a:spLocks noGrp="1" noChangeArrowheads="1"/>
          </p:cNvSpPr>
          <p:nvPr>
            <p:ph type="sldNum" sz="quarter" idx="11"/>
          </p:nvPr>
        </p:nvSpPr>
        <p:spPr>
          <a:ln/>
        </p:spPr>
        <p:txBody>
          <a:bodyPr/>
          <a:lstStyle>
            <a:lvl1pPr>
              <a:defRPr/>
            </a:lvl1pPr>
          </a:lstStyle>
          <a:p>
            <a:pPr>
              <a:defRPr/>
            </a:pPr>
            <a:fld id="{2F90E66B-D170-A84B-AD98-A0D06085EB20}" type="slidenum">
              <a:rPr lang="en-US" altLang="en-US"/>
              <a:pPr>
                <a:defRPr/>
              </a:pPr>
              <a:t>‹#›</a:t>
            </a:fld>
            <a:endParaRPr lang="en-US" altLang="en-US"/>
          </a:p>
        </p:txBody>
      </p:sp>
    </p:spTree>
    <p:extLst>
      <p:ext uri="{BB962C8B-B14F-4D97-AF65-F5344CB8AC3E}">
        <p14:creationId xmlns:p14="http://schemas.microsoft.com/office/powerpoint/2010/main" val="3887994603"/>
      </p:ext>
    </p:extLst>
  </p:cSld>
  <p:clrMapOvr>
    <a:masterClrMapping/>
  </p:clrMapOvr>
  <p:transition/>
</p:sldLayout>
</file>

<file path=ppt/slideLayouts/slideLayout68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68F6DD82-5894-9443-AFB2-2DB6F31FE4F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90B67BC-4A11-FE42-9669-EFCCA2F1F040}"/>
              </a:ext>
            </a:extLst>
          </p:cNvPr>
          <p:cNvSpPr>
            <a:spLocks noGrp="1" noChangeArrowheads="1"/>
          </p:cNvSpPr>
          <p:nvPr>
            <p:ph type="sldNum" sz="quarter" idx="11"/>
          </p:nvPr>
        </p:nvSpPr>
        <p:spPr>
          <a:ln/>
        </p:spPr>
        <p:txBody>
          <a:bodyPr/>
          <a:lstStyle>
            <a:lvl1pPr>
              <a:defRPr/>
            </a:lvl1pPr>
          </a:lstStyle>
          <a:p>
            <a:pPr>
              <a:defRPr/>
            </a:pPr>
            <a:fld id="{5ECD8E6A-C3E3-D64A-BDB1-C1623B5F98F3}" type="slidenum">
              <a:rPr lang="en-US" altLang="en-US"/>
              <a:pPr>
                <a:defRPr/>
              </a:pPr>
              <a:t>‹#›</a:t>
            </a:fld>
            <a:endParaRPr lang="en-US" altLang="en-US"/>
          </a:p>
        </p:txBody>
      </p:sp>
    </p:spTree>
    <p:extLst>
      <p:ext uri="{BB962C8B-B14F-4D97-AF65-F5344CB8AC3E}">
        <p14:creationId xmlns:p14="http://schemas.microsoft.com/office/powerpoint/2010/main" val="2083778801"/>
      </p:ext>
    </p:extLst>
  </p:cSld>
  <p:clrMapOvr>
    <a:masterClrMapping/>
  </p:clrMapOvr>
  <p:transition/>
</p:sldLayout>
</file>

<file path=ppt/slideLayouts/slideLayout69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0D1C58E8-B0C3-C044-8C95-923E6424918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2CFD7574-337C-D849-80E5-5F4A5D4D1A24}"/>
              </a:ext>
            </a:extLst>
          </p:cNvPr>
          <p:cNvSpPr>
            <a:spLocks noGrp="1" noChangeArrowheads="1"/>
          </p:cNvSpPr>
          <p:nvPr>
            <p:ph type="sldNum" sz="quarter" idx="11"/>
          </p:nvPr>
        </p:nvSpPr>
        <p:spPr>
          <a:ln/>
        </p:spPr>
        <p:txBody>
          <a:bodyPr/>
          <a:lstStyle>
            <a:lvl1pPr>
              <a:defRPr/>
            </a:lvl1pPr>
          </a:lstStyle>
          <a:p>
            <a:pPr>
              <a:defRPr/>
            </a:pPr>
            <a:fld id="{E85F5822-869C-614B-8FBD-5D7C2F57C28C}" type="slidenum">
              <a:rPr lang="en-US" altLang="en-US"/>
              <a:pPr>
                <a:defRPr/>
              </a:pPr>
              <a:t>‹#›</a:t>
            </a:fld>
            <a:endParaRPr lang="en-US" altLang="en-US"/>
          </a:p>
        </p:txBody>
      </p:sp>
    </p:spTree>
    <p:extLst>
      <p:ext uri="{BB962C8B-B14F-4D97-AF65-F5344CB8AC3E}">
        <p14:creationId xmlns:p14="http://schemas.microsoft.com/office/powerpoint/2010/main" val="2309291151"/>
      </p:ext>
    </p:extLst>
  </p:cSld>
  <p:clrMapOvr>
    <a:masterClrMapping/>
  </p:clrMapOvr>
  <p:transition/>
</p:sldLayout>
</file>

<file path=ppt/slideLayouts/slideLayout69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34AFD789-89FA-8642-8359-527022AA9ED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8B38C27A-4594-7142-8DD1-0B5D92B48620}"/>
              </a:ext>
            </a:extLst>
          </p:cNvPr>
          <p:cNvSpPr>
            <a:spLocks noGrp="1" noChangeArrowheads="1"/>
          </p:cNvSpPr>
          <p:nvPr>
            <p:ph type="sldNum" sz="quarter" idx="11"/>
          </p:nvPr>
        </p:nvSpPr>
        <p:spPr>
          <a:ln/>
        </p:spPr>
        <p:txBody>
          <a:bodyPr/>
          <a:lstStyle>
            <a:lvl1pPr>
              <a:defRPr/>
            </a:lvl1pPr>
          </a:lstStyle>
          <a:p>
            <a:pPr>
              <a:defRPr/>
            </a:pPr>
            <a:fld id="{503FE3E7-3301-EC4F-BAF4-DA08D63D48A2}" type="slidenum">
              <a:rPr lang="en-US" altLang="en-US"/>
              <a:pPr>
                <a:defRPr/>
              </a:pPr>
              <a:t>‹#›</a:t>
            </a:fld>
            <a:endParaRPr lang="en-US" altLang="en-US"/>
          </a:p>
        </p:txBody>
      </p:sp>
    </p:spTree>
    <p:extLst>
      <p:ext uri="{BB962C8B-B14F-4D97-AF65-F5344CB8AC3E}">
        <p14:creationId xmlns:p14="http://schemas.microsoft.com/office/powerpoint/2010/main" val="667195961"/>
      </p:ext>
    </p:extLst>
  </p:cSld>
  <p:clrMapOvr>
    <a:masterClrMapping/>
  </p:clrMapOvr>
  <p:transition/>
</p:sldLayout>
</file>

<file path=ppt/slideLayouts/slideLayout69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4179D247-6FE5-2446-843D-38D2BFBB796B}"/>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9D05C15A-9ECB-1649-A20E-D8040C8C8D09}"/>
              </a:ext>
            </a:extLst>
          </p:cNvPr>
          <p:cNvSpPr>
            <a:spLocks noGrp="1" noChangeArrowheads="1"/>
          </p:cNvSpPr>
          <p:nvPr>
            <p:ph type="sldNum" sz="quarter" idx="11"/>
          </p:nvPr>
        </p:nvSpPr>
        <p:spPr>
          <a:ln/>
        </p:spPr>
        <p:txBody>
          <a:bodyPr/>
          <a:lstStyle>
            <a:lvl1pPr>
              <a:defRPr/>
            </a:lvl1pPr>
          </a:lstStyle>
          <a:p>
            <a:pPr>
              <a:defRPr/>
            </a:pPr>
            <a:fld id="{9EEA160B-8660-A04F-9AB1-52C56219BFBB}" type="slidenum">
              <a:rPr lang="en-US" altLang="en-US"/>
              <a:pPr>
                <a:defRPr/>
              </a:pPr>
              <a:t>‹#›</a:t>
            </a:fld>
            <a:endParaRPr lang="en-US" altLang="en-US"/>
          </a:p>
        </p:txBody>
      </p:sp>
    </p:spTree>
    <p:extLst>
      <p:ext uri="{BB962C8B-B14F-4D97-AF65-F5344CB8AC3E}">
        <p14:creationId xmlns:p14="http://schemas.microsoft.com/office/powerpoint/2010/main" val="4279668005"/>
      </p:ext>
    </p:extLst>
  </p:cSld>
  <p:clrMapOvr>
    <a:masterClrMapping/>
  </p:clrMapOvr>
  <p:transition/>
</p:sldLayout>
</file>

<file path=ppt/slideLayouts/slideLayout69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1B6342D5-357A-B242-98F7-B5A4AF27632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44C803E1-C885-104B-9026-B620951D1F62}"/>
              </a:ext>
            </a:extLst>
          </p:cNvPr>
          <p:cNvSpPr>
            <a:spLocks noGrp="1" noChangeArrowheads="1"/>
          </p:cNvSpPr>
          <p:nvPr>
            <p:ph type="sldNum" sz="quarter" idx="11"/>
          </p:nvPr>
        </p:nvSpPr>
        <p:spPr>
          <a:ln/>
        </p:spPr>
        <p:txBody>
          <a:bodyPr/>
          <a:lstStyle>
            <a:lvl1pPr>
              <a:defRPr/>
            </a:lvl1pPr>
          </a:lstStyle>
          <a:p>
            <a:pPr>
              <a:defRPr/>
            </a:pPr>
            <a:fld id="{1260C3CB-FFC5-2943-86BB-92490FEA3C87}" type="slidenum">
              <a:rPr lang="en-US" altLang="en-US"/>
              <a:pPr>
                <a:defRPr/>
              </a:pPr>
              <a:t>‹#›</a:t>
            </a:fld>
            <a:endParaRPr lang="en-US" altLang="en-US"/>
          </a:p>
        </p:txBody>
      </p:sp>
    </p:spTree>
    <p:extLst>
      <p:ext uri="{BB962C8B-B14F-4D97-AF65-F5344CB8AC3E}">
        <p14:creationId xmlns:p14="http://schemas.microsoft.com/office/powerpoint/2010/main" val="4144253915"/>
      </p:ext>
    </p:extLst>
  </p:cSld>
  <p:clrMapOvr>
    <a:masterClrMapping/>
  </p:clrMapOvr>
  <p:transition/>
</p:sldLayout>
</file>

<file path=ppt/slideLayouts/slideLayout69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CC452122-67F4-254F-90B7-EEFE7EA78B4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7F7320F4-1D75-6A47-971C-DF47D1A08DF5}"/>
              </a:ext>
            </a:extLst>
          </p:cNvPr>
          <p:cNvSpPr>
            <a:spLocks noGrp="1" noChangeArrowheads="1"/>
          </p:cNvSpPr>
          <p:nvPr>
            <p:ph type="sldNum" sz="quarter" idx="11"/>
          </p:nvPr>
        </p:nvSpPr>
        <p:spPr>
          <a:ln/>
        </p:spPr>
        <p:txBody>
          <a:bodyPr/>
          <a:lstStyle>
            <a:lvl1pPr>
              <a:defRPr/>
            </a:lvl1pPr>
          </a:lstStyle>
          <a:p>
            <a:pPr>
              <a:defRPr/>
            </a:pPr>
            <a:fld id="{2A60F1EE-C46E-A64A-BA91-3AC0D2DB9FD5}" type="slidenum">
              <a:rPr lang="en-US" altLang="en-US"/>
              <a:pPr>
                <a:defRPr/>
              </a:pPr>
              <a:t>‹#›</a:t>
            </a:fld>
            <a:endParaRPr lang="en-US" altLang="en-US"/>
          </a:p>
        </p:txBody>
      </p:sp>
    </p:spTree>
    <p:extLst>
      <p:ext uri="{BB962C8B-B14F-4D97-AF65-F5344CB8AC3E}">
        <p14:creationId xmlns:p14="http://schemas.microsoft.com/office/powerpoint/2010/main" val="1697673626"/>
      </p:ext>
    </p:extLst>
  </p:cSld>
  <p:clrMapOvr>
    <a:masterClrMapping/>
  </p:clrMapOvr>
  <p:transition/>
</p:sldLayout>
</file>

<file path=ppt/slideLayouts/slideLayout69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CFFCFE6C-36AF-E640-A2BC-E189297B94CB}"/>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4C43B765-AAD5-6F42-8D0C-1BD8EF5BD48D}"/>
              </a:ext>
            </a:extLst>
          </p:cNvPr>
          <p:cNvSpPr>
            <a:spLocks noGrp="1" noChangeArrowheads="1"/>
          </p:cNvSpPr>
          <p:nvPr>
            <p:ph type="sldNum" sz="quarter" idx="11"/>
          </p:nvPr>
        </p:nvSpPr>
        <p:spPr>
          <a:ln/>
        </p:spPr>
        <p:txBody>
          <a:bodyPr/>
          <a:lstStyle>
            <a:lvl1pPr>
              <a:defRPr/>
            </a:lvl1pPr>
          </a:lstStyle>
          <a:p>
            <a:pPr>
              <a:defRPr/>
            </a:pPr>
            <a:fld id="{93F00F3A-745D-F649-9D38-49583842D181}" type="slidenum">
              <a:rPr lang="en-US" altLang="en-US"/>
              <a:pPr>
                <a:defRPr/>
              </a:pPr>
              <a:t>‹#›</a:t>
            </a:fld>
            <a:endParaRPr lang="en-US" altLang="en-US"/>
          </a:p>
        </p:txBody>
      </p:sp>
    </p:spTree>
    <p:extLst>
      <p:ext uri="{BB962C8B-B14F-4D97-AF65-F5344CB8AC3E}">
        <p14:creationId xmlns:p14="http://schemas.microsoft.com/office/powerpoint/2010/main" val="1263830155"/>
      </p:ext>
    </p:extLst>
  </p:cSld>
  <p:clrMapOvr>
    <a:masterClrMapping/>
  </p:clrMapOvr>
  <p:transition/>
</p:sldLayout>
</file>

<file path=ppt/slideLayouts/slideLayout69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9E8655C5-7BD0-3442-886E-234821E407D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2604EF9B-850A-994A-A1C0-9E6E45BEAC8E}"/>
              </a:ext>
            </a:extLst>
          </p:cNvPr>
          <p:cNvSpPr>
            <a:spLocks noGrp="1" noChangeArrowheads="1"/>
          </p:cNvSpPr>
          <p:nvPr>
            <p:ph type="sldNum" sz="quarter" idx="11"/>
          </p:nvPr>
        </p:nvSpPr>
        <p:spPr>
          <a:ln/>
        </p:spPr>
        <p:txBody>
          <a:bodyPr/>
          <a:lstStyle>
            <a:lvl1pPr>
              <a:defRPr/>
            </a:lvl1pPr>
          </a:lstStyle>
          <a:p>
            <a:pPr>
              <a:defRPr/>
            </a:pPr>
            <a:fld id="{5767DCD7-BC73-E847-B0C3-6A1166D4C5DD}" type="slidenum">
              <a:rPr lang="en-US" altLang="en-US"/>
              <a:pPr>
                <a:defRPr/>
              </a:pPr>
              <a:t>‹#›</a:t>
            </a:fld>
            <a:endParaRPr lang="en-US" altLang="en-US"/>
          </a:p>
        </p:txBody>
      </p:sp>
    </p:spTree>
    <p:extLst>
      <p:ext uri="{BB962C8B-B14F-4D97-AF65-F5344CB8AC3E}">
        <p14:creationId xmlns:p14="http://schemas.microsoft.com/office/powerpoint/2010/main" val="3003269670"/>
      </p:ext>
    </p:extLst>
  </p:cSld>
  <p:clrMapOvr>
    <a:masterClrMapping/>
  </p:clrMapOvr>
  <p:transition/>
</p:sldLayout>
</file>

<file path=ppt/slideLayouts/slideLayout69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DDC2D6A6-7EB8-A34F-8DCF-4DEE370284E1}"/>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01D3AC6C-E0BA-8B4B-9078-28F01E1F537C}"/>
              </a:ext>
            </a:extLst>
          </p:cNvPr>
          <p:cNvSpPr>
            <a:spLocks noGrp="1" noChangeArrowheads="1"/>
          </p:cNvSpPr>
          <p:nvPr>
            <p:ph type="sldNum" sz="quarter" idx="11"/>
          </p:nvPr>
        </p:nvSpPr>
        <p:spPr>
          <a:ln/>
        </p:spPr>
        <p:txBody>
          <a:bodyPr/>
          <a:lstStyle>
            <a:lvl1pPr>
              <a:defRPr/>
            </a:lvl1pPr>
          </a:lstStyle>
          <a:p>
            <a:pPr>
              <a:defRPr/>
            </a:pPr>
            <a:fld id="{F83DF811-9866-7545-B37C-ECEFF032CC59}" type="slidenum">
              <a:rPr lang="en-US" altLang="en-US"/>
              <a:pPr>
                <a:defRPr/>
              </a:pPr>
              <a:t>‹#›</a:t>
            </a:fld>
            <a:endParaRPr lang="en-US" altLang="en-US"/>
          </a:p>
        </p:txBody>
      </p:sp>
    </p:spTree>
    <p:extLst>
      <p:ext uri="{BB962C8B-B14F-4D97-AF65-F5344CB8AC3E}">
        <p14:creationId xmlns:p14="http://schemas.microsoft.com/office/powerpoint/2010/main" val="124387686"/>
      </p:ext>
    </p:extLst>
  </p:cSld>
  <p:clrMapOvr>
    <a:masterClrMapping/>
  </p:clrMapOvr>
  <p:transition/>
</p:sldLayout>
</file>

<file path=ppt/slideLayouts/slideLayout698.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99FFBC4E-B5F7-684F-9032-173071980B9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A59679A0-D655-8B48-9C34-E461C1BCD408}"/>
              </a:ext>
            </a:extLst>
          </p:cNvPr>
          <p:cNvSpPr>
            <a:spLocks noGrp="1" noChangeArrowheads="1"/>
          </p:cNvSpPr>
          <p:nvPr>
            <p:ph type="sldNum" sz="quarter" idx="11"/>
          </p:nvPr>
        </p:nvSpPr>
        <p:spPr>
          <a:ln/>
        </p:spPr>
        <p:txBody>
          <a:bodyPr/>
          <a:lstStyle>
            <a:lvl1pPr>
              <a:defRPr/>
            </a:lvl1pPr>
          </a:lstStyle>
          <a:p>
            <a:pPr>
              <a:defRPr/>
            </a:pPr>
            <a:fld id="{AA974377-449D-1442-BFA7-E8E1157DE0FC}" type="slidenum">
              <a:rPr lang="en-US" altLang="en-US"/>
              <a:pPr>
                <a:defRPr/>
              </a:pPr>
              <a:t>‹#›</a:t>
            </a:fld>
            <a:endParaRPr lang="en-US" altLang="en-US"/>
          </a:p>
        </p:txBody>
      </p:sp>
    </p:spTree>
    <p:extLst>
      <p:ext uri="{BB962C8B-B14F-4D97-AF65-F5344CB8AC3E}">
        <p14:creationId xmlns:p14="http://schemas.microsoft.com/office/powerpoint/2010/main" val="3901614098"/>
      </p:ext>
    </p:extLst>
  </p:cSld>
  <p:clrMapOvr>
    <a:masterClrMapping/>
  </p:clrMapOvr>
  <p:transition/>
</p:sldLayout>
</file>

<file path=ppt/slideLayouts/slideLayout699.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4819398"/>
      </p:ext>
    </p:extLst>
  </p:cSld>
  <p:clrMapOvr>
    <a:masterClrMapping/>
  </p:clrMapOvr>
</p:sldLayout>
</file>

<file path=ppt/slideLayouts/slideLayout70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991" y="73725"/>
            <a:ext cx="8987623" cy="740193"/>
          </a:xfrm>
          <a:prstGeom prst="rect">
            <a:avLst/>
          </a:prstGeom>
        </p:spPr>
        <p:txBody>
          <a:bodyPr/>
          <a:lstStyle>
            <a:lvl1pPr>
              <a:defRPr sz="4800">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911225"/>
            <a:ext cx="8987623" cy="5318753"/>
          </a:xfrm>
          <a:prstGeom prst="rect">
            <a:avLst/>
          </a:prstGeom>
        </p:spPr>
        <p:txBody>
          <a:bodyPr/>
          <a:lstStyle>
            <a:lvl1pPr>
              <a:defRPr sz="3600">
                <a:latin typeface="Cambria" panose="02040503050406030204" pitchFamily="18" charset="0"/>
              </a:defRPr>
            </a:lvl1pPr>
            <a:lvl2pPr marL="685783" indent="-228594">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89560" y="6413144"/>
            <a:ext cx="1080120" cy="312523"/>
          </a:xfrm>
          <a:prstGeom prst="rect">
            <a:avLst/>
          </a:prstGeom>
        </p:spPr>
      </p:pic>
    </p:spTree>
    <p:extLst>
      <p:ext uri="{BB962C8B-B14F-4D97-AF65-F5344CB8AC3E}">
        <p14:creationId xmlns:p14="http://schemas.microsoft.com/office/powerpoint/2010/main" val="2989149324"/>
      </p:ext>
    </p:extLst>
  </p:cSld>
  <p:clrMapOvr>
    <a:masterClrMapping/>
  </p:clrMapOvr>
</p:sldLayout>
</file>

<file path=ppt/slideLayouts/slideLayout701.xml><?xml version="1.0" encoding="utf-8"?>
<p:sldLayout xmlns:a="http://schemas.openxmlformats.org/drawingml/2006/main" xmlns:r="http://schemas.openxmlformats.org/officeDocument/2006/relationships" xmlns:p="http://schemas.openxmlformats.org/presentationml/2006/main" matchingName="Title slide" type="title">
  <p:cSld name="1_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992767"/>
            <a:ext cx="8520600" cy="27368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3778833"/>
            <a:ext cx="8520600" cy="1056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641631205"/>
      </p:ext>
    </p:extLst>
  </p:cSld>
  <p:clrMapOvr>
    <a:masterClrMapping/>
  </p:clrMapOvr>
</p:sldLayout>
</file>

<file path=ppt/slideLayouts/slideLayout702.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lvl1pPr marL="457189" lvl="0" indent="-342891">
              <a:spcBef>
                <a:spcPts val="0"/>
              </a:spcBef>
              <a:spcAft>
                <a:spcPts val="0"/>
              </a:spcAft>
              <a:buSzPts val="1800"/>
              <a:buChar char="●"/>
              <a:defRPr/>
            </a:lvl1pPr>
            <a:lvl2pPr marL="914377" lvl="1" indent="-317492">
              <a:spcBef>
                <a:spcPts val="1600"/>
              </a:spcBef>
              <a:spcAft>
                <a:spcPts val="0"/>
              </a:spcAft>
              <a:buSzPts val="1400"/>
              <a:buChar char="○"/>
              <a:defRPr/>
            </a:lvl2pPr>
            <a:lvl3pPr marL="1371566" lvl="2" indent="-317492">
              <a:spcBef>
                <a:spcPts val="1600"/>
              </a:spcBef>
              <a:spcAft>
                <a:spcPts val="0"/>
              </a:spcAft>
              <a:buSzPts val="1400"/>
              <a:buChar char="■"/>
              <a:defRPr/>
            </a:lvl3pPr>
            <a:lvl4pPr marL="1828754" lvl="3" indent="-317492">
              <a:spcBef>
                <a:spcPts val="1600"/>
              </a:spcBef>
              <a:spcAft>
                <a:spcPts val="0"/>
              </a:spcAft>
              <a:buSzPts val="1400"/>
              <a:buChar char="●"/>
              <a:defRPr/>
            </a:lvl4pPr>
            <a:lvl5pPr marL="2285943" lvl="4" indent="-317492">
              <a:spcBef>
                <a:spcPts val="1600"/>
              </a:spcBef>
              <a:spcAft>
                <a:spcPts val="0"/>
              </a:spcAft>
              <a:buSzPts val="1400"/>
              <a:buChar char="○"/>
              <a:defRPr/>
            </a:lvl5pPr>
            <a:lvl6pPr marL="2743131" lvl="5" indent="-317492">
              <a:spcBef>
                <a:spcPts val="1600"/>
              </a:spcBef>
              <a:spcAft>
                <a:spcPts val="0"/>
              </a:spcAft>
              <a:buSzPts val="1400"/>
              <a:buChar char="■"/>
              <a:defRPr/>
            </a:lvl6pPr>
            <a:lvl7pPr marL="3200320" lvl="6" indent="-317492">
              <a:spcBef>
                <a:spcPts val="1600"/>
              </a:spcBef>
              <a:spcAft>
                <a:spcPts val="0"/>
              </a:spcAft>
              <a:buSzPts val="1400"/>
              <a:buChar char="●"/>
              <a:defRPr/>
            </a:lvl7pPr>
            <a:lvl8pPr marL="3657509" lvl="7" indent="-317492">
              <a:spcBef>
                <a:spcPts val="1600"/>
              </a:spcBef>
              <a:spcAft>
                <a:spcPts val="0"/>
              </a:spcAft>
              <a:buSzPts val="1400"/>
              <a:buChar char="○"/>
              <a:defRPr/>
            </a:lvl8pPr>
            <a:lvl9pPr marL="4114697" lvl="8" indent="-317492">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569469044"/>
      </p:ext>
    </p:extLst>
  </p:cSld>
  <p:clrMapOvr>
    <a:masterClrMapping/>
  </p:clrMapOvr>
</p:sldLayout>
</file>

<file path=ppt/slideLayouts/slideLayout70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a:lvl1pPr>
          </a:lstStyle>
          <a:p>
            <a:fld id="{08C9543E-5205-9747-9651-834D4A4090BA}" type="slidenum">
              <a:rPr lang="en-US"/>
              <a:pPr/>
              <a:t>‹#›</a:t>
            </a:fld>
            <a:endParaRPr lang="en-US"/>
          </a:p>
        </p:txBody>
      </p:sp>
    </p:spTree>
    <p:extLst>
      <p:ext uri="{BB962C8B-B14F-4D97-AF65-F5344CB8AC3E}">
        <p14:creationId xmlns:p14="http://schemas.microsoft.com/office/powerpoint/2010/main" val="3937871407"/>
      </p:ext>
    </p:extLst>
  </p:cSld>
  <p:clrMapOvr>
    <a:masterClrMapping/>
  </p:clrMapOvr>
  <p:transition/>
</p:sldLayout>
</file>

<file path=ppt/slideLayouts/slideLayout70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27F28456-B93E-5440-A8F9-7EDDF5DA4557}" type="slidenum">
              <a:rPr lang="en-US"/>
              <a:pPr/>
              <a:t>‹#›</a:t>
            </a:fld>
            <a:endParaRPr lang="en-US"/>
          </a:p>
        </p:txBody>
      </p:sp>
    </p:spTree>
    <p:extLst>
      <p:ext uri="{BB962C8B-B14F-4D97-AF65-F5344CB8AC3E}">
        <p14:creationId xmlns:p14="http://schemas.microsoft.com/office/powerpoint/2010/main" val="3250957968"/>
      </p:ext>
    </p:extLst>
  </p:cSld>
  <p:clrMapOvr>
    <a:masterClrMapping/>
  </p:clrMapOvr>
  <p:transition/>
</p:sldLayout>
</file>

<file path=ppt/slideLayouts/slideLayout70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05E74C4-6B34-3540-BD78-3BF22C79F728}" type="slidenum">
              <a:rPr lang="en-US"/>
              <a:pPr/>
              <a:t>‹#›</a:t>
            </a:fld>
            <a:endParaRPr lang="en-US"/>
          </a:p>
        </p:txBody>
      </p:sp>
    </p:spTree>
    <p:extLst>
      <p:ext uri="{BB962C8B-B14F-4D97-AF65-F5344CB8AC3E}">
        <p14:creationId xmlns:p14="http://schemas.microsoft.com/office/powerpoint/2010/main" val="2881416963"/>
      </p:ext>
    </p:extLst>
  </p:cSld>
  <p:clrMapOvr>
    <a:masterClrMapping/>
  </p:clrMapOvr>
  <p:transition/>
</p:sldLayout>
</file>

<file path=ppt/slideLayouts/slideLayout70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8C3A4C24-166C-5343-9210-F74E0D4C9304}" type="slidenum">
              <a:rPr lang="en-US"/>
              <a:pPr/>
              <a:t>‹#›</a:t>
            </a:fld>
            <a:endParaRPr lang="en-US"/>
          </a:p>
        </p:txBody>
      </p:sp>
    </p:spTree>
    <p:extLst>
      <p:ext uri="{BB962C8B-B14F-4D97-AF65-F5344CB8AC3E}">
        <p14:creationId xmlns:p14="http://schemas.microsoft.com/office/powerpoint/2010/main" val="1436695258"/>
      </p:ext>
    </p:extLst>
  </p:cSld>
  <p:clrMapOvr>
    <a:masterClrMapping/>
  </p:clrMapOvr>
  <p:transition/>
</p:sldLayout>
</file>

<file path=ppt/slideLayouts/slideLayout70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fld id="{713D87D2-DA19-8940-8B3B-FF8552C5B77C}" type="slidenum">
              <a:rPr lang="en-US"/>
              <a:pPr/>
              <a:t>‹#›</a:t>
            </a:fld>
            <a:endParaRPr lang="en-US"/>
          </a:p>
        </p:txBody>
      </p:sp>
    </p:spTree>
    <p:extLst>
      <p:ext uri="{BB962C8B-B14F-4D97-AF65-F5344CB8AC3E}">
        <p14:creationId xmlns:p14="http://schemas.microsoft.com/office/powerpoint/2010/main" val="243919184"/>
      </p:ext>
    </p:extLst>
  </p:cSld>
  <p:clrMapOvr>
    <a:masterClrMapping/>
  </p:clrMapOvr>
  <p:transition/>
</p:sldLayout>
</file>

<file path=ppt/slideLayouts/slideLayout70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fld id="{A2AE99FD-8268-5940-A9CC-24B1D52103AE}" type="slidenum">
              <a:rPr lang="en-US"/>
              <a:pPr/>
              <a:t>‹#›</a:t>
            </a:fld>
            <a:endParaRPr lang="en-US"/>
          </a:p>
        </p:txBody>
      </p:sp>
    </p:spTree>
    <p:extLst>
      <p:ext uri="{BB962C8B-B14F-4D97-AF65-F5344CB8AC3E}">
        <p14:creationId xmlns:p14="http://schemas.microsoft.com/office/powerpoint/2010/main" val="2419350342"/>
      </p:ext>
    </p:extLst>
  </p:cSld>
  <p:clrMapOvr>
    <a:masterClrMapping/>
  </p:clrMapOvr>
  <p:transition/>
</p:sldLayout>
</file>

<file path=ppt/slideLayouts/slideLayout70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fld id="{9CE2CAEC-1353-BA41-92DA-2E5E12ABA71A}" type="slidenum">
              <a:rPr lang="en-US"/>
              <a:pPr/>
              <a:t>‹#›</a:t>
            </a:fld>
            <a:endParaRPr lang="en-US"/>
          </a:p>
        </p:txBody>
      </p:sp>
    </p:spTree>
    <p:extLst>
      <p:ext uri="{BB962C8B-B14F-4D97-AF65-F5344CB8AC3E}">
        <p14:creationId xmlns:p14="http://schemas.microsoft.com/office/powerpoint/2010/main" val="3992204742"/>
      </p:ext>
    </p:extLst>
  </p:cSld>
  <p:clrMapOvr>
    <a:masterClrMapping/>
  </p:clrMapOvr>
  <p:transition/>
</p:sldLayout>
</file>

<file path=ppt/slideLayouts/slideLayout7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EED2ADA9-1537-724E-8CE4-71E37348B15C}" type="slidenum">
              <a:rPr lang="en-US"/>
              <a:pPr/>
              <a:t>‹#›</a:t>
            </a:fld>
            <a:endParaRPr lang="en-US"/>
          </a:p>
        </p:txBody>
      </p:sp>
    </p:spTree>
    <p:extLst>
      <p:ext uri="{BB962C8B-B14F-4D97-AF65-F5344CB8AC3E}">
        <p14:creationId xmlns:p14="http://schemas.microsoft.com/office/powerpoint/2010/main" val="3713288902"/>
      </p:ext>
    </p:extLst>
  </p:cSld>
  <p:clrMapOvr>
    <a:masterClrMapping/>
  </p:clrMapOvr>
  <p:transition/>
</p:sldLayout>
</file>

<file path=ppt/slideLayouts/slideLayout7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90FD07FE-2D64-9D48-9FEC-8FE722137A75}" type="slidenum">
              <a:rPr lang="en-US"/>
              <a:pPr/>
              <a:t>‹#›</a:t>
            </a:fld>
            <a:endParaRPr lang="en-US"/>
          </a:p>
        </p:txBody>
      </p:sp>
    </p:spTree>
    <p:extLst>
      <p:ext uri="{BB962C8B-B14F-4D97-AF65-F5344CB8AC3E}">
        <p14:creationId xmlns:p14="http://schemas.microsoft.com/office/powerpoint/2010/main" val="3038239228"/>
      </p:ext>
    </p:extLst>
  </p:cSld>
  <p:clrMapOvr>
    <a:masterClrMapping/>
  </p:clrMapOvr>
  <p:transition/>
</p:sldLayout>
</file>

<file path=ppt/slideLayouts/slideLayout7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EE5A95C-21DE-4C43-BF97-15D8A913B216}" type="slidenum">
              <a:rPr lang="en-US"/>
              <a:pPr/>
              <a:t>‹#›</a:t>
            </a:fld>
            <a:endParaRPr lang="en-US"/>
          </a:p>
        </p:txBody>
      </p:sp>
    </p:spTree>
    <p:extLst>
      <p:ext uri="{BB962C8B-B14F-4D97-AF65-F5344CB8AC3E}">
        <p14:creationId xmlns:p14="http://schemas.microsoft.com/office/powerpoint/2010/main" val="1500862515"/>
      </p:ext>
    </p:extLst>
  </p:cSld>
  <p:clrMapOvr>
    <a:masterClrMapping/>
  </p:clrMapOvr>
  <p:transition/>
</p:sldLayout>
</file>

<file path=ppt/slideLayouts/slideLayout7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742D8AE-8785-5A4E-95AC-C39405B3DBA1}" type="slidenum">
              <a:rPr lang="en-US"/>
              <a:pPr/>
              <a:t>‹#›</a:t>
            </a:fld>
            <a:endParaRPr lang="en-US"/>
          </a:p>
        </p:txBody>
      </p:sp>
    </p:spTree>
    <p:extLst>
      <p:ext uri="{BB962C8B-B14F-4D97-AF65-F5344CB8AC3E}">
        <p14:creationId xmlns:p14="http://schemas.microsoft.com/office/powerpoint/2010/main" val="3943734647"/>
      </p:ext>
    </p:extLst>
  </p:cSld>
  <p:clrMapOvr>
    <a:masterClrMapping/>
  </p:clrMapOvr>
  <p:transition/>
</p:sldLayout>
</file>

<file path=ppt/slideLayouts/slideLayout714.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719EA279-ECCA-8F44-B787-311CA82BAECD}" type="slidenum">
              <a:rPr lang="en-US"/>
              <a:pPr/>
              <a:t>‹#›</a:t>
            </a:fld>
            <a:endParaRPr lang="en-US"/>
          </a:p>
        </p:txBody>
      </p:sp>
    </p:spTree>
    <p:extLst>
      <p:ext uri="{BB962C8B-B14F-4D97-AF65-F5344CB8AC3E}">
        <p14:creationId xmlns:p14="http://schemas.microsoft.com/office/powerpoint/2010/main" val="1739906517"/>
      </p:ext>
    </p:extLst>
  </p:cSld>
  <p:clrMapOvr>
    <a:masterClrMapping/>
  </p:clrMapOvr>
  <p:transition/>
</p:sldLayout>
</file>

<file path=ppt/slideLayouts/slideLayout71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64DFF4F-ED49-E545-9049-57D68EB3BF4A}"/>
              </a:ext>
            </a:extLst>
          </p:cNvPr>
          <p:cNvSpPr/>
          <p:nvPr userDrawn="1"/>
        </p:nvSpPr>
        <p:spPr>
          <a:xfrm>
            <a:off x="0" y="0"/>
            <a:ext cx="9144000" cy="4379053"/>
          </a:xfrm>
          <a:prstGeom prst="rect">
            <a:avLst/>
          </a:prstGeom>
          <a:solidFill>
            <a:srgbClr val="A5A5A5">
              <a:lumMod val="20000"/>
              <a:lumOff val="80000"/>
            </a:srgbClr>
          </a:solidFill>
          <a:ln w="12700" cap="flat" cmpd="sng" algn="ctr">
            <a:solidFill>
              <a:sysClr val="window" lastClr="FFFFFF"/>
            </a:solidFill>
            <a:prstDash val="solid"/>
            <a:miter lim="800000"/>
          </a:ln>
          <a:effectLst/>
        </p:spPr>
        <p:txBody>
          <a:bodyPr rtlCol="0" anchor="ctr"/>
          <a:lstStyle/>
          <a:p>
            <a:pPr marL="0" marR="0" lvl="0" indent="0" algn="ctr" defTabSz="914354" eaLnBrk="1" fontAlgn="auto" latinLnBrk="0" hangingPunct="1">
              <a:lnSpc>
                <a:spcPct val="100000"/>
              </a:lnSpc>
              <a:spcBef>
                <a:spcPts val="0"/>
              </a:spcBef>
              <a:spcAft>
                <a:spcPts val="0"/>
              </a:spcAft>
              <a:buClrTx/>
              <a:buSzTx/>
              <a:buFontTx/>
              <a:buNone/>
              <a:tabLst/>
              <a:defRPr/>
            </a:pPr>
            <a:endParaRPr kumimoji="0" lang="en-CH" sz="1351" b="0" i="0" u="none" strike="noStrike" kern="0" cap="none" spc="0" normalizeH="0" baseline="0" noProof="0" dirty="0">
              <a:ln>
                <a:noFill/>
              </a:ln>
              <a:solidFill>
                <a:srgbClr val="002060"/>
              </a:solidFill>
              <a:effectLst/>
              <a:uLnTx/>
              <a:uFillTx/>
              <a:latin typeface="Calibri" panose="020F0502020204030204"/>
              <a:ea typeface="+mn-ea"/>
              <a:cs typeface="+mn-cs"/>
            </a:endParaRPr>
          </a:p>
        </p:txBody>
      </p:sp>
      <p:sp>
        <p:nvSpPr>
          <p:cNvPr id="3" name="Subtitle 2"/>
          <p:cNvSpPr>
            <a:spLocks noGrp="1"/>
          </p:cNvSpPr>
          <p:nvPr>
            <p:ph type="subTitle" idx="1"/>
          </p:nvPr>
        </p:nvSpPr>
        <p:spPr>
          <a:xfrm>
            <a:off x="1109311" y="2839453"/>
            <a:ext cx="6858000" cy="1539600"/>
          </a:xfrm>
        </p:spPr>
        <p:txBody>
          <a:bodyPr>
            <a:normAutofit/>
          </a:bodyPr>
          <a:lstStyle>
            <a:lvl1pPr marL="0" indent="0" algn="ctr">
              <a:buNone/>
              <a:defRPr sz="3200" b="1" i="0" baseline="0">
                <a:latin typeface="+mj-lt"/>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sz="3200" b="1" dirty="0">
                <a:latin typeface="Segoe UI" panose="020B0502040204020203" pitchFamily="34" charset="0"/>
                <a:ea typeface="Cambria" panose="02040503050406030204" pitchFamily="18" charset="0"/>
                <a:cs typeface="Segoe UI" panose="020B0502040204020203" pitchFamily="34" charset="0"/>
              </a:rPr>
              <a:t>Click to edit Master subtitle style</a:t>
            </a:r>
            <a:endParaRPr lang="en-US" dirty="0"/>
          </a:p>
        </p:txBody>
      </p:sp>
      <p:pic>
        <p:nvPicPr>
          <p:cNvPr id="12" name="Picture 2" descr="http://www.euroc-project.eu/fileadmin/imgEuroc/eurocConsortiumLogos/ethLogo.png">
            <a:extLst>
              <a:ext uri="{FF2B5EF4-FFF2-40B4-BE49-F238E27FC236}">
                <a16:creationId xmlns:a16="http://schemas.microsoft.com/office/drawing/2014/main" id="{8CF7D528-60B9-7C4D-8128-F52BA3A7A4B6}"/>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86696" y="6030665"/>
            <a:ext cx="2397512" cy="492491"/>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D4EC1F6D-190B-B448-B175-2B9886767CE2}"/>
              </a:ext>
            </a:extLst>
          </p:cNvPr>
          <p:cNvPicPr>
            <a:picLocks noChangeAspect="1"/>
          </p:cNvPicPr>
          <p:nvPr userDrawn="1"/>
        </p:nvPicPr>
        <p:blipFill>
          <a:blip r:embed="rId3"/>
          <a:stretch>
            <a:fillRect/>
          </a:stretch>
        </p:blipFill>
        <p:spPr>
          <a:xfrm>
            <a:off x="6084489" y="5887318"/>
            <a:ext cx="2640412" cy="607663"/>
          </a:xfrm>
          <a:prstGeom prst="rect">
            <a:avLst/>
          </a:prstGeom>
        </p:spPr>
      </p:pic>
      <p:sp>
        <p:nvSpPr>
          <p:cNvPr id="20" name="Text Placeholder 19">
            <a:extLst>
              <a:ext uri="{FF2B5EF4-FFF2-40B4-BE49-F238E27FC236}">
                <a16:creationId xmlns:a16="http://schemas.microsoft.com/office/drawing/2014/main" id="{0C2DCD12-E0A7-964E-8C01-30F57AE18A60}"/>
              </a:ext>
            </a:extLst>
          </p:cNvPr>
          <p:cNvSpPr>
            <a:spLocks noGrp="1"/>
          </p:cNvSpPr>
          <p:nvPr>
            <p:ph type="body" sz="quarter" idx="10" hasCustomPrompt="1"/>
          </p:nvPr>
        </p:nvSpPr>
        <p:spPr>
          <a:xfrm>
            <a:off x="0" y="220667"/>
            <a:ext cx="9144000" cy="2619375"/>
          </a:xfrm>
        </p:spPr>
        <p:txBody>
          <a:bodyPr anchor="ctr">
            <a:normAutofit/>
          </a:bodyPr>
          <a:lstStyle>
            <a:lvl1pPr marL="0" indent="0" algn="ctr">
              <a:buNone/>
              <a:defRPr sz="4800" b="1">
                <a:latin typeface="Segoe UI Symbol" panose="020B0502040204020203" pitchFamily="34" charset="0"/>
                <a:ea typeface="Segoe UI Symbol" panose="020B0502040204020203" pitchFamily="34" charset="0"/>
                <a:cs typeface="Segoe UI Historic" panose="020B0502040204020203" pitchFamily="34" charset="0"/>
              </a:defRPr>
            </a:lvl1pPr>
          </a:lstStyle>
          <a:p>
            <a:pPr lvl="0"/>
            <a:r>
              <a:rPr lang="en-US" dirty="0"/>
              <a:t>Click to edit Title</a:t>
            </a:r>
          </a:p>
        </p:txBody>
      </p:sp>
    </p:spTree>
    <p:extLst>
      <p:ext uri="{BB962C8B-B14F-4D97-AF65-F5344CB8AC3E}">
        <p14:creationId xmlns:p14="http://schemas.microsoft.com/office/powerpoint/2010/main" val="1503228778"/>
      </p:ext>
    </p:extLst>
  </p:cSld>
  <p:clrMapOvr>
    <a:masterClrMapping/>
  </p:clrMapOvr>
</p:sldLayout>
</file>

<file path=ppt/slideLayouts/slideLayout71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ED2D3B90-BDF0-9E4D-963A-CE3F0519DFF8}"/>
              </a:ext>
            </a:extLst>
          </p:cNvPr>
          <p:cNvSpPr>
            <a:spLocks noGrp="1"/>
          </p:cNvSpPr>
          <p:nvPr>
            <p:ph type="title"/>
          </p:nvPr>
        </p:nvSpPr>
        <p:spPr>
          <a:xfrm>
            <a:off x="169011" y="132335"/>
            <a:ext cx="8894602" cy="606084"/>
          </a:xfrm>
          <a:prstGeom prst="rect">
            <a:avLst/>
          </a:prstGeom>
        </p:spPr>
        <p:txBody>
          <a:bodyPr/>
          <a:lstStyle>
            <a:lvl1pPr>
              <a:defRPr sz="4400" b="1">
                <a:latin typeface="Segoe UI" panose="020B0502040204020203" pitchFamily="34" charset="0"/>
                <a:cs typeface="Segoe UI" panose="020B0502040204020203" pitchFamily="34" charset="0"/>
              </a:defRPr>
            </a:lvl1pPr>
          </a:lstStyle>
          <a:p>
            <a:r>
              <a:rPr lang="en-US" dirty="0"/>
              <a:t>Click to edit Master title style</a:t>
            </a:r>
          </a:p>
        </p:txBody>
      </p:sp>
      <p:sp>
        <p:nvSpPr>
          <p:cNvPr id="13" name="Content Placeholder 2">
            <a:extLst>
              <a:ext uri="{FF2B5EF4-FFF2-40B4-BE49-F238E27FC236}">
                <a16:creationId xmlns:a16="http://schemas.microsoft.com/office/drawing/2014/main" id="{85EB6F8F-19D9-7A4A-967C-A1B0DB23569E}"/>
              </a:ext>
            </a:extLst>
          </p:cNvPr>
          <p:cNvSpPr>
            <a:spLocks noGrp="1"/>
          </p:cNvSpPr>
          <p:nvPr>
            <p:ph idx="1"/>
          </p:nvPr>
        </p:nvSpPr>
        <p:spPr>
          <a:xfrm>
            <a:off x="169011" y="936172"/>
            <a:ext cx="8894602" cy="5293805"/>
          </a:xfrm>
          <a:prstGeom prst="rect">
            <a:avLst/>
          </a:prstGeom>
        </p:spPr>
        <p:txBody>
          <a:bodyPr/>
          <a:lstStyle>
            <a:lvl1pPr>
              <a:defRPr sz="2800">
                <a:latin typeface="Segoe UI" panose="020B0502040204020203" pitchFamily="34" charset="0"/>
                <a:cs typeface="Segoe UI" panose="020B0502040204020203" pitchFamily="34" charset="0"/>
              </a:defRPr>
            </a:lvl1pPr>
            <a:lvl2pPr marL="685766" indent="-228589">
              <a:buFont typeface="Cambria" panose="02040503050406030204" pitchFamily="18" charset="0"/>
              <a:buChar char="-"/>
              <a:defRPr sz="2400">
                <a:latin typeface="Segoe UI" panose="020B0502040204020203" pitchFamily="34" charset="0"/>
                <a:cs typeface="Segoe UI" panose="020B0502040204020203" pitchFamily="34" charset="0"/>
              </a:defRPr>
            </a:lvl2pPr>
            <a:lvl3pPr>
              <a:defRPr sz="2000">
                <a:latin typeface="Segoe UI" panose="020B0502040204020203" pitchFamily="34" charset="0"/>
                <a:cs typeface="Segoe UI" panose="020B0502040204020203" pitchFamily="34" charset="0"/>
              </a:defRPr>
            </a:lvl3pPr>
            <a:lvl4pPr>
              <a:defRPr sz="2000">
                <a:latin typeface="Segoe UI" panose="020B0502040204020203" pitchFamily="34" charset="0"/>
                <a:cs typeface="Segoe UI" panose="020B0502040204020203" pitchFamily="34" charset="0"/>
              </a:defRPr>
            </a:lvl4pPr>
            <a:lvl5pPr>
              <a:defRPr sz="2000">
                <a:latin typeface="Segoe UI" panose="020B0502040204020203" pitchFamily="34" charset="0"/>
                <a:cs typeface="Segoe UI" panose="020B0502040204020203"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Slide Number Placeholder 5">
            <a:extLst>
              <a:ext uri="{FF2B5EF4-FFF2-40B4-BE49-F238E27FC236}">
                <a16:creationId xmlns:a16="http://schemas.microsoft.com/office/drawing/2014/main" id="{B8B30CEA-A32F-0B4F-94FF-2F238104D6CE}"/>
              </a:ext>
            </a:extLst>
          </p:cNvPr>
          <p:cNvSpPr txBox="1">
            <a:spLocks/>
          </p:cNvSpPr>
          <p:nvPr userDrawn="1"/>
        </p:nvSpPr>
        <p:spPr>
          <a:xfrm>
            <a:off x="7977054" y="6355716"/>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z="2000" smtClean="0">
                <a:latin typeface="Segoe UI" panose="020B0502040204020203" pitchFamily="34" charset="0"/>
                <a:cs typeface="Segoe UI" panose="020B0502040204020203" pitchFamily="34" charset="0"/>
              </a:rPr>
              <a:pPr/>
              <a:t>‹#›</a:t>
            </a:fld>
            <a:endParaRPr lang="en-US" sz="2000" dirty="0">
              <a:latin typeface="Segoe UI" panose="020B0502040204020203" pitchFamily="34" charset="0"/>
              <a:cs typeface="Segoe UI" panose="020B0502040204020203" pitchFamily="34" charset="0"/>
            </a:endParaRPr>
          </a:p>
        </p:txBody>
      </p:sp>
      <p:pic>
        <p:nvPicPr>
          <p:cNvPr id="15" name="Picture 14" descr="safari.png">
            <a:extLst>
              <a:ext uri="{FF2B5EF4-FFF2-40B4-BE49-F238E27FC236}">
                <a16:creationId xmlns:a16="http://schemas.microsoft.com/office/drawing/2014/main" id="{DCA7EB8C-F307-874D-B152-028FC5CC7DF9}"/>
              </a:ext>
            </a:extLst>
          </p:cNvPr>
          <p:cNvPicPr>
            <a:picLocks noChangeAspect="1"/>
          </p:cNvPicPr>
          <p:nvPr userDrawn="1"/>
        </p:nvPicPr>
        <p:blipFill>
          <a:blip r:embed="rId2" cstate="print"/>
          <a:stretch>
            <a:fillRect/>
          </a:stretch>
        </p:blipFill>
        <p:spPr>
          <a:xfrm>
            <a:off x="189560" y="6413145"/>
            <a:ext cx="1080120" cy="312523"/>
          </a:xfrm>
          <a:prstGeom prst="rect">
            <a:avLst/>
          </a:prstGeom>
        </p:spPr>
      </p:pic>
      <p:cxnSp>
        <p:nvCxnSpPr>
          <p:cNvPr id="16" name="Straight Connector 15">
            <a:extLst>
              <a:ext uri="{FF2B5EF4-FFF2-40B4-BE49-F238E27FC236}">
                <a16:creationId xmlns:a16="http://schemas.microsoft.com/office/drawing/2014/main" id="{89CD1133-1492-4A44-93C1-B89EF4FD41F6}"/>
              </a:ext>
            </a:extLst>
          </p:cNvPr>
          <p:cNvCxnSpPr>
            <a:cxnSpLocks/>
          </p:cNvCxnSpPr>
          <p:nvPr userDrawn="1"/>
        </p:nvCxnSpPr>
        <p:spPr>
          <a:xfrm>
            <a:off x="117027" y="831499"/>
            <a:ext cx="8894601" cy="0"/>
          </a:xfrm>
          <a:prstGeom prst="line">
            <a:avLst/>
          </a:prstGeom>
          <a:ln w="285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73639277"/>
      </p:ext>
    </p:extLst>
  </p:cSld>
  <p:clrMapOvr>
    <a:masterClrMapping/>
  </p:clrMapOvr>
</p:sldLayout>
</file>

<file path=ppt/slideLayouts/slideLayout71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4187587689"/>
      </p:ext>
    </p:extLst>
  </p:cSld>
  <p:clrMapOvr>
    <a:masterClrMapping/>
  </p:clrMapOvr>
  <p:transition/>
</p:sldLayout>
</file>

<file path=ppt/slideLayouts/slideLayout71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2906073210"/>
      </p:ext>
    </p:extLst>
  </p:cSld>
  <p:clrMapOvr>
    <a:masterClrMapping/>
  </p:clrMapOvr>
  <p:transition/>
</p:sldLayout>
</file>

<file path=ppt/slideLayouts/slideLayout71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841937945"/>
      </p:ext>
    </p:extLst>
  </p:cSld>
  <p:clrMapOvr>
    <a:masterClrMapping/>
  </p:clrMapOvr>
  <p:transition/>
</p:sldLayout>
</file>

<file path=ppt/slideLayouts/slideLayout72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610741826"/>
      </p:ext>
    </p:extLst>
  </p:cSld>
  <p:clrMapOvr>
    <a:masterClrMapping/>
  </p:clrMapOvr>
  <p:transition/>
</p:sldLayout>
</file>

<file path=ppt/slideLayouts/slideLayout72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554522207"/>
      </p:ext>
    </p:extLst>
  </p:cSld>
  <p:clrMapOvr>
    <a:masterClrMapping/>
  </p:clrMapOvr>
  <p:transition/>
</p:sldLayout>
</file>

<file path=ppt/slideLayouts/slideLayout72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2081880840"/>
      </p:ext>
    </p:extLst>
  </p:cSld>
  <p:clrMapOvr>
    <a:masterClrMapping/>
  </p:clrMapOvr>
  <p:transition/>
</p:sldLayout>
</file>

<file path=ppt/slideLayouts/slideLayout7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2232130875"/>
      </p:ext>
    </p:extLst>
  </p:cSld>
  <p:clrMapOvr>
    <a:masterClrMapping/>
  </p:clrMapOvr>
  <p:transition/>
</p:sldLayout>
</file>

<file path=ppt/slideLayouts/slideLayout72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2104288215"/>
      </p:ext>
    </p:extLst>
  </p:cSld>
  <p:clrMapOvr>
    <a:masterClrMapping/>
  </p:clrMapOvr>
  <p:transition/>
</p:sldLayout>
</file>

<file path=ppt/slideLayouts/slideLayout72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1178303478"/>
      </p:ext>
    </p:extLst>
  </p:cSld>
  <p:clrMapOvr>
    <a:masterClrMapping/>
  </p:clrMapOvr>
  <p:transition/>
</p:sldLayout>
</file>

<file path=ppt/slideLayouts/slideLayout72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1405102020"/>
      </p:ext>
    </p:extLst>
  </p:cSld>
  <p:clrMapOvr>
    <a:masterClrMapping/>
  </p:clrMapOvr>
  <p:transition/>
</p:sldLayout>
</file>

<file path=ppt/slideLayouts/slideLayout72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2170455392"/>
      </p:ext>
    </p:extLst>
  </p:cSld>
  <p:clrMapOvr>
    <a:masterClrMapping/>
  </p:clrMapOvr>
  <p:transition/>
</p:sldLayout>
</file>

<file path=ppt/slideLayouts/slideLayout72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3406493594"/>
      </p:ext>
    </p:extLst>
  </p:cSld>
  <p:clrMapOvr>
    <a:masterClrMapping/>
  </p:clrMapOvr>
  <p:transition/>
</p:sldLayout>
</file>

<file path=ppt/slideLayouts/slideLayout72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541418167"/>
      </p:ext>
    </p:extLst>
  </p:cSld>
  <p:clrMapOvr>
    <a:masterClrMapping/>
  </p:clrMapOvr>
  <p:transition/>
</p:sldLayout>
</file>

<file path=ppt/slideLayouts/slideLayout73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219222955"/>
      </p:ext>
    </p:extLst>
  </p:cSld>
  <p:clrMapOvr>
    <a:masterClrMapping/>
  </p:clrMapOvr>
  <p:transition/>
</p:sldLayout>
</file>

<file path=ppt/slideLayouts/slideLayout73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198287346"/>
      </p:ext>
    </p:extLst>
  </p:cSld>
  <p:clrMapOvr>
    <a:masterClrMapping/>
  </p:clrMapOvr>
  <p:transition/>
</p:sldLayout>
</file>

<file path=ppt/slideLayouts/slideLayout73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224051311"/>
      </p:ext>
    </p:extLst>
  </p:cSld>
  <p:clrMapOvr>
    <a:masterClrMapping/>
  </p:clrMapOvr>
  <p:transition/>
</p:sldLayout>
</file>

<file path=ppt/slideLayouts/slideLayout73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3293033677"/>
      </p:ext>
    </p:extLst>
  </p:cSld>
  <p:clrMapOvr>
    <a:masterClrMapping/>
  </p:clrMapOvr>
  <p:transition/>
</p:sldLayout>
</file>

<file path=ppt/slideLayouts/slideLayout73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3783937851"/>
      </p:ext>
    </p:extLst>
  </p:cSld>
  <p:clrMapOvr>
    <a:masterClrMapping/>
  </p:clrMapOvr>
  <p:transition/>
</p:sldLayout>
</file>

<file path=ppt/slideLayouts/slideLayout73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2894882459"/>
      </p:ext>
    </p:extLst>
  </p:cSld>
  <p:clrMapOvr>
    <a:masterClrMapping/>
  </p:clrMapOvr>
  <p:transition/>
</p:sldLayout>
</file>

<file path=ppt/slideLayouts/slideLayout73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550556957"/>
      </p:ext>
    </p:extLst>
  </p:cSld>
  <p:clrMapOvr>
    <a:masterClrMapping/>
  </p:clrMapOvr>
  <p:transition/>
</p:sldLayout>
</file>

<file path=ppt/slideLayouts/slideLayout73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4073670780"/>
      </p:ext>
    </p:extLst>
  </p:cSld>
  <p:clrMapOvr>
    <a:masterClrMapping/>
  </p:clrMapOvr>
  <p:transition/>
</p:sldLayout>
</file>

<file path=ppt/slideLayouts/slideLayout73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10584815"/>
      </p:ext>
    </p:extLst>
  </p:cSld>
  <p:clrMapOvr>
    <a:masterClrMapping/>
  </p:clrMapOvr>
  <p:transition/>
</p:sldLayout>
</file>

<file path=ppt/slideLayouts/slideLayout739.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t>7/4/22</a:t>
            </a:fld>
            <a:endParaRPr lang="en-US"/>
          </a:p>
        </p:txBody>
      </p:sp>
      <p:sp>
        <p:nvSpPr>
          <p:cNvPr id="10" name="Footer Placeholder 9"/>
          <p:cNvSpPr>
            <a:spLocks noGrp="1"/>
          </p:cNvSpPr>
          <p:nvPr>
            <p:ph type="ftr" sz="quarter" idx="11"/>
          </p:nvPr>
        </p:nvSpPr>
        <p:spPr/>
        <p:txBody>
          <a:bodyPr/>
          <a:lstStyle/>
          <a:p>
            <a:endParaRPr lang="en-US" dirty="0"/>
          </a:p>
        </p:txBody>
      </p:sp>
      <p:sp>
        <p:nvSpPr>
          <p:cNvPr id="11" name="Slide Number Placeholder 10"/>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3492315846"/>
      </p:ext>
    </p:extLst>
  </p:cSld>
  <p:clrMapOvr>
    <a:overrideClrMapping bg1="lt1" tx1="dk1" bg2="lt2" tx2="dk2" accent1="accent1" accent2="accent2" accent3="accent3" accent4="accent4" accent5="accent5" accent6="accent6" hlink="hlink" folHlink="folHlink"/>
  </p:clrMapOvr>
</p:sldLayout>
</file>

<file path=ppt/slideLayouts/slideLayout740.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t>7/4/22</a:t>
            </a:fld>
            <a:endParaRPr lang="en-US"/>
          </a:p>
        </p:txBody>
      </p:sp>
      <p:sp>
        <p:nvSpPr>
          <p:cNvPr id="6" name="Footer Placeholder 5"/>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3156730039"/>
      </p:ext>
    </p:extLst>
  </p:cSld>
  <p:clrMapOvr>
    <a:overrideClrMapping bg1="lt1" tx1="dk1" bg2="lt2" tx2="dk2" accent1="accent1" accent2="accent2" accent3="accent3" accent4="accent4" accent5="accent5" accent6="accent6" hlink="hlink" folHlink="folHlink"/>
  </p:clrMapOvr>
</p:sldLayout>
</file>

<file path=ppt/slideLayouts/slideLayout741.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t>7/4/22</a:t>
            </a:fld>
            <a:endParaRPr lang="en-US"/>
          </a:p>
        </p:txBody>
      </p:sp>
      <p:sp>
        <p:nvSpPr>
          <p:cNvPr id="6" name="Footer Placeholder 5"/>
          <p:cNvSpPr>
            <a:spLocks noGrp="1"/>
          </p:cNvSpPr>
          <p:nvPr>
            <p:ph type="ftr" sz="quarter" idx="13"/>
          </p:nvPr>
        </p:nvSpPr>
        <p:spPr/>
        <p:txBody>
          <a:bodyPr/>
          <a:lstStyle/>
          <a:p>
            <a:endParaRPr lang="en-US" dirty="0"/>
          </a:p>
        </p:txBody>
      </p:sp>
      <p:sp>
        <p:nvSpPr>
          <p:cNvPr id="7" name="Slide Number Placeholder 6"/>
          <p:cNvSpPr>
            <a:spLocks noGrp="1"/>
          </p:cNvSpPr>
          <p:nvPr>
            <p:ph type="sldNum" sz="quarter" idx="14"/>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2453638048"/>
      </p:ext>
    </p:extLst>
  </p:cSld>
  <p:clrMapOvr>
    <a:masterClrMapping/>
  </p:clrMapOvr>
</p:sldLayout>
</file>

<file path=ppt/slideLayouts/slideLayout74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t>7/4/22</a:t>
            </a:fld>
            <a:endParaRPr lang="en-US"/>
          </a:p>
        </p:txBody>
      </p:sp>
      <p:sp>
        <p:nvSpPr>
          <p:cNvPr id="5" name="Footer Placeholder 4"/>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1075341329"/>
      </p:ext>
    </p:extLst>
  </p:cSld>
  <p:clrMapOvr>
    <a:masterClrMapping/>
  </p:clrMapOvr>
</p:sldLayout>
</file>

<file path=ppt/slideLayouts/slideLayout74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t>7/4/22</a:t>
            </a:fld>
            <a:endParaRPr lang="en-US"/>
          </a:p>
        </p:txBody>
      </p:sp>
      <p:sp>
        <p:nvSpPr>
          <p:cNvPr id="6" name="Footer Placeholder 5"/>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2156889935"/>
      </p:ext>
    </p:extLst>
  </p:cSld>
  <p:clrMapOvr>
    <a:masterClrMapping/>
  </p:clrMapOvr>
</p:sldLayout>
</file>

<file path=ppt/slideLayouts/slideLayout744.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t>7/4/22</a:t>
            </a:fld>
            <a:endParaRPr lang="en-US"/>
          </a:p>
        </p:txBody>
      </p:sp>
      <p:sp>
        <p:nvSpPr>
          <p:cNvPr id="7" name="Footer Placeholder 6"/>
          <p:cNvSpPr>
            <a:spLocks noGrp="1"/>
          </p:cNvSpPr>
          <p:nvPr>
            <p:ph type="ftr" sz="quarter" idx="11"/>
          </p:nvPr>
        </p:nvSpPr>
        <p:spPr/>
        <p:txBody>
          <a:bodyPr/>
          <a:lstStyle/>
          <a:p>
            <a:endParaRPr lang="en-US" dirty="0"/>
          </a:p>
        </p:txBody>
      </p:sp>
      <p:sp>
        <p:nvSpPr>
          <p:cNvPr id="8" name="Slide Number Placeholder 7"/>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2164471572"/>
      </p:ext>
    </p:extLst>
  </p:cSld>
  <p:clrMapOvr>
    <a:masterClrMapping/>
  </p:clrMapOvr>
</p:sldLayout>
</file>

<file path=ppt/slideLayouts/slideLayout74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t>7/4/22</a:t>
            </a:fld>
            <a:endParaRPr lang="en-US"/>
          </a:p>
        </p:txBody>
      </p:sp>
      <p:sp>
        <p:nvSpPr>
          <p:cNvPr id="7" name="Footer Placeholder 6"/>
          <p:cNvSpPr>
            <a:spLocks noGrp="1"/>
          </p:cNvSpPr>
          <p:nvPr>
            <p:ph type="ftr" sz="quarter" idx="11"/>
          </p:nvPr>
        </p:nvSpPr>
        <p:spPr/>
        <p:txBody>
          <a:bodyPr/>
          <a:lstStyle/>
          <a:p>
            <a:endParaRPr lang="en-US" dirty="0"/>
          </a:p>
        </p:txBody>
      </p:sp>
      <p:sp>
        <p:nvSpPr>
          <p:cNvPr id="8" name="Slide Number Placeholder 7"/>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425733146"/>
      </p:ext>
    </p:extLst>
  </p:cSld>
  <p:clrMapOvr>
    <a:masterClrMapping/>
  </p:clrMapOvr>
</p:sldLayout>
</file>

<file path=ppt/slideLayouts/slideLayout74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t>7/4/22</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2377600235"/>
      </p:ext>
    </p:extLst>
  </p:cSld>
  <p:clrMapOvr>
    <a:masterClrMapping/>
  </p:clrMapOvr>
</p:sldLayout>
</file>

<file path=ppt/slideLayouts/slideLayout74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t>7/4/22</a:t>
            </a:fld>
            <a:endParaRPr lang="en-US"/>
          </a:p>
        </p:txBody>
      </p:sp>
      <p:sp>
        <p:nvSpPr>
          <p:cNvPr id="10" name="Footer Placeholder 9"/>
          <p:cNvSpPr>
            <a:spLocks noGrp="1"/>
          </p:cNvSpPr>
          <p:nvPr>
            <p:ph type="ftr" sz="quarter" idx="11"/>
          </p:nvPr>
        </p:nvSpPr>
        <p:spPr/>
        <p:txBody>
          <a:bodyPr/>
          <a:lstStyle/>
          <a:p>
            <a:endParaRPr lang="en-US" dirty="0"/>
          </a:p>
        </p:txBody>
      </p:sp>
      <p:sp>
        <p:nvSpPr>
          <p:cNvPr id="11" name="Slide Number Placeholder 10"/>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309409846"/>
      </p:ext>
    </p:extLst>
  </p:cSld>
  <p:clrMapOvr>
    <a:masterClrMapping/>
  </p:clrMapOvr>
</p:sldLayout>
</file>

<file path=ppt/slideLayouts/slideLayout748.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t>7/4/22</a:t>
            </a:fld>
            <a:endParaRPr lang="en-US"/>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3802169756"/>
      </p:ext>
    </p:extLst>
  </p:cSld>
  <p:clrMapOvr>
    <a:overrideClrMapping bg1="dk1" tx1="lt1" bg2="dk2" tx2="lt2" accent1="accent1" accent2="accent2" accent3="accent3" accent4="accent4" accent5="accent5" accent6="accent6" hlink="hlink" folHlink="folHlink"/>
  </p:clrMapOvr>
</p:sldLayout>
</file>

<file path=ppt/slideLayouts/slideLayout74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t>7/4/22</a:t>
            </a:fld>
            <a:endParaRPr lang="en-US"/>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449382373"/>
      </p:ext>
    </p:extLst>
  </p:cSld>
  <p:clrMapOvr>
    <a:masterClrMapping/>
  </p:clrMapOvr>
</p:sldLayout>
</file>

<file path=ppt/slideLayouts/slideLayout75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t>7/4/22</a:t>
            </a:fld>
            <a:endParaRPr lang="en-US"/>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1819989314"/>
      </p:ext>
    </p:extLst>
  </p:cSld>
  <p:clrMapOvr>
    <a:masterClrMapping/>
  </p:clrMapOvr>
</p:sldLayout>
</file>

<file path=ppt/slideLayouts/slideLayout75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BB22F3D8-372A-7E4F-BAF0-2B62E16D72F9}"/>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2538D10A-B20C-1F4A-A69F-0F0B507B6CBC}"/>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323C0A52-D6B6-4A4D-BD73-5955293DBD07}"/>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203D96CF-D2B5-284A-8A3B-88E2B14F16CA}"/>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ECE92EBB-E8F1-BB42-9972-9FC2F1E39DD3}"/>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D815D7EE-6875-8949-837F-2AE3A4F79FD4}"/>
              </a:ext>
            </a:extLst>
          </p:cNvPr>
          <p:cNvSpPr>
            <a:spLocks noGrp="1" noChangeArrowheads="1"/>
          </p:cNvSpPr>
          <p:nvPr>
            <p:ph type="sldNum" sz="quarter" idx="12"/>
          </p:nvPr>
        </p:nvSpPr>
        <p:spPr/>
        <p:txBody>
          <a:bodyPr/>
          <a:lstStyle>
            <a:lvl1pPr>
              <a:defRPr sz="1200"/>
            </a:lvl1pPr>
          </a:lstStyle>
          <a:p>
            <a:pPr>
              <a:defRPr/>
            </a:pPr>
            <a:fld id="{800691C5-9FA5-3F46-90A7-ED5D0D102BB3}" type="slidenum">
              <a:rPr lang="en-US" altLang="en-US"/>
              <a:pPr>
                <a:defRPr/>
              </a:pPr>
              <a:t>‹#›</a:t>
            </a:fld>
            <a:endParaRPr lang="en-US" altLang="en-US"/>
          </a:p>
        </p:txBody>
      </p:sp>
    </p:spTree>
    <p:extLst>
      <p:ext uri="{BB962C8B-B14F-4D97-AF65-F5344CB8AC3E}">
        <p14:creationId xmlns:p14="http://schemas.microsoft.com/office/powerpoint/2010/main" val="1070578482"/>
      </p:ext>
    </p:extLst>
  </p:cSld>
  <p:clrMapOvr>
    <a:masterClrMapping/>
  </p:clrMapOvr>
  <p:transition/>
</p:sldLayout>
</file>

<file path=ppt/slideLayouts/slideLayout75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30D4116A-1656-924F-8339-968CDC00B50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A92E4BB7-CF8F-934D-88CB-2C51D02F6495}"/>
              </a:ext>
            </a:extLst>
          </p:cNvPr>
          <p:cNvSpPr>
            <a:spLocks noGrp="1" noChangeArrowheads="1"/>
          </p:cNvSpPr>
          <p:nvPr>
            <p:ph type="sldNum" sz="quarter" idx="11"/>
          </p:nvPr>
        </p:nvSpPr>
        <p:spPr>
          <a:ln/>
        </p:spPr>
        <p:txBody>
          <a:bodyPr/>
          <a:lstStyle>
            <a:lvl1pPr>
              <a:defRPr/>
            </a:lvl1pPr>
          </a:lstStyle>
          <a:p>
            <a:pPr>
              <a:defRPr/>
            </a:pPr>
            <a:fld id="{8DE33320-76E4-0249-8CA9-3902D97168FA}" type="slidenum">
              <a:rPr lang="en-US" altLang="en-US"/>
              <a:pPr>
                <a:defRPr/>
              </a:pPr>
              <a:t>‹#›</a:t>
            </a:fld>
            <a:endParaRPr lang="en-US" altLang="en-US"/>
          </a:p>
        </p:txBody>
      </p:sp>
    </p:spTree>
    <p:extLst>
      <p:ext uri="{BB962C8B-B14F-4D97-AF65-F5344CB8AC3E}">
        <p14:creationId xmlns:p14="http://schemas.microsoft.com/office/powerpoint/2010/main" val="380498551"/>
      </p:ext>
    </p:extLst>
  </p:cSld>
  <p:clrMapOvr>
    <a:masterClrMapping/>
  </p:clrMapOvr>
  <p:transition/>
</p:sldLayout>
</file>

<file path=ppt/slideLayouts/slideLayout75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2D009077-10AD-0947-8806-7D3C25918E64}"/>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AA347429-32EA-F843-AE5C-FC1A699EBC2F}"/>
              </a:ext>
            </a:extLst>
          </p:cNvPr>
          <p:cNvSpPr>
            <a:spLocks noGrp="1" noChangeArrowheads="1"/>
          </p:cNvSpPr>
          <p:nvPr>
            <p:ph type="sldNum" sz="quarter" idx="11"/>
          </p:nvPr>
        </p:nvSpPr>
        <p:spPr>
          <a:ln/>
        </p:spPr>
        <p:txBody>
          <a:bodyPr/>
          <a:lstStyle>
            <a:lvl1pPr>
              <a:defRPr/>
            </a:lvl1pPr>
          </a:lstStyle>
          <a:p>
            <a:pPr>
              <a:defRPr/>
            </a:pPr>
            <a:fld id="{06FAB052-3664-BF4F-993F-29369860E1D8}" type="slidenum">
              <a:rPr lang="en-US" altLang="en-US"/>
              <a:pPr>
                <a:defRPr/>
              </a:pPr>
              <a:t>‹#›</a:t>
            </a:fld>
            <a:endParaRPr lang="en-US" altLang="en-US"/>
          </a:p>
        </p:txBody>
      </p:sp>
    </p:spTree>
    <p:extLst>
      <p:ext uri="{BB962C8B-B14F-4D97-AF65-F5344CB8AC3E}">
        <p14:creationId xmlns:p14="http://schemas.microsoft.com/office/powerpoint/2010/main" val="2842300859"/>
      </p:ext>
    </p:extLst>
  </p:cSld>
  <p:clrMapOvr>
    <a:masterClrMapping/>
  </p:clrMapOvr>
  <p:transition/>
</p:sldLayout>
</file>

<file path=ppt/slideLayouts/slideLayout75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24642810-0270-CB48-A1CA-24DCF4455E9E}"/>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431DA97B-4E00-DC4F-B7DB-18E15C434422}"/>
              </a:ext>
            </a:extLst>
          </p:cNvPr>
          <p:cNvSpPr>
            <a:spLocks noGrp="1" noChangeArrowheads="1"/>
          </p:cNvSpPr>
          <p:nvPr>
            <p:ph type="sldNum" sz="quarter" idx="11"/>
          </p:nvPr>
        </p:nvSpPr>
        <p:spPr>
          <a:ln/>
        </p:spPr>
        <p:txBody>
          <a:bodyPr/>
          <a:lstStyle>
            <a:lvl1pPr>
              <a:defRPr/>
            </a:lvl1pPr>
          </a:lstStyle>
          <a:p>
            <a:pPr>
              <a:defRPr/>
            </a:pPr>
            <a:fld id="{6C6EB4A5-7404-294B-999D-175F606D6201}" type="slidenum">
              <a:rPr lang="en-US" altLang="en-US"/>
              <a:pPr>
                <a:defRPr/>
              </a:pPr>
              <a:t>‹#›</a:t>
            </a:fld>
            <a:endParaRPr lang="en-US" altLang="en-US"/>
          </a:p>
        </p:txBody>
      </p:sp>
    </p:spTree>
    <p:extLst>
      <p:ext uri="{BB962C8B-B14F-4D97-AF65-F5344CB8AC3E}">
        <p14:creationId xmlns:p14="http://schemas.microsoft.com/office/powerpoint/2010/main" val="704176024"/>
      </p:ext>
    </p:extLst>
  </p:cSld>
  <p:clrMapOvr>
    <a:masterClrMapping/>
  </p:clrMapOvr>
  <p:transition/>
</p:sldLayout>
</file>

<file path=ppt/slideLayouts/slideLayout75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24BD8FCD-1BEB-6A42-B8B1-C39ED5BE279E}"/>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91A21973-5A9E-154E-A49A-033DD08EB7E1}"/>
              </a:ext>
            </a:extLst>
          </p:cNvPr>
          <p:cNvSpPr>
            <a:spLocks noGrp="1" noChangeArrowheads="1"/>
          </p:cNvSpPr>
          <p:nvPr>
            <p:ph type="sldNum" sz="quarter" idx="11"/>
          </p:nvPr>
        </p:nvSpPr>
        <p:spPr>
          <a:ln/>
        </p:spPr>
        <p:txBody>
          <a:bodyPr/>
          <a:lstStyle>
            <a:lvl1pPr>
              <a:defRPr/>
            </a:lvl1pPr>
          </a:lstStyle>
          <a:p>
            <a:pPr>
              <a:defRPr/>
            </a:pPr>
            <a:fld id="{08A13A1E-7D24-2943-AA19-843CF9E69946}" type="slidenum">
              <a:rPr lang="en-US" altLang="en-US"/>
              <a:pPr>
                <a:defRPr/>
              </a:pPr>
              <a:t>‹#›</a:t>
            </a:fld>
            <a:endParaRPr lang="en-US" altLang="en-US"/>
          </a:p>
        </p:txBody>
      </p:sp>
    </p:spTree>
    <p:extLst>
      <p:ext uri="{BB962C8B-B14F-4D97-AF65-F5344CB8AC3E}">
        <p14:creationId xmlns:p14="http://schemas.microsoft.com/office/powerpoint/2010/main" val="1391142666"/>
      </p:ext>
    </p:extLst>
  </p:cSld>
  <p:clrMapOvr>
    <a:masterClrMapping/>
  </p:clrMapOvr>
  <p:transition/>
</p:sldLayout>
</file>

<file path=ppt/slideLayouts/slideLayout75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DB659D62-F008-694B-A107-310AB43E4CD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866F093A-DC6C-3444-8F25-CDFB50F79EDF}"/>
              </a:ext>
            </a:extLst>
          </p:cNvPr>
          <p:cNvSpPr>
            <a:spLocks noGrp="1" noChangeArrowheads="1"/>
          </p:cNvSpPr>
          <p:nvPr>
            <p:ph type="sldNum" sz="quarter" idx="11"/>
          </p:nvPr>
        </p:nvSpPr>
        <p:spPr>
          <a:ln/>
        </p:spPr>
        <p:txBody>
          <a:bodyPr/>
          <a:lstStyle>
            <a:lvl1pPr>
              <a:defRPr/>
            </a:lvl1pPr>
          </a:lstStyle>
          <a:p>
            <a:pPr>
              <a:defRPr/>
            </a:pPr>
            <a:fld id="{3BD812E9-CA0A-8244-A046-0571FC545305}" type="slidenum">
              <a:rPr lang="en-US" altLang="en-US"/>
              <a:pPr>
                <a:defRPr/>
              </a:pPr>
              <a:t>‹#›</a:t>
            </a:fld>
            <a:endParaRPr lang="en-US" altLang="en-US"/>
          </a:p>
        </p:txBody>
      </p:sp>
    </p:spTree>
    <p:extLst>
      <p:ext uri="{BB962C8B-B14F-4D97-AF65-F5344CB8AC3E}">
        <p14:creationId xmlns:p14="http://schemas.microsoft.com/office/powerpoint/2010/main" val="771534073"/>
      </p:ext>
    </p:extLst>
  </p:cSld>
  <p:clrMapOvr>
    <a:masterClrMapping/>
  </p:clrMapOvr>
  <p:transition/>
</p:sldLayout>
</file>

<file path=ppt/slideLayouts/slideLayout75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F96B94DE-149A-A84D-858F-4D5B428FA7A4}"/>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24B1C692-591D-3346-8E1A-A19CC1BBF043}"/>
              </a:ext>
            </a:extLst>
          </p:cNvPr>
          <p:cNvSpPr>
            <a:spLocks noGrp="1" noChangeArrowheads="1"/>
          </p:cNvSpPr>
          <p:nvPr>
            <p:ph type="sldNum" sz="quarter" idx="11"/>
          </p:nvPr>
        </p:nvSpPr>
        <p:spPr>
          <a:ln/>
        </p:spPr>
        <p:txBody>
          <a:bodyPr/>
          <a:lstStyle>
            <a:lvl1pPr>
              <a:defRPr/>
            </a:lvl1pPr>
          </a:lstStyle>
          <a:p>
            <a:pPr>
              <a:defRPr/>
            </a:pPr>
            <a:fld id="{1D4001C4-BF5C-F640-BD99-70162C2025EC}" type="slidenum">
              <a:rPr lang="en-US" altLang="en-US"/>
              <a:pPr>
                <a:defRPr/>
              </a:pPr>
              <a:t>‹#›</a:t>
            </a:fld>
            <a:endParaRPr lang="en-US" altLang="en-US"/>
          </a:p>
        </p:txBody>
      </p:sp>
    </p:spTree>
    <p:extLst>
      <p:ext uri="{BB962C8B-B14F-4D97-AF65-F5344CB8AC3E}">
        <p14:creationId xmlns:p14="http://schemas.microsoft.com/office/powerpoint/2010/main" val="1776676437"/>
      </p:ext>
    </p:extLst>
  </p:cSld>
  <p:clrMapOvr>
    <a:masterClrMapping/>
  </p:clrMapOvr>
  <p:transition/>
</p:sldLayout>
</file>

<file path=ppt/slideLayouts/slideLayout75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7690CA2F-7EF4-4D4B-B05E-9CD06D97C0C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3EF9E563-85B6-884B-A069-BAB01B87B7D8}"/>
              </a:ext>
            </a:extLst>
          </p:cNvPr>
          <p:cNvSpPr>
            <a:spLocks noGrp="1" noChangeArrowheads="1"/>
          </p:cNvSpPr>
          <p:nvPr>
            <p:ph type="sldNum" sz="quarter" idx="11"/>
          </p:nvPr>
        </p:nvSpPr>
        <p:spPr>
          <a:ln/>
        </p:spPr>
        <p:txBody>
          <a:bodyPr/>
          <a:lstStyle>
            <a:lvl1pPr>
              <a:defRPr/>
            </a:lvl1pPr>
          </a:lstStyle>
          <a:p>
            <a:pPr>
              <a:defRPr/>
            </a:pPr>
            <a:fld id="{7D3D0717-7499-9E44-845B-E851FCB16976}" type="slidenum">
              <a:rPr lang="en-US" altLang="en-US"/>
              <a:pPr>
                <a:defRPr/>
              </a:pPr>
              <a:t>‹#›</a:t>
            </a:fld>
            <a:endParaRPr lang="en-US" altLang="en-US"/>
          </a:p>
        </p:txBody>
      </p:sp>
    </p:spTree>
    <p:extLst>
      <p:ext uri="{BB962C8B-B14F-4D97-AF65-F5344CB8AC3E}">
        <p14:creationId xmlns:p14="http://schemas.microsoft.com/office/powerpoint/2010/main" val="1398444785"/>
      </p:ext>
    </p:extLst>
  </p:cSld>
  <p:clrMapOvr>
    <a:masterClrMapping/>
  </p:clrMapOvr>
  <p:transition/>
</p:sldLayout>
</file>

<file path=ppt/slideLayouts/slideLayout75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9562426B-A5A0-F944-991E-0F589442A93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EBECD59-3F6D-0145-A9B5-5EE2DF859F8B}"/>
              </a:ext>
            </a:extLst>
          </p:cNvPr>
          <p:cNvSpPr>
            <a:spLocks noGrp="1" noChangeArrowheads="1"/>
          </p:cNvSpPr>
          <p:nvPr>
            <p:ph type="sldNum" sz="quarter" idx="11"/>
          </p:nvPr>
        </p:nvSpPr>
        <p:spPr>
          <a:ln/>
        </p:spPr>
        <p:txBody>
          <a:bodyPr/>
          <a:lstStyle>
            <a:lvl1pPr>
              <a:defRPr/>
            </a:lvl1pPr>
          </a:lstStyle>
          <a:p>
            <a:pPr>
              <a:defRPr/>
            </a:pPr>
            <a:fld id="{25E9139E-1132-E74D-AAEB-A81F8150B18F}" type="slidenum">
              <a:rPr lang="en-US" altLang="en-US"/>
              <a:pPr>
                <a:defRPr/>
              </a:pPr>
              <a:t>‹#›</a:t>
            </a:fld>
            <a:endParaRPr lang="en-US" altLang="en-US"/>
          </a:p>
        </p:txBody>
      </p:sp>
    </p:spTree>
    <p:extLst>
      <p:ext uri="{BB962C8B-B14F-4D97-AF65-F5344CB8AC3E}">
        <p14:creationId xmlns:p14="http://schemas.microsoft.com/office/powerpoint/2010/main" val="726192138"/>
      </p:ext>
    </p:extLst>
  </p:cSld>
  <p:clrMapOvr>
    <a:masterClrMapping/>
  </p:clrMapOvr>
  <p:transition/>
</p:sldLayout>
</file>

<file path=ppt/slideLayouts/slideLayout76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BB00FC4D-28B2-774A-BDF5-CB3A5D1E70E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EBDB0E60-2A7B-1B44-BB6D-97BF3A139C97}"/>
              </a:ext>
            </a:extLst>
          </p:cNvPr>
          <p:cNvSpPr>
            <a:spLocks noGrp="1" noChangeArrowheads="1"/>
          </p:cNvSpPr>
          <p:nvPr>
            <p:ph type="sldNum" sz="quarter" idx="11"/>
          </p:nvPr>
        </p:nvSpPr>
        <p:spPr>
          <a:ln/>
        </p:spPr>
        <p:txBody>
          <a:bodyPr/>
          <a:lstStyle>
            <a:lvl1pPr>
              <a:defRPr/>
            </a:lvl1pPr>
          </a:lstStyle>
          <a:p>
            <a:pPr>
              <a:defRPr/>
            </a:pPr>
            <a:fld id="{FC5C9412-F662-064D-BEDC-D33A60B08A72}" type="slidenum">
              <a:rPr lang="en-US" altLang="en-US"/>
              <a:pPr>
                <a:defRPr/>
              </a:pPr>
              <a:t>‹#›</a:t>
            </a:fld>
            <a:endParaRPr lang="en-US" altLang="en-US"/>
          </a:p>
        </p:txBody>
      </p:sp>
    </p:spTree>
    <p:extLst>
      <p:ext uri="{BB962C8B-B14F-4D97-AF65-F5344CB8AC3E}">
        <p14:creationId xmlns:p14="http://schemas.microsoft.com/office/powerpoint/2010/main" val="1607606529"/>
      </p:ext>
    </p:extLst>
  </p:cSld>
  <p:clrMapOvr>
    <a:masterClrMapping/>
  </p:clrMapOvr>
  <p:transition/>
</p:sldLayout>
</file>

<file path=ppt/slideLayouts/slideLayout76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10E3EA30-DFF3-9C4B-9691-5C9AAB88EB4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2B2EE262-3A13-4443-80B8-614C7A4B25F7}"/>
              </a:ext>
            </a:extLst>
          </p:cNvPr>
          <p:cNvSpPr>
            <a:spLocks noGrp="1" noChangeArrowheads="1"/>
          </p:cNvSpPr>
          <p:nvPr>
            <p:ph type="sldNum" sz="quarter" idx="11"/>
          </p:nvPr>
        </p:nvSpPr>
        <p:spPr>
          <a:ln/>
        </p:spPr>
        <p:txBody>
          <a:bodyPr/>
          <a:lstStyle>
            <a:lvl1pPr>
              <a:defRPr/>
            </a:lvl1pPr>
          </a:lstStyle>
          <a:p>
            <a:pPr>
              <a:defRPr/>
            </a:pPr>
            <a:fld id="{C5970A1F-36EE-AC4A-B790-1CFE7EECDED3}" type="slidenum">
              <a:rPr lang="en-US" altLang="en-US"/>
              <a:pPr>
                <a:defRPr/>
              </a:pPr>
              <a:t>‹#›</a:t>
            </a:fld>
            <a:endParaRPr lang="en-US" altLang="en-US"/>
          </a:p>
        </p:txBody>
      </p:sp>
    </p:spTree>
    <p:extLst>
      <p:ext uri="{BB962C8B-B14F-4D97-AF65-F5344CB8AC3E}">
        <p14:creationId xmlns:p14="http://schemas.microsoft.com/office/powerpoint/2010/main" val="495334145"/>
      </p:ext>
    </p:extLst>
  </p:cSld>
  <p:clrMapOvr>
    <a:masterClrMapping/>
  </p:clrMapOvr>
  <p:transition/>
</p:sldLayout>
</file>

<file path=ppt/slideLayouts/slideLayout762.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2A476F68-C964-6F4C-B323-CADD64DDE3D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F4A41114-0EC5-4244-A8AE-388F27C49018}"/>
              </a:ext>
            </a:extLst>
          </p:cNvPr>
          <p:cNvSpPr>
            <a:spLocks noGrp="1" noChangeArrowheads="1"/>
          </p:cNvSpPr>
          <p:nvPr>
            <p:ph type="sldNum" sz="quarter" idx="11"/>
          </p:nvPr>
        </p:nvSpPr>
        <p:spPr>
          <a:ln/>
        </p:spPr>
        <p:txBody>
          <a:bodyPr/>
          <a:lstStyle>
            <a:lvl1pPr>
              <a:defRPr/>
            </a:lvl1pPr>
          </a:lstStyle>
          <a:p>
            <a:pPr>
              <a:defRPr/>
            </a:pPr>
            <a:fld id="{C811C9BF-9555-1749-A87B-CA7C52D013D0}" type="slidenum">
              <a:rPr lang="en-US" altLang="en-US"/>
              <a:pPr>
                <a:defRPr/>
              </a:pPr>
              <a:t>‹#›</a:t>
            </a:fld>
            <a:endParaRPr lang="en-US" altLang="en-US"/>
          </a:p>
        </p:txBody>
      </p:sp>
    </p:spTree>
    <p:extLst>
      <p:ext uri="{BB962C8B-B14F-4D97-AF65-F5344CB8AC3E}">
        <p14:creationId xmlns:p14="http://schemas.microsoft.com/office/powerpoint/2010/main" val="4091680657"/>
      </p:ext>
    </p:extLst>
  </p:cSld>
  <p:clrMapOvr>
    <a:masterClrMapping/>
  </p:clrMapOvr>
  <p:transition/>
</p:sldLayout>
</file>

<file path=ppt/slideLayouts/slideLayout76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0C8C929E-28D9-A841-B8CA-FC3027FDB36A}"/>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6564B97F-161A-D54C-808B-F3F916EFED6B}"/>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AAC5913C-196A-0247-8DD1-1FA6DB92536B}"/>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C7A83FE5-DCB7-644D-A455-D19C7BEC10FE}"/>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B2A417AE-95FE-8F4C-8E63-6FDC3E78F068}"/>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008D3888-D486-C848-B450-BD582C72A73A}"/>
              </a:ext>
            </a:extLst>
          </p:cNvPr>
          <p:cNvSpPr>
            <a:spLocks noGrp="1" noChangeArrowheads="1"/>
          </p:cNvSpPr>
          <p:nvPr>
            <p:ph type="sldNum" sz="quarter" idx="12"/>
          </p:nvPr>
        </p:nvSpPr>
        <p:spPr/>
        <p:txBody>
          <a:bodyPr/>
          <a:lstStyle>
            <a:lvl1pPr>
              <a:defRPr sz="1200"/>
            </a:lvl1pPr>
          </a:lstStyle>
          <a:p>
            <a:pPr>
              <a:defRPr/>
            </a:pPr>
            <a:fld id="{871A1AF6-C29A-3A49-AA01-42F32EB73108}" type="slidenum">
              <a:rPr lang="en-US" altLang="en-US"/>
              <a:pPr>
                <a:defRPr/>
              </a:pPr>
              <a:t>‹#›</a:t>
            </a:fld>
            <a:endParaRPr lang="en-US" altLang="en-US"/>
          </a:p>
        </p:txBody>
      </p:sp>
    </p:spTree>
    <p:extLst>
      <p:ext uri="{BB962C8B-B14F-4D97-AF65-F5344CB8AC3E}">
        <p14:creationId xmlns:p14="http://schemas.microsoft.com/office/powerpoint/2010/main" val="816064743"/>
      </p:ext>
    </p:extLst>
  </p:cSld>
  <p:clrMapOvr>
    <a:masterClrMapping/>
  </p:clrMapOvr>
  <p:transition/>
</p:sldLayout>
</file>

<file path=ppt/slideLayouts/slideLayout76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34B96156-E2A2-7147-AB6D-65FBC4DBD0AB}"/>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507F09E6-2AF5-2A4F-ABE8-548BBCAFDE2E}"/>
              </a:ext>
            </a:extLst>
          </p:cNvPr>
          <p:cNvSpPr>
            <a:spLocks noGrp="1" noChangeArrowheads="1"/>
          </p:cNvSpPr>
          <p:nvPr>
            <p:ph type="sldNum" sz="quarter" idx="11"/>
          </p:nvPr>
        </p:nvSpPr>
        <p:spPr>
          <a:ln/>
        </p:spPr>
        <p:txBody>
          <a:bodyPr/>
          <a:lstStyle>
            <a:lvl1pPr>
              <a:defRPr/>
            </a:lvl1pPr>
          </a:lstStyle>
          <a:p>
            <a:pPr>
              <a:defRPr/>
            </a:pPr>
            <a:fld id="{5AE8A6BA-C088-9441-9826-2C0854D7F910}" type="slidenum">
              <a:rPr lang="en-US" altLang="en-US"/>
              <a:pPr>
                <a:defRPr/>
              </a:pPr>
              <a:t>‹#›</a:t>
            </a:fld>
            <a:endParaRPr lang="en-US" altLang="en-US"/>
          </a:p>
        </p:txBody>
      </p:sp>
    </p:spTree>
    <p:extLst>
      <p:ext uri="{BB962C8B-B14F-4D97-AF65-F5344CB8AC3E}">
        <p14:creationId xmlns:p14="http://schemas.microsoft.com/office/powerpoint/2010/main" val="3929974850"/>
      </p:ext>
    </p:extLst>
  </p:cSld>
  <p:clrMapOvr>
    <a:masterClrMapping/>
  </p:clrMapOvr>
  <p:transition/>
</p:sldLayout>
</file>

<file path=ppt/slideLayouts/slideLayout76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6C681852-FB9F-314D-A270-CA1A64B63AE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203247E-42B6-794D-826B-9C94F89AB759}"/>
              </a:ext>
            </a:extLst>
          </p:cNvPr>
          <p:cNvSpPr>
            <a:spLocks noGrp="1" noChangeArrowheads="1"/>
          </p:cNvSpPr>
          <p:nvPr>
            <p:ph type="sldNum" sz="quarter" idx="11"/>
          </p:nvPr>
        </p:nvSpPr>
        <p:spPr>
          <a:ln/>
        </p:spPr>
        <p:txBody>
          <a:bodyPr/>
          <a:lstStyle>
            <a:lvl1pPr>
              <a:defRPr/>
            </a:lvl1pPr>
          </a:lstStyle>
          <a:p>
            <a:pPr>
              <a:defRPr/>
            </a:pPr>
            <a:fld id="{5F9CE593-9420-3945-9878-BC99587A47DD}" type="slidenum">
              <a:rPr lang="en-US" altLang="en-US"/>
              <a:pPr>
                <a:defRPr/>
              </a:pPr>
              <a:t>‹#›</a:t>
            </a:fld>
            <a:endParaRPr lang="en-US" altLang="en-US"/>
          </a:p>
        </p:txBody>
      </p:sp>
    </p:spTree>
    <p:extLst>
      <p:ext uri="{BB962C8B-B14F-4D97-AF65-F5344CB8AC3E}">
        <p14:creationId xmlns:p14="http://schemas.microsoft.com/office/powerpoint/2010/main" val="4121396729"/>
      </p:ext>
    </p:extLst>
  </p:cSld>
  <p:clrMapOvr>
    <a:masterClrMapping/>
  </p:clrMapOvr>
  <p:transition/>
</p:sldLayout>
</file>

<file path=ppt/slideLayouts/slideLayout76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DF312C2C-ABBC-3549-B0D7-D9DA757D28A2}"/>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68A422CE-8B8B-C247-973A-2CC423A82E76}"/>
              </a:ext>
            </a:extLst>
          </p:cNvPr>
          <p:cNvSpPr>
            <a:spLocks noGrp="1" noChangeArrowheads="1"/>
          </p:cNvSpPr>
          <p:nvPr>
            <p:ph type="sldNum" sz="quarter" idx="11"/>
          </p:nvPr>
        </p:nvSpPr>
        <p:spPr>
          <a:ln/>
        </p:spPr>
        <p:txBody>
          <a:bodyPr/>
          <a:lstStyle>
            <a:lvl1pPr>
              <a:defRPr/>
            </a:lvl1pPr>
          </a:lstStyle>
          <a:p>
            <a:pPr>
              <a:defRPr/>
            </a:pPr>
            <a:fld id="{96B8EAE1-AABF-8048-B71C-71DBD38CCF0A}" type="slidenum">
              <a:rPr lang="en-US" altLang="en-US"/>
              <a:pPr>
                <a:defRPr/>
              </a:pPr>
              <a:t>‹#›</a:t>
            </a:fld>
            <a:endParaRPr lang="en-US" altLang="en-US"/>
          </a:p>
        </p:txBody>
      </p:sp>
    </p:spTree>
    <p:extLst>
      <p:ext uri="{BB962C8B-B14F-4D97-AF65-F5344CB8AC3E}">
        <p14:creationId xmlns:p14="http://schemas.microsoft.com/office/powerpoint/2010/main" val="3409590619"/>
      </p:ext>
    </p:extLst>
  </p:cSld>
  <p:clrMapOvr>
    <a:masterClrMapping/>
  </p:clrMapOvr>
  <p:transition/>
</p:sldLayout>
</file>

<file path=ppt/slideLayouts/slideLayout76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F2BACE98-82C2-DA4F-BAFE-79DACFB31A24}"/>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1C3C3AFB-1D2D-1642-8A0D-BC56BC6AC915}"/>
              </a:ext>
            </a:extLst>
          </p:cNvPr>
          <p:cNvSpPr>
            <a:spLocks noGrp="1" noChangeArrowheads="1"/>
          </p:cNvSpPr>
          <p:nvPr>
            <p:ph type="sldNum" sz="quarter" idx="11"/>
          </p:nvPr>
        </p:nvSpPr>
        <p:spPr>
          <a:ln/>
        </p:spPr>
        <p:txBody>
          <a:bodyPr/>
          <a:lstStyle>
            <a:lvl1pPr>
              <a:defRPr/>
            </a:lvl1pPr>
          </a:lstStyle>
          <a:p>
            <a:pPr>
              <a:defRPr/>
            </a:pPr>
            <a:fld id="{2E73ED02-06CD-7448-B59F-41E374859A4A}" type="slidenum">
              <a:rPr lang="en-US" altLang="en-US"/>
              <a:pPr>
                <a:defRPr/>
              </a:pPr>
              <a:t>‹#›</a:t>
            </a:fld>
            <a:endParaRPr lang="en-US" altLang="en-US"/>
          </a:p>
        </p:txBody>
      </p:sp>
    </p:spTree>
    <p:extLst>
      <p:ext uri="{BB962C8B-B14F-4D97-AF65-F5344CB8AC3E}">
        <p14:creationId xmlns:p14="http://schemas.microsoft.com/office/powerpoint/2010/main" val="2037730715"/>
      </p:ext>
    </p:extLst>
  </p:cSld>
  <p:clrMapOvr>
    <a:masterClrMapping/>
  </p:clrMapOvr>
  <p:transition/>
</p:sldLayout>
</file>

<file path=ppt/slideLayouts/slideLayout76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574218F4-92E0-D04C-BB27-25849AB017EB}"/>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3ADA5DEB-2219-E04E-B3F6-9CEF3E38799B}"/>
              </a:ext>
            </a:extLst>
          </p:cNvPr>
          <p:cNvSpPr>
            <a:spLocks noGrp="1" noChangeArrowheads="1"/>
          </p:cNvSpPr>
          <p:nvPr>
            <p:ph type="sldNum" sz="quarter" idx="11"/>
          </p:nvPr>
        </p:nvSpPr>
        <p:spPr>
          <a:ln/>
        </p:spPr>
        <p:txBody>
          <a:bodyPr/>
          <a:lstStyle>
            <a:lvl1pPr>
              <a:defRPr/>
            </a:lvl1pPr>
          </a:lstStyle>
          <a:p>
            <a:pPr>
              <a:defRPr/>
            </a:pPr>
            <a:fld id="{A7275B1E-1F0C-8347-8A2D-F7FF8FA3E1F1}" type="slidenum">
              <a:rPr lang="en-US" altLang="en-US"/>
              <a:pPr>
                <a:defRPr/>
              </a:pPr>
              <a:t>‹#›</a:t>
            </a:fld>
            <a:endParaRPr lang="en-US" altLang="en-US"/>
          </a:p>
        </p:txBody>
      </p:sp>
    </p:spTree>
    <p:extLst>
      <p:ext uri="{BB962C8B-B14F-4D97-AF65-F5344CB8AC3E}">
        <p14:creationId xmlns:p14="http://schemas.microsoft.com/office/powerpoint/2010/main" val="3673601223"/>
      </p:ext>
    </p:extLst>
  </p:cSld>
  <p:clrMapOvr>
    <a:masterClrMapping/>
  </p:clrMapOvr>
  <p:transition/>
</p:sldLayout>
</file>

<file path=ppt/slideLayouts/slideLayout76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77076116-9A8E-DD43-BB96-FF74C521A572}"/>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C6453045-3278-114F-9B94-E3CCF6BA765D}"/>
              </a:ext>
            </a:extLst>
          </p:cNvPr>
          <p:cNvSpPr>
            <a:spLocks noGrp="1" noChangeArrowheads="1"/>
          </p:cNvSpPr>
          <p:nvPr>
            <p:ph type="sldNum" sz="quarter" idx="11"/>
          </p:nvPr>
        </p:nvSpPr>
        <p:spPr>
          <a:ln/>
        </p:spPr>
        <p:txBody>
          <a:bodyPr/>
          <a:lstStyle>
            <a:lvl1pPr>
              <a:defRPr/>
            </a:lvl1pPr>
          </a:lstStyle>
          <a:p>
            <a:pPr>
              <a:defRPr/>
            </a:pPr>
            <a:fld id="{B0A63811-0C88-424D-807E-72BFC158FD04}" type="slidenum">
              <a:rPr lang="en-US" altLang="en-US"/>
              <a:pPr>
                <a:defRPr/>
              </a:pPr>
              <a:t>‹#›</a:t>
            </a:fld>
            <a:endParaRPr lang="en-US" altLang="en-US"/>
          </a:p>
        </p:txBody>
      </p:sp>
    </p:spTree>
    <p:extLst>
      <p:ext uri="{BB962C8B-B14F-4D97-AF65-F5344CB8AC3E}">
        <p14:creationId xmlns:p14="http://schemas.microsoft.com/office/powerpoint/2010/main" val="1865964792"/>
      </p:ext>
    </p:extLst>
  </p:cSld>
  <p:clrMapOvr>
    <a:masterClrMapping/>
  </p:clrMapOvr>
  <p:transition/>
</p:sldLayout>
</file>

<file path=ppt/slideLayouts/slideLayout77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CFCCB6FE-6843-6C43-9199-F29F5DA9153B}"/>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CD7F3DB-ED82-EF49-AE0E-16C445D66EBA}"/>
              </a:ext>
            </a:extLst>
          </p:cNvPr>
          <p:cNvSpPr>
            <a:spLocks noGrp="1" noChangeArrowheads="1"/>
          </p:cNvSpPr>
          <p:nvPr>
            <p:ph type="sldNum" sz="quarter" idx="11"/>
          </p:nvPr>
        </p:nvSpPr>
        <p:spPr>
          <a:ln/>
        </p:spPr>
        <p:txBody>
          <a:bodyPr/>
          <a:lstStyle>
            <a:lvl1pPr>
              <a:defRPr/>
            </a:lvl1pPr>
          </a:lstStyle>
          <a:p>
            <a:pPr>
              <a:defRPr/>
            </a:pPr>
            <a:fld id="{3727BDC7-4286-0348-B3E3-35EBC125A67C}" type="slidenum">
              <a:rPr lang="en-US" altLang="en-US"/>
              <a:pPr>
                <a:defRPr/>
              </a:pPr>
              <a:t>‹#›</a:t>
            </a:fld>
            <a:endParaRPr lang="en-US" altLang="en-US"/>
          </a:p>
        </p:txBody>
      </p:sp>
    </p:spTree>
    <p:extLst>
      <p:ext uri="{BB962C8B-B14F-4D97-AF65-F5344CB8AC3E}">
        <p14:creationId xmlns:p14="http://schemas.microsoft.com/office/powerpoint/2010/main" val="224056542"/>
      </p:ext>
    </p:extLst>
  </p:cSld>
  <p:clrMapOvr>
    <a:masterClrMapping/>
  </p:clrMapOvr>
  <p:transition/>
</p:sldLayout>
</file>

<file path=ppt/slideLayouts/slideLayout77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6C501A7E-E808-2A4D-A294-3FE38ED883D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A55CA164-8BFD-454B-98A1-8883538D6EA8}"/>
              </a:ext>
            </a:extLst>
          </p:cNvPr>
          <p:cNvSpPr>
            <a:spLocks noGrp="1" noChangeArrowheads="1"/>
          </p:cNvSpPr>
          <p:nvPr>
            <p:ph type="sldNum" sz="quarter" idx="11"/>
          </p:nvPr>
        </p:nvSpPr>
        <p:spPr>
          <a:ln/>
        </p:spPr>
        <p:txBody>
          <a:bodyPr/>
          <a:lstStyle>
            <a:lvl1pPr>
              <a:defRPr/>
            </a:lvl1pPr>
          </a:lstStyle>
          <a:p>
            <a:pPr>
              <a:defRPr/>
            </a:pPr>
            <a:fld id="{203E3525-7C23-FA4A-84E9-CD20986B9C3D}" type="slidenum">
              <a:rPr lang="en-US" altLang="en-US"/>
              <a:pPr>
                <a:defRPr/>
              </a:pPr>
              <a:t>‹#›</a:t>
            </a:fld>
            <a:endParaRPr lang="en-US" altLang="en-US"/>
          </a:p>
        </p:txBody>
      </p:sp>
    </p:spTree>
    <p:extLst>
      <p:ext uri="{BB962C8B-B14F-4D97-AF65-F5344CB8AC3E}">
        <p14:creationId xmlns:p14="http://schemas.microsoft.com/office/powerpoint/2010/main" val="3727952080"/>
      </p:ext>
    </p:extLst>
  </p:cSld>
  <p:clrMapOvr>
    <a:masterClrMapping/>
  </p:clrMapOvr>
  <p:transition/>
</p:sldLayout>
</file>

<file path=ppt/slideLayouts/slideLayout77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C4C5C39E-8AAC-984A-99D0-C96378C34CC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62EAD916-AFF0-5040-8789-7A5150BE3DA5}"/>
              </a:ext>
            </a:extLst>
          </p:cNvPr>
          <p:cNvSpPr>
            <a:spLocks noGrp="1" noChangeArrowheads="1"/>
          </p:cNvSpPr>
          <p:nvPr>
            <p:ph type="sldNum" sz="quarter" idx="11"/>
          </p:nvPr>
        </p:nvSpPr>
        <p:spPr>
          <a:ln/>
        </p:spPr>
        <p:txBody>
          <a:bodyPr/>
          <a:lstStyle>
            <a:lvl1pPr>
              <a:defRPr/>
            </a:lvl1pPr>
          </a:lstStyle>
          <a:p>
            <a:pPr>
              <a:defRPr/>
            </a:pPr>
            <a:fld id="{C9F34B8E-6385-4148-B32C-E4FF21BA5340}" type="slidenum">
              <a:rPr lang="en-US" altLang="en-US"/>
              <a:pPr>
                <a:defRPr/>
              </a:pPr>
              <a:t>‹#›</a:t>
            </a:fld>
            <a:endParaRPr lang="en-US" altLang="en-US"/>
          </a:p>
        </p:txBody>
      </p:sp>
    </p:spTree>
    <p:extLst>
      <p:ext uri="{BB962C8B-B14F-4D97-AF65-F5344CB8AC3E}">
        <p14:creationId xmlns:p14="http://schemas.microsoft.com/office/powerpoint/2010/main" val="2075983477"/>
      </p:ext>
    </p:extLst>
  </p:cSld>
  <p:clrMapOvr>
    <a:masterClrMapping/>
  </p:clrMapOvr>
  <p:transition/>
</p:sldLayout>
</file>

<file path=ppt/slideLayouts/slideLayout77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838DED25-2CDF-1945-8893-6959FB69CF0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A3DC90B0-FB99-1C4D-A9D6-A99F30E87A88}"/>
              </a:ext>
            </a:extLst>
          </p:cNvPr>
          <p:cNvSpPr>
            <a:spLocks noGrp="1" noChangeArrowheads="1"/>
          </p:cNvSpPr>
          <p:nvPr>
            <p:ph type="sldNum" sz="quarter" idx="11"/>
          </p:nvPr>
        </p:nvSpPr>
        <p:spPr>
          <a:ln/>
        </p:spPr>
        <p:txBody>
          <a:bodyPr/>
          <a:lstStyle>
            <a:lvl1pPr>
              <a:defRPr/>
            </a:lvl1pPr>
          </a:lstStyle>
          <a:p>
            <a:pPr>
              <a:defRPr/>
            </a:pPr>
            <a:fld id="{7C58E949-C242-A64E-A739-C1B5ADFC6D10}" type="slidenum">
              <a:rPr lang="en-US" altLang="en-US"/>
              <a:pPr>
                <a:defRPr/>
              </a:pPr>
              <a:t>‹#›</a:t>
            </a:fld>
            <a:endParaRPr lang="en-US" altLang="en-US"/>
          </a:p>
        </p:txBody>
      </p:sp>
    </p:spTree>
    <p:extLst>
      <p:ext uri="{BB962C8B-B14F-4D97-AF65-F5344CB8AC3E}">
        <p14:creationId xmlns:p14="http://schemas.microsoft.com/office/powerpoint/2010/main" val="504664582"/>
      </p:ext>
    </p:extLst>
  </p:cSld>
  <p:clrMapOvr>
    <a:masterClrMapping/>
  </p:clrMapOvr>
  <p:transition/>
</p:sldLayout>
</file>

<file path=ppt/slideLayouts/slideLayout774.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EE55F241-12A6-A04E-BE21-E2FB81C9E0B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197070D8-8DAD-7241-9957-9EFC528BD426}"/>
              </a:ext>
            </a:extLst>
          </p:cNvPr>
          <p:cNvSpPr>
            <a:spLocks noGrp="1" noChangeArrowheads="1"/>
          </p:cNvSpPr>
          <p:nvPr>
            <p:ph type="sldNum" sz="quarter" idx="11"/>
          </p:nvPr>
        </p:nvSpPr>
        <p:spPr>
          <a:ln/>
        </p:spPr>
        <p:txBody>
          <a:bodyPr/>
          <a:lstStyle>
            <a:lvl1pPr>
              <a:defRPr/>
            </a:lvl1pPr>
          </a:lstStyle>
          <a:p>
            <a:pPr>
              <a:defRPr/>
            </a:pPr>
            <a:fld id="{C963C093-3ACA-694F-A135-17D0BEB3F4A5}" type="slidenum">
              <a:rPr lang="en-US" altLang="en-US"/>
              <a:pPr>
                <a:defRPr/>
              </a:pPr>
              <a:t>‹#›</a:t>
            </a:fld>
            <a:endParaRPr lang="en-US" altLang="en-US"/>
          </a:p>
        </p:txBody>
      </p:sp>
    </p:spTree>
    <p:extLst>
      <p:ext uri="{BB962C8B-B14F-4D97-AF65-F5344CB8AC3E}">
        <p14:creationId xmlns:p14="http://schemas.microsoft.com/office/powerpoint/2010/main" val="1068045670"/>
      </p:ext>
    </p:extLst>
  </p:cSld>
  <p:clrMapOvr>
    <a:masterClrMapping/>
  </p:clrMapOvr>
  <p:transition/>
</p:sldLayout>
</file>

<file path=ppt/slideLayouts/slideLayout77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363385096"/>
      </p:ext>
    </p:extLst>
  </p:cSld>
  <p:clrMapOvr>
    <a:masterClrMapping/>
  </p:clrMapOvr>
</p:sldLayout>
</file>

<file path=ppt/slideLayouts/slideLayout77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79447"/>
            <a:ext cx="8987622" cy="740193"/>
          </a:xfrm>
          <a:prstGeom prst="rect">
            <a:avLst/>
          </a:prstGeom>
        </p:spPr>
        <p:txBody>
          <a:bodyPr/>
          <a:lstStyle>
            <a:lvl1pPr>
              <a:defRPr sz="4000" b="1">
                <a:solidFill>
                  <a:schemeClr val="tx1"/>
                </a:solidFill>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hasCustomPrompt="1"/>
          </p:nvPr>
        </p:nvSpPr>
        <p:spPr>
          <a:xfrm>
            <a:off x="75991" y="911224"/>
            <a:ext cx="8987622" cy="5318753"/>
          </a:xfrm>
          <a:prstGeom prst="rect">
            <a:avLst/>
          </a:prstGeom>
        </p:spPr>
        <p:txBody>
          <a:bodyPr/>
          <a:lstStyle>
            <a:lvl1pPr>
              <a:defRPr sz="2800">
                <a:latin typeface="Cambria" panose="02040503050406030204" pitchFamily="18" charset="0"/>
              </a:defRPr>
            </a:lvl1pPr>
            <a:lvl2pPr marL="685800" indent="-228600">
              <a:buFont typeface="Cambria" panose="02040503050406030204" pitchFamily="18" charset="0"/>
              <a:buChar char="-"/>
              <a:defRPr sz="2400">
                <a:latin typeface="Cambria" panose="02040503050406030204" pitchFamily="18" charset="0"/>
              </a:defRPr>
            </a:lvl2pPr>
            <a:lvl3pPr>
              <a:defRPr sz="2000">
                <a:latin typeface="Cambria" panose="02040503050406030204" pitchFamily="18" charset="0"/>
              </a:defRPr>
            </a:lvl3pPr>
            <a:lvl4pPr>
              <a:defRPr sz="2000">
                <a:latin typeface="Cambria" panose="02040503050406030204" pitchFamily="18" charset="0"/>
              </a:defRPr>
            </a:lvl4pPr>
            <a:lvl5pPr>
              <a:defRPr sz="20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descr="safari.png"/>
          <p:cNvPicPr>
            <a:picLocks noChangeAspect="1"/>
          </p:cNvPicPr>
          <p:nvPr userDrawn="1"/>
        </p:nvPicPr>
        <p:blipFill>
          <a:blip r:embed="rId2" cstate="print"/>
          <a:stretch>
            <a:fillRect/>
          </a:stretch>
        </p:blipFill>
        <p:spPr>
          <a:xfrm>
            <a:off x="189560" y="6413144"/>
            <a:ext cx="1080120" cy="312522"/>
          </a:xfrm>
          <a:prstGeom prst="rect">
            <a:avLst/>
          </a:prstGeom>
        </p:spPr>
      </p:pic>
    </p:spTree>
    <p:extLst>
      <p:ext uri="{BB962C8B-B14F-4D97-AF65-F5344CB8AC3E}">
        <p14:creationId xmlns:p14="http://schemas.microsoft.com/office/powerpoint/2010/main" val="1967229371"/>
      </p:ext>
    </p:extLst>
  </p:cSld>
  <p:clrMapOvr>
    <a:masterClrMapping/>
  </p:clrMapOvr>
</p:sldLayout>
</file>

<file path=ppt/slideLayouts/slideLayout77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494196126"/>
      </p:ext>
    </p:extLst>
  </p:cSld>
  <p:clrMapOvr>
    <a:masterClrMapping/>
  </p:clrMapOvr>
</p:sldLayout>
</file>

<file path=ppt/slideLayouts/slideLayout77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FD989BB-6B22-6F4F-A2DB-495D1361DBE3}"/>
              </a:ext>
            </a:extLst>
          </p:cNvPr>
          <p:cNvSpPr/>
          <p:nvPr userDrawn="1"/>
        </p:nvSpPr>
        <p:spPr>
          <a:xfrm>
            <a:off x="0" y="-23584"/>
            <a:ext cx="9144000" cy="685800"/>
          </a:xfrm>
          <a:prstGeom prst="rect">
            <a:avLst/>
          </a:prstGeom>
          <a:solidFill>
            <a:srgbClr val="45A1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5991" y="73723"/>
            <a:ext cx="8987622" cy="740193"/>
          </a:xfrm>
          <a:prstGeom prst="rect">
            <a:avLst/>
          </a:prstGeom>
        </p:spPr>
        <p:txBody>
          <a:bodyPr/>
          <a:lstStyle>
            <a:lvl1pPr algn="l">
              <a:defRPr sz="3600" b="1">
                <a:solidFill>
                  <a:schemeClr val="bg1"/>
                </a:solidFill>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813916"/>
            <a:ext cx="8987622" cy="5416061"/>
          </a:xfrm>
          <a:prstGeom prst="rect">
            <a:avLst/>
          </a:prstGeom>
        </p:spPr>
        <p:txBody>
          <a:bodyPr/>
          <a:lstStyle>
            <a:lvl1pPr>
              <a:defRPr sz="2800">
                <a:latin typeface="Cambria" panose="02040503050406030204" pitchFamily="18" charset="0"/>
              </a:defRPr>
            </a:lvl1pPr>
            <a:lvl2pPr marL="685800" indent="-228600">
              <a:buFont typeface="Cambria" panose="02040503050406030204" pitchFamily="18" charset="0"/>
              <a:buChar char="-"/>
              <a:defRPr sz="2400">
                <a:latin typeface="Cambria" panose="02040503050406030204" pitchFamily="18" charset="0"/>
              </a:defRPr>
            </a:lvl2pPr>
            <a:lvl3pPr>
              <a:defRPr sz="2000">
                <a:latin typeface="Cambria" panose="02040503050406030204" pitchFamily="18" charset="0"/>
              </a:defRPr>
            </a:lvl3pPr>
            <a:lvl4pPr>
              <a:defRPr sz="2000">
                <a:latin typeface="Cambria" panose="02040503050406030204" pitchFamily="18" charset="0"/>
              </a:defRPr>
            </a:lvl4pPr>
            <a:lvl5pPr>
              <a:defRPr sz="20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descr="safari.png"/>
          <p:cNvPicPr>
            <a:picLocks noChangeAspect="1"/>
          </p:cNvPicPr>
          <p:nvPr userDrawn="1"/>
        </p:nvPicPr>
        <p:blipFill>
          <a:blip r:embed="rId2" cstate="print"/>
          <a:stretch>
            <a:fillRect/>
          </a:stretch>
        </p:blipFill>
        <p:spPr>
          <a:xfrm>
            <a:off x="189560" y="6413144"/>
            <a:ext cx="1080120" cy="312522"/>
          </a:xfrm>
          <a:prstGeom prst="rect">
            <a:avLst/>
          </a:prstGeom>
        </p:spPr>
      </p:pic>
    </p:spTree>
    <p:extLst>
      <p:ext uri="{BB962C8B-B14F-4D97-AF65-F5344CB8AC3E}">
        <p14:creationId xmlns:p14="http://schemas.microsoft.com/office/powerpoint/2010/main" val="826016507"/>
      </p:ext>
    </p:extLst>
  </p:cSld>
  <p:clrMapOvr>
    <a:masterClrMapping/>
  </p:clrMapOvr>
</p:sldLayout>
</file>

<file path=ppt/slideLayouts/slideLayout77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7617582"/>
      </p:ext>
    </p:extLst>
  </p:cSld>
  <p:clrMapOvr>
    <a:masterClrMapping/>
  </p:clrMapOvr>
  <p:transition/>
</p:sldLayout>
</file>

<file path=ppt/slideLayouts/slideLayout7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257509"/>
      </p:ext>
    </p:extLst>
  </p:cSld>
  <p:clrMapOvr>
    <a:masterClrMapping/>
  </p:clrMapOvr>
  <p:transition/>
</p:sldLayout>
</file>

<file path=ppt/slideLayouts/slideLayout78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14662162"/>
      </p:ext>
    </p:extLst>
  </p:cSld>
  <p:clrMapOvr>
    <a:masterClrMapping/>
  </p:clrMapOvr>
  <p:transition/>
</p:sldLayout>
</file>

<file path=ppt/slideLayouts/slideLayout78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93185493"/>
      </p:ext>
    </p:extLst>
  </p:cSld>
  <p:clrMapOvr>
    <a:masterClrMapping/>
  </p:clrMapOvr>
  <p:transition/>
</p:sldLayout>
</file>

<file path=ppt/slideLayouts/slideLayout78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39682941"/>
      </p:ext>
    </p:extLst>
  </p:cSld>
  <p:clrMapOvr>
    <a:masterClrMapping/>
  </p:clrMapOvr>
  <p:transition/>
</p:sldLayout>
</file>

<file path=ppt/slideLayouts/slideLayout7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35294882"/>
      </p:ext>
    </p:extLst>
  </p:cSld>
  <p:clrMapOvr>
    <a:masterClrMapping/>
  </p:clrMapOvr>
  <p:transition/>
</p:sldLayout>
</file>

<file path=ppt/slideLayouts/slideLayout78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988996"/>
      </p:ext>
    </p:extLst>
  </p:cSld>
  <p:clrMapOvr>
    <a:masterClrMapping/>
  </p:clrMapOvr>
  <p:transition/>
</p:sldLayout>
</file>

<file path=ppt/slideLayouts/slideLayout78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41250370"/>
      </p:ext>
    </p:extLst>
  </p:cSld>
  <p:clrMapOvr>
    <a:masterClrMapping/>
  </p:clrMapOvr>
  <p:transition/>
</p:sldLayout>
</file>

<file path=ppt/slideLayouts/slideLayout78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7860778"/>
      </p:ext>
    </p:extLst>
  </p:cSld>
  <p:clrMapOvr>
    <a:masterClrMapping/>
  </p:clrMapOvr>
  <p:transition/>
</p:sldLayout>
</file>

<file path=ppt/slideLayouts/slideLayout78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974112"/>
      </p:ext>
    </p:extLst>
  </p:cSld>
  <p:clrMapOvr>
    <a:masterClrMapping/>
  </p:clrMapOvr>
  <p:transition/>
</p:sldLayout>
</file>

<file path=ppt/slideLayouts/slideLayout78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2168815"/>
      </p:ext>
    </p:extLst>
  </p:cSld>
  <p:clrMapOvr>
    <a:masterClrMapping/>
  </p:clrMapOvr>
  <p:transition/>
</p:sldLayout>
</file>

<file path=ppt/slideLayouts/slideLayout79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64DFF4F-ED49-E545-9049-57D68EB3BF4A}"/>
              </a:ext>
            </a:extLst>
          </p:cNvPr>
          <p:cNvSpPr/>
          <p:nvPr userDrawn="1"/>
        </p:nvSpPr>
        <p:spPr>
          <a:xfrm>
            <a:off x="0" y="0"/>
            <a:ext cx="9144000" cy="4379053"/>
          </a:xfrm>
          <a:prstGeom prst="rect">
            <a:avLst/>
          </a:prstGeom>
          <a:solidFill>
            <a:srgbClr val="A5A5A5">
              <a:lumMod val="20000"/>
              <a:lumOff val="80000"/>
            </a:srgbClr>
          </a:solidFill>
          <a:ln w="12700" cap="flat" cmpd="sng" algn="ctr">
            <a:solidFill>
              <a:sysClr val="window" lastClr="FFFFFF"/>
            </a:solidFill>
            <a:prstDash val="solid"/>
            <a:miter lim="800000"/>
          </a:ln>
          <a:effectLst/>
        </p:spPr>
        <p:txBody>
          <a:bodyPr rtlCol="0" anchor="ctr"/>
          <a:lstStyle/>
          <a:p>
            <a:pPr marL="0" marR="0" lvl="0" indent="0" algn="ctr" defTabSz="914354" eaLnBrk="1" fontAlgn="auto" latinLnBrk="0" hangingPunct="1">
              <a:lnSpc>
                <a:spcPct val="100000"/>
              </a:lnSpc>
              <a:spcBef>
                <a:spcPts val="0"/>
              </a:spcBef>
              <a:spcAft>
                <a:spcPts val="0"/>
              </a:spcAft>
              <a:buClrTx/>
              <a:buSzTx/>
              <a:buFontTx/>
              <a:buNone/>
              <a:tabLst/>
              <a:defRPr/>
            </a:pPr>
            <a:endParaRPr kumimoji="0" lang="en-CH" sz="1351" b="0" i="0" u="none" strike="noStrike" kern="0" cap="none" spc="0" normalizeH="0" baseline="0" noProof="0" dirty="0">
              <a:ln>
                <a:noFill/>
              </a:ln>
              <a:solidFill>
                <a:srgbClr val="002060"/>
              </a:solidFill>
              <a:effectLst/>
              <a:uLnTx/>
              <a:uFillTx/>
              <a:latin typeface="Calibri" panose="020F0502020204030204"/>
              <a:ea typeface="+mn-ea"/>
              <a:cs typeface="+mn-cs"/>
            </a:endParaRPr>
          </a:p>
        </p:txBody>
      </p:sp>
      <p:sp>
        <p:nvSpPr>
          <p:cNvPr id="3" name="Subtitle 2"/>
          <p:cNvSpPr>
            <a:spLocks noGrp="1"/>
          </p:cNvSpPr>
          <p:nvPr>
            <p:ph type="subTitle" idx="1"/>
          </p:nvPr>
        </p:nvSpPr>
        <p:spPr>
          <a:xfrm>
            <a:off x="1109311" y="2839453"/>
            <a:ext cx="6858000" cy="1539600"/>
          </a:xfrm>
        </p:spPr>
        <p:txBody>
          <a:bodyPr>
            <a:normAutofit/>
          </a:bodyPr>
          <a:lstStyle>
            <a:lvl1pPr marL="0" indent="0" algn="ctr">
              <a:buNone/>
              <a:defRPr sz="3200" b="1" i="0" baseline="0">
                <a:latin typeface="+mj-lt"/>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sz="3200" b="1" dirty="0">
                <a:latin typeface="Segoe UI" panose="020B0502040204020203" pitchFamily="34" charset="0"/>
                <a:ea typeface="Cambria" panose="02040503050406030204" pitchFamily="18" charset="0"/>
                <a:cs typeface="Segoe UI" panose="020B0502040204020203" pitchFamily="34" charset="0"/>
              </a:rPr>
              <a:t>Click to edit Master subtitle style</a:t>
            </a:r>
            <a:endParaRPr lang="en-US" dirty="0"/>
          </a:p>
        </p:txBody>
      </p:sp>
      <p:pic>
        <p:nvPicPr>
          <p:cNvPr id="12" name="Picture 2" descr="http://www.euroc-project.eu/fileadmin/imgEuroc/eurocConsortiumLogos/ethLogo.png">
            <a:extLst>
              <a:ext uri="{FF2B5EF4-FFF2-40B4-BE49-F238E27FC236}">
                <a16:creationId xmlns:a16="http://schemas.microsoft.com/office/drawing/2014/main" id="{8CF7D528-60B9-7C4D-8128-F52BA3A7A4B6}"/>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86696" y="6030665"/>
            <a:ext cx="2397512" cy="492491"/>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D4EC1F6D-190B-B448-B175-2B9886767CE2}"/>
              </a:ext>
            </a:extLst>
          </p:cNvPr>
          <p:cNvPicPr>
            <a:picLocks noChangeAspect="1"/>
          </p:cNvPicPr>
          <p:nvPr userDrawn="1"/>
        </p:nvPicPr>
        <p:blipFill>
          <a:blip r:embed="rId3"/>
          <a:stretch>
            <a:fillRect/>
          </a:stretch>
        </p:blipFill>
        <p:spPr>
          <a:xfrm>
            <a:off x="6084489" y="5887318"/>
            <a:ext cx="2640412" cy="607663"/>
          </a:xfrm>
          <a:prstGeom prst="rect">
            <a:avLst/>
          </a:prstGeom>
        </p:spPr>
      </p:pic>
      <p:sp>
        <p:nvSpPr>
          <p:cNvPr id="20" name="Text Placeholder 19">
            <a:extLst>
              <a:ext uri="{FF2B5EF4-FFF2-40B4-BE49-F238E27FC236}">
                <a16:creationId xmlns:a16="http://schemas.microsoft.com/office/drawing/2014/main" id="{0C2DCD12-E0A7-964E-8C01-30F57AE18A60}"/>
              </a:ext>
            </a:extLst>
          </p:cNvPr>
          <p:cNvSpPr>
            <a:spLocks noGrp="1"/>
          </p:cNvSpPr>
          <p:nvPr>
            <p:ph type="body" sz="quarter" idx="10" hasCustomPrompt="1"/>
          </p:nvPr>
        </p:nvSpPr>
        <p:spPr>
          <a:xfrm>
            <a:off x="0" y="220667"/>
            <a:ext cx="9144000" cy="2619375"/>
          </a:xfrm>
        </p:spPr>
        <p:txBody>
          <a:bodyPr anchor="ctr">
            <a:normAutofit/>
          </a:bodyPr>
          <a:lstStyle>
            <a:lvl1pPr marL="0" indent="0" algn="ctr">
              <a:buNone/>
              <a:defRPr sz="4800" b="1">
                <a:latin typeface="Segoe UI Symbol" panose="020B0502040204020203" pitchFamily="34" charset="0"/>
                <a:ea typeface="Segoe UI Symbol" panose="020B0502040204020203" pitchFamily="34" charset="0"/>
                <a:cs typeface="Segoe UI Historic" panose="020B0502040204020203" pitchFamily="34" charset="0"/>
              </a:defRPr>
            </a:lvl1pPr>
          </a:lstStyle>
          <a:p>
            <a:pPr lvl="0"/>
            <a:r>
              <a:rPr lang="en-US" dirty="0"/>
              <a:t>Click to edit Title</a:t>
            </a:r>
          </a:p>
        </p:txBody>
      </p:sp>
    </p:spTree>
    <p:extLst>
      <p:ext uri="{BB962C8B-B14F-4D97-AF65-F5344CB8AC3E}">
        <p14:creationId xmlns:p14="http://schemas.microsoft.com/office/powerpoint/2010/main" val="4255879790"/>
      </p:ext>
    </p:extLst>
  </p:cSld>
  <p:clrMapOvr>
    <a:masterClrMapping/>
  </p:clrMapOvr>
</p:sldLayout>
</file>

<file path=ppt/slideLayouts/slideLayout79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ED2D3B90-BDF0-9E4D-963A-CE3F0519DFF8}"/>
              </a:ext>
            </a:extLst>
          </p:cNvPr>
          <p:cNvSpPr>
            <a:spLocks noGrp="1"/>
          </p:cNvSpPr>
          <p:nvPr>
            <p:ph type="title"/>
          </p:nvPr>
        </p:nvSpPr>
        <p:spPr>
          <a:xfrm>
            <a:off x="169011" y="132335"/>
            <a:ext cx="8894602" cy="606084"/>
          </a:xfrm>
          <a:prstGeom prst="rect">
            <a:avLst/>
          </a:prstGeom>
        </p:spPr>
        <p:txBody>
          <a:bodyPr/>
          <a:lstStyle>
            <a:lvl1pPr>
              <a:defRPr sz="4400" b="1">
                <a:latin typeface="Candara" panose="020E0502030303020204" pitchFamily="34" charset="0"/>
                <a:ea typeface="Geneva" panose="020B0503030404040204" pitchFamily="34" charset="0"/>
                <a:cs typeface="Futura Medium" panose="020B0602020204020303" pitchFamily="34" charset="-79"/>
              </a:defRPr>
            </a:lvl1pPr>
          </a:lstStyle>
          <a:p>
            <a:r>
              <a:rPr lang="en-US" dirty="0"/>
              <a:t>Click to edit Master title style</a:t>
            </a:r>
          </a:p>
        </p:txBody>
      </p:sp>
      <p:sp>
        <p:nvSpPr>
          <p:cNvPr id="13" name="Content Placeholder 2">
            <a:extLst>
              <a:ext uri="{FF2B5EF4-FFF2-40B4-BE49-F238E27FC236}">
                <a16:creationId xmlns:a16="http://schemas.microsoft.com/office/drawing/2014/main" id="{85EB6F8F-19D9-7A4A-967C-A1B0DB23569E}"/>
              </a:ext>
            </a:extLst>
          </p:cNvPr>
          <p:cNvSpPr>
            <a:spLocks noGrp="1"/>
          </p:cNvSpPr>
          <p:nvPr>
            <p:ph idx="1"/>
          </p:nvPr>
        </p:nvSpPr>
        <p:spPr>
          <a:xfrm>
            <a:off x="169011" y="936172"/>
            <a:ext cx="8894602" cy="5293805"/>
          </a:xfrm>
          <a:prstGeom prst="rect">
            <a:avLst/>
          </a:prstGeom>
        </p:spPr>
        <p:txBody>
          <a:bodyPr/>
          <a:lstStyle>
            <a:lvl1pPr>
              <a:defRPr sz="2800">
                <a:latin typeface="Candara" panose="020E0502030303020204" pitchFamily="34" charset="0"/>
                <a:ea typeface="Geneva" panose="020B0503030404040204" pitchFamily="34" charset="0"/>
                <a:cs typeface="Beirut" pitchFamily="2" charset="-78"/>
              </a:defRPr>
            </a:lvl1pPr>
            <a:lvl2pPr marL="685766" indent="-228589">
              <a:buFont typeface="Cambria" panose="02040503050406030204" pitchFamily="18" charset="0"/>
              <a:buChar char="-"/>
              <a:defRPr sz="2400">
                <a:latin typeface="Candara" panose="020E0502030303020204" pitchFamily="34" charset="0"/>
                <a:ea typeface="Geneva" panose="020B0503030404040204" pitchFamily="34" charset="0"/>
                <a:cs typeface="Beirut" pitchFamily="2" charset="-78"/>
              </a:defRPr>
            </a:lvl2pPr>
            <a:lvl3pPr>
              <a:defRPr sz="2000">
                <a:latin typeface="Candara" panose="020E0502030303020204" pitchFamily="34" charset="0"/>
                <a:ea typeface="Geneva" panose="020B0503030404040204" pitchFamily="34" charset="0"/>
                <a:cs typeface="Beirut" pitchFamily="2" charset="-78"/>
              </a:defRPr>
            </a:lvl3pPr>
            <a:lvl4pPr>
              <a:defRPr sz="2000">
                <a:latin typeface="Candara" panose="020E0502030303020204" pitchFamily="34" charset="0"/>
                <a:ea typeface="Geneva" panose="020B0503030404040204" pitchFamily="34" charset="0"/>
                <a:cs typeface="Beirut" pitchFamily="2" charset="-78"/>
              </a:defRPr>
            </a:lvl4pPr>
            <a:lvl5pPr>
              <a:defRPr sz="2000">
                <a:latin typeface="Candara" panose="020E0502030303020204" pitchFamily="34" charset="0"/>
                <a:ea typeface="Geneva" panose="020B0503030404040204" pitchFamily="34" charset="0"/>
                <a:cs typeface="Beirut" pitchFamily="2" charset="-78"/>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Slide Number Placeholder 5">
            <a:extLst>
              <a:ext uri="{FF2B5EF4-FFF2-40B4-BE49-F238E27FC236}">
                <a16:creationId xmlns:a16="http://schemas.microsoft.com/office/drawing/2014/main" id="{B8B30CEA-A32F-0B4F-94FF-2F238104D6CE}"/>
              </a:ext>
            </a:extLst>
          </p:cNvPr>
          <p:cNvSpPr txBox="1">
            <a:spLocks/>
          </p:cNvSpPr>
          <p:nvPr userDrawn="1"/>
        </p:nvSpPr>
        <p:spPr>
          <a:xfrm>
            <a:off x="7977054" y="6476480"/>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z="2000" smtClean="0">
                <a:latin typeface="Segoe UI" panose="020B0502040204020203" pitchFamily="34" charset="0"/>
                <a:cs typeface="Segoe UI" panose="020B0502040204020203" pitchFamily="34" charset="0"/>
              </a:rPr>
              <a:pPr/>
              <a:t>‹#›</a:t>
            </a:fld>
            <a:endParaRPr lang="en-US" sz="2000" dirty="0">
              <a:latin typeface="Segoe UI" panose="020B0502040204020203" pitchFamily="34" charset="0"/>
              <a:cs typeface="Segoe UI" panose="020B0502040204020203" pitchFamily="34" charset="0"/>
            </a:endParaRPr>
          </a:p>
        </p:txBody>
      </p:sp>
      <p:pic>
        <p:nvPicPr>
          <p:cNvPr id="15" name="Picture 14" descr="safari.png">
            <a:extLst>
              <a:ext uri="{FF2B5EF4-FFF2-40B4-BE49-F238E27FC236}">
                <a16:creationId xmlns:a16="http://schemas.microsoft.com/office/drawing/2014/main" id="{DCA7EB8C-F307-874D-B152-028FC5CC7DF9}"/>
              </a:ext>
            </a:extLst>
          </p:cNvPr>
          <p:cNvPicPr>
            <a:picLocks noChangeAspect="1"/>
          </p:cNvPicPr>
          <p:nvPr userDrawn="1"/>
        </p:nvPicPr>
        <p:blipFill>
          <a:blip r:embed="rId2" cstate="print"/>
          <a:stretch>
            <a:fillRect/>
          </a:stretch>
        </p:blipFill>
        <p:spPr>
          <a:xfrm>
            <a:off x="189560" y="6525283"/>
            <a:ext cx="1080120" cy="312523"/>
          </a:xfrm>
          <a:prstGeom prst="rect">
            <a:avLst/>
          </a:prstGeom>
        </p:spPr>
      </p:pic>
      <p:cxnSp>
        <p:nvCxnSpPr>
          <p:cNvPr id="16" name="Straight Connector 15">
            <a:extLst>
              <a:ext uri="{FF2B5EF4-FFF2-40B4-BE49-F238E27FC236}">
                <a16:creationId xmlns:a16="http://schemas.microsoft.com/office/drawing/2014/main" id="{89CD1133-1492-4A44-93C1-B89EF4FD41F6}"/>
              </a:ext>
            </a:extLst>
          </p:cNvPr>
          <p:cNvCxnSpPr>
            <a:cxnSpLocks/>
          </p:cNvCxnSpPr>
          <p:nvPr userDrawn="1"/>
        </p:nvCxnSpPr>
        <p:spPr>
          <a:xfrm>
            <a:off x="117027" y="831499"/>
            <a:ext cx="8894601" cy="0"/>
          </a:xfrm>
          <a:prstGeom prst="line">
            <a:avLst/>
          </a:prstGeom>
          <a:ln w="28575">
            <a:solidFill>
              <a:srgbClr val="ED7D31"/>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A4E97BD3-6BDD-8949-ACFE-8F75374CA53C}"/>
              </a:ext>
            </a:extLst>
          </p:cNvPr>
          <p:cNvCxnSpPr>
            <a:cxnSpLocks/>
          </p:cNvCxnSpPr>
          <p:nvPr userDrawn="1"/>
        </p:nvCxnSpPr>
        <p:spPr>
          <a:xfrm>
            <a:off x="117027" y="6482153"/>
            <a:ext cx="8894601" cy="0"/>
          </a:xfrm>
          <a:prstGeom prst="line">
            <a:avLst/>
          </a:prstGeom>
          <a:ln w="28575">
            <a:solidFill>
              <a:srgbClr val="ED7D3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36363259"/>
      </p:ext>
    </p:extLst>
  </p:cSld>
  <p:clrMapOvr>
    <a:masterClrMapping/>
  </p:clrMapOvr>
</p:sldLayout>
</file>

<file path=ppt/slideLayouts/slideLayout79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128"/>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128"/>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128"/>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charset="0"/>
                <a:ea typeface="Arial" charset="0"/>
                <a:cs typeface="Arial"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fld id="{D3A7DCBA-C183-8B41-90A0-6DFD962BF7FD}" type="slidenum">
              <a:rPr lang="en-US" altLang="en-US"/>
              <a:pPr/>
              <a:t>‹#›</a:t>
            </a:fld>
            <a:endParaRPr lang="en-US" altLang="en-US"/>
          </a:p>
        </p:txBody>
      </p:sp>
    </p:spTree>
    <p:extLst>
      <p:ext uri="{BB962C8B-B14F-4D97-AF65-F5344CB8AC3E}">
        <p14:creationId xmlns:p14="http://schemas.microsoft.com/office/powerpoint/2010/main" val="1172316345"/>
      </p:ext>
    </p:extLst>
  </p:cSld>
  <p:clrMapOvr>
    <a:masterClrMapping/>
  </p:clrMapOvr>
  <p:transition/>
</p:sldLayout>
</file>

<file path=ppt/slideLayouts/slideLayout79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76EADBC6-E218-9749-83D0-D418C023158C}" type="slidenum">
              <a:rPr lang="en-US" altLang="en-US"/>
              <a:pPr/>
              <a:t>‹#›</a:t>
            </a:fld>
            <a:endParaRPr lang="en-US" altLang="en-US"/>
          </a:p>
        </p:txBody>
      </p:sp>
    </p:spTree>
    <p:extLst>
      <p:ext uri="{BB962C8B-B14F-4D97-AF65-F5344CB8AC3E}">
        <p14:creationId xmlns:p14="http://schemas.microsoft.com/office/powerpoint/2010/main" val="3864428345"/>
      </p:ext>
    </p:extLst>
  </p:cSld>
  <p:clrMapOvr>
    <a:masterClrMapping/>
  </p:clrMapOvr>
  <p:transition/>
</p:sldLayout>
</file>

<file path=ppt/slideLayouts/slideLayout79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6"/>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764B5091-F527-F846-B0E6-8A00610558CF}" type="slidenum">
              <a:rPr lang="en-US" altLang="en-US"/>
              <a:pPr/>
              <a:t>‹#›</a:t>
            </a:fld>
            <a:endParaRPr lang="en-US" altLang="en-US"/>
          </a:p>
        </p:txBody>
      </p:sp>
    </p:spTree>
    <p:extLst>
      <p:ext uri="{BB962C8B-B14F-4D97-AF65-F5344CB8AC3E}">
        <p14:creationId xmlns:p14="http://schemas.microsoft.com/office/powerpoint/2010/main" val="2741554101"/>
      </p:ext>
    </p:extLst>
  </p:cSld>
  <p:clrMapOvr>
    <a:masterClrMapping/>
  </p:clrMapOvr>
  <p:transition/>
</p:sldLayout>
</file>

<file path=ppt/slideLayouts/slideLayout79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3566FAC6-684A-9245-8840-0A684E5C0892}" type="slidenum">
              <a:rPr lang="en-US" altLang="en-US"/>
              <a:pPr/>
              <a:t>‹#›</a:t>
            </a:fld>
            <a:endParaRPr lang="en-US" altLang="en-US"/>
          </a:p>
        </p:txBody>
      </p:sp>
    </p:spTree>
    <p:extLst>
      <p:ext uri="{BB962C8B-B14F-4D97-AF65-F5344CB8AC3E}">
        <p14:creationId xmlns:p14="http://schemas.microsoft.com/office/powerpoint/2010/main" val="2173400386"/>
      </p:ext>
    </p:extLst>
  </p:cSld>
  <p:clrMapOvr>
    <a:masterClrMapping/>
  </p:clrMapOvr>
  <p:transition/>
</p:sldLayout>
</file>

<file path=ppt/slideLayouts/slideLayout79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6"/>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3" y="1535116"/>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3"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206B168E-7910-294E-9278-FD11E61804A0}" type="slidenum">
              <a:rPr lang="en-US" altLang="en-US"/>
              <a:pPr/>
              <a:t>‹#›</a:t>
            </a:fld>
            <a:endParaRPr lang="en-US" altLang="en-US"/>
          </a:p>
        </p:txBody>
      </p:sp>
    </p:spTree>
    <p:extLst>
      <p:ext uri="{BB962C8B-B14F-4D97-AF65-F5344CB8AC3E}">
        <p14:creationId xmlns:p14="http://schemas.microsoft.com/office/powerpoint/2010/main" val="3249980054"/>
      </p:ext>
    </p:extLst>
  </p:cSld>
  <p:clrMapOvr>
    <a:masterClrMapping/>
  </p:clrMapOvr>
  <p:transition/>
</p:sldLayout>
</file>

<file path=ppt/slideLayouts/slideLayout79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EA08563-1837-0448-940A-95C1DD1C7A24}" type="slidenum">
              <a:rPr lang="en-US" altLang="en-US"/>
              <a:pPr/>
              <a:t>‹#›</a:t>
            </a:fld>
            <a:endParaRPr lang="en-US" altLang="en-US"/>
          </a:p>
        </p:txBody>
      </p:sp>
    </p:spTree>
    <p:extLst>
      <p:ext uri="{BB962C8B-B14F-4D97-AF65-F5344CB8AC3E}">
        <p14:creationId xmlns:p14="http://schemas.microsoft.com/office/powerpoint/2010/main" val="3909970159"/>
      </p:ext>
    </p:extLst>
  </p:cSld>
  <p:clrMapOvr>
    <a:masterClrMapping/>
  </p:clrMapOvr>
  <p:transition/>
</p:sldLayout>
</file>

<file path=ppt/slideLayouts/slideLayout79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A138FEB-0220-8F40-B141-083F92526A24}" type="slidenum">
              <a:rPr lang="en-US" altLang="en-US"/>
              <a:pPr/>
              <a:t>‹#›</a:t>
            </a:fld>
            <a:endParaRPr lang="en-US" altLang="en-US"/>
          </a:p>
        </p:txBody>
      </p:sp>
    </p:spTree>
    <p:extLst>
      <p:ext uri="{BB962C8B-B14F-4D97-AF65-F5344CB8AC3E}">
        <p14:creationId xmlns:p14="http://schemas.microsoft.com/office/powerpoint/2010/main" val="2667655766"/>
      </p:ext>
    </p:extLst>
  </p:cSld>
  <p:clrMapOvr>
    <a:masterClrMapping/>
  </p:clrMapOvr>
  <p:transition/>
</p:sldLayout>
</file>

<file path=ppt/slideLayouts/slideLayout79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19" y="273052"/>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19" y="1435104"/>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B85F1E1-4E96-7648-9FF9-1E2FF1A018C5}" type="slidenum">
              <a:rPr lang="en-US" altLang="en-US"/>
              <a:pPr/>
              <a:t>‹#›</a:t>
            </a:fld>
            <a:endParaRPr lang="en-US" altLang="en-US"/>
          </a:p>
        </p:txBody>
      </p:sp>
    </p:spTree>
    <p:extLst>
      <p:ext uri="{BB962C8B-B14F-4D97-AF65-F5344CB8AC3E}">
        <p14:creationId xmlns:p14="http://schemas.microsoft.com/office/powerpoint/2010/main" val="2456802514"/>
      </p:ext>
    </p:extLst>
  </p:cSld>
  <p:clrMapOvr>
    <a:masterClrMapping/>
  </p:clrMapOvr>
  <p:transition/>
</p:sldLayout>
</file>

<file path=ppt/slideLayouts/slideLayout80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028D7F92-C12C-EF45-9367-36B78FAF3EAF}" type="slidenum">
              <a:rPr lang="en-US" altLang="en-US"/>
              <a:pPr/>
              <a:t>‹#›</a:t>
            </a:fld>
            <a:endParaRPr lang="en-US" altLang="en-US"/>
          </a:p>
        </p:txBody>
      </p:sp>
    </p:spTree>
    <p:extLst>
      <p:ext uri="{BB962C8B-B14F-4D97-AF65-F5344CB8AC3E}">
        <p14:creationId xmlns:p14="http://schemas.microsoft.com/office/powerpoint/2010/main" val="423976022"/>
      </p:ext>
    </p:extLst>
  </p:cSld>
  <p:clrMapOvr>
    <a:masterClrMapping/>
  </p:clrMapOvr>
  <p:transition/>
</p:sldLayout>
</file>

<file path=ppt/slideLayouts/slideLayout80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0F532642-5A6A-9B4A-9D8A-C48DB28F3013}" type="slidenum">
              <a:rPr lang="en-US" altLang="en-US"/>
              <a:pPr/>
              <a:t>‹#›</a:t>
            </a:fld>
            <a:endParaRPr lang="en-US" altLang="en-US"/>
          </a:p>
        </p:txBody>
      </p:sp>
    </p:spTree>
    <p:extLst>
      <p:ext uri="{BB962C8B-B14F-4D97-AF65-F5344CB8AC3E}">
        <p14:creationId xmlns:p14="http://schemas.microsoft.com/office/powerpoint/2010/main" val="1457700787"/>
      </p:ext>
    </p:extLst>
  </p:cSld>
  <p:clrMapOvr>
    <a:masterClrMapping/>
  </p:clrMapOvr>
  <p:transition/>
</p:sldLayout>
</file>

<file path=ppt/slideLayouts/slideLayout80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C2D5E10-3460-A148-95EA-8279587B97D8}" type="slidenum">
              <a:rPr lang="en-US" altLang="en-US"/>
              <a:pPr/>
              <a:t>‹#›</a:t>
            </a:fld>
            <a:endParaRPr lang="en-US" altLang="en-US"/>
          </a:p>
        </p:txBody>
      </p:sp>
    </p:spTree>
    <p:extLst>
      <p:ext uri="{BB962C8B-B14F-4D97-AF65-F5344CB8AC3E}">
        <p14:creationId xmlns:p14="http://schemas.microsoft.com/office/powerpoint/2010/main" val="2850360790"/>
      </p:ext>
    </p:extLst>
  </p:cSld>
  <p:clrMapOvr>
    <a:masterClrMapping/>
  </p:clrMapOvr>
  <p:transition/>
</p:sldLayout>
</file>

<file path=ppt/slideLayouts/slideLayout803.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7A2F47BF-2E15-9244-A7ED-4945DA8BCDB7}" type="slidenum">
              <a:rPr lang="en-US" altLang="en-US"/>
              <a:pPr/>
              <a:t>‹#›</a:t>
            </a:fld>
            <a:endParaRPr lang="en-US" altLang="en-US"/>
          </a:p>
        </p:txBody>
      </p:sp>
    </p:spTree>
    <p:extLst>
      <p:ext uri="{BB962C8B-B14F-4D97-AF65-F5344CB8AC3E}">
        <p14:creationId xmlns:p14="http://schemas.microsoft.com/office/powerpoint/2010/main" val="1448994278"/>
      </p:ext>
    </p:extLst>
  </p:cSld>
  <p:clrMapOvr>
    <a:masterClrMapping/>
  </p:clrMapOvr>
  <p:transition/>
</p:sldLayout>
</file>

<file path=ppt/slideLayouts/slideLayout80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eaLnBrk="1" hangingPunct="1">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AF4A5797-4A52-3C47-A60F-384E101789BB}" type="slidenum">
              <a:rPr lang="en-US"/>
              <a:pPr>
                <a:defRPr/>
              </a:pPr>
              <a:t>‹#›</a:t>
            </a:fld>
            <a:endParaRPr lang="en-US"/>
          </a:p>
        </p:txBody>
      </p:sp>
    </p:spTree>
    <p:extLst>
      <p:ext uri="{BB962C8B-B14F-4D97-AF65-F5344CB8AC3E}">
        <p14:creationId xmlns:p14="http://schemas.microsoft.com/office/powerpoint/2010/main" val="3033175743"/>
      </p:ext>
    </p:extLst>
  </p:cSld>
  <p:clrMapOvr>
    <a:masterClrMapping/>
  </p:clrMapOvr>
  <p:transition/>
</p:sldLayout>
</file>

<file path=ppt/slideLayouts/slideLayout80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5A4FB91F-8620-9C4D-8A32-1AD02BFD54B1}" type="slidenum">
              <a:rPr lang="en-US"/>
              <a:pPr>
                <a:defRPr/>
              </a:pPr>
              <a:t>‹#›</a:t>
            </a:fld>
            <a:endParaRPr lang="en-US"/>
          </a:p>
        </p:txBody>
      </p:sp>
    </p:spTree>
    <p:extLst>
      <p:ext uri="{BB962C8B-B14F-4D97-AF65-F5344CB8AC3E}">
        <p14:creationId xmlns:p14="http://schemas.microsoft.com/office/powerpoint/2010/main" val="1875140316"/>
      </p:ext>
    </p:extLst>
  </p:cSld>
  <p:clrMapOvr>
    <a:masterClrMapping/>
  </p:clrMapOvr>
  <p:transition/>
</p:sldLayout>
</file>

<file path=ppt/slideLayouts/slideLayout80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073B9C50-E303-F947-B3E2-3E825F48C7D2}" type="slidenum">
              <a:rPr lang="en-US"/>
              <a:pPr>
                <a:defRPr/>
              </a:pPr>
              <a:t>‹#›</a:t>
            </a:fld>
            <a:endParaRPr lang="en-US"/>
          </a:p>
        </p:txBody>
      </p:sp>
    </p:spTree>
    <p:extLst>
      <p:ext uri="{BB962C8B-B14F-4D97-AF65-F5344CB8AC3E}">
        <p14:creationId xmlns:p14="http://schemas.microsoft.com/office/powerpoint/2010/main" val="2593909193"/>
      </p:ext>
    </p:extLst>
  </p:cSld>
  <p:clrMapOvr>
    <a:masterClrMapping/>
  </p:clrMapOvr>
  <p:transition/>
</p:sldLayout>
</file>

<file path=ppt/slideLayouts/slideLayout80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20808B7-3DFC-6D40-89A2-98C67E53C3E2}" type="slidenum">
              <a:rPr lang="en-US"/>
              <a:pPr>
                <a:defRPr/>
              </a:pPr>
              <a:t>‹#›</a:t>
            </a:fld>
            <a:endParaRPr lang="en-US"/>
          </a:p>
        </p:txBody>
      </p:sp>
    </p:spTree>
    <p:extLst>
      <p:ext uri="{BB962C8B-B14F-4D97-AF65-F5344CB8AC3E}">
        <p14:creationId xmlns:p14="http://schemas.microsoft.com/office/powerpoint/2010/main" val="1775769250"/>
      </p:ext>
    </p:extLst>
  </p:cSld>
  <p:clrMapOvr>
    <a:masterClrMapping/>
  </p:clrMapOvr>
  <p:transition/>
</p:sldLayout>
</file>

<file path=ppt/slideLayouts/slideLayout80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FA78E456-01DF-094D-8CFB-DA5FA9E8BD10}" type="slidenum">
              <a:rPr lang="en-US"/>
              <a:pPr>
                <a:defRPr/>
              </a:pPr>
              <a:t>‹#›</a:t>
            </a:fld>
            <a:endParaRPr lang="en-US"/>
          </a:p>
        </p:txBody>
      </p:sp>
    </p:spTree>
    <p:extLst>
      <p:ext uri="{BB962C8B-B14F-4D97-AF65-F5344CB8AC3E}">
        <p14:creationId xmlns:p14="http://schemas.microsoft.com/office/powerpoint/2010/main" val="925262687"/>
      </p:ext>
    </p:extLst>
  </p:cSld>
  <p:clrMapOvr>
    <a:masterClrMapping/>
  </p:clrMapOvr>
  <p:transition/>
</p:sldLayout>
</file>

<file path=ppt/slideLayouts/slideLayout80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428B0D83-FC11-C440-9D61-A92EDF7AC339}" type="slidenum">
              <a:rPr lang="en-US"/>
              <a:pPr>
                <a:defRPr/>
              </a:pPr>
              <a:t>‹#›</a:t>
            </a:fld>
            <a:endParaRPr lang="en-US"/>
          </a:p>
        </p:txBody>
      </p:sp>
    </p:spTree>
    <p:extLst>
      <p:ext uri="{BB962C8B-B14F-4D97-AF65-F5344CB8AC3E}">
        <p14:creationId xmlns:p14="http://schemas.microsoft.com/office/powerpoint/2010/main" val="747580221"/>
      </p:ext>
    </p:extLst>
  </p:cSld>
  <p:clrMapOvr>
    <a:masterClrMapping/>
  </p:clrMapOvr>
  <p:transition/>
</p:sldLayout>
</file>

<file path=ppt/slideLayouts/slideLayout8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293D0A55-7789-CF47-ACA7-2311AFA1B98E}" type="slidenum">
              <a:rPr lang="en-US"/>
              <a:pPr>
                <a:defRPr/>
              </a:pPr>
              <a:t>‹#›</a:t>
            </a:fld>
            <a:endParaRPr lang="en-US"/>
          </a:p>
        </p:txBody>
      </p:sp>
    </p:spTree>
    <p:extLst>
      <p:ext uri="{BB962C8B-B14F-4D97-AF65-F5344CB8AC3E}">
        <p14:creationId xmlns:p14="http://schemas.microsoft.com/office/powerpoint/2010/main" val="1602896071"/>
      </p:ext>
    </p:extLst>
  </p:cSld>
  <p:clrMapOvr>
    <a:masterClrMapping/>
  </p:clrMapOvr>
  <p:transition/>
</p:sldLayout>
</file>

<file path=ppt/slideLayouts/slideLayout8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DE99BBE6-A637-304C-B5B7-9A7E3C08C57E}" type="slidenum">
              <a:rPr lang="en-US"/>
              <a:pPr>
                <a:defRPr/>
              </a:pPr>
              <a:t>‹#›</a:t>
            </a:fld>
            <a:endParaRPr lang="en-US"/>
          </a:p>
        </p:txBody>
      </p:sp>
    </p:spTree>
    <p:extLst>
      <p:ext uri="{BB962C8B-B14F-4D97-AF65-F5344CB8AC3E}">
        <p14:creationId xmlns:p14="http://schemas.microsoft.com/office/powerpoint/2010/main" val="1513302669"/>
      </p:ext>
    </p:extLst>
  </p:cSld>
  <p:clrMapOvr>
    <a:masterClrMapping/>
  </p:clrMapOvr>
  <p:transition/>
</p:sldLayout>
</file>

<file path=ppt/slideLayouts/slideLayout8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E35BCF56-964A-F947-93A6-92ACEE6C7F5E}" type="slidenum">
              <a:rPr lang="en-US"/>
              <a:pPr>
                <a:defRPr/>
              </a:pPr>
              <a:t>‹#›</a:t>
            </a:fld>
            <a:endParaRPr lang="en-US"/>
          </a:p>
        </p:txBody>
      </p:sp>
    </p:spTree>
    <p:extLst>
      <p:ext uri="{BB962C8B-B14F-4D97-AF65-F5344CB8AC3E}">
        <p14:creationId xmlns:p14="http://schemas.microsoft.com/office/powerpoint/2010/main" val="3164354378"/>
      </p:ext>
    </p:extLst>
  </p:cSld>
  <p:clrMapOvr>
    <a:masterClrMapping/>
  </p:clrMapOvr>
  <p:transition/>
</p:sldLayout>
</file>

<file path=ppt/slideLayouts/slideLayout8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AF1CA570-B74D-4749-94AD-86C253965FD8}" type="slidenum">
              <a:rPr lang="en-US"/>
              <a:pPr>
                <a:defRPr/>
              </a:pPr>
              <a:t>‹#›</a:t>
            </a:fld>
            <a:endParaRPr lang="en-US"/>
          </a:p>
        </p:txBody>
      </p:sp>
    </p:spTree>
    <p:extLst>
      <p:ext uri="{BB962C8B-B14F-4D97-AF65-F5344CB8AC3E}">
        <p14:creationId xmlns:p14="http://schemas.microsoft.com/office/powerpoint/2010/main" val="1211296647"/>
      </p:ext>
    </p:extLst>
  </p:cSld>
  <p:clrMapOvr>
    <a:masterClrMapping/>
  </p:clrMapOvr>
  <p:transition/>
</p:sldLayout>
</file>

<file path=ppt/slideLayouts/slideLayout8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20CE11DC-2133-4F4D-8A86-82695C13466E}" type="slidenum">
              <a:rPr lang="en-US"/>
              <a:pPr>
                <a:defRPr/>
              </a:pPr>
              <a:t>‹#›</a:t>
            </a:fld>
            <a:endParaRPr lang="en-US"/>
          </a:p>
        </p:txBody>
      </p:sp>
    </p:spTree>
    <p:extLst>
      <p:ext uri="{BB962C8B-B14F-4D97-AF65-F5344CB8AC3E}">
        <p14:creationId xmlns:p14="http://schemas.microsoft.com/office/powerpoint/2010/main" val="936069390"/>
      </p:ext>
    </p:extLst>
  </p:cSld>
  <p:clrMapOvr>
    <a:masterClrMapping/>
  </p:clrMapOvr>
  <p:transition/>
</p:sldLayout>
</file>

<file path=ppt/slideLayouts/slideLayout815.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6D320AC-71F7-B345-A8F3-275013FA312A}" type="slidenum">
              <a:rPr lang="en-US"/>
              <a:pPr>
                <a:defRPr/>
              </a:pPr>
              <a:t>‹#›</a:t>
            </a:fld>
            <a:endParaRPr lang="en-US"/>
          </a:p>
        </p:txBody>
      </p:sp>
    </p:spTree>
    <p:extLst>
      <p:ext uri="{BB962C8B-B14F-4D97-AF65-F5344CB8AC3E}">
        <p14:creationId xmlns:p14="http://schemas.microsoft.com/office/powerpoint/2010/main" val="116524221"/>
      </p:ext>
    </p:extLst>
  </p:cSld>
  <p:clrMapOvr>
    <a:masterClrMapping/>
  </p:clrMapOvr>
  <p:transition/>
</p:sldLayout>
</file>

<file path=ppt/slideLayouts/slideLayout81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eaLnBrk="1" hangingPunct="1">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7A08EACC-8CBF-5A41-8FD1-0ADD9A6E61AA}" type="slidenum">
              <a:rPr lang="en-US"/>
              <a:pPr>
                <a:defRPr/>
              </a:pPr>
              <a:t>‹#›</a:t>
            </a:fld>
            <a:endParaRPr lang="en-US"/>
          </a:p>
        </p:txBody>
      </p:sp>
    </p:spTree>
    <p:extLst>
      <p:ext uri="{BB962C8B-B14F-4D97-AF65-F5344CB8AC3E}">
        <p14:creationId xmlns:p14="http://schemas.microsoft.com/office/powerpoint/2010/main" val="3718015199"/>
      </p:ext>
    </p:extLst>
  </p:cSld>
  <p:clrMapOvr>
    <a:masterClrMapping/>
  </p:clrMapOvr>
  <p:transition/>
</p:sldLayout>
</file>

<file path=ppt/slideLayouts/slideLayout81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DA95AFC4-B67F-BC48-882B-8F3B14641016}" type="slidenum">
              <a:rPr lang="en-US"/>
              <a:pPr>
                <a:defRPr/>
              </a:pPr>
              <a:t>‹#›</a:t>
            </a:fld>
            <a:endParaRPr lang="en-US"/>
          </a:p>
        </p:txBody>
      </p:sp>
    </p:spTree>
    <p:extLst>
      <p:ext uri="{BB962C8B-B14F-4D97-AF65-F5344CB8AC3E}">
        <p14:creationId xmlns:p14="http://schemas.microsoft.com/office/powerpoint/2010/main" val="406770333"/>
      </p:ext>
    </p:extLst>
  </p:cSld>
  <p:clrMapOvr>
    <a:masterClrMapping/>
  </p:clrMapOvr>
  <p:transition/>
</p:sldLayout>
</file>

<file path=ppt/slideLayouts/slideLayout81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C5605ADE-6E00-1045-8F07-42D08E36EF70}" type="slidenum">
              <a:rPr lang="en-US"/>
              <a:pPr>
                <a:defRPr/>
              </a:pPr>
              <a:t>‹#›</a:t>
            </a:fld>
            <a:endParaRPr lang="en-US"/>
          </a:p>
        </p:txBody>
      </p:sp>
    </p:spTree>
    <p:extLst>
      <p:ext uri="{BB962C8B-B14F-4D97-AF65-F5344CB8AC3E}">
        <p14:creationId xmlns:p14="http://schemas.microsoft.com/office/powerpoint/2010/main" val="2582148389"/>
      </p:ext>
    </p:extLst>
  </p:cSld>
  <p:clrMapOvr>
    <a:masterClrMapping/>
  </p:clrMapOvr>
  <p:transition/>
</p:sldLayout>
</file>

<file path=ppt/slideLayouts/slideLayout81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4BE20E1A-63D1-9042-BE64-E6D77CA223CD}" type="slidenum">
              <a:rPr lang="en-US"/>
              <a:pPr>
                <a:defRPr/>
              </a:pPr>
              <a:t>‹#›</a:t>
            </a:fld>
            <a:endParaRPr lang="en-US"/>
          </a:p>
        </p:txBody>
      </p:sp>
    </p:spTree>
    <p:extLst>
      <p:ext uri="{BB962C8B-B14F-4D97-AF65-F5344CB8AC3E}">
        <p14:creationId xmlns:p14="http://schemas.microsoft.com/office/powerpoint/2010/main" val="3983874236"/>
      </p:ext>
    </p:extLst>
  </p:cSld>
  <p:clrMapOvr>
    <a:masterClrMapping/>
  </p:clrMapOvr>
  <p:transition/>
</p:sldLayout>
</file>

<file path=ppt/slideLayouts/slideLayout82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EC9CE9EA-6A87-A74E-8999-D522750AE4F5}" type="slidenum">
              <a:rPr lang="en-US"/>
              <a:pPr>
                <a:defRPr/>
              </a:pPr>
              <a:t>‹#›</a:t>
            </a:fld>
            <a:endParaRPr lang="en-US"/>
          </a:p>
        </p:txBody>
      </p:sp>
    </p:spTree>
    <p:extLst>
      <p:ext uri="{BB962C8B-B14F-4D97-AF65-F5344CB8AC3E}">
        <p14:creationId xmlns:p14="http://schemas.microsoft.com/office/powerpoint/2010/main" val="2834001420"/>
      </p:ext>
    </p:extLst>
  </p:cSld>
  <p:clrMapOvr>
    <a:masterClrMapping/>
  </p:clrMapOvr>
  <p:transition/>
</p:sldLayout>
</file>

<file path=ppt/slideLayouts/slideLayout82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FAB19C08-DC79-A243-8132-5D8141635E46}" type="slidenum">
              <a:rPr lang="en-US"/>
              <a:pPr>
                <a:defRPr/>
              </a:pPr>
              <a:t>‹#›</a:t>
            </a:fld>
            <a:endParaRPr lang="en-US"/>
          </a:p>
        </p:txBody>
      </p:sp>
    </p:spTree>
    <p:extLst>
      <p:ext uri="{BB962C8B-B14F-4D97-AF65-F5344CB8AC3E}">
        <p14:creationId xmlns:p14="http://schemas.microsoft.com/office/powerpoint/2010/main" val="1775775776"/>
      </p:ext>
    </p:extLst>
  </p:cSld>
  <p:clrMapOvr>
    <a:masterClrMapping/>
  </p:clrMapOvr>
  <p:transition/>
</p:sldLayout>
</file>

<file path=ppt/slideLayouts/slideLayout82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D78B06AB-FCA2-444B-B377-4DCE2DDA6114}" type="slidenum">
              <a:rPr lang="en-US"/>
              <a:pPr>
                <a:defRPr/>
              </a:pPr>
              <a:t>‹#›</a:t>
            </a:fld>
            <a:endParaRPr lang="en-US"/>
          </a:p>
        </p:txBody>
      </p:sp>
    </p:spTree>
    <p:extLst>
      <p:ext uri="{BB962C8B-B14F-4D97-AF65-F5344CB8AC3E}">
        <p14:creationId xmlns:p14="http://schemas.microsoft.com/office/powerpoint/2010/main" val="3058545123"/>
      </p:ext>
    </p:extLst>
  </p:cSld>
  <p:clrMapOvr>
    <a:masterClrMapping/>
  </p:clrMapOvr>
  <p:transition/>
</p:sldLayout>
</file>

<file path=ppt/slideLayouts/slideLayout82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6A52F9B4-FA90-5240-B648-E2D01A3C941B}" type="slidenum">
              <a:rPr lang="en-US"/>
              <a:pPr>
                <a:defRPr/>
              </a:pPr>
              <a:t>‹#›</a:t>
            </a:fld>
            <a:endParaRPr lang="en-US"/>
          </a:p>
        </p:txBody>
      </p:sp>
    </p:spTree>
    <p:extLst>
      <p:ext uri="{BB962C8B-B14F-4D97-AF65-F5344CB8AC3E}">
        <p14:creationId xmlns:p14="http://schemas.microsoft.com/office/powerpoint/2010/main" val="2936658775"/>
      </p:ext>
    </p:extLst>
  </p:cSld>
  <p:clrMapOvr>
    <a:masterClrMapping/>
  </p:clrMapOvr>
  <p:transition/>
</p:sldLayout>
</file>

<file path=ppt/slideLayouts/slideLayout82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445DFDB1-BFE0-744A-994F-30B5CFD210AD}" type="slidenum">
              <a:rPr lang="en-US"/>
              <a:pPr>
                <a:defRPr/>
              </a:pPr>
              <a:t>‹#›</a:t>
            </a:fld>
            <a:endParaRPr lang="en-US"/>
          </a:p>
        </p:txBody>
      </p:sp>
    </p:spTree>
    <p:extLst>
      <p:ext uri="{BB962C8B-B14F-4D97-AF65-F5344CB8AC3E}">
        <p14:creationId xmlns:p14="http://schemas.microsoft.com/office/powerpoint/2010/main" val="3094252578"/>
      </p:ext>
    </p:extLst>
  </p:cSld>
  <p:clrMapOvr>
    <a:masterClrMapping/>
  </p:clrMapOvr>
  <p:transition/>
</p:sldLayout>
</file>

<file path=ppt/slideLayouts/slideLayout82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F7316A19-9990-D640-B1D8-2C318F01C3A0}" type="slidenum">
              <a:rPr lang="en-US"/>
              <a:pPr>
                <a:defRPr/>
              </a:pPr>
              <a:t>‹#›</a:t>
            </a:fld>
            <a:endParaRPr lang="en-US"/>
          </a:p>
        </p:txBody>
      </p:sp>
    </p:spTree>
    <p:extLst>
      <p:ext uri="{BB962C8B-B14F-4D97-AF65-F5344CB8AC3E}">
        <p14:creationId xmlns:p14="http://schemas.microsoft.com/office/powerpoint/2010/main" val="3537281912"/>
      </p:ext>
    </p:extLst>
  </p:cSld>
  <p:clrMapOvr>
    <a:masterClrMapping/>
  </p:clrMapOvr>
  <p:transition/>
</p:sldLayout>
</file>

<file path=ppt/slideLayouts/slideLayout82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AFC9D8FC-307F-634F-81A0-60FAC0836A9B}" type="slidenum">
              <a:rPr lang="en-US"/>
              <a:pPr>
                <a:defRPr/>
              </a:pPr>
              <a:t>‹#›</a:t>
            </a:fld>
            <a:endParaRPr lang="en-US"/>
          </a:p>
        </p:txBody>
      </p:sp>
    </p:spTree>
    <p:extLst>
      <p:ext uri="{BB962C8B-B14F-4D97-AF65-F5344CB8AC3E}">
        <p14:creationId xmlns:p14="http://schemas.microsoft.com/office/powerpoint/2010/main" val="1051279134"/>
      </p:ext>
    </p:extLst>
  </p:cSld>
  <p:clrMapOvr>
    <a:masterClrMapping/>
  </p:clrMapOvr>
  <p:transition/>
</p:sldLayout>
</file>

<file path=ppt/slideLayouts/slideLayout827.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61D04884-23F1-204A-AF38-4A3015EE9154}" type="slidenum">
              <a:rPr lang="en-US"/>
              <a:pPr>
                <a:defRPr/>
              </a:pPr>
              <a:t>‹#›</a:t>
            </a:fld>
            <a:endParaRPr lang="en-US"/>
          </a:p>
        </p:txBody>
      </p:sp>
    </p:spTree>
    <p:extLst>
      <p:ext uri="{BB962C8B-B14F-4D97-AF65-F5344CB8AC3E}">
        <p14:creationId xmlns:p14="http://schemas.microsoft.com/office/powerpoint/2010/main" val="682673342"/>
      </p:ext>
    </p:extLst>
  </p:cSld>
  <p:clrMapOvr>
    <a:masterClrMapping/>
  </p:clrMapOvr>
  <p:transition/>
</p:sldLayout>
</file>

<file path=ppt/slideLayouts/slideLayout828.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69011" y="132334"/>
            <a:ext cx="8894602" cy="606084"/>
          </a:xfrm>
          <a:prstGeom prst="rect">
            <a:avLst/>
          </a:prstGeom>
        </p:spPr>
        <p:txBody>
          <a:bodyPr>
            <a:noAutofit/>
          </a:bodyPr>
          <a:lstStyle>
            <a:lvl1pPr>
              <a:defRPr sz="4200" b="1" i="0">
                <a:latin typeface="Lato Black" panose="020F0502020204030203" pitchFamily="34" charset="77"/>
                <a:cs typeface="Segoe UI" panose="020B0502040204020203" pitchFamily="34" charset="0"/>
              </a:defRPr>
            </a:lvl1pPr>
          </a:lstStyle>
          <a:p>
            <a:r>
              <a:rPr lang="en-GB"/>
              <a:t>Click to edit Master title style</a:t>
            </a:r>
            <a:endParaRPr lang="en-US" dirty="0"/>
          </a:p>
        </p:txBody>
      </p:sp>
      <p:sp>
        <p:nvSpPr>
          <p:cNvPr id="3" name="Content Placeholder 2"/>
          <p:cNvSpPr>
            <a:spLocks noGrp="1"/>
          </p:cNvSpPr>
          <p:nvPr>
            <p:ph idx="1"/>
          </p:nvPr>
        </p:nvSpPr>
        <p:spPr>
          <a:xfrm>
            <a:off x="169011" y="936172"/>
            <a:ext cx="8894602" cy="5419543"/>
          </a:xfrm>
          <a:prstGeom prst="rect">
            <a:avLst/>
          </a:prstGeom>
        </p:spPr>
        <p:txBody>
          <a:bodyPr/>
          <a:lstStyle>
            <a:lvl1pPr>
              <a:defRPr sz="2800">
                <a:latin typeface="Lato" panose="020F0502020204030203" pitchFamily="34" charset="77"/>
                <a:cs typeface="Segoe UI" panose="020B0502040204020203" pitchFamily="34" charset="0"/>
              </a:defRPr>
            </a:lvl1pPr>
            <a:lvl2pPr marL="685800" indent="-228600">
              <a:buFont typeface="Cambria" panose="02040503050406030204" pitchFamily="18" charset="0"/>
              <a:buChar char="-"/>
              <a:defRPr sz="2400">
                <a:latin typeface="Lato" panose="020F0502020204030203" pitchFamily="34" charset="77"/>
                <a:cs typeface="Segoe UI" panose="020B0502040204020203" pitchFamily="34" charset="0"/>
              </a:defRPr>
            </a:lvl2pPr>
            <a:lvl3pPr>
              <a:defRPr sz="2000">
                <a:latin typeface="Lato" panose="020F0502020204030203" pitchFamily="34" charset="77"/>
                <a:cs typeface="Segoe UI" panose="020B0502040204020203" pitchFamily="34" charset="0"/>
              </a:defRPr>
            </a:lvl3pPr>
            <a:lvl4pPr>
              <a:defRPr sz="2000">
                <a:latin typeface="Lato" panose="020F0502020204030203" pitchFamily="34" charset="77"/>
                <a:cs typeface="Segoe UI" panose="020B0502040204020203" pitchFamily="34" charset="0"/>
              </a:defRPr>
            </a:lvl4pPr>
            <a:lvl5pPr>
              <a:defRPr sz="2000">
                <a:latin typeface="Lato" panose="020F0502020204030203" pitchFamily="34" charset="77"/>
                <a:cs typeface="Segoe UI" panose="020B050204020402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Slide Number Placeholder 5"/>
          <p:cNvSpPr txBox="1">
            <a:spLocks/>
          </p:cNvSpPr>
          <p:nvPr userDrawn="1"/>
        </p:nvSpPr>
        <p:spPr>
          <a:xfrm>
            <a:off x="7977054"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z="1400" smtClean="0">
                <a:latin typeface="Lato" panose="020F0502020204030203" pitchFamily="34" charset="77"/>
                <a:cs typeface="Segoe UI" panose="020B0502040204020203" pitchFamily="34" charset="0"/>
              </a:rPr>
              <a:pPr/>
              <a:t>‹#›</a:t>
            </a:fld>
            <a:endParaRPr lang="en-US" dirty="0">
              <a:latin typeface="Lato" panose="020F0502020204030203" pitchFamily="34" charset="77"/>
              <a:cs typeface="Segoe UI" panose="020B0502040204020203" pitchFamily="34" charset="0"/>
            </a:endParaRPr>
          </a:p>
        </p:txBody>
      </p:sp>
      <p:pic>
        <p:nvPicPr>
          <p:cNvPr id="9" name="Picture 8" descr="safari.png"/>
          <p:cNvPicPr>
            <a:picLocks noChangeAspect="1"/>
          </p:cNvPicPr>
          <p:nvPr userDrawn="1"/>
        </p:nvPicPr>
        <p:blipFill>
          <a:blip r:embed="rId2" cstate="print"/>
          <a:stretch>
            <a:fillRect/>
          </a:stretch>
        </p:blipFill>
        <p:spPr>
          <a:xfrm>
            <a:off x="189560" y="6413144"/>
            <a:ext cx="1080120" cy="312522"/>
          </a:xfrm>
          <a:prstGeom prst="rect">
            <a:avLst/>
          </a:prstGeom>
        </p:spPr>
      </p:pic>
      <p:cxnSp>
        <p:nvCxnSpPr>
          <p:cNvPr id="6" name="Straight Connector 5">
            <a:extLst>
              <a:ext uri="{FF2B5EF4-FFF2-40B4-BE49-F238E27FC236}">
                <a16:creationId xmlns:a16="http://schemas.microsoft.com/office/drawing/2014/main" id="{13D6C95C-F5A1-47A0-B338-935B91ACFEDF}"/>
              </a:ext>
            </a:extLst>
          </p:cNvPr>
          <p:cNvCxnSpPr>
            <a:cxnSpLocks/>
          </p:cNvCxnSpPr>
          <p:nvPr userDrawn="1"/>
        </p:nvCxnSpPr>
        <p:spPr>
          <a:xfrm>
            <a:off x="117021" y="831498"/>
            <a:ext cx="8894601" cy="0"/>
          </a:xfrm>
          <a:prstGeom prst="line">
            <a:avLst/>
          </a:prstGeom>
          <a:ln w="285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81733812"/>
      </p:ext>
    </p:extLst>
  </p:cSld>
  <p:clrMapOvr>
    <a:masterClrMapping/>
  </p:clrMapOvr>
</p:sldLayout>
</file>

<file path=ppt/slideLayouts/slideLayout82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GB"/>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B6AF3772-9A14-4310-AA97-ADA9BE0847FC}" type="datetimeFigureOut">
              <a:rPr lang="en-CH" smtClean="0"/>
              <a:t>7/4/22</a:t>
            </a:fld>
            <a:endParaRPr lang="en-CH"/>
          </a:p>
        </p:txBody>
      </p:sp>
      <p:sp>
        <p:nvSpPr>
          <p:cNvPr id="5" name="Footer Placeholder 4"/>
          <p:cNvSpPr>
            <a:spLocks noGrp="1"/>
          </p:cNvSpPr>
          <p:nvPr>
            <p:ph type="ftr" sz="quarter" idx="11"/>
          </p:nvPr>
        </p:nvSpPr>
        <p:spPr/>
        <p:txBody>
          <a:bodyPr/>
          <a:lstStyle/>
          <a:p>
            <a:endParaRPr lang="en-CH"/>
          </a:p>
        </p:txBody>
      </p:sp>
      <p:sp>
        <p:nvSpPr>
          <p:cNvPr id="6" name="Slide Number Placeholder 5"/>
          <p:cNvSpPr>
            <a:spLocks noGrp="1"/>
          </p:cNvSpPr>
          <p:nvPr>
            <p:ph type="sldNum" sz="quarter" idx="12"/>
          </p:nvPr>
        </p:nvSpPr>
        <p:spPr/>
        <p:txBody>
          <a:bodyPr/>
          <a:lstStyle/>
          <a:p>
            <a:fld id="{B6571078-45FA-4BA5-9BE9-4C6ADE012FE3}" type="slidenum">
              <a:rPr lang="en-CH" smtClean="0"/>
              <a:t>‹#›</a:t>
            </a:fld>
            <a:endParaRPr lang="en-CH"/>
          </a:p>
        </p:txBody>
      </p:sp>
    </p:spTree>
    <p:extLst>
      <p:ext uri="{BB962C8B-B14F-4D97-AF65-F5344CB8AC3E}">
        <p14:creationId xmlns:p14="http://schemas.microsoft.com/office/powerpoint/2010/main" val="3392684974"/>
      </p:ext>
    </p:extLst>
  </p:cSld>
  <p:clrMapOvr>
    <a:masterClrMapping/>
  </p:clrMapOvr>
</p:sldLayout>
</file>

<file path=ppt/slideLayouts/slideLayout83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B6AF3772-9A14-4310-AA97-ADA9BE0847FC}" type="datetimeFigureOut">
              <a:rPr lang="en-CH" smtClean="0"/>
              <a:t>7/4/22</a:t>
            </a:fld>
            <a:endParaRPr lang="en-CH"/>
          </a:p>
        </p:txBody>
      </p:sp>
      <p:sp>
        <p:nvSpPr>
          <p:cNvPr id="5" name="Footer Placeholder 4"/>
          <p:cNvSpPr>
            <a:spLocks noGrp="1"/>
          </p:cNvSpPr>
          <p:nvPr>
            <p:ph type="ftr" sz="quarter" idx="11"/>
          </p:nvPr>
        </p:nvSpPr>
        <p:spPr/>
        <p:txBody>
          <a:bodyPr/>
          <a:lstStyle/>
          <a:p>
            <a:endParaRPr lang="en-CH"/>
          </a:p>
        </p:txBody>
      </p:sp>
      <p:sp>
        <p:nvSpPr>
          <p:cNvPr id="6" name="Slide Number Placeholder 5"/>
          <p:cNvSpPr>
            <a:spLocks noGrp="1"/>
          </p:cNvSpPr>
          <p:nvPr>
            <p:ph type="sldNum" sz="quarter" idx="12"/>
          </p:nvPr>
        </p:nvSpPr>
        <p:spPr/>
        <p:txBody>
          <a:bodyPr/>
          <a:lstStyle/>
          <a:p>
            <a:fld id="{B6571078-45FA-4BA5-9BE9-4C6ADE012FE3}" type="slidenum">
              <a:rPr lang="en-CH" smtClean="0"/>
              <a:t>‹#›</a:t>
            </a:fld>
            <a:endParaRPr lang="en-CH"/>
          </a:p>
        </p:txBody>
      </p:sp>
    </p:spTree>
    <p:extLst>
      <p:ext uri="{BB962C8B-B14F-4D97-AF65-F5344CB8AC3E}">
        <p14:creationId xmlns:p14="http://schemas.microsoft.com/office/powerpoint/2010/main" val="2512271658"/>
      </p:ext>
    </p:extLst>
  </p:cSld>
  <p:clrMapOvr>
    <a:masterClrMapping/>
  </p:clrMapOvr>
</p:sldLayout>
</file>

<file path=ppt/slideLayouts/slideLayout831.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57300363"/>
      </p:ext>
    </p:extLst>
  </p:cSld>
  <p:clrMapOvr>
    <a:masterClrMapping/>
  </p:clrMapOvr>
</p:sldLayout>
</file>

<file path=ppt/slideLayouts/slideLayout83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solidFill>
                  <a:srgbClr val="C00000"/>
                </a:solidFill>
              </a:defRPr>
            </a:lvl1pPr>
          </a:lstStyle>
          <a:p>
            <a:r>
              <a:rPr lang="en-US" dirty="0"/>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4" name="Date Placeholder 3"/>
          <p:cNvSpPr>
            <a:spLocks noGrp="1"/>
          </p:cNvSpPr>
          <p:nvPr>
            <p:ph type="dt" sz="half" idx="10"/>
          </p:nvPr>
        </p:nvSpPr>
        <p:spPr/>
        <p:txBody>
          <a:bodyPr/>
          <a:lstStyle/>
          <a:p>
            <a:fld id="{A40A767E-AEE4-460C-925C-09B56CD94AC7}" type="datetime1">
              <a:rPr lang="en-US" smtClean="0"/>
              <a:t>7/4/22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7EBB9B-B08F-4F4F-A422-C245B70DFA91}" type="slidenum">
              <a:rPr lang="en-US" smtClean="0"/>
              <a:pPr/>
              <a:t>‹#›</a:t>
            </a:fld>
            <a:endParaRPr lang="en-US" dirty="0"/>
          </a:p>
        </p:txBody>
      </p:sp>
    </p:spTree>
    <p:extLst>
      <p:ext uri="{BB962C8B-B14F-4D97-AF65-F5344CB8AC3E}">
        <p14:creationId xmlns:p14="http://schemas.microsoft.com/office/powerpoint/2010/main" val="2660285668"/>
      </p:ext>
    </p:extLst>
  </p:cSld>
  <p:clrMapOvr>
    <a:masterClrMapping/>
  </p:clrMapOvr>
</p:sldLayout>
</file>

<file path=ppt/slideLayouts/slideLayout83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955675"/>
          </a:xfrm>
        </p:spPr>
        <p:txBody>
          <a:bodyPr/>
          <a:lstStyle>
            <a:lvl1pPr>
              <a:defRPr>
                <a:solidFill>
                  <a:schemeClr val="accent3"/>
                </a:solidFill>
              </a:defRPr>
            </a:lvl1pPr>
          </a:lstStyle>
          <a:p>
            <a:r>
              <a:rPr lang="en-US" dirty="0"/>
              <a:t>Click to edit Master title style</a:t>
            </a:r>
          </a:p>
        </p:txBody>
      </p:sp>
      <p:sp>
        <p:nvSpPr>
          <p:cNvPr id="3" name="Content Placeholder 2"/>
          <p:cNvSpPr>
            <a:spLocks noGrp="1"/>
          </p:cNvSpPr>
          <p:nvPr>
            <p:ph idx="1"/>
          </p:nvPr>
        </p:nvSpPr>
        <p:spPr>
          <a:xfrm>
            <a:off x="628650" y="1560945"/>
            <a:ext cx="7886700" cy="4616018"/>
          </a:xfrm>
        </p:spPr>
        <p:txBody>
          <a:bodyPr/>
          <a:lstStyle>
            <a:lvl1pPr marL="171450" indent="-171450">
              <a:buFont typeface="Wingdings" panose="05000000000000000000" pitchFamily="2" charset="2"/>
              <a:buChar char="§"/>
              <a:defRPr/>
            </a:lvl1pPr>
            <a:lvl2pPr marL="514350" indent="-171450">
              <a:buFontTx/>
              <a:buChar char="−"/>
              <a:defRPr/>
            </a:lvl2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AC16DFAE-86FD-443D-803F-BD9F119A6357}" type="datetime1">
              <a:rPr lang="en-US" smtClean="0"/>
              <a:t>7/4/22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7EBB9B-B08F-4F4F-A422-C245B70DFA91}" type="slidenum">
              <a:rPr lang="en-US" smtClean="0"/>
              <a:t>‹#›</a:t>
            </a:fld>
            <a:endParaRPr lang="en-US"/>
          </a:p>
        </p:txBody>
      </p:sp>
    </p:spTree>
    <p:extLst>
      <p:ext uri="{BB962C8B-B14F-4D97-AF65-F5344CB8AC3E}">
        <p14:creationId xmlns:p14="http://schemas.microsoft.com/office/powerpoint/2010/main" val="403595069"/>
      </p:ext>
    </p:extLst>
  </p:cSld>
  <p:clrMapOvr>
    <a:masterClrMapping/>
  </p:clrMapOvr>
</p:sldLayout>
</file>

<file path=ppt/slideLayouts/slideLayout834.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solidFill>
                  <a:schemeClr val="bg1"/>
                </a:solidFill>
              </a:defRPr>
            </a:lvl1pPr>
          </a:lstStyle>
          <a:p>
            <a:r>
              <a:rPr lang="en-US" dirty="0"/>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dirty="0"/>
              <a:t>Edit Master text styles</a:t>
            </a:r>
          </a:p>
        </p:txBody>
      </p:sp>
      <p:sp>
        <p:nvSpPr>
          <p:cNvPr id="4" name="Date Placeholder 3"/>
          <p:cNvSpPr>
            <a:spLocks noGrp="1"/>
          </p:cNvSpPr>
          <p:nvPr>
            <p:ph type="dt" sz="half" idx="10"/>
          </p:nvPr>
        </p:nvSpPr>
        <p:spPr/>
        <p:txBody>
          <a:bodyPr/>
          <a:lstStyle/>
          <a:p>
            <a:fld id="{73F6E132-3200-40E5-B88F-9645628A7DA7}" type="datetime1">
              <a:rPr lang="en-US" smtClean="0"/>
              <a:t>7/4/22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7EBB9B-B08F-4F4F-A422-C245B70DFA91}" type="slidenum">
              <a:rPr lang="en-US" smtClean="0"/>
              <a:t>‹#›</a:t>
            </a:fld>
            <a:endParaRPr lang="en-US"/>
          </a:p>
        </p:txBody>
      </p:sp>
    </p:spTree>
    <p:extLst>
      <p:ext uri="{BB962C8B-B14F-4D97-AF65-F5344CB8AC3E}">
        <p14:creationId xmlns:p14="http://schemas.microsoft.com/office/powerpoint/2010/main" val="293629824"/>
      </p:ext>
    </p:extLst>
  </p:cSld>
  <p:clrMapOvr>
    <a:masterClrMapping/>
  </p:clrMapOvr>
</p:sldLayout>
</file>

<file path=ppt/slideLayouts/slideLayout83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F8268CF-893E-4A9A-BD8A-DBDA3FADF8A1}" type="datetime1">
              <a:rPr lang="en-US" smtClean="0"/>
              <a:t>7/4/22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D7EBB9B-B08F-4F4F-A422-C245B70DFA91}" type="slidenum">
              <a:rPr lang="en-US" smtClean="0"/>
              <a:t>‹#›</a:t>
            </a:fld>
            <a:endParaRPr lang="en-US"/>
          </a:p>
        </p:txBody>
      </p:sp>
    </p:spTree>
    <p:extLst>
      <p:ext uri="{BB962C8B-B14F-4D97-AF65-F5344CB8AC3E}">
        <p14:creationId xmlns:p14="http://schemas.microsoft.com/office/powerpoint/2010/main" val="3076040822"/>
      </p:ext>
    </p:extLst>
  </p:cSld>
  <p:clrMapOvr>
    <a:masterClrMapping/>
  </p:clrMapOvr>
</p:sldLayout>
</file>

<file path=ppt/slideLayouts/slideLayout83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CFD0879-F2BC-42F4-A4D6-0C65BCF03718}" type="datetime1">
              <a:rPr lang="en-US" smtClean="0"/>
              <a:t>7/4/22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D7EBB9B-B08F-4F4F-A422-C245B70DFA91}" type="slidenum">
              <a:rPr lang="en-US" smtClean="0"/>
              <a:t>‹#›</a:t>
            </a:fld>
            <a:endParaRPr lang="en-US"/>
          </a:p>
        </p:txBody>
      </p:sp>
    </p:spTree>
    <p:extLst>
      <p:ext uri="{BB962C8B-B14F-4D97-AF65-F5344CB8AC3E}">
        <p14:creationId xmlns:p14="http://schemas.microsoft.com/office/powerpoint/2010/main" val="1690117939"/>
      </p:ext>
    </p:extLst>
  </p:cSld>
  <p:clrMapOvr>
    <a:masterClrMapping/>
  </p:clrMapOvr>
</p:sldLayout>
</file>

<file path=ppt/slideLayouts/slideLayout83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1F27251-A192-48DC-8713-15973C92DF78}" type="datetime1">
              <a:rPr lang="en-US" smtClean="0"/>
              <a:t>7/4/22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D7EBB9B-B08F-4F4F-A422-C245B70DFA91}" type="slidenum">
              <a:rPr lang="en-US" smtClean="0"/>
              <a:t>‹#›</a:t>
            </a:fld>
            <a:endParaRPr lang="en-US"/>
          </a:p>
        </p:txBody>
      </p:sp>
    </p:spTree>
    <p:extLst>
      <p:ext uri="{BB962C8B-B14F-4D97-AF65-F5344CB8AC3E}">
        <p14:creationId xmlns:p14="http://schemas.microsoft.com/office/powerpoint/2010/main" val="1925639921"/>
      </p:ext>
    </p:extLst>
  </p:cSld>
  <p:clrMapOvr>
    <a:masterClrMapping/>
  </p:clrMapOvr>
</p:sldLayout>
</file>

<file path=ppt/slideLayouts/slideLayout83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8239BD8-FF51-4090-B0B5-C6B47937851C}" type="datetime1">
              <a:rPr lang="en-US" smtClean="0"/>
              <a:t>7/4/22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D7EBB9B-B08F-4F4F-A422-C245B70DFA91}" type="slidenum">
              <a:rPr lang="en-US" smtClean="0"/>
              <a:t>‹#›</a:t>
            </a:fld>
            <a:endParaRPr lang="en-US"/>
          </a:p>
        </p:txBody>
      </p:sp>
    </p:spTree>
    <p:extLst>
      <p:ext uri="{BB962C8B-B14F-4D97-AF65-F5344CB8AC3E}">
        <p14:creationId xmlns:p14="http://schemas.microsoft.com/office/powerpoint/2010/main" val="1373290855"/>
      </p:ext>
    </p:extLst>
  </p:cSld>
  <p:clrMapOvr>
    <a:masterClrMapping/>
  </p:clrMapOvr>
</p:sldLayout>
</file>

<file path=ppt/slideLayouts/slideLayout83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E353E770-745B-45D1-AA8D-237ED6E44ED9}" type="datetime1">
              <a:rPr lang="en-US" smtClean="0"/>
              <a:t>7/4/22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D7EBB9B-B08F-4F4F-A422-C245B70DFA91}" type="slidenum">
              <a:rPr lang="en-US" smtClean="0"/>
              <a:t>‹#›</a:t>
            </a:fld>
            <a:endParaRPr lang="en-US"/>
          </a:p>
        </p:txBody>
      </p:sp>
    </p:spTree>
    <p:extLst>
      <p:ext uri="{BB962C8B-B14F-4D97-AF65-F5344CB8AC3E}">
        <p14:creationId xmlns:p14="http://schemas.microsoft.com/office/powerpoint/2010/main" val="3871903488"/>
      </p:ext>
    </p:extLst>
  </p:cSld>
  <p:clrMapOvr>
    <a:masterClrMapping/>
  </p:clrMapOvr>
</p:sldLayout>
</file>

<file path=ppt/slideLayouts/slideLayout84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7D4B97A4-2A07-47EF-9A00-4886366C7C45}" type="datetime1">
              <a:rPr lang="en-US" smtClean="0"/>
              <a:t>7/4/22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D7EBB9B-B08F-4F4F-A422-C245B70DFA91}" type="slidenum">
              <a:rPr lang="en-US" smtClean="0"/>
              <a:t>‹#›</a:t>
            </a:fld>
            <a:endParaRPr lang="en-US"/>
          </a:p>
        </p:txBody>
      </p:sp>
    </p:spTree>
    <p:extLst>
      <p:ext uri="{BB962C8B-B14F-4D97-AF65-F5344CB8AC3E}">
        <p14:creationId xmlns:p14="http://schemas.microsoft.com/office/powerpoint/2010/main" val="1210382127"/>
      </p:ext>
    </p:extLst>
  </p:cSld>
  <p:clrMapOvr>
    <a:masterClrMapping/>
  </p:clrMapOvr>
</p:sldLayout>
</file>

<file path=ppt/slideLayouts/slideLayout84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FF33734-022E-4152-9CBB-70166AD2E165}" type="datetime1">
              <a:rPr lang="en-US" smtClean="0"/>
              <a:t>7/4/22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7EBB9B-B08F-4F4F-A422-C245B70DFA91}" type="slidenum">
              <a:rPr lang="en-US" smtClean="0"/>
              <a:t>‹#›</a:t>
            </a:fld>
            <a:endParaRPr lang="en-US"/>
          </a:p>
        </p:txBody>
      </p:sp>
    </p:spTree>
    <p:extLst>
      <p:ext uri="{BB962C8B-B14F-4D97-AF65-F5344CB8AC3E}">
        <p14:creationId xmlns:p14="http://schemas.microsoft.com/office/powerpoint/2010/main" val="706122978"/>
      </p:ext>
    </p:extLst>
  </p:cSld>
  <p:clrMapOvr>
    <a:masterClrMapping/>
  </p:clrMapOvr>
</p:sldLayout>
</file>

<file path=ppt/slideLayouts/slideLayout84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B94E59A-AF5A-42E8-A2E8-DA78FD2C9995}" type="datetime1">
              <a:rPr lang="en-US" smtClean="0"/>
              <a:t>7/4/22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7EBB9B-B08F-4F4F-A422-C245B70DFA91}" type="slidenum">
              <a:rPr lang="en-US" smtClean="0"/>
              <a:t>‹#›</a:t>
            </a:fld>
            <a:endParaRPr lang="en-US"/>
          </a:p>
        </p:txBody>
      </p:sp>
    </p:spTree>
    <p:extLst>
      <p:ext uri="{BB962C8B-B14F-4D97-AF65-F5344CB8AC3E}">
        <p14:creationId xmlns:p14="http://schemas.microsoft.com/office/powerpoint/2010/main" val="3148104787"/>
      </p:ext>
    </p:extLst>
  </p:cSld>
  <p:clrMapOvr>
    <a:masterClrMapping/>
  </p:clrMapOvr>
</p:sldLayout>
</file>

<file path=ppt/slideLayouts/slideLayout84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lIns="91440"/>
          <a:lstStyle>
            <a:lvl1pPr algn="ctr">
              <a:defRPr/>
            </a:lvl1p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920D214A-2AFC-4BE3-89FE-6518807E148F}" type="datetime1">
              <a:rPr lang="en-US" smtClean="0">
                <a:solidFill>
                  <a:prstClr val="black"/>
                </a:solidFill>
              </a:rPr>
              <a:pPr/>
              <a:t>7/4/22</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extLst>
      <p:ext uri="{BB962C8B-B14F-4D97-AF65-F5344CB8AC3E}">
        <p14:creationId xmlns:p14="http://schemas.microsoft.com/office/powerpoint/2010/main" val="2169322514"/>
      </p:ext>
    </p:extLst>
  </p:cSld>
  <p:clrMapOvr>
    <a:masterClrMapping/>
  </p:clrMapOvr>
</p:sldLayout>
</file>

<file path=ppt/slideLayouts/slideLayout84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600">
                <a:solidFill>
                  <a:schemeClr val="tx1">
                    <a:lumMod val="75000"/>
                    <a:lumOff val="25000"/>
                  </a:schemeClr>
                </a:solidFill>
              </a:defRPr>
            </a:lvl1p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E9021861-6BD7-4EE9-A68B-37E75913A333}" type="datetime1">
              <a:rPr lang="en-US" smtClean="0">
                <a:solidFill>
                  <a:prstClr val="black"/>
                </a:solidFill>
              </a:rPr>
              <a:pPr/>
              <a:t>7/4/22</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extLst>
      <p:ext uri="{BB962C8B-B14F-4D97-AF65-F5344CB8AC3E}">
        <p14:creationId xmlns:p14="http://schemas.microsoft.com/office/powerpoint/2010/main" val="49120498"/>
      </p:ext>
    </p:extLst>
  </p:cSld>
  <p:clrMapOvr>
    <a:masterClrMapping/>
  </p:clrMapOvr>
</p:sldLayout>
</file>

<file path=ppt/slideLayouts/slideLayout84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CE294271-EC2C-4AA4-B1D8-6325DBCD6885}" type="datetime1">
              <a:rPr lang="en-US" smtClean="0">
                <a:solidFill>
                  <a:prstClr val="black"/>
                </a:solidFill>
              </a:rPr>
              <a:pPr/>
              <a:t>7/4/22</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extLst>
      <p:ext uri="{BB962C8B-B14F-4D97-AF65-F5344CB8AC3E}">
        <p14:creationId xmlns:p14="http://schemas.microsoft.com/office/powerpoint/2010/main" val="3843591645"/>
      </p:ext>
    </p:extLst>
  </p:cSld>
  <p:clrMapOvr>
    <a:masterClrMapping/>
  </p:clrMapOvr>
</p:sldLayout>
</file>

<file path=ppt/slideLayouts/slideLayout84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C26C81D6-5C0A-4888-8AA2-94A703B72A86}" type="datetime1">
              <a:rPr lang="en-US" smtClean="0">
                <a:solidFill>
                  <a:prstClr val="black"/>
                </a:solidFill>
              </a:rPr>
              <a:pPr/>
              <a:t>7/4/22</a:t>
            </a:fld>
            <a:endParaRPr lang="en-US">
              <a:solidFill>
                <a:prstClr val="black"/>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BA2D8F13-174C-467F-9D40-7DDEF70CAB8C}" type="slidenum">
              <a:rPr lang="en-US" smtClean="0"/>
              <a:pPr/>
              <a:t>‹#›</a:t>
            </a:fld>
            <a:endParaRPr lang="en-US"/>
          </a:p>
        </p:txBody>
      </p:sp>
    </p:spTree>
    <p:extLst>
      <p:ext uri="{BB962C8B-B14F-4D97-AF65-F5344CB8AC3E}">
        <p14:creationId xmlns:p14="http://schemas.microsoft.com/office/powerpoint/2010/main" val="3246344373"/>
      </p:ext>
    </p:extLst>
  </p:cSld>
  <p:clrMapOvr>
    <a:masterClrMapping/>
  </p:clrMapOvr>
</p:sldLayout>
</file>

<file path=ppt/slideLayouts/slideLayout84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5C6A7242-E7F0-452E-9AAD-6A266A1C3304}" type="datetime1">
              <a:rPr lang="en-US" smtClean="0">
                <a:solidFill>
                  <a:prstClr val="black"/>
                </a:solidFill>
              </a:rPr>
              <a:pPr/>
              <a:t>7/4/22</a:t>
            </a:fld>
            <a:endParaRPr lang="en-US">
              <a:solidFill>
                <a:prstClr val="black"/>
              </a:solidFill>
            </a:endParaRPr>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9" name="Slide Number Placeholder 8"/>
          <p:cNvSpPr>
            <a:spLocks noGrp="1"/>
          </p:cNvSpPr>
          <p:nvPr>
            <p:ph type="sldNum" sz="quarter" idx="12"/>
          </p:nvPr>
        </p:nvSpPr>
        <p:spPr/>
        <p:txBody>
          <a:bodyPr/>
          <a:lstStyle/>
          <a:p>
            <a:fld id="{BA2D8F13-174C-467F-9D40-7DDEF70CAB8C}" type="slidenum">
              <a:rPr lang="en-US" smtClean="0"/>
              <a:pPr/>
              <a:t>‹#›</a:t>
            </a:fld>
            <a:endParaRPr lang="en-US"/>
          </a:p>
        </p:txBody>
      </p:sp>
    </p:spTree>
    <p:extLst>
      <p:ext uri="{BB962C8B-B14F-4D97-AF65-F5344CB8AC3E}">
        <p14:creationId xmlns:p14="http://schemas.microsoft.com/office/powerpoint/2010/main" val="2915995385"/>
      </p:ext>
    </p:extLst>
  </p:cSld>
  <p:clrMapOvr>
    <a:masterClrMapping/>
  </p:clrMapOvr>
</p:sldLayout>
</file>

<file path=ppt/slideLayouts/slideLayout84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E4A2E865-F686-4BA8-A1F8-7363E1251590}" type="datetime1">
              <a:rPr lang="en-US" smtClean="0">
                <a:solidFill>
                  <a:prstClr val="black"/>
                </a:solidFill>
              </a:rPr>
              <a:pPr/>
              <a:t>7/4/22</a:t>
            </a:fld>
            <a:endParaRPr lang="en-US">
              <a:solidFill>
                <a:prstClr val="black"/>
              </a:solidFill>
            </a:endParaRPr>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5" name="Slide Number Placeholder 4"/>
          <p:cNvSpPr>
            <a:spLocks noGrp="1"/>
          </p:cNvSpPr>
          <p:nvPr>
            <p:ph type="sldNum" sz="quarter" idx="12"/>
          </p:nvPr>
        </p:nvSpPr>
        <p:spPr/>
        <p:txBody>
          <a:bodyPr/>
          <a:lstStyle/>
          <a:p>
            <a:fld id="{BA2D8F13-174C-467F-9D40-7DDEF70CAB8C}" type="slidenum">
              <a:rPr lang="en-US" smtClean="0"/>
              <a:pPr/>
              <a:t>‹#›</a:t>
            </a:fld>
            <a:endParaRPr lang="en-US"/>
          </a:p>
        </p:txBody>
      </p:sp>
    </p:spTree>
    <p:extLst>
      <p:ext uri="{BB962C8B-B14F-4D97-AF65-F5344CB8AC3E}">
        <p14:creationId xmlns:p14="http://schemas.microsoft.com/office/powerpoint/2010/main" val="345975296"/>
      </p:ext>
    </p:extLst>
  </p:cSld>
  <p:clrMapOvr>
    <a:masterClrMapping/>
  </p:clrMapOvr>
</p:sldLayout>
</file>

<file path=ppt/slideLayouts/slideLayout84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13858B6D-F0A8-4A5A-A21C-F2DDFAEE91CA}" type="datetime1">
              <a:rPr lang="en-US" smtClean="0">
                <a:solidFill>
                  <a:prstClr val="black"/>
                </a:solidFill>
              </a:rPr>
              <a:pPr/>
              <a:t>7/4/22</a:t>
            </a:fld>
            <a:endParaRPr lang="en-US">
              <a:solidFill>
                <a:prstClr val="black"/>
              </a:solidFill>
            </a:endParaRPr>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4" name="Slide Number Placeholder 3"/>
          <p:cNvSpPr>
            <a:spLocks noGrp="1"/>
          </p:cNvSpPr>
          <p:nvPr>
            <p:ph type="sldNum" sz="quarter" idx="12"/>
          </p:nvPr>
        </p:nvSpPr>
        <p:spPr/>
        <p:txBody>
          <a:bodyPr/>
          <a:lstStyle/>
          <a:p>
            <a:fld id="{BA2D8F13-174C-467F-9D40-7DDEF70CAB8C}" type="slidenum">
              <a:rPr lang="en-US" smtClean="0"/>
              <a:pPr/>
              <a:t>‹#›</a:t>
            </a:fld>
            <a:endParaRPr lang="en-US"/>
          </a:p>
        </p:txBody>
      </p:sp>
    </p:spTree>
    <p:extLst>
      <p:ext uri="{BB962C8B-B14F-4D97-AF65-F5344CB8AC3E}">
        <p14:creationId xmlns:p14="http://schemas.microsoft.com/office/powerpoint/2010/main" val="681389219"/>
      </p:ext>
    </p:extLst>
  </p:cSld>
  <p:clrMapOvr>
    <a:masterClrMapping/>
  </p:clrMapOvr>
</p:sldLayout>
</file>

<file path=ppt/slideLayouts/slideLayout85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4BE59F63-4AED-4D19-AEDC-2344A5DC207C}" type="datetime1">
              <a:rPr lang="en-US" smtClean="0">
                <a:solidFill>
                  <a:prstClr val="black"/>
                </a:solidFill>
              </a:rPr>
              <a:pPr/>
              <a:t>7/4/22</a:t>
            </a:fld>
            <a:endParaRPr lang="en-US">
              <a:solidFill>
                <a:prstClr val="black"/>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BA2D8F13-174C-467F-9D40-7DDEF70CAB8C}" type="slidenum">
              <a:rPr lang="en-US" smtClean="0"/>
              <a:pPr/>
              <a:t>‹#›</a:t>
            </a:fld>
            <a:endParaRPr lang="en-US"/>
          </a:p>
        </p:txBody>
      </p:sp>
    </p:spTree>
    <p:extLst>
      <p:ext uri="{BB962C8B-B14F-4D97-AF65-F5344CB8AC3E}">
        <p14:creationId xmlns:p14="http://schemas.microsoft.com/office/powerpoint/2010/main" val="1306260141"/>
      </p:ext>
    </p:extLst>
  </p:cSld>
  <p:clrMapOvr>
    <a:masterClrMapping/>
  </p:clrMapOvr>
</p:sldLayout>
</file>

<file path=ppt/slideLayouts/slideLayout85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CE2DF23D-22DE-41A0-9045-8939205C2A67}" type="datetime1">
              <a:rPr lang="en-US" smtClean="0">
                <a:solidFill>
                  <a:prstClr val="black"/>
                </a:solidFill>
              </a:rPr>
              <a:pPr/>
              <a:t>7/4/22</a:t>
            </a:fld>
            <a:endParaRPr lang="en-US">
              <a:solidFill>
                <a:prstClr val="black"/>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BA2D8F13-174C-467F-9D40-7DDEF70CAB8C}" type="slidenum">
              <a:rPr lang="en-US" smtClean="0"/>
              <a:pPr/>
              <a:t>‹#›</a:t>
            </a:fld>
            <a:endParaRPr lang="en-US"/>
          </a:p>
        </p:txBody>
      </p:sp>
    </p:spTree>
    <p:extLst>
      <p:ext uri="{BB962C8B-B14F-4D97-AF65-F5344CB8AC3E}">
        <p14:creationId xmlns:p14="http://schemas.microsoft.com/office/powerpoint/2010/main" val="3430173168"/>
      </p:ext>
    </p:extLst>
  </p:cSld>
  <p:clrMapOvr>
    <a:masterClrMapping/>
  </p:clrMapOvr>
</p:sldLayout>
</file>

<file path=ppt/slideLayouts/slideLayout85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206B5BB5-C062-4C16-8C4E-0D7EE65EA5A7}" type="datetime1">
              <a:rPr lang="en-US" smtClean="0">
                <a:solidFill>
                  <a:prstClr val="black"/>
                </a:solidFill>
              </a:rPr>
              <a:pPr/>
              <a:t>7/4/22</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extLst>
      <p:ext uri="{BB962C8B-B14F-4D97-AF65-F5344CB8AC3E}">
        <p14:creationId xmlns:p14="http://schemas.microsoft.com/office/powerpoint/2010/main" val="185577000"/>
      </p:ext>
    </p:extLst>
  </p:cSld>
  <p:clrMapOvr>
    <a:masterClrMapping/>
  </p:clrMapOvr>
</p:sldLayout>
</file>

<file path=ppt/slideLayouts/slideLayout85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93CCC17E-136C-4D5B-9C83-1E9F6F691804}" type="datetime1">
              <a:rPr lang="en-US" smtClean="0">
                <a:solidFill>
                  <a:prstClr val="black"/>
                </a:solidFill>
              </a:rPr>
              <a:pPr/>
              <a:t>7/4/22</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extLst>
      <p:ext uri="{BB962C8B-B14F-4D97-AF65-F5344CB8AC3E}">
        <p14:creationId xmlns:p14="http://schemas.microsoft.com/office/powerpoint/2010/main" val="1592880051"/>
      </p:ext>
    </p:extLst>
  </p:cSld>
  <p:clrMapOvr>
    <a:masterClrMapping/>
  </p:clrMapOvr>
</p:sldLayout>
</file>

<file path=ppt/slideLayouts/slideLayout854.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411474844"/>
      </p:ext>
    </p:extLst>
  </p:cSld>
  <p:clrMapOvr>
    <a:masterClrMapping/>
  </p:clrMapOvr>
</p:sldLayout>
</file>

<file path=ppt/slideLayouts/slideLayout85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B945C0-6189-45F9-A8E4-849CD1DF2EC8}"/>
              </a:ext>
            </a:extLst>
          </p:cNvPr>
          <p:cNvSpPr>
            <a:spLocks noGrp="1"/>
          </p:cNvSpPr>
          <p:nvPr>
            <p:ph type="ctrTitle"/>
          </p:nvPr>
        </p:nvSpPr>
        <p:spPr>
          <a:xfrm>
            <a:off x="1143000" y="1122363"/>
            <a:ext cx="6858000" cy="2387600"/>
          </a:xfrm>
        </p:spPr>
        <p:txBody>
          <a:bodyPr anchor="b"/>
          <a:lstStyle>
            <a:lvl1pPr algn="ctr">
              <a:defRPr sz="4500"/>
            </a:lvl1pPr>
          </a:lstStyle>
          <a:p>
            <a:r>
              <a:rPr lang="en-US" dirty="0"/>
              <a:t>Click to edit Master title style</a:t>
            </a:r>
          </a:p>
        </p:txBody>
      </p:sp>
      <p:sp>
        <p:nvSpPr>
          <p:cNvPr id="3" name="Subtitle 2">
            <a:extLst>
              <a:ext uri="{FF2B5EF4-FFF2-40B4-BE49-F238E27FC236}">
                <a16:creationId xmlns:a16="http://schemas.microsoft.com/office/drawing/2014/main" id="{9AE678AC-468B-4020-B66A-F26093C6C3CF}"/>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785063D3-AC3D-4E76-A78A-B51591A90B5E}"/>
              </a:ext>
            </a:extLst>
          </p:cNvPr>
          <p:cNvSpPr>
            <a:spLocks noGrp="1"/>
          </p:cNvSpPr>
          <p:nvPr>
            <p:ph type="dt" sz="half" idx="10"/>
          </p:nvPr>
        </p:nvSpPr>
        <p:spPr/>
        <p:txBody>
          <a:bodyPr/>
          <a:lstStyle/>
          <a:p>
            <a:fld id="{EED55A64-A1A7-4311-9820-88C9ECC830DB}" type="datetime1">
              <a:rPr lang="en-US" smtClean="0"/>
              <a:t>7/4/22</a:t>
            </a:fld>
            <a:endParaRPr lang="en-US"/>
          </a:p>
        </p:txBody>
      </p:sp>
      <p:sp>
        <p:nvSpPr>
          <p:cNvPr id="5" name="Footer Placeholder 4">
            <a:extLst>
              <a:ext uri="{FF2B5EF4-FFF2-40B4-BE49-F238E27FC236}">
                <a16:creationId xmlns:a16="http://schemas.microsoft.com/office/drawing/2014/main" id="{B1A38CE1-BA36-4FB2-88E1-7E09F3AB92D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358B6EB-C060-4924-9B34-88A9864EAA9F}"/>
              </a:ext>
            </a:extLst>
          </p:cNvPr>
          <p:cNvSpPr>
            <a:spLocks noGrp="1"/>
          </p:cNvSpPr>
          <p:nvPr>
            <p:ph type="sldNum" sz="quarter" idx="12"/>
          </p:nvPr>
        </p:nvSpPr>
        <p:spPr/>
        <p:txBody>
          <a:bodyPr/>
          <a:lstStyle/>
          <a:p>
            <a:fld id="{2C27E80B-A655-44B0-A6D9-E5EAFBEBB6E2}" type="slidenum">
              <a:rPr lang="en-US" smtClean="0"/>
              <a:t>‹#›</a:t>
            </a:fld>
            <a:endParaRPr lang="en-US"/>
          </a:p>
        </p:txBody>
      </p:sp>
    </p:spTree>
    <p:extLst>
      <p:ext uri="{BB962C8B-B14F-4D97-AF65-F5344CB8AC3E}">
        <p14:creationId xmlns:p14="http://schemas.microsoft.com/office/powerpoint/2010/main" val="2030951747"/>
      </p:ext>
    </p:extLst>
  </p:cSld>
  <p:clrMapOvr>
    <a:masterClrMapping/>
  </p:clrMapOvr>
</p:sldLayout>
</file>

<file path=ppt/slideLayouts/slideLayout85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538A2E-E498-4BCD-947B-EFD8C5D78457}"/>
              </a:ext>
            </a:extLst>
          </p:cNvPr>
          <p:cNvSpPr>
            <a:spLocks noGrp="1"/>
          </p:cNvSpPr>
          <p:nvPr>
            <p:ph type="title"/>
          </p:nvPr>
        </p:nvSpPr>
        <p:spPr/>
        <p:txBody>
          <a:bodyPr/>
          <a:lstStyle>
            <a:lvl1pPr>
              <a:defRPr b="1">
                <a:latin typeface="Myriad Pro Cond" panose="020B05060304030202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1FBCCAA5-BEA7-4B42-A5C2-FBC93371BFF7}"/>
              </a:ext>
            </a:extLst>
          </p:cNvPr>
          <p:cNvSpPr>
            <a:spLocks noGrp="1"/>
          </p:cNvSpPr>
          <p:nvPr>
            <p:ph idx="1"/>
          </p:nvPr>
        </p:nvSpPr>
        <p:spPr/>
        <p:txBody>
          <a:bodyPr/>
          <a:lstStyle>
            <a:lvl1pPr>
              <a:defRPr b="1">
                <a:latin typeface="Myriad Pro Cond" panose="020B0506030403020204" pitchFamily="34" charset="0"/>
              </a:defRPr>
            </a:lvl1pPr>
            <a:lvl2pPr>
              <a:defRPr b="1">
                <a:latin typeface="Myriad Pro Cond" panose="020B0506030403020204" pitchFamily="34" charset="0"/>
              </a:defRPr>
            </a:lvl2pPr>
            <a:lvl3pPr>
              <a:defRPr b="1">
                <a:latin typeface="Myriad Pro Cond" panose="020B0506030403020204" pitchFamily="34" charset="0"/>
              </a:defRPr>
            </a:lvl3pPr>
            <a:lvl4pPr>
              <a:defRPr b="1">
                <a:latin typeface="Myriad Pro Cond" panose="020B0506030403020204" pitchFamily="34" charset="0"/>
              </a:defRPr>
            </a:lvl4pPr>
            <a:lvl5pPr>
              <a:defRPr b="1">
                <a:latin typeface="Myriad Pro Cond" panose="020B0506030403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82D2F03B-B56E-4DD2-ABA2-715658E533A5}"/>
              </a:ext>
            </a:extLst>
          </p:cNvPr>
          <p:cNvSpPr>
            <a:spLocks noGrp="1"/>
          </p:cNvSpPr>
          <p:nvPr>
            <p:ph type="dt" sz="half" idx="10"/>
          </p:nvPr>
        </p:nvSpPr>
        <p:spPr/>
        <p:txBody>
          <a:bodyPr/>
          <a:lstStyle/>
          <a:p>
            <a:fld id="{6B17AEC4-674B-404B-BD94-FD6D9808E6DE}" type="datetime1">
              <a:rPr lang="en-US" smtClean="0"/>
              <a:t>7/4/22</a:t>
            </a:fld>
            <a:endParaRPr lang="en-US"/>
          </a:p>
        </p:txBody>
      </p:sp>
      <p:sp>
        <p:nvSpPr>
          <p:cNvPr id="5" name="Footer Placeholder 4">
            <a:extLst>
              <a:ext uri="{FF2B5EF4-FFF2-40B4-BE49-F238E27FC236}">
                <a16:creationId xmlns:a16="http://schemas.microsoft.com/office/drawing/2014/main" id="{C3F6711E-CC1D-458A-92D8-6F660BA8D36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EC9852C-DF95-435C-B2E7-2E5B7793EE71}"/>
              </a:ext>
            </a:extLst>
          </p:cNvPr>
          <p:cNvSpPr>
            <a:spLocks noGrp="1"/>
          </p:cNvSpPr>
          <p:nvPr>
            <p:ph type="sldNum" sz="quarter" idx="12"/>
          </p:nvPr>
        </p:nvSpPr>
        <p:spPr/>
        <p:txBody>
          <a:bodyPr/>
          <a:lstStyle>
            <a:lvl1pPr>
              <a:defRPr sz="2100"/>
            </a:lvl1pPr>
          </a:lstStyle>
          <a:p>
            <a:fld id="{2C27E80B-A655-44B0-A6D9-E5EAFBEBB6E2}" type="slidenum">
              <a:rPr lang="en-US" smtClean="0"/>
              <a:pPr/>
              <a:t>‹#›</a:t>
            </a:fld>
            <a:endParaRPr lang="en-US" dirty="0"/>
          </a:p>
        </p:txBody>
      </p:sp>
    </p:spTree>
    <p:extLst>
      <p:ext uri="{BB962C8B-B14F-4D97-AF65-F5344CB8AC3E}">
        <p14:creationId xmlns:p14="http://schemas.microsoft.com/office/powerpoint/2010/main" val="559982869"/>
      </p:ext>
    </p:extLst>
  </p:cSld>
  <p:clrMapOvr>
    <a:masterClrMapping/>
  </p:clrMapOvr>
</p:sldLayout>
</file>

<file path=ppt/slideLayouts/slideLayout85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D712F3-7128-47A5-A901-A4ACA2FD0D4E}"/>
              </a:ext>
            </a:extLst>
          </p:cNvPr>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FE91C3FA-7C62-46A7-889B-BAAF2989A7E6}"/>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21C76295-0E82-4E7D-A4DF-61967F4D683F}"/>
              </a:ext>
            </a:extLst>
          </p:cNvPr>
          <p:cNvSpPr>
            <a:spLocks noGrp="1"/>
          </p:cNvSpPr>
          <p:nvPr>
            <p:ph type="dt" sz="half" idx="10"/>
          </p:nvPr>
        </p:nvSpPr>
        <p:spPr/>
        <p:txBody>
          <a:bodyPr/>
          <a:lstStyle/>
          <a:p>
            <a:fld id="{EE06B6A0-53E4-46BE-B7EB-8C109DB24BE1}" type="datetime1">
              <a:rPr lang="en-US" smtClean="0"/>
              <a:t>7/4/22</a:t>
            </a:fld>
            <a:endParaRPr lang="en-US"/>
          </a:p>
        </p:txBody>
      </p:sp>
      <p:sp>
        <p:nvSpPr>
          <p:cNvPr id="5" name="Footer Placeholder 4">
            <a:extLst>
              <a:ext uri="{FF2B5EF4-FFF2-40B4-BE49-F238E27FC236}">
                <a16:creationId xmlns:a16="http://schemas.microsoft.com/office/drawing/2014/main" id="{F31FB585-9159-484F-B86C-E399141CE46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EAD0D0F-9310-4D13-96CB-221E769D56AB}"/>
              </a:ext>
            </a:extLst>
          </p:cNvPr>
          <p:cNvSpPr>
            <a:spLocks noGrp="1"/>
          </p:cNvSpPr>
          <p:nvPr>
            <p:ph type="sldNum" sz="quarter" idx="12"/>
          </p:nvPr>
        </p:nvSpPr>
        <p:spPr/>
        <p:txBody>
          <a:bodyPr/>
          <a:lstStyle/>
          <a:p>
            <a:fld id="{2C27E80B-A655-44B0-A6D9-E5EAFBEBB6E2}" type="slidenum">
              <a:rPr lang="en-US" smtClean="0"/>
              <a:t>‹#›</a:t>
            </a:fld>
            <a:endParaRPr lang="en-US"/>
          </a:p>
        </p:txBody>
      </p:sp>
    </p:spTree>
    <p:extLst>
      <p:ext uri="{BB962C8B-B14F-4D97-AF65-F5344CB8AC3E}">
        <p14:creationId xmlns:p14="http://schemas.microsoft.com/office/powerpoint/2010/main" val="3799030846"/>
      </p:ext>
    </p:extLst>
  </p:cSld>
  <p:clrMapOvr>
    <a:masterClrMapping/>
  </p:clrMapOvr>
</p:sldLayout>
</file>

<file path=ppt/slideLayouts/slideLayout85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E81E01-B7CF-447C-A24B-903A8ECE369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CEEBDE5-9085-4E58-8199-DA390C8A671E}"/>
              </a:ext>
            </a:extLst>
          </p:cNvPr>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8C06C08-827D-40DE-A323-1B69BD0D765F}"/>
              </a:ext>
            </a:extLst>
          </p:cNvPr>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F6B6AFD-AE7D-4C80-B660-19FA11AC5AA3}"/>
              </a:ext>
            </a:extLst>
          </p:cNvPr>
          <p:cNvSpPr>
            <a:spLocks noGrp="1"/>
          </p:cNvSpPr>
          <p:nvPr>
            <p:ph type="dt" sz="half" idx="10"/>
          </p:nvPr>
        </p:nvSpPr>
        <p:spPr/>
        <p:txBody>
          <a:bodyPr/>
          <a:lstStyle/>
          <a:p>
            <a:fld id="{456C68CF-6361-4B6F-96E5-B6DE7111586E}" type="datetime1">
              <a:rPr lang="en-US" smtClean="0"/>
              <a:t>7/4/22</a:t>
            </a:fld>
            <a:endParaRPr lang="en-US"/>
          </a:p>
        </p:txBody>
      </p:sp>
      <p:sp>
        <p:nvSpPr>
          <p:cNvPr id="6" name="Footer Placeholder 5">
            <a:extLst>
              <a:ext uri="{FF2B5EF4-FFF2-40B4-BE49-F238E27FC236}">
                <a16:creationId xmlns:a16="http://schemas.microsoft.com/office/drawing/2014/main" id="{DD1AA9C8-3795-4A4C-B978-CC4FC2715F3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617D1B4-EC34-44B5-870E-4916AAE3F3CC}"/>
              </a:ext>
            </a:extLst>
          </p:cNvPr>
          <p:cNvSpPr>
            <a:spLocks noGrp="1"/>
          </p:cNvSpPr>
          <p:nvPr>
            <p:ph type="sldNum" sz="quarter" idx="12"/>
          </p:nvPr>
        </p:nvSpPr>
        <p:spPr/>
        <p:txBody>
          <a:bodyPr/>
          <a:lstStyle/>
          <a:p>
            <a:fld id="{2C27E80B-A655-44B0-A6D9-E5EAFBEBB6E2}" type="slidenum">
              <a:rPr lang="en-US" smtClean="0"/>
              <a:t>‹#›</a:t>
            </a:fld>
            <a:endParaRPr lang="en-US"/>
          </a:p>
        </p:txBody>
      </p:sp>
    </p:spTree>
    <p:extLst>
      <p:ext uri="{BB962C8B-B14F-4D97-AF65-F5344CB8AC3E}">
        <p14:creationId xmlns:p14="http://schemas.microsoft.com/office/powerpoint/2010/main" val="3959231734"/>
      </p:ext>
    </p:extLst>
  </p:cSld>
  <p:clrMapOvr>
    <a:masterClrMapping/>
  </p:clrMapOvr>
</p:sldLayout>
</file>

<file path=ppt/slideLayouts/slideLayout85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C42F32-BF12-4E6E-9D0E-8DEB5ED790E9}"/>
              </a:ext>
            </a:extLst>
          </p:cNvPr>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619FB2A-6E70-451C-AE42-6361AC8B2177}"/>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a:extLst>
              <a:ext uri="{FF2B5EF4-FFF2-40B4-BE49-F238E27FC236}">
                <a16:creationId xmlns:a16="http://schemas.microsoft.com/office/drawing/2014/main" id="{D2EC8E6D-A0CC-4B7C-A3B8-A4092AE88027}"/>
              </a:ext>
            </a:extLst>
          </p:cNvPr>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761A02B-11BC-4A8E-88B7-2E7B26D63281}"/>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a:extLst>
              <a:ext uri="{FF2B5EF4-FFF2-40B4-BE49-F238E27FC236}">
                <a16:creationId xmlns:a16="http://schemas.microsoft.com/office/drawing/2014/main" id="{3B355BE3-71E0-41FD-8082-2533166CE536}"/>
              </a:ext>
            </a:extLst>
          </p:cNvPr>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76165C3-2FD7-4F62-8147-54EEABCFBC69}"/>
              </a:ext>
            </a:extLst>
          </p:cNvPr>
          <p:cNvSpPr>
            <a:spLocks noGrp="1"/>
          </p:cNvSpPr>
          <p:nvPr>
            <p:ph type="dt" sz="half" idx="10"/>
          </p:nvPr>
        </p:nvSpPr>
        <p:spPr/>
        <p:txBody>
          <a:bodyPr/>
          <a:lstStyle/>
          <a:p>
            <a:fld id="{AA6DCAE1-8880-4CED-8D84-4A472FE9B7DD}" type="datetime1">
              <a:rPr lang="en-US" smtClean="0"/>
              <a:t>7/4/22</a:t>
            </a:fld>
            <a:endParaRPr lang="en-US"/>
          </a:p>
        </p:txBody>
      </p:sp>
      <p:sp>
        <p:nvSpPr>
          <p:cNvPr id="8" name="Footer Placeholder 7">
            <a:extLst>
              <a:ext uri="{FF2B5EF4-FFF2-40B4-BE49-F238E27FC236}">
                <a16:creationId xmlns:a16="http://schemas.microsoft.com/office/drawing/2014/main" id="{03FB7643-3F0C-413F-A6FF-CE7E52B70BB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EA1A58E-5CF6-4E60-8348-CDC976DF9286}"/>
              </a:ext>
            </a:extLst>
          </p:cNvPr>
          <p:cNvSpPr>
            <a:spLocks noGrp="1"/>
          </p:cNvSpPr>
          <p:nvPr>
            <p:ph type="sldNum" sz="quarter" idx="12"/>
          </p:nvPr>
        </p:nvSpPr>
        <p:spPr/>
        <p:txBody>
          <a:bodyPr/>
          <a:lstStyle/>
          <a:p>
            <a:fld id="{2C27E80B-A655-44B0-A6D9-E5EAFBEBB6E2}" type="slidenum">
              <a:rPr lang="en-US" smtClean="0"/>
              <a:t>‹#›</a:t>
            </a:fld>
            <a:endParaRPr lang="en-US"/>
          </a:p>
        </p:txBody>
      </p:sp>
    </p:spTree>
    <p:extLst>
      <p:ext uri="{BB962C8B-B14F-4D97-AF65-F5344CB8AC3E}">
        <p14:creationId xmlns:p14="http://schemas.microsoft.com/office/powerpoint/2010/main" val="1522846291"/>
      </p:ext>
    </p:extLst>
  </p:cSld>
  <p:clrMapOvr>
    <a:masterClrMapping/>
  </p:clrMapOvr>
</p:sldLayout>
</file>

<file path=ppt/slideLayouts/slideLayout86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3EA521-D0ED-4F32-9C05-1CED72364A8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F4B80FF-8F21-4A93-9A9D-1D24CC62EA6C}"/>
              </a:ext>
            </a:extLst>
          </p:cNvPr>
          <p:cNvSpPr>
            <a:spLocks noGrp="1"/>
          </p:cNvSpPr>
          <p:nvPr>
            <p:ph type="dt" sz="half" idx="10"/>
          </p:nvPr>
        </p:nvSpPr>
        <p:spPr/>
        <p:txBody>
          <a:bodyPr/>
          <a:lstStyle/>
          <a:p>
            <a:fld id="{86D44A67-F383-4CC9-826E-3C5047A652BF}" type="datetime1">
              <a:rPr lang="en-US" smtClean="0"/>
              <a:t>7/4/22</a:t>
            </a:fld>
            <a:endParaRPr lang="en-US"/>
          </a:p>
        </p:txBody>
      </p:sp>
      <p:sp>
        <p:nvSpPr>
          <p:cNvPr id="4" name="Footer Placeholder 3">
            <a:extLst>
              <a:ext uri="{FF2B5EF4-FFF2-40B4-BE49-F238E27FC236}">
                <a16:creationId xmlns:a16="http://schemas.microsoft.com/office/drawing/2014/main" id="{76FB90A6-7A3E-460F-809B-E7AC23C58CF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C802378-A3CD-4657-ABB1-FAA6F52CEC26}"/>
              </a:ext>
            </a:extLst>
          </p:cNvPr>
          <p:cNvSpPr>
            <a:spLocks noGrp="1"/>
          </p:cNvSpPr>
          <p:nvPr>
            <p:ph type="sldNum" sz="quarter" idx="12"/>
          </p:nvPr>
        </p:nvSpPr>
        <p:spPr/>
        <p:txBody>
          <a:bodyPr/>
          <a:lstStyle/>
          <a:p>
            <a:fld id="{2C27E80B-A655-44B0-A6D9-E5EAFBEBB6E2}" type="slidenum">
              <a:rPr lang="en-US" smtClean="0"/>
              <a:t>‹#›</a:t>
            </a:fld>
            <a:endParaRPr lang="en-US"/>
          </a:p>
        </p:txBody>
      </p:sp>
    </p:spTree>
    <p:extLst>
      <p:ext uri="{BB962C8B-B14F-4D97-AF65-F5344CB8AC3E}">
        <p14:creationId xmlns:p14="http://schemas.microsoft.com/office/powerpoint/2010/main" val="1274273838"/>
      </p:ext>
    </p:extLst>
  </p:cSld>
  <p:clrMapOvr>
    <a:masterClrMapping/>
  </p:clrMapOvr>
</p:sldLayout>
</file>

<file path=ppt/slideLayouts/slideLayout86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9CC2E51-5953-4DA5-93BC-41DBE0718035}"/>
              </a:ext>
            </a:extLst>
          </p:cNvPr>
          <p:cNvSpPr>
            <a:spLocks noGrp="1"/>
          </p:cNvSpPr>
          <p:nvPr>
            <p:ph type="dt" sz="half" idx="10"/>
          </p:nvPr>
        </p:nvSpPr>
        <p:spPr/>
        <p:txBody>
          <a:bodyPr/>
          <a:lstStyle/>
          <a:p>
            <a:fld id="{7F3D46DC-A844-4AF4-92BE-CD29DB61E1D4}" type="datetime1">
              <a:rPr lang="en-US" smtClean="0"/>
              <a:t>7/4/22</a:t>
            </a:fld>
            <a:endParaRPr lang="en-US"/>
          </a:p>
        </p:txBody>
      </p:sp>
      <p:sp>
        <p:nvSpPr>
          <p:cNvPr id="3" name="Footer Placeholder 2">
            <a:extLst>
              <a:ext uri="{FF2B5EF4-FFF2-40B4-BE49-F238E27FC236}">
                <a16:creationId xmlns:a16="http://schemas.microsoft.com/office/drawing/2014/main" id="{9AD99423-AB3B-43D6-9DA0-1D68F96F70F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BE77AB9-06C5-47D0-9AB2-EB19C77814E7}"/>
              </a:ext>
            </a:extLst>
          </p:cNvPr>
          <p:cNvSpPr>
            <a:spLocks noGrp="1"/>
          </p:cNvSpPr>
          <p:nvPr>
            <p:ph type="sldNum" sz="quarter" idx="12"/>
          </p:nvPr>
        </p:nvSpPr>
        <p:spPr/>
        <p:txBody>
          <a:bodyPr/>
          <a:lstStyle/>
          <a:p>
            <a:fld id="{2C27E80B-A655-44B0-A6D9-E5EAFBEBB6E2}" type="slidenum">
              <a:rPr lang="en-US" smtClean="0"/>
              <a:t>‹#›</a:t>
            </a:fld>
            <a:endParaRPr lang="en-US"/>
          </a:p>
        </p:txBody>
      </p:sp>
    </p:spTree>
    <p:extLst>
      <p:ext uri="{BB962C8B-B14F-4D97-AF65-F5344CB8AC3E}">
        <p14:creationId xmlns:p14="http://schemas.microsoft.com/office/powerpoint/2010/main" val="1661757663"/>
      </p:ext>
    </p:extLst>
  </p:cSld>
  <p:clrMapOvr>
    <a:masterClrMapping/>
  </p:clrMapOvr>
</p:sldLayout>
</file>

<file path=ppt/slideLayouts/slideLayout86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EE011D-2F27-45D9-A75D-718F4CE6A97E}"/>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E215BE6F-BC5F-4FC4-8CA4-B3EB6FFF2CAB}"/>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20973DF-CDBB-4F17-AF9B-65387D38BCBD}"/>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id="{C951773F-1E93-4D17-8AF6-4567B907764D}"/>
              </a:ext>
            </a:extLst>
          </p:cNvPr>
          <p:cNvSpPr>
            <a:spLocks noGrp="1"/>
          </p:cNvSpPr>
          <p:nvPr>
            <p:ph type="dt" sz="half" idx="10"/>
          </p:nvPr>
        </p:nvSpPr>
        <p:spPr/>
        <p:txBody>
          <a:bodyPr/>
          <a:lstStyle/>
          <a:p>
            <a:fld id="{81FC8FD4-D350-45CD-8669-52ABB5E2D0B5}" type="datetime1">
              <a:rPr lang="en-US" smtClean="0"/>
              <a:t>7/4/22</a:t>
            </a:fld>
            <a:endParaRPr lang="en-US"/>
          </a:p>
        </p:txBody>
      </p:sp>
      <p:sp>
        <p:nvSpPr>
          <p:cNvPr id="6" name="Footer Placeholder 5">
            <a:extLst>
              <a:ext uri="{FF2B5EF4-FFF2-40B4-BE49-F238E27FC236}">
                <a16:creationId xmlns:a16="http://schemas.microsoft.com/office/drawing/2014/main" id="{F918B7AC-6A7C-49AF-8E05-18CD7983047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2256CA0-2AD6-4CB0-A263-63A063D17F3B}"/>
              </a:ext>
            </a:extLst>
          </p:cNvPr>
          <p:cNvSpPr>
            <a:spLocks noGrp="1"/>
          </p:cNvSpPr>
          <p:nvPr>
            <p:ph type="sldNum" sz="quarter" idx="12"/>
          </p:nvPr>
        </p:nvSpPr>
        <p:spPr/>
        <p:txBody>
          <a:bodyPr/>
          <a:lstStyle/>
          <a:p>
            <a:fld id="{2C27E80B-A655-44B0-A6D9-E5EAFBEBB6E2}" type="slidenum">
              <a:rPr lang="en-US" smtClean="0"/>
              <a:t>‹#›</a:t>
            </a:fld>
            <a:endParaRPr lang="en-US"/>
          </a:p>
        </p:txBody>
      </p:sp>
    </p:spTree>
    <p:extLst>
      <p:ext uri="{BB962C8B-B14F-4D97-AF65-F5344CB8AC3E}">
        <p14:creationId xmlns:p14="http://schemas.microsoft.com/office/powerpoint/2010/main" val="2551028429"/>
      </p:ext>
    </p:extLst>
  </p:cSld>
  <p:clrMapOvr>
    <a:masterClrMapping/>
  </p:clrMapOvr>
</p:sldLayout>
</file>

<file path=ppt/slideLayouts/slideLayout8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0944E9-475D-45F1-87FC-221F0ACA8E8B}"/>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DAC85F34-77D8-4238-A2AD-61D9FB6E05F6}"/>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id="{2767E0C8-F160-4535-888B-CF534C910927}"/>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id="{41B52E6D-D87E-4833-A79F-F4E3A1F19AE0}"/>
              </a:ext>
            </a:extLst>
          </p:cNvPr>
          <p:cNvSpPr>
            <a:spLocks noGrp="1"/>
          </p:cNvSpPr>
          <p:nvPr>
            <p:ph type="dt" sz="half" idx="10"/>
          </p:nvPr>
        </p:nvSpPr>
        <p:spPr/>
        <p:txBody>
          <a:bodyPr/>
          <a:lstStyle/>
          <a:p>
            <a:fld id="{32C21CBC-A120-4339-9349-8DA6ADB24C47}" type="datetime1">
              <a:rPr lang="en-US" smtClean="0"/>
              <a:t>7/4/22</a:t>
            </a:fld>
            <a:endParaRPr lang="en-US"/>
          </a:p>
        </p:txBody>
      </p:sp>
      <p:sp>
        <p:nvSpPr>
          <p:cNvPr id="6" name="Footer Placeholder 5">
            <a:extLst>
              <a:ext uri="{FF2B5EF4-FFF2-40B4-BE49-F238E27FC236}">
                <a16:creationId xmlns:a16="http://schemas.microsoft.com/office/drawing/2014/main" id="{63C6BF33-4AAE-4AFB-8216-0C45F35AE79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51A5AF4-3F17-429F-9C73-B93D82120A2F}"/>
              </a:ext>
            </a:extLst>
          </p:cNvPr>
          <p:cNvSpPr>
            <a:spLocks noGrp="1"/>
          </p:cNvSpPr>
          <p:nvPr>
            <p:ph type="sldNum" sz="quarter" idx="12"/>
          </p:nvPr>
        </p:nvSpPr>
        <p:spPr/>
        <p:txBody>
          <a:bodyPr/>
          <a:lstStyle/>
          <a:p>
            <a:fld id="{2C27E80B-A655-44B0-A6D9-E5EAFBEBB6E2}" type="slidenum">
              <a:rPr lang="en-US" smtClean="0"/>
              <a:t>‹#›</a:t>
            </a:fld>
            <a:endParaRPr lang="en-US"/>
          </a:p>
        </p:txBody>
      </p:sp>
    </p:spTree>
    <p:extLst>
      <p:ext uri="{BB962C8B-B14F-4D97-AF65-F5344CB8AC3E}">
        <p14:creationId xmlns:p14="http://schemas.microsoft.com/office/powerpoint/2010/main" val="2538924081"/>
      </p:ext>
    </p:extLst>
  </p:cSld>
  <p:clrMapOvr>
    <a:masterClrMapping/>
  </p:clrMapOvr>
</p:sldLayout>
</file>

<file path=ppt/slideLayouts/slideLayout86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16459E-BE5E-491B-AEF7-CCC35653F87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885A17B-10C3-4BC3-896E-F4A7480A3CD2}"/>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41A13C5-9D68-4087-94B1-CEAD73FEE5CE}"/>
              </a:ext>
            </a:extLst>
          </p:cNvPr>
          <p:cNvSpPr>
            <a:spLocks noGrp="1"/>
          </p:cNvSpPr>
          <p:nvPr>
            <p:ph type="dt" sz="half" idx="10"/>
          </p:nvPr>
        </p:nvSpPr>
        <p:spPr/>
        <p:txBody>
          <a:bodyPr/>
          <a:lstStyle/>
          <a:p>
            <a:fld id="{5AA05AD3-EA63-48CD-B0D0-8A9B64D98C5F}" type="datetime1">
              <a:rPr lang="en-US" smtClean="0"/>
              <a:t>7/4/22</a:t>
            </a:fld>
            <a:endParaRPr lang="en-US"/>
          </a:p>
        </p:txBody>
      </p:sp>
      <p:sp>
        <p:nvSpPr>
          <p:cNvPr id="5" name="Footer Placeholder 4">
            <a:extLst>
              <a:ext uri="{FF2B5EF4-FFF2-40B4-BE49-F238E27FC236}">
                <a16:creationId xmlns:a16="http://schemas.microsoft.com/office/drawing/2014/main" id="{F19E33D7-DBC3-4872-A104-16CD8C71B87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65B39CF-823E-448C-8E9C-E8F8436968F0}"/>
              </a:ext>
            </a:extLst>
          </p:cNvPr>
          <p:cNvSpPr>
            <a:spLocks noGrp="1"/>
          </p:cNvSpPr>
          <p:nvPr>
            <p:ph type="sldNum" sz="quarter" idx="12"/>
          </p:nvPr>
        </p:nvSpPr>
        <p:spPr/>
        <p:txBody>
          <a:bodyPr/>
          <a:lstStyle/>
          <a:p>
            <a:fld id="{2C27E80B-A655-44B0-A6D9-E5EAFBEBB6E2}" type="slidenum">
              <a:rPr lang="en-US" smtClean="0"/>
              <a:t>‹#›</a:t>
            </a:fld>
            <a:endParaRPr lang="en-US"/>
          </a:p>
        </p:txBody>
      </p:sp>
    </p:spTree>
    <p:extLst>
      <p:ext uri="{BB962C8B-B14F-4D97-AF65-F5344CB8AC3E}">
        <p14:creationId xmlns:p14="http://schemas.microsoft.com/office/powerpoint/2010/main" val="2500959692"/>
      </p:ext>
    </p:extLst>
  </p:cSld>
  <p:clrMapOvr>
    <a:masterClrMapping/>
  </p:clrMapOvr>
</p:sldLayout>
</file>

<file path=ppt/slideLayouts/slideLayout86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02E8218-3921-4591-9CEB-1E93553B8D68}"/>
              </a:ext>
            </a:extLst>
          </p:cNvPr>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8A1F1C2-8E82-4C14-AC81-B0F87B274281}"/>
              </a:ext>
            </a:extLst>
          </p:cNvPr>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9C563B6-21C8-4604-99A3-8D4882C83D30}"/>
              </a:ext>
            </a:extLst>
          </p:cNvPr>
          <p:cNvSpPr>
            <a:spLocks noGrp="1"/>
          </p:cNvSpPr>
          <p:nvPr>
            <p:ph type="dt" sz="half" idx="10"/>
          </p:nvPr>
        </p:nvSpPr>
        <p:spPr/>
        <p:txBody>
          <a:bodyPr/>
          <a:lstStyle/>
          <a:p>
            <a:fld id="{55899882-172B-42F4-A6E0-F35CF045E667}" type="datetime1">
              <a:rPr lang="en-US" smtClean="0"/>
              <a:t>7/4/22</a:t>
            </a:fld>
            <a:endParaRPr lang="en-US"/>
          </a:p>
        </p:txBody>
      </p:sp>
      <p:sp>
        <p:nvSpPr>
          <p:cNvPr id="5" name="Footer Placeholder 4">
            <a:extLst>
              <a:ext uri="{FF2B5EF4-FFF2-40B4-BE49-F238E27FC236}">
                <a16:creationId xmlns:a16="http://schemas.microsoft.com/office/drawing/2014/main" id="{AA7C49B4-F7EE-423B-A741-B6749DD8A22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591E3C1-79D2-45C4-BE80-5F170BA4DF3D}"/>
              </a:ext>
            </a:extLst>
          </p:cNvPr>
          <p:cNvSpPr>
            <a:spLocks noGrp="1"/>
          </p:cNvSpPr>
          <p:nvPr>
            <p:ph type="sldNum" sz="quarter" idx="12"/>
          </p:nvPr>
        </p:nvSpPr>
        <p:spPr/>
        <p:txBody>
          <a:bodyPr/>
          <a:lstStyle/>
          <a:p>
            <a:fld id="{2C27E80B-A655-44B0-A6D9-E5EAFBEBB6E2}" type="slidenum">
              <a:rPr lang="en-US" smtClean="0"/>
              <a:t>‹#›</a:t>
            </a:fld>
            <a:endParaRPr lang="en-US"/>
          </a:p>
        </p:txBody>
      </p:sp>
    </p:spTree>
    <p:extLst>
      <p:ext uri="{BB962C8B-B14F-4D97-AF65-F5344CB8AC3E}">
        <p14:creationId xmlns:p14="http://schemas.microsoft.com/office/powerpoint/2010/main" val="1015960257"/>
      </p:ext>
    </p:extLst>
  </p:cSld>
  <p:clrMapOvr>
    <a:masterClrMapping/>
  </p:clrMapOvr>
</p:sldLayout>
</file>

<file path=ppt/slideLayouts/slideLayout866.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867800"/>
            <a:ext cx="8520600" cy="11224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062998939"/>
      </p:ext>
    </p:extLst>
  </p:cSld>
  <p:clrMapOvr>
    <a:masterClrMapping/>
  </p:clrMapOvr>
</p:sldLayout>
</file>

<file path=ppt/slideLayouts/slideLayout867.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lvl1pPr marL="457189" lvl="0" indent="-342891">
              <a:spcBef>
                <a:spcPts val="0"/>
              </a:spcBef>
              <a:spcAft>
                <a:spcPts val="0"/>
              </a:spcAft>
              <a:buSzPts val="1800"/>
              <a:buChar char="●"/>
              <a:defRPr/>
            </a:lvl1pPr>
            <a:lvl2pPr marL="914377" lvl="1" indent="-317492">
              <a:spcBef>
                <a:spcPts val="1600"/>
              </a:spcBef>
              <a:spcAft>
                <a:spcPts val="0"/>
              </a:spcAft>
              <a:buSzPts val="1400"/>
              <a:buChar char="○"/>
              <a:defRPr/>
            </a:lvl2pPr>
            <a:lvl3pPr marL="1371566" lvl="2" indent="-317492">
              <a:spcBef>
                <a:spcPts val="1600"/>
              </a:spcBef>
              <a:spcAft>
                <a:spcPts val="0"/>
              </a:spcAft>
              <a:buSzPts val="1400"/>
              <a:buChar char="■"/>
              <a:defRPr/>
            </a:lvl3pPr>
            <a:lvl4pPr marL="1828754" lvl="3" indent="-317492">
              <a:spcBef>
                <a:spcPts val="1600"/>
              </a:spcBef>
              <a:spcAft>
                <a:spcPts val="0"/>
              </a:spcAft>
              <a:buSzPts val="1400"/>
              <a:buChar char="●"/>
              <a:defRPr/>
            </a:lvl4pPr>
            <a:lvl5pPr marL="2285943" lvl="4" indent="-317492">
              <a:spcBef>
                <a:spcPts val="1600"/>
              </a:spcBef>
              <a:spcAft>
                <a:spcPts val="0"/>
              </a:spcAft>
              <a:buSzPts val="1400"/>
              <a:buChar char="○"/>
              <a:defRPr/>
            </a:lvl5pPr>
            <a:lvl6pPr marL="2743131" lvl="5" indent="-317492">
              <a:spcBef>
                <a:spcPts val="1600"/>
              </a:spcBef>
              <a:spcAft>
                <a:spcPts val="0"/>
              </a:spcAft>
              <a:buSzPts val="1400"/>
              <a:buChar char="■"/>
              <a:defRPr/>
            </a:lvl6pPr>
            <a:lvl7pPr marL="3200320" lvl="6" indent="-317492">
              <a:spcBef>
                <a:spcPts val="1600"/>
              </a:spcBef>
              <a:spcAft>
                <a:spcPts val="0"/>
              </a:spcAft>
              <a:buSzPts val="1400"/>
              <a:buChar char="●"/>
              <a:defRPr/>
            </a:lvl7pPr>
            <a:lvl8pPr marL="3657509" lvl="7" indent="-317492">
              <a:spcBef>
                <a:spcPts val="1600"/>
              </a:spcBef>
              <a:spcAft>
                <a:spcPts val="0"/>
              </a:spcAft>
              <a:buSzPts val="1400"/>
              <a:buChar char="○"/>
              <a:defRPr/>
            </a:lvl8pPr>
            <a:lvl9pPr marL="4114697" lvl="8" indent="-317492">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877182158"/>
      </p:ext>
    </p:extLst>
  </p:cSld>
  <p:clrMapOvr>
    <a:masterClrMapping/>
  </p:clrMapOvr>
</p:sldLayout>
</file>

<file path=ppt/slideLayouts/slideLayout868.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1" y="1536633"/>
            <a:ext cx="3999900" cy="4555200"/>
          </a:xfrm>
          <a:prstGeom prst="rect">
            <a:avLst/>
          </a:prstGeom>
        </p:spPr>
        <p:txBody>
          <a:bodyPr spcFirstLastPara="1" wrap="square" lIns="91425" tIns="91425" rIns="91425" bIns="91425" anchor="t" anchorCtr="0">
            <a:noAutofit/>
          </a:bodyPr>
          <a:lstStyle>
            <a:lvl1pPr marL="457189" lvl="0" indent="-317492">
              <a:spcBef>
                <a:spcPts val="0"/>
              </a:spcBef>
              <a:spcAft>
                <a:spcPts val="0"/>
              </a:spcAft>
              <a:buSzPts val="1400"/>
              <a:buChar char="●"/>
              <a:defRPr sz="1400"/>
            </a:lvl1pPr>
            <a:lvl2pPr marL="914377" lvl="1" indent="-304792">
              <a:spcBef>
                <a:spcPts val="1600"/>
              </a:spcBef>
              <a:spcAft>
                <a:spcPts val="0"/>
              </a:spcAft>
              <a:buSzPts val="1200"/>
              <a:buChar char="○"/>
              <a:defRPr sz="1200"/>
            </a:lvl2pPr>
            <a:lvl3pPr marL="1371566" lvl="2" indent="-304792">
              <a:spcBef>
                <a:spcPts val="1600"/>
              </a:spcBef>
              <a:spcAft>
                <a:spcPts val="0"/>
              </a:spcAft>
              <a:buSzPts val="1200"/>
              <a:buChar char="■"/>
              <a:defRPr sz="1200"/>
            </a:lvl3pPr>
            <a:lvl4pPr marL="1828754" lvl="3" indent="-304792">
              <a:spcBef>
                <a:spcPts val="1600"/>
              </a:spcBef>
              <a:spcAft>
                <a:spcPts val="0"/>
              </a:spcAft>
              <a:buSzPts val="1200"/>
              <a:buChar char="●"/>
              <a:defRPr sz="1200"/>
            </a:lvl4pPr>
            <a:lvl5pPr marL="2285943" lvl="4" indent="-304792">
              <a:spcBef>
                <a:spcPts val="1600"/>
              </a:spcBef>
              <a:spcAft>
                <a:spcPts val="0"/>
              </a:spcAft>
              <a:buSzPts val="1200"/>
              <a:buChar char="○"/>
              <a:defRPr sz="1200"/>
            </a:lvl5pPr>
            <a:lvl6pPr marL="2743131" lvl="5" indent="-304792">
              <a:spcBef>
                <a:spcPts val="1600"/>
              </a:spcBef>
              <a:spcAft>
                <a:spcPts val="0"/>
              </a:spcAft>
              <a:buSzPts val="1200"/>
              <a:buChar char="■"/>
              <a:defRPr sz="1200"/>
            </a:lvl6pPr>
            <a:lvl7pPr marL="3200320" lvl="6" indent="-304792">
              <a:spcBef>
                <a:spcPts val="1600"/>
              </a:spcBef>
              <a:spcAft>
                <a:spcPts val="0"/>
              </a:spcAft>
              <a:buSzPts val="1200"/>
              <a:buChar char="●"/>
              <a:defRPr sz="1200"/>
            </a:lvl7pPr>
            <a:lvl8pPr marL="3657509" lvl="7" indent="-304792">
              <a:spcBef>
                <a:spcPts val="1600"/>
              </a:spcBef>
              <a:spcAft>
                <a:spcPts val="0"/>
              </a:spcAft>
              <a:buSzPts val="1200"/>
              <a:buChar char="○"/>
              <a:defRPr sz="1200"/>
            </a:lvl8pPr>
            <a:lvl9pPr marL="4114697" lvl="8" indent="-304792">
              <a:spcBef>
                <a:spcPts val="1600"/>
              </a:spcBef>
              <a:spcAft>
                <a:spcPts val="1600"/>
              </a:spcAft>
              <a:buSzPts val="1200"/>
              <a:buChar char="■"/>
              <a:defRPr sz="1200"/>
            </a:lvl9pPr>
          </a:lstStyle>
          <a:p>
            <a:endParaRPr/>
          </a:p>
        </p:txBody>
      </p:sp>
      <p:sp>
        <p:nvSpPr>
          <p:cNvPr id="23" name="Google Shape;23;p5"/>
          <p:cNvSpPr txBox="1">
            <a:spLocks noGrp="1"/>
          </p:cNvSpPr>
          <p:nvPr>
            <p:ph type="body" idx="2"/>
          </p:nvPr>
        </p:nvSpPr>
        <p:spPr>
          <a:xfrm>
            <a:off x="4832401" y="1536633"/>
            <a:ext cx="3999900" cy="4555200"/>
          </a:xfrm>
          <a:prstGeom prst="rect">
            <a:avLst/>
          </a:prstGeom>
        </p:spPr>
        <p:txBody>
          <a:bodyPr spcFirstLastPara="1" wrap="square" lIns="91425" tIns="91425" rIns="91425" bIns="91425" anchor="t" anchorCtr="0">
            <a:noAutofit/>
          </a:bodyPr>
          <a:lstStyle>
            <a:lvl1pPr marL="457189" lvl="0" indent="-317492">
              <a:spcBef>
                <a:spcPts val="0"/>
              </a:spcBef>
              <a:spcAft>
                <a:spcPts val="0"/>
              </a:spcAft>
              <a:buSzPts val="1400"/>
              <a:buChar char="●"/>
              <a:defRPr sz="1400"/>
            </a:lvl1pPr>
            <a:lvl2pPr marL="914377" lvl="1" indent="-304792">
              <a:spcBef>
                <a:spcPts val="1600"/>
              </a:spcBef>
              <a:spcAft>
                <a:spcPts val="0"/>
              </a:spcAft>
              <a:buSzPts val="1200"/>
              <a:buChar char="○"/>
              <a:defRPr sz="1200"/>
            </a:lvl2pPr>
            <a:lvl3pPr marL="1371566" lvl="2" indent="-304792">
              <a:spcBef>
                <a:spcPts val="1600"/>
              </a:spcBef>
              <a:spcAft>
                <a:spcPts val="0"/>
              </a:spcAft>
              <a:buSzPts val="1200"/>
              <a:buChar char="■"/>
              <a:defRPr sz="1200"/>
            </a:lvl3pPr>
            <a:lvl4pPr marL="1828754" lvl="3" indent="-304792">
              <a:spcBef>
                <a:spcPts val="1600"/>
              </a:spcBef>
              <a:spcAft>
                <a:spcPts val="0"/>
              </a:spcAft>
              <a:buSzPts val="1200"/>
              <a:buChar char="●"/>
              <a:defRPr sz="1200"/>
            </a:lvl4pPr>
            <a:lvl5pPr marL="2285943" lvl="4" indent="-304792">
              <a:spcBef>
                <a:spcPts val="1600"/>
              </a:spcBef>
              <a:spcAft>
                <a:spcPts val="0"/>
              </a:spcAft>
              <a:buSzPts val="1200"/>
              <a:buChar char="○"/>
              <a:defRPr sz="1200"/>
            </a:lvl5pPr>
            <a:lvl6pPr marL="2743131" lvl="5" indent="-304792">
              <a:spcBef>
                <a:spcPts val="1600"/>
              </a:spcBef>
              <a:spcAft>
                <a:spcPts val="0"/>
              </a:spcAft>
              <a:buSzPts val="1200"/>
              <a:buChar char="■"/>
              <a:defRPr sz="1200"/>
            </a:lvl6pPr>
            <a:lvl7pPr marL="3200320" lvl="6" indent="-304792">
              <a:spcBef>
                <a:spcPts val="1600"/>
              </a:spcBef>
              <a:spcAft>
                <a:spcPts val="0"/>
              </a:spcAft>
              <a:buSzPts val="1200"/>
              <a:buChar char="●"/>
              <a:defRPr sz="1200"/>
            </a:lvl7pPr>
            <a:lvl8pPr marL="3657509" lvl="7" indent="-304792">
              <a:spcBef>
                <a:spcPts val="1600"/>
              </a:spcBef>
              <a:spcAft>
                <a:spcPts val="0"/>
              </a:spcAft>
              <a:buSzPts val="1200"/>
              <a:buChar char="○"/>
              <a:defRPr sz="1200"/>
            </a:lvl8pPr>
            <a:lvl9pPr marL="4114697" lvl="8" indent="-304792">
              <a:spcBef>
                <a:spcPts val="1600"/>
              </a:spcBef>
              <a:spcAft>
                <a:spcPts val="1600"/>
              </a:spcAft>
              <a:buSzPts val="1200"/>
              <a:buChar char="■"/>
              <a:defRPr sz="1200"/>
            </a:lvl9pPr>
          </a:lstStyle>
          <a:p>
            <a:endParaRPr/>
          </a:p>
        </p:txBody>
      </p:sp>
      <p:sp>
        <p:nvSpPr>
          <p:cNvPr id="24" name="Google Shape;24;p5"/>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477198717"/>
      </p:ext>
    </p:extLst>
  </p:cSld>
  <p:clrMapOvr>
    <a:masterClrMapping/>
  </p:clrMapOvr>
</p:sldLayout>
</file>

<file path=ppt/slideLayouts/slideLayout869.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561948374"/>
      </p:ext>
    </p:extLst>
  </p:cSld>
  <p:clrMapOvr>
    <a:masterClrMapping/>
  </p:clrMapOvr>
</p:sldLayout>
</file>

<file path=ppt/slideLayouts/slideLayout870.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740800"/>
            <a:ext cx="2808000" cy="10076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852800"/>
            <a:ext cx="2808000" cy="4239200"/>
          </a:xfrm>
          <a:prstGeom prst="rect">
            <a:avLst/>
          </a:prstGeom>
        </p:spPr>
        <p:txBody>
          <a:bodyPr spcFirstLastPara="1" wrap="square" lIns="91425" tIns="91425" rIns="91425" bIns="91425" anchor="t" anchorCtr="0">
            <a:noAutofit/>
          </a:bodyPr>
          <a:lstStyle>
            <a:lvl1pPr marL="457189" lvl="0" indent="-304792">
              <a:spcBef>
                <a:spcPts val="0"/>
              </a:spcBef>
              <a:spcAft>
                <a:spcPts val="0"/>
              </a:spcAft>
              <a:buSzPts val="1200"/>
              <a:buChar char="●"/>
              <a:defRPr sz="1200"/>
            </a:lvl1pPr>
            <a:lvl2pPr marL="914377" lvl="1" indent="-304792">
              <a:spcBef>
                <a:spcPts val="1600"/>
              </a:spcBef>
              <a:spcAft>
                <a:spcPts val="0"/>
              </a:spcAft>
              <a:buSzPts val="1200"/>
              <a:buChar char="○"/>
              <a:defRPr sz="1200"/>
            </a:lvl2pPr>
            <a:lvl3pPr marL="1371566" lvl="2" indent="-304792">
              <a:spcBef>
                <a:spcPts val="1600"/>
              </a:spcBef>
              <a:spcAft>
                <a:spcPts val="0"/>
              </a:spcAft>
              <a:buSzPts val="1200"/>
              <a:buChar char="■"/>
              <a:defRPr sz="1200"/>
            </a:lvl3pPr>
            <a:lvl4pPr marL="1828754" lvl="3" indent="-304792">
              <a:spcBef>
                <a:spcPts val="1600"/>
              </a:spcBef>
              <a:spcAft>
                <a:spcPts val="0"/>
              </a:spcAft>
              <a:buSzPts val="1200"/>
              <a:buChar char="●"/>
              <a:defRPr sz="1200"/>
            </a:lvl4pPr>
            <a:lvl5pPr marL="2285943" lvl="4" indent="-304792">
              <a:spcBef>
                <a:spcPts val="1600"/>
              </a:spcBef>
              <a:spcAft>
                <a:spcPts val="0"/>
              </a:spcAft>
              <a:buSzPts val="1200"/>
              <a:buChar char="○"/>
              <a:defRPr sz="1200"/>
            </a:lvl5pPr>
            <a:lvl6pPr marL="2743131" lvl="5" indent="-304792">
              <a:spcBef>
                <a:spcPts val="1600"/>
              </a:spcBef>
              <a:spcAft>
                <a:spcPts val="0"/>
              </a:spcAft>
              <a:buSzPts val="1200"/>
              <a:buChar char="■"/>
              <a:defRPr sz="1200"/>
            </a:lvl6pPr>
            <a:lvl7pPr marL="3200320" lvl="6" indent="-304792">
              <a:spcBef>
                <a:spcPts val="1600"/>
              </a:spcBef>
              <a:spcAft>
                <a:spcPts val="0"/>
              </a:spcAft>
              <a:buSzPts val="1200"/>
              <a:buChar char="●"/>
              <a:defRPr sz="1200"/>
            </a:lvl7pPr>
            <a:lvl8pPr marL="3657509" lvl="7" indent="-304792">
              <a:spcBef>
                <a:spcPts val="1600"/>
              </a:spcBef>
              <a:spcAft>
                <a:spcPts val="0"/>
              </a:spcAft>
              <a:buSzPts val="1200"/>
              <a:buChar char="○"/>
              <a:defRPr sz="1200"/>
            </a:lvl8pPr>
            <a:lvl9pPr marL="4114697" lvl="8" indent="-304792">
              <a:spcBef>
                <a:spcPts val="1600"/>
              </a:spcBef>
              <a:spcAft>
                <a:spcPts val="1600"/>
              </a:spcAft>
              <a:buSzPts val="1200"/>
              <a:buChar char="■"/>
              <a:defRPr sz="1200"/>
            </a:lvl9pPr>
          </a:lstStyle>
          <a:p>
            <a:endParaRPr/>
          </a:p>
        </p:txBody>
      </p:sp>
      <p:sp>
        <p:nvSpPr>
          <p:cNvPr id="31" name="Google Shape;31;p7"/>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871321998"/>
      </p:ext>
    </p:extLst>
  </p:cSld>
  <p:clrMapOvr>
    <a:masterClrMapping/>
  </p:clrMapOvr>
</p:sldLayout>
</file>

<file path=ppt/slideLayouts/slideLayout871.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1" y="600200"/>
            <a:ext cx="6367800" cy="54544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737367744"/>
      </p:ext>
    </p:extLst>
  </p:cSld>
  <p:clrMapOvr>
    <a:masterClrMapping/>
  </p:clrMapOvr>
</p:sldLayout>
</file>

<file path=ppt/slideLayouts/slideLayout872.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35"/>
        <p:cNvGrpSpPr/>
        <p:nvPr/>
      </p:nvGrpSpPr>
      <p:grpSpPr>
        <a:xfrm>
          <a:off x="0" y="0"/>
          <a:ext cx="0" cy="0"/>
          <a:chOff x="0" y="0"/>
          <a:chExt cx="0" cy="0"/>
        </a:xfrm>
      </p:grpSpPr>
      <p:sp>
        <p:nvSpPr>
          <p:cNvPr id="36" name="Google Shape;36;p9"/>
          <p:cNvSpPr/>
          <p:nvPr/>
        </p:nvSpPr>
        <p:spPr>
          <a:xfrm>
            <a:off x="4572000" y="-167"/>
            <a:ext cx="4572000" cy="68580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sp>
        <p:nvSpPr>
          <p:cNvPr id="37" name="Google Shape;37;p9"/>
          <p:cNvSpPr txBox="1">
            <a:spLocks noGrp="1"/>
          </p:cNvSpPr>
          <p:nvPr>
            <p:ph type="title"/>
          </p:nvPr>
        </p:nvSpPr>
        <p:spPr>
          <a:xfrm>
            <a:off x="265500" y="1644233"/>
            <a:ext cx="4045200" cy="19764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3737433"/>
            <a:ext cx="4045200" cy="1646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965433"/>
            <a:ext cx="3837000" cy="4926800"/>
          </a:xfrm>
          <a:prstGeom prst="rect">
            <a:avLst/>
          </a:prstGeom>
        </p:spPr>
        <p:txBody>
          <a:bodyPr spcFirstLastPara="1" wrap="square" lIns="91425" tIns="91425" rIns="91425" bIns="91425" anchor="ctr" anchorCtr="0">
            <a:noAutofit/>
          </a:bodyPr>
          <a:lstStyle>
            <a:lvl1pPr marL="457189" lvl="0" indent="-342891">
              <a:spcBef>
                <a:spcPts val="0"/>
              </a:spcBef>
              <a:spcAft>
                <a:spcPts val="0"/>
              </a:spcAft>
              <a:buSzPts val="1800"/>
              <a:buChar char="●"/>
              <a:defRPr/>
            </a:lvl1pPr>
            <a:lvl2pPr marL="914377" lvl="1" indent="-317492">
              <a:spcBef>
                <a:spcPts val="1600"/>
              </a:spcBef>
              <a:spcAft>
                <a:spcPts val="0"/>
              </a:spcAft>
              <a:buSzPts val="1400"/>
              <a:buChar char="○"/>
              <a:defRPr/>
            </a:lvl2pPr>
            <a:lvl3pPr marL="1371566" lvl="2" indent="-317492">
              <a:spcBef>
                <a:spcPts val="1600"/>
              </a:spcBef>
              <a:spcAft>
                <a:spcPts val="0"/>
              </a:spcAft>
              <a:buSzPts val="1400"/>
              <a:buChar char="■"/>
              <a:defRPr/>
            </a:lvl3pPr>
            <a:lvl4pPr marL="1828754" lvl="3" indent="-317492">
              <a:spcBef>
                <a:spcPts val="1600"/>
              </a:spcBef>
              <a:spcAft>
                <a:spcPts val="0"/>
              </a:spcAft>
              <a:buSzPts val="1400"/>
              <a:buChar char="●"/>
              <a:defRPr/>
            </a:lvl4pPr>
            <a:lvl5pPr marL="2285943" lvl="4" indent="-317492">
              <a:spcBef>
                <a:spcPts val="1600"/>
              </a:spcBef>
              <a:spcAft>
                <a:spcPts val="0"/>
              </a:spcAft>
              <a:buSzPts val="1400"/>
              <a:buChar char="○"/>
              <a:defRPr/>
            </a:lvl5pPr>
            <a:lvl6pPr marL="2743131" lvl="5" indent="-317492">
              <a:spcBef>
                <a:spcPts val="1600"/>
              </a:spcBef>
              <a:spcAft>
                <a:spcPts val="0"/>
              </a:spcAft>
              <a:buSzPts val="1400"/>
              <a:buChar char="■"/>
              <a:defRPr/>
            </a:lvl6pPr>
            <a:lvl7pPr marL="3200320" lvl="6" indent="-317492">
              <a:spcBef>
                <a:spcPts val="1600"/>
              </a:spcBef>
              <a:spcAft>
                <a:spcPts val="0"/>
              </a:spcAft>
              <a:buSzPts val="1400"/>
              <a:buChar char="●"/>
              <a:defRPr/>
            </a:lvl7pPr>
            <a:lvl8pPr marL="3657509" lvl="7" indent="-317492">
              <a:spcBef>
                <a:spcPts val="1600"/>
              </a:spcBef>
              <a:spcAft>
                <a:spcPts val="0"/>
              </a:spcAft>
              <a:buSzPts val="1400"/>
              <a:buChar char="○"/>
              <a:defRPr/>
            </a:lvl8pPr>
            <a:lvl9pPr marL="4114697" lvl="8" indent="-317492">
              <a:spcBef>
                <a:spcPts val="1600"/>
              </a:spcBef>
              <a:spcAft>
                <a:spcPts val="1600"/>
              </a:spcAft>
              <a:buSzPts val="1400"/>
              <a:buChar char="■"/>
              <a:defRPr/>
            </a:lvl9pPr>
          </a:lstStyle>
          <a:p>
            <a:endParaRPr/>
          </a:p>
        </p:txBody>
      </p:sp>
      <p:sp>
        <p:nvSpPr>
          <p:cNvPr id="40" name="Google Shape;40;p9"/>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79987463"/>
      </p:ext>
    </p:extLst>
  </p:cSld>
  <p:clrMapOvr>
    <a:masterClrMapping/>
  </p:clrMapOvr>
</p:sldLayout>
</file>

<file path=ppt/slideLayouts/slideLayout873.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5640767"/>
            <a:ext cx="5998800" cy="806800"/>
          </a:xfrm>
          <a:prstGeom prst="rect">
            <a:avLst/>
          </a:prstGeom>
        </p:spPr>
        <p:txBody>
          <a:bodyPr spcFirstLastPara="1" wrap="square" lIns="91425" tIns="91425" rIns="91425" bIns="91425" anchor="ctr" anchorCtr="0">
            <a:noAutofit/>
          </a:bodyPr>
          <a:lstStyle>
            <a:lvl1pPr marL="457189" lvl="0" indent="-228594">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438577259"/>
      </p:ext>
    </p:extLst>
  </p:cSld>
  <p:clrMapOvr>
    <a:masterClrMapping/>
  </p:clrMapOvr>
</p:sldLayout>
</file>

<file path=ppt/slideLayouts/slideLayout874.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474833"/>
            <a:ext cx="8520600" cy="26180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4202967"/>
            <a:ext cx="8520600" cy="1734400"/>
          </a:xfrm>
          <a:prstGeom prst="rect">
            <a:avLst/>
          </a:prstGeom>
        </p:spPr>
        <p:txBody>
          <a:bodyPr spcFirstLastPara="1" wrap="square" lIns="91425" tIns="91425" rIns="91425" bIns="91425" anchor="t" anchorCtr="0">
            <a:noAutofit/>
          </a:bodyPr>
          <a:lstStyle>
            <a:lvl1pPr marL="457189" lvl="0" indent="-342891" algn="ctr">
              <a:spcBef>
                <a:spcPts val="0"/>
              </a:spcBef>
              <a:spcAft>
                <a:spcPts val="0"/>
              </a:spcAft>
              <a:buSzPts val="1800"/>
              <a:buChar char="●"/>
              <a:defRPr/>
            </a:lvl1pPr>
            <a:lvl2pPr marL="914377" lvl="1" indent="-317492" algn="ctr">
              <a:spcBef>
                <a:spcPts val="1600"/>
              </a:spcBef>
              <a:spcAft>
                <a:spcPts val="0"/>
              </a:spcAft>
              <a:buSzPts val="1400"/>
              <a:buChar char="○"/>
              <a:defRPr/>
            </a:lvl2pPr>
            <a:lvl3pPr marL="1371566" lvl="2" indent="-317492" algn="ctr">
              <a:spcBef>
                <a:spcPts val="1600"/>
              </a:spcBef>
              <a:spcAft>
                <a:spcPts val="0"/>
              </a:spcAft>
              <a:buSzPts val="1400"/>
              <a:buChar char="■"/>
              <a:defRPr/>
            </a:lvl3pPr>
            <a:lvl4pPr marL="1828754" lvl="3" indent="-317492" algn="ctr">
              <a:spcBef>
                <a:spcPts val="1600"/>
              </a:spcBef>
              <a:spcAft>
                <a:spcPts val="0"/>
              </a:spcAft>
              <a:buSzPts val="1400"/>
              <a:buChar char="●"/>
              <a:defRPr/>
            </a:lvl4pPr>
            <a:lvl5pPr marL="2285943" lvl="4" indent="-317492" algn="ctr">
              <a:spcBef>
                <a:spcPts val="1600"/>
              </a:spcBef>
              <a:spcAft>
                <a:spcPts val="0"/>
              </a:spcAft>
              <a:buSzPts val="1400"/>
              <a:buChar char="○"/>
              <a:defRPr/>
            </a:lvl5pPr>
            <a:lvl6pPr marL="2743131" lvl="5" indent="-317492" algn="ctr">
              <a:spcBef>
                <a:spcPts val="1600"/>
              </a:spcBef>
              <a:spcAft>
                <a:spcPts val="0"/>
              </a:spcAft>
              <a:buSzPts val="1400"/>
              <a:buChar char="■"/>
              <a:defRPr/>
            </a:lvl6pPr>
            <a:lvl7pPr marL="3200320" lvl="6" indent="-317492" algn="ctr">
              <a:spcBef>
                <a:spcPts val="1600"/>
              </a:spcBef>
              <a:spcAft>
                <a:spcPts val="0"/>
              </a:spcAft>
              <a:buSzPts val="1400"/>
              <a:buChar char="●"/>
              <a:defRPr/>
            </a:lvl7pPr>
            <a:lvl8pPr marL="3657509" lvl="7" indent="-317492" algn="ctr">
              <a:spcBef>
                <a:spcPts val="1600"/>
              </a:spcBef>
              <a:spcAft>
                <a:spcPts val="0"/>
              </a:spcAft>
              <a:buSzPts val="1400"/>
              <a:buChar char="○"/>
              <a:defRPr/>
            </a:lvl8pPr>
            <a:lvl9pPr marL="4114697" lvl="8" indent="-317492" algn="ctr">
              <a:spcBef>
                <a:spcPts val="1600"/>
              </a:spcBef>
              <a:spcAft>
                <a:spcPts val="1600"/>
              </a:spcAft>
              <a:buSzPts val="1400"/>
              <a:buChar char="■"/>
              <a:defRPr/>
            </a:lvl9pPr>
          </a:lstStyle>
          <a:p>
            <a:endParaRPr/>
          </a:p>
        </p:txBody>
      </p:sp>
      <p:sp>
        <p:nvSpPr>
          <p:cNvPr id="47" name="Google Shape;47;p11"/>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135131565"/>
      </p:ext>
    </p:extLst>
  </p:cSld>
  <p:clrMapOvr>
    <a:masterClrMapping/>
  </p:clrMapOvr>
</p:sldLayout>
</file>

<file path=ppt/slideLayouts/slideLayout875.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146761880"/>
      </p:ext>
    </p:extLst>
  </p:cSld>
  <p:clrMapOvr>
    <a:masterClrMapping/>
  </p:clrMapOvr>
</p:sldLayout>
</file>

<file path=ppt/slideLayouts/slideLayout87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3504494551"/>
      </p:ext>
    </p:extLst>
  </p:cSld>
  <p:clrMapOvr>
    <a:masterClrMapping/>
  </p:clrMapOvr>
  <p:transition/>
</p:sldLayout>
</file>

<file path=ppt/slideLayouts/slideLayout87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464722346"/>
      </p:ext>
    </p:extLst>
  </p:cSld>
  <p:clrMapOvr>
    <a:masterClrMapping/>
  </p:clrMapOvr>
  <p:transition/>
</p:sldLayout>
</file>

<file path=ppt/slideLayouts/slideLayout87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2951266905"/>
      </p:ext>
    </p:extLst>
  </p:cSld>
  <p:clrMapOvr>
    <a:masterClrMapping/>
  </p:clrMapOvr>
  <p:transition/>
</p:sldLayout>
</file>

<file path=ppt/slideLayouts/slideLayout87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2049135"/>
      </p:ext>
    </p:extLst>
  </p:cSld>
  <p:clrMapOvr>
    <a:masterClrMapping/>
  </p:clrMapOvr>
  <p:transition/>
</p:sldLayout>
</file>

<file path=ppt/slideLayouts/slideLayout88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2912208044"/>
      </p:ext>
    </p:extLst>
  </p:cSld>
  <p:clrMapOvr>
    <a:masterClrMapping/>
  </p:clrMapOvr>
  <p:transition/>
</p:sldLayout>
</file>

<file path=ppt/slideLayouts/slideLayout88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3185326197"/>
      </p:ext>
    </p:extLst>
  </p:cSld>
  <p:clrMapOvr>
    <a:masterClrMapping/>
  </p:clrMapOvr>
  <p:transition/>
</p:sldLayout>
</file>

<file path=ppt/slideLayouts/slideLayout88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1479488599"/>
      </p:ext>
    </p:extLst>
  </p:cSld>
  <p:clrMapOvr>
    <a:masterClrMapping/>
  </p:clrMapOvr>
  <p:transition/>
</p:sldLayout>
</file>

<file path=ppt/slideLayouts/slideLayout88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14669865"/>
      </p:ext>
    </p:extLst>
  </p:cSld>
  <p:clrMapOvr>
    <a:masterClrMapping/>
  </p:clrMapOvr>
  <p:transition/>
</p:sldLayout>
</file>

<file path=ppt/slideLayouts/slideLayout88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2769677468"/>
      </p:ext>
    </p:extLst>
  </p:cSld>
  <p:clrMapOvr>
    <a:masterClrMapping/>
  </p:clrMapOvr>
  <p:transition/>
</p:sldLayout>
</file>

<file path=ppt/slideLayouts/slideLayout88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2237133227"/>
      </p:ext>
    </p:extLst>
  </p:cSld>
  <p:clrMapOvr>
    <a:masterClrMapping/>
  </p:clrMapOvr>
  <p:transition/>
</p:sldLayout>
</file>

<file path=ppt/slideLayouts/slideLayout88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1522553654"/>
      </p:ext>
    </p:extLst>
  </p:cSld>
  <p:clrMapOvr>
    <a:masterClrMapping/>
  </p:clrMapOvr>
  <p:transition/>
</p:sldLayout>
</file>

<file path=ppt/slideLayouts/slideLayout887.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8"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477863980"/>
      </p:ext>
    </p:extLst>
  </p:cSld>
  <p:clrMapOvr>
    <a:masterClrMapping/>
  </p:clrMapOvr>
</p:sldLayout>
</file>

<file path=ppt/slideLayouts/slideLayout88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90EDC1BF-D507-7F45-A7C4-0B906829077C}"/>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1992A2FD-3614-2F4F-8D8D-1968A4FCD5C3}"/>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88F423D4-7D62-A046-9486-902C5E643230}"/>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93B21A48-4278-2847-949C-8F4EE04798A4}"/>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B665F9C1-6ECF-784D-8FE7-AA1307BE8426}"/>
              </a:ext>
            </a:extLst>
          </p:cNvPr>
          <p:cNvSpPr>
            <a:spLocks noGrp="1" noChangeArrowheads="1"/>
          </p:cNvSpPr>
          <p:nvPr>
            <p:ph type="ftr" sz="quarter" idx="11"/>
          </p:nvPr>
        </p:nvSpPr>
        <p:spPr>
          <a:xfrm>
            <a:off x="3124200" y="6243638"/>
            <a:ext cx="2895600" cy="457200"/>
          </a:xfrm>
        </p:spPr>
        <p:txBody>
          <a:bodyPr/>
          <a:lstStyle>
            <a:lvl1pPr eaLnBrk="0" hangingPunct="0">
              <a:defRPr/>
            </a:lvl1pPr>
          </a:lstStyle>
          <a:p>
            <a:pPr>
              <a:defRPr/>
            </a:pPr>
            <a:endParaRPr lang="en-US" altLang="en-US"/>
          </a:p>
        </p:txBody>
      </p:sp>
      <p:sp>
        <p:nvSpPr>
          <p:cNvPr id="9" name="Rectangle 6">
            <a:extLst>
              <a:ext uri="{FF2B5EF4-FFF2-40B4-BE49-F238E27FC236}">
                <a16:creationId xmlns:a16="http://schemas.microsoft.com/office/drawing/2014/main" id="{11459B8B-977C-BF46-961F-BB3F0DCA34CC}"/>
              </a:ext>
            </a:extLst>
          </p:cNvPr>
          <p:cNvSpPr>
            <a:spLocks noGrp="1" noChangeArrowheads="1"/>
          </p:cNvSpPr>
          <p:nvPr>
            <p:ph type="sldNum" sz="quarter" idx="12"/>
          </p:nvPr>
        </p:nvSpPr>
        <p:spPr/>
        <p:txBody>
          <a:bodyPr/>
          <a:lstStyle>
            <a:lvl1pPr eaLnBrk="0" hangingPunct="0">
              <a:defRPr sz="1200"/>
            </a:lvl1pPr>
          </a:lstStyle>
          <a:p>
            <a:pPr>
              <a:defRPr/>
            </a:pPr>
            <a:fld id="{FE9E5A73-BAFF-F548-9E2E-21289D47583D}" type="slidenum">
              <a:rPr lang="en-US" altLang="en-US"/>
              <a:pPr>
                <a:defRPr/>
              </a:pPr>
              <a:t>‹#›</a:t>
            </a:fld>
            <a:endParaRPr lang="en-US" altLang="en-US"/>
          </a:p>
        </p:txBody>
      </p:sp>
    </p:spTree>
    <p:extLst>
      <p:ext uri="{BB962C8B-B14F-4D97-AF65-F5344CB8AC3E}">
        <p14:creationId xmlns:p14="http://schemas.microsoft.com/office/powerpoint/2010/main" val="285576032"/>
      </p:ext>
    </p:extLst>
  </p:cSld>
  <p:clrMapOvr>
    <a:masterClrMapping/>
  </p:clrMapOvr>
  <p:transition/>
</p:sldLayout>
</file>

<file path=ppt/slideLayouts/slideLayout88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7F827B9E-D107-FE47-BCBA-A0F54423FF28}"/>
              </a:ext>
            </a:extLst>
          </p:cNvPr>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a:extLst>
              <a:ext uri="{FF2B5EF4-FFF2-40B4-BE49-F238E27FC236}">
                <a16:creationId xmlns:a16="http://schemas.microsoft.com/office/drawing/2014/main" id="{AAE25E78-7811-3E45-9C3F-3AE96402681A}"/>
              </a:ext>
            </a:extLst>
          </p:cNvPr>
          <p:cNvSpPr>
            <a:spLocks noGrp="1" noChangeArrowheads="1"/>
          </p:cNvSpPr>
          <p:nvPr>
            <p:ph type="sldNum" sz="quarter" idx="11"/>
          </p:nvPr>
        </p:nvSpPr>
        <p:spPr/>
        <p:txBody>
          <a:bodyPr/>
          <a:lstStyle>
            <a:lvl1pPr eaLnBrk="0" hangingPunct="0">
              <a:defRPr/>
            </a:lvl1pPr>
          </a:lstStyle>
          <a:p>
            <a:pPr>
              <a:defRPr/>
            </a:pPr>
            <a:fld id="{9CD3246B-4504-6A44-A3C6-3AD1B220008A}" type="slidenum">
              <a:rPr lang="en-US" altLang="en-US"/>
              <a:pPr>
                <a:defRPr/>
              </a:pPr>
              <a:t>‹#›</a:t>
            </a:fld>
            <a:endParaRPr lang="en-US" altLang="en-US"/>
          </a:p>
        </p:txBody>
      </p:sp>
    </p:spTree>
    <p:extLst>
      <p:ext uri="{BB962C8B-B14F-4D97-AF65-F5344CB8AC3E}">
        <p14:creationId xmlns:p14="http://schemas.microsoft.com/office/powerpoint/2010/main" val="411795746"/>
      </p:ext>
    </p:extLst>
  </p:cSld>
  <p:clrMapOvr>
    <a:masterClrMapping/>
  </p:clrMapOvr>
  <p:transition/>
</p:sldLayout>
</file>

<file path=ppt/slideLayouts/slideLayout89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94D63735-01BA-B944-9CAC-1B9C54BD73C2}"/>
              </a:ext>
            </a:extLst>
          </p:cNvPr>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a:extLst>
              <a:ext uri="{FF2B5EF4-FFF2-40B4-BE49-F238E27FC236}">
                <a16:creationId xmlns:a16="http://schemas.microsoft.com/office/drawing/2014/main" id="{7C670B12-B340-A643-9F4E-E46E2789DC7F}"/>
              </a:ext>
            </a:extLst>
          </p:cNvPr>
          <p:cNvSpPr>
            <a:spLocks noGrp="1" noChangeArrowheads="1"/>
          </p:cNvSpPr>
          <p:nvPr>
            <p:ph type="sldNum" sz="quarter" idx="11"/>
          </p:nvPr>
        </p:nvSpPr>
        <p:spPr/>
        <p:txBody>
          <a:bodyPr/>
          <a:lstStyle>
            <a:lvl1pPr eaLnBrk="0" hangingPunct="0">
              <a:defRPr/>
            </a:lvl1pPr>
          </a:lstStyle>
          <a:p>
            <a:pPr>
              <a:defRPr/>
            </a:pPr>
            <a:fld id="{CB2591BB-F593-DC41-9202-A6281FB4FDB6}" type="slidenum">
              <a:rPr lang="en-US" altLang="en-US"/>
              <a:pPr>
                <a:defRPr/>
              </a:pPr>
              <a:t>‹#›</a:t>
            </a:fld>
            <a:endParaRPr lang="en-US" altLang="en-US"/>
          </a:p>
        </p:txBody>
      </p:sp>
    </p:spTree>
    <p:extLst>
      <p:ext uri="{BB962C8B-B14F-4D97-AF65-F5344CB8AC3E}">
        <p14:creationId xmlns:p14="http://schemas.microsoft.com/office/powerpoint/2010/main" val="2624071484"/>
      </p:ext>
    </p:extLst>
  </p:cSld>
  <p:clrMapOvr>
    <a:masterClrMapping/>
  </p:clrMapOvr>
  <p:transition/>
</p:sldLayout>
</file>

<file path=ppt/slideLayouts/slideLayout89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FD1CFE7F-38BF-7E4F-8084-41548CC6EB39}"/>
              </a:ext>
            </a:extLst>
          </p:cNvPr>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a:extLst>
              <a:ext uri="{FF2B5EF4-FFF2-40B4-BE49-F238E27FC236}">
                <a16:creationId xmlns:a16="http://schemas.microsoft.com/office/drawing/2014/main" id="{0B09D385-5ADD-F044-A1E9-12910F637D9B}"/>
              </a:ext>
            </a:extLst>
          </p:cNvPr>
          <p:cNvSpPr>
            <a:spLocks noGrp="1" noChangeArrowheads="1"/>
          </p:cNvSpPr>
          <p:nvPr>
            <p:ph type="sldNum" sz="quarter" idx="11"/>
          </p:nvPr>
        </p:nvSpPr>
        <p:spPr/>
        <p:txBody>
          <a:bodyPr/>
          <a:lstStyle>
            <a:lvl1pPr eaLnBrk="0" hangingPunct="0">
              <a:defRPr/>
            </a:lvl1pPr>
          </a:lstStyle>
          <a:p>
            <a:pPr>
              <a:defRPr/>
            </a:pPr>
            <a:fld id="{A850AAB8-6D13-F74D-82DE-01543047371E}" type="slidenum">
              <a:rPr lang="en-US" altLang="en-US"/>
              <a:pPr>
                <a:defRPr/>
              </a:pPr>
              <a:t>‹#›</a:t>
            </a:fld>
            <a:endParaRPr lang="en-US" altLang="en-US"/>
          </a:p>
        </p:txBody>
      </p:sp>
    </p:spTree>
    <p:extLst>
      <p:ext uri="{BB962C8B-B14F-4D97-AF65-F5344CB8AC3E}">
        <p14:creationId xmlns:p14="http://schemas.microsoft.com/office/powerpoint/2010/main" val="2651874735"/>
      </p:ext>
    </p:extLst>
  </p:cSld>
  <p:clrMapOvr>
    <a:masterClrMapping/>
  </p:clrMapOvr>
  <p:transition/>
</p:sldLayout>
</file>

<file path=ppt/slideLayouts/slideLayout89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5F562CE1-D7B9-2B48-AABD-520F279FD19B}"/>
              </a:ext>
            </a:extLst>
          </p:cNvPr>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8" name="Rectangle 1030">
            <a:extLst>
              <a:ext uri="{FF2B5EF4-FFF2-40B4-BE49-F238E27FC236}">
                <a16:creationId xmlns:a16="http://schemas.microsoft.com/office/drawing/2014/main" id="{48A76E69-B5F0-BF4B-B407-6D552D390EF3}"/>
              </a:ext>
            </a:extLst>
          </p:cNvPr>
          <p:cNvSpPr>
            <a:spLocks noGrp="1" noChangeArrowheads="1"/>
          </p:cNvSpPr>
          <p:nvPr>
            <p:ph type="sldNum" sz="quarter" idx="11"/>
          </p:nvPr>
        </p:nvSpPr>
        <p:spPr/>
        <p:txBody>
          <a:bodyPr/>
          <a:lstStyle>
            <a:lvl1pPr eaLnBrk="0" hangingPunct="0">
              <a:defRPr/>
            </a:lvl1pPr>
          </a:lstStyle>
          <a:p>
            <a:pPr>
              <a:defRPr/>
            </a:pPr>
            <a:fld id="{7DCC7F1B-7885-0949-97FC-084E8A56F43B}" type="slidenum">
              <a:rPr lang="en-US" altLang="en-US"/>
              <a:pPr>
                <a:defRPr/>
              </a:pPr>
              <a:t>‹#›</a:t>
            </a:fld>
            <a:endParaRPr lang="en-US" altLang="en-US"/>
          </a:p>
        </p:txBody>
      </p:sp>
    </p:spTree>
    <p:extLst>
      <p:ext uri="{BB962C8B-B14F-4D97-AF65-F5344CB8AC3E}">
        <p14:creationId xmlns:p14="http://schemas.microsoft.com/office/powerpoint/2010/main" val="1691528761"/>
      </p:ext>
    </p:extLst>
  </p:cSld>
  <p:clrMapOvr>
    <a:masterClrMapping/>
  </p:clrMapOvr>
  <p:transition/>
</p:sldLayout>
</file>

<file path=ppt/slideLayouts/slideLayout89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335DD151-C820-B34A-B26B-2D2F1D3E1F83}"/>
              </a:ext>
            </a:extLst>
          </p:cNvPr>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4" name="Rectangle 1030">
            <a:extLst>
              <a:ext uri="{FF2B5EF4-FFF2-40B4-BE49-F238E27FC236}">
                <a16:creationId xmlns:a16="http://schemas.microsoft.com/office/drawing/2014/main" id="{CCFDF57E-6974-814A-893F-5B3EC8AC9CA0}"/>
              </a:ext>
            </a:extLst>
          </p:cNvPr>
          <p:cNvSpPr>
            <a:spLocks noGrp="1" noChangeArrowheads="1"/>
          </p:cNvSpPr>
          <p:nvPr>
            <p:ph type="sldNum" sz="quarter" idx="11"/>
          </p:nvPr>
        </p:nvSpPr>
        <p:spPr/>
        <p:txBody>
          <a:bodyPr/>
          <a:lstStyle>
            <a:lvl1pPr eaLnBrk="0" hangingPunct="0">
              <a:defRPr/>
            </a:lvl1pPr>
          </a:lstStyle>
          <a:p>
            <a:pPr>
              <a:defRPr/>
            </a:pPr>
            <a:fld id="{BDA969E1-C8A6-544B-920A-17EB75C6EE01}" type="slidenum">
              <a:rPr lang="en-US" altLang="en-US"/>
              <a:pPr>
                <a:defRPr/>
              </a:pPr>
              <a:t>‹#›</a:t>
            </a:fld>
            <a:endParaRPr lang="en-US" altLang="en-US"/>
          </a:p>
        </p:txBody>
      </p:sp>
    </p:spTree>
    <p:extLst>
      <p:ext uri="{BB962C8B-B14F-4D97-AF65-F5344CB8AC3E}">
        <p14:creationId xmlns:p14="http://schemas.microsoft.com/office/powerpoint/2010/main" val="1078949230"/>
      </p:ext>
    </p:extLst>
  </p:cSld>
  <p:clrMapOvr>
    <a:masterClrMapping/>
  </p:clrMapOvr>
  <p:transition/>
</p:sldLayout>
</file>

<file path=ppt/slideLayouts/slideLayout89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53C2F28A-A914-FE46-A024-DF13262B8C5F}"/>
              </a:ext>
            </a:extLst>
          </p:cNvPr>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3" name="Rectangle 1030">
            <a:extLst>
              <a:ext uri="{FF2B5EF4-FFF2-40B4-BE49-F238E27FC236}">
                <a16:creationId xmlns:a16="http://schemas.microsoft.com/office/drawing/2014/main" id="{19100917-C7B6-434C-99E9-E987DCCAA5D8}"/>
              </a:ext>
            </a:extLst>
          </p:cNvPr>
          <p:cNvSpPr>
            <a:spLocks noGrp="1" noChangeArrowheads="1"/>
          </p:cNvSpPr>
          <p:nvPr>
            <p:ph type="sldNum" sz="quarter" idx="11"/>
          </p:nvPr>
        </p:nvSpPr>
        <p:spPr/>
        <p:txBody>
          <a:bodyPr/>
          <a:lstStyle>
            <a:lvl1pPr eaLnBrk="0" hangingPunct="0">
              <a:defRPr/>
            </a:lvl1pPr>
          </a:lstStyle>
          <a:p>
            <a:pPr>
              <a:defRPr/>
            </a:pPr>
            <a:fld id="{6585CF00-0E48-FA45-8634-07059AC75E63}" type="slidenum">
              <a:rPr lang="en-US" altLang="en-US"/>
              <a:pPr>
                <a:defRPr/>
              </a:pPr>
              <a:t>‹#›</a:t>
            </a:fld>
            <a:endParaRPr lang="en-US" altLang="en-US"/>
          </a:p>
        </p:txBody>
      </p:sp>
    </p:spTree>
    <p:extLst>
      <p:ext uri="{BB962C8B-B14F-4D97-AF65-F5344CB8AC3E}">
        <p14:creationId xmlns:p14="http://schemas.microsoft.com/office/powerpoint/2010/main" val="1621676667"/>
      </p:ext>
    </p:extLst>
  </p:cSld>
  <p:clrMapOvr>
    <a:masterClrMapping/>
  </p:clrMapOvr>
  <p:transition/>
</p:sldLayout>
</file>

<file path=ppt/slideLayouts/slideLayout89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8552A2B8-84EB-424B-AB45-BF86C41D24AC}"/>
              </a:ext>
            </a:extLst>
          </p:cNvPr>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a:extLst>
              <a:ext uri="{FF2B5EF4-FFF2-40B4-BE49-F238E27FC236}">
                <a16:creationId xmlns:a16="http://schemas.microsoft.com/office/drawing/2014/main" id="{A2D8C86B-640E-DD49-A5A7-2807F5B6B58F}"/>
              </a:ext>
            </a:extLst>
          </p:cNvPr>
          <p:cNvSpPr>
            <a:spLocks noGrp="1" noChangeArrowheads="1"/>
          </p:cNvSpPr>
          <p:nvPr>
            <p:ph type="sldNum" sz="quarter" idx="11"/>
          </p:nvPr>
        </p:nvSpPr>
        <p:spPr/>
        <p:txBody>
          <a:bodyPr/>
          <a:lstStyle>
            <a:lvl1pPr eaLnBrk="0" hangingPunct="0">
              <a:defRPr/>
            </a:lvl1pPr>
          </a:lstStyle>
          <a:p>
            <a:pPr>
              <a:defRPr/>
            </a:pPr>
            <a:fld id="{2C344135-9420-D548-BD7C-79317C91434F}" type="slidenum">
              <a:rPr lang="en-US" altLang="en-US"/>
              <a:pPr>
                <a:defRPr/>
              </a:pPr>
              <a:t>‹#›</a:t>
            </a:fld>
            <a:endParaRPr lang="en-US" altLang="en-US"/>
          </a:p>
        </p:txBody>
      </p:sp>
    </p:spTree>
    <p:extLst>
      <p:ext uri="{BB962C8B-B14F-4D97-AF65-F5344CB8AC3E}">
        <p14:creationId xmlns:p14="http://schemas.microsoft.com/office/powerpoint/2010/main" val="2875020726"/>
      </p:ext>
    </p:extLst>
  </p:cSld>
  <p:clrMapOvr>
    <a:masterClrMapping/>
  </p:clrMapOvr>
  <p:transition/>
</p:sldLayout>
</file>

<file path=ppt/slideLayouts/slideLayout89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8EBB0C76-64C6-2942-B4EB-EE86FC1D051F}"/>
              </a:ext>
            </a:extLst>
          </p:cNvPr>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a:extLst>
              <a:ext uri="{FF2B5EF4-FFF2-40B4-BE49-F238E27FC236}">
                <a16:creationId xmlns:a16="http://schemas.microsoft.com/office/drawing/2014/main" id="{2E47F2FC-584D-BF4D-AF6A-AD9133707603}"/>
              </a:ext>
            </a:extLst>
          </p:cNvPr>
          <p:cNvSpPr>
            <a:spLocks noGrp="1" noChangeArrowheads="1"/>
          </p:cNvSpPr>
          <p:nvPr>
            <p:ph type="sldNum" sz="quarter" idx="11"/>
          </p:nvPr>
        </p:nvSpPr>
        <p:spPr/>
        <p:txBody>
          <a:bodyPr/>
          <a:lstStyle>
            <a:lvl1pPr eaLnBrk="0" hangingPunct="0">
              <a:defRPr/>
            </a:lvl1pPr>
          </a:lstStyle>
          <a:p>
            <a:pPr>
              <a:defRPr/>
            </a:pPr>
            <a:fld id="{F1DB68E5-2868-6D4F-A89F-4CC0EFD4A2B9}" type="slidenum">
              <a:rPr lang="en-US" altLang="en-US"/>
              <a:pPr>
                <a:defRPr/>
              </a:pPr>
              <a:t>‹#›</a:t>
            </a:fld>
            <a:endParaRPr lang="en-US" altLang="en-US"/>
          </a:p>
        </p:txBody>
      </p:sp>
    </p:spTree>
    <p:extLst>
      <p:ext uri="{BB962C8B-B14F-4D97-AF65-F5344CB8AC3E}">
        <p14:creationId xmlns:p14="http://schemas.microsoft.com/office/powerpoint/2010/main" val="1022421767"/>
      </p:ext>
    </p:extLst>
  </p:cSld>
  <p:clrMapOvr>
    <a:masterClrMapping/>
  </p:clrMapOvr>
  <p:transition/>
</p:sldLayout>
</file>

<file path=ppt/slideLayouts/slideLayout89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7631792A-AD76-664C-A1F8-67622FD12195}"/>
              </a:ext>
            </a:extLst>
          </p:cNvPr>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a:extLst>
              <a:ext uri="{FF2B5EF4-FFF2-40B4-BE49-F238E27FC236}">
                <a16:creationId xmlns:a16="http://schemas.microsoft.com/office/drawing/2014/main" id="{AD1CFAAE-D710-B945-880C-4838C9E27A0A}"/>
              </a:ext>
            </a:extLst>
          </p:cNvPr>
          <p:cNvSpPr>
            <a:spLocks noGrp="1" noChangeArrowheads="1"/>
          </p:cNvSpPr>
          <p:nvPr>
            <p:ph type="sldNum" sz="quarter" idx="11"/>
          </p:nvPr>
        </p:nvSpPr>
        <p:spPr/>
        <p:txBody>
          <a:bodyPr/>
          <a:lstStyle>
            <a:lvl1pPr eaLnBrk="0" hangingPunct="0">
              <a:defRPr/>
            </a:lvl1pPr>
          </a:lstStyle>
          <a:p>
            <a:pPr>
              <a:defRPr/>
            </a:pPr>
            <a:fld id="{B99F8390-5E7B-F84D-BB5A-F0643481A975}" type="slidenum">
              <a:rPr lang="en-US" altLang="en-US"/>
              <a:pPr>
                <a:defRPr/>
              </a:pPr>
              <a:t>‹#›</a:t>
            </a:fld>
            <a:endParaRPr lang="en-US" altLang="en-US"/>
          </a:p>
        </p:txBody>
      </p:sp>
    </p:spTree>
    <p:extLst>
      <p:ext uri="{BB962C8B-B14F-4D97-AF65-F5344CB8AC3E}">
        <p14:creationId xmlns:p14="http://schemas.microsoft.com/office/powerpoint/2010/main" val="1893274077"/>
      </p:ext>
    </p:extLst>
  </p:cSld>
  <p:clrMapOvr>
    <a:masterClrMapping/>
  </p:clrMapOvr>
  <p:transition/>
</p:sldLayout>
</file>

<file path=ppt/slideLayouts/slideLayout89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550158EE-260B-B548-928C-E911F37962D7}"/>
              </a:ext>
            </a:extLst>
          </p:cNvPr>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a:extLst>
              <a:ext uri="{FF2B5EF4-FFF2-40B4-BE49-F238E27FC236}">
                <a16:creationId xmlns:a16="http://schemas.microsoft.com/office/drawing/2014/main" id="{D3577B43-A5DC-1B40-946C-9AFCCF79B3B1}"/>
              </a:ext>
            </a:extLst>
          </p:cNvPr>
          <p:cNvSpPr>
            <a:spLocks noGrp="1" noChangeArrowheads="1"/>
          </p:cNvSpPr>
          <p:nvPr>
            <p:ph type="sldNum" sz="quarter" idx="11"/>
          </p:nvPr>
        </p:nvSpPr>
        <p:spPr/>
        <p:txBody>
          <a:bodyPr/>
          <a:lstStyle>
            <a:lvl1pPr eaLnBrk="0" hangingPunct="0">
              <a:defRPr/>
            </a:lvl1pPr>
          </a:lstStyle>
          <a:p>
            <a:pPr>
              <a:defRPr/>
            </a:pPr>
            <a:fld id="{954DE8F5-A1D7-DB49-969C-EAC86A464DD7}" type="slidenum">
              <a:rPr lang="en-US" altLang="en-US"/>
              <a:pPr>
                <a:defRPr/>
              </a:pPr>
              <a:t>‹#›</a:t>
            </a:fld>
            <a:endParaRPr lang="en-US" altLang="en-US"/>
          </a:p>
        </p:txBody>
      </p:sp>
    </p:spTree>
    <p:extLst>
      <p:ext uri="{BB962C8B-B14F-4D97-AF65-F5344CB8AC3E}">
        <p14:creationId xmlns:p14="http://schemas.microsoft.com/office/powerpoint/2010/main" val="3395671225"/>
      </p:ext>
    </p:extLst>
  </p:cSld>
  <p:clrMapOvr>
    <a:masterClrMapping/>
  </p:clrMapOvr>
  <p:transition/>
</p:sldLayout>
</file>

<file path=ppt/slideLayouts/slideLayout899.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26F2D48B-DA98-9943-BC1C-A3EA9EB5DCED}"/>
              </a:ext>
            </a:extLst>
          </p:cNvPr>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a:extLst>
              <a:ext uri="{FF2B5EF4-FFF2-40B4-BE49-F238E27FC236}">
                <a16:creationId xmlns:a16="http://schemas.microsoft.com/office/drawing/2014/main" id="{D1997EEF-E597-CB49-82CE-E15B3C1E8B73}"/>
              </a:ext>
            </a:extLst>
          </p:cNvPr>
          <p:cNvSpPr>
            <a:spLocks noGrp="1" noChangeArrowheads="1"/>
          </p:cNvSpPr>
          <p:nvPr>
            <p:ph type="sldNum" sz="quarter" idx="11"/>
          </p:nvPr>
        </p:nvSpPr>
        <p:spPr/>
        <p:txBody>
          <a:bodyPr/>
          <a:lstStyle>
            <a:lvl1pPr eaLnBrk="0" hangingPunct="0">
              <a:defRPr/>
            </a:lvl1pPr>
          </a:lstStyle>
          <a:p>
            <a:pPr>
              <a:defRPr/>
            </a:pPr>
            <a:fld id="{C61C15F8-46C5-1E47-A52A-D0FDBA87F580}" type="slidenum">
              <a:rPr lang="en-US" altLang="en-US"/>
              <a:pPr>
                <a:defRPr/>
              </a:pPr>
              <a:t>‹#›</a:t>
            </a:fld>
            <a:endParaRPr lang="en-US" altLang="en-US"/>
          </a:p>
        </p:txBody>
      </p:sp>
    </p:spTree>
    <p:extLst>
      <p:ext uri="{BB962C8B-B14F-4D97-AF65-F5344CB8AC3E}">
        <p14:creationId xmlns:p14="http://schemas.microsoft.com/office/powerpoint/2010/main" val="273338151"/>
      </p:ext>
    </p:extLst>
  </p:cSld>
  <p:clrMapOvr>
    <a:masterClrMapping/>
  </p:clrMapOvr>
  <p:transition/>
</p:sldLayout>
</file>

<file path=ppt/slideLayouts/slideLayout90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hangingPunct="1">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hangingPunct="1">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hangingPunct="1">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eaLnBrk="1" hangingPunct="1">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fld id="{08C9543E-5205-9747-9651-834D4A4090BA}" type="slidenum">
              <a:rPr lang="en-US"/>
              <a:pPr/>
              <a:t>‹#›</a:t>
            </a:fld>
            <a:endParaRPr lang="en-US"/>
          </a:p>
        </p:txBody>
      </p:sp>
    </p:spTree>
    <p:extLst>
      <p:ext uri="{BB962C8B-B14F-4D97-AF65-F5344CB8AC3E}">
        <p14:creationId xmlns:p14="http://schemas.microsoft.com/office/powerpoint/2010/main" val="1519692779"/>
      </p:ext>
    </p:extLst>
  </p:cSld>
  <p:clrMapOvr>
    <a:masterClrMapping/>
  </p:clrMapOvr>
  <p:transition/>
</p:sldLayout>
</file>

<file path=ppt/slideLayouts/slideLayout9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27F28456-B93E-5440-A8F9-7EDDF5DA4557}" type="slidenum">
              <a:rPr lang="en-US"/>
              <a:pPr/>
              <a:t>‹#›</a:t>
            </a:fld>
            <a:endParaRPr lang="en-US"/>
          </a:p>
        </p:txBody>
      </p:sp>
    </p:spTree>
    <p:extLst>
      <p:ext uri="{BB962C8B-B14F-4D97-AF65-F5344CB8AC3E}">
        <p14:creationId xmlns:p14="http://schemas.microsoft.com/office/powerpoint/2010/main" val="3146301177"/>
      </p:ext>
    </p:extLst>
  </p:cSld>
  <p:clrMapOvr>
    <a:masterClrMapping/>
  </p:clrMapOvr>
  <p:transition/>
</p:sldLayout>
</file>

<file path=ppt/slideLayouts/slideLayout9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805E74C4-6B34-3540-BD78-3BF22C79F728}" type="slidenum">
              <a:rPr lang="en-US"/>
              <a:pPr/>
              <a:t>‹#›</a:t>
            </a:fld>
            <a:endParaRPr lang="en-US"/>
          </a:p>
        </p:txBody>
      </p:sp>
    </p:spTree>
    <p:extLst>
      <p:ext uri="{BB962C8B-B14F-4D97-AF65-F5344CB8AC3E}">
        <p14:creationId xmlns:p14="http://schemas.microsoft.com/office/powerpoint/2010/main" val="3065118346"/>
      </p:ext>
    </p:extLst>
  </p:cSld>
  <p:clrMapOvr>
    <a:masterClrMapping/>
  </p:clrMapOvr>
  <p:transition/>
</p:sldLayout>
</file>

<file path=ppt/slideLayouts/slideLayout9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8C3A4C24-166C-5343-9210-F74E0D4C9304}" type="slidenum">
              <a:rPr lang="en-US"/>
              <a:pPr/>
              <a:t>‹#›</a:t>
            </a:fld>
            <a:endParaRPr lang="en-US"/>
          </a:p>
        </p:txBody>
      </p:sp>
    </p:spTree>
    <p:extLst>
      <p:ext uri="{BB962C8B-B14F-4D97-AF65-F5344CB8AC3E}">
        <p14:creationId xmlns:p14="http://schemas.microsoft.com/office/powerpoint/2010/main" val="1483246772"/>
      </p:ext>
    </p:extLst>
  </p:cSld>
  <p:clrMapOvr>
    <a:masterClrMapping/>
  </p:clrMapOvr>
  <p:transition/>
</p:sldLayout>
</file>

<file path=ppt/slideLayouts/slideLayout9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713D87D2-DA19-8940-8B3B-FF8552C5B77C}" type="slidenum">
              <a:rPr lang="en-US"/>
              <a:pPr/>
              <a:t>‹#›</a:t>
            </a:fld>
            <a:endParaRPr lang="en-US"/>
          </a:p>
        </p:txBody>
      </p:sp>
    </p:spTree>
    <p:extLst>
      <p:ext uri="{BB962C8B-B14F-4D97-AF65-F5344CB8AC3E}">
        <p14:creationId xmlns:p14="http://schemas.microsoft.com/office/powerpoint/2010/main" val="885478953"/>
      </p:ext>
    </p:extLst>
  </p:cSld>
  <p:clrMapOvr>
    <a:masterClrMapping/>
  </p:clrMapOvr>
  <p:transition/>
</p:sldLayout>
</file>

<file path=ppt/slideLayouts/slideLayout9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A2AE99FD-8268-5940-A9CC-24B1D52103AE}" type="slidenum">
              <a:rPr lang="en-US"/>
              <a:pPr/>
              <a:t>‹#›</a:t>
            </a:fld>
            <a:endParaRPr lang="en-US"/>
          </a:p>
        </p:txBody>
      </p:sp>
    </p:spTree>
    <p:extLst>
      <p:ext uri="{BB962C8B-B14F-4D97-AF65-F5344CB8AC3E}">
        <p14:creationId xmlns:p14="http://schemas.microsoft.com/office/powerpoint/2010/main" val="3253864224"/>
      </p:ext>
    </p:extLst>
  </p:cSld>
  <p:clrMapOvr>
    <a:masterClrMapping/>
  </p:clrMapOvr>
  <p:transition/>
</p:sldLayout>
</file>

<file path=ppt/slideLayouts/slideLayout9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9CE2CAEC-1353-BA41-92DA-2E5E12ABA71A}" type="slidenum">
              <a:rPr lang="en-US"/>
              <a:pPr/>
              <a:t>‹#›</a:t>
            </a:fld>
            <a:endParaRPr lang="en-US"/>
          </a:p>
        </p:txBody>
      </p:sp>
    </p:spTree>
    <p:extLst>
      <p:ext uri="{BB962C8B-B14F-4D97-AF65-F5344CB8AC3E}">
        <p14:creationId xmlns:p14="http://schemas.microsoft.com/office/powerpoint/2010/main" val="3976989733"/>
      </p:ext>
    </p:extLst>
  </p:cSld>
  <p:clrMapOvr>
    <a:masterClrMapping/>
  </p:clrMapOvr>
  <p:transition/>
</p:sldLayout>
</file>

<file path=ppt/slideLayouts/slideLayout9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EED2ADA9-1537-724E-8CE4-71E37348B15C}" type="slidenum">
              <a:rPr lang="en-US"/>
              <a:pPr/>
              <a:t>‹#›</a:t>
            </a:fld>
            <a:endParaRPr lang="en-US"/>
          </a:p>
        </p:txBody>
      </p:sp>
    </p:spTree>
    <p:extLst>
      <p:ext uri="{BB962C8B-B14F-4D97-AF65-F5344CB8AC3E}">
        <p14:creationId xmlns:p14="http://schemas.microsoft.com/office/powerpoint/2010/main" val="1082505316"/>
      </p:ext>
    </p:extLst>
  </p:cSld>
  <p:clrMapOvr>
    <a:masterClrMapping/>
  </p:clrMapOvr>
  <p:transition/>
</p:sldLayout>
</file>

<file path=ppt/slideLayouts/slideLayout9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0FD07FE-2D64-9D48-9FEC-8FE722137A75}" type="slidenum">
              <a:rPr lang="en-US"/>
              <a:pPr/>
              <a:t>‹#›</a:t>
            </a:fld>
            <a:endParaRPr lang="en-US"/>
          </a:p>
        </p:txBody>
      </p:sp>
    </p:spTree>
    <p:extLst>
      <p:ext uri="{BB962C8B-B14F-4D97-AF65-F5344CB8AC3E}">
        <p14:creationId xmlns:p14="http://schemas.microsoft.com/office/powerpoint/2010/main" val="390171636"/>
      </p:ext>
    </p:extLst>
  </p:cSld>
  <p:clrMapOvr>
    <a:masterClrMapping/>
  </p:clrMapOvr>
  <p:transition/>
</p:sldLayout>
</file>

<file path=ppt/slideLayouts/slideLayout9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8EE5A95C-21DE-4C43-BF97-15D8A913B216}" type="slidenum">
              <a:rPr lang="en-US"/>
              <a:pPr/>
              <a:t>‹#›</a:t>
            </a:fld>
            <a:endParaRPr lang="en-US"/>
          </a:p>
        </p:txBody>
      </p:sp>
    </p:spTree>
    <p:extLst>
      <p:ext uri="{BB962C8B-B14F-4D97-AF65-F5344CB8AC3E}">
        <p14:creationId xmlns:p14="http://schemas.microsoft.com/office/powerpoint/2010/main" val="3006189548"/>
      </p:ext>
    </p:extLst>
  </p:cSld>
  <p:clrMapOvr>
    <a:masterClrMapping/>
  </p:clrMapOvr>
  <p:transition/>
</p:sldLayout>
</file>

<file path=ppt/slideLayouts/slideLayout9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8742D8AE-8785-5A4E-95AC-C39405B3DBA1}" type="slidenum">
              <a:rPr lang="en-US"/>
              <a:pPr/>
              <a:t>‹#›</a:t>
            </a:fld>
            <a:endParaRPr lang="en-US"/>
          </a:p>
        </p:txBody>
      </p:sp>
    </p:spTree>
    <p:extLst>
      <p:ext uri="{BB962C8B-B14F-4D97-AF65-F5344CB8AC3E}">
        <p14:creationId xmlns:p14="http://schemas.microsoft.com/office/powerpoint/2010/main" val="536914815"/>
      </p:ext>
    </p:extLst>
  </p:cSld>
  <p:clrMapOvr>
    <a:masterClrMapping/>
  </p:clrMapOvr>
  <p:transition/>
</p:sldLayout>
</file>

<file path=ppt/slideLayouts/slideLayout911.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719EA279-ECCA-8F44-B787-311CA82BAECD}" type="slidenum">
              <a:rPr lang="en-US"/>
              <a:pPr/>
              <a:t>‹#›</a:t>
            </a:fld>
            <a:endParaRPr lang="en-US"/>
          </a:p>
        </p:txBody>
      </p:sp>
    </p:spTree>
    <p:extLst>
      <p:ext uri="{BB962C8B-B14F-4D97-AF65-F5344CB8AC3E}">
        <p14:creationId xmlns:p14="http://schemas.microsoft.com/office/powerpoint/2010/main" val="405265272"/>
      </p:ext>
    </p:extLst>
  </p:cSld>
  <p:clrMapOvr>
    <a:masterClrMapping/>
  </p:clrMapOvr>
  <p:transition/>
</p:sldLayout>
</file>

<file path=ppt/slideLayouts/slideLayout912.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56"/>
        <p:cNvGrpSpPr/>
        <p:nvPr/>
      </p:nvGrpSpPr>
      <p:grpSpPr>
        <a:xfrm>
          <a:off x="0" y="0"/>
          <a:ext cx="0" cy="0"/>
          <a:chOff x="0" y="0"/>
          <a:chExt cx="0" cy="0"/>
        </a:xfrm>
      </p:grpSpPr>
      <p:sp>
        <p:nvSpPr>
          <p:cNvPr id="57" name="Google Shape;57;p14"/>
          <p:cNvSpPr txBox="1">
            <a:spLocks noGrp="1"/>
          </p:cNvSpPr>
          <p:nvPr>
            <p:ph type="ctrTitle"/>
          </p:nvPr>
        </p:nvSpPr>
        <p:spPr>
          <a:xfrm>
            <a:off x="1143000" y="1122363"/>
            <a:ext cx="6858000" cy="2387600"/>
          </a:xfrm>
          <a:prstGeom prst="rect">
            <a:avLst/>
          </a:prstGeom>
          <a:noFill/>
          <a:ln>
            <a:noFill/>
          </a:ln>
        </p:spPr>
        <p:txBody>
          <a:bodyPr spcFirstLastPara="1" wrap="square" lIns="68575" tIns="34275" rIns="68575" bIns="34275" anchor="b" anchorCtr="0">
            <a:normAutofit/>
          </a:bodyPr>
          <a:lstStyle>
            <a:lvl1pPr lvl="0" algn="ctr">
              <a:lnSpc>
                <a:spcPct val="90000"/>
              </a:lnSpc>
              <a:spcBef>
                <a:spcPts val="0"/>
              </a:spcBef>
              <a:spcAft>
                <a:spcPts val="0"/>
              </a:spcAft>
              <a:buClr>
                <a:schemeClr val="dk1"/>
              </a:buClr>
              <a:buSzPts val="4500"/>
              <a:buFont typeface="Calibri"/>
              <a:buNone/>
              <a:defRPr sz="45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58" name="Google Shape;58;p14"/>
          <p:cNvSpPr txBox="1">
            <a:spLocks noGrp="1"/>
          </p:cNvSpPr>
          <p:nvPr>
            <p:ph type="subTitle" idx="1"/>
          </p:nvPr>
        </p:nvSpPr>
        <p:spPr>
          <a:xfrm>
            <a:off x="1143000" y="3602038"/>
            <a:ext cx="6858000" cy="1655761"/>
          </a:xfrm>
          <a:prstGeom prst="rect">
            <a:avLst/>
          </a:prstGeom>
          <a:noFill/>
          <a:ln>
            <a:noFill/>
          </a:ln>
        </p:spPr>
        <p:txBody>
          <a:bodyPr spcFirstLastPara="1" wrap="square" lIns="68575" tIns="34275" rIns="68575" bIns="34275" anchor="t" anchorCtr="0">
            <a:normAutofit/>
          </a:bodyPr>
          <a:lstStyle>
            <a:lvl1pPr lvl="0" algn="ctr">
              <a:lnSpc>
                <a:spcPct val="90000"/>
              </a:lnSpc>
              <a:spcBef>
                <a:spcPts val="800"/>
              </a:spcBef>
              <a:spcAft>
                <a:spcPts val="0"/>
              </a:spcAft>
              <a:buClr>
                <a:schemeClr val="dk1"/>
              </a:buClr>
              <a:buSzPts val="1800"/>
              <a:buNone/>
              <a:defRPr sz="1800"/>
            </a:lvl1pPr>
            <a:lvl2pPr lvl="1" algn="ctr">
              <a:lnSpc>
                <a:spcPct val="90000"/>
              </a:lnSpc>
              <a:spcBef>
                <a:spcPts val="400"/>
              </a:spcBef>
              <a:spcAft>
                <a:spcPts val="0"/>
              </a:spcAft>
              <a:buClr>
                <a:schemeClr val="dk1"/>
              </a:buClr>
              <a:buSzPts val="1500"/>
              <a:buNone/>
              <a:defRPr sz="1500"/>
            </a:lvl2pPr>
            <a:lvl3pPr lvl="2" algn="ctr">
              <a:lnSpc>
                <a:spcPct val="90000"/>
              </a:lnSpc>
              <a:spcBef>
                <a:spcPts val="400"/>
              </a:spcBef>
              <a:spcAft>
                <a:spcPts val="0"/>
              </a:spcAft>
              <a:buClr>
                <a:schemeClr val="dk1"/>
              </a:buClr>
              <a:buSzPts val="1400"/>
              <a:buNone/>
              <a:defRPr sz="1400"/>
            </a:lvl3pPr>
            <a:lvl4pPr lvl="3" algn="ctr">
              <a:lnSpc>
                <a:spcPct val="90000"/>
              </a:lnSpc>
              <a:spcBef>
                <a:spcPts val="400"/>
              </a:spcBef>
              <a:spcAft>
                <a:spcPts val="0"/>
              </a:spcAft>
              <a:buClr>
                <a:schemeClr val="dk1"/>
              </a:buClr>
              <a:buSzPts val="1200"/>
              <a:buNone/>
              <a:defRPr sz="1200"/>
            </a:lvl4pPr>
            <a:lvl5pPr lvl="4" algn="ctr">
              <a:lnSpc>
                <a:spcPct val="90000"/>
              </a:lnSpc>
              <a:spcBef>
                <a:spcPts val="400"/>
              </a:spcBef>
              <a:spcAft>
                <a:spcPts val="0"/>
              </a:spcAft>
              <a:buClr>
                <a:schemeClr val="dk1"/>
              </a:buClr>
              <a:buSzPts val="1200"/>
              <a:buNone/>
              <a:defRPr sz="1200"/>
            </a:lvl5pPr>
            <a:lvl6pPr lvl="5" algn="ctr">
              <a:lnSpc>
                <a:spcPct val="90000"/>
              </a:lnSpc>
              <a:spcBef>
                <a:spcPts val="400"/>
              </a:spcBef>
              <a:spcAft>
                <a:spcPts val="0"/>
              </a:spcAft>
              <a:buClr>
                <a:schemeClr val="dk1"/>
              </a:buClr>
              <a:buSzPts val="1200"/>
              <a:buNone/>
              <a:defRPr sz="1200"/>
            </a:lvl6pPr>
            <a:lvl7pPr lvl="6" algn="ctr">
              <a:lnSpc>
                <a:spcPct val="90000"/>
              </a:lnSpc>
              <a:spcBef>
                <a:spcPts val="400"/>
              </a:spcBef>
              <a:spcAft>
                <a:spcPts val="0"/>
              </a:spcAft>
              <a:buClr>
                <a:schemeClr val="dk1"/>
              </a:buClr>
              <a:buSzPts val="1200"/>
              <a:buNone/>
              <a:defRPr sz="1200"/>
            </a:lvl7pPr>
            <a:lvl8pPr lvl="7" algn="ctr">
              <a:lnSpc>
                <a:spcPct val="90000"/>
              </a:lnSpc>
              <a:spcBef>
                <a:spcPts val="400"/>
              </a:spcBef>
              <a:spcAft>
                <a:spcPts val="0"/>
              </a:spcAft>
              <a:buClr>
                <a:schemeClr val="dk1"/>
              </a:buClr>
              <a:buSzPts val="1200"/>
              <a:buNone/>
              <a:defRPr sz="1200"/>
            </a:lvl8pPr>
            <a:lvl9pPr lvl="8" algn="ctr">
              <a:lnSpc>
                <a:spcPct val="90000"/>
              </a:lnSpc>
              <a:spcBef>
                <a:spcPts val="400"/>
              </a:spcBef>
              <a:spcAft>
                <a:spcPts val="0"/>
              </a:spcAft>
              <a:buClr>
                <a:schemeClr val="dk1"/>
              </a:buClr>
              <a:buSzPts val="1200"/>
              <a:buNone/>
              <a:defRPr sz="1200"/>
            </a:lvl9pPr>
          </a:lstStyle>
          <a:p>
            <a:endParaRPr/>
          </a:p>
        </p:txBody>
      </p:sp>
      <p:sp>
        <p:nvSpPr>
          <p:cNvPr id="59" name="Google Shape;59;p14"/>
          <p:cNvSpPr txBox="1">
            <a:spLocks noGrp="1"/>
          </p:cNvSpPr>
          <p:nvPr>
            <p:ph type="dt" idx="10"/>
          </p:nvPr>
        </p:nvSpPr>
        <p:spPr>
          <a:xfrm>
            <a:off x="628650" y="6356351"/>
            <a:ext cx="2057400" cy="365125"/>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60" name="Google Shape;60;p14"/>
          <p:cNvSpPr txBox="1">
            <a:spLocks noGrp="1"/>
          </p:cNvSpPr>
          <p:nvPr>
            <p:ph type="ftr" idx="11"/>
          </p:nvPr>
        </p:nvSpPr>
        <p:spPr>
          <a:xfrm>
            <a:off x="3028950" y="6356351"/>
            <a:ext cx="3086100" cy="365125"/>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61" name="Google Shape;61;p14"/>
          <p:cNvSpPr txBox="1">
            <a:spLocks noGrp="1"/>
          </p:cNvSpPr>
          <p:nvPr>
            <p:ph type="sldNum" idx="12"/>
          </p:nvPr>
        </p:nvSpPr>
        <p:spPr>
          <a:xfrm>
            <a:off x="6457950" y="6356351"/>
            <a:ext cx="2057400" cy="365125"/>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952468927"/>
      </p:ext>
    </p:extLst>
  </p:cSld>
  <p:clrMapOvr>
    <a:masterClrMapping/>
  </p:clrMapOvr>
  <p:hf sldNum="0" hdr="0" ftr="0" dt="0"/>
</p:sldLayout>
</file>

<file path=ppt/slideLayouts/slideLayout913.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62"/>
        <p:cNvGrpSpPr/>
        <p:nvPr/>
      </p:nvGrpSpPr>
      <p:grpSpPr>
        <a:xfrm>
          <a:off x="0" y="0"/>
          <a:ext cx="0" cy="0"/>
          <a:chOff x="0" y="0"/>
          <a:chExt cx="0" cy="0"/>
        </a:xfrm>
      </p:grpSpPr>
      <p:sp>
        <p:nvSpPr>
          <p:cNvPr id="63" name="Google Shape;63;p15"/>
          <p:cNvSpPr txBox="1">
            <a:spLocks noGrp="1"/>
          </p:cNvSpPr>
          <p:nvPr>
            <p:ph type="title"/>
          </p:nvPr>
        </p:nvSpPr>
        <p:spPr>
          <a:xfrm>
            <a:off x="196388" y="86648"/>
            <a:ext cx="8787592" cy="1325563"/>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rgbClr val="264478"/>
              </a:buClr>
              <a:buSzPts val="3300"/>
              <a:buFont typeface="Garamond"/>
              <a:buNone/>
              <a:defRPr b="1">
                <a:solidFill>
                  <a:srgbClr val="264478"/>
                </a:solidFill>
                <a:latin typeface="Garamond"/>
                <a:ea typeface="Garamond"/>
                <a:cs typeface="Garamond"/>
                <a:sym typeface="Garamond"/>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64" name="Google Shape;64;p15"/>
          <p:cNvSpPr txBox="1">
            <a:spLocks noGrp="1"/>
          </p:cNvSpPr>
          <p:nvPr>
            <p:ph type="body" idx="1"/>
          </p:nvPr>
        </p:nvSpPr>
        <p:spPr>
          <a:xfrm>
            <a:off x="196388" y="1512916"/>
            <a:ext cx="8787592" cy="5345083"/>
          </a:xfrm>
          <a:prstGeom prst="rect">
            <a:avLst/>
          </a:prstGeom>
          <a:noFill/>
          <a:ln>
            <a:noFill/>
          </a:ln>
        </p:spPr>
        <p:txBody>
          <a:bodyPr spcFirstLastPara="1" wrap="square" lIns="68575" tIns="34275" rIns="68575" bIns="34275" anchor="t" anchorCtr="0">
            <a:normAutofit/>
          </a:bodyPr>
          <a:lstStyle>
            <a:lvl1pPr marL="457200" lvl="0" indent="-342900" algn="l">
              <a:lnSpc>
                <a:spcPct val="90000"/>
              </a:lnSpc>
              <a:spcBef>
                <a:spcPts val="800"/>
              </a:spcBef>
              <a:spcAft>
                <a:spcPts val="0"/>
              </a:spcAft>
              <a:buClr>
                <a:schemeClr val="dk1"/>
              </a:buClr>
              <a:buSzPts val="1800"/>
              <a:buChar char="•"/>
              <a:defRPr sz="1800">
                <a:latin typeface="Tahoma"/>
                <a:ea typeface="Tahoma"/>
                <a:cs typeface="Tahoma"/>
                <a:sym typeface="Tahoma"/>
              </a:defRPr>
            </a:lvl1pPr>
            <a:lvl2pPr marL="914400" lvl="1" indent="-336550" algn="l">
              <a:lnSpc>
                <a:spcPct val="90000"/>
              </a:lnSpc>
              <a:spcBef>
                <a:spcPts val="400"/>
              </a:spcBef>
              <a:spcAft>
                <a:spcPts val="0"/>
              </a:spcAft>
              <a:buClr>
                <a:schemeClr val="dk1"/>
              </a:buClr>
              <a:buSzPts val="1700"/>
              <a:buChar char="•"/>
              <a:defRPr sz="1700">
                <a:latin typeface="Tahoma"/>
                <a:ea typeface="Tahoma"/>
                <a:cs typeface="Tahoma"/>
                <a:sym typeface="Tahoma"/>
              </a:defRPr>
            </a:lvl2pPr>
            <a:lvl3pPr marL="1371600" lvl="2" indent="-323850" algn="l">
              <a:lnSpc>
                <a:spcPct val="90000"/>
              </a:lnSpc>
              <a:spcBef>
                <a:spcPts val="400"/>
              </a:spcBef>
              <a:spcAft>
                <a:spcPts val="0"/>
              </a:spcAft>
              <a:buClr>
                <a:schemeClr val="dk1"/>
              </a:buClr>
              <a:buSzPts val="1500"/>
              <a:buChar char="•"/>
              <a:defRPr>
                <a:latin typeface="Tahoma"/>
                <a:ea typeface="Tahoma"/>
                <a:cs typeface="Tahoma"/>
                <a:sym typeface="Tahoma"/>
              </a:defRPr>
            </a:lvl3pPr>
            <a:lvl4pPr marL="1828800" lvl="3" indent="-317500" algn="l">
              <a:lnSpc>
                <a:spcPct val="90000"/>
              </a:lnSpc>
              <a:spcBef>
                <a:spcPts val="400"/>
              </a:spcBef>
              <a:spcAft>
                <a:spcPts val="0"/>
              </a:spcAft>
              <a:buClr>
                <a:schemeClr val="dk1"/>
              </a:buClr>
              <a:buSzPts val="1400"/>
              <a:buChar char="•"/>
              <a:defRPr>
                <a:latin typeface="Tahoma"/>
                <a:ea typeface="Tahoma"/>
                <a:cs typeface="Tahoma"/>
                <a:sym typeface="Tahoma"/>
              </a:defRPr>
            </a:lvl4pPr>
            <a:lvl5pPr marL="2286000" lvl="4" indent="-317500" algn="l">
              <a:lnSpc>
                <a:spcPct val="90000"/>
              </a:lnSpc>
              <a:spcBef>
                <a:spcPts val="400"/>
              </a:spcBef>
              <a:spcAft>
                <a:spcPts val="0"/>
              </a:spcAft>
              <a:buClr>
                <a:schemeClr val="dk1"/>
              </a:buClr>
              <a:buSzPts val="1400"/>
              <a:buChar char="•"/>
              <a:defRPr>
                <a:latin typeface="Tahoma"/>
                <a:ea typeface="Tahoma"/>
                <a:cs typeface="Tahoma"/>
                <a:sym typeface="Tahoma"/>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5" name="Google Shape;65;p15"/>
          <p:cNvSpPr txBox="1">
            <a:spLocks noGrp="1"/>
          </p:cNvSpPr>
          <p:nvPr>
            <p:ph type="dt" idx="10"/>
          </p:nvPr>
        </p:nvSpPr>
        <p:spPr>
          <a:xfrm>
            <a:off x="628650" y="6493507"/>
            <a:ext cx="2057400" cy="365125"/>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66" name="Google Shape;66;p15"/>
          <p:cNvSpPr txBox="1">
            <a:spLocks noGrp="1"/>
          </p:cNvSpPr>
          <p:nvPr>
            <p:ph type="ftr" idx="11"/>
          </p:nvPr>
        </p:nvSpPr>
        <p:spPr>
          <a:xfrm>
            <a:off x="3028950" y="6493507"/>
            <a:ext cx="3086100" cy="365125"/>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67" name="Google Shape;67;p15"/>
          <p:cNvSpPr txBox="1">
            <a:spLocks noGrp="1"/>
          </p:cNvSpPr>
          <p:nvPr>
            <p:ph type="sldNum" idx="12"/>
          </p:nvPr>
        </p:nvSpPr>
        <p:spPr>
          <a:xfrm>
            <a:off x="7084517" y="6493507"/>
            <a:ext cx="2057400" cy="365125"/>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sz="1200" b="1">
                <a:solidFill>
                  <a:schemeClr val="dk1"/>
                </a:solidFill>
                <a:latin typeface="Calibri"/>
                <a:ea typeface="Calibri"/>
                <a:cs typeface="Calibri"/>
                <a:sym typeface="Calibri"/>
              </a:defRPr>
            </a:lvl1pPr>
            <a:lvl2pPr marL="0" lvl="1" indent="0" algn="r">
              <a:spcBef>
                <a:spcPts val="0"/>
              </a:spcBef>
              <a:buNone/>
              <a:defRPr sz="1200" b="1">
                <a:solidFill>
                  <a:schemeClr val="dk1"/>
                </a:solidFill>
                <a:latin typeface="Calibri"/>
                <a:ea typeface="Calibri"/>
                <a:cs typeface="Calibri"/>
                <a:sym typeface="Calibri"/>
              </a:defRPr>
            </a:lvl2pPr>
            <a:lvl3pPr marL="0" lvl="2" indent="0" algn="r">
              <a:spcBef>
                <a:spcPts val="0"/>
              </a:spcBef>
              <a:buNone/>
              <a:defRPr sz="1200" b="1">
                <a:solidFill>
                  <a:schemeClr val="dk1"/>
                </a:solidFill>
                <a:latin typeface="Calibri"/>
                <a:ea typeface="Calibri"/>
                <a:cs typeface="Calibri"/>
                <a:sym typeface="Calibri"/>
              </a:defRPr>
            </a:lvl3pPr>
            <a:lvl4pPr marL="0" lvl="3" indent="0" algn="r">
              <a:spcBef>
                <a:spcPts val="0"/>
              </a:spcBef>
              <a:buNone/>
              <a:defRPr sz="1200" b="1">
                <a:solidFill>
                  <a:schemeClr val="dk1"/>
                </a:solidFill>
                <a:latin typeface="Calibri"/>
                <a:ea typeface="Calibri"/>
                <a:cs typeface="Calibri"/>
                <a:sym typeface="Calibri"/>
              </a:defRPr>
            </a:lvl4pPr>
            <a:lvl5pPr marL="0" lvl="4" indent="0" algn="r">
              <a:spcBef>
                <a:spcPts val="0"/>
              </a:spcBef>
              <a:buNone/>
              <a:defRPr sz="1200" b="1">
                <a:solidFill>
                  <a:schemeClr val="dk1"/>
                </a:solidFill>
                <a:latin typeface="Calibri"/>
                <a:ea typeface="Calibri"/>
                <a:cs typeface="Calibri"/>
                <a:sym typeface="Calibri"/>
              </a:defRPr>
            </a:lvl5pPr>
            <a:lvl6pPr marL="0" lvl="5" indent="0" algn="r">
              <a:spcBef>
                <a:spcPts val="0"/>
              </a:spcBef>
              <a:buNone/>
              <a:defRPr sz="1200" b="1">
                <a:solidFill>
                  <a:schemeClr val="dk1"/>
                </a:solidFill>
                <a:latin typeface="Calibri"/>
                <a:ea typeface="Calibri"/>
                <a:cs typeface="Calibri"/>
                <a:sym typeface="Calibri"/>
              </a:defRPr>
            </a:lvl6pPr>
            <a:lvl7pPr marL="0" lvl="6" indent="0" algn="r">
              <a:spcBef>
                <a:spcPts val="0"/>
              </a:spcBef>
              <a:buNone/>
              <a:defRPr sz="1200" b="1">
                <a:solidFill>
                  <a:schemeClr val="dk1"/>
                </a:solidFill>
                <a:latin typeface="Calibri"/>
                <a:ea typeface="Calibri"/>
                <a:cs typeface="Calibri"/>
                <a:sym typeface="Calibri"/>
              </a:defRPr>
            </a:lvl7pPr>
            <a:lvl8pPr marL="0" lvl="7" indent="0" algn="r">
              <a:spcBef>
                <a:spcPts val="0"/>
              </a:spcBef>
              <a:buNone/>
              <a:defRPr sz="1200" b="1">
                <a:solidFill>
                  <a:schemeClr val="dk1"/>
                </a:solidFill>
                <a:latin typeface="Calibri"/>
                <a:ea typeface="Calibri"/>
                <a:cs typeface="Calibri"/>
                <a:sym typeface="Calibri"/>
              </a:defRPr>
            </a:lvl8pPr>
            <a:lvl9pPr marL="0" lvl="8" indent="0" algn="r">
              <a:spcBef>
                <a:spcPts val="0"/>
              </a:spcBef>
              <a:buNone/>
              <a:defRPr sz="1200" b="1">
                <a:solidFill>
                  <a:schemeClr val="dk1"/>
                </a:solidFill>
                <a:latin typeface="Calibri"/>
                <a:ea typeface="Calibri"/>
                <a:cs typeface="Calibri"/>
                <a:sym typeface="Calibri"/>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219029924"/>
      </p:ext>
    </p:extLst>
  </p:cSld>
  <p:clrMapOvr>
    <a:masterClrMapping/>
  </p:clrMapOvr>
  <p:hf sldNum="0" hdr="0" ftr="0" dt="0"/>
</p:sldLayout>
</file>

<file path=ppt/slideLayouts/slideLayout914.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68"/>
        <p:cNvGrpSpPr/>
        <p:nvPr/>
      </p:nvGrpSpPr>
      <p:grpSpPr>
        <a:xfrm>
          <a:off x="0" y="0"/>
          <a:ext cx="0" cy="0"/>
          <a:chOff x="0" y="0"/>
          <a:chExt cx="0" cy="0"/>
        </a:xfrm>
      </p:grpSpPr>
      <p:sp>
        <p:nvSpPr>
          <p:cNvPr id="69" name="Google Shape;69;p16"/>
          <p:cNvSpPr txBox="1">
            <a:spLocks noGrp="1"/>
          </p:cNvSpPr>
          <p:nvPr>
            <p:ph type="title"/>
          </p:nvPr>
        </p:nvSpPr>
        <p:spPr>
          <a:xfrm>
            <a:off x="623888" y="1709740"/>
            <a:ext cx="7886700" cy="2852737"/>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4500"/>
              <a:buFont typeface="Calibri"/>
              <a:buNone/>
              <a:defRPr sz="45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70" name="Google Shape;70;p16"/>
          <p:cNvSpPr txBox="1">
            <a:spLocks noGrp="1"/>
          </p:cNvSpPr>
          <p:nvPr>
            <p:ph type="body" idx="1"/>
          </p:nvPr>
        </p:nvSpPr>
        <p:spPr>
          <a:xfrm>
            <a:off x="623888" y="4589463"/>
            <a:ext cx="7886700" cy="1500187"/>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rgbClr val="888888"/>
              </a:buClr>
              <a:buSzPts val="1800"/>
              <a:buNone/>
              <a:defRPr sz="1800">
                <a:solidFill>
                  <a:srgbClr val="888888"/>
                </a:solidFill>
              </a:defRPr>
            </a:lvl1pPr>
            <a:lvl2pPr marL="914400" lvl="1" indent="-228600" algn="l">
              <a:lnSpc>
                <a:spcPct val="90000"/>
              </a:lnSpc>
              <a:spcBef>
                <a:spcPts val="400"/>
              </a:spcBef>
              <a:spcAft>
                <a:spcPts val="0"/>
              </a:spcAft>
              <a:buClr>
                <a:srgbClr val="888888"/>
              </a:buClr>
              <a:buSzPts val="1500"/>
              <a:buNone/>
              <a:defRPr sz="1500">
                <a:solidFill>
                  <a:srgbClr val="888888"/>
                </a:solidFill>
              </a:defRPr>
            </a:lvl2pPr>
            <a:lvl3pPr marL="1371600" lvl="2" indent="-228600" algn="l">
              <a:lnSpc>
                <a:spcPct val="90000"/>
              </a:lnSpc>
              <a:spcBef>
                <a:spcPts val="400"/>
              </a:spcBef>
              <a:spcAft>
                <a:spcPts val="0"/>
              </a:spcAft>
              <a:buClr>
                <a:srgbClr val="888888"/>
              </a:buClr>
              <a:buSzPts val="1400"/>
              <a:buNone/>
              <a:defRPr sz="1400">
                <a:solidFill>
                  <a:srgbClr val="888888"/>
                </a:solidFill>
              </a:defRPr>
            </a:lvl3pPr>
            <a:lvl4pPr marL="1828800" lvl="3" indent="-228600" algn="l">
              <a:lnSpc>
                <a:spcPct val="90000"/>
              </a:lnSpc>
              <a:spcBef>
                <a:spcPts val="400"/>
              </a:spcBef>
              <a:spcAft>
                <a:spcPts val="0"/>
              </a:spcAft>
              <a:buClr>
                <a:srgbClr val="888888"/>
              </a:buClr>
              <a:buSzPts val="1200"/>
              <a:buNone/>
              <a:defRPr sz="1200">
                <a:solidFill>
                  <a:srgbClr val="888888"/>
                </a:solidFill>
              </a:defRPr>
            </a:lvl4pPr>
            <a:lvl5pPr marL="2286000" lvl="4" indent="-228600" algn="l">
              <a:lnSpc>
                <a:spcPct val="90000"/>
              </a:lnSpc>
              <a:spcBef>
                <a:spcPts val="400"/>
              </a:spcBef>
              <a:spcAft>
                <a:spcPts val="0"/>
              </a:spcAft>
              <a:buClr>
                <a:srgbClr val="888888"/>
              </a:buClr>
              <a:buSzPts val="1200"/>
              <a:buNone/>
              <a:defRPr sz="1200">
                <a:solidFill>
                  <a:srgbClr val="888888"/>
                </a:solidFill>
              </a:defRPr>
            </a:lvl5pPr>
            <a:lvl6pPr marL="2743200" lvl="5" indent="-228600" algn="l">
              <a:lnSpc>
                <a:spcPct val="90000"/>
              </a:lnSpc>
              <a:spcBef>
                <a:spcPts val="400"/>
              </a:spcBef>
              <a:spcAft>
                <a:spcPts val="0"/>
              </a:spcAft>
              <a:buClr>
                <a:srgbClr val="888888"/>
              </a:buClr>
              <a:buSzPts val="1200"/>
              <a:buNone/>
              <a:defRPr sz="1200">
                <a:solidFill>
                  <a:srgbClr val="888888"/>
                </a:solidFill>
              </a:defRPr>
            </a:lvl6pPr>
            <a:lvl7pPr marL="3200400" lvl="6" indent="-228600" algn="l">
              <a:lnSpc>
                <a:spcPct val="90000"/>
              </a:lnSpc>
              <a:spcBef>
                <a:spcPts val="400"/>
              </a:spcBef>
              <a:spcAft>
                <a:spcPts val="0"/>
              </a:spcAft>
              <a:buClr>
                <a:srgbClr val="888888"/>
              </a:buClr>
              <a:buSzPts val="1200"/>
              <a:buNone/>
              <a:defRPr sz="1200">
                <a:solidFill>
                  <a:srgbClr val="888888"/>
                </a:solidFill>
              </a:defRPr>
            </a:lvl7pPr>
            <a:lvl8pPr marL="3657600" lvl="7" indent="-228600" algn="l">
              <a:lnSpc>
                <a:spcPct val="90000"/>
              </a:lnSpc>
              <a:spcBef>
                <a:spcPts val="400"/>
              </a:spcBef>
              <a:spcAft>
                <a:spcPts val="0"/>
              </a:spcAft>
              <a:buClr>
                <a:srgbClr val="888888"/>
              </a:buClr>
              <a:buSzPts val="1200"/>
              <a:buNone/>
              <a:defRPr sz="1200">
                <a:solidFill>
                  <a:srgbClr val="888888"/>
                </a:solidFill>
              </a:defRPr>
            </a:lvl8pPr>
            <a:lvl9pPr marL="4114800" lvl="8" indent="-228600" algn="l">
              <a:lnSpc>
                <a:spcPct val="90000"/>
              </a:lnSpc>
              <a:spcBef>
                <a:spcPts val="400"/>
              </a:spcBef>
              <a:spcAft>
                <a:spcPts val="0"/>
              </a:spcAft>
              <a:buClr>
                <a:srgbClr val="888888"/>
              </a:buClr>
              <a:buSzPts val="1200"/>
              <a:buNone/>
              <a:defRPr sz="1200">
                <a:solidFill>
                  <a:srgbClr val="888888"/>
                </a:solidFill>
              </a:defRPr>
            </a:lvl9pPr>
          </a:lstStyle>
          <a:p>
            <a:endParaRPr/>
          </a:p>
        </p:txBody>
      </p:sp>
      <p:sp>
        <p:nvSpPr>
          <p:cNvPr id="71" name="Google Shape;71;p16"/>
          <p:cNvSpPr txBox="1">
            <a:spLocks noGrp="1"/>
          </p:cNvSpPr>
          <p:nvPr>
            <p:ph type="dt" idx="10"/>
          </p:nvPr>
        </p:nvSpPr>
        <p:spPr>
          <a:xfrm>
            <a:off x="628650" y="6356351"/>
            <a:ext cx="2057400" cy="365125"/>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72" name="Google Shape;72;p16"/>
          <p:cNvSpPr txBox="1">
            <a:spLocks noGrp="1"/>
          </p:cNvSpPr>
          <p:nvPr>
            <p:ph type="ftr" idx="11"/>
          </p:nvPr>
        </p:nvSpPr>
        <p:spPr>
          <a:xfrm>
            <a:off x="3028950" y="6356351"/>
            <a:ext cx="3086100" cy="365125"/>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73" name="Google Shape;73;p16"/>
          <p:cNvSpPr txBox="1">
            <a:spLocks noGrp="1"/>
          </p:cNvSpPr>
          <p:nvPr>
            <p:ph type="sldNum" idx="12"/>
          </p:nvPr>
        </p:nvSpPr>
        <p:spPr>
          <a:xfrm>
            <a:off x="6457950" y="6356351"/>
            <a:ext cx="2057400" cy="365125"/>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64711593"/>
      </p:ext>
    </p:extLst>
  </p:cSld>
  <p:clrMapOvr>
    <a:masterClrMapping/>
  </p:clrMapOvr>
  <p:hf sldNum="0" hdr="0" ftr="0" dt="0"/>
</p:sldLayout>
</file>

<file path=ppt/slideLayouts/slideLayout915.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74"/>
        <p:cNvGrpSpPr/>
        <p:nvPr/>
      </p:nvGrpSpPr>
      <p:grpSpPr>
        <a:xfrm>
          <a:off x="0" y="0"/>
          <a:ext cx="0" cy="0"/>
          <a:chOff x="0" y="0"/>
          <a:chExt cx="0" cy="0"/>
        </a:xfrm>
      </p:grpSpPr>
      <p:sp>
        <p:nvSpPr>
          <p:cNvPr id="75" name="Google Shape;75;p17"/>
          <p:cNvSpPr txBox="1">
            <a:spLocks noGrp="1"/>
          </p:cNvSpPr>
          <p:nvPr>
            <p:ph type="title"/>
          </p:nvPr>
        </p:nvSpPr>
        <p:spPr>
          <a:xfrm>
            <a:off x="628650" y="365125"/>
            <a:ext cx="7886700" cy="1325563"/>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76" name="Google Shape;76;p17"/>
          <p:cNvSpPr txBox="1">
            <a:spLocks noGrp="1"/>
          </p:cNvSpPr>
          <p:nvPr>
            <p:ph type="body" idx="1"/>
          </p:nvPr>
        </p:nvSpPr>
        <p:spPr>
          <a:xfrm>
            <a:off x="628650" y="1825625"/>
            <a:ext cx="3886200" cy="4351339"/>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7" name="Google Shape;77;p17"/>
          <p:cNvSpPr txBox="1">
            <a:spLocks noGrp="1"/>
          </p:cNvSpPr>
          <p:nvPr>
            <p:ph type="body" idx="2"/>
          </p:nvPr>
        </p:nvSpPr>
        <p:spPr>
          <a:xfrm>
            <a:off x="4629150" y="1825625"/>
            <a:ext cx="3886200" cy="4351339"/>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8" name="Google Shape;78;p17"/>
          <p:cNvSpPr txBox="1">
            <a:spLocks noGrp="1"/>
          </p:cNvSpPr>
          <p:nvPr>
            <p:ph type="dt" idx="10"/>
          </p:nvPr>
        </p:nvSpPr>
        <p:spPr>
          <a:xfrm>
            <a:off x="628650" y="6356351"/>
            <a:ext cx="2057400" cy="365125"/>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79" name="Google Shape;79;p17"/>
          <p:cNvSpPr txBox="1">
            <a:spLocks noGrp="1"/>
          </p:cNvSpPr>
          <p:nvPr>
            <p:ph type="ftr" idx="11"/>
          </p:nvPr>
        </p:nvSpPr>
        <p:spPr>
          <a:xfrm>
            <a:off x="3028950" y="6356351"/>
            <a:ext cx="3086100" cy="365125"/>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80" name="Google Shape;80;p17"/>
          <p:cNvSpPr txBox="1">
            <a:spLocks noGrp="1"/>
          </p:cNvSpPr>
          <p:nvPr>
            <p:ph type="sldNum" idx="12"/>
          </p:nvPr>
        </p:nvSpPr>
        <p:spPr>
          <a:xfrm>
            <a:off x="6457950" y="6356351"/>
            <a:ext cx="2057400" cy="365125"/>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4237204818"/>
      </p:ext>
    </p:extLst>
  </p:cSld>
  <p:clrMapOvr>
    <a:masterClrMapping/>
  </p:clrMapOvr>
  <p:hf sldNum="0" hdr="0" ftr="0" dt="0"/>
</p:sldLayout>
</file>

<file path=ppt/slideLayouts/slideLayout916.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81"/>
        <p:cNvGrpSpPr/>
        <p:nvPr/>
      </p:nvGrpSpPr>
      <p:grpSpPr>
        <a:xfrm>
          <a:off x="0" y="0"/>
          <a:ext cx="0" cy="0"/>
          <a:chOff x="0" y="0"/>
          <a:chExt cx="0" cy="0"/>
        </a:xfrm>
      </p:grpSpPr>
      <p:sp>
        <p:nvSpPr>
          <p:cNvPr id="82" name="Google Shape;82;p18"/>
          <p:cNvSpPr txBox="1">
            <a:spLocks noGrp="1"/>
          </p:cNvSpPr>
          <p:nvPr>
            <p:ph type="title"/>
          </p:nvPr>
        </p:nvSpPr>
        <p:spPr>
          <a:xfrm>
            <a:off x="629841" y="365125"/>
            <a:ext cx="7886700" cy="1325563"/>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83" name="Google Shape;83;p18"/>
          <p:cNvSpPr txBox="1">
            <a:spLocks noGrp="1"/>
          </p:cNvSpPr>
          <p:nvPr>
            <p:ph type="body" idx="1"/>
          </p:nvPr>
        </p:nvSpPr>
        <p:spPr>
          <a:xfrm>
            <a:off x="629841" y="1681163"/>
            <a:ext cx="3868340" cy="823912"/>
          </a:xfrm>
          <a:prstGeom prst="rect">
            <a:avLst/>
          </a:prstGeom>
          <a:noFill/>
          <a:ln>
            <a:noFill/>
          </a:ln>
        </p:spPr>
        <p:txBody>
          <a:bodyPr spcFirstLastPara="1" wrap="square" lIns="68575" tIns="34275" rIns="68575" bIns="34275" anchor="b" anchorCtr="0">
            <a:normAutofit/>
          </a:bodyPr>
          <a:lstStyle>
            <a:lvl1pPr marL="457200" lvl="0" indent="-228600" algn="l">
              <a:lnSpc>
                <a:spcPct val="90000"/>
              </a:lnSpc>
              <a:spcBef>
                <a:spcPts val="800"/>
              </a:spcBef>
              <a:spcAft>
                <a:spcPts val="0"/>
              </a:spcAft>
              <a:buClr>
                <a:schemeClr val="dk1"/>
              </a:buClr>
              <a:buSzPts val="1800"/>
              <a:buNone/>
              <a:defRPr sz="1800" b="1"/>
            </a:lvl1pPr>
            <a:lvl2pPr marL="914400" lvl="1" indent="-228600" algn="l">
              <a:lnSpc>
                <a:spcPct val="90000"/>
              </a:lnSpc>
              <a:spcBef>
                <a:spcPts val="400"/>
              </a:spcBef>
              <a:spcAft>
                <a:spcPts val="0"/>
              </a:spcAft>
              <a:buClr>
                <a:schemeClr val="dk1"/>
              </a:buClr>
              <a:buSzPts val="1500"/>
              <a:buNone/>
              <a:defRPr sz="1500" b="1"/>
            </a:lvl2pPr>
            <a:lvl3pPr marL="1371600" lvl="2" indent="-228600" algn="l">
              <a:lnSpc>
                <a:spcPct val="90000"/>
              </a:lnSpc>
              <a:spcBef>
                <a:spcPts val="400"/>
              </a:spcBef>
              <a:spcAft>
                <a:spcPts val="0"/>
              </a:spcAft>
              <a:buClr>
                <a:schemeClr val="dk1"/>
              </a:buClr>
              <a:buSzPts val="1400"/>
              <a:buNone/>
              <a:defRPr sz="1400" b="1"/>
            </a:lvl3pPr>
            <a:lvl4pPr marL="1828800" lvl="3" indent="-228600" algn="l">
              <a:lnSpc>
                <a:spcPct val="90000"/>
              </a:lnSpc>
              <a:spcBef>
                <a:spcPts val="400"/>
              </a:spcBef>
              <a:spcAft>
                <a:spcPts val="0"/>
              </a:spcAft>
              <a:buClr>
                <a:schemeClr val="dk1"/>
              </a:buClr>
              <a:buSzPts val="1200"/>
              <a:buNone/>
              <a:defRPr sz="1200" b="1"/>
            </a:lvl4pPr>
            <a:lvl5pPr marL="2286000" lvl="4" indent="-228600" algn="l">
              <a:lnSpc>
                <a:spcPct val="90000"/>
              </a:lnSpc>
              <a:spcBef>
                <a:spcPts val="400"/>
              </a:spcBef>
              <a:spcAft>
                <a:spcPts val="0"/>
              </a:spcAft>
              <a:buClr>
                <a:schemeClr val="dk1"/>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a:endParaRPr/>
          </a:p>
        </p:txBody>
      </p:sp>
      <p:sp>
        <p:nvSpPr>
          <p:cNvPr id="84" name="Google Shape;84;p18"/>
          <p:cNvSpPr txBox="1">
            <a:spLocks noGrp="1"/>
          </p:cNvSpPr>
          <p:nvPr>
            <p:ph type="body" idx="2"/>
          </p:nvPr>
        </p:nvSpPr>
        <p:spPr>
          <a:xfrm>
            <a:off x="629841" y="2505075"/>
            <a:ext cx="3868340" cy="3684588"/>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5" name="Google Shape;85;p18"/>
          <p:cNvSpPr txBox="1">
            <a:spLocks noGrp="1"/>
          </p:cNvSpPr>
          <p:nvPr>
            <p:ph type="body" idx="3"/>
          </p:nvPr>
        </p:nvSpPr>
        <p:spPr>
          <a:xfrm>
            <a:off x="4629151" y="1681163"/>
            <a:ext cx="3887391" cy="823912"/>
          </a:xfrm>
          <a:prstGeom prst="rect">
            <a:avLst/>
          </a:prstGeom>
          <a:noFill/>
          <a:ln>
            <a:noFill/>
          </a:ln>
        </p:spPr>
        <p:txBody>
          <a:bodyPr spcFirstLastPara="1" wrap="square" lIns="68575" tIns="34275" rIns="68575" bIns="34275" anchor="b" anchorCtr="0">
            <a:normAutofit/>
          </a:bodyPr>
          <a:lstStyle>
            <a:lvl1pPr marL="457200" lvl="0" indent="-228600" algn="l">
              <a:lnSpc>
                <a:spcPct val="90000"/>
              </a:lnSpc>
              <a:spcBef>
                <a:spcPts val="800"/>
              </a:spcBef>
              <a:spcAft>
                <a:spcPts val="0"/>
              </a:spcAft>
              <a:buClr>
                <a:schemeClr val="dk1"/>
              </a:buClr>
              <a:buSzPts val="1800"/>
              <a:buNone/>
              <a:defRPr sz="1800" b="1"/>
            </a:lvl1pPr>
            <a:lvl2pPr marL="914400" lvl="1" indent="-228600" algn="l">
              <a:lnSpc>
                <a:spcPct val="90000"/>
              </a:lnSpc>
              <a:spcBef>
                <a:spcPts val="400"/>
              </a:spcBef>
              <a:spcAft>
                <a:spcPts val="0"/>
              </a:spcAft>
              <a:buClr>
                <a:schemeClr val="dk1"/>
              </a:buClr>
              <a:buSzPts val="1500"/>
              <a:buNone/>
              <a:defRPr sz="1500" b="1"/>
            </a:lvl2pPr>
            <a:lvl3pPr marL="1371600" lvl="2" indent="-228600" algn="l">
              <a:lnSpc>
                <a:spcPct val="90000"/>
              </a:lnSpc>
              <a:spcBef>
                <a:spcPts val="400"/>
              </a:spcBef>
              <a:spcAft>
                <a:spcPts val="0"/>
              </a:spcAft>
              <a:buClr>
                <a:schemeClr val="dk1"/>
              </a:buClr>
              <a:buSzPts val="1400"/>
              <a:buNone/>
              <a:defRPr sz="1400" b="1"/>
            </a:lvl3pPr>
            <a:lvl4pPr marL="1828800" lvl="3" indent="-228600" algn="l">
              <a:lnSpc>
                <a:spcPct val="90000"/>
              </a:lnSpc>
              <a:spcBef>
                <a:spcPts val="400"/>
              </a:spcBef>
              <a:spcAft>
                <a:spcPts val="0"/>
              </a:spcAft>
              <a:buClr>
                <a:schemeClr val="dk1"/>
              </a:buClr>
              <a:buSzPts val="1200"/>
              <a:buNone/>
              <a:defRPr sz="1200" b="1"/>
            </a:lvl4pPr>
            <a:lvl5pPr marL="2286000" lvl="4" indent="-228600" algn="l">
              <a:lnSpc>
                <a:spcPct val="90000"/>
              </a:lnSpc>
              <a:spcBef>
                <a:spcPts val="400"/>
              </a:spcBef>
              <a:spcAft>
                <a:spcPts val="0"/>
              </a:spcAft>
              <a:buClr>
                <a:schemeClr val="dk1"/>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a:endParaRPr/>
          </a:p>
        </p:txBody>
      </p:sp>
      <p:sp>
        <p:nvSpPr>
          <p:cNvPr id="86" name="Google Shape;86;p18"/>
          <p:cNvSpPr txBox="1">
            <a:spLocks noGrp="1"/>
          </p:cNvSpPr>
          <p:nvPr>
            <p:ph type="body" idx="4"/>
          </p:nvPr>
        </p:nvSpPr>
        <p:spPr>
          <a:xfrm>
            <a:off x="4629151" y="2505075"/>
            <a:ext cx="3887391" cy="3684588"/>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7" name="Google Shape;87;p18"/>
          <p:cNvSpPr txBox="1">
            <a:spLocks noGrp="1"/>
          </p:cNvSpPr>
          <p:nvPr>
            <p:ph type="dt" idx="10"/>
          </p:nvPr>
        </p:nvSpPr>
        <p:spPr>
          <a:xfrm>
            <a:off x="628650" y="6356351"/>
            <a:ext cx="2057400" cy="365125"/>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88" name="Google Shape;88;p18"/>
          <p:cNvSpPr txBox="1">
            <a:spLocks noGrp="1"/>
          </p:cNvSpPr>
          <p:nvPr>
            <p:ph type="ftr" idx="11"/>
          </p:nvPr>
        </p:nvSpPr>
        <p:spPr>
          <a:xfrm>
            <a:off x="3028950" y="6356351"/>
            <a:ext cx="3086100" cy="365125"/>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89" name="Google Shape;89;p18"/>
          <p:cNvSpPr txBox="1">
            <a:spLocks noGrp="1"/>
          </p:cNvSpPr>
          <p:nvPr>
            <p:ph type="sldNum" idx="12"/>
          </p:nvPr>
        </p:nvSpPr>
        <p:spPr>
          <a:xfrm>
            <a:off x="6457950" y="6356351"/>
            <a:ext cx="2057400" cy="365125"/>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388506749"/>
      </p:ext>
    </p:extLst>
  </p:cSld>
  <p:clrMapOvr>
    <a:masterClrMapping/>
  </p:clrMapOvr>
  <p:hf sldNum="0" hdr="0" ftr="0" dt="0"/>
</p:sldLayout>
</file>

<file path=ppt/slideLayouts/slideLayout917.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90"/>
        <p:cNvGrpSpPr/>
        <p:nvPr/>
      </p:nvGrpSpPr>
      <p:grpSpPr>
        <a:xfrm>
          <a:off x="0" y="0"/>
          <a:ext cx="0" cy="0"/>
          <a:chOff x="0" y="0"/>
          <a:chExt cx="0" cy="0"/>
        </a:xfrm>
      </p:grpSpPr>
      <p:sp>
        <p:nvSpPr>
          <p:cNvPr id="91" name="Google Shape;91;p19"/>
          <p:cNvSpPr txBox="1">
            <a:spLocks noGrp="1"/>
          </p:cNvSpPr>
          <p:nvPr>
            <p:ph type="title"/>
          </p:nvPr>
        </p:nvSpPr>
        <p:spPr>
          <a:xfrm>
            <a:off x="628650" y="365125"/>
            <a:ext cx="7886700" cy="1325563"/>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92" name="Google Shape;92;p19"/>
          <p:cNvSpPr txBox="1">
            <a:spLocks noGrp="1"/>
          </p:cNvSpPr>
          <p:nvPr>
            <p:ph type="dt" idx="10"/>
          </p:nvPr>
        </p:nvSpPr>
        <p:spPr>
          <a:xfrm>
            <a:off x="628650" y="6356351"/>
            <a:ext cx="2057400" cy="365125"/>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93" name="Google Shape;93;p19"/>
          <p:cNvSpPr txBox="1">
            <a:spLocks noGrp="1"/>
          </p:cNvSpPr>
          <p:nvPr>
            <p:ph type="ftr" idx="11"/>
          </p:nvPr>
        </p:nvSpPr>
        <p:spPr>
          <a:xfrm>
            <a:off x="3028950" y="6356351"/>
            <a:ext cx="3086100" cy="365125"/>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94" name="Google Shape;94;p19"/>
          <p:cNvSpPr txBox="1">
            <a:spLocks noGrp="1"/>
          </p:cNvSpPr>
          <p:nvPr>
            <p:ph type="sldNum" idx="12"/>
          </p:nvPr>
        </p:nvSpPr>
        <p:spPr>
          <a:xfrm>
            <a:off x="6457950" y="6356351"/>
            <a:ext cx="2057400" cy="365125"/>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685796223"/>
      </p:ext>
    </p:extLst>
  </p:cSld>
  <p:clrMapOvr>
    <a:masterClrMapping/>
  </p:clrMapOvr>
  <p:hf sldNum="0" hdr="0" ftr="0" dt="0"/>
</p:sldLayout>
</file>

<file path=ppt/slideLayouts/slideLayout918.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95"/>
        <p:cNvGrpSpPr/>
        <p:nvPr/>
      </p:nvGrpSpPr>
      <p:grpSpPr>
        <a:xfrm>
          <a:off x="0" y="0"/>
          <a:ext cx="0" cy="0"/>
          <a:chOff x="0" y="0"/>
          <a:chExt cx="0" cy="0"/>
        </a:xfrm>
      </p:grpSpPr>
      <p:sp>
        <p:nvSpPr>
          <p:cNvPr id="96" name="Google Shape;96;p20"/>
          <p:cNvSpPr txBox="1">
            <a:spLocks noGrp="1"/>
          </p:cNvSpPr>
          <p:nvPr>
            <p:ph type="dt" idx="10"/>
          </p:nvPr>
        </p:nvSpPr>
        <p:spPr>
          <a:xfrm>
            <a:off x="628650" y="6356351"/>
            <a:ext cx="2057400" cy="365125"/>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97" name="Google Shape;97;p20"/>
          <p:cNvSpPr txBox="1">
            <a:spLocks noGrp="1"/>
          </p:cNvSpPr>
          <p:nvPr>
            <p:ph type="ftr" idx="11"/>
          </p:nvPr>
        </p:nvSpPr>
        <p:spPr>
          <a:xfrm>
            <a:off x="3028950" y="6356351"/>
            <a:ext cx="3086100" cy="365125"/>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98" name="Google Shape;98;p20"/>
          <p:cNvSpPr txBox="1">
            <a:spLocks noGrp="1"/>
          </p:cNvSpPr>
          <p:nvPr>
            <p:ph type="sldNum" idx="12"/>
          </p:nvPr>
        </p:nvSpPr>
        <p:spPr>
          <a:xfrm>
            <a:off x="6457950" y="6356351"/>
            <a:ext cx="2057400" cy="365125"/>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558643101"/>
      </p:ext>
    </p:extLst>
  </p:cSld>
  <p:clrMapOvr>
    <a:masterClrMapping/>
  </p:clrMapOvr>
  <p:hf sldNum="0" hdr="0" ftr="0" dt="0"/>
</p:sldLayout>
</file>

<file path=ppt/slideLayouts/slideLayout919.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99"/>
        <p:cNvGrpSpPr/>
        <p:nvPr/>
      </p:nvGrpSpPr>
      <p:grpSpPr>
        <a:xfrm>
          <a:off x="0" y="0"/>
          <a:ext cx="0" cy="0"/>
          <a:chOff x="0" y="0"/>
          <a:chExt cx="0" cy="0"/>
        </a:xfrm>
      </p:grpSpPr>
      <p:sp>
        <p:nvSpPr>
          <p:cNvPr id="100" name="Google Shape;100;p21"/>
          <p:cNvSpPr txBox="1">
            <a:spLocks noGrp="1"/>
          </p:cNvSpPr>
          <p:nvPr>
            <p:ph type="title"/>
          </p:nvPr>
        </p:nvSpPr>
        <p:spPr>
          <a:xfrm>
            <a:off x="629841" y="457200"/>
            <a:ext cx="2949178" cy="160020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2400"/>
              <a:buFont typeface="Calibri"/>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01" name="Google Shape;101;p21"/>
          <p:cNvSpPr txBox="1">
            <a:spLocks noGrp="1"/>
          </p:cNvSpPr>
          <p:nvPr>
            <p:ph type="body" idx="1"/>
          </p:nvPr>
        </p:nvSpPr>
        <p:spPr>
          <a:xfrm>
            <a:off x="3887391" y="987426"/>
            <a:ext cx="4629150" cy="4873625"/>
          </a:xfrm>
          <a:prstGeom prst="rect">
            <a:avLst/>
          </a:prstGeom>
          <a:noFill/>
          <a:ln>
            <a:noFill/>
          </a:ln>
        </p:spPr>
        <p:txBody>
          <a:bodyPr spcFirstLastPara="1" wrap="square" lIns="68575" tIns="34275" rIns="68575" bIns="34275" anchor="t" anchorCtr="0">
            <a:normAutofit/>
          </a:bodyPr>
          <a:lstStyle>
            <a:lvl1pPr marL="457200" lvl="0" indent="-381000" algn="l">
              <a:lnSpc>
                <a:spcPct val="90000"/>
              </a:lnSpc>
              <a:spcBef>
                <a:spcPts val="800"/>
              </a:spcBef>
              <a:spcAft>
                <a:spcPts val="0"/>
              </a:spcAft>
              <a:buClr>
                <a:schemeClr val="dk1"/>
              </a:buClr>
              <a:buSzPts val="2400"/>
              <a:buChar char="•"/>
              <a:defRPr sz="2400"/>
            </a:lvl1pPr>
            <a:lvl2pPr marL="914400" lvl="1" indent="-361950" algn="l">
              <a:lnSpc>
                <a:spcPct val="90000"/>
              </a:lnSpc>
              <a:spcBef>
                <a:spcPts val="400"/>
              </a:spcBef>
              <a:spcAft>
                <a:spcPts val="0"/>
              </a:spcAft>
              <a:buClr>
                <a:schemeClr val="dk1"/>
              </a:buClr>
              <a:buSzPts val="2100"/>
              <a:buChar char="•"/>
              <a:defRPr sz="2100"/>
            </a:lvl2pPr>
            <a:lvl3pPr marL="1371600" lvl="2" indent="-342900" algn="l">
              <a:lnSpc>
                <a:spcPct val="90000"/>
              </a:lnSpc>
              <a:spcBef>
                <a:spcPts val="400"/>
              </a:spcBef>
              <a:spcAft>
                <a:spcPts val="0"/>
              </a:spcAft>
              <a:buClr>
                <a:schemeClr val="dk1"/>
              </a:buClr>
              <a:buSzPts val="1800"/>
              <a:buChar char="•"/>
              <a:defRPr sz="1800"/>
            </a:lvl3pPr>
            <a:lvl4pPr marL="1828800" lvl="3" indent="-323850" algn="l">
              <a:lnSpc>
                <a:spcPct val="90000"/>
              </a:lnSpc>
              <a:spcBef>
                <a:spcPts val="400"/>
              </a:spcBef>
              <a:spcAft>
                <a:spcPts val="0"/>
              </a:spcAft>
              <a:buClr>
                <a:schemeClr val="dk1"/>
              </a:buClr>
              <a:buSzPts val="1500"/>
              <a:buChar char="•"/>
              <a:defRPr sz="1500"/>
            </a:lvl4pPr>
            <a:lvl5pPr marL="2286000" lvl="4" indent="-323850" algn="l">
              <a:lnSpc>
                <a:spcPct val="90000"/>
              </a:lnSpc>
              <a:spcBef>
                <a:spcPts val="400"/>
              </a:spcBef>
              <a:spcAft>
                <a:spcPts val="0"/>
              </a:spcAft>
              <a:buClr>
                <a:schemeClr val="dk1"/>
              </a:buClr>
              <a:buSzPts val="1500"/>
              <a:buChar char="•"/>
              <a:defRPr sz="1500"/>
            </a:lvl5pPr>
            <a:lvl6pPr marL="2743200" lvl="5" indent="-323850" algn="l">
              <a:lnSpc>
                <a:spcPct val="90000"/>
              </a:lnSpc>
              <a:spcBef>
                <a:spcPts val="400"/>
              </a:spcBef>
              <a:spcAft>
                <a:spcPts val="0"/>
              </a:spcAft>
              <a:buClr>
                <a:schemeClr val="dk1"/>
              </a:buClr>
              <a:buSzPts val="1500"/>
              <a:buChar char="•"/>
              <a:defRPr sz="1500"/>
            </a:lvl6pPr>
            <a:lvl7pPr marL="3200400" lvl="6" indent="-323850" algn="l">
              <a:lnSpc>
                <a:spcPct val="90000"/>
              </a:lnSpc>
              <a:spcBef>
                <a:spcPts val="400"/>
              </a:spcBef>
              <a:spcAft>
                <a:spcPts val="0"/>
              </a:spcAft>
              <a:buClr>
                <a:schemeClr val="dk1"/>
              </a:buClr>
              <a:buSzPts val="1500"/>
              <a:buChar char="•"/>
              <a:defRPr sz="1500"/>
            </a:lvl7pPr>
            <a:lvl8pPr marL="3657600" lvl="7" indent="-323850" algn="l">
              <a:lnSpc>
                <a:spcPct val="90000"/>
              </a:lnSpc>
              <a:spcBef>
                <a:spcPts val="400"/>
              </a:spcBef>
              <a:spcAft>
                <a:spcPts val="0"/>
              </a:spcAft>
              <a:buClr>
                <a:schemeClr val="dk1"/>
              </a:buClr>
              <a:buSzPts val="1500"/>
              <a:buChar char="•"/>
              <a:defRPr sz="1500"/>
            </a:lvl8pPr>
            <a:lvl9pPr marL="4114800" lvl="8" indent="-323850" algn="l">
              <a:lnSpc>
                <a:spcPct val="90000"/>
              </a:lnSpc>
              <a:spcBef>
                <a:spcPts val="400"/>
              </a:spcBef>
              <a:spcAft>
                <a:spcPts val="0"/>
              </a:spcAft>
              <a:buClr>
                <a:schemeClr val="dk1"/>
              </a:buClr>
              <a:buSzPts val="1500"/>
              <a:buChar char="•"/>
              <a:defRPr sz="1500"/>
            </a:lvl9pPr>
          </a:lstStyle>
          <a:p>
            <a:endParaRPr/>
          </a:p>
        </p:txBody>
      </p:sp>
      <p:sp>
        <p:nvSpPr>
          <p:cNvPr id="102" name="Google Shape;102;p21"/>
          <p:cNvSpPr txBox="1">
            <a:spLocks noGrp="1"/>
          </p:cNvSpPr>
          <p:nvPr>
            <p:ph type="body" idx="2"/>
          </p:nvPr>
        </p:nvSpPr>
        <p:spPr>
          <a:xfrm>
            <a:off x="629841" y="2057401"/>
            <a:ext cx="2949178" cy="3811588"/>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chemeClr val="dk1"/>
              </a:buClr>
              <a:buSzPts val="1200"/>
              <a:buNone/>
              <a:defRPr sz="1200"/>
            </a:lvl1pPr>
            <a:lvl2pPr marL="914400" lvl="1" indent="-228600" algn="l">
              <a:lnSpc>
                <a:spcPct val="90000"/>
              </a:lnSpc>
              <a:spcBef>
                <a:spcPts val="400"/>
              </a:spcBef>
              <a:spcAft>
                <a:spcPts val="0"/>
              </a:spcAft>
              <a:buClr>
                <a:schemeClr val="dk1"/>
              </a:buClr>
              <a:buSzPts val="1100"/>
              <a:buNone/>
              <a:defRPr sz="1100"/>
            </a:lvl2pPr>
            <a:lvl3pPr marL="1371600" lvl="2" indent="-228600" algn="l">
              <a:lnSpc>
                <a:spcPct val="90000"/>
              </a:lnSpc>
              <a:spcBef>
                <a:spcPts val="400"/>
              </a:spcBef>
              <a:spcAft>
                <a:spcPts val="0"/>
              </a:spcAft>
              <a:buClr>
                <a:schemeClr val="dk1"/>
              </a:buClr>
              <a:buSzPts val="900"/>
              <a:buNone/>
              <a:defRPr sz="900"/>
            </a:lvl3pPr>
            <a:lvl4pPr marL="1828800" lvl="3" indent="-228600" algn="l">
              <a:lnSpc>
                <a:spcPct val="90000"/>
              </a:lnSpc>
              <a:spcBef>
                <a:spcPts val="400"/>
              </a:spcBef>
              <a:spcAft>
                <a:spcPts val="0"/>
              </a:spcAft>
              <a:buClr>
                <a:schemeClr val="dk1"/>
              </a:buClr>
              <a:buSzPts val="800"/>
              <a:buNone/>
              <a:defRPr sz="800"/>
            </a:lvl4pPr>
            <a:lvl5pPr marL="2286000" lvl="4" indent="-228600" algn="l">
              <a:lnSpc>
                <a:spcPct val="90000"/>
              </a:lnSpc>
              <a:spcBef>
                <a:spcPts val="400"/>
              </a:spcBef>
              <a:spcAft>
                <a:spcPts val="0"/>
              </a:spcAft>
              <a:buClr>
                <a:schemeClr val="dk1"/>
              </a:buClr>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a:endParaRPr/>
          </a:p>
        </p:txBody>
      </p:sp>
      <p:sp>
        <p:nvSpPr>
          <p:cNvPr id="103" name="Google Shape;103;p21"/>
          <p:cNvSpPr txBox="1">
            <a:spLocks noGrp="1"/>
          </p:cNvSpPr>
          <p:nvPr>
            <p:ph type="dt" idx="10"/>
          </p:nvPr>
        </p:nvSpPr>
        <p:spPr>
          <a:xfrm>
            <a:off x="628650" y="6356351"/>
            <a:ext cx="2057400" cy="365125"/>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04" name="Google Shape;104;p21"/>
          <p:cNvSpPr txBox="1">
            <a:spLocks noGrp="1"/>
          </p:cNvSpPr>
          <p:nvPr>
            <p:ph type="ftr" idx="11"/>
          </p:nvPr>
        </p:nvSpPr>
        <p:spPr>
          <a:xfrm>
            <a:off x="3028950" y="6356351"/>
            <a:ext cx="3086100" cy="365125"/>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05" name="Google Shape;105;p21"/>
          <p:cNvSpPr txBox="1">
            <a:spLocks noGrp="1"/>
          </p:cNvSpPr>
          <p:nvPr>
            <p:ph type="sldNum" idx="12"/>
          </p:nvPr>
        </p:nvSpPr>
        <p:spPr>
          <a:xfrm>
            <a:off x="6457950" y="6356351"/>
            <a:ext cx="2057400" cy="365125"/>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024377030"/>
      </p:ext>
    </p:extLst>
  </p:cSld>
  <p:clrMapOvr>
    <a:masterClrMapping/>
  </p:clrMapOvr>
  <p:hf sldNum="0" hdr="0" ftr="0" dt="0"/>
</p:sldLayout>
</file>

<file path=ppt/slideLayouts/slideLayout920.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106"/>
        <p:cNvGrpSpPr/>
        <p:nvPr/>
      </p:nvGrpSpPr>
      <p:grpSpPr>
        <a:xfrm>
          <a:off x="0" y="0"/>
          <a:ext cx="0" cy="0"/>
          <a:chOff x="0" y="0"/>
          <a:chExt cx="0" cy="0"/>
        </a:xfrm>
      </p:grpSpPr>
      <p:sp>
        <p:nvSpPr>
          <p:cNvPr id="107" name="Google Shape;107;p22"/>
          <p:cNvSpPr txBox="1">
            <a:spLocks noGrp="1"/>
          </p:cNvSpPr>
          <p:nvPr>
            <p:ph type="title"/>
          </p:nvPr>
        </p:nvSpPr>
        <p:spPr>
          <a:xfrm>
            <a:off x="629841" y="457200"/>
            <a:ext cx="2949178" cy="160020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2400"/>
              <a:buFont typeface="Calibri"/>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08" name="Google Shape;108;p22"/>
          <p:cNvSpPr>
            <a:spLocks noGrp="1"/>
          </p:cNvSpPr>
          <p:nvPr>
            <p:ph type="pic" idx="2"/>
          </p:nvPr>
        </p:nvSpPr>
        <p:spPr>
          <a:xfrm>
            <a:off x="3887391" y="987426"/>
            <a:ext cx="4629150" cy="4873625"/>
          </a:xfrm>
          <a:prstGeom prst="rect">
            <a:avLst/>
          </a:prstGeom>
          <a:noFill/>
          <a:ln>
            <a:noFill/>
          </a:ln>
        </p:spPr>
      </p:sp>
      <p:sp>
        <p:nvSpPr>
          <p:cNvPr id="109" name="Google Shape;109;p22"/>
          <p:cNvSpPr txBox="1">
            <a:spLocks noGrp="1"/>
          </p:cNvSpPr>
          <p:nvPr>
            <p:ph type="body" idx="1"/>
          </p:nvPr>
        </p:nvSpPr>
        <p:spPr>
          <a:xfrm>
            <a:off x="629841" y="2057401"/>
            <a:ext cx="2949178" cy="3811588"/>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chemeClr val="dk1"/>
              </a:buClr>
              <a:buSzPts val="1200"/>
              <a:buNone/>
              <a:defRPr sz="1200"/>
            </a:lvl1pPr>
            <a:lvl2pPr marL="914400" lvl="1" indent="-228600" algn="l">
              <a:lnSpc>
                <a:spcPct val="90000"/>
              </a:lnSpc>
              <a:spcBef>
                <a:spcPts val="400"/>
              </a:spcBef>
              <a:spcAft>
                <a:spcPts val="0"/>
              </a:spcAft>
              <a:buClr>
                <a:schemeClr val="dk1"/>
              </a:buClr>
              <a:buSzPts val="1100"/>
              <a:buNone/>
              <a:defRPr sz="1100"/>
            </a:lvl2pPr>
            <a:lvl3pPr marL="1371600" lvl="2" indent="-228600" algn="l">
              <a:lnSpc>
                <a:spcPct val="90000"/>
              </a:lnSpc>
              <a:spcBef>
                <a:spcPts val="400"/>
              </a:spcBef>
              <a:spcAft>
                <a:spcPts val="0"/>
              </a:spcAft>
              <a:buClr>
                <a:schemeClr val="dk1"/>
              </a:buClr>
              <a:buSzPts val="900"/>
              <a:buNone/>
              <a:defRPr sz="900"/>
            </a:lvl3pPr>
            <a:lvl4pPr marL="1828800" lvl="3" indent="-228600" algn="l">
              <a:lnSpc>
                <a:spcPct val="90000"/>
              </a:lnSpc>
              <a:spcBef>
                <a:spcPts val="400"/>
              </a:spcBef>
              <a:spcAft>
                <a:spcPts val="0"/>
              </a:spcAft>
              <a:buClr>
                <a:schemeClr val="dk1"/>
              </a:buClr>
              <a:buSzPts val="800"/>
              <a:buNone/>
              <a:defRPr sz="800"/>
            </a:lvl4pPr>
            <a:lvl5pPr marL="2286000" lvl="4" indent="-228600" algn="l">
              <a:lnSpc>
                <a:spcPct val="90000"/>
              </a:lnSpc>
              <a:spcBef>
                <a:spcPts val="400"/>
              </a:spcBef>
              <a:spcAft>
                <a:spcPts val="0"/>
              </a:spcAft>
              <a:buClr>
                <a:schemeClr val="dk1"/>
              </a:buClr>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a:endParaRPr/>
          </a:p>
        </p:txBody>
      </p:sp>
      <p:sp>
        <p:nvSpPr>
          <p:cNvPr id="110" name="Google Shape;110;p22"/>
          <p:cNvSpPr txBox="1">
            <a:spLocks noGrp="1"/>
          </p:cNvSpPr>
          <p:nvPr>
            <p:ph type="dt" idx="10"/>
          </p:nvPr>
        </p:nvSpPr>
        <p:spPr>
          <a:xfrm>
            <a:off x="628650" y="6356351"/>
            <a:ext cx="2057400" cy="365125"/>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11" name="Google Shape;111;p22"/>
          <p:cNvSpPr txBox="1">
            <a:spLocks noGrp="1"/>
          </p:cNvSpPr>
          <p:nvPr>
            <p:ph type="ftr" idx="11"/>
          </p:nvPr>
        </p:nvSpPr>
        <p:spPr>
          <a:xfrm>
            <a:off x="3028950" y="6356351"/>
            <a:ext cx="3086100" cy="365125"/>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12" name="Google Shape;112;p22"/>
          <p:cNvSpPr txBox="1">
            <a:spLocks noGrp="1"/>
          </p:cNvSpPr>
          <p:nvPr>
            <p:ph type="sldNum" idx="12"/>
          </p:nvPr>
        </p:nvSpPr>
        <p:spPr>
          <a:xfrm>
            <a:off x="6457950" y="6356351"/>
            <a:ext cx="2057400" cy="365125"/>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668152574"/>
      </p:ext>
    </p:extLst>
  </p:cSld>
  <p:clrMapOvr>
    <a:masterClrMapping/>
  </p:clrMapOvr>
  <p:hf sldNum="0" hdr="0" ftr="0" dt="0"/>
</p:sldLayout>
</file>

<file path=ppt/slideLayouts/slideLayout921.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113"/>
        <p:cNvGrpSpPr/>
        <p:nvPr/>
      </p:nvGrpSpPr>
      <p:grpSpPr>
        <a:xfrm>
          <a:off x="0" y="0"/>
          <a:ext cx="0" cy="0"/>
          <a:chOff x="0" y="0"/>
          <a:chExt cx="0" cy="0"/>
        </a:xfrm>
      </p:grpSpPr>
      <p:sp>
        <p:nvSpPr>
          <p:cNvPr id="114" name="Google Shape;114;p23"/>
          <p:cNvSpPr txBox="1">
            <a:spLocks noGrp="1"/>
          </p:cNvSpPr>
          <p:nvPr>
            <p:ph type="title"/>
          </p:nvPr>
        </p:nvSpPr>
        <p:spPr>
          <a:xfrm>
            <a:off x="628650" y="365125"/>
            <a:ext cx="7886700" cy="1325563"/>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15" name="Google Shape;115;p23"/>
          <p:cNvSpPr txBox="1">
            <a:spLocks noGrp="1"/>
          </p:cNvSpPr>
          <p:nvPr>
            <p:ph type="body" idx="1"/>
          </p:nvPr>
        </p:nvSpPr>
        <p:spPr>
          <a:xfrm rot="5400000">
            <a:off x="2396331" y="57945"/>
            <a:ext cx="4351339" cy="78867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16" name="Google Shape;116;p23"/>
          <p:cNvSpPr txBox="1">
            <a:spLocks noGrp="1"/>
          </p:cNvSpPr>
          <p:nvPr>
            <p:ph type="dt" idx="10"/>
          </p:nvPr>
        </p:nvSpPr>
        <p:spPr>
          <a:xfrm>
            <a:off x="628650" y="6356351"/>
            <a:ext cx="2057400" cy="365125"/>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17" name="Google Shape;117;p23"/>
          <p:cNvSpPr txBox="1">
            <a:spLocks noGrp="1"/>
          </p:cNvSpPr>
          <p:nvPr>
            <p:ph type="ftr" idx="11"/>
          </p:nvPr>
        </p:nvSpPr>
        <p:spPr>
          <a:xfrm>
            <a:off x="3028950" y="6356351"/>
            <a:ext cx="3086100" cy="365125"/>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18" name="Google Shape;118;p23"/>
          <p:cNvSpPr txBox="1">
            <a:spLocks noGrp="1"/>
          </p:cNvSpPr>
          <p:nvPr>
            <p:ph type="sldNum" idx="12"/>
          </p:nvPr>
        </p:nvSpPr>
        <p:spPr>
          <a:xfrm>
            <a:off x="6457950" y="6356351"/>
            <a:ext cx="2057400" cy="365125"/>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967524927"/>
      </p:ext>
    </p:extLst>
  </p:cSld>
  <p:clrMapOvr>
    <a:masterClrMapping/>
  </p:clrMapOvr>
  <p:hf sldNum="0" hdr="0" ftr="0" dt="0"/>
</p:sldLayout>
</file>

<file path=ppt/slideLayouts/slideLayout92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119"/>
        <p:cNvGrpSpPr/>
        <p:nvPr/>
      </p:nvGrpSpPr>
      <p:grpSpPr>
        <a:xfrm>
          <a:off x="0" y="0"/>
          <a:ext cx="0" cy="0"/>
          <a:chOff x="0" y="0"/>
          <a:chExt cx="0" cy="0"/>
        </a:xfrm>
      </p:grpSpPr>
      <p:sp>
        <p:nvSpPr>
          <p:cNvPr id="120" name="Google Shape;120;p24"/>
          <p:cNvSpPr txBox="1">
            <a:spLocks noGrp="1"/>
          </p:cNvSpPr>
          <p:nvPr>
            <p:ph type="title"/>
          </p:nvPr>
        </p:nvSpPr>
        <p:spPr>
          <a:xfrm rot="5400000">
            <a:off x="4623594" y="2285207"/>
            <a:ext cx="5811839" cy="1971675"/>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21" name="Google Shape;121;p24"/>
          <p:cNvSpPr txBox="1">
            <a:spLocks noGrp="1"/>
          </p:cNvSpPr>
          <p:nvPr>
            <p:ph type="body" idx="1"/>
          </p:nvPr>
        </p:nvSpPr>
        <p:spPr>
          <a:xfrm rot="5400000">
            <a:off x="623094" y="370682"/>
            <a:ext cx="5811839" cy="5800725"/>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22" name="Google Shape;122;p24"/>
          <p:cNvSpPr txBox="1">
            <a:spLocks noGrp="1"/>
          </p:cNvSpPr>
          <p:nvPr>
            <p:ph type="dt" idx="10"/>
          </p:nvPr>
        </p:nvSpPr>
        <p:spPr>
          <a:xfrm>
            <a:off x="628650" y="6356351"/>
            <a:ext cx="2057400" cy="365125"/>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23" name="Google Shape;123;p24"/>
          <p:cNvSpPr txBox="1">
            <a:spLocks noGrp="1"/>
          </p:cNvSpPr>
          <p:nvPr>
            <p:ph type="ftr" idx="11"/>
          </p:nvPr>
        </p:nvSpPr>
        <p:spPr>
          <a:xfrm>
            <a:off x="3028950" y="6356351"/>
            <a:ext cx="3086100" cy="365125"/>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24" name="Google Shape;124;p24"/>
          <p:cNvSpPr txBox="1">
            <a:spLocks noGrp="1"/>
          </p:cNvSpPr>
          <p:nvPr>
            <p:ph type="sldNum" idx="12"/>
          </p:nvPr>
        </p:nvSpPr>
        <p:spPr>
          <a:xfrm>
            <a:off x="6457950" y="6356351"/>
            <a:ext cx="2057400" cy="365125"/>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62357644"/>
      </p:ext>
    </p:extLst>
  </p:cSld>
  <p:clrMapOvr>
    <a:masterClrMapping/>
  </p:clrMapOvr>
  <p:hf sldNum="0" hdr="0" ftr="0" dt="0"/>
</p:sldLayout>
</file>

<file path=ppt/slideLayouts/slideLayout923.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25"/>
        <p:cNvGrpSpPr/>
        <p:nvPr/>
      </p:nvGrpSpPr>
      <p:grpSpPr>
        <a:xfrm>
          <a:off x="0" y="0"/>
          <a:ext cx="0" cy="0"/>
          <a:chOff x="0" y="0"/>
          <a:chExt cx="0" cy="0"/>
        </a:xfrm>
      </p:grpSpPr>
      <p:sp>
        <p:nvSpPr>
          <p:cNvPr id="126" name="Google Shape;126;p25"/>
          <p:cNvSpPr/>
          <p:nvPr/>
        </p:nvSpPr>
        <p:spPr>
          <a:xfrm>
            <a:off x="-75" y="6727600"/>
            <a:ext cx="9144000" cy="130400"/>
          </a:xfrm>
          <a:prstGeom prst="rect">
            <a:avLst/>
          </a:prstGeom>
          <a:solidFill>
            <a:schemeClr val="accent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127" name="Google Shape;127;p25"/>
          <p:cNvSpPr txBox="1">
            <a:spLocks noGrp="1"/>
          </p:cNvSpPr>
          <p:nvPr>
            <p:ph type="title"/>
          </p:nvPr>
        </p:nvSpPr>
        <p:spPr>
          <a:xfrm>
            <a:off x="311700" y="593367"/>
            <a:ext cx="8520600" cy="943200"/>
          </a:xfrm>
          <a:prstGeom prst="rect">
            <a:avLst/>
          </a:prstGeom>
          <a:noFill/>
          <a:ln>
            <a:noFill/>
          </a:ln>
        </p:spPr>
        <p:txBody>
          <a:bodyPr spcFirstLastPara="1" wrap="square" lIns="68575" tIns="68575" rIns="68575" bIns="68575" anchor="t" anchorCtr="0">
            <a:noAutofit/>
          </a:bodyPr>
          <a:lstStyle>
            <a:lvl1pPr lvl="0" algn="l">
              <a:lnSpc>
                <a:spcPct val="90000"/>
              </a:lnSpc>
              <a:spcBef>
                <a:spcPts val="0"/>
              </a:spcBef>
              <a:spcAft>
                <a:spcPts val="0"/>
              </a:spcAft>
              <a:buClr>
                <a:schemeClr val="dk1"/>
              </a:buClr>
              <a:buSzPts val="2700"/>
              <a:buFont typeface="Calibri"/>
              <a:buNone/>
              <a:defRPr/>
            </a:lvl1pPr>
            <a:lvl2pPr lvl="1">
              <a:spcBef>
                <a:spcPts val="0"/>
              </a:spcBef>
              <a:spcAft>
                <a:spcPts val="0"/>
              </a:spcAft>
              <a:buSzPts val="2700"/>
              <a:buNone/>
              <a:defRPr/>
            </a:lvl2pPr>
            <a:lvl3pPr lvl="2">
              <a:spcBef>
                <a:spcPts val="0"/>
              </a:spcBef>
              <a:spcAft>
                <a:spcPts val="0"/>
              </a:spcAft>
              <a:buSzPts val="2700"/>
              <a:buNone/>
              <a:defRPr/>
            </a:lvl3pPr>
            <a:lvl4pPr lvl="3">
              <a:spcBef>
                <a:spcPts val="0"/>
              </a:spcBef>
              <a:spcAft>
                <a:spcPts val="0"/>
              </a:spcAft>
              <a:buSzPts val="2700"/>
              <a:buNone/>
              <a:defRPr/>
            </a:lvl4pPr>
            <a:lvl5pPr lvl="4">
              <a:spcBef>
                <a:spcPts val="0"/>
              </a:spcBef>
              <a:spcAft>
                <a:spcPts val="0"/>
              </a:spcAft>
              <a:buSzPts val="2700"/>
              <a:buNone/>
              <a:defRPr/>
            </a:lvl5pPr>
            <a:lvl6pPr lvl="5">
              <a:spcBef>
                <a:spcPts val="0"/>
              </a:spcBef>
              <a:spcAft>
                <a:spcPts val="0"/>
              </a:spcAft>
              <a:buSzPts val="2700"/>
              <a:buNone/>
              <a:defRPr/>
            </a:lvl6pPr>
            <a:lvl7pPr lvl="6">
              <a:spcBef>
                <a:spcPts val="0"/>
              </a:spcBef>
              <a:spcAft>
                <a:spcPts val="0"/>
              </a:spcAft>
              <a:buSzPts val="2700"/>
              <a:buNone/>
              <a:defRPr/>
            </a:lvl7pPr>
            <a:lvl8pPr lvl="7">
              <a:spcBef>
                <a:spcPts val="0"/>
              </a:spcBef>
              <a:spcAft>
                <a:spcPts val="0"/>
              </a:spcAft>
              <a:buSzPts val="2700"/>
              <a:buNone/>
              <a:defRPr/>
            </a:lvl8pPr>
            <a:lvl9pPr lvl="8">
              <a:spcBef>
                <a:spcPts val="0"/>
              </a:spcBef>
              <a:spcAft>
                <a:spcPts val="0"/>
              </a:spcAft>
              <a:buSzPts val="2700"/>
              <a:buNone/>
              <a:defRPr/>
            </a:lvl9pPr>
          </a:lstStyle>
          <a:p>
            <a:endParaRPr/>
          </a:p>
        </p:txBody>
      </p:sp>
      <p:sp>
        <p:nvSpPr>
          <p:cNvPr id="128" name="Google Shape;128;p25"/>
          <p:cNvSpPr txBox="1">
            <a:spLocks noGrp="1"/>
          </p:cNvSpPr>
          <p:nvPr>
            <p:ph type="body" idx="1"/>
          </p:nvPr>
        </p:nvSpPr>
        <p:spPr>
          <a:xfrm>
            <a:off x="311700" y="1688433"/>
            <a:ext cx="8520600" cy="4403600"/>
          </a:xfrm>
          <a:prstGeom prst="rect">
            <a:avLst/>
          </a:prstGeom>
          <a:noFill/>
          <a:ln>
            <a:noFill/>
          </a:ln>
        </p:spPr>
        <p:txBody>
          <a:bodyPr spcFirstLastPara="1" wrap="square" lIns="68575" tIns="68575" rIns="68575" bIns="68575" anchor="t" anchorCtr="0">
            <a:noAutofit/>
          </a:bodyPr>
          <a:lstStyle>
            <a:lvl1pPr marL="457200" lvl="0" indent="-317500" algn="l">
              <a:lnSpc>
                <a:spcPct val="90000"/>
              </a:lnSpc>
              <a:spcBef>
                <a:spcPts val="0"/>
              </a:spcBef>
              <a:spcAft>
                <a:spcPts val="0"/>
              </a:spcAft>
              <a:buClr>
                <a:schemeClr val="dk1"/>
              </a:buClr>
              <a:buSzPts val="1400"/>
              <a:buChar char="●"/>
              <a:defRPr/>
            </a:lvl1pPr>
            <a:lvl2pPr marL="914400" lvl="1" indent="-298450" algn="l">
              <a:lnSpc>
                <a:spcPct val="90000"/>
              </a:lnSpc>
              <a:spcBef>
                <a:spcPts val="1600"/>
              </a:spcBef>
              <a:spcAft>
                <a:spcPts val="0"/>
              </a:spcAft>
              <a:buClr>
                <a:schemeClr val="dk1"/>
              </a:buClr>
              <a:buSzPts val="1100"/>
              <a:buChar char="○"/>
              <a:defRPr/>
            </a:lvl2pPr>
            <a:lvl3pPr marL="1371600" lvl="2" indent="-298450" algn="l">
              <a:lnSpc>
                <a:spcPct val="90000"/>
              </a:lnSpc>
              <a:spcBef>
                <a:spcPts val="1600"/>
              </a:spcBef>
              <a:spcAft>
                <a:spcPts val="0"/>
              </a:spcAft>
              <a:buClr>
                <a:schemeClr val="dk1"/>
              </a:buClr>
              <a:buSzPts val="1100"/>
              <a:buChar char="■"/>
              <a:defRPr/>
            </a:lvl3pPr>
            <a:lvl4pPr marL="1828800" lvl="3" indent="-298450" algn="l">
              <a:lnSpc>
                <a:spcPct val="90000"/>
              </a:lnSpc>
              <a:spcBef>
                <a:spcPts val="1600"/>
              </a:spcBef>
              <a:spcAft>
                <a:spcPts val="0"/>
              </a:spcAft>
              <a:buClr>
                <a:schemeClr val="dk1"/>
              </a:buClr>
              <a:buSzPts val="1100"/>
              <a:buChar char="●"/>
              <a:defRPr/>
            </a:lvl4pPr>
            <a:lvl5pPr marL="2286000" lvl="4" indent="-298450" algn="l">
              <a:lnSpc>
                <a:spcPct val="90000"/>
              </a:lnSpc>
              <a:spcBef>
                <a:spcPts val="1600"/>
              </a:spcBef>
              <a:spcAft>
                <a:spcPts val="0"/>
              </a:spcAft>
              <a:buClr>
                <a:schemeClr val="dk1"/>
              </a:buClr>
              <a:buSzPts val="1100"/>
              <a:buChar char="○"/>
              <a:defRPr/>
            </a:lvl5pPr>
            <a:lvl6pPr marL="2743200" lvl="5" indent="-298450" algn="l">
              <a:lnSpc>
                <a:spcPct val="90000"/>
              </a:lnSpc>
              <a:spcBef>
                <a:spcPts val="1600"/>
              </a:spcBef>
              <a:spcAft>
                <a:spcPts val="0"/>
              </a:spcAft>
              <a:buClr>
                <a:schemeClr val="dk1"/>
              </a:buClr>
              <a:buSzPts val="1100"/>
              <a:buChar char="■"/>
              <a:defRPr/>
            </a:lvl6pPr>
            <a:lvl7pPr marL="3200400" lvl="6" indent="-298450" algn="l">
              <a:lnSpc>
                <a:spcPct val="90000"/>
              </a:lnSpc>
              <a:spcBef>
                <a:spcPts val="1600"/>
              </a:spcBef>
              <a:spcAft>
                <a:spcPts val="0"/>
              </a:spcAft>
              <a:buClr>
                <a:schemeClr val="dk1"/>
              </a:buClr>
              <a:buSzPts val="1100"/>
              <a:buChar char="●"/>
              <a:defRPr/>
            </a:lvl7pPr>
            <a:lvl8pPr marL="3657600" lvl="7" indent="-298450" algn="l">
              <a:lnSpc>
                <a:spcPct val="90000"/>
              </a:lnSpc>
              <a:spcBef>
                <a:spcPts val="1600"/>
              </a:spcBef>
              <a:spcAft>
                <a:spcPts val="0"/>
              </a:spcAft>
              <a:buClr>
                <a:schemeClr val="dk1"/>
              </a:buClr>
              <a:buSzPts val="1100"/>
              <a:buChar char="○"/>
              <a:defRPr/>
            </a:lvl8pPr>
            <a:lvl9pPr marL="4114800" lvl="8" indent="-298450" algn="l">
              <a:lnSpc>
                <a:spcPct val="90000"/>
              </a:lnSpc>
              <a:spcBef>
                <a:spcPts val="1600"/>
              </a:spcBef>
              <a:spcAft>
                <a:spcPts val="1600"/>
              </a:spcAft>
              <a:buClr>
                <a:schemeClr val="dk1"/>
              </a:buClr>
              <a:buSzPts val="1100"/>
              <a:buChar char="■"/>
              <a:defRPr/>
            </a:lvl9pPr>
          </a:lstStyle>
          <a:p>
            <a:endParaRPr/>
          </a:p>
        </p:txBody>
      </p:sp>
      <p:sp>
        <p:nvSpPr>
          <p:cNvPr id="129" name="Google Shape;129;p25"/>
          <p:cNvSpPr txBox="1">
            <a:spLocks noGrp="1"/>
          </p:cNvSpPr>
          <p:nvPr>
            <p:ph type="sldNum" idx="12"/>
          </p:nvPr>
        </p:nvSpPr>
        <p:spPr>
          <a:xfrm>
            <a:off x="8472458" y="6217623"/>
            <a:ext cx="548700" cy="524800"/>
          </a:xfrm>
          <a:prstGeom prst="rect">
            <a:avLst/>
          </a:prstGeom>
          <a:noFill/>
          <a:ln>
            <a:noFill/>
          </a:ln>
        </p:spPr>
        <p:txBody>
          <a:bodyPr spcFirstLastPara="1" wrap="square" lIns="68575" tIns="68575" rIns="68575" bIns="68575" anchor="ctr" anchorCtr="0">
            <a:noAutofit/>
          </a:bodyPr>
          <a:lstStyle>
            <a:lvl1pPr marL="0" lvl="0" indent="0" algn="r">
              <a:buClr>
                <a:srgbClr val="888888"/>
              </a:buClr>
              <a:buSzPts val="900"/>
              <a:buFont typeface="Calibri"/>
              <a:buNone/>
              <a:defRPr sz="900">
                <a:solidFill>
                  <a:srgbClr val="888888"/>
                </a:solidFill>
                <a:latin typeface="Calibri"/>
                <a:ea typeface="Calibri"/>
                <a:cs typeface="Calibri"/>
                <a:sym typeface="Calibri"/>
              </a:defRPr>
            </a:lvl1pPr>
            <a:lvl2pPr marL="0" lvl="1" indent="0" algn="r">
              <a:buClr>
                <a:srgbClr val="888888"/>
              </a:buClr>
              <a:buSzPts val="900"/>
              <a:buFont typeface="Calibri"/>
              <a:buNone/>
              <a:defRPr sz="900">
                <a:solidFill>
                  <a:srgbClr val="888888"/>
                </a:solidFill>
                <a:latin typeface="Calibri"/>
                <a:ea typeface="Calibri"/>
                <a:cs typeface="Calibri"/>
                <a:sym typeface="Calibri"/>
              </a:defRPr>
            </a:lvl2pPr>
            <a:lvl3pPr marL="0" lvl="2" indent="0" algn="r">
              <a:buClr>
                <a:srgbClr val="888888"/>
              </a:buClr>
              <a:buSzPts val="900"/>
              <a:buFont typeface="Calibri"/>
              <a:buNone/>
              <a:defRPr sz="900">
                <a:solidFill>
                  <a:srgbClr val="888888"/>
                </a:solidFill>
                <a:latin typeface="Calibri"/>
                <a:ea typeface="Calibri"/>
                <a:cs typeface="Calibri"/>
                <a:sym typeface="Calibri"/>
              </a:defRPr>
            </a:lvl3pPr>
            <a:lvl4pPr marL="0" lvl="3" indent="0" algn="r">
              <a:buClr>
                <a:srgbClr val="888888"/>
              </a:buClr>
              <a:buSzPts val="900"/>
              <a:buFont typeface="Calibri"/>
              <a:buNone/>
              <a:defRPr sz="900">
                <a:solidFill>
                  <a:srgbClr val="888888"/>
                </a:solidFill>
                <a:latin typeface="Calibri"/>
                <a:ea typeface="Calibri"/>
                <a:cs typeface="Calibri"/>
                <a:sym typeface="Calibri"/>
              </a:defRPr>
            </a:lvl4pPr>
            <a:lvl5pPr marL="0" lvl="4" indent="0" algn="r">
              <a:buClr>
                <a:srgbClr val="888888"/>
              </a:buClr>
              <a:buSzPts val="900"/>
              <a:buFont typeface="Calibri"/>
              <a:buNone/>
              <a:defRPr sz="900">
                <a:solidFill>
                  <a:srgbClr val="888888"/>
                </a:solidFill>
                <a:latin typeface="Calibri"/>
                <a:ea typeface="Calibri"/>
                <a:cs typeface="Calibri"/>
                <a:sym typeface="Calibri"/>
              </a:defRPr>
            </a:lvl5pPr>
            <a:lvl6pPr marL="0" lvl="5" indent="0" algn="r">
              <a:buClr>
                <a:srgbClr val="888888"/>
              </a:buClr>
              <a:buSzPts val="900"/>
              <a:buFont typeface="Calibri"/>
              <a:buNone/>
              <a:defRPr sz="900">
                <a:solidFill>
                  <a:srgbClr val="888888"/>
                </a:solidFill>
                <a:latin typeface="Calibri"/>
                <a:ea typeface="Calibri"/>
                <a:cs typeface="Calibri"/>
                <a:sym typeface="Calibri"/>
              </a:defRPr>
            </a:lvl6pPr>
            <a:lvl7pPr marL="0" lvl="6" indent="0" algn="r">
              <a:buClr>
                <a:srgbClr val="888888"/>
              </a:buClr>
              <a:buSzPts val="900"/>
              <a:buFont typeface="Calibri"/>
              <a:buNone/>
              <a:defRPr sz="900">
                <a:solidFill>
                  <a:srgbClr val="888888"/>
                </a:solidFill>
                <a:latin typeface="Calibri"/>
                <a:ea typeface="Calibri"/>
                <a:cs typeface="Calibri"/>
                <a:sym typeface="Calibri"/>
              </a:defRPr>
            </a:lvl7pPr>
            <a:lvl8pPr marL="0" lvl="7" indent="0" algn="r">
              <a:buClr>
                <a:srgbClr val="888888"/>
              </a:buClr>
              <a:buSzPts val="900"/>
              <a:buFont typeface="Calibri"/>
              <a:buNone/>
              <a:defRPr sz="900">
                <a:solidFill>
                  <a:srgbClr val="888888"/>
                </a:solidFill>
                <a:latin typeface="Calibri"/>
                <a:ea typeface="Calibri"/>
                <a:cs typeface="Calibri"/>
                <a:sym typeface="Calibri"/>
              </a:defRPr>
            </a:lvl8pPr>
            <a:lvl9pPr marL="0" lvl="8" indent="0" algn="r">
              <a:buClr>
                <a:srgbClr val="888888"/>
              </a:buClr>
              <a:buSzPts val="900"/>
              <a:buFont typeface="Calibri"/>
              <a:buNone/>
              <a:defRPr sz="900">
                <a:solidFill>
                  <a:srgbClr val="888888"/>
                </a:solidFill>
                <a:latin typeface="Calibri"/>
                <a:ea typeface="Calibri"/>
                <a:cs typeface="Calibri"/>
                <a:sym typeface="Calibri"/>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748490905"/>
      </p:ext>
    </p:extLst>
  </p:cSld>
  <p:clrMapOvr>
    <a:masterClrMapping/>
  </p:clrMapOvr>
  <p:hf sldNum="0" hdr="0" ftr="0" dt="0"/>
</p:sldLayout>
</file>

<file path=ppt/slideLayouts/slideLayout924.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130"/>
        <p:cNvGrpSpPr/>
        <p:nvPr/>
      </p:nvGrpSpPr>
      <p:grpSpPr>
        <a:xfrm>
          <a:off x="0" y="0"/>
          <a:ext cx="0" cy="0"/>
          <a:chOff x="0" y="0"/>
          <a:chExt cx="0" cy="0"/>
        </a:xfrm>
      </p:grpSpPr>
      <p:sp>
        <p:nvSpPr>
          <p:cNvPr id="131" name="Google Shape;131;p26"/>
          <p:cNvSpPr txBox="1">
            <a:spLocks noGrp="1"/>
          </p:cNvSpPr>
          <p:nvPr>
            <p:ph type="title"/>
          </p:nvPr>
        </p:nvSpPr>
        <p:spPr>
          <a:xfrm>
            <a:off x="311700" y="593367"/>
            <a:ext cx="8520600" cy="943200"/>
          </a:xfrm>
          <a:prstGeom prst="rect">
            <a:avLst/>
          </a:prstGeom>
          <a:noFill/>
          <a:ln>
            <a:noFill/>
          </a:ln>
        </p:spPr>
        <p:txBody>
          <a:bodyPr spcFirstLastPara="1" wrap="square" lIns="68575" tIns="68575" rIns="68575" bIns="68575" anchor="t" anchorCtr="0">
            <a:normAutofit/>
          </a:bodyPr>
          <a:lstStyle>
            <a:lvl1pPr lvl="0" algn="l">
              <a:lnSpc>
                <a:spcPct val="90000"/>
              </a:lnSpc>
              <a:spcBef>
                <a:spcPts val="0"/>
              </a:spcBef>
              <a:spcAft>
                <a:spcPts val="0"/>
              </a:spcAft>
              <a:buClr>
                <a:schemeClr val="dk1"/>
              </a:buClr>
              <a:buSzPts val="2700"/>
              <a:buFont typeface="Calibri"/>
              <a:buNone/>
              <a:defRPr/>
            </a:lvl1pPr>
            <a:lvl2pPr lvl="1">
              <a:spcBef>
                <a:spcPts val="0"/>
              </a:spcBef>
              <a:spcAft>
                <a:spcPts val="0"/>
              </a:spcAft>
              <a:buSzPts val="2700"/>
              <a:buNone/>
              <a:defRPr/>
            </a:lvl2pPr>
            <a:lvl3pPr lvl="2">
              <a:spcBef>
                <a:spcPts val="0"/>
              </a:spcBef>
              <a:spcAft>
                <a:spcPts val="0"/>
              </a:spcAft>
              <a:buSzPts val="2700"/>
              <a:buNone/>
              <a:defRPr/>
            </a:lvl3pPr>
            <a:lvl4pPr lvl="3">
              <a:spcBef>
                <a:spcPts val="0"/>
              </a:spcBef>
              <a:spcAft>
                <a:spcPts val="0"/>
              </a:spcAft>
              <a:buSzPts val="2700"/>
              <a:buNone/>
              <a:defRPr/>
            </a:lvl4pPr>
            <a:lvl5pPr lvl="4">
              <a:spcBef>
                <a:spcPts val="0"/>
              </a:spcBef>
              <a:spcAft>
                <a:spcPts val="0"/>
              </a:spcAft>
              <a:buSzPts val="2700"/>
              <a:buNone/>
              <a:defRPr/>
            </a:lvl5pPr>
            <a:lvl6pPr lvl="5">
              <a:spcBef>
                <a:spcPts val="0"/>
              </a:spcBef>
              <a:spcAft>
                <a:spcPts val="0"/>
              </a:spcAft>
              <a:buSzPts val="2700"/>
              <a:buNone/>
              <a:defRPr/>
            </a:lvl6pPr>
            <a:lvl7pPr lvl="6">
              <a:spcBef>
                <a:spcPts val="0"/>
              </a:spcBef>
              <a:spcAft>
                <a:spcPts val="0"/>
              </a:spcAft>
              <a:buSzPts val="2700"/>
              <a:buNone/>
              <a:defRPr/>
            </a:lvl7pPr>
            <a:lvl8pPr lvl="7">
              <a:spcBef>
                <a:spcPts val="0"/>
              </a:spcBef>
              <a:spcAft>
                <a:spcPts val="0"/>
              </a:spcAft>
              <a:buSzPts val="2700"/>
              <a:buNone/>
              <a:defRPr/>
            </a:lvl8pPr>
            <a:lvl9pPr lvl="8">
              <a:spcBef>
                <a:spcPts val="0"/>
              </a:spcBef>
              <a:spcAft>
                <a:spcPts val="0"/>
              </a:spcAft>
              <a:buSzPts val="2700"/>
              <a:buNone/>
              <a:defRPr/>
            </a:lvl9pPr>
          </a:lstStyle>
          <a:p>
            <a:endParaRPr/>
          </a:p>
        </p:txBody>
      </p:sp>
      <p:sp>
        <p:nvSpPr>
          <p:cNvPr id="132" name="Google Shape;132;p26"/>
          <p:cNvSpPr txBox="1">
            <a:spLocks noGrp="1"/>
          </p:cNvSpPr>
          <p:nvPr>
            <p:ph type="body" idx="1"/>
          </p:nvPr>
        </p:nvSpPr>
        <p:spPr>
          <a:xfrm>
            <a:off x="311700" y="1688233"/>
            <a:ext cx="3999900" cy="4403600"/>
          </a:xfrm>
          <a:prstGeom prst="rect">
            <a:avLst/>
          </a:prstGeom>
          <a:noFill/>
          <a:ln>
            <a:noFill/>
          </a:ln>
        </p:spPr>
        <p:txBody>
          <a:bodyPr spcFirstLastPara="1" wrap="square" lIns="68575" tIns="68575" rIns="68575" bIns="68575" anchor="t" anchorCtr="0">
            <a:normAutofit/>
          </a:bodyPr>
          <a:lstStyle>
            <a:lvl1pPr marL="457200" lvl="0" indent="-298450" algn="l">
              <a:lnSpc>
                <a:spcPct val="90000"/>
              </a:lnSpc>
              <a:spcBef>
                <a:spcPts val="0"/>
              </a:spcBef>
              <a:spcAft>
                <a:spcPts val="0"/>
              </a:spcAft>
              <a:buClr>
                <a:schemeClr val="dk1"/>
              </a:buClr>
              <a:buSzPts val="1100"/>
              <a:buChar char="●"/>
              <a:defRPr sz="1400"/>
            </a:lvl1pPr>
            <a:lvl2pPr marL="914400" lvl="1" indent="-285750" algn="l">
              <a:lnSpc>
                <a:spcPct val="90000"/>
              </a:lnSpc>
              <a:spcBef>
                <a:spcPts val="0"/>
              </a:spcBef>
              <a:spcAft>
                <a:spcPts val="0"/>
              </a:spcAft>
              <a:buClr>
                <a:schemeClr val="dk1"/>
              </a:buClr>
              <a:buSzPts val="900"/>
              <a:buChar char="○"/>
              <a:defRPr sz="1200"/>
            </a:lvl2pPr>
            <a:lvl3pPr marL="1371600" lvl="2" indent="-285750" algn="l">
              <a:lnSpc>
                <a:spcPct val="90000"/>
              </a:lnSpc>
              <a:spcBef>
                <a:spcPts val="0"/>
              </a:spcBef>
              <a:spcAft>
                <a:spcPts val="0"/>
              </a:spcAft>
              <a:buClr>
                <a:schemeClr val="dk1"/>
              </a:buClr>
              <a:buSzPts val="900"/>
              <a:buChar char="■"/>
              <a:defRPr sz="1200"/>
            </a:lvl3pPr>
            <a:lvl4pPr marL="1828800" lvl="3" indent="-285750" algn="l">
              <a:lnSpc>
                <a:spcPct val="90000"/>
              </a:lnSpc>
              <a:spcBef>
                <a:spcPts val="0"/>
              </a:spcBef>
              <a:spcAft>
                <a:spcPts val="0"/>
              </a:spcAft>
              <a:buClr>
                <a:schemeClr val="dk1"/>
              </a:buClr>
              <a:buSzPts val="900"/>
              <a:buChar char="●"/>
              <a:defRPr sz="1200"/>
            </a:lvl4pPr>
            <a:lvl5pPr marL="2286000" lvl="4" indent="-285750" algn="l">
              <a:lnSpc>
                <a:spcPct val="90000"/>
              </a:lnSpc>
              <a:spcBef>
                <a:spcPts val="0"/>
              </a:spcBef>
              <a:spcAft>
                <a:spcPts val="0"/>
              </a:spcAft>
              <a:buClr>
                <a:schemeClr val="dk1"/>
              </a:buClr>
              <a:buSzPts val="900"/>
              <a:buChar char="○"/>
              <a:defRPr sz="1200"/>
            </a:lvl5pPr>
            <a:lvl6pPr marL="2743200" lvl="5" indent="-285750" algn="l">
              <a:lnSpc>
                <a:spcPct val="90000"/>
              </a:lnSpc>
              <a:spcBef>
                <a:spcPts val="0"/>
              </a:spcBef>
              <a:spcAft>
                <a:spcPts val="0"/>
              </a:spcAft>
              <a:buClr>
                <a:schemeClr val="dk1"/>
              </a:buClr>
              <a:buSzPts val="900"/>
              <a:buChar char="■"/>
              <a:defRPr sz="1200"/>
            </a:lvl6pPr>
            <a:lvl7pPr marL="3200400" lvl="6" indent="-285750" algn="l">
              <a:lnSpc>
                <a:spcPct val="90000"/>
              </a:lnSpc>
              <a:spcBef>
                <a:spcPts val="0"/>
              </a:spcBef>
              <a:spcAft>
                <a:spcPts val="0"/>
              </a:spcAft>
              <a:buClr>
                <a:schemeClr val="dk1"/>
              </a:buClr>
              <a:buSzPts val="900"/>
              <a:buChar char="●"/>
              <a:defRPr sz="1200"/>
            </a:lvl7pPr>
            <a:lvl8pPr marL="3657600" lvl="7" indent="-285750" algn="l">
              <a:lnSpc>
                <a:spcPct val="90000"/>
              </a:lnSpc>
              <a:spcBef>
                <a:spcPts val="0"/>
              </a:spcBef>
              <a:spcAft>
                <a:spcPts val="0"/>
              </a:spcAft>
              <a:buClr>
                <a:schemeClr val="dk1"/>
              </a:buClr>
              <a:buSzPts val="900"/>
              <a:buChar char="○"/>
              <a:defRPr sz="1200"/>
            </a:lvl8pPr>
            <a:lvl9pPr marL="4114800" lvl="8" indent="-285750" algn="l">
              <a:lnSpc>
                <a:spcPct val="90000"/>
              </a:lnSpc>
              <a:spcBef>
                <a:spcPts val="0"/>
              </a:spcBef>
              <a:spcAft>
                <a:spcPts val="0"/>
              </a:spcAft>
              <a:buClr>
                <a:schemeClr val="dk1"/>
              </a:buClr>
              <a:buSzPts val="900"/>
              <a:buChar char="■"/>
              <a:defRPr sz="1200"/>
            </a:lvl9pPr>
          </a:lstStyle>
          <a:p>
            <a:endParaRPr/>
          </a:p>
        </p:txBody>
      </p:sp>
      <p:sp>
        <p:nvSpPr>
          <p:cNvPr id="133" name="Google Shape;133;p26"/>
          <p:cNvSpPr txBox="1">
            <a:spLocks noGrp="1"/>
          </p:cNvSpPr>
          <p:nvPr>
            <p:ph type="body" idx="2"/>
          </p:nvPr>
        </p:nvSpPr>
        <p:spPr>
          <a:xfrm>
            <a:off x="4832400" y="1688233"/>
            <a:ext cx="3999900" cy="4403600"/>
          </a:xfrm>
          <a:prstGeom prst="rect">
            <a:avLst/>
          </a:prstGeom>
          <a:noFill/>
          <a:ln>
            <a:noFill/>
          </a:ln>
        </p:spPr>
        <p:txBody>
          <a:bodyPr spcFirstLastPara="1" wrap="square" lIns="68575" tIns="68575" rIns="68575" bIns="68575" anchor="t" anchorCtr="0">
            <a:normAutofit/>
          </a:bodyPr>
          <a:lstStyle>
            <a:lvl1pPr marL="457200" lvl="0" indent="-298450" algn="l">
              <a:lnSpc>
                <a:spcPct val="90000"/>
              </a:lnSpc>
              <a:spcBef>
                <a:spcPts val="0"/>
              </a:spcBef>
              <a:spcAft>
                <a:spcPts val="0"/>
              </a:spcAft>
              <a:buClr>
                <a:schemeClr val="dk1"/>
              </a:buClr>
              <a:buSzPts val="1100"/>
              <a:buChar char="●"/>
              <a:defRPr sz="1400"/>
            </a:lvl1pPr>
            <a:lvl2pPr marL="914400" lvl="1" indent="-285750" algn="l">
              <a:lnSpc>
                <a:spcPct val="90000"/>
              </a:lnSpc>
              <a:spcBef>
                <a:spcPts val="0"/>
              </a:spcBef>
              <a:spcAft>
                <a:spcPts val="0"/>
              </a:spcAft>
              <a:buClr>
                <a:schemeClr val="dk1"/>
              </a:buClr>
              <a:buSzPts val="900"/>
              <a:buChar char="○"/>
              <a:defRPr sz="1200"/>
            </a:lvl2pPr>
            <a:lvl3pPr marL="1371600" lvl="2" indent="-285750" algn="l">
              <a:lnSpc>
                <a:spcPct val="90000"/>
              </a:lnSpc>
              <a:spcBef>
                <a:spcPts val="0"/>
              </a:spcBef>
              <a:spcAft>
                <a:spcPts val="0"/>
              </a:spcAft>
              <a:buClr>
                <a:schemeClr val="dk1"/>
              </a:buClr>
              <a:buSzPts val="900"/>
              <a:buChar char="■"/>
              <a:defRPr sz="1200"/>
            </a:lvl3pPr>
            <a:lvl4pPr marL="1828800" lvl="3" indent="-285750" algn="l">
              <a:lnSpc>
                <a:spcPct val="90000"/>
              </a:lnSpc>
              <a:spcBef>
                <a:spcPts val="0"/>
              </a:spcBef>
              <a:spcAft>
                <a:spcPts val="0"/>
              </a:spcAft>
              <a:buClr>
                <a:schemeClr val="dk1"/>
              </a:buClr>
              <a:buSzPts val="900"/>
              <a:buChar char="●"/>
              <a:defRPr sz="1200"/>
            </a:lvl4pPr>
            <a:lvl5pPr marL="2286000" lvl="4" indent="-285750" algn="l">
              <a:lnSpc>
                <a:spcPct val="90000"/>
              </a:lnSpc>
              <a:spcBef>
                <a:spcPts val="0"/>
              </a:spcBef>
              <a:spcAft>
                <a:spcPts val="0"/>
              </a:spcAft>
              <a:buClr>
                <a:schemeClr val="dk1"/>
              </a:buClr>
              <a:buSzPts val="900"/>
              <a:buChar char="○"/>
              <a:defRPr sz="1200"/>
            </a:lvl5pPr>
            <a:lvl6pPr marL="2743200" lvl="5" indent="-285750" algn="l">
              <a:lnSpc>
                <a:spcPct val="90000"/>
              </a:lnSpc>
              <a:spcBef>
                <a:spcPts val="0"/>
              </a:spcBef>
              <a:spcAft>
                <a:spcPts val="0"/>
              </a:spcAft>
              <a:buClr>
                <a:schemeClr val="dk1"/>
              </a:buClr>
              <a:buSzPts val="900"/>
              <a:buChar char="■"/>
              <a:defRPr sz="1200"/>
            </a:lvl6pPr>
            <a:lvl7pPr marL="3200400" lvl="6" indent="-285750" algn="l">
              <a:lnSpc>
                <a:spcPct val="90000"/>
              </a:lnSpc>
              <a:spcBef>
                <a:spcPts val="0"/>
              </a:spcBef>
              <a:spcAft>
                <a:spcPts val="0"/>
              </a:spcAft>
              <a:buClr>
                <a:schemeClr val="dk1"/>
              </a:buClr>
              <a:buSzPts val="900"/>
              <a:buChar char="●"/>
              <a:defRPr sz="1200"/>
            </a:lvl7pPr>
            <a:lvl8pPr marL="3657600" lvl="7" indent="-285750" algn="l">
              <a:lnSpc>
                <a:spcPct val="90000"/>
              </a:lnSpc>
              <a:spcBef>
                <a:spcPts val="0"/>
              </a:spcBef>
              <a:spcAft>
                <a:spcPts val="0"/>
              </a:spcAft>
              <a:buClr>
                <a:schemeClr val="dk1"/>
              </a:buClr>
              <a:buSzPts val="900"/>
              <a:buChar char="○"/>
              <a:defRPr sz="1200"/>
            </a:lvl8pPr>
            <a:lvl9pPr marL="4114800" lvl="8" indent="-285750" algn="l">
              <a:lnSpc>
                <a:spcPct val="90000"/>
              </a:lnSpc>
              <a:spcBef>
                <a:spcPts val="0"/>
              </a:spcBef>
              <a:spcAft>
                <a:spcPts val="0"/>
              </a:spcAft>
              <a:buClr>
                <a:schemeClr val="dk1"/>
              </a:buClr>
              <a:buSzPts val="900"/>
              <a:buChar char="■"/>
              <a:defRPr sz="1200"/>
            </a:lvl9pPr>
          </a:lstStyle>
          <a:p>
            <a:endParaRPr/>
          </a:p>
        </p:txBody>
      </p:sp>
      <p:sp>
        <p:nvSpPr>
          <p:cNvPr id="134" name="Google Shape;134;p26"/>
          <p:cNvSpPr txBox="1">
            <a:spLocks noGrp="1"/>
          </p:cNvSpPr>
          <p:nvPr>
            <p:ph type="sldNum" idx="12"/>
          </p:nvPr>
        </p:nvSpPr>
        <p:spPr>
          <a:xfrm>
            <a:off x="8472458" y="6217623"/>
            <a:ext cx="548700" cy="524800"/>
          </a:xfrm>
          <a:prstGeom prst="rect">
            <a:avLst/>
          </a:prstGeom>
          <a:noFill/>
          <a:ln>
            <a:noFill/>
          </a:ln>
        </p:spPr>
        <p:txBody>
          <a:bodyPr spcFirstLastPara="1" wrap="square" lIns="68575" tIns="68575" rIns="68575" bIns="68575" anchor="ctr" anchorCtr="0">
            <a:normAutofit/>
          </a:bodyPr>
          <a:lstStyle>
            <a:lvl1pPr marL="0" lvl="0" indent="0" algn="r">
              <a:buClr>
                <a:srgbClr val="888888"/>
              </a:buClr>
              <a:buSzPts val="900"/>
              <a:buFont typeface="Calibri"/>
              <a:buNone/>
              <a:defRPr sz="900">
                <a:solidFill>
                  <a:srgbClr val="888888"/>
                </a:solidFill>
                <a:latin typeface="Calibri"/>
                <a:ea typeface="Calibri"/>
                <a:cs typeface="Calibri"/>
                <a:sym typeface="Calibri"/>
              </a:defRPr>
            </a:lvl1pPr>
            <a:lvl2pPr marL="0" lvl="1" indent="0" algn="r">
              <a:buClr>
                <a:srgbClr val="888888"/>
              </a:buClr>
              <a:buSzPts val="900"/>
              <a:buFont typeface="Calibri"/>
              <a:buNone/>
              <a:defRPr sz="900">
                <a:solidFill>
                  <a:srgbClr val="888888"/>
                </a:solidFill>
                <a:latin typeface="Calibri"/>
                <a:ea typeface="Calibri"/>
                <a:cs typeface="Calibri"/>
                <a:sym typeface="Calibri"/>
              </a:defRPr>
            </a:lvl2pPr>
            <a:lvl3pPr marL="0" lvl="2" indent="0" algn="r">
              <a:buClr>
                <a:srgbClr val="888888"/>
              </a:buClr>
              <a:buSzPts val="900"/>
              <a:buFont typeface="Calibri"/>
              <a:buNone/>
              <a:defRPr sz="900">
                <a:solidFill>
                  <a:srgbClr val="888888"/>
                </a:solidFill>
                <a:latin typeface="Calibri"/>
                <a:ea typeface="Calibri"/>
                <a:cs typeface="Calibri"/>
                <a:sym typeface="Calibri"/>
              </a:defRPr>
            </a:lvl3pPr>
            <a:lvl4pPr marL="0" lvl="3" indent="0" algn="r">
              <a:buClr>
                <a:srgbClr val="888888"/>
              </a:buClr>
              <a:buSzPts val="900"/>
              <a:buFont typeface="Calibri"/>
              <a:buNone/>
              <a:defRPr sz="900">
                <a:solidFill>
                  <a:srgbClr val="888888"/>
                </a:solidFill>
                <a:latin typeface="Calibri"/>
                <a:ea typeface="Calibri"/>
                <a:cs typeface="Calibri"/>
                <a:sym typeface="Calibri"/>
              </a:defRPr>
            </a:lvl4pPr>
            <a:lvl5pPr marL="0" lvl="4" indent="0" algn="r">
              <a:buClr>
                <a:srgbClr val="888888"/>
              </a:buClr>
              <a:buSzPts val="900"/>
              <a:buFont typeface="Calibri"/>
              <a:buNone/>
              <a:defRPr sz="900">
                <a:solidFill>
                  <a:srgbClr val="888888"/>
                </a:solidFill>
                <a:latin typeface="Calibri"/>
                <a:ea typeface="Calibri"/>
                <a:cs typeface="Calibri"/>
                <a:sym typeface="Calibri"/>
              </a:defRPr>
            </a:lvl5pPr>
            <a:lvl6pPr marL="0" lvl="5" indent="0" algn="r">
              <a:buClr>
                <a:srgbClr val="888888"/>
              </a:buClr>
              <a:buSzPts val="900"/>
              <a:buFont typeface="Calibri"/>
              <a:buNone/>
              <a:defRPr sz="900">
                <a:solidFill>
                  <a:srgbClr val="888888"/>
                </a:solidFill>
                <a:latin typeface="Calibri"/>
                <a:ea typeface="Calibri"/>
                <a:cs typeface="Calibri"/>
                <a:sym typeface="Calibri"/>
              </a:defRPr>
            </a:lvl6pPr>
            <a:lvl7pPr marL="0" lvl="6" indent="0" algn="r">
              <a:buClr>
                <a:srgbClr val="888888"/>
              </a:buClr>
              <a:buSzPts val="900"/>
              <a:buFont typeface="Calibri"/>
              <a:buNone/>
              <a:defRPr sz="900">
                <a:solidFill>
                  <a:srgbClr val="888888"/>
                </a:solidFill>
                <a:latin typeface="Calibri"/>
                <a:ea typeface="Calibri"/>
                <a:cs typeface="Calibri"/>
                <a:sym typeface="Calibri"/>
              </a:defRPr>
            </a:lvl7pPr>
            <a:lvl8pPr marL="0" lvl="7" indent="0" algn="r">
              <a:buClr>
                <a:srgbClr val="888888"/>
              </a:buClr>
              <a:buSzPts val="900"/>
              <a:buFont typeface="Calibri"/>
              <a:buNone/>
              <a:defRPr sz="900">
                <a:solidFill>
                  <a:srgbClr val="888888"/>
                </a:solidFill>
                <a:latin typeface="Calibri"/>
                <a:ea typeface="Calibri"/>
                <a:cs typeface="Calibri"/>
                <a:sym typeface="Calibri"/>
              </a:defRPr>
            </a:lvl8pPr>
            <a:lvl9pPr marL="0" lvl="8" indent="0" algn="r">
              <a:buClr>
                <a:srgbClr val="888888"/>
              </a:buClr>
              <a:buSzPts val="900"/>
              <a:buFont typeface="Calibri"/>
              <a:buNone/>
              <a:defRPr sz="900">
                <a:solidFill>
                  <a:srgbClr val="888888"/>
                </a:solidFill>
                <a:latin typeface="Calibri"/>
                <a:ea typeface="Calibri"/>
                <a:cs typeface="Calibri"/>
                <a:sym typeface="Calibri"/>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616488487"/>
      </p:ext>
    </p:extLst>
  </p:cSld>
  <p:clrMapOvr>
    <a:masterClrMapping/>
  </p:clrMapOvr>
  <p:hf sldNum="0" hdr="0" ftr="0" dt="0"/>
</p:sldLayout>
</file>

<file path=ppt/slideLayouts/slideLayout925.xml><?xml version="1.0" encoding="utf-8"?>
<p:sldLayout xmlns:a="http://schemas.openxmlformats.org/drawingml/2006/main" xmlns:r="http://schemas.openxmlformats.org/officeDocument/2006/relationships" xmlns:p="http://schemas.openxmlformats.org/presentationml/2006/main" matchingName="1_Title and Content" type="obj">
  <p:cSld name="1_Title and Content">
    <p:spTree>
      <p:nvGrpSpPr>
        <p:cNvPr id="1" name="Shape 141"/>
        <p:cNvGrpSpPr/>
        <p:nvPr/>
      </p:nvGrpSpPr>
      <p:grpSpPr>
        <a:xfrm>
          <a:off x="0" y="0"/>
          <a:ext cx="0" cy="0"/>
          <a:chOff x="0" y="0"/>
          <a:chExt cx="0" cy="0"/>
        </a:xfrm>
      </p:grpSpPr>
      <p:sp>
        <p:nvSpPr>
          <p:cNvPr id="142" name="Google Shape;142;p28"/>
          <p:cNvSpPr txBox="1">
            <a:spLocks noGrp="1"/>
          </p:cNvSpPr>
          <p:nvPr>
            <p:ph type="title"/>
          </p:nvPr>
        </p:nvSpPr>
        <p:spPr>
          <a:xfrm>
            <a:off x="169011" y="132335"/>
            <a:ext cx="8894700" cy="606000"/>
          </a:xfrm>
          <a:prstGeom prst="rect">
            <a:avLst/>
          </a:prstGeom>
          <a:noFill/>
          <a:ln>
            <a:noFill/>
          </a:ln>
        </p:spPr>
        <p:txBody>
          <a:bodyPr spcFirstLastPara="1" wrap="square" lIns="91425" tIns="45700" rIns="91425" bIns="45700" anchor="ctr" anchorCtr="0">
            <a:noAutofit/>
          </a:bodyPr>
          <a:lstStyle>
            <a:lvl1pPr lvl="0" algn="l" rtl="0">
              <a:lnSpc>
                <a:spcPct val="90000"/>
              </a:lnSpc>
              <a:spcBef>
                <a:spcPts val="0"/>
              </a:spcBef>
              <a:spcAft>
                <a:spcPts val="0"/>
              </a:spcAft>
              <a:buClr>
                <a:schemeClr val="dk1"/>
              </a:buClr>
              <a:buSzPts val="3800"/>
              <a:buFont typeface="Lato Black"/>
              <a:buNone/>
              <a:defRPr sz="3800" b="1" i="0">
                <a:latin typeface="Lato Black"/>
                <a:ea typeface="Lato Black"/>
                <a:cs typeface="Lato Black"/>
                <a:sym typeface="Lato Black"/>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43" name="Google Shape;143;p28"/>
          <p:cNvSpPr txBox="1">
            <a:spLocks noGrp="1"/>
          </p:cNvSpPr>
          <p:nvPr>
            <p:ph type="body" idx="1"/>
          </p:nvPr>
        </p:nvSpPr>
        <p:spPr>
          <a:xfrm>
            <a:off x="169011" y="936172"/>
            <a:ext cx="8894700" cy="5419600"/>
          </a:xfrm>
          <a:prstGeom prst="rect">
            <a:avLst/>
          </a:prstGeom>
          <a:noFill/>
          <a:ln>
            <a:noFill/>
          </a:ln>
        </p:spPr>
        <p:txBody>
          <a:bodyPr spcFirstLastPara="1" wrap="square" lIns="91425" tIns="45700" rIns="91425" bIns="45700" anchor="t" anchorCtr="0">
            <a:normAutofit/>
          </a:bodyPr>
          <a:lstStyle>
            <a:lvl1pPr marL="457200" lvl="0" indent="-406400" algn="l" rtl="0">
              <a:lnSpc>
                <a:spcPct val="90000"/>
              </a:lnSpc>
              <a:spcBef>
                <a:spcPts val="1000"/>
              </a:spcBef>
              <a:spcAft>
                <a:spcPts val="0"/>
              </a:spcAft>
              <a:buClr>
                <a:schemeClr val="dk1"/>
              </a:buClr>
              <a:buSzPts val="2800"/>
              <a:buChar char="•"/>
              <a:defRPr sz="2800">
                <a:latin typeface="Lato"/>
                <a:ea typeface="Lato"/>
                <a:cs typeface="Lato"/>
                <a:sym typeface="Lato"/>
              </a:defRPr>
            </a:lvl1pPr>
            <a:lvl2pPr marL="914400" lvl="1" indent="-381000" algn="l" rtl="0">
              <a:lnSpc>
                <a:spcPct val="90000"/>
              </a:lnSpc>
              <a:spcBef>
                <a:spcPts val="500"/>
              </a:spcBef>
              <a:spcAft>
                <a:spcPts val="0"/>
              </a:spcAft>
              <a:buClr>
                <a:schemeClr val="dk1"/>
              </a:buClr>
              <a:buSzPts val="2400"/>
              <a:buFont typeface="Cambria"/>
              <a:buChar char="-"/>
              <a:defRPr sz="2400">
                <a:latin typeface="Lato"/>
                <a:ea typeface="Lato"/>
                <a:cs typeface="Lato"/>
                <a:sym typeface="Lato"/>
              </a:defRPr>
            </a:lvl2pPr>
            <a:lvl3pPr marL="1371600" lvl="2" indent="-355600" algn="l" rtl="0">
              <a:lnSpc>
                <a:spcPct val="90000"/>
              </a:lnSpc>
              <a:spcBef>
                <a:spcPts val="500"/>
              </a:spcBef>
              <a:spcAft>
                <a:spcPts val="0"/>
              </a:spcAft>
              <a:buClr>
                <a:schemeClr val="dk1"/>
              </a:buClr>
              <a:buSzPts val="2000"/>
              <a:buChar char="•"/>
              <a:defRPr sz="2000">
                <a:latin typeface="Lato"/>
                <a:ea typeface="Lato"/>
                <a:cs typeface="Lato"/>
                <a:sym typeface="Lato"/>
              </a:defRPr>
            </a:lvl3pPr>
            <a:lvl4pPr marL="1828800" lvl="3" indent="-355600" algn="l" rtl="0">
              <a:lnSpc>
                <a:spcPct val="90000"/>
              </a:lnSpc>
              <a:spcBef>
                <a:spcPts val="500"/>
              </a:spcBef>
              <a:spcAft>
                <a:spcPts val="0"/>
              </a:spcAft>
              <a:buClr>
                <a:schemeClr val="dk1"/>
              </a:buClr>
              <a:buSzPts val="2000"/>
              <a:buChar char="•"/>
              <a:defRPr sz="2000">
                <a:latin typeface="Lato"/>
                <a:ea typeface="Lato"/>
                <a:cs typeface="Lato"/>
                <a:sym typeface="Lato"/>
              </a:defRPr>
            </a:lvl4pPr>
            <a:lvl5pPr marL="2286000" lvl="4" indent="-355600" algn="l" rtl="0">
              <a:lnSpc>
                <a:spcPct val="90000"/>
              </a:lnSpc>
              <a:spcBef>
                <a:spcPts val="500"/>
              </a:spcBef>
              <a:spcAft>
                <a:spcPts val="0"/>
              </a:spcAft>
              <a:buClr>
                <a:schemeClr val="dk1"/>
              </a:buClr>
              <a:buSzPts val="2000"/>
              <a:buChar char="•"/>
              <a:defRPr sz="2000">
                <a:latin typeface="Lato"/>
                <a:ea typeface="Lato"/>
                <a:cs typeface="Lato"/>
                <a:sym typeface="Lato"/>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144" name="Google Shape;144;p28"/>
          <p:cNvSpPr txBox="1"/>
          <p:nvPr/>
        </p:nvSpPr>
        <p:spPr>
          <a:xfrm>
            <a:off x="7977054" y="6355715"/>
            <a:ext cx="990600" cy="365200"/>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None/>
            </a:pPr>
            <a:fld id="{00000000-1234-1234-1234-123412341234}" type="slidenum">
              <a:rPr lang="en" sz="1400" b="0" i="0" u="none" strike="noStrike" cap="none">
                <a:solidFill>
                  <a:srgbClr val="888888"/>
                </a:solidFill>
                <a:latin typeface="Lato"/>
                <a:ea typeface="Lato"/>
                <a:cs typeface="Lato"/>
                <a:sym typeface="Lato"/>
              </a:rPr>
              <a:pPr marL="0" marR="0" lvl="0" indent="0" algn="r" rtl="0">
                <a:spcBef>
                  <a:spcPts val="0"/>
                </a:spcBef>
                <a:spcAft>
                  <a:spcPts val="0"/>
                </a:spcAft>
                <a:buNone/>
              </a:pPr>
              <a:t>‹#›</a:t>
            </a:fld>
            <a:endParaRPr sz="2000" b="0" i="0" u="none" strike="noStrike" cap="none">
              <a:solidFill>
                <a:srgbClr val="888888"/>
              </a:solidFill>
              <a:latin typeface="Lato"/>
              <a:ea typeface="Lato"/>
              <a:cs typeface="Lato"/>
              <a:sym typeface="Lato"/>
            </a:endParaRPr>
          </a:p>
        </p:txBody>
      </p:sp>
      <p:pic>
        <p:nvPicPr>
          <p:cNvPr id="145" name="Google Shape;145;p28" descr="safari.png"/>
          <p:cNvPicPr preferRelativeResize="0"/>
          <p:nvPr/>
        </p:nvPicPr>
        <p:blipFill rotWithShape="1">
          <a:blip r:embed="rId2">
            <a:alphaModFix/>
          </a:blip>
          <a:srcRect/>
          <a:stretch/>
        </p:blipFill>
        <p:spPr>
          <a:xfrm>
            <a:off x="189560" y="6413144"/>
            <a:ext cx="810090" cy="312523"/>
          </a:xfrm>
          <a:prstGeom prst="rect">
            <a:avLst/>
          </a:prstGeom>
          <a:noFill/>
          <a:ln>
            <a:noFill/>
          </a:ln>
        </p:spPr>
      </p:pic>
      <p:cxnSp>
        <p:nvCxnSpPr>
          <p:cNvPr id="146" name="Google Shape;146;p28"/>
          <p:cNvCxnSpPr/>
          <p:nvPr/>
        </p:nvCxnSpPr>
        <p:spPr>
          <a:xfrm>
            <a:off x="117021" y="831499"/>
            <a:ext cx="8894700" cy="0"/>
          </a:xfrm>
          <a:prstGeom prst="straightConnector1">
            <a:avLst/>
          </a:prstGeom>
          <a:noFill/>
          <a:ln w="28575" cap="flat" cmpd="sng">
            <a:solidFill>
              <a:srgbClr val="D8D8D8"/>
            </a:solidFill>
            <a:prstDash val="solid"/>
            <a:miter lim="800000"/>
            <a:headEnd type="none" w="sm" len="sm"/>
            <a:tailEnd type="none" w="sm" len="sm"/>
          </a:ln>
        </p:spPr>
      </p:cxnSp>
    </p:spTree>
    <p:extLst>
      <p:ext uri="{BB962C8B-B14F-4D97-AF65-F5344CB8AC3E}">
        <p14:creationId xmlns:p14="http://schemas.microsoft.com/office/powerpoint/2010/main" val="3610688242"/>
      </p:ext>
    </p:extLst>
  </p:cSld>
  <p:clrMapOvr>
    <a:masterClrMapping/>
  </p:clrMapOvr>
  <p:hf sldNum="0" hdr="0" ftr="0" dt="0"/>
</p:sldLayout>
</file>

<file path=ppt/slideLayouts/slideLayout926.xml><?xml version="1.0" encoding="utf-8"?>
<p:sldLayout xmlns:a="http://schemas.openxmlformats.org/drawingml/2006/main" xmlns:r="http://schemas.openxmlformats.org/officeDocument/2006/relationships" xmlns:p="http://schemas.openxmlformats.org/presentationml/2006/main" matchingName="1_Title Slide">
  <p:cSld name="1_Title Slide">
    <p:spTree>
      <p:nvGrpSpPr>
        <p:cNvPr id="1" name="Shape 147"/>
        <p:cNvGrpSpPr/>
        <p:nvPr/>
      </p:nvGrpSpPr>
      <p:grpSpPr>
        <a:xfrm>
          <a:off x="0" y="0"/>
          <a:ext cx="0" cy="0"/>
          <a:chOff x="0" y="0"/>
          <a:chExt cx="0" cy="0"/>
        </a:xfrm>
      </p:grpSpPr>
    </p:spTree>
    <p:extLst>
      <p:ext uri="{BB962C8B-B14F-4D97-AF65-F5344CB8AC3E}">
        <p14:creationId xmlns:p14="http://schemas.microsoft.com/office/powerpoint/2010/main" val="1727473145"/>
      </p:ext>
    </p:extLst>
  </p:cSld>
  <p:clrMapOvr>
    <a:masterClrMapping/>
  </p:clrMapOvr>
  <p:hf sldNum="0" hdr="0" ftr="0" dt="0"/>
</p:sldLayout>
</file>

<file path=ppt/slideLayouts/slideLayout927.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154"/>
        <p:cNvGrpSpPr/>
        <p:nvPr/>
      </p:nvGrpSpPr>
      <p:grpSpPr>
        <a:xfrm>
          <a:off x="0" y="0"/>
          <a:ext cx="0" cy="0"/>
          <a:chOff x="0" y="0"/>
          <a:chExt cx="0" cy="0"/>
        </a:xfrm>
      </p:grpSpPr>
      <p:sp>
        <p:nvSpPr>
          <p:cNvPr id="155" name="Google Shape;155;p31"/>
          <p:cNvSpPr txBox="1">
            <a:spLocks noGrp="1"/>
          </p:cNvSpPr>
          <p:nvPr>
            <p:ph type="title"/>
          </p:nvPr>
        </p:nvSpPr>
        <p:spPr>
          <a:xfrm>
            <a:off x="628650" y="365127"/>
            <a:ext cx="7886700" cy="7900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chemeClr val="dk1"/>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56" name="Google Shape;156;p31"/>
          <p:cNvSpPr txBox="1">
            <a:spLocks noGrp="1"/>
          </p:cNvSpPr>
          <p:nvPr>
            <p:ph type="body" idx="1"/>
          </p:nvPr>
        </p:nvSpPr>
        <p:spPr>
          <a:xfrm>
            <a:off x="628650" y="1253331"/>
            <a:ext cx="7886700" cy="5003200"/>
          </a:xfrm>
          <a:prstGeom prst="rect">
            <a:avLst/>
          </a:prstGeom>
          <a:noFill/>
          <a:ln>
            <a:noFill/>
          </a:ln>
        </p:spPr>
        <p:txBody>
          <a:bodyPr spcFirstLastPara="1" wrap="square" lIns="91425" tIns="45700" rIns="91425" bIns="45700" anchor="t" anchorCtr="0">
            <a:normAutofit/>
          </a:bodyPr>
          <a:lstStyle>
            <a:lvl1pPr marL="457200" lvl="0" indent="-342900" algn="l" rtl="0">
              <a:lnSpc>
                <a:spcPct val="90000"/>
              </a:lnSpc>
              <a:spcBef>
                <a:spcPts val="1000"/>
              </a:spcBef>
              <a:spcAft>
                <a:spcPts val="0"/>
              </a:spcAft>
              <a:buClr>
                <a:schemeClr val="dk1"/>
              </a:buClr>
              <a:buSzPts val="1800"/>
              <a:buChar char="•"/>
              <a:defRPr/>
            </a:lvl1pPr>
            <a:lvl2pPr marL="914400" lvl="1" indent="-342900" algn="l" rtl="0">
              <a:lnSpc>
                <a:spcPct val="90000"/>
              </a:lnSpc>
              <a:spcBef>
                <a:spcPts val="500"/>
              </a:spcBef>
              <a:spcAft>
                <a:spcPts val="0"/>
              </a:spcAft>
              <a:buClr>
                <a:schemeClr val="dk1"/>
              </a:buClr>
              <a:buSzPts val="1800"/>
              <a:buChar char="•"/>
              <a:defRPr/>
            </a:lvl2pPr>
            <a:lvl3pPr marL="1371600" lvl="2" indent="-342900" algn="l" rtl="0">
              <a:lnSpc>
                <a:spcPct val="90000"/>
              </a:lnSpc>
              <a:spcBef>
                <a:spcPts val="500"/>
              </a:spcBef>
              <a:spcAft>
                <a:spcPts val="0"/>
              </a:spcAft>
              <a:buClr>
                <a:schemeClr val="dk1"/>
              </a:buClr>
              <a:buSzPts val="1800"/>
              <a:buChar char="•"/>
              <a:defRPr/>
            </a:lvl3pPr>
            <a:lvl4pPr marL="1828800" lvl="3" indent="-342900" algn="l" rtl="0">
              <a:lnSpc>
                <a:spcPct val="90000"/>
              </a:lnSpc>
              <a:spcBef>
                <a:spcPts val="500"/>
              </a:spcBef>
              <a:spcAft>
                <a:spcPts val="0"/>
              </a:spcAft>
              <a:buClr>
                <a:schemeClr val="dk1"/>
              </a:buClr>
              <a:buSzPts val="1800"/>
              <a:buChar char="•"/>
              <a:defRPr/>
            </a:lvl4pPr>
            <a:lvl5pPr marL="2286000" lvl="4" indent="-342900" algn="l" rtl="0">
              <a:lnSpc>
                <a:spcPct val="90000"/>
              </a:lnSpc>
              <a:spcBef>
                <a:spcPts val="500"/>
              </a:spcBef>
              <a:spcAft>
                <a:spcPts val="0"/>
              </a:spcAft>
              <a:buClr>
                <a:schemeClr val="dk1"/>
              </a:buClr>
              <a:buSzPts val="180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157" name="Google Shape;157;p31"/>
          <p:cNvSpPr txBox="1">
            <a:spLocks noGrp="1"/>
          </p:cNvSpPr>
          <p:nvPr>
            <p:ph type="dt" idx="10"/>
          </p:nvPr>
        </p:nvSpPr>
        <p:spPr>
          <a:xfrm>
            <a:off x="628650" y="6356351"/>
            <a:ext cx="2057400" cy="3652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158" name="Google Shape;158;p31"/>
          <p:cNvSpPr txBox="1">
            <a:spLocks noGrp="1"/>
          </p:cNvSpPr>
          <p:nvPr>
            <p:ph type="ftr" idx="11"/>
          </p:nvPr>
        </p:nvSpPr>
        <p:spPr>
          <a:xfrm>
            <a:off x="3028950" y="6356351"/>
            <a:ext cx="3086100" cy="3652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159" name="Google Shape;159;p31"/>
          <p:cNvSpPr txBox="1">
            <a:spLocks noGrp="1"/>
          </p:cNvSpPr>
          <p:nvPr>
            <p:ph type="sldNum" idx="12"/>
          </p:nvPr>
        </p:nvSpPr>
        <p:spPr>
          <a:xfrm>
            <a:off x="6457950" y="6356351"/>
            <a:ext cx="2057400" cy="365200"/>
          </a:xfrm>
          <a:prstGeom prst="rect">
            <a:avLst/>
          </a:prstGeom>
          <a:noFill/>
          <a:ln>
            <a:noFill/>
          </a:ln>
        </p:spPr>
        <p:txBody>
          <a:bodyPr spcFirstLastPara="1" wrap="square" lIns="91425" tIns="45700" rIns="91425" bIns="45700"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596146528"/>
      </p:ext>
    </p:extLst>
  </p:cSld>
  <p:clrMapOvr>
    <a:masterClrMapping/>
  </p:clrMapOvr>
  <p:hf sldNum="0" hdr="0" ftr="0" dt="0"/>
</p:sldLayout>
</file>

<file path=ppt/slideLayouts/slideLayout92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3"/>
            <a:ext cx="7772400" cy="1470025"/>
          </a:xfrm>
        </p:spPr>
        <p:txBody>
          <a:bodyPr lIns="91440"/>
          <a:lstStyle>
            <a:lvl1pPr algn="ctr">
              <a:defRPr/>
            </a:lvl1p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20D214A-2AFC-4BE3-89FE-6518807E148F}" type="datetime1">
              <a:rPr lang="en-US" smtClean="0"/>
              <a:t>7/4/22</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639893339"/>
      </p:ext>
    </p:extLst>
  </p:cSld>
  <p:clrMapOvr>
    <a:masterClrMapping/>
  </p:clrMapOvr>
</p:sldLayout>
</file>

<file path=ppt/slideLayouts/slideLayout92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400"/>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E9021861-6BD7-4EE9-A68B-37E75913A333}" type="datetime1">
              <a:rPr lang="en-US" smtClean="0"/>
              <a:t>7/4/22</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145227514"/>
      </p:ext>
    </p:extLst>
  </p:cSld>
  <p:clrMapOvr>
    <a:masterClrMapping/>
  </p:clrMapOvr>
</p:sldLayout>
</file>

<file path=ppt/slideLayouts/slideLayout93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CE294271-EC2C-4AA4-B1D8-6325DBCD6885}" type="datetime1">
              <a:rPr lang="en-US" smtClean="0"/>
              <a:t>7/4/22</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548183153"/>
      </p:ext>
    </p:extLst>
  </p:cSld>
  <p:clrMapOvr>
    <a:masterClrMapping/>
  </p:clrMapOvr>
</p:sldLayout>
</file>

<file path=ppt/slideLayouts/slideLayout93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26C81D6-5C0A-4888-8AA2-94A703B72A86}" type="datetime1">
              <a:rPr lang="en-US" smtClean="0"/>
              <a:t>7/4/22</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670171218"/>
      </p:ext>
    </p:extLst>
  </p:cSld>
  <p:clrMapOvr>
    <a:masterClrMapping/>
  </p:clrMapOvr>
</p:sldLayout>
</file>

<file path=ppt/slideLayouts/slideLayout93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8"/>
            <a:ext cx="2133600" cy="365125"/>
          </a:xfrm>
          <a:prstGeom prst="rect">
            <a:avLst/>
          </a:prstGeom>
        </p:spPr>
        <p:txBody>
          <a:bodyPr/>
          <a:lstStyle/>
          <a:p>
            <a:fld id="{5C6A7242-E7F0-452E-9AAD-6A266A1C3304}" type="datetime1">
              <a:rPr lang="en-US" smtClean="0"/>
              <a:t>7/4/22</a:t>
            </a:fld>
            <a:endParaRPr lang="en-US"/>
          </a:p>
        </p:txBody>
      </p:sp>
      <p:sp>
        <p:nvSpPr>
          <p:cNvPr id="8" name="Footer Placeholder 7"/>
          <p:cNvSpPr>
            <a:spLocks noGrp="1"/>
          </p:cNvSpPr>
          <p:nvPr>
            <p:ph type="ftr" sz="quarter" idx="11"/>
          </p:nvPr>
        </p:nvSpPr>
        <p:spPr>
          <a:xfrm>
            <a:off x="3124200" y="6356358"/>
            <a:ext cx="2895600" cy="365125"/>
          </a:xfrm>
          <a:prstGeom prst="rect">
            <a:avLst/>
          </a:prstGeom>
        </p:spPr>
        <p:txBody>
          <a:bodyPr/>
          <a:lstStyle/>
          <a:p>
            <a:endParaRPr lang="en-US"/>
          </a:p>
        </p:txBody>
      </p:sp>
      <p:sp>
        <p:nvSpPr>
          <p:cNvPr id="9" name="Slide Number Placeholder 8"/>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065220496"/>
      </p:ext>
    </p:extLst>
  </p:cSld>
  <p:clrMapOvr>
    <a:masterClrMapping/>
  </p:clrMapOvr>
</p:sldLayout>
</file>

<file path=ppt/slideLayouts/slideLayout93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8"/>
            <a:ext cx="2133600" cy="365125"/>
          </a:xfrm>
          <a:prstGeom prst="rect">
            <a:avLst/>
          </a:prstGeom>
        </p:spPr>
        <p:txBody>
          <a:bodyPr/>
          <a:lstStyle/>
          <a:p>
            <a:fld id="{E4A2E865-F686-4BA8-A1F8-7363E1251590}" type="datetime1">
              <a:rPr lang="en-US" smtClean="0"/>
              <a:t>7/4/22</a:t>
            </a:fld>
            <a:endParaRPr lang="en-US"/>
          </a:p>
        </p:txBody>
      </p:sp>
      <p:sp>
        <p:nvSpPr>
          <p:cNvPr id="4" name="Footer Placeholder 3"/>
          <p:cNvSpPr>
            <a:spLocks noGrp="1"/>
          </p:cNvSpPr>
          <p:nvPr>
            <p:ph type="ftr" sz="quarter" idx="11"/>
          </p:nvPr>
        </p:nvSpPr>
        <p:spPr>
          <a:xfrm>
            <a:off x="3124200" y="6356358"/>
            <a:ext cx="2895600" cy="365125"/>
          </a:xfrm>
          <a:prstGeom prst="rect">
            <a:avLst/>
          </a:prstGeom>
        </p:spPr>
        <p:txBody>
          <a:bodyPr/>
          <a:lstStyle/>
          <a:p>
            <a:endParaRPr lang="en-US"/>
          </a:p>
        </p:txBody>
      </p:sp>
      <p:sp>
        <p:nvSpPr>
          <p:cNvPr id="5" name="Slide Number Placeholder 4"/>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2709660037"/>
      </p:ext>
    </p:extLst>
  </p:cSld>
  <p:clrMapOvr>
    <a:masterClrMapping/>
  </p:clrMapOvr>
</p:sldLayout>
</file>

<file path=ppt/slideLayouts/slideLayout93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8"/>
            <a:ext cx="2133600" cy="365125"/>
          </a:xfrm>
          <a:prstGeom prst="rect">
            <a:avLst/>
          </a:prstGeom>
        </p:spPr>
        <p:txBody>
          <a:bodyPr/>
          <a:lstStyle/>
          <a:p>
            <a:fld id="{13858B6D-F0A8-4A5A-A21C-F2DDFAEE91CA}" type="datetime1">
              <a:rPr lang="en-US" smtClean="0"/>
              <a:t>7/4/22</a:t>
            </a:fld>
            <a:endParaRPr lang="en-US"/>
          </a:p>
        </p:txBody>
      </p:sp>
      <p:sp>
        <p:nvSpPr>
          <p:cNvPr id="3" name="Footer Placeholder 2"/>
          <p:cNvSpPr>
            <a:spLocks noGrp="1"/>
          </p:cNvSpPr>
          <p:nvPr>
            <p:ph type="ftr" sz="quarter" idx="11"/>
          </p:nvPr>
        </p:nvSpPr>
        <p:spPr>
          <a:xfrm>
            <a:off x="3124200" y="6356358"/>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12231495"/>
      </p:ext>
    </p:extLst>
  </p:cSld>
  <p:clrMapOvr>
    <a:masterClrMapping/>
  </p:clrMapOvr>
</p:sldLayout>
</file>

<file path=ppt/slideLayouts/slideLayout93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4BE59F63-4AED-4D19-AEDC-2344A5DC207C}" type="datetime1">
              <a:rPr lang="en-US" smtClean="0"/>
              <a:t>7/4/22</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635560310"/>
      </p:ext>
    </p:extLst>
  </p:cSld>
  <p:clrMapOvr>
    <a:masterClrMapping/>
  </p:clrMapOvr>
</p:sldLayout>
</file>

<file path=ppt/slideLayouts/slideLayout93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E2DF23D-22DE-41A0-9045-8939205C2A67}" type="datetime1">
              <a:rPr lang="en-US" smtClean="0"/>
              <a:t>7/4/22</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2044798555"/>
      </p:ext>
    </p:extLst>
  </p:cSld>
  <p:clrMapOvr>
    <a:masterClrMapping/>
  </p:clrMapOvr>
</p:sldLayout>
</file>

<file path=ppt/slideLayouts/slideLayout93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206B5BB5-C062-4C16-8C4E-0D7EE65EA5A7}" type="datetime1">
              <a:rPr lang="en-US" smtClean="0"/>
              <a:t>7/4/22</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359268827"/>
      </p:ext>
    </p:extLst>
  </p:cSld>
  <p:clrMapOvr>
    <a:masterClrMapping/>
  </p:clrMapOvr>
</p:sldLayout>
</file>

<file path=ppt/slideLayouts/slideLayout93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6"/>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6"/>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3CCC17E-136C-4D5B-9C83-1E9F6F691804}" type="datetime1">
              <a:rPr lang="en-US" smtClean="0"/>
              <a:t>7/4/22</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691603956"/>
      </p:ext>
    </p:extLst>
  </p:cSld>
  <p:clrMapOvr>
    <a:masterClrMapping/>
  </p:clrMapOvr>
</p:sldLayout>
</file>

<file path=ppt/slideLayouts/slideLayout93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dirty="0"/>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686678B-5A7A-4B90-B104-08D81DE501A8}" type="datetime1">
              <a:rPr lang="en-US" smtClean="0">
                <a:solidFill>
                  <a:prstClr val="black">
                    <a:tint val="75000"/>
                  </a:prstClr>
                </a:solidFill>
              </a:rPr>
              <a:pPr/>
              <a:t>7/4/22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ext uri="{BB962C8B-B14F-4D97-AF65-F5344CB8AC3E}">
        <p14:creationId xmlns:p14="http://schemas.microsoft.com/office/powerpoint/2010/main" val="763409118"/>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94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723445"/>
          </a:xfrm>
        </p:spPr>
        <p:txBody>
          <a:bodyPr>
            <a:normAutofit/>
          </a:bodyPr>
          <a:lstStyle>
            <a:lvl1pPr>
              <a:defRPr sz="3600" b="1">
                <a:solidFill>
                  <a:schemeClr val="accent5">
                    <a:lumMod val="50000"/>
                  </a:schemeClr>
                </a:solidFill>
                <a:latin typeface="Gill Sans MT" panose="020B0502020104020203" pitchFamily="34" charset="0"/>
              </a:defRPr>
            </a:lvl1pPr>
          </a:lstStyle>
          <a:p>
            <a:r>
              <a:rPr lang="en-US" dirty="0"/>
              <a:t>Click to edit Master title style</a:t>
            </a:r>
          </a:p>
        </p:txBody>
      </p:sp>
      <p:sp>
        <p:nvSpPr>
          <p:cNvPr id="3" name="Content Placeholder 2"/>
          <p:cNvSpPr>
            <a:spLocks noGrp="1"/>
          </p:cNvSpPr>
          <p:nvPr>
            <p:ph idx="1"/>
          </p:nvPr>
        </p:nvSpPr>
        <p:spPr>
          <a:xfrm>
            <a:off x="628650" y="1210491"/>
            <a:ext cx="7886700" cy="4966472"/>
          </a:xfrm>
        </p:spPr>
        <p:txBody>
          <a:bodyPr/>
          <a:lstStyle>
            <a:lvl1pPr>
              <a:defRPr>
                <a:latin typeface="Gill Sans MT" panose="020B0502020104020203" pitchFamily="34" charset="0"/>
              </a:defRPr>
            </a:lvl1pPr>
            <a:lvl2pPr>
              <a:defRPr>
                <a:latin typeface="Gill Sans MT" panose="020B0502020104020203" pitchFamily="34" charset="0"/>
              </a:defRPr>
            </a:lvl2pPr>
            <a:lvl3pPr>
              <a:defRPr>
                <a:latin typeface="Gill Sans MT" panose="020B0502020104020203" pitchFamily="34" charset="0"/>
              </a:defRPr>
            </a:lvl3pPr>
            <a:lvl4pPr>
              <a:defRPr>
                <a:latin typeface="Gill Sans MT" panose="020B0502020104020203" pitchFamily="34" charset="0"/>
              </a:defRPr>
            </a:lvl4pPr>
            <a:lvl5pPr>
              <a:defRPr>
                <a:latin typeface="Gill Sans MT" panose="020B0502020104020203"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78C58419-6133-49E9-B2AC-5BC3AB74657C}" type="datetime1">
              <a:rPr lang="en-US" smtClean="0">
                <a:solidFill>
                  <a:prstClr val="black">
                    <a:tint val="75000"/>
                  </a:prstClr>
                </a:solidFill>
              </a:rPr>
              <a:pPr/>
              <a:t>7/4/22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ext uri="{BB962C8B-B14F-4D97-AF65-F5344CB8AC3E}">
        <p14:creationId xmlns:p14="http://schemas.microsoft.com/office/powerpoint/2010/main" val="146133123"/>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94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atin typeface="Gill Sans MT" panose="020B0502020104020203" pitchFamily="34" charset="0"/>
              </a:defRPr>
            </a:lvl1pPr>
          </a:lstStyle>
          <a:p>
            <a:r>
              <a:rPr lang="en-US" dirty="0"/>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B0A1266-C3DB-42D6-86AE-14035E33A8BD}" type="datetime1">
              <a:rPr lang="en-US" smtClean="0">
                <a:solidFill>
                  <a:prstClr val="black">
                    <a:tint val="75000"/>
                  </a:prstClr>
                </a:solidFill>
              </a:rPr>
              <a:pPr/>
              <a:t>7/4/22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ext uri="{BB962C8B-B14F-4D97-AF65-F5344CB8AC3E}">
        <p14:creationId xmlns:p14="http://schemas.microsoft.com/office/powerpoint/2010/main" val="4010241799"/>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94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F00D769-23A8-4C3A-A7DA-3008081AC88D}" type="datetime1">
              <a:rPr lang="en-US" smtClean="0">
                <a:solidFill>
                  <a:prstClr val="black">
                    <a:tint val="75000"/>
                  </a:prstClr>
                </a:solidFill>
              </a:rPr>
              <a:pPr/>
              <a:t>7/4/22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ext uri="{BB962C8B-B14F-4D97-AF65-F5344CB8AC3E}">
        <p14:creationId xmlns:p14="http://schemas.microsoft.com/office/powerpoint/2010/main" val="1738161830"/>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94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A8A3600-220B-4590-B408-BA8ECB6E25BB}" type="datetime1">
              <a:rPr lang="en-US" smtClean="0">
                <a:solidFill>
                  <a:prstClr val="black">
                    <a:tint val="75000"/>
                  </a:prstClr>
                </a:solidFill>
              </a:rPr>
              <a:pPr/>
              <a:t>7/4/22</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ext uri="{BB962C8B-B14F-4D97-AF65-F5344CB8AC3E}">
        <p14:creationId xmlns:p14="http://schemas.microsoft.com/office/powerpoint/2010/main" val="2380427702"/>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94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8CEDA88-5A0B-4296-ADE5-A67D092B0EAE}" type="datetime1">
              <a:rPr lang="en-US" smtClean="0">
                <a:solidFill>
                  <a:prstClr val="black">
                    <a:tint val="75000"/>
                  </a:prstClr>
                </a:solidFill>
              </a:rPr>
              <a:pPr/>
              <a:t>7/4/22</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ext uri="{BB962C8B-B14F-4D97-AF65-F5344CB8AC3E}">
        <p14:creationId xmlns:p14="http://schemas.microsoft.com/office/powerpoint/2010/main" val="2738346050"/>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94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754AAEB-00FA-49C4-903C-825242744E6F}" type="datetime1">
              <a:rPr lang="en-US" smtClean="0">
                <a:solidFill>
                  <a:prstClr val="black">
                    <a:tint val="75000"/>
                  </a:prstClr>
                </a:solidFill>
              </a:rPr>
              <a:pPr/>
              <a:t>7/4/22</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ext uri="{BB962C8B-B14F-4D97-AF65-F5344CB8AC3E}">
        <p14:creationId xmlns:p14="http://schemas.microsoft.com/office/powerpoint/2010/main" val="3986258731"/>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94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793D5CC0-D307-42C4-8DD8-A1304BC2F6A7}" type="datetime1">
              <a:rPr lang="en-US" smtClean="0">
                <a:solidFill>
                  <a:prstClr val="black">
                    <a:tint val="75000"/>
                  </a:prstClr>
                </a:solidFill>
              </a:rPr>
              <a:pPr/>
              <a:t>7/4/22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ext uri="{BB962C8B-B14F-4D97-AF65-F5344CB8AC3E}">
        <p14:creationId xmlns:p14="http://schemas.microsoft.com/office/powerpoint/2010/main" val="1358970246"/>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94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E897031-1807-44C6-9E33-9D4219CB35E4}" type="datetime1">
              <a:rPr lang="en-US" smtClean="0">
                <a:solidFill>
                  <a:prstClr val="black">
                    <a:tint val="75000"/>
                  </a:prstClr>
                </a:solidFill>
              </a:rPr>
              <a:pPr/>
              <a:t>7/4/22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ext uri="{BB962C8B-B14F-4D97-AF65-F5344CB8AC3E}">
        <p14:creationId xmlns:p14="http://schemas.microsoft.com/office/powerpoint/2010/main" val="2267418074"/>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94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6070DDE-3A47-4319-8657-B02B4FE328D8}" type="datetime1">
              <a:rPr lang="en-US" smtClean="0">
                <a:solidFill>
                  <a:prstClr val="black">
                    <a:tint val="75000"/>
                  </a:prstClr>
                </a:solidFill>
              </a:rPr>
              <a:pPr/>
              <a:t>7/4/22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ext uri="{BB962C8B-B14F-4D97-AF65-F5344CB8AC3E}">
        <p14:creationId xmlns:p14="http://schemas.microsoft.com/office/powerpoint/2010/main" val="1660180076"/>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94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E501CC4-A03E-4285-8700-BD0558A54FBC}" type="datetime1">
              <a:rPr lang="en-US" smtClean="0">
                <a:solidFill>
                  <a:prstClr val="black">
                    <a:tint val="75000"/>
                  </a:prstClr>
                </a:solidFill>
              </a:rPr>
              <a:pPr/>
              <a:t>7/4/22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ext uri="{BB962C8B-B14F-4D97-AF65-F5344CB8AC3E}">
        <p14:creationId xmlns:p14="http://schemas.microsoft.com/office/powerpoint/2010/main" val="2855947682"/>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95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Tree>
    <p:extLst>
      <p:ext uri="{BB962C8B-B14F-4D97-AF65-F5344CB8AC3E}">
        <p14:creationId xmlns:p14="http://schemas.microsoft.com/office/powerpoint/2010/main" val="862983386"/>
      </p:ext>
    </p:extLst>
  </p:cSld>
  <p:clrMapOvr>
    <a:masterClrMapping/>
  </p:clrMapOvr>
</p:sldLayout>
</file>

<file path=ppt/slideLayouts/slideLayout95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5"/>
          <p:cNvSpPr>
            <a:spLocks noGrp="1"/>
          </p:cNvSpPr>
          <p:nvPr>
            <p:ph type="sldNum" sz="quarter" idx="10"/>
          </p:nvPr>
        </p:nvSpPr>
        <p:spPr>
          <a:xfrm>
            <a:off x="8077200" y="6340475"/>
            <a:ext cx="685800" cy="365125"/>
          </a:xfrm>
        </p:spPr>
        <p:txBody>
          <a:bodyPr wrap="square" numCol="1" anchorCtr="0" compatLnSpc="1">
            <a:prstTxWarp prst="textNoShape">
              <a:avLst/>
            </a:prstTxWarp>
          </a:bodyPr>
          <a:lstStyle>
            <a:lvl1pPr fontAlgn="base">
              <a:spcBef>
                <a:spcPct val="0"/>
              </a:spcBef>
              <a:spcAft>
                <a:spcPct val="0"/>
              </a:spcAft>
              <a:defRPr sz="2000">
                <a:solidFill>
                  <a:srgbClr val="898989"/>
                </a:solidFill>
                <a:latin typeface="Cambria Math" charset="0"/>
                <a:ea typeface="ＭＳ Ｐゴシック" charset="0"/>
                <a:cs typeface="Cambria Math" charset="0"/>
              </a:defRPr>
            </a:lvl1pPr>
          </a:lstStyle>
          <a:p>
            <a:fld id="{2F9AB1DC-1F54-3E4A-95A3-3C4F38B38287}" type="slidenum">
              <a:rPr lang="en-US"/>
              <a:pPr/>
              <a:t>‹#›</a:t>
            </a:fld>
            <a:endParaRPr lang="en-US"/>
          </a:p>
        </p:txBody>
      </p:sp>
    </p:spTree>
    <p:extLst>
      <p:ext uri="{BB962C8B-B14F-4D97-AF65-F5344CB8AC3E}">
        <p14:creationId xmlns:p14="http://schemas.microsoft.com/office/powerpoint/2010/main" val="2088737804"/>
      </p:ext>
    </p:extLst>
  </p:cSld>
  <p:clrMapOvr>
    <a:masterClrMapping/>
  </p:clrMapOvr>
</p:sldLayout>
</file>

<file path=ppt/slideLayouts/slideLayout95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0D5ABD69-D797-204B-8AF8-3D380E6914CA}" type="slidenum">
              <a:rPr lang="en-US"/>
              <a:pPr>
                <a:defRPr/>
              </a:pPr>
              <a:t>‹#›</a:t>
            </a:fld>
            <a:endParaRPr lang="en-US"/>
          </a:p>
        </p:txBody>
      </p:sp>
    </p:spTree>
    <p:extLst>
      <p:ext uri="{BB962C8B-B14F-4D97-AF65-F5344CB8AC3E}">
        <p14:creationId xmlns:p14="http://schemas.microsoft.com/office/powerpoint/2010/main" val="3919698269"/>
      </p:ext>
    </p:extLst>
  </p:cSld>
  <p:clrMapOvr>
    <a:masterClrMapping/>
  </p:clrMapOvr>
</p:sldLayout>
</file>

<file path=ppt/slideLayouts/slideLayout95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D4167CB6-3B08-5F41-8B2C-916DD676D121}" type="slidenum">
              <a:rPr lang="en-US"/>
              <a:pPr>
                <a:defRPr/>
              </a:pPr>
              <a:t>‹#›</a:t>
            </a:fld>
            <a:endParaRPr lang="en-US"/>
          </a:p>
        </p:txBody>
      </p:sp>
    </p:spTree>
    <p:extLst>
      <p:ext uri="{BB962C8B-B14F-4D97-AF65-F5344CB8AC3E}">
        <p14:creationId xmlns:p14="http://schemas.microsoft.com/office/powerpoint/2010/main" val="4249969419"/>
      </p:ext>
    </p:extLst>
  </p:cSld>
  <p:clrMapOvr>
    <a:masterClrMapping/>
  </p:clrMapOvr>
</p:sldLayout>
</file>

<file path=ppt/slideLayouts/slideLayout95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8" name="Footer Placeholder 7"/>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9" name="Slide Number Placeholder 8"/>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A0D681A-F5B4-9644-896C-61B2B0FDE4AA}" type="slidenum">
              <a:rPr lang="en-US"/>
              <a:pPr>
                <a:defRPr/>
              </a:pPr>
              <a:t>‹#›</a:t>
            </a:fld>
            <a:endParaRPr lang="en-US"/>
          </a:p>
        </p:txBody>
      </p:sp>
    </p:spTree>
    <p:extLst>
      <p:ext uri="{BB962C8B-B14F-4D97-AF65-F5344CB8AC3E}">
        <p14:creationId xmlns:p14="http://schemas.microsoft.com/office/powerpoint/2010/main" val="144047139"/>
      </p:ext>
    </p:extLst>
  </p:cSld>
  <p:clrMapOvr>
    <a:masterClrMapping/>
  </p:clrMapOvr>
</p:sldLayout>
</file>

<file path=ppt/slideLayouts/slideLayout95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4" name="Footer Placeholder 3"/>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Slide Number Placeholder 4"/>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E9EE30A7-2F09-2442-8BD0-04F2DD3C2603}" type="slidenum">
              <a:rPr lang="en-US"/>
              <a:pPr>
                <a:defRPr/>
              </a:pPr>
              <a:t>‹#›</a:t>
            </a:fld>
            <a:endParaRPr lang="en-US"/>
          </a:p>
        </p:txBody>
      </p:sp>
    </p:spTree>
    <p:extLst>
      <p:ext uri="{BB962C8B-B14F-4D97-AF65-F5344CB8AC3E}">
        <p14:creationId xmlns:p14="http://schemas.microsoft.com/office/powerpoint/2010/main" val="1215143481"/>
      </p:ext>
    </p:extLst>
  </p:cSld>
  <p:clrMapOvr>
    <a:masterClrMapping/>
  </p:clrMapOvr>
</p:sldLayout>
</file>

<file path=ppt/slideLayouts/slideLayout95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3" name="Footer Placeholder 2"/>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4" name="Slide Number Placeholder 3"/>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456C5735-7F4B-8947-B422-F91141E3F4AD}" type="slidenum">
              <a:rPr lang="en-US"/>
              <a:pPr>
                <a:defRPr/>
              </a:pPr>
              <a:t>‹#›</a:t>
            </a:fld>
            <a:endParaRPr lang="en-US"/>
          </a:p>
        </p:txBody>
      </p:sp>
    </p:spTree>
    <p:extLst>
      <p:ext uri="{BB962C8B-B14F-4D97-AF65-F5344CB8AC3E}">
        <p14:creationId xmlns:p14="http://schemas.microsoft.com/office/powerpoint/2010/main" val="1470574404"/>
      </p:ext>
    </p:extLst>
  </p:cSld>
  <p:clrMapOvr>
    <a:masterClrMapping/>
  </p:clrMapOvr>
</p:sldLayout>
</file>

<file path=ppt/slideLayouts/slideLayout95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9E84826-6BA8-884D-A601-2AAB8825DBC3}" type="slidenum">
              <a:rPr lang="en-US"/>
              <a:pPr>
                <a:defRPr/>
              </a:pPr>
              <a:t>‹#›</a:t>
            </a:fld>
            <a:endParaRPr lang="en-US"/>
          </a:p>
        </p:txBody>
      </p:sp>
    </p:spTree>
    <p:extLst>
      <p:ext uri="{BB962C8B-B14F-4D97-AF65-F5344CB8AC3E}">
        <p14:creationId xmlns:p14="http://schemas.microsoft.com/office/powerpoint/2010/main" val="674342937"/>
      </p:ext>
    </p:extLst>
  </p:cSld>
  <p:clrMapOvr>
    <a:masterClrMapping/>
  </p:clrMapOvr>
</p:sldLayout>
</file>

<file path=ppt/slideLayouts/slideLayout95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6531BACC-C330-6040-8E9C-315FB8A2D4F3}" type="slidenum">
              <a:rPr lang="en-US"/>
              <a:pPr>
                <a:defRPr/>
              </a:pPr>
              <a:t>‹#›</a:t>
            </a:fld>
            <a:endParaRPr lang="en-US"/>
          </a:p>
        </p:txBody>
      </p:sp>
    </p:spTree>
    <p:extLst>
      <p:ext uri="{BB962C8B-B14F-4D97-AF65-F5344CB8AC3E}">
        <p14:creationId xmlns:p14="http://schemas.microsoft.com/office/powerpoint/2010/main" val="3294091823"/>
      </p:ext>
    </p:extLst>
  </p:cSld>
  <p:clrMapOvr>
    <a:masterClrMapping/>
  </p:clrMapOvr>
</p:sldLayout>
</file>

<file path=ppt/slideLayouts/slideLayout95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CA13EE9E-551C-B04A-8AEF-33C040418E39}" type="slidenum">
              <a:rPr lang="en-US"/>
              <a:pPr>
                <a:defRPr/>
              </a:pPr>
              <a:t>‹#›</a:t>
            </a:fld>
            <a:endParaRPr lang="en-US"/>
          </a:p>
        </p:txBody>
      </p:sp>
    </p:spTree>
    <p:extLst>
      <p:ext uri="{BB962C8B-B14F-4D97-AF65-F5344CB8AC3E}">
        <p14:creationId xmlns:p14="http://schemas.microsoft.com/office/powerpoint/2010/main" val="1438445132"/>
      </p:ext>
    </p:extLst>
  </p:cSld>
  <p:clrMapOvr>
    <a:masterClrMapping/>
  </p:clrMapOvr>
</p:sldLayout>
</file>

<file path=ppt/slideLayouts/slideLayout96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200974D-7775-EC48-B655-6C7A7623F53B}" type="slidenum">
              <a:rPr lang="en-US"/>
              <a:pPr>
                <a:defRPr/>
              </a:pPr>
              <a:t>‹#›</a:t>
            </a:fld>
            <a:endParaRPr lang="en-US"/>
          </a:p>
        </p:txBody>
      </p:sp>
    </p:spTree>
    <p:extLst>
      <p:ext uri="{BB962C8B-B14F-4D97-AF65-F5344CB8AC3E}">
        <p14:creationId xmlns:p14="http://schemas.microsoft.com/office/powerpoint/2010/main" val="1453484629"/>
      </p:ext>
    </p:extLst>
  </p:cSld>
  <p:clrMapOvr>
    <a:masterClrMapping/>
  </p:clrMapOvr>
</p:sldLayout>
</file>

<file path=ppt/slideLayouts/slideLayout96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Tree>
    <p:extLst>
      <p:ext uri="{BB962C8B-B14F-4D97-AF65-F5344CB8AC3E}">
        <p14:creationId xmlns:p14="http://schemas.microsoft.com/office/powerpoint/2010/main" val="278339259"/>
      </p:ext>
    </p:extLst>
  </p:cSld>
  <p:clrMapOvr>
    <a:masterClrMapping/>
  </p:clrMapOvr>
</p:sldLayout>
</file>

<file path=ppt/slideLayouts/slideLayout96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p:cNvSpPr>
            <a:spLocks noGrp="1"/>
          </p:cNvSpPr>
          <p:nvPr>
            <p:ph type="sldNum" sz="quarter" idx="12"/>
          </p:nvPr>
        </p:nvSpPr>
        <p:spPr>
          <a:xfrm>
            <a:off x="8077200" y="6340475"/>
            <a:ext cx="685800" cy="365125"/>
          </a:xfrm>
        </p:spPr>
        <p:txBody>
          <a:bodyPr/>
          <a:lstStyle>
            <a:lvl1pPr>
              <a:defRPr sz="2000">
                <a:latin typeface="Cambria Math" panose="02040503050406030204" pitchFamily="18" charset="0"/>
                <a:ea typeface="Cambria Math" panose="02040503050406030204" pitchFamily="18" charset="0"/>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61368253"/>
      </p:ext>
    </p:extLst>
  </p:cSld>
  <p:clrMapOvr>
    <a:masterClrMapping/>
  </p:clrMapOvr>
</p:sldLayout>
</file>

<file path=ppt/slideLayouts/slideLayout96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50792067"/>
      </p:ext>
    </p:extLst>
  </p:cSld>
  <p:clrMapOvr>
    <a:masterClrMapping/>
  </p:clrMapOvr>
</p:sldLayout>
</file>

<file path=ppt/slideLayouts/slideLayout96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81440937"/>
      </p:ext>
    </p:extLst>
  </p:cSld>
  <p:clrMapOvr>
    <a:masterClrMapping/>
  </p:clrMapOvr>
</p:sldLayout>
</file>

<file path=ppt/slideLayouts/slideLayout96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08482864"/>
      </p:ext>
    </p:extLst>
  </p:cSld>
  <p:clrMapOvr>
    <a:masterClrMapping/>
  </p:clrMapOvr>
</p:sldLayout>
</file>

<file path=ppt/slideLayouts/slideLayout96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99623738"/>
      </p:ext>
    </p:extLst>
  </p:cSld>
  <p:clrMapOvr>
    <a:masterClrMapping/>
  </p:clrMapOvr>
</p:sldLayout>
</file>

<file path=ppt/slideLayouts/slideLayout96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79021301"/>
      </p:ext>
    </p:extLst>
  </p:cSld>
  <p:clrMapOvr>
    <a:masterClrMapping/>
  </p:clrMapOvr>
</p:sldLayout>
</file>

<file path=ppt/slideLayouts/slideLayout96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81597544"/>
      </p:ext>
    </p:extLst>
  </p:cSld>
  <p:clrMapOvr>
    <a:masterClrMapping/>
  </p:clrMapOvr>
</p:sldLayout>
</file>

<file path=ppt/slideLayouts/slideLayout96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20031608"/>
      </p:ext>
    </p:extLst>
  </p:cSld>
  <p:clrMapOvr>
    <a:masterClrMapping/>
  </p:clrMapOvr>
</p:sldLayout>
</file>

<file path=ppt/slideLayouts/slideLayout97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0842604"/>
      </p:ext>
    </p:extLst>
  </p:cSld>
  <p:clrMapOvr>
    <a:masterClrMapping/>
  </p:clrMapOvr>
</p:sldLayout>
</file>

<file path=ppt/slideLayouts/slideLayout97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85751211"/>
      </p:ext>
    </p:extLst>
  </p:cSld>
  <p:clrMapOvr>
    <a:masterClrMapping/>
  </p:clrMapOvr>
</p:sldLayout>
</file>

<file path=ppt/slideLayouts/slideLayout97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533858051"/>
      </p:ext>
    </p:extLst>
  </p:cSld>
  <p:clrMapOvr>
    <a:masterClrMapping/>
  </p:clrMapOvr>
</p:sldLayout>
</file>

<file path=ppt/slideLayouts/slideLayout97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89560" y="95697"/>
            <a:ext cx="8798061" cy="770467"/>
          </a:xfrm>
          <a:prstGeom prst="rect">
            <a:avLst/>
          </a:prstGeom>
        </p:spPr>
        <p:txBody>
          <a:bodyPr anchor="ctr"/>
          <a:lstStyle>
            <a:lvl1pPr>
              <a:lnSpc>
                <a:spcPct val="100000"/>
              </a:lnSpc>
              <a:spcAft>
                <a:spcPts val="600"/>
              </a:spcAft>
              <a:defRPr sz="3600" b="1">
                <a:solidFill>
                  <a:srgbClr val="0062A0"/>
                </a:solidFill>
                <a:latin typeface="Corbel" panose="020B0503020204020204" pitchFamily="34" charset="0"/>
              </a:defRPr>
            </a:lvl1pPr>
          </a:lstStyle>
          <a:p>
            <a:r>
              <a:rPr lang="en-US" dirty="0"/>
              <a:t>Click to edit Master title style</a:t>
            </a:r>
          </a:p>
        </p:txBody>
      </p:sp>
      <p:sp>
        <p:nvSpPr>
          <p:cNvPr id="3" name="Content Placeholder 2"/>
          <p:cNvSpPr>
            <a:spLocks noGrp="1"/>
          </p:cNvSpPr>
          <p:nvPr>
            <p:ph idx="1"/>
          </p:nvPr>
        </p:nvSpPr>
        <p:spPr>
          <a:xfrm>
            <a:off x="189560" y="978194"/>
            <a:ext cx="8798061" cy="5377521"/>
          </a:xfrm>
          <a:prstGeom prst="rect">
            <a:avLst/>
          </a:prstGeom>
        </p:spPr>
        <p:txBody>
          <a:bodyPr/>
          <a:lstStyle>
            <a:lvl1pPr marL="187200" indent="-187200">
              <a:buClr>
                <a:schemeClr val="tx1"/>
              </a:buClr>
              <a:tabLst/>
              <a:defRPr sz="2800">
                <a:latin typeface="Corbel" panose="020B0503020204020204" pitchFamily="34" charset="0"/>
              </a:defRPr>
            </a:lvl1pPr>
            <a:lvl2pPr marL="311150" indent="-187200">
              <a:buFont typeface="Cambria" panose="02040503050406030204" pitchFamily="18" charset="0"/>
              <a:buChar char="-"/>
              <a:tabLst/>
              <a:defRPr sz="2400">
                <a:latin typeface="Corbel" panose="020B0503020204020204" pitchFamily="34" charset="0"/>
              </a:defRPr>
            </a:lvl2pPr>
            <a:lvl3pPr marL="533400" indent="-187200">
              <a:buClr>
                <a:schemeClr val="tx1"/>
              </a:buClr>
              <a:tabLst/>
              <a:defRPr sz="2400">
                <a:latin typeface="Corbel" panose="020B0503020204020204" pitchFamily="34" charset="0"/>
              </a:defRPr>
            </a:lvl3pPr>
            <a:lvl4pPr indent="-187200">
              <a:defRPr sz="2400">
                <a:latin typeface="Corbel" panose="020B0503020204020204" pitchFamily="34" charset="0"/>
              </a:defRPr>
            </a:lvl4pPr>
            <a:lvl5pPr indent="-187200">
              <a:defRPr sz="2400">
                <a:latin typeface="Corbel" panose="020B0503020204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txBox="1">
            <a:spLocks/>
          </p:cNvSpPr>
          <p:nvPr userDrawn="1"/>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latin typeface="+mn-lt"/>
              </a:rPr>
              <a:pPr/>
              <a:t>‹#›</a:t>
            </a:fld>
            <a:endParaRPr lang="en-US" dirty="0">
              <a:latin typeface="+mn-lt"/>
            </a:endParaRPr>
          </a:p>
        </p:txBody>
      </p:sp>
      <p:pic>
        <p:nvPicPr>
          <p:cNvPr id="9" name="Picture 8" descr="safari.png"/>
          <p:cNvPicPr>
            <a:picLocks noChangeAspect="1"/>
          </p:cNvPicPr>
          <p:nvPr userDrawn="1"/>
        </p:nvPicPr>
        <p:blipFill>
          <a:blip r:embed="rId2" cstate="print"/>
          <a:stretch>
            <a:fillRect/>
          </a:stretch>
        </p:blipFill>
        <p:spPr>
          <a:xfrm>
            <a:off x="189560" y="6413144"/>
            <a:ext cx="1080120" cy="312522"/>
          </a:xfrm>
          <a:prstGeom prst="rect">
            <a:avLst/>
          </a:prstGeom>
        </p:spPr>
      </p:pic>
    </p:spTree>
    <p:extLst>
      <p:ext uri="{BB962C8B-B14F-4D97-AF65-F5344CB8AC3E}">
        <p14:creationId xmlns:p14="http://schemas.microsoft.com/office/powerpoint/2010/main" val="30250772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5.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pn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6.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slideLayout" Target="../slideLayouts/slideLayout68.xml"/><Relationship Id="rId18" Type="http://schemas.openxmlformats.org/officeDocument/2006/relationships/image" Target="../media/image5.emf"/><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slideLayout" Target="../slideLayouts/slideLayout67.xml"/><Relationship Id="rId17" Type="http://schemas.openxmlformats.org/officeDocument/2006/relationships/image" Target="../media/image4.png"/><Relationship Id="rId2" Type="http://schemas.openxmlformats.org/officeDocument/2006/relationships/slideLayout" Target="../slideLayouts/slideLayout57.xml"/><Relationship Id="rId16" Type="http://schemas.openxmlformats.org/officeDocument/2006/relationships/image" Target="../media/image3.png"/><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5" Type="http://schemas.openxmlformats.org/officeDocument/2006/relationships/image" Target="../media/image2.png"/><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76.xml"/><Relationship Id="rId13" Type="http://schemas.openxmlformats.org/officeDocument/2006/relationships/image" Target="../media/image1.png"/><Relationship Id="rId3" Type="http://schemas.openxmlformats.org/officeDocument/2006/relationships/slideLayout" Target="../slideLayouts/slideLayout71.xml"/><Relationship Id="rId7" Type="http://schemas.openxmlformats.org/officeDocument/2006/relationships/slideLayout" Target="../slideLayouts/slideLayout75.xml"/><Relationship Id="rId12" Type="http://schemas.openxmlformats.org/officeDocument/2006/relationships/theme" Target="../theme/theme8.xml"/><Relationship Id="rId2" Type="http://schemas.openxmlformats.org/officeDocument/2006/relationships/slideLayout" Target="../slideLayouts/slideLayout70.xml"/><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slideLayout" Target="../slideLayouts/slideLayout79.xml"/><Relationship Id="rId5" Type="http://schemas.openxmlformats.org/officeDocument/2006/relationships/slideLayout" Target="../slideLayouts/slideLayout73.xml"/><Relationship Id="rId10" Type="http://schemas.openxmlformats.org/officeDocument/2006/relationships/slideLayout" Target="../slideLayouts/slideLayout78.xml"/><Relationship Id="rId4" Type="http://schemas.openxmlformats.org/officeDocument/2006/relationships/slideLayout" Target="../slideLayouts/slideLayout72.xml"/><Relationship Id="rId9" Type="http://schemas.openxmlformats.org/officeDocument/2006/relationships/slideLayout" Target="../slideLayouts/slideLayout77.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87.xml"/><Relationship Id="rId13" Type="http://schemas.openxmlformats.org/officeDocument/2006/relationships/image" Target="../media/image1.png"/><Relationship Id="rId3" Type="http://schemas.openxmlformats.org/officeDocument/2006/relationships/slideLayout" Target="../slideLayouts/slideLayout82.xml"/><Relationship Id="rId7" Type="http://schemas.openxmlformats.org/officeDocument/2006/relationships/slideLayout" Target="../slideLayouts/slideLayout86.xml"/><Relationship Id="rId12" Type="http://schemas.openxmlformats.org/officeDocument/2006/relationships/theme" Target="../theme/theme9.xml"/><Relationship Id="rId2" Type="http://schemas.openxmlformats.org/officeDocument/2006/relationships/slideLayout" Target="../slideLayouts/slideLayout81.xml"/><Relationship Id="rId1" Type="http://schemas.openxmlformats.org/officeDocument/2006/relationships/slideLayout" Target="../slideLayouts/slideLayout80.xml"/><Relationship Id="rId6" Type="http://schemas.openxmlformats.org/officeDocument/2006/relationships/slideLayout" Target="../slideLayouts/slideLayout85.xml"/><Relationship Id="rId11" Type="http://schemas.openxmlformats.org/officeDocument/2006/relationships/slideLayout" Target="../slideLayouts/slideLayout90.xml"/><Relationship Id="rId5" Type="http://schemas.openxmlformats.org/officeDocument/2006/relationships/slideLayout" Target="../slideLayouts/slideLayout84.xml"/><Relationship Id="rId10" Type="http://schemas.openxmlformats.org/officeDocument/2006/relationships/slideLayout" Target="../slideLayouts/slideLayout89.xml"/><Relationship Id="rId4" Type="http://schemas.openxmlformats.org/officeDocument/2006/relationships/slideLayout" Target="../slideLayouts/slideLayout83.xml"/><Relationship Id="rId9" Type="http://schemas.openxmlformats.org/officeDocument/2006/relationships/slideLayout" Target="../slideLayouts/slideLayout88.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98.xml"/><Relationship Id="rId13" Type="http://schemas.openxmlformats.org/officeDocument/2006/relationships/image" Target="../media/image1.png"/><Relationship Id="rId3" Type="http://schemas.openxmlformats.org/officeDocument/2006/relationships/slideLayout" Target="../slideLayouts/slideLayout93.xml"/><Relationship Id="rId7" Type="http://schemas.openxmlformats.org/officeDocument/2006/relationships/slideLayout" Target="../slideLayouts/slideLayout97.xml"/><Relationship Id="rId12" Type="http://schemas.openxmlformats.org/officeDocument/2006/relationships/theme" Target="../theme/theme10.xml"/><Relationship Id="rId2" Type="http://schemas.openxmlformats.org/officeDocument/2006/relationships/slideLayout" Target="../slideLayouts/slideLayout92.xml"/><Relationship Id="rId1" Type="http://schemas.openxmlformats.org/officeDocument/2006/relationships/slideLayout" Target="../slideLayouts/slideLayout91.xml"/><Relationship Id="rId6" Type="http://schemas.openxmlformats.org/officeDocument/2006/relationships/slideLayout" Target="../slideLayouts/slideLayout96.xml"/><Relationship Id="rId11" Type="http://schemas.openxmlformats.org/officeDocument/2006/relationships/slideLayout" Target="../slideLayouts/slideLayout101.xml"/><Relationship Id="rId5" Type="http://schemas.openxmlformats.org/officeDocument/2006/relationships/slideLayout" Target="../slideLayouts/slideLayout95.xml"/><Relationship Id="rId10" Type="http://schemas.openxmlformats.org/officeDocument/2006/relationships/slideLayout" Target="../slideLayouts/slideLayout100.xml"/><Relationship Id="rId4" Type="http://schemas.openxmlformats.org/officeDocument/2006/relationships/slideLayout" Target="../slideLayouts/slideLayout94.xml"/><Relationship Id="rId9" Type="http://schemas.openxmlformats.org/officeDocument/2006/relationships/slideLayout" Target="../slideLayouts/slideLayout99.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09.xml"/><Relationship Id="rId13" Type="http://schemas.openxmlformats.org/officeDocument/2006/relationships/image" Target="../media/image1.png"/><Relationship Id="rId3" Type="http://schemas.openxmlformats.org/officeDocument/2006/relationships/slideLayout" Target="../slideLayouts/slideLayout104.xml"/><Relationship Id="rId7" Type="http://schemas.openxmlformats.org/officeDocument/2006/relationships/slideLayout" Target="../slideLayouts/slideLayout108.xml"/><Relationship Id="rId12" Type="http://schemas.openxmlformats.org/officeDocument/2006/relationships/theme" Target="../theme/theme11.xml"/><Relationship Id="rId2" Type="http://schemas.openxmlformats.org/officeDocument/2006/relationships/slideLayout" Target="../slideLayouts/slideLayout103.xml"/><Relationship Id="rId1" Type="http://schemas.openxmlformats.org/officeDocument/2006/relationships/slideLayout" Target="../slideLayouts/slideLayout102.xml"/><Relationship Id="rId6" Type="http://schemas.openxmlformats.org/officeDocument/2006/relationships/slideLayout" Target="../slideLayouts/slideLayout107.xml"/><Relationship Id="rId11" Type="http://schemas.openxmlformats.org/officeDocument/2006/relationships/slideLayout" Target="../slideLayouts/slideLayout112.xml"/><Relationship Id="rId5" Type="http://schemas.openxmlformats.org/officeDocument/2006/relationships/slideLayout" Target="../slideLayouts/slideLayout106.xml"/><Relationship Id="rId10" Type="http://schemas.openxmlformats.org/officeDocument/2006/relationships/slideLayout" Target="../slideLayouts/slideLayout111.xml"/><Relationship Id="rId4" Type="http://schemas.openxmlformats.org/officeDocument/2006/relationships/slideLayout" Target="../slideLayouts/slideLayout105.xml"/><Relationship Id="rId9" Type="http://schemas.openxmlformats.org/officeDocument/2006/relationships/slideLayout" Target="../slideLayouts/slideLayout110.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0.xml"/><Relationship Id="rId13" Type="http://schemas.openxmlformats.org/officeDocument/2006/relationships/image" Target="../media/image1.png"/><Relationship Id="rId3" Type="http://schemas.openxmlformats.org/officeDocument/2006/relationships/slideLayout" Target="../slideLayouts/slideLayout115.xml"/><Relationship Id="rId7" Type="http://schemas.openxmlformats.org/officeDocument/2006/relationships/slideLayout" Target="../slideLayouts/slideLayout119.xml"/><Relationship Id="rId12" Type="http://schemas.openxmlformats.org/officeDocument/2006/relationships/theme" Target="../theme/theme12.xml"/><Relationship Id="rId2" Type="http://schemas.openxmlformats.org/officeDocument/2006/relationships/slideLayout" Target="../slideLayouts/slideLayout114.xml"/><Relationship Id="rId1" Type="http://schemas.openxmlformats.org/officeDocument/2006/relationships/slideLayout" Target="../slideLayouts/slideLayout113.xml"/><Relationship Id="rId6" Type="http://schemas.openxmlformats.org/officeDocument/2006/relationships/slideLayout" Target="../slideLayouts/slideLayout118.xml"/><Relationship Id="rId11" Type="http://schemas.openxmlformats.org/officeDocument/2006/relationships/slideLayout" Target="../slideLayouts/slideLayout123.xml"/><Relationship Id="rId5" Type="http://schemas.openxmlformats.org/officeDocument/2006/relationships/slideLayout" Target="../slideLayouts/slideLayout117.xml"/><Relationship Id="rId10" Type="http://schemas.openxmlformats.org/officeDocument/2006/relationships/slideLayout" Target="../slideLayouts/slideLayout122.xml"/><Relationship Id="rId4" Type="http://schemas.openxmlformats.org/officeDocument/2006/relationships/slideLayout" Target="../slideLayouts/slideLayout116.xml"/><Relationship Id="rId9" Type="http://schemas.openxmlformats.org/officeDocument/2006/relationships/slideLayout" Target="../slideLayouts/slideLayout121.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31.xml"/><Relationship Id="rId13" Type="http://schemas.openxmlformats.org/officeDocument/2006/relationships/image" Target="../media/image1.png"/><Relationship Id="rId3" Type="http://schemas.openxmlformats.org/officeDocument/2006/relationships/slideLayout" Target="../slideLayouts/slideLayout126.xml"/><Relationship Id="rId7" Type="http://schemas.openxmlformats.org/officeDocument/2006/relationships/slideLayout" Target="../slideLayouts/slideLayout130.xml"/><Relationship Id="rId12" Type="http://schemas.openxmlformats.org/officeDocument/2006/relationships/theme" Target="../theme/theme13.xml"/><Relationship Id="rId2" Type="http://schemas.openxmlformats.org/officeDocument/2006/relationships/slideLayout" Target="../slideLayouts/slideLayout125.xml"/><Relationship Id="rId1" Type="http://schemas.openxmlformats.org/officeDocument/2006/relationships/slideLayout" Target="../slideLayouts/slideLayout124.xml"/><Relationship Id="rId6" Type="http://schemas.openxmlformats.org/officeDocument/2006/relationships/slideLayout" Target="../slideLayouts/slideLayout129.xml"/><Relationship Id="rId11" Type="http://schemas.openxmlformats.org/officeDocument/2006/relationships/slideLayout" Target="../slideLayouts/slideLayout134.xml"/><Relationship Id="rId5" Type="http://schemas.openxmlformats.org/officeDocument/2006/relationships/slideLayout" Target="../slideLayouts/slideLayout128.xml"/><Relationship Id="rId10" Type="http://schemas.openxmlformats.org/officeDocument/2006/relationships/slideLayout" Target="../slideLayouts/slideLayout133.xml"/><Relationship Id="rId4" Type="http://schemas.openxmlformats.org/officeDocument/2006/relationships/slideLayout" Target="../slideLayouts/slideLayout127.xml"/><Relationship Id="rId9" Type="http://schemas.openxmlformats.org/officeDocument/2006/relationships/slideLayout" Target="../slideLayouts/slideLayout132.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42.xml"/><Relationship Id="rId3" Type="http://schemas.openxmlformats.org/officeDocument/2006/relationships/slideLayout" Target="../slideLayouts/slideLayout137.xml"/><Relationship Id="rId7" Type="http://schemas.openxmlformats.org/officeDocument/2006/relationships/slideLayout" Target="../slideLayouts/slideLayout141.xml"/><Relationship Id="rId12" Type="http://schemas.openxmlformats.org/officeDocument/2006/relationships/theme" Target="../theme/theme14.xml"/><Relationship Id="rId2" Type="http://schemas.openxmlformats.org/officeDocument/2006/relationships/slideLayout" Target="../slideLayouts/slideLayout136.xml"/><Relationship Id="rId1" Type="http://schemas.openxmlformats.org/officeDocument/2006/relationships/slideLayout" Target="../slideLayouts/slideLayout135.xml"/><Relationship Id="rId6" Type="http://schemas.openxmlformats.org/officeDocument/2006/relationships/slideLayout" Target="../slideLayouts/slideLayout140.xml"/><Relationship Id="rId11" Type="http://schemas.openxmlformats.org/officeDocument/2006/relationships/slideLayout" Target="../slideLayouts/slideLayout145.xml"/><Relationship Id="rId5" Type="http://schemas.openxmlformats.org/officeDocument/2006/relationships/slideLayout" Target="../slideLayouts/slideLayout139.xml"/><Relationship Id="rId10" Type="http://schemas.openxmlformats.org/officeDocument/2006/relationships/slideLayout" Target="../slideLayouts/slideLayout144.xml"/><Relationship Id="rId4" Type="http://schemas.openxmlformats.org/officeDocument/2006/relationships/slideLayout" Target="../slideLayouts/slideLayout138.xml"/><Relationship Id="rId9" Type="http://schemas.openxmlformats.org/officeDocument/2006/relationships/slideLayout" Target="../slideLayouts/slideLayout143.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53.xml"/><Relationship Id="rId13" Type="http://schemas.openxmlformats.org/officeDocument/2006/relationships/image" Target="../media/image1.png"/><Relationship Id="rId3" Type="http://schemas.openxmlformats.org/officeDocument/2006/relationships/slideLayout" Target="../slideLayouts/slideLayout148.xml"/><Relationship Id="rId7" Type="http://schemas.openxmlformats.org/officeDocument/2006/relationships/slideLayout" Target="../slideLayouts/slideLayout152.xml"/><Relationship Id="rId12" Type="http://schemas.openxmlformats.org/officeDocument/2006/relationships/theme" Target="../theme/theme15.xml"/><Relationship Id="rId2" Type="http://schemas.openxmlformats.org/officeDocument/2006/relationships/slideLayout" Target="../slideLayouts/slideLayout147.xml"/><Relationship Id="rId1" Type="http://schemas.openxmlformats.org/officeDocument/2006/relationships/slideLayout" Target="../slideLayouts/slideLayout146.xml"/><Relationship Id="rId6" Type="http://schemas.openxmlformats.org/officeDocument/2006/relationships/slideLayout" Target="../slideLayouts/slideLayout151.xml"/><Relationship Id="rId11" Type="http://schemas.openxmlformats.org/officeDocument/2006/relationships/slideLayout" Target="../slideLayouts/slideLayout156.xml"/><Relationship Id="rId5" Type="http://schemas.openxmlformats.org/officeDocument/2006/relationships/slideLayout" Target="../slideLayouts/slideLayout150.xml"/><Relationship Id="rId10" Type="http://schemas.openxmlformats.org/officeDocument/2006/relationships/slideLayout" Target="../slideLayouts/slideLayout155.xml"/><Relationship Id="rId4" Type="http://schemas.openxmlformats.org/officeDocument/2006/relationships/slideLayout" Target="../slideLayouts/slideLayout149.xml"/><Relationship Id="rId9" Type="http://schemas.openxmlformats.org/officeDocument/2006/relationships/slideLayout" Target="../slideLayouts/slideLayout154.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64.xml"/><Relationship Id="rId3" Type="http://schemas.openxmlformats.org/officeDocument/2006/relationships/slideLayout" Target="../slideLayouts/slideLayout159.xml"/><Relationship Id="rId7" Type="http://schemas.openxmlformats.org/officeDocument/2006/relationships/slideLayout" Target="../slideLayouts/slideLayout163.xml"/><Relationship Id="rId12" Type="http://schemas.openxmlformats.org/officeDocument/2006/relationships/theme" Target="../theme/theme16.xml"/><Relationship Id="rId2" Type="http://schemas.openxmlformats.org/officeDocument/2006/relationships/slideLayout" Target="../slideLayouts/slideLayout158.xml"/><Relationship Id="rId1" Type="http://schemas.openxmlformats.org/officeDocument/2006/relationships/slideLayout" Target="../slideLayouts/slideLayout157.xml"/><Relationship Id="rId6" Type="http://schemas.openxmlformats.org/officeDocument/2006/relationships/slideLayout" Target="../slideLayouts/slideLayout162.xml"/><Relationship Id="rId11" Type="http://schemas.openxmlformats.org/officeDocument/2006/relationships/slideLayout" Target="../slideLayouts/slideLayout167.xml"/><Relationship Id="rId5" Type="http://schemas.openxmlformats.org/officeDocument/2006/relationships/slideLayout" Target="../slideLayouts/slideLayout161.xml"/><Relationship Id="rId10" Type="http://schemas.openxmlformats.org/officeDocument/2006/relationships/slideLayout" Target="../slideLayouts/slideLayout166.xml"/><Relationship Id="rId4" Type="http://schemas.openxmlformats.org/officeDocument/2006/relationships/slideLayout" Target="../slideLayouts/slideLayout160.xml"/><Relationship Id="rId9" Type="http://schemas.openxmlformats.org/officeDocument/2006/relationships/slideLayout" Target="../slideLayouts/slideLayout165.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175.xml"/><Relationship Id="rId13" Type="http://schemas.openxmlformats.org/officeDocument/2006/relationships/image" Target="../media/image1.png"/><Relationship Id="rId3" Type="http://schemas.openxmlformats.org/officeDocument/2006/relationships/slideLayout" Target="../slideLayouts/slideLayout170.xml"/><Relationship Id="rId7" Type="http://schemas.openxmlformats.org/officeDocument/2006/relationships/slideLayout" Target="../slideLayouts/slideLayout174.xml"/><Relationship Id="rId12" Type="http://schemas.openxmlformats.org/officeDocument/2006/relationships/theme" Target="../theme/theme17.xml"/><Relationship Id="rId2" Type="http://schemas.openxmlformats.org/officeDocument/2006/relationships/slideLayout" Target="../slideLayouts/slideLayout169.xml"/><Relationship Id="rId1" Type="http://schemas.openxmlformats.org/officeDocument/2006/relationships/slideLayout" Target="../slideLayouts/slideLayout168.xml"/><Relationship Id="rId6" Type="http://schemas.openxmlformats.org/officeDocument/2006/relationships/slideLayout" Target="../slideLayouts/slideLayout173.xml"/><Relationship Id="rId11" Type="http://schemas.openxmlformats.org/officeDocument/2006/relationships/slideLayout" Target="../slideLayouts/slideLayout178.xml"/><Relationship Id="rId5" Type="http://schemas.openxmlformats.org/officeDocument/2006/relationships/slideLayout" Target="../slideLayouts/slideLayout172.xml"/><Relationship Id="rId10" Type="http://schemas.openxmlformats.org/officeDocument/2006/relationships/slideLayout" Target="../slideLayouts/slideLayout177.xml"/><Relationship Id="rId4" Type="http://schemas.openxmlformats.org/officeDocument/2006/relationships/slideLayout" Target="../slideLayouts/slideLayout171.xml"/><Relationship Id="rId9" Type="http://schemas.openxmlformats.org/officeDocument/2006/relationships/slideLayout" Target="../slideLayouts/slideLayout176.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186.xml"/><Relationship Id="rId3" Type="http://schemas.openxmlformats.org/officeDocument/2006/relationships/slideLayout" Target="../slideLayouts/slideLayout181.xml"/><Relationship Id="rId7" Type="http://schemas.openxmlformats.org/officeDocument/2006/relationships/slideLayout" Target="../slideLayouts/slideLayout185.xml"/><Relationship Id="rId12" Type="http://schemas.openxmlformats.org/officeDocument/2006/relationships/theme" Target="../theme/theme18.xml"/><Relationship Id="rId2" Type="http://schemas.openxmlformats.org/officeDocument/2006/relationships/slideLayout" Target="../slideLayouts/slideLayout180.xml"/><Relationship Id="rId1" Type="http://schemas.openxmlformats.org/officeDocument/2006/relationships/slideLayout" Target="../slideLayouts/slideLayout179.xml"/><Relationship Id="rId6" Type="http://schemas.openxmlformats.org/officeDocument/2006/relationships/slideLayout" Target="../slideLayouts/slideLayout184.xml"/><Relationship Id="rId11" Type="http://schemas.openxmlformats.org/officeDocument/2006/relationships/slideLayout" Target="../slideLayouts/slideLayout189.xml"/><Relationship Id="rId5" Type="http://schemas.openxmlformats.org/officeDocument/2006/relationships/slideLayout" Target="../slideLayouts/slideLayout183.xml"/><Relationship Id="rId10" Type="http://schemas.openxmlformats.org/officeDocument/2006/relationships/slideLayout" Target="../slideLayouts/slideLayout188.xml"/><Relationship Id="rId4" Type="http://schemas.openxmlformats.org/officeDocument/2006/relationships/slideLayout" Target="../slideLayouts/slideLayout182.xml"/><Relationship Id="rId9" Type="http://schemas.openxmlformats.org/officeDocument/2006/relationships/slideLayout" Target="../slideLayouts/slideLayout187.xml"/></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197.xml"/><Relationship Id="rId13" Type="http://schemas.openxmlformats.org/officeDocument/2006/relationships/theme" Target="../theme/theme19.xml"/><Relationship Id="rId3" Type="http://schemas.openxmlformats.org/officeDocument/2006/relationships/slideLayout" Target="../slideLayouts/slideLayout192.xml"/><Relationship Id="rId7" Type="http://schemas.openxmlformats.org/officeDocument/2006/relationships/slideLayout" Target="../slideLayouts/slideLayout196.xml"/><Relationship Id="rId12" Type="http://schemas.openxmlformats.org/officeDocument/2006/relationships/slideLayout" Target="../slideLayouts/slideLayout201.xml"/><Relationship Id="rId2" Type="http://schemas.openxmlformats.org/officeDocument/2006/relationships/slideLayout" Target="../slideLayouts/slideLayout191.xml"/><Relationship Id="rId1" Type="http://schemas.openxmlformats.org/officeDocument/2006/relationships/slideLayout" Target="../slideLayouts/slideLayout190.xml"/><Relationship Id="rId6" Type="http://schemas.openxmlformats.org/officeDocument/2006/relationships/slideLayout" Target="../slideLayouts/slideLayout195.xml"/><Relationship Id="rId11" Type="http://schemas.openxmlformats.org/officeDocument/2006/relationships/slideLayout" Target="../slideLayouts/slideLayout200.xml"/><Relationship Id="rId5" Type="http://schemas.openxmlformats.org/officeDocument/2006/relationships/slideLayout" Target="../slideLayouts/slideLayout194.xml"/><Relationship Id="rId10" Type="http://schemas.openxmlformats.org/officeDocument/2006/relationships/slideLayout" Target="../slideLayouts/slideLayout199.xml"/><Relationship Id="rId4" Type="http://schemas.openxmlformats.org/officeDocument/2006/relationships/slideLayout" Target="../slideLayouts/slideLayout193.xml"/><Relationship Id="rId9" Type="http://schemas.openxmlformats.org/officeDocument/2006/relationships/slideLayout" Target="../slideLayouts/slideLayout198.xml"/><Relationship Id="rId14" Type="http://schemas.openxmlformats.org/officeDocument/2006/relationships/image" Target="../media/image1.png"/></Relationships>
</file>

<file path=ppt/slideMasters/_rels/slideMaster20.xml.rels><?xml version="1.0" encoding="UTF-8" standalone="yes"?>
<Relationships xmlns="http://schemas.openxmlformats.org/package/2006/relationships"><Relationship Id="rId8" Type="http://schemas.openxmlformats.org/officeDocument/2006/relationships/slideLayout" Target="../slideLayouts/slideLayout209.xml"/><Relationship Id="rId3" Type="http://schemas.openxmlformats.org/officeDocument/2006/relationships/slideLayout" Target="../slideLayouts/slideLayout204.xml"/><Relationship Id="rId7" Type="http://schemas.openxmlformats.org/officeDocument/2006/relationships/slideLayout" Target="../slideLayouts/slideLayout208.xml"/><Relationship Id="rId12" Type="http://schemas.openxmlformats.org/officeDocument/2006/relationships/theme" Target="../theme/theme20.xml"/><Relationship Id="rId2" Type="http://schemas.openxmlformats.org/officeDocument/2006/relationships/slideLayout" Target="../slideLayouts/slideLayout203.xml"/><Relationship Id="rId1" Type="http://schemas.openxmlformats.org/officeDocument/2006/relationships/slideLayout" Target="../slideLayouts/slideLayout202.xml"/><Relationship Id="rId6" Type="http://schemas.openxmlformats.org/officeDocument/2006/relationships/slideLayout" Target="../slideLayouts/slideLayout207.xml"/><Relationship Id="rId11" Type="http://schemas.openxmlformats.org/officeDocument/2006/relationships/slideLayout" Target="../slideLayouts/slideLayout212.xml"/><Relationship Id="rId5" Type="http://schemas.openxmlformats.org/officeDocument/2006/relationships/slideLayout" Target="../slideLayouts/slideLayout206.xml"/><Relationship Id="rId10" Type="http://schemas.openxmlformats.org/officeDocument/2006/relationships/slideLayout" Target="../slideLayouts/slideLayout211.xml"/><Relationship Id="rId4" Type="http://schemas.openxmlformats.org/officeDocument/2006/relationships/slideLayout" Target="../slideLayouts/slideLayout205.xml"/><Relationship Id="rId9" Type="http://schemas.openxmlformats.org/officeDocument/2006/relationships/slideLayout" Target="../slideLayouts/slideLayout210.xml"/></Relationships>
</file>

<file path=ppt/slideMasters/_rels/slideMaster21.xml.rels><?xml version="1.0" encoding="UTF-8" standalone="yes"?>
<Relationships xmlns="http://schemas.openxmlformats.org/package/2006/relationships"><Relationship Id="rId8" Type="http://schemas.openxmlformats.org/officeDocument/2006/relationships/slideLayout" Target="../slideLayouts/slideLayout220.xml"/><Relationship Id="rId13" Type="http://schemas.openxmlformats.org/officeDocument/2006/relationships/image" Target="../media/image1.png"/><Relationship Id="rId3" Type="http://schemas.openxmlformats.org/officeDocument/2006/relationships/slideLayout" Target="../slideLayouts/slideLayout215.xml"/><Relationship Id="rId7" Type="http://schemas.openxmlformats.org/officeDocument/2006/relationships/slideLayout" Target="../slideLayouts/slideLayout219.xml"/><Relationship Id="rId12" Type="http://schemas.openxmlformats.org/officeDocument/2006/relationships/theme" Target="../theme/theme21.xml"/><Relationship Id="rId2" Type="http://schemas.openxmlformats.org/officeDocument/2006/relationships/slideLayout" Target="../slideLayouts/slideLayout214.xml"/><Relationship Id="rId1" Type="http://schemas.openxmlformats.org/officeDocument/2006/relationships/slideLayout" Target="../slideLayouts/slideLayout213.xml"/><Relationship Id="rId6" Type="http://schemas.openxmlformats.org/officeDocument/2006/relationships/slideLayout" Target="../slideLayouts/slideLayout218.xml"/><Relationship Id="rId11" Type="http://schemas.openxmlformats.org/officeDocument/2006/relationships/slideLayout" Target="../slideLayouts/slideLayout223.xml"/><Relationship Id="rId5" Type="http://schemas.openxmlformats.org/officeDocument/2006/relationships/slideLayout" Target="../slideLayouts/slideLayout217.xml"/><Relationship Id="rId10" Type="http://schemas.openxmlformats.org/officeDocument/2006/relationships/slideLayout" Target="../slideLayouts/slideLayout222.xml"/><Relationship Id="rId4" Type="http://schemas.openxmlformats.org/officeDocument/2006/relationships/slideLayout" Target="../slideLayouts/slideLayout216.xml"/><Relationship Id="rId9" Type="http://schemas.openxmlformats.org/officeDocument/2006/relationships/slideLayout" Target="../slideLayouts/slideLayout221.xml"/></Relationships>
</file>

<file path=ppt/slideMasters/_rels/slideMaster22.xml.rels><?xml version="1.0" encoding="UTF-8" standalone="yes"?>
<Relationships xmlns="http://schemas.openxmlformats.org/package/2006/relationships"><Relationship Id="rId8" Type="http://schemas.openxmlformats.org/officeDocument/2006/relationships/slideLayout" Target="../slideLayouts/slideLayout231.xml"/><Relationship Id="rId3" Type="http://schemas.openxmlformats.org/officeDocument/2006/relationships/slideLayout" Target="../slideLayouts/slideLayout226.xml"/><Relationship Id="rId7" Type="http://schemas.openxmlformats.org/officeDocument/2006/relationships/slideLayout" Target="../slideLayouts/slideLayout230.xml"/><Relationship Id="rId12" Type="http://schemas.openxmlformats.org/officeDocument/2006/relationships/theme" Target="../theme/theme22.xml"/><Relationship Id="rId2" Type="http://schemas.openxmlformats.org/officeDocument/2006/relationships/slideLayout" Target="../slideLayouts/slideLayout225.xml"/><Relationship Id="rId1" Type="http://schemas.openxmlformats.org/officeDocument/2006/relationships/slideLayout" Target="../slideLayouts/slideLayout224.xml"/><Relationship Id="rId6" Type="http://schemas.openxmlformats.org/officeDocument/2006/relationships/slideLayout" Target="../slideLayouts/slideLayout229.xml"/><Relationship Id="rId11" Type="http://schemas.openxmlformats.org/officeDocument/2006/relationships/slideLayout" Target="../slideLayouts/slideLayout234.xml"/><Relationship Id="rId5" Type="http://schemas.openxmlformats.org/officeDocument/2006/relationships/slideLayout" Target="../slideLayouts/slideLayout228.xml"/><Relationship Id="rId10" Type="http://schemas.openxmlformats.org/officeDocument/2006/relationships/slideLayout" Target="../slideLayouts/slideLayout233.xml"/><Relationship Id="rId4" Type="http://schemas.openxmlformats.org/officeDocument/2006/relationships/slideLayout" Target="../slideLayouts/slideLayout227.xml"/><Relationship Id="rId9" Type="http://schemas.openxmlformats.org/officeDocument/2006/relationships/slideLayout" Target="../slideLayouts/slideLayout232.xml"/></Relationships>
</file>

<file path=ppt/slideMasters/_rels/slideMaster23.xml.rels><?xml version="1.0" encoding="UTF-8" standalone="yes"?>
<Relationships xmlns="http://schemas.openxmlformats.org/package/2006/relationships"><Relationship Id="rId8" Type="http://schemas.openxmlformats.org/officeDocument/2006/relationships/slideLayout" Target="../slideLayouts/slideLayout242.xml"/><Relationship Id="rId13" Type="http://schemas.openxmlformats.org/officeDocument/2006/relationships/theme" Target="../theme/theme23.xml"/><Relationship Id="rId3" Type="http://schemas.openxmlformats.org/officeDocument/2006/relationships/slideLayout" Target="../slideLayouts/slideLayout237.xml"/><Relationship Id="rId7" Type="http://schemas.openxmlformats.org/officeDocument/2006/relationships/slideLayout" Target="../slideLayouts/slideLayout241.xml"/><Relationship Id="rId12" Type="http://schemas.openxmlformats.org/officeDocument/2006/relationships/slideLayout" Target="../slideLayouts/slideLayout246.xml"/><Relationship Id="rId2" Type="http://schemas.openxmlformats.org/officeDocument/2006/relationships/slideLayout" Target="../slideLayouts/slideLayout236.xml"/><Relationship Id="rId1" Type="http://schemas.openxmlformats.org/officeDocument/2006/relationships/slideLayout" Target="../slideLayouts/slideLayout235.xml"/><Relationship Id="rId6" Type="http://schemas.openxmlformats.org/officeDocument/2006/relationships/slideLayout" Target="../slideLayouts/slideLayout240.xml"/><Relationship Id="rId11" Type="http://schemas.openxmlformats.org/officeDocument/2006/relationships/slideLayout" Target="../slideLayouts/slideLayout245.xml"/><Relationship Id="rId5" Type="http://schemas.openxmlformats.org/officeDocument/2006/relationships/slideLayout" Target="../slideLayouts/slideLayout239.xml"/><Relationship Id="rId10" Type="http://schemas.openxmlformats.org/officeDocument/2006/relationships/slideLayout" Target="../slideLayouts/slideLayout244.xml"/><Relationship Id="rId4" Type="http://schemas.openxmlformats.org/officeDocument/2006/relationships/slideLayout" Target="../slideLayouts/slideLayout238.xml"/><Relationship Id="rId9" Type="http://schemas.openxmlformats.org/officeDocument/2006/relationships/slideLayout" Target="../slideLayouts/slideLayout243.xml"/></Relationships>
</file>

<file path=ppt/slideMasters/_rels/slideMaster24.xml.rels><?xml version="1.0" encoding="UTF-8" standalone="yes"?>
<Relationships xmlns="http://schemas.openxmlformats.org/package/2006/relationships"><Relationship Id="rId8" Type="http://schemas.openxmlformats.org/officeDocument/2006/relationships/slideLayout" Target="../slideLayouts/slideLayout254.xml"/><Relationship Id="rId13" Type="http://schemas.openxmlformats.org/officeDocument/2006/relationships/theme" Target="../theme/theme24.xml"/><Relationship Id="rId3" Type="http://schemas.openxmlformats.org/officeDocument/2006/relationships/slideLayout" Target="../slideLayouts/slideLayout249.xml"/><Relationship Id="rId7" Type="http://schemas.openxmlformats.org/officeDocument/2006/relationships/slideLayout" Target="../slideLayouts/slideLayout253.xml"/><Relationship Id="rId12" Type="http://schemas.openxmlformats.org/officeDocument/2006/relationships/slideLayout" Target="../slideLayouts/slideLayout258.xml"/><Relationship Id="rId2" Type="http://schemas.openxmlformats.org/officeDocument/2006/relationships/slideLayout" Target="../slideLayouts/slideLayout248.xml"/><Relationship Id="rId1" Type="http://schemas.openxmlformats.org/officeDocument/2006/relationships/slideLayout" Target="../slideLayouts/slideLayout247.xml"/><Relationship Id="rId6" Type="http://schemas.openxmlformats.org/officeDocument/2006/relationships/slideLayout" Target="../slideLayouts/slideLayout252.xml"/><Relationship Id="rId11" Type="http://schemas.openxmlformats.org/officeDocument/2006/relationships/slideLayout" Target="../slideLayouts/slideLayout257.xml"/><Relationship Id="rId5" Type="http://schemas.openxmlformats.org/officeDocument/2006/relationships/slideLayout" Target="../slideLayouts/slideLayout251.xml"/><Relationship Id="rId10" Type="http://schemas.openxmlformats.org/officeDocument/2006/relationships/slideLayout" Target="../slideLayouts/slideLayout256.xml"/><Relationship Id="rId4" Type="http://schemas.openxmlformats.org/officeDocument/2006/relationships/slideLayout" Target="../slideLayouts/slideLayout250.xml"/><Relationship Id="rId9" Type="http://schemas.openxmlformats.org/officeDocument/2006/relationships/slideLayout" Target="../slideLayouts/slideLayout255.xml"/></Relationships>
</file>

<file path=ppt/slideMasters/_rels/slideMaster25.xml.rels><?xml version="1.0" encoding="UTF-8" standalone="yes"?>
<Relationships xmlns="http://schemas.openxmlformats.org/package/2006/relationships"><Relationship Id="rId8" Type="http://schemas.openxmlformats.org/officeDocument/2006/relationships/slideLayout" Target="../slideLayouts/slideLayout266.xml"/><Relationship Id="rId13" Type="http://schemas.openxmlformats.org/officeDocument/2006/relationships/theme" Target="../theme/theme25.xml"/><Relationship Id="rId3" Type="http://schemas.openxmlformats.org/officeDocument/2006/relationships/slideLayout" Target="../slideLayouts/slideLayout261.xml"/><Relationship Id="rId7" Type="http://schemas.openxmlformats.org/officeDocument/2006/relationships/slideLayout" Target="../slideLayouts/slideLayout265.xml"/><Relationship Id="rId12" Type="http://schemas.openxmlformats.org/officeDocument/2006/relationships/slideLayout" Target="../slideLayouts/slideLayout270.xml"/><Relationship Id="rId2" Type="http://schemas.openxmlformats.org/officeDocument/2006/relationships/slideLayout" Target="../slideLayouts/slideLayout260.xml"/><Relationship Id="rId1" Type="http://schemas.openxmlformats.org/officeDocument/2006/relationships/slideLayout" Target="../slideLayouts/slideLayout259.xml"/><Relationship Id="rId6" Type="http://schemas.openxmlformats.org/officeDocument/2006/relationships/slideLayout" Target="../slideLayouts/slideLayout264.xml"/><Relationship Id="rId11" Type="http://schemas.openxmlformats.org/officeDocument/2006/relationships/slideLayout" Target="../slideLayouts/slideLayout269.xml"/><Relationship Id="rId5" Type="http://schemas.openxmlformats.org/officeDocument/2006/relationships/slideLayout" Target="../slideLayouts/slideLayout263.xml"/><Relationship Id="rId10" Type="http://schemas.openxmlformats.org/officeDocument/2006/relationships/slideLayout" Target="../slideLayouts/slideLayout268.xml"/><Relationship Id="rId4" Type="http://schemas.openxmlformats.org/officeDocument/2006/relationships/slideLayout" Target="../slideLayouts/slideLayout262.xml"/><Relationship Id="rId9" Type="http://schemas.openxmlformats.org/officeDocument/2006/relationships/slideLayout" Target="../slideLayouts/slideLayout267.xml"/><Relationship Id="rId14" Type="http://schemas.openxmlformats.org/officeDocument/2006/relationships/image" Target="../media/image1.png"/></Relationships>
</file>

<file path=ppt/slideMasters/_rels/slideMaster26.xml.rels><?xml version="1.0" encoding="UTF-8" standalone="yes"?>
<Relationships xmlns="http://schemas.openxmlformats.org/package/2006/relationships"><Relationship Id="rId8" Type="http://schemas.openxmlformats.org/officeDocument/2006/relationships/theme" Target="../theme/theme26.xml"/><Relationship Id="rId3" Type="http://schemas.openxmlformats.org/officeDocument/2006/relationships/slideLayout" Target="../slideLayouts/slideLayout273.xml"/><Relationship Id="rId7" Type="http://schemas.openxmlformats.org/officeDocument/2006/relationships/slideLayout" Target="../slideLayouts/slideLayout277.xml"/><Relationship Id="rId2" Type="http://schemas.openxmlformats.org/officeDocument/2006/relationships/slideLayout" Target="../slideLayouts/slideLayout272.xml"/><Relationship Id="rId1" Type="http://schemas.openxmlformats.org/officeDocument/2006/relationships/slideLayout" Target="../slideLayouts/slideLayout271.xml"/><Relationship Id="rId6" Type="http://schemas.openxmlformats.org/officeDocument/2006/relationships/slideLayout" Target="../slideLayouts/slideLayout276.xml"/><Relationship Id="rId5" Type="http://schemas.openxmlformats.org/officeDocument/2006/relationships/slideLayout" Target="../slideLayouts/slideLayout275.xml"/><Relationship Id="rId4" Type="http://schemas.openxmlformats.org/officeDocument/2006/relationships/slideLayout" Target="../slideLayouts/slideLayout274.xml"/></Relationships>
</file>

<file path=ppt/slideMasters/_rels/slideMaster27.xml.rels><?xml version="1.0" encoding="UTF-8" standalone="yes"?>
<Relationships xmlns="http://schemas.openxmlformats.org/package/2006/relationships"><Relationship Id="rId8" Type="http://schemas.openxmlformats.org/officeDocument/2006/relationships/slideLayout" Target="../slideLayouts/slideLayout285.xml"/><Relationship Id="rId13" Type="http://schemas.openxmlformats.org/officeDocument/2006/relationships/image" Target="../media/image1.png"/><Relationship Id="rId3" Type="http://schemas.openxmlformats.org/officeDocument/2006/relationships/slideLayout" Target="../slideLayouts/slideLayout280.xml"/><Relationship Id="rId7" Type="http://schemas.openxmlformats.org/officeDocument/2006/relationships/slideLayout" Target="../slideLayouts/slideLayout284.xml"/><Relationship Id="rId12" Type="http://schemas.openxmlformats.org/officeDocument/2006/relationships/theme" Target="../theme/theme27.xml"/><Relationship Id="rId2" Type="http://schemas.openxmlformats.org/officeDocument/2006/relationships/slideLayout" Target="../slideLayouts/slideLayout279.xml"/><Relationship Id="rId1" Type="http://schemas.openxmlformats.org/officeDocument/2006/relationships/slideLayout" Target="../slideLayouts/slideLayout278.xml"/><Relationship Id="rId6" Type="http://schemas.openxmlformats.org/officeDocument/2006/relationships/slideLayout" Target="../slideLayouts/slideLayout283.xml"/><Relationship Id="rId11" Type="http://schemas.openxmlformats.org/officeDocument/2006/relationships/slideLayout" Target="../slideLayouts/slideLayout288.xml"/><Relationship Id="rId5" Type="http://schemas.openxmlformats.org/officeDocument/2006/relationships/slideLayout" Target="../slideLayouts/slideLayout282.xml"/><Relationship Id="rId10" Type="http://schemas.openxmlformats.org/officeDocument/2006/relationships/slideLayout" Target="../slideLayouts/slideLayout287.xml"/><Relationship Id="rId4" Type="http://schemas.openxmlformats.org/officeDocument/2006/relationships/slideLayout" Target="../slideLayouts/slideLayout281.xml"/><Relationship Id="rId9" Type="http://schemas.openxmlformats.org/officeDocument/2006/relationships/slideLayout" Target="../slideLayouts/slideLayout286.xml"/></Relationships>
</file>

<file path=ppt/slideMasters/_rels/slideMaster28.xml.rels><?xml version="1.0" encoding="UTF-8" standalone="yes"?>
<Relationships xmlns="http://schemas.openxmlformats.org/package/2006/relationships"><Relationship Id="rId8" Type="http://schemas.openxmlformats.org/officeDocument/2006/relationships/slideLayout" Target="../slideLayouts/slideLayout296.xml"/><Relationship Id="rId13" Type="http://schemas.openxmlformats.org/officeDocument/2006/relationships/image" Target="../media/image1.png"/><Relationship Id="rId3" Type="http://schemas.openxmlformats.org/officeDocument/2006/relationships/slideLayout" Target="../slideLayouts/slideLayout291.xml"/><Relationship Id="rId7" Type="http://schemas.openxmlformats.org/officeDocument/2006/relationships/slideLayout" Target="../slideLayouts/slideLayout295.xml"/><Relationship Id="rId12" Type="http://schemas.openxmlformats.org/officeDocument/2006/relationships/theme" Target="../theme/theme28.xml"/><Relationship Id="rId2" Type="http://schemas.openxmlformats.org/officeDocument/2006/relationships/slideLayout" Target="../slideLayouts/slideLayout290.xml"/><Relationship Id="rId1" Type="http://schemas.openxmlformats.org/officeDocument/2006/relationships/slideLayout" Target="../slideLayouts/slideLayout289.xml"/><Relationship Id="rId6" Type="http://schemas.openxmlformats.org/officeDocument/2006/relationships/slideLayout" Target="../slideLayouts/slideLayout294.xml"/><Relationship Id="rId11" Type="http://schemas.openxmlformats.org/officeDocument/2006/relationships/slideLayout" Target="../slideLayouts/slideLayout299.xml"/><Relationship Id="rId5" Type="http://schemas.openxmlformats.org/officeDocument/2006/relationships/slideLayout" Target="../slideLayouts/slideLayout293.xml"/><Relationship Id="rId10" Type="http://schemas.openxmlformats.org/officeDocument/2006/relationships/slideLayout" Target="../slideLayouts/slideLayout298.xml"/><Relationship Id="rId4" Type="http://schemas.openxmlformats.org/officeDocument/2006/relationships/slideLayout" Target="../slideLayouts/slideLayout292.xml"/><Relationship Id="rId9" Type="http://schemas.openxmlformats.org/officeDocument/2006/relationships/slideLayout" Target="../slideLayouts/slideLayout297.xml"/></Relationships>
</file>

<file path=ppt/slideMasters/_rels/slideMaster29.xml.rels><?xml version="1.0" encoding="UTF-8" standalone="yes"?>
<Relationships xmlns="http://schemas.openxmlformats.org/package/2006/relationships"><Relationship Id="rId8" Type="http://schemas.openxmlformats.org/officeDocument/2006/relationships/slideLayout" Target="../slideLayouts/slideLayout307.xml"/><Relationship Id="rId13" Type="http://schemas.openxmlformats.org/officeDocument/2006/relationships/image" Target="../media/image1.png"/><Relationship Id="rId3" Type="http://schemas.openxmlformats.org/officeDocument/2006/relationships/slideLayout" Target="../slideLayouts/slideLayout302.xml"/><Relationship Id="rId7" Type="http://schemas.openxmlformats.org/officeDocument/2006/relationships/slideLayout" Target="../slideLayouts/slideLayout306.xml"/><Relationship Id="rId12" Type="http://schemas.openxmlformats.org/officeDocument/2006/relationships/theme" Target="../theme/theme29.xml"/><Relationship Id="rId2" Type="http://schemas.openxmlformats.org/officeDocument/2006/relationships/slideLayout" Target="../slideLayouts/slideLayout301.xml"/><Relationship Id="rId1" Type="http://schemas.openxmlformats.org/officeDocument/2006/relationships/slideLayout" Target="../slideLayouts/slideLayout300.xml"/><Relationship Id="rId6" Type="http://schemas.openxmlformats.org/officeDocument/2006/relationships/slideLayout" Target="../slideLayouts/slideLayout305.xml"/><Relationship Id="rId11" Type="http://schemas.openxmlformats.org/officeDocument/2006/relationships/slideLayout" Target="../slideLayouts/slideLayout310.xml"/><Relationship Id="rId5" Type="http://schemas.openxmlformats.org/officeDocument/2006/relationships/slideLayout" Target="../slideLayouts/slideLayout304.xml"/><Relationship Id="rId10" Type="http://schemas.openxmlformats.org/officeDocument/2006/relationships/slideLayout" Target="../slideLayouts/slideLayout309.xml"/><Relationship Id="rId4" Type="http://schemas.openxmlformats.org/officeDocument/2006/relationships/slideLayout" Target="../slideLayouts/slideLayout303.xml"/><Relationship Id="rId9" Type="http://schemas.openxmlformats.org/officeDocument/2006/relationships/slideLayout" Target="../slideLayouts/slideLayout308.xml"/></Relationships>
</file>

<file path=ppt/slideMasters/_rels/slideMaster30.xml.rels><?xml version="1.0" encoding="UTF-8" standalone="yes"?>
<Relationships xmlns="http://schemas.openxmlformats.org/package/2006/relationships"><Relationship Id="rId8" Type="http://schemas.openxmlformats.org/officeDocument/2006/relationships/slideLayout" Target="../slideLayouts/slideLayout318.xml"/><Relationship Id="rId13" Type="http://schemas.openxmlformats.org/officeDocument/2006/relationships/theme" Target="../theme/theme30.xml"/><Relationship Id="rId3" Type="http://schemas.openxmlformats.org/officeDocument/2006/relationships/slideLayout" Target="../slideLayouts/slideLayout313.xml"/><Relationship Id="rId7" Type="http://schemas.openxmlformats.org/officeDocument/2006/relationships/slideLayout" Target="../slideLayouts/slideLayout317.xml"/><Relationship Id="rId12" Type="http://schemas.openxmlformats.org/officeDocument/2006/relationships/slideLayout" Target="../slideLayouts/slideLayout322.xml"/><Relationship Id="rId2" Type="http://schemas.openxmlformats.org/officeDocument/2006/relationships/slideLayout" Target="../slideLayouts/slideLayout312.xml"/><Relationship Id="rId1" Type="http://schemas.openxmlformats.org/officeDocument/2006/relationships/slideLayout" Target="../slideLayouts/slideLayout311.xml"/><Relationship Id="rId6" Type="http://schemas.openxmlformats.org/officeDocument/2006/relationships/slideLayout" Target="../slideLayouts/slideLayout316.xml"/><Relationship Id="rId11" Type="http://schemas.openxmlformats.org/officeDocument/2006/relationships/slideLayout" Target="../slideLayouts/slideLayout321.xml"/><Relationship Id="rId5" Type="http://schemas.openxmlformats.org/officeDocument/2006/relationships/slideLayout" Target="../slideLayouts/slideLayout315.xml"/><Relationship Id="rId10" Type="http://schemas.openxmlformats.org/officeDocument/2006/relationships/slideLayout" Target="../slideLayouts/slideLayout320.xml"/><Relationship Id="rId4" Type="http://schemas.openxmlformats.org/officeDocument/2006/relationships/slideLayout" Target="../slideLayouts/slideLayout314.xml"/><Relationship Id="rId9" Type="http://schemas.openxmlformats.org/officeDocument/2006/relationships/slideLayout" Target="../slideLayouts/slideLayout319.xml"/></Relationships>
</file>

<file path=ppt/slideMasters/_rels/slideMaster31.xml.rels><?xml version="1.0" encoding="UTF-8" standalone="yes"?>
<Relationships xmlns="http://schemas.openxmlformats.org/package/2006/relationships"><Relationship Id="rId8" Type="http://schemas.openxmlformats.org/officeDocument/2006/relationships/slideLayout" Target="../slideLayouts/slideLayout330.xml"/><Relationship Id="rId13" Type="http://schemas.openxmlformats.org/officeDocument/2006/relationships/image" Target="../media/image1.png"/><Relationship Id="rId3" Type="http://schemas.openxmlformats.org/officeDocument/2006/relationships/slideLayout" Target="../slideLayouts/slideLayout325.xml"/><Relationship Id="rId7" Type="http://schemas.openxmlformats.org/officeDocument/2006/relationships/slideLayout" Target="../slideLayouts/slideLayout329.xml"/><Relationship Id="rId12" Type="http://schemas.openxmlformats.org/officeDocument/2006/relationships/theme" Target="../theme/theme31.xml"/><Relationship Id="rId2" Type="http://schemas.openxmlformats.org/officeDocument/2006/relationships/slideLayout" Target="../slideLayouts/slideLayout324.xml"/><Relationship Id="rId1" Type="http://schemas.openxmlformats.org/officeDocument/2006/relationships/slideLayout" Target="../slideLayouts/slideLayout323.xml"/><Relationship Id="rId6" Type="http://schemas.openxmlformats.org/officeDocument/2006/relationships/slideLayout" Target="../slideLayouts/slideLayout328.xml"/><Relationship Id="rId11" Type="http://schemas.openxmlformats.org/officeDocument/2006/relationships/slideLayout" Target="../slideLayouts/slideLayout333.xml"/><Relationship Id="rId5" Type="http://schemas.openxmlformats.org/officeDocument/2006/relationships/slideLayout" Target="../slideLayouts/slideLayout327.xml"/><Relationship Id="rId10" Type="http://schemas.openxmlformats.org/officeDocument/2006/relationships/slideLayout" Target="../slideLayouts/slideLayout332.xml"/><Relationship Id="rId4" Type="http://schemas.openxmlformats.org/officeDocument/2006/relationships/slideLayout" Target="../slideLayouts/slideLayout326.xml"/><Relationship Id="rId9" Type="http://schemas.openxmlformats.org/officeDocument/2006/relationships/slideLayout" Target="../slideLayouts/slideLayout331.xml"/></Relationships>
</file>

<file path=ppt/slideMasters/_rels/slideMaster32.xml.rels><?xml version="1.0" encoding="UTF-8" standalone="yes"?>
<Relationships xmlns="http://schemas.openxmlformats.org/package/2006/relationships"><Relationship Id="rId8" Type="http://schemas.openxmlformats.org/officeDocument/2006/relationships/slideLayout" Target="../slideLayouts/slideLayout341.xml"/><Relationship Id="rId3" Type="http://schemas.openxmlformats.org/officeDocument/2006/relationships/slideLayout" Target="../slideLayouts/slideLayout336.xml"/><Relationship Id="rId7" Type="http://schemas.openxmlformats.org/officeDocument/2006/relationships/slideLayout" Target="../slideLayouts/slideLayout340.xml"/><Relationship Id="rId12" Type="http://schemas.openxmlformats.org/officeDocument/2006/relationships/theme" Target="../theme/theme32.xml"/><Relationship Id="rId2" Type="http://schemas.openxmlformats.org/officeDocument/2006/relationships/slideLayout" Target="../slideLayouts/slideLayout335.xml"/><Relationship Id="rId1" Type="http://schemas.openxmlformats.org/officeDocument/2006/relationships/slideLayout" Target="../slideLayouts/slideLayout334.xml"/><Relationship Id="rId6" Type="http://schemas.openxmlformats.org/officeDocument/2006/relationships/slideLayout" Target="../slideLayouts/slideLayout339.xml"/><Relationship Id="rId11" Type="http://schemas.openxmlformats.org/officeDocument/2006/relationships/slideLayout" Target="../slideLayouts/slideLayout344.xml"/><Relationship Id="rId5" Type="http://schemas.openxmlformats.org/officeDocument/2006/relationships/slideLayout" Target="../slideLayouts/slideLayout338.xml"/><Relationship Id="rId10" Type="http://schemas.openxmlformats.org/officeDocument/2006/relationships/slideLayout" Target="../slideLayouts/slideLayout343.xml"/><Relationship Id="rId4" Type="http://schemas.openxmlformats.org/officeDocument/2006/relationships/slideLayout" Target="../slideLayouts/slideLayout337.xml"/><Relationship Id="rId9" Type="http://schemas.openxmlformats.org/officeDocument/2006/relationships/slideLayout" Target="../slideLayouts/slideLayout342.xml"/></Relationships>
</file>

<file path=ppt/slideMasters/_rels/slideMaster33.xml.rels><?xml version="1.0" encoding="UTF-8" standalone="yes"?>
<Relationships xmlns="http://schemas.openxmlformats.org/package/2006/relationships"><Relationship Id="rId8" Type="http://schemas.openxmlformats.org/officeDocument/2006/relationships/slideLayout" Target="../slideLayouts/slideLayout352.xml"/><Relationship Id="rId13" Type="http://schemas.openxmlformats.org/officeDocument/2006/relationships/image" Target="../media/image1.png"/><Relationship Id="rId3" Type="http://schemas.openxmlformats.org/officeDocument/2006/relationships/slideLayout" Target="../slideLayouts/slideLayout347.xml"/><Relationship Id="rId7" Type="http://schemas.openxmlformats.org/officeDocument/2006/relationships/slideLayout" Target="../slideLayouts/slideLayout351.xml"/><Relationship Id="rId12" Type="http://schemas.openxmlformats.org/officeDocument/2006/relationships/theme" Target="../theme/theme33.xml"/><Relationship Id="rId2" Type="http://schemas.openxmlformats.org/officeDocument/2006/relationships/slideLayout" Target="../slideLayouts/slideLayout346.xml"/><Relationship Id="rId1" Type="http://schemas.openxmlformats.org/officeDocument/2006/relationships/slideLayout" Target="../slideLayouts/slideLayout345.xml"/><Relationship Id="rId6" Type="http://schemas.openxmlformats.org/officeDocument/2006/relationships/slideLayout" Target="../slideLayouts/slideLayout350.xml"/><Relationship Id="rId11" Type="http://schemas.openxmlformats.org/officeDocument/2006/relationships/slideLayout" Target="../slideLayouts/slideLayout355.xml"/><Relationship Id="rId5" Type="http://schemas.openxmlformats.org/officeDocument/2006/relationships/slideLayout" Target="../slideLayouts/slideLayout349.xml"/><Relationship Id="rId10" Type="http://schemas.openxmlformats.org/officeDocument/2006/relationships/slideLayout" Target="../slideLayouts/slideLayout354.xml"/><Relationship Id="rId4" Type="http://schemas.openxmlformats.org/officeDocument/2006/relationships/slideLayout" Target="../slideLayouts/slideLayout348.xml"/><Relationship Id="rId9" Type="http://schemas.openxmlformats.org/officeDocument/2006/relationships/slideLayout" Target="../slideLayouts/slideLayout353.xml"/></Relationships>
</file>

<file path=ppt/slideMasters/_rels/slideMaster34.xml.rels><?xml version="1.0" encoding="UTF-8" standalone="yes"?>
<Relationships xmlns="http://schemas.openxmlformats.org/package/2006/relationships"><Relationship Id="rId8" Type="http://schemas.openxmlformats.org/officeDocument/2006/relationships/slideLayout" Target="../slideLayouts/slideLayout363.xml"/><Relationship Id="rId3" Type="http://schemas.openxmlformats.org/officeDocument/2006/relationships/slideLayout" Target="../slideLayouts/slideLayout358.xml"/><Relationship Id="rId7" Type="http://schemas.openxmlformats.org/officeDocument/2006/relationships/slideLayout" Target="../slideLayouts/slideLayout362.xml"/><Relationship Id="rId12" Type="http://schemas.openxmlformats.org/officeDocument/2006/relationships/theme" Target="../theme/theme34.xml"/><Relationship Id="rId2" Type="http://schemas.openxmlformats.org/officeDocument/2006/relationships/slideLayout" Target="../slideLayouts/slideLayout357.xml"/><Relationship Id="rId1" Type="http://schemas.openxmlformats.org/officeDocument/2006/relationships/slideLayout" Target="../slideLayouts/slideLayout356.xml"/><Relationship Id="rId6" Type="http://schemas.openxmlformats.org/officeDocument/2006/relationships/slideLayout" Target="../slideLayouts/slideLayout361.xml"/><Relationship Id="rId11" Type="http://schemas.openxmlformats.org/officeDocument/2006/relationships/slideLayout" Target="../slideLayouts/slideLayout366.xml"/><Relationship Id="rId5" Type="http://schemas.openxmlformats.org/officeDocument/2006/relationships/slideLayout" Target="../slideLayouts/slideLayout360.xml"/><Relationship Id="rId10" Type="http://schemas.openxmlformats.org/officeDocument/2006/relationships/slideLayout" Target="../slideLayouts/slideLayout365.xml"/><Relationship Id="rId4" Type="http://schemas.openxmlformats.org/officeDocument/2006/relationships/slideLayout" Target="../slideLayouts/slideLayout359.xml"/><Relationship Id="rId9" Type="http://schemas.openxmlformats.org/officeDocument/2006/relationships/slideLayout" Target="../slideLayouts/slideLayout364.xml"/></Relationships>
</file>

<file path=ppt/slideMasters/_rels/slideMaster35.xml.rels><?xml version="1.0" encoding="UTF-8" standalone="yes"?>
<Relationships xmlns="http://schemas.openxmlformats.org/package/2006/relationships"><Relationship Id="rId8" Type="http://schemas.openxmlformats.org/officeDocument/2006/relationships/slideLayout" Target="../slideLayouts/slideLayout374.xml"/><Relationship Id="rId3" Type="http://schemas.openxmlformats.org/officeDocument/2006/relationships/slideLayout" Target="../slideLayouts/slideLayout369.xml"/><Relationship Id="rId7" Type="http://schemas.openxmlformats.org/officeDocument/2006/relationships/slideLayout" Target="../slideLayouts/slideLayout373.xml"/><Relationship Id="rId12" Type="http://schemas.openxmlformats.org/officeDocument/2006/relationships/theme" Target="../theme/theme35.xml"/><Relationship Id="rId2" Type="http://schemas.openxmlformats.org/officeDocument/2006/relationships/slideLayout" Target="../slideLayouts/slideLayout368.xml"/><Relationship Id="rId1" Type="http://schemas.openxmlformats.org/officeDocument/2006/relationships/slideLayout" Target="../slideLayouts/slideLayout367.xml"/><Relationship Id="rId6" Type="http://schemas.openxmlformats.org/officeDocument/2006/relationships/slideLayout" Target="../slideLayouts/slideLayout372.xml"/><Relationship Id="rId11" Type="http://schemas.openxmlformats.org/officeDocument/2006/relationships/slideLayout" Target="../slideLayouts/slideLayout377.xml"/><Relationship Id="rId5" Type="http://schemas.openxmlformats.org/officeDocument/2006/relationships/slideLayout" Target="../slideLayouts/slideLayout371.xml"/><Relationship Id="rId10" Type="http://schemas.openxmlformats.org/officeDocument/2006/relationships/slideLayout" Target="../slideLayouts/slideLayout376.xml"/><Relationship Id="rId4" Type="http://schemas.openxmlformats.org/officeDocument/2006/relationships/slideLayout" Target="../slideLayouts/slideLayout370.xml"/><Relationship Id="rId9" Type="http://schemas.openxmlformats.org/officeDocument/2006/relationships/slideLayout" Target="../slideLayouts/slideLayout375.xml"/></Relationships>
</file>

<file path=ppt/slideMasters/_rels/slideMaster36.xml.rels><?xml version="1.0" encoding="UTF-8" standalone="yes"?>
<Relationships xmlns="http://schemas.openxmlformats.org/package/2006/relationships"><Relationship Id="rId8" Type="http://schemas.openxmlformats.org/officeDocument/2006/relationships/slideLayout" Target="../slideLayouts/slideLayout385.xml"/><Relationship Id="rId13" Type="http://schemas.openxmlformats.org/officeDocument/2006/relationships/image" Target="../media/image1.png"/><Relationship Id="rId3" Type="http://schemas.openxmlformats.org/officeDocument/2006/relationships/slideLayout" Target="../slideLayouts/slideLayout380.xml"/><Relationship Id="rId7" Type="http://schemas.openxmlformats.org/officeDocument/2006/relationships/slideLayout" Target="../slideLayouts/slideLayout384.xml"/><Relationship Id="rId12" Type="http://schemas.openxmlformats.org/officeDocument/2006/relationships/theme" Target="../theme/theme36.xml"/><Relationship Id="rId2" Type="http://schemas.openxmlformats.org/officeDocument/2006/relationships/slideLayout" Target="../slideLayouts/slideLayout379.xml"/><Relationship Id="rId1" Type="http://schemas.openxmlformats.org/officeDocument/2006/relationships/slideLayout" Target="../slideLayouts/slideLayout378.xml"/><Relationship Id="rId6" Type="http://schemas.openxmlformats.org/officeDocument/2006/relationships/slideLayout" Target="../slideLayouts/slideLayout383.xml"/><Relationship Id="rId11" Type="http://schemas.openxmlformats.org/officeDocument/2006/relationships/slideLayout" Target="../slideLayouts/slideLayout388.xml"/><Relationship Id="rId5" Type="http://schemas.openxmlformats.org/officeDocument/2006/relationships/slideLayout" Target="../slideLayouts/slideLayout382.xml"/><Relationship Id="rId10" Type="http://schemas.openxmlformats.org/officeDocument/2006/relationships/slideLayout" Target="../slideLayouts/slideLayout387.xml"/><Relationship Id="rId4" Type="http://schemas.openxmlformats.org/officeDocument/2006/relationships/slideLayout" Target="../slideLayouts/slideLayout381.xml"/><Relationship Id="rId9" Type="http://schemas.openxmlformats.org/officeDocument/2006/relationships/slideLayout" Target="../slideLayouts/slideLayout386.xml"/></Relationships>
</file>

<file path=ppt/slideMasters/_rels/slideMaster37.xml.rels><?xml version="1.0" encoding="UTF-8" standalone="yes"?>
<Relationships xmlns="http://schemas.openxmlformats.org/package/2006/relationships"><Relationship Id="rId8" Type="http://schemas.openxmlformats.org/officeDocument/2006/relationships/slideLayout" Target="../slideLayouts/slideLayout396.xml"/><Relationship Id="rId13" Type="http://schemas.openxmlformats.org/officeDocument/2006/relationships/image" Target="../media/image1.png"/><Relationship Id="rId3" Type="http://schemas.openxmlformats.org/officeDocument/2006/relationships/slideLayout" Target="../slideLayouts/slideLayout391.xml"/><Relationship Id="rId7" Type="http://schemas.openxmlformats.org/officeDocument/2006/relationships/slideLayout" Target="../slideLayouts/slideLayout395.xml"/><Relationship Id="rId12" Type="http://schemas.openxmlformats.org/officeDocument/2006/relationships/theme" Target="../theme/theme37.xml"/><Relationship Id="rId2" Type="http://schemas.openxmlformats.org/officeDocument/2006/relationships/slideLayout" Target="../slideLayouts/slideLayout390.xml"/><Relationship Id="rId1" Type="http://schemas.openxmlformats.org/officeDocument/2006/relationships/slideLayout" Target="../slideLayouts/slideLayout389.xml"/><Relationship Id="rId6" Type="http://schemas.openxmlformats.org/officeDocument/2006/relationships/slideLayout" Target="../slideLayouts/slideLayout394.xml"/><Relationship Id="rId11" Type="http://schemas.openxmlformats.org/officeDocument/2006/relationships/slideLayout" Target="../slideLayouts/slideLayout399.xml"/><Relationship Id="rId5" Type="http://schemas.openxmlformats.org/officeDocument/2006/relationships/slideLayout" Target="../slideLayouts/slideLayout393.xml"/><Relationship Id="rId10" Type="http://schemas.openxmlformats.org/officeDocument/2006/relationships/slideLayout" Target="../slideLayouts/slideLayout398.xml"/><Relationship Id="rId4" Type="http://schemas.openxmlformats.org/officeDocument/2006/relationships/slideLayout" Target="../slideLayouts/slideLayout392.xml"/><Relationship Id="rId9" Type="http://schemas.openxmlformats.org/officeDocument/2006/relationships/slideLayout" Target="../slideLayouts/slideLayout397.xml"/></Relationships>
</file>

<file path=ppt/slideMasters/_rels/slideMaster38.xml.rels><?xml version="1.0" encoding="UTF-8" standalone="yes"?>
<Relationships xmlns="http://schemas.openxmlformats.org/package/2006/relationships"><Relationship Id="rId8" Type="http://schemas.openxmlformats.org/officeDocument/2006/relationships/slideLayout" Target="../slideLayouts/slideLayout407.xml"/><Relationship Id="rId13" Type="http://schemas.openxmlformats.org/officeDocument/2006/relationships/image" Target="../media/image1.png"/><Relationship Id="rId3" Type="http://schemas.openxmlformats.org/officeDocument/2006/relationships/slideLayout" Target="../slideLayouts/slideLayout402.xml"/><Relationship Id="rId7" Type="http://schemas.openxmlformats.org/officeDocument/2006/relationships/slideLayout" Target="../slideLayouts/slideLayout406.xml"/><Relationship Id="rId12" Type="http://schemas.openxmlformats.org/officeDocument/2006/relationships/theme" Target="../theme/theme38.xml"/><Relationship Id="rId2" Type="http://schemas.openxmlformats.org/officeDocument/2006/relationships/slideLayout" Target="../slideLayouts/slideLayout401.xml"/><Relationship Id="rId1" Type="http://schemas.openxmlformats.org/officeDocument/2006/relationships/slideLayout" Target="../slideLayouts/slideLayout400.xml"/><Relationship Id="rId6" Type="http://schemas.openxmlformats.org/officeDocument/2006/relationships/slideLayout" Target="../slideLayouts/slideLayout405.xml"/><Relationship Id="rId11" Type="http://schemas.openxmlformats.org/officeDocument/2006/relationships/slideLayout" Target="../slideLayouts/slideLayout410.xml"/><Relationship Id="rId5" Type="http://schemas.openxmlformats.org/officeDocument/2006/relationships/slideLayout" Target="../slideLayouts/slideLayout404.xml"/><Relationship Id="rId10" Type="http://schemas.openxmlformats.org/officeDocument/2006/relationships/slideLayout" Target="../slideLayouts/slideLayout409.xml"/><Relationship Id="rId4" Type="http://schemas.openxmlformats.org/officeDocument/2006/relationships/slideLayout" Target="../slideLayouts/slideLayout403.xml"/><Relationship Id="rId9" Type="http://schemas.openxmlformats.org/officeDocument/2006/relationships/slideLayout" Target="../slideLayouts/slideLayout408.xml"/></Relationships>
</file>

<file path=ppt/slideMasters/_rels/slideMaster39.xml.rels><?xml version="1.0" encoding="UTF-8" standalone="yes"?>
<Relationships xmlns="http://schemas.openxmlformats.org/package/2006/relationships"><Relationship Id="rId8" Type="http://schemas.openxmlformats.org/officeDocument/2006/relationships/slideLayout" Target="../slideLayouts/slideLayout418.xml"/><Relationship Id="rId13" Type="http://schemas.openxmlformats.org/officeDocument/2006/relationships/theme" Target="../theme/theme39.xml"/><Relationship Id="rId3" Type="http://schemas.openxmlformats.org/officeDocument/2006/relationships/slideLayout" Target="../slideLayouts/slideLayout413.xml"/><Relationship Id="rId7" Type="http://schemas.openxmlformats.org/officeDocument/2006/relationships/slideLayout" Target="../slideLayouts/slideLayout417.xml"/><Relationship Id="rId12" Type="http://schemas.openxmlformats.org/officeDocument/2006/relationships/slideLayout" Target="../slideLayouts/slideLayout422.xml"/><Relationship Id="rId2" Type="http://schemas.openxmlformats.org/officeDocument/2006/relationships/slideLayout" Target="../slideLayouts/slideLayout412.xml"/><Relationship Id="rId1" Type="http://schemas.openxmlformats.org/officeDocument/2006/relationships/slideLayout" Target="../slideLayouts/slideLayout411.xml"/><Relationship Id="rId6" Type="http://schemas.openxmlformats.org/officeDocument/2006/relationships/slideLayout" Target="../slideLayouts/slideLayout416.xml"/><Relationship Id="rId11" Type="http://schemas.openxmlformats.org/officeDocument/2006/relationships/slideLayout" Target="../slideLayouts/slideLayout421.xml"/><Relationship Id="rId5" Type="http://schemas.openxmlformats.org/officeDocument/2006/relationships/slideLayout" Target="../slideLayouts/slideLayout415.xml"/><Relationship Id="rId10" Type="http://schemas.openxmlformats.org/officeDocument/2006/relationships/slideLayout" Target="../slideLayouts/slideLayout420.xml"/><Relationship Id="rId4" Type="http://schemas.openxmlformats.org/officeDocument/2006/relationships/slideLayout" Target="../slideLayouts/slideLayout414.xml"/><Relationship Id="rId9" Type="http://schemas.openxmlformats.org/officeDocument/2006/relationships/slideLayout" Target="../slideLayouts/slideLayout419.xml"/></Relationships>
</file>

<file path=ppt/slideMasters/_rels/slideMaster40.xml.rels><?xml version="1.0" encoding="UTF-8" standalone="yes"?>
<Relationships xmlns="http://schemas.openxmlformats.org/package/2006/relationships"><Relationship Id="rId8" Type="http://schemas.openxmlformats.org/officeDocument/2006/relationships/slideLayout" Target="../slideLayouts/slideLayout430.xml"/><Relationship Id="rId3" Type="http://schemas.openxmlformats.org/officeDocument/2006/relationships/slideLayout" Target="../slideLayouts/slideLayout425.xml"/><Relationship Id="rId7" Type="http://schemas.openxmlformats.org/officeDocument/2006/relationships/slideLayout" Target="../slideLayouts/slideLayout429.xml"/><Relationship Id="rId12" Type="http://schemas.openxmlformats.org/officeDocument/2006/relationships/theme" Target="../theme/theme40.xml"/><Relationship Id="rId2" Type="http://schemas.openxmlformats.org/officeDocument/2006/relationships/slideLayout" Target="../slideLayouts/slideLayout424.xml"/><Relationship Id="rId1" Type="http://schemas.openxmlformats.org/officeDocument/2006/relationships/slideLayout" Target="../slideLayouts/slideLayout423.xml"/><Relationship Id="rId6" Type="http://schemas.openxmlformats.org/officeDocument/2006/relationships/slideLayout" Target="../slideLayouts/slideLayout428.xml"/><Relationship Id="rId11" Type="http://schemas.openxmlformats.org/officeDocument/2006/relationships/slideLayout" Target="../slideLayouts/slideLayout433.xml"/><Relationship Id="rId5" Type="http://schemas.openxmlformats.org/officeDocument/2006/relationships/slideLayout" Target="../slideLayouts/slideLayout427.xml"/><Relationship Id="rId10" Type="http://schemas.openxmlformats.org/officeDocument/2006/relationships/slideLayout" Target="../slideLayouts/slideLayout432.xml"/><Relationship Id="rId4" Type="http://schemas.openxmlformats.org/officeDocument/2006/relationships/slideLayout" Target="../slideLayouts/slideLayout426.xml"/><Relationship Id="rId9" Type="http://schemas.openxmlformats.org/officeDocument/2006/relationships/slideLayout" Target="../slideLayouts/slideLayout431.xml"/></Relationships>
</file>

<file path=ppt/slideMasters/_rels/slideMaster41.xml.rels><?xml version="1.0" encoding="UTF-8" standalone="yes"?>
<Relationships xmlns="http://schemas.openxmlformats.org/package/2006/relationships"><Relationship Id="rId8" Type="http://schemas.openxmlformats.org/officeDocument/2006/relationships/slideLayout" Target="../slideLayouts/slideLayout441.xml"/><Relationship Id="rId3" Type="http://schemas.openxmlformats.org/officeDocument/2006/relationships/slideLayout" Target="../slideLayouts/slideLayout436.xml"/><Relationship Id="rId7" Type="http://schemas.openxmlformats.org/officeDocument/2006/relationships/slideLayout" Target="../slideLayouts/slideLayout440.xml"/><Relationship Id="rId12" Type="http://schemas.openxmlformats.org/officeDocument/2006/relationships/theme" Target="../theme/theme41.xml"/><Relationship Id="rId2" Type="http://schemas.openxmlformats.org/officeDocument/2006/relationships/slideLayout" Target="../slideLayouts/slideLayout435.xml"/><Relationship Id="rId1" Type="http://schemas.openxmlformats.org/officeDocument/2006/relationships/slideLayout" Target="../slideLayouts/slideLayout434.xml"/><Relationship Id="rId6" Type="http://schemas.openxmlformats.org/officeDocument/2006/relationships/slideLayout" Target="../slideLayouts/slideLayout439.xml"/><Relationship Id="rId11" Type="http://schemas.openxmlformats.org/officeDocument/2006/relationships/slideLayout" Target="../slideLayouts/slideLayout444.xml"/><Relationship Id="rId5" Type="http://schemas.openxmlformats.org/officeDocument/2006/relationships/slideLayout" Target="../slideLayouts/slideLayout438.xml"/><Relationship Id="rId10" Type="http://schemas.openxmlformats.org/officeDocument/2006/relationships/slideLayout" Target="../slideLayouts/slideLayout443.xml"/><Relationship Id="rId4" Type="http://schemas.openxmlformats.org/officeDocument/2006/relationships/slideLayout" Target="../slideLayouts/slideLayout437.xml"/><Relationship Id="rId9" Type="http://schemas.openxmlformats.org/officeDocument/2006/relationships/slideLayout" Target="../slideLayouts/slideLayout442.xml"/></Relationships>
</file>

<file path=ppt/slideMasters/_rels/slideMaster42.xml.rels><?xml version="1.0" encoding="UTF-8" standalone="yes"?>
<Relationships xmlns="http://schemas.openxmlformats.org/package/2006/relationships"><Relationship Id="rId8" Type="http://schemas.openxmlformats.org/officeDocument/2006/relationships/slideLayout" Target="../slideLayouts/slideLayout452.xml"/><Relationship Id="rId13" Type="http://schemas.openxmlformats.org/officeDocument/2006/relationships/image" Target="../media/image1.png"/><Relationship Id="rId3" Type="http://schemas.openxmlformats.org/officeDocument/2006/relationships/slideLayout" Target="../slideLayouts/slideLayout447.xml"/><Relationship Id="rId7" Type="http://schemas.openxmlformats.org/officeDocument/2006/relationships/slideLayout" Target="../slideLayouts/slideLayout451.xml"/><Relationship Id="rId12" Type="http://schemas.openxmlformats.org/officeDocument/2006/relationships/theme" Target="../theme/theme42.xml"/><Relationship Id="rId2" Type="http://schemas.openxmlformats.org/officeDocument/2006/relationships/slideLayout" Target="../slideLayouts/slideLayout446.xml"/><Relationship Id="rId1" Type="http://schemas.openxmlformats.org/officeDocument/2006/relationships/slideLayout" Target="../slideLayouts/slideLayout445.xml"/><Relationship Id="rId6" Type="http://schemas.openxmlformats.org/officeDocument/2006/relationships/slideLayout" Target="../slideLayouts/slideLayout450.xml"/><Relationship Id="rId11" Type="http://schemas.openxmlformats.org/officeDocument/2006/relationships/slideLayout" Target="../slideLayouts/slideLayout455.xml"/><Relationship Id="rId5" Type="http://schemas.openxmlformats.org/officeDocument/2006/relationships/slideLayout" Target="../slideLayouts/slideLayout449.xml"/><Relationship Id="rId10" Type="http://schemas.openxmlformats.org/officeDocument/2006/relationships/slideLayout" Target="../slideLayouts/slideLayout454.xml"/><Relationship Id="rId4" Type="http://schemas.openxmlformats.org/officeDocument/2006/relationships/slideLayout" Target="../slideLayouts/slideLayout448.xml"/><Relationship Id="rId9" Type="http://schemas.openxmlformats.org/officeDocument/2006/relationships/slideLayout" Target="../slideLayouts/slideLayout453.xml"/></Relationships>
</file>

<file path=ppt/slideMasters/_rels/slideMaster43.xml.rels><?xml version="1.0" encoding="UTF-8" standalone="yes"?>
<Relationships xmlns="http://schemas.openxmlformats.org/package/2006/relationships"><Relationship Id="rId8" Type="http://schemas.openxmlformats.org/officeDocument/2006/relationships/slideLayout" Target="../slideLayouts/slideLayout463.xml"/><Relationship Id="rId3" Type="http://schemas.openxmlformats.org/officeDocument/2006/relationships/slideLayout" Target="../slideLayouts/slideLayout458.xml"/><Relationship Id="rId7" Type="http://schemas.openxmlformats.org/officeDocument/2006/relationships/slideLayout" Target="../slideLayouts/slideLayout462.xml"/><Relationship Id="rId12" Type="http://schemas.openxmlformats.org/officeDocument/2006/relationships/theme" Target="../theme/theme43.xml"/><Relationship Id="rId2" Type="http://schemas.openxmlformats.org/officeDocument/2006/relationships/slideLayout" Target="../slideLayouts/slideLayout457.xml"/><Relationship Id="rId1" Type="http://schemas.openxmlformats.org/officeDocument/2006/relationships/slideLayout" Target="../slideLayouts/slideLayout456.xml"/><Relationship Id="rId6" Type="http://schemas.openxmlformats.org/officeDocument/2006/relationships/slideLayout" Target="../slideLayouts/slideLayout461.xml"/><Relationship Id="rId11" Type="http://schemas.openxmlformats.org/officeDocument/2006/relationships/slideLayout" Target="../slideLayouts/slideLayout466.xml"/><Relationship Id="rId5" Type="http://schemas.openxmlformats.org/officeDocument/2006/relationships/slideLayout" Target="../slideLayouts/slideLayout460.xml"/><Relationship Id="rId10" Type="http://schemas.openxmlformats.org/officeDocument/2006/relationships/slideLayout" Target="../slideLayouts/slideLayout465.xml"/><Relationship Id="rId4" Type="http://schemas.openxmlformats.org/officeDocument/2006/relationships/slideLayout" Target="../slideLayouts/slideLayout459.xml"/><Relationship Id="rId9" Type="http://schemas.openxmlformats.org/officeDocument/2006/relationships/slideLayout" Target="../slideLayouts/slideLayout464.xml"/></Relationships>
</file>

<file path=ppt/slideMasters/_rels/slideMaster44.xml.rels><?xml version="1.0" encoding="UTF-8" standalone="yes"?>
<Relationships xmlns="http://schemas.openxmlformats.org/package/2006/relationships"><Relationship Id="rId8" Type="http://schemas.openxmlformats.org/officeDocument/2006/relationships/slideLayout" Target="../slideLayouts/slideLayout474.xml"/><Relationship Id="rId3" Type="http://schemas.openxmlformats.org/officeDocument/2006/relationships/slideLayout" Target="../slideLayouts/slideLayout469.xml"/><Relationship Id="rId7" Type="http://schemas.openxmlformats.org/officeDocument/2006/relationships/slideLayout" Target="../slideLayouts/slideLayout473.xml"/><Relationship Id="rId12" Type="http://schemas.openxmlformats.org/officeDocument/2006/relationships/theme" Target="../theme/theme44.xml"/><Relationship Id="rId2" Type="http://schemas.openxmlformats.org/officeDocument/2006/relationships/slideLayout" Target="../slideLayouts/slideLayout468.xml"/><Relationship Id="rId1" Type="http://schemas.openxmlformats.org/officeDocument/2006/relationships/slideLayout" Target="../slideLayouts/slideLayout467.xml"/><Relationship Id="rId6" Type="http://schemas.openxmlformats.org/officeDocument/2006/relationships/slideLayout" Target="../slideLayouts/slideLayout472.xml"/><Relationship Id="rId11" Type="http://schemas.openxmlformats.org/officeDocument/2006/relationships/slideLayout" Target="../slideLayouts/slideLayout477.xml"/><Relationship Id="rId5" Type="http://schemas.openxmlformats.org/officeDocument/2006/relationships/slideLayout" Target="../slideLayouts/slideLayout471.xml"/><Relationship Id="rId10" Type="http://schemas.openxmlformats.org/officeDocument/2006/relationships/slideLayout" Target="../slideLayouts/slideLayout476.xml"/><Relationship Id="rId4" Type="http://schemas.openxmlformats.org/officeDocument/2006/relationships/slideLayout" Target="../slideLayouts/slideLayout470.xml"/><Relationship Id="rId9" Type="http://schemas.openxmlformats.org/officeDocument/2006/relationships/slideLayout" Target="../slideLayouts/slideLayout475.xml"/></Relationships>
</file>

<file path=ppt/slideMasters/_rels/slideMaster45.xml.rels><?xml version="1.0" encoding="UTF-8" standalone="yes"?>
<Relationships xmlns="http://schemas.openxmlformats.org/package/2006/relationships"><Relationship Id="rId8" Type="http://schemas.openxmlformats.org/officeDocument/2006/relationships/slideLayout" Target="../slideLayouts/slideLayout485.xml"/><Relationship Id="rId13" Type="http://schemas.openxmlformats.org/officeDocument/2006/relationships/image" Target="../media/image1.png"/><Relationship Id="rId3" Type="http://schemas.openxmlformats.org/officeDocument/2006/relationships/slideLayout" Target="../slideLayouts/slideLayout480.xml"/><Relationship Id="rId7" Type="http://schemas.openxmlformats.org/officeDocument/2006/relationships/slideLayout" Target="../slideLayouts/slideLayout484.xml"/><Relationship Id="rId12" Type="http://schemas.openxmlformats.org/officeDocument/2006/relationships/theme" Target="../theme/theme45.xml"/><Relationship Id="rId2" Type="http://schemas.openxmlformats.org/officeDocument/2006/relationships/slideLayout" Target="../slideLayouts/slideLayout479.xml"/><Relationship Id="rId1" Type="http://schemas.openxmlformats.org/officeDocument/2006/relationships/slideLayout" Target="../slideLayouts/slideLayout478.xml"/><Relationship Id="rId6" Type="http://schemas.openxmlformats.org/officeDocument/2006/relationships/slideLayout" Target="../slideLayouts/slideLayout483.xml"/><Relationship Id="rId11" Type="http://schemas.openxmlformats.org/officeDocument/2006/relationships/slideLayout" Target="../slideLayouts/slideLayout488.xml"/><Relationship Id="rId5" Type="http://schemas.openxmlformats.org/officeDocument/2006/relationships/slideLayout" Target="../slideLayouts/slideLayout482.xml"/><Relationship Id="rId10" Type="http://schemas.openxmlformats.org/officeDocument/2006/relationships/slideLayout" Target="../slideLayouts/slideLayout487.xml"/><Relationship Id="rId4" Type="http://schemas.openxmlformats.org/officeDocument/2006/relationships/slideLayout" Target="../slideLayouts/slideLayout481.xml"/><Relationship Id="rId9" Type="http://schemas.openxmlformats.org/officeDocument/2006/relationships/slideLayout" Target="../slideLayouts/slideLayout486.xml"/></Relationships>
</file>

<file path=ppt/slideMasters/_rels/slideMaster46.xml.rels><?xml version="1.0" encoding="UTF-8" standalone="yes"?>
<Relationships xmlns="http://schemas.openxmlformats.org/package/2006/relationships"><Relationship Id="rId8" Type="http://schemas.openxmlformats.org/officeDocument/2006/relationships/slideLayout" Target="../slideLayouts/slideLayout496.xml"/><Relationship Id="rId13" Type="http://schemas.openxmlformats.org/officeDocument/2006/relationships/image" Target="../media/image1.png"/><Relationship Id="rId3" Type="http://schemas.openxmlformats.org/officeDocument/2006/relationships/slideLayout" Target="../slideLayouts/slideLayout491.xml"/><Relationship Id="rId7" Type="http://schemas.openxmlformats.org/officeDocument/2006/relationships/slideLayout" Target="../slideLayouts/slideLayout495.xml"/><Relationship Id="rId12" Type="http://schemas.openxmlformats.org/officeDocument/2006/relationships/theme" Target="../theme/theme46.xml"/><Relationship Id="rId2" Type="http://schemas.openxmlformats.org/officeDocument/2006/relationships/slideLayout" Target="../slideLayouts/slideLayout490.xml"/><Relationship Id="rId1" Type="http://schemas.openxmlformats.org/officeDocument/2006/relationships/slideLayout" Target="../slideLayouts/slideLayout489.xml"/><Relationship Id="rId6" Type="http://schemas.openxmlformats.org/officeDocument/2006/relationships/slideLayout" Target="../slideLayouts/slideLayout494.xml"/><Relationship Id="rId11" Type="http://schemas.openxmlformats.org/officeDocument/2006/relationships/slideLayout" Target="../slideLayouts/slideLayout499.xml"/><Relationship Id="rId5" Type="http://schemas.openxmlformats.org/officeDocument/2006/relationships/slideLayout" Target="../slideLayouts/slideLayout493.xml"/><Relationship Id="rId10" Type="http://schemas.openxmlformats.org/officeDocument/2006/relationships/slideLayout" Target="../slideLayouts/slideLayout498.xml"/><Relationship Id="rId4" Type="http://schemas.openxmlformats.org/officeDocument/2006/relationships/slideLayout" Target="../slideLayouts/slideLayout492.xml"/><Relationship Id="rId9" Type="http://schemas.openxmlformats.org/officeDocument/2006/relationships/slideLayout" Target="../slideLayouts/slideLayout497.xml"/></Relationships>
</file>

<file path=ppt/slideMasters/_rels/slideMaster47.xml.rels><?xml version="1.0" encoding="UTF-8" standalone="yes"?>
<Relationships xmlns="http://schemas.openxmlformats.org/package/2006/relationships"><Relationship Id="rId8" Type="http://schemas.openxmlformats.org/officeDocument/2006/relationships/slideLayout" Target="../slideLayouts/slideLayout507.xml"/><Relationship Id="rId13" Type="http://schemas.openxmlformats.org/officeDocument/2006/relationships/theme" Target="../theme/theme47.xml"/><Relationship Id="rId3" Type="http://schemas.openxmlformats.org/officeDocument/2006/relationships/slideLayout" Target="../slideLayouts/slideLayout502.xml"/><Relationship Id="rId7" Type="http://schemas.openxmlformats.org/officeDocument/2006/relationships/slideLayout" Target="../slideLayouts/slideLayout506.xml"/><Relationship Id="rId12" Type="http://schemas.openxmlformats.org/officeDocument/2006/relationships/slideLayout" Target="../slideLayouts/slideLayout511.xml"/><Relationship Id="rId2" Type="http://schemas.openxmlformats.org/officeDocument/2006/relationships/slideLayout" Target="../slideLayouts/slideLayout501.xml"/><Relationship Id="rId1" Type="http://schemas.openxmlformats.org/officeDocument/2006/relationships/slideLayout" Target="../slideLayouts/slideLayout500.xml"/><Relationship Id="rId6" Type="http://schemas.openxmlformats.org/officeDocument/2006/relationships/slideLayout" Target="../slideLayouts/slideLayout505.xml"/><Relationship Id="rId11" Type="http://schemas.openxmlformats.org/officeDocument/2006/relationships/slideLayout" Target="../slideLayouts/slideLayout510.xml"/><Relationship Id="rId5" Type="http://schemas.openxmlformats.org/officeDocument/2006/relationships/slideLayout" Target="../slideLayouts/slideLayout504.xml"/><Relationship Id="rId10" Type="http://schemas.openxmlformats.org/officeDocument/2006/relationships/slideLayout" Target="../slideLayouts/slideLayout509.xml"/><Relationship Id="rId4" Type="http://schemas.openxmlformats.org/officeDocument/2006/relationships/slideLayout" Target="../slideLayouts/slideLayout503.xml"/><Relationship Id="rId9" Type="http://schemas.openxmlformats.org/officeDocument/2006/relationships/slideLayout" Target="../slideLayouts/slideLayout508.xml"/></Relationships>
</file>

<file path=ppt/slideMasters/_rels/slideMaster48.xml.rels><?xml version="1.0" encoding="UTF-8" standalone="yes"?>
<Relationships xmlns="http://schemas.openxmlformats.org/package/2006/relationships"><Relationship Id="rId8" Type="http://schemas.openxmlformats.org/officeDocument/2006/relationships/slideLayout" Target="../slideLayouts/slideLayout519.xml"/><Relationship Id="rId13" Type="http://schemas.openxmlformats.org/officeDocument/2006/relationships/image" Target="../media/image1.png"/><Relationship Id="rId3" Type="http://schemas.openxmlformats.org/officeDocument/2006/relationships/slideLayout" Target="../slideLayouts/slideLayout514.xml"/><Relationship Id="rId7" Type="http://schemas.openxmlformats.org/officeDocument/2006/relationships/slideLayout" Target="../slideLayouts/slideLayout518.xml"/><Relationship Id="rId12" Type="http://schemas.openxmlformats.org/officeDocument/2006/relationships/theme" Target="../theme/theme48.xml"/><Relationship Id="rId2" Type="http://schemas.openxmlformats.org/officeDocument/2006/relationships/slideLayout" Target="../slideLayouts/slideLayout513.xml"/><Relationship Id="rId1" Type="http://schemas.openxmlformats.org/officeDocument/2006/relationships/slideLayout" Target="../slideLayouts/slideLayout512.xml"/><Relationship Id="rId6" Type="http://schemas.openxmlformats.org/officeDocument/2006/relationships/slideLayout" Target="../slideLayouts/slideLayout517.xml"/><Relationship Id="rId11" Type="http://schemas.openxmlformats.org/officeDocument/2006/relationships/slideLayout" Target="../slideLayouts/slideLayout522.xml"/><Relationship Id="rId5" Type="http://schemas.openxmlformats.org/officeDocument/2006/relationships/slideLayout" Target="../slideLayouts/slideLayout516.xml"/><Relationship Id="rId10" Type="http://schemas.openxmlformats.org/officeDocument/2006/relationships/slideLayout" Target="../slideLayouts/slideLayout521.xml"/><Relationship Id="rId4" Type="http://schemas.openxmlformats.org/officeDocument/2006/relationships/slideLayout" Target="../slideLayouts/slideLayout515.xml"/><Relationship Id="rId9" Type="http://schemas.openxmlformats.org/officeDocument/2006/relationships/slideLayout" Target="../slideLayouts/slideLayout520.xml"/></Relationships>
</file>

<file path=ppt/slideMasters/_rels/slideMaster49.xml.rels><?xml version="1.0" encoding="UTF-8" standalone="yes"?>
<Relationships xmlns="http://schemas.openxmlformats.org/package/2006/relationships"><Relationship Id="rId8" Type="http://schemas.openxmlformats.org/officeDocument/2006/relationships/slideLayout" Target="../slideLayouts/slideLayout530.xml"/><Relationship Id="rId13" Type="http://schemas.openxmlformats.org/officeDocument/2006/relationships/image" Target="../media/image1.png"/><Relationship Id="rId3" Type="http://schemas.openxmlformats.org/officeDocument/2006/relationships/slideLayout" Target="../slideLayouts/slideLayout525.xml"/><Relationship Id="rId7" Type="http://schemas.openxmlformats.org/officeDocument/2006/relationships/slideLayout" Target="../slideLayouts/slideLayout529.xml"/><Relationship Id="rId12" Type="http://schemas.openxmlformats.org/officeDocument/2006/relationships/theme" Target="../theme/theme49.xml"/><Relationship Id="rId2" Type="http://schemas.openxmlformats.org/officeDocument/2006/relationships/slideLayout" Target="../slideLayouts/slideLayout524.xml"/><Relationship Id="rId1" Type="http://schemas.openxmlformats.org/officeDocument/2006/relationships/slideLayout" Target="../slideLayouts/slideLayout523.xml"/><Relationship Id="rId6" Type="http://schemas.openxmlformats.org/officeDocument/2006/relationships/slideLayout" Target="../slideLayouts/slideLayout528.xml"/><Relationship Id="rId11" Type="http://schemas.openxmlformats.org/officeDocument/2006/relationships/slideLayout" Target="../slideLayouts/slideLayout533.xml"/><Relationship Id="rId5" Type="http://schemas.openxmlformats.org/officeDocument/2006/relationships/slideLayout" Target="../slideLayouts/slideLayout527.xml"/><Relationship Id="rId10" Type="http://schemas.openxmlformats.org/officeDocument/2006/relationships/slideLayout" Target="../slideLayouts/slideLayout532.xml"/><Relationship Id="rId4" Type="http://schemas.openxmlformats.org/officeDocument/2006/relationships/slideLayout" Target="../slideLayouts/slideLayout526.xml"/><Relationship Id="rId9" Type="http://schemas.openxmlformats.org/officeDocument/2006/relationships/slideLayout" Target="../slideLayouts/slideLayout531.xml"/></Relationships>
</file>

<file path=ppt/slideMasters/_rels/slideMaster50.xml.rels><?xml version="1.0" encoding="UTF-8" standalone="yes"?>
<Relationships xmlns="http://schemas.openxmlformats.org/package/2006/relationships"><Relationship Id="rId8" Type="http://schemas.openxmlformats.org/officeDocument/2006/relationships/slideLayout" Target="../slideLayouts/slideLayout541.xml"/><Relationship Id="rId13" Type="http://schemas.openxmlformats.org/officeDocument/2006/relationships/theme" Target="../theme/theme50.xml"/><Relationship Id="rId3" Type="http://schemas.openxmlformats.org/officeDocument/2006/relationships/slideLayout" Target="../slideLayouts/slideLayout536.xml"/><Relationship Id="rId7" Type="http://schemas.openxmlformats.org/officeDocument/2006/relationships/slideLayout" Target="../slideLayouts/slideLayout540.xml"/><Relationship Id="rId12" Type="http://schemas.openxmlformats.org/officeDocument/2006/relationships/slideLayout" Target="../slideLayouts/slideLayout545.xml"/><Relationship Id="rId2" Type="http://schemas.openxmlformats.org/officeDocument/2006/relationships/slideLayout" Target="../slideLayouts/slideLayout535.xml"/><Relationship Id="rId1" Type="http://schemas.openxmlformats.org/officeDocument/2006/relationships/slideLayout" Target="../slideLayouts/slideLayout534.xml"/><Relationship Id="rId6" Type="http://schemas.openxmlformats.org/officeDocument/2006/relationships/slideLayout" Target="../slideLayouts/slideLayout539.xml"/><Relationship Id="rId11" Type="http://schemas.openxmlformats.org/officeDocument/2006/relationships/slideLayout" Target="../slideLayouts/slideLayout544.xml"/><Relationship Id="rId5" Type="http://schemas.openxmlformats.org/officeDocument/2006/relationships/slideLayout" Target="../slideLayouts/slideLayout538.xml"/><Relationship Id="rId10" Type="http://schemas.openxmlformats.org/officeDocument/2006/relationships/slideLayout" Target="../slideLayouts/slideLayout543.xml"/><Relationship Id="rId4" Type="http://schemas.openxmlformats.org/officeDocument/2006/relationships/slideLayout" Target="../slideLayouts/slideLayout537.xml"/><Relationship Id="rId9" Type="http://schemas.openxmlformats.org/officeDocument/2006/relationships/slideLayout" Target="../slideLayouts/slideLayout542.xml"/><Relationship Id="rId14" Type="http://schemas.openxmlformats.org/officeDocument/2006/relationships/image" Target="../media/image1.png"/></Relationships>
</file>

<file path=ppt/slideMasters/_rels/slideMaster51.xml.rels><?xml version="1.0" encoding="UTF-8" standalone="yes"?>
<Relationships xmlns="http://schemas.openxmlformats.org/package/2006/relationships"><Relationship Id="rId8" Type="http://schemas.openxmlformats.org/officeDocument/2006/relationships/slideLayout" Target="../slideLayouts/slideLayout553.xml"/><Relationship Id="rId13" Type="http://schemas.openxmlformats.org/officeDocument/2006/relationships/image" Target="../media/image1.png"/><Relationship Id="rId3" Type="http://schemas.openxmlformats.org/officeDocument/2006/relationships/slideLayout" Target="../slideLayouts/slideLayout548.xml"/><Relationship Id="rId7" Type="http://schemas.openxmlformats.org/officeDocument/2006/relationships/slideLayout" Target="../slideLayouts/slideLayout552.xml"/><Relationship Id="rId12" Type="http://schemas.openxmlformats.org/officeDocument/2006/relationships/theme" Target="../theme/theme51.xml"/><Relationship Id="rId2" Type="http://schemas.openxmlformats.org/officeDocument/2006/relationships/slideLayout" Target="../slideLayouts/slideLayout547.xml"/><Relationship Id="rId1" Type="http://schemas.openxmlformats.org/officeDocument/2006/relationships/slideLayout" Target="../slideLayouts/slideLayout546.xml"/><Relationship Id="rId6" Type="http://schemas.openxmlformats.org/officeDocument/2006/relationships/slideLayout" Target="../slideLayouts/slideLayout551.xml"/><Relationship Id="rId11" Type="http://schemas.openxmlformats.org/officeDocument/2006/relationships/slideLayout" Target="../slideLayouts/slideLayout556.xml"/><Relationship Id="rId5" Type="http://schemas.openxmlformats.org/officeDocument/2006/relationships/slideLayout" Target="../slideLayouts/slideLayout550.xml"/><Relationship Id="rId10" Type="http://schemas.openxmlformats.org/officeDocument/2006/relationships/slideLayout" Target="../slideLayouts/slideLayout555.xml"/><Relationship Id="rId4" Type="http://schemas.openxmlformats.org/officeDocument/2006/relationships/slideLayout" Target="../slideLayouts/slideLayout549.xml"/><Relationship Id="rId9" Type="http://schemas.openxmlformats.org/officeDocument/2006/relationships/slideLayout" Target="../slideLayouts/slideLayout554.xml"/></Relationships>
</file>

<file path=ppt/slideMasters/_rels/slideMaster52.xml.rels><?xml version="1.0" encoding="UTF-8" standalone="yes"?>
<Relationships xmlns="http://schemas.openxmlformats.org/package/2006/relationships"><Relationship Id="rId8" Type="http://schemas.openxmlformats.org/officeDocument/2006/relationships/slideLayout" Target="../slideLayouts/slideLayout564.xml"/><Relationship Id="rId13" Type="http://schemas.openxmlformats.org/officeDocument/2006/relationships/image" Target="../media/image1.png"/><Relationship Id="rId3" Type="http://schemas.openxmlformats.org/officeDocument/2006/relationships/slideLayout" Target="../slideLayouts/slideLayout559.xml"/><Relationship Id="rId7" Type="http://schemas.openxmlformats.org/officeDocument/2006/relationships/slideLayout" Target="../slideLayouts/slideLayout563.xml"/><Relationship Id="rId12" Type="http://schemas.openxmlformats.org/officeDocument/2006/relationships/theme" Target="../theme/theme52.xml"/><Relationship Id="rId2" Type="http://schemas.openxmlformats.org/officeDocument/2006/relationships/slideLayout" Target="../slideLayouts/slideLayout558.xml"/><Relationship Id="rId1" Type="http://schemas.openxmlformats.org/officeDocument/2006/relationships/slideLayout" Target="../slideLayouts/slideLayout557.xml"/><Relationship Id="rId6" Type="http://schemas.openxmlformats.org/officeDocument/2006/relationships/slideLayout" Target="../slideLayouts/slideLayout562.xml"/><Relationship Id="rId11" Type="http://schemas.openxmlformats.org/officeDocument/2006/relationships/slideLayout" Target="../slideLayouts/slideLayout567.xml"/><Relationship Id="rId5" Type="http://schemas.openxmlformats.org/officeDocument/2006/relationships/slideLayout" Target="../slideLayouts/slideLayout561.xml"/><Relationship Id="rId10" Type="http://schemas.openxmlformats.org/officeDocument/2006/relationships/slideLayout" Target="../slideLayouts/slideLayout566.xml"/><Relationship Id="rId4" Type="http://schemas.openxmlformats.org/officeDocument/2006/relationships/slideLayout" Target="../slideLayouts/slideLayout560.xml"/><Relationship Id="rId9" Type="http://schemas.openxmlformats.org/officeDocument/2006/relationships/slideLayout" Target="../slideLayouts/slideLayout565.xml"/></Relationships>
</file>

<file path=ppt/slideMasters/_rels/slideMaster53.xml.rels><?xml version="1.0" encoding="UTF-8" standalone="yes"?>
<Relationships xmlns="http://schemas.openxmlformats.org/package/2006/relationships"><Relationship Id="rId8" Type="http://schemas.openxmlformats.org/officeDocument/2006/relationships/slideLayout" Target="../slideLayouts/slideLayout575.xml"/><Relationship Id="rId13" Type="http://schemas.openxmlformats.org/officeDocument/2006/relationships/image" Target="../media/image1.png"/><Relationship Id="rId3" Type="http://schemas.openxmlformats.org/officeDocument/2006/relationships/slideLayout" Target="../slideLayouts/slideLayout570.xml"/><Relationship Id="rId7" Type="http://schemas.openxmlformats.org/officeDocument/2006/relationships/slideLayout" Target="../slideLayouts/slideLayout574.xml"/><Relationship Id="rId12" Type="http://schemas.openxmlformats.org/officeDocument/2006/relationships/theme" Target="../theme/theme53.xml"/><Relationship Id="rId2" Type="http://schemas.openxmlformats.org/officeDocument/2006/relationships/slideLayout" Target="../slideLayouts/slideLayout569.xml"/><Relationship Id="rId1" Type="http://schemas.openxmlformats.org/officeDocument/2006/relationships/slideLayout" Target="../slideLayouts/slideLayout568.xml"/><Relationship Id="rId6" Type="http://schemas.openxmlformats.org/officeDocument/2006/relationships/slideLayout" Target="../slideLayouts/slideLayout573.xml"/><Relationship Id="rId11" Type="http://schemas.openxmlformats.org/officeDocument/2006/relationships/slideLayout" Target="../slideLayouts/slideLayout578.xml"/><Relationship Id="rId5" Type="http://schemas.openxmlformats.org/officeDocument/2006/relationships/slideLayout" Target="../slideLayouts/slideLayout572.xml"/><Relationship Id="rId10" Type="http://schemas.openxmlformats.org/officeDocument/2006/relationships/slideLayout" Target="../slideLayouts/slideLayout577.xml"/><Relationship Id="rId4" Type="http://schemas.openxmlformats.org/officeDocument/2006/relationships/slideLayout" Target="../slideLayouts/slideLayout571.xml"/><Relationship Id="rId9" Type="http://schemas.openxmlformats.org/officeDocument/2006/relationships/slideLayout" Target="../slideLayouts/slideLayout576.xml"/></Relationships>
</file>

<file path=ppt/slideMasters/_rels/slideMaster54.xml.rels><?xml version="1.0" encoding="UTF-8" standalone="yes"?>
<Relationships xmlns="http://schemas.openxmlformats.org/package/2006/relationships"><Relationship Id="rId8" Type="http://schemas.openxmlformats.org/officeDocument/2006/relationships/slideLayout" Target="../slideLayouts/slideLayout586.xml"/><Relationship Id="rId13" Type="http://schemas.openxmlformats.org/officeDocument/2006/relationships/theme" Target="../theme/theme54.xml"/><Relationship Id="rId3" Type="http://schemas.openxmlformats.org/officeDocument/2006/relationships/slideLayout" Target="../slideLayouts/slideLayout581.xml"/><Relationship Id="rId7" Type="http://schemas.openxmlformats.org/officeDocument/2006/relationships/slideLayout" Target="../slideLayouts/slideLayout585.xml"/><Relationship Id="rId12" Type="http://schemas.openxmlformats.org/officeDocument/2006/relationships/slideLayout" Target="../slideLayouts/slideLayout590.xml"/><Relationship Id="rId2" Type="http://schemas.openxmlformats.org/officeDocument/2006/relationships/slideLayout" Target="../slideLayouts/slideLayout580.xml"/><Relationship Id="rId1" Type="http://schemas.openxmlformats.org/officeDocument/2006/relationships/slideLayout" Target="../slideLayouts/slideLayout579.xml"/><Relationship Id="rId6" Type="http://schemas.openxmlformats.org/officeDocument/2006/relationships/slideLayout" Target="../slideLayouts/slideLayout584.xml"/><Relationship Id="rId11" Type="http://schemas.openxmlformats.org/officeDocument/2006/relationships/slideLayout" Target="../slideLayouts/slideLayout589.xml"/><Relationship Id="rId5" Type="http://schemas.openxmlformats.org/officeDocument/2006/relationships/slideLayout" Target="../slideLayouts/slideLayout583.xml"/><Relationship Id="rId10" Type="http://schemas.openxmlformats.org/officeDocument/2006/relationships/slideLayout" Target="../slideLayouts/slideLayout588.xml"/><Relationship Id="rId4" Type="http://schemas.openxmlformats.org/officeDocument/2006/relationships/slideLayout" Target="../slideLayouts/slideLayout582.xml"/><Relationship Id="rId9" Type="http://schemas.openxmlformats.org/officeDocument/2006/relationships/slideLayout" Target="../slideLayouts/slideLayout587.xml"/></Relationships>
</file>

<file path=ppt/slideMasters/_rels/slideMaster55.xml.rels><?xml version="1.0" encoding="UTF-8" standalone="yes"?>
<Relationships xmlns="http://schemas.openxmlformats.org/package/2006/relationships"><Relationship Id="rId8" Type="http://schemas.openxmlformats.org/officeDocument/2006/relationships/slideLayout" Target="../slideLayouts/slideLayout598.xml"/><Relationship Id="rId13" Type="http://schemas.openxmlformats.org/officeDocument/2006/relationships/image" Target="../media/image1.png"/><Relationship Id="rId3" Type="http://schemas.openxmlformats.org/officeDocument/2006/relationships/slideLayout" Target="../slideLayouts/slideLayout593.xml"/><Relationship Id="rId7" Type="http://schemas.openxmlformats.org/officeDocument/2006/relationships/slideLayout" Target="../slideLayouts/slideLayout597.xml"/><Relationship Id="rId12" Type="http://schemas.openxmlformats.org/officeDocument/2006/relationships/theme" Target="../theme/theme55.xml"/><Relationship Id="rId2" Type="http://schemas.openxmlformats.org/officeDocument/2006/relationships/slideLayout" Target="../slideLayouts/slideLayout592.xml"/><Relationship Id="rId1" Type="http://schemas.openxmlformats.org/officeDocument/2006/relationships/slideLayout" Target="../slideLayouts/slideLayout591.xml"/><Relationship Id="rId6" Type="http://schemas.openxmlformats.org/officeDocument/2006/relationships/slideLayout" Target="../slideLayouts/slideLayout596.xml"/><Relationship Id="rId11" Type="http://schemas.openxmlformats.org/officeDocument/2006/relationships/slideLayout" Target="../slideLayouts/slideLayout601.xml"/><Relationship Id="rId5" Type="http://schemas.openxmlformats.org/officeDocument/2006/relationships/slideLayout" Target="../slideLayouts/slideLayout595.xml"/><Relationship Id="rId10" Type="http://schemas.openxmlformats.org/officeDocument/2006/relationships/slideLayout" Target="../slideLayouts/slideLayout600.xml"/><Relationship Id="rId4" Type="http://schemas.openxmlformats.org/officeDocument/2006/relationships/slideLayout" Target="../slideLayouts/slideLayout594.xml"/><Relationship Id="rId9" Type="http://schemas.openxmlformats.org/officeDocument/2006/relationships/slideLayout" Target="../slideLayouts/slideLayout599.xml"/></Relationships>
</file>

<file path=ppt/slideMasters/_rels/slideMaster56.xml.rels><?xml version="1.0" encoding="UTF-8" standalone="yes"?>
<Relationships xmlns="http://schemas.openxmlformats.org/package/2006/relationships"><Relationship Id="rId8" Type="http://schemas.openxmlformats.org/officeDocument/2006/relationships/slideLayout" Target="../slideLayouts/slideLayout609.xml"/><Relationship Id="rId13" Type="http://schemas.openxmlformats.org/officeDocument/2006/relationships/image" Target="../media/image1.png"/><Relationship Id="rId3" Type="http://schemas.openxmlformats.org/officeDocument/2006/relationships/slideLayout" Target="../slideLayouts/slideLayout604.xml"/><Relationship Id="rId7" Type="http://schemas.openxmlformats.org/officeDocument/2006/relationships/slideLayout" Target="../slideLayouts/slideLayout608.xml"/><Relationship Id="rId12" Type="http://schemas.openxmlformats.org/officeDocument/2006/relationships/theme" Target="../theme/theme56.xml"/><Relationship Id="rId2" Type="http://schemas.openxmlformats.org/officeDocument/2006/relationships/slideLayout" Target="../slideLayouts/slideLayout603.xml"/><Relationship Id="rId1" Type="http://schemas.openxmlformats.org/officeDocument/2006/relationships/slideLayout" Target="../slideLayouts/slideLayout602.xml"/><Relationship Id="rId6" Type="http://schemas.openxmlformats.org/officeDocument/2006/relationships/slideLayout" Target="../slideLayouts/slideLayout607.xml"/><Relationship Id="rId11" Type="http://schemas.openxmlformats.org/officeDocument/2006/relationships/slideLayout" Target="../slideLayouts/slideLayout612.xml"/><Relationship Id="rId5" Type="http://schemas.openxmlformats.org/officeDocument/2006/relationships/slideLayout" Target="../slideLayouts/slideLayout606.xml"/><Relationship Id="rId10" Type="http://schemas.openxmlformats.org/officeDocument/2006/relationships/slideLayout" Target="../slideLayouts/slideLayout611.xml"/><Relationship Id="rId4" Type="http://schemas.openxmlformats.org/officeDocument/2006/relationships/slideLayout" Target="../slideLayouts/slideLayout605.xml"/><Relationship Id="rId9" Type="http://schemas.openxmlformats.org/officeDocument/2006/relationships/slideLayout" Target="../slideLayouts/slideLayout610.xml"/></Relationships>
</file>

<file path=ppt/slideMasters/_rels/slideMaster57.xml.rels><?xml version="1.0" encoding="UTF-8" standalone="yes"?>
<Relationships xmlns="http://schemas.openxmlformats.org/package/2006/relationships"><Relationship Id="rId8" Type="http://schemas.openxmlformats.org/officeDocument/2006/relationships/slideLayout" Target="../slideLayouts/slideLayout620.xml"/><Relationship Id="rId13" Type="http://schemas.openxmlformats.org/officeDocument/2006/relationships/theme" Target="../theme/theme57.xml"/><Relationship Id="rId3" Type="http://schemas.openxmlformats.org/officeDocument/2006/relationships/slideLayout" Target="../slideLayouts/slideLayout615.xml"/><Relationship Id="rId7" Type="http://schemas.openxmlformats.org/officeDocument/2006/relationships/slideLayout" Target="../slideLayouts/slideLayout619.xml"/><Relationship Id="rId12" Type="http://schemas.openxmlformats.org/officeDocument/2006/relationships/slideLayout" Target="../slideLayouts/slideLayout624.xml"/><Relationship Id="rId2" Type="http://schemas.openxmlformats.org/officeDocument/2006/relationships/slideLayout" Target="../slideLayouts/slideLayout614.xml"/><Relationship Id="rId1" Type="http://schemas.openxmlformats.org/officeDocument/2006/relationships/slideLayout" Target="../slideLayouts/slideLayout613.xml"/><Relationship Id="rId6" Type="http://schemas.openxmlformats.org/officeDocument/2006/relationships/slideLayout" Target="../slideLayouts/slideLayout618.xml"/><Relationship Id="rId11" Type="http://schemas.openxmlformats.org/officeDocument/2006/relationships/slideLayout" Target="../slideLayouts/slideLayout623.xml"/><Relationship Id="rId5" Type="http://schemas.openxmlformats.org/officeDocument/2006/relationships/slideLayout" Target="../slideLayouts/slideLayout617.xml"/><Relationship Id="rId10" Type="http://schemas.openxmlformats.org/officeDocument/2006/relationships/slideLayout" Target="../slideLayouts/slideLayout622.xml"/><Relationship Id="rId4" Type="http://schemas.openxmlformats.org/officeDocument/2006/relationships/slideLayout" Target="../slideLayouts/slideLayout616.xml"/><Relationship Id="rId9" Type="http://schemas.openxmlformats.org/officeDocument/2006/relationships/slideLayout" Target="../slideLayouts/slideLayout621.xml"/><Relationship Id="rId14" Type="http://schemas.openxmlformats.org/officeDocument/2006/relationships/image" Target="../media/image1.png"/></Relationships>
</file>

<file path=ppt/slideMasters/_rels/slideMaster58.xml.rels><?xml version="1.0" encoding="UTF-8" standalone="yes"?>
<Relationships xmlns="http://schemas.openxmlformats.org/package/2006/relationships"><Relationship Id="rId8" Type="http://schemas.openxmlformats.org/officeDocument/2006/relationships/slideLayout" Target="../slideLayouts/slideLayout632.xml"/><Relationship Id="rId13" Type="http://schemas.openxmlformats.org/officeDocument/2006/relationships/image" Target="../media/image1.png"/><Relationship Id="rId3" Type="http://schemas.openxmlformats.org/officeDocument/2006/relationships/slideLayout" Target="../slideLayouts/slideLayout627.xml"/><Relationship Id="rId7" Type="http://schemas.openxmlformats.org/officeDocument/2006/relationships/slideLayout" Target="../slideLayouts/slideLayout631.xml"/><Relationship Id="rId12" Type="http://schemas.openxmlformats.org/officeDocument/2006/relationships/theme" Target="../theme/theme58.xml"/><Relationship Id="rId2" Type="http://schemas.openxmlformats.org/officeDocument/2006/relationships/slideLayout" Target="../slideLayouts/slideLayout626.xml"/><Relationship Id="rId1" Type="http://schemas.openxmlformats.org/officeDocument/2006/relationships/slideLayout" Target="../slideLayouts/slideLayout625.xml"/><Relationship Id="rId6" Type="http://schemas.openxmlformats.org/officeDocument/2006/relationships/slideLayout" Target="../slideLayouts/slideLayout630.xml"/><Relationship Id="rId11" Type="http://schemas.openxmlformats.org/officeDocument/2006/relationships/slideLayout" Target="../slideLayouts/slideLayout635.xml"/><Relationship Id="rId5" Type="http://schemas.openxmlformats.org/officeDocument/2006/relationships/slideLayout" Target="../slideLayouts/slideLayout629.xml"/><Relationship Id="rId10" Type="http://schemas.openxmlformats.org/officeDocument/2006/relationships/slideLayout" Target="../slideLayouts/slideLayout634.xml"/><Relationship Id="rId4" Type="http://schemas.openxmlformats.org/officeDocument/2006/relationships/slideLayout" Target="../slideLayouts/slideLayout628.xml"/><Relationship Id="rId9" Type="http://schemas.openxmlformats.org/officeDocument/2006/relationships/slideLayout" Target="../slideLayouts/slideLayout633.xml"/></Relationships>
</file>

<file path=ppt/slideMasters/_rels/slideMaster59.xml.rels><?xml version="1.0" encoding="UTF-8" standalone="yes"?>
<Relationships xmlns="http://schemas.openxmlformats.org/package/2006/relationships"><Relationship Id="rId8" Type="http://schemas.openxmlformats.org/officeDocument/2006/relationships/slideLayout" Target="../slideLayouts/slideLayout643.xml"/><Relationship Id="rId13" Type="http://schemas.openxmlformats.org/officeDocument/2006/relationships/image" Target="../media/image1.png"/><Relationship Id="rId3" Type="http://schemas.openxmlformats.org/officeDocument/2006/relationships/slideLayout" Target="../slideLayouts/slideLayout638.xml"/><Relationship Id="rId7" Type="http://schemas.openxmlformats.org/officeDocument/2006/relationships/slideLayout" Target="../slideLayouts/slideLayout642.xml"/><Relationship Id="rId12" Type="http://schemas.openxmlformats.org/officeDocument/2006/relationships/theme" Target="../theme/theme59.xml"/><Relationship Id="rId2" Type="http://schemas.openxmlformats.org/officeDocument/2006/relationships/slideLayout" Target="../slideLayouts/slideLayout637.xml"/><Relationship Id="rId1" Type="http://schemas.openxmlformats.org/officeDocument/2006/relationships/slideLayout" Target="../slideLayouts/slideLayout636.xml"/><Relationship Id="rId6" Type="http://schemas.openxmlformats.org/officeDocument/2006/relationships/slideLayout" Target="../slideLayouts/slideLayout641.xml"/><Relationship Id="rId11" Type="http://schemas.openxmlformats.org/officeDocument/2006/relationships/slideLayout" Target="../slideLayouts/slideLayout646.xml"/><Relationship Id="rId5" Type="http://schemas.openxmlformats.org/officeDocument/2006/relationships/slideLayout" Target="../slideLayouts/slideLayout640.xml"/><Relationship Id="rId10" Type="http://schemas.openxmlformats.org/officeDocument/2006/relationships/slideLayout" Target="../slideLayouts/slideLayout645.xml"/><Relationship Id="rId4" Type="http://schemas.openxmlformats.org/officeDocument/2006/relationships/slideLayout" Target="../slideLayouts/slideLayout639.xml"/><Relationship Id="rId9" Type="http://schemas.openxmlformats.org/officeDocument/2006/relationships/slideLayout" Target="../slideLayouts/slideLayout644.xml"/></Relationships>
</file>

<file path=ppt/slideMasters/_rels/slideMaster60.xml.rels><?xml version="1.0" encoding="UTF-8" standalone="yes"?>
<Relationships xmlns="http://schemas.openxmlformats.org/package/2006/relationships"><Relationship Id="rId8" Type="http://schemas.openxmlformats.org/officeDocument/2006/relationships/slideLayout" Target="../slideLayouts/slideLayout654.xml"/><Relationship Id="rId13" Type="http://schemas.openxmlformats.org/officeDocument/2006/relationships/theme" Target="../theme/theme60.xml"/><Relationship Id="rId3" Type="http://schemas.openxmlformats.org/officeDocument/2006/relationships/slideLayout" Target="../slideLayouts/slideLayout649.xml"/><Relationship Id="rId7" Type="http://schemas.openxmlformats.org/officeDocument/2006/relationships/slideLayout" Target="../slideLayouts/slideLayout653.xml"/><Relationship Id="rId12" Type="http://schemas.openxmlformats.org/officeDocument/2006/relationships/slideLayout" Target="../slideLayouts/slideLayout658.xml"/><Relationship Id="rId2" Type="http://schemas.openxmlformats.org/officeDocument/2006/relationships/slideLayout" Target="../slideLayouts/slideLayout648.xml"/><Relationship Id="rId1" Type="http://schemas.openxmlformats.org/officeDocument/2006/relationships/slideLayout" Target="../slideLayouts/slideLayout647.xml"/><Relationship Id="rId6" Type="http://schemas.openxmlformats.org/officeDocument/2006/relationships/slideLayout" Target="../slideLayouts/slideLayout652.xml"/><Relationship Id="rId11" Type="http://schemas.openxmlformats.org/officeDocument/2006/relationships/slideLayout" Target="../slideLayouts/slideLayout657.xml"/><Relationship Id="rId5" Type="http://schemas.openxmlformats.org/officeDocument/2006/relationships/slideLayout" Target="../slideLayouts/slideLayout651.xml"/><Relationship Id="rId10" Type="http://schemas.openxmlformats.org/officeDocument/2006/relationships/slideLayout" Target="../slideLayouts/slideLayout656.xml"/><Relationship Id="rId4" Type="http://schemas.openxmlformats.org/officeDocument/2006/relationships/slideLayout" Target="../slideLayouts/slideLayout650.xml"/><Relationship Id="rId9" Type="http://schemas.openxmlformats.org/officeDocument/2006/relationships/slideLayout" Target="../slideLayouts/slideLayout655.xml"/><Relationship Id="rId14" Type="http://schemas.openxmlformats.org/officeDocument/2006/relationships/image" Target="../media/image1.png"/></Relationships>
</file>

<file path=ppt/slideMasters/_rels/slideMaster61.xml.rels><?xml version="1.0" encoding="UTF-8" standalone="yes"?>
<Relationships xmlns="http://schemas.openxmlformats.org/package/2006/relationships"><Relationship Id="rId3" Type="http://schemas.openxmlformats.org/officeDocument/2006/relationships/slideLayout" Target="../slideLayouts/slideLayout661.xml"/><Relationship Id="rId2" Type="http://schemas.openxmlformats.org/officeDocument/2006/relationships/slideLayout" Target="../slideLayouts/slideLayout660.xml"/><Relationship Id="rId1" Type="http://schemas.openxmlformats.org/officeDocument/2006/relationships/slideLayout" Target="../slideLayouts/slideLayout659.xml"/><Relationship Id="rId5" Type="http://schemas.openxmlformats.org/officeDocument/2006/relationships/theme" Target="../theme/theme61.xml"/><Relationship Id="rId4" Type="http://schemas.openxmlformats.org/officeDocument/2006/relationships/slideLayout" Target="../slideLayouts/slideLayout662.xml"/></Relationships>
</file>

<file path=ppt/slideMasters/_rels/slideMaster62.xml.rels><?xml version="1.0" encoding="UTF-8" standalone="yes"?>
<Relationships xmlns="http://schemas.openxmlformats.org/package/2006/relationships"><Relationship Id="rId8" Type="http://schemas.openxmlformats.org/officeDocument/2006/relationships/slideLayout" Target="../slideLayouts/slideLayout670.xml"/><Relationship Id="rId13" Type="http://schemas.openxmlformats.org/officeDocument/2006/relationships/theme" Target="../theme/theme62.xml"/><Relationship Id="rId3" Type="http://schemas.openxmlformats.org/officeDocument/2006/relationships/slideLayout" Target="../slideLayouts/slideLayout665.xml"/><Relationship Id="rId7" Type="http://schemas.openxmlformats.org/officeDocument/2006/relationships/slideLayout" Target="../slideLayouts/slideLayout669.xml"/><Relationship Id="rId12" Type="http://schemas.openxmlformats.org/officeDocument/2006/relationships/slideLayout" Target="../slideLayouts/slideLayout674.xml"/><Relationship Id="rId2" Type="http://schemas.openxmlformats.org/officeDocument/2006/relationships/slideLayout" Target="../slideLayouts/slideLayout664.xml"/><Relationship Id="rId1" Type="http://schemas.openxmlformats.org/officeDocument/2006/relationships/slideLayout" Target="../slideLayouts/slideLayout663.xml"/><Relationship Id="rId6" Type="http://schemas.openxmlformats.org/officeDocument/2006/relationships/slideLayout" Target="../slideLayouts/slideLayout668.xml"/><Relationship Id="rId11" Type="http://schemas.openxmlformats.org/officeDocument/2006/relationships/slideLayout" Target="../slideLayouts/slideLayout673.xml"/><Relationship Id="rId5" Type="http://schemas.openxmlformats.org/officeDocument/2006/relationships/slideLayout" Target="../slideLayouts/slideLayout667.xml"/><Relationship Id="rId10" Type="http://schemas.openxmlformats.org/officeDocument/2006/relationships/slideLayout" Target="../slideLayouts/slideLayout672.xml"/><Relationship Id="rId4" Type="http://schemas.openxmlformats.org/officeDocument/2006/relationships/slideLayout" Target="../slideLayouts/slideLayout666.xml"/><Relationship Id="rId9" Type="http://schemas.openxmlformats.org/officeDocument/2006/relationships/slideLayout" Target="../slideLayouts/slideLayout671.xml"/></Relationships>
</file>

<file path=ppt/slideMasters/_rels/slideMaster63.xml.rels><?xml version="1.0" encoding="UTF-8" standalone="yes"?>
<Relationships xmlns="http://schemas.openxmlformats.org/package/2006/relationships"><Relationship Id="rId8" Type="http://schemas.openxmlformats.org/officeDocument/2006/relationships/slideLayout" Target="../slideLayouts/slideLayout682.xml"/><Relationship Id="rId13" Type="http://schemas.openxmlformats.org/officeDocument/2006/relationships/theme" Target="../theme/theme63.xml"/><Relationship Id="rId3" Type="http://schemas.openxmlformats.org/officeDocument/2006/relationships/slideLayout" Target="../slideLayouts/slideLayout677.xml"/><Relationship Id="rId7" Type="http://schemas.openxmlformats.org/officeDocument/2006/relationships/slideLayout" Target="../slideLayouts/slideLayout681.xml"/><Relationship Id="rId12" Type="http://schemas.openxmlformats.org/officeDocument/2006/relationships/slideLayout" Target="../slideLayouts/slideLayout686.xml"/><Relationship Id="rId2" Type="http://schemas.openxmlformats.org/officeDocument/2006/relationships/slideLayout" Target="../slideLayouts/slideLayout676.xml"/><Relationship Id="rId1" Type="http://schemas.openxmlformats.org/officeDocument/2006/relationships/slideLayout" Target="../slideLayouts/slideLayout675.xml"/><Relationship Id="rId6" Type="http://schemas.openxmlformats.org/officeDocument/2006/relationships/slideLayout" Target="../slideLayouts/slideLayout680.xml"/><Relationship Id="rId11" Type="http://schemas.openxmlformats.org/officeDocument/2006/relationships/slideLayout" Target="../slideLayouts/slideLayout685.xml"/><Relationship Id="rId5" Type="http://schemas.openxmlformats.org/officeDocument/2006/relationships/slideLayout" Target="../slideLayouts/slideLayout679.xml"/><Relationship Id="rId10" Type="http://schemas.openxmlformats.org/officeDocument/2006/relationships/slideLayout" Target="../slideLayouts/slideLayout684.xml"/><Relationship Id="rId4" Type="http://schemas.openxmlformats.org/officeDocument/2006/relationships/slideLayout" Target="../slideLayouts/slideLayout678.xml"/><Relationship Id="rId9" Type="http://schemas.openxmlformats.org/officeDocument/2006/relationships/slideLayout" Target="../slideLayouts/slideLayout683.xml"/></Relationships>
</file>

<file path=ppt/slideMasters/_rels/slideMaster64.xml.rels><?xml version="1.0" encoding="UTF-8" standalone="yes"?>
<Relationships xmlns="http://schemas.openxmlformats.org/package/2006/relationships"><Relationship Id="rId8" Type="http://schemas.openxmlformats.org/officeDocument/2006/relationships/slideLayout" Target="../slideLayouts/slideLayout694.xml"/><Relationship Id="rId13" Type="http://schemas.openxmlformats.org/officeDocument/2006/relationships/theme" Target="../theme/theme64.xml"/><Relationship Id="rId3" Type="http://schemas.openxmlformats.org/officeDocument/2006/relationships/slideLayout" Target="../slideLayouts/slideLayout689.xml"/><Relationship Id="rId7" Type="http://schemas.openxmlformats.org/officeDocument/2006/relationships/slideLayout" Target="../slideLayouts/slideLayout693.xml"/><Relationship Id="rId12" Type="http://schemas.openxmlformats.org/officeDocument/2006/relationships/slideLayout" Target="../slideLayouts/slideLayout698.xml"/><Relationship Id="rId2" Type="http://schemas.openxmlformats.org/officeDocument/2006/relationships/slideLayout" Target="../slideLayouts/slideLayout688.xml"/><Relationship Id="rId1" Type="http://schemas.openxmlformats.org/officeDocument/2006/relationships/slideLayout" Target="../slideLayouts/slideLayout687.xml"/><Relationship Id="rId6" Type="http://schemas.openxmlformats.org/officeDocument/2006/relationships/slideLayout" Target="../slideLayouts/slideLayout692.xml"/><Relationship Id="rId11" Type="http://schemas.openxmlformats.org/officeDocument/2006/relationships/slideLayout" Target="../slideLayouts/slideLayout697.xml"/><Relationship Id="rId5" Type="http://schemas.openxmlformats.org/officeDocument/2006/relationships/slideLayout" Target="../slideLayouts/slideLayout691.xml"/><Relationship Id="rId10" Type="http://schemas.openxmlformats.org/officeDocument/2006/relationships/slideLayout" Target="../slideLayouts/slideLayout696.xml"/><Relationship Id="rId4" Type="http://schemas.openxmlformats.org/officeDocument/2006/relationships/slideLayout" Target="../slideLayouts/slideLayout690.xml"/><Relationship Id="rId9" Type="http://schemas.openxmlformats.org/officeDocument/2006/relationships/slideLayout" Target="../slideLayouts/slideLayout695.xml"/></Relationships>
</file>

<file path=ppt/slideMasters/_rels/slideMaster65.xml.rels><?xml version="1.0" encoding="UTF-8" standalone="yes"?>
<Relationships xmlns="http://schemas.openxmlformats.org/package/2006/relationships"><Relationship Id="rId3" Type="http://schemas.openxmlformats.org/officeDocument/2006/relationships/slideLayout" Target="../slideLayouts/slideLayout701.xml"/><Relationship Id="rId2" Type="http://schemas.openxmlformats.org/officeDocument/2006/relationships/slideLayout" Target="../slideLayouts/slideLayout700.xml"/><Relationship Id="rId1" Type="http://schemas.openxmlformats.org/officeDocument/2006/relationships/slideLayout" Target="../slideLayouts/slideLayout699.xml"/><Relationship Id="rId5" Type="http://schemas.openxmlformats.org/officeDocument/2006/relationships/theme" Target="../theme/theme65.xml"/><Relationship Id="rId4" Type="http://schemas.openxmlformats.org/officeDocument/2006/relationships/slideLayout" Target="../slideLayouts/slideLayout702.xml"/></Relationships>
</file>

<file path=ppt/slideMasters/_rels/slideMaster66.xml.rels><?xml version="1.0" encoding="UTF-8" standalone="yes"?>
<Relationships xmlns="http://schemas.openxmlformats.org/package/2006/relationships"><Relationship Id="rId8" Type="http://schemas.openxmlformats.org/officeDocument/2006/relationships/slideLayout" Target="../slideLayouts/slideLayout710.xml"/><Relationship Id="rId13" Type="http://schemas.openxmlformats.org/officeDocument/2006/relationships/theme" Target="../theme/theme66.xml"/><Relationship Id="rId3" Type="http://schemas.openxmlformats.org/officeDocument/2006/relationships/slideLayout" Target="../slideLayouts/slideLayout705.xml"/><Relationship Id="rId7" Type="http://schemas.openxmlformats.org/officeDocument/2006/relationships/slideLayout" Target="../slideLayouts/slideLayout709.xml"/><Relationship Id="rId12" Type="http://schemas.openxmlformats.org/officeDocument/2006/relationships/slideLayout" Target="../slideLayouts/slideLayout714.xml"/><Relationship Id="rId2" Type="http://schemas.openxmlformats.org/officeDocument/2006/relationships/slideLayout" Target="../slideLayouts/slideLayout704.xml"/><Relationship Id="rId1" Type="http://schemas.openxmlformats.org/officeDocument/2006/relationships/slideLayout" Target="../slideLayouts/slideLayout703.xml"/><Relationship Id="rId6" Type="http://schemas.openxmlformats.org/officeDocument/2006/relationships/slideLayout" Target="../slideLayouts/slideLayout708.xml"/><Relationship Id="rId11" Type="http://schemas.openxmlformats.org/officeDocument/2006/relationships/slideLayout" Target="../slideLayouts/slideLayout713.xml"/><Relationship Id="rId5" Type="http://schemas.openxmlformats.org/officeDocument/2006/relationships/slideLayout" Target="../slideLayouts/slideLayout707.xml"/><Relationship Id="rId10" Type="http://schemas.openxmlformats.org/officeDocument/2006/relationships/slideLayout" Target="../slideLayouts/slideLayout712.xml"/><Relationship Id="rId4" Type="http://schemas.openxmlformats.org/officeDocument/2006/relationships/slideLayout" Target="../slideLayouts/slideLayout706.xml"/><Relationship Id="rId9" Type="http://schemas.openxmlformats.org/officeDocument/2006/relationships/slideLayout" Target="../slideLayouts/slideLayout711.xml"/><Relationship Id="rId14" Type="http://schemas.openxmlformats.org/officeDocument/2006/relationships/image" Target="../media/image1.png"/></Relationships>
</file>

<file path=ppt/slideMasters/_rels/slideMaster67.xml.rels><?xml version="1.0" encoding="UTF-8" standalone="yes"?>
<Relationships xmlns="http://schemas.openxmlformats.org/package/2006/relationships"><Relationship Id="rId3" Type="http://schemas.openxmlformats.org/officeDocument/2006/relationships/theme" Target="../theme/theme67.xml"/><Relationship Id="rId2" Type="http://schemas.openxmlformats.org/officeDocument/2006/relationships/slideLayout" Target="../slideLayouts/slideLayout716.xml"/><Relationship Id="rId1" Type="http://schemas.openxmlformats.org/officeDocument/2006/relationships/slideLayout" Target="../slideLayouts/slideLayout715.xml"/></Relationships>
</file>

<file path=ppt/slideMasters/_rels/slideMaster68.xml.rels><?xml version="1.0" encoding="UTF-8" standalone="yes"?>
<Relationships xmlns="http://schemas.openxmlformats.org/package/2006/relationships"><Relationship Id="rId8" Type="http://schemas.openxmlformats.org/officeDocument/2006/relationships/slideLayout" Target="../slideLayouts/slideLayout724.xml"/><Relationship Id="rId13" Type="http://schemas.openxmlformats.org/officeDocument/2006/relationships/image" Target="../media/image1.png"/><Relationship Id="rId3" Type="http://schemas.openxmlformats.org/officeDocument/2006/relationships/slideLayout" Target="../slideLayouts/slideLayout719.xml"/><Relationship Id="rId7" Type="http://schemas.openxmlformats.org/officeDocument/2006/relationships/slideLayout" Target="../slideLayouts/slideLayout723.xml"/><Relationship Id="rId12" Type="http://schemas.openxmlformats.org/officeDocument/2006/relationships/theme" Target="../theme/theme68.xml"/><Relationship Id="rId2" Type="http://schemas.openxmlformats.org/officeDocument/2006/relationships/slideLayout" Target="../slideLayouts/slideLayout718.xml"/><Relationship Id="rId1" Type="http://schemas.openxmlformats.org/officeDocument/2006/relationships/slideLayout" Target="../slideLayouts/slideLayout717.xml"/><Relationship Id="rId6" Type="http://schemas.openxmlformats.org/officeDocument/2006/relationships/slideLayout" Target="../slideLayouts/slideLayout722.xml"/><Relationship Id="rId11" Type="http://schemas.openxmlformats.org/officeDocument/2006/relationships/slideLayout" Target="../slideLayouts/slideLayout727.xml"/><Relationship Id="rId5" Type="http://schemas.openxmlformats.org/officeDocument/2006/relationships/slideLayout" Target="../slideLayouts/slideLayout721.xml"/><Relationship Id="rId10" Type="http://schemas.openxmlformats.org/officeDocument/2006/relationships/slideLayout" Target="../slideLayouts/slideLayout726.xml"/><Relationship Id="rId4" Type="http://schemas.openxmlformats.org/officeDocument/2006/relationships/slideLayout" Target="../slideLayouts/slideLayout720.xml"/><Relationship Id="rId9" Type="http://schemas.openxmlformats.org/officeDocument/2006/relationships/slideLayout" Target="../slideLayouts/slideLayout725.xml"/></Relationships>
</file>

<file path=ppt/slideMasters/_rels/slideMaster69.xml.rels><?xml version="1.0" encoding="UTF-8" standalone="yes"?>
<Relationships xmlns="http://schemas.openxmlformats.org/package/2006/relationships"><Relationship Id="rId8" Type="http://schemas.openxmlformats.org/officeDocument/2006/relationships/slideLayout" Target="../slideLayouts/slideLayout735.xml"/><Relationship Id="rId13" Type="http://schemas.openxmlformats.org/officeDocument/2006/relationships/image" Target="../media/image1.png"/><Relationship Id="rId3" Type="http://schemas.openxmlformats.org/officeDocument/2006/relationships/slideLayout" Target="../slideLayouts/slideLayout730.xml"/><Relationship Id="rId7" Type="http://schemas.openxmlformats.org/officeDocument/2006/relationships/slideLayout" Target="../slideLayouts/slideLayout734.xml"/><Relationship Id="rId12" Type="http://schemas.openxmlformats.org/officeDocument/2006/relationships/theme" Target="../theme/theme69.xml"/><Relationship Id="rId2" Type="http://schemas.openxmlformats.org/officeDocument/2006/relationships/slideLayout" Target="../slideLayouts/slideLayout729.xml"/><Relationship Id="rId1" Type="http://schemas.openxmlformats.org/officeDocument/2006/relationships/slideLayout" Target="../slideLayouts/slideLayout728.xml"/><Relationship Id="rId6" Type="http://schemas.openxmlformats.org/officeDocument/2006/relationships/slideLayout" Target="../slideLayouts/slideLayout733.xml"/><Relationship Id="rId11" Type="http://schemas.openxmlformats.org/officeDocument/2006/relationships/slideLayout" Target="../slideLayouts/slideLayout738.xml"/><Relationship Id="rId5" Type="http://schemas.openxmlformats.org/officeDocument/2006/relationships/slideLayout" Target="../slideLayouts/slideLayout732.xml"/><Relationship Id="rId10" Type="http://schemas.openxmlformats.org/officeDocument/2006/relationships/slideLayout" Target="../slideLayouts/slideLayout737.xml"/><Relationship Id="rId4" Type="http://schemas.openxmlformats.org/officeDocument/2006/relationships/slideLayout" Target="../slideLayouts/slideLayout731.xml"/><Relationship Id="rId9" Type="http://schemas.openxmlformats.org/officeDocument/2006/relationships/slideLayout" Target="../slideLayouts/slideLayout736.xml"/></Relationships>
</file>

<file path=ppt/slideMasters/_rels/slideMaster70.xml.rels><?xml version="1.0" encoding="UTF-8" standalone="yes"?>
<Relationships xmlns="http://schemas.openxmlformats.org/package/2006/relationships"><Relationship Id="rId8" Type="http://schemas.openxmlformats.org/officeDocument/2006/relationships/slideLayout" Target="../slideLayouts/slideLayout746.xml"/><Relationship Id="rId13" Type="http://schemas.openxmlformats.org/officeDocument/2006/relationships/theme" Target="../theme/theme70.xml"/><Relationship Id="rId3" Type="http://schemas.openxmlformats.org/officeDocument/2006/relationships/slideLayout" Target="../slideLayouts/slideLayout741.xml"/><Relationship Id="rId7" Type="http://schemas.openxmlformats.org/officeDocument/2006/relationships/slideLayout" Target="../slideLayouts/slideLayout745.xml"/><Relationship Id="rId12" Type="http://schemas.openxmlformats.org/officeDocument/2006/relationships/slideLayout" Target="../slideLayouts/slideLayout750.xml"/><Relationship Id="rId2" Type="http://schemas.openxmlformats.org/officeDocument/2006/relationships/slideLayout" Target="../slideLayouts/slideLayout740.xml"/><Relationship Id="rId1" Type="http://schemas.openxmlformats.org/officeDocument/2006/relationships/slideLayout" Target="../slideLayouts/slideLayout739.xml"/><Relationship Id="rId6" Type="http://schemas.openxmlformats.org/officeDocument/2006/relationships/slideLayout" Target="../slideLayouts/slideLayout744.xml"/><Relationship Id="rId11" Type="http://schemas.openxmlformats.org/officeDocument/2006/relationships/slideLayout" Target="../slideLayouts/slideLayout749.xml"/><Relationship Id="rId5" Type="http://schemas.openxmlformats.org/officeDocument/2006/relationships/slideLayout" Target="../slideLayouts/slideLayout743.xml"/><Relationship Id="rId10" Type="http://schemas.openxmlformats.org/officeDocument/2006/relationships/slideLayout" Target="../slideLayouts/slideLayout748.xml"/><Relationship Id="rId4" Type="http://schemas.openxmlformats.org/officeDocument/2006/relationships/slideLayout" Target="../slideLayouts/slideLayout742.xml"/><Relationship Id="rId9" Type="http://schemas.openxmlformats.org/officeDocument/2006/relationships/slideLayout" Target="../slideLayouts/slideLayout747.xml"/></Relationships>
</file>

<file path=ppt/slideMasters/_rels/slideMaster71.xml.rels><?xml version="1.0" encoding="UTF-8" standalone="yes"?>
<Relationships xmlns="http://schemas.openxmlformats.org/package/2006/relationships"><Relationship Id="rId8" Type="http://schemas.openxmlformats.org/officeDocument/2006/relationships/slideLayout" Target="../slideLayouts/slideLayout758.xml"/><Relationship Id="rId13" Type="http://schemas.openxmlformats.org/officeDocument/2006/relationships/theme" Target="../theme/theme71.xml"/><Relationship Id="rId3" Type="http://schemas.openxmlformats.org/officeDocument/2006/relationships/slideLayout" Target="../slideLayouts/slideLayout753.xml"/><Relationship Id="rId7" Type="http://schemas.openxmlformats.org/officeDocument/2006/relationships/slideLayout" Target="../slideLayouts/slideLayout757.xml"/><Relationship Id="rId12" Type="http://schemas.openxmlformats.org/officeDocument/2006/relationships/slideLayout" Target="../slideLayouts/slideLayout762.xml"/><Relationship Id="rId2" Type="http://schemas.openxmlformats.org/officeDocument/2006/relationships/slideLayout" Target="../slideLayouts/slideLayout752.xml"/><Relationship Id="rId1" Type="http://schemas.openxmlformats.org/officeDocument/2006/relationships/slideLayout" Target="../slideLayouts/slideLayout751.xml"/><Relationship Id="rId6" Type="http://schemas.openxmlformats.org/officeDocument/2006/relationships/slideLayout" Target="../slideLayouts/slideLayout756.xml"/><Relationship Id="rId11" Type="http://schemas.openxmlformats.org/officeDocument/2006/relationships/slideLayout" Target="../slideLayouts/slideLayout761.xml"/><Relationship Id="rId5" Type="http://schemas.openxmlformats.org/officeDocument/2006/relationships/slideLayout" Target="../slideLayouts/slideLayout755.xml"/><Relationship Id="rId10" Type="http://schemas.openxmlformats.org/officeDocument/2006/relationships/slideLayout" Target="../slideLayouts/slideLayout760.xml"/><Relationship Id="rId4" Type="http://schemas.openxmlformats.org/officeDocument/2006/relationships/slideLayout" Target="../slideLayouts/slideLayout754.xml"/><Relationship Id="rId9" Type="http://schemas.openxmlformats.org/officeDocument/2006/relationships/slideLayout" Target="../slideLayouts/slideLayout759.xml"/></Relationships>
</file>

<file path=ppt/slideMasters/_rels/slideMaster72.xml.rels><?xml version="1.0" encoding="UTF-8" standalone="yes"?>
<Relationships xmlns="http://schemas.openxmlformats.org/package/2006/relationships"><Relationship Id="rId8" Type="http://schemas.openxmlformats.org/officeDocument/2006/relationships/slideLayout" Target="../slideLayouts/slideLayout770.xml"/><Relationship Id="rId13" Type="http://schemas.openxmlformats.org/officeDocument/2006/relationships/theme" Target="../theme/theme72.xml"/><Relationship Id="rId3" Type="http://schemas.openxmlformats.org/officeDocument/2006/relationships/slideLayout" Target="../slideLayouts/slideLayout765.xml"/><Relationship Id="rId7" Type="http://schemas.openxmlformats.org/officeDocument/2006/relationships/slideLayout" Target="../slideLayouts/slideLayout769.xml"/><Relationship Id="rId12" Type="http://schemas.openxmlformats.org/officeDocument/2006/relationships/slideLayout" Target="../slideLayouts/slideLayout774.xml"/><Relationship Id="rId2" Type="http://schemas.openxmlformats.org/officeDocument/2006/relationships/slideLayout" Target="../slideLayouts/slideLayout764.xml"/><Relationship Id="rId1" Type="http://schemas.openxmlformats.org/officeDocument/2006/relationships/slideLayout" Target="../slideLayouts/slideLayout763.xml"/><Relationship Id="rId6" Type="http://schemas.openxmlformats.org/officeDocument/2006/relationships/slideLayout" Target="../slideLayouts/slideLayout768.xml"/><Relationship Id="rId11" Type="http://schemas.openxmlformats.org/officeDocument/2006/relationships/slideLayout" Target="../slideLayouts/slideLayout773.xml"/><Relationship Id="rId5" Type="http://schemas.openxmlformats.org/officeDocument/2006/relationships/slideLayout" Target="../slideLayouts/slideLayout767.xml"/><Relationship Id="rId10" Type="http://schemas.openxmlformats.org/officeDocument/2006/relationships/slideLayout" Target="../slideLayouts/slideLayout772.xml"/><Relationship Id="rId4" Type="http://schemas.openxmlformats.org/officeDocument/2006/relationships/slideLayout" Target="../slideLayouts/slideLayout766.xml"/><Relationship Id="rId9" Type="http://schemas.openxmlformats.org/officeDocument/2006/relationships/slideLayout" Target="../slideLayouts/slideLayout771.xml"/></Relationships>
</file>

<file path=ppt/slideMasters/_rels/slideMaster73.xml.rels><?xml version="1.0" encoding="UTF-8" standalone="yes"?>
<Relationships xmlns="http://schemas.openxmlformats.org/package/2006/relationships"><Relationship Id="rId3" Type="http://schemas.openxmlformats.org/officeDocument/2006/relationships/theme" Target="../theme/theme73.xml"/><Relationship Id="rId2" Type="http://schemas.openxmlformats.org/officeDocument/2006/relationships/slideLayout" Target="../slideLayouts/slideLayout776.xml"/><Relationship Id="rId1" Type="http://schemas.openxmlformats.org/officeDocument/2006/relationships/slideLayout" Target="../slideLayouts/slideLayout775.xml"/></Relationships>
</file>

<file path=ppt/slideMasters/_rels/slideMaster74.xml.rels><?xml version="1.0" encoding="UTF-8" standalone="yes"?>
<Relationships xmlns="http://schemas.openxmlformats.org/package/2006/relationships"><Relationship Id="rId3" Type="http://schemas.openxmlformats.org/officeDocument/2006/relationships/theme" Target="../theme/theme74.xml"/><Relationship Id="rId2" Type="http://schemas.openxmlformats.org/officeDocument/2006/relationships/slideLayout" Target="../slideLayouts/slideLayout778.xml"/><Relationship Id="rId1" Type="http://schemas.openxmlformats.org/officeDocument/2006/relationships/slideLayout" Target="../slideLayouts/slideLayout777.xml"/></Relationships>
</file>

<file path=ppt/slideMasters/_rels/slideMaster75.xml.rels><?xml version="1.0" encoding="UTF-8" standalone="yes"?>
<Relationships xmlns="http://schemas.openxmlformats.org/package/2006/relationships"><Relationship Id="rId8" Type="http://schemas.openxmlformats.org/officeDocument/2006/relationships/slideLayout" Target="../slideLayouts/slideLayout786.xml"/><Relationship Id="rId13" Type="http://schemas.openxmlformats.org/officeDocument/2006/relationships/image" Target="../media/image1.png"/><Relationship Id="rId3" Type="http://schemas.openxmlformats.org/officeDocument/2006/relationships/slideLayout" Target="../slideLayouts/slideLayout781.xml"/><Relationship Id="rId7" Type="http://schemas.openxmlformats.org/officeDocument/2006/relationships/slideLayout" Target="../slideLayouts/slideLayout785.xml"/><Relationship Id="rId12" Type="http://schemas.openxmlformats.org/officeDocument/2006/relationships/theme" Target="../theme/theme75.xml"/><Relationship Id="rId2" Type="http://schemas.openxmlformats.org/officeDocument/2006/relationships/slideLayout" Target="../slideLayouts/slideLayout780.xml"/><Relationship Id="rId1" Type="http://schemas.openxmlformats.org/officeDocument/2006/relationships/slideLayout" Target="../slideLayouts/slideLayout779.xml"/><Relationship Id="rId6" Type="http://schemas.openxmlformats.org/officeDocument/2006/relationships/slideLayout" Target="../slideLayouts/slideLayout784.xml"/><Relationship Id="rId11" Type="http://schemas.openxmlformats.org/officeDocument/2006/relationships/slideLayout" Target="../slideLayouts/slideLayout789.xml"/><Relationship Id="rId5" Type="http://schemas.openxmlformats.org/officeDocument/2006/relationships/slideLayout" Target="../slideLayouts/slideLayout783.xml"/><Relationship Id="rId10" Type="http://schemas.openxmlformats.org/officeDocument/2006/relationships/slideLayout" Target="../slideLayouts/slideLayout788.xml"/><Relationship Id="rId4" Type="http://schemas.openxmlformats.org/officeDocument/2006/relationships/slideLayout" Target="../slideLayouts/slideLayout782.xml"/><Relationship Id="rId9" Type="http://schemas.openxmlformats.org/officeDocument/2006/relationships/slideLayout" Target="../slideLayouts/slideLayout787.xml"/></Relationships>
</file>

<file path=ppt/slideMasters/_rels/slideMaster76.xml.rels><?xml version="1.0" encoding="UTF-8" standalone="yes"?>
<Relationships xmlns="http://schemas.openxmlformats.org/package/2006/relationships"><Relationship Id="rId3" Type="http://schemas.openxmlformats.org/officeDocument/2006/relationships/theme" Target="../theme/theme76.xml"/><Relationship Id="rId2" Type="http://schemas.openxmlformats.org/officeDocument/2006/relationships/slideLayout" Target="../slideLayouts/slideLayout791.xml"/><Relationship Id="rId1" Type="http://schemas.openxmlformats.org/officeDocument/2006/relationships/slideLayout" Target="../slideLayouts/slideLayout790.xml"/></Relationships>
</file>

<file path=ppt/slideMasters/_rels/slideMaster77.xml.rels><?xml version="1.0" encoding="UTF-8" standalone="yes"?>
<Relationships xmlns="http://schemas.openxmlformats.org/package/2006/relationships"><Relationship Id="rId8" Type="http://schemas.openxmlformats.org/officeDocument/2006/relationships/slideLayout" Target="../slideLayouts/slideLayout799.xml"/><Relationship Id="rId13" Type="http://schemas.openxmlformats.org/officeDocument/2006/relationships/theme" Target="../theme/theme77.xml"/><Relationship Id="rId3" Type="http://schemas.openxmlformats.org/officeDocument/2006/relationships/slideLayout" Target="../slideLayouts/slideLayout794.xml"/><Relationship Id="rId7" Type="http://schemas.openxmlformats.org/officeDocument/2006/relationships/slideLayout" Target="../slideLayouts/slideLayout798.xml"/><Relationship Id="rId12" Type="http://schemas.openxmlformats.org/officeDocument/2006/relationships/slideLayout" Target="../slideLayouts/slideLayout803.xml"/><Relationship Id="rId2" Type="http://schemas.openxmlformats.org/officeDocument/2006/relationships/slideLayout" Target="../slideLayouts/slideLayout793.xml"/><Relationship Id="rId1" Type="http://schemas.openxmlformats.org/officeDocument/2006/relationships/slideLayout" Target="../slideLayouts/slideLayout792.xml"/><Relationship Id="rId6" Type="http://schemas.openxmlformats.org/officeDocument/2006/relationships/slideLayout" Target="../slideLayouts/slideLayout797.xml"/><Relationship Id="rId11" Type="http://schemas.openxmlformats.org/officeDocument/2006/relationships/slideLayout" Target="../slideLayouts/slideLayout802.xml"/><Relationship Id="rId5" Type="http://schemas.openxmlformats.org/officeDocument/2006/relationships/slideLayout" Target="../slideLayouts/slideLayout796.xml"/><Relationship Id="rId10" Type="http://schemas.openxmlformats.org/officeDocument/2006/relationships/slideLayout" Target="../slideLayouts/slideLayout801.xml"/><Relationship Id="rId4" Type="http://schemas.openxmlformats.org/officeDocument/2006/relationships/slideLayout" Target="../slideLayouts/slideLayout795.xml"/><Relationship Id="rId9" Type="http://schemas.openxmlformats.org/officeDocument/2006/relationships/slideLayout" Target="../slideLayouts/slideLayout800.xml"/></Relationships>
</file>

<file path=ppt/slideMasters/_rels/slideMaster78.xml.rels><?xml version="1.0" encoding="UTF-8" standalone="yes"?>
<Relationships xmlns="http://schemas.openxmlformats.org/package/2006/relationships"><Relationship Id="rId8" Type="http://schemas.openxmlformats.org/officeDocument/2006/relationships/slideLayout" Target="../slideLayouts/slideLayout811.xml"/><Relationship Id="rId13" Type="http://schemas.openxmlformats.org/officeDocument/2006/relationships/theme" Target="../theme/theme78.xml"/><Relationship Id="rId3" Type="http://schemas.openxmlformats.org/officeDocument/2006/relationships/slideLayout" Target="../slideLayouts/slideLayout806.xml"/><Relationship Id="rId7" Type="http://schemas.openxmlformats.org/officeDocument/2006/relationships/slideLayout" Target="../slideLayouts/slideLayout810.xml"/><Relationship Id="rId12" Type="http://schemas.openxmlformats.org/officeDocument/2006/relationships/slideLayout" Target="../slideLayouts/slideLayout815.xml"/><Relationship Id="rId2" Type="http://schemas.openxmlformats.org/officeDocument/2006/relationships/slideLayout" Target="../slideLayouts/slideLayout805.xml"/><Relationship Id="rId1" Type="http://schemas.openxmlformats.org/officeDocument/2006/relationships/slideLayout" Target="../slideLayouts/slideLayout804.xml"/><Relationship Id="rId6" Type="http://schemas.openxmlformats.org/officeDocument/2006/relationships/slideLayout" Target="../slideLayouts/slideLayout809.xml"/><Relationship Id="rId11" Type="http://schemas.openxmlformats.org/officeDocument/2006/relationships/slideLayout" Target="../slideLayouts/slideLayout814.xml"/><Relationship Id="rId5" Type="http://schemas.openxmlformats.org/officeDocument/2006/relationships/slideLayout" Target="../slideLayouts/slideLayout808.xml"/><Relationship Id="rId10" Type="http://schemas.openxmlformats.org/officeDocument/2006/relationships/slideLayout" Target="../slideLayouts/slideLayout813.xml"/><Relationship Id="rId4" Type="http://schemas.openxmlformats.org/officeDocument/2006/relationships/slideLayout" Target="../slideLayouts/slideLayout807.xml"/><Relationship Id="rId9" Type="http://schemas.openxmlformats.org/officeDocument/2006/relationships/slideLayout" Target="../slideLayouts/slideLayout812.xml"/></Relationships>
</file>

<file path=ppt/slideMasters/_rels/slideMaster79.xml.rels><?xml version="1.0" encoding="UTF-8" standalone="yes"?>
<Relationships xmlns="http://schemas.openxmlformats.org/package/2006/relationships"><Relationship Id="rId8" Type="http://schemas.openxmlformats.org/officeDocument/2006/relationships/slideLayout" Target="../slideLayouts/slideLayout823.xml"/><Relationship Id="rId13" Type="http://schemas.openxmlformats.org/officeDocument/2006/relationships/theme" Target="../theme/theme79.xml"/><Relationship Id="rId3" Type="http://schemas.openxmlformats.org/officeDocument/2006/relationships/slideLayout" Target="../slideLayouts/slideLayout818.xml"/><Relationship Id="rId7" Type="http://schemas.openxmlformats.org/officeDocument/2006/relationships/slideLayout" Target="../slideLayouts/slideLayout822.xml"/><Relationship Id="rId12" Type="http://schemas.openxmlformats.org/officeDocument/2006/relationships/slideLayout" Target="../slideLayouts/slideLayout827.xml"/><Relationship Id="rId2" Type="http://schemas.openxmlformats.org/officeDocument/2006/relationships/slideLayout" Target="../slideLayouts/slideLayout817.xml"/><Relationship Id="rId1" Type="http://schemas.openxmlformats.org/officeDocument/2006/relationships/slideLayout" Target="../slideLayouts/slideLayout816.xml"/><Relationship Id="rId6" Type="http://schemas.openxmlformats.org/officeDocument/2006/relationships/slideLayout" Target="../slideLayouts/slideLayout821.xml"/><Relationship Id="rId11" Type="http://schemas.openxmlformats.org/officeDocument/2006/relationships/slideLayout" Target="../slideLayouts/slideLayout826.xml"/><Relationship Id="rId5" Type="http://schemas.openxmlformats.org/officeDocument/2006/relationships/slideLayout" Target="../slideLayouts/slideLayout820.xml"/><Relationship Id="rId10" Type="http://schemas.openxmlformats.org/officeDocument/2006/relationships/slideLayout" Target="../slideLayouts/slideLayout825.xml"/><Relationship Id="rId4" Type="http://schemas.openxmlformats.org/officeDocument/2006/relationships/slideLayout" Target="../slideLayouts/slideLayout819.xml"/><Relationship Id="rId9" Type="http://schemas.openxmlformats.org/officeDocument/2006/relationships/slideLayout" Target="../slideLayouts/slideLayout824.xml"/></Relationships>
</file>

<file path=ppt/slideMasters/_rels/slideMaster80.xml.rels><?xml version="1.0" encoding="UTF-8" standalone="yes"?>
<Relationships xmlns="http://schemas.openxmlformats.org/package/2006/relationships"><Relationship Id="rId3" Type="http://schemas.openxmlformats.org/officeDocument/2006/relationships/slideLayout" Target="../slideLayouts/slideLayout830.xml"/><Relationship Id="rId2" Type="http://schemas.openxmlformats.org/officeDocument/2006/relationships/slideLayout" Target="../slideLayouts/slideLayout829.xml"/><Relationship Id="rId1" Type="http://schemas.openxmlformats.org/officeDocument/2006/relationships/slideLayout" Target="../slideLayouts/slideLayout828.xml"/><Relationship Id="rId5" Type="http://schemas.openxmlformats.org/officeDocument/2006/relationships/theme" Target="../theme/theme80.xml"/><Relationship Id="rId4" Type="http://schemas.openxmlformats.org/officeDocument/2006/relationships/slideLayout" Target="../slideLayouts/slideLayout831.xml"/></Relationships>
</file>

<file path=ppt/slideMasters/_rels/slideMaster81.xml.rels><?xml version="1.0" encoding="UTF-8" standalone="yes"?>
<Relationships xmlns="http://schemas.openxmlformats.org/package/2006/relationships"><Relationship Id="rId8" Type="http://schemas.openxmlformats.org/officeDocument/2006/relationships/slideLayout" Target="../slideLayouts/slideLayout839.xml"/><Relationship Id="rId3" Type="http://schemas.openxmlformats.org/officeDocument/2006/relationships/slideLayout" Target="../slideLayouts/slideLayout834.xml"/><Relationship Id="rId7" Type="http://schemas.openxmlformats.org/officeDocument/2006/relationships/slideLayout" Target="../slideLayouts/slideLayout838.xml"/><Relationship Id="rId12" Type="http://schemas.openxmlformats.org/officeDocument/2006/relationships/theme" Target="../theme/theme81.xml"/><Relationship Id="rId2" Type="http://schemas.openxmlformats.org/officeDocument/2006/relationships/slideLayout" Target="../slideLayouts/slideLayout833.xml"/><Relationship Id="rId1" Type="http://schemas.openxmlformats.org/officeDocument/2006/relationships/slideLayout" Target="../slideLayouts/slideLayout832.xml"/><Relationship Id="rId6" Type="http://schemas.openxmlformats.org/officeDocument/2006/relationships/slideLayout" Target="../slideLayouts/slideLayout837.xml"/><Relationship Id="rId11" Type="http://schemas.openxmlformats.org/officeDocument/2006/relationships/slideLayout" Target="../slideLayouts/slideLayout842.xml"/><Relationship Id="rId5" Type="http://schemas.openxmlformats.org/officeDocument/2006/relationships/slideLayout" Target="../slideLayouts/slideLayout836.xml"/><Relationship Id="rId10" Type="http://schemas.openxmlformats.org/officeDocument/2006/relationships/slideLayout" Target="../slideLayouts/slideLayout841.xml"/><Relationship Id="rId4" Type="http://schemas.openxmlformats.org/officeDocument/2006/relationships/slideLayout" Target="../slideLayouts/slideLayout835.xml"/><Relationship Id="rId9" Type="http://schemas.openxmlformats.org/officeDocument/2006/relationships/slideLayout" Target="../slideLayouts/slideLayout840.xml"/></Relationships>
</file>

<file path=ppt/slideMasters/_rels/slideMaster82.xml.rels><?xml version="1.0" encoding="UTF-8" standalone="yes"?>
<Relationships xmlns="http://schemas.openxmlformats.org/package/2006/relationships"><Relationship Id="rId8" Type="http://schemas.openxmlformats.org/officeDocument/2006/relationships/slideLayout" Target="../slideLayouts/slideLayout850.xml"/><Relationship Id="rId13" Type="http://schemas.openxmlformats.org/officeDocument/2006/relationships/theme" Target="../theme/theme82.xml"/><Relationship Id="rId3" Type="http://schemas.openxmlformats.org/officeDocument/2006/relationships/slideLayout" Target="../slideLayouts/slideLayout845.xml"/><Relationship Id="rId7" Type="http://schemas.openxmlformats.org/officeDocument/2006/relationships/slideLayout" Target="../slideLayouts/slideLayout849.xml"/><Relationship Id="rId12" Type="http://schemas.openxmlformats.org/officeDocument/2006/relationships/slideLayout" Target="../slideLayouts/slideLayout854.xml"/><Relationship Id="rId2" Type="http://schemas.openxmlformats.org/officeDocument/2006/relationships/slideLayout" Target="../slideLayouts/slideLayout844.xml"/><Relationship Id="rId1" Type="http://schemas.openxmlformats.org/officeDocument/2006/relationships/slideLayout" Target="../slideLayouts/slideLayout843.xml"/><Relationship Id="rId6" Type="http://schemas.openxmlformats.org/officeDocument/2006/relationships/slideLayout" Target="../slideLayouts/slideLayout848.xml"/><Relationship Id="rId11" Type="http://schemas.openxmlformats.org/officeDocument/2006/relationships/slideLayout" Target="../slideLayouts/slideLayout853.xml"/><Relationship Id="rId5" Type="http://schemas.openxmlformats.org/officeDocument/2006/relationships/slideLayout" Target="../slideLayouts/slideLayout847.xml"/><Relationship Id="rId10" Type="http://schemas.openxmlformats.org/officeDocument/2006/relationships/slideLayout" Target="../slideLayouts/slideLayout852.xml"/><Relationship Id="rId4" Type="http://schemas.openxmlformats.org/officeDocument/2006/relationships/slideLayout" Target="../slideLayouts/slideLayout846.xml"/><Relationship Id="rId9" Type="http://schemas.openxmlformats.org/officeDocument/2006/relationships/slideLayout" Target="../slideLayouts/slideLayout851.xml"/></Relationships>
</file>

<file path=ppt/slideMasters/_rels/slideMaster83.xml.rels><?xml version="1.0" encoding="UTF-8" standalone="yes"?>
<Relationships xmlns="http://schemas.openxmlformats.org/package/2006/relationships"><Relationship Id="rId8" Type="http://schemas.openxmlformats.org/officeDocument/2006/relationships/slideLayout" Target="../slideLayouts/slideLayout862.xml"/><Relationship Id="rId3" Type="http://schemas.openxmlformats.org/officeDocument/2006/relationships/slideLayout" Target="../slideLayouts/slideLayout857.xml"/><Relationship Id="rId7" Type="http://schemas.openxmlformats.org/officeDocument/2006/relationships/slideLayout" Target="../slideLayouts/slideLayout861.xml"/><Relationship Id="rId12" Type="http://schemas.openxmlformats.org/officeDocument/2006/relationships/theme" Target="../theme/theme83.xml"/><Relationship Id="rId2" Type="http://schemas.openxmlformats.org/officeDocument/2006/relationships/slideLayout" Target="../slideLayouts/slideLayout856.xml"/><Relationship Id="rId1" Type="http://schemas.openxmlformats.org/officeDocument/2006/relationships/slideLayout" Target="../slideLayouts/slideLayout855.xml"/><Relationship Id="rId6" Type="http://schemas.openxmlformats.org/officeDocument/2006/relationships/slideLayout" Target="../slideLayouts/slideLayout860.xml"/><Relationship Id="rId11" Type="http://schemas.openxmlformats.org/officeDocument/2006/relationships/slideLayout" Target="../slideLayouts/slideLayout865.xml"/><Relationship Id="rId5" Type="http://schemas.openxmlformats.org/officeDocument/2006/relationships/slideLayout" Target="../slideLayouts/slideLayout859.xml"/><Relationship Id="rId10" Type="http://schemas.openxmlformats.org/officeDocument/2006/relationships/slideLayout" Target="../slideLayouts/slideLayout864.xml"/><Relationship Id="rId4" Type="http://schemas.openxmlformats.org/officeDocument/2006/relationships/slideLayout" Target="../slideLayouts/slideLayout858.xml"/><Relationship Id="rId9" Type="http://schemas.openxmlformats.org/officeDocument/2006/relationships/slideLayout" Target="../slideLayouts/slideLayout863.xml"/></Relationships>
</file>

<file path=ppt/slideMasters/_rels/slideMaster84.xml.rels><?xml version="1.0" encoding="UTF-8" standalone="yes"?>
<Relationships xmlns="http://schemas.openxmlformats.org/package/2006/relationships"><Relationship Id="rId8" Type="http://schemas.openxmlformats.org/officeDocument/2006/relationships/slideLayout" Target="../slideLayouts/slideLayout873.xml"/><Relationship Id="rId3" Type="http://schemas.openxmlformats.org/officeDocument/2006/relationships/slideLayout" Target="../slideLayouts/slideLayout868.xml"/><Relationship Id="rId7" Type="http://schemas.openxmlformats.org/officeDocument/2006/relationships/slideLayout" Target="../slideLayouts/slideLayout872.xml"/><Relationship Id="rId2" Type="http://schemas.openxmlformats.org/officeDocument/2006/relationships/slideLayout" Target="../slideLayouts/slideLayout867.xml"/><Relationship Id="rId1" Type="http://schemas.openxmlformats.org/officeDocument/2006/relationships/slideLayout" Target="../slideLayouts/slideLayout866.xml"/><Relationship Id="rId6" Type="http://schemas.openxmlformats.org/officeDocument/2006/relationships/slideLayout" Target="../slideLayouts/slideLayout871.xml"/><Relationship Id="rId11" Type="http://schemas.openxmlformats.org/officeDocument/2006/relationships/theme" Target="../theme/theme84.xml"/><Relationship Id="rId5" Type="http://schemas.openxmlformats.org/officeDocument/2006/relationships/slideLayout" Target="../slideLayouts/slideLayout870.xml"/><Relationship Id="rId10" Type="http://schemas.openxmlformats.org/officeDocument/2006/relationships/slideLayout" Target="../slideLayouts/slideLayout875.xml"/><Relationship Id="rId4" Type="http://schemas.openxmlformats.org/officeDocument/2006/relationships/slideLayout" Target="../slideLayouts/slideLayout869.xml"/><Relationship Id="rId9" Type="http://schemas.openxmlformats.org/officeDocument/2006/relationships/slideLayout" Target="../slideLayouts/slideLayout874.xml"/></Relationships>
</file>

<file path=ppt/slideMasters/_rels/slideMaster85.xml.rels><?xml version="1.0" encoding="UTF-8" standalone="yes"?>
<Relationships xmlns="http://schemas.openxmlformats.org/package/2006/relationships"><Relationship Id="rId8" Type="http://schemas.openxmlformats.org/officeDocument/2006/relationships/slideLayout" Target="../slideLayouts/slideLayout883.xml"/><Relationship Id="rId13" Type="http://schemas.openxmlformats.org/officeDocument/2006/relationships/theme" Target="../theme/theme85.xml"/><Relationship Id="rId3" Type="http://schemas.openxmlformats.org/officeDocument/2006/relationships/slideLayout" Target="../slideLayouts/slideLayout878.xml"/><Relationship Id="rId7" Type="http://schemas.openxmlformats.org/officeDocument/2006/relationships/slideLayout" Target="../slideLayouts/slideLayout882.xml"/><Relationship Id="rId12" Type="http://schemas.openxmlformats.org/officeDocument/2006/relationships/slideLayout" Target="../slideLayouts/slideLayout887.xml"/><Relationship Id="rId2" Type="http://schemas.openxmlformats.org/officeDocument/2006/relationships/slideLayout" Target="../slideLayouts/slideLayout877.xml"/><Relationship Id="rId1" Type="http://schemas.openxmlformats.org/officeDocument/2006/relationships/slideLayout" Target="../slideLayouts/slideLayout876.xml"/><Relationship Id="rId6" Type="http://schemas.openxmlformats.org/officeDocument/2006/relationships/slideLayout" Target="../slideLayouts/slideLayout881.xml"/><Relationship Id="rId11" Type="http://schemas.openxmlformats.org/officeDocument/2006/relationships/slideLayout" Target="../slideLayouts/slideLayout886.xml"/><Relationship Id="rId5" Type="http://schemas.openxmlformats.org/officeDocument/2006/relationships/slideLayout" Target="../slideLayouts/slideLayout880.xml"/><Relationship Id="rId10" Type="http://schemas.openxmlformats.org/officeDocument/2006/relationships/slideLayout" Target="../slideLayouts/slideLayout885.xml"/><Relationship Id="rId4" Type="http://schemas.openxmlformats.org/officeDocument/2006/relationships/slideLayout" Target="../slideLayouts/slideLayout879.xml"/><Relationship Id="rId9" Type="http://schemas.openxmlformats.org/officeDocument/2006/relationships/slideLayout" Target="../slideLayouts/slideLayout884.xml"/><Relationship Id="rId14" Type="http://schemas.openxmlformats.org/officeDocument/2006/relationships/image" Target="../media/image1.png"/></Relationships>
</file>

<file path=ppt/slideMasters/_rels/slideMaster86.xml.rels><?xml version="1.0" encoding="UTF-8" standalone="yes"?>
<Relationships xmlns="http://schemas.openxmlformats.org/package/2006/relationships"><Relationship Id="rId8" Type="http://schemas.openxmlformats.org/officeDocument/2006/relationships/slideLayout" Target="../slideLayouts/slideLayout895.xml"/><Relationship Id="rId13" Type="http://schemas.openxmlformats.org/officeDocument/2006/relationships/theme" Target="../theme/theme86.xml"/><Relationship Id="rId3" Type="http://schemas.openxmlformats.org/officeDocument/2006/relationships/slideLayout" Target="../slideLayouts/slideLayout890.xml"/><Relationship Id="rId7" Type="http://schemas.openxmlformats.org/officeDocument/2006/relationships/slideLayout" Target="../slideLayouts/slideLayout894.xml"/><Relationship Id="rId12" Type="http://schemas.openxmlformats.org/officeDocument/2006/relationships/slideLayout" Target="../slideLayouts/slideLayout899.xml"/><Relationship Id="rId2" Type="http://schemas.openxmlformats.org/officeDocument/2006/relationships/slideLayout" Target="../slideLayouts/slideLayout889.xml"/><Relationship Id="rId1" Type="http://schemas.openxmlformats.org/officeDocument/2006/relationships/slideLayout" Target="../slideLayouts/slideLayout888.xml"/><Relationship Id="rId6" Type="http://schemas.openxmlformats.org/officeDocument/2006/relationships/slideLayout" Target="../slideLayouts/slideLayout893.xml"/><Relationship Id="rId11" Type="http://schemas.openxmlformats.org/officeDocument/2006/relationships/slideLayout" Target="../slideLayouts/slideLayout898.xml"/><Relationship Id="rId5" Type="http://schemas.openxmlformats.org/officeDocument/2006/relationships/slideLayout" Target="../slideLayouts/slideLayout892.xml"/><Relationship Id="rId10" Type="http://schemas.openxmlformats.org/officeDocument/2006/relationships/slideLayout" Target="../slideLayouts/slideLayout897.xml"/><Relationship Id="rId4" Type="http://schemas.openxmlformats.org/officeDocument/2006/relationships/slideLayout" Target="../slideLayouts/slideLayout891.xml"/><Relationship Id="rId9" Type="http://schemas.openxmlformats.org/officeDocument/2006/relationships/slideLayout" Target="../slideLayouts/slideLayout896.xml"/></Relationships>
</file>

<file path=ppt/slideMasters/_rels/slideMaster87.xml.rels><?xml version="1.0" encoding="UTF-8" standalone="yes"?>
<Relationships xmlns="http://schemas.openxmlformats.org/package/2006/relationships"><Relationship Id="rId8" Type="http://schemas.openxmlformats.org/officeDocument/2006/relationships/slideLayout" Target="../slideLayouts/slideLayout907.xml"/><Relationship Id="rId13" Type="http://schemas.openxmlformats.org/officeDocument/2006/relationships/theme" Target="../theme/theme87.xml"/><Relationship Id="rId3" Type="http://schemas.openxmlformats.org/officeDocument/2006/relationships/slideLayout" Target="../slideLayouts/slideLayout902.xml"/><Relationship Id="rId7" Type="http://schemas.openxmlformats.org/officeDocument/2006/relationships/slideLayout" Target="../slideLayouts/slideLayout906.xml"/><Relationship Id="rId12" Type="http://schemas.openxmlformats.org/officeDocument/2006/relationships/slideLayout" Target="../slideLayouts/slideLayout911.xml"/><Relationship Id="rId2" Type="http://schemas.openxmlformats.org/officeDocument/2006/relationships/slideLayout" Target="../slideLayouts/slideLayout901.xml"/><Relationship Id="rId1" Type="http://schemas.openxmlformats.org/officeDocument/2006/relationships/slideLayout" Target="../slideLayouts/slideLayout900.xml"/><Relationship Id="rId6" Type="http://schemas.openxmlformats.org/officeDocument/2006/relationships/slideLayout" Target="../slideLayouts/slideLayout905.xml"/><Relationship Id="rId11" Type="http://schemas.openxmlformats.org/officeDocument/2006/relationships/slideLayout" Target="../slideLayouts/slideLayout910.xml"/><Relationship Id="rId5" Type="http://schemas.openxmlformats.org/officeDocument/2006/relationships/slideLayout" Target="../slideLayouts/slideLayout904.xml"/><Relationship Id="rId10" Type="http://schemas.openxmlformats.org/officeDocument/2006/relationships/slideLayout" Target="../slideLayouts/slideLayout909.xml"/><Relationship Id="rId4" Type="http://schemas.openxmlformats.org/officeDocument/2006/relationships/slideLayout" Target="../slideLayouts/slideLayout903.xml"/><Relationship Id="rId9" Type="http://schemas.openxmlformats.org/officeDocument/2006/relationships/slideLayout" Target="../slideLayouts/slideLayout908.xml"/><Relationship Id="rId14" Type="http://schemas.openxmlformats.org/officeDocument/2006/relationships/image" Target="../media/image1.png"/></Relationships>
</file>

<file path=ppt/slideMasters/_rels/slideMaster88.xml.rels><?xml version="1.0" encoding="UTF-8" standalone="yes"?>
<Relationships xmlns="http://schemas.openxmlformats.org/package/2006/relationships"><Relationship Id="rId8" Type="http://schemas.openxmlformats.org/officeDocument/2006/relationships/slideLayout" Target="../slideLayouts/slideLayout919.xml"/><Relationship Id="rId13" Type="http://schemas.openxmlformats.org/officeDocument/2006/relationships/slideLayout" Target="../slideLayouts/slideLayout924.xml"/><Relationship Id="rId3" Type="http://schemas.openxmlformats.org/officeDocument/2006/relationships/slideLayout" Target="../slideLayouts/slideLayout914.xml"/><Relationship Id="rId7" Type="http://schemas.openxmlformats.org/officeDocument/2006/relationships/slideLayout" Target="../slideLayouts/slideLayout918.xml"/><Relationship Id="rId12" Type="http://schemas.openxmlformats.org/officeDocument/2006/relationships/slideLayout" Target="../slideLayouts/slideLayout923.xml"/><Relationship Id="rId2" Type="http://schemas.openxmlformats.org/officeDocument/2006/relationships/slideLayout" Target="../slideLayouts/slideLayout913.xml"/><Relationship Id="rId1" Type="http://schemas.openxmlformats.org/officeDocument/2006/relationships/slideLayout" Target="../slideLayouts/slideLayout912.xml"/><Relationship Id="rId6" Type="http://schemas.openxmlformats.org/officeDocument/2006/relationships/slideLayout" Target="../slideLayouts/slideLayout917.xml"/><Relationship Id="rId11" Type="http://schemas.openxmlformats.org/officeDocument/2006/relationships/slideLayout" Target="../slideLayouts/slideLayout922.xml"/><Relationship Id="rId5" Type="http://schemas.openxmlformats.org/officeDocument/2006/relationships/slideLayout" Target="../slideLayouts/slideLayout916.xml"/><Relationship Id="rId10" Type="http://schemas.openxmlformats.org/officeDocument/2006/relationships/slideLayout" Target="../slideLayouts/slideLayout921.xml"/><Relationship Id="rId4" Type="http://schemas.openxmlformats.org/officeDocument/2006/relationships/slideLayout" Target="../slideLayouts/slideLayout915.xml"/><Relationship Id="rId9" Type="http://schemas.openxmlformats.org/officeDocument/2006/relationships/slideLayout" Target="../slideLayouts/slideLayout920.xml"/><Relationship Id="rId14" Type="http://schemas.openxmlformats.org/officeDocument/2006/relationships/theme" Target="../theme/theme88.xml"/></Relationships>
</file>

<file path=ppt/slideMasters/_rels/slideMaster89.xml.rels><?xml version="1.0" encoding="UTF-8" standalone="yes"?>
<Relationships xmlns="http://schemas.openxmlformats.org/package/2006/relationships"><Relationship Id="rId3" Type="http://schemas.openxmlformats.org/officeDocument/2006/relationships/slideLayout" Target="../slideLayouts/slideLayout927.xml"/><Relationship Id="rId2" Type="http://schemas.openxmlformats.org/officeDocument/2006/relationships/slideLayout" Target="../slideLayouts/slideLayout926.xml"/><Relationship Id="rId1" Type="http://schemas.openxmlformats.org/officeDocument/2006/relationships/slideLayout" Target="../slideLayouts/slideLayout925.xml"/><Relationship Id="rId4" Type="http://schemas.openxmlformats.org/officeDocument/2006/relationships/theme" Target="../theme/theme89.xml"/></Relationships>
</file>

<file path=ppt/slideMasters/_rels/slideMaster90.xml.rels><?xml version="1.0" encoding="UTF-8" standalone="yes"?>
<Relationships xmlns="http://schemas.openxmlformats.org/package/2006/relationships"><Relationship Id="rId8" Type="http://schemas.openxmlformats.org/officeDocument/2006/relationships/slideLayout" Target="../slideLayouts/slideLayout935.xml"/><Relationship Id="rId3" Type="http://schemas.openxmlformats.org/officeDocument/2006/relationships/slideLayout" Target="../slideLayouts/slideLayout930.xml"/><Relationship Id="rId7" Type="http://schemas.openxmlformats.org/officeDocument/2006/relationships/slideLayout" Target="../slideLayouts/slideLayout934.xml"/><Relationship Id="rId12" Type="http://schemas.openxmlformats.org/officeDocument/2006/relationships/theme" Target="../theme/theme90.xml"/><Relationship Id="rId2" Type="http://schemas.openxmlformats.org/officeDocument/2006/relationships/slideLayout" Target="../slideLayouts/slideLayout929.xml"/><Relationship Id="rId1" Type="http://schemas.openxmlformats.org/officeDocument/2006/relationships/slideLayout" Target="../slideLayouts/slideLayout928.xml"/><Relationship Id="rId6" Type="http://schemas.openxmlformats.org/officeDocument/2006/relationships/slideLayout" Target="../slideLayouts/slideLayout933.xml"/><Relationship Id="rId11" Type="http://schemas.openxmlformats.org/officeDocument/2006/relationships/slideLayout" Target="../slideLayouts/slideLayout938.xml"/><Relationship Id="rId5" Type="http://schemas.openxmlformats.org/officeDocument/2006/relationships/slideLayout" Target="../slideLayouts/slideLayout932.xml"/><Relationship Id="rId10" Type="http://schemas.openxmlformats.org/officeDocument/2006/relationships/slideLayout" Target="../slideLayouts/slideLayout937.xml"/><Relationship Id="rId4" Type="http://schemas.openxmlformats.org/officeDocument/2006/relationships/slideLayout" Target="../slideLayouts/slideLayout931.xml"/><Relationship Id="rId9" Type="http://schemas.openxmlformats.org/officeDocument/2006/relationships/slideLayout" Target="../slideLayouts/slideLayout936.xml"/></Relationships>
</file>

<file path=ppt/slideMasters/_rels/slideMaster91.xml.rels><?xml version="1.0" encoding="UTF-8" standalone="yes"?>
<Relationships xmlns="http://schemas.openxmlformats.org/package/2006/relationships"><Relationship Id="rId8" Type="http://schemas.openxmlformats.org/officeDocument/2006/relationships/slideLayout" Target="../slideLayouts/slideLayout946.xml"/><Relationship Id="rId3" Type="http://schemas.openxmlformats.org/officeDocument/2006/relationships/slideLayout" Target="../slideLayouts/slideLayout941.xml"/><Relationship Id="rId7" Type="http://schemas.openxmlformats.org/officeDocument/2006/relationships/slideLayout" Target="../slideLayouts/slideLayout945.xml"/><Relationship Id="rId12" Type="http://schemas.openxmlformats.org/officeDocument/2006/relationships/theme" Target="../theme/theme91.xml"/><Relationship Id="rId2" Type="http://schemas.openxmlformats.org/officeDocument/2006/relationships/slideLayout" Target="../slideLayouts/slideLayout940.xml"/><Relationship Id="rId1" Type="http://schemas.openxmlformats.org/officeDocument/2006/relationships/slideLayout" Target="../slideLayouts/slideLayout939.xml"/><Relationship Id="rId6" Type="http://schemas.openxmlformats.org/officeDocument/2006/relationships/slideLayout" Target="../slideLayouts/slideLayout944.xml"/><Relationship Id="rId11" Type="http://schemas.openxmlformats.org/officeDocument/2006/relationships/slideLayout" Target="../slideLayouts/slideLayout949.xml"/><Relationship Id="rId5" Type="http://schemas.openxmlformats.org/officeDocument/2006/relationships/slideLayout" Target="../slideLayouts/slideLayout943.xml"/><Relationship Id="rId10" Type="http://schemas.openxmlformats.org/officeDocument/2006/relationships/slideLayout" Target="../slideLayouts/slideLayout948.xml"/><Relationship Id="rId4" Type="http://schemas.openxmlformats.org/officeDocument/2006/relationships/slideLayout" Target="../slideLayouts/slideLayout942.xml"/><Relationship Id="rId9" Type="http://schemas.openxmlformats.org/officeDocument/2006/relationships/slideLayout" Target="../slideLayouts/slideLayout947.xml"/></Relationships>
</file>

<file path=ppt/slideMasters/_rels/slideMaster92.xml.rels><?xml version="1.0" encoding="UTF-8" standalone="yes"?>
<Relationships xmlns="http://schemas.openxmlformats.org/package/2006/relationships"><Relationship Id="rId8" Type="http://schemas.openxmlformats.org/officeDocument/2006/relationships/slideLayout" Target="../slideLayouts/slideLayout957.xml"/><Relationship Id="rId3" Type="http://schemas.openxmlformats.org/officeDocument/2006/relationships/slideLayout" Target="../slideLayouts/slideLayout952.xml"/><Relationship Id="rId7" Type="http://schemas.openxmlformats.org/officeDocument/2006/relationships/slideLayout" Target="../slideLayouts/slideLayout956.xml"/><Relationship Id="rId12" Type="http://schemas.openxmlformats.org/officeDocument/2006/relationships/theme" Target="../theme/theme92.xml"/><Relationship Id="rId2" Type="http://schemas.openxmlformats.org/officeDocument/2006/relationships/slideLayout" Target="../slideLayouts/slideLayout951.xml"/><Relationship Id="rId1" Type="http://schemas.openxmlformats.org/officeDocument/2006/relationships/slideLayout" Target="../slideLayouts/slideLayout950.xml"/><Relationship Id="rId6" Type="http://schemas.openxmlformats.org/officeDocument/2006/relationships/slideLayout" Target="../slideLayouts/slideLayout955.xml"/><Relationship Id="rId11" Type="http://schemas.openxmlformats.org/officeDocument/2006/relationships/slideLayout" Target="../slideLayouts/slideLayout960.xml"/><Relationship Id="rId5" Type="http://schemas.openxmlformats.org/officeDocument/2006/relationships/slideLayout" Target="../slideLayouts/slideLayout954.xml"/><Relationship Id="rId10" Type="http://schemas.openxmlformats.org/officeDocument/2006/relationships/slideLayout" Target="../slideLayouts/slideLayout959.xml"/><Relationship Id="rId4" Type="http://schemas.openxmlformats.org/officeDocument/2006/relationships/slideLayout" Target="../slideLayouts/slideLayout953.xml"/><Relationship Id="rId9" Type="http://schemas.openxmlformats.org/officeDocument/2006/relationships/slideLayout" Target="../slideLayouts/slideLayout958.xml"/></Relationships>
</file>

<file path=ppt/slideMasters/_rels/slideMaster93.xml.rels><?xml version="1.0" encoding="UTF-8" standalone="yes"?>
<Relationships xmlns="http://schemas.openxmlformats.org/package/2006/relationships"><Relationship Id="rId8" Type="http://schemas.openxmlformats.org/officeDocument/2006/relationships/slideLayout" Target="../slideLayouts/slideLayout968.xml"/><Relationship Id="rId3" Type="http://schemas.openxmlformats.org/officeDocument/2006/relationships/slideLayout" Target="../slideLayouts/slideLayout963.xml"/><Relationship Id="rId7" Type="http://schemas.openxmlformats.org/officeDocument/2006/relationships/slideLayout" Target="../slideLayouts/slideLayout967.xml"/><Relationship Id="rId12" Type="http://schemas.openxmlformats.org/officeDocument/2006/relationships/theme" Target="../theme/theme93.xml"/><Relationship Id="rId2" Type="http://schemas.openxmlformats.org/officeDocument/2006/relationships/slideLayout" Target="../slideLayouts/slideLayout962.xml"/><Relationship Id="rId1" Type="http://schemas.openxmlformats.org/officeDocument/2006/relationships/slideLayout" Target="../slideLayouts/slideLayout961.xml"/><Relationship Id="rId6" Type="http://schemas.openxmlformats.org/officeDocument/2006/relationships/slideLayout" Target="../slideLayouts/slideLayout966.xml"/><Relationship Id="rId11" Type="http://schemas.openxmlformats.org/officeDocument/2006/relationships/slideLayout" Target="../slideLayouts/slideLayout971.xml"/><Relationship Id="rId5" Type="http://schemas.openxmlformats.org/officeDocument/2006/relationships/slideLayout" Target="../slideLayouts/slideLayout965.xml"/><Relationship Id="rId10" Type="http://schemas.openxmlformats.org/officeDocument/2006/relationships/slideLayout" Target="../slideLayouts/slideLayout970.xml"/><Relationship Id="rId4" Type="http://schemas.openxmlformats.org/officeDocument/2006/relationships/slideLayout" Target="../slideLayouts/slideLayout964.xml"/><Relationship Id="rId9" Type="http://schemas.openxmlformats.org/officeDocument/2006/relationships/slideLayout" Target="../slideLayouts/slideLayout969.xml"/></Relationships>
</file>

<file path=ppt/slideMasters/_rels/slideMaster94.xml.rels><?xml version="1.0" encoding="UTF-8" standalone="yes"?>
<Relationships xmlns="http://schemas.openxmlformats.org/package/2006/relationships"><Relationship Id="rId3" Type="http://schemas.openxmlformats.org/officeDocument/2006/relationships/theme" Target="../theme/theme94.xml"/><Relationship Id="rId2" Type="http://schemas.openxmlformats.org/officeDocument/2006/relationships/slideLayout" Target="../slideLayouts/slideLayout973.xml"/><Relationship Id="rId1" Type="http://schemas.openxmlformats.org/officeDocument/2006/relationships/slideLayout" Target="../slideLayouts/slideLayout97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48319655"/>
      </p:ext>
    </p:extLst>
  </p:cSld>
  <p:clrMap bg1="lt1" tx1="dk1" bg2="lt2" tx2="dk2" accent1="accent1" accent2="accent2" accent3="accent3" accent4="accent4" accent5="accent5" accent6="accent6" hlink="hlink" folHlink="folHlink"/>
  <p:sldLayoutIdLst>
    <p:sldLayoutId id="2147483813" r:id="rId1"/>
    <p:sldLayoutId id="2147483814" r:id="rId2"/>
    <p:sldLayoutId id="2147483815" r:id="rId3"/>
    <p:sldLayoutId id="2147483816" r:id="rId4"/>
    <p:sldLayoutId id="2147483817" r:id="rId5"/>
    <p:sldLayoutId id="2147483818" r:id="rId6"/>
    <p:sldLayoutId id="2147483819" r:id="rId7"/>
    <p:sldLayoutId id="2147483820" r:id="rId8"/>
    <p:sldLayoutId id="2147483821" r:id="rId9"/>
    <p:sldLayoutId id="2147483822" r:id="rId10"/>
    <p:sldLayoutId id="214748382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3951778093"/>
      </p:ext>
    </p:extLst>
  </p:cSld>
  <p:clrMap bg1="lt1" tx1="dk1" bg2="lt2" tx2="dk2" accent1="accent1" accent2="accent2" accent3="accent3" accent4="accent4" accent5="accent5" accent6="accent6" hlink="hlink" folHlink="folHlink"/>
  <p:sldLayoutIdLst>
    <p:sldLayoutId id="2147483825" r:id="rId1"/>
    <p:sldLayoutId id="2147483826" r:id="rId2"/>
    <p:sldLayoutId id="2147483827" r:id="rId3"/>
    <p:sldLayoutId id="2147483828" r:id="rId4"/>
    <p:sldLayoutId id="2147483829" r:id="rId5"/>
    <p:sldLayoutId id="2147483830" r:id="rId6"/>
    <p:sldLayoutId id="2147483831" r:id="rId7"/>
    <p:sldLayoutId id="2147483832" r:id="rId8"/>
    <p:sldLayoutId id="2147483833" r:id="rId9"/>
    <p:sldLayoutId id="2147483834" r:id="rId10"/>
    <p:sldLayoutId id="214748383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1888125"/>
      </p:ext>
    </p:extLst>
  </p:cSld>
  <p:clrMap bg1="lt1" tx1="dk1" bg2="lt2" tx2="dk2" accent1="accent1" accent2="accent2" accent3="accent3" accent4="accent4" accent5="accent5" accent6="accent6" hlink="hlink" folHlink="folHlink"/>
  <p:sldLayoutIdLst>
    <p:sldLayoutId id="2147483849" r:id="rId1"/>
    <p:sldLayoutId id="2147483850" r:id="rId2"/>
    <p:sldLayoutId id="2147483851" r:id="rId3"/>
    <p:sldLayoutId id="2147483852" r:id="rId4"/>
    <p:sldLayoutId id="2147483853" r:id="rId5"/>
    <p:sldLayoutId id="2147483854" r:id="rId6"/>
    <p:sldLayoutId id="2147483855" r:id="rId7"/>
    <p:sldLayoutId id="2147483856" r:id="rId8"/>
    <p:sldLayoutId id="2147483857" r:id="rId9"/>
    <p:sldLayoutId id="2147483858" r:id="rId10"/>
    <p:sldLayoutId id="214748385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pic>
        <p:nvPicPr>
          <p:cNvPr id="6" name="Picture 5"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77287076"/>
      </p:ext>
    </p:extLst>
  </p:cSld>
  <p:clrMap bg1="lt1" tx1="dk1" bg2="lt2" tx2="dk2" accent1="accent1" accent2="accent2" accent3="accent3" accent4="accent4" accent5="accent5" accent6="accent6" hlink="hlink" folHlink="folHlink"/>
  <p:sldLayoutIdLst>
    <p:sldLayoutId id="2147483873" r:id="rId1"/>
    <p:sldLayoutId id="2147483874" r:id="rId2"/>
    <p:sldLayoutId id="2147483875" r:id="rId3"/>
    <p:sldLayoutId id="2147483876" r:id="rId4"/>
    <p:sldLayoutId id="2147483877" r:id="rId5"/>
    <p:sldLayoutId id="2147483878" r:id="rId6"/>
    <p:sldLayoutId id="2147483879" r:id="rId7"/>
    <p:sldLayoutId id="2147483880" r:id="rId8"/>
    <p:sldLayoutId id="2147483881" r:id="rId9"/>
    <p:sldLayoutId id="2147483882" r:id="rId10"/>
    <p:sldLayoutId id="2147483883" r:id="rId11"/>
  </p:sldLayoutIdLst>
  <p:transition/>
  <p:hf hdr="0" ftr="0" dt="0"/>
  <p:txStyles>
    <p:titleStyle>
      <a:lvl1pPr algn="l" rtl="0" eaLnBrk="0" fontAlgn="base" hangingPunct="0">
        <a:spcBef>
          <a:spcPct val="0"/>
        </a:spcBef>
        <a:spcAft>
          <a:spcPct val="0"/>
        </a:spcAft>
        <a:defRPr sz="4000">
          <a:solidFill>
            <a:schemeClr val="tx1"/>
          </a:solidFill>
          <a:latin typeface="Times New Roman"/>
          <a:ea typeface="+mj-ea"/>
          <a:cs typeface="Times New Roman"/>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header.png"/>
          <p:cNvPicPr>
            <a:picLocks noChangeAspect="1"/>
          </p:cNvPicPr>
          <p:nvPr userDrawn="1"/>
        </p:nvPicPr>
        <p:blipFill>
          <a:blip r:embed="rId15"/>
          <a:stretch>
            <a:fillRect/>
          </a:stretch>
        </p:blipFill>
        <p:spPr>
          <a:xfrm>
            <a:off x="4053359" y="264849"/>
            <a:ext cx="5102012" cy="542508"/>
          </a:xfrm>
          <a:prstGeom prst="rect">
            <a:avLst/>
          </a:prstGeom>
        </p:spPr>
      </p:pic>
      <p:sp>
        <p:nvSpPr>
          <p:cNvPr id="8" name="Title Placeholder 1"/>
          <p:cNvSpPr>
            <a:spLocks noGrp="1"/>
          </p:cNvSpPr>
          <p:nvPr>
            <p:ph type="title"/>
          </p:nvPr>
        </p:nvSpPr>
        <p:spPr>
          <a:xfrm>
            <a:off x="299306" y="274638"/>
            <a:ext cx="8387494" cy="532719"/>
          </a:xfrm>
          <a:prstGeom prst="rect">
            <a:avLst/>
          </a:prstGeom>
        </p:spPr>
        <p:txBody>
          <a:bodyPr vert="horz" lIns="91440" tIns="45720" rIns="91440" bIns="45720" rtlCol="0" anchor="ctr">
            <a:noAutofit/>
          </a:bodyPr>
          <a:lstStyle/>
          <a:p>
            <a:r>
              <a:rPr lang="en-US" dirty="0"/>
              <a:t>Click edit Master title style</a:t>
            </a:r>
          </a:p>
        </p:txBody>
      </p:sp>
      <p:pic>
        <p:nvPicPr>
          <p:cNvPr id="9" name="Picture 8" descr="footer.png"/>
          <p:cNvPicPr>
            <a:picLocks noChangeAspect="1"/>
          </p:cNvPicPr>
          <p:nvPr userDrawn="1"/>
        </p:nvPicPr>
        <p:blipFill>
          <a:blip r:embed="rId16"/>
          <a:stretch>
            <a:fillRect/>
          </a:stretch>
        </p:blipFill>
        <p:spPr>
          <a:xfrm>
            <a:off x="-27215" y="6267135"/>
            <a:ext cx="9189720" cy="611833"/>
          </a:xfrm>
          <a:prstGeom prst="rect">
            <a:avLst/>
          </a:prstGeom>
          <a:ln>
            <a:noFill/>
          </a:ln>
        </p:spPr>
      </p:pic>
      <p:pic>
        <p:nvPicPr>
          <p:cNvPr id="10" name="Picture 9" descr="ecelogorb.psd"/>
          <p:cNvPicPr>
            <a:picLocks noChangeAspect="1"/>
          </p:cNvPicPr>
          <p:nvPr userDrawn="1"/>
        </p:nvPicPr>
        <p:blipFill>
          <a:blip r:embed="rId17" cstate="screen">
            <a:lum bright="-8000"/>
            <a:extLst>
              <a:ext uri="{28A0092B-C50C-407E-A947-70E740481C1C}">
                <a14:useLocalDpi xmlns:a14="http://schemas.microsoft.com/office/drawing/2010/main"/>
              </a:ext>
            </a:extLst>
          </a:blip>
          <a:stretch>
            <a:fillRect/>
          </a:stretch>
        </p:blipFill>
        <p:spPr>
          <a:xfrm>
            <a:off x="193350" y="6294367"/>
            <a:ext cx="2563296" cy="512659"/>
          </a:xfrm>
          <a:prstGeom prst="rect">
            <a:avLst/>
          </a:prstGeom>
          <a:effectLst/>
        </p:spPr>
      </p:pic>
      <p:pic>
        <p:nvPicPr>
          <p:cNvPr id="11" name="Picture 10" descr="CMU_logo_horiz_black.eps"/>
          <p:cNvPicPr>
            <a:picLocks noChangeAspect="1"/>
          </p:cNvPicPr>
          <p:nvPr userDrawn="1"/>
        </p:nvPicPr>
        <p:blipFill>
          <a:blip r:embed="rId18" cstate="screen">
            <a:extLst>
              <a:ext uri="{28A0092B-C50C-407E-A947-70E740481C1C}">
                <a14:useLocalDpi xmlns:a14="http://schemas.microsoft.com/office/drawing/2010/main"/>
              </a:ext>
            </a:extLst>
          </a:blip>
          <a:stretch>
            <a:fillRect/>
          </a:stretch>
        </p:blipFill>
        <p:spPr>
          <a:xfrm>
            <a:off x="5263668" y="6393688"/>
            <a:ext cx="3714414" cy="337908"/>
          </a:xfrm>
          <a:prstGeom prst="rect">
            <a:avLst/>
          </a:prstGeom>
          <a:effectLst/>
        </p:spPr>
      </p:pic>
    </p:spTree>
    <p:extLst>
      <p:ext uri="{BB962C8B-B14F-4D97-AF65-F5344CB8AC3E}">
        <p14:creationId xmlns:p14="http://schemas.microsoft.com/office/powerpoint/2010/main" val="1092185447"/>
      </p:ext>
    </p:extLst>
  </p:cSld>
  <p:clrMap bg1="lt1" tx1="dk1" bg2="lt2" tx2="dk2" accent1="accent1" accent2="accent2" accent3="accent3" accent4="accent4" accent5="accent5" accent6="accent6" hlink="hlink" folHlink="folHlink"/>
  <p:sldLayoutIdLst>
    <p:sldLayoutId id="2147483910" r:id="rId1"/>
    <p:sldLayoutId id="2147483911" r:id="rId2"/>
    <p:sldLayoutId id="2147483912" r:id="rId3"/>
    <p:sldLayoutId id="2147483913" r:id="rId4"/>
    <p:sldLayoutId id="2147483914" r:id="rId5"/>
    <p:sldLayoutId id="2147483915" r:id="rId6"/>
    <p:sldLayoutId id="2147483916" r:id="rId7"/>
    <p:sldLayoutId id="2147483917" r:id="rId8"/>
    <p:sldLayoutId id="2147483918" r:id="rId9"/>
    <p:sldLayoutId id="2147483920" r:id="rId10"/>
    <p:sldLayoutId id="2147483921" r:id="rId11"/>
    <p:sldLayoutId id="2147483922" r:id="rId12"/>
    <p:sldLayoutId id="2147483923" r:id="rId13"/>
  </p:sldLayoutIdLst>
  <p:txStyles>
    <p:titleStyle>
      <a:lvl1pPr algn="l" defTabSz="457200" rtl="0" eaLnBrk="1" latinLnBrk="0" hangingPunct="1">
        <a:spcBef>
          <a:spcPct val="0"/>
        </a:spcBef>
        <a:buNone/>
        <a:defRPr sz="3600" kern="1200">
          <a:solidFill>
            <a:schemeClr val="tx1"/>
          </a:solidFill>
          <a:latin typeface="Arial"/>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44848149"/>
      </p:ext>
    </p:extLst>
  </p:cSld>
  <p:clrMap bg1="lt1" tx1="dk1" bg2="lt2" tx2="dk2" accent1="accent1" accent2="accent2" accent3="accent3" accent4="accent4" accent5="accent5" accent6="accent6" hlink="hlink" folHlink="folHlink"/>
  <p:sldLayoutIdLst>
    <p:sldLayoutId id="2147483937" r:id="rId1"/>
    <p:sldLayoutId id="2147483938" r:id="rId2"/>
    <p:sldLayoutId id="2147483939" r:id="rId3"/>
    <p:sldLayoutId id="2147483940" r:id="rId4"/>
    <p:sldLayoutId id="2147483941" r:id="rId5"/>
    <p:sldLayoutId id="2147483942" r:id="rId6"/>
    <p:sldLayoutId id="2147483943" r:id="rId7"/>
    <p:sldLayoutId id="2147483944" r:id="rId8"/>
    <p:sldLayoutId id="2147483945" r:id="rId9"/>
    <p:sldLayoutId id="2147483946" r:id="rId10"/>
    <p:sldLayoutId id="2147483947"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4278721475"/>
      </p:ext>
    </p:extLst>
  </p:cSld>
  <p:clrMap bg1="lt1" tx1="dk1" bg2="lt2" tx2="dk2" accent1="accent1" accent2="accent2" accent3="accent3" accent4="accent4" accent5="accent5" accent6="accent6" hlink="hlink" folHlink="folHlink"/>
  <p:sldLayoutIdLst>
    <p:sldLayoutId id="2147484088" r:id="rId1"/>
    <p:sldLayoutId id="2147484089" r:id="rId2"/>
    <p:sldLayoutId id="2147484090" r:id="rId3"/>
    <p:sldLayoutId id="2147484091" r:id="rId4"/>
    <p:sldLayoutId id="2147484092" r:id="rId5"/>
    <p:sldLayoutId id="2147484093" r:id="rId6"/>
    <p:sldLayoutId id="2147484094" r:id="rId7"/>
    <p:sldLayoutId id="2147484095" r:id="rId8"/>
    <p:sldLayoutId id="2147484096" r:id="rId9"/>
    <p:sldLayoutId id="2147484097" r:id="rId10"/>
    <p:sldLayoutId id="214748409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941076515"/>
      </p:ext>
    </p:extLst>
  </p:cSld>
  <p:clrMap bg1="lt1" tx1="dk1" bg2="lt2" tx2="dk2" accent1="accent1" accent2="accent2" accent3="accent3" accent4="accent4" accent5="accent5" accent6="accent6" hlink="hlink" folHlink="folHlink"/>
  <p:sldLayoutIdLst>
    <p:sldLayoutId id="2147484100" r:id="rId1"/>
    <p:sldLayoutId id="2147484101" r:id="rId2"/>
    <p:sldLayoutId id="2147484102" r:id="rId3"/>
    <p:sldLayoutId id="2147484103" r:id="rId4"/>
    <p:sldLayoutId id="2147484104" r:id="rId5"/>
    <p:sldLayoutId id="2147484105" r:id="rId6"/>
    <p:sldLayoutId id="2147484106" r:id="rId7"/>
    <p:sldLayoutId id="2147484107" r:id="rId8"/>
    <p:sldLayoutId id="2147484108" r:id="rId9"/>
    <p:sldLayoutId id="2147484109" r:id="rId10"/>
    <p:sldLayoutId id="214748411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4174514676"/>
      </p:ext>
    </p:extLst>
  </p:cSld>
  <p:clrMap bg1="lt1" tx1="dk1" bg2="lt2" tx2="dk2" accent1="accent1" accent2="accent2" accent3="accent3" accent4="accent4" accent5="accent5" accent6="accent6" hlink="hlink" folHlink="folHlink"/>
  <p:sldLayoutIdLst>
    <p:sldLayoutId id="2147484282" r:id="rId1"/>
    <p:sldLayoutId id="2147484283" r:id="rId2"/>
    <p:sldLayoutId id="2147484284" r:id="rId3"/>
    <p:sldLayoutId id="2147484285" r:id="rId4"/>
    <p:sldLayoutId id="2147484286" r:id="rId5"/>
    <p:sldLayoutId id="2147484287" r:id="rId6"/>
    <p:sldLayoutId id="2147484288" r:id="rId7"/>
    <p:sldLayoutId id="2147484289" r:id="rId8"/>
    <p:sldLayoutId id="2147484290" r:id="rId9"/>
    <p:sldLayoutId id="2147484291" r:id="rId10"/>
    <p:sldLayoutId id="214748429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r>
              <a:rPr lang="en-US" altLang="en-US" dirty="0">
                <a:solidFill>
                  <a:srgbClr val="000000"/>
                </a:solidFill>
              </a:rPr>
              <a:t>CHIPPER: HPCA 2011</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285720" y="6357958"/>
            <a:ext cx="1347679" cy="389938"/>
          </a:xfrm>
          <a:prstGeom prst="rect">
            <a:avLst/>
          </a:prstGeom>
        </p:spPr>
      </p:pic>
    </p:spTree>
    <p:extLst>
      <p:ext uri="{BB962C8B-B14F-4D97-AF65-F5344CB8AC3E}">
        <p14:creationId xmlns:p14="http://schemas.microsoft.com/office/powerpoint/2010/main" val="2503778565"/>
      </p:ext>
    </p:extLst>
  </p:cSld>
  <p:clrMap bg1="lt1" tx1="dk1" bg2="lt2" tx2="dk2" accent1="accent1" accent2="accent2" accent3="accent3" accent4="accent4" accent5="accent5" accent6="accent6" hlink="hlink" folHlink="folHlink"/>
  <p:sldLayoutIdLst>
    <p:sldLayoutId id="2147484523" r:id="rId1"/>
    <p:sldLayoutId id="2147484524" r:id="rId2"/>
    <p:sldLayoutId id="2147484525" r:id="rId3"/>
    <p:sldLayoutId id="2147484526" r:id="rId4"/>
    <p:sldLayoutId id="2147484527" r:id="rId5"/>
    <p:sldLayoutId id="2147484528" r:id="rId6"/>
    <p:sldLayoutId id="2147484529" r:id="rId7"/>
    <p:sldLayoutId id="2147484530" r:id="rId8"/>
    <p:sldLayoutId id="2147484531" r:id="rId9"/>
    <p:sldLayoutId id="2147484532" r:id="rId10"/>
    <p:sldLayoutId id="214748453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2586202913"/>
      </p:ext>
    </p:extLst>
  </p:cSld>
  <p:clrMap bg1="lt1" tx1="dk1" bg2="lt2" tx2="dk2" accent1="accent1" accent2="accent2" accent3="accent3" accent4="accent4" accent5="accent5" accent6="accent6" hlink="hlink" folHlink="folHlink"/>
  <p:sldLayoutIdLst>
    <p:sldLayoutId id="2147484572" r:id="rId1"/>
    <p:sldLayoutId id="2147484573" r:id="rId2"/>
    <p:sldLayoutId id="2147484574" r:id="rId3"/>
    <p:sldLayoutId id="2147484575" r:id="rId4"/>
    <p:sldLayoutId id="2147484576" r:id="rId5"/>
    <p:sldLayoutId id="2147484577" r:id="rId6"/>
    <p:sldLayoutId id="2147484578" r:id="rId7"/>
    <p:sldLayoutId id="2147484579" r:id="rId8"/>
    <p:sldLayoutId id="2147484580" r:id="rId9"/>
    <p:sldLayoutId id="2147484581" r:id="rId10"/>
    <p:sldLayoutId id="214748458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4726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614864" y="6356176"/>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dirty="0">
              <a:solidFill>
                <a:srgbClr val="000000"/>
              </a:solidFill>
            </a:endParaRPr>
          </a:p>
        </p:txBody>
      </p:sp>
      <p:sp>
        <p:nvSpPr>
          <p:cNvPr id="100360" name="Line 1032"/>
          <p:cNvSpPr>
            <a:spLocks noChangeShapeType="1"/>
          </p:cNvSpPr>
          <p:nvPr/>
        </p:nvSpPr>
        <p:spPr bwMode="auto">
          <a:xfrm>
            <a:off x="228600" y="6453336"/>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4272753442"/>
      </p:ext>
    </p:extLst>
  </p:cSld>
  <p:clrMap bg1="lt1" tx1="dk1" bg2="lt2" tx2="dk2" accent1="accent1" accent2="accent2" accent3="accent3" accent4="accent4" accent5="accent5" accent6="accent6" hlink="hlink" folHlink="folHlink"/>
  <p:sldLayoutIdLst>
    <p:sldLayoutId id="2147484778" r:id="rId1"/>
    <p:sldLayoutId id="2147484779" r:id="rId2"/>
    <p:sldLayoutId id="2147484780" r:id="rId3"/>
    <p:sldLayoutId id="2147484781" r:id="rId4"/>
    <p:sldLayoutId id="2147484782" r:id="rId5"/>
    <p:sldLayoutId id="2147484783" r:id="rId6"/>
    <p:sldLayoutId id="2147484784" r:id="rId7"/>
    <p:sldLayoutId id="2147484785" r:id="rId8"/>
    <p:sldLayoutId id="2147484786" r:id="rId9"/>
    <p:sldLayoutId id="2147484787" r:id="rId10"/>
    <p:sldLayoutId id="214748478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27860052"/>
      </p:ext>
    </p:extLst>
  </p:cSld>
  <p:clrMap bg1="lt1" tx1="dk1" bg2="lt2" tx2="dk2" accent1="accent1" accent2="accent2" accent3="accent3" accent4="accent4" accent5="accent5" accent6="accent6" hlink="hlink" folHlink="folHlink"/>
  <p:sldLayoutIdLst>
    <p:sldLayoutId id="2147484838" r:id="rId1"/>
    <p:sldLayoutId id="2147484839" r:id="rId2"/>
    <p:sldLayoutId id="2147484840" r:id="rId3"/>
    <p:sldLayoutId id="2147484841" r:id="rId4"/>
    <p:sldLayoutId id="2147484842" r:id="rId5"/>
    <p:sldLayoutId id="2147484843" r:id="rId6"/>
    <p:sldLayoutId id="2147484844" r:id="rId7"/>
    <p:sldLayoutId id="2147484845" r:id="rId8"/>
    <p:sldLayoutId id="2147484846" r:id="rId9"/>
    <p:sldLayoutId id="2147484847" r:id="rId10"/>
    <p:sldLayoutId id="214748484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2151711694"/>
      </p:ext>
    </p:extLst>
  </p:cSld>
  <p:clrMap bg1="lt1" tx1="dk1" bg2="lt2" tx2="dk2" accent1="accent1" accent2="accent2" accent3="accent3" accent4="accent4" accent5="accent5" accent6="accent6" hlink="hlink" folHlink="folHlink"/>
  <p:sldLayoutIdLst>
    <p:sldLayoutId id="2147484850" r:id="rId1"/>
    <p:sldLayoutId id="2147484851" r:id="rId2"/>
    <p:sldLayoutId id="2147484852" r:id="rId3"/>
    <p:sldLayoutId id="2147484853" r:id="rId4"/>
    <p:sldLayoutId id="2147484854" r:id="rId5"/>
    <p:sldLayoutId id="2147484855" r:id="rId6"/>
    <p:sldLayoutId id="2147484856" r:id="rId7"/>
    <p:sldLayoutId id="2147484857" r:id="rId8"/>
    <p:sldLayoutId id="2147484858" r:id="rId9"/>
    <p:sldLayoutId id="2147484859" r:id="rId10"/>
    <p:sldLayoutId id="214748486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3691673417"/>
      </p:ext>
    </p:extLst>
  </p:cSld>
  <p:clrMap bg1="lt1" tx1="dk1" bg2="lt2" tx2="dk2" accent1="accent1" accent2="accent2" accent3="accent3" accent4="accent4" accent5="accent5" accent6="accent6" hlink="hlink" folHlink="folHlink"/>
  <p:sldLayoutIdLst>
    <p:sldLayoutId id="2147484862" r:id="rId1"/>
    <p:sldLayoutId id="2147484863" r:id="rId2"/>
    <p:sldLayoutId id="2147484864" r:id="rId3"/>
    <p:sldLayoutId id="2147484865" r:id="rId4"/>
    <p:sldLayoutId id="2147484866" r:id="rId5"/>
    <p:sldLayoutId id="2147484867" r:id="rId6"/>
    <p:sldLayoutId id="2147484868" r:id="rId7"/>
    <p:sldLayoutId id="2147484869" r:id="rId8"/>
    <p:sldLayoutId id="2147484870" r:id="rId9"/>
    <p:sldLayoutId id="2147484871" r:id="rId10"/>
    <p:sldLayoutId id="214748487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1079760595"/>
      </p:ext>
    </p:extLst>
  </p:cSld>
  <p:clrMap bg1="lt1" tx1="dk1" bg2="lt2" tx2="dk2" accent1="accent1" accent2="accent2" accent3="accent3" accent4="accent4" accent5="accent5" accent6="accent6" hlink="hlink" folHlink="folHlink"/>
  <p:sldLayoutIdLst>
    <p:sldLayoutId id="2147484874" r:id="rId1"/>
    <p:sldLayoutId id="2147484875" r:id="rId2"/>
    <p:sldLayoutId id="2147484876" r:id="rId3"/>
    <p:sldLayoutId id="2147484877" r:id="rId4"/>
    <p:sldLayoutId id="2147484878" r:id="rId5"/>
    <p:sldLayoutId id="2147484879" r:id="rId6"/>
    <p:sldLayoutId id="2147484880" r:id="rId7"/>
    <p:sldLayoutId id="2147484881" r:id="rId8"/>
    <p:sldLayoutId id="2147484882" r:id="rId9"/>
    <p:sldLayoutId id="2147484883" r:id="rId10"/>
    <p:sldLayoutId id="214748488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43362"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63"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charset="0"/>
              </a:defRPr>
            </a:lvl1pPr>
          </a:lstStyle>
          <a:p>
            <a:pPr fontAlgn="base">
              <a:spcBef>
                <a:spcPct val="0"/>
              </a:spcBef>
              <a:spcAft>
                <a:spcPct val="0"/>
              </a:spcAft>
              <a:defRPr/>
            </a:pPr>
            <a:endParaRPr lang="en-US">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defRPr/>
            </a:pPr>
            <a:fld id="{12B59C95-9F24-CC4B-832C-1D8C21792A43}" type="slidenum">
              <a:rPr lang="en-US">
                <a:ea typeface="ＭＳ Ｐゴシック" charset="0"/>
                <a:cs typeface="ＭＳ Ｐゴシック" charset="0"/>
              </a:rPr>
              <a:pPr fontAlgn="base">
                <a:spcBef>
                  <a:spcPct val="0"/>
                </a:spcBef>
                <a:spcAft>
                  <a:spcPct val="0"/>
                </a:spcAft>
                <a:defRPr/>
              </a:pPr>
              <a:t>‹#›</a:t>
            </a:fld>
            <a:endParaRPr lang="en-US">
              <a:ea typeface="ＭＳ Ｐゴシック" charset="0"/>
              <a:cs typeface="ＭＳ Ｐゴシック" charset="0"/>
            </a:endParaRPr>
          </a:p>
        </p:txBody>
      </p:sp>
      <p:sp>
        <p:nvSpPr>
          <p:cNvPr id="143366"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367"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43368" name="Picture 7" descr="safari.png"/>
          <p:cNvPicPr>
            <a:picLocks noChangeAspect="1"/>
          </p:cNvPicPr>
          <p:nvPr userDrawn="1"/>
        </p:nvPicPr>
        <p:blipFill>
          <a:blip r:embed="rId14" cstate="screen">
            <a:extLst>
              <a:ext uri="{28A0092B-C50C-407E-A947-70E740481C1C}">
                <a14:useLocalDpi xmlns:a14="http://schemas.microsoft.com/office/drawing/2010/main"/>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955159085"/>
      </p:ext>
    </p:extLst>
  </p:cSld>
  <p:clrMap bg1="lt1" tx1="dk1" bg2="lt2" tx2="dk2" accent1="accent1" accent2="accent2" accent3="accent3" accent4="accent4" accent5="accent5" accent6="accent6" hlink="hlink" folHlink="folHlink"/>
  <p:sldLayoutIdLst>
    <p:sldLayoutId id="2147484970" r:id="rId1"/>
    <p:sldLayoutId id="2147484971" r:id="rId2"/>
    <p:sldLayoutId id="2147484972" r:id="rId3"/>
    <p:sldLayoutId id="2147484973" r:id="rId4"/>
    <p:sldLayoutId id="2147484974" r:id="rId5"/>
    <p:sldLayoutId id="2147484975" r:id="rId6"/>
    <p:sldLayoutId id="2147484976" r:id="rId7"/>
    <p:sldLayoutId id="2147484977" r:id="rId8"/>
    <p:sldLayoutId id="2147484978" r:id="rId9"/>
    <p:sldLayoutId id="2147484979" r:id="rId10"/>
    <p:sldLayoutId id="2147484980" r:id="rId11"/>
    <p:sldLayoutId id="2147484981"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858009255"/>
      </p:ext>
    </p:extLst>
  </p:cSld>
  <p:clrMap bg1="lt1" tx1="dk1" bg2="lt2" tx2="dk2" accent1="accent1" accent2="accent2" accent3="accent3" accent4="accent4" accent5="accent5" accent6="accent6" hlink="hlink" folHlink="folHlink"/>
  <p:sldLayoutIdLst>
    <p:sldLayoutId id="2147485411" r:id="rId1"/>
    <p:sldLayoutId id="2147485412" r:id="rId2"/>
    <p:sldLayoutId id="2147485413" r:id="rId3"/>
    <p:sldLayoutId id="2147485414" r:id="rId4"/>
    <p:sldLayoutId id="2147485415" r:id="rId5"/>
    <p:sldLayoutId id="2147485416" r:id="rId6"/>
    <p:sldLayoutId id="2147485417" r:id="rId7"/>
    <p:sldLayoutId id="2147485418" r:id="rId8"/>
    <p:sldLayoutId id="2147485419" r:id="rId9"/>
    <p:sldLayoutId id="2147485420" r:id="rId10"/>
    <p:sldLayoutId id="214748542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15848122"/>
      </p:ext>
    </p:extLst>
  </p:cSld>
  <p:clrMap bg1="lt1" tx1="dk1" bg2="lt2" tx2="dk2" accent1="accent1" accent2="accent2" accent3="accent3" accent4="accent4" accent5="accent5" accent6="accent6" hlink="hlink" folHlink="folHlink"/>
  <p:sldLayoutIdLst>
    <p:sldLayoutId id="2147485521" r:id="rId1"/>
    <p:sldLayoutId id="2147485522" r:id="rId2"/>
    <p:sldLayoutId id="2147485523" r:id="rId3"/>
    <p:sldLayoutId id="2147485524" r:id="rId4"/>
    <p:sldLayoutId id="2147485525" r:id="rId5"/>
    <p:sldLayoutId id="2147485526" r:id="rId6"/>
    <p:sldLayoutId id="2147485527" r:id="rId7"/>
    <p:sldLayoutId id="2147485528" r:id="rId8"/>
    <p:sldLayoutId id="2147485529" r:id="rId9"/>
    <p:sldLayoutId id="2147485530" r:id="rId10"/>
    <p:sldLayoutId id="214748553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75632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1921638257"/>
      </p:ext>
    </p:extLst>
  </p:cSld>
  <p:clrMap bg1="lt1" tx1="dk1" bg2="lt2" tx2="dk2" accent1="accent1" accent2="accent2" accent3="accent3" accent4="accent4" accent5="accent5" accent6="accent6" hlink="hlink" folHlink="folHlink"/>
  <p:sldLayoutIdLst>
    <p:sldLayoutId id="2147485533" r:id="rId1"/>
    <p:sldLayoutId id="2147485534" r:id="rId2"/>
    <p:sldLayoutId id="2147485535" r:id="rId3"/>
    <p:sldLayoutId id="2147485536" r:id="rId4"/>
    <p:sldLayoutId id="2147485537" r:id="rId5"/>
    <p:sldLayoutId id="2147485538" r:id="rId6"/>
    <p:sldLayoutId id="2147485539" r:id="rId7"/>
    <p:sldLayoutId id="2147485540" r:id="rId8"/>
    <p:sldLayoutId id="2147485541" r:id="rId9"/>
    <p:sldLayoutId id="2147485542" r:id="rId10"/>
    <p:sldLayoutId id="214748554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9"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227335F6-6954-3C40-A4A8-B5A9BB3542FD}"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4342"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43"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1858000284"/>
      </p:ext>
    </p:extLst>
  </p:cSld>
  <p:clrMap bg1="lt1" tx1="dk1" bg2="lt2" tx2="dk2" accent1="accent1" accent2="accent2" accent3="accent3" accent4="accent4" accent5="accent5" accent6="accent6" hlink="hlink" folHlink="folHlink"/>
  <p:sldLayoutIdLst>
    <p:sldLayoutId id="2147485653" r:id="rId1"/>
    <p:sldLayoutId id="2147485654" r:id="rId2"/>
    <p:sldLayoutId id="2147485655" r:id="rId3"/>
    <p:sldLayoutId id="2147485656" r:id="rId4"/>
    <p:sldLayoutId id="2147485657" r:id="rId5"/>
    <p:sldLayoutId id="2147485658" r:id="rId6"/>
    <p:sldLayoutId id="2147485659" r:id="rId7"/>
    <p:sldLayoutId id="2147485660" r:id="rId8"/>
    <p:sldLayoutId id="2147485661" r:id="rId9"/>
    <p:sldLayoutId id="2147485662" r:id="rId10"/>
    <p:sldLayoutId id="2147485663" r:id="rId11"/>
    <p:sldLayoutId id="214748566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7/4/22</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2826778"/>
      </p:ext>
    </p:extLst>
  </p:cSld>
  <p:clrMap bg1="lt1" tx1="dk1" bg2="lt2" tx2="dk2" accent1="accent1" accent2="accent2" accent3="accent3" accent4="accent4" accent5="accent5" accent6="accent6" hlink="hlink" folHlink="folHlink"/>
  <p:sldLayoutIdLst>
    <p:sldLayoutId id="2147485666" r:id="rId1"/>
    <p:sldLayoutId id="2147485667" r:id="rId2"/>
    <p:sldLayoutId id="2147485668" r:id="rId3"/>
    <p:sldLayoutId id="2147485669" r:id="rId4"/>
    <p:sldLayoutId id="2147485670" r:id="rId5"/>
    <p:sldLayoutId id="2147485671" r:id="rId6"/>
    <p:sldLayoutId id="2147485672" r:id="rId7"/>
    <p:sldLayoutId id="2147485673" r:id="rId8"/>
    <p:sldLayoutId id="2147485674" r:id="rId9"/>
    <p:sldLayoutId id="2147485675" r:id="rId10"/>
    <p:sldLayoutId id="2147485676" r:id="rId11"/>
    <p:sldLayoutId id="2147485677" r:id="rId12"/>
  </p:sldLayoutIdLs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cstate="screen">
            <a:extLst>
              <a:ext uri="{28A0092B-C50C-407E-A947-70E740481C1C}">
                <a14:useLocalDpi xmlns:a14="http://schemas.microsoft.com/office/drawing/2010/main"/>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448738813"/>
      </p:ext>
    </p:extLst>
  </p:cSld>
  <p:clrMap bg1="lt1" tx1="dk1" bg2="lt2" tx2="dk2" accent1="accent1" accent2="accent2" accent3="accent3" accent4="accent4" accent5="accent5" accent6="accent6" hlink="hlink" folHlink="folHlink"/>
  <p:sldLayoutIdLst>
    <p:sldLayoutId id="2147485715" r:id="rId1"/>
    <p:sldLayoutId id="2147485716" r:id="rId2"/>
    <p:sldLayoutId id="2147485717" r:id="rId3"/>
    <p:sldLayoutId id="2147485718" r:id="rId4"/>
    <p:sldLayoutId id="2147485719" r:id="rId5"/>
    <p:sldLayoutId id="2147485720" r:id="rId6"/>
    <p:sldLayoutId id="2147485721" r:id="rId7"/>
    <p:sldLayoutId id="2147485722" r:id="rId8"/>
    <p:sldLayoutId id="2147485723" r:id="rId9"/>
    <p:sldLayoutId id="2147485724" r:id="rId10"/>
    <p:sldLayoutId id="2147485725" r:id="rId11"/>
    <p:sldLayoutId id="214748572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ko-KR" altLang="en-US" dirty="0"/>
              <a:t>마스터 제목 스타일 편집</a:t>
            </a:r>
          </a:p>
        </p:txBody>
      </p:sp>
      <p:sp>
        <p:nvSpPr>
          <p:cNvPr id="3" name="텍스트 개체 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2"/>
          </p:nvPr>
        </p:nvSpPr>
        <p:spPr>
          <a:xfrm>
            <a:off x="457200" y="6453336"/>
            <a:ext cx="2133600" cy="268139"/>
          </a:xfrm>
          <a:prstGeom prst="rect">
            <a:avLst/>
          </a:prstGeom>
        </p:spPr>
        <p:txBody>
          <a:bodyPr vert="horz" lIns="91440" tIns="45720" rIns="91440" bIns="45720" rtlCol="0" anchor="ctr"/>
          <a:lstStyle>
            <a:lvl1pPr algn="l">
              <a:defRPr sz="1200">
                <a:solidFill>
                  <a:schemeClr val="tx1">
                    <a:tint val="75000"/>
                  </a:schemeClr>
                </a:solidFill>
              </a:defRPr>
            </a:lvl1pPr>
          </a:lstStyle>
          <a:p>
            <a:pPr latinLnBrk="1"/>
            <a:fld id="{FB30EDBD-1C2D-4C1E-B459-B60219FAB484}" type="datetimeFigureOut">
              <a:rPr lang="ko-KR" altLang="en-US" smtClean="0">
                <a:solidFill>
                  <a:prstClr val="black">
                    <a:tint val="75000"/>
                  </a:prstClr>
                </a:solidFill>
                <a:latin typeface="Calibri"/>
                <a:ea typeface="나눔고딕"/>
              </a:rPr>
              <a:pPr latinLnBrk="1"/>
              <a:t>2022. 7. 4.</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3"/>
          </p:nvPr>
        </p:nvSpPr>
        <p:spPr>
          <a:xfrm>
            <a:off x="3124200" y="6453336"/>
            <a:ext cx="2895600" cy="268139"/>
          </a:xfrm>
          <a:prstGeom prst="rect">
            <a:avLst/>
          </a:prstGeom>
        </p:spPr>
        <p:txBody>
          <a:bodyPr vert="horz" lIns="91440" tIns="45720" rIns="91440" bIns="45720" rtlCol="0" anchor="ctr"/>
          <a:lstStyle>
            <a:lvl1pPr algn="ctr">
              <a:defRPr sz="1200">
                <a:solidFill>
                  <a:schemeClr val="tx1">
                    <a:tint val="75000"/>
                  </a:schemeClr>
                </a:solidFill>
              </a:defRPr>
            </a:lvl1pPr>
          </a:lstStyle>
          <a:p>
            <a:pPr latinLnBrk="1"/>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4"/>
          </p:nvPr>
        </p:nvSpPr>
        <p:spPr>
          <a:xfrm>
            <a:off x="6553200" y="6453336"/>
            <a:ext cx="2133600" cy="268139"/>
          </a:xfrm>
          <a:prstGeom prst="rect">
            <a:avLst/>
          </a:prstGeom>
        </p:spPr>
        <p:txBody>
          <a:bodyPr vert="horz" lIns="91440" tIns="45720" rIns="91440" bIns="45720" rtlCol="0" anchor="ctr"/>
          <a:lstStyle>
            <a:lvl1pPr algn="r">
              <a:defRPr sz="1200">
                <a:solidFill>
                  <a:schemeClr val="tx1">
                    <a:tint val="75000"/>
                  </a:schemeClr>
                </a:solidFill>
              </a:defRPr>
            </a:lvl1pPr>
          </a:lstStyle>
          <a:p>
            <a:pPr latinLnBrk="1"/>
            <a:fld id="{4BEDD84E-25D4-4983-8AA1-2863C96F08D9}" type="slidenum">
              <a:rPr lang="ko-KR" altLang="en-US" smtClean="0">
                <a:solidFill>
                  <a:prstClr val="black">
                    <a:tint val="75000"/>
                  </a:prstClr>
                </a:solidFill>
                <a:latin typeface="Calibri"/>
                <a:ea typeface="나눔고딕"/>
              </a:rPr>
              <a:pPr latinLnBrk="1"/>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377926446"/>
      </p:ext>
    </p:extLst>
  </p:cSld>
  <p:clrMap bg1="lt1" tx1="dk1" bg2="lt2" tx2="dk2" accent1="accent1" accent2="accent2" accent3="accent3" accent4="accent4" accent5="accent5" accent6="accent6" hlink="hlink" folHlink="folHlink"/>
  <p:sldLayoutIdLst>
    <p:sldLayoutId id="2147486473" r:id="rId1"/>
    <p:sldLayoutId id="2147486474" r:id="rId2"/>
    <p:sldLayoutId id="2147486475" r:id="rId3"/>
    <p:sldLayoutId id="2147486476" r:id="rId4"/>
    <p:sldLayoutId id="2147486477" r:id="rId5"/>
    <p:sldLayoutId id="2147486478" r:id="rId6"/>
    <p:sldLayoutId id="2147486479" r:id="rId7"/>
  </p:sldLayoutIdLst>
  <p:txStyles>
    <p:titleStyle>
      <a:lvl1pPr algn="ctr" defTabSz="914400" rtl="0" eaLnBrk="1" latinLnBrk="1" hangingPunct="1">
        <a:spcBef>
          <a:spcPct val="0"/>
        </a:spcBef>
        <a:buNone/>
        <a:defRPr sz="4000" b="1" kern="1200">
          <a:solidFill>
            <a:schemeClr val="tx1"/>
          </a:solidFill>
          <a:latin typeface="+mj-lt"/>
          <a:ea typeface="+mj-ea"/>
          <a:cs typeface="+mj-cs"/>
        </a:defRPr>
      </a:lvl1pPr>
    </p:titleStyle>
    <p:body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218258153"/>
      </p:ext>
    </p:extLst>
  </p:cSld>
  <p:clrMap bg1="lt1" tx1="dk1" bg2="lt2" tx2="dk2" accent1="accent1" accent2="accent2" accent3="accent3" accent4="accent4" accent5="accent5" accent6="accent6" hlink="hlink" folHlink="folHlink"/>
  <p:sldLayoutIdLst>
    <p:sldLayoutId id="2147486595" r:id="rId1"/>
    <p:sldLayoutId id="2147486596" r:id="rId2"/>
    <p:sldLayoutId id="2147486597" r:id="rId3"/>
    <p:sldLayoutId id="2147486598" r:id="rId4"/>
    <p:sldLayoutId id="2147486599" r:id="rId5"/>
    <p:sldLayoutId id="2147486600" r:id="rId6"/>
    <p:sldLayoutId id="2147486601" r:id="rId7"/>
    <p:sldLayoutId id="2147486602" r:id="rId8"/>
    <p:sldLayoutId id="2147486603" r:id="rId9"/>
    <p:sldLayoutId id="2147486604" r:id="rId10"/>
    <p:sldLayoutId id="214748660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494495"/>
      </p:ext>
    </p:extLst>
  </p:cSld>
  <p:clrMap bg1="lt1" tx1="dk1" bg2="lt2" tx2="dk2" accent1="accent1" accent2="accent2" accent3="accent3" accent4="accent4" accent5="accent5" accent6="accent6" hlink="hlink" folHlink="folHlink"/>
  <p:sldLayoutIdLst>
    <p:sldLayoutId id="2147486872" r:id="rId1"/>
    <p:sldLayoutId id="2147486873" r:id="rId2"/>
    <p:sldLayoutId id="2147486874" r:id="rId3"/>
    <p:sldLayoutId id="2147486875" r:id="rId4"/>
    <p:sldLayoutId id="2147486876" r:id="rId5"/>
    <p:sldLayoutId id="2147486877" r:id="rId6"/>
    <p:sldLayoutId id="2147486878" r:id="rId7"/>
    <p:sldLayoutId id="2147486879" r:id="rId8"/>
    <p:sldLayoutId id="2147486880" r:id="rId9"/>
    <p:sldLayoutId id="2147486881" r:id="rId10"/>
    <p:sldLayoutId id="2147486882"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3107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3107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B223C560-0E5F-EA4E-BC8F-576A57968152}" type="slidenum">
              <a:rPr lang="en-US" altLang="en-US"/>
              <a:pPr>
                <a:defRPr/>
              </a:pPr>
              <a:t>‹#›</a:t>
            </a:fld>
            <a:endParaRPr lang="en-US" altLang="en-US"/>
          </a:p>
        </p:txBody>
      </p:sp>
      <p:sp>
        <p:nvSpPr>
          <p:cNvPr id="13107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3107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31080"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rcRect/>
          <a:stretch>
            <a:fillRect/>
          </a:stretch>
        </p:blipFill>
        <p:spPr bwMode="auto">
          <a:xfrm>
            <a:off x="179388" y="6453188"/>
            <a:ext cx="1079500" cy="3127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2993472234"/>
      </p:ext>
    </p:extLst>
  </p:cSld>
  <p:clrMap bg1="lt1" tx1="dk1" bg2="lt2" tx2="dk2" accent1="accent1" accent2="accent2" accent3="accent3" accent4="accent4" accent5="accent5" accent6="accent6" hlink="hlink" folHlink="folHlink"/>
  <p:sldLayoutIdLst>
    <p:sldLayoutId id="2147487121" r:id="rId1"/>
    <p:sldLayoutId id="2147487122" r:id="rId2"/>
    <p:sldLayoutId id="2147487123" r:id="rId3"/>
    <p:sldLayoutId id="2147487124" r:id="rId4"/>
    <p:sldLayoutId id="2147487125" r:id="rId5"/>
    <p:sldLayoutId id="2147487126" r:id="rId6"/>
    <p:sldLayoutId id="2147487127" r:id="rId7"/>
    <p:sldLayoutId id="2147487128" r:id="rId8"/>
    <p:sldLayoutId id="2147487129" r:id="rId9"/>
    <p:sldLayoutId id="2147487130" r:id="rId10"/>
    <p:sldLayoutId id="214748713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7/4/22</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929406329"/>
      </p:ext>
    </p:extLst>
  </p:cSld>
  <p:clrMap bg1="lt1" tx1="dk1" bg2="lt2" tx2="dk2" accent1="accent1" accent2="accent2" accent3="accent3" accent4="accent4" accent5="accent5" accent6="accent6" hlink="hlink" folHlink="folHlink"/>
  <p:sldLayoutIdLst>
    <p:sldLayoutId id="2147487145" r:id="rId1"/>
    <p:sldLayoutId id="2147487146" r:id="rId2"/>
    <p:sldLayoutId id="2147487147" r:id="rId3"/>
    <p:sldLayoutId id="2147487148" r:id="rId4"/>
    <p:sldLayoutId id="2147487149" r:id="rId5"/>
    <p:sldLayoutId id="2147487150" r:id="rId6"/>
    <p:sldLayoutId id="2147487151" r:id="rId7"/>
    <p:sldLayoutId id="2147487152" r:id="rId8"/>
    <p:sldLayoutId id="2147487153" r:id="rId9"/>
    <p:sldLayoutId id="2147487154" r:id="rId10"/>
    <p:sldLayoutId id="2147487155" r:id="rId11"/>
    <p:sldLayoutId id="2147487156" r:id="rId12"/>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6998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69987"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EFC36330-171D-874A-B302-CA3D70443983}" type="slidenum">
              <a:rPr lang="en-US" altLang="en-US"/>
              <a:pPr>
                <a:defRPr/>
              </a:pPr>
              <a:t>‹#›</a:t>
            </a:fld>
            <a:endParaRPr lang="en-US" altLang="en-US"/>
          </a:p>
        </p:txBody>
      </p:sp>
      <p:sp>
        <p:nvSpPr>
          <p:cNvPr id="169990"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69991"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69992"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rcRect/>
          <a:stretch>
            <a:fillRect/>
          </a:stretch>
        </p:blipFill>
        <p:spPr bwMode="auto">
          <a:xfrm>
            <a:off x="179388" y="6453188"/>
            <a:ext cx="1079500" cy="3127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73560839"/>
      </p:ext>
    </p:extLst>
  </p:cSld>
  <p:clrMap bg1="lt1" tx1="dk1" bg2="lt2" tx2="dk2" accent1="accent1" accent2="accent2" accent3="accent3" accent4="accent4" accent5="accent5" accent6="accent6" hlink="hlink" folHlink="folHlink"/>
  <p:sldLayoutIdLst>
    <p:sldLayoutId id="2147487195" r:id="rId1"/>
    <p:sldLayoutId id="2147487196" r:id="rId2"/>
    <p:sldLayoutId id="2147487197" r:id="rId3"/>
    <p:sldLayoutId id="2147487198" r:id="rId4"/>
    <p:sldLayoutId id="2147487199" r:id="rId5"/>
    <p:sldLayoutId id="2147487200" r:id="rId6"/>
    <p:sldLayoutId id="2147487201" r:id="rId7"/>
    <p:sldLayoutId id="2147487202" r:id="rId8"/>
    <p:sldLayoutId id="2147487203" r:id="rId9"/>
    <p:sldLayoutId id="2147487204" r:id="rId10"/>
    <p:sldLayoutId id="214748720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891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3891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72694B9D-8BFE-654E-8D86-2D1B27ECA5D0}" type="slidenum">
              <a:rPr lang="en-US" altLang="en-US"/>
              <a:pPr>
                <a:defRPr/>
              </a:pPr>
              <a:t>‹#›</a:t>
            </a:fld>
            <a:endParaRPr lang="en-US" altLang="en-US"/>
          </a:p>
        </p:txBody>
      </p:sp>
      <p:sp>
        <p:nvSpPr>
          <p:cNvPr id="3891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3891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3237550987"/>
      </p:ext>
    </p:extLst>
  </p:cSld>
  <p:clrMap bg1="lt1" tx1="dk1" bg2="lt2" tx2="dk2" accent1="accent1" accent2="accent2" accent3="accent3" accent4="accent4" accent5="accent5" accent6="accent6" hlink="hlink" folHlink="folHlink"/>
  <p:sldLayoutIdLst>
    <p:sldLayoutId id="2147487207" r:id="rId1"/>
    <p:sldLayoutId id="2147487208" r:id="rId2"/>
    <p:sldLayoutId id="2147487209" r:id="rId3"/>
    <p:sldLayoutId id="2147487210" r:id="rId4"/>
    <p:sldLayoutId id="2147487211" r:id="rId5"/>
    <p:sldLayoutId id="2147487212" r:id="rId6"/>
    <p:sldLayoutId id="2147487213" r:id="rId7"/>
    <p:sldLayoutId id="2147487214" r:id="rId8"/>
    <p:sldLayoutId id="2147487215" r:id="rId9"/>
    <p:sldLayoutId id="2147487216" r:id="rId10"/>
    <p:sldLayoutId id="2147487217"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94431041"/>
      </p:ext>
    </p:extLst>
  </p:cSld>
  <p:clrMap bg1="lt1" tx1="dk1" bg2="lt2" tx2="dk2" accent1="accent1" accent2="accent2" accent3="accent3" accent4="accent4" accent5="accent5" accent6="accent6" hlink="hlink" folHlink="folHlink"/>
  <p:sldLayoutIdLst>
    <p:sldLayoutId id="2147487259" r:id="rId1"/>
    <p:sldLayoutId id="2147487260" r:id="rId2"/>
    <p:sldLayoutId id="2147487261" r:id="rId3"/>
    <p:sldLayoutId id="2147487262" r:id="rId4"/>
    <p:sldLayoutId id="2147487263" r:id="rId5"/>
    <p:sldLayoutId id="2147487264" r:id="rId6"/>
    <p:sldLayoutId id="2147487265" r:id="rId7"/>
    <p:sldLayoutId id="2147487266" r:id="rId8"/>
    <p:sldLayoutId id="2147487267" r:id="rId9"/>
    <p:sldLayoutId id="2147487268" r:id="rId10"/>
    <p:sldLayoutId id="214748726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C01E2B0-9580-443F-A6BA-B15F0931263F}" type="datetime1">
              <a:rPr lang="en-US" smtClean="0">
                <a:solidFill>
                  <a:prstClr val="black">
                    <a:tint val="75000"/>
                  </a:prstClr>
                </a:solidFill>
              </a:rPr>
              <a:pPr/>
              <a:t>7/4/22</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34407785"/>
      </p:ext>
    </p:extLst>
  </p:cSld>
  <p:clrMap bg1="lt1" tx1="dk1" bg2="lt2" tx2="dk2" accent1="accent1" accent2="accent2" accent3="accent3" accent4="accent4" accent5="accent5" accent6="accent6" hlink="hlink" folHlink="folHlink"/>
  <p:sldLayoutIdLst>
    <p:sldLayoutId id="2147487460" r:id="rId1"/>
    <p:sldLayoutId id="2147487461" r:id="rId2"/>
    <p:sldLayoutId id="2147487462" r:id="rId3"/>
    <p:sldLayoutId id="2147487463" r:id="rId4"/>
    <p:sldLayoutId id="2147487464" r:id="rId5"/>
    <p:sldLayoutId id="2147487465" r:id="rId6"/>
    <p:sldLayoutId id="2147487466" r:id="rId7"/>
    <p:sldLayoutId id="2147487467" r:id="rId8"/>
    <p:sldLayoutId id="2147487468" r:id="rId9"/>
    <p:sldLayoutId id="2147487469" r:id="rId10"/>
    <p:sldLayoutId id="2147487470"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49" name="Rectangle 1"/>
          <p:cNvSpPr>
            <a:spLocks noGrp="1" noChangeArrowheads="1"/>
          </p:cNvSpPr>
          <p:nvPr>
            <p:ph type="title"/>
          </p:nvPr>
        </p:nvSpPr>
        <p:spPr bwMode="auto">
          <a:xfrm>
            <a:off x="419100" y="196850"/>
            <a:ext cx="8077200" cy="558800"/>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vert="horz" wrap="square" lIns="25400" tIns="25400" rIns="25400" bIns="25400" numCol="1" anchor="t" anchorCtr="0" compatLnSpc="1">
            <a:prstTxWarp prst="textNoShape">
              <a:avLst/>
            </a:prstTxWarp>
          </a:bodyPr>
          <a:lstStyle/>
          <a:p>
            <a:pPr lvl="0"/>
            <a:r>
              <a:rPr lang="en-US">
                <a:sym typeface="Myriad Pro Bold Cond" charset="0"/>
              </a:rPr>
              <a:t>Click to edit Master title style</a:t>
            </a:r>
          </a:p>
        </p:txBody>
      </p:sp>
      <p:sp>
        <p:nvSpPr>
          <p:cNvPr id="2050" name="Rectangle 2"/>
          <p:cNvSpPr>
            <a:spLocks noGrp="1" noChangeArrowheads="1"/>
          </p:cNvSpPr>
          <p:nvPr>
            <p:ph type="body" idx="1"/>
          </p:nvPr>
        </p:nvSpPr>
        <p:spPr bwMode="auto">
          <a:xfrm>
            <a:off x="419100" y="1047750"/>
            <a:ext cx="8077200" cy="5175250"/>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vert="horz" wrap="square" lIns="25400" tIns="25400" rIns="25400" bIns="25400" numCol="1" anchor="t" anchorCtr="0" compatLnSpc="1">
            <a:prstTxWarp prst="textNoShape">
              <a:avLst/>
            </a:prstTxWarp>
          </a:bodyPr>
          <a:lstStyle/>
          <a:p>
            <a:pPr lvl="0"/>
            <a:r>
              <a:rPr lang="en-US">
                <a:sym typeface="Myriad Pro Bold Cond" charset="0"/>
              </a:rPr>
              <a:t>Click to edit Master text styles</a:t>
            </a:r>
          </a:p>
          <a:p>
            <a:pPr lvl="1"/>
            <a:r>
              <a:rPr lang="en-US">
                <a:sym typeface="Myriad Pro Bold Cond" charset="0"/>
              </a:rPr>
              <a:t>Second level</a:t>
            </a:r>
          </a:p>
          <a:p>
            <a:pPr lvl="2"/>
            <a:r>
              <a:rPr lang="en-US">
                <a:sym typeface="Myriad Pro Bold Cond" charset="0"/>
              </a:rPr>
              <a:t>Third level</a:t>
            </a:r>
          </a:p>
          <a:p>
            <a:pPr lvl="3"/>
            <a:r>
              <a:rPr lang="en-US">
                <a:sym typeface="Myriad Pro Bold Cond" charset="0"/>
              </a:rPr>
              <a:t>Fourth level</a:t>
            </a:r>
          </a:p>
          <a:p>
            <a:pPr lvl="4"/>
            <a:r>
              <a:rPr lang="en-US">
                <a:sym typeface="Myriad Pro Bold Cond" charset="0"/>
              </a:rPr>
              <a:t>Fifth level</a:t>
            </a:r>
          </a:p>
        </p:txBody>
      </p:sp>
    </p:spTree>
    <p:extLst>
      <p:ext uri="{BB962C8B-B14F-4D97-AF65-F5344CB8AC3E}">
        <p14:creationId xmlns:p14="http://schemas.microsoft.com/office/powerpoint/2010/main" val="1377622706"/>
      </p:ext>
    </p:extLst>
  </p:cSld>
  <p:clrMap bg1="lt1" tx1="dk1" bg2="lt2" tx2="dk2" accent1="accent1" accent2="accent2" accent3="accent3" accent4="accent4" accent5="accent5" accent6="accent6" hlink="hlink" folHlink="folHlink"/>
  <p:sldLayoutIdLst>
    <p:sldLayoutId id="2147487472" r:id="rId1"/>
    <p:sldLayoutId id="2147487473" r:id="rId2"/>
    <p:sldLayoutId id="2147487474" r:id="rId3"/>
    <p:sldLayoutId id="2147487475" r:id="rId4"/>
    <p:sldLayoutId id="2147487476" r:id="rId5"/>
    <p:sldLayoutId id="2147487477" r:id="rId6"/>
    <p:sldLayoutId id="2147487478" r:id="rId7"/>
    <p:sldLayoutId id="2147487479" r:id="rId8"/>
    <p:sldLayoutId id="2147487480" r:id="rId9"/>
    <p:sldLayoutId id="2147487481" r:id="rId10"/>
    <p:sldLayoutId id="2147487482" r:id="rId11"/>
  </p:sldLayoutIdLst>
  <p:transition/>
  <p:txStyles>
    <p:titleStyle>
      <a:lvl1pPr algn="l" rtl="0" fontAlgn="base">
        <a:spcBef>
          <a:spcPct val="0"/>
        </a:spcBef>
        <a:spcAft>
          <a:spcPct val="0"/>
        </a:spcAft>
        <a:defRPr sz="4200">
          <a:solidFill>
            <a:schemeClr val="tx1"/>
          </a:solidFill>
          <a:latin typeface="+mj-lt"/>
          <a:ea typeface="+mj-ea"/>
          <a:cs typeface="+mj-cs"/>
          <a:sym typeface="Myriad Pro Bold Cond" charset="0"/>
        </a:defRPr>
      </a:lvl1pPr>
      <a:lvl2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2pPr>
      <a:lvl3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3pPr>
      <a:lvl4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4pPr>
      <a:lvl5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5pPr>
      <a:lvl6pPr marL="2286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6pPr>
      <a:lvl7pPr marL="4572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7pPr>
      <a:lvl8pPr marL="6858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8pPr>
      <a:lvl9pPr marL="9144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9pPr>
    </p:titleStyle>
    <p:bodyStyle>
      <a:lvl1pPr marL="400050" indent="-400050" algn="l" rtl="0" fontAlgn="base">
        <a:spcBef>
          <a:spcPts val="700"/>
        </a:spcBef>
        <a:spcAft>
          <a:spcPct val="0"/>
        </a:spcAft>
        <a:buSzPct val="120000"/>
        <a:buFont typeface="Lucida Grande" charset="0"/>
        <a:buChar char="▪"/>
        <a:defRPr sz="2800">
          <a:solidFill>
            <a:schemeClr val="tx1"/>
          </a:solidFill>
          <a:latin typeface="+mn-lt"/>
          <a:ea typeface="+mn-ea"/>
          <a:cs typeface="+mn-cs"/>
          <a:sym typeface="Myriad Pro Bold Cond" charset="0"/>
        </a:defRPr>
      </a:lvl1pPr>
      <a:lvl2pPr marL="6921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2pPr>
      <a:lvl3pPr marL="102870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3pPr>
      <a:lvl4pPr marL="135890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4pPr>
      <a:lvl5pPr marL="16954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5pPr>
      <a:lvl6pPr marL="19240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6pPr>
      <a:lvl7pPr marL="21526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7pPr>
      <a:lvl8pPr marL="23812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8pPr>
      <a:lvl9pPr marL="26098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9pPr>
    </p:bodyStyle>
    <p:otherStyle>
      <a:defPPr>
        <a:defRPr lang="en-US"/>
      </a:defPPr>
      <a:lvl1pPr marL="0" algn="l" defTabSz="228600" rtl="0" eaLnBrk="1" latinLnBrk="0" hangingPunct="1">
        <a:defRPr sz="900" kern="1200">
          <a:solidFill>
            <a:schemeClr val="tx1"/>
          </a:solidFill>
          <a:latin typeface="+mn-lt"/>
          <a:ea typeface="+mn-ea"/>
          <a:cs typeface="+mn-cs"/>
        </a:defRPr>
      </a:lvl1pPr>
      <a:lvl2pPr marL="228600" algn="l" defTabSz="228600" rtl="0" eaLnBrk="1" latinLnBrk="0" hangingPunct="1">
        <a:defRPr sz="900" kern="1200">
          <a:solidFill>
            <a:schemeClr val="tx1"/>
          </a:solidFill>
          <a:latin typeface="+mn-lt"/>
          <a:ea typeface="+mn-ea"/>
          <a:cs typeface="+mn-cs"/>
        </a:defRPr>
      </a:lvl2pPr>
      <a:lvl3pPr marL="457200" algn="l" defTabSz="228600" rtl="0" eaLnBrk="1" latinLnBrk="0" hangingPunct="1">
        <a:defRPr sz="900" kern="1200">
          <a:solidFill>
            <a:schemeClr val="tx1"/>
          </a:solidFill>
          <a:latin typeface="+mn-lt"/>
          <a:ea typeface="+mn-ea"/>
          <a:cs typeface="+mn-cs"/>
        </a:defRPr>
      </a:lvl3pPr>
      <a:lvl4pPr marL="685800" algn="l" defTabSz="228600" rtl="0" eaLnBrk="1" latinLnBrk="0" hangingPunct="1">
        <a:defRPr sz="900" kern="1200">
          <a:solidFill>
            <a:schemeClr val="tx1"/>
          </a:solidFill>
          <a:latin typeface="+mn-lt"/>
          <a:ea typeface="+mn-ea"/>
          <a:cs typeface="+mn-cs"/>
        </a:defRPr>
      </a:lvl4pPr>
      <a:lvl5pPr marL="914400" algn="l" defTabSz="228600" rtl="0" eaLnBrk="1" latinLnBrk="0" hangingPunct="1">
        <a:defRPr sz="900" kern="1200">
          <a:solidFill>
            <a:schemeClr val="tx1"/>
          </a:solidFill>
          <a:latin typeface="+mn-lt"/>
          <a:ea typeface="+mn-ea"/>
          <a:cs typeface="+mn-cs"/>
        </a:defRPr>
      </a:lvl5pPr>
      <a:lvl6pPr marL="1143000" algn="l" defTabSz="228600" rtl="0" eaLnBrk="1" latinLnBrk="0" hangingPunct="1">
        <a:defRPr sz="900" kern="1200">
          <a:solidFill>
            <a:schemeClr val="tx1"/>
          </a:solidFill>
          <a:latin typeface="+mn-lt"/>
          <a:ea typeface="+mn-ea"/>
          <a:cs typeface="+mn-cs"/>
        </a:defRPr>
      </a:lvl6pPr>
      <a:lvl7pPr marL="1371600" algn="l" defTabSz="228600" rtl="0" eaLnBrk="1" latinLnBrk="0" hangingPunct="1">
        <a:defRPr sz="900" kern="1200">
          <a:solidFill>
            <a:schemeClr val="tx1"/>
          </a:solidFill>
          <a:latin typeface="+mn-lt"/>
          <a:ea typeface="+mn-ea"/>
          <a:cs typeface="+mn-cs"/>
        </a:defRPr>
      </a:lvl7pPr>
      <a:lvl8pPr marL="1600200" algn="l" defTabSz="228600" rtl="0" eaLnBrk="1" latinLnBrk="0" hangingPunct="1">
        <a:defRPr sz="900" kern="1200">
          <a:solidFill>
            <a:schemeClr val="tx1"/>
          </a:solidFill>
          <a:latin typeface="+mn-lt"/>
          <a:ea typeface="+mn-ea"/>
          <a:cs typeface="+mn-cs"/>
        </a:defRPr>
      </a:lvl8pPr>
      <a:lvl9pPr marL="1828800" algn="l" defTabSz="228600" rtl="0" eaLnBrk="1" latinLnBrk="0" hangingPunct="1">
        <a:defRPr sz="900" kern="1200">
          <a:solidFill>
            <a:schemeClr val="tx1"/>
          </a:solidFill>
          <a:latin typeface="+mn-lt"/>
          <a:ea typeface="+mn-ea"/>
          <a:cs typeface="+mn-cs"/>
        </a:defRPr>
      </a:lvl9pPr>
    </p:otherStyle>
  </p:txStyles>
</p:sldMaster>
</file>

<file path=ppt/slideMasters/slideMaster3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07527537"/>
      </p:ext>
    </p:extLst>
  </p:cSld>
  <p:clrMap bg1="lt1" tx1="dk1" bg2="lt2" tx2="dk2" accent1="accent1" accent2="accent2" accent3="accent3" accent4="accent4" accent5="accent5" accent6="accent6" hlink="hlink" folHlink="folHlink"/>
  <p:sldLayoutIdLst>
    <p:sldLayoutId id="2147487575" r:id="rId1"/>
    <p:sldLayoutId id="2147487576" r:id="rId2"/>
    <p:sldLayoutId id="2147487577" r:id="rId3"/>
    <p:sldLayoutId id="2147487578" r:id="rId4"/>
    <p:sldLayoutId id="2147487579" r:id="rId5"/>
    <p:sldLayoutId id="2147487580" r:id="rId6"/>
    <p:sldLayoutId id="2147487581" r:id="rId7"/>
    <p:sldLayoutId id="2147487582" r:id="rId8"/>
    <p:sldLayoutId id="2147487583" r:id="rId9"/>
    <p:sldLayoutId id="2147487584" r:id="rId10"/>
    <p:sldLayoutId id="214748758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24069023"/>
      </p:ext>
    </p:extLst>
  </p:cSld>
  <p:clrMap bg1="lt1" tx1="dk1" bg2="lt2" tx2="dk2" accent1="accent1" accent2="accent2" accent3="accent3" accent4="accent4" accent5="accent5" accent6="accent6" hlink="hlink" folHlink="folHlink"/>
  <p:sldLayoutIdLst>
    <p:sldLayoutId id="2147487624" r:id="rId1"/>
    <p:sldLayoutId id="2147487625" r:id="rId2"/>
    <p:sldLayoutId id="2147487626" r:id="rId3"/>
    <p:sldLayoutId id="2147487627" r:id="rId4"/>
    <p:sldLayoutId id="2147487628" r:id="rId5"/>
    <p:sldLayoutId id="2147487629" r:id="rId6"/>
    <p:sldLayoutId id="2147487630" r:id="rId7"/>
    <p:sldLayoutId id="2147487631" r:id="rId8"/>
    <p:sldLayoutId id="2147487632" r:id="rId9"/>
    <p:sldLayoutId id="2147487633" r:id="rId10"/>
    <p:sldLayoutId id="214748763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按一下以編輯母片標題樣式</a:t>
            </a:r>
            <a:endParaRPr lang="en-US" altLang="en-US"/>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ltLang="en-US"/>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latin typeface="Garamond" pitchFamily="18" charset="0"/>
              </a:defRPr>
            </a:lvl1pPr>
          </a:lstStyle>
          <a:p>
            <a:endParaRPr 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pitchFamily="18" charset="0"/>
              </a:defRPr>
            </a:lvl1pPr>
          </a:lstStyle>
          <a:p>
            <a:fld id="{4CAE9295-42F8-0747-9AE1-33958E89C374}" type="slidenum">
              <a:rPr lang="en-US" smtClean="0">
                <a:solidFill>
                  <a:srgbClr val="000000"/>
                </a:solidFill>
              </a:rPr>
              <a:pPr/>
              <a:t>‹#›</a:t>
            </a:fld>
            <a:endParaRPr 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pic>
        <p:nvPicPr>
          <p:cNvPr id="8" name="Picture 7" descr="safari.png"/>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826463370"/>
      </p:ext>
    </p:extLst>
  </p:cSld>
  <p:clrMap bg1="lt1" tx1="dk1" bg2="lt2" tx2="dk2" accent1="accent1" accent2="accent2" accent3="accent3" accent4="accent4" accent5="accent5" accent6="accent6" hlink="hlink" folHlink="folHlink"/>
  <p:sldLayoutIdLst>
    <p:sldLayoutId id="2147487744" r:id="rId1"/>
    <p:sldLayoutId id="2147487745" r:id="rId2"/>
    <p:sldLayoutId id="2147487746" r:id="rId3"/>
    <p:sldLayoutId id="2147487747" r:id="rId4"/>
    <p:sldLayoutId id="2147487748" r:id="rId5"/>
    <p:sldLayoutId id="2147487749" r:id="rId6"/>
    <p:sldLayoutId id="2147487750" r:id="rId7"/>
    <p:sldLayoutId id="2147487751" r:id="rId8"/>
    <p:sldLayoutId id="2147487752" r:id="rId9"/>
    <p:sldLayoutId id="2147487753" r:id="rId10"/>
    <p:sldLayoutId id="2147487754" r:id="rId11"/>
  </p:sldLayoutIdLst>
  <p:transition/>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0898"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80899"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smtClean="0">
                <a:solidFill>
                  <a:srgbClr val="000000"/>
                </a:solidFill>
                <a:latin typeface="Garamond" charset="0"/>
              </a:defRPr>
            </a:lvl1pPr>
          </a:lstStyle>
          <a:p>
            <a:pPr fontAlgn="base">
              <a:spcBef>
                <a:spcPct val="0"/>
              </a:spcBef>
              <a:spcAft>
                <a:spcPct val="0"/>
              </a:spcAft>
              <a:defRPr/>
            </a:pPr>
            <a:fld id="{A09D29E3-D8D3-9442-B127-7FC5C7AABDC8}" type="slidenum">
              <a:rPr lang="en-US" altLang="en-US">
                <a:ea typeface="ＭＳ Ｐゴシック" charset="-128"/>
              </a:rPr>
              <a:pPr fontAlgn="base">
                <a:spcBef>
                  <a:spcPct val="0"/>
                </a:spcBef>
                <a:spcAft>
                  <a:spcPct val="0"/>
                </a:spcAft>
                <a:defRPr/>
              </a:pPr>
              <a:t>‹#›</a:t>
            </a:fld>
            <a:endParaRPr lang="en-US" altLang="en-US">
              <a:ea typeface="ＭＳ Ｐゴシック" charset="-128"/>
            </a:endParaRPr>
          </a:p>
        </p:txBody>
      </p:sp>
      <p:sp>
        <p:nvSpPr>
          <p:cNvPr id="80902"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80903"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Tree>
    <p:extLst>
      <p:ext uri="{BB962C8B-B14F-4D97-AF65-F5344CB8AC3E}">
        <p14:creationId xmlns:p14="http://schemas.microsoft.com/office/powerpoint/2010/main" val="3516416445"/>
      </p:ext>
    </p:extLst>
  </p:cSld>
  <p:clrMap bg1="lt1" tx1="dk1" bg2="lt2" tx2="dk2" accent1="accent1" accent2="accent2" accent3="accent3" accent4="accent4" accent5="accent5" accent6="accent6" hlink="hlink" folHlink="folHlink"/>
  <p:sldLayoutIdLst>
    <p:sldLayoutId id="2147488073" r:id="rId1"/>
    <p:sldLayoutId id="2147488074" r:id="rId2"/>
    <p:sldLayoutId id="2147488075" r:id="rId3"/>
    <p:sldLayoutId id="2147488076" r:id="rId4"/>
    <p:sldLayoutId id="2147488077" r:id="rId5"/>
    <p:sldLayoutId id="2147488078" r:id="rId6"/>
    <p:sldLayoutId id="2147488079" r:id="rId7"/>
    <p:sldLayoutId id="2147488080" r:id="rId8"/>
    <p:sldLayoutId id="2147488081" r:id="rId9"/>
    <p:sldLayoutId id="2147488082" r:id="rId10"/>
    <p:sldLayoutId id="2147488083" r:id="rId11"/>
    <p:sldLayoutId id="214748808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Tree>
    <p:extLst>
      <p:ext uri="{BB962C8B-B14F-4D97-AF65-F5344CB8AC3E}">
        <p14:creationId xmlns:p14="http://schemas.microsoft.com/office/powerpoint/2010/main" val="230368275"/>
      </p:ext>
    </p:extLst>
  </p:cSld>
  <p:clrMap bg1="lt1" tx1="dk1" bg2="lt2" tx2="dk2" accent1="accent1" accent2="accent2" accent3="accent3" accent4="accent4" accent5="accent5" accent6="accent6" hlink="hlink" folHlink="folHlink"/>
  <p:sldLayoutIdLst>
    <p:sldLayoutId id="2147488086" r:id="rId1"/>
    <p:sldLayoutId id="2147488087" r:id="rId2"/>
    <p:sldLayoutId id="2147488088" r:id="rId3"/>
    <p:sldLayoutId id="2147488089" r:id="rId4"/>
    <p:sldLayoutId id="2147488090" r:id="rId5"/>
    <p:sldLayoutId id="2147488091" r:id="rId6"/>
    <p:sldLayoutId id="2147488092" r:id="rId7"/>
    <p:sldLayoutId id="2147488093" r:id="rId8"/>
    <p:sldLayoutId id="2147488094" r:id="rId9"/>
    <p:sldLayoutId id="2147488095" r:id="rId10"/>
    <p:sldLayoutId id="2147488096"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spTree>
    <p:extLst>
      <p:ext uri="{BB962C8B-B14F-4D97-AF65-F5344CB8AC3E}">
        <p14:creationId xmlns:p14="http://schemas.microsoft.com/office/powerpoint/2010/main" val="1573160285"/>
      </p:ext>
    </p:extLst>
  </p:cSld>
  <p:clrMap bg1="lt1" tx1="dk1" bg2="lt2" tx2="dk2" accent1="accent1" accent2="accent2" accent3="accent3" accent4="accent4" accent5="accent5" accent6="accent6" hlink="hlink" folHlink="folHlink"/>
  <p:sldLayoutIdLst>
    <p:sldLayoutId id="2147488098" r:id="rId1"/>
    <p:sldLayoutId id="2147488099" r:id="rId2"/>
    <p:sldLayoutId id="2147488100" r:id="rId3"/>
    <p:sldLayoutId id="2147488101" r:id="rId4"/>
    <p:sldLayoutId id="2147488102" r:id="rId5"/>
    <p:sldLayoutId id="2147488103" r:id="rId6"/>
    <p:sldLayoutId id="2147488104" r:id="rId7"/>
    <p:sldLayoutId id="2147488105" r:id="rId8"/>
    <p:sldLayoutId id="2147488106" r:id="rId9"/>
    <p:sldLayoutId id="2147488107" r:id="rId10"/>
    <p:sldLayoutId id="214748810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pPr eaLnBrk="1" fontAlgn="auto" hangingPunct="1">
              <a:spcBef>
                <a:spcPts val="0"/>
              </a:spcBef>
              <a:spcAft>
                <a:spcPts val="0"/>
              </a:spcAft>
            </a:pPr>
            <a:fld id="{6F400BD0-49BF-48FC-8114-37C1D4F5AB3D}" type="slidenum">
              <a:rPr lang="en-US" altLang="en-US">
                <a:solidFill>
                  <a:srgbClr val="000000"/>
                </a:solidFill>
                <a:ea typeface=""/>
              </a:rPr>
              <a:pPr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626765284"/>
      </p:ext>
    </p:extLst>
  </p:cSld>
  <p:clrMap bg1="lt1" tx1="dk1" bg2="lt2" tx2="dk2" accent1="accent1" accent2="accent2" accent3="accent3" accent4="accent4" accent5="accent5" accent6="accent6" hlink="hlink" folHlink="folHlink"/>
  <p:sldLayoutIdLst>
    <p:sldLayoutId id="2147488266" r:id="rId1"/>
    <p:sldLayoutId id="2147488267" r:id="rId2"/>
    <p:sldLayoutId id="2147488268" r:id="rId3"/>
    <p:sldLayoutId id="2147488269" r:id="rId4"/>
    <p:sldLayoutId id="2147488270" r:id="rId5"/>
    <p:sldLayoutId id="2147488271" r:id="rId6"/>
    <p:sldLayoutId id="2147488272" r:id="rId7"/>
    <p:sldLayoutId id="2147488273" r:id="rId8"/>
    <p:sldLayoutId id="2147488274" r:id="rId9"/>
    <p:sldLayoutId id="2147488275" r:id="rId10"/>
    <p:sldLayoutId id="2147488276"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914400"/>
          </a:xfrm>
          <a:prstGeom prst="rect">
            <a:avLst/>
          </a:prstGeom>
        </p:spPr>
        <p:txBody>
          <a:bodyPr vert="horz" lIns="36576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152400" y="1143000"/>
            <a:ext cx="8839200" cy="5257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268858751"/>
      </p:ext>
    </p:extLst>
  </p:cSld>
  <p:clrMap bg1="lt1" tx1="dk1" bg2="lt2" tx2="dk2" accent1="accent1" accent2="accent2" accent3="accent3" accent4="accent4" accent5="accent5" accent6="accent6" hlink="hlink" folHlink="folHlink"/>
  <p:sldLayoutIdLst>
    <p:sldLayoutId id="2147488317" r:id="rId1"/>
    <p:sldLayoutId id="2147488318" r:id="rId2"/>
    <p:sldLayoutId id="2147488319" r:id="rId3"/>
    <p:sldLayoutId id="2147488320" r:id="rId4"/>
    <p:sldLayoutId id="2147488321" r:id="rId5"/>
    <p:sldLayoutId id="2147488322" r:id="rId6"/>
    <p:sldLayoutId id="2147488323" r:id="rId7"/>
    <p:sldLayoutId id="2147488324" r:id="rId8"/>
    <p:sldLayoutId id="2147488325" r:id="rId9"/>
    <p:sldLayoutId id="2147488326" r:id="rId10"/>
    <p:sldLayoutId id="2147488327" r:id="rId11"/>
  </p:sldLayoutIdLst>
  <p:hf hdr="0" ftr="0" dt="0"/>
  <p:txStyles>
    <p:titleStyle>
      <a:lvl1pPr algn="l" defTabSz="914400" rtl="0" eaLnBrk="1" latinLnBrk="0" hangingPunct="1">
        <a:spcBef>
          <a:spcPct val="0"/>
        </a:spcBef>
        <a:buNone/>
        <a:defRPr sz="4400" b="1" kern="1200">
          <a:solidFill>
            <a:schemeClr val="tx1">
              <a:lumMod val="65000"/>
              <a:lumOff val="3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600" b="1"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b="1"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800" b="1"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891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3891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eaLnBrk="1" hangingPunct="1">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eaLnBrk="1" hangingPunct="1">
              <a:defRPr/>
            </a:pPr>
            <a:fld id="{72694B9D-8BFE-654E-8D86-2D1B27ECA5D0}" type="slidenum">
              <a:rPr lang="en-US" altLang="en-US"/>
              <a:pPr eaLnBrk="1" hangingPunct="1">
                <a:defRPr/>
              </a:pPr>
              <a:t>‹#›</a:t>
            </a:fld>
            <a:endParaRPr lang="en-US" altLang="en-US"/>
          </a:p>
        </p:txBody>
      </p:sp>
      <p:sp>
        <p:nvSpPr>
          <p:cNvPr id="3891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3891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Tree>
    <p:extLst>
      <p:ext uri="{BB962C8B-B14F-4D97-AF65-F5344CB8AC3E}">
        <p14:creationId xmlns:p14="http://schemas.microsoft.com/office/powerpoint/2010/main" val="2483791172"/>
      </p:ext>
    </p:extLst>
  </p:cSld>
  <p:clrMap bg1="lt1" tx1="dk1" bg2="lt2" tx2="dk2" accent1="accent1" accent2="accent2" accent3="accent3" accent4="accent4" accent5="accent5" accent6="accent6" hlink="hlink" folHlink="folHlink"/>
  <p:sldLayoutIdLst>
    <p:sldLayoutId id="2147488341" r:id="rId1"/>
    <p:sldLayoutId id="2147488342" r:id="rId2"/>
    <p:sldLayoutId id="2147488343" r:id="rId3"/>
    <p:sldLayoutId id="2147488344" r:id="rId4"/>
    <p:sldLayoutId id="2147488345" r:id="rId5"/>
    <p:sldLayoutId id="2147488346" r:id="rId6"/>
    <p:sldLayoutId id="2147488347" r:id="rId7"/>
    <p:sldLayoutId id="2147488348" r:id="rId8"/>
    <p:sldLayoutId id="2147488349" r:id="rId9"/>
    <p:sldLayoutId id="2147488350" r:id="rId10"/>
    <p:sldLayoutId id="214748835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eaLnBrk="1" fontAlgn="auto" hangingPunct="1">
              <a:spcBef>
                <a:spcPts val="0"/>
              </a:spcBef>
              <a:spcAft>
                <a:spcPts val="0"/>
              </a:spcAft>
            </a:pPr>
            <a:fld id="{6F400BD0-49BF-48FC-8114-37C1D4F5AB3D}" type="slidenum">
              <a:rPr lang="en-US" altLang="en-US">
                <a:solidFill>
                  <a:srgbClr val="000000"/>
                </a:solidFill>
                <a:ea typeface=""/>
              </a:rPr>
              <a:pPr defTabSz="914024"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141121451"/>
      </p:ext>
    </p:extLst>
  </p:cSld>
  <p:clrMap bg1="lt1" tx1="dk1" bg2="lt2" tx2="dk2" accent1="accent1" accent2="accent2" accent3="accent3" accent4="accent4" accent5="accent5" accent6="accent6" hlink="hlink" folHlink="folHlink"/>
  <p:sldLayoutIdLst>
    <p:sldLayoutId id="2147488379" r:id="rId1"/>
    <p:sldLayoutId id="2147488380" r:id="rId2"/>
    <p:sldLayoutId id="2147488381" r:id="rId3"/>
    <p:sldLayoutId id="2147488382" r:id="rId4"/>
    <p:sldLayoutId id="2147488383" r:id="rId5"/>
    <p:sldLayoutId id="2147488384" r:id="rId6"/>
    <p:sldLayoutId id="2147488385" r:id="rId7"/>
    <p:sldLayoutId id="2147488386" r:id="rId8"/>
    <p:sldLayoutId id="2147488387" r:id="rId9"/>
    <p:sldLayoutId id="2147488388" r:id="rId10"/>
    <p:sldLayoutId id="214748838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4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dirty="0"/>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072707315"/>
      </p:ext>
    </p:extLst>
  </p:cSld>
  <p:clrMap bg1="lt1" tx1="dk1" bg2="lt2" tx2="dk2" accent1="accent1" accent2="accent2" accent3="accent3" accent4="accent4" accent5="accent5" accent6="accent6" hlink="hlink" folHlink="folHlink"/>
  <p:sldLayoutIdLst>
    <p:sldLayoutId id="2147488560" r:id="rId1"/>
    <p:sldLayoutId id="2147488561" r:id="rId2"/>
    <p:sldLayoutId id="2147488562" r:id="rId3"/>
    <p:sldLayoutId id="2147488563" r:id="rId4"/>
    <p:sldLayoutId id="2147488564" r:id="rId5"/>
    <p:sldLayoutId id="2147488565" r:id="rId6"/>
    <p:sldLayoutId id="2147488566" r:id="rId7"/>
    <p:sldLayoutId id="2147488567" r:id="rId8"/>
    <p:sldLayoutId id="2147488568" r:id="rId9"/>
    <p:sldLayoutId id="2147488569" r:id="rId10"/>
    <p:sldLayoutId id="214748857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50C7FBDD-E441-CD4F-8D0B-986DA964BE68}"/>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4C961336-C8C0-B349-AA8E-7AF2E55425BE}"/>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359B2321-3A35-4A4F-B784-F9EB82CDF06A}"/>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803C6AB3-8E66-0C47-9AFC-E6BBCC85987C}"/>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ea typeface="ＭＳ Ｐゴシック" charset="-128"/>
              </a:defRPr>
            </a:lvl1pPr>
          </a:lstStyle>
          <a:p>
            <a:pPr>
              <a:defRPr/>
            </a:pPr>
            <a:fld id="{1D4941C2-832B-CE44-A6CD-6ECEF1806624}" type="slidenum">
              <a:rPr lang="en-US" altLang="en-US"/>
              <a:pPr>
                <a:defRPr/>
              </a:pPr>
              <a:t>‹#›</a:t>
            </a:fld>
            <a:endParaRPr lang="en-US" altLang="en-US"/>
          </a:p>
        </p:txBody>
      </p:sp>
      <p:sp>
        <p:nvSpPr>
          <p:cNvPr id="1030" name="Line 1032">
            <a:extLst>
              <a:ext uri="{FF2B5EF4-FFF2-40B4-BE49-F238E27FC236}">
                <a16:creationId xmlns:a16="http://schemas.microsoft.com/office/drawing/2014/main" id="{84905974-26AA-1845-8C01-E86327ED24C4}"/>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E18BF5C3-4749-A240-A740-B0558883607B}"/>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172272598"/>
      </p:ext>
    </p:extLst>
  </p:cSld>
  <p:clrMap bg1="lt1" tx1="dk1" bg2="lt2" tx2="dk2" accent1="accent1" accent2="accent2" accent3="accent3" accent4="accent4" accent5="accent5" accent6="accent6" hlink="hlink" folHlink="folHlink"/>
  <p:sldLayoutIdLst>
    <p:sldLayoutId id="2147488625" r:id="rId1"/>
    <p:sldLayoutId id="2147488626" r:id="rId2"/>
    <p:sldLayoutId id="2147488627" r:id="rId3"/>
    <p:sldLayoutId id="2147488628" r:id="rId4"/>
    <p:sldLayoutId id="2147488629" r:id="rId5"/>
    <p:sldLayoutId id="2147488630" r:id="rId6"/>
    <p:sldLayoutId id="2147488631" r:id="rId7"/>
    <p:sldLayoutId id="2147488632" r:id="rId8"/>
    <p:sldLayoutId id="2147488633" r:id="rId9"/>
    <p:sldLayoutId id="2147488634" r:id="rId10"/>
    <p:sldLayoutId id="2147488635" r:id="rId11"/>
    <p:sldLayoutId id="214748863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4223090201"/>
      </p:ext>
    </p:extLst>
  </p:cSld>
  <p:clrMap bg1="lt1" tx1="dk1" bg2="lt2" tx2="dk2" accent1="accent1" accent2="accent2" accent3="accent3" accent4="accent4" accent5="accent5" accent6="accent6" hlink="hlink" folHlink="folHlink"/>
  <p:sldLayoutIdLst>
    <p:sldLayoutId id="2147488638" r:id="rId1"/>
    <p:sldLayoutId id="2147488639" r:id="rId2"/>
    <p:sldLayoutId id="2147488640" r:id="rId3"/>
    <p:sldLayoutId id="2147488641" r:id="rId4"/>
    <p:sldLayoutId id="2147488642" r:id="rId5"/>
    <p:sldLayoutId id="2147488643" r:id="rId6"/>
    <p:sldLayoutId id="2147488644" r:id="rId7"/>
    <p:sldLayoutId id="2147488645" r:id="rId8"/>
    <p:sldLayoutId id="2147488646" r:id="rId9"/>
    <p:sldLayoutId id="2147488647" r:id="rId10"/>
    <p:sldLayoutId id="2147488648"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605458997"/>
      </p:ext>
    </p:extLst>
  </p:cSld>
  <p:clrMap bg1="lt1" tx1="dk1" bg2="lt2" tx2="dk2" accent1="accent1" accent2="accent2" accent3="accent3" accent4="accent4" accent5="accent5" accent6="accent6" hlink="hlink" folHlink="folHlink"/>
  <p:sldLayoutIdLst>
    <p:sldLayoutId id="2147488748" r:id="rId1"/>
    <p:sldLayoutId id="2147488749" r:id="rId2"/>
    <p:sldLayoutId id="2147488750" r:id="rId3"/>
    <p:sldLayoutId id="2147488751" r:id="rId4"/>
    <p:sldLayoutId id="2147488752" r:id="rId5"/>
    <p:sldLayoutId id="2147488753" r:id="rId6"/>
    <p:sldLayoutId id="2147488754" r:id="rId7"/>
    <p:sldLayoutId id="2147488755" r:id="rId8"/>
    <p:sldLayoutId id="2147488756" r:id="rId9"/>
    <p:sldLayoutId id="2147488757" r:id="rId10"/>
    <p:sldLayoutId id="2147488758"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cstate="screen">
            <a:extLst>
              <a:ext uri="{28A0092B-C50C-407E-A947-70E740481C1C}">
                <a14:useLocalDpi xmlns:a14="http://schemas.microsoft.com/office/drawing/2010/main"/>
              </a:ext>
            </a:extLst>
          </a:blip>
          <a:srcRect/>
          <a:stretch>
            <a:fillRect/>
          </a:stretch>
        </p:blipFill>
        <p:spPr bwMode="auto">
          <a:xfrm>
            <a:off x="180975" y="6602413"/>
            <a:ext cx="847725"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68926065"/>
      </p:ext>
    </p:extLst>
  </p:cSld>
  <p:clrMap bg1="lt1" tx1="dk1" bg2="lt2" tx2="dk2" accent1="accent1" accent2="accent2" accent3="accent3" accent4="accent4" accent5="accent5" accent6="accent6" hlink="hlink" folHlink="folHlink"/>
  <p:sldLayoutIdLst>
    <p:sldLayoutId id="2147488979" r:id="rId1"/>
    <p:sldLayoutId id="2147488980" r:id="rId2"/>
    <p:sldLayoutId id="2147488981" r:id="rId3"/>
    <p:sldLayoutId id="2147488982" r:id="rId4"/>
    <p:sldLayoutId id="2147488983" r:id="rId5"/>
    <p:sldLayoutId id="2147488984" r:id="rId6"/>
    <p:sldLayoutId id="2147488985" r:id="rId7"/>
    <p:sldLayoutId id="2147488986" r:id="rId8"/>
    <p:sldLayoutId id="2147488987" r:id="rId9"/>
    <p:sldLayoutId id="2147488988" r:id="rId10"/>
    <p:sldLayoutId id="2147488989" r:id="rId11"/>
    <p:sldLayoutId id="2147488990" r:id="rId12"/>
  </p:sldLayoutIdLst>
  <p:transition/>
  <p:hf sldNum="0"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pPr eaLnBrk="1" fontAlgn="auto" hangingPunct="1">
              <a:spcBef>
                <a:spcPts val="0"/>
              </a:spcBef>
              <a:spcAft>
                <a:spcPts val="0"/>
              </a:spcAft>
            </a:pPr>
            <a:fld id="{6F400BD0-49BF-48FC-8114-37C1D4F5AB3D}" type="slidenum">
              <a:rPr lang="en-US" altLang="en-US">
                <a:solidFill>
                  <a:srgbClr val="000000"/>
                </a:solidFill>
                <a:ea typeface=""/>
              </a:rPr>
              <a:pPr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632983355"/>
      </p:ext>
    </p:extLst>
  </p:cSld>
  <p:clrMap bg1="lt1" tx1="dk1" bg2="lt2" tx2="dk2" accent1="accent1" accent2="accent2" accent3="accent3" accent4="accent4" accent5="accent5" accent6="accent6" hlink="hlink" folHlink="folHlink"/>
  <p:sldLayoutIdLst>
    <p:sldLayoutId id="2147488992" r:id="rId1"/>
    <p:sldLayoutId id="2147488993" r:id="rId2"/>
    <p:sldLayoutId id="2147488994" r:id="rId3"/>
    <p:sldLayoutId id="2147488995" r:id="rId4"/>
    <p:sldLayoutId id="2147488996" r:id="rId5"/>
    <p:sldLayoutId id="2147488997" r:id="rId6"/>
    <p:sldLayoutId id="2147488998" r:id="rId7"/>
    <p:sldLayoutId id="2147488999" r:id="rId8"/>
    <p:sldLayoutId id="2147489000" r:id="rId9"/>
    <p:sldLayoutId id="2147489001" r:id="rId10"/>
    <p:sldLayoutId id="214748900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945773964"/>
      </p:ext>
    </p:extLst>
  </p:cSld>
  <p:clrMap bg1="lt1" tx1="dk1" bg2="lt2" tx2="dk2" accent1="accent1" accent2="accent2" accent3="accent3" accent4="accent4" accent5="accent5" accent6="accent6" hlink="hlink" folHlink="folHlink"/>
  <p:sldLayoutIdLst>
    <p:sldLayoutId id="2147489017" r:id="rId1"/>
    <p:sldLayoutId id="2147489018" r:id="rId2"/>
    <p:sldLayoutId id="2147489019" r:id="rId3"/>
    <p:sldLayoutId id="2147489020" r:id="rId4"/>
    <p:sldLayoutId id="2147489021" r:id="rId5"/>
    <p:sldLayoutId id="2147489022" r:id="rId6"/>
    <p:sldLayoutId id="2147489023" r:id="rId7"/>
    <p:sldLayoutId id="2147489024" r:id="rId8"/>
    <p:sldLayoutId id="2147489025" r:id="rId9"/>
    <p:sldLayoutId id="2147489026" r:id="rId10"/>
    <p:sldLayoutId id="2147489027"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575735985"/>
      </p:ext>
    </p:extLst>
  </p:cSld>
  <p:clrMap bg1="lt1" tx1="dk1" bg2="lt2" tx2="dk2" accent1="accent1" accent2="accent2" accent3="accent3" accent4="accent4" accent5="accent5" accent6="accent6" hlink="hlink" folHlink="folHlink"/>
  <p:sldLayoutIdLst>
    <p:sldLayoutId id="2147489029" r:id="rId1"/>
    <p:sldLayoutId id="2147489030" r:id="rId2"/>
    <p:sldLayoutId id="2147489031" r:id="rId3"/>
    <p:sldLayoutId id="2147489032" r:id="rId4"/>
    <p:sldLayoutId id="2147489033" r:id="rId5"/>
    <p:sldLayoutId id="2147489034" r:id="rId6"/>
    <p:sldLayoutId id="2147489035" r:id="rId7"/>
    <p:sldLayoutId id="2147489036" r:id="rId8"/>
    <p:sldLayoutId id="2147489037" r:id="rId9"/>
    <p:sldLayoutId id="2147489038" r:id="rId10"/>
    <p:sldLayoutId id="2147489039"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0BD7560A-9F5D-7742-BEE3-53E7C8CD2AD3}"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58377764"/>
      </p:ext>
    </p:extLst>
  </p:cSld>
  <p:clrMap bg1="lt1" tx1="dk1" bg2="lt2" tx2="dk2" accent1="accent1" accent2="accent2" accent3="accent3" accent4="accent4" accent5="accent5" accent6="accent6" hlink="hlink" folHlink="folHlink"/>
  <p:sldLayoutIdLst>
    <p:sldLayoutId id="2147489085" r:id="rId1"/>
    <p:sldLayoutId id="2147489086" r:id="rId2"/>
    <p:sldLayoutId id="2147489087" r:id="rId3"/>
    <p:sldLayoutId id="2147489088" r:id="rId4"/>
    <p:sldLayoutId id="2147489089" r:id="rId5"/>
    <p:sldLayoutId id="2147489090" r:id="rId6"/>
    <p:sldLayoutId id="2147489091" r:id="rId7"/>
    <p:sldLayoutId id="2147489092" r:id="rId8"/>
    <p:sldLayoutId id="2147489093" r:id="rId9"/>
    <p:sldLayoutId id="2147489094" r:id="rId10"/>
    <p:sldLayoutId id="2147489095" r:id="rId11"/>
    <p:sldLayoutId id="214748909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pPr eaLnBrk="1" fontAlgn="auto" hangingPunct="1">
              <a:spcBef>
                <a:spcPts val="0"/>
              </a:spcBef>
              <a:spcAft>
                <a:spcPts val="0"/>
              </a:spcAft>
            </a:pPr>
            <a:fld id="{6F400BD0-49BF-48FC-8114-37C1D4F5AB3D}" type="slidenum">
              <a:rPr lang="en-US" altLang="en-US">
                <a:solidFill>
                  <a:srgbClr val="000000"/>
                </a:solidFill>
                <a:ea typeface=""/>
              </a:rPr>
              <a:pPr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175654414"/>
      </p:ext>
    </p:extLst>
  </p:cSld>
  <p:clrMap bg1="lt1" tx1="dk1" bg2="lt2" tx2="dk2" accent1="accent1" accent2="accent2" accent3="accent3" accent4="accent4" accent5="accent5" accent6="accent6" hlink="hlink" folHlink="folHlink"/>
  <p:sldLayoutIdLst>
    <p:sldLayoutId id="2147489217" r:id="rId1"/>
    <p:sldLayoutId id="2147489218" r:id="rId2"/>
    <p:sldLayoutId id="2147489219" r:id="rId3"/>
    <p:sldLayoutId id="2147489220" r:id="rId4"/>
    <p:sldLayoutId id="2147489221" r:id="rId5"/>
    <p:sldLayoutId id="2147489222" r:id="rId6"/>
    <p:sldLayoutId id="2147489223" r:id="rId7"/>
    <p:sldLayoutId id="2147489224" r:id="rId8"/>
    <p:sldLayoutId id="2147489225" r:id="rId9"/>
    <p:sldLayoutId id="2147489226" r:id="rId10"/>
    <p:sldLayoutId id="2147489227"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724132488"/>
      </p:ext>
    </p:extLst>
  </p:cSld>
  <p:clrMap bg1="lt1" tx1="dk1" bg2="lt2" tx2="dk2" accent1="accent1" accent2="accent2" accent3="accent3" accent4="accent4" accent5="accent5" accent6="accent6" hlink="hlink" folHlink="folHlink"/>
  <p:sldLayoutIdLst>
    <p:sldLayoutId id="2147489229" r:id="rId1"/>
    <p:sldLayoutId id="2147489230" r:id="rId2"/>
    <p:sldLayoutId id="2147489231" r:id="rId3"/>
    <p:sldLayoutId id="2147489232" r:id="rId4"/>
    <p:sldLayoutId id="2147489233" r:id="rId5"/>
    <p:sldLayoutId id="2147489234" r:id="rId6"/>
    <p:sldLayoutId id="2147489235" r:id="rId7"/>
    <p:sldLayoutId id="2147489236" r:id="rId8"/>
    <p:sldLayoutId id="2147489237" r:id="rId9"/>
    <p:sldLayoutId id="2147489238" r:id="rId10"/>
    <p:sldLayoutId id="214748923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625920399"/>
      </p:ext>
    </p:extLst>
  </p:cSld>
  <p:clrMap bg1="lt1" tx1="dk1" bg2="lt2" tx2="dk2" accent1="accent1" accent2="accent2" accent3="accent3" accent4="accent4" accent5="accent5" accent6="accent6" hlink="hlink" folHlink="folHlink"/>
  <p:sldLayoutIdLst>
    <p:sldLayoutId id="2147489253" r:id="rId1"/>
    <p:sldLayoutId id="2147489254" r:id="rId2"/>
    <p:sldLayoutId id="2147489255" r:id="rId3"/>
    <p:sldLayoutId id="2147489256" r:id="rId4"/>
    <p:sldLayoutId id="2147489257" r:id="rId5"/>
    <p:sldLayoutId id="2147489258" r:id="rId6"/>
    <p:sldLayoutId id="2147489259" r:id="rId7"/>
    <p:sldLayoutId id="2147489260" r:id="rId8"/>
    <p:sldLayoutId id="2147489261" r:id="rId9"/>
    <p:sldLayoutId id="2147489262" r:id="rId10"/>
    <p:sldLayoutId id="2147489263" r:id="rId11"/>
    <p:sldLayoutId id="214748926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63842944"/>
      </p:ext>
    </p:extLst>
  </p:cSld>
  <p:clrMap bg1="lt1" tx1="dk1" bg2="lt2" tx2="dk2" accent1="accent1" accent2="accent2" accent3="accent3" accent4="accent4" accent5="accent5" accent6="accent6" hlink="hlink" folHlink="folHlink"/>
  <p:sldLayoutIdLst>
    <p:sldLayoutId id="2147489266" r:id="rId1"/>
    <p:sldLayoutId id="2147489267" r:id="rId2"/>
    <p:sldLayoutId id="2147489268" r:id="rId3"/>
    <p:sldLayoutId id="2147489269" r:id="rId4"/>
    <p:sldLayoutId id="2147489270" r:id="rId5"/>
    <p:sldLayoutId id="2147489271" r:id="rId6"/>
    <p:sldLayoutId id="2147489272" r:id="rId7"/>
    <p:sldLayoutId id="2147489273" r:id="rId8"/>
    <p:sldLayoutId id="2147489274" r:id="rId9"/>
    <p:sldLayoutId id="2147489275" r:id="rId10"/>
    <p:sldLayoutId id="2147489276"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3724846254"/>
      </p:ext>
    </p:extLst>
  </p:cSld>
  <p:clrMap bg1="lt1" tx1="dk1" bg2="lt2" tx2="dk2" accent1="accent1" accent2="accent2" accent3="accent3" accent4="accent4" accent5="accent5" accent6="accent6" hlink="hlink" folHlink="folHlink"/>
  <p:sldLayoutIdLst>
    <p:sldLayoutId id="2147489278" r:id="rId1"/>
    <p:sldLayoutId id="2147489279" r:id="rId2"/>
    <p:sldLayoutId id="2147489280" r:id="rId3"/>
    <p:sldLayoutId id="2147489281" r:id="rId4"/>
    <p:sldLayoutId id="2147489282" r:id="rId5"/>
    <p:sldLayoutId id="2147489283" r:id="rId6"/>
    <p:sldLayoutId id="2147489284" r:id="rId7"/>
    <p:sldLayoutId id="2147489285" r:id="rId8"/>
    <p:sldLayoutId id="2147489286" r:id="rId9"/>
    <p:sldLayoutId id="2147489287" r:id="rId10"/>
    <p:sldLayoutId id="214748928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43515937"/>
      </p:ext>
    </p:extLst>
  </p:cSld>
  <p:clrMap bg1="lt1" tx1="dk1" bg2="lt2" tx2="dk2" accent1="accent1" accent2="accent2" accent3="accent3" accent4="accent4" accent5="accent5" accent6="accent6" hlink="hlink" folHlink="folHlink"/>
  <p:sldLayoutIdLst>
    <p:sldLayoutId id="2147489290" r:id="rId1"/>
    <p:sldLayoutId id="2147489291" r:id="rId2"/>
    <p:sldLayoutId id="2147489292" r:id="rId3"/>
    <p:sldLayoutId id="2147489293" r:id="rId4"/>
    <p:sldLayoutId id="2147489294" r:id="rId5"/>
    <p:sldLayoutId id="2147489295" r:id="rId6"/>
    <p:sldLayoutId id="2147489296" r:id="rId7"/>
    <p:sldLayoutId id="2147489297" r:id="rId8"/>
    <p:sldLayoutId id="2147489298" r:id="rId9"/>
    <p:sldLayoutId id="2147489299" r:id="rId10"/>
    <p:sldLayoutId id="2147489300" r:id="rId11"/>
    <p:sldLayoutId id="2147489301" r:id="rId12"/>
  </p:sldLayoutIdLst>
  <p:transition/>
  <p:hf sldNum="0"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82889786"/>
      </p:ext>
    </p:extLst>
  </p:cSld>
  <p:clrMap bg1="lt1" tx1="dk1" bg2="lt2" tx2="dk2" accent1="accent1" accent2="accent2" accent3="accent3" accent4="accent4" accent5="accent5" accent6="accent6" hlink="hlink" folHlink="folHlink"/>
  <p:sldLayoutIdLst>
    <p:sldLayoutId id="2147489422" r:id="rId1"/>
    <p:sldLayoutId id="2147489423" r:id="rId2"/>
    <p:sldLayoutId id="2147489424" r:id="rId3"/>
    <p:sldLayoutId id="2147489425" r:id="rId4"/>
  </p:sldLayoutIdLst>
  <p:hf hdr="0" dt="0"/>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6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defRPr>
            </a:lvl1pPr>
          </a:lstStyle>
          <a:p>
            <a:pPr fontAlgn="base">
              <a:spcBef>
                <a:spcPct val="0"/>
              </a:spcBef>
              <a:spcAft>
                <a:spcPct val="0"/>
              </a:spcAft>
              <a:defRPr/>
            </a:pPr>
            <a:fld id="{38BFFD3A-6A6D-EB47-A2AE-382792C4B855}" type="slidenum">
              <a:rPr lang="en-US" altLang="en-US">
                <a:ea typeface="ＭＳ Ｐゴシック" charset="-128"/>
              </a:rPr>
              <a:pPr fontAlgn="base">
                <a:spcBef>
                  <a:spcPct val="0"/>
                </a:spcBef>
                <a:spcAft>
                  <a:spcPct val="0"/>
                </a:spcAft>
                <a:defRPr/>
              </a:pPr>
              <a:t>‹#›</a:t>
            </a:fld>
            <a:endParaRPr lang="en-US" altLang="en-US">
              <a:ea typeface="ＭＳ Ｐゴシック" charset="-128"/>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Tree>
    <p:extLst>
      <p:ext uri="{BB962C8B-B14F-4D97-AF65-F5344CB8AC3E}">
        <p14:creationId xmlns:p14="http://schemas.microsoft.com/office/powerpoint/2010/main" val="3307802973"/>
      </p:ext>
    </p:extLst>
  </p:cSld>
  <p:clrMap bg1="lt1" tx1="dk1" bg2="lt2" tx2="dk2" accent1="accent1" accent2="accent2" accent3="accent3" accent4="accent4" accent5="accent5" accent6="accent6" hlink="hlink" folHlink="folHlink"/>
  <p:sldLayoutIdLst>
    <p:sldLayoutId id="2147489427" r:id="rId1"/>
    <p:sldLayoutId id="2147489428" r:id="rId2"/>
    <p:sldLayoutId id="2147489429" r:id="rId3"/>
    <p:sldLayoutId id="2147489430" r:id="rId4"/>
    <p:sldLayoutId id="2147489431" r:id="rId5"/>
    <p:sldLayoutId id="2147489432" r:id="rId6"/>
    <p:sldLayoutId id="2147489433" r:id="rId7"/>
    <p:sldLayoutId id="2147489434" r:id="rId8"/>
    <p:sldLayoutId id="2147489435" r:id="rId9"/>
    <p:sldLayoutId id="2147489436" r:id="rId10"/>
    <p:sldLayoutId id="2147489437" r:id="rId11"/>
    <p:sldLayoutId id="2147489438"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D2A1118F-5AEB-1E4F-91F1-AAD0EF8B94DD}"/>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6D270052-F7BE-8348-A64B-192F0F84E230}"/>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D4894F77-4824-1C4D-B980-C0F4BA1A5509}"/>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57C535B2-C077-3C46-A187-4CBEF0169A1B}"/>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smtClean="0">
                <a:solidFill>
                  <a:srgbClr val="000000"/>
                </a:solidFill>
                <a:latin typeface="Garamond" panose="02020404030301010803" pitchFamily="18" charset="0"/>
                <a:cs typeface="Arial" panose="020B0604020202020204" pitchFamily="34" charset="0"/>
              </a:defRPr>
            </a:lvl1pPr>
          </a:lstStyle>
          <a:p>
            <a:pPr>
              <a:defRPr/>
            </a:pPr>
            <a:fld id="{AF8AB043-1D33-1946-871F-639FD9DFAC19}" type="slidenum">
              <a:rPr lang="en-US" altLang="en-US"/>
              <a:pPr>
                <a:defRPr/>
              </a:pPr>
              <a:t>‹#›</a:t>
            </a:fld>
            <a:endParaRPr lang="en-US" altLang="en-US"/>
          </a:p>
        </p:txBody>
      </p:sp>
      <p:sp>
        <p:nvSpPr>
          <p:cNvPr id="1030" name="Line 1032">
            <a:extLst>
              <a:ext uri="{FF2B5EF4-FFF2-40B4-BE49-F238E27FC236}">
                <a16:creationId xmlns:a16="http://schemas.microsoft.com/office/drawing/2014/main" id="{4245D39E-8948-0B44-AA3A-86720DC03584}"/>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11EABD36-339A-AE41-A37E-CEB75DC7CEF9}"/>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3479672173"/>
      </p:ext>
    </p:extLst>
  </p:cSld>
  <p:clrMap bg1="lt1" tx1="dk1" bg2="lt2" tx2="dk2" accent1="accent1" accent2="accent2" accent3="accent3" accent4="accent4" accent5="accent5" accent6="accent6" hlink="hlink" folHlink="folHlink"/>
  <p:sldLayoutIdLst>
    <p:sldLayoutId id="2147489440" r:id="rId1"/>
    <p:sldLayoutId id="2147489441" r:id="rId2"/>
    <p:sldLayoutId id="2147489442" r:id="rId3"/>
    <p:sldLayoutId id="2147489443" r:id="rId4"/>
    <p:sldLayoutId id="2147489444" r:id="rId5"/>
    <p:sldLayoutId id="2147489445" r:id="rId6"/>
    <p:sldLayoutId id="2147489446" r:id="rId7"/>
    <p:sldLayoutId id="2147489447" r:id="rId8"/>
    <p:sldLayoutId id="2147489448" r:id="rId9"/>
    <p:sldLayoutId id="2147489449" r:id="rId10"/>
    <p:sldLayoutId id="2147489450" r:id="rId11"/>
    <p:sldLayoutId id="2147489451"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5538" name="Rectangle 1026">
            <a:extLst>
              <a:ext uri="{FF2B5EF4-FFF2-40B4-BE49-F238E27FC236}">
                <a16:creationId xmlns:a16="http://schemas.microsoft.com/office/drawing/2014/main" id="{293312E8-D4E9-DF40-A8C4-DF1173C808DE}"/>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65539" name="Rectangle 1027">
            <a:extLst>
              <a:ext uri="{FF2B5EF4-FFF2-40B4-BE49-F238E27FC236}">
                <a16:creationId xmlns:a16="http://schemas.microsoft.com/office/drawing/2014/main" id="{99E0C9D0-C579-0047-B2F6-E08FA639B3DA}"/>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23A0F77C-4198-5F4B-A635-231322DC2587}"/>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02C852AA-A1E8-8D4B-B4FB-6FB8486E1E9B}"/>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ea typeface="ＭＳ Ｐゴシック" charset="-128"/>
              </a:defRPr>
            </a:lvl1pPr>
          </a:lstStyle>
          <a:p>
            <a:pPr>
              <a:defRPr/>
            </a:pPr>
            <a:fld id="{E586AA2A-F159-A34D-9A1A-4E62B010AF7D}" type="slidenum">
              <a:rPr lang="en-US" altLang="en-US"/>
              <a:pPr>
                <a:defRPr/>
              </a:pPr>
              <a:t>‹#›</a:t>
            </a:fld>
            <a:endParaRPr lang="en-US" altLang="en-US"/>
          </a:p>
        </p:txBody>
      </p:sp>
      <p:sp>
        <p:nvSpPr>
          <p:cNvPr id="65542" name="Line 1032">
            <a:extLst>
              <a:ext uri="{FF2B5EF4-FFF2-40B4-BE49-F238E27FC236}">
                <a16:creationId xmlns:a16="http://schemas.microsoft.com/office/drawing/2014/main" id="{4BA4688A-F7FE-4548-AE49-2C5A7052C9EE}"/>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5543" name="Line 1033">
            <a:extLst>
              <a:ext uri="{FF2B5EF4-FFF2-40B4-BE49-F238E27FC236}">
                <a16:creationId xmlns:a16="http://schemas.microsoft.com/office/drawing/2014/main" id="{C27013B1-3B44-034A-99B2-F0E4C84B801C}"/>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2601476882"/>
      </p:ext>
    </p:extLst>
  </p:cSld>
  <p:clrMap bg1="lt1" tx1="dk1" bg2="lt2" tx2="dk2" accent1="accent1" accent2="accent2" accent3="accent3" accent4="accent4" accent5="accent5" accent6="accent6" hlink="hlink" folHlink="folHlink"/>
  <p:sldLayoutIdLst>
    <p:sldLayoutId id="2147489465" r:id="rId1"/>
    <p:sldLayoutId id="2147489466" r:id="rId2"/>
    <p:sldLayoutId id="2147489467" r:id="rId3"/>
    <p:sldLayoutId id="2147489468" r:id="rId4"/>
    <p:sldLayoutId id="2147489469" r:id="rId5"/>
    <p:sldLayoutId id="2147489470" r:id="rId6"/>
    <p:sldLayoutId id="2147489471" r:id="rId7"/>
    <p:sldLayoutId id="2147489472" r:id="rId8"/>
    <p:sldLayoutId id="2147489473" r:id="rId9"/>
    <p:sldLayoutId id="2147489474" r:id="rId10"/>
    <p:sldLayoutId id="2147489475" r:id="rId11"/>
    <p:sldLayoutId id="214748947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36733472"/>
      </p:ext>
    </p:extLst>
  </p:cSld>
  <p:clrMap bg1="lt1" tx1="dk1" bg2="lt2" tx2="dk2" accent1="accent1" accent2="accent2" accent3="accent3" accent4="accent4" accent5="accent5" accent6="accent6" hlink="hlink" folHlink="folHlink"/>
  <p:sldLayoutIdLst>
    <p:sldLayoutId id="2147489478" r:id="rId1"/>
    <p:sldLayoutId id="2147489479" r:id="rId2"/>
    <p:sldLayoutId id="2147489480" r:id="rId3"/>
    <p:sldLayoutId id="2147489481" r:id="rId4"/>
  </p:sldLayoutIdLst>
  <p:hf hdr="0" dt="0"/>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6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A7361BF2-EEC8-BD44-B1FF-0E6EA04503FC}" type="slidenum">
              <a:rPr lang="en-US" smtClean="0">
                <a:ea typeface="ＭＳ Ｐゴシック" charset="0"/>
                <a:cs typeface="Arial" charset="0"/>
              </a:rPr>
              <a:pPr fontAlgn="base">
                <a:spcBef>
                  <a:spcPct val="0"/>
                </a:spcBef>
                <a:spcAft>
                  <a:spcPct val="0"/>
                </a:spcAft>
              </a:pPr>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screen">
            <a:extLst>
              <a:ext uri="{28A0092B-C50C-407E-A947-70E740481C1C}">
                <a14:useLocalDpi xmlns:a14="http://schemas.microsoft.com/office/drawing/2010/main"/>
              </a:ext>
            </a:extLst>
          </a:blip>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1116006909"/>
      </p:ext>
    </p:extLst>
  </p:cSld>
  <p:clrMap bg1="lt1" tx1="dk1" bg2="lt2" tx2="dk2" accent1="accent1" accent2="accent2" accent3="accent3" accent4="accent4" accent5="accent5" accent6="accent6" hlink="hlink" folHlink="folHlink"/>
  <p:sldLayoutIdLst>
    <p:sldLayoutId id="2147489496" r:id="rId1"/>
    <p:sldLayoutId id="2147489497" r:id="rId2"/>
    <p:sldLayoutId id="2147489498" r:id="rId3"/>
    <p:sldLayoutId id="2147489499" r:id="rId4"/>
    <p:sldLayoutId id="2147489500" r:id="rId5"/>
    <p:sldLayoutId id="2147489501" r:id="rId6"/>
    <p:sldLayoutId id="2147489502" r:id="rId7"/>
    <p:sldLayoutId id="2147489503" r:id="rId8"/>
    <p:sldLayoutId id="2147489504" r:id="rId9"/>
    <p:sldLayoutId id="2147489505" r:id="rId10"/>
    <p:sldLayoutId id="2147489506" r:id="rId11"/>
    <p:sldLayoutId id="2147489507"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9"/>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2"/>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A3883CA-0B62-DB46-9CBE-B5DC6D4673F1}" type="datetimeFigureOut">
              <a:rPr lang="en-US" smtClean="0"/>
              <a:t>7/4/22</a:t>
            </a:fld>
            <a:endParaRPr lang="en-US"/>
          </a:p>
        </p:txBody>
      </p:sp>
      <p:sp>
        <p:nvSpPr>
          <p:cNvPr id="5" name="Footer Placeholder 4"/>
          <p:cNvSpPr>
            <a:spLocks noGrp="1"/>
          </p:cNvSpPr>
          <p:nvPr>
            <p:ph type="ftr" sz="quarter" idx="3"/>
          </p:nvPr>
        </p:nvSpPr>
        <p:spPr>
          <a:xfrm>
            <a:off x="3028950" y="6356352"/>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2"/>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59D53D-D438-2342-97DF-4908BDD5F974}" type="slidenum">
              <a:rPr lang="en-US" smtClean="0"/>
              <a:t>‹#›</a:t>
            </a:fld>
            <a:endParaRPr lang="en-US"/>
          </a:p>
        </p:txBody>
      </p:sp>
    </p:spTree>
    <p:extLst>
      <p:ext uri="{BB962C8B-B14F-4D97-AF65-F5344CB8AC3E}">
        <p14:creationId xmlns:p14="http://schemas.microsoft.com/office/powerpoint/2010/main" val="3497416351"/>
      </p:ext>
    </p:extLst>
  </p:cSld>
  <p:clrMap bg1="lt1" tx1="dk1" bg2="lt2" tx2="dk2" accent1="accent1" accent2="accent2" accent3="accent3" accent4="accent4" accent5="accent5" accent6="accent6" hlink="hlink" folHlink="folHlink"/>
  <p:sldLayoutIdLst>
    <p:sldLayoutId id="2147489548" r:id="rId1"/>
    <p:sldLayoutId id="2147489549" r:id="rId2"/>
  </p:sldLayoutIdLst>
  <p:txStyles>
    <p:titleStyle>
      <a:lvl1pPr algn="l" defTabSz="914354"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89" indent="-228589" algn="l" defTabSz="914354"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66" indent="-228589" algn="l" defTabSz="914354"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42" indent="-228589" algn="l" defTabSz="914354"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20"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298"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54" rtl="0" eaLnBrk="1" latinLnBrk="0" hangingPunct="1">
        <a:defRPr sz="1800" kern="1200">
          <a:solidFill>
            <a:schemeClr val="tx1"/>
          </a:solidFill>
          <a:latin typeface="+mn-lt"/>
          <a:ea typeface="+mn-ea"/>
          <a:cs typeface="+mn-cs"/>
        </a:defRPr>
      </a:lvl1pPr>
      <a:lvl2pPr marL="457178" algn="l" defTabSz="914354" rtl="0" eaLnBrk="1" latinLnBrk="0" hangingPunct="1">
        <a:defRPr sz="1800" kern="1200">
          <a:solidFill>
            <a:schemeClr val="tx1"/>
          </a:solidFill>
          <a:latin typeface="+mn-lt"/>
          <a:ea typeface="+mn-ea"/>
          <a:cs typeface="+mn-cs"/>
        </a:defRPr>
      </a:lvl2pPr>
      <a:lvl3pPr marL="914354" algn="l" defTabSz="914354" rtl="0" eaLnBrk="1" latinLnBrk="0" hangingPunct="1">
        <a:defRPr sz="1800" kern="1200">
          <a:solidFill>
            <a:schemeClr val="tx1"/>
          </a:solidFill>
          <a:latin typeface="+mn-lt"/>
          <a:ea typeface="+mn-ea"/>
          <a:cs typeface="+mn-cs"/>
        </a:defRPr>
      </a:lvl3pPr>
      <a:lvl4pPr marL="1371532" algn="l" defTabSz="914354" rtl="0" eaLnBrk="1" latinLnBrk="0" hangingPunct="1">
        <a:defRPr sz="1800" kern="1200">
          <a:solidFill>
            <a:schemeClr val="tx1"/>
          </a:solidFill>
          <a:latin typeface="+mn-lt"/>
          <a:ea typeface="+mn-ea"/>
          <a:cs typeface="+mn-cs"/>
        </a:defRPr>
      </a:lvl4pPr>
      <a:lvl5pPr marL="1828709" algn="l" defTabSz="914354" rtl="0" eaLnBrk="1" latinLnBrk="0" hangingPunct="1">
        <a:defRPr sz="1800" kern="1200">
          <a:solidFill>
            <a:schemeClr val="tx1"/>
          </a:solidFill>
          <a:latin typeface="+mn-lt"/>
          <a:ea typeface="+mn-ea"/>
          <a:cs typeface="+mn-cs"/>
        </a:defRPr>
      </a:lvl5pPr>
      <a:lvl6pPr marL="2285886" algn="l" defTabSz="914354" rtl="0" eaLnBrk="1" latinLnBrk="0" hangingPunct="1">
        <a:defRPr sz="1800" kern="1200">
          <a:solidFill>
            <a:schemeClr val="tx1"/>
          </a:solidFill>
          <a:latin typeface="+mn-lt"/>
          <a:ea typeface="+mn-ea"/>
          <a:cs typeface="+mn-cs"/>
        </a:defRPr>
      </a:lvl6pPr>
      <a:lvl7pPr marL="2743062" algn="l" defTabSz="914354" rtl="0" eaLnBrk="1" latinLnBrk="0" hangingPunct="1">
        <a:defRPr sz="1800" kern="1200">
          <a:solidFill>
            <a:schemeClr val="tx1"/>
          </a:solidFill>
          <a:latin typeface="+mn-lt"/>
          <a:ea typeface="+mn-ea"/>
          <a:cs typeface="+mn-cs"/>
        </a:defRPr>
      </a:lvl7pPr>
      <a:lvl8pPr marL="3200240" algn="l" defTabSz="914354" rtl="0" eaLnBrk="1" latinLnBrk="0" hangingPunct="1">
        <a:defRPr sz="1800" kern="1200">
          <a:solidFill>
            <a:schemeClr val="tx1"/>
          </a:solidFill>
          <a:latin typeface="+mn-lt"/>
          <a:ea typeface="+mn-ea"/>
          <a:cs typeface="+mn-cs"/>
        </a:defRPr>
      </a:lvl8pPr>
      <a:lvl9pPr marL="3657418" algn="l" defTabSz="914354" rtl="0" eaLnBrk="1" latinLnBrk="0" hangingPunct="1">
        <a:defRPr sz="1800" kern="1200">
          <a:solidFill>
            <a:schemeClr val="tx1"/>
          </a:solidFill>
          <a:latin typeface="+mn-lt"/>
          <a:ea typeface="+mn-ea"/>
          <a:cs typeface="+mn-cs"/>
        </a:defRPr>
      </a:lvl9pPr>
    </p:otherStyle>
  </p:txStyles>
</p:sldMaster>
</file>

<file path=ppt/slideMasters/slideMaster6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dirty="0"/>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020717180"/>
      </p:ext>
    </p:extLst>
  </p:cSld>
  <p:clrMap bg1="lt1" tx1="dk1" bg2="lt2" tx2="dk2" accent1="accent1" accent2="accent2" accent3="accent3" accent4="accent4" accent5="accent5" accent6="accent6" hlink="hlink" folHlink="folHlink"/>
  <p:sldLayoutIdLst>
    <p:sldLayoutId id="2147489551" r:id="rId1"/>
    <p:sldLayoutId id="2147489552" r:id="rId2"/>
    <p:sldLayoutId id="2147489553" r:id="rId3"/>
    <p:sldLayoutId id="2147489554" r:id="rId4"/>
    <p:sldLayoutId id="2147489555" r:id="rId5"/>
    <p:sldLayoutId id="2147489556" r:id="rId6"/>
    <p:sldLayoutId id="2147489557" r:id="rId7"/>
    <p:sldLayoutId id="2147489558" r:id="rId8"/>
    <p:sldLayoutId id="2147489559" r:id="rId9"/>
    <p:sldLayoutId id="2147489560" r:id="rId10"/>
    <p:sldLayoutId id="214748956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73550971"/>
      </p:ext>
    </p:extLst>
  </p:cSld>
  <p:clrMap bg1="lt1" tx1="dk1" bg2="lt2" tx2="dk2" accent1="accent1" accent2="accent2" accent3="accent3" accent4="accent4" accent5="accent5" accent6="accent6" hlink="hlink" folHlink="folHlink"/>
  <p:sldLayoutIdLst>
    <p:sldLayoutId id="2147489563" r:id="rId1"/>
    <p:sldLayoutId id="2147489564" r:id="rId2"/>
    <p:sldLayoutId id="2147489565" r:id="rId3"/>
    <p:sldLayoutId id="2147489566" r:id="rId4"/>
    <p:sldLayoutId id="2147489567" r:id="rId5"/>
    <p:sldLayoutId id="2147489568" r:id="rId6"/>
    <p:sldLayoutId id="2147489569" r:id="rId7"/>
    <p:sldLayoutId id="2147489570" r:id="rId8"/>
    <p:sldLayoutId id="2147489571" r:id="rId9"/>
    <p:sldLayoutId id="2147489572" r:id="rId10"/>
    <p:sldLayoutId id="2147489573"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t>7/4/22</a:t>
            </a:fld>
            <a:endParaRPr lang="en-US"/>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1781373689"/>
      </p:ext>
    </p:extLst>
  </p:cSld>
  <p:clrMap bg1="lt1" tx1="dk1" bg2="lt2" tx2="dk2" accent1="accent1" accent2="accent2" accent3="accent3" accent4="accent4" accent5="accent5" accent6="accent6" hlink="hlink" folHlink="folHlink"/>
  <p:sldLayoutIdLst>
    <p:sldLayoutId id="2147489588" r:id="rId1"/>
    <p:sldLayoutId id="2147489589" r:id="rId2"/>
    <p:sldLayoutId id="2147489590" r:id="rId3"/>
    <p:sldLayoutId id="2147489591" r:id="rId4"/>
    <p:sldLayoutId id="2147489592" r:id="rId5"/>
    <p:sldLayoutId id="2147489593" r:id="rId6"/>
    <p:sldLayoutId id="2147489594" r:id="rId7"/>
    <p:sldLayoutId id="2147489595" r:id="rId8"/>
    <p:sldLayoutId id="2147489596" r:id="rId9"/>
    <p:sldLayoutId id="2147489597" r:id="rId10"/>
    <p:sldLayoutId id="2147489598" r:id="rId11"/>
    <p:sldLayoutId id="2147489599" r:id="rId12"/>
  </p:sldLayoutIdLs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25666" name="Rectangle 1026">
            <a:extLst>
              <a:ext uri="{FF2B5EF4-FFF2-40B4-BE49-F238E27FC236}">
                <a16:creationId xmlns:a16="http://schemas.microsoft.com/office/drawing/2014/main" id="{767842EF-2E87-9649-8E4C-4EF07515E698}"/>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625667" name="Rectangle 1027">
            <a:extLst>
              <a:ext uri="{FF2B5EF4-FFF2-40B4-BE49-F238E27FC236}">
                <a16:creationId xmlns:a16="http://schemas.microsoft.com/office/drawing/2014/main" id="{7F46E882-405C-294F-A176-5EB4B6E5E8E2}"/>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3955FDDD-00C5-1D4C-912E-1BDB0E3BD330}"/>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2C1267A1-BE40-C34F-A587-D92B7D4A5D5B}"/>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defRPr>
            </a:lvl1pPr>
          </a:lstStyle>
          <a:p>
            <a:pPr>
              <a:defRPr/>
            </a:pPr>
            <a:fld id="{B1C60925-3F6D-0244-A63C-8428EA4EFD07}" type="slidenum">
              <a:rPr lang="en-US" altLang="en-US"/>
              <a:pPr>
                <a:defRPr/>
              </a:pPr>
              <a:t>‹#›</a:t>
            </a:fld>
            <a:endParaRPr lang="en-US" altLang="en-US"/>
          </a:p>
        </p:txBody>
      </p:sp>
      <p:sp>
        <p:nvSpPr>
          <p:cNvPr id="625670" name="Line 1032">
            <a:extLst>
              <a:ext uri="{FF2B5EF4-FFF2-40B4-BE49-F238E27FC236}">
                <a16:creationId xmlns:a16="http://schemas.microsoft.com/office/drawing/2014/main" id="{BEFE2080-76AE-4B40-AEAD-392FD767B104}"/>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25671" name="Line 1033">
            <a:extLst>
              <a:ext uri="{FF2B5EF4-FFF2-40B4-BE49-F238E27FC236}">
                <a16:creationId xmlns:a16="http://schemas.microsoft.com/office/drawing/2014/main" id="{23A53299-EA82-2047-A09E-6BA500656893}"/>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104617165"/>
      </p:ext>
    </p:extLst>
  </p:cSld>
  <p:clrMap bg1="lt1" tx1="dk1" bg2="lt2" tx2="dk2" accent1="accent1" accent2="accent2" accent3="accent3" accent4="accent4" accent5="accent5" accent6="accent6" hlink="hlink" folHlink="folHlink"/>
  <p:sldLayoutIdLst>
    <p:sldLayoutId id="2147489612" r:id="rId1"/>
    <p:sldLayoutId id="2147489613" r:id="rId2"/>
    <p:sldLayoutId id="2147489614" r:id="rId3"/>
    <p:sldLayoutId id="2147489615" r:id="rId4"/>
    <p:sldLayoutId id="2147489616" r:id="rId5"/>
    <p:sldLayoutId id="2147489617" r:id="rId6"/>
    <p:sldLayoutId id="2147489618" r:id="rId7"/>
    <p:sldLayoutId id="2147489619" r:id="rId8"/>
    <p:sldLayoutId id="2147489620" r:id="rId9"/>
    <p:sldLayoutId id="2147489621" r:id="rId10"/>
    <p:sldLayoutId id="2147489622" r:id="rId11"/>
    <p:sldLayoutId id="2147489623"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64193922-6134-7948-9137-2E5B8D9C2913}"/>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F539B65D-748C-974F-A932-F79F35E252D6}"/>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D4894F77-4824-1C4D-B980-C0F4BA1A5509}"/>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57C535B2-C077-3C46-A187-4CBEF0169A1B}"/>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panose="02020404030301010803" pitchFamily="18" charset="0"/>
                <a:cs typeface="Arial" panose="020B0604020202020204" pitchFamily="34" charset="0"/>
              </a:defRPr>
            </a:lvl1pPr>
          </a:lstStyle>
          <a:p>
            <a:pPr>
              <a:defRPr/>
            </a:pPr>
            <a:fld id="{77CA2CB9-F24C-5E45-831A-419127340138}" type="slidenum">
              <a:rPr lang="en-US" altLang="en-US"/>
              <a:pPr>
                <a:defRPr/>
              </a:pPr>
              <a:t>‹#›</a:t>
            </a:fld>
            <a:endParaRPr lang="en-US" altLang="en-US"/>
          </a:p>
        </p:txBody>
      </p:sp>
      <p:sp>
        <p:nvSpPr>
          <p:cNvPr id="1030" name="Line 1032">
            <a:extLst>
              <a:ext uri="{FF2B5EF4-FFF2-40B4-BE49-F238E27FC236}">
                <a16:creationId xmlns:a16="http://schemas.microsoft.com/office/drawing/2014/main" id="{81ED38AC-4E34-6E46-B9C1-7D8804246711}"/>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3094ABAD-0C8B-604E-94E7-BFA539131366}"/>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2400652357"/>
      </p:ext>
    </p:extLst>
  </p:cSld>
  <p:clrMap bg1="lt1" tx1="dk1" bg2="lt2" tx2="dk2" accent1="accent1" accent2="accent2" accent3="accent3" accent4="accent4" accent5="accent5" accent6="accent6" hlink="hlink" folHlink="folHlink"/>
  <p:sldLayoutIdLst>
    <p:sldLayoutId id="2147489625" r:id="rId1"/>
    <p:sldLayoutId id="2147489626" r:id="rId2"/>
    <p:sldLayoutId id="2147489627" r:id="rId3"/>
    <p:sldLayoutId id="2147489628" r:id="rId4"/>
    <p:sldLayoutId id="2147489629" r:id="rId5"/>
    <p:sldLayoutId id="2147489630" r:id="rId6"/>
    <p:sldLayoutId id="2147489631" r:id="rId7"/>
    <p:sldLayoutId id="2147489632" r:id="rId8"/>
    <p:sldLayoutId id="2147489633" r:id="rId9"/>
    <p:sldLayoutId id="2147489634" r:id="rId10"/>
    <p:sldLayoutId id="2147489635" r:id="rId11"/>
    <p:sldLayoutId id="214748963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62444271"/>
      </p:ext>
    </p:extLst>
  </p:cSld>
  <p:clrMap bg1="lt1" tx1="dk1" bg2="lt2" tx2="dk2" accent1="accent1" accent2="accent2" accent3="accent3" accent4="accent4" accent5="accent5" accent6="accent6" hlink="hlink" folHlink="folHlink"/>
  <p:sldLayoutIdLst>
    <p:sldLayoutId id="2147489638" r:id="rId1"/>
    <p:sldLayoutId id="2147489639" r:id="rId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24380610"/>
      </p:ext>
    </p:extLst>
  </p:cSld>
  <p:clrMap bg1="lt1" tx1="dk1" bg2="lt2" tx2="dk2" accent1="accent1" accent2="accent2" accent3="accent3" accent4="accent4" accent5="accent5" accent6="accent6" hlink="hlink" folHlink="folHlink"/>
  <p:sldLayoutIdLst>
    <p:sldLayoutId id="2147489641" r:id="rId1"/>
    <p:sldLayoutId id="2147489642" r:id="rId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255794477"/>
      </p:ext>
    </p:extLst>
  </p:cSld>
  <p:clrMap bg1="lt1" tx1="dk1" bg2="lt2" tx2="dk2" accent1="accent1" accent2="accent2" accent3="accent3" accent4="accent4" accent5="accent5" accent6="accent6" hlink="hlink" folHlink="folHlink"/>
  <p:sldLayoutIdLst>
    <p:sldLayoutId id="2147489644" r:id="rId1"/>
    <p:sldLayoutId id="2147489645" r:id="rId2"/>
    <p:sldLayoutId id="2147489646" r:id="rId3"/>
    <p:sldLayoutId id="2147489647" r:id="rId4"/>
    <p:sldLayoutId id="2147489648" r:id="rId5"/>
    <p:sldLayoutId id="2147489649" r:id="rId6"/>
    <p:sldLayoutId id="2147489650" r:id="rId7"/>
    <p:sldLayoutId id="2147489651" r:id="rId8"/>
    <p:sldLayoutId id="2147489652" r:id="rId9"/>
    <p:sldLayoutId id="2147489653" r:id="rId10"/>
    <p:sldLayoutId id="214748965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9"/>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2"/>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A3883CA-0B62-DB46-9CBE-B5DC6D4673F1}" type="datetimeFigureOut">
              <a:rPr lang="en-US" smtClean="0"/>
              <a:t>7/4/22</a:t>
            </a:fld>
            <a:endParaRPr lang="en-US"/>
          </a:p>
        </p:txBody>
      </p:sp>
      <p:sp>
        <p:nvSpPr>
          <p:cNvPr id="5" name="Footer Placeholder 4"/>
          <p:cNvSpPr>
            <a:spLocks noGrp="1"/>
          </p:cNvSpPr>
          <p:nvPr>
            <p:ph type="ftr" sz="quarter" idx="3"/>
          </p:nvPr>
        </p:nvSpPr>
        <p:spPr>
          <a:xfrm>
            <a:off x="3028950" y="6356352"/>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2"/>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59D53D-D438-2342-97DF-4908BDD5F974}" type="slidenum">
              <a:rPr lang="en-US" smtClean="0"/>
              <a:t>‹#›</a:t>
            </a:fld>
            <a:endParaRPr lang="en-US"/>
          </a:p>
        </p:txBody>
      </p:sp>
    </p:spTree>
    <p:extLst>
      <p:ext uri="{BB962C8B-B14F-4D97-AF65-F5344CB8AC3E}">
        <p14:creationId xmlns:p14="http://schemas.microsoft.com/office/powerpoint/2010/main" val="4277918477"/>
      </p:ext>
    </p:extLst>
  </p:cSld>
  <p:clrMap bg1="lt1" tx1="dk1" bg2="lt2" tx2="dk2" accent1="accent1" accent2="accent2" accent3="accent3" accent4="accent4" accent5="accent5" accent6="accent6" hlink="hlink" folHlink="folHlink"/>
  <p:sldLayoutIdLst>
    <p:sldLayoutId id="2147489656" r:id="rId1"/>
    <p:sldLayoutId id="2147489657" r:id="rId2"/>
  </p:sldLayoutIdLst>
  <p:txStyles>
    <p:titleStyle>
      <a:lvl1pPr algn="l" defTabSz="914354"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89" indent="-228589" algn="l" defTabSz="914354"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66" indent="-228589" algn="l" defTabSz="914354"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42" indent="-228589" algn="l" defTabSz="914354"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20"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298"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54" rtl="0" eaLnBrk="1" latinLnBrk="0" hangingPunct="1">
        <a:defRPr sz="1800" kern="1200">
          <a:solidFill>
            <a:schemeClr val="tx1"/>
          </a:solidFill>
          <a:latin typeface="+mn-lt"/>
          <a:ea typeface="+mn-ea"/>
          <a:cs typeface="+mn-cs"/>
        </a:defRPr>
      </a:lvl1pPr>
      <a:lvl2pPr marL="457178" algn="l" defTabSz="914354" rtl="0" eaLnBrk="1" latinLnBrk="0" hangingPunct="1">
        <a:defRPr sz="1800" kern="1200">
          <a:solidFill>
            <a:schemeClr val="tx1"/>
          </a:solidFill>
          <a:latin typeface="+mn-lt"/>
          <a:ea typeface="+mn-ea"/>
          <a:cs typeface="+mn-cs"/>
        </a:defRPr>
      </a:lvl2pPr>
      <a:lvl3pPr marL="914354" algn="l" defTabSz="914354" rtl="0" eaLnBrk="1" latinLnBrk="0" hangingPunct="1">
        <a:defRPr sz="1800" kern="1200">
          <a:solidFill>
            <a:schemeClr val="tx1"/>
          </a:solidFill>
          <a:latin typeface="+mn-lt"/>
          <a:ea typeface="+mn-ea"/>
          <a:cs typeface="+mn-cs"/>
        </a:defRPr>
      </a:lvl3pPr>
      <a:lvl4pPr marL="1371532" algn="l" defTabSz="914354" rtl="0" eaLnBrk="1" latinLnBrk="0" hangingPunct="1">
        <a:defRPr sz="1800" kern="1200">
          <a:solidFill>
            <a:schemeClr val="tx1"/>
          </a:solidFill>
          <a:latin typeface="+mn-lt"/>
          <a:ea typeface="+mn-ea"/>
          <a:cs typeface="+mn-cs"/>
        </a:defRPr>
      </a:lvl4pPr>
      <a:lvl5pPr marL="1828709" algn="l" defTabSz="914354" rtl="0" eaLnBrk="1" latinLnBrk="0" hangingPunct="1">
        <a:defRPr sz="1800" kern="1200">
          <a:solidFill>
            <a:schemeClr val="tx1"/>
          </a:solidFill>
          <a:latin typeface="+mn-lt"/>
          <a:ea typeface="+mn-ea"/>
          <a:cs typeface="+mn-cs"/>
        </a:defRPr>
      </a:lvl5pPr>
      <a:lvl6pPr marL="2285886" algn="l" defTabSz="914354" rtl="0" eaLnBrk="1" latinLnBrk="0" hangingPunct="1">
        <a:defRPr sz="1800" kern="1200">
          <a:solidFill>
            <a:schemeClr val="tx1"/>
          </a:solidFill>
          <a:latin typeface="+mn-lt"/>
          <a:ea typeface="+mn-ea"/>
          <a:cs typeface="+mn-cs"/>
        </a:defRPr>
      </a:lvl6pPr>
      <a:lvl7pPr marL="2743062" algn="l" defTabSz="914354" rtl="0" eaLnBrk="1" latinLnBrk="0" hangingPunct="1">
        <a:defRPr sz="1800" kern="1200">
          <a:solidFill>
            <a:schemeClr val="tx1"/>
          </a:solidFill>
          <a:latin typeface="+mn-lt"/>
          <a:ea typeface="+mn-ea"/>
          <a:cs typeface="+mn-cs"/>
        </a:defRPr>
      </a:lvl7pPr>
      <a:lvl8pPr marL="3200240" algn="l" defTabSz="914354" rtl="0" eaLnBrk="1" latinLnBrk="0" hangingPunct="1">
        <a:defRPr sz="1800" kern="1200">
          <a:solidFill>
            <a:schemeClr val="tx1"/>
          </a:solidFill>
          <a:latin typeface="+mn-lt"/>
          <a:ea typeface="+mn-ea"/>
          <a:cs typeface="+mn-cs"/>
        </a:defRPr>
      </a:lvl8pPr>
      <a:lvl9pPr marL="3657418" algn="l" defTabSz="914354" rtl="0" eaLnBrk="1" latinLnBrk="0" hangingPunct="1">
        <a:defRPr sz="1800" kern="1200">
          <a:solidFill>
            <a:schemeClr val="tx1"/>
          </a:solidFill>
          <a:latin typeface="+mn-lt"/>
          <a:ea typeface="+mn-ea"/>
          <a:cs typeface="+mn-cs"/>
        </a:defRPr>
      </a:lvl9pPr>
    </p:otherStyle>
  </p:txStyles>
</p:sldMaster>
</file>

<file path=ppt/slideMasters/slideMaster7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370EA6E8-131D-304C-81D9-F81A6EBD71AF}" type="slidenum">
              <a:rPr lang="en-US" altLang="en-US" smtClean="0">
                <a:ea typeface="ＭＳ Ｐゴシック" charset="-128"/>
              </a:rPr>
              <a:pPr fontAlgn="base">
                <a:spcBef>
                  <a:spcPct val="0"/>
                </a:spcBef>
                <a:spcAft>
                  <a:spcPct val="0"/>
                </a:spcAft>
              </a:pPr>
              <a:t>‹#›</a:t>
            </a:fld>
            <a:endParaRPr lang="en-US" altLang="en-US">
              <a:ea typeface="ＭＳ Ｐゴシック" charset="-128"/>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128"/>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128"/>
            </a:endParaRPr>
          </a:p>
        </p:txBody>
      </p:sp>
    </p:spTree>
    <p:extLst>
      <p:ext uri="{BB962C8B-B14F-4D97-AF65-F5344CB8AC3E}">
        <p14:creationId xmlns:p14="http://schemas.microsoft.com/office/powerpoint/2010/main" val="1884826651"/>
      </p:ext>
    </p:extLst>
  </p:cSld>
  <p:clrMap bg1="lt1" tx1="dk1" bg2="lt2" tx2="dk2" accent1="accent1" accent2="accent2" accent3="accent3" accent4="accent4" accent5="accent5" accent6="accent6" hlink="hlink" folHlink="folHlink"/>
  <p:sldLayoutIdLst>
    <p:sldLayoutId id="2147489714" r:id="rId1"/>
    <p:sldLayoutId id="2147489715" r:id="rId2"/>
    <p:sldLayoutId id="2147489716" r:id="rId3"/>
    <p:sldLayoutId id="2147489717" r:id="rId4"/>
    <p:sldLayoutId id="2147489718" r:id="rId5"/>
    <p:sldLayoutId id="2147489719" r:id="rId6"/>
    <p:sldLayoutId id="2147489720" r:id="rId7"/>
    <p:sldLayoutId id="2147489721" r:id="rId8"/>
    <p:sldLayoutId id="2147489722" r:id="rId9"/>
    <p:sldLayoutId id="2147489723" r:id="rId10"/>
    <p:sldLayoutId id="2147489724" r:id="rId11"/>
    <p:sldLayoutId id="2147489725"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2"/>
        <a:buChar char="q"/>
        <a:defRPr sz="2200">
          <a:solidFill>
            <a:schemeClr val="tx1"/>
          </a:solidFill>
          <a:latin typeface="+mn-lt"/>
          <a:ea typeface="ＭＳ Ｐゴシック" charset="-128"/>
        </a:defRPr>
      </a:lvl2pPr>
      <a:lvl3pPr marL="1022350" indent="-350838" algn="l" rtl="0" eaLnBrk="0" fontAlgn="base" hangingPunct="0">
        <a:spcBef>
          <a:spcPct val="20000"/>
        </a:spcBef>
        <a:spcAft>
          <a:spcPct val="0"/>
        </a:spcAft>
        <a:buClr>
          <a:schemeClr val="accent1"/>
        </a:buClr>
        <a:buSzPct val="65000"/>
        <a:buFont typeface="Wingdings" charset="2"/>
        <a:buChar char="n"/>
        <a:defRPr sz="2000">
          <a:solidFill>
            <a:schemeClr val="tx1"/>
          </a:solidFill>
          <a:latin typeface="+mn-lt"/>
          <a:ea typeface="ＭＳ Ｐゴシック" charset="-128"/>
        </a:defRPr>
      </a:lvl3pPr>
      <a:lvl4pPr marL="1339850" indent="-315913" algn="l" rtl="0" eaLnBrk="0" fontAlgn="base" hangingPunct="0">
        <a:spcBef>
          <a:spcPct val="20000"/>
        </a:spcBef>
        <a:spcAft>
          <a:spcPct val="0"/>
        </a:spcAft>
        <a:buClr>
          <a:schemeClr val="accent2"/>
        </a:buClr>
        <a:buSzPct val="70000"/>
        <a:buFont typeface="Wingdings" charset="2"/>
        <a:buChar char="q"/>
        <a:defRPr>
          <a:solidFill>
            <a:schemeClr val="tx1"/>
          </a:solidFill>
          <a:latin typeface="+mn-lt"/>
          <a:ea typeface="ＭＳ Ｐゴシック" charset="-128"/>
        </a:defRPr>
      </a:lvl4pPr>
      <a:lvl5pPr marL="1681163" indent="-339725" algn="l" rtl="0" eaLnBrk="0" fontAlgn="base" hangingPunct="0">
        <a:spcBef>
          <a:spcPct val="20000"/>
        </a:spcBef>
        <a:spcAft>
          <a:spcPct val="0"/>
        </a:spcAft>
        <a:buClr>
          <a:schemeClr val="accent1"/>
        </a:buClr>
        <a:buSzPct val="75000"/>
        <a:buFont typeface="Wingdings" charset="2"/>
        <a:buChar char="§"/>
        <a:defRPr sz="1600">
          <a:solidFill>
            <a:schemeClr val="tx1"/>
          </a:solidFill>
          <a:latin typeface="+mn-lt"/>
          <a:ea typeface="ＭＳ Ｐゴシック"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eaLnBrk="1" hangingPunct="1">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eaLnBrk="1" hangingPunct="1">
              <a:defRPr/>
            </a:pPr>
            <a:fld id="{0BD7560A-9F5D-7742-BEE3-53E7C8CD2AD3}" type="slidenum">
              <a:rPr lang="en-US">
                <a:ea typeface="ＭＳ Ｐゴシック" charset="0"/>
              </a:rPr>
              <a:pPr eaLnBrk="1" hangingPunct="1">
                <a:defRPr/>
              </a:pPr>
              <a:t>‹#›</a:t>
            </a:fld>
            <a:endParaRPr lang="en-US">
              <a:ea typeface="ＭＳ Ｐゴシック" charset="0"/>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Tree>
    <p:extLst>
      <p:ext uri="{BB962C8B-B14F-4D97-AF65-F5344CB8AC3E}">
        <p14:creationId xmlns:p14="http://schemas.microsoft.com/office/powerpoint/2010/main" val="1226548076"/>
      </p:ext>
    </p:extLst>
  </p:cSld>
  <p:clrMap bg1="lt1" tx1="dk1" bg2="lt2" tx2="dk2" accent1="accent1" accent2="accent2" accent3="accent3" accent4="accent4" accent5="accent5" accent6="accent6" hlink="hlink" folHlink="folHlink"/>
  <p:sldLayoutIdLst>
    <p:sldLayoutId id="2147489727" r:id="rId1"/>
    <p:sldLayoutId id="2147489728" r:id="rId2"/>
    <p:sldLayoutId id="2147489729" r:id="rId3"/>
    <p:sldLayoutId id="2147489730" r:id="rId4"/>
    <p:sldLayoutId id="2147489731" r:id="rId5"/>
    <p:sldLayoutId id="2147489732" r:id="rId6"/>
    <p:sldLayoutId id="2147489733" r:id="rId7"/>
    <p:sldLayoutId id="2147489734" r:id="rId8"/>
    <p:sldLayoutId id="2147489735" r:id="rId9"/>
    <p:sldLayoutId id="2147489736" r:id="rId10"/>
    <p:sldLayoutId id="2147489737" r:id="rId11"/>
    <p:sldLayoutId id="2147489738"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1730"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201731"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a:ea typeface="+mn-ea"/>
                <a:cs typeface="+mn-cs"/>
              </a:defRPr>
            </a:lvl1pPr>
          </a:lstStyle>
          <a:p>
            <a:pPr eaLnBrk="1" hangingPunct="1">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eaLnBrk="1" hangingPunct="1">
              <a:defRPr/>
            </a:pPr>
            <a:fld id="{0BC070B0-CA22-7745-8A7B-A53F4880160F}" type="slidenum">
              <a:rPr lang="en-US">
                <a:ea typeface="ＭＳ Ｐゴシック" charset="0"/>
              </a:rPr>
              <a:pPr eaLnBrk="1" hangingPunct="1">
                <a:defRPr/>
              </a:pPr>
              <a:t>‹#›</a:t>
            </a:fld>
            <a:endParaRPr lang="en-US">
              <a:ea typeface="ＭＳ Ｐゴシック" charset="0"/>
            </a:endParaRPr>
          </a:p>
        </p:txBody>
      </p:sp>
      <p:sp>
        <p:nvSpPr>
          <p:cNvPr id="201734"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201735"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Tree>
    <p:extLst>
      <p:ext uri="{BB962C8B-B14F-4D97-AF65-F5344CB8AC3E}">
        <p14:creationId xmlns:p14="http://schemas.microsoft.com/office/powerpoint/2010/main" val="924156540"/>
      </p:ext>
    </p:extLst>
  </p:cSld>
  <p:clrMap bg1="lt1" tx1="dk1" bg2="lt2" tx2="dk2" accent1="accent1" accent2="accent2" accent3="accent3" accent4="accent4" accent5="accent5" accent6="accent6" hlink="hlink" folHlink="folHlink"/>
  <p:sldLayoutIdLst>
    <p:sldLayoutId id="2147489740" r:id="rId1"/>
    <p:sldLayoutId id="2147489741" r:id="rId2"/>
    <p:sldLayoutId id="2147489742" r:id="rId3"/>
    <p:sldLayoutId id="2147489743" r:id="rId4"/>
    <p:sldLayoutId id="2147489744" r:id="rId5"/>
    <p:sldLayoutId id="2147489745" r:id="rId6"/>
    <p:sldLayoutId id="2147489746" r:id="rId7"/>
    <p:sldLayoutId id="2147489747" r:id="rId8"/>
    <p:sldLayoutId id="2147489748" r:id="rId9"/>
    <p:sldLayoutId id="2147489749" r:id="rId10"/>
    <p:sldLayoutId id="2147489750" r:id="rId11"/>
    <p:sldLayoutId id="2147489751"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7"/>
            <a:ext cx="7886700" cy="789905"/>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628650" y="1253331"/>
            <a:ext cx="7886700" cy="5003090"/>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6AF3772-9A14-4310-AA97-ADA9BE0847FC}" type="datetimeFigureOut">
              <a:rPr lang="en-CH" smtClean="0"/>
              <a:t>7/4/22</a:t>
            </a:fld>
            <a:endParaRPr lang="en-CH"/>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H"/>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571078-45FA-4BA5-9BE9-4C6ADE012FE3}" type="slidenum">
              <a:rPr lang="en-CH" smtClean="0"/>
              <a:t>‹#›</a:t>
            </a:fld>
            <a:endParaRPr lang="en-CH"/>
          </a:p>
        </p:txBody>
      </p:sp>
    </p:spTree>
    <p:extLst>
      <p:ext uri="{BB962C8B-B14F-4D97-AF65-F5344CB8AC3E}">
        <p14:creationId xmlns:p14="http://schemas.microsoft.com/office/powerpoint/2010/main" val="2501748045"/>
      </p:ext>
    </p:extLst>
  </p:cSld>
  <p:clrMap bg1="lt1" tx1="dk1" bg2="lt2" tx2="dk2" accent1="accent1" accent2="accent2" accent3="accent3" accent4="accent4" accent5="accent5" accent6="accent6" hlink="hlink" folHlink="folHlink"/>
  <p:sldLayoutIdLst>
    <p:sldLayoutId id="2147489753" r:id="rId1"/>
    <p:sldLayoutId id="2147489754" r:id="rId2"/>
    <p:sldLayoutId id="2147489755" r:id="rId3"/>
    <p:sldLayoutId id="2147489756" r:id="rId4"/>
  </p:sldLayoutIdLst>
  <p:txStyles>
    <p:titleStyle>
      <a:lvl1pPr algn="l" defTabSz="914400" rtl="0" eaLnBrk="1" latinLnBrk="0" hangingPunct="1">
        <a:lnSpc>
          <a:spcPct val="90000"/>
        </a:lnSpc>
        <a:spcBef>
          <a:spcPct val="0"/>
        </a:spcBef>
        <a:buNone/>
        <a:defRPr sz="4400" b="1" i="0" kern="1200">
          <a:solidFill>
            <a:schemeClr val="tx1"/>
          </a:solidFill>
          <a:latin typeface="Lato Black" panose="020F0502020204030203" pitchFamily="34" charset="77"/>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Lato" panose="020F05020202040302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Lato" panose="020F05020202040302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Lato" panose="020F05020202040302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Lato" panose="020F05020202040302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Lato" panose="020F05020202040302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A8C5157D-B167-4892-B7EA-1A653CDB78F5}" type="datetime1">
              <a:rPr lang="en-US" smtClean="0"/>
              <a:t>7/4/22</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800" b="1">
                <a:solidFill>
                  <a:srgbClr val="C00000"/>
                </a:solidFill>
                <a:latin typeface="Myriad Pro Cond" panose="020B0506030403020204" pitchFamily="34" charset="0"/>
              </a:defRPr>
            </a:lvl1pPr>
          </a:lstStyle>
          <a:p>
            <a:fld id="{7D7EBB9B-B08F-4F4F-A422-C245B70DFA91}" type="slidenum">
              <a:rPr lang="en-US" smtClean="0"/>
              <a:pPr/>
              <a:t>‹#›</a:t>
            </a:fld>
            <a:endParaRPr lang="en-US" dirty="0"/>
          </a:p>
        </p:txBody>
      </p:sp>
    </p:spTree>
    <p:extLst>
      <p:ext uri="{BB962C8B-B14F-4D97-AF65-F5344CB8AC3E}">
        <p14:creationId xmlns:p14="http://schemas.microsoft.com/office/powerpoint/2010/main" val="1427198597"/>
      </p:ext>
    </p:extLst>
  </p:cSld>
  <p:clrMap bg1="lt1" tx1="dk1" bg2="lt2" tx2="dk2" accent1="accent1" accent2="accent2" accent3="accent3" accent4="accent4" accent5="accent5" accent6="accent6" hlink="hlink" folHlink="folHlink"/>
  <p:sldLayoutIdLst>
    <p:sldLayoutId id="2147489758" r:id="rId1"/>
    <p:sldLayoutId id="2147489759" r:id="rId2"/>
    <p:sldLayoutId id="2147489760" r:id="rId3"/>
    <p:sldLayoutId id="2147489761" r:id="rId4"/>
    <p:sldLayoutId id="2147489762" r:id="rId5"/>
    <p:sldLayoutId id="2147489763" r:id="rId6"/>
    <p:sldLayoutId id="2147489764" r:id="rId7"/>
    <p:sldLayoutId id="2147489765" r:id="rId8"/>
    <p:sldLayoutId id="2147489766" r:id="rId9"/>
    <p:sldLayoutId id="2147489767" r:id="rId10"/>
    <p:sldLayoutId id="2147489768" r:id="rId11"/>
  </p:sldLayoutIdLst>
  <p:hf hdr="0" ftr="0" dt="0"/>
  <p:txStyles>
    <p:titleStyle>
      <a:lvl1pPr algn="l" defTabSz="685800" rtl="0" eaLnBrk="1" latinLnBrk="0" hangingPunct="1">
        <a:lnSpc>
          <a:spcPct val="90000"/>
        </a:lnSpc>
        <a:spcBef>
          <a:spcPct val="0"/>
        </a:spcBef>
        <a:buNone/>
        <a:defRPr sz="3300" b="1" kern="1200">
          <a:solidFill>
            <a:schemeClr val="accent3"/>
          </a:solidFill>
          <a:latin typeface="Myriad Pro Cond" panose="020B0506030403020204" pitchFamily="34" charset="0"/>
          <a:ea typeface="+mj-ea"/>
          <a:cs typeface="+mj-cs"/>
        </a:defRPr>
      </a:lvl1pPr>
    </p:titleStyle>
    <p:bodyStyle>
      <a:lvl1pPr marL="175022" indent="-175022" algn="l" defTabSz="685800" rtl="0" eaLnBrk="1" latinLnBrk="0" hangingPunct="1">
        <a:lnSpc>
          <a:spcPct val="90000"/>
        </a:lnSpc>
        <a:spcBef>
          <a:spcPts val="750"/>
        </a:spcBef>
        <a:buFont typeface="Wingdings" panose="05000000000000000000" pitchFamily="2" charset="2"/>
        <a:buChar char="§"/>
        <a:defRPr sz="2100" b="1" i="0" kern="1200">
          <a:solidFill>
            <a:schemeClr val="tx1"/>
          </a:solidFill>
          <a:latin typeface="Myriad Pro Cond" panose="020B0506030403020204" pitchFamily="34" charset="0"/>
          <a:ea typeface="+mn-ea"/>
          <a:cs typeface="+mn-cs"/>
        </a:defRPr>
      </a:lvl1pPr>
      <a:lvl2pPr marL="514350" indent="-171450" algn="l" defTabSz="685800" rtl="0" eaLnBrk="1" latinLnBrk="0" hangingPunct="1">
        <a:lnSpc>
          <a:spcPct val="90000"/>
        </a:lnSpc>
        <a:spcBef>
          <a:spcPts val="375"/>
        </a:spcBef>
        <a:buFont typeface="Myriad Pro Cond" panose="020B0706030403020204" pitchFamily="34" charset="0"/>
        <a:buChar char="−"/>
        <a:defRPr sz="1800" b="1" i="0" kern="1200">
          <a:solidFill>
            <a:schemeClr val="tx1"/>
          </a:solidFill>
          <a:latin typeface="Myriad Pro Cond" panose="020B0506030403020204" pitchFamily="34"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b="1" i="0" kern="1200">
          <a:solidFill>
            <a:schemeClr val="tx1"/>
          </a:solidFill>
          <a:latin typeface="Myriad Pro Cond" panose="020B0506030403020204" pitchFamily="34"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b="1" i="0" kern="1200">
          <a:solidFill>
            <a:schemeClr val="tx1"/>
          </a:solidFill>
          <a:latin typeface="Myriad Pro Cond" panose="020B0506030403020204" pitchFamily="34"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b="1" i="0" kern="1200">
          <a:solidFill>
            <a:schemeClr val="tx1"/>
          </a:solidFill>
          <a:latin typeface="Myriad Pro Cond" panose="020B0506030403020204" pitchFamily="34"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8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914400"/>
          </a:xfrm>
          <a:prstGeom prst="rect">
            <a:avLst/>
          </a:prstGeom>
        </p:spPr>
        <p:txBody>
          <a:bodyPr vert="horz" lIns="36576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152400" y="1143000"/>
            <a:ext cx="8839200" cy="5257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7315200" y="6492875"/>
            <a:ext cx="1828800" cy="365125"/>
          </a:xfrm>
          <a:prstGeom prst="rect">
            <a:avLst/>
          </a:prstGeom>
          <a:solidFill>
            <a:schemeClr val="bg1"/>
          </a:solidFill>
        </p:spPr>
        <p:txBody>
          <a:bodyPr vert="horz" lIns="91440" tIns="45720" rIns="91440" bIns="45720" rtlCol="0" anchor="ctr"/>
          <a:lstStyle>
            <a:lvl1pPr algn="r">
              <a:defRPr sz="2400" b="1">
                <a:solidFill>
                  <a:srgbClr val="0070C0"/>
                </a:solidFill>
              </a:defRPr>
            </a:lvl1pPr>
          </a:lstStyle>
          <a:p>
            <a:fld id="{BA2D8F13-174C-467F-9D40-7DDEF70CAB8C}" type="slidenum">
              <a:rPr lang="en-US" smtClean="0"/>
              <a:pPr/>
              <a:t>‹#›</a:t>
            </a:fld>
            <a:endParaRPr lang="en-US"/>
          </a:p>
        </p:txBody>
      </p:sp>
    </p:spTree>
    <p:extLst>
      <p:ext uri="{BB962C8B-B14F-4D97-AF65-F5344CB8AC3E}">
        <p14:creationId xmlns:p14="http://schemas.microsoft.com/office/powerpoint/2010/main" val="1017970696"/>
      </p:ext>
    </p:extLst>
  </p:cSld>
  <p:clrMap bg1="lt1" tx1="dk1" bg2="lt2" tx2="dk2" accent1="accent1" accent2="accent2" accent3="accent3" accent4="accent4" accent5="accent5" accent6="accent6" hlink="hlink" folHlink="folHlink"/>
  <p:sldLayoutIdLst>
    <p:sldLayoutId id="2147489770" r:id="rId1"/>
    <p:sldLayoutId id="2147489771" r:id="rId2"/>
    <p:sldLayoutId id="2147489772" r:id="rId3"/>
    <p:sldLayoutId id="2147489773" r:id="rId4"/>
    <p:sldLayoutId id="2147489774" r:id="rId5"/>
    <p:sldLayoutId id="2147489775" r:id="rId6"/>
    <p:sldLayoutId id="2147489776" r:id="rId7"/>
    <p:sldLayoutId id="2147489777" r:id="rId8"/>
    <p:sldLayoutId id="2147489778" r:id="rId9"/>
    <p:sldLayoutId id="2147489779" r:id="rId10"/>
    <p:sldLayoutId id="2147489780" r:id="rId11"/>
    <p:sldLayoutId id="2147489781" r:id="rId12"/>
  </p:sldLayoutIdLst>
  <p:hf hdr="0" ftr="0" dt="0"/>
  <p:txStyles>
    <p:titleStyle>
      <a:lvl1pPr algn="l" defTabSz="914400" rtl="0" eaLnBrk="1" latinLnBrk="0" hangingPunct="1">
        <a:spcBef>
          <a:spcPct val="0"/>
        </a:spcBef>
        <a:buNone/>
        <a:defRPr sz="4000" b="1" kern="1200">
          <a:solidFill>
            <a:schemeClr val="tx1">
              <a:lumMod val="65000"/>
              <a:lumOff val="3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b="1"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b="1"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b="1"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b="1"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B51D48D-9BA1-4D8A-9201-0E58407A6C81}"/>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5047B755-18A1-4B6D-A51A-27521AA42E05}"/>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7873F0FF-2B6F-426B-BDD4-8DDA6BBA5BF9}"/>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42AF5001-1906-4894-A983-E8B7F7A63AA9}" type="datetime1">
              <a:rPr lang="en-US" smtClean="0"/>
              <a:t>7/4/22</a:t>
            </a:fld>
            <a:endParaRPr lang="en-US"/>
          </a:p>
        </p:txBody>
      </p:sp>
      <p:sp>
        <p:nvSpPr>
          <p:cNvPr id="5" name="Footer Placeholder 4">
            <a:extLst>
              <a:ext uri="{FF2B5EF4-FFF2-40B4-BE49-F238E27FC236}">
                <a16:creationId xmlns:a16="http://schemas.microsoft.com/office/drawing/2014/main" id="{7E2C5BFE-9F91-4309-9B29-3AA41155A65E}"/>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30FDED7-CE46-445B-8945-762C97F24824}"/>
              </a:ext>
            </a:extLst>
          </p:cNvPr>
          <p:cNvSpPr>
            <a:spLocks noGrp="1"/>
          </p:cNvSpPr>
          <p:nvPr>
            <p:ph type="sldNum" sz="quarter" idx="4"/>
          </p:nvPr>
        </p:nvSpPr>
        <p:spPr>
          <a:xfrm>
            <a:off x="6457950" y="6341603"/>
            <a:ext cx="2057400" cy="365125"/>
          </a:xfrm>
          <a:prstGeom prst="rect">
            <a:avLst/>
          </a:prstGeom>
        </p:spPr>
        <p:txBody>
          <a:bodyPr vert="horz" lIns="91440" tIns="45720" rIns="91440" bIns="45720" rtlCol="0" anchor="ctr"/>
          <a:lstStyle>
            <a:lvl1pPr algn="r">
              <a:defRPr sz="2100" b="1">
                <a:solidFill>
                  <a:srgbClr val="009900"/>
                </a:solidFill>
                <a:latin typeface="Myriad Pro Cond" panose="020B0506030403020204" pitchFamily="34" charset="0"/>
              </a:defRPr>
            </a:lvl1pPr>
          </a:lstStyle>
          <a:p>
            <a:fld id="{2C27E80B-A655-44B0-A6D9-E5EAFBEBB6E2}" type="slidenum">
              <a:rPr lang="en-US" smtClean="0"/>
              <a:pPr/>
              <a:t>‹#›</a:t>
            </a:fld>
            <a:endParaRPr lang="en-US" dirty="0"/>
          </a:p>
        </p:txBody>
      </p:sp>
    </p:spTree>
    <p:extLst>
      <p:ext uri="{BB962C8B-B14F-4D97-AF65-F5344CB8AC3E}">
        <p14:creationId xmlns:p14="http://schemas.microsoft.com/office/powerpoint/2010/main" val="2406893916"/>
      </p:ext>
    </p:extLst>
  </p:cSld>
  <p:clrMap bg1="lt1" tx1="dk1" bg2="lt2" tx2="dk2" accent1="accent1" accent2="accent2" accent3="accent3" accent4="accent4" accent5="accent5" accent6="accent6" hlink="hlink" folHlink="folHlink"/>
  <p:sldLayoutIdLst>
    <p:sldLayoutId id="2147489783" r:id="rId1"/>
    <p:sldLayoutId id="2147489784" r:id="rId2"/>
    <p:sldLayoutId id="2147489785" r:id="rId3"/>
    <p:sldLayoutId id="2147489786" r:id="rId4"/>
    <p:sldLayoutId id="2147489787" r:id="rId5"/>
    <p:sldLayoutId id="2147489788" r:id="rId6"/>
    <p:sldLayoutId id="2147489789" r:id="rId7"/>
    <p:sldLayoutId id="2147489790" r:id="rId8"/>
    <p:sldLayoutId id="2147489791" r:id="rId9"/>
    <p:sldLayoutId id="2147489792" r:id="rId10"/>
    <p:sldLayoutId id="2147489793" r:id="rId11"/>
  </p:sldLayoutIdLst>
  <p:hf hdr="0" ftr="0" dt="0"/>
  <p:txStyles>
    <p:titleStyle>
      <a:lvl1pPr algn="l" defTabSz="685800" rtl="0" eaLnBrk="1" latinLnBrk="0" hangingPunct="1">
        <a:lnSpc>
          <a:spcPct val="90000"/>
        </a:lnSpc>
        <a:spcBef>
          <a:spcPct val="0"/>
        </a:spcBef>
        <a:buNone/>
        <a:defRPr sz="3300" b="1" kern="1200">
          <a:solidFill>
            <a:srgbClr val="00547E"/>
          </a:solidFill>
          <a:latin typeface="Myriad Pro Cond" panose="020B0506030403020204" pitchFamily="34" charset="0"/>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b="1" kern="1200">
          <a:solidFill>
            <a:schemeClr val="tx1"/>
          </a:solidFill>
          <a:latin typeface="Myriad Pro Cond" panose="020B0506030403020204" pitchFamily="34"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b="1" kern="1200">
          <a:solidFill>
            <a:schemeClr val="tx1"/>
          </a:solidFill>
          <a:latin typeface="Myriad Pro Cond" panose="020B0506030403020204" pitchFamily="34"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b="1" kern="1200">
          <a:solidFill>
            <a:schemeClr val="tx1"/>
          </a:solidFill>
          <a:latin typeface="Myriad Pro Cond" panose="020B0506030403020204" pitchFamily="34"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b="1" kern="1200">
          <a:solidFill>
            <a:schemeClr val="tx1"/>
          </a:solidFill>
          <a:latin typeface="Myriad Pro Cond" panose="020B0506030403020204" pitchFamily="34"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b="1" kern="1200">
          <a:solidFill>
            <a:schemeClr val="tx1"/>
          </a:solidFill>
          <a:latin typeface="Myriad Pro Cond" panose="020B0506030403020204" pitchFamily="34"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84.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593367"/>
            <a:ext cx="8520600" cy="7636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536633"/>
            <a:ext cx="8520600" cy="45552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9" y="6217623"/>
            <a:ext cx="548700" cy="5248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339030759"/>
      </p:ext>
    </p:extLst>
  </p:cSld>
  <p:clrMap bg1="lt1" tx1="dk1" bg2="dk2" tx2="lt2" accent1="accent1" accent2="accent2" accent3="accent3" accent4="accent4" accent5="accent5" accent6="accent6" hlink="hlink" folHlink="folHlink"/>
  <p:sldLayoutIdLst>
    <p:sldLayoutId id="2147489795" r:id="rId1"/>
    <p:sldLayoutId id="2147489796" r:id="rId2"/>
    <p:sldLayoutId id="2147489797" r:id="rId3"/>
    <p:sldLayoutId id="2147489798" r:id="rId4"/>
    <p:sldLayoutId id="2147489799" r:id="rId5"/>
    <p:sldLayoutId id="2147489800" r:id="rId6"/>
    <p:sldLayoutId id="2147489801" r:id="rId7"/>
    <p:sldLayoutId id="2147489802" r:id="rId8"/>
    <p:sldLayoutId id="2147489803" r:id="rId9"/>
    <p:sldLayoutId id="2147489804" r:id="rId10"/>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8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4"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162018782"/>
      </p:ext>
    </p:extLst>
  </p:cSld>
  <p:clrMap bg1="lt1" tx1="dk1" bg2="lt2" tx2="dk2" accent1="accent1" accent2="accent2" accent3="accent3" accent4="accent4" accent5="accent5" accent6="accent6" hlink="hlink" folHlink="folHlink"/>
  <p:sldLayoutIdLst>
    <p:sldLayoutId id="2147489806" r:id="rId1"/>
    <p:sldLayoutId id="2147489807" r:id="rId2"/>
    <p:sldLayoutId id="2147489808" r:id="rId3"/>
    <p:sldLayoutId id="2147489809" r:id="rId4"/>
    <p:sldLayoutId id="2147489810" r:id="rId5"/>
    <p:sldLayoutId id="2147489811" r:id="rId6"/>
    <p:sldLayoutId id="2147489812" r:id="rId7"/>
    <p:sldLayoutId id="2147489813" r:id="rId8"/>
    <p:sldLayoutId id="2147489814" r:id="rId9"/>
    <p:sldLayoutId id="2147489815" r:id="rId10"/>
    <p:sldLayoutId id="2147489816" r:id="rId11"/>
    <p:sldLayoutId id="2147489817" r:id="rId12"/>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1026">
            <a:extLst>
              <a:ext uri="{FF2B5EF4-FFF2-40B4-BE49-F238E27FC236}">
                <a16:creationId xmlns:a16="http://schemas.microsoft.com/office/drawing/2014/main" id="{905E7BDC-7850-0840-AE02-4CD684FE19E6}"/>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4339" name="Rectangle 1027">
            <a:extLst>
              <a:ext uri="{FF2B5EF4-FFF2-40B4-BE49-F238E27FC236}">
                <a16:creationId xmlns:a16="http://schemas.microsoft.com/office/drawing/2014/main" id="{6E0880CC-46D8-144C-AB8F-FA38446BBE49}"/>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E2720296-8B91-D64B-9FD7-7AF64C732379}"/>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39D3AC41-115F-0845-A7A4-47BF361B1873}"/>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ea typeface="ＭＳ Ｐゴシック" charset="-128"/>
              </a:defRPr>
            </a:lvl1pPr>
          </a:lstStyle>
          <a:p>
            <a:pPr>
              <a:defRPr/>
            </a:pPr>
            <a:fld id="{2E03388C-8DDE-5549-8BDC-829E3484E1EC}" type="slidenum">
              <a:rPr lang="en-US" altLang="en-US"/>
              <a:pPr>
                <a:defRPr/>
              </a:pPr>
              <a:t>‹#›</a:t>
            </a:fld>
            <a:endParaRPr lang="en-US" altLang="en-US"/>
          </a:p>
        </p:txBody>
      </p:sp>
      <p:sp>
        <p:nvSpPr>
          <p:cNvPr id="14342" name="Line 1032">
            <a:extLst>
              <a:ext uri="{FF2B5EF4-FFF2-40B4-BE49-F238E27FC236}">
                <a16:creationId xmlns:a16="http://schemas.microsoft.com/office/drawing/2014/main" id="{C35EBA84-E5B9-C34A-9AC4-3C109F724BD9}"/>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4343" name="Line 1033">
            <a:extLst>
              <a:ext uri="{FF2B5EF4-FFF2-40B4-BE49-F238E27FC236}">
                <a16:creationId xmlns:a16="http://schemas.microsoft.com/office/drawing/2014/main" id="{F5BD3987-485D-E042-8A19-7C18DF05F31E}"/>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1427883387"/>
      </p:ext>
    </p:extLst>
  </p:cSld>
  <p:clrMap bg1="lt1" tx1="dk1" bg2="lt2" tx2="dk2" accent1="accent1" accent2="accent2" accent3="accent3" accent4="accent4" accent5="accent5" accent6="accent6" hlink="hlink" folHlink="folHlink"/>
  <p:sldLayoutIdLst>
    <p:sldLayoutId id="2147489819" r:id="rId1"/>
    <p:sldLayoutId id="2147489820" r:id="rId2"/>
    <p:sldLayoutId id="2147489821" r:id="rId3"/>
    <p:sldLayoutId id="2147489822" r:id="rId4"/>
    <p:sldLayoutId id="2147489823" r:id="rId5"/>
    <p:sldLayoutId id="2147489824" r:id="rId6"/>
    <p:sldLayoutId id="2147489825" r:id="rId7"/>
    <p:sldLayoutId id="2147489826" r:id="rId8"/>
    <p:sldLayoutId id="2147489827" r:id="rId9"/>
    <p:sldLayoutId id="2147489828" r:id="rId10"/>
    <p:sldLayoutId id="2147489829" r:id="rId11"/>
    <p:sldLayoutId id="2147489830"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eaLnBrk="1" hangingPunct="1">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eaLnBrk="1" hangingPunct="1"/>
            <a:fld id="{A7361BF2-EEC8-BD44-B1FF-0E6EA04503FC}" type="slidenum">
              <a:rPr lang="en-US" smtClean="0">
                <a:ea typeface="ＭＳ Ｐゴシック" charset="0"/>
                <a:cs typeface="Arial" charset="0"/>
              </a:rPr>
              <a:pPr eaLnBrk="1" hangingPunct="1"/>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eaLnBrk="1" hangingPunct="1">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eaLnBrk="1" hangingPunct="1">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print"/>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1067412566"/>
      </p:ext>
    </p:extLst>
  </p:cSld>
  <p:clrMap bg1="lt1" tx1="dk1" bg2="lt2" tx2="dk2" accent1="accent1" accent2="accent2" accent3="accent3" accent4="accent4" accent5="accent5" accent6="accent6" hlink="hlink" folHlink="folHlink"/>
  <p:sldLayoutIdLst>
    <p:sldLayoutId id="2147489844" r:id="rId1"/>
    <p:sldLayoutId id="2147489845" r:id="rId2"/>
    <p:sldLayoutId id="2147489846" r:id="rId3"/>
    <p:sldLayoutId id="2147489847" r:id="rId4"/>
    <p:sldLayoutId id="2147489848" r:id="rId5"/>
    <p:sldLayoutId id="2147489849" r:id="rId6"/>
    <p:sldLayoutId id="2147489850" r:id="rId7"/>
    <p:sldLayoutId id="2147489851" r:id="rId8"/>
    <p:sldLayoutId id="2147489852" r:id="rId9"/>
    <p:sldLayoutId id="2147489853" r:id="rId10"/>
    <p:sldLayoutId id="2147489854" r:id="rId11"/>
    <p:sldLayoutId id="2147489855"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8.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628650" y="365125"/>
            <a:ext cx="7886700" cy="1325563"/>
          </a:xfrm>
          <a:prstGeom prst="rect">
            <a:avLst/>
          </a:prstGeom>
          <a:noFill/>
          <a:ln>
            <a:noFill/>
          </a:ln>
        </p:spPr>
        <p:txBody>
          <a:bodyPr spcFirstLastPara="1" wrap="square" lIns="68575" tIns="34275" rIns="68575" bIns="34275" anchor="ctr" anchorCtr="0">
            <a:normAutofit/>
          </a:bodyPr>
          <a:lstStyle>
            <a:lvl1pPr marR="0" lvl="0" algn="l" rtl="0">
              <a:lnSpc>
                <a:spcPct val="90000"/>
              </a:lnSpc>
              <a:spcBef>
                <a:spcPts val="0"/>
              </a:spcBef>
              <a:spcAft>
                <a:spcPts val="0"/>
              </a:spcAft>
              <a:buClr>
                <a:schemeClr val="dk1"/>
              </a:buClr>
              <a:buSzPts val="3300"/>
              <a:buFont typeface="Calibri"/>
              <a:buNone/>
              <a:defRPr sz="3300" b="0" i="0" u="none" strike="noStrike" cap="none">
                <a:solidFill>
                  <a:schemeClr val="dk1"/>
                </a:solidFill>
                <a:latin typeface="Calibri"/>
                <a:ea typeface="Calibri"/>
                <a:cs typeface="Calibri"/>
                <a:sym typeface="Calibri"/>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a:endParaRPr/>
          </a:p>
        </p:txBody>
      </p:sp>
      <p:sp>
        <p:nvSpPr>
          <p:cNvPr id="52" name="Google Shape;52;p13"/>
          <p:cNvSpPr txBox="1">
            <a:spLocks noGrp="1"/>
          </p:cNvSpPr>
          <p:nvPr>
            <p:ph type="body" idx="1"/>
          </p:nvPr>
        </p:nvSpPr>
        <p:spPr>
          <a:xfrm>
            <a:off x="628650" y="1825625"/>
            <a:ext cx="7886700" cy="4351339"/>
          </a:xfrm>
          <a:prstGeom prst="rect">
            <a:avLst/>
          </a:prstGeom>
          <a:noFill/>
          <a:ln>
            <a:noFill/>
          </a:ln>
        </p:spPr>
        <p:txBody>
          <a:bodyPr spcFirstLastPara="1" wrap="square" lIns="68575" tIns="34275" rIns="68575" bIns="34275" anchor="t" anchorCtr="0">
            <a:normAutofit/>
          </a:bodyPr>
          <a:lstStyle>
            <a:lvl1pPr marL="457200" marR="0" lvl="0" indent="-361950" algn="l" rtl="0">
              <a:lnSpc>
                <a:spcPct val="90000"/>
              </a:lnSpc>
              <a:spcBef>
                <a:spcPts val="80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4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L="1371600" marR="0" lvl="2"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3pPr>
            <a:lvl4pPr marL="1828800" marR="0" lvl="3"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4pPr>
            <a:lvl5pPr marL="2286000" marR="0" lvl="4"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5pPr>
            <a:lvl6pPr marL="2743200" marR="0" lvl="5"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53" name="Google Shape;53;p13"/>
          <p:cNvSpPr txBox="1">
            <a:spLocks noGrp="1"/>
          </p:cNvSpPr>
          <p:nvPr>
            <p:ph type="dt" idx="10"/>
          </p:nvPr>
        </p:nvSpPr>
        <p:spPr>
          <a:xfrm>
            <a:off x="628650" y="6356351"/>
            <a:ext cx="2057400" cy="365125"/>
          </a:xfrm>
          <a:prstGeom prst="rect">
            <a:avLst/>
          </a:prstGeom>
          <a:noFill/>
          <a:ln>
            <a:noFill/>
          </a:ln>
        </p:spPr>
        <p:txBody>
          <a:bodyPr spcFirstLastPara="1" wrap="square" lIns="68575" tIns="34275" rIns="68575" bIns="34275" anchor="ctr" anchorCtr="0">
            <a:noAutofit/>
          </a:bodyPr>
          <a:lstStyle>
            <a:lvl1pPr marR="0" lvl="0" algn="l" rtl="0">
              <a:spcBef>
                <a:spcPts val="0"/>
              </a:spcBef>
              <a:spcAft>
                <a:spcPts val="0"/>
              </a:spcAft>
              <a:buSzPts val="1100"/>
              <a:buNone/>
              <a:defRPr sz="9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54" name="Google Shape;54;p13"/>
          <p:cNvSpPr txBox="1">
            <a:spLocks noGrp="1"/>
          </p:cNvSpPr>
          <p:nvPr>
            <p:ph type="ftr" idx="11"/>
          </p:nvPr>
        </p:nvSpPr>
        <p:spPr>
          <a:xfrm>
            <a:off x="3028950" y="6356351"/>
            <a:ext cx="3086100" cy="365125"/>
          </a:xfrm>
          <a:prstGeom prst="rect">
            <a:avLst/>
          </a:prstGeom>
          <a:noFill/>
          <a:ln>
            <a:noFill/>
          </a:ln>
        </p:spPr>
        <p:txBody>
          <a:bodyPr spcFirstLastPara="1" wrap="square" lIns="68575" tIns="34275" rIns="68575" bIns="34275" anchor="ctr" anchorCtr="0">
            <a:noAutofit/>
          </a:bodyPr>
          <a:lstStyle>
            <a:lvl1pPr marR="0" lvl="0" algn="ctr" rtl="0">
              <a:spcBef>
                <a:spcPts val="0"/>
              </a:spcBef>
              <a:spcAft>
                <a:spcPts val="0"/>
              </a:spcAft>
              <a:buSzPts val="1100"/>
              <a:buNone/>
              <a:defRPr sz="9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55" name="Google Shape;55;p13"/>
          <p:cNvSpPr txBox="1">
            <a:spLocks noGrp="1"/>
          </p:cNvSpPr>
          <p:nvPr>
            <p:ph type="sldNum" idx="12"/>
          </p:nvPr>
        </p:nvSpPr>
        <p:spPr>
          <a:xfrm>
            <a:off x="6457950" y="6356351"/>
            <a:ext cx="2057400" cy="365125"/>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900" b="0" i="0" u="none" strike="noStrike" cap="none">
                <a:solidFill>
                  <a:srgbClr val="888888"/>
                </a:solidFill>
                <a:latin typeface="Calibri"/>
                <a:ea typeface="Calibri"/>
                <a:cs typeface="Calibri"/>
                <a:sym typeface="Calibri"/>
              </a:defRPr>
            </a:lvl1pPr>
            <a:lvl2pPr marL="0" marR="0" lvl="1" indent="0" algn="r" rtl="0">
              <a:spcBef>
                <a:spcPts val="0"/>
              </a:spcBef>
              <a:buNone/>
              <a:defRPr sz="900" b="0" i="0" u="none" strike="noStrike" cap="none">
                <a:solidFill>
                  <a:srgbClr val="888888"/>
                </a:solidFill>
                <a:latin typeface="Calibri"/>
                <a:ea typeface="Calibri"/>
                <a:cs typeface="Calibri"/>
                <a:sym typeface="Calibri"/>
              </a:defRPr>
            </a:lvl2pPr>
            <a:lvl3pPr marL="0" marR="0" lvl="2" indent="0" algn="r" rtl="0">
              <a:spcBef>
                <a:spcPts val="0"/>
              </a:spcBef>
              <a:buNone/>
              <a:defRPr sz="900" b="0" i="0" u="none" strike="noStrike" cap="none">
                <a:solidFill>
                  <a:srgbClr val="888888"/>
                </a:solidFill>
                <a:latin typeface="Calibri"/>
                <a:ea typeface="Calibri"/>
                <a:cs typeface="Calibri"/>
                <a:sym typeface="Calibri"/>
              </a:defRPr>
            </a:lvl3pPr>
            <a:lvl4pPr marL="0" marR="0" lvl="3" indent="0" algn="r" rtl="0">
              <a:spcBef>
                <a:spcPts val="0"/>
              </a:spcBef>
              <a:buNone/>
              <a:defRPr sz="900" b="0" i="0" u="none" strike="noStrike" cap="none">
                <a:solidFill>
                  <a:srgbClr val="888888"/>
                </a:solidFill>
                <a:latin typeface="Calibri"/>
                <a:ea typeface="Calibri"/>
                <a:cs typeface="Calibri"/>
                <a:sym typeface="Calibri"/>
              </a:defRPr>
            </a:lvl4pPr>
            <a:lvl5pPr marL="0" marR="0" lvl="4" indent="0" algn="r" rtl="0">
              <a:spcBef>
                <a:spcPts val="0"/>
              </a:spcBef>
              <a:buNone/>
              <a:defRPr sz="900" b="0" i="0" u="none" strike="noStrike" cap="none">
                <a:solidFill>
                  <a:srgbClr val="888888"/>
                </a:solidFill>
                <a:latin typeface="Calibri"/>
                <a:ea typeface="Calibri"/>
                <a:cs typeface="Calibri"/>
                <a:sym typeface="Calibri"/>
              </a:defRPr>
            </a:lvl5pPr>
            <a:lvl6pPr marL="0" marR="0" lvl="5" indent="0" algn="r" rtl="0">
              <a:spcBef>
                <a:spcPts val="0"/>
              </a:spcBef>
              <a:buNone/>
              <a:defRPr sz="900" b="0" i="0" u="none" strike="noStrike" cap="none">
                <a:solidFill>
                  <a:srgbClr val="888888"/>
                </a:solidFill>
                <a:latin typeface="Calibri"/>
                <a:ea typeface="Calibri"/>
                <a:cs typeface="Calibri"/>
                <a:sym typeface="Calibri"/>
              </a:defRPr>
            </a:lvl6pPr>
            <a:lvl7pPr marL="0" marR="0" lvl="6" indent="0" algn="r" rtl="0">
              <a:spcBef>
                <a:spcPts val="0"/>
              </a:spcBef>
              <a:buNone/>
              <a:defRPr sz="900" b="0" i="0" u="none" strike="noStrike" cap="none">
                <a:solidFill>
                  <a:srgbClr val="888888"/>
                </a:solidFill>
                <a:latin typeface="Calibri"/>
                <a:ea typeface="Calibri"/>
                <a:cs typeface="Calibri"/>
                <a:sym typeface="Calibri"/>
              </a:defRPr>
            </a:lvl7pPr>
            <a:lvl8pPr marL="0" marR="0" lvl="7" indent="0" algn="r" rtl="0">
              <a:spcBef>
                <a:spcPts val="0"/>
              </a:spcBef>
              <a:buNone/>
              <a:defRPr sz="900" b="0" i="0" u="none" strike="noStrike" cap="none">
                <a:solidFill>
                  <a:srgbClr val="888888"/>
                </a:solidFill>
                <a:latin typeface="Calibri"/>
                <a:ea typeface="Calibri"/>
                <a:cs typeface="Calibri"/>
                <a:sym typeface="Calibri"/>
              </a:defRPr>
            </a:lvl8pPr>
            <a:lvl9pPr marL="0" marR="0" lvl="8" indent="0" algn="r" rtl="0">
              <a:spcBef>
                <a:spcPts val="0"/>
              </a:spcBef>
              <a:buNone/>
              <a:defRPr sz="900" b="0" i="0" u="none" strike="noStrike" cap="none">
                <a:solidFill>
                  <a:srgbClr val="888888"/>
                </a:solidFill>
                <a:latin typeface="Calibri"/>
                <a:ea typeface="Calibri"/>
                <a:cs typeface="Calibri"/>
                <a:sym typeface="Calibri"/>
              </a:defRPr>
            </a:lvl9pPr>
          </a:lstStyle>
          <a:p>
            <a:fld id="{00000000-1234-1234-1234-123412341234}" type="slidenum">
              <a:rPr lang="en" smtClean="0"/>
              <a:pPr/>
              <a:t>‹#›</a:t>
            </a:fld>
            <a:endParaRPr lang="en"/>
          </a:p>
        </p:txBody>
      </p:sp>
      <p:sp>
        <p:nvSpPr>
          <p:cNvPr id="2" name="hl">
            <a:extLst>
              <a:ext uri="{FF2B5EF4-FFF2-40B4-BE49-F238E27FC236}">
                <a16:creationId xmlns:a16="http://schemas.microsoft.com/office/drawing/2014/main" id="{EDF58919-39EB-4252-A5A0-EEA3434236DF}"/>
              </a:ext>
            </a:extLst>
          </p:cNvPr>
          <p:cNvSpPr txBox="1"/>
          <p:nvPr userDrawn="1"/>
        </p:nvSpPr>
        <p:spPr>
          <a:xfrm>
            <a:off x="0" y="0"/>
            <a:ext cx="9144000" cy="369332"/>
          </a:xfrm>
          <a:prstGeom prst="rect">
            <a:avLst/>
          </a:prstGeom>
          <a:noFill/>
        </p:spPr>
        <p:txBody>
          <a:bodyPr vert="horz" rtlCol="0">
            <a:spAutoFit/>
          </a:bodyPr>
          <a:lstStyle/>
          <a:p>
            <a:endParaRPr lang="en-US" sz="1800">
              <a:solidFill>
                <a:srgbClr val="000000"/>
              </a:solidFill>
            </a:endParaRPr>
          </a:p>
        </p:txBody>
      </p:sp>
      <p:sp>
        <p:nvSpPr>
          <p:cNvPr id="3" name="fl">
            <a:extLst>
              <a:ext uri="{FF2B5EF4-FFF2-40B4-BE49-F238E27FC236}">
                <a16:creationId xmlns:a16="http://schemas.microsoft.com/office/drawing/2014/main" id="{3405171B-DB66-41E3-A235-64065E483A80}"/>
              </a:ext>
            </a:extLst>
          </p:cNvPr>
          <p:cNvSpPr txBox="1"/>
          <p:nvPr userDrawn="1"/>
        </p:nvSpPr>
        <p:spPr>
          <a:xfrm>
            <a:off x="0" y="6319520"/>
            <a:ext cx="9144000" cy="369332"/>
          </a:xfrm>
          <a:prstGeom prst="rect">
            <a:avLst/>
          </a:prstGeom>
          <a:noFill/>
        </p:spPr>
        <p:txBody>
          <a:bodyPr vert="horz" rtlCol="0">
            <a:spAutoFit/>
          </a:bodyPr>
          <a:lstStyle/>
          <a:p>
            <a:endParaRPr lang="en-US" sz="1800">
              <a:solidFill>
                <a:srgbClr val="000000"/>
              </a:solidFill>
            </a:endParaRPr>
          </a:p>
        </p:txBody>
      </p:sp>
    </p:spTree>
    <p:extLst>
      <p:ext uri="{BB962C8B-B14F-4D97-AF65-F5344CB8AC3E}">
        <p14:creationId xmlns:p14="http://schemas.microsoft.com/office/powerpoint/2010/main" val="3419451930"/>
      </p:ext>
    </p:extLst>
  </p:cSld>
  <p:clrMap bg1="lt1" tx1="dk1" bg2="dk2" tx2="lt2" accent1="accent1" accent2="accent2" accent3="accent3" accent4="accent4" accent5="accent5" accent6="accent6" hlink="hlink" folHlink="folHlink"/>
  <p:sldLayoutIdLst>
    <p:sldLayoutId id="2147489857" r:id="rId1"/>
    <p:sldLayoutId id="2147489858" r:id="rId2"/>
    <p:sldLayoutId id="2147489859" r:id="rId3"/>
    <p:sldLayoutId id="2147489860" r:id="rId4"/>
    <p:sldLayoutId id="2147489861" r:id="rId5"/>
    <p:sldLayoutId id="2147489862" r:id="rId6"/>
    <p:sldLayoutId id="2147489863" r:id="rId7"/>
    <p:sldLayoutId id="2147489864" r:id="rId8"/>
    <p:sldLayoutId id="2147489865" r:id="rId9"/>
    <p:sldLayoutId id="2147489866" r:id="rId10"/>
    <p:sldLayoutId id="2147489867" r:id="rId11"/>
    <p:sldLayoutId id="2147489868" r:id="rId12"/>
    <p:sldLayoutId id="2147489869" r:id="rId1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89.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35"/>
        <p:cNvGrpSpPr/>
        <p:nvPr/>
      </p:nvGrpSpPr>
      <p:grpSpPr>
        <a:xfrm>
          <a:off x="0" y="0"/>
          <a:ext cx="0" cy="0"/>
          <a:chOff x="0" y="0"/>
          <a:chExt cx="0" cy="0"/>
        </a:xfrm>
      </p:grpSpPr>
      <p:sp>
        <p:nvSpPr>
          <p:cNvPr id="136" name="Google Shape;136;p27"/>
          <p:cNvSpPr txBox="1">
            <a:spLocks noGrp="1"/>
          </p:cNvSpPr>
          <p:nvPr>
            <p:ph type="title"/>
          </p:nvPr>
        </p:nvSpPr>
        <p:spPr>
          <a:xfrm>
            <a:off x="628650" y="365127"/>
            <a:ext cx="7886700" cy="790000"/>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Lato Black"/>
              <a:buNone/>
              <a:defRPr sz="4400" b="1" i="0" u="none" strike="noStrike" cap="none">
                <a:solidFill>
                  <a:schemeClr val="dk1"/>
                </a:solidFill>
                <a:latin typeface="Lato Black"/>
                <a:ea typeface="Lato Black"/>
                <a:cs typeface="Lato Black"/>
                <a:sym typeface="Lato Black"/>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137" name="Google Shape;137;p27"/>
          <p:cNvSpPr txBox="1">
            <a:spLocks noGrp="1"/>
          </p:cNvSpPr>
          <p:nvPr>
            <p:ph type="body" idx="1"/>
          </p:nvPr>
        </p:nvSpPr>
        <p:spPr>
          <a:xfrm>
            <a:off x="628650" y="1253331"/>
            <a:ext cx="7886700" cy="5003200"/>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Lato"/>
                <a:ea typeface="Lato"/>
                <a:cs typeface="Lato"/>
                <a:sym typeface="Lato"/>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Lato"/>
                <a:ea typeface="Lato"/>
                <a:cs typeface="Lato"/>
                <a:sym typeface="Lato"/>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Lato"/>
                <a:ea typeface="Lato"/>
                <a:cs typeface="Lato"/>
                <a:sym typeface="Lato"/>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Lato"/>
                <a:ea typeface="Lato"/>
                <a:cs typeface="Lato"/>
                <a:sym typeface="Lato"/>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Lato"/>
                <a:ea typeface="Lato"/>
                <a:cs typeface="Lato"/>
                <a:sym typeface="Lato"/>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38" name="Google Shape;138;p27"/>
          <p:cNvSpPr txBox="1">
            <a:spLocks noGrp="1"/>
          </p:cNvSpPr>
          <p:nvPr>
            <p:ph type="dt" idx="10"/>
          </p:nvPr>
        </p:nvSpPr>
        <p:spPr>
          <a:xfrm>
            <a:off x="628650" y="6356351"/>
            <a:ext cx="2057400" cy="365200"/>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9" name="Google Shape;139;p27"/>
          <p:cNvSpPr txBox="1">
            <a:spLocks noGrp="1"/>
          </p:cNvSpPr>
          <p:nvPr>
            <p:ph type="ftr" idx="11"/>
          </p:nvPr>
        </p:nvSpPr>
        <p:spPr>
          <a:xfrm>
            <a:off x="3028950" y="6356351"/>
            <a:ext cx="3086100" cy="365200"/>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0" name="Google Shape;140;p27"/>
          <p:cNvSpPr txBox="1">
            <a:spLocks noGrp="1"/>
          </p:cNvSpPr>
          <p:nvPr>
            <p:ph type="sldNum" idx="12"/>
          </p:nvPr>
        </p:nvSpPr>
        <p:spPr>
          <a:xfrm>
            <a:off x="6457950" y="6356351"/>
            <a:ext cx="2057400" cy="3652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fld id="{00000000-1234-1234-1234-123412341234}" type="slidenum">
              <a:rPr lang="en" smtClean="0"/>
              <a:pPr/>
              <a:t>‹#›</a:t>
            </a:fld>
            <a:endParaRPr lang="en"/>
          </a:p>
        </p:txBody>
      </p:sp>
      <p:sp>
        <p:nvSpPr>
          <p:cNvPr id="2" name="hl">
            <a:extLst>
              <a:ext uri="{FF2B5EF4-FFF2-40B4-BE49-F238E27FC236}">
                <a16:creationId xmlns:a16="http://schemas.microsoft.com/office/drawing/2014/main" id="{C2FE6794-CD26-4778-BF6F-326412E2130E}"/>
              </a:ext>
            </a:extLst>
          </p:cNvPr>
          <p:cNvSpPr txBox="1"/>
          <p:nvPr userDrawn="1"/>
        </p:nvSpPr>
        <p:spPr>
          <a:xfrm>
            <a:off x="0" y="0"/>
            <a:ext cx="9144000" cy="369332"/>
          </a:xfrm>
          <a:prstGeom prst="rect">
            <a:avLst/>
          </a:prstGeom>
          <a:noFill/>
        </p:spPr>
        <p:txBody>
          <a:bodyPr vert="horz" rtlCol="0">
            <a:spAutoFit/>
          </a:bodyPr>
          <a:lstStyle/>
          <a:p>
            <a:endParaRPr lang="en-US" sz="1800">
              <a:solidFill>
                <a:srgbClr val="000000"/>
              </a:solidFill>
            </a:endParaRPr>
          </a:p>
        </p:txBody>
      </p:sp>
      <p:sp>
        <p:nvSpPr>
          <p:cNvPr id="3" name="fl">
            <a:extLst>
              <a:ext uri="{FF2B5EF4-FFF2-40B4-BE49-F238E27FC236}">
                <a16:creationId xmlns:a16="http://schemas.microsoft.com/office/drawing/2014/main" id="{FC2782CB-D659-454E-AD8B-89F1928CD3C7}"/>
              </a:ext>
            </a:extLst>
          </p:cNvPr>
          <p:cNvSpPr txBox="1"/>
          <p:nvPr userDrawn="1"/>
        </p:nvSpPr>
        <p:spPr>
          <a:xfrm>
            <a:off x="0" y="6319520"/>
            <a:ext cx="9144000" cy="369332"/>
          </a:xfrm>
          <a:prstGeom prst="rect">
            <a:avLst/>
          </a:prstGeom>
          <a:noFill/>
        </p:spPr>
        <p:txBody>
          <a:bodyPr vert="horz" rtlCol="0">
            <a:spAutoFit/>
          </a:bodyPr>
          <a:lstStyle/>
          <a:p>
            <a:endParaRPr lang="en-US" sz="1800">
              <a:solidFill>
                <a:srgbClr val="000000"/>
              </a:solidFill>
            </a:endParaRPr>
          </a:p>
        </p:txBody>
      </p:sp>
    </p:spTree>
    <p:extLst>
      <p:ext uri="{BB962C8B-B14F-4D97-AF65-F5344CB8AC3E}">
        <p14:creationId xmlns:p14="http://schemas.microsoft.com/office/powerpoint/2010/main" val="51450618"/>
      </p:ext>
    </p:extLst>
  </p:cSld>
  <p:clrMap bg1="lt1" tx1="dk1" bg2="dk2" tx2="lt2" accent1="accent1" accent2="accent2" accent3="accent3" accent4="accent4" accent5="accent5" accent6="accent6" hlink="hlink" folHlink="folHlink"/>
  <p:sldLayoutIdLst>
    <p:sldLayoutId id="2147489871" r:id="rId1"/>
    <p:sldLayoutId id="2147489872" r:id="rId2"/>
    <p:sldLayoutId id="2147489873" r:id="rId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9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914400"/>
          </a:xfrm>
          <a:prstGeom prst="rect">
            <a:avLst/>
          </a:prstGeom>
        </p:spPr>
        <p:txBody>
          <a:bodyPr vert="horz" lIns="36576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152400" y="1143000"/>
            <a:ext cx="8839200" cy="5257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7315200" y="6492883"/>
            <a:ext cx="1828800" cy="365125"/>
          </a:xfrm>
          <a:prstGeom prst="rect">
            <a:avLst/>
          </a:prstGeom>
          <a:solidFill>
            <a:schemeClr val="bg1"/>
          </a:solidFill>
        </p:spPr>
        <p:txBody>
          <a:bodyPr vert="horz" lIns="91440" tIns="45720" rIns="91440" bIns="45720" rtlCol="0" anchor="ctr"/>
          <a:lstStyle>
            <a:lvl1pPr algn="r">
              <a:defRPr sz="2400" b="1">
                <a:solidFill>
                  <a:srgbClr val="0070C0"/>
                </a:solidFill>
              </a:defRPr>
            </a:lvl1pPr>
          </a:lstStyle>
          <a:p>
            <a:fld id="{BA2D8F13-174C-467F-9D40-7DDEF70CAB8C}" type="slidenum">
              <a:rPr lang="en-US" smtClean="0"/>
              <a:t>‹#›</a:t>
            </a:fld>
            <a:endParaRPr lang="en-US"/>
          </a:p>
        </p:txBody>
      </p:sp>
    </p:spTree>
    <p:extLst>
      <p:ext uri="{BB962C8B-B14F-4D97-AF65-F5344CB8AC3E}">
        <p14:creationId xmlns:p14="http://schemas.microsoft.com/office/powerpoint/2010/main" val="3233532607"/>
      </p:ext>
    </p:extLst>
  </p:cSld>
  <p:clrMap bg1="lt1" tx1="dk1" bg2="lt2" tx2="dk2" accent1="accent1" accent2="accent2" accent3="accent3" accent4="accent4" accent5="accent5" accent6="accent6" hlink="hlink" folHlink="folHlink"/>
  <p:sldLayoutIdLst>
    <p:sldLayoutId id="2147489875" r:id="rId1"/>
    <p:sldLayoutId id="2147489876" r:id="rId2"/>
    <p:sldLayoutId id="2147489877" r:id="rId3"/>
    <p:sldLayoutId id="2147489878" r:id="rId4"/>
    <p:sldLayoutId id="2147489879" r:id="rId5"/>
    <p:sldLayoutId id="2147489880" r:id="rId6"/>
    <p:sldLayoutId id="2147489881" r:id="rId7"/>
    <p:sldLayoutId id="2147489882" r:id="rId8"/>
    <p:sldLayoutId id="2147489883" r:id="rId9"/>
    <p:sldLayoutId id="2147489884" r:id="rId10"/>
    <p:sldLayoutId id="2147489885" r:id="rId11"/>
  </p:sldLayoutIdLst>
  <p:hf hdr="0" ftr="0" dt="0"/>
  <p:txStyles>
    <p:titleStyle>
      <a:lvl1pPr algn="l" defTabSz="914400" rtl="0" eaLnBrk="1" latinLnBrk="0" hangingPunct="1">
        <a:spcBef>
          <a:spcPct val="0"/>
        </a:spcBef>
        <a:buNone/>
        <a:defRPr sz="4400" b="1" kern="1200">
          <a:solidFill>
            <a:schemeClr val="tx1">
              <a:lumMod val="65000"/>
              <a:lumOff val="3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600" b="1"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b="1"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800" b="1"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4330472-63BD-4F26-8322-E7B4933B0A11}" type="datetime1">
              <a:rPr lang="en-US" smtClean="0">
                <a:solidFill>
                  <a:prstClr val="black">
                    <a:tint val="75000"/>
                  </a:prstClr>
                </a:solidFill>
              </a:rPr>
              <a:pPr/>
              <a:t>7/4/22</a:t>
            </a:fld>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2000">
                <a:solidFill>
                  <a:schemeClr val="tx1">
                    <a:lumMod val="65000"/>
                    <a:lumOff val="35000"/>
                  </a:schemeClr>
                </a:solidFill>
              </a:defRPr>
            </a:lvl1pPr>
          </a:lstStyle>
          <a:p>
            <a:fld id="{41761933-5E43-49A2-AD73-7C7EDD79F2C4}" type="slidenum">
              <a:rPr lang="en-US" smtClean="0">
                <a:solidFill>
                  <a:prstClr val="black">
                    <a:lumMod val="65000"/>
                    <a:lumOff val="35000"/>
                  </a:prstClr>
                </a:solidFill>
              </a:rPr>
              <a:pPr/>
              <a:t>‹#›</a:t>
            </a:fld>
            <a:endParaRPr lang="en-US" dirty="0">
              <a:solidFill>
                <a:prstClr val="black">
                  <a:lumMod val="65000"/>
                  <a:lumOff val="35000"/>
                </a:prstClr>
              </a:solidFill>
            </a:endParaRPr>
          </a:p>
        </p:txBody>
      </p:sp>
    </p:spTree>
    <p:extLst>
      <p:ext uri="{BB962C8B-B14F-4D97-AF65-F5344CB8AC3E}">
        <p14:creationId xmlns:p14="http://schemas.microsoft.com/office/powerpoint/2010/main" val="1845916243"/>
      </p:ext>
    </p:extLst>
  </p:cSld>
  <p:clrMap bg1="lt1" tx1="dk1" bg2="lt2" tx2="dk2" accent1="accent1" accent2="accent2" accent3="accent3" accent4="accent4" accent5="accent5" accent6="accent6" hlink="hlink" folHlink="folHlink"/>
  <p:sldLayoutIdLst>
    <p:sldLayoutId id="2147489887" r:id="rId1"/>
    <p:sldLayoutId id="2147489888" r:id="rId2"/>
    <p:sldLayoutId id="2147489889" r:id="rId3"/>
    <p:sldLayoutId id="2147489890" r:id="rId4"/>
    <p:sldLayoutId id="2147489891" r:id="rId5"/>
    <p:sldLayoutId id="2147489892" r:id="rId6"/>
    <p:sldLayoutId id="2147489893" r:id="rId7"/>
    <p:sldLayoutId id="2147489894" r:id="rId8"/>
    <p:sldLayoutId id="2147489895" r:id="rId9"/>
    <p:sldLayoutId id="2147489896" r:id="rId10"/>
    <p:sldLayoutId id="2147489897" r:id="rId11"/>
  </p:sldLayoutIdLst>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hf hdr="0" ftr="0" dt="0"/>
  <p:txStyles>
    <p:titleStyle>
      <a:lvl1pPr algn="l" defTabSz="914400" rtl="0" eaLnBrk="1" latinLnBrk="0" hangingPunct="1">
        <a:lnSpc>
          <a:spcPct val="90000"/>
        </a:lnSpc>
        <a:spcBef>
          <a:spcPct val="0"/>
        </a:spcBef>
        <a:buNone/>
        <a:defRPr sz="4400" kern="1200">
          <a:solidFill>
            <a:schemeClr val="tx1"/>
          </a:solidFill>
          <a:latin typeface="Gill Sans MT" panose="020B0502020104020203"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Gill Sans MT" panose="020B05020201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ill Sans MT" panose="020B05020201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Gill Sans MT" panose="020B05020201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9810" name="Title Placeholder 1"/>
          <p:cNvSpPr>
            <a:spLocks noGrp="1"/>
          </p:cNvSpPr>
          <p:nvPr>
            <p:ph type="title"/>
          </p:nvPr>
        </p:nvSpPr>
        <p:spPr bwMode="auto">
          <a:xfrm>
            <a:off x="228600" y="152400"/>
            <a:ext cx="86868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19811" name="Text Placeholder 2"/>
          <p:cNvSpPr>
            <a:spLocks noGrp="1"/>
          </p:cNvSpPr>
          <p:nvPr>
            <p:ph type="body" idx="1"/>
          </p:nvPr>
        </p:nvSpPr>
        <p:spPr bwMode="auto">
          <a:xfrm>
            <a:off x="228600" y="1219200"/>
            <a:ext cx="8686800" cy="550227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fontAlgn="auto">
              <a:spcBef>
                <a:spcPts val="0"/>
              </a:spcBef>
              <a:spcAft>
                <a:spcPts val="0"/>
              </a:spcAft>
              <a:defRPr sz="1200">
                <a:solidFill>
                  <a:prstClr val="black">
                    <a:tint val="75000"/>
                  </a:prstClr>
                </a:solidFill>
                <a:latin typeface="Calibri"/>
                <a:ea typeface="+mn-ea"/>
                <a:cs typeface="+mn-cs"/>
              </a:defRPr>
            </a:lvl1pPr>
          </a:lstStyle>
          <a:p>
            <a:pPr>
              <a:defRPr/>
            </a:pPr>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fontAlgn="auto">
              <a:spcBef>
                <a:spcPts val="0"/>
              </a:spcBef>
              <a:spcAft>
                <a:spcPts val="0"/>
              </a:spcAft>
              <a:defRPr sz="1200">
                <a:solidFill>
                  <a:prstClr val="black">
                    <a:tint val="75000"/>
                  </a:prstClr>
                </a:solidFill>
                <a:latin typeface="Calibri"/>
                <a:ea typeface="+mn-ea"/>
                <a:cs typeface="+mn-cs"/>
              </a:defRPr>
            </a:lvl1pPr>
          </a:lstStyle>
          <a:p>
            <a:pPr>
              <a:defRPr/>
            </a:pPr>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fontAlgn="auto">
              <a:spcBef>
                <a:spcPts val="0"/>
              </a:spcBef>
              <a:spcAft>
                <a:spcPts val="0"/>
              </a:spcAft>
              <a:defRPr sz="1200" smtClean="0">
                <a:solidFill>
                  <a:prstClr val="black">
                    <a:tint val="75000"/>
                  </a:prstClr>
                </a:solidFill>
                <a:latin typeface="Calibri"/>
                <a:ea typeface="+mn-ea"/>
                <a:cs typeface="+mn-cs"/>
              </a:defRPr>
            </a:lvl1pPr>
          </a:lstStyle>
          <a:p>
            <a:pPr>
              <a:defRPr/>
            </a:pPr>
            <a:fld id="{04427566-1EA6-5D4B-A5C7-FD3E6A54EA41}" type="slidenum">
              <a:rPr lang="en-US"/>
              <a:pPr>
                <a:defRPr/>
              </a:pPr>
              <a:t>‹#›</a:t>
            </a:fld>
            <a:endParaRPr lang="en-US"/>
          </a:p>
        </p:txBody>
      </p:sp>
    </p:spTree>
    <p:extLst>
      <p:ext uri="{BB962C8B-B14F-4D97-AF65-F5344CB8AC3E}">
        <p14:creationId xmlns:p14="http://schemas.microsoft.com/office/powerpoint/2010/main" val="1644953522"/>
      </p:ext>
    </p:extLst>
  </p:cSld>
  <p:clrMap bg1="lt1" tx1="dk1" bg2="lt2" tx2="dk2" accent1="accent1" accent2="accent2" accent3="accent3" accent4="accent4" accent5="accent5" accent6="accent6" hlink="hlink" folHlink="folHlink"/>
  <p:sldLayoutIdLst>
    <p:sldLayoutId id="2147489899" r:id="rId1"/>
    <p:sldLayoutId id="2147489900" r:id="rId2"/>
    <p:sldLayoutId id="2147489901" r:id="rId3"/>
    <p:sldLayoutId id="2147489902" r:id="rId4"/>
    <p:sldLayoutId id="2147489903" r:id="rId5"/>
    <p:sldLayoutId id="2147489904" r:id="rId6"/>
    <p:sldLayoutId id="2147489905" r:id="rId7"/>
    <p:sldLayoutId id="2147489906" r:id="rId8"/>
    <p:sldLayoutId id="2147489907" r:id="rId9"/>
    <p:sldLayoutId id="2147489908" r:id="rId10"/>
    <p:sldLayoutId id="2147489909" r:id="rId11"/>
  </p:sldLayoutIdLst>
  <p:hf hdr="0" ftr="0" dt="0"/>
  <p:txStyles>
    <p:titleStyle>
      <a:lvl1pPr algn="l" rtl="0" fontAlgn="base">
        <a:lnSpc>
          <a:spcPct val="90000"/>
        </a:lnSpc>
        <a:spcBef>
          <a:spcPct val="0"/>
        </a:spcBef>
        <a:spcAft>
          <a:spcPct val="0"/>
        </a:spcAft>
        <a:defRPr sz="4400" kern="1200">
          <a:solidFill>
            <a:schemeClr val="tx1"/>
          </a:solidFill>
          <a:latin typeface="+mj-lt"/>
          <a:ea typeface="ＭＳ Ｐゴシック" charset="0"/>
          <a:cs typeface="ＭＳ Ｐゴシック" charset="0"/>
        </a:defRPr>
      </a:lvl1pPr>
      <a:lvl2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2pPr>
      <a:lvl3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3pPr>
      <a:lvl4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4pPr>
      <a:lvl5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5pPr>
      <a:lvl6pPr marL="4572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6pPr>
      <a:lvl7pPr marL="9144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7pPr>
      <a:lvl8pPr marL="13716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8pPr>
      <a:lvl9pPr marL="18288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9pPr>
    </p:titleStyle>
    <p:bodyStyle>
      <a:lvl1pPr marL="228600" indent="-228600" algn="l" rtl="0" fontAlgn="base">
        <a:lnSpc>
          <a:spcPct val="90000"/>
        </a:lnSpc>
        <a:spcBef>
          <a:spcPts val="1000"/>
        </a:spcBef>
        <a:spcAft>
          <a:spcPct val="0"/>
        </a:spcAft>
        <a:buFont typeface="Arial" charset="0"/>
        <a:buChar char="•"/>
        <a:defRPr sz="2800" kern="1200">
          <a:solidFill>
            <a:schemeClr val="tx1"/>
          </a:solidFill>
          <a:latin typeface="+mn-lt"/>
          <a:ea typeface="ＭＳ Ｐゴシック" charset="0"/>
          <a:cs typeface="ＭＳ Ｐゴシック" charset="0"/>
        </a:defRPr>
      </a:lvl1pPr>
      <a:lvl2pPr marL="685800" indent="-228600" algn="l" rtl="0" fontAlgn="base">
        <a:lnSpc>
          <a:spcPct val="90000"/>
        </a:lnSpc>
        <a:spcBef>
          <a:spcPts val="500"/>
        </a:spcBef>
        <a:spcAft>
          <a:spcPct val="0"/>
        </a:spcAft>
        <a:buFont typeface="Arial" charset="0"/>
        <a:buChar char="•"/>
        <a:defRPr sz="2400" kern="1200">
          <a:solidFill>
            <a:schemeClr val="tx1"/>
          </a:solidFill>
          <a:latin typeface="+mn-lt"/>
          <a:ea typeface="ＭＳ Ｐゴシック" charset="0"/>
          <a:cs typeface="+mn-cs"/>
        </a:defRPr>
      </a:lvl2pPr>
      <a:lvl3pPr marL="1143000" indent="-228600" algn="l" rtl="0" fontAlgn="base">
        <a:lnSpc>
          <a:spcPct val="90000"/>
        </a:lnSpc>
        <a:spcBef>
          <a:spcPts val="500"/>
        </a:spcBef>
        <a:spcAft>
          <a:spcPct val="0"/>
        </a:spcAft>
        <a:buFont typeface="Arial" charset="0"/>
        <a:buChar char="•"/>
        <a:defRPr sz="2000" kern="1200">
          <a:solidFill>
            <a:schemeClr val="tx1"/>
          </a:solidFill>
          <a:latin typeface="+mn-lt"/>
          <a:ea typeface="ＭＳ Ｐゴシック" charset="0"/>
          <a:cs typeface="+mn-cs"/>
        </a:defRPr>
      </a:lvl3pPr>
      <a:lvl4pPr marL="1600200" indent="-228600" algn="l" rtl="0" fontAlgn="base">
        <a:lnSpc>
          <a:spcPct val="90000"/>
        </a:lnSpc>
        <a:spcBef>
          <a:spcPts val="500"/>
        </a:spcBef>
        <a:spcAft>
          <a:spcPct val="0"/>
        </a:spcAft>
        <a:buFont typeface="Arial" charset="0"/>
        <a:buChar char="•"/>
        <a:defRPr kern="1200">
          <a:solidFill>
            <a:schemeClr val="tx1"/>
          </a:solidFill>
          <a:latin typeface="+mn-lt"/>
          <a:ea typeface="ＭＳ Ｐゴシック" charset="0"/>
          <a:cs typeface="+mn-cs"/>
        </a:defRPr>
      </a:lvl4pPr>
      <a:lvl5pPr marL="2057400" indent="-228600" algn="l" rtl="0" fontAlgn="base">
        <a:lnSpc>
          <a:spcPct val="90000"/>
        </a:lnSpc>
        <a:spcBef>
          <a:spcPts val="500"/>
        </a:spcBef>
        <a:spcAft>
          <a:spcPct val="0"/>
        </a:spcAft>
        <a:buFont typeface="Arial" charset="0"/>
        <a:buChar char="•"/>
        <a:defRPr kern="1200">
          <a:solidFill>
            <a:schemeClr val="tx1"/>
          </a:solidFill>
          <a:latin typeface="+mn-lt"/>
          <a:ea typeface="ＭＳ Ｐゴシック"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24172964"/>
      </p:ext>
    </p:extLst>
  </p:cSld>
  <p:clrMap bg1="lt1" tx1="dk1" bg2="lt2" tx2="dk2" accent1="accent1" accent2="accent2" accent3="accent3" accent4="accent4" accent5="accent5" accent6="accent6" hlink="hlink" folHlink="folHlink"/>
  <p:sldLayoutIdLst>
    <p:sldLayoutId id="2147489911" r:id="rId1"/>
    <p:sldLayoutId id="2147489912" r:id="rId2"/>
    <p:sldLayoutId id="2147489913" r:id="rId3"/>
    <p:sldLayoutId id="2147489914" r:id="rId4"/>
    <p:sldLayoutId id="2147489915" r:id="rId5"/>
    <p:sldLayoutId id="2147489916" r:id="rId6"/>
    <p:sldLayoutId id="2147489917" r:id="rId7"/>
    <p:sldLayoutId id="2147489918" r:id="rId8"/>
    <p:sldLayoutId id="2147489919" r:id="rId9"/>
    <p:sldLayoutId id="2147489920" r:id="rId10"/>
    <p:sldLayoutId id="214748992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9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56627495"/>
      </p:ext>
    </p:extLst>
  </p:cSld>
  <p:clrMap bg1="lt1" tx1="dk1" bg2="lt2" tx2="dk2" accent1="accent1" accent2="accent2" accent3="accent3" accent4="accent4" accent5="accent5" accent6="accent6" hlink="hlink" folHlink="folHlink"/>
  <p:sldLayoutIdLst>
    <p:sldLayoutId id="2147489923" r:id="rId1"/>
    <p:sldLayoutId id="2147489924"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omutlu@gmail.com" TargetMode="External"/><Relationship Id="rId7"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13.jpeg"/><Relationship Id="rId5" Type="http://schemas.openxmlformats.org/officeDocument/2006/relationships/image" Target="../media/image12.png"/><Relationship Id="rId4" Type="http://schemas.openxmlformats.org/officeDocument/2006/relationships/hyperlink" Target="https://people.inf.ethz.ch/omutlu" TargetMode="Externa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626.xml"/></Relationships>
</file>

<file path=ppt/slides/_rels/slide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xml"/><Relationship Id="rId1" Type="http://schemas.openxmlformats.org/officeDocument/2006/relationships/slideLayout" Target="../slideLayouts/slideLayout13.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4.xml"/><Relationship Id="rId1" Type="http://schemas.openxmlformats.org/officeDocument/2006/relationships/slideLayout" Target="../slideLayouts/slideLayout13.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7.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png"/><Relationship Id="rId7" Type="http://schemas.openxmlformats.org/officeDocument/2006/relationships/image" Target="../media/image22.png"/><Relationship Id="rId2" Type="http://schemas.openxmlformats.org/officeDocument/2006/relationships/notesSlide" Target="../notesSlides/notesSlide5.xml"/><Relationship Id="rId1" Type="http://schemas.openxmlformats.org/officeDocument/2006/relationships/slideLayout" Target="../slideLayouts/slideLayout457.xml"/><Relationship Id="rId6" Type="http://schemas.openxmlformats.org/officeDocument/2006/relationships/image" Target="../media/image21.png"/><Relationship Id="rId11" Type="http://schemas.openxmlformats.org/officeDocument/2006/relationships/image" Target="../media/image26.png"/><Relationship Id="rId5" Type="http://schemas.openxmlformats.org/officeDocument/2006/relationships/image" Target="../media/image20.png"/><Relationship Id="rId10" Type="http://schemas.openxmlformats.org/officeDocument/2006/relationships/image" Target="../media/image25.png"/><Relationship Id="rId4" Type="http://schemas.openxmlformats.org/officeDocument/2006/relationships/image" Target="../media/image19.png"/><Relationship Id="rId9" Type="http://schemas.openxmlformats.org/officeDocument/2006/relationships/image" Target="../media/image24.png"/></Relationships>
</file>

<file path=ppt/slides/_rels/slide8.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png"/><Relationship Id="rId7" Type="http://schemas.openxmlformats.org/officeDocument/2006/relationships/image" Target="../media/image22.png"/><Relationship Id="rId2" Type="http://schemas.openxmlformats.org/officeDocument/2006/relationships/notesSlide" Target="../notesSlides/notesSlide6.xml"/><Relationship Id="rId1" Type="http://schemas.openxmlformats.org/officeDocument/2006/relationships/slideLayout" Target="../slideLayouts/slideLayout457.xml"/><Relationship Id="rId6" Type="http://schemas.openxmlformats.org/officeDocument/2006/relationships/image" Target="../media/image21.png"/><Relationship Id="rId11" Type="http://schemas.openxmlformats.org/officeDocument/2006/relationships/image" Target="../media/image26.png"/><Relationship Id="rId5" Type="http://schemas.openxmlformats.org/officeDocument/2006/relationships/image" Target="../media/image20.png"/><Relationship Id="rId10" Type="http://schemas.openxmlformats.org/officeDocument/2006/relationships/image" Target="../media/image25.png"/><Relationship Id="rId4" Type="http://schemas.openxmlformats.org/officeDocument/2006/relationships/image" Target="../media/image19.png"/><Relationship Id="rId9" Type="http://schemas.openxmlformats.org/officeDocument/2006/relationships/image" Target="../media/image24.png"/></Relationships>
</file>

<file path=ppt/slides/_rels/slide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hyperlink" Target="http://www.economist.com/news/21631808-so-much-genetic-data-so-many-uses-genes-unzipped" TargetMode="External"/><Relationship Id="rId5" Type="http://schemas.openxmlformats.org/officeDocument/2006/relationships/image" Target="../media/image29.png"/><Relationship Id="rId4" Type="http://schemas.openxmlformats.org/officeDocument/2006/relationships/image" Target="../media/image28.jpeg"/></Relationships>
</file>

<file path=ppt/slides/_rels/slide10.xml.rels><?xml version="1.0" encoding="UTF-8" standalone="yes"?>
<Relationships xmlns="http://schemas.openxmlformats.org/package/2006/relationships"><Relationship Id="rId8" Type="http://schemas.openxmlformats.org/officeDocument/2006/relationships/image" Target="../media/image33.emf"/><Relationship Id="rId3" Type="http://schemas.openxmlformats.org/officeDocument/2006/relationships/image" Target="../media/image30.png"/><Relationship Id="rId7" Type="http://schemas.openxmlformats.org/officeDocument/2006/relationships/oleObject" Target="../embeddings/oleObject2.bin"/><Relationship Id="rId2" Type="http://schemas.openxmlformats.org/officeDocument/2006/relationships/notesSlide" Target="../notesSlides/notesSlide8.xml"/><Relationship Id="rId1" Type="http://schemas.openxmlformats.org/officeDocument/2006/relationships/slideLayout" Target="../slideLayouts/slideLayout429.xml"/><Relationship Id="rId6" Type="http://schemas.openxmlformats.org/officeDocument/2006/relationships/image" Target="../media/image32.emf"/><Relationship Id="rId5" Type="http://schemas.openxmlformats.org/officeDocument/2006/relationships/oleObject" Target="../embeddings/oleObject1.bin"/><Relationship Id="rId4" Type="http://schemas.openxmlformats.org/officeDocument/2006/relationships/image" Target="../media/image31.jpeg"/></Relationships>
</file>

<file path=ppt/slides/_rels/slide1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hyperlink" Target="https://arxiv.org/pdf/1711.08774.pdf" TargetMode="External"/><Relationship Id="rId1" Type="http://schemas.openxmlformats.org/officeDocument/2006/relationships/slideLayout" Target="../slideLayouts/slideLayout2.xml"/><Relationship Id="rId4" Type="http://schemas.openxmlformats.org/officeDocument/2006/relationships/image" Target="../media/image35.jpeg"/></Relationships>
</file>

<file path=ppt/slides/_rels/slide1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hyperlink" Target="https://arxiv.org/pdf/1711.08774.pdf" TargetMode="External"/><Relationship Id="rId1" Type="http://schemas.openxmlformats.org/officeDocument/2006/relationships/slideLayout" Target="../slideLayouts/slideLayout2.xml"/><Relationship Id="rId4" Type="http://schemas.openxmlformats.org/officeDocument/2006/relationships/image" Target="../media/image35.jpeg"/></Relationships>
</file>

<file path=ppt/slides/_rels/slide13.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881.xml"/><Relationship Id="rId6" Type="http://schemas.openxmlformats.org/officeDocument/2006/relationships/image" Target="../media/image40.tiff"/><Relationship Id="rId5" Type="http://schemas.openxmlformats.org/officeDocument/2006/relationships/image" Target="../media/image39.tiff"/><Relationship Id="rId4" Type="http://schemas.openxmlformats.org/officeDocument/2006/relationships/image" Target="../media/image38.jpeg"/></Relationships>
</file>

<file path=ppt/slides/_rels/slide14.xml.rels><?xml version="1.0" encoding="UTF-8" standalone="yes"?>
<Relationships xmlns="http://schemas.openxmlformats.org/package/2006/relationships"><Relationship Id="rId3" Type="http://schemas.openxmlformats.org/officeDocument/2006/relationships/hyperlink" Target="http://www.computer.org/micro/" TargetMode="External"/><Relationship Id="rId7" Type="http://schemas.openxmlformats.org/officeDocument/2006/relationships/image" Target="../media/image41.png"/><Relationship Id="rId2" Type="http://schemas.openxmlformats.org/officeDocument/2006/relationships/hyperlink" Target="https://people.inf.ethz.ch/omutlu/pub/AcceleratingGenomeAnalysis_ieeemicro20.pdf" TargetMode="External"/><Relationship Id="rId1" Type="http://schemas.openxmlformats.org/officeDocument/2006/relationships/slideLayout" Target="../slideLayouts/slideLayout2.xml"/><Relationship Id="rId6" Type="http://schemas.openxmlformats.org/officeDocument/2006/relationships/hyperlink" Target="https://www.youtube.com/watch?v=hPnSmfwu2-A" TargetMode="External"/><Relationship Id="rId5" Type="http://schemas.openxmlformats.org/officeDocument/2006/relationships/hyperlink" Target="https://people.inf.ethz.ch/omutlu/pub/onur-AcceleratingGenomeAnalysis-AACBB-Keynote-Feb-16-2019-FINAL.pdf" TargetMode="External"/><Relationship Id="rId4" Type="http://schemas.openxmlformats.org/officeDocument/2006/relationships/hyperlink" Target="https://people.inf.ethz.ch/omutlu/pub/onur-AcceleratingGenomeAnalysis-AACBB-Keynote-Feb-16-2019-FINAL.pptx" TargetMode="External"/></Relationships>
</file>

<file path=ppt/slides/_rels/slide15.xml.rels><?xml version="1.0" encoding="UTF-8" standalone="yes"?>
<Relationships xmlns="http://schemas.openxmlformats.org/package/2006/relationships"><Relationship Id="rId3" Type="http://schemas.openxmlformats.org/officeDocument/2006/relationships/hyperlink" Target="http://www.computer.org/micro/" TargetMode="External"/><Relationship Id="rId2" Type="http://schemas.openxmlformats.org/officeDocument/2006/relationships/hyperlink" Target="https://arxiv.org/pdf/2106.06433.pdf" TargetMode="External"/><Relationship Id="rId1" Type="http://schemas.openxmlformats.org/officeDocument/2006/relationships/slideLayout" Target="../slideLayouts/slideLayout603.xml"/><Relationship Id="rId4" Type="http://schemas.openxmlformats.org/officeDocument/2006/relationships/image" Target="../media/image42.png"/></Relationships>
</file>

<file path=ppt/slides/_rels/slide16.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9.xml"/><Relationship Id="rId1" Type="http://schemas.openxmlformats.org/officeDocument/2006/relationships/slideLayout" Target="../slideLayouts/slideLayout603.xml"/><Relationship Id="rId4" Type="http://schemas.openxmlformats.org/officeDocument/2006/relationships/image" Target="../media/image44.jpeg"/></Relationships>
</file>

<file path=ppt/slides/_rels/slide17.xml.rels><?xml version="1.0" encoding="UTF-8" standalone="yes"?>
<Relationships xmlns="http://schemas.openxmlformats.org/package/2006/relationships"><Relationship Id="rId3" Type="http://schemas.openxmlformats.org/officeDocument/2006/relationships/image" Target="../media/image45.tiff"/><Relationship Id="rId2" Type="http://schemas.openxmlformats.org/officeDocument/2006/relationships/notesSlide" Target="../notesSlides/notesSlide10.xml"/><Relationship Id="rId1" Type="http://schemas.openxmlformats.org/officeDocument/2006/relationships/slideLayout" Target="../slideLayouts/slideLayout603.xml"/><Relationship Id="rId4" Type="http://schemas.openxmlformats.org/officeDocument/2006/relationships/image" Target="../media/image46.tiff"/></Relationships>
</file>

<file path=ppt/slides/_rels/slide18.xml.rels><?xml version="1.0" encoding="UTF-8" standalone="yes"?>
<Relationships xmlns="http://schemas.openxmlformats.org/package/2006/relationships"><Relationship Id="rId8" Type="http://schemas.openxmlformats.org/officeDocument/2006/relationships/hyperlink" Target="https://people.inf.ethz.ch/omutlu/pub/GenASM-approximate-string-matching-framework-for-genome-analysis_micro20-talk.pptx" TargetMode="External"/><Relationship Id="rId3" Type="http://schemas.openxmlformats.org/officeDocument/2006/relationships/hyperlink" Target="http://www.microarch.org/micro53/" TargetMode="External"/><Relationship Id="rId7" Type="http://schemas.openxmlformats.org/officeDocument/2006/relationships/hyperlink" Target="https://www.youtube.com/watch?v=srQVqPJFqjo" TargetMode="External"/><Relationship Id="rId2" Type="http://schemas.openxmlformats.org/officeDocument/2006/relationships/hyperlink" Target="https://people.inf.ethz.ch/omutlu/pub/GenASM-approximate-string-matching-framework-for-genome-analysis_micro20.pdf" TargetMode="External"/><Relationship Id="rId1" Type="http://schemas.openxmlformats.org/officeDocument/2006/relationships/slideLayout" Target="../slideLayouts/slideLayout626.xml"/><Relationship Id="rId6" Type="http://schemas.openxmlformats.org/officeDocument/2006/relationships/hyperlink" Target="https://people.inf.ethz.ch/omutlu/pub/GenASM-approximate-string-matching-framework-for-genome-analysis_micro20-lightning-talk.pdf" TargetMode="External"/><Relationship Id="rId5" Type="http://schemas.openxmlformats.org/officeDocument/2006/relationships/hyperlink" Target="https://people.inf.ethz.ch/omutlu/pub/GenASM-approximate-string-matching-framework-for-genome-analysis_micro20-lightning-talk.pptx" TargetMode="External"/><Relationship Id="rId10" Type="http://schemas.openxmlformats.org/officeDocument/2006/relationships/image" Target="../media/image47.png"/><Relationship Id="rId4" Type="http://schemas.openxmlformats.org/officeDocument/2006/relationships/hyperlink" Target="https://www.youtube.com/watch?v=nJs3RRnvk_k" TargetMode="External"/><Relationship Id="rId9" Type="http://schemas.openxmlformats.org/officeDocument/2006/relationships/hyperlink" Target="https://people.inf.ethz.ch/omutlu/pub/GenASM-approximate-string-matching-framework-for-genome-analysis_micro20-talk.pdf" TargetMode="External"/></Relationships>
</file>

<file path=ppt/slides/_rels/slide19.xml.rels><?xml version="1.0" encoding="UTF-8" standalone="yes"?>
<Relationships xmlns="http://schemas.openxmlformats.org/package/2006/relationships"><Relationship Id="rId8" Type="http://schemas.openxmlformats.org/officeDocument/2006/relationships/hyperlink" Target="https://www.youtube.com/watch?v=Vi1af8KY0g8" TargetMode="External"/><Relationship Id="rId3" Type="http://schemas.openxmlformats.org/officeDocument/2006/relationships/hyperlink" Target="https://asplos-conference.org/" TargetMode="External"/><Relationship Id="rId7" Type="http://schemas.openxmlformats.org/officeDocument/2006/relationships/hyperlink" Target="https://people.inf.ethz.ch/omutlu/pub/GenStore_asplos22-lightning-talk.pdf" TargetMode="External"/><Relationship Id="rId2" Type="http://schemas.openxmlformats.org/officeDocument/2006/relationships/hyperlink" Target="https://people.inf.ethz.ch/omutlu/pub/GenStore_asplos22-arxiv.pdf" TargetMode="External"/><Relationship Id="rId1" Type="http://schemas.openxmlformats.org/officeDocument/2006/relationships/slideLayout" Target="../slideLayouts/slideLayout626.xml"/><Relationship Id="rId6" Type="http://schemas.openxmlformats.org/officeDocument/2006/relationships/hyperlink" Target="https://people.inf.ethz.ch/omutlu/pub/GenStore_asplos22-lightning-talk.pptx" TargetMode="External"/><Relationship Id="rId5" Type="http://schemas.openxmlformats.org/officeDocument/2006/relationships/hyperlink" Target="https://people.inf.ethz.ch/omutlu/pub/GenStore_asplos22-talk.pdf" TargetMode="External"/><Relationship Id="rId10" Type="http://schemas.openxmlformats.org/officeDocument/2006/relationships/image" Target="../media/image48.png"/><Relationship Id="rId4" Type="http://schemas.openxmlformats.org/officeDocument/2006/relationships/hyperlink" Target="https://people.inf.ethz.ch/omutlu/pub/GenStore_asplos22-talk.pptx" TargetMode="External"/><Relationship Id="rId9" Type="http://schemas.openxmlformats.org/officeDocument/2006/relationships/hyperlink" Target="https://www.youtube.com/watch?v=bv7hgXOOMjk" TargetMode="External"/></Relationships>
</file>

<file path=ppt/slides/_rels/slide20.xml.rels><?xml version="1.0" encoding="UTF-8" standalone="yes"?>
<Relationships xmlns="http://schemas.openxmlformats.org/package/2006/relationships"><Relationship Id="rId3" Type="http://schemas.openxmlformats.org/officeDocument/2006/relationships/hyperlink" Target="http://iscaconf.org/isca2022/" TargetMode="External"/><Relationship Id="rId2" Type="http://schemas.openxmlformats.org/officeDocument/2006/relationships/hyperlink" Target="https://people.inf.ethz.ch/omutlu/pub/SeGraM_genomic-sequence-mapping-universal-accelerator_isca22.pdf" TargetMode="External"/><Relationship Id="rId1" Type="http://schemas.openxmlformats.org/officeDocument/2006/relationships/slideLayout" Target="../slideLayouts/slideLayout626.xml"/><Relationship Id="rId5" Type="http://schemas.openxmlformats.org/officeDocument/2006/relationships/image" Target="../media/image49.png"/><Relationship Id="rId4" Type="http://schemas.openxmlformats.org/officeDocument/2006/relationships/hyperlink" Target="https://arxiv.org/pdf/2205.05883.pdf"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50.png"/><Relationship Id="rId1" Type="http://schemas.openxmlformats.org/officeDocument/2006/relationships/slideLayout" Target="../slideLayouts/slideLayout764.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hyperlink" Target="https://arxiv.org/pdf/2008.00961.pdf" TargetMode="External"/></Relationships>
</file>

<file path=ppt/slides/_rels/slide22.xml.rels><?xml version="1.0" encoding="UTF-8" standalone="yes"?>
<Relationships xmlns="http://schemas.openxmlformats.org/package/2006/relationships"><Relationship Id="rId3" Type="http://schemas.openxmlformats.org/officeDocument/2006/relationships/hyperlink" Target="https://www.technion.ac.il/en/" TargetMode="External"/><Relationship Id="rId7" Type="http://schemas.openxmlformats.org/officeDocument/2006/relationships/image" Target="../media/image54.png"/><Relationship Id="rId2" Type="http://schemas.openxmlformats.org/officeDocument/2006/relationships/hyperlink" Target="https://people.inf.ethz.ch/omutlu/pub/onur-Technion-AcceleratingGenomeAnalysis-Jan-26-2021-final.pptx" TargetMode="External"/><Relationship Id="rId1" Type="http://schemas.openxmlformats.org/officeDocument/2006/relationships/slideLayout" Target="../slideLayouts/slideLayout626.xml"/><Relationship Id="rId6" Type="http://schemas.openxmlformats.org/officeDocument/2006/relationships/hyperlink" Target="https://people.inf.ethz.ch/omutlu/pub/AcceleratingGenomeAnalysis_ieeemicro20.pdf" TargetMode="External"/><Relationship Id="rId5" Type="http://schemas.openxmlformats.org/officeDocument/2006/relationships/hyperlink" Target="https://www.youtube.com/watch?v=r7sn41lH-4A" TargetMode="External"/><Relationship Id="rId4" Type="http://schemas.openxmlformats.org/officeDocument/2006/relationships/hyperlink" Target="https://people.inf.ethz.ch/omutlu/pub/onur-Technion-AcceleratingGenomeAnalysis-Jan-26-2021-final.pdf" TargetMode="External"/></Relationships>
</file>

<file path=ppt/slides/_rels/slide23.xml.rels><?xml version="1.0" encoding="UTF-8" standalone="yes"?>
<Relationships xmlns="http://schemas.openxmlformats.org/package/2006/relationships"><Relationship Id="rId3" Type="http://schemas.openxmlformats.org/officeDocument/2006/relationships/hyperlink" Target="https://www.youtube.com/watch?v=ygmQpdDTL7o&amp;list=PL5Q2soXY2Zi9xidyIgBxUz7xRPS-wisBN&amp;index=14" TargetMode="External"/><Relationship Id="rId2" Type="http://schemas.openxmlformats.org/officeDocument/2006/relationships/hyperlink" Target="https://www.youtube.com/watch?v=CrRb32v7SJc&amp;list=PL5Q2soXY2Zi9xidyIgBxUz7xRPS-wisBN&amp;index=5" TargetMode="External"/><Relationship Id="rId1" Type="http://schemas.openxmlformats.org/officeDocument/2006/relationships/slideLayout" Target="../slideLayouts/slideLayout260.xml"/><Relationship Id="rId6" Type="http://schemas.openxmlformats.org/officeDocument/2006/relationships/hyperlink" Target="https://www.youtube.com/onurmutlulectures" TargetMode="External"/><Relationship Id="rId5" Type="http://schemas.openxmlformats.org/officeDocument/2006/relationships/hyperlink" Target="https://www.youtube.com/watch?v=rgjl8ZyLsAg&amp;list=PL5Q2soXY2Zi9E2bBVAgCqLgwiDRQDTyId" TargetMode="External"/><Relationship Id="rId4" Type="http://schemas.openxmlformats.org/officeDocument/2006/relationships/hyperlink" Target="https://www.youtube.com/watch?v=gR7XR-Eepcg&amp;list=PL5Q2soXY2Zi9xidyIgBxUz7xRPS-wisBN&amp;index=10" TargetMode="Externa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2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56.tiff"/><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image" Target="../media/image57.png"/><Relationship Id="rId1" Type="http://schemas.openxmlformats.org/officeDocument/2006/relationships/slideLayout" Target="../slideLayouts/slideLayout236.xml"/></Relationships>
</file>

<file path=ppt/slides/_rels/slide28.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501.xml"/></Relationships>
</file>

<file path=ppt/slides/_rels/slide29.xml.rels><?xml version="1.0" encoding="UTF-8" standalone="yes"?>
<Relationships xmlns="http://schemas.openxmlformats.org/package/2006/relationships"><Relationship Id="rId3" Type="http://schemas.openxmlformats.org/officeDocument/2006/relationships/hyperlink" Target="https://youtu.be/gqAYMx34euU" TargetMode="External"/><Relationship Id="rId7" Type="http://schemas.openxmlformats.org/officeDocument/2006/relationships/image" Target="../media/image61.jpg"/><Relationship Id="rId2" Type="http://schemas.openxmlformats.org/officeDocument/2006/relationships/notesSlide" Target="../notesSlides/notesSlide11.xml"/><Relationship Id="rId1" Type="http://schemas.openxmlformats.org/officeDocument/2006/relationships/slideLayout" Target="../slideLayouts/slideLayout501.xml"/><Relationship Id="rId6" Type="http://schemas.openxmlformats.org/officeDocument/2006/relationships/hyperlink" Target="https://community.microcenter.com/discussion/5134/comparing-zen-3-to-zen-2" TargetMode="External"/><Relationship Id="rId5" Type="http://schemas.openxmlformats.org/officeDocument/2006/relationships/image" Target="../media/image60.png"/><Relationship Id="rId4" Type="http://schemas.openxmlformats.org/officeDocument/2006/relationships/hyperlink" Target="https://www.tech-critter.com/amd-keynote-computex-2021/" TargetMode="External"/></Relationships>
</file>

<file path=ppt/slides/_rels/slide30.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889.xml"/></Relationships>
</file>

<file path=ppt/slides/_rels/slide31.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png"/><Relationship Id="rId7" Type="http://schemas.openxmlformats.org/officeDocument/2006/relationships/image" Target="../media/image22.png"/><Relationship Id="rId2" Type="http://schemas.openxmlformats.org/officeDocument/2006/relationships/notesSlide" Target="../notesSlides/notesSlide12.xml"/><Relationship Id="rId1" Type="http://schemas.openxmlformats.org/officeDocument/2006/relationships/slideLayout" Target="../slideLayouts/slideLayout457.xml"/><Relationship Id="rId6" Type="http://schemas.openxmlformats.org/officeDocument/2006/relationships/image" Target="../media/image21.png"/><Relationship Id="rId11" Type="http://schemas.openxmlformats.org/officeDocument/2006/relationships/image" Target="../media/image26.png"/><Relationship Id="rId5" Type="http://schemas.openxmlformats.org/officeDocument/2006/relationships/image" Target="../media/image20.png"/><Relationship Id="rId10" Type="http://schemas.openxmlformats.org/officeDocument/2006/relationships/image" Target="../media/image25.png"/><Relationship Id="rId4" Type="http://schemas.openxmlformats.org/officeDocument/2006/relationships/image" Target="../media/image19.png"/><Relationship Id="rId9" Type="http://schemas.openxmlformats.org/officeDocument/2006/relationships/image" Target="../media/image24.png"/></Relationships>
</file>

<file path=ppt/slides/_rels/slide32.xml.rels><?xml version="1.0" encoding="UTF-8" standalone="yes"?>
<Relationships xmlns="http://schemas.openxmlformats.org/package/2006/relationships"><Relationship Id="rId3" Type="http://schemas.openxmlformats.org/officeDocument/2006/relationships/hyperlink" Target="https://www.asplos2018.org/" TargetMode="External"/><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13.xml"/><Relationship Id="rId4" Type="http://schemas.openxmlformats.org/officeDocument/2006/relationships/image" Target="../media/image63.tiff"/></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2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8" Type="http://schemas.openxmlformats.org/officeDocument/2006/relationships/hyperlink" Target="https://www.youtube.com/watch?v=eAZZGDlsDAY" TargetMode="External"/><Relationship Id="rId3" Type="http://schemas.openxmlformats.org/officeDocument/2006/relationships/hyperlink" Target="http://www.date-conference.com/" TargetMode="External"/><Relationship Id="rId7" Type="http://schemas.openxmlformats.org/officeDocument/2006/relationships/hyperlink" Target="https://people.inf.ethz.ch/omutlu/pub/onur-IEDM-Tutorial-MemoryCentricComputingSystems-December-12-2020-FINAL.pdf" TargetMode="External"/><Relationship Id="rId2" Type="http://schemas.openxmlformats.org/officeDocument/2006/relationships/hyperlink" Target="https://people.inf.ethz.ch/omutlu/pub/intelligent-architectures-for-intelligent-computingsystems-invited_paper_DATE21.pdf" TargetMode="External"/><Relationship Id="rId1" Type="http://schemas.openxmlformats.org/officeDocument/2006/relationships/slideLayout" Target="../slideLayouts/slideLayout626.xml"/><Relationship Id="rId6" Type="http://schemas.openxmlformats.org/officeDocument/2006/relationships/hyperlink" Target="https://people.inf.ethz.ch/omutlu/pub/onur-IEDM-Tutorial-MemoryCentricComputingSystems-December-12-2020-FINAL.pptx" TargetMode="External"/><Relationship Id="rId5" Type="http://schemas.openxmlformats.org/officeDocument/2006/relationships/hyperlink" Target="https://people.inf.ethz.ch/omutlu/pub/onur-DATE-InvitedTalk-IntelligentArchitecturesForIntelligentComputingSystems-January-22-2021.pdf" TargetMode="External"/><Relationship Id="rId10" Type="http://schemas.openxmlformats.org/officeDocument/2006/relationships/image" Target="../media/image64.png"/><Relationship Id="rId4" Type="http://schemas.openxmlformats.org/officeDocument/2006/relationships/hyperlink" Target="https://people.inf.ethz.ch/omutlu/pub/onur-DATE-InvitedTalk-IntelligentArchitecturesForIntelligentComputingSystems-January-22-2021.pptx" TargetMode="External"/><Relationship Id="rId9" Type="http://schemas.openxmlformats.org/officeDocument/2006/relationships/hyperlink" Target="https://www.youtube.com/watch?v=H3sEaINPBOE" TargetMode="Externa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hyperlink" Target="https://doi.org/10.1109/T-C.1969.222754" TargetMode="External"/><Relationship Id="rId1" Type="http://schemas.openxmlformats.org/officeDocument/2006/relationships/slideLayout" Target="../slideLayouts/slideLayout752.xml"/><Relationship Id="rId5" Type="http://schemas.openxmlformats.org/officeDocument/2006/relationships/image" Target="../media/image67.png"/><Relationship Id="rId4" Type="http://schemas.openxmlformats.org/officeDocument/2006/relationships/image" Target="../media/image66.png"/></Relationships>
</file>

<file path=ppt/slides/_rels/slide45.xml.rels><?xml version="1.0" encoding="UTF-8" standalone="yes"?>
<Relationships xmlns="http://schemas.openxmlformats.org/package/2006/relationships"><Relationship Id="rId3" Type="http://schemas.openxmlformats.org/officeDocument/2006/relationships/hyperlink" Target="https://safari.ethz.ch/architecture/fall2020/lib/exe/fetch.php?media=stone_logic_in_memory_1970.pdf" TargetMode="External"/><Relationship Id="rId2" Type="http://schemas.openxmlformats.org/officeDocument/2006/relationships/image" Target="../media/image68.png"/><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46.xml"/></Relationships>
</file>

<file path=ppt/slides/_rels/slide47.xml.rels><?xml version="1.0" encoding="UTF-8" standalone="yes"?>
<Relationships xmlns="http://schemas.openxmlformats.org/package/2006/relationships"><Relationship Id="rId8" Type="http://schemas.openxmlformats.org/officeDocument/2006/relationships/image" Target="../media/image75.tiff"/><Relationship Id="rId3" Type="http://schemas.openxmlformats.org/officeDocument/2006/relationships/image" Target="../media/image70.png"/><Relationship Id="rId7" Type="http://schemas.openxmlformats.org/officeDocument/2006/relationships/image" Target="../media/image74.png"/><Relationship Id="rId2" Type="http://schemas.openxmlformats.org/officeDocument/2006/relationships/image" Target="../media/image69.png"/><Relationship Id="rId1" Type="http://schemas.openxmlformats.org/officeDocument/2006/relationships/slideLayout" Target="../slideLayouts/slideLayout13.xml"/><Relationship Id="rId6" Type="http://schemas.openxmlformats.org/officeDocument/2006/relationships/image" Target="../media/image73.jpeg"/><Relationship Id="rId5" Type="http://schemas.openxmlformats.org/officeDocument/2006/relationships/image" Target="../media/image72.jpeg"/><Relationship Id="rId4" Type="http://schemas.openxmlformats.org/officeDocument/2006/relationships/image" Target="../media/image71.png"/><Relationship Id="rId9" Type="http://schemas.openxmlformats.org/officeDocument/2006/relationships/image" Target="../media/image76.png"/></Relationships>
</file>

<file path=ppt/slides/_rels/slide48.xml.rels><?xml version="1.0" encoding="UTF-8" standalone="yes"?>
<Relationships xmlns="http://schemas.openxmlformats.org/package/2006/relationships"><Relationship Id="rId8" Type="http://schemas.openxmlformats.org/officeDocument/2006/relationships/hyperlink" Target="https://people.inf.ethz.ch/omutlu/pub/memory-scaling_memcon13.pdf" TargetMode="External"/><Relationship Id="rId3" Type="http://schemas.openxmlformats.org/officeDocument/2006/relationships/hyperlink" Target="http://www.ewh.ieee.org/soc/eds/imw/" TargetMode="External"/><Relationship Id="rId7" Type="http://schemas.openxmlformats.org/officeDocument/2006/relationships/image" Target="../media/image77.png"/><Relationship Id="rId2" Type="http://schemas.openxmlformats.org/officeDocument/2006/relationships/hyperlink" Target="https://people.inf.ethz.ch/omutlu/pub/memory-scaling_imw13.pdf" TargetMode="External"/><Relationship Id="rId1" Type="http://schemas.openxmlformats.org/officeDocument/2006/relationships/slideLayout" Target="../slideLayouts/slideLayout236.xml"/><Relationship Id="rId6" Type="http://schemas.openxmlformats.org/officeDocument/2006/relationships/hyperlink" Target="http://www.eetimes.com/document.asp?doc_id=1280950" TargetMode="External"/><Relationship Id="rId5" Type="http://schemas.openxmlformats.org/officeDocument/2006/relationships/hyperlink" Target="https://people.inf.ethz.ch/omutlu/pub/mutlu_memory-scaling_imw13_invited-talk.pdf" TargetMode="External"/><Relationship Id="rId4" Type="http://schemas.openxmlformats.org/officeDocument/2006/relationships/hyperlink" Target="https://people.inf.ethz.ch/omutlu/pub/mutlu_memory-scaling_imw13_invited-talk.pptx" TargetMode="External"/></Relationships>
</file>

<file path=ppt/slides/_rels/slide49.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603.xml"/></Relationships>
</file>

<file path=ppt/slides/_rels/slide50.xml.rels><?xml version="1.0" encoding="UTF-8" standalone="yes"?>
<Relationships xmlns="http://schemas.openxmlformats.org/package/2006/relationships"><Relationship Id="rId2" Type="http://schemas.openxmlformats.org/officeDocument/2006/relationships/hyperlink" Target="https://people.inf.ethz.ch/omutlu/pub/dram-row-hammer_isca14.pdf" TargetMode="External"/><Relationship Id="rId1" Type="http://schemas.openxmlformats.org/officeDocument/2006/relationships/slideLayout" Target="../slideLayouts/slideLayout603.xml"/></Relationships>
</file>

<file path=ppt/slides/_rels/slide51.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13.xml"/><Relationship Id="rId1" Type="http://schemas.openxmlformats.org/officeDocument/2006/relationships/slideLayout" Target="../slideLayouts/slideLayout236.xml"/></Relationships>
</file>

<file path=ppt/slides/_rels/slide52.xml.rels><?xml version="1.0" encoding="UTF-8" standalone="yes"?>
<Relationships xmlns="http://schemas.openxmlformats.org/package/2006/relationships"><Relationship Id="rId3" Type="http://schemas.openxmlformats.org/officeDocument/2006/relationships/hyperlink" Target="http://users.ece.cmu.edu/~omutlu/pub/dram-row-hammer_isca14.pdf" TargetMode="External"/><Relationship Id="rId2" Type="http://schemas.openxmlformats.org/officeDocument/2006/relationships/notesSlide" Target="../notesSlides/notesSlide14.xml"/><Relationship Id="rId1" Type="http://schemas.openxmlformats.org/officeDocument/2006/relationships/slideLayout" Target="../slideLayouts/slideLayout951.xml"/></Relationships>
</file>

<file path=ppt/slides/_rels/slide53.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15.xml"/><Relationship Id="rId1" Type="http://schemas.openxmlformats.org/officeDocument/2006/relationships/slideLayout" Target="../slideLayouts/slideLayout962.xml"/><Relationship Id="rId5" Type="http://schemas.openxmlformats.org/officeDocument/2006/relationships/hyperlink" Target="http://users.ece.cmu.edu/~omutlu/pub/dram-row-hammer_isca14.pdf" TargetMode="External"/><Relationship Id="rId4" Type="http://schemas.microsoft.com/office/2007/relationships/hdphoto" Target="../media/hdphoto1.wdp"/></Relationships>
</file>

<file path=ppt/slides/_rels/slide54.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603.xml"/></Relationships>
</file>

<file path=ppt/slides/_rels/slide55.xml.rels><?xml version="1.0" encoding="UTF-8" standalone="yes"?>
<Relationships xmlns="http://schemas.openxmlformats.org/package/2006/relationships"><Relationship Id="rId3" Type="http://schemas.openxmlformats.org/officeDocument/2006/relationships/hyperlink" Target="https://www.youtube.com/watch?v=JV1uc1kOt04" TargetMode="External"/><Relationship Id="rId7" Type="http://schemas.openxmlformats.org/officeDocument/2006/relationships/image" Target="../media/image82.png"/><Relationship Id="rId2" Type="http://schemas.openxmlformats.org/officeDocument/2006/relationships/hyperlink" Target="https://people.inf.ethz.ch/omutlu/pub/onur-RowHammer-SEHAS-Keynote-HiPEAC-January-19-2021-final.pptx" TargetMode="External"/><Relationship Id="rId1" Type="http://schemas.openxmlformats.org/officeDocument/2006/relationships/slideLayout" Target="../slideLayouts/slideLayout236.xml"/><Relationship Id="rId6" Type="http://schemas.openxmlformats.org/officeDocument/2006/relationships/hyperlink" Target="https://www.youtube.com/watch?v=sgd7PHQQ1AI" TargetMode="External"/><Relationship Id="rId5" Type="http://schemas.openxmlformats.org/officeDocument/2006/relationships/hyperlink" Target="https://people.inf.ethz.ch/omutlu/pub/onur-RowHammer-SEHAS-Keynote-HiPEAC-January-19-2021-final.pdf" TargetMode="External"/><Relationship Id="rId4" Type="http://schemas.openxmlformats.org/officeDocument/2006/relationships/hyperlink" Target="https://www.hipeac.net/2021/budapest/#/" TargetMode="External"/></Relationships>
</file>

<file path=ppt/slides/_rels/slide56.xml.rels><?xml version="1.0" encoding="UTF-8" standalone="yes"?>
<Relationships xmlns="http://schemas.openxmlformats.org/package/2006/relationships"><Relationship Id="rId3" Type="http://schemas.openxmlformats.org/officeDocument/2006/relationships/hyperlink" Target="https://rss2workshop.github.io/" TargetMode="External"/><Relationship Id="rId7" Type="http://schemas.openxmlformats.org/officeDocument/2006/relationships/hyperlink" Target="https://www.youtube.com/watch?v=ctKTRyi96Bk" TargetMode="External"/><Relationship Id="rId2" Type="http://schemas.openxmlformats.org/officeDocument/2006/relationships/hyperlink" Target="https://people.inf.ethz.ch/omutlu/pub/onur-RowHammer-RSS2-ASPLOS-February-28-2022.pptx" TargetMode="External"/><Relationship Id="rId1" Type="http://schemas.openxmlformats.org/officeDocument/2006/relationships/slideLayout" Target="../slideLayouts/slideLayout236.xml"/><Relationship Id="rId6" Type="http://schemas.openxmlformats.org/officeDocument/2006/relationships/image" Target="../media/image83.png"/><Relationship Id="rId5" Type="http://schemas.openxmlformats.org/officeDocument/2006/relationships/hyperlink" Target="https://people.inf.ethz.ch/omutlu/pub/onur-RowHammer-RSS2-ASPLOS-February-28-2022.pdf" TargetMode="External"/><Relationship Id="rId4" Type="http://schemas.openxmlformats.org/officeDocument/2006/relationships/hyperlink" Target="https://asplos-conference.org/" TargetMode="External"/></Relationships>
</file>

<file path=ppt/slides/_rels/slide57.xml.rels><?xml version="1.0" encoding="UTF-8" standalone="yes"?>
<Relationships xmlns="http://schemas.openxmlformats.org/package/2006/relationships"><Relationship Id="rId8" Type="http://schemas.openxmlformats.org/officeDocument/2006/relationships/hyperlink" Target="https://people.inf.ethz.ch/omutlu/pub/dram-row-hammer_kim_lightning-talk_isca14.pdf" TargetMode="External"/><Relationship Id="rId3" Type="http://schemas.openxmlformats.org/officeDocument/2006/relationships/hyperlink" Target="https://people.inf.ethz.ch/omutlu/pub/dram-row-hammer_isca14.pdf" TargetMode="External"/><Relationship Id="rId7" Type="http://schemas.openxmlformats.org/officeDocument/2006/relationships/hyperlink" Target="https://people.inf.ethz.ch/omutlu/pub/dram-row-hammer_kim_lightning-talk_isca14.pptx" TargetMode="External"/><Relationship Id="rId2" Type="http://schemas.openxmlformats.org/officeDocument/2006/relationships/image" Target="../media/image84.png"/><Relationship Id="rId1" Type="http://schemas.openxmlformats.org/officeDocument/2006/relationships/slideLayout" Target="../slideLayouts/slideLayout614.xml"/><Relationship Id="rId6" Type="http://schemas.openxmlformats.org/officeDocument/2006/relationships/hyperlink" Target="https://people.inf.ethz.ch/omutlu/pub/dram-row-hammer_kim_talk_isca14.pdf" TargetMode="External"/><Relationship Id="rId11" Type="http://schemas.openxmlformats.org/officeDocument/2006/relationships/hyperlink" Target="https://wp.nyu.edu/toppicksinhardwaresecurity/" TargetMode="External"/><Relationship Id="rId5" Type="http://schemas.openxmlformats.org/officeDocument/2006/relationships/hyperlink" Target="https://people.inf.ethz.ch/omutlu/pub/dram-row-hammer_kim_talk_isca14.pptx" TargetMode="External"/><Relationship Id="rId10" Type="http://schemas.openxmlformats.org/officeDocument/2006/relationships/hyperlink" Target="https://www.youtube.com/watch?v=KDy632z23UE" TargetMode="External"/><Relationship Id="rId4" Type="http://schemas.openxmlformats.org/officeDocument/2006/relationships/hyperlink" Target="http://cag.engr.uconn.edu/isca2014/" TargetMode="External"/><Relationship Id="rId9" Type="http://schemas.openxmlformats.org/officeDocument/2006/relationships/hyperlink" Target="https://github.com/CMU-SAFARI/rowhammer" TargetMode="External"/></Relationships>
</file>

<file path=ppt/slides/_rels/slide58.xml.rels><?xml version="1.0" encoding="UTF-8" standalone="yes"?>
<Relationships xmlns="http://schemas.openxmlformats.org/package/2006/relationships"><Relationship Id="rId3" Type="http://schemas.openxmlformats.org/officeDocument/2006/relationships/hyperlink" Target="https://people.inf.ethz.ch/omutlu/pub/rowhammer-and-other-memory-issues_date17.pdf" TargetMode="External"/><Relationship Id="rId2" Type="http://schemas.openxmlformats.org/officeDocument/2006/relationships/image" Target="../media/image85.png"/><Relationship Id="rId1" Type="http://schemas.openxmlformats.org/officeDocument/2006/relationships/slideLayout" Target="../slideLayouts/slideLayout614.xml"/><Relationship Id="rId6" Type="http://schemas.openxmlformats.org/officeDocument/2006/relationships/hyperlink" Target="https://people.inf.ethz.ch/omutlu/pub/onur-Rowhammer-Memory-Security_date17-invited-talk.pdf" TargetMode="External"/><Relationship Id="rId5" Type="http://schemas.openxmlformats.org/officeDocument/2006/relationships/hyperlink" Target="https://people.inf.ethz.ch/omutlu/pub/onur-Rowhammer-Memory-Security_date17-invited-talk.pptx" TargetMode="External"/><Relationship Id="rId4" Type="http://schemas.openxmlformats.org/officeDocument/2006/relationships/hyperlink" Target="http://www.date-conference.com/" TargetMode="External"/></Relationships>
</file>

<file path=ppt/slides/_rels/slide59.xml.rels><?xml version="1.0" encoding="UTF-8" standalone="yes"?>
<Relationships xmlns="http://schemas.openxmlformats.org/package/2006/relationships"><Relationship Id="rId8" Type="http://schemas.openxmlformats.org/officeDocument/2006/relationships/hyperlink" Target="https://www.youtube.com/watch?v=sgd7PHQQ1AI&amp;list=PL5Q2soXY2Zi8D_5MGV6EnXEJHnV2YFBJl&amp;index=39" TargetMode="External"/><Relationship Id="rId3" Type="http://schemas.openxmlformats.org/officeDocument/2006/relationships/hyperlink" Target="https://ieeexplore.ieee.org/xpl/RecentIssue.jsp?punumber=43" TargetMode="External"/><Relationship Id="rId7" Type="http://schemas.openxmlformats.org/officeDocument/2006/relationships/hyperlink" Target="https://people.inf.ethz.ch/omutlu/pub/onur-RowHammer-VLSI-SOC-October-9-2020.pdf" TargetMode="External"/><Relationship Id="rId2" Type="http://schemas.openxmlformats.org/officeDocument/2006/relationships/hyperlink" Target="https://people.inf.ethz.ch/omutlu/pub/RowHammer-Retrospective_ieee_tcad19.pdf" TargetMode="External"/><Relationship Id="rId1" Type="http://schemas.openxmlformats.org/officeDocument/2006/relationships/slideLayout" Target="../slideLayouts/slideLayout614.xml"/><Relationship Id="rId6" Type="http://schemas.openxmlformats.org/officeDocument/2006/relationships/hyperlink" Target="https://people.inf.ethz.ch/omutlu/pub/onur-RowHammer-VLSI-SOC-October-9-2020.pptx" TargetMode="External"/><Relationship Id="rId5" Type="http://schemas.openxmlformats.org/officeDocument/2006/relationships/hyperlink" Target="https://people.inf.ethz.ch/omutlu/pub/onur-RowHammer-COSADE-Keynote-April-4-2019.pptx" TargetMode="External"/><Relationship Id="rId4" Type="http://schemas.openxmlformats.org/officeDocument/2006/relationships/hyperlink" Target="https://arxiv.org/pdf/1904.09724.pdf" TargetMode="External"/><Relationship Id="rId9" Type="http://schemas.openxmlformats.org/officeDocument/2006/relationships/image" Target="../media/image86.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63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62.xml.rels><?xml version="1.0" encoding="UTF-8" standalone="yes"?>
<Relationships xmlns="http://schemas.openxmlformats.org/package/2006/relationships"><Relationship Id="rId8" Type="http://schemas.openxmlformats.org/officeDocument/2006/relationships/hyperlink" Target="https://www.youtube.com/watch?v=cWbW4qoDFds" TargetMode="External"/><Relationship Id="rId3" Type="http://schemas.openxmlformats.org/officeDocument/2006/relationships/hyperlink" Target="https://www.hpca-conf.org/2021/" TargetMode="External"/><Relationship Id="rId7" Type="http://schemas.openxmlformats.org/officeDocument/2006/relationships/hyperlink" Target="https://people.inf.ethz.ch/omutlu/pub/BlockHammer-preventing-rowhammer-at-low-cost-by-blacklisting-rapidly-accessed-dram-rows_hpca21-short-talk.pdf" TargetMode="External"/><Relationship Id="rId2" Type="http://schemas.openxmlformats.org/officeDocument/2006/relationships/hyperlink" Target="https://people.inf.ethz.ch/omutlu/pub/BlockHammer_preventing-DRAM-rowhammer-at-low-cost_hpca21.pdf" TargetMode="External"/><Relationship Id="rId1" Type="http://schemas.openxmlformats.org/officeDocument/2006/relationships/slideLayout" Target="../slideLayouts/slideLayout260.xml"/><Relationship Id="rId6" Type="http://schemas.openxmlformats.org/officeDocument/2006/relationships/hyperlink" Target="https://people.inf.ethz.ch/omutlu/pub/BlockHammer-preventing-rowhammer-at-low-cost-by-blacklisting-rapidly-accessed-dram-rows_hpca21-short-talk.pptx" TargetMode="External"/><Relationship Id="rId5" Type="http://schemas.openxmlformats.org/officeDocument/2006/relationships/hyperlink" Target="https://people.inf.ethz.ch/omutlu/pub/BlockHammer-preventing-rowhammer-at-low-cost-by-blacklisting-rapidly-accessed-dram-rows_hpca21-talk.pdf" TargetMode="External"/><Relationship Id="rId10" Type="http://schemas.openxmlformats.org/officeDocument/2006/relationships/image" Target="../media/image87.tiff"/><Relationship Id="rId4" Type="http://schemas.openxmlformats.org/officeDocument/2006/relationships/hyperlink" Target="https://people.inf.ethz.ch/omutlu/pub/BlockHammer-preventing-rowhammer-at-low-cost-by-blacklisting-rapidly-accessed-dram-rows_hpca21-talk.pptx" TargetMode="External"/><Relationship Id="rId9" Type="http://schemas.openxmlformats.org/officeDocument/2006/relationships/hyperlink" Target="https://www.youtube.com/watch?v=40SXSKXW5kY" TargetMode="External"/></Relationships>
</file>

<file path=ppt/slides/_rels/slide63.xml.rels><?xml version="1.0" encoding="UTF-8" standalone="yes"?>
<Relationships xmlns="http://schemas.openxmlformats.org/package/2006/relationships"><Relationship Id="rId2" Type="http://schemas.openxmlformats.org/officeDocument/2006/relationships/image" Target="../media/image88.png"/><Relationship Id="rId1" Type="http://schemas.openxmlformats.org/officeDocument/2006/relationships/slideLayout" Target="../slideLayouts/slideLayout614.xml"/></Relationships>
</file>

<file path=ppt/slides/_rels/slide64.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image" Target="../media/image88.png"/><Relationship Id="rId1" Type="http://schemas.openxmlformats.org/officeDocument/2006/relationships/slideLayout" Target="../slideLayouts/slideLayout614.xml"/></Relationships>
</file>

<file path=ppt/slides/_rels/slide65.xml.rels><?xml version="1.0" encoding="UTF-8" standalone="yes"?>
<Relationships xmlns="http://schemas.openxmlformats.org/package/2006/relationships"><Relationship Id="rId8" Type="http://schemas.openxmlformats.org/officeDocument/2006/relationships/hyperlink" Target="https://people.inf.ethz.ch/omutlu/pub/HARP-memory-error-profiling_micro21-lightning-talk.pptx" TargetMode="External"/><Relationship Id="rId13" Type="http://schemas.openxmlformats.org/officeDocument/2006/relationships/image" Target="../media/image90.png"/><Relationship Id="rId3" Type="http://schemas.openxmlformats.org/officeDocument/2006/relationships/hyperlink" Target="http://www.microarch.org/micro54/" TargetMode="External"/><Relationship Id="rId7" Type="http://schemas.openxmlformats.org/officeDocument/2006/relationships/hyperlink" Target="https://people.inf.ethz.ch/omutlu/pub/HARP-memory-error-profiling_micro21-short-talk.pdf" TargetMode="External"/><Relationship Id="rId12" Type="http://schemas.openxmlformats.org/officeDocument/2006/relationships/hyperlink" Target="https://github.com/CMU-SAFARI/HARP" TargetMode="External"/><Relationship Id="rId2" Type="http://schemas.openxmlformats.org/officeDocument/2006/relationships/hyperlink" Target="https://people.inf.ethz.ch/omutlu/pub/HARP-memory-error-profiling_micro21.pdf" TargetMode="External"/><Relationship Id="rId1" Type="http://schemas.openxmlformats.org/officeDocument/2006/relationships/slideLayout" Target="../slideLayouts/slideLayout260.xml"/><Relationship Id="rId6" Type="http://schemas.openxmlformats.org/officeDocument/2006/relationships/hyperlink" Target="https://people.inf.ethz.ch/omutlu/pub/HARP-memory-error-profiling_micro21-short-talk.pptx" TargetMode="External"/><Relationship Id="rId11" Type="http://schemas.openxmlformats.org/officeDocument/2006/relationships/hyperlink" Target="https://www.youtube.com/watch?v=2OtBNO4YRyY&amp;list=PL5Q2soXY2Zi--0LrXSQ9sST3N0k0bXp51&amp;index=1" TargetMode="External"/><Relationship Id="rId5" Type="http://schemas.openxmlformats.org/officeDocument/2006/relationships/hyperlink" Target="https://people.inf.ethz.ch/omutlu/pub/HARP-memory-error-profiling_micro21-talk.pdf" TargetMode="External"/><Relationship Id="rId10" Type="http://schemas.openxmlformats.org/officeDocument/2006/relationships/hyperlink" Target="https://www.youtube.com/watch?v=w9OlOYKncKM&amp;list=PL5Q2soXY2Zi--0LrXSQ9sST3N0k0bXp51&amp;index=8" TargetMode="External"/><Relationship Id="rId4" Type="http://schemas.openxmlformats.org/officeDocument/2006/relationships/hyperlink" Target="https://people.inf.ethz.ch/omutlu/pub/HARP-memory-error-profiling_micro21-talk.pptx" TargetMode="External"/><Relationship Id="rId9" Type="http://schemas.openxmlformats.org/officeDocument/2006/relationships/hyperlink" Target="https://people.inf.ethz.ch/omutlu/pub/HARP-memory-error-profiling_micro21-lightning-talk.pdf" TargetMode="External"/></Relationships>
</file>

<file path=ppt/slides/_rels/slide66.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236.xml"/></Relationships>
</file>

<file path=ppt/slides/_rels/slide67.xml.rels><?xml version="1.0" encoding="UTF-8" standalone="yes"?>
<Relationships xmlns="http://schemas.openxmlformats.org/package/2006/relationships"><Relationship Id="rId3" Type="http://schemas.openxmlformats.org/officeDocument/2006/relationships/hyperlink" Target="https://arxiv.org/pdf/1706.08642" TargetMode="External"/><Relationship Id="rId2" Type="http://schemas.openxmlformats.org/officeDocument/2006/relationships/image" Target="../media/image92.jpeg"/><Relationship Id="rId1" Type="http://schemas.openxmlformats.org/officeDocument/2006/relationships/slideLayout" Target="../slideLayouts/slideLayout236.xml"/><Relationship Id="rId4" Type="http://schemas.openxmlformats.org/officeDocument/2006/relationships/image" Target="../media/image93.png"/></Relationships>
</file>

<file path=ppt/slides/_rels/slide68.xml.rels><?xml version="1.0" encoding="UTF-8" standalone="yes"?>
<Relationships xmlns="http://schemas.openxmlformats.org/package/2006/relationships"><Relationship Id="rId3" Type="http://schemas.openxmlformats.org/officeDocument/2006/relationships/hyperlink" Target="http://isca09.cs.columbia.edu/" TargetMode="External"/><Relationship Id="rId2" Type="http://schemas.openxmlformats.org/officeDocument/2006/relationships/hyperlink" Target="https://people.inf.ethz.ch/omutlu/pub/pcm_isca09.pdf" TargetMode="External"/><Relationship Id="rId1" Type="http://schemas.openxmlformats.org/officeDocument/2006/relationships/slideLayout" Target="../slideLayouts/slideLayout901.xml"/><Relationship Id="rId5" Type="http://schemas.openxmlformats.org/officeDocument/2006/relationships/image" Target="../media/image94.png"/><Relationship Id="rId4" Type="http://schemas.openxmlformats.org/officeDocument/2006/relationships/hyperlink" Target="https://people.inf.ethz.ch/omutlu/pub/lee_isca09_talk.pdf" TargetMode="Externa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46.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73.xml.rels><?xml version="1.0" encoding="UTF-8" standalone="yes"?>
<Relationships xmlns="http://schemas.openxmlformats.org/package/2006/relationships"><Relationship Id="rId2" Type="http://schemas.openxmlformats.org/officeDocument/2006/relationships/image" Target="../media/image95.jpe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96.jpe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56.tiff"/><Relationship Id="rId2" Type="http://schemas.openxmlformats.org/officeDocument/2006/relationships/image" Target="../media/image55.png"/><Relationship Id="rId1" Type="http://schemas.openxmlformats.org/officeDocument/2006/relationships/slideLayout" Target="../slideLayouts/slideLayout236.xml"/></Relationships>
</file>

<file path=ppt/slides/_rels/slide79.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image" Target="../media/image55.png"/><Relationship Id="rId1" Type="http://schemas.openxmlformats.org/officeDocument/2006/relationships/slideLayout" Target="../slideLayouts/slideLayout236.xml"/><Relationship Id="rId6" Type="http://schemas.openxmlformats.org/officeDocument/2006/relationships/image" Target="../media/image56.tiff"/><Relationship Id="rId5" Type="http://schemas.openxmlformats.org/officeDocument/2006/relationships/image" Target="../media/image58.jpeg"/><Relationship Id="rId4" Type="http://schemas.openxmlformats.org/officeDocument/2006/relationships/image" Target="../media/image98.png"/></Relationships>
</file>

<file path=ppt/slides/_rels/slide80.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36.xml"/></Relationships>
</file>

<file path=ppt/slides/_rels/slide81.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image" Target="../media/image99.png"/><Relationship Id="rId1" Type="http://schemas.openxmlformats.org/officeDocument/2006/relationships/slideLayout" Target="../slideLayouts/slideLayout236.xml"/></Relationships>
</file>

<file path=ppt/slides/_rels/slide82.xml.rels><?xml version="1.0" encoding="UTF-8" standalone="yes"?>
<Relationships xmlns="http://schemas.openxmlformats.org/package/2006/relationships"><Relationship Id="rId3" Type="http://schemas.openxmlformats.org/officeDocument/2006/relationships/hyperlink" Target="http://www.cs.arizona.edu/hpca9/" TargetMode="External"/><Relationship Id="rId2" Type="http://schemas.openxmlformats.org/officeDocument/2006/relationships/hyperlink" Target="https://people.inf.ethz.ch/omutlu/pub/mutlu_hpca03.pdf" TargetMode="External"/><Relationship Id="rId1" Type="http://schemas.openxmlformats.org/officeDocument/2006/relationships/slideLayout" Target="../slideLayouts/slideLayout412.xml"/><Relationship Id="rId5" Type="http://schemas.openxmlformats.org/officeDocument/2006/relationships/image" Target="../media/image101.tiff"/><Relationship Id="rId4" Type="http://schemas.openxmlformats.org/officeDocument/2006/relationships/hyperlink" Target="https://people.inf.ethz.ch/omutlu/pub/mutlu_hpca03_talk.pdf" TargetMode="External"/></Relationships>
</file>

<file path=ppt/slides/_rels/slide83.xml.rels><?xml version="1.0" encoding="UTF-8" standalone="yes"?>
<Relationships xmlns="http://schemas.openxmlformats.org/package/2006/relationships"><Relationship Id="rId2" Type="http://schemas.openxmlformats.org/officeDocument/2006/relationships/image" Target="../media/image102.tiff"/><Relationship Id="rId1" Type="http://schemas.openxmlformats.org/officeDocument/2006/relationships/slideLayout" Target="../slideLayouts/slideLayout236.xml"/></Relationships>
</file>

<file path=ppt/slides/_rels/slide84.xml.rels><?xml version="1.0" encoding="UTF-8" standalone="yes"?>
<Relationships xmlns="http://schemas.openxmlformats.org/package/2006/relationships"><Relationship Id="rId2" Type="http://schemas.openxmlformats.org/officeDocument/2006/relationships/image" Target="../media/image103.tiff"/><Relationship Id="rId1" Type="http://schemas.openxmlformats.org/officeDocument/2006/relationships/slideLayout" Target="../slideLayouts/slideLayout236.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86.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image" Target="../media/image57.png"/><Relationship Id="rId1" Type="http://schemas.openxmlformats.org/officeDocument/2006/relationships/slideLayout" Target="../slideLayouts/slideLayout236.xml"/></Relationships>
</file>

<file path=ppt/slides/_rels/slide87.xml.rels><?xml version="1.0" encoding="UTF-8" standalone="yes"?>
<Relationships xmlns="http://schemas.openxmlformats.org/package/2006/relationships"><Relationship Id="rId2" Type="http://schemas.openxmlformats.org/officeDocument/2006/relationships/image" Target="../media/image104.pn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104.pn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image" Target="../media/image105.tiff"/><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hyperlink" Target="https://www.asplos2018.org/" TargetMode="External"/><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13.xml"/><Relationship Id="rId4" Type="http://schemas.openxmlformats.org/officeDocument/2006/relationships/image" Target="../media/image63.tiff"/></Relationships>
</file>

<file path=ppt/slides/_rels/slide93.xml.rels><?xml version="1.0" encoding="UTF-8" standalone="yes"?>
<Relationships xmlns="http://schemas.openxmlformats.org/package/2006/relationships"><Relationship Id="rId2" Type="http://schemas.openxmlformats.org/officeDocument/2006/relationships/image" Target="../media/image104.png"/><Relationship Id="rId1" Type="http://schemas.openxmlformats.org/officeDocument/2006/relationships/slideLayout" Target="../slideLayouts/slideLayout1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96.xml.rels><?xml version="1.0" encoding="UTF-8" standalone="yes"?>
<Relationships xmlns="http://schemas.openxmlformats.org/package/2006/relationships"><Relationship Id="rId3" Type="http://schemas.openxmlformats.org/officeDocument/2006/relationships/hyperlink" Target="https://people.inf.ethz.ch/omutlu/projects.htm" TargetMode="External"/><Relationship Id="rId2" Type="http://schemas.openxmlformats.org/officeDocument/2006/relationships/hyperlink" Target="https://people.inf.ethz.ch/omutlu/pub/ModernPrimerOnPIM_springer-emerging-computing-bookchapter21.pdf" TargetMode="External"/><Relationship Id="rId1" Type="http://schemas.openxmlformats.org/officeDocument/2006/relationships/slideLayout" Target="../slideLayouts/slideLayout13.xml"/><Relationship Id="rId5" Type="http://schemas.openxmlformats.org/officeDocument/2006/relationships/image" Target="../media/image106.png"/><Relationship Id="rId4" Type="http://schemas.openxmlformats.org/officeDocument/2006/relationships/hyperlink" Target="https://arxiv.org/pdf/1903.03988.pdf" TargetMode="External"/></Relationships>
</file>

<file path=ppt/slides/_rels/slide97.xml.rels><?xml version="1.0" encoding="UTF-8" standalone="yes"?>
<Relationships xmlns="http://schemas.openxmlformats.org/package/2006/relationships"><Relationship Id="rId2" Type="http://schemas.openxmlformats.org/officeDocument/2006/relationships/image" Target="../media/image107.png"/><Relationship Id="rId1" Type="http://schemas.openxmlformats.org/officeDocument/2006/relationships/slideLayout" Target="../slideLayouts/slideLayout13.xml"/></Relationships>
</file>

<file path=ppt/slides/_rels/slide98.xml.rels><?xml version="1.0" encoding="UTF-8" standalone="yes"?>
<Relationships xmlns="http://schemas.openxmlformats.org/package/2006/relationships"><Relationship Id="rId2" Type="http://schemas.openxmlformats.org/officeDocument/2006/relationships/image" Target="../media/image108.png"/><Relationship Id="rId1" Type="http://schemas.openxmlformats.org/officeDocument/2006/relationships/slideLayout" Target="../slideLayouts/slideLayout13.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779.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345.xml"/></Relationships>
</file>

<file path=ppt/slides/_rels/slide101.xml.rels><?xml version="1.0" encoding="UTF-8" standalone="yes"?>
<Relationships xmlns="http://schemas.openxmlformats.org/package/2006/relationships"><Relationship Id="rId3" Type="http://schemas.openxmlformats.org/officeDocument/2006/relationships/hyperlink" Target="https://people.inf.ethz.ch/omutlu/projects.htm" TargetMode="External"/><Relationship Id="rId2" Type="http://schemas.openxmlformats.org/officeDocument/2006/relationships/hyperlink" Target="https://people.inf.ethz.ch/omutlu/pub/ModernPrimerOnPIM_springer-emerging-computing-bookchapter21.pdf" TargetMode="External"/><Relationship Id="rId1" Type="http://schemas.openxmlformats.org/officeDocument/2006/relationships/slideLayout" Target="../slideLayouts/slideLayout780.xml"/><Relationship Id="rId5" Type="http://schemas.openxmlformats.org/officeDocument/2006/relationships/image" Target="../media/image109.png"/><Relationship Id="rId4" Type="http://schemas.openxmlformats.org/officeDocument/2006/relationships/hyperlink" Target="https://www.youtube.com/watch?v=H3sEaINPBOE" TargetMode="Externa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368.xml"/></Relationships>
</file>

<file path=ppt/slides/_rels/slide103.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image" Target="../media/image110.jpeg"/><Relationship Id="rId1" Type="http://schemas.openxmlformats.org/officeDocument/2006/relationships/slideLayout" Target="../slideLayouts/slideLayout236.xml"/><Relationship Id="rId6" Type="http://schemas.openxmlformats.org/officeDocument/2006/relationships/chart" Target="../charts/chart3.xml"/><Relationship Id="rId5" Type="http://schemas.openxmlformats.org/officeDocument/2006/relationships/image" Target="../media/image113.png"/><Relationship Id="rId4" Type="http://schemas.openxmlformats.org/officeDocument/2006/relationships/image" Target="../media/image112.jpeg"/></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5.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png"/><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13.xml"/></Relationships>
</file>

<file path=ppt/slides/_rels/slide107.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13.xml"/></Relationships>
</file>

<file path=ppt/slides/_rels/slide108.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13.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0.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13.xml"/></Relationships>
</file>

<file path=ppt/slides/_rels/slide111.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13.xml"/></Relationships>
</file>

<file path=ppt/slides/_rels/slide112.xml.rels><?xml version="1.0" encoding="UTF-8" standalone="yes"?>
<Relationships xmlns="http://schemas.openxmlformats.org/package/2006/relationships"><Relationship Id="rId3" Type="http://schemas.openxmlformats.org/officeDocument/2006/relationships/hyperlink" Target="http://www.ece.cmu.edu/calcm/isca2015/" TargetMode="External"/><Relationship Id="rId2" Type="http://schemas.openxmlformats.org/officeDocument/2006/relationships/hyperlink" Target="http://users.ece.cmu.edu/~omutlu/pub/tesseract-pim-architecture-for-graph-processing_isca15.pdf" TargetMode="External"/><Relationship Id="rId1" Type="http://schemas.openxmlformats.org/officeDocument/2006/relationships/slideLayout" Target="../slideLayouts/slideLayout13.xml"/><Relationship Id="rId6" Type="http://schemas.openxmlformats.org/officeDocument/2006/relationships/image" Target="../media/image114.png"/><Relationship Id="rId5" Type="http://schemas.openxmlformats.org/officeDocument/2006/relationships/hyperlink" Target="http://users.ece.cmu.edu/~omutlu/pub/tesseract-pim-architecture-for-graph-processing_isca15-lightning-talk.pdf" TargetMode="External"/><Relationship Id="rId4" Type="http://schemas.openxmlformats.org/officeDocument/2006/relationships/hyperlink" Target="http://users.ece.cmu.edu/~omutlu/pub/tesseract-pim-architecture-for-graph-processing_isca15-talk.pdf" TargetMode="External"/></Relationships>
</file>

<file path=ppt/slides/_rels/slide113.xml.rels><?xml version="1.0" encoding="UTF-8" standalone="yes"?>
<Relationships xmlns="http://schemas.openxmlformats.org/package/2006/relationships"><Relationship Id="rId3" Type="http://schemas.openxmlformats.org/officeDocument/2006/relationships/hyperlink" Target="https://asplos-conference.org/" TargetMode="External"/><Relationship Id="rId7" Type="http://schemas.openxmlformats.org/officeDocument/2006/relationships/image" Target="../media/image48.png"/><Relationship Id="rId2" Type="http://schemas.openxmlformats.org/officeDocument/2006/relationships/hyperlink" Target="https://people.inf.ethz.ch/omutlu/pub/GenStore_asplos22-arxiv.pdf" TargetMode="External"/><Relationship Id="rId1" Type="http://schemas.openxmlformats.org/officeDocument/2006/relationships/slideLayout" Target="../slideLayouts/slideLayout626.xml"/><Relationship Id="rId6" Type="http://schemas.openxmlformats.org/officeDocument/2006/relationships/hyperlink" Target="https://www.youtube.com/watch?v=Vi1af8KY0g8" TargetMode="External"/><Relationship Id="rId5" Type="http://schemas.openxmlformats.org/officeDocument/2006/relationships/hyperlink" Target="https://people.inf.ethz.ch/omutlu/pub/GenStore_asplos22-lightning-talk.pdf" TargetMode="External"/><Relationship Id="rId4" Type="http://schemas.openxmlformats.org/officeDocument/2006/relationships/hyperlink" Target="https://people.inf.ethz.ch/omutlu/pub/GenStore_asplos22-lightning-talk.pptx" TargetMode="External"/></Relationships>
</file>

<file path=ppt/slides/_rels/slide114.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973.xml"/><Relationship Id="rId1" Type="http://schemas.openxmlformats.org/officeDocument/2006/relationships/tags" Target="../tags/tag1.xml"/><Relationship Id="rId5" Type="http://schemas.openxmlformats.org/officeDocument/2006/relationships/image" Target="../media/image116.svg"/><Relationship Id="rId4" Type="http://schemas.openxmlformats.org/officeDocument/2006/relationships/image" Target="../media/image115.png"/></Relationships>
</file>

<file path=ppt/slides/_rels/slide115.xml.rels><?xml version="1.0" encoding="UTF-8" standalone="yes"?>
<Relationships xmlns="http://schemas.openxmlformats.org/package/2006/relationships"><Relationship Id="rId8" Type="http://schemas.openxmlformats.org/officeDocument/2006/relationships/image" Target="../media/image121.png"/><Relationship Id="rId3" Type="http://schemas.openxmlformats.org/officeDocument/2006/relationships/notesSlide" Target="../notesSlides/notesSlide17.xml"/><Relationship Id="rId7" Type="http://schemas.openxmlformats.org/officeDocument/2006/relationships/image" Target="../media/image120.svg"/><Relationship Id="rId2" Type="http://schemas.openxmlformats.org/officeDocument/2006/relationships/slideLayout" Target="../slideLayouts/slideLayout973.xml"/><Relationship Id="rId1" Type="http://schemas.openxmlformats.org/officeDocument/2006/relationships/tags" Target="../tags/tag2.xml"/><Relationship Id="rId6" Type="http://schemas.openxmlformats.org/officeDocument/2006/relationships/image" Target="../media/image119.png"/><Relationship Id="rId11" Type="http://schemas.openxmlformats.org/officeDocument/2006/relationships/image" Target="../media/image116.svg"/><Relationship Id="rId5" Type="http://schemas.openxmlformats.org/officeDocument/2006/relationships/image" Target="../media/image118.svg"/><Relationship Id="rId10" Type="http://schemas.openxmlformats.org/officeDocument/2006/relationships/image" Target="../media/image115.png"/><Relationship Id="rId4" Type="http://schemas.openxmlformats.org/officeDocument/2006/relationships/image" Target="../media/image117.png"/><Relationship Id="rId9" Type="http://schemas.openxmlformats.org/officeDocument/2006/relationships/image" Target="../media/image122.svg"/></Relationships>
</file>

<file path=ppt/slides/_rels/slide116.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973.xml"/><Relationship Id="rId1" Type="http://schemas.openxmlformats.org/officeDocument/2006/relationships/tags" Target="../tags/tag3.xml"/><Relationship Id="rId5" Type="http://schemas.openxmlformats.org/officeDocument/2006/relationships/image" Target="../media/image124.svg"/><Relationship Id="rId4" Type="http://schemas.openxmlformats.org/officeDocument/2006/relationships/image" Target="../media/image123.png"/></Relationships>
</file>

<file path=ppt/slides/_rels/slide117.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973.xml"/><Relationship Id="rId1" Type="http://schemas.openxmlformats.org/officeDocument/2006/relationships/tags" Target="../tags/tag4.xml"/><Relationship Id="rId5" Type="http://schemas.openxmlformats.org/officeDocument/2006/relationships/image" Target="../media/image124.svg"/><Relationship Id="rId4" Type="http://schemas.openxmlformats.org/officeDocument/2006/relationships/image" Target="../media/image123.png"/></Relationships>
</file>

<file path=ppt/slides/_rels/slide118.xml.rels><?xml version="1.0" encoding="UTF-8" standalone="yes"?>
<Relationships xmlns="http://schemas.openxmlformats.org/package/2006/relationships"><Relationship Id="rId3" Type="http://schemas.openxmlformats.org/officeDocument/2006/relationships/hyperlink" Target="https://asplos-conference.org/" TargetMode="External"/><Relationship Id="rId7" Type="http://schemas.openxmlformats.org/officeDocument/2006/relationships/image" Target="../media/image48.png"/><Relationship Id="rId2" Type="http://schemas.openxmlformats.org/officeDocument/2006/relationships/hyperlink" Target="https://people.inf.ethz.ch/omutlu/pub/GenStore_asplos22-arxiv.pdf" TargetMode="External"/><Relationship Id="rId1" Type="http://schemas.openxmlformats.org/officeDocument/2006/relationships/slideLayout" Target="../slideLayouts/slideLayout626.xml"/><Relationship Id="rId6" Type="http://schemas.openxmlformats.org/officeDocument/2006/relationships/hyperlink" Target="https://www.youtube.com/watch?v=Vi1af8KY0g8" TargetMode="External"/><Relationship Id="rId5" Type="http://schemas.openxmlformats.org/officeDocument/2006/relationships/hyperlink" Target="https://people.inf.ethz.ch/omutlu/pub/GenStore_asplos22-lightning-talk.pdf" TargetMode="External"/><Relationship Id="rId4" Type="http://schemas.openxmlformats.org/officeDocument/2006/relationships/hyperlink" Target="https://people.inf.ethz.ch/omutlu/pub/GenStore_asplos22-lightning-talk.pptx" TargetMode="External"/></Relationships>
</file>

<file path=ppt/slides/_rels/slide119.xml.rels><?xml version="1.0" encoding="UTF-8" standalone="yes"?>
<Relationships xmlns="http://schemas.openxmlformats.org/package/2006/relationships"><Relationship Id="rId3" Type="http://schemas.openxmlformats.org/officeDocument/2006/relationships/image" Target="../media/image126.png"/><Relationship Id="rId7" Type="http://schemas.openxmlformats.org/officeDocument/2006/relationships/image" Target="../media/image129.jpg"/><Relationship Id="rId2" Type="http://schemas.openxmlformats.org/officeDocument/2006/relationships/image" Target="../media/image125.png"/><Relationship Id="rId1" Type="http://schemas.openxmlformats.org/officeDocument/2006/relationships/slideLayout" Target="../slideLayouts/slideLayout928.xml"/><Relationship Id="rId6" Type="http://schemas.openxmlformats.org/officeDocument/2006/relationships/image" Target="../media/image128.png"/><Relationship Id="rId5" Type="http://schemas.openxmlformats.org/officeDocument/2006/relationships/image" Target="../media/image1.png"/><Relationship Id="rId4" Type="http://schemas.openxmlformats.org/officeDocument/2006/relationships/image" Target="../media/image127.png"/></Relationships>
</file>

<file path=ppt/slides/_rels/slide120.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33.png"/><Relationship Id="rId2" Type="http://schemas.openxmlformats.org/officeDocument/2006/relationships/notesSlide" Target="../notesSlides/notesSlide20.xml"/><Relationship Id="rId1" Type="http://schemas.openxmlformats.org/officeDocument/2006/relationships/slideLayout" Target="../slideLayouts/slideLayout929.xml"/><Relationship Id="rId6" Type="http://schemas.openxmlformats.org/officeDocument/2006/relationships/image" Target="../media/image132.png"/><Relationship Id="rId5" Type="http://schemas.openxmlformats.org/officeDocument/2006/relationships/image" Target="../media/image131.png"/><Relationship Id="rId4" Type="http://schemas.openxmlformats.org/officeDocument/2006/relationships/image" Target="../media/image130.png"/></Relationships>
</file>

<file path=ppt/slides/_rels/slide121.xml.rels><?xml version="1.0" encoding="UTF-8" standalone="yes"?>
<Relationships xmlns="http://schemas.openxmlformats.org/package/2006/relationships"><Relationship Id="rId8" Type="http://schemas.openxmlformats.org/officeDocument/2006/relationships/image" Target="../media/image138.png"/><Relationship Id="rId3" Type="http://schemas.openxmlformats.org/officeDocument/2006/relationships/image" Target="../media/image1.png"/><Relationship Id="rId7" Type="http://schemas.openxmlformats.org/officeDocument/2006/relationships/image" Target="../media/image137.png"/><Relationship Id="rId2" Type="http://schemas.openxmlformats.org/officeDocument/2006/relationships/notesSlide" Target="../notesSlides/notesSlide21.xml"/><Relationship Id="rId1" Type="http://schemas.openxmlformats.org/officeDocument/2006/relationships/slideLayout" Target="../slideLayouts/slideLayout929.xml"/><Relationship Id="rId6" Type="http://schemas.openxmlformats.org/officeDocument/2006/relationships/image" Target="../media/image136.png"/><Relationship Id="rId5" Type="http://schemas.openxmlformats.org/officeDocument/2006/relationships/image" Target="../media/image135.png"/><Relationship Id="rId4" Type="http://schemas.openxmlformats.org/officeDocument/2006/relationships/image" Target="../media/image134.png"/></Relationships>
</file>

<file path=ppt/slides/_rels/slide1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929.xml"/></Relationships>
</file>

<file path=ppt/slides/_rels/slide1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929.xml"/></Relationships>
</file>

<file path=ppt/slides/_rels/slide124.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png"/><Relationship Id="rId7" Type="http://schemas.openxmlformats.org/officeDocument/2006/relationships/image" Target="../media/image22.png"/><Relationship Id="rId2" Type="http://schemas.openxmlformats.org/officeDocument/2006/relationships/notesSlide" Target="../notesSlides/notesSlide24.xml"/><Relationship Id="rId1" Type="http://schemas.openxmlformats.org/officeDocument/2006/relationships/slideLayout" Target="../slideLayouts/slideLayout457.xml"/><Relationship Id="rId6" Type="http://schemas.openxmlformats.org/officeDocument/2006/relationships/image" Target="../media/image21.png"/><Relationship Id="rId11" Type="http://schemas.openxmlformats.org/officeDocument/2006/relationships/image" Target="../media/image26.png"/><Relationship Id="rId5" Type="http://schemas.openxmlformats.org/officeDocument/2006/relationships/image" Target="../media/image20.png"/><Relationship Id="rId10" Type="http://schemas.openxmlformats.org/officeDocument/2006/relationships/image" Target="../media/image25.png"/><Relationship Id="rId4" Type="http://schemas.openxmlformats.org/officeDocument/2006/relationships/image" Target="../media/image19.png"/><Relationship Id="rId9" Type="http://schemas.openxmlformats.org/officeDocument/2006/relationships/image" Target="../media/image24.png"/></Relationships>
</file>

<file path=ppt/slides/_rels/slide1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457.xml"/><Relationship Id="rId5" Type="http://schemas.openxmlformats.org/officeDocument/2006/relationships/image" Target="../media/image140.png"/><Relationship Id="rId4" Type="http://schemas.openxmlformats.org/officeDocument/2006/relationships/image" Target="../media/image139.png"/></Relationships>
</file>

<file path=ppt/slides/_rels/slide126.xml.rels><?xml version="1.0" encoding="UTF-8" standalone="yes"?>
<Relationships xmlns="http://schemas.openxmlformats.org/package/2006/relationships"><Relationship Id="rId8" Type="http://schemas.openxmlformats.org/officeDocument/2006/relationships/hyperlink" Target="https://people.inf.ethz.ch/omutlu/pub/Google-consumer-workloads-data-movement-and-PIM_asplos18-poster.pptx" TargetMode="External"/><Relationship Id="rId3" Type="http://schemas.openxmlformats.org/officeDocument/2006/relationships/hyperlink" Target="https://www.asplos2018.org/" TargetMode="External"/><Relationship Id="rId7" Type="http://schemas.openxmlformats.org/officeDocument/2006/relationships/hyperlink" Target="https://people.inf.ethz.ch/omutlu/pub/Google-consumer-workloads-data-movement-and-PIM_asplos18-lightning-talk.pdf" TargetMode="External"/><Relationship Id="rId12" Type="http://schemas.openxmlformats.org/officeDocument/2006/relationships/image" Target="../media/image63.tiff"/><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13.xml"/><Relationship Id="rId6" Type="http://schemas.openxmlformats.org/officeDocument/2006/relationships/hyperlink" Target="https://people.inf.ethz.ch/omutlu/pub/Google-consumer-workloads-data-movement-and-PIM_asplos18-lightning-talk.pptx" TargetMode="External"/><Relationship Id="rId11" Type="http://schemas.openxmlformats.org/officeDocument/2006/relationships/hyperlink" Target="https://www.youtube.com/watch?v=OTB_72HYIn0" TargetMode="External"/><Relationship Id="rId5" Type="http://schemas.openxmlformats.org/officeDocument/2006/relationships/hyperlink" Target="https://people.inf.ethz.ch/omutlu/pub/Google-consumer-workloads-data-movement-and-PIM_asplos18-talk.pdf" TargetMode="External"/><Relationship Id="rId10" Type="http://schemas.openxmlformats.org/officeDocument/2006/relationships/hyperlink" Target="https://www.youtube.com/watch?v=pklgnQ3ejZ4" TargetMode="External"/><Relationship Id="rId4" Type="http://schemas.openxmlformats.org/officeDocument/2006/relationships/hyperlink" Target="https://people.inf.ethz.ch/omutlu/pub/Google-consumer-workloads-data-movement-and-PIM_asplos18-talk.pptx" TargetMode="External"/><Relationship Id="rId9" Type="http://schemas.openxmlformats.org/officeDocument/2006/relationships/hyperlink" Target="https://people.inf.ethz.ch/omutlu/pub/Google-consumer-workloads-data-movement-and-PIM_asplos18-poster.pdf" TargetMode="External"/></Relationships>
</file>

<file path=ppt/slides/_rels/slide127.xml.rels><?xml version="1.0" encoding="UTF-8" standalone="yes"?>
<Relationships xmlns="http://schemas.openxmlformats.org/package/2006/relationships"><Relationship Id="rId2" Type="http://schemas.openxmlformats.org/officeDocument/2006/relationships/image" Target="../media/image141.jpeg"/><Relationship Id="rId1" Type="http://schemas.openxmlformats.org/officeDocument/2006/relationships/slideLayout" Target="../slideLayouts/slideLayout940.xml"/></Relationships>
</file>

<file path=ppt/slides/_rels/slide128.xml.rels><?xml version="1.0" encoding="UTF-8" standalone="yes"?>
<Relationships xmlns="http://schemas.openxmlformats.org/package/2006/relationships"><Relationship Id="rId8" Type="http://schemas.openxmlformats.org/officeDocument/2006/relationships/image" Target="../media/image142.png"/><Relationship Id="rId3" Type="http://schemas.openxmlformats.org/officeDocument/2006/relationships/hyperlink" Target="http://isca2016.eecs.umich.edu/" TargetMode="External"/><Relationship Id="rId7" Type="http://schemas.openxmlformats.org/officeDocument/2006/relationships/hyperlink" Target="https://users.ece.cmu.edu/~omutlu/pub/TOM-programmer-transparent-GPU-near-date-processing_kevinhsieh_isca16-lightning-talk.pdf" TargetMode="External"/><Relationship Id="rId2" Type="http://schemas.openxmlformats.org/officeDocument/2006/relationships/hyperlink" Target="https://users.ece.cmu.edu/~omutlu/pub/TOM-programmer-transparent-GPU-near-date-processing_isca16.pdf" TargetMode="External"/><Relationship Id="rId1" Type="http://schemas.openxmlformats.org/officeDocument/2006/relationships/slideLayout" Target="../slideLayouts/slideLayout13.xml"/><Relationship Id="rId6" Type="http://schemas.openxmlformats.org/officeDocument/2006/relationships/hyperlink" Target="https://users.ece.cmu.edu/~omutlu/pub/TOM-programmer-transparent-GPU-near-date-processing_kevinhsieh_isca16-lightning-talk.pptx" TargetMode="External"/><Relationship Id="rId5" Type="http://schemas.openxmlformats.org/officeDocument/2006/relationships/hyperlink" Target="https://users.ece.cmu.edu/~omutlu/pub/TOM-programmer-transparent-GPU-near-date-processing_kevinhsieh_isca16-talk.pdf" TargetMode="External"/><Relationship Id="rId4" Type="http://schemas.openxmlformats.org/officeDocument/2006/relationships/hyperlink" Target="https://users.ece.cmu.edu/~omutlu/pub/TOM-programmer-transparent-GPU-near-date-processing_kevinhsieh_isca16-talk.pptx" TargetMode="External"/></Relationships>
</file>

<file path=ppt/slides/_rels/slide129.xml.rels><?xml version="1.0" encoding="UTF-8" standalone="yes"?>
<Relationships xmlns="http://schemas.openxmlformats.org/package/2006/relationships"><Relationship Id="rId3" Type="http://schemas.openxmlformats.org/officeDocument/2006/relationships/hyperlink" Target="http://pactconf.org/" TargetMode="External"/><Relationship Id="rId2" Type="http://schemas.openxmlformats.org/officeDocument/2006/relationships/hyperlink" Target="https://users.ece.cmu.edu/~omutlu/pub/scheduling-for-GPU-processing-in-memory_pact16.pdf" TargetMode="External"/><Relationship Id="rId1" Type="http://schemas.openxmlformats.org/officeDocument/2006/relationships/slideLayout" Target="../slideLayouts/slideLayout13.xml"/><Relationship Id="rId4" Type="http://schemas.openxmlformats.org/officeDocument/2006/relationships/image" Target="../media/image143.png"/></Relationships>
</file>

<file path=ppt/slides/_rels/slide130.xml.rels><?xml version="1.0" encoding="UTF-8" standalone="yes"?>
<Relationships xmlns="http://schemas.openxmlformats.org/package/2006/relationships"><Relationship Id="rId3" Type="http://schemas.openxmlformats.org/officeDocument/2006/relationships/hyperlink" Target="http://www.iccd-conf.com/" TargetMode="External"/><Relationship Id="rId2" Type="http://schemas.openxmlformats.org/officeDocument/2006/relationships/hyperlink" Target="https://users.ece.cmu.edu/~omutlu/pub/in-memory-pointer-chasing-accelerator_iccd16.pdf" TargetMode="External"/><Relationship Id="rId1" Type="http://schemas.openxmlformats.org/officeDocument/2006/relationships/slideLayout" Target="../slideLayouts/slideLayout13.xml"/><Relationship Id="rId4" Type="http://schemas.openxmlformats.org/officeDocument/2006/relationships/image" Target="../media/image144.png"/></Relationships>
</file>

<file path=ppt/slides/_rels/slide131.xml.rels><?xml version="1.0" encoding="UTF-8" standalone="yes"?>
<Relationships xmlns="http://schemas.openxmlformats.org/package/2006/relationships"><Relationship Id="rId8" Type="http://schemas.openxmlformats.org/officeDocument/2006/relationships/image" Target="../media/image145.png"/><Relationship Id="rId3" Type="http://schemas.openxmlformats.org/officeDocument/2006/relationships/hyperlink" Target="http://isca2016.eecs.umich.edu/" TargetMode="External"/><Relationship Id="rId7" Type="http://schemas.openxmlformats.org/officeDocument/2006/relationships/hyperlink" Target="https://users.ece.cmu.edu/~omutlu/pub/enhanced-memory-controller-for-dependent-loads_milad_isca16-lightning-talk.pdf" TargetMode="External"/><Relationship Id="rId2" Type="http://schemas.openxmlformats.org/officeDocument/2006/relationships/hyperlink" Target="https://users.ece.cmu.edu/~omutlu/pub/enhanced-memory-controller-for-dependent-loads_isca16.pdf" TargetMode="External"/><Relationship Id="rId1" Type="http://schemas.openxmlformats.org/officeDocument/2006/relationships/slideLayout" Target="../slideLayouts/slideLayout13.xml"/><Relationship Id="rId6" Type="http://schemas.openxmlformats.org/officeDocument/2006/relationships/hyperlink" Target="https://users.ece.cmu.edu/~omutlu/pub/enhanced-memory-controller-for-dependent-loads_milad_isca16-lightning-talk.pptx" TargetMode="External"/><Relationship Id="rId5" Type="http://schemas.openxmlformats.org/officeDocument/2006/relationships/hyperlink" Target="https://users.ece.cmu.edu/~omutlu/pub/enhanced-memory-controller-for-dependent-loads_milad_isca16-talk.pdf" TargetMode="External"/><Relationship Id="rId4" Type="http://schemas.openxmlformats.org/officeDocument/2006/relationships/hyperlink" Target="https://users.ece.cmu.edu/~omutlu/pub/enhanced-memory-controller-for-dependent-loads_milad_isca16-talk.pptx" TargetMode="External"/><Relationship Id="rId9" Type="http://schemas.openxmlformats.org/officeDocument/2006/relationships/image" Target="../media/image146.png"/></Relationships>
</file>

<file path=ppt/slides/_rels/slide132.xml.rels><?xml version="1.0" encoding="UTF-8" standalone="yes"?>
<Relationships xmlns="http://schemas.openxmlformats.org/package/2006/relationships"><Relationship Id="rId8" Type="http://schemas.openxmlformats.org/officeDocument/2006/relationships/hyperlink" Target="https://people.inf.ethz.ch/omutlu/pub/continuous-runahead-engine_micro16-poster.pdf" TargetMode="External"/><Relationship Id="rId3" Type="http://schemas.openxmlformats.org/officeDocument/2006/relationships/hyperlink" Target="http://www.microarch.org/micro49/" TargetMode="External"/><Relationship Id="rId7" Type="http://schemas.openxmlformats.org/officeDocument/2006/relationships/hyperlink" Target="https://people.inf.ethz.ch/omutlu/pub/continuous-runahead-engine_micro16-poster.pptx" TargetMode="External"/><Relationship Id="rId2" Type="http://schemas.openxmlformats.org/officeDocument/2006/relationships/hyperlink" Target="https://people.inf.ethz.ch/omutlu/pub/continuous-runahead-engine_micro16.pdf" TargetMode="External"/><Relationship Id="rId1" Type="http://schemas.openxmlformats.org/officeDocument/2006/relationships/slideLayout" Target="../slideLayouts/slideLayout13.xml"/><Relationship Id="rId6" Type="http://schemas.openxmlformats.org/officeDocument/2006/relationships/hyperlink" Target="https://people.inf.ethz.ch/omutlu/pub/continuous-runahead-engine_micro16-lightning-session-talk.pdf" TargetMode="External"/><Relationship Id="rId5" Type="http://schemas.openxmlformats.org/officeDocument/2006/relationships/hyperlink" Target="https://people.inf.ethz.ch/omutlu/pub/continuous-runahead-engine_micro16-talk.pdf" TargetMode="External"/><Relationship Id="rId4" Type="http://schemas.openxmlformats.org/officeDocument/2006/relationships/hyperlink" Target="https://people.inf.ethz.ch/omutlu/pub/continuous-runahead-engine_micro16-talk.pptx" TargetMode="External"/><Relationship Id="rId9" Type="http://schemas.openxmlformats.org/officeDocument/2006/relationships/image" Target="../media/image147.png"/></Relationships>
</file>

<file path=ppt/slides/_rels/slide133.xml.rels><?xml version="1.0" encoding="UTF-8" standalone="yes"?>
<Relationships xmlns="http://schemas.openxmlformats.org/package/2006/relationships"><Relationship Id="rId8" Type="http://schemas.openxmlformats.org/officeDocument/2006/relationships/hyperlink" Target="https://www.youtube.com/watch?v=xMiuqUyjkk0" TargetMode="External"/><Relationship Id="rId3" Type="http://schemas.openxmlformats.org/officeDocument/2006/relationships/hyperlink" Target="https://www.fpl2020.org/" TargetMode="External"/><Relationship Id="rId7" Type="http://schemas.openxmlformats.org/officeDocument/2006/relationships/hyperlink" Target="https://people.inf.ethz.ch/omutlu/pub/NERO-near-memory-stencil-acceleration-for-weather_fpl20-lightning-talk.pdf" TargetMode="External"/><Relationship Id="rId2" Type="http://schemas.openxmlformats.org/officeDocument/2006/relationships/hyperlink" Target="https://people.inf.ethz.ch/omutlu/pub/NERO-near-memory-stencil-acceleration-for-weather_fpl20.pdf" TargetMode="External"/><Relationship Id="rId1" Type="http://schemas.openxmlformats.org/officeDocument/2006/relationships/slideLayout" Target="../slideLayouts/slideLayout13.xml"/><Relationship Id="rId6" Type="http://schemas.openxmlformats.org/officeDocument/2006/relationships/hyperlink" Target="https://people.inf.ethz.ch/omutlu/pub/NERO-near-memory-stencil-acceleration-for-weather_fpl20-lightning-talk.pptx" TargetMode="External"/><Relationship Id="rId5" Type="http://schemas.openxmlformats.org/officeDocument/2006/relationships/hyperlink" Target="https://people.inf.ethz.ch/omutlu/pub/NERO-near-memory-stencil-acceleration-for-weather_fpl20-talk.pdf" TargetMode="External"/><Relationship Id="rId4" Type="http://schemas.openxmlformats.org/officeDocument/2006/relationships/hyperlink" Target="https://people.inf.ethz.ch/omutlu/pub/NERO-near-memory-stencil-acceleration-for-weather_fpl20-talk.pptx" TargetMode="External"/><Relationship Id="rId9" Type="http://schemas.openxmlformats.org/officeDocument/2006/relationships/image" Target="../media/image148.png"/></Relationships>
</file>

<file path=ppt/slides/_rels/slide134.xml.rels><?xml version="1.0" encoding="UTF-8" standalone="yes"?>
<Relationships xmlns="http://schemas.openxmlformats.org/package/2006/relationships"><Relationship Id="rId8" Type="http://schemas.openxmlformats.org/officeDocument/2006/relationships/hyperlink" Target="https://people.inf.ethz.ch/omutlu/pub/GenASM-approximate-string-matching-framework-for-genome-analysis_micro20-talk.pptx" TargetMode="External"/><Relationship Id="rId3" Type="http://schemas.openxmlformats.org/officeDocument/2006/relationships/hyperlink" Target="http://www.microarch.org/micro53/" TargetMode="External"/><Relationship Id="rId7" Type="http://schemas.openxmlformats.org/officeDocument/2006/relationships/hyperlink" Target="https://www.youtube.com/watch?v=srQVqPJFqjo" TargetMode="External"/><Relationship Id="rId2" Type="http://schemas.openxmlformats.org/officeDocument/2006/relationships/hyperlink" Target="https://people.inf.ethz.ch/omutlu/pub/GenASM-approximate-string-matching-framework-for-genome-analysis_micro20.pdf" TargetMode="External"/><Relationship Id="rId1" Type="http://schemas.openxmlformats.org/officeDocument/2006/relationships/slideLayout" Target="../slideLayouts/slideLayout626.xml"/><Relationship Id="rId6" Type="http://schemas.openxmlformats.org/officeDocument/2006/relationships/hyperlink" Target="https://people.inf.ethz.ch/omutlu/pub/GenASM-approximate-string-matching-framework-for-genome-analysis_micro20-lightning-talk.pdf" TargetMode="External"/><Relationship Id="rId5" Type="http://schemas.openxmlformats.org/officeDocument/2006/relationships/hyperlink" Target="https://people.inf.ethz.ch/omutlu/pub/GenASM-approximate-string-matching-framework-for-genome-analysis_micro20-lightning-talk.pptx" TargetMode="External"/><Relationship Id="rId10" Type="http://schemas.openxmlformats.org/officeDocument/2006/relationships/image" Target="../media/image47.png"/><Relationship Id="rId4" Type="http://schemas.openxmlformats.org/officeDocument/2006/relationships/hyperlink" Target="https://www.youtube.com/watch?v=nJs3RRnvk_k" TargetMode="External"/><Relationship Id="rId9" Type="http://schemas.openxmlformats.org/officeDocument/2006/relationships/hyperlink" Target="https://people.inf.ethz.ch/omutlu/pub/GenASM-approximate-string-matching-framework-for-genome-analysis_micro20-talk.pdf" TargetMode="External"/></Relationships>
</file>

<file path=ppt/slides/_rels/slide135.xml.rels><?xml version="1.0" encoding="UTF-8" standalone="yes"?>
<Relationships xmlns="http://schemas.openxmlformats.org/package/2006/relationships"><Relationship Id="rId3" Type="http://schemas.openxmlformats.org/officeDocument/2006/relationships/hyperlink" Target="http://iscaconf.org/isca2022/" TargetMode="External"/><Relationship Id="rId2" Type="http://schemas.openxmlformats.org/officeDocument/2006/relationships/hyperlink" Target="https://people.inf.ethz.ch/omutlu/pub/SeGraM_genomic-sequence-mapping-universal-accelerator_isca22.pdf" TargetMode="External"/><Relationship Id="rId1" Type="http://schemas.openxmlformats.org/officeDocument/2006/relationships/slideLayout" Target="../slideLayouts/slideLayout626.xml"/><Relationship Id="rId5" Type="http://schemas.openxmlformats.org/officeDocument/2006/relationships/image" Target="../media/image49.png"/><Relationship Id="rId4" Type="http://schemas.openxmlformats.org/officeDocument/2006/relationships/hyperlink" Target="https://arxiv.org/pdf/2205.05883.pdf" TargetMode="External"/></Relationships>
</file>

<file path=ppt/slides/_rels/slide136.xml.rels><?xml version="1.0" encoding="UTF-8" standalone="yes"?>
<Relationships xmlns="http://schemas.openxmlformats.org/package/2006/relationships"><Relationship Id="rId8" Type="http://schemas.openxmlformats.org/officeDocument/2006/relationships/image" Target="../media/image149.png"/><Relationship Id="rId3" Type="http://schemas.openxmlformats.org/officeDocument/2006/relationships/hyperlink" Target="http://www.iccd-conf.com/" TargetMode="External"/><Relationship Id="rId7" Type="http://schemas.openxmlformats.org/officeDocument/2006/relationships/hyperlink" Target="https://github.com/CMU-SAFARI/NATSA" TargetMode="External"/><Relationship Id="rId2" Type="http://schemas.openxmlformats.org/officeDocument/2006/relationships/hyperlink" Target="https://people.inf.ethz.ch/omutlu/pub/NATSA_time-series-analysis-near-data_iccd20.pdf" TargetMode="External"/><Relationship Id="rId1" Type="http://schemas.openxmlformats.org/officeDocument/2006/relationships/slideLayout" Target="../slideLayouts/slideLayout13.xml"/><Relationship Id="rId6" Type="http://schemas.openxmlformats.org/officeDocument/2006/relationships/hyperlink" Target="https://www.youtube.com/watch?v=PwhtSAVa_W4" TargetMode="External"/><Relationship Id="rId5" Type="http://schemas.openxmlformats.org/officeDocument/2006/relationships/hyperlink" Target="https://people.inf.ethz.ch/omutlu/pub/NATSA_time-series-analysis-near-data_iccd20-talk.pdf" TargetMode="External"/><Relationship Id="rId4" Type="http://schemas.openxmlformats.org/officeDocument/2006/relationships/hyperlink" Target="https://people.inf.ethz.ch/omutlu/pub/NATSA_time-series-analysis-near-data_iccd20-talk.pptx" TargetMode="External"/></Relationships>
</file>

<file path=ppt/slides/_rels/slide137.xml.rels><?xml version="1.0" encoding="UTF-8" standalone="yes"?>
<Relationships xmlns="http://schemas.openxmlformats.org/package/2006/relationships"><Relationship Id="rId8" Type="http://schemas.openxmlformats.org/officeDocument/2006/relationships/image" Target="../media/image150.png"/><Relationship Id="rId3" Type="http://schemas.openxmlformats.org/officeDocument/2006/relationships/hyperlink" Target="http://www.microarch.org/micro54/" TargetMode="External"/><Relationship Id="rId7" Type="http://schemas.openxmlformats.org/officeDocument/2006/relationships/hyperlink" Target="https://arxiv.org/abs/2104.07582" TargetMode="External"/><Relationship Id="rId2" Type="http://schemas.openxmlformats.org/officeDocument/2006/relationships/hyperlink" Target="https://people.inf.ethz.ch/omutlu/pub/SISA-GraphMining-on-PIM_micro21.pdf" TargetMode="External"/><Relationship Id="rId1" Type="http://schemas.openxmlformats.org/officeDocument/2006/relationships/slideLayout" Target="../slideLayouts/slideLayout13.xml"/><Relationship Id="rId6" Type="http://schemas.openxmlformats.org/officeDocument/2006/relationships/hyperlink" Target="https://www.youtube.com/watch?v=6k89Ph2qgRA&amp;list=PL5Q2soXY2Zi--0LrXSQ9sST3N0k0bXp51&amp;index=4" TargetMode="External"/><Relationship Id="rId5" Type="http://schemas.openxmlformats.org/officeDocument/2006/relationships/hyperlink" Target="https://www.youtube.com/watch?v=VL5K1t2qTDU&amp;list=PL5Q2soXY2Zi--0LrXSQ9sST3N0k0bXp51&amp;index=9" TargetMode="External"/><Relationship Id="rId4" Type="http://schemas.openxmlformats.org/officeDocument/2006/relationships/hyperlink" Target="https://people.inf.ethz.ch/omutlu/pub/SISA-GraphMining-on-PIM_micro21-talk.pdf" TargetMode="External"/></Relationships>
</file>

<file path=ppt/slides/_rels/slide138.xml.rels><?xml version="1.0" encoding="UTF-8" standalone="yes"?>
<Relationships xmlns="http://schemas.openxmlformats.org/package/2006/relationships"><Relationship Id="rId8" Type="http://schemas.openxmlformats.org/officeDocument/2006/relationships/hyperlink" Target="https://people.inf.ethz.ch/omutlu/pub/Polynesia_icde22-short-talk.pdf" TargetMode="External"/><Relationship Id="rId3" Type="http://schemas.openxmlformats.org/officeDocument/2006/relationships/hyperlink" Target="https://icde2022.ieeecomputer.my/" TargetMode="External"/><Relationship Id="rId7" Type="http://schemas.openxmlformats.org/officeDocument/2006/relationships/hyperlink" Target="https://people.inf.ethz.ch/omutlu/pub/Polynesia_icde22-short-talk.pptx" TargetMode="External"/><Relationship Id="rId2" Type="http://schemas.openxmlformats.org/officeDocument/2006/relationships/hyperlink" Target="https://people.inf.ethz.ch/omutlu/pub/Polynesia_icde22.pdf" TargetMode="External"/><Relationship Id="rId1" Type="http://schemas.openxmlformats.org/officeDocument/2006/relationships/slideLayout" Target="../slideLayouts/slideLayout13.xml"/><Relationship Id="rId6" Type="http://schemas.openxmlformats.org/officeDocument/2006/relationships/hyperlink" Target="https://people.inf.ethz.ch/omutlu/pub/Polynesia_icde22-talk.pdf" TargetMode="External"/><Relationship Id="rId5" Type="http://schemas.openxmlformats.org/officeDocument/2006/relationships/hyperlink" Target="https://people.inf.ethz.ch/omutlu/pub/Polynesia_icde22-talk.pptx" TargetMode="External"/><Relationship Id="rId4" Type="http://schemas.openxmlformats.org/officeDocument/2006/relationships/hyperlink" Target="https://arxiv.org/pdf/2204.11275.pdf" TargetMode="External"/><Relationship Id="rId9" Type="http://schemas.openxmlformats.org/officeDocument/2006/relationships/image" Target="../media/image151.png"/></Relationships>
</file>

<file path=ppt/slides/_rels/slide139.xml.rels><?xml version="1.0" encoding="UTF-8" standalone="yes"?>
<Relationships xmlns="http://schemas.openxmlformats.org/package/2006/relationships"><Relationship Id="rId3" Type="http://schemas.openxmlformats.org/officeDocument/2006/relationships/hyperlink" Target="http://pactconf.org/" TargetMode="External"/><Relationship Id="rId7" Type="http://schemas.openxmlformats.org/officeDocument/2006/relationships/image" Target="../media/image152.png"/><Relationship Id="rId2" Type="http://schemas.openxmlformats.org/officeDocument/2006/relationships/hyperlink" Target="https://people.inf.ethz.ch/omutlu/pub/Google-neural-networks-for-edge-devices-Mensa-Framework_pact21.pdf" TargetMode="External"/><Relationship Id="rId1" Type="http://schemas.openxmlformats.org/officeDocument/2006/relationships/slideLayout" Target="../slideLayouts/slideLayout13.xml"/><Relationship Id="rId6" Type="http://schemas.openxmlformats.org/officeDocument/2006/relationships/hyperlink" Target="https://www.youtube.com/watch?v=A5gxjDbLRAs&amp;list=PL5Q2soXY2Zi8_VVChACnON4sfh2bJ5IrD&amp;index=178" TargetMode="External"/><Relationship Id="rId5" Type="http://schemas.openxmlformats.org/officeDocument/2006/relationships/hyperlink" Target="https://people.inf.ethz.ch/omutlu/pub/Google-neural-networks-for-edge-devices-Mensa-Framework_pact21-talk.pdf" TargetMode="External"/><Relationship Id="rId4" Type="http://schemas.openxmlformats.org/officeDocument/2006/relationships/hyperlink" Target="https://people.inf.ethz.ch/omutlu/pub/Google-neural-networks-for-edge-devices-Mensa-Framework_pact21-talk.pptx" TargetMode="External"/></Relationships>
</file>

<file path=ppt/slides/_rels/slide140.xml.rels><?xml version="1.0" encoding="UTF-8" standalone="yes"?>
<Relationships xmlns="http://schemas.openxmlformats.org/package/2006/relationships"><Relationship Id="rId8" Type="http://schemas.openxmlformats.org/officeDocument/2006/relationships/image" Target="../media/image156.png"/><Relationship Id="rId3" Type="http://schemas.openxmlformats.org/officeDocument/2006/relationships/image" Target="../media/image153.png"/><Relationship Id="rId7" Type="http://schemas.openxmlformats.org/officeDocument/2006/relationships/image" Target="../media/image9.jpeg"/><Relationship Id="rId2" Type="http://schemas.openxmlformats.org/officeDocument/2006/relationships/notesSlide" Target="../notesSlides/notesSlide26.xml"/><Relationship Id="rId1" Type="http://schemas.openxmlformats.org/officeDocument/2006/relationships/slideLayout" Target="../slideLayouts/slideLayout928.xml"/><Relationship Id="rId6" Type="http://schemas.openxmlformats.org/officeDocument/2006/relationships/image" Target="../media/image155.png"/><Relationship Id="rId5" Type="http://schemas.openxmlformats.org/officeDocument/2006/relationships/image" Target="../media/image128.png"/><Relationship Id="rId4" Type="http://schemas.openxmlformats.org/officeDocument/2006/relationships/image" Target="../media/image154.svg"/></Relationships>
</file>

<file path=ppt/slides/_rels/slide14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929.xml"/></Relationships>
</file>

<file path=ppt/slides/_rels/slide142.xml.rels><?xml version="1.0" encoding="UTF-8" standalone="yes"?>
<Relationships xmlns="http://schemas.openxmlformats.org/package/2006/relationships"><Relationship Id="rId8" Type="http://schemas.openxmlformats.org/officeDocument/2006/relationships/image" Target="../media/image161.png"/><Relationship Id="rId3" Type="http://schemas.openxmlformats.org/officeDocument/2006/relationships/image" Target="../media/image157.png"/><Relationship Id="rId7" Type="http://schemas.openxmlformats.org/officeDocument/2006/relationships/image" Target="../media/image1.png"/><Relationship Id="rId2" Type="http://schemas.openxmlformats.org/officeDocument/2006/relationships/notesSlide" Target="../notesSlides/notesSlide28.xml"/><Relationship Id="rId1" Type="http://schemas.openxmlformats.org/officeDocument/2006/relationships/slideLayout" Target="../slideLayouts/slideLayout929.xml"/><Relationship Id="rId6" Type="http://schemas.openxmlformats.org/officeDocument/2006/relationships/image" Target="../media/image160.png"/><Relationship Id="rId5" Type="http://schemas.openxmlformats.org/officeDocument/2006/relationships/image" Target="../media/image159.png"/><Relationship Id="rId4" Type="http://schemas.openxmlformats.org/officeDocument/2006/relationships/image" Target="../media/image158.png"/></Relationships>
</file>

<file path=ppt/slides/_rels/slide143.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29.xml"/><Relationship Id="rId1" Type="http://schemas.openxmlformats.org/officeDocument/2006/relationships/slideLayout" Target="../slideLayouts/slideLayout929.xml"/><Relationship Id="rId4" Type="http://schemas.openxmlformats.org/officeDocument/2006/relationships/image" Target="../media/image1.png"/></Relationships>
</file>

<file path=ppt/slides/_rels/slide14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0.xml"/><Relationship Id="rId1" Type="http://schemas.openxmlformats.org/officeDocument/2006/relationships/slideLayout" Target="../slideLayouts/slideLayout929.xml"/><Relationship Id="rId5" Type="http://schemas.openxmlformats.org/officeDocument/2006/relationships/chart" Target="../charts/chart8.xml"/><Relationship Id="rId4" Type="http://schemas.openxmlformats.org/officeDocument/2006/relationships/chart" Target="../charts/chart7.xml"/></Relationships>
</file>

<file path=ppt/slides/_rels/slide145.xml.rels><?xml version="1.0" encoding="UTF-8" standalone="yes"?>
<Relationships xmlns="http://schemas.openxmlformats.org/package/2006/relationships"><Relationship Id="rId3" Type="http://schemas.openxmlformats.org/officeDocument/2006/relationships/image" Target="../media/image162.png"/><Relationship Id="rId2" Type="http://schemas.openxmlformats.org/officeDocument/2006/relationships/notesSlide" Target="../notesSlides/notesSlide31.xml"/><Relationship Id="rId1" Type="http://schemas.openxmlformats.org/officeDocument/2006/relationships/slideLayout" Target="../slideLayouts/slideLayout929.xml"/><Relationship Id="rId6" Type="http://schemas.openxmlformats.org/officeDocument/2006/relationships/image" Target="../media/image1.png"/><Relationship Id="rId5" Type="http://schemas.openxmlformats.org/officeDocument/2006/relationships/image" Target="../media/image164.emf"/><Relationship Id="rId4" Type="http://schemas.openxmlformats.org/officeDocument/2006/relationships/image" Target="../media/image163.png"/></Relationships>
</file>

<file path=ppt/slides/_rels/slide146.xml.rels><?xml version="1.0" encoding="UTF-8" standalone="yes"?>
<Relationships xmlns="http://schemas.openxmlformats.org/package/2006/relationships"><Relationship Id="rId3" Type="http://schemas.openxmlformats.org/officeDocument/2006/relationships/hyperlink" Target="http://pactconf.org/" TargetMode="External"/><Relationship Id="rId7" Type="http://schemas.openxmlformats.org/officeDocument/2006/relationships/image" Target="../media/image152.png"/><Relationship Id="rId2" Type="http://schemas.openxmlformats.org/officeDocument/2006/relationships/hyperlink" Target="https://people.inf.ethz.ch/omutlu/pub/Google-neural-networks-for-edge-devices-Mensa-Framework_pact21.pdf" TargetMode="External"/><Relationship Id="rId1" Type="http://schemas.openxmlformats.org/officeDocument/2006/relationships/slideLayout" Target="../slideLayouts/slideLayout13.xml"/><Relationship Id="rId6" Type="http://schemas.openxmlformats.org/officeDocument/2006/relationships/hyperlink" Target="https://www.youtube.com/watch?v=A5gxjDbLRAs&amp;list=PL5Q2soXY2Zi8_VVChACnON4sfh2bJ5IrD&amp;index=178" TargetMode="External"/><Relationship Id="rId5" Type="http://schemas.openxmlformats.org/officeDocument/2006/relationships/hyperlink" Target="https://people.inf.ethz.ch/omutlu/pub/Google-neural-networks-for-edge-devices-Mensa-Framework_pact21-talk.pdf" TargetMode="External"/><Relationship Id="rId4" Type="http://schemas.openxmlformats.org/officeDocument/2006/relationships/hyperlink" Target="https://people.inf.ethz.ch/omutlu/pub/Google-neural-networks-for-edge-devices-Mensa-Framework_pact21-talk.pptx" TargetMode="External"/></Relationships>
</file>

<file path=ppt/slides/_rels/slide147.xml.rels><?xml version="1.0" encoding="UTF-8" standalone="yes"?>
<Relationships xmlns="http://schemas.openxmlformats.org/package/2006/relationships"><Relationship Id="rId3" Type="http://schemas.openxmlformats.org/officeDocument/2006/relationships/hyperlink" Target="http://www.computer.org/micro/" TargetMode="External"/><Relationship Id="rId2" Type="http://schemas.openxmlformats.org/officeDocument/2006/relationships/hyperlink" Target="https://arxiv.org/pdf/2106.06433.pdf" TargetMode="External"/><Relationship Id="rId1" Type="http://schemas.openxmlformats.org/officeDocument/2006/relationships/slideLayout" Target="../slideLayouts/slideLayout603.xml"/><Relationship Id="rId4" Type="http://schemas.openxmlformats.org/officeDocument/2006/relationships/image" Target="../media/image42.png"/></Relationships>
</file>

<file path=ppt/slides/_rels/slide148.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32.xml"/><Relationship Id="rId1" Type="http://schemas.openxmlformats.org/officeDocument/2006/relationships/slideLayout" Target="../slideLayouts/slideLayout603.xml"/><Relationship Id="rId4" Type="http://schemas.openxmlformats.org/officeDocument/2006/relationships/image" Target="../media/image44.jpeg"/></Relationships>
</file>

<file path=ppt/slides/_rels/slide149.xml.rels><?xml version="1.0" encoding="UTF-8" standalone="yes"?>
<Relationships xmlns="http://schemas.openxmlformats.org/package/2006/relationships"><Relationship Id="rId3" Type="http://schemas.openxmlformats.org/officeDocument/2006/relationships/image" Target="../media/image45.tiff"/><Relationship Id="rId2" Type="http://schemas.openxmlformats.org/officeDocument/2006/relationships/notesSlide" Target="../notesSlides/notesSlide33.xml"/><Relationship Id="rId1" Type="http://schemas.openxmlformats.org/officeDocument/2006/relationships/slideLayout" Target="../slideLayouts/slideLayout603.xml"/><Relationship Id="rId4" Type="http://schemas.openxmlformats.org/officeDocument/2006/relationships/image" Target="../media/image46.tiff"/></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3" Type="http://schemas.openxmlformats.org/officeDocument/2006/relationships/hyperlink" Target="https://people.inf.ethz.ch/omutlu/projects.htm" TargetMode="External"/><Relationship Id="rId2" Type="http://schemas.openxmlformats.org/officeDocument/2006/relationships/hyperlink" Target="https://people.inf.ethz.ch/omutlu/pub/ModernPrimerOnPIM_springer-emerging-computing-bookchapter21.pdf" TargetMode="External"/><Relationship Id="rId1" Type="http://schemas.openxmlformats.org/officeDocument/2006/relationships/slideLayout" Target="../slideLayouts/slideLayout13.xml"/><Relationship Id="rId5" Type="http://schemas.openxmlformats.org/officeDocument/2006/relationships/image" Target="../media/image106.png"/><Relationship Id="rId4" Type="http://schemas.openxmlformats.org/officeDocument/2006/relationships/hyperlink" Target="https://arxiv.org/pdf/1903.03988.pdf" TargetMode="External"/></Relationships>
</file>

<file path=ppt/slides/_rels/slide152.xml.rels><?xml version="1.0" encoding="UTF-8" standalone="yes"?>
<Relationships xmlns="http://schemas.openxmlformats.org/package/2006/relationships"><Relationship Id="rId3" Type="http://schemas.openxmlformats.org/officeDocument/2006/relationships/hyperlink" Target="https://www.research.ibm.com/journal/" TargetMode="External"/><Relationship Id="rId2" Type="http://schemas.openxmlformats.org/officeDocument/2006/relationships/hyperlink" Target="https://arxiv.org/pdf/1907.12947.pdf" TargetMode="External"/><Relationship Id="rId1" Type="http://schemas.openxmlformats.org/officeDocument/2006/relationships/slideLayout" Target="../slideLayouts/slideLayout13.xml"/><Relationship Id="rId4" Type="http://schemas.openxmlformats.org/officeDocument/2006/relationships/image" Target="../media/image165.png"/></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345.xml"/></Relationships>
</file>

<file path=ppt/slides/_rels/slide154.xml.rels><?xml version="1.0" encoding="UTF-8" standalone="yes"?>
<Relationships xmlns="http://schemas.openxmlformats.org/package/2006/relationships"><Relationship Id="rId3" Type="http://schemas.openxmlformats.org/officeDocument/2006/relationships/hyperlink" Target="https://people.inf.ethz.ch/omutlu/projects.htm" TargetMode="External"/><Relationship Id="rId2" Type="http://schemas.openxmlformats.org/officeDocument/2006/relationships/hyperlink" Target="https://people.inf.ethz.ch/omutlu/pub/ModernPrimerOnPIM_springer-emerging-computing-bookchapter21.pdf" TargetMode="External"/><Relationship Id="rId1" Type="http://schemas.openxmlformats.org/officeDocument/2006/relationships/slideLayout" Target="../slideLayouts/slideLayout780.xml"/><Relationship Id="rId5" Type="http://schemas.openxmlformats.org/officeDocument/2006/relationships/image" Target="../media/image109.png"/><Relationship Id="rId4" Type="http://schemas.openxmlformats.org/officeDocument/2006/relationships/hyperlink" Target="https://www.youtube.com/watch?v=H3sEaINPBOE" TargetMode="External"/></Relationships>
</file>

<file path=ppt/slides/_rels/slide155.xml.rels><?xml version="1.0" encoding="UTF-8" standalone="yes"?>
<Relationships xmlns="http://schemas.openxmlformats.org/package/2006/relationships"><Relationship Id="rId3" Type="http://schemas.openxmlformats.org/officeDocument/2006/relationships/hyperlink" Target="http://users.ece.cmu.edu/~omutlu/pub/in-DRAM-bulk-AND-OR-ieee_cal15.pdf" TargetMode="External"/><Relationship Id="rId2" Type="http://schemas.openxmlformats.org/officeDocument/2006/relationships/hyperlink" Target="http://users.ece.cmu.edu/~omutlu/pub/rowclone_micro13.pdf" TargetMode="External"/><Relationship Id="rId1" Type="http://schemas.openxmlformats.org/officeDocument/2006/relationships/slideLayout" Target="../slideLayouts/slideLayout346.xml"/><Relationship Id="rId5" Type="http://schemas.openxmlformats.org/officeDocument/2006/relationships/hyperlink" Target="https://people.inf.ethz.ch/omutlu/pub/ambit-bulk-bitwise-dram_micro17.pdf" TargetMode="External"/><Relationship Id="rId4" Type="http://schemas.openxmlformats.org/officeDocument/2006/relationships/hyperlink" Target="https://users.ece.cmu.edu/~omutlu/pub/GSDRAM-gather-scatter-dram_micro15.pdf" TargetMode="External"/></Relationships>
</file>

<file path=ppt/slides/_rels/slide156.xml.rels><?xml version="1.0" encoding="UTF-8" standalone="yes"?>
<Relationships xmlns="http://schemas.openxmlformats.org/package/2006/relationships"><Relationship Id="rId2" Type="http://schemas.openxmlformats.org/officeDocument/2006/relationships/image" Target="../media/image166.png"/><Relationship Id="rId1" Type="http://schemas.openxmlformats.org/officeDocument/2006/relationships/slideLayout" Target="../slideLayouts/slideLayout13.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357.xml"/></Relationships>
</file>

<file path=ppt/slides/_rels/slide158.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68.xml"/></Relationships>
</file>

<file path=ppt/slides/_rels/slide159.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357.xml"/></Relationships>
</file>

<file path=ppt/slides/_rels/slide160.xml.rels><?xml version="1.0" encoding="UTF-8" standalone="yes"?>
<Relationships xmlns="http://schemas.openxmlformats.org/package/2006/relationships"><Relationship Id="rId8" Type="http://schemas.openxmlformats.org/officeDocument/2006/relationships/hyperlink" Target="http://users.ece.cmu.edu/~omutlu/pub/rowclone_seshadri_micro13-poster.pptx" TargetMode="External"/><Relationship Id="rId3" Type="http://schemas.openxmlformats.org/officeDocument/2006/relationships/hyperlink" Target="http://www.microarch.org/micro46/" TargetMode="External"/><Relationship Id="rId7" Type="http://schemas.openxmlformats.org/officeDocument/2006/relationships/hyperlink" Target="http://users.ece.cmu.edu/~omutlu/pub/rowclone_seshadri_micro13_lightning-talk.pdf" TargetMode="External"/><Relationship Id="rId2" Type="http://schemas.openxmlformats.org/officeDocument/2006/relationships/hyperlink" Target="http://users.ece.cmu.edu/~omutlu/pub/rowclone_micro13.pdf" TargetMode="External"/><Relationship Id="rId1" Type="http://schemas.openxmlformats.org/officeDocument/2006/relationships/slideLayout" Target="../slideLayouts/slideLayout236.xml"/><Relationship Id="rId6" Type="http://schemas.openxmlformats.org/officeDocument/2006/relationships/hyperlink" Target="http://users.ece.cmu.edu/~omutlu/pub/rowclone_seshadri_micro13_lightning-talk.pptx" TargetMode="External"/><Relationship Id="rId5" Type="http://schemas.openxmlformats.org/officeDocument/2006/relationships/hyperlink" Target="http://users.ece.cmu.edu/~omutlu/pub/rowclone_seshadri_micro13-talk.pdf" TargetMode="External"/><Relationship Id="rId10" Type="http://schemas.openxmlformats.org/officeDocument/2006/relationships/image" Target="../media/image167.png"/><Relationship Id="rId4" Type="http://schemas.openxmlformats.org/officeDocument/2006/relationships/hyperlink" Target="http://users.ece.cmu.edu/~omutlu/pub/rowclone_seshadri_micro13-talk.pptx" TargetMode="External"/><Relationship Id="rId9" Type="http://schemas.openxmlformats.org/officeDocument/2006/relationships/hyperlink" Target="http://users.ece.cmu.edu/~omutlu/pub/rowclone_seshadri_micro13-poster.pdf" TargetMode="External"/></Relationships>
</file>

<file path=ppt/slides/_rels/slide161.xml.rels><?xml version="1.0" encoding="UTF-8" standalone="yes"?>
<Relationships xmlns="http://schemas.openxmlformats.org/package/2006/relationships"><Relationship Id="rId3" Type="http://schemas.openxmlformats.org/officeDocument/2006/relationships/hyperlink" Target="https://github.com/cmu-safari/pidram" TargetMode="External"/><Relationship Id="rId2" Type="http://schemas.openxmlformats.org/officeDocument/2006/relationships/hyperlink" Target="https://arxiv.org/pdf/2111.00082.pdf" TargetMode="External"/><Relationship Id="rId1" Type="http://schemas.openxmlformats.org/officeDocument/2006/relationships/slideLayout" Target="../slideLayouts/slideLayout236.xml"/><Relationship Id="rId4" Type="http://schemas.openxmlformats.org/officeDocument/2006/relationships/image" Target="../media/image168.png"/></Relationships>
</file>

<file path=ppt/slides/_rels/slide162.xml.rels><?xml version="1.0" encoding="UTF-8" standalone="yes"?>
<Relationships xmlns="http://schemas.openxmlformats.org/package/2006/relationships"><Relationship Id="rId3" Type="http://schemas.openxmlformats.org/officeDocument/2006/relationships/hyperlink" Target="https://github.com/cmu-safari/pidram" TargetMode="External"/><Relationship Id="rId2" Type="http://schemas.openxmlformats.org/officeDocument/2006/relationships/hyperlink" Target="https://arxiv.org/pdf/2111.00082.pdf" TargetMode="External"/><Relationship Id="rId1" Type="http://schemas.openxmlformats.org/officeDocument/2006/relationships/slideLayout" Target="../slideLayouts/slideLayout236.xml"/><Relationship Id="rId4" Type="http://schemas.openxmlformats.org/officeDocument/2006/relationships/image" Target="../media/image169.jpg"/></Relationships>
</file>

<file path=ppt/slides/_rels/slide163.xml.rels><?xml version="1.0" encoding="UTF-8" standalone="yes"?>
<Relationships xmlns="http://schemas.openxmlformats.org/package/2006/relationships"><Relationship Id="rId3" Type="http://schemas.openxmlformats.org/officeDocument/2006/relationships/image" Target="../media/image170.png"/><Relationship Id="rId2" Type="http://schemas.openxmlformats.org/officeDocument/2006/relationships/hyperlink" Target="https://www.youtube.com/watch?v=n6Pwg1qax_E&amp;list=PL5Q2soXY2Zi_7UBNmC9B8Yr5JSwTG9yH4&amp;index=4" TargetMode="External"/><Relationship Id="rId1" Type="http://schemas.openxmlformats.org/officeDocument/2006/relationships/slideLayout" Target="../slideLayouts/slideLayout236.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368.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2" Type="http://schemas.openxmlformats.org/officeDocument/2006/relationships/image" Target="../media/image171.tiff"/><Relationship Id="rId1" Type="http://schemas.openxmlformats.org/officeDocument/2006/relationships/slideLayout" Target="../slideLayouts/slideLayout279.xml"/></Relationships>
</file>

<file path=ppt/slides/_rels/slide168.xml.rels><?xml version="1.0" encoding="UTF-8" standalone="yes"?>
<Relationships xmlns="http://schemas.openxmlformats.org/package/2006/relationships"><Relationship Id="rId3" Type="http://schemas.openxmlformats.org/officeDocument/2006/relationships/image" Target="../media/image173.tiff"/><Relationship Id="rId2" Type="http://schemas.openxmlformats.org/officeDocument/2006/relationships/image" Target="../media/image172.tiff"/><Relationship Id="rId1" Type="http://schemas.openxmlformats.org/officeDocument/2006/relationships/slideLayout" Target="../slideLayouts/slideLayout603.xml"/></Relationships>
</file>

<file path=ppt/slides/_rels/slide169.xml.rels><?xml version="1.0" encoding="UTF-8" standalone="yes"?>
<Relationships xmlns="http://schemas.openxmlformats.org/package/2006/relationships"><Relationship Id="rId8" Type="http://schemas.openxmlformats.org/officeDocument/2006/relationships/hyperlink" Target="https://people.inf.ethz.ch/omutlu/pub/ambit-bulk-bitwise-dram_micro17-poster.pptx" TargetMode="External"/><Relationship Id="rId3" Type="http://schemas.openxmlformats.org/officeDocument/2006/relationships/hyperlink" Target="http://www.microarch.org/micro50/" TargetMode="External"/><Relationship Id="rId7" Type="http://schemas.openxmlformats.org/officeDocument/2006/relationships/hyperlink" Target="https://people.inf.ethz.ch/omutlu/pub/ambit-bulk-bitwise-dram_micro17-lightning-talk.pdf" TargetMode="External"/><Relationship Id="rId2" Type="http://schemas.openxmlformats.org/officeDocument/2006/relationships/hyperlink" Target="https://people.inf.ethz.ch/omutlu/pub/ambit-bulk-bitwise-dram_micro17.pdf" TargetMode="External"/><Relationship Id="rId1" Type="http://schemas.openxmlformats.org/officeDocument/2006/relationships/slideLayout" Target="../slideLayouts/slideLayout13.xml"/><Relationship Id="rId6" Type="http://schemas.openxmlformats.org/officeDocument/2006/relationships/hyperlink" Target="https://people.inf.ethz.ch/omutlu/pub/ambit-bulk-bitwise-dram_micro17-lightning-talk.pptx" TargetMode="External"/><Relationship Id="rId5" Type="http://schemas.openxmlformats.org/officeDocument/2006/relationships/hyperlink" Target="https://people.inf.ethz.ch/omutlu/pub/ambit-bulk-bitwise-dram_micro17-talk.pdf" TargetMode="External"/><Relationship Id="rId10" Type="http://schemas.openxmlformats.org/officeDocument/2006/relationships/image" Target="../media/image174.tiff"/><Relationship Id="rId4" Type="http://schemas.openxmlformats.org/officeDocument/2006/relationships/hyperlink" Target="https://people.inf.ethz.ch/omutlu/pub/ambit-bulk-bitwise-dram_micro17-talk.pptx" TargetMode="External"/><Relationship Id="rId9" Type="http://schemas.openxmlformats.org/officeDocument/2006/relationships/hyperlink" Target="https://people.inf.ethz.ch/omutlu/pub/ambit-bulk-bitwise-dram_micro17-poster.pdf" TargetMode="External"/></Relationships>
</file>

<file path=ppt/slides/_rels/slide170.xml.rels><?xml version="1.0" encoding="UTF-8" standalone="yes"?>
<Relationships xmlns="http://schemas.openxmlformats.org/package/2006/relationships"><Relationship Id="rId3" Type="http://schemas.openxmlformats.org/officeDocument/2006/relationships/image" Target="../media/image175.png"/><Relationship Id="rId2" Type="http://schemas.openxmlformats.org/officeDocument/2006/relationships/hyperlink" Target="https://arxiv.org/pdf/1905.09822.pdf" TargetMode="External"/><Relationship Id="rId1" Type="http://schemas.openxmlformats.org/officeDocument/2006/relationships/slideLayout" Target="../slideLayouts/slideLayout346.xml"/></Relationships>
</file>

<file path=ppt/slides/_rels/slide171.xml.rels><?xml version="1.0" encoding="UTF-8" standalone="yes"?>
<Relationships xmlns="http://schemas.openxmlformats.org/package/2006/relationships"><Relationship Id="rId8" Type="http://schemas.openxmlformats.org/officeDocument/2006/relationships/hyperlink" Target="https://people.inf.ethz.ch/omutlu/pub/SIMDRAM_asplos21-talk.pdf" TargetMode="External"/><Relationship Id="rId3" Type="http://schemas.openxmlformats.org/officeDocument/2006/relationships/hyperlink" Target="https://asplos-conference.org/" TargetMode="External"/><Relationship Id="rId7" Type="http://schemas.openxmlformats.org/officeDocument/2006/relationships/hyperlink" Target="https://people.inf.ethz.ch/omutlu/pub/SIMDRAM_asplos21-talk.pptx" TargetMode="External"/><Relationship Id="rId2" Type="http://schemas.openxmlformats.org/officeDocument/2006/relationships/hyperlink" Target="https://people.inf.ethz.ch/omutlu/pub/SIMDRAM_asplos21.pdf" TargetMode="External"/><Relationship Id="rId1" Type="http://schemas.openxmlformats.org/officeDocument/2006/relationships/slideLayout" Target="../slideLayouts/slideLayout346.xml"/><Relationship Id="rId6" Type="http://schemas.openxmlformats.org/officeDocument/2006/relationships/hyperlink" Target="https://people.inf.ethz.ch/omutlu/pub/SIMDRAM_asplos21-short-talk.pdf" TargetMode="External"/><Relationship Id="rId11" Type="http://schemas.openxmlformats.org/officeDocument/2006/relationships/image" Target="../media/image176.png"/><Relationship Id="rId5" Type="http://schemas.openxmlformats.org/officeDocument/2006/relationships/hyperlink" Target="https://people.inf.ethz.ch/omutlu/pub/SIMDRAM_asplos21-short-talk.pptx" TargetMode="External"/><Relationship Id="rId10" Type="http://schemas.openxmlformats.org/officeDocument/2006/relationships/hyperlink" Target="https://www.youtube.com/watch?v=bas9U7djW_8&amp;list=PL5Q2soXY2Zi8_VVChACnON4sfh2bJ5IrD&amp;index=116" TargetMode="External"/><Relationship Id="rId4" Type="http://schemas.openxmlformats.org/officeDocument/2006/relationships/hyperlink" Target="https://people.inf.ethz.ch/omutlu/pub/SIMDRAM_asplos21-extended-abstract.pdf" TargetMode="External"/><Relationship Id="rId9" Type="http://schemas.openxmlformats.org/officeDocument/2006/relationships/hyperlink" Target="https://www.youtube.com/watch?v=g0fE1c7w0xk&amp;list=PL5Q2soXY2Zi8_VVChACnON4sfh2bJ5IrD&amp;index=115" TargetMode="External"/></Relationships>
</file>

<file path=ppt/slides/_rels/slide172.xml.rels><?xml version="1.0" encoding="UTF-8" standalone="yes"?>
<Relationships xmlns="http://schemas.openxmlformats.org/package/2006/relationships"><Relationship Id="rId3" Type="http://schemas.openxmlformats.org/officeDocument/2006/relationships/image" Target="../media/image900.png"/><Relationship Id="rId7" Type="http://schemas.openxmlformats.org/officeDocument/2006/relationships/image" Target="../media/image1510.png"/><Relationship Id="rId2" Type="http://schemas.openxmlformats.org/officeDocument/2006/relationships/notesSlide" Target="../notesSlides/notesSlide35.xml"/><Relationship Id="rId1" Type="http://schemas.openxmlformats.org/officeDocument/2006/relationships/slideLayout" Target="../slideLayouts/slideLayout776.xml"/><Relationship Id="rId6" Type="http://schemas.openxmlformats.org/officeDocument/2006/relationships/image" Target="../media/image1000.png"/><Relationship Id="rId5" Type="http://schemas.openxmlformats.org/officeDocument/2006/relationships/image" Target="../media/image1440.png"/><Relationship Id="rId4" Type="http://schemas.openxmlformats.org/officeDocument/2006/relationships/image" Target="../media/image1360.png"/></Relationships>
</file>

<file path=ppt/slides/_rels/slide173.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76.xml"/></Relationships>
</file>

<file path=ppt/slides/_rels/slide174.xml.rels><?xml version="1.0" encoding="UTF-8" standalone="yes"?>
<Relationships xmlns="http://schemas.openxmlformats.org/package/2006/relationships"><Relationship Id="rId8" Type="http://schemas.openxmlformats.org/officeDocument/2006/relationships/hyperlink" Target="https://people.inf.ethz.ch/omutlu/pub/SIMDRAM_asplos21-talk.pdf" TargetMode="External"/><Relationship Id="rId3" Type="http://schemas.openxmlformats.org/officeDocument/2006/relationships/hyperlink" Target="https://asplos-conference.org/" TargetMode="External"/><Relationship Id="rId7" Type="http://schemas.openxmlformats.org/officeDocument/2006/relationships/hyperlink" Target="https://people.inf.ethz.ch/omutlu/pub/SIMDRAM_asplos21-talk.pptx" TargetMode="External"/><Relationship Id="rId2" Type="http://schemas.openxmlformats.org/officeDocument/2006/relationships/hyperlink" Target="https://people.inf.ethz.ch/omutlu/pub/SIMDRAM_asplos21.pdf" TargetMode="External"/><Relationship Id="rId1" Type="http://schemas.openxmlformats.org/officeDocument/2006/relationships/slideLayout" Target="../slideLayouts/slideLayout346.xml"/><Relationship Id="rId6" Type="http://schemas.openxmlformats.org/officeDocument/2006/relationships/hyperlink" Target="https://people.inf.ethz.ch/omutlu/pub/SIMDRAM_asplos21-short-talk.pdf" TargetMode="External"/><Relationship Id="rId11" Type="http://schemas.openxmlformats.org/officeDocument/2006/relationships/image" Target="../media/image176.png"/><Relationship Id="rId5" Type="http://schemas.openxmlformats.org/officeDocument/2006/relationships/hyperlink" Target="https://people.inf.ethz.ch/omutlu/pub/SIMDRAM_asplos21-short-talk.pptx" TargetMode="External"/><Relationship Id="rId10" Type="http://schemas.openxmlformats.org/officeDocument/2006/relationships/hyperlink" Target="https://www.youtube.com/watch?v=bas9U7djW_8&amp;list=PL5Q2soXY2Zi8_VVChACnON4sfh2bJ5IrD&amp;index=116" TargetMode="External"/><Relationship Id="rId4" Type="http://schemas.openxmlformats.org/officeDocument/2006/relationships/hyperlink" Target="https://people.inf.ethz.ch/omutlu/pub/SIMDRAM_asplos21-extended-abstract.pdf" TargetMode="External"/><Relationship Id="rId9" Type="http://schemas.openxmlformats.org/officeDocument/2006/relationships/hyperlink" Target="https://www.youtube.com/watch?v=g0fE1c7w0xk&amp;list=PL5Q2soXY2Zi8_VVChACnON4sfh2bJ5IrD&amp;index=115" TargetMode="External"/></Relationships>
</file>

<file path=ppt/slides/_rels/slide175.xml.rels><?xml version="1.0" encoding="UTF-8" standalone="yes"?>
<Relationships xmlns="http://schemas.openxmlformats.org/package/2006/relationships"><Relationship Id="rId8" Type="http://schemas.openxmlformats.org/officeDocument/2006/relationships/hyperlink" Target="https://people.inf.ethz.ch/omutlu/pub/dram-latency-puf_hpca18_lightning-talk.pdf" TargetMode="External"/><Relationship Id="rId3" Type="http://schemas.openxmlformats.org/officeDocument/2006/relationships/hyperlink" Target="https://hpca2018.ece.ucsb.edu/" TargetMode="External"/><Relationship Id="rId7" Type="http://schemas.openxmlformats.org/officeDocument/2006/relationships/hyperlink" Target="https://people.inf.ethz.ch/omutlu/pub/dram-latency-puf_hpca18_lightning-talk.pptx" TargetMode="External"/><Relationship Id="rId2" Type="http://schemas.openxmlformats.org/officeDocument/2006/relationships/hyperlink" Target="https://people.inf.ethz.ch/omutlu/pub/dram-latency-puf_hpca18.pdf" TargetMode="External"/><Relationship Id="rId1" Type="http://schemas.openxmlformats.org/officeDocument/2006/relationships/slideLayout" Target="../slideLayouts/slideLayout2.xml"/><Relationship Id="rId6" Type="http://schemas.openxmlformats.org/officeDocument/2006/relationships/hyperlink" Target="https://people.inf.ethz.ch/omutlu/pub/dram-latency-puf_hpca18_talk.pdf" TargetMode="External"/><Relationship Id="rId5" Type="http://schemas.openxmlformats.org/officeDocument/2006/relationships/hyperlink" Target="https://people.inf.ethz.ch/omutlu/pub/dram-latency-puf_hpca18_talk.pptx" TargetMode="External"/><Relationship Id="rId10" Type="http://schemas.openxmlformats.org/officeDocument/2006/relationships/image" Target="../media/image177.png"/><Relationship Id="rId4" Type="http://schemas.openxmlformats.org/officeDocument/2006/relationships/hyperlink" Target="https://www.youtube.com/watch?v=Xw0laEEDmsM&amp;feature=youtu.be" TargetMode="External"/><Relationship Id="rId9" Type="http://schemas.openxmlformats.org/officeDocument/2006/relationships/hyperlink" Target="https://www.youtube.com/watch?v=7gqnrTZpjxE" TargetMode="External"/></Relationships>
</file>

<file path=ppt/slides/_rels/slide176.xml.rels><?xml version="1.0" encoding="UTF-8" standalone="yes"?>
<Relationships xmlns="http://schemas.openxmlformats.org/package/2006/relationships"><Relationship Id="rId8" Type="http://schemas.openxmlformats.org/officeDocument/2006/relationships/image" Target="../media/image178.png"/><Relationship Id="rId3" Type="http://schemas.openxmlformats.org/officeDocument/2006/relationships/hyperlink" Target="http://hpca2019.seas.gwu.edu/" TargetMode="External"/><Relationship Id="rId7" Type="http://schemas.openxmlformats.org/officeDocument/2006/relationships/hyperlink" Target="https://www.youtube.com/watch?v=Y3hPv1I5f8Y&amp;list=PL5Q2soXY2Zi-DyoI3HbqcdtUm9YWRR_z-&amp;index=16" TargetMode="External"/><Relationship Id="rId2" Type="http://schemas.openxmlformats.org/officeDocument/2006/relationships/hyperlink" Target="https://people.inf.ethz.ch/omutlu/pub/drange-dram-latency-based-true-random-number-generator_hpca19.pdf" TargetMode="External"/><Relationship Id="rId1" Type="http://schemas.openxmlformats.org/officeDocument/2006/relationships/slideLayout" Target="../slideLayouts/slideLayout260.xml"/><Relationship Id="rId6" Type="http://schemas.openxmlformats.org/officeDocument/2006/relationships/hyperlink" Target="https://www.youtube.com/watch?v=g_GtYdzIPK4&amp;list=PL5Q2soXY2Zi8_VVChACnON4sfh2bJ5IrD&amp;index=19" TargetMode="External"/><Relationship Id="rId5" Type="http://schemas.openxmlformats.org/officeDocument/2006/relationships/hyperlink" Target="https://people.inf.ethz.ch/omutlu/pub/drange-dram-latency-based-true-random-number-generator_hpca19-talk.pdf" TargetMode="External"/><Relationship Id="rId4" Type="http://schemas.openxmlformats.org/officeDocument/2006/relationships/hyperlink" Target="https://people.inf.ethz.ch/omutlu/pub/drange-dram-latency-based-true-random-number-generator_hpca19-talk.pptx" TargetMode="External"/></Relationships>
</file>

<file path=ppt/slides/_rels/slide177.xml.rels><?xml version="1.0" encoding="UTF-8" standalone="yes"?>
<Relationships xmlns="http://schemas.openxmlformats.org/package/2006/relationships"><Relationship Id="rId8" Type="http://schemas.openxmlformats.org/officeDocument/2006/relationships/hyperlink" Target="https://www.youtube.com/watch?v=QtBrq0WVOmQ&amp;list=PL5Q2soXY2Zi8_VVChACnON4sfh2bJ5IrD&amp;index=132" TargetMode="External"/><Relationship Id="rId3" Type="http://schemas.openxmlformats.org/officeDocument/2006/relationships/hyperlink" Target="http://iscaconf.org/isca2021/" TargetMode="External"/><Relationship Id="rId7" Type="http://schemas.openxmlformats.org/officeDocument/2006/relationships/hyperlink" Target="https://people.inf.ethz.ch/omutlu/pub/QUAC-TRNG-DRAM_isca21-short-talk.pdf" TargetMode="External"/><Relationship Id="rId2" Type="http://schemas.openxmlformats.org/officeDocument/2006/relationships/hyperlink" Target="https://people.inf.ethz.ch/omutlu/pub/QUAC-TRNG-DRAM_isca21.pdf" TargetMode="External"/><Relationship Id="rId1" Type="http://schemas.openxmlformats.org/officeDocument/2006/relationships/slideLayout" Target="../slideLayouts/slideLayout260.xml"/><Relationship Id="rId6" Type="http://schemas.openxmlformats.org/officeDocument/2006/relationships/hyperlink" Target="https://people.inf.ethz.ch/omutlu/pub/QUAC-TRNG-DRAM_isca21-short-talk.pptx" TargetMode="External"/><Relationship Id="rId5" Type="http://schemas.openxmlformats.org/officeDocument/2006/relationships/hyperlink" Target="https://people.inf.ethz.ch/omutlu/pub/QUAC-TRNG-DRAM_isca21-talk.pdf" TargetMode="External"/><Relationship Id="rId10" Type="http://schemas.openxmlformats.org/officeDocument/2006/relationships/image" Target="../media/image179.png"/><Relationship Id="rId4" Type="http://schemas.openxmlformats.org/officeDocument/2006/relationships/hyperlink" Target="https://people.inf.ethz.ch/omutlu/pub/QUAC-TRNG-DRAM_isca21-talk.pptx" TargetMode="External"/><Relationship Id="rId9" Type="http://schemas.openxmlformats.org/officeDocument/2006/relationships/hyperlink" Target="https://www.youtube.com/watch?v=snvF3g3GfkI&amp;list=PL5Q2soXY2Zi_tOTAYm--dYByNPL7JhwR9&amp;index=6" TargetMode="External"/></Relationships>
</file>

<file path=ppt/slides/_rels/slide178.xml.rels><?xml version="1.0" encoding="UTF-8" standalone="yes"?>
<Relationships xmlns="http://schemas.openxmlformats.org/package/2006/relationships"><Relationship Id="rId8" Type="http://schemas.openxmlformats.org/officeDocument/2006/relationships/image" Target="../media/image180.png"/><Relationship Id="rId3" Type="http://schemas.openxmlformats.org/officeDocument/2006/relationships/hyperlink" Target="https://www.hpca-conf.org/2022/" TargetMode="External"/><Relationship Id="rId7" Type="http://schemas.openxmlformats.org/officeDocument/2006/relationships/hyperlink" Target="https://people.inf.ethz.ch/omutlu/pub/DR_STRANGE_EndtoEnd-DRAM-TRNG_hpca22-shorttalk.pdf" TargetMode="External"/><Relationship Id="rId2" Type="http://schemas.openxmlformats.org/officeDocument/2006/relationships/hyperlink" Target="https://people.inf.ethz.ch/omutlu/pub/DR_STRANGE_EndtoEnd-DRAM-TRNG_hpca22.pdf" TargetMode="External"/><Relationship Id="rId1" Type="http://schemas.openxmlformats.org/officeDocument/2006/relationships/slideLayout" Target="../slideLayouts/slideLayout260.xml"/><Relationship Id="rId6" Type="http://schemas.openxmlformats.org/officeDocument/2006/relationships/hyperlink" Target="https://people.inf.ethz.ch/omutlu/pub/DR_STRANGE_EndtoEnd-DRAM-TRNG_hpca22-shorttalk.pptx" TargetMode="External"/><Relationship Id="rId5" Type="http://schemas.openxmlformats.org/officeDocument/2006/relationships/hyperlink" Target="https://people.inf.ethz.ch/omutlu/pub/DR_STRANGE_EndtoEnd-DRAM-TRNG_hpca22-talk.pdf" TargetMode="External"/><Relationship Id="rId4" Type="http://schemas.openxmlformats.org/officeDocument/2006/relationships/hyperlink" Target="https://people.inf.ethz.ch/omutlu/pub/DR_STRANGE_EndtoEnd-DRAM-TRNG_hpca22-talk.pptx" TargetMode="External"/><Relationship Id="rId9" Type="http://schemas.openxmlformats.org/officeDocument/2006/relationships/hyperlink" Target="https://arxiv.org/pdf/2201.01385.pdf" TargetMode="Externa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345.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3.xml.rels><?xml version="1.0" encoding="UTF-8" standalone="yes"?>
<Relationships xmlns="http://schemas.openxmlformats.org/package/2006/relationships"><Relationship Id="rId3" Type="http://schemas.openxmlformats.org/officeDocument/2006/relationships/hyperlink" Target="http://www.computer.org/micro/" TargetMode="External"/><Relationship Id="rId7" Type="http://schemas.openxmlformats.org/officeDocument/2006/relationships/image" Target="../media/image41.png"/><Relationship Id="rId2" Type="http://schemas.openxmlformats.org/officeDocument/2006/relationships/hyperlink" Target="https://people.inf.ethz.ch/omutlu/pub/AcceleratingGenomeAnalysis_ieeemicro20.pdf" TargetMode="External"/><Relationship Id="rId1" Type="http://schemas.openxmlformats.org/officeDocument/2006/relationships/slideLayout" Target="../slideLayouts/slideLayout2.xml"/><Relationship Id="rId6" Type="http://schemas.openxmlformats.org/officeDocument/2006/relationships/hyperlink" Target="https://www.youtube.com/watch?v=hPnSmfwu2-A" TargetMode="External"/><Relationship Id="rId5" Type="http://schemas.openxmlformats.org/officeDocument/2006/relationships/hyperlink" Target="https://people.inf.ethz.ch/omutlu/pub/onur-AcceleratingGenomeAnalysis-AACBB-Keynote-Feb-16-2019-FINAL.pdf" TargetMode="External"/><Relationship Id="rId4" Type="http://schemas.openxmlformats.org/officeDocument/2006/relationships/hyperlink" Target="https://people.inf.ethz.ch/omutlu/pub/onur-AcceleratingGenomeAnalysis-AACBB-Keynote-Feb-16-2019-FINAL.pptx" TargetMode="External"/></Relationships>
</file>

<file path=ppt/slides/_rels/slide184.xml.rels><?xml version="1.0" encoding="UTF-8" standalone="yes"?>
<Relationships xmlns="http://schemas.openxmlformats.org/package/2006/relationships"><Relationship Id="rId3" Type="http://schemas.openxmlformats.org/officeDocument/2006/relationships/hyperlink" Target="https://asplos-conference.org/" TargetMode="External"/><Relationship Id="rId7" Type="http://schemas.openxmlformats.org/officeDocument/2006/relationships/image" Target="../media/image48.png"/><Relationship Id="rId2" Type="http://schemas.openxmlformats.org/officeDocument/2006/relationships/hyperlink" Target="https://people.inf.ethz.ch/omutlu/pub/GenStore_asplos22-arxiv.pdf" TargetMode="External"/><Relationship Id="rId1" Type="http://schemas.openxmlformats.org/officeDocument/2006/relationships/slideLayout" Target="../slideLayouts/slideLayout626.xml"/><Relationship Id="rId6" Type="http://schemas.openxmlformats.org/officeDocument/2006/relationships/hyperlink" Target="https://www.youtube.com/watch?v=Vi1af8KY0g8" TargetMode="External"/><Relationship Id="rId5" Type="http://schemas.openxmlformats.org/officeDocument/2006/relationships/hyperlink" Target="https://people.inf.ethz.ch/omutlu/pub/GenStore_asplos22-lightning-talk.pdf" TargetMode="External"/><Relationship Id="rId4" Type="http://schemas.openxmlformats.org/officeDocument/2006/relationships/hyperlink" Target="https://people.inf.ethz.ch/omutlu/pub/GenStore_asplos22-lightning-talk.pptx" TargetMode="External"/></Relationships>
</file>

<file path=ppt/slides/_rels/slide185.xml.rels><?xml version="1.0" encoding="UTF-8" standalone="yes"?>
<Relationships xmlns="http://schemas.openxmlformats.org/package/2006/relationships"><Relationship Id="rId3" Type="http://schemas.openxmlformats.org/officeDocument/2006/relationships/hyperlink" Target="http://www.ece.cmu.edu/calcm/isca2015/" TargetMode="External"/><Relationship Id="rId2" Type="http://schemas.openxmlformats.org/officeDocument/2006/relationships/hyperlink" Target="http://users.ece.cmu.edu/~omutlu/pub/tesseract-pim-architecture-for-graph-processing_isca15.pdf" TargetMode="External"/><Relationship Id="rId1" Type="http://schemas.openxmlformats.org/officeDocument/2006/relationships/slideLayout" Target="../slideLayouts/slideLayout13.xml"/><Relationship Id="rId6" Type="http://schemas.openxmlformats.org/officeDocument/2006/relationships/image" Target="../media/image114.png"/><Relationship Id="rId5" Type="http://schemas.openxmlformats.org/officeDocument/2006/relationships/hyperlink" Target="http://users.ece.cmu.edu/~omutlu/pub/tesseract-pim-architecture-for-graph-processing_isca15-lightning-talk.pdf" TargetMode="External"/><Relationship Id="rId4" Type="http://schemas.openxmlformats.org/officeDocument/2006/relationships/hyperlink" Target="http://users.ece.cmu.edu/~omutlu/pub/tesseract-pim-architecture-for-graph-processing_isca15-talk.pdf" TargetMode="External"/></Relationships>
</file>

<file path=ppt/slides/_rels/slide186.xml.rels><?xml version="1.0" encoding="UTF-8" standalone="yes"?>
<Relationships xmlns="http://schemas.openxmlformats.org/package/2006/relationships"><Relationship Id="rId8" Type="http://schemas.openxmlformats.org/officeDocument/2006/relationships/image" Target="../media/image150.png"/><Relationship Id="rId3" Type="http://schemas.openxmlformats.org/officeDocument/2006/relationships/hyperlink" Target="http://www.microarch.org/micro54/" TargetMode="External"/><Relationship Id="rId7" Type="http://schemas.openxmlformats.org/officeDocument/2006/relationships/hyperlink" Target="https://arxiv.org/abs/2104.07582" TargetMode="External"/><Relationship Id="rId2" Type="http://schemas.openxmlformats.org/officeDocument/2006/relationships/hyperlink" Target="https://people.inf.ethz.ch/omutlu/pub/SISA-GraphMining-on-PIM_micro21.pdf" TargetMode="External"/><Relationship Id="rId1" Type="http://schemas.openxmlformats.org/officeDocument/2006/relationships/slideLayout" Target="../slideLayouts/slideLayout13.xml"/><Relationship Id="rId6" Type="http://schemas.openxmlformats.org/officeDocument/2006/relationships/hyperlink" Target="https://www.youtube.com/watch?v=6k89Ph2qgRA&amp;list=PL5Q2soXY2Zi--0LrXSQ9sST3N0k0bXp51&amp;index=4" TargetMode="External"/><Relationship Id="rId5" Type="http://schemas.openxmlformats.org/officeDocument/2006/relationships/hyperlink" Target="https://www.youtube.com/watch?v=VL5K1t2qTDU&amp;list=PL5Q2soXY2Zi--0LrXSQ9sST3N0k0bXp51&amp;index=9" TargetMode="External"/><Relationship Id="rId4" Type="http://schemas.openxmlformats.org/officeDocument/2006/relationships/hyperlink" Target="https://people.inf.ethz.ch/omutlu/pub/SISA-GraphMining-on-PIM_micro21-talk.pdf" TargetMode="External"/></Relationships>
</file>

<file path=ppt/slides/_rels/slide187.xml.rels><?xml version="1.0" encoding="UTF-8" standalone="yes"?>
<Relationships xmlns="http://schemas.openxmlformats.org/package/2006/relationships"><Relationship Id="rId3" Type="http://schemas.openxmlformats.org/officeDocument/2006/relationships/hyperlink" Target="http://pactconf.org/" TargetMode="External"/><Relationship Id="rId7" Type="http://schemas.openxmlformats.org/officeDocument/2006/relationships/image" Target="../media/image152.png"/><Relationship Id="rId2" Type="http://schemas.openxmlformats.org/officeDocument/2006/relationships/hyperlink" Target="https://people.inf.ethz.ch/omutlu/pub/Google-neural-networks-for-edge-devices-Mensa-Framework_pact21.pdf" TargetMode="External"/><Relationship Id="rId1" Type="http://schemas.openxmlformats.org/officeDocument/2006/relationships/slideLayout" Target="../slideLayouts/slideLayout13.xml"/><Relationship Id="rId6" Type="http://schemas.openxmlformats.org/officeDocument/2006/relationships/hyperlink" Target="https://www.youtube.com/watch?v=A5gxjDbLRAs&amp;list=PL5Q2soXY2Zi8_VVChACnON4sfh2bJ5IrD&amp;index=178" TargetMode="External"/><Relationship Id="rId5" Type="http://schemas.openxmlformats.org/officeDocument/2006/relationships/hyperlink" Target="https://people.inf.ethz.ch/omutlu/pub/Google-neural-networks-for-edge-devices-Mensa-Framework_pact21-talk.pdf" TargetMode="External"/><Relationship Id="rId4" Type="http://schemas.openxmlformats.org/officeDocument/2006/relationships/hyperlink" Target="https://people.inf.ethz.ch/omutlu/pub/Google-neural-networks-for-edge-devices-Mensa-Framework_pact21-talk.pptx" TargetMode="External"/></Relationships>
</file>

<file path=ppt/slides/_rels/slide188.xml.rels><?xml version="1.0" encoding="UTF-8" standalone="yes"?>
<Relationships xmlns="http://schemas.openxmlformats.org/package/2006/relationships"><Relationship Id="rId8" Type="http://schemas.openxmlformats.org/officeDocument/2006/relationships/hyperlink" Target="https://www.youtube.com/watch?v=xMiuqUyjkk0" TargetMode="External"/><Relationship Id="rId3" Type="http://schemas.openxmlformats.org/officeDocument/2006/relationships/hyperlink" Target="https://www.fpl2020.org/" TargetMode="External"/><Relationship Id="rId7" Type="http://schemas.openxmlformats.org/officeDocument/2006/relationships/hyperlink" Target="https://people.inf.ethz.ch/omutlu/pub/NERO-near-memory-stencil-acceleration-for-weather_fpl20-lightning-talk.pdf" TargetMode="External"/><Relationship Id="rId2" Type="http://schemas.openxmlformats.org/officeDocument/2006/relationships/hyperlink" Target="https://people.inf.ethz.ch/omutlu/pub/NERO-near-memory-stencil-acceleration-for-weather_fpl20.pdf" TargetMode="External"/><Relationship Id="rId1" Type="http://schemas.openxmlformats.org/officeDocument/2006/relationships/slideLayout" Target="../slideLayouts/slideLayout13.xml"/><Relationship Id="rId6" Type="http://schemas.openxmlformats.org/officeDocument/2006/relationships/hyperlink" Target="https://people.inf.ethz.ch/omutlu/pub/NERO-near-memory-stencil-acceleration-for-weather_fpl20-lightning-talk.pptx" TargetMode="External"/><Relationship Id="rId5" Type="http://schemas.openxmlformats.org/officeDocument/2006/relationships/hyperlink" Target="https://people.inf.ethz.ch/omutlu/pub/NERO-near-memory-stencil-acceleration-for-weather_fpl20-talk.pdf" TargetMode="External"/><Relationship Id="rId4" Type="http://schemas.openxmlformats.org/officeDocument/2006/relationships/hyperlink" Target="https://people.inf.ethz.ch/omutlu/pub/NERO-near-memory-stencil-acceleration-for-weather_fpl20-talk.pptx" TargetMode="External"/><Relationship Id="rId9" Type="http://schemas.openxmlformats.org/officeDocument/2006/relationships/image" Target="../media/image148.png"/></Relationships>
</file>

<file path=ppt/slides/_rels/slide189.xml.rels><?xml version="1.0" encoding="UTF-8" standalone="yes"?>
<Relationships xmlns="http://schemas.openxmlformats.org/package/2006/relationships"><Relationship Id="rId8" Type="http://schemas.openxmlformats.org/officeDocument/2006/relationships/image" Target="../media/image149.png"/><Relationship Id="rId3" Type="http://schemas.openxmlformats.org/officeDocument/2006/relationships/hyperlink" Target="http://www.iccd-conf.com/" TargetMode="External"/><Relationship Id="rId7" Type="http://schemas.openxmlformats.org/officeDocument/2006/relationships/hyperlink" Target="https://github.com/CMU-SAFARI/NATSA" TargetMode="External"/><Relationship Id="rId2" Type="http://schemas.openxmlformats.org/officeDocument/2006/relationships/hyperlink" Target="https://people.inf.ethz.ch/omutlu/pub/NATSA_time-series-analysis-near-data_iccd20.pdf" TargetMode="External"/><Relationship Id="rId1" Type="http://schemas.openxmlformats.org/officeDocument/2006/relationships/slideLayout" Target="../slideLayouts/slideLayout13.xml"/><Relationship Id="rId6" Type="http://schemas.openxmlformats.org/officeDocument/2006/relationships/hyperlink" Target="https://www.youtube.com/watch?v=PwhtSAVa_W4" TargetMode="External"/><Relationship Id="rId5" Type="http://schemas.openxmlformats.org/officeDocument/2006/relationships/hyperlink" Target="https://people.inf.ethz.ch/omutlu/pub/NATSA_time-series-analysis-near-data_iccd20-talk.pdf" TargetMode="External"/><Relationship Id="rId4" Type="http://schemas.openxmlformats.org/officeDocument/2006/relationships/hyperlink" Target="https://people.inf.ethz.ch/omutlu/pub/NATSA_time-series-analysis-near-data_iccd20-talk.pptx" TargetMode="External"/></Relationships>
</file>

<file path=ppt/slides/_rels/slide190.xml.rels><?xml version="1.0" encoding="UTF-8" standalone="yes"?>
<Relationships xmlns="http://schemas.openxmlformats.org/package/2006/relationships"><Relationship Id="rId8" Type="http://schemas.openxmlformats.org/officeDocument/2006/relationships/hyperlink" Target="https://people.inf.ethz.ch/omutlu/pub/GenASM-approximate-string-matching-framework-for-genome-analysis_micro20-talk.pptx" TargetMode="External"/><Relationship Id="rId3" Type="http://schemas.openxmlformats.org/officeDocument/2006/relationships/hyperlink" Target="http://www.microarch.org/micro53/" TargetMode="External"/><Relationship Id="rId7" Type="http://schemas.openxmlformats.org/officeDocument/2006/relationships/hyperlink" Target="https://www.youtube.com/watch?v=srQVqPJFqjo" TargetMode="External"/><Relationship Id="rId2" Type="http://schemas.openxmlformats.org/officeDocument/2006/relationships/hyperlink" Target="https://people.inf.ethz.ch/omutlu/pub/GenASM-approximate-string-matching-framework-for-genome-analysis_micro20.pdf" TargetMode="External"/><Relationship Id="rId1" Type="http://schemas.openxmlformats.org/officeDocument/2006/relationships/slideLayout" Target="../slideLayouts/slideLayout626.xml"/><Relationship Id="rId6" Type="http://schemas.openxmlformats.org/officeDocument/2006/relationships/hyperlink" Target="https://people.inf.ethz.ch/omutlu/pub/GenASM-approximate-string-matching-framework-for-genome-analysis_micro20-lightning-talk.pdf" TargetMode="External"/><Relationship Id="rId5" Type="http://schemas.openxmlformats.org/officeDocument/2006/relationships/hyperlink" Target="https://people.inf.ethz.ch/omutlu/pub/GenASM-approximate-string-matching-framework-for-genome-analysis_micro20-lightning-talk.pptx" TargetMode="External"/><Relationship Id="rId10" Type="http://schemas.openxmlformats.org/officeDocument/2006/relationships/image" Target="../media/image47.png"/><Relationship Id="rId4" Type="http://schemas.openxmlformats.org/officeDocument/2006/relationships/hyperlink" Target="https://www.youtube.com/watch?v=nJs3RRnvk_k" TargetMode="External"/><Relationship Id="rId9" Type="http://schemas.openxmlformats.org/officeDocument/2006/relationships/hyperlink" Target="https://people.inf.ethz.ch/omutlu/pub/GenASM-approximate-string-matching-framework-for-genome-analysis_micro20-talk.pdf" TargetMode="External"/></Relationships>
</file>

<file path=ppt/slides/_rels/slide191.xml.rels><?xml version="1.0" encoding="UTF-8" standalone="yes"?>
<Relationships xmlns="http://schemas.openxmlformats.org/package/2006/relationships"><Relationship Id="rId3" Type="http://schemas.openxmlformats.org/officeDocument/2006/relationships/hyperlink" Target="http://iscaconf.org/isca2022/" TargetMode="External"/><Relationship Id="rId2" Type="http://schemas.openxmlformats.org/officeDocument/2006/relationships/hyperlink" Target="https://people.inf.ethz.ch/omutlu/pub/SeGraM_genomic-sequence-mapping-universal-accelerator_isca22.pdf" TargetMode="External"/><Relationship Id="rId1" Type="http://schemas.openxmlformats.org/officeDocument/2006/relationships/slideLayout" Target="../slideLayouts/slideLayout626.xml"/><Relationship Id="rId5" Type="http://schemas.openxmlformats.org/officeDocument/2006/relationships/image" Target="../media/image49.png"/><Relationship Id="rId4" Type="http://schemas.openxmlformats.org/officeDocument/2006/relationships/hyperlink" Target="https://arxiv.org/pdf/2205.05883.pdf" TargetMode="External"/></Relationships>
</file>

<file path=ppt/slides/_rels/slide192.xml.rels><?xml version="1.0" encoding="UTF-8" standalone="yes"?>
<Relationships xmlns="http://schemas.openxmlformats.org/package/2006/relationships"><Relationship Id="rId8" Type="http://schemas.openxmlformats.org/officeDocument/2006/relationships/hyperlink" Target="https://people.inf.ethz.ch/omutlu/pub/Polynesia_icde22-short-talk.pdf" TargetMode="External"/><Relationship Id="rId3" Type="http://schemas.openxmlformats.org/officeDocument/2006/relationships/hyperlink" Target="https://icde2022.ieeecomputer.my/" TargetMode="External"/><Relationship Id="rId7" Type="http://schemas.openxmlformats.org/officeDocument/2006/relationships/hyperlink" Target="https://people.inf.ethz.ch/omutlu/pub/Polynesia_icde22-short-talk.pptx" TargetMode="External"/><Relationship Id="rId2" Type="http://schemas.openxmlformats.org/officeDocument/2006/relationships/hyperlink" Target="https://people.inf.ethz.ch/omutlu/pub/Polynesia_icde22.pdf" TargetMode="External"/><Relationship Id="rId1" Type="http://schemas.openxmlformats.org/officeDocument/2006/relationships/slideLayout" Target="../slideLayouts/slideLayout13.xml"/><Relationship Id="rId6" Type="http://schemas.openxmlformats.org/officeDocument/2006/relationships/hyperlink" Target="https://people.inf.ethz.ch/omutlu/pub/Polynesia_icde22-talk.pdf" TargetMode="External"/><Relationship Id="rId5" Type="http://schemas.openxmlformats.org/officeDocument/2006/relationships/hyperlink" Target="https://people.inf.ethz.ch/omutlu/pub/Polynesia_icde22-talk.pptx" TargetMode="External"/><Relationship Id="rId4" Type="http://schemas.openxmlformats.org/officeDocument/2006/relationships/hyperlink" Target="https://arxiv.org/pdf/2204.11275.pdf" TargetMode="External"/><Relationship Id="rId9" Type="http://schemas.openxmlformats.org/officeDocument/2006/relationships/image" Target="../media/image151.png"/></Relationships>
</file>

<file path=ppt/slides/_rels/slide193.xml.rels><?xml version="1.0" encoding="UTF-8" standalone="yes"?>
<Relationships xmlns="http://schemas.openxmlformats.org/package/2006/relationships"><Relationship Id="rId3" Type="http://schemas.openxmlformats.org/officeDocument/2006/relationships/hyperlink" Target="http://www.ece.cmu.edu/calcm/isca2015/" TargetMode="External"/><Relationship Id="rId2" Type="http://schemas.openxmlformats.org/officeDocument/2006/relationships/hyperlink" Target="http://users.ece.cmu.edu/~omutlu/pub/pim-enabled-instructons-for-low-overhead-pim_isca15.pdf" TargetMode="External"/><Relationship Id="rId1" Type="http://schemas.openxmlformats.org/officeDocument/2006/relationships/slideLayout" Target="../slideLayouts/slideLayout780.xml"/><Relationship Id="rId6" Type="http://schemas.openxmlformats.org/officeDocument/2006/relationships/image" Target="../media/image181.png"/><Relationship Id="rId5" Type="http://schemas.openxmlformats.org/officeDocument/2006/relationships/hyperlink" Target="http://users.ece.cmu.edu/~omutlu/pub/pim-enabled-instructons-for-low-overhead-pim_isca15-lightning-talk.pdf" TargetMode="External"/><Relationship Id="rId4" Type="http://schemas.openxmlformats.org/officeDocument/2006/relationships/hyperlink" Target="http://users.ece.cmu.edu/~omutlu/pub/pim-enabled-instructons-for-low-overhead-pim_isca15-talk.pdf" TargetMode="External"/></Relationships>
</file>

<file path=ppt/slides/_rels/slide194.xml.rels><?xml version="1.0" encoding="UTF-8" standalone="yes"?>
<Relationships xmlns="http://schemas.openxmlformats.org/package/2006/relationships"><Relationship Id="rId3" Type="http://schemas.openxmlformats.org/officeDocument/2006/relationships/hyperlink" Target="http://www.computer.org/web/cal" TargetMode="External"/><Relationship Id="rId2" Type="http://schemas.openxmlformats.org/officeDocument/2006/relationships/hyperlink" Target="https://users.ece.cmu.edu/~omutlu/pub/LazyPIM-coherence-for-processing-in-memory_ieee-cal16.pdf" TargetMode="External"/><Relationship Id="rId1" Type="http://schemas.openxmlformats.org/officeDocument/2006/relationships/slideLayout" Target="../slideLayouts/slideLayout13.xml"/><Relationship Id="rId4" Type="http://schemas.openxmlformats.org/officeDocument/2006/relationships/image" Target="../media/image182.png"/></Relationships>
</file>

<file path=ppt/slides/_rels/slide195.xml.rels><?xml version="1.0" encoding="UTF-8" standalone="yes"?>
<Relationships xmlns="http://schemas.openxmlformats.org/package/2006/relationships"><Relationship Id="rId2" Type="http://schemas.openxmlformats.org/officeDocument/2006/relationships/image" Target="../media/image183.png"/><Relationship Id="rId1" Type="http://schemas.openxmlformats.org/officeDocument/2006/relationships/slideLayout" Target="../slideLayouts/slideLayout626.xml"/></Relationships>
</file>

<file path=ppt/slides/_rels/slide196.xml.rels><?xml version="1.0" encoding="UTF-8" standalone="yes"?>
<Relationships xmlns="http://schemas.openxmlformats.org/package/2006/relationships"><Relationship Id="rId3" Type="http://schemas.openxmlformats.org/officeDocument/2006/relationships/hyperlink" Target="http://iscaconf.org/isca2019/" TargetMode="External"/><Relationship Id="rId2" Type="http://schemas.openxmlformats.org/officeDocument/2006/relationships/hyperlink" Target="https://people.inf.ethz.ch/omutlu/pub/CONDA-coherence-for-near-data-accelerators_isca19.pdf" TargetMode="External"/><Relationship Id="rId1" Type="http://schemas.openxmlformats.org/officeDocument/2006/relationships/slideLayout" Target="../slideLayouts/slideLayout13.xml"/><Relationship Id="rId4" Type="http://schemas.openxmlformats.org/officeDocument/2006/relationships/image" Target="../media/image184.png"/></Relationships>
</file>

<file path=ppt/slides/_rels/slide197.xml.rels><?xml version="1.0" encoding="UTF-8" standalone="yes"?>
<Relationships xmlns="http://schemas.openxmlformats.org/package/2006/relationships"><Relationship Id="rId8" Type="http://schemas.openxmlformats.org/officeDocument/2006/relationships/hyperlink" Target="https://www.youtube.com/watch?v=2DNDjQjNDTw" TargetMode="External"/><Relationship Id="rId3" Type="http://schemas.openxmlformats.org/officeDocument/2006/relationships/hyperlink" Target="https://www.hpca-conf.org/2021/" TargetMode="External"/><Relationship Id="rId7" Type="http://schemas.openxmlformats.org/officeDocument/2006/relationships/hyperlink" Target="https://people.inf.ethz.ch/omutlu/pub/SynCron-synchronization-for-near-data-processing-systems_hpca21-short-talk.pdf" TargetMode="External"/><Relationship Id="rId2" Type="http://schemas.openxmlformats.org/officeDocument/2006/relationships/hyperlink" Target="https://people.inf.ethz.ch/omutlu/pub/SynCron-synchronization-for-near-data-processing-systems_hpca21.pdf" TargetMode="External"/><Relationship Id="rId1" Type="http://schemas.openxmlformats.org/officeDocument/2006/relationships/slideLayout" Target="../slideLayouts/slideLayout13.xml"/><Relationship Id="rId6" Type="http://schemas.openxmlformats.org/officeDocument/2006/relationships/hyperlink" Target="https://people.inf.ethz.ch/omutlu/pub/SynCron-synchronization-for-near-data-processing-systems_hpca21-short-talk.pptx" TargetMode="External"/><Relationship Id="rId5" Type="http://schemas.openxmlformats.org/officeDocument/2006/relationships/hyperlink" Target="https://people.inf.ethz.ch/omutlu/pub/SynCron-synchronization-for-near-data-processing-systems_hpca21-talk.pdf" TargetMode="External"/><Relationship Id="rId10" Type="http://schemas.openxmlformats.org/officeDocument/2006/relationships/image" Target="../media/image185.tiff"/><Relationship Id="rId4" Type="http://schemas.openxmlformats.org/officeDocument/2006/relationships/hyperlink" Target="https://people.inf.ethz.ch/omutlu/pub/SynCron-synchronization-for-near-data-processing-systems_hpca21-talk.pptx" TargetMode="External"/><Relationship Id="rId9" Type="http://schemas.openxmlformats.org/officeDocument/2006/relationships/hyperlink" Target="https://www.youtube.com/watch?v=kGiN-YjeUUA" TargetMode="External"/></Relationships>
</file>

<file path=ppt/slides/_rels/slide198.xml.rels><?xml version="1.0" encoding="UTF-8" standalone="yes"?>
<Relationships xmlns="http://schemas.openxmlformats.org/package/2006/relationships"><Relationship Id="rId3" Type="http://schemas.openxmlformats.org/officeDocument/2006/relationships/hyperlink" Target="http://www.iccd-conf.com/" TargetMode="External"/><Relationship Id="rId2" Type="http://schemas.openxmlformats.org/officeDocument/2006/relationships/hyperlink" Target="https://users.ece.cmu.edu/~omutlu/pub/in-memory-pointer-chasing-accelerator_iccd16.pdf" TargetMode="External"/><Relationship Id="rId1" Type="http://schemas.openxmlformats.org/officeDocument/2006/relationships/slideLayout" Target="../slideLayouts/slideLayout13.xml"/><Relationship Id="rId4" Type="http://schemas.openxmlformats.org/officeDocument/2006/relationships/image" Target="../media/image144.png"/></Relationships>
</file>

<file path=ppt/slides/_rels/slide19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0.xml.rels><?xml version="1.0" encoding="UTF-8" standalone="yes"?>
<Relationships xmlns="http://schemas.openxmlformats.org/package/2006/relationships"><Relationship Id="rId8" Type="http://schemas.openxmlformats.org/officeDocument/2006/relationships/image" Target="../media/image75.tiff"/><Relationship Id="rId3" Type="http://schemas.openxmlformats.org/officeDocument/2006/relationships/image" Target="../media/image70.png"/><Relationship Id="rId7" Type="http://schemas.openxmlformats.org/officeDocument/2006/relationships/image" Target="../media/image74.png"/><Relationship Id="rId2" Type="http://schemas.openxmlformats.org/officeDocument/2006/relationships/image" Target="../media/image69.png"/><Relationship Id="rId1" Type="http://schemas.openxmlformats.org/officeDocument/2006/relationships/slideLayout" Target="../slideLayouts/slideLayout236.xml"/><Relationship Id="rId6" Type="http://schemas.openxmlformats.org/officeDocument/2006/relationships/image" Target="../media/image73.jpeg"/><Relationship Id="rId5" Type="http://schemas.openxmlformats.org/officeDocument/2006/relationships/image" Target="../media/image72.jpeg"/><Relationship Id="rId4" Type="http://schemas.openxmlformats.org/officeDocument/2006/relationships/image" Target="../media/image71.png"/><Relationship Id="rId9" Type="http://schemas.openxmlformats.org/officeDocument/2006/relationships/image" Target="../media/image76.png"/></Relationships>
</file>

<file path=ppt/slides/_rels/slide201.xml.rels><?xml version="1.0" encoding="UTF-8" standalone="yes"?>
<Relationships xmlns="http://schemas.openxmlformats.org/package/2006/relationships"><Relationship Id="rId3" Type="http://schemas.openxmlformats.org/officeDocument/2006/relationships/hyperlink" Target="https://www.anandtech.com/show/14750/hot-chips-31-analysis-inmemory-processing-by-upmem" TargetMode="External"/><Relationship Id="rId2" Type="http://schemas.openxmlformats.org/officeDocument/2006/relationships/image" Target="../media/image186.tiff"/><Relationship Id="rId1" Type="http://schemas.openxmlformats.org/officeDocument/2006/relationships/slideLayout" Target="../slideLayouts/slideLayout501.xml"/><Relationship Id="rId5" Type="http://schemas.openxmlformats.org/officeDocument/2006/relationships/hyperlink" Target="https://www.upmem.com/video-upmem-presenting-its-true-processing-in-memory-solution-hot-chips-2019/" TargetMode="External"/><Relationship Id="rId4" Type="http://schemas.openxmlformats.org/officeDocument/2006/relationships/image" Target="../media/image187.tiff"/></Relationships>
</file>

<file path=ppt/slides/_rels/slide202.xml.rels><?xml version="1.0" encoding="UTF-8" standalone="yes"?>
<Relationships xmlns="http://schemas.openxmlformats.org/package/2006/relationships"><Relationship Id="rId3" Type="http://schemas.openxmlformats.org/officeDocument/2006/relationships/image" Target="../media/image188.jpeg"/><Relationship Id="rId2" Type="http://schemas.openxmlformats.org/officeDocument/2006/relationships/notesSlide" Target="../notesSlides/notesSlide37.xml"/><Relationship Id="rId1" Type="http://schemas.openxmlformats.org/officeDocument/2006/relationships/slideLayout" Target="../slideLayouts/slideLayout716.xml"/><Relationship Id="rId4" Type="http://schemas.openxmlformats.org/officeDocument/2006/relationships/hyperlink" Target="http://www.upmem.com/" TargetMode="External"/></Relationships>
</file>

<file path=ppt/slides/_rels/slide203.xml.rels><?xml version="1.0" encoding="UTF-8" standalone="yes"?>
<Relationships xmlns="http://schemas.openxmlformats.org/package/2006/relationships"><Relationship Id="rId8" Type="http://schemas.openxmlformats.org/officeDocument/2006/relationships/image" Target="../media/image194.emf"/><Relationship Id="rId13" Type="http://schemas.openxmlformats.org/officeDocument/2006/relationships/hyperlink" Target="https://arxiv.org/pdf/2105.03814.pdf" TargetMode="External"/><Relationship Id="rId3" Type="http://schemas.openxmlformats.org/officeDocument/2006/relationships/image" Target="../media/image189.emf"/><Relationship Id="rId7" Type="http://schemas.openxmlformats.org/officeDocument/2006/relationships/image" Target="../media/image193.emf"/><Relationship Id="rId12" Type="http://schemas.openxmlformats.org/officeDocument/2006/relationships/image" Target="../media/image198.emf"/><Relationship Id="rId2" Type="http://schemas.openxmlformats.org/officeDocument/2006/relationships/notesSlide" Target="../notesSlides/notesSlide38.xml"/><Relationship Id="rId1" Type="http://schemas.openxmlformats.org/officeDocument/2006/relationships/slideLayout" Target="../slideLayouts/slideLayout501.xml"/><Relationship Id="rId6" Type="http://schemas.openxmlformats.org/officeDocument/2006/relationships/image" Target="../media/image192.emf"/><Relationship Id="rId11" Type="http://schemas.openxmlformats.org/officeDocument/2006/relationships/image" Target="../media/image197.emf"/><Relationship Id="rId5" Type="http://schemas.openxmlformats.org/officeDocument/2006/relationships/image" Target="../media/image191.emf"/><Relationship Id="rId10" Type="http://schemas.openxmlformats.org/officeDocument/2006/relationships/image" Target="../media/image196.emf"/><Relationship Id="rId4" Type="http://schemas.openxmlformats.org/officeDocument/2006/relationships/image" Target="../media/image190.emf"/><Relationship Id="rId9" Type="http://schemas.openxmlformats.org/officeDocument/2006/relationships/image" Target="../media/image195.emf"/><Relationship Id="rId14" Type="http://schemas.openxmlformats.org/officeDocument/2006/relationships/image" Target="../media/image199.png"/></Relationships>
</file>

<file path=ppt/slides/_rels/slide204.xml.rels><?xml version="1.0" encoding="UTF-8" standalone="yes"?>
<Relationships xmlns="http://schemas.openxmlformats.org/package/2006/relationships"><Relationship Id="rId3" Type="http://schemas.openxmlformats.org/officeDocument/2006/relationships/image" Target="../media/image200.png"/><Relationship Id="rId2" Type="http://schemas.openxmlformats.org/officeDocument/2006/relationships/hyperlink" Target="https://www.youtube.com/watch?v=Sscy1Wrr22A&amp;list=PL5Q2soXY2Zi9xidyIgBxUz7xRPS-wisBN&amp;index=26" TargetMode="External"/><Relationship Id="rId1" Type="http://schemas.openxmlformats.org/officeDocument/2006/relationships/slideLayout" Target="../slideLayouts/slideLayout236.xml"/></Relationships>
</file>

<file path=ppt/slides/_rels/slide205.xml.rels><?xml version="1.0" encoding="UTF-8" standalone="yes"?>
<Relationships xmlns="http://schemas.openxmlformats.org/package/2006/relationships"><Relationship Id="rId3" Type="http://schemas.openxmlformats.org/officeDocument/2006/relationships/image" Target="../media/image199.png"/><Relationship Id="rId2" Type="http://schemas.openxmlformats.org/officeDocument/2006/relationships/hyperlink" Target="https://arxiv.org/pdf/2105.03814.pdf" TargetMode="External"/><Relationship Id="rId1" Type="http://schemas.openxmlformats.org/officeDocument/2006/relationships/slideLayout" Target="../slideLayouts/slideLayout501.xml"/></Relationships>
</file>

<file path=ppt/slides/_rels/slide206.xml.rels><?xml version="1.0" encoding="UTF-8" standalone="yes"?>
<Relationships xmlns="http://schemas.openxmlformats.org/package/2006/relationships"><Relationship Id="rId8" Type="http://schemas.openxmlformats.org/officeDocument/2006/relationships/hyperlink" Target="https://www.youtube.com/watch?v=nphV36SrysA&amp;list=PL5Q2soXY2Zi8D_5MGV6EnXEJHnV2YFBJl&amp;index=65" TargetMode="External"/><Relationship Id="rId3" Type="http://schemas.openxmlformats.org/officeDocument/2006/relationships/hyperlink" Target="https://sites.google.com/umn.edu/cut-2021/home" TargetMode="External"/><Relationship Id="rId7" Type="http://schemas.openxmlformats.org/officeDocument/2006/relationships/hyperlink" Target="https://people.inf.ethz.ch/omutlu/pub/Benchmarking-Memory-Centric-Computing-Systems_cut21-talk.pdf" TargetMode="External"/><Relationship Id="rId2" Type="http://schemas.openxmlformats.org/officeDocument/2006/relationships/hyperlink" Target="https://people.inf.ethz.ch/omutlu/pub/Benchmarking-Memory-Centric-Computing-Systems_cut21.pdf" TargetMode="External"/><Relationship Id="rId1" Type="http://schemas.openxmlformats.org/officeDocument/2006/relationships/slideLayout" Target="../slideLayouts/slideLayout501.xml"/><Relationship Id="rId6" Type="http://schemas.openxmlformats.org/officeDocument/2006/relationships/hyperlink" Target="https://people.inf.ethz.ch/omutlu/pub/Benchmarking-Memory-Centric-Computing-Systems_cut21-talk.pptx" TargetMode="External"/><Relationship Id="rId5" Type="http://schemas.openxmlformats.org/officeDocument/2006/relationships/hyperlink" Target="https://github.com/CMU-SAFARI/prim-benchmarks" TargetMode="External"/><Relationship Id="rId10" Type="http://schemas.openxmlformats.org/officeDocument/2006/relationships/image" Target="../media/image201.png"/><Relationship Id="rId4" Type="http://schemas.openxmlformats.org/officeDocument/2006/relationships/hyperlink" Target="https://arxiv.org/abs/2110.01709" TargetMode="External"/><Relationship Id="rId9" Type="http://schemas.openxmlformats.org/officeDocument/2006/relationships/hyperlink" Target="https://www.youtube.com/watch?v=SrFD_u46EDA&amp;list=PL5Q2soXY2Zi8_VVChACnON4sfh2bJ5IrD&amp;index=152" TargetMode="External"/></Relationships>
</file>

<file path=ppt/slides/_rels/slide207.xml.rels><?xml version="1.0" encoding="UTF-8" standalone="yes"?>
<Relationships xmlns="http://schemas.openxmlformats.org/package/2006/relationships"><Relationship Id="rId1" Type="http://schemas.openxmlformats.org/officeDocument/2006/relationships/slideLayout" Target="../slideLayouts/slideLayout791.xml"/></Relationships>
</file>

<file path=ppt/slides/_rels/slide208.xml.rels><?xml version="1.0" encoding="UTF-8" standalone="yes"?>
<Relationships xmlns="http://schemas.openxmlformats.org/package/2006/relationships"><Relationship Id="rId3" Type="http://schemas.openxmlformats.org/officeDocument/2006/relationships/hyperlink" Target="https://github.com/CMU-SAFARI/prim-benchmarks" TargetMode="External"/><Relationship Id="rId2" Type="http://schemas.openxmlformats.org/officeDocument/2006/relationships/notesSlide" Target="../notesSlides/notesSlide39.xml"/><Relationship Id="rId1" Type="http://schemas.openxmlformats.org/officeDocument/2006/relationships/slideLayout" Target="../slideLayouts/slideLayout791.xml"/><Relationship Id="rId4" Type="http://schemas.openxmlformats.org/officeDocument/2006/relationships/image" Target="../media/image202.png"/></Relationships>
</file>

<file path=ppt/slides/_rels/slide209.xml.rels><?xml version="1.0" encoding="UTF-8" standalone="yes"?>
<Relationships xmlns="http://schemas.openxmlformats.org/package/2006/relationships"><Relationship Id="rId3" Type="http://schemas.openxmlformats.org/officeDocument/2006/relationships/image" Target="../media/image203.png"/><Relationship Id="rId2" Type="http://schemas.openxmlformats.org/officeDocument/2006/relationships/notesSlide" Target="../notesSlides/notesSlide40.xml"/><Relationship Id="rId1" Type="http://schemas.openxmlformats.org/officeDocument/2006/relationships/slideLayout" Target="../slideLayouts/slideLayout791.xml"/><Relationship Id="rId5" Type="http://schemas.openxmlformats.org/officeDocument/2006/relationships/hyperlink" Target="https://github.com/CMU-SAFARI/prim-benchmarks" TargetMode="External"/><Relationship Id="rId4" Type="http://schemas.openxmlformats.org/officeDocument/2006/relationships/hyperlink" Target="https://arxiv.org/pdf/2105.03814.pdf" TargetMode="External"/></Relationships>
</file>

<file path=ppt/slides/_rels/slide210.xml.rels><?xml version="1.0" encoding="UTF-8" standalone="yes"?>
<Relationships xmlns="http://schemas.openxmlformats.org/package/2006/relationships"><Relationship Id="rId3" Type="http://schemas.openxmlformats.org/officeDocument/2006/relationships/hyperlink" Target="https://www.youtube.com/watch?v=D8Hjy2iU9l4&amp;list=PL5Q2soXY2Zi_tOTAYm--dYByNPL7JhwR9" TargetMode="External"/><Relationship Id="rId2" Type="http://schemas.openxmlformats.org/officeDocument/2006/relationships/image" Target="../media/image204.png"/><Relationship Id="rId1" Type="http://schemas.openxmlformats.org/officeDocument/2006/relationships/slideLayout" Target="../slideLayouts/slideLayout501.xml"/></Relationships>
</file>

<file path=ppt/slides/_rels/slide211.xml.rels><?xml version="1.0" encoding="UTF-8" standalone="yes"?>
<Relationships xmlns="http://schemas.openxmlformats.org/package/2006/relationships"><Relationship Id="rId3" Type="http://schemas.openxmlformats.org/officeDocument/2006/relationships/image" Target="../media/image205.png"/><Relationship Id="rId2" Type="http://schemas.openxmlformats.org/officeDocument/2006/relationships/hyperlink" Target="https://www.youtube.com/watch?v=D8Hjy2iU9l4&amp;list=PL5Q2soXY2Zi_tOTAYm--dYByNPL7JhwR9" TargetMode="External"/><Relationship Id="rId1" Type="http://schemas.openxmlformats.org/officeDocument/2006/relationships/slideLayout" Target="../slideLayouts/slideLayout236.xml"/></Relationships>
</file>

<file path=ppt/slides/_rels/slide212.xml.rels><?xml version="1.0" encoding="UTF-8" standalone="yes"?>
<Relationships xmlns="http://schemas.openxmlformats.org/package/2006/relationships"><Relationship Id="rId3" Type="http://schemas.openxmlformats.org/officeDocument/2006/relationships/image" Target="../media/image206.png"/><Relationship Id="rId2" Type="http://schemas.openxmlformats.org/officeDocument/2006/relationships/hyperlink" Target="https://www.youtube.com/watch?v=Pp9jSU2b9oM&amp;list=PL5Q2soXY2Zi8_VVChACnON4sfh2bJ5IrD&amp;index=159" TargetMode="External"/><Relationship Id="rId1" Type="http://schemas.openxmlformats.org/officeDocument/2006/relationships/slideLayout" Target="../slideLayouts/slideLayout236.xml"/></Relationships>
</file>

<file path=ppt/slides/_rels/slide213.xml.rels><?xml version="1.0" encoding="UTF-8" standalone="yes"?>
<Relationships xmlns="http://schemas.openxmlformats.org/package/2006/relationships"><Relationship Id="rId8" Type="http://schemas.openxmlformats.org/officeDocument/2006/relationships/hyperlink" Target="https://people.inf.ethz.ch/omutlu/pub/PrIM-UPMEM-Tutorial-Analysis-Benchmarking-1hour-2021-07-04-talk.pdf" TargetMode="External"/><Relationship Id="rId13" Type="http://schemas.openxmlformats.org/officeDocument/2006/relationships/hyperlink" Target="https://www.youtube.com/watch?v=D8Hjy2iU9l4&amp;list=PL5Q2soXY2Zi_tOTAYm--dYByNPL7JhwR9" TargetMode="External"/><Relationship Id="rId3" Type="http://schemas.openxmlformats.org/officeDocument/2006/relationships/hyperlink" Target="https://arxiv.org/abs/2105.03814" TargetMode="External"/><Relationship Id="rId7" Type="http://schemas.openxmlformats.org/officeDocument/2006/relationships/hyperlink" Target="https://people.inf.ethz.ch/omutlu/pub/PrIM-UPMEM-Tutorial-Analysis-Benchmarking-1hour-2021-07-04-talk.pptx" TargetMode="External"/><Relationship Id="rId12" Type="http://schemas.openxmlformats.org/officeDocument/2006/relationships/hyperlink" Target="https://people.inf.ethz.ch/omutlu/pub/PrIM-UPMEM-Tutorial-Analysis-Benchmarking-SAFARI-Live-Seminar-2021-07-12-talk.pdf" TargetMode="External"/><Relationship Id="rId2" Type="http://schemas.openxmlformats.org/officeDocument/2006/relationships/hyperlink" Target="https://arxiv.org/pdf/2105.03814.pdf" TargetMode="External"/><Relationship Id="rId1" Type="http://schemas.openxmlformats.org/officeDocument/2006/relationships/slideLayout" Target="../slideLayouts/slideLayout236.xml"/><Relationship Id="rId6" Type="http://schemas.openxmlformats.org/officeDocument/2006/relationships/hyperlink" Target="https://people.inf.ethz.ch/omutlu/pub/PrIM-UPMEM-Tutorial-Analysis-Benchmarking-20min-2021-07-04-talk.pdf" TargetMode="External"/><Relationship Id="rId11" Type="http://schemas.openxmlformats.org/officeDocument/2006/relationships/hyperlink" Target="https://people.inf.ethz.ch/omutlu/pub/PrIM-UPMEM-Tutorial-Analysis-Benchmarking-SAFARI-Live-Seminar-2021-07-12-talk.pptx" TargetMode="External"/><Relationship Id="rId5" Type="http://schemas.openxmlformats.org/officeDocument/2006/relationships/hyperlink" Target="https://people.inf.ethz.ch/omutlu/pub/PrIM-UPMEM-Tutorial-Analysis-Benchmarking-20min-2021-07-04-talk.pptx" TargetMode="External"/><Relationship Id="rId10" Type="http://schemas.openxmlformats.org/officeDocument/2006/relationships/hyperlink" Target="https://people.inf.ethz.ch/omutlu/pub/PrIM-UPMEM-Tutorial-Analysis-Benchmarking-3min-2021-07-04-talk.pdf" TargetMode="External"/><Relationship Id="rId4" Type="http://schemas.openxmlformats.org/officeDocument/2006/relationships/hyperlink" Target="https://github.com/CMU-SAFARI/prim-benchmarks" TargetMode="External"/><Relationship Id="rId9" Type="http://schemas.openxmlformats.org/officeDocument/2006/relationships/hyperlink" Target="https://people.inf.ethz.ch/omutlu/pub/PrIM-UPMEM-Tutorial-Analysis-Benchmarking-3min-2021-07-04-talk.pptx" TargetMode="External"/><Relationship Id="rId14" Type="http://schemas.openxmlformats.org/officeDocument/2006/relationships/hyperlink" Target="https://www.youtube.com/watch?v=SrFD_u46EDA&amp;list=PL5Q2soXY2Zi8_VVChACnON4sfh2bJ5IrD&amp;index=152" TargetMode="External"/></Relationships>
</file>

<file path=ppt/slides/_rels/slide214.xml.rels><?xml version="1.0" encoding="UTF-8" standalone="yes"?>
<Relationships xmlns="http://schemas.openxmlformats.org/package/2006/relationships"><Relationship Id="rId8" Type="http://schemas.openxmlformats.org/officeDocument/2006/relationships/hyperlink" Target="https://www.youtube.com/watch?v=nphV36SrysA&amp;list=PL5Q2soXY2Zi8D_5MGV6EnXEJHnV2YFBJl&amp;index=65" TargetMode="External"/><Relationship Id="rId3" Type="http://schemas.openxmlformats.org/officeDocument/2006/relationships/hyperlink" Target="https://sites.google.com/umn.edu/cut-2021/home" TargetMode="External"/><Relationship Id="rId7" Type="http://schemas.openxmlformats.org/officeDocument/2006/relationships/hyperlink" Target="https://people.inf.ethz.ch/omutlu/pub/Benchmarking-Memory-Centric-Computing-Systems_cut21-talk.pdf" TargetMode="External"/><Relationship Id="rId2" Type="http://schemas.openxmlformats.org/officeDocument/2006/relationships/hyperlink" Target="https://people.inf.ethz.ch/omutlu/pub/Benchmarking-Memory-Centric-Computing-Systems_cut21.pdf" TargetMode="External"/><Relationship Id="rId1" Type="http://schemas.openxmlformats.org/officeDocument/2006/relationships/slideLayout" Target="../slideLayouts/slideLayout501.xml"/><Relationship Id="rId6" Type="http://schemas.openxmlformats.org/officeDocument/2006/relationships/hyperlink" Target="https://people.inf.ethz.ch/omutlu/pub/Benchmarking-Memory-Centric-Computing-Systems_cut21-talk.pptx" TargetMode="External"/><Relationship Id="rId5" Type="http://schemas.openxmlformats.org/officeDocument/2006/relationships/hyperlink" Target="https://github.com/CMU-SAFARI/prim-benchmarks" TargetMode="External"/><Relationship Id="rId10" Type="http://schemas.openxmlformats.org/officeDocument/2006/relationships/image" Target="../media/image201.png"/><Relationship Id="rId4" Type="http://schemas.openxmlformats.org/officeDocument/2006/relationships/hyperlink" Target="https://arxiv.org/abs/2110.01709" TargetMode="External"/><Relationship Id="rId9" Type="http://schemas.openxmlformats.org/officeDocument/2006/relationships/hyperlink" Target="https://www.youtube.com/watch?v=SrFD_u46EDA&amp;list=PL5Q2soXY2Zi8_VVChACnON4sfh2bJ5IrD&amp;index=152" TargetMode="External"/></Relationships>
</file>

<file path=ppt/slides/_rels/slide215.xml.rels><?xml version="1.0" encoding="UTF-8" standalone="yes"?>
<Relationships xmlns="http://schemas.openxmlformats.org/package/2006/relationships"><Relationship Id="rId3" Type="http://schemas.openxmlformats.org/officeDocument/2006/relationships/hyperlink" Target="http://www.computer.org/micro/" TargetMode="External"/><Relationship Id="rId2" Type="http://schemas.openxmlformats.org/officeDocument/2006/relationships/hyperlink" Target="https://arxiv.org/pdf/2106.06433.pdf" TargetMode="External"/><Relationship Id="rId1" Type="http://schemas.openxmlformats.org/officeDocument/2006/relationships/slideLayout" Target="../slideLayouts/slideLayout2.xml"/><Relationship Id="rId4" Type="http://schemas.openxmlformats.org/officeDocument/2006/relationships/image" Target="../media/image42.png"/></Relationships>
</file>

<file path=ppt/slides/_rels/slide216.xml.rels><?xml version="1.0" encoding="UTF-8" standalone="yes"?>
<Relationships xmlns="http://schemas.openxmlformats.org/package/2006/relationships"><Relationship Id="rId3" Type="http://schemas.openxmlformats.org/officeDocument/2006/relationships/hyperlink" Target="https://arxiv.org/pdf/2105.03725.pdf" TargetMode="External"/><Relationship Id="rId2" Type="http://schemas.openxmlformats.org/officeDocument/2006/relationships/image" Target="../media/image207.png"/><Relationship Id="rId1" Type="http://schemas.openxmlformats.org/officeDocument/2006/relationships/slideLayout" Target="../slideLayouts/slideLayout2.xml"/></Relationships>
</file>

<file path=ppt/slides/_rels/slide217.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778.xml"/></Relationships>
</file>

<file path=ppt/slides/_rels/slide218.xml.rels><?xml version="1.0" encoding="UTF-8" standalone="yes"?>
<Relationships xmlns="http://schemas.openxmlformats.org/package/2006/relationships"><Relationship Id="rId3" Type="http://schemas.openxmlformats.org/officeDocument/2006/relationships/image" Target="../media/image208.png"/><Relationship Id="rId2" Type="http://schemas.openxmlformats.org/officeDocument/2006/relationships/notesSlide" Target="../notesSlides/notesSlide42.xml"/><Relationship Id="rId1" Type="http://schemas.openxmlformats.org/officeDocument/2006/relationships/slideLayout" Target="../slideLayouts/slideLayout778.xml"/><Relationship Id="rId4" Type="http://schemas.microsoft.com/office/2007/relationships/hdphoto" Target="../media/hdphoto2.wdp"/></Relationships>
</file>

<file path=ppt/slides/_rels/slide219.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778.xml"/></Relationships>
</file>

<file path=ppt/slides/_rels/slide220.xml.rels><?xml version="1.0" encoding="UTF-8" standalone="yes"?>
<Relationships xmlns="http://schemas.openxmlformats.org/package/2006/relationships"><Relationship Id="rId3" Type="http://schemas.openxmlformats.org/officeDocument/2006/relationships/image" Target="../media/image209.png"/><Relationship Id="rId2" Type="http://schemas.openxmlformats.org/officeDocument/2006/relationships/notesSlide" Target="../notesSlides/notesSlide44.xml"/><Relationship Id="rId1" Type="http://schemas.openxmlformats.org/officeDocument/2006/relationships/slideLayout" Target="../slideLayouts/slideLayout778.xml"/></Relationships>
</file>

<file path=ppt/slides/_rels/slide221.xml.rels><?xml version="1.0" encoding="UTF-8" standalone="yes"?>
<Relationships xmlns="http://schemas.openxmlformats.org/package/2006/relationships"><Relationship Id="rId3" Type="http://schemas.openxmlformats.org/officeDocument/2006/relationships/image" Target="../media/image209.png"/><Relationship Id="rId2" Type="http://schemas.openxmlformats.org/officeDocument/2006/relationships/notesSlide" Target="../notesSlides/notesSlide45.xml"/><Relationship Id="rId1" Type="http://schemas.openxmlformats.org/officeDocument/2006/relationships/slideLayout" Target="../slideLayouts/slideLayout778.xml"/><Relationship Id="rId4" Type="http://schemas.openxmlformats.org/officeDocument/2006/relationships/hyperlink" Target="https://github.com/CMU-SAFARI/DAMOV" TargetMode="External"/></Relationships>
</file>

<file path=ppt/slides/_rels/slide222.xml.rels><?xml version="1.0" encoding="UTF-8" standalone="yes"?>
<Relationships xmlns="http://schemas.openxmlformats.org/package/2006/relationships"><Relationship Id="rId3" Type="http://schemas.openxmlformats.org/officeDocument/2006/relationships/image" Target="../media/image210.png"/><Relationship Id="rId2" Type="http://schemas.openxmlformats.org/officeDocument/2006/relationships/hyperlink" Target="https://www.youtube.com/watch?v=GWideVyo0nM&amp;list=PL5Q2soXY2Zi_tOTAYm--dYByNPL7JhwR9&amp;index=3" TargetMode="External"/><Relationship Id="rId1" Type="http://schemas.openxmlformats.org/officeDocument/2006/relationships/slideLayout" Target="../slideLayouts/slideLayout236.xml"/></Relationships>
</file>

<file path=ppt/slides/_rels/slide223.xml.rels><?xml version="1.0" encoding="UTF-8" standalone="yes"?>
<Relationships xmlns="http://schemas.openxmlformats.org/package/2006/relationships"><Relationship Id="rId8" Type="http://schemas.openxmlformats.org/officeDocument/2006/relationships/hyperlink" Target="https://www.youtube.com/watch?v=HkMYuYMuZOg&amp;list=PL5Q2soXY2Zi8_VVChACnON4sfh2bJ5IrD&amp;index=161" TargetMode="External"/><Relationship Id="rId3" Type="http://schemas.openxmlformats.org/officeDocument/2006/relationships/hyperlink" Target="https://doi.org/10.1109/ACCESS.2021.3110993" TargetMode="External"/><Relationship Id="rId7" Type="http://schemas.openxmlformats.org/officeDocument/2006/relationships/hyperlink" Target="https://www.youtube.com/watch?v=GWideVyo0nM&amp;list=PL5Q2soXY2Zi8_VVChACnON4sfh2bJ5IrD&amp;index=156" TargetMode="External"/><Relationship Id="rId2" Type="http://schemas.openxmlformats.org/officeDocument/2006/relationships/hyperlink" Target="https://people.inf.ethz.ch/omutlu/pub/DAMOV-Bottleneck-Analysis-and-DataMovement-Benchmarks_arxiv21.pdf" TargetMode="External"/><Relationship Id="rId1" Type="http://schemas.openxmlformats.org/officeDocument/2006/relationships/slideLayout" Target="../slideLayouts/slideLayout2.xml"/><Relationship Id="rId6" Type="http://schemas.openxmlformats.org/officeDocument/2006/relationships/hyperlink" Target="https://github.com/CMU-SAFARI/DAMOV" TargetMode="External"/><Relationship Id="rId5" Type="http://schemas.openxmlformats.org/officeDocument/2006/relationships/hyperlink" Target="https://arxiv.org/pdf/2105.03725.pdf" TargetMode="External"/><Relationship Id="rId4" Type="http://schemas.openxmlformats.org/officeDocument/2006/relationships/hyperlink" Target="https://arxiv.org/abs/2105.03725" TargetMode="External"/><Relationship Id="rId9" Type="http://schemas.openxmlformats.org/officeDocument/2006/relationships/image" Target="../media/image211.png"/></Relationships>
</file>

<file path=ppt/slides/_rels/slide224.xml.rels><?xml version="1.0" encoding="UTF-8" standalone="yes"?>
<Relationships xmlns="http://schemas.openxmlformats.org/package/2006/relationships"><Relationship Id="rId3" Type="http://schemas.openxmlformats.org/officeDocument/2006/relationships/image" Target="../media/image212.png"/><Relationship Id="rId2" Type="http://schemas.openxmlformats.org/officeDocument/2006/relationships/hyperlink" Target="https://arxiv.org/pdf/2201.05072.pdf" TargetMode="External"/><Relationship Id="rId1" Type="http://schemas.openxmlformats.org/officeDocument/2006/relationships/slideLayout" Target="../slideLayouts/slideLayout2.xml"/><Relationship Id="rId4" Type="http://schemas.openxmlformats.org/officeDocument/2006/relationships/hyperlink" Target="https://github.com/CMU-SAFARI/SparseP" TargetMode="External"/></Relationships>
</file>

<file path=ppt/slides/_rels/slide225.xml.rels><?xml version="1.0" encoding="UTF-8" standalone="yes"?>
<Relationships xmlns="http://schemas.openxmlformats.org/package/2006/relationships"><Relationship Id="rId3" Type="http://schemas.openxmlformats.org/officeDocument/2006/relationships/hyperlink" Target="https://www.youtube.com/watch?v=5kaOsJKlGrE" TargetMode="External"/><Relationship Id="rId2" Type="http://schemas.openxmlformats.org/officeDocument/2006/relationships/image" Target="../media/image213.png"/><Relationship Id="rId1" Type="http://schemas.openxmlformats.org/officeDocument/2006/relationships/slideLayout" Target="../slideLayouts/slideLayout2.xml"/></Relationships>
</file>

<file path=ppt/slides/_rels/slide226.xml.rels><?xml version="1.0" encoding="UTF-8" standalone="yes"?>
<Relationships xmlns="http://schemas.openxmlformats.org/package/2006/relationships"><Relationship Id="rId3" Type="http://schemas.openxmlformats.org/officeDocument/2006/relationships/hyperlink" Target="https://news.samsung.com/global/samsung-develops-industrys-first-high-bandwidth-memory-with-ai-processing-power" TargetMode="External"/><Relationship Id="rId2" Type="http://schemas.openxmlformats.org/officeDocument/2006/relationships/image" Target="../media/image214.png"/><Relationship Id="rId1" Type="http://schemas.openxmlformats.org/officeDocument/2006/relationships/slideLayout" Target="../slideLayouts/slideLayout501.xml"/></Relationships>
</file>

<file path=ppt/slides/_rels/slide227.xml.rels><?xml version="1.0" encoding="UTF-8" standalone="yes"?>
<Relationships xmlns="http://schemas.openxmlformats.org/package/2006/relationships"><Relationship Id="rId3" Type="http://schemas.openxmlformats.org/officeDocument/2006/relationships/image" Target="../media/image216.png"/><Relationship Id="rId2" Type="http://schemas.openxmlformats.org/officeDocument/2006/relationships/image" Target="../media/image215.png"/><Relationship Id="rId1" Type="http://schemas.openxmlformats.org/officeDocument/2006/relationships/slideLayout" Target="../slideLayouts/slideLayout501.xml"/></Relationships>
</file>

<file path=ppt/slides/_rels/slide228.xml.rels><?xml version="1.0" encoding="UTF-8" standalone="yes"?>
<Relationships xmlns="http://schemas.openxmlformats.org/package/2006/relationships"><Relationship Id="rId3" Type="http://schemas.openxmlformats.org/officeDocument/2006/relationships/image" Target="../media/image216.png"/><Relationship Id="rId2" Type="http://schemas.openxmlformats.org/officeDocument/2006/relationships/image" Target="../media/image217.png"/><Relationship Id="rId1" Type="http://schemas.openxmlformats.org/officeDocument/2006/relationships/slideLayout" Target="../slideLayouts/slideLayout501.xml"/></Relationships>
</file>

<file path=ppt/slides/_rels/slide229.xml.rels><?xml version="1.0" encoding="UTF-8" standalone="yes"?>
<Relationships xmlns="http://schemas.openxmlformats.org/package/2006/relationships"><Relationship Id="rId3" Type="http://schemas.openxmlformats.org/officeDocument/2006/relationships/image" Target="../media/image218.png"/><Relationship Id="rId2" Type="http://schemas.openxmlformats.org/officeDocument/2006/relationships/image" Target="../media/image216.png"/><Relationship Id="rId1" Type="http://schemas.openxmlformats.org/officeDocument/2006/relationships/slideLayout" Target="../slideLayouts/slideLayout501.xml"/></Relationships>
</file>

<file path=ppt/slides/_rels/slide230.xml.rels><?xml version="1.0" encoding="UTF-8" standalone="yes"?>
<Relationships xmlns="http://schemas.openxmlformats.org/package/2006/relationships"><Relationship Id="rId3" Type="http://schemas.openxmlformats.org/officeDocument/2006/relationships/image" Target="../media/image216.png"/><Relationship Id="rId2" Type="http://schemas.openxmlformats.org/officeDocument/2006/relationships/image" Target="../media/image219.png"/><Relationship Id="rId1" Type="http://schemas.openxmlformats.org/officeDocument/2006/relationships/slideLayout" Target="../slideLayouts/slideLayout501.xml"/></Relationships>
</file>

<file path=ppt/slides/_rels/slide231.xml.rels><?xml version="1.0" encoding="UTF-8" standalone="yes"?>
<Relationships xmlns="http://schemas.openxmlformats.org/package/2006/relationships"><Relationship Id="rId3" Type="http://schemas.openxmlformats.org/officeDocument/2006/relationships/image" Target="../media/image221.png"/><Relationship Id="rId2" Type="http://schemas.openxmlformats.org/officeDocument/2006/relationships/image" Target="../media/image220.png"/><Relationship Id="rId1" Type="http://schemas.openxmlformats.org/officeDocument/2006/relationships/slideLayout" Target="../slideLayouts/slideLayout501.xml"/><Relationship Id="rId5" Type="http://schemas.openxmlformats.org/officeDocument/2006/relationships/image" Target="../media/image75.tiff"/><Relationship Id="rId4" Type="http://schemas.openxmlformats.org/officeDocument/2006/relationships/image" Target="../media/image222.png"/></Relationships>
</file>

<file path=ppt/slides/_rels/slide232.xml.rels><?xml version="1.0" encoding="UTF-8" standalone="yes"?>
<Relationships xmlns="http://schemas.openxmlformats.org/package/2006/relationships"><Relationship Id="rId3" Type="http://schemas.openxmlformats.org/officeDocument/2006/relationships/hyperlink" Target="https://news.skhynix.com/sk-hynix-develops-pim-next-generation-ai-accelerator/" TargetMode="External"/><Relationship Id="rId2" Type="http://schemas.openxmlformats.org/officeDocument/2006/relationships/image" Target="../media/image223.png"/><Relationship Id="rId1" Type="http://schemas.openxmlformats.org/officeDocument/2006/relationships/slideLayout" Target="../slideLayouts/slideLayout501.xml"/><Relationship Id="rId5" Type="http://schemas.openxmlformats.org/officeDocument/2006/relationships/image" Target="../media/image224.png"/><Relationship Id="rId4" Type="http://schemas.openxmlformats.org/officeDocument/2006/relationships/image" Target="../media/image74.png"/></Relationships>
</file>

<file path=ppt/slides/_rels/slide233.xml.rels><?xml version="1.0" encoding="UTF-8" standalone="yes"?>
<Relationships xmlns="http://schemas.openxmlformats.org/package/2006/relationships"><Relationship Id="rId3" Type="http://schemas.openxmlformats.org/officeDocument/2006/relationships/image" Target="../media/image226.png"/><Relationship Id="rId2" Type="http://schemas.openxmlformats.org/officeDocument/2006/relationships/image" Target="../media/image225.png"/><Relationship Id="rId1" Type="http://schemas.openxmlformats.org/officeDocument/2006/relationships/slideLayout" Target="../slideLayouts/slideLayout501.xml"/><Relationship Id="rId4" Type="http://schemas.openxmlformats.org/officeDocument/2006/relationships/image" Target="../media/image227.png"/></Relationships>
</file>

<file path=ppt/slides/_rels/slide23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hyperlink" Target="https://arxiv.org/pdf/1711.08774.pdf" TargetMode="External"/><Relationship Id="rId1" Type="http://schemas.openxmlformats.org/officeDocument/2006/relationships/slideLayout" Target="../slideLayouts/slideLayout626.xml"/><Relationship Id="rId4" Type="http://schemas.openxmlformats.org/officeDocument/2006/relationships/image" Target="../media/image228.png"/></Relationships>
</file>

<file path=ppt/slides/_rels/slide235.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50.png"/><Relationship Id="rId1" Type="http://schemas.openxmlformats.org/officeDocument/2006/relationships/slideLayout" Target="../slideLayouts/slideLayout764.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hyperlink" Target="https://arxiv.org/pdf/2008.00961.pdf" TargetMode="External"/></Relationships>
</file>

<file path=ppt/slides/_rels/slide236.xml.rels><?xml version="1.0" encoding="UTF-8" standalone="yes"?>
<Relationships xmlns="http://schemas.openxmlformats.org/package/2006/relationships"><Relationship Id="rId3" Type="http://schemas.openxmlformats.org/officeDocument/2006/relationships/hyperlink" Target="https://www.youtube.com/watch?v=j2GIigqn1Qw&amp;list=PL5Q2soXY2Zi9xidyIgBxUz7xRPS-wisBN&amp;index=13" TargetMode="External"/><Relationship Id="rId2" Type="http://schemas.openxmlformats.org/officeDocument/2006/relationships/hyperlink" Target="https://www.youtube.com/watch?v=oGcZAGwfEUE&amp;list=PL5Q2soXY2Zi9xidyIgBxUz7xRPS-wisBN&amp;index=12" TargetMode="External"/><Relationship Id="rId1" Type="http://schemas.openxmlformats.org/officeDocument/2006/relationships/slideLayout" Target="../slideLayouts/slideLayout260.xml"/><Relationship Id="rId6" Type="http://schemas.openxmlformats.org/officeDocument/2006/relationships/hyperlink" Target="https://www.youtube.com/onurmutlulectures" TargetMode="External"/><Relationship Id="rId5" Type="http://schemas.openxmlformats.org/officeDocument/2006/relationships/hyperlink" Target="https://www.youtube.com/watch?v=Sscy1Wrr22A&amp;list=PL5Q2soXY2Zi9xidyIgBxUz7xRPS-wisBN&amp;index=25" TargetMode="External"/><Relationship Id="rId4" Type="http://schemas.openxmlformats.org/officeDocument/2006/relationships/hyperlink" Target="https://www.youtube.com/watch?v=gR7XR-Eepcg&amp;list=PL5Q2soXY2Zi9xidyIgBxUz7xRPS-wisBN&amp;index=10" TargetMode="External"/></Relationships>
</file>

<file path=ppt/slides/_rels/slide237.xml.rels><?xml version="1.0" encoding="UTF-8" standalone="yes"?>
<Relationships xmlns="http://schemas.openxmlformats.org/package/2006/relationships"><Relationship Id="rId3" Type="http://schemas.openxmlformats.org/officeDocument/2006/relationships/hyperlink" Target="https://www.youtube.com/watch?v=j2GIigqn1Qw&amp;list=PL5Q2soXY2Zi9xidyIgBxUz7xRPS-wisBN&amp;index=13" TargetMode="External"/><Relationship Id="rId2" Type="http://schemas.openxmlformats.org/officeDocument/2006/relationships/hyperlink" Target="https://www.youtube.com/watch?v=oGcZAGwfEUE&amp;list=PL5Q2soXY2Zi9xidyIgBxUz7xRPS-wisBN&amp;index=12" TargetMode="External"/><Relationship Id="rId1" Type="http://schemas.openxmlformats.org/officeDocument/2006/relationships/slideLayout" Target="../slideLayouts/slideLayout260.xml"/><Relationship Id="rId5" Type="http://schemas.openxmlformats.org/officeDocument/2006/relationships/hyperlink" Target="https://www.youtube.com/onurmutlulectures" TargetMode="External"/><Relationship Id="rId4" Type="http://schemas.openxmlformats.org/officeDocument/2006/relationships/hyperlink" Target="https://www.youtube.com/watch?v=gR7XR-Eepcg&amp;list=PL5Q2soXY2Zi9xidyIgBxUz7xRPS-wisBN&amp;index=10" TargetMode="External"/></Relationships>
</file>

<file path=ppt/slides/_rels/slide238.xml.rels><?xml version="1.0" encoding="UTF-8" standalone="yes"?>
<Relationships xmlns="http://schemas.openxmlformats.org/package/2006/relationships"><Relationship Id="rId8" Type="http://schemas.openxmlformats.org/officeDocument/2006/relationships/hyperlink" Target="https://people.inf.ethz.ch/omutlu/pub/ModernPrimerOnPIM_springer-emerging-computing-bookchapter21.pdf" TargetMode="External"/><Relationship Id="rId3" Type="http://schemas.openxmlformats.org/officeDocument/2006/relationships/hyperlink" Target="https://esweek.org/education-a2-memory-centric-computing/" TargetMode="External"/><Relationship Id="rId7" Type="http://schemas.openxmlformats.org/officeDocument/2006/relationships/hyperlink" Target="https://people.inf.ethz.ch/omutlu/pub/intelligent-architectures-for-intelligent-computingsystems-invited_paper_DATE21.pdf" TargetMode="External"/><Relationship Id="rId2" Type="http://schemas.openxmlformats.org/officeDocument/2006/relationships/hyperlink" Target="https://people.inf.ethz.ch/omutlu/pub/onur-ESWEEK-Lecture-MemoryCentricComputingSystems-October-9-2021.pptx" TargetMode="External"/><Relationship Id="rId1" Type="http://schemas.openxmlformats.org/officeDocument/2006/relationships/slideLayout" Target="../slideLayouts/slideLayout236.xml"/><Relationship Id="rId6" Type="http://schemas.openxmlformats.org/officeDocument/2006/relationships/hyperlink" Target="https://www.youtube.com/watch?v=N1Ac1ov1JOM&amp;list=PL5Q2soXY2Zi8D_5MGV6EnXEJHnV2YFBJl&amp;index=64" TargetMode="External"/><Relationship Id="rId11" Type="http://schemas.openxmlformats.org/officeDocument/2006/relationships/hyperlink" Target="https://www.youtube.com/onurmutlulectures" TargetMode="External"/><Relationship Id="rId5" Type="http://schemas.openxmlformats.org/officeDocument/2006/relationships/hyperlink" Target="https://people.inf.ethz.ch/omutlu/pub/OnurMutlu-Memory-Centric-Computing-ESWEEK21.pdf" TargetMode="External"/><Relationship Id="rId10" Type="http://schemas.openxmlformats.org/officeDocument/2006/relationships/hyperlink" Target="https://www.youtube.com/watch?v=N1Ac1ov1JOM" TargetMode="External"/><Relationship Id="rId4" Type="http://schemas.openxmlformats.org/officeDocument/2006/relationships/hyperlink" Target="https://people.inf.ethz.ch/omutlu/pub/onur-ESWEEK-Lecture-MemoryCentricComputingSystems-October-9-2021.pdf" TargetMode="External"/><Relationship Id="rId9" Type="http://schemas.openxmlformats.org/officeDocument/2006/relationships/hyperlink" Target="https://www.youtube.com/watch?v=H3sEaINPBOE" TargetMode="External"/></Relationships>
</file>

<file path=ppt/slides/_rels/slide239.xml.rels><?xml version="1.0" encoding="UTF-8" standalone="yes"?>
<Relationships xmlns="http://schemas.openxmlformats.org/package/2006/relationships"><Relationship Id="rId8" Type="http://schemas.openxmlformats.org/officeDocument/2006/relationships/hyperlink" Target="https://people.inf.ethz.ch/omutlu/pub/ModernPrimerOnPIM_springer-emerging-computing-bookchapter21.pdf" TargetMode="External"/><Relationship Id="rId13" Type="http://schemas.openxmlformats.org/officeDocument/2006/relationships/hyperlink" Target="https://www.youtube.com/watch?v=N1Ac1ov1JOM" TargetMode="External"/><Relationship Id="rId3" Type="http://schemas.openxmlformats.org/officeDocument/2006/relationships/hyperlink" Target="https://esweek.org/education-a2-memory-centric-computing/" TargetMode="External"/><Relationship Id="rId7" Type="http://schemas.openxmlformats.org/officeDocument/2006/relationships/hyperlink" Target="https://people.inf.ethz.ch/omutlu/pub/intelligent-architectures-for-intelligent-computingsystems-invited_paper_DATE21.pdf" TargetMode="External"/><Relationship Id="rId12" Type="http://schemas.openxmlformats.org/officeDocument/2006/relationships/image" Target="../media/image229.png"/><Relationship Id="rId2" Type="http://schemas.openxmlformats.org/officeDocument/2006/relationships/hyperlink" Target="https://people.inf.ethz.ch/omutlu/pub/onur-ESWEEK-Lecture-MemoryCentricComputingSystems-October-9-2021.pptx" TargetMode="External"/><Relationship Id="rId1" Type="http://schemas.openxmlformats.org/officeDocument/2006/relationships/slideLayout" Target="../slideLayouts/slideLayout236.xml"/><Relationship Id="rId6" Type="http://schemas.openxmlformats.org/officeDocument/2006/relationships/hyperlink" Target="https://www.youtube.com/watch?v=N1Ac1ov1JOM&amp;list=PL5Q2soXY2Zi8D_5MGV6EnXEJHnV2YFBJl&amp;index=64" TargetMode="External"/><Relationship Id="rId11" Type="http://schemas.openxmlformats.org/officeDocument/2006/relationships/hyperlink" Target="https://www.youtube.com/onurmutlulectures" TargetMode="External"/><Relationship Id="rId5" Type="http://schemas.openxmlformats.org/officeDocument/2006/relationships/hyperlink" Target="https://people.inf.ethz.ch/omutlu/pub/OnurMutlu-Memory-Centric-Computing-ESWEEK21.pdf" TargetMode="External"/><Relationship Id="rId10" Type="http://schemas.openxmlformats.org/officeDocument/2006/relationships/hyperlink" Target="https://www.youtube.com/watch?v=N1Ac1ov1JOM&amp;list=PL5Q2soXY2Zi8D_5MGV6EnXEJHnV2YFBJl&amp;index=65" TargetMode="External"/><Relationship Id="rId4" Type="http://schemas.openxmlformats.org/officeDocument/2006/relationships/hyperlink" Target="https://people.inf.ethz.ch/omutlu/pub/onur-ESWEEK-Lecture-MemoryCentricComputingSystems-October-9-2021.pdf" TargetMode="External"/><Relationship Id="rId9" Type="http://schemas.openxmlformats.org/officeDocument/2006/relationships/hyperlink" Target="https://www.youtube.com/watch?v=H3sEaINPBOE" TargetMode="External"/></Relationships>
</file>

<file path=ppt/slides/_rels/slide240.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241.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24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3.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2.xml"/></Relationships>
</file>

<file path=ppt/slides/_rels/slide24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6.xml.rels><?xml version="1.0" encoding="UTF-8" standalone="yes"?>
<Relationships xmlns="http://schemas.openxmlformats.org/package/2006/relationships"><Relationship Id="rId8" Type="http://schemas.openxmlformats.org/officeDocument/2006/relationships/hyperlink" Target="https://www.youtube.com/watch?v=1S9P5-i4EuI" TargetMode="External"/><Relationship Id="rId3" Type="http://schemas.openxmlformats.org/officeDocument/2006/relationships/hyperlink" Target="https://ieee-iedm.org/program/tutorials/" TargetMode="External"/><Relationship Id="rId7" Type="http://schemas.openxmlformats.org/officeDocument/2006/relationships/hyperlink" Target="https://www.youtube.com/watch?v=H3sEaINPBOE" TargetMode="External"/><Relationship Id="rId12" Type="http://schemas.openxmlformats.org/officeDocument/2006/relationships/hyperlink" Target="https://www.youtube.com/onurmutlulectures" TargetMode="External"/><Relationship Id="rId2" Type="http://schemas.openxmlformats.org/officeDocument/2006/relationships/hyperlink" Target="https://people.inf.ethz.ch/omutlu/pub/onur-IEDM-Tutorial-MemoryCentricComputingSystems-December-12-2020-FINAL.pptx" TargetMode="External"/><Relationship Id="rId1" Type="http://schemas.openxmlformats.org/officeDocument/2006/relationships/slideLayout" Target="../slideLayouts/slideLayout236.xml"/><Relationship Id="rId6" Type="http://schemas.openxmlformats.org/officeDocument/2006/relationships/hyperlink" Target="https://people.inf.ethz.ch/omutlu/pub/onur-IEDM-Tutorial-ExecutiveSummary-MemoryCentricComputingSystems-December-12-2020-FINAL.pdf" TargetMode="External"/><Relationship Id="rId11" Type="http://schemas.openxmlformats.org/officeDocument/2006/relationships/hyperlink" Target="https://people.inf.ethz.ch/omutlu/pub/ModernPrimerOnPIM_springer-emerging-computing-bookchapter21.pdf" TargetMode="External"/><Relationship Id="rId5" Type="http://schemas.openxmlformats.org/officeDocument/2006/relationships/hyperlink" Target="https://people.inf.ethz.ch/omutlu/pub/onur-IEDM-Tutorial-ExecutiveSummary-MemoryCentricComputingSystems-December-12-2020-FINAL.pptx" TargetMode="External"/><Relationship Id="rId10" Type="http://schemas.openxmlformats.org/officeDocument/2006/relationships/hyperlink" Target="https://people.inf.ethz.ch/omutlu/pub/intelligent-architectures-for-intelligent-machines_keynote-paper_VLSI20.pdf" TargetMode="External"/><Relationship Id="rId4" Type="http://schemas.openxmlformats.org/officeDocument/2006/relationships/hyperlink" Target="https://people.inf.ethz.ch/omutlu/pub/onur-IEDM-Tutorial-MemoryCentricComputingSystems-December-12-2020-FINAL.pdf" TargetMode="External"/><Relationship Id="rId9" Type="http://schemas.openxmlformats.org/officeDocument/2006/relationships/hyperlink" Target="https://ieee-iedm.org/wp-content/uploads/2020/11/Mutlu.pdf" TargetMode="External"/></Relationships>
</file>

<file path=ppt/slides/_rels/slide247.xml.rels><?xml version="1.0" encoding="UTF-8" standalone="yes"?>
<Relationships xmlns="http://schemas.openxmlformats.org/package/2006/relationships"><Relationship Id="rId8" Type="http://schemas.openxmlformats.org/officeDocument/2006/relationships/hyperlink" Target="https://www.youtube.com/watch?v=1S9P5-i4EuI" TargetMode="External"/><Relationship Id="rId13" Type="http://schemas.openxmlformats.org/officeDocument/2006/relationships/image" Target="../media/image230.png"/><Relationship Id="rId3" Type="http://schemas.openxmlformats.org/officeDocument/2006/relationships/hyperlink" Target="https://ieee-iedm.org/program/tutorials/" TargetMode="External"/><Relationship Id="rId7" Type="http://schemas.openxmlformats.org/officeDocument/2006/relationships/hyperlink" Target="https://www.youtube.com/watch?v=H3sEaINPBOE" TargetMode="External"/><Relationship Id="rId12" Type="http://schemas.openxmlformats.org/officeDocument/2006/relationships/hyperlink" Target="https://www.youtube.com/onurmutlulectures" TargetMode="External"/><Relationship Id="rId2" Type="http://schemas.openxmlformats.org/officeDocument/2006/relationships/hyperlink" Target="https://people.inf.ethz.ch/omutlu/pub/onur-IEDM-Tutorial-MemoryCentricComputingSystems-December-12-2020-FINAL.pptx" TargetMode="External"/><Relationship Id="rId1" Type="http://schemas.openxmlformats.org/officeDocument/2006/relationships/slideLayout" Target="../slideLayouts/slideLayout236.xml"/><Relationship Id="rId6" Type="http://schemas.openxmlformats.org/officeDocument/2006/relationships/hyperlink" Target="https://people.inf.ethz.ch/omutlu/pub/onur-IEDM-Tutorial-ExecutiveSummary-MemoryCentricComputingSystems-December-12-2020-FINAL.pdf" TargetMode="External"/><Relationship Id="rId11" Type="http://schemas.openxmlformats.org/officeDocument/2006/relationships/hyperlink" Target="https://people.inf.ethz.ch/omutlu/pub/ModernPrimerOnPIM_springer-emerging-computing-bookchapter21.pdf" TargetMode="External"/><Relationship Id="rId5" Type="http://schemas.openxmlformats.org/officeDocument/2006/relationships/hyperlink" Target="https://people.inf.ethz.ch/omutlu/pub/onur-IEDM-Tutorial-ExecutiveSummary-MemoryCentricComputingSystems-December-12-2020-FINAL.pptx" TargetMode="External"/><Relationship Id="rId10" Type="http://schemas.openxmlformats.org/officeDocument/2006/relationships/hyperlink" Target="https://people.inf.ethz.ch/omutlu/pub/intelligent-architectures-for-intelligent-machines_keynote-paper_VLSI20.pdf" TargetMode="External"/><Relationship Id="rId4" Type="http://schemas.openxmlformats.org/officeDocument/2006/relationships/hyperlink" Target="https://people.inf.ethz.ch/omutlu/pub/onur-IEDM-Tutorial-MemoryCentricComputingSystems-December-12-2020-FINAL.pdf" TargetMode="External"/><Relationship Id="rId9" Type="http://schemas.openxmlformats.org/officeDocument/2006/relationships/hyperlink" Target="https://ieee-iedm.org/wp-content/uploads/2020/11/Mutlu.pdf" TargetMode="External"/></Relationships>
</file>

<file path=ppt/slides/_rels/slide248.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2.xml"/></Relationships>
</file>

<file path=ppt/slides/_rels/slide249.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36.xml"/></Relationships>
</file>

<file path=ppt/slides/_rels/slide25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1.xml.rels><?xml version="1.0" encoding="UTF-8" standalone="yes"?>
<Relationships xmlns="http://schemas.openxmlformats.org/package/2006/relationships"><Relationship Id="rId2" Type="http://schemas.openxmlformats.org/officeDocument/2006/relationships/image" Target="../media/image231.jpeg"/><Relationship Id="rId1" Type="http://schemas.openxmlformats.org/officeDocument/2006/relationships/slideLayout" Target="../slideLayouts/slideLayout13.xml"/></Relationships>
</file>

<file path=ppt/slides/_rels/slide2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3.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254.xml.rels><?xml version="1.0" encoding="UTF-8" standalone="yes"?>
<Relationships xmlns="http://schemas.openxmlformats.org/package/2006/relationships"><Relationship Id="rId8" Type="http://schemas.openxmlformats.org/officeDocument/2006/relationships/hyperlink" Target="https://www.youtube.com/watch?v=eAZZGDlsDAY" TargetMode="External"/><Relationship Id="rId3" Type="http://schemas.openxmlformats.org/officeDocument/2006/relationships/hyperlink" Target="http://www.date-conference.com/" TargetMode="External"/><Relationship Id="rId7" Type="http://schemas.openxmlformats.org/officeDocument/2006/relationships/hyperlink" Target="https://people.inf.ethz.ch/omutlu/pub/onur-IEDM-Tutorial-MemoryCentricComputingSystems-December-12-2020-FINAL.pdf" TargetMode="External"/><Relationship Id="rId2" Type="http://schemas.openxmlformats.org/officeDocument/2006/relationships/hyperlink" Target="https://people.inf.ethz.ch/omutlu/pub/intelligent-architectures-for-intelligent-computingsystems-invited_paper_DATE21.pdf" TargetMode="External"/><Relationship Id="rId1" Type="http://schemas.openxmlformats.org/officeDocument/2006/relationships/slideLayout" Target="../slideLayouts/slideLayout626.xml"/><Relationship Id="rId6" Type="http://schemas.openxmlformats.org/officeDocument/2006/relationships/hyperlink" Target="https://people.inf.ethz.ch/omutlu/pub/onur-IEDM-Tutorial-MemoryCentricComputingSystems-December-12-2020-FINAL.pptx" TargetMode="External"/><Relationship Id="rId5" Type="http://schemas.openxmlformats.org/officeDocument/2006/relationships/hyperlink" Target="https://people.inf.ethz.ch/omutlu/pub/onur-DATE-InvitedTalk-IntelligentArchitecturesForIntelligentComputingSystems-January-22-2021.pdf" TargetMode="External"/><Relationship Id="rId10" Type="http://schemas.openxmlformats.org/officeDocument/2006/relationships/image" Target="../media/image64.png"/><Relationship Id="rId4" Type="http://schemas.openxmlformats.org/officeDocument/2006/relationships/hyperlink" Target="https://people.inf.ethz.ch/omutlu/pub/onur-DATE-InvitedTalk-IntelligentArchitecturesForIntelligentComputingSystems-January-22-2021.pptx" TargetMode="External"/><Relationship Id="rId9" Type="http://schemas.openxmlformats.org/officeDocument/2006/relationships/hyperlink" Target="https://www.youtube.com/watch?v=H3sEaINPBOE" TargetMode="External"/></Relationships>
</file>

<file path=ppt/slides/_rels/slide255.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256.xml.rels><?xml version="1.0" encoding="UTF-8" standalone="yes"?>
<Relationships xmlns="http://schemas.openxmlformats.org/package/2006/relationships"><Relationship Id="rId3" Type="http://schemas.openxmlformats.org/officeDocument/2006/relationships/image" Target="../media/image232.jpeg"/><Relationship Id="rId2" Type="http://schemas.openxmlformats.org/officeDocument/2006/relationships/hyperlink" Target="http://www.safari.ethz.ch/" TargetMode="External"/><Relationship Id="rId1" Type="http://schemas.openxmlformats.org/officeDocument/2006/relationships/slideLayout" Target="../slideLayouts/slideLayout236.xml"/></Relationships>
</file>

<file path=ppt/slides/_rels/slide257.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233.png"/><Relationship Id="rId1" Type="http://schemas.openxmlformats.org/officeDocument/2006/relationships/slideLayout" Target="../slideLayouts/slideLayout660.xml"/><Relationship Id="rId6" Type="http://schemas.openxmlformats.org/officeDocument/2006/relationships/hyperlink" Target="https://safari.ethz.ch/safari-newsletter-january-2021/" TargetMode="External"/><Relationship Id="rId5" Type="http://schemas.openxmlformats.org/officeDocument/2006/relationships/image" Target="../media/image234.jpeg"/><Relationship Id="rId4" Type="http://schemas.openxmlformats.org/officeDocument/2006/relationships/hyperlink" Target="http://www.safari.ethz.ch/" TargetMode="External"/></Relationships>
</file>

<file path=ppt/slides/_rels/slide258.xml.rels><?xml version="1.0" encoding="UTF-8" standalone="yes"?>
<Relationships xmlns="http://schemas.openxmlformats.org/package/2006/relationships"><Relationship Id="rId3" Type="http://schemas.openxmlformats.org/officeDocument/2006/relationships/image" Target="../media/image235.png"/><Relationship Id="rId2" Type="http://schemas.openxmlformats.org/officeDocument/2006/relationships/hyperlink" Target="https://safari.ethz.ch/safari-newsletter-december-2021/" TargetMode="External"/><Relationship Id="rId1" Type="http://schemas.openxmlformats.org/officeDocument/2006/relationships/slideLayout" Target="../slideLayouts/slideLayout580.xml"/></Relationships>
</file>

<file path=ppt/slides/_rels/slide259.xml.rels><?xml version="1.0" encoding="UTF-8" standalone="yes"?>
<Relationships xmlns="http://schemas.openxmlformats.org/package/2006/relationships"><Relationship Id="rId3" Type="http://schemas.openxmlformats.org/officeDocument/2006/relationships/hyperlink" Target="https://www.youtube.com/onurmutlulectures" TargetMode="External"/><Relationship Id="rId2" Type="http://schemas.openxmlformats.org/officeDocument/2006/relationships/hyperlink" Target="https://people.inf.ethz.ch/omutlu/projects.htm" TargetMode="External"/><Relationship Id="rId1" Type="http://schemas.openxmlformats.org/officeDocument/2006/relationships/slideLayout" Target="../slideLayouts/slideLayout704.xml"/></Relationships>
</file>

<file path=ppt/slides/_rels/slide260.xml.rels><?xml version="1.0" encoding="UTF-8" standalone="yes"?>
<Relationships xmlns="http://schemas.openxmlformats.org/package/2006/relationships"><Relationship Id="rId3" Type="http://schemas.openxmlformats.org/officeDocument/2006/relationships/image" Target="../media/image236.png"/><Relationship Id="rId2" Type="http://schemas.openxmlformats.org/officeDocument/2006/relationships/hyperlink" Target="https://github.com/CMU-SAFARI/" TargetMode="External"/><Relationship Id="rId1" Type="http://schemas.openxmlformats.org/officeDocument/2006/relationships/slideLayout" Target="../slideLayouts/slideLayout580.xml"/><Relationship Id="rId4" Type="http://schemas.openxmlformats.org/officeDocument/2006/relationships/image" Target="../media/image237.png"/></Relationships>
</file>

<file path=ppt/slides/_rels/slide261.xml.rels><?xml version="1.0" encoding="UTF-8" standalone="yes"?>
<Relationships xmlns="http://schemas.openxmlformats.org/package/2006/relationships"><Relationship Id="rId3" Type="http://schemas.openxmlformats.org/officeDocument/2006/relationships/hyperlink" Target="https://safari.ethz.ch/architecture/fall2020/doku.php?id=schedule" TargetMode="External"/><Relationship Id="rId7" Type="http://schemas.openxmlformats.org/officeDocument/2006/relationships/hyperlink" Target="https://www.youtube.com/onurmutlulectures" TargetMode="External"/><Relationship Id="rId2" Type="http://schemas.openxmlformats.org/officeDocument/2006/relationships/hyperlink" Target="https://safari.ethz.ch/architecture/fall2021/doku.php?id=schedule" TargetMode="External"/><Relationship Id="rId1" Type="http://schemas.openxmlformats.org/officeDocument/2006/relationships/slideLayout" Target="../slideLayouts/slideLayout580.xml"/><Relationship Id="rId6" Type="http://schemas.openxmlformats.org/officeDocument/2006/relationships/image" Target="../media/image238.png"/><Relationship Id="rId5" Type="http://schemas.openxmlformats.org/officeDocument/2006/relationships/hyperlink" Target="https://www.youtube.com/watch?v=c3mPdZA-Fmc&amp;list=PL5Q2soXY2Zi9xidyIgBxUz7xRPS-wisBN" TargetMode="External"/><Relationship Id="rId4" Type="http://schemas.openxmlformats.org/officeDocument/2006/relationships/hyperlink" Target="https://www.youtube.com/watch?v=4yfkM_5EFgo&amp;list=PL5Q2soXY2Zi-Mnk1PxjEIG32HAGILkTOF" TargetMode="External"/></Relationships>
</file>

<file path=ppt/slides/_rels/slide262.xml.rels><?xml version="1.0" encoding="UTF-8" standalone="yes"?>
<Relationships xmlns="http://schemas.openxmlformats.org/package/2006/relationships"><Relationship Id="rId8" Type="http://schemas.openxmlformats.org/officeDocument/2006/relationships/image" Target="../media/image239.png"/><Relationship Id="rId3" Type="http://schemas.openxmlformats.org/officeDocument/2006/relationships/hyperlink" Target="https://safari.ethz.ch/architecture/fall2021/doku.php?id=schedule" TargetMode="External"/><Relationship Id="rId7" Type="http://schemas.openxmlformats.org/officeDocument/2006/relationships/hyperlink" Target="https://www.youtube.com/watch?v=LbC0EZY8yw4&amp;list=PL5Q2soXY2Zi_uej3aY39YB5pfW4SJ7LlN" TargetMode="External"/><Relationship Id="rId2" Type="http://schemas.openxmlformats.org/officeDocument/2006/relationships/hyperlink" Target="https://safari.ethz.ch/digitaltechnik/spring2022/doku.php?id=schedule" TargetMode="External"/><Relationship Id="rId1" Type="http://schemas.openxmlformats.org/officeDocument/2006/relationships/slideLayout" Target="../slideLayouts/slideLayout877.xml"/><Relationship Id="rId6" Type="http://schemas.openxmlformats.org/officeDocument/2006/relationships/hyperlink" Target="https://www.youtube.com/watch?v=4yfkM_5EFgo&amp;list=PL5Q2soXY2Zi-Mnk1PxjEIG32HAGILkTOF" TargetMode="External"/><Relationship Id="rId5" Type="http://schemas.openxmlformats.org/officeDocument/2006/relationships/hyperlink" Target="https://www.youtube.com/watch?v=cpXdE3HwvK0&amp;list=PL5Q2soXY2Zi97Ya5DEUpMpO2bbAoaG7c6" TargetMode="External"/><Relationship Id="rId4" Type="http://schemas.openxmlformats.org/officeDocument/2006/relationships/hyperlink" Target="https://safari.ethz.ch/digitaltechnik/spring2021/doku.php?id=schedule" TargetMode="External"/><Relationship Id="rId9" Type="http://schemas.openxmlformats.org/officeDocument/2006/relationships/hyperlink" Target="https://www.youtube.com/onurmutlulectures" TargetMode="External"/></Relationships>
</file>

<file path=ppt/slides/_rels/slide263.xml.rels><?xml version="1.0" encoding="UTF-8" standalone="yes"?>
<Relationships xmlns="http://schemas.openxmlformats.org/package/2006/relationships"><Relationship Id="rId3" Type="http://schemas.openxmlformats.org/officeDocument/2006/relationships/hyperlink" Target="https://safari.ethz.ch/projects_and_seminars/fall2021/doku.php?id=processing_in_memory" TargetMode="External"/><Relationship Id="rId2" Type="http://schemas.openxmlformats.org/officeDocument/2006/relationships/hyperlink" Target="https://safari.ethz.ch/architecture/fall2021/doku.php?id=schedule" TargetMode="External"/><Relationship Id="rId1" Type="http://schemas.openxmlformats.org/officeDocument/2006/relationships/slideLayout" Target="../slideLayouts/slideLayout580.xml"/><Relationship Id="rId6" Type="http://schemas.openxmlformats.org/officeDocument/2006/relationships/image" Target="../media/image240.png"/><Relationship Id="rId5" Type="http://schemas.openxmlformats.org/officeDocument/2006/relationships/hyperlink" Target="https://www.youtube.com/watch?v=4yfkM_5EFgo&amp;list=PL5Q2soXY2Zi-Mnk1PxjEIG32HAGILkTOF" TargetMode="External"/><Relationship Id="rId4" Type="http://schemas.openxmlformats.org/officeDocument/2006/relationships/hyperlink" Target="https://www.youtube.com/watch?v=9e4Chnwdovo&amp;list=PL5Q2soXY2Zi-841fUYYUK9EsXKhQKRPyX" TargetMode="External"/></Relationships>
</file>

<file path=ppt/slides/_rels/slide264.xml.rels><?xml version="1.0" encoding="UTF-8" standalone="yes"?>
<Relationships xmlns="http://schemas.openxmlformats.org/package/2006/relationships"><Relationship Id="rId3" Type="http://schemas.openxmlformats.org/officeDocument/2006/relationships/hyperlink" Target="https://safari.ethz.ch/projects_and_seminars/spring2022/doku.php?id=processing_in_memory" TargetMode="External"/><Relationship Id="rId2" Type="http://schemas.openxmlformats.org/officeDocument/2006/relationships/hyperlink" Target="https://safari.ethz.ch/architecture/fall2021/doku.php?id=schedule" TargetMode="External"/><Relationship Id="rId1" Type="http://schemas.openxmlformats.org/officeDocument/2006/relationships/slideLayout" Target="../slideLayouts/slideLayout580.xml"/><Relationship Id="rId6" Type="http://schemas.openxmlformats.org/officeDocument/2006/relationships/image" Target="../media/image241.png"/><Relationship Id="rId5" Type="http://schemas.openxmlformats.org/officeDocument/2006/relationships/hyperlink" Target="https://www.youtube.com/watch?v=4yfkM_5EFgo&amp;list=PL5Q2soXY2Zi-Mnk1PxjEIG32HAGILkTOF" TargetMode="External"/><Relationship Id="rId4" Type="http://schemas.openxmlformats.org/officeDocument/2006/relationships/hyperlink" Target="https://www.youtube.com/watch?v=9e4Chnwdovo&amp;list=PL5Q2soXY2Zi-841fUYYUK9EsXKhQKRPyX" TargetMode="External"/></Relationships>
</file>

<file path=ppt/slides/_rels/slide265.xml.rels><?xml version="1.0" encoding="UTF-8" standalone="yes"?>
<Relationships xmlns="http://schemas.openxmlformats.org/package/2006/relationships"><Relationship Id="rId8" Type="http://schemas.openxmlformats.org/officeDocument/2006/relationships/image" Target="../media/image242.png"/><Relationship Id="rId3" Type="http://schemas.openxmlformats.org/officeDocument/2006/relationships/hyperlink" Target="https://safari.ethz.ch/projects_and_seminars/fall2021/doku.php?id=bioinformatics" TargetMode="External"/><Relationship Id="rId7" Type="http://schemas.openxmlformats.org/officeDocument/2006/relationships/hyperlink" Target="https://www.youtube.com/playlist?list=PL5Q2soXY2Zi8NrPDgOR1yRU_Cxxjw-u18" TargetMode="External"/><Relationship Id="rId2" Type="http://schemas.openxmlformats.org/officeDocument/2006/relationships/hyperlink" Target="https://safari.ethz.ch/architecture/fall2021/doku.php?id=schedule" TargetMode="External"/><Relationship Id="rId1" Type="http://schemas.openxmlformats.org/officeDocument/2006/relationships/slideLayout" Target="../slideLayouts/slideLayout877.xml"/><Relationship Id="rId6" Type="http://schemas.openxmlformats.org/officeDocument/2006/relationships/hyperlink" Target="https://www.youtube.com/watch?v=4yfkM_5EFgo&amp;list=PL5Q2soXY2Zi-Mnk1PxjEIG32HAGILkTOF" TargetMode="External"/><Relationship Id="rId5" Type="http://schemas.openxmlformats.org/officeDocument/2006/relationships/hyperlink" Target="https://www.youtube.com/watch?v=9e4Chnwdovo&amp;list=PL5Q2soXY2Zi-841fUYYUK9EsXKhQKRPyX" TargetMode="External"/><Relationship Id="rId4" Type="http://schemas.openxmlformats.org/officeDocument/2006/relationships/hyperlink" Target="https://safari.ethz.ch/projects_and_seminars/spring2022/doku.php?id=bioinformatics" TargetMode="External"/></Relationships>
</file>

<file path=ppt/slides/_rels/slide266.xml.rels><?xml version="1.0" encoding="UTF-8" standalone="yes"?>
<Relationships xmlns="http://schemas.openxmlformats.org/package/2006/relationships"><Relationship Id="rId3" Type="http://schemas.openxmlformats.org/officeDocument/2006/relationships/hyperlink" Target="https://safari.ethz.ch/projects_and_seminars/fall2021/doku.php?id=bioinformatics" TargetMode="External"/><Relationship Id="rId7" Type="http://schemas.openxmlformats.org/officeDocument/2006/relationships/image" Target="../media/image242.png"/><Relationship Id="rId2" Type="http://schemas.openxmlformats.org/officeDocument/2006/relationships/hyperlink" Target="https://safari.ethz.ch/architecture/fall2021/doku.php?id=schedule" TargetMode="External"/><Relationship Id="rId1" Type="http://schemas.openxmlformats.org/officeDocument/2006/relationships/slideLayout" Target="../slideLayouts/slideLayout752.xml"/><Relationship Id="rId6" Type="http://schemas.openxmlformats.org/officeDocument/2006/relationships/hyperlink" Target="https://www.youtube.com/watch?v=MnogTeMjY8k&amp;list=PL5Q2soXY2Zi8sngH-TrNZnDhDkPq55J9J" TargetMode="External"/><Relationship Id="rId5" Type="http://schemas.openxmlformats.org/officeDocument/2006/relationships/hyperlink" Target="https://www.youtube.com/watch?v=4yfkM_5EFgo&amp;list=PL5Q2soXY2Zi-Mnk1PxjEIG32HAGILkTOF" TargetMode="External"/><Relationship Id="rId4" Type="http://schemas.openxmlformats.org/officeDocument/2006/relationships/hyperlink" Target="https://www.youtube.com/watch?v=9e4Chnwdovo&amp;list=PL5Q2soXY2Zi-841fUYYUK9EsXKhQKRPyX" TargetMode="External"/></Relationships>
</file>

<file path=ppt/slides/_rels/slide267.xml.rels><?xml version="1.0" encoding="UTF-8" standalone="yes"?>
<Relationships xmlns="http://schemas.openxmlformats.org/package/2006/relationships"><Relationship Id="rId3" Type="http://schemas.openxmlformats.org/officeDocument/2006/relationships/hyperlink" Target="https://safari.ethz.ch/projects_and_seminars/fall2021/doku.php?id=heterogeneous_systems" TargetMode="External"/><Relationship Id="rId7" Type="http://schemas.openxmlformats.org/officeDocument/2006/relationships/image" Target="../media/image243.png"/><Relationship Id="rId2" Type="http://schemas.openxmlformats.org/officeDocument/2006/relationships/hyperlink" Target="https://safari.ethz.ch/architecture/fall2021/doku.php?id=schedule" TargetMode="External"/><Relationship Id="rId1" Type="http://schemas.openxmlformats.org/officeDocument/2006/relationships/slideLayout" Target="../slideLayouts/slideLayout752.xml"/><Relationship Id="rId6" Type="http://schemas.openxmlformats.org/officeDocument/2006/relationships/hyperlink" Target="https://www.youtube.com/watch?v=4yfkM_5EFgo&amp;list=PL5Q2soXY2Zi-Mnk1PxjEIG32HAGILkTOF" TargetMode="External"/><Relationship Id="rId5" Type="http://schemas.openxmlformats.org/officeDocument/2006/relationships/hyperlink" Target="https://www.youtube.com/watch?v=QY_bjwzsfMM&amp;list=PL5Q2soXY2Zi_OwkTgEyA6tk3UsoPBH737" TargetMode="External"/><Relationship Id="rId4" Type="http://schemas.openxmlformats.org/officeDocument/2006/relationships/hyperlink" Target="https://www.youtube.com/watch?v=9e4Chnwdovo&amp;list=PL5Q2soXY2Zi-841fUYYUK9EsXKhQKRPyX" TargetMode="External"/></Relationships>
</file>

<file path=ppt/slides/_rels/slide268.xml.rels><?xml version="1.0" encoding="UTF-8" standalone="yes"?>
<Relationships xmlns="http://schemas.openxmlformats.org/package/2006/relationships"><Relationship Id="rId8" Type="http://schemas.openxmlformats.org/officeDocument/2006/relationships/image" Target="../media/image245.png"/><Relationship Id="rId3" Type="http://schemas.openxmlformats.org/officeDocument/2006/relationships/hyperlink" Target="https://safari.ethz.ch/projects_and_seminars/spring2022/doku.php?id=hw_sw_codesign" TargetMode="External"/><Relationship Id="rId7" Type="http://schemas.openxmlformats.org/officeDocument/2006/relationships/image" Target="../media/image244.png"/><Relationship Id="rId2" Type="http://schemas.openxmlformats.org/officeDocument/2006/relationships/hyperlink" Target="https://safari.ethz.ch/architecture/fall2021/doku.php?id=schedule" TargetMode="External"/><Relationship Id="rId1" Type="http://schemas.openxmlformats.org/officeDocument/2006/relationships/slideLayout" Target="../slideLayouts/slideLayout752.xml"/><Relationship Id="rId6" Type="http://schemas.openxmlformats.org/officeDocument/2006/relationships/hyperlink" Target="https://youtube.com/playlist?list=PL5Q2soXY2Zi8nH7un3ghD2nutKWWDk-NK" TargetMode="External"/><Relationship Id="rId5" Type="http://schemas.openxmlformats.org/officeDocument/2006/relationships/hyperlink" Target="https://www.youtube.com/watch?v=4yfkM_5EFgo&amp;list=PL5Q2soXY2Zi-Mnk1PxjEIG32HAGILkTOF" TargetMode="External"/><Relationship Id="rId4" Type="http://schemas.openxmlformats.org/officeDocument/2006/relationships/hyperlink" Target="https://www.youtube.com/watch?v=9e4Chnwdovo&amp;list=PL5Q2soXY2Zi-841fUYYUK9EsXKhQKRPyX" TargetMode="External"/></Relationships>
</file>

<file path=ppt/slides/_rels/slide269.xml.rels><?xml version="1.0" encoding="UTF-8" standalone="yes"?>
<Relationships xmlns="http://schemas.openxmlformats.org/package/2006/relationships"><Relationship Id="rId3" Type="http://schemas.openxmlformats.org/officeDocument/2006/relationships/hyperlink" Target="https://safari.ethz.ch/projects_and_seminars/spring2022/doku.php?id=modern_ssds" TargetMode="External"/><Relationship Id="rId7" Type="http://schemas.openxmlformats.org/officeDocument/2006/relationships/image" Target="../media/image247.png"/><Relationship Id="rId2" Type="http://schemas.openxmlformats.org/officeDocument/2006/relationships/hyperlink" Target="https://safari.ethz.ch/architecture/fall2021/doku.php?id=schedule" TargetMode="External"/><Relationship Id="rId1" Type="http://schemas.openxmlformats.org/officeDocument/2006/relationships/slideLayout" Target="../slideLayouts/slideLayout752.xml"/><Relationship Id="rId6" Type="http://schemas.openxmlformats.org/officeDocument/2006/relationships/image" Target="../media/image246.png"/><Relationship Id="rId5" Type="http://schemas.openxmlformats.org/officeDocument/2006/relationships/hyperlink" Target="https://www.youtube.com/watch?v=4yfkM_5EFgo&amp;list=PL5Q2soXY2Zi-Mnk1PxjEIG32HAGILkTOF" TargetMode="External"/><Relationship Id="rId4" Type="http://schemas.openxmlformats.org/officeDocument/2006/relationships/hyperlink" Target="https://www.youtube.com/watch?v=_q4rm71DsY4&amp;list=PL5Q2soXY2Zi8vabcse1kL22DEcgMl2RAq" TargetMode="External"/></Relationships>
</file>

<file path=ppt/slides/_rels/slide270.xml.rels><?xml version="1.0" encoding="UTF-8" standalone="yes"?>
<Relationships xmlns="http://schemas.openxmlformats.org/package/2006/relationships"><Relationship Id="rId3" Type="http://schemas.openxmlformats.org/officeDocument/2006/relationships/image" Target="../media/image232.jpeg"/><Relationship Id="rId2" Type="http://schemas.openxmlformats.org/officeDocument/2006/relationships/hyperlink" Target="http://www.safari.ethz.ch/" TargetMode="External"/><Relationship Id="rId1" Type="http://schemas.openxmlformats.org/officeDocument/2006/relationships/slideLayout" Target="../slideLayouts/slideLayout236.xml"/></Relationships>
</file>

<file path=ppt/slides/_rels/slide271.xml.rels><?xml version="1.0" encoding="UTF-8" standalone="yes"?>
<Relationships xmlns="http://schemas.openxmlformats.org/package/2006/relationships"><Relationship Id="rId3" Type="http://schemas.openxmlformats.org/officeDocument/2006/relationships/hyperlink" Target="mailto:omutlu@gmail.com" TargetMode="External"/><Relationship Id="rId7" Type="http://schemas.openxmlformats.org/officeDocument/2006/relationships/image" Target="../media/image1.png"/><Relationship Id="rId2" Type="http://schemas.openxmlformats.org/officeDocument/2006/relationships/notesSlide" Target="../notesSlides/notesSlide49.xml"/><Relationship Id="rId1" Type="http://schemas.openxmlformats.org/officeDocument/2006/relationships/slideLayout" Target="../slideLayouts/slideLayout1.xml"/><Relationship Id="rId6" Type="http://schemas.openxmlformats.org/officeDocument/2006/relationships/image" Target="../media/image13.jpeg"/><Relationship Id="rId5" Type="http://schemas.openxmlformats.org/officeDocument/2006/relationships/image" Target="../media/image12.png"/><Relationship Id="rId4" Type="http://schemas.openxmlformats.org/officeDocument/2006/relationships/hyperlink" Target="https://people.inf.ethz.ch/omutlu" TargetMode="External"/></Relationships>
</file>

<file path=ppt/slides/_rels/slide27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3.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236.xml"/></Relationships>
</file>

<file path=ppt/slides/_rels/slide274.xml.rels><?xml version="1.0" encoding="UTF-8" standalone="yes"?>
<Relationships xmlns="http://schemas.openxmlformats.org/package/2006/relationships"><Relationship Id="rId3" Type="http://schemas.openxmlformats.org/officeDocument/2006/relationships/hyperlink" Target="https://arxiv.org/pdf/1706.08642" TargetMode="External"/><Relationship Id="rId2" Type="http://schemas.openxmlformats.org/officeDocument/2006/relationships/image" Target="../media/image92.jpeg"/><Relationship Id="rId1" Type="http://schemas.openxmlformats.org/officeDocument/2006/relationships/slideLayout" Target="../slideLayouts/slideLayout236.xml"/><Relationship Id="rId4" Type="http://schemas.openxmlformats.org/officeDocument/2006/relationships/image" Target="../media/image93.png"/></Relationships>
</file>

<file path=ppt/slides/_rels/slide275.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276.xml.rels><?xml version="1.0" encoding="UTF-8" standalone="yes"?>
<Relationships xmlns="http://schemas.openxmlformats.org/package/2006/relationships"><Relationship Id="rId1" Type="http://schemas.openxmlformats.org/officeDocument/2006/relationships/slideLayout" Target="../slideLayouts/slideLayout703.xml"/></Relationships>
</file>

<file path=ppt/slides/_rels/slide277.xml.rels><?xml version="1.0" encoding="UTF-8" standalone="yes"?>
<Relationships xmlns="http://schemas.openxmlformats.org/package/2006/relationships"><Relationship Id="rId3" Type="http://schemas.openxmlformats.org/officeDocument/2006/relationships/image" Target="../media/image248.png"/><Relationship Id="rId2" Type="http://schemas.openxmlformats.org/officeDocument/2006/relationships/hyperlink" Target="https://safari.ethz.ch/safari-newsletter-april-2020/" TargetMode="External"/><Relationship Id="rId1" Type="http://schemas.openxmlformats.org/officeDocument/2006/relationships/slideLayout" Target="../slideLayouts/slideLayout580.xml"/></Relationships>
</file>

<file path=ppt/slides/_rels/slide278.xml.rels><?xml version="1.0" encoding="UTF-8" standalone="yes"?>
<Relationships xmlns="http://schemas.openxmlformats.org/package/2006/relationships"><Relationship Id="rId3" Type="http://schemas.openxmlformats.org/officeDocument/2006/relationships/image" Target="../media/image249.png"/><Relationship Id="rId2" Type="http://schemas.openxmlformats.org/officeDocument/2006/relationships/hyperlink" Target="https://safari.ethz.ch/safari-newsletter-january-2021/" TargetMode="External"/><Relationship Id="rId1" Type="http://schemas.openxmlformats.org/officeDocument/2006/relationships/slideLayout" Target="../slideLayouts/slideLayout580.xml"/></Relationships>
</file>

<file path=ppt/slides/_rels/slide279.xml.rels><?xml version="1.0" encoding="UTF-8" standalone="yes"?>
<Relationships xmlns="http://schemas.openxmlformats.org/package/2006/relationships"><Relationship Id="rId3" Type="http://schemas.openxmlformats.org/officeDocument/2006/relationships/image" Target="../media/image235.png"/><Relationship Id="rId2" Type="http://schemas.openxmlformats.org/officeDocument/2006/relationships/hyperlink" Target="https://safari.ethz.ch/safari-newsletter-december-2021/" TargetMode="External"/><Relationship Id="rId1" Type="http://schemas.openxmlformats.org/officeDocument/2006/relationships/slideLayout" Target="../slideLayouts/slideLayout580.xml"/></Relationships>
</file>

<file path=ppt/slides/_rels/slide280.xml.rels><?xml version="1.0" encoding="UTF-8" standalone="yes"?>
<Relationships xmlns="http://schemas.openxmlformats.org/package/2006/relationships"><Relationship Id="rId3" Type="http://schemas.openxmlformats.org/officeDocument/2006/relationships/image" Target="../media/image250.png"/><Relationship Id="rId2" Type="http://schemas.openxmlformats.org/officeDocument/2006/relationships/hyperlink" Target="https://www.youtube.com/watch?v=83tlorht7Mc&amp;list=PL5Q2soXY2Zi8D_5MGV6EnXEJHnV2YFBJl&amp;index=54" TargetMode="External"/><Relationship Id="rId1" Type="http://schemas.openxmlformats.org/officeDocument/2006/relationships/slideLayout" Target="../slideLayouts/slideLayout524.xml"/></Relationships>
</file>

<file path=ppt/slides/_rels/slide281.xml.rels><?xml version="1.0" encoding="UTF-8" standalone="yes"?>
<Relationships xmlns="http://schemas.openxmlformats.org/package/2006/relationships"><Relationship Id="rId3" Type="http://schemas.openxmlformats.org/officeDocument/2006/relationships/hyperlink" Target="https://www.youtube.com/watch?v=8ffSEKZhmvo" TargetMode="External"/><Relationship Id="rId2" Type="http://schemas.openxmlformats.org/officeDocument/2006/relationships/image" Target="../media/image251.png"/><Relationship Id="rId1" Type="http://schemas.openxmlformats.org/officeDocument/2006/relationships/slideLayout" Target="../slideLayouts/slideLayout626.xml"/></Relationships>
</file>

<file path=ppt/slides/_rels/slide282.xml.rels><?xml version="1.0" encoding="UTF-8" standalone="yes"?>
<Relationships xmlns="http://schemas.openxmlformats.org/package/2006/relationships"><Relationship Id="rId8" Type="http://schemas.openxmlformats.org/officeDocument/2006/relationships/hyperlink" Target="https://people.inf.ethz.ch/omutlu/pub/ModernPrimerOnPIM_springer-emerging-computing-bookchapter21.pdf" TargetMode="External"/><Relationship Id="rId3" Type="http://schemas.openxmlformats.org/officeDocument/2006/relationships/hyperlink" Target="https://esweek.org/education-a2-memory-centric-computing/" TargetMode="External"/><Relationship Id="rId7" Type="http://schemas.openxmlformats.org/officeDocument/2006/relationships/hyperlink" Target="https://people.inf.ethz.ch/omutlu/pub/intelligent-architectures-for-intelligent-computingsystems-invited_paper_DATE21.pdf" TargetMode="External"/><Relationship Id="rId2" Type="http://schemas.openxmlformats.org/officeDocument/2006/relationships/hyperlink" Target="https://people.inf.ethz.ch/omutlu/pub/onur-ESWEEK-Lecture-MemoryCentricComputingSystems-October-9-2021.pptx" TargetMode="External"/><Relationship Id="rId1" Type="http://schemas.openxmlformats.org/officeDocument/2006/relationships/slideLayout" Target="../slideLayouts/slideLayout236.xml"/><Relationship Id="rId6" Type="http://schemas.openxmlformats.org/officeDocument/2006/relationships/hyperlink" Target="https://www.youtube.com/watch?v=N1Ac1ov1JOM&amp;list=PL5Q2soXY2Zi8D_5MGV6EnXEJHnV2YFBJl&amp;index=64" TargetMode="External"/><Relationship Id="rId11" Type="http://schemas.openxmlformats.org/officeDocument/2006/relationships/hyperlink" Target="https://www.youtube.com/onurmutlulectures" TargetMode="External"/><Relationship Id="rId5" Type="http://schemas.openxmlformats.org/officeDocument/2006/relationships/hyperlink" Target="https://people.inf.ethz.ch/omutlu/pub/OnurMutlu-Memory-Centric-Computing-ESWEEK21.pdf" TargetMode="External"/><Relationship Id="rId10" Type="http://schemas.openxmlformats.org/officeDocument/2006/relationships/hyperlink" Target="https://www.youtube.com/watch?v=N1Ac1ov1JOM" TargetMode="External"/><Relationship Id="rId4" Type="http://schemas.openxmlformats.org/officeDocument/2006/relationships/hyperlink" Target="https://people.inf.ethz.ch/omutlu/pub/onur-ESWEEK-Lecture-MemoryCentricComputingSystems-October-9-2021.pdf" TargetMode="External"/><Relationship Id="rId9" Type="http://schemas.openxmlformats.org/officeDocument/2006/relationships/hyperlink" Target="https://www.youtube.com/watch?v=H3sEaINPBOE" TargetMode="External"/></Relationships>
</file>

<file path=ppt/slides/_rels/slide283.xml.rels><?xml version="1.0" encoding="UTF-8" standalone="yes"?>
<Relationships xmlns="http://schemas.openxmlformats.org/package/2006/relationships"><Relationship Id="rId8" Type="http://schemas.openxmlformats.org/officeDocument/2006/relationships/hyperlink" Target="https://people.inf.ethz.ch/omutlu/pub/ModernPrimerOnPIM_springer-emerging-computing-bookchapter21.pdf" TargetMode="External"/><Relationship Id="rId13" Type="http://schemas.openxmlformats.org/officeDocument/2006/relationships/hyperlink" Target="https://www.youtube.com/watch?v=N1Ac1ov1JOM" TargetMode="External"/><Relationship Id="rId3" Type="http://schemas.openxmlformats.org/officeDocument/2006/relationships/hyperlink" Target="https://esweek.org/education-a2-memory-centric-computing/" TargetMode="External"/><Relationship Id="rId7" Type="http://schemas.openxmlformats.org/officeDocument/2006/relationships/hyperlink" Target="https://people.inf.ethz.ch/omutlu/pub/intelligent-architectures-for-intelligent-computingsystems-invited_paper_DATE21.pdf" TargetMode="External"/><Relationship Id="rId12" Type="http://schemas.openxmlformats.org/officeDocument/2006/relationships/image" Target="../media/image229.png"/><Relationship Id="rId2" Type="http://schemas.openxmlformats.org/officeDocument/2006/relationships/hyperlink" Target="https://people.inf.ethz.ch/omutlu/pub/onur-ESWEEK-Lecture-MemoryCentricComputingSystems-October-9-2021.pptx" TargetMode="External"/><Relationship Id="rId1" Type="http://schemas.openxmlformats.org/officeDocument/2006/relationships/slideLayout" Target="../slideLayouts/slideLayout236.xml"/><Relationship Id="rId6" Type="http://schemas.openxmlformats.org/officeDocument/2006/relationships/hyperlink" Target="https://www.youtube.com/watch?v=N1Ac1ov1JOM&amp;list=PL5Q2soXY2Zi8D_5MGV6EnXEJHnV2YFBJl&amp;index=64" TargetMode="External"/><Relationship Id="rId11" Type="http://schemas.openxmlformats.org/officeDocument/2006/relationships/hyperlink" Target="https://www.youtube.com/onurmutlulectures" TargetMode="External"/><Relationship Id="rId5" Type="http://schemas.openxmlformats.org/officeDocument/2006/relationships/hyperlink" Target="https://people.inf.ethz.ch/omutlu/pub/OnurMutlu-Memory-Centric-Computing-ESWEEK21.pdf" TargetMode="External"/><Relationship Id="rId10" Type="http://schemas.openxmlformats.org/officeDocument/2006/relationships/hyperlink" Target="https://www.youtube.com/watch?v=N1Ac1ov1JOM&amp;list=PL5Q2soXY2Zi8D_5MGV6EnXEJHnV2YFBJl&amp;index=65" TargetMode="External"/><Relationship Id="rId4" Type="http://schemas.openxmlformats.org/officeDocument/2006/relationships/hyperlink" Target="https://people.inf.ethz.ch/omutlu/pub/onur-ESWEEK-Lecture-MemoryCentricComputingSystems-October-9-2021.pdf" TargetMode="External"/><Relationship Id="rId9" Type="http://schemas.openxmlformats.org/officeDocument/2006/relationships/hyperlink" Target="https://www.youtube.com/watch?v=H3sEaINPBOE" TargetMode="External"/></Relationships>
</file>

<file path=ppt/slides/_rels/slide284.xml.rels><?xml version="1.0" encoding="UTF-8" standalone="yes"?>
<Relationships xmlns="http://schemas.openxmlformats.org/package/2006/relationships"><Relationship Id="rId3" Type="http://schemas.openxmlformats.org/officeDocument/2006/relationships/hyperlink" Target="https://www.youtube.com/watch?v=j2GIigqn1Qw&amp;list=PL5Q2soXY2Zi9xidyIgBxUz7xRPS-wisBN&amp;index=13" TargetMode="External"/><Relationship Id="rId2" Type="http://schemas.openxmlformats.org/officeDocument/2006/relationships/hyperlink" Target="https://www.youtube.com/watch?v=oGcZAGwfEUE&amp;list=PL5Q2soXY2Zi9xidyIgBxUz7xRPS-wisBN&amp;index=12" TargetMode="External"/><Relationship Id="rId1" Type="http://schemas.openxmlformats.org/officeDocument/2006/relationships/slideLayout" Target="../slideLayouts/slideLayout260.xml"/><Relationship Id="rId6" Type="http://schemas.openxmlformats.org/officeDocument/2006/relationships/hyperlink" Target="https://www.youtube.com/onurmutlulectures" TargetMode="External"/><Relationship Id="rId5" Type="http://schemas.openxmlformats.org/officeDocument/2006/relationships/hyperlink" Target="https://www.youtube.com/watch?v=Sscy1Wrr22A&amp;list=PL5Q2soXY2Zi9xidyIgBxUz7xRPS-wisBN&amp;index=25" TargetMode="External"/><Relationship Id="rId4" Type="http://schemas.openxmlformats.org/officeDocument/2006/relationships/hyperlink" Target="https://www.youtube.com/watch?v=gR7XR-Eepcg&amp;list=PL5Q2soXY2Zi9xidyIgBxUz7xRPS-wisBN&amp;index=10" TargetMode="External"/></Relationships>
</file>

<file path=ppt/slides/_rels/slide285.xml.rels><?xml version="1.0" encoding="UTF-8" standalone="yes"?>
<Relationships xmlns="http://schemas.openxmlformats.org/package/2006/relationships"><Relationship Id="rId3" Type="http://schemas.openxmlformats.org/officeDocument/2006/relationships/hyperlink" Target="https://www.youtube.com/onurmutlulectures" TargetMode="External"/><Relationship Id="rId2" Type="http://schemas.openxmlformats.org/officeDocument/2006/relationships/hyperlink" Target="https://www.youtube.com/watch?v=gR7XR-Eepcg&amp;list=PL5Q2soXY2Zi9xidyIgBxUz7xRPS-wisBN&amp;index=10" TargetMode="External"/><Relationship Id="rId1" Type="http://schemas.openxmlformats.org/officeDocument/2006/relationships/slideLayout" Target="../slideLayouts/slideLayout260.xml"/></Relationships>
</file>

<file path=ppt/slides/_rels/slide286.xml.rels><?xml version="1.0" encoding="UTF-8" standalone="yes"?>
<Relationships xmlns="http://schemas.openxmlformats.org/package/2006/relationships"><Relationship Id="rId3" Type="http://schemas.openxmlformats.org/officeDocument/2006/relationships/hyperlink" Target="https://www.youtube.com/watch?v=4yfkM_5EFgo&amp;list=PL5Q2soXY2Zi-Mnk1PxjEIG32HAGILkTOF" TargetMode="External"/><Relationship Id="rId2" Type="http://schemas.openxmlformats.org/officeDocument/2006/relationships/hyperlink" Target="https://safari.ethz.ch/architecture/fall2021/doku.php?id=schedule" TargetMode="External"/><Relationship Id="rId1" Type="http://schemas.openxmlformats.org/officeDocument/2006/relationships/slideLayout" Target="../slideLayouts/slideLayout580.xml"/><Relationship Id="rId4" Type="http://schemas.openxmlformats.org/officeDocument/2006/relationships/image" Target="../media/image238.png"/></Relationships>
</file>

<file path=ppt/slides/_rels/slide287.xml.rels><?xml version="1.0" encoding="UTF-8" standalone="yes"?>
<Relationships xmlns="http://schemas.openxmlformats.org/package/2006/relationships"><Relationship Id="rId3" Type="http://schemas.openxmlformats.org/officeDocument/2006/relationships/hyperlink" Target="https://safari.ethz.ch/projects_and_seminars/fall2021/doku.php?id=processing_in_memory" TargetMode="External"/><Relationship Id="rId2" Type="http://schemas.openxmlformats.org/officeDocument/2006/relationships/hyperlink" Target="https://safari.ethz.ch/architecture/fall2021/doku.php?id=schedule" TargetMode="External"/><Relationship Id="rId1" Type="http://schemas.openxmlformats.org/officeDocument/2006/relationships/slideLayout" Target="../slideLayouts/slideLayout580.xml"/><Relationship Id="rId6" Type="http://schemas.openxmlformats.org/officeDocument/2006/relationships/image" Target="../media/image240.png"/><Relationship Id="rId5" Type="http://schemas.openxmlformats.org/officeDocument/2006/relationships/hyperlink" Target="https://www.youtube.com/watch?v=4yfkM_5EFgo&amp;list=PL5Q2soXY2Zi-Mnk1PxjEIG32HAGILkTOF" TargetMode="External"/><Relationship Id="rId4" Type="http://schemas.openxmlformats.org/officeDocument/2006/relationships/hyperlink" Target="https://www.youtube.com/watch?v=9e4Chnwdovo&amp;list=PL5Q2soXY2Zi-841fUYYUK9EsXKhQKRPyX" TargetMode="External"/></Relationships>
</file>

<file path=ppt/slides/_rels/slide288.xml.rels><?xml version="1.0" encoding="UTF-8" standalone="yes"?>
<Relationships xmlns="http://schemas.openxmlformats.org/package/2006/relationships"><Relationship Id="rId3" Type="http://schemas.openxmlformats.org/officeDocument/2006/relationships/hyperlink" Target="https://www.youtube.com/onurmutlulectures" TargetMode="External"/><Relationship Id="rId2" Type="http://schemas.openxmlformats.org/officeDocument/2006/relationships/image" Target="../media/image252.png"/><Relationship Id="rId1" Type="http://schemas.openxmlformats.org/officeDocument/2006/relationships/slideLayout" Target="../slideLayouts/slideLayout580.xml"/></Relationships>
</file>

<file path=ppt/slides/_rels/slide289.xml.rels><?xml version="1.0" encoding="UTF-8" standalone="yes"?>
<Relationships xmlns="http://schemas.openxmlformats.org/package/2006/relationships"><Relationship Id="rId1" Type="http://schemas.openxmlformats.org/officeDocument/2006/relationships/slideLayout" Target="../slideLayouts/slideLayout703.xml"/></Relationships>
</file>

<file path=ppt/slides/_rels/slide29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9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4.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467.xml"/></Relationships>
</file>

<file path=ppt/slides/_rels/slide295.xml.rels><?xml version="1.0" encoding="UTF-8" standalone="yes"?>
<Relationships xmlns="http://schemas.openxmlformats.org/package/2006/relationships"><Relationship Id="rId1" Type="http://schemas.openxmlformats.org/officeDocument/2006/relationships/slideLayout" Target="../slideLayouts/slideLayout479.xml"/></Relationships>
</file>

<file path=ppt/slides/_rels/slide296.xml.rels><?xml version="1.0" encoding="UTF-8" standalone="yes"?>
<Relationships xmlns="http://schemas.openxmlformats.org/package/2006/relationships"><Relationship Id="rId1" Type="http://schemas.openxmlformats.org/officeDocument/2006/relationships/slideLayout" Target="../slideLayouts/slideLayout805.xml"/></Relationships>
</file>

<file path=ppt/slides/_rels/slide297.xml.rels><?xml version="1.0" encoding="UTF-8" standalone="yes"?>
<Relationships xmlns="http://schemas.openxmlformats.org/package/2006/relationships"><Relationship Id="rId2" Type="http://schemas.openxmlformats.org/officeDocument/2006/relationships/image" Target="../media/image253.png"/><Relationship Id="rId1" Type="http://schemas.openxmlformats.org/officeDocument/2006/relationships/slideLayout" Target="../slideLayouts/slideLayout805.xml"/></Relationships>
</file>

<file path=ppt/slides/_rels/slide298.xml.rels><?xml version="1.0" encoding="UTF-8" standalone="yes"?>
<Relationships xmlns="http://schemas.openxmlformats.org/package/2006/relationships"><Relationship Id="rId2" Type="http://schemas.openxmlformats.org/officeDocument/2006/relationships/image" Target="../media/image254.png"/><Relationship Id="rId1" Type="http://schemas.openxmlformats.org/officeDocument/2006/relationships/slideLayout" Target="../slideLayouts/slideLayout805.xml"/></Relationships>
</file>

<file path=ppt/slides/_rels/slide299.xml.rels><?xml version="1.0" encoding="UTF-8" standalone="yes"?>
<Relationships xmlns="http://schemas.openxmlformats.org/package/2006/relationships"><Relationship Id="rId1" Type="http://schemas.openxmlformats.org/officeDocument/2006/relationships/slideLayout" Target="../slideLayouts/slideLayout805.xml"/></Relationships>
</file>

<file path=ppt/slides/_rels/slide300.xml.rels><?xml version="1.0" encoding="UTF-8" standalone="yes"?>
<Relationships xmlns="http://schemas.openxmlformats.org/package/2006/relationships"><Relationship Id="rId1" Type="http://schemas.openxmlformats.org/officeDocument/2006/relationships/slideLayout" Target="../slideLayouts/slideLayout805.xml"/></Relationships>
</file>

<file path=ppt/slides/_rels/slide301.xml.rels><?xml version="1.0" encoding="UTF-8" standalone="yes"?>
<Relationships xmlns="http://schemas.openxmlformats.org/package/2006/relationships"><Relationship Id="rId1" Type="http://schemas.openxmlformats.org/officeDocument/2006/relationships/slideLayout" Target="../slideLayouts/slideLayout817.xml"/></Relationships>
</file>

<file path=ppt/slides/_rels/slide302.xml.rels><?xml version="1.0" encoding="UTF-8" standalone="yes"?>
<Relationships xmlns="http://schemas.openxmlformats.org/package/2006/relationships"><Relationship Id="rId3" Type="http://schemas.openxmlformats.org/officeDocument/2006/relationships/hyperlink" Target="http://isca2008.cs.princeton.edu/" TargetMode="External"/><Relationship Id="rId2" Type="http://schemas.openxmlformats.org/officeDocument/2006/relationships/hyperlink" Target="http://users.ece.cmu.edu/~omutlu/pub/rlmc_isca08.pdf" TargetMode="External"/><Relationship Id="rId1" Type="http://schemas.openxmlformats.org/officeDocument/2006/relationships/slideLayout" Target="../slideLayouts/slideLayout817.xml"/><Relationship Id="rId4" Type="http://schemas.openxmlformats.org/officeDocument/2006/relationships/image" Target="../media/image255.png"/></Relationships>
</file>

<file path=ppt/slides/_rels/slide303.xml.rels><?xml version="1.0" encoding="UTF-8" standalone="yes"?>
<Relationships xmlns="http://schemas.openxmlformats.org/package/2006/relationships"><Relationship Id="rId2" Type="http://schemas.openxmlformats.org/officeDocument/2006/relationships/image" Target="../media/image256.png"/><Relationship Id="rId1" Type="http://schemas.openxmlformats.org/officeDocument/2006/relationships/slideLayout" Target="../slideLayouts/slideLayout817.xml"/></Relationships>
</file>

<file path=ppt/slides/_rels/slide304.xml.rels><?xml version="1.0" encoding="UTF-8" standalone="yes"?>
<Relationships xmlns="http://schemas.openxmlformats.org/package/2006/relationships"><Relationship Id="rId3" Type="http://schemas.openxmlformats.org/officeDocument/2006/relationships/hyperlink" Target="http://isca2008.cs.princeton.edu/" TargetMode="External"/><Relationship Id="rId2" Type="http://schemas.openxmlformats.org/officeDocument/2006/relationships/hyperlink" Target="http://users.ece.cmu.edu/~omutlu/pub/rlmc_isca08.pdf" TargetMode="External"/><Relationship Id="rId1" Type="http://schemas.openxmlformats.org/officeDocument/2006/relationships/slideLayout" Target="../slideLayouts/slideLayout817.xml"/><Relationship Id="rId4" Type="http://schemas.openxmlformats.org/officeDocument/2006/relationships/image" Target="../media/image257.png"/></Relationships>
</file>

<file path=ppt/slides/_rels/slide305.xml.rels><?xml version="1.0" encoding="UTF-8" standalone="yes"?>
<Relationships xmlns="http://schemas.openxmlformats.org/package/2006/relationships"><Relationship Id="rId1" Type="http://schemas.openxmlformats.org/officeDocument/2006/relationships/slideLayout" Target="../slideLayouts/slideLayout817.xml"/></Relationships>
</file>

<file path=ppt/slides/_rels/slide306.xml.rels><?xml version="1.0" encoding="UTF-8" standalone="yes"?>
<Relationships xmlns="http://schemas.openxmlformats.org/package/2006/relationships"><Relationship Id="rId3" Type="http://schemas.openxmlformats.org/officeDocument/2006/relationships/image" Target="../media/image259.png"/><Relationship Id="rId2" Type="http://schemas.openxmlformats.org/officeDocument/2006/relationships/image" Target="../media/image258.png"/><Relationship Id="rId1" Type="http://schemas.openxmlformats.org/officeDocument/2006/relationships/slideLayout" Target="../slideLayouts/slideLayout817.xml"/></Relationships>
</file>

<file path=ppt/slides/_rels/slide307.xml.rels><?xml version="1.0" encoding="UTF-8" standalone="yes"?>
<Relationships xmlns="http://schemas.openxmlformats.org/package/2006/relationships"><Relationship Id="rId1" Type="http://schemas.openxmlformats.org/officeDocument/2006/relationships/slideLayout" Target="../slideLayouts/slideLayout817.xml"/></Relationships>
</file>

<file path=ppt/slides/_rels/slide308.xml.rels><?xml version="1.0" encoding="UTF-8" standalone="yes"?>
<Relationships xmlns="http://schemas.openxmlformats.org/package/2006/relationships"><Relationship Id="rId3" Type="http://schemas.openxmlformats.org/officeDocument/2006/relationships/hyperlink" Target="http://isca2008.cs.princeton.edu/" TargetMode="External"/><Relationship Id="rId2" Type="http://schemas.openxmlformats.org/officeDocument/2006/relationships/hyperlink" Target="http://users.ece.cmu.edu/~omutlu/pub/rlmc_isca08.pdf" TargetMode="External"/><Relationship Id="rId1" Type="http://schemas.openxmlformats.org/officeDocument/2006/relationships/slideLayout" Target="../slideLayouts/slideLayout817.xml"/><Relationship Id="rId4" Type="http://schemas.openxmlformats.org/officeDocument/2006/relationships/image" Target="../media/image260.png"/></Relationships>
</file>

<file path=ppt/slides/_rels/slide309.xml.rels><?xml version="1.0" encoding="UTF-8" standalone="yes"?>
<Relationships xmlns="http://schemas.openxmlformats.org/package/2006/relationships"><Relationship Id="rId8" Type="http://schemas.openxmlformats.org/officeDocument/2006/relationships/hyperlink" Target="https://people.inf.ethz.ch/omutlu/pub/Pythia-customizable-hardware-prefetcher-using-reinforcement-learning_micro21-lightning-talk.pptx" TargetMode="External"/><Relationship Id="rId13" Type="http://schemas.openxmlformats.org/officeDocument/2006/relationships/hyperlink" Target="https://arxiv.org/abs/2109.12021" TargetMode="External"/><Relationship Id="rId3" Type="http://schemas.openxmlformats.org/officeDocument/2006/relationships/hyperlink" Target="http://www.microarch.org/micro54/" TargetMode="External"/><Relationship Id="rId7" Type="http://schemas.openxmlformats.org/officeDocument/2006/relationships/hyperlink" Target="https://people.inf.ethz.ch/omutlu/pub/Pythia-customizable-hardware-prefetcher-using-reinforcement-learning_micro21-short-talk.pdf" TargetMode="External"/><Relationship Id="rId12" Type="http://schemas.openxmlformats.org/officeDocument/2006/relationships/hyperlink" Target="https://github.com/CMU-SAFARI/Pythia" TargetMode="External"/><Relationship Id="rId2" Type="http://schemas.openxmlformats.org/officeDocument/2006/relationships/hyperlink" Target="https://people.inf.ethz.ch/omutlu/pub/Pythia-customizable-hardware-prefetcher-using-reinforcement-learning_micro21.pdf" TargetMode="External"/><Relationship Id="rId1" Type="http://schemas.openxmlformats.org/officeDocument/2006/relationships/slideLayout" Target="../slideLayouts/slideLayout817.xml"/><Relationship Id="rId6" Type="http://schemas.openxmlformats.org/officeDocument/2006/relationships/hyperlink" Target="https://people.inf.ethz.ch/omutlu/pub/Pythia-customizable-hardware-prefetcher-using-reinforcement-learning_micro21-short-talk.pptx" TargetMode="External"/><Relationship Id="rId11" Type="http://schemas.openxmlformats.org/officeDocument/2006/relationships/hyperlink" Target="https://www.youtube.com/watch?v=kzL22FTz0vc&amp;list=PL5Q2soXY2Zi--0LrXSQ9sST3N0k0bXp51&amp;index=2" TargetMode="External"/><Relationship Id="rId5" Type="http://schemas.openxmlformats.org/officeDocument/2006/relationships/hyperlink" Target="https://people.inf.ethz.ch/omutlu/pub/Pythia-customizable-hardware-prefetcher-using-reinforcement-learning_micro21-talk.pdf" TargetMode="External"/><Relationship Id="rId15" Type="http://schemas.openxmlformats.org/officeDocument/2006/relationships/hyperlink" Target="https://arxiv.org/pdf/2109.12021.pdf" TargetMode="External"/><Relationship Id="rId10" Type="http://schemas.openxmlformats.org/officeDocument/2006/relationships/hyperlink" Target="https://www.youtube.com/watch?v=6UMFRW3VFPo&amp;list=PL5Q2soXY2Zi--0LrXSQ9sST3N0k0bXp51&amp;index=7" TargetMode="External"/><Relationship Id="rId4" Type="http://schemas.openxmlformats.org/officeDocument/2006/relationships/hyperlink" Target="https://people.inf.ethz.ch/omutlu/pub/Pythia-customizable-hardware-prefetcher-using-reinforcement-learning_micro21-talk.pptx" TargetMode="External"/><Relationship Id="rId9" Type="http://schemas.openxmlformats.org/officeDocument/2006/relationships/hyperlink" Target="https://people.inf.ethz.ch/omutlu/pub/Pythia-customizable-hardware-prefetcher-using-reinforcement-learning_micro21-lightning-talk.pdf" TargetMode="External"/><Relationship Id="rId14" Type="http://schemas.openxmlformats.org/officeDocument/2006/relationships/image" Target="../media/image261.png"/></Relationships>
</file>

<file path=ppt/slides/_rels/slide310.xml.rels><?xml version="1.0" encoding="UTF-8" standalone="yes"?>
<Relationships xmlns="http://schemas.openxmlformats.org/package/2006/relationships"><Relationship Id="rId8" Type="http://schemas.openxmlformats.org/officeDocument/2006/relationships/image" Target="../media/image267.png"/><Relationship Id="rId3" Type="http://schemas.openxmlformats.org/officeDocument/2006/relationships/image" Target="../media/image262.jpeg"/><Relationship Id="rId7" Type="http://schemas.openxmlformats.org/officeDocument/2006/relationships/image" Target="../media/image266.png"/><Relationship Id="rId2" Type="http://schemas.openxmlformats.org/officeDocument/2006/relationships/notesSlide" Target="../notesSlides/notesSlide51.xml"/><Relationship Id="rId1" Type="http://schemas.openxmlformats.org/officeDocument/2006/relationships/slideLayout" Target="../slideLayouts/slideLayout831.xml"/><Relationship Id="rId6" Type="http://schemas.openxmlformats.org/officeDocument/2006/relationships/image" Target="../media/image265.png"/><Relationship Id="rId5" Type="http://schemas.openxmlformats.org/officeDocument/2006/relationships/image" Target="../media/image264.tiff"/><Relationship Id="rId10" Type="http://schemas.openxmlformats.org/officeDocument/2006/relationships/hyperlink" Target="https://github.com/CMU-SAFARI/Pythia" TargetMode="External"/><Relationship Id="rId4" Type="http://schemas.openxmlformats.org/officeDocument/2006/relationships/image" Target="../media/image263.png"/><Relationship Id="rId9" Type="http://schemas.openxmlformats.org/officeDocument/2006/relationships/image" Target="../media/image268.png"/></Relationships>
</file>

<file path=ppt/slides/_rels/slide311.xml.rels><?xml version="1.0" encoding="UTF-8" standalone="yes"?>
<Relationships xmlns="http://schemas.openxmlformats.org/package/2006/relationships"><Relationship Id="rId3" Type="http://schemas.openxmlformats.org/officeDocument/2006/relationships/hyperlink" Target="https://github.com/CMU-SAFARI/Pythia" TargetMode="External"/><Relationship Id="rId2" Type="http://schemas.openxmlformats.org/officeDocument/2006/relationships/notesSlide" Target="../notesSlides/notesSlide52.xml"/><Relationship Id="rId1" Type="http://schemas.openxmlformats.org/officeDocument/2006/relationships/slideLayout" Target="../slideLayouts/slideLayout828.xml"/></Relationships>
</file>

<file path=ppt/slides/_rels/slide312.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828.xml"/></Relationships>
</file>

<file path=ppt/slides/_rels/slide313.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828.xml"/></Relationships>
</file>

<file path=ppt/slides/_rels/slide314.xml.rels><?xml version="1.0" encoding="UTF-8" standalone="yes"?>
<Relationships xmlns="http://schemas.openxmlformats.org/package/2006/relationships"><Relationship Id="rId2" Type="http://schemas.openxmlformats.org/officeDocument/2006/relationships/image" Target="../media/image269.jpeg"/><Relationship Id="rId1" Type="http://schemas.openxmlformats.org/officeDocument/2006/relationships/slideLayout" Target="../slideLayouts/slideLayout828.xml"/></Relationships>
</file>

<file path=ppt/slides/_rels/slide315.xml.rels><?xml version="1.0" encoding="UTF-8" standalone="yes"?>
<Relationships xmlns="http://schemas.openxmlformats.org/package/2006/relationships"><Relationship Id="rId3" Type="http://schemas.openxmlformats.org/officeDocument/2006/relationships/image" Target="../media/image270.emf"/><Relationship Id="rId2" Type="http://schemas.openxmlformats.org/officeDocument/2006/relationships/notesSlide" Target="../notesSlides/notesSlide55.xml"/><Relationship Id="rId1" Type="http://schemas.openxmlformats.org/officeDocument/2006/relationships/slideLayout" Target="../slideLayouts/slideLayout828.xml"/></Relationships>
</file>

<file path=ppt/slides/_rels/slide316.xml.rels><?xml version="1.0" encoding="UTF-8" standalone="yes"?>
<Relationships xmlns="http://schemas.openxmlformats.org/package/2006/relationships"><Relationship Id="rId3" Type="http://schemas.openxmlformats.org/officeDocument/2006/relationships/image" Target="../media/image271.emf"/><Relationship Id="rId2" Type="http://schemas.openxmlformats.org/officeDocument/2006/relationships/notesSlide" Target="../notesSlides/notesSlide56.xml"/><Relationship Id="rId1" Type="http://schemas.openxmlformats.org/officeDocument/2006/relationships/slideLayout" Target="../slideLayouts/slideLayout828.xml"/><Relationship Id="rId4" Type="http://schemas.openxmlformats.org/officeDocument/2006/relationships/image" Target="../media/image272.emf"/></Relationships>
</file>

<file path=ppt/slides/_rels/slide31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828.xml"/></Relationships>
</file>

<file path=ppt/slides/_rels/slide318.xml.rels><?xml version="1.0" encoding="UTF-8" standalone="yes"?>
<Relationships xmlns="http://schemas.openxmlformats.org/package/2006/relationships"><Relationship Id="rId2" Type="http://schemas.openxmlformats.org/officeDocument/2006/relationships/hyperlink" Target="https://github.com/ChampSim/ChampSim" TargetMode="External"/><Relationship Id="rId1" Type="http://schemas.openxmlformats.org/officeDocument/2006/relationships/slideLayout" Target="../slideLayouts/slideLayout828.xml"/></Relationships>
</file>

<file path=ppt/slides/_rels/slide319.xml.rels><?xml version="1.0" encoding="UTF-8" standalone="yes"?>
<Relationships xmlns="http://schemas.openxmlformats.org/package/2006/relationships"><Relationship Id="rId1" Type="http://schemas.openxmlformats.org/officeDocument/2006/relationships/slideLayout" Target="../slideLayouts/slideLayout828.xml"/></Relationships>
</file>

<file path=ppt/slides/_rels/slide320.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828.xml"/></Relationships>
</file>

<file path=ppt/slides/_rels/slide321.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828.xml"/></Relationships>
</file>

<file path=ppt/slides/_rels/slide322.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828.xml"/></Relationships>
</file>

<file path=ppt/slides/_rels/slide323.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828.xml"/></Relationships>
</file>

<file path=ppt/slides/_rels/slide324.xml.rels><?xml version="1.0" encoding="UTF-8" standalone="yes"?>
<Relationships xmlns="http://schemas.openxmlformats.org/package/2006/relationships"><Relationship Id="rId3" Type="http://schemas.openxmlformats.org/officeDocument/2006/relationships/image" Target="../media/image273.png"/><Relationship Id="rId2" Type="http://schemas.openxmlformats.org/officeDocument/2006/relationships/notesSlide" Target="../notesSlides/notesSlide58.xml"/><Relationship Id="rId1" Type="http://schemas.openxmlformats.org/officeDocument/2006/relationships/slideLayout" Target="../slideLayouts/slideLayout828.xml"/><Relationship Id="rId4" Type="http://schemas.openxmlformats.org/officeDocument/2006/relationships/hyperlink" Target="https://www.chisel-lang.org/" TargetMode="External"/></Relationships>
</file>

<file path=ppt/slides/_rels/slide325.xml.rels><?xml version="1.0" encoding="UTF-8" standalone="yes"?>
<Relationships xmlns="http://schemas.openxmlformats.org/package/2006/relationships"><Relationship Id="rId3" Type="http://schemas.openxmlformats.org/officeDocument/2006/relationships/image" Target="../media/image261.png"/><Relationship Id="rId2" Type="http://schemas.openxmlformats.org/officeDocument/2006/relationships/notesSlide" Target="../notesSlides/notesSlide59.xml"/><Relationship Id="rId1" Type="http://schemas.openxmlformats.org/officeDocument/2006/relationships/slideLayout" Target="../slideLayouts/slideLayout828.xml"/><Relationship Id="rId4" Type="http://schemas.openxmlformats.org/officeDocument/2006/relationships/hyperlink" Target="https://arxiv.org/pdf/2109.12021.pdf" TargetMode="External"/></Relationships>
</file>

<file path=ppt/slides/_rels/slide326.xml.rels><?xml version="1.0" encoding="UTF-8" standalone="yes"?>
<Relationships xmlns="http://schemas.openxmlformats.org/package/2006/relationships"><Relationship Id="rId3" Type="http://schemas.openxmlformats.org/officeDocument/2006/relationships/image" Target="../media/image266.png"/><Relationship Id="rId2" Type="http://schemas.openxmlformats.org/officeDocument/2006/relationships/hyperlink" Target="https://github.com/CMU-SAFARI/Pythia" TargetMode="External"/><Relationship Id="rId1" Type="http://schemas.openxmlformats.org/officeDocument/2006/relationships/slideLayout" Target="../slideLayouts/slideLayout828.xml"/><Relationship Id="rId6" Type="http://schemas.openxmlformats.org/officeDocument/2006/relationships/image" Target="../media/image274.png"/><Relationship Id="rId5" Type="http://schemas.openxmlformats.org/officeDocument/2006/relationships/image" Target="../media/image268.png"/><Relationship Id="rId4" Type="http://schemas.openxmlformats.org/officeDocument/2006/relationships/image" Target="../media/image267.png"/></Relationships>
</file>

<file path=ppt/slides/_rels/slide327.xml.rels><?xml version="1.0" encoding="UTF-8" standalone="yes"?>
<Relationships xmlns="http://schemas.openxmlformats.org/package/2006/relationships"><Relationship Id="rId8" Type="http://schemas.openxmlformats.org/officeDocument/2006/relationships/image" Target="../media/image267.png"/><Relationship Id="rId3" Type="http://schemas.openxmlformats.org/officeDocument/2006/relationships/image" Target="../media/image262.jpeg"/><Relationship Id="rId7" Type="http://schemas.openxmlformats.org/officeDocument/2006/relationships/image" Target="../media/image266.png"/><Relationship Id="rId2" Type="http://schemas.openxmlformats.org/officeDocument/2006/relationships/notesSlide" Target="../notesSlides/notesSlide60.xml"/><Relationship Id="rId1" Type="http://schemas.openxmlformats.org/officeDocument/2006/relationships/slideLayout" Target="../slideLayouts/slideLayout831.xml"/><Relationship Id="rId6" Type="http://schemas.openxmlformats.org/officeDocument/2006/relationships/image" Target="../media/image265.png"/><Relationship Id="rId5" Type="http://schemas.openxmlformats.org/officeDocument/2006/relationships/image" Target="../media/image264.tiff"/><Relationship Id="rId10" Type="http://schemas.openxmlformats.org/officeDocument/2006/relationships/hyperlink" Target="https://github.com/CMU-SAFARI/Pythia" TargetMode="External"/><Relationship Id="rId4" Type="http://schemas.openxmlformats.org/officeDocument/2006/relationships/image" Target="../media/image263.png"/><Relationship Id="rId9" Type="http://schemas.openxmlformats.org/officeDocument/2006/relationships/image" Target="../media/image268.png"/></Relationships>
</file>

<file path=ppt/slides/_rels/slide328.xml.rels><?xml version="1.0" encoding="UTF-8" standalone="yes"?>
<Relationships xmlns="http://schemas.openxmlformats.org/package/2006/relationships"><Relationship Id="rId8" Type="http://schemas.openxmlformats.org/officeDocument/2006/relationships/hyperlink" Target="https://people.inf.ethz.ch/omutlu/pub/Pythia-customizable-hardware-prefetcher-using-reinforcement-learning_micro21-lightning-talk.pptx" TargetMode="External"/><Relationship Id="rId13" Type="http://schemas.openxmlformats.org/officeDocument/2006/relationships/hyperlink" Target="https://arxiv.org/abs/2109.12021" TargetMode="External"/><Relationship Id="rId3" Type="http://schemas.openxmlformats.org/officeDocument/2006/relationships/hyperlink" Target="http://www.microarch.org/micro54/" TargetMode="External"/><Relationship Id="rId7" Type="http://schemas.openxmlformats.org/officeDocument/2006/relationships/hyperlink" Target="https://people.inf.ethz.ch/omutlu/pub/Pythia-customizable-hardware-prefetcher-using-reinforcement-learning_micro21-short-talk.pdf" TargetMode="External"/><Relationship Id="rId12" Type="http://schemas.openxmlformats.org/officeDocument/2006/relationships/hyperlink" Target="https://github.com/CMU-SAFARI/Pythia" TargetMode="External"/><Relationship Id="rId2" Type="http://schemas.openxmlformats.org/officeDocument/2006/relationships/hyperlink" Target="https://people.inf.ethz.ch/omutlu/pub/Pythia-customizable-hardware-prefetcher-using-reinforcement-learning_micro21.pdf" TargetMode="External"/><Relationship Id="rId1" Type="http://schemas.openxmlformats.org/officeDocument/2006/relationships/slideLayout" Target="../slideLayouts/slideLayout817.xml"/><Relationship Id="rId6" Type="http://schemas.openxmlformats.org/officeDocument/2006/relationships/hyperlink" Target="https://people.inf.ethz.ch/omutlu/pub/Pythia-customizable-hardware-prefetcher-using-reinforcement-learning_micro21-short-talk.pptx" TargetMode="External"/><Relationship Id="rId11" Type="http://schemas.openxmlformats.org/officeDocument/2006/relationships/hyperlink" Target="https://www.youtube.com/watch?v=kzL22FTz0vc&amp;list=PL5Q2soXY2Zi--0LrXSQ9sST3N0k0bXp51&amp;index=2" TargetMode="External"/><Relationship Id="rId5" Type="http://schemas.openxmlformats.org/officeDocument/2006/relationships/hyperlink" Target="https://people.inf.ethz.ch/omutlu/pub/Pythia-customizable-hardware-prefetcher-using-reinforcement-learning_micro21-talk.pdf" TargetMode="External"/><Relationship Id="rId15" Type="http://schemas.openxmlformats.org/officeDocument/2006/relationships/hyperlink" Target="https://arxiv.org/pdf/2109.12021.pdf" TargetMode="External"/><Relationship Id="rId10" Type="http://schemas.openxmlformats.org/officeDocument/2006/relationships/hyperlink" Target="https://www.youtube.com/watch?v=6UMFRW3VFPo&amp;list=PL5Q2soXY2Zi--0LrXSQ9sST3N0k0bXp51&amp;index=7" TargetMode="External"/><Relationship Id="rId4" Type="http://schemas.openxmlformats.org/officeDocument/2006/relationships/hyperlink" Target="https://people.inf.ethz.ch/omutlu/pub/Pythia-customizable-hardware-prefetcher-using-reinforcement-learning_micro21-talk.pptx" TargetMode="External"/><Relationship Id="rId9" Type="http://schemas.openxmlformats.org/officeDocument/2006/relationships/hyperlink" Target="https://people.inf.ethz.ch/omutlu/pub/Pythia-customizable-hardware-prefetcher-using-reinforcement-learning_micro21-lightning-talk.pdf" TargetMode="External"/><Relationship Id="rId14" Type="http://schemas.openxmlformats.org/officeDocument/2006/relationships/image" Target="../media/image261.png"/></Relationships>
</file>

<file path=ppt/slides/_rels/slide329.xml.rels><?xml version="1.0" encoding="UTF-8" standalone="yes"?>
<Relationships xmlns="http://schemas.openxmlformats.org/package/2006/relationships"><Relationship Id="rId3" Type="http://schemas.openxmlformats.org/officeDocument/2006/relationships/image" Target="../media/image275.png"/><Relationship Id="rId2" Type="http://schemas.openxmlformats.org/officeDocument/2006/relationships/hyperlink" Target="https://arxiv.org/pdf/2205.07394.pdf" TargetMode="External"/><Relationship Id="rId1" Type="http://schemas.openxmlformats.org/officeDocument/2006/relationships/slideLayout" Target="../slideLayouts/slideLayout2.xml"/></Relationships>
</file>

<file path=ppt/slides/_rels/slide330.xml.rels><?xml version="1.0" encoding="UTF-8" standalone="yes"?>
<Relationships xmlns="http://schemas.openxmlformats.org/package/2006/relationships"><Relationship Id="rId3" Type="http://schemas.openxmlformats.org/officeDocument/2006/relationships/image" Target="../media/image276.png"/><Relationship Id="rId2" Type="http://schemas.openxmlformats.org/officeDocument/2006/relationships/notesSlide" Target="../notesSlides/notesSlide61.xml"/><Relationship Id="rId1" Type="http://schemas.openxmlformats.org/officeDocument/2006/relationships/slideLayout" Target="../slideLayouts/slideLayout912.xml"/><Relationship Id="rId4" Type="http://schemas.openxmlformats.org/officeDocument/2006/relationships/image" Target="../media/image277.png"/></Relationships>
</file>

<file path=ppt/slides/_rels/slide331.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925.xml"/></Relationships>
</file>

<file path=ppt/slides/_rels/slide332.xml.rels><?xml version="1.0" encoding="UTF-8" standalone="yes"?>
<Relationships xmlns="http://schemas.openxmlformats.org/package/2006/relationships"><Relationship Id="rId3" Type="http://schemas.openxmlformats.org/officeDocument/2006/relationships/image" Target="../media/image278.png"/><Relationship Id="rId2" Type="http://schemas.openxmlformats.org/officeDocument/2006/relationships/notesSlide" Target="../notesSlides/notesSlide63.xml"/><Relationship Id="rId1" Type="http://schemas.openxmlformats.org/officeDocument/2006/relationships/slideLayout" Target="../slideLayouts/slideLayout925.xml"/></Relationships>
</file>

<file path=ppt/slides/_rels/slide333.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925.xml"/></Relationships>
</file>

<file path=ppt/slides/_rels/slide334.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925.xml"/></Relationships>
</file>

<file path=ppt/slides/_rels/slide335.xml.rels><?xml version="1.0" encoding="UTF-8" standalone="yes"?>
<Relationships xmlns="http://schemas.openxmlformats.org/package/2006/relationships"><Relationship Id="rId3" Type="http://schemas.openxmlformats.org/officeDocument/2006/relationships/image" Target="../media/image279.png"/><Relationship Id="rId2" Type="http://schemas.openxmlformats.org/officeDocument/2006/relationships/notesSlide" Target="../notesSlides/notesSlide66.xml"/><Relationship Id="rId1" Type="http://schemas.openxmlformats.org/officeDocument/2006/relationships/slideLayout" Target="../slideLayouts/slideLayout925.xml"/></Relationships>
</file>

<file path=ppt/slides/_rels/slide336.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925.xml"/></Relationships>
</file>

<file path=ppt/slides/_rels/slide337.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925.xml"/></Relationships>
</file>

<file path=ppt/slides/_rels/slide338.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925.xml"/></Relationships>
</file>

<file path=ppt/slides/_rels/slide339.xml.rels><?xml version="1.0" encoding="UTF-8" standalone="yes"?>
<Relationships xmlns="http://schemas.openxmlformats.org/package/2006/relationships"><Relationship Id="rId3" Type="http://schemas.openxmlformats.org/officeDocument/2006/relationships/image" Target="../media/image280.png"/><Relationship Id="rId2" Type="http://schemas.openxmlformats.org/officeDocument/2006/relationships/notesSlide" Target="../notesSlides/notesSlide70.xml"/><Relationship Id="rId1" Type="http://schemas.openxmlformats.org/officeDocument/2006/relationships/slideLayout" Target="../slideLayouts/slideLayout925.xml"/></Relationships>
</file>

<file path=ppt/slides/_rels/slide340.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925.xml"/></Relationships>
</file>

<file path=ppt/slides/_rels/slide341.xml.rels><?xml version="1.0" encoding="UTF-8" standalone="yes"?>
<Relationships xmlns="http://schemas.openxmlformats.org/package/2006/relationships"><Relationship Id="rId3" Type="http://schemas.openxmlformats.org/officeDocument/2006/relationships/image" Target="../media/image281.png"/><Relationship Id="rId2" Type="http://schemas.openxmlformats.org/officeDocument/2006/relationships/notesSlide" Target="../notesSlides/notesSlide72.xml"/><Relationship Id="rId1" Type="http://schemas.openxmlformats.org/officeDocument/2006/relationships/slideLayout" Target="../slideLayouts/slideLayout925.xml"/></Relationships>
</file>

<file path=ppt/slides/_rels/slide342.xml.rels><?xml version="1.0" encoding="UTF-8" standalone="yes"?>
<Relationships xmlns="http://schemas.openxmlformats.org/package/2006/relationships"><Relationship Id="rId3" Type="http://schemas.openxmlformats.org/officeDocument/2006/relationships/image" Target="../media/image282.png"/><Relationship Id="rId2" Type="http://schemas.openxmlformats.org/officeDocument/2006/relationships/notesSlide" Target="../notesSlides/notesSlide73.xml"/><Relationship Id="rId1" Type="http://schemas.openxmlformats.org/officeDocument/2006/relationships/slideLayout" Target="../slideLayouts/slideLayout925.xml"/></Relationships>
</file>

<file path=ppt/slides/_rels/slide343.xml.rels><?xml version="1.0" encoding="UTF-8" standalone="yes"?>
<Relationships xmlns="http://schemas.openxmlformats.org/package/2006/relationships"><Relationship Id="rId3" Type="http://schemas.openxmlformats.org/officeDocument/2006/relationships/image" Target="../media/image283.png"/><Relationship Id="rId2" Type="http://schemas.openxmlformats.org/officeDocument/2006/relationships/notesSlide" Target="../notesSlides/notesSlide74.xml"/><Relationship Id="rId1" Type="http://schemas.openxmlformats.org/officeDocument/2006/relationships/slideLayout" Target="../slideLayouts/slideLayout925.xml"/></Relationships>
</file>

<file path=ppt/slides/_rels/slide344.xml.rels><?xml version="1.0" encoding="UTF-8" standalone="yes"?>
<Relationships xmlns="http://schemas.openxmlformats.org/package/2006/relationships"><Relationship Id="rId3" Type="http://schemas.openxmlformats.org/officeDocument/2006/relationships/image" Target="../media/image284.png"/><Relationship Id="rId2" Type="http://schemas.openxmlformats.org/officeDocument/2006/relationships/notesSlide" Target="../notesSlides/notesSlide75.xml"/><Relationship Id="rId1" Type="http://schemas.openxmlformats.org/officeDocument/2006/relationships/slideLayout" Target="../slideLayouts/slideLayout925.xml"/></Relationships>
</file>

<file path=ppt/slides/_rels/slide345.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925.xml"/></Relationships>
</file>

<file path=ppt/slides/_rels/slide346.xml.rels><?xml version="1.0" encoding="UTF-8" standalone="yes"?>
<Relationships xmlns="http://schemas.openxmlformats.org/package/2006/relationships"><Relationship Id="rId3" Type="http://schemas.openxmlformats.org/officeDocument/2006/relationships/image" Target="../media/image285.png"/><Relationship Id="rId2" Type="http://schemas.openxmlformats.org/officeDocument/2006/relationships/notesSlide" Target="../notesSlides/notesSlide77.xml"/><Relationship Id="rId1" Type="http://schemas.openxmlformats.org/officeDocument/2006/relationships/slideLayout" Target="../slideLayouts/slideLayout925.xml"/></Relationships>
</file>

<file path=ppt/slides/_rels/slide347.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925.xml"/></Relationships>
</file>

<file path=ppt/slides/_rels/slide348.xml.rels><?xml version="1.0" encoding="UTF-8" standalone="yes"?>
<Relationships xmlns="http://schemas.openxmlformats.org/package/2006/relationships"><Relationship Id="rId3" Type="http://schemas.openxmlformats.org/officeDocument/2006/relationships/image" Target="../media/image286.png"/><Relationship Id="rId2" Type="http://schemas.openxmlformats.org/officeDocument/2006/relationships/notesSlide" Target="../notesSlides/notesSlide79.xml"/><Relationship Id="rId1" Type="http://schemas.openxmlformats.org/officeDocument/2006/relationships/slideLayout" Target="../slideLayouts/slideLayout925.xml"/></Relationships>
</file>

<file path=ppt/slides/_rels/slide349.xml.rels><?xml version="1.0" encoding="UTF-8" standalone="yes"?>
<Relationships xmlns="http://schemas.openxmlformats.org/package/2006/relationships"><Relationship Id="rId3" Type="http://schemas.openxmlformats.org/officeDocument/2006/relationships/image" Target="../media/image286.png"/><Relationship Id="rId2" Type="http://schemas.openxmlformats.org/officeDocument/2006/relationships/notesSlide" Target="../notesSlides/notesSlide80.xml"/><Relationship Id="rId1" Type="http://schemas.openxmlformats.org/officeDocument/2006/relationships/slideLayout" Target="../slideLayouts/slideLayout925.xml"/></Relationships>
</file>

<file path=ppt/slides/_rels/slide350.xml.rels><?xml version="1.0" encoding="UTF-8" standalone="yes"?>
<Relationships xmlns="http://schemas.openxmlformats.org/package/2006/relationships"><Relationship Id="rId3" Type="http://schemas.openxmlformats.org/officeDocument/2006/relationships/image" Target="../media/image287.png"/><Relationship Id="rId2" Type="http://schemas.openxmlformats.org/officeDocument/2006/relationships/notesSlide" Target="../notesSlides/notesSlide81.xml"/><Relationship Id="rId1" Type="http://schemas.openxmlformats.org/officeDocument/2006/relationships/slideLayout" Target="../slideLayouts/slideLayout925.xml"/></Relationships>
</file>

<file path=ppt/slides/_rels/slide351.xml.rels><?xml version="1.0" encoding="UTF-8" standalone="yes"?>
<Relationships xmlns="http://schemas.openxmlformats.org/package/2006/relationships"><Relationship Id="rId3" Type="http://schemas.openxmlformats.org/officeDocument/2006/relationships/image" Target="../media/image288.png"/><Relationship Id="rId2" Type="http://schemas.openxmlformats.org/officeDocument/2006/relationships/notesSlide" Target="../notesSlides/notesSlide82.xml"/><Relationship Id="rId1" Type="http://schemas.openxmlformats.org/officeDocument/2006/relationships/slideLayout" Target="../slideLayouts/slideLayout925.xml"/></Relationships>
</file>

<file path=ppt/slides/_rels/slide352.xml.rels><?xml version="1.0" encoding="UTF-8" standalone="yes"?>
<Relationships xmlns="http://schemas.openxmlformats.org/package/2006/relationships"><Relationship Id="rId3" Type="http://schemas.openxmlformats.org/officeDocument/2006/relationships/image" Target="../media/image289.png"/><Relationship Id="rId2" Type="http://schemas.openxmlformats.org/officeDocument/2006/relationships/notesSlide" Target="../notesSlides/notesSlide83.xml"/><Relationship Id="rId1" Type="http://schemas.openxmlformats.org/officeDocument/2006/relationships/slideLayout" Target="../slideLayouts/slideLayout925.xml"/></Relationships>
</file>

<file path=ppt/slides/_rels/slide353.xml.rels><?xml version="1.0" encoding="UTF-8" standalone="yes"?>
<Relationships xmlns="http://schemas.openxmlformats.org/package/2006/relationships"><Relationship Id="rId3" Type="http://schemas.openxmlformats.org/officeDocument/2006/relationships/image" Target="../media/image289.png"/><Relationship Id="rId2" Type="http://schemas.openxmlformats.org/officeDocument/2006/relationships/notesSlide" Target="../notesSlides/notesSlide84.xml"/><Relationship Id="rId1" Type="http://schemas.openxmlformats.org/officeDocument/2006/relationships/slideLayout" Target="../slideLayouts/slideLayout925.xml"/><Relationship Id="rId4" Type="http://schemas.openxmlformats.org/officeDocument/2006/relationships/image" Target="../media/image290.png"/></Relationships>
</file>

<file path=ppt/slides/_rels/slide354.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925.xml"/></Relationships>
</file>

<file path=ppt/slides/_rels/slide355.xml.rels><?xml version="1.0" encoding="UTF-8" standalone="yes"?>
<Relationships xmlns="http://schemas.openxmlformats.org/package/2006/relationships"><Relationship Id="rId3" Type="http://schemas.openxmlformats.org/officeDocument/2006/relationships/image" Target="../media/image275.png"/><Relationship Id="rId2" Type="http://schemas.openxmlformats.org/officeDocument/2006/relationships/hyperlink" Target="https://arxiv.org/pdf/2205.07394.pdf" TargetMode="External"/><Relationship Id="rId1" Type="http://schemas.openxmlformats.org/officeDocument/2006/relationships/slideLayout" Target="../slideLayouts/slideLayout2.xml"/></Relationships>
</file>

<file path=ppt/slides/_rels/slide35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5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58.xml.rels><?xml version="1.0" encoding="UTF-8" standalone="yes"?>
<Relationships xmlns="http://schemas.openxmlformats.org/package/2006/relationships"><Relationship Id="rId1" Type="http://schemas.openxmlformats.org/officeDocument/2006/relationships/slideLayout" Target="../slideLayouts/slideLayout703.xml"/></Relationships>
</file>

<file path=ppt/slides/_rels/slide35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60.xml.rels><?xml version="1.0" encoding="UTF-8" standalone="yes"?>
<Relationships xmlns="http://schemas.openxmlformats.org/package/2006/relationships"><Relationship Id="rId1" Type="http://schemas.openxmlformats.org/officeDocument/2006/relationships/slideLayout" Target="../slideLayouts/slideLayout817.xml"/></Relationships>
</file>

<file path=ppt/slides/_rels/slide361.xml.rels><?xml version="1.0" encoding="UTF-8" standalone="yes"?>
<Relationships xmlns="http://schemas.openxmlformats.org/package/2006/relationships"><Relationship Id="rId2" Type="http://schemas.openxmlformats.org/officeDocument/2006/relationships/image" Target="../media/image291.png"/><Relationship Id="rId1" Type="http://schemas.openxmlformats.org/officeDocument/2006/relationships/slideLayout" Target="../slideLayouts/slideLayout817.xml"/></Relationships>
</file>

<file path=ppt/slides/_rels/slide362.xml.rels><?xml version="1.0" encoding="UTF-8" standalone="yes"?>
<Relationships xmlns="http://schemas.openxmlformats.org/package/2006/relationships"><Relationship Id="rId2" Type="http://schemas.openxmlformats.org/officeDocument/2006/relationships/image" Target="../media/image292.png"/><Relationship Id="rId1" Type="http://schemas.openxmlformats.org/officeDocument/2006/relationships/slideLayout" Target="../slideLayouts/slideLayout817.xml"/></Relationships>
</file>

<file path=ppt/slides/_rels/slide363.xml.rels><?xml version="1.0" encoding="UTF-8" standalone="yes"?>
<Relationships xmlns="http://schemas.openxmlformats.org/package/2006/relationships"><Relationship Id="rId8" Type="http://schemas.openxmlformats.org/officeDocument/2006/relationships/hyperlink" Target="https://youtu.be/hasM-p7Ag_g" TargetMode="External"/><Relationship Id="rId3" Type="http://schemas.openxmlformats.org/officeDocument/2006/relationships/hyperlink" Target="http://iscaconf.org/isca2018/" TargetMode="External"/><Relationship Id="rId7" Type="http://schemas.openxmlformats.org/officeDocument/2006/relationships/hyperlink" Target="https://people.inf.ethz.ch/omutlu/pub/X-MEM_Expressive-Memory-for-Rich-Cross-Layer-Abstractions_isca18-lightning-talk.pdf" TargetMode="External"/><Relationship Id="rId2" Type="http://schemas.openxmlformats.org/officeDocument/2006/relationships/hyperlink" Target="https://people.inf.ethz.ch/omutlu/pub/X-MEM_Expressive-Memory-for-Rich-Cross-Layer-Abstractions_isca18.pdf" TargetMode="External"/><Relationship Id="rId1" Type="http://schemas.openxmlformats.org/officeDocument/2006/relationships/slideLayout" Target="../slideLayouts/slideLayout817.xml"/><Relationship Id="rId6" Type="http://schemas.openxmlformats.org/officeDocument/2006/relationships/hyperlink" Target="https://people.inf.ethz.ch/omutlu/pub/X-MEM_Expressive-Memory-for-Rich-Cross-Layer-Abstractions_isca18-lightning-talk.pptx" TargetMode="External"/><Relationship Id="rId5" Type="http://schemas.openxmlformats.org/officeDocument/2006/relationships/hyperlink" Target="https://people.inf.ethz.ch/omutlu/pub/X-MEM_Expressive-Memory-for-Rich-Cross-Layer-Abstractions_isca18-talk.pdf" TargetMode="External"/><Relationship Id="rId4" Type="http://schemas.openxmlformats.org/officeDocument/2006/relationships/hyperlink" Target="https://people.inf.ethz.ch/omutlu/pub/X-MEM_Expressive-Memory-for-Rich-Cross-Layer-Abstractions_isca18-talk.pptx" TargetMode="External"/><Relationship Id="rId9" Type="http://schemas.openxmlformats.org/officeDocument/2006/relationships/image" Target="../media/image293.png"/></Relationships>
</file>

<file path=ppt/slides/_rels/slide364.xml.rels><?xml version="1.0" encoding="UTF-8" standalone="yes"?>
<Relationships xmlns="http://schemas.openxmlformats.org/package/2006/relationships"><Relationship Id="rId3" Type="http://schemas.openxmlformats.org/officeDocument/2006/relationships/notesSlide" Target="../notesSlides/notesSlide86.xml"/><Relationship Id="rId2" Type="http://schemas.openxmlformats.org/officeDocument/2006/relationships/slideLayout" Target="../slideLayouts/slideLayout833.xml"/><Relationship Id="rId1" Type="http://schemas.openxmlformats.org/officeDocument/2006/relationships/tags" Target="../tags/tag5.xml"/><Relationship Id="rId6" Type="http://schemas.openxmlformats.org/officeDocument/2006/relationships/image" Target="../media/image296.jpeg"/><Relationship Id="rId5" Type="http://schemas.openxmlformats.org/officeDocument/2006/relationships/image" Target="../media/image295.png"/><Relationship Id="rId4" Type="http://schemas.openxmlformats.org/officeDocument/2006/relationships/image" Target="../media/image294.jpg"/></Relationships>
</file>

<file path=ppt/slides/_rels/slide365.xml.rels><?xml version="1.0" encoding="UTF-8" standalone="yes"?>
<Relationships xmlns="http://schemas.openxmlformats.org/package/2006/relationships"><Relationship Id="rId3" Type="http://schemas.openxmlformats.org/officeDocument/2006/relationships/notesSlide" Target="../notesSlides/notesSlide87.xml"/><Relationship Id="rId2" Type="http://schemas.openxmlformats.org/officeDocument/2006/relationships/slideLayout" Target="../slideLayouts/slideLayout833.xml"/><Relationship Id="rId1" Type="http://schemas.openxmlformats.org/officeDocument/2006/relationships/tags" Target="../tags/tag6.xml"/></Relationships>
</file>

<file path=ppt/slides/_rels/slide366.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833.xml"/></Relationships>
</file>

<file path=ppt/slides/_rels/slide367.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854.xml"/></Relationships>
</file>

<file path=ppt/slides/_rels/slide368.xml.rels><?xml version="1.0" encoding="UTF-8" standalone="yes"?>
<Relationships xmlns="http://schemas.openxmlformats.org/package/2006/relationships"><Relationship Id="rId2" Type="http://schemas.openxmlformats.org/officeDocument/2006/relationships/image" Target="../media/image297.png"/><Relationship Id="rId1" Type="http://schemas.openxmlformats.org/officeDocument/2006/relationships/slideLayout" Target="../slideLayouts/slideLayout817.xml"/></Relationships>
</file>

<file path=ppt/slides/_rels/slide369.xml.rels><?xml version="1.0" encoding="UTF-8" standalone="yes"?>
<Relationships xmlns="http://schemas.openxmlformats.org/package/2006/relationships"><Relationship Id="rId8" Type="http://schemas.openxmlformats.org/officeDocument/2006/relationships/hyperlink" Target="https://youtu.be/hasM-p7Ag_g" TargetMode="External"/><Relationship Id="rId3" Type="http://schemas.openxmlformats.org/officeDocument/2006/relationships/hyperlink" Target="http://iscaconf.org/isca2018/" TargetMode="External"/><Relationship Id="rId7" Type="http://schemas.openxmlformats.org/officeDocument/2006/relationships/hyperlink" Target="https://people.inf.ethz.ch/omutlu/pub/X-MEM_Expressive-Memory-for-Rich-Cross-Layer-Abstractions_isca18-lightning-talk.pdf" TargetMode="External"/><Relationship Id="rId2" Type="http://schemas.openxmlformats.org/officeDocument/2006/relationships/hyperlink" Target="https://people.inf.ethz.ch/omutlu/pub/X-MEM_Expressive-Memory-for-Rich-Cross-Layer-Abstractions_isca18.pdf" TargetMode="External"/><Relationship Id="rId1" Type="http://schemas.openxmlformats.org/officeDocument/2006/relationships/slideLayout" Target="../slideLayouts/slideLayout817.xml"/><Relationship Id="rId6" Type="http://schemas.openxmlformats.org/officeDocument/2006/relationships/hyperlink" Target="https://people.inf.ethz.ch/omutlu/pub/X-MEM_Expressive-Memory-for-Rich-Cross-Layer-Abstractions_isca18-lightning-talk.pptx" TargetMode="External"/><Relationship Id="rId5" Type="http://schemas.openxmlformats.org/officeDocument/2006/relationships/hyperlink" Target="https://people.inf.ethz.ch/omutlu/pub/X-MEM_Expressive-Memory-for-Rich-Cross-Layer-Abstractions_isca18-talk.pdf" TargetMode="External"/><Relationship Id="rId4" Type="http://schemas.openxmlformats.org/officeDocument/2006/relationships/hyperlink" Target="https://people.inf.ethz.ch/omutlu/pub/X-MEM_Expressive-Memory-for-Rich-Cross-Layer-Abstractions_isca18-talk.pptx" TargetMode="External"/><Relationship Id="rId9" Type="http://schemas.openxmlformats.org/officeDocument/2006/relationships/image" Target="../media/image293.png"/></Relationships>
</file>

<file path=ppt/slides/_rels/slide370.xml.rels><?xml version="1.0" encoding="UTF-8" standalone="yes"?>
<Relationships xmlns="http://schemas.openxmlformats.org/package/2006/relationships"><Relationship Id="rId8" Type="http://schemas.openxmlformats.org/officeDocument/2006/relationships/hyperlink" Target="https://youtu.be/M_0qvO97_hM" TargetMode="External"/><Relationship Id="rId3" Type="http://schemas.openxmlformats.org/officeDocument/2006/relationships/hyperlink" Target="http://iscaconf.org/isca2018/" TargetMode="External"/><Relationship Id="rId7" Type="http://schemas.openxmlformats.org/officeDocument/2006/relationships/hyperlink" Target="https://people.inf.ethz.ch/omutlu/pub/LocalityDescriptor-Cross-Layer-GPU-Data-Locality-Abstraction_isca18-lightning-talk.pdf" TargetMode="External"/><Relationship Id="rId2" Type="http://schemas.openxmlformats.org/officeDocument/2006/relationships/hyperlink" Target="https://people.inf.ethz.ch/omutlu/pub/LocalityDescriptor-Cross-Layer-GPU-Data-Locality-Abstraction_isca18.pdf" TargetMode="External"/><Relationship Id="rId1" Type="http://schemas.openxmlformats.org/officeDocument/2006/relationships/slideLayout" Target="../slideLayouts/slideLayout817.xml"/><Relationship Id="rId6" Type="http://schemas.openxmlformats.org/officeDocument/2006/relationships/hyperlink" Target="https://people.inf.ethz.ch/omutlu/pub/LocalityDescriptor-Cross-Layer-GPU-Data-Locality-Abstraction_isca18-lightning-talk.pptx" TargetMode="External"/><Relationship Id="rId5" Type="http://schemas.openxmlformats.org/officeDocument/2006/relationships/hyperlink" Target="https://people.inf.ethz.ch/omutlu/pub/LocalityDescriptor-Cross-Layer-GPU-Data-Locality-Abstraction_isca18-talk.pdf" TargetMode="External"/><Relationship Id="rId4" Type="http://schemas.openxmlformats.org/officeDocument/2006/relationships/hyperlink" Target="https://people.inf.ethz.ch/omutlu/pub/LocalityDescriptor-Cross-Layer-GPU-Data-Locality-Abstraction_isca18-talk.pptx" TargetMode="External"/><Relationship Id="rId9" Type="http://schemas.openxmlformats.org/officeDocument/2006/relationships/image" Target="../media/image298.png"/></Relationships>
</file>

<file path=ppt/slides/_rels/slide371.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856.xml"/></Relationships>
</file>

<file path=ppt/slides/_rels/slide372.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373.xml.rels><?xml version="1.0" encoding="UTF-8" standalone="yes"?>
<Relationships xmlns="http://schemas.openxmlformats.org/package/2006/relationships"><Relationship Id="rId8" Type="http://schemas.openxmlformats.org/officeDocument/2006/relationships/image" Target="../media/image299.png"/><Relationship Id="rId3" Type="http://schemas.openxmlformats.org/officeDocument/2006/relationships/hyperlink" Target="http://2014.dsn.org/" TargetMode="External"/><Relationship Id="rId7" Type="http://schemas.openxmlformats.org/officeDocument/2006/relationships/hyperlink" Target="http://www.zdnet.com/how-good-does-memory-need-to-be-7000031853/" TargetMode="External"/><Relationship Id="rId2" Type="http://schemas.openxmlformats.org/officeDocument/2006/relationships/hyperlink" Target="http://users.ece.cmu.edu/~omutlu/pub/heterogeneous-reliability-memory-for-data-centers_dsn14.pdf" TargetMode="External"/><Relationship Id="rId1" Type="http://schemas.openxmlformats.org/officeDocument/2006/relationships/slideLayout" Target="../slideLayouts/slideLayout2.xml"/><Relationship Id="rId6" Type="http://schemas.openxmlformats.org/officeDocument/2006/relationships/hyperlink" Target="http://users.ece.cmu.edu/~omutlu/pub/heterogeneous-reliability-memory-for-data-centers_luo_dsn14-talk.pdf" TargetMode="External"/><Relationship Id="rId5" Type="http://schemas.openxmlformats.org/officeDocument/2006/relationships/hyperlink" Target="http://users.ece.cmu.edu/~omutlu/pub/heterogeneous-reliability-memory-for-data-centers_luo_dsn14-talk.pptx" TargetMode="External"/><Relationship Id="rId4" Type="http://schemas.openxmlformats.org/officeDocument/2006/relationships/hyperlink" Target="http://users.ece.cmu.edu/~omutlu/pub/heterogeneous-reliability-memory_dsn14-summary.pdf" TargetMode="External"/></Relationships>
</file>

<file path=ppt/slides/_rels/slide374.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notesSlide" Target="../notesSlides/notesSlide91.xml"/><Relationship Id="rId1" Type="http://schemas.openxmlformats.org/officeDocument/2006/relationships/slideLayout" Target="../slideLayouts/slideLayout253.xml"/><Relationship Id="rId4" Type="http://schemas.openxmlformats.org/officeDocument/2006/relationships/image" Target="../media/image300.jpeg"/></Relationships>
</file>

<file path=ppt/slides/_rels/slide375.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745.xml"/></Relationships>
</file>

<file path=ppt/slides/_rels/slide376.xml.rels><?xml version="1.0" encoding="UTF-8" standalone="yes"?>
<Relationships xmlns="http://schemas.openxmlformats.org/package/2006/relationships"><Relationship Id="rId8" Type="http://schemas.openxmlformats.org/officeDocument/2006/relationships/image" Target="../media/image299.png"/><Relationship Id="rId3" Type="http://schemas.openxmlformats.org/officeDocument/2006/relationships/hyperlink" Target="http://2014.dsn.org/" TargetMode="External"/><Relationship Id="rId7" Type="http://schemas.openxmlformats.org/officeDocument/2006/relationships/hyperlink" Target="http://www.zdnet.com/how-good-does-memory-need-to-be-7000031853/" TargetMode="External"/><Relationship Id="rId2" Type="http://schemas.openxmlformats.org/officeDocument/2006/relationships/hyperlink" Target="http://users.ece.cmu.edu/~omutlu/pub/heterogeneous-reliability-memory-for-data-centers_dsn14.pdf" TargetMode="External"/><Relationship Id="rId1" Type="http://schemas.openxmlformats.org/officeDocument/2006/relationships/slideLayout" Target="../slideLayouts/slideLayout2.xml"/><Relationship Id="rId6" Type="http://schemas.openxmlformats.org/officeDocument/2006/relationships/hyperlink" Target="http://users.ece.cmu.edu/~omutlu/pub/heterogeneous-reliability-memory-for-data-centers_luo_dsn14-talk.pdf" TargetMode="External"/><Relationship Id="rId5" Type="http://schemas.openxmlformats.org/officeDocument/2006/relationships/hyperlink" Target="http://users.ece.cmu.edu/~omutlu/pub/heterogeneous-reliability-memory-for-data-centers_luo_dsn14-talk.pptx" TargetMode="External"/><Relationship Id="rId4" Type="http://schemas.openxmlformats.org/officeDocument/2006/relationships/hyperlink" Target="http://users.ece.cmu.edu/~omutlu/pub/heterogeneous-reliability-memory_dsn14-summary.pdf" TargetMode="External"/></Relationships>
</file>

<file path=ppt/slides/_rels/slide377.xml.rels><?xml version="1.0" encoding="UTF-8" standalone="yes"?>
<Relationships xmlns="http://schemas.openxmlformats.org/package/2006/relationships"><Relationship Id="rId1" Type="http://schemas.openxmlformats.org/officeDocument/2006/relationships/slideLayout" Target="../slideLayouts/slideLayout805.xml"/></Relationships>
</file>

<file path=ppt/slides/_rels/slide378.xml.rels><?xml version="1.0" encoding="UTF-8" standalone="yes"?>
<Relationships xmlns="http://schemas.openxmlformats.org/package/2006/relationships"><Relationship Id="rId1" Type="http://schemas.openxmlformats.org/officeDocument/2006/relationships/slideLayout" Target="../slideLayouts/slideLayout817.xml"/></Relationships>
</file>

<file path=ppt/slides/_rels/slide379.xml.rels><?xml version="1.0" encoding="UTF-8" standalone="yes"?>
<Relationships xmlns="http://schemas.openxmlformats.org/package/2006/relationships"><Relationship Id="rId3" Type="http://schemas.openxmlformats.org/officeDocument/2006/relationships/image" Target="../media/image301.png"/><Relationship Id="rId2" Type="http://schemas.openxmlformats.org/officeDocument/2006/relationships/notesSlide" Target="../notesSlides/notesSlide93.xml"/><Relationship Id="rId1" Type="http://schemas.openxmlformats.org/officeDocument/2006/relationships/slideLayout" Target="../slideLayouts/slideLayout867.xml"/><Relationship Id="rId4" Type="http://schemas.openxmlformats.org/officeDocument/2006/relationships/image" Target="../media/image302.png"/></Relationships>
</file>

<file path=ppt/slides/_rels/slide380.xml.rels><?xml version="1.0" encoding="UTF-8" standalone="yes"?>
<Relationships xmlns="http://schemas.openxmlformats.org/package/2006/relationships"><Relationship Id="rId3" Type="http://schemas.openxmlformats.org/officeDocument/2006/relationships/image" Target="../media/image303.png"/><Relationship Id="rId2" Type="http://schemas.openxmlformats.org/officeDocument/2006/relationships/notesSlide" Target="../notesSlides/notesSlide94.xml"/><Relationship Id="rId1" Type="http://schemas.openxmlformats.org/officeDocument/2006/relationships/slideLayout" Target="../slideLayouts/slideLayout867.xml"/><Relationship Id="rId4" Type="http://schemas.openxmlformats.org/officeDocument/2006/relationships/image" Target="../media/image304.png"/></Relationships>
</file>

<file path=ppt/slides/_rels/slide381.xml.rels><?xml version="1.0" encoding="UTF-8" standalone="yes"?>
<Relationships xmlns="http://schemas.openxmlformats.org/package/2006/relationships"><Relationship Id="rId3" Type="http://schemas.openxmlformats.org/officeDocument/2006/relationships/image" Target="../media/image303.png"/><Relationship Id="rId2" Type="http://schemas.openxmlformats.org/officeDocument/2006/relationships/notesSlide" Target="../notesSlides/notesSlide95.xml"/><Relationship Id="rId1" Type="http://schemas.openxmlformats.org/officeDocument/2006/relationships/slideLayout" Target="../slideLayouts/slideLayout867.xml"/><Relationship Id="rId4" Type="http://schemas.openxmlformats.org/officeDocument/2006/relationships/image" Target="../media/image305.png"/></Relationships>
</file>

<file path=ppt/slides/_rels/slide382.xml.rels><?xml version="1.0" encoding="UTF-8" standalone="yes"?>
<Relationships xmlns="http://schemas.openxmlformats.org/package/2006/relationships"><Relationship Id="rId3" Type="http://schemas.openxmlformats.org/officeDocument/2006/relationships/image" Target="../media/image306.png"/><Relationship Id="rId2" Type="http://schemas.openxmlformats.org/officeDocument/2006/relationships/notesSlide" Target="../notesSlides/notesSlide96.xml"/><Relationship Id="rId1" Type="http://schemas.openxmlformats.org/officeDocument/2006/relationships/slideLayout" Target="../slideLayouts/slideLayout867.xml"/><Relationship Id="rId4" Type="http://schemas.openxmlformats.org/officeDocument/2006/relationships/image" Target="../media/image303.png"/></Relationships>
</file>

<file path=ppt/slides/_rels/slide383.xml.rels><?xml version="1.0" encoding="UTF-8" standalone="yes"?>
<Relationships xmlns="http://schemas.openxmlformats.org/package/2006/relationships"><Relationship Id="rId3" Type="http://schemas.openxmlformats.org/officeDocument/2006/relationships/image" Target="../media/image303.png"/><Relationship Id="rId2" Type="http://schemas.openxmlformats.org/officeDocument/2006/relationships/notesSlide" Target="../notesSlides/notesSlide97.xml"/><Relationship Id="rId1" Type="http://schemas.openxmlformats.org/officeDocument/2006/relationships/slideLayout" Target="../slideLayouts/slideLayout867.xml"/></Relationships>
</file>

<file path=ppt/slides/_rels/slide384.xml.rels><?xml version="1.0" encoding="UTF-8" standalone="yes"?>
<Relationships xmlns="http://schemas.openxmlformats.org/package/2006/relationships"><Relationship Id="rId3" Type="http://schemas.openxmlformats.org/officeDocument/2006/relationships/hyperlink" Target="http://www.microarch.org/micro52/" TargetMode="External"/><Relationship Id="rId7" Type="http://schemas.openxmlformats.org/officeDocument/2006/relationships/image" Target="../media/image307.png"/><Relationship Id="rId2" Type="http://schemas.openxmlformats.org/officeDocument/2006/relationships/hyperlink" Target="https://people.inf.ethz.ch/omutlu/pub/EDEN-efficient-DNN-inference-with-approximate-memory_micro19.pdf" TargetMode="External"/><Relationship Id="rId1" Type="http://schemas.openxmlformats.org/officeDocument/2006/relationships/slideLayout" Target="../slideLayouts/slideLayout2.xml"/><Relationship Id="rId6" Type="http://schemas.openxmlformats.org/officeDocument/2006/relationships/hyperlink" Target="https://www.youtube.com/watch?v=oS-bKY75gXQ" TargetMode="External"/><Relationship Id="rId5" Type="http://schemas.openxmlformats.org/officeDocument/2006/relationships/hyperlink" Target="https://people.inf.ethz.ch/omutlu/pub/EDEN-efficient-DNN-inference-with-approximate-memory_micro19-lightning-talk.pdf" TargetMode="External"/><Relationship Id="rId4" Type="http://schemas.openxmlformats.org/officeDocument/2006/relationships/hyperlink" Target="https://people.inf.ethz.ch/omutlu/pub/EDEN-efficient-DNN-inference-with-approximate-memory_micro19-lightning-talk.pptx" TargetMode="External"/></Relationships>
</file>

<file path=ppt/slides/_rels/slide385.xml.rels><?xml version="1.0" encoding="UTF-8" standalone="yes"?>
<Relationships xmlns="http://schemas.openxmlformats.org/package/2006/relationships"><Relationship Id="rId8" Type="http://schemas.openxmlformats.org/officeDocument/2006/relationships/hyperlink" Target="https://people.inf.ethz.ch/omutlu/pub/SMASH-sparse-matrix-software-hardware-acceleration_micro19-poster.pptx" TargetMode="External"/><Relationship Id="rId3" Type="http://schemas.openxmlformats.org/officeDocument/2006/relationships/hyperlink" Target="http://www.microarch.org/micro52/" TargetMode="External"/><Relationship Id="rId7" Type="http://schemas.openxmlformats.org/officeDocument/2006/relationships/hyperlink" Target="https://people.inf.ethz.ch/omutlu/pub/SMASH-sparse-matrix-software-hardware-acceleration_micro19-lightning-talk.pdf" TargetMode="External"/><Relationship Id="rId12" Type="http://schemas.openxmlformats.org/officeDocument/2006/relationships/image" Target="../media/image308.png"/><Relationship Id="rId2" Type="http://schemas.openxmlformats.org/officeDocument/2006/relationships/hyperlink" Target="https://people.inf.ethz.ch/omutlu/pub/SMASH-sparse-matrix-software-hardware-acceleration_micro19.pdf" TargetMode="External"/><Relationship Id="rId1" Type="http://schemas.openxmlformats.org/officeDocument/2006/relationships/slideLayout" Target="../slideLayouts/slideLayout2.xml"/><Relationship Id="rId6" Type="http://schemas.openxmlformats.org/officeDocument/2006/relationships/hyperlink" Target="https://people.inf.ethz.ch/omutlu/pub/SMASH-sparse-matrix-software-hardware-acceleration_micro19-lightning-talk.pptx" TargetMode="External"/><Relationship Id="rId11" Type="http://schemas.openxmlformats.org/officeDocument/2006/relationships/hyperlink" Target="https://www.youtube.com/watch?v=LWYVQ3o_SdU" TargetMode="External"/><Relationship Id="rId5" Type="http://schemas.openxmlformats.org/officeDocument/2006/relationships/hyperlink" Target="https://people.inf.ethz.ch/omutlu/pub/SMASH-sparse-matrix-software-hardware-acceleration_micro19-talk.pdf" TargetMode="External"/><Relationship Id="rId10" Type="http://schemas.openxmlformats.org/officeDocument/2006/relationships/hyperlink" Target="https://www.youtube.com/watch?v=VN0PQ5zgLGg" TargetMode="External"/><Relationship Id="rId4" Type="http://schemas.openxmlformats.org/officeDocument/2006/relationships/hyperlink" Target="https://people.inf.ethz.ch/omutlu/pub/SMASH-sparse-matrix-software-hardware-acceleration_micro19-talk.pptx" TargetMode="External"/><Relationship Id="rId9" Type="http://schemas.openxmlformats.org/officeDocument/2006/relationships/hyperlink" Target="https://people.inf.ethz.ch/omutlu/pub/SMASH-sparse-matrix-software-hardware-acceleration_micro19-poster.pdf" TargetMode="External"/></Relationships>
</file>

<file path=ppt/slides/_rels/slide386.xml.rels><?xml version="1.0" encoding="UTF-8" standalone="yes"?>
<Relationships xmlns="http://schemas.openxmlformats.org/package/2006/relationships"><Relationship Id="rId8" Type="http://schemas.openxmlformats.org/officeDocument/2006/relationships/hyperlink" Target="https://people.inf.ethz.ch/omutlu/pub/VBI-virtual-block-interface_isca20-ARM-Research-Summit-poster.pptx" TargetMode="External"/><Relationship Id="rId13" Type="http://schemas.openxmlformats.org/officeDocument/2006/relationships/image" Target="../media/image309.png"/><Relationship Id="rId3" Type="http://schemas.openxmlformats.org/officeDocument/2006/relationships/hyperlink" Target="http://iscaconf.org/isca2020/" TargetMode="External"/><Relationship Id="rId7" Type="http://schemas.openxmlformats.org/officeDocument/2006/relationships/hyperlink" Target="https://people.inf.ethz.ch/omutlu/pub/VBI-virtual-block-interface_isca20-lightning-talk.pdf" TargetMode="External"/><Relationship Id="rId12" Type="http://schemas.openxmlformats.org/officeDocument/2006/relationships/hyperlink" Target="https://www.youtube.com/watch?v=PPR7YrBi7IQ" TargetMode="External"/><Relationship Id="rId2" Type="http://schemas.openxmlformats.org/officeDocument/2006/relationships/hyperlink" Target="https://people.inf.ethz.ch/omutlu/pub/VBI-virtual-block-interface_isca20.pdf" TargetMode="External"/><Relationship Id="rId1" Type="http://schemas.openxmlformats.org/officeDocument/2006/relationships/slideLayout" Target="../slideLayouts/slideLayout2.xml"/><Relationship Id="rId6" Type="http://schemas.openxmlformats.org/officeDocument/2006/relationships/hyperlink" Target="https://people.inf.ethz.ch/omutlu/pub/VBI-virtual-block-interface_isca20-lightning-talk.pptx" TargetMode="External"/><Relationship Id="rId11" Type="http://schemas.openxmlformats.org/officeDocument/2006/relationships/hyperlink" Target="https://youtu.be/04l-Zlaue0k" TargetMode="External"/><Relationship Id="rId5" Type="http://schemas.openxmlformats.org/officeDocument/2006/relationships/hyperlink" Target="https://people.inf.ethz.ch/omutlu/pub/VBI-virtual-block-interface_isca20-talk.pdf" TargetMode="External"/><Relationship Id="rId10" Type="http://schemas.openxmlformats.org/officeDocument/2006/relationships/hyperlink" Target="https://www.youtube.com/watch?v=7c6LgVrCwPo" TargetMode="External"/><Relationship Id="rId4" Type="http://schemas.openxmlformats.org/officeDocument/2006/relationships/hyperlink" Target="https://people.inf.ethz.ch/omutlu/pub/VBI-virtual-block-interface_isca20-talk.pptx" TargetMode="External"/><Relationship Id="rId9" Type="http://schemas.openxmlformats.org/officeDocument/2006/relationships/hyperlink" Target="https://people.inf.ethz.ch/omutlu/pub/VBI-virtual-block-interface_isca20-ARM-Research-Summit-poster.pdf" TargetMode="External"/></Relationships>
</file>

<file path=ppt/slides/_rels/slide387.xml.rels><?xml version="1.0" encoding="UTF-8" standalone="yes"?>
<Relationships xmlns="http://schemas.openxmlformats.org/package/2006/relationships"><Relationship Id="rId8" Type="http://schemas.openxmlformats.org/officeDocument/2006/relationships/hyperlink" Target="https://www.youtube.com/watch?v=xMiuqUyjkk0" TargetMode="External"/><Relationship Id="rId3" Type="http://schemas.openxmlformats.org/officeDocument/2006/relationships/hyperlink" Target="https://www.fpl2020.org/" TargetMode="External"/><Relationship Id="rId7" Type="http://schemas.openxmlformats.org/officeDocument/2006/relationships/hyperlink" Target="https://people.inf.ethz.ch/omutlu/pub/NERO-near-memory-stencil-acceleration-for-weather_fpl20-lightning-talk.pdf" TargetMode="External"/><Relationship Id="rId2" Type="http://schemas.openxmlformats.org/officeDocument/2006/relationships/hyperlink" Target="https://people.inf.ethz.ch/omutlu/pub/NERO-near-memory-stencil-acceleration-for-weather_fpl20.pdf" TargetMode="External"/><Relationship Id="rId1" Type="http://schemas.openxmlformats.org/officeDocument/2006/relationships/slideLayout" Target="../slideLayouts/slideLayout603.xml"/><Relationship Id="rId6" Type="http://schemas.openxmlformats.org/officeDocument/2006/relationships/hyperlink" Target="https://people.inf.ethz.ch/omutlu/pub/NERO-near-memory-stencil-acceleration-for-weather_fpl20-lightning-talk.pptx" TargetMode="External"/><Relationship Id="rId5" Type="http://schemas.openxmlformats.org/officeDocument/2006/relationships/hyperlink" Target="https://people.inf.ethz.ch/omutlu/pub/NERO-near-memory-stencil-acceleration-for-weather_fpl20-talk.pdf" TargetMode="External"/><Relationship Id="rId4" Type="http://schemas.openxmlformats.org/officeDocument/2006/relationships/hyperlink" Target="https://people.inf.ethz.ch/omutlu/pub/NERO-near-memory-stencil-acceleration-for-weather_fpl20-talk.pptx" TargetMode="External"/><Relationship Id="rId9" Type="http://schemas.openxmlformats.org/officeDocument/2006/relationships/image" Target="../media/image148.png"/></Relationships>
</file>

<file path=ppt/slides/_rels/slide388.xml.rels><?xml version="1.0" encoding="UTF-8" standalone="yes"?>
<Relationships xmlns="http://schemas.openxmlformats.org/package/2006/relationships"><Relationship Id="rId8" Type="http://schemas.openxmlformats.org/officeDocument/2006/relationships/image" Target="../media/image149.png"/><Relationship Id="rId3" Type="http://schemas.openxmlformats.org/officeDocument/2006/relationships/hyperlink" Target="http://www.iccd-conf.com/" TargetMode="External"/><Relationship Id="rId7" Type="http://schemas.openxmlformats.org/officeDocument/2006/relationships/hyperlink" Target="https://github.com/CMU-SAFARI/NATSA" TargetMode="External"/><Relationship Id="rId2" Type="http://schemas.openxmlformats.org/officeDocument/2006/relationships/hyperlink" Target="https://people.inf.ethz.ch/omutlu/pub/NATSA_time-series-analysis-near-data_iccd20.pdf" TargetMode="External"/><Relationship Id="rId1" Type="http://schemas.openxmlformats.org/officeDocument/2006/relationships/slideLayout" Target="../slideLayouts/slideLayout603.xml"/><Relationship Id="rId6" Type="http://schemas.openxmlformats.org/officeDocument/2006/relationships/hyperlink" Target="https://www.youtube.com/watch?v=PwhtSAVa_W4" TargetMode="External"/><Relationship Id="rId5" Type="http://schemas.openxmlformats.org/officeDocument/2006/relationships/hyperlink" Target="https://people.inf.ethz.ch/omutlu/pub/NATSA_time-series-analysis-near-data_iccd20-talk.pdf" TargetMode="External"/><Relationship Id="rId4" Type="http://schemas.openxmlformats.org/officeDocument/2006/relationships/hyperlink" Target="https://people.inf.ethz.ch/omutlu/pub/NATSA_time-series-analysis-near-data_iccd20-talk.pptx" TargetMode="External"/></Relationships>
</file>

<file path=ppt/slides/_rels/slide389.xml.rels><?xml version="1.0" encoding="UTF-8" standalone="yes"?>
<Relationships xmlns="http://schemas.openxmlformats.org/package/2006/relationships"><Relationship Id="rId3" Type="http://schemas.openxmlformats.org/officeDocument/2006/relationships/hyperlink" Target="http://www.computer.org/micro/" TargetMode="External"/><Relationship Id="rId2" Type="http://schemas.openxmlformats.org/officeDocument/2006/relationships/hyperlink" Target="https://arxiv.org/pdf/2106.06433.pdf" TargetMode="External"/><Relationship Id="rId1" Type="http://schemas.openxmlformats.org/officeDocument/2006/relationships/slideLayout" Target="../slideLayouts/slideLayout603.xml"/><Relationship Id="rId4" Type="http://schemas.openxmlformats.org/officeDocument/2006/relationships/image" Target="../media/image42.png"/></Relationships>
</file>

<file path=ppt/slides/_rels/slide390.xml.rels><?xml version="1.0" encoding="UTF-8" standalone="yes"?>
<Relationships xmlns="http://schemas.openxmlformats.org/package/2006/relationships"><Relationship Id="rId3" Type="http://schemas.openxmlformats.org/officeDocument/2006/relationships/hyperlink" Target="http://www.iccd-conf.com/" TargetMode="External"/><Relationship Id="rId2" Type="http://schemas.openxmlformats.org/officeDocument/2006/relationships/hyperlink" Target="https://users.ece.cmu.edu/~omutlu/pub/in-memory-pointer-chasing-accelerator_iccd16.pdf" TargetMode="External"/><Relationship Id="rId1" Type="http://schemas.openxmlformats.org/officeDocument/2006/relationships/slideLayout" Target="../slideLayouts/slideLayout603.xml"/><Relationship Id="rId4" Type="http://schemas.openxmlformats.org/officeDocument/2006/relationships/image" Target="../media/image144.png"/></Relationships>
</file>

<file path=ppt/slides/_rels/slide391.xml.rels><?xml version="1.0" encoding="UTF-8" standalone="yes"?>
<Relationships xmlns="http://schemas.openxmlformats.org/package/2006/relationships"><Relationship Id="rId8" Type="http://schemas.openxmlformats.org/officeDocument/2006/relationships/hyperlink" Target="https://people.inf.ethz.ch/omutlu/pub/GenASM-approximate-string-matching-framework-for-genome-analysis_micro20-talk.pptx" TargetMode="External"/><Relationship Id="rId3" Type="http://schemas.openxmlformats.org/officeDocument/2006/relationships/hyperlink" Target="http://www.microarch.org/micro53/" TargetMode="External"/><Relationship Id="rId7" Type="http://schemas.openxmlformats.org/officeDocument/2006/relationships/hyperlink" Target="https://www.youtube.com/watch?v=srQVqPJFqjo" TargetMode="External"/><Relationship Id="rId2" Type="http://schemas.openxmlformats.org/officeDocument/2006/relationships/hyperlink" Target="https://people.inf.ethz.ch/omutlu/pub/GenASM-approximate-string-matching-framework-for-genome-analysis_micro20.pdf" TargetMode="External"/><Relationship Id="rId1" Type="http://schemas.openxmlformats.org/officeDocument/2006/relationships/slideLayout" Target="../slideLayouts/slideLayout626.xml"/><Relationship Id="rId6" Type="http://schemas.openxmlformats.org/officeDocument/2006/relationships/hyperlink" Target="https://people.inf.ethz.ch/omutlu/pub/GenASM-approximate-string-matching-framework-for-genome-analysis_micro20-lightning-talk.pdf" TargetMode="External"/><Relationship Id="rId5" Type="http://schemas.openxmlformats.org/officeDocument/2006/relationships/hyperlink" Target="https://people.inf.ethz.ch/omutlu/pub/GenASM-approximate-string-matching-framework-for-genome-analysis_micro20-lightning-talk.pptx" TargetMode="External"/><Relationship Id="rId10" Type="http://schemas.openxmlformats.org/officeDocument/2006/relationships/image" Target="../media/image47.png"/><Relationship Id="rId4" Type="http://schemas.openxmlformats.org/officeDocument/2006/relationships/hyperlink" Target="https://www.youtube.com/watch?v=nJs3RRnvk_k" TargetMode="External"/><Relationship Id="rId9" Type="http://schemas.openxmlformats.org/officeDocument/2006/relationships/hyperlink" Target="https://people.inf.ethz.ch/omutlu/pub/GenASM-approximate-string-matching-framework-for-genome-analysis_micro20-talk.pdf" TargetMode="External"/></Relationships>
</file>

<file path=ppt/slides/_rels/slide392.xml.rels><?xml version="1.0" encoding="UTF-8" standalone="yes"?>
<Relationships xmlns="http://schemas.openxmlformats.org/package/2006/relationships"><Relationship Id="rId3" Type="http://schemas.openxmlformats.org/officeDocument/2006/relationships/hyperlink" Target="http://www.computer.org/micro/" TargetMode="External"/><Relationship Id="rId7" Type="http://schemas.openxmlformats.org/officeDocument/2006/relationships/image" Target="../media/image41.png"/><Relationship Id="rId2" Type="http://schemas.openxmlformats.org/officeDocument/2006/relationships/hyperlink" Target="https://people.inf.ethz.ch/omutlu/pub/AcceleratingGenomeAnalysis_ieeemicro20.pdf" TargetMode="External"/><Relationship Id="rId1" Type="http://schemas.openxmlformats.org/officeDocument/2006/relationships/slideLayout" Target="../slideLayouts/slideLayout2.xml"/><Relationship Id="rId6" Type="http://schemas.openxmlformats.org/officeDocument/2006/relationships/hyperlink" Target="https://www.youtube.com/watch?v=hPnSmfwu2-A" TargetMode="External"/><Relationship Id="rId5" Type="http://schemas.openxmlformats.org/officeDocument/2006/relationships/hyperlink" Target="https://people.inf.ethz.ch/omutlu/pub/onur-AcceleratingGenomeAnalysis-AACBB-Keynote-Feb-16-2019-FINAL.pdf" TargetMode="External"/><Relationship Id="rId4" Type="http://schemas.openxmlformats.org/officeDocument/2006/relationships/hyperlink" Target="https://people.inf.ethz.ch/omutlu/pub/onur-AcceleratingGenomeAnalysis-AACBB-Keynote-Feb-16-2019-FINAL.pptx" TargetMode="External"/></Relationships>
</file>

<file path=ppt/slides/_rels/slide39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6.xml.rels><?xml version="1.0" encoding="UTF-8" standalone="yes"?>
<Relationships xmlns="http://schemas.openxmlformats.org/package/2006/relationships"><Relationship Id="rId2" Type="http://schemas.openxmlformats.org/officeDocument/2006/relationships/image" Target="../media/image310.png"/><Relationship Id="rId1" Type="http://schemas.openxmlformats.org/officeDocument/2006/relationships/slideLayout" Target="../slideLayouts/slideLayout236.xml"/></Relationships>
</file>

<file path=ppt/slides/_rels/slide397.xml.rels><?xml version="1.0" encoding="UTF-8" standalone="yes"?>
<Relationships xmlns="http://schemas.openxmlformats.org/package/2006/relationships"><Relationship Id="rId3" Type="http://schemas.openxmlformats.org/officeDocument/2006/relationships/image" Target="../media/image311.png"/><Relationship Id="rId2" Type="http://schemas.openxmlformats.org/officeDocument/2006/relationships/image" Target="../media/image310.png"/><Relationship Id="rId1" Type="http://schemas.openxmlformats.org/officeDocument/2006/relationships/slideLayout" Target="../slideLayouts/slideLayout236.xml"/></Relationships>
</file>

<file path=ppt/slides/_rels/slide398.xml.rels><?xml version="1.0" encoding="UTF-8" standalone="yes"?>
<Relationships xmlns="http://schemas.openxmlformats.org/package/2006/relationships"><Relationship Id="rId3" Type="http://schemas.openxmlformats.org/officeDocument/2006/relationships/image" Target="../media/image311.png"/><Relationship Id="rId2" Type="http://schemas.openxmlformats.org/officeDocument/2006/relationships/image" Target="../media/image310.png"/><Relationship Id="rId1" Type="http://schemas.openxmlformats.org/officeDocument/2006/relationships/slideLayout" Target="../slideLayouts/slideLayout236.xml"/><Relationship Id="rId4" Type="http://schemas.openxmlformats.org/officeDocument/2006/relationships/image" Target="../media/image312.png"/></Relationships>
</file>

<file path=ppt/slides/_rels/slide399.xml.rels><?xml version="1.0" encoding="UTF-8" standalone="yes"?>
<Relationships xmlns="http://schemas.openxmlformats.org/package/2006/relationships"><Relationship Id="rId2" Type="http://schemas.openxmlformats.org/officeDocument/2006/relationships/image" Target="../media/image313.png"/><Relationship Id="rId1" Type="http://schemas.openxmlformats.org/officeDocument/2006/relationships/slideLayout" Target="../slideLayouts/slideLayout664.xml"/></Relationships>
</file>

<file path=ppt/slides/_rels/slide400.xml.rels><?xml version="1.0" encoding="UTF-8" standalone="yes"?>
<Relationships xmlns="http://schemas.openxmlformats.org/package/2006/relationships"><Relationship Id="rId3" Type="http://schemas.openxmlformats.org/officeDocument/2006/relationships/image" Target="../media/image315.png"/><Relationship Id="rId2" Type="http://schemas.openxmlformats.org/officeDocument/2006/relationships/image" Target="../media/image314.png"/><Relationship Id="rId1" Type="http://schemas.openxmlformats.org/officeDocument/2006/relationships/slideLayout" Target="../slideLayouts/slideLayout664.xml"/></Relationships>
</file>

<file path=ppt/slides/_rels/slide401.xml.rels><?xml version="1.0" encoding="UTF-8" standalone="yes"?>
<Relationships xmlns="http://schemas.openxmlformats.org/package/2006/relationships"><Relationship Id="rId2" Type="http://schemas.openxmlformats.org/officeDocument/2006/relationships/image" Target="../media/image316.jpeg"/><Relationship Id="rId1" Type="http://schemas.openxmlformats.org/officeDocument/2006/relationships/slideLayout" Target="../slideLayouts/slideLayout236.xml"/></Relationships>
</file>

<file path=ppt/slides/_rels/slide402.xml.rels><?xml version="1.0" encoding="UTF-8" standalone="yes"?>
<Relationships xmlns="http://schemas.openxmlformats.org/package/2006/relationships"><Relationship Id="rId2" Type="http://schemas.openxmlformats.org/officeDocument/2006/relationships/image" Target="../media/image317.jpeg"/><Relationship Id="rId1" Type="http://schemas.openxmlformats.org/officeDocument/2006/relationships/slideLayout" Target="../slideLayouts/slideLayout236.xml"/></Relationships>
</file>

<file path=ppt/slides/_rels/slide403.xml.rels><?xml version="1.0" encoding="UTF-8" standalone="yes"?>
<Relationships xmlns="http://schemas.openxmlformats.org/package/2006/relationships"><Relationship Id="rId3" Type="http://schemas.openxmlformats.org/officeDocument/2006/relationships/image" Target="../media/image319.jpeg"/><Relationship Id="rId2" Type="http://schemas.openxmlformats.org/officeDocument/2006/relationships/image" Target="../media/image318.jpeg"/><Relationship Id="rId1" Type="http://schemas.openxmlformats.org/officeDocument/2006/relationships/slideLayout" Target="../slideLayouts/slideLayout664.xml"/></Relationships>
</file>

<file path=ppt/slides/_rels/slide404.xml.rels><?xml version="1.0" encoding="UTF-8" standalone="yes"?>
<Relationships xmlns="http://schemas.openxmlformats.org/package/2006/relationships"><Relationship Id="rId2" Type="http://schemas.openxmlformats.org/officeDocument/2006/relationships/image" Target="../media/image320.jpeg"/><Relationship Id="rId1" Type="http://schemas.openxmlformats.org/officeDocument/2006/relationships/slideLayout" Target="../slideLayouts/slideLayout676.xml"/></Relationships>
</file>

<file path=ppt/slides/_rels/slide405.xml.rels><?xml version="1.0" encoding="UTF-8" standalone="yes"?>
<Relationships xmlns="http://schemas.openxmlformats.org/package/2006/relationships"><Relationship Id="rId3" Type="http://schemas.openxmlformats.org/officeDocument/2006/relationships/image" Target="../media/image322.jpeg"/><Relationship Id="rId2" Type="http://schemas.openxmlformats.org/officeDocument/2006/relationships/image" Target="../media/image321.jpeg"/><Relationship Id="rId1" Type="http://schemas.openxmlformats.org/officeDocument/2006/relationships/slideLayout" Target="../slideLayouts/slideLayout236.xml"/><Relationship Id="rId4" Type="http://schemas.openxmlformats.org/officeDocument/2006/relationships/hyperlink" Target="https://commons.wikimedia.org/w/index.php?curid=31493356" TargetMode="External"/></Relationships>
</file>

<file path=ppt/slides/_rels/slide406.xml.rels><?xml version="1.0" encoding="UTF-8" standalone="yes"?>
<Relationships xmlns="http://schemas.openxmlformats.org/package/2006/relationships"><Relationship Id="rId3" Type="http://schemas.openxmlformats.org/officeDocument/2006/relationships/image" Target="../media/image324.png"/><Relationship Id="rId2" Type="http://schemas.openxmlformats.org/officeDocument/2006/relationships/image" Target="../media/image323.png"/><Relationship Id="rId1" Type="http://schemas.openxmlformats.org/officeDocument/2006/relationships/slideLayout" Target="../slideLayouts/slideLayout664.xml"/></Relationships>
</file>

<file path=ppt/slides/_rels/slide407.xml.rels><?xml version="1.0" encoding="UTF-8" standalone="yes"?>
<Relationships xmlns="http://schemas.openxmlformats.org/package/2006/relationships"><Relationship Id="rId2" Type="http://schemas.openxmlformats.org/officeDocument/2006/relationships/image" Target="../media/image231.jpeg"/><Relationship Id="rId1" Type="http://schemas.openxmlformats.org/officeDocument/2006/relationships/slideLayout" Target="../slideLayouts/slideLayout664.xml"/></Relationships>
</file>

<file path=ppt/slides/_rels/slide408.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124.xml"/></Relationships>
</file>

<file path=ppt/slides/_rels/slide409.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636.xml"/></Relationships>
</file>

<file path=ppt/slides/_rels/slide410.xml.rels><?xml version="1.0" encoding="UTF-8" standalone="yes"?>
<Relationships xmlns="http://schemas.openxmlformats.org/package/2006/relationships"><Relationship Id="rId3" Type="http://schemas.openxmlformats.org/officeDocument/2006/relationships/hyperlink" Target="mailto:omutlu@gmail.com" TargetMode="External"/><Relationship Id="rId2" Type="http://schemas.openxmlformats.org/officeDocument/2006/relationships/hyperlink" Target="https://people.inf.ethz.ch/omutlu/" TargetMode="External"/><Relationship Id="rId1" Type="http://schemas.openxmlformats.org/officeDocument/2006/relationships/slideLayout" Target="../slideLayouts/slideLayout688.xml"/><Relationship Id="rId5" Type="http://schemas.openxmlformats.org/officeDocument/2006/relationships/image" Target="../media/image325.png"/><Relationship Id="rId4" Type="http://schemas.openxmlformats.org/officeDocument/2006/relationships/hyperlink" Target="https://people.inf.ethz.ch/omutlu/projects.htm" TargetMode="External"/></Relationships>
</file>

<file path=ppt/slides/_rels/slide411.xml.rels><?xml version="1.0" encoding="UTF-8" standalone="yes"?>
<Relationships xmlns="http://schemas.openxmlformats.org/package/2006/relationships"><Relationship Id="rId8" Type="http://schemas.openxmlformats.org/officeDocument/2006/relationships/image" Target="../media/image97.jpeg"/><Relationship Id="rId3" Type="http://schemas.openxmlformats.org/officeDocument/2006/relationships/image" Target="../media/image326.png"/><Relationship Id="rId7" Type="http://schemas.openxmlformats.org/officeDocument/2006/relationships/image" Target="../media/image329.jpeg"/><Relationship Id="rId2" Type="http://schemas.openxmlformats.org/officeDocument/2006/relationships/notesSlide" Target="../notesSlides/notesSlide100.xml"/><Relationship Id="rId1" Type="http://schemas.openxmlformats.org/officeDocument/2006/relationships/slideLayout" Target="../slideLayouts/slideLayout6.xml"/><Relationship Id="rId6" Type="http://schemas.openxmlformats.org/officeDocument/2006/relationships/image" Target="../media/image328.png"/><Relationship Id="rId5" Type="http://schemas.openxmlformats.org/officeDocument/2006/relationships/image" Target="../media/image327.jpeg"/><Relationship Id="rId10" Type="http://schemas.openxmlformats.org/officeDocument/2006/relationships/image" Target="../media/image330.png"/><Relationship Id="rId4" Type="http://schemas.microsoft.com/office/2007/relationships/hdphoto" Target="../media/hdphoto4.wdp"/><Relationship Id="rId9" Type="http://schemas.openxmlformats.org/officeDocument/2006/relationships/image" Target="../media/image98.png"/></Relationships>
</file>

<file path=ppt/slides/_rels/slide412.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4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6.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331.png"/><Relationship Id="rId1" Type="http://schemas.openxmlformats.org/officeDocument/2006/relationships/slideLayout" Target="../slideLayouts/slideLayout700.xml"/><Relationship Id="rId6" Type="http://schemas.openxmlformats.org/officeDocument/2006/relationships/hyperlink" Target="https://safari.ethz.ch/safari-newsletter-april-2020/" TargetMode="External"/><Relationship Id="rId5" Type="http://schemas.openxmlformats.org/officeDocument/2006/relationships/image" Target="../media/image332.jpeg"/><Relationship Id="rId4" Type="http://schemas.openxmlformats.org/officeDocument/2006/relationships/hyperlink" Target="http://www.safari.ethz.ch/" TargetMode="External"/></Relationships>
</file>

<file path=ppt/slides/_rels/slide417.xml.rels><?xml version="1.0" encoding="UTF-8" standalone="yes"?>
<Relationships xmlns="http://schemas.openxmlformats.org/package/2006/relationships"><Relationship Id="rId3" Type="http://schemas.openxmlformats.org/officeDocument/2006/relationships/image" Target="../media/image248.png"/><Relationship Id="rId2" Type="http://schemas.openxmlformats.org/officeDocument/2006/relationships/hyperlink" Target="https://safari.ethz.ch/safari-newsletter-april-2020/" TargetMode="External"/><Relationship Id="rId1" Type="http://schemas.openxmlformats.org/officeDocument/2006/relationships/slideLayout" Target="../slideLayouts/slideLayout580.xml"/></Relationships>
</file>

<file path=ppt/slides/_rels/slide418.xml.rels><?xml version="1.0" encoding="UTF-8" standalone="yes"?>
<Relationships xmlns="http://schemas.openxmlformats.org/package/2006/relationships"><Relationship Id="rId3" Type="http://schemas.openxmlformats.org/officeDocument/2006/relationships/image" Target="../media/image249.png"/><Relationship Id="rId2" Type="http://schemas.openxmlformats.org/officeDocument/2006/relationships/hyperlink" Target="https://safari.ethz.ch/safari-newsletter-january-2021/" TargetMode="External"/><Relationship Id="rId1" Type="http://schemas.openxmlformats.org/officeDocument/2006/relationships/slideLayout" Target="../slideLayouts/slideLayout580.xml"/></Relationships>
</file>

<file path=ppt/slides/_rels/slide419.xml.rels><?xml version="1.0" encoding="UTF-8" standalone="yes"?>
<Relationships xmlns="http://schemas.openxmlformats.org/package/2006/relationships"><Relationship Id="rId3" Type="http://schemas.openxmlformats.org/officeDocument/2006/relationships/image" Target="../media/image235.png"/><Relationship Id="rId2" Type="http://schemas.openxmlformats.org/officeDocument/2006/relationships/hyperlink" Target="https://safari.ethz.ch/safari-newsletter-december-2021/" TargetMode="External"/><Relationship Id="rId1" Type="http://schemas.openxmlformats.org/officeDocument/2006/relationships/slideLayout" Target="../slideLayouts/slideLayout580.xml"/></Relationships>
</file>

<file path=ppt/slides/_rels/slide420.xml.rels><?xml version="1.0" encoding="UTF-8" standalone="yes"?>
<Relationships xmlns="http://schemas.openxmlformats.org/package/2006/relationships"><Relationship Id="rId3" Type="http://schemas.openxmlformats.org/officeDocument/2006/relationships/hyperlink" Target="https://www.youtube.com/onurmutlulectures" TargetMode="External"/><Relationship Id="rId2" Type="http://schemas.openxmlformats.org/officeDocument/2006/relationships/hyperlink" Target="https://people.inf.ethz.ch/omutlu/projects.htm" TargetMode="External"/><Relationship Id="rId1" Type="http://schemas.openxmlformats.org/officeDocument/2006/relationships/slideLayout" Target="../slideLayouts/slideLayout704.xml"/></Relationships>
</file>

<file path=ppt/slides/_rels/slide421.xml.rels><?xml version="1.0" encoding="UTF-8" standalone="yes"?>
<Relationships xmlns="http://schemas.openxmlformats.org/package/2006/relationships"><Relationship Id="rId3" Type="http://schemas.openxmlformats.org/officeDocument/2006/relationships/image" Target="../media/image333.png"/><Relationship Id="rId2" Type="http://schemas.openxmlformats.org/officeDocument/2006/relationships/hyperlink" Target="https://github.com/CMU-SAFARI/" TargetMode="External"/><Relationship Id="rId1" Type="http://schemas.openxmlformats.org/officeDocument/2006/relationships/slideLayout" Target="../slideLayouts/slideLayout580.xml"/></Relationships>
</file>

<file path=ppt/slides/_rels/slide422.xml.rels><?xml version="1.0" encoding="UTF-8" standalone="yes"?>
<Relationships xmlns="http://schemas.openxmlformats.org/package/2006/relationships"><Relationship Id="rId2" Type="http://schemas.openxmlformats.org/officeDocument/2006/relationships/hyperlink" Target="https://safari.ethz.ch/safari-alumni/" TargetMode="External"/><Relationship Id="rId1" Type="http://schemas.openxmlformats.org/officeDocument/2006/relationships/slideLayout" Target="../slideLayouts/slideLayout718.xml"/></Relationships>
</file>

<file path=ppt/slides/_rels/slide423.xml.rels><?xml version="1.0" encoding="UTF-8" standalone="yes"?>
<Relationships xmlns="http://schemas.openxmlformats.org/package/2006/relationships"><Relationship Id="rId1" Type="http://schemas.openxmlformats.org/officeDocument/2006/relationships/slideLayout" Target="../slideLayouts/slideLayout718.xml"/></Relationships>
</file>

<file path=ppt/slides/_rels/slide424.xml.rels><?xml version="1.0" encoding="UTF-8" standalone="yes"?>
<Relationships xmlns="http://schemas.openxmlformats.org/package/2006/relationships"><Relationship Id="rId1" Type="http://schemas.openxmlformats.org/officeDocument/2006/relationships/slideLayout" Target="../slideLayouts/slideLayout626.xml"/></Relationships>
</file>

<file path=ppt/slides/_rels/slide425.xml.rels><?xml version="1.0" encoding="UTF-8" standalone="yes"?>
<Relationships xmlns="http://schemas.openxmlformats.org/package/2006/relationships"><Relationship Id="rId1" Type="http://schemas.openxmlformats.org/officeDocument/2006/relationships/slideLayout" Target="../slideLayouts/slideLayout793.xml"/></Relationships>
</file>

<file path=ppt/slides/_rels/slide426.xml.rels><?xml version="1.0" encoding="UTF-8" standalone="yes"?>
<Relationships xmlns="http://schemas.openxmlformats.org/package/2006/relationships"><Relationship Id="rId1" Type="http://schemas.openxmlformats.org/officeDocument/2006/relationships/slideLayout" Target="../slideLayouts/slideLayout729.xml"/></Relationships>
</file>

<file path=ppt/slides/_rels/slide427.xml.rels><?xml version="1.0" encoding="UTF-8" standalone="yes"?>
<Relationships xmlns="http://schemas.openxmlformats.org/package/2006/relationships"><Relationship Id="rId1" Type="http://schemas.openxmlformats.org/officeDocument/2006/relationships/slideLayout" Target="../slideLayouts/slideLayout729.xml"/></Relationships>
</file>

<file path=ppt/slides/_rels/slide428.xml.rels><?xml version="1.0" encoding="UTF-8" standalone="yes"?>
<Relationships xmlns="http://schemas.openxmlformats.org/package/2006/relationships"><Relationship Id="rId8" Type="http://schemas.openxmlformats.org/officeDocument/2006/relationships/hyperlink" Target="https://www.youtube.com/watch?v=sgd7PHQQ1AI&amp;list=PL5Q2soXY2Zi8D_5MGV6EnXEJHnV2YFBJl&amp;index=39" TargetMode="External"/><Relationship Id="rId3" Type="http://schemas.openxmlformats.org/officeDocument/2006/relationships/hyperlink" Target="https://www.youtube.com/watch?v=kgiZlSOcGFM&amp;list=PL5Q2soXY2Zi8D_5MGV6EnXEJHnV2YFBJl&amp;index=1" TargetMode="External"/><Relationship Id="rId7" Type="http://schemas.openxmlformats.org/officeDocument/2006/relationships/hyperlink" Target="https://www.youtube.com/watch?v=c6_LgzuNdkw&amp;list=PL5Q2soXY2Zi8D_5MGV6EnXEJHnV2YFBJl&amp;index=25" TargetMode="External"/><Relationship Id="rId2" Type="http://schemas.openxmlformats.org/officeDocument/2006/relationships/hyperlink" Target="https://www.youtube.com/onurmutlulectures" TargetMode="External"/><Relationship Id="rId1" Type="http://schemas.openxmlformats.org/officeDocument/2006/relationships/slideLayout" Target="../slideLayouts/slideLayout490.xml"/><Relationship Id="rId6" Type="http://schemas.openxmlformats.org/officeDocument/2006/relationships/hyperlink" Target="https://www.youtube.com/watch?v=F7xZLNMIY1E&amp;list=PL5Q2soXY2Zi8D_5MGV6EnXEJHnV2YFBJl&amp;index=3" TargetMode="External"/><Relationship Id="rId5" Type="http://schemas.openxmlformats.org/officeDocument/2006/relationships/hyperlink" Target="https://www.youtube.com/watch?v=r7sn41lH-4A&amp;list=PL5Q2soXY2Zi8D_5MGV6EnXEJHnV2YFBJl&amp;index=41" TargetMode="External"/><Relationship Id="rId4" Type="http://schemas.openxmlformats.org/officeDocument/2006/relationships/hyperlink" Target="https://www.youtube.com/watch?v=njX_14584Jw&amp;list=PL5Q2soXY2Zi8D_5MGV6EnXEJHnV2YFBJl&amp;index=16" TargetMode="External"/></Relationships>
</file>

<file path=ppt/slides/_rels/slide429.xml.rels><?xml version="1.0" encoding="UTF-8" standalone="yes"?>
<Relationships xmlns="http://schemas.openxmlformats.org/package/2006/relationships"><Relationship Id="rId3" Type="http://schemas.openxmlformats.org/officeDocument/2006/relationships/hyperlink" Target="https://www.youtube.com/watch?v=c3mPdZA-Fmc&amp;list=PL5Q2soXY2Zi9xidyIgBxUz7xRPS-wisBN" TargetMode="External"/><Relationship Id="rId2" Type="http://schemas.openxmlformats.org/officeDocument/2006/relationships/hyperlink" Target="https://www.youtube.com/watch?v=LbC0EZY8yw4&amp;list=PL5Q2soXY2Zi_uej3aY39YB5pfW4SJ7LlN" TargetMode="External"/><Relationship Id="rId1" Type="http://schemas.openxmlformats.org/officeDocument/2006/relationships/slideLayout" Target="../slideLayouts/slideLayout490.xml"/><Relationship Id="rId5" Type="http://schemas.openxmlformats.org/officeDocument/2006/relationships/hyperlink" Target="https://www.youtube.com/onurmutlulectures" TargetMode="External"/><Relationship Id="rId4" Type="http://schemas.openxmlformats.org/officeDocument/2006/relationships/hyperlink" Target="https://www.youtube.com/watch?v=4yfkM_5EFgo&amp;list=PL5Q2soXY2Zi-Mnk1PxjEIG32HAGILkTOF" TargetMode="External"/></Relationships>
</file>

<file path=ppt/slides/_rels/slide430.xml.rels><?xml version="1.0" encoding="UTF-8" standalone="yes"?>
<Relationships xmlns="http://schemas.openxmlformats.org/package/2006/relationships"><Relationship Id="rId3" Type="http://schemas.openxmlformats.org/officeDocument/2006/relationships/hyperlink" Target="https://www.youtube.com/onurmutlulectures" TargetMode="External"/><Relationship Id="rId2" Type="http://schemas.openxmlformats.org/officeDocument/2006/relationships/image" Target="../media/image252.png"/><Relationship Id="rId1" Type="http://schemas.openxmlformats.org/officeDocument/2006/relationships/slideLayout" Target="../slideLayouts/slideLayout490.xml"/></Relationships>
</file>

<file path=ppt/slides/_rels/slide431.xml.rels><?xml version="1.0" encoding="UTF-8" standalone="yes"?>
<Relationships xmlns="http://schemas.openxmlformats.org/package/2006/relationships"><Relationship Id="rId3" Type="http://schemas.openxmlformats.org/officeDocument/2006/relationships/hyperlink" Target="https://www.youtube.com/watch?v=LbC0EZY8yw4&amp;list=PL5Q2soXY2Zi_uej3aY39YB5pfW4SJ7LlN" TargetMode="External"/><Relationship Id="rId2" Type="http://schemas.openxmlformats.org/officeDocument/2006/relationships/hyperlink" Target="https://safari.ethz.ch/digitaltechnik/spring2021/doku.php?id=schedule" TargetMode="External"/><Relationship Id="rId1" Type="http://schemas.openxmlformats.org/officeDocument/2006/relationships/slideLayout" Target="../slideLayouts/slideLayout490.xml"/><Relationship Id="rId4" Type="http://schemas.openxmlformats.org/officeDocument/2006/relationships/image" Target="../media/image239.png"/></Relationships>
</file>

<file path=ppt/slides/_rels/slide432.xml.rels><?xml version="1.0" encoding="UTF-8" standalone="yes"?>
<Relationships xmlns="http://schemas.openxmlformats.org/package/2006/relationships"><Relationship Id="rId3" Type="http://schemas.openxmlformats.org/officeDocument/2006/relationships/hyperlink" Target="https://www.youtube.com/watch?v=c3mPdZA-Fmc&amp;list=PL5Q2soXY2Zi9xidyIgBxUz7xRPS-wisBN" TargetMode="External"/><Relationship Id="rId2" Type="http://schemas.openxmlformats.org/officeDocument/2006/relationships/hyperlink" Target="https://safari.ethz.ch/architecture/fall2020/doku.php?id=schedule" TargetMode="External"/><Relationship Id="rId1" Type="http://schemas.openxmlformats.org/officeDocument/2006/relationships/slideLayout" Target="../slideLayouts/slideLayout490.xml"/><Relationship Id="rId4" Type="http://schemas.openxmlformats.org/officeDocument/2006/relationships/image" Target="../media/image334.png"/></Relationships>
</file>

<file path=ppt/slides/_rels/slide433.xml.rels><?xml version="1.0" encoding="UTF-8" standalone="yes"?>
<Relationships xmlns="http://schemas.openxmlformats.org/package/2006/relationships"><Relationship Id="rId3" Type="http://schemas.openxmlformats.org/officeDocument/2006/relationships/hyperlink" Target="https://www.youtube.com/watch?v=4yfkM_5EFgo&amp;list=PL5Q2soXY2Zi-Mnk1PxjEIG32HAGILkTOF" TargetMode="External"/><Relationship Id="rId2" Type="http://schemas.openxmlformats.org/officeDocument/2006/relationships/hyperlink" Target="https://safari.ethz.ch/architecture/fall2021/doku.php?id=schedule" TargetMode="External"/><Relationship Id="rId1" Type="http://schemas.openxmlformats.org/officeDocument/2006/relationships/slideLayout" Target="../slideLayouts/slideLayout580.xml"/><Relationship Id="rId4" Type="http://schemas.openxmlformats.org/officeDocument/2006/relationships/image" Target="../media/image238.png"/></Relationships>
</file>

<file path=ppt/slides/_rels/slide434.xml.rels><?xml version="1.0" encoding="UTF-8" standalone="yes"?>
<Relationships xmlns="http://schemas.openxmlformats.org/package/2006/relationships"><Relationship Id="rId3" Type="http://schemas.openxmlformats.org/officeDocument/2006/relationships/hyperlink" Target="https://www.youtube.com/watch?v=t3m93ZpLOyw&amp;list=PL5Q2soXY2Zi_awYdjmWVIUegsbY7TPGW4" TargetMode="External"/><Relationship Id="rId2" Type="http://schemas.openxmlformats.org/officeDocument/2006/relationships/hyperlink" Target="https://safari.ethz.ch/architecture_seminar/spring2021/doku.php?id=schedule" TargetMode="External"/><Relationship Id="rId1" Type="http://schemas.openxmlformats.org/officeDocument/2006/relationships/slideLayout" Target="../slideLayouts/slideLayout490.xml"/><Relationship Id="rId4" Type="http://schemas.openxmlformats.org/officeDocument/2006/relationships/image" Target="../media/image335.png"/></Relationships>
</file>

<file path=ppt/slides/_rels/slide435.xml.rels><?xml version="1.0" encoding="UTF-8" standalone="yes"?>
<Relationships xmlns="http://schemas.openxmlformats.org/package/2006/relationships"><Relationship Id="rId3" Type="http://schemas.openxmlformats.org/officeDocument/2006/relationships/hyperlink" Target="https://www.youtube.com/watch?v=4TcP297mdsI&amp;list=PL5Q2soXY2Zi_7UBNmC9B8Yr5JSwTG9yH4" TargetMode="External"/><Relationship Id="rId2" Type="http://schemas.openxmlformats.org/officeDocument/2006/relationships/hyperlink" Target="https://safari.ethz.ch/architecture_seminar/fall2021/doku.php?id=schedule" TargetMode="External"/><Relationship Id="rId1" Type="http://schemas.openxmlformats.org/officeDocument/2006/relationships/slideLayout" Target="../slideLayouts/slideLayout490.xml"/><Relationship Id="rId4" Type="http://schemas.openxmlformats.org/officeDocument/2006/relationships/image" Target="../media/image336.png"/></Relationships>
</file>

<file path=ppt/slides/_rels/slide436.xml.rels><?xml version="1.0" encoding="UTF-8" standalone="yes"?>
<Relationships xmlns="http://schemas.openxmlformats.org/package/2006/relationships"><Relationship Id="rId3" Type="http://schemas.openxmlformats.org/officeDocument/2006/relationships/image" Target="../media/image337.png"/><Relationship Id="rId2" Type="http://schemas.openxmlformats.org/officeDocument/2006/relationships/hyperlink" Target="https://safari.ethz.ch/projects_and_seminars/doku.php" TargetMode="External"/><Relationship Id="rId1" Type="http://schemas.openxmlformats.org/officeDocument/2006/relationships/slideLayout" Target="../slideLayouts/slideLayout490.xml"/></Relationships>
</file>

<file path=ppt/slides/_rels/slide437.xml.rels><?xml version="1.0" encoding="UTF-8" standalone="yes"?>
<Relationships xmlns="http://schemas.openxmlformats.org/package/2006/relationships"><Relationship Id="rId3" Type="http://schemas.openxmlformats.org/officeDocument/2006/relationships/hyperlink" Target="https://safari.ethz.ch/projects_and_seminars/fall2021/doku.php?id=processing_in_memory" TargetMode="External"/><Relationship Id="rId2" Type="http://schemas.openxmlformats.org/officeDocument/2006/relationships/hyperlink" Target="https://safari.ethz.ch/architecture/fall2021/doku.php?id=schedule" TargetMode="External"/><Relationship Id="rId1" Type="http://schemas.openxmlformats.org/officeDocument/2006/relationships/slideLayout" Target="../slideLayouts/slideLayout580.xml"/><Relationship Id="rId6" Type="http://schemas.openxmlformats.org/officeDocument/2006/relationships/image" Target="../media/image240.png"/><Relationship Id="rId5" Type="http://schemas.openxmlformats.org/officeDocument/2006/relationships/hyperlink" Target="https://www.youtube.com/watch?v=4yfkM_5EFgo&amp;list=PL5Q2soXY2Zi-Mnk1PxjEIG32HAGILkTOF" TargetMode="External"/><Relationship Id="rId4" Type="http://schemas.openxmlformats.org/officeDocument/2006/relationships/hyperlink" Target="https://www.youtube.com/watch?v=9e4Chnwdovo&amp;list=PL5Q2soXY2Zi-841fUYYUK9EsXKhQKRPyX" TargetMode="External"/></Relationships>
</file>

<file path=ppt/slides/_rels/slide438.xml.rels><?xml version="1.0" encoding="UTF-8" standalone="yes"?>
<Relationships xmlns="http://schemas.openxmlformats.org/package/2006/relationships"><Relationship Id="rId8" Type="http://schemas.openxmlformats.org/officeDocument/2006/relationships/image" Target="../media/image343.tiff"/><Relationship Id="rId3" Type="http://schemas.openxmlformats.org/officeDocument/2006/relationships/image" Target="../media/image339.tiff"/><Relationship Id="rId7" Type="http://schemas.openxmlformats.org/officeDocument/2006/relationships/hyperlink" Target="https://safari.ethz.ch/safari-seminar-series/" TargetMode="External"/><Relationship Id="rId2" Type="http://schemas.openxmlformats.org/officeDocument/2006/relationships/image" Target="../media/image338.tiff"/><Relationship Id="rId1" Type="http://schemas.openxmlformats.org/officeDocument/2006/relationships/slideLayout" Target="../slideLayouts/slideLayout752.xml"/><Relationship Id="rId6" Type="http://schemas.openxmlformats.org/officeDocument/2006/relationships/image" Target="../media/image342.tiff"/><Relationship Id="rId11" Type="http://schemas.openxmlformats.org/officeDocument/2006/relationships/image" Target="../media/image346.png"/><Relationship Id="rId5" Type="http://schemas.openxmlformats.org/officeDocument/2006/relationships/image" Target="../media/image341.tiff"/><Relationship Id="rId10" Type="http://schemas.openxmlformats.org/officeDocument/2006/relationships/image" Target="../media/image345.tiff"/><Relationship Id="rId4" Type="http://schemas.openxmlformats.org/officeDocument/2006/relationships/image" Target="../media/image340.tiff"/><Relationship Id="rId9" Type="http://schemas.openxmlformats.org/officeDocument/2006/relationships/image" Target="../media/image344.tiff"/></Relationships>
</file>

<file path=ppt/slides/_rels/slide439.xml.rels><?xml version="1.0" encoding="UTF-8" standalone="yes"?>
<Relationships xmlns="http://schemas.openxmlformats.org/package/2006/relationships"><Relationship Id="rId3" Type="http://schemas.openxmlformats.org/officeDocument/2006/relationships/image" Target="../media/image347.png"/><Relationship Id="rId2" Type="http://schemas.openxmlformats.org/officeDocument/2006/relationships/hyperlink" Target="https://www.youtube.com/watch?v=D8Hjy2iU9l4&amp;list=PL5Q2soXY2Zi_tOTAYm--dYByNPL7JhwR9&amp;index=1" TargetMode="External"/><Relationship Id="rId1" Type="http://schemas.openxmlformats.org/officeDocument/2006/relationships/slideLayout" Target="../slideLayouts/slideLayout752.xml"/><Relationship Id="rId6" Type="http://schemas.openxmlformats.org/officeDocument/2006/relationships/image" Target="../media/image350.png"/><Relationship Id="rId5" Type="http://schemas.openxmlformats.org/officeDocument/2006/relationships/image" Target="../media/image349.png"/><Relationship Id="rId4" Type="http://schemas.openxmlformats.org/officeDocument/2006/relationships/image" Target="../media/image348.png"/></Relationships>
</file>

<file path=ppt/slides/_rels/slide440.xml.rels><?xml version="1.0" encoding="UTF-8" standalone="yes"?>
<Relationships xmlns="http://schemas.openxmlformats.org/package/2006/relationships"><Relationship Id="rId2" Type="http://schemas.openxmlformats.org/officeDocument/2006/relationships/hyperlink" Target="https://github.com/CMU-SAFARI" TargetMode="External"/><Relationship Id="rId1" Type="http://schemas.openxmlformats.org/officeDocument/2006/relationships/slideLayout" Target="../slideLayouts/slideLayout625.xml"/></Relationships>
</file>

<file path=ppt/slides/_rels/slide441.xml.rels><?xml version="1.0" encoding="UTF-8" standalone="yes"?>
<Relationships xmlns="http://schemas.openxmlformats.org/package/2006/relationships"><Relationship Id="rId3" Type="http://schemas.openxmlformats.org/officeDocument/2006/relationships/image" Target="../media/image333.png"/><Relationship Id="rId2" Type="http://schemas.openxmlformats.org/officeDocument/2006/relationships/hyperlink" Target="https://github.com/CMU-SAFARI/" TargetMode="External"/><Relationship Id="rId1" Type="http://schemas.openxmlformats.org/officeDocument/2006/relationships/slideLayout" Target="../slideLayouts/slideLayout580.xml"/></Relationships>
</file>

<file path=ppt/slides/_rels/slide442.xml.rels><?xml version="1.0" encoding="UTF-8" standalone="yes"?>
<Relationships xmlns="http://schemas.openxmlformats.org/package/2006/relationships"><Relationship Id="rId3" Type="http://schemas.openxmlformats.org/officeDocument/2006/relationships/hyperlink" Target="https://github.com/CMU-SAFARI" TargetMode="External"/><Relationship Id="rId2" Type="http://schemas.openxmlformats.org/officeDocument/2006/relationships/image" Target="../media/image351.png"/><Relationship Id="rId1" Type="http://schemas.openxmlformats.org/officeDocument/2006/relationships/slideLayout" Target="../slideLayouts/slideLayout626.xml"/></Relationships>
</file>

<file path=ppt/slides/_rels/slide443.xml.rels><?xml version="1.0" encoding="UTF-8" standalone="yes"?>
<Relationships xmlns="http://schemas.openxmlformats.org/package/2006/relationships"><Relationship Id="rId3" Type="http://schemas.openxmlformats.org/officeDocument/2006/relationships/hyperlink" Target="https://www.youtube.com/watch?v=tcQ3zZ3JpuA&amp;list=PL5Q2soXY2Zi8D_5MGV6EnXEJHnV2YFBJl&amp;index=15" TargetMode="External"/><Relationship Id="rId2" Type="http://schemas.openxmlformats.org/officeDocument/2006/relationships/hyperlink" Target="https://www.youtube.com/watch?v=8ffSEKZhmvo&amp;list=PL5Q2soXY2Zi_4oP9LdL3cc8G6NIjD2Ydz" TargetMode="External"/><Relationship Id="rId1" Type="http://schemas.openxmlformats.org/officeDocument/2006/relationships/slideLayout" Target="../slideLayouts/slideLayout125.xml"/></Relationships>
</file>

<file path=ppt/slides/_rels/slide444.xml.rels><?xml version="1.0" encoding="UTF-8" standalone="yes"?>
<Relationships xmlns="http://schemas.openxmlformats.org/package/2006/relationships"><Relationship Id="rId8" Type="http://schemas.openxmlformats.org/officeDocument/2006/relationships/hyperlink" Target="https://v.youku.com/v_show/id_XNDI3MjU3MTM0OA" TargetMode="External"/><Relationship Id="rId3" Type="http://schemas.openxmlformats.org/officeDocument/2006/relationships/hyperlink" Target="https://www.sigarch.org/benefit/awards/acm-sigarch-maurice-wilkes-award/" TargetMode="External"/><Relationship Id="rId7" Type="http://schemas.openxmlformats.org/officeDocument/2006/relationships/hyperlink" Target="https://www.youtube.com/watch?v=8ffSEKZhmvo" TargetMode="External"/><Relationship Id="rId12" Type="http://schemas.openxmlformats.org/officeDocument/2006/relationships/hyperlink" Target="https://people.inf.ethz.ch/omutlu/pub/onur-DAC-EarlyCareerWorkshopPanel-ImpactfulResearch-July-19-2020-withbackup-FINAL.pdf" TargetMode="External"/><Relationship Id="rId2" Type="http://schemas.openxmlformats.org/officeDocument/2006/relationships/hyperlink" Target="https://people.inf.ethz.ch/omutlu/pub/onur-MauriceWilkesAward-June-25-2019-FINAL-public.pptx" TargetMode="External"/><Relationship Id="rId1" Type="http://schemas.openxmlformats.org/officeDocument/2006/relationships/slideLayout" Target="../slideLayouts/slideLayout524.xml"/><Relationship Id="rId6" Type="http://schemas.openxmlformats.org/officeDocument/2006/relationships/hyperlink" Target="https://v.youku.com/v_show/id_XNDI3MjU2ODIwNA" TargetMode="External"/><Relationship Id="rId11" Type="http://schemas.openxmlformats.org/officeDocument/2006/relationships/hyperlink" Target="https://sites.google.com/gapp.nthu.edu.tw/dac-ecw20/" TargetMode="External"/><Relationship Id="rId5" Type="http://schemas.openxmlformats.org/officeDocument/2006/relationships/hyperlink" Target="https://www.youtube.com/watch?v=tcQ3zZ3JpuA" TargetMode="External"/><Relationship Id="rId10" Type="http://schemas.openxmlformats.org/officeDocument/2006/relationships/hyperlink" Target="https://people.inf.ethz.ch/omutlu/pub/onur-DAC-EarlyCareerWorkshopPanel-ImpactfulResearch-July-19-2020-withbackup-FINAL.pptx" TargetMode="External"/><Relationship Id="rId4" Type="http://schemas.openxmlformats.org/officeDocument/2006/relationships/hyperlink" Target="https://people.inf.ethz.ch/omutlu/pub/onur-MauriceWilkesAward-June-25-2019-FINAL-public.pdf" TargetMode="External"/><Relationship Id="rId9" Type="http://schemas.openxmlformats.org/officeDocument/2006/relationships/hyperlink" Target="https://inf.ethz.ch/news-and-events/spotlights/2019/06/mutlu-ACM-SIGARCH-award.html" TargetMode="External"/></Relationships>
</file>

<file path=ppt/slides/_rels/slide445.xml.rels><?xml version="1.0" encoding="UTF-8" standalone="yes"?>
<Relationships xmlns="http://schemas.openxmlformats.org/package/2006/relationships"><Relationship Id="rId8" Type="http://schemas.openxmlformats.org/officeDocument/2006/relationships/hyperlink" Target="https://iscaconf.org/isca2021/" TargetMode="External"/><Relationship Id="rId3" Type="http://schemas.openxmlformats.org/officeDocument/2006/relationships/hyperlink" Target="https://en.iyte.edu.tr/" TargetMode="External"/><Relationship Id="rId7" Type="http://schemas.openxmlformats.org/officeDocument/2006/relationships/hyperlink" Target="https://sites.google.com/wisc.edu/uarch2021" TargetMode="External"/><Relationship Id="rId2" Type="http://schemas.openxmlformats.org/officeDocument/2006/relationships/hyperlink" Target="https://people.inf.ethz.ch/omutlu/pub/onur-IYTE-Guest-Lecture-16-October-2020-afterlecture.pptx" TargetMode="External"/><Relationship Id="rId1" Type="http://schemas.openxmlformats.org/officeDocument/2006/relationships/slideLayout" Target="../slideLayouts/slideLayout524.xml"/><Relationship Id="rId6" Type="http://schemas.openxmlformats.org/officeDocument/2006/relationships/hyperlink" Target="https://people.inf.ethz.ch/omutlu/pub/onur-ISCA-UndergraduateMentoringWorkshopPanel-ApplyingToGradSchool-June-13-2021.pptx" TargetMode="External"/><Relationship Id="rId5" Type="http://schemas.openxmlformats.org/officeDocument/2006/relationships/hyperlink" Target="https://www.youtube.com/watch?v=xPzhXsFRxuw" TargetMode="External"/><Relationship Id="rId10" Type="http://schemas.openxmlformats.org/officeDocument/2006/relationships/hyperlink" Target="https://www.youtube.com/watch?v=83tlorht7Mc&amp;list=PL5Q2soXY2Zi8D_5MGV6EnXEJHnV2YFBJl&amp;index=54" TargetMode="External"/><Relationship Id="rId4" Type="http://schemas.openxmlformats.org/officeDocument/2006/relationships/hyperlink" Target="https://people.inf.ethz.ch/omutlu/pub/onur-IYTE-Guest-Lecture-16-October-2020-afterlecture.pdf" TargetMode="External"/><Relationship Id="rId9" Type="http://schemas.openxmlformats.org/officeDocument/2006/relationships/hyperlink" Target="https://people.inf.ethz.ch/omutlu/pub/onur-ISCA-UndergraduateMentoringWorkshopPanel-ApplyingToGradSchool-June-13-2021.pdf" TargetMode="External"/></Relationships>
</file>

<file path=ppt/slides/_rels/slide446.xml.rels><?xml version="1.0" encoding="UTF-8" standalone="yes"?>
<Relationships xmlns="http://schemas.openxmlformats.org/package/2006/relationships"><Relationship Id="rId3" Type="http://schemas.openxmlformats.org/officeDocument/2006/relationships/image" Target="../media/image250.png"/><Relationship Id="rId2" Type="http://schemas.openxmlformats.org/officeDocument/2006/relationships/hyperlink" Target="https://www.youtube.com/watch?v=83tlorht7Mc&amp;list=PL5Q2soXY2Zi8D_5MGV6EnXEJHnV2YFBJl&amp;index=54" TargetMode="External"/><Relationship Id="rId1" Type="http://schemas.openxmlformats.org/officeDocument/2006/relationships/slideLayout" Target="../slideLayouts/slideLayout524.xml"/></Relationships>
</file>

<file path=ppt/slides/_rels/slide447.xml.rels><?xml version="1.0" encoding="UTF-8" standalone="yes"?>
<Relationships xmlns="http://schemas.openxmlformats.org/package/2006/relationships"><Relationship Id="rId3" Type="http://schemas.openxmlformats.org/officeDocument/2006/relationships/hyperlink" Target="https://www.youtube.com/watch?v=8ffSEKZhmvo" TargetMode="External"/><Relationship Id="rId2" Type="http://schemas.openxmlformats.org/officeDocument/2006/relationships/image" Target="../media/image251.png"/><Relationship Id="rId1" Type="http://schemas.openxmlformats.org/officeDocument/2006/relationships/slideLayout" Target="../slideLayouts/slideLayout626.xml"/></Relationships>
</file>

<file path=ppt/slides/_rels/slide448.xml.rels><?xml version="1.0" encoding="UTF-8" standalone="yes"?>
<Relationships xmlns="http://schemas.openxmlformats.org/package/2006/relationships"><Relationship Id="rId3" Type="http://schemas.openxmlformats.org/officeDocument/2006/relationships/hyperlink" Target="http://scholar.google.com/citations?user=7XyGUGkAAAAJ&amp;hl=en" TargetMode="External"/><Relationship Id="rId2" Type="http://schemas.openxmlformats.org/officeDocument/2006/relationships/hyperlink" Target="https://people.inf.ethz.ch/omutlu/projects.htm" TargetMode="External"/><Relationship Id="rId1" Type="http://schemas.openxmlformats.org/officeDocument/2006/relationships/slideLayout" Target="../slideLayouts/slideLayout704.xml"/><Relationship Id="rId4" Type="http://schemas.openxmlformats.org/officeDocument/2006/relationships/hyperlink" Target="https://www.youtube.com/onurmutlulectures" TargetMode="External"/></Relationships>
</file>

<file path=ppt/slides/_rels/slide449.xml.rels><?xml version="1.0" encoding="UTF-8" standalone="yes"?>
<Relationships xmlns="http://schemas.openxmlformats.org/package/2006/relationships"><Relationship Id="rId1" Type="http://schemas.openxmlformats.org/officeDocument/2006/relationships/slideLayout" Target="../slideLayouts/slideLayout703.xml"/></Relationships>
</file>

<file path=ppt/slides/_rels/slide450.xml.rels><?xml version="1.0" encoding="UTF-8" standalone="yes"?>
<Relationships xmlns="http://schemas.openxmlformats.org/package/2006/relationships"><Relationship Id="rId3" Type="http://schemas.openxmlformats.org/officeDocument/2006/relationships/hyperlink" Target="https://en.wikipedia.org/wiki/There's_Plenty_of_Room_at_the_Bottom" TargetMode="External"/><Relationship Id="rId2" Type="http://schemas.openxmlformats.org/officeDocument/2006/relationships/image" Target="../media/image352.png"/><Relationship Id="rId1" Type="http://schemas.openxmlformats.org/officeDocument/2006/relationships/slideLayout" Target="../slideLayouts/slideLayout501.xml"/></Relationships>
</file>

<file path=ppt/slides/_rels/slide451.xml.rels><?xml version="1.0" encoding="UTF-8" standalone="yes"?>
<Relationships xmlns="http://schemas.openxmlformats.org/package/2006/relationships"><Relationship Id="rId3" Type="http://schemas.openxmlformats.org/officeDocument/2006/relationships/hyperlink" Target="https://en.wikipedia.org/wiki/There's_Plenty_of_Room_at_the_Bottom" TargetMode="External"/><Relationship Id="rId2" Type="http://schemas.openxmlformats.org/officeDocument/2006/relationships/image" Target="../media/image352.png"/><Relationship Id="rId1" Type="http://schemas.openxmlformats.org/officeDocument/2006/relationships/slideLayout" Target="../slideLayouts/slideLayout501.xml"/><Relationship Id="rId4" Type="http://schemas.openxmlformats.org/officeDocument/2006/relationships/image" Target="../media/image353.png"/></Relationships>
</file>

<file path=ppt/slides/_rels/slide452.xml.rels><?xml version="1.0" encoding="UTF-8" standalone="yes"?>
<Relationships xmlns="http://schemas.openxmlformats.org/package/2006/relationships"><Relationship Id="rId3" Type="http://schemas.openxmlformats.org/officeDocument/2006/relationships/image" Target="../media/image355.png"/><Relationship Id="rId2" Type="http://schemas.openxmlformats.org/officeDocument/2006/relationships/image" Target="../media/image354.png"/><Relationship Id="rId1" Type="http://schemas.openxmlformats.org/officeDocument/2006/relationships/slideLayout" Target="../slideLayouts/slideLayout501.xml"/><Relationship Id="rId4" Type="http://schemas.openxmlformats.org/officeDocument/2006/relationships/hyperlink" Target="https://science.sciencemag.org/content/368/6495/eaam9744" TargetMode="External"/></Relationships>
</file>

<file path=ppt/slides/_rels/slide453.xml.rels><?xml version="1.0" encoding="UTF-8" standalone="yes"?>
<Relationships xmlns="http://schemas.openxmlformats.org/package/2006/relationships"><Relationship Id="rId1" Type="http://schemas.openxmlformats.org/officeDocument/2006/relationships/slideLayout" Target="../slideLayouts/slideLayout501.xml"/></Relationships>
</file>

<file path=ppt/slides/_rels/slide454.xml.rels><?xml version="1.0" encoding="UTF-8" standalone="yes"?>
<Relationships xmlns="http://schemas.openxmlformats.org/package/2006/relationships"><Relationship Id="rId1" Type="http://schemas.openxmlformats.org/officeDocument/2006/relationships/slideLayout" Target="../slideLayouts/slideLayout626.xml"/></Relationships>
</file>

<file path=ppt/slides/_rels/slide45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56.xml.rels><?xml version="1.0" encoding="UTF-8" standalone="yes"?>
<Relationships xmlns="http://schemas.openxmlformats.org/package/2006/relationships"><Relationship Id="rId1" Type="http://schemas.openxmlformats.org/officeDocument/2006/relationships/slideLayout" Target="../slideLayouts/slideLayout70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67544" y="3645024"/>
            <a:ext cx="8208912" cy="614362"/>
          </a:xfrm>
        </p:spPr>
        <p:txBody>
          <a:bodyPr>
            <a:noAutofit/>
          </a:bodyPr>
          <a:lstStyle/>
          <a:p>
            <a:r>
              <a:rPr lang="en-US" sz="2200" dirty="0"/>
              <a:t>Onur Mutlu</a:t>
            </a:r>
          </a:p>
          <a:p>
            <a:r>
              <a:rPr lang="en-US" sz="2200" dirty="0">
                <a:hlinkClick r:id="rId3"/>
              </a:rPr>
              <a:t>omutlu@gmail.com</a:t>
            </a:r>
            <a:r>
              <a:rPr lang="en-US" sz="2200" dirty="0"/>
              <a:t> </a:t>
            </a:r>
          </a:p>
          <a:p>
            <a:r>
              <a:rPr lang="en-US" sz="2200" dirty="0">
                <a:hlinkClick r:id="rId4"/>
              </a:rPr>
              <a:t>https://people.inf.ethz.ch/omutlu</a:t>
            </a:r>
            <a:endParaRPr lang="en-US" sz="2200" dirty="0"/>
          </a:p>
          <a:p>
            <a:r>
              <a:rPr lang="en-US" sz="2200" dirty="0"/>
              <a:t>3 July 2022</a:t>
            </a:r>
          </a:p>
          <a:p>
            <a:r>
              <a:rPr lang="en-US" sz="2200" dirty="0"/>
              <a:t>SAMOS Tutorial</a:t>
            </a:r>
          </a:p>
          <a:p>
            <a:pPr algn="l"/>
            <a:endParaRPr lang="en-US" sz="2200" dirty="0"/>
          </a:p>
        </p:txBody>
      </p:sp>
      <p:sp>
        <p:nvSpPr>
          <p:cNvPr id="13" name="Title 1"/>
          <p:cNvSpPr>
            <a:spLocks noGrp="1"/>
          </p:cNvSpPr>
          <p:nvPr>
            <p:ph type="ctrTitle"/>
          </p:nvPr>
        </p:nvSpPr>
        <p:spPr>
          <a:xfrm>
            <a:off x="203060" y="1227584"/>
            <a:ext cx="8820472" cy="2201416"/>
          </a:xfrm>
        </p:spPr>
        <p:txBody>
          <a:bodyPr>
            <a:noAutofit/>
          </a:bodyPr>
          <a:lstStyle/>
          <a:p>
            <a:pPr algn="ctr"/>
            <a:r>
              <a:rPr lang="en-US" sz="6000" b="1" dirty="0">
                <a:solidFill>
                  <a:srgbClr val="006633"/>
                </a:solidFill>
              </a:rPr>
              <a:t>Memory-Centric</a:t>
            </a:r>
            <a:br>
              <a:rPr lang="en-US" sz="6000" b="1" dirty="0">
                <a:solidFill>
                  <a:srgbClr val="006633"/>
                </a:solidFill>
              </a:rPr>
            </a:br>
            <a:r>
              <a:rPr lang="en-US" sz="6000" b="1" dirty="0">
                <a:solidFill>
                  <a:srgbClr val="006633"/>
                </a:solidFill>
              </a:rPr>
              <a:t>Computing</a:t>
            </a:r>
            <a:endParaRPr lang="en-US" b="1" dirty="0">
              <a:solidFill>
                <a:srgbClr val="FF0000"/>
              </a:solidFill>
            </a:endParaRPr>
          </a:p>
        </p:txBody>
      </p:sp>
      <p:pic>
        <p:nvPicPr>
          <p:cNvPr id="10" name="Picture 2" descr="ETH Zurich short logo, black"/>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l="6982" t="19970" r="7940" b="18111"/>
          <a:stretch/>
        </p:blipFill>
        <p:spPr bwMode="auto">
          <a:xfrm>
            <a:off x="3261625" y="5805264"/>
            <a:ext cx="2750535" cy="783754"/>
          </a:xfrm>
          <a:prstGeom prst="rect">
            <a:avLst/>
          </a:prstGeom>
          <a:noFill/>
          <a:extLst>
            <a:ext uri="{909E8E84-426E-40dd-AFC4-6F175D3DCCD1}">
              <a14:hiddenFill xmlns:a14="http://schemas.microsoft.com/office/drawing/2010/main" xmlns="">
                <a:solidFill>
                  <a:srgbClr val="FFFFFF"/>
                </a:solidFill>
              </a14:hiddenFill>
            </a:ext>
          </a:extLst>
        </p:spPr>
      </p:pic>
      <p:pic>
        <p:nvPicPr>
          <p:cNvPr id="8" name="Picture 7" descr="Burgundy_CMU_JPG_Logo.jpg">
            <a:extLst>
              <a:ext uri="{FF2B5EF4-FFF2-40B4-BE49-F238E27FC236}">
                <a16:creationId xmlns:a16="http://schemas.microsoft.com/office/drawing/2014/main" id="{FDEF4BF8-4C42-2C48-ACA7-CAA3C1B63EDB}"/>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478027" y="5805264"/>
            <a:ext cx="2532185" cy="914400"/>
          </a:xfrm>
          <a:prstGeom prst="rect">
            <a:avLst/>
          </a:prstGeom>
        </p:spPr>
      </p:pic>
      <p:pic>
        <p:nvPicPr>
          <p:cNvPr id="9" name="Picture 8" descr="safari.png">
            <a:extLst>
              <a:ext uri="{FF2B5EF4-FFF2-40B4-BE49-F238E27FC236}">
                <a16:creationId xmlns:a16="http://schemas.microsoft.com/office/drawing/2014/main" id="{979E4862-636A-E34E-B52B-A7AB09A48069}"/>
              </a:ext>
            </a:extLst>
          </p:cNvPr>
          <p:cNvPicPr>
            <a:picLocks noChangeAspect="1"/>
          </p:cNvPicPr>
          <p:nvPr/>
        </p:nvPicPr>
        <p:blipFill>
          <a:blip r:embed="rId7" cstate="print"/>
          <a:stretch>
            <a:fillRect/>
          </a:stretch>
        </p:blipFill>
        <p:spPr>
          <a:xfrm>
            <a:off x="216024" y="5949280"/>
            <a:ext cx="1745138" cy="504938"/>
          </a:xfrm>
          <a:prstGeom prst="rect">
            <a:avLst/>
          </a:prstGeom>
        </p:spPr>
      </p:pic>
    </p:spTree>
    <p:extLst>
      <p:ext uri="{BB962C8B-B14F-4D97-AF65-F5344CB8AC3E}">
        <p14:creationId xmlns:p14="http://schemas.microsoft.com/office/powerpoint/2010/main" val="31941675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The Problem</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400" dirty="0">
                <a:solidFill>
                  <a:srgbClr val="0000FF"/>
                </a:solidFill>
              </a:rPr>
              <a:t>Computing</a:t>
            </a:r>
          </a:p>
          <a:p>
            <a:pPr marL="0" indent="0" algn="ctr">
              <a:buNone/>
            </a:pPr>
            <a:r>
              <a:rPr lang="en-US" sz="6400" dirty="0">
                <a:solidFill>
                  <a:srgbClr val="FF0000"/>
                </a:solidFill>
              </a:rPr>
              <a:t>is Bottlenecked by Data</a:t>
            </a:r>
            <a:endParaRPr lang="en-US" sz="6400" dirty="0">
              <a:solidFill>
                <a:srgbClr val="0432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850344649"/>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E295C2-3E3A-BE4F-87A7-5F3FBBA546A4}"/>
              </a:ext>
            </a:extLst>
          </p:cNvPr>
          <p:cNvSpPr>
            <a:spLocks noGrp="1"/>
          </p:cNvSpPr>
          <p:nvPr>
            <p:ph type="title"/>
          </p:nvPr>
        </p:nvSpPr>
        <p:spPr/>
        <p:txBody>
          <a:bodyPr/>
          <a:lstStyle/>
          <a:p>
            <a:r>
              <a:rPr lang="en-US" dirty="0"/>
              <a:t>Data is Key for AI, ML, Genomics, …</a:t>
            </a:r>
          </a:p>
        </p:txBody>
      </p:sp>
      <p:sp>
        <p:nvSpPr>
          <p:cNvPr id="3" name="Content Placeholder 2">
            <a:extLst>
              <a:ext uri="{FF2B5EF4-FFF2-40B4-BE49-F238E27FC236}">
                <a16:creationId xmlns:a16="http://schemas.microsoft.com/office/drawing/2014/main" id="{93B937BE-0F8C-6D46-8EBB-F986B2A5F5CD}"/>
              </a:ext>
            </a:extLst>
          </p:cNvPr>
          <p:cNvSpPr>
            <a:spLocks noGrp="1"/>
          </p:cNvSpPr>
          <p:nvPr>
            <p:ph idx="1"/>
          </p:nvPr>
        </p:nvSpPr>
        <p:spPr>
          <a:xfrm>
            <a:off x="228600" y="1371600"/>
            <a:ext cx="8915400" cy="4876800"/>
          </a:xfrm>
        </p:spPr>
        <p:txBody>
          <a:bodyPr/>
          <a:lstStyle/>
          <a:p>
            <a:r>
              <a:rPr lang="en-US" dirty="0"/>
              <a:t>Important workloads are all data intensive</a:t>
            </a:r>
          </a:p>
          <a:p>
            <a:pPr marL="344487" lvl="1" indent="0">
              <a:buNone/>
            </a:pPr>
            <a:endParaRPr lang="en-US" dirty="0"/>
          </a:p>
          <a:p>
            <a:pPr marL="344487" lvl="1" indent="0">
              <a:buNone/>
            </a:pPr>
            <a:endParaRPr lang="en-US" dirty="0"/>
          </a:p>
          <a:p>
            <a:r>
              <a:rPr lang="en-US" dirty="0"/>
              <a:t>They require rapid and efficient processing of large amounts of data</a:t>
            </a:r>
          </a:p>
          <a:p>
            <a:pPr lvl="1"/>
            <a:endParaRPr lang="en-US" dirty="0"/>
          </a:p>
          <a:p>
            <a:pPr lvl="1"/>
            <a:endParaRPr lang="en-US" dirty="0"/>
          </a:p>
          <a:p>
            <a:r>
              <a:rPr lang="en-US" dirty="0"/>
              <a:t>Data is increasing</a:t>
            </a:r>
          </a:p>
          <a:p>
            <a:pPr lvl="1"/>
            <a:r>
              <a:rPr lang="en-US" dirty="0"/>
              <a:t>We can generate more than we can process</a:t>
            </a:r>
          </a:p>
          <a:p>
            <a:pPr lvl="1"/>
            <a:endParaRPr lang="en-US" dirty="0"/>
          </a:p>
        </p:txBody>
      </p:sp>
      <p:sp>
        <p:nvSpPr>
          <p:cNvPr id="4" name="Slide Number Placeholder 3">
            <a:extLst>
              <a:ext uri="{FF2B5EF4-FFF2-40B4-BE49-F238E27FC236}">
                <a16:creationId xmlns:a16="http://schemas.microsoft.com/office/drawing/2014/main" id="{12A78508-7955-3943-9F95-75E9A621D19A}"/>
              </a:ext>
            </a:extLst>
          </p:cNvPr>
          <p:cNvSpPr>
            <a:spLocks noGrp="1"/>
          </p:cNvSpPr>
          <p:nvPr>
            <p:ph type="sldNum" sz="quarter" idx="11"/>
          </p:nvPr>
        </p:nvSpPr>
        <p:spPr/>
        <p:txBody>
          <a:bodyPr/>
          <a:lstStyle/>
          <a:p>
            <a:fld id="{323594FA-E141-4234-AE05-360401972BE7}" type="slidenum">
              <a:rPr lang="en-US" altLang="en-US" smtClean="0"/>
              <a:pPr/>
              <a:t>3</a:t>
            </a:fld>
            <a:endParaRPr lang="en-US" altLang="en-US"/>
          </a:p>
        </p:txBody>
      </p:sp>
    </p:spTree>
    <p:extLst>
      <p:ext uri="{BB962C8B-B14F-4D97-AF65-F5344CB8AC3E}">
        <p14:creationId xmlns:p14="http://schemas.microsoft.com/office/powerpoint/2010/main" val="1587555060"/>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6045C2-D56A-F349-9D1D-3A399E622465}"/>
              </a:ext>
            </a:extLst>
          </p:cNvPr>
          <p:cNvSpPr>
            <a:spLocks noGrp="1"/>
          </p:cNvSpPr>
          <p:nvPr>
            <p:ph type="title"/>
          </p:nvPr>
        </p:nvSpPr>
        <p:spPr/>
        <p:txBody>
          <a:bodyPr/>
          <a:lstStyle/>
          <a:p>
            <a:r>
              <a:rPr lang="en-US" sz="3600" dirty="0"/>
              <a:t>Huge Demand for Performance &amp; Efficiency</a:t>
            </a:r>
          </a:p>
        </p:txBody>
      </p:sp>
      <p:sp>
        <p:nvSpPr>
          <p:cNvPr id="3" name="Content Placeholder 2">
            <a:extLst>
              <a:ext uri="{FF2B5EF4-FFF2-40B4-BE49-F238E27FC236}">
                <a16:creationId xmlns:a16="http://schemas.microsoft.com/office/drawing/2014/main" id="{ADC80964-3B8A-EB4B-90E3-4FAF562FC02A}"/>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EFF739E1-0CC7-ED4B-90C7-E21FEA675B4A}"/>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F576AFB4-569C-7941-BC9F-F91503D373B6}"/>
              </a:ext>
            </a:extLst>
          </p:cNvPr>
          <p:cNvPicPr>
            <a:picLocks noChangeAspect="1"/>
          </p:cNvPicPr>
          <p:nvPr/>
        </p:nvPicPr>
        <p:blipFill>
          <a:blip r:embed="rId2"/>
          <a:stretch>
            <a:fillRect/>
          </a:stretch>
        </p:blipFill>
        <p:spPr>
          <a:xfrm>
            <a:off x="0" y="1133228"/>
            <a:ext cx="9144000" cy="5115172"/>
          </a:xfrm>
          <a:prstGeom prst="rect">
            <a:avLst/>
          </a:prstGeom>
        </p:spPr>
      </p:pic>
      <p:sp>
        <p:nvSpPr>
          <p:cNvPr id="6" name="TextBox 5">
            <a:extLst>
              <a:ext uri="{FF2B5EF4-FFF2-40B4-BE49-F238E27FC236}">
                <a16:creationId xmlns:a16="http://schemas.microsoft.com/office/drawing/2014/main" id="{1F3EA380-E863-364E-AE27-A90C0B722468}"/>
              </a:ext>
            </a:extLst>
          </p:cNvPr>
          <p:cNvSpPr txBox="1"/>
          <p:nvPr/>
        </p:nvSpPr>
        <p:spPr>
          <a:xfrm>
            <a:off x="2438400" y="6462299"/>
            <a:ext cx="3801041" cy="307777"/>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Source: https://</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youtu.be</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/Bh13Idwcb0Q?t=283</a:t>
            </a:r>
          </a:p>
        </p:txBody>
      </p:sp>
    </p:spTree>
    <p:extLst>
      <p:ext uri="{BB962C8B-B14F-4D97-AF65-F5344CB8AC3E}">
        <p14:creationId xmlns:p14="http://schemas.microsoft.com/office/powerpoint/2010/main" val="176609250"/>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noAutofit/>
          </a:bodyPr>
          <a:lstStyle/>
          <a:p>
            <a:r>
              <a:rPr lang="en-US" sz="3800" dirty="0">
                <a:solidFill>
                  <a:srgbClr val="006633"/>
                </a:solidFill>
              </a:rPr>
              <a:t>Data is Key for Future Workloads</a:t>
            </a:r>
            <a:endParaRPr lang="en-US" dirty="0"/>
          </a:p>
        </p:txBody>
      </p:sp>
      <p:sp>
        <p:nvSpPr>
          <p:cNvPr id="15" name="TextBox 14"/>
          <p:cNvSpPr txBox="1"/>
          <p:nvPr/>
        </p:nvSpPr>
        <p:spPr>
          <a:xfrm>
            <a:off x="448964" y="5361579"/>
            <a:ext cx="4652211"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 Analytics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Awan+, BDCloud’15]</a:t>
            </a:r>
          </a:p>
        </p:txBody>
      </p:sp>
      <p:sp>
        <p:nvSpPr>
          <p:cNvPr id="16" name="TextBox 15"/>
          <p:cNvSpPr txBox="1"/>
          <p:nvPr/>
        </p:nvSpPr>
        <p:spPr>
          <a:xfrm>
            <a:off x="4836963" y="5361579"/>
            <a:ext cx="3618587"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Datacenter Workloads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Kanev</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Google</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ISCA’15]</a:t>
            </a:r>
          </a:p>
        </p:txBody>
      </p:sp>
      <p:pic>
        <p:nvPicPr>
          <p:cNvPr id="17" name="Picture 16"/>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511236" y="1054202"/>
            <a:ext cx="1362886" cy="1362886"/>
          </a:xfrm>
          <a:prstGeom prst="rect">
            <a:avLst/>
          </a:prstGeom>
        </p:spPr>
      </p:pic>
      <p:sp>
        <p:nvSpPr>
          <p:cNvPr id="18" name="TextBox 17"/>
          <p:cNvSpPr txBox="1"/>
          <p:nvPr/>
        </p:nvSpPr>
        <p:spPr>
          <a:xfrm>
            <a:off x="448964" y="2656133"/>
            <a:ext cx="3460499"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Databases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[Mao+, EuroSys’12; </a:t>
            </a:r>
            <a:b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a:t>
            </a:r>
          </a:p>
        </p:txBody>
      </p:sp>
      <p:pic>
        <p:nvPicPr>
          <p:cNvPr id="19" name="Picture 18"/>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567081" y="836712"/>
            <a:ext cx="1872533" cy="1872533"/>
          </a:xfrm>
          <a:prstGeom prst="rect">
            <a:avLst/>
          </a:prstGeom>
        </p:spPr>
      </p:pic>
      <p:sp>
        <p:nvSpPr>
          <p:cNvPr id="22" name="TextBox 21"/>
          <p:cNvSpPr txBox="1"/>
          <p:nvPr/>
        </p:nvSpPr>
        <p:spPr>
          <a:xfrm>
            <a:off x="4836963" y="2656133"/>
            <a:ext cx="3607975" cy="73866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Graph/Tree Processing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[Xu+, IISWC’12; </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Umuroglu</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FPL’15]</a:t>
            </a:r>
          </a:p>
        </p:txBody>
      </p:sp>
      <p:pic>
        <p:nvPicPr>
          <p:cNvPr id="23" name="Picture 22"/>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089220" y="3998286"/>
            <a:ext cx="2155604" cy="1146598"/>
          </a:xfrm>
          <a:prstGeom prst="rect">
            <a:avLst/>
          </a:prstGeom>
        </p:spPr>
      </p:pic>
      <p:pic>
        <p:nvPicPr>
          <p:cNvPr id="24" name="Picture 23"/>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567081" y="3772838"/>
            <a:ext cx="2133599" cy="1546598"/>
          </a:xfrm>
          <a:prstGeom prst="rect">
            <a:avLst/>
          </a:prstGeom>
        </p:spPr>
      </p:pic>
    </p:spTree>
    <p:extLst>
      <p:ext uri="{BB962C8B-B14F-4D97-AF65-F5344CB8AC3E}">
        <p14:creationId xmlns:p14="http://schemas.microsoft.com/office/powerpoint/2010/main" val="3620114416"/>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noAutofit/>
          </a:bodyPr>
          <a:lstStyle/>
          <a:p>
            <a:r>
              <a:rPr lang="en-US" sz="3800" dirty="0"/>
              <a:t>Data Overwhelms Modern Machines </a:t>
            </a:r>
          </a:p>
        </p:txBody>
      </p:sp>
      <p:sp>
        <p:nvSpPr>
          <p:cNvPr id="15" name="TextBox 14"/>
          <p:cNvSpPr txBox="1"/>
          <p:nvPr/>
        </p:nvSpPr>
        <p:spPr>
          <a:xfrm>
            <a:off x="448964" y="5361579"/>
            <a:ext cx="4652211"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 Analytics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Awan+, BDCloud’15]</a:t>
            </a:r>
          </a:p>
        </p:txBody>
      </p:sp>
      <p:sp>
        <p:nvSpPr>
          <p:cNvPr id="16" name="TextBox 15"/>
          <p:cNvSpPr txBox="1"/>
          <p:nvPr/>
        </p:nvSpPr>
        <p:spPr>
          <a:xfrm>
            <a:off x="4836963" y="5361579"/>
            <a:ext cx="3618587"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Datacenter Workloads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Kanev</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Google</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ISCA’15]</a:t>
            </a:r>
          </a:p>
        </p:txBody>
      </p:sp>
      <p:pic>
        <p:nvPicPr>
          <p:cNvPr id="17" name="Picture 16"/>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511236" y="1054202"/>
            <a:ext cx="1362886" cy="1362886"/>
          </a:xfrm>
          <a:prstGeom prst="rect">
            <a:avLst/>
          </a:prstGeom>
        </p:spPr>
      </p:pic>
      <p:sp>
        <p:nvSpPr>
          <p:cNvPr id="18" name="TextBox 17"/>
          <p:cNvSpPr txBox="1"/>
          <p:nvPr/>
        </p:nvSpPr>
        <p:spPr>
          <a:xfrm>
            <a:off x="448964" y="2656133"/>
            <a:ext cx="3460499"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Databases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[Mao+, EuroSys’12; </a:t>
            </a:r>
            <a:b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a:t>
            </a:r>
          </a:p>
        </p:txBody>
      </p:sp>
      <p:pic>
        <p:nvPicPr>
          <p:cNvPr id="19" name="Picture 18"/>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567081" y="836712"/>
            <a:ext cx="1872533" cy="1872533"/>
          </a:xfrm>
          <a:prstGeom prst="rect">
            <a:avLst/>
          </a:prstGeom>
        </p:spPr>
      </p:pic>
      <p:sp>
        <p:nvSpPr>
          <p:cNvPr id="22" name="TextBox 21"/>
          <p:cNvSpPr txBox="1"/>
          <p:nvPr/>
        </p:nvSpPr>
        <p:spPr>
          <a:xfrm>
            <a:off x="4836963" y="2656133"/>
            <a:ext cx="3607975" cy="73866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Graph/Tree Processing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[Xu+, IISWC’12; </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Umuroglu</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FPL’15]</a:t>
            </a:r>
          </a:p>
        </p:txBody>
      </p:sp>
      <p:pic>
        <p:nvPicPr>
          <p:cNvPr id="23" name="Picture 22"/>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089220" y="3998286"/>
            <a:ext cx="2155604" cy="1146598"/>
          </a:xfrm>
          <a:prstGeom prst="rect">
            <a:avLst/>
          </a:prstGeom>
        </p:spPr>
      </p:pic>
      <p:pic>
        <p:nvPicPr>
          <p:cNvPr id="24" name="Picture 23"/>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567081" y="3772838"/>
            <a:ext cx="2133599" cy="1546598"/>
          </a:xfrm>
          <a:prstGeom prst="rect">
            <a:avLst/>
          </a:prstGeom>
        </p:spPr>
      </p:pic>
      <p:sp>
        <p:nvSpPr>
          <p:cNvPr id="26" name="Rectangle 25"/>
          <p:cNvSpPr/>
          <p:nvPr/>
        </p:nvSpPr>
        <p:spPr>
          <a:xfrm>
            <a:off x="0" y="3100668"/>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1498644999"/>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4" name="Picture 23"/>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8" name="Picture 7"/>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7" name="Picture 26"/>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28" name="Picture 27"/>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33" name="Title 1">
            <a:extLst>
              <a:ext uri="{FF2B5EF4-FFF2-40B4-BE49-F238E27FC236}">
                <a16:creationId xmlns:a16="http://schemas.microsoft.com/office/drawing/2014/main" id="{22C30508-BBE9-0049-8B62-499400F76D8D}"/>
              </a:ext>
            </a:extLst>
          </p:cNvPr>
          <p:cNvSpPr txBox="1">
            <a:spLocks/>
          </p:cNvSpPr>
          <p:nvPr/>
        </p:nvSpPr>
        <p:spPr bwMode="auto">
          <a:xfrm>
            <a:off x="228600" y="152400"/>
            <a:ext cx="89154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lvl="0">
              <a:defRPr/>
            </a:pPr>
            <a:r>
              <a:rPr lang="en-US" sz="3800" kern="0" dirty="0">
                <a:solidFill>
                  <a:srgbClr val="006633"/>
                </a:solidFill>
                <a:latin typeface="Garamond"/>
              </a:rPr>
              <a:t>Data is Key for Future Workloads</a:t>
            </a:r>
            <a:endParaRPr kumimoji="0" lang="en-US" sz="4000" b="0" i="0" u="none" strike="noStrike" kern="0" cap="none" spc="0" normalizeH="0" baseline="0" noProof="0" dirty="0">
              <a:ln>
                <a:noFill/>
              </a:ln>
              <a:solidFill>
                <a:srgbClr val="006633"/>
              </a:solidFill>
              <a:effectLst/>
              <a:uLnTx/>
              <a:uFillTx/>
              <a:latin typeface="Garamond"/>
              <a:ea typeface="+mj-ea"/>
              <a:cs typeface="+mj-cs"/>
            </a:endParaRPr>
          </a:p>
        </p:txBody>
      </p:sp>
    </p:spTree>
    <p:extLst>
      <p:ext uri="{BB962C8B-B14F-4D97-AF65-F5344CB8AC3E}">
        <p14:creationId xmlns:p14="http://schemas.microsoft.com/office/powerpoint/2010/main" val="13186792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4" name="Picture 23"/>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8" name="Picture 7"/>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7" name="Picture 26"/>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28" name="Picture 27"/>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33" name="Title 1">
            <a:extLst>
              <a:ext uri="{FF2B5EF4-FFF2-40B4-BE49-F238E27FC236}">
                <a16:creationId xmlns:a16="http://schemas.microsoft.com/office/drawing/2014/main" id="{4510B7D2-8949-194C-A951-66E3876F4C90}"/>
              </a:ext>
            </a:extLst>
          </p:cNvPr>
          <p:cNvSpPr txBox="1">
            <a:spLocks/>
          </p:cNvSpPr>
          <p:nvPr/>
        </p:nvSpPr>
        <p:spPr bwMode="auto">
          <a:xfrm>
            <a:off x="228600" y="152400"/>
            <a:ext cx="89154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lvl="0">
              <a:defRPr/>
            </a:pPr>
            <a:r>
              <a:rPr lang="en-US" sz="3800" kern="0" dirty="0">
                <a:solidFill>
                  <a:srgbClr val="006633"/>
                </a:solidFill>
                <a:latin typeface="Garamond"/>
              </a:rPr>
              <a:t>Data Overwhelms Modern Machines </a:t>
            </a:r>
            <a:endParaRPr kumimoji="0" lang="en-US" sz="4000" b="0" i="0" u="none" strike="noStrike" kern="0" cap="none" spc="0" normalizeH="0" baseline="0" noProof="0" dirty="0">
              <a:ln>
                <a:noFill/>
              </a:ln>
              <a:solidFill>
                <a:srgbClr val="006633"/>
              </a:solidFill>
              <a:effectLst/>
              <a:uLnTx/>
              <a:uFillTx/>
              <a:latin typeface="Garamond"/>
              <a:ea typeface="+mj-ea"/>
              <a:cs typeface="+mj-cs"/>
            </a:endParaRPr>
          </a:p>
        </p:txBody>
      </p:sp>
      <p:sp>
        <p:nvSpPr>
          <p:cNvPr id="34" name="Rectangle 33">
            <a:extLst>
              <a:ext uri="{FF2B5EF4-FFF2-40B4-BE49-F238E27FC236}">
                <a16:creationId xmlns:a16="http://schemas.microsoft.com/office/drawing/2014/main" id="{84B0F726-3DD6-564A-9BCA-59E1A719EC12}"/>
              </a:ext>
            </a:extLst>
          </p:cNvPr>
          <p:cNvSpPr/>
          <p:nvPr/>
        </p:nvSpPr>
        <p:spPr>
          <a:xfrm>
            <a:off x="0" y="3100668"/>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8508489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20151101_stc002_595.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433713" y="2799766"/>
            <a:ext cx="7602783" cy="3552225"/>
          </a:xfrm>
          <a:prstGeom prst="rect">
            <a:avLst/>
          </a:prstGeom>
        </p:spPr>
      </p:pic>
      <p:sp>
        <p:nvSpPr>
          <p:cNvPr id="2" name="Title 1"/>
          <p:cNvSpPr>
            <a:spLocks noGrp="1"/>
          </p:cNvSpPr>
          <p:nvPr>
            <p:ph type="title"/>
          </p:nvPr>
        </p:nvSpPr>
        <p:spPr/>
        <p:txBody>
          <a:bodyPr/>
          <a:lstStyle/>
          <a:p>
            <a:pPr lvl="0">
              <a:defRPr/>
            </a:pPr>
            <a:r>
              <a:rPr lang="en-US" dirty="0">
                <a:solidFill>
                  <a:srgbClr val="006633"/>
                </a:solidFill>
              </a:rPr>
              <a:t>Data is Key for Future Workloads</a:t>
            </a:r>
            <a:endParaRPr lang="en-US" sz="4400" dirty="0">
              <a:solidFill>
                <a:srgbClr val="006633"/>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2" descr="https://www.genome.gov/images/content/costpermb2015_4.jpg"/>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323528" y="1011651"/>
            <a:ext cx="3764149" cy="2777389"/>
          </a:xfrm>
          <a:prstGeom prst="rect">
            <a:avLst/>
          </a:prstGeom>
          <a:noFill/>
          <a:extLst>
            <a:ext uri="{909E8E84-426E-40DD-AFC4-6F175D3DCCD1}">
              <a14:hiddenFill xmlns:a14="http://schemas.microsoft.com/office/drawing/2010/main">
                <a:solidFill>
                  <a:srgbClr val="FFFFFF"/>
                </a:solidFill>
              </a14:hiddenFill>
            </a:ext>
          </a:extLst>
        </p:spPr>
      </p:pic>
      <p:sp>
        <p:nvSpPr>
          <p:cNvPr id="6" name="Oval 5"/>
          <p:cNvSpPr/>
          <p:nvPr/>
        </p:nvSpPr>
        <p:spPr>
          <a:xfrm>
            <a:off x="1966911" y="1688007"/>
            <a:ext cx="228825" cy="228825"/>
          </a:xfrm>
          <a:prstGeom prst="ellipse">
            <a:avLst/>
          </a:prstGeom>
          <a:solidFill>
            <a:srgbClr val="FF0000"/>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5F5F5F"/>
              </a:solidFill>
              <a:effectLst/>
              <a:uLnTx/>
              <a:uFillTx/>
              <a:latin typeface="europa"/>
              <a:ea typeface="+mn-ea"/>
              <a:cs typeface="+mn-cs"/>
            </a:endParaRPr>
          </a:p>
        </p:txBody>
      </p:sp>
      <p:sp>
        <p:nvSpPr>
          <p:cNvPr id="7" name="Rectangle 6"/>
          <p:cNvSpPr/>
          <p:nvPr/>
        </p:nvSpPr>
        <p:spPr>
          <a:xfrm>
            <a:off x="3779912" y="1198493"/>
            <a:ext cx="3540686" cy="646331"/>
          </a:xfrm>
          <a:prstGeom prst="rect">
            <a:avLst/>
          </a:prstGeom>
          <a:solidFill>
            <a:schemeClr val="accent1">
              <a:lumMod val="60000"/>
              <a:lumOff val="40000"/>
            </a:schemeClr>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development of high-throughput sequencing (HTS) technologies</a:t>
            </a:r>
          </a:p>
        </p:txBody>
      </p:sp>
      <p:cxnSp>
        <p:nvCxnSpPr>
          <p:cNvPr id="9" name="Straight Arrow Connector 8"/>
          <p:cNvCxnSpPr/>
          <p:nvPr/>
        </p:nvCxnSpPr>
        <p:spPr>
          <a:xfrm flipH="1">
            <a:off x="4355978" y="2060848"/>
            <a:ext cx="288030" cy="432048"/>
          </a:xfrm>
          <a:prstGeom prst="straightConnector1">
            <a:avLst/>
          </a:prstGeom>
          <a:ln w="63500">
            <a:solidFill>
              <a:schemeClr val="bg1"/>
            </a:solidFill>
            <a:tailEnd type="triangle"/>
          </a:ln>
        </p:spPr>
        <p:style>
          <a:lnRef idx="1">
            <a:schemeClr val="accent1"/>
          </a:lnRef>
          <a:fillRef idx="0">
            <a:schemeClr val="accent1"/>
          </a:fillRef>
          <a:effectRef idx="0">
            <a:schemeClr val="accent1"/>
          </a:effectRef>
          <a:fontRef idx="minor">
            <a:schemeClr val="tx1"/>
          </a:fontRef>
        </p:style>
      </p:cxnSp>
      <p:pic>
        <p:nvPicPr>
          <p:cNvPr id="10" name="Picture 2" descr="Image result for the economist"/>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a:stretch/>
        </p:blipFill>
        <p:spPr bwMode="auto">
          <a:xfrm>
            <a:off x="252485" y="5963008"/>
            <a:ext cx="790158" cy="403212"/>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p:cNvSpPr/>
          <p:nvPr/>
        </p:nvSpPr>
        <p:spPr>
          <a:xfrm>
            <a:off x="1530363" y="6460344"/>
            <a:ext cx="7290109" cy="27699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ahoma"/>
                <a:ea typeface="+mn-ea"/>
                <a:cs typeface="+mn-cs"/>
                <a:hlinkClick r:id="rId6"/>
              </a:rPr>
              <a:t>http://www.economist.com/news/21631808-so-much-genetic-data-so-many-uses-genes-unzipped</a:t>
            </a:r>
            <a:r>
              <a:rPr kumimoji="0" lang="en-US" sz="1200" b="0" i="0" u="none" strike="noStrike" kern="1200" cap="none" spc="0" normalizeH="0" baseline="0" noProof="0" dirty="0">
                <a:ln>
                  <a:noFill/>
                </a:ln>
                <a:solidFill>
                  <a:srgbClr val="000000"/>
                </a:solidFill>
                <a:effectLst/>
                <a:uLnTx/>
                <a:uFillTx/>
                <a:latin typeface="Tahoma"/>
                <a:ea typeface="+mn-ea"/>
                <a:cs typeface="+mn-cs"/>
              </a:rPr>
              <a:t> </a:t>
            </a:r>
          </a:p>
        </p:txBody>
      </p:sp>
      <p:sp>
        <p:nvSpPr>
          <p:cNvPr id="3" name="Down Arrow 2"/>
          <p:cNvSpPr/>
          <p:nvPr/>
        </p:nvSpPr>
        <p:spPr>
          <a:xfrm rot="4961981">
            <a:off x="2655370" y="840988"/>
            <a:ext cx="517315" cy="1382049"/>
          </a:xfrm>
          <a:prstGeom prst="downArrow">
            <a:avLst/>
          </a:prstGeom>
          <a:solidFill>
            <a:schemeClr val="accent1">
              <a:lumMod val="60000"/>
              <a:lumOff val="40000"/>
            </a:schemeClr>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5F5F5F"/>
              </a:solidFill>
              <a:effectLst/>
              <a:uLnTx/>
              <a:uFillTx/>
              <a:latin typeface="europa"/>
              <a:ea typeface="+mn-ea"/>
              <a:cs typeface="+mn-cs"/>
            </a:endParaRPr>
          </a:p>
        </p:txBody>
      </p:sp>
      <p:sp>
        <p:nvSpPr>
          <p:cNvPr id="12" name="Rectangle 11"/>
          <p:cNvSpPr/>
          <p:nvPr/>
        </p:nvSpPr>
        <p:spPr>
          <a:xfrm>
            <a:off x="177924" y="4006805"/>
            <a:ext cx="2305844" cy="646331"/>
          </a:xfrm>
          <a:prstGeom prst="rect">
            <a:avLst/>
          </a:prstGeom>
          <a:solidFill>
            <a:schemeClr val="accent1">
              <a:lumMod val="60000"/>
              <a:lumOff val="40000"/>
            </a:schemeClr>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Number of Genomes Sequenced</a:t>
            </a:r>
          </a:p>
        </p:txBody>
      </p:sp>
    </p:spTree>
    <p:extLst>
      <p:ext uri="{BB962C8B-B14F-4D97-AF65-F5344CB8AC3E}">
        <p14:creationId xmlns:p14="http://schemas.microsoft.com/office/powerpoint/2010/main" val="786832534"/>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p:cNvSpPr/>
          <p:nvPr/>
        </p:nvSpPr>
        <p:spPr>
          <a:xfrm>
            <a:off x="-11591" y="0"/>
            <a:ext cx="9145859" cy="6858000"/>
          </a:xfrm>
          <a:prstGeom prst="rect">
            <a:avLst/>
          </a:prstGeom>
          <a:solidFill>
            <a:schemeClr val="bg1"/>
          </a:solidFill>
          <a:ln>
            <a:noFill/>
          </a:ln>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EEECE1"/>
              </a:solidFill>
              <a:effectLst/>
              <a:uLnTx/>
              <a:uFillTx/>
              <a:latin typeface="europa"/>
              <a:ea typeface="+mn-ea"/>
              <a:cs typeface="+mn-cs"/>
            </a:endParaRPr>
          </a:p>
        </p:txBody>
      </p:sp>
      <p:sp>
        <p:nvSpPr>
          <p:cNvPr id="20" name="Rectangle 19"/>
          <p:cNvSpPr/>
          <p:nvPr/>
        </p:nvSpPr>
        <p:spPr>
          <a:xfrm>
            <a:off x="8534400" y="4129073"/>
            <a:ext cx="428980" cy="6549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pic>
        <p:nvPicPr>
          <p:cNvPr id="71" name="Picture 70" descr="http://www.nextplatform.com/wp-content/uploads/2015/03/Glenn1.png"/>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105649" y="4094761"/>
            <a:ext cx="4224963" cy="1829100"/>
          </a:xfrm>
          <a:prstGeom prst="rect">
            <a:avLst/>
          </a:prstGeom>
          <a:noFill/>
          <a:extLst>
            <a:ext uri="{909E8E84-426E-40DD-AFC4-6F175D3DCCD1}">
              <a14:hiddenFill xmlns:a14="http://schemas.microsoft.com/office/drawing/2010/main">
                <a:solidFill>
                  <a:srgbClr val="FFFFFF"/>
                </a:solidFill>
              </a14:hiddenFill>
            </a:ext>
          </a:extLst>
        </p:spPr>
      </p:pic>
      <p:pic>
        <p:nvPicPr>
          <p:cNvPr id="72" name="Picture 71"/>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5495894" y="3689818"/>
            <a:ext cx="2867618" cy="2653333"/>
          </a:xfrm>
          <a:prstGeom prst="rect">
            <a:avLst/>
          </a:prstGeom>
        </p:spPr>
      </p:pic>
      <p:sp>
        <p:nvSpPr>
          <p:cNvPr id="75" name="Rectangle 74"/>
          <p:cNvSpPr/>
          <p:nvPr/>
        </p:nvSpPr>
        <p:spPr>
          <a:xfrm>
            <a:off x="8022677" y="4174288"/>
            <a:ext cx="428980" cy="6549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78" name="Rectangle 77"/>
          <p:cNvSpPr/>
          <p:nvPr/>
        </p:nvSpPr>
        <p:spPr>
          <a:xfrm>
            <a:off x="4628782" y="0"/>
            <a:ext cx="9144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79" name="Rectangle 78"/>
          <p:cNvSpPr/>
          <p:nvPr/>
        </p:nvSpPr>
        <p:spPr>
          <a:xfrm>
            <a:off x="1" y="3383280"/>
            <a:ext cx="9144000"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80" name="Rectangle 79"/>
          <p:cNvSpPr/>
          <p:nvPr/>
        </p:nvSpPr>
        <p:spPr>
          <a:xfrm>
            <a:off x="3610761" y="2895290"/>
            <a:ext cx="2103160" cy="1077218"/>
          </a:xfrm>
          <a:prstGeom prst="rect">
            <a:avLst/>
          </a:prstGeom>
          <a:solidFill>
            <a:schemeClr val="bg1"/>
          </a:solidFill>
          <a:ln>
            <a:solidFill>
              <a:srgbClr val="1B65A8"/>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Genome Analysis</a:t>
            </a:r>
          </a:p>
        </p:txBody>
      </p:sp>
      <p:graphicFrame>
        <p:nvGraphicFramePr>
          <p:cNvPr id="2" name="Object 1"/>
          <p:cNvGraphicFramePr>
            <a:graphicFrameLocks noChangeAspect="1"/>
          </p:cNvGraphicFramePr>
          <p:nvPr/>
        </p:nvGraphicFramePr>
        <p:xfrm>
          <a:off x="5311176" y="36301"/>
          <a:ext cx="3509639" cy="3353943"/>
        </p:xfrm>
        <a:graphic>
          <a:graphicData uri="http://schemas.openxmlformats.org/presentationml/2006/ole">
            <mc:AlternateContent xmlns:mc="http://schemas.openxmlformats.org/markup-compatibility/2006">
              <mc:Choice xmlns:v="urn:schemas-microsoft-com:vml" Requires="v">
                <p:oleObj name="Visio" r:id="rId5" imgW="2695276" imgH="2509932" progId="Visio.Drawing.11">
                  <p:embed/>
                </p:oleObj>
              </mc:Choice>
              <mc:Fallback>
                <p:oleObj name="Visio" r:id="rId5" imgW="2695276" imgH="2509932" progId="Visio.Drawing.11">
                  <p:embed/>
                  <p:pic>
                    <p:nvPicPr>
                      <p:cNvPr id="2" name="Object 1"/>
                      <p:cNvPicPr/>
                      <p:nvPr/>
                    </p:nvPicPr>
                    <p:blipFill>
                      <a:blip r:embed="rId6"/>
                      <a:stretch>
                        <a:fillRect/>
                      </a:stretch>
                    </p:blipFill>
                    <p:spPr>
                      <a:xfrm>
                        <a:off x="5311176" y="36301"/>
                        <a:ext cx="3509639" cy="3353943"/>
                      </a:xfrm>
                      <a:prstGeom prst="rect">
                        <a:avLst/>
                      </a:prstGeom>
                    </p:spPr>
                  </p:pic>
                </p:oleObj>
              </mc:Fallback>
            </mc:AlternateContent>
          </a:graphicData>
        </a:graphic>
      </p:graphicFrame>
      <p:graphicFrame>
        <p:nvGraphicFramePr>
          <p:cNvPr id="23" name="Object 22"/>
          <p:cNvGraphicFramePr>
            <a:graphicFrameLocks noChangeAspect="1"/>
          </p:cNvGraphicFramePr>
          <p:nvPr/>
        </p:nvGraphicFramePr>
        <p:xfrm>
          <a:off x="177467" y="500679"/>
          <a:ext cx="4895872" cy="2150973"/>
        </p:xfrm>
        <a:graphic>
          <a:graphicData uri="http://schemas.openxmlformats.org/presentationml/2006/ole">
            <mc:AlternateContent xmlns:mc="http://schemas.openxmlformats.org/markup-compatibility/2006">
              <mc:Choice xmlns:v="urn:schemas-microsoft-com:vml" Requires="v">
                <p:oleObj name="Visio" r:id="rId7" imgW="3859122" imgH="1695796" progId="Visio.Drawing.11">
                  <p:embed/>
                </p:oleObj>
              </mc:Choice>
              <mc:Fallback>
                <p:oleObj name="Visio" r:id="rId7" imgW="3859122" imgH="1695796" progId="Visio.Drawing.11">
                  <p:embed/>
                  <p:pic>
                    <p:nvPicPr>
                      <p:cNvPr id="23" name="Object 22"/>
                      <p:cNvPicPr/>
                      <p:nvPr/>
                    </p:nvPicPr>
                    <p:blipFill>
                      <a:blip r:embed="rId8"/>
                      <a:stretch>
                        <a:fillRect/>
                      </a:stretch>
                    </p:blipFill>
                    <p:spPr>
                      <a:xfrm>
                        <a:off x="177467" y="500679"/>
                        <a:ext cx="4895872" cy="2150973"/>
                      </a:xfrm>
                      <a:prstGeom prst="rect">
                        <a:avLst/>
                      </a:prstGeom>
                    </p:spPr>
                  </p:pic>
                </p:oleObj>
              </mc:Fallback>
            </mc:AlternateContent>
          </a:graphicData>
        </a:graphic>
      </p:graphicFrame>
      <p:sp>
        <p:nvSpPr>
          <p:cNvPr id="81" name="Snip Diagonal Corner Rectangle 80"/>
          <p:cNvSpPr/>
          <p:nvPr/>
        </p:nvSpPr>
        <p:spPr>
          <a:xfrm>
            <a:off x="0" y="2924937"/>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1</a:t>
            </a:r>
          </a:p>
        </p:txBody>
      </p:sp>
      <p:sp>
        <p:nvSpPr>
          <p:cNvPr id="82" name="Snip Diagonal Corner Rectangle 81"/>
          <p:cNvSpPr/>
          <p:nvPr/>
        </p:nvSpPr>
        <p:spPr>
          <a:xfrm>
            <a:off x="8675925" y="2924936"/>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2</a:t>
            </a:r>
          </a:p>
        </p:txBody>
      </p:sp>
      <p:sp>
        <p:nvSpPr>
          <p:cNvPr id="83" name="TextBox 82"/>
          <p:cNvSpPr txBox="1"/>
          <p:nvPr/>
        </p:nvSpPr>
        <p:spPr>
          <a:xfrm>
            <a:off x="458343" y="2924936"/>
            <a:ext cx="29494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Sequencing</a:t>
            </a:r>
          </a:p>
        </p:txBody>
      </p:sp>
      <p:sp>
        <p:nvSpPr>
          <p:cNvPr id="84" name="TextBox 83"/>
          <p:cNvSpPr txBox="1"/>
          <p:nvPr/>
        </p:nvSpPr>
        <p:spPr>
          <a:xfrm>
            <a:off x="6304876" y="2916378"/>
            <a:ext cx="247322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Read Mapping</a:t>
            </a:r>
          </a:p>
        </p:txBody>
      </p:sp>
      <p:sp>
        <p:nvSpPr>
          <p:cNvPr id="85" name="Snip Diagonal Corner Rectangle 84"/>
          <p:cNvSpPr/>
          <p:nvPr/>
        </p:nvSpPr>
        <p:spPr>
          <a:xfrm>
            <a:off x="-11591" y="6399657"/>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3</a:t>
            </a:r>
          </a:p>
        </p:txBody>
      </p:sp>
      <p:sp>
        <p:nvSpPr>
          <p:cNvPr id="86" name="Snip Diagonal Corner Rectangle 85"/>
          <p:cNvSpPr/>
          <p:nvPr/>
        </p:nvSpPr>
        <p:spPr>
          <a:xfrm>
            <a:off x="8678558" y="6399656"/>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4</a:t>
            </a:r>
          </a:p>
        </p:txBody>
      </p:sp>
      <p:sp>
        <p:nvSpPr>
          <p:cNvPr id="87" name="TextBox 86"/>
          <p:cNvSpPr txBox="1"/>
          <p:nvPr/>
        </p:nvSpPr>
        <p:spPr>
          <a:xfrm>
            <a:off x="483743" y="6379336"/>
            <a:ext cx="29494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Variant Calling</a:t>
            </a:r>
          </a:p>
        </p:txBody>
      </p:sp>
      <p:sp>
        <p:nvSpPr>
          <p:cNvPr id="88" name="TextBox 87"/>
          <p:cNvSpPr txBox="1"/>
          <p:nvPr/>
        </p:nvSpPr>
        <p:spPr>
          <a:xfrm>
            <a:off x="5558503" y="6399656"/>
            <a:ext cx="3404877"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Scientific Discovery</a:t>
            </a:r>
          </a:p>
        </p:txBody>
      </p:sp>
      <p:sp>
        <p:nvSpPr>
          <p:cNvPr id="22" name="Rectangle 21">
            <a:extLst>
              <a:ext uri="{FF2B5EF4-FFF2-40B4-BE49-F238E27FC236}">
                <a16:creationId xmlns:a16="http://schemas.microsoft.com/office/drawing/2014/main" id="{14CFF81F-F748-1245-84EF-EB79E2E2F17A}"/>
              </a:ext>
            </a:extLst>
          </p:cNvPr>
          <p:cNvSpPr/>
          <p:nvPr/>
        </p:nvSpPr>
        <p:spPr>
          <a:xfrm>
            <a:off x="0" y="4077072"/>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301587200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New Genome Sequencing Technologies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3" name="TextBox 2">
            <a:extLst>
              <a:ext uri="{FF2B5EF4-FFF2-40B4-BE49-F238E27FC236}">
                <a16:creationId xmlns:a16="http://schemas.microsoft.com/office/drawing/2014/main" id="{9DEDF4F9-AC11-CE40-96CF-BFA639F16628}"/>
              </a:ext>
            </a:extLst>
          </p:cNvPr>
          <p:cNvSpPr txBox="1"/>
          <p:nvPr/>
        </p:nvSpPr>
        <p:spPr>
          <a:xfrm>
            <a:off x="336100" y="5036983"/>
            <a:ext cx="8193974" cy="147732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Senol Cali+, “</a:t>
            </a:r>
            <a:r>
              <a:rPr kumimoji="0" lang="en-US" sz="1800" b="1" i="0" u="none" strike="noStrike" kern="1200" cap="none" spc="0" normalizeH="0" baseline="0" noProof="0" dirty="0">
                <a:ln>
                  <a:noFill/>
                </a:ln>
                <a:solidFill>
                  <a:srgbClr val="0000FF"/>
                </a:solidFill>
                <a:effectLst/>
                <a:uLnTx/>
                <a:uFillTx/>
                <a:latin typeface="Tahoma"/>
                <a:ea typeface="+mn-ea"/>
                <a:cs typeface="+mn-cs"/>
              </a:rPr>
              <a:t>Nanopore Sequencing Technology and Tools for Genome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Assembly: Computational Analysis of the Current State, Bottlenecks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and Future Directions</a:t>
            </a:r>
            <a:r>
              <a:rPr kumimoji="0" lang="en-US" sz="1800" b="0" i="0" u="none" strike="noStrike" kern="1200" cap="none" spc="0" normalizeH="0" baseline="0" noProof="0" dirty="0">
                <a:ln>
                  <a:noFill/>
                </a:ln>
                <a:solidFill>
                  <a:srgbClr val="000000"/>
                </a:solidFill>
                <a:effectLst/>
                <a:uLnTx/>
                <a:uFillTx/>
                <a:latin typeface="Tahoma"/>
                <a:ea typeface="+mn-ea"/>
                <a:cs typeface="+mn-cs"/>
              </a:rPr>
              <a:t>,” Briefings in Bioinformatics, 2018.</a:t>
            </a:r>
          </a:p>
          <a:p>
            <a:pPr lvl="0">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t>
            </a:r>
            <a:r>
              <a:rPr lang="en-US" dirty="0">
                <a:hlinkClick r:id="rId2"/>
              </a:rPr>
              <a:t>Open arxiv.org</a:t>
            </a:r>
            <a:r>
              <a:rPr lang="en-US">
                <a:hlinkClick r:id="rId2"/>
              </a:rPr>
              <a:t> version</a:t>
            </a:r>
            <a:r>
              <a:rPr lang="en-US"/>
              <a:t>]</a:t>
            </a: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pic>
        <p:nvPicPr>
          <p:cNvPr id="5" name="Picture 4">
            <a:extLst>
              <a:ext uri="{FF2B5EF4-FFF2-40B4-BE49-F238E27FC236}">
                <a16:creationId xmlns:a16="http://schemas.microsoft.com/office/drawing/2014/main" id="{B7B92BBE-67D0-BE44-AFBF-F27F37B8A8C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1484784"/>
            <a:ext cx="9144000" cy="2202873"/>
          </a:xfrm>
          <a:prstGeom prst="rect">
            <a:avLst/>
          </a:prstGeom>
        </p:spPr>
      </p:pic>
      <p:pic>
        <p:nvPicPr>
          <p:cNvPr id="6" name="Picture 8">
            <a:extLst>
              <a:ext uri="{FF2B5EF4-FFF2-40B4-BE49-F238E27FC236}">
                <a16:creationId xmlns:a16="http://schemas.microsoft.com/office/drawing/2014/main" id="{DE735DFE-2D11-5849-BC1A-6B423D4888C8}"/>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660801" y="2996952"/>
            <a:ext cx="2080800" cy="1523680"/>
          </a:xfrm>
          <a:prstGeom prst="rect">
            <a:avLst/>
          </a:prstGeom>
          <a:noFill/>
          <a:ln w="9525">
            <a:noFill/>
            <a:round/>
            <a:headEnd/>
            <a:tailEnd/>
          </a:ln>
        </p:spPr>
      </p:pic>
      <p:sp>
        <p:nvSpPr>
          <p:cNvPr id="7" name="Text Box 19">
            <a:extLst>
              <a:ext uri="{FF2B5EF4-FFF2-40B4-BE49-F238E27FC236}">
                <a16:creationId xmlns:a16="http://schemas.microsoft.com/office/drawing/2014/main" id="{9BD0F31E-C179-B049-9A06-915AC4721F68}"/>
              </a:ext>
            </a:extLst>
          </p:cNvPr>
          <p:cNvSpPr txBox="1">
            <a:spLocks noChangeArrowheads="1"/>
          </p:cNvSpPr>
          <p:nvPr/>
        </p:nvSpPr>
        <p:spPr bwMode="auto">
          <a:xfrm>
            <a:off x="6381120" y="4520632"/>
            <a:ext cx="2511360" cy="312512"/>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Oxford Nanopore </a:t>
            </a:r>
            <a:r>
              <a:rPr kumimoji="0" lang="en-US" sz="1800" b="0" i="0" u="none" strike="noStrike" kern="1200" cap="none" spc="0" normalizeH="0" baseline="0" noProof="0" dirty="0" err="1">
                <a:ln>
                  <a:noFill/>
                </a:ln>
                <a:solidFill>
                  <a:srgbClr val="000000"/>
                </a:solidFill>
                <a:effectLst/>
                <a:uLnTx/>
                <a:uFillTx/>
                <a:latin typeface="Calibri" pitchFamily="34" charset="0"/>
                <a:ea typeface="+mn-ea"/>
                <a:cs typeface="+mn-cs"/>
              </a:rPr>
              <a:t>MinION</a:t>
            </a:r>
            <a:endPar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endParaRPr>
          </a:p>
        </p:txBody>
      </p:sp>
    </p:spTree>
    <p:extLst>
      <p:ext uri="{BB962C8B-B14F-4D97-AF65-F5344CB8AC3E}">
        <p14:creationId xmlns:p14="http://schemas.microsoft.com/office/powerpoint/2010/main" val="1254910644"/>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New Genome Sequencing Technologies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3" name="TextBox 2">
            <a:extLst>
              <a:ext uri="{FF2B5EF4-FFF2-40B4-BE49-F238E27FC236}">
                <a16:creationId xmlns:a16="http://schemas.microsoft.com/office/drawing/2014/main" id="{9DEDF4F9-AC11-CE40-96CF-BFA639F16628}"/>
              </a:ext>
            </a:extLst>
          </p:cNvPr>
          <p:cNvSpPr txBox="1"/>
          <p:nvPr/>
        </p:nvSpPr>
        <p:spPr>
          <a:xfrm>
            <a:off x="336100" y="5036983"/>
            <a:ext cx="8193974" cy="175432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Senol Cali+, “</a:t>
            </a:r>
            <a:r>
              <a:rPr kumimoji="0" lang="en-US" sz="1800" b="1" i="0" u="none" strike="noStrike" kern="1200" cap="none" spc="0" normalizeH="0" baseline="0" noProof="0" dirty="0">
                <a:ln>
                  <a:noFill/>
                </a:ln>
                <a:solidFill>
                  <a:srgbClr val="0000FF"/>
                </a:solidFill>
                <a:effectLst/>
                <a:uLnTx/>
                <a:uFillTx/>
                <a:latin typeface="Tahoma"/>
                <a:ea typeface="+mn-ea"/>
                <a:cs typeface="+mn-cs"/>
              </a:rPr>
              <a:t>Nanopore Sequencing Technology and Tools for Genome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Assembly: Computational Analysis of the Current State, Bottlenecks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and Future Directions</a:t>
            </a:r>
            <a:r>
              <a:rPr kumimoji="0" lang="en-US" sz="1800" b="0" i="0" u="none" strike="noStrike" kern="1200" cap="none" spc="0" normalizeH="0" baseline="0" noProof="0" dirty="0">
                <a:ln>
                  <a:noFill/>
                </a:ln>
                <a:solidFill>
                  <a:srgbClr val="000000"/>
                </a:solidFill>
                <a:effectLst/>
                <a:uLnTx/>
                <a:uFillTx/>
                <a:latin typeface="Tahoma"/>
                <a:ea typeface="+mn-ea"/>
                <a:cs typeface="+mn-cs"/>
              </a:rPr>
              <a:t>,” Briefings in Bioinformatics, 2018.</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2"/>
              </a:rPr>
              <a:t>Preliminary arxiv.org version</a:t>
            </a:r>
            <a:r>
              <a:rPr kumimoji="0" lang="en-US" sz="1800" b="0" i="0" u="none" strike="noStrike" kern="1200" cap="none" spc="0" normalizeH="0" baseline="0" noProof="0" dirty="0">
                <a:ln>
                  <a:noFill/>
                </a:ln>
                <a:solidFill>
                  <a:srgbClr val="000000"/>
                </a:solidFill>
                <a:effectLst/>
                <a:uLnTx/>
                <a:uFillTx/>
                <a:latin typeface="Tahoma"/>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pic>
        <p:nvPicPr>
          <p:cNvPr id="5" name="Picture 4">
            <a:extLst>
              <a:ext uri="{FF2B5EF4-FFF2-40B4-BE49-F238E27FC236}">
                <a16:creationId xmlns:a16="http://schemas.microsoft.com/office/drawing/2014/main" id="{B7B92BBE-67D0-BE44-AFBF-F27F37B8A8C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1484784"/>
            <a:ext cx="9144000" cy="2202873"/>
          </a:xfrm>
          <a:prstGeom prst="rect">
            <a:avLst/>
          </a:prstGeom>
        </p:spPr>
      </p:pic>
      <p:pic>
        <p:nvPicPr>
          <p:cNvPr id="6" name="Picture 8">
            <a:extLst>
              <a:ext uri="{FF2B5EF4-FFF2-40B4-BE49-F238E27FC236}">
                <a16:creationId xmlns:a16="http://schemas.microsoft.com/office/drawing/2014/main" id="{DE735DFE-2D11-5849-BC1A-6B423D4888C8}"/>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660801" y="2996952"/>
            <a:ext cx="2080800" cy="1523680"/>
          </a:xfrm>
          <a:prstGeom prst="rect">
            <a:avLst/>
          </a:prstGeom>
          <a:noFill/>
          <a:ln w="9525">
            <a:noFill/>
            <a:round/>
            <a:headEnd/>
            <a:tailEnd/>
          </a:ln>
        </p:spPr>
      </p:pic>
      <p:sp>
        <p:nvSpPr>
          <p:cNvPr id="7" name="Text Box 19">
            <a:extLst>
              <a:ext uri="{FF2B5EF4-FFF2-40B4-BE49-F238E27FC236}">
                <a16:creationId xmlns:a16="http://schemas.microsoft.com/office/drawing/2014/main" id="{9BD0F31E-C179-B049-9A06-915AC4721F68}"/>
              </a:ext>
            </a:extLst>
          </p:cNvPr>
          <p:cNvSpPr txBox="1">
            <a:spLocks noChangeArrowheads="1"/>
          </p:cNvSpPr>
          <p:nvPr/>
        </p:nvSpPr>
        <p:spPr bwMode="auto">
          <a:xfrm>
            <a:off x="6381120" y="4520632"/>
            <a:ext cx="2511360" cy="312512"/>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Oxford Nanopore </a:t>
            </a:r>
            <a:r>
              <a:rPr kumimoji="0" lang="en-US" sz="1800" b="0" i="0" u="none" strike="noStrike" kern="1200" cap="none" spc="0" normalizeH="0" baseline="0" noProof="0" dirty="0" err="1">
                <a:ln>
                  <a:noFill/>
                </a:ln>
                <a:solidFill>
                  <a:srgbClr val="000000"/>
                </a:solidFill>
                <a:effectLst/>
                <a:uLnTx/>
                <a:uFillTx/>
                <a:latin typeface="Calibri" pitchFamily="34" charset="0"/>
                <a:ea typeface="+mn-ea"/>
                <a:cs typeface="+mn-cs"/>
              </a:rPr>
              <a:t>MinION</a:t>
            </a:r>
            <a:endPar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endParaRPr>
          </a:p>
        </p:txBody>
      </p:sp>
      <p:sp>
        <p:nvSpPr>
          <p:cNvPr id="8" name="Rectangle 7">
            <a:extLst>
              <a:ext uri="{FF2B5EF4-FFF2-40B4-BE49-F238E27FC236}">
                <a16:creationId xmlns:a16="http://schemas.microsoft.com/office/drawing/2014/main" id="{94FFF0AC-581D-AF4A-867C-DE5B8FA734E1}"/>
              </a:ext>
            </a:extLst>
          </p:cNvPr>
          <p:cNvSpPr/>
          <p:nvPr/>
        </p:nvSpPr>
        <p:spPr>
          <a:xfrm>
            <a:off x="0" y="5068079"/>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1559052536"/>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E82D40-9A40-294C-821D-C9F551A98E1F}"/>
              </a:ext>
            </a:extLst>
          </p:cNvPr>
          <p:cNvSpPr>
            <a:spLocks noGrp="1"/>
          </p:cNvSpPr>
          <p:nvPr>
            <p:ph type="title"/>
          </p:nvPr>
        </p:nvSpPr>
        <p:spPr>
          <a:xfrm>
            <a:off x="35496" y="152400"/>
            <a:ext cx="9167936" cy="1066800"/>
          </a:xfrm>
        </p:spPr>
        <p:txBody>
          <a:bodyPr/>
          <a:lstStyle/>
          <a:p>
            <a:r>
              <a:rPr lang="en-US" dirty="0"/>
              <a:t>One Problem with (Genome) Analysis Today</a:t>
            </a:r>
          </a:p>
        </p:txBody>
      </p:sp>
      <p:sp>
        <p:nvSpPr>
          <p:cNvPr id="3" name="Slide Number Placeholder 2">
            <a:extLst>
              <a:ext uri="{FF2B5EF4-FFF2-40B4-BE49-F238E27FC236}">
                <a16:creationId xmlns:a16="http://schemas.microsoft.com/office/drawing/2014/main" id="{54630187-28DD-9546-9969-9F24222B654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A7077-2B78-4FB5-8F56-24239751AEF0}"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grpSp>
        <p:nvGrpSpPr>
          <p:cNvPr id="4" name="Group 3">
            <a:extLst>
              <a:ext uri="{FF2B5EF4-FFF2-40B4-BE49-F238E27FC236}">
                <a16:creationId xmlns:a16="http://schemas.microsoft.com/office/drawing/2014/main" id="{E5A101C6-D963-4545-B3BF-32EF1B31EC2F}"/>
              </a:ext>
            </a:extLst>
          </p:cNvPr>
          <p:cNvGrpSpPr/>
          <p:nvPr/>
        </p:nvGrpSpPr>
        <p:grpSpPr>
          <a:xfrm>
            <a:off x="918833" y="1487851"/>
            <a:ext cx="2830933" cy="2402638"/>
            <a:chOff x="4343037" y="3937719"/>
            <a:chExt cx="2445779" cy="1954638"/>
          </a:xfrm>
        </p:grpSpPr>
        <p:pic>
          <p:nvPicPr>
            <p:cNvPr id="5" name="Picture 4">
              <a:extLst>
                <a:ext uri="{FF2B5EF4-FFF2-40B4-BE49-F238E27FC236}">
                  <a16:creationId xmlns:a16="http://schemas.microsoft.com/office/drawing/2014/main" id="{AE77F47A-D91D-8C49-8B2B-7D114F7FC69A}"/>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5419577" y="3937719"/>
              <a:ext cx="1369239" cy="1954638"/>
            </a:xfrm>
            <a:prstGeom prst="roundRect">
              <a:avLst>
                <a:gd name="adj" fmla="val 3215"/>
              </a:avLst>
            </a:prstGeom>
          </p:spPr>
        </p:pic>
        <p:pic>
          <p:nvPicPr>
            <p:cNvPr id="6" name="Picture 5">
              <a:extLst>
                <a:ext uri="{FF2B5EF4-FFF2-40B4-BE49-F238E27FC236}">
                  <a16:creationId xmlns:a16="http://schemas.microsoft.com/office/drawing/2014/main" id="{C59962F5-2E69-B348-8CF4-AB2C4E8979B8}"/>
                </a:ext>
              </a:extLst>
            </p:cNvPr>
            <p:cNvPicPr>
              <a:picLocks noChangeAspect="1"/>
            </p:cNvPicPr>
            <p:nvPr/>
          </p:nvPicPr>
          <p:blipFill rotWithShape="1">
            <a:blip r:embed="rId3" cstate="print">
              <a:clrChange>
                <a:clrFrom>
                  <a:srgbClr val="C8CBAC"/>
                </a:clrFrom>
                <a:clrTo>
                  <a:srgbClr val="C8CBAC">
                    <a:alpha val="0"/>
                  </a:srgbClr>
                </a:clrTo>
              </a:clrChange>
              <a:extLst>
                <a:ext uri="{28A0092B-C50C-407E-A947-70E740481C1C}">
                  <a14:useLocalDpi xmlns:a14="http://schemas.microsoft.com/office/drawing/2010/main"/>
                </a:ext>
              </a:extLst>
            </a:blip>
            <a:srcRect/>
            <a:stretch/>
          </p:blipFill>
          <p:spPr>
            <a:xfrm>
              <a:off x="4413359" y="4016910"/>
              <a:ext cx="1021969" cy="649893"/>
            </a:xfrm>
            <a:prstGeom prst="rect">
              <a:avLst/>
            </a:prstGeom>
          </p:spPr>
        </p:pic>
        <p:pic>
          <p:nvPicPr>
            <p:cNvPr id="7" name="Picture 6">
              <a:extLst>
                <a:ext uri="{FF2B5EF4-FFF2-40B4-BE49-F238E27FC236}">
                  <a16:creationId xmlns:a16="http://schemas.microsoft.com/office/drawing/2014/main" id="{CF679DEA-9351-BA4B-A1F0-552F12915536}"/>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4343037" y="4741368"/>
              <a:ext cx="1155916" cy="1106305"/>
            </a:xfrm>
            <a:prstGeom prst="roundRect">
              <a:avLst>
                <a:gd name="adj" fmla="val 5499"/>
              </a:avLst>
            </a:prstGeom>
          </p:spPr>
        </p:pic>
      </p:grpSp>
      <p:sp>
        <p:nvSpPr>
          <p:cNvPr id="8" name="Text Box 20" descr="90%">
            <a:extLst>
              <a:ext uri="{FF2B5EF4-FFF2-40B4-BE49-F238E27FC236}">
                <a16:creationId xmlns:a16="http://schemas.microsoft.com/office/drawing/2014/main" id="{A802DAD3-ACBC-534D-95D3-1045421DFE0B}"/>
              </a:ext>
            </a:extLst>
          </p:cNvPr>
          <p:cNvSpPr txBox="1">
            <a:spLocks noChangeArrowheads="1"/>
          </p:cNvSpPr>
          <p:nvPr/>
        </p:nvSpPr>
        <p:spPr bwMode="auto">
          <a:xfrm>
            <a:off x="899592" y="4005064"/>
            <a:ext cx="2901030" cy="618631"/>
          </a:xfrm>
          <a:prstGeom prst="rect">
            <a:avLst/>
          </a:prstGeom>
          <a:noFill/>
          <a:ln w="12700">
            <a:noFill/>
            <a:miter lim="800000"/>
            <a:headEnd/>
            <a:tailEnd/>
          </a:ln>
          <a:effectLst/>
        </p:spPr>
        <p:txBody>
          <a:bodyPr wrap="square" lIns="64008" tIns="32004" rIns="64008" bIns="32004">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rgbClr val="0000FF"/>
                </a:solidFill>
                <a:effectLst/>
                <a:uLnTx/>
                <a:uFillTx/>
                <a:latin typeface="Arial" pitchFamily="-107" charset="0"/>
                <a:ea typeface="Arial" pitchFamily="-107" charset="0"/>
                <a:cs typeface="Arial" pitchFamily="-107" charset="0"/>
              </a:rPr>
              <a:t>Special-Purpose</a:t>
            </a: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 Machine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for </a:t>
            </a:r>
            <a:r>
              <a:rPr kumimoji="0" lang="en-US" sz="1800" b="1" i="0" u="none" strike="noStrike" kern="0" cap="none" spc="0" normalizeH="0" baseline="0" noProof="0" dirty="0">
                <a:ln>
                  <a:noFill/>
                </a:ln>
                <a:solidFill>
                  <a:srgbClr val="7030A0"/>
                </a:solidFill>
                <a:effectLst/>
                <a:uLnTx/>
                <a:uFillTx/>
                <a:latin typeface="Arial" pitchFamily="-107" charset="0"/>
                <a:ea typeface="Arial" pitchFamily="-107" charset="0"/>
                <a:cs typeface="Arial" pitchFamily="-107" charset="0"/>
              </a:rPr>
              <a:t>Sequencing</a:t>
            </a:r>
          </a:p>
        </p:txBody>
      </p:sp>
      <p:sp>
        <p:nvSpPr>
          <p:cNvPr id="9" name="Line 15">
            <a:extLst>
              <a:ext uri="{FF2B5EF4-FFF2-40B4-BE49-F238E27FC236}">
                <a16:creationId xmlns:a16="http://schemas.microsoft.com/office/drawing/2014/main" id="{92AD9E27-F44D-F440-8D0E-43BB6C91B087}"/>
              </a:ext>
            </a:extLst>
          </p:cNvPr>
          <p:cNvSpPr>
            <a:spLocks noChangeShapeType="1"/>
          </p:cNvSpPr>
          <p:nvPr/>
        </p:nvSpPr>
        <p:spPr bwMode="auto">
          <a:xfrm flipH="1">
            <a:off x="4093339" y="3143428"/>
            <a:ext cx="982715" cy="0"/>
          </a:xfrm>
          <a:prstGeom prst="line">
            <a:avLst/>
          </a:prstGeom>
          <a:noFill/>
          <a:ln w="76200">
            <a:solidFill>
              <a:srgbClr val="FF0000"/>
            </a:solidFill>
            <a:round/>
            <a:headEnd type="triangle" w="med" len="med"/>
            <a:tailEnd type="non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pic>
        <p:nvPicPr>
          <p:cNvPr id="10" name="Picture 9">
            <a:extLst>
              <a:ext uri="{FF2B5EF4-FFF2-40B4-BE49-F238E27FC236}">
                <a16:creationId xmlns:a16="http://schemas.microsoft.com/office/drawing/2014/main" id="{A98FBFE4-7E5C-BB48-892C-374ED0A83A23}"/>
              </a:ext>
            </a:extLst>
          </p:cNvPr>
          <p:cNvPicPr>
            <a:picLocks noChangeAspect="1"/>
          </p:cNvPicPr>
          <p:nvPr/>
        </p:nvPicPr>
        <p:blipFill>
          <a:blip r:embed="rId5"/>
          <a:stretch>
            <a:fillRect/>
          </a:stretch>
        </p:blipFill>
        <p:spPr>
          <a:xfrm>
            <a:off x="5353733" y="2180190"/>
            <a:ext cx="2016224" cy="2016224"/>
          </a:xfrm>
          <a:prstGeom prst="rect">
            <a:avLst/>
          </a:prstGeom>
        </p:spPr>
      </p:pic>
      <p:sp>
        <p:nvSpPr>
          <p:cNvPr id="11" name="Text Box 20" descr="90%">
            <a:extLst>
              <a:ext uri="{FF2B5EF4-FFF2-40B4-BE49-F238E27FC236}">
                <a16:creationId xmlns:a16="http://schemas.microsoft.com/office/drawing/2014/main" id="{C0521839-D35E-E242-8EC9-AB75DD55C357}"/>
              </a:ext>
            </a:extLst>
          </p:cNvPr>
          <p:cNvSpPr txBox="1">
            <a:spLocks noChangeArrowheads="1"/>
          </p:cNvSpPr>
          <p:nvPr/>
        </p:nvSpPr>
        <p:spPr bwMode="auto">
          <a:xfrm>
            <a:off x="4932040" y="3962497"/>
            <a:ext cx="2901030" cy="618631"/>
          </a:xfrm>
          <a:prstGeom prst="rect">
            <a:avLst/>
          </a:prstGeom>
          <a:noFill/>
          <a:ln w="12700">
            <a:noFill/>
            <a:miter lim="800000"/>
            <a:headEnd/>
            <a:tailEnd/>
          </a:ln>
          <a:effectLst/>
        </p:spPr>
        <p:txBody>
          <a:bodyPr wrap="square" lIns="64008" tIns="32004" rIns="64008" bIns="32004">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rgbClr val="0000FF"/>
                </a:solidFill>
                <a:effectLst/>
                <a:uLnTx/>
                <a:uFillTx/>
                <a:latin typeface="Arial" pitchFamily="-107" charset="0"/>
                <a:ea typeface="Arial" pitchFamily="-107" charset="0"/>
                <a:cs typeface="Arial" pitchFamily="-107" charset="0"/>
              </a:rPr>
              <a:t>General-Purpose</a:t>
            </a: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 Machine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for </a:t>
            </a:r>
            <a:r>
              <a:rPr kumimoji="0" lang="en-US" sz="1800" b="1" i="0" u="none" strike="noStrike" kern="0" cap="none" spc="0" normalizeH="0" baseline="0" noProof="0" dirty="0">
                <a:ln>
                  <a:noFill/>
                </a:ln>
                <a:solidFill>
                  <a:srgbClr val="7030A0"/>
                </a:solidFill>
                <a:effectLst/>
                <a:uLnTx/>
                <a:uFillTx/>
                <a:latin typeface="Arial" pitchFamily="-107" charset="0"/>
                <a:ea typeface="Arial" pitchFamily="-107" charset="0"/>
                <a:cs typeface="Arial" pitchFamily="-107" charset="0"/>
              </a:rPr>
              <a:t>Analysis</a:t>
            </a:r>
          </a:p>
        </p:txBody>
      </p:sp>
      <p:sp>
        <p:nvSpPr>
          <p:cNvPr id="12" name="Line 15">
            <a:extLst>
              <a:ext uri="{FF2B5EF4-FFF2-40B4-BE49-F238E27FC236}">
                <a16:creationId xmlns:a16="http://schemas.microsoft.com/office/drawing/2014/main" id="{FA4115C1-BC57-9A42-BB17-9423BC135CC1}"/>
              </a:ext>
            </a:extLst>
          </p:cNvPr>
          <p:cNvSpPr>
            <a:spLocks noChangeShapeType="1"/>
          </p:cNvSpPr>
          <p:nvPr/>
        </p:nvSpPr>
        <p:spPr bwMode="auto">
          <a:xfrm flipH="1">
            <a:off x="4090741" y="3346708"/>
            <a:ext cx="982714" cy="508223"/>
          </a:xfrm>
          <a:prstGeom prst="line">
            <a:avLst/>
          </a:prstGeom>
          <a:noFill/>
          <a:ln w="76200">
            <a:solidFill>
              <a:srgbClr val="FF0000"/>
            </a:solidFill>
            <a:round/>
            <a:headEnd type="triangle" w="med" len="med"/>
            <a:tailEnd type="non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13" name="Line 15">
            <a:extLst>
              <a:ext uri="{FF2B5EF4-FFF2-40B4-BE49-F238E27FC236}">
                <a16:creationId xmlns:a16="http://schemas.microsoft.com/office/drawing/2014/main" id="{7730E787-E4D8-8144-BA30-E8D5145213DF}"/>
              </a:ext>
            </a:extLst>
          </p:cNvPr>
          <p:cNvSpPr>
            <a:spLocks noChangeShapeType="1"/>
          </p:cNvSpPr>
          <p:nvPr/>
        </p:nvSpPr>
        <p:spPr bwMode="auto">
          <a:xfrm flipH="1" flipV="1">
            <a:off x="4090742" y="2523560"/>
            <a:ext cx="985313" cy="399811"/>
          </a:xfrm>
          <a:prstGeom prst="line">
            <a:avLst/>
          </a:prstGeom>
          <a:noFill/>
          <a:ln w="76200">
            <a:solidFill>
              <a:srgbClr val="FF0000"/>
            </a:solidFill>
            <a:round/>
            <a:headEnd type="triangle" w="med" len="med"/>
            <a:tailEnd type="non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pic>
        <p:nvPicPr>
          <p:cNvPr id="14" name="Picture 13">
            <a:extLst>
              <a:ext uri="{FF2B5EF4-FFF2-40B4-BE49-F238E27FC236}">
                <a16:creationId xmlns:a16="http://schemas.microsoft.com/office/drawing/2014/main" id="{9BA03765-45CD-944B-B578-84948DA26504}"/>
              </a:ext>
            </a:extLst>
          </p:cNvPr>
          <p:cNvPicPr>
            <a:picLocks noChangeAspect="1"/>
          </p:cNvPicPr>
          <p:nvPr/>
        </p:nvPicPr>
        <p:blipFill rotWithShape="1">
          <a:blip r:embed="rId6"/>
          <a:srcRect r="-5153" b="30267"/>
          <a:stretch/>
        </p:blipFill>
        <p:spPr>
          <a:xfrm>
            <a:off x="5872655" y="2617993"/>
            <a:ext cx="585093" cy="525435"/>
          </a:xfrm>
          <a:prstGeom prst="rect">
            <a:avLst/>
          </a:prstGeom>
        </p:spPr>
      </p:pic>
      <p:sp>
        <p:nvSpPr>
          <p:cNvPr id="15" name="TextBox 14">
            <a:extLst>
              <a:ext uri="{FF2B5EF4-FFF2-40B4-BE49-F238E27FC236}">
                <a16:creationId xmlns:a16="http://schemas.microsoft.com/office/drawing/2014/main" id="{8E85EC62-DB59-024F-AEF7-95137CD1711B}"/>
              </a:ext>
            </a:extLst>
          </p:cNvPr>
          <p:cNvSpPr txBox="1"/>
          <p:nvPr/>
        </p:nvSpPr>
        <p:spPr>
          <a:xfrm>
            <a:off x="228600" y="4932457"/>
            <a:ext cx="8159824"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6633"/>
                </a:solidFill>
                <a:effectLst/>
                <a:uLnTx/>
                <a:uFillTx/>
                <a:latin typeface="Comic Sans MS" panose="030F0902030302020204" pitchFamily="66" charset="0"/>
                <a:ea typeface="+mn-ea"/>
                <a:cs typeface="+mn-cs"/>
              </a:rPr>
              <a:t>FAST                        </a:t>
            </a:r>
            <a:r>
              <a:rPr kumimoji="0" lang="en-US" sz="3200" b="1" i="0" u="none" strike="noStrike" kern="1200" cap="none" spc="0" normalizeH="0" baseline="0" noProof="0" dirty="0">
                <a:ln>
                  <a:noFill/>
                </a:ln>
                <a:solidFill>
                  <a:srgbClr val="FF0000"/>
                </a:solidFill>
                <a:effectLst/>
                <a:uLnTx/>
                <a:uFillTx/>
                <a:latin typeface="Comic Sans MS" panose="030F0902030302020204" pitchFamily="66" charset="0"/>
                <a:ea typeface="+mn-ea"/>
                <a:cs typeface="+mn-cs"/>
              </a:rPr>
              <a:t>SLOW</a:t>
            </a:r>
          </a:p>
        </p:txBody>
      </p:sp>
      <p:sp>
        <p:nvSpPr>
          <p:cNvPr id="16" name="TextBox 15">
            <a:extLst>
              <a:ext uri="{FF2B5EF4-FFF2-40B4-BE49-F238E27FC236}">
                <a16:creationId xmlns:a16="http://schemas.microsoft.com/office/drawing/2014/main" id="{D4423DC6-1026-4355-C667-D4D1A1F16D6F}"/>
              </a:ext>
            </a:extLst>
          </p:cNvPr>
          <p:cNvSpPr txBox="1"/>
          <p:nvPr/>
        </p:nvSpPr>
        <p:spPr>
          <a:xfrm>
            <a:off x="2051720" y="5954590"/>
            <a:ext cx="4992072"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Tahoma"/>
                <a:ea typeface="+mn-ea"/>
                <a:cs typeface="+mn-cs"/>
              </a:rPr>
              <a:t>Slow and inefficient processing capability</a:t>
            </a:r>
          </a:p>
        </p:txBody>
      </p:sp>
      <p:sp>
        <p:nvSpPr>
          <p:cNvPr id="17" name="TextBox 16">
            <a:extLst>
              <a:ext uri="{FF2B5EF4-FFF2-40B4-BE49-F238E27FC236}">
                <a16:creationId xmlns:a16="http://schemas.microsoft.com/office/drawing/2014/main" id="{64086A96-D354-3059-9C64-A176A6002A90}"/>
              </a:ext>
            </a:extLst>
          </p:cNvPr>
          <p:cNvSpPr txBox="1"/>
          <p:nvPr/>
        </p:nvSpPr>
        <p:spPr>
          <a:xfrm>
            <a:off x="1295302" y="6460492"/>
            <a:ext cx="7068858" cy="369332"/>
          </a:xfrm>
          <a:prstGeom prst="rect">
            <a:avLst/>
          </a:prstGeom>
          <a:noFill/>
        </p:spPr>
        <p:txBody>
          <a:bodyPr wrap="none" rtlCol="0">
            <a:spAutoFit/>
          </a:bodyPr>
          <a:lstStyle/>
          <a:p>
            <a:r>
              <a:rPr lang="en-US" dirty="0">
                <a:solidFill>
                  <a:srgbClr val="0000FF"/>
                </a:solidFill>
              </a:rPr>
              <a:t>This picture is similar for many “data generators &amp; analyzers” today</a:t>
            </a:r>
          </a:p>
        </p:txBody>
      </p:sp>
      <p:sp>
        <p:nvSpPr>
          <p:cNvPr id="18" name="Line 15">
            <a:extLst>
              <a:ext uri="{FF2B5EF4-FFF2-40B4-BE49-F238E27FC236}">
                <a16:creationId xmlns:a16="http://schemas.microsoft.com/office/drawing/2014/main" id="{925427A8-7454-B0ED-2AB3-4F8B14F32BAC}"/>
              </a:ext>
            </a:extLst>
          </p:cNvPr>
          <p:cNvSpPr>
            <a:spLocks noChangeShapeType="1"/>
          </p:cNvSpPr>
          <p:nvPr/>
        </p:nvSpPr>
        <p:spPr bwMode="auto">
          <a:xfrm flipH="1" flipV="1">
            <a:off x="4090740" y="1981407"/>
            <a:ext cx="982713" cy="724645"/>
          </a:xfrm>
          <a:prstGeom prst="line">
            <a:avLst/>
          </a:prstGeom>
          <a:noFill/>
          <a:ln w="76200">
            <a:solidFill>
              <a:srgbClr val="FF0000"/>
            </a:solidFill>
            <a:round/>
            <a:headEnd type="triangle" w="med" len="med"/>
            <a:tailEnd type="non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2164862754"/>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47028-3550-1A47-8DEF-8CD52A97E910}"/>
              </a:ext>
            </a:extLst>
          </p:cNvPr>
          <p:cNvSpPr>
            <a:spLocks noGrp="1"/>
          </p:cNvSpPr>
          <p:nvPr>
            <p:ph type="title"/>
          </p:nvPr>
        </p:nvSpPr>
        <p:spPr>
          <a:xfrm>
            <a:off x="228600" y="152400"/>
            <a:ext cx="8915400" cy="1066800"/>
          </a:xfrm>
        </p:spPr>
        <p:txBody>
          <a:bodyPr/>
          <a:lstStyle/>
          <a:p>
            <a:r>
              <a:rPr lang="en-US" dirty="0"/>
              <a:t>Accelerating Genome Analysis </a:t>
            </a:r>
            <a:r>
              <a:rPr lang="en-US" sz="2200" b="1" dirty="0">
                <a:solidFill>
                  <a:srgbClr val="006633"/>
                </a:solidFill>
              </a:rPr>
              <a:t>[IEEE MICRO 2020]</a:t>
            </a:r>
            <a:endParaRPr lang="en-US" sz="2200" dirty="0"/>
          </a:p>
        </p:txBody>
      </p:sp>
      <p:sp>
        <p:nvSpPr>
          <p:cNvPr id="3" name="Content Placeholder 2">
            <a:extLst>
              <a:ext uri="{FF2B5EF4-FFF2-40B4-BE49-F238E27FC236}">
                <a16:creationId xmlns:a16="http://schemas.microsoft.com/office/drawing/2014/main" id="{C2BB4C24-D75A-264A-8138-057AC52036A9}"/>
              </a:ext>
            </a:extLst>
          </p:cNvPr>
          <p:cNvSpPr>
            <a:spLocks noGrp="1"/>
          </p:cNvSpPr>
          <p:nvPr>
            <p:ph idx="1"/>
          </p:nvPr>
        </p:nvSpPr>
        <p:spPr>
          <a:xfrm>
            <a:off x="228600" y="980728"/>
            <a:ext cx="8807896" cy="5267672"/>
          </a:xfrm>
        </p:spPr>
        <p:txBody>
          <a:bodyPr/>
          <a:lstStyle/>
          <a:p>
            <a:r>
              <a:rPr lang="en-US" sz="1700" dirty="0"/>
              <a:t>Mohammed Alser, </a:t>
            </a:r>
            <a:r>
              <a:rPr lang="en-US" sz="1700" dirty="0" err="1"/>
              <a:t>Zulal</a:t>
            </a:r>
            <a:r>
              <a:rPr lang="en-US" sz="1700" dirty="0"/>
              <a:t> </a:t>
            </a:r>
            <a:r>
              <a:rPr lang="en-US" sz="1700" dirty="0" err="1"/>
              <a:t>Bingol</a:t>
            </a:r>
            <a:r>
              <a:rPr lang="en-US" sz="1700" dirty="0"/>
              <a:t>, Damla Senol Cali, </a:t>
            </a:r>
            <a:r>
              <a:rPr lang="en-US" sz="1700" dirty="0" err="1"/>
              <a:t>Jeremie</a:t>
            </a:r>
            <a:r>
              <a:rPr lang="en-US" sz="1700" dirty="0"/>
              <a:t> Kim, Saugata Ghose, Can Alkan, and Onur Mutlu,</a:t>
            </a:r>
            <a:br>
              <a:rPr lang="en-US" sz="1700" dirty="0"/>
            </a:br>
            <a:r>
              <a:rPr lang="en-US" sz="1700" b="1" dirty="0">
                <a:solidFill>
                  <a:srgbClr val="0432FF"/>
                </a:solidFill>
                <a:hlinkClick r:id="rId2">
                  <a:extLst>
                    <a:ext uri="{A12FA001-AC4F-418D-AE19-62706E023703}">
                      <ahyp:hlinkClr xmlns:ahyp="http://schemas.microsoft.com/office/drawing/2018/hyperlinkcolor" val="tx"/>
                    </a:ext>
                  </a:extLst>
                </a:hlinkClick>
              </a:rPr>
              <a:t>"Accelerating Genome Analysis: A Primer on an Ongoing Journey"</a:t>
            </a:r>
            <a:br>
              <a:rPr lang="en-US" sz="1700" dirty="0"/>
            </a:br>
            <a:r>
              <a:rPr lang="en-US" sz="1700" i="1" dirty="0">
                <a:hlinkClick r:id="rId3"/>
              </a:rPr>
              <a:t>IEEE Micro</a:t>
            </a:r>
            <a:r>
              <a:rPr lang="en-US" sz="1700" i="1" dirty="0"/>
              <a:t> (</a:t>
            </a:r>
            <a:r>
              <a:rPr lang="en-US" sz="1700" b="1" i="1" dirty="0"/>
              <a:t>IEEE MICRO</a:t>
            </a:r>
            <a:r>
              <a:rPr lang="en-US" sz="1700" i="1" dirty="0"/>
              <a:t>)</a:t>
            </a:r>
            <a:r>
              <a:rPr lang="en-US" sz="1700" dirty="0"/>
              <a:t>, Vol. 40, No. 5, pages 65-75, September/October 2020.</a:t>
            </a:r>
            <a:br>
              <a:rPr lang="en-US" sz="1700" dirty="0"/>
            </a:br>
            <a:r>
              <a:rPr lang="en-US" sz="1700" dirty="0"/>
              <a:t>[</a:t>
            </a:r>
            <a:r>
              <a:rPr lang="en-US" sz="1700" dirty="0">
                <a:hlinkClick r:id="rId4"/>
              </a:rPr>
              <a:t>Slides (pptx)</a:t>
            </a:r>
            <a:r>
              <a:rPr lang="en-US" sz="1700" dirty="0">
                <a:hlinkClick r:id="rId5"/>
              </a:rPr>
              <a:t>(pdf)</a:t>
            </a:r>
            <a:r>
              <a:rPr lang="en-US" sz="1700" dirty="0"/>
              <a:t>]</a:t>
            </a:r>
            <a:br>
              <a:rPr lang="en-US" sz="1700" dirty="0"/>
            </a:br>
            <a:r>
              <a:rPr lang="en-US" sz="1700" dirty="0"/>
              <a:t>[</a:t>
            </a:r>
            <a:r>
              <a:rPr lang="en-US" sz="1700" dirty="0">
                <a:hlinkClick r:id="rId6"/>
              </a:rPr>
              <a:t>Talk Video (1 hour 2 minutes)</a:t>
            </a:r>
            <a:r>
              <a:rPr lang="en-US" sz="1700" dirty="0"/>
              <a:t>]</a:t>
            </a:r>
          </a:p>
        </p:txBody>
      </p:sp>
      <p:sp>
        <p:nvSpPr>
          <p:cNvPr id="4" name="Slide Number Placeholder 3">
            <a:extLst>
              <a:ext uri="{FF2B5EF4-FFF2-40B4-BE49-F238E27FC236}">
                <a16:creationId xmlns:a16="http://schemas.microsoft.com/office/drawing/2014/main" id="{FA6A5F09-0277-D841-A893-DD691A622554}"/>
              </a:ext>
            </a:extLst>
          </p:cNvPr>
          <p:cNvSpPr>
            <a:spLocks noGrp="1"/>
          </p:cNvSpPr>
          <p:nvPr>
            <p:ph type="sldNum" sz="quarter" idx="11"/>
          </p:nvPr>
        </p:nvSpPr>
        <p:spPr/>
        <p:txBody>
          <a:bodyPr/>
          <a:lstStyle/>
          <a:p>
            <a:fld id="{323594FA-E141-4234-AE05-360401972BE7}" type="slidenum">
              <a:rPr lang="en-US" altLang="en-US" smtClean="0"/>
              <a:pPr/>
              <a:t>14</a:t>
            </a:fld>
            <a:endParaRPr lang="en-US" altLang="en-US"/>
          </a:p>
        </p:txBody>
      </p:sp>
      <p:pic>
        <p:nvPicPr>
          <p:cNvPr id="5" name="Picture 4">
            <a:extLst>
              <a:ext uri="{FF2B5EF4-FFF2-40B4-BE49-F238E27FC236}">
                <a16:creationId xmlns:a16="http://schemas.microsoft.com/office/drawing/2014/main" id="{A2D8D8F9-787B-E34E-89E5-814530164E49}"/>
              </a:ext>
            </a:extLst>
          </p:cNvPr>
          <p:cNvPicPr>
            <a:picLocks noChangeAspect="1"/>
          </p:cNvPicPr>
          <p:nvPr/>
        </p:nvPicPr>
        <p:blipFill>
          <a:blip r:embed="rId7"/>
          <a:stretch>
            <a:fillRect/>
          </a:stretch>
        </p:blipFill>
        <p:spPr>
          <a:xfrm>
            <a:off x="1489298" y="2979738"/>
            <a:ext cx="6286500" cy="3721100"/>
          </a:xfrm>
          <a:prstGeom prst="rect">
            <a:avLst/>
          </a:prstGeom>
        </p:spPr>
      </p:pic>
    </p:spTree>
    <p:extLst>
      <p:ext uri="{BB962C8B-B14F-4D97-AF65-F5344CB8AC3E}">
        <p14:creationId xmlns:p14="http://schemas.microsoft.com/office/powerpoint/2010/main" val="4028241506"/>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47028-3550-1A47-8DEF-8CD52A97E910}"/>
              </a:ext>
            </a:extLst>
          </p:cNvPr>
          <p:cNvSpPr>
            <a:spLocks noGrp="1"/>
          </p:cNvSpPr>
          <p:nvPr>
            <p:ph type="title"/>
          </p:nvPr>
        </p:nvSpPr>
        <p:spPr>
          <a:xfrm>
            <a:off x="228600" y="152400"/>
            <a:ext cx="8915400" cy="1066800"/>
          </a:xfrm>
        </p:spPr>
        <p:txBody>
          <a:bodyPr/>
          <a:lstStyle/>
          <a:p>
            <a:r>
              <a:rPr lang="en-US" dirty="0"/>
              <a:t>FPGA-based Near-Memory Analytics</a:t>
            </a:r>
            <a:endParaRPr lang="en-US" sz="2200" dirty="0"/>
          </a:p>
        </p:txBody>
      </p:sp>
      <p:sp>
        <p:nvSpPr>
          <p:cNvPr id="3" name="Content Placeholder 2">
            <a:extLst>
              <a:ext uri="{FF2B5EF4-FFF2-40B4-BE49-F238E27FC236}">
                <a16:creationId xmlns:a16="http://schemas.microsoft.com/office/drawing/2014/main" id="{C2BB4C24-D75A-264A-8138-057AC52036A9}"/>
              </a:ext>
            </a:extLst>
          </p:cNvPr>
          <p:cNvSpPr>
            <a:spLocks noGrp="1"/>
          </p:cNvSpPr>
          <p:nvPr>
            <p:ph idx="1"/>
          </p:nvPr>
        </p:nvSpPr>
        <p:spPr>
          <a:xfrm>
            <a:off x="228600" y="980728"/>
            <a:ext cx="8807896" cy="5267672"/>
          </a:xfrm>
        </p:spPr>
        <p:txBody>
          <a:bodyPr/>
          <a:lstStyle/>
          <a:p>
            <a:r>
              <a:rPr lang="en-US" sz="1800" dirty="0"/>
              <a:t>Gagandeep Singh, Mohammed </a:t>
            </a:r>
            <a:r>
              <a:rPr lang="en-US" sz="1800" dirty="0" err="1"/>
              <a:t>Alser</a:t>
            </a:r>
            <a:r>
              <a:rPr lang="en-US" sz="1800" dirty="0"/>
              <a:t>, </a:t>
            </a:r>
            <a:r>
              <a:rPr lang="en-US" sz="1800" dirty="0" err="1"/>
              <a:t>Damla</a:t>
            </a:r>
            <a:r>
              <a:rPr lang="en-US" sz="1800" dirty="0"/>
              <a:t> </a:t>
            </a:r>
            <a:r>
              <a:rPr lang="en-US" sz="1800" dirty="0" err="1"/>
              <a:t>Senol</a:t>
            </a:r>
            <a:r>
              <a:rPr lang="en-US" sz="1800" dirty="0"/>
              <a:t> Cali, </a:t>
            </a:r>
            <a:r>
              <a:rPr lang="en-US" sz="1800" dirty="0" err="1"/>
              <a:t>Dionysios</a:t>
            </a:r>
            <a:r>
              <a:rPr lang="en-US" sz="1800" dirty="0"/>
              <a:t> Diamantopoulos, Juan Gómez-Luna, Henk </a:t>
            </a:r>
            <a:r>
              <a:rPr lang="en-US" sz="1800" dirty="0" err="1"/>
              <a:t>Corporaal</a:t>
            </a:r>
            <a:r>
              <a:rPr lang="en-US" sz="1800" dirty="0"/>
              <a:t>,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"FPGA-based Near-Memory Acceleration of Modern Data-Intensive Applications"</a:t>
            </a:r>
            <a:br>
              <a:rPr lang="en-US" sz="1800" dirty="0">
                <a:solidFill>
                  <a:srgbClr val="0000FF"/>
                </a:solidFill>
              </a:rPr>
            </a:br>
            <a:r>
              <a:rPr lang="en-US" sz="1800" i="1" dirty="0">
                <a:hlinkClick r:id="rId3"/>
              </a:rPr>
              <a:t>IEEE Micro</a:t>
            </a:r>
            <a:r>
              <a:rPr lang="en-US" sz="1800" i="1" dirty="0"/>
              <a:t> (</a:t>
            </a:r>
            <a:r>
              <a:rPr lang="en-US" sz="1800" b="1" i="1" dirty="0"/>
              <a:t>IEEE MICRO</a:t>
            </a:r>
            <a:r>
              <a:rPr lang="en-US" sz="1800" i="1" dirty="0"/>
              <a:t>)</a:t>
            </a:r>
            <a:r>
              <a:rPr lang="en-US" sz="1800" dirty="0"/>
              <a:t>, 2021.</a:t>
            </a:r>
          </a:p>
          <a:p>
            <a:pPr marL="0" indent="0">
              <a:buNone/>
            </a:pPr>
            <a:endParaRPr lang="en-US" sz="1800" dirty="0"/>
          </a:p>
        </p:txBody>
      </p:sp>
      <p:sp>
        <p:nvSpPr>
          <p:cNvPr id="4" name="Slide Number Placeholder 3">
            <a:extLst>
              <a:ext uri="{FF2B5EF4-FFF2-40B4-BE49-F238E27FC236}">
                <a16:creationId xmlns:a16="http://schemas.microsoft.com/office/drawing/2014/main" id="{FA6A5F09-0277-D841-A893-DD691A62255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6" name="Picture 5">
            <a:extLst>
              <a:ext uri="{FF2B5EF4-FFF2-40B4-BE49-F238E27FC236}">
                <a16:creationId xmlns:a16="http://schemas.microsoft.com/office/drawing/2014/main" id="{976632BB-F849-E647-8BF3-F204B162FC6D}"/>
              </a:ext>
            </a:extLst>
          </p:cNvPr>
          <p:cNvPicPr>
            <a:picLocks noChangeAspect="1"/>
          </p:cNvPicPr>
          <p:nvPr/>
        </p:nvPicPr>
        <p:blipFill>
          <a:blip r:embed="rId4"/>
          <a:stretch>
            <a:fillRect/>
          </a:stretch>
        </p:blipFill>
        <p:spPr>
          <a:xfrm>
            <a:off x="0" y="2836915"/>
            <a:ext cx="9144000" cy="3472405"/>
          </a:xfrm>
          <a:prstGeom prst="rect">
            <a:avLst/>
          </a:prstGeom>
        </p:spPr>
      </p:pic>
    </p:spTree>
    <p:extLst>
      <p:ext uri="{BB962C8B-B14F-4D97-AF65-F5344CB8AC3E}">
        <p14:creationId xmlns:p14="http://schemas.microsoft.com/office/powerpoint/2010/main" val="2518013985"/>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IBM IT Infrastructure Blog"/>
          <p:cNvPicPr>
            <a:picLocks noChangeAspect="1" noChangeArrowheads="1"/>
          </p:cNvPicPr>
          <p:nvPr/>
        </p:nvPicPr>
        <p:blipFill rotWithShape="1">
          <a:blip r:embed="rId3">
            <a:extLst>
              <a:ext uri="{28A0092B-C50C-407E-A947-70E740481C1C}">
                <a14:useLocalDpi xmlns:a14="http://schemas.microsoft.com/office/drawing/2010/main" val="0"/>
              </a:ext>
            </a:extLst>
          </a:blip>
          <a:srcRect l="8998" t="15263" r="6149" b="7374"/>
          <a:stretch/>
        </p:blipFill>
        <p:spPr bwMode="auto">
          <a:xfrm>
            <a:off x="487230" y="1556792"/>
            <a:ext cx="3543649" cy="1625219"/>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https://www.alpha-data.com/dcp/otherimages/adm-pcie-9h7_001_large.jpg"/>
          <p:cNvPicPr>
            <a:picLocks noChangeAspect="1" noChangeArrowheads="1"/>
          </p:cNvPicPr>
          <p:nvPr/>
        </p:nvPicPr>
        <p:blipFill rotWithShape="1">
          <a:blip r:embed="rId4">
            <a:extLst>
              <a:ext uri="{28A0092B-C50C-407E-A947-70E740481C1C}">
                <a14:useLocalDpi xmlns:a14="http://schemas.microsoft.com/office/drawing/2010/main" val="0"/>
              </a:ext>
            </a:extLst>
          </a:blip>
          <a:srcRect t="20016"/>
          <a:stretch/>
        </p:blipFill>
        <p:spPr bwMode="auto">
          <a:xfrm>
            <a:off x="4923586" y="1556792"/>
            <a:ext cx="3398581" cy="1813122"/>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D7FBBFD2-7BD5-4A8E-8909-1EF5F8C5F35F}"/>
              </a:ext>
            </a:extLst>
          </p:cNvPr>
          <p:cNvSpPr>
            <a:spLocks noGrp="1"/>
          </p:cNvSpPr>
          <p:nvPr>
            <p:ph type="title"/>
          </p:nvPr>
        </p:nvSpPr>
        <p:spPr/>
        <p:txBody>
          <a:bodyPr>
            <a:noAutofit/>
          </a:bodyPr>
          <a:lstStyle/>
          <a:p>
            <a:r>
              <a:rPr lang="en-CH" sz="3600"/>
              <a:t>Near-Memory Acceleration</a:t>
            </a:r>
            <a:r>
              <a:rPr lang="en-US" sz="3600" dirty="0"/>
              <a:t> using FPGAs</a:t>
            </a:r>
          </a:p>
        </p:txBody>
      </p:sp>
      <p:sp>
        <p:nvSpPr>
          <p:cNvPr id="4" name="Rectangle 3">
            <a:extLst>
              <a:ext uri="{FF2B5EF4-FFF2-40B4-BE49-F238E27FC236}">
                <a16:creationId xmlns:a16="http://schemas.microsoft.com/office/drawing/2014/main" id="{046A7CE0-CA50-4E29-ACDC-6F6FF42444B3}"/>
              </a:ext>
            </a:extLst>
          </p:cNvPr>
          <p:cNvSpPr/>
          <p:nvPr/>
        </p:nvSpPr>
        <p:spPr>
          <a:xfrm>
            <a:off x="802723" y="3116176"/>
            <a:ext cx="3137693" cy="461665"/>
          </a:xfrm>
          <a:prstGeom prst="rect">
            <a:avLst/>
          </a:prstGeom>
        </p:spPr>
        <p:txBody>
          <a:bodyPr wrap="squar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264478"/>
                </a:solidFill>
                <a:effectLst/>
                <a:uLnTx/>
                <a:uFillTx/>
                <a:latin typeface="Garamond" panose="02020404030301010803" pitchFamily="18" charset="0"/>
                <a:ea typeface="+mn-ea"/>
                <a:cs typeface="+mn-cs"/>
              </a:rPr>
              <a:t>IBM POWER9 CPU</a:t>
            </a:r>
            <a:endParaRPr kumimoji="0" lang="en-US" sz="1350" b="1" i="0" u="none" strike="noStrike" kern="1200" cap="none" spc="0" normalizeH="0" baseline="0" noProof="0" dirty="0">
              <a:ln>
                <a:noFill/>
              </a:ln>
              <a:solidFill>
                <a:srgbClr val="264478"/>
              </a:solidFill>
              <a:effectLst/>
              <a:uLnTx/>
              <a:uFillTx/>
              <a:latin typeface="Garamond" panose="02020404030301010803" pitchFamily="18" charset="0"/>
              <a:ea typeface="+mn-ea"/>
              <a:cs typeface="+mn-cs"/>
            </a:endParaRPr>
          </a:p>
        </p:txBody>
      </p:sp>
      <p:sp>
        <p:nvSpPr>
          <p:cNvPr id="13" name="Rectangle 12">
            <a:extLst>
              <a:ext uri="{FF2B5EF4-FFF2-40B4-BE49-F238E27FC236}">
                <a16:creationId xmlns:a16="http://schemas.microsoft.com/office/drawing/2014/main" id="{F137E71F-D561-4D9D-B83A-232248175A0E}"/>
              </a:ext>
            </a:extLst>
          </p:cNvPr>
          <p:cNvSpPr/>
          <p:nvPr/>
        </p:nvSpPr>
        <p:spPr>
          <a:xfrm>
            <a:off x="4992330" y="3117994"/>
            <a:ext cx="3630736" cy="461665"/>
          </a:xfrm>
          <a:prstGeom prst="rect">
            <a:avLst/>
          </a:prstGeom>
        </p:spPr>
        <p:txBody>
          <a:bodyPr wrap="squar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264478"/>
                </a:solidFill>
                <a:effectLst/>
                <a:uLnTx/>
                <a:uFillTx/>
                <a:latin typeface="Garamond" panose="02020404030301010803" pitchFamily="18" charset="0"/>
                <a:ea typeface="+mn-ea"/>
                <a:cs typeface="+mn-cs"/>
              </a:rPr>
              <a:t>HBM-based FPGA board 	</a:t>
            </a:r>
            <a:endParaRPr kumimoji="0" lang="en-US" sz="1350" b="1" i="0" u="none" strike="noStrike" kern="1200" cap="none" spc="0" normalizeH="0" baseline="0" noProof="0" dirty="0">
              <a:ln>
                <a:noFill/>
              </a:ln>
              <a:solidFill>
                <a:srgbClr val="264478"/>
              </a:solidFill>
              <a:effectLst/>
              <a:uLnTx/>
              <a:uFillTx/>
              <a:latin typeface="Garamond" panose="02020404030301010803" pitchFamily="18" charset="0"/>
              <a:ea typeface="+mn-ea"/>
              <a:cs typeface="+mn-cs"/>
            </a:endParaRPr>
          </a:p>
        </p:txBody>
      </p:sp>
      <p:sp>
        <p:nvSpPr>
          <p:cNvPr id="6" name="Arrow: Left-Right 5">
            <a:extLst>
              <a:ext uri="{FF2B5EF4-FFF2-40B4-BE49-F238E27FC236}">
                <a16:creationId xmlns:a16="http://schemas.microsoft.com/office/drawing/2014/main" id="{C596C06C-D46D-4357-87C7-5C65279A2AAB}"/>
              </a:ext>
            </a:extLst>
          </p:cNvPr>
          <p:cNvSpPr/>
          <p:nvPr/>
        </p:nvSpPr>
        <p:spPr>
          <a:xfrm>
            <a:off x="3907974" y="2065366"/>
            <a:ext cx="1357342" cy="502848"/>
          </a:xfrm>
          <a:prstGeom prst="leftRightArrow">
            <a:avLst/>
          </a:prstGeom>
          <a:solidFill>
            <a:schemeClr val="bg2">
              <a:lumMod val="50000"/>
            </a:schemeClr>
          </a:solidFill>
          <a:ln w="9525">
            <a:solidFill>
              <a:schemeClr val="tx1"/>
            </a:solidFill>
          </a:ln>
        </p:spPr>
        <p:style>
          <a:lnRef idx="1">
            <a:schemeClr val="accent3"/>
          </a:lnRef>
          <a:fillRef idx="3">
            <a:schemeClr val="accent3"/>
          </a:fillRef>
          <a:effectRef idx="2">
            <a:schemeClr val="accent3"/>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100" b="1" i="1" u="none" strike="noStrike" kern="1200" cap="none" spc="0" normalizeH="0" baseline="0" noProof="0" dirty="0">
                <a:ln>
                  <a:noFill/>
                </a:ln>
                <a:solidFill>
                  <a:srgbClr val="FFFFFF"/>
                </a:solidFill>
                <a:effectLst/>
                <a:uLnTx/>
                <a:uFillTx/>
                <a:latin typeface="Calibri" panose="020F0502020204030204"/>
                <a:ea typeface="+mn-ea"/>
                <a:cs typeface="+mn-cs"/>
              </a:rPr>
              <a:t>OCAPI</a:t>
            </a:r>
            <a:endParaRPr kumimoji="0" lang="en-US" sz="1500" b="1" i="1"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7" name="TextBox 6"/>
          <p:cNvSpPr txBox="1"/>
          <p:nvPr/>
        </p:nvSpPr>
        <p:spPr>
          <a:xfrm>
            <a:off x="6978912" y="2810462"/>
            <a:ext cx="1560042" cy="300082"/>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350" b="1" i="0" u="none" strike="noStrike" kern="1200" cap="none" spc="0" normalizeH="0" baseline="0" noProof="0" dirty="0">
                <a:ln>
                  <a:noFill/>
                </a:ln>
                <a:solidFill>
                  <a:srgbClr val="1C1C1C"/>
                </a:solidFill>
                <a:effectLst/>
                <a:uLnTx/>
                <a:uFillTx/>
                <a:latin typeface="Garamond" panose="02020404030301010803" pitchFamily="18" charset="0"/>
                <a:ea typeface="+mn-ea"/>
                <a:cs typeface="+mn-cs"/>
              </a:rPr>
              <a:t>Source: </a:t>
            </a:r>
            <a:r>
              <a:rPr kumimoji="0" lang="en-US" sz="1350" b="1" i="0" u="none" strike="noStrike" kern="1200" cap="none" spc="0" normalizeH="0" baseline="0" noProof="0" dirty="0" err="1">
                <a:ln>
                  <a:noFill/>
                </a:ln>
                <a:solidFill>
                  <a:srgbClr val="1C1C1C"/>
                </a:solidFill>
                <a:effectLst/>
                <a:uLnTx/>
                <a:uFillTx/>
                <a:latin typeface="Garamond" panose="02020404030301010803" pitchFamily="18" charset="0"/>
                <a:ea typeface="+mn-ea"/>
                <a:cs typeface="+mn-cs"/>
              </a:rPr>
              <a:t>AlphaData</a:t>
            </a:r>
            <a:endParaRPr kumimoji="0" lang="en-US" sz="1350" b="1" i="0" u="none" strike="noStrike" kern="1200" cap="none" spc="0" normalizeH="0" baseline="0" noProof="0" dirty="0">
              <a:ln>
                <a:noFill/>
              </a:ln>
              <a:solidFill>
                <a:srgbClr val="1C1C1C"/>
              </a:solidFill>
              <a:effectLst/>
              <a:uLnTx/>
              <a:uFillTx/>
              <a:latin typeface="Garamond" panose="02020404030301010803" pitchFamily="18" charset="0"/>
              <a:ea typeface="+mn-ea"/>
              <a:cs typeface="+mn-cs"/>
            </a:endParaRPr>
          </a:p>
        </p:txBody>
      </p:sp>
      <p:sp>
        <p:nvSpPr>
          <p:cNvPr id="12" name="TextBox 11"/>
          <p:cNvSpPr txBox="1"/>
          <p:nvPr/>
        </p:nvSpPr>
        <p:spPr>
          <a:xfrm>
            <a:off x="3036704" y="2922986"/>
            <a:ext cx="1114408" cy="300082"/>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350" b="1" i="0" u="none" strike="noStrike" kern="1200" cap="none" spc="0" normalizeH="0" baseline="0" noProof="0" dirty="0">
                <a:ln>
                  <a:noFill/>
                </a:ln>
                <a:solidFill>
                  <a:srgbClr val="1C1C1C"/>
                </a:solidFill>
                <a:effectLst/>
                <a:uLnTx/>
                <a:uFillTx/>
                <a:latin typeface="Garamond" panose="02020404030301010803" pitchFamily="18" charset="0"/>
                <a:ea typeface="+mn-ea"/>
                <a:cs typeface="+mn-cs"/>
              </a:rPr>
              <a:t>Source: IBM</a:t>
            </a:r>
          </a:p>
        </p:txBody>
      </p:sp>
      <p:sp>
        <p:nvSpPr>
          <p:cNvPr id="14" name="Rectangle 13">
            <a:extLst>
              <a:ext uri="{FF2B5EF4-FFF2-40B4-BE49-F238E27FC236}">
                <a16:creationId xmlns:a16="http://schemas.microsoft.com/office/drawing/2014/main" id="{0A6BA7AB-B09E-4C11-BA93-BC8ADAFA3CDC}"/>
              </a:ext>
            </a:extLst>
          </p:cNvPr>
          <p:cNvSpPr/>
          <p:nvPr/>
        </p:nvSpPr>
        <p:spPr>
          <a:xfrm>
            <a:off x="1" y="3960778"/>
            <a:ext cx="9143261" cy="980390"/>
          </a:xfrm>
          <a:prstGeom prst="rect">
            <a:avLst/>
          </a:prstGeom>
          <a:solidFill>
            <a:srgbClr val="EDEFF3"/>
          </a:solidFill>
          <a:ln w="19050">
            <a:solidFill>
              <a:schemeClr val="tx1"/>
            </a:solidFill>
          </a:ln>
        </p:spPr>
        <p:style>
          <a:lnRef idx="1">
            <a:schemeClr val="accent5"/>
          </a:lnRef>
          <a:fillRef idx="2">
            <a:schemeClr val="accent5"/>
          </a:fillRef>
          <a:effectRef idx="1">
            <a:schemeClr val="accent5"/>
          </a:effectRef>
          <a:fontRef idx="minor">
            <a:schemeClr val="dk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dirty="0">
                <a:ln>
                  <a:noFill/>
                </a:ln>
                <a:solidFill>
                  <a:srgbClr val="00359E"/>
                </a:solidFill>
                <a:effectLst/>
                <a:uLnTx/>
                <a:uFillTx/>
                <a:latin typeface="Tahoma" panose="020B0604030504040204" pitchFamily="34" charset="0"/>
                <a:ea typeface="Tahoma" panose="020B0604030504040204" pitchFamily="34" charset="0"/>
                <a:cs typeface="Tahoma" panose="020B0604030504040204" pitchFamily="34" charset="0"/>
              </a:rPr>
              <a:t>Near-HBM FPGA-based accelerator</a:t>
            </a:r>
          </a:p>
        </p:txBody>
      </p:sp>
      <p:sp>
        <p:nvSpPr>
          <p:cNvPr id="5" name="Slide Number Placeholder 4">
            <a:extLst>
              <a:ext uri="{FF2B5EF4-FFF2-40B4-BE49-F238E27FC236}">
                <a16:creationId xmlns:a16="http://schemas.microsoft.com/office/drawing/2014/main" id="{8ADAB484-6E5C-A549-A193-B92DC811278A}"/>
              </a:ext>
            </a:extLst>
          </p:cNvPr>
          <p:cNvSpPr>
            <a:spLocks noGrp="1"/>
          </p:cNvSpPr>
          <p:nvPr>
            <p:ph type="sldNum" sz="quarter" idx="4"/>
          </p:nvPr>
        </p:nvSpPr>
        <p:spPr>
          <a:xfrm>
            <a:off x="8243316" y="6356351"/>
            <a:ext cx="505206" cy="365125"/>
          </a:xfrm>
          <a:prstGeom prst="rect">
            <a:avLst/>
          </a:prstGeom>
        </p:spPr>
        <p:txBody>
          <a:bodyPr anchor="b"/>
          <a:lstStyle>
            <a:defPPr>
              <a:defRPr lang="en-US"/>
            </a:defPPr>
            <a:lvl1pPr marL="0" algn="r"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685800" rtl="0" eaLnBrk="1" fontAlgn="auto" latinLnBrk="0" hangingPunct="1">
              <a:lnSpc>
                <a:spcPct val="100000"/>
              </a:lnSpc>
              <a:spcBef>
                <a:spcPts val="0"/>
              </a:spcBef>
              <a:spcAft>
                <a:spcPts val="0"/>
              </a:spcAft>
              <a:buClrTx/>
              <a:buSzTx/>
              <a:buFontTx/>
              <a:buNone/>
              <a:tabLst/>
              <a:defRPr/>
            </a:pPr>
            <a:fld id="{8E6742F1-6635-4F3B-A1BB-91C9B3B8DD12}" type="slidenum">
              <a:rPr kumimoji="0" lang="en-US" sz="1200" b="0" i="0" u="none" strike="noStrike" kern="1200" cap="none" spc="0" normalizeH="0" baseline="0" noProof="0" smtClean="0">
                <a:ln>
                  <a:noFill/>
                </a:ln>
                <a:solidFill>
                  <a:srgbClr val="000000"/>
                </a:solidFill>
                <a:effectLst/>
                <a:uLnTx/>
                <a:uFillTx/>
                <a:latin typeface="Tahoma"/>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dirty="0">
              <a:ln>
                <a:noFill/>
              </a:ln>
              <a:solidFill>
                <a:srgbClr val="1C1C1C"/>
              </a:solidFill>
              <a:effectLst/>
              <a:uLnTx/>
              <a:uFillTx/>
              <a:latin typeface="Calibri" panose="020F0502020204030204"/>
              <a:ea typeface="+mn-ea"/>
              <a:cs typeface="+mn-cs"/>
            </a:endParaRPr>
          </a:p>
        </p:txBody>
      </p:sp>
      <p:sp>
        <p:nvSpPr>
          <p:cNvPr id="15" name="Content Placeholder 2">
            <a:extLst>
              <a:ext uri="{FF2B5EF4-FFF2-40B4-BE49-F238E27FC236}">
                <a16:creationId xmlns:a16="http://schemas.microsoft.com/office/drawing/2014/main" id="{BE4B8468-F22F-A64E-A0D5-417E662A5067}"/>
              </a:ext>
            </a:extLst>
          </p:cNvPr>
          <p:cNvSpPr txBox="1">
            <a:spLocks/>
          </p:cNvSpPr>
          <p:nvPr/>
        </p:nvSpPr>
        <p:spPr>
          <a:xfrm>
            <a:off x="395536" y="5502268"/>
            <a:ext cx="8056058" cy="447012"/>
          </a:xfrm>
          <a:prstGeom prst="rect">
            <a:avLst/>
          </a:prstGeom>
        </p:spPr>
        <p:txBody>
          <a:bodyPr vert="horz" lIns="68580" tIns="34290" rIns="68580" bIns="3429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650" b="1" i="0" u="none" strike="noStrike" kern="1200" cap="none" spc="0" normalizeH="0" baseline="0" noProof="0" dirty="0">
                <a:ln>
                  <a:noFill/>
                </a:ln>
                <a:solidFill>
                  <a:srgbClr val="FF0000"/>
                </a:solidFill>
                <a:effectLst/>
                <a:uLnTx/>
                <a:uFillTx/>
                <a:latin typeface="Tahoma" panose="020B0604030504040204" pitchFamily="34" charset="0"/>
                <a:ea typeface="Tahoma" panose="020B0604030504040204" pitchFamily="34" charset="0"/>
                <a:cs typeface="Tahoma" panose="020B0604030504040204" pitchFamily="34" charset="0"/>
              </a:rPr>
              <a:t>Two communication technologies</a:t>
            </a:r>
            <a:r>
              <a:rPr kumimoji="0" lang="en-US" sz="165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a:t>
            </a:r>
            <a:r>
              <a:rPr kumimoji="0" lang="en-US" sz="150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 </a:t>
            </a:r>
            <a:r>
              <a:rPr kumimoji="0" lang="en-US" sz="1500" b="1"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CAPI2</a:t>
            </a:r>
            <a:r>
              <a:rPr kumimoji="0" lang="en-US" sz="150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 and </a:t>
            </a:r>
            <a:r>
              <a:rPr kumimoji="0" lang="en-US" sz="1500" b="1"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OCAPI</a:t>
            </a:r>
            <a:r>
              <a:rPr kumimoji="0" lang="en-US" sz="165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 	</a:t>
            </a:r>
          </a:p>
          <a:p>
            <a:pPr marL="342900" marR="0" lvl="1"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endParaRPr kumimoji="0" lang="en-US" sz="165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16" name="Content Placeholder 2">
            <a:extLst>
              <a:ext uri="{FF2B5EF4-FFF2-40B4-BE49-F238E27FC236}">
                <a16:creationId xmlns:a16="http://schemas.microsoft.com/office/drawing/2014/main" id="{32EE7DC8-95F9-474C-94C4-45A660375705}"/>
              </a:ext>
            </a:extLst>
          </p:cNvPr>
          <p:cNvSpPr txBox="1">
            <a:spLocks/>
          </p:cNvSpPr>
          <p:nvPr/>
        </p:nvSpPr>
        <p:spPr>
          <a:xfrm>
            <a:off x="251520" y="5790300"/>
            <a:ext cx="8056058" cy="447012"/>
          </a:xfrm>
          <a:prstGeom prst="rect">
            <a:avLst/>
          </a:prstGeom>
        </p:spPr>
        <p:txBody>
          <a:bodyPr vert="horz" lIns="68580" tIns="34290" rIns="68580" bIns="3429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650" b="1" i="0" u="none" strike="noStrike" kern="1200" cap="none" spc="0" normalizeH="0" baseline="0" noProof="0" dirty="0">
                <a:ln>
                  <a:noFill/>
                </a:ln>
                <a:solidFill>
                  <a:srgbClr val="FF0000"/>
                </a:solidFill>
                <a:effectLst/>
                <a:uLnTx/>
                <a:uFillTx/>
                <a:latin typeface="Tahoma" panose="020B0604030504040204" pitchFamily="34" charset="0"/>
                <a:ea typeface="Tahoma" panose="020B0604030504040204" pitchFamily="34" charset="0"/>
                <a:cs typeface="Tahoma" panose="020B0604030504040204" pitchFamily="34" charset="0"/>
              </a:rPr>
              <a:t>Two memory technologies</a:t>
            </a:r>
            <a:r>
              <a:rPr kumimoji="0" lang="en-US" sz="165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 </a:t>
            </a:r>
            <a:r>
              <a:rPr kumimoji="0" lang="en-US" sz="1650" b="1"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DDR4</a:t>
            </a:r>
            <a:r>
              <a:rPr kumimoji="0" lang="en-US" sz="165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 and </a:t>
            </a:r>
            <a:r>
              <a:rPr kumimoji="0" lang="en-US" sz="1650" b="1"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HBM</a:t>
            </a:r>
            <a:endParaRPr kumimoji="0" lang="en-US" sz="165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endParaRPr>
          </a:p>
          <a:p>
            <a:pPr marL="342900" marR="0" lvl="1"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endParaRPr kumimoji="0" lang="en-US" sz="165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17" name="Content Placeholder 2">
            <a:extLst>
              <a:ext uri="{FF2B5EF4-FFF2-40B4-BE49-F238E27FC236}">
                <a16:creationId xmlns:a16="http://schemas.microsoft.com/office/drawing/2014/main" id="{B45DCFD5-25A7-0B45-B861-5FC0D8EDD1A8}"/>
              </a:ext>
            </a:extLst>
          </p:cNvPr>
          <p:cNvSpPr txBox="1">
            <a:spLocks/>
          </p:cNvSpPr>
          <p:nvPr/>
        </p:nvSpPr>
        <p:spPr>
          <a:xfrm>
            <a:off x="251520" y="6078332"/>
            <a:ext cx="8056058" cy="447012"/>
          </a:xfrm>
          <a:prstGeom prst="rect">
            <a:avLst/>
          </a:prstGeom>
        </p:spPr>
        <p:txBody>
          <a:bodyPr vert="horz" lIns="68580" tIns="34290" rIns="68580" bIns="3429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650" b="1" i="0" u="none" strike="noStrike" kern="1200" cap="none" spc="0" normalizeH="0" baseline="0" noProof="0" dirty="0">
                <a:ln>
                  <a:noFill/>
                </a:ln>
                <a:solidFill>
                  <a:srgbClr val="FF0000"/>
                </a:solidFill>
                <a:effectLst/>
                <a:uLnTx/>
                <a:uFillTx/>
                <a:latin typeface="Tahoma" panose="020B0604030504040204" pitchFamily="34" charset="0"/>
                <a:ea typeface="Tahoma" panose="020B0604030504040204" pitchFamily="34" charset="0"/>
                <a:cs typeface="Tahoma" panose="020B0604030504040204" pitchFamily="34" charset="0"/>
              </a:rPr>
              <a:t>Two workloads</a:t>
            </a:r>
            <a:r>
              <a:rPr kumimoji="0" lang="en-US" sz="165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 </a:t>
            </a:r>
            <a:r>
              <a:rPr kumimoji="0" lang="en-US" sz="1650" b="1"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Weather Modeling </a:t>
            </a:r>
            <a:r>
              <a:rPr kumimoji="0" lang="en-US" sz="165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and</a:t>
            </a:r>
            <a:r>
              <a:rPr kumimoji="0" lang="en-US" sz="1650" b="1"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 Genome Analysis</a:t>
            </a:r>
            <a:endParaRPr kumimoji="0" lang="en-US" sz="165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endParaRPr>
          </a:p>
          <a:p>
            <a:pPr marL="342900" marR="0" lvl="1"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endParaRPr kumimoji="0" lang="en-US" sz="165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919624014"/>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7799322-AC20-684E-9F77-0A7160274166}"/>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4984831" y="1087822"/>
            <a:ext cx="2975882" cy="2724875"/>
          </a:xfrm>
          <a:prstGeom prst="rect">
            <a:avLst/>
          </a:prstGeom>
        </p:spPr>
      </p:pic>
      <p:sp>
        <p:nvSpPr>
          <p:cNvPr id="2" name="Title 1">
            <a:extLst>
              <a:ext uri="{FF2B5EF4-FFF2-40B4-BE49-F238E27FC236}">
                <a16:creationId xmlns:a16="http://schemas.microsoft.com/office/drawing/2014/main" id="{27D31D35-E386-D340-99D2-D23BA9C0DC47}"/>
              </a:ext>
            </a:extLst>
          </p:cNvPr>
          <p:cNvSpPr>
            <a:spLocks noGrp="1"/>
          </p:cNvSpPr>
          <p:nvPr>
            <p:ph type="title"/>
          </p:nvPr>
        </p:nvSpPr>
        <p:spPr/>
        <p:txBody>
          <a:bodyPr/>
          <a:lstStyle/>
          <a:p>
            <a:r>
              <a:rPr lang="en-US" sz="3600" dirty="0"/>
              <a:t>Performance &amp; Energy Greatly Improve</a:t>
            </a:r>
          </a:p>
        </p:txBody>
      </p:sp>
      <p:cxnSp>
        <p:nvCxnSpPr>
          <p:cNvPr id="9" name="Straight Connector 8">
            <a:extLst>
              <a:ext uri="{FF2B5EF4-FFF2-40B4-BE49-F238E27FC236}">
                <a16:creationId xmlns:a16="http://schemas.microsoft.com/office/drawing/2014/main" id="{7E49C00D-0FFC-E042-BDE2-45141F23A0E4}"/>
              </a:ext>
            </a:extLst>
          </p:cNvPr>
          <p:cNvCxnSpPr>
            <a:cxnSpLocks/>
          </p:cNvCxnSpPr>
          <p:nvPr/>
        </p:nvCxnSpPr>
        <p:spPr>
          <a:xfrm>
            <a:off x="5362690" y="3388430"/>
            <a:ext cx="2491130" cy="0"/>
          </a:xfrm>
          <a:prstGeom prst="line">
            <a:avLst/>
          </a:prstGeom>
          <a:ln w="28575">
            <a:solidFill>
              <a:srgbClr val="FF0000"/>
            </a:solidFill>
            <a:prstDash val="sysDash"/>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8A4C7F3C-E6DA-324C-90F8-B69F16B6A645}"/>
              </a:ext>
            </a:extLst>
          </p:cNvPr>
          <p:cNvPicPr>
            <a:picLocks noChangeAspect="1"/>
          </p:cNvPicPr>
          <p:nvPr/>
        </p:nvPicPr>
        <p:blipFill rotWithShape="1">
          <a:blip r:embed="rId4" cstate="hqprint">
            <a:extLst>
              <a:ext uri="{28A0092B-C50C-407E-A947-70E740481C1C}">
                <a14:useLocalDpi xmlns:a14="http://schemas.microsoft.com/office/drawing/2010/main"/>
              </a:ext>
            </a:extLst>
          </a:blip>
          <a:srcRect/>
          <a:stretch/>
        </p:blipFill>
        <p:spPr>
          <a:xfrm>
            <a:off x="635534" y="1066703"/>
            <a:ext cx="3727624" cy="2579018"/>
          </a:xfrm>
          <a:prstGeom prst="rect">
            <a:avLst/>
          </a:prstGeom>
        </p:spPr>
      </p:pic>
      <p:sp>
        <p:nvSpPr>
          <p:cNvPr id="11" name="Rectangle 10">
            <a:extLst>
              <a:ext uri="{FF2B5EF4-FFF2-40B4-BE49-F238E27FC236}">
                <a16:creationId xmlns:a16="http://schemas.microsoft.com/office/drawing/2014/main" id="{69A74B65-F4B0-3846-85E6-63AB2FAC450D}"/>
              </a:ext>
            </a:extLst>
          </p:cNvPr>
          <p:cNvSpPr/>
          <p:nvPr/>
        </p:nvSpPr>
        <p:spPr>
          <a:xfrm>
            <a:off x="1273629" y="980728"/>
            <a:ext cx="2632982" cy="21418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CH"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8" name="Straight Connector 7">
            <a:extLst>
              <a:ext uri="{FF2B5EF4-FFF2-40B4-BE49-F238E27FC236}">
                <a16:creationId xmlns:a16="http://schemas.microsoft.com/office/drawing/2014/main" id="{90953CB8-DCF1-EE40-A622-8E1A2340FE02}"/>
              </a:ext>
            </a:extLst>
          </p:cNvPr>
          <p:cNvCxnSpPr>
            <a:cxnSpLocks/>
          </p:cNvCxnSpPr>
          <p:nvPr/>
        </p:nvCxnSpPr>
        <p:spPr>
          <a:xfrm>
            <a:off x="1257207" y="1474544"/>
            <a:ext cx="3007905" cy="0"/>
          </a:xfrm>
          <a:prstGeom prst="line">
            <a:avLst/>
          </a:prstGeom>
          <a:ln w="28575">
            <a:solidFill>
              <a:srgbClr val="FF0000"/>
            </a:solidFill>
            <a:prstDash val="sysDash"/>
          </a:ln>
        </p:spPr>
        <p:style>
          <a:lnRef idx="1">
            <a:schemeClr val="accent1"/>
          </a:lnRef>
          <a:fillRef idx="0">
            <a:schemeClr val="accent1"/>
          </a:fillRef>
          <a:effectRef idx="0">
            <a:schemeClr val="accent1"/>
          </a:effectRef>
          <a:fontRef idx="minor">
            <a:schemeClr val="tx1"/>
          </a:fontRef>
        </p:style>
      </p:cxnSp>
      <p:sp>
        <p:nvSpPr>
          <p:cNvPr id="7" name="Slide Number Placeholder 6">
            <a:extLst>
              <a:ext uri="{FF2B5EF4-FFF2-40B4-BE49-F238E27FC236}">
                <a16:creationId xmlns:a16="http://schemas.microsoft.com/office/drawing/2014/main" id="{4A875F00-C15A-A941-BFEB-2509475F7C03}"/>
              </a:ext>
            </a:extLst>
          </p:cNvPr>
          <p:cNvSpPr>
            <a:spLocks noGrp="1"/>
          </p:cNvSpPr>
          <p:nvPr>
            <p:ph type="sldNum" sz="quarter" idx="12"/>
          </p:nvPr>
        </p:nvSpPr>
        <p:spPr>
          <a:xfrm>
            <a:off x="7151339" y="6540399"/>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685800" rtl="0" eaLnBrk="1" fontAlgn="auto" latinLnBrk="0" hangingPunct="1">
              <a:lnSpc>
                <a:spcPct val="100000"/>
              </a:lnSpc>
              <a:spcBef>
                <a:spcPts val="0"/>
              </a:spcBef>
              <a:spcAft>
                <a:spcPts val="0"/>
              </a:spcAft>
              <a:buClrTx/>
              <a:buSzTx/>
              <a:buFontTx/>
              <a:buNone/>
              <a:tabLst/>
              <a:defRPr/>
            </a:pPr>
            <a:fld id="{C3B5F978-99DD-4B09-979A-AB31C135CAD9}" type="slidenum">
              <a:rPr kumimoji="0" lang="en-US" sz="1200" b="1" i="0" u="none" strike="noStrike" kern="1200" cap="none" spc="0" normalizeH="0" baseline="0" noProof="0" smtClean="0">
                <a:ln>
                  <a:noFill/>
                </a:ln>
                <a:solidFill>
                  <a:srgbClr val="000000"/>
                </a:solidFill>
                <a:effectLst/>
                <a:uLnTx/>
                <a:uFillTx/>
                <a:latin typeface="Tahoma"/>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17</a:t>
            </a:fld>
            <a:endParaRPr kumimoji="0" lang="en-US" sz="12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F11144B7-9AA2-0F43-B87D-8F2D55E744DE}"/>
              </a:ext>
            </a:extLst>
          </p:cNvPr>
          <p:cNvSpPr/>
          <p:nvPr/>
        </p:nvSpPr>
        <p:spPr>
          <a:xfrm>
            <a:off x="36512" y="4142169"/>
            <a:ext cx="9144000" cy="415498"/>
          </a:xfrm>
          <a:prstGeom prst="rect">
            <a:avLst/>
          </a:prstGeom>
          <a:solidFill>
            <a:schemeClr val="accent1">
              <a:lumMod val="10000"/>
              <a:lumOff val="90000"/>
            </a:schemeClr>
          </a:solidFill>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dirty="0">
                <a:ln>
                  <a:noFill/>
                </a:ln>
                <a:solidFill>
                  <a:srgbClr val="0000FF"/>
                </a:solidFill>
                <a:effectLst/>
                <a:uLnTx/>
                <a:uFillTx/>
                <a:latin typeface="Tahoma" panose="020B0604030504040204" pitchFamily="34" charset="0"/>
                <a:ea typeface="Tahoma" panose="020B0604030504040204" pitchFamily="34" charset="0"/>
                <a:cs typeface="Tahoma" panose="020B0604030504040204" pitchFamily="34" charset="0"/>
              </a:rPr>
              <a:t>5-27× performance </a:t>
            </a:r>
            <a:r>
              <a:rPr kumimoji="0" lang="en-US" sz="210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vs. </a:t>
            </a:r>
            <a:r>
              <a:rPr kumimoji="0" lang="en-US" sz="21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a 16-core (64-thread) IBM POWER9 CPU</a:t>
            </a:r>
          </a:p>
        </p:txBody>
      </p:sp>
      <p:sp>
        <p:nvSpPr>
          <p:cNvPr id="12" name="Rectangle 11">
            <a:extLst>
              <a:ext uri="{FF2B5EF4-FFF2-40B4-BE49-F238E27FC236}">
                <a16:creationId xmlns:a16="http://schemas.microsoft.com/office/drawing/2014/main" id="{C0665E6E-EFAF-C248-86B4-E802E91B2018}"/>
              </a:ext>
            </a:extLst>
          </p:cNvPr>
          <p:cNvSpPr/>
          <p:nvPr/>
        </p:nvSpPr>
        <p:spPr>
          <a:xfrm>
            <a:off x="36512" y="5714672"/>
            <a:ext cx="9144000" cy="415498"/>
          </a:xfrm>
          <a:prstGeom prst="rect">
            <a:avLst/>
          </a:prstGeom>
          <a:solidFill>
            <a:schemeClr val="accent1">
              <a:lumMod val="10000"/>
              <a:lumOff val="90000"/>
            </a:schemeClr>
          </a:solidFill>
        </p:spPr>
        <p:txBody>
          <a:bodyPr wrap="square">
            <a:spAutoFit/>
          </a:bodyPr>
          <a:lstStyle/>
          <a:p>
            <a:pPr marL="0" marR="0" lvl="0" indent="0" algn="ctr" defTabSz="685800" rtl="0" eaLnBrk="1" fontAlgn="auto" latinLnBrk="0" hangingPunct="1">
              <a:lnSpc>
                <a:spcPct val="100000"/>
              </a:lnSpc>
              <a:spcBef>
                <a:spcPts val="0"/>
              </a:spcBef>
              <a:spcAft>
                <a:spcPts val="375"/>
              </a:spcAft>
              <a:buClrTx/>
              <a:buSzTx/>
              <a:buFontTx/>
              <a:buNone/>
              <a:tabLst/>
              <a:defRPr/>
            </a:pPr>
            <a:r>
              <a:rPr kumimoji="0" lang="en-US" sz="2100" b="1" i="0" u="none" strike="noStrike" kern="1200" cap="none" spc="0" normalizeH="0" baseline="0" noProof="0" dirty="0">
                <a:ln>
                  <a:noFill/>
                </a:ln>
                <a:solidFill>
                  <a:srgbClr val="0000FF"/>
                </a:solidFill>
                <a:effectLst/>
                <a:uLnTx/>
                <a:uFillTx/>
                <a:latin typeface="Tahoma" panose="020B0604030504040204" pitchFamily="34" charset="0"/>
                <a:ea typeface="Tahoma" panose="020B0604030504040204" pitchFamily="34" charset="0"/>
                <a:cs typeface="Tahoma" panose="020B0604030504040204" pitchFamily="34" charset="0"/>
              </a:rPr>
              <a:t>HBM alleviates memory bandwidth contention vs. DDR4</a:t>
            </a:r>
            <a:endParaRPr kumimoji="0" lang="en-US" sz="2100" b="0" i="0" u="none" strike="noStrike" kern="1200" cap="none" spc="0" normalizeH="0" baseline="0" noProof="0" dirty="0">
              <a:ln>
                <a:noFill/>
              </a:ln>
              <a:solidFill>
                <a:srgbClr val="0000FF"/>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13" name="Rectangle 12">
            <a:extLst>
              <a:ext uri="{FF2B5EF4-FFF2-40B4-BE49-F238E27FC236}">
                <a16:creationId xmlns:a16="http://schemas.microsoft.com/office/drawing/2014/main" id="{DFDB34E3-F705-7440-BDB7-FB68551B6F9B}"/>
              </a:ext>
            </a:extLst>
          </p:cNvPr>
          <p:cNvSpPr/>
          <p:nvPr/>
        </p:nvSpPr>
        <p:spPr>
          <a:xfrm>
            <a:off x="36512" y="4681670"/>
            <a:ext cx="9144000" cy="415498"/>
          </a:xfrm>
          <a:prstGeom prst="rect">
            <a:avLst/>
          </a:prstGeom>
          <a:solidFill>
            <a:schemeClr val="accent1">
              <a:lumMod val="10000"/>
              <a:lumOff val="90000"/>
            </a:schemeClr>
          </a:solidFill>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dirty="0">
                <a:ln>
                  <a:noFill/>
                </a:ln>
                <a:solidFill>
                  <a:srgbClr val="0000FF"/>
                </a:solidFill>
                <a:effectLst/>
                <a:uLnTx/>
                <a:uFillTx/>
                <a:latin typeface="Tahoma" panose="020B0604030504040204" pitchFamily="34" charset="0"/>
                <a:ea typeface="Tahoma" panose="020B0604030504040204" pitchFamily="34" charset="0"/>
                <a:cs typeface="Tahoma" panose="020B0604030504040204" pitchFamily="34" charset="0"/>
              </a:rPr>
              <a:t>12-133× energy efficiency </a:t>
            </a:r>
            <a:r>
              <a:rPr kumimoji="0" lang="en-US" sz="210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vs. </a:t>
            </a:r>
            <a:r>
              <a:rPr kumimoji="0" lang="en-US" sz="21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a 16-core (64-thread) IBM POWER9 CPU</a:t>
            </a:r>
          </a:p>
        </p:txBody>
      </p:sp>
    </p:spTree>
    <p:extLst>
      <p:ext uri="{BB962C8B-B14F-4D97-AF65-F5344CB8AC3E}">
        <p14:creationId xmlns:p14="http://schemas.microsoft.com/office/powerpoint/2010/main" val="3467501783"/>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D5BF0-604F-064A-8A5C-798DA6F609D3}"/>
              </a:ext>
            </a:extLst>
          </p:cNvPr>
          <p:cNvSpPr>
            <a:spLocks noGrp="1"/>
          </p:cNvSpPr>
          <p:nvPr>
            <p:ph type="title"/>
          </p:nvPr>
        </p:nvSpPr>
        <p:spPr/>
        <p:txBody>
          <a:bodyPr/>
          <a:lstStyle/>
          <a:p>
            <a:r>
              <a:rPr lang="en-US" dirty="0" err="1"/>
              <a:t>GenASM</a:t>
            </a:r>
            <a:r>
              <a:rPr lang="en-US" dirty="0"/>
              <a:t> Framework </a:t>
            </a:r>
            <a:r>
              <a:rPr lang="en-US" sz="3000" b="1" dirty="0"/>
              <a:t>[MICRO 2020]</a:t>
            </a:r>
          </a:p>
        </p:txBody>
      </p:sp>
      <p:sp>
        <p:nvSpPr>
          <p:cNvPr id="3" name="Content Placeholder 2">
            <a:extLst>
              <a:ext uri="{FF2B5EF4-FFF2-40B4-BE49-F238E27FC236}">
                <a16:creationId xmlns:a16="http://schemas.microsoft.com/office/drawing/2014/main" id="{A132D235-9E9A-944F-9883-F07DBE9D4BB5}"/>
              </a:ext>
            </a:extLst>
          </p:cNvPr>
          <p:cNvSpPr>
            <a:spLocks noGrp="1"/>
          </p:cNvSpPr>
          <p:nvPr>
            <p:ph idx="1"/>
          </p:nvPr>
        </p:nvSpPr>
        <p:spPr>
          <a:xfrm>
            <a:off x="228600" y="980728"/>
            <a:ext cx="8610600" cy="5267672"/>
          </a:xfrm>
        </p:spPr>
        <p:txBody>
          <a:bodyPr/>
          <a:lstStyle/>
          <a:p>
            <a:r>
              <a:rPr lang="en-US" sz="1500" dirty="0"/>
              <a:t>Damla Senol Cali, Gurpreet S. Kalsi, </a:t>
            </a:r>
            <a:r>
              <a:rPr lang="en-US" sz="1500" dirty="0" err="1"/>
              <a:t>Zulal</a:t>
            </a:r>
            <a:r>
              <a:rPr lang="en-US" sz="1500" dirty="0"/>
              <a:t> </a:t>
            </a:r>
            <a:r>
              <a:rPr lang="en-US" sz="1500" dirty="0" err="1"/>
              <a:t>Bingol</a:t>
            </a:r>
            <a:r>
              <a:rPr lang="en-US" sz="1500" dirty="0"/>
              <a:t>, Can </a:t>
            </a:r>
            <a:r>
              <a:rPr lang="en-US" sz="1500" dirty="0" err="1"/>
              <a:t>Firtina</a:t>
            </a:r>
            <a:r>
              <a:rPr lang="en-US" sz="1500" dirty="0"/>
              <a:t>, Lavanya Subramanian, </a:t>
            </a:r>
            <a:r>
              <a:rPr lang="en-US" sz="1500" dirty="0" err="1"/>
              <a:t>Jeremie</a:t>
            </a:r>
            <a:r>
              <a:rPr lang="en-US" sz="1500" dirty="0"/>
              <a:t> S. Kim, </a:t>
            </a:r>
            <a:r>
              <a:rPr lang="en-US" sz="1500" dirty="0" err="1"/>
              <a:t>Rachata</a:t>
            </a:r>
            <a:r>
              <a:rPr lang="en-US" sz="1500" dirty="0"/>
              <a:t> Ausavarungnirun, Mohammed Alser, Juan Gomez-Luna, Amirali Boroumand, Anant Nori, Allison </a:t>
            </a:r>
            <a:r>
              <a:rPr lang="en-US" sz="1500" dirty="0" err="1"/>
              <a:t>Scibisz</a:t>
            </a:r>
            <a:r>
              <a:rPr lang="en-US" sz="1500" dirty="0"/>
              <a:t>, Sreenivas Subramoney, Can Alkan, Saugata Ghose,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"GenASM: A High-Performance, Low-Power Approximate String Matching Acceleration Framework for Genome Sequence Analysis"</a:t>
            </a:r>
            <a:br>
              <a:rPr lang="en-US" sz="1500" dirty="0">
                <a:solidFill>
                  <a:srgbClr val="0432FF"/>
                </a:solidFill>
              </a:rPr>
            </a:br>
            <a:r>
              <a:rPr lang="en-US" sz="1500" i="1" dirty="0"/>
              <a:t>Proceedings of the </a:t>
            </a:r>
            <a:r>
              <a:rPr lang="en-US" sz="1500" i="1" dirty="0">
                <a:hlinkClick r:id="rId3"/>
              </a:rPr>
              <a:t>53rd International Symposium on Microarchitecture</a:t>
            </a:r>
            <a:r>
              <a:rPr lang="en-US" sz="1500" i="1" dirty="0"/>
              <a:t> (</a:t>
            </a:r>
            <a:r>
              <a:rPr lang="en-US" sz="1500" b="1" i="1" dirty="0"/>
              <a:t>MICRO</a:t>
            </a:r>
            <a:r>
              <a:rPr lang="en-US" sz="1500" i="1" dirty="0"/>
              <a:t>)</a:t>
            </a:r>
            <a:r>
              <a:rPr lang="en-US" sz="1500" dirty="0"/>
              <a:t>, Virtual, October 2020.</a:t>
            </a:r>
            <a:br>
              <a:rPr lang="en-US" sz="1500" dirty="0"/>
            </a:br>
            <a:r>
              <a:rPr lang="en-US" sz="1500" dirty="0"/>
              <a:t>[</a:t>
            </a:r>
            <a:r>
              <a:rPr lang="en-US" sz="1500" dirty="0">
                <a:hlinkClick r:id="rId4"/>
              </a:rPr>
              <a:t>Lighting Talk Video</a:t>
            </a:r>
            <a:r>
              <a:rPr lang="en-US" sz="1500" dirty="0"/>
              <a:t> (1.5 minutes)]</a:t>
            </a:r>
            <a:br>
              <a:rPr lang="en-US" sz="1500" dirty="0"/>
            </a:br>
            <a:r>
              <a:rPr lang="en-US" sz="1500" dirty="0"/>
              <a:t>[</a:t>
            </a:r>
            <a:r>
              <a:rPr lang="en-US" sz="1500" dirty="0">
                <a:hlinkClick r:id="rId5"/>
              </a:rPr>
              <a:t>Lightning Talk Slides (pptx)</a:t>
            </a:r>
            <a:r>
              <a:rPr lang="en-US" sz="1500" dirty="0"/>
              <a:t> </a:t>
            </a:r>
            <a:r>
              <a:rPr lang="en-US" sz="1500" dirty="0">
                <a:hlinkClick r:id="rId6"/>
              </a:rPr>
              <a:t>(pdf)</a:t>
            </a:r>
            <a:r>
              <a:rPr lang="en-US" sz="1500" dirty="0"/>
              <a:t>]</a:t>
            </a:r>
            <a:br>
              <a:rPr lang="en-US" sz="1500" dirty="0"/>
            </a:br>
            <a:r>
              <a:rPr lang="en-US" sz="1500" dirty="0"/>
              <a:t>[</a:t>
            </a:r>
            <a:r>
              <a:rPr lang="en-US" sz="1500" dirty="0">
                <a:hlinkClick r:id="rId7"/>
              </a:rPr>
              <a:t>Talk Video</a:t>
            </a:r>
            <a:r>
              <a:rPr lang="en-US" sz="1500" dirty="0"/>
              <a:t> (18 minutes)]</a:t>
            </a:r>
            <a:br>
              <a:rPr lang="en-US" sz="1500" dirty="0"/>
            </a:br>
            <a:r>
              <a:rPr lang="en-US" sz="1500" dirty="0"/>
              <a:t>[</a:t>
            </a:r>
            <a:r>
              <a:rPr lang="en-US" sz="1500" dirty="0">
                <a:hlinkClick r:id="rId8"/>
              </a:rPr>
              <a:t>Slides (pptx)</a:t>
            </a:r>
            <a:r>
              <a:rPr lang="en-US" sz="1500" dirty="0"/>
              <a:t> </a:t>
            </a:r>
            <a:r>
              <a:rPr lang="en-US" sz="1500" dirty="0">
                <a:hlinkClick r:id="rId9"/>
              </a:rPr>
              <a:t>(pdf)</a:t>
            </a:r>
            <a:r>
              <a:rPr lang="en-US" sz="1500" dirty="0"/>
              <a:t>]</a:t>
            </a:r>
          </a:p>
          <a:p>
            <a:pPr marL="0" indent="0">
              <a:buNone/>
            </a:pPr>
            <a:br>
              <a:rPr lang="en-US" sz="1500" dirty="0"/>
            </a:br>
            <a:br>
              <a:rPr lang="en-US" sz="1500" dirty="0"/>
            </a:br>
            <a:endParaRPr lang="en-US" sz="1500" dirty="0"/>
          </a:p>
        </p:txBody>
      </p:sp>
      <p:sp>
        <p:nvSpPr>
          <p:cNvPr id="4" name="Slide Number Placeholder 3">
            <a:extLst>
              <a:ext uri="{FF2B5EF4-FFF2-40B4-BE49-F238E27FC236}">
                <a16:creationId xmlns:a16="http://schemas.microsoft.com/office/drawing/2014/main" id="{C0DB1DCE-E5D9-CD4A-A287-B342F108CBD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943A4793-1AF6-E942-81F7-38877A7E30AC}"/>
              </a:ext>
            </a:extLst>
          </p:cNvPr>
          <p:cNvPicPr>
            <a:picLocks noChangeAspect="1"/>
          </p:cNvPicPr>
          <p:nvPr/>
        </p:nvPicPr>
        <p:blipFill>
          <a:blip r:embed="rId10"/>
          <a:stretch>
            <a:fillRect/>
          </a:stretch>
        </p:blipFill>
        <p:spPr>
          <a:xfrm>
            <a:off x="0" y="4013776"/>
            <a:ext cx="9144000" cy="2442505"/>
          </a:xfrm>
          <a:prstGeom prst="rect">
            <a:avLst/>
          </a:prstGeom>
        </p:spPr>
      </p:pic>
    </p:spTree>
    <p:extLst>
      <p:ext uri="{BB962C8B-B14F-4D97-AF65-F5344CB8AC3E}">
        <p14:creationId xmlns:p14="http://schemas.microsoft.com/office/powerpoint/2010/main" val="3385835822"/>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32457D-A721-4A44-B8D8-72673576C42C}"/>
              </a:ext>
            </a:extLst>
          </p:cNvPr>
          <p:cNvSpPr>
            <a:spLocks noGrp="1"/>
          </p:cNvSpPr>
          <p:nvPr>
            <p:ph type="title"/>
          </p:nvPr>
        </p:nvSpPr>
        <p:spPr/>
        <p:txBody>
          <a:bodyPr/>
          <a:lstStyle/>
          <a:p>
            <a:r>
              <a:rPr lang="en-US" dirty="0"/>
              <a:t>In-Storage Genome Filtering </a:t>
            </a:r>
            <a:r>
              <a:rPr lang="en-US" sz="3000" b="1" dirty="0">
                <a:solidFill>
                  <a:srgbClr val="006633"/>
                </a:solidFill>
              </a:rPr>
              <a:t>[ASPLOS 2022]</a:t>
            </a:r>
            <a:r>
              <a:rPr lang="en-US" dirty="0"/>
              <a:t> </a:t>
            </a:r>
          </a:p>
        </p:txBody>
      </p:sp>
      <p:sp>
        <p:nvSpPr>
          <p:cNvPr id="3" name="Content Placeholder 2">
            <a:extLst>
              <a:ext uri="{FF2B5EF4-FFF2-40B4-BE49-F238E27FC236}">
                <a16:creationId xmlns:a16="http://schemas.microsoft.com/office/drawing/2014/main" id="{4B0A1321-BE99-F645-98CF-FE78CE8E2A73}"/>
              </a:ext>
            </a:extLst>
          </p:cNvPr>
          <p:cNvSpPr>
            <a:spLocks noGrp="1"/>
          </p:cNvSpPr>
          <p:nvPr>
            <p:ph idx="1"/>
          </p:nvPr>
        </p:nvSpPr>
        <p:spPr>
          <a:xfrm>
            <a:off x="228600" y="980728"/>
            <a:ext cx="8610600" cy="5123656"/>
          </a:xfrm>
        </p:spPr>
        <p:txBody>
          <a:bodyPr/>
          <a:lstStyle/>
          <a:p>
            <a:r>
              <a:rPr lang="en-US" sz="1600" dirty="0"/>
              <a:t>Nika Mansouri </a:t>
            </a:r>
            <a:r>
              <a:rPr lang="en-US" sz="1600" dirty="0" err="1"/>
              <a:t>Ghiasi</a:t>
            </a:r>
            <a:r>
              <a:rPr lang="en-US" sz="1600" dirty="0"/>
              <a:t>, </a:t>
            </a:r>
            <a:r>
              <a:rPr lang="en-US" sz="1600" dirty="0" err="1"/>
              <a:t>Jisung</a:t>
            </a:r>
            <a:r>
              <a:rPr lang="en-US" sz="1600" dirty="0"/>
              <a:t> Park, Harun Mustafa, </a:t>
            </a:r>
            <a:r>
              <a:rPr lang="en-US" sz="1600" dirty="0" err="1"/>
              <a:t>Jeremie</a:t>
            </a:r>
            <a:r>
              <a:rPr lang="en-US" sz="1600" dirty="0"/>
              <a:t> Kim, </a:t>
            </a:r>
            <a:r>
              <a:rPr lang="en-US" sz="1600" dirty="0" err="1"/>
              <a:t>Ataberk</a:t>
            </a:r>
            <a:r>
              <a:rPr lang="en-US" sz="1600" dirty="0"/>
              <a:t> </a:t>
            </a:r>
            <a:r>
              <a:rPr lang="en-US" sz="1600" dirty="0" err="1"/>
              <a:t>Olgun</a:t>
            </a:r>
            <a:r>
              <a:rPr lang="en-US" sz="1600" dirty="0"/>
              <a:t>, </a:t>
            </a:r>
            <a:r>
              <a:rPr lang="en-US" sz="1600" dirty="0" err="1"/>
              <a:t>Arvid</a:t>
            </a:r>
            <a:r>
              <a:rPr lang="en-US" sz="1600" dirty="0"/>
              <a:t> Gollwitzer, </a:t>
            </a:r>
            <a:r>
              <a:rPr lang="en-US" sz="1600" dirty="0" err="1"/>
              <a:t>Damla</a:t>
            </a:r>
            <a:r>
              <a:rPr lang="en-US" sz="1600" dirty="0"/>
              <a:t> </a:t>
            </a:r>
            <a:r>
              <a:rPr lang="en-US" sz="1600" dirty="0" err="1"/>
              <a:t>Senol</a:t>
            </a:r>
            <a:r>
              <a:rPr lang="en-US" sz="1600" dirty="0"/>
              <a:t> Cali, Can </a:t>
            </a:r>
            <a:r>
              <a:rPr lang="en-US" sz="1600" dirty="0" err="1"/>
              <a:t>Firtina</a:t>
            </a:r>
            <a:r>
              <a:rPr lang="en-US" sz="1600" dirty="0"/>
              <a:t>, </a:t>
            </a:r>
            <a:r>
              <a:rPr lang="en-US" sz="1600" dirty="0" err="1"/>
              <a:t>Haiyu</a:t>
            </a:r>
            <a:r>
              <a:rPr lang="en-US" sz="1600" dirty="0"/>
              <a:t> Mao, Nour </a:t>
            </a:r>
            <a:r>
              <a:rPr lang="en-US" sz="1600" dirty="0" err="1"/>
              <a:t>Almadhoun</a:t>
            </a:r>
            <a:r>
              <a:rPr lang="en-US" sz="1600" dirty="0"/>
              <a:t> </a:t>
            </a:r>
            <a:r>
              <a:rPr lang="en-US" sz="1600" dirty="0" err="1"/>
              <a:t>Alserr</a:t>
            </a:r>
            <a:r>
              <a:rPr lang="en-US" sz="1600" dirty="0"/>
              <a:t>, </a:t>
            </a:r>
            <a:r>
              <a:rPr lang="en-US" sz="1600" dirty="0" err="1"/>
              <a:t>Rachata</a:t>
            </a:r>
            <a:r>
              <a:rPr lang="en-US" sz="1600" dirty="0"/>
              <a:t> </a:t>
            </a:r>
            <a:r>
              <a:rPr lang="en-US" sz="1600" dirty="0" err="1"/>
              <a:t>Ausavarungnirun</a:t>
            </a:r>
            <a:r>
              <a:rPr lang="en-US" sz="1600" dirty="0"/>
              <a:t>, Nandita Vijaykumar, Mohammed </a:t>
            </a:r>
            <a:r>
              <a:rPr lang="en-US" sz="1600" dirty="0" err="1"/>
              <a:t>Alser</a:t>
            </a:r>
            <a:r>
              <a:rPr lang="en-US" sz="1600" dirty="0"/>
              <a:t>, and Onur Mutlu,</a:t>
            </a:r>
            <a:br>
              <a:rPr lang="en-US" sz="1600" dirty="0"/>
            </a:br>
            <a:r>
              <a:rPr lang="en-US" sz="1600" b="1" dirty="0">
                <a:solidFill>
                  <a:srgbClr val="0000FF"/>
                </a:solidFill>
                <a:hlinkClick r:id="rId2">
                  <a:extLst>
                    <a:ext uri="{A12FA001-AC4F-418D-AE19-62706E023703}">
                      <ahyp:hlinkClr xmlns:ahyp="http://schemas.microsoft.com/office/drawing/2018/hyperlinkcolor" val="tx"/>
                    </a:ext>
                  </a:extLst>
                </a:hlinkClick>
              </a:rPr>
              <a:t>"GenStore: A High-Performance and Energy-Efficient In-Storage Computing System for Genome Sequence Analysis"</a:t>
            </a:r>
            <a:br>
              <a:rPr lang="en-US" sz="1600" dirty="0"/>
            </a:br>
            <a:r>
              <a:rPr lang="en-US" sz="1600" i="1" dirty="0"/>
              <a:t>Proceedings of the </a:t>
            </a:r>
            <a:r>
              <a:rPr lang="en-US" sz="1600" i="1" dirty="0">
                <a:hlinkClick r:id="rId3"/>
              </a:rPr>
              <a:t>27th International Conference on Architectural Support for Programming Languages and Operating Systems</a:t>
            </a:r>
            <a:r>
              <a:rPr lang="en-US" sz="1600" i="1" dirty="0"/>
              <a:t> (</a:t>
            </a:r>
            <a:r>
              <a:rPr lang="en-US" sz="1600" b="1" i="1" dirty="0"/>
              <a:t>ASPLOS</a:t>
            </a:r>
            <a:r>
              <a:rPr lang="en-US" sz="1600" i="1" dirty="0"/>
              <a:t>)</a:t>
            </a:r>
            <a:r>
              <a:rPr lang="en-US" sz="1600" dirty="0"/>
              <a:t>, Virtual, February-March 2022.</a:t>
            </a:r>
            <a:br>
              <a:rPr lang="en-US" sz="1600" dirty="0"/>
            </a:br>
            <a:r>
              <a:rPr lang="en-US" sz="1600" dirty="0"/>
              <a:t>[</a:t>
            </a:r>
            <a:r>
              <a:rPr lang="en-US" sz="1600" dirty="0">
                <a:hlinkClick r:id="rId4"/>
              </a:rPr>
              <a:t>Talk Slides (pptx)</a:t>
            </a:r>
            <a:r>
              <a:rPr lang="en-US" sz="1600" dirty="0"/>
              <a:t> </a:t>
            </a:r>
            <a:r>
              <a:rPr lang="en-US" sz="1600" dirty="0">
                <a:hlinkClick r:id="rId5"/>
              </a:rPr>
              <a:t>(pdf)</a:t>
            </a:r>
            <a:r>
              <a:rPr lang="en-US" sz="1600" dirty="0"/>
              <a:t>]</a:t>
            </a:r>
            <a:br>
              <a:rPr lang="en-US" sz="1600" dirty="0"/>
            </a:br>
            <a:r>
              <a:rPr lang="en-US" sz="1600" dirty="0"/>
              <a:t>[</a:t>
            </a:r>
            <a:r>
              <a:rPr lang="en-US" sz="1600" dirty="0">
                <a:hlinkClick r:id="rId6"/>
              </a:rPr>
              <a:t>Lightning Talk Slides (pptx)</a:t>
            </a:r>
            <a:r>
              <a:rPr lang="en-US" sz="1600" dirty="0"/>
              <a:t> </a:t>
            </a:r>
            <a:r>
              <a:rPr lang="en-US" sz="1600" dirty="0">
                <a:hlinkClick r:id="rId7"/>
              </a:rPr>
              <a:t>(pdf)</a:t>
            </a:r>
            <a:r>
              <a:rPr lang="en-US" sz="1600" dirty="0"/>
              <a:t>]</a:t>
            </a:r>
            <a:br>
              <a:rPr lang="en-US" sz="1600" dirty="0"/>
            </a:br>
            <a:r>
              <a:rPr lang="en-US" sz="1600" dirty="0"/>
              <a:t>[</a:t>
            </a:r>
            <a:r>
              <a:rPr lang="en-US" sz="1600" dirty="0">
                <a:hlinkClick r:id="rId8"/>
              </a:rPr>
              <a:t>Lightning Talk Video</a:t>
            </a:r>
            <a:r>
              <a:rPr lang="en-US" sz="1600" dirty="0"/>
              <a:t> (90 seconds)]</a:t>
            </a:r>
            <a:br>
              <a:rPr lang="en-US" sz="1600" dirty="0"/>
            </a:br>
            <a:r>
              <a:rPr lang="en-US" sz="1600" dirty="0"/>
              <a:t>[</a:t>
            </a:r>
            <a:r>
              <a:rPr lang="en-US" sz="1600" dirty="0">
                <a:hlinkClick r:id="rId9"/>
              </a:rPr>
              <a:t>Talk Video</a:t>
            </a:r>
            <a:r>
              <a:rPr lang="en-US" sz="1600" dirty="0"/>
              <a:t> (17 minutes)]</a:t>
            </a:r>
          </a:p>
          <a:p>
            <a:pPr marL="0" indent="0">
              <a:buNone/>
            </a:pPr>
            <a:br>
              <a:rPr lang="en-US" sz="1600" dirty="0"/>
            </a:br>
            <a:br>
              <a:rPr lang="en-US" sz="1600" dirty="0"/>
            </a:br>
            <a:endParaRPr lang="en-US" sz="1600" dirty="0"/>
          </a:p>
        </p:txBody>
      </p:sp>
      <p:sp>
        <p:nvSpPr>
          <p:cNvPr id="4" name="Slide Number Placeholder 3">
            <a:extLst>
              <a:ext uri="{FF2B5EF4-FFF2-40B4-BE49-F238E27FC236}">
                <a16:creationId xmlns:a16="http://schemas.microsoft.com/office/drawing/2014/main" id="{352A6B0D-F903-EF49-95E9-CBAF1ED54C86}"/>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6" name="Picture 5">
            <a:extLst>
              <a:ext uri="{FF2B5EF4-FFF2-40B4-BE49-F238E27FC236}">
                <a16:creationId xmlns:a16="http://schemas.microsoft.com/office/drawing/2014/main" id="{FE40AA4F-1E6B-654B-901C-A9559E10A0EC}"/>
              </a:ext>
            </a:extLst>
          </p:cNvPr>
          <p:cNvPicPr>
            <a:picLocks noChangeAspect="1"/>
          </p:cNvPicPr>
          <p:nvPr/>
        </p:nvPicPr>
        <p:blipFill>
          <a:blip r:embed="rId10"/>
          <a:stretch>
            <a:fillRect/>
          </a:stretch>
        </p:blipFill>
        <p:spPr>
          <a:xfrm>
            <a:off x="0" y="4293096"/>
            <a:ext cx="9144000" cy="2009981"/>
          </a:xfrm>
          <a:prstGeom prst="rect">
            <a:avLst/>
          </a:prstGeom>
        </p:spPr>
      </p:pic>
    </p:spTree>
    <p:extLst>
      <p:ext uri="{BB962C8B-B14F-4D97-AF65-F5344CB8AC3E}">
        <p14:creationId xmlns:p14="http://schemas.microsoft.com/office/powerpoint/2010/main" val="3620935801"/>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D5BF0-604F-064A-8A5C-798DA6F609D3}"/>
              </a:ext>
            </a:extLst>
          </p:cNvPr>
          <p:cNvSpPr>
            <a:spLocks noGrp="1"/>
          </p:cNvSpPr>
          <p:nvPr>
            <p:ph type="title"/>
          </p:nvPr>
        </p:nvSpPr>
        <p:spPr/>
        <p:txBody>
          <a:bodyPr/>
          <a:lstStyle/>
          <a:p>
            <a:r>
              <a:rPr lang="en-US" dirty="0"/>
              <a:t>Accelerating Sequence-to-Graph Mapping</a:t>
            </a:r>
            <a:endParaRPr lang="en-US" sz="3000" b="1" dirty="0"/>
          </a:p>
        </p:txBody>
      </p:sp>
      <p:sp>
        <p:nvSpPr>
          <p:cNvPr id="3" name="Content Placeholder 2">
            <a:extLst>
              <a:ext uri="{FF2B5EF4-FFF2-40B4-BE49-F238E27FC236}">
                <a16:creationId xmlns:a16="http://schemas.microsoft.com/office/drawing/2014/main" id="{A132D235-9E9A-944F-9883-F07DBE9D4BB5}"/>
              </a:ext>
            </a:extLst>
          </p:cNvPr>
          <p:cNvSpPr>
            <a:spLocks noGrp="1"/>
          </p:cNvSpPr>
          <p:nvPr>
            <p:ph idx="1"/>
          </p:nvPr>
        </p:nvSpPr>
        <p:spPr>
          <a:xfrm>
            <a:off x="228600" y="980728"/>
            <a:ext cx="8610600" cy="5267672"/>
          </a:xfrm>
        </p:spPr>
        <p:txBody>
          <a:bodyPr/>
          <a:lstStyle/>
          <a:p>
            <a:r>
              <a:rPr lang="en-US" sz="1600" dirty="0" err="1"/>
              <a:t>Damla</a:t>
            </a:r>
            <a:r>
              <a:rPr lang="en-US" sz="1600" dirty="0"/>
              <a:t> </a:t>
            </a:r>
            <a:r>
              <a:rPr lang="en-US" sz="1600" dirty="0" err="1"/>
              <a:t>Senol</a:t>
            </a:r>
            <a:r>
              <a:rPr lang="en-US" sz="1600" dirty="0"/>
              <a:t> Cali, Konstantinos </a:t>
            </a:r>
            <a:r>
              <a:rPr lang="en-US" sz="1600" dirty="0" err="1"/>
              <a:t>Kanellopoulos</a:t>
            </a:r>
            <a:r>
              <a:rPr lang="en-US" sz="1600" dirty="0"/>
              <a:t>, Joel </a:t>
            </a:r>
            <a:r>
              <a:rPr lang="en-US" sz="1600" dirty="0" err="1"/>
              <a:t>Lindegger</a:t>
            </a:r>
            <a:r>
              <a:rPr lang="en-US" sz="1600" dirty="0"/>
              <a:t>, </a:t>
            </a:r>
            <a:r>
              <a:rPr lang="en-US" sz="1600" dirty="0" err="1"/>
              <a:t>Zulal</a:t>
            </a:r>
            <a:r>
              <a:rPr lang="en-US" sz="1600" dirty="0"/>
              <a:t> </a:t>
            </a:r>
            <a:r>
              <a:rPr lang="en-US" sz="1600" dirty="0" err="1"/>
              <a:t>Bingol</a:t>
            </a:r>
            <a:r>
              <a:rPr lang="en-US" sz="1600" dirty="0"/>
              <a:t>, Gurpreet S. Kalsi, </a:t>
            </a:r>
            <a:r>
              <a:rPr lang="en-US" sz="1600" dirty="0" err="1"/>
              <a:t>Ziyi</a:t>
            </a:r>
            <a:r>
              <a:rPr lang="en-US" sz="1600" dirty="0"/>
              <a:t> </a:t>
            </a:r>
            <a:r>
              <a:rPr lang="en-US" sz="1600" dirty="0" err="1"/>
              <a:t>Zuo</a:t>
            </a:r>
            <a:r>
              <a:rPr lang="en-US" sz="1600" dirty="0"/>
              <a:t>, Can </a:t>
            </a:r>
            <a:r>
              <a:rPr lang="en-US" sz="1600" dirty="0" err="1"/>
              <a:t>Firtina</a:t>
            </a:r>
            <a:r>
              <a:rPr lang="en-US" sz="1600" dirty="0"/>
              <a:t>, </a:t>
            </a:r>
            <a:r>
              <a:rPr lang="en-US" sz="1600" dirty="0" err="1"/>
              <a:t>Meryem</a:t>
            </a:r>
            <a:r>
              <a:rPr lang="en-US" sz="1600" dirty="0"/>
              <a:t> Banu </a:t>
            </a:r>
            <a:r>
              <a:rPr lang="en-US" sz="1600" dirty="0" err="1"/>
              <a:t>Cavlak</a:t>
            </a:r>
            <a:r>
              <a:rPr lang="en-US" sz="1600" dirty="0"/>
              <a:t>, </a:t>
            </a:r>
            <a:r>
              <a:rPr lang="en-US" sz="1600" dirty="0" err="1"/>
              <a:t>Jeremie</a:t>
            </a:r>
            <a:r>
              <a:rPr lang="en-US" sz="1600" dirty="0"/>
              <a:t> Kim, Nika </a:t>
            </a:r>
            <a:r>
              <a:rPr lang="en-US" sz="1600" dirty="0" err="1"/>
              <a:t>MansouriGhiasi</a:t>
            </a:r>
            <a:r>
              <a:rPr lang="en-US" sz="1600" dirty="0"/>
              <a:t>, Gagandeep Singh, Juan Gomez-Luna, Nour </a:t>
            </a:r>
            <a:r>
              <a:rPr lang="en-US" sz="1600" dirty="0" err="1"/>
              <a:t>Almadhoun</a:t>
            </a:r>
            <a:r>
              <a:rPr lang="en-US" sz="1600" dirty="0"/>
              <a:t> </a:t>
            </a:r>
            <a:r>
              <a:rPr lang="en-US" sz="1600" dirty="0" err="1"/>
              <a:t>Alserr</a:t>
            </a:r>
            <a:r>
              <a:rPr lang="en-US" sz="1600" dirty="0"/>
              <a:t>, Mohammed </a:t>
            </a:r>
            <a:r>
              <a:rPr lang="en-US" sz="1600" dirty="0" err="1"/>
              <a:t>Alser</a:t>
            </a:r>
            <a:r>
              <a:rPr lang="en-US" sz="1600" dirty="0"/>
              <a:t>, Sreenivas </a:t>
            </a:r>
            <a:r>
              <a:rPr lang="en-US" sz="1600" dirty="0" err="1"/>
              <a:t>Subramoney</a:t>
            </a:r>
            <a:r>
              <a:rPr lang="en-US" sz="1600" dirty="0"/>
              <a:t>, Can </a:t>
            </a:r>
            <a:r>
              <a:rPr lang="en-US" sz="1600" dirty="0" err="1"/>
              <a:t>Alkan</a:t>
            </a:r>
            <a:r>
              <a:rPr lang="en-US" sz="1600" dirty="0"/>
              <a:t>, </a:t>
            </a:r>
            <a:r>
              <a:rPr lang="en-US" sz="1600" dirty="0" err="1"/>
              <a:t>Saugata</a:t>
            </a:r>
            <a:r>
              <a:rPr lang="en-US" sz="1600" dirty="0"/>
              <a:t> Ghose, and Onur Mutlu,</a:t>
            </a:r>
            <a:br>
              <a:rPr lang="en-US" sz="1600" dirty="0"/>
            </a:br>
            <a:r>
              <a:rPr lang="en-US" sz="1600" b="1" dirty="0">
                <a:solidFill>
                  <a:srgbClr val="0000FF"/>
                </a:solidFill>
                <a:hlinkClick r:id="rId2">
                  <a:extLst>
                    <a:ext uri="{A12FA001-AC4F-418D-AE19-62706E023703}">
                      <ahyp:hlinkClr xmlns:ahyp="http://schemas.microsoft.com/office/drawing/2018/hyperlinkcolor" val="tx"/>
                    </a:ext>
                  </a:extLst>
                </a:hlinkClick>
              </a:rPr>
              <a:t>"SeGraM: A Universal Hardware Accelerator for Genomic Sequence-to-Graph and Sequence-to-Sequence Mapping"</a:t>
            </a:r>
            <a:br>
              <a:rPr lang="en-US" sz="1600" dirty="0"/>
            </a:br>
            <a:r>
              <a:rPr lang="en-US" sz="1600" i="1" dirty="0"/>
              <a:t>Proceedings of the </a:t>
            </a:r>
            <a:r>
              <a:rPr lang="en-US" sz="1600" i="1" dirty="0">
                <a:hlinkClick r:id="rId3"/>
              </a:rPr>
              <a:t>49th International Symposium on Computer Architecture</a:t>
            </a:r>
            <a:r>
              <a:rPr lang="en-US" sz="1600" i="1" dirty="0"/>
              <a:t> (</a:t>
            </a:r>
            <a:r>
              <a:rPr lang="en-US" sz="1600" b="1" i="1" dirty="0"/>
              <a:t>ISCA</a:t>
            </a:r>
            <a:r>
              <a:rPr lang="en-US" sz="1600" i="1" dirty="0"/>
              <a:t>)</a:t>
            </a:r>
            <a:r>
              <a:rPr lang="en-US" sz="1600" dirty="0"/>
              <a:t>, New York, June 2022.</a:t>
            </a:r>
            <a:br>
              <a:rPr lang="en-US" sz="1600" dirty="0"/>
            </a:br>
            <a:r>
              <a:rPr lang="en-US" sz="1600" dirty="0"/>
              <a:t>[</a:t>
            </a:r>
            <a:r>
              <a:rPr lang="en-US" sz="1600" dirty="0">
                <a:hlinkClick r:id="rId4"/>
              </a:rPr>
              <a:t>arXiv version</a:t>
            </a:r>
            <a:r>
              <a:rPr lang="en-US" sz="1600" dirty="0"/>
              <a:t>]</a:t>
            </a:r>
          </a:p>
          <a:p>
            <a:pPr marL="0" indent="0">
              <a:buNone/>
            </a:pPr>
            <a:br>
              <a:rPr lang="en-US" sz="1600" dirty="0"/>
            </a:br>
            <a:br>
              <a:rPr lang="en-US" sz="1600" dirty="0"/>
            </a:br>
            <a:br>
              <a:rPr lang="en-US" sz="1600" dirty="0"/>
            </a:br>
            <a:endParaRPr lang="en-US" sz="1600" dirty="0"/>
          </a:p>
        </p:txBody>
      </p:sp>
      <p:sp>
        <p:nvSpPr>
          <p:cNvPr id="4" name="Slide Number Placeholder 3">
            <a:extLst>
              <a:ext uri="{FF2B5EF4-FFF2-40B4-BE49-F238E27FC236}">
                <a16:creationId xmlns:a16="http://schemas.microsoft.com/office/drawing/2014/main" id="{C0DB1DCE-E5D9-CD4A-A287-B342F108CBD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0B477C33-B9F9-1DE8-0190-AA7C750B3BB4}"/>
              </a:ext>
            </a:extLst>
          </p:cNvPr>
          <p:cNvPicPr>
            <a:picLocks noChangeAspect="1"/>
          </p:cNvPicPr>
          <p:nvPr/>
        </p:nvPicPr>
        <p:blipFill>
          <a:blip r:embed="rId5"/>
          <a:stretch>
            <a:fillRect/>
          </a:stretch>
        </p:blipFill>
        <p:spPr>
          <a:xfrm>
            <a:off x="0" y="3562568"/>
            <a:ext cx="9144000" cy="2458720"/>
          </a:xfrm>
          <a:prstGeom prst="rect">
            <a:avLst/>
          </a:prstGeom>
        </p:spPr>
      </p:pic>
      <p:sp>
        <p:nvSpPr>
          <p:cNvPr id="5" name="TextBox 4">
            <a:extLst>
              <a:ext uri="{FF2B5EF4-FFF2-40B4-BE49-F238E27FC236}">
                <a16:creationId xmlns:a16="http://schemas.microsoft.com/office/drawing/2014/main" id="{EFD7793F-70F0-ABDA-8C95-C6EAE74CBBCA}"/>
              </a:ext>
            </a:extLst>
          </p:cNvPr>
          <p:cNvSpPr txBox="1"/>
          <p:nvPr/>
        </p:nvSpPr>
        <p:spPr>
          <a:xfrm>
            <a:off x="1489265" y="6351711"/>
            <a:ext cx="6165470"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FF"/>
                </a:solidFill>
                <a:effectLst/>
                <a:uLnTx/>
                <a:uFillTx/>
                <a:latin typeface="Tahoma"/>
                <a:ea typeface="+mn-ea"/>
                <a:cs typeface="+mn-cs"/>
                <a:hlinkClick r:id="rId4">
                  <a:extLst>
                    <a:ext uri="{A12FA001-AC4F-418D-AE19-62706E023703}">
                      <ahyp:hlinkClr xmlns:ahyp="http://schemas.microsoft.com/office/drawing/2018/hyperlinkcolor" val="tx"/>
                    </a:ext>
                  </a:extLst>
                </a:hlinkClick>
              </a:rPr>
              <a:t>https://arxiv.org/pdf/2205.05883.pdf</a:t>
            </a:r>
            <a:endParaRPr kumimoji="0" lang="en-US" sz="2400" b="1" i="0" u="none" strike="noStrike" kern="1200" cap="none" spc="0" normalizeH="0" baseline="0" noProof="0" dirty="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2359756951"/>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63955F-E593-C94F-8AC7-1810F08980FA}"/>
              </a:ext>
            </a:extLst>
          </p:cNvPr>
          <p:cNvSpPr>
            <a:spLocks noGrp="1"/>
          </p:cNvSpPr>
          <p:nvPr>
            <p:ph type="title"/>
          </p:nvPr>
        </p:nvSpPr>
        <p:spPr/>
        <p:txBody>
          <a:bodyPr>
            <a:normAutofit/>
          </a:bodyPr>
          <a:lstStyle/>
          <a:p>
            <a:r>
              <a:rPr lang="en-US" dirty="0"/>
              <a:t>Future of Genome Sequencing &amp; Analysis</a:t>
            </a:r>
          </a:p>
        </p:txBody>
      </p:sp>
      <p:sp>
        <p:nvSpPr>
          <p:cNvPr id="4" name="Slide Number Placeholder 3">
            <a:extLst>
              <a:ext uri="{FF2B5EF4-FFF2-40B4-BE49-F238E27FC236}">
                <a16:creationId xmlns:a16="http://schemas.microsoft.com/office/drawing/2014/main" id="{945DD420-3CB6-7A41-8020-2C87CA87ABA7}"/>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67019E-6B59-9444-A8F8-0CFAB6B6981D}" type="slidenum">
              <a:rPr kumimoji="0" lang="en-US" sz="1600" b="1" i="0" u="none" strike="noStrike" kern="1200" cap="none" spc="0" normalizeH="0" baseline="0" noProof="0" smtClean="0">
                <a:ln>
                  <a:noFill/>
                </a:ln>
                <a:solidFill>
                  <a:prstClr val="white"/>
                </a:solidFill>
                <a:effectLst/>
                <a:uLnTx/>
                <a:uFillTx/>
                <a:latin typeface="Corbel" panose="020B0503020204020204" pitchFamily="34" charset="0"/>
                <a:ea typeface="ＭＳ Ｐゴシック" panose="020B0600070205080204" pitchFamily="34" charset="-128"/>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21</a:t>
            </a:fld>
            <a:endParaRPr kumimoji="0" lang="en-US" sz="1600" b="1" i="0" u="none" strike="noStrike" kern="1200" cap="none" spc="0" normalizeH="0" baseline="0" noProof="0" dirty="0">
              <a:ln>
                <a:noFill/>
              </a:ln>
              <a:solidFill>
                <a:prstClr val="white"/>
              </a:solidFill>
              <a:effectLst/>
              <a:uLnTx/>
              <a:uFillTx/>
              <a:latin typeface="Corbel" panose="020B0503020204020204" pitchFamily="34" charset="0"/>
              <a:ea typeface="ＭＳ Ｐゴシック" panose="020B0600070205080204" pitchFamily="34" charset="-128"/>
              <a:cs typeface="Calibri" panose="020F0502020204030204" pitchFamily="34" charset="0"/>
            </a:endParaRPr>
          </a:p>
        </p:txBody>
      </p:sp>
      <p:pic>
        <p:nvPicPr>
          <p:cNvPr id="5122" name="Picture 2">
            <a:extLst>
              <a:ext uri="{FF2B5EF4-FFF2-40B4-BE49-F238E27FC236}">
                <a16:creationId xmlns:a16="http://schemas.microsoft.com/office/drawing/2014/main" id="{5C405E63-629C-CD4C-A407-9B4A7134B86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09143" y="3969960"/>
            <a:ext cx="4934857" cy="281184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3CFD409C-4506-9941-8552-EF2195C4FB00}"/>
              </a:ext>
            </a:extLst>
          </p:cNvPr>
          <p:cNvSpPr txBox="1"/>
          <p:nvPr/>
        </p:nvSpPr>
        <p:spPr>
          <a:xfrm>
            <a:off x="6487885" y="6150579"/>
            <a:ext cx="2423885"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Corbel" panose="020B0503020204020204"/>
                <a:ea typeface="ＭＳ Ｐゴシック" panose="020B0600070205080204" pitchFamily="34" charset="-128"/>
                <a:cs typeface="+mn-cs"/>
              </a:rPr>
              <a:t>SmidgION</a:t>
            </a:r>
            <a:r>
              <a:rPr kumimoji="0" lang="en-US" sz="1800" b="0" i="0" u="none" strike="noStrike" kern="1200" cap="none" spc="0" normalizeH="0" baseline="0" noProof="0" dirty="0">
                <a:ln>
                  <a:noFill/>
                </a:ln>
                <a:solidFill>
                  <a:prstClr val="black"/>
                </a:solidFill>
                <a:effectLst/>
                <a:uLnTx/>
                <a:uFillTx/>
                <a:latin typeface="Corbel" panose="020B0503020204020204"/>
                <a:ea typeface="ＭＳ Ｐゴシック" panose="020B0600070205080204" pitchFamily="34" charset="-128"/>
                <a:cs typeface="+mn-cs"/>
              </a:rPr>
              <a:t> from ONT</a:t>
            </a:r>
          </a:p>
        </p:txBody>
      </p:sp>
      <p:pic>
        <p:nvPicPr>
          <p:cNvPr id="5124" name="Picture 4" descr="First Nanopore Sequencing of Human Genome">
            <a:extLst>
              <a:ext uri="{FF2B5EF4-FFF2-40B4-BE49-F238E27FC236}">
                <a16:creationId xmlns:a16="http://schemas.microsoft.com/office/drawing/2014/main" id="{CD6415EF-163D-B542-B3D4-F9AA1F93D9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9142" y="1775512"/>
            <a:ext cx="4378883" cy="2941150"/>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id="{384B99A9-CA22-114E-A3BA-CE16FDD156D7}"/>
              </a:ext>
            </a:extLst>
          </p:cNvPr>
          <p:cNvSpPr/>
          <p:nvPr/>
        </p:nvSpPr>
        <p:spPr>
          <a:xfrm>
            <a:off x="399142" y="1784391"/>
            <a:ext cx="4378883" cy="2941150"/>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7" name="Right Arrow 6">
            <a:extLst>
              <a:ext uri="{FF2B5EF4-FFF2-40B4-BE49-F238E27FC236}">
                <a16:creationId xmlns:a16="http://schemas.microsoft.com/office/drawing/2014/main" id="{CDDC3997-C7CB-584B-BDBF-AE5464A11F6D}"/>
              </a:ext>
            </a:extLst>
          </p:cNvPr>
          <p:cNvSpPr/>
          <p:nvPr/>
        </p:nvSpPr>
        <p:spPr>
          <a:xfrm rot="2626864">
            <a:off x="4168426" y="4039373"/>
            <a:ext cx="1219200" cy="725715"/>
          </a:xfrm>
          <a:prstGeom prst="rightArrow">
            <a:avLst/>
          </a:prstGeom>
          <a:solidFill>
            <a:schemeClr val="accent2">
              <a:lumMod val="60000"/>
              <a:lumOff val="40000"/>
            </a:schemeClr>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8" name="TextBox 7">
            <a:extLst>
              <a:ext uri="{FF2B5EF4-FFF2-40B4-BE49-F238E27FC236}">
                <a16:creationId xmlns:a16="http://schemas.microsoft.com/office/drawing/2014/main" id="{894684CC-0CFA-074F-9F5D-8C754E1811D1}"/>
              </a:ext>
            </a:extLst>
          </p:cNvPr>
          <p:cNvSpPr txBox="1"/>
          <p:nvPr/>
        </p:nvSpPr>
        <p:spPr>
          <a:xfrm>
            <a:off x="366963" y="4540875"/>
            <a:ext cx="2423885" cy="369332"/>
          </a:xfrm>
          <a:prstGeom prst="rect">
            <a:avLst/>
          </a:prstGeom>
          <a:solidFill>
            <a:schemeClr val="bg1"/>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rbel" panose="020B0503020204020204"/>
                <a:ea typeface="ＭＳ Ｐゴシック" panose="020B0600070205080204" pitchFamily="34" charset="-128"/>
                <a:cs typeface="+mn-cs"/>
              </a:rPr>
              <a:t>MinION from ONT</a:t>
            </a:r>
          </a:p>
        </p:txBody>
      </p:sp>
      <p:sp>
        <p:nvSpPr>
          <p:cNvPr id="10" name="Slide Number Placeholder 2">
            <a:extLst>
              <a:ext uri="{FF2B5EF4-FFF2-40B4-BE49-F238E27FC236}">
                <a16:creationId xmlns:a16="http://schemas.microsoft.com/office/drawing/2014/main" id="{6C9A6BE0-035D-4D45-AA88-9C10BDC56A6E}"/>
              </a:ext>
            </a:extLst>
          </p:cNvPr>
          <p:cNvSpPr>
            <a:spLocks noGrp="1"/>
          </p:cNvSpPr>
          <p:nvPr>
            <p:ph type="sldNum" sz="quarter" idx="11"/>
          </p:nvPr>
        </p:nvSpPr>
        <p:spPr>
          <a:xfrm>
            <a:off x="6946900" y="6373813"/>
            <a:ext cx="2133600" cy="457200"/>
          </a:xfrm>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18A7077-2B78-4FB5-8F56-24239751AEF0}"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21</a:t>
            </a:fld>
            <a:endParaRPr kumimoji="0" lang="en-US" altLang="en-US" sz="1600" b="0" i="0" u="none" strike="noStrike" kern="1200" cap="none" spc="0" normalizeH="0" baseline="0" noProof="0" dirty="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sp>
        <p:nvSpPr>
          <p:cNvPr id="11" name="Rectangle 10">
            <a:extLst>
              <a:ext uri="{FF2B5EF4-FFF2-40B4-BE49-F238E27FC236}">
                <a16:creationId xmlns:a16="http://schemas.microsoft.com/office/drawing/2014/main" id="{2976BE83-CBB8-5848-A3B9-9F433A948BCE}"/>
              </a:ext>
            </a:extLst>
          </p:cNvPr>
          <p:cNvSpPr/>
          <p:nvPr/>
        </p:nvSpPr>
        <p:spPr>
          <a:xfrm>
            <a:off x="76200" y="910043"/>
            <a:ext cx="8943782" cy="523220"/>
          </a:xfrm>
          <a:prstGeom prst="rect">
            <a:avLst/>
          </a:prstGeom>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Mohammed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Alser</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Zülal</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Bingöl</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Damla</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Senol</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Cali,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Jeremie</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Kim,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Saugata</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Ghose, Can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Alkan</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Onur Mutlu</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 sz="1400" b="1" i="0" u="none" strike="noStrike" kern="1200" cap="none" spc="0" normalizeH="0" baseline="0" noProof="0" dirty="0">
                <a:ln>
                  <a:noFill/>
                </a:ln>
                <a:solidFill>
                  <a:srgbClr val="0000FF"/>
                </a:solidFill>
                <a:effectLst/>
                <a:uLnTx/>
                <a:uFillTx/>
                <a:latin typeface="Arial" panose="020B0604020202020204" pitchFamily="34" charset="0"/>
                <a:ea typeface="ＭＳ Ｐゴシック" panose="020B0600070205080204" pitchFamily="34" charset="-128"/>
                <a:cs typeface="+mn-cs"/>
                <a:sym typeface="Calibri"/>
                <a:hlinkClick r:id="rId4">
                  <a:extLst>
                    <a:ext uri="{A12FA001-AC4F-418D-AE19-62706E023703}">
                      <ahyp:hlinkClr xmlns:ahyp="http://schemas.microsoft.com/office/drawing/2018/hyperlinkcolor" val="tx"/>
                    </a:ext>
                  </a:extLst>
                </a:hlinkClick>
              </a:rPr>
              <a:t>“Accelerating Genome Analysis: A Primer on an Ongoing Journey” </a:t>
            </a:r>
            <a:r>
              <a:rPr kumimoji="0" lang="en" sz="1400" b="1" i="0" u="none" strike="noStrike" kern="1200" cap="none" spc="0" normalizeH="0" baseline="0" noProof="0" dirty="0">
                <a:ln>
                  <a:noFill/>
                </a:ln>
                <a:solidFill>
                  <a:srgbClr val="0000FF"/>
                </a:solidFill>
                <a:effectLst/>
                <a:uLnTx/>
                <a:uFillTx/>
                <a:latin typeface="Arial" panose="020B0604020202020204" pitchFamily="34" charset="0"/>
                <a:ea typeface="ＭＳ Ｐゴシック" panose="020B0600070205080204" pitchFamily="34" charset="-128"/>
                <a:cs typeface="+mn-cs"/>
                <a:sym typeface="Calibri"/>
              </a:rPr>
              <a:t> </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IEEE Micro, August 2020.</a:t>
            </a:r>
          </a:p>
        </p:txBody>
      </p:sp>
      <p:pic>
        <p:nvPicPr>
          <p:cNvPr id="3" name="Picture 2">
            <a:extLst>
              <a:ext uri="{FF2B5EF4-FFF2-40B4-BE49-F238E27FC236}">
                <a16:creationId xmlns:a16="http://schemas.microsoft.com/office/drawing/2014/main" id="{4D51AC44-75A3-4349-9946-96683AA9B4E8}"/>
              </a:ext>
            </a:extLst>
          </p:cNvPr>
          <p:cNvPicPr>
            <a:picLocks noChangeAspect="1"/>
          </p:cNvPicPr>
          <p:nvPr/>
        </p:nvPicPr>
        <p:blipFill>
          <a:blip r:embed="rId5"/>
          <a:stretch>
            <a:fillRect/>
          </a:stretch>
        </p:blipFill>
        <p:spPr>
          <a:xfrm>
            <a:off x="4810204" y="1702419"/>
            <a:ext cx="3577446" cy="633799"/>
          </a:xfrm>
          <a:prstGeom prst="rect">
            <a:avLst/>
          </a:prstGeom>
        </p:spPr>
      </p:pic>
      <p:pic>
        <p:nvPicPr>
          <p:cNvPr id="6" name="Picture 5">
            <a:extLst>
              <a:ext uri="{FF2B5EF4-FFF2-40B4-BE49-F238E27FC236}">
                <a16:creationId xmlns:a16="http://schemas.microsoft.com/office/drawing/2014/main" id="{869A8184-11C2-4146-99A6-DC2DD45B8BBF}"/>
              </a:ext>
            </a:extLst>
          </p:cNvPr>
          <p:cNvPicPr>
            <a:picLocks noChangeAspect="1"/>
          </p:cNvPicPr>
          <p:nvPr/>
        </p:nvPicPr>
        <p:blipFill>
          <a:blip r:embed="rId6"/>
          <a:stretch>
            <a:fillRect/>
          </a:stretch>
        </p:blipFill>
        <p:spPr>
          <a:xfrm>
            <a:off x="4803425" y="2638622"/>
            <a:ext cx="3584225" cy="635000"/>
          </a:xfrm>
          <a:prstGeom prst="rect">
            <a:avLst/>
          </a:prstGeom>
        </p:spPr>
      </p:pic>
    </p:spTree>
    <p:extLst>
      <p:ext uri="{BB962C8B-B14F-4D97-AF65-F5344CB8AC3E}">
        <p14:creationId xmlns:p14="http://schemas.microsoft.com/office/powerpoint/2010/main" val="4220078545"/>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F4AD78-64D2-9C47-B050-A2D2C6E7DA86}"/>
              </a:ext>
            </a:extLst>
          </p:cNvPr>
          <p:cNvSpPr>
            <a:spLocks noGrp="1"/>
          </p:cNvSpPr>
          <p:nvPr>
            <p:ph type="title"/>
          </p:nvPr>
        </p:nvSpPr>
        <p:spPr>
          <a:xfrm>
            <a:off x="228600" y="152400"/>
            <a:ext cx="9023920" cy="1066800"/>
          </a:xfrm>
        </p:spPr>
        <p:txBody>
          <a:bodyPr/>
          <a:lstStyle/>
          <a:p>
            <a:r>
              <a:rPr lang="en-US" sz="3800" dirty="0"/>
              <a:t>More on Fast &amp; Efficient Genome Analysis …</a:t>
            </a:r>
          </a:p>
        </p:txBody>
      </p:sp>
      <p:sp>
        <p:nvSpPr>
          <p:cNvPr id="3" name="Content Placeholder 2">
            <a:extLst>
              <a:ext uri="{FF2B5EF4-FFF2-40B4-BE49-F238E27FC236}">
                <a16:creationId xmlns:a16="http://schemas.microsoft.com/office/drawing/2014/main" id="{51802AAD-62B5-594C-82AB-3F845A08141C}"/>
              </a:ext>
            </a:extLst>
          </p:cNvPr>
          <p:cNvSpPr>
            <a:spLocks noGrp="1"/>
          </p:cNvSpPr>
          <p:nvPr>
            <p:ph idx="1"/>
          </p:nvPr>
        </p:nvSpPr>
        <p:spPr>
          <a:xfrm>
            <a:off x="228600" y="908720"/>
            <a:ext cx="8610600" cy="5339680"/>
          </a:xfrm>
        </p:spPr>
        <p:txBody>
          <a:bodyPr/>
          <a:lstStyle/>
          <a:p>
            <a:r>
              <a:rPr lang="en-US" sz="1600" dirty="0"/>
              <a:t>Onur Mutlu,</a:t>
            </a:r>
            <a:br>
              <a:rPr lang="en-US" sz="1600" dirty="0"/>
            </a:br>
            <a:r>
              <a:rPr lang="en-US" sz="1600" b="1" dirty="0">
                <a:solidFill>
                  <a:srgbClr val="0000FF"/>
                </a:solidFill>
                <a:hlinkClick r:id="rId2">
                  <a:extLst>
                    <a:ext uri="{A12FA001-AC4F-418D-AE19-62706E023703}">
                      <ahyp:hlinkClr xmlns:ahyp="http://schemas.microsoft.com/office/drawing/2018/hyperlinkcolor" val="tx"/>
                    </a:ext>
                  </a:extLst>
                </a:hlinkClick>
              </a:rPr>
              <a:t>"Accelerating Genome Analysis: A Primer on an Ongoing Journey"</a:t>
            </a:r>
            <a:br>
              <a:rPr lang="en-US" sz="1600" dirty="0"/>
            </a:br>
            <a:r>
              <a:rPr lang="en-US" sz="1600" i="1" dirty="0"/>
              <a:t>Invited Lecture at </a:t>
            </a:r>
            <a:r>
              <a:rPr lang="en-US" sz="1600" i="1" dirty="0">
                <a:hlinkClick r:id="rId3"/>
              </a:rPr>
              <a:t>Technion</a:t>
            </a:r>
            <a:r>
              <a:rPr lang="en-US" sz="1600" dirty="0"/>
              <a:t>, Virtual, 26 January 2021.</a:t>
            </a:r>
            <a:br>
              <a:rPr lang="en-US" sz="1600" dirty="0"/>
            </a:br>
            <a:r>
              <a:rPr lang="en-US" sz="1600" dirty="0"/>
              <a:t>[</a:t>
            </a:r>
            <a:r>
              <a:rPr lang="en-US" sz="1600" dirty="0">
                <a:solidFill>
                  <a:srgbClr val="FFC000"/>
                </a:solidFill>
                <a:hlinkClick r:id="rId2"/>
              </a:rPr>
              <a:t>Slides (pptx) </a:t>
            </a:r>
            <a:r>
              <a:rPr lang="en-US" sz="1600" dirty="0">
                <a:hlinkClick r:id="rId4"/>
              </a:rPr>
              <a:t>(pdf)</a:t>
            </a:r>
            <a:r>
              <a:rPr lang="en-US" sz="1600" dirty="0"/>
              <a:t>]</a:t>
            </a:r>
            <a:br>
              <a:rPr lang="en-US" sz="1600" dirty="0"/>
            </a:br>
            <a:r>
              <a:rPr lang="en-US" sz="1600" dirty="0"/>
              <a:t>[</a:t>
            </a:r>
            <a:r>
              <a:rPr lang="en-US" sz="1600" dirty="0">
                <a:hlinkClick r:id="rId5"/>
              </a:rPr>
              <a:t>Talk Video </a:t>
            </a:r>
            <a:r>
              <a:rPr lang="en-US" sz="1600" dirty="0"/>
              <a:t>(1 hour 37 minutes, including Q&amp;A)]</a:t>
            </a:r>
            <a:br>
              <a:rPr lang="en-US" sz="1600" dirty="0"/>
            </a:br>
            <a:r>
              <a:rPr lang="en-US" sz="1600" dirty="0"/>
              <a:t>[</a:t>
            </a:r>
            <a:r>
              <a:rPr lang="en-US" sz="1600" dirty="0">
                <a:hlinkClick r:id="rId6"/>
              </a:rPr>
              <a:t>Related Invited Paper (at IEEE Micro, 2020)</a:t>
            </a:r>
            <a:r>
              <a:rPr lang="en-US" sz="1600" dirty="0"/>
              <a:t>]</a:t>
            </a:r>
          </a:p>
          <a:p>
            <a:pPr marL="0" indent="0">
              <a:buNone/>
            </a:pPr>
            <a:endParaRPr lang="en-US" sz="1600" dirty="0"/>
          </a:p>
        </p:txBody>
      </p:sp>
      <p:sp>
        <p:nvSpPr>
          <p:cNvPr id="4" name="Slide Number Placeholder 3">
            <a:extLst>
              <a:ext uri="{FF2B5EF4-FFF2-40B4-BE49-F238E27FC236}">
                <a16:creationId xmlns:a16="http://schemas.microsoft.com/office/drawing/2014/main" id="{42A122B2-35CC-C64B-B5EA-4870A730338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56C4B3FF-961C-8E4D-8E32-9A70FB45E8F8}"/>
              </a:ext>
            </a:extLst>
          </p:cNvPr>
          <p:cNvPicPr>
            <a:picLocks noChangeAspect="1"/>
          </p:cNvPicPr>
          <p:nvPr/>
        </p:nvPicPr>
        <p:blipFill>
          <a:blip r:embed="rId7"/>
          <a:stretch>
            <a:fillRect/>
          </a:stretch>
        </p:blipFill>
        <p:spPr>
          <a:xfrm>
            <a:off x="1399080" y="2507031"/>
            <a:ext cx="6345839" cy="4315761"/>
          </a:xfrm>
          <a:prstGeom prst="rect">
            <a:avLst/>
          </a:prstGeom>
        </p:spPr>
      </p:pic>
      <p:sp>
        <p:nvSpPr>
          <p:cNvPr id="5" name="TextBox 4">
            <a:extLst>
              <a:ext uri="{FF2B5EF4-FFF2-40B4-BE49-F238E27FC236}">
                <a16:creationId xmlns:a16="http://schemas.microsoft.com/office/drawing/2014/main" id="{25539279-48A3-BE4E-B6C7-1E37C771F1BB}"/>
              </a:ext>
            </a:extLst>
          </p:cNvPr>
          <p:cNvSpPr txBox="1"/>
          <p:nvPr/>
        </p:nvSpPr>
        <p:spPr>
          <a:xfrm>
            <a:off x="2788947" y="6541128"/>
            <a:ext cx="3566104" cy="276999"/>
          </a:xfrm>
          <a:prstGeom prst="rect">
            <a:avLst/>
          </a:prstGeom>
          <a:noFill/>
        </p:spPr>
        <p:txBody>
          <a:bodyPr wrap="none" rtlCol="0">
            <a:spAutoFit/>
          </a:bodyPr>
          <a:lstStyle/>
          <a:p>
            <a:r>
              <a:rPr lang="en-US" sz="1200" dirty="0">
                <a:solidFill>
                  <a:srgbClr val="0432FF"/>
                </a:solidFill>
                <a:hlinkClick r:id="rId5">
                  <a:extLst>
                    <a:ext uri="{A12FA001-AC4F-418D-AE19-62706E023703}">
                      <ahyp:hlinkClr xmlns:ahyp="http://schemas.microsoft.com/office/drawing/2018/hyperlinkcolor" val="tx"/>
                    </a:ext>
                  </a:extLst>
                </a:hlinkClick>
              </a:rPr>
              <a:t>https://www.youtube.com/watch?v=r7sn41lH-4A</a:t>
            </a:r>
            <a:r>
              <a:rPr lang="en-US" sz="1200" dirty="0">
                <a:solidFill>
                  <a:srgbClr val="0432FF"/>
                </a:solidFill>
              </a:rPr>
              <a:t> </a:t>
            </a:r>
          </a:p>
        </p:txBody>
      </p:sp>
    </p:spTree>
    <p:extLst>
      <p:ext uri="{BB962C8B-B14F-4D97-AF65-F5344CB8AC3E}">
        <p14:creationId xmlns:p14="http://schemas.microsoft.com/office/powerpoint/2010/main" val="1815776210"/>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p:txBody>
          <a:bodyPr/>
          <a:lstStyle/>
          <a:p>
            <a:r>
              <a:rPr lang="en-US" dirty="0"/>
              <a:t>Detailed Lectures on Genome Analysis</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884955"/>
            <a:ext cx="8851900" cy="5211762"/>
          </a:xfrm>
        </p:spPr>
        <p:txBody>
          <a:bodyPr/>
          <a:lstStyle/>
          <a:p>
            <a:r>
              <a:rPr lang="en-US" sz="2000" dirty="0">
                <a:solidFill>
                  <a:srgbClr val="FF0000"/>
                </a:solidFill>
              </a:rPr>
              <a:t>Computer Architecture, Fall 2020, Lecture 3a</a:t>
            </a:r>
          </a:p>
          <a:p>
            <a:pPr lvl="1"/>
            <a:r>
              <a:rPr lang="en-US" sz="1800" b="1" dirty="0"/>
              <a:t>Introduction to Genome Sequence Analysis </a:t>
            </a:r>
            <a:r>
              <a:rPr lang="en-US" sz="1800" dirty="0"/>
              <a:t>(ETH Zürich, Fall 2020)</a:t>
            </a:r>
          </a:p>
          <a:p>
            <a:pPr lvl="1"/>
            <a:r>
              <a:rPr lang="en-US" sz="1700" dirty="0">
                <a:solidFill>
                  <a:srgbClr val="0000FF"/>
                </a:solidFill>
                <a:hlinkClick r:id="rId2">
                  <a:extLst>
                    <a:ext uri="{A12FA001-AC4F-418D-AE19-62706E023703}">
                      <ahyp:hlinkClr xmlns:ahyp="http://schemas.microsoft.com/office/drawing/2018/hyperlinkcolor" val="tx"/>
                    </a:ext>
                  </a:extLst>
                </a:hlinkClick>
              </a:rPr>
              <a:t>https://www.youtube.com/watch?v=CrRb32v7SJc&amp;list=PL5Q2soXY2Zi9xidyIgBxUz7xRPS-wisBN&amp;index=5</a:t>
            </a:r>
            <a:r>
              <a:rPr lang="en-US" sz="1700" dirty="0">
                <a:solidFill>
                  <a:srgbClr val="0000FF"/>
                </a:solidFill>
              </a:rPr>
              <a:t> </a:t>
            </a:r>
          </a:p>
          <a:p>
            <a:pPr lvl="1"/>
            <a:endParaRPr lang="en-US" sz="600" dirty="0">
              <a:solidFill>
                <a:srgbClr val="0000FF"/>
              </a:solidFill>
            </a:endParaRPr>
          </a:p>
          <a:p>
            <a:r>
              <a:rPr lang="en-US" sz="2000" dirty="0">
                <a:solidFill>
                  <a:srgbClr val="FF0000"/>
                </a:solidFill>
              </a:rPr>
              <a:t>Computer Architecture, Fall 2020, Lecture 8</a:t>
            </a:r>
          </a:p>
          <a:p>
            <a:pPr lvl="1"/>
            <a:r>
              <a:rPr lang="en-US" sz="1800" b="1" dirty="0"/>
              <a:t>Intelligent Genome Analysis </a:t>
            </a:r>
            <a:r>
              <a:rPr lang="en-US" sz="1800" dirty="0"/>
              <a:t>(ETH Zürich, Fall 2020)</a:t>
            </a:r>
          </a:p>
          <a:p>
            <a:pPr lvl="1"/>
            <a:r>
              <a:rPr lang="en-US" sz="1700" dirty="0">
                <a:solidFill>
                  <a:srgbClr val="0000FF"/>
                </a:solidFill>
                <a:hlinkClick r:id="rId3">
                  <a:extLst>
                    <a:ext uri="{A12FA001-AC4F-418D-AE19-62706E023703}">
                      <ahyp:hlinkClr xmlns:ahyp="http://schemas.microsoft.com/office/drawing/2018/hyperlinkcolor" val="tx"/>
                    </a:ext>
                  </a:extLst>
                </a:hlinkClick>
              </a:rPr>
              <a:t>https://www.youtube.com/watch?v=ygmQpdDTL7o&amp;list=PL5Q2soXY2Zi9xidyIgBxUz7xRPS-wisBN&amp;index=14</a:t>
            </a:r>
            <a:r>
              <a:rPr lang="en-US" sz="1700" dirty="0">
                <a:solidFill>
                  <a:srgbClr val="0000FF"/>
                </a:solidFill>
              </a:rPr>
              <a:t> </a:t>
            </a:r>
          </a:p>
          <a:p>
            <a:pPr lvl="1"/>
            <a:endParaRPr lang="en-US" sz="600" dirty="0">
              <a:solidFill>
                <a:srgbClr val="0000FF"/>
              </a:solidFill>
            </a:endParaRPr>
          </a:p>
          <a:p>
            <a:r>
              <a:rPr lang="en-US" sz="2000" dirty="0">
                <a:solidFill>
                  <a:srgbClr val="FF0000"/>
                </a:solidFill>
              </a:rPr>
              <a:t>Computer Architecture, Fall 2020, Lecture 9a</a:t>
            </a:r>
          </a:p>
          <a:p>
            <a:pPr lvl="1"/>
            <a:r>
              <a:rPr lang="en-US" sz="1800" b="1" dirty="0" err="1"/>
              <a:t>GenASM</a:t>
            </a:r>
            <a:r>
              <a:rPr lang="en-US" sz="1800" b="1" dirty="0"/>
              <a:t>: Approx. String Matching Accelerator </a:t>
            </a:r>
            <a:r>
              <a:rPr lang="en-US" sz="1800" dirty="0"/>
              <a:t>(ETH Zürich, Fall 2020)</a:t>
            </a:r>
          </a:p>
          <a:p>
            <a:pPr lvl="1"/>
            <a:r>
              <a:rPr lang="en-US" sz="1700" dirty="0">
                <a:solidFill>
                  <a:srgbClr val="0000FF"/>
                </a:solidFill>
                <a:hlinkClick r:id="rId4">
                  <a:extLst>
                    <a:ext uri="{A12FA001-AC4F-418D-AE19-62706E023703}">
                      <ahyp:hlinkClr xmlns:ahyp="http://schemas.microsoft.com/office/drawing/2018/hyperlinkcolor" val="tx"/>
                    </a:ext>
                  </a:extLst>
                </a:hlinkClick>
              </a:rPr>
              <a:t>https://www.youtube.com/watch?v=XoLpzmN-Pas&amp;list=PL5Q2soXY2Zi9xidyIgBxUz7xRPS-wisBN&amp;index=15 </a:t>
            </a:r>
          </a:p>
          <a:p>
            <a:pPr lvl="1"/>
            <a:endParaRPr lang="en-US" sz="600" dirty="0">
              <a:solidFill>
                <a:srgbClr val="0000FF"/>
              </a:solidFill>
              <a:hlinkClick r:id="rId4">
                <a:extLst>
                  <a:ext uri="{A12FA001-AC4F-418D-AE19-62706E023703}">
                    <ahyp:hlinkClr xmlns:ahyp="http://schemas.microsoft.com/office/drawing/2018/hyperlinkcolor" val="tx"/>
                  </a:ext>
                </a:extLst>
              </a:hlinkClick>
            </a:endParaRPr>
          </a:p>
          <a:p>
            <a:r>
              <a:rPr lang="en-US" sz="2000" dirty="0">
                <a:solidFill>
                  <a:srgbClr val="FF0000"/>
                </a:solidFill>
              </a:rPr>
              <a:t>Accelerating Genomics Project Course, Fall 2020, Lecture 1</a:t>
            </a:r>
          </a:p>
          <a:p>
            <a:pPr lvl="1"/>
            <a:r>
              <a:rPr lang="en-US" sz="2000" b="1" dirty="0"/>
              <a:t>Accelerating Genomics </a:t>
            </a:r>
            <a:r>
              <a:rPr lang="en-US" sz="2000" dirty="0"/>
              <a:t>(ETH Zürich, Fall 2020)</a:t>
            </a:r>
          </a:p>
          <a:p>
            <a:pPr lvl="1"/>
            <a:r>
              <a:rPr lang="en-US" sz="1700" dirty="0">
                <a:solidFill>
                  <a:srgbClr val="0000FF"/>
                </a:solidFill>
                <a:hlinkClick r:id="rId5">
                  <a:extLst>
                    <a:ext uri="{A12FA001-AC4F-418D-AE19-62706E023703}">
                      <ahyp:hlinkClr xmlns:ahyp="http://schemas.microsoft.com/office/drawing/2018/hyperlinkcolor" val="tx"/>
                    </a:ext>
                  </a:extLst>
                </a:hlinkClick>
              </a:rPr>
              <a:t>https://www.youtube.com/watch?v=rgjl8ZyLsAg&amp;list=PL5Q2soXY2Zi9E2bBVAgCqLgwiDRQDTyId</a:t>
            </a:r>
            <a:r>
              <a:rPr lang="en-US" sz="1700" dirty="0">
                <a:solidFill>
                  <a:srgbClr val="0000FF"/>
                </a:solidFill>
              </a:rPr>
              <a:t> </a:t>
            </a:r>
            <a:endParaRPr lang="en-US" sz="2000" dirty="0">
              <a:solidFill>
                <a:srgbClr val="0000FF"/>
              </a:solidFill>
            </a:endParaRPr>
          </a:p>
          <a:p>
            <a:pPr lvl="1"/>
            <a:endParaRPr lang="en-US" sz="2000"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6" name="TextBox 5">
            <a:extLst>
              <a:ext uri="{FF2B5EF4-FFF2-40B4-BE49-F238E27FC236}">
                <a16:creationId xmlns:a16="http://schemas.microsoft.com/office/drawing/2014/main" id="{B9FA4FBF-90BC-A44A-80A5-E27853501F68}"/>
              </a:ext>
            </a:extLst>
          </p:cNvPr>
          <p:cNvSpPr txBox="1"/>
          <p:nvPr/>
        </p:nvSpPr>
        <p:spPr>
          <a:xfrm>
            <a:off x="1979712" y="6461778"/>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6">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35174411"/>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3" name="Title 1"/>
          <p:cNvSpPr>
            <a:spLocks noGrp="1"/>
          </p:cNvSpPr>
          <p:nvPr>
            <p:ph type="title"/>
          </p:nvPr>
        </p:nvSpPr>
        <p:spPr/>
        <p:txBody>
          <a:bodyPr/>
          <a:lstStyle/>
          <a:p>
            <a:r>
              <a:rPr lang="en-US" dirty="0">
                <a:latin typeface="Garamond" charset="0"/>
                <a:ea typeface="ＭＳ Ｐゴシック" charset="0"/>
                <a:cs typeface="ＭＳ Ｐゴシック" charset="0"/>
              </a:rPr>
              <a:t>Increasingly Demanding Applications</a:t>
            </a:r>
          </a:p>
        </p:txBody>
      </p:sp>
      <p:sp>
        <p:nvSpPr>
          <p:cNvPr id="269314" name="Content Placeholder 2"/>
          <p:cNvSpPr>
            <a:spLocks noGrp="1"/>
          </p:cNvSpPr>
          <p:nvPr>
            <p:ph idx="1"/>
          </p:nvPr>
        </p:nvSpPr>
        <p:spPr>
          <a:xfrm>
            <a:off x="228600" y="260648"/>
            <a:ext cx="8610600" cy="5194300"/>
          </a:xfrm>
        </p:spPr>
        <p:txBody>
          <a:bodyPr/>
          <a:lstStyle/>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pPr marL="0" indent="0">
              <a:buNone/>
            </a:pPr>
            <a:endParaRPr lang="en-US" dirty="0">
              <a:latin typeface="Tahoma" charset="0"/>
              <a:ea typeface="ＭＳ Ｐゴシック" charset="0"/>
              <a:cs typeface="ＭＳ Ｐゴシック" charset="0"/>
            </a:endParaRPr>
          </a:p>
          <a:p>
            <a:pPr marL="0" indent="0" algn="ctr">
              <a:buNone/>
            </a:pPr>
            <a:r>
              <a:rPr lang="en-US" sz="6400" dirty="0">
                <a:solidFill>
                  <a:srgbClr val="0000FF"/>
                </a:solidFill>
                <a:latin typeface="Tahoma" charset="0"/>
                <a:ea typeface="ＭＳ Ｐゴシック" charset="0"/>
                <a:cs typeface="ＭＳ Ｐゴシック" charset="0"/>
              </a:rPr>
              <a:t>Dream…</a:t>
            </a:r>
          </a:p>
          <a:p>
            <a:pPr marL="0" indent="0" algn="ctr">
              <a:buNone/>
            </a:pPr>
            <a:endParaRPr lang="en-US" sz="3800" dirty="0">
              <a:solidFill>
                <a:srgbClr val="0000FF"/>
              </a:solidFill>
              <a:latin typeface="Tahoma" charset="0"/>
              <a:ea typeface="ＭＳ Ｐゴシック" charset="0"/>
              <a:cs typeface="ＭＳ Ｐゴシック" charset="0"/>
            </a:endParaRPr>
          </a:p>
          <a:p>
            <a:pPr marL="0" indent="0" algn="ctr">
              <a:buNone/>
            </a:pPr>
            <a:r>
              <a:rPr lang="en-US" sz="6400" dirty="0">
                <a:solidFill>
                  <a:srgbClr val="0000FF"/>
                </a:solidFill>
                <a:latin typeface="Tahoma" charset="0"/>
                <a:ea typeface="ＭＳ Ｐゴシック" charset="0"/>
                <a:cs typeface="ＭＳ Ｐゴシック" charset="0"/>
              </a:rPr>
              <a:t>More will come…</a:t>
            </a:r>
          </a:p>
        </p:txBody>
      </p:sp>
      <p:sp>
        <p:nvSpPr>
          <p:cNvPr id="269315"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3047E41B-EC3C-DB47-8DFF-6EEC54F56C5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
        <p:nvSpPr>
          <p:cNvPr id="2" name="TextBox 1"/>
          <p:cNvSpPr txBox="1"/>
          <p:nvPr/>
        </p:nvSpPr>
        <p:spPr>
          <a:xfrm>
            <a:off x="21321" y="5647447"/>
            <a:ext cx="910135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As applications push boundaries, computing platforms will become increasingly strained</a:t>
            </a:r>
          </a:p>
        </p:txBody>
      </p:sp>
    </p:spTree>
    <p:extLst>
      <p:ext uri="{BB962C8B-B14F-4D97-AF65-F5344CB8AC3E}">
        <p14:creationId xmlns:p14="http://schemas.microsoft.com/office/powerpoint/2010/main" val="3367219627"/>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E295C2-3E3A-BE4F-87A7-5F3FBBA546A4}"/>
              </a:ext>
            </a:extLst>
          </p:cNvPr>
          <p:cNvSpPr>
            <a:spLocks noGrp="1"/>
          </p:cNvSpPr>
          <p:nvPr>
            <p:ph type="title"/>
          </p:nvPr>
        </p:nvSpPr>
        <p:spPr/>
        <p:txBody>
          <a:bodyPr/>
          <a:lstStyle/>
          <a:p>
            <a:r>
              <a:rPr lang="en-US" dirty="0"/>
              <a:t>Data Overwhelms Modern Machines …</a:t>
            </a:r>
          </a:p>
        </p:txBody>
      </p:sp>
      <p:sp>
        <p:nvSpPr>
          <p:cNvPr id="3" name="Content Placeholder 2">
            <a:extLst>
              <a:ext uri="{FF2B5EF4-FFF2-40B4-BE49-F238E27FC236}">
                <a16:creationId xmlns:a16="http://schemas.microsoft.com/office/drawing/2014/main" id="{93B937BE-0F8C-6D46-8EBB-F986B2A5F5CD}"/>
              </a:ext>
            </a:extLst>
          </p:cNvPr>
          <p:cNvSpPr>
            <a:spLocks noGrp="1"/>
          </p:cNvSpPr>
          <p:nvPr>
            <p:ph idx="1"/>
          </p:nvPr>
        </p:nvSpPr>
        <p:spPr>
          <a:xfrm>
            <a:off x="228600" y="1371600"/>
            <a:ext cx="8915400" cy="4876800"/>
          </a:xfrm>
        </p:spPr>
        <p:txBody>
          <a:bodyPr/>
          <a:lstStyle/>
          <a:p>
            <a:r>
              <a:rPr lang="en-US" dirty="0"/>
              <a:t>Storage/memory capability</a:t>
            </a:r>
          </a:p>
          <a:p>
            <a:endParaRPr lang="en-US" dirty="0"/>
          </a:p>
          <a:p>
            <a:endParaRPr lang="en-US" dirty="0"/>
          </a:p>
          <a:p>
            <a:r>
              <a:rPr lang="en-US" dirty="0"/>
              <a:t>Communication capability</a:t>
            </a:r>
          </a:p>
          <a:p>
            <a:endParaRPr lang="en-US" dirty="0"/>
          </a:p>
          <a:p>
            <a:endParaRPr lang="en-US" dirty="0"/>
          </a:p>
          <a:p>
            <a:r>
              <a:rPr lang="en-US" dirty="0"/>
              <a:t>Computation capability</a:t>
            </a:r>
          </a:p>
          <a:p>
            <a:endParaRPr lang="en-US" dirty="0"/>
          </a:p>
          <a:p>
            <a:endParaRPr lang="en-US" dirty="0"/>
          </a:p>
          <a:p>
            <a:r>
              <a:rPr lang="en-US" dirty="0">
                <a:solidFill>
                  <a:srgbClr val="0000FF"/>
                </a:solidFill>
              </a:rPr>
              <a:t>Greatly impacts robustness, energy, performance, cost</a:t>
            </a:r>
          </a:p>
          <a:p>
            <a:pPr lvl="1"/>
            <a:endParaRPr lang="en-US" dirty="0"/>
          </a:p>
        </p:txBody>
      </p:sp>
      <p:sp>
        <p:nvSpPr>
          <p:cNvPr id="4" name="Slide Number Placeholder 3">
            <a:extLst>
              <a:ext uri="{FF2B5EF4-FFF2-40B4-BE49-F238E27FC236}">
                <a16:creationId xmlns:a16="http://schemas.microsoft.com/office/drawing/2014/main" id="{12A78508-7955-3943-9F95-75E9A621D19A}"/>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61338600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Computing System</a:t>
            </a:r>
          </a:p>
        </p:txBody>
      </p:sp>
      <p:sp>
        <p:nvSpPr>
          <p:cNvPr id="3" name="Content Placeholder 2"/>
          <p:cNvSpPr>
            <a:spLocks noGrp="1"/>
          </p:cNvSpPr>
          <p:nvPr>
            <p:ph idx="1"/>
          </p:nvPr>
        </p:nvSpPr>
        <p:spPr/>
        <p:txBody>
          <a:bodyPr/>
          <a:lstStyle/>
          <a:p>
            <a:r>
              <a:rPr lang="en-US" dirty="0"/>
              <a:t>Three key components</a:t>
            </a:r>
          </a:p>
          <a:p>
            <a:r>
              <a:rPr lang="en-US" dirty="0">
                <a:solidFill>
                  <a:srgbClr val="0000FF"/>
                </a:solidFill>
              </a:rPr>
              <a:t>Computation </a:t>
            </a:r>
          </a:p>
          <a:p>
            <a:r>
              <a:rPr lang="en-US" dirty="0">
                <a:solidFill>
                  <a:srgbClr val="0000FF"/>
                </a:solidFill>
              </a:rPr>
              <a:t>Communication</a:t>
            </a:r>
          </a:p>
          <a:p>
            <a:r>
              <a:rPr lang="en-US" dirty="0">
                <a:solidFill>
                  <a:srgbClr val="0000FF"/>
                </a:solidFill>
              </a:rPr>
              <a:t>Storage/memory</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26</a:t>
            </a:fld>
            <a:endParaRPr lang="en-US"/>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1143000" y="3429000"/>
            <a:ext cx="7226300" cy="3302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 name="Rectangle 8"/>
          <p:cNvSpPr/>
          <p:nvPr/>
        </p:nvSpPr>
        <p:spPr>
          <a:xfrm>
            <a:off x="3798168" y="2852936"/>
            <a:ext cx="8334672" cy="523220"/>
          </a:xfrm>
          <a:prstGeom prst="rect">
            <a:avLst/>
          </a:prstGeom>
        </p:spPr>
        <p:txBody>
          <a:bodyPr wrap="square">
            <a:spAutoFit/>
          </a:bodyPr>
          <a:lstStyle/>
          <a:p>
            <a:r>
              <a:rPr lang="en-US" sz="1400" dirty="0">
                <a:solidFill>
                  <a:srgbClr val="000000"/>
                </a:solidFill>
              </a:rPr>
              <a:t>Burks, Goldstein, von Neumann, “</a:t>
            </a:r>
            <a:r>
              <a:rPr lang="en-US" sz="1400" dirty="0">
                <a:solidFill>
                  <a:srgbClr val="0000FF"/>
                </a:solidFill>
              </a:rPr>
              <a:t>Preliminary discussion of the</a:t>
            </a:r>
          </a:p>
          <a:p>
            <a:r>
              <a:rPr lang="en-US" sz="1400" dirty="0">
                <a:solidFill>
                  <a:srgbClr val="0000FF"/>
                </a:solidFill>
              </a:rPr>
              <a:t>logical design of an electronic computing instrument</a:t>
            </a:r>
            <a:r>
              <a:rPr lang="en-US" sz="1400" dirty="0">
                <a:solidFill>
                  <a:srgbClr val="000000"/>
                </a:solidFill>
              </a:rPr>
              <a:t>,” 1946.</a:t>
            </a:r>
          </a:p>
        </p:txBody>
      </p:sp>
      <p:pic>
        <p:nvPicPr>
          <p:cNvPr id="6" name="Picture 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148063" y="152400"/>
            <a:ext cx="3255263" cy="2554836"/>
          </a:xfrm>
          <a:prstGeom prst="rect">
            <a:avLst/>
          </a:prstGeom>
        </p:spPr>
      </p:pic>
      <p:sp>
        <p:nvSpPr>
          <p:cNvPr id="8" name="TextBox 7"/>
          <p:cNvSpPr txBox="1"/>
          <p:nvPr/>
        </p:nvSpPr>
        <p:spPr>
          <a:xfrm>
            <a:off x="103846" y="6630115"/>
            <a:ext cx="5666936" cy="246221"/>
          </a:xfrm>
          <a:prstGeom prst="rect">
            <a:avLst/>
          </a:prstGeom>
          <a:noFill/>
        </p:spPr>
        <p:txBody>
          <a:bodyPr wrap="none" rtlCol="0">
            <a:spAutoFit/>
          </a:bodyPr>
          <a:lstStyle/>
          <a:p>
            <a:r>
              <a:rPr lang="en-US" sz="1000" dirty="0">
                <a:solidFill>
                  <a:srgbClr val="000000"/>
                </a:solidFill>
              </a:rPr>
              <a:t>Image source: https://lbsitbytes2010.wordpress.com/2013/03/29/john-von-neumann-roll-no-15/</a:t>
            </a:r>
          </a:p>
        </p:txBody>
      </p:sp>
      <p:sp>
        <p:nvSpPr>
          <p:cNvPr id="10" name="AutoShape 25">
            <a:extLst>
              <a:ext uri="{FF2B5EF4-FFF2-40B4-BE49-F238E27FC236}">
                <a16:creationId xmlns:a16="http://schemas.microsoft.com/office/drawing/2014/main" id="{D9E911D2-E77B-FF4B-9489-176C3DB04621}"/>
              </a:ext>
            </a:extLst>
          </p:cNvPr>
          <p:cNvSpPr>
            <a:spLocks noChangeArrowheads="1"/>
          </p:cNvSpPr>
          <p:nvPr/>
        </p:nvSpPr>
        <p:spPr bwMode="auto">
          <a:xfrm>
            <a:off x="1475656" y="3862079"/>
            <a:ext cx="1800200" cy="1224136"/>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190184044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Perils of Processor-Centric Design</a:t>
            </a:r>
          </a:p>
        </p:txBody>
      </p:sp>
      <p:sp>
        <p:nvSpPr>
          <p:cNvPr id="3" name="Content Placeholder 2"/>
          <p:cNvSpPr>
            <a:spLocks noGrp="1"/>
          </p:cNvSpPr>
          <p:nvPr>
            <p:ph idx="1"/>
          </p:nvPr>
        </p:nvSpPr>
        <p:spPr>
          <a:xfrm>
            <a:off x="228600" y="899573"/>
            <a:ext cx="8610600" cy="5193723"/>
          </a:xfrm>
        </p:spPr>
        <p:txBody>
          <a:bodyPr/>
          <a:lstStyle/>
          <a:p>
            <a:endParaRPr lang="en-US"/>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6" name="Picture 5" descr="many-core3.eps"/>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0" y="954782"/>
            <a:ext cx="6146800" cy="4953000"/>
          </a:xfrm>
          <a:prstGeom prst="rect">
            <a:avLst/>
          </a:prstGeom>
          <a:noFill/>
          <a:ln w="9525">
            <a:noFill/>
            <a:miter lim="800000"/>
            <a:headEnd/>
            <a:tailEnd/>
          </a:ln>
        </p:spPr>
      </p:pic>
      <p:pic>
        <p:nvPicPr>
          <p:cNvPr id="7" name="Picture 23" descr="http://i.ehow.com/images/a04/ac/qb/format-hard-drive-xp-800X800.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rot="20433856">
            <a:off x="6691556" y="2327775"/>
            <a:ext cx="2124075" cy="2124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8" name="Line 21"/>
          <p:cNvSpPr>
            <a:spLocks noChangeShapeType="1"/>
          </p:cNvSpPr>
          <p:nvPr/>
        </p:nvSpPr>
        <p:spPr bwMode="auto">
          <a:xfrm>
            <a:off x="6080368" y="3372350"/>
            <a:ext cx="1044575" cy="0"/>
          </a:xfrm>
          <a:prstGeom prst="line">
            <a:avLst/>
          </a:prstGeom>
          <a:noFill/>
          <a:ln w="38100">
            <a:solidFill>
              <a:srgbClr val="993300"/>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5" name="TextBox 4"/>
          <p:cNvSpPr txBox="1"/>
          <p:nvPr/>
        </p:nvSpPr>
        <p:spPr>
          <a:xfrm>
            <a:off x="611560" y="6021288"/>
            <a:ext cx="7811954"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0000"/>
                </a:solidFill>
                <a:effectLst/>
                <a:uLnTx/>
                <a:uFillTx/>
                <a:latin typeface="Tahoma"/>
                <a:ea typeface="+mn-ea"/>
                <a:cs typeface="+mn-cs"/>
              </a:rPr>
              <a:t>Most of the system is dedicated to storing and moving data </a:t>
            </a:r>
          </a:p>
        </p:txBody>
      </p:sp>
      <p:sp>
        <p:nvSpPr>
          <p:cNvPr id="9" name="TextBox 8">
            <a:extLst>
              <a:ext uri="{FF2B5EF4-FFF2-40B4-BE49-F238E27FC236}">
                <a16:creationId xmlns:a16="http://schemas.microsoft.com/office/drawing/2014/main" id="{A1460DFD-7FBB-C847-BDB7-45C727A8D8F6}"/>
              </a:ext>
            </a:extLst>
          </p:cNvPr>
          <p:cNvSpPr txBox="1"/>
          <p:nvPr/>
        </p:nvSpPr>
        <p:spPr>
          <a:xfrm>
            <a:off x="1599443" y="6457890"/>
            <a:ext cx="5868914"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FF"/>
                </a:solidFill>
                <a:effectLst/>
                <a:uLnTx/>
                <a:uFillTx/>
                <a:latin typeface="Tahoma"/>
                <a:ea typeface="+mn-ea"/>
                <a:cs typeface="+mn-cs"/>
              </a:rPr>
              <a:t>Yet,</a:t>
            </a:r>
            <a:r>
              <a:rPr kumimoji="0" lang="en-US" sz="2000" b="1" i="0" u="none" strike="noStrike" kern="1200" cap="none" spc="0" normalizeH="0" noProof="0" dirty="0">
                <a:ln>
                  <a:noFill/>
                </a:ln>
                <a:solidFill>
                  <a:srgbClr val="0000FF"/>
                </a:solidFill>
                <a:effectLst/>
                <a:uLnTx/>
                <a:uFillTx/>
                <a:latin typeface="Tahoma"/>
                <a:ea typeface="+mn-ea"/>
                <a:cs typeface="+mn-cs"/>
              </a:rPr>
              <a:t> system is still bottlenecked by memory</a:t>
            </a:r>
            <a:endParaRPr kumimoji="0" lang="en-US" sz="2000" b="1" i="0" u="none" strike="noStrike" kern="1200" cap="none" spc="0" normalizeH="0" baseline="0" noProof="0" dirty="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321215441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763000" cy="1066800"/>
          </a:xfrm>
        </p:spPr>
        <p:txBody>
          <a:bodyPr/>
          <a:lstStyle/>
          <a:p>
            <a:r>
              <a:rPr lang="en-US" dirty="0"/>
              <a:t>Deeper and Larger Memory Hierarchies</a:t>
            </a:r>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28</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p:cNvPicPr>
            <a:picLocks noChangeAspect="1"/>
          </p:cNvPicPr>
          <p:nvPr/>
        </p:nvPicPr>
        <p:blipFill>
          <a:blip r:embed="rId2"/>
          <a:stretch>
            <a:fillRect/>
          </a:stretch>
        </p:blipFill>
        <p:spPr>
          <a:xfrm>
            <a:off x="57981" y="1399401"/>
            <a:ext cx="6722200" cy="4433327"/>
          </a:xfrm>
          <a:prstGeom prst="rect">
            <a:avLst/>
          </a:prstGeom>
        </p:spPr>
      </p:pic>
      <p:sp>
        <p:nvSpPr>
          <p:cNvPr id="6" name="Rectangle 5"/>
          <p:cNvSpPr/>
          <p:nvPr/>
        </p:nvSpPr>
        <p:spPr>
          <a:xfrm>
            <a:off x="192974" y="6520190"/>
            <a:ext cx="8493826" cy="261610"/>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1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https://wccftech.com/amd-ryzen-5000-zen-3-vermeer-undressed-high-res-die-shots-close-ups-pictured-detailed/</a:t>
            </a:r>
          </a:p>
        </p:txBody>
      </p:sp>
      <p:sp>
        <p:nvSpPr>
          <p:cNvPr id="7" name="TextBox 6"/>
          <p:cNvSpPr txBox="1"/>
          <p:nvPr/>
        </p:nvSpPr>
        <p:spPr>
          <a:xfrm>
            <a:off x="1873702" y="6047457"/>
            <a:ext cx="3258234" cy="400110"/>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a:ln>
                  <a:noFill/>
                </a:ln>
                <a:solidFill>
                  <a:srgbClr val="0432FF"/>
                </a:solidFill>
                <a:effectLst/>
                <a:uLnTx/>
                <a:uFillTx/>
                <a:latin typeface="Arial" panose="020B0604020202020204" pitchFamily="34" charset="0"/>
                <a:ea typeface="ＭＳ Ｐゴシック" panose="020B0600070205080204" pitchFamily="34" charset="-128"/>
                <a:cs typeface="+mn-cs"/>
              </a:rPr>
              <a:t>AMD Ryzen 5000, 2020</a:t>
            </a:r>
          </a:p>
        </p:txBody>
      </p:sp>
      <p:sp>
        <p:nvSpPr>
          <p:cNvPr id="9" name="TextBox 8"/>
          <p:cNvSpPr txBox="1"/>
          <p:nvPr/>
        </p:nvSpPr>
        <p:spPr>
          <a:xfrm>
            <a:off x="7086600" y="1432441"/>
            <a:ext cx="2499952" cy="4462760"/>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a:ln>
                  <a:noFill/>
                </a:ln>
                <a:solidFill>
                  <a:srgbClr val="0070C0"/>
                </a:solidFill>
                <a:effectLst/>
                <a:uLnTx/>
                <a:uFillTx/>
                <a:latin typeface="Arial" panose="020B0604020202020204" pitchFamily="34" charset="0"/>
                <a:ea typeface="ＭＳ Ｐゴシック" panose="020B0600070205080204" pitchFamily="34" charset="-128"/>
                <a:cs typeface="+mn-cs"/>
              </a:rPr>
              <a:t>Core Count:</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8</a:t>
            </a:r>
            <a:r>
              <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 cores/16 threads</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a:ln>
                  <a:noFill/>
                </a:ln>
                <a:solidFill>
                  <a:srgbClr val="0070C0"/>
                </a:solidFill>
                <a:effectLst/>
                <a:uLnTx/>
                <a:uFillTx/>
                <a:latin typeface="Arial" panose="020B0604020202020204" pitchFamily="34" charset="0"/>
                <a:ea typeface="ＭＳ Ｐゴシック" panose="020B0600070205080204" pitchFamily="34" charset="-128"/>
                <a:cs typeface="+mn-cs"/>
              </a:rPr>
              <a:t>L1 Caches: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32 KB</a:t>
            </a:r>
            <a:r>
              <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 per core</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a:ln>
                  <a:noFill/>
                </a:ln>
                <a:solidFill>
                  <a:srgbClr val="0070C0"/>
                </a:solidFill>
                <a:effectLst/>
                <a:uLnTx/>
                <a:uFillTx/>
                <a:latin typeface="Arial" panose="020B0604020202020204" pitchFamily="34" charset="0"/>
                <a:ea typeface="ＭＳ Ｐゴシック" panose="020B0600070205080204" pitchFamily="34" charset="-128"/>
                <a:cs typeface="+mn-cs"/>
              </a:rPr>
              <a:t>L2 Caches: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512 KB per core</a:t>
            </a: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err="1">
                <a:ln>
                  <a:noFill/>
                </a:ln>
                <a:solidFill>
                  <a:srgbClr val="0070C0"/>
                </a:solidFill>
                <a:effectLst/>
                <a:uLnTx/>
                <a:uFillTx/>
                <a:latin typeface="Arial" panose="020B0604020202020204" pitchFamily="34" charset="0"/>
                <a:ea typeface="ＭＳ Ｐゴシック" panose="020B0600070205080204" pitchFamily="34" charset="-128"/>
                <a:cs typeface="+mn-cs"/>
              </a:rPr>
              <a:t>L3</a:t>
            </a:r>
            <a:r>
              <a:rPr kumimoji="0" lang="en-US" sz="2400" b="0" i="0" u="none" strike="noStrike" kern="1200" cap="none" spc="0" normalizeH="0" baseline="0" noProof="0">
                <a:ln>
                  <a:noFill/>
                </a:ln>
                <a:solidFill>
                  <a:srgbClr val="0070C0"/>
                </a:solidFill>
                <a:effectLst/>
                <a:uLnTx/>
                <a:uFillTx/>
                <a:latin typeface="Arial" panose="020B0604020202020204" pitchFamily="34" charset="0"/>
                <a:ea typeface="ＭＳ Ｐゴシック" panose="020B0600070205080204" pitchFamily="34" charset="-128"/>
                <a:cs typeface="+mn-cs"/>
              </a:rPr>
              <a:t> Cache:</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32 MB shared</a:t>
            </a: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10" name="Rectangle 39">
            <a:extLst>
              <a:ext uri="{FF2B5EF4-FFF2-40B4-BE49-F238E27FC236}">
                <a16:creationId xmlns:a16="http://schemas.microsoft.com/office/drawing/2014/main" id="{E43B13E5-F680-354D-8F66-3B88FCFE528C}"/>
              </a:ext>
            </a:extLst>
          </p:cNvPr>
          <p:cNvSpPr>
            <a:spLocks noChangeArrowheads="1"/>
          </p:cNvSpPr>
          <p:nvPr/>
        </p:nvSpPr>
        <p:spPr bwMode="auto">
          <a:xfrm rot="5400000">
            <a:off x="1543157" y="1924098"/>
            <a:ext cx="3711767" cy="4022321"/>
          </a:xfrm>
          <a:prstGeom prst="rect">
            <a:avLst/>
          </a:prstGeom>
          <a:noFill/>
          <a:ln w="50800">
            <a:solidFill>
              <a:srgbClr val="00FF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2091951968"/>
      </p:ext>
    </p:ext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77BD4C-42D6-944C-AB93-1F2E7C88172D}"/>
              </a:ext>
            </a:extLst>
          </p:cNvPr>
          <p:cNvSpPr>
            <a:spLocks noGrp="1"/>
          </p:cNvSpPr>
          <p:nvPr>
            <p:ph type="title"/>
          </p:nvPr>
        </p:nvSpPr>
        <p:spPr/>
        <p:txBody>
          <a:bodyPr/>
          <a:lstStyle/>
          <a:p>
            <a:r>
              <a:rPr lang="en-US" dirty="0"/>
              <a:t>AMD’s 3D Last Level Cache (2021)</a:t>
            </a:r>
          </a:p>
        </p:txBody>
      </p:sp>
      <p:sp>
        <p:nvSpPr>
          <p:cNvPr id="3" name="Content Placeholder 2">
            <a:extLst>
              <a:ext uri="{FF2B5EF4-FFF2-40B4-BE49-F238E27FC236}">
                <a16:creationId xmlns:a16="http://schemas.microsoft.com/office/drawing/2014/main" id="{6B24BE51-ACF8-CE44-AA89-9ADF4B62117C}"/>
              </a:ext>
            </a:extLst>
          </p:cNvPr>
          <p:cNvSpPr>
            <a:spLocks noGrp="1"/>
          </p:cNvSpPr>
          <p:nvPr>
            <p:ph idx="1"/>
          </p:nvPr>
        </p:nvSpPr>
        <p:spPr/>
        <p:txBody>
          <a:bodyPr/>
          <a:lstStyle/>
          <a:p>
            <a:endParaRPr lang="en-US" dirty="0"/>
          </a:p>
          <a:p>
            <a:endParaRPr lang="en-US" dirty="0"/>
          </a:p>
        </p:txBody>
      </p:sp>
      <p:sp>
        <p:nvSpPr>
          <p:cNvPr id="4" name="Slide Number Placeholder 3">
            <a:extLst>
              <a:ext uri="{FF2B5EF4-FFF2-40B4-BE49-F238E27FC236}">
                <a16:creationId xmlns:a16="http://schemas.microsoft.com/office/drawing/2014/main" id="{224E0D01-23CA-4248-B1F9-623D1F5F6DD7}"/>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1AB0E41-6335-3B40-AB06-F5B4D651A9D6}"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29</a:t>
            </a:fld>
            <a:endParaRPr kumimoji="0" lang="en-US" altLang="en-US" sz="1600" b="0" i="0" u="none" strike="noStrike" kern="1200" cap="none" spc="0" normalizeH="0" baseline="0" noProof="0" dirty="0">
              <a:ln>
                <a:noFill/>
              </a:ln>
              <a:solidFill>
                <a:srgbClr val="000000"/>
              </a:solidFill>
              <a:effectLst/>
              <a:uLnTx/>
              <a:uFillTx/>
              <a:latin typeface="Garamond" charset="0"/>
              <a:ea typeface="ＭＳ Ｐゴシック" charset="-128"/>
              <a:cs typeface="+mn-cs"/>
            </a:endParaRPr>
          </a:p>
        </p:txBody>
      </p:sp>
      <p:sp>
        <p:nvSpPr>
          <p:cNvPr id="5" name="TextBox 4">
            <a:extLst>
              <a:ext uri="{FF2B5EF4-FFF2-40B4-BE49-F238E27FC236}">
                <a16:creationId xmlns:a16="http://schemas.microsoft.com/office/drawing/2014/main" id="{59C9DCE1-9387-224F-B474-2091B2AD1D02}"/>
              </a:ext>
            </a:extLst>
          </p:cNvPr>
          <p:cNvSpPr txBox="1"/>
          <p:nvPr/>
        </p:nvSpPr>
        <p:spPr>
          <a:xfrm>
            <a:off x="187233" y="6459379"/>
            <a:ext cx="1946367" cy="246221"/>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3"/>
              </a:rPr>
              <a:t>https://youtu.be/gqAYMx34euU</a:t>
            </a:r>
            <a:endPar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14" name="Rectangle 13">
            <a:extLst>
              <a:ext uri="{FF2B5EF4-FFF2-40B4-BE49-F238E27FC236}">
                <a16:creationId xmlns:a16="http://schemas.microsoft.com/office/drawing/2014/main" id="{87628116-A674-6B47-B5A5-66C8134061BF}"/>
              </a:ext>
            </a:extLst>
          </p:cNvPr>
          <p:cNvSpPr/>
          <p:nvPr/>
        </p:nvSpPr>
        <p:spPr>
          <a:xfrm>
            <a:off x="187233" y="6611779"/>
            <a:ext cx="6019800" cy="246221"/>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4"/>
              </a:rPr>
              <a:t>https://www.tech-critter.com/amd-keynote-computex-2021/</a:t>
            </a:r>
            <a:endPar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pic>
        <p:nvPicPr>
          <p:cNvPr id="11" name="Picture 10">
            <a:extLst>
              <a:ext uri="{FF2B5EF4-FFF2-40B4-BE49-F238E27FC236}">
                <a16:creationId xmlns:a16="http://schemas.microsoft.com/office/drawing/2014/main" id="{6B457267-7C22-2546-AC36-075A3FCB4F2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6339" y="1143000"/>
            <a:ext cx="2321095" cy="1605524"/>
          </a:xfrm>
          <a:prstGeom prst="rect">
            <a:avLst/>
          </a:prstGeom>
        </p:spPr>
      </p:pic>
      <p:sp>
        <p:nvSpPr>
          <p:cNvPr id="15" name="TextBox 14">
            <a:extLst>
              <a:ext uri="{FF2B5EF4-FFF2-40B4-BE49-F238E27FC236}">
                <a16:creationId xmlns:a16="http://schemas.microsoft.com/office/drawing/2014/main" id="{C64E69AA-9F57-594C-94FD-1C2F8CE71CE7}"/>
              </a:ext>
            </a:extLst>
          </p:cNvPr>
          <p:cNvSpPr txBox="1"/>
          <p:nvPr/>
        </p:nvSpPr>
        <p:spPr>
          <a:xfrm>
            <a:off x="189215" y="2720681"/>
            <a:ext cx="1831886" cy="276999"/>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6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6"/>
              </a:rPr>
              <a:t>https://community.microcenter.com/discussion/5134/comparing-zen-3-to-zen-2</a:t>
            </a:r>
            <a:endParaRPr kumimoji="0" lang="en-US" sz="6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pic>
        <p:nvPicPr>
          <p:cNvPr id="17" name="Picture 16">
            <a:extLst>
              <a:ext uri="{FF2B5EF4-FFF2-40B4-BE49-F238E27FC236}">
                <a16:creationId xmlns:a16="http://schemas.microsoft.com/office/drawing/2014/main" id="{F0E1BA0A-A982-F949-9AD7-117233B424B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828800" y="3086073"/>
            <a:ext cx="7081838" cy="3238527"/>
          </a:xfrm>
          <a:prstGeom prst="rect">
            <a:avLst/>
          </a:prstGeom>
        </p:spPr>
      </p:pic>
      <p:sp>
        <p:nvSpPr>
          <p:cNvPr id="18" name="TextBox 17">
            <a:extLst>
              <a:ext uri="{FF2B5EF4-FFF2-40B4-BE49-F238E27FC236}">
                <a16:creationId xmlns:a16="http://schemas.microsoft.com/office/drawing/2014/main" id="{54D4E1FF-4B6E-B549-A45F-DEC4188FF16D}"/>
              </a:ext>
            </a:extLst>
          </p:cNvPr>
          <p:cNvSpPr txBox="1"/>
          <p:nvPr/>
        </p:nvSpPr>
        <p:spPr>
          <a:xfrm>
            <a:off x="5075226" y="1905000"/>
            <a:ext cx="4068774" cy="1077218"/>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34" charset="-128"/>
                <a:cs typeface="+mn-cs"/>
              </a:rPr>
              <a:t>Additional 64 MB L3 cache die</a:t>
            </a: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r>
              <a:rPr kumimoji="0" lang="en-US" sz="18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stacked on top of the processor die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Connected using Through Silicon Vias (TSVs)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Total of 96 MB L3 cache</a:t>
            </a:r>
          </a:p>
        </p:txBody>
      </p:sp>
      <p:sp>
        <p:nvSpPr>
          <p:cNvPr id="19" name="TextBox 18">
            <a:extLst>
              <a:ext uri="{FF2B5EF4-FFF2-40B4-BE49-F238E27FC236}">
                <a16:creationId xmlns:a16="http://schemas.microsoft.com/office/drawing/2014/main" id="{A81D9142-3631-7D49-9D01-95EB2AD2E5B2}"/>
              </a:ext>
            </a:extLst>
          </p:cNvPr>
          <p:cNvSpPr txBox="1"/>
          <p:nvPr/>
        </p:nvSpPr>
        <p:spPr>
          <a:xfrm>
            <a:off x="2667000" y="1048434"/>
            <a:ext cx="5736412" cy="646331"/>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AMD increases the L3 size of their 8-core Zen 3 processors from 32 MB to 96 MB </a:t>
            </a:r>
            <a:endPar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1094288581"/>
      </p:ext>
    </p:extLst>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E6A72A-7A5D-D742-AA80-43A4ED0F6C5B}"/>
              </a:ext>
            </a:extLst>
          </p:cNvPr>
          <p:cNvSpPr>
            <a:spLocks noGrp="1"/>
          </p:cNvSpPr>
          <p:nvPr>
            <p:ph type="title"/>
          </p:nvPr>
        </p:nvSpPr>
        <p:spPr>
          <a:xfrm>
            <a:off x="228600" y="152400"/>
            <a:ext cx="8991600" cy="1066800"/>
          </a:xfrm>
        </p:spPr>
        <p:txBody>
          <a:bodyPr/>
          <a:lstStyle/>
          <a:p>
            <a:r>
              <a:rPr lang="en-US" dirty="0"/>
              <a:t>Deeper and Larger Memory Hierarchies</a:t>
            </a:r>
          </a:p>
        </p:txBody>
      </p:sp>
      <p:sp>
        <p:nvSpPr>
          <p:cNvPr id="4" name="Slide Number Placeholder 3">
            <a:extLst>
              <a:ext uri="{FF2B5EF4-FFF2-40B4-BE49-F238E27FC236}">
                <a16:creationId xmlns:a16="http://schemas.microsoft.com/office/drawing/2014/main" id="{9D6B463F-D9A5-F246-AEBF-B6E35DCE8C60}"/>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9CD3246B-4504-6A44-A3C6-3AD1B220008A}"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30</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2" descr="Logical structure of the IBM POWER10 processor">
            <a:extLst>
              <a:ext uri="{FF2B5EF4-FFF2-40B4-BE49-F238E27FC236}">
                <a16:creationId xmlns:a16="http://schemas.microsoft.com/office/drawing/2014/main" id="{6ADD481E-19DE-9A41-BC9C-3EE0A79F12A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7800" y="990600"/>
            <a:ext cx="5679107" cy="5471201"/>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855642F6-54C9-E34D-85DE-D198E153BB67}"/>
              </a:ext>
            </a:extLst>
          </p:cNvPr>
          <p:cNvSpPr txBox="1"/>
          <p:nvPr/>
        </p:nvSpPr>
        <p:spPr>
          <a:xfrm>
            <a:off x="738673" y="6498451"/>
            <a:ext cx="7243843" cy="276999"/>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https://</a:t>
            </a:r>
            <a:r>
              <a:rPr kumimoji="0" lang="en-US" sz="1200" b="0" i="0" u="none" strike="noStrike" kern="1200" cap="none" spc="0" normalizeH="0" baseline="0" noProof="0" err="1">
                <a:ln>
                  <a:noFill/>
                </a:ln>
                <a:solidFill>
                  <a:srgbClr val="000000"/>
                </a:solidFill>
                <a:effectLst/>
                <a:uLnTx/>
                <a:uFillTx/>
                <a:latin typeface="Arial" panose="020B0604020202020204" pitchFamily="34" charset="0"/>
                <a:ea typeface="ＭＳ Ｐゴシック" panose="020B0600070205080204" pitchFamily="34" charset="-128"/>
                <a:cs typeface="+mn-cs"/>
              </a:rPr>
              <a:t>www.it-techblog.de</a:t>
            </a:r>
            <a:r>
              <a:rPr kumimoji="0" lang="en-US" sz="12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/ibm-power10-prozessor-mehr-speicher-mehr-tempo-mehr-sicherheit/09/2020/</a:t>
            </a:r>
          </a:p>
        </p:txBody>
      </p:sp>
      <p:sp>
        <p:nvSpPr>
          <p:cNvPr id="7" name="TextBox 6">
            <a:extLst>
              <a:ext uri="{FF2B5EF4-FFF2-40B4-BE49-F238E27FC236}">
                <a16:creationId xmlns:a16="http://schemas.microsoft.com/office/drawing/2014/main" id="{DA78BC4D-1A2D-3F42-9A30-04C1B7FB7A52}"/>
              </a:ext>
            </a:extLst>
          </p:cNvPr>
          <p:cNvSpPr txBox="1"/>
          <p:nvPr/>
        </p:nvSpPr>
        <p:spPr>
          <a:xfrm>
            <a:off x="7304291" y="1065539"/>
            <a:ext cx="1915909" cy="646331"/>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0432FF"/>
                </a:solidFill>
                <a:effectLst/>
                <a:uLnTx/>
                <a:uFillTx/>
                <a:latin typeface="Arial" panose="020B0604020202020204" pitchFamily="34" charset="0"/>
                <a:ea typeface="ＭＳ Ｐゴシック" panose="020B0600070205080204" pitchFamily="34" charset="-128"/>
                <a:cs typeface="+mn-cs"/>
              </a:rPr>
              <a:t>IBM POWER10,</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0432FF"/>
                </a:solidFill>
                <a:effectLst/>
                <a:uLnTx/>
                <a:uFillTx/>
                <a:latin typeface="Arial" panose="020B0604020202020204" pitchFamily="34" charset="0"/>
                <a:ea typeface="ＭＳ Ｐゴシック" panose="020B0600070205080204" pitchFamily="34" charset="-128"/>
                <a:cs typeface="+mn-cs"/>
              </a:rPr>
              <a:t>2020</a:t>
            </a:r>
          </a:p>
        </p:txBody>
      </p:sp>
      <p:sp>
        <p:nvSpPr>
          <p:cNvPr id="8" name="Rectangle 39">
            <a:extLst>
              <a:ext uri="{FF2B5EF4-FFF2-40B4-BE49-F238E27FC236}">
                <a16:creationId xmlns:a16="http://schemas.microsoft.com/office/drawing/2014/main" id="{354C51D2-A9DE-7B4B-8BF6-162BD3236CB0}"/>
              </a:ext>
            </a:extLst>
          </p:cNvPr>
          <p:cNvSpPr>
            <a:spLocks noChangeArrowheads="1"/>
          </p:cNvSpPr>
          <p:nvPr/>
        </p:nvSpPr>
        <p:spPr bwMode="auto">
          <a:xfrm rot="5400000">
            <a:off x="3581398" y="2895601"/>
            <a:ext cx="1371602" cy="3657600"/>
          </a:xfrm>
          <a:prstGeom prst="rect">
            <a:avLst/>
          </a:prstGeom>
          <a:noFill/>
          <a:ln w="50800">
            <a:solidFill>
              <a:srgbClr val="00FF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9" name="Rectangle 39">
            <a:extLst>
              <a:ext uri="{FF2B5EF4-FFF2-40B4-BE49-F238E27FC236}">
                <a16:creationId xmlns:a16="http://schemas.microsoft.com/office/drawing/2014/main" id="{9F37681C-67D9-8347-A15E-41A123016402}"/>
              </a:ext>
            </a:extLst>
          </p:cNvPr>
          <p:cNvSpPr>
            <a:spLocks noChangeArrowheads="1"/>
          </p:cNvSpPr>
          <p:nvPr/>
        </p:nvSpPr>
        <p:spPr bwMode="auto">
          <a:xfrm rot="5400000">
            <a:off x="3601552" y="568871"/>
            <a:ext cx="1371602" cy="3657600"/>
          </a:xfrm>
          <a:prstGeom prst="rect">
            <a:avLst/>
          </a:prstGeom>
          <a:noFill/>
          <a:ln w="50800">
            <a:solidFill>
              <a:srgbClr val="00FF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10" name="TextBox 9">
            <a:extLst>
              <a:ext uri="{FF2B5EF4-FFF2-40B4-BE49-F238E27FC236}">
                <a16:creationId xmlns:a16="http://schemas.microsoft.com/office/drawing/2014/main" id="{11DAAC93-B839-BF47-AAD1-4D6898B3644F}"/>
              </a:ext>
            </a:extLst>
          </p:cNvPr>
          <p:cNvSpPr txBox="1"/>
          <p:nvPr/>
        </p:nvSpPr>
        <p:spPr>
          <a:xfrm>
            <a:off x="7239000" y="2166640"/>
            <a:ext cx="2499952" cy="3785652"/>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a:ln>
                  <a:noFill/>
                </a:ln>
                <a:solidFill>
                  <a:srgbClr val="0070C0"/>
                </a:solidFill>
                <a:effectLst/>
                <a:uLnTx/>
                <a:uFillTx/>
                <a:latin typeface="Arial" panose="020B0604020202020204" pitchFamily="34" charset="0"/>
                <a:ea typeface="ＭＳ Ｐゴシック" panose="020B0600070205080204" pitchFamily="34" charset="-128"/>
                <a:cs typeface="+mn-cs"/>
              </a:rPr>
              <a:t>Cores: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15-16</a:t>
            </a:r>
            <a:r>
              <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 cores,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8 threads/core</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a:ln>
                  <a:noFill/>
                </a:ln>
                <a:solidFill>
                  <a:srgbClr val="0070C0"/>
                </a:solidFill>
                <a:effectLst/>
                <a:uLnTx/>
                <a:uFillTx/>
                <a:latin typeface="Arial" panose="020B0604020202020204" pitchFamily="34" charset="0"/>
                <a:ea typeface="ＭＳ Ｐゴシック" panose="020B0600070205080204" pitchFamily="34" charset="-128"/>
                <a:cs typeface="+mn-cs"/>
              </a:rPr>
              <a:t>L2 Caches: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2 MB per core</a:t>
            </a: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err="1">
                <a:ln>
                  <a:noFill/>
                </a:ln>
                <a:solidFill>
                  <a:srgbClr val="0070C0"/>
                </a:solidFill>
                <a:effectLst/>
                <a:uLnTx/>
                <a:uFillTx/>
                <a:latin typeface="Arial" panose="020B0604020202020204" pitchFamily="34" charset="0"/>
                <a:ea typeface="ＭＳ Ｐゴシック" panose="020B0600070205080204" pitchFamily="34" charset="-128"/>
                <a:cs typeface="+mn-cs"/>
              </a:rPr>
              <a:t>L3</a:t>
            </a:r>
            <a:r>
              <a:rPr kumimoji="0" lang="en-US" sz="2400" b="0" i="0" u="none" strike="noStrike" kern="1200" cap="none" spc="0" normalizeH="0" baseline="0" noProof="0">
                <a:ln>
                  <a:noFill/>
                </a:ln>
                <a:solidFill>
                  <a:srgbClr val="0070C0"/>
                </a:solidFill>
                <a:effectLst/>
                <a:uLnTx/>
                <a:uFillTx/>
                <a:latin typeface="Arial" panose="020B0604020202020204" pitchFamily="34" charset="0"/>
                <a:ea typeface="ＭＳ Ｐゴシック" panose="020B0600070205080204" pitchFamily="34" charset="-128"/>
                <a:cs typeface="+mn-cs"/>
              </a:rPr>
              <a:t> Cache:</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120 MB shared</a:t>
            </a: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3405635845"/>
      </p:ext>
    </p:extLst>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sp>
        <p:nvSpPr>
          <p:cNvPr id="4" name="Slide Number Placeholder 3"/>
          <p:cNvSpPr>
            <a:spLocks noGrp="1"/>
          </p:cNvSpPr>
          <p:nvPr>
            <p:ph type="sldNum" sz="quarter" idx="4294967295"/>
          </p:nvPr>
        </p:nvSpPr>
        <p:spPr>
          <a:xfrm>
            <a:off x="7315200" y="6492883"/>
            <a:ext cx="18288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4" name="Picture 23"/>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8" name="Picture 7"/>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7" name="Picture 26"/>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28" name="Picture 27"/>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33" name="Title 1">
            <a:extLst>
              <a:ext uri="{FF2B5EF4-FFF2-40B4-BE49-F238E27FC236}">
                <a16:creationId xmlns:a16="http://schemas.microsoft.com/office/drawing/2014/main" id="{4510B7D2-8949-194C-A951-66E3876F4C90}"/>
              </a:ext>
            </a:extLst>
          </p:cNvPr>
          <p:cNvSpPr txBox="1">
            <a:spLocks/>
          </p:cNvSpPr>
          <p:nvPr/>
        </p:nvSpPr>
        <p:spPr bwMode="auto">
          <a:xfrm>
            <a:off x="228600" y="152400"/>
            <a:ext cx="89154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800" b="0" i="0" u="none" strike="noStrike" kern="0" cap="none" spc="0" normalizeH="0" baseline="0" noProof="0" dirty="0">
                <a:ln>
                  <a:noFill/>
                </a:ln>
                <a:solidFill>
                  <a:srgbClr val="006633"/>
                </a:solidFill>
                <a:effectLst/>
                <a:uLnTx/>
                <a:uFillTx/>
                <a:latin typeface="Garamond"/>
                <a:ea typeface="+mj-ea"/>
                <a:cs typeface="+mj-cs"/>
              </a:rPr>
              <a:t>Data Overwhelms Modern Machines </a:t>
            </a:r>
            <a:endParaRPr kumimoji="0" lang="en-US" sz="4000" b="0" i="0" u="none" strike="noStrike" kern="0" cap="none" spc="0" normalizeH="0" baseline="0" noProof="0" dirty="0">
              <a:ln>
                <a:noFill/>
              </a:ln>
              <a:solidFill>
                <a:srgbClr val="006633"/>
              </a:solidFill>
              <a:effectLst/>
              <a:uLnTx/>
              <a:uFillTx/>
              <a:latin typeface="Garamond"/>
              <a:ea typeface="+mj-ea"/>
              <a:cs typeface="+mj-cs"/>
            </a:endParaRPr>
          </a:p>
        </p:txBody>
      </p:sp>
      <p:sp>
        <p:nvSpPr>
          <p:cNvPr id="34" name="Rectangle 33">
            <a:extLst>
              <a:ext uri="{FF2B5EF4-FFF2-40B4-BE49-F238E27FC236}">
                <a16:creationId xmlns:a16="http://schemas.microsoft.com/office/drawing/2014/main" id="{84B0F726-3DD6-564A-9BCA-59E1A719EC12}"/>
              </a:ext>
            </a:extLst>
          </p:cNvPr>
          <p:cNvSpPr/>
          <p:nvPr/>
        </p:nvSpPr>
        <p:spPr>
          <a:xfrm>
            <a:off x="0" y="3100668"/>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127988027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000472"/>
            <a:ext cx="8807896" cy="4876800"/>
          </a:xfrm>
        </p:spPr>
        <p:txBody>
          <a:bodyPr/>
          <a:lstStyle/>
          <a:p>
            <a:r>
              <a:rPr lang="en-US" sz="1500" dirty="0"/>
              <a:t>Amirali Boroumand, Saugata Ghose, </a:t>
            </a:r>
            <a:r>
              <a:rPr lang="en-US" sz="1500" dirty="0" err="1"/>
              <a:t>Youngsok</a:t>
            </a:r>
            <a:r>
              <a:rPr lang="en-US" sz="1500" dirty="0"/>
              <a:t> Kim, </a:t>
            </a:r>
            <a:r>
              <a:rPr lang="en-US" sz="1500" dirty="0" err="1"/>
              <a:t>Rachata</a:t>
            </a:r>
            <a:r>
              <a:rPr lang="en-US" sz="1500" dirty="0"/>
              <a:t> </a:t>
            </a:r>
            <a:r>
              <a:rPr lang="en-US" sz="1500" dirty="0" err="1"/>
              <a:t>Ausavarungnirun</a:t>
            </a:r>
            <a:r>
              <a:rPr lang="en-US" sz="1500" dirty="0"/>
              <a:t>, Eric </a:t>
            </a:r>
            <a:r>
              <a:rPr lang="en-US" sz="1500" dirty="0" err="1"/>
              <a:t>Shiu</a:t>
            </a:r>
            <a:r>
              <a:rPr lang="en-US" sz="1500" dirty="0"/>
              <a:t>, Rahul Thakur, </a:t>
            </a:r>
            <a:r>
              <a:rPr lang="en-US" sz="1500" dirty="0" err="1"/>
              <a:t>Daehyun</a:t>
            </a:r>
            <a:r>
              <a:rPr lang="en-US" sz="1500" dirty="0"/>
              <a:t> Kim, Aki </a:t>
            </a:r>
            <a:r>
              <a:rPr lang="en-US" sz="1500" dirty="0" err="1"/>
              <a:t>Kuusela</a:t>
            </a:r>
            <a:r>
              <a:rPr lang="en-US" sz="1500" dirty="0"/>
              <a:t>, Allan </a:t>
            </a:r>
            <a:r>
              <a:rPr lang="en-US" sz="1500" dirty="0" err="1"/>
              <a:t>Knies</a:t>
            </a:r>
            <a:r>
              <a:rPr lang="en-US" sz="1500" dirty="0"/>
              <a:t>, </a:t>
            </a:r>
            <a:r>
              <a:rPr lang="en-US" sz="1500" dirty="0" err="1"/>
              <a:t>Parthasarathy</a:t>
            </a:r>
            <a:r>
              <a:rPr lang="en-US" sz="1500" dirty="0"/>
              <a:t> </a:t>
            </a:r>
            <a:r>
              <a:rPr lang="en-US" sz="1500" dirty="0" err="1"/>
              <a:t>Ranganathan</a:t>
            </a:r>
            <a:r>
              <a:rPr lang="en-US" sz="1500" dirty="0"/>
              <a:t>,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"Google Workloads for Consumer Devices: Mitigating Data Movement Bottlenecks"</a:t>
            </a:r>
            <a:r>
              <a:rPr lang="en-US" sz="1500" dirty="0">
                <a:solidFill>
                  <a:srgbClr val="0432FF"/>
                </a:solidFill>
              </a:rPr>
              <a:t> </a:t>
            </a:r>
            <a:br>
              <a:rPr lang="en-US" sz="1500" dirty="0"/>
            </a:br>
            <a:r>
              <a:rPr lang="en-US" sz="1500" i="1" dirty="0"/>
              <a:t>Proceedings of the </a:t>
            </a:r>
            <a:r>
              <a:rPr lang="en-US" sz="1500" i="1" dirty="0">
                <a:hlinkClick r:id="rId3"/>
              </a:rPr>
              <a:t>23rd International Conference on Architectural Support for Programming Languages and Operating Systems</a:t>
            </a:r>
            <a:r>
              <a:rPr lang="en-US" sz="1500" i="1" dirty="0"/>
              <a:t> (</a:t>
            </a:r>
            <a:r>
              <a:rPr lang="en-US" sz="1500" b="1" i="1" dirty="0"/>
              <a:t>ASPLOS</a:t>
            </a:r>
            <a:r>
              <a:rPr lang="en-US" sz="1500" i="1" dirty="0"/>
              <a:t>)</a:t>
            </a:r>
            <a:r>
              <a:rPr lang="en-US" sz="1500" dirty="0"/>
              <a:t>, Williamsburg, VA, USA, March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4218136"/>
            <a:ext cx="9144000" cy="2235200"/>
          </a:xfrm>
          <a:prstGeom prst="rect">
            <a:avLst/>
          </a:prstGeom>
        </p:spPr>
      </p:pic>
      <p:sp>
        <p:nvSpPr>
          <p:cNvPr id="7" name="Rectangle 6">
            <a:extLst>
              <a:ext uri="{FF2B5EF4-FFF2-40B4-BE49-F238E27FC236}">
                <a16:creationId xmlns:a16="http://schemas.microsoft.com/office/drawing/2014/main" id="{6AD6B716-D4D6-E942-A52D-41F4F25A40CE}"/>
              </a:ext>
            </a:extLst>
          </p:cNvPr>
          <p:cNvSpPr/>
          <p:nvPr/>
        </p:nvSpPr>
        <p:spPr>
          <a:xfrm>
            <a:off x="0" y="2708920"/>
            <a:ext cx="9144000" cy="103105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3B812F"/>
                </a:solidFill>
                <a:effectLst/>
                <a:uLnTx/>
                <a:uFillTx/>
                <a:latin typeface="Tahoma"/>
                <a:ea typeface="+mn-ea"/>
                <a:cs typeface="+mn-cs"/>
              </a:rPr>
              <a:t>62.7%</a:t>
            </a:r>
            <a:r>
              <a:rPr kumimoji="0" lang="en-US" sz="3000" b="1" i="0" u="none" strike="noStrike" kern="1200" cap="none" spc="0" normalizeH="0" baseline="0" noProof="0" dirty="0">
                <a:ln>
                  <a:noFill/>
                </a:ln>
                <a:solidFill>
                  <a:srgbClr val="000000"/>
                </a:solidFill>
                <a:effectLst/>
                <a:uLnTx/>
                <a:uFillTx/>
                <a:latin typeface="Tahoma"/>
                <a:ea typeface="+mn-ea"/>
                <a:cs typeface="+mn-cs"/>
              </a:rPr>
              <a:t> of the total system energy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000000"/>
                </a:solidFill>
                <a:effectLst/>
                <a:uLnTx/>
                <a:uFillTx/>
                <a:latin typeface="Tahoma"/>
                <a:ea typeface="+mn-ea"/>
                <a:cs typeface="+mn-cs"/>
              </a:rPr>
              <a:t>is spent on </a:t>
            </a:r>
            <a:r>
              <a:rPr kumimoji="0" lang="en-US" sz="3000" b="1" i="0" u="none" strike="noStrike" kern="1200" cap="none" spc="0" normalizeH="0" baseline="0" noProof="0" dirty="0">
                <a:ln>
                  <a:noFill/>
                </a:ln>
                <a:solidFill>
                  <a:srgbClr val="C00000"/>
                </a:solidFill>
                <a:effectLst/>
                <a:uLnTx/>
                <a:uFillTx/>
                <a:latin typeface="Tahoma"/>
                <a:ea typeface="+mn-ea"/>
                <a:cs typeface="+mn-cs"/>
              </a:rPr>
              <a:t>data movement</a:t>
            </a:r>
          </a:p>
        </p:txBody>
      </p:sp>
      <p:sp>
        <p:nvSpPr>
          <p:cNvPr id="9" name="Title 1">
            <a:extLst>
              <a:ext uri="{FF2B5EF4-FFF2-40B4-BE49-F238E27FC236}">
                <a16:creationId xmlns:a16="http://schemas.microsoft.com/office/drawing/2014/main" id="{CADAED7D-7FD9-2A42-BDA3-4593BF0DF855}"/>
              </a:ext>
            </a:extLst>
          </p:cNvPr>
          <p:cNvSpPr txBox="1">
            <a:spLocks/>
          </p:cNvSpPr>
          <p:nvPr/>
        </p:nvSpPr>
        <p:spPr bwMode="auto">
          <a:xfrm>
            <a:off x="228600" y="152400"/>
            <a:ext cx="89154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lvl="0">
              <a:defRPr/>
            </a:pPr>
            <a:r>
              <a:rPr lang="en-US" sz="3600" kern="0" dirty="0">
                <a:solidFill>
                  <a:srgbClr val="006633"/>
                </a:solidFill>
              </a:rPr>
              <a:t>Data Movement Overwhelms Modern Machines </a:t>
            </a:r>
          </a:p>
        </p:txBody>
      </p:sp>
    </p:spTree>
    <p:extLst>
      <p:ext uri="{BB962C8B-B14F-4D97-AF65-F5344CB8AC3E}">
        <p14:creationId xmlns:p14="http://schemas.microsoft.com/office/powerpoint/2010/main" val="193598249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Axiom</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000" dirty="0">
                <a:solidFill>
                  <a:srgbClr val="0000FF"/>
                </a:solidFill>
              </a:rPr>
              <a:t>An Intelligent Architecture</a:t>
            </a:r>
          </a:p>
          <a:p>
            <a:pPr marL="0" indent="0" algn="ctr">
              <a:buNone/>
            </a:pPr>
            <a:r>
              <a:rPr lang="en-US" sz="6000" dirty="0">
                <a:solidFill>
                  <a:srgbClr val="FF0000"/>
                </a:solidFill>
              </a:rPr>
              <a:t>Handles Data Well</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954071191"/>
      </p:ext>
    </p:extLst>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1DA2A0-7490-744D-B60D-81215B72FEBB}"/>
              </a:ext>
            </a:extLst>
          </p:cNvPr>
          <p:cNvSpPr>
            <a:spLocks noGrp="1"/>
          </p:cNvSpPr>
          <p:nvPr>
            <p:ph type="title"/>
          </p:nvPr>
        </p:nvSpPr>
        <p:spPr/>
        <p:txBody>
          <a:bodyPr/>
          <a:lstStyle/>
          <a:p>
            <a:r>
              <a:rPr lang="en-US" dirty="0"/>
              <a:t>How to Handle Data Well</a:t>
            </a:r>
          </a:p>
        </p:txBody>
      </p:sp>
      <p:sp>
        <p:nvSpPr>
          <p:cNvPr id="3" name="Content Placeholder 2">
            <a:extLst>
              <a:ext uri="{FF2B5EF4-FFF2-40B4-BE49-F238E27FC236}">
                <a16:creationId xmlns:a16="http://schemas.microsoft.com/office/drawing/2014/main" id="{F9739C49-7CA6-0A4F-B6A6-39271AEA7AD4}"/>
              </a:ext>
            </a:extLst>
          </p:cNvPr>
          <p:cNvSpPr>
            <a:spLocks noGrp="1"/>
          </p:cNvSpPr>
          <p:nvPr>
            <p:ph idx="1"/>
          </p:nvPr>
        </p:nvSpPr>
        <p:spPr>
          <a:xfrm>
            <a:off x="228600" y="1196752"/>
            <a:ext cx="8610600" cy="4876800"/>
          </a:xfrm>
        </p:spPr>
        <p:txBody>
          <a:bodyPr/>
          <a:lstStyle/>
          <a:p>
            <a:r>
              <a:rPr lang="en-US" dirty="0"/>
              <a:t>Ensure data does not overwhelm the components</a:t>
            </a:r>
          </a:p>
          <a:p>
            <a:pPr lvl="1"/>
            <a:r>
              <a:rPr lang="en-US" dirty="0"/>
              <a:t>via intelligent algorithms</a:t>
            </a:r>
          </a:p>
          <a:p>
            <a:pPr lvl="1"/>
            <a:r>
              <a:rPr lang="en-US" dirty="0"/>
              <a:t>via intelligent architectures</a:t>
            </a:r>
          </a:p>
          <a:p>
            <a:pPr lvl="1"/>
            <a:r>
              <a:rPr lang="en-US" dirty="0"/>
              <a:t>via whole system designs: algorithm-architecture-devices</a:t>
            </a:r>
          </a:p>
          <a:p>
            <a:pPr lvl="1"/>
            <a:endParaRPr lang="en-US" dirty="0"/>
          </a:p>
          <a:p>
            <a:pPr lvl="1"/>
            <a:endParaRPr lang="en-US" dirty="0"/>
          </a:p>
          <a:p>
            <a:r>
              <a:rPr lang="en-US" dirty="0"/>
              <a:t>Take advantage of vast amounts of data and metadata</a:t>
            </a:r>
          </a:p>
          <a:p>
            <a:pPr lvl="1"/>
            <a:r>
              <a:rPr lang="en-US" dirty="0"/>
              <a:t>to improve architectural &amp; system-level decisions </a:t>
            </a:r>
          </a:p>
          <a:p>
            <a:pPr lvl="1"/>
            <a:endParaRPr lang="en-US" dirty="0"/>
          </a:p>
          <a:p>
            <a:pPr lvl="1"/>
            <a:endParaRPr lang="en-US" dirty="0"/>
          </a:p>
          <a:p>
            <a:r>
              <a:rPr lang="en-US" dirty="0"/>
              <a:t>Understand and exploit properties of (different) data</a:t>
            </a:r>
          </a:p>
          <a:p>
            <a:pPr lvl="1"/>
            <a:r>
              <a:rPr lang="en-US" dirty="0"/>
              <a:t>to improve algorithms &amp; architectures in various metrics</a:t>
            </a:r>
          </a:p>
          <a:p>
            <a:endParaRPr lang="en-US" dirty="0"/>
          </a:p>
          <a:p>
            <a:pPr marL="0" indent="0">
              <a:buNone/>
            </a:pPr>
            <a:endParaRPr lang="en-US" dirty="0"/>
          </a:p>
          <a:p>
            <a:endParaRPr lang="en-US" dirty="0"/>
          </a:p>
        </p:txBody>
      </p:sp>
      <p:sp>
        <p:nvSpPr>
          <p:cNvPr id="4" name="Slide Number Placeholder 3">
            <a:extLst>
              <a:ext uri="{FF2B5EF4-FFF2-40B4-BE49-F238E27FC236}">
                <a16:creationId xmlns:a16="http://schemas.microsoft.com/office/drawing/2014/main" id="{3523FF48-EF17-B147-BE03-650132864BE6}"/>
              </a:ext>
            </a:extLst>
          </p:cNvPr>
          <p:cNvSpPr>
            <a:spLocks noGrp="1"/>
          </p:cNvSpPr>
          <p:nvPr>
            <p:ph type="sldNum" sz="quarter" idx="11"/>
          </p:nvPr>
        </p:nvSpPr>
        <p:spPr/>
        <p:txBody>
          <a:bodyPr/>
          <a:lstStyle/>
          <a:p>
            <a:fld id="{323594FA-E141-4234-AE05-360401972BE7}" type="slidenum">
              <a:rPr lang="en-US" altLang="en-US" smtClean="0">
                <a:solidFill>
                  <a:srgbClr val="000000"/>
                </a:solidFill>
              </a:rPr>
              <a:pPr/>
              <a:t>34</a:t>
            </a:fld>
            <a:endParaRPr lang="en-US" altLang="en-US">
              <a:solidFill>
                <a:srgbClr val="000000"/>
              </a:solidFill>
            </a:endParaRPr>
          </a:p>
        </p:txBody>
      </p:sp>
    </p:spTree>
    <p:extLst>
      <p:ext uri="{BB962C8B-B14F-4D97-AF65-F5344CB8AC3E}">
        <p14:creationId xmlns:p14="http://schemas.microsoft.com/office/powerpoint/2010/main" val="232100228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8E84E-ADC1-5249-886C-95085282143B}"/>
              </a:ext>
            </a:extLst>
          </p:cNvPr>
          <p:cNvSpPr>
            <a:spLocks noGrp="1"/>
          </p:cNvSpPr>
          <p:nvPr>
            <p:ph type="title"/>
          </p:nvPr>
        </p:nvSpPr>
        <p:spPr/>
        <p:txBody>
          <a:bodyPr/>
          <a:lstStyle/>
          <a:p>
            <a:r>
              <a:rPr lang="en-US" dirty="0"/>
              <a:t>Corollaries: Architectures Today …</a:t>
            </a:r>
          </a:p>
        </p:txBody>
      </p:sp>
      <p:sp>
        <p:nvSpPr>
          <p:cNvPr id="3" name="Content Placeholder 2">
            <a:extLst>
              <a:ext uri="{FF2B5EF4-FFF2-40B4-BE49-F238E27FC236}">
                <a16:creationId xmlns:a16="http://schemas.microsoft.com/office/drawing/2014/main" id="{F4818612-8984-844F-B9E9-73680A050937}"/>
              </a:ext>
            </a:extLst>
          </p:cNvPr>
          <p:cNvSpPr>
            <a:spLocks noGrp="1"/>
          </p:cNvSpPr>
          <p:nvPr>
            <p:ph idx="1"/>
          </p:nvPr>
        </p:nvSpPr>
        <p:spPr>
          <a:xfrm>
            <a:off x="228600" y="1052736"/>
            <a:ext cx="8610600" cy="4876800"/>
          </a:xfrm>
        </p:spPr>
        <p:txBody>
          <a:bodyPr/>
          <a:lstStyle/>
          <a:p>
            <a:r>
              <a:rPr lang="en-US" dirty="0"/>
              <a:t>Architectures are </a:t>
            </a:r>
            <a:r>
              <a:rPr lang="en-US" dirty="0">
                <a:solidFill>
                  <a:srgbClr val="FF0000"/>
                </a:solidFill>
              </a:rPr>
              <a:t>terrible at dealing with data</a:t>
            </a:r>
          </a:p>
          <a:p>
            <a:pPr lvl="1"/>
            <a:r>
              <a:rPr lang="en-US" dirty="0"/>
              <a:t>Designed to mainly store and move data vs. to compute </a:t>
            </a:r>
          </a:p>
          <a:p>
            <a:pPr lvl="1"/>
            <a:r>
              <a:rPr lang="en-US" dirty="0"/>
              <a:t>They are </a:t>
            </a:r>
            <a:r>
              <a:rPr lang="en-US" dirty="0">
                <a:solidFill>
                  <a:srgbClr val="0432FF"/>
                </a:solidFill>
              </a:rPr>
              <a:t>processor-centric as opposed to </a:t>
            </a:r>
            <a:r>
              <a:rPr lang="en-US" b="1" dirty="0">
                <a:solidFill>
                  <a:srgbClr val="0432FF"/>
                </a:solidFill>
              </a:rPr>
              <a:t>data-centric</a:t>
            </a:r>
          </a:p>
          <a:p>
            <a:pPr lvl="1"/>
            <a:endParaRPr lang="en-US" dirty="0"/>
          </a:p>
          <a:p>
            <a:r>
              <a:rPr lang="en-US" dirty="0"/>
              <a:t>Architectures are </a:t>
            </a:r>
            <a:r>
              <a:rPr lang="en-US" dirty="0">
                <a:solidFill>
                  <a:srgbClr val="FF0000"/>
                </a:solidFill>
              </a:rPr>
              <a:t>terrible at taking advantage of vast amounts of data </a:t>
            </a:r>
            <a:r>
              <a:rPr lang="en-US" dirty="0"/>
              <a:t>(and metadata) available to them</a:t>
            </a:r>
          </a:p>
          <a:p>
            <a:pPr lvl="1"/>
            <a:r>
              <a:rPr lang="en-US" dirty="0"/>
              <a:t>Designed to make simple decisions, ignoring lots of data </a:t>
            </a:r>
          </a:p>
          <a:p>
            <a:pPr lvl="1"/>
            <a:r>
              <a:rPr lang="en-US" dirty="0"/>
              <a:t>They make </a:t>
            </a:r>
            <a:r>
              <a:rPr lang="en-US" dirty="0">
                <a:solidFill>
                  <a:srgbClr val="0432FF"/>
                </a:solidFill>
              </a:rPr>
              <a:t>human-driven decisions vs. </a:t>
            </a:r>
            <a:r>
              <a:rPr lang="en-US" b="1" dirty="0">
                <a:solidFill>
                  <a:srgbClr val="0432FF"/>
                </a:solidFill>
              </a:rPr>
              <a:t>data-driven</a:t>
            </a:r>
            <a:endParaRPr lang="en-US" dirty="0">
              <a:solidFill>
                <a:srgbClr val="0432FF"/>
              </a:solidFill>
            </a:endParaRPr>
          </a:p>
          <a:p>
            <a:pPr lvl="1"/>
            <a:endParaRPr lang="en-US" dirty="0"/>
          </a:p>
          <a:p>
            <a:r>
              <a:rPr lang="en-US" dirty="0"/>
              <a:t>Architectures are </a:t>
            </a:r>
            <a:r>
              <a:rPr lang="en-US" dirty="0">
                <a:solidFill>
                  <a:srgbClr val="FF0000"/>
                </a:solidFill>
              </a:rPr>
              <a:t>terrible at knowing and exploiting different properties of application data</a:t>
            </a:r>
          </a:p>
          <a:p>
            <a:pPr lvl="1"/>
            <a:r>
              <a:rPr lang="en-US" dirty="0"/>
              <a:t>Designed to treat all data as the same</a:t>
            </a:r>
          </a:p>
          <a:p>
            <a:pPr lvl="1"/>
            <a:r>
              <a:rPr lang="en-US" dirty="0"/>
              <a:t>They make </a:t>
            </a:r>
            <a:r>
              <a:rPr lang="en-US" dirty="0">
                <a:solidFill>
                  <a:srgbClr val="0000FF"/>
                </a:solidFill>
              </a:rPr>
              <a:t>component-aware decisions vs. </a:t>
            </a:r>
            <a:r>
              <a:rPr lang="en-US" b="1" dirty="0">
                <a:solidFill>
                  <a:srgbClr val="0000FF"/>
                </a:solidFill>
              </a:rPr>
              <a:t>data-aware</a:t>
            </a:r>
          </a:p>
        </p:txBody>
      </p:sp>
      <p:sp>
        <p:nvSpPr>
          <p:cNvPr id="4" name="Slide Number Placeholder 3">
            <a:extLst>
              <a:ext uri="{FF2B5EF4-FFF2-40B4-BE49-F238E27FC236}">
                <a16:creationId xmlns:a16="http://schemas.microsoft.com/office/drawing/2014/main" id="{13E336A3-DE7D-504A-A23C-315D49EE6890}"/>
              </a:ext>
            </a:extLst>
          </p:cNvPr>
          <p:cNvSpPr>
            <a:spLocks noGrp="1"/>
          </p:cNvSpPr>
          <p:nvPr>
            <p:ph type="sldNum" sz="quarter" idx="11"/>
          </p:nvPr>
        </p:nvSpPr>
        <p:spPr/>
        <p:txBody>
          <a:bodyPr/>
          <a:lstStyle/>
          <a:p>
            <a:fld id="{323594FA-E141-4234-AE05-360401972BE7}" type="slidenum">
              <a:rPr lang="en-US" altLang="en-US" smtClean="0">
                <a:solidFill>
                  <a:srgbClr val="000000"/>
                </a:solidFill>
              </a:rPr>
              <a:pPr/>
              <a:t>35</a:t>
            </a:fld>
            <a:endParaRPr lang="en-US" altLang="en-US">
              <a:solidFill>
                <a:srgbClr val="000000"/>
              </a:solidFill>
            </a:endParaRPr>
          </a:p>
        </p:txBody>
      </p:sp>
      <p:sp>
        <p:nvSpPr>
          <p:cNvPr id="5" name="AutoShape 25">
            <a:extLst>
              <a:ext uri="{FF2B5EF4-FFF2-40B4-BE49-F238E27FC236}">
                <a16:creationId xmlns:a16="http://schemas.microsoft.com/office/drawing/2014/main" id="{A839A51C-8802-D047-8CD0-32595BF41ED0}"/>
              </a:ext>
            </a:extLst>
          </p:cNvPr>
          <p:cNvSpPr>
            <a:spLocks noChangeArrowheads="1"/>
          </p:cNvSpPr>
          <p:nvPr/>
        </p:nvSpPr>
        <p:spPr bwMode="auto">
          <a:xfrm>
            <a:off x="611560" y="1052736"/>
            <a:ext cx="6192688" cy="480566"/>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282607235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55D515-2CD3-FE48-A36D-1EDBB48CF782}"/>
              </a:ext>
            </a:extLst>
          </p:cNvPr>
          <p:cNvSpPr>
            <a:spLocks noGrp="1"/>
          </p:cNvSpPr>
          <p:nvPr>
            <p:ph type="title"/>
          </p:nvPr>
        </p:nvSpPr>
        <p:spPr/>
        <p:txBody>
          <a:bodyPr/>
          <a:lstStyle/>
          <a:p>
            <a:r>
              <a:rPr lang="en-US" dirty="0"/>
              <a:t>Fundamentally Better Architectures</a:t>
            </a:r>
          </a:p>
        </p:txBody>
      </p:sp>
      <p:sp>
        <p:nvSpPr>
          <p:cNvPr id="3" name="Content Placeholder 2">
            <a:extLst>
              <a:ext uri="{FF2B5EF4-FFF2-40B4-BE49-F238E27FC236}">
                <a16:creationId xmlns:a16="http://schemas.microsoft.com/office/drawing/2014/main" id="{21E21BD7-9134-8948-A688-D1C8BE8F5B7A}"/>
              </a:ext>
            </a:extLst>
          </p:cNvPr>
          <p:cNvSpPr>
            <a:spLocks noGrp="1"/>
          </p:cNvSpPr>
          <p:nvPr>
            <p:ph idx="1"/>
          </p:nvPr>
        </p:nvSpPr>
        <p:spPr>
          <a:xfrm>
            <a:off x="228600" y="1432520"/>
            <a:ext cx="8610600" cy="4876800"/>
          </a:xfrm>
        </p:spPr>
        <p:txBody>
          <a:bodyPr/>
          <a:lstStyle/>
          <a:p>
            <a:pPr marL="0" indent="0" algn="ctr">
              <a:buNone/>
            </a:pPr>
            <a:r>
              <a:rPr lang="en-US" sz="4800" b="1" dirty="0">
                <a:solidFill>
                  <a:srgbClr val="0000FF"/>
                </a:solidFill>
              </a:rPr>
              <a:t>Data-centric</a:t>
            </a:r>
          </a:p>
          <a:p>
            <a:pPr algn="ctr"/>
            <a:endParaRPr lang="en-US" sz="4800" b="1" dirty="0">
              <a:solidFill>
                <a:srgbClr val="0000FF"/>
              </a:solidFill>
            </a:endParaRPr>
          </a:p>
          <a:p>
            <a:pPr marL="0" indent="0" algn="ctr">
              <a:buNone/>
            </a:pPr>
            <a:r>
              <a:rPr lang="en-US" sz="4800" b="1" dirty="0">
                <a:solidFill>
                  <a:srgbClr val="0000FF"/>
                </a:solidFill>
              </a:rPr>
              <a:t>Data-driven</a:t>
            </a:r>
          </a:p>
          <a:p>
            <a:pPr marL="0" indent="0" algn="ctr">
              <a:buNone/>
            </a:pPr>
            <a:endParaRPr lang="en-US" sz="4800" b="1" dirty="0">
              <a:solidFill>
                <a:srgbClr val="0000FF"/>
              </a:solidFill>
            </a:endParaRPr>
          </a:p>
          <a:p>
            <a:pPr marL="0" indent="0" algn="ctr">
              <a:buNone/>
            </a:pPr>
            <a:r>
              <a:rPr lang="en-US" sz="4800" b="1" dirty="0">
                <a:solidFill>
                  <a:srgbClr val="0000FF"/>
                </a:solidFill>
              </a:rPr>
              <a:t>Data-aware</a:t>
            </a:r>
          </a:p>
        </p:txBody>
      </p:sp>
      <p:sp>
        <p:nvSpPr>
          <p:cNvPr id="4" name="Slide Number Placeholder 3">
            <a:extLst>
              <a:ext uri="{FF2B5EF4-FFF2-40B4-BE49-F238E27FC236}">
                <a16:creationId xmlns:a16="http://schemas.microsoft.com/office/drawing/2014/main" id="{1FCD387B-E70B-6A4A-BE99-B968136C01F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254078709"/>
      </p:ext>
    </p:extLst>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to Revisit the Entire Stack</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 Box 17"/>
          <p:cNvSpPr txBox="1">
            <a:spLocks noChangeArrowheads="1"/>
          </p:cNvSpPr>
          <p:nvPr/>
        </p:nvSpPr>
        <p:spPr bwMode="auto">
          <a:xfrm>
            <a:off x="3501600" y="390683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501600" y="353536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498425" y="287104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498425" y="249956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498425" y="213285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501600" y="427990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endParaRPr>
          </a:p>
        </p:txBody>
      </p:sp>
      <p:sp>
        <p:nvSpPr>
          <p:cNvPr id="11" name="Text Box 23"/>
          <p:cNvSpPr txBox="1">
            <a:spLocks noChangeAspect="1" noChangeArrowheads="1"/>
          </p:cNvSpPr>
          <p:nvPr/>
        </p:nvSpPr>
        <p:spPr bwMode="auto">
          <a:xfrm>
            <a:off x="3501600" y="465137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501600" y="321297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Text Box 23"/>
          <p:cNvSpPr txBox="1">
            <a:spLocks noChangeAspect="1" noChangeArrowheads="1"/>
          </p:cNvSpPr>
          <p:nvPr/>
        </p:nvSpPr>
        <p:spPr bwMode="auto">
          <a:xfrm>
            <a:off x="3503188" y="500697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4" name="Rounded Rectangle 13"/>
          <p:cNvSpPr>
            <a:spLocks noChangeArrowheads="1"/>
          </p:cNvSpPr>
          <p:nvPr/>
        </p:nvSpPr>
        <p:spPr bwMode="auto">
          <a:xfrm rot="5400000">
            <a:off x="3392996" y="2610036"/>
            <a:ext cx="2232248" cy="2286000"/>
          </a:xfrm>
          <a:prstGeom prst="roundRect">
            <a:avLst>
              <a:gd name="adj" fmla="val 16667"/>
            </a:avLst>
          </a:prstGeom>
          <a:noFill/>
          <a:ln w="44450">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
        <p:nvSpPr>
          <p:cNvPr id="15" name="TextBox 14">
            <a:extLst>
              <a:ext uri="{FF2B5EF4-FFF2-40B4-BE49-F238E27FC236}">
                <a16:creationId xmlns:a16="http://schemas.microsoft.com/office/drawing/2014/main" id="{96A6595C-436B-B546-8CE9-DFF850FBB246}"/>
              </a:ext>
            </a:extLst>
          </p:cNvPr>
          <p:cNvSpPr txBox="1"/>
          <p:nvPr/>
        </p:nvSpPr>
        <p:spPr>
          <a:xfrm>
            <a:off x="2195736" y="5805264"/>
            <a:ext cx="4793300"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We can get there step by step</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2839420221"/>
      </p:ext>
    </p:extLst>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Axiom</a:t>
            </a:r>
          </a:p>
        </p:txBody>
      </p:sp>
      <p:sp>
        <p:nvSpPr>
          <p:cNvPr id="3" name="Content Placeholder 2"/>
          <p:cNvSpPr>
            <a:spLocks noGrp="1"/>
          </p:cNvSpPr>
          <p:nvPr>
            <p:ph idx="1"/>
          </p:nvPr>
        </p:nvSpPr>
        <p:spPr>
          <a:xfrm>
            <a:off x="107504" y="908720"/>
            <a:ext cx="9036496" cy="4876800"/>
          </a:xfrm>
        </p:spPr>
        <p:txBody>
          <a:bodyPr/>
          <a:lstStyle/>
          <a:p>
            <a:pPr marL="0" indent="0" algn="ctr">
              <a:buNone/>
            </a:pPr>
            <a:r>
              <a:rPr lang="en-US" dirty="0"/>
              <a:t>To achieve the highest </a:t>
            </a:r>
            <a:r>
              <a:rPr lang="en-US" dirty="0">
                <a:solidFill>
                  <a:srgbClr val="FF0000"/>
                </a:solidFill>
              </a:rPr>
              <a:t>energy efficiency </a:t>
            </a:r>
            <a:r>
              <a:rPr lang="en-US" dirty="0"/>
              <a:t>and </a:t>
            </a:r>
            <a:r>
              <a:rPr lang="en-US" dirty="0">
                <a:solidFill>
                  <a:srgbClr val="FF0000"/>
                </a:solidFill>
              </a:rPr>
              <a:t>performance</a:t>
            </a:r>
            <a:r>
              <a:rPr lang="en-US" dirty="0"/>
              <a:t>:</a:t>
            </a:r>
          </a:p>
          <a:p>
            <a:pPr marL="0" indent="0" algn="ctr">
              <a:buNone/>
            </a:pPr>
            <a:endParaRPr lang="en-US" sz="1200" dirty="0"/>
          </a:p>
          <a:p>
            <a:pPr marL="0" indent="0" algn="ctr">
              <a:buNone/>
            </a:pPr>
            <a:r>
              <a:rPr lang="en-US" sz="3200" b="1" dirty="0">
                <a:solidFill>
                  <a:srgbClr val="0000FF"/>
                </a:solidFill>
              </a:rPr>
              <a:t>we must take an expanded view</a:t>
            </a:r>
          </a:p>
          <a:p>
            <a:pPr marL="0" indent="0" algn="ctr">
              <a:buNone/>
            </a:pPr>
            <a:r>
              <a:rPr lang="en-US" dirty="0">
                <a:solidFill>
                  <a:srgbClr val="0000FF"/>
                </a:solidFill>
              </a:rPr>
              <a:t>of computer architecture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 Box 17"/>
          <p:cNvSpPr txBox="1">
            <a:spLocks noChangeArrowheads="1"/>
          </p:cNvSpPr>
          <p:nvPr/>
        </p:nvSpPr>
        <p:spPr bwMode="auto">
          <a:xfrm>
            <a:off x="2259208" y="4842942"/>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2259208" y="4471467"/>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2256033" y="3807148"/>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2256033" y="3435673"/>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2256033" y="3068960"/>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2259208" y="5216004"/>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endParaRPr>
          </a:p>
        </p:txBody>
      </p:sp>
      <p:sp>
        <p:nvSpPr>
          <p:cNvPr id="11" name="Text Box 23"/>
          <p:cNvSpPr txBox="1">
            <a:spLocks noChangeAspect="1" noChangeArrowheads="1"/>
          </p:cNvSpPr>
          <p:nvPr/>
        </p:nvSpPr>
        <p:spPr bwMode="auto">
          <a:xfrm>
            <a:off x="2259208" y="5587479"/>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2259208" y="4149080"/>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4" name="Text Box 23"/>
          <p:cNvSpPr txBox="1">
            <a:spLocks noChangeAspect="1" noChangeArrowheads="1"/>
          </p:cNvSpPr>
          <p:nvPr/>
        </p:nvSpPr>
        <p:spPr bwMode="auto">
          <a:xfrm>
            <a:off x="2260796" y="5943079"/>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5" name="Rounded Rectangle 14"/>
          <p:cNvSpPr>
            <a:spLocks noChangeArrowheads="1"/>
          </p:cNvSpPr>
          <p:nvPr/>
        </p:nvSpPr>
        <p:spPr bwMode="auto">
          <a:xfrm rot="5400000">
            <a:off x="2150604" y="3546140"/>
            <a:ext cx="2232248" cy="2286000"/>
          </a:xfrm>
          <a:prstGeom prst="roundRect">
            <a:avLst>
              <a:gd name="adj" fmla="val 16667"/>
            </a:avLst>
          </a:prstGeom>
          <a:noFill/>
          <a:ln w="444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ＭＳ Ｐゴシック" panose="020B0600070205080204" pitchFamily="34" charset="-128"/>
              <a:cs typeface="+mn-cs"/>
            </a:endParaRPr>
          </a:p>
        </p:txBody>
      </p:sp>
      <p:sp>
        <p:nvSpPr>
          <p:cNvPr id="17" name="TextBox 16"/>
          <p:cNvSpPr txBox="1"/>
          <p:nvPr/>
        </p:nvSpPr>
        <p:spPr>
          <a:xfrm>
            <a:off x="4447252" y="4077072"/>
            <a:ext cx="4661252" cy="76944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Co-design across the hierarchy: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Algorithms to devices</a:t>
            </a:r>
          </a:p>
        </p:txBody>
      </p:sp>
      <p:sp>
        <p:nvSpPr>
          <p:cNvPr id="18" name="TextBox 17"/>
          <p:cNvSpPr txBox="1"/>
          <p:nvPr/>
        </p:nvSpPr>
        <p:spPr>
          <a:xfrm>
            <a:off x="4471163" y="5157192"/>
            <a:ext cx="4493325" cy="76944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Specialize as much as possible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within the design goals</a:t>
            </a:r>
          </a:p>
        </p:txBody>
      </p:sp>
    </p:spTree>
    <p:extLst>
      <p:ext uri="{BB962C8B-B14F-4D97-AF65-F5344CB8AC3E}">
        <p14:creationId xmlns:p14="http://schemas.microsoft.com/office/powerpoint/2010/main" val="425582400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55D515-2CD3-FE48-A36D-1EDBB48CF782}"/>
              </a:ext>
            </a:extLst>
          </p:cNvPr>
          <p:cNvSpPr>
            <a:spLocks noGrp="1"/>
          </p:cNvSpPr>
          <p:nvPr>
            <p:ph type="title"/>
          </p:nvPr>
        </p:nvSpPr>
        <p:spPr/>
        <p:txBody>
          <a:bodyPr/>
          <a:lstStyle/>
          <a:p>
            <a:r>
              <a:rPr lang="en-US" dirty="0"/>
              <a:t>Fundamentally Better Architectures</a:t>
            </a:r>
          </a:p>
        </p:txBody>
      </p:sp>
      <p:sp>
        <p:nvSpPr>
          <p:cNvPr id="3" name="Content Placeholder 2">
            <a:extLst>
              <a:ext uri="{FF2B5EF4-FFF2-40B4-BE49-F238E27FC236}">
                <a16:creationId xmlns:a16="http://schemas.microsoft.com/office/drawing/2014/main" id="{21E21BD7-9134-8948-A688-D1C8BE8F5B7A}"/>
              </a:ext>
            </a:extLst>
          </p:cNvPr>
          <p:cNvSpPr>
            <a:spLocks noGrp="1"/>
          </p:cNvSpPr>
          <p:nvPr>
            <p:ph idx="1"/>
          </p:nvPr>
        </p:nvSpPr>
        <p:spPr>
          <a:xfrm>
            <a:off x="228600" y="1432520"/>
            <a:ext cx="8610600" cy="4876800"/>
          </a:xfrm>
        </p:spPr>
        <p:txBody>
          <a:bodyPr/>
          <a:lstStyle/>
          <a:p>
            <a:pPr marL="0" indent="0" algn="ctr">
              <a:buNone/>
            </a:pPr>
            <a:r>
              <a:rPr lang="en-US" sz="4800" b="1" dirty="0">
                <a:solidFill>
                  <a:srgbClr val="0000FF"/>
                </a:solidFill>
              </a:rPr>
              <a:t>Data-centric</a:t>
            </a:r>
          </a:p>
          <a:p>
            <a:pPr algn="ctr"/>
            <a:endParaRPr lang="en-US" sz="4800" b="1" dirty="0">
              <a:solidFill>
                <a:srgbClr val="0000FF"/>
              </a:solidFill>
            </a:endParaRPr>
          </a:p>
          <a:p>
            <a:pPr marL="0" indent="0" algn="ctr">
              <a:buNone/>
            </a:pPr>
            <a:r>
              <a:rPr lang="en-US" sz="4800" b="1" dirty="0">
                <a:solidFill>
                  <a:srgbClr val="0000FF"/>
                </a:solidFill>
              </a:rPr>
              <a:t>Data-driven</a:t>
            </a:r>
          </a:p>
          <a:p>
            <a:pPr marL="0" indent="0" algn="ctr">
              <a:buNone/>
            </a:pPr>
            <a:endParaRPr lang="en-US" sz="4800" b="1" dirty="0">
              <a:solidFill>
                <a:srgbClr val="0000FF"/>
              </a:solidFill>
            </a:endParaRPr>
          </a:p>
          <a:p>
            <a:pPr marL="0" indent="0" algn="ctr">
              <a:buNone/>
            </a:pPr>
            <a:r>
              <a:rPr lang="en-US" sz="4800" b="1" dirty="0">
                <a:solidFill>
                  <a:srgbClr val="0000FF"/>
                </a:solidFill>
              </a:rPr>
              <a:t>Data-aware</a:t>
            </a:r>
          </a:p>
        </p:txBody>
      </p:sp>
      <p:sp>
        <p:nvSpPr>
          <p:cNvPr id="4" name="Slide Number Placeholder 3">
            <a:extLst>
              <a:ext uri="{FF2B5EF4-FFF2-40B4-BE49-F238E27FC236}">
                <a16:creationId xmlns:a16="http://schemas.microsoft.com/office/drawing/2014/main" id="{1FCD387B-E70B-6A4A-BE99-B968136C01F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321650504"/>
      </p:ext>
    </p:extLst>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04F852-247E-8E45-911F-917B88B448CC}"/>
              </a:ext>
            </a:extLst>
          </p:cNvPr>
          <p:cNvSpPr>
            <a:spLocks noGrp="1"/>
          </p:cNvSpPr>
          <p:nvPr>
            <p:ph type="title"/>
          </p:nvPr>
        </p:nvSpPr>
        <p:spPr>
          <a:xfrm>
            <a:off x="228600" y="152400"/>
            <a:ext cx="8879904" cy="1066800"/>
          </a:xfrm>
        </p:spPr>
        <p:txBody>
          <a:bodyPr/>
          <a:lstStyle/>
          <a:p>
            <a:r>
              <a:rPr lang="en-US" sz="3400" dirty="0"/>
              <a:t>A Blueprint for Fundamentally Better Architectures</a:t>
            </a:r>
          </a:p>
        </p:txBody>
      </p:sp>
      <p:sp>
        <p:nvSpPr>
          <p:cNvPr id="3" name="Content Placeholder 2">
            <a:extLst>
              <a:ext uri="{FF2B5EF4-FFF2-40B4-BE49-F238E27FC236}">
                <a16:creationId xmlns:a16="http://schemas.microsoft.com/office/drawing/2014/main" id="{33D775C0-662F-E944-BE80-00AD35D75816}"/>
              </a:ext>
            </a:extLst>
          </p:cNvPr>
          <p:cNvSpPr>
            <a:spLocks noGrp="1"/>
          </p:cNvSpPr>
          <p:nvPr>
            <p:ph idx="1"/>
          </p:nvPr>
        </p:nvSpPr>
        <p:spPr>
          <a:xfrm>
            <a:off x="228600" y="1052736"/>
            <a:ext cx="8610600" cy="5195664"/>
          </a:xfrm>
        </p:spPr>
        <p:txBody>
          <a:bodyPr/>
          <a:lstStyle/>
          <a:p>
            <a:r>
              <a:rPr lang="en-US" sz="2000" dirty="0"/>
              <a:t>Onur Mutlu,</a:t>
            </a:r>
            <a:br>
              <a:rPr lang="en-US" sz="2000" dirty="0"/>
            </a:br>
            <a:r>
              <a:rPr lang="en-US" sz="2000" b="1" dirty="0">
                <a:solidFill>
                  <a:srgbClr val="0000FF"/>
                </a:solidFill>
                <a:hlinkClick r:id="rId2">
                  <a:extLst>
                    <a:ext uri="{A12FA001-AC4F-418D-AE19-62706E023703}">
                      <ahyp:hlinkClr xmlns:ahyp="http://schemas.microsoft.com/office/drawing/2018/hyperlinkcolor" val="tx"/>
                    </a:ext>
                  </a:extLst>
                </a:hlinkClick>
              </a:rPr>
              <a:t>"Intelligent Architectures for Intelligent Computing Systems"</a:t>
            </a:r>
            <a:br>
              <a:rPr lang="en-US" sz="2000" dirty="0"/>
            </a:br>
            <a:r>
              <a:rPr lang="en-US" sz="2000" i="1" dirty="0"/>
              <a:t>Invited Paper in Proceedings of the </a:t>
            </a:r>
            <a:r>
              <a:rPr lang="en-US" sz="2000" i="1" dirty="0">
                <a:hlinkClick r:id="rId3"/>
              </a:rPr>
              <a:t>Design, Automation, and Test in Europe Conference</a:t>
            </a:r>
            <a:r>
              <a:rPr lang="en-US" sz="2000" i="1" dirty="0"/>
              <a:t> (</a:t>
            </a:r>
            <a:r>
              <a:rPr lang="en-US" sz="2000" b="1" i="1" dirty="0"/>
              <a:t>DATE</a:t>
            </a:r>
            <a:r>
              <a:rPr lang="en-US" sz="2000" i="1" dirty="0"/>
              <a:t>)</a:t>
            </a:r>
            <a:r>
              <a:rPr lang="en-US" sz="2000" dirty="0"/>
              <a:t>, Virtual, February 2021.</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a:t>
            </a:r>
            <a:br>
              <a:rPr lang="en-US" sz="2000" dirty="0"/>
            </a:br>
            <a:r>
              <a:rPr lang="en-US" sz="2000" dirty="0"/>
              <a:t>[</a:t>
            </a:r>
            <a:r>
              <a:rPr lang="en-US" sz="2000" dirty="0">
                <a:hlinkClick r:id="rId6"/>
              </a:rPr>
              <a:t>IEDM Tutorial Slides (pptx)</a:t>
            </a:r>
            <a:r>
              <a:rPr lang="en-US" sz="2000" dirty="0"/>
              <a:t> </a:t>
            </a:r>
            <a:r>
              <a:rPr lang="en-US" sz="2000" dirty="0">
                <a:hlinkClick r:id="rId7"/>
              </a:rPr>
              <a:t>(pdf)</a:t>
            </a:r>
            <a:r>
              <a:rPr lang="en-US" sz="2000" dirty="0"/>
              <a:t>]</a:t>
            </a:r>
            <a:br>
              <a:rPr lang="en-US" sz="2000" dirty="0"/>
            </a:br>
            <a:r>
              <a:rPr lang="en-US" sz="2000" dirty="0"/>
              <a:t>[</a:t>
            </a:r>
            <a:r>
              <a:rPr lang="en-US" sz="2000" dirty="0">
                <a:hlinkClick r:id="rId8"/>
              </a:rPr>
              <a:t>Short DATE Talk Video</a:t>
            </a:r>
            <a:r>
              <a:rPr lang="en-US" sz="2000" dirty="0"/>
              <a:t> (11 minutes)]</a:t>
            </a:r>
            <a:br>
              <a:rPr lang="en-US" sz="2000" dirty="0"/>
            </a:br>
            <a:r>
              <a:rPr lang="en-US" sz="2000" dirty="0"/>
              <a:t>[</a:t>
            </a:r>
            <a:r>
              <a:rPr lang="en-US" sz="2000" dirty="0">
                <a:hlinkClick r:id="rId9"/>
              </a:rPr>
              <a:t>Longer IEDM Tutorial Video</a:t>
            </a:r>
            <a:r>
              <a:rPr lang="en-US" sz="2000" dirty="0"/>
              <a:t> (1 </a:t>
            </a:r>
            <a:r>
              <a:rPr lang="en-US" sz="2000" dirty="0" err="1"/>
              <a:t>hr</a:t>
            </a:r>
            <a:r>
              <a:rPr lang="en-US" sz="2000" dirty="0"/>
              <a:t> 51 minutes)]</a:t>
            </a:r>
          </a:p>
          <a:p>
            <a:endParaRPr lang="en-US" sz="2000" dirty="0"/>
          </a:p>
        </p:txBody>
      </p:sp>
      <p:sp>
        <p:nvSpPr>
          <p:cNvPr id="4" name="Slide Number Placeholder 3">
            <a:extLst>
              <a:ext uri="{FF2B5EF4-FFF2-40B4-BE49-F238E27FC236}">
                <a16:creationId xmlns:a16="http://schemas.microsoft.com/office/drawing/2014/main" id="{A902EC93-2093-4A4C-9A55-4B63386A8DC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4A91863D-16AC-D747-BA17-510BFEEF04EF}"/>
              </a:ext>
            </a:extLst>
          </p:cNvPr>
          <p:cNvPicPr>
            <a:picLocks noChangeAspect="1"/>
          </p:cNvPicPr>
          <p:nvPr/>
        </p:nvPicPr>
        <p:blipFill>
          <a:blip r:embed="rId10"/>
          <a:stretch>
            <a:fillRect/>
          </a:stretch>
        </p:blipFill>
        <p:spPr>
          <a:xfrm>
            <a:off x="0" y="4399550"/>
            <a:ext cx="9144000" cy="1549730"/>
          </a:xfrm>
          <a:prstGeom prst="rect">
            <a:avLst/>
          </a:prstGeom>
        </p:spPr>
      </p:pic>
    </p:spTree>
    <p:extLst>
      <p:ext uri="{BB962C8B-B14F-4D97-AF65-F5344CB8AC3E}">
        <p14:creationId xmlns:p14="http://schemas.microsoft.com/office/powerpoint/2010/main" val="2595209906"/>
      </p:ext>
    </p:extLst>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B37CB-A115-C448-B0F3-4AE5B1D4F2A6}"/>
              </a:ext>
            </a:extLst>
          </p:cNvPr>
          <p:cNvSpPr>
            <a:spLocks noGrp="1"/>
          </p:cNvSpPr>
          <p:nvPr>
            <p:ph type="ctrTitle"/>
          </p:nvPr>
        </p:nvSpPr>
        <p:spPr>
          <a:xfrm>
            <a:off x="685800" y="1460376"/>
            <a:ext cx="7924800" cy="1752600"/>
          </a:xfrm>
        </p:spPr>
        <p:txBody>
          <a:bodyPr/>
          <a:lstStyle/>
          <a:p>
            <a:pPr algn="ctr"/>
            <a:r>
              <a:rPr lang="en-US" dirty="0"/>
              <a:t>Data-Centric (Memory-Centric) Architectures</a:t>
            </a:r>
          </a:p>
        </p:txBody>
      </p:sp>
      <p:sp>
        <p:nvSpPr>
          <p:cNvPr id="3" name="Subtitle 2">
            <a:extLst>
              <a:ext uri="{FF2B5EF4-FFF2-40B4-BE49-F238E27FC236}">
                <a16:creationId xmlns:a16="http://schemas.microsoft.com/office/drawing/2014/main" id="{BC037863-551C-F043-BB62-20787BDBDA76}"/>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8B6EBD97-92C3-8040-ABAF-8E7431A02732}"/>
              </a:ext>
            </a:extLst>
          </p:cNvPr>
          <p:cNvSpPr>
            <a:spLocks noGrp="1"/>
          </p:cNvSpPr>
          <p:nvPr>
            <p:ph type="sldNum" sz="quarter" idx="12"/>
          </p:nvPr>
        </p:nvSpPr>
        <p:spPr/>
        <p:txBody>
          <a:bodyPr/>
          <a:lstStyle/>
          <a:p>
            <a:fld id="{7341D3D9-3FE8-4025-BF66-8DAB1ABB951F}" type="slidenum">
              <a:rPr lang="en-US" altLang="en-US" smtClean="0">
                <a:solidFill>
                  <a:srgbClr val="000000"/>
                </a:solidFill>
              </a:rPr>
              <a:pPr/>
              <a:t>41</a:t>
            </a:fld>
            <a:endParaRPr lang="en-US" altLang="en-US">
              <a:solidFill>
                <a:srgbClr val="000000"/>
              </a:solidFill>
            </a:endParaRPr>
          </a:p>
        </p:txBody>
      </p:sp>
    </p:spTree>
    <p:extLst>
      <p:ext uri="{BB962C8B-B14F-4D97-AF65-F5344CB8AC3E}">
        <p14:creationId xmlns:p14="http://schemas.microsoft.com/office/powerpoint/2010/main" val="611465672"/>
      </p:ext>
    </p:extLst>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6A36DD-E071-084E-A698-25D80E2E22EA}"/>
              </a:ext>
            </a:extLst>
          </p:cNvPr>
          <p:cNvSpPr>
            <a:spLocks noGrp="1"/>
          </p:cNvSpPr>
          <p:nvPr>
            <p:ph type="title"/>
          </p:nvPr>
        </p:nvSpPr>
        <p:spPr/>
        <p:txBody>
          <a:bodyPr/>
          <a:lstStyle/>
          <a:p>
            <a:r>
              <a:rPr lang="en-US" dirty="0"/>
              <a:t>Data-Centric Architectures: Properties</a:t>
            </a:r>
          </a:p>
        </p:txBody>
      </p:sp>
      <p:sp>
        <p:nvSpPr>
          <p:cNvPr id="3" name="Content Placeholder 2">
            <a:extLst>
              <a:ext uri="{FF2B5EF4-FFF2-40B4-BE49-F238E27FC236}">
                <a16:creationId xmlns:a16="http://schemas.microsoft.com/office/drawing/2014/main" id="{B14915FF-65F1-9148-84F8-D897101D7352}"/>
              </a:ext>
            </a:extLst>
          </p:cNvPr>
          <p:cNvSpPr>
            <a:spLocks noGrp="1"/>
          </p:cNvSpPr>
          <p:nvPr>
            <p:ph idx="1"/>
          </p:nvPr>
        </p:nvSpPr>
        <p:spPr>
          <a:xfrm>
            <a:off x="228600" y="1124744"/>
            <a:ext cx="8807896" cy="5123656"/>
          </a:xfrm>
        </p:spPr>
        <p:txBody>
          <a:bodyPr/>
          <a:lstStyle/>
          <a:p>
            <a:r>
              <a:rPr lang="en-US" b="1" dirty="0">
                <a:solidFill>
                  <a:srgbClr val="0000FF"/>
                </a:solidFill>
              </a:rPr>
              <a:t>Process data where it resides </a:t>
            </a:r>
            <a:r>
              <a:rPr lang="en-US" dirty="0">
                <a:solidFill>
                  <a:srgbClr val="0000FF"/>
                </a:solidFill>
              </a:rPr>
              <a:t>(where it makes sense)</a:t>
            </a:r>
          </a:p>
          <a:p>
            <a:pPr lvl="1"/>
            <a:r>
              <a:rPr lang="en-US" dirty="0"/>
              <a:t>Processing in and near memory structures</a:t>
            </a:r>
          </a:p>
          <a:p>
            <a:pPr marL="0" indent="0">
              <a:buNone/>
            </a:pPr>
            <a:endParaRPr lang="en-US" dirty="0"/>
          </a:p>
          <a:p>
            <a:r>
              <a:rPr lang="en-US" b="1" dirty="0">
                <a:solidFill>
                  <a:srgbClr val="0000FF"/>
                </a:solidFill>
              </a:rPr>
              <a:t>Low-latency and low-energy data access</a:t>
            </a:r>
          </a:p>
          <a:p>
            <a:pPr lvl="1"/>
            <a:r>
              <a:rPr lang="en-US" dirty="0"/>
              <a:t>Low latency memory</a:t>
            </a:r>
          </a:p>
          <a:p>
            <a:pPr lvl="1"/>
            <a:r>
              <a:rPr lang="en-US" dirty="0"/>
              <a:t>Low energy memory</a:t>
            </a:r>
          </a:p>
          <a:p>
            <a:pPr marL="344487" lvl="1" indent="0">
              <a:buNone/>
            </a:pPr>
            <a:endParaRPr lang="en-US" dirty="0"/>
          </a:p>
          <a:p>
            <a:r>
              <a:rPr lang="en-US" b="1" dirty="0">
                <a:solidFill>
                  <a:srgbClr val="0000FF"/>
                </a:solidFill>
              </a:rPr>
              <a:t>Low-cost data storage and processing</a:t>
            </a:r>
          </a:p>
          <a:p>
            <a:pPr lvl="1"/>
            <a:r>
              <a:rPr lang="en-US" dirty="0"/>
              <a:t>High capacity memory at low cost: hybrid memory, compression</a:t>
            </a:r>
          </a:p>
          <a:p>
            <a:pPr lvl="1"/>
            <a:endParaRPr lang="en-US" dirty="0"/>
          </a:p>
          <a:p>
            <a:r>
              <a:rPr lang="en-US" b="1" dirty="0">
                <a:solidFill>
                  <a:srgbClr val="0000FF"/>
                </a:solidFill>
              </a:rPr>
              <a:t>Intelligent data management</a:t>
            </a:r>
          </a:p>
          <a:p>
            <a:pPr lvl="1"/>
            <a:r>
              <a:rPr lang="en-US" dirty="0"/>
              <a:t>Intelligent controllers handling robustness, security, cost, perf.</a:t>
            </a:r>
          </a:p>
          <a:p>
            <a:endParaRPr lang="en-US" dirty="0"/>
          </a:p>
        </p:txBody>
      </p:sp>
      <p:sp>
        <p:nvSpPr>
          <p:cNvPr id="4" name="Slide Number Placeholder 3">
            <a:extLst>
              <a:ext uri="{FF2B5EF4-FFF2-40B4-BE49-F238E27FC236}">
                <a16:creationId xmlns:a16="http://schemas.microsoft.com/office/drawing/2014/main" id="{0F1F47AA-F773-7243-876F-B38D973B454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AutoShape 25">
            <a:extLst>
              <a:ext uri="{FF2B5EF4-FFF2-40B4-BE49-F238E27FC236}">
                <a16:creationId xmlns:a16="http://schemas.microsoft.com/office/drawing/2014/main" id="{F2DDA778-26A3-A449-9FF9-F9A4D7854DF7}"/>
              </a:ext>
            </a:extLst>
          </p:cNvPr>
          <p:cNvSpPr>
            <a:spLocks noChangeArrowheads="1"/>
          </p:cNvSpPr>
          <p:nvPr/>
        </p:nvSpPr>
        <p:spPr bwMode="auto">
          <a:xfrm>
            <a:off x="539552" y="1124744"/>
            <a:ext cx="7920880" cy="480566"/>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80862475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B37CB-A115-C448-B0F3-4AE5B1D4F2A6}"/>
              </a:ext>
            </a:extLst>
          </p:cNvPr>
          <p:cNvSpPr>
            <a:spLocks noGrp="1"/>
          </p:cNvSpPr>
          <p:nvPr>
            <p:ph type="ctrTitle"/>
          </p:nvPr>
        </p:nvSpPr>
        <p:spPr>
          <a:xfrm>
            <a:off x="685800" y="1484784"/>
            <a:ext cx="7924800" cy="1752600"/>
          </a:xfrm>
        </p:spPr>
        <p:txBody>
          <a:bodyPr/>
          <a:lstStyle/>
          <a:p>
            <a:r>
              <a:rPr lang="en-US" dirty="0"/>
              <a:t>Processing Data </a:t>
            </a:r>
            <a:br>
              <a:rPr lang="en-US" dirty="0"/>
            </a:br>
            <a:r>
              <a:rPr lang="en-US" dirty="0"/>
              <a:t>	        Where It Makes Sense</a:t>
            </a:r>
          </a:p>
        </p:txBody>
      </p:sp>
      <p:sp>
        <p:nvSpPr>
          <p:cNvPr id="3" name="Subtitle 2">
            <a:extLst>
              <a:ext uri="{FF2B5EF4-FFF2-40B4-BE49-F238E27FC236}">
                <a16:creationId xmlns:a16="http://schemas.microsoft.com/office/drawing/2014/main" id="{BC037863-551C-F043-BB62-20787BDBDA76}"/>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8B6EBD97-92C3-8040-ABAF-8E7431A0273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34413268"/>
      </p:ext>
    </p:extLst>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2">
            <a:extLst>
              <a:ext uri="{FF2B5EF4-FFF2-40B4-BE49-F238E27FC236}">
                <a16:creationId xmlns:a16="http://schemas.microsoft.com/office/drawing/2014/main" id="{D0DC6A04-D80E-184D-BC07-63C1F510EF16}"/>
              </a:ext>
            </a:extLst>
          </p:cNvPr>
          <p:cNvSpPr>
            <a:spLocks noGrp="1"/>
          </p:cNvSpPr>
          <p:nvPr>
            <p:ph idx="1"/>
          </p:nvPr>
        </p:nvSpPr>
        <p:spPr>
          <a:xfrm>
            <a:off x="169011" y="936172"/>
            <a:ext cx="8894602" cy="5293805"/>
          </a:xfrm>
        </p:spPr>
        <p:txBody>
          <a:bodyPr/>
          <a:lstStyle/>
          <a:p>
            <a:r>
              <a:rPr lang="en-US" dirty="0"/>
              <a:t>Kautz, “</a:t>
            </a:r>
            <a:r>
              <a:rPr lang="en-US" dirty="0">
                <a:solidFill>
                  <a:srgbClr val="0000FF"/>
                </a:solidFill>
              </a:rPr>
              <a:t>Cellular Logic-in-Memory Arrays</a:t>
            </a:r>
            <a:r>
              <a:rPr lang="en-US" dirty="0"/>
              <a:t>”, IEEE TC 1969.</a:t>
            </a:r>
          </a:p>
        </p:txBody>
      </p:sp>
      <p:sp>
        <p:nvSpPr>
          <p:cNvPr id="8" name="TextBox 7">
            <a:extLst>
              <a:ext uri="{FF2B5EF4-FFF2-40B4-BE49-F238E27FC236}">
                <a16:creationId xmlns:a16="http://schemas.microsoft.com/office/drawing/2014/main" id="{B249EA16-0367-EB43-921A-3C42949CA66E}"/>
              </a:ext>
            </a:extLst>
          </p:cNvPr>
          <p:cNvSpPr txBox="1"/>
          <p:nvPr/>
        </p:nvSpPr>
        <p:spPr>
          <a:xfrm>
            <a:off x="3384816" y="6557759"/>
            <a:ext cx="2374368" cy="246221"/>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FF"/>
                </a:solidFill>
                <a:effectLst/>
                <a:uLnTx/>
                <a:uFillTx/>
                <a:latin typeface="Calibri" panose="020F0502020204030204"/>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https://doi.org/10.1109/T-C.1969.222754</a:t>
            </a:r>
            <a:endParaRPr kumimoji="0" lang="en-US" sz="1000" b="0" i="0" u="none" strike="noStrike" kern="1200" cap="none" spc="0" normalizeH="0" baseline="0" noProof="0" dirty="0">
              <a:ln>
                <a:noFill/>
              </a:ln>
              <a:solidFill>
                <a:srgbClr val="0000FF"/>
              </a:solidFill>
              <a:effectLst/>
              <a:uLnTx/>
              <a:uFillTx/>
              <a:latin typeface="Calibri" panose="020F0502020204030204"/>
              <a:ea typeface="ＭＳ Ｐゴシック" panose="020B0600070205080204" pitchFamily="34" charset="-128"/>
              <a:cs typeface="+mn-cs"/>
            </a:endParaRPr>
          </a:p>
        </p:txBody>
      </p:sp>
      <p:pic>
        <p:nvPicPr>
          <p:cNvPr id="3" name="Picture 2">
            <a:extLst>
              <a:ext uri="{FF2B5EF4-FFF2-40B4-BE49-F238E27FC236}">
                <a16:creationId xmlns:a16="http://schemas.microsoft.com/office/drawing/2014/main" id="{628C4192-E29D-E24F-8502-741864FE95A5}"/>
              </a:ext>
            </a:extLst>
          </p:cNvPr>
          <p:cNvPicPr>
            <a:picLocks noChangeAspect="1"/>
          </p:cNvPicPr>
          <p:nvPr/>
        </p:nvPicPr>
        <p:blipFill>
          <a:blip r:embed="rId3"/>
          <a:stretch>
            <a:fillRect/>
          </a:stretch>
        </p:blipFill>
        <p:spPr>
          <a:xfrm>
            <a:off x="93840" y="1545034"/>
            <a:ext cx="7422488" cy="1614853"/>
          </a:xfrm>
          <a:prstGeom prst="rect">
            <a:avLst/>
          </a:prstGeom>
          <a:ln>
            <a:noFill/>
          </a:ln>
        </p:spPr>
      </p:pic>
      <p:pic>
        <p:nvPicPr>
          <p:cNvPr id="4" name="Picture 3">
            <a:extLst>
              <a:ext uri="{FF2B5EF4-FFF2-40B4-BE49-F238E27FC236}">
                <a16:creationId xmlns:a16="http://schemas.microsoft.com/office/drawing/2014/main" id="{415F294C-7C0D-9C40-83D9-362BA2329E1C}"/>
              </a:ext>
            </a:extLst>
          </p:cNvPr>
          <p:cNvPicPr>
            <a:picLocks noChangeAspect="1"/>
          </p:cNvPicPr>
          <p:nvPr/>
        </p:nvPicPr>
        <p:blipFill>
          <a:blip r:embed="rId4"/>
          <a:stretch>
            <a:fillRect/>
          </a:stretch>
        </p:blipFill>
        <p:spPr>
          <a:xfrm>
            <a:off x="750743" y="3159887"/>
            <a:ext cx="3821257" cy="3260576"/>
          </a:xfrm>
          <a:prstGeom prst="rect">
            <a:avLst/>
          </a:prstGeom>
          <a:ln>
            <a:noFill/>
          </a:ln>
        </p:spPr>
      </p:pic>
      <p:pic>
        <p:nvPicPr>
          <p:cNvPr id="5" name="Picture 4">
            <a:extLst>
              <a:ext uri="{FF2B5EF4-FFF2-40B4-BE49-F238E27FC236}">
                <a16:creationId xmlns:a16="http://schemas.microsoft.com/office/drawing/2014/main" id="{B83F4E44-82BE-F649-AE47-8490FABD910C}"/>
              </a:ext>
            </a:extLst>
          </p:cNvPr>
          <p:cNvPicPr>
            <a:picLocks noChangeAspect="1"/>
          </p:cNvPicPr>
          <p:nvPr/>
        </p:nvPicPr>
        <p:blipFill>
          <a:blip r:embed="rId5"/>
          <a:stretch>
            <a:fillRect/>
          </a:stretch>
        </p:blipFill>
        <p:spPr>
          <a:xfrm>
            <a:off x="5127130" y="3594249"/>
            <a:ext cx="3289819" cy="2460750"/>
          </a:xfrm>
          <a:prstGeom prst="rect">
            <a:avLst/>
          </a:prstGeom>
          <a:noFill/>
          <a:ln>
            <a:noFill/>
          </a:ln>
        </p:spPr>
      </p:pic>
      <p:sp>
        <p:nvSpPr>
          <p:cNvPr id="9" name="Title 1">
            <a:extLst>
              <a:ext uri="{FF2B5EF4-FFF2-40B4-BE49-F238E27FC236}">
                <a16:creationId xmlns:a16="http://schemas.microsoft.com/office/drawing/2014/main" id="{5EFFEB3E-E419-4F42-ACDC-B356AE150896}"/>
              </a:ext>
            </a:extLst>
          </p:cNvPr>
          <p:cNvSpPr>
            <a:spLocks noGrp="1"/>
          </p:cNvSpPr>
          <p:nvPr>
            <p:ph type="title"/>
          </p:nvPr>
        </p:nvSpPr>
        <p:spPr>
          <a:xfrm>
            <a:off x="228600" y="152400"/>
            <a:ext cx="8610600" cy="1066800"/>
          </a:xfrm>
        </p:spPr>
        <p:txBody>
          <a:bodyPr/>
          <a:lstStyle/>
          <a:p>
            <a:r>
              <a:rPr lang="en-US" dirty="0"/>
              <a:t>Processing in/near Memory: An Old Idea</a:t>
            </a:r>
          </a:p>
        </p:txBody>
      </p:sp>
    </p:spTree>
    <p:extLst>
      <p:ext uri="{BB962C8B-B14F-4D97-AF65-F5344CB8AC3E}">
        <p14:creationId xmlns:p14="http://schemas.microsoft.com/office/powerpoint/2010/main" val="457640188"/>
      </p:ext>
    </p:extLst>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992169-91D1-9547-8D20-ED078F3E578F}"/>
              </a:ext>
            </a:extLst>
          </p:cNvPr>
          <p:cNvSpPr>
            <a:spLocks noGrp="1"/>
          </p:cNvSpPr>
          <p:nvPr>
            <p:ph type="title"/>
          </p:nvPr>
        </p:nvSpPr>
        <p:spPr/>
        <p:txBody>
          <a:bodyPr/>
          <a:lstStyle/>
          <a:p>
            <a:r>
              <a:rPr lang="en-US" dirty="0"/>
              <a:t>Processing in/near Memory: An Old Idea</a:t>
            </a:r>
          </a:p>
        </p:txBody>
      </p:sp>
      <p:sp>
        <p:nvSpPr>
          <p:cNvPr id="3" name="Content Placeholder 2">
            <a:extLst>
              <a:ext uri="{FF2B5EF4-FFF2-40B4-BE49-F238E27FC236}">
                <a16:creationId xmlns:a16="http://schemas.microsoft.com/office/drawing/2014/main" id="{270ED294-5647-F94B-A57E-CA0F09C77014}"/>
              </a:ext>
            </a:extLst>
          </p:cNvPr>
          <p:cNvSpPr>
            <a:spLocks noGrp="1"/>
          </p:cNvSpPr>
          <p:nvPr>
            <p:ph idx="1"/>
          </p:nvPr>
        </p:nvSpPr>
        <p:spPr>
          <a:xfrm>
            <a:off x="228600" y="1219200"/>
            <a:ext cx="8610600" cy="5029200"/>
          </a:xfrm>
        </p:spPr>
        <p:txBody>
          <a:bodyPr/>
          <a:lstStyle/>
          <a:p>
            <a:r>
              <a:rPr lang="en-US" dirty="0"/>
              <a:t>Stone, “</a:t>
            </a:r>
            <a:r>
              <a:rPr lang="en-US" dirty="0">
                <a:solidFill>
                  <a:srgbClr val="0000FF"/>
                </a:solidFill>
              </a:rPr>
              <a:t>A Logic-in-Memory Computer,</a:t>
            </a:r>
            <a:r>
              <a:rPr lang="en-US" dirty="0"/>
              <a:t>” IEEE TC 1970.</a:t>
            </a:r>
          </a:p>
        </p:txBody>
      </p:sp>
      <p:sp>
        <p:nvSpPr>
          <p:cNvPr id="4" name="Slide Number Placeholder 3">
            <a:extLst>
              <a:ext uri="{FF2B5EF4-FFF2-40B4-BE49-F238E27FC236}">
                <a16:creationId xmlns:a16="http://schemas.microsoft.com/office/drawing/2014/main" id="{A832AF82-6637-2C44-8C3C-BCD2E1584B2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122" name="Picture 2" descr="https://lh4.googleusercontent.com/U1R3vifukrki6oE_6n0P6HEXhr0-6hnFc-YEWOmKgJErOZXD7VhesI797XMOeMxkM-noaFtXVfpS4SZ7WoDIcJ-N4M2SciBhN8Bh5H1JW9tYfXt6vybr78FdMyDrURzG_C9R2mlSuS8">
            <a:extLst>
              <a:ext uri="{FF2B5EF4-FFF2-40B4-BE49-F238E27FC236}">
                <a16:creationId xmlns:a16="http://schemas.microsoft.com/office/drawing/2014/main" id="{31087902-35DE-004D-94F5-7D884184D7E2}"/>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4936" y="2259569"/>
            <a:ext cx="9144000" cy="3470275"/>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427DE9C9-2D44-EB4D-B6C3-44873EE82368}"/>
              </a:ext>
            </a:extLst>
          </p:cNvPr>
          <p:cNvSpPr txBox="1"/>
          <p:nvPr/>
        </p:nvSpPr>
        <p:spPr>
          <a:xfrm>
            <a:off x="1475656" y="6467135"/>
            <a:ext cx="6631944"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0000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https://safari.ethz.ch/architecture/fall2020/lib/exe/fetch.php?media=stone_logic_in_memory_1970.pdf</a:t>
            </a:r>
            <a:r>
              <a:rPr kumimoji="0" lang="en-US" sz="1100" b="0" i="0" u="none" strike="noStrike" kern="1200" cap="none" spc="0" normalizeH="0" baseline="0" noProof="0" dirty="0">
                <a:ln>
                  <a:noFill/>
                </a:ln>
                <a:solidFill>
                  <a:srgbClr val="0000FF"/>
                </a:solidFill>
                <a:effectLst/>
                <a:uLnTx/>
                <a:uFillTx/>
                <a:latin typeface="Tahoma"/>
                <a:ea typeface="+mn-ea"/>
                <a:cs typeface="+mn-cs"/>
              </a:rPr>
              <a:t> </a:t>
            </a:r>
          </a:p>
        </p:txBody>
      </p:sp>
    </p:spTree>
    <p:extLst>
      <p:ext uri="{BB962C8B-B14F-4D97-AF65-F5344CB8AC3E}">
        <p14:creationId xmlns:p14="http://schemas.microsoft.com/office/powerpoint/2010/main" val="2695535859"/>
      </p:ext>
    </p:extLst>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In-Memory Computation Today?</a:t>
            </a:r>
          </a:p>
        </p:txBody>
      </p:sp>
      <p:sp>
        <p:nvSpPr>
          <p:cNvPr id="3" name="Content Placeholder 2"/>
          <p:cNvSpPr>
            <a:spLocks noGrp="1"/>
          </p:cNvSpPr>
          <p:nvPr>
            <p:ph idx="1"/>
          </p:nvPr>
        </p:nvSpPr>
        <p:spPr/>
        <p:txBody>
          <a:bodyPr/>
          <a:lstStyle/>
          <a:p>
            <a:r>
              <a:rPr lang="en-US" dirty="0">
                <a:solidFill>
                  <a:srgbClr val="FF0000"/>
                </a:solidFill>
              </a:rPr>
              <a:t>Push from Technology</a:t>
            </a:r>
          </a:p>
          <a:p>
            <a:pPr lvl="1"/>
            <a:r>
              <a:rPr lang="en-US" dirty="0">
                <a:solidFill>
                  <a:srgbClr val="0000FF"/>
                </a:solidFill>
              </a:rPr>
              <a:t>DRAM Scaling at jeopardy </a:t>
            </a:r>
          </a:p>
          <a:p>
            <a:pPr marL="344487" lvl="1" indent="0">
              <a:buNone/>
            </a:pPr>
            <a:r>
              <a:rPr lang="en-US" dirty="0">
                <a:sym typeface="Wingdings"/>
              </a:rPr>
              <a:t>    Controllers close to DRAM</a:t>
            </a:r>
          </a:p>
          <a:p>
            <a:pPr marL="344487" lvl="1" indent="0">
              <a:buNone/>
            </a:pPr>
            <a:r>
              <a:rPr lang="en-US" dirty="0">
                <a:sym typeface="Wingdings"/>
              </a:rPr>
              <a:t>    Industry open to new memory architectures</a:t>
            </a:r>
          </a:p>
          <a:p>
            <a:pPr lvl="1"/>
            <a:endParaRPr lang="en-US" dirty="0"/>
          </a:p>
          <a:p>
            <a:endParaRPr lang="en-US" dirty="0">
              <a:solidFill>
                <a:srgbClr val="FF0000"/>
              </a:solidFill>
            </a:endParaRPr>
          </a:p>
          <a:p>
            <a:pPr marL="0" indent="0">
              <a:buNone/>
            </a:pPr>
            <a:endParaRPr lang="en-US" dirty="0">
              <a:solidFill>
                <a:srgbClr val="FF0000"/>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8939790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9239944" cy="1066800"/>
          </a:xfrm>
        </p:spPr>
        <p:txBody>
          <a:bodyPr/>
          <a:lstStyle/>
          <a:p>
            <a:r>
              <a:rPr lang="en-US" dirty="0">
                <a:solidFill>
                  <a:srgbClr val="006633"/>
                </a:solidFill>
                <a:ea typeface="ＭＳ Ｐゴシック" pitchFamily="-106" charset="-128"/>
              </a:rPr>
              <a:t>Why In-Memory Computation Today?</a:t>
            </a:r>
            <a:endParaRPr lang="en-US" sz="3800" dirty="0"/>
          </a:p>
        </p:txBody>
      </p:sp>
      <p:sp>
        <p:nvSpPr>
          <p:cNvPr id="3" name="Content Placeholder 2"/>
          <p:cNvSpPr>
            <a:spLocks noGrp="1"/>
          </p:cNvSpPr>
          <p:nvPr>
            <p:ph idx="1"/>
          </p:nvPr>
        </p:nvSpPr>
        <p:spPr>
          <a:xfrm>
            <a:off x="228600" y="836712"/>
            <a:ext cx="8610600" cy="5193723"/>
          </a:xfrm>
        </p:spPr>
        <p:txBody>
          <a:bodyPr/>
          <a:lstStyle/>
          <a:p>
            <a:pPr marL="0" indent="0">
              <a:buNone/>
            </a:pPr>
            <a:endParaRPr lang="en-US" dirty="0">
              <a:solidFill>
                <a:srgbClr val="FF0000"/>
              </a:solidFill>
            </a:endParaRPr>
          </a:p>
          <a:p>
            <a:pPr marL="0" indent="0">
              <a:buNone/>
            </a:pPr>
            <a:endParaRPr lang="en-US" dirty="0">
              <a:solidFill>
                <a:srgbClr val="FF0000"/>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107504" y="1214512"/>
            <a:ext cx="7772400" cy="1422400"/>
          </a:xfrm>
          <a:prstGeom prst="rect">
            <a:avLst/>
          </a:prstGeom>
        </p:spPr>
      </p:pic>
      <p:pic>
        <p:nvPicPr>
          <p:cNvPr id="6" name="Picture 2" descr="http://www.extremetech.com/wp-content/uploads/2013/09/hybrid_memory_cube.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979712" y="1052736"/>
            <a:ext cx="5040560" cy="3619122"/>
          </a:xfrm>
          <a:prstGeom prst="rect">
            <a:avLst/>
          </a:prstGeom>
          <a:noFill/>
          <a:extLst>
            <a:ext uri="{909E8E84-426E-40dd-AFC4-6F175D3DCCD1}">
              <a14:hiddenFill xmlns:a14="http://schemas.microsoft.com/office/drawing/2010/main" xmlns="">
                <a:solidFill>
                  <a:srgbClr val="FFFFFF"/>
                </a:solidFill>
              </a14:hiddenFill>
            </a:ext>
          </a:extLst>
        </p:spPr>
      </p:pic>
      <p:pic>
        <p:nvPicPr>
          <p:cNvPr id="7" name="Picture 6"/>
          <p:cNvPicPr>
            <a:picLocks noChangeAspect="1"/>
          </p:cNvPicPr>
          <p:nvPr/>
        </p:nvPicPr>
        <p:blipFill>
          <a:blip r:embed="rId4"/>
          <a:stretch>
            <a:fillRect/>
          </a:stretch>
        </p:blipFill>
        <p:spPr>
          <a:xfrm>
            <a:off x="6948264" y="980728"/>
            <a:ext cx="1689100" cy="2451100"/>
          </a:xfrm>
          <a:prstGeom prst="rect">
            <a:avLst/>
          </a:prstGeom>
        </p:spPr>
      </p:pic>
      <p:pic>
        <p:nvPicPr>
          <p:cNvPr id="8" name="Picture 4">
            <a:extLst>
              <a:ext uri="{FF2B5EF4-FFF2-40B4-BE49-F238E27FC236}">
                <a16:creationId xmlns:a16="http://schemas.microsoft.com/office/drawing/2014/main" id="{78736F91-0BC9-C847-AB64-94496038DF68}"/>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697760" y="4581128"/>
            <a:ext cx="2173718" cy="1450654"/>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6B988699-6AF6-3841-9CDD-4206BB7010B6}"/>
              </a:ext>
            </a:extLst>
          </p:cNvPr>
          <p:cNvSpPr txBox="1"/>
          <p:nvPr/>
        </p:nvSpPr>
        <p:spPr>
          <a:xfrm>
            <a:off x="7186632" y="6031782"/>
            <a:ext cx="1242648"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mn-cs"/>
              </a:rPr>
              <a:t>[UPMEM 2019]</a:t>
            </a:r>
          </a:p>
        </p:txBody>
      </p:sp>
      <p:pic>
        <p:nvPicPr>
          <p:cNvPr id="10" name="Picture 6" descr="Samsung's New HBM2 Memory Has 1.2 TFLOPS of Embedded Processing Power |  Tom's Hardware">
            <a:extLst>
              <a:ext uri="{FF2B5EF4-FFF2-40B4-BE49-F238E27FC236}">
                <a16:creationId xmlns:a16="http://schemas.microsoft.com/office/drawing/2014/main" id="{DB677117-788F-B745-91AC-7DC496BAD257}"/>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11538" t="26829" r="12417" b="21602"/>
          <a:stretch/>
        </p:blipFill>
        <p:spPr bwMode="auto">
          <a:xfrm>
            <a:off x="3419872" y="4628696"/>
            <a:ext cx="2825358" cy="1355518"/>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911E3104-281D-B940-8970-5A8D461C8A51}"/>
              </a:ext>
            </a:extLst>
          </p:cNvPr>
          <p:cNvSpPr txBox="1"/>
          <p:nvPr/>
        </p:nvSpPr>
        <p:spPr>
          <a:xfrm>
            <a:off x="4167946" y="6011815"/>
            <a:ext cx="1329210"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mn-cs"/>
              </a:rPr>
              <a:t>[Samsung 2021]</a:t>
            </a:r>
          </a:p>
        </p:txBody>
      </p:sp>
      <p:pic>
        <p:nvPicPr>
          <p:cNvPr id="12" name="Picture 11">
            <a:extLst>
              <a:ext uri="{FF2B5EF4-FFF2-40B4-BE49-F238E27FC236}">
                <a16:creationId xmlns:a16="http://schemas.microsoft.com/office/drawing/2014/main" id="{09284518-A322-FA4A-A8BF-F522E389B2AE}"/>
              </a:ext>
            </a:extLst>
          </p:cNvPr>
          <p:cNvPicPr>
            <a:picLocks noChangeAspect="1"/>
          </p:cNvPicPr>
          <p:nvPr/>
        </p:nvPicPr>
        <p:blipFill>
          <a:blip r:embed="rId7"/>
          <a:stretch>
            <a:fillRect/>
          </a:stretch>
        </p:blipFill>
        <p:spPr>
          <a:xfrm>
            <a:off x="442700" y="4639795"/>
            <a:ext cx="2173719" cy="1390640"/>
          </a:xfrm>
          <a:prstGeom prst="rect">
            <a:avLst/>
          </a:prstGeom>
        </p:spPr>
      </p:pic>
      <p:sp>
        <p:nvSpPr>
          <p:cNvPr id="13" name="TextBox 12">
            <a:extLst>
              <a:ext uri="{FF2B5EF4-FFF2-40B4-BE49-F238E27FC236}">
                <a16:creationId xmlns:a16="http://schemas.microsoft.com/office/drawing/2014/main" id="{37B37708-47D2-AA4C-B681-2F27BAD859EE}"/>
              </a:ext>
            </a:extLst>
          </p:cNvPr>
          <p:cNvSpPr txBox="1"/>
          <p:nvPr/>
        </p:nvSpPr>
        <p:spPr>
          <a:xfrm>
            <a:off x="866557" y="6044659"/>
            <a:ext cx="1326004"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mn-cs"/>
              </a:rPr>
              <a:t>[SK Hynix 2022]</a:t>
            </a:r>
          </a:p>
        </p:txBody>
      </p:sp>
      <p:pic>
        <p:nvPicPr>
          <p:cNvPr id="14" name="Picture 13">
            <a:extLst>
              <a:ext uri="{FF2B5EF4-FFF2-40B4-BE49-F238E27FC236}">
                <a16:creationId xmlns:a16="http://schemas.microsoft.com/office/drawing/2014/main" id="{11910DB0-36D9-F1E7-F738-D7E414A3F485}"/>
              </a:ext>
            </a:extLst>
          </p:cNvPr>
          <p:cNvPicPr>
            <a:picLocks noChangeAspect="1"/>
          </p:cNvPicPr>
          <p:nvPr/>
        </p:nvPicPr>
        <p:blipFill>
          <a:blip r:embed="rId8"/>
          <a:stretch>
            <a:fillRect/>
          </a:stretch>
        </p:blipFill>
        <p:spPr>
          <a:xfrm>
            <a:off x="413504" y="2835288"/>
            <a:ext cx="1595405" cy="1605567"/>
          </a:xfrm>
          <a:prstGeom prst="rect">
            <a:avLst/>
          </a:prstGeom>
        </p:spPr>
      </p:pic>
      <p:sp>
        <p:nvSpPr>
          <p:cNvPr id="15" name="TextBox 14">
            <a:extLst>
              <a:ext uri="{FF2B5EF4-FFF2-40B4-BE49-F238E27FC236}">
                <a16:creationId xmlns:a16="http://schemas.microsoft.com/office/drawing/2014/main" id="{6D80C8E7-2665-4469-4CC0-DBACE1761498}"/>
              </a:ext>
            </a:extLst>
          </p:cNvPr>
          <p:cNvSpPr txBox="1"/>
          <p:nvPr/>
        </p:nvSpPr>
        <p:spPr>
          <a:xfrm>
            <a:off x="1947434" y="3944090"/>
            <a:ext cx="1329210"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mn-cs"/>
              </a:rPr>
              <a:t>[Samsung 2021]</a:t>
            </a:r>
          </a:p>
        </p:txBody>
      </p:sp>
      <p:sp>
        <p:nvSpPr>
          <p:cNvPr id="16" name="TextBox 15">
            <a:extLst>
              <a:ext uri="{FF2B5EF4-FFF2-40B4-BE49-F238E27FC236}">
                <a16:creationId xmlns:a16="http://schemas.microsoft.com/office/drawing/2014/main" id="{8C64CC0F-C747-9188-8A22-865BF7B7B2FD}"/>
              </a:ext>
            </a:extLst>
          </p:cNvPr>
          <p:cNvSpPr txBox="1"/>
          <p:nvPr/>
        </p:nvSpPr>
        <p:spPr>
          <a:xfrm>
            <a:off x="2456307" y="6495760"/>
            <a:ext cx="408637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FF"/>
                </a:solidFill>
                <a:effectLst/>
                <a:uLnTx/>
                <a:uFillTx/>
                <a:latin typeface="Tahoma"/>
                <a:ea typeface="+mn-ea"/>
                <a:cs typeface="+mn-cs"/>
              </a:rPr>
              <a:t>And, many other experimental chips and startups</a:t>
            </a:r>
          </a:p>
        </p:txBody>
      </p:sp>
      <p:pic>
        <p:nvPicPr>
          <p:cNvPr id="17" name="Picture 16">
            <a:extLst>
              <a:ext uri="{FF2B5EF4-FFF2-40B4-BE49-F238E27FC236}">
                <a16:creationId xmlns:a16="http://schemas.microsoft.com/office/drawing/2014/main" id="{DCA05738-9332-244C-A268-2008812B4A1B}"/>
              </a:ext>
            </a:extLst>
          </p:cNvPr>
          <p:cNvPicPr>
            <a:picLocks noChangeAspect="1"/>
          </p:cNvPicPr>
          <p:nvPr/>
        </p:nvPicPr>
        <p:blipFill>
          <a:blip r:embed="rId9"/>
          <a:stretch>
            <a:fillRect/>
          </a:stretch>
        </p:blipFill>
        <p:spPr>
          <a:xfrm>
            <a:off x="5270950" y="3244368"/>
            <a:ext cx="1316608" cy="1336760"/>
          </a:xfrm>
          <a:prstGeom prst="rect">
            <a:avLst/>
          </a:prstGeom>
        </p:spPr>
      </p:pic>
      <p:sp>
        <p:nvSpPr>
          <p:cNvPr id="18" name="TextBox 17">
            <a:extLst>
              <a:ext uri="{FF2B5EF4-FFF2-40B4-BE49-F238E27FC236}">
                <a16:creationId xmlns:a16="http://schemas.microsoft.com/office/drawing/2014/main" id="{07471B9D-8C0D-66E1-C07A-AB0CB025F226}"/>
              </a:ext>
            </a:extLst>
          </p:cNvPr>
          <p:cNvSpPr txBox="1"/>
          <p:nvPr/>
        </p:nvSpPr>
        <p:spPr>
          <a:xfrm>
            <a:off x="6550694" y="3834117"/>
            <a:ext cx="1239442"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mn-cs"/>
              </a:rPr>
              <a:t>[Alibaba 2022]</a:t>
            </a:r>
          </a:p>
        </p:txBody>
      </p:sp>
    </p:spTree>
    <p:extLst>
      <p:ext uri="{BB962C8B-B14F-4D97-AF65-F5344CB8AC3E}">
        <p14:creationId xmlns:p14="http://schemas.microsoft.com/office/powerpoint/2010/main" val="38434535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2"/>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5"/>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8"/>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7"/>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P spid="13" grpId="0"/>
      <p:bldP spid="15" grpId="0"/>
      <p:bldP spid="16" grpId="0"/>
      <p:bldP spid="18"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Memory Scaling Issues </a:t>
            </a:r>
            <a:r>
              <a:rPr lang="en-US" b="1" dirty="0"/>
              <a:t>Were</a:t>
            </a:r>
            <a:r>
              <a:rPr lang="en-US" dirty="0"/>
              <a:t> Real</a:t>
            </a:r>
          </a:p>
        </p:txBody>
      </p:sp>
      <p:sp>
        <p:nvSpPr>
          <p:cNvPr id="3" name="Content Placeholder 2"/>
          <p:cNvSpPr>
            <a:spLocks noGrp="1"/>
          </p:cNvSpPr>
          <p:nvPr>
            <p:ph idx="1"/>
          </p:nvPr>
        </p:nvSpPr>
        <p:spPr>
          <a:xfrm>
            <a:off x="228600" y="997527"/>
            <a:ext cx="8915400" cy="5193723"/>
          </a:xfrm>
        </p:spPr>
        <p:txBody>
          <a:bodyPr/>
          <a:lstStyle/>
          <a:p>
            <a:r>
              <a:rPr lang="en-US" dirty="0"/>
              <a:t>Onur Mutlu,</a:t>
            </a:r>
            <a:br>
              <a:rPr lang="en-US" dirty="0"/>
            </a:br>
            <a:r>
              <a:rPr lang="en-US" b="1" dirty="0">
                <a:solidFill>
                  <a:srgbClr val="0432FF"/>
                </a:solidFill>
                <a:hlinkClick r:id="rId2">
                  <a:extLst>
                    <a:ext uri="{A12FA001-AC4F-418D-AE19-62706E023703}">
                      <ahyp:hlinkClr xmlns:ahyp="http://schemas.microsoft.com/office/drawing/2018/hyperlinkcolor" val="tx"/>
                    </a:ext>
                  </a:extLst>
                </a:hlinkClick>
              </a:rPr>
              <a:t>"Memory Scaling: A Systems Architecture Perspective"</a:t>
            </a:r>
            <a:br>
              <a:rPr lang="en-US" dirty="0">
                <a:solidFill>
                  <a:srgbClr val="0432FF"/>
                </a:solidFill>
              </a:rPr>
            </a:br>
            <a:r>
              <a:rPr lang="en-US" i="1" dirty="0"/>
              <a:t>Proceedings of the </a:t>
            </a:r>
            <a:r>
              <a:rPr lang="en-US" i="1" dirty="0">
                <a:hlinkClick r:id="rId3"/>
              </a:rPr>
              <a:t>5th International Memory Workshop</a:t>
            </a:r>
            <a:r>
              <a:rPr lang="en-US" i="1" dirty="0"/>
              <a:t> (</a:t>
            </a:r>
            <a:r>
              <a:rPr lang="en-US" b="1" i="1" dirty="0"/>
              <a:t>IMW</a:t>
            </a:r>
            <a:r>
              <a:rPr lang="en-US" i="1" dirty="0"/>
              <a:t>)</a:t>
            </a:r>
            <a:r>
              <a:rPr lang="en-US" dirty="0"/>
              <a:t>, Monterey, CA, May 2013. </a:t>
            </a:r>
            <a:r>
              <a:rPr lang="en-US" dirty="0">
                <a:hlinkClick r:id="rId4"/>
              </a:rPr>
              <a:t>Slides (pptx)</a:t>
            </a:r>
            <a:r>
              <a:rPr lang="en-US" dirty="0"/>
              <a:t> </a:t>
            </a:r>
            <a:r>
              <a:rPr lang="en-US" dirty="0">
                <a:hlinkClick r:id="rId5"/>
              </a:rPr>
              <a:t>(pdf)</a:t>
            </a:r>
            <a:r>
              <a:rPr lang="en-US" dirty="0"/>
              <a:t> </a:t>
            </a:r>
            <a:br>
              <a:rPr lang="en-US" dirty="0"/>
            </a:br>
            <a:r>
              <a:rPr lang="en-US" dirty="0">
                <a:hlinkClick r:id="rId6"/>
              </a:rPr>
              <a:t>EETimes Reprint</a:t>
            </a:r>
            <a:endParaRPr lang="en-US" dirty="0"/>
          </a:p>
        </p:txBody>
      </p:sp>
      <p:pic>
        <p:nvPicPr>
          <p:cNvPr id="6" name="Picture 5"/>
          <p:cNvPicPr>
            <a:picLocks noChangeAspect="1"/>
          </p:cNvPicPr>
          <p:nvPr/>
        </p:nvPicPr>
        <p:blipFill>
          <a:blip r:embed="rId7"/>
          <a:stretch>
            <a:fillRect/>
          </a:stretch>
        </p:blipFill>
        <p:spPr>
          <a:xfrm>
            <a:off x="0" y="4149080"/>
            <a:ext cx="9144000" cy="1639019"/>
          </a:xfrm>
          <a:prstGeom prst="rect">
            <a:avLst/>
          </a:prstGeom>
        </p:spPr>
      </p:pic>
      <p:sp>
        <p:nvSpPr>
          <p:cNvPr id="5" name="TextBox 4">
            <a:extLst>
              <a:ext uri="{FF2B5EF4-FFF2-40B4-BE49-F238E27FC236}">
                <a16:creationId xmlns:a16="http://schemas.microsoft.com/office/drawing/2014/main" id="{2CB311F9-F741-644A-9EB2-894E4CF2F735}"/>
              </a:ext>
            </a:extLst>
          </p:cNvPr>
          <p:cNvSpPr txBox="1"/>
          <p:nvPr/>
        </p:nvSpPr>
        <p:spPr>
          <a:xfrm>
            <a:off x="192006" y="6488668"/>
            <a:ext cx="868378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ahoma"/>
                <a:ea typeface="+mn-ea"/>
                <a:cs typeface="+mn-cs"/>
                <a:hlinkClick r:id="rId8"/>
              </a:rPr>
              <a:t>https://people.inf.ethz.ch/omutlu/pub/memory-scaling_memcon13.pdf</a:t>
            </a:r>
            <a:r>
              <a:rPr kumimoji="0" lang="en-US" sz="1800" b="1" i="0" u="none" strike="noStrike" kern="1200" cap="none" spc="0" normalizeH="0" baseline="0" noProof="0" dirty="0">
                <a:ln>
                  <a:noFill/>
                </a:ln>
                <a:solidFill>
                  <a:srgbClr val="000000"/>
                </a:solidFill>
                <a:effectLst/>
                <a:uLnTx/>
                <a:uFillTx/>
                <a:latin typeface="Tahoma"/>
                <a:ea typeface="+mn-ea"/>
                <a:cs typeface="+mn-cs"/>
              </a:rPr>
              <a:t> </a:t>
            </a:r>
          </a:p>
        </p:txBody>
      </p:sp>
    </p:spTree>
    <p:extLst>
      <p:ext uri="{BB962C8B-B14F-4D97-AF65-F5344CB8AC3E}">
        <p14:creationId xmlns:p14="http://schemas.microsoft.com/office/powerpoint/2010/main" val="1996186685"/>
      </p:ext>
    </p:extLst>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 Memory Scales, It Becomes Unreliable</a:t>
            </a:r>
          </a:p>
        </p:txBody>
      </p:sp>
      <p:sp>
        <p:nvSpPr>
          <p:cNvPr id="3" name="Content Placeholder 2"/>
          <p:cNvSpPr>
            <a:spLocks noGrp="1"/>
          </p:cNvSpPr>
          <p:nvPr>
            <p:ph idx="1"/>
          </p:nvPr>
        </p:nvSpPr>
        <p:spPr>
          <a:xfrm>
            <a:off x="107504" y="908720"/>
            <a:ext cx="9036496" cy="5339680"/>
          </a:xfrm>
        </p:spPr>
        <p:txBody>
          <a:bodyPr/>
          <a:lstStyle/>
          <a:p>
            <a:r>
              <a:rPr lang="en-US" dirty="0">
                <a:solidFill>
                  <a:srgbClr val="FF0000"/>
                </a:solidFill>
              </a:rPr>
              <a:t>Data from all of Facebook’s servers worldwide</a:t>
            </a:r>
          </a:p>
          <a:p>
            <a:r>
              <a:rPr lang="en-US" sz="1800" dirty="0"/>
              <a:t>Meza+, “</a:t>
            </a:r>
            <a:r>
              <a:rPr lang="en-US" sz="1800" dirty="0">
                <a:solidFill>
                  <a:srgbClr val="0000FF"/>
                </a:solidFill>
              </a:rPr>
              <a:t>Revisiting Memory Errors in Large-Scale Production Data Centers</a:t>
            </a:r>
            <a:r>
              <a:rPr lang="en-US" sz="1800" dirty="0"/>
              <a:t>,” DSN’15.</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Shape 402"/>
          <p:cNvSpPr/>
          <p:nvPr/>
        </p:nvSpPr>
        <p:spPr>
          <a:xfrm rot="548035">
            <a:off x="6981778" y="2908446"/>
            <a:ext cx="1526103" cy="2358594"/>
          </a:xfrm>
          <a:prstGeom prst="rect">
            <a:avLst/>
          </a:prstGeom>
          <a:solidFill>
            <a:srgbClr val="FFFFFF"/>
          </a:solidFill>
          <a:ln w="25400">
            <a:solidFill/>
            <a:miter lim="400000"/>
          </a:ln>
          <a:effectLst>
            <a:outerShdw blurRad="190500" dist="8455" dir="5400000" rotWithShape="0">
              <a:srgbClr val="000000"/>
            </a:outerShdw>
          </a:effectLst>
          <a:extLst>
            <a:ext uri="{C572A759-6A51-4108-AA02-DFA0A04FC94B}">
              <ma14:wrappingTextBoxFlag xmlns:ma14="http://schemas.microsoft.com/office/mac/drawingml/2011/main" xmlns="" val="1"/>
            </a:ext>
          </a:extLst>
        </p:spPr>
        <p:txBody>
          <a:bodyPr wrap="square" lIns="0" tIns="0" rIns="0" bIns="0" anchor="b">
            <a:spAutoFit/>
          </a:bodyPr>
          <a:lstStyle/>
          <a:p>
            <a:pPr marL="0" marR="0" lvl="0" indent="0" algn="ctr" defTabSz="914400" rtl="0" eaLnBrk="1" fontAlgn="auto" latinLnBrk="0" hangingPunct="1">
              <a:lnSpc>
                <a:spcPct val="80000"/>
              </a:lnSpc>
              <a:spcBef>
                <a:spcPts val="0"/>
              </a:spcBef>
              <a:spcAft>
                <a:spcPts val="0"/>
              </a:spcAft>
              <a:buClrTx/>
              <a:buSzTx/>
              <a:buFontTx/>
              <a:buNone/>
              <a:tabLst/>
              <a:defRPr spc="0">
                <a:solidFill>
                  <a:srgbClr val="000000"/>
                </a:solidFill>
              </a:defRPr>
            </a:pPr>
            <a:r>
              <a:rPr kumimoji="0" sz="3800" b="0" i="1" u="none" strike="noStrike" kern="1200" cap="none" spc="-38" normalizeH="0" baseline="0" noProof="0" dirty="0">
                <a:ln>
                  <a:noFill/>
                </a:ln>
                <a:solidFill>
                  <a:srgbClr val="405F82"/>
                </a:solidFill>
                <a:effectLst/>
                <a:uLnTx/>
                <a:uFillTx/>
                <a:latin typeface="Garamond"/>
                <a:ea typeface="+mn-ea"/>
                <a:cs typeface="+mn-cs"/>
                <a:sym typeface="Vista Sans OT Medium"/>
              </a:rPr>
              <a:t>Intuition:</a:t>
            </a:r>
            <a:br>
              <a:rPr kumimoji="0" sz="3800" b="0" i="1" u="none" strike="noStrike" kern="1200" cap="none" spc="-38" normalizeH="0" baseline="0" noProof="0" dirty="0">
                <a:ln>
                  <a:noFill/>
                </a:ln>
                <a:solidFill>
                  <a:srgbClr val="405F82"/>
                </a:solidFill>
                <a:effectLst/>
                <a:uLnTx/>
                <a:uFillTx/>
                <a:latin typeface="Garamond"/>
                <a:ea typeface="+mn-ea"/>
                <a:cs typeface="+mn-cs"/>
                <a:sym typeface="Vista Sans OT Medium"/>
              </a:rPr>
            </a:br>
            <a: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t>quadratic</a:t>
            </a:r>
            <a:b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br>
            <a: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t>increase in</a:t>
            </a:r>
            <a:b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br>
            <a: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t>capacity</a:t>
            </a:r>
          </a:p>
        </p:txBody>
      </p:sp>
      <p:pic>
        <p:nvPicPr>
          <p:cNvPr id="6" name="Picture 5"/>
          <p:cNvPicPr>
            <a:picLocks noChangeAspect="1"/>
          </p:cNvPicPr>
          <p:nvPr/>
        </p:nvPicPr>
        <p:blipFill>
          <a:blip r:embed="rId2"/>
          <a:stretch>
            <a:fillRect/>
          </a:stretch>
        </p:blipFill>
        <p:spPr>
          <a:xfrm>
            <a:off x="1634751" y="1844824"/>
            <a:ext cx="4953473" cy="4968552"/>
          </a:xfrm>
          <a:prstGeom prst="rect">
            <a:avLst/>
          </a:prstGeom>
        </p:spPr>
      </p:pic>
    </p:spTree>
    <p:extLst>
      <p:ext uri="{BB962C8B-B14F-4D97-AF65-F5344CB8AC3E}">
        <p14:creationId xmlns:p14="http://schemas.microsoft.com/office/powerpoint/2010/main" val="40448617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 Curious Phenomenon </a:t>
            </a:r>
            <a:r>
              <a:rPr lang="en-US" sz="3000" b="1" dirty="0"/>
              <a:t>[Kim et al., ISCA 2014]</a:t>
            </a:r>
          </a:p>
        </p:txBody>
      </p:sp>
      <p:sp>
        <p:nvSpPr>
          <p:cNvPr id="3" name="Content Placeholder 2"/>
          <p:cNvSpPr>
            <a:spLocks noGrp="1"/>
          </p:cNvSpPr>
          <p:nvPr>
            <p:ph idx="1"/>
          </p:nvPr>
        </p:nvSpPr>
        <p:spPr>
          <a:xfrm>
            <a:off x="228600" y="1288504"/>
            <a:ext cx="8610600" cy="4876800"/>
          </a:xfrm>
        </p:spPr>
        <p:txBody>
          <a:bodyPr/>
          <a:lstStyle/>
          <a:p>
            <a:endParaRPr lang="en-US" dirty="0"/>
          </a:p>
          <a:p>
            <a:pPr marL="0" indent="0">
              <a:buNone/>
            </a:pPr>
            <a:endParaRPr lang="en-US" dirty="0"/>
          </a:p>
          <a:p>
            <a:pPr marL="0" indent="0" algn="ctr">
              <a:buNone/>
            </a:pPr>
            <a:r>
              <a:rPr lang="en-US" sz="4400" dirty="0"/>
              <a:t>One can </a:t>
            </a:r>
          </a:p>
          <a:p>
            <a:pPr marL="0" indent="0" algn="ctr">
              <a:buNone/>
            </a:pPr>
            <a:r>
              <a:rPr lang="en-US" sz="4400" dirty="0">
                <a:solidFill>
                  <a:srgbClr val="0000FF"/>
                </a:solidFill>
              </a:rPr>
              <a:t>predictably</a:t>
            </a:r>
            <a:r>
              <a:rPr lang="en-US" sz="4400" dirty="0"/>
              <a:t> </a:t>
            </a:r>
            <a:r>
              <a:rPr lang="en-US" sz="4400" dirty="0">
                <a:solidFill>
                  <a:srgbClr val="FF0000"/>
                </a:solidFill>
              </a:rPr>
              <a:t>induce errors </a:t>
            </a:r>
          </a:p>
          <a:p>
            <a:pPr marL="0" indent="0" algn="ctr">
              <a:buNone/>
            </a:pPr>
            <a:r>
              <a:rPr lang="en-US" sz="4400" dirty="0"/>
              <a:t>in </a:t>
            </a:r>
            <a:r>
              <a:rPr lang="en-US" sz="4400" dirty="0">
                <a:solidFill>
                  <a:srgbClr val="0000FF"/>
                </a:solidFill>
              </a:rPr>
              <a:t>most</a:t>
            </a:r>
            <a:r>
              <a:rPr lang="en-US" sz="4400" dirty="0"/>
              <a:t> DRAM </a:t>
            </a:r>
            <a:r>
              <a:rPr lang="en-US" sz="4400" dirty="0">
                <a:solidFill>
                  <a:srgbClr val="0000FF"/>
                </a:solidFill>
              </a:rPr>
              <a:t>memory</a:t>
            </a:r>
            <a:r>
              <a:rPr lang="en-US" sz="4400" dirty="0"/>
              <a:t> chips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a:extLst>
              <a:ext uri="{FF2B5EF4-FFF2-40B4-BE49-F238E27FC236}">
                <a16:creationId xmlns:a16="http://schemas.microsoft.com/office/drawing/2014/main" id="{74DB61AD-6F6C-BFFD-F5E3-D83AE6F5B82F}"/>
              </a:ext>
            </a:extLst>
          </p:cNvPr>
          <p:cNvSpPr/>
          <p:nvPr/>
        </p:nvSpPr>
        <p:spPr>
          <a:xfrm>
            <a:off x="107504" y="5857527"/>
            <a:ext cx="9217024"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ＭＳ Ｐゴシック" charset="0"/>
                <a:cs typeface="Calibri" panose="020F0502020204030204" pitchFamily="34" charset="0"/>
              </a:rPr>
              <a:t>Kim+, “</a:t>
            </a:r>
            <a:r>
              <a:rPr kumimoji="0" lang="en-US" sz="1400" b="0" i="0" u="none" strike="noStrike" kern="1200" cap="none" spc="0" normalizeH="0" baseline="0" noProof="0" dirty="0">
                <a:ln>
                  <a:noFill/>
                </a:ln>
                <a:solidFill>
                  <a:srgbClr val="0000FF"/>
                </a:solidFill>
                <a:effectLst/>
                <a:uLnTx/>
                <a:uFillTx/>
                <a:latin typeface="Calibri" panose="020F0502020204030204" pitchFamily="34" charset="0"/>
                <a:cs typeface="Calibri" panose="020F0502020204030204" pitchFamily="34" charset="0"/>
                <a:hlinkClick r:id="rId2">
                  <a:extLst>
                    <a:ext uri="{A12FA001-AC4F-418D-AE19-62706E023703}">
                      <ahyp:hlinkClr xmlns:ahyp="http://schemas.microsoft.com/office/drawing/2018/hyperlinkcolor" val="tx"/>
                    </a:ext>
                  </a:extLst>
                </a:hlinkClick>
              </a:rPr>
              <a:t>Flipping Bits in Memory Without Accessing Them: An Experimental Study of DRAM Disturbance Errors</a:t>
            </a:r>
            <a:r>
              <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ＭＳ Ｐゴシック" charset="0"/>
                <a:cs typeface="Calibri" panose="020F0502020204030204" pitchFamily="34" charset="0"/>
              </a:rPr>
              <a:t>,” ISCA 2014.</a:t>
            </a:r>
          </a:p>
        </p:txBody>
      </p:sp>
    </p:spTree>
    <p:extLst>
      <p:ext uri="{BB962C8B-B14F-4D97-AF65-F5344CB8AC3E}">
        <p14:creationId xmlns:p14="http://schemas.microsoft.com/office/powerpoint/2010/main" val="16069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36512" y="404664"/>
            <a:ext cx="9144000" cy="6057900"/>
          </a:xfrm>
          <a:prstGeom prst="rect">
            <a:avLst/>
          </a:prstGeom>
        </p:spPr>
      </p:pic>
    </p:spTree>
    <p:extLst>
      <p:ext uri="{BB962C8B-B14F-4D97-AF65-F5344CB8AC3E}">
        <p14:creationId xmlns:p14="http://schemas.microsoft.com/office/powerpoint/2010/main" val="1793095058"/>
      </p:ext>
    </p:extLst>
  </p:cSld>
  <p:clrMapOvr>
    <a:masterClrMapping/>
  </p:clrMapOvr>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914400" y="914400"/>
            <a:ext cx="7315200" cy="3962400"/>
          </a:xfrm>
          <a:prstGeom prst="roundRect">
            <a:avLst>
              <a:gd name="adj" fmla="val 11319"/>
            </a:avLst>
          </a:prstGeom>
          <a:solidFill>
            <a:schemeClr val="bg1">
              <a:lumMod val="85000"/>
            </a:schemeClr>
          </a:solidFill>
          <a:ln w="38100">
            <a:no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9" name="Straight Connector 8"/>
          <p:cNvCxnSpPr/>
          <p:nvPr/>
        </p:nvCxnSpPr>
        <p:spPr>
          <a:xfrm flipH="1" flipV="1">
            <a:off x="1371600" y="16764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H="1">
            <a:off x="1371600" y="22860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1" name="Wordline"/>
          <p:cNvCxnSpPr/>
          <p:nvPr/>
        </p:nvCxnSpPr>
        <p:spPr>
          <a:xfrm flipH="1">
            <a:off x="1371600" y="28956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H="1">
            <a:off x="1371600" y="35052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H="1" flipV="1">
            <a:off x="1371600" y="4116388"/>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5" name="Rectangle 14"/>
          <p:cNvSpPr/>
          <p:nvPr/>
        </p:nvSpPr>
        <p:spPr>
          <a:xfrm>
            <a:off x="1828800" y="1382713"/>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Light"/>
                <a:ea typeface="+mn-ea"/>
                <a:cs typeface="+mn-cs"/>
              </a:rPr>
              <a:t> Row of Cells</a:t>
            </a:r>
          </a:p>
        </p:txBody>
      </p:sp>
      <p:sp>
        <p:nvSpPr>
          <p:cNvPr id="16" name="Rectangle 15"/>
          <p:cNvSpPr/>
          <p:nvPr/>
        </p:nvSpPr>
        <p:spPr>
          <a:xfrm>
            <a:off x="1828800" y="19812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mn-ea"/>
                <a:cs typeface="+mn-cs"/>
              </a:rPr>
              <a:t> Row</a:t>
            </a:r>
          </a:p>
        </p:txBody>
      </p:sp>
      <p:sp>
        <p:nvSpPr>
          <p:cNvPr id="17" name="Row"/>
          <p:cNvSpPr/>
          <p:nvPr/>
        </p:nvSpPr>
        <p:spPr>
          <a:xfrm>
            <a:off x="1828800" y="25908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mn-ea"/>
                <a:cs typeface="+mn-cs"/>
              </a:rPr>
              <a:t> Row</a:t>
            </a:r>
          </a:p>
        </p:txBody>
      </p:sp>
      <p:sp>
        <p:nvSpPr>
          <p:cNvPr id="18" name="Rectangle 17"/>
          <p:cNvSpPr/>
          <p:nvPr/>
        </p:nvSpPr>
        <p:spPr>
          <a:xfrm>
            <a:off x="1828800" y="32004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mn-ea"/>
                <a:cs typeface="+mn-cs"/>
              </a:rPr>
              <a:t> Row</a:t>
            </a:r>
          </a:p>
        </p:txBody>
      </p:sp>
      <p:sp>
        <p:nvSpPr>
          <p:cNvPr id="19" name="Rectangle 18"/>
          <p:cNvSpPr/>
          <p:nvPr/>
        </p:nvSpPr>
        <p:spPr>
          <a:xfrm>
            <a:off x="1828800" y="38100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Light"/>
                <a:ea typeface="+mn-ea"/>
                <a:cs typeface="+mn-cs"/>
              </a:rPr>
              <a:t> Row</a:t>
            </a:r>
          </a:p>
        </p:txBody>
      </p:sp>
      <p:sp>
        <p:nvSpPr>
          <p:cNvPr id="20" name="TextBox 19"/>
          <p:cNvSpPr txBox="1"/>
          <p:nvPr/>
        </p:nvSpPr>
        <p:spPr>
          <a:xfrm>
            <a:off x="5943600" y="1447800"/>
            <a:ext cx="2286000" cy="4572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ＭＳ Ｐゴシック" charset="0"/>
                <a:cs typeface="ＭＳ Ｐゴシック" charset="0"/>
              </a:rPr>
              <a:t> Wordline</a:t>
            </a:r>
          </a:p>
        </p:txBody>
      </p:sp>
      <p:sp>
        <p:nvSpPr>
          <p:cNvPr id="21" name="Low Volt"/>
          <p:cNvSpPr txBox="1"/>
          <p:nvPr/>
        </p:nvSpPr>
        <p:spPr>
          <a:xfrm>
            <a:off x="5943600" y="2667000"/>
            <a:ext cx="2286000" cy="4572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1" u="none" strike="noStrike" kern="1200" cap="none" spc="0" normalizeH="0" baseline="0" noProof="0">
                <a:ln>
                  <a:noFill/>
                </a:ln>
                <a:solidFill>
                  <a:prstClr val="black">
                    <a:lumMod val="65000"/>
                    <a:lumOff val="35000"/>
                  </a:prstClr>
                </a:solidFill>
                <a:effectLst/>
                <a:uLnTx/>
                <a:uFillTx/>
                <a:latin typeface="Calibri Light"/>
                <a:ea typeface="ＭＳ Ｐゴシック" charset="0"/>
                <a:cs typeface="ＭＳ Ｐゴシック" charset="0"/>
              </a:rPr>
              <a:t> V</a:t>
            </a:r>
            <a:r>
              <a:rPr kumimoji="0" lang="en-US" sz="4800" b="1" i="1" u="none" strike="noStrike" kern="1200" cap="none" spc="0" normalizeH="0" baseline="-20000" noProof="0">
                <a:ln>
                  <a:noFill/>
                </a:ln>
                <a:solidFill>
                  <a:prstClr val="black">
                    <a:lumMod val="65000"/>
                    <a:lumOff val="35000"/>
                  </a:prstClr>
                </a:solidFill>
                <a:effectLst/>
                <a:uLnTx/>
                <a:uFillTx/>
                <a:latin typeface="Calibri Light"/>
                <a:ea typeface="ＭＳ Ｐゴシック" charset="0"/>
                <a:cs typeface="ＭＳ Ｐゴシック" charset="0"/>
              </a:rPr>
              <a:t>LOW</a:t>
            </a:r>
            <a:endParaRPr kumimoji="0" lang="en-US" sz="4400" b="1" i="1" u="none" strike="noStrike" kern="1200" cap="none" spc="0" normalizeH="0" baseline="-20000" noProof="0">
              <a:ln>
                <a:noFill/>
              </a:ln>
              <a:solidFill>
                <a:prstClr val="black">
                  <a:lumMod val="65000"/>
                  <a:lumOff val="35000"/>
                </a:prstClr>
              </a:solidFill>
              <a:effectLst/>
              <a:uLnTx/>
              <a:uFillTx/>
              <a:latin typeface="Calibri Light"/>
              <a:ea typeface="ＭＳ Ｐゴシック" charset="0"/>
              <a:cs typeface="ＭＳ Ｐゴシック" charset="0"/>
            </a:endParaRPr>
          </a:p>
        </p:txBody>
      </p:sp>
      <p:sp>
        <p:nvSpPr>
          <p:cNvPr id="22" name="High Volt"/>
          <p:cNvSpPr txBox="1"/>
          <p:nvPr/>
        </p:nvSpPr>
        <p:spPr>
          <a:xfrm>
            <a:off x="5943600" y="2667000"/>
            <a:ext cx="2286000" cy="4572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a:ln>
                  <a:noFill/>
                </a:ln>
                <a:solidFill>
                  <a:srgbClr val="FF0000"/>
                </a:solidFill>
                <a:effectLst/>
                <a:uLnTx/>
                <a:uFillTx/>
                <a:latin typeface="Calibri Light"/>
                <a:ea typeface="ＭＳ Ｐゴシック" charset="0"/>
                <a:cs typeface="ＭＳ Ｐゴシック" charset="0"/>
              </a:rPr>
              <a:t> </a:t>
            </a:r>
            <a:r>
              <a:rPr kumimoji="0" lang="en-US" sz="4400" b="1" i="1" u="none" strike="noStrike" kern="1200" cap="none" spc="0" normalizeH="0" baseline="0" noProof="0">
                <a:ln>
                  <a:noFill/>
                </a:ln>
                <a:solidFill>
                  <a:srgbClr val="FF0000"/>
                </a:solidFill>
                <a:effectLst/>
                <a:uLnTx/>
                <a:uFillTx/>
                <a:latin typeface="Calibri Light"/>
                <a:ea typeface="ＭＳ Ｐゴシック" charset="0"/>
                <a:cs typeface="ＭＳ Ｐゴシック" charset="0"/>
              </a:rPr>
              <a:t>V</a:t>
            </a:r>
            <a:r>
              <a:rPr kumimoji="0" lang="en-US" sz="4800" b="1" i="1" u="none" strike="noStrike" kern="1200" cap="none" spc="0" normalizeH="0" baseline="-20000" noProof="0">
                <a:ln>
                  <a:noFill/>
                </a:ln>
                <a:solidFill>
                  <a:srgbClr val="FF0000"/>
                </a:solidFill>
                <a:effectLst/>
                <a:uLnTx/>
                <a:uFillTx/>
                <a:latin typeface="Calibri Light"/>
                <a:ea typeface="ＭＳ Ｐゴシック" charset="0"/>
                <a:cs typeface="ＭＳ Ｐゴシック" charset="0"/>
              </a:rPr>
              <a:t>HIGH</a:t>
            </a:r>
            <a:endParaRPr kumimoji="0" lang="en-US" sz="4400" b="1" i="1" u="none" strike="noStrike" kern="1200" cap="none" spc="0" normalizeH="0" baseline="-20000" noProof="0">
              <a:ln>
                <a:noFill/>
              </a:ln>
              <a:solidFill>
                <a:srgbClr val="FF0000"/>
              </a:solidFill>
              <a:effectLst/>
              <a:uLnTx/>
              <a:uFillTx/>
              <a:latin typeface="Calibri Light"/>
              <a:ea typeface="ＭＳ Ｐゴシック" charset="0"/>
              <a:cs typeface="ＭＳ Ｐゴシック" charset="0"/>
            </a:endParaRPr>
          </a:p>
        </p:txBody>
      </p:sp>
      <p:sp>
        <p:nvSpPr>
          <p:cNvPr id="23" name="Error"/>
          <p:cNvSpPr/>
          <p:nvPr/>
        </p:nvSpPr>
        <p:spPr>
          <a:xfrm>
            <a:off x="487680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4" name="Error"/>
          <p:cNvSpPr/>
          <p:nvPr/>
        </p:nvSpPr>
        <p:spPr>
          <a:xfrm>
            <a:off x="4267200" y="3203575"/>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5" name="Error"/>
          <p:cNvSpPr/>
          <p:nvPr/>
        </p:nvSpPr>
        <p:spPr>
          <a:xfrm>
            <a:off x="365760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6" name="Error"/>
          <p:cNvSpPr/>
          <p:nvPr/>
        </p:nvSpPr>
        <p:spPr>
          <a:xfrm>
            <a:off x="3657600" y="3197225"/>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7" name="Error"/>
          <p:cNvSpPr/>
          <p:nvPr/>
        </p:nvSpPr>
        <p:spPr>
          <a:xfrm>
            <a:off x="241935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1" name="Victim"/>
          <p:cNvSpPr/>
          <p:nvPr/>
        </p:nvSpPr>
        <p:spPr>
          <a:xfrm>
            <a:off x="1828800" y="3200400"/>
            <a:ext cx="3657600" cy="609600"/>
          </a:xfrm>
          <a:prstGeom prst="rect">
            <a:avLst/>
          </a:prstGeom>
          <a:solidFill>
            <a:schemeClr val="accent4"/>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Light"/>
                <a:ea typeface="+mn-ea"/>
                <a:cs typeface="+mn-cs"/>
              </a:rPr>
              <a:t> </a:t>
            </a:r>
            <a:r>
              <a:rPr kumimoji="0" lang="en-US" sz="3600" b="1" i="0" u="none" strike="noStrike" kern="1200" cap="none" spc="0" normalizeH="0" baseline="0" noProof="0" dirty="0">
                <a:ln>
                  <a:noFill/>
                </a:ln>
                <a:solidFill>
                  <a:prstClr val="black"/>
                </a:solidFill>
                <a:effectLst/>
                <a:uLnTx/>
                <a:uFillTx/>
                <a:latin typeface="Calibri Light"/>
                <a:ea typeface="+mn-ea"/>
                <a:cs typeface="+mn-cs"/>
              </a:rPr>
              <a:t>Victim Row</a:t>
            </a:r>
          </a:p>
        </p:txBody>
      </p:sp>
      <p:sp>
        <p:nvSpPr>
          <p:cNvPr id="32" name="Victim"/>
          <p:cNvSpPr/>
          <p:nvPr/>
        </p:nvSpPr>
        <p:spPr>
          <a:xfrm>
            <a:off x="1828800" y="1982788"/>
            <a:ext cx="3657600" cy="609600"/>
          </a:xfrm>
          <a:prstGeom prst="rect">
            <a:avLst/>
          </a:prstGeom>
          <a:solidFill>
            <a:schemeClr val="accent4"/>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Light"/>
                <a:ea typeface="+mn-ea"/>
                <a:cs typeface="+mn-cs"/>
              </a:rPr>
              <a:t> </a:t>
            </a:r>
            <a:r>
              <a:rPr kumimoji="0" lang="en-US" sz="3600" b="1" i="0" u="none" strike="noStrike" kern="1200" cap="none" spc="0" normalizeH="0" baseline="0" noProof="0" dirty="0">
                <a:ln>
                  <a:noFill/>
                </a:ln>
                <a:solidFill>
                  <a:prstClr val="black"/>
                </a:solidFill>
                <a:effectLst/>
                <a:uLnTx/>
                <a:uFillTx/>
                <a:latin typeface="Calibri Light"/>
                <a:ea typeface="+mn-ea"/>
                <a:cs typeface="+mn-cs"/>
              </a:rPr>
              <a:t>Victim Row</a:t>
            </a:r>
          </a:p>
        </p:txBody>
      </p:sp>
      <p:sp>
        <p:nvSpPr>
          <p:cNvPr id="33" name="Aggressor"/>
          <p:cNvSpPr/>
          <p:nvPr/>
        </p:nvSpPr>
        <p:spPr>
          <a:xfrm>
            <a:off x="1828800" y="2590800"/>
            <a:ext cx="3657600" cy="609600"/>
          </a:xfrm>
          <a:prstGeom prst="rect">
            <a:avLst/>
          </a:prstGeom>
          <a:solidFill>
            <a:srgbClr val="FF0000"/>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Light"/>
                <a:ea typeface="+mn-ea"/>
                <a:cs typeface="+mn-cs"/>
              </a:rPr>
              <a:t> Hammered Row</a:t>
            </a:r>
          </a:p>
        </p:txBody>
      </p:sp>
      <p:sp>
        <p:nvSpPr>
          <p:cNvPr id="34" name="Punchline"/>
          <p:cNvSpPr txBox="1"/>
          <p:nvPr/>
        </p:nvSpPr>
        <p:spPr>
          <a:xfrm>
            <a:off x="395288" y="4953000"/>
            <a:ext cx="8359775" cy="11430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Repeatedly</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a:t>
            </a: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reading</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a row enough times (before memory gets refreshed) induces </a:t>
            </a:r>
            <a:r>
              <a:rPr kumimoji="0" lang="en-US" sz="2600" b="1" i="0" u="none" strike="noStrike" kern="1200" cap="none" spc="0" normalizeH="0" baseline="0" noProof="0" dirty="0">
                <a:ln>
                  <a:noFill/>
                </a:ln>
                <a:solidFill>
                  <a:srgbClr val="FF0000"/>
                </a:solidFill>
                <a:effectLst/>
                <a:uLnTx/>
                <a:uFillTx/>
                <a:latin typeface="Calibri Light"/>
                <a:ea typeface="ＭＳ Ｐゴシック" charset="0"/>
                <a:cs typeface="ＭＳ Ｐゴシック" charset="0"/>
              </a:rPr>
              <a:t>disturbance errors</a:t>
            </a:r>
            <a:r>
              <a:rPr kumimoji="0" lang="en-US" sz="2600" b="0" i="0" u="none" strike="noStrike" kern="1200" cap="none" spc="0" normalizeH="0" baseline="0" noProof="0" dirty="0">
                <a:ln>
                  <a:noFill/>
                </a:ln>
                <a:solidFill>
                  <a:srgbClr val="FF0000"/>
                </a:solidFill>
                <a:effectLst/>
                <a:uLnTx/>
                <a:uFillTx/>
                <a:latin typeface="Calibri Light"/>
                <a:ea typeface="ＭＳ Ｐゴシック" charset="0"/>
                <a:cs typeface="ＭＳ Ｐゴシック" charset="0"/>
              </a:rPr>
              <a:t> </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in </a:t>
            </a: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adjacent</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a:t>
            </a: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rows</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in </a:t>
            </a:r>
            <a:r>
              <a:rPr kumimoji="0" lang="en-US" sz="2600" b="1" i="0" u="none" strike="noStrike" kern="1200" cap="none" spc="0" normalizeH="0" baseline="0" noProof="0" dirty="0">
                <a:ln>
                  <a:noFill/>
                </a:ln>
                <a:solidFill>
                  <a:srgbClr val="FF0000"/>
                </a:solidFill>
                <a:effectLst/>
                <a:uLnTx/>
                <a:uFillTx/>
                <a:latin typeface="Calibri Light"/>
                <a:ea typeface="ＭＳ Ｐゴシック" charset="0"/>
                <a:cs typeface="ＭＳ Ｐゴシック" charset="0"/>
              </a:rPr>
              <a:t>most real DRAM chips you can buy today</a:t>
            </a:r>
            <a:endPar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endParaRPr>
          </a:p>
        </p:txBody>
      </p:sp>
      <p:sp>
        <p:nvSpPr>
          <p:cNvPr id="35" name="Opened"/>
          <p:cNvSpPr txBox="1"/>
          <p:nvPr/>
        </p:nvSpPr>
        <p:spPr>
          <a:xfrm>
            <a:off x="3124200" y="2671763"/>
            <a:ext cx="2209800" cy="457200"/>
          </a:xfrm>
          <a:prstGeom prst="rect">
            <a:avLst/>
          </a:prstGeom>
          <a:noFill/>
        </p:spPr>
        <p:txBody>
          <a:bodyPr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1" i="1" u="none" strike="noStrike" kern="1200" cap="none" spc="0" normalizeH="0" baseline="0" noProof="0">
                <a:ln>
                  <a:noFill/>
                </a:ln>
                <a:solidFill>
                  <a:prstClr val="black"/>
                </a:solidFill>
                <a:effectLst/>
                <a:uLnTx/>
                <a:uFillTx/>
                <a:latin typeface="Calibri Light"/>
                <a:ea typeface="ＭＳ Ｐゴシック" charset="0"/>
                <a:cs typeface="ＭＳ Ｐゴシック" charset="0"/>
              </a:rPr>
              <a:t>Opened</a:t>
            </a:r>
          </a:p>
        </p:txBody>
      </p:sp>
      <p:sp>
        <p:nvSpPr>
          <p:cNvPr id="28" name="Closed"/>
          <p:cNvSpPr txBox="1"/>
          <p:nvPr/>
        </p:nvSpPr>
        <p:spPr>
          <a:xfrm>
            <a:off x="3133725" y="2671763"/>
            <a:ext cx="2200275" cy="457200"/>
          </a:xfrm>
          <a:prstGeom prst="rect">
            <a:avLst/>
          </a:prstGeom>
          <a:noFill/>
        </p:spPr>
        <p:txBody>
          <a:bodyPr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1" i="1" u="none" strike="noStrike" kern="1200" cap="none" spc="0" normalizeH="0" baseline="0" noProof="0">
                <a:ln>
                  <a:noFill/>
                </a:ln>
                <a:solidFill>
                  <a:prstClr val="black"/>
                </a:solidFill>
                <a:effectLst/>
                <a:uLnTx/>
                <a:uFillTx/>
                <a:latin typeface="Calibri Light"/>
                <a:ea typeface="ＭＳ Ｐゴシック" charset="0"/>
                <a:cs typeface="ＭＳ Ｐゴシック" charset="0"/>
              </a:rPr>
              <a:t>Closed</a:t>
            </a:r>
          </a:p>
        </p:txBody>
      </p:sp>
      <p:sp>
        <p:nvSpPr>
          <p:cNvPr id="239642" name="Slide Number Placeholder 2"/>
          <p:cNvSpPr>
            <a:spLocks noGrp="1"/>
          </p:cNvSpPr>
          <p:nvPr>
            <p:ph type="sldNum" sz="quarter" idx="10"/>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63EFCF5-C8B9-AF45-B0E3-7DB4F7D988EA}" type="slidenum">
              <a:rPr kumimoji="0" lang="en-US" sz="2000" b="0" i="0" u="none" strike="noStrike" kern="1200" cap="none" spc="0" normalizeH="0" baseline="0" noProof="0">
                <a:ln>
                  <a:noFill/>
                </a:ln>
                <a:solidFill>
                  <a:srgbClr val="898989"/>
                </a:solidFill>
                <a:effectLst/>
                <a:uLnTx/>
                <a:uFillTx/>
                <a:latin typeface="Cambria Math" charset="0"/>
                <a:ea typeface="ＭＳ Ｐゴシック" charset="0"/>
                <a:cs typeface="Cambria Math" charset="0"/>
              </a:rPr>
              <a:pPr marL="0" marR="0" lvl="0" indent="0" algn="r" defTabSz="914400" rtl="0" eaLnBrk="1" fontAlgn="base" latinLnBrk="0" hangingPunct="1">
                <a:lnSpc>
                  <a:spcPct val="100000"/>
                </a:lnSpc>
                <a:spcBef>
                  <a:spcPct val="0"/>
                </a:spcBef>
                <a:spcAft>
                  <a:spcPct val="0"/>
                </a:spcAft>
                <a:buClrTx/>
                <a:buSzTx/>
                <a:buFontTx/>
                <a:buNone/>
                <a:tabLst/>
                <a:defRPr/>
              </a:pPr>
              <a:t>52</a:t>
            </a:fld>
            <a:endParaRPr kumimoji="0" lang="en-US" sz="2000" b="0" i="0" u="none" strike="noStrike" kern="1200" cap="none" spc="0" normalizeH="0" baseline="0" noProof="0">
              <a:ln>
                <a:noFill/>
              </a:ln>
              <a:solidFill>
                <a:srgbClr val="898989"/>
              </a:solidFill>
              <a:effectLst/>
              <a:uLnTx/>
              <a:uFillTx/>
              <a:latin typeface="Cambria Math" charset="0"/>
              <a:ea typeface="ＭＳ Ｐゴシック" charset="0"/>
              <a:cs typeface="Cambria Math" charset="0"/>
            </a:endParaRPr>
          </a:p>
        </p:txBody>
      </p:sp>
      <p:sp>
        <p:nvSpPr>
          <p:cNvPr id="239643" name="Title 1"/>
          <p:cNvSpPr>
            <a:spLocks noGrp="1"/>
          </p:cNvSpPr>
          <p:nvPr>
            <p:ph type="title"/>
          </p:nvPr>
        </p:nvSpPr>
        <p:spPr>
          <a:xfrm>
            <a:off x="228600" y="-14288"/>
            <a:ext cx="8915400" cy="1066801"/>
          </a:xfrm>
        </p:spPr>
        <p:txBody>
          <a:bodyPr/>
          <a:lstStyle/>
          <a:p>
            <a:r>
              <a:rPr lang="en-US" sz="3600" b="0" dirty="0">
                <a:solidFill>
                  <a:schemeClr val="accent6">
                    <a:lumMod val="50000"/>
                  </a:schemeClr>
                </a:solidFill>
                <a:latin typeface="Garamond" charset="0"/>
              </a:rPr>
              <a:t>Modern Memory is Prone to Disturbance Errors</a:t>
            </a:r>
          </a:p>
        </p:txBody>
      </p:sp>
      <p:sp>
        <p:nvSpPr>
          <p:cNvPr id="30" name="Rectangle 29"/>
          <p:cNvSpPr/>
          <p:nvPr/>
        </p:nvSpPr>
        <p:spPr>
          <a:xfrm>
            <a:off x="107950" y="6239053"/>
            <a:ext cx="8568506"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hlinkClick r:id="rId3"/>
              </a:rPr>
              <a:t>Flipping Bits in Memory Without Accessing Them: An Experimental Study of DRAM Disturbance Errors</a:t>
            </a: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rPr>
              <a:t>,</a:t>
            </a:r>
            <a:r>
              <a:rPr kumimoji="0" lang="en-US" sz="1800" b="0" i="0" u="none" strike="noStrike" kern="1200" cap="none" spc="0" normalizeH="0" baseline="0" noProof="0" dirty="0">
                <a:ln>
                  <a:noFill/>
                </a:ln>
                <a:solidFill>
                  <a:prstClr val="black"/>
                </a:solidFill>
                <a:effectLst/>
                <a:uLnTx/>
                <a:uFillTx/>
                <a:latin typeface="Tahoma" charset="0"/>
                <a:ea typeface="ＭＳ Ｐゴシック" charset="0"/>
                <a:cs typeface="ＭＳ Ｐゴシック" charset="0"/>
              </a:rPr>
              <a:t> </a:t>
            </a:r>
            <a:r>
              <a:rPr kumimoji="0" lang="en-US" sz="1800" b="0" i="0" u="none" strike="noStrike" kern="1200" cap="none" spc="0" normalizeH="0" baseline="0" noProof="0" dirty="0">
                <a:ln>
                  <a:noFill/>
                </a:ln>
                <a:solidFill>
                  <a:prstClr val="black"/>
                </a:solidFill>
                <a:effectLst/>
                <a:uLnTx/>
                <a:uFillTx/>
                <a:latin typeface="Calibri"/>
                <a:ea typeface="ＭＳ Ｐゴシック" charset="0"/>
                <a:cs typeface="ＭＳ Ｐゴシック" charset="0"/>
              </a:rPr>
              <a:t>(Kim et al., ISCA 2014)</a:t>
            </a:r>
          </a:p>
        </p:txBody>
      </p:sp>
    </p:spTree>
    <p:extLst>
      <p:ext uri="{BB962C8B-B14F-4D97-AF65-F5344CB8AC3E}">
        <p14:creationId xmlns:p14="http://schemas.microsoft.com/office/powerpoint/2010/main" val="287499351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750"/>
                                        <p:tgtEl>
                                          <p:spTgt spid="22"/>
                                        </p:tgtEl>
                                      </p:cBhvr>
                                    </p:animEffect>
                                  </p:childTnLst>
                                </p:cTn>
                              </p:par>
                              <p:par>
                                <p:cTn id="8" presetID="7" presetClass="emph" presetSubtype="2" fill="hold" nodeType="withEffect">
                                  <p:stCondLst>
                                    <p:cond delay="0"/>
                                  </p:stCondLst>
                                  <p:childTnLst>
                                    <p:animClr clrSpc="rgb" dir="cw">
                                      <p:cBhvr>
                                        <p:cTn id="9" dur="750" fill="hold"/>
                                        <p:tgtEl>
                                          <p:spTgt spid="11"/>
                                        </p:tgtEl>
                                        <p:attrNameLst>
                                          <p:attrName>stroke.color</p:attrName>
                                        </p:attrNameLst>
                                      </p:cBhvr>
                                      <p:to>
                                        <a:srgbClr val="FF0000"/>
                                      </p:to>
                                    </p:animClr>
                                    <p:set>
                                      <p:cBhvr>
                                        <p:cTn id="10" dur="750" fill="hold"/>
                                        <p:tgtEl>
                                          <p:spTgt spid="11"/>
                                        </p:tgtEl>
                                        <p:attrNameLst>
                                          <p:attrName>stroke.on</p:attrName>
                                        </p:attrNameLst>
                                      </p:cBhvr>
                                      <p:to>
                                        <p:strVal val="true"/>
                                      </p:to>
                                    </p:set>
                                  </p:childTnLst>
                                </p:cTn>
                              </p:par>
                              <p:par>
                                <p:cTn id="11" presetID="1" presetClass="emph" presetSubtype="2" fill="hold" nodeType="withEffect">
                                  <p:stCondLst>
                                    <p:cond delay="0"/>
                                  </p:stCondLst>
                                  <p:childTnLst>
                                    <p:animClr clrSpc="rgb" dir="cw">
                                      <p:cBhvr>
                                        <p:cTn id="12" dur="750" fill="hold"/>
                                        <p:tgtEl>
                                          <p:spTgt spid="17"/>
                                        </p:tgtEl>
                                        <p:attrNameLst>
                                          <p:attrName>fillcolor</p:attrName>
                                        </p:attrNameLst>
                                      </p:cBhvr>
                                      <p:to>
                                        <a:srgbClr val="FF0000"/>
                                      </p:to>
                                    </p:animClr>
                                    <p:set>
                                      <p:cBhvr>
                                        <p:cTn id="13" dur="750" fill="hold"/>
                                        <p:tgtEl>
                                          <p:spTgt spid="17"/>
                                        </p:tgtEl>
                                        <p:attrNameLst>
                                          <p:attrName>fill.type</p:attrName>
                                        </p:attrNameLst>
                                      </p:cBhvr>
                                      <p:to>
                                        <p:strVal val="solid"/>
                                      </p:to>
                                    </p:set>
                                    <p:set>
                                      <p:cBhvr>
                                        <p:cTn id="14" dur="750" fill="hold"/>
                                        <p:tgtEl>
                                          <p:spTgt spid="17"/>
                                        </p:tgtEl>
                                        <p:attrNameLst>
                                          <p:attrName>fill.on</p:attrName>
                                        </p:attrNameLst>
                                      </p:cBhvr>
                                      <p:to>
                                        <p:strVal val="true"/>
                                      </p:to>
                                    </p:set>
                                  </p:childTnLst>
                                </p:cTn>
                              </p:par>
                              <p:par>
                                <p:cTn id="15" presetID="10" presetClass="entr" presetSubtype="0" fill="hold" grpId="0" nodeType="withEffect">
                                  <p:stCondLst>
                                    <p:cond delay="0"/>
                                  </p:stCondLst>
                                  <p:childTnLst>
                                    <p:set>
                                      <p:cBhvr>
                                        <p:cTn id="16" dur="1" fill="hold">
                                          <p:stCondLst>
                                            <p:cond delay="0"/>
                                          </p:stCondLst>
                                        </p:cTn>
                                        <p:tgtEl>
                                          <p:spTgt spid="35"/>
                                        </p:tgtEl>
                                        <p:attrNameLst>
                                          <p:attrName>style.visibility</p:attrName>
                                        </p:attrNameLst>
                                      </p:cBhvr>
                                      <p:to>
                                        <p:strVal val="visible"/>
                                      </p:to>
                                    </p:set>
                                    <p:animEffect transition="in" filter="fade">
                                      <p:cBhvr>
                                        <p:cTn id="17" dur="750"/>
                                        <p:tgtEl>
                                          <p:spTgt spid="35"/>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 presetClass="exit" presetSubtype="0" fill="hold" grpId="1" nodeType="clickEffect">
                                  <p:stCondLst>
                                    <p:cond delay="0"/>
                                  </p:stCondLst>
                                  <p:childTnLst>
                                    <p:set>
                                      <p:cBhvr>
                                        <p:cTn id="21" dur="1" fill="hold">
                                          <p:stCondLst>
                                            <p:cond delay="0"/>
                                          </p:stCondLst>
                                        </p:cTn>
                                        <p:tgtEl>
                                          <p:spTgt spid="22"/>
                                        </p:tgtEl>
                                        <p:attrNameLst>
                                          <p:attrName>style.visibility</p:attrName>
                                        </p:attrNameLst>
                                      </p:cBhvr>
                                      <p:to>
                                        <p:strVal val="hidden"/>
                                      </p:to>
                                    </p:set>
                                  </p:childTnLst>
                                </p:cTn>
                              </p:par>
                              <p:par>
                                <p:cTn id="22" presetID="10" presetClass="entr" presetSubtype="0" fill="hold" grpId="0" nodeType="with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500"/>
                                        <p:tgtEl>
                                          <p:spTgt spid="21"/>
                                        </p:tgtEl>
                                      </p:cBhvr>
                                    </p:animEffect>
                                  </p:childTnLst>
                                </p:cTn>
                              </p:par>
                              <p:par>
                                <p:cTn id="25" presetID="7" presetClass="emph" presetSubtype="2" fill="hold" nodeType="withEffect">
                                  <p:stCondLst>
                                    <p:cond delay="0"/>
                                  </p:stCondLst>
                                  <p:childTnLst>
                                    <p:animClr clrSpc="rgb" dir="cw">
                                      <p:cBhvr>
                                        <p:cTn id="26" dur="500" fill="hold"/>
                                        <p:tgtEl>
                                          <p:spTgt spid="11"/>
                                        </p:tgtEl>
                                        <p:attrNameLst>
                                          <p:attrName>stroke.color</p:attrName>
                                        </p:attrNameLst>
                                      </p:cBhvr>
                                      <p:to>
                                        <a:srgbClr val="595959"/>
                                      </p:to>
                                    </p:animClr>
                                    <p:set>
                                      <p:cBhvr>
                                        <p:cTn id="27" dur="500" fill="hold"/>
                                        <p:tgtEl>
                                          <p:spTgt spid="11"/>
                                        </p:tgtEl>
                                        <p:attrNameLst>
                                          <p:attrName>stroke.on</p:attrName>
                                        </p:attrNameLst>
                                      </p:cBhvr>
                                      <p:to>
                                        <p:strVal val="true"/>
                                      </p:to>
                                    </p:set>
                                  </p:childTnLst>
                                </p:cTn>
                              </p:par>
                              <p:par>
                                <p:cTn id="28" presetID="1" presetClass="emph" presetSubtype="2" fill="hold" nodeType="withEffect">
                                  <p:stCondLst>
                                    <p:cond delay="0"/>
                                  </p:stCondLst>
                                  <p:childTnLst>
                                    <p:animClr clrSpc="rgb" dir="cw">
                                      <p:cBhvr>
                                        <p:cTn id="29" dur="500" fill="hold"/>
                                        <p:tgtEl>
                                          <p:spTgt spid="17"/>
                                        </p:tgtEl>
                                        <p:attrNameLst>
                                          <p:attrName>fillcolor</p:attrName>
                                        </p:attrNameLst>
                                      </p:cBhvr>
                                      <p:to>
                                        <a:srgbClr val="FFFFFF"/>
                                      </p:to>
                                    </p:animClr>
                                    <p:set>
                                      <p:cBhvr>
                                        <p:cTn id="30" dur="500" fill="hold"/>
                                        <p:tgtEl>
                                          <p:spTgt spid="17"/>
                                        </p:tgtEl>
                                        <p:attrNameLst>
                                          <p:attrName>fill.type</p:attrName>
                                        </p:attrNameLst>
                                      </p:cBhvr>
                                      <p:to>
                                        <p:strVal val="solid"/>
                                      </p:to>
                                    </p:set>
                                    <p:set>
                                      <p:cBhvr>
                                        <p:cTn id="31" dur="500" fill="hold"/>
                                        <p:tgtEl>
                                          <p:spTgt spid="17"/>
                                        </p:tgtEl>
                                        <p:attrNameLst>
                                          <p:attrName>fill.on</p:attrName>
                                        </p:attrNameLst>
                                      </p:cBhvr>
                                      <p:to>
                                        <p:strVal val="true"/>
                                      </p:to>
                                    </p:set>
                                  </p:childTnLst>
                                </p:cTn>
                              </p:par>
                              <p:par>
                                <p:cTn id="32" presetID="1" presetClass="exit" presetSubtype="0" fill="hold" grpId="1" nodeType="withEffect">
                                  <p:stCondLst>
                                    <p:cond delay="0"/>
                                  </p:stCondLst>
                                  <p:childTnLst>
                                    <p:set>
                                      <p:cBhvr>
                                        <p:cTn id="33" dur="1" fill="hold">
                                          <p:stCondLst>
                                            <p:cond delay="0"/>
                                          </p:stCondLst>
                                        </p:cTn>
                                        <p:tgtEl>
                                          <p:spTgt spid="35"/>
                                        </p:tgtEl>
                                        <p:attrNameLst>
                                          <p:attrName>style.visibility</p:attrName>
                                        </p:attrNameLst>
                                      </p:cBhvr>
                                      <p:to>
                                        <p:strVal val="hidden"/>
                                      </p:to>
                                    </p:set>
                                  </p:childTnLst>
                                </p:cTn>
                              </p:par>
                              <p:par>
                                <p:cTn id="34" presetID="10" presetClass="entr" presetSubtype="0" fill="hold" grpId="0" nodeType="withEffect">
                                  <p:stCondLst>
                                    <p:cond delay="250"/>
                                  </p:stCondLst>
                                  <p:childTnLst>
                                    <p:set>
                                      <p:cBhvr>
                                        <p:cTn id="35" dur="1" fill="hold">
                                          <p:stCondLst>
                                            <p:cond delay="0"/>
                                          </p:stCondLst>
                                        </p:cTn>
                                        <p:tgtEl>
                                          <p:spTgt spid="28"/>
                                        </p:tgtEl>
                                        <p:attrNameLst>
                                          <p:attrName>style.visibility</p:attrName>
                                        </p:attrNameLst>
                                      </p:cBhvr>
                                      <p:to>
                                        <p:strVal val="visible"/>
                                      </p:to>
                                    </p:set>
                                    <p:animEffect transition="in" filter="fade">
                                      <p:cBhvr>
                                        <p:cTn id="36" dur="250"/>
                                        <p:tgtEl>
                                          <p:spTgt spid="28"/>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1" presetClass="exit" presetSubtype="0" fill="hold" grpId="1" nodeType="clickEffect">
                                  <p:stCondLst>
                                    <p:cond delay="0"/>
                                  </p:stCondLst>
                                  <p:childTnLst>
                                    <p:set>
                                      <p:cBhvr>
                                        <p:cTn id="40" dur="1" fill="hold">
                                          <p:stCondLst>
                                            <p:cond delay="0"/>
                                          </p:stCondLst>
                                        </p:cTn>
                                        <p:tgtEl>
                                          <p:spTgt spid="28"/>
                                        </p:tgtEl>
                                        <p:attrNameLst>
                                          <p:attrName>style.visibility</p:attrName>
                                        </p:attrNameLst>
                                      </p:cBhvr>
                                      <p:to>
                                        <p:strVal val="hidden"/>
                                      </p:to>
                                    </p:set>
                                  </p:childTnLst>
                                </p:cTn>
                              </p:par>
                              <p:par>
                                <p:cTn id="41" presetID="1" presetClass="entr" presetSubtype="0" fill="hold" grpId="2" nodeType="withEffect">
                                  <p:stCondLst>
                                    <p:cond delay="0"/>
                                  </p:stCondLst>
                                  <p:childTnLst>
                                    <p:set>
                                      <p:cBhvr>
                                        <p:cTn id="42" dur="1" fill="hold">
                                          <p:stCondLst>
                                            <p:cond delay="0"/>
                                          </p:stCondLst>
                                        </p:cTn>
                                        <p:tgtEl>
                                          <p:spTgt spid="22"/>
                                        </p:tgtEl>
                                        <p:attrNameLst>
                                          <p:attrName>style.visibility</p:attrName>
                                        </p:attrNameLst>
                                      </p:cBhvr>
                                      <p:to>
                                        <p:strVal val="visible"/>
                                      </p:to>
                                    </p:set>
                                  </p:childTnLst>
                                </p:cTn>
                              </p:par>
                              <p:par>
                                <p:cTn id="43" presetID="1" presetClass="exit" presetSubtype="0" fill="hold" grpId="1" nodeType="withEffect">
                                  <p:stCondLst>
                                    <p:cond delay="0"/>
                                  </p:stCondLst>
                                  <p:childTnLst>
                                    <p:set>
                                      <p:cBhvr>
                                        <p:cTn id="44" dur="1" fill="hold">
                                          <p:stCondLst>
                                            <p:cond delay="0"/>
                                          </p:stCondLst>
                                        </p:cTn>
                                        <p:tgtEl>
                                          <p:spTgt spid="21"/>
                                        </p:tgtEl>
                                        <p:attrNameLst>
                                          <p:attrName>style.visibility</p:attrName>
                                        </p:attrNameLst>
                                      </p:cBhvr>
                                      <p:to>
                                        <p:strVal val="hidden"/>
                                      </p:to>
                                    </p:set>
                                  </p:childTnLst>
                                </p:cTn>
                              </p:par>
                              <p:par>
                                <p:cTn id="45" presetID="7" presetClass="emph" presetSubtype="2" fill="hold" nodeType="withEffect">
                                  <p:stCondLst>
                                    <p:cond delay="0"/>
                                  </p:stCondLst>
                                  <p:childTnLst>
                                    <p:animClr clrSpc="rgb" dir="cw">
                                      <p:cBhvr>
                                        <p:cTn id="46" dur="10" fill="hold"/>
                                        <p:tgtEl>
                                          <p:spTgt spid="11"/>
                                        </p:tgtEl>
                                        <p:attrNameLst>
                                          <p:attrName>stroke.color</p:attrName>
                                        </p:attrNameLst>
                                      </p:cBhvr>
                                      <p:to>
                                        <a:srgbClr val="FF0000"/>
                                      </p:to>
                                    </p:animClr>
                                    <p:set>
                                      <p:cBhvr>
                                        <p:cTn id="47" dur="10" fill="hold"/>
                                        <p:tgtEl>
                                          <p:spTgt spid="11"/>
                                        </p:tgtEl>
                                        <p:attrNameLst>
                                          <p:attrName>stroke.on</p:attrName>
                                        </p:attrNameLst>
                                      </p:cBhvr>
                                      <p:to>
                                        <p:strVal val="true"/>
                                      </p:to>
                                    </p:set>
                                  </p:childTnLst>
                                </p:cTn>
                              </p:par>
                              <p:par>
                                <p:cTn id="48" presetID="1" presetClass="emph" presetSubtype="2" fill="hold" nodeType="withEffect">
                                  <p:stCondLst>
                                    <p:cond delay="0"/>
                                  </p:stCondLst>
                                  <p:childTnLst>
                                    <p:animClr clrSpc="rgb" dir="cw">
                                      <p:cBhvr>
                                        <p:cTn id="49" dur="10" fill="hold"/>
                                        <p:tgtEl>
                                          <p:spTgt spid="17"/>
                                        </p:tgtEl>
                                        <p:attrNameLst>
                                          <p:attrName>fillcolor</p:attrName>
                                        </p:attrNameLst>
                                      </p:cBhvr>
                                      <p:to>
                                        <a:srgbClr val="FF0000"/>
                                      </p:to>
                                    </p:animClr>
                                    <p:set>
                                      <p:cBhvr>
                                        <p:cTn id="50" dur="10" fill="hold"/>
                                        <p:tgtEl>
                                          <p:spTgt spid="17"/>
                                        </p:tgtEl>
                                        <p:attrNameLst>
                                          <p:attrName>fill.type</p:attrName>
                                        </p:attrNameLst>
                                      </p:cBhvr>
                                      <p:to>
                                        <p:strVal val="solid"/>
                                      </p:to>
                                    </p:set>
                                    <p:set>
                                      <p:cBhvr>
                                        <p:cTn id="51" dur="10" fill="hold"/>
                                        <p:tgtEl>
                                          <p:spTgt spid="17"/>
                                        </p:tgtEl>
                                        <p:attrNameLst>
                                          <p:attrName>fill.on</p:attrName>
                                        </p:attrNameLst>
                                      </p:cBhvr>
                                      <p:to>
                                        <p:strVal val="true"/>
                                      </p:to>
                                    </p:set>
                                  </p:childTnLst>
                                </p:cTn>
                              </p:par>
                              <p:par>
                                <p:cTn id="52" presetID="1" presetClass="exit" presetSubtype="0" fill="hold" grpId="3" nodeType="withEffect">
                                  <p:stCondLst>
                                    <p:cond delay="500"/>
                                  </p:stCondLst>
                                  <p:childTnLst>
                                    <p:set>
                                      <p:cBhvr>
                                        <p:cTn id="53" dur="1" fill="hold">
                                          <p:stCondLst>
                                            <p:cond delay="0"/>
                                          </p:stCondLst>
                                        </p:cTn>
                                        <p:tgtEl>
                                          <p:spTgt spid="22"/>
                                        </p:tgtEl>
                                        <p:attrNameLst>
                                          <p:attrName>style.visibility</p:attrName>
                                        </p:attrNameLst>
                                      </p:cBhvr>
                                      <p:to>
                                        <p:strVal val="hidden"/>
                                      </p:to>
                                    </p:set>
                                  </p:childTnLst>
                                </p:cTn>
                              </p:par>
                              <p:par>
                                <p:cTn id="54" presetID="1" presetClass="entr" presetSubtype="0" fill="hold" grpId="2" nodeType="withEffect">
                                  <p:stCondLst>
                                    <p:cond delay="500"/>
                                  </p:stCondLst>
                                  <p:childTnLst>
                                    <p:set>
                                      <p:cBhvr>
                                        <p:cTn id="55" dur="1" fill="hold">
                                          <p:stCondLst>
                                            <p:cond delay="0"/>
                                          </p:stCondLst>
                                        </p:cTn>
                                        <p:tgtEl>
                                          <p:spTgt spid="21"/>
                                        </p:tgtEl>
                                        <p:attrNameLst>
                                          <p:attrName>style.visibility</p:attrName>
                                        </p:attrNameLst>
                                      </p:cBhvr>
                                      <p:to>
                                        <p:strVal val="visible"/>
                                      </p:to>
                                    </p:set>
                                  </p:childTnLst>
                                </p:cTn>
                              </p:par>
                              <p:par>
                                <p:cTn id="56" presetID="7" presetClass="emph" presetSubtype="2" fill="hold" nodeType="withEffect">
                                  <p:stCondLst>
                                    <p:cond delay="500"/>
                                  </p:stCondLst>
                                  <p:childTnLst>
                                    <p:animClr clrSpc="rgb" dir="cw">
                                      <p:cBhvr>
                                        <p:cTn id="57" dur="10" fill="hold"/>
                                        <p:tgtEl>
                                          <p:spTgt spid="11"/>
                                        </p:tgtEl>
                                        <p:attrNameLst>
                                          <p:attrName>stroke.color</p:attrName>
                                        </p:attrNameLst>
                                      </p:cBhvr>
                                      <p:to>
                                        <a:srgbClr val="595959"/>
                                      </p:to>
                                    </p:animClr>
                                    <p:set>
                                      <p:cBhvr>
                                        <p:cTn id="58" dur="10" fill="hold"/>
                                        <p:tgtEl>
                                          <p:spTgt spid="11"/>
                                        </p:tgtEl>
                                        <p:attrNameLst>
                                          <p:attrName>stroke.on</p:attrName>
                                        </p:attrNameLst>
                                      </p:cBhvr>
                                      <p:to>
                                        <p:strVal val="true"/>
                                      </p:to>
                                    </p:set>
                                  </p:childTnLst>
                                </p:cTn>
                              </p:par>
                              <p:par>
                                <p:cTn id="59" presetID="1" presetClass="emph" presetSubtype="2" fill="hold" nodeType="withEffect">
                                  <p:stCondLst>
                                    <p:cond delay="500"/>
                                  </p:stCondLst>
                                  <p:childTnLst>
                                    <p:animClr clrSpc="rgb" dir="cw">
                                      <p:cBhvr>
                                        <p:cTn id="60" dur="10" fill="hold"/>
                                        <p:tgtEl>
                                          <p:spTgt spid="17"/>
                                        </p:tgtEl>
                                        <p:attrNameLst>
                                          <p:attrName>fillcolor</p:attrName>
                                        </p:attrNameLst>
                                      </p:cBhvr>
                                      <p:to>
                                        <a:srgbClr val="FFFFFF"/>
                                      </p:to>
                                    </p:animClr>
                                    <p:set>
                                      <p:cBhvr>
                                        <p:cTn id="61" dur="10" fill="hold"/>
                                        <p:tgtEl>
                                          <p:spTgt spid="17"/>
                                        </p:tgtEl>
                                        <p:attrNameLst>
                                          <p:attrName>fill.type</p:attrName>
                                        </p:attrNameLst>
                                      </p:cBhvr>
                                      <p:to>
                                        <p:strVal val="solid"/>
                                      </p:to>
                                    </p:set>
                                    <p:set>
                                      <p:cBhvr>
                                        <p:cTn id="62" dur="10" fill="hold"/>
                                        <p:tgtEl>
                                          <p:spTgt spid="17"/>
                                        </p:tgtEl>
                                        <p:attrNameLst>
                                          <p:attrName>fill.on</p:attrName>
                                        </p:attrNameLst>
                                      </p:cBhvr>
                                      <p:to>
                                        <p:strVal val="true"/>
                                      </p:to>
                                    </p:set>
                                  </p:childTnLst>
                                </p:cTn>
                              </p:par>
                              <p:par>
                                <p:cTn id="63" presetID="1" presetClass="entr" presetSubtype="0" fill="hold" grpId="9" nodeType="withEffect">
                                  <p:stCondLst>
                                    <p:cond delay="1000"/>
                                  </p:stCondLst>
                                  <p:childTnLst>
                                    <p:set>
                                      <p:cBhvr>
                                        <p:cTn id="64" dur="1" fill="hold">
                                          <p:stCondLst>
                                            <p:cond delay="0"/>
                                          </p:stCondLst>
                                        </p:cTn>
                                        <p:tgtEl>
                                          <p:spTgt spid="22"/>
                                        </p:tgtEl>
                                        <p:attrNameLst>
                                          <p:attrName>style.visibility</p:attrName>
                                        </p:attrNameLst>
                                      </p:cBhvr>
                                      <p:to>
                                        <p:strVal val="visible"/>
                                      </p:to>
                                    </p:set>
                                  </p:childTnLst>
                                </p:cTn>
                              </p:par>
                              <p:par>
                                <p:cTn id="65" presetID="1" presetClass="exit" presetSubtype="0" fill="hold" grpId="3" nodeType="withEffect">
                                  <p:stCondLst>
                                    <p:cond delay="1000"/>
                                  </p:stCondLst>
                                  <p:childTnLst>
                                    <p:set>
                                      <p:cBhvr>
                                        <p:cTn id="66" dur="1" fill="hold">
                                          <p:stCondLst>
                                            <p:cond delay="0"/>
                                          </p:stCondLst>
                                        </p:cTn>
                                        <p:tgtEl>
                                          <p:spTgt spid="21"/>
                                        </p:tgtEl>
                                        <p:attrNameLst>
                                          <p:attrName>style.visibility</p:attrName>
                                        </p:attrNameLst>
                                      </p:cBhvr>
                                      <p:to>
                                        <p:strVal val="hidden"/>
                                      </p:to>
                                    </p:set>
                                  </p:childTnLst>
                                </p:cTn>
                              </p:par>
                              <p:par>
                                <p:cTn id="67" presetID="7" presetClass="emph" presetSubtype="2" fill="hold" nodeType="withEffect">
                                  <p:stCondLst>
                                    <p:cond delay="1000"/>
                                  </p:stCondLst>
                                  <p:childTnLst>
                                    <p:animClr clrSpc="rgb" dir="cw">
                                      <p:cBhvr>
                                        <p:cTn id="68" dur="10" fill="hold"/>
                                        <p:tgtEl>
                                          <p:spTgt spid="11"/>
                                        </p:tgtEl>
                                        <p:attrNameLst>
                                          <p:attrName>stroke.color</p:attrName>
                                        </p:attrNameLst>
                                      </p:cBhvr>
                                      <p:to>
                                        <a:srgbClr val="FF0000"/>
                                      </p:to>
                                    </p:animClr>
                                    <p:set>
                                      <p:cBhvr>
                                        <p:cTn id="69" dur="10" fill="hold"/>
                                        <p:tgtEl>
                                          <p:spTgt spid="11"/>
                                        </p:tgtEl>
                                        <p:attrNameLst>
                                          <p:attrName>stroke.on</p:attrName>
                                        </p:attrNameLst>
                                      </p:cBhvr>
                                      <p:to>
                                        <p:strVal val="true"/>
                                      </p:to>
                                    </p:set>
                                  </p:childTnLst>
                                </p:cTn>
                              </p:par>
                              <p:par>
                                <p:cTn id="70" presetID="1" presetClass="emph" presetSubtype="2" fill="hold" nodeType="withEffect">
                                  <p:stCondLst>
                                    <p:cond delay="1000"/>
                                  </p:stCondLst>
                                  <p:childTnLst>
                                    <p:animClr clrSpc="rgb" dir="cw">
                                      <p:cBhvr>
                                        <p:cTn id="71" dur="10" fill="hold"/>
                                        <p:tgtEl>
                                          <p:spTgt spid="17"/>
                                        </p:tgtEl>
                                        <p:attrNameLst>
                                          <p:attrName>fillcolor</p:attrName>
                                        </p:attrNameLst>
                                      </p:cBhvr>
                                      <p:to>
                                        <a:srgbClr val="FF0000"/>
                                      </p:to>
                                    </p:animClr>
                                    <p:set>
                                      <p:cBhvr>
                                        <p:cTn id="72" dur="10" fill="hold"/>
                                        <p:tgtEl>
                                          <p:spTgt spid="17"/>
                                        </p:tgtEl>
                                        <p:attrNameLst>
                                          <p:attrName>fill.type</p:attrName>
                                        </p:attrNameLst>
                                      </p:cBhvr>
                                      <p:to>
                                        <p:strVal val="solid"/>
                                      </p:to>
                                    </p:set>
                                    <p:set>
                                      <p:cBhvr>
                                        <p:cTn id="73" dur="10" fill="hold"/>
                                        <p:tgtEl>
                                          <p:spTgt spid="17"/>
                                        </p:tgtEl>
                                        <p:attrNameLst>
                                          <p:attrName>fill.on</p:attrName>
                                        </p:attrNameLst>
                                      </p:cBhvr>
                                      <p:to>
                                        <p:strVal val="true"/>
                                      </p:to>
                                    </p:set>
                                  </p:childTnLst>
                                </p:cTn>
                              </p:par>
                              <p:par>
                                <p:cTn id="74" presetID="1" presetClass="exit" presetSubtype="0" fill="hold" grpId="4" nodeType="withEffect">
                                  <p:stCondLst>
                                    <p:cond delay="1500"/>
                                  </p:stCondLst>
                                  <p:childTnLst>
                                    <p:set>
                                      <p:cBhvr>
                                        <p:cTn id="75" dur="1" fill="hold">
                                          <p:stCondLst>
                                            <p:cond delay="0"/>
                                          </p:stCondLst>
                                        </p:cTn>
                                        <p:tgtEl>
                                          <p:spTgt spid="22"/>
                                        </p:tgtEl>
                                        <p:attrNameLst>
                                          <p:attrName>style.visibility</p:attrName>
                                        </p:attrNameLst>
                                      </p:cBhvr>
                                      <p:to>
                                        <p:strVal val="hidden"/>
                                      </p:to>
                                    </p:set>
                                  </p:childTnLst>
                                </p:cTn>
                              </p:par>
                              <p:par>
                                <p:cTn id="76" presetID="1" presetClass="entr" presetSubtype="0" fill="hold" grpId="4" nodeType="withEffect">
                                  <p:stCondLst>
                                    <p:cond delay="1500"/>
                                  </p:stCondLst>
                                  <p:childTnLst>
                                    <p:set>
                                      <p:cBhvr>
                                        <p:cTn id="77" dur="1" fill="hold">
                                          <p:stCondLst>
                                            <p:cond delay="0"/>
                                          </p:stCondLst>
                                        </p:cTn>
                                        <p:tgtEl>
                                          <p:spTgt spid="21"/>
                                        </p:tgtEl>
                                        <p:attrNameLst>
                                          <p:attrName>style.visibility</p:attrName>
                                        </p:attrNameLst>
                                      </p:cBhvr>
                                      <p:to>
                                        <p:strVal val="visible"/>
                                      </p:to>
                                    </p:set>
                                  </p:childTnLst>
                                </p:cTn>
                              </p:par>
                              <p:par>
                                <p:cTn id="78" presetID="7" presetClass="emph" presetSubtype="2" fill="hold" nodeType="withEffect">
                                  <p:stCondLst>
                                    <p:cond delay="1500"/>
                                  </p:stCondLst>
                                  <p:childTnLst>
                                    <p:animClr clrSpc="rgb" dir="cw">
                                      <p:cBhvr>
                                        <p:cTn id="79" dur="10" fill="hold"/>
                                        <p:tgtEl>
                                          <p:spTgt spid="11"/>
                                        </p:tgtEl>
                                        <p:attrNameLst>
                                          <p:attrName>stroke.color</p:attrName>
                                        </p:attrNameLst>
                                      </p:cBhvr>
                                      <p:to>
                                        <a:srgbClr val="595959"/>
                                      </p:to>
                                    </p:animClr>
                                    <p:set>
                                      <p:cBhvr>
                                        <p:cTn id="80" dur="10" fill="hold"/>
                                        <p:tgtEl>
                                          <p:spTgt spid="11"/>
                                        </p:tgtEl>
                                        <p:attrNameLst>
                                          <p:attrName>stroke.on</p:attrName>
                                        </p:attrNameLst>
                                      </p:cBhvr>
                                      <p:to>
                                        <p:strVal val="true"/>
                                      </p:to>
                                    </p:set>
                                  </p:childTnLst>
                                </p:cTn>
                              </p:par>
                              <p:par>
                                <p:cTn id="81" presetID="1" presetClass="emph" presetSubtype="2" fill="hold" nodeType="withEffect">
                                  <p:stCondLst>
                                    <p:cond delay="1500"/>
                                  </p:stCondLst>
                                  <p:childTnLst>
                                    <p:animClr clrSpc="rgb" dir="cw">
                                      <p:cBhvr>
                                        <p:cTn id="82" dur="10" fill="hold"/>
                                        <p:tgtEl>
                                          <p:spTgt spid="17"/>
                                        </p:tgtEl>
                                        <p:attrNameLst>
                                          <p:attrName>fillcolor</p:attrName>
                                        </p:attrNameLst>
                                      </p:cBhvr>
                                      <p:to>
                                        <a:srgbClr val="FFFFFF"/>
                                      </p:to>
                                    </p:animClr>
                                    <p:set>
                                      <p:cBhvr>
                                        <p:cTn id="83" dur="10" fill="hold"/>
                                        <p:tgtEl>
                                          <p:spTgt spid="17"/>
                                        </p:tgtEl>
                                        <p:attrNameLst>
                                          <p:attrName>fill.type</p:attrName>
                                        </p:attrNameLst>
                                      </p:cBhvr>
                                      <p:to>
                                        <p:strVal val="solid"/>
                                      </p:to>
                                    </p:set>
                                    <p:set>
                                      <p:cBhvr>
                                        <p:cTn id="84" dur="10" fill="hold"/>
                                        <p:tgtEl>
                                          <p:spTgt spid="17"/>
                                        </p:tgtEl>
                                        <p:attrNameLst>
                                          <p:attrName>fill.on</p:attrName>
                                        </p:attrNameLst>
                                      </p:cBhvr>
                                      <p:to>
                                        <p:strVal val="true"/>
                                      </p:to>
                                    </p:set>
                                  </p:childTnLst>
                                </p:cTn>
                              </p:par>
                              <p:par>
                                <p:cTn id="85" presetID="1" presetClass="entr" presetSubtype="0" fill="hold" grpId="5" nodeType="withEffect">
                                  <p:stCondLst>
                                    <p:cond delay="2000"/>
                                  </p:stCondLst>
                                  <p:childTnLst>
                                    <p:set>
                                      <p:cBhvr>
                                        <p:cTn id="86" dur="1" fill="hold">
                                          <p:stCondLst>
                                            <p:cond delay="0"/>
                                          </p:stCondLst>
                                        </p:cTn>
                                        <p:tgtEl>
                                          <p:spTgt spid="22"/>
                                        </p:tgtEl>
                                        <p:attrNameLst>
                                          <p:attrName>style.visibility</p:attrName>
                                        </p:attrNameLst>
                                      </p:cBhvr>
                                      <p:to>
                                        <p:strVal val="visible"/>
                                      </p:to>
                                    </p:set>
                                  </p:childTnLst>
                                </p:cTn>
                              </p:par>
                              <p:par>
                                <p:cTn id="87" presetID="1" presetClass="exit" presetSubtype="0" fill="hold" grpId="5" nodeType="withEffect">
                                  <p:stCondLst>
                                    <p:cond delay="2000"/>
                                  </p:stCondLst>
                                  <p:childTnLst>
                                    <p:set>
                                      <p:cBhvr>
                                        <p:cTn id="88" dur="1" fill="hold">
                                          <p:stCondLst>
                                            <p:cond delay="0"/>
                                          </p:stCondLst>
                                        </p:cTn>
                                        <p:tgtEl>
                                          <p:spTgt spid="21"/>
                                        </p:tgtEl>
                                        <p:attrNameLst>
                                          <p:attrName>style.visibility</p:attrName>
                                        </p:attrNameLst>
                                      </p:cBhvr>
                                      <p:to>
                                        <p:strVal val="hidden"/>
                                      </p:to>
                                    </p:set>
                                  </p:childTnLst>
                                </p:cTn>
                              </p:par>
                              <p:par>
                                <p:cTn id="89" presetID="7" presetClass="emph" presetSubtype="2" fill="hold" nodeType="withEffect">
                                  <p:stCondLst>
                                    <p:cond delay="2000"/>
                                  </p:stCondLst>
                                  <p:childTnLst>
                                    <p:animClr clrSpc="rgb" dir="cw">
                                      <p:cBhvr>
                                        <p:cTn id="90" dur="10" fill="hold"/>
                                        <p:tgtEl>
                                          <p:spTgt spid="11"/>
                                        </p:tgtEl>
                                        <p:attrNameLst>
                                          <p:attrName>stroke.color</p:attrName>
                                        </p:attrNameLst>
                                      </p:cBhvr>
                                      <p:to>
                                        <a:srgbClr val="FF0000"/>
                                      </p:to>
                                    </p:animClr>
                                    <p:set>
                                      <p:cBhvr>
                                        <p:cTn id="91" dur="10" fill="hold"/>
                                        <p:tgtEl>
                                          <p:spTgt spid="11"/>
                                        </p:tgtEl>
                                        <p:attrNameLst>
                                          <p:attrName>stroke.on</p:attrName>
                                        </p:attrNameLst>
                                      </p:cBhvr>
                                      <p:to>
                                        <p:strVal val="true"/>
                                      </p:to>
                                    </p:set>
                                  </p:childTnLst>
                                </p:cTn>
                              </p:par>
                              <p:par>
                                <p:cTn id="92" presetID="1" presetClass="emph" presetSubtype="2" fill="hold" nodeType="withEffect">
                                  <p:stCondLst>
                                    <p:cond delay="2000"/>
                                  </p:stCondLst>
                                  <p:childTnLst>
                                    <p:animClr clrSpc="rgb" dir="cw">
                                      <p:cBhvr>
                                        <p:cTn id="93" dur="10" fill="hold"/>
                                        <p:tgtEl>
                                          <p:spTgt spid="17"/>
                                        </p:tgtEl>
                                        <p:attrNameLst>
                                          <p:attrName>fillcolor</p:attrName>
                                        </p:attrNameLst>
                                      </p:cBhvr>
                                      <p:to>
                                        <a:srgbClr val="FF0000"/>
                                      </p:to>
                                    </p:animClr>
                                    <p:set>
                                      <p:cBhvr>
                                        <p:cTn id="94" dur="10" fill="hold"/>
                                        <p:tgtEl>
                                          <p:spTgt spid="17"/>
                                        </p:tgtEl>
                                        <p:attrNameLst>
                                          <p:attrName>fill.type</p:attrName>
                                        </p:attrNameLst>
                                      </p:cBhvr>
                                      <p:to>
                                        <p:strVal val="solid"/>
                                      </p:to>
                                    </p:set>
                                    <p:set>
                                      <p:cBhvr>
                                        <p:cTn id="95" dur="10" fill="hold"/>
                                        <p:tgtEl>
                                          <p:spTgt spid="17"/>
                                        </p:tgtEl>
                                        <p:attrNameLst>
                                          <p:attrName>fill.on</p:attrName>
                                        </p:attrNameLst>
                                      </p:cBhvr>
                                      <p:to>
                                        <p:strVal val="true"/>
                                      </p:to>
                                    </p:set>
                                  </p:childTnLst>
                                </p:cTn>
                              </p:par>
                              <p:par>
                                <p:cTn id="96" presetID="1" presetClass="exit" presetSubtype="0" fill="hold" grpId="6" nodeType="withEffect">
                                  <p:stCondLst>
                                    <p:cond delay="2500"/>
                                  </p:stCondLst>
                                  <p:childTnLst>
                                    <p:set>
                                      <p:cBhvr>
                                        <p:cTn id="97" dur="1" fill="hold">
                                          <p:stCondLst>
                                            <p:cond delay="0"/>
                                          </p:stCondLst>
                                        </p:cTn>
                                        <p:tgtEl>
                                          <p:spTgt spid="22"/>
                                        </p:tgtEl>
                                        <p:attrNameLst>
                                          <p:attrName>style.visibility</p:attrName>
                                        </p:attrNameLst>
                                      </p:cBhvr>
                                      <p:to>
                                        <p:strVal val="hidden"/>
                                      </p:to>
                                    </p:set>
                                  </p:childTnLst>
                                </p:cTn>
                              </p:par>
                              <p:par>
                                <p:cTn id="98" presetID="1" presetClass="entr" presetSubtype="0" fill="hold" grpId="6" nodeType="withEffect">
                                  <p:stCondLst>
                                    <p:cond delay="2500"/>
                                  </p:stCondLst>
                                  <p:childTnLst>
                                    <p:set>
                                      <p:cBhvr>
                                        <p:cTn id="99" dur="1" fill="hold">
                                          <p:stCondLst>
                                            <p:cond delay="0"/>
                                          </p:stCondLst>
                                        </p:cTn>
                                        <p:tgtEl>
                                          <p:spTgt spid="21"/>
                                        </p:tgtEl>
                                        <p:attrNameLst>
                                          <p:attrName>style.visibility</p:attrName>
                                        </p:attrNameLst>
                                      </p:cBhvr>
                                      <p:to>
                                        <p:strVal val="visible"/>
                                      </p:to>
                                    </p:set>
                                  </p:childTnLst>
                                </p:cTn>
                              </p:par>
                              <p:par>
                                <p:cTn id="100" presetID="7" presetClass="emph" presetSubtype="2" fill="hold" nodeType="withEffect">
                                  <p:stCondLst>
                                    <p:cond delay="2500"/>
                                  </p:stCondLst>
                                  <p:childTnLst>
                                    <p:animClr clrSpc="rgb" dir="cw">
                                      <p:cBhvr>
                                        <p:cTn id="101" dur="10" fill="hold"/>
                                        <p:tgtEl>
                                          <p:spTgt spid="11"/>
                                        </p:tgtEl>
                                        <p:attrNameLst>
                                          <p:attrName>stroke.color</p:attrName>
                                        </p:attrNameLst>
                                      </p:cBhvr>
                                      <p:to>
                                        <a:srgbClr val="595959"/>
                                      </p:to>
                                    </p:animClr>
                                    <p:set>
                                      <p:cBhvr>
                                        <p:cTn id="102" dur="10" fill="hold"/>
                                        <p:tgtEl>
                                          <p:spTgt spid="11"/>
                                        </p:tgtEl>
                                        <p:attrNameLst>
                                          <p:attrName>stroke.on</p:attrName>
                                        </p:attrNameLst>
                                      </p:cBhvr>
                                      <p:to>
                                        <p:strVal val="true"/>
                                      </p:to>
                                    </p:set>
                                  </p:childTnLst>
                                </p:cTn>
                              </p:par>
                              <p:par>
                                <p:cTn id="103" presetID="1" presetClass="emph" presetSubtype="2" fill="hold" nodeType="withEffect">
                                  <p:stCondLst>
                                    <p:cond delay="2500"/>
                                  </p:stCondLst>
                                  <p:childTnLst>
                                    <p:animClr clrSpc="rgb" dir="cw">
                                      <p:cBhvr>
                                        <p:cTn id="104" dur="10" fill="hold"/>
                                        <p:tgtEl>
                                          <p:spTgt spid="17"/>
                                        </p:tgtEl>
                                        <p:attrNameLst>
                                          <p:attrName>fillcolor</p:attrName>
                                        </p:attrNameLst>
                                      </p:cBhvr>
                                      <p:to>
                                        <a:srgbClr val="FFFFFF"/>
                                      </p:to>
                                    </p:animClr>
                                    <p:set>
                                      <p:cBhvr>
                                        <p:cTn id="105" dur="10" fill="hold"/>
                                        <p:tgtEl>
                                          <p:spTgt spid="17"/>
                                        </p:tgtEl>
                                        <p:attrNameLst>
                                          <p:attrName>fill.type</p:attrName>
                                        </p:attrNameLst>
                                      </p:cBhvr>
                                      <p:to>
                                        <p:strVal val="solid"/>
                                      </p:to>
                                    </p:set>
                                    <p:set>
                                      <p:cBhvr>
                                        <p:cTn id="106" dur="10" fill="hold"/>
                                        <p:tgtEl>
                                          <p:spTgt spid="17"/>
                                        </p:tgtEl>
                                        <p:attrNameLst>
                                          <p:attrName>fill.on</p:attrName>
                                        </p:attrNameLst>
                                      </p:cBhvr>
                                      <p:to>
                                        <p:strVal val="true"/>
                                      </p:to>
                                    </p:set>
                                  </p:childTnLst>
                                </p:cTn>
                              </p:par>
                              <p:par>
                                <p:cTn id="107" presetID="1" presetClass="entr" presetSubtype="0" fill="hold" grpId="7" nodeType="withEffect">
                                  <p:stCondLst>
                                    <p:cond delay="3000"/>
                                  </p:stCondLst>
                                  <p:childTnLst>
                                    <p:set>
                                      <p:cBhvr>
                                        <p:cTn id="108" dur="1" fill="hold">
                                          <p:stCondLst>
                                            <p:cond delay="0"/>
                                          </p:stCondLst>
                                        </p:cTn>
                                        <p:tgtEl>
                                          <p:spTgt spid="22"/>
                                        </p:tgtEl>
                                        <p:attrNameLst>
                                          <p:attrName>style.visibility</p:attrName>
                                        </p:attrNameLst>
                                      </p:cBhvr>
                                      <p:to>
                                        <p:strVal val="visible"/>
                                      </p:to>
                                    </p:set>
                                  </p:childTnLst>
                                </p:cTn>
                              </p:par>
                              <p:par>
                                <p:cTn id="109" presetID="1" presetClass="exit" presetSubtype="0" fill="hold" grpId="7" nodeType="withEffect">
                                  <p:stCondLst>
                                    <p:cond delay="3000"/>
                                  </p:stCondLst>
                                  <p:childTnLst>
                                    <p:set>
                                      <p:cBhvr>
                                        <p:cTn id="110" dur="1" fill="hold">
                                          <p:stCondLst>
                                            <p:cond delay="0"/>
                                          </p:stCondLst>
                                        </p:cTn>
                                        <p:tgtEl>
                                          <p:spTgt spid="21"/>
                                        </p:tgtEl>
                                        <p:attrNameLst>
                                          <p:attrName>style.visibility</p:attrName>
                                        </p:attrNameLst>
                                      </p:cBhvr>
                                      <p:to>
                                        <p:strVal val="hidden"/>
                                      </p:to>
                                    </p:set>
                                  </p:childTnLst>
                                </p:cTn>
                              </p:par>
                              <p:par>
                                <p:cTn id="111" presetID="7" presetClass="emph" presetSubtype="2" fill="hold" nodeType="withEffect">
                                  <p:stCondLst>
                                    <p:cond delay="3000"/>
                                  </p:stCondLst>
                                  <p:childTnLst>
                                    <p:animClr clrSpc="rgb" dir="cw">
                                      <p:cBhvr>
                                        <p:cTn id="112" dur="10" fill="hold"/>
                                        <p:tgtEl>
                                          <p:spTgt spid="11"/>
                                        </p:tgtEl>
                                        <p:attrNameLst>
                                          <p:attrName>stroke.color</p:attrName>
                                        </p:attrNameLst>
                                      </p:cBhvr>
                                      <p:to>
                                        <a:srgbClr val="FF0000"/>
                                      </p:to>
                                    </p:animClr>
                                    <p:set>
                                      <p:cBhvr>
                                        <p:cTn id="113" dur="10" fill="hold"/>
                                        <p:tgtEl>
                                          <p:spTgt spid="11"/>
                                        </p:tgtEl>
                                        <p:attrNameLst>
                                          <p:attrName>stroke.on</p:attrName>
                                        </p:attrNameLst>
                                      </p:cBhvr>
                                      <p:to>
                                        <p:strVal val="true"/>
                                      </p:to>
                                    </p:set>
                                  </p:childTnLst>
                                </p:cTn>
                              </p:par>
                              <p:par>
                                <p:cTn id="114" presetID="1" presetClass="emph" presetSubtype="2" fill="hold" nodeType="withEffect">
                                  <p:stCondLst>
                                    <p:cond delay="3000"/>
                                  </p:stCondLst>
                                  <p:childTnLst>
                                    <p:animClr clrSpc="rgb" dir="cw">
                                      <p:cBhvr>
                                        <p:cTn id="115" dur="10" fill="hold"/>
                                        <p:tgtEl>
                                          <p:spTgt spid="17"/>
                                        </p:tgtEl>
                                        <p:attrNameLst>
                                          <p:attrName>fillcolor</p:attrName>
                                        </p:attrNameLst>
                                      </p:cBhvr>
                                      <p:to>
                                        <a:srgbClr val="FF0000"/>
                                      </p:to>
                                    </p:animClr>
                                    <p:set>
                                      <p:cBhvr>
                                        <p:cTn id="116" dur="10" fill="hold"/>
                                        <p:tgtEl>
                                          <p:spTgt spid="17"/>
                                        </p:tgtEl>
                                        <p:attrNameLst>
                                          <p:attrName>fill.type</p:attrName>
                                        </p:attrNameLst>
                                      </p:cBhvr>
                                      <p:to>
                                        <p:strVal val="solid"/>
                                      </p:to>
                                    </p:set>
                                    <p:set>
                                      <p:cBhvr>
                                        <p:cTn id="117" dur="10" fill="hold"/>
                                        <p:tgtEl>
                                          <p:spTgt spid="17"/>
                                        </p:tgtEl>
                                        <p:attrNameLst>
                                          <p:attrName>fill.on</p:attrName>
                                        </p:attrNameLst>
                                      </p:cBhvr>
                                      <p:to>
                                        <p:strVal val="true"/>
                                      </p:to>
                                    </p:set>
                                  </p:childTnLst>
                                </p:cTn>
                              </p:par>
                              <p:par>
                                <p:cTn id="118" presetID="1" presetClass="exit" presetSubtype="0" fill="hold" grpId="8" nodeType="withEffect">
                                  <p:stCondLst>
                                    <p:cond delay="3500"/>
                                  </p:stCondLst>
                                  <p:childTnLst>
                                    <p:set>
                                      <p:cBhvr>
                                        <p:cTn id="119" dur="1" fill="hold">
                                          <p:stCondLst>
                                            <p:cond delay="0"/>
                                          </p:stCondLst>
                                        </p:cTn>
                                        <p:tgtEl>
                                          <p:spTgt spid="22"/>
                                        </p:tgtEl>
                                        <p:attrNameLst>
                                          <p:attrName>style.visibility</p:attrName>
                                        </p:attrNameLst>
                                      </p:cBhvr>
                                      <p:to>
                                        <p:strVal val="hidden"/>
                                      </p:to>
                                    </p:set>
                                  </p:childTnLst>
                                </p:cTn>
                              </p:par>
                              <p:par>
                                <p:cTn id="120" presetID="1" presetClass="entr" presetSubtype="0" fill="hold" grpId="8" nodeType="withEffect">
                                  <p:stCondLst>
                                    <p:cond delay="3500"/>
                                  </p:stCondLst>
                                  <p:childTnLst>
                                    <p:set>
                                      <p:cBhvr>
                                        <p:cTn id="121" dur="1" fill="hold">
                                          <p:stCondLst>
                                            <p:cond delay="0"/>
                                          </p:stCondLst>
                                        </p:cTn>
                                        <p:tgtEl>
                                          <p:spTgt spid="21"/>
                                        </p:tgtEl>
                                        <p:attrNameLst>
                                          <p:attrName>style.visibility</p:attrName>
                                        </p:attrNameLst>
                                      </p:cBhvr>
                                      <p:to>
                                        <p:strVal val="visible"/>
                                      </p:to>
                                    </p:set>
                                  </p:childTnLst>
                                </p:cTn>
                              </p:par>
                              <p:par>
                                <p:cTn id="122" presetID="7" presetClass="emph" presetSubtype="2" fill="hold" nodeType="withEffect">
                                  <p:stCondLst>
                                    <p:cond delay="3500"/>
                                  </p:stCondLst>
                                  <p:childTnLst>
                                    <p:animClr clrSpc="rgb" dir="cw">
                                      <p:cBhvr>
                                        <p:cTn id="123" dur="10" fill="hold"/>
                                        <p:tgtEl>
                                          <p:spTgt spid="11"/>
                                        </p:tgtEl>
                                        <p:attrNameLst>
                                          <p:attrName>stroke.color</p:attrName>
                                        </p:attrNameLst>
                                      </p:cBhvr>
                                      <p:to>
                                        <a:srgbClr val="595959"/>
                                      </p:to>
                                    </p:animClr>
                                    <p:set>
                                      <p:cBhvr>
                                        <p:cTn id="124" dur="10" fill="hold"/>
                                        <p:tgtEl>
                                          <p:spTgt spid="11"/>
                                        </p:tgtEl>
                                        <p:attrNameLst>
                                          <p:attrName>stroke.on</p:attrName>
                                        </p:attrNameLst>
                                      </p:cBhvr>
                                      <p:to>
                                        <p:strVal val="true"/>
                                      </p:to>
                                    </p:set>
                                  </p:childTnLst>
                                </p:cTn>
                              </p:par>
                              <p:par>
                                <p:cTn id="125" presetID="1" presetClass="emph" presetSubtype="2" fill="hold" nodeType="withEffect">
                                  <p:stCondLst>
                                    <p:cond delay="3500"/>
                                  </p:stCondLst>
                                  <p:childTnLst>
                                    <p:animClr clrSpc="rgb" dir="cw">
                                      <p:cBhvr>
                                        <p:cTn id="126" dur="10" fill="hold"/>
                                        <p:tgtEl>
                                          <p:spTgt spid="17"/>
                                        </p:tgtEl>
                                        <p:attrNameLst>
                                          <p:attrName>fillcolor</p:attrName>
                                        </p:attrNameLst>
                                      </p:cBhvr>
                                      <p:to>
                                        <a:srgbClr val="FFFFFF"/>
                                      </p:to>
                                    </p:animClr>
                                    <p:set>
                                      <p:cBhvr>
                                        <p:cTn id="127" dur="10" fill="hold"/>
                                        <p:tgtEl>
                                          <p:spTgt spid="17"/>
                                        </p:tgtEl>
                                        <p:attrNameLst>
                                          <p:attrName>fill.type</p:attrName>
                                        </p:attrNameLst>
                                      </p:cBhvr>
                                      <p:to>
                                        <p:strVal val="solid"/>
                                      </p:to>
                                    </p:set>
                                    <p:set>
                                      <p:cBhvr>
                                        <p:cTn id="128" dur="10" fill="hold"/>
                                        <p:tgtEl>
                                          <p:spTgt spid="17"/>
                                        </p:tgtEl>
                                        <p:attrNameLst>
                                          <p:attrName>fill.on</p:attrName>
                                        </p:attrNameLst>
                                      </p:cBhvr>
                                      <p:to>
                                        <p:strVal val="true"/>
                                      </p:to>
                                    </p:set>
                                  </p:childTnLst>
                                </p:cTn>
                              </p:par>
                              <p:par>
                                <p:cTn id="129" presetID="1" presetClass="entr" presetSubtype="0" fill="hold" grpId="10" nodeType="withEffect">
                                  <p:stCondLst>
                                    <p:cond delay="4000"/>
                                  </p:stCondLst>
                                  <p:childTnLst>
                                    <p:set>
                                      <p:cBhvr>
                                        <p:cTn id="130" dur="1" fill="hold">
                                          <p:stCondLst>
                                            <p:cond delay="0"/>
                                          </p:stCondLst>
                                        </p:cTn>
                                        <p:tgtEl>
                                          <p:spTgt spid="22"/>
                                        </p:tgtEl>
                                        <p:attrNameLst>
                                          <p:attrName>style.visibility</p:attrName>
                                        </p:attrNameLst>
                                      </p:cBhvr>
                                      <p:to>
                                        <p:strVal val="visible"/>
                                      </p:to>
                                    </p:set>
                                  </p:childTnLst>
                                </p:cTn>
                              </p:par>
                              <p:par>
                                <p:cTn id="131" presetID="1" presetClass="exit" presetSubtype="0" fill="hold" grpId="9" nodeType="withEffect">
                                  <p:stCondLst>
                                    <p:cond delay="4000"/>
                                  </p:stCondLst>
                                  <p:childTnLst>
                                    <p:set>
                                      <p:cBhvr>
                                        <p:cTn id="132" dur="1" fill="hold">
                                          <p:stCondLst>
                                            <p:cond delay="0"/>
                                          </p:stCondLst>
                                        </p:cTn>
                                        <p:tgtEl>
                                          <p:spTgt spid="21"/>
                                        </p:tgtEl>
                                        <p:attrNameLst>
                                          <p:attrName>style.visibility</p:attrName>
                                        </p:attrNameLst>
                                      </p:cBhvr>
                                      <p:to>
                                        <p:strVal val="hidden"/>
                                      </p:to>
                                    </p:set>
                                  </p:childTnLst>
                                </p:cTn>
                              </p:par>
                              <p:par>
                                <p:cTn id="133" presetID="7" presetClass="emph" presetSubtype="2" fill="hold" nodeType="withEffect">
                                  <p:stCondLst>
                                    <p:cond delay="4000"/>
                                  </p:stCondLst>
                                  <p:childTnLst>
                                    <p:animClr clrSpc="rgb" dir="cw">
                                      <p:cBhvr>
                                        <p:cTn id="134" dur="10" fill="hold"/>
                                        <p:tgtEl>
                                          <p:spTgt spid="11"/>
                                        </p:tgtEl>
                                        <p:attrNameLst>
                                          <p:attrName>stroke.color</p:attrName>
                                        </p:attrNameLst>
                                      </p:cBhvr>
                                      <p:to>
                                        <a:srgbClr val="FF0000"/>
                                      </p:to>
                                    </p:animClr>
                                    <p:set>
                                      <p:cBhvr>
                                        <p:cTn id="135" dur="10" fill="hold"/>
                                        <p:tgtEl>
                                          <p:spTgt spid="11"/>
                                        </p:tgtEl>
                                        <p:attrNameLst>
                                          <p:attrName>stroke.on</p:attrName>
                                        </p:attrNameLst>
                                      </p:cBhvr>
                                      <p:to>
                                        <p:strVal val="true"/>
                                      </p:to>
                                    </p:set>
                                  </p:childTnLst>
                                </p:cTn>
                              </p:par>
                              <p:par>
                                <p:cTn id="136" presetID="1" presetClass="emph" presetSubtype="2" fill="hold" nodeType="withEffect">
                                  <p:stCondLst>
                                    <p:cond delay="4000"/>
                                  </p:stCondLst>
                                  <p:childTnLst>
                                    <p:animClr clrSpc="rgb" dir="cw">
                                      <p:cBhvr>
                                        <p:cTn id="137" dur="10" fill="hold"/>
                                        <p:tgtEl>
                                          <p:spTgt spid="17"/>
                                        </p:tgtEl>
                                        <p:attrNameLst>
                                          <p:attrName>fillcolor</p:attrName>
                                        </p:attrNameLst>
                                      </p:cBhvr>
                                      <p:to>
                                        <a:srgbClr val="FF0000"/>
                                      </p:to>
                                    </p:animClr>
                                    <p:set>
                                      <p:cBhvr>
                                        <p:cTn id="138" dur="10" fill="hold"/>
                                        <p:tgtEl>
                                          <p:spTgt spid="17"/>
                                        </p:tgtEl>
                                        <p:attrNameLst>
                                          <p:attrName>fill.type</p:attrName>
                                        </p:attrNameLst>
                                      </p:cBhvr>
                                      <p:to>
                                        <p:strVal val="solid"/>
                                      </p:to>
                                    </p:set>
                                    <p:set>
                                      <p:cBhvr>
                                        <p:cTn id="139" dur="10" fill="hold"/>
                                        <p:tgtEl>
                                          <p:spTgt spid="17"/>
                                        </p:tgtEl>
                                        <p:attrNameLst>
                                          <p:attrName>fill.on</p:attrName>
                                        </p:attrNameLst>
                                      </p:cBhvr>
                                      <p:to>
                                        <p:strVal val="true"/>
                                      </p:to>
                                    </p:set>
                                  </p:childTnLst>
                                </p:cTn>
                              </p:par>
                              <p:par>
                                <p:cTn id="140" presetID="1" presetClass="exit" presetSubtype="0" fill="hold" grpId="11" nodeType="withEffect">
                                  <p:stCondLst>
                                    <p:cond delay="4500"/>
                                  </p:stCondLst>
                                  <p:childTnLst>
                                    <p:set>
                                      <p:cBhvr>
                                        <p:cTn id="141" dur="1" fill="hold">
                                          <p:stCondLst>
                                            <p:cond delay="0"/>
                                          </p:stCondLst>
                                        </p:cTn>
                                        <p:tgtEl>
                                          <p:spTgt spid="22"/>
                                        </p:tgtEl>
                                        <p:attrNameLst>
                                          <p:attrName>style.visibility</p:attrName>
                                        </p:attrNameLst>
                                      </p:cBhvr>
                                      <p:to>
                                        <p:strVal val="hidden"/>
                                      </p:to>
                                    </p:set>
                                  </p:childTnLst>
                                </p:cTn>
                              </p:par>
                              <p:par>
                                <p:cTn id="142" presetID="1" presetClass="entr" presetSubtype="0" fill="hold" grpId="10" nodeType="withEffect">
                                  <p:stCondLst>
                                    <p:cond delay="4500"/>
                                  </p:stCondLst>
                                  <p:childTnLst>
                                    <p:set>
                                      <p:cBhvr>
                                        <p:cTn id="143" dur="1" fill="hold">
                                          <p:stCondLst>
                                            <p:cond delay="0"/>
                                          </p:stCondLst>
                                        </p:cTn>
                                        <p:tgtEl>
                                          <p:spTgt spid="21"/>
                                        </p:tgtEl>
                                        <p:attrNameLst>
                                          <p:attrName>style.visibility</p:attrName>
                                        </p:attrNameLst>
                                      </p:cBhvr>
                                      <p:to>
                                        <p:strVal val="visible"/>
                                      </p:to>
                                    </p:set>
                                  </p:childTnLst>
                                </p:cTn>
                              </p:par>
                              <p:par>
                                <p:cTn id="144" presetID="7" presetClass="emph" presetSubtype="2" fill="hold" nodeType="withEffect">
                                  <p:stCondLst>
                                    <p:cond delay="4500"/>
                                  </p:stCondLst>
                                  <p:childTnLst>
                                    <p:animClr clrSpc="rgb" dir="cw">
                                      <p:cBhvr>
                                        <p:cTn id="145" dur="10" fill="hold"/>
                                        <p:tgtEl>
                                          <p:spTgt spid="11"/>
                                        </p:tgtEl>
                                        <p:attrNameLst>
                                          <p:attrName>stroke.color</p:attrName>
                                        </p:attrNameLst>
                                      </p:cBhvr>
                                      <p:to>
                                        <a:srgbClr val="FF0000"/>
                                      </p:to>
                                    </p:animClr>
                                    <p:set>
                                      <p:cBhvr>
                                        <p:cTn id="146" dur="10" fill="hold"/>
                                        <p:tgtEl>
                                          <p:spTgt spid="11"/>
                                        </p:tgtEl>
                                        <p:attrNameLst>
                                          <p:attrName>stroke.on</p:attrName>
                                        </p:attrNameLst>
                                      </p:cBhvr>
                                      <p:to>
                                        <p:strVal val="true"/>
                                      </p:to>
                                    </p:set>
                                  </p:childTnLst>
                                </p:cTn>
                              </p:par>
                              <p:par>
                                <p:cTn id="147" presetID="1" presetClass="emph" presetSubtype="2" fill="hold" nodeType="withEffect">
                                  <p:stCondLst>
                                    <p:cond delay="4500"/>
                                  </p:stCondLst>
                                  <p:childTnLst>
                                    <p:animClr clrSpc="rgb" dir="cw">
                                      <p:cBhvr>
                                        <p:cTn id="148" dur="10" fill="hold"/>
                                        <p:tgtEl>
                                          <p:spTgt spid="17"/>
                                        </p:tgtEl>
                                        <p:attrNameLst>
                                          <p:attrName>fillcolor</p:attrName>
                                        </p:attrNameLst>
                                      </p:cBhvr>
                                      <p:to>
                                        <a:srgbClr val="FFFFFF"/>
                                      </p:to>
                                    </p:animClr>
                                    <p:set>
                                      <p:cBhvr>
                                        <p:cTn id="149" dur="10" fill="hold"/>
                                        <p:tgtEl>
                                          <p:spTgt spid="17"/>
                                        </p:tgtEl>
                                        <p:attrNameLst>
                                          <p:attrName>fill.type</p:attrName>
                                        </p:attrNameLst>
                                      </p:cBhvr>
                                      <p:to>
                                        <p:strVal val="solid"/>
                                      </p:to>
                                    </p:set>
                                    <p:set>
                                      <p:cBhvr>
                                        <p:cTn id="150" dur="10" fill="hold"/>
                                        <p:tgtEl>
                                          <p:spTgt spid="17"/>
                                        </p:tgtEl>
                                        <p:attrNameLst>
                                          <p:attrName>fill.on</p:attrName>
                                        </p:attrNameLst>
                                      </p:cBhvr>
                                      <p:to>
                                        <p:strVal val="true"/>
                                      </p:to>
                                    </p:set>
                                  </p:childTnLst>
                                </p:cTn>
                              </p:par>
                              <p:par>
                                <p:cTn id="151" presetID="1" presetClass="entr" presetSubtype="0" fill="hold" grpId="12" nodeType="withEffect">
                                  <p:stCondLst>
                                    <p:cond delay="5000"/>
                                  </p:stCondLst>
                                  <p:childTnLst>
                                    <p:set>
                                      <p:cBhvr>
                                        <p:cTn id="152" dur="1" fill="hold">
                                          <p:stCondLst>
                                            <p:cond delay="0"/>
                                          </p:stCondLst>
                                        </p:cTn>
                                        <p:tgtEl>
                                          <p:spTgt spid="22"/>
                                        </p:tgtEl>
                                        <p:attrNameLst>
                                          <p:attrName>style.visibility</p:attrName>
                                        </p:attrNameLst>
                                      </p:cBhvr>
                                      <p:to>
                                        <p:strVal val="visible"/>
                                      </p:to>
                                    </p:set>
                                  </p:childTnLst>
                                </p:cTn>
                              </p:par>
                              <p:par>
                                <p:cTn id="153" presetID="1" presetClass="exit" presetSubtype="0" fill="hold" grpId="11" nodeType="withEffect">
                                  <p:stCondLst>
                                    <p:cond delay="5000"/>
                                  </p:stCondLst>
                                  <p:childTnLst>
                                    <p:set>
                                      <p:cBhvr>
                                        <p:cTn id="154" dur="1" fill="hold">
                                          <p:stCondLst>
                                            <p:cond delay="0"/>
                                          </p:stCondLst>
                                        </p:cTn>
                                        <p:tgtEl>
                                          <p:spTgt spid="21"/>
                                        </p:tgtEl>
                                        <p:attrNameLst>
                                          <p:attrName>style.visibility</p:attrName>
                                        </p:attrNameLst>
                                      </p:cBhvr>
                                      <p:to>
                                        <p:strVal val="hidden"/>
                                      </p:to>
                                    </p:set>
                                  </p:childTnLst>
                                </p:cTn>
                              </p:par>
                              <p:par>
                                <p:cTn id="155" presetID="7" presetClass="emph" presetSubtype="2" fill="hold" nodeType="withEffect">
                                  <p:stCondLst>
                                    <p:cond delay="5000"/>
                                  </p:stCondLst>
                                  <p:childTnLst>
                                    <p:animClr clrSpc="rgb" dir="cw">
                                      <p:cBhvr>
                                        <p:cTn id="156" dur="10" fill="hold"/>
                                        <p:tgtEl>
                                          <p:spTgt spid="11"/>
                                        </p:tgtEl>
                                        <p:attrNameLst>
                                          <p:attrName>stroke.color</p:attrName>
                                        </p:attrNameLst>
                                      </p:cBhvr>
                                      <p:to>
                                        <a:srgbClr val="FF0000"/>
                                      </p:to>
                                    </p:animClr>
                                    <p:set>
                                      <p:cBhvr>
                                        <p:cTn id="157" dur="10" fill="hold"/>
                                        <p:tgtEl>
                                          <p:spTgt spid="11"/>
                                        </p:tgtEl>
                                        <p:attrNameLst>
                                          <p:attrName>stroke.on</p:attrName>
                                        </p:attrNameLst>
                                      </p:cBhvr>
                                      <p:to>
                                        <p:strVal val="true"/>
                                      </p:to>
                                    </p:set>
                                  </p:childTnLst>
                                </p:cTn>
                              </p:par>
                              <p:par>
                                <p:cTn id="158" presetID="1" presetClass="emph" presetSubtype="2" fill="hold" nodeType="withEffect">
                                  <p:stCondLst>
                                    <p:cond delay="5000"/>
                                  </p:stCondLst>
                                  <p:childTnLst>
                                    <p:animClr clrSpc="rgb" dir="cw">
                                      <p:cBhvr>
                                        <p:cTn id="159" dur="10" fill="hold"/>
                                        <p:tgtEl>
                                          <p:spTgt spid="17"/>
                                        </p:tgtEl>
                                        <p:attrNameLst>
                                          <p:attrName>fillcolor</p:attrName>
                                        </p:attrNameLst>
                                      </p:cBhvr>
                                      <p:to>
                                        <a:srgbClr val="FF0000"/>
                                      </p:to>
                                    </p:animClr>
                                    <p:set>
                                      <p:cBhvr>
                                        <p:cTn id="160" dur="10" fill="hold"/>
                                        <p:tgtEl>
                                          <p:spTgt spid="17"/>
                                        </p:tgtEl>
                                        <p:attrNameLst>
                                          <p:attrName>fill.type</p:attrName>
                                        </p:attrNameLst>
                                      </p:cBhvr>
                                      <p:to>
                                        <p:strVal val="solid"/>
                                      </p:to>
                                    </p:set>
                                    <p:set>
                                      <p:cBhvr>
                                        <p:cTn id="161" dur="10" fill="hold"/>
                                        <p:tgtEl>
                                          <p:spTgt spid="17"/>
                                        </p:tgtEl>
                                        <p:attrNameLst>
                                          <p:attrName>fill.on</p:attrName>
                                        </p:attrNameLst>
                                      </p:cBhvr>
                                      <p:to>
                                        <p:strVal val="true"/>
                                      </p:to>
                                    </p:set>
                                  </p:childTnLst>
                                </p:cTn>
                              </p:par>
                              <p:par>
                                <p:cTn id="162" presetID="10" presetClass="entr" presetSubtype="0" fill="hold" nodeType="withEffect">
                                  <p:stCondLst>
                                    <p:cond delay="1500"/>
                                  </p:stCondLst>
                                  <p:childTnLst>
                                    <p:set>
                                      <p:cBhvr>
                                        <p:cTn id="163" dur="1" fill="hold">
                                          <p:stCondLst>
                                            <p:cond delay="0"/>
                                          </p:stCondLst>
                                        </p:cTn>
                                        <p:tgtEl>
                                          <p:spTgt spid="23"/>
                                        </p:tgtEl>
                                        <p:attrNameLst>
                                          <p:attrName>style.visibility</p:attrName>
                                        </p:attrNameLst>
                                      </p:cBhvr>
                                      <p:to>
                                        <p:strVal val="visible"/>
                                      </p:to>
                                    </p:set>
                                    <p:animEffect transition="in" filter="fade">
                                      <p:cBhvr>
                                        <p:cTn id="164" dur="3000"/>
                                        <p:tgtEl>
                                          <p:spTgt spid="23"/>
                                        </p:tgtEl>
                                      </p:cBhvr>
                                    </p:animEffect>
                                  </p:childTnLst>
                                </p:cTn>
                              </p:par>
                              <p:par>
                                <p:cTn id="165" presetID="10" presetClass="entr" presetSubtype="0" fill="hold" nodeType="withEffect">
                                  <p:stCondLst>
                                    <p:cond delay="2000"/>
                                  </p:stCondLst>
                                  <p:childTnLst>
                                    <p:set>
                                      <p:cBhvr>
                                        <p:cTn id="166" dur="1" fill="hold">
                                          <p:stCondLst>
                                            <p:cond delay="0"/>
                                          </p:stCondLst>
                                        </p:cTn>
                                        <p:tgtEl>
                                          <p:spTgt spid="24"/>
                                        </p:tgtEl>
                                        <p:attrNameLst>
                                          <p:attrName>style.visibility</p:attrName>
                                        </p:attrNameLst>
                                      </p:cBhvr>
                                      <p:to>
                                        <p:strVal val="visible"/>
                                      </p:to>
                                    </p:set>
                                    <p:animEffect transition="in" filter="fade">
                                      <p:cBhvr>
                                        <p:cTn id="167" dur="3000"/>
                                        <p:tgtEl>
                                          <p:spTgt spid="24"/>
                                        </p:tgtEl>
                                      </p:cBhvr>
                                    </p:animEffect>
                                  </p:childTnLst>
                                </p:cTn>
                              </p:par>
                              <p:par>
                                <p:cTn id="168" presetID="10" presetClass="entr" presetSubtype="0" fill="hold" nodeType="withEffect">
                                  <p:stCondLst>
                                    <p:cond delay="2000"/>
                                  </p:stCondLst>
                                  <p:childTnLst>
                                    <p:set>
                                      <p:cBhvr>
                                        <p:cTn id="169" dur="1" fill="hold">
                                          <p:stCondLst>
                                            <p:cond delay="0"/>
                                          </p:stCondLst>
                                        </p:cTn>
                                        <p:tgtEl>
                                          <p:spTgt spid="27"/>
                                        </p:tgtEl>
                                        <p:attrNameLst>
                                          <p:attrName>style.visibility</p:attrName>
                                        </p:attrNameLst>
                                      </p:cBhvr>
                                      <p:to>
                                        <p:strVal val="visible"/>
                                      </p:to>
                                    </p:set>
                                    <p:animEffect transition="in" filter="fade">
                                      <p:cBhvr>
                                        <p:cTn id="170" dur="3000"/>
                                        <p:tgtEl>
                                          <p:spTgt spid="27"/>
                                        </p:tgtEl>
                                      </p:cBhvr>
                                    </p:animEffect>
                                  </p:childTnLst>
                                </p:cTn>
                              </p:par>
                              <p:par>
                                <p:cTn id="171" presetID="10" presetClass="entr" presetSubtype="0" fill="hold" nodeType="withEffect">
                                  <p:stCondLst>
                                    <p:cond delay="2500"/>
                                  </p:stCondLst>
                                  <p:childTnLst>
                                    <p:set>
                                      <p:cBhvr>
                                        <p:cTn id="172" dur="1" fill="hold">
                                          <p:stCondLst>
                                            <p:cond delay="0"/>
                                          </p:stCondLst>
                                        </p:cTn>
                                        <p:tgtEl>
                                          <p:spTgt spid="26"/>
                                        </p:tgtEl>
                                        <p:attrNameLst>
                                          <p:attrName>style.visibility</p:attrName>
                                        </p:attrNameLst>
                                      </p:cBhvr>
                                      <p:to>
                                        <p:strVal val="visible"/>
                                      </p:to>
                                    </p:set>
                                    <p:animEffect transition="in" filter="fade">
                                      <p:cBhvr>
                                        <p:cTn id="173" dur="3000"/>
                                        <p:tgtEl>
                                          <p:spTgt spid="26"/>
                                        </p:tgtEl>
                                      </p:cBhvr>
                                    </p:animEffect>
                                  </p:childTnLst>
                                </p:cTn>
                              </p:par>
                              <p:par>
                                <p:cTn id="174" presetID="10" presetClass="entr" presetSubtype="0" fill="hold" nodeType="withEffect">
                                  <p:stCondLst>
                                    <p:cond delay="2500"/>
                                  </p:stCondLst>
                                  <p:childTnLst>
                                    <p:set>
                                      <p:cBhvr>
                                        <p:cTn id="175" dur="1" fill="hold">
                                          <p:stCondLst>
                                            <p:cond delay="0"/>
                                          </p:stCondLst>
                                        </p:cTn>
                                        <p:tgtEl>
                                          <p:spTgt spid="25"/>
                                        </p:tgtEl>
                                        <p:attrNameLst>
                                          <p:attrName>style.visibility</p:attrName>
                                        </p:attrNameLst>
                                      </p:cBhvr>
                                      <p:to>
                                        <p:strVal val="visible"/>
                                      </p:to>
                                    </p:set>
                                    <p:animEffect transition="in" filter="fade">
                                      <p:cBhvr>
                                        <p:cTn id="176" dur="3000"/>
                                        <p:tgtEl>
                                          <p:spTgt spid="25"/>
                                        </p:tgtEl>
                                      </p:cBhvr>
                                    </p:animEffect>
                                  </p:childTnLst>
                                </p:cTn>
                              </p:par>
                            </p:childTnLst>
                          </p:cTn>
                        </p:par>
                      </p:childTnLst>
                    </p:cTn>
                  </p:par>
                  <p:par>
                    <p:cTn id="177" fill="hold" nodeType="clickPar">
                      <p:stCondLst>
                        <p:cond delay="indefinite"/>
                      </p:stCondLst>
                      <p:childTnLst>
                        <p:par>
                          <p:cTn id="178" fill="hold" nodeType="withGroup">
                            <p:stCondLst>
                              <p:cond delay="0"/>
                            </p:stCondLst>
                            <p:childTnLst>
                              <p:par>
                                <p:cTn id="179" presetID="22" presetClass="entr" presetSubtype="8" fill="hold" grpId="0" nodeType="clickEffect">
                                  <p:stCondLst>
                                    <p:cond delay="0"/>
                                  </p:stCondLst>
                                  <p:childTnLst>
                                    <p:set>
                                      <p:cBhvr>
                                        <p:cTn id="180" dur="1" fill="hold">
                                          <p:stCondLst>
                                            <p:cond delay="0"/>
                                          </p:stCondLst>
                                        </p:cTn>
                                        <p:tgtEl>
                                          <p:spTgt spid="33"/>
                                        </p:tgtEl>
                                        <p:attrNameLst>
                                          <p:attrName>style.visibility</p:attrName>
                                        </p:attrNameLst>
                                      </p:cBhvr>
                                      <p:to>
                                        <p:strVal val="visible"/>
                                      </p:to>
                                    </p:set>
                                    <p:animEffect transition="in" filter="wipe(left)">
                                      <p:cBhvr>
                                        <p:cTn id="181" dur="750"/>
                                        <p:tgtEl>
                                          <p:spTgt spid="33"/>
                                        </p:tgtEl>
                                      </p:cBhvr>
                                    </p:animEffect>
                                  </p:childTnLst>
                                </p:cTn>
                              </p:par>
                            </p:childTnLst>
                          </p:cTn>
                        </p:par>
                      </p:childTnLst>
                    </p:cTn>
                  </p:par>
                  <p:par>
                    <p:cTn id="182" fill="hold" nodeType="clickPar">
                      <p:stCondLst>
                        <p:cond delay="indefinite"/>
                      </p:stCondLst>
                      <p:childTnLst>
                        <p:par>
                          <p:cTn id="183" fill="hold" nodeType="withGroup">
                            <p:stCondLst>
                              <p:cond delay="0"/>
                            </p:stCondLst>
                            <p:childTnLst>
                              <p:par>
                                <p:cTn id="184" presetID="22" presetClass="entr" presetSubtype="8" fill="hold" grpId="0" nodeType="clickEffect">
                                  <p:stCondLst>
                                    <p:cond delay="0"/>
                                  </p:stCondLst>
                                  <p:childTnLst>
                                    <p:set>
                                      <p:cBhvr>
                                        <p:cTn id="185" dur="1" fill="hold">
                                          <p:stCondLst>
                                            <p:cond delay="0"/>
                                          </p:stCondLst>
                                        </p:cTn>
                                        <p:tgtEl>
                                          <p:spTgt spid="32"/>
                                        </p:tgtEl>
                                        <p:attrNameLst>
                                          <p:attrName>style.visibility</p:attrName>
                                        </p:attrNameLst>
                                      </p:cBhvr>
                                      <p:to>
                                        <p:strVal val="visible"/>
                                      </p:to>
                                    </p:set>
                                    <p:animEffect transition="in" filter="wipe(left)">
                                      <p:cBhvr>
                                        <p:cTn id="186" dur="750"/>
                                        <p:tgtEl>
                                          <p:spTgt spid="32"/>
                                        </p:tgtEl>
                                      </p:cBhvr>
                                    </p:animEffect>
                                  </p:childTnLst>
                                </p:cTn>
                              </p:par>
                              <p:par>
                                <p:cTn id="187" presetID="22" presetClass="entr" presetSubtype="8" fill="hold" grpId="0" nodeType="withEffect">
                                  <p:stCondLst>
                                    <p:cond delay="0"/>
                                  </p:stCondLst>
                                  <p:childTnLst>
                                    <p:set>
                                      <p:cBhvr>
                                        <p:cTn id="188" dur="1" fill="hold">
                                          <p:stCondLst>
                                            <p:cond delay="0"/>
                                          </p:stCondLst>
                                        </p:cTn>
                                        <p:tgtEl>
                                          <p:spTgt spid="31"/>
                                        </p:tgtEl>
                                        <p:attrNameLst>
                                          <p:attrName>style.visibility</p:attrName>
                                        </p:attrNameLst>
                                      </p:cBhvr>
                                      <p:to>
                                        <p:strVal val="visible"/>
                                      </p:to>
                                    </p:set>
                                    <p:animEffect transition="in" filter="wipe(left)">
                                      <p:cBhvr>
                                        <p:cTn id="189" dur="750"/>
                                        <p:tgtEl>
                                          <p:spTgt spid="31"/>
                                        </p:tgtEl>
                                      </p:cBhvr>
                                    </p:animEffect>
                                  </p:childTnLst>
                                </p:cTn>
                              </p:par>
                            </p:childTnLst>
                          </p:cTn>
                        </p:par>
                      </p:childTnLst>
                    </p:cTn>
                  </p:par>
                  <p:par>
                    <p:cTn id="190" fill="hold" nodeType="clickPar">
                      <p:stCondLst>
                        <p:cond delay="indefinite"/>
                      </p:stCondLst>
                      <p:childTnLst>
                        <p:par>
                          <p:cTn id="191" fill="hold" nodeType="withGroup">
                            <p:stCondLst>
                              <p:cond delay="0"/>
                            </p:stCondLst>
                            <p:childTnLst>
                              <p:par>
                                <p:cTn id="192" presetID="1" presetClass="entr" presetSubtype="0" fill="hold" grpId="0" nodeType="clickEffect">
                                  <p:stCondLst>
                                    <p:cond delay="0"/>
                                  </p:stCondLst>
                                  <p:childTnLst>
                                    <p:set>
                                      <p:cBhvr>
                                        <p:cTn id="193"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1" grpId="1"/>
      <p:bldP spid="21" grpId="2"/>
      <p:bldP spid="21" grpId="3"/>
      <p:bldP spid="21" grpId="4"/>
      <p:bldP spid="21" grpId="5"/>
      <p:bldP spid="21" grpId="6"/>
      <p:bldP spid="21" grpId="7"/>
      <p:bldP spid="21" grpId="8"/>
      <p:bldP spid="21" grpId="9"/>
      <p:bldP spid="21" grpId="10"/>
      <p:bldP spid="21" grpId="11"/>
      <p:bldP spid="22" grpId="0"/>
      <p:bldP spid="22" grpId="1"/>
      <p:bldP spid="22" grpId="2"/>
      <p:bldP spid="22" grpId="3"/>
      <p:bldP spid="22" grpId="4"/>
      <p:bldP spid="22" grpId="5"/>
      <p:bldP spid="22" grpId="6"/>
      <p:bldP spid="22" grpId="7"/>
      <p:bldP spid="22" grpId="8"/>
      <p:bldP spid="22" grpId="9"/>
      <p:bldP spid="22" grpId="10"/>
      <p:bldP spid="22" grpId="11"/>
      <p:bldP spid="22" grpId="12"/>
      <p:bldP spid="31" grpId="0" animBg="1"/>
      <p:bldP spid="32" grpId="0" animBg="1"/>
      <p:bldP spid="33" grpId="0" animBg="1"/>
      <p:bldP spid="34" grpId="0"/>
      <p:bldP spid="35" grpId="0"/>
      <p:bldP spid="35" grpId="1"/>
      <p:bldP spid="28" grpId="0"/>
      <p:bldP spid="28" grpId="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762000" y="2057399"/>
            <a:ext cx="2147590" cy="1295400"/>
            <a:chOff x="914400" y="2095500"/>
            <a:chExt cx="2147590" cy="1295400"/>
          </a:xfrm>
        </p:grpSpPr>
        <p:pic>
          <p:nvPicPr>
            <p:cNvPr id="7" name="Picture 6"/>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8" name="Picture 7"/>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9" name="Picture 8"/>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10" name="Picture 9"/>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11" name="Picture 10"/>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12" name="Picture 11"/>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13" name="Picture 12"/>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14" name="Picture 13"/>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15" name="Picture 14"/>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6" name="X"/>
          <p:cNvSpPr/>
          <p:nvPr/>
        </p:nvSpPr>
        <p:spPr>
          <a:xfrm>
            <a:off x="762000" y="2057399"/>
            <a:ext cx="2147590" cy="9906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86%</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(37/43)</a:t>
            </a:r>
          </a:p>
        </p:txBody>
      </p:sp>
      <p:grpSp>
        <p:nvGrpSpPr>
          <p:cNvPr id="17" name="Group 16"/>
          <p:cNvGrpSpPr/>
          <p:nvPr/>
        </p:nvGrpSpPr>
        <p:grpSpPr>
          <a:xfrm>
            <a:off x="3498205" y="2057400"/>
            <a:ext cx="2147590" cy="1295400"/>
            <a:chOff x="914400" y="2095500"/>
            <a:chExt cx="2147590" cy="1295400"/>
          </a:xfrm>
        </p:grpSpPr>
        <p:pic>
          <p:nvPicPr>
            <p:cNvPr id="19" name="Picture 18"/>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20" name="Picture 19"/>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21" name="Picture 20"/>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22" name="Picture 21"/>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23" name="Picture 22"/>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24" name="Picture 23"/>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25" name="Picture 24"/>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26" name="Picture 25"/>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27" name="Picture 26"/>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18" name="X"/>
          <p:cNvSpPr/>
          <p:nvPr/>
        </p:nvSpPr>
        <p:spPr>
          <a:xfrm>
            <a:off x="3498205" y="2057399"/>
            <a:ext cx="2147590" cy="9906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83%</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(45/54)</a:t>
            </a:r>
          </a:p>
        </p:txBody>
      </p:sp>
      <p:grpSp>
        <p:nvGrpSpPr>
          <p:cNvPr id="29" name="Group 28"/>
          <p:cNvGrpSpPr/>
          <p:nvPr/>
        </p:nvGrpSpPr>
        <p:grpSpPr>
          <a:xfrm>
            <a:off x="6248400" y="2057399"/>
            <a:ext cx="2147590" cy="1295400"/>
            <a:chOff x="914400" y="2095500"/>
            <a:chExt cx="2147590" cy="1295400"/>
          </a:xfrm>
        </p:grpSpPr>
        <p:pic>
          <p:nvPicPr>
            <p:cNvPr id="31" name="Picture 30"/>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32" name="Picture 31"/>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33" name="Picture 32"/>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34" name="Picture 33"/>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35" name="Picture 34"/>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36" name="Picture 35"/>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37" name="Picture 36"/>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38" name="Picture 37"/>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39" name="Picture 38"/>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30" name="X"/>
          <p:cNvSpPr/>
          <p:nvPr/>
        </p:nvSpPr>
        <p:spPr>
          <a:xfrm>
            <a:off x="6248400" y="2057398"/>
            <a:ext cx="2147590" cy="1066801"/>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88%</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(28/32)</a:t>
            </a:r>
          </a:p>
        </p:txBody>
      </p:sp>
      <p:sp>
        <p:nvSpPr>
          <p:cNvPr id="41" name="Rectangle 40"/>
          <p:cNvSpPr/>
          <p:nvPr/>
        </p:nvSpPr>
        <p:spPr>
          <a:xfrm>
            <a:off x="609602" y="1066800"/>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srgbClr val="5B9BD5"/>
                </a:solidFill>
                <a:effectLst/>
                <a:uLnTx/>
                <a:uFillTx/>
                <a:latin typeface="Calibri Light"/>
                <a:ea typeface="+mn-ea"/>
                <a:cs typeface="+mn-cs"/>
              </a:rPr>
              <a:t>A</a:t>
            </a:r>
            <a:r>
              <a:rPr kumimoji="0" lang="en-US" sz="4000" b="1" i="0" u="none" strike="noStrike" kern="1200" cap="none" spc="0" normalizeH="0" baseline="0" noProof="0">
                <a:ln>
                  <a:noFill/>
                </a:ln>
                <a:solidFill>
                  <a:srgbClr val="5B9BD5"/>
                </a:solidFill>
                <a:effectLst/>
                <a:uLnTx/>
                <a:uFillTx/>
                <a:latin typeface="Calibri Light"/>
                <a:ea typeface="+mn-ea"/>
                <a:cs typeface="+mn-cs"/>
              </a:rPr>
              <a:t> </a:t>
            </a:r>
            <a:r>
              <a:rPr kumimoji="0" lang="en-US" sz="3200" b="0" i="0" u="none" strike="noStrike" kern="1200" cap="none" spc="0" normalizeH="0" baseline="0" noProof="0">
                <a:ln>
                  <a:noFill/>
                </a:ln>
                <a:solidFill>
                  <a:srgbClr val="5B9BD5"/>
                </a:solidFill>
                <a:effectLst/>
                <a:uLnTx/>
                <a:uFillTx/>
                <a:latin typeface="Calibri Light"/>
                <a:ea typeface="+mn-ea"/>
                <a:cs typeface="+mn-cs"/>
              </a:rPr>
              <a:t>company</a:t>
            </a:r>
            <a:endParaRPr kumimoji="0" lang="en-US" sz="4000" b="0" i="0" u="none" strike="noStrike" kern="1200" cap="none" spc="0" normalizeH="0" baseline="0" noProof="0">
              <a:ln>
                <a:noFill/>
              </a:ln>
              <a:solidFill>
                <a:srgbClr val="5B9BD5"/>
              </a:solidFill>
              <a:effectLst/>
              <a:uLnTx/>
              <a:uFillTx/>
              <a:latin typeface="Calibri Light"/>
              <a:ea typeface="+mn-ea"/>
              <a:cs typeface="+mn-cs"/>
            </a:endParaRPr>
          </a:p>
        </p:txBody>
      </p:sp>
      <p:sp>
        <p:nvSpPr>
          <p:cNvPr id="42" name="Rectangle 41"/>
          <p:cNvSpPr/>
          <p:nvPr/>
        </p:nvSpPr>
        <p:spPr>
          <a:xfrm>
            <a:off x="3352801" y="1066801"/>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srgbClr val="ED7D31"/>
                </a:solidFill>
                <a:effectLst/>
                <a:uLnTx/>
                <a:uFillTx/>
                <a:latin typeface="Calibri Light"/>
                <a:ea typeface="+mn-ea"/>
                <a:cs typeface="+mn-cs"/>
              </a:rPr>
              <a:t>B</a:t>
            </a:r>
            <a:r>
              <a:rPr kumimoji="0" lang="en-US" sz="4000" b="0" i="0" u="none" strike="noStrike" kern="1200" cap="none" spc="0" normalizeH="0" baseline="0" noProof="0">
                <a:ln>
                  <a:noFill/>
                </a:ln>
                <a:solidFill>
                  <a:srgbClr val="ED7D31"/>
                </a:solidFill>
                <a:effectLst/>
                <a:uLnTx/>
                <a:uFillTx/>
                <a:latin typeface="Calibri Light"/>
                <a:ea typeface="+mn-ea"/>
                <a:cs typeface="+mn-cs"/>
              </a:rPr>
              <a:t> </a:t>
            </a:r>
            <a:r>
              <a:rPr kumimoji="0" lang="en-US" sz="3200" b="0" i="0" u="none" strike="noStrike" kern="1200" cap="none" spc="0" normalizeH="0" baseline="0" noProof="0">
                <a:ln>
                  <a:noFill/>
                </a:ln>
                <a:solidFill>
                  <a:srgbClr val="ED7D31"/>
                </a:solidFill>
                <a:effectLst/>
                <a:uLnTx/>
                <a:uFillTx/>
                <a:latin typeface="Calibri Light"/>
                <a:ea typeface="+mn-ea"/>
                <a:cs typeface="+mn-cs"/>
              </a:rPr>
              <a:t>company</a:t>
            </a:r>
            <a:endParaRPr kumimoji="0" lang="en-US" sz="4000" b="0" i="0" u="none" strike="noStrike" kern="1200" cap="none" spc="0" normalizeH="0" baseline="0" noProof="0">
              <a:ln>
                <a:noFill/>
              </a:ln>
              <a:solidFill>
                <a:srgbClr val="ED7D31"/>
              </a:solidFill>
              <a:effectLst/>
              <a:uLnTx/>
              <a:uFillTx/>
              <a:latin typeface="Calibri Light"/>
              <a:ea typeface="+mn-ea"/>
              <a:cs typeface="+mn-cs"/>
            </a:endParaRPr>
          </a:p>
        </p:txBody>
      </p:sp>
      <p:sp>
        <p:nvSpPr>
          <p:cNvPr id="43" name="Rectangle 42"/>
          <p:cNvSpPr/>
          <p:nvPr/>
        </p:nvSpPr>
        <p:spPr>
          <a:xfrm>
            <a:off x="6096001" y="1066800"/>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srgbClr val="70AD47"/>
                </a:solidFill>
                <a:effectLst/>
                <a:uLnTx/>
                <a:uFillTx/>
                <a:latin typeface="Calibri Light"/>
                <a:ea typeface="+mn-ea"/>
                <a:cs typeface="+mn-cs"/>
              </a:rPr>
              <a:t>C </a:t>
            </a:r>
            <a:r>
              <a:rPr kumimoji="0" lang="en-US" sz="3200" b="0" i="0" u="none" strike="noStrike" kern="1200" cap="none" spc="0" normalizeH="0" baseline="0" noProof="0">
                <a:ln>
                  <a:noFill/>
                </a:ln>
                <a:solidFill>
                  <a:srgbClr val="70AD47"/>
                </a:solidFill>
                <a:effectLst/>
                <a:uLnTx/>
                <a:uFillTx/>
                <a:latin typeface="Calibri Light"/>
                <a:ea typeface="+mn-ea"/>
                <a:cs typeface="+mn-cs"/>
              </a:rPr>
              <a:t>company</a:t>
            </a:r>
            <a:endParaRPr kumimoji="0" lang="en-US" sz="4000" b="0" i="0" u="none" strike="noStrike" kern="1200" cap="none" spc="0" normalizeH="0" baseline="0" noProof="0">
              <a:ln>
                <a:noFill/>
              </a:ln>
              <a:solidFill>
                <a:srgbClr val="70AD47"/>
              </a:solidFill>
              <a:effectLst/>
              <a:uLnTx/>
              <a:uFillTx/>
              <a:latin typeface="Calibri Light"/>
              <a:ea typeface="+mn-ea"/>
              <a:cs typeface="+mn-cs"/>
            </a:endParaRPr>
          </a:p>
        </p:txBody>
      </p:sp>
      <p:sp>
        <p:nvSpPr>
          <p:cNvPr id="45" name="X"/>
          <p:cNvSpPr/>
          <p:nvPr/>
        </p:nvSpPr>
        <p:spPr>
          <a:xfrm>
            <a:off x="748010"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5B9BD5"/>
                </a:solidFill>
                <a:effectLst/>
                <a:uLnTx/>
                <a:uFillTx/>
                <a:latin typeface="Calibri Light"/>
                <a:ea typeface="+mn-ea"/>
                <a:cs typeface="Courier New" panose="02070309020205020404" pitchFamily="49" charset="0"/>
              </a:rPr>
              <a:t>Up to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t>1.0×10</a:t>
            </a:r>
            <a:r>
              <a:rPr kumimoji="0" lang="en-US" sz="4400" b="1" i="0" u="none" strike="noStrike" kern="1200" cap="none" spc="0" normalizeH="0" baseline="3000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t>7</a:t>
            </a:r>
            <a:r>
              <a:rPr kumimoji="0" lang="en-US" sz="3600" b="0" i="0" u="none" strike="noStrike" kern="1200" cap="none" spc="0" normalizeH="0" baseline="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t> </a:t>
            </a:r>
            <a:br>
              <a:rPr kumimoji="0" lang="en-US" sz="3600" b="0" i="0" u="none" strike="noStrike" kern="1200" cap="none" spc="0" normalizeH="0" baseline="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br>
            <a:r>
              <a:rPr kumimoji="0" lang="en-US" sz="3600" b="0" i="0" u="none" strike="noStrike" kern="1200" cap="none" spc="0" normalizeH="0" baseline="0" noProof="0" dirty="0">
                <a:ln>
                  <a:noFill/>
                </a:ln>
                <a:solidFill>
                  <a:srgbClr val="5B9BD5"/>
                </a:solidFill>
                <a:effectLst/>
                <a:uLnTx/>
                <a:uFillTx/>
                <a:latin typeface="Calibri Light"/>
                <a:ea typeface="+mn-ea"/>
                <a:cs typeface="Courier New" panose="02070309020205020404" pitchFamily="49" charset="0"/>
              </a:rPr>
              <a:t>errors </a:t>
            </a:r>
          </a:p>
        </p:txBody>
      </p:sp>
      <p:sp>
        <p:nvSpPr>
          <p:cNvPr id="46" name="X"/>
          <p:cNvSpPr/>
          <p:nvPr/>
        </p:nvSpPr>
        <p:spPr>
          <a:xfrm>
            <a:off x="3484215"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ED7D31"/>
                </a:solidFill>
                <a:effectLst/>
                <a:uLnTx/>
                <a:uFillTx/>
                <a:latin typeface="Calibri Light"/>
                <a:ea typeface="+mn-ea"/>
                <a:cs typeface="Courier New" panose="02070309020205020404" pitchFamily="49" charset="0"/>
              </a:rPr>
              <a:t>Up to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ED7D31"/>
                </a:solidFill>
                <a:effectLst/>
                <a:uLnTx/>
                <a:uFillTx/>
                <a:latin typeface="Cambria Math" panose="02040503050406030204" pitchFamily="18" charset="0"/>
                <a:ea typeface="Cambria Math" panose="02040503050406030204" pitchFamily="18" charset="0"/>
                <a:cs typeface="Courier New" panose="02070309020205020404" pitchFamily="49" charset="0"/>
              </a:rPr>
              <a:t>2.7×10</a:t>
            </a:r>
            <a:r>
              <a:rPr kumimoji="0" lang="en-US" sz="4400" b="1" i="0" u="none" strike="noStrike" kern="1200" cap="none" spc="0" normalizeH="0" baseline="30000" noProof="0" dirty="0">
                <a:ln>
                  <a:noFill/>
                </a:ln>
                <a:solidFill>
                  <a:srgbClr val="ED7D31"/>
                </a:solidFill>
                <a:effectLst/>
                <a:uLnTx/>
                <a:uFillTx/>
                <a:latin typeface="Cambria Math" panose="02040503050406030204" pitchFamily="18" charset="0"/>
                <a:ea typeface="Cambria Math" panose="02040503050406030204" pitchFamily="18" charset="0"/>
                <a:cs typeface="Courier New" panose="02070309020205020404" pitchFamily="49" charset="0"/>
              </a:rPr>
              <a:t>6</a:t>
            </a:r>
            <a:br>
              <a:rPr kumimoji="0" lang="en-US" sz="3600" b="0" i="0" u="none" strike="noStrike" kern="1200" cap="none" spc="0" normalizeH="0" baseline="0" noProof="0" dirty="0">
                <a:ln>
                  <a:noFill/>
                </a:ln>
                <a:solidFill>
                  <a:srgbClr val="ED7D31"/>
                </a:solidFill>
                <a:effectLst/>
                <a:uLnTx/>
                <a:uFillTx/>
                <a:latin typeface="Cambria Math" panose="02040503050406030204" pitchFamily="18" charset="0"/>
                <a:ea typeface="Cambria Math" panose="02040503050406030204" pitchFamily="18" charset="0"/>
                <a:cs typeface="Courier New" panose="02070309020205020404" pitchFamily="49" charset="0"/>
              </a:rPr>
            </a:br>
            <a:r>
              <a:rPr kumimoji="0" lang="en-US" sz="3600" b="0" i="0" u="none" strike="noStrike" kern="1200" cap="none" spc="0" normalizeH="0" baseline="0" noProof="0" dirty="0">
                <a:ln>
                  <a:noFill/>
                </a:ln>
                <a:solidFill>
                  <a:srgbClr val="ED7D31"/>
                </a:solidFill>
                <a:effectLst/>
                <a:uLnTx/>
                <a:uFillTx/>
                <a:latin typeface="Calibri Light"/>
                <a:ea typeface="+mn-ea"/>
                <a:cs typeface="Courier New" panose="02070309020205020404" pitchFamily="49" charset="0"/>
              </a:rPr>
              <a:t>errors </a:t>
            </a:r>
          </a:p>
        </p:txBody>
      </p:sp>
      <p:sp>
        <p:nvSpPr>
          <p:cNvPr id="47" name="X"/>
          <p:cNvSpPr/>
          <p:nvPr/>
        </p:nvSpPr>
        <p:spPr>
          <a:xfrm>
            <a:off x="6234410"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70AD47"/>
                </a:solidFill>
                <a:effectLst/>
                <a:uLnTx/>
                <a:uFillTx/>
                <a:latin typeface="Calibri Light"/>
                <a:ea typeface="+mn-ea"/>
                <a:cs typeface="Courier New" panose="02070309020205020404" pitchFamily="49" charset="0"/>
              </a:rPr>
              <a:t>Up to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t>3.3×10</a:t>
            </a:r>
            <a:r>
              <a:rPr kumimoji="0" lang="en-US" sz="4400" b="1" i="0" u="none" strike="noStrike" kern="1200" cap="none" spc="0" normalizeH="0" baseline="3000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t>5</a:t>
            </a:r>
            <a:r>
              <a:rPr kumimoji="0" lang="en-US" sz="3600" b="0" i="0" u="none" strike="noStrike" kern="1200" cap="none" spc="0" normalizeH="0" baseline="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t> </a:t>
            </a:r>
            <a:br>
              <a:rPr kumimoji="0" lang="en-US" sz="3600" b="0" i="0" u="none" strike="noStrike" kern="1200" cap="none" spc="0" normalizeH="0" baseline="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br>
            <a:r>
              <a:rPr kumimoji="0" lang="en-US" sz="3600" b="0" i="0" u="none" strike="noStrike" kern="1200" cap="none" spc="0" normalizeH="0" baseline="0" noProof="0" dirty="0">
                <a:ln>
                  <a:noFill/>
                </a:ln>
                <a:solidFill>
                  <a:srgbClr val="70AD47"/>
                </a:solidFill>
                <a:effectLst/>
                <a:uLnTx/>
                <a:uFillTx/>
                <a:latin typeface="Calibri Light"/>
                <a:ea typeface="+mn-ea"/>
                <a:cs typeface="Courier New" panose="02070309020205020404" pitchFamily="49" charset="0"/>
              </a:rPr>
              <a:t>errors </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48" name="Title 1"/>
          <p:cNvSpPr>
            <a:spLocks noGrp="1"/>
          </p:cNvSpPr>
          <p:nvPr>
            <p:ph type="title"/>
          </p:nvPr>
        </p:nvSpPr>
        <p:spPr>
          <a:xfrm>
            <a:off x="228600" y="-27384"/>
            <a:ext cx="8610600" cy="1066800"/>
          </a:xfrm>
        </p:spPr>
        <p:txBody>
          <a:bodyPr/>
          <a:lstStyle/>
          <a:p>
            <a:r>
              <a:rPr lang="en-US" sz="4400" b="0" dirty="0">
                <a:solidFill>
                  <a:srgbClr val="1A5712"/>
                </a:solidFill>
                <a:latin typeface="Garamond" charset="0"/>
                <a:ea typeface="ＭＳ Ｐゴシック" charset="0"/>
                <a:cs typeface="ＭＳ Ｐゴシック" charset="0"/>
              </a:rPr>
              <a:t>Most DRAM Modules Are Vulnerable</a:t>
            </a:r>
          </a:p>
        </p:txBody>
      </p:sp>
      <p:sp>
        <p:nvSpPr>
          <p:cNvPr id="44" name="Rectangle 43"/>
          <p:cNvSpPr/>
          <p:nvPr/>
        </p:nvSpPr>
        <p:spPr>
          <a:xfrm>
            <a:off x="107950" y="6165304"/>
            <a:ext cx="8568506"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hlinkClick r:id="rId5"/>
              </a:rPr>
              <a:t>Flipping Bits in Memory Without Accessing Them: An Experimental Study of DRAM Disturbance Errors</a:t>
            </a: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rPr>
              <a:t>,</a:t>
            </a:r>
            <a:r>
              <a:rPr kumimoji="0" lang="en-US" sz="1800" b="0" i="0" u="none" strike="noStrike" kern="1200" cap="none" spc="0" normalizeH="0" baseline="0" noProof="0" dirty="0">
                <a:ln>
                  <a:noFill/>
                </a:ln>
                <a:solidFill>
                  <a:prstClr val="black"/>
                </a:solidFill>
                <a:effectLst/>
                <a:uLnTx/>
                <a:uFillTx/>
                <a:latin typeface="Tahoma" charset="0"/>
                <a:ea typeface="ＭＳ Ｐゴシック" charset="0"/>
                <a:cs typeface="ＭＳ Ｐゴシック" charset="0"/>
              </a:rPr>
              <a:t> </a:t>
            </a:r>
            <a:r>
              <a:rPr kumimoji="0" lang="en-US" sz="1800" b="0" i="0" u="none" strike="noStrike" kern="1200" cap="none" spc="0" normalizeH="0" baseline="0" noProof="0" dirty="0">
                <a:ln>
                  <a:noFill/>
                </a:ln>
                <a:solidFill>
                  <a:prstClr val="black"/>
                </a:solidFill>
                <a:effectLst/>
                <a:uLnTx/>
                <a:uFillTx/>
                <a:latin typeface="Calibri"/>
                <a:ea typeface="ＭＳ Ｐゴシック" charset="0"/>
                <a:cs typeface="ＭＳ Ｐゴシック" charset="0"/>
              </a:rPr>
              <a:t>(Kim et al., ISCA 2014)</a:t>
            </a:r>
          </a:p>
        </p:txBody>
      </p:sp>
    </p:spTree>
    <p:extLst>
      <p:ext uri="{BB962C8B-B14F-4D97-AF65-F5344CB8AC3E}">
        <p14:creationId xmlns:p14="http://schemas.microsoft.com/office/powerpoint/2010/main" val="315467759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1" name="Title 1"/>
          <p:cNvSpPr>
            <a:spLocks noGrp="1"/>
          </p:cNvSpPr>
          <p:nvPr>
            <p:ph type="title"/>
          </p:nvPr>
        </p:nvSpPr>
        <p:spPr/>
        <p:txBody>
          <a:bodyPr/>
          <a:lstStyle/>
          <a:p>
            <a:r>
              <a:rPr lang="en-US" dirty="0">
                <a:latin typeface="Garamond" charset="0"/>
              </a:rPr>
              <a:t>The RowHammer Vulnerability</a:t>
            </a:r>
          </a:p>
        </p:txBody>
      </p:sp>
      <p:sp>
        <p:nvSpPr>
          <p:cNvPr id="231426" name="Content Placeholder 2"/>
          <p:cNvSpPr>
            <a:spLocks noGrp="1"/>
          </p:cNvSpPr>
          <p:nvPr>
            <p:ph idx="1"/>
          </p:nvPr>
        </p:nvSpPr>
        <p:spPr>
          <a:xfrm>
            <a:off x="228600" y="1115020"/>
            <a:ext cx="8610600" cy="5194300"/>
          </a:xfrm>
        </p:spPr>
        <p:txBody>
          <a:bodyPr/>
          <a:lstStyle/>
          <a:p>
            <a:pPr marL="0" indent="0" algn="ctr">
              <a:buNone/>
            </a:pPr>
            <a:r>
              <a:rPr lang="en-US" sz="3200" dirty="0">
                <a:solidFill>
                  <a:srgbClr val="0000FF"/>
                </a:solidFill>
                <a:latin typeface="Tahoma" charset="0"/>
              </a:rPr>
              <a:t>A simple hardware failure mechanism </a:t>
            </a:r>
          </a:p>
          <a:p>
            <a:pPr marL="0" indent="0" algn="ctr">
              <a:buNone/>
            </a:pPr>
            <a:r>
              <a:rPr lang="en-US" sz="3200" dirty="0">
                <a:solidFill>
                  <a:srgbClr val="0000FF"/>
                </a:solidFill>
                <a:latin typeface="Tahoma" charset="0"/>
              </a:rPr>
              <a:t>can create a widespread </a:t>
            </a:r>
          </a:p>
          <a:p>
            <a:pPr marL="0" indent="0" algn="ctr">
              <a:buNone/>
            </a:pPr>
            <a:r>
              <a:rPr lang="en-US" sz="3200" dirty="0">
                <a:solidFill>
                  <a:srgbClr val="FF0000"/>
                </a:solidFill>
                <a:latin typeface="Tahoma" charset="0"/>
              </a:rPr>
              <a:t>system security vulnerability</a:t>
            </a:r>
          </a:p>
        </p:txBody>
      </p:sp>
      <p:sp>
        <p:nvSpPr>
          <p:cNvPr id="230403"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952E3B1D-8F75-8B42-8367-02A3C0FD41CB}"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3046413"/>
            <a:ext cx="9144000" cy="38115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599319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F4AD78-64D2-9C47-B050-A2D2C6E7DA86}"/>
              </a:ext>
            </a:extLst>
          </p:cNvPr>
          <p:cNvSpPr>
            <a:spLocks noGrp="1"/>
          </p:cNvSpPr>
          <p:nvPr>
            <p:ph type="title"/>
          </p:nvPr>
        </p:nvSpPr>
        <p:spPr/>
        <p:txBody>
          <a:bodyPr/>
          <a:lstStyle/>
          <a:p>
            <a:r>
              <a:rPr lang="en-US" b="1" dirty="0"/>
              <a:t>The Story of </a:t>
            </a:r>
            <a:r>
              <a:rPr lang="en-US" b="1" dirty="0" err="1"/>
              <a:t>RowHammer</a:t>
            </a:r>
            <a:r>
              <a:rPr lang="en-US" b="1" dirty="0"/>
              <a:t> </a:t>
            </a:r>
            <a:r>
              <a:rPr lang="en-US" dirty="0"/>
              <a:t>Lecture …</a:t>
            </a:r>
          </a:p>
        </p:txBody>
      </p:sp>
      <p:sp>
        <p:nvSpPr>
          <p:cNvPr id="3" name="Content Placeholder 2">
            <a:extLst>
              <a:ext uri="{FF2B5EF4-FFF2-40B4-BE49-F238E27FC236}">
                <a16:creationId xmlns:a16="http://schemas.microsoft.com/office/drawing/2014/main" id="{51802AAD-62B5-594C-82AB-3F845A08141C}"/>
              </a:ext>
            </a:extLst>
          </p:cNvPr>
          <p:cNvSpPr>
            <a:spLocks noGrp="1"/>
          </p:cNvSpPr>
          <p:nvPr>
            <p:ph idx="1"/>
          </p:nvPr>
        </p:nvSpPr>
        <p:spPr>
          <a:xfrm>
            <a:off x="228600" y="908720"/>
            <a:ext cx="8610600" cy="5339680"/>
          </a:xfrm>
        </p:spPr>
        <p:txBody>
          <a:bodyPr/>
          <a:lstStyle/>
          <a:p>
            <a:r>
              <a:rPr lang="en-US" sz="1600" dirty="0"/>
              <a:t>Onur Mutlu,</a:t>
            </a:r>
            <a:br>
              <a:rPr lang="en-US" sz="1600" dirty="0"/>
            </a:br>
            <a:r>
              <a:rPr lang="en-US" sz="1600" b="1" dirty="0">
                <a:solidFill>
                  <a:srgbClr val="0432FF"/>
                </a:solidFill>
                <a:hlinkClick r:id="rId2">
                  <a:extLst>
                    <a:ext uri="{A12FA001-AC4F-418D-AE19-62706E023703}">
                      <ahyp:hlinkClr xmlns:ahyp="http://schemas.microsoft.com/office/drawing/2018/hyperlinkcolor" val="tx"/>
                    </a:ext>
                  </a:extLst>
                </a:hlinkClick>
              </a:rPr>
              <a:t>"The Story of RowHammer"</a:t>
            </a:r>
            <a:br>
              <a:rPr lang="en-US" sz="1600" dirty="0"/>
            </a:br>
            <a:r>
              <a:rPr lang="en-US" sz="1600" dirty="0"/>
              <a:t>Keynote Talk at </a:t>
            </a:r>
            <a:r>
              <a:rPr lang="en-US" sz="1600" i="1" dirty="0">
                <a:hlinkClick r:id="rId3"/>
              </a:rPr>
              <a:t>Secure Hardware, Architectures, and Operating Systems Workshop</a:t>
            </a:r>
            <a:r>
              <a:rPr lang="en-US" sz="1600" i="1" dirty="0"/>
              <a:t> (</a:t>
            </a:r>
            <a:r>
              <a:rPr lang="en-US" sz="1600" b="1" i="1" dirty="0" err="1"/>
              <a:t>SeHAS</a:t>
            </a:r>
            <a:r>
              <a:rPr lang="en-US" sz="1600" i="1" dirty="0"/>
              <a:t>), held with </a:t>
            </a:r>
            <a:r>
              <a:rPr lang="en-US" sz="1600" i="1" dirty="0">
                <a:hlinkClick r:id="rId4"/>
              </a:rPr>
              <a:t>HiPEAC 2021 Conference</a:t>
            </a:r>
            <a:r>
              <a:rPr lang="en-US" sz="1600" dirty="0"/>
              <a:t>, Virtual, 19 January 2021.</a:t>
            </a:r>
            <a:br>
              <a:rPr lang="en-US" sz="1600" dirty="0"/>
            </a:br>
            <a:r>
              <a:rPr lang="en-US" sz="1600" dirty="0"/>
              <a:t>[</a:t>
            </a:r>
            <a:r>
              <a:rPr lang="en-US" sz="1600" dirty="0">
                <a:hlinkClick r:id="rId2"/>
              </a:rPr>
              <a:t>Slides (pptx)</a:t>
            </a:r>
            <a:r>
              <a:rPr lang="en-US" sz="1600" dirty="0"/>
              <a:t> </a:t>
            </a:r>
            <a:r>
              <a:rPr lang="en-US" sz="1600" dirty="0">
                <a:hlinkClick r:id="rId5"/>
              </a:rPr>
              <a:t>(pdf)</a:t>
            </a:r>
            <a:r>
              <a:rPr lang="en-US" sz="1600" dirty="0"/>
              <a:t>]</a:t>
            </a:r>
            <a:br>
              <a:rPr lang="en-US" sz="1600" dirty="0"/>
            </a:br>
            <a:r>
              <a:rPr lang="en-US" sz="1600" dirty="0"/>
              <a:t>[</a:t>
            </a:r>
            <a:r>
              <a:rPr lang="en-US" sz="1600" dirty="0">
                <a:hlinkClick r:id="rId6"/>
              </a:rPr>
              <a:t>Talk Video</a:t>
            </a:r>
            <a:r>
              <a:rPr lang="en-US" sz="1600" dirty="0"/>
              <a:t> (1 </a:t>
            </a:r>
            <a:r>
              <a:rPr lang="en-US" sz="1600" dirty="0" err="1"/>
              <a:t>hr</a:t>
            </a:r>
            <a:r>
              <a:rPr lang="en-US" sz="1600" dirty="0"/>
              <a:t> 15 minutes, with Q&amp;A)]</a:t>
            </a:r>
            <a:br>
              <a:rPr lang="en-US" sz="1600" dirty="0"/>
            </a:br>
            <a:endParaRPr lang="en-US" sz="1600" dirty="0"/>
          </a:p>
        </p:txBody>
      </p:sp>
      <p:sp>
        <p:nvSpPr>
          <p:cNvPr id="4" name="Slide Number Placeholder 3">
            <a:extLst>
              <a:ext uri="{FF2B5EF4-FFF2-40B4-BE49-F238E27FC236}">
                <a16:creationId xmlns:a16="http://schemas.microsoft.com/office/drawing/2014/main" id="{42A122B2-35CC-C64B-B5EA-4870A730338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3B6C85BC-E1D4-CE46-B0F7-E149869B2D17}"/>
              </a:ext>
            </a:extLst>
          </p:cNvPr>
          <p:cNvPicPr>
            <a:picLocks noChangeAspect="1"/>
          </p:cNvPicPr>
          <p:nvPr/>
        </p:nvPicPr>
        <p:blipFill>
          <a:blip r:embed="rId7"/>
          <a:stretch>
            <a:fillRect/>
          </a:stretch>
        </p:blipFill>
        <p:spPr>
          <a:xfrm>
            <a:off x="1547664" y="2422891"/>
            <a:ext cx="6264696" cy="4318477"/>
          </a:xfrm>
          <a:prstGeom prst="rect">
            <a:avLst/>
          </a:prstGeom>
        </p:spPr>
      </p:pic>
      <p:sp>
        <p:nvSpPr>
          <p:cNvPr id="5" name="TextBox 4">
            <a:extLst>
              <a:ext uri="{FF2B5EF4-FFF2-40B4-BE49-F238E27FC236}">
                <a16:creationId xmlns:a16="http://schemas.microsoft.com/office/drawing/2014/main" id="{BBC5F87A-7D79-2748-8FC3-ED1DCFBCB44E}"/>
              </a:ext>
            </a:extLst>
          </p:cNvPr>
          <p:cNvSpPr txBox="1"/>
          <p:nvPr/>
        </p:nvSpPr>
        <p:spPr>
          <a:xfrm>
            <a:off x="2724026" y="6481410"/>
            <a:ext cx="3695948"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432FF"/>
                </a:solidFill>
                <a:effectLst/>
                <a:uLnTx/>
                <a:uFillTx/>
                <a:latin typeface="Tahoma"/>
                <a:ea typeface="+mn-ea"/>
                <a:cs typeface="+mn-cs"/>
                <a:hlinkClick r:id="rId6">
                  <a:extLst>
                    <a:ext uri="{A12FA001-AC4F-418D-AE19-62706E023703}">
                      <ahyp:hlinkClr xmlns:ahyp="http://schemas.microsoft.com/office/drawing/2018/hyperlinkcolor" val="tx"/>
                    </a:ext>
                  </a:extLst>
                </a:hlinkClick>
              </a:rPr>
              <a:t>https://www.youtube.com/watch?v=sgd7PHQQ1AI</a:t>
            </a:r>
            <a:r>
              <a:rPr kumimoji="0" lang="en-US" sz="1200" b="0" i="0" u="none" strike="noStrike" kern="1200" cap="none" spc="0" normalizeH="0" baseline="0" noProof="0" dirty="0">
                <a:ln>
                  <a:noFill/>
                </a:ln>
                <a:solidFill>
                  <a:srgbClr val="0432FF"/>
                </a:solidFill>
                <a:effectLst/>
                <a:uLnTx/>
                <a:uFillTx/>
                <a:latin typeface="Tahoma"/>
                <a:ea typeface="+mn-ea"/>
                <a:cs typeface="+mn-cs"/>
              </a:rPr>
              <a:t> </a:t>
            </a:r>
          </a:p>
        </p:txBody>
      </p:sp>
    </p:spTree>
    <p:extLst>
      <p:ext uri="{BB962C8B-B14F-4D97-AF65-F5344CB8AC3E}">
        <p14:creationId xmlns:p14="http://schemas.microsoft.com/office/powerpoint/2010/main" val="1997162544"/>
      </p:ext>
    </p:extLst>
  </p:cSld>
  <p:clrMapOvr>
    <a:masterClrMapping/>
  </p:clrMapOvr>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F4AD78-64D2-9C47-B050-A2D2C6E7DA86}"/>
              </a:ext>
            </a:extLst>
          </p:cNvPr>
          <p:cNvSpPr>
            <a:spLocks noGrp="1"/>
          </p:cNvSpPr>
          <p:nvPr>
            <p:ph type="title"/>
          </p:nvPr>
        </p:nvSpPr>
        <p:spPr>
          <a:xfrm>
            <a:off x="228600" y="152400"/>
            <a:ext cx="8915400" cy="1066800"/>
          </a:xfrm>
        </p:spPr>
        <p:txBody>
          <a:bodyPr/>
          <a:lstStyle/>
          <a:p>
            <a:r>
              <a:rPr lang="en-US" b="1" dirty="0"/>
              <a:t>10 Years of RowHammer </a:t>
            </a:r>
            <a:r>
              <a:rPr lang="en-US" dirty="0"/>
              <a:t>in 20 Minutes</a:t>
            </a:r>
          </a:p>
        </p:txBody>
      </p:sp>
      <p:sp>
        <p:nvSpPr>
          <p:cNvPr id="3" name="Content Placeholder 2">
            <a:extLst>
              <a:ext uri="{FF2B5EF4-FFF2-40B4-BE49-F238E27FC236}">
                <a16:creationId xmlns:a16="http://schemas.microsoft.com/office/drawing/2014/main" id="{51802AAD-62B5-594C-82AB-3F845A08141C}"/>
              </a:ext>
            </a:extLst>
          </p:cNvPr>
          <p:cNvSpPr>
            <a:spLocks noGrp="1"/>
          </p:cNvSpPr>
          <p:nvPr>
            <p:ph idx="1"/>
          </p:nvPr>
        </p:nvSpPr>
        <p:spPr>
          <a:xfrm>
            <a:off x="228600" y="908720"/>
            <a:ext cx="8610600" cy="5339680"/>
          </a:xfrm>
        </p:spPr>
        <p:txBody>
          <a:bodyPr/>
          <a:lstStyle/>
          <a:p>
            <a:r>
              <a:rPr lang="en-US" sz="1600" dirty="0"/>
              <a:t>Onur Mutlu,</a:t>
            </a:r>
            <a:br>
              <a:rPr lang="en-US" sz="1600" dirty="0"/>
            </a:br>
            <a:r>
              <a:rPr lang="en-US" sz="1600" b="1" dirty="0">
                <a:solidFill>
                  <a:srgbClr val="0000FF"/>
                </a:solidFill>
                <a:hlinkClick r:id="rId2">
                  <a:extLst>
                    <a:ext uri="{A12FA001-AC4F-418D-AE19-62706E023703}">
                      <ahyp:hlinkClr xmlns:ahyp="http://schemas.microsoft.com/office/drawing/2018/hyperlinkcolor" val="tx"/>
                    </a:ext>
                  </a:extLst>
                </a:hlinkClick>
              </a:rPr>
              <a:t>"The Story of RowHammer"</a:t>
            </a:r>
            <a:br>
              <a:rPr lang="en-US" sz="1600" dirty="0">
                <a:solidFill>
                  <a:srgbClr val="0000FF"/>
                </a:solidFill>
              </a:rPr>
            </a:br>
            <a:r>
              <a:rPr lang="en-US" sz="1600" i="1" dirty="0"/>
              <a:t>Invited Talk at the </a:t>
            </a:r>
            <a:r>
              <a:rPr lang="en-US" sz="1600" i="1" dirty="0">
                <a:hlinkClick r:id="rId3"/>
              </a:rPr>
              <a:t>Workshop on Robust and Safe Software 2.0 (</a:t>
            </a:r>
            <a:r>
              <a:rPr lang="en-US" sz="1600" b="1" i="1" dirty="0">
                <a:hlinkClick r:id="rId3"/>
              </a:rPr>
              <a:t>RSS2</a:t>
            </a:r>
            <a:r>
              <a:rPr lang="en-US" sz="1600" i="1" dirty="0">
                <a:hlinkClick r:id="rId3"/>
              </a:rPr>
              <a:t>)</a:t>
            </a:r>
            <a:r>
              <a:rPr lang="en-US" sz="1600" dirty="0"/>
              <a:t>, held with </a:t>
            </a:r>
            <a:r>
              <a:rPr lang="en-US" sz="1600" i="1" dirty="0">
                <a:hlinkClick r:id="rId4"/>
              </a:rPr>
              <a:t>the 27th International Conference on Architectural Support for Programming Languages and Operating Systems</a:t>
            </a:r>
            <a:r>
              <a:rPr lang="en-US" sz="1600" i="1" dirty="0"/>
              <a:t> (</a:t>
            </a:r>
            <a:r>
              <a:rPr lang="en-US" sz="1600" b="1" i="1" dirty="0"/>
              <a:t>ASPLOS</a:t>
            </a:r>
            <a:r>
              <a:rPr lang="en-US" sz="1600" i="1" dirty="0"/>
              <a:t>)</a:t>
            </a:r>
            <a:r>
              <a:rPr lang="en-US" sz="1600" dirty="0"/>
              <a:t>, Virtual, 28 February 2022.</a:t>
            </a:r>
            <a:br>
              <a:rPr lang="en-US" sz="1600" dirty="0"/>
            </a:br>
            <a:r>
              <a:rPr lang="en-US" sz="1600" dirty="0"/>
              <a:t>[</a:t>
            </a:r>
            <a:r>
              <a:rPr lang="en-US" sz="1600" dirty="0">
                <a:hlinkClick r:id="rId2"/>
              </a:rPr>
              <a:t>Slides (pptx)</a:t>
            </a:r>
            <a:r>
              <a:rPr lang="en-US" sz="1600" dirty="0"/>
              <a:t> </a:t>
            </a:r>
            <a:r>
              <a:rPr lang="en-US" sz="1600" dirty="0">
                <a:hlinkClick r:id="rId5"/>
              </a:rPr>
              <a:t>(pdf)</a:t>
            </a:r>
            <a:r>
              <a:rPr lang="en-US" sz="1600" dirty="0"/>
              <a:t>]</a:t>
            </a:r>
          </a:p>
          <a:p>
            <a:pPr marL="0" indent="0">
              <a:buNone/>
            </a:pPr>
            <a:endParaRPr lang="en-US" sz="1600" dirty="0"/>
          </a:p>
        </p:txBody>
      </p:sp>
      <p:sp>
        <p:nvSpPr>
          <p:cNvPr id="4" name="Slide Number Placeholder 3">
            <a:extLst>
              <a:ext uri="{FF2B5EF4-FFF2-40B4-BE49-F238E27FC236}">
                <a16:creationId xmlns:a16="http://schemas.microsoft.com/office/drawing/2014/main" id="{42A122B2-35CC-C64B-B5EA-4870A730338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7" name="Picture 6">
            <a:extLst>
              <a:ext uri="{FF2B5EF4-FFF2-40B4-BE49-F238E27FC236}">
                <a16:creationId xmlns:a16="http://schemas.microsoft.com/office/drawing/2014/main" id="{2E4723C9-FE25-9385-0C6B-05C68AF3F487}"/>
              </a:ext>
            </a:extLst>
          </p:cNvPr>
          <p:cNvPicPr>
            <a:picLocks noChangeAspect="1"/>
          </p:cNvPicPr>
          <p:nvPr/>
        </p:nvPicPr>
        <p:blipFill>
          <a:blip r:embed="rId6"/>
          <a:stretch>
            <a:fillRect/>
          </a:stretch>
        </p:blipFill>
        <p:spPr>
          <a:xfrm>
            <a:off x="1848524" y="2456204"/>
            <a:ext cx="5531788" cy="4347943"/>
          </a:xfrm>
          <a:prstGeom prst="rect">
            <a:avLst/>
          </a:prstGeom>
        </p:spPr>
      </p:pic>
      <p:sp>
        <p:nvSpPr>
          <p:cNvPr id="5" name="TextBox 4">
            <a:extLst>
              <a:ext uri="{FF2B5EF4-FFF2-40B4-BE49-F238E27FC236}">
                <a16:creationId xmlns:a16="http://schemas.microsoft.com/office/drawing/2014/main" id="{BBC5F87A-7D79-2748-8FC3-ED1DCFBCB44E}"/>
              </a:ext>
            </a:extLst>
          </p:cNvPr>
          <p:cNvSpPr txBox="1"/>
          <p:nvPr/>
        </p:nvSpPr>
        <p:spPr>
          <a:xfrm>
            <a:off x="3014425" y="6536377"/>
            <a:ext cx="3573799"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hlinkClick r:id="rId7">
                  <a:extLst>
                    <a:ext uri="{A12FA001-AC4F-418D-AE19-62706E023703}">
                      <ahyp:hlinkClr xmlns:ahyp="http://schemas.microsoft.com/office/drawing/2018/hyperlinkcolor" val="tx"/>
                    </a:ext>
                  </a:extLst>
                </a:hlinkClick>
              </a:rPr>
              <a:t>https://www.youtube.com/watch?v=ctKTRyi96Bk</a:t>
            </a:r>
            <a:r>
              <a:rPr kumimoji="0" lang="en-US" sz="1200" b="0"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 </a:t>
            </a:r>
          </a:p>
        </p:txBody>
      </p:sp>
    </p:spTree>
    <p:extLst>
      <p:ext uri="{BB962C8B-B14F-4D97-AF65-F5344CB8AC3E}">
        <p14:creationId xmlns:p14="http://schemas.microsoft.com/office/powerpoint/2010/main" val="1645141593"/>
      </p:ext>
    </p:extLst>
  </p:cSld>
  <p:clrMapOvr>
    <a:masterClrMapping/>
  </p:clrMapOvr>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Memory Scaling Issues </a:t>
            </a:r>
            <a:r>
              <a:rPr lang="en-US" b="1" dirty="0"/>
              <a:t>Are</a:t>
            </a:r>
            <a:r>
              <a:rPr lang="en-US" dirty="0"/>
              <a:t> Real</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7" name="Picture 6"/>
          <p:cNvPicPr>
            <a:picLocks noChangeAspect="1"/>
          </p:cNvPicPr>
          <p:nvPr/>
        </p:nvPicPr>
        <p:blipFill>
          <a:blip r:embed="rId2"/>
          <a:stretch>
            <a:fillRect/>
          </a:stretch>
        </p:blipFill>
        <p:spPr>
          <a:xfrm>
            <a:off x="-35496" y="4071630"/>
            <a:ext cx="9144000" cy="2359092"/>
          </a:xfrm>
          <a:prstGeom prst="rect">
            <a:avLst/>
          </a:prstGeom>
        </p:spPr>
      </p:pic>
      <p:sp>
        <p:nvSpPr>
          <p:cNvPr id="8" name="Content Placeholder 2"/>
          <p:cNvSpPr>
            <a:spLocks noGrp="1"/>
          </p:cNvSpPr>
          <p:nvPr>
            <p:ph idx="1"/>
          </p:nvPr>
        </p:nvSpPr>
        <p:spPr>
          <a:xfrm>
            <a:off x="228600" y="548680"/>
            <a:ext cx="8915400" cy="5153025"/>
          </a:xfrm>
        </p:spPr>
        <p:txBody>
          <a:bodyPr/>
          <a:lstStyle/>
          <a:p>
            <a:endParaRPr lang="en-US" dirty="0"/>
          </a:p>
          <a:p>
            <a:r>
              <a:rPr lang="en-US" sz="1800" dirty="0" err="1"/>
              <a:t>Yoongu</a:t>
            </a:r>
            <a:r>
              <a:rPr lang="en-US" sz="1800" dirty="0"/>
              <a:t> Kim, Ross Daly, </a:t>
            </a:r>
            <a:r>
              <a:rPr lang="en-US" sz="1800" dirty="0" err="1"/>
              <a:t>Jeremie</a:t>
            </a:r>
            <a:r>
              <a:rPr lang="en-US" sz="1800" dirty="0"/>
              <a:t> Kim, Chris </a:t>
            </a:r>
            <a:r>
              <a:rPr lang="en-US" sz="1800" dirty="0" err="1"/>
              <a:t>Fallin</a:t>
            </a:r>
            <a:r>
              <a:rPr lang="en-US" sz="1800" dirty="0"/>
              <a:t>, </a:t>
            </a:r>
            <a:r>
              <a:rPr lang="en-US" sz="1800" dirty="0" err="1"/>
              <a:t>Ji</a:t>
            </a:r>
            <a:r>
              <a:rPr lang="en-US" sz="1800" dirty="0"/>
              <a:t> </a:t>
            </a:r>
            <a:r>
              <a:rPr lang="en-US" sz="1800" dirty="0" err="1"/>
              <a:t>Hye</a:t>
            </a:r>
            <a:r>
              <a:rPr lang="en-US" sz="1800" dirty="0"/>
              <a:t> Lee, </a:t>
            </a:r>
            <a:r>
              <a:rPr lang="en-US" sz="1800" dirty="0" err="1"/>
              <a:t>Donghyuk</a:t>
            </a:r>
            <a:r>
              <a:rPr lang="en-US" sz="1800" dirty="0"/>
              <a:t> Lee, Chris Wilkerson, </a:t>
            </a:r>
            <a:r>
              <a:rPr lang="en-US" sz="1800" dirty="0" err="1"/>
              <a:t>Konrad</a:t>
            </a:r>
            <a:r>
              <a:rPr lang="en-US" sz="1800" dirty="0"/>
              <a:t> Lai, and Onur Mutlu,</a:t>
            </a:r>
            <a:br>
              <a:rPr lang="en-US" sz="1800" dirty="0"/>
            </a:br>
            <a:r>
              <a:rPr lang="en-US" sz="1800" b="1" dirty="0">
                <a:solidFill>
                  <a:srgbClr val="0432FF"/>
                </a:solidFill>
                <a:hlinkClick r:id="rId3">
                  <a:extLst>
                    <a:ext uri="{A12FA001-AC4F-418D-AE19-62706E023703}">
                      <ahyp:hlinkClr xmlns:ahyp="http://schemas.microsoft.com/office/drawing/2018/hyperlinkcolor" val="tx"/>
                    </a:ext>
                  </a:extLst>
                </a:hlinkClick>
              </a:rPr>
              <a:t>"Flipping Bits in Memory Without Accessing Them: An Experimental Study of DRAM Disturbance Errors"</a:t>
            </a:r>
            <a:br>
              <a:rPr lang="en-US" sz="1800" dirty="0">
                <a:solidFill>
                  <a:srgbClr val="0432FF"/>
                </a:solidFill>
              </a:rPr>
            </a:br>
            <a:r>
              <a:rPr lang="en-US" sz="1800" i="1" dirty="0"/>
              <a:t>Proceedings of the </a:t>
            </a:r>
            <a:r>
              <a:rPr lang="en-US" sz="1800" i="1" dirty="0">
                <a:hlinkClick r:id="rId4"/>
              </a:rPr>
              <a:t>41st International Symposium on Computer Architecture</a:t>
            </a:r>
            <a:r>
              <a:rPr lang="en-US" sz="1800" i="1" dirty="0"/>
              <a:t> (</a:t>
            </a:r>
            <a:r>
              <a:rPr lang="en-US" sz="1800" b="1" i="1" dirty="0"/>
              <a:t>ISCA</a:t>
            </a:r>
            <a:r>
              <a:rPr lang="en-US" sz="1800" i="1" dirty="0"/>
              <a:t>)</a:t>
            </a:r>
            <a:r>
              <a:rPr lang="en-US" sz="1800" dirty="0"/>
              <a:t>, Minneapolis, MN, June 2014. </a:t>
            </a:r>
            <a:br>
              <a:rPr lang="en-US" sz="1800" dirty="0"/>
            </a:br>
            <a:r>
              <a:rPr lang="en-US" sz="1800" dirty="0"/>
              <a:t>[</a:t>
            </a:r>
            <a:r>
              <a:rPr lang="en-US" sz="1800" dirty="0">
                <a:hlinkClick r:id="rId5"/>
              </a:rPr>
              <a:t>Slides (pptx)</a:t>
            </a:r>
            <a:r>
              <a:rPr lang="en-US" sz="1800" dirty="0"/>
              <a:t> </a:t>
            </a:r>
            <a:r>
              <a:rPr lang="en-US" sz="1800" dirty="0">
                <a:hlinkClick r:id="rId6"/>
              </a:rPr>
              <a:t>(pdf)</a:t>
            </a:r>
            <a:r>
              <a:rPr lang="en-US" sz="1800" dirty="0"/>
              <a:t>] [</a:t>
            </a:r>
            <a:r>
              <a:rPr lang="en-US" sz="1800" dirty="0">
                <a:hlinkClick r:id="rId7"/>
              </a:rPr>
              <a:t>Lightning Session Slides (pptx)</a:t>
            </a:r>
            <a:r>
              <a:rPr lang="en-US" sz="1800" dirty="0"/>
              <a:t> </a:t>
            </a:r>
            <a:r>
              <a:rPr lang="en-US" sz="1800" dirty="0">
                <a:hlinkClick r:id="rId8"/>
              </a:rPr>
              <a:t>(pdf)</a:t>
            </a:r>
            <a:r>
              <a:rPr lang="en-US" sz="1800" dirty="0"/>
              <a:t>] [</a:t>
            </a:r>
            <a:r>
              <a:rPr lang="en-US" sz="1800" dirty="0">
                <a:hlinkClick r:id="rId9"/>
              </a:rPr>
              <a:t>Source Code and Data</a:t>
            </a:r>
            <a:r>
              <a:rPr lang="en-US" sz="1800" dirty="0"/>
              <a:t>] [</a:t>
            </a:r>
            <a:r>
              <a:rPr lang="en-US" sz="1800" dirty="0">
                <a:hlinkClick r:id="rId10"/>
              </a:rPr>
              <a:t>Lecture Video</a:t>
            </a:r>
            <a:r>
              <a:rPr lang="en-US" sz="1800" dirty="0"/>
              <a:t> (1 </a:t>
            </a:r>
            <a:r>
              <a:rPr lang="en-US" sz="1800" dirty="0" err="1"/>
              <a:t>hr</a:t>
            </a:r>
            <a:r>
              <a:rPr lang="en-US" sz="1800" dirty="0"/>
              <a:t> 49 mins), 25 September 2020]</a:t>
            </a:r>
            <a:br>
              <a:rPr lang="en-US" sz="1800" dirty="0"/>
            </a:br>
            <a:r>
              <a:rPr lang="en-US" sz="1800" b="1" i="1" dirty="0">
                <a:solidFill>
                  <a:srgbClr val="FF0000"/>
                </a:solidFill>
              </a:rPr>
              <a:t>One of the 7 papers of 2012-2017 selected as Top Picks in Hardware and Embedded Security for IEEE TCAD (</a:t>
            </a:r>
            <a:r>
              <a:rPr lang="en-US" sz="1800" b="1" i="1" dirty="0">
                <a:solidFill>
                  <a:srgbClr val="FF0000"/>
                </a:solidFill>
                <a:hlinkClick r:id="rId11">
                  <a:extLst>
                    <a:ext uri="{A12FA001-AC4F-418D-AE19-62706E023703}">
                      <ahyp:hlinkClr xmlns:ahyp="http://schemas.microsoft.com/office/drawing/2018/hyperlinkcolor" val="tx"/>
                    </a:ext>
                  </a:extLst>
                </a:hlinkClick>
              </a:rPr>
              <a:t>link</a:t>
            </a:r>
            <a:r>
              <a:rPr lang="en-US" sz="1800" b="1" i="1" dirty="0">
                <a:solidFill>
                  <a:srgbClr val="FF0000"/>
                </a:solidFill>
              </a:rPr>
              <a:t>).</a:t>
            </a:r>
            <a:br>
              <a:rPr lang="en-US" dirty="0"/>
            </a:br>
            <a:endParaRPr lang="en-US" dirty="0"/>
          </a:p>
          <a:p>
            <a:pPr marL="0" indent="0">
              <a:buNone/>
            </a:pPr>
            <a:br>
              <a:rPr lang="en-US" sz="2000" dirty="0"/>
            </a:br>
            <a:endParaRPr lang="en-US" sz="2000" dirty="0"/>
          </a:p>
        </p:txBody>
      </p:sp>
    </p:spTree>
    <p:extLst>
      <p:ext uri="{BB962C8B-B14F-4D97-AF65-F5344CB8AC3E}">
        <p14:creationId xmlns:p14="http://schemas.microsoft.com/office/powerpoint/2010/main" val="1970812447"/>
      </p:ext>
    </p:extLst>
  </p:cSld>
  <p:clrMapOvr>
    <a:masterClrMapping/>
  </p:clrMapOvr>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Memory Scaling Issues </a:t>
            </a:r>
            <a:r>
              <a:rPr lang="en-US" b="1" dirty="0"/>
              <a:t>Are</a:t>
            </a:r>
            <a:r>
              <a:rPr lang="en-US" dirty="0"/>
              <a:t> Real</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3" name="Picture 2"/>
          <p:cNvPicPr>
            <a:picLocks noChangeAspect="1"/>
          </p:cNvPicPr>
          <p:nvPr/>
        </p:nvPicPr>
        <p:blipFill>
          <a:blip r:embed="rId2"/>
          <a:stretch>
            <a:fillRect/>
          </a:stretch>
        </p:blipFill>
        <p:spPr>
          <a:xfrm>
            <a:off x="15324" y="3789040"/>
            <a:ext cx="9144000" cy="2046514"/>
          </a:xfrm>
          <a:prstGeom prst="rect">
            <a:avLst/>
          </a:prstGeom>
        </p:spPr>
      </p:pic>
      <p:sp>
        <p:nvSpPr>
          <p:cNvPr id="5" name="Rectangle 4"/>
          <p:cNvSpPr/>
          <p:nvPr/>
        </p:nvSpPr>
        <p:spPr>
          <a:xfrm>
            <a:off x="1115616" y="6519446"/>
            <a:ext cx="9865096" cy="3231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Tahoma"/>
                <a:ea typeface="+mn-ea"/>
                <a:cs typeface="+mn-cs"/>
                <a:hlinkClick r:id="rId3"/>
              </a:rPr>
              <a:t>https://people.inf.ethz.ch/omutlu/pub/rowhammer-and-other-memory-issues_date17.pdf</a:t>
            </a:r>
            <a:r>
              <a:rPr kumimoji="0" lang="en-US" sz="1500" b="0" i="0" u="none" strike="noStrike" kern="1200" cap="none" spc="0" normalizeH="0" baseline="0" noProof="0" dirty="0">
                <a:ln>
                  <a:noFill/>
                </a:ln>
                <a:solidFill>
                  <a:srgbClr val="000000"/>
                </a:solidFill>
                <a:effectLst/>
                <a:uLnTx/>
                <a:uFillTx/>
                <a:latin typeface="Tahoma"/>
                <a:ea typeface="+mn-ea"/>
                <a:cs typeface="+mn-cs"/>
              </a:rPr>
              <a:t> </a:t>
            </a:r>
          </a:p>
        </p:txBody>
      </p:sp>
      <p:sp>
        <p:nvSpPr>
          <p:cNvPr id="8" name="Content Placeholder 2"/>
          <p:cNvSpPr>
            <a:spLocks noGrp="1"/>
          </p:cNvSpPr>
          <p:nvPr>
            <p:ph idx="1"/>
          </p:nvPr>
        </p:nvSpPr>
        <p:spPr>
          <a:xfrm>
            <a:off x="228600" y="548680"/>
            <a:ext cx="8915400" cy="5153025"/>
          </a:xfrm>
        </p:spPr>
        <p:txBody>
          <a:bodyPr/>
          <a:lstStyle/>
          <a:p>
            <a:endParaRPr lang="en-US" dirty="0"/>
          </a:p>
          <a:p>
            <a:r>
              <a:rPr lang="en-US" sz="2000" dirty="0"/>
              <a:t>Onur Mutlu,</a:t>
            </a:r>
            <a:br>
              <a:rPr lang="en-US" sz="2000" dirty="0"/>
            </a:br>
            <a:r>
              <a:rPr lang="en-US" sz="2000" b="1" dirty="0">
                <a:solidFill>
                  <a:srgbClr val="0000FF"/>
                </a:solidFill>
                <a:hlinkClick r:id="rId3">
                  <a:extLst>
                    <a:ext uri="{A12FA001-AC4F-418D-AE19-62706E023703}">
                      <ahyp:hlinkClr xmlns:ahyp="http://schemas.microsoft.com/office/drawing/2018/hyperlinkcolor" val="tx"/>
                    </a:ext>
                  </a:extLst>
                </a:hlinkClick>
              </a:rPr>
              <a:t>"The RowHammer Problem and Other Issues We May Face as Memory Becomes Denser"</a:t>
            </a:r>
            <a:r>
              <a:rPr lang="en-US" sz="2000" dirty="0">
                <a:solidFill>
                  <a:srgbClr val="0000FF"/>
                </a:solidFill>
              </a:rPr>
              <a:t> </a:t>
            </a:r>
            <a:br>
              <a:rPr lang="en-US" sz="2000" dirty="0"/>
            </a:br>
            <a:r>
              <a:rPr lang="en-US" sz="2000" i="1" dirty="0"/>
              <a:t>Invited Paper in Proceedings of the </a:t>
            </a:r>
            <a:r>
              <a:rPr lang="en-US" sz="2000" i="1" dirty="0">
                <a:hlinkClick r:id="rId4"/>
              </a:rPr>
              <a:t>Design, Automation, and Test in Europe Conference</a:t>
            </a:r>
            <a:r>
              <a:rPr lang="en-US" sz="2000" i="1" dirty="0"/>
              <a:t> (</a:t>
            </a:r>
            <a:r>
              <a:rPr lang="en-US" sz="2000" b="1" i="1" dirty="0"/>
              <a:t>DATE</a:t>
            </a:r>
            <a:r>
              <a:rPr lang="en-US" sz="2000" i="1" dirty="0"/>
              <a:t>)</a:t>
            </a:r>
            <a:r>
              <a:rPr lang="en-US" sz="2000" dirty="0"/>
              <a:t>, Lausanne, Switzerland, March 2017.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 </a:t>
            </a:r>
          </a:p>
        </p:txBody>
      </p:sp>
    </p:spTree>
    <p:extLst>
      <p:ext uri="{BB962C8B-B14F-4D97-AF65-F5344CB8AC3E}">
        <p14:creationId xmlns:p14="http://schemas.microsoft.com/office/powerpoint/2010/main" val="3972560843"/>
      </p:ext>
    </p:extLst>
  </p:cSld>
  <p:clrMapOvr>
    <a:masterClrMapping/>
  </p:clrMapOvr>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a:xfrm>
            <a:off x="228600" y="152400"/>
            <a:ext cx="8915400" cy="884238"/>
          </a:xfrm>
        </p:spPr>
        <p:txBody>
          <a:bodyPr/>
          <a:lstStyle/>
          <a:p>
            <a:r>
              <a:rPr lang="en-US" dirty="0"/>
              <a:t>Memory Scaling Issues </a:t>
            </a:r>
            <a:r>
              <a:rPr lang="en-US" b="1" dirty="0"/>
              <a:t>Are</a:t>
            </a:r>
            <a:r>
              <a:rPr lang="en-US" dirty="0"/>
              <a:t> Real</a:t>
            </a:r>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p:txBody>
          <a:bodyPr/>
          <a:lstStyle/>
          <a:p>
            <a:r>
              <a:rPr lang="en-US" sz="2000" dirty="0"/>
              <a:t>Onur Mutlu and </a:t>
            </a:r>
            <a:r>
              <a:rPr lang="en-US" sz="2000" dirty="0" err="1"/>
              <a:t>Jeremie</a:t>
            </a:r>
            <a:r>
              <a:rPr lang="en-US" sz="2000" dirty="0"/>
              <a:t> Kim,</a:t>
            </a:r>
            <a:br>
              <a:rPr lang="en-US" sz="2000" dirty="0"/>
            </a:br>
            <a:r>
              <a:rPr lang="en-US" sz="2000" b="1" dirty="0">
                <a:solidFill>
                  <a:srgbClr val="0000FF"/>
                </a:solidFill>
                <a:hlinkClick r:id="rId2">
                  <a:extLst>
                    <a:ext uri="{A12FA001-AC4F-418D-AE19-62706E023703}">
                      <ahyp:hlinkClr xmlns:ahyp="http://schemas.microsoft.com/office/drawing/2018/hyperlinkcolor" val="tx"/>
                    </a:ext>
                  </a:extLst>
                </a:hlinkClick>
              </a:rPr>
              <a:t>"RowHammer: A Retrospective"</a:t>
            </a:r>
            <a:br>
              <a:rPr lang="en-US" sz="2000" dirty="0"/>
            </a:br>
            <a:r>
              <a:rPr lang="en-US" sz="2000" i="1" dirty="0">
                <a:hlinkClick r:id="rId3"/>
              </a:rPr>
              <a:t>IEEE Transactions on Computer-Aided Design of Integrated Circuits and Systems</a:t>
            </a:r>
            <a:r>
              <a:rPr lang="en-US" sz="2000" i="1" dirty="0"/>
              <a:t> (</a:t>
            </a:r>
            <a:r>
              <a:rPr lang="en-US" sz="2000" b="1" i="1" dirty="0"/>
              <a:t>TCAD</a:t>
            </a:r>
            <a:r>
              <a:rPr lang="en-US" sz="2000" i="1" dirty="0"/>
              <a:t>) Special Issue on Top Picks in Hardware and Embedded Security</a:t>
            </a:r>
            <a:r>
              <a:rPr lang="en-US" sz="2000" dirty="0"/>
              <a:t>, 2019.</a:t>
            </a:r>
            <a:br>
              <a:rPr lang="en-US" sz="2000" dirty="0"/>
            </a:br>
            <a:r>
              <a:rPr lang="en-US" sz="2000" dirty="0"/>
              <a:t>[</a:t>
            </a:r>
            <a:r>
              <a:rPr lang="en-US" sz="2000" dirty="0">
                <a:hlinkClick r:id="rId4"/>
              </a:rPr>
              <a:t>Preliminary arXiv version</a:t>
            </a:r>
            <a:r>
              <a:rPr lang="en-US" sz="2000" dirty="0"/>
              <a:t>]</a:t>
            </a:r>
            <a:br>
              <a:rPr lang="en-US" sz="2000" dirty="0"/>
            </a:br>
            <a:r>
              <a:rPr lang="en-US" sz="2000" dirty="0"/>
              <a:t>[</a:t>
            </a:r>
            <a:r>
              <a:rPr lang="en-US" sz="2000" dirty="0">
                <a:hlinkClick r:id="rId5"/>
              </a:rPr>
              <a:t>Slides from COSADE 2019 (pptx)</a:t>
            </a:r>
            <a:r>
              <a:rPr lang="en-US" sz="2000" dirty="0"/>
              <a:t>]</a:t>
            </a:r>
            <a:br>
              <a:rPr lang="en-US" sz="2000" dirty="0"/>
            </a:br>
            <a:r>
              <a:rPr lang="en-US" sz="2000" dirty="0"/>
              <a:t>[</a:t>
            </a:r>
            <a:r>
              <a:rPr lang="en-US" sz="2000" dirty="0">
                <a:hlinkClick r:id="rId6"/>
              </a:rPr>
              <a:t>Slides from VLSI-SOC 2020 (pptx)</a:t>
            </a:r>
            <a:r>
              <a:rPr lang="en-US" sz="2000" dirty="0"/>
              <a:t> </a:t>
            </a:r>
            <a:r>
              <a:rPr lang="en-US" sz="2000" dirty="0">
                <a:hlinkClick r:id="rId7"/>
              </a:rPr>
              <a:t>(pdf)</a:t>
            </a:r>
            <a:r>
              <a:rPr lang="en-US" sz="2000" dirty="0"/>
              <a:t>]</a:t>
            </a:r>
            <a:br>
              <a:rPr lang="en-US" sz="2000" dirty="0"/>
            </a:br>
            <a:r>
              <a:rPr lang="en-US" sz="2000" dirty="0"/>
              <a:t>[</a:t>
            </a:r>
            <a:r>
              <a:rPr lang="en-US" sz="2000" dirty="0">
                <a:hlinkClick r:id="rId8"/>
              </a:rPr>
              <a:t>Talk Video</a:t>
            </a:r>
            <a:r>
              <a:rPr lang="en-US" sz="2000" dirty="0"/>
              <a:t> (1 </a:t>
            </a:r>
            <a:r>
              <a:rPr lang="en-US" sz="2000" dirty="0" err="1"/>
              <a:t>hr</a:t>
            </a:r>
            <a:r>
              <a:rPr lang="en-US" sz="2000" dirty="0"/>
              <a:t> 15 minutes, with Q&amp;A)]</a:t>
            </a:r>
          </a:p>
          <a:p>
            <a:pPr marL="0" indent="0">
              <a:buNone/>
            </a:pPr>
            <a:br>
              <a:rPr lang="en-US" sz="2000" dirty="0"/>
            </a:br>
            <a:endParaRPr lang="en-US" sz="2000" dirty="0"/>
          </a:p>
          <a:p>
            <a:endParaRPr lang="en-US" sz="20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DF8A0BF4-FF83-FF4D-95CC-55B11F61D051}"/>
              </a:ext>
            </a:extLst>
          </p:cNvPr>
          <p:cNvPicPr>
            <a:picLocks noChangeAspect="1"/>
          </p:cNvPicPr>
          <p:nvPr/>
        </p:nvPicPr>
        <p:blipFill>
          <a:blip r:embed="rId9"/>
          <a:stretch>
            <a:fillRect/>
          </a:stretch>
        </p:blipFill>
        <p:spPr>
          <a:xfrm>
            <a:off x="990600" y="4495800"/>
            <a:ext cx="7391400" cy="1752600"/>
          </a:xfrm>
          <a:prstGeom prst="rect">
            <a:avLst/>
          </a:prstGeom>
        </p:spPr>
      </p:pic>
    </p:spTree>
    <p:extLst>
      <p:ext uri="{BB962C8B-B14F-4D97-AF65-F5344CB8AC3E}">
        <p14:creationId xmlns:p14="http://schemas.microsoft.com/office/powerpoint/2010/main" val="3396749188"/>
      </p:ext>
    </p:extLst>
  </p:cSld>
  <p:clrMapOvr>
    <a:masterClrMapping/>
  </p:clrMapOvr>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Hybrid Memory Enables Better Scaling</a:t>
            </a:r>
          </a:p>
        </p:txBody>
      </p:sp>
      <p:sp>
        <p:nvSpPr>
          <p:cNvPr id="3" name="Content Placeholder 2"/>
          <p:cNvSpPr>
            <a:spLocks noGrp="1"/>
          </p:cNvSpPr>
          <p:nvPr>
            <p:ph idx="1"/>
          </p:nvPr>
        </p:nvSpPr>
        <p:spPr>
          <a:xfrm>
            <a:off x="228600" y="1124744"/>
            <a:ext cx="8610600" cy="4807737"/>
          </a:xfrm>
        </p:spPr>
        <p:txBody>
          <a:bodyPr/>
          <a:lstStyle/>
          <a:p>
            <a:endParaRPr lang="en-US" dirty="0"/>
          </a:p>
          <a:p>
            <a:endParaRPr lang="en-US" dirty="0"/>
          </a:p>
          <a:p>
            <a:endParaRPr lang="en-US" dirty="0"/>
          </a:p>
          <a:p>
            <a:endParaRPr lang="en-US" dirty="0"/>
          </a:p>
          <a:p>
            <a:endParaRPr lang="en-US" dirty="0"/>
          </a:p>
          <a:p>
            <a:endParaRPr lang="en-US" dirty="0"/>
          </a:p>
          <a:p>
            <a:endParaRPr lang="en-US" dirty="0"/>
          </a:p>
          <a:p>
            <a:pPr marL="0" indent="0">
              <a:buNone/>
            </a:pPr>
            <a:endParaRPr lang="en-US" dirty="0"/>
          </a:p>
          <a:p>
            <a:endParaRPr lang="en-US" dirty="0"/>
          </a:p>
          <a:p>
            <a:pPr marL="0" indent="0">
              <a:buNone/>
            </a:pPr>
            <a:endParaRPr lang="en-US" dirty="0"/>
          </a:p>
          <a:p>
            <a:pPr marL="0" indent="0">
              <a:buNone/>
            </a:pPr>
            <a:r>
              <a:rPr lang="en-US" sz="1600" dirty="0"/>
              <a:t>Meza+, “</a:t>
            </a:r>
            <a:r>
              <a:rPr lang="en-US" sz="1600" dirty="0">
                <a:solidFill>
                  <a:srgbClr val="0000FF"/>
                </a:solidFill>
              </a:rPr>
              <a:t>Enabling Efficient and Scalable Hybrid Memories</a:t>
            </a:r>
            <a:r>
              <a:rPr lang="en-US" sz="1600" dirty="0"/>
              <a:t>,” IEEE Comp. Arch. Letters, 2012.</a:t>
            </a:r>
          </a:p>
          <a:p>
            <a:pPr marL="0" indent="0">
              <a:buNone/>
            </a:pPr>
            <a:r>
              <a:rPr lang="en-US" sz="1600" dirty="0"/>
              <a:t>Yoon+, “</a:t>
            </a:r>
            <a:r>
              <a:rPr lang="en-US" sz="1600" dirty="0">
                <a:solidFill>
                  <a:srgbClr val="0000FF"/>
                </a:solidFill>
              </a:rPr>
              <a:t>Row Buffer Locality Aware Caching Policies for Hybrid Memories</a:t>
            </a:r>
            <a:r>
              <a:rPr lang="en-US" sz="1600" dirty="0"/>
              <a:t>,” ICCD 2012 Best Paper Award.</a:t>
            </a:r>
          </a:p>
          <a:p>
            <a:pPr marL="0" indent="0">
              <a:buNone/>
            </a:pPr>
            <a:endParaRPr lang="en-US" sz="1600"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sp>
        <p:nvSpPr>
          <p:cNvPr id="4" name="Rectangle 3"/>
          <p:cNvSpPr/>
          <p:nvPr/>
        </p:nvSpPr>
        <p:spPr>
          <a:xfrm>
            <a:off x="3000210" y="1052736"/>
            <a:ext cx="1512168" cy="1512168"/>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Tahoma"/>
                <a:ea typeface="+mn-ea"/>
                <a:cs typeface="+mn-cs"/>
              </a:rPr>
              <a:t>CPU</a:t>
            </a:r>
          </a:p>
        </p:txBody>
      </p:sp>
      <p:sp>
        <p:nvSpPr>
          <p:cNvPr id="5" name="Rectangle 4"/>
          <p:cNvSpPr/>
          <p:nvPr/>
        </p:nvSpPr>
        <p:spPr>
          <a:xfrm>
            <a:off x="3000210" y="2047067"/>
            <a:ext cx="792087" cy="504056"/>
          </a:xfrm>
          <a:prstGeom prst="rect">
            <a:avLst/>
          </a:prstGeom>
          <a:solidFill>
            <a:schemeClr val="accent6">
              <a:lumMod val="20000"/>
              <a:lumOff val="80000"/>
            </a:schemeClr>
          </a:solidFill>
          <a:ln>
            <a:solidFill>
              <a:schemeClr val="accent6">
                <a:lumMod val="20000"/>
                <a:lumOff val="80000"/>
              </a:schemeClr>
            </a:solidFill>
          </a:ln>
        </p:spPr>
        <p:style>
          <a:lnRef idx="1">
            <a:schemeClr val="accent2"/>
          </a:lnRef>
          <a:fillRef idx="3">
            <a:schemeClr val="accent2"/>
          </a:fillRef>
          <a:effectRef idx="2">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000000"/>
                </a:solidFill>
                <a:effectLst/>
                <a:uLnTx/>
                <a:uFillTx/>
                <a:latin typeface="Tahoma"/>
                <a:ea typeface="+mn-ea"/>
                <a:cs typeface="+mn-cs"/>
              </a:rPr>
              <a:t>DRAMCtrl</a:t>
            </a:r>
          </a:p>
        </p:txBody>
      </p:sp>
      <p:cxnSp>
        <p:nvCxnSpPr>
          <p:cNvPr id="6" name="Straight Connector 5"/>
          <p:cNvCxnSpPr/>
          <p:nvPr/>
        </p:nvCxnSpPr>
        <p:spPr>
          <a:xfrm>
            <a:off x="3440385" y="2601190"/>
            <a:ext cx="0" cy="539778"/>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flipH="1">
            <a:off x="3144226" y="3140968"/>
            <a:ext cx="296159" cy="0"/>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8" name="Rectangle 7"/>
          <p:cNvSpPr/>
          <p:nvPr/>
        </p:nvSpPr>
        <p:spPr>
          <a:xfrm>
            <a:off x="1403648" y="2744642"/>
            <a:ext cx="1740577" cy="115583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6633">
                    <a:lumMod val="75000"/>
                  </a:srgbClr>
                </a:solidFill>
                <a:effectLst/>
                <a:uLnTx/>
                <a:uFillTx/>
                <a:latin typeface="Tahoma"/>
                <a:ea typeface="+mn-ea"/>
                <a:cs typeface="+mn-cs"/>
              </a:rPr>
              <a:t>Fast, </a:t>
            </a:r>
            <a:r>
              <a:rPr kumimoji="0" lang="en-US" sz="1800" b="1" i="0" u="none" strike="noStrike" kern="1200" cap="none" spc="0" normalizeH="0" baseline="0" noProof="0" dirty="0">
                <a:ln>
                  <a:noFill/>
                </a:ln>
                <a:solidFill>
                  <a:srgbClr val="006633">
                    <a:lumMod val="75000"/>
                  </a:srgbClr>
                </a:solidFill>
                <a:effectLst/>
                <a:uLnTx/>
                <a:uFillTx/>
                <a:latin typeface="Tahoma"/>
                <a:ea typeface="+mn-ea"/>
                <a:cs typeface="+mn-cs"/>
              </a:rPr>
              <a:t>durable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Small,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leaky, volatile,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high-cost</a:t>
            </a:r>
          </a:p>
        </p:txBody>
      </p:sp>
      <p:sp>
        <p:nvSpPr>
          <p:cNvPr id="9" name="Rectangle 8"/>
          <p:cNvSpPr/>
          <p:nvPr/>
        </p:nvSpPr>
        <p:spPr>
          <a:xfrm>
            <a:off x="4440369" y="2744642"/>
            <a:ext cx="4070409" cy="115583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4D26"/>
                </a:solidFill>
                <a:effectLst/>
                <a:uLnTx/>
                <a:uFillTx/>
                <a:latin typeface="Tahoma"/>
                <a:ea typeface="+mn-ea"/>
                <a:cs typeface="+mn-cs"/>
              </a:rPr>
              <a:t>Large, non-volatile, low-cost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Slow, </a:t>
            </a:r>
            <a:r>
              <a:rPr kumimoji="0" lang="en-US" sz="1800" b="1" i="0" u="none" strike="noStrike" kern="1200" cap="none" spc="0" normalizeH="0" baseline="0" noProof="0" dirty="0">
                <a:ln>
                  <a:noFill/>
                </a:ln>
                <a:solidFill>
                  <a:srgbClr val="8C0000"/>
                </a:solidFill>
                <a:effectLst/>
                <a:uLnTx/>
                <a:uFillTx/>
                <a:latin typeface="Tahoma"/>
                <a:ea typeface="+mn-ea"/>
                <a:cs typeface="+mn-cs"/>
              </a:rPr>
              <a:t>wears out, </a:t>
            </a:r>
            <a:r>
              <a:rPr kumimoji="0" lang="en-US" sz="1800" b="0" i="0" u="none" strike="noStrike" kern="1200" cap="none" spc="0" normalizeH="0" baseline="0" noProof="0" dirty="0">
                <a:ln>
                  <a:noFill/>
                </a:ln>
                <a:solidFill>
                  <a:srgbClr val="8C0000"/>
                </a:solidFill>
                <a:effectLst/>
                <a:uLnTx/>
                <a:uFillTx/>
                <a:latin typeface="Tahoma"/>
                <a:ea typeface="+mn-ea"/>
                <a:cs typeface="+mn-cs"/>
              </a:rPr>
              <a:t>high active energy</a:t>
            </a:r>
          </a:p>
        </p:txBody>
      </p:sp>
      <p:cxnSp>
        <p:nvCxnSpPr>
          <p:cNvPr id="10" name="Straight Connector 9"/>
          <p:cNvCxnSpPr/>
          <p:nvPr/>
        </p:nvCxnSpPr>
        <p:spPr>
          <a:xfrm flipH="1">
            <a:off x="4113004" y="3140968"/>
            <a:ext cx="327366" cy="0"/>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11" name="Rectangle 10"/>
          <p:cNvSpPr/>
          <p:nvPr/>
        </p:nvSpPr>
        <p:spPr>
          <a:xfrm>
            <a:off x="3792298" y="2045549"/>
            <a:ext cx="735381" cy="504056"/>
          </a:xfrm>
          <a:prstGeom prst="rect">
            <a:avLst/>
          </a:prstGeom>
          <a:solidFill>
            <a:schemeClr val="accent6">
              <a:lumMod val="40000"/>
              <a:lumOff val="60000"/>
            </a:schemeClr>
          </a:solidFill>
          <a:ln>
            <a:solidFill>
              <a:schemeClr val="accent6">
                <a:lumMod val="40000"/>
                <a:lumOff val="60000"/>
              </a:schemeClr>
            </a:solidFill>
          </a:ln>
        </p:spPr>
        <p:style>
          <a:lnRef idx="1">
            <a:schemeClr val="accent2"/>
          </a:lnRef>
          <a:fillRef idx="3">
            <a:schemeClr val="accent2"/>
          </a:fillRef>
          <a:effectRef idx="2">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303030"/>
                </a:solidFill>
                <a:effectLst/>
                <a:uLnTx/>
                <a:uFillTx/>
                <a:latin typeface="Tahoma"/>
                <a:ea typeface="+mn-ea"/>
                <a:cs typeface="+mn-cs"/>
              </a:rPr>
              <a:t>PCM Ctrl</a:t>
            </a:r>
          </a:p>
        </p:txBody>
      </p:sp>
      <p:cxnSp>
        <p:nvCxnSpPr>
          <p:cNvPr id="12" name="Straight Connector 11"/>
          <p:cNvCxnSpPr/>
          <p:nvPr/>
        </p:nvCxnSpPr>
        <p:spPr>
          <a:xfrm>
            <a:off x="4113004" y="2564904"/>
            <a:ext cx="0" cy="539778"/>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1844847" y="2353804"/>
            <a:ext cx="7829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303030"/>
                </a:solidFill>
                <a:effectLst/>
                <a:uLnTx/>
                <a:uFillTx/>
                <a:latin typeface="Tahoma"/>
                <a:ea typeface="+mn-ea"/>
                <a:cs typeface="+mn-cs"/>
              </a:rPr>
              <a:t>DRAM</a:t>
            </a:r>
          </a:p>
        </p:txBody>
      </p:sp>
      <p:sp>
        <p:nvSpPr>
          <p:cNvPr id="14" name="TextBox 13"/>
          <p:cNvSpPr txBox="1"/>
          <p:nvPr/>
        </p:nvSpPr>
        <p:spPr>
          <a:xfrm>
            <a:off x="4876146" y="2364939"/>
            <a:ext cx="347132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303030"/>
                </a:solidFill>
                <a:effectLst/>
                <a:uLnTx/>
                <a:uFillTx/>
                <a:latin typeface="Tahoma"/>
                <a:ea typeface="+mn-ea"/>
                <a:cs typeface="+mn-cs"/>
              </a:rPr>
              <a:t>Phase Change Memory (or Tech. X)</a:t>
            </a:r>
          </a:p>
        </p:txBody>
      </p:sp>
      <p:sp>
        <p:nvSpPr>
          <p:cNvPr id="15" name="TextBox 14"/>
          <p:cNvSpPr txBox="1"/>
          <p:nvPr/>
        </p:nvSpPr>
        <p:spPr>
          <a:xfrm>
            <a:off x="413658" y="4365104"/>
            <a:ext cx="8253863" cy="83099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Tahoma"/>
                <a:ea typeface="+mn-ea"/>
                <a:cs typeface="+mn-cs"/>
              </a:rPr>
              <a:t>Hardware/software manage data allocation &amp; movement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8000"/>
                </a:solidFill>
                <a:effectLst/>
                <a:uLnTx/>
                <a:uFillTx/>
                <a:latin typeface="Tahoma"/>
                <a:ea typeface="+mn-ea"/>
                <a:cs typeface="+mn-cs"/>
              </a:rPr>
              <a:t>to achieve the best of multiple technologies</a:t>
            </a:r>
          </a:p>
        </p:txBody>
      </p:sp>
    </p:spTree>
    <p:extLst>
      <p:ext uri="{BB962C8B-B14F-4D97-AF65-F5344CB8AC3E}">
        <p14:creationId xmlns:p14="http://schemas.microsoft.com/office/powerpoint/2010/main" val="516085804"/>
      </p:ext>
    </p:extLst>
  </p:cSld>
  <p:clrMapOvr>
    <a:masterClrMapping/>
  </p:clrMapOvr>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The Push from Circuits and Devices</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400" dirty="0">
                <a:solidFill>
                  <a:srgbClr val="FF0000"/>
                </a:solidFill>
              </a:rPr>
              <a:t>Main Memory Needs </a:t>
            </a:r>
          </a:p>
          <a:p>
            <a:pPr marL="0" indent="0" algn="ctr">
              <a:buNone/>
            </a:pPr>
            <a:r>
              <a:rPr lang="en-US" sz="6400" dirty="0">
                <a:solidFill>
                  <a:srgbClr val="0432FF"/>
                </a:solidFill>
              </a:rPr>
              <a:t>Intelligent Controllers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828355251"/>
      </p:ext>
    </p:extLst>
  </p:cSld>
  <p:clrMapOvr>
    <a:masterClrMapping/>
  </p:clrMapOvr>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A0B0F1-22FF-5647-9EA2-576FA50F753D}"/>
              </a:ext>
            </a:extLst>
          </p:cNvPr>
          <p:cNvSpPr>
            <a:spLocks noGrp="1"/>
          </p:cNvSpPr>
          <p:nvPr>
            <p:ph type="title"/>
          </p:nvPr>
        </p:nvSpPr>
        <p:spPr/>
        <p:txBody>
          <a:bodyPr/>
          <a:lstStyle/>
          <a:p>
            <a:r>
              <a:rPr lang="en-US" dirty="0"/>
              <a:t>An Example Intelligent Controller</a:t>
            </a:r>
          </a:p>
        </p:txBody>
      </p:sp>
      <p:sp>
        <p:nvSpPr>
          <p:cNvPr id="3" name="Content Placeholder 2">
            <a:extLst>
              <a:ext uri="{FF2B5EF4-FFF2-40B4-BE49-F238E27FC236}">
                <a16:creationId xmlns:a16="http://schemas.microsoft.com/office/drawing/2014/main" id="{2632BFC6-3EA8-844B-B6B5-0C6543648E40}"/>
              </a:ext>
            </a:extLst>
          </p:cNvPr>
          <p:cNvSpPr>
            <a:spLocks noGrp="1"/>
          </p:cNvSpPr>
          <p:nvPr>
            <p:ph idx="1"/>
          </p:nvPr>
        </p:nvSpPr>
        <p:spPr/>
        <p:txBody>
          <a:bodyPr/>
          <a:lstStyle/>
          <a:p>
            <a:r>
              <a:rPr lang="en-US" sz="1800" dirty="0"/>
              <a:t>A. </a:t>
            </a:r>
            <a:r>
              <a:rPr lang="en-US" sz="1800" dirty="0" err="1"/>
              <a:t>Giray</a:t>
            </a:r>
            <a:r>
              <a:rPr lang="en-US" sz="1800" dirty="0"/>
              <a:t> </a:t>
            </a:r>
            <a:r>
              <a:rPr lang="en-US" sz="1800" dirty="0" err="1"/>
              <a:t>Yaglikci</a:t>
            </a:r>
            <a:r>
              <a:rPr lang="en-US" sz="1800" dirty="0"/>
              <a:t>, </a:t>
            </a:r>
            <a:r>
              <a:rPr lang="en-US" sz="1800" dirty="0" err="1"/>
              <a:t>Minesh</a:t>
            </a:r>
            <a:r>
              <a:rPr lang="en-US" sz="1800" dirty="0"/>
              <a:t> Patel, </a:t>
            </a:r>
            <a:r>
              <a:rPr lang="en-US" sz="1800" dirty="0" err="1"/>
              <a:t>Jeremie</a:t>
            </a:r>
            <a:r>
              <a:rPr lang="en-US" sz="1800" dirty="0"/>
              <a:t> S. Kim, </a:t>
            </a:r>
            <a:r>
              <a:rPr lang="en-US" sz="1800" dirty="0" err="1"/>
              <a:t>Roknoddin</a:t>
            </a:r>
            <a:r>
              <a:rPr lang="en-US" sz="1800" dirty="0"/>
              <a:t> Azizi, </a:t>
            </a:r>
            <a:r>
              <a:rPr lang="en-US" sz="1800" dirty="0" err="1"/>
              <a:t>Ataberk</a:t>
            </a:r>
            <a:r>
              <a:rPr lang="en-US" sz="1800" dirty="0"/>
              <a:t> </a:t>
            </a:r>
            <a:r>
              <a:rPr lang="en-US" sz="1800" dirty="0" err="1"/>
              <a:t>Olgun</a:t>
            </a:r>
            <a:r>
              <a:rPr lang="en-US" sz="1800" dirty="0"/>
              <a:t>, Lois </a:t>
            </a:r>
            <a:r>
              <a:rPr lang="en-US" sz="1800" dirty="0" err="1"/>
              <a:t>Orosa</a:t>
            </a:r>
            <a:r>
              <a:rPr lang="en-US" sz="1800" dirty="0"/>
              <a:t>, Hasan Hassan, </a:t>
            </a:r>
            <a:r>
              <a:rPr lang="en-US" sz="1800" dirty="0" err="1"/>
              <a:t>Jisung</a:t>
            </a:r>
            <a:r>
              <a:rPr lang="en-US" sz="1800" dirty="0"/>
              <a:t> Park, Konstantinos </a:t>
            </a:r>
            <a:r>
              <a:rPr lang="en-US" sz="1800" dirty="0" err="1"/>
              <a:t>Kanellopoulos</a:t>
            </a:r>
            <a:r>
              <a:rPr lang="en-US" sz="1800" dirty="0"/>
              <a:t>, Taha </a:t>
            </a:r>
            <a:r>
              <a:rPr lang="en-US" sz="1800" dirty="0" err="1"/>
              <a:t>Shahroodi</a:t>
            </a:r>
            <a:r>
              <a:rPr lang="en-US" sz="1800" dirty="0"/>
              <a:t>, </a:t>
            </a:r>
            <a:r>
              <a:rPr lang="en-US" sz="1800" dirty="0" err="1"/>
              <a:t>Saugata</a:t>
            </a:r>
            <a:r>
              <a:rPr lang="en-US" sz="1800" dirty="0"/>
              <a:t> Ghose, and Onur Mutlu,</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"BlockHammer: Preventing RowHammer at Low Cost by Blacklisting Rapidly-Accessed DRAM Rows"</a:t>
            </a:r>
            <a:br>
              <a:rPr lang="en-US" sz="1800" dirty="0">
                <a:solidFill>
                  <a:srgbClr val="0432FF"/>
                </a:solidFill>
              </a:rPr>
            </a:br>
            <a:r>
              <a:rPr lang="en-US" sz="1800" i="1" dirty="0"/>
              <a:t>Proceedings of the </a:t>
            </a:r>
            <a:r>
              <a:rPr lang="en-US" sz="1800" i="1" dirty="0">
                <a:hlinkClick r:id="rId3"/>
              </a:rPr>
              <a:t>27th International Symposium on High-Performance Computer Architecture</a:t>
            </a:r>
            <a:r>
              <a:rPr lang="en-US" sz="1800" i="1" dirty="0"/>
              <a:t> (</a:t>
            </a:r>
            <a:r>
              <a:rPr lang="en-US" sz="1800" b="1" i="1" dirty="0"/>
              <a:t>HPCA</a:t>
            </a:r>
            <a:r>
              <a:rPr lang="en-US" sz="1800" i="1" dirty="0"/>
              <a:t>)</a:t>
            </a:r>
            <a:r>
              <a:rPr lang="en-US" sz="1800" dirty="0"/>
              <a:t>, Virtual, February-March 2021.</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Short Talk Slides (pptx)</a:t>
            </a:r>
            <a:r>
              <a:rPr lang="en-US" sz="1800" dirty="0"/>
              <a:t> </a:t>
            </a:r>
            <a:r>
              <a:rPr lang="en-US" sz="1800" dirty="0">
                <a:hlinkClick r:id="rId7"/>
              </a:rPr>
              <a:t>(pdf)</a:t>
            </a:r>
            <a:r>
              <a:rPr lang="en-US" sz="1800" dirty="0"/>
              <a:t>]</a:t>
            </a:r>
            <a:br>
              <a:rPr lang="en-US" sz="1800" dirty="0"/>
            </a:br>
            <a:r>
              <a:rPr lang="en-US" sz="1800" dirty="0"/>
              <a:t>[</a:t>
            </a:r>
            <a:r>
              <a:rPr lang="en-US" sz="1800" dirty="0">
                <a:hlinkClick r:id="rId8"/>
              </a:rPr>
              <a:t>Talk Video</a:t>
            </a:r>
            <a:r>
              <a:rPr lang="en-US" sz="1800" dirty="0"/>
              <a:t> (22 minutes)]</a:t>
            </a:r>
            <a:br>
              <a:rPr lang="en-US" sz="1800" dirty="0"/>
            </a:br>
            <a:r>
              <a:rPr lang="en-US" sz="1800" dirty="0"/>
              <a:t>[</a:t>
            </a:r>
            <a:r>
              <a:rPr lang="en-US" sz="1800" dirty="0">
                <a:hlinkClick r:id="rId9"/>
              </a:rPr>
              <a:t>Short Talk Video</a:t>
            </a:r>
            <a:r>
              <a:rPr lang="en-US" sz="1800" dirty="0"/>
              <a:t> (7 minutes)]</a:t>
            </a:r>
          </a:p>
          <a:p>
            <a:pPr marL="0" indent="0">
              <a:buNone/>
            </a:pPr>
            <a:br>
              <a:rPr lang="en-US" sz="1800" dirty="0"/>
            </a:br>
            <a:endParaRPr lang="en-US" sz="1800" dirty="0"/>
          </a:p>
        </p:txBody>
      </p:sp>
      <p:sp>
        <p:nvSpPr>
          <p:cNvPr id="4" name="Slide Number Placeholder 3">
            <a:extLst>
              <a:ext uri="{FF2B5EF4-FFF2-40B4-BE49-F238E27FC236}">
                <a16:creationId xmlns:a16="http://schemas.microsoft.com/office/drawing/2014/main" id="{FCBD83A9-2106-8E46-A4D9-BF54A23B8A2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a:extLst>
              <a:ext uri="{FF2B5EF4-FFF2-40B4-BE49-F238E27FC236}">
                <a16:creationId xmlns:a16="http://schemas.microsoft.com/office/drawing/2014/main" id="{808D06FD-75D7-A34F-BBF6-07F7398B757B}"/>
              </a:ext>
            </a:extLst>
          </p:cNvPr>
          <p:cNvPicPr>
            <a:picLocks noChangeAspect="1"/>
          </p:cNvPicPr>
          <p:nvPr/>
        </p:nvPicPr>
        <p:blipFill>
          <a:blip r:embed="rId10"/>
          <a:stretch>
            <a:fillRect/>
          </a:stretch>
        </p:blipFill>
        <p:spPr>
          <a:xfrm>
            <a:off x="0" y="4667288"/>
            <a:ext cx="9144000" cy="1498016"/>
          </a:xfrm>
          <a:prstGeom prst="rect">
            <a:avLst/>
          </a:prstGeom>
        </p:spPr>
      </p:pic>
    </p:spTree>
    <p:extLst>
      <p:ext uri="{BB962C8B-B14F-4D97-AF65-F5344CB8AC3E}">
        <p14:creationId xmlns:p14="http://schemas.microsoft.com/office/powerpoint/2010/main" val="3313286720"/>
      </p:ext>
    </p:extLst>
  </p:cSld>
  <p:clrMapOvr>
    <a:masterClrMapping/>
  </p:clrMapOvr>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516" y="152400"/>
            <a:ext cx="8972996" cy="884238"/>
          </a:xfrm>
        </p:spPr>
        <p:txBody>
          <a:bodyPr/>
          <a:lstStyle/>
          <a:p>
            <a:r>
              <a:rPr lang="en-US" dirty="0"/>
              <a:t>Industry Is Writing Papers About It, Too</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p:cNvPicPr>
            <a:picLocks noChangeAspect="1"/>
          </p:cNvPicPr>
          <p:nvPr/>
        </p:nvPicPr>
        <p:blipFill>
          <a:blip r:embed="rId2"/>
          <a:stretch>
            <a:fillRect/>
          </a:stretch>
        </p:blipFill>
        <p:spPr>
          <a:xfrm>
            <a:off x="0" y="982542"/>
            <a:ext cx="7850402" cy="5875458"/>
          </a:xfrm>
          <a:prstGeom prst="rect">
            <a:avLst/>
          </a:prstGeom>
        </p:spPr>
      </p:pic>
    </p:spTree>
    <p:extLst>
      <p:ext uri="{BB962C8B-B14F-4D97-AF65-F5344CB8AC3E}">
        <p14:creationId xmlns:p14="http://schemas.microsoft.com/office/powerpoint/2010/main" val="111999518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516" y="152400"/>
            <a:ext cx="8972996" cy="884238"/>
          </a:xfrm>
        </p:spPr>
        <p:txBody>
          <a:bodyPr/>
          <a:lstStyle/>
          <a:p>
            <a:r>
              <a:rPr lang="en-US" dirty="0"/>
              <a:t>Call for Intelligent Memory Controllers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p:cNvPicPr>
            <a:picLocks noChangeAspect="1"/>
          </p:cNvPicPr>
          <p:nvPr/>
        </p:nvPicPr>
        <p:blipFill>
          <a:blip r:embed="rId2"/>
          <a:stretch>
            <a:fillRect/>
          </a:stretch>
        </p:blipFill>
        <p:spPr>
          <a:xfrm>
            <a:off x="0" y="982542"/>
            <a:ext cx="7850402" cy="5875458"/>
          </a:xfrm>
          <a:prstGeom prst="rect">
            <a:avLst/>
          </a:prstGeom>
        </p:spPr>
      </p:pic>
      <p:pic>
        <p:nvPicPr>
          <p:cNvPr id="8" name="Picture 7"/>
          <p:cNvPicPr>
            <a:picLocks noChangeAspect="1"/>
          </p:cNvPicPr>
          <p:nvPr/>
        </p:nvPicPr>
        <p:blipFill>
          <a:blip r:embed="rId3"/>
          <a:stretch>
            <a:fillRect/>
          </a:stretch>
        </p:blipFill>
        <p:spPr>
          <a:xfrm>
            <a:off x="0" y="2204864"/>
            <a:ext cx="9144000" cy="3045377"/>
          </a:xfrm>
          <a:prstGeom prst="rect">
            <a:avLst/>
          </a:prstGeom>
        </p:spPr>
      </p:pic>
    </p:spTree>
    <p:extLst>
      <p:ext uri="{BB962C8B-B14F-4D97-AF65-F5344CB8AC3E}">
        <p14:creationId xmlns:p14="http://schemas.microsoft.com/office/powerpoint/2010/main" val="1064891533"/>
      </p:ext>
    </p:extLst>
  </p:cSld>
  <p:clrMapOvr>
    <a:masterClrMapping/>
  </p:clrMapOvr>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A0B0F1-22FF-5647-9EA2-576FA50F753D}"/>
              </a:ext>
            </a:extLst>
          </p:cNvPr>
          <p:cNvSpPr>
            <a:spLocks noGrp="1"/>
          </p:cNvSpPr>
          <p:nvPr>
            <p:ph type="title"/>
          </p:nvPr>
        </p:nvSpPr>
        <p:spPr/>
        <p:txBody>
          <a:bodyPr/>
          <a:lstStyle/>
          <a:p>
            <a:r>
              <a:rPr lang="en-US" dirty="0"/>
              <a:t>Another Example Intelligent Controller</a:t>
            </a:r>
          </a:p>
        </p:txBody>
      </p:sp>
      <p:sp>
        <p:nvSpPr>
          <p:cNvPr id="3" name="Content Placeholder 2">
            <a:extLst>
              <a:ext uri="{FF2B5EF4-FFF2-40B4-BE49-F238E27FC236}">
                <a16:creationId xmlns:a16="http://schemas.microsoft.com/office/drawing/2014/main" id="{2632BFC6-3EA8-844B-B6B5-0C6543648E40}"/>
              </a:ext>
            </a:extLst>
          </p:cNvPr>
          <p:cNvSpPr>
            <a:spLocks noGrp="1"/>
          </p:cNvSpPr>
          <p:nvPr>
            <p:ph idx="1"/>
          </p:nvPr>
        </p:nvSpPr>
        <p:spPr>
          <a:xfrm>
            <a:off x="228600" y="908721"/>
            <a:ext cx="8610600" cy="5339680"/>
          </a:xfrm>
        </p:spPr>
        <p:txBody>
          <a:bodyPr/>
          <a:lstStyle/>
          <a:p>
            <a:r>
              <a:rPr lang="en-US" sz="1700" dirty="0"/>
              <a:t>Minesh Patel, Geraldo F. de Oliveira Jr., and Onur Mutlu,</a:t>
            </a:r>
            <a:br>
              <a:rPr lang="en-US" sz="1700" dirty="0"/>
            </a:br>
            <a:r>
              <a:rPr lang="en-US" sz="1700" b="1" dirty="0">
                <a:solidFill>
                  <a:srgbClr val="0000FF"/>
                </a:solidFill>
                <a:hlinkClick r:id="rId2">
                  <a:extLst>
                    <a:ext uri="{A12FA001-AC4F-418D-AE19-62706E023703}">
                      <ahyp:hlinkClr xmlns:ahyp="http://schemas.microsoft.com/office/drawing/2018/hyperlinkcolor" val="tx"/>
                    </a:ext>
                  </a:extLst>
                </a:hlinkClick>
              </a:rPr>
              <a:t>"HARP: Practically and Effectively Identifying Uncorrectable Errors in Memory Chips That Use On-Die Error-Correcting Codes"</a:t>
            </a:r>
            <a:br>
              <a:rPr lang="en-US" sz="1700" dirty="0"/>
            </a:br>
            <a:r>
              <a:rPr lang="en-US" sz="1700" i="1" dirty="0"/>
              <a:t>Proceedings of the </a:t>
            </a:r>
            <a:r>
              <a:rPr lang="en-US" sz="1700" i="1" dirty="0">
                <a:hlinkClick r:id="rId3"/>
              </a:rPr>
              <a:t>54th International Symposium on Microarchitecture</a:t>
            </a:r>
            <a:r>
              <a:rPr lang="en-US" sz="1700" i="1" dirty="0"/>
              <a:t> (</a:t>
            </a:r>
            <a:r>
              <a:rPr lang="en-US" sz="1700" b="1" i="1" dirty="0"/>
              <a:t>MICRO</a:t>
            </a:r>
            <a:r>
              <a:rPr lang="en-US" sz="1700" i="1" dirty="0"/>
              <a:t>)</a:t>
            </a:r>
            <a:r>
              <a:rPr lang="en-US" sz="1700" dirty="0"/>
              <a:t>, Virtual, October 2021.</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a:t>
            </a:r>
            <a:br>
              <a:rPr lang="en-US" sz="1700" dirty="0"/>
            </a:br>
            <a:r>
              <a:rPr lang="en-US" sz="1700" dirty="0"/>
              <a:t>[</a:t>
            </a:r>
            <a:r>
              <a:rPr lang="en-US" sz="1700" dirty="0">
                <a:hlinkClick r:id="rId6"/>
              </a:rPr>
              <a:t>Short Talk Slides (pptx)</a:t>
            </a:r>
            <a:r>
              <a:rPr lang="en-US" sz="1700" dirty="0"/>
              <a:t> </a:t>
            </a:r>
            <a:r>
              <a:rPr lang="en-US" sz="1700" dirty="0">
                <a:hlinkClick r:id="rId7"/>
              </a:rPr>
              <a:t>(pdf)</a:t>
            </a:r>
            <a:r>
              <a:rPr lang="en-US" sz="1700" dirty="0"/>
              <a:t>]</a:t>
            </a:r>
            <a:br>
              <a:rPr lang="en-US" sz="1700" dirty="0"/>
            </a:br>
            <a:r>
              <a:rPr lang="en-US" sz="1700" dirty="0"/>
              <a:t>[</a:t>
            </a:r>
            <a:r>
              <a:rPr lang="en-US" sz="1700" dirty="0">
                <a:hlinkClick r:id="rId8"/>
              </a:rPr>
              <a:t>Lightning Talk Slides (pptx)</a:t>
            </a:r>
            <a:r>
              <a:rPr lang="en-US" sz="1700" dirty="0"/>
              <a:t> </a:t>
            </a:r>
            <a:r>
              <a:rPr lang="en-US" sz="1700" dirty="0">
                <a:hlinkClick r:id="rId9"/>
              </a:rPr>
              <a:t>(pdf)</a:t>
            </a:r>
            <a:r>
              <a:rPr lang="en-US" sz="1700" dirty="0"/>
              <a:t>]</a:t>
            </a:r>
            <a:br>
              <a:rPr lang="en-US" sz="1700" dirty="0"/>
            </a:br>
            <a:r>
              <a:rPr lang="en-US" sz="1700" dirty="0"/>
              <a:t>[</a:t>
            </a:r>
            <a:r>
              <a:rPr lang="en-US" sz="1700" dirty="0">
                <a:hlinkClick r:id="rId10"/>
              </a:rPr>
              <a:t>Talk Video</a:t>
            </a:r>
            <a:r>
              <a:rPr lang="en-US" sz="1700" dirty="0"/>
              <a:t> (20 minutes)]</a:t>
            </a:r>
            <a:br>
              <a:rPr lang="en-US" sz="1700" dirty="0"/>
            </a:br>
            <a:r>
              <a:rPr lang="en-US" sz="1700" dirty="0"/>
              <a:t>[</a:t>
            </a:r>
            <a:r>
              <a:rPr lang="en-US" sz="1700" dirty="0">
                <a:hlinkClick r:id="rId11"/>
              </a:rPr>
              <a:t>Lightning Talk Video</a:t>
            </a:r>
            <a:r>
              <a:rPr lang="en-US" sz="1700" dirty="0"/>
              <a:t> (1.5 minutes)]</a:t>
            </a:r>
            <a:br>
              <a:rPr lang="en-US" sz="1700" dirty="0"/>
            </a:br>
            <a:r>
              <a:rPr lang="en-US" sz="1700" dirty="0"/>
              <a:t>[</a:t>
            </a:r>
            <a:r>
              <a:rPr lang="en-US" sz="1700" dirty="0">
                <a:hlinkClick r:id="rId12"/>
              </a:rPr>
              <a:t>HARP Source Code (Officially Artifact Evaluated with All Badges)</a:t>
            </a:r>
            <a:r>
              <a:rPr lang="en-US" sz="1700" dirty="0"/>
              <a:t>]</a:t>
            </a:r>
            <a:br>
              <a:rPr lang="en-US" sz="1700" dirty="0"/>
            </a:br>
            <a:endParaRPr lang="en-US" sz="1700" dirty="0"/>
          </a:p>
        </p:txBody>
      </p:sp>
      <p:sp>
        <p:nvSpPr>
          <p:cNvPr id="4" name="Slide Number Placeholder 3">
            <a:extLst>
              <a:ext uri="{FF2B5EF4-FFF2-40B4-BE49-F238E27FC236}">
                <a16:creationId xmlns:a16="http://schemas.microsoft.com/office/drawing/2014/main" id="{FCBD83A9-2106-8E46-A4D9-BF54A23B8A2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05D8B64E-794F-4F4B-9AF2-3651B2BA0DEB}"/>
              </a:ext>
            </a:extLst>
          </p:cNvPr>
          <p:cNvPicPr>
            <a:picLocks noChangeAspect="1"/>
          </p:cNvPicPr>
          <p:nvPr/>
        </p:nvPicPr>
        <p:blipFill>
          <a:blip r:embed="rId13"/>
          <a:stretch>
            <a:fillRect/>
          </a:stretch>
        </p:blipFill>
        <p:spPr>
          <a:xfrm>
            <a:off x="329732" y="4021220"/>
            <a:ext cx="8325048" cy="2795541"/>
          </a:xfrm>
          <a:prstGeom prst="rect">
            <a:avLst/>
          </a:prstGeom>
        </p:spPr>
      </p:pic>
    </p:spTree>
    <p:extLst>
      <p:ext uri="{BB962C8B-B14F-4D97-AF65-F5344CB8AC3E}">
        <p14:creationId xmlns:p14="http://schemas.microsoft.com/office/powerpoint/2010/main" val="1768082431"/>
      </p:ext>
    </p:extLst>
  </p:cSld>
  <p:clrMapOvr>
    <a:masterClrMapping/>
  </p:clrMapOvr>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800" dirty="0"/>
              <a:t>Aside: Intelligent Controller for NAND Flash</a:t>
            </a:r>
          </a:p>
        </p:txBody>
      </p:sp>
      <p:pic>
        <p:nvPicPr>
          <p:cNvPr id="33" name="Picture 2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1081088"/>
            <a:ext cx="6858000" cy="46974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34" name="Group 46"/>
          <p:cNvGrpSpPr>
            <a:grpSpLocks/>
          </p:cNvGrpSpPr>
          <p:nvPr/>
        </p:nvGrpSpPr>
        <p:grpSpPr bwMode="auto">
          <a:xfrm>
            <a:off x="5181600" y="1995488"/>
            <a:ext cx="2101850" cy="1066800"/>
            <a:chOff x="3264" y="1536"/>
            <a:chExt cx="1324" cy="672"/>
          </a:xfrm>
        </p:grpSpPr>
        <p:sp>
          <p:nvSpPr>
            <p:cNvPr id="35" name="Rectangle 21"/>
            <p:cNvSpPr>
              <a:spLocks noChangeArrowheads="1"/>
            </p:cNvSpPr>
            <p:nvPr/>
          </p:nvSpPr>
          <p:spPr bwMode="auto">
            <a:xfrm>
              <a:off x="3264" y="2016"/>
              <a:ext cx="288" cy="192"/>
            </a:xfrm>
            <a:prstGeom prst="rect">
              <a:avLst/>
            </a:prstGeom>
            <a:noFill/>
            <a:ln w="28575">
              <a:solidFill>
                <a:srgbClr val="FFFF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36" name="Text Box 22"/>
            <p:cNvSpPr txBox="1">
              <a:spLocks noChangeArrowheads="1"/>
            </p:cNvSpPr>
            <p:nvPr/>
          </p:nvSpPr>
          <p:spPr bwMode="auto">
            <a:xfrm>
              <a:off x="3840" y="1536"/>
              <a:ext cx="748" cy="2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USB Jack</a:t>
              </a:r>
            </a:p>
          </p:txBody>
        </p:sp>
        <p:sp>
          <p:nvSpPr>
            <p:cNvPr id="37" name="Line 23"/>
            <p:cNvSpPr>
              <a:spLocks noChangeShapeType="1"/>
            </p:cNvSpPr>
            <p:nvPr/>
          </p:nvSpPr>
          <p:spPr bwMode="auto">
            <a:xfrm flipH="1">
              <a:off x="3552" y="1728"/>
              <a:ext cx="384" cy="288"/>
            </a:xfrm>
            <a:prstGeom prst="line">
              <a:avLst/>
            </a:prstGeom>
            <a:noFill/>
            <a:ln w="28575">
              <a:solidFill>
                <a:srgbClr val="FFFF00"/>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grpSp>
        <p:nvGrpSpPr>
          <p:cNvPr id="38" name="Group 47"/>
          <p:cNvGrpSpPr>
            <a:grpSpLocks/>
          </p:cNvGrpSpPr>
          <p:nvPr/>
        </p:nvGrpSpPr>
        <p:grpSpPr bwMode="auto">
          <a:xfrm>
            <a:off x="5538788" y="3233738"/>
            <a:ext cx="2392362" cy="984250"/>
            <a:chOff x="3489" y="2316"/>
            <a:chExt cx="1507" cy="620"/>
          </a:xfrm>
        </p:grpSpPr>
        <p:sp>
          <p:nvSpPr>
            <p:cNvPr id="39" name="Rectangle 24"/>
            <p:cNvSpPr>
              <a:spLocks noChangeArrowheads="1"/>
            </p:cNvSpPr>
            <p:nvPr/>
          </p:nvSpPr>
          <p:spPr bwMode="auto">
            <a:xfrm>
              <a:off x="3489" y="2696"/>
              <a:ext cx="288" cy="240"/>
            </a:xfrm>
            <a:prstGeom prst="rect">
              <a:avLst/>
            </a:prstGeom>
            <a:noFill/>
            <a:ln w="28575">
              <a:solidFill>
                <a:srgbClr val="FFFF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00"/>
                </a:solidFill>
                <a:effectLst/>
                <a:uLnTx/>
                <a:uFillTx/>
                <a:latin typeface="Tahoma"/>
                <a:ea typeface="+mn-ea"/>
                <a:cs typeface="+mn-cs"/>
              </a:endParaRPr>
            </a:p>
          </p:txBody>
        </p:sp>
        <p:sp>
          <p:nvSpPr>
            <p:cNvPr id="40" name="Text Box 25"/>
            <p:cNvSpPr txBox="1">
              <a:spLocks noChangeArrowheads="1"/>
            </p:cNvSpPr>
            <p:nvPr/>
          </p:nvSpPr>
          <p:spPr bwMode="auto">
            <a:xfrm>
              <a:off x="3846" y="2316"/>
              <a:ext cx="1150" cy="40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Virtex-II Pro</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(USB controller)</a:t>
              </a:r>
            </a:p>
          </p:txBody>
        </p:sp>
        <p:sp>
          <p:nvSpPr>
            <p:cNvPr id="41" name="Line 26"/>
            <p:cNvSpPr>
              <a:spLocks noChangeShapeType="1"/>
            </p:cNvSpPr>
            <p:nvPr/>
          </p:nvSpPr>
          <p:spPr bwMode="auto">
            <a:xfrm flipH="1">
              <a:off x="3738" y="2529"/>
              <a:ext cx="198" cy="153"/>
            </a:xfrm>
            <a:prstGeom prst="line">
              <a:avLst/>
            </a:prstGeom>
            <a:noFill/>
            <a:ln w="28575">
              <a:solidFill>
                <a:srgbClr val="FFFF00"/>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sp>
        <p:nvSpPr>
          <p:cNvPr id="42" name="Rectangle 27"/>
          <p:cNvSpPr>
            <a:spLocks noChangeArrowheads="1"/>
          </p:cNvSpPr>
          <p:nvPr/>
        </p:nvSpPr>
        <p:spPr bwMode="auto">
          <a:xfrm>
            <a:off x="5232400" y="4533900"/>
            <a:ext cx="838200" cy="838200"/>
          </a:xfrm>
          <a:prstGeom prst="rect">
            <a:avLst/>
          </a:prstGeom>
          <a:noFill/>
          <a:ln w="28575">
            <a:solidFill>
              <a:srgbClr val="FFFF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00"/>
              </a:solidFill>
              <a:effectLst/>
              <a:uLnTx/>
              <a:uFillTx/>
              <a:latin typeface="Tahoma"/>
              <a:ea typeface="+mn-ea"/>
              <a:cs typeface="+mn-cs"/>
            </a:endParaRPr>
          </a:p>
        </p:txBody>
      </p:sp>
      <p:sp>
        <p:nvSpPr>
          <p:cNvPr id="43" name="Text Box 28"/>
          <p:cNvSpPr txBox="1">
            <a:spLocks noChangeArrowheads="1"/>
          </p:cNvSpPr>
          <p:nvPr/>
        </p:nvSpPr>
        <p:spPr bwMode="auto">
          <a:xfrm>
            <a:off x="2857500" y="4021138"/>
            <a:ext cx="2038350" cy="6413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err="1">
                <a:ln>
                  <a:noFill/>
                </a:ln>
                <a:solidFill>
                  <a:srgbClr val="FFFF00"/>
                </a:solidFill>
                <a:effectLst/>
                <a:uLnTx/>
                <a:uFillTx/>
                <a:latin typeface="Arial" charset="0"/>
                <a:ea typeface="MS PGothic" charset="0"/>
              </a:rPr>
              <a:t>Virtex</a:t>
            </a:r>
            <a:r>
              <a:rPr kumimoji="0" lang="en-US" sz="1800" b="0" i="0" u="none" strike="noStrike" kern="0" cap="none" spc="0" normalizeH="0" baseline="0" noProof="0" dirty="0">
                <a:ln>
                  <a:noFill/>
                </a:ln>
                <a:solidFill>
                  <a:srgbClr val="FFFF00"/>
                </a:solidFill>
                <a:effectLst/>
                <a:uLnTx/>
                <a:uFillTx/>
                <a:latin typeface="Arial" charset="0"/>
                <a:ea typeface="MS PGothic" charset="0"/>
              </a:rPr>
              <a:t>-V FPGA</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00"/>
                </a:solidFill>
                <a:effectLst/>
                <a:uLnTx/>
                <a:uFillTx/>
                <a:latin typeface="Arial" charset="0"/>
                <a:ea typeface="MS PGothic" charset="0"/>
              </a:rPr>
              <a:t>(NAND Controller)</a:t>
            </a:r>
          </a:p>
        </p:txBody>
      </p:sp>
      <p:sp>
        <p:nvSpPr>
          <p:cNvPr id="44" name="Line 29"/>
          <p:cNvSpPr>
            <a:spLocks noChangeShapeType="1"/>
          </p:cNvSpPr>
          <p:nvPr/>
        </p:nvSpPr>
        <p:spPr bwMode="auto">
          <a:xfrm>
            <a:off x="4000500" y="4586288"/>
            <a:ext cx="1219200" cy="381000"/>
          </a:xfrm>
          <a:prstGeom prst="line">
            <a:avLst/>
          </a:prstGeom>
          <a:noFill/>
          <a:ln w="28575">
            <a:solidFill>
              <a:srgbClr val="FFFF00"/>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sp>
        <p:nvSpPr>
          <p:cNvPr id="45" name="Rectangle 30"/>
          <p:cNvSpPr>
            <a:spLocks noChangeArrowheads="1"/>
          </p:cNvSpPr>
          <p:nvPr/>
        </p:nvSpPr>
        <p:spPr bwMode="auto">
          <a:xfrm>
            <a:off x="6629400" y="4738688"/>
            <a:ext cx="381000" cy="228600"/>
          </a:xfrm>
          <a:prstGeom prst="rect">
            <a:avLst/>
          </a:prstGeom>
          <a:noFill/>
          <a:ln w="28575">
            <a:solidFill>
              <a:srgbClr val="FFFF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46" name="Line 32"/>
          <p:cNvSpPr>
            <a:spLocks noChangeShapeType="1"/>
          </p:cNvSpPr>
          <p:nvPr/>
        </p:nvSpPr>
        <p:spPr bwMode="auto">
          <a:xfrm flipH="1">
            <a:off x="6858000" y="4357688"/>
            <a:ext cx="228600" cy="381000"/>
          </a:xfrm>
          <a:prstGeom prst="line">
            <a:avLst/>
          </a:prstGeom>
          <a:noFill/>
          <a:ln w="28575">
            <a:solidFill>
              <a:srgbClr val="FFFF00"/>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nvGrpSpPr>
          <p:cNvPr id="47" name="Group 37"/>
          <p:cNvGrpSpPr>
            <a:grpSpLocks/>
          </p:cNvGrpSpPr>
          <p:nvPr/>
        </p:nvGrpSpPr>
        <p:grpSpPr bwMode="auto">
          <a:xfrm>
            <a:off x="228600" y="2833688"/>
            <a:ext cx="6858000" cy="2895600"/>
            <a:chOff x="144" y="2064"/>
            <a:chExt cx="4320" cy="1824"/>
          </a:xfrm>
        </p:grpSpPr>
        <p:sp>
          <p:nvSpPr>
            <p:cNvPr id="48" name="Rectangle 33"/>
            <p:cNvSpPr>
              <a:spLocks noChangeArrowheads="1"/>
            </p:cNvSpPr>
            <p:nvPr/>
          </p:nvSpPr>
          <p:spPr bwMode="auto">
            <a:xfrm>
              <a:off x="1056" y="2400"/>
              <a:ext cx="3408" cy="1488"/>
            </a:xfrm>
            <a:prstGeom prst="rect">
              <a:avLst/>
            </a:prstGeom>
            <a:noFill/>
            <a:ln w="28575">
              <a:solidFill>
                <a:srgbClr val="0000FF"/>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66CC"/>
                </a:solidFill>
                <a:effectLst/>
                <a:uLnTx/>
                <a:uFillTx/>
                <a:latin typeface="Tahoma"/>
                <a:ea typeface="+mn-ea"/>
                <a:cs typeface="+mn-cs"/>
              </a:endParaRPr>
            </a:p>
          </p:txBody>
        </p:sp>
        <p:sp>
          <p:nvSpPr>
            <p:cNvPr id="49" name="Text Box 34"/>
            <p:cNvSpPr txBox="1">
              <a:spLocks noChangeArrowheads="1"/>
            </p:cNvSpPr>
            <p:nvPr/>
          </p:nvSpPr>
          <p:spPr bwMode="auto">
            <a:xfrm>
              <a:off x="144" y="2064"/>
              <a:ext cx="1628" cy="2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FF"/>
                  </a:solidFill>
                  <a:effectLst/>
                  <a:uLnTx/>
                  <a:uFillTx/>
                  <a:latin typeface="Arial" charset="0"/>
                  <a:ea typeface="MS PGothic" charset="0"/>
                </a:rPr>
                <a:t>HAPS-52 Mother Board</a:t>
              </a:r>
            </a:p>
          </p:txBody>
        </p:sp>
        <p:sp>
          <p:nvSpPr>
            <p:cNvPr id="50" name="Line 35"/>
            <p:cNvSpPr>
              <a:spLocks noChangeShapeType="1"/>
            </p:cNvSpPr>
            <p:nvPr/>
          </p:nvSpPr>
          <p:spPr bwMode="auto">
            <a:xfrm>
              <a:off x="480" y="2256"/>
              <a:ext cx="528" cy="864"/>
            </a:xfrm>
            <a:prstGeom prst="line">
              <a:avLst/>
            </a:prstGeom>
            <a:noFill/>
            <a:ln w="28575">
              <a:solidFill>
                <a:srgbClr val="0000FF"/>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grpSp>
        <p:nvGrpSpPr>
          <p:cNvPr id="51" name="Group 41"/>
          <p:cNvGrpSpPr>
            <a:grpSpLocks/>
          </p:cNvGrpSpPr>
          <p:nvPr/>
        </p:nvGrpSpPr>
        <p:grpSpPr bwMode="auto">
          <a:xfrm>
            <a:off x="3276600" y="1309688"/>
            <a:ext cx="2819400" cy="3048000"/>
            <a:chOff x="2064" y="1104"/>
            <a:chExt cx="1776" cy="1920"/>
          </a:xfrm>
        </p:grpSpPr>
        <p:sp>
          <p:nvSpPr>
            <p:cNvPr id="52" name="Rectangle 38"/>
            <p:cNvSpPr>
              <a:spLocks noChangeArrowheads="1"/>
            </p:cNvSpPr>
            <p:nvPr/>
          </p:nvSpPr>
          <p:spPr bwMode="auto">
            <a:xfrm>
              <a:off x="3216" y="1680"/>
              <a:ext cx="624" cy="1344"/>
            </a:xfrm>
            <a:prstGeom prst="rect">
              <a:avLst/>
            </a:prstGeom>
            <a:noFill/>
            <a:ln w="28575">
              <a:solidFill>
                <a:srgbClr val="0000FF"/>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53" name="Text Box 39"/>
            <p:cNvSpPr txBox="1">
              <a:spLocks noChangeArrowheads="1"/>
            </p:cNvSpPr>
            <p:nvPr/>
          </p:nvSpPr>
          <p:spPr bwMode="auto">
            <a:xfrm>
              <a:off x="2064" y="1104"/>
              <a:ext cx="1468" cy="2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FF"/>
                  </a:solidFill>
                  <a:effectLst/>
                  <a:uLnTx/>
                  <a:uFillTx/>
                  <a:latin typeface="Arial" charset="0"/>
                  <a:ea typeface="MS PGothic" charset="0"/>
                </a:rPr>
                <a:t>USB Daughter Board</a:t>
              </a:r>
            </a:p>
          </p:txBody>
        </p:sp>
        <p:sp>
          <p:nvSpPr>
            <p:cNvPr id="54" name="Line 40"/>
            <p:cNvSpPr>
              <a:spLocks noChangeShapeType="1"/>
            </p:cNvSpPr>
            <p:nvPr/>
          </p:nvSpPr>
          <p:spPr bwMode="auto">
            <a:xfrm>
              <a:off x="2688" y="1296"/>
              <a:ext cx="528" cy="384"/>
            </a:xfrm>
            <a:prstGeom prst="line">
              <a:avLst/>
            </a:prstGeom>
            <a:noFill/>
            <a:ln w="28575">
              <a:solidFill>
                <a:srgbClr val="0000FF"/>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grpSp>
        <p:nvGrpSpPr>
          <p:cNvPr id="55" name="Group 45"/>
          <p:cNvGrpSpPr>
            <a:grpSpLocks/>
          </p:cNvGrpSpPr>
          <p:nvPr/>
        </p:nvGrpSpPr>
        <p:grpSpPr bwMode="auto">
          <a:xfrm>
            <a:off x="6172201" y="4433889"/>
            <a:ext cx="2852738" cy="1809750"/>
            <a:chOff x="3888" y="3072"/>
            <a:chExt cx="1797" cy="1140"/>
          </a:xfrm>
        </p:grpSpPr>
        <p:sp>
          <p:nvSpPr>
            <p:cNvPr id="56" name="Rectangle 42"/>
            <p:cNvSpPr>
              <a:spLocks noChangeArrowheads="1"/>
            </p:cNvSpPr>
            <p:nvPr/>
          </p:nvSpPr>
          <p:spPr bwMode="auto">
            <a:xfrm>
              <a:off x="3888" y="3072"/>
              <a:ext cx="528" cy="768"/>
            </a:xfrm>
            <a:prstGeom prst="rect">
              <a:avLst/>
            </a:prstGeom>
            <a:noFill/>
            <a:ln w="28575">
              <a:solidFill>
                <a:srgbClr val="0000FF"/>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57" name="Text Box 43"/>
            <p:cNvSpPr txBox="1">
              <a:spLocks noChangeArrowheads="1"/>
            </p:cNvSpPr>
            <p:nvPr/>
          </p:nvSpPr>
          <p:spPr bwMode="auto">
            <a:xfrm>
              <a:off x="4105" y="3981"/>
              <a:ext cx="1580" cy="2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0000FF"/>
                  </a:solidFill>
                  <a:effectLst/>
                  <a:uLnTx/>
                  <a:uFillTx/>
                  <a:latin typeface="Arial" charset="0"/>
                  <a:ea typeface="MS PGothic" charset="0"/>
                </a:rPr>
                <a:t>NAND Daughter Board</a:t>
              </a:r>
            </a:p>
          </p:txBody>
        </p:sp>
        <p:sp>
          <p:nvSpPr>
            <p:cNvPr id="58" name="Line 44"/>
            <p:cNvSpPr>
              <a:spLocks noChangeShapeType="1"/>
            </p:cNvSpPr>
            <p:nvPr/>
          </p:nvSpPr>
          <p:spPr bwMode="auto">
            <a:xfrm flipH="1" flipV="1">
              <a:off x="4176" y="3840"/>
              <a:ext cx="384" cy="192"/>
            </a:xfrm>
            <a:prstGeom prst="line">
              <a:avLst/>
            </a:prstGeom>
            <a:noFill/>
            <a:ln w="28575">
              <a:solidFill>
                <a:srgbClr val="0000FF"/>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sp>
        <p:nvSpPr>
          <p:cNvPr id="59" name="Rectangle 32"/>
          <p:cNvSpPr>
            <a:spLocks noChangeArrowheads="1"/>
          </p:cNvSpPr>
          <p:nvPr/>
        </p:nvSpPr>
        <p:spPr bwMode="auto">
          <a:xfrm>
            <a:off x="6388100" y="4511675"/>
            <a:ext cx="366713" cy="120650"/>
          </a:xfrm>
          <a:prstGeom prst="rect">
            <a:avLst/>
          </a:prstGeom>
          <a:solidFill>
            <a:srgbClr val="317131"/>
          </a:solidFill>
          <a:ln w="9525">
            <a:solidFill>
              <a:srgbClr val="006600"/>
            </a:solidFill>
            <a:round/>
            <a:headEnd/>
            <a:tailEnd/>
          </a:ln>
        </p:spPr>
        <p:txBody>
          <a:bodyPr/>
          <a:lstStyle/>
          <a:p>
            <a:pPr marL="0" marR="0" lvl="0" indent="0" algn="l"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sp>
        <p:nvSpPr>
          <p:cNvPr id="60" name="Text Box 31"/>
          <p:cNvSpPr txBox="1">
            <a:spLocks noChangeArrowheads="1"/>
          </p:cNvSpPr>
          <p:nvPr/>
        </p:nvSpPr>
        <p:spPr bwMode="auto">
          <a:xfrm>
            <a:off x="6400800" y="3805238"/>
            <a:ext cx="1466850" cy="6461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00"/>
                </a:solidFill>
                <a:effectLst/>
                <a:uLnTx/>
                <a:uFillTx/>
                <a:latin typeface="Arial" charset="0"/>
                <a:ea typeface="MS PGothic" charset="0"/>
              </a:rPr>
              <a:t>1x-nm</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00"/>
                </a:solidFill>
                <a:effectLst/>
                <a:uLnTx/>
                <a:uFillTx/>
                <a:latin typeface="Arial" charset="0"/>
                <a:ea typeface="MS PGothic" charset="0"/>
              </a:rPr>
              <a:t>NAND Flash</a:t>
            </a:r>
          </a:p>
        </p:txBody>
      </p:sp>
      <p:sp>
        <p:nvSpPr>
          <p:cNvPr id="5" name="TextBox 4"/>
          <p:cNvSpPr txBox="1"/>
          <p:nvPr/>
        </p:nvSpPr>
        <p:spPr>
          <a:xfrm>
            <a:off x="-19422" y="6496146"/>
            <a:ext cx="9332690"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Cai+, “</a:t>
            </a:r>
            <a:r>
              <a:rPr kumimoji="0" lang="en-US" sz="1400" b="0" i="0" u="none" strike="noStrike" kern="1200" cap="none" spc="0" normalizeH="0" baseline="0" noProof="0" dirty="0">
                <a:ln>
                  <a:noFill/>
                </a:ln>
                <a:solidFill>
                  <a:srgbClr val="0000FF"/>
                </a:solidFill>
                <a:effectLst/>
                <a:uLnTx/>
                <a:uFillTx/>
                <a:latin typeface="Tahoma"/>
                <a:ea typeface="+mn-ea"/>
                <a:cs typeface="+mn-cs"/>
              </a:rPr>
              <a:t>Error Characterization, Mitigation, and Recovery in Flash Memory Based Solid State Drives</a:t>
            </a:r>
            <a:r>
              <a:rPr kumimoji="0" lang="en-US" sz="1400" b="0" i="0" u="none" strike="noStrike" kern="1200" cap="none" spc="0" normalizeH="0" baseline="0" noProof="0" dirty="0">
                <a:ln>
                  <a:noFill/>
                </a:ln>
                <a:solidFill>
                  <a:srgbClr val="000000"/>
                </a:solidFill>
                <a:effectLst/>
                <a:uLnTx/>
                <a:uFillTx/>
                <a:latin typeface="Tahoma"/>
                <a:ea typeface="+mn-ea"/>
                <a:cs typeface="+mn-cs"/>
              </a:rPr>
              <a:t>,” Proc. IEEE 2017.</a:t>
            </a:r>
          </a:p>
        </p:txBody>
      </p:sp>
      <p:sp>
        <p:nvSpPr>
          <p:cNvPr id="62" name="Rectangle 61">
            <a:extLst>
              <a:ext uri="{FF2B5EF4-FFF2-40B4-BE49-F238E27FC236}">
                <a16:creationId xmlns:a16="http://schemas.microsoft.com/office/drawing/2014/main" id="{48E3225E-FE9D-A044-B795-E45371FDCB71}"/>
              </a:ext>
            </a:extLst>
          </p:cNvPr>
          <p:cNvSpPr/>
          <p:nvPr/>
        </p:nvSpPr>
        <p:spPr>
          <a:xfrm>
            <a:off x="-36512" y="5805264"/>
            <a:ext cx="6858001" cy="73866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6633"/>
                </a:solidFill>
                <a:effectLst/>
                <a:uLnTx/>
                <a:uFillTx/>
                <a:latin typeface="Tahoma"/>
                <a:ea typeface="+mn-ea"/>
                <a:cs typeface="+mn-cs"/>
              </a:rPr>
              <a:t>[DATE 2012, ICCD 2012, DATE 2013, ITJ 2013, ICCD 2013, SIGMETRICS 2014, HPCA 2015, DSN 2015, MSST 2015, JSAC 2016, HPCA 2017, DFRWS 2017,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6633"/>
                </a:solidFill>
                <a:effectLst/>
                <a:uLnTx/>
                <a:uFillTx/>
                <a:latin typeface="Tahoma"/>
                <a:ea typeface="+mn-ea"/>
                <a:cs typeface="+mn-cs"/>
              </a:rPr>
              <a:t>PIEEE 2017, HPCA 2018, SIGMETRICS 2018]</a:t>
            </a:r>
            <a:endParaRPr kumimoji="0" lang="en-US" sz="14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1489403648"/>
      </p:ext>
    </p:extLst>
  </p:cSld>
  <p:clrMapOvr>
    <a:masterClrMapping/>
  </p:clrMapOvr>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tps://pbs.twimg.com/media/DKHLt24W0AAE5Fd.jpg:lar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411" y="948688"/>
            <a:ext cx="8316416" cy="5080875"/>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endParaRPr>
          </a:p>
        </p:txBody>
      </p:sp>
      <p:sp>
        <p:nvSpPr>
          <p:cNvPr id="8" name="Rectangle 7">
            <a:hlinkClick r:id="rId3"/>
          </p:cNvPr>
          <p:cNvSpPr/>
          <p:nvPr/>
        </p:nvSpPr>
        <p:spPr>
          <a:xfrm>
            <a:off x="1619672" y="6021288"/>
            <a:ext cx="6048672" cy="415498"/>
          </a:xfrm>
          <a:prstGeom prst="rect">
            <a:avLst/>
          </a:prstGeom>
        </p:spPr>
        <p:txBody>
          <a:bodyPr wrap="square">
            <a:spAutoFit/>
          </a:bodyPr>
          <a:lstStyle/>
          <a:p>
            <a:pPr marL="0" marR="0" lvl="0" indent="0" algn="ctr" defTabSz="914400" rtl="0" eaLnBrk="1" fontAlgn="auto" latinLnBrk="0" hangingPunct="1">
              <a:lnSpc>
                <a:spcPct val="100000"/>
              </a:lnSpc>
              <a:spcBef>
                <a:spcPts val="450"/>
              </a:spcBef>
              <a:spcAft>
                <a:spcPts val="0"/>
              </a:spcAft>
              <a:buClrTx/>
              <a:buSzTx/>
              <a:buFontTx/>
              <a:buNone/>
              <a:tabLst/>
              <a:defRPr/>
            </a:pPr>
            <a:r>
              <a:rPr kumimoji="0" lang="en-US" sz="2100" b="1" i="0" u="none" strike="noStrike" kern="1200" cap="none" spc="0" normalizeH="0" baseline="0" noProof="0" dirty="0">
                <a:ln>
                  <a:noFill/>
                </a:ln>
                <a:solidFill>
                  <a:srgbClr val="0000FF"/>
                </a:solidFill>
                <a:effectLst/>
                <a:uLnTx/>
                <a:uFillTx/>
                <a:latin typeface="Adobe Garamond Pro" panose="02020502060506020403" pitchFamily="18" charset="0"/>
                <a:ea typeface="ＭＳ Ｐゴシック" panose="020B0600070205080204" pitchFamily="34" charset="-128"/>
                <a:cs typeface="+mn-cs"/>
                <a:hlinkClick r:id="rId3">
                  <a:extLst>
                    <a:ext uri="{A12FA001-AC4F-418D-AE19-62706E023703}">
                      <ahyp:hlinkClr xmlns:ahyp="http://schemas.microsoft.com/office/drawing/2018/hyperlinkcolor" val="tx"/>
                    </a:ext>
                  </a:extLst>
                </a:hlinkClick>
              </a:rPr>
              <a:t>https://arxiv.org/pdf/1706.08642</a:t>
            </a:r>
            <a:r>
              <a:rPr kumimoji="0" lang="en-US" sz="2100" b="1" i="0" u="none" strike="noStrike" kern="1200" cap="none" spc="0" normalizeH="0" baseline="0" noProof="0" dirty="0">
                <a:ln>
                  <a:noFill/>
                </a:ln>
                <a:solidFill>
                  <a:srgbClr val="0000FF"/>
                </a:solidFill>
                <a:effectLst/>
                <a:uLnTx/>
                <a:uFillTx/>
                <a:latin typeface="Adobe Garamond Pro" panose="02020502060506020403" pitchFamily="18" charset="0"/>
                <a:ea typeface="ＭＳ Ｐゴシック" panose="020B0600070205080204" pitchFamily="34" charset="-128"/>
                <a:cs typeface="+mn-cs"/>
              </a:rPr>
              <a:t>  </a:t>
            </a:r>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64585" y="1009676"/>
            <a:ext cx="1915268" cy="1915268"/>
          </a:xfrm>
          <a:prstGeom prst="rect">
            <a:avLst/>
          </a:prstGeom>
        </p:spPr>
      </p:pic>
      <p:sp>
        <p:nvSpPr>
          <p:cNvPr id="9" name="TextBox 8"/>
          <p:cNvSpPr txBox="1"/>
          <p:nvPr/>
        </p:nvSpPr>
        <p:spPr>
          <a:xfrm>
            <a:off x="2483768" y="1340768"/>
            <a:ext cx="38741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Proceedings of the IEEE, Sept. 2017</a:t>
            </a:r>
          </a:p>
        </p:txBody>
      </p:sp>
      <p:sp>
        <p:nvSpPr>
          <p:cNvPr id="10" name="Title 1"/>
          <p:cNvSpPr>
            <a:spLocks noGrp="1"/>
          </p:cNvSpPr>
          <p:nvPr>
            <p:ph type="title"/>
          </p:nvPr>
        </p:nvSpPr>
        <p:spPr>
          <a:xfrm>
            <a:off x="228600" y="152400"/>
            <a:ext cx="8915400" cy="1066800"/>
          </a:xfrm>
        </p:spPr>
        <p:txBody>
          <a:bodyPr/>
          <a:lstStyle/>
          <a:p>
            <a:r>
              <a:rPr lang="en-US" dirty="0"/>
              <a:t>Intelligent Flash Controllers </a:t>
            </a:r>
            <a:r>
              <a:rPr lang="en-US" sz="3000" b="1" dirty="0"/>
              <a:t>[PIEEE’17]</a:t>
            </a:r>
          </a:p>
        </p:txBody>
      </p:sp>
    </p:spTree>
    <p:extLst>
      <p:ext uri="{BB962C8B-B14F-4D97-AF65-F5344CB8AC3E}">
        <p14:creationId xmlns:p14="http://schemas.microsoft.com/office/powerpoint/2010/main" val="2879967634"/>
      </p:ext>
    </p:extLst>
  </p:cSld>
  <p:clrMapOvr>
    <a:masterClrMapping/>
  </p:clrMapOvr>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9220200" cy="1066800"/>
          </a:xfrm>
        </p:spPr>
        <p:txBody>
          <a:bodyPr/>
          <a:lstStyle/>
          <a:p>
            <a:r>
              <a:rPr lang="en-US" sz="3200" dirty="0"/>
              <a:t>Emerging Memories Also Need Intelligent Controllers</a:t>
            </a:r>
          </a:p>
        </p:txBody>
      </p:sp>
      <p:sp>
        <p:nvSpPr>
          <p:cNvPr id="3" name="Content Placeholder 2"/>
          <p:cNvSpPr>
            <a:spLocks noGrp="1"/>
          </p:cNvSpPr>
          <p:nvPr>
            <p:ph idx="1"/>
          </p:nvPr>
        </p:nvSpPr>
        <p:spPr>
          <a:xfrm>
            <a:off x="0" y="997527"/>
            <a:ext cx="9144000" cy="5193723"/>
          </a:xfrm>
        </p:spPr>
        <p:txBody>
          <a:bodyPr/>
          <a:lstStyle/>
          <a:p>
            <a:r>
              <a:rPr lang="en-US" sz="1900" dirty="0"/>
              <a:t>Benjamin C. Lee, Engin Ipek, Onur Mutlu, and Doug Burger,</a:t>
            </a:r>
            <a:br>
              <a:rPr lang="en-US" sz="1900" dirty="0"/>
            </a:br>
            <a:r>
              <a:rPr lang="en-US" sz="1900" b="1" dirty="0">
                <a:solidFill>
                  <a:srgbClr val="0000FF"/>
                </a:solidFill>
                <a:hlinkClick r:id="rId2">
                  <a:extLst>
                    <a:ext uri="{A12FA001-AC4F-418D-AE19-62706E023703}">
                      <ahyp:hlinkClr xmlns:ahyp="http://schemas.microsoft.com/office/drawing/2018/hyperlinkcolor" val="tx"/>
                    </a:ext>
                  </a:extLst>
                </a:hlinkClick>
              </a:rPr>
              <a:t>"Architecting Phase Change Memory as a Scalable DRAM Alternative"</a:t>
            </a:r>
            <a:br>
              <a:rPr lang="en-US" sz="1900" dirty="0">
                <a:solidFill>
                  <a:srgbClr val="0000FF"/>
                </a:solidFill>
              </a:rPr>
            </a:br>
            <a:r>
              <a:rPr lang="en-US" sz="1900" i="1" dirty="0"/>
              <a:t>Proceedings of the </a:t>
            </a:r>
            <a:r>
              <a:rPr lang="en-US" sz="1900" i="1" dirty="0">
                <a:hlinkClick r:id="rId3"/>
              </a:rPr>
              <a:t>36th International Symposium on Computer Architecture</a:t>
            </a:r>
            <a:r>
              <a:rPr lang="en-US" sz="1900" i="1" dirty="0"/>
              <a:t> (</a:t>
            </a:r>
            <a:r>
              <a:rPr lang="en-US" sz="1900" b="1" i="1" dirty="0"/>
              <a:t>ISCA</a:t>
            </a:r>
            <a:r>
              <a:rPr lang="en-US" sz="1900" i="1" dirty="0"/>
              <a:t>)</a:t>
            </a:r>
            <a:r>
              <a:rPr lang="en-US" sz="1900" dirty="0"/>
              <a:t>, pages 2-13, Austin, TX, June 2009. </a:t>
            </a:r>
            <a:r>
              <a:rPr lang="en-US" sz="1900" dirty="0">
                <a:hlinkClick r:id="rId4"/>
              </a:rPr>
              <a:t>Slides (pdf)</a:t>
            </a:r>
            <a:br>
              <a:rPr lang="en-US" sz="1900" dirty="0"/>
            </a:br>
            <a:r>
              <a:rPr lang="en-US" sz="1900" b="1" i="1" dirty="0">
                <a:solidFill>
                  <a:srgbClr val="FF0000"/>
                </a:solidFill>
              </a:rPr>
              <a:t>One of the 13 computer architecture papers of 2009 selected as Top Picks by IEEE Micro. Selected as a CACM Research Highlight.           2022 Persistent Impact Prize.</a:t>
            </a:r>
          </a:p>
          <a:p>
            <a:endParaRPr lang="en-US" sz="1900" dirty="0">
              <a:solidFill>
                <a:srgbClr val="FF0000"/>
              </a:solidFill>
            </a:endParaRPr>
          </a:p>
          <a:p>
            <a:pPr marL="0" indent="0">
              <a:buNone/>
            </a:pPr>
            <a:br>
              <a:rPr lang="en-US" sz="1900" dirty="0"/>
            </a:br>
            <a:endParaRPr lang="en-US" sz="1900" dirty="0"/>
          </a:p>
          <a:p>
            <a:endParaRPr lang="en-US" sz="1900" dirty="0"/>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68</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p:cNvPicPr>
            <a:picLocks noChangeAspect="1"/>
          </p:cNvPicPr>
          <p:nvPr/>
        </p:nvPicPr>
        <p:blipFill>
          <a:blip r:embed="rId5"/>
          <a:stretch>
            <a:fillRect/>
          </a:stretch>
        </p:blipFill>
        <p:spPr>
          <a:xfrm>
            <a:off x="0" y="3573016"/>
            <a:ext cx="9144000" cy="2857500"/>
          </a:xfrm>
          <a:prstGeom prst="rect">
            <a:avLst/>
          </a:prstGeom>
        </p:spPr>
      </p:pic>
    </p:spTree>
    <p:extLst>
      <p:ext uri="{BB962C8B-B14F-4D97-AF65-F5344CB8AC3E}">
        <p14:creationId xmlns:p14="http://schemas.microsoft.com/office/powerpoint/2010/main" val="179462564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The Takeaway</a:t>
            </a:r>
          </a:p>
        </p:txBody>
      </p:sp>
      <p:sp>
        <p:nvSpPr>
          <p:cNvPr id="3" name="Content Placeholder 2"/>
          <p:cNvSpPr>
            <a:spLocks noGrp="1"/>
          </p:cNvSpPr>
          <p:nvPr>
            <p:ph idx="1"/>
          </p:nvPr>
        </p:nvSpPr>
        <p:spPr>
          <a:xfrm>
            <a:off x="0" y="1268760"/>
            <a:ext cx="9144000" cy="2376264"/>
          </a:xfrm>
        </p:spPr>
        <p:txBody>
          <a:bodyPr/>
          <a:lstStyle/>
          <a:p>
            <a:pPr marL="0" indent="0" algn="ctr">
              <a:buNone/>
            </a:pPr>
            <a:r>
              <a:rPr lang="en-US" sz="6400" dirty="0">
                <a:solidFill>
                  <a:srgbClr val="0000FF"/>
                </a:solidFill>
              </a:rPr>
              <a:t>Intelligent </a:t>
            </a:r>
          </a:p>
          <a:p>
            <a:pPr marL="0" indent="0" algn="ctr">
              <a:buNone/>
            </a:pPr>
            <a:r>
              <a:rPr lang="en-US" sz="6400" dirty="0">
                <a:solidFill>
                  <a:srgbClr val="0000FF"/>
                </a:solidFill>
              </a:rPr>
              <a:t>Memory Controllers</a:t>
            </a:r>
          </a:p>
          <a:p>
            <a:pPr marL="0" indent="0" algn="ctr">
              <a:buNone/>
            </a:pPr>
            <a:r>
              <a:rPr lang="en-US" sz="6400" dirty="0">
                <a:solidFill>
                  <a:srgbClr val="FF0000"/>
                </a:solidFill>
              </a:rPr>
              <a:t>Can Avoid Many Failures</a:t>
            </a:r>
          </a:p>
          <a:p>
            <a:pPr marL="0" indent="0" algn="ctr">
              <a:buNone/>
            </a:pPr>
            <a:r>
              <a:rPr lang="en-US" sz="6400" dirty="0">
                <a:solidFill>
                  <a:srgbClr val="FF0000"/>
                </a:solidFill>
              </a:rPr>
              <a:t>&amp; Enable Better Scaling</a:t>
            </a:r>
          </a:p>
          <a:p>
            <a:pPr marL="0" indent="0" algn="ctr">
              <a:buNone/>
            </a:pPr>
            <a:endParaRPr lang="en-US" sz="64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69</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726221906"/>
      </p:ext>
    </p:extLst>
  </p:cSld>
  <p:clrMapOvr>
    <a:masterClrMapping/>
  </p:clrMapOvr>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The Push from Circuits and Devices</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400" dirty="0">
                <a:solidFill>
                  <a:srgbClr val="FF0000"/>
                </a:solidFill>
              </a:rPr>
              <a:t>Main Memory Needs </a:t>
            </a:r>
          </a:p>
          <a:p>
            <a:pPr marL="0" indent="0" algn="ctr">
              <a:buNone/>
            </a:pPr>
            <a:r>
              <a:rPr lang="en-US" sz="6400" dirty="0">
                <a:solidFill>
                  <a:srgbClr val="0432FF"/>
                </a:solidFill>
              </a:rPr>
              <a:t>Intelligent Controllers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70</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090076480"/>
      </p:ext>
    </p:extLst>
  </p:cSld>
  <p:clrMapOvr>
    <a:masterClrMapping/>
  </p:clrMapOvr>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In-Memory Computation Today?</a:t>
            </a:r>
          </a:p>
        </p:txBody>
      </p:sp>
      <p:sp>
        <p:nvSpPr>
          <p:cNvPr id="3" name="Content Placeholder 2"/>
          <p:cNvSpPr>
            <a:spLocks noGrp="1"/>
          </p:cNvSpPr>
          <p:nvPr>
            <p:ph idx="1"/>
          </p:nvPr>
        </p:nvSpPr>
        <p:spPr/>
        <p:txBody>
          <a:bodyPr/>
          <a:lstStyle/>
          <a:p>
            <a:r>
              <a:rPr lang="en-US" dirty="0">
                <a:solidFill>
                  <a:srgbClr val="FF0000"/>
                </a:solidFill>
              </a:rPr>
              <a:t>Push from Technology</a:t>
            </a:r>
          </a:p>
          <a:p>
            <a:pPr lvl="1"/>
            <a:r>
              <a:rPr lang="en-US" dirty="0">
                <a:solidFill>
                  <a:srgbClr val="0000FF"/>
                </a:solidFill>
              </a:rPr>
              <a:t>DRAM Scaling at jeopardy </a:t>
            </a:r>
          </a:p>
          <a:p>
            <a:pPr marL="344487" lvl="1" indent="0">
              <a:buNone/>
            </a:pPr>
            <a:r>
              <a:rPr lang="en-US" dirty="0">
                <a:sym typeface="Wingdings"/>
              </a:rPr>
              <a:t>    Controllers close to DRAM</a:t>
            </a:r>
          </a:p>
          <a:p>
            <a:pPr marL="344487" lvl="1" indent="0">
              <a:buNone/>
            </a:pPr>
            <a:r>
              <a:rPr lang="en-US" dirty="0">
                <a:sym typeface="Wingdings"/>
              </a:rPr>
              <a:t>    Industry open to new memory architectures</a:t>
            </a:r>
          </a:p>
          <a:p>
            <a:pPr lvl="1"/>
            <a:endParaRPr lang="en-US" dirty="0"/>
          </a:p>
          <a:p>
            <a:endParaRPr lang="en-US" dirty="0">
              <a:solidFill>
                <a:srgbClr val="FF0000"/>
              </a:solidFill>
            </a:endParaRPr>
          </a:p>
          <a:p>
            <a:pPr marL="0" indent="0">
              <a:buNone/>
            </a:pPr>
            <a:endParaRPr lang="en-US" dirty="0">
              <a:solidFill>
                <a:srgbClr val="FF0000"/>
              </a:solidFill>
            </a:endParaRPr>
          </a:p>
          <a:p>
            <a:r>
              <a:rPr lang="en-US" dirty="0">
                <a:solidFill>
                  <a:srgbClr val="FF0000"/>
                </a:solidFill>
              </a:rPr>
              <a:t>Pull from Systems and Applications</a:t>
            </a:r>
          </a:p>
          <a:p>
            <a:pPr lvl="1"/>
            <a:r>
              <a:rPr lang="en-US" dirty="0">
                <a:solidFill>
                  <a:srgbClr val="0000FF"/>
                </a:solidFill>
              </a:rPr>
              <a:t>Data access is a major system and application bottleneck</a:t>
            </a:r>
          </a:p>
          <a:p>
            <a:pPr lvl="1"/>
            <a:r>
              <a:rPr lang="en-US" dirty="0">
                <a:solidFill>
                  <a:srgbClr val="0000FF"/>
                </a:solidFill>
              </a:rPr>
              <a:t>Systems are energy limited</a:t>
            </a:r>
          </a:p>
          <a:p>
            <a:pPr lvl="1"/>
            <a:r>
              <a:rPr lang="en-US" dirty="0">
                <a:solidFill>
                  <a:srgbClr val="0000FF"/>
                </a:solidFill>
              </a:rPr>
              <a:t>Data movement much more energy-hungry than computation</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70910339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8" end="8"/>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9" end="9"/>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Three Key Systems &amp; Application Trends</a:t>
            </a:r>
          </a:p>
        </p:txBody>
      </p:sp>
      <p:sp>
        <p:nvSpPr>
          <p:cNvPr id="3" name="Content Placeholder 2"/>
          <p:cNvSpPr>
            <a:spLocks noGrp="1"/>
          </p:cNvSpPr>
          <p:nvPr>
            <p:ph idx="1"/>
          </p:nvPr>
        </p:nvSpPr>
        <p:spPr>
          <a:xfrm>
            <a:off x="228600" y="1403629"/>
            <a:ext cx="8610600" cy="5193723"/>
          </a:xfrm>
        </p:spPr>
        <p:txBody>
          <a:bodyPr/>
          <a:lstStyle/>
          <a:p>
            <a:pPr marL="0" indent="0">
              <a:buNone/>
            </a:pPr>
            <a:r>
              <a:rPr lang="en-US" sz="3200" dirty="0">
                <a:solidFill>
                  <a:srgbClr val="0000FF"/>
                </a:solidFill>
              </a:rPr>
              <a:t>1. Data access is a major bottleneck</a:t>
            </a:r>
          </a:p>
          <a:p>
            <a:pPr lvl="1"/>
            <a:r>
              <a:rPr lang="en-US" dirty="0"/>
              <a:t>Applications are increasingly data hungry</a:t>
            </a:r>
          </a:p>
          <a:p>
            <a:pPr lvl="1"/>
            <a:endParaRPr lang="en-US" dirty="0"/>
          </a:p>
          <a:p>
            <a:pPr lvl="1"/>
            <a:endParaRPr lang="en-US" dirty="0"/>
          </a:p>
          <a:p>
            <a:pPr marL="0" indent="0">
              <a:buNone/>
            </a:pPr>
            <a:r>
              <a:rPr lang="en-US" sz="3200" dirty="0">
                <a:solidFill>
                  <a:srgbClr val="0000FF"/>
                </a:solidFill>
              </a:rPr>
              <a:t>2. Energy consumption is a key limiter</a:t>
            </a:r>
          </a:p>
          <a:p>
            <a:endParaRPr lang="en-US" dirty="0"/>
          </a:p>
          <a:p>
            <a:endParaRPr lang="en-US" dirty="0"/>
          </a:p>
          <a:p>
            <a:pPr marL="0" indent="0">
              <a:buNone/>
            </a:pPr>
            <a:r>
              <a:rPr lang="en-US" sz="3200" dirty="0">
                <a:solidFill>
                  <a:srgbClr val="0000FF"/>
                </a:solidFill>
              </a:rPr>
              <a:t>3. Data movement energy dominates compute</a:t>
            </a:r>
          </a:p>
          <a:p>
            <a:pPr lvl="1"/>
            <a:r>
              <a:rPr lang="en-US" dirty="0"/>
              <a:t>Especially true for off-chip to on-chip movement</a:t>
            </a:r>
          </a:p>
          <a:p>
            <a:pPr marL="344487" lvl="1"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72</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3472823029"/>
      </p:ext>
    </p:extLst>
  </p:cSld>
  <p:clrMapOvr>
    <a:masterClrMapping/>
  </p:clrMapOvr>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Do We Want This?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3" descr="C:\1nenad\ireland-fields-sky-clouds.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447800" y="1295400"/>
            <a:ext cx="6502400" cy="4876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 name="TextBox 2"/>
          <p:cNvSpPr txBox="1"/>
          <p:nvPr/>
        </p:nvSpPr>
        <p:spPr>
          <a:xfrm>
            <a:off x="1494169" y="6495147"/>
            <a:ext cx="132267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V. </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Milutinovic</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321836005"/>
      </p:ext>
    </p:extLst>
  </p:cSld>
  <p:clrMapOvr>
    <a:masterClrMapping/>
  </p:clrMapOvr>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Or This?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2" descr="C:\1nenad\Widnes_Smoke.jp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79512" y="1213891"/>
            <a:ext cx="8763000" cy="49514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 name="TextBox 2"/>
          <p:cNvSpPr txBox="1"/>
          <p:nvPr/>
        </p:nvSpPr>
        <p:spPr>
          <a:xfrm>
            <a:off x="1494169" y="6495147"/>
            <a:ext cx="132267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V. </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Milutinovic</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3054491690"/>
      </p:ext>
    </p:extLst>
  </p:cSld>
  <p:clrMapOvr>
    <a:masterClrMapping/>
  </p:clrMapOvr>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179512" y="1412776"/>
            <a:ext cx="8712968" cy="2088232"/>
          </a:xfrm>
        </p:spPr>
        <p:txBody>
          <a:bodyPr/>
          <a:lstStyle/>
          <a:p>
            <a:pPr marL="0" indent="0" algn="ctr">
              <a:buNone/>
            </a:pPr>
            <a:r>
              <a:rPr lang="en-US" sz="6400" dirty="0">
                <a:solidFill>
                  <a:srgbClr val="FF0000"/>
                </a:solidFill>
              </a:rPr>
              <a:t>High Performance,</a:t>
            </a:r>
          </a:p>
          <a:p>
            <a:pPr marL="0" indent="0" algn="ctr">
              <a:buNone/>
            </a:pPr>
            <a:r>
              <a:rPr lang="en-US" sz="6400" dirty="0">
                <a:solidFill>
                  <a:srgbClr val="0000FF"/>
                </a:solidFill>
              </a:rPr>
              <a:t>Energy Efficient,</a:t>
            </a:r>
          </a:p>
          <a:p>
            <a:pPr marL="0" indent="0" algn="ctr">
              <a:buNone/>
            </a:pPr>
            <a:r>
              <a:rPr lang="en-US" sz="6400" dirty="0">
                <a:solidFill>
                  <a:srgbClr val="FF0000"/>
                </a:solidFill>
              </a:rPr>
              <a:t>Sustainable</a:t>
            </a:r>
          </a:p>
          <a:p>
            <a:pPr marL="0" indent="0" algn="ctr">
              <a:buNone/>
            </a:pPr>
            <a:r>
              <a:rPr lang="en-US" sz="6400" dirty="0"/>
              <a:t>(All at the Same Time)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75</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856635961"/>
      </p:ext>
    </p:extLst>
  </p:cSld>
  <p:clrMapOvr>
    <a:masterClrMapping/>
  </p:clrMapOvr>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Problem</a:t>
            </a:r>
          </a:p>
        </p:txBody>
      </p:sp>
      <p:sp>
        <p:nvSpPr>
          <p:cNvPr id="3" name="Content Placeholder 2"/>
          <p:cNvSpPr>
            <a:spLocks noGrp="1"/>
          </p:cNvSpPr>
          <p:nvPr>
            <p:ph idx="1"/>
          </p:nvPr>
        </p:nvSpPr>
        <p:spPr>
          <a:xfrm>
            <a:off x="0" y="1268760"/>
            <a:ext cx="9144000" cy="4979640"/>
          </a:xfrm>
        </p:spPr>
        <p:txBody>
          <a:bodyPr/>
          <a:lstStyle/>
          <a:p>
            <a:pPr marL="0" indent="0" algn="ctr">
              <a:buNone/>
            </a:pPr>
            <a:r>
              <a:rPr lang="en-US" dirty="0">
                <a:solidFill>
                  <a:srgbClr val="0000FF"/>
                </a:solidFill>
              </a:rPr>
              <a:t>Data access is the major performance and energy bottleneck</a:t>
            </a:r>
          </a:p>
          <a:p>
            <a:endParaRPr lang="en-US" sz="1000" dirty="0"/>
          </a:p>
          <a:p>
            <a:pPr marL="0" indent="0">
              <a:buNone/>
            </a:pPr>
            <a:endParaRPr lang="en-US" dirty="0"/>
          </a:p>
          <a:p>
            <a:pPr marL="0" indent="0" algn="ctr">
              <a:buNone/>
            </a:pPr>
            <a:r>
              <a:rPr lang="en-US" sz="5000" dirty="0"/>
              <a:t>Our current</a:t>
            </a:r>
          </a:p>
          <a:p>
            <a:pPr marL="0" indent="0" algn="ctr">
              <a:buNone/>
            </a:pPr>
            <a:r>
              <a:rPr lang="en-US" sz="5000" dirty="0">
                <a:solidFill>
                  <a:srgbClr val="0000FF"/>
                </a:solidFill>
              </a:rPr>
              <a:t>design principles </a:t>
            </a:r>
          </a:p>
          <a:p>
            <a:pPr marL="0" indent="0" algn="ctr">
              <a:buNone/>
            </a:pPr>
            <a:r>
              <a:rPr lang="en-US" sz="5000" dirty="0">
                <a:solidFill>
                  <a:srgbClr val="0000FF"/>
                </a:solidFill>
              </a:rPr>
              <a:t>cause </a:t>
            </a:r>
            <a:r>
              <a:rPr lang="en-US" sz="5000" dirty="0">
                <a:solidFill>
                  <a:srgbClr val="FF0000"/>
                </a:solidFill>
              </a:rPr>
              <a:t>great energy waste</a:t>
            </a:r>
          </a:p>
          <a:p>
            <a:pPr marL="0" indent="0" algn="ctr">
              <a:buNone/>
            </a:pPr>
            <a:r>
              <a:rPr lang="en-US" sz="3000" dirty="0">
                <a:solidFill>
                  <a:srgbClr val="FF0000"/>
                </a:solidFill>
              </a:rPr>
              <a:t>(and great performance loss)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03232843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Problem</a:t>
            </a:r>
          </a:p>
        </p:txBody>
      </p:sp>
      <p:sp>
        <p:nvSpPr>
          <p:cNvPr id="3" name="Content Placeholder 2"/>
          <p:cNvSpPr>
            <a:spLocks noGrp="1"/>
          </p:cNvSpPr>
          <p:nvPr>
            <p:ph idx="1"/>
          </p:nvPr>
        </p:nvSpPr>
        <p:spPr>
          <a:xfrm>
            <a:off x="228600" y="1988840"/>
            <a:ext cx="8610600" cy="4876800"/>
          </a:xfrm>
        </p:spPr>
        <p:txBody>
          <a:bodyPr/>
          <a:lstStyle/>
          <a:p>
            <a:pPr marL="0" indent="0" algn="ctr">
              <a:buNone/>
            </a:pPr>
            <a:r>
              <a:rPr lang="en-US" sz="5000" dirty="0">
                <a:solidFill>
                  <a:srgbClr val="FF0000"/>
                </a:solidFill>
              </a:rPr>
              <a:t>Processing</a:t>
            </a:r>
            <a:r>
              <a:rPr lang="en-US" sz="5000" dirty="0"/>
              <a:t> of data </a:t>
            </a:r>
          </a:p>
          <a:p>
            <a:pPr marL="0" indent="0" algn="ctr">
              <a:buNone/>
            </a:pPr>
            <a:r>
              <a:rPr lang="en-US" sz="5000" dirty="0"/>
              <a:t>is performed </a:t>
            </a:r>
          </a:p>
          <a:p>
            <a:pPr marL="0" indent="0" algn="ctr">
              <a:buNone/>
            </a:pPr>
            <a:r>
              <a:rPr lang="en-US" sz="5000" dirty="0">
                <a:solidFill>
                  <a:srgbClr val="FF0000"/>
                </a:solidFill>
              </a:rPr>
              <a:t>far away from the data</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390223846"/>
      </p:ext>
    </p:extLst>
  </p:cSld>
  <p:clrMapOvr>
    <a:masterClrMapping/>
  </p:clrMapOvr>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Computing System</a:t>
            </a:r>
          </a:p>
        </p:txBody>
      </p:sp>
      <p:sp>
        <p:nvSpPr>
          <p:cNvPr id="3" name="Content Placeholder 2"/>
          <p:cNvSpPr>
            <a:spLocks noGrp="1"/>
          </p:cNvSpPr>
          <p:nvPr>
            <p:ph idx="1"/>
          </p:nvPr>
        </p:nvSpPr>
        <p:spPr/>
        <p:txBody>
          <a:bodyPr/>
          <a:lstStyle/>
          <a:p>
            <a:r>
              <a:rPr lang="en-US" dirty="0"/>
              <a:t>Three key components</a:t>
            </a:r>
          </a:p>
          <a:p>
            <a:r>
              <a:rPr lang="en-US" dirty="0">
                <a:solidFill>
                  <a:srgbClr val="0000FF"/>
                </a:solidFill>
              </a:rPr>
              <a:t>Computation </a:t>
            </a:r>
          </a:p>
          <a:p>
            <a:r>
              <a:rPr lang="en-US" dirty="0">
                <a:solidFill>
                  <a:srgbClr val="0000FF"/>
                </a:solidFill>
              </a:rPr>
              <a:t>Communication</a:t>
            </a:r>
          </a:p>
          <a:p>
            <a:r>
              <a:rPr lang="en-US" dirty="0">
                <a:solidFill>
                  <a:srgbClr val="0000FF"/>
                </a:solidFill>
              </a:rPr>
              <a:t>Storage/memory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78</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1143000" y="3429000"/>
            <a:ext cx="7226300" cy="3302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 name="Rectangle 8"/>
          <p:cNvSpPr/>
          <p:nvPr/>
        </p:nvSpPr>
        <p:spPr>
          <a:xfrm>
            <a:off x="3798168" y="2852936"/>
            <a:ext cx="8334672"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Burks, Goldstein, von Neumann, “</a:t>
            </a:r>
            <a:r>
              <a:rPr kumimoji="0" lang="en-US" sz="1400" b="0" i="0" u="none" strike="noStrike" kern="1200" cap="none" spc="0" normalizeH="0" baseline="0" noProof="0" dirty="0">
                <a:ln>
                  <a:noFill/>
                </a:ln>
                <a:solidFill>
                  <a:srgbClr val="0000FF"/>
                </a:solidFill>
                <a:effectLst/>
                <a:uLnTx/>
                <a:uFillTx/>
                <a:latin typeface="Tahoma"/>
                <a:ea typeface="+mn-ea"/>
                <a:cs typeface="+mn-cs"/>
              </a:rPr>
              <a:t>Preliminary discussion of the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FF"/>
                </a:solidFill>
                <a:effectLst/>
                <a:uLnTx/>
                <a:uFillTx/>
                <a:latin typeface="Tahoma"/>
                <a:ea typeface="+mn-ea"/>
                <a:cs typeface="+mn-cs"/>
              </a:rPr>
              <a:t>logical design of an electronic computing instrument</a:t>
            </a:r>
            <a:r>
              <a:rPr kumimoji="0" lang="en-US" sz="1400" b="0" i="0" u="none" strike="noStrike" kern="1200" cap="none" spc="0" normalizeH="0" baseline="0" noProof="0" dirty="0">
                <a:ln>
                  <a:noFill/>
                </a:ln>
                <a:solidFill>
                  <a:srgbClr val="000000"/>
                </a:solidFill>
                <a:effectLst/>
                <a:uLnTx/>
                <a:uFillTx/>
                <a:latin typeface="Tahoma"/>
                <a:ea typeface="+mn-ea"/>
                <a:cs typeface="+mn-cs"/>
              </a:rPr>
              <a:t>,” 1946.</a:t>
            </a:r>
          </a:p>
        </p:txBody>
      </p:sp>
      <p:pic>
        <p:nvPicPr>
          <p:cNvPr id="6" name="Picture 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148063" y="152400"/>
            <a:ext cx="3255263" cy="2554836"/>
          </a:xfrm>
          <a:prstGeom prst="rect">
            <a:avLst/>
          </a:prstGeom>
        </p:spPr>
      </p:pic>
      <p:sp>
        <p:nvSpPr>
          <p:cNvPr id="8" name="TextBox 7"/>
          <p:cNvSpPr txBox="1"/>
          <p:nvPr/>
        </p:nvSpPr>
        <p:spPr>
          <a:xfrm>
            <a:off x="103846" y="6630115"/>
            <a:ext cx="5666936"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Tahoma"/>
                <a:ea typeface="+mn-ea"/>
                <a:cs typeface="+mn-cs"/>
              </a:rPr>
              <a:t>Image source: https://lbsitbytes2010.wordpress.com/2013/03/29/john-von-neumann-roll-no-15/</a:t>
            </a:r>
          </a:p>
        </p:txBody>
      </p:sp>
    </p:spTree>
    <p:extLst>
      <p:ext uri="{BB962C8B-B14F-4D97-AF65-F5344CB8AC3E}">
        <p14:creationId xmlns:p14="http://schemas.microsoft.com/office/powerpoint/2010/main" val="3879978655"/>
      </p:ext>
    </p:extLst>
  </p:cSld>
  <p:clrMapOvr>
    <a:masterClrMapping/>
  </p:clrMapOvr>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Computing System</a:t>
            </a:r>
          </a:p>
        </p:txBody>
      </p:sp>
      <p:sp>
        <p:nvSpPr>
          <p:cNvPr id="3" name="Content Placeholder 2"/>
          <p:cNvSpPr>
            <a:spLocks noGrp="1"/>
          </p:cNvSpPr>
          <p:nvPr>
            <p:ph idx="1"/>
          </p:nvPr>
        </p:nvSpPr>
        <p:spPr/>
        <p:txBody>
          <a:bodyPr/>
          <a:lstStyle/>
          <a:p>
            <a:r>
              <a:rPr lang="en-US" dirty="0"/>
              <a:t>Three key components</a:t>
            </a:r>
          </a:p>
          <a:p>
            <a:r>
              <a:rPr lang="en-US" dirty="0">
                <a:solidFill>
                  <a:srgbClr val="0000FF"/>
                </a:solidFill>
              </a:rPr>
              <a:t>Computation </a:t>
            </a:r>
          </a:p>
          <a:p>
            <a:r>
              <a:rPr lang="en-US" dirty="0">
                <a:solidFill>
                  <a:srgbClr val="0000FF"/>
                </a:solidFill>
              </a:rPr>
              <a:t>Communication</a:t>
            </a:r>
          </a:p>
          <a:p>
            <a:r>
              <a:rPr lang="en-US" dirty="0">
                <a:solidFill>
                  <a:srgbClr val="0000FF"/>
                </a:solidFill>
              </a:rPr>
              <a:t>Storage/memory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79</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1143000" y="3429000"/>
            <a:ext cx="7226300" cy="3302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6" name="Content Placeholder 6" descr="barcelona-die-photo-color.jpg"/>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619672" y="3861048"/>
            <a:ext cx="1312168" cy="12799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7" name="Picture 6" descr="dimm.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10800000" flipV="1">
            <a:off x="3491880" y="5733256"/>
            <a:ext cx="2304256" cy="549297"/>
          </a:xfrm>
          <a:prstGeom prst="rect">
            <a:avLst/>
          </a:prstGeom>
        </p:spPr>
      </p:pic>
      <p:pic>
        <p:nvPicPr>
          <p:cNvPr id="8" name="Picture 23" descr="http://i.ehow.com/images/a04/ac/qb/format-hard-drive-xp-800X800.jpg"/>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rot="20433856">
            <a:off x="6233024" y="4297936"/>
            <a:ext cx="2124075" cy="2124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 name="Rectangle 8"/>
          <p:cNvSpPr/>
          <p:nvPr/>
        </p:nvSpPr>
        <p:spPr>
          <a:xfrm>
            <a:off x="3798168" y="2852936"/>
            <a:ext cx="8334672"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Burks, Goldstein, von Neumann, “</a:t>
            </a:r>
            <a:r>
              <a:rPr kumimoji="0" lang="en-US" sz="1400" b="0" i="0" u="none" strike="noStrike" kern="1200" cap="none" spc="0" normalizeH="0" baseline="0" noProof="0" dirty="0">
                <a:ln>
                  <a:noFill/>
                </a:ln>
                <a:solidFill>
                  <a:srgbClr val="0000FF"/>
                </a:solidFill>
                <a:effectLst/>
                <a:uLnTx/>
                <a:uFillTx/>
                <a:latin typeface="Tahoma"/>
                <a:ea typeface="+mn-ea"/>
                <a:cs typeface="+mn-cs"/>
              </a:rPr>
              <a:t>Preliminary discussion of the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FF"/>
                </a:solidFill>
                <a:effectLst/>
                <a:uLnTx/>
                <a:uFillTx/>
                <a:latin typeface="Tahoma"/>
                <a:ea typeface="+mn-ea"/>
                <a:cs typeface="+mn-cs"/>
              </a:rPr>
              <a:t>logical design of an electronic computing instrument</a:t>
            </a:r>
            <a:r>
              <a:rPr kumimoji="0" lang="en-US" sz="1400" b="0" i="0" u="none" strike="noStrike" kern="1200" cap="none" spc="0" normalizeH="0" baseline="0" noProof="0" dirty="0">
                <a:ln>
                  <a:noFill/>
                </a:ln>
                <a:solidFill>
                  <a:srgbClr val="000000"/>
                </a:solidFill>
                <a:effectLst/>
                <a:uLnTx/>
                <a:uFillTx/>
                <a:latin typeface="Tahoma"/>
                <a:ea typeface="+mn-ea"/>
                <a:cs typeface="+mn-cs"/>
              </a:rPr>
              <a:t>,” 1946.</a:t>
            </a:r>
          </a:p>
        </p:txBody>
      </p:sp>
      <p:pic>
        <p:nvPicPr>
          <p:cNvPr id="11" name="Picture 1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148063" y="152400"/>
            <a:ext cx="3255263" cy="2554836"/>
          </a:xfrm>
          <a:prstGeom prst="rect">
            <a:avLst/>
          </a:prstGeom>
        </p:spPr>
      </p:pic>
      <p:sp>
        <p:nvSpPr>
          <p:cNvPr id="12" name="TextBox 11"/>
          <p:cNvSpPr txBox="1"/>
          <p:nvPr/>
        </p:nvSpPr>
        <p:spPr>
          <a:xfrm>
            <a:off x="103846" y="6630115"/>
            <a:ext cx="5666936"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Tahoma"/>
                <a:ea typeface="+mn-ea"/>
                <a:cs typeface="+mn-cs"/>
              </a:rPr>
              <a:t>Image source: https://lbsitbytes2010.wordpress.com/2013/03/29/john-von-neumann-roll-no-15/</a:t>
            </a:r>
          </a:p>
        </p:txBody>
      </p:sp>
    </p:spTree>
    <p:extLst>
      <p:ext uri="{BB962C8B-B14F-4D97-AF65-F5344CB8AC3E}">
        <p14:creationId xmlns:p14="http://schemas.microsoft.com/office/powerpoint/2010/main" val="3772862399"/>
      </p:ext>
    </p:extLst>
  </p:cSld>
  <p:clrMapOvr>
    <a:masterClrMapping/>
  </p:clrMapOvr>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Today’s Computing Systems</a:t>
            </a:r>
          </a:p>
        </p:txBody>
      </p:sp>
      <p:sp>
        <p:nvSpPr>
          <p:cNvPr id="3" name="Content Placeholder 2"/>
          <p:cNvSpPr>
            <a:spLocks noGrp="1"/>
          </p:cNvSpPr>
          <p:nvPr>
            <p:ph idx="1"/>
          </p:nvPr>
        </p:nvSpPr>
        <p:spPr>
          <a:xfrm>
            <a:off x="228600" y="997527"/>
            <a:ext cx="8915400" cy="5193723"/>
          </a:xfrm>
        </p:spPr>
        <p:txBody>
          <a:bodyPr/>
          <a:lstStyle/>
          <a:p>
            <a:r>
              <a:rPr lang="en-US" dirty="0"/>
              <a:t>Are overwhelmingly processor centric</a:t>
            </a:r>
          </a:p>
          <a:p>
            <a:r>
              <a:rPr lang="en-US" dirty="0">
                <a:solidFill>
                  <a:srgbClr val="FF0000"/>
                </a:solidFill>
              </a:rPr>
              <a:t>All data processed in the processor </a:t>
            </a:r>
            <a:r>
              <a:rPr lang="en-US" dirty="0">
                <a:sym typeface="Wingdings"/>
              </a:rPr>
              <a:t> </a:t>
            </a:r>
            <a:r>
              <a:rPr lang="en-US" dirty="0">
                <a:solidFill>
                  <a:srgbClr val="0000FF"/>
                </a:solidFill>
                <a:sym typeface="Wingdings"/>
              </a:rPr>
              <a:t>at great system cost</a:t>
            </a:r>
            <a:endParaRPr lang="en-US" dirty="0">
              <a:solidFill>
                <a:srgbClr val="0000FF"/>
              </a:solidFill>
            </a:endParaRPr>
          </a:p>
          <a:p>
            <a:r>
              <a:rPr lang="en-US" dirty="0"/>
              <a:t>Processor is heavily optimized and is considered the master</a:t>
            </a:r>
          </a:p>
          <a:p>
            <a:r>
              <a:rPr lang="en-US" dirty="0">
                <a:solidFill>
                  <a:srgbClr val="FF0000"/>
                </a:solidFill>
              </a:rPr>
              <a:t>Data storage units are dumb </a:t>
            </a:r>
            <a:r>
              <a:rPr lang="en-US" dirty="0"/>
              <a:t>and are largely unoptimized </a:t>
            </a:r>
          </a:p>
          <a:p>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80</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1143000" y="3583384"/>
            <a:ext cx="6669360" cy="30475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AutoShape 25"/>
          <p:cNvSpPr>
            <a:spLocks noChangeArrowheads="1"/>
          </p:cNvSpPr>
          <p:nvPr/>
        </p:nvSpPr>
        <p:spPr bwMode="auto">
          <a:xfrm>
            <a:off x="1331640" y="3933056"/>
            <a:ext cx="1800200" cy="1224136"/>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126101609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Yet …</a:t>
            </a:r>
          </a:p>
        </p:txBody>
      </p:sp>
      <p:sp>
        <p:nvSpPr>
          <p:cNvPr id="3" name="Content Placeholder 2"/>
          <p:cNvSpPr>
            <a:spLocks noGrp="1"/>
          </p:cNvSpPr>
          <p:nvPr>
            <p:ph idx="1"/>
          </p:nvPr>
        </p:nvSpPr>
        <p:spPr>
          <a:xfrm>
            <a:off x="228600" y="997527"/>
            <a:ext cx="8915400" cy="5193723"/>
          </a:xfrm>
        </p:spPr>
        <p:txBody>
          <a:bodyPr/>
          <a:lstStyle/>
          <a:p>
            <a:r>
              <a:rPr lang="en-US" dirty="0"/>
              <a:t>“</a:t>
            </a:r>
            <a:r>
              <a:rPr lang="en-US" sz="2800" b="1" dirty="0">
                <a:solidFill>
                  <a:srgbClr val="0000FF"/>
                </a:solidFill>
              </a:rPr>
              <a:t>It</a:t>
            </a:r>
            <a:r>
              <a:rPr lang="fr-FR" sz="2800" b="1" dirty="0">
                <a:solidFill>
                  <a:srgbClr val="0000FF"/>
                </a:solidFill>
              </a:rPr>
              <a:t>’</a:t>
            </a:r>
            <a:r>
              <a:rPr lang="en-US" sz="2800" b="1" dirty="0">
                <a:solidFill>
                  <a:srgbClr val="0000FF"/>
                </a:solidFill>
              </a:rPr>
              <a:t>s the Memory, Stupid!</a:t>
            </a:r>
            <a:r>
              <a:rPr lang="en-US" dirty="0"/>
              <a:t>” (Richard Sites, MPR, 1996)</a:t>
            </a:r>
          </a:p>
        </p:txBody>
      </p:sp>
      <p:pic>
        <p:nvPicPr>
          <p:cNvPr id="10" name="Picture 9"/>
          <p:cNvPicPr>
            <a:picLocks noChangeAspect="1"/>
          </p:cNvPicPr>
          <p:nvPr/>
        </p:nvPicPr>
        <p:blipFill>
          <a:blip r:embed="rId2"/>
          <a:stretch>
            <a:fillRect/>
          </a:stretch>
        </p:blipFill>
        <p:spPr>
          <a:xfrm>
            <a:off x="203200" y="1606128"/>
            <a:ext cx="8724900" cy="4775200"/>
          </a:xfrm>
          <a:prstGeom prst="rect">
            <a:avLst/>
          </a:prstGeom>
        </p:spPr>
      </p:pic>
      <p:sp>
        <p:nvSpPr>
          <p:cNvPr id="6" name="AutoShape 25"/>
          <p:cNvSpPr>
            <a:spLocks noChangeArrowheads="1"/>
          </p:cNvSpPr>
          <p:nvPr/>
        </p:nvSpPr>
        <p:spPr bwMode="auto">
          <a:xfrm>
            <a:off x="2123728" y="3573016"/>
            <a:ext cx="2016224" cy="2304256"/>
          </a:xfrm>
          <a:prstGeom prst="roundRect">
            <a:avLst>
              <a:gd name="adj" fmla="val 16667"/>
            </a:avLst>
          </a:prstGeom>
          <a:noFill/>
          <a:ln w="88900">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TextBox 7"/>
          <p:cNvSpPr txBox="1"/>
          <p:nvPr/>
        </p:nvSpPr>
        <p:spPr>
          <a:xfrm>
            <a:off x="107504" y="6496146"/>
            <a:ext cx="8871173" cy="28469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0" i="0" u="none" strike="noStrike" kern="1200" cap="none" spc="0" normalizeH="0" baseline="0" noProof="0" dirty="0">
                <a:ln>
                  <a:noFill/>
                </a:ln>
                <a:solidFill>
                  <a:srgbClr val="000000"/>
                </a:solidFill>
                <a:effectLst/>
                <a:uLnTx/>
                <a:uFillTx/>
                <a:latin typeface="Tahoma"/>
                <a:ea typeface="+mn-ea"/>
                <a:cs typeface="+mn-cs"/>
              </a:rPr>
              <a:t>Mutlu+, “</a:t>
            </a:r>
            <a:r>
              <a:rPr kumimoji="0" lang="en-US" sz="1250" b="0" i="0" u="none" strike="noStrike" kern="1200" cap="none" spc="0" normalizeH="0" baseline="0" noProof="0" dirty="0">
                <a:ln>
                  <a:noFill/>
                </a:ln>
                <a:solidFill>
                  <a:srgbClr val="0000FF"/>
                </a:solidFill>
                <a:effectLst/>
                <a:uLnTx/>
                <a:uFillTx/>
                <a:latin typeface="Tahoma"/>
                <a:ea typeface="+mn-ea"/>
                <a:cs typeface="+mn-cs"/>
              </a:rPr>
              <a:t>Runahead Execution: An Alternative to Very Large Instruction Windows for Out-of-Order Processors</a:t>
            </a:r>
            <a:r>
              <a:rPr kumimoji="0" lang="en-US" sz="1250" b="0" i="0" u="none" strike="noStrike" kern="1200" cap="none" spc="0" normalizeH="0" baseline="0" noProof="0" dirty="0">
                <a:ln>
                  <a:noFill/>
                </a:ln>
                <a:solidFill>
                  <a:srgbClr val="000000"/>
                </a:solidFill>
                <a:effectLst/>
                <a:uLnTx/>
                <a:uFillTx/>
                <a:latin typeface="Tahoma"/>
                <a:ea typeface="+mn-ea"/>
                <a:cs typeface="+mn-cs"/>
              </a:rPr>
              <a:t>,” HPCA 2003.</a:t>
            </a:r>
          </a:p>
        </p:txBody>
      </p:sp>
      <p:pic>
        <p:nvPicPr>
          <p:cNvPr id="7" name="Picture 6">
            <a:extLst>
              <a:ext uri="{FF2B5EF4-FFF2-40B4-BE49-F238E27FC236}">
                <a16:creationId xmlns:a16="http://schemas.microsoft.com/office/drawing/2014/main" id="{23497AFD-D3FF-E347-A706-7E82FC4BB6FC}"/>
              </a:ext>
            </a:extLst>
          </p:cNvPr>
          <p:cNvPicPr>
            <a:picLocks noChangeAspect="1"/>
          </p:cNvPicPr>
          <p:nvPr/>
        </p:nvPicPr>
        <p:blipFill>
          <a:blip r:embed="rId3"/>
          <a:stretch>
            <a:fillRect/>
          </a:stretch>
        </p:blipFill>
        <p:spPr>
          <a:xfrm>
            <a:off x="4283968" y="210079"/>
            <a:ext cx="4434582" cy="635000"/>
          </a:xfrm>
          <a:prstGeom prst="rect">
            <a:avLst/>
          </a:prstGeom>
        </p:spPr>
      </p:pic>
    </p:spTree>
    <p:extLst>
      <p:ext uri="{BB962C8B-B14F-4D97-AF65-F5344CB8AC3E}">
        <p14:creationId xmlns:p14="http://schemas.microsoft.com/office/powerpoint/2010/main" val="235607317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dirty="0"/>
              <a:t>The Performance Perspective</a:t>
            </a:r>
          </a:p>
        </p:txBody>
      </p:sp>
      <p:sp>
        <p:nvSpPr>
          <p:cNvPr id="3" name="Content Placeholder 2"/>
          <p:cNvSpPr>
            <a:spLocks noGrp="1"/>
          </p:cNvSpPr>
          <p:nvPr>
            <p:ph idx="1"/>
          </p:nvPr>
        </p:nvSpPr>
        <p:spPr>
          <a:xfrm>
            <a:off x="228600" y="997529"/>
            <a:ext cx="8915400" cy="5193723"/>
          </a:xfrm>
        </p:spPr>
        <p:txBody>
          <a:bodyPr/>
          <a:lstStyle/>
          <a:p>
            <a:r>
              <a:rPr lang="en-US" sz="1800" dirty="0"/>
              <a:t>Onur Mutlu, Jared Stark, Chris Wilkerson, and Yale N. </a:t>
            </a:r>
            <a:r>
              <a:rPr lang="en-US" sz="1800" dirty="0" err="1"/>
              <a:t>Patt</a:t>
            </a:r>
            <a:r>
              <a:rPr lang="en-US" sz="1800" dirty="0"/>
              <a:t>, </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"Runahead Execution: An Alternative to Very Large Instruction Windows for Out-of-order Processors"</a:t>
            </a:r>
            <a:br>
              <a:rPr lang="en-US" sz="1800" dirty="0">
                <a:solidFill>
                  <a:srgbClr val="0432FF"/>
                </a:solidFill>
              </a:rPr>
            </a:br>
            <a:r>
              <a:rPr lang="en-US" sz="1800" i="1" dirty="0"/>
              <a:t>Proceedings of the </a:t>
            </a:r>
            <a:r>
              <a:rPr lang="en-US" sz="1800" i="1" dirty="0">
                <a:hlinkClick r:id="rId3"/>
              </a:rPr>
              <a:t>9th International Symposium on High-Performance Computer Architecture</a:t>
            </a:r>
            <a:r>
              <a:rPr lang="en-US" sz="1800" i="1" dirty="0"/>
              <a:t> (</a:t>
            </a:r>
            <a:r>
              <a:rPr lang="en-US" sz="1800" b="1" i="1" dirty="0"/>
              <a:t>HPCA</a:t>
            </a:r>
            <a:r>
              <a:rPr lang="en-US" sz="1800" i="1" dirty="0"/>
              <a:t>)</a:t>
            </a:r>
            <a:r>
              <a:rPr lang="en-US" sz="1800" dirty="0"/>
              <a:t>, pages 129-140, Anaheim, CA, February 2003. </a:t>
            </a:r>
            <a:r>
              <a:rPr lang="en-US" sz="1800" dirty="0">
                <a:hlinkClick r:id="rId4"/>
              </a:rPr>
              <a:t>Slides (pdf)</a:t>
            </a:r>
            <a:r>
              <a:rPr lang="en-US" sz="1800" dirty="0"/>
              <a:t> </a:t>
            </a:r>
            <a:r>
              <a:rPr lang="en-US" sz="1800" b="1" i="1" dirty="0"/>
              <a:t> </a:t>
            </a:r>
          </a:p>
          <a:p>
            <a:pPr marL="327025" lvl="1" indent="0">
              <a:buNone/>
            </a:pPr>
            <a:r>
              <a:rPr lang="en-US" sz="1600" b="1" i="1" dirty="0">
                <a:solidFill>
                  <a:srgbClr val="FF0000"/>
                </a:solidFill>
              </a:rPr>
              <a:t>One of the 15 computer arch. papers of 2003 selected as Top Picks by IEEE Micro.</a:t>
            </a:r>
            <a:br>
              <a:rPr lang="en-US" sz="1600" dirty="0">
                <a:solidFill>
                  <a:srgbClr val="FF0000"/>
                </a:solidFill>
              </a:rPr>
            </a:br>
            <a:r>
              <a:rPr lang="en-US" sz="1600" b="1" i="1" dirty="0">
                <a:solidFill>
                  <a:srgbClr val="FF0000"/>
                </a:solidFill>
              </a:rPr>
              <a:t>HPCA Test of Time Award (awarded in 2021).</a:t>
            </a:r>
            <a:endParaRPr lang="en-US" sz="1600" dirty="0">
              <a:solidFill>
                <a:srgbClr val="FF0000"/>
              </a:solidFill>
            </a:endParaRPr>
          </a:p>
          <a:p>
            <a:pPr marL="0" indent="0">
              <a:buNone/>
            </a:pPr>
            <a:br>
              <a:rPr lang="en-US" sz="1800" dirty="0"/>
            </a:br>
            <a:endParaRPr lang="en-US" sz="1800" dirty="0"/>
          </a:p>
          <a:p>
            <a:endParaRPr lang="en-US" sz="2200" dirty="0"/>
          </a:p>
        </p:txBody>
      </p:sp>
      <p:sp>
        <p:nvSpPr>
          <p:cNvPr id="4" name="Slide Number Placeholder 3"/>
          <p:cNvSpPr>
            <a:spLocks noGrp="1"/>
          </p:cNvSpPr>
          <p:nvPr>
            <p:ph type="sldNum" sz="quarter" idx="11"/>
          </p:nvPr>
        </p:nvSpPr>
        <p:spPr/>
        <p:txBody>
          <a:bodyPr/>
          <a:lstStyle/>
          <a:p>
            <a:pPr marL="0" marR="0" lvl="0" indent="0" algn="r" defTabSz="914400" rtl="0" eaLnBrk="0" fontAlgn="auto" latinLnBrk="0" hangingPunct="0">
              <a:lnSpc>
                <a:spcPct val="100000"/>
              </a:lnSpc>
              <a:spcBef>
                <a:spcPts val="0"/>
              </a:spcBef>
              <a:spcAft>
                <a:spcPts val="0"/>
              </a:spcAft>
              <a:buClrTx/>
              <a:buSzTx/>
              <a:buFontTx/>
              <a:buNone/>
              <a:tabLst/>
              <a:defRPr/>
            </a:pPr>
            <a:fld id="{C693BED2-1B18-8744-B8F0-03CBD3594789}" type="slidenum">
              <a:rPr kumimoji="0" lang="en-US" altLang="en-US" sz="1600" b="0" i="0" u="none" strike="noStrike" kern="1200" cap="none" spc="0" normalizeH="0" baseline="0" noProof="0">
                <a:ln>
                  <a:noFill/>
                </a:ln>
                <a:solidFill>
                  <a:srgbClr val="000000"/>
                </a:solidFill>
                <a:effectLst/>
                <a:uLnTx/>
                <a:uFillTx/>
                <a:latin typeface="Garamond" charset="0"/>
                <a:ea typeface="+mn-ea"/>
                <a:cs typeface="+mn-cs"/>
              </a:rPr>
              <a:pPr marL="0" marR="0" lvl="0" indent="0" algn="r" defTabSz="914400" rtl="0" eaLnBrk="0" fontAlgn="auto" latinLnBrk="0" hangingPunct="0">
                <a:lnSpc>
                  <a:spcPct val="100000"/>
                </a:lnSpc>
                <a:spcBef>
                  <a:spcPts val="0"/>
                </a:spcBef>
                <a:spcAft>
                  <a:spcPts val="0"/>
                </a:spcAft>
                <a:buClrTx/>
                <a:buSzTx/>
                <a:buFontTx/>
                <a:buNone/>
                <a:tabLst/>
                <a:defRPr/>
              </a:pPr>
              <a:t>82</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p:cNvPicPr>
            <a:picLocks noChangeAspect="1"/>
          </p:cNvPicPr>
          <p:nvPr/>
        </p:nvPicPr>
        <p:blipFill>
          <a:blip r:embed="rId5"/>
          <a:stretch>
            <a:fillRect/>
          </a:stretch>
        </p:blipFill>
        <p:spPr>
          <a:xfrm>
            <a:off x="0" y="3828774"/>
            <a:ext cx="9144000" cy="2495826"/>
          </a:xfrm>
          <a:prstGeom prst="rect">
            <a:avLst/>
          </a:prstGeom>
        </p:spPr>
      </p:pic>
    </p:spTree>
    <p:extLst>
      <p:ext uri="{BB962C8B-B14F-4D97-AF65-F5344CB8AC3E}">
        <p14:creationId xmlns:p14="http://schemas.microsoft.com/office/powerpoint/2010/main" val="542891243"/>
      </p:ext>
    </p:extLst>
  </p:cSld>
  <p:clrMapOvr>
    <a:masterClrMapping/>
  </p:clrMapOvr>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Performance Perspective (Today)</a:t>
            </a:r>
          </a:p>
        </p:txBody>
      </p:sp>
      <p:sp>
        <p:nvSpPr>
          <p:cNvPr id="3" name="Content Placeholder 2"/>
          <p:cNvSpPr>
            <a:spLocks noGrp="1"/>
          </p:cNvSpPr>
          <p:nvPr>
            <p:ph idx="1"/>
          </p:nvPr>
        </p:nvSpPr>
        <p:spPr/>
        <p:txBody>
          <a:bodyPr/>
          <a:lstStyle/>
          <a:p>
            <a:r>
              <a:rPr lang="en-US" dirty="0"/>
              <a:t>All of Google’s Data Center Workloads (2015):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83</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stretch>
            <a:fillRect/>
          </a:stretch>
        </p:blipFill>
        <p:spPr>
          <a:xfrm>
            <a:off x="971600" y="1618579"/>
            <a:ext cx="6984776" cy="4821475"/>
          </a:xfrm>
          <a:prstGeom prst="rect">
            <a:avLst/>
          </a:prstGeom>
        </p:spPr>
      </p:pic>
      <p:sp>
        <p:nvSpPr>
          <p:cNvPr id="6" name="AutoShape 25"/>
          <p:cNvSpPr>
            <a:spLocks noChangeArrowheads="1"/>
          </p:cNvSpPr>
          <p:nvPr/>
        </p:nvSpPr>
        <p:spPr bwMode="auto">
          <a:xfrm>
            <a:off x="3779912" y="2442260"/>
            <a:ext cx="3096344" cy="2304256"/>
          </a:xfrm>
          <a:prstGeom prst="roundRect">
            <a:avLst>
              <a:gd name="adj" fmla="val 16667"/>
            </a:avLst>
          </a:prstGeom>
          <a:noFill/>
          <a:ln w="88900">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7" name="TextBox 6"/>
          <p:cNvSpPr txBox="1"/>
          <p:nvPr/>
        </p:nvSpPr>
        <p:spPr>
          <a:xfrm>
            <a:off x="2339752" y="6528683"/>
            <a:ext cx="4516749" cy="28469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0" i="0" u="none" strike="noStrike" kern="1200" cap="none" spc="0" normalizeH="0" baseline="0" noProof="0" dirty="0" err="1">
                <a:ln>
                  <a:noFill/>
                </a:ln>
                <a:solidFill>
                  <a:srgbClr val="000000"/>
                </a:solidFill>
                <a:effectLst/>
                <a:uLnTx/>
                <a:uFillTx/>
                <a:latin typeface="Tahoma"/>
                <a:ea typeface="+mn-ea"/>
                <a:cs typeface="+mn-cs"/>
              </a:rPr>
              <a:t>Kanev</a:t>
            </a:r>
            <a:r>
              <a:rPr kumimoji="0" lang="en-US" sz="1250" b="0" i="0" u="none" strike="noStrike" kern="1200" cap="none" spc="0" normalizeH="0" baseline="0" noProof="0" dirty="0">
                <a:ln>
                  <a:noFill/>
                </a:ln>
                <a:solidFill>
                  <a:srgbClr val="000000"/>
                </a:solidFill>
                <a:effectLst/>
                <a:uLnTx/>
                <a:uFillTx/>
                <a:latin typeface="Tahoma"/>
                <a:ea typeface="+mn-ea"/>
                <a:cs typeface="+mn-cs"/>
              </a:rPr>
              <a:t>+, “</a:t>
            </a:r>
            <a:r>
              <a:rPr kumimoji="0" lang="en-US" sz="1250" b="0" i="0" u="none" strike="noStrike" kern="1200" cap="none" spc="0" normalizeH="0" baseline="0" noProof="0" dirty="0">
                <a:ln>
                  <a:noFill/>
                </a:ln>
                <a:solidFill>
                  <a:srgbClr val="0000FF"/>
                </a:solidFill>
                <a:effectLst/>
                <a:uLnTx/>
                <a:uFillTx/>
                <a:latin typeface="Tahoma"/>
                <a:ea typeface="+mn-ea"/>
                <a:cs typeface="+mn-cs"/>
              </a:rPr>
              <a:t>Profiling a Warehouse-Scale Computer</a:t>
            </a:r>
            <a:r>
              <a:rPr kumimoji="0" lang="en-US" sz="1250" b="0" i="0" u="none" strike="noStrike" kern="1200" cap="none" spc="0" normalizeH="0" baseline="0" noProof="0" dirty="0">
                <a:ln>
                  <a:noFill/>
                </a:ln>
                <a:solidFill>
                  <a:srgbClr val="000000"/>
                </a:solidFill>
                <a:effectLst/>
                <a:uLnTx/>
                <a:uFillTx/>
                <a:latin typeface="Tahoma"/>
                <a:ea typeface="+mn-ea"/>
                <a:cs typeface="+mn-cs"/>
              </a:rPr>
              <a:t>,” ISCA 2015.</a:t>
            </a:r>
          </a:p>
        </p:txBody>
      </p:sp>
    </p:spTree>
    <p:extLst>
      <p:ext uri="{BB962C8B-B14F-4D97-AF65-F5344CB8AC3E}">
        <p14:creationId xmlns:p14="http://schemas.microsoft.com/office/powerpoint/2010/main" val="245004581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Performance Perspective (Today)</a:t>
            </a:r>
          </a:p>
        </p:txBody>
      </p:sp>
      <p:sp>
        <p:nvSpPr>
          <p:cNvPr id="3" name="Content Placeholder 2"/>
          <p:cNvSpPr>
            <a:spLocks noGrp="1"/>
          </p:cNvSpPr>
          <p:nvPr>
            <p:ph idx="1"/>
          </p:nvPr>
        </p:nvSpPr>
        <p:spPr/>
        <p:txBody>
          <a:bodyPr/>
          <a:lstStyle/>
          <a:p>
            <a:r>
              <a:rPr lang="en-US" dirty="0"/>
              <a:t>All of Google’s Data Center Workloads (2015):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84</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7" name="TextBox 6"/>
          <p:cNvSpPr txBox="1"/>
          <p:nvPr/>
        </p:nvSpPr>
        <p:spPr>
          <a:xfrm>
            <a:off x="2339752" y="6528683"/>
            <a:ext cx="4516749" cy="28469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0" i="0" u="none" strike="noStrike" kern="1200" cap="none" spc="0" normalizeH="0" baseline="0" noProof="0" dirty="0" err="1">
                <a:ln>
                  <a:noFill/>
                </a:ln>
                <a:solidFill>
                  <a:srgbClr val="000000"/>
                </a:solidFill>
                <a:effectLst/>
                <a:uLnTx/>
                <a:uFillTx/>
                <a:latin typeface="Tahoma"/>
                <a:ea typeface="+mn-ea"/>
                <a:cs typeface="+mn-cs"/>
              </a:rPr>
              <a:t>Kanev</a:t>
            </a:r>
            <a:r>
              <a:rPr kumimoji="0" lang="en-US" sz="1250" b="0" i="0" u="none" strike="noStrike" kern="1200" cap="none" spc="0" normalizeH="0" baseline="0" noProof="0" dirty="0">
                <a:ln>
                  <a:noFill/>
                </a:ln>
                <a:solidFill>
                  <a:srgbClr val="000000"/>
                </a:solidFill>
                <a:effectLst/>
                <a:uLnTx/>
                <a:uFillTx/>
                <a:latin typeface="Tahoma"/>
                <a:ea typeface="+mn-ea"/>
                <a:cs typeface="+mn-cs"/>
              </a:rPr>
              <a:t>+, “</a:t>
            </a:r>
            <a:r>
              <a:rPr kumimoji="0" lang="en-US" sz="1250" b="0" i="0" u="none" strike="noStrike" kern="1200" cap="none" spc="0" normalizeH="0" baseline="0" noProof="0" dirty="0">
                <a:ln>
                  <a:noFill/>
                </a:ln>
                <a:solidFill>
                  <a:srgbClr val="0000FF"/>
                </a:solidFill>
                <a:effectLst/>
                <a:uLnTx/>
                <a:uFillTx/>
                <a:latin typeface="Tahoma"/>
                <a:ea typeface="+mn-ea"/>
                <a:cs typeface="+mn-cs"/>
              </a:rPr>
              <a:t>Profiling a Warehouse-Scale Computer</a:t>
            </a:r>
            <a:r>
              <a:rPr kumimoji="0" lang="en-US" sz="1250" b="0" i="0" u="none" strike="noStrike" kern="1200" cap="none" spc="0" normalizeH="0" baseline="0" noProof="0" dirty="0">
                <a:ln>
                  <a:noFill/>
                </a:ln>
                <a:solidFill>
                  <a:srgbClr val="000000"/>
                </a:solidFill>
                <a:effectLst/>
                <a:uLnTx/>
                <a:uFillTx/>
                <a:latin typeface="Tahoma"/>
                <a:ea typeface="+mn-ea"/>
                <a:cs typeface="+mn-cs"/>
              </a:rPr>
              <a:t>,” ISCA 2015.</a:t>
            </a:r>
          </a:p>
        </p:txBody>
      </p:sp>
      <p:pic>
        <p:nvPicPr>
          <p:cNvPr id="8" name="Picture 7"/>
          <p:cNvPicPr>
            <a:picLocks noChangeAspect="1"/>
          </p:cNvPicPr>
          <p:nvPr/>
        </p:nvPicPr>
        <p:blipFill>
          <a:blip r:embed="rId2"/>
          <a:stretch>
            <a:fillRect/>
          </a:stretch>
        </p:blipFill>
        <p:spPr>
          <a:xfrm>
            <a:off x="179511" y="1732974"/>
            <a:ext cx="8581113" cy="4360322"/>
          </a:xfrm>
          <a:prstGeom prst="rect">
            <a:avLst/>
          </a:prstGeom>
        </p:spPr>
      </p:pic>
    </p:spTree>
    <p:extLst>
      <p:ext uri="{BB962C8B-B14F-4D97-AF65-F5344CB8AC3E}">
        <p14:creationId xmlns:p14="http://schemas.microsoft.com/office/powerpoint/2010/main" val="3298148118"/>
      </p:ext>
    </p:extLst>
  </p:cSld>
  <p:clrMapOvr>
    <a:masterClrMapping/>
  </p:clrMapOvr>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Perils of Processor-Centric Design</a:t>
            </a:r>
          </a:p>
        </p:txBody>
      </p:sp>
      <p:sp>
        <p:nvSpPr>
          <p:cNvPr id="3" name="Content Placeholder 2"/>
          <p:cNvSpPr>
            <a:spLocks noGrp="1"/>
          </p:cNvSpPr>
          <p:nvPr>
            <p:ph idx="1"/>
          </p:nvPr>
        </p:nvSpPr>
        <p:spPr>
          <a:xfrm>
            <a:off x="228600" y="683549"/>
            <a:ext cx="8915400" cy="5193723"/>
          </a:xfrm>
        </p:spPr>
        <p:txBody>
          <a:bodyPr/>
          <a:lstStyle/>
          <a:p>
            <a:endParaRPr lang="en-US" dirty="0">
              <a:solidFill>
                <a:srgbClr val="FF0000"/>
              </a:solidFill>
            </a:endParaRPr>
          </a:p>
          <a:p>
            <a:r>
              <a:rPr lang="en-US" dirty="0">
                <a:solidFill>
                  <a:srgbClr val="FF0000"/>
                </a:solidFill>
              </a:rPr>
              <a:t>Grossly-imbalanced systems</a:t>
            </a:r>
          </a:p>
          <a:p>
            <a:pPr lvl="1"/>
            <a:r>
              <a:rPr lang="en-US" dirty="0"/>
              <a:t>Processing done only in </a:t>
            </a:r>
            <a:r>
              <a:rPr lang="en-US" b="1" dirty="0"/>
              <a:t>one</a:t>
            </a:r>
            <a:r>
              <a:rPr lang="en-US" dirty="0"/>
              <a:t> </a:t>
            </a:r>
            <a:r>
              <a:rPr lang="en-US" b="1" dirty="0"/>
              <a:t>place</a:t>
            </a:r>
          </a:p>
          <a:p>
            <a:pPr lvl="1"/>
            <a:r>
              <a:rPr lang="en-US" dirty="0"/>
              <a:t>All else just stores and moves data: </a:t>
            </a:r>
            <a:r>
              <a:rPr lang="en-US" b="1" dirty="0"/>
              <a:t>data moves a lot</a:t>
            </a:r>
          </a:p>
          <a:p>
            <a:pPr marL="344487" lvl="1" indent="0">
              <a:buNone/>
            </a:pPr>
            <a:r>
              <a:rPr lang="en-US" dirty="0">
                <a:solidFill>
                  <a:srgbClr val="0000FF"/>
                </a:solidFill>
                <a:sym typeface="Wingdings"/>
              </a:rPr>
              <a:t> Energy inefficient </a:t>
            </a:r>
          </a:p>
          <a:p>
            <a:pPr marL="344487" lvl="1" indent="0">
              <a:buNone/>
            </a:pPr>
            <a:r>
              <a:rPr lang="en-US" dirty="0">
                <a:solidFill>
                  <a:srgbClr val="0000FF"/>
                </a:solidFill>
                <a:sym typeface="Wingdings"/>
              </a:rPr>
              <a:t> Low performance</a:t>
            </a:r>
          </a:p>
          <a:p>
            <a:pPr marL="344487" lvl="1" indent="0">
              <a:buNone/>
            </a:pPr>
            <a:r>
              <a:rPr lang="en-US" dirty="0">
                <a:solidFill>
                  <a:srgbClr val="0000FF"/>
                </a:solidFill>
                <a:sym typeface="Wingdings"/>
              </a:rPr>
              <a:t> Complex</a:t>
            </a:r>
            <a:endParaRPr lang="en-US" dirty="0">
              <a:solidFill>
                <a:srgbClr val="0000FF"/>
              </a:solidFill>
            </a:endParaRPr>
          </a:p>
          <a:p>
            <a:pPr marL="0" indent="0">
              <a:buNone/>
            </a:pPr>
            <a:endParaRPr lang="en-US" dirty="0">
              <a:solidFill>
                <a:srgbClr val="FF0000"/>
              </a:solidFill>
            </a:endParaRPr>
          </a:p>
          <a:p>
            <a:r>
              <a:rPr lang="en-US" dirty="0">
                <a:solidFill>
                  <a:srgbClr val="FF0000"/>
                </a:solidFill>
              </a:rPr>
              <a:t>Overly complex and bloated processor (and accelerators)</a:t>
            </a:r>
          </a:p>
          <a:p>
            <a:pPr lvl="1"/>
            <a:r>
              <a:rPr lang="en-US" dirty="0"/>
              <a:t>To tolerate data access from memory</a:t>
            </a:r>
          </a:p>
          <a:p>
            <a:pPr lvl="1"/>
            <a:r>
              <a:rPr lang="en-US" dirty="0"/>
              <a:t>Complex hierarchies and mechanisms </a:t>
            </a:r>
          </a:p>
          <a:p>
            <a:pPr marL="344487" lvl="1" indent="0">
              <a:buNone/>
            </a:pPr>
            <a:r>
              <a:rPr lang="en-US" dirty="0">
                <a:solidFill>
                  <a:srgbClr val="0000FF"/>
                </a:solidFill>
                <a:sym typeface="Wingdings"/>
              </a:rPr>
              <a:t> Energy inefficient </a:t>
            </a:r>
          </a:p>
          <a:p>
            <a:pPr marL="344487" lvl="1" indent="0">
              <a:buNone/>
            </a:pPr>
            <a:r>
              <a:rPr lang="en-US" dirty="0">
                <a:solidFill>
                  <a:srgbClr val="0000FF"/>
                </a:solidFill>
                <a:sym typeface="Wingdings"/>
              </a:rPr>
              <a:t> Low performance</a:t>
            </a:r>
          </a:p>
          <a:p>
            <a:pPr marL="344487" lvl="1" indent="0">
              <a:buNone/>
            </a:pPr>
            <a:r>
              <a:rPr lang="en-US" dirty="0">
                <a:solidFill>
                  <a:srgbClr val="0000FF"/>
                </a:solidFill>
                <a:sym typeface="Wingdings"/>
              </a:rPr>
              <a:t> Complex</a:t>
            </a:r>
            <a:endParaRPr lang="en-US" dirty="0">
              <a:solidFill>
                <a:srgbClr val="0000FF"/>
              </a:solidFill>
            </a:endParaRPr>
          </a:p>
          <a:p>
            <a:pPr lvl="1"/>
            <a:endParaRPr lang="en-US" dirty="0"/>
          </a:p>
          <a:p>
            <a:pPr lvl="1"/>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85</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3167686934"/>
      </p:ext>
    </p:extLst>
  </p:cSld>
  <p:clrMapOvr>
    <a:masterClrMapping/>
  </p:clrMapOvr>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Perils of Processor-Centric Design</a:t>
            </a:r>
          </a:p>
        </p:txBody>
      </p:sp>
      <p:sp>
        <p:nvSpPr>
          <p:cNvPr id="3" name="Content Placeholder 2"/>
          <p:cNvSpPr>
            <a:spLocks noGrp="1"/>
          </p:cNvSpPr>
          <p:nvPr>
            <p:ph idx="1"/>
          </p:nvPr>
        </p:nvSpPr>
        <p:spPr>
          <a:xfrm>
            <a:off x="228600" y="899573"/>
            <a:ext cx="8610600" cy="5193723"/>
          </a:xfrm>
        </p:spPr>
        <p:txBody>
          <a:bodyPr/>
          <a:lstStyle/>
          <a:p>
            <a:endParaRPr lang="en-US"/>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86</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6" name="Picture 5" descr="many-core3.eps"/>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0" y="954782"/>
            <a:ext cx="6146800" cy="4953000"/>
          </a:xfrm>
          <a:prstGeom prst="rect">
            <a:avLst/>
          </a:prstGeom>
          <a:noFill/>
          <a:ln w="9525">
            <a:noFill/>
            <a:miter lim="800000"/>
            <a:headEnd/>
            <a:tailEnd/>
          </a:ln>
        </p:spPr>
      </p:pic>
      <p:pic>
        <p:nvPicPr>
          <p:cNvPr id="7" name="Picture 23" descr="http://i.ehow.com/images/a04/ac/qb/format-hard-drive-xp-800X800.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rot="20433856">
            <a:off x="6691556" y="2327775"/>
            <a:ext cx="2124075" cy="2124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8" name="Line 21"/>
          <p:cNvSpPr>
            <a:spLocks noChangeShapeType="1"/>
          </p:cNvSpPr>
          <p:nvPr/>
        </p:nvSpPr>
        <p:spPr bwMode="auto">
          <a:xfrm>
            <a:off x="6080368" y="3372350"/>
            <a:ext cx="1044575" cy="0"/>
          </a:xfrm>
          <a:prstGeom prst="line">
            <a:avLst/>
          </a:prstGeom>
          <a:noFill/>
          <a:ln w="38100">
            <a:solidFill>
              <a:srgbClr val="993300"/>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5" name="TextBox 4"/>
          <p:cNvSpPr txBox="1"/>
          <p:nvPr/>
        </p:nvSpPr>
        <p:spPr>
          <a:xfrm>
            <a:off x="611560" y="6021288"/>
            <a:ext cx="7811954"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0000"/>
                </a:solidFill>
                <a:effectLst/>
                <a:uLnTx/>
                <a:uFillTx/>
                <a:latin typeface="Tahoma"/>
                <a:ea typeface="+mn-ea"/>
                <a:cs typeface="+mn-cs"/>
              </a:rPr>
              <a:t>Most of the system is dedicated to storing and moving data </a:t>
            </a:r>
          </a:p>
        </p:txBody>
      </p:sp>
      <p:sp>
        <p:nvSpPr>
          <p:cNvPr id="10" name="TextBox 9">
            <a:extLst>
              <a:ext uri="{FF2B5EF4-FFF2-40B4-BE49-F238E27FC236}">
                <a16:creationId xmlns:a16="http://schemas.microsoft.com/office/drawing/2014/main" id="{6CFFCC99-3452-BA49-AB68-C679680D9811}"/>
              </a:ext>
            </a:extLst>
          </p:cNvPr>
          <p:cNvSpPr txBox="1"/>
          <p:nvPr/>
        </p:nvSpPr>
        <p:spPr>
          <a:xfrm>
            <a:off x="1599443" y="6457890"/>
            <a:ext cx="5868914"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FF"/>
                </a:solidFill>
                <a:effectLst/>
                <a:uLnTx/>
                <a:uFillTx/>
                <a:latin typeface="Tahoma"/>
                <a:ea typeface="+mn-ea"/>
                <a:cs typeface="+mn-cs"/>
              </a:rPr>
              <a:t>Yet,</a:t>
            </a:r>
            <a:r>
              <a:rPr kumimoji="0" lang="en-US" sz="2000" b="1" i="0" u="none" strike="noStrike" kern="1200" cap="none" spc="0" normalizeH="0" noProof="0" dirty="0">
                <a:ln>
                  <a:noFill/>
                </a:ln>
                <a:solidFill>
                  <a:srgbClr val="0000FF"/>
                </a:solidFill>
                <a:effectLst/>
                <a:uLnTx/>
                <a:uFillTx/>
                <a:latin typeface="Tahoma"/>
                <a:ea typeface="+mn-ea"/>
                <a:cs typeface="+mn-cs"/>
              </a:rPr>
              <a:t> system is still bottlenecked by memory</a:t>
            </a:r>
            <a:endParaRPr kumimoji="0" lang="en-US" sz="2000" b="1" i="0" u="none" strike="noStrike" kern="1200" cap="none" spc="0" normalizeH="0" baseline="0" noProof="0" dirty="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127061812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The Energy Perspective</a:t>
            </a:r>
          </a:p>
        </p:txBody>
      </p:sp>
      <p:sp>
        <p:nvSpPr>
          <p:cNvPr id="270338"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378AE50-A064-BF4D-97C5-B7B9F4FAAF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87</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533400" y="1016000"/>
            <a:ext cx="8113713" cy="5308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TextBox 5"/>
          <p:cNvSpPr txBox="1">
            <a:spLocks noChangeArrowheads="1"/>
          </p:cNvSpPr>
          <p:nvPr/>
        </p:nvSpPr>
        <p:spPr bwMode="auto">
          <a:xfrm>
            <a:off x="6826250" y="1524000"/>
            <a:ext cx="2012950"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charset="0"/>
                <a:ea typeface="ＭＳ Ｐゴシック" charset="0"/>
              </a:rPr>
              <a:t>Dally, HiPEAC 2015</a:t>
            </a:r>
          </a:p>
        </p:txBody>
      </p:sp>
      <p:sp>
        <p:nvSpPr>
          <p:cNvPr id="7" name="AutoShape 25"/>
          <p:cNvSpPr>
            <a:spLocks noChangeArrowheads="1"/>
          </p:cNvSpPr>
          <p:nvPr/>
        </p:nvSpPr>
        <p:spPr bwMode="auto">
          <a:xfrm>
            <a:off x="971600" y="2420888"/>
            <a:ext cx="2160240" cy="648071"/>
          </a:xfrm>
          <a:prstGeom prst="roundRect">
            <a:avLst>
              <a:gd name="adj" fmla="val 16667"/>
            </a:avLst>
          </a:prstGeom>
          <a:noFill/>
          <a:ln w="63500">
            <a:solidFill>
              <a:schemeClr val="tx2">
                <a:lumMod val="60000"/>
                <a:lumOff val="40000"/>
              </a:schemeClr>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AutoShape 25"/>
          <p:cNvSpPr>
            <a:spLocks noChangeArrowheads="1"/>
          </p:cNvSpPr>
          <p:nvPr/>
        </p:nvSpPr>
        <p:spPr bwMode="auto">
          <a:xfrm>
            <a:off x="5724128" y="2492896"/>
            <a:ext cx="2160240" cy="648071"/>
          </a:xfrm>
          <a:prstGeom prst="roundRect">
            <a:avLst>
              <a:gd name="adj" fmla="val 16667"/>
            </a:avLst>
          </a:prstGeom>
          <a:noFill/>
          <a:ln w="63500">
            <a:solidFill>
              <a:srgbClr val="FF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320822064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8" grpId="0" animBg="1"/>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Data Movement vs. Computation Energy</a:t>
            </a:r>
          </a:p>
        </p:txBody>
      </p:sp>
      <p:sp>
        <p:nvSpPr>
          <p:cNvPr id="270338"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378AE50-A064-BF4D-97C5-B7B9F4FAAF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88</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533400" y="1016000"/>
            <a:ext cx="8113713" cy="5308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TextBox 5"/>
          <p:cNvSpPr txBox="1">
            <a:spLocks noChangeArrowheads="1"/>
          </p:cNvSpPr>
          <p:nvPr/>
        </p:nvSpPr>
        <p:spPr bwMode="auto">
          <a:xfrm>
            <a:off x="6826250" y="1524000"/>
            <a:ext cx="2012950"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charset="0"/>
                <a:ea typeface="ＭＳ Ｐゴシック" charset="0"/>
              </a:rPr>
              <a:t>Dally, HiPEAC 2015</a:t>
            </a:r>
          </a:p>
        </p:txBody>
      </p:sp>
      <p:sp>
        <p:nvSpPr>
          <p:cNvPr id="7" name="AutoShape 25"/>
          <p:cNvSpPr>
            <a:spLocks noChangeArrowheads="1"/>
          </p:cNvSpPr>
          <p:nvPr/>
        </p:nvSpPr>
        <p:spPr bwMode="auto">
          <a:xfrm>
            <a:off x="971600" y="2420888"/>
            <a:ext cx="2160240" cy="648071"/>
          </a:xfrm>
          <a:prstGeom prst="roundRect">
            <a:avLst>
              <a:gd name="adj" fmla="val 16667"/>
            </a:avLst>
          </a:prstGeom>
          <a:noFill/>
          <a:ln w="63500">
            <a:solidFill>
              <a:schemeClr val="tx2">
                <a:lumMod val="60000"/>
                <a:lumOff val="40000"/>
              </a:schemeClr>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AutoShape 25"/>
          <p:cNvSpPr>
            <a:spLocks noChangeArrowheads="1"/>
          </p:cNvSpPr>
          <p:nvPr/>
        </p:nvSpPr>
        <p:spPr bwMode="auto">
          <a:xfrm>
            <a:off x="5724128" y="2492896"/>
            <a:ext cx="2160240" cy="648071"/>
          </a:xfrm>
          <a:prstGeom prst="roundRect">
            <a:avLst>
              <a:gd name="adj" fmla="val 16667"/>
            </a:avLst>
          </a:prstGeom>
          <a:noFill/>
          <a:ln w="63500">
            <a:solidFill>
              <a:srgbClr val="FF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3" name="TextBox 2"/>
          <p:cNvSpPr txBox="1"/>
          <p:nvPr/>
        </p:nvSpPr>
        <p:spPr>
          <a:xfrm>
            <a:off x="-32358" y="4869160"/>
            <a:ext cx="9201750" cy="1261884"/>
          </a:xfrm>
          <a:prstGeom prst="rect">
            <a:avLst/>
          </a:prstGeom>
          <a:solidFill>
            <a:srgbClr val="FF6600"/>
          </a:solidFill>
          <a:ln>
            <a:solidFill>
              <a:schemeClr val="tx1"/>
            </a:solidFill>
          </a:ln>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800" b="0" i="0" u="none" strike="noStrike" kern="1200" cap="none" spc="0" normalizeH="0" baseline="0" noProof="0" dirty="0">
                <a:ln>
                  <a:noFill/>
                </a:ln>
                <a:solidFill>
                  <a:srgbClr val="FFFFFF"/>
                </a:solidFill>
                <a:effectLst/>
                <a:uLnTx/>
                <a:uFillTx/>
                <a:latin typeface="Tahoma"/>
                <a:ea typeface="+mn-ea"/>
                <a:cs typeface="+mn-cs"/>
              </a:rPr>
              <a:t>A memory access consumes ~100-1000X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800" b="0" i="0" u="none" strike="noStrike" kern="1200" cap="none" spc="0" normalizeH="0" baseline="0" noProof="0" dirty="0">
                <a:ln>
                  <a:noFill/>
                </a:ln>
                <a:solidFill>
                  <a:srgbClr val="FFFFFF"/>
                </a:solidFill>
                <a:effectLst/>
                <a:uLnTx/>
                <a:uFillTx/>
                <a:latin typeface="Tahoma"/>
                <a:ea typeface="+mn-ea"/>
                <a:cs typeface="+mn-cs"/>
              </a:rPr>
              <a:t>the energy of a complex addition </a:t>
            </a:r>
          </a:p>
        </p:txBody>
      </p:sp>
    </p:spTree>
    <p:extLst>
      <p:ext uri="{BB962C8B-B14F-4D97-AF65-F5344CB8AC3E}">
        <p14:creationId xmlns:p14="http://schemas.microsoft.com/office/powerpoint/2010/main" val="695855351"/>
      </p:ext>
    </p:extLst>
  </p:cSld>
  <p:clrMapOvr>
    <a:masterClrMapping/>
  </p:clrMapOvr>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326EC4-A15A-354C-9F10-B13F9551D205}"/>
              </a:ext>
            </a:extLst>
          </p:cNvPr>
          <p:cNvSpPr>
            <a:spLocks noGrp="1"/>
          </p:cNvSpPr>
          <p:nvPr>
            <p:ph type="title"/>
          </p:nvPr>
        </p:nvSpPr>
        <p:spPr/>
        <p:txBody>
          <a:bodyPr/>
          <a:lstStyle/>
          <a:p>
            <a:r>
              <a:rPr lang="en-US" dirty="0">
                <a:latin typeface="Garamond" charset="0"/>
                <a:ea typeface="ＭＳ Ｐゴシック" charset="0"/>
                <a:cs typeface="ＭＳ Ｐゴシック" charset="0"/>
              </a:rPr>
              <a:t>Data Movement vs. Computation Energy</a:t>
            </a:r>
            <a:endParaRPr lang="en-US" dirty="0"/>
          </a:p>
        </p:txBody>
      </p:sp>
      <p:sp>
        <p:nvSpPr>
          <p:cNvPr id="4" name="Slide Number Placeholder 3">
            <a:extLst>
              <a:ext uri="{FF2B5EF4-FFF2-40B4-BE49-F238E27FC236}">
                <a16:creationId xmlns:a16="http://schemas.microsoft.com/office/drawing/2014/main" id="{2A49BD5A-66B4-0246-ABA0-C450E950874F}"/>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89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graphicFrame>
        <p:nvGraphicFramePr>
          <p:cNvPr id="5" name="Chart 4">
            <a:extLst>
              <a:ext uri="{FF2B5EF4-FFF2-40B4-BE49-F238E27FC236}">
                <a16:creationId xmlns:a16="http://schemas.microsoft.com/office/drawing/2014/main" id="{4273B9C7-2C8E-0A45-976F-C3F7499F2EF0}"/>
              </a:ext>
            </a:extLst>
          </p:cNvPr>
          <p:cNvGraphicFramePr>
            <a:graphicFrameLocks/>
          </p:cNvGraphicFramePr>
          <p:nvPr/>
        </p:nvGraphicFramePr>
        <p:xfrm>
          <a:off x="-1600200" y="309916"/>
          <a:ext cx="11201400" cy="5933722"/>
        </p:xfrm>
        <a:graphic>
          <a:graphicData uri="http://schemas.openxmlformats.org/drawingml/2006/chart">
            <c:chart xmlns:c="http://schemas.openxmlformats.org/drawingml/2006/chart" xmlns:r="http://schemas.openxmlformats.org/officeDocument/2006/relationships" r:id="rId2"/>
          </a:graphicData>
        </a:graphic>
      </p:graphicFrame>
      <p:sp>
        <p:nvSpPr>
          <p:cNvPr id="9" name="TextBox 8">
            <a:extLst>
              <a:ext uri="{FF2B5EF4-FFF2-40B4-BE49-F238E27FC236}">
                <a16:creationId xmlns:a16="http://schemas.microsoft.com/office/drawing/2014/main" id="{B0F6603D-44EC-1B49-91F1-F9C4B6635C9F}"/>
              </a:ext>
            </a:extLst>
          </p:cNvPr>
          <p:cNvSpPr txBox="1"/>
          <p:nvPr/>
        </p:nvSpPr>
        <p:spPr>
          <a:xfrm>
            <a:off x="1595132" y="6428250"/>
            <a:ext cx="656333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Han</a:t>
            </a:r>
            <a:r>
              <a:rPr kumimoji="0" lang="en-US" sz="125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 “</a:t>
            </a:r>
            <a:r>
              <a:rPr kumimoji="0" lang="en-US" sz="1250" b="0"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EIE: Efficient Inference Engine on Compressed Deep Neural Network,</a:t>
            </a:r>
            <a:r>
              <a:rPr kumimoji="0" lang="en-US" sz="125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a:t>
            </a:r>
            <a:r>
              <a:rPr kumimoji="0" lang="en-US" sz="1250" b="0"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 </a:t>
            </a:r>
            <a:r>
              <a:rPr kumimoji="0" lang="en-US" sz="125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ISCA 2016.</a:t>
            </a:r>
          </a:p>
        </p:txBody>
      </p:sp>
    </p:spTree>
    <p:extLst>
      <p:ext uri="{BB962C8B-B14F-4D97-AF65-F5344CB8AC3E}">
        <p14:creationId xmlns:p14="http://schemas.microsoft.com/office/powerpoint/2010/main" val="97128948"/>
      </p:ext>
    </p:extLst>
  </p:cSld>
  <p:clrMapOvr>
    <a:masterClrMapping/>
  </p:clrMapOvr>
  <p:transition/>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326EC4-A15A-354C-9F10-B13F9551D205}"/>
              </a:ext>
            </a:extLst>
          </p:cNvPr>
          <p:cNvSpPr>
            <a:spLocks noGrp="1"/>
          </p:cNvSpPr>
          <p:nvPr>
            <p:ph type="title"/>
          </p:nvPr>
        </p:nvSpPr>
        <p:spPr/>
        <p:txBody>
          <a:bodyPr/>
          <a:lstStyle/>
          <a:p>
            <a:r>
              <a:rPr lang="en-US" dirty="0">
                <a:latin typeface="Garamond" charset="0"/>
                <a:ea typeface="ＭＳ Ｐゴシック" charset="0"/>
                <a:cs typeface="ＭＳ Ｐゴシック" charset="0"/>
              </a:rPr>
              <a:t>Data Movement vs. Computation Energy</a:t>
            </a:r>
            <a:endParaRPr lang="en-US" dirty="0"/>
          </a:p>
        </p:txBody>
      </p:sp>
      <p:sp>
        <p:nvSpPr>
          <p:cNvPr id="4" name="Slide Number Placeholder 3">
            <a:extLst>
              <a:ext uri="{FF2B5EF4-FFF2-40B4-BE49-F238E27FC236}">
                <a16:creationId xmlns:a16="http://schemas.microsoft.com/office/drawing/2014/main" id="{2A49BD5A-66B4-0246-ABA0-C450E950874F}"/>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90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graphicFrame>
        <p:nvGraphicFramePr>
          <p:cNvPr id="5" name="Chart 4">
            <a:extLst>
              <a:ext uri="{FF2B5EF4-FFF2-40B4-BE49-F238E27FC236}">
                <a16:creationId xmlns:a16="http://schemas.microsoft.com/office/drawing/2014/main" id="{4273B9C7-2C8E-0A45-976F-C3F7499F2EF0}"/>
              </a:ext>
            </a:extLst>
          </p:cNvPr>
          <p:cNvGraphicFramePr>
            <a:graphicFrameLocks/>
          </p:cNvGraphicFramePr>
          <p:nvPr/>
        </p:nvGraphicFramePr>
        <p:xfrm>
          <a:off x="-1600200" y="309916"/>
          <a:ext cx="11201400" cy="5933722"/>
        </p:xfrm>
        <a:graphic>
          <a:graphicData uri="http://schemas.openxmlformats.org/drawingml/2006/chart">
            <c:chart xmlns:c="http://schemas.openxmlformats.org/drawingml/2006/chart" xmlns:r="http://schemas.openxmlformats.org/officeDocument/2006/relationships" r:id="rId2"/>
          </a:graphicData>
        </a:graphic>
      </p:graphicFrame>
      <p:sp>
        <p:nvSpPr>
          <p:cNvPr id="9" name="TextBox 8">
            <a:extLst>
              <a:ext uri="{FF2B5EF4-FFF2-40B4-BE49-F238E27FC236}">
                <a16:creationId xmlns:a16="http://schemas.microsoft.com/office/drawing/2014/main" id="{B0F6603D-44EC-1B49-91F1-F9C4B6635C9F}"/>
              </a:ext>
            </a:extLst>
          </p:cNvPr>
          <p:cNvSpPr txBox="1"/>
          <p:nvPr/>
        </p:nvSpPr>
        <p:spPr>
          <a:xfrm>
            <a:off x="1595132" y="6428250"/>
            <a:ext cx="656333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Han</a:t>
            </a:r>
            <a:r>
              <a:rPr kumimoji="0" lang="en-US" sz="125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 “</a:t>
            </a:r>
            <a:r>
              <a:rPr kumimoji="0" lang="en-US" sz="1250" b="0"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EIE: Efficient Inference Engine on Compressed Deep Neural Network,</a:t>
            </a:r>
            <a:r>
              <a:rPr kumimoji="0" lang="en-US" sz="125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a:t>
            </a:r>
            <a:r>
              <a:rPr kumimoji="0" lang="en-US" sz="1250" b="0"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 </a:t>
            </a:r>
            <a:r>
              <a:rPr kumimoji="0" lang="en-US" sz="125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ISCA 2016.</a:t>
            </a:r>
          </a:p>
        </p:txBody>
      </p:sp>
      <p:cxnSp>
        <p:nvCxnSpPr>
          <p:cNvPr id="7" name="Straight Arrow Connector 6">
            <a:extLst>
              <a:ext uri="{FF2B5EF4-FFF2-40B4-BE49-F238E27FC236}">
                <a16:creationId xmlns:a16="http://schemas.microsoft.com/office/drawing/2014/main" id="{F1008893-8A27-9240-93C2-6EECFADC9969}"/>
              </a:ext>
            </a:extLst>
          </p:cNvPr>
          <p:cNvCxnSpPr>
            <a:cxnSpLocks/>
          </p:cNvCxnSpPr>
          <p:nvPr/>
        </p:nvCxnSpPr>
        <p:spPr>
          <a:xfrm flipV="1">
            <a:off x="1905000" y="1676400"/>
            <a:ext cx="6477000" cy="2895600"/>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 name="Rectangle 2">
            <a:extLst>
              <a:ext uri="{FF2B5EF4-FFF2-40B4-BE49-F238E27FC236}">
                <a16:creationId xmlns:a16="http://schemas.microsoft.com/office/drawing/2014/main" id="{708F94A4-B4A7-C941-9E76-8E5F06CE95CE}"/>
              </a:ext>
            </a:extLst>
          </p:cNvPr>
          <p:cNvSpPr/>
          <p:nvPr/>
        </p:nvSpPr>
        <p:spPr>
          <a:xfrm>
            <a:off x="7848600" y="1129460"/>
            <a:ext cx="1176925" cy="461665"/>
          </a:xfrm>
          <a:prstGeom prst="rect">
            <a:avLst/>
          </a:prstGeom>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6400X</a:t>
            </a:r>
            <a:endParaRPr kumimoji="0" lang="en-US" sz="2400" b="1" i="0"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34" charset="-128"/>
              <a:cs typeface="+mn-cs"/>
            </a:endParaRPr>
          </a:p>
        </p:txBody>
      </p:sp>
      <p:sp>
        <p:nvSpPr>
          <p:cNvPr id="10" name="TextBox 9">
            <a:extLst>
              <a:ext uri="{FF2B5EF4-FFF2-40B4-BE49-F238E27FC236}">
                <a16:creationId xmlns:a16="http://schemas.microsoft.com/office/drawing/2014/main" id="{CC7F9D75-0F0F-1055-1031-865FCB768539}"/>
              </a:ext>
            </a:extLst>
          </p:cNvPr>
          <p:cNvSpPr txBox="1"/>
          <p:nvPr/>
        </p:nvSpPr>
        <p:spPr>
          <a:xfrm>
            <a:off x="0" y="5623500"/>
            <a:ext cx="9144000" cy="1261884"/>
          </a:xfrm>
          <a:prstGeom prst="rect">
            <a:avLst/>
          </a:prstGeom>
          <a:solidFill>
            <a:srgbClr val="FF6600"/>
          </a:solid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800" b="0" i="0" u="none" strike="noStrike" kern="1200" cap="none" spc="0" normalizeH="0" baseline="0" noProof="0" dirty="0">
                <a:ln>
                  <a:noFill/>
                </a:ln>
                <a:solidFill>
                  <a:srgbClr val="FFFFFF"/>
                </a:solidFill>
                <a:effectLst/>
                <a:uLnTx/>
                <a:uFillTx/>
                <a:latin typeface="Tahoma"/>
                <a:ea typeface="+mn-ea"/>
                <a:cs typeface="+mn-cs"/>
              </a:rPr>
              <a:t>A memory access consumes 6400X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800" b="0" i="0" u="none" strike="noStrike" kern="1200" cap="none" spc="0" normalizeH="0" baseline="0" noProof="0" dirty="0">
                <a:ln>
                  <a:noFill/>
                </a:ln>
                <a:solidFill>
                  <a:srgbClr val="FFFFFF"/>
                </a:solidFill>
                <a:effectLst/>
                <a:uLnTx/>
                <a:uFillTx/>
                <a:latin typeface="Tahoma"/>
                <a:ea typeface="+mn-ea"/>
                <a:cs typeface="+mn-cs"/>
              </a:rPr>
              <a:t>the energy of a simple integer addition </a:t>
            </a:r>
          </a:p>
        </p:txBody>
      </p:sp>
    </p:spTree>
    <p:extLst>
      <p:ext uri="{BB962C8B-B14F-4D97-AF65-F5344CB8AC3E}">
        <p14:creationId xmlns:p14="http://schemas.microsoft.com/office/powerpoint/2010/main" val="2734386006"/>
      </p:ext>
    </p:extLst>
  </p:cSld>
  <p:clrMapOvr>
    <a:masterClrMapping/>
  </p:clrMapOvr>
  <p:transition/>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aramond" charset="0"/>
                <a:ea typeface="ＭＳ Ｐゴシック" charset="0"/>
                <a:cs typeface="ＭＳ Ｐゴシック" charset="0"/>
              </a:rPr>
              <a:t>Data Movement vs. Computation Energy</a:t>
            </a:r>
            <a:endParaRPr lang="en-US" dirty="0"/>
          </a:p>
        </p:txBody>
      </p:sp>
      <p:sp>
        <p:nvSpPr>
          <p:cNvPr id="3" name="Content Placeholder 2"/>
          <p:cNvSpPr>
            <a:spLocks noGrp="1"/>
          </p:cNvSpPr>
          <p:nvPr>
            <p:ph idx="1"/>
          </p:nvPr>
        </p:nvSpPr>
        <p:spPr>
          <a:xfrm>
            <a:off x="228600" y="1052736"/>
            <a:ext cx="8610600" cy="4876800"/>
          </a:xfrm>
        </p:spPr>
        <p:txBody>
          <a:bodyPr/>
          <a:lstStyle/>
          <a:p>
            <a:r>
              <a:rPr lang="en-US" dirty="0">
                <a:solidFill>
                  <a:srgbClr val="FF0000"/>
                </a:solidFill>
                <a:cs typeface="Adobe Garamond Pro"/>
              </a:rPr>
              <a:t>Data movement </a:t>
            </a:r>
            <a:r>
              <a:rPr lang="en-US" dirty="0">
                <a:solidFill>
                  <a:schemeClr val="tx2"/>
                </a:solidFill>
                <a:cs typeface="Adobe Garamond Pro"/>
              </a:rPr>
              <a:t>is a major system energy bottleneck</a:t>
            </a:r>
          </a:p>
          <a:p>
            <a:pPr lvl="1"/>
            <a:r>
              <a:rPr lang="en-US" sz="2000" dirty="0">
                <a:cs typeface="Adobe Garamond Pro"/>
              </a:rPr>
              <a:t>Comprises </a:t>
            </a:r>
            <a:r>
              <a:rPr lang="en-US" sz="2000" dirty="0">
                <a:solidFill>
                  <a:srgbClr val="0000FF"/>
                </a:solidFill>
                <a:cs typeface="Adobe Garamond Pro"/>
              </a:rPr>
              <a:t>41%</a:t>
            </a:r>
            <a:r>
              <a:rPr lang="en-US" sz="2000" dirty="0">
                <a:cs typeface="Adobe Garamond Pro"/>
              </a:rPr>
              <a:t> of mobile system energy during web browsing [2]</a:t>
            </a:r>
          </a:p>
          <a:p>
            <a:pPr lvl="1"/>
            <a:r>
              <a:rPr lang="en-US" sz="2000" dirty="0">
                <a:cs typeface="Adobe Garamond Pro"/>
              </a:rPr>
              <a:t>Costs </a:t>
            </a:r>
            <a:r>
              <a:rPr lang="en-US" sz="2000" dirty="0">
                <a:solidFill>
                  <a:srgbClr val="0000FF"/>
                </a:solidFill>
                <a:cs typeface="Adobe Garamond Pro"/>
              </a:rPr>
              <a:t>~115 </a:t>
            </a:r>
            <a:r>
              <a:rPr lang="en-US" sz="2000" dirty="0">
                <a:cs typeface="Adobe Garamond Pro"/>
              </a:rPr>
              <a:t>times as much energy as an ADD operation [1, 2]</a:t>
            </a:r>
          </a:p>
          <a:p>
            <a:endParaRPr lang="en-US" dirty="0">
              <a:solidFill>
                <a:schemeClr val="tx2"/>
              </a:solidFill>
              <a:cs typeface="Adobe Garamond Pro"/>
            </a:endParaRP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48072" y="2555875"/>
            <a:ext cx="7452320" cy="2817341"/>
          </a:xfrm>
          <a:prstGeom prst="rect">
            <a:avLst/>
          </a:prstGeom>
        </p:spPr>
      </p:pic>
      <p:sp>
        <p:nvSpPr>
          <p:cNvPr id="6" name="TextBox 5"/>
          <p:cNvSpPr txBox="1"/>
          <p:nvPr/>
        </p:nvSpPr>
        <p:spPr>
          <a:xfrm>
            <a:off x="35496" y="5805264"/>
            <a:ext cx="5918657" cy="276999"/>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lumMod val="75000"/>
                    <a:lumOff val="25000"/>
                  </a:prstClr>
                </a:solidFill>
                <a:effectLst/>
                <a:uLnTx/>
                <a:uFillTx/>
                <a:latin typeface="Calibri"/>
                <a:ea typeface="+mn-ea"/>
                <a:cs typeface="+mn-cs"/>
              </a:rPr>
              <a:t>[1]: Reducing data Movement Energy via Online Data Clustering and Encoding (MICRO’16)</a:t>
            </a:r>
          </a:p>
        </p:txBody>
      </p:sp>
      <p:sp>
        <p:nvSpPr>
          <p:cNvPr id="7" name="TextBox 6"/>
          <p:cNvSpPr txBox="1"/>
          <p:nvPr/>
        </p:nvSpPr>
        <p:spPr>
          <a:xfrm>
            <a:off x="76200" y="6033864"/>
            <a:ext cx="9114119"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lumMod val="75000"/>
                    <a:lumOff val="25000"/>
                  </a:prstClr>
                </a:solidFill>
                <a:effectLst/>
                <a:uLnTx/>
                <a:uFillTx/>
                <a:latin typeface="Calibri"/>
                <a:ea typeface="+mn-ea"/>
                <a:cs typeface="+mn-cs"/>
              </a:rPr>
              <a:t>[2]: Quantifying the energy cost of data movement for emerging smart phone workloads on mobile platforms (IISWC’14)</a:t>
            </a:r>
          </a:p>
        </p:txBody>
      </p:sp>
    </p:spTree>
    <p:extLst>
      <p:ext uri="{BB962C8B-B14F-4D97-AF65-F5344CB8AC3E}">
        <p14:creationId xmlns:p14="http://schemas.microsoft.com/office/powerpoint/2010/main" val="3460921291"/>
      </p:ext>
    </p:extLst>
  </p:cSld>
  <p:clrMapOvr>
    <a:masterClrMapping/>
  </p:clrMapOvr>
  <p:transition/>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Energy Waste in Mobile Devices</a:t>
            </a:r>
          </a:p>
        </p:txBody>
      </p:sp>
      <p:sp>
        <p:nvSpPr>
          <p:cNvPr id="3" name="Content Placeholder 2"/>
          <p:cNvSpPr>
            <a:spLocks noGrp="1"/>
          </p:cNvSpPr>
          <p:nvPr>
            <p:ph idx="1"/>
          </p:nvPr>
        </p:nvSpPr>
        <p:spPr>
          <a:xfrm>
            <a:off x="228600" y="1000472"/>
            <a:ext cx="8807896" cy="4876800"/>
          </a:xfrm>
        </p:spPr>
        <p:txBody>
          <a:bodyPr/>
          <a:lstStyle/>
          <a:p>
            <a:r>
              <a:rPr lang="en-US" sz="1500" dirty="0"/>
              <a:t>Amirali Boroumand, Saugata Ghose, </a:t>
            </a:r>
            <a:r>
              <a:rPr lang="en-US" sz="1500" dirty="0" err="1"/>
              <a:t>Youngsok</a:t>
            </a:r>
            <a:r>
              <a:rPr lang="en-US" sz="1500" dirty="0"/>
              <a:t> Kim, </a:t>
            </a:r>
            <a:r>
              <a:rPr lang="en-US" sz="1500" dirty="0" err="1"/>
              <a:t>Rachata</a:t>
            </a:r>
            <a:r>
              <a:rPr lang="en-US" sz="1500" dirty="0"/>
              <a:t> </a:t>
            </a:r>
            <a:r>
              <a:rPr lang="en-US" sz="1500" dirty="0" err="1"/>
              <a:t>Ausavarungnirun</a:t>
            </a:r>
            <a:r>
              <a:rPr lang="en-US" sz="1500" dirty="0"/>
              <a:t>, Eric </a:t>
            </a:r>
            <a:r>
              <a:rPr lang="en-US" sz="1500" dirty="0" err="1"/>
              <a:t>Shiu</a:t>
            </a:r>
            <a:r>
              <a:rPr lang="en-US" sz="1500" dirty="0"/>
              <a:t>, Rahul Thakur, </a:t>
            </a:r>
            <a:r>
              <a:rPr lang="en-US" sz="1500" dirty="0" err="1"/>
              <a:t>Daehyun</a:t>
            </a:r>
            <a:r>
              <a:rPr lang="en-US" sz="1500" dirty="0"/>
              <a:t> Kim, Aki </a:t>
            </a:r>
            <a:r>
              <a:rPr lang="en-US" sz="1500" dirty="0" err="1"/>
              <a:t>Kuusela</a:t>
            </a:r>
            <a:r>
              <a:rPr lang="en-US" sz="1500" dirty="0"/>
              <a:t>, Allan </a:t>
            </a:r>
            <a:r>
              <a:rPr lang="en-US" sz="1500" dirty="0" err="1"/>
              <a:t>Knies</a:t>
            </a:r>
            <a:r>
              <a:rPr lang="en-US" sz="1500" dirty="0"/>
              <a:t>, </a:t>
            </a:r>
            <a:r>
              <a:rPr lang="en-US" sz="1500" dirty="0" err="1"/>
              <a:t>Parthasarathy</a:t>
            </a:r>
            <a:r>
              <a:rPr lang="en-US" sz="1500" dirty="0"/>
              <a:t> </a:t>
            </a:r>
            <a:r>
              <a:rPr lang="en-US" sz="1500" dirty="0" err="1"/>
              <a:t>Ranganathan</a:t>
            </a:r>
            <a:r>
              <a:rPr lang="en-US" sz="1500" dirty="0"/>
              <a:t>,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"Google Workloads for Consumer Devices: Mitigating Data Movement Bottlenecks"</a:t>
            </a:r>
            <a:r>
              <a:rPr lang="en-US" sz="1500" dirty="0">
                <a:solidFill>
                  <a:srgbClr val="0432FF"/>
                </a:solidFill>
              </a:rPr>
              <a:t> </a:t>
            </a:r>
            <a:br>
              <a:rPr lang="en-US" sz="1500" dirty="0">
                <a:solidFill>
                  <a:srgbClr val="0432FF"/>
                </a:solidFill>
              </a:rPr>
            </a:br>
            <a:r>
              <a:rPr lang="en-US" sz="1500" i="1" dirty="0"/>
              <a:t>Proceedings of the </a:t>
            </a:r>
            <a:r>
              <a:rPr lang="en-US" sz="1500" i="1" dirty="0">
                <a:hlinkClick r:id="rId3"/>
              </a:rPr>
              <a:t>23rd International Conference on Architectural Support for Programming Languages and Operating Systems</a:t>
            </a:r>
            <a:r>
              <a:rPr lang="en-US" sz="1500" i="1" dirty="0"/>
              <a:t> (</a:t>
            </a:r>
            <a:r>
              <a:rPr lang="en-US" sz="1500" b="1" i="1" dirty="0"/>
              <a:t>ASPLOS</a:t>
            </a:r>
            <a:r>
              <a:rPr lang="en-US" sz="1500" i="1" dirty="0"/>
              <a:t>)</a:t>
            </a:r>
            <a:r>
              <a:rPr lang="en-US" sz="1500" dirty="0"/>
              <a:t>, Williamsburg, VA, USA, March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4218136"/>
            <a:ext cx="9144000" cy="2235200"/>
          </a:xfrm>
          <a:prstGeom prst="rect">
            <a:avLst/>
          </a:prstGeom>
        </p:spPr>
      </p:pic>
      <p:sp>
        <p:nvSpPr>
          <p:cNvPr id="7" name="Rectangle 6">
            <a:extLst>
              <a:ext uri="{FF2B5EF4-FFF2-40B4-BE49-F238E27FC236}">
                <a16:creationId xmlns:a16="http://schemas.microsoft.com/office/drawing/2014/main" id="{6AD6B716-D4D6-E942-A52D-41F4F25A40CE}"/>
              </a:ext>
            </a:extLst>
          </p:cNvPr>
          <p:cNvSpPr/>
          <p:nvPr/>
        </p:nvSpPr>
        <p:spPr>
          <a:xfrm>
            <a:off x="0" y="2708920"/>
            <a:ext cx="9144000" cy="103105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3B812F"/>
                </a:solidFill>
                <a:effectLst/>
                <a:uLnTx/>
                <a:uFillTx/>
                <a:latin typeface="Tahoma"/>
                <a:ea typeface="+mn-ea"/>
                <a:cs typeface="+mn-cs"/>
              </a:rPr>
              <a:t>62.7%</a:t>
            </a:r>
            <a:r>
              <a:rPr kumimoji="0" lang="en-US" sz="3000" b="1" i="0" u="none" strike="noStrike" kern="1200" cap="none" spc="0" normalizeH="0" baseline="0" noProof="0" dirty="0">
                <a:ln>
                  <a:noFill/>
                </a:ln>
                <a:solidFill>
                  <a:srgbClr val="000000"/>
                </a:solidFill>
                <a:effectLst/>
                <a:uLnTx/>
                <a:uFillTx/>
                <a:latin typeface="Tahoma"/>
                <a:ea typeface="+mn-ea"/>
                <a:cs typeface="+mn-cs"/>
              </a:rPr>
              <a:t> of the total system energy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000000"/>
                </a:solidFill>
                <a:effectLst/>
                <a:uLnTx/>
                <a:uFillTx/>
                <a:latin typeface="Tahoma"/>
                <a:ea typeface="+mn-ea"/>
                <a:cs typeface="+mn-cs"/>
              </a:rPr>
              <a:t>is spent on </a:t>
            </a:r>
            <a:r>
              <a:rPr kumimoji="0" lang="en-US" sz="3000" b="1" i="0" u="none" strike="noStrike" kern="1200" cap="none" spc="0" normalizeH="0" baseline="0" noProof="0" dirty="0">
                <a:ln>
                  <a:noFill/>
                </a:ln>
                <a:solidFill>
                  <a:srgbClr val="C00000"/>
                </a:solidFill>
                <a:effectLst/>
                <a:uLnTx/>
                <a:uFillTx/>
                <a:latin typeface="Tahoma"/>
                <a:ea typeface="+mn-ea"/>
                <a:cs typeface="+mn-cs"/>
              </a:rPr>
              <a:t>data movement</a:t>
            </a:r>
          </a:p>
        </p:txBody>
      </p:sp>
    </p:spTree>
    <p:extLst>
      <p:ext uri="{BB962C8B-B14F-4D97-AF65-F5344CB8AC3E}">
        <p14:creationId xmlns:p14="http://schemas.microsoft.com/office/powerpoint/2010/main" val="389716009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We Do Not Want to Move Data!</a:t>
            </a:r>
          </a:p>
        </p:txBody>
      </p:sp>
      <p:sp>
        <p:nvSpPr>
          <p:cNvPr id="270338"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378AE50-A064-BF4D-97C5-B7B9F4FAAF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93</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533400" y="1016000"/>
            <a:ext cx="8113713" cy="5308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TextBox 5"/>
          <p:cNvSpPr txBox="1">
            <a:spLocks noChangeArrowheads="1"/>
          </p:cNvSpPr>
          <p:nvPr/>
        </p:nvSpPr>
        <p:spPr bwMode="auto">
          <a:xfrm>
            <a:off x="6826250" y="1524000"/>
            <a:ext cx="2012950"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charset="0"/>
                <a:ea typeface="ＭＳ Ｐゴシック" charset="0"/>
              </a:rPr>
              <a:t>Dally, HiPEAC 2015</a:t>
            </a:r>
          </a:p>
        </p:txBody>
      </p:sp>
      <p:sp>
        <p:nvSpPr>
          <p:cNvPr id="7" name="AutoShape 25"/>
          <p:cNvSpPr>
            <a:spLocks noChangeArrowheads="1"/>
          </p:cNvSpPr>
          <p:nvPr/>
        </p:nvSpPr>
        <p:spPr bwMode="auto">
          <a:xfrm>
            <a:off x="971600" y="2420888"/>
            <a:ext cx="2160240" cy="648071"/>
          </a:xfrm>
          <a:prstGeom prst="roundRect">
            <a:avLst>
              <a:gd name="adj" fmla="val 16667"/>
            </a:avLst>
          </a:prstGeom>
          <a:noFill/>
          <a:ln w="63500">
            <a:solidFill>
              <a:schemeClr val="tx2">
                <a:lumMod val="60000"/>
                <a:lumOff val="40000"/>
              </a:schemeClr>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AutoShape 25"/>
          <p:cNvSpPr>
            <a:spLocks noChangeArrowheads="1"/>
          </p:cNvSpPr>
          <p:nvPr/>
        </p:nvSpPr>
        <p:spPr bwMode="auto">
          <a:xfrm>
            <a:off x="5724128" y="2492896"/>
            <a:ext cx="2160240" cy="648071"/>
          </a:xfrm>
          <a:prstGeom prst="roundRect">
            <a:avLst>
              <a:gd name="adj" fmla="val 16667"/>
            </a:avLst>
          </a:prstGeom>
          <a:noFill/>
          <a:ln w="63500">
            <a:solidFill>
              <a:srgbClr val="FF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9" name="TextBox 8">
            <a:extLst>
              <a:ext uri="{FF2B5EF4-FFF2-40B4-BE49-F238E27FC236}">
                <a16:creationId xmlns:a16="http://schemas.microsoft.com/office/drawing/2014/main" id="{AD8786B6-2FA5-F746-BEAB-9E9E6CF3FEAC}"/>
              </a:ext>
            </a:extLst>
          </p:cNvPr>
          <p:cNvSpPr txBox="1"/>
          <p:nvPr/>
        </p:nvSpPr>
        <p:spPr>
          <a:xfrm>
            <a:off x="-32358" y="4869160"/>
            <a:ext cx="9201750" cy="1261884"/>
          </a:xfrm>
          <a:prstGeom prst="rect">
            <a:avLst/>
          </a:prstGeom>
          <a:solidFill>
            <a:srgbClr val="FF6600"/>
          </a:solidFill>
          <a:ln>
            <a:solidFill>
              <a:schemeClr val="tx1"/>
            </a:solidFill>
          </a:ln>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800" b="0" i="0" u="none" strike="noStrike" kern="1200" cap="none" spc="0" normalizeH="0" baseline="0" noProof="0" dirty="0">
                <a:ln>
                  <a:noFill/>
                </a:ln>
                <a:solidFill>
                  <a:srgbClr val="FFFFFF"/>
                </a:solidFill>
                <a:effectLst/>
                <a:uLnTx/>
                <a:uFillTx/>
                <a:latin typeface="Tahoma"/>
                <a:ea typeface="+mn-ea"/>
                <a:cs typeface="+mn-cs"/>
              </a:rPr>
              <a:t>A memory access consumes ~100-1000X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800" b="0" i="0" u="none" strike="noStrike" kern="1200" cap="none" spc="0" normalizeH="0" baseline="0" noProof="0" dirty="0">
                <a:ln>
                  <a:noFill/>
                </a:ln>
                <a:solidFill>
                  <a:srgbClr val="FFFFFF"/>
                </a:solidFill>
                <a:effectLst/>
                <a:uLnTx/>
                <a:uFillTx/>
                <a:latin typeface="Tahoma"/>
                <a:ea typeface="+mn-ea"/>
                <a:cs typeface="+mn-cs"/>
              </a:rPr>
              <a:t>the energy of a complex addition </a:t>
            </a:r>
          </a:p>
        </p:txBody>
      </p:sp>
    </p:spTree>
    <p:extLst>
      <p:ext uri="{BB962C8B-B14F-4D97-AF65-F5344CB8AC3E}">
        <p14:creationId xmlns:p14="http://schemas.microsoft.com/office/powerpoint/2010/main" val="2754386207"/>
      </p:ext>
    </p:extLst>
  </p:cSld>
  <p:clrMapOvr>
    <a:masterClrMapping/>
  </p:clrMapOvr>
  <p:transition/>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A </a:t>
            </a:r>
            <a:r>
              <a:rPr lang="en-US" b="1" dirty="0"/>
              <a:t>Paradigm Shift </a:t>
            </a:r>
            <a:r>
              <a:rPr lang="en-US" dirty="0"/>
              <a:t>To </a:t>
            </a:r>
            <a:r>
              <a:rPr lang="is-IS" dirty="0"/>
              <a:t>…</a:t>
            </a:r>
            <a:endParaRPr lang="en-US" dirty="0"/>
          </a:p>
        </p:txBody>
      </p:sp>
      <p:sp>
        <p:nvSpPr>
          <p:cNvPr id="3" name="Content Placeholder 2"/>
          <p:cNvSpPr>
            <a:spLocks noGrp="1"/>
          </p:cNvSpPr>
          <p:nvPr>
            <p:ph idx="1"/>
          </p:nvPr>
        </p:nvSpPr>
        <p:spPr>
          <a:xfrm>
            <a:off x="228600" y="997527"/>
            <a:ext cx="8807896" cy="5193723"/>
          </a:xfrm>
        </p:spPr>
        <p:txBody>
          <a:bodyPr/>
          <a:lstStyle/>
          <a:p>
            <a:endParaRPr lang="en-US" dirty="0"/>
          </a:p>
          <a:p>
            <a:r>
              <a:rPr lang="en-US" sz="2800" dirty="0"/>
              <a:t>Enable computation with </a:t>
            </a:r>
            <a:r>
              <a:rPr lang="en-US" sz="2800" dirty="0">
                <a:solidFill>
                  <a:srgbClr val="0000FF"/>
                </a:solidFill>
              </a:rPr>
              <a:t>minimal data movement</a:t>
            </a:r>
          </a:p>
          <a:p>
            <a:endParaRPr lang="en-US" dirty="0"/>
          </a:p>
          <a:p>
            <a:endParaRPr lang="en-US" dirty="0"/>
          </a:p>
          <a:p>
            <a:r>
              <a:rPr lang="en-US" sz="2800" dirty="0">
                <a:solidFill>
                  <a:srgbClr val="0000FF"/>
                </a:solidFill>
              </a:rPr>
              <a:t>Compute where it makes sense</a:t>
            </a:r>
            <a:r>
              <a:rPr lang="en-US" sz="2800" dirty="0"/>
              <a:t> (</a:t>
            </a:r>
            <a:r>
              <a:rPr lang="en-US" sz="2800" dirty="0">
                <a:solidFill>
                  <a:srgbClr val="FF0000"/>
                </a:solidFill>
              </a:rPr>
              <a:t>where data resides</a:t>
            </a:r>
            <a:r>
              <a:rPr lang="en-US" sz="2800" dirty="0"/>
              <a:t>)</a:t>
            </a:r>
          </a:p>
          <a:p>
            <a:endParaRPr lang="en-US" dirty="0"/>
          </a:p>
          <a:p>
            <a:endParaRPr lang="en-US" dirty="0"/>
          </a:p>
          <a:p>
            <a:r>
              <a:rPr lang="en-US" sz="2800" dirty="0"/>
              <a:t>Make computing architectures more </a:t>
            </a:r>
            <a:r>
              <a:rPr lang="en-US" sz="2800" dirty="0">
                <a:solidFill>
                  <a:srgbClr val="0000FF"/>
                </a:solidFill>
              </a:rPr>
              <a:t>data-centric</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94</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2529058262"/>
      </p:ext>
    </p:extLst>
  </p:cSld>
  <p:clrMapOvr>
    <a:masterClrMapping/>
  </p:clrMapOvr>
  <p:transition/>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solidFill>
                  <a:srgbClr val="1A5712"/>
                </a:solidFill>
                <a:latin typeface="Garamond"/>
                <a:cs typeface="Garamond"/>
              </a:rPr>
              <a:t>Goal: Processing Inside Memory</a:t>
            </a:r>
          </a:p>
        </p:txBody>
      </p:sp>
      <p:sp>
        <p:nvSpPr>
          <p:cNvPr id="3" name="Content Placeholder 2"/>
          <p:cNvSpPr>
            <a:spLocks noGrp="1"/>
          </p:cNvSpPr>
          <p:nvPr>
            <p:ph idx="1"/>
          </p:nvPr>
        </p:nvSpPr>
        <p:spPr/>
        <p:txBody>
          <a:bodyPr/>
          <a:lstStyle/>
          <a:p>
            <a:endParaRPr lang="en-US" dirty="0"/>
          </a:p>
          <a:p>
            <a:endParaRPr lang="en-US" dirty="0"/>
          </a:p>
          <a:p>
            <a:endParaRPr lang="en-US" dirty="0"/>
          </a:p>
          <a:p>
            <a:endParaRPr lang="en-US" dirty="0"/>
          </a:p>
          <a:p>
            <a:endParaRPr lang="en-US" dirty="0"/>
          </a:p>
          <a:p>
            <a:pPr marL="0" indent="0">
              <a:buNone/>
            </a:pPr>
            <a:endParaRPr lang="en-US" dirty="0"/>
          </a:p>
          <a:p>
            <a:endParaRPr lang="en-US" sz="2400" dirty="0">
              <a:latin typeface="Tahoma"/>
              <a:cs typeface="Tahoma"/>
            </a:endParaRPr>
          </a:p>
          <a:p>
            <a:r>
              <a:rPr lang="en-US" sz="2400" dirty="0">
                <a:latin typeface="Tahoma"/>
                <a:cs typeface="Tahoma"/>
              </a:rPr>
              <a:t>Many questions </a:t>
            </a:r>
            <a:r>
              <a:rPr lang="is-IS" sz="2400" dirty="0">
                <a:latin typeface="Tahoma"/>
                <a:cs typeface="Tahoma"/>
              </a:rPr>
              <a:t>… </a:t>
            </a:r>
            <a:r>
              <a:rPr lang="en-US" dirty="0">
                <a:cs typeface="Tahoma"/>
              </a:rPr>
              <a:t>How do we design the:</a:t>
            </a:r>
            <a:endParaRPr lang="is-IS" sz="2400" dirty="0">
              <a:latin typeface="Tahoma"/>
              <a:cs typeface="Tahoma"/>
            </a:endParaRPr>
          </a:p>
          <a:p>
            <a:pPr lvl="1"/>
            <a:r>
              <a:rPr lang="en-US" sz="2200" dirty="0">
                <a:latin typeface="Tahoma"/>
                <a:cs typeface="Tahoma"/>
              </a:rPr>
              <a:t>compute-capable memory &amp; controllers?</a:t>
            </a:r>
          </a:p>
          <a:p>
            <a:pPr lvl="1"/>
            <a:r>
              <a:rPr lang="en-US" dirty="0">
                <a:latin typeface="Tahoma"/>
                <a:cs typeface="Tahoma"/>
              </a:rPr>
              <a:t>p</a:t>
            </a:r>
            <a:r>
              <a:rPr lang="en-US" sz="2200" dirty="0">
                <a:latin typeface="Tahoma"/>
                <a:cs typeface="Tahoma"/>
              </a:rPr>
              <a:t>rocessors </a:t>
            </a:r>
            <a:r>
              <a:rPr lang="en-US" dirty="0">
                <a:latin typeface="Tahoma"/>
                <a:cs typeface="Tahoma"/>
              </a:rPr>
              <a:t>&amp;</a:t>
            </a:r>
            <a:r>
              <a:rPr lang="en-US" sz="2200" dirty="0">
                <a:latin typeface="Tahoma"/>
                <a:cs typeface="Tahoma"/>
              </a:rPr>
              <a:t> communication units?</a:t>
            </a:r>
          </a:p>
          <a:p>
            <a:pPr lvl="1"/>
            <a:r>
              <a:rPr lang="en-US" dirty="0">
                <a:latin typeface="Tahoma"/>
                <a:cs typeface="Tahoma"/>
              </a:rPr>
              <a:t>s</a:t>
            </a:r>
            <a:r>
              <a:rPr lang="en-US" sz="2200" dirty="0">
                <a:latin typeface="Tahoma"/>
                <a:cs typeface="Tahoma"/>
              </a:rPr>
              <a:t>oftware &amp; hardware interfaces?</a:t>
            </a:r>
          </a:p>
          <a:p>
            <a:pPr lvl="1"/>
            <a:r>
              <a:rPr lang="en-US" sz="2200" dirty="0">
                <a:latin typeface="Tahoma"/>
                <a:cs typeface="Tahoma"/>
              </a:rPr>
              <a:t>system software, compilers, languages?</a:t>
            </a:r>
          </a:p>
          <a:p>
            <a:pPr lvl="1"/>
            <a:r>
              <a:rPr lang="en-US" sz="2200" dirty="0">
                <a:latin typeface="Tahoma"/>
                <a:cs typeface="Tahoma"/>
              </a:rPr>
              <a:t>algorithms &amp; theoretical </a:t>
            </a:r>
            <a:r>
              <a:rPr lang="en-US" dirty="0">
                <a:latin typeface="Tahoma"/>
                <a:cs typeface="Tahoma"/>
              </a:rPr>
              <a:t>f</a:t>
            </a:r>
            <a:r>
              <a:rPr lang="en-US" sz="2200" dirty="0">
                <a:latin typeface="Tahoma"/>
                <a:cs typeface="Tahoma"/>
              </a:rPr>
              <a:t>oundations?</a:t>
            </a:r>
          </a:p>
        </p:txBody>
      </p:sp>
      <p:sp>
        <p:nvSpPr>
          <p:cNvPr id="4" name="Rectangle 5"/>
          <p:cNvSpPr>
            <a:spLocks/>
          </p:cNvSpPr>
          <p:nvPr/>
        </p:nvSpPr>
        <p:spPr bwMode="auto">
          <a:xfrm>
            <a:off x="1475656" y="1327945"/>
            <a:ext cx="1504950" cy="16764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5" name="Rectangle 6"/>
          <p:cNvSpPr>
            <a:spLocks/>
          </p:cNvSpPr>
          <p:nvPr/>
        </p:nvSpPr>
        <p:spPr bwMode="auto">
          <a:xfrm>
            <a:off x="1647106" y="2369345"/>
            <a:ext cx="1155700" cy="4953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6" name="Rectangle 7"/>
          <p:cNvSpPr>
            <a:spLocks/>
          </p:cNvSpPr>
          <p:nvPr/>
        </p:nvSpPr>
        <p:spPr bwMode="auto">
          <a:xfrm>
            <a:off x="1882056" y="2432845"/>
            <a:ext cx="660400" cy="4762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charset="0"/>
                <a:ea typeface="ＭＳ Ｐゴシック" charset="0"/>
                <a:cs typeface="Myriad Pro Bold Cond" charset="0"/>
                <a:sym typeface="Myriad Pro Bold Cond" charset="0"/>
              </a:rPr>
              <a:t>Cache</a:t>
            </a:r>
          </a:p>
        </p:txBody>
      </p:sp>
      <p:sp>
        <p:nvSpPr>
          <p:cNvPr id="7" name="Line 8"/>
          <p:cNvSpPr>
            <a:spLocks noChangeShapeType="1"/>
          </p:cNvSpPr>
          <p:nvPr/>
        </p:nvSpPr>
        <p:spPr bwMode="auto">
          <a:xfrm>
            <a:off x="2212256" y="2864645"/>
            <a:ext cx="0" cy="4254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8" name="Line 9"/>
          <p:cNvSpPr>
            <a:spLocks noChangeShapeType="1"/>
          </p:cNvSpPr>
          <p:nvPr/>
        </p:nvSpPr>
        <p:spPr bwMode="auto">
          <a:xfrm>
            <a:off x="2212256" y="2039145"/>
            <a:ext cx="0" cy="3365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9" name="Rectangle 10"/>
          <p:cNvSpPr>
            <a:spLocks/>
          </p:cNvSpPr>
          <p:nvPr/>
        </p:nvSpPr>
        <p:spPr bwMode="auto">
          <a:xfrm>
            <a:off x="1634406" y="1499395"/>
            <a:ext cx="1155700" cy="5461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0" name="Rectangle 11"/>
          <p:cNvSpPr>
            <a:spLocks/>
          </p:cNvSpPr>
          <p:nvPr/>
        </p:nvSpPr>
        <p:spPr bwMode="auto">
          <a:xfrm>
            <a:off x="1691680" y="1584102"/>
            <a:ext cx="1008112" cy="4191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ctr" defTabSz="457200" rtl="0" eaLnBrk="1" fontAlgn="auto" latinLnBrk="0" hangingPunct="1">
              <a:lnSpc>
                <a:spcPct val="8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Processor</a:t>
            </a:r>
          </a:p>
          <a:p>
            <a:pPr marL="0" marR="0" lvl="0" indent="0" algn="ctr" defTabSz="457200" rtl="0" eaLnBrk="1" fontAlgn="auto" latinLnBrk="0" hangingPunct="1">
              <a:lnSpc>
                <a:spcPct val="8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Core</a:t>
            </a:r>
          </a:p>
        </p:txBody>
      </p:sp>
      <p:sp>
        <p:nvSpPr>
          <p:cNvPr id="11" name="Rectangle 12"/>
          <p:cNvSpPr>
            <a:spLocks/>
          </p:cNvSpPr>
          <p:nvPr/>
        </p:nvSpPr>
        <p:spPr bwMode="auto">
          <a:xfrm>
            <a:off x="5735414" y="3372645"/>
            <a:ext cx="1212850" cy="254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 Interconnect</a:t>
            </a:r>
          </a:p>
        </p:txBody>
      </p:sp>
      <p:sp>
        <p:nvSpPr>
          <p:cNvPr id="12" name="Rectangle 13"/>
          <p:cNvSpPr>
            <a:spLocks/>
          </p:cNvSpPr>
          <p:nvPr/>
        </p:nvSpPr>
        <p:spPr bwMode="auto">
          <a:xfrm>
            <a:off x="3914056" y="1327945"/>
            <a:ext cx="2901950" cy="16764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3" name="Rectangle 14"/>
          <p:cNvSpPr>
            <a:spLocks/>
          </p:cNvSpPr>
          <p:nvPr/>
        </p:nvSpPr>
        <p:spPr bwMode="auto">
          <a:xfrm>
            <a:off x="5014764" y="1386535"/>
            <a:ext cx="1069404" cy="2097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 Memory</a:t>
            </a:r>
          </a:p>
        </p:txBody>
      </p:sp>
      <p:sp>
        <p:nvSpPr>
          <p:cNvPr id="14" name="Line 15"/>
          <p:cNvSpPr>
            <a:spLocks noChangeShapeType="1"/>
          </p:cNvSpPr>
          <p:nvPr/>
        </p:nvSpPr>
        <p:spPr bwMode="auto">
          <a:xfrm>
            <a:off x="5364238" y="3011489"/>
            <a:ext cx="0" cy="3111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5" name="AutoShape 16"/>
          <p:cNvSpPr>
            <a:spLocks/>
          </p:cNvSpPr>
          <p:nvPr/>
        </p:nvSpPr>
        <p:spPr bwMode="auto">
          <a:xfrm>
            <a:off x="1482006" y="3295652"/>
            <a:ext cx="5327650" cy="76200"/>
          </a:xfrm>
          <a:prstGeom prst="roundRect">
            <a:avLst>
              <a:gd name="adj" fmla="val 50000"/>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6" name="Rectangle 17"/>
          <p:cNvSpPr>
            <a:spLocks/>
          </p:cNvSpPr>
          <p:nvPr/>
        </p:nvSpPr>
        <p:spPr bwMode="auto">
          <a:xfrm>
            <a:off x="4022006" y="16200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7" name="Rectangle 18"/>
          <p:cNvSpPr>
            <a:spLocks/>
          </p:cNvSpPr>
          <p:nvPr/>
        </p:nvSpPr>
        <p:spPr bwMode="auto">
          <a:xfrm>
            <a:off x="4022006" y="18676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8" name="Rectangle 19"/>
          <p:cNvSpPr>
            <a:spLocks/>
          </p:cNvSpPr>
          <p:nvPr/>
        </p:nvSpPr>
        <p:spPr bwMode="auto">
          <a:xfrm>
            <a:off x="4022006" y="21153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9" name="Rectangle 20"/>
          <p:cNvSpPr>
            <a:spLocks/>
          </p:cNvSpPr>
          <p:nvPr/>
        </p:nvSpPr>
        <p:spPr bwMode="auto">
          <a:xfrm>
            <a:off x="4022006" y="23629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0" name="Rectangle 21"/>
          <p:cNvSpPr>
            <a:spLocks/>
          </p:cNvSpPr>
          <p:nvPr/>
        </p:nvSpPr>
        <p:spPr bwMode="auto">
          <a:xfrm>
            <a:off x="4022006" y="26106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1" name="Rectangle 22"/>
          <p:cNvSpPr>
            <a:spLocks/>
          </p:cNvSpPr>
          <p:nvPr/>
        </p:nvSpPr>
        <p:spPr bwMode="auto">
          <a:xfrm>
            <a:off x="5571406" y="16200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2" name="Rectangle 23"/>
          <p:cNvSpPr>
            <a:spLocks/>
          </p:cNvSpPr>
          <p:nvPr/>
        </p:nvSpPr>
        <p:spPr bwMode="auto">
          <a:xfrm>
            <a:off x="5571406" y="18676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3" name="Rectangle 24"/>
          <p:cNvSpPr>
            <a:spLocks/>
          </p:cNvSpPr>
          <p:nvPr/>
        </p:nvSpPr>
        <p:spPr bwMode="auto">
          <a:xfrm>
            <a:off x="5571406" y="21153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4" name="Rectangle 25"/>
          <p:cNvSpPr>
            <a:spLocks/>
          </p:cNvSpPr>
          <p:nvPr/>
        </p:nvSpPr>
        <p:spPr bwMode="auto">
          <a:xfrm>
            <a:off x="5571406" y="23629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5" name="Rectangle 26"/>
          <p:cNvSpPr>
            <a:spLocks/>
          </p:cNvSpPr>
          <p:nvPr/>
        </p:nvSpPr>
        <p:spPr bwMode="auto">
          <a:xfrm>
            <a:off x="5571406" y="26106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6" name="Rectangle 27"/>
          <p:cNvSpPr>
            <a:spLocks/>
          </p:cNvSpPr>
          <p:nvPr/>
        </p:nvSpPr>
        <p:spPr bwMode="auto">
          <a:xfrm>
            <a:off x="1736006" y="2674145"/>
            <a:ext cx="977900" cy="146050"/>
          </a:xfrm>
          <a:prstGeom prst="rect">
            <a:avLst/>
          </a:prstGeom>
          <a:solidFill>
            <a:srgbClr val="FD9A00"/>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7" name="Line 28"/>
          <p:cNvSpPr>
            <a:spLocks noChangeShapeType="1"/>
          </p:cNvSpPr>
          <p:nvPr/>
        </p:nvSpPr>
        <p:spPr bwMode="auto">
          <a:xfrm>
            <a:off x="6917606" y="1557078"/>
            <a:ext cx="0" cy="1270000"/>
          </a:xfrm>
          <a:prstGeom prst="line">
            <a:avLst/>
          </a:prstGeom>
          <a:noFill/>
          <a:ln w="25400" cap="flat">
            <a:solidFill>
              <a:schemeClr val="tx1"/>
            </a:solidFill>
            <a:prstDash val="solid"/>
            <a:miter lim="800000"/>
            <a:headEnd type="triangle" w="med" len="sm"/>
            <a:tailEnd type="triangle" w="med" len="sm"/>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8" name="Rectangle 29"/>
          <p:cNvSpPr>
            <a:spLocks/>
          </p:cNvSpPr>
          <p:nvPr/>
        </p:nvSpPr>
        <p:spPr bwMode="auto">
          <a:xfrm>
            <a:off x="7020272" y="1530934"/>
            <a:ext cx="1368152" cy="138035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Database</a:t>
            </a:r>
          </a:p>
          <a:p>
            <a:pPr marL="0" marR="0" lvl="0" indent="0" algn="l" defTabSz="457200" rtl="0" eaLnBrk="1" fontAlgn="auto" latinLnBrk="0" hangingPunct="1">
              <a:lnSpc>
                <a:spcPct val="80000"/>
              </a:lnSpc>
              <a:spcBef>
                <a:spcPts val="0"/>
              </a:spcBef>
              <a:spcAft>
                <a:spcPts val="0"/>
              </a:spcAft>
              <a:buClrTx/>
              <a:buSzTx/>
              <a:buFontTx/>
              <a:buNone/>
              <a:tabLst/>
              <a:defRPr/>
            </a:pPr>
            <a:endPar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endParaRPr>
          </a:p>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Graphs</a:t>
            </a:r>
          </a:p>
          <a:p>
            <a:pPr marL="0" marR="0" lvl="0" indent="0" algn="l" defTabSz="457200" rtl="0" eaLnBrk="1" fontAlgn="auto" latinLnBrk="0" hangingPunct="1">
              <a:lnSpc>
                <a:spcPct val="80000"/>
              </a:lnSpc>
              <a:spcBef>
                <a:spcPts val="0"/>
              </a:spcBef>
              <a:spcAft>
                <a:spcPts val="0"/>
              </a:spcAft>
              <a:buClrTx/>
              <a:buSzTx/>
              <a:buFontTx/>
              <a:buNone/>
              <a:tabLst/>
              <a:defRPr/>
            </a:pPr>
            <a:endPar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endParaRPr>
          </a:p>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Media </a:t>
            </a:r>
            <a:r>
              <a:rPr kumimoji="0" lang="en-US" sz="24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 </a:t>
            </a:r>
          </a:p>
        </p:txBody>
      </p:sp>
      <p:sp>
        <p:nvSpPr>
          <p:cNvPr id="29" name="Freeform 30"/>
          <p:cNvSpPr>
            <a:spLocks/>
          </p:cNvSpPr>
          <p:nvPr/>
        </p:nvSpPr>
        <p:spPr bwMode="auto">
          <a:xfrm>
            <a:off x="1835696" y="2060848"/>
            <a:ext cx="3742060" cy="1451497"/>
          </a:xfrm>
          <a:custGeom>
            <a:avLst/>
            <a:gdLst>
              <a:gd name="T0" fmla="*/ 21600 w 21600"/>
              <a:gd name="T1" fmla="*/ 12000 h 21600"/>
              <a:gd name="T2" fmla="*/ 21600 w 21600"/>
              <a:gd name="T3" fmla="*/ 21600 h 21600"/>
              <a:gd name="T4" fmla="*/ 0 w 21600"/>
              <a:gd name="T5" fmla="*/ 21600 h 21600"/>
              <a:gd name="T6" fmla="*/ 0 w 21600"/>
              <a:gd name="T7" fmla="*/ 0 h 21600"/>
            </a:gdLst>
            <a:ahLst/>
            <a:cxnLst>
              <a:cxn ang="0">
                <a:pos x="T0" y="T1"/>
              </a:cxn>
              <a:cxn ang="0">
                <a:pos x="T2" y="T3"/>
              </a:cxn>
              <a:cxn ang="0">
                <a:pos x="T4" y="T5"/>
              </a:cxn>
              <a:cxn ang="0">
                <a:pos x="T6" y="T7"/>
              </a:cxn>
            </a:cxnLst>
            <a:rect l="0" t="0" r="r" b="b"/>
            <a:pathLst>
              <a:path w="21600" h="21600">
                <a:moveTo>
                  <a:pt x="21600" y="12000"/>
                </a:moveTo>
                <a:lnTo>
                  <a:pt x="21600" y="21600"/>
                </a:lnTo>
                <a:lnTo>
                  <a:pt x="0" y="21600"/>
                </a:lnTo>
                <a:lnTo>
                  <a:pt x="0" y="0"/>
                </a:lnTo>
              </a:path>
            </a:pathLst>
          </a:custGeom>
          <a:noFill/>
          <a:ln w="101600" cap="flat">
            <a:solidFill>
              <a:srgbClr val="D90B00"/>
            </a:solidFill>
            <a:prstDash val="solid"/>
            <a:miter lim="800000"/>
            <a:headEnd type="none" w="med" len="med"/>
            <a:tailEnd type="triangle" w="med" len="med"/>
          </a:ln>
          <a:effectLst>
            <a:outerShdw blurRad="76200" dist="38099" dir="2700000" algn="ctr" rotWithShape="0">
              <a:schemeClr val="bg2">
                <a:alpha val="75000"/>
              </a:schemeClr>
            </a:outerShdw>
          </a:effectLst>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grpSp>
        <p:nvGrpSpPr>
          <p:cNvPr id="30" name="Group 34"/>
          <p:cNvGrpSpPr>
            <a:grpSpLocks/>
          </p:cNvGrpSpPr>
          <p:nvPr/>
        </p:nvGrpSpPr>
        <p:grpSpPr bwMode="auto">
          <a:xfrm>
            <a:off x="2195737" y="2122489"/>
            <a:ext cx="3661420" cy="1090487"/>
            <a:chOff x="0" y="0"/>
            <a:chExt cx="4219" cy="1352"/>
          </a:xfrm>
        </p:grpSpPr>
        <p:sp>
          <p:nvSpPr>
            <p:cNvPr id="31" name="Rectangle 31"/>
            <p:cNvSpPr>
              <a:spLocks/>
            </p:cNvSpPr>
            <p:nvPr/>
          </p:nvSpPr>
          <p:spPr bwMode="auto">
            <a:xfrm>
              <a:off x="2987" y="880"/>
              <a:ext cx="1232" cy="184"/>
            </a:xfrm>
            <a:prstGeom prst="rect">
              <a:avLst/>
            </a:prstGeom>
            <a:solidFill>
              <a:srgbClr val="FD9A00"/>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32" name="Freeform 32"/>
            <p:cNvSpPr>
              <a:spLocks/>
            </p:cNvSpPr>
            <p:nvPr/>
          </p:nvSpPr>
          <p:spPr bwMode="auto">
            <a:xfrm>
              <a:off x="0" y="0"/>
              <a:ext cx="3651" cy="1352"/>
            </a:xfrm>
            <a:custGeom>
              <a:avLst/>
              <a:gdLst>
                <a:gd name="T0" fmla="*/ 21600 w 21600"/>
                <a:gd name="T1" fmla="*/ 15330 h 21600"/>
                <a:gd name="T2" fmla="*/ 21600 w 21600"/>
                <a:gd name="T3" fmla="*/ 21600 h 21600"/>
                <a:gd name="T4" fmla="*/ 0 w 21600"/>
                <a:gd name="T5" fmla="*/ 21600 h 21600"/>
                <a:gd name="T6" fmla="*/ 0 w 21600"/>
                <a:gd name="T7" fmla="*/ 0 h 21600"/>
              </a:gdLst>
              <a:ahLst/>
              <a:cxnLst>
                <a:cxn ang="0">
                  <a:pos x="T0" y="T1"/>
                </a:cxn>
                <a:cxn ang="0">
                  <a:pos x="T2" y="T3"/>
                </a:cxn>
                <a:cxn ang="0">
                  <a:pos x="T4" y="T5"/>
                </a:cxn>
                <a:cxn ang="0">
                  <a:pos x="T6" y="T7"/>
                </a:cxn>
              </a:cxnLst>
              <a:rect l="0" t="0" r="r" b="b"/>
              <a:pathLst>
                <a:path w="21600" h="21600">
                  <a:moveTo>
                    <a:pt x="21600" y="15330"/>
                  </a:moveTo>
                  <a:lnTo>
                    <a:pt x="21600" y="21600"/>
                  </a:lnTo>
                  <a:lnTo>
                    <a:pt x="0" y="21600"/>
                  </a:lnTo>
                  <a:lnTo>
                    <a:pt x="0" y="0"/>
                  </a:lnTo>
                </a:path>
              </a:pathLst>
            </a:custGeom>
            <a:noFill/>
            <a:ln w="101600" cap="flat">
              <a:solidFill>
                <a:srgbClr val="D90B00"/>
              </a:solidFill>
              <a:prstDash val="solid"/>
              <a:miter lim="800000"/>
              <a:headEnd type="triangle" w="med" len="med"/>
              <a:tailEnd type="none" w="med" len="med"/>
            </a:ln>
            <a:effectLst>
              <a:outerShdw blurRad="76200" dist="38099" dir="2700000" algn="ctr" rotWithShape="0">
                <a:schemeClr val="bg2">
                  <a:alpha val="75000"/>
                </a:schemeClr>
              </a:outerShdw>
            </a:effectLst>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33" name="Rectangle 33"/>
            <p:cNvSpPr>
              <a:spLocks/>
            </p:cNvSpPr>
            <p:nvPr/>
          </p:nvSpPr>
          <p:spPr bwMode="auto">
            <a:xfrm>
              <a:off x="1245" y="1010"/>
              <a:ext cx="1528" cy="3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D90B00"/>
                  </a:solidFill>
                  <a:effectLst/>
                  <a:uLnTx/>
                  <a:uFillTx/>
                  <a:latin typeface="Myriad Pro Bold Cond" charset="0"/>
                  <a:ea typeface="ＭＳ Ｐゴシック" charset="0"/>
                  <a:cs typeface="Myriad Pro Bold Cond" charset="0"/>
                  <a:sym typeface="Myriad Pro Bold Cond" charset="0"/>
                </a:rPr>
                <a:t>Query</a:t>
              </a:r>
            </a:p>
          </p:txBody>
        </p:sp>
      </p:grpSp>
      <p:sp>
        <p:nvSpPr>
          <p:cNvPr id="34" name="Rectangle 35"/>
          <p:cNvSpPr>
            <a:spLocks/>
          </p:cNvSpPr>
          <p:nvPr/>
        </p:nvSpPr>
        <p:spPr bwMode="auto">
          <a:xfrm>
            <a:off x="3287142" y="3607047"/>
            <a:ext cx="1212850" cy="254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D90B00"/>
                </a:solidFill>
                <a:effectLst/>
                <a:uLnTx/>
                <a:uFillTx/>
                <a:latin typeface="Myriad Pro Bold Cond" charset="0"/>
                <a:ea typeface="ＭＳ Ｐゴシック" charset="0"/>
                <a:cs typeface="Myriad Pro Bold Cond" charset="0"/>
                <a:sym typeface="Myriad Pro Bold Cond" charset="0"/>
              </a:rPr>
              <a:t>Results</a:t>
            </a:r>
          </a:p>
        </p:txBody>
      </p:sp>
      <p:sp>
        <p:nvSpPr>
          <p:cNvPr id="35" name="Rounded Rectangle 34"/>
          <p:cNvSpPr>
            <a:spLocks noChangeArrowheads="1"/>
          </p:cNvSpPr>
          <p:nvPr/>
        </p:nvSpPr>
        <p:spPr bwMode="auto">
          <a:xfrm rot="5400000">
            <a:off x="6568243" y="1366158"/>
            <a:ext cx="2133601" cy="1650776"/>
          </a:xfrm>
          <a:prstGeom prst="roundRect">
            <a:avLst>
              <a:gd name="adj" fmla="val 16667"/>
            </a:avLst>
          </a:prstGeom>
          <a:noFill/>
          <a:ln w="114300">
            <a:solidFill>
              <a:srgbClr val="FF0000"/>
            </a:solidFill>
            <a:round/>
            <a:headEnd/>
            <a:tailEnd/>
          </a:ln>
          <a:extLst>
            <a:ext uri="{909E8E84-426E-40dd-AFC4-6F175D3DCCD1}">
              <a14:hiddenFill xmlns="" xmlns:a14="http://schemas.microsoft.com/office/drawing/2010/main">
                <a:solidFill>
                  <a:srgbClr val="FFFFFF"/>
                </a:solidFill>
              </a14:hiddenFill>
            </a:ext>
          </a:extLst>
        </p:spPr>
        <p:txBody>
          <a:bodyPr lIns="91440" tIns="45720" rIns="91440" bIns="4572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36" name="Text Box 17"/>
          <p:cNvSpPr txBox="1">
            <a:spLocks noChangeArrowheads="1"/>
          </p:cNvSpPr>
          <p:nvPr/>
        </p:nvSpPr>
        <p:spPr bwMode="auto">
          <a:xfrm>
            <a:off x="6957984" y="527451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37" name="Text Box 18"/>
          <p:cNvSpPr txBox="1">
            <a:spLocks noChangeAspect="1" noChangeArrowheads="1"/>
          </p:cNvSpPr>
          <p:nvPr/>
        </p:nvSpPr>
        <p:spPr bwMode="auto">
          <a:xfrm>
            <a:off x="6957984" y="490304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38" name="Text Box 19"/>
          <p:cNvSpPr txBox="1">
            <a:spLocks noChangeAspect="1" noChangeArrowheads="1"/>
          </p:cNvSpPr>
          <p:nvPr/>
        </p:nvSpPr>
        <p:spPr bwMode="auto">
          <a:xfrm>
            <a:off x="6954809" y="423872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39" name="Text Box 20"/>
          <p:cNvSpPr txBox="1">
            <a:spLocks noChangeAspect="1" noChangeArrowheads="1"/>
          </p:cNvSpPr>
          <p:nvPr/>
        </p:nvSpPr>
        <p:spPr bwMode="auto">
          <a:xfrm>
            <a:off x="6954809" y="386724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40" name="Text Box 21"/>
          <p:cNvSpPr txBox="1">
            <a:spLocks noChangeAspect="1" noChangeArrowheads="1"/>
          </p:cNvSpPr>
          <p:nvPr/>
        </p:nvSpPr>
        <p:spPr bwMode="auto">
          <a:xfrm>
            <a:off x="6954809" y="350053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41" name="Text Box 22"/>
          <p:cNvSpPr txBox="1">
            <a:spLocks noChangeAspect="1" noChangeArrowheads="1"/>
          </p:cNvSpPr>
          <p:nvPr/>
        </p:nvSpPr>
        <p:spPr bwMode="auto">
          <a:xfrm>
            <a:off x="6957984" y="564758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a:ea typeface="+mn-ea"/>
              <a:cs typeface="Arial" charset="0"/>
            </a:endParaRPr>
          </a:p>
        </p:txBody>
      </p:sp>
      <p:sp>
        <p:nvSpPr>
          <p:cNvPr id="42" name="Text Box 23"/>
          <p:cNvSpPr txBox="1">
            <a:spLocks noChangeAspect="1" noChangeArrowheads="1"/>
          </p:cNvSpPr>
          <p:nvPr/>
        </p:nvSpPr>
        <p:spPr bwMode="auto">
          <a:xfrm>
            <a:off x="6957984" y="601905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43" name="Text Box 24"/>
          <p:cNvSpPr txBox="1">
            <a:spLocks noChangeAspect="1" noChangeArrowheads="1"/>
          </p:cNvSpPr>
          <p:nvPr/>
        </p:nvSpPr>
        <p:spPr bwMode="auto">
          <a:xfrm>
            <a:off x="6957984" y="458065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44" name="Text Box 23"/>
          <p:cNvSpPr txBox="1">
            <a:spLocks noChangeAspect="1" noChangeArrowheads="1"/>
          </p:cNvSpPr>
          <p:nvPr/>
        </p:nvSpPr>
        <p:spPr bwMode="auto">
          <a:xfrm>
            <a:off x="6959572" y="637465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45" name="Rounded Rectangle 44"/>
          <p:cNvSpPr>
            <a:spLocks noChangeArrowheads="1"/>
          </p:cNvSpPr>
          <p:nvPr/>
        </p:nvSpPr>
        <p:spPr bwMode="auto">
          <a:xfrm rot="5400000">
            <a:off x="6849380" y="3977716"/>
            <a:ext cx="2232248" cy="2286000"/>
          </a:xfrm>
          <a:prstGeom prst="roundRect">
            <a:avLst>
              <a:gd name="adj" fmla="val 16667"/>
            </a:avLst>
          </a:prstGeom>
          <a:noFill/>
          <a:ln w="44450">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263491512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3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9"/>
                                        </p:tgtEl>
                                        <p:attrNameLst>
                                          <p:attrName>style.visibility</p:attrName>
                                        </p:attrNameLst>
                                      </p:cBhvr>
                                      <p:to>
                                        <p:strVal val="visible"/>
                                      </p:to>
                                    </p:set>
                                  </p:childTnLst>
                                </p:cTn>
                              </p:par>
                            </p:childTnLst>
                          </p:cTn>
                        </p:par>
                        <p:par>
                          <p:cTn id="15" fill="hold">
                            <p:stCondLst>
                              <p:cond delay="500"/>
                            </p:stCondLst>
                            <p:childTnLst>
                              <p:par>
                                <p:cTn id="16" presetID="1" presetClass="entr" presetSubtype="0" fill="hold" grpId="0" nodeType="afterEffect">
                                  <p:stCondLst>
                                    <p:cond delay="0"/>
                                  </p:stCondLst>
                                  <p:childTnLst>
                                    <p:set>
                                      <p:cBhvr>
                                        <p:cTn id="17" dur="1" fill="hold">
                                          <p:stCondLst>
                                            <p:cond delay="499"/>
                                          </p:stCondLst>
                                        </p:cTn>
                                        <p:tgtEl>
                                          <p:spTgt spid="34"/>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nodeType="clickEffect">
                                  <p:stCondLst>
                                    <p:cond delay="0"/>
                                  </p:stCondLst>
                                  <p:childTnLst>
                                    <p:set>
                                      <p:cBhvr>
                                        <p:cTn id="33"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nodeType="clickEffect">
                                  <p:stCondLst>
                                    <p:cond delay="0"/>
                                  </p:stCondLst>
                                  <p:childTnLst>
                                    <p:set>
                                      <p:cBhvr>
                                        <p:cTn id="37"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nodeType="clickEffect">
                                  <p:stCondLst>
                                    <p:cond delay="0"/>
                                  </p:stCondLst>
                                  <p:childTnLst>
                                    <p:set>
                                      <p:cBhvr>
                                        <p:cTn id="41"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grpId="0" nodeType="clickEffect">
                                  <p:stCondLst>
                                    <p:cond delay="0"/>
                                  </p:stCondLst>
                                  <p:childTnLst>
                                    <p:set>
                                      <p:cBhvr>
                                        <p:cTn id="45" dur="1" fill="hold">
                                          <p:stCondLst>
                                            <p:cond delay="0"/>
                                          </p:stCondLst>
                                        </p:cTn>
                                        <p:tgtEl>
                                          <p:spTgt spid="40"/>
                                        </p:tgtEl>
                                        <p:attrNameLst>
                                          <p:attrName>style.visibility</p:attrName>
                                        </p:attrNameLst>
                                      </p:cBhvr>
                                      <p:to>
                                        <p:strVal val="visible"/>
                                      </p:to>
                                    </p:set>
                                  </p:childTnLst>
                                </p:cTn>
                              </p:par>
                              <p:par>
                                <p:cTn id="46" presetID="1" presetClass="entr" presetSubtype="0" fill="hold" grpId="0" nodeType="withEffect">
                                  <p:stCondLst>
                                    <p:cond delay="0"/>
                                  </p:stCondLst>
                                  <p:childTnLst>
                                    <p:set>
                                      <p:cBhvr>
                                        <p:cTn id="47" dur="1" fill="hold">
                                          <p:stCondLst>
                                            <p:cond delay="0"/>
                                          </p:stCondLst>
                                        </p:cTn>
                                        <p:tgtEl>
                                          <p:spTgt spid="44"/>
                                        </p:tgtEl>
                                        <p:attrNameLst>
                                          <p:attrName>style.visibility</p:attrName>
                                        </p:attrNameLst>
                                      </p:cBhvr>
                                      <p:to>
                                        <p:strVal val="visible"/>
                                      </p:to>
                                    </p:set>
                                  </p:childTnLst>
                                </p:cTn>
                              </p:par>
                              <p:par>
                                <p:cTn id="48" presetID="1" presetClass="entr" presetSubtype="0" fill="hold" grpId="0" nodeType="withEffect">
                                  <p:stCondLst>
                                    <p:cond delay="0"/>
                                  </p:stCondLst>
                                  <p:childTnLst>
                                    <p:set>
                                      <p:cBhvr>
                                        <p:cTn id="49" dur="1" fill="hold">
                                          <p:stCondLst>
                                            <p:cond delay="0"/>
                                          </p:stCondLst>
                                        </p:cTn>
                                        <p:tgtEl>
                                          <p:spTgt spid="39"/>
                                        </p:tgtEl>
                                        <p:attrNameLst>
                                          <p:attrName>style.visibility</p:attrName>
                                        </p:attrNameLst>
                                      </p:cBhvr>
                                      <p:to>
                                        <p:strVal val="visible"/>
                                      </p:to>
                                    </p:set>
                                  </p:childTnLst>
                                </p:cTn>
                              </p:par>
                              <p:par>
                                <p:cTn id="50" presetID="1" presetClass="entr" presetSubtype="0" fill="hold" grpId="0" nodeType="withEffect">
                                  <p:stCondLst>
                                    <p:cond delay="0"/>
                                  </p:stCondLst>
                                  <p:childTnLst>
                                    <p:set>
                                      <p:cBhvr>
                                        <p:cTn id="51" dur="1" fill="hold">
                                          <p:stCondLst>
                                            <p:cond delay="0"/>
                                          </p:stCondLst>
                                        </p:cTn>
                                        <p:tgtEl>
                                          <p:spTgt spid="38"/>
                                        </p:tgtEl>
                                        <p:attrNameLst>
                                          <p:attrName>style.visibility</p:attrName>
                                        </p:attrNameLst>
                                      </p:cBhvr>
                                      <p:to>
                                        <p:strVal val="visible"/>
                                      </p:to>
                                    </p:set>
                                  </p:childTnLst>
                                </p:cTn>
                              </p:par>
                              <p:par>
                                <p:cTn id="52" presetID="1" presetClass="entr" presetSubtype="0" fill="hold" grpId="0" nodeType="withEffect">
                                  <p:stCondLst>
                                    <p:cond delay="0"/>
                                  </p:stCondLst>
                                  <p:childTnLst>
                                    <p:set>
                                      <p:cBhvr>
                                        <p:cTn id="53" dur="1" fill="hold">
                                          <p:stCondLst>
                                            <p:cond delay="0"/>
                                          </p:stCondLst>
                                        </p:cTn>
                                        <p:tgtEl>
                                          <p:spTgt spid="43"/>
                                        </p:tgtEl>
                                        <p:attrNameLst>
                                          <p:attrName>style.visibility</p:attrName>
                                        </p:attrNameLst>
                                      </p:cBhvr>
                                      <p:to>
                                        <p:strVal val="visible"/>
                                      </p:to>
                                    </p:set>
                                  </p:childTnLst>
                                </p:cTn>
                              </p:par>
                              <p:par>
                                <p:cTn id="54" presetID="1" presetClass="entr" presetSubtype="0" fill="hold" grpId="0" nodeType="withEffect">
                                  <p:stCondLst>
                                    <p:cond delay="0"/>
                                  </p:stCondLst>
                                  <p:childTnLst>
                                    <p:set>
                                      <p:cBhvr>
                                        <p:cTn id="55" dur="1" fill="hold">
                                          <p:stCondLst>
                                            <p:cond delay="0"/>
                                          </p:stCondLst>
                                        </p:cTn>
                                        <p:tgtEl>
                                          <p:spTgt spid="37"/>
                                        </p:tgtEl>
                                        <p:attrNameLst>
                                          <p:attrName>style.visibility</p:attrName>
                                        </p:attrNameLst>
                                      </p:cBhvr>
                                      <p:to>
                                        <p:strVal val="visible"/>
                                      </p:to>
                                    </p:set>
                                  </p:childTnLst>
                                </p:cTn>
                              </p:par>
                              <p:par>
                                <p:cTn id="56" presetID="1" presetClass="entr" presetSubtype="0" fill="hold" grpId="0" nodeType="withEffect">
                                  <p:stCondLst>
                                    <p:cond delay="0"/>
                                  </p:stCondLst>
                                  <p:childTnLst>
                                    <p:set>
                                      <p:cBhvr>
                                        <p:cTn id="57" dur="1" fill="hold">
                                          <p:stCondLst>
                                            <p:cond delay="0"/>
                                          </p:stCondLst>
                                        </p:cTn>
                                        <p:tgtEl>
                                          <p:spTgt spid="36"/>
                                        </p:tgtEl>
                                        <p:attrNameLst>
                                          <p:attrName>style.visibility</p:attrName>
                                        </p:attrNameLst>
                                      </p:cBhvr>
                                      <p:to>
                                        <p:strVal val="visible"/>
                                      </p:to>
                                    </p:set>
                                  </p:childTnLst>
                                </p:cTn>
                              </p:par>
                              <p:par>
                                <p:cTn id="58" presetID="1" presetClass="entr" presetSubtype="0" fill="hold" grpId="0" nodeType="withEffect">
                                  <p:stCondLst>
                                    <p:cond delay="0"/>
                                  </p:stCondLst>
                                  <p:childTnLst>
                                    <p:set>
                                      <p:cBhvr>
                                        <p:cTn id="59" dur="1" fill="hold">
                                          <p:stCondLst>
                                            <p:cond delay="0"/>
                                          </p:stCondLst>
                                        </p:cTn>
                                        <p:tgtEl>
                                          <p:spTgt spid="41"/>
                                        </p:tgtEl>
                                        <p:attrNameLst>
                                          <p:attrName>style.visibility</p:attrName>
                                        </p:attrNameLst>
                                      </p:cBhvr>
                                      <p:to>
                                        <p:strVal val="visible"/>
                                      </p:to>
                                    </p:set>
                                  </p:childTnLst>
                                </p:cTn>
                              </p:par>
                              <p:par>
                                <p:cTn id="60" presetID="1" presetClass="entr" presetSubtype="0" fill="hold" grpId="0" nodeType="withEffect">
                                  <p:stCondLst>
                                    <p:cond delay="0"/>
                                  </p:stCondLst>
                                  <p:childTnLst>
                                    <p:set>
                                      <p:cBhvr>
                                        <p:cTn id="61" dur="1" fill="hold">
                                          <p:stCondLst>
                                            <p:cond delay="0"/>
                                          </p:stCondLst>
                                        </p:cTn>
                                        <p:tgtEl>
                                          <p:spTgt spid="42"/>
                                        </p:tgtEl>
                                        <p:attrNameLst>
                                          <p:attrName>style.visibility</p:attrName>
                                        </p:attrNameLst>
                                      </p:cBhvr>
                                      <p:to>
                                        <p:strVal val="visible"/>
                                      </p:to>
                                    </p:set>
                                  </p:childTnLst>
                                </p:cTn>
                              </p:par>
                            </p:childTnLst>
                          </p:cTn>
                        </p:par>
                      </p:childTnLst>
                    </p:cTn>
                  </p:par>
                  <p:par>
                    <p:cTn id="62" fill="hold">
                      <p:stCondLst>
                        <p:cond delay="indefinite"/>
                      </p:stCondLst>
                      <p:childTnLst>
                        <p:par>
                          <p:cTn id="63" fill="hold">
                            <p:stCondLst>
                              <p:cond delay="0"/>
                            </p:stCondLst>
                            <p:childTnLst>
                              <p:par>
                                <p:cTn id="64" presetID="1" presetClass="entr" presetSubtype="0" fill="hold" grpId="0" nodeType="clickEffect">
                                  <p:stCondLst>
                                    <p:cond delay="0"/>
                                  </p:stCondLst>
                                  <p:childTnLst>
                                    <p:set>
                                      <p:cBhvr>
                                        <p:cTn id="65" dur="1" fill="hold">
                                          <p:stCondLst>
                                            <p:cond delay="0"/>
                                          </p:stCondLst>
                                        </p:cTn>
                                        <p:tgtEl>
                                          <p:spTgt spid="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4" grpId="0" autoUpdateAnimBg="0"/>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PIM Review and Open Problems</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Onur Mutlu, Saugata Ghose, Juan Gomez-Luna, and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Rachata</a:t>
            </a:r>
            <a:r>
              <a:rPr kumimoji="0" lang="en-US" sz="1800" b="0" i="0" u="none" strike="noStrike" kern="1200" cap="none" spc="0" normalizeH="0" baseline="0" noProof="0" dirty="0">
                <a:ln>
                  <a:noFill/>
                </a:ln>
                <a:solidFill>
                  <a:srgbClr val="000000"/>
                </a:solidFill>
                <a:effectLst/>
                <a:uLnTx/>
                <a:uFillTx/>
                <a:latin typeface="Tahoma"/>
                <a:ea typeface="+mn-ea"/>
                <a:cs typeface="+mn-cs"/>
              </a:rPr>
              <a:t> Ausavarungnirun,</a:t>
            </a:r>
            <a:br>
              <a:rPr kumimoji="0" lang="en-US" sz="1800" b="0" i="0" u="none" strike="noStrike" kern="1200" cap="none" spc="0" normalizeH="0" baseline="0" noProof="0" dirty="0">
                <a:ln>
                  <a:noFill/>
                </a:ln>
                <a:solidFill>
                  <a:srgbClr val="000000"/>
                </a:solidFill>
                <a:effectLst/>
                <a:uLnTx/>
                <a:uFillTx/>
                <a:latin typeface="Tahoma"/>
                <a:ea typeface="+mn-ea"/>
                <a:cs typeface="+mn-cs"/>
              </a:rPr>
            </a:b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"A Modern Primer on Processing in Memory"</a:t>
            </a:r>
            <a:br>
              <a:rPr kumimoji="0" lang="en-US" sz="1800" b="0" i="0" u="none" strike="noStrike" kern="1200" cap="none" spc="0" normalizeH="0" baseline="0" noProof="0" dirty="0">
                <a:ln>
                  <a:noFill/>
                </a:ln>
                <a:solidFill>
                  <a:srgbClr val="0432FF"/>
                </a:solidFill>
                <a:effectLst/>
                <a:uLnTx/>
                <a:uFillTx/>
                <a:latin typeface="Tahoma"/>
                <a:ea typeface="+mn-ea"/>
                <a:cs typeface="+mn-cs"/>
              </a:rPr>
            </a:br>
            <a:r>
              <a:rPr kumimoji="0" lang="en-US" sz="1800" b="0" i="1" u="none" strike="noStrike" kern="1200" cap="none" spc="0" normalizeH="0" baseline="0" noProof="0" dirty="0">
                <a:ln>
                  <a:noFill/>
                </a:ln>
                <a:solidFill>
                  <a:srgbClr val="000000"/>
                </a:solidFill>
                <a:effectLst/>
                <a:uLnTx/>
                <a:uFillTx/>
                <a:latin typeface="Tahoma"/>
                <a:ea typeface="+mn-ea"/>
                <a:cs typeface="+mn-cs"/>
              </a:rPr>
              <a:t>Invited Book Chapter in </a:t>
            </a:r>
            <a:r>
              <a:rPr kumimoji="0" lang="en-US" sz="1800" b="1" i="1" u="none" strike="noStrike" kern="1200" cap="none" spc="0" normalizeH="0" baseline="0" noProof="0" dirty="0">
                <a:ln>
                  <a:noFill/>
                </a:ln>
                <a:solidFill>
                  <a:srgbClr val="000000"/>
                </a:solidFill>
                <a:effectLst/>
                <a:uLnTx/>
                <a:uFillTx/>
                <a:latin typeface="Tahoma"/>
                <a:ea typeface="+mn-ea"/>
                <a:cs typeface="+mn-cs"/>
                <a:hlinkClick r:id="rId3"/>
              </a:rPr>
              <a:t>Emerging Computing: From Devices to Systems - Looking Beyond Moore and Von Neumann</a:t>
            </a:r>
            <a:r>
              <a:rPr kumimoji="0" lang="en-US" sz="1800" b="0" i="0" u="none" strike="noStrike" kern="1200" cap="none" spc="0" normalizeH="0" baseline="0" noProof="0" dirty="0">
                <a:ln>
                  <a:noFill/>
                </a:ln>
                <a:solidFill>
                  <a:srgbClr val="000000"/>
                </a:solidFill>
                <a:effectLst/>
                <a:uLnTx/>
                <a:uFillTx/>
                <a:latin typeface="Tahoma"/>
                <a:ea typeface="+mn-ea"/>
                <a:cs typeface="+mn-cs"/>
              </a:rPr>
              <a:t>, Springer, to be published in 2021.</a:t>
            </a: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1" i="0" u="none" strike="noStrike" kern="0" cap="none" spc="0" normalizeH="0" baseline="0" noProof="0" dirty="0">
              <a:ln>
                <a:noFill/>
              </a:ln>
              <a:solidFill>
                <a:srgbClr val="000000"/>
              </a:solidFill>
              <a:effectLst/>
              <a:uLnTx/>
              <a:uFillTx/>
              <a:latin typeface="Tahoma"/>
              <a:ea typeface="+mn-ea"/>
              <a:cs typeface="+mn-cs"/>
            </a:endParaRP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67467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4">
                  <a:extLst>
                    <a:ext uri="{A12FA001-AC4F-418D-AE19-62706E023703}">
                      <ahyp:hlinkClr xmlns:ahyp="http://schemas.microsoft.com/office/drawing/2018/hyperlinkcolor" val="tx"/>
                    </a:ext>
                  </a:extLst>
                </a:hlinkClick>
              </a:rPr>
              <a:t>https://arxiv.org/pdf/1903.03988.pdf</a:t>
            </a:r>
            <a:endParaRPr kumimoji="0" lang="en-US" sz="1800" b="1" i="0" u="none" strike="noStrike" kern="1200" cap="none" spc="0" normalizeH="0" baseline="0" noProof="0" dirty="0">
              <a:ln>
                <a:noFill/>
              </a:ln>
              <a:solidFill>
                <a:srgbClr val="0432FF"/>
              </a:solidFill>
              <a:effectLst/>
              <a:uLnTx/>
              <a:uFillTx/>
              <a:latin typeface="Tahoma"/>
              <a:ea typeface="+mn-ea"/>
              <a:cs typeface="+mn-cs"/>
            </a:endParaRPr>
          </a:p>
        </p:txBody>
      </p:sp>
      <p:pic>
        <p:nvPicPr>
          <p:cNvPr id="6" name="Picture 5">
            <a:extLst>
              <a:ext uri="{FF2B5EF4-FFF2-40B4-BE49-F238E27FC236}">
                <a16:creationId xmlns:a16="http://schemas.microsoft.com/office/drawing/2014/main" id="{A5EA4CA5-FBD8-9749-9830-D77D34BE5845}"/>
              </a:ext>
            </a:extLst>
          </p:cNvPr>
          <p:cNvPicPr>
            <a:picLocks noChangeAspect="1"/>
          </p:cNvPicPr>
          <p:nvPr/>
        </p:nvPicPr>
        <p:blipFill>
          <a:blip r:embed="rId5"/>
          <a:stretch>
            <a:fillRect/>
          </a:stretch>
        </p:blipFill>
        <p:spPr>
          <a:xfrm>
            <a:off x="-14659" y="1455514"/>
            <a:ext cx="9144000" cy="2744353"/>
          </a:xfrm>
          <a:prstGeom prst="rect">
            <a:avLst/>
          </a:prstGeom>
        </p:spPr>
      </p:pic>
    </p:spTree>
    <p:extLst>
      <p:ext uri="{BB962C8B-B14F-4D97-AF65-F5344CB8AC3E}">
        <p14:creationId xmlns:p14="http://schemas.microsoft.com/office/powerpoint/2010/main" val="386017129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E2567D-A796-D347-A81C-53A42C0F54BE}"/>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1A1D145C-B1CC-0248-8402-DB3B402EA310}"/>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8D74E4B9-8C28-2246-BBD1-89AFB3653A3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97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F32E59C2-C60B-164F-8152-5EAEA0A62FE5}"/>
              </a:ext>
            </a:extLst>
          </p:cNvPr>
          <p:cNvPicPr>
            <a:picLocks noChangeAspect="1"/>
          </p:cNvPicPr>
          <p:nvPr/>
        </p:nvPicPr>
        <p:blipFill>
          <a:blip r:embed="rId2"/>
          <a:stretch>
            <a:fillRect/>
          </a:stretch>
        </p:blipFill>
        <p:spPr>
          <a:xfrm>
            <a:off x="1835150" y="196850"/>
            <a:ext cx="5473700" cy="6464300"/>
          </a:xfrm>
          <a:prstGeom prst="rect">
            <a:avLst/>
          </a:prstGeom>
        </p:spPr>
      </p:pic>
    </p:spTree>
    <p:extLst>
      <p:ext uri="{BB962C8B-B14F-4D97-AF65-F5344CB8AC3E}">
        <p14:creationId xmlns:p14="http://schemas.microsoft.com/office/powerpoint/2010/main" val="1892590674"/>
      </p:ext>
    </p:extLst>
  </p:cSld>
  <p:clrMapOvr>
    <a:masterClrMapping/>
  </p:clrMapOvr>
  <p:transition/>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889408-568D-D849-B20B-D14F7C0146BA}"/>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77809458-3406-614B-8614-09C6E86A51A6}"/>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2829EE78-77DE-774E-8E3C-547D2974177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98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2DF97FCE-1C93-7F47-B714-6E5EA092E7B6}"/>
              </a:ext>
            </a:extLst>
          </p:cNvPr>
          <p:cNvPicPr>
            <a:picLocks noChangeAspect="1"/>
          </p:cNvPicPr>
          <p:nvPr/>
        </p:nvPicPr>
        <p:blipFill>
          <a:blip r:embed="rId2"/>
          <a:stretch>
            <a:fillRect/>
          </a:stretch>
        </p:blipFill>
        <p:spPr>
          <a:xfrm>
            <a:off x="1955617" y="0"/>
            <a:ext cx="5232765" cy="6858000"/>
          </a:xfrm>
          <a:prstGeom prst="rect">
            <a:avLst/>
          </a:prstGeom>
        </p:spPr>
      </p:pic>
    </p:spTree>
    <p:extLst>
      <p:ext uri="{BB962C8B-B14F-4D97-AF65-F5344CB8AC3E}">
        <p14:creationId xmlns:p14="http://schemas.microsoft.com/office/powerpoint/2010/main" val="1126066395"/>
      </p:ext>
    </p:extLst>
  </p:cSld>
  <p:clrMapOvr>
    <a:masterClrMapping/>
  </p:clrMapOvr>
  <p:transition/>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2D9B52-F2B8-8348-BBF0-9CC3383732A5}"/>
              </a:ext>
            </a:extLst>
          </p:cNvPr>
          <p:cNvSpPr>
            <a:spLocks noGrp="1"/>
          </p:cNvSpPr>
          <p:nvPr>
            <p:ph type="ctrTitle"/>
          </p:nvPr>
        </p:nvSpPr>
        <p:spPr>
          <a:xfrm>
            <a:off x="660343" y="1412776"/>
            <a:ext cx="7924800" cy="1752600"/>
          </a:xfrm>
        </p:spPr>
        <p:txBody>
          <a:bodyPr/>
          <a:lstStyle/>
          <a:p>
            <a:pPr algn="ctr"/>
            <a:r>
              <a:rPr lang="en-US" dirty="0"/>
              <a:t>We Need to Think Differently from the Past Approaches</a:t>
            </a:r>
          </a:p>
        </p:txBody>
      </p:sp>
      <p:sp>
        <p:nvSpPr>
          <p:cNvPr id="3" name="Subtitle 2">
            <a:extLst>
              <a:ext uri="{FF2B5EF4-FFF2-40B4-BE49-F238E27FC236}">
                <a16:creationId xmlns:a16="http://schemas.microsoft.com/office/drawing/2014/main" id="{C9E3E67C-D070-004D-ADD7-E5EC7486AAB3}"/>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2ADEE094-EFFB-5A43-AF3E-891771815A6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99</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028238693"/>
      </p:ext>
    </p:extLst>
  </p:cSld>
  <p:clrMapOvr>
    <a:masterClrMapping/>
  </p:clrMapOvr>
  <p:transition/>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268760"/>
            <a:ext cx="7924800" cy="1752600"/>
          </a:xfrm>
        </p:spPr>
        <p:txBody>
          <a:bodyPr/>
          <a:lstStyle/>
          <a:p>
            <a:r>
              <a:rPr lang="en-US" sz="6000" dirty="0"/>
              <a:t>Processing in Memory:</a:t>
            </a:r>
            <a:br>
              <a:rPr lang="en-US" sz="6000" dirty="0"/>
            </a:br>
            <a:r>
              <a:rPr lang="en-US" sz="6000"/>
              <a:t>		Two </a:t>
            </a:r>
            <a:r>
              <a:rPr lang="en-US" sz="6000" dirty="0"/>
              <a:t>Approaches</a:t>
            </a:r>
            <a:endParaRPr lang="en-US" sz="6000" b="1" dirty="0"/>
          </a:p>
        </p:txBody>
      </p:sp>
      <p:sp>
        <p:nvSpPr>
          <p:cNvPr id="3" name="Subtitle 2"/>
          <p:cNvSpPr>
            <a:spLocks noGrp="1"/>
          </p:cNvSpPr>
          <p:nvPr>
            <p:ph type="subTitle" idx="1"/>
          </p:nvPr>
        </p:nvSpPr>
        <p:spPr>
          <a:xfrm>
            <a:off x="685800" y="4484712"/>
            <a:ext cx="7848600" cy="1752600"/>
          </a:xfrm>
        </p:spPr>
        <p:txBody>
          <a:bodyPr/>
          <a:lstStyle/>
          <a:p>
            <a:pPr algn="l"/>
            <a:r>
              <a:rPr lang="en-US" sz="3600" dirty="0"/>
              <a:t>1. Processing using Memory</a:t>
            </a:r>
          </a:p>
          <a:p>
            <a:pPr algn="l"/>
            <a:r>
              <a:rPr lang="en-US" sz="3600" dirty="0">
                <a:solidFill>
                  <a:srgbClr val="0432FF"/>
                </a:solidFill>
              </a:rPr>
              <a:t>2. Processing near Memory</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0CAD05-5F98-C240-A41D-E171A6304933}" type="slidenum">
              <a:rPr kumimoji="0" lang="en-US" sz="12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100</a:t>
            </a:fld>
            <a:endParaRPr kumimoji="0" lang="en-US" sz="12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992158987"/>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741AE0-544C-AA4C-B8F5-232DBF7EB8E6}"/>
              </a:ext>
            </a:extLst>
          </p:cNvPr>
          <p:cNvSpPr>
            <a:spLocks noGrp="1"/>
          </p:cNvSpPr>
          <p:nvPr>
            <p:ph type="title"/>
          </p:nvPr>
        </p:nvSpPr>
        <p:spPr/>
        <p:txBody>
          <a:bodyPr/>
          <a:lstStyle/>
          <a:p>
            <a:r>
              <a:rPr lang="en-US" dirty="0"/>
              <a:t>Two PIM Approaches</a:t>
            </a:r>
          </a:p>
        </p:txBody>
      </p:sp>
      <p:sp>
        <p:nvSpPr>
          <p:cNvPr id="3" name="Content Placeholder 2">
            <a:extLst>
              <a:ext uri="{FF2B5EF4-FFF2-40B4-BE49-F238E27FC236}">
                <a16:creationId xmlns:a16="http://schemas.microsoft.com/office/drawing/2014/main" id="{ABAF999D-0C9A-9C49-95EE-90346FD7FE9E}"/>
              </a:ext>
            </a:extLst>
          </p:cNvPr>
          <p:cNvSpPr>
            <a:spLocks noGrp="1"/>
          </p:cNvSpPr>
          <p:nvPr>
            <p:ph idx="1"/>
          </p:nvPr>
        </p:nvSpPr>
        <p:spPr>
          <a:xfrm>
            <a:off x="5364088" y="2443336"/>
            <a:ext cx="3475112" cy="1993776"/>
          </a:xfrm>
        </p:spPr>
        <p:txBody>
          <a:bodyPr/>
          <a:lstStyle/>
          <a:p>
            <a:pPr marL="0" indent="0">
              <a:buNone/>
            </a:pPr>
            <a:r>
              <a:rPr lang="en-US" sz="1200" dirty="0"/>
              <a:t>Onur Mutlu, </a:t>
            </a:r>
            <a:r>
              <a:rPr lang="en-US" sz="1200" dirty="0" err="1"/>
              <a:t>Saugata</a:t>
            </a:r>
            <a:r>
              <a:rPr lang="en-US" sz="1200" dirty="0"/>
              <a:t> Ghose, Juan Gomez-Luna, and </a:t>
            </a:r>
            <a:r>
              <a:rPr lang="en-US" sz="1200" dirty="0" err="1"/>
              <a:t>Rachata</a:t>
            </a:r>
            <a:r>
              <a:rPr lang="en-US" sz="1200" dirty="0"/>
              <a:t> </a:t>
            </a:r>
            <a:r>
              <a:rPr lang="en-US" sz="1200" dirty="0" err="1"/>
              <a:t>Ausavarungnirun</a:t>
            </a:r>
            <a:r>
              <a:rPr lang="en-US" sz="1200" dirty="0"/>
              <a:t>,</a:t>
            </a:r>
            <a:br>
              <a:rPr lang="en-US" sz="1200" dirty="0"/>
            </a:br>
            <a:r>
              <a:rPr lang="en-US" sz="1200" b="1" dirty="0">
                <a:solidFill>
                  <a:srgbClr val="0432FF"/>
                </a:solidFill>
                <a:hlinkClick r:id="rId2">
                  <a:extLst>
                    <a:ext uri="{A12FA001-AC4F-418D-AE19-62706E023703}">
                      <ahyp:hlinkClr xmlns:ahyp="http://schemas.microsoft.com/office/drawing/2018/hyperlinkcolor" val="tx"/>
                    </a:ext>
                  </a:extLst>
                </a:hlinkClick>
              </a:rPr>
              <a:t>"A Modern Primer on Processing in Memory"</a:t>
            </a:r>
            <a:br>
              <a:rPr lang="en-US" sz="1200" dirty="0"/>
            </a:br>
            <a:r>
              <a:rPr lang="en-US" sz="1200" i="1" dirty="0"/>
              <a:t>Invited Book Chapter in </a:t>
            </a:r>
            <a:r>
              <a:rPr lang="en-US" sz="1200" b="1" i="1" dirty="0">
                <a:hlinkClick r:id="rId3"/>
              </a:rPr>
              <a:t>Emerging Computing: From Devices to Systems - Looking Beyond Moore and Von Neumann</a:t>
            </a:r>
            <a:r>
              <a:rPr lang="en-US" sz="1200" dirty="0"/>
              <a:t>, Springer, to be published in 2021.</a:t>
            </a:r>
            <a:br>
              <a:rPr lang="en-US" sz="1200" dirty="0"/>
            </a:br>
            <a:r>
              <a:rPr lang="en-US" sz="1200" dirty="0"/>
              <a:t>[</a:t>
            </a:r>
            <a:r>
              <a:rPr lang="en-US" sz="1200" dirty="0">
                <a:solidFill>
                  <a:srgbClr val="0432FF"/>
                </a:solidFill>
                <a:hlinkClick r:id="rId4">
                  <a:extLst>
                    <a:ext uri="{A12FA001-AC4F-418D-AE19-62706E023703}">
                      <ahyp:hlinkClr xmlns:ahyp="http://schemas.microsoft.com/office/drawing/2018/hyperlinkcolor" val="tx"/>
                    </a:ext>
                  </a:extLst>
                </a:hlinkClick>
              </a:rPr>
              <a:t>Tutorial Video on "Memory-Centric Computing Systems"</a:t>
            </a:r>
            <a:r>
              <a:rPr lang="en-US" sz="1200" dirty="0">
                <a:solidFill>
                  <a:srgbClr val="0432FF"/>
                </a:solidFill>
              </a:rPr>
              <a:t> </a:t>
            </a:r>
            <a:r>
              <a:rPr lang="en-US" sz="1200" dirty="0"/>
              <a:t>(1 hour 51 minutes)]</a:t>
            </a:r>
          </a:p>
        </p:txBody>
      </p:sp>
      <p:sp>
        <p:nvSpPr>
          <p:cNvPr id="4" name="Slide Number Placeholder 3">
            <a:extLst>
              <a:ext uri="{FF2B5EF4-FFF2-40B4-BE49-F238E27FC236}">
                <a16:creationId xmlns:a16="http://schemas.microsoft.com/office/drawing/2014/main" id="{32ED8FFF-445C-E441-A3A7-FFE2CB54C3B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8210C78A-C3C7-F84B-93B1-8931C94B9121}"/>
              </a:ext>
            </a:extLst>
          </p:cNvPr>
          <p:cNvPicPr>
            <a:picLocks noChangeAspect="1"/>
          </p:cNvPicPr>
          <p:nvPr/>
        </p:nvPicPr>
        <p:blipFill>
          <a:blip r:embed="rId5"/>
          <a:stretch>
            <a:fillRect/>
          </a:stretch>
        </p:blipFill>
        <p:spPr>
          <a:xfrm>
            <a:off x="1115616" y="1052736"/>
            <a:ext cx="3760116" cy="5112568"/>
          </a:xfrm>
          <a:prstGeom prst="rect">
            <a:avLst/>
          </a:prstGeom>
        </p:spPr>
      </p:pic>
      <p:sp>
        <p:nvSpPr>
          <p:cNvPr id="6" name="TextBox 5">
            <a:extLst>
              <a:ext uri="{FF2B5EF4-FFF2-40B4-BE49-F238E27FC236}">
                <a16:creationId xmlns:a16="http://schemas.microsoft.com/office/drawing/2014/main" id="{C4C491F0-7113-1E49-91B6-188FB8991FFE}"/>
              </a:ext>
            </a:extLst>
          </p:cNvPr>
          <p:cNvSpPr txBox="1"/>
          <p:nvPr/>
        </p:nvSpPr>
        <p:spPr>
          <a:xfrm>
            <a:off x="1338545" y="6472238"/>
            <a:ext cx="7074373"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0432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https://people.inf.ethz.ch/omutlu/pub/ModernPrimerOnPIM_springer-emerging-computing-bookchapter21.pdf</a:t>
            </a:r>
            <a:r>
              <a:rPr kumimoji="0" lang="en-US" sz="1100" b="0" i="0" u="none" strike="noStrike" kern="1200" cap="none" spc="0" normalizeH="0" baseline="0" noProof="0" dirty="0">
                <a:ln>
                  <a:noFill/>
                </a:ln>
                <a:solidFill>
                  <a:srgbClr val="0432FF"/>
                </a:solidFill>
                <a:effectLst/>
                <a:uLnTx/>
                <a:uFillTx/>
                <a:latin typeface="Tahoma"/>
                <a:ea typeface="+mn-ea"/>
                <a:cs typeface="+mn-cs"/>
              </a:rPr>
              <a:t> </a:t>
            </a:r>
          </a:p>
        </p:txBody>
      </p:sp>
    </p:spTree>
    <p:extLst>
      <p:ext uri="{BB962C8B-B14F-4D97-AF65-F5344CB8AC3E}">
        <p14:creationId xmlns:p14="http://schemas.microsoft.com/office/powerpoint/2010/main" val="1456391050"/>
      </p:ext>
    </p:extLst>
  </p:cSld>
  <p:clrMapOvr>
    <a:masterClrMapping/>
  </p:clrMapOvr>
  <p:transition/>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
          <p:cNvSpPr>
            <a:spLocks/>
          </p:cNvSpPr>
          <p:nvPr/>
        </p:nvSpPr>
        <p:spPr bwMode="auto">
          <a:xfrm>
            <a:off x="412750" y="1295400"/>
            <a:ext cx="5740400" cy="39497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0" name="Line 2"/>
          <p:cNvSpPr>
            <a:spLocks noChangeShapeType="1"/>
          </p:cNvSpPr>
          <p:nvPr/>
        </p:nvSpPr>
        <p:spPr bwMode="auto">
          <a:xfrm>
            <a:off x="3289300" y="4584704"/>
            <a:ext cx="0" cy="881857"/>
          </a:xfrm>
          <a:prstGeom prst="line">
            <a:avLst/>
          </a:prstGeom>
          <a:noFill/>
          <a:ln w="889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1" name="Rectangle 3"/>
          <p:cNvSpPr>
            <a:spLocks noGrp="1" noChangeArrowheads="1"/>
          </p:cNvSpPr>
          <p:nvPr>
            <p:ph type="title"/>
          </p:nvPr>
        </p:nvSpPr>
        <p:spPr>
          <a:xfrm>
            <a:off x="419100" y="196850"/>
            <a:ext cx="8724900" cy="558800"/>
          </a:xfrm>
          <a:ln/>
        </p:spPr>
        <p:txBody>
          <a:bodyPr/>
          <a:lstStyle/>
          <a:p>
            <a:r>
              <a:rPr lang="en-US" sz="4400" dirty="0">
                <a:solidFill>
                  <a:srgbClr val="1A5712"/>
                </a:solidFill>
                <a:latin typeface="Garamond"/>
                <a:cs typeface="Garamond"/>
              </a:rPr>
              <a:t>Mindset: Memory as an Accelerator</a:t>
            </a:r>
          </a:p>
        </p:txBody>
      </p:sp>
      <p:sp>
        <p:nvSpPr>
          <p:cNvPr id="22532" name="Rectangle 4"/>
          <p:cNvSpPr>
            <a:spLocks/>
          </p:cNvSpPr>
          <p:nvPr/>
        </p:nvSpPr>
        <p:spPr bwMode="auto">
          <a:xfrm>
            <a:off x="692150" y="16002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3" name="Rectangle 5"/>
          <p:cNvSpPr>
            <a:spLocks/>
          </p:cNvSpPr>
          <p:nvPr/>
        </p:nvSpPr>
        <p:spPr bwMode="auto">
          <a:xfrm>
            <a:off x="1062323" y="1824573"/>
            <a:ext cx="269304" cy="4021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34" name="Rectangle 6"/>
          <p:cNvSpPr>
            <a:spLocks/>
          </p:cNvSpPr>
          <p:nvPr/>
        </p:nvSpPr>
        <p:spPr bwMode="auto">
          <a:xfrm>
            <a:off x="1924050" y="16002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5" name="Rectangle 7"/>
          <p:cNvSpPr>
            <a:spLocks/>
          </p:cNvSpPr>
          <p:nvPr/>
        </p:nvSpPr>
        <p:spPr bwMode="auto">
          <a:xfrm>
            <a:off x="2296604" y="1824573"/>
            <a:ext cx="269304" cy="4021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36" name="Rectangle 8"/>
          <p:cNvSpPr>
            <a:spLocks/>
          </p:cNvSpPr>
          <p:nvPr/>
        </p:nvSpPr>
        <p:spPr bwMode="auto">
          <a:xfrm>
            <a:off x="692150" y="26670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7" name="Rectangle 9"/>
          <p:cNvSpPr>
            <a:spLocks/>
          </p:cNvSpPr>
          <p:nvPr/>
        </p:nvSpPr>
        <p:spPr bwMode="auto">
          <a:xfrm>
            <a:off x="1064704" y="2891373"/>
            <a:ext cx="269304" cy="4021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38" name="Rectangle 10"/>
          <p:cNvSpPr>
            <a:spLocks/>
          </p:cNvSpPr>
          <p:nvPr/>
        </p:nvSpPr>
        <p:spPr bwMode="auto">
          <a:xfrm>
            <a:off x="1924050" y="26670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9" name="Rectangle 11"/>
          <p:cNvSpPr>
            <a:spLocks/>
          </p:cNvSpPr>
          <p:nvPr/>
        </p:nvSpPr>
        <p:spPr bwMode="auto">
          <a:xfrm>
            <a:off x="2296604" y="2891373"/>
            <a:ext cx="269304" cy="4021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0" name="Rectangle 12"/>
          <p:cNvSpPr>
            <a:spLocks/>
          </p:cNvSpPr>
          <p:nvPr/>
        </p:nvSpPr>
        <p:spPr bwMode="auto">
          <a:xfrm>
            <a:off x="3155950" y="161290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1" name="Rectangle 13"/>
          <p:cNvSpPr>
            <a:spLocks/>
          </p:cNvSpPr>
          <p:nvPr/>
        </p:nvSpPr>
        <p:spPr bwMode="auto">
          <a:xfrm>
            <a:off x="3172966" y="1734751"/>
            <a:ext cx="548590"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mini-CPU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2" name="Rectangle 14"/>
          <p:cNvSpPr>
            <a:spLocks/>
          </p:cNvSpPr>
          <p:nvPr/>
        </p:nvSpPr>
        <p:spPr bwMode="auto">
          <a:xfrm>
            <a:off x="3155950" y="226695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3" name="Rectangle 15"/>
          <p:cNvSpPr>
            <a:spLocks/>
          </p:cNvSpPr>
          <p:nvPr/>
        </p:nvSpPr>
        <p:spPr bwMode="auto">
          <a:xfrm>
            <a:off x="3313402" y="2379668"/>
            <a:ext cx="269304" cy="3016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video</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4" name="Rectangle 16"/>
          <p:cNvSpPr>
            <a:spLocks/>
          </p:cNvSpPr>
          <p:nvPr/>
        </p:nvSpPr>
        <p:spPr bwMode="auto">
          <a:xfrm>
            <a:off x="4025900" y="166370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5" name="Rectangle 17"/>
          <p:cNvSpPr>
            <a:spLocks/>
          </p:cNvSpPr>
          <p:nvPr/>
        </p:nvSpPr>
        <p:spPr bwMode="auto">
          <a:xfrm>
            <a:off x="4053619" y="1762943"/>
            <a:ext cx="768483" cy="487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6" name="Rectangle 18"/>
          <p:cNvSpPr>
            <a:spLocks/>
          </p:cNvSpPr>
          <p:nvPr/>
        </p:nvSpPr>
        <p:spPr bwMode="auto">
          <a:xfrm>
            <a:off x="4984750" y="167005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7" name="Rectangle 19"/>
          <p:cNvSpPr>
            <a:spLocks/>
          </p:cNvSpPr>
          <p:nvPr/>
        </p:nvSpPr>
        <p:spPr bwMode="auto">
          <a:xfrm>
            <a:off x="5010087" y="1772468"/>
            <a:ext cx="768483" cy="487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8" name="Rectangle 20"/>
          <p:cNvSpPr>
            <a:spLocks/>
          </p:cNvSpPr>
          <p:nvPr/>
        </p:nvSpPr>
        <p:spPr bwMode="auto">
          <a:xfrm>
            <a:off x="4025900" y="264160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9" name="Rectangle 21"/>
          <p:cNvSpPr>
            <a:spLocks/>
          </p:cNvSpPr>
          <p:nvPr/>
        </p:nvSpPr>
        <p:spPr bwMode="auto">
          <a:xfrm>
            <a:off x="4051237" y="2744018"/>
            <a:ext cx="768483" cy="487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50" name="Rectangle 22"/>
          <p:cNvSpPr>
            <a:spLocks/>
          </p:cNvSpPr>
          <p:nvPr/>
        </p:nvSpPr>
        <p:spPr bwMode="auto">
          <a:xfrm>
            <a:off x="4984750" y="264795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1" name="Rectangle 23"/>
          <p:cNvSpPr>
            <a:spLocks/>
          </p:cNvSpPr>
          <p:nvPr/>
        </p:nvSpPr>
        <p:spPr bwMode="auto">
          <a:xfrm>
            <a:off x="5010087" y="2750368"/>
            <a:ext cx="768483" cy="487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52" name="Rectangle 24"/>
          <p:cNvSpPr>
            <a:spLocks/>
          </p:cNvSpPr>
          <p:nvPr/>
        </p:nvSpPr>
        <p:spPr bwMode="auto">
          <a:xfrm>
            <a:off x="3930650" y="1593850"/>
            <a:ext cx="1981200" cy="1879600"/>
          </a:xfrm>
          <a:prstGeom prst="rect">
            <a:avLst/>
          </a:prstGeom>
          <a:noFill/>
          <a:ln w="25400" cap="flat">
            <a:solidFill>
              <a:schemeClr val="tx1"/>
            </a:solidFill>
            <a:prstDash val="sysDot"/>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3" name="Rectangle 25"/>
          <p:cNvSpPr>
            <a:spLocks/>
          </p:cNvSpPr>
          <p:nvPr/>
        </p:nvSpPr>
        <p:spPr bwMode="auto">
          <a:xfrm>
            <a:off x="692150" y="3733800"/>
            <a:ext cx="5207000" cy="850900"/>
          </a:xfrm>
          <a:prstGeom prst="rect">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4" name="Rectangle 26"/>
          <p:cNvSpPr>
            <a:spLocks/>
          </p:cNvSpPr>
          <p:nvPr/>
        </p:nvSpPr>
        <p:spPr bwMode="auto">
          <a:xfrm>
            <a:off x="3188665" y="4107461"/>
            <a:ext cx="211597" cy="20518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LLC</a:t>
            </a:r>
          </a:p>
        </p:txBody>
      </p:sp>
      <p:sp>
        <p:nvSpPr>
          <p:cNvPr id="22555" name="Rectangle 27"/>
          <p:cNvSpPr>
            <a:spLocks/>
          </p:cNvSpPr>
          <p:nvPr/>
        </p:nvSpPr>
        <p:spPr bwMode="auto">
          <a:xfrm>
            <a:off x="2444750" y="4686300"/>
            <a:ext cx="1695450" cy="444500"/>
          </a:xfrm>
          <a:prstGeom prst="rect">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6" name="Rectangle 28"/>
          <p:cNvSpPr>
            <a:spLocks/>
          </p:cNvSpPr>
          <p:nvPr/>
        </p:nvSpPr>
        <p:spPr bwMode="auto">
          <a:xfrm>
            <a:off x="2702571" y="4825008"/>
            <a:ext cx="1179810" cy="20518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Memory Controller</a:t>
            </a:r>
          </a:p>
        </p:txBody>
      </p:sp>
      <p:sp>
        <p:nvSpPr>
          <p:cNvPr id="22557" name="Rectangle 29"/>
          <p:cNvSpPr>
            <a:spLocks/>
          </p:cNvSpPr>
          <p:nvPr/>
        </p:nvSpPr>
        <p:spPr bwMode="auto">
          <a:xfrm>
            <a:off x="6965950" y="4565650"/>
            <a:ext cx="1695450" cy="5842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8" name="Rectangle 30"/>
          <p:cNvSpPr>
            <a:spLocks/>
          </p:cNvSpPr>
          <p:nvPr/>
        </p:nvSpPr>
        <p:spPr bwMode="auto">
          <a:xfrm>
            <a:off x="7005762" y="4602304"/>
            <a:ext cx="1615827" cy="5616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Specialized</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compute-capability</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in memory</a:t>
            </a:r>
          </a:p>
        </p:txBody>
      </p:sp>
      <p:sp>
        <p:nvSpPr>
          <p:cNvPr id="22559" name="Rectangle 31"/>
          <p:cNvSpPr>
            <a:spLocks/>
          </p:cNvSpPr>
          <p:nvPr/>
        </p:nvSpPr>
        <p:spPr bwMode="auto">
          <a:xfrm>
            <a:off x="6654800" y="1276350"/>
            <a:ext cx="2324100" cy="39497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0" name="Rectangle 32"/>
          <p:cNvSpPr>
            <a:spLocks/>
          </p:cNvSpPr>
          <p:nvPr/>
        </p:nvSpPr>
        <p:spPr bwMode="auto">
          <a:xfrm>
            <a:off x="7542787" y="2989858"/>
            <a:ext cx="538609" cy="20518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Memory</a:t>
            </a:r>
          </a:p>
        </p:txBody>
      </p:sp>
      <p:sp>
        <p:nvSpPr>
          <p:cNvPr id="22561" name="Rectangle 33"/>
          <p:cNvSpPr>
            <a:spLocks/>
          </p:cNvSpPr>
          <p:nvPr/>
        </p:nvSpPr>
        <p:spPr bwMode="auto">
          <a:xfrm>
            <a:off x="6718300" y="1339850"/>
            <a:ext cx="2184400" cy="3136900"/>
          </a:xfrm>
          <a:prstGeom prst="rect">
            <a:avLst/>
          </a:prstGeom>
          <a:noFill/>
          <a:ln w="25400" cap="flat">
            <a:solidFill>
              <a:schemeClr val="tx1"/>
            </a:solidFill>
            <a:prstDash val="sysDot"/>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2" name="Rectangle 34"/>
          <p:cNvSpPr>
            <a:spLocks/>
          </p:cNvSpPr>
          <p:nvPr/>
        </p:nvSpPr>
        <p:spPr bwMode="auto">
          <a:xfrm>
            <a:off x="3149600" y="292100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3" name="Rectangle 35"/>
          <p:cNvSpPr>
            <a:spLocks/>
          </p:cNvSpPr>
          <p:nvPr/>
        </p:nvSpPr>
        <p:spPr bwMode="auto">
          <a:xfrm>
            <a:off x="3245710" y="3033718"/>
            <a:ext cx="397545" cy="3016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imaging</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64" name="Rectangle 36"/>
          <p:cNvSpPr>
            <a:spLocks/>
          </p:cNvSpPr>
          <p:nvPr/>
        </p:nvSpPr>
        <p:spPr bwMode="auto">
          <a:xfrm>
            <a:off x="4311318" y="5523508"/>
            <a:ext cx="807913" cy="20518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Memory Bus</a:t>
            </a:r>
          </a:p>
        </p:txBody>
      </p:sp>
      <p:sp>
        <p:nvSpPr>
          <p:cNvPr id="22565" name="Line 37"/>
          <p:cNvSpPr>
            <a:spLocks noChangeShapeType="1"/>
          </p:cNvSpPr>
          <p:nvPr/>
        </p:nvSpPr>
        <p:spPr bwMode="auto">
          <a:xfrm rot="10800000" flipH="1">
            <a:off x="416722" y="5460207"/>
            <a:ext cx="8562181" cy="0"/>
          </a:xfrm>
          <a:prstGeom prst="line">
            <a:avLst/>
          </a:prstGeom>
          <a:noFill/>
          <a:ln w="1016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6" name="Line 38"/>
          <p:cNvSpPr>
            <a:spLocks noChangeShapeType="1"/>
          </p:cNvSpPr>
          <p:nvPr/>
        </p:nvSpPr>
        <p:spPr bwMode="auto">
          <a:xfrm>
            <a:off x="7816850" y="5226848"/>
            <a:ext cx="0" cy="239713"/>
          </a:xfrm>
          <a:prstGeom prst="line">
            <a:avLst/>
          </a:prstGeom>
          <a:noFill/>
          <a:ln w="889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44" name="Rounded Rectangle 43"/>
          <p:cNvSpPr>
            <a:spLocks noChangeArrowheads="1"/>
          </p:cNvSpPr>
          <p:nvPr/>
        </p:nvSpPr>
        <p:spPr bwMode="auto">
          <a:xfrm rot="5400000">
            <a:off x="6712425" y="3890443"/>
            <a:ext cx="2133601" cy="2286000"/>
          </a:xfrm>
          <a:prstGeom prst="roundRect">
            <a:avLst>
              <a:gd name="adj" fmla="val 16667"/>
            </a:avLst>
          </a:prstGeom>
          <a:noFill/>
          <a:ln w="114300">
            <a:solidFill>
              <a:srgbClr val="FF0000"/>
            </a:solidFill>
            <a:round/>
            <a:headEnd/>
            <a:tailEnd/>
          </a:ln>
          <a:extLst>
            <a:ext uri="{909E8E84-426E-40dd-AFC4-6F175D3DCCD1}">
              <a14:hiddenFill xmlns:a14="http://schemas.microsoft.com/office/drawing/2010/main" xmlns="">
                <a:solidFill>
                  <a:srgbClr val="FFFFFF"/>
                </a:solidFill>
              </a14:hiddenFill>
            </a:ext>
          </a:extLst>
        </p:spPr>
        <p:txBody>
          <a:bodyPr lIns="91440" tIns="45720" rIns="91440" bIns="4572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42" name="TextBox 41"/>
          <p:cNvSpPr txBox="1"/>
          <p:nvPr/>
        </p:nvSpPr>
        <p:spPr>
          <a:xfrm>
            <a:off x="561526" y="6279703"/>
            <a:ext cx="7466858"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rgbClr val="FF0000"/>
                </a:solidFill>
                <a:effectLst/>
                <a:uLnTx/>
                <a:uFillTx/>
                <a:latin typeface="Tahoma"/>
                <a:ea typeface="ヒラギノ角ゴ ProN W6"/>
                <a:cs typeface="Tahoma"/>
              </a:rPr>
              <a:t>Memory similar to a “conventional” accelerator</a:t>
            </a:r>
          </a:p>
        </p:txBody>
      </p:sp>
    </p:spTree>
    <p:extLst>
      <p:ext uri="{BB962C8B-B14F-4D97-AF65-F5344CB8AC3E}">
        <p14:creationId xmlns:p14="http://schemas.microsoft.com/office/powerpoint/2010/main" val="187557311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t>Specialization: In-Memory Graph Processing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103</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내용 개체 틀 2"/>
          <p:cNvSpPr txBox="1">
            <a:spLocks/>
          </p:cNvSpPr>
          <p:nvPr/>
        </p:nvSpPr>
        <p:spPr bwMode="auto">
          <a:xfrm>
            <a:off x="228600" y="1124744"/>
            <a:ext cx="8610600" cy="4876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r>
              <a:rPr kumimoji="0" lang="en-US" altLang="ko-KR" sz="2400" b="0" i="0" u="none" strike="noStrike" kern="1200" cap="none" spc="0" normalizeH="0" baseline="0" noProof="0" dirty="0">
                <a:ln>
                  <a:noFill/>
                </a:ln>
                <a:solidFill>
                  <a:srgbClr val="000000"/>
                </a:solidFill>
                <a:effectLst/>
                <a:uLnTx/>
                <a:uFillTx/>
                <a:latin typeface="Tahoma"/>
                <a:ea typeface="ＭＳ Ｐゴシック" pitchFamily="-106" charset="-128"/>
              </a:rPr>
              <a:t>Large graphs are everywhere (circa 2015)</a:t>
            </a: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18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18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18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24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24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charset="0"/>
              <a:buNone/>
              <a:tabLst/>
              <a:defRPr/>
            </a:pPr>
            <a:endParaRPr kumimoji="0" lang="en-US" altLang="ko-KR" sz="20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r>
              <a:rPr kumimoji="0" lang="en-US" altLang="ko-KR" sz="2400" b="0" i="0" u="none" strike="noStrike" kern="1200" cap="none" spc="0" normalizeH="0" baseline="0" noProof="0" dirty="0">
                <a:ln>
                  <a:noFill/>
                </a:ln>
                <a:solidFill>
                  <a:srgbClr val="000000"/>
                </a:solidFill>
                <a:effectLst/>
                <a:uLnTx/>
                <a:uFillTx/>
                <a:latin typeface="Tahoma"/>
                <a:ea typeface="ＭＳ Ｐゴシック" pitchFamily="-106" charset="-128"/>
              </a:rPr>
              <a:t>Scalable large-scale graph processing is challenging</a:t>
            </a:r>
            <a:endParaRPr kumimoji="0" lang="ko-KR" altLang="en-US" sz="2400" b="0" i="0" u="none" strike="noStrike" kern="1200" cap="none" spc="0" normalizeH="0" baseline="0" noProof="0" dirty="0">
              <a:ln>
                <a:noFill/>
              </a:ln>
              <a:solidFill>
                <a:srgbClr val="000000"/>
              </a:solidFill>
              <a:effectLst/>
              <a:uLnTx/>
              <a:uFillTx/>
              <a:latin typeface="Tahoma"/>
            </a:endParaRPr>
          </a:p>
        </p:txBody>
      </p:sp>
      <p:grpSp>
        <p:nvGrpSpPr>
          <p:cNvPr id="6" name="그룹 7"/>
          <p:cNvGrpSpPr/>
          <p:nvPr/>
        </p:nvGrpSpPr>
        <p:grpSpPr>
          <a:xfrm>
            <a:off x="832673" y="1777556"/>
            <a:ext cx="7716092" cy="1519994"/>
            <a:chOff x="832673" y="2141219"/>
            <a:chExt cx="7716092" cy="1519994"/>
          </a:xfrm>
        </p:grpSpPr>
        <p:sp>
          <p:nvSpPr>
            <p:cNvPr id="7" name="TextBox 3"/>
            <p:cNvSpPr txBox="1"/>
            <p:nvPr/>
          </p:nvSpPr>
          <p:spPr>
            <a:xfrm>
              <a:off x="832673" y="3014882"/>
              <a:ext cx="1764778"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36 Million </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Wikipedia Pages</a:t>
              </a:r>
            </a:p>
          </p:txBody>
        </p:sp>
        <p:sp>
          <p:nvSpPr>
            <p:cNvPr id="8" name="TextBox 5"/>
            <p:cNvSpPr txBox="1"/>
            <p:nvPr/>
          </p:nvSpPr>
          <p:spPr>
            <a:xfrm>
              <a:off x="2842663" y="3014882"/>
              <a:ext cx="1702134"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1.4 Billion</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Facebook Users</a:t>
              </a:r>
            </a:p>
          </p:txBody>
        </p:sp>
        <p:sp>
          <p:nvSpPr>
            <p:cNvPr id="9" name="TextBox 5"/>
            <p:cNvSpPr txBox="1"/>
            <p:nvPr/>
          </p:nvSpPr>
          <p:spPr>
            <a:xfrm>
              <a:off x="5023819" y="3014882"/>
              <a:ext cx="1420389"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300 Million</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Twitter Users</a:t>
              </a:r>
            </a:p>
          </p:txBody>
        </p:sp>
        <p:pic>
          <p:nvPicPr>
            <p:cNvPr id="10" name="Picture 2" descr="http://www.bioteams.com/images/wikipedia_as_a.jpg"/>
            <p:cNvPicPr>
              <a:picLocks noChangeAspect="1" noChangeArrowheads="1"/>
            </p:cNvPicPr>
            <p:nvPr/>
          </p:nvPicPr>
          <p:blipFill>
            <a:blip r:embed="rId2" cstate="print"/>
            <a:srcRect/>
            <a:stretch>
              <a:fillRect/>
            </a:stretch>
          </p:blipFill>
          <p:spPr bwMode="auto">
            <a:xfrm>
              <a:off x="1221470" y="2141219"/>
              <a:ext cx="881698" cy="881700"/>
            </a:xfrm>
            <a:prstGeom prst="rect">
              <a:avLst/>
            </a:prstGeom>
            <a:noFill/>
          </p:spPr>
        </p:pic>
        <p:pic>
          <p:nvPicPr>
            <p:cNvPr id="11" name="Picture 8" descr="http://jchutchins.net/site/wp-content/uploads/2009/06/facebook-logo.jpg"/>
            <p:cNvPicPr>
              <a:picLocks noChangeAspect="1" noChangeArrowheads="1"/>
            </p:cNvPicPr>
            <p:nvPr/>
          </p:nvPicPr>
          <p:blipFill>
            <a:blip r:embed="rId3" cstate="print"/>
            <a:srcRect/>
            <a:stretch>
              <a:fillRect/>
            </a:stretch>
          </p:blipFill>
          <p:spPr bwMode="auto">
            <a:xfrm>
              <a:off x="2873087" y="2262268"/>
              <a:ext cx="1699935" cy="639600"/>
            </a:xfrm>
            <a:prstGeom prst="rect">
              <a:avLst/>
            </a:prstGeom>
            <a:noFill/>
          </p:spPr>
        </p:pic>
        <p:pic>
          <p:nvPicPr>
            <p:cNvPr id="12" name="Picture 10" descr="http://asset3.itsnicethat.com/system/files/062012/4fd07cea5c3e3c0d810000db/img_col_main/Twitternew.jpg?1354576424"/>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27104" t="20452" r="24614" b="18303"/>
            <a:stretch/>
          </p:blipFill>
          <p:spPr bwMode="auto">
            <a:xfrm>
              <a:off x="5311851" y="2226563"/>
              <a:ext cx="844326" cy="711010"/>
            </a:xfrm>
            <a:prstGeom prst="rect">
              <a:avLst/>
            </a:prstGeom>
            <a:noFill/>
            <a:extLst>
              <a:ext uri="{909E8E84-426E-40dd-AFC4-6F175D3DCCD1}">
                <a14:hiddenFill xmlns:a14="http://schemas.microsoft.com/office/drawing/2010/main" xmlns="">
                  <a:solidFill>
                    <a:srgbClr val="FFFFFF"/>
                  </a:solidFill>
                </a14:hiddenFill>
              </a:ext>
            </a:extLst>
          </p:spPr>
        </p:pic>
        <p:pic>
          <p:nvPicPr>
            <p:cNvPr id="13" name="Picture 12" descr="https://pbs.twimg.com/profile_images/1550954462/instagramIcon_400x400.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252174" y="2193963"/>
              <a:ext cx="776210" cy="776210"/>
            </a:xfrm>
            <a:prstGeom prst="rect">
              <a:avLst/>
            </a:prstGeom>
            <a:noFill/>
            <a:extLst>
              <a:ext uri="{909E8E84-426E-40dd-AFC4-6F175D3DCCD1}">
                <a14:hiddenFill xmlns:a14="http://schemas.microsoft.com/office/drawing/2010/main" xmlns="">
                  <a:solidFill>
                    <a:srgbClr val="FFFFFF"/>
                  </a:solidFill>
                </a14:hiddenFill>
              </a:ext>
            </a:extLst>
          </p:spPr>
        </p:pic>
        <p:sp>
          <p:nvSpPr>
            <p:cNvPr id="14" name="TextBox 5"/>
            <p:cNvSpPr txBox="1"/>
            <p:nvPr/>
          </p:nvSpPr>
          <p:spPr>
            <a:xfrm>
              <a:off x="6731793" y="3014882"/>
              <a:ext cx="1816972"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30 Billion</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Instagram Photos</a:t>
              </a:r>
            </a:p>
          </p:txBody>
        </p:sp>
      </p:grpSp>
      <p:graphicFrame>
        <p:nvGraphicFramePr>
          <p:cNvPr id="15" name="내용 개체 틀 5"/>
          <p:cNvGraphicFramePr>
            <a:graphicFrameLocks/>
          </p:cNvGraphicFramePr>
          <p:nvPr/>
        </p:nvGraphicFramePr>
        <p:xfrm>
          <a:off x="832672" y="4149080"/>
          <a:ext cx="7854127" cy="2237361"/>
        </p:xfrm>
        <a:graphic>
          <a:graphicData uri="http://schemas.openxmlformats.org/drawingml/2006/chart">
            <c:chart xmlns:c="http://schemas.openxmlformats.org/drawingml/2006/chart" xmlns:r="http://schemas.openxmlformats.org/officeDocument/2006/relationships" r:id="rId6"/>
          </a:graphicData>
        </a:graphic>
      </p:graphicFrame>
      <p:cxnSp>
        <p:nvCxnSpPr>
          <p:cNvPr id="16" name="직선 화살표 연결선 6"/>
          <p:cNvCxnSpPr/>
          <p:nvPr/>
        </p:nvCxnSpPr>
        <p:spPr>
          <a:xfrm flipH="1">
            <a:off x="5148066" y="5219239"/>
            <a:ext cx="3341510" cy="0"/>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84986622"/>
      </p:ext>
    </p:extLst>
  </p:cSld>
  <p:clrMapOvr>
    <a:masterClrMapping/>
  </p:clrMapOvr>
  <p:transition/>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Bottlenecks in Graph Processing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43" name="직사각형 7"/>
          <p:cNvSpPr/>
          <p:nvPr/>
        </p:nvSpPr>
        <p:spPr>
          <a:xfrm>
            <a:off x="1032425" y="2060589"/>
            <a:ext cx="4129087" cy="39240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 name="내용 개체 틀 4"/>
          <p:cNvSpPr txBox="1">
            <a:spLocks/>
          </p:cNvSpPr>
          <p:nvPr/>
        </p:nvSpPr>
        <p:spPr>
          <a:xfrm>
            <a:off x="522348" y="1189524"/>
            <a:ext cx="7578044" cy="2123658"/>
          </a:xfrm>
          <a:prstGeom prst="rect">
            <a:avLst/>
          </a:prstGeom>
        </p:spPr>
        <p:txBody>
          <a:bodyPr vert="horz" lIns="91440" tIns="45720" rIns="91440" bIns="45720" rtlCol="0">
            <a:spAutoFit/>
          </a:bodyPr>
          <a:lst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1" i="0" u="none" strike="noStrike" kern="1200" cap="none" spc="0" normalizeH="0" baseline="0" noProof="0" dirty="0">
                <a:ln>
                  <a:noFill/>
                </a:ln>
                <a:solidFill>
                  <a:sysClr val="windowText" lastClr="000000"/>
                </a:solidFill>
                <a:effectLst/>
                <a:uLnTx/>
                <a:uFillTx/>
                <a:latin typeface="Calibri"/>
                <a:ea typeface="나눔고딕"/>
                <a:cs typeface="+mn-cs"/>
              </a:rPr>
              <a:t>for</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(v: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graph.vertices</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1" i="0" u="none" strike="noStrike" kern="1200" cap="none" spc="0" normalizeH="0" baseline="0" noProof="0" dirty="0">
                <a:ln>
                  <a:noFill/>
                </a:ln>
                <a:solidFill>
                  <a:sysClr val="windowText" lastClr="000000"/>
                </a:solidFill>
                <a:effectLst/>
                <a:uLnTx/>
                <a:uFillTx/>
                <a:latin typeface="Calibri"/>
                <a:ea typeface="나눔고딕"/>
                <a:cs typeface="+mn-cs"/>
              </a:rPr>
              <a:t>    for</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(w: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v.successors</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w.next_rank</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 weight *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v.rank</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a:t>
            </a:r>
          </a:p>
        </p:txBody>
      </p:sp>
      <p:grpSp>
        <p:nvGrpSpPr>
          <p:cNvPr id="45" name="그룹 78"/>
          <p:cNvGrpSpPr/>
          <p:nvPr/>
        </p:nvGrpSpPr>
        <p:grpSpPr>
          <a:xfrm>
            <a:off x="2127580" y="4487241"/>
            <a:ext cx="4196064" cy="1063334"/>
            <a:chOff x="1333905" y="4732035"/>
            <a:chExt cx="4196064" cy="1063334"/>
          </a:xfrm>
        </p:grpSpPr>
        <p:cxnSp>
          <p:nvCxnSpPr>
            <p:cNvPr id="46" name="구부러진 연결선 31"/>
            <p:cNvCxnSpPr>
              <a:stCxn id="63" idx="2"/>
              <a:endCxn id="53" idx="3"/>
            </p:cNvCxnSpPr>
            <p:nvPr/>
          </p:nvCxnSpPr>
          <p:spPr>
            <a:xfrm rot="5400000">
              <a:off x="2329181" y="3736759"/>
              <a:ext cx="948627" cy="2939179"/>
            </a:xfrm>
            <a:prstGeom prst="curvedConnector2">
              <a:avLst/>
            </a:prstGeom>
            <a:noFill/>
            <a:ln w="9525" cap="flat" cmpd="sng" algn="ctr">
              <a:solidFill>
                <a:sysClr val="windowText" lastClr="000000">
                  <a:shade val="95000"/>
                  <a:satMod val="105000"/>
                </a:sysClr>
              </a:solidFill>
              <a:prstDash val="solid"/>
              <a:tailEnd type="triangle"/>
            </a:ln>
            <a:effectLst/>
          </p:spPr>
        </p:cxnSp>
        <p:sp>
          <p:nvSpPr>
            <p:cNvPr id="47" name="TextBox 46"/>
            <p:cNvSpPr txBox="1"/>
            <p:nvPr/>
          </p:nvSpPr>
          <p:spPr>
            <a:xfrm>
              <a:off x="3463890" y="5333704"/>
              <a:ext cx="2066079" cy="46166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weight * </a:t>
              </a:r>
              <a:r>
                <a:rPr kumimoji="0" lang="en-US" altLang="ko-KR" sz="2400" b="0" i="0" u="none" strike="noStrike" kern="0" cap="none" spc="0" normalizeH="0" baseline="0" noProof="0" dirty="0" err="1">
                  <a:ln>
                    <a:noFill/>
                  </a:ln>
                  <a:solidFill>
                    <a:sysClr val="windowText" lastClr="000000"/>
                  </a:solidFill>
                  <a:effectLst/>
                  <a:uLnTx/>
                  <a:uFillTx/>
                  <a:latin typeface="Tahoma"/>
                  <a:ea typeface="+mn-ea"/>
                  <a:cs typeface="+mn-cs"/>
                </a:rPr>
                <a:t>v.rank</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8" name="그룹 75"/>
          <p:cNvGrpSpPr/>
          <p:nvPr/>
        </p:nvGrpSpPr>
        <p:grpSpPr>
          <a:xfrm>
            <a:off x="1695531" y="3544246"/>
            <a:ext cx="432048" cy="2546995"/>
            <a:chOff x="901856" y="3789040"/>
            <a:chExt cx="432048" cy="2546995"/>
          </a:xfrm>
        </p:grpSpPr>
        <p:sp>
          <p:nvSpPr>
            <p:cNvPr id="49" name="직사각형 38"/>
            <p:cNvSpPr/>
            <p:nvPr/>
          </p:nvSpPr>
          <p:spPr>
            <a:xfrm>
              <a:off x="901856" y="4972285"/>
              <a:ext cx="432048"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0" name="직사각형 39"/>
            <p:cNvSpPr/>
            <p:nvPr/>
          </p:nvSpPr>
          <p:spPr>
            <a:xfrm>
              <a:off x="901856" y="3974477"/>
              <a:ext cx="432048"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1" name="직사각형 40"/>
            <p:cNvSpPr/>
            <p:nvPr/>
          </p:nvSpPr>
          <p:spPr>
            <a:xfrm>
              <a:off x="901856" y="5994767"/>
              <a:ext cx="432048"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2" name="직사각형 22"/>
            <p:cNvSpPr/>
            <p:nvPr/>
          </p:nvSpPr>
          <p:spPr>
            <a:xfrm>
              <a:off x="901856" y="4331925"/>
              <a:ext cx="432048" cy="40011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v</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53" name="직사각형 25"/>
            <p:cNvSpPr/>
            <p:nvPr/>
          </p:nvSpPr>
          <p:spPr>
            <a:xfrm>
              <a:off x="901856" y="5480607"/>
              <a:ext cx="432048" cy="400110"/>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w</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54" name="직사각형 21"/>
            <p:cNvSpPr/>
            <p:nvPr/>
          </p:nvSpPr>
          <p:spPr>
            <a:xfrm>
              <a:off x="901856" y="3789040"/>
              <a:ext cx="432048" cy="2546995"/>
            </a:xfrm>
            <a:prstGeom prst="rect">
              <a:avLst/>
            </a:prstGeom>
            <a:noFill/>
            <a:ln w="9525" cap="flat" cmpd="sng" algn="ctr">
              <a:solidFill>
                <a:sysClr val="windowText" lastClr="000000">
                  <a:shade val="95000"/>
                  <a:satMod val="10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cxnSp>
        <p:nvCxnSpPr>
          <p:cNvPr id="55" name="구부러진 연결선 41"/>
          <p:cNvCxnSpPr>
            <a:stCxn id="60" idx="3"/>
            <a:endCxn id="49" idx="3"/>
          </p:cNvCxnSpPr>
          <p:nvPr/>
        </p:nvCxnSpPr>
        <p:spPr>
          <a:xfrm rot="5400000">
            <a:off x="2967892" y="3646928"/>
            <a:ext cx="326256" cy="2006882"/>
          </a:xfrm>
          <a:prstGeom prst="curvedConnector2">
            <a:avLst/>
          </a:prstGeom>
          <a:noFill/>
          <a:ln w="9525" cap="flat" cmpd="sng" algn="ctr">
            <a:solidFill>
              <a:sysClr val="windowText" lastClr="000000">
                <a:shade val="95000"/>
                <a:satMod val="105000"/>
              </a:sysClr>
            </a:solidFill>
            <a:prstDash val="lgDash"/>
            <a:tailEnd type="triangle"/>
          </a:ln>
          <a:effectLst/>
        </p:spPr>
      </p:cxnSp>
      <p:cxnSp>
        <p:nvCxnSpPr>
          <p:cNvPr id="56" name="구부러진 연결선 51"/>
          <p:cNvCxnSpPr>
            <a:stCxn id="61" idx="3"/>
            <a:endCxn id="51" idx="3"/>
          </p:cNvCxnSpPr>
          <p:nvPr/>
        </p:nvCxnSpPr>
        <p:spPr>
          <a:xfrm rot="5400000">
            <a:off x="2609767" y="4005054"/>
            <a:ext cx="1348738" cy="2313113"/>
          </a:xfrm>
          <a:prstGeom prst="curvedConnector2">
            <a:avLst/>
          </a:prstGeom>
          <a:noFill/>
          <a:ln w="9525" cap="flat" cmpd="sng" algn="ctr">
            <a:solidFill>
              <a:sysClr val="windowText" lastClr="000000">
                <a:shade val="95000"/>
                <a:satMod val="105000"/>
              </a:sysClr>
            </a:solidFill>
            <a:prstDash val="lgDash"/>
            <a:tailEnd type="triangle"/>
          </a:ln>
          <a:effectLst/>
        </p:spPr>
      </p:cxnSp>
      <p:grpSp>
        <p:nvGrpSpPr>
          <p:cNvPr id="57" name="그룹 87"/>
          <p:cNvGrpSpPr/>
          <p:nvPr/>
        </p:nvGrpSpPr>
        <p:grpSpPr>
          <a:xfrm>
            <a:off x="2127579" y="4087131"/>
            <a:ext cx="3987336" cy="400110"/>
            <a:chOff x="2627783" y="4259917"/>
            <a:chExt cx="3987336" cy="400110"/>
          </a:xfrm>
        </p:grpSpPr>
        <p:cxnSp>
          <p:nvCxnSpPr>
            <p:cNvPr id="58" name="직선 화살표 연결선 29"/>
            <p:cNvCxnSpPr>
              <a:endCxn id="64" idx="1"/>
            </p:cNvCxnSpPr>
            <p:nvPr/>
          </p:nvCxnSpPr>
          <p:spPr>
            <a:xfrm>
              <a:off x="2627783" y="4459972"/>
              <a:ext cx="1683080" cy="0"/>
            </a:xfrm>
            <a:prstGeom prst="straightConnector1">
              <a:avLst/>
            </a:prstGeom>
            <a:noFill/>
            <a:ln w="9525" cap="flat" cmpd="sng" algn="ctr">
              <a:solidFill>
                <a:sysClr val="windowText" lastClr="000000">
                  <a:shade val="95000"/>
                  <a:satMod val="105000"/>
                </a:sysClr>
              </a:solidFill>
              <a:prstDash val="solid"/>
              <a:tailEnd type="triangle"/>
            </a:ln>
            <a:effectLst/>
          </p:spPr>
        </p:cxnSp>
        <p:grpSp>
          <p:nvGrpSpPr>
            <p:cNvPr id="59" name="그룹 76"/>
            <p:cNvGrpSpPr/>
            <p:nvPr/>
          </p:nvGrpSpPr>
          <p:grpSpPr>
            <a:xfrm>
              <a:off x="4310863" y="4259917"/>
              <a:ext cx="2304256" cy="400110"/>
              <a:chOff x="1693944" y="4331925"/>
              <a:chExt cx="2304256" cy="400110"/>
            </a:xfrm>
          </p:grpSpPr>
          <p:sp>
            <p:nvSpPr>
              <p:cNvPr id="60" name="직사각형 43"/>
              <p:cNvSpPr/>
              <p:nvPr/>
            </p:nvSpPr>
            <p:spPr>
              <a:xfrm rot="5400000">
                <a:off x="1817692" y="4445975"/>
                <a:ext cx="400109"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1" name="직사각형 50"/>
              <p:cNvSpPr/>
              <p:nvPr/>
            </p:nvSpPr>
            <p:spPr>
              <a:xfrm rot="5400000">
                <a:off x="2123923" y="4445975"/>
                <a:ext cx="400109"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2" name="직사각형 56"/>
              <p:cNvSpPr/>
              <p:nvPr/>
            </p:nvSpPr>
            <p:spPr>
              <a:xfrm rot="5400000">
                <a:off x="3454087" y="4445975"/>
                <a:ext cx="400109"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3" name="직사각형 27"/>
              <p:cNvSpPr/>
              <p:nvPr/>
            </p:nvSpPr>
            <p:spPr>
              <a:xfrm>
                <a:off x="2590003" y="4331925"/>
                <a:ext cx="720080" cy="40011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&amp;w</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64" name="직사각형 26"/>
              <p:cNvSpPr/>
              <p:nvPr/>
            </p:nvSpPr>
            <p:spPr>
              <a:xfrm>
                <a:off x="1693944" y="4331925"/>
                <a:ext cx="2304256" cy="400110"/>
              </a:xfrm>
              <a:prstGeom prst="rect">
                <a:avLst/>
              </a:prstGeom>
              <a:noFill/>
              <a:ln w="9525" cap="flat" cmpd="sng" algn="ctr">
                <a:solidFill>
                  <a:sysClr val="windowText" lastClr="000000">
                    <a:shade val="95000"/>
                    <a:satMod val="10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cxnSp>
        <p:nvCxnSpPr>
          <p:cNvPr id="65" name="구부러진 연결선 57"/>
          <p:cNvCxnSpPr>
            <a:stCxn id="62" idx="1"/>
            <a:endCxn id="50" idx="3"/>
          </p:cNvCxnSpPr>
          <p:nvPr/>
        </p:nvCxnSpPr>
        <p:spPr>
          <a:xfrm rot="16200000" flipV="1">
            <a:off x="3813497" y="2129772"/>
            <a:ext cx="271443" cy="3643277"/>
          </a:xfrm>
          <a:prstGeom prst="curvedConnector2">
            <a:avLst/>
          </a:prstGeom>
          <a:noFill/>
          <a:ln w="9525" cap="flat" cmpd="sng" algn="ctr">
            <a:solidFill>
              <a:sysClr val="windowText" lastClr="000000">
                <a:shade val="95000"/>
                <a:satMod val="105000"/>
              </a:sysClr>
            </a:solidFill>
            <a:prstDash val="lgDash"/>
            <a:tailEnd type="triangle"/>
          </a:ln>
          <a:effectLst/>
        </p:spPr>
      </p:cxnSp>
      <p:grpSp>
        <p:nvGrpSpPr>
          <p:cNvPr id="66" name="그룹 93"/>
          <p:cNvGrpSpPr/>
          <p:nvPr/>
        </p:nvGrpSpPr>
        <p:grpSpPr>
          <a:xfrm>
            <a:off x="2775652" y="3101467"/>
            <a:ext cx="6382071" cy="2820517"/>
            <a:chOff x="3275856" y="3175530"/>
            <a:chExt cx="6382071" cy="2820517"/>
          </a:xfrm>
        </p:grpSpPr>
        <p:sp>
          <p:nvSpPr>
            <p:cNvPr id="67" name="타원 88"/>
            <p:cNvSpPr/>
            <p:nvPr/>
          </p:nvSpPr>
          <p:spPr>
            <a:xfrm>
              <a:off x="3275856" y="3618309"/>
              <a:ext cx="508484" cy="2377738"/>
            </a:xfrm>
            <a:prstGeom prst="ellipse">
              <a:avLst/>
            </a:prstGeom>
            <a:noFill/>
            <a:ln w="38100" cap="flat" cmpd="sng" algn="ctr">
              <a:solidFill>
                <a:srgbClr val="FF0000"/>
              </a:solidFill>
              <a:prstDash val="dash"/>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8" name="TextBox 67"/>
            <p:cNvSpPr txBox="1"/>
            <p:nvPr/>
          </p:nvSpPr>
          <p:spPr>
            <a:xfrm>
              <a:off x="3615287" y="3175530"/>
              <a:ext cx="6042640"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0000FF"/>
                  </a:solidFill>
                  <a:effectLst/>
                  <a:uLnTx/>
                  <a:uFillTx/>
                  <a:latin typeface="Tahoma"/>
                  <a:ea typeface="+mn-ea"/>
                  <a:cs typeface="+mn-cs"/>
                </a:rPr>
                <a:t>1. Frequent random memory accesses</a:t>
              </a:r>
              <a:endParaRPr kumimoji="0" lang="ko-KR" altLang="en-US" sz="2400" b="1" i="0" u="none" strike="noStrike" kern="0" cap="none" spc="0" normalizeH="0" baseline="0" noProof="0" dirty="0">
                <a:ln>
                  <a:noFill/>
                </a:ln>
                <a:solidFill>
                  <a:srgbClr val="0000FF"/>
                </a:solidFill>
                <a:effectLst/>
                <a:uLnTx/>
                <a:uFillTx/>
                <a:latin typeface="Tahoma"/>
                <a:ea typeface="+mn-ea"/>
                <a:cs typeface="+mn-cs"/>
              </a:endParaRPr>
            </a:p>
          </p:txBody>
        </p:sp>
      </p:grpSp>
      <p:grpSp>
        <p:nvGrpSpPr>
          <p:cNvPr id="69" name="그룹 94"/>
          <p:cNvGrpSpPr/>
          <p:nvPr/>
        </p:nvGrpSpPr>
        <p:grpSpPr>
          <a:xfrm>
            <a:off x="4067944" y="5046549"/>
            <a:ext cx="5091508" cy="1220380"/>
            <a:chOff x="4568148" y="5107165"/>
            <a:chExt cx="5091508" cy="1220380"/>
          </a:xfrm>
        </p:grpSpPr>
        <p:sp>
          <p:nvSpPr>
            <p:cNvPr id="70" name="타원 91"/>
            <p:cNvSpPr/>
            <p:nvPr/>
          </p:nvSpPr>
          <p:spPr>
            <a:xfrm>
              <a:off x="4601391" y="5107165"/>
              <a:ext cx="2378834" cy="573280"/>
            </a:xfrm>
            <a:prstGeom prst="ellipse">
              <a:avLst/>
            </a:prstGeom>
            <a:noFill/>
            <a:ln w="38100" cap="flat" cmpd="sng" algn="ctr">
              <a:solidFill>
                <a:srgbClr val="FF0000"/>
              </a:solidFill>
              <a:prstDash val="dash"/>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71" name="TextBox 70"/>
            <p:cNvSpPr txBox="1"/>
            <p:nvPr/>
          </p:nvSpPr>
          <p:spPr>
            <a:xfrm>
              <a:off x="4568148" y="5865880"/>
              <a:ext cx="5091508"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0000FF"/>
                  </a:solidFill>
                  <a:effectLst/>
                  <a:uLnTx/>
                  <a:uFillTx/>
                  <a:latin typeface="Tahoma"/>
                  <a:ea typeface="+mn-ea"/>
                  <a:cs typeface="+mn-cs"/>
                </a:rPr>
                <a:t>2. Little amount of computation</a:t>
              </a:r>
              <a:endParaRPr kumimoji="0" lang="ko-KR" altLang="en-US" sz="2400" b="1" i="0" u="none" strike="noStrike" kern="0" cap="none" spc="0" normalizeH="0" baseline="0" noProof="0" dirty="0">
                <a:ln>
                  <a:noFill/>
                </a:ln>
                <a:solidFill>
                  <a:srgbClr val="0000FF"/>
                </a:solidFill>
                <a:effectLst/>
                <a:uLnTx/>
                <a:uFillTx/>
                <a:latin typeface="Tahoma"/>
                <a:ea typeface="+mn-ea"/>
                <a:cs typeface="+mn-cs"/>
              </a:endParaRPr>
            </a:p>
          </p:txBody>
        </p:sp>
      </p:grpSp>
      <p:grpSp>
        <p:nvGrpSpPr>
          <p:cNvPr id="72" name="그룹 12"/>
          <p:cNvGrpSpPr/>
          <p:nvPr/>
        </p:nvGrpSpPr>
        <p:grpSpPr>
          <a:xfrm>
            <a:off x="102248" y="4537387"/>
            <a:ext cx="1593283" cy="1314561"/>
            <a:chOff x="314421" y="4694850"/>
            <a:chExt cx="1593283" cy="1314561"/>
          </a:xfrm>
        </p:grpSpPr>
        <p:grpSp>
          <p:nvGrpSpPr>
            <p:cNvPr id="73" name="그룹 5"/>
            <p:cNvGrpSpPr/>
            <p:nvPr/>
          </p:nvGrpSpPr>
          <p:grpSpPr>
            <a:xfrm>
              <a:off x="314421" y="4694850"/>
              <a:ext cx="1224137" cy="1314561"/>
              <a:chOff x="395536" y="3645024"/>
              <a:chExt cx="1326123" cy="1314561"/>
            </a:xfrm>
          </p:grpSpPr>
          <p:sp>
            <p:nvSpPr>
              <p:cNvPr id="77" name="직사각형 2"/>
              <p:cNvSpPr/>
              <p:nvPr/>
            </p:nvSpPr>
            <p:spPr>
              <a:xfrm>
                <a:off x="395536" y="3645024"/>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w.rank</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78" name="직사각형 33"/>
              <p:cNvSpPr/>
              <p:nvPr/>
            </p:nvSpPr>
            <p:spPr>
              <a:xfrm>
                <a:off x="395536" y="3973151"/>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a:ln>
                      <a:noFill/>
                    </a:ln>
                    <a:solidFill>
                      <a:sysClr val="windowText" lastClr="000000"/>
                    </a:solidFill>
                    <a:effectLst/>
                    <a:uLnTx/>
                    <a:uFillTx/>
                    <a:latin typeface="Calibri"/>
                    <a:ea typeface="나눔고딕"/>
                    <a:cs typeface="+mn-cs"/>
                  </a:rPr>
                  <a:t>w.next_rank</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79" name="직사각형 34"/>
              <p:cNvSpPr/>
              <p:nvPr/>
            </p:nvSpPr>
            <p:spPr>
              <a:xfrm>
                <a:off x="395536" y="4299407"/>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w.edges</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80" name="직사각형 35"/>
              <p:cNvSpPr/>
              <p:nvPr/>
            </p:nvSpPr>
            <p:spPr>
              <a:xfrm>
                <a:off x="395536" y="4631457"/>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a:ln>
                      <a:noFill/>
                    </a:ln>
                    <a:solidFill>
                      <a:sysClr val="windowText" lastClr="000000"/>
                    </a:solidFill>
                    <a:effectLst/>
                    <a:uLnTx/>
                    <a:uFillTx/>
                    <a:latin typeface="Calibri"/>
                    <a:ea typeface="나눔고딕"/>
                    <a:cs typeface="+mn-cs"/>
                  </a:rPr>
                  <a:t>…</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grpSp>
          <p:nvGrpSpPr>
            <p:cNvPr id="74" name="그룹 11"/>
            <p:cNvGrpSpPr/>
            <p:nvPr/>
          </p:nvGrpSpPr>
          <p:grpSpPr>
            <a:xfrm>
              <a:off x="1538558" y="4694850"/>
              <a:ext cx="369146" cy="1314561"/>
              <a:chOff x="1538558" y="4694850"/>
              <a:chExt cx="369146" cy="1314561"/>
            </a:xfrm>
          </p:grpSpPr>
          <p:cxnSp>
            <p:nvCxnSpPr>
              <p:cNvPr id="75" name="직선 연결선 8"/>
              <p:cNvCxnSpPr/>
              <p:nvPr/>
            </p:nvCxnSpPr>
            <p:spPr>
              <a:xfrm flipH="1" flipV="1">
                <a:off x="1538558" y="4694850"/>
                <a:ext cx="369146" cy="698426"/>
              </a:xfrm>
              <a:prstGeom prst="line">
                <a:avLst/>
              </a:prstGeom>
              <a:noFill/>
              <a:ln w="9525" cap="flat" cmpd="sng" algn="ctr">
                <a:solidFill>
                  <a:srgbClr val="60BD68">
                    <a:shade val="95000"/>
                    <a:satMod val="105000"/>
                  </a:srgbClr>
                </a:solidFill>
                <a:prstDash val="dash"/>
              </a:ln>
              <a:effectLst/>
            </p:spPr>
          </p:cxnSp>
          <p:cxnSp>
            <p:nvCxnSpPr>
              <p:cNvPr id="76" name="직선 연결선 10"/>
              <p:cNvCxnSpPr/>
              <p:nvPr/>
            </p:nvCxnSpPr>
            <p:spPr>
              <a:xfrm flipV="1">
                <a:off x="1538558" y="5793386"/>
                <a:ext cx="369146" cy="216025"/>
              </a:xfrm>
              <a:prstGeom prst="line">
                <a:avLst/>
              </a:prstGeom>
              <a:noFill/>
              <a:ln w="9525" cap="flat" cmpd="sng" algn="ctr">
                <a:solidFill>
                  <a:srgbClr val="60BD68">
                    <a:shade val="95000"/>
                    <a:satMod val="105000"/>
                  </a:srgbClr>
                </a:solidFill>
                <a:prstDash val="dash"/>
              </a:ln>
              <a:effectLst/>
            </p:spPr>
          </p:cxnSp>
        </p:grpSp>
      </p:grpSp>
    </p:spTree>
    <p:extLst>
      <p:ext uri="{BB962C8B-B14F-4D97-AF65-F5344CB8AC3E}">
        <p14:creationId xmlns:p14="http://schemas.microsoft.com/office/powerpoint/2010/main" val="2156591362"/>
      </p:ext>
    </p:extLst>
  </p:cSld>
  <p:clrMapOvr>
    <a:masterClrMapping/>
  </p:clrMapOvr>
  <p:transition/>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Opportunity: 3D-Stacked </a:t>
            </a:r>
            <a:r>
              <a:rPr lang="en-US" dirty="0" err="1"/>
              <a:t>Logic+Memory</a:t>
            </a:r>
            <a:endParaRPr lang="en-US" dirty="0"/>
          </a:p>
        </p:txBody>
      </p:sp>
      <p:sp>
        <p:nvSpPr>
          <p:cNvPr id="3" name="Content Placeholder 2"/>
          <p:cNvSpPr>
            <a:spLocks noGrp="1"/>
          </p:cNvSpPr>
          <p:nvPr>
            <p:ph idx="1"/>
          </p:nvPr>
        </p:nvSpPr>
        <p:spPr>
          <a:xfrm>
            <a:off x="228600" y="1124744"/>
            <a:ext cx="8610600" cy="5123656"/>
          </a:xfrm>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p:cNvPicPr>
            <a:picLocks noChangeAspect="1"/>
          </p:cNvPicPr>
          <p:nvPr/>
        </p:nvPicPr>
        <p:blipFill>
          <a:blip r:embed="rId2"/>
          <a:stretch>
            <a:fillRect/>
          </a:stretch>
        </p:blipFill>
        <p:spPr>
          <a:xfrm>
            <a:off x="107504" y="1286520"/>
            <a:ext cx="7772400" cy="1422400"/>
          </a:xfrm>
          <a:prstGeom prst="rect">
            <a:avLst/>
          </a:prstGeom>
        </p:spPr>
      </p:pic>
      <p:pic>
        <p:nvPicPr>
          <p:cNvPr id="5" name="Picture 2" descr="http://www.extremetech.com/wp-content/uploads/2013/09/hybrid_memory_cube.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331640" y="3068960"/>
            <a:ext cx="5040560" cy="3619122"/>
          </a:xfrm>
          <a:prstGeom prst="rect">
            <a:avLst/>
          </a:prstGeom>
          <a:noFill/>
          <a:extLst>
            <a:ext uri="{909E8E84-426E-40dd-AFC4-6F175D3DCCD1}">
              <a14:hiddenFill xmlns="" xmlns:a14="http://schemas.microsoft.com/office/drawing/2010/main">
                <a:solidFill>
                  <a:srgbClr val="FFFFFF"/>
                </a:solidFill>
              </a14:hiddenFill>
            </a:ext>
          </a:extLst>
        </p:spPr>
      </p:pic>
      <p:sp>
        <p:nvSpPr>
          <p:cNvPr id="8" name="TextBox 7"/>
          <p:cNvSpPr txBox="1"/>
          <p:nvPr/>
        </p:nvSpPr>
        <p:spPr>
          <a:xfrm>
            <a:off x="6040851" y="4509120"/>
            <a:ext cx="7958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5494"/>
                </a:solidFill>
                <a:effectLst/>
                <a:uLnTx/>
                <a:uFillTx/>
                <a:latin typeface="Tahoma"/>
                <a:ea typeface="+mn-ea"/>
                <a:cs typeface="+mn-cs"/>
              </a:rPr>
              <a:t>Logic</a:t>
            </a:r>
          </a:p>
        </p:txBody>
      </p:sp>
      <p:sp>
        <p:nvSpPr>
          <p:cNvPr id="9" name="TextBox 8"/>
          <p:cNvSpPr txBox="1"/>
          <p:nvPr/>
        </p:nvSpPr>
        <p:spPr>
          <a:xfrm>
            <a:off x="5968843" y="4005064"/>
            <a:ext cx="11234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5B62F"/>
                </a:solidFill>
                <a:effectLst/>
                <a:uLnTx/>
                <a:uFillTx/>
                <a:latin typeface="Tahoma"/>
                <a:ea typeface="+mn-ea"/>
                <a:cs typeface="+mn-cs"/>
              </a:rPr>
              <a:t>Memory</a:t>
            </a:r>
          </a:p>
        </p:txBody>
      </p:sp>
      <p:sp>
        <p:nvSpPr>
          <p:cNvPr id="7" name="TextBox 6"/>
          <p:cNvSpPr txBox="1"/>
          <p:nvPr/>
        </p:nvSpPr>
        <p:spPr>
          <a:xfrm>
            <a:off x="5670854" y="5527630"/>
            <a:ext cx="3161058"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a:ea typeface="+mn-ea"/>
                <a:cs typeface="+mn-cs"/>
              </a:rPr>
              <a:t>Other “True 3D” technologies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a:ea typeface="+mn-ea"/>
                <a:cs typeface="+mn-cs"/>
              </a:rPr>
              <a:t>under development</a:t>
            </a:r>
          </a:p>
        </p:txBody>
      </p:sp>
    </p:spTree>
    <p:extLst>
      <p:ext uri="{BB962C8B-B14F-4D97-AF65-F5344CB8AC3E}">
        <p14:creationId xmlns:p14="http://schemas.microsoft.com/office/powerpoint/2010/main" val="927684142"/>
      </p:ext>
    </p:extLst>
  </p:cSld>
  <p:clrMapOvr>
    <a:masterClrMapping/>
  </p:clrMapOvr>
  <p:transition/>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Tesseract</a:t>
            </a:r>
            <a:r>
              <a:rPr lang="en-US" dirty="0"/>
              <a:t> System for Graph Processing</a:t>
            </a:r>
          </a:p>
        </p:txBody>
      </p:sp>
      <p:pic>
        <p:nvPicPr>
          <p:cNvPr id="258" name="Picture 2" descr="http://www.extremetech.com/wp-content/uploads/2013/09/hybrid_memory_cube.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701620" y="1340768"/>
            <a:ext cx="3383774" cy="2429550"/>
          </a:xfrm>
          <a:prstGeom prst="rect">
            <a:avLst/>
          </a:prstGeom>
          <a:noFill/>
          <a:extLst>
            <a:ext uri="{909E8E84-426E-40dd-AFC4-6F175D3DCCD1}">
              <a14:hiddenFill xmlns:a14="http://schemas.microsoft.com/office/drawing/2010/main" xmlns="">
                <a:solidFill>
                  <a:srgbClr val="FFFFFF"/>
                </a:solidFill>
              </a14:hiddenFill>
            </a:ext>
          </a:extLst>
        </p:spPr>
      </p:pic>
      <p:grpSp>
        <p:nvGrpSpPr>
          <p:cNvPr id="259" name="그룹 137"/>
          <p:cNvGrpSpPr/>
          <p:nvPr/>
        </p:nvGrpSpPr>
        <p:grpSpPr>
          <a:xfrm>
            <a:off x="2960548" y="2386982"/>
            <a:ext cx="2890319" cy="3322913"/>
            <a:chOff x="2540320" y="2698376"/>
            <a:chExt cx="2890319" cy="3322913"/>
          </a:xfrm>
        </p:grpSpPr>
        <p:cxnSp>
          <p:nvCxnSpPr>
            <p:cNvPr id="260" name="직선 연결선 64"/>
            <p:cNvCxnSpPr/>
            <p:nvPr/>
          </p:nvCxnSpPr>
          <p:spPr>
            <a:xfrm>
              <a:off x="2540320" y="3008078"/>
              <a:ext cx="101813" cy="990596"/>
            </a:xfrm>
            <a:prstGeom prst="line">
              <a:avLst/>
            </a:prstGeom>
            <a:noFill/>
            <a:ln w="9525" cap="flat" cmpd="sng" algn="ctr">
              <a:solidFill>
                <a:sysClr val="windowText" lastClr="000000"/>
              </a:solidFill>
              <a:prstDash val="dash"/>
            </a:ln>
            <a:effectLst/>
          </p:spPr>
        </p:cxnSp>
        <p:cxnSp>
          <p:nvCxnSpPr>
            <p:cNvPr id="261" name="직선 연결선 67"/>
            <p:cNvCxnSpPr/>
            <p:nvPr/>
          </p:nvCxnSpPr>
          <p:spPr>
            <a:xfrm flipH="1">
              <a:off x="5107196" y="2698376"/>
              <a:ext cx="323443" cy="1300298"/>
            </a:xfrm>
            <a:prstGeom prst="line">
              <a:avLst/>
            </a:prstGeom>
            <a:noFill/>
            <a:ln w="9525" cap="flat" cmpd="sng" algn="ctr">
              <a:solidFill>
                <a:sysClr val="windowText" lastClr="000000"/>
              </a:solidFill>
              <a:prstDash val="dash"/>
            </a:ln>
            <a:effectLst/>
          </p:spPr>
        </p:cxnSp>
        <p:grpSp>
          <p:nvGrpSpPr>
            <p:cNvPr id="262" name="그룹 85"/>
            <p:cNvGrpSpPr/>
            <p:nvPr/>
          </p:nvGrpSpPr>
          <p:grpSpPr>
            <a:xfrm>
              <a:off x="2542515" y="3916837"/>
              <a:ext cx="2664295" cy="2104452"/>
              <a:chOff x="3275856" y="3916837"/>
              <a:chExt cx="2664295" cy="2104452"/>
            </a:xfrm>
          </p:grpSpPr>
          <p:sp>
            <p:nvSpPr>
              <p:cNvPr id="263" name="직사각형 4"/>
              <p:cNvSpPr/>
              <p:nvPr/>
            </p:nvSpPr>
            <p:spPr>
              <a:xfrm>
                <a:off x="3375473" y="3998674"/>
                <a:ext cx="2465060" cy="2022615"/>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nvGrpSpPr>
              <p:cNvPr id="264" name="그룹 84"/>
              <p:cNvGrpSpPr/>
              <p:nvPr/>
            </p:nvGrpSpPr>
            <p:grpSpPr>
              <a:xfrm>
                <a:off x="3501888" y="3916837"/>
                <a:ext cx="2212233" cy="2010654"/>
                <a:chOff x="3501887" y="3916837"/>
                <a:chExt cx="2212233" cy="2010654"/>
              </a:xfrm>
            </p:grpSpPr>
            <p:grpSp>
              <p:nvGrpSpPr>
                <p:cNvPr id="267" name="그룹 49"/>
                <p:cNvGrpSpPr/>
                <p:nvPr/>
              </p:nvGrpSpPr>
              <p:grpSpPr>
                <a:xfrm flipV="1">
                  <a:off x="3627842" y="5167522"/>
                  <a:ext cx="64123" cy="489852"/>
                  <a:chOff x="3491880" y="4419110"/>
                  <a:chExt cx="73052" cy="558062"/>
                </a:xfrm>
              </p:grpSpPr>
              <p:cxnSp>
                <p:nvCxnSpPr>
                  <p:cNvPr id="310" name="직선 화살표 연결선 50"/>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11" name="직선 화살표 연결선 51"/>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8" name="그룹 52"/>
                <p:cNvGrpSpPr/>
                <p:nvPr/>
              </p:nvGrpSpPr>
              <p:grpSpPr>
                <a:xfrm flipV="1">
                  <a:off x="4070289" y="5167522"/>
                  <a:ext cx="64123" cy="489852"/>
                  <a:chOff x="3491880" y="4419110"/>
                  <a:chExt cx="73052" cy="558062"/>
                </a:xfrm>
              </p:grpSpPr>
              <p:cxnSp>
                <p:nvCxnSpPr>
                  <p:cNvPr id="308" name="직선 화살표 연결선 5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9" name="직선 화살표 연결선 54"/>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9" name="그룹 55"/>
                <p:cNvGrpSpPr/>
                <p:nvPr/>
              </p:nvGrpSpPr>
              <p:grpSpPr>
                <a:xfrm flipV="1">
                  <a:off x="4512736" y="5167522"/>
                  <a:ext cx="64123" cy="489852"/>
                  <a:chOff x="3491880" y="4419110"/>
                  <a:chExt cx="73052" cy="558062"/>
                </a:xfrm>
              </p:grpSpPr>
              <p:cxnSp>
                <p:nvCxnSpPr>
                  <p:cNvPr id="306" name="직선 화살표 연결선 56"/>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7" name="직선 화살표 연결선 57"/>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0" name="그룹 58"/>
                <p:cNvGrpSpPr/>
                <p:nvPr/>
              </p:nvGrpSpPr>
              <p:grpSpPr>
                <a:xfrm flipV="1">
                  <a:off x="5524042" y="5167522"/>
                  <a:ext cx="64123" cy="489852"/>
                  <a:chOff x="3491880" y="4419110"/>
                  <a:chExt cx="73052" cy="558062"/>
                </a:xfrm>
              </p:grpSpPr>
              <p:cxnSp>
                <p:nvCxnSpPr>
                  <p:cNvPr id="304" name="직선 화살표 연결선 59"/>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5" name="직선 화살표 연결선 60"/>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1" name="그룹 39"/>
                <p:cNvGrpSpPr/>
                <p:nvPr/>
              </p:nvGrpSpPr>
              <p:grpSpPr>
                <a:xfrm>
                  <a:off x="3627842" y="4362113"/>
                  <a:ext cx="64123" cy="489852"/>
                  <a:chOff x="3491880" y="4419110"/>
                  <a:chExt cx="73052" cy="558062"/>
                </a:xfrm>
              </p:grpSpPr>
              <p:cxnSp>
                <p:nvCxnSpPr>
                  <p:cNvPr id="302" name="직선 화살표 연결선 3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3" name="직선 화살표 연결선 3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2" name="그룹 40"/>
                <p:cNvGrpSpPr/>
                <p:nvPr/>
              </p:nvGrpSpPr>
              <p:grpSpPr>
                <a:xfrm>
                  <a:off x="4070289" y="4362113"/>
                  <a:ext cx="64123" cy="489852"/>
                  <a:chOff x="3491880" y="4419110"/>
                  <a:chExt cx="73052" cy="558062"/>
                </a:xfrm>
              </p:grpSpPr>
              <p:cxnSp>
                <p:nvCxnSpPr>
                  <p:cNvPr id="300" name="직선 화살표 연결선 41"/>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1" name="직선 화살표 연결선 42"/>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3" name="그룹 43"/>
                <p:cNvGrpSpPr/>
                <p:nvPr/>
              </p:nvGrpSpPr>
              <p:grpSpPr>
                <a:xfrm>
                  <a:off x="4512736" y="4362113"/>
                  <a:ext cx="64123" cy="489852"/>
                  <a:chOff x="3491880" y="4419110"/>
                  <a:chExt cx="73052" cy="558062"/>
                </a:xfrm>
              </p:grpSpPr>
              <p:cxnSp>
                <p:nvCxnSpPr>
                  <p:cNvPr id="298" name="직선 화살표 연결선 44"/>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9" name="직선 화살표 연결선 4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4" name="그룹 46"/>
                <p:cNvGrpSpPr/>
                <p:nvPr/>
              </p:nvGrpSpPr>
              <p:grpSpPr>
                <a:xfrm>
                  <a:off x="5524042" y="4362113"/>
                  <a:ext cx="64123" cy="489852"/>
                  <a:chOff x="3491880" y="4419110"/>
                  <a:chExt cx="73052" cy="558062"/>
                </a:xfrm>
              </p:grpSpPr>
              <p:cxnSp>
                <p:nvCxnSpPr>
                  <p:cNvPr id="296" name="직선 화살표 연결선 47"/>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7" name="직선 화살표 연결선 48"/>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sp>
              <p:nvSpPr>
                <p:cNvPr id="275" name="직사각형 6"/>
                <p:cNvSpPr/>
                <p:nvPr/>
              </p:nvSpPr>
              <p:spPr>
                <a:xfrm>
                  <a:off x="35018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6" name="직사각형 7"/>
                <p:cNvSpPr/>
                <p:nvPr/>
              </p:nvSpPr>
              <p:spPr>
                <a:xfrm>
                  <a:off x="3944334"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7" name="직사각형 8"/>
                <p:cNvSpPr/>
                <p:nvPr/>
              </p:nvSpPr>
              <p:spPr>
                <a:xfrm>
                  <a:off x="4386781"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8" name="직사각형 11"/>
                <p:cNvSpPr/>
                <p:nvPr/>
              </p:nvSpPr>
              <p:spPr>
                <a:xfrm>
                  <a:off x="3501887"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9" name="직사각형 12"/>
                <p:cNvSpPr/>
                <p:nvPr/>
              </p:nvSpPr>
              <p:spPr>
                <a:xfrm>
                  <a:off x="3944334"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0" name="직사각형 13"/>
                <p:cNvSpPr/>
                <p:nvPr/>
              </p:nvSpPr>
              <p:spPr>
                <a:xfrm>
                  <a:off x="4386781"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1" name="직사각형 15"/>
                <p:cNvSpPr/>
                <p:nvPr/>
              </p:nvSpPr>
              <p:spPr>
                <a:xfrm>
                  <a:off x="35018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2" name="직사각형 16"/>
                <p:cNvSpPr/>
                <p:nvPr/>
              </p:nvSpPr>
              <p:spPr>
                <a:xfrm>
                  <a:off x="3944334"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3" name="직사각형 17"/>
                <p:cNvSpPr/>
                <p:nvPr/>
              </p:nvSpPr>
              <p:spPr>
                <a:xfrm>
                  <a:off x="4386781"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4" name="직사각형 19"/>
                <p:cNvSpPr/>
                <p:nvPr/>
              </p:nvSpPr>
              <p:spPr>
                <a:xfrm>
                  <a:off x="35018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5" name="직사각형 20"/>
                <p:cNvSpPr/>
                <p:nvPr/>
              </p:nvSpPr>
              <p:spPr>
                <a:xfrm>
                  <a:off x="3944334"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6" name="직사각형 21"/>
                <p:cNvSpPr/>
                <p:nvPr/>
              </p:nvSpPr>
              <p:spPr>
                <a:xfrm>
                  <a:off x="4386781"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7" name="직사각형 5"/>
                <p:cNvSpPr/>
                <p:nvPr/>
              </p:nvSpPr>
              <p:spPr>
                <a:xfrm>
                  <a:off x="3501887" y="4851965"/>
                  <a:ext cx="2212233" cy="316034"/>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Crossbar Network</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8" name="직사각형 9"/>
                <p:cNvSpPr/>
                <p:nvPr/>
              </p:nvSpPr>
              <p:spPr>
                <a:xfrm>
                  <a:off x="53980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9" name="직사각형 14"/>
                <p:cNvSpPr/>
                <p:nvPr/>
              </p:nvSpPr>
              <p:spPr>
                <a:xfrm>
                  <a:off x="5398087" y="44806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0" name="직사각형 18"/>
                <p:cNvSpPr/>
                <p:nvPr/>
              </p:nvSpPr>
              <p:spPr>
                <a:xfrm>
                  <a:off x="53980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1" name="직사각형 22"/>
                <p:cNvSpPr/>
                <p:nvPr/>
              </p:nvSpPr>
              <p:spPr>
                <a:xfrm>
                  <a:off x="53980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2" name="TextBox 291"/>
                <p:cNvSpPr txBox="1"/>
                <p:nvPr/>
              </p:nvSpPr>
              <p:spPr>
                <a:xfrm>
                  <a:off x="4860355" y="3916837"/>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3" name="TextBox 292"/>
                <p:cNvSpPr txBox="1"/>
                <p:nvPr/>
              </p:nvSpPr>
              <p:spPr>
                <a:xfrm>
                  <a:off x="4860355" y="4297315"/>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4" name="TextBox 293"/>
                <p:cNvSpPr txBox="1"/>
                <p:nvPr/>
              </p:nvSpPr>
              <p:spPr>
                <a:xfrm>
                  <a:off x="4860355" y="5096119"/>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5" name="TextBox 294"/>
                <p:cNvSpPr txBox="1"/>
                <p:nvPr/>
              </p:nvSpPr>
              <p:spPr>
                <a:xfrm>
                  <a:off x="4860355" y="5465826"/>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cxnSp>
            <p:nvCxnSpPr>
              <p:cNvPr id="265" name="직선 화살표 연결선 78"/>
              <p:cNvCxnSpPr/>
              <p:nvPr/>
            </p:nvCxnSpPr>
            <p:spPr>
              <a:xfrm flipH="1">
                <a:off x="3275856" y="5013177"/>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cxnSp>
            <p:nvCxnSpPr>
              <p:cNvPr id="266" name="직선 화살표 연결선 83"/>
              <p:cNvCxnSpPr/>
              <p:nvPr/>
            </p:nvCxnSpPr>
            <p:spPr>
              <a:xfrm flipH="1">
                <a:off x="5714120" y="5015083"/>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grpSp>
        <p:nvGrpSpPr>
          <p:cNvPr id="312" name="그룹 138"/>
          <p:cNvGrpSpPr/>
          <p:nvPr/>
        </p:nvGrpSpPr>
        <p:grpSpPr>
          <a:xfrm>
            <a:off x="5397217" y="3068960"/>
            <a:ext cx="3568497" cy="2986186"/>
            <a:chOff x="5277803" y="2315022"/>
            <a:chExt cx="3568497" cy="2986186"/>
          </a:xfrm>
        </p:grpSpPr>
        <p:grpSp>
          <p:nvGrpSpPr>
            <p:cNvPr id="313" name="그룹 131"/>
            <p:cNvGrpSpPr/>
            <p:nvPr/>
          </p:nvGrpSpPr>
          <p:grpSpPr>
            <a:xfrm>
              <a:off x="5860114" y="2315022"/>
              <a:ext cx="2986186" cy="2986186"/>
              <a:chOff x="5700614" y="2176524"/>
              <a:chExt cx="2986186" cy="2986186"/>
            </a:xfrm>
          </p:grpSpPr>
          <p:sp>
            <p:nvSpPr>
              <p:cNvPr id="316" name="직사각형 86"/>
              <p:cNvSpPr/>
              <p:nvPr/>
            </p:nvSpPr>
            <p:spPr>
              <a:xfrm>
                <a:off x="5700614" y="2176524"/>
                <a:ext cx="2986186" cy="2986186"/>
              </a:xfrm>
              <a:prstGeom prst="rect">
                <a:avLst/>
              </a:prstGeom>
              <a:solidFill>
                <a:sysClr val="window" lastClr="FFFFFF"/>
              </a:solidFill>
              <a:ln w="25400" cap="flat" cmpd="sng" algn="ctr">
                <a:solidFill>
                  <a:srgbClr val="5DA5DA"/>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7" name="직사각형 87"/>
              <p:cNvSpPr/>
              <p:nvPr/>
            </p:nvSpPr>
            <p:spPr>
              <a:xfrm>
                <a:off x="8110736" y="2346491"/>
                <a:ext cx="432048" cy="207509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vert"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DRAM Controller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18" name="직사각형 88"/>
              <p:cNvSpPr/>
              <p:nvPr/>
            </p:nvSpPr>
            <p:spPr>
              <a:xfrm>
                <a:off x="8110736" y="4589673"/>
                <a:ext cx="432048" cy="404944"/>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NI</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19" name="직선 화살표 연결선 97"/>
              <p:cNvCxnSpPr>
                <a:stCxn id="318" idx="0"/>
                <a:endCxn id="317" idx="2"/>
              </p:cNvCxnSpPr>
              <p:nvPr/>
            </p:nvCxnSpPr>
            <p:spPr>
              <a:xfrm flipV="1">
                <a:off x="8326760" y="4421581"/>
                <a:ext cx="0" cy="16809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cxnSp>
          <p:nvCxnSpPr>
            <p:cNvPr id="314" name="직선 연결선 127"/>
            <p:cNvCxnSpPr/>
            <p:nvPr/>
          </p:nvCxnSpPr>
          <p:spPr>
            <a:xfrm flipV="1">
              <a:off x="5280614" y="2315022"/>
              <a:ext cx="583876" cy="1104125"/>
            </a:xfrm>
            <a:prstGeom prst="line">
              <a:avLst/>
            </a:prstGeom>
            <a:noFill/>
            <a:ln w="9525" cap="flat" cmpd="sng" algn="ctr">
              <a:solidFill>
                <a:srgbClr val="5DA5DA">
                  <a:shade val="95000"/>
                  <a:satMod val="105000"/>
                </a:srgbClr>
              </a:solidFill>
              <a:prstDash val="dash"/>
            </a:ln>
            <a:effectLst/>
          </p:spPr>
        </p:cxnSp>
        <p:cxnSp>
          <p:nvCxnSpPr>
            <p:cNvPr id="315" name="직선 연결선 128"/>
            <p:cNvCxnSpPr/>
            <p:nvPr/>
          </p:nvCxnSpPr>
          <p:spPr>
            <a:xfrm>
              <a:off x="5277803" y="3668121"/>
              <a:ext cx="580861" cy="1633087"/>
            </a:xfrm>
            <a:prstGeom prst="line">
              <a:avLst/>
            </a:prstGeom>
            <a:noFill/>
            <a:ln w="9525" cap="flat" cmpd="sng" algn="ctr">
              <a:solidFill>
                <a:srgbClr val="5DA5DA">
                  <a:shade val="95000"/>
                  <a:satMod val="105000"/>
                </a:srgbClr>
              </a:solidFill>
              <a:prstDash val="dash"/>
            </a:ln>
            <a:effectLst/>
          </p:spPr>
        </p:cxnSp>
      </p:grpSp>
      <p:grpSp>
        <p:nvGrpSpPr>
          <p:cNvPr id="320" name="그룹 132"/>
          <p:cNvGrpSpPr/>
          <p:nvPr/>
        </p:nvGrpSpPr>
        <p:grpSpPr>
          <a:xfrm>
            <a:off x="6127920" y="3238927"/>
            <a:ext cx="2261730" cy="2648562"/>
            <a:chOff x="5849006" y="2346491"/>
            <a:chExt cx="2261730" cy="2648562"/>
          </a:xfrm>
        </p:grpSpPr>
        <p:sp>
          <p:nvSpPr>
            <p:cNvPr id="321" name="직사각형 89"/>
            <p:cNvSpPr/>
            <p:nvPr/>
          </p:nvSpPr>
          <p:spPr>
            <a:xfrm>
              <a:off x="5849006" y="2346491"/>
              <a:ext cx="2079267" cy="77439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In-Order Core</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2" name="직사각형 90"/>
            <p:cNvSpPr/>
            <p:nvPr/>
          </p:nvSpPr>
          <p:spPr>
            <a:xfrm>
              <a:off x="5849006" y="4589673"/>
              <a:ext cx="2079267" cy="40538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Message Queue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3" name="직사각형 91"/>
            <p:cNvSpPr/>
            <p:nvPr/>
          </p:nvSpPr>
          <p:spPr>
            <a:xfrm>
              <a:off x="6882913" y="3280649"/>
              <a:ext cx="1045360"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PF Buffer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4" name="직사각형 92"/>
            <p:cNvSpPr/>
            <p:nvPr/>
          </p:nvSpPr>
          <p:spPr>
            <a:xfrm>
              <a:off x="6882913" y="4047202"/>
              <a:ext cx="1045360" cy="37469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MTP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5" name="직사각형 93"/>
            <p:cNvSpPr/>
            <p:nvPr/>
          </p:nvSpPr>
          <p:spPr>
            <a:xfrm>
              <a:off x="6240328" y="3280650"/>
              <a:ext cx="460122"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LP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26" name="직선 화살표 연결선 95"/>
            <p:cNvCxnSpPr/>
            <p:nvPr/>
          </p:nvCxnSpPr>
          <p:spPr>
            <a:xfrm>
              <a:off x="6028727" y="3120890"/>
              <a:ext cx="0" cy="146878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7" name="직선 화살표 연결선 98"/>
            <p:cNvCxnSpPr>
              <a:stCxn id="318" idx="1"/>
              <a:endCxn id="322" idx="3"/>
            </p:cNvCxnSpPr>
            <p:nvPr/>
          </p:nvCxnSpPr>
          <p:spPr>
            <a:xfrm flipH="1">
              <a:off x="7928273" y="4792145"/>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8" name="직선 화살표 연결선 106"/>
            <p:cNvCxnSpPr/>
            <p:nvPr/>
          </p:nvCxnSpPr>
          <p:spPr>
            <a:xfrm flipV="1">
              <a:off x="7405593" y="4420547"/>
              <a:ext cx="0" cy="169126"/>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29" name="직선 화살표 연결선 109"/>
            <p:cNvCxnSpPr>
              <a:stCxn id="324" idx="0"/>
              <a:endCxn id="323" idx="2"/>
            </p:cNvCxnSpPr>
            <p:nvPr/>
          </p:nvCxnSpPr>
          <p:spPr>
            <a:xfrm flipV="1">
              <a:off x="7405593" y="3890851"/>
              <a:ext cx="0" cy="15635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0" name="직선 화살표 연결선 113"/>
            <p:cNvCxnSpPr/>
            <p:nvPr/>
          </p:nvCxnSpPr>
          <p:spPr>
            <a:xfrm flipV="1">
              <a:off x="7405593"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1" name="직선 화살표 연결선 115"/>
            <p:cNvCxnSpPr/>
            <p:nvPr/>
          </p:nvCxnSpPr>
          <p:spPr>
            <a:xfrm>
              <a:off x="6470389"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2" name="직선 화살표 연결선 116"/>
            <p:cNvCxnSpPr>
              <a:stCxn id="325" idx="3"/>
              <a:endCxn id="323" idx="1"/>
            </p:cNvCxnSpPr>
            <p:nvPr/>
          </p:nvCxnSpPr>
          <p:spPr>
            <a:xfrm flipV="1">
              <a:off x="6700450" y="3585750"/>
              <a:ext cx="182463" cy="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3" name="직선 화살표 연결선 123"/>
            <p:cNvCxnSpPr/>
            <p:nvPr/>
          </p:nvCxnSpPr>
          <p:spPr>
            <a:xfrm flipH="1">
              <a:off x="7928273" y="3594266"/>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34" name="직선 화살표 연결선 124"/>
            <p:cNvCxnSpPr/>
            <p:nvPr/>
          </p:nvCxnSpPr>
          <p:spPr>
            <a:xfrm flipH="1">
              <a:off x="7928273" y="2733472"/>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335" name="그룹 583"/>
          <p:cNvGrpSpPr/>
          <p:nvPr/>
        </p:nvGrpSpPr>
        <p:grpSpPr>
          <a:xfrm>
            <a:off x="318817" y="3704795"/>
            <a:ext cx="2747113" cy="2348991"/>
            <a:chOff x="211357" y="3318585"/>
            <a:chExt cx="2747113" cy="2348991"/>
          </a:xfrm>
        </p:grpSpPr>
        <p:grpSp>
          <p:nvGrpSpPr>
            <p:cNvPr id="336" name="그룹 576"/>
            <p:cNvGrpSpPr/>
            <p:nvPr/>
          </p:nvGrpSpPr>
          <p:grpSpPr>
            <a:xfrm>
              <a:off x="211357" y="3468326"/>
              <a:ext cx="2199540" cy="2199250"/>
              <a:chOff x="288170" y="3573016"/>
              <a:chExt cx="2199540" cy="2199250"/>
            </a:xfrm>
          </p:grpSpPr>
          <p:grpSp>
            <p:nvGrpSpPr>
              <p:cNvPr id="339" name="그룹 337"/>
              <p:cNvGrpSpPr/>
              <p:nvPr/>
            </p:nvGrpSpPr>
            <p:grpSpPr>
              <a:xfrm>
                <a:off x="288170" y="3573016"/>
                <a:ext cx="2199540" cy="456333"/>
                <a:chOff x="288170" y="3573016"/>
                <a:chExt cx="2199540" cy="456333"/>
              </a:xfrm>
            </p:grpSpPr>
            <p:grpSp>
              <p:nvGrpSpPr>
                <p:cNvPr id="462" name="그룹 315"/>
                <p:cNvGrpSpPr/>
                <p:nvPr/>
              </p:nvGrpSpPr>
              <p:grpSpPr>
                <a:xfrm>
                  <a:off x="288170" y="3573016"/>
                  <a:ext cx="457200" cy="456333"/>
                  <a:chOff x="288170" y="3573016"/>
                  <a:chExt cx="457200" cy="456333"/>
                </a:xfrm>
              </p:grpSpPr>
              <p:sp>
                <p:nvSpPr>
                  <p:cNvPr id="484" name="직사각형 14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5" name="직사각형 14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6" name="직사각형 14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7" name="직사각형 15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8" name="직사각형 15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9" name="직사각형 15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3" name="그룹 316"/>
                <p:cNvGrpSpPr/>
                <p:nvPr/>
              </p:nvGrpSpPr>
              <p:grpSpPr>
                <a:xfrm>
                  <a:off x="868950" y="3573016"/>
                  <a:ext cx="457200" cy="456333"/>
                  <a:chOff x="288170" y="3573016"/>
                  <a:chExt cx="457200" cy="456333"/>
                </a:xfrm>
              </p:grpSpPr>
              <p:sp>
                <p:nvSpPr>
                  <p:cNvPr id="478" name="직사각형 31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9" name="직사각형 31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0" name="직사각형 31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1" name="직사각형 32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2" name="직사각형 32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3" name="직사각형 32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4" name="그룹 323"/>
                <p:cNvGrpSpPr/>
                <p:nvPr/>
              </p:nvGrpSpPr>
              <p:grpSpPr>
                <a:xfrm>
                  <a:off x="1449730" y="3573016"/>
                  <a:ext cx="457200" cy="456333"/>
                  <a:chOff x="288170" y="3573016"/>
                  <a:chExt cx="457200" cy="456333"/>
                </a:xfrm>
              </p:grpSpPr>
              <p:sp>
                <p:nvSpPr>
                  <p:cNvPr id="472" name="직사각형 324"/>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3" name="직사각형 325"/>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4" name="직사각형 326"/>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5" name="직사각형 327"/>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6" name="직사각형 328"/>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7" name="직사각형 329"/>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5" name="그룹 330"/>
                <p:cNvGrpSpPr/>
                <p:nvPr/>
              </p:nvGrpSpPr>
              <p:grpSpPr>
                <a:xfrm>
                  <a:off x="2030510" y="3573016"/>
                  <a:ext cx="457200" cy="456333"/>
                  <a:chOff x="288170" y="3573016"/>
                  <a:chExt cx="457200" cy="456333"/>
                </a:xfrm>
              </p:grpSpPr>
              <p:sp>
                <p:nvSpPr>
                  <p:cNvPr id="466" name="직사각형 33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7" name="직사각형 33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8" name="직사각형 33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9" name="직사각형 33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0" name="직사각형 33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1" name="직사각형 33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0" name="그룹 338"/>
              <p:cNvGrpSpPr/>
              <p:nvPr/>
            </p:nvGrpSpPr>
            <p:grpSpPr>
              <a:xfrm>
                <a:off x="288170" y="4153087"/>
                <a:ext cx="2199540" cy="456333"/>
                <a:chOff x="288170" y="3573016"/>
                <a:chExt cx="2199540" cy="456333"/>
              </a:xfrm>
            </p:grpSpPr>
            <p:grpSp>
              <p:nvGrpSpPr>
                <p:cNvPr id="434" name="그룹 339"/>
                <p:cNvGrpSpPr/>
                <p:nvPr/>
              </p:nvGrpSpPr>
              <p:grpSpPr>
                <a:xfrm>
                  <a:off x="288170" y="3573016"/>
                  <a:ext cx="457200" cy="456333"/>
                  <a:chOff x="288170" y="3573016"/>
                  <a:chExt cx="457200" cy="456333"/>
                </a:xfrm>
              </p:grpSpPr>
              <p:sp>
                <p:nvSpPr>
                  <p:cNvPr id="456" name="직사각형 36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7" name="직사각형 36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8" name="직사각형 36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9" name="직사각형 36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0" name="직사각형 36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1" name="직사각형 36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5" name="그룹 340"/>
                <p:cNvGrpSpPr/>
                <p:nvPr/>
              </p:nvGrpSpPr>
              <p:grpSpPr>
                <a:xfrm>
                  <a:off x="868950" y="3573016"/>
                  <a:ext cx="457200" cy="456333"/>
                  <a:chOff x="288170" y="3573016"/>
                  <a:chExt cx="457200" cy="456333"/>
                </a:xfrm>
              </p:grpSpPr>
              <p:sp>
                <p:nvSpPr>
                  <p:cNvPr id="450" name="직사각형 35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1" name="직사각형 356"/>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2" name="직사각형 357"/>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3" name="직사각형 358"/>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4" name="직사각형 359"/>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5" name="직사각형 360"/>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6" name="그룹 341"/>
                <p:cNvGrpSpPr/>
                <p:nvPr/>
              </p:nvGrpSpPr>
              <p:grpSpPr>
                <a:xfrm>
                  <a:off x="1449730" y="3573016"/>
                  <a:ext cx="457200" cy="456333"/>
                  <a:chOff x="288170" y="3573016"/>
                  <a:chExt cx="457200" cy="456333"/>
                </a:xfrm>
              </p:grpSpPr>
              <p:sp>
                <p:nvSpPr>
                  <p:cNvPr id="444" name="직사각형 34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5" name="직사각형 35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6" name="직사각형 35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7" name="직사각형 35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8" name="직사각형 35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9" name="직사각형 35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7" name="그룹 342"/>
                <p:cNvGrpSpPr/>
                <p:nvPr/>
              </p:nvGrpSpPr>
              <p:grpSpPr>
                <a:xfrm>
                  <a:off x="2030510" y="3573016"/>
                  <a:ext cx="457200" cy="456333"/>
                  <a:chOff x="288170" y="3573016"/>
                  <a:chExt cx="457200" cy="456333"/>
                </a:xfrm>
              </p:grpSpPr>
              <p:sp>
                <p:nvSpPr>
                  <p:cNvPr id="438" name="직사각형 34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9" name="직사각형 34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0" name="직사각형 34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1" name="직사각형 34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2" name="직사각형 34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3" name="직사각형 34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1" name="그룹 396"/>
              <p:cNvGrpSpPr/>
              <p:nvPr/>
            </p:nvGrpSpPr>
            <p:grpSpPr>
              <a:xfrm>
                <a:off x="288170" y="4733912"/>
                <a:ext cx="2199540" cy="456333"/>
                <a:chOff x="288170" y="3573016"/>
                <a:chExt cx="2199540" cy="456333"/>
              </a:xfrm>
            </p:grpSpPr>
            <p:grpSp>
              <p:nvGrpSpPr>
                <p:cNvPr id="406" name="그룹 397"/>
                <p:cNvGrpSpPr/>
                <p:nvPr/>
              </p:nvGrpSpPr>
              <p:grpSpPr>
                <a:xfrm>
                  <a:off x="288170" y="3573016"/>
                  <a:ext cx="457200" cy="456333"/>
                  <a:chOff x="288170" y="3573016"/>
                  <a:chExt cx="457200" cy="456333"/>
                </a:xfrm>
              </p:grpSpPr>
              <p:sp>
                <p:nvSpPr>
                  <p:cNvPr id="428" name="직사각형 41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9" name="직사각형 42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0" name="직사각형 42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1" name="직사각형 42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2" name="직사각형 42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3" name="직사각형 42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7" name="그룹 398"/>
                <p:cNvGrpSpPr/>
                <p:nvPr/>
              </p:nvGrpSpPr>
              <p:grpSpPr>
                <a:xfrm>
                  <a:off x="868950" y="3573016"/>
                  <a:ext cx="457200" cy="456333"/>
                  <a:chOff x="288170" y="3573016"/>
                  <a:chExt cx="457200" cy="456333"/>
                </a:xfrm>
              </p:grpSpPr>
              <p:sp>
                <p:nvSpPr>
                  <p:cNvPr id="422" name="직사각형 41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3" name="직사각형 41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4" name="직사각형 41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5" name="직사각형 41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6" name="직사각형 41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7" name="직사각형 41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8" name="그룹 399"/>
                <p:cNvGrpSpPr/>
                <p:nvPr/>
              </p:nvGrpSpPr>
              <p:grpSpPr>
                <a:xfrm>
                  <a:off x="1449730" y="3573016"/>
                  <a:ext cx="457200" cy="456333"/>
                  <a:chOff x="288170" y="3573016"/>
                  <a:chExt cx="457200" cy="456333"/>
                </a:xfrm>
              </p:grpSpPr>
              <p:sp>
                <p:nvSpPr>
                  <p:cNvPr id="416" name="직사각형 40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7" name="직사각형 40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8" name="직사각형 40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9" name="직사각형 41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0" name="직사각형 41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1" name="직사각형 41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9" name="그룹 400"/>
                <p:cNvGrpSpPr/>
                <p:nvPr/>
              </p:nvGrpSpPr>
              <p:grpSpPr>
                <a:xfrm>
                  <a:off x="2030510" y="3573016"/>
                  <a:ext cx="457200" cy="456333"/>
                  <a:chOff x="288170" y="3573016"/>
                  <a:chExt cx="457200" cy="456333"/>
                </a:xfrm>
              </p:grpSpPr>
              <p:sp>
                <p:nvSpPr>
                  <p:cNvPr id="410" name="직사각형 40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1" name="직사각형 40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2" name="직사각형 40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3" name="직사각형 40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4" name="직사각형 40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5" name="직사각형 40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2" name="그룹 425"/>
              <p:cNvGrpSpPr/>
              <p:nvPr/>
            </p:nvGrpSpPr>
            <p:grpSpPr>
              <a:xfrm>
                <a:off x="288170" y="5315933"/>
                <a:ext cx="2199540" cy="456333"/>
                <a:chOff x="288170" y="3573016"/>
                <a:chExt cx="2199540" cy="456333"/>
              </a:xfrm>
            </p:grpSpPr>
            <p:grpSp>
              <p:nvGrpSpPr>
                <p:cNvPr id="378" name="그룹 426"/>
                <p:cNvGrpSpPr/>
                <p:nvPr/>
              </p:nvGrpSpPr>
              <p:grpSpPr>
                <a:xfrm>
                  <a:off x="288170" y="3573016"/>
                  <a:ext cx="457200" cy="456333"/>
                  <a:chOff x="288170" y="3573016"/>
                  <a:chExt cx="457200" cy="456333"/>
                </a:xfrm>
              </p:grpSpPr>
              <p:sp>
                <p:nvSpPr>
                  <p:cNvPr id="400" name="직사각형 448"/>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1" name="직사각형 449"/>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2" name="직사각형 450"/>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3" name="직사각형 451"/>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4" name="직사각형 452"/>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5" name="직사각형 453"/>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79" name="그룹 427"/>
                <p:cNvGrpSpPr/>
                <p:nvPr/>
              </p:nvGrpSpPr>
              <p:grpSpPr>
                <a:xfrm>
                  <a:off x="868950" y="3573016"/>
                  <a:ext cx="457200" cy="456333"/>
                  <a:chOff x="288170" y="3573016"/>
                  <a:chExt cx="457200" cy="456333"/>
                </a:xfrm>
              </p:grpSpPr>
              <p:sp>
                <p:nvSpPr>
                  <p:cNvPr id="394" name="직사각형 442"/>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5" name="직사각형 443"/>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6" name="직사각형 444"/>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7" name="직사각형 445"/>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8" name="직사각형 446"/>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9" name="직사각형 447"/>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0" name="그룹 428"/>
                <p:cNvGrpSpPr/>
                <p:nvPr/>
              </p:nvGrpSpPr>
              <p:grpSpPr>
                <a:xfrm>
                  <a:off x="1449730" y="3573016"/>
                  <a:ext cx="457200" cy="456333"/>
                  <a:chOff x="288170" y="3573016"/>
                  <a:chExt cx="457200" cy="456333"/>
                </a:xfrm>
              </p:grpSpPr>
              <p:sp>
                <p:nvSpPr>
                  <p:cNvPr id="388" name="직사각형 436"/>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9" name="직사각형 43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0" name="직사각형 43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1" name="직사각형 439"/>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2" name="직사각형 440"/>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3" name="직사각형 441"/>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1" name="그룹 429"/>
                <p:cNvGrpSpPr/>
                <p:nvPr/>
              </p:nvGrpSpPr>
              <p:grpSpPr>
                <a:xfrm>
                  <a:off x="2030510" y="3573016"/>
                  <a:ext cx="457200" cy="456333"/>
                  <a:chOff x="288170" y="3573016"/>
                  <a:chExt cx="457200" cy="456333"/>
                </a:xfrm>
              </p:grpSpPr>
              <p:sp>
                <p:nvSpPr>
                  <p:cNvPr id="382" name="직사각형 430"/>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3" name="직사각형 431"/>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4" name="직사각형 432"/>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5" name="직사각형 433"/>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6" name="직사각형 434"/>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7" name="직사각형 435"/>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cxnSp>
            <p:nvCxnSpPr>
              <p:cNvPr id="343" name="직선 화살표 연결선 455"/>
              <p:cNvCxnSpPr>
                <a:stCxn id="484" idx="3"/>
                <a:endCxn id="478" idx="1"/>
              </p:cNvCxnSpPr>
              <p:nvPr/>
            </p:nvCxnSpPr>
            <p:spPr>
              <a:xfrm>
                <a:off x="74537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4" name="직선 화살표 연결선 456"/>
              <p:cNvCxnSpPr>
                <a:stCxn id="478" idx="3"/>
                <a:endCxn id="472" idx="1"/>
              </p:cNvCxnSpPr>
              <p:nvPr/>
            </p:nvCxnSpPr>
            <p:spPr>
              <a:xfrm>
                <a:off x="132615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5" name="직선 화살표 연결선 459"/>
              <p:cNvCxnSpPr>
                <a:stCxn id="472" idx="3"/>
                <a:endCxn id="466" idx="1"/>
              </p:cNvCxnSpPr>
              <p:nvPr/>
            </p:nvCxnSpPr>
            <p:spPr>
              <a:xfrm>
                <a:off x="190693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6" name="직선 화살표 연결선 462"/>
              <p:cNvCxnSpPr>
                <a:stCxn id="444" idx="3"/>
                <a:endCxn id="438" idx="1"/>
              </p:cNvCxnSpPr>
              <p:nvPr/>
            </p:nvCxnSpPr>
            <p:spPr>
              <a:xfrm>
                <a:off x="190693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7" name="직선 화살표 연결선 465"/>
              <p:cNvCxnSpPr>
                <a:stCxn id="416" idx="3"/>
                <a:endCxn id="410" idx="1"/>
              </p:cNvCxnSpPr>
              <p:nvPr/>
            </p:nvCxnSpPr>
            <p:spPr>
              <a:xfrm>
                <a:off x="190693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8" name="직선 화살표 연결선 468"/>
              <p:cNvCxnSpPr>
                <a:stCxn id="388" idx="3"/>
                <a:endCxn id="382" idx="1"/>
              </p:cNvCxnSpPr>
              <p:nvPr/>
            </p:nvCxnSpPr>
            <p:spPr>
              <a:xfrm>
                <a:off x="190693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9" name="직선 화살표 연결선 471"/>
              <p:cNvCxnSpPr>
                <a:stCxn id="394" idx="3"/>
                <a:endCxn id="388" idx="1"/>
              </p:cNvCxnSpPr>
              <p:nvPr/>
            </p:nvCxnSpPr>
            <p:spPr>
              <a:xfrm>
                <a:off x="132615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0" name="직선 화살표 연결선 474"/>
              <p:cNvCxnSpPr>
                <a:stCxn id="400" idx="3"/>
                <a:endCxn id="394" idx="1"/>
              </p:cNvCxnSpPr>
              <p:nvPr/>
            </p:nvCxnSpPr>
            <p:spPr>
              <a:xfrm>
                <a:off x="74537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1" name="직선 화살표 연결선 477"/>
              <p:cNvCxnSpPr>
                <a:stCxn id="428" idx="3"/>
                <a:endCxn id="422" idx="1"/>
              </p:cNvCxnSpPr>
              <p:nvPr/>
            </p:nvCxnSpPr>
            <p:spPr>
              <a:xfrm>
                <a:off x="74537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2" name="직선 화살표 연결선 480"/>
              <p:cNvCxnSpPr>
                <a:stCxn id="456" idx="3"/>
                <a:endCxn id="450" idx="1"/>
              </p:cNvCxnSpPr>
              <p:nvPr/>
            </p:nvCxnSpPr>
            <p:spPr>
              <a:xfrm>
                <a:off x="74537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3" name="직선 화살표 연결선 483"/>
              <p:cNvCxnSpPr>
                <a:stCxn id="484" idx="2"/>
                <a:endCxn id="456" idx="0"/>
              </p:cNvCxnSpPr>
              <p:nvPr/>
            </p:nvCxnSpPr>
            <p:spPr>
              <a:xfrm>
                <a:off x="51677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4" name="직선 화살표 연결선 486"/>
              <p:cNvCxnSpPr>
                <a:stCxn id="450" idx="0"/>
                <a:endCxn id="478" idx="2"/>
              </p:cNvCxnSpPr>
              <p:nvPr/>
            </p:nvCxnSpPr>
            <p:spPr>
              <a:xfrm flipV="1">
                <a:off x="109755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5" name="직선 화살표 연결선 489"/>
              <p:cNvCxnSpPr>
                <a:stCxn id="456" idx="2"/>
                <a:endCxn id="428" idx="0"/>
              </p:cNvCxnSpPr>
              <p:nvPr/>
            </p:nvCxnSpPr>
            <p:spPr>
              <a:xfrm>
                <a:off x="51677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6" name="직선 화살표 연결선 492"/>
              <p:cNvCxnSpPr>
                <a:stCxn id="428" idx="2"/>
                <a:endCxn id="400" idx="0"/>
              </p:cNvCxnSpPr>
              <p:nvPr/>
            </p:nvCxnSpPr>
            <p:spPr>
              <a:xfrm>
                <a:off x="51677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7" name="직선 화살표 연결선 495"/>
              <p:cNvCxnSpPr>
                <a:stCxn id="422" idx="2"/>
                <a:endCxn id="394" idx="0"/>
              </p:cNvCxnSpPr>
              <p:nvPr/>
            </p:nvCxnSpPr>
            <p:spPr>
              <a:xfrm>
                <a:off x="109755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8" name="직선 화살표 연결선 498"/>
              <p:cNvCxnSpPr>
                <a:stCxn id="438" idx="2"/>
                <a:endCxn id="410" idx="0"/>
              </p:cNvCxnSpPr>
              <p:nvPr/>
            </p:nvCxnSpPr>
            <p:spPr>
              <a:xfrm>
                <a:off x="225911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9" name="직선 화살표 연결선 501"/>
              <p:cNvCxnSpPr>
                <a:stCxn id="466" idx="2"/>
                <a:endCxn id="438" idx="0"/>
              </p:cNvCxnSpPr>
              <p:nvPr/>
            </p:nvCxnSpPr>
            <p:spPr>
              <a:xfrm>
                <a:off x="225911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0" name="직선 화살표 연결선 504"/>
              <p:cNvCxnSpPr>
                <a:stCxn id="472" idx="2"/>
                <a:endCxn id="444" idx="0"/>
              </p:cNvCxnSpPr>
              <p:nvPr/>
            </p:nvCxnSpPr>
            <p:spPr>
              <a:xfrm>
                <a:off x="167833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1" name="직선 화살표 연결선 507"/>
              <p:cNvCxnSpPr>
                <a:stCxn id="410" idx="2"/>
                <a:endCxn id="382" idx="0"/>
              </p:cNvCxnSpPr>
              <p:nvPr/>
            </p:nvCxnSpPr>
            <p:spPr>
              <a:xfrm>
                <a:off x="225911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2" name="직선 화살표 연결선 510"/>
              <p:cNvCxnSpPr>
                <a:stCxn id="416" idx="2"/>
                <a:endCxn id="388" idx="0"/>
              </p:cNvCxnSpPr>
              <p:nvPr/>
            </p:nvCxnSpPr>
            <p:spPr>
              <a:xfrm>
                <a:off x="167833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nvGrpSpPr>
              <p:cNvPr id="363" name="그룹 563"/>
              <p:cNvGrpSpPr/>
              <p:nvPr/>
            </p:nvGrpSpPr>
            <p:grpSpPr>
              <a:xfrm>
                <a:off x="752932" y="4038739"/>
                <a:ext cx="110913" cy="110913"/>
                <a:chOff x="750551" y="4036358"/>
                <a:chExt cx="110913" cy="110913"/>
              </a:xfrm>
            </p:grpSpPr>
            <p:cxnSp>
              <p:nvCxnSpPr>
                <p:cNvPr id="376" name="직선 화살표 연결선 54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7" name="직선 화살표 연결선 54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4" name="그룹 564"/>
              <p:cNvGrpSpPr/>
              <p:nvPr/>
            </p:nvGrpSpPr>
            <p:grpSpPr>
              <a:xfrm>
                <a:off x="1914269" y="4038739"/>
                <a:ext cx="110913" cy="110913"/>
                <a:chOff x="750551" y="4036358"/>
                <a:chExt cx="110913" cy="110913"/>
              </a:xfrm>
            </p:grpSpPr>
            <p:cxnSp>
              <p:nvCxnSpPr>
                <p:cNvPr id="374" name="직선 화살표 연결선 565"/>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5" name="직선 화살표 연결선 56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5" name="그룹 567"/>
              <p:cNvGrpSpPr/>
              <p:nvPr/>
            </p:nvGrpSpPr>
            <p:grpSpPr>
              <a:xfrm>
                <a:off x="752932" y="5200852"/>
                <a:ext cx="110913" cy="110913"/>
                <a:chOff x="750551" y="4036358"/>
                <a:chExt cx="110913" cy="110913"/>
              </a:xfrm>
            </p:grpSpPr>
            <p:cxnSp>
              <p:nvCxnSpPr>
                <p:cNvPr id="372" name="직선 화살표 연결선 568"/>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3" name="직선 화살표 연결선 569"/>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6" name="그룹 570"/>
              <p:cNvGrpSpPr/>
              <p:nvPr/>
            </p:nvGrpSpPr>
            <p:grpSpPr>
              <a:xfrm>
                <a:off x="1914269" y="5200852"/>
                <a:ext cx="110913" cy="110913"/>
                <a:chOff x="750551" y="4036358"/>
                <a:chExt cx="110913" cy="110913"/>
              </a:xfrm>
            </p:grpSpPr>
            <p:cxnSp>
              <p:nvCxnSpPr>
                <p:cNvPr id="370" name="직선 화살표 연결선 571"/>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1" name="직선 화살표 연결선 572"/>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7" name="그룹 573"/>
              <p:cNvGrpSpPr/>
              <p:nvPr/>
            </p:nvGrpSpPr>
            <p:grpSpPr>
              <a:xfrm>
                <a:off x="1331478" y="4617389"/>
                <a:ext cx="110913" cy="110913"/>
                <a:chOff x="750551" y="4036358"/>
                <a:chExt cx="110913" cy="110913"/>
              </a:xfrm>
            </p:grpSpPr>
            <p:cxnSp>
              <p:nvCxnSpPr>
                <p:cNvPr id="368" name="직선 화살표 연결선 57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9" name="직선 화살표 연결선 575"/>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cxnSp>
          <p:nvCxnSpPr>
            <p:cNvPr id="337" name="직선 연결선 578"/>
            <p:cNvCxnSpPr/>
            <p:nvPr/>
          </p:nvCxnSpPr>
          <p:spPr>
            <a:xfrm flipV="1">
              <a:off x="2409894" y="3318585"/>
              <a:ext cx="548576" cy="1305027"/>
            </a:xfrm>
            <a:prstGeom prst="line">
              <a:avLst/>
            </a:prstGeom>
            <a:noFill/>
            <a:ln w="9525" cap="flat" cmpd="sng" algn="ctr">
              <a:solidFill>
                <a:sysClr val="windowText" lastClr="000000">
                  <a:shade val="95000"/>
                  <a:satMod val="105000"/>
                </a:sysClr>
              </a:solidFill>
              <a:prstDash val="dash"/>
            </a:ln>
            <a:effectLst/>
          </p:spPr>
        </p:cxnSp>
        <p:cxnSp>
          <p:nvCxnSpPr>
            <p:cNvPr id="338" name="직선 연결선 581"/>
            <p:cNvCxnSpPr/>
            <p:nvPr/>
          </p:nvCxnSpPr>
          <p:spPr>
            <a:xfrm>
              <a:off x="2409894" y="5085555"/>
              <a:ext cx="539611" cy="250089"/>
            </a:xfrm>
            <a:prstGeom prst="line">
              <a:avLst/>
            </a:prstGeom>
            <a:noFill/>
            <a:ln w="9525" cap="flat" cmpd="sng" algn="ctr">
              <a:solidFill>
                <a:sysClr val="windowText" lastClr="000000">
                  <a:shade val="95000"/>
                  <a:satMod val="105000"/>
                </a:sysClr>
              </a:solidFill>
              <a:prstDash val="dash"/>
            </a:ln>
            <a:effectLst/>
          </p:spPr>
        </p:cxnSp>
      </p:grpSp>
      <p:grpSp>
        <p:nvGrpSpPr>
          <p:cNvPr id="490" name="그룹 607"/>
          <p:cNvGrpSpPr/>
          <p:nvPr/>
        </p:nvGrpSpPr>
        <p:grpSpPr>
          <a:xfrm>
            <a:off x="-45765" y="1710657"/>
            <a:ext cx="2926699" cy="2047890"/>
            <a:chOff x="-54730" y="2022051"/>
            <a:chExt cx="2926699" cy="2047890"/>
          </a:xfrm>
        </p:grpSpPr>
        <p:sp>
          <p:nvSpPr>
            <p:cNvPr id="491" name="직사각형 591"/>
            <p:cNvSpPr/>
            <p:nvPr/>
          </p:nvSpPr>
          <p:spPr>
            <a:xfrm>
              <a:off x="308849" y="2022051"/>
              <a:ext cx="2199540" cy="527375"/>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Host Processor</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92" name="위쪽/아래쪽 화살표 592"/>
            <p:cNvSpPr/>
            <p:nvPr/>
          </p:nvSpPr>
          <p:spPr>
            <a:xfrm>
              <a:off x="1232529" y="3442412"/>
              <a:ext cx="352180" cy="627529"/>
            </a:xfrm>
            <a:prstGeom prst="upDownArrow">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3" name="TextBox 492"/>
            <p:cNvSpPr txBox="1"/>
            <p:nvPr/>
          </p:nvSpPr>
          <p:spPr>
            <a:xfrm>
              <a:off x="-54730" y="2546359"/>
              <a:ext cx="2926699" cy="861774"/>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Memory-Mapped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Accelerator Interface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a:t>
              </a:r>
              <a:r>
                <a:rPr kumimoji="0" lang="en-US" altLang="ko-KR" sz="1400" b="0" i="0" u="none" strike="noStrike" kern="0" cap="none" spc="0" normalizeH="0" baseline="0" noProof="0" dirty="0" err="1">
                  <a:ln>
                    <a:noFill/>
                  </a:ln>
                  <a:solidFill>
                    <a:sysClr val="windowText" lastClr="000000"/>
                  </a:solidFill>
                  <a:effectLst/>
                  <a:uLnTx/>
                  <a:uFillTx/>
                  <a:latin typeface="Tahoma"/>
                  <a:ea typeface="+mn-ea"/>
                  <a:cs typeface="+mn-cs"/>
                </a:rPr>
                <a:t>Noncacheable</a:t>
              </a: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 Physically Addressed)</a:t>
              </a:r>
              <a:endParaRPr kumimoji="0" lang="ko-KR" altLang="en-US" sz="1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94" name="그룹 696"/>
          <p:cNvGrpSpPr/>
          <p:nvPr/>
        </p:nvGrpSpPr>
        <p:grpSpPr>
          <a:xfrm>
            <a:off x="257925" y="3794393"/>
            <a:ext cx="2309790" cy="2319536"/>
            <a:chOff x="257925" y="3794393"/>
            <a:chExt cx="2309790" cy="2319536"/>
          </a:xfrm>
        </p:grpSpPr>
        <p:sp>
          <p:nvSpPr>
            <p:cNvPr id="495" name="직사각형 622"/>
            <p:cNvSpPr/>
            <p:nvPr/>
          </p:nvSpPr>
          <p:spPr>
            <a:xfrm>
              <a:off x="257925" y="3794393"/>
              <a:ext cx="2309790" cy="2319536"/>
            </a:xfrm>
            <a:prstGeom prst="rect">
              <a:avLst/>
            </a:prstGeom>
            <a:solidFill>
              <a:sysClr val="window" lastClr="FFFFFF">
                <a:alpha val="7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496" name="타원 623"/>
            <p:cNvSpPr/>
            <p:nvPr/>
          </p:nvSpPr>
          <p:spPr>
            <a:xfrm>
              <a:off x="1024088" y="4551843"/>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7" name="타원 624"/>
            <p:cNvSpPr/>
            <p:nvPr/>
          </p:nvSpPr>
          <p:spPr>
            <a:xfrm>
              <a:off x="1708299" y="4468347"/>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8" name="타원 625"/>
            <p:cNvSpPr/>
            <p:nvPr/>
          </p:nvSpPr>
          <p:spPr>
            <a:xfrm>
              <a:off x="1509490" y="4650960"/>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9" name="타원 626"/>
            <p:cNvSpPr/>
            <p:nvPr/>
          </p:nvSpPr>
          <p:spPr>
            <a:xfrm>
              <a:off x="1609829"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00" name="타원 627"/>
            <p:cNvSpPr/>
            <p:nvPr/>
          </p:nvSpPr>
          <p:spPr>
            <a:xfrm>
              <a:off x="1024088" y="5711858"/>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1" name="직선 화살표 연결선 629"/>
            <p:cNvCxnSpPr>
              <a:stCxn id="496" idx="4"/>
              <a:endCxn id="500" idx="0"/>
            </p:cNvCxnSpPr>
            <p:nvPr/>
          </p:nvCxnSpPr>
          <p:spPr>
            <a:xfrm>
              <a:off x="1127182" y="4758031"/>
              <a:ext cx="0" cy="953827"/>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2" name="직선 화살표 연결선 632"/>
            <p:cNvCxnSpPr/>
            <p:nvPr/>
          </p:nvCxnSpPr>
          <p:spPr>
            <a:xfrm flipV="1">
              <a:off x="1237451" y="4583746"/>
              <a:ext cx="465414" cy="52548"/>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3" name="직선 화살표 연결선 643"/>
            <p:cNvCxnSpPr/>
            <p:nvPr/>
          </p:nvCxnSpPr>
          <p:spPr>
            <a:xfrm>
              <a:off x="1204599" y="4731504"/>
              <a:ext cx="427085" cy="431076"/>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4" name="구부러진 연결선 663"/>
            <p:cNvCxnSpPr>
              <a:stCxn id="497" idx="4"/>
              <a:endCxn id="498" idx="6"/>
            </p:cNvCxnSpPr>
            <p:nvPr/>
          </p:nvCxnSpPr>
          <p:spPr>
            <a:xfrm rot="5400000">
              <a:off x="1723777" y="4666437"/>
              <a:ext cx="79519" cy="95715"/>
            </a:xfrm>
            <a:prstGeom prst="curvedConnector2">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5" name="직선 화살표 연결선 664"/>
            <p:cNvCxnSpPr/>
            <p:nvPr/>
          </p:nvCxnSpPr>
          <p:spPr>
            <a:xfrm flipH="1">
              <a:off x="1170428" y="4845772"/>
              <a:ext cx="399848" cy="876072"/>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6" name="타원 673"/>
            <p:cNvSpPr/>
            <p:nvPr/>
          </p:nvSpPr>
          <p:spPr>
            <a:xfrm>
              <a:off x="449241"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7" name="직선 화살표 연결선 674"/>
            <p:cNvCxnSpPr>
              <a:stCxn id="499" idx="2"/>
              <a:endCxn id="506" idx="6"/>
            </p:cNvCxnSpPr>
            <p:nvPr/>
          </p:nvCxnSpPr>
          <p:spPr>
            <a:xfrm flipH="1">
              <a:off x="655429" y="5238406"/>
              <a:ext cx="954400" cy="0"/>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8" name="타원 678"/>
            <p:cNvSpPr/>
            <p:nvPr/>
          </p:nvSpPr>
          <p:spPr>
            <a:xfrm>
              <a:off x="2189246" y="3977345"/>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9" name="직선 화살표 연결선 679"/>
            <p:cNvCxnSpPr/>
            <p:nvPr/>
          </p:nvCxnSpPr>
          <p:spPr>
            <a:xfrm flipV="1">
              <a:off x="1883554" y="4166817"/>
              <a:ext cx="329400" cy="33318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10" name="직선 화살표 연결선 689"/>
            <p:cNvCxnSpPr/>
            <p:nvPr/>
          </p:nvCxnSpPr>
          <p:spPr>
            <a:xfrm flipH="1">
              <a:off x="1763098" y="4177768"/>
              <a:ext cx="479537" cy="96821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grpSp>
      <p:sp>
        <p:nvSpPr>
          <p:cNvPr id="3" name="TextBox 2"/>
          <p:cNvSpPr txBox="1"/>
          <p:nvPr/>
        </p:nvSpPr>
        <p:spPr>
          <a:xfrm>
            <a:off x="775334" y="980728"/>
            <a:ext cx="746907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Interconnected set of 3D-stacked </a:t>
            </a:r>
            <a:r>
              <a:rPr kumimoji="0" lang="en-US" sz="1800" b="0" i="0" u="none" strike="noStrike" kern="1200" cap="none" spc="0" normalizeH="0" baseline="0" noProof="0" dirty="0" err="1">
                <a:ln>
                  <a:noFill/>
                </a:ln>
                <a:solidFill>
                  <a:srgbClr val="0000FF"/>
                </a:solidFill>
                <a:effectLst/>
                <a:uLnTx/>
                <a:uFillTx/>
                <a:latin typeface="Tahoma"/>
                <a:ea typeface="+mn-ea"/>
                <a:cs typeface="+mn-cs"/>
              </a:rPr>
              <a:t>memory+logic</a:t>
            </a:r>
            <a:r>
              <a:rPr kumimoji="0" lang="en-US" sz="1800" b="0" i="0" u="none" strike="noStrike" kern="1200" cap="none" spc="0" normalizeH="0" baseline="0" noProof="0" dirty="0">
                <a:ln>
                  <a:noFill/>
                </a:ln>
                <a:solidFill>
                  <a:srgbClr val="0000FF"/>
                </a:solidFill>
                <a:effectLst/>
                <a:uLnTx/>
                <a:uFillTx/>
                <a:latin typeface="Tahoma"/>
                <a:ea typeface="+mn-ea"/>
                <a:cs typeface="+mn-cs"/>
              </a:rPr>
              <a:t> chips with simple cores</a:t>
            </a:r>
          </a:p>
        </p:txBody>
      </p:sp>
      <p:sp>
        <p:nvSpPr>
          <p:cNvPr id="5" name="TextBox 4"/>
          <p:cNvSpPr txBox="1"/>
          <p:nvPr/>
        </p:nvSpPr>
        <p:spPr>
          <a:xfrm>
            <a:off x="5868144" y="2204864"/>
            <a:ext cx="7958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5494"/>
                </a:solidFill>
                <a:effectLst/>
                <a:uLnTx/>
                <a:uFillTx/>
                <a:latin typeface="Tahoma"/>
                <a:ea typeface="+mn-ea"/>
                <a:cs typeface="+mn-cs"/>
              </a:rPr>
              <a:t>Logic</a:t>
            </a:r>
          </a:p>
        </p:txBody>
      </p:sp>
      <p:sp>
        <p:nvSpPr>
          <p:cNvPr id="511" name="TextBox 510"/>
          <p:cNvSpPr txBox="1"/>
          <p:nvPr/>
        </p:nvSpPr>
        <p:spPr>
          <a:xfrm>
            <a:off x="5796136" y="1700808"/>
            <a:ext cx="11234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5B62F"/>
                </a:solidFill>
                <a:effectLst/>
                <a:uLnTx/>
                <a:uFillTx/>
                <a:latin typeface="Tahoma"/>
                <a:ea typeface="+mn-ea"/>
                <a:cs typeface="+mn-cs"/>
              </a:rPr>
              <a:t>Memory</a:t>
            </a:r>
          </a:p>
        </p:txBody>
      </p:sp>
      <p:sp>
        <p:nvSpPr>
          <p:cNvPr id="513" name="TextBox 512"/>
          <p:cNvSpPr txBox="1"/>
          <p:nvPr/>
        </p:nvSpPr>
        <p:spPr>
          <a:xfrm>
            <a:off x="1224136" y="6453336"/>
            <a:ext cx="77403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Ahn+, “</a:t>
            </a:r>
            <a:r>
              <a:rPr kumimoji="0" lang="en-US" sz="1400" b="0" i="0" u="none" strike="noStrike" kern="1200" cap="none" spc="0" normalizeH="0" baseline="0" noProof="0" dirty="0">
                <a:ln>
                  <a:noFill/>
                </a:ln>
                <a:solidFill>
                  <a:srgbClr val="0000FF"/>
                </a:solidFill>
                <a:effectLst/>
                <a:uLnTx/>
                <a:uFillTx/>
                <a:latin typeface="Tahoma"/>
                <a:ea typeface="+mn-ea"/>
                <a:cs typeface="+mn-cs"/>
              </a:rPr>
              <a:t>A Scalable Processing-in-Memory Accelerator for Parallel Graph Processing</a:t>
            </a:r>
            <a:r>
              <a:rPr kumimoji="0" lang="en-US" sz="1400" b="0" i="0" u="none" strike="noStrike" kern="1200" cap="none" spc="0" normalizeH="0" baseline="0" noProof="0" dirty="0">
                <a:ln>
                  <a:noFill/>
                </a:ln>
                <a:solidFill>
                  <a:srgbClr val="000000"/>
                </a:solidFill>
                <a:effectLst/>
                <a:uLnTx/>
                <a:uFillTx/>
                <a:latin typeface="Tahoma"/>
                <a:ea typeface="+mn-ea"/>
                <a:cs typeface="+mn-cs"/>
              </a:rPr>
              <a:t>” ISCA 2015.</a:t>
            </a:r>
          </a:p>
        </p:txBody>
      </p:sp>
    </p:spTree>
    <p:extLst>
      <p:ext uri="{BB962C8B-B14F-4D97-AF65-F5344CB8AC3E}">
        <p14:creationId xmlns:p14="http://schemas.microsoft.com/office/powerpoint/2010/main" val="3143248922"/>
      </p:ext>
    </p:extLst>
  </p:cSld>
  <p:clrMapOvr>
    <a:masterClrMapping/>
  </p:clrMapOvr>
  <p:transition/>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1" name="TextBox 510"/>
          <p:cNvSpPr txBox="1"/>
          <p:nvPr/>
        </p:nvSpPr>
        <p:spPr>
          <a:xfrm>
            <a:off x="5868144" y="2204864"/>
            <a:ext cx="7958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5494"/>
                </a:solidFill>
                <a:effectLst/>
                <a:uLnTx/>
                <a:uFillTx/>
                <a:latin typeface="Tahoma"/>
                <a:ea typeface="+mn-ea"/>
                <a:cs typeface="+mn-cs"/>
              </a:rPr>
              <a:t>Logic</a:t>
            </a:r>
          </a:p>
        </p:txBody>
      </p:sp>
      <p:sp>
        <p:nvSpPr>
          <p:cNvPr id="512" name="TextBox 511"/>
          <p:cNvSpPr txBox="1"/>
          <p:nvPr/>
        </p:nvSpPr>
        <p:spPr>
          <a:xfrm>
            <a:off x="5796136" y="1700808"/>
            <a:ext cx="11234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5B62F"/>
                </a:solidFill>
                <a:effectLst/>
                <a:uLnTx/>
                <a:uFillTx/>
                <a:latin typeface="Tahoma"/>
                <a:ea typeface="+mn-ea"/>
                <a:cs typeface="+mn-cs"/>
              </a:rPr>
              <a:t>Memory</a:t>
            </a:r>
          </a:p>
        </p:txBody>
      </p:sp>
      <p:sp>
        <p:nvSpPr>
          <p:cNvPr id="2" name="Title 1"/>
          <p:cNvSpPr>
            <a:spLocks noGrp="1"/>
          </p:cNvSpPr>
          <p:nvPr>
            <p:ph type="title"/>
          </p:nvPr>
        </p:nvSpPr>
        <p:spPr/>
        <p:txBody>
          <a:bodyPr/>
          <a:lstStyle/>
          <a:p>
            <a:r>
              <a:rPr lang="en-US" dirty="0" err="1"/>
              <a:t>Tesseract</a:t>
            </a:r>
            <a:r>
              <a:rPr lang="en-US" dirty="0"/>
              <a:t> System for Graph Processing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258" name="Picture 2" descr="http://www.extremetech.com/wp-content/uploads/2013/09/hybrid_memory_cube.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701620" y="1340768"/>
            <a:ext cx="3383774" cy="2429550"/>
          </a:xfrm>
          <a:prstGeom prst="rect">
            <a:avLst/>
          </a:prstGeom>
          <a:noFill/>
          <a:extLst>
            <a:ext uri="{909E8E84-426E-40dd-AFC4-6F175D3DCCD1}">
              <a14:hiddenFill xmlns:a14="http://schemas.microsoft.com/office/drawing/2010/main" xmlns="">
                <a:solidFill>
                  <a:srgbClr val="FFFFFF"/>
                </a:solidFill>
              </a14:hiddenFill>
            </a:ext>
          </a:extLst>
        </p:spPr>
      </p:pic>
      <p:grpSp>
        <p:nvGrpSpPr>
          <p:cNvPr id="259" name="그룹 137"/>
          <p:cNvGrpSpPr/>
          <p:nvPr/>
        </p:nvGrpSpPr>
        <p:grpSpPr>
          <a:xfrm>
            <a:off x="2960548" y="2386982"/>
            <a:ext cx="2890319" cy="3322913"/>
            <a:chOff x="2540320" y="2698376"/>
            <a:chExt cx="2890319" cy="3322913"/>
          </a:xfrm>
        </p:grpSpPr>
        <p:cxnSp>
          <p:nvCxnSpPr>
            <p:cNvPr id="260" name="직선 연결선 64"/>
            <p:cNvCxnSpPr/>
            <p:nvPr/>
          </p:nvCxnSpPr>
          <p:spPr>
            <a:xfrm>
              <a:off x="2540320" y="3008078"/>
              <a:ext cx="101813" cy="990596"/>
            </a:xfrm>
            <a:prstGeom prst="line">
              <a:avLst/>
            </a:prstGeom>
            <a:noFill/>
            <a:ln w="9525" cap="flat" cmpd="sng" algn="ctr">
              <a:solidFill>
                <a:sysClr val="windowText" lastClr="000000"/>
              </a:solidFill>
              <a:prstDash val="dash"/>
            </a:ln>
            <a:effectLst/>
          </p:spPr>
        </p:cxnSp>
        <p:cxnSp>
          <p:nvCxnSpPr>
            <p:cNvPr id="261" name="직선 연결선 67"/>
            <p:cNvCxnSpPr/>
            <p:nvPr/>
          </p:nvCxnSpPr>
          <p:spPr>
            <a:xfrm flipH="1">
              <a:off x="5107196" y="2698376"/>
              <a:ext cx="323443" cy="1300298"/>
            </a:xfrm>
            <a:prstGeom prst="line">
              <a:avLst/>
            </a:prstGeom>
            <a:noFill/>
            <a:ln w="9525" cap="flat" cmpd="sng" algn="ctr">
              <a:solidFill>
                <a:sysClr val="windowText" lastClr="000000"/>
              </a:solidFill>
              <a:prstDash val="dash"/>
            </a:ln>
            <a:effectLst/>
          </p:spPr>
        </p:cxnSp>
        <p:grpSp>
          <p:nvGrpSpPr>
            <p:cNvPr id="262" name="그룹 85"/>
            <p:cNvGrpSpPr/>
            <p:nvPr/>
          </p:nvGrpSpPr>
          <p:grpSpPr>
            <a:xfrm>
              <a:off x="2542515" y="3916837"/>
              <a:ext cx="2664295" cy="2104452"/>
              <a:chOff x="3275856" y="3916837"/>
              <a:chExt cx="2664295" cy="2104452"/>
            </a:xfrm>
          </p:grpSpPr>
          <p:sp>
            <p:nvSpPr>
              <p:cNvPr id="263" name="직사각형 4"/>
              <p:cNvSpPr/>
              <p:nvPr/>
            </p:nvSpPr>
            <p:spPr>
              <a:xfrm>
                <a:off x="3375473" y="3998674"/>
                <a:ext cx="2465060" cy="2022615"/>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nvGrpSpPr>
              <p:cNvPr id="264" name="그룹 84"/>
              <p:cNvGrpSpPr/>
              <p:nvPr/>
            </p:nvGrpSpPr>
            <p:grpSpPr>
              <a:xfrm>
                <a:off x="3501888" y="3916837"/>
                <a:ext cx="2212233" cy="2010654"/>
                <a:chOff x="3501887" y="3916837"/>
                <a:chExt cx="2212233" cy="2010654"/>
              </a:xfrm>
            </p:grpSpPr>
            <p:grpSp>
              <p:nvGrpSpPr>
                <p:cNvPr id="267" name="그룹 49"/>
                <p:cNvGrpSpPr/>
                <p:nvPr/>
              </p:nvGrpSpPr>
              <p:grpSpPr>
                <a:xfrm flipV="1">
                  <a:off x="3627842" y="5167522"/>
                  <a:ext cx="64123" cy="489852"/>
                  <a:chOff x="3491880" y="4419110"/>
                  <a:chExt cx="73052" cy="558062"/>
                </a:xfrm>
              </p:grpSpPr>
              <p:cxnSp>
                <p:nvCxnSpPr>
                  <p:cNvPr id="310" name="직선 화살표 연결선 50"/>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11" name="직선 화살표 연결선 51"/>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8" name="그룹 52"/>
                <p:cNvGrpSpPr/>
                <p:nvPr/>
              </p:nvGrpSpPr>
              <p:grpSpPr>
                <a:xfrm flipV="1">
                  <a:off x="4070289" y="5167522"/>
                  <a:ext cx="64123" cy="489852"/>
                  <a:chOff x="3491880" y="4419110"/>
                  <a:chExt cx="73052" cy="558062"/>
                </a:xfrm>
              </p:grpSpPr>
              <p:cxnSp>
                <p:nvCxnSpPr>
                  <p:cNvPr id="308" name="직선 화살표 연결선 5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9" name="직선 화살표 연결선 54"/>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9" name="그룹 55"/>
                <p:cNvGrpSpPr/>
                <p:nvPr/>
              </p:nvGrpSpPr>
              <p:grpSpPr>
                <a:xfrm flipV="1">
                  <a:off x="4512736" y="5167522"/>
                  <a:ext cx="64123" cy="489852"/>
                  <a:chOff x="3491880" y="4419110"/>
                  <a:chExt cx="73052" cy="558062"/>
                </a:xfrm>
              </p:grpSpPr>
              <p:cxnSp>
                <p:nvCxnSpPr>
                  <p:cNvPr id="306" name="직선 화살표 연결선 56"/>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7" name="직선 화살표 연결선 57"/>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0" name="그룹 58"/>
                <p:cNvGrpSpPr/>
                <p:nvPr/>
              </p:nvGrpSpPr>
              <p:grpSpPr>
                <a:xfrm flipV="1">
                  <a:off x="5524042" y="5167522"/>
                  <a:ext cx="64123" cy="489852"/>
                  <a:chOff x="3491880" y="4419110"/>
                  <a:chExt cx="73052" cy="558062"/>
                </a:xfrm>
              </p:grpSpPr>
              <p:cxnSp>
                <p:nvCxnSpPr>
                  <p:cNvPr id="304" name="직선 화살표 연결선 59"/>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5" name="직선 화살표 연결선 60"/>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1" name="그룹 39"/>
                <p:cNvGrpSpPr/>
                <p:nvPr/>
              </p:nvGrpSpPr>
              <p:grpSpPr>
                <a:xfrm>
                  <a:off x="3627842" y="4362113"/>
                  <a:ext cx="64123" cy="489852"/>
                  <a:chOff x="3491880" y="4419110"/>
                  <a:chExt cx="73052" cy="558062"/>
                </a:xfrm>
              </p:grpSpPr>
              <p:cxnSp>
                <p:nvCxnSpPr>
                  <p:cNvPr id="302" name="직선 화살표 연결선 3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3" name="직선 화살표 연결선 3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2" name="그룹 40"/>
                <p:cNvGrpSpPr/>
                <p:nvPr/>
              </p:nvGrpSpPr>
              <p:grpSpPr>
                <a:xfrm>
                  <a:off x="4070289" y="4362113"/>
                  <a:ext cx="64123" cy="489852"/>
                  <a:chOff x="3491880" y="4419110"/>
                  <a:chExt cx="73052" cy="558062"/>
                </a:xfrm>
              </p:grpSpPr>
              <p:cxnSp>
                <p:nvCxnSpPr>
                  <p:cNvPr id="300" name="직선 화살표 연결선 41"/>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1" name="직선 화살표 연결선 42"/>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3" name="그룹 43"/>
                <p:cNvGrpSpPr/>
                <p:nvPr/>
              </p:nvGrpSpPr>
              <p:grpSpPr>
                <a:xfrm>
                  <a:off x="4512736" y="4362113"/>
                  <a:ext cx="64123" cy="489852"/>
                  <a:chOff x="3491880" y="4419110"/>
                  <a:chExt cx="73052" cy="558062"/>
                </a:xfrm>
              </p:grpSpPr>
              <p:cxnSp>
                <p:nvCxnSpPr>
                  <p:cNvPr id="298" name="직선 화살표 연결선 44"/>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9" name="직선 화살표 연결선 4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4" name="그룹 46"/>
                <p:cNvGrpSpPr/>
                <p:nvPr/>
              </p:nvGrpSpPr>
              <p:grpSpPr>
                <a:xfrm>
                  <a:off x="5524042" y="4362113"/>
                  <a:ext cx="64123" cy="489852"/>
                  <a:chOff x="3491880" y="4419110"/>
                  <a:chExt cx="73052" cy="558062"/>
                </a:xfrm>
              </p:grpSpPr>
              <p:cxnSp>
                <p:nvCxnSpPr>
                  <p:cNvPr id="296" name="직선 화살표 연결선 47"/>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7" name="직선 화살표 연결선 48"/>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sp>
              <p:nvSpPr>
                <p:cNvPr id="275" name="직사각형 6"/>
                <p:cNvSpPr/>
                <p:nvPr/>
              </p:nvSpPr>
              <p:spPr>
                <a:xfrm>
                  <a:off x="35018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6" name="직사각형 7"/>
                <p:cNvSpPr/>
                <p:nvPr/>
              </p:nvSpPr>
              <p:spPr>
                <a:xfrm>
                  <a:off x="3944334"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7" name="직사각형 8"/>
                <p:cNvSpPr/>
                <p:nvPr/>
              </p:nvSpPr>
              <p:spPr>
                <a:xfrm>
                  <a:off x="4386781"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8" name="직사각형 11"/>
                <p:cNvSpPr/>
                <p:nvPr/>
              </p:nvSpPr>
              <p:spPr>
                <a:xfrm>
                  <a:off x="3501887"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9" name="직사각형 12"/>
                <p:cNvSpPr/>
                <p:nvPr/>
              </p:nvSpPr>
              <p:spPr>
                <a:xfrm>
                  <a:off x="3944334"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0" name="직사각형 13"/>
                <p:cNvSpPr/>
                <p:nvPr/>
              </p:nvSpPr>
              <p:spPr>
                <a:xfrm>
                  <a:off x="4386781"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1" name="직사각형 15"/>
                <p:cNvSpPr/>
                <p:nvPr/>
              </p:nvSpPr>
              <p:spPr>
                <a:xfrm>
                  <a:off x="35018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2" name="직사각형 16"/>
                <p:cNvSpPr/>
                <p:nvPr/>
              </p:nvSpPr>
              <p:spPr>
                <a:xfrm>
                  <a:off x="3944334"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3" name="직사각형 17"/>
                <p:cNvSpPr/>
                <p:nvPr/>
              </p:nvSpPr>
              <p:spPr>
                <a:xfrm>
                  <a:off x="4386781"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4" name="직사각형 19"/>
                <p:cNvSpPr/>
                <p:nvPr/>
              </p:nvSpPr>
              <p:spPr>
                <a:xfrm>
                  <a:off x="35018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5" name="직사각형 20"/>
                <p:cNvSpPr/>
                <p:nvPr/>
              </p:nvSpPr>
              <p:spPr>
                <a:xfrm>
                  <a:off x="3944334"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6" name="직사각형 21"/>
                <p:cNvSpPr/>
                <p:nvPr/>
              </p:nvSpPr>
              <p:spPr>
                <a:xfrm>
                  <a:off x="4386781"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7" name="직사각형 5"/>
                <p:cNvSpPr/>
                <p:nvPr/>
              </p:nvSpPr>
              <p:spPr>
                <a:xfrm>
                  <a:off x="3501887" y="4851965"/>
                  <a:ext cx="2212233" cy="316034"/>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Crossbar Network</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8" name="직사각형 9"/>
                <p:cNvSpPr/>
                <p:nvPr/>
              </p:nvSpPr>
              <p:spPr>
                <a:xfrm>
                  <a:off x="53980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9" name="직사각형 14"/>
                <p:cNvSpPr/>
                <p:nvPr/>
              </p:nvSpPr>
              <p:spPr>
                <a:xfrm>
                  <a:off x="5398087" y="44806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0" name="직사각형 18"/>
                <p:cNvSpPr/>
                <p:nvPr/>
              </p:nvSpPr>
              <p:spPr>
                <a:xfrm>
                  <a:off x="53980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1" name="직사각형 22"/>
                <p:cNvSpPr/>
                <p:nvPr/>
              </p:nvSpPr>
              <p:spPr>
                <a:xfrm>
                  <a:off x="53980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2" name="TextBox 291"/>
                <p:cNvSpPr txBox="1"/>
                <p:nvPr/>
              </p:nvSpPr>
              <p:spPr>
                <a:xfrm>
                  <a:off x="4860355" y="3916837"/>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3" name="TextBox 292"/>
                <p:cNvSpPr txBox="1"/>
                <p:nvPr/>
              </p:nvSpPr>
              <p:spPr>
                <a:xfrm>
                  <a:off x="4860355" y="4297315"/>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4" name="TextBox 293"/>
                <p:cNvSpPr txBox="1"/>
                <p:nvPr/>
              </p:nvSpPr>
              <p:spPr>
                <a:xfrm>
                  <a:off x="4860355" y="5096119"/>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5" name="TextBox 294"/>
                <p:cNvSpPr txBox="1"/>
                <p:nvPr/>
              </p:nvSpPr>
              <p:spPr>
                <a:xfrm>
                  <a:off x="4860355" y="5465826"/>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cxnSp>
            <p:nvCxnSpPr>
              <p:cNvPr id="265" name="직선 화살표 연결선 78"/>
              <p:cNvCxnSpPr/>
              <p:nvPr/>
            </p:nvCxnSpPr>
            <p:spPr>
              <a:xfrm flipH="1">
                <a:off x="3275856" y="5013177"/>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cxnSp>
            <p:nvCxnSpPr>
              <p:cNvPr id="266" name="직선 화살표 연결선 83"/>
              <p:cNvCxnSpPr/>
              <p:nvPr/>
            </p:nvCxnSpPr>
            <p:spPr>
              <a:xfrm flipH="1">
                <a:off x="5714120" y="5015083"/>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grpSp>
        <p:nvGrpSpPr>
          <p:cNvPr id="312" name="그룹 138"/>
          <p:cNvGrpSpPr/>
          <p:nvPr/>
        </p:nvGrpSpPr>
        <p:grpSpPr>
          <a:xfrm>
            <a:off x="5397217" y="3068960"/>
            <a:ext cx="3568497" cy="2986186"/>
            <a:chOff x="5277803" y="2315022"/>
            <a:chExt cx="3568497" cy="2986186"/>
          </a:xfrm>
        </p:grpSpPr>
        <p:grpSp>
          <p:nvGrpSpPr>
            <p:cNvPr id="313" name="그룹 131"/>
            <p:cNvGrpSpPr/>
            <p:nvPr/>
          </p:nvGrpSpPr>
          <p:grpSpPr>
            <a:xfrm>
              <a:off x="5860114" y="2315022"/>
              <a:ext cx="2986186" cy="2986186"/>
              <a:chOff x="5700614" y="2176524"/>
              <a:chExt cx="2986186" cy="2986186"/>
            </a:xfrm>
          </p:grpSpPr>
          <p:sp>
            <p:nvSpPr>
              <p:cNvPr id="316" name="직사각형 86"/>
              <p:cNvSpPr/>
              <p:nvPr/>
            </p:nvSpPr>
            <p:spPr>
              <a:xfrm>
                <a:off x="5700614" y="2176524"/>
                <a:ext cx="2986186" cy="2986186"/>
              </a:xfrm>
              <a:prstGeom prst="rect">
                <a:avLst/>
              </a:prstGeom>
              <a:solidFill>
                <a:sysClr val="window" lastClr="FFFFFF"/>
              </a:solidFill>
              <a:ln w="25400" cap="flat" cmpd="sng" algn="ctr">
                <a:solidFill>
                  <a:srgbClr val="5DA5DA"/>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7" name="직사각형 87"/>
              <p:cNvSpPr/>
              <p:nvPr/>
            </p:nvSpPr>
            <p:spPr>
              <a:xfrm>
                <a:off x="8110736" y="2346491"/>
                <a:ext cx="432048" cy="207509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vert"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DRAM Controller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18" name="직사각형 88"/>
              <p:cNvSpPr/>
              <p:nvPr/>
            </p:nvSpPr>
            <p:spPr>
              <a:xfrm>
                <a:off x="8110736" y="4589673"/>
                <a:ext cx="432048" cy="404944"/>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NI</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19" name="직선 화살표 연결선 97"/>
              <p:cNvCxnSpPr>
                <a:stCxn id="318" idx="0"/>
                <a:endCxn id="317" idx="2"/>
              </p:cNvCxnSpPr>
              <p:nvPr/>
            </p:nvCxnSpPr>
            <p:spPr>
              <a:xfrm flipV="1">
                <a:off x="8326760" y="4421581"/>
                <a:ext cx="0" cy="16809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cxnSp>
          <p:nvCxnSpPr>
            <p:cNvPr id="314" name="직선 연결선 127"/>
            <p:cNvCxnSpPr/>
            <p:nvPr/>
          </p:nvCxnSpPr>
          <p:spPr>
            <a:xfrm flipV="1">
              <a:off x="5280614" y="2315022"/>
              <a:ext cx="583876" cy="1104125"/>
            </a:xfrm>
            <a:prstGeom prst="line">
              <a:avLst/>
            </a:prstGeom>
            <a:noFill/>
            <a:ln w="9525" cap="flat" cmpd="sng" algn="ctr">
              <a:solidFill>
                <a:srgbClr val="5DA5DA">
                  <a:shade val="95000"/>
                  <a:satMod val="105000"/>
                </a:srgbClr>
              </a:solidFill>
              <a:prstDash val="dash"/>
            </a:ln>
            <a:effectLst/>
          </p:spPr>
        </p:cxnSp>
        <p:cxnSp>
          <p:nvCxnSpPr>
            <p:cNvPr id="315" name="직선 연결선 128"/>
            <p:cNvCxnSpPr/>
            <p:nvPr/>
          </p:nvCxnSpPr>
          <p:spPr>
            <a:xfrm>
              <a:off x="5277803" y="3668121"/>
              <a:ext cx="580861" cy="1633087"/>
            </a:xfrm>
            <a:prstGeom prst="line">
              <a:avLst/>
            </a:prstGeom>
            <a:noFill/>
            <a:ln w="9525" cap="flat" cmpd="sng" algn="ctr">
              <a:solidFill>
                <a:srgbClr val="5DA5DA">
                  <a:shade val="95000"/>
                  <a:satMod val="105000"/>
                </a:srgbClr>
              </a:solidFill>
              <a:prstDash val="dash"/>
            </a:ln>
            <a:effectLst/>
          </p:spPr>
        </p:cxnSp>
      </p:grpSp>
      <p:grpSp>
        <p:nvGrpSpPr>
          <p:cNvPr id="320" name="그룹 132"/>
          <p:cNvGrpSpPr/>
          <p:nvPr/>
        </p:nvGrpSpPr>
        <p:grpSpPr>
          <a:xfrm>
            <a:off x="6127920" y="3238927"/>
            <a:ext cx="2261730" cy="2648562"/>
            <a:chOff x="5849006" y="2346491"/>
            <a:chExt cx="2261730" cy="2648562"/>
          </a:xfrm>
        </p:grpSpPr>
        <p:sp>
          <p:nvSpPr>
            <p:cNvPr id="321" name="직사각형 89"/>
            <p:cNvSpPr/>
            <p:nvPr/>
          </p:nvSpPr>
          <p:spPr>
            <a:xfrm>
              <a:off x="5849006" y="2346491"/>
              <a:ext cx="2079267" cy="77439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In-Order Core</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2" name="직사각형 90"/>
            <p:cNvSpPr/>
            <p:nvPr/>
          </p:nvSpPr>
          <p:spPr>
            <a:xfrm>
              <a:off x="5849006" y="4589673"/>
              <a:ext cx="2079267" cy="40538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Message Queue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3" name="직사각형 91"/>
            <p:cNvSpPr/>
            <p:nvPr/>
          </p:nvSpPr>
          <p:spPr>
            <a:xfrm>
              <a:off x="6882913" y="3280649"/>
              <a:ext cx="1045360"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PF Buffer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4" name="직사각형 92"/>
            <p:cNvSpPr/>
            <p:nvPr/>
          </p:nvSpPr>
          <p:spPr>
            <a:xfrm>
              <a:off x="6882913" y="4047202"/>
              <a:ext cx="1045360" cy="37469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MTP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5" name="직사각형 93"/>
            <p:cNvSpPr/>
            <p:nvPr/>
          </p:nvSpPr>
          <p:spPr>
            <a:xfrm>
              <a:off x="6240328" y="3280650"/>
              <a:ext cx="460122"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LP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26" name="직선 화살표 연결선 95"/>
            <p:cNvCxnSpPr/>
            <p:nvPr/>
          </p:nvCxnSpPr>
          <p:spPr>
            <a:xfrm>
              <a:off x="6028727" y="3120890"/>
              <a:ext cx="0" cy="146878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7" name="직선 화살표 연결선 98"/>
            <p:cNvCxnSpPr>
              <a:stCxn id="318" idx="1"/>
              <a:endCxn id="322" idx="3"/>
            </p:cNvCxnSpPr>
            <p:nvPr/>
          </p:nvCxnSpPr>
          <p:spPr>
            <a:xfrm flipH="1">
              <a:off x="7928273" y="4792145"/>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8" name="직선 화살표 연결선 106"/>
            <p:cNvCxnSpPr/>
            <p:nvPr/>
          </p:nvCxnSpPr>
          <p:spPr>
            <a:xfrm flipV="1">
              <a:off x="7405593" y="4420547"/>
              <a:ext cx="0" cy="169126"/>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29" name="직선 화살표 연결선 109"/>
            <p:cNvCxnSpPr>
              <a:stCxn id="324" idx="0"/>
              <a:endCxn id="323" idx="2"/>
            </p:cNvCxnSpPr>
            <p:nvPr/>
          </p:nvCxnSpPr>
          <p:spPr>
            <a:xfrm flipV="1">
              <a:off x="7405593" y="3890851"/>
              <a:ext cx="0" cy="15635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0" name="직선 화살표 연결선 113"/>
            <p:cNvCxnSpPr/>
            <p:nvPr/>
          </p:nvCxnSpPr>
          <p:spPr>
            <a:xfrm flipV="1">
              <a:off x="7405593"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1" name="직선 화살표 연결선 115"/>
            <p:cNvCxnSpPr/>
            <p:nvPr/>
          </p:nvCxnSpPr>
          <p:spPr>
            <a:xfrm>
              <a:off x="6470389"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2" name="직선 화살표 연결선 116"/>
            <p:cNvCxnSpPr>
              <a:stCxn id="325" idx="3"/>
              <a:endCxn id="323" idx="1"/>
            </p:cNvCxnSpPr>
            <p:nvPr/>
          </p:nvCxnSpPr>
          <p:spPr>
            <a:xfrm flipV="1">
              <a:off x="6700450" y="3585750"/>
              <a:ext cx="182463" cy="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3" name="직선 화살표 연결선 123"/>
            <p:cNvCxnSpPr/>
            <p:nvPr/>
          </p:nvCxnSpPr>
          <p:spPr>
            <a:xfrm flipH="1">
              <a:off x="7928273" y="3594266"/>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34" name="직선 화살표 연결선 124"/>
            <p:cNvCxnSpPr/>
            <p:nvPr/>
          </p:nvCxnSpPr>
          <p:spPr>
            <a:xfrm flipH="1">
              <a:off x="7928273" y="2733472"/>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335" name="그룹 583"/>
          <p:cNvGrpSpPr/>
          <p:nvPr/>
        </p:nvGrpSpPr>
        <p:grpSpPr>
          <a:xfrm>
            <a:off x="318817" y="3704795"/>
            <a:ext cx="2747113" cy="2348991"/>
            <a:chOff x="211357" y="3318585"/>
            <a:chExt cx="2747113" cy="2348991"/>
          </a:xfrm>
        </p:grpSpPr>
        <p:grpSp>
          <p:nvGrpSpPr>
            <p:cNvPr id="336" name="그룹 576"/>
            <p:cNvGrpSpPr/>
            <p:nvPr/>
          </p:nvGrpSpPr>
          <p:grpSpPr>
            <a:xfrm>
              <a:off x="211357" y="3468326"/>
              <a:ext cx="2199540" cy="2199250"/>
              <a:chOff x="288170" y="3573016"/>
              <a:chExt cx="2199540" cy="2199250"/>
            </a:xfrm>
          </p:grpSpPr>
          <p:grpSp>
            <p:nvGrpSpPr>
              <p:cNvPr id="339" name="그룹 337"/>
              <p:cNvGrpSpPr/>
              <p:nvPr/>
            </p:nvGrpSpPr>
            <p:grpSpPr>
              <a:xfrm>
                <a:off x="288170" y="3573016"/>
                <a:ext cx="2199540" cy="456333"/>
                <a:chOff x="288170" y="3573016"/>
                <a:chExt cx="2199540" cy="456333"/>
              </a:xfrm>
            </p:grpSpPr>
            <p:grpSp>
              <p:nvGrpSpPr>
                <p:cNvPr id="462" name="그룹 315"/>
                <p:cNvGrpSpPr/>
                <p:nvPr/>
              </p:nvGrpSpPr>
              <p:grpSpPr>
                <a:xfrm>
                  <a:off x="288170" y="3573016"/>
                  <a:ext cx="457200" cy="456333"/>
                  <a:chOff x="288170" y="3573016"/>
                  <a:chExt cx="457200" cy="456333"/>
                </a:xfrm>
              </p:grpSpPr>
              <p:sp>
                <p:nvSpPr>
                  <p:cNvPr id="484" name="직사각형 14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5" name="직사각형 14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6" name="직사각형 14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7" name="직사각형 15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8" name="직사각형 15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9" name="직사각형 15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3" name="그룹 316"/>
                <p:cNvGrpSpPr/>
                <p:nvPr/>
              </p:nvGrpSpPr>
              <p:grpSpPr>
                <a:xfrm>
                  <a:off x="868950" y="3573016"/>
                  <a:ext cx="457200" cy="456333"/>
                  <a:chOff x="288170" y="3573016"/>
                  <a:chExt cx="457200" cy="456333"/>
                </a:xfrm>
              </p:grpSpPr>
              <p:sp>
                <p:nvSpPr>
                  <p:cNvPr id="478" name="직사각형 31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9" name="직사각형 31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0" name="직사각형 31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1" name="직사각형 32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2" name="직사각형 32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3" name="직사각형 32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4" name="그룹 323"/>
                <p:cNvGrpSpPr/>
                <p:nvPr/>
              </p:nvGrpSpPr>
              <p:grpSpPr>
                <a:xfrm>
                  <a:off x="1449730" y="3573016"/>
                  <a:ext cx="457200" cy="456333"/>
                  <a:chOff x="288170" y="3573016"/>
                  <a:chExt cx="457200" cy="456333"/>
                </a:xfrm>
              </p:grpSpPr>
              <p:sp>
                <p:nvSpPr>
                  <p:cNvPr id="472" name="직사각형 324"/>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3" name="직사각형 325"/>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4" name="직사각형 326"/>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5" name="직사각형 327"/>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6" name="직사각형 328"/>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7" name="직사각형 329"/>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5" name="그룹 330"/>
                <p:cNvGrpSpPr/>
                <p:nvPr/>
              </p:nvGrpSpPr>
              <p:grpSpPr>
                <a:xfrm>
                  <a:off x="2030510" y="3573016"/>
                  <a:ext cx="457200" cy="456333"/>
                  <a:chOff x="288170" y="3573016"/>
                  <a:chExt cx="457200" cy="456333"/>
                </a:xfrm>
              </p:grpSpPr>
              <p:sp>
                <p:nvSpPr>
                  <p:cNvPr id="466" name="직사각형 33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7" name="직사각형 33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8" name="직사각형 33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9" name="직사각형 33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0" name="직사각형 33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1" name="직사각형 33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0" name="그룹 338"/>
              <p:cNvGrpSpPr/>
              <p:nvPr/>
            </p:nvGrpSpPr>
            <p:grpSpPr>
              <a:xfrm>
                <a:off x="288170" y="4153087"/>
                <a:ext cx="2199540" cy="456333"/>
                <a:chOff x="288170" y="3573016"/>
                <a:chExt cx="2199540" cy="456333"/>
              </a:xfrm>
            </p:grpSpPr>
            <p:grpSp>
              <p:nvGrpSpPr>
                <p:cNvPr id="434" name="그룹 339"/>
                <p:cNvGrpSpPr/>
                <p:nvPr/>
              </p:nvGrpSpPr>
              <p:grpSpPr>
                <a:xfrm>
                  <a:off x="288170" y="3573016"/>
                  <a:ext cx="457200" cy="456333"/>
                  <a:chOff x="288170" y="3573016"/>
                  <a:chExt cx="457200" cy="456333"/>
                </a:xfrm>
              </p:grpSpPr>
              <p:sp>
                <p:nvSpPr>
                  <p:cNvPr id="456" name="직사각형 36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7" name="직사각형 36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8" name="직사각형 36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9" name="직사각형 36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0" name="직사각형 36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1" name="직사각형 36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5" name="그룹 340"/>
                <p:cNvGrpSpPr/>
                <p:nvPr/>
              </p:nvGrpSpPr>
              <p:grpSpPr>
                <a:xfrm>
                  <a:off x="868950" y="3573016"/>
                  <a:ext cx="457200" cy="456333"/>
                  <a:chOff x="288170" y="3573016"/>
                  <a:chExt cx="457200" cy="456333"/>
                </a:xfrm>
              </p:grpSpPr>
              <p:sp>
                <p:nvSpPr>
                  <p:cNvPr id="450" name="직사각형 35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1" name="직사각형 356"/>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2" name="직사각형 357"/>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3" name="직사각형 358"/>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4" name="직사각형 359"/>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5" name="직사각형 360"/>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6" name="그룹 341"/>
                <p:cNvGrpSpPr/>
                <p:nvPr/>
              </p:nvGrpSpPr>
              <p:grpSpPr>
                <a:xfrm>
                  <a:off x="1449730" y="3573016"/>
                  <a:ext cx="457200" cy="456333"/>
                  <a:chOff x="288170" y="3573016"/>
                  <a:chExt cx="457200" cy="456333"/>
                </a:xfrm>
              </p:grpSpPr>
              <p:sp>
                <p:nvSpPr>
                  <p:cNvPr id="444" name="직사각형 34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5" name="직사각형 35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6" name="직사각형 35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7" name="직사각형 35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8" name="직사각형 35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9" name="직사각형 35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7" name="그룹 342"/>
                <p:cNvGrpSpPr/>
                <p:nvPr/>
              </p:nvGrpSpPr>
              <p:grpSpPr>
                <a:xfrm>
                  <a:off x="2030510" y="3573016"/>
                  <a:ext cx="457200" cy="456333"/>
                  <a:chOff x="288170" y="3573016"/>
                  <a:chExt cx="457200" cy="456333"/>
                </a:xfrm>
              </p:grpSpPr>
              <p:sp>
                <p:nvSpPr>
                  <p:cNvPr id="438" name="직사각형 34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9" name="직사각형 34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0" name="직사각형 34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1" name="직사각형 34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2" name="직사각형 34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3" name="직사각형 34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1" name="그룹 396"/>
              <p:cNvGrpSpPr/>
              <p:nvPr/>
            </p:nvGrpSpPr>
            <p:grpSpPr>
              <a:xfrm>
                <a:off x="288170" y="4733912"/>
                <a:ext cx="2199540" cy="456333"/>
                <a:chOff x="288170" y="3573016"/>
                <a:chExt cx="2199540" cy="456333"/>
              </a:xfrm>
            </p:grpSpPr>
            <p:grpSp>
              <p:nvGrpSpPr>
                <p:cNvPr id="406" name="그룹 397"/>
                <p:cNvGrpSpPr/>
                <p:nvPr/>
              </p:nvGrpSpPr>
              <p:grpSpPr>
                <a:xfrm>
                  <a:off x="288170" y="3573016"/>
                  <a:ext cx="457200" cy="456333"/>
                  <a:chOff x="288170" y="3573016"/>
                  <a:chExt cx="457200" cy="456333"/>
                </a:xfrm>
              </p:grpSpPr>
              <p:sp>
                <p:nvSpPr>
                  <p:cNvPr id="428" name="직사각형 41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9" name="직사각형 42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0" name="직사각형 42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1" name="직사각형 42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2" name="직사각형 42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3" name="직사각형 42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7" name="그룹 398"/>
                <p:cNvGrpSpPr/>
                <p:nvPr/>
              </p:nvGrpSpPr>
              <p:grpSpPr>
                <a:xfrm>
                  <a:off x="868950" y="3573016"/>
                  <a:ext cx="457200" cy="456333"/>
                  <a:chOff x="288170" y="3573016"/>
                  <a:chExt cx="457200" cy="456333"/>
                </a:xfrm>
              </p:grpSpPr>
              <p:sp>
                <p:nvSpPr>
                  <p:cNvPr id="422" name="직사각형 41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3" name="직사각형 41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4" name="직사각형 41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5" name="직사각형 41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6" name="직사각형 41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7" name="직사각형 41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8" name="그룹 399"/>
                <p:cNvGrpSpPr/>
                <p:nvPr/>
              </p:nvGrpSpPr>
              <p:grpSpPr>
                <a:xfrm>
                  <a:off x="1449730" y="3573016"/>
                  <a:ext cx="457200" cy="456333"/>
                  <a:chOff x="288170" y="3573016"/>
                  <a:chExt cx="457200" cy="456333"/>
                </a:xfrm>
              </p:grpSpPr>
              <p:sp>
                <p:nvSpPr>
                  <p:cNvPr id="416" name="직사각형 40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7" name="직사각형 40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8" name="직사각형 40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9" name="직사각형 41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0" name="직사각형 41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1" name="직사각형 41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9" name="그룹 400"/>
                <p:cNvGrpSpPr/>
                <p:nvPr/>
              </p:nvGrpSpPr>
              <p:grpSpPr>
                <a:xfrm>
                  <a:off x="2030510" y="3573016"/>
                  <a:ext cx="457200" cy="456333"/>
                  <a:chOff x="288170" y="3573016"/>
                  <a:chExt cx="457200" cy="456333"/>
                </a:xfrm>
              </p:grpSpPr>
              <p:sp>
                <p:nvSpPr>
                  <p:cNvPr id="410" name="직사각형 40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1" name="직사각형 40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2" name="직사각형 40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3" name="직사각형 40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4" name="직사각형 40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5" name="직사각형 40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2" name="그룹 425"/>
              <p:cNvGrpSpPr/>
              <p:nvPr/>
            </p:nvGrpSpPr>
            <p:grpSpPr>
              <a:xfrm>
                <a:off x="288170" y="5315933"/>
                <a:ext cx="2199540" cy="456333"/>
                <a:chOff x="288170" y="3573016"/>
                <a:chExt cx="2199540" cy="456333"/>
              </a:xfrm>
            </p:grpSpPr>
            <p:grpSp>
              <p:nvGrpSpPr>
                <p:cNvPr id="378" name="그룹 426"/>
                <p:cNvGrpSpPr/>
                <p:nvPr/>
              </p:nvGrpSpPr>
              <p:grpSpPr>
                <a:xfrm>
                  <a:off x="288170" y="3573016"/>
                  <a:ext cx="457200" cy="456333"/>
                  <a:chOff x="288170" y="3573016"/>
                  <a:chExt cx="457200" cy="456333"/>
                </a:xfrm>
              </p:grpSpPr>
              <p:sp>
                <p:nvSpPr>
                  <p:cNvPr id="400" name="직사각형 448"/>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1" name="직사각형 449"/>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2" name="직사각형 450"/>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3" name="직사각형 451"/>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4" name="직사각형 452"/>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5" name="직사각형 453"/>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79" name="그룹 427"/>
                <p:cNvGrpSpPr/>
                <p:nvPr/>
              </p:nvGrpSpPr>
              <p:grpSpPr>
                <a:xfrm>
                  <a:off x="868950" y="3573016"/>
                  <a:ext cx="457200" cy="456333"/>
                  <a:chOff x="288170" y="3573016"/>
                  <a:chExt cx="457200" cy="456333"/>
                </a:xfrm>
              </p:grpSpPr>
              <p:sp>
                <p:nvSpPr>
                  <p:cNvPr id="394" name="직사각형 442"/>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5" name="직사각형 443"/>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6" name="직사각형 444"/>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7" name="직사각형 445"/>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8" name="직사각형 446"/>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9" name="직사각형 447"/>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0" name="그룹 428"/>
                <p:cNvGrpSpPr/>
                <p:nvPr/>
              </p:nvGrpSpPr>
              <p:grpSpPr>
                <a:xfrm>
                  <a:off x="1449730" y="3573016"/>
                  <a:ext cx="457200" cy="456333"/>
                  <a:chOff x="288170" y="3573016"/>
                  <a:chExt cx="457200" cy="456333"/>
                </a:xfrm>
              </p:grpSpPr>
              <p:sp>
                <p:nvSpPr>
                  <p:cNvPr id="388" name="직사각형 436"/>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9" name="직사각형 43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0" name="직사각형 43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1" name="직사각형 439"/>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2" name="직사각형 440"/>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3" name="직사각형 441"/>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1" name="그룹 429"/>
                <p:cNvGrpSpPr/>
                <p:nvPr/>
              </p:nvGrpSpPr>
              <p:grpSpPr>
                <a:xfrm>
                  <a:off x="2030510" y="3573016"/>
                  <a:ext cx="457200" cy="456333"/>
                  <a:chOff x="288170" y="3573016"/>
                  <a:chExt cx="457200" cy="456333"/>
                </a:xfrm>
              </p:grpSpPr>
              <p:sp>
                <p:nvSpPr>
                  <p:cNvPr id="382" name="직사각형 430"/>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3" name="직사각형 431"/>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4" name="직사각형 432"/>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5" name="직사각형 433"/>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6" name="직사각형 434"/>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7" name="직사각형 435"/>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cxnSp>
            <p:nvCxnSpPr>
              <p:cNvPr id="343" name="직선 화살표 연결선 455"/>
              <p:cNvCxnSpPr>
                <a:stCxn id="484" idx="3"/>
                <a:endCxn id="478" idx="1"/>
              </p:cNvCxnSpPr>
              <p:nvPr/>
            </p:nvCxnSpPr>
            <p:spPr>
              <a:xfrm>
                <a:off x="74537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4" name="직선 화살표 연결선 456"/>
              <p:cNvCxnSpPr>
                <a:stCxn id="478" idx="3"/>
                <a:endCxn id="472" idx="1"/>
              </p:cNvCxnSpPr>
              <p:nvPr/>
            </p:nvCxnSpPr>
            <p:spPr>
              <a:xfrm>
                <a:off x="132615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5" name="직선 화살표 연결선 459"/>
              <p:cNvCxnSpPr>
                <a:stCxn id="472" idx="3"/>
                <a:endCxn id="466" idx="1"/>
              </p:cNvCxnSpPr>
              <p:nvPr/>
            </p:nvCxnSpPr>
            <p:spPr>
              <a:xfrm>
                <a:off x="190693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6" name="직선 화살표 연결선 462"/>
              <p:cNvCxnSpPr>
                <a:stCxn id="444" idx="3"/>
                <a:endCxn id="438" idx="1"/>
              </p:cNvCxnSpPr>
              <p:nvPr/>
            </p:nvCxnSpPr>
            <p:spPr>
              <a:xfrm>
                <a:off x="190693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7" name="직선 화살표 연결선 465"/>
              <p:cNvCxnSpPr>
                <a:stCxn id="416" idx="3"/>
                <a:endCxn id="410" idx="1"/>
              </p:cNvCxnSpPr>
              <p:nvPr/>
            </p:nvCxnSpPr>
            <p:spPr>
              <a:xfrm>
                <a:off x="190693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8" name="직선 화살표 연결선 468"/>
              <p:cNvCxnSpPr>
                <a:stCxn id="388" idx="3"/>
                <a:endCxn id="382" idx="1"/>
              </p:cNvCxnSpPr>
              <p:nvPr/>
            </p:nvCxnSpPr>
            <p:spPr>
              <a:xfrm>
                <a:off x="190693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9" name="직선 화살표 연결선 471"/>
              <p:cNvCxnSpPr>
                <a:stCxn id="394" idx="3"/>
                <a:endCxn id="388" idx="1"/>
              </p:cNvCxnSpPr>
              <p:nvPr/>
            </p:nvCxnSpPr>
            <p:spPr>
              <a:xfrm>
                <a:off x="132615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0" name="직선 화살표 연결선 474"/>
              <p:cNvCxnSpPr>
                <a:stCxn id="400" idx="3"/>
                <a:endCxn id="394" idx="1"/>
              </p:cNvCxnSpPr>
              <p:nvPr/>
            </p:nvCxnSpPr>
            <p:spPr>
              <a:xfrm>
                <a:off x="74537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1" name="직선 화살표 연결선 477"/>
              <p:cNvCxnSpPr>
                <a:stCxn id="428" idx="3"/>
                <a:endCxn id="422" idx="1"/>
              </p:cNvCxnSpPr>
              <p:nvPr/>
            </p:nvCxnSpPr>
            <p:spPr>
              <a:xfrm>
                <a:off x="74537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2" name="직선 화살표 연결선 480"/>
              <p:cNvCxnSpPr>
                <a:stCxn id="456" idx="3"/>
                <a:endCxn id="450" idx="1"/>
              </p:cNvCxnSpPr>
              <p:nvPr/>
            </p:nvCxnSpPr>
            <p:spPr>
              <a:xfrm>
                <a:off x="74537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3" name="직선 화살표 연결선 483"/>
              <p:cNvCxnSpPr>
                <a:stCxn id="484" idx="2"/>
                <a:endCxn id="456" idx="0"/>
              </p:cNvCxnSpPr>
              <p:nvPr/>
            </p:nvCxnSpPr>
            <p:spPr>
              <a:xfrm>
                <a:off x="51677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4" name="직선 화살표 연결선 486"/>
              <p:cNvCxnSpPr>
                <a:stCxn id="450" idx="0"/>
                <a:endCxn id="478" idx="2"/>
              </p:cNvCxnSpPr>
              <p:nvPr/>
            </p:nvCxnSpPr>
            <p:spPr>
              <a:xfrm flipV="1">
                <a:off x="109755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5" name="직선 화살표 연결선 489"/>
              <p:cNvCxnSpPr>
                <a:stCxn id="456" idx="2"/>
                <a:endCxn id="428" idx="0"/>
              </p:cNvCxnSpPr>
              <p:nvPr/>
            </p:nvCxnSpPr>
            <p:spPr>
              <a:xfrm>
                <a:off x="51677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6" name="직선 화살표 연결선 492"/>
              <p:cNvCxnSpPr>
                <a:stCxn id="428" idx="2"/>
                <a:endCxn id="400" idx="0"/>
              </p:cNvCxnSpPr>
              <p:nvPr/>
            </p:nvCxnSpPr>
            <p:spPr>
              <a:xfrm>
                <a:off x="51677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7" name="직선 화살표 연결선 495"/>
              <p:cNvCxnSpPr>
                <a:stCxn id="422" idx="2"/>
                <a:endCxn id="394" idx="0"/>
              </p:cNvCxnSpPr>
              <p:nvPr/>
            </p:nvCxnSpPr>
            <p:spPr>
              <a:xfrm>
                <a:off x="109755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8" name="직선 화살표 연결선 498"/>
              <p:cNvCxnSpPr>
                <a:stCxn id="438" idx="2"/>
                <a:endCxn id="410" idx="0"/>
              </p:cNvCxnSpPr>
              <p:nvPr/>
            </p:nvCxnSpPr>
            <p:spPr>
              <a:xfrm>
                <a:off x="225911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9" name="직선 화살표 연결선 501"/>
              <p:cNvCxnSpPr>
                <a:stCxn id="466" idx="2"/>
                <a:endCxn id="438" idx="0"/>
              </p:cNvCxnSpPr>
              <p:nvPr/>
            </p:nvCxnSpPr>
            <p:spPr>
              <a:xfrm>
                <a:off x="225911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0" name="직선 화살표 연결선 504"/>
              <p:cNvCxnSpPr>
                <a:stCxn id="472" idx="2"/>
                <a:endCxn id="444" idx="0"/>
              </p:cNvCxnSpPr>
              <p:nvPr/>
            </p:nvCxnSpPr>
            <p:spPr>
              <a:xfrm>
                <a:off x="167833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1" name="직선 화살표 연결선 507"/>
              <p:cNvCxnSpPr>
                <a:stCxn id="410" idx="2"/>
                <a:endCxn id="382" idx="0"/>
              </p:cNvCxnSpPr>
              <p:nvPr/>
            </p:nvCxnSpPr>
            <p:spPr>
              <a:xfrm>
                <a:off x="225911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2" name="직선 화살표 연결선 510"/>
              <p:cNvCxnSpPr>
                <a:stCxn id="416" idx="2"/>
                <a:endCxn id="388" idx="0"/>
              </p:cNvCxnSpPr>
              <p:nvPr/>
            </p:nvCxnSpPr>
            <p:spPr>
              <a:xfrm>
                <a:off x="167833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nvGrpSpPr>
              <p:cNvPr id="363" name="그룹 563"/>
              <p:cNvGrpSpPr/>
              <p:nvPr/>
            </p:nvGrpSpPr>
            <p:grpSpPr>
              <a:xfrm>
                <a:off x="752932" y="4038739"/>
                <a:ext cx="110913" cy="110913"/>
                <a:chOff x="750551" y="4036358"/>
                <a:chExt cx="110913" cy="110913"/>
              </a:xfrm>
            </p:grpSpPr>
            <p:cxnSp>
              <p:nvCxnSpPr>
                <p:cNvPr id="376" name="직선 화살표 연결선 54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7" name="직선 화살표 연결선 54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4" name="그룹 564"/>
              <p:cNvGrpSpPr/>
              <p:nvPr/>
            </p:nvGrpSpPr>
            <p:grpSpPr>
              <a:xfrm>
                <a:off x="1914269" y="4038739"/>
                <a:ext cx="110913" cy="110913"/>
                <a:chOff x="750551" y="4036358"/>
                <a:chExt cx="110913" cy="110913"/>
              </a:xfrm>
            </p:grpSpPr>
            <p:cxnSp>
              <p:nvCxnSpPr>
                <p:cNvPr id="374" name="직선 화살표 연결선 565"/>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5" name="직선 화살표 연결선 56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5" name="그룹 567"/>
              <p:cNvGrpSpPr/>
              <p:nvPr/>
            </p:nvGrpSpPr>
            <p:grpSpPr>
              <a:xfrm>
                <a:off x="752932" y="5200852"/>
                <a:ext cx="110913" cy="110913"/>
                <a:chOff x="750551" y="4036358"/>
                <a:chExt cx="110913" cy="110913"/>
              </a:xfrm>
            </p:grpSpPr>
            <p:cxnSp>
              <p:nvCxnSpPr>
                <p:cNvPr id="372" name="직선 화살표 연결선 568"/>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3" name="직선 화살표 연결선 569"/>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6" name="그룹 570"/>
              <p:cNvGrpSpPr/>
              <p:nvPr/>
            </p:nvGrpSpPr>
            <p:grpSpPr>
              <a:xfrm>
                <a:off x="1914269" y="5200852"/>
                <a:ext cx="110913" cy="110913"/>
                <a:chOff x="750551" y="4036358"/>
                <a:chExt cx="110913" cy="110913"/>
              </a:xfrm>
            </p:grpSpPr>
            <p:cxnSp>
              <p:nvCxnSpPr>
                <p:cNvPr id="370" name="직선 화살표 연결선 571"/>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1" name="직선 화살표 연결선 572"/>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7" name="그룹 573"/>
              <p:cNvGrpSpPr/>
              <p:nvPr/>
            </p:nvGrpSpPr>
            <p:grpSpPr>
              <a:xfrm>
                <a:off x="1331478" y="4617389"/>
                <a:ext cx="110913" cy="110913"/>
                <a:chOff x="750551" y="4036358"/>
                <a:chExt cx="110913" cy="110913"/>
              </a:xfrm>
            </p:grpSpPr>
            <p:cxnSp>
              <p:nvCxnSpPr>
                <p:cNvPr id="368" name="직선 화살표 연결선 57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9" name="직선 화살표 연결선 575"/>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cxnSp>
          <p:nvCxnSpPr>
            <p:cNvPr id="337" name="직선 연결선 578"/>
            <p:cNvCxnSpPr/>
            <p:nvPr/>
          </p:nvCxnSpPr>
          <p:spPr>
            <a:xfrm flipV="1">
              <a:off x="2409894" y="3318585"/>
              <a:ext cx="548576" cy="1305027"/>
            </a:xfrm>
            <a:prstGeom prst="line">
              <a:avLst/>
            </a:prstGeom>
            <a:noFill/>
            <a:ln w="9525" cap="flat" cmpd="sng" algn="ctr">
              <a:solidFill>
                <a:sysClr val="windowText" lastClr="000000">
                  <a:shade val="95000"/>
                  <a:satMod val="105000"/>
                </a:sysClr>
              </a:solidFill>
              <a:prstDash val="dash"/>
            </a:ln>
            <a:effectLst/>
          </p:spPr>
        </p:cxnSp>
        <p:cxnSp>
          <p:nvCxnSpPr>
            <p:cNvPr id="338" name="직선 연결선 581"/>
            <p:cNvCxnSpPr/>
            <p:nvPr/>
          </p:nvCxnSpPr>
          <p:spPr>
            <a:xfrm>
              <a:off x="2409894" y="5085555"/>
              <a:ext cx="539611" cy="250089"/>
            </a:xfrm>
            <a:prstGeom prst="line">
              <a:avLst/>
            </a:prstGeom>
            <a:noFill/>
            <a:ln w="9525" cap="flat" cmpd="sng" algn="ctr">
              <a:solidFill>
                <a:sysClr val="windowText" lastClr="000000">
                  <a:shade val="95000"/>
                  <a:satMod val="105000"/>
                </a:sysClr>
              </a:solidFill>
              <a:prstDash val="dash"/>
            </a:ln>
            <a:effectLst/>
          </p:spPr>
        </p:cxnSp>
      </p:grpSp>
      <p:grpSp>
        <p:nvGrpSpPr>
          <p:cNvPr id="490" name="그룹 607"/>
          <p:cNvGrpSpPr/>
          <p:nvPr/>
        </p:nvGrpSpPr>
        <p:grpSpPr>
          <a:xfrm>
            <a:off x="-45765" y="1710657"/>
            <a:ext cx="2926699" cy="2047890"/>
            <a:chOff x="-54730" y="2022051"/>
            <a:chExt cx="2926699" cy="2047890"/>
          </a:xfrm>
        </p:grpSpPr>
        <p:sp>
          <p:nvSpPr>
            <p:cNvPr id="491" name="직사각형 591"/>
            <p:cNvSpPr/>
            <p:nvPr/>
          </p:nvSpPr>
          <p:spPr>
            <a:xfrm>
              <a:off x="308849" y="2022051"/>
              <a:ext cx="2199540" cy="527375"/>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Host Processor</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92" name="위쪽/아래쪽 화살표 592"/>
            <p:cNvSpPr/>
            <p:nvPr/>
          </p:nvSpPr>
          <p:spPr>
            <a:xfrm>
              <a:off x="1232529" y="3442412"/>
              <a:ext cx="352180" cy="627529"/>
            </a:xfrm>
            <a:prstGeom prst="upDownArrow">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3" name="TextBox 492"/>
            <p:cNvSpPr txBox="1"/>
            <p:nvPr/>
          </p:nvSpPr>
          <p:spPr>
            <a:xfrm>
              <a:off x="-54730" y="2546359"/>
              <a:ext cx="2926699" cy="861774"/>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Memory-Mapped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Accelerator Interface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a:t>
              </a:r>
              <a:r>
                <a:rPr kumimoji="0" lang="en-US" altLang="ko-KR" sz="1400" b="0" i="0" u="none" strike="noStrike" kern="0" cap="none" spc="0" normalizeH="0" baseline="0" noProof="0" dirty="0" err="1">
                  <a:ln>
                    <a:noFill/>
                  </a:ln>
                  <a:solidFill>
                    <a:sysClr val="windowText" lastClr="000000"/>
                  </a:solidFill>
                  <a:effectLst/>
                  <a:uLnTx/>
                  <a:uFillTx/>
                  <a:latin typeface="Tahoma"/>
                  <a:ea typeface="+mn-ea"/>
                  <a:cs typeface="+mn-cs"/>
                </a:rPr>
                <a:t>Noncacheable</a:t>
              </a: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 Physically Addressed)</a:t>
              </a:r>
              <a:endParaRPr kumimoji="0" lang="ko-KR" altLang="en-US" sz="1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94" name="그룹 696"/>
          <p:cNvGrpSpPr/>
          <p:nvPr/>
        </p:nvGrpSpPr>
        <p:grpSpPr>
          <a:xfrm>
            <a:off x="257925" y="3794393"/>
            <a:ext cx="2309790" cy="2319536"/>
            <a:chOff x="257925" y="3794393"/>
            <a:chExt cx="2309790" cy="2319536"/>
          </a:xfrm>
        </p:grpSpPr>
        <p:sp>
          <p:nvSpPr>
            <p:cNvPr id="495" name="직사각형 622"/>
            <p:cNvSpPr/>
            <p:nvPr/>
          </p:nvSpPr>
          <p:spPr>
            <a:xfrm>
              <a:off x="257925" y="3794393"/>
              <a:ext cx="2309790" cy="2319536"/>
            </a:xfrm>
            <a:prstGeom prst="rect">
              <a:avLst/>
            </a:prstGeom>
            <a:solidFill>
              <a:sysClr val="window" lastClr="FFFFFF">
                <a:alpha val="7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496" name="타원 623"/>
            <p:cNvSpPr/>
            <p:nvPr/>
          </p:nvSpPr>
          <p:spPr>
            <a:xfrm>
              <a:off x="1024088" y="4551843"/>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7" name="타원 624"/>
            <p:cNvSpPr/>
            <p:nvPr/>
          </p:nvSpPr>
          <p:spPr>
            <a:xfrm>
              <a:off x="1708299" y="4468347"/>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8" name="타원 625"/>
            <p:cNvSpPr/>
            <p:nvPr/>
          </p:nvSpPr>
          <p:spPr>
            <a:xfrm>
              <a:off x="1509490" y="4650960"/>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9" name="타원 626"/>
            <p:cNvSpPr/>
            <p:nvPr/>
          </p:nvSpPr>
          <p:spPr>
            <a:xfrm>
              <a:off x="1609829"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00" name="타원 627"/>
            <p:cNvSpPr/>
            <p:nvPr/>
          </p:nvSpPr>
          <p:spPr>
            <a:xfrm>
              <a:off x="1024088" y="5711858"/>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1" name="직선 화살표 연결선 629"/>
            <p:cNvCxnSpPr>
              <a:stCxn id="496" idx="4"/>
              <a:endCxn id="500" idx="0"/>
            </p:cNvCxnSpPr>
            <p:nvPr/>
          </p:nvCxnSpPr>
          <p:spPr>
            <a:xfrm>
              <a:off x="1127182" y="4758031"/>
              <a:ext cx="0" cy="953827"/>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2" name="직선 화살표 연결선 632"/>
            <p:cNvCxnSpPr/>
            <p:nvPr/>
          </p:nvCxnSpPr>
          <p:spPr>
            <a:xfrm flipV="1">
              <a:off x="1237451" y="4583746"/>
              <a:ext cx="465414" cy="52548"/>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3" name="직선 화살표 연결선 643"/>
            <p:cNvCxnSpPr/>
            <p:nvPr/>
          </p:nvCxnSpPr>
          <p:spPr>
            <a:xfrm>
              <a:off x="1204599" y="4731504"/>
              <a:ext cx="427085" cy="431076"/>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4" name="구부러진 연결선 663"/>
            <p:cNvCxnSpPr>
              <a:stCxn id="497" idx="4"/>
              <a:endCxn id="498" idx="6"/>
            </p:cNvCxnSpPr>
            <p:nvPr/>
          </p:nvCxnSpPr>
          <p:spPr>
            <a:xfrm rot="5400000">
              <a:off x="1723777" y="4666437"/>
              <a:ext cx="79519" cy="95715"/>
            </a:xfrm>
            <a:prstGeom prst="curvedConnector2">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5" name="직선 화살표 연결선 664"/>
            <p:cNvCxnSpPr/>
            <p:nvPr/>
          </p:nvCxnSpPr>
          <p:spPr>
            <a:xfrm flipH="1">
              <a:off x="1170428" y="4845772"/>
              <a:ext cx="399848" cy="876072"/>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6" name="타원 673"/>
            <p:cNvSpPr/>
            <p:nvPr/>
          </p:nvSpPr>
          <p:spPr>
            <a:xfrm>
              <a:off x="449241"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7" name="직선 화살표 연결선 674"/>
            <p:cNvCxnSpPr>
              <a:stCxn id="499" idx="2"/>
              <a:endCxn id="506" idx="6"/>
            </p:cNvCxnSpPr>
            <p:nvPr/>
          </p:nvCxnSpPr>
          <p:spPr>
            <a:xfrm flipH="1">
              <a:off x="655429" y="5238406"/>
              <a:ext cx="954400" cy="0"/>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8" name="타원 678"/>
            <p:cNvSpPr/>
            <p:nvPr/>
          </p:nvSpPr>
          <p:spPr>
            <a:xfrm>
              <a:off x="2189246" y="3977345"/>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9" name="직선 화살표 연결선 679"/>
            <p:cNvCxnSpPr/>
            <p:nvPr/>
          </p:nvCxnSpPr>
          <p:spPr>
            <a:xfrm flipV="1">
              <a:off x="1883554" y="4166817"/>
              <a:ext cx="329400" cy="33318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10" name="직선 화살표 연결선 689"/>
            <p:cNvCxnSpPr/>
            <p:nvPr/>
          </p:nvCxnSpPr>
          <p:spPr>
            <a:xfrm flipH="1">
              <a:off x="1763098" y="4177768"/>
              <a:ext cx="479537" cy="96821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grpSp>
      <p:sp>
        <p:nvSpPr>
          <p:cNvPr id="515" name="직사각형 256"/>
          <p:cNvSpPr/>
          <p:nvPr/>
        </p:nvSpPr>
        <p:spPr>
          <a:xfrm>
            <a:off x="0" y="5983200"/>
            <a:ext cx="9144000" cy="8748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6" name="직사각형 257"/>
          <p:cNvSpPr/>
          <p:nvPr/>
        </p:nvSpPr>
        <p:spPr>
          <a:xfrm>
            <a:off x="0" y="5398571"/>
            <a:ext cx="6022172" cy="583147"/>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7" name="직사각형 259"/>
          <p:cNvSpPr/>
          <p:nvPr/>
        </p:nvSpPr>
        <p:spPr>
          <a:xfrm>
            <a:off x="8312935" y="5400000"/>
            <a:ext cx="831065" cy="582896"/>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8" name="직사각형 2"/>
          <p:cNvSpPr/>
          <p:nvPr/>
        </p:nvSpPr>
        <p:spPr>
          <a:xfrm>
            <a:off x="0" y="-1"/>
            <a:ext cx="9144000" cy="5400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9" name="모서리가 둥근 직사각형 10"/>
          <p:cNvSpPr/>
          <p:nvPr/>
        </p:nvSpPr>
        <p:spPr>
          <a:xfrm>
            <a:off x="5461339" y="4067108"/>
            <a:ext cx="3403838" cy="1095472"/>
          </a:xfrm>
          <a:prstGeom prst="round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Communications via</a:t>
            </a:r>
            <a:b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Remote Function Calls</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Tree>
    <p:extLst>
      <p:ext uri="{BB962C8B-B14F-4D97-AF65-F5344CB8AC3E}">
        <p14:creationId xmlns:p14="http://schemas.microsoft.com/office/powerpoint/2010/main" val="3429687911"/>
      </p:ext>
    </p:extLst>
  </p:cSld>
  <p:clrMapOvr>
    <a:masterClrMapping/>
  </p:clrMapOvr>
  <p:transition/>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1" name="TextBox 510"/>
          <p:cNvSpPr txBox="1"/>
          <p:nvPr/>
        </p:nvSpPr>
        <p:spPr>
          <a:xfrm>
            <a:off x="5868144" y="2204864"/>
            <a:ext cx="7958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5494"/>
                </a:solidFill>
                <a:effectLst/>
                <a:uLnTx/>
                <a:uFillTx/>
                <a:latin typeface="Tahoma"/>
                <a:ea typeface="+mn-ea"/>
                <a:cs typeface="+mn-cs"/>
              </a:rPr>
              <a:t>Logic</a:t>
            </a:r>
          </a:p>
        </p:txBody>
      </p:sp>
      <p:sp>
        <p:nvSpPr>
          <p:cNvPr id="512" name="TextBox 511"/>
          <p:cNvSpPr txBox="1"/>
          <p:nvPr/>
        </p:nvSpPr>
        <p:spPr>
          <a:xfrm>
            <a:off x="5796136" y="1700808"/>
            <a:ext cx="11234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5B62F"/>
                </a:solidFill>
                <a:effectLst/>
                <a:uLnTx/>
                <a:uFillTx/>
                <a:latin typeface="Tahoma"/>
                <a:ea typeface="+mn-ea"/>
                <a:cs typeface="+mn-cs"/>
              </a:rPr>
              <a:t>Memory</a:t>
            </a:r>
          </a:p>
        </p:txBody>
      </p:sp>
      <p:sp>
        <p:nvSpPr>
          <p:cNvPr id="2" name="Title 1"/>
          <p:cNvSpPr>
            <a:spLocks noGrp="1"/>
          </p:cNvSpPr>
          <p:nvPr>
            <p:ph type="title"/>
          </p:nvPr>
        </p:nvSpPr>
        <p:spPr/>
        <p:txBody>
          <a:bodyPr/>
          <a:lstStyle/>
          <a:p>
            <a:r>
              <a:rPr lang="en-US" dirty="0" err="1"/>
              <a:t>Tesseract</a:t>
            </a:r>
            <a:r>
              <a:rPr lang="en-US" dirty="0"/>
              <a:t> System for Graph Processing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258" name="Picture 2" descr="http://www.extremetech.com/wp-content/uploads/2013/09/hybrid_memory_cube.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701620" y="1340768"/>
            <a:ext cx="3383774" cy="2429550"/>
          </a:xfrm>
          <a:prstGeom prst="rect">
            <a:avLst/>
          </a:prstGeom>
          <a:noFill/>
          <a:extLst>
            <a:ext uri="{909E8E84-426E-40dd-AFC4-6F175D3DCCD1}">
              <a14:hiddenFill xmlns:a14="http://schemas.microsoft.com/office/drawing/2010/main" xmlns="">
                <a:solidFill>
                  <a:srgbClr val="FFFFFF"/>
                </a:solidFill>
              </a14:hiddenFill>
            </a:ext>
          </a:extLst>
        </p:spPr>
      </p:pic>
      <p:grpSp>
        <p:nvGrpSpPr>
          <p:cNvPr id="259" name="그룹 137"/>
          <p:cNvGrpSpPr/>
          <p:nvPr/>
        </p:nvGrpSpPr>
        <p:grpSpPr>
          <a:xfrm>
            <a:off x="2960548" y="2386982"/>
            <a:ext cx="2890319" cy="3322913"/>
            <a:chOff x="2540320" y="2698376"/>
            <a:chExt cx="2890319" cy="3322913"/>
          </a:xfrm>
        </p:grpSpPr>
        <p:cxnSp>
          <p:nvCxnSpPr>
            <p:cNvPr id="260" name="직선 연결선 64"/>
            <p:cNvCxnSpPr/>
            <p:nvPr/>
          </p:nvCxnSpPr>
          <p:spPr>
            <a:xfrm>
              <a:off x="2540320" y="3008078"/>
              <a:ext cx="101813" cy="990596"/>
            </a:xfrm>
            <a:prstGeom prst="line">
              <a:avLst/>
            </a:prstGeom>
            <a:noFill/>
            <a:ln w="9525" cap="flat" cmpd="sng" algn="ctr">
              <a:solidFill>
                <a:sysClr val="windowText" lastClr="000000"/>
              </a:solidFill>
              <a:prstDash val="dash"/>
            </a:ln>
            <a:effectLst/>
          </p:spPr>
        </p:cxnSp>
        <p:cxnSp>
          <p:nvCxnSpPr>
            <p:cNvPr id="261" name="직선 연결선 67"/>
            <p:cNvCxnSpPr/>
            <p:nvPr/>
          </p:nvCxnSpPr>
          <p:spPr>
            <a:xfrm flipH="1">
              <a:off x="5107196" y="2698376"/>
              <a:ext cx="323443" cy="1300298"/>
            </a:xfrm>
            <a:prstGeom prst="line">
              <a:avLst/>
            </a:prstGeom>
            <a:noFill/>
            <a:ln w="9525" cap="flat" cmpd="sng" algn="ctr">
              <a:solidFill>
                <a:sysClr val="windowText" lastClr="000000"/>
              </a:solidFill>
              <a:prstDash val="dash"/>
            </a:ln>
            <a:effectLst/>
          </p:spPr>
        </p:cxnSp>
        <p:grpSp>
          <p:nvGrpSpPr>
            <p:cNvPr id="262" name="그룹 85"/>
            <p:cNvGrpSpPr/>
            <p:nvPr/>
          </p:nvGrpSpPr>
          <p:grpSpPr>
            <a:xfrm>
              <a:off x="2542515" y="3916837"/>
              <a:ext cx="2664295" cy="2104452"/>
              <a:chOff x="3275856" y="3916837"/>
              <a:chExt cx="2664295" cy="2104452"/>
            </a:xfrm>
          </p:grpSpPr>
          <p:sp>
            <p:nvSpPr>
              <p:cNvPr id="263" name="직사각형 4"/>
              <p:cNvSpPr/>
              <p:nvPr/>
            </p:nvSpPr>
            <p:spPr>
              <a:xfrm>
                <a:off x="3375473" y="3998674"/>
                <a:ext cx="2465060" cy="2022615"/>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nvGrpSpPr>
              <p:cNvPr id="264" name="그룹 84"/>
              <p:cNvGrpSpPr/>
              <p:nvPr/>
            </p:nvGrpSpPr>
            <p:grpSpPr>
              <a:xfrm>
                <a:off x="3501888" y="3916837"/>
                <a:ext cx="2212233" cy="2010654"/>
                <a:chOff x="3501887" y="3916837"/>
                <a:chExt cx="2212233" cy="2010654"/>
              </a:xfrm>
            </p:grpSpPr>
            <p:grpSp>
              <p:nvGrpSpPr>
                <p:cNvPr id="267" name="그룹 49"/>
                <p:cNvGrpSpPr/>
                <p:nvPr/>
              </p:nvGrpSpPr>
              <p:grpSpPr>
                <a:xfrm flipV="1">
                  <a:off x="3627842" y="5167522"/>
                  <a:ext cx="64123" cy="489852"/>
                  <a:chOff x="3491880" y="4419110"/>
                  <a:chExt cx="73052" cy="558062"/>
                </a:xfrm>
              </p:grpSpPr>
              <p:cxnSp>
                <p:nvCxnSpPr>
                  <p:cNvPr id="310" name="직선 화살표 연결선 50"/>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11" name="직선 화살표 연결선 51"/>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8" name="그룹 52"/>
                <p:cNvGrpSpPr/>
                <p:nvPr/>
              </p:nvGrpSpPr>
              <p:grpSpPr>
                <a:xfrm flipV="1">
                  <a:off x="4070289" y="5167522"/>
                  <a:ext cx="64123" cy="489852"/>
                  <a:chOff x="3491880" y="4419110"/>
                  <a:chExt cx="73052" cy="558062"/>
                </a:xfrm>
              </p:grpSpPr>
              <p:cxnSp>
                <p:nvCxnSpPr>
                  <p:cNvPr id="308" name="직선 화살표 연결선 5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9" name="직선 화살표 연결선 54"/>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9" name="그룹 55"/>
                <p:cNvGrpSpPr/>
                <p:nvPr/>
              </p:nvGrpSpPr>
              <p:grpSpPr>
                <a:xfrm flipV="1">
                  <a:off x="4512736" y="5167522"/>
                  <a:ext cx="64123" cy="489852"/>
                  <a:chOff x="3491880" y="4419110"/>
                  <a:chExt cx="73052" cy="558062"/>
                </a:xfrm>
              </p:grpSpPr>
              <p:cxnSp>
                <p:nvCxnSpPr>
                  <p:cNvPr id="306" name="직선 화살표 연결선 56"/>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7" name="직선 화살표 연결선 57"/>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0" name="그룹 58"/>
                <p:cNvGrpSpPr/>
                <p:nvPr/>
              </p:nvGrpSpPr>
              <p:grpSpPr>
                <a:xfrm flipV="1">
                  <a:off x="5524042" y="5167522"/>
                  <a:ext cx="64123" cy="489852"/>
                  <a:chOff x="3491880" y="4419110"/>
                  <a:chExt cx="73052" cy="558062"/>
                </a:xfrm>
              </p:grpSpPr>
              <p:cxnSp>
                <p:nvCxnSpPr>
                  <p:cNvPr id="304" name="직선 화살표 연결선 59"/>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5" name="직선 화살표 연결선 60"/>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1" name="그룹 39"/>
                <p:cNvGrpSpPr/>
                <p:nvPr/>
              </p:nvGrpSpPr>
              <p:grpSpPr>
                <a:xfrm>
                  <a:off x="3627842" y="4362113"/>
                  <a:ext cx="64123" cy="489852"/>
                  <a:chOff x="3491880" y="4419110"/>
                  <a:chExt cx="73052" cy="558062"/>
                </a:xfrm>
              </p:grpSpPr>
              <p:cxnSp>
                <p:nvCxnSpPr>
                  <p:cNvPr id="302" name="직선 화살표 연결선 3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3" name="직선 화살표 연결선 3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2" name="그룹 40"/>
                <p:cNvGrpSpPr/>
                <p:nvPr/>
              </p:nvGrpSpPr>
              <p:grpSpPr>
                <a:xfrm>
                  <a:off x="4070289" y="4362113"/>
                  <a:ext cx="64123" cy="489852"/>
                  <a:chOff x="3491880" y="4419110"/>
                  <a:chExt cx="73052" cy="558062"/>
                </a:xfrm>
              </p:grpSpPr>
              <p:cxnSp>
                <p:nvCxnSpPr>
                  <p:cNvPr id="300" name="직선 화살표 연결선 41"/>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1" name="직선 화살표 연결선 42"/>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3" name="그룹 43"/>
                <p:cNvGrpSpPr/>
                <p:nvPr/>
              </p:nvGrpSpPr>
              <p:grpSpPr>
                <a:xfrm>
                  <a:off x="4512736" y="4362113"/>
                  <a:ext cx="64123" cy="489852"/>
                  <a:chOff x="3491880" y="4419110"/>
                  <a:chExt cx="73052" cy="558062"/>
                </a:xfrm>
              </p:grpSpPr>
              <p:cxnSp>
                <p:nvCxnSpPr>
                  <p:cNvPr id="298" name="직선 화살표 연결선 44"/>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9" name="직선 화살표 연결선 4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4" name="그룹 46"/>
                <p:cNvGrpSpPr/>
                <p:nvPr/>
              </p:nvGrpSpPr>
              <p:grpSpPr>
                <a:xfrm>
                  <a:off x="5524042" y="4362113"/>
                  <a:ext cx="64123" cy="489852"/>
                  <a:chOff x="3491880" y="4419110"/>
                  <a:chExt cx="73052" cy="558062"/>
                </a:xfrm>
              </p:grpSpPr>
              <p:cxnSp>
                <p:nvCxnSpPr>
                  <p:cNvPr id="296" name="직선 화살표 연결선 47"/>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7" name="직선 화살표 연결선 48"/>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sp>
              <p:nvSpPr>
                <p:cNvPr id="275" name="직사각형 6"/>
                <p:cNvSpPr/>
                <p:nvPr/>
              </p:nvSpPr>
              <p:spPr>
                <a:xfrm>
                  <a:off x="35018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6" name="직사각형 7"/>
                <p:cNvSpPr/>
                <p:nvPr/>
              </p:nvSpPr>
              <p:spPr>
                <a:xfrm>
                  <a:off x="3944334"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7" name="직사각형 8"/>
                <p:cNvSpPr/>
                <p:nvPr/>
              </p:nvSpPr>
              <p:spPr>
                <a:xfrm>
                  <a:off x="4386781"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8" name="직사각형 11"/>
                <p:cNvSpPr/>
                <p:nvPr/>
              </p:nvSpPr>
              <p:spPr>
                <a:xfrm>
                  <a:off x="3501887"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9" name="직사각형 12"/>
                <p:cNvSpPr/>
                <p:nvPr/>
              </p:nvSpPr>
              <p:spPr>
                <a:xfrm>
                  <a:off x="3944334"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0" name="직사각형 13"/>
                <p:cNvSpPr/>
                <p:nvPr/>
              </p:nvSpPr>
              <p:spPr>
                <a:xfrm>
                  <a:off x="4386781"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1" name="직사각형 15"/>
                <p:cNvSpPr/>
                <p:nvPr/>
              </p:nvSpPr>
              <p:spPr>
                <a:xfrm>
                  <a:off x="35018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2" name="직사각형 16"/>
                <p:cNvSpPr/>
                <p:nvPr/>
              </p:nvSpPr>
              <p:spPr>
                <a:xfrm>
                  <a:off x="3944334"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3" name="직사각형 17"/>
                <p:cNvSpPr/>
                <p:nvPr/>
              </p:nvSpPr>
              <p:spPr>
                <a:xfrm>
                  <a:off x="4386781"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4" name="직사각형 19"/>
                <p:cNvSpPr/>
                <p:nvPr/>
              </p:nvSpPr>
              <p:spPr>
                <a:xfrm>
                  <a:off x="35018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5" name="직사각형 20"/>
                <p:cNvSpPr/>
                <p:nvPr/>
              </p:nvSpPr>
              <p:spPr>
                <a:xfrm>
                  <a:off x="3944334"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6" name="직사각형 21"/>
                <p:cNvSpPr/>
                <p:nvPr/>
              </p:nvSpPr>
              <p:spPr>
                <a:xfrm>
                  <a:off x="4386781"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7" name="직사각형 5"/>
                <p:cNvSpPr/>
                <p:nvPr/>
              </p:nvSpPr>
              <p:spPr>
                <a:xfrm>
                  <a:off x="3501887" y="4851965"/>
                  <a:ext cx="2212233" cy="316034"/>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Crossbar Network</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8" name="직사각형 9"/>
                <p:cNvSpPr/>
                <p:nvPr/>
              </p:nvSpPr>
              <p:spPr>
                <a:xfrm>
                  <a:off x="53980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9" name="직사각형 14"/>
                <p:cNvSpPr/>
                <p:nvPr/>
              </p:nvSpPr>
              <p:spPr>
                <a:xfrm>
                  <a:off x="5398087" y="44806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0" name="직사각형 18"/>
                <p:cNvSpPr/>
                <p:nvPr/>
              </p:nvSpPr>
              <p:spPr>
                <a:xfrm>
                  <a:off x="53980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1" name="직사각형 22"/>
                <p:cNvSpPr/>
                <p:nvPr/>
              </p:nvSpPr>
              <p:spPr>
                <a:xfrm>
                  <a:off x="53980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2" name="TextBox 291"/>
                <p:cNvSpPr txBox="1"/>
                <p:nvPr/>
              </p:nvSpPr>
              <p:spPr>
                <a:xfrm>
                  <a:off x="4860355" y="3916837"/>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3" name="TextBox 292"/>
                <p:cNvSpPr txBox="1"/>
                <p:nvPr/>
              </p:nvSpPr>
              <p:spPr>
                <a:xfrm>
                  <a:off x="4860355" y="4297315"/>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4" name="TextBox 293"/>
                <p:cNvSpPr txBox="1"/>
                <p:nvPr/>
              </p:nvSpPr>
              <p:spPr>
                <a:xfrm>
                  <a:off x="4860355" y="5096119"/>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5" name="TextBox 294"/>
                <p:cNvSpPr txBox="1"/>
                <p:nvPr/>
              </p:nvSpPr>
              <p:spPr>
                <a:xfrm>
                  <a:off x="4860355" y="5465826"/>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cxnSp>
            <p:nvCxnSpPr>
              <p:cNvPr id="265" name="직선 화살표 연결선 78"/>
              <p:cNvCxnSpPr/>
              <p:nvPr/>
            </p:nvCxnSpPr>
            <p:spPr>
              <a:xfrm flipH="1">
                <a:off x="3275856" y="5013177"/>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cxnSp>
            <p:nvCxnSpPr>
              <p:cNvPr id="266" name="직선 화살표 연결선 83"/>
              <p:cNvCxnSpPr/>
              <p:nvPr/>
            </p:nvCxnSpPr>
            <p:spPr>
              <a:xfrm flipH="1">
                <a:off x="5714120" y="5015083"/>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grpSp>
        <p:nvGrpSpPr>
          <p:cNvPr id="312" name="그룹 138"/>
          <p:cNvGrpSpPr/>
          <p:nvPr/>
        </p:nvGrpSpPr>
        <p:grpSpPr>
          <a:xfrm>
            <a:off x="5397217" y="3068960"/>
            <a:ext cx="3568497" cy="2986186"/>
            <a:chOff x="5277803" y="2315022"/>
            <a:chExt cx="3568497" cy="2986186"/>
          </a:xfrm>
        </p:grpSpPr>
        <p:grpSp>
          <p:nvGrpSpPr>
            <p:cNvPr id="313" name="그룹 131"/>
            <p:cNvGrpSpPr/>
            <p:nvPr/>
          </p:nvGrpSpPr>
          <p:grpSpPr>
            <a:xfrm>
              <a:off x="5860114" y="2315022"/>
              <a:ext cx="2986186" cy="2986186"/>
              <a:chOff x="5700614" y="2176524"/>
              <a:chExt cx="2986186" cy="2986186"/>
            </a:xfrm>
          </p:grpSpPr>
          <p:sp>
            <p:nvSpPr>
              <p:cNvPr id="316" name="직사각형 86"/>
              <p:cNvSpPr/>
              <p:nvPr/>
            </p:nvSpPr>
            <p:spPr>
              <a:xfrm>
                <a:off x="5700614" y="2176524"/>
                <a:ext cx="2986186" cy="2986186"/>
              </a:xfrm>
              <a:prstGeom prst="rect">
                <a:avLst/>
              </a:prstGeom>
              <a:solidFill>
                <a:sysClr val="window" lastClr="FFFFFF"/>
              </a:solidFill>
              <a:ln w="25400" cap="flat" cmpd="sng" algn="ctr">
                <a:solidFill>
                  <a:srgbClr val="5DA5DA"/>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7" name="직사각형 87"/>
              <p:cNvSpPr/>
              <p:nvPr/>
            </p:nvSpPr>
            <p:spPr>
              <a:xfrm>
                <a:off x="8110736" y="2346491"/>
                <a:ext cx="432048" cy="207509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vert"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DRAM Controller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18" name="직사각형 88"/>
              <p:cNvSpPr/>
              <p:nvPr/>
            </p:nvSpPr>
            <p:spPr>
              <a:xfrm>
                <a:off x="8110736" y="4589673"/>
                <a:ext cx="432048" cy="404944"/>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NI</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19" name="직선 화살표 연결선 97"/>
              <p:cNvCxnSpPr>
                <a:stCxn id="318" idx="0"/>
                <a:endCxn id="317" idx="2"/>
              </p:cNvCxnSpPr>
              <p:nvPr/>
            </p:nvCxnSpPr>
            <p:spPr>
              <a:xfrm flipV="1">
                <a:off x="8326760" y="4421581"/>
                <a:ext cx="0" cy="16809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cxnSp>
          <p:nvCxnSpPr>
            <p:cNvPr id="314" name="직선 연결선 127"/>
            <p:cNvCxnSpPr/>
            <p:nvPr/>
          </p:nvCxnSpPr>
          <p:spPr>
            <a:xfrm flipV="1">
              <a:off x="5280614" y="2315022"/>
              <a:ext cx="583876" cy="1104125"/>
            </a:xfrm>
            <a:prstGeom prst="line">
              <a:avLst/>
            </a:prstGeom>
            <a:noFill/>
            <a:ln w="9525" cap="flat" cmpd="sng" algn="ctr">
              <a:solidFill>
                <a:srgbClr val="5DA5DA">
                  <a:shade val="95000"/>
                  <a:satMod val="105000"/>
                </a:srgbClr>
              </a:solidFill>
              <a:prstDash val="dash"/>
            </a:ln>
            <a:effectLst/>
          </p:spPr>
        </p:cxnSp>
        <p:cxnSp>
          <p:nvCxnSpPr>
            <p:cNvPr id="315" name="직선 연결선 128"/>
            <p:cNvCxnSpPr/>
            <p:nvPr/>
          </p:nvCxnSpPr>
          <p:spPr>
            <a:xfrm>
              <a:off x="5277803" y="3668121"/>
              <a:ext cx="580861" cy="1633087"/>
            </a:xfrm>
            <a:prstGeom prst="line">
              <a:avLst/>
            </a:prstGeom>
            <a:noFill/>
            <a:ln w="9525" cap="flat" cmpd="sng" algn="ctr">
              <a:solidFill>
                <a:srgbClr val="5DA5DA">
                  <a:shade val="95000"/>
                  <a:satMod val="105000"/>
                </a:srgbClr>
              </a:solidFill>
              <a:prstDash val="dash"/>
            </a:ln>
            <a:effectLst/>
          </p:spPr>
        </p:cxnSp>
      </p:grpSp>
      <p:grpSp>
        <p:nvGrpSpPr>
          <p:cNvPr id="320" name="그룹 132"/>
          <p:cNvGrpSpPr/>
          <p:nvPr/>
        </p:nvGrpSpPr>
        <p:grpSpPr>
          <a:xfrm>
            <a:off x="6127920" y="3238927"/>
            <a:ext cx="2261730" cy="2648562"/>
            <a:chOff x="5849006" y="2346491"/>
            <a:chExt cx="2261730" cy="2648562"/>
          </a:xfrm>
        </p:grpSpPr>
        <p:sp>
          <p:nvSpPr>
            <p:cNvPr id="321" name="직사각형 89"/>
            <p:cNvSpPr/>
            <p:nvPr/>
          </p:nvSpPr>
          <p:spPr>
            <a:xfrm>
              <a:off x="5849006" y="2346491"/>
              <a:ext cx="2079267" cy="77439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In-Order Core</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2" name="직사각형 90"/>
            <p:cNvSpPr/>
            <p:nvPr/>
          </p:nvSpPr>
          <p:spPr>
            <a:xfrm>
              <a:off x="5849006" y="4589673"/>
              <a:ext cx="2079267" cy="40538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Message Queue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3" name="직사각형 91"/>
            <p:cNvSpPr/>
            <p:nvPr/>
          </p:nvSpPr>
          <p:spPr>
            <a:xfrm>
              <a:off x="6882913" y="3280649"/>
              <a:ext cx="1045360"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PF Buffer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4" name="직사각형 92"/>
            <p:cNvSpPr/>
            <p:nvPr/>
          </p:nvSpPr>
          <p:spPr>
            <a:xfrm>
              <a:off x="6882913" y="4047202"/>
              <a:ext cx="1045360" cy="37469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MTP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5" name="직사각형 93"/>
            <p:cNvSpPr/>
            <p:nvPr/>
          </p:nvSpPr>
          <p:spPr>
            <a:xfrm>
              <a:off x="6240328" y="3280650"/>
              <a:ext cx="460122"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LP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26" name="직선 화살표 연결선 95"/>
            <p:cNvCxnSpPr/>
            <p:nvPr/>
          </p:nvCxnSpPr>
          <p:spPr>
            <a:xfrm>
              <a:off x="6028727" y="3120890"/>
              <a:ext cx="0" cy="146878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7" name="직선 화살표 연결선 98"/>
            <p:cNvCxnSpPr>
              <a:stCxn id="318" idx="1"/>
              <a:endCxn id="322" idx="3"/>
            </p:cNvCxnSpPr>
            <p:nvPr/>
          </p:nvCxnSpPr>
          <p:spPr>
            <a:xfrm flipH="1">
              <a:off x="7928273" y="4792145"/>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8" name="직선 화살표 연결선 106"/>
            <p:cNvCxnSpPr/>
            <p:nvPr/>
          </p:nvCxnSpPr>
          <p:spPr>
            <a:xfrm flipV="1">
              <a:off x="7405593" y="4420547"/>
              <a:ext cx="0" cy="169126"/>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29" name="직선 화살표 연결선 109"/>
            <p:cNvCxnSpPr>
              <a:stCxn id="324" idx="0"/>
              <a:endCxn id="323" idx="2"/>
            </p:cNvCxnSpPr>
            <p:nvPr/>
          </p:nvCxnSpPr>
          <p:spPr>
            <a:xfrm flipV="1">
              <a:off x="7405593" y="3890851"/>
              <a:ext cx="0" cy="15635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0" name="직선 화살표 연결선 113"/>
            <p:cNvCxnSpPr/>
            <p:nvPr/>
          </p:nvCxnSpPr>
          <p:spPr>
            <a:xfrm flipV="1">
              <a:off x="7405593"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1" name="직선 화살표 연결선 115"/>
            <p:cNvCxnSpPr/>
            <p:nvPr/>
          </p:nvCxnSpPr>
          <p:spPr>
            <a:xfrm>
              <a:off x="6470389"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2" name="직선 화살표 연결선 116"/>
            <p:cNvCxnSpPr>
              <a:stCxn id="325" idx="3"/>
              <a:endCxn id="323" idx="1"/>
            </p:cNvCxnSpPr>
            <p:nvPr/>
          </p:nvCxnSpPr>
          <p:spPr>
            <a:xfrm flipV="1">
              <a:off x="6700450" y="3585750"/>
              <a:ext cx="182463" cy="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3" name="직선 화살표 연결선 123"/>
            <p:cNvCxnSpPr/>
            <p:nvPr/>
          </p:nvCxnSpPr>
          <p:spPr>
            <a:xfrm flipH="1">
              <a:off x="7928273" y="3594266"/>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34" name="직선 화살표 연결선 124"/>
            <p:cNvCxnSpPr/>
            <p:nvPr/>
          </p:nvCxnSpPr>
          <p:spPr>
            <a:xfrm flipH="1">
              <a:off x="7928273" y="2733472"/>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335" name="그룹 583"/>
          <p:cNvGrpSpPr/>
          <p:nvPr/>
        </p:nvGrpSpPr>
        <p:grpSpPr>
          <a:xfrm>
            <a:off x="318817" y="3704795"/>
            <a:ext cx="2747113" cy="2348991"/>
            <a:chOff x="211357" y="3318585"/>
            <a:chExt cx="2747113" cy="2348991"/>
          </a:xfrm>
        </p:grpSpPr>
        <p:grpSp>
          <p:nvGrpSpPr>
            <p:cNvPr id="336" name="그룹 576"/>
            <p:cNvGrpSpPr/>
            <p:nvPr/>
          </p:nvGrpSpPr>
          <p:grpSpPr>
            <a:xfrm>
              <a:off x="211357" y="3468326"/>
              <a:ext cx="2199540" cy="2199250"/>
              <a:chOff x="288170" y="3573016"/>
              <a:chExt cx="2199540" cy="2199250"/>
            </a:xfrm>
          </p:grpSpPr>
          <p:grpSp>
            <p:nvGrpSpPr>
              <p:cNvPr id="339" name="그룹 337"/>
              <p:cNvGrpSpPr/>
              <p:nvPr/>
            </p:nvGrpSpPr>
            <p:grpSpPr>
              <a:xfrm>
                <a:off x="288170" y="3573016"/>
                <a:ext cx="2199540" cy="456333"/>
                <a:chOff x="288170" y="3573016"/>
                <a:chExt cx="2199540" cy="456333"/>
              </a:xfrm>
            </p:grpSpPr>
            <p:grpSp>
              <p:nvGrpSpPr>
                <p:cNvPr id="462" name="그룹 315"/>
                <p:cNvGrpSpPr/>
                <p:nvPr/>
              </p:nvGrpSpPr>
              <p:grpSpPr>
                <a:xfrm>
                  <a:off x="288170" y="3573016"/>
                  <a:ext cx="457200" cy="456333"/>
                  <a:chOff x="288170" y="3573016"/>
                  <a:chExt cx="457200" cy="456333"/>
                </a:xfrm>
              </p:grpSpPr>
              <p:sp>
                <p:nvSpPr>
                  <p:cNvPr id="484" name="직사각형 14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5" name="직사각형 14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6" name="직사각형 14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7" name="직사각형 15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8" name="직사각형 15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9" name="직사각형 15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3" name="그룹 316"/>
                <p:cNvGrpSpPr/>
                <p:nvPr/>
              </p:nvGrpSpPr>
              <p:grpSpPr>
                <a:xfrm>
                  <a:off x="868950" y="3573016"/>
                  <a:ext cx="457200" cy="456333"/>
                  <a:chOff x="288170" y="3573016"/>
                  <a:chExt cx="457200" cy="456333"/>
                </a:xfrm>
              </p:grpSpPr>
              <p:sp>
                <p:nvSpPr>
                  <p:cNvPr id="478" name="직사각형 31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9" name="직사각형 31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0" name="직사각형 31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1" name="직사각형 32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2" name="직사각형 32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3" name="직사각형 32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4" name="그룹 323"/>
                <p:cNvGrpSpPr/>
                <p:nvPr/>
              </p:nvGrpSpPr>
              <p:grpSpPr>
                <a:xfrm>
                  <a:off x="1449730" y="3573016"/>
                  <a:ext cx="457200" cy="456333"/>
                  <a:chOff x="288170" y="3573016"/>
                  <a:chExt cx="457200" cy="456333"/>
                </a:xfrm>
              </p:grpSpPr>
              <p:sp>
                <p:nvSpPr>
                  <p:cNvPr id="472" name="직사각형 324"/>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3" name="직사각형 325"/>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4" name="직사각형 326"/>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5" name="직사각형 327"/>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6" name="직사각형 328"/>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7" name="직사각형 329"/>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5" name="그룹 330"/>
                <p:cNvGrpSpPr/>
                <p:nvPr/>
              </p:nvGrpSpPr>
              <p:grpSpPr>
                <a:xfrm>
                  <a:off x="2030510" y="3573016"/>
                  <a:ext cx="457200" cy="456333"/>
                  <a:chOff x="288170" y="3573016"/>
                  <a:chExt cx="457200" cy="456333"/>
                </a:xfrm>
              </p:grpSpPr>
              <p:sp>
                <p:nvSpPr>
                  <p:cNvPr id="466" name="직사각형 33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7" name="직사각형 33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8" name="직사각형 33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9" name="직사각형 33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0" name="직사각형 33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1" name="직사각형 33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0" name="그룹 338"/>
              <p:cNvGrpSpPr/>
              <p:nvPr/>
            </p:nvGrpSpPr>
            <p:grpSpPr>
              <a:xfrm>
                <a:off x="288170" y="4153087"/>
                <a:ext cx="2199540" cy="456333"/>
                <a:chOff x="288170" y="3573016"/>
                <a:chExt cx="2199540" cy="456333"/>
              </a:xfrm>
            </p:grpSpPr>
            <p:grpSp>
              <p:nvGrpSpPr>
                <p:cNvPr id="434" name="그룹 339"/>
                <p:cNvGrpSpPr/>
                <p:nvPr/>
              </p:nvGrpSpPr>
              <p:grpSpPr>
                <a:xfrm>
                  <a:off x="288170" y="3573016"/>
                  <a:ext cx="457200" cy="456333"/>
                  <a:chOff x="288170" y="3573016"/>
                  <a:chExt cx="457200" cy="456333"/>
                </a:xfrm>
              </p:grpSpPr>
              <p:sp>
                <p:nvSpPr>
                  <p:cNvPr id="456" name="직사각형 36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7" name="직사각형 36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8" name="직사각형 36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9" name="직사각형 36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0" name="직사각형 36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1" name="직사각형 36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5" name="그룹 340"/>
                <p:cNvGrpSpPr/>
                <p:nvPr/>
              </p:nvGrpSpPr>
              <p:grpSpPr>
                <a:xfrm>
                  <a:off x="868950" y="3573016"/>
                  <a:ext cx="457200" cy="456333"/>
                  <a:chOff x="288170" y="3573016"/>
                  <a:chExt cx="457200" cy="456333"/>
                </a:xfrm>
              </p:grpSpPr>
              <p:sp>
                <p:nvSpPr>
                  <p:cNvPr id="450" name="직사각형 35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1" name="직사각형 356"/>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2" name="직사각형 357"/>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3" name="직사각형 358"/>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4" name="직사각형 359"/>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5" name="직사각형 360"/>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6" name="그룹 341"/>
                <p:cNvGrpSpPr/>
                <p:nvPr/>
              </p:nvGrpSpPr>
              <p:grpSpPr>
                <a:xfrm>
                  <a:off x="1449730" y="3573016"/>
                  <a:ext cx="457200" cy="456333"/>
                  <a:chOff x="288170" y="3573016"/>
                  <a:chExt cx="457200" cy="456333"/>
                </a:xfrm>
              </p:grpSpPr>
              <p:sp>
                <p:nvSpPr>
                  <p:cNvPr id="444" name="직사각형 34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5" name="직사각형 35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6" name="직사각형 35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7" name="직사각형 35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8" name="직사각형 35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9" name="직사각형 35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7" name="그룹 342"/>
                <p:cNvGrpSpPr/>
                <p:nvPr/>
              </p:nvGrpSpPr>
              <p:grpSpPr>
                <a:xfrm>
                  <a:off x="2030510" y="3573016"/>
                  <a:ext cx="457200" cy="456333"/>
                  <a:chOff x="288170" y="3573016"/>
                  <a:chExt cx="457200" cy="456333"/>
                </a:xfrm>
              </p:grpSpPr>
              <p:sp>
                <p:nvSpPr>
                  <p:cNvPr id="438" name="직사각형 34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9" name="직사각형 34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0" name="직사각형 34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1" name="직사각형 34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2" name="직사각형 34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3" name="직사각형 34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1" name="그룹 396"/>
              <p:cNvGrpSpPr/>
              <p:nvPr/>
            </p:nvGrpSpPr>
            <p:grpSpPr>
              <a:xfrm>
                <a:off x="288170" y="4733912"/>
                <a:ext cx="2199540" cy="456333"/>
                <a:chOff x="288170" y="3573016"/>
                <a:chExt cx="2199540" cy="456333"/>
              </a:xfrm>
            </p:grpSpPr>
            <p:grpSp>
              <p:nvGrpSpPr>
                <p:cNvPr id="406" name="그룹 397"/>
                <p:cNvGrpSpPr/>
                <p:nvPr/>
              </p:nvGrpSpPr>
              <p:grpSpPr>
                <a:xfrm>
                  <a:off x="288170" y="3573016"/>
                  <a:ext cx="457200" cy="456333"/>
                  <a:chOff x="288170" y="3573016"/>
                  <a:chExt cx="457200" cy="456333"/>
                </a:xfrm>
              </p:grpSpPr>
              <p:sp>
                <p:nvSpPr>
                  <p:cNvPr id="428" name="직사각형 41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9" name="직사각형 42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0" name="직사각형 42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1" name="직사각형 42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2" name="직사각형 42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3" name="직사각형 42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7" name="그룹 398"/>
                <p:cNvGrpSpPr/>
                <p:nvPr/>
              </p:nvGrpSpPr>
              <p:grpSpPr>
                <a:xfrm>
                  <a:off x="868950" y="3573016"/>
                  <a:ext cx="457200" cy="456333"/>
                  <a:chOff x="288170" y="3573016"/>
                  <a:chExt cx="457200" cy="456333"/>
                </a:xfrm>
              </p:grpSpPr>
              <p:sp>
                <p:nvSpPr>
                  <p:cNvPr id="422" name="직사각형 41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3" name="직사각형 41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4" name="직사각형 41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5" name="직사각형 41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6" name="직사각형 41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7" name="직사각형 41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8" name="그룹 399"/>
                <p:cNvGrpSpPr/>
                <p:nvPr/>
              </p:nvGrpSpPr>
              <p:grpSpPr>
                <a:xfrm>
                  <a:off x="1449730" y="3573016"/>
                  <a:ext cx="457200" cy="456333"/>
                  <a:chOff x="288170" y="3573016"/>
                  <a:chExt cx="457200" cy="456333"/>
                </a:xfrm>
              </p:grpSpPr>
              <p:sp>
                <p:nvSpPr>
                  <p:cNvPr id="416" name="직사각형 40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7" name="직사각형 40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8" name="직사각형 40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9" name="직사각형 41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0" name="직사각형 41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1" name="직사각형 41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9" name="그룹 400"/>
                <p:cNvGrpSpPr/>
                <p:nvPr/>
              </p:nvGrpSpPr>
              <p:grpSpPr>
                <a:xfrm>
                  <a:off x="2030510" y="3573016"/>
                  <a:ext cx="457200" cy="456333"/>
                  <a:chOff x="288170" y="3573016"/>
                  <a:chExt cx="457200" cy="456333"/>
                </a:xfrm>
              </p:grpSpPr>
              <p:sp>
                <p:nvSpPr>
                  <p:cNvPr id="410" name="직사각형 40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1" name="직사각형 40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2" name="직사각형 40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3" name="직사각형 40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4" name="직사각형 40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5" name="직사각형 40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2" name="그룹 425"/>
              <p:cNvGrpSpPr/>
              <p:nvPr/>
            </p:nvGrpSpPr>
            <p:grpSpPr>
              <a:xfrm>
                <a:off x="288170" y="5315933"/>
                <a:ext cx="2199540" cy="456333"/>
                <a:chOff x="288170" y="3573016"/>
                <a:chExt cx="2199540" cy="456333"/>
              </a:xfrm>
            </p:grpSpPr>
            <p:grpSp>
              <p:nvGrpSpPr>
                <p:cNvPr id="378" name="그룹 426"/>
                <p:cNvGrpSpPr/>
                <p:nvPr/>
              </p:nvGrpSpPr>
              <p:grpSpPr>
                <a:xfrm>
                  <a:off x="288170" y="3573016"/>
                  <a:ext cx="457200" cy="456333"/>
                  <a:chOff x="288170" y="3573016"/>
                  <a:chExt cx="457200" cy="456333"/>
                </a:xfrm>
              </p:grpSpPr>
              <p:sp>
                <p:nvSpPr>
                  <p:cNvPr id="400" name="직사각형 448"/>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1" name="직사각형 449"/>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2" name="직사각형 450"/>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3" name="직사각형 451"/>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4" name="직사각형 452"/>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5" name="직사각형 453"/>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79" name="그룹 427"/>
                <p:cNvGrpSpPr/>
                <p:nvPr/>
              </p:nvGrpSpPr>
              <p:grpSpPr>
                <a:xfrm>
                  <a:off x="868950" y="3573016"/>
                  <a:ext cx="457200" cy="456333"/>
                  <a:chOff x="288170" y="3573016"/>
                  <a:chExt cx="457200" cy="456333"/>
                </a:xfrm>
              </p:grpSpPr>
              <p:sp>
                <p:nvSpPr>
                  <p:cNvPr id="394" name="직사각형 442"/>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5" name="직사각형 443"/>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6" name="직사각형 444"/>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7" name="직사각형 445"/>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8" name="직사각형 446"/>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9" name="직사각형 447"/>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0" name="그룹 428"/>
                <p:cNvGrpSpPr/>
                <p:nvPr/>
              </p:nvGrpSpPr>
              <p:grpSpPr>
                <a:xfrm>
                  <a:off x="1449730" y="3573016"/>
                  <a:ext cx="457200" cy="456333"/>
                  <a:chOff x="288170" y="3573016"/>
                  <a:chExt cx="457200" cy="456333"/>
                </a:xfrm>
              </p:grpSpPr>
              <p:sp>
                <p:nvSpPr>
                  <p:cNvPr id="388" name="직사각형 436"/>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9" name="직사각형 43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0" name="직사각형 43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1" name="직사각형 439"/>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2" name="직사각형 440"/>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3" name="직사각형 441"/>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1" name="그룹 429"/>
                <p:cNvGrpSpPr/>
                <p:nvPr/>
              </p:nvGrpSpPr>
              <p:grpSpPr>
                <a:xfrm>
                  <a:off x="2030510" y="3573016"/>
                  <a:ext cx="457200" cy="456333"/>
                  <a:chOff x="288170" y="3573016"/>
                  <a:chExt cx="457200" cy="456333"/>
                </a:xfrm>
              </p:grpSpPr>
              <p:sp>
                <p:nvSpPr>
                  <p:cNvPr id="382" name="직사각형 430"/>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3" name="직사각형 431"/>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4" name="직사각형 432"/>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5" name="직사각형 433"/>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6" name="직사각형 434"/>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7" name="직사각형 435"/>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cxnSp>
            <p:nvCxnSpPr>
              <p:cNvPr id="343" name="직선 화살표 연결선 455"/>
              <p:cNvCxnSpPr>
                <a:stCxn id="484" idx="3"/>
                <a:endCxn id="478" idx="1"/>
              </p:cNvCxnSpPr>
              <p:nvPr/>
            </p:nvCxnSpPr>
            <p:spPr>
              <a:xfrm>
                <a:off x="74537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4" name="직선 화살표 연결선 456"/>
              <p:cNvCxnSpPr>
                <a:stCxn id="478" idx="3"/>
                <a:endCxn id="472" idx="1"/>
              </p:cNvCxnSpPr>
              <p:nvPr/>
            </p:nvCxnSpPr>
            <p:spPr>
              <a:xfrm>
                <a:off x="132615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5" name="직선 화살표 연결선 459"/>
              <p:cNvCxnSpPr>
                <a:stCxn id="472" idx="3"/>
                <a:endCxn id="466" idx="1"/>
              </p:cNvCxnSpPr>
              <p:nvPr/>
            </p:nvCxnSpPr>
            <p:spPr>
              <a:xfrm>
                <a:off x="190693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6" name="직선 화살표 연결선 462"/>
              <p:cNvCxnSpPr>
                <a:stCxn id="444" idx="3"/>
                <a:endCxn id="438" idx="1"/>
              </p:cNvCxnSpPr>
              <p:nvPr/>
            </p:nvCxnSpPr>
            <p:spPr>
              <a:xfrm>
                <a:off x="190693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7" name="직선 화살표 연결선 465"/>
              <p:cNvCxnSpPr>
                <a:stCxn id="416" idx="3"/>
                <a:endCxn id="410" idx="1"/>
              </p:cNvCxnSpPr>
              <p:nvPr/>
            </p:nvCxnSpPr>
            <p:spPr>
              <a:xfrm>
                <a:off x="190693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8" name="직선 화살표 연결선 468"/>
              <p:cNvCxnSpPr>
                <a:stCxn id="388" idx="3"/>
                <a:endCxn id="382" idx="1"/>
              </p:cNvCxnSpPr>
              <p:nvPr/>
            </p:nvCxnSpPr>
            <p:spPr>
              <a:xfrm>
                <a:off x="190693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9" name="직선 화살표 연결선 471"/>
              <p:cNvCxnSpPr>
                <a:stCxn id="394" idx="3"/>
                <a:endCxn id="388" idx="1"/>
              </p:cNvCxnSpPr>
              <p:nvPr/>
            </p:nvCxnSpPr>
            <p:spPr>
              <a:xfrm>
                <a:off x="132615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0" name="직선 화살표 연결선 474"/>
              <p:cNvCxnSpPr>
                <a:stCxn id="400" idx="3"/>
                <a:endCxn id="394" idx="1"/>
              </p:cNvCxnSpPr>
              <p:nvPr/>
            </p:nvCxnSpPr>
            <p:spPr>
              <a:xfrm>
                <a:off x="74537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1" name="직선 화살표 연결선 477"/>
              <p:cNvCxnSpPr>
                <a:stCxn id="428" idx="3"/>
                <a:endCxn id="422" idx="1"/>
              </p:cNvCxnSpPr>
              <p:nvPr/>
            </p:nvCxnSpPr>
            <p:spPr>
              <a:xfrm>
                <a:off x="74537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2" name="직선 화살표 연결선 480"/>
              <p:cNvCxnSpPr>
                <a:stCxn id="456" idx="3"/>
                <a:endCxn id="450" idx="1"/>
              </p:cNvCxnSpPr>
              <p:nvPr/>
            </p:nvCxnSpPr>
            <p:spPr>
              <a:xfrm>
                <a:off x="74537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3" name="직선 화살표 연결선 483"/>
              <p:cNvCxnSpPr>
                <a:stCxn id="484" idx="2"/>
                <a:endCxn id="456" idx="0"/>
              </p:cNvCxnSpPr>
              <p:nvPr/>
            </p:nvCxnSpPr>
            <p:spPr>
              <a:xfrm>
                <a:off x="51677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4" name="직선 화살표 연결선 486"/>
              <p:cNvCxnSpPr>
                <a:stCxn id="450" idx="0"/>
                <a:endCxn id="478" idx="2"/>
              </p:cNvCxnSpPr>
              <p:nvPr/>
            </p:nvCxnSpPr>
            <p:spPr>
              <a:xfrm flipV="1">
                <a:off x="109755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5" name="직선 화살표 연결선 489"/>
              <p:cNvCxnSpPr>
                <a:stCxn id="456" idx="2"/>
                <a:endCxn id="428" idx="0"/>
              </p:cNvCxnSpPr>
              <p:nvPr/>
            </p:nvCxnSpPr>
            <p:spPr>
              <a:xfrm>
                <a:off x="51677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6" name="직선 화살표 연결선 492"/>
              <p:cNvCxnSpPr>
                <a:stCxn id="428" idx="2"/>
                <a:endCxn id="400" idx="0"/>
              </p:cNvCxnSpPr>
              <p:nvPr/>
            </p:nvCxnSpPr>
            <p:spPr>
              <a:xfrm>
                <a:off x="51677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7" name="직선 화살표 연결선 495"/>
              <p:cNvCxnSpPr>
                <a:stCxn id="422" idx="2"/>
                <a:endCxn id="394" idx="0"/>
              </p:cNvCxnSpPr>
              <p:nvPr/>
            </p:nvCxnSpPr>
            <p:spPr>
              <a:xfrm>
                <a:off x="109755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8" name="직선 화살표 연결선 498"/>
              <p:cNvCxnSpPr>
                <a:stCxn id="438" idx="2"/>
                <a:endCxn id="410" idx="0"/>
              </p:cNvCxnSpPr>
              <p:nvPr/>
            </p:nvCxnSpPr>
            <p:spPr>
              <a:xfrm>
                <a:off x="225911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9" name="직선 화살표 연결선 501"/>
              <p:cNvCxnSpPr>
                <a:stCxn id="466" idx="2"/>
                <a:endCxn id="438" idx="0"/>
              </p:cNvCxnSpPr>
              <p:nvPr/>
            </p:nvCxnSpPr>
            <p:spPr>
              <a:xfrm>
                <a:off x="225911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0" name="직선 화살표 연결선 504"/>
              <p:cNvCxnSpPr>
                <a:stCxn id="472" idx="2"/>
                <a:endCxn id="444" idx="0"/>
              </p:cNvCxnSpPr>
              <p:nvPr/>
            </p:nvCxnSpPr>
            <p:spPr>
              <a:xfrm>
                <a:off x="167833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1" name="직선 화살표 연결선 507"/>
              <p:cNvCxnSpPr>
                <a:stCxn id="410" idx="2"/>
                <a:endCxn id="382" idx="0"/>
              </p:cNvCxnSpPr>
              <p:nvPr/>
            </p:nvCxnSpPr>
            <p:spPr>
              <a:xfrm>
                <a:off x="225911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2" name="직선 화살표 연결선 510"/>
              <p:cNvCxnSpPr>
                <a:stCxn id="416" idx="2"/>
                <a:endCxn id="388" idx="0"/>
              </p:cNvCxnSpPr>
              <p:nvPr/>
            </p:nvCxnSpPr>
            <p:spPr>
              <a:xfrm>
                <a:off x="167833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nvGrpSpPr>
              <p:cNvPr id="363" name="그룹 563"/>
              <p:cNvGrpSpPr/>
              <p:nvPr/>
            </p:nvGrpSpPr>
            <p:grpSpPr>
              <a:xfrm>
                <a:off x="752932" y="4038739"/>
                <a:ext cx="110913" cy="110913"/>
                <a:chOff x="750551" y="4036358"/>
                <a:chExt cx="110913" cy="110913"/>
              </a:xfrm>
            </p:grpSpPr>
            <p:cxnSp>
              <p:nvCxnSpPr>
                <p:cNvPr id="376" name="직선 화살표 연결선 54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7" name="직선 화살표 연결선 54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4" name="그룹 564"/>
              <p:cNvGrpSpPr/>
              <p:nvPr/>
            </p:nvGrpSpPr>
            <p:grpSpPr>
              <a:xfrm>
                <a:off x="1914269" y="4038739"/>
                <a:ext cx="110913" cy="110913"/>
                <a:chOff x="750551" y="4036358"/>
                <a:chExt cx="110913" cy="110913"/>
              </a:xfrm>
            </p:grpSpPr>
            <p:cxnSp>
              <p:nvCxnSpPr>
                <p:cNvPr id="374" name="직선 화살표 연결선 565"/>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5" name="직선 화살표 연결선 56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5" name="그룹 567"/>
              <p:cNvGrpSpPr/>
              <p:nvPr/>
            </p:nvGrpSpPr>
            <p:grpSpPr>
              <a:xfrm>
                <a:off x="752932" y="5200852"/>
                <a:ext cx="110913" cy="110913"/>
                <a:chOff x="750551" y="4036358"/>
                <a:chExt cx="110913" cy="110913"/>
              </a:xfrm>
            </p:grpSpPr>
            <p:cxnSp>
              <p:nvCxnSpPr>
                <p:cNvPr id="372" name="직선 화살표 연결선 568"/>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3" name="직선 화살표 연결선 569"/>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6" name="그룹 570"/>
              <p:cNvGrpSpPr/>
              <p:nvPr/>
            </p:nvGrpSpPr>
            <p:grpSpPr>
              <a:xfrm>
                <a:off x="1914269" y="5200852"/>
                <a:ext cx="110913" cy="110913"/>
                <a:chOff x="750551" y="4036358"/>
                <a:chExt cx="110913" cy="110913"/>
              </a:xfrm>
            </p:grpSpPr>
            <p:cxnSp>
              <p:nvCxnSpPr>
                <p:cNvPr id="370" name="직선 화살표 연결선 571"/>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1" name="직선 화살표 연결선 572"/>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7" name="그룹 573"/>
              <p:cNvGrpSpPr/>
              <p:nvPr/>
            </p:nvGrpSpPr>
            <p:grpSpPr>
              <a:xfrm>
                <a:off x="1331478" y="4617389"/>
                <a:ext cx="110913" cy="110913"/>
                <a:chOff x="750551" y="4036358"/>
                <a:chExt cx="110913" cy="110913"/>
              </a:xfrm>
            </p:grpSpPr>
            <p:cxnSp>
              <p:nvCxnSpPr>
                <p:cNvPr id="368" name="직선 화살표 연결선 57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9" name="직선 화살표 연결선 575"/>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cxnSp>
          <p:nvCxnSpPr>
            <p:cNvPr id="337" name="직선 연결선 578"/>
            <p:cNvCxnSpPr/>
            <p:nvPr/>
          </p:nvCxnSpPr>
          <p:spPr>
            <a:xfrm flipV="1">
              <a:off x="2409894" y="3318585"/>
              <a:ext cx="548576" cy="1305027"/>
            </a:xfrm>
            <a:prstGeom prst="line">
              <a:avLst/>
            </a:prstGeom>
            <a:noFill/>
            <a:ln w="9525" cap="flat" cmpd="sng" algn="ctr">
              <a:solidFill>
                <a:sysClr val="windowText" lastClr="000000">
                  <a:shade val="95000"/>
                  <a:satMod val="105000"/>
                </a:sysClr>
              </a:solidFill>
              <a:prstDash val="dash"/>
            </a:ln>
            <a:effectLst/>
          </p:spPr>
        </p:cxnSp>
        <p:cxnSp>
          <p:nvCxnSpPr>
            <p:cNvPr id="338" name="직선 연결선 581"/>
            <p:cNvCxnSpPr/>
            <p:nvPr/>
          </p:nvCxnSpPr>
          <p:spPr>
            <a:xfrm>
              <a:off x="2409894" y="5085555"/>
              <a:ext cx="539611" cy="250089"/>
            </a:xfrm>
            <a:prstGeom prst="line">
              <a:avLst/>
            </a:prstGeom>
            <a:noFill/>
            <a:ln w="9525" cap="flat" cmpd="sng" algn="ctr">
              <a:solidFill>
                <a:sysClr val="windowText" lastClr="000000">
                  <a:shade val="95000"/>
                  <a:satMod val="105000"/>
                </a:sysClr>
              </a:solidFill>
              <a:prstDash val="dash"/>
            </a:ln>
            <a:effectLst/>
          </p:spPr>
        </p:cxnSp>
      </p:grpSp>
      <p:grpSp>
        <p:nvGrpSpPr>
          <p:cNvPr id="490" name="그룹 607"/>
          <p:cNvGrpSpPr/>
          <p:nvPr/>
        </p:nvGrpSpPr>
        <p:grpSpPr>
          <a:xfrm>
            <a:off x="-45765" y="1710657"/>
            <a:ext cx="2926699" cy="2047890"/>
            <a:chOff x="-54730" y="2022051"/>
            <a:chExt cx="2926699" cy="2047890"/>
          </a:xfrm>
        </p:grpSpPr>
        <p:sp>
          <p:nvSpPr>
            <p:cNvPr id="491" name="직사각형 591"/>
            <p:cNvSpPr/>
            <p:nvPr/>
          </p:nvSpPr>
          <p:spPr>
            <a:xfrm>
              <a:off x="308849" y="2022051"/>
              <a:ext cx="2199540" cy="527375"/>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Host Processor</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92" name="위쪽/아래쪽 화살표 592"/>
            <p:cNvSpPr/>
            <p:nvPr/>
          </p:nvSpPr>
          <p:spPr>
            <a:xfrm>
              <a:off x="1232529" y="3442412"/>
              <a:ext cx="352180" cy="627529"/>
            </a:xfrm>
            <a:prstGeom prst="upDownArrow">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3" name="TextBox 492"/>
            <p:cNvSpPr txBox="1"/>
            <p:nvPr/>
          </p:nvSpPr>
          <p:spPr>
            <a:xfrm>
              <a:off x="-54730" y="2546359"/>
              <a:ext cx="2926699" cy="861774"/>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Memory-Mapped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Accelerator Interface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a:t>
              </a:r>
              <a:r>
                <a:rPr kumimoji="0" lang="en-US" altLang="ko-KR" sz="1400" b="0" i="0" u="none" strike="noStrike" kern="0" cap="none" spc="0" normalizeH="0" baseline="0" noProof="0" dirty="0" err="1">
                  <a:ln>
                    <a:noFill/>
                  </a:ln>
                  <a:solidFill>
                    <a:sysClr val="windowText" lastClr="000000"/>
                  </a:solidFill>
                  <a:effectLst/>
                  <a:uLnTx/>
                  <a:uFillTx/>
                  <a:latin typeface="Tahoma"/>
                  <a:ea typeface="+mn-ea"/>
                  <a:cs typeface="+mn-cs"/>
                </a:rPr>
                <a:t>Noncacheable</a:t>
              </a: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 Physically Addressed)</a:t>
              </a:r>
              <a:endParaRPr kumimoji="0" lang="ko-KR" altLang="en-US" sz="1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94" name="그룹 696"/>
          <p:cNvGrpSpPr/>
          <p:nvPr/>
        </p:nvGrpSpPr>
        <p:grpSpPr>
          <a:xfrm>
            <a:off x="257925" y="3794393"/>
            <a:ext cx="2309790" cy="2319536"/>
            <a:chOff x="257925" y="3794393"/>
            <a:chExt cx="2309790" cy="2319536"/>
          </a:xfrm>
        </p:grpSpPr>
        <p:sp>
          <p:nvSpPr>
            <p:cNvPr id="495" name="직사각형 622"/>
            <p:cNvSpPr/>
            <p:nvPr/>
          </p:nvSpPr>
          <p:spPr>
            <a:xfrm>
              <a:off x="257925" y="3794393"/>
              <a:ext cx="2309790" cy="2319536"/>
            </a:xfrm>
            <a:prstGeom prst="rect">
              <a:avLst/>
            </a:prstGeom>
            <a:solidFill>
              <a:sysClr val="window" lastClr="FFFFFF">
                <a:alpha val="7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496" name="타원 623"/>
            <p:cNvSpPr/>
            <p:nvPr/>
          </p:nvSpPr>
          <p:spPr>
            <a:xfrm>
              <a:off x="1024088" y="4551843"/>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7" name="타원 624"/>
            <p:cNvSpPr/>
            <p:nvPr/>
          </p:nvSpPr>
          <p:spPr>
            <a:xfrm>
              <a:off x="1708299" y="4468347"/>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8" name="타원 625"/>
            <p:cNvSpPr/>
            <p:nvPr/>
          </p:nvSpPr>
          <p:spPr>
            <a:xfrm>
              <a:off x="1509490" y="4650960"/>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9" name="타원 626"/>
            <p:cNvSpPr/>
            <p:nvPr/>
          </p:nvSpPr>
          <p:spPr>
            <a:xfrm>
              <a:off x="1609829"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00" name="타원 627"/>
            <p:cNvSpPr/>
            <p:nvPr/>
          </p:nvSpPr>
          <p:spPr>
            <a:xfrm>
              <a:off x="1024088" y="5711858"/>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1" name="직선 화살표 연결선 629"/>
            <p:cNvCxnSpPr>
              <a:stCxn id="496" idx="4"/>
              <a:endCxn id="500" idx="0"/>
            </p:cNvCxnSpPr>
            <p:nvPr/>
          </p:nvCxnSpPr>
          <p:spPr>
            <a:xfrm>
              <a:off x="1127182" y="4758031"/>
              <a:ext cx="0" cy="953827"/>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2" name="직선 화살표 연결선 632"/>
            <p:cNvCxnSpPr/>
            <p:nvPr/>
          </p:nvCxnSpPr>
          <p:spPr>
            <a:xfrm flipV="1">
              <a:off x="1237451" y="4583746"/>
              <a:ext cx="465414" cy="52548"/>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3" name="직선 화살표 연결선 643"/>
            <p:cNvCxnSpPr/>
            <p:nvPr/>
          </p:nvCxnSpPr>
          <p:spPr>
            <a:xfrm>
              <a:off x="1204599" y="4731504"/>
              <a:ext cx="427085" cy="431076"/>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4" name="구부러진 연결선 663"/>
            <p:cNvCxnSpPr>
              <a:stCxn id="497" idx="4"/>
              <a:endCxn id="498" idx="6"/>
            </p:cNvCxnSpPr>
            <p:nvPr/>
          </p:nvCxnSpPr>
          <p:spPr>
            <a:xfrm rot="5400000">
              <a:off x="1723777" y="4666437"/>
              <a:ext cx="79519" cy="95715"/>
            </a:xfrm>
            <a:prstGeom prst="curvedConnector2">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5" name="직선 화살표 연결선 664"/>
            <p:cNvCxnSpPr/>
            <p:nvPr/>
          </p:nvCxnSpPr>
          <p:spPr>
            <a:xfrm flipH="1">
              <a:off x="1170428" y="4845772"/>
              <a:ext cx="399848" cy="876072"/>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6" name="타원 673"/>
            <p:cNvSpPr/>
            <p:nvPr/>
          </p:nvSpPr>
          <p:spPr>
            <a:xfrm>
              <a:off x="449241"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7" name="직선 화살표 연결선 674"/>
            <p:cNvCxnSpPr>
              <a:stCxn id="499" idx="2"/>
              <a:endCxn id="506" idx="6"/>
            </p:cNvCxnSpPr>
            <p:nvPr/>
          </p:nvCxnSpPr>
          <p:spPr>
            <a:xfrm flipH="1">
              <a:off x="655429" y="5238406"/>
              <a:ext cx="954400" cy="0"/>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8" name="타원 678"/>
            <p:cNvSpPr/>
            <p:nvPr/>
          </p:nvSpPr>
          <p:spPr>
            <a:xfrm>
              <a:off x="2189246" y="3977345"/>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9" name="직선 화살표 연결선 679"/>
            <p:cNvCxnSpPr/>
            <p:nvPr/>
          </p:nvCxnSpPr>
          <p:spPr>
            <a:xfrm flipV="1">
              <a:off x="1883554" y="4166817"/>
              <a:ext cx="329400" cy="33318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10" name="직선 화살표 연결선 689"/>
            <p:cNvCxnSpPr/>
            <p:nvPr/>
          </p:nvCxnSpPr>
          <p:spPr>
            <a:xfrm flipH="1">
              <a:off x="1763098" y="4177768"/>
              <a:ext cx="479537" cy="96821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grpSp>
      <p:sp>
        <p:nvSpPr>
          <p:cNvPr id="515" name="직사각형 2"/>
          <p:cNvSpPr/>
          <p:nvPr/>
        </p:nvSpPr>
        <p:spPr>
          <a:xfrm>
            <a:off x="0" y="1"/>
            <a:ext cx="9144000" cy="4086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6" name="직사각형 256"/>
          <p:cNvSpPr/>
          <p:nvPr/>
        </p:nvSpPr>
        <p:spPr>
          <a:xfrm>
            <a:off x="0" y="5400000"/>
            <a:ext cx="9144000" cy="1458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7" name="직사각형 257"/>
          <p:cNvSpPr/>
          <p:nvPr/>
        </p:nvSpPr>
        <p:spPr>
          <a:xfrm>
            <a:off x="0" y="4086000"/>
            <a:ext cx="6413494" cy="1314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8" name="직사각형 259"/>
          <p:cNvSpPr/>
          <p:nvPr/>
        </p:nvSpPr>
        <p:spPr>
          <a:xfrm>
            <a:off x="8312935" y="4086000"/>
            <a:ext cx="831065" cy="1314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9" name="모서리가 둥근 직사각형 10"/>
          <p:cNvSpPr/>
          <p:nvPr/>
        </p:nvSpPr>
        <p:spPr>
          <a:xfrm>
            <a:off x="6313610" y="3214446"/>
            <a:ext cx="2087858" cy="563984"/>
          </a:xfrm>
          <a:prstGeom prst="round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Prefetching</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Tree>
    <p:extLst>
      <p:ext uri="{BB962C8B-B14F-4D97-AF65-F5344CB8AC3E}">
        <p14:creationId xmlns:p14="http://schemas.microsoft.com/office/powerpoint/2010/main" val="1396580334"/>
      </p:ext>
    </p:extLst>
  </p:cSld>
  <p:clrMapOvr>
    <a:masterClrMapping/>
  </p:clrMapOvr>
  <p:transition/>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Evaluated Systems</a:t>
            </a:r>
          </a:p>
        </p:txBody>
      </p:sp>
      <p:grpSp>
        <p:nvGrpSpPr>
          <p:cNvPr id="245" name="그룹 9"/>
          <p:cNvGrpSpPr/>
          <p:nvPr/>
        </p:nvGrpSpPr>
        <p:grpSpPr>
          <a:xfrm>
            <a:off x="4753793" y="1140133"/>
            <a:ext cx="1662216" cy="4531606"/>
            <a:chOff x="4753793" y="1340768"/>
            <a:chExt cx="1662216" cy="4531606"/>
          </a:xfrm>
        </p:grpSpPr>
        <p:sp>
          <p:nvSpPr>
            <p:cNvPr id="246" name="TextBox 245"/>
            <p:cNvSpPr txBox="1"/>
            <p:nvPr/>
          </p:nvSpPr>
          <p:spPr>
            <a:xfrm>
              <a:off x="4922700" y="1340768"/>
              <a:ext cx="1324402"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HMC-MC</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nvGrpSpPr>
            <p:cNvPr id="247" name="그룹 530"/>
            <p:cNvGrpSpPr/>
            <p:nvPr/>
          </p:nvGrpSpPr>
          <p:grpSpPr>
            <a:xfrm>
              <a:off x="4753793" y="2137755"/>
              <a:ext cx="1662216" cy="3734619"/>
              <a:chOff x="4986958" y="2155226"/>
              <a:chExt cx="1662216" cy="3734619"/>
            </a:xfrm>
          </p:grpSpPr>
          <p:grpSp>
            <p:nvGrpSpPr>
              <p:cNvPr id="248" name="그룹 234"/>
              <p:cNvGrpSpPr/>
              <p:nvPr/>
            </p:nvGrpSpPr>
            <p:grpSpPr>
              <a:xfrm rot="5400000">
                <a:off x="4986919" y="3188862"/>
                <a:ext cx="1660086" cy="1660007"/>
                <a:chOff x="2733859" y="2420936"/>
                <a:chExt cx="2016223" cy="2016129"/>
              </a:xfrm>
            </p:grpSpPr>
            <p:sp>
              <p:nvSpPr>
                <p:cNvPr id="283" name="직사각형 271"/>
                <p:cNvSpPr/>
                <p:nvPr/>
              </p:nvSpPr>
              <p:spPr>
                <a:xfrm rot="16200000">
                  <a:off x="2733907" y="2420889"/>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128</a:t>
                  </a:r>
                  <a:b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1400" b="0" i="0" u="none" strike="noStrike" kern="0" cap="none" spc="-100" normalizeH="0" baseline="0" noProof="0" dirty="0">
                      <a:ln>
                        <a:noFill/>
                      </a:ln>
                      <a:solidFill>
                        <a:sysClr val="windowText" lastClr="000000"/>
                      </a:solidFill>
                      <a:effectLst/>
                      <a:uLnTx/>
                      <a:uFillTx/>
                      <a:latin typeface="Calibri"/>
                      <a:ea typeface="나눔고딕"/>
                      <a:cs typeface="+mn-cs"/>
                    </a:rPr>
                    <a:t>In-Order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2GHz</a:t>
                  </a:r>
                  <a:endParaRPr kumimoji="0" lang="ko-KR" altLang="en-US" sz="1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4" name="직사각형 272"/>
                <p:cNvSpPr/>
                <p:nvPr/>
              </p:nvSpPr>
              <p:spPr>
                <a:xfrm rot="16200000">
                  <a:off x="3886034" y="2420889"/>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128</a:t>
                  </a:r>
                  <a:b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1400" b="0" i="0" u="none" strike="noStrike" kern="0" cap="none" spc="-100" normalizeH="0" baseline="0" noProof="0" dirty="0">
                      <a:ln>
                        <a:noFill/>
                      </a:ln>
                      <a:solidFill>
                        <a:sysClr val="windowText" lastClr="000000"/>
                      </a:solidFill>
                      <a:effectLst/>
                      <a:uLnTx/>
                      <a:uFillTx/>
                      <a:latin typeface="Calibri"/>
                      <a:ea typeface="나눔고딕"/>
                      <a:cs typeface="+mn-cs"/>
                    </a:rPr>
                    <a:t>In-Order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2GHz</a:t>
                  </a:r>
                  <a:endParaRPr kumimoji="0" lang="ko-KR" altLang="en-US" sz="1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5" name="직사각형 273"/>
                <p:cNvSpPr/>
                <p:nvPr/>
              </p:nvSpPr>
              <p:spPr>
                <a:xfrm rot="16200000">
                  <a:off x="3886034"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128</a:t>
                  </a:r>
                  <a:b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1400" b="0" i="0" u="none" strike="noStrike" kern="0" cap="none" spc="-100" normalizeH="0" baseline="0" noProof="0" dirty="0">
                      <a:ln>
                        <a:noFill/>
                      </a:ln>
                      <a:solidFill>
                        <a:sysClr val="windowText" lastClr="000000"/>
                      </a:solidFill>
                      <a:effectLst/>
                      <a:uLnTx/>
                      <a:uFillTx/>
                      <a:latin typeface="Calibri"/>
                      <a:ea typeface="나눔고딕"/>
                      <a:cs typeface="+mn-cs"/>
                    </a:rPr>
                    <a:t>In-Order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2GHz</a:t>
                  </a:r>
                  <a:endParaRPr kumimoji="0" lang="ko-KR" altLang="en-US" sz="1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6" name="직사각형 274"/>
                <p:cNvSpPr/>
                <p:nvPr/>
              </p:nvSpPr>
              <p:spPr>
                <a:xfrm rot="16200000">
                  <a:off x="2733907" y="3573017"/>
                  <a:ext cx="864000"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128</a:t>
                  </a:r>
                  <a:b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1400" b="0" i="0" u="none" strike="noStrike" kern="0" cap="none" spc="-100" normalizeH="0" baseline="0" noProof="0" dirty="0">
                      <a:ln>
                        <a:noFill/>
                      </a:ln>
                      <a:solidFill>
                        <a:sysClr val="windowText" lastClr="000000"/>
                      </a:solidFill>
                      <a:effectLst/>
                      <a:uLnTx/>
                      <a:uFillTx/>
                      <a:latin typeface="Calibri"/>
                      <a:ea typeface="나눔고딕"/>
                      <a:cs typeface="+mn-cs"/>
                    </a:rPr>
                    <a:t>In-Order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2GHz</a:t>
                  </a:r>
                  <a:endParaRPr kumimoji="0" lang="ko-KR" altLang="en-US" sz="1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287" name="직선 화살표 연결선 275"/>
                <p:cNvCxnSpPr>
                  <a:stCxn id="283" idx="1"/>
                  <a:endCxn id="286" idx="3"/>
                </p:cNvCxnSpPr>
                <p:nvPr/>
              </p:nvCxnSpPr>
              <p:spPr>
                <a:xfrm rot="16200000" flipH="1">
                  <a:off x="3021844" y="3429001"/>
                  <a:ext cx="288128"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88" name="직선 화살표 연결선 276"/>
                <p:cNvCxnSpPr>
                  <a:stCxn id="286" idx="2"/>
                  <a:endCxn id="285" idx="0"/>
                </p:cNvCxnSpPr>
                <p:nvPr/>
              </p:nvCxnSpPr>
              <p:spPr>
                <a:xfrm rot="16200000">
                  <a:off x="3741970" y="3861047"/>
                  <a:ext cx="1" cy="288033"/>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89" name="직선 화살표 연결선 277"/>
                <p:cNvCxnSpPr>
                  <a:stCxn id="284" idx="1"/>
                  <a:endCxn id="285" idx="3"/>
                </p:cNvCxnSpPr>
                <p:nvPr/>
              </p:nvCxnSpPr>
              <p:spPr>
                <a:xfrm rot="16200000" flipH="1">
                  <a:off x="4173972" y="3429000"/>
                  <a:ext cx="288127"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90" name="직선 화살표 연결선 278"/>
                <p:cNvCxnSpPr>
                  <a:stCxn id="283" idx="2"/>
                  <a:endCxn id="284" idx="0"/>
                </p:cNvCxnSpPr>
                <p:nvPr/>
              </p:nvCxnSpPr>
              <p:spPr>
                <a:xfrm rot="16200000">
                  <a:off x="3741971" y="2708920"/>
                  <a:ext cx="0"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91" name="직선 화살표 연결선 279"/>
                <p:cNvCxnSpPr/>
                <p:nvPr/>
              </p:nvCxnSpPr>
              <p:spPr>
                <a:xfrm>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92" name="직선 화살표 연결선 280"/>
                <p:cNvCxnSpPr/>
                <p:nvPr/>
              </p:nvCxnSpPr>
              <p:spPr>
                <a:xfrm flipH="1">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grpSp>
            <p:nvGrpSpPr>
              <p:cNvPr id="249" name="그룹 494"/>
              <p:cNvGrpSpPr/>
              <p:nvPr/>
            </p:nvGrpSpPr>
            <p:grpSpPr>
              <a:xfrm>
                <a:off x="4986958" y="4853737"/>
                <a:ext cx="1662216" cy="1036108"/>
                <a:chOff x="2829427" y="4853737"/>
                <a:chExt cx="1662216" cy="1036108"/>
              </a:xfrm>
            </p:grpSpPr>
            <p:sp>
              <p:nvSpPr>
                <p:cNvPr id="267" name="직사각형 495"/>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68" name="직사각형 496"/>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69" name="직선 화살표 연결선 497"/>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70" name="직선 화살표 연결선 498"/>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71" name="직사각형 499"/>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72" name="직사각형 500"/>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73" name="직선 화살표 연결선 501"/>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74" name="직선 화살표 연결선 502"/>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75" name="직사각형 503"/>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76" name="직사각형 504"/>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77" name="직선 화살표 연결선 505"/>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78" name="직선 화살표 연결선 506"/>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79" name="직사각형 507"/>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80" name="직사각형 508"/>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81" name="직선 화살표 연결선 509"/>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82" name="직선 화살표 연결선 510"/>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nvGrpSpPr>
              <p:cNvPr id="250" name="그룹 511"/>
              <p:cNvGrpSpPr/>
              <p:nvPr/>
            </p:nvGrpSpPr>
            <p:grpSpPr>
              <a:xfrm flipV="1">
                <a:off x="4986958" y="2155226"/>
                <a:ext cx="1662216" cy="1036108"/>
                <a:chOff x="2829427" y="4853737"/>
                <a:chExt cx="1662216" cy="1036108"/>
              </a:xfrm>
            </p:grpSpPr>
            <p:sp>
              <p:nvSpPr>
                <p:cNvPr id="251" name="직사각형 512"/>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52" name="직사각형 513"/>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53" name="직선 화살표 연결선 514"/>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54" name="직선 화살표 연결선 515"/>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55" name="직사각형 516"/>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56" name="직사각형 517"/>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57" name="직선 화살표 연결선 518"/>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58" name="직선 화살표 연결선 519"/>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59" name="직사각형 520"/>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60" name="직사각형 521"/>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61" name="직선 화살표 연결선 522"/>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62" name="직선 화살표 연결선 523"/>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63" name="직사각형 524"/>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64" name="직사각형 525"/>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65" name="직선 화살표 연결선 526"/>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66" name="직선 화살표 연결선 527"/>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grpSp>
      <p:cxnSp>
        <p:nvCxnSpPr>
          <p:cNvPr id="293" name="직선 연결선 632"/>
          <p:cNvCxnSpPr/>
          <p:nvPr/>
        </p:nvCxnSpPr>
        <p:spPr>
          <a:xfrm>
            <a:off x="2374317" y="1124744"/>
            <a:ext cx="0" cy="4752528"/>
          </a:xfrm>
          <a:prstGeom prst="line">
            <a:avLst/>
          </a:prstGeom>
          <a:noFill/>
          <a:ln w="9525" cap="flat" cmpd="sng" algn="ctr">
            <a:solidFill>
              <a:sysClr val="windowText" lastClr="000000"/>
            </a:solidFill>
            <a:prstDash val="dash"/>
          </a:ln>
          <a:effectLst/>
        </p:spPr>
      </p:cxnSp>
      <p:cxnSp>
        <p:nvCxnSpPr>
          <p:cNvPr id="294" name="직선 연결선 634"/>
          <p:cNvCxnSpPr/>
          <p:nvPr/>
        </p:nvCxnSpPr>
        <p:spPr>
          <a:xfrm>
            <a:off x="4543383" y="1124744"/>
            <a:ext cx="0" cy="4752528"/>
          </a:xfrm>
          <a:prstGeom prst="line">
            <a:avLst/>
          </a:prstGeom>
          <a:noFill/>
          <a:ln w="9525" cap="flat" cmpd="sng" algn="ctr">
            <a:solidFill>
              <a:sysClr val="windowText" lastClr="000000"/>
            </a:solidFill>
            <a:prstDash val="dash"/>
          </a:ln>
          <a:effectLst/>
        </p:spPr>
      </p:cxnSp>
      <p:cxnSp>
        <p:nvCxnSpPr>
          <p:cNvPr id="295" name="직선 연결선 635"/>
          <p:cNvCxnSpPr/>
          <p:nvPr/>
        </p:nvCxnSpPr>
        <p:spPr>
          <a:xfrm>
            <a:off x="6690490" y="1124744"/>
            <a:ext cx="0" cy="4752528"/>
          </a:xfrm>
          <a:prstGeom prst="line">
            <a:avLst/>
          </a:prstGeom>
          <a:noFill/>
          <a:ln w="9525" cap="flat" cmpd="sng" algn="ctr">
            <a:solidFill>
              <a:sysClr val="windowText" lastClr="000000"/>
            </a:solidFill>
            <a:prstDash val="dash"/>
          </a:ln>
          <a:effectLst/>
        </p:spPr>
      </p:cxnSp>
      <p:sp>
        <p:nvSpPr>
          <p:cNvPr id="296" name="TextBox 295"/>
          <p:cNvSpPr txBox="1"/>
          <p:nvPr/>
        </p:nvSpPr>
        <p:spPr>
          <a:xfrm>
            <a:off x="644713" y="5924599"/>
            <a:ext cx="1265025" cy="40011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Tahoma"/>
                <a:ea typeface="+mn-ea"/>
                <a:cs typeface="+mn-cs"/>
              </a:rPr>
              <a:t>102.4GB/s</a:t>
            </a:r>
            <a:endParaRPr kumimoji="0" lang="ko-KR" altLang="en-US" sz="20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7" name="TextBox 296"/>
          <p:cNvSpPr txBox="1"/>
          <p:nvPr/>
        </p:nvSpPr>
        <p:spPr>
          <a:xfrm>
            <a:off x="2893896" y="5924599"/>
            <a:ext cx="1071062" cy="40011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Tahoma"/>
                <a:ea typeface="+mn-ea"/>
                <a:cs typeface="+mn-cs"/>
              </a:rPr>
              <a:t>640GB/s</a:t>
            </a:r>
            <a:endParaRPr kumimoji="0" lang="ko-KR" altLang="en-US" sz="20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8" name="TextBox 297"/>
          <p:cNvSpPr txBox="1"/>
          <p:nvPr/>
        </p:nvSpPr>
        <p:spPr>
          <a:xfrm>
            <a:off x="5048265" y="5924599"/>
            <a:ext cx="1071062" cy="40011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Tahoma"/>
                <a:ea typeface="+mn-ea"/>
                <a:cs typeface="+mn-cs"/>
              </a:rPr>
              <a:t>640GB/s</a:t>
            </a:r>
            <a:endParaRPr kumimoji="0" lang="ko-KR" altLang="en-US" sz="20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9" name="TextBox 298"/>
          <p:cNvSpPr txBox="1"/>
          <p:nvPr/>
        </p:nvSpPr>
        <p:spPr>
          <a:xfrm>
            <a:off x="7321993" y="5924599"/>
            <a:ext cx="960995" cy="40011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1" i="0" u="none" strike="noStrike" kern="0" cap="none" spc="0" normalizeH="0" baseline="0" noProof="0" dirty="0">
                <a:ln>
                  <a:noFill/>
                </a:ln>
                <a:solidFill>
                  <a:srgbClr val="FF0000"/>
                </a:solidFill>
                <a:effectLst/>
                <a:uLnTx/>
                <a:uFillTx/>
                <a:latin typeface="Tahoma"/>
                <a:ea typeface="+mn-ea"/>
                <a:cs typeface="+mn-cs"/>
              </a:rPr>
              <a:t>8TB/s</a:t>
            </a:r>
            <a:endParaRPr kumimoji="0" lang="ko-KR" altLang="en-US" sz="2000" b="1" i="0" u="none" strike="noStrike" kern="0" cap="none" spc="0" normalizeH="0" baseline="0" noProof="0" dirty="0">
              <a:ln>
                <a:noFill/>
              </a:ln>
              <a:solidFill>
                <a:srgbClr val="FF0000"/>
              </a:solidFill>
              <a:effectLst/>
              <a:uLnTx/>
              <a:uFillTx/>
              <a:latin typeface="Tahoma"/>
              <a:ea typeface="+mn-ea"/>
              <a:cs typeface="+mn-cs"/>
            </a:endParaRPr>
          </a:p>
        </p:txBody>
      </p:sp>
      <p:grpSp>
        <p:nvGrpSpPr>
          <p:cNvPr id="300" name="그룹 8"/>
          <p:cNvGrpSpPr/>
          <p:nvPr/>
        </p:nvGrpSpPr>
        <p:grpSpPr>
          <a:xfrm>
            <a:off x="2599423" y="1140133"/>
            <a:ext cx="1662216" cy="4531606"/>
            <a:chOff x="2599423" y="1340768"/>
            <a:chExt cx="1662216" cy="4531606"/>
          </a:xfrm>
        </p:grpSpPr>
        <p:sp>
          <p:nvSpPr>
            <p:cNvPr id="301" name="TextBox 300"/>
            <p:cNvSpPr txBox="1"/>
            <p:nvPr/>
          </p:nvSpPr>
          <p:spPr>
            <a:xfrm>
              <a:off x="2696997" y="1340768"/>
              <a:ext cx="1467068"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HMC-</a:t>
              </a:r>
              <a:r>
                <a:rPr kumimoji="0" lang="en-US" altLang="ko-KR" sz="2400" b="0" i="0" u="none" strike="noStrike" kern="0" cap="none" spc="0" normalizeH="0" baseline="0" noProof="0" dirty="0" err="1">
                  <a:ln>
                    <a:noFill/>
                  </a:ln>
                  <a:solidFill>
                    <a:sysClr val="windowText" lastClr="000000"/>
                  </a:solidFill>
                  <a:effectLst/>
                  <a:uLnTx/>
                  <a:uFillTx/>
                  <a:latin typeface="Tahoma"/>
                  <a:ea typeface="+mn-ea"/>
                  <a:cs typeface="+mn-cs"/>
                </a:rPr>
                <a:t>OoO</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nvGrpSpPr>
            <p:cNvPr id="302" name="그룹 528"/>
            <p:cNvGrpSpPr/>
            <p:nvPr/>
          </p:nvGrpSpPr>
          <p:grpSpPr>
            <a:xfrm>
              <a:off x="2599423" y="2137755"/>
              <a:ext cx="1662216" cy="3734619"/>
              <a:chOff x="2829427" y="2155226"/>
              <a:chExt cx="1662216" cy="3734619"/>
            </a:xfrm>
          </p:grpSpPr>
          <p:grpSp>
            <p:nvGrpSpPr>
              <p:cNvPr id="304" name="그룹 110"/>
              <p:cNvGrpSpPr/>
              <p:nvPr/>
            </p:nvGrpSpPr>
            <p:grpSpPr>
              <a:xfrm rot="16200000">
                <a:off x="2829389" y="3197906"/>
                <a:ext cx="1660086" cy="1660008"/>
                <a:chOff x="2733860" y="2420935"/>
                <a:chExt cx="2016223" cy="2016130"/>
              </a:xfrm>
            </p:grpSpPr>
            <p:sp>
              <p:nvSpPr>
                <p:cNvPr id="339" name="직사각형 179"/>
                <p:cNvSpPr/>
                <p:nvPr/>
              </p:nvSpPr>
              <p:spPr>
                <a:xfrm rot="5400000">
                  <a:off x="2733907" y="2420888"/>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40" name="직사각형 180"/>
                <p:cNvSpPr/>
                <p:nvPr/>
              </p:nvSpPr>
              <p:spPr>
                <a:xfrm rot="5400000">
                  <a:off x="3886035" y="2420888"/>
                  <a:ext cx="864000"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41" name="직사각형 181"/>
                <p:cNvSpPr/>
                <p:nvPr/>
              </p:nvSpPr>
              <p:spPr>
                <a:xfrm rot="5400000">
                  <a:off x="3886035"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42" name="직사각형 182"/>
                <p:cNvSpPr/>
                <p:nvPr/>
              </p:nvSpPr>
              <p:spPr>
                <a:xfrm rot="5400000">
                  <a:off x="2733907"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43" name="직선 화살표 연결선 183"/>
                <p:cNvCxnSpPr>
                  <a:stCxn id="339" idx="3"/>
                  <a:endCxn id="342" idx="1"/>
                </p:cNvCxnSpPr>
                <p:nvPr/>
              </p:nvCxnSpPr>
              <p:spPr>
                <a:xfrm rot="5400000">
                  <a:off x="3021843" y="3429000"/>
                  <a:ext cx="288128"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4" name="직선 화살표 연결선 184"/>
                <p:cNvCxnSpPr>
                  <a:stCxn id="342" idx="0"/>
                  <a:endCxn id="341" idx="2"/>
                </p:cNvCxnSpPr>
                <p:nvPr/>
              </p:nvCxnSpPr>
              <p:spPr>
                <a:xfrm rot="5400000" flipV="1">
                  <a:off x="3741971" y="3861049"/>
                  <a:ext cx="0" cy="288033"/>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5" name="직선 화살표 연결선 185"/>
                <p:cNvCxnSpPr>
                  <a:stCxn id="340" idx="3"/>
                  <a:endCxn id="341" idx="1"/>
                </p:cNvCxnSpPr>
                <p:nvPr/>
              </p:nvCxnSpPr>
              <p:spPr>
                <a:xfrm rot="5400000">
                  <a:off x="4173970" y="3428999"/>
                  <a:ext cx="288129"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6" name="직선 화살표 연결선 186"/>
                <p:cNvCxnSpPr>
                  <a:stCxn id="339" idx="0"/>
                  <a:endCxn id="340" idx="2"/>
                </p:cNvCxnSpPr>
                <p:nvPr/>
              </p:nvCxnSpPr>
              <p:spPr>
                <a:xfrm rot="5400000" flipH="1" flipV="1">
                  <a:off x="3741970" y="2708920"/>
                  <a:ext cx="1"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7" name="직선 화살표 연결선 187"/>
                <p:cNvCxnSpPr/>
                <p:nvPr/>
              </p:nvCxnSpPr>
              <p:spPr>
                <a:xfrm>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8" name="직선 화살표 연결선 188"/>
                <p:cNvCxnSpPr/>
                <p:nvPr/>
              </p:nvCxnSpPr>
              <p:spPr>
                <a:xfrm flipH="1">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grpSp>
            <p:nvGrpSpPr>
              <p:cNvPr id="305" name="그룹 380"/>
              <p:cNvGrpSpPr/>
              <p:nvPr/>
            </p:nvGrpSpPr>
            <p:grpSpPr>
              <a:xfrm>
                <a:off x="2829427" y="4853737"/>
                <a:ext cx="1662216" cy="1036108"/>
                <a:chOff x="2829427" y="4853737"/>
                <a:chExt cx="1662216" cy="1036108"/>
              </a:xfrm>
            </p:grpSpPr>
            <p:sp>
              <p:nvSpPr>
                <p:cNvPr id="323" name="직사각형 163"/>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24" name="직사각형 190"/>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25" name="직선 화살표 연결선 192"/>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26" name="직선 화살표 연결선 194"/>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27" name="직사각형 200"/>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28" name="직사각형 201"/>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29" name="직선 화살표 연결선 202"/>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30" name="직선 화살표 연결선 203"/>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31" name="직사각형 206"/>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32" name="직사각형 207"/>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33" name="직선 화살표 연결선 208"/>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34" name="직선 화살표 연결선 209"/>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35" name="직사각형 210"/>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36" name="직사각형 211"/>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37" name="직선 화살표 연결선 212"/>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38" name="직선 화살표 연결선 213"/>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nvGrpSpPr>
              <p:cNvPr id="306" name="그룹 397"/>
              <p:cNvGrpSpPr/>
              <p:nvPr/>
            </p:nvGrpSpPr>
            <p:grpSpPr>
              <a:xfrm flipV="1">
                <a:off x="2829427" y="2155226"/>
                <a:ext cx="1662216" cy="1036108"/>
                <a:chOff x="2829427" y="4853737"/>
                <a:chExt cx="1662216" cy="1036108"/>
              </a:xfrm>
            </p:grpSpPr>
            <p:sp>
              <p:nvSpPr>
                <p:cNvPr id="307" name="직사각형 398"/>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08" name="직사각형 399"/>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09" name="직선 화살표 연결선 400"/>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10" name="직선 화살표 연결선 401"/>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11" name="직사각형 402"/>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2" name="직사각형 403"/>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13" name="직선 화살표 연결선 404"/>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14" name="직선 화살표 연결선 405"/>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15" name="직사각형 406"/>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6" name="직사각형 407"/>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17" name="직선 화살표 연결선 408"/>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18" name="직선 화살표 연결선 409"/>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19" name="직사각형 410"/>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20" name="직사각형 411"/>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21" name="직선 화살표 연결선 412"/>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22" name="직선 화살표 연결선 413"/>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grpSp>
      <p:grpSp>
        <p:nvGrpSpPr>
          <p:cNvPr id="349" name="그룹 7"/>
          <p:cNvGrpSpPr/>
          <p:nvPr/>
        </p:nvGrpSpPr>
        <p:grpSpPr>
          <a:xfrm>
            <a:off x="447184" y="1140133"/>
            <a:ext cx="1660085" cy="4536504"/>
            <a:chOff x="447184" y="1340768"/>
            <a:chExt cx="1660085" cy="4536504"/>
          </a:xfrm>
        </p:grpSpPr>
        <p:grpSp>
          <p:nvGrpSpPr>
            <p:cNvPr id="350" name="그룹 311"/>
            <p:cNvGrpSpPr/>
            <p:nvPr/>
          </p:nvGrpSpPr>
          <p:grpSpPr>
            <a:xfrm>
              <a:off x="447184" y="2132856"/>
              <a:ext cx="1660085" cy="3744416"/>
              <a:chOff x="703456" y="2214993"/>
              <a:chExt cx="1660085" cy="3744416"/>
            </a:xfrm>
          </p:grpSpPr>
          <p:grpSp>
            <p:nvGrpSpPr>
              <p:cNvPr id="353" name="그룹 29"/>
              <p:cNvGrpSpPr/>
              <p:nvPr/>
            </p:nvGrpSpPr>
            <p:grpSpPr>
              <a:xfrm rot="16200000">
                <a:off x="703456" y="3257196"/>
                <a:ext cx="1660086" cy="1660009"/>
                <a:chOff x="2733860" y="2420935"/>
                <a:chExt cx="2016223" cy="2016130"/>
              </a:xfrm>
            </p:grpSpPr>
            <p:sp>
              <p:nvSpPr>
                <p:cNvPr id="422" name="직사각형 3"/>
                <p:cNvSpPr/>
                <p:nvPr/>
              </p:nvSpPr>
              <p:spPr>
                <a:xfrm rot="5400000">
                  <a:off x="2733907" y="2420888"/>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23" name="직사각형 11"/>
                <p:cNvSpPr/>
                <p:nvPr/>
              </p:nvSpPr>
              <p:spPr>
                <a:xfrm rot="5400000">
                  <a:off x="3886035" y="2420887"/>
                  <a:ext cx="864000"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24" name="직사각형 12"/>
                <p:cNvSpPr/>
                <p:nvPr/>
              </p:nvSpPr>
              <p:spPr>
                <a:xfrm rot="5400000">
                  <a:off x="3886035"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25" name="직사각형 13"/>
                <p:cNvSpPr/>
                <p:nvPr/>
              </p:nvSpPr>
              <p:spPr>
                <a:xfrm rot="5400000">
                  <a:off x="2733907"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426" name="직선 화살표 연결선 19"/>
                <p:cNvCxnSpPr>
                  <a:stCxn id="422" idx="3"/>
                  <a:endCxn id="425" idx="1"/>
                </p:cNvCxnSpPr>
                <p:nvPr/>
              </p:nvCxnSpPr>
              <p:spPr>
                <a:xfrm rot="5400000">
                  <a:off x="3021843" y="3429000"/>
                  <a:ext cx="288128"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27" name="직선 화살표 연결선 21"/>
                <p:cNvCxnSpPr>
                  <a:stCxn id="425" idx="0"/>
                  <a:endCxn id="424" idx="2"/>
                </p:cNvCxnSpPr>
                <p:nvPr/>
              </p:nvCxnSpPr>
              <p:spPr>
                <a:xfrm rot="5400000" flipV="1">
                  <a:off x="3741971" y="3861048"/>
                  <a:ext cx="0" cy="288033"/>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28" name="직선 화살표 연결선 23"/>
                <p:cNvCxnSpPr>
                  <a:stCxn id="423" idx="3"/>
                  <a:endCxn id="424" idx="1"/>
                </p:cNvCxnSpPr>
                <p:nvPr/>
              </p:nvCxnSpPr>
              <p:spPr>
                <a:xfrm rot="5400000">
                  <a:off x="4173970" y="3428999"/>
                  <a:ext cx="288129"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29" name="직선 화살표 연결선 25"/>
                <p:cNvCxnSpPr>
                  <a:stCxn id="422" idx="0"/>
                  <a:endCxn id="423" idx="2"/>
                </p:cNvCxnSpPr>
                <p:nvPr/>
              </p:nvCxnSpPr>
              <p:spPr>
                <a:xfrm rot="5400000" flipH="1" flipV="1">
                  <a:off x="3741970" y="2708920"/>
                  <a:ext cx="1"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30" name="직선 화살표 연결선 27"/>
                <p:cNvCxnSpPr/>
                <p:nvPr/>
              </p:nvCxnSpPr>
              <p:spPr>
                <a:xfrm>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31" name="직선 화살표 연결선 28"/>
                <p:cNvCxnSpPr/>
                <p:nvPr/>
              </p:nvCxnSpPr>
              <p:spPr>
                <a:xfrm flipH="1">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grpSp>
            <p:nvGrpSpPr>
              <p:cNvPr id="354" name="그룹 56"/>
              <p:cNvGrpSpPr/>
              <p:nvPr/>
            </p:nvGrpSpPr>
            <p:grpSpPr>
              <a:xfrm rot="16200000">
                <a:off x="538087" y="5082574"/>
                <a:ext cx="1042204" cy="711465"/>
                <a:chOff x="2154084" y="2420888"/>
                <a:chExt cx="1265788" cy="864096"/>
              </a:xfrm>
            </p:grpSpPr>
            <p:sp>
              <p:nvSpPr>
                <p:cNvPr id="406" name="직사각형 31"/>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7" name="직사각형 32"/>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408" name="직선 화살표 연결선 34"/>
                <p:cNvCxnSpPr>
                  <a:stCxn id="406"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409" name="직선 화살표 연결선 35"/>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410" name="직사각형 38"/>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1" name="직사각형 39"/>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2" name="직사각형 40"/>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3" name="직사각형 41"/>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4" name="직사각형 42"/>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5" name="직사각형 43"/>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416" name="직선 연결선 45"/>
                <p:cNvCxnSpPr>
                  <a:stCxn id="414" idx="3"/>
                  <a:endCxn id="412"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417" name="직선 연결선 47"/>
                <p:cNvCxnSpPr>
                  <a:stCxn id="412" idx="3"/>
                  <a:endCxn id="410"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418" name="직선 연결선 49"/>
                <p:cNvCxnSpPr>
                  <a:stCxn id="410" idx="3"/>
                  <a:endCxn id="406"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419" name="직선 연결선 51"/>
                <p:cNvCxnSpPr>
                  <a:stCxn id="415" idx="3"/>
                  <a:endCxn id="413"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420" name="직선 연결선 53"/>
                <p:cNvCxnSpPr>
                  <a:stCxn id="413" idx="3"/>
                  <a:endCxn id="411"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421" name="직선 연결선 55"/>
                <p:cNvCxnSpPr>
                  <a:stCxn id="411" idx="3"/>
                  <a:endCxn id="407"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nvGrpSpPr>
              <p:cNvPr id="355" name="그룹 57"/>
              <p:cNvGrpSpPr/>
              <p:nvPr/>
            </p:nvGrpSpPr>
            <p:grpSpPr>
              <a:xfrm rot="16200000">
                <a:off x="1486707" y="5082574"/>
                <a:ext cx="1042204" cy="711465"/>
                <a:chOff x="2154084" y="2420888"/>
                <a:chExt cx="1265788" cy="864096"/>
              </a:xfrm>
            </p:grpSpPr>
            <p:sp>
              <p:nvSpPr>
                <p:cNvPr id="390" name="직사각형 58"/>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1" name="직사각형 59"/>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92" name="직선 화살표 연결선 60"/>
                <p:cNvCxnSpPr>
                  <a:stCxn id="390"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93" name="직선 화살표 연결선 61"/>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94" name="직사각형 62"/>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5" name="직사각형 63"/>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6" name="직사각형 64"/>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7" name="직사각형 65"/>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8" name="직사각형 66"/>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9" name="직사각형 67"/>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400" name="직선 연결선 68"/>
                <p:cNvCxnSpPr>
                  <a:stCxn id="398" idx="3"/>
                  <a:endCxn id="396"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401" name="직선 연결선 69"/>
                <p:cNvCxnSpPr>
                  <a:stCxn id="396" idx="3"/>
                  <a:endCxn id="394"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402" name="직선 연결선 70"/>
                <p:cNvCxnSpPr>
                  <a:stCxn id="394" idx="3"/>
                  <a:endCxn id="390"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403" name="직선 연결선 71"/>
                <p:cNvCxnSpPr>
                  <a:stCxn id="399" idx="3"/>
                  <a:endCxn id="397"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404" name="직선 연결선 72"/>
                <p:cNvCxnSpPr>
                  <a:stCxn id="397" idx="3"/>
                  <a:endCxn id="395"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405" name="직선 연결선 73"/>
                <p:cNvCxnSpPr>
                  <a:stCxn id="395" idx="3"/>
                  <a:endCxn id="391"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nvGrpSpPr>
              <p:cNvPr id="356" name="그룹 74"/>
              <p:cNvGrpSpPr/>
              <p:nvPr/>
            </p:nvGrpSpPr>
            <p:grpSpPr>
              <a:xfrm rot="16200000" flipH="1">
                <a:off x="1486707" y="2380362"/>
                <a:ext cx="1042204" cy="711465"/>
                <a:chOff x="2154084" y="2420888"/>
                <a:chExt cx="1265788" cy="864096"/>
              </a:xfrm>
            </p:grpSpPr>
            <p:sp>
              <p:nvSpPr>
                <p:cNvPr id="374" name="직사각형 75"/>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75" name="직사각형 76"/>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76" name="직선 화살표 연결선 77"/>
                <p:cNvCxnSpPr>
                  <a:stCxn id="374"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77" name="직선 화살표 연결선 78"/>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78" name="직사각형 79"/>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79" name="직사각형 80"/>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0" name="직사각형 81"/>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1" name="직사각형 82"/>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2" name="직사각형 83"/>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3" name="직사각형 84"/>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84" name="직선 연결선 85"/>
                <p:cNvCxnSpPr>
                  <a:stCxn id="382" idx="3"/>
                  <a:endCxn id="380"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385" name="직선 연결선 86"/>
                <p:cNvCxnSpPr>
                  <a:stCxn id="380" idx="3"/>
                  <a:endCxn id="378"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386" name="직선 연결선 87"/>
                <p:cNvCxnSpPr>
                  <a:stCxn id="378" idx="3"/>
                  <a:endCxn id="374"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387" name="직선 연결선 88"/>
                <p:cNvCxnSpPr>
                  <a:stCxn id="383" idx="3"/>
                  <a:endCxn id="381"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388" name="직선 연결선 89"/>
                <p:cNvCxnSpPr>
                  <a:stCxn id="381" idx="3"/>
                  <a:endCxn id="379"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389" name="직선 연결선 90"/>
                <p:cNvCxnSpPr>
                  <a:stCxn id="379" idx="3"/>
                  <a:endCxn id="375"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nvGrpSpPr>
              <p:cNvPr id="357" name="그룹 91"/>
              <p:cNvGrpSpPr/>
              <p:nvPr/>
            </p:nvGrpSpPr>
            <p:grpSpPr>
              <a:xfrm rot="16200000" flipH="1">
                <a:off x="538087" y="2380362"/>
                <a:ext cx="1042204" cy="711465"/>
                <a:chOff x="2154084" y="2420888"/>
                <a:chExt cx="1265788" cy="864096"/>
              </a:xfrm>
            </p:grpSpPr>
            <p:sp>
              <p:nvSpPr>
                <p:cNvPr id="358" name="직사각형 92"/>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59" name="직사각형 93"/>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60" name="직선 화살표 연결선 94"/>
                <p:cNvCxnSpPr>
                  <a:stCxn id="358"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61" name="직선 화살표 연결선 95"/>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62" name="직사각형 96"/>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3" name="직사각형 97"/>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4" name="직사각형 98"/>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5" name="직사각형 99"/>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6" name="직사각형 100"/>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7" name="직사각형 101"/>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68" name="직선 연결선 102"/>
                <p:cNvCxnSpPr>
                  <a:stCxn id="366" idx="3"/>
                  <a:endCxn id="364"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369" name="직선 연결선 103"/>
                <p:cNvCxnSpPr>
                  <a:stCxn id="364" idx="3"/>
                  <a:endCxn id="362"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370" name="직선 연결선 104"/>
                <p:cNvCxnSpPr>
                  <a:stCxn id="362" idx="3"/>
                  <a:endCxn id="358"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371" name="직선 연결선 105"/>
                <p:cNvCxnSpPr>
                  <a:stCxn id="367" idx="3"/>
                  <a:endCxn id="365"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372" name="직선 연결선 106"/>
                <p:cNvCxnSpPr>
                  <a:stCxn id="365" idx="3"/>
                  <a:endCxn id="363"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373" name="직선 연결선 107"/>
                <p:cNvCxnSpPr>
                  <a:stCxn id="363" idx="3"/>
                  <a:endCxn id="359"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sp>
          <p:nvSpPr>
            <p:cNvPr id="351" name="TextBox 350"/>
            <p:cNvSpPr txBox="1"/>
            <p:nvPr/>
          </p:nvSpPr>
          <p:spPr>
            <a:xfrm>
              <a:off x="502815" y="1340768"/>
              <a:ext cx="1548822"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DDR3-OoO</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32" name="그룹 10"/>
          <p:cNvGrpSpPr/>
          <p:nvPr/>
        </p:nvGrpSpPr>
        <p:grpSpPr>
          <a:xfrm>
            <a:off x="6908164" y="1140133"/>
            <a:ext cx="1929433" cy="3923809"/>
            <a:chOff x="6908164" y="1340768"/>
            <a:chExt cx="1929433" cy="3923809"/>
          </a:xfrm>
        </p:grpSpPr>
        <p:sp>
          <p:nvSpPr>
            <p:cNvPr id="433" name="TextBox 432"/>
            <p:cNvSpPr txBox="1"/>
            <p:nvPr/>
          </p:nvSpPr>
          <p:spPr>
            <a:xfrm>
              <a:off x="6970848" y="1340768"/>
              <a:ext cx="166328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Tesseract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grpSp>
          <p:nvGrpSpPr>
            <p:cNvPr id="434" name="그룹 629"/>
            <p:cNvGrpSpPr/>
            <p:nvPr/>
          </p:nvGrpSpPr>
          <p:grpSpPr>
            <a:xfrm>
              <a:off x="6908164" y="3500504"/>
              <a:ext cx="1788652" cy="1764073"/>
              <a:chOff x="7081194" y="3140968"/>
              <a:chExt cx="1788652" cy="1764073"/>
            </a:xfrm>
          </p:grpSpPr>
          <p:sp>
            <p:nvSpPr>
              <p:cNvPr id="439" name="직사각형 531"/>
              <p:cNvSpPr/>
              <p:nvPr/>
            </p:nvSpPr>
            <p:spPr>
              <a:xfrm rot="16200000">
                <a:off x="7081798" y="459843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0" name="직사각형 532"/>
              <p:cNvSpPr/>
              <p:nvPr/>
            </p:nvSpPr>
            <p:spPr>
              <a:xfrm rot="16200000">
                <a:off x="7573900" y="459843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1" name="직사각형 539"/>
              <p:cNvSpPr/>
              <p:nvPr/>
            </p:nvSpPr>
            <p:spPr>
              <a:xfrm rot="16200000">
                <a:off x="7081799" y="411175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2" name="직사각형 540"/>
              <p:cNvSpPr/>
              <p:nvPr/>
            </p:nvSpPr>
            <p:spPr>
              <a:xfrm rot="16200000">
                <a:off x="7573901" y="411175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3" name="직사각형 541"/>
              <p:cNvSpPr/>
              <p:nvPr/>
            </p:nvSpPr>
            <p:spPr>
              <a:xfrm rot="16200000">
                <a:off x="8071139" y="459843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4" name="직사각형 542"/>
              <p:cNvSpPr/>
              <p:nvPr/>
            </p:nvSpPr>
            <p:spPr>
              <a:xfrm rot="16200000">
                <a:off x="8563241" y="4598437"/>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5" name="직사각형 543"/>
              <p:cNvSpPr/>
              <p:nvPr/>
            </p:nvSpPr>
            <p:spPr>
              <a:xfrm rot="16200000">
                <a:off x="8071140" y="411175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6" name="직사각형 544"/>
              <p:cNvSpPr/>
              <p:nvPr/>
            </p:nvSpPr>
            <p:spPr>
              <a:xfrm rot="16200000">
                <a:off x="8563242" y="4111757"/>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7" name="직사각형 547"/>
              <p:cNvSpPr/>
              <p:nvPr/>
            </p:nvSpPr>
            <p:spPr>
              <a:xfrm rot="16200000">
                <a:off x="7081799" y="3627044"/>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8" name="직사각형 548"/>
              <p:cNvSpPr/>
              <p:nvPr/>
            </p:nvSpPr>
            <p:spPr>
              <a:xfrm rot="16200000">
                <a:off x="7573901" y="362704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9" name="직사각형 549"/>
              <p:cNvSpPr/>
              <p:nvPr/>
            </p:nvSpPr>
            <p:spPr>
              <a:xfrm rot="16200000">
                <a:off x="7081800" y="3140364"/>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50" name="직사각형 550"/>
              <p:cNvSpPr/>
              <p:nvPr/>
            </p:nvSpPr>
            <p:spPr>
              <a:xfrm rot="16200000">
                <a:off x="7573902" y="314036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1" name="직사각형 551"/>
              <p:cNvSpPr/>
              <p:nvPr/>
            </p:nvSpPr>
            <p:spPr>
              <a:xfrm rot="16200000">
                <a:off x="8071140" y="362704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2" name="직사각형 552"/>
              <p:cNvSpPr/>
              <p:nvPr/>
            </p:nvSpPr>
            <p:spPr>
              <a:xfrm rot="16200000">
                <a:off x="8563242" y="362704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3" name="직사각형 553"/>
              <p:cNvSpPr/>
              <p:nvPr/>
            </p:nvSpPr>
            <p:spPr>
              <a:xfrm rot="16200000">
                <a:off x="8071141" y="314036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4" name="직사각형 554"/>
              <p:cNvSpPr/>
              <p:nvPr/>
            </p:nvSpPr>
            <p:spPr>
              <a:xfrm rot="16200000">
                <a:off x="8563243" y="314036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455" name="직선 화살표 연결선 558"/>
              <p:cNvCxnSpPr>
                <a:stCxn id="449" idx="1"/>
                <a:endCxn id="447" idx="3"/>
              </p:cNvCxnSpPr>
              <p:nvPr/>
            </p:nvCxnSpPr>
            <p:spPr>
              <a:xfrm flipH="1">
                <a:off x="7234800" y="3446968"/>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6" name="직선 화살표 연결선 559"/>
              <p:cNvCxnSpPr>
                <a:stCxn id="447" idx="1"/>
                <a:endCxn id="441" idx="3"/>
              </p:cNvCxnSpPr>
              <p:nvPr/>
            </p:nvCxnSpPr>
            <p:spPr>
              <a:xfrm>
                <a:off x="7234800" y="3933648"/>
                <a:ext cx="0" cy="17871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7" name="직선 화살표 연결선 562"/>
              <p:cNvCxnSpPr>
                <a:stCxn id="441" idx="1"/>
                <a:endCxn id="439" idx="3"/>
              </p:cNvCxnSpPr>
              <p:nvPr/>
            </p:nvCxnSpPr>
            <p:spPr>
              <a:xfrm flipH="1">
                <a:off x="7234799" y="4418359"/>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8" name="직선 화살표 연결선 565"/>
              <p:cNvCxnSpPr>
                <a:stCxn id="449" idx="2"/>
                <a:endCxn id="450" idx="0"/>
              </p:cNvCxnSpPr>
              <p:nvPr/>
            </p:nvCxnSpPr>
            <p:spPr>
              <a:xfrm>
                <a:off x="7388404" y="3293968"/>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9" name="직선 화살표 연결선 568"/>
              <p:cNvCxnSpPr>
                <a:stCxn id="450" idx="2"/>
                <a:endCxn id="453" idx="0"/>
              </p:cNvCxnSpPr>
              <p:nvPr/>
            </p:nvCxnSpPr>
            <p:spPr>
              <a:xfrm>
                <a:off x="7880506" y="3293969"/>
                <a:ext cx="190032" cy="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0" name="직선 화살표 연결선 571"/>
              <p:cNvCxnSpPr>
                <a:stCxn id="450" idx="1"/>
                <a:endCxn id="448" idx="3"/>
              </p:cNvCxnSpPr>
              <p:nvPr/>
            </p:nvCxnSpPr>
            <p:spPr>
              <a:xfrm flipH="1">
                <a:off x="7726902" y="3446969"/>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1" name="직선 화살표 연결선 574"/>
              <p:cNvCxnSpPr>
                <a:stCxn id="447" idx="2"/>
                <a:endCxn id="448" idx="0"/>
              </p:cNvCxnSpPr>
              <p:nvPr/>
            </p:nvCxnSpPr>
            <p:spPr>
              <a:xfrm>
                <a:off x="7388403" y="3780648"/>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2" name="직선 화살표 연결선 577"/>
              <p:cNvCxnSpPr>
                <a:stCxn id="442" idx="0"/>
                <a:endCxn id="441" idx="2"/>
              </p:cNvCxnSpPr>
              <p:nvPr/>
            </p:nvCxnSpPr>
            <p:spPr>
              <a:xfrm flipH="1" flipV="1">
                <a:off x="7388403" y="426535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3" name="직선 화살표 연결선 580"/>
              <p:cNvCxnSpPr>
                <a:stCxn id="439" idx="2"/>
                <a:endCxn id="440" idx="0"/>
              </p:cNvCxnSpPr>
              <p:nvPr/>
            </p:nvCxnSpPr>
            <p:spPr>
              <a:xfrm>
                <a:off x="7388402" y="475203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4" name="직선 화살표 연결선 583"/>
              <p:cNvCxnSpPr>
                <a:stCxn id="442" idx="1"/>
                <a:endCxn id="440" idx="3"/>
              </p:cNvCxnSpPr>
              <p:nvPr/>
            </p:nvCxnSpPr>
            <p:spPr>
              <a:xfrm flipH="1">
                <a:off x="7726901" y="4418360"/>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5" name="직선 화살표 연결선 586"/>
              <p:cNvCxnSpPr>
                <a:stCxn id="443" idx="0"/>
                <a:endCxn id="440" idx="2"/>
              </p:cNvCxnSpPr>
              <p:nvPr/>
            </p:nvCxnSpPr>
            <p:spPr>
              <a:xfrm flipH="1">
                <a:off x="7880504" y="4752040"/>
                <a:ext cx="190032" cy="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6" name="직선 화살표 연결선 589"/>
              <p:cNvCxnSpPr>
                <a:stCxn id="443" idx="2"/>
                <a:endCxn id="444" idx="0"/>
              </p:cNvCxnSpPr>
              <p:nvPr/>
            </p:nvCxnSpPr>
            <p:spPr>
              <a:xfrm>
                <a:off x="8377743" y="4752040"/>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7" name="직선 화살표 연결선 592"/>
              <p:cNvCxnSpPr>
                <a:stCxn id="443" idx="3"/>
                <a:endCxn id="445" idx="1"/>
              </p:cNvCxnSpPr>
              <p:nvPr/>
            </p:nvCxnSpPr>
            <p:spPr>
              <a:xfrm flipV="1">
                <a:off x="8224140" y="4418360"/>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8" name="직선 화살표 연결선 595"/>
              <p:cNvCxnSpPr>
                <a:stCxn id="444" idx="3"/>
                <a:endCxn id="446" idx="1"/>
              </p:cNvCxnSpPr>
              <p:nvPr/>
            </p:nvCxnSpPr>
            <p:spPr>
              <a:xfrm flipV="1">
                <a:off x="8716242" y="4418361"/>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9" name="직선 화살표 연결선 598"/>
              <p:cNvCxnSpPr>
                <a:stCxn id="445" idx="2"/>
                <a:endCxn id="446" idx="0"/>
              </p:cNvCxnSpPr>
              <p:nvPr/>
            </p:nvCxnSpPr>
            <p:spPr>
              <a:xfrm>
                <a:off x="8377744" y="4265360"/>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0" name="직선 화살표 연결선 601"/>
              <p:cNvCxnSpPr>
                <a:stCxn id="446" idx="3"/>
                <a:endCxn id="452" idx="1"/>
              </p:cNvCxnSpPr>
              <p:nvPr/>
            </p:nvCxnSpPr>
            <p:spPr>
              <a:xfrm flipV="1">
                <a:off x="8716243" y="3933650"/>
                <a:ext cx="0" cy="17871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1" name="직선 화살표 연결선 604"/>
              <p:cNvCxnSpPr>
                <a:stCxn id="452" idx="3"/>
                <a:endCxn id="454" idx="1"/>
              </p:cNvCxnSpPr>
              <p:nvPr/>
            </p:nvCxnSpPr>
            <p:spPr>
              <a:xfrm flipV="1">
                <a:off x="8716243" y="3446970"/>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2" name="직선 화살표 연결선 607"/>
              <p:cNvCxnSpPr>
                <a:stCxn id="452" idx="0"/>
                <a:endCxn id="451" idx="2"/>
              </p:cNvCxnSpPr>
              <p:nvPr/>
            </p:nvCxnSpPr>
            <p:spPr>
              <a:xfrm flipH="1" flipV="1">
                <a:off x="8377744" y="378064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3" name="직선 화살표 연결선 610"/>
              <p:cNvCxnSpPr>
                <a:stCxn id="454" idx="0"/>
                <a:endCxn id="453" idx="2"/>
              </p:cNvCxnSpPr>
              <p:nvPr/>
            </p:nvCxnSpPr>
            <p:spPr>
              <a:xfrm flipH="1" flipV="1">
                <a:off x="8377745" y="329396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4" name="직선 화살표 연결선 613"/>
              <p:cNvCxnSpPr>
                <a:stCxn id="453" idx="1"/>
                <a:endCxn id="451" idx="3"/>
              </p:cNvCxnSpPr>
              <p:nvPr/>
            </p:nvCxnSpPr>
            <p:spPr>
              <a:xfrm flipH="1">
                <a:off x="8224141" y="3446969"/>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5" name="직선 화살표 연결선 616"/>
              <p:cNvCxnSpPr/>
              <p:nvPr/>
            </p:nvCxnSpPr>
            <p:spPr>
              <a:xfrm flipH="1">
                <a:off x="7885690" y="3936816"/>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6" name="직선 화살표 연결선 620"/>
              <p:cNvCxnSpPr/>
              <p:nvPr/>
            </p:nvCxnSpPr>
            <p:spPr>
              <a:xfrm>
                <a:off x="7885690" y="3936816"/>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7" name="직선 화살표 연결선 621"/>
              <p:cNvCxnSpPr/>
              <p:nvPr/>
            </p:nvCxnSpPr>
            <p:spPr>
              <a:xfrm flipH="1">
                <a:off x="7387565"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8" name="직선 화살표 연결선 622"/>
              <p:cNvCxnSpPr/>
              <p:nvPr/>
            </p:nvCxnSpPr>
            <p:spPr>
              <a:xfrm>
                <a:off x="7387565"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9" name="직선 화살표 연결선 623"/>
              <p:cNvCxnSpPr/>
              <p:nvPr/>
            </p:nvCxnSpPr>
            <p:spPr>
              <a:xfrm flipH="1">
                <a:off x="8382881"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0" name="직선 화살표 연결선 624"/>
              <p:cNvCxnSpPr/>
              <p:nvPr/>
            </p:nvCxnSpPr>
            <p:spPr>
              <a:xfrm>
                <a:off x="8382881"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1" name="직선 화살표 연결선 625"/>
              <p:cNvCxnSpPr/>
              <p:nvPr/>
            </p:nvCxnSpPr>
            <p:spPr>
              <a:xfrm flipH="1">
                <a:off x="8382881" y="441835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2" name="직선 화살표 연결선 626"/>
              <p:cNvCxnSpPr/>
              <p:nvPr/>
            </p:nvCxnSpPr>
            <p:spPr>
              <a:xfrm>
                <a:off x="8382881" y="441835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3" name="직선 화살표 연결선 627"/>
              <p:cNvCxnSpPr/>
              <p:nvPr/>
            </p:nvCxnSpPr>
            <p:spPr>
              <a:xfrm flipH="1">
                <a:off x="7390970" y="442262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4" name="직선 화살표 연결선 628"/>
              <p:cNvCxnSpPr/>
              <p:nvPr/>
            </p:nvCxnSpPr>
            <p:spPr>
              <a:xfrm>
                <a:off x="7390970" y="442262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grpSp>
        <p:sp>
          <p:nvSpPr>
            <p:cNvPr id="435" name="직사각형 647"/>
            <p:cNvSpPr/>
            <p:nvPr/>
          </p:nvSpPr>
          <p:spPr>
            <a:xfrm>
              <a:off x="7861251" y="2276872"/>
              <a:ext cx="976346" cy="976344"/>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32 Tesseract Cores</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436" name="직선 연결선 649"/>
            <p:cNvCxnSpPr/>
            <p:nvPr/>
          </p:nvCxnSpPr>
          <p:spPr>
            <a:xfrm flipH="1" flipV="1">
              <a:off x="7861251" y="3253216"/>
              <a:ext cx="36254" cy="247287"/>
            </a:xfrm>
            <a:prstGeom prst="line">
              <a:avLst/>
            </a:prstGeom>
            <a:noFill/>
            <a:ln w="9525" cap="flat" cmpd="sng" algn="ctr">
              <a:solidFill>
                <a:srgbClr val="307D99">
                  <a:shade val="95000"/>
                  <a:satMod val="105000"/>
                </a:srgbClr>
              </a:solidFill>
              <a:prstDash val="dash"/>
            </a:ln>
            <a:effectLst/>
          </p:spPr>
        </p:cxnSp>
        <p:cxnSp>
          <p:nvCxnSpPr>
            <p:cNvPr id="437" name="직선 연결선 650"/>
            <p:cNvCxnSpPr/>
            <p:nvPr/>
          </p:nvCxnSpPr>
          <p:spPr>
            <a:xfrm flipV="1">
              <a:off x="8204713" y="3253216"/>
              <a:ext cx="632884" cy="249258"/>
            </a:xfrm>
            <a:prstGeom prst="line">
              <a:avLst/>
            </a:prstGeom>
            <a:noFill/>
            <a:ln w="9525" cap="flat" cmpd="sng" algn="ctr">
              <a:solidFill>
                <a:srgbClr val="307D99">
                  <a:shade val="95000"/>
                  <a:satMod val="105000"/>
                </a:srgbClr>
              </a:solidFill>
              <a:prstDash val="dash"/>
            </a:ln>
            <a:effectLst/>
          </p:spPr>
        </p:cxnSp>
      </p:grpSp>
      <p:sp>
        <p:nvSpPr>
          <p:cNvPr id="244" name="TextBox 243"/>
          <p:cNvSpPr txBox="1"/>
          <p:nvPr/>
        </p:nvSpPr>
        <p:spPr>
          <a:xfrm>
            <a:off x="1224136" y="6453336"/>
            <a:ext cx="77403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Ahn+, “</a:t>
            </a:r>
            <a:r>
              <a:rPr kumimoji="0" lang="en-US" sz="1400" b="0" i="0" u="none" strike="noStrike" kern="1200" cap="none" spc="0" normalizeH="0" baseline="0" noProof="0" dirty="0">
                <a:ln>
                  <a:noFill/>
                </a:ln>
                <a:solidFill>
                  <a:srgbClr val="0000FF"/>
                </a:solidFill>
                <a:effectLst/>
                <a:uLnTx/>
                <a:uFillTx/>
                <a:latin typeface="Tahoma"/>
                <a:ea typeface="+mn-ea"/>
                <a:cs typeface="+mn-cs"/>
              </a:rPr>
              <a:t>A Scalable Processing-in-Memory Accelerator for Parallel Graph Processing</a:t>
            </a:r>
            <a:r>
              <a:rPr kumimoji="0" lang="en-US" sz="1400" b="0" i="0" u="none" strike="noStrike" kern="1200" cap="none" spc="0" normalizeH="0" baseline="0" noProof="0" dirty="0">
                <a:ln>
                  <a:noFill/>
                </a:ln>
                <a:solidFill>
                  <a:srgbClr val="000000"/>
                </a:solidFill>
                <a:effectLst/>
                <a:uLnTx/>
                <a:uFillTx/>
                <a:latin typeface="Tahoma"/>
                <a:ea typeface="+mn-ea"/>
                <a:cs typeface="+mn-cs"/>
              </a:rPr>
              <a:t>” ISCA 2015.</a:t>
            </a:r>
          </a:p>
        </p:txBody>
      </p:sp>
    </p:spTree>
    <p:extLst>
      <p:ext uri="{BB962C8B-B14F-4D97-AF65-F5344CB8AC3E}">
        <p14:creationId xmlns:p14="http://schemas.microsoft.com/office/powerpoint/2010/main" val="259311982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32"/>
                                        </p:tgtEl>
                                        <p:attrNameLst>
                                          <p:attrName>style.visibility</p:attrName>
                                        </p:attrNameLst>
                                      </p:cBhvr>
                                      <p:to>
                                        <p:strVal val="visible"/>
                                      </p:to>
                                    </p:set>
                                    <p:animEffect transition="in" filter="fade">
                                      <p:cBhvr>
                                        <p:cTn id="7" dur="200"/>
                                        <p:tgtEl>
                                          <p:spTgt spid="43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99"/>
                                        </p:tgtEl>
                                        <p:attrNameLst>
                                          <p:attrName>style.visibility</p:attrName>
                                        </p:attrNameLst>
                                      </p:cBhvr>
                                      <p:to>
                                        <p:strVal val="visible"/>
                                      </p:to>
                                    </p:set>
                                    <p:animEffect transition="in" filter="fade">
                                      <p:cBhvr>
                                        <p:cTn id="10" dur="200"/>
                                        <p:tgtEl>
                                          <p:spTgt spid="2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9" grpId="0"/>
    </p:bld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Tesseract</a:t>
            </a:r>
            <a:r>
              <a:rPr lang="en-US" dirty="0"/>
              <a:t> Graph Processing Performance</a:t>
            </a:r>
          </a:p>
        </p:txBody>
      </p:sp>
      <p:graphicFrame>
        <p:nvGraphicFramePr>
          <p:cNvPr id="6" name="내용 개체 틀 5"/>
          <p:cNvGraphicFramePr>
            <a:graphicFrameLocks noGrp="1"/>
          </p:cNvGraphicFramePr>
          <p:nvPr>
            <p:ph idx="1"/>
          </p:nvPr>
        </p:nvGraphicFramePr>
        <p:xfrm>
          <a:off x="457200" y="1341438"/>
          <a:ext cx="8229600" cy="4967287"/>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p:cNvSpPr txBox="1"/>
          <p:nvPr/>
        </p:nvSpPr>
        <p:spPr>
          <a:xfrm>
            <a:off x="3412305" y="1052736"/>
            <a:ext cx="5320236"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&gt;13X Performance Improvement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
        <p:nvSpPr>
          <p:cNvPr id="7" name="TextBox 6"/>
          <p:cNvSpPr txBox="1"/>
          <p:nvPr/>
        </p:nvSpPr>
        <p:spPr>
          <a:xfrm>
            <a:off x="1224136" y="6453336"/>
            <a:ext cx="77403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Ahn+, “</a:t>
            </a:r>
            <a:r>
              <a:rPr kumimoji="0" lang="en-US" sz="1400" b="0" i="0" u="none" strike="noStrike" kern="1200" cap="none" spc="0" normalizeH="0" baseline="0" noProof="0" dirty="0">
                <a:ln>
                  <a:noFill/>
                </a:ln>
                <a:solidFill>
                  <a:srgbClr val="0000FF"/>
                </a:solidFill>
                <a:effectLst/>
                <a:uLnTx/>
                <a:uFillTx/>
                <a:latin typeface="Tahoma"/>
                <a:ea typeface="+mn-ea"/>
                <a:cs typeface="+mn-cs"/>
              </a:rPr>
              <a:t>A Scalable Processing-in-Memory Accelerator for Parallel Graph Processing</a:t>
            </a:r>
            <a:r>
              <a:rPr kumimoji="0" lang="en-US" sz="1400" b="0" i="0" u="none" strike="noStrike" kern="1200" cap="none" spc="0" normalizeH="0" baseline="0" noProof="0" dirty="0">
                <a:ln>
                  <a:noFill/>
                </a:ln>
                <a:solidFill>
                  <a:srgbClr val="000000"/>
                </a:solidFill>
                <a:effectLst/>
                <a:uLnTx/>
                <a:uFillTx/>
                <a:latin typeface="Tahoma"/>
                <a:ea typeface="+mn-ea"/>
                <a:cs typeface="+mn-cs"/>
              </a:rPr>
              <a:t>” ISCA 2015.</a:t>
            </a:r>
          </a:p>
        </p:txBody>
      </p:sp>
      <p:sp>
        <p:nvSpPr>
          <p:cNvPr id="3" name="TextBox 2"/>
          <p:cNvSpPr txBox="1"/>
          <p:nvPr/>
        </p:nvSpPr>
        <p:spPr>
          <a:xfrm>
            <a:off x="1691680" y="1628800"/>
            <a:ext cx="385454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On five graph processing algorithms</a:t>
            </a:r>
          </a:p>
        </p:txBody>
      </p:sp>
    </p:spTree>
    <p:extLst>
      <p:ext uri="{BB962C8B-B14F-4D97-AF65-F5344CB8AC3E}">
        <p14:creationId xmlns:p14="http://schemas.microsoft.com/office/powerpoint/2010/main" val="2701947285"/>
      </p:ext>
    </p:extLst>
  </p:cSld>
  <p:clrMapOvr>
    <a:masterClrMapping/>
  </p:clrMapOvr>
  <p:transition/>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dirty="0"/>
              <a:t>Tesseract Graph Processing System Energy</a:t>
            </a:r>
          </a:p>
        </p:txBody>
      </p:sp>
      <p:graphicFrame>
        <p:nvGraphicFramePr>
          <p:cNvPr id="7" name="내용 개체 틀 11"/>
          <p:cNvGraphicFramePr>
            <a:graphicFrameLocks noGrp="1"/>
          </p:cNvGraphicFramePr>
          <p:nvPr>
            <p:ph idx="1"/>
          </p:nvPr>
        </p:nvGraphicFramePr>
        <p:xfrm>
          <a:off x="457200" y="1341438"/>
          <a:ext cx="8229600" cy="4967287"/>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Box 7"/>
          <p:cNvSpPr txBox="1"/>
          <p:nvPr/>
        </p:nvSpPr>
        <p:spPr>
          <a:xfrm>
            <a:off x="4750292" y="4848835"/>
            <a:ext cx="3754153"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&gt; 8X Energy Reduction</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
        <p:nvSpPr>
          <p:cNvPr id="6" name="TextBox 5"/>
          <p:cNvSpPr txBox="1"/>
          <p:nvPr/>
        </p:nvSpPr>
        <p:spPr>
          <a:xfrm>
            <a:off x="1224136" y="6453336"/>
            <a:ext cx="77403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Ahn+, “</a:t>
            </a:r>
            <a:r>
              <a:rPr kumimoji="0" lang="en-US" sz="1400" b="0" i="0" u="none" strike="noStrike" kern="1200" cap="none" spc="0" normalizeH="0" baseline="0" noProof="0" dirty="0">
                <a:ln>
                  <a:noFill/>
                </a:ln>
                <a:solidFill>
                  <a:srgbClr val="0000FF"/>
                </a:solidFill>
                <a:effectLst/>
                <a:uLnTx/>
                <a:uFillTx/>
                <a:latin typeface="Tahoma"/>
                <a:ea typeface="+mn-ea"/>
                <a:cs typeface="+mn-cs"/>
              </a:rPr>
              <a:t>A Scalable Processing-in-Memory Accelerator for Parallel Graph Processing</a:t>
            </a:r>
            <a:r>
              <a:rPr kumimoji="0" lang="en-US" sz="1400" b="0" i="0" u="none" strike="noStrike" kern="1200" cap="none" spc="0" normalizeH="0" baseline="0" noProof="0" dirty="0">
                <a:ln>
                  <a:noFill/>
                </a:ln>
                <a:solidFill>
                  <a:srgbClr val="000000"/>
                </a:solidFill>
                <a:effectLst/>
                <a:uLnTx/>
                <a:uFillTx/>
                <a:latin typeface="Tahoma"/>
                <a:ea typeface="+mn-ea"/>
                <a:cs typeface="+mn-cs"/>
              </a:rPr>
              <a:t>” ISCA 2015.</a:t>
            </a:r>
          </a:p>
        </p:txBody>
      </p:sp>
    </p:spTree>
    <p:extLst>
      <p:ext uri="{BB962C8B-B14F-4D97-AF65-F5344CB8AC3E}">
        <p14:creationId xmlns:p14="http://schemas.microsoft.com/office/powerpoint/2010/main" val="1605364444"/>
      </p:ext>
    </p:extLst>
  </p:cSld>
  <p:clrMapOvr>
    <a:masterClrMapping/>
  </p:clrMapOvr>
  <p:transition/>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a:t>
            </a:r>
            <a:r>
              <a:rPr lang="en-US" dirty="0" err="1"/>
              <a:t>Tesseract</a:t>
            </a:r>
            <a:endParaRPr lang="en-US" dirty="0"/>
          </a:p>
        </p:txBody>
      </p:sp>
      <p:sp>
        <p:nvSpPr>
          <p:cNvPr id="3" name="Content Placeholder 2"/>
          <p:cNvSpPr>
            <a:spLocks noGrp="1"/>
          </p:cNvSpPr>
          <p:nvPr>
            <p:ph idx="1"/>
          </p:nvPr>
        </p:nvSpPr>
        <p:spPr>
          <a:xfrm>
            <a:off x="228600" y="1000472"/>
            <a:ext cx="8610600" cy="4876800"/>
          </a:xfrm>
        </p:spPr>
        <p:txBody>
          <a:bodyPr/>
          <a:lstStyle/>
          <a:p>
            <a:r>
              <a:rPr lang="en-US" dirty="0" err="1"/>
              <a:t>Junwhan</a:t>
            </a:r>
            <a:r>
              <a:rPr lang="en-US" dirty="0"/>
              <a:t> </a:t>
            </a:r>
            <a:r>
              <a:rPr lang="en-US" dirty="0" err="1"/>
              <a:t>Ahn</a:t>
            </a:r>
            <a:r>
              <a:rPr lang="en-US" dirty="0"/>
              <a:t>, </a:t>
            </a:r>
            <a:r>
              <a:rPr lang="en-US" dirty="0" err="1"/>
              <a:t>Sungpack</a:t>
            </a:r>
            <a:r>
              <a:rPr lang="en-US" dirty="0"/>
              <a:t> Hong, </a:t>
            </a:r>
            <a:r>
              <a:rPr lang="en-US" dirty="0" err="1"/>
              <a:t>Sungjoo</a:t>
            </a:r>
            <a:r>
              <a:rPr lang="en-US" dirty="0"/>
              <a:t> </a:t>
            </a:r>
            <a:r>
              <a:rPr lang="en-US" dirty="0" err="1"/>
              <a:t>Yoo</a:t>
            </a:r>
            <a:r>
              <a:rPr lang="en-US" dirty="0"/>
              <a:t>, Onur Mutlu, and </a:t>
            </a:r>
            <a:r>
              <a:rPr lang="en-US" dirty="0" err="1"/>
              <a:t>Kiyoung</a:t>
            </a:r>
            <a:r>
              <a:rPr lang="en-US" dirty="0"/>
              <a:t> Choi,</a:t>
            </a:r>
            <a:br>
              <a:rPr lang="en-US" dirty="0"/>
            </a:br>
            <a:r>
              <a:rPr lang="en-US" b="1" dirty="0">
                <a:solidFill>
                  <a:srgbClr val="0432FF"/>
                </a:solidFill>
                <a:hlinkClick r:id="rId2">
                  <a:extLst>
                    <a:ext uri="{A12FA001-AC4F-418D-AE19-62706E023703}">
                      <ahyp:hlinkClr xmlns:ahyp="http://schemas.microsoft.com/office/drawing/2018/hyperlinkcolor" val="tx"/>
                    </a:ext>
                  </a:extLst>
                </a:hlinkClick>
              </a:rPr>
              <a:t>"A Scalable Processing-in-Memory Accelerator for Parallel Graph Processing"</a:t>
            </a:r>
            <a:br>
              <a:rPr lang="en-US" dirty="0">
                <a:solidFill>
                  <a:srgbClr val="0432FF"/>
                </a:solidFill>
              </a:rPr>
            </a:br>
            <a:r>
              <a:rPr lang="en-US" i="1" dirty="0"/>
              <a:t>Proceedings of the </a:t>
            </a:r>
            <a:r>
              <a:rPr lang="en-US" i="1" dirty="0">
                <a:hlinkClick r:id="rId3"/>
              </a:rPr>
              <a:t>42nd International Symposium on Computer Architecture</a:t>
            </a:r>
            <a:r>
              <a:rPr lang="en-US" i="1" dirty="0"/>
              <a:t> (</a:t>
            </a:r>
            <a:r>
              <a:rPr lang="en-US" b="1" i="1" dirty="0"/>
              <a:t>ISCA</a:t>
            </a:r>
            <a:r>
              <a:rPr lang="en-US" i="1" dirty="0"/>
              <a:t>)</a:t>
            </a:r>
            <a:r>
              <a:rPr lang="en-US" dirty="0"/>
              <a:t>, Portland, OR, June 2015. </a:t>
            </a:r>
            <a:br>
              <a:rPr lang="en-US" dirty="0"/>
            </a:br>
            <a:r>
              <a:rPr lang="en-US" dirty="0"/>
              <a:t>[</a:t>
            </a:r>
            <a:r>
              <a:rPr lang="en-US" dirty="0">
                <a:hlinkClick r:id="rId4"/>
              </a:rPr>
              <a:t>Slides (pdf)</a:t>
            </a:r>
            <a:r>
              <a:rPr lang="en-US" dirty="0"/>
              <a:t>] [</a:t>
            </a:r>
            <a:r>
              <a:rPr lang="en-US" dirty="0">
                <a:hlinkClick r:id="rId5"/>
              </a:rPr>
              <a:t>Lightning Session Slides (pdf)</a:t>
            </a:r>
            <a:r>
              <a:rPr lang="en-US"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6"/>
          <a:stretch>
            <a:fillRect/>
          </a:stretch>
        </p:blipFill>
        <p:spPr>
          <a:xfrm>
            <a:off x="0" y="4725144"/>
            <a:ext cx="9144000" cy="1492548"/>
          </a:xfrm>
          <a:prstGeom prst="rect">
            <a:avLst/>
          </a:prstGeom>
        </p:spPr>
      </p:pic>
    </p:spTree>
    <p:extLst>
      <p:ext uri="{BB962C8B-B14F-4D97-AF65-F5344CB8AC3E}">
        <p14:creationId xmlns:p14="http://schemas.microsoft.com/office/powerpoint/2010/main" val="384418037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32457D-A721-4A44-B8D8-72673576C42C}"/>
              </a:ext>
            </a:extLst>
          </p:cNvPr>
          <p:cNvSpPr>
            <a:spLocks noGrp="1"/>
          </p:cNvSpPr>
          <p:nvPr>
            <p:ph type="title"/>
          </p:nvPr>
        </p:nvSpPr>
        <p:spPr>
          <a:xfrm>
            <a:off x="228600" y="152400"/>
            <a:ext cx="9239944" cy="1066800"/>
          </a:xfrm>
        </p:spPr>
        <p:txBody>
          <a:bodyPr/>
          <a:lstStyle/>
          <a:p>
            <a:r>
              <a:rPr lang="en-US" dirty="0"/>
              <a:t>In-Storage Genomic Data Filtering </a:t>
            </a:r>
            <a:r>
              <a:rPr lang="en-US" sz="2200" b="1" dirty="0">
                <a:solidFill>
                  <a:srgbClr val="006633"/>
                </a:solidFill>
              </a:rPr>
              <a:t>[ASPLOS 2022]</a:t>
            </a:r>
            <a:r>
              <a:rPr lang="en-US" sz="2200" dirty="0"/>
              <a:t> </a:t>
            </a:r>
          </a:p>
        </p:txBody>
      </p:sp>
      <p:sp>
        <p:nvSpPr>
          <p:cNvPr id="3" name="Content Placeholder 2">
            <a:extLst>
              <a:ext uri="{FF2B5EF4-FFF2-40B4-BE49-F238E27FC236}">
                <a16:creationId xmlns:a16="http://schemas.microsoft.com/office/drawing/2014/main" id="{4B0A1321-BE99-F645-98CF-FE78CE8E2A73}"/>
              </a:ext>
            </a:extLst>
          </p:cNvPr>
          <p:cNvSpPr>
            <a:spLocks noGrp="1"/>
          </p:cNvSpPr>
          <p:nvPr>
            <p:ph idx="1"/>
          </p:nvPr>
        </p:nvSpPr>
        <p:spPr>
          <a:xfrm>
            <a:off x="228600" y="1124744"/>
            <a:ext cx="8610600" cy="5123656"/>
          </a:xfrm>
        </p:spPr>
        <p:txBody>
          <a:bodyPr/>
          <a:lstStyle/>
          <a:p>
            <a:r>
              <a:rPr lang="en-US" sz="1600" dirty="0"/>
              <a:t>Nika Mansouri </a:t>
            </a:r>
            <a:r>
              <a:rPr lang="en-US" sz="1600" dirty="0" err="1"/>
              <a:t>Ghiasi</a:t>
            </a:r>
            <a:r>
              <a:rPr lang="en-US" sz="1600" dirty="0"/>
              <a:t>, </a:t>
            </a:r>
            <a:r>
              <a:rPr lang="en-US" sz="1600" dirty="0" err="1"/>
              <a:t>Jisung</a:t>
            </a:r>
            <a:r>
              <a:rPr lang="en-US" sz="1600" dirty="0"/>
              <a:t> Park, Harun Mustafa, </a:t>
            </a:r>
            <a:r>
              <a:rPr lang="en-US" sz="1600" dirty="0" err="1"/>
              <a:t>Jeremie</a:t>
            </a:r>
            <a:r>
              <a:rPr lang="en-US" sz="1600" dirty="0"/>
              <a:t> Kim, </a:t>
            </a:r>
            <a:r>
              <a:rPr lang="en-US" sz="1600" dirty="0" err="1"/>
              <a:t>Ataberk</a:t>
            </a:r>
            <a:r>
              <a:rPr lang="en-US" sz="1600" dirty="0"/>
              <a:t> </a:t>
            </a:r>
            <a:r>
              <a:rPr lang="en-US" sz="1600" dirty="0" err="1"/>
              <a:t>Olgun</a:t>
            </a:r>
            <a:r>
              <a:rPr lang="en-US" sz="1600" dirty="0"/>
              <a:t>, </a:t>
            </a:r>
            <a:r>
              <a:rPr lang="en-US" sz="1600" dirty="0" err="1"/>
              <a:t>Arvid</a:t>
            </a:r>
            <a:r>
              <a:rPr lang="en-US" sz="1600" dirty="0"/>
              <a:t> Gollwitzer, </a:t>
            </a:r>
            <a:r>
              <a:rPr lang="en-US" sz="1600" dirty="0" err="1"/>
              <a:t>Damla</a:t>
            </a:r>
            <a:r>
              <a:rPr lang="en-US" sz="1600" dirty="0"/>
              <a:t> </a:t>
            </a:r>
            <a:r>
              <a:rPr lang="en-US" sz="1600" dirty="0" err="1"/>
              <a:t>Senol</a:t>
            </a:r>
            <a:r>
              <a:rPr lang="en-US" sz="1600" dirty="0"/>
              <a:t> Cali, Can </a:t>
            </a:r>
            <a:r>
              <a:rPr lang="en-US" sz="1600" dirty="0" err="1"/>
              <a:t>Firtina</a:t>
            </a:r>
            <a:r>
              <a:rPr lang="en-US" sz="1600" dirty="0"/>
              <a:t>, </a:t>
            </a:r>
            <a:r>
              <a:rPr lang="en-US" sz="1600" dirty="0" err="1"/>
              <a:t>Haiyu</a:t>
            </a:r>
            <a:r>
              <a:rPr lang="en-US" sz="1600" dirty="0"/>
              <a:t> Mao, Nour </a:t>
            </a:r>
            <a:r>
              <a:rPr lang="en-US" sz="1600" dirty="0" err="1"/>
              <a:t>Almadhoun</a:t>
            </a:r>
            <a:r>
              <a:rPr lang="en-US" sz="1600" dirty="0"/>
              <a:t> </a:t>
            </a:r>
            <a:r>
              <a:rPr lang="en-US" sz="1600" dirty="0" err="1"/>
              <a:t>Alserr</a:t>
            </a:r>
            <a:r>
              <a:rPr lang="en-US" sz="1600" dirty="0"/>
              <a:t>, </a:t>
            </a:r>
            <a:r>
              <a:rPr lang="en-US" sz="1600" dirty="0" err="1"/>
              <a:t>Rachata</a:t>
            </a:r>
            <a:r>
              <a:rPr lang="en-US" sz="1600" dirty="0"/>
              <a:t> </a:t>
            </a:r>
            <a:r>
              <a:rPr lang="en-US" sz="1600" dirty="0" err="1"/>
              <a:t>Ausavarungnirun</a:t>
            </a:r>
            <a:r>
              <a:rPr lang="en-US" sz="1600" dirty="0"/>
              <a:t>, Nandita Vijaykumar, Mohammed </a:t>
            </a:r>
            <a:r>
              <a:rPr lang="en-US" sz="1600" dirty="0" err="1"/>
              <a:t>Alser</a:t>
            </a:r>
            <a:r>
              <a:rPr lang="en-US" sz="1600" dirty="0"/>
              <a:t>, and Onur Mutlu,</a:t>
            </a:r>
            <a:br>
              <a:rPr lang="en-US" sz="1600" dirty="0"/>
            </a:br>
            <a:r>
              <a:rPr lang="en-US" sz="1600" b="1" dirty="0">
                <a:solidFill>
                  <a:srgbClr val="0432FF"/>
                </a:solidFill>
                <a:hlinkClick r:id="rId2">
                  <a:extLst>
                    <a:ext uri="{A12FA001-AC4F-418D-AE19-62706E023703}">
                      <ahyp:hlinkClr xmlns:ahyp="http://schemas.microsoft.com/office/drawing/2018/hyperlinkcolor" val="tx"/>
                    </a:ext>
                  </a:extLst>
                </a:hlinkClick>
              </a:rPr>
              <a:t>"GenStore: A High-Performance and Energy-Efficient In-Storage Computing System for Genome Sequence Analysis"</a:t>
            </a:r>
            <a:br>
              <a:rPr lang="en-US" sz="1600" dirty="0">
                <a:solidFill>
                  <a:srgbClr val="0432FF"/>
                </a:solidFill>
              </a:rPr>
            </a:br>
            <a:r>
              <a:rPr lang="en-US" sz="1600" i="1" dirty="0"/>
              <a:t>Proceedings of the </a:t>
            </a:r>
            <a:r>
              <a:rPr lang="en-US" sz="1600" i="1" dirty="0">
                <a:hlinkClick r:id="rId3"/>
              </a:rPr>
              <a:t>27th International Conference on Architectural Support for Programming Languages and Operating Systems</a:t>
            </a:r>
            <a:r>
              <a:rPr lang="en-US" sz="1600" i="1" dirty="0"/>
              <a:t> (</a:t>
            </a:r>
            <a:r>
              <a:rPr lang="en-US" sz="1600" b="1" i="1" dirty="0"/>
              <a:t>ASPLOS</a:t>
            </a:r>
            <a:r>
              <a:rPr lang="en-US" sz="1600" i="1" dirty="0"/>
              <a:t>)</a:t>
            </a:r>
            <a:r>
              <a:rPr lang="en-US" sz="1600" dirty="0"/>
              <a:t>, Virtual, February-March 2022.</a:t>
            </a:r>
            <a:br>
              <a:rPr lang="en-US" sz="1600" dirty="0"/>
            </a:br>
            <a:r>
              <a:rPr lang="en-US" sz="1600" dirty="0"/>
              <a:t>[</a:t>
            </a:r>
            <a:r>
              <a:rPr lang="en-US" sz="1600" dirty="0">
                <a:hlinkClick r:id="rId4"/>
              </a:rPr>
              <a:t>Lightning Talk Slides (pptx)</a:t>
            </a:r>
            <a:r>
              <a:rPr lang="en-US" sz="1600" dirty="0"/>
              <a:t> </a:t>
            </a:r>
            <a:r>
              <a:rPr lang="en-US" sz="1600" dirty="0">
                <a:hlinkClick r:id="rId5"/>
              </a:rPr>
              <a:t>(pdf)</a:t>
            </a:r>
            <a:r>
              <a:rPr lang="en-US" sz="1600" dirty="0"/>
              <a:t>]</a:t>
            </a:r>
            <a:br>
              <a:rPr lang="en-US" sz="1600" dirty="0"/>
            </a:br>
            <a:r>
              <a:rPr lang="en-US" sz="1600" dirty="0"/>
              <a:t>[</a:t>
            </a:r>
            <a:r>
              <a:rPr lang="en-US" sz="1600" dirty="0">
                <a:hlinkClick r:id="rId6"/>
              </a:rPr>
              <a:t>Lightning Talk Video</a:t>
            </a:r>
            <a:r>
              <a:rPr lang="en-US" sz="1600" dirty="0"/>
              <a:t> (90 seconds)]</a:t>
            </a:r>
          </a:p>
          <a:p>
            <a:pPr marL="0" indent="0">
              <a:buNone/>
            </a:pPr>
            <a:br>
              <a:rPr lang="en-US" sz="1600" dirty="0"/>
            </a:br>
            <a:endParaRPr lang="en-US" sz="1600" dirty="0"/>
          </a:p>
        </p:txBody>
      </p:sp>
      <p:sp>
        <p:nvSpPr>
          <p:cNvPr id="4" name="Slide Number Placeholder 3">
            <a:extLst>
              <a:ext uri="{FF2B5EF4-FFF2-40B4-BE49-F238E27FC236}">
                <a16:creationId xmlns:a16="http://schemas.microsoft.com/office/drawing/2014/main" id="{352A6B0D-F903-EF49-95E9-CBAF1ED54C86}"/>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113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6" name="Picture 5">
            <a:extLst>
              <a:ext uri="{FF2B5EF4-FFF2-40B4-BE49-F238E27FC236}">
                <a16:creationId xmlns:a16="http://schemas.microsoft.com/office/drawing/2014/main" id="{FE40AA4F-1E6B-654B-901C-A9559E10A0EC}"/>
              </a:ext>
            </a:extLst>
          </p:cNvPr>
          <p:cNvPicPr>
            <a:picLocks noChangeAspect="1"/>
          </p:cNvPicPr>
          <p:nvPr/>
        </p:nvPicPr>
        <p:blipFill>
          <a:blip r:embed="rId7"/>
          <a:stretch>
            <a:fillRect/>
          </a:stretch>
        </p:blipFill>
        <p:spPr>
          <a:xfrm>
            <a:off x="0" y="4114800"/>
            <a:ext cx="9144000" cy="2009981"/>
          </a:xfrm>
          <a:prstGeom prst="rect">
            <a:avLst/>
          </a:prstGeom>
        </p:spPr>
      </p:pic>
    </p:spTree>
    <p:extLst>
      <p:ext uri="{BB962C8B-B14F-4D97-AF65-F5344CB8AC3E}">
        <p14:creationId xmlns:p14="http://schemas.microsoft.com/office/powerpoint/2010/main" val="458271846"/>
      </p:ext>
    </p:extLst>
  </p:cSld>
  <p:clrMapOvr>
    <a:masterClrMapping/>
  </p:clrMapOvr>
  <p:transition/>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3829D2-A40B-314C-A479-C95DDD1C2E10}"/>
              </a:ext>
            </a:extLst>
          </p:cNvPr>
          <p:cNvSpPr>
            <a:spLocks noGrp="1"/>
          </p:cNvSpPr>
          <p:nvPr>
            <p:ph type="title"/>
          </p:nvPr>
        </p:nvSpPr>
        <p:spPr/>
        <p:txBody>
          <a:bodyPr/>
          <a:lstStyle/>
          <a:p>
            <a:r>
              <a:rPr lang="en-CH" dirty="0"/>
              <a:t>Genome Sequence Analysis</a:t>
            </a:r>
          </a:p>
        </p:txBody>
      </p:sp>
      <p:sp>
        <p:nvSpPr>
          <p:cNvPr id="21" name="Rectangle 20">
            <a:extLst>
              <a:ext uri="{FF2B5EF4-FFF2-40B4-BE49-F238E27FC236}">
                <a16:creationId xmlns:a16="http://schemas.microsoft.com/office/drawing/2014/main" id="{E01ACC52-BF73-DA42-AD9D-F8B156EAD431}"/>
              </a:ext>
            </a:extLst>
          </p:cNvPr>
          <p:cNvSpPr/>
          <p:nvPr/>
        </p:nvSpPr>
        <p:spPr>
          <a:xfrm>
            <a:off x="0" y="4374560"/>
            <a:ext cx="9144000" cy="763923"/>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2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800" b="1" i="0" u="none" strike="noStrike" kern="1200" cap="none" spc="0" normalizeH="0" baseline="0" noProof="0" dirty="0">
                <a:ln>
                  <a:noFill/>
                </a:ln>
                <a:solidFill>
                  <a:srgbClr val="C00000"/>
                </a:solidFill>
                <a:effectLst/>
                <a:uLnTx/>
                <a:uFillTx/>
                <a:latin typeface="Corbel" panose="020B0503020204020204" pitchFamily="34" charset="0"/>
                <a:ea typeface="+mn-ea"/>
                <a:cs typeface="+mn-cs"/>
              </a:rPr>
              <a:t>Computation overhead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a:t>
            </a:r>
          </a:p>
        </p:txBody>
      </p:sp>
      <p:sp>
        <p:nvSpPr>
          <p:cNvPr id="22" name="Rectangle 21">
            <a:extLst>
              <a:ext uri="{FF2B5EF4-FFF2-40B4-BE49-F238E27FC236}">
                <a16:creationId xmlns:a16="http://schemas.microsoft.com/office/drawing/2014/main" id="{F3671EFC-1331-174D-B84F-34BC5F4A4A6B}"/>
              </a:ext>
            </a:extLst>
          </p:cNvPr>
          <p:cNvSpPr/>
          <p:nvPr/>
        </p:nvSpPr>
        <p:spPr>
          <a:xfrm>
            <a:off x="-1" y="5303763"/>
            <a:ext cx="9144000" cy="748921"/>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C00000"/>
                </a:solidFill>
                <a:effectLst/>
                <a:uLnTx/>
                <a:uFillTx/>
                <a:latin typeface="Corbel" panose="020B0503020204020204" pitchFamily="34" charset="0"/>
                <a:ea typeface="+mn-ea"/>
                <a:cs typeface="+mn-cs"/>
              </a:rPr>
              <a:t>Data </a:t>
            </a:r>
            <a:r>
              <a:rPr kumimoji="0" lang="en-GB" sz="2800" b="1" i="0" u="none" strike="noStrike" kern="1200" cap="none" spc="0" normalizeH="0" baseline="0" noProof="0" dirty="0">
                <a:ln>
                  <a:noFill/>
                </a:ln>
                <a:solidFill>
                  <a:srgbClr val="C00000"/>
                </a:solidFill>
                <a:effectLst/>
                <a:uLnTx/>
                <a:uFillTx/>
                <a:latin typeface="Corbel" panose="020B0503020204020204" pitchFamily="34" charset="0"/>
                <a:ea typeface="+mn-ea"/>
                <a:cs typeface="+mn-cs"/>
              </a:rPr>
              <a:t>movement overhead </a:t>
            </a:r>
            <a:r>
              <a:rPr kumimoji="0" lang="en-CH" sz="2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a:t>
            </a:r>
          </a:p>
        </p:txBody>
      </p:sp>
      <p:pic>
        <p:nvPicPr>
          <p:cNvPr id="24" name="Graphic 23" descr="Close">
            <a:extLst>
              <a:ext uri="{FF2B5EF4-FFF2-40B4-BE49-F238E27FC236}">
                <a16:creationId xmlns:a16="http://schemas.microsoft.com/office/drawing/2014/main" id="{481E8CAD-DA0B-DE49-AE7E-ADF48238749E}"/>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78837" y="4306723"/>
            <a:ext cx="914400" cy="914400"/>
          </a:xfrm>
          <a:prstGeom prst="rect">
            <a:avLst/>
          </a:prstGeom>
        </p:spPr>
      </p:pic>
      <p:sp>
        <p:nvSpPr>
          <p:cNvPr id="26" name="Rounded Rectangle 25">
            <a:extLst>
              <a:ext uri="{FF2B5EF4-FFF2-40B4-BE49-F238E27FC236}">
                <a16:creationId xmlns:a16="http://schemas.microsoft.com/office/drawing/2014/main" id="{529F4988-C678-5947-BDB2-49390A868FE9}"/>
              </a:ext>
            </a:extLst>
          </p:cNvPr>
          <p:cNvSpPr/>
          <p:nvPr/>
        </p:nvSpPr>
        <p:spPr>
          <a:xfrm>
            <a:off x="6724358" y="2291781"/>
            <a:ext cx="2048907" cy="1458415"/>
          </a:xfrm>
          <a:prstGeom prst="roundRect">
            <a:avLst>
              <a:gd name="adj" fmla="val 7116"/>
            </a:avLst>
          </a:prstGeom>
          <a:solidFill>
            <a:srgbClr val="F2E7FF"/>
          </a:solid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Computation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Unit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srgbClr val="A5A5A5">
                    <a:lumMod val="75000"/>
                  </a:srgbClr>
                </a:solidFill>
                <a:effectLst/>
                <a:uLnTx/>
                <a:uFillTx/>
                <a:latin typeface="Corbel" panose="020B0503020204020204" pitchFamily="34" charset="0"/>
                <a:ea typeface="+mn-ea"/>
                <a:cs typeface="+mn-cs"/>
              </a:rPr>
              <a:t>(CPU or Accelerator)</a:t>
            </a:r>
          </a:p>
        </p:txBody>
      </p:sp>
      <p:sp>
        <p:nvSpPr>
          <p:cNvPr id="27" name="Rounded Rectangle 26">
            <a:extLst>
              <a:ext uri="{FF2B5EF4-FFF2-40B4-BE49-F238E27FC236}">
                <a16:creationId xmlns:a16="http://schemas.microsoft.com/office/drawing/2014/main" id="{2B63E99D-D1E4-8245-8CB2-BCD3BEAAF8DA}"/>
              </a:ext>
            </a:extLst>
          </p:cNvPr>
          <p:cNvSpPr/>
          <p:nvPr/>
        </p:nvSpPr>
        <p:spPr>
          <a:xfrm>
            <a:off x="5842000" y="2291782"/>
            <a:ext cx="840153" cy="1458415"/>
          </a:xfrm>
          <a:prstGeom prst="roundRect">
            <a:avLst>
              <a:gd name="adj" fmla="val 7116"/>
            </a:avLst>
          </a:prstGeom>
          <a:solidFill>
            <a:schemeClr val="accent2">
              <a:lumMod val="20000"/>
              <a:lumOff val="80000"/>
            </a:schemeClr>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Cache</a:t>
            </a:r>
            <a:endParaRPr kumimoji="0" lang="en-CH" sz="1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28" name="Rounded Rectangle 27">
            <a:extLst>
              <a:ext uri="{FF2B5EF4-FFF2-40B4-BE49-F238E27FC236}">
                <a16:creationId xmlns:a16="http://schemas.microsoft.com/office/drawing/2014/main" id="{4E6BADFB-FFE1-4E42-8501-08F12E36204A}"/>
              </a:ext>
            </a:extLst>
          </p:cNvPr>
          <p:cNvSpPr/>
          <p:nvPr/>
        </p:nvSpPr>
        <p:spPr>
          <a:xfrm>
            <a:off x="3898900" y="2291782"/>
            <a:ext cx="1345754" cy="1458415"/>
          </a:xfrm>
          <a:prstGeom prst="roundRect">
            <a:avLst>
              <a:gd name="adj" fmla="val 7116"/>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Main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Memory</a:t>
            </a:r>
            <a:endParaRPr kumimoji="0" lang="en-CH" sz="2400" b="1" i="0" u="none" strike="noStrike" kern="1200" cap="none" spc="0" normalizeH="0" baseline="0" noProof="0" dirty="0">
              <a:ln>
                <a:noFill/>
              </a:ln>
              <a:solidFill>
                <a:srgbClr val="4472C4"/>
              </a:solidFill>
              <a:effectLst/>
              <a:uLnTx/>
              <a:uFillTx/>
              <a:latin typeface="Corbel" panose="020B0503020204020204" pitchFamily="34" charset="0"/>
              <a:ea typeface="+mn-ea"/>
              <a:cs typeface="+mn-cs"/>
            </a:endParaRPr>
          </a:p>
        </p:txBody>
      </p:sp>
      <p:sp>
        <p:nvSpPr>
          <p:cNvPr id="30" name="Rectangle 29">
            <a:extLst>
              <a:ext uri="{FF2B5EF4-FFF2-40B4-BE49-F238E27FC236}">
                <a16:creationId xmlns:a16="http://schemas.microsoft.com/office/drawing/2014/main" id="{84709FEE-9362-744D-BD7D-4090E60D2C2C}"/>
              </a:ext>
            </a:extLst>
          </p:cNvPr>
          <p:cNvSpPr/>
          <p:nvPr/>
        </p:nvSpPr>
        <p:spPr>
          <a:xfrm>
            <a:off x="393539" y="2335943"/>
            <a:ext cx="1504707"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a:t>
            </a:r>
          </a:p>
        </p:txBody>
      </p:sp>
      <p:sp>
        <p:nvSpPr>
          <p:cNvPr id="31" name="Rectangle 30">
            <a:extLst>
              <a:ext uri="{FF2B5EF4-FFF2-40B4-BE49-F238E27FC236}">
                <a16:creationId xmlns:a16="http://schemas.microsoft.com/office/drawing/2014/main" id="{3271D223-4AC2-EF42-ACC1-66113579DA7F}"/>
              </a:ext>
            </a:extLst>
          </p:cNvPr>
          <p:cNvSpPr/>
          <p:nvPr/>
        </p:nvSpPr>
        <p:spPr>
          <a:xfrm>
            <a:off x="393539" y="2785215"/>
            <a:ext cx="1504707"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7030A0"/>
                </a:solidFill>
                <a:effectLst/>
                <a:uLnTx/>
                <a:uFillTx/>
                <a:latin typeface="Corbel" panose="020B0503020204020204" pitchFamily="34" charset="0"/>
                <a:ea typeface="+mn-ea"/>
                <a:cs typeface="+mn-cs"/>
              </a:rPr>
              <a:t>AAAA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a:t>
            </a:r>
          </a:p>
        </p:txBody>
      </p:sp>
      <p:sp>
        <p:nvSpPr>
          <p:cNvPr id="32" name="Rectangle 31">
            <a:extLst>
              <a:ext uri="{FF2B5EF4-FFF2-40B4-BE49-F238E27FC236}">
                <a16:creationId xmlns:a16="http://schemas.microsoft.com/office/drawing/2014/main" id="{64F2603E-EC35-944A-B5BF-522099302E4A}"/>
              </a:ext>
            </a:extLst>
          </p:cNvPr>
          <p:cNvSpPr/>
          <p:nvPr/>
        </p:nvSpPr>
        <p:spPr>
          <a:xfrm>
            <a:off x="393539" y="3234487"/>
            <a:ext cx="1504707"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TTTTTT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7030A0"/>
                </a:solidFill>
                <a:effectLst/>
                <a:uLnTx/>
                <a:uFillTx/>
                <a:latin typeface="Corbel" panose="020B0503020204020204" pitchFamily="34" charset="0"/>
                <a:ea typeface="+mn-ea"/>
                <a:cs typeface="+mn-cs"/>
              </a:rPr>
              <a:t>AAA</a:t>
            </a:r>
          </a:p>
        </p:txBody>
      </p:sp>
      <p:sp>
        <p:nvSpPr>
          <p:cNvPr id="14" name="Rectangle 13">
            <a:extLst>
              <a:ext uri="{FF2B5EF4-FFF2-40B4-BE49-F238E27FC236}">
                <a16:creationId xmlns:a16="http://schemas.microsoft.com/office/drawing/2014/main" id="{24B28578-0EA7-1344-8553-2880F1E40B36}"/>
              </a:ext>
            </a:extLst>
          </p:cNvPr>
          <p:cNvSpPr/>
          <p:nvPr/>
        </p:nvSpPr>
        <p:spPr>
          <a:xfrm>
            <a:off x="735911" y="3475414"/>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p>
        </p:txBody>
      </p:sp>
      <p:sp>
        <p:nvSpPr>
          <p:cNvPr id="15" name="Rectangle 14">
            <a:extLst>
              <a:ext uri="{FF2B5EF4-FFF2-40B4-BE49-F238E27FC236}">
                <a16:creationId xmlns:a16="http://schemas.microsoft.com/office/drawing/2014/main" id="{71102E78-13BB-5F40-8AB1-CDB1BEB38F0B}"/>
              </a:ext>
            </a:extLst>
          </p:cNvPr>
          <p:cNvSpPr/>
          <p:nvPr/>
        </p:nvSpPr>
        <p:spPr>
          <a:xfrm>
            <a:off x="688693" y="2518619"/>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p>
        </p:txBody>
      </p:sp>
      <p:sp>
        <p:nvSpPr>
          <p:cNvPr id="16" name="Rectangle 15">
            <a:extLst>
              <a:ext uri="{FF2B5EF4-FFF2-40B4-BE49-F238E27FC236}">
                <a16:creationId xmlns:a16="http://schemas.microsoft.com/office/drawing/2014/main" id="{66AF30CC-AFFD-C243-B35B-C66C856DFAAA}"/>
              </a:ext>
            </a:extLst>
          </p:cNvPr>
          <p:cNvSpPr/>
          <p:nvPr/>
        </p:nvSpPr>
        <p:spPr>
          <a:xfrm>
            <a:off x="688693" y="2993932"/>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GGGG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endPar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17" name="Rectangle 16">
            <a:extLst>
              <a:ext uri="{FF2B5EF4-FFF2-40B4-BE49-F238E27FC236}">
                <a16:creationId xmlns:a16="http://schemas.microsoft.com/office/drawing/2014/main" id="{7382F4E4-D6C2-1545-B09F-1D6880140494}"/>
              </a:ext>
            </a:extLst>
          </p:cNvPr>
          <p:cNvSpPr/>
          <p:nvPr/>
        </p:nvSpPr>
        <p:spPr>
          <a:xfrm>
            <a:off x="720477" y="3238345"/>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CCCC</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GGGG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endPar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18" name="Rectangle 17">
            <a:extLst>
              <a:ext uri="{FF2B5EF4-FFF2-40B4-BE49-F238E27FC236}">
                <a16:creationId xmlns:a16="http://schemas.microsoft.com/office/drawing/2014/main" id="{5F0239A0-AC43-254F-986D-684EDE49C650}"/>
              </a:ext>
            </a:extLst>
          </p:cNvPr>
          <p:cNvSpPr/>
          <p:nvPr/>
        </p:nvSpPr>
        <p:spPr>
          <a:xfrm>
            <a:off x="688041" y="2755783"/>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GGG</a:t>
            </a: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endPar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19" name="Rectangle 18">
            <a:extLst>
              <a:ext uri="{FF2B5EF4-FFF2-40B4-BE49-F238E27FC236}">
                <a16:creationId xmlns:a16="http://schemas.microsoft.com/office/drawing/2014/main" id="{4A46DDE2-1447-5147-855B-E194AB338B55}"/>
              </a:ext>
            </a:extLst>
          </p:cNvPr>
          <p:cNvSpPr/>
          <p:nvPr/>
        </p:nvSpPr>
        <p:spPr>
          <a:xfrm>
            <a:off x="756210" y="2351701"/>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GT</a:t>
            </a: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endPar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4" name="TextBox 3">
            <a:extLst>
              <a:ext uri="{FF2B5EF4-FFF2-40B4-BE49-F238E27FC236}">
                <a16:creationId xmlns:a16="http://schemas.microsoft.com/office/drawing/2014/main" id="{7289B15F-EA14-7F42-9071-0F136A6363FF}"/>
              </a:ext>
            </a:extLst>
          </p:cNvPr>
          <p:cNvSpPr txBox="1"/>
          <p:nvPr/>
        </p:nvSpPr>
        <p:spPr>
          <a:xfrm>
            <a:off x="6841354" y="1768561"/>
            <a:ext cx="1814913"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800" b="1" i="0" u="none" strike="noStrike" kern="1200" cap="none" spc="0" normalizeH="0" baseline="0" noProof="0" dirty="0">
                <a:ln>
                  <a:noFill/>
                </a:ln>
                <a:solidFill>
                  <a:srgbClr val="C00000"/>
                </a:solidFill>
                <a:effectLst/>
                <a:uLnTx/>
                <a:uFillTx/>
                <a:latin typeface="Corbel" panose="020B0503020204020204" pitchFamily="34" charset="0"/>
                <a:ea typeface="+mn-ea"/>
                <a:cs typeface="+mn-cs"/>
              </a:rPr>
              <a:t>Alignment</a:t>
            </a:r>
          </a:p>
        </p:txBody>
      </p:sp>
      <p:sp>
        <p:nvSpPr>
          <p:cNvPr id="5" name="Striped Right Arrow 4">
            <a:extLst>
              <a:ext uri="{FF2B5EF4-FFF2-40B4-BE49-F238E27FC236}">
                <a16:creationId xmlns:a16="http://schemas.microsoft.com/office/drawing/2014/main" id="{E8DE3FB2-0066-CC44-88B8-5F3645C02031}"/>
              </a:ext>
            </a:extLst>
          </p:cNvPr>
          <p:cNvSpPr/>
          <p:nvPr/>
        </p:nvSpPr>
        <p:spPr>
          <a:xfrm>
            <a:off x="1445366" y="910326"/>
            <a:ext cx="5886717" cy="985838"/>
          </a:xfrm>
          <a:prstGeom prst="stripedRightArrow">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800" b="1" i="0" u="none" strike="noStrike" kern="1200" cap="none" spc="0" normalizeH="0" baseline="0" noProof="0" dirty="0">
                <a:ln>
                  <a:noFill/>
                </a:ln>
                <a:solidFill>
                  <a:prstClr val="white"/>
                </a:solidFill>
                <a:effectLst/>
                <a:uLnTx/>
                <a:uFillTx/>
                <a:latin typeface="Corbel" panose="020B0503020204020204" pitchFamily="34" charset="0"/>
                <a:ea typeface="+mn-ea"/>
                <a:cs typeface="+mn-cs"/>
              </a:rPr>
              <a:t>Data Movement from Storage</a:t>
            </a:r>
          </a:p>
        </p:txBody>
      </p:sp>
      <p:pic>
        <p:nvPicPr>
          <p:cNvPr id="23" name="Graphic 22" descr="Close">
            <a:extLst>
              <a:ext uri="{FF2B5EF4-FFF2-40B4-BE49-F238E27FC236}">
                <a16:creationId xmlns:a16="http://schemas.microsoft.com/office/drawing/2014/main" id="{5C074053-199E-AE4B-94E6-C5A21A2B6B48}"/>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78837" y="5219357"/>
            <a:ext cx="914400" cy="914400"/>
          </a:xfrm>
          <a:prstGeom prst="rect">
            <a:avLst/>
          </a:prstGeom>
        </p:spPr>
      </p:pic>
      <p:sp>
        <p:nvSpPr>
          <p:cNvPr id="25" name="Rounded Rectangle 24">
            <a:extLst>
              <a:ext uri="{FF2B5EF4-FFF2-40B4-BE49-F238E27FC236}">
                <a16:creationId xmlns:a16="http://schemas.microsoft.com/office/drawing/2014/main" id="{A33E3FE5-D2D1-A64A-BCDD-FDAE87FF39D1}"/>
              </a:ext>
            </a:extLst>
          </p:cNvPr>
          <p:cNvSpPr/>
          <p:nvPr/>
        </p:nvSpPr>
        <p:spPr>
          <a:xfrm>
            <a:off x="322865" y="2291781"/>
            <a:ext cx="2245002" cy="1458415"/>
          </a:xfrm>
          <a:prstGeom prst="roundRect">
            <a:avLst>
              <a:gd name="adj" fmla="val 7116"/>
            </a:avLst>
          </a:prstGeom>
          <a:solidFill>
            <a:schemeClr val="accent1">
              <a:lumMod val="20000"/>
              <a:lumOff val="80000"/>
            </a:schemeClr>
          </a:solid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Storage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System</a:t>
            </a:r>
            <a:endParaRPr kumimoji="0" lang="en-CH" sz="2400" b="1" i="0" u="none" strike="noStrike" kern="1200" cap="none" spc="0" normalizeH="0" baseline="0" noProof="0" dirty="0">
              <a:ln>
                <a:noFill/>
              </a:ln>
              <a:solidFill>
                <a:srgbClr val="4472C4"/>
              </a:solidFill>
              <a:effectLst/>
              <a:uLnTx/>
              <a:uFillTx/>
              <a:latin typeface="Corbel" panose="020B0503020204020204" pitchFamily="34" charset="0"/>
              <a:ea typeface="+mn-ea"/>
              <a:cs typeface="+mn-cs"/>
            </a:endParaRPr>
          </a:p>
        </p:txBody>
      </p:sp>
    </p:spTree>
    <p:custDataLst>
      <p:tags r:id="rId1"/>
    </p:custDataLst>
    <p:extLst>
      <p:ext uri="{BB962C8B-B14F-4D97-AF65-F5344CB8AC3E}">
        <p14:creationId xmlns:p14="http://schemas.microsoft.com/office/powerpoint/2010/main" val="9715601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grpId="0" nodeType="clickEffect">
                                  <p:stCondLst>
                                    <p:cond delay="0"/>
                                  </p:stCondLst>
                                  <p:childTnLst>
                                    <p:animMotion origin="layout" path="M 2.77778E-6 2.96296E-6 L 0.75781 0.21203 " pathEditMode="relative" rAng="0" ptsTypes="AA">
                                      <p:cBhvr>
                                        <p:cTn id="6" dur="500" fill="hold"/>
                                        <p:tgtEl>
                                          <p:spTgt spid="30"/>
                                        </p:tgtEl>
                                        <p:attrNameLst>
                                          <p:attrName>ppt_x</p:attrName>
                                          <p:attrName>ppt_y</p:attrName>
                                        </p:attrNameLst>
                                      </p:cBhvr>
                                      <p:rCtr x="37882" y="10602"/>
                                    </p:animMotion>
                                  </p:childTnLst>
                                </p:cTn>
                              </p:par>
                            </p:childTnLst>
                          </p:cTn>
                        </p:par>
                        <p:par>
                          <p:cTn id="7" fill="hold">
                            <p:stCondLst>
                              <p:cond delay="500"/>
                            </p:stCondLst>
                            <p:childTnLst>
                              <p:par>
                                <p:cTn id="8" presetID="0" presetClass="path" presetSubtype="0" accel="50000" decel="50000" fill="hold" grpId="0" nodeType="afterEffect">
                                  <p:stCondLst>
                                    <p:cond delay="0"/>
                                  </p:stCondLst>
                                  <p:childTnLst>
                                    <p:animMotion origin="layout" path="M 0.01458 0.10856 L 0.73472 0.15185 " pathEditMode="relative" rAng="0" ptsTypes="AA">
                                      <p:cBhvr>
                                        <p:cTn id="9" dur="500" fill="hold"/>
                                        <p:tgtEl>
                                          <p:spTgt spid="31"/>
                                        </p:tgtEl>
                                        <p:attrNameLst>
                                          <p:attrName>ppt_x</p:attrName>
                                          <p:attrName>ppt_y</p:attrName>
                                        </p:attrNameLst>
                                      </p:cBhvr>
                                      <p:rCtr x="36007" y="2153"/>
                                    </p:animMotion>
                                  </p:childTnLst>
                                </p:cTn>
                              </p:par>
                            </p:childTnLst>
                          </p:cTn>
                        </p:par>
                        <p:par>
                          <p:cTn id="10" fill="hold">
                            <p:stCondLst>
                              <p:cond delay="1000"/>
                            </p:stCondLst>
                            <p:childTnLst>
                              <p:par>
                                <p:cTn id="11" presetID="0" presetClass="path" presetSubtype="0" accel="50000" decel="50000" fill="hold" grpId="0" nodeType="afterEffect">
                                  <p:stCondLst>
                                    <p:cond delay="0"/>
                                  </p:stCondLst>
                                  <p:childTnLst>
                                    <p:animMotion origin="layout" path="M 0.01458 0.0449 L 0.73472 0.08819 " pathEditMode="relative" rAng="0" ptsTypes="AA">
                                      <p:cBhvr>
                                        <p:cTn id="12" dur="500" fill="hold"/>
                                        <p:tgtEl>
                                          <p:spTgt spid="32"/>
                                        </p:tgtEl>
                                        <p:attrNameLst>
                                          <p:attrName>ppt_x</p:attrName>
                                          <p:attrName>ppt_y</p:attrName>
                                        </p:attrNameLst>
                                      </p:cBhvr>
                                      <p:rCtr x="36007" y="2153"/>
                                    </p:animMotion>
                                  </p:childTnLst>
                                </p:cTn>
                              </p:par>
                            </p:childTnLst>
                          </p:cTn>
                        </p:par>
                        <p:par>
                          <p:cTn id="13" fill="hold">
                            <p:stCondLst>
                              <p:cond delay="1500"/>
                            </p:stCondLst>
                            <p:childTnLst>
                              <p:par>
                                <p:cTn id="14" presetID="0" presetClass="path" presetSubtype="0" accel="50000" decel="50000" fill="hold" grpId="0" nodeType="afterEffect">
                                  <p:stCondLst>
                                    <p:cond delay="0"/>
                                  </p:stCondLst>
                                  <p:childTnLst>
                                    <p:animMotion origin="layout" path="M -0.01268 -0.08611 L 0.71024 0.05162 " pathEditMode="relative" rAng="0" ptsTypes="AA">
                                      <p:cBhvr>
                                        <p:cTn id="15" dur="500" fill="hold"/>
                                        <p:tgtEl>
                                          <p:spTgt spid="14"/>
                                        </p:tgtEl>
                                        <p:attrNameLst>
                                          <p:attrName>ppt_x</p:attrName>
                                          <p:attrName>ppt_y</p:attrName>
                                        </p:attrNameLst>
                                      </p:cBhvr>
                                      <p:rCtr x="36146" y="6875"/>
                                    </p:animMotion>
                                  </p:childTnLst>
                                </p:cTn>
                              </p:par>
                            </p:childTnLst>
                          </p:cTn>
                        </p:par>
                        <p:par>
                          <p:cTn id="16" fill="hold">
                            <p:stCondLst>
                              <p:cond delay="2000"/>
                            </p:stCondLst>
                            <p:childTnLst>
                              <p:par>
                                <p:cTn id="17" presetID="0" presetClass="path" presetSubtype="0" accel="50000" decel="50000" fill="hold" grpId="0" nodeType="afterEffect">
                                  <p:stCondLst>
                                    <p:cond delay="0"/>
                                  </p:stCondLst>
                                  <p:childTnLst>
                                    <p:animMotion origin="layout" path="M -0.01597 2.59259E-6 L 0.71406 0.19097 " pathEditMode="relative" rAng="0" ptsTypes="AA">
                                      <p:cBhvr>
                                        <p:cTn id="18" dur="500" fill="hold"/>
                                        <p:tgtEl>
                                          <p:spTgt spid="15"/>
                                        </p:tgtEl>
                                        <p:attrNameLst>
                                          <p:attrName>ppt_x</p:attrName>
                                          <p:attrName>ppt_y</p:attrName>
                                        </p:attrNameLst>
                                      </p:cBhvr>
                                      <p:rCtr x="36493" y="9537"/>
                                    </p:animMotion>
                                  </p:childTnLst>
                                </p:cTn>
                              </p:par>
                            </p:childTnLst>
                          </p:cTn>
                        </p:par>
                        <p:par>
                          <p:cTn id="19" fill="hold">
                            <p:stCondLst>
                              <p:cond delay="2500"/>
                            </p:stCondLst>
                            <p:childTnLst>
                              <p:par>
                                <p:cTn id="20" presetID="0" presetClass="path" presetSubtype="0" accel="50000" decel="50000" fill="hold" grpId="0" nodeType="afterEffect">
                                  <p:stCondLst>
                                    <p:cond delay="0"/>
                                  </p:stCondLst>
                                  <p:childTnLst>
                                    <p:animMotion origin="layout" path="M 0.00521 0.03611 L 0.70747 0.13472 " pathEditMode="relative" rAng="0" ptsTypes="AA">
                                      <p:cBhvr>
                                        <p:cTn id="21" dur="500" fill="hold"/>
                                        <p:tgtEl>
                                          <p:spTgt spid="16"/>
                                        </p:tgtEl>
                                        <p:attrNameLst>
                                          <p:attrName>ppt_x</p:attrName>
                                          <p:attrName>ppt_y</p:attrName>
                                        </p:attrNameLst>
                                      </p:cBhvr>
                                      <p:rCtr x="35104" y="4931"/>
                                    </p:animMotion>
                                  </p:childTnLst>
                                </p:cTn>
                              </p:par>
                            </p:childTnLst>
                          </p:cTn>
                        </p:par>
                        <p:par>
                          <p:cTn id="22" fill="hold">
                            <p:stCondLst>
                              <p:cond delay="3000"/>
                            </p:stCondLst>
                            <p:childTnLst>
                              <p:par>
                                <p:cTn id="23" presetID="0" presetClass="path" presetSubtype="0" accel="50000" decel="50000" fill="hold" grpId="0" nodeType="afterEffect">
                                  <p:stCondLst>
                                    <p:cond delay="0"/>
                                  </p:stCondLst>
                                  <p:childTnLst>
                                    <p:animMotion origin="layout" path="M 0.00174 0.02384 L 0.70677 0.09537 " pathEditMode="relative" rAng="0" ptsTypes="AA">
                                      <p:cBhvr>
                                        <p:cTn id="24" dur="500" fill="hold"/>
                                        <p:tgtEl>
                                          <p:spTgt spid="17"/>
                                        </p:tgtEl>
                                        <p:attrNameLst>
                                          <p:attrName>ppt_x</p:attrName>
                                          <p:attrName>ppt_y</p:attrName>
                                        </p:attrNameLst>
                                      </p:cBhvr>
                                      <p:rCtr x="35243" y="3565"/>
                                    </p:animMotion>
                                  </p:childTnLst>
                                </p:cTn>
                              </p:par>
                            </p:childTnLst>
                          </p:cTn>
                        </p:par>
                        <p:par>
                          <p:cTn id="25" fill="hold">
                            <p:stCondLst>
                              <p:cond delay="3500"/>
                            </p:stCondLst>
                            <p:childTnLst>
                              <p:par>
                                <p:cTn id="26" presetID="0" presetClass="path" presetSubtype="0" accel="50000" decel="50000" fill="hold" grpId="0" nodeType="afterEffect">
                                  <p:stCondLst>
                                    <p:cond delay="0"/>
                                  </p:stCondLst>
                                  <p:childTnLst>
                                    <p:animMotion origin="layout" path="M 0.00538 0.02616 L 0.7342 0.16458 " pathEditMode="relative" rAng="0" ptsTypes="AA">
                                      <p:cBhvr>
                                        <p:cTn id="27" dur="500" fill="hold"/>
                                        <p:tgtEl>
                                          <p:spTgt spid="18"/>
                                        </p:tgtEl>
                                        <p:attrNameLst>
                                          <p:attrName>ppt_x</p:attrName>
                                          <p:attrName>ppt_y</p:attrName>
                                        </p:attrNameLst>
                                      </p:cBhvr>
                                      <p:rCtr x="36441" y="6921"/>
                                    </p:animMotion>
                                  </p:childTnLst>
                                </p:cTn>
                              </p:par>
                            </p:childTnLst>
                          </p:cTn>
                        </p:par>
                        <p:par>
                          <p:cTn id="28" fill="hold">
                            <p:stCondLst>
                              <p:cond delay="4000"/>
                            </p:stCondLst>
                            <p:childTnLst>
                              <p:par>
                                <p:cTn id="29" presetID="0" presetClass="path" presetSubtype="0" accel="50000" decel="50000" fill="hold" grpId="0" nodeType="afterEffect">
                                  <p:stCondLst>
                                    <p:cond delay="0"/>
                                  </p:stCondLst>
                                  <p:childTnLst>
                                    <p:animMotion origin="layout" path="M 0.00695 0.01759 L 0.72361 0.22292 " pathEditMode="relative" rAng="0" ptsTypes="AA">
                                      <p:cBhvr>
                                        <p:cTn id="30" dur="500" fill="hold"/>
                                        <p:tgtEl>
                                          <p:spTgt spid="19"/>
                                        </p:tgtEl>
                                        <p:attrNameLst>
                                          <p:attrName>ppt_x</p:attrName>
                                          <p:attrName>ppt_y</p:attrName>
                                        </p:attrNameLst>
                                      </p:cBhvr>
                                      <p:rCtr x="35833" y="10255"/>
                                    </p:animMotion>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1"/>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24"/>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4"/>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2"/>
                                        </p:tgtEl>
                                        <p:attrNameLst>
                                          <p:attrName>style.visibility</p:attrName>
                                        </p:attrNameLst>
                                      </p:cBhvr>
                                      <p:to>
                                        <p:strVal val="visible"/>
                                      </p:to>
                                    </p:set>
                                  </p:childTnLst>
                                </p:cTn>
                              </p:par>
                              <p:par>
                                <p:cTn id="43" presetID="22" presetClass="entr" presetSubtype="8" fill="hold" grpId="0" nodeType="withEffect">
                                  <p:stCondLst>
                                    <p:cond delay="0"/>
                                  </p:stCondLst>
                                  <p:childTnLst>
                                    <p:set>
                                      <p:cBhvr>
                                        <p:cTn id="44" dur="1" fill="hold">
                                          <p:stCondLst>
                                            <p:cond delay="0"/>
                                          </p:stCondLst>
                                        </p:cTn>
                                        <p:tgtEl>
                                          <p:spTgt spid="5"/>
                                        </p:tgtEl>
                                        <p:attrNameLst>
                                          <p:attrName>style.visibility</p:attrName>
                                        </p:attrNameLst>
                                      </p:cBhvr>
                                      <p:to>
                                        <p:strVal val="visible"/>
                                      </p:to>
                                    </p:set>
                                    <p:animEffect transition="in" filter="wipe(left)">
                                      <p:cBhvr>
                                        <p:cTn id="45" dur="250"/>
                                        <p:tgtEl>
                                          <p:spTgt spid="5"/>
                                        </p:tgtEl>
                                      </p:cBhvr>
                                    </p:animEffect>
                                  </p:childTnLst>
                                </p:cTn>
                              </p:par>
                              <p:par>
                                <p:cTn id="46" presetID="1" presetClass="entr" presetSubtype="0" fill="hold" nodeType="withEffect">
                                  <p:stCondLst>
                                    <p:cond delay="0"/>
                                  </p:stCondLst>
                                  <p:childTnLst>
                                    <p:set>
                                      <p:cBhvr>
                                        <p:cTn id="47"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30" grpId="0" animBg="1"/>
      <p:bldP spid="31" grpId="0" animBg="1"/>
      <p:bldP spid="32" grpId="0" animBg="1"/>
      <p:bldP spid="14" grpId="0" animBg="1"/>
      <p:bldP spid="15" grpId="0" animBg="1"/>
      <p:bldP spid="16" grpId="0" animBg="1"/>
      <p:bldP spid="17" grpId="0" animBg="1"/>
      <p:bldP spid="18" grpId="0" animBg="1"/>
      <p:bldP spid="19" grpId="0" animBg="1"/>
      <p:bldP spid="4" grpId="0"/>
      <p:bldP spid="5" grpId="0" animBg="1"/>
    </p:bld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8AD54C5-BF55-4E41-8C0F-3556E47BC5A0}"/>
              </a:ext>
            </a:extLst>
          </p:cNvPr>
          <p:cNvSpPr/>
          <p:nvPr/>
        </p:nvSpPr>
        <p:spPr>
          <a:xfrm>
            <a:off x="3721994" y="2113937"/>
            <a:ext cx="5232447" cy="183303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Graphic 4" descr="Processor">
            <a:extLst>
              <a:ext uri="{FF2B5EF4-FFF2-40B4-BE49-F238E27FC236}">
                <a16:creationId xmlns:a16="http://schemas.microsoft.com/office/drawing/2014/main" id="{71065E2A-7362-3A42-A4EE-680E81E7CCF5}"/>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949529" y="1207214"/>
            <a:ext cx="955855" cy="955855"/>
          </a:xfrm>
          <a:prstGeom prst="rect">
            <a:avLst/>
          </a:prstGeom>
        </p:spPr>
      </p:pic>
      <p:pic>
        <p:nvPicPr>
          <p:cNvPr id="10" name="Graphic 9" descr="Gears">
            <a:extLst>
              <a:ext uri="{FF2B5EF4-FFF2-40B4-BE49-F238E27FC236}">
                <a16:creationId xmlns:a16="http://schemas.microsoft.com/office/drawing/2014/main" id="{3274706B-9FCF-B74A-AEEE-2613B8773C71}"/>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4044410" y="1249505"/>
            <a:ext cx="955854" cy="955854"/>
          </a:xfrm>
          <a:prstGeom prst="rect">
            <a:avLst/>
          </a:prstGeom>
        </p:spPr>
      </p:pic>
      <p:pic>
        <p:nvPicPr>
          <p:cNvPr id="12" name="Graphic 11" descr="Filter">
            <a:extLst>
              <a:ext uri="{FF2B5EF4-FFF2-40B4-BE49-F238E27FC236}">
                <a16:creationId xmlns:a16="http://schemas.microsoft.com/office/drawing/2014/main" id="{A3C1ACFA-1681-2944-95D5-336F827DAD74}"/>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7577325" y="1258620"/>
            <a:ext cx="914400" cy="914400"/>
          </a:xfrm>
          <a:prstGeom prst="rect">
            <a:avLst/>
          </a:prstGeom>
        </p:spPr>
      </p:pic>
      <p:sp>
        <p:nvSpPr>
          <p:cNvPr id="13" name="TextBox 12">
            <a:extLst>
              <a:ext uri="{FF2B5EF4-FFF2-40B4-BE49-F238E27FC236}">
                <a16:creationId xmlns:a16="http://schemas.microsoft.com/office/drawing/2014/main" id="{689D6EC6-9E53-1942-BA75-E28E28CB8EE7}"/>
              </a:ext>
            </a:extLst>
          </p:cNvPr>
          <p:cNvSpPr txBox="1"/>
          <p:nvPr/>
        </p:nvSpPr>
        <p:spPr>
          <a:xfrm>
            <a:off x="3986741" y="897913"/>
            <a:ext cx="1740259"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Heuristics</a:t>
            </a:r>
          </a:p>
        </p:txBody>
      </p:sp>
      <p:sp>
        <p:nvSpPr>
          <p:cNvPr id="23" name="TextBox 22">
            <a:extLst>
              <a:ext uri="{FF2B5EF4-FFF2-40B4-BE49-F238E27FC236}">
                <a16:creationId xmlns:a16="http://schemas.microsoft.com/office/drawing/2014/main" id="{9E6BE85F-9B13-E947-BE2F-9258663BDA08}"/>
              </a:ext>
            </a:extLst>
          </p:cNvPr>
          <p:cNvSpPr txBox="1"/>
          <p:nvPr/>
        </p:nvSpPr>
        <p:spPr>
          <a:xfrm>
            <a:off x="5620127" y="910197"/>
            <a:ext cx="2131409"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Accelerators</a:t>
            </a:r>
          </a:p>
        </p:txBody>
      </p:sp>
      <p:sp>
        <p:nvSpPr>
          <p:cNvPr id="26" name="TextBox 25">
            <a:extLst>
              <a:ext uri="{FF2B5EF4-FFF2-40B4-BE49-F238E27FC236}">
                <a16:creationId xmlns:a16="http://schemas.microsoft.com/office/drawing/2014/main" id="{6BAB6890-0F63-B747-9D57-26D84D7D6A66}"/>
              </a:ext>
            </a:extLst>
          </p:cNvPr>
          <p:cNvSpPr txBox="1"/>
          <p:nvPr/>
        </p:nvSpPr>
        <p:spPr>
          <a:xfrm>
            <a:off x="7503786" y="910197"/>
            <a:ext cx="1061479"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Filters</a:t>
            </a:r>
          </a:p>
        </p:txBody>
      </p:sp>
      <p:sp>
        <p:nvSpPr>
          <p:cNvPr id="27" name="Rectangle 26">
            <a:extLst>
              <a:ext uri="{FF2B5EF4-FFF2-40B4-BE49-F238E27FC236}">
                <a16:creationId xmlns:a16="http://schemas.microsoft.com/office/drawing/2014/main" id="{2358D5AA-DFFA-8D4D-A741-7934E03EFF46}"/>
              </a:ext>
            </a:extLst>
          </p:cNvPr>
          <p:cNvSpPr/>
          <p:nvPr/>
        </p:nvSpPr>
        <p:spPr>
          <a:xfrm>
            <a:off x="0" y="4266028"/>
            <a:ext cx="9144000" cy="763923"/>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2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800" b="1" i="0" u="none" strike="noStrike" kern="1200" cap="none" spc="0" normalizeH="0" baseline="0" noProof="0" dirty="0">
                <a:ln>
                  <a:noFill/>
                </a:ln>
                <a:solidFill>
                  <a:srgbClr val="629B3C"/>
                </a:solidFill>
                <a:effectLst/>
                <a:uLnTx/>
                <a:uFillTx/>
                <a:latin typeface="Corbel" panose="020B0503020204020204" pitchFamily="34" charset="0"/>
                <a:ea typeface="+mn-ea"/>
                <a:cs typeface="+mn-cs"/>
              </a:rPr>
              <a:t> Computation overhead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a:t>
            </a:r>
          </a:p>
        </p:txBody>
      </p:sp>
      <p:sp>
        <p:nvSpPr>
          <p:cNvPr id="52" name="Rectangle 51">
            <a:extLst>
              <a:ext uri="{FF2B5EF4-FFF2-40B4-BE49-F238E27FC236}">
                <a16:creationId xmlns:a16="http://schemas.microsoft.com/office/drawing/2014/main" id="{A99E118C-EEAB-9C49-907C-AC67626CAD41}"/>
              </a:ext>
            </a:extLst>
          </p:cNvPr>
          <p:cNvSpPr/>
          <p:nvPr/>
        </p:nvSpPr>
        <p:spPr>
          <a:xfrm>
            <a:off x="393539" y="2335943"/>
            <a:ext cx="1504707"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a:t>
            </a:r>
          </a:p>
        </p:txBody>
      </p:sp>
      <p:sp>
        <p:nvSpPr>
          <p:cNvPr id="53" name="Rectangle 52">
            <a:extLst>
              <a:ext uri="{FF2B5EF4-FFF2-40B4-BE49-F238E27FC236}">
                <a16:creationId xmlns:a16="http://schemas.microsoft.com/office/drawing/2014/main" id="{2C535C70-FB4A-0241-B25F-8F569683D1E5}"/>
              </a:ext>
            </a:extLst>
          </p:cNvPr>
          <p:cNvSpPr/>
          <p:nvPr/>
        </p:nvSpPr>
        <p:spPr>
          <a:xfrm>
            <a:off x="393539" y="2785215"/>
            <a:ext cx="1504707"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7030A0"/>
                </a:solidFill>
                <a:effectLst/>
                <a:uLnTx/>
                <a:uFillTx/>
                <a:latin typeface="Corbel" panose="020B0503020204020204" pitchFamily="34" charset="0"/>
                <a:ea typeface="+mn-ea"/>
                <a:cs typeface="+mn-cs"/>
              </a:rPr>
              <a:t>AAAA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a:t>
            </a:r>
          </a:p>
        </p:txBody>
      </p:sp>
      <p:sp>
        <p:nvSpPr>
          <p:cNvPr id="54" name="Rectangle 53">
            <a:extLst>
              <a:ext uri="{FF2B5EF4-FFF2-40B4-BE49-F238E27FC236}">
                <a16:creationId xmlns:a16="http://schemas.microsoft.com/office/drawing/2014/main" id="{D31397B8-63FB-714A-8F18-1A7789063CED}"/>
              </a:ext>
            </a:extLst>
          </p:cNvPr>
          <p:cNvSpPr/>
          <p:nvPr/>
        </p:nvSpPr>
        <p:spPr>
          <a:xfrm>
            <a:off x="393539" y="3234487"/>
            <a:ext cx="1504707"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TTTTTT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7030A0"/>
                </a:solidFill>
                <a:effectLst/>
                <a:uLnTx/>
                <a:uFillTx/>
                <a:latin typeface="Corbel" panose="020B0503020204020204" pitchFamily="34" charset="0"/>
                <a:ea typeface="+mn-ea"/>
                <a:cs typeface="+mn-cs"/>
              </a:rPr>
              <a:t>AAA</a:t>
            </a:r>
          </a:p>
        </p:txBody>
      </p:sp>
      <p:sp>
        <p:nvSpPr>
          <p:cNvPr id="55" name="Rectangle 54">
            <a:extLst>
              <a:ext uri="{FF2B5EF4-FFF2-40B4-BE49-F238E27FC236}">
                <a16:creationId xmlns:a16="http://schemas.microsoft.com/office/drawing/2014/main" id="{0FFBA1F1-98E0-564F-83B1-193D6086B1E4}"/>
              </a:ext>
            </a:extLst>
          </p:cNvPr>
          <p:cNvSpPr/>
          <p:nvPr/>
        </p:nvSpPr>
        <p:spPr>
          <a:xfrm>
            <a:off x="735911" y="3475414"/>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p>
        </p:txBody>
      </p:sp>
      <p:sp>
        <p:nvSpPr>
          <p:cNvPr id="56" name="Rectangle 55">
            <a:extLst>
              <a:ext uri="{FF2B5EF4-FFF2-40B4-BE49-F238E27FC236}">
                <a16:creationId xmlns:a16="http://schemas.microsoft.com/office/drawing/2014/main" id="{3ED6AC3D-DFCB-1945-82BC-D3D9AF46B12B}"/>
              </a:ext>
            </a:extLst>
          </p:cNvPr>
          <p:cNvSpPr/>
          <p:nvPr/>
        </p:nvSpPr>
        <p:spPr>
          <a:xfrm>
            <a:off x="688693" y="2518619"/>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p>
        </p:txBody>
      </p:sp>
      <p:sp>
        <p:nvSpPr>
          <p:cNvPr id="57" name="Rectangle 56">
            <a:extLst>
              <a:ext uri="{FF2B5EF4-FFF2-40B4-BE49-F238E27FC236}">
                <a16:creationId xmlns:a16="http://schemas.microsoft.com/office/drawing/2014/main" id="{B7EDA0B1-A141-CD43-8FC8-CDAF384C8271}"/>
              </a:ext>
            </a:extLst>
          </p:cNvPr>
          <p:cNvSpPr/>
          <p:nvPr/>
        </p:nvSpPr>
        <p:spPr>
          <a:xfrm>
            <a:off x="688693" y="2993932"/>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GGGG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endPar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58" name="Rectangle 57">
            <a:extLst>
              <a:ext uri="{FF2B5EF4-FFF2-40B4-BE49-F238E27FC236}">
                <a16:creationId xmlns:a16="http://schemas.microsoft.com/office/drawing/2014/main" id="{AF4C7A2B-3783-764D-B20A-AFF30FE38B8F}"/>
              </a:ext>
            </a:extLst>
          </p:cNvPr>
          <p:cNvSpPr/>
          <p:nvPr/>
        </p:nvSpPr>
        <p:spPr>
          <a:xfrm>
            <a:off x="720477" y="3238345"/>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CCCC</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GGGG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endPar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59" name="Rectangle 58">
            <a:extLst>
              <a:ext uri="{FF2B5EF4-FFF2-40B4-BE49-F238E27FC236}">
                <a16:creationId xmlns:a16="http://schemas.microsoft.com/office/drawing/2014/main" id="{94A0BB08-190C-7B4C-9FA8-C453C2421161}"/>
              </a:ext>
            </a:extLst>
          </p:cNvPr>
          <p:cNvSpPr/>
          <p:nvPr/>
        </p:nvSpPr>
        <p:spPr>
          <a:xfrm>
            <a:off x="688041" y="2755783"/>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GGG</a:t>
            </a: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endPar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60" name="Rectangle 59">
            <a:extLst>
              <a:ext uri="{FF2B5EF4-FFF2-40B4-BE49-F238E27FC236}">
                <a16:creationId xmlns:a16="http://schemas.microsoft.com/office/drawing/2014/main" id="{05B4C9C8-047E-2449-8F6D-7E55DC35146F}"/>
              </a:ext>
            </a:extLst>
          </p:cNvPr>
          <p:cNvSpPr/>
          <p:nvPr/>
        </p:nvSpPr>
        <p:spPr>
          <a:xfrm>
            <a:off x="756210" y="2351701"/>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GT</a:t>
            </a: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endPar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30" name="Rounded Rectangle 29">
            <a:extLst>
              <a:ext uri="{FF2B5EF4-FFF2-40B4-BE49-F238E27FC236}">
                <a16:creationId xmlns:a16="http://schemas.microsoft.com/office/drawing/2014/main" id="{1E9FD74E-F3A3-EC4F-A031-2E50E586A05F}"/>
              </a:ext>
            </a:extLst>
          </p:cNvPr>
          <p:cNvSpPr/>
          <p:nvPr/>
        </p:nvSpPr>
        <p:spPr>
          <a:xfrm>
            <a:off x="6724358" y="2291781"/>
            <a:ext cx="2048907" cy="1458415"/>
          </a:xfrm>
          <a:prstGeom prst="roundRect">
            <a:avLst>
              <a:gd name="adj" fmla="val 7116"/>
            </a:avLst>
          </a:prstGeom>
          <a:solidFill>
            <a:srgbClr val="F2E7FF"/>
          </a:solid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Computation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Unit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srgbClr val="A5A5A5">
                    <a:lumMod val="75000"/>
                  </a:srgbClr>
                </a:solidFill>
                <a:effectLst/>
                <a:uLnTx/>
                <a:uFillTx/>
                <a:latin typeface="Corbel" panose="020B0503020204020204" pitchFamily="34" charset="0"/>
                <a:ea typeface="+mn-ea"/>
                <a:cs typeface="+mn-cs"/>
              </a:rPr>
              <a:t>(CPU or Accelerator)</a:t>
            </a:r>
          </a:p>
        </p:txBody>
      </p:sp>
      <p:sp>
        <p:nvSpPr>
          <p:cNvPr id="31" name="Rounded Rectangle 30">
            <a:extLst>
              <a:ext uri="{FF2B5EF4-FFF2-40B4-BE49-F238E27FC236}">
                <a16:creationId xmlns:a16="http://schemas.microsoft.com/office/drawing/2014/main" id="{E4A3B81D-25E3-8A4C-A2DB-AB9E43C288AE}"/>
              </a:ext>
            </a:extLst>
          </p:cNvPr>
          <p:cNvSpPr/>
          <p:nvPr/>
        </p:nvSpPr>
        <p:spPr>
          <a:xfrm>
            <a:off x="5842000" y="2291782"/>
            <a:ext cx="840153" cy="1458415"/>
          </a:xfrm>
          <a:prstGeom prst="roundRect">
            <a:avLst>
              <a:gd name="adj" fmla="val 7116"/>
            </a:avLst>
          </a:prstGeom>
          <a:solidFill>
            <a:schemeClr val="accent2">
              <a:lumMod val="20000"/>
              <a:lumOff val="80000"/>
            </a:schemeClr>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Cache</a:t>
            </a:r>
            <a:endParaRPr kumimoji="0" lang="en-CH" sz="1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32" name="Rounded Rectangle 31">
            <a:extLst>
              <a:ext uri="{FF2B5EF4-FFF2-40B4-BE49-F238E27FC236}">
                <a16:creationId xmlns:a16="http://schemas.microsoft.com/office/drawing/2014/main" id="{45F2E9F3-46D4-2D48-A408-9382652ADA44}"/>
              </a:ext>
            </a:extLst>
          </p:cNvPr>
          <p:cNvSpPr/>
          <p:nvPr/>
        </p:nvSpPr>
        <p:spPr>
          <a:xfrm>
            <a:off x="3898900" y="2291782"/>
            <a:ext cx="1345754" cy="1458415"/>
          </a:xfrm>
          <a:prstGeom prst="roundRect">
            <a:avLst>
              <a:gd name="adj" fmla="val 7116"/>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Main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Memory</a:t>
            </a:r>
            <a:endParaRPr kumimoji="0" lang="en-CH" sz="2400" b="1" i="0" u="none" strike="noStrike" kern="1200" cap="none" spc="0" normalizeH="0" baseline="0" noProof="0" dirty="0">
              <a:ln>
                <a:noFill/>
              </a:ln>
              <a:solidFill>
                <a:srgbClr val="4472C4"/>
              </a:solidFill>
              <a:effectLst/>
              <a:uLnTx/>
              <a:uFillTx/>
              <a:latin typeface="Corbel" panose="020B0503020204020204" pitchFamily="34" charset="0"/>
              <a:ea typeface="+mn-ea"/>
              <a:cs typeface="+mn-cs"/>
            </a:endParaRPr>
          </a:p>
        </p:txBody>
      </p:sp>
      <p:sp>
        <p:nvSpPr>
          <p:cNvPr id="34" name="Rounded Rectangle 33">
            <a:extLst>
              <a:ext uri="{FF2B5EF4-FFF2-40B4-BE49-F238E27FC236}">
                <a16:creationId xmlns:a16="http://schemas.microsoft.com/office/drawing/2014/main" id="{CB2E5EEA-9D8D-454B-9C48-5D4302BF02CD}"/>
              </a:ext>
            </a:extLst>
          </p:cNvPr>
          <p:cNvSpPr/>
          <p:nvPr/>
        </p:nvSpPr>
        <p:spPr>
          <a:xfrm>
            <a:off x="322865" y="2291781"/>
            <a:ext cx="2245002" cy="1458415"/>
          </a:xfrm>
          <a:prstGeom prst="roundRect">
            <a:avLst>
              <a:gd name="adj" fmla="val 7116"/>
            </a:avLst>
          </a:prstGeom>
          <a:solidFill>
            <a:schemeClr val="accent1">
              <a:lumMod val="20000"/>
              <a:lumOff val="80000"/>
            </a:schemeClr>
          </a:solid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Storage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System</a:t>
            </a:r>
            <a:endParaRPr kumimoji="0" lang="en-CH" sz="2400" b="1" i="0" u="none" strike="noStrike" kern="1200" cap="none" spc="0" normalizeH="0" baseline="0" noProof="0" dirty="0">
              <a:ln>
                <a:noFill/>
              </a:ln>
              <a:solidFill>
                <a:srgbClr val="4472C4"/>
              </a:solidFill>
              <a:effectLst/>
              <a:uLnTx/>
              <a:uFillTx/>
              <a:latin typeface="Corbel" panose="020B0503020204020204" pitchFamily="34" charset="0"/>
              <a:ea typeface="+mn-ea"/>
              <a:cs typeface="+mn-cs"/>
            </a:endParaRPr>
          </a:p>
        </p:txBody>
      </p:sp>
      <p:sp>
        <p:nvSpPr>
          <p:cNvPr id="33" name="Rectangle 32">
            <a:extLst>
              <a:ext uri="{FF2B5EF4-FFF2-40B4-BE49-F238E27FC236}">
                <a16:creationId xmlns:a16="http://schemas.microsoft.com/office/drawing/2014/main" id="{0E6B0398-ADCD-1145-B0F6-748316A7EEF2}"/>
              </a:ext>
            </a:extLst>
          </p:cNvPr>
          <p:cNvSpPr/>
          <p:nvPr/>
        </p:nvSpPr>
        <p:spPr>
          <a:xfrm>
            <a:off x="-1" y="5303763"/>
            <a:ext cx="9144000" cy="748921"/>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C00000"/>
                </a:solidFill>
                <a:effectLst/>
                <a:uLnTx/>
                <a:uFillTx/>
                <a:latin typeface="Corbel" panose="020B0503020204020204" pitchFamily="34" charset="0"/>
                <a:ea typeface="+mn-ea"/>
                <a:cs typeface="+mn-cs"/>
              </a:rPr>
              <a:t>Data </a:t>
            </a:r>
            <a:r>
              <a:rPr kumimoji="0" lang="en-GB" sz="2800" b="1" i="0" u="none" strike="noStrike" kern="1200" cap="none" spc="0" normalizeH="0" baseline="0" noProof="0" dirty="0">
                <a:ln>
                  <a:noFill/>
                </a:ln>
                <a:solidFill>
                  <a:srgbClr val="C00000"/>
                </a:solidFill>
                <a:effectLst/>
                <a:uLnTx/>
                <a:uFillTx/>
                <a:latin typeface="Corbel" panose="020B0503020204020204" pitchFamily="34" charset="0"/>
                <a:ea typeface="+mn-ea"/>
                <a:cs typeface="+mn-cs"/>
              </a:rPr>
              <a:t>movement overhead </a:t>
            </a:r>
            <a:r>
              <a:rPr kumimoji="0" lang="en-CH" sz="2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a:t>
            </a:r>
          </a:p>
        </p:txBody>
      </p:sp>
      <p:pic>
        <p:nvPicPr>
          <p:cNvPr id="35" name="Graphic 34" descr="Close">
            <a:extLst>
              <a:ext uri="{FF2B5EF4-FFF2-40B4-BE49-F238E27FC236}">
                <a16:creationId xmlns:a16="http://schemas.microsoft.com/office/drawing/2014/main" id="{B7548304-289F-9447-8091-9F3A785960B2}"/>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578837" y="5219357"/>
            <a:ext cx="914400" cy="914400"/>
          </a:xfrm>
          <a:prstGeom prst="rect">
            <a:avLst/>
          </a:prstGeom>
        </p:spPr>
      </p:pic>
      <p:sp>
        <p:nvSpPr>
          <p:cNvPr id="36" name="TextBox 35">
            <a:extLst>
              <a:ext uri="{FF2B5EF4-FFF2-40B4-BE49-F238E27FC236}">
                <a16:creationId xmlns:a16="http://schemas.microsoft.com/office/drawing/2014/main" id="{29A9BA6C-26AE-E74A-87A1-95A82D67BAE7}"/>
              </a:ext>
            </a:extLst>
          </p:cNvPr>
          <p:cNvSpPr txBox="1"/>
          <p:nvPr/>
        </p:nvSpPr>
        <p:spPr>
          <a:xfrm>
            <a:off x="632697" y="4093991"/>
            <a:ext cx="1099697" cy="110799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6600" b="1" i="0" u="none" strike="noStrike" kern="1200" cap="none" spc="0" normalizeH="0" baseline="0" noProof="0" dirty="0">
                <a:ln>
                  <a:noFill/>
                </a:ln>
                <a:solidFill>
                  <a:srgbClr val="629B3C"/>
                </a:solidFill>
                <a:effectLst/>
                <a:uLnTx/>
                <a:uFillTx/>
                <a:latin typeface="arial" panose="020B0604020202020204" pitchFamily="34" charset="0"/>
                <a:ea typeface="+mn-ea"/>
                <a:cs typeface="+mn-cs"/>
              </a:rPr>
              <a:t>✓</a:t>
            </a:r>
            <a:endParaRPr kumimoji="0" lang="en-CH" sz="7200" b="0" i="0" u="none" strike="noStrike" kern="1200" cap="none" spc="0" normalizeH="0" baseline="0" noProof="0" dirty="0">
              <a:ln>
                <a:noFill/>
              </a:ln>
              <a:solidFill>
                <a:srgbClr val="629B3C"/>
              </a:solidFill>
              <a:effectLst/>
              <a:uLnTx/>
              <a:uFillTx/>
              <a:latin typeface="Calibri" panose="020F0502020204030204"/>
              <a:ea typeface="+mn-ea"/>
              <a:cs typeface="+mn-cs"/>
            </a:endParaRPr>
          </a:p>
        </p:txBody>
      </p:sp>
      <p:sp>
        <p:nvSpPr>
          <p:cNvPr id="7" name="Title 6">
            <a:extLst>
              <a:ext uri="{FF2B5EF4-FFF2-40B4-BE49-F238E27FC236}">
                <a16:creationId xmlns:a16="http://schemas.microsoft.com/office/drawing/2014/main" id="{724BFA13-9C6A-A84C-8779-352B3F958673}"/>
              </a:ext>
            </a:extLst>
          </p:cNvPr>
          <p:cNvSpPr>
            <a:spLocks noGrp="1"/>
          </p:cNvSpPr>
          <p:nvPr>
            <p:ph type="title"/>
          </p:nvPr>
        </p:nvSpPr>
        <p:spPr/>
        <p:txBody>
          <a:bodyPr/>
          <a:lstStyle/>
          <a:p>
            <a:r>
              <a:rPr lang="en-CH" dirty="0"/>
              <a:t>Accelerating Genome Sequence Analysis</a:t>
            </a:r>
          </a:p>
        </p:txBody>
      </p:sp>
    </p:spTree>
    <p:custDataLst>
      <p:tags r:id="rId1"/>
    </p:custDataLst>
    <p:extLst>
      <p:ext uri="{BB962C8B-B14F-4D97-AF65-F5344CB8AC3E}">
        <p14:creationId xmlns:p14="http://schemas.microsoft.com/office/powerpoint/2010/main" val="40974201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6"/>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3"/>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5"/>
                                        </p:tgtEl>
                                        <p:attrNameLst>
                                          <p:attrName>style.visibility</p:attrName>
                                        </p:attrNameLst>
                                      </p:cBhvr>
                                      <p:to>
                                        <p:strVal val="visible"/>
                                      </p:to>
                                    </p:set>
                                  </p:childTnLst>
                                </p:cTn>
                              </p:par>
                              <p:par>
                                <p:cTn id="33" presetID="0" presetClass="path" presetSubtype="0" accel="50000" decel="50000" fill="hold" grpId="0" nodeType="withEffect">
                                  <p:stCondLst>
                                    <p:cond delay="0"/>
                                  </p:stCondLst>
                                  <p:childTnLst>
                                    <p:animMotion origin="layout" path="M 2.77778E-6 2.96296E-6 L 0.75781 0.21203 " pathEditMode="relative" rAng="0" ptsTypes="AA">
                                      <p:cBhvr>
                                        <p:cTn id="34" dur="500" fill="hold"/>
                                        <p:tgtEl>
                                          <p:spTgt spid="52"/>
                                        </p:tgtEl>
                                        <p:attrNameLst>
                                          <p:attrName>ppt_x</p:attrName>
                                          <p:attrName>ppt_y</p:attrName>
                                        </p:attrNameLst>
                                      </p:cBhvr>
                                      <p:rCtr x="37882" y="10602"/>
                                    </p:animMotion>
                                  </p:childTnLst>
                                </p:cTn>
                              </p:par>
                            </p:childTnLst>
                          </p:cTn>
                        </p:par>
                        <p:par>
                          <p:cTn id="35" fill="hold">
                            <p:stCondLst>
                              <p:cond delay="500"/>
                            </p:stCondLst>
                            <p:childTnLst>
                              <p:par>
                                <p:cTn id="36" presetID="0" presetClass="path" presetSubtype="0" accel="50000" decel="50000" fill="hold" grpId="0" nodeType="afterEffect">
                                  <p:stCondLst>
                                    <p:cond delay="0"/>
                                  </p:stCondLst>
                                  <p:childTnLst>
                                    <p:animMotion origin="layout" path="M 0.01458 0.10856 L 0.73472 0.15185 " pathEditMode="relative" rAng="0" ptsTypes="AA">
                                      <p:cBhvr>
                                        <p:cTn id="37" dur="500" fill="hold"/>
                                        <p:tgtEl>
                                          <p:spTgt spid="53"/>
                                        </p:tgtEl>
                                        <p:attrNameLst>
                                          <p:attrName>ppt_x</p:attrName>
                                          <p:attrName>ppt_y</p:attrName>
                                        </p:attrNameLst>
                                      </p:cBhvr>
                                      <p:rCtr x="36007" y="2153"/>
                                    </p:animMotion>
                                  </p:childTnLst>
                                </p:cTn>
                              </p:par>
                            </p:childTnLst>
                          </p:cTn>
                        </p:par>
                        <p:par>
                          <p:cTn id="38" fill="hold">
                            <p:stCondLst>
                              <p:cond delay="1000"/>
                            </p:stCondLst>
                            <p:childTnLst>
                              <p:par>
                                <p:cTn id="39" presetID="0" presetClass="path" presetSubtype="0" accel="50000" decel="50000" fill="hold" grpId="0" nodeType="afterEffect">
                                  <p:stCondLst>
                                    <p:cond delay="0"/>
                                  </p:stCondLst>
                                  <p:childTnLst>
                                    <p:animMotion origin="layout" path="M 0.01458 0.0449 L 0.73472 0.08819 " pathEditMode="relative" rAng="0" ptsTypes="AA">
                                      <p:cBhvr>
                                        <p:cTn id="40" dur="500" fill="hold"/>
                                        <p:tgtEl>
                                          <p:spTgt spid="54"/>
                                        </p:tgtEl>
                                        <p:attrNameLst>
                                          <p:attrName>ppt_x</p:attrName>
                                          <p:attrName>ppt_y</p:attrName>
                                        </p:attrNameLst>
                                      </p:cBhvr>
                                      <p:rCtr x="36007" y="2153"/>
                                    </p:animMotion>
                                  </p:childTnLst>
                                </p:cTn>
                              </p:par>
                            </p:childTnLst>
                          </p:cTn>
                        </p:par>
                        <p:par>
                          <p:cTn id="41" fill="hold">
                            <p:stCondLst>
                              <p:cond delay="1500"/>
                            </p:stCondLst>
                            <p:childTnLst>
                              <p:par>
                                <p:cTn id="42" presetID="0" presetClass="path" presetSubtype="0" accel="50000" decel="50000" fill="hold" grpId="0" nodeType="afterEffect">
                                  <p:stCondLst>
                                    <p:cond delay="0"/>
                                  </p:stCondLst>
                                  <p:childTnLst>
                                    <p:animMotion origin="layout" path="M -0.01268 -0.08611 L 0.71024 0.05162 " pathEditMode="relative" rAng="0" ptsTypes="AA">
                                      <p:cBhvr>
                                        <p:cTn id="43" dur="500" fill="hold"/>
                                        <p:tgtEl>
                                          <p:spTgt spid="55"/>
                                        </p:tgtEl>
                                        <p:attrNameLst>
                                          <p:attrName>ppt_x</p:attrName>
                                          <p:attrName>ppt_y</p:attrName>
                                        </p:attrNameLst>
                                      </p:cBhvr>
                                      <p:rCtr x="36146" y="6875"/>
                                    </p:animMotion>
                                  </p:childTnLst>
                                </p:cTn>
                              </p:par>
                            </p:childTnLst>
                          </p:cTn>
                        </p:par>
                        <p:par>
                          <p:cTn id="44" fill="hold">
                            <p:stCondLst>
                              <p:cond delay="2000"/>
                            </p:stCondLst>
                            <p:childTnLst>
                              <p:par>
                                <p:cTn id="45" presetID="0" presetClass="path" presetSubtype="0" accel="50000" decel="50000" fill="hold" grpId="0" nodeType="afterEffect">
                                  <p:stCondLst>
                                    <p:cond delay="0"/>
                                  </p:stCondLst>
                                  <p:childTnLst>
                                    <p:animMotion origin="layout" path="M -0.01597 2.59259E-6 L 0.71406 0.19097 " pathEditMode="relative" rAng="0" ptsTypes="AA">
                                      <p:cBhvr>
                                        <p:cTn id="46" dur="500" fill="hold"/>
                                        <p:tgtEl>
                                          <p:spTgt spid="56"/>
                                        </p:tgtEl>
                                        <p:attrNameLst>
                                          <p:attrName>ppt_x</p:attrName>
                                          <p:attrName>ppt_y</p:attrName>
                                        </p:attrNameLst>
                                      </p:cBhvr>
                                      <p:rCtr x="36493" y="9537"/>
                                    </p:animMotion>
                                  </p:childTnLst>
                                </p:cTn>
                              </p:par>
                            </p:childTnLst>
                          </p:cTn>
                        </p:par>
                        <p:par>
                          <p:cTn id="47" fill="hold">
                            <p:stCondLst>
                              <p:cond delay="2500"/>
                            </p:stCondLst>
                            <p:childTnLst>
                              <p:par>
                                <p:cTn id="48" presetID="0" presetClass="path" presetSubtype="0" accel="50000" decel="50000" fill="hold" grpId="0" nodeType="afterEffect">
                                  <p:stCondLst>
                                    <p:cond delay="0"/>
                                  </p:stCondLst>
                                  <p:childTnLst>
                                    <p:animMotion origin="layout" path="M 0.00521 0.03611 L 0.70747 0.13472 " pathEditMode="relative" rAng="0" ptsTypes="AA">
                                      <p:cBhvr>
                                        <p:cTn id="49" dur="500" fill="hold"/>
                                        <p:tgtEl>
                                          <p:spTgt spid="57"/>
                                        </p:tgtEl>
                                        <p:attrNameLst>
                                          <p:attrName>ppt_x</p:attrName>
                                          <p:attrName>ppt_y</p:attrName>
                                        </p:attrNameLst>
                                      </p:cBhvr>
                                      <p:rCtr x="35104" y="4931"/>
                                    </p:animMotion>
                                  </p:childTnLst>
                                </p:cTn>
                              </p:par>
                            </p:childTnLst>
                          </p:cTn>
                        </p:par>
                        <p:par>
                          <p:cTn id="50" fill="hold">
                            <p:stCondLst>
                              <p:cond delay="3000"/>
                            </p:stCondLst>
                            <p:childTnLst>
                              <p:par>
                                <p:cTn id="51" presetID="0" presetClass="path" presetSubtype="0" accel="50000" decel="50000" fill="hold" grpId="0" nodeType="afterEffect">
                                  <p:stCondLst>
                                    <p:cond delay="0"/>
                                  </p:stCondLst>
                                  <p:childTnLst>
                                    <p:animMotion origin="layout" path="M 0.00174 0.02384 L 0.70677 0.09537 " pathEditMode="relative" rAng="0" ptsTypes="AA">
                                      <p:cBhvr>
                                        <p:cTn id="52" dur="500" fill="hold"/>
                                        <p:tgtEl>
                                          <p:spTgt spid="58"/>
                                        </p:tgtEl>
                                        <p:attrNameLst>
                                          <p:attrName>ppt_x</p:attrName>
                                          <p:attrName>ppt_y</p:attrName>
                                        </p:attrNameLst>
                                      </p:cBhvr>
                                      <p:rCtr x="35243" y="3565"/>
                                    </p:animMotion>
                                  </p:childTnLst>
                                </p:cTn>
                              </p:par>
                            </p:childTnLst>
                          </p:cTn>
                        </p:par>
                        <p:par>
                          <p:cTn id="53" fill="hold">
                            <p:stCondLst>
                              <p:cond delay="3500"/>
                            </p:stCondLst>
                            <p:childTnLst>
                              <p:par>
                                <p:cTn id="54" presetID="0" presetClass="path" presetSubtype="0" accel="50000" decel="50000" fill="hold" grpId="0" nodeType="afterEffect">
                                  <p:stCondLst>
                                    <p:cond delay="0"/>
                                  </p:stCondLst>
                                  <p:childTnLst>
                                    <p:animMotion origin="layout" path="M 0.00538 0.02616 L 0.7342 0.16458 " pathEditMode="relative" rAng="0" ptsTypes="AA">
                                      <p:cBhvr>
                                        <p:cTn id="55" dur="500" fill="hold"/>
                                        <p:tgtEl>
                                          <p:spTgt spid="59"/>
                                        </p:tgtEl>
                                        <p:attrNameLst>
                                          <p:attrName>ppt_x</p:attrName>
                                          <p:attrName>ppt_y</p:attrName>
                                        </p:attrNameLst>
                                      </p:cBhvr>
                                      <p:rCtr x="36441" y="6921"/>
                                    </p:animMotion>
                                  </p:childTnLst>
                                </p:cTn>
                              </p:par>
                            </p:childTnLst>
                          </p:cTn>
                        </p:par>
                        <p:par>
                          <p:cTn id="56" fill="hold">
                            <p:stCondLst>
                              <p:cond delay="4000"/>
                            </p:stCondLst>
                            <p:childTnLst>
                              <p:par>
                                <p:cTn id="57" presetID="0" presetClass="path" presetSubtype="0" accel="50000" decel="50000" fill="hold" grpId="0" nodeType="afterEffect">
                                  <p:stCondLst>
                                    <p:cond delay="0"/>
                                  </p:stCondLst>
                                  <p:childTnLst>
                                    <p:animMotion origin="layout" path="M 0.00695 0.01759 L 0.72361 0.22292 " pathEditMode="relative" rAng="0" ptsTypes="AA">
                                      <p:cBhvr>
                                        <p:cTn id="58" dur="500" fill="hold"/>
                                        <p:tgtEl>
                                          <p:spTgt spid="60"/>
                                        </p:tgtEl>
                                        <p:attrNameLst>
                                          <p:attrName>ppt_x</p:attrName>
                                          <p:attrName>ppt_y</p:attrName>
                                        </p:attrNameLst>
                                      </p:cBhvr>
                                      <p:rCtr x="35833" y="1025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23" grpId="0"/>
      <p:bldP spid="26" grpId="0"/>
      <p:bldP spid="27" grpId="0" animBg="1"/>
      <p:bldP spid="52" grpId="0" animBg="1"/>
      <p:bldP spid="53" grpId="0" animBg="1"/>
      <p:bldP spid="54" grpId="0" animBg="1"/>
      <p:bldP spid="55" grpId="0" animBg="1"/>
      <p:bldP spid="56" grpId="0" animBg="1"/>
      <p:bldP spid="57" grpId="0" animBg="1"/>
      <p:bldP spid="58" grpId="0" animBg="1"/>
      <p:bldP spid="59" grpId="0" animBg="1"/>
      <p:bldP spid="60" grpId="0" animBg="1"/>
      <p:bldP spid="33" grpId="0" animBg="1"/>
      <p:bldP spid="36" grpId="0"/>
    </p:bld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Rounded Rectangle 41">
            <a:extLst>
              <a:ext uri="{FF2B5EF4-FFF2-40B4-BE49-F238E27FC236}">
                <a16:creationId xmlns:a16="http://schemas.microsoft.com/office/drawing/2014/main" id="{0A16E4E7-6240-3A4D-A6E2-73D5B4FA814B}"/>
              </a:ext>
            </a:extLst>
          </p:cNvPr>
          <p:cNvSpPr/>
          <p:nvPr/>
        </p:nvSpPr>
        <p:spPr>
          <a:xfrm>
            <a:off x="322865" y="2291781"/>
            <a:ext cx="2245002" cy="1458415"/>
          </a:xfrm>
          <a:prstGeom prst="roundRect">
            <a:avLst>
              <a:gd name="adj" fmla="val 7116"/>
            </a:avLst>
          </a:prstGeom>
          <a:solidFill>
            <a:schemeClr val="accent1">
              <a:lumMod val="20000"/>
              <a:lumOff val="80000"/>
            </a:schemeClr>
          </a:solid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Storage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System</a:t>
            </a:r>
            <a:endParaRPr kumimoji="0" lang="en-CH" sz="2400" b="1" i="0" u="none" strike="noStrike" kern="1200" cap="none" spc="0" normalizeH="0" baseline="0" noProof="0" dirty="0">
              <a:ln>
                <a:noFill/>
              </a:ln>
              <a:solidFill>
                <a:srgbClr val="4472C4"/>
              </a:solidFill>
              <a:effectLst/>
              <a:uLnTx/>
              <a:uFillTx/>
              <a:latin typeface="Corbel" panose="020B0503020204020204" pitchFamily="34" charset="0"/>
              <a:ea typeface="+mn-ea"/>
              <a:cs typeface="+mn-cs"/>
            </a:endParaRPr>
          </a:p>
        </p:txBody>
      </p:sp>
      <p:sp>
        <p:nvSpPr>
          <p:cNvPr id="2" name="Title 1">
            <a:extLst>
              <a:ext uri="{FF2B5EF4-FFF2-40B4-BE49-F238E27FC236}">
                <a16:creationId xmlns:a16="http://schemas.microsoft.com/office/drawing/2014/main" id="{193829D2-A40B-314C-A479-C95DDD1C2E10}"/>
              </a:ext>
            </a:extLst>
          </p:cNvPr>
          <p:cNvSpPr>
            <a:spLocks noGrp="1"/>
          </p:cNvSpPr>
          <p:nvPr>
            <p:ph type="title"/>
          </p:nvPr>
        </p:nvSpPr>
        <p:spPr/>
        <p:txBody>
          <a:bodyPr/>
          <a:lstStyle/>
          <a:p>
            <a:r>
              <a:rPr lang="en-CH" dirty="0"/>
              <a:t>Key Idea</a:t>
            </a:r>
          </a:p>
        </p:txBody>
      </p:sp>
      <p:sp>
        <p:nvSpPr>
          <p:cNvPr id="31" name="Rectangle 30">
            <a:extLst>
              <a:ext uri="{FF2B5EF4-FFF2-40B4-BE49-F238E27FC236}">
                <a16:creationId xmlns:a16="http://schemas.microsoft.com/office/drawing/2014/main" id="{3B38894D-FB68-B24E-9D5F-2AD8A3884AEB}"/>
              </a:ext>
            </a:extLst>
          </p:cNvPr>
          <p:cNvSpPr/>
          <p:nvPr/>
        </p:nvSpPr>
        <p:spPr>
          <a:xfrm>
            <a:off x="1" y="5233752"/>
            <a:ext cx="9143999" cy="908613"/>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srgbClr val="1982C3"/>
                </a:solidFill>
                <a:effectLst/>
                <a:uLnTx/>
                <a:uFillTx/>
                <a:latin typeface="Corbel" panose="020B0503020204020204" pitchFamily="34" charset="0"/>
                <a:ea typeface="+mn-ea"/>
                <a:cs typeface="+mn-cs"/>
              </a:rPr>
              <a:t>Non-matching</a:t>
            </a:r>
            <a:r>
              <a:rPr kumimoji="0" lang="en-GB" sz="2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reads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Do not have potential matching locations and can skip alignment</a:t>
            </a:r>
          </a:p>
        </p:txBody>
      </p:sp>
      <p:pic>
        <p:nvPicPr>
          <p:cNvPr id="23" name="Graphic 22" descr="Filter">
            <a:extLst>
              <a:ext uri="{FF2B5EF4-FFF2-40B4-BE49-F238E27FC236}">
                <a16:creationId xmlns:a16="http://schemas.microsoft.com/office/drawing/2014/main" id="{E016CCEE-DD32-534E-B29D-D486E595FD0D}"/>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89560" y="1084746"/>
            <a:ext cx="914400" cy="914400"/>
          </a:xfrm>
          <a:prstGeom prst="rect">
            <a:avLst/>
          </a:prstGeom>
        </p:spPr>
      </p:pic>
      <p:sp>
        <p:nvSpPr>
          <p:cNvPr id="27" name="TextBox 26">
            <a:extLst>
              <a:ext uri="{FF2B5EF4-FFF2-40B4-BE49-F238E27FC236}">
                <a16:creationId xmlns:a16="http://schemas.microsoft.com/office/drawing/2014/main" id="{701FA4EA-1EC5-684B-ACB6-6B618B3ACE16}"/>
              </a:ext>
            </a:extLst>
          </p:cNvPr>
          <p:cNvSpPr txBox="1"/>
          <p:nvPr/>
        </p:nvSpPr>
        <p:spPr>
          <a:xfrm>
            <a:off x="1103960" y="1191465"/>
            <a:ext cx="5578193"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2400" b="1" i="1" u="none" strike="noStrike" kern="1200" cap="none" spc="0" normalizeH="0" baseline="0" noProof="0" dirty="0">
                <a:ln>
                  <a:noFill/>
                </a:ln>
                <a:solidFill>
                  <a:srgbClr val="1982C3"/>
                </a:solidFill>
                <a:effectLst/>
                <a:uLnTx/>
                <a:uFillTx/>
                <a:latin typeface="Corbel" panose="020B0503020204020204" pitchFamily="34" charset="0"/>
                <a:ea typeface="+mn-ea"/>
                <a:cs typeface="+mn-cs"/>
              </a:rPr>
              <a:t>Filter</a:t>
            </a:r>
            <a:r>
              <a:rPr kumimoji="0" lang="en-CH" sz="2400" b="1" i="0" u="none" strike="noStrike" kern="1200" cap="none" spc="0" normalizeH="0" baseline="0" noProof="0" dirty="0">
                <a:ln>
                  <a:noFill/>
                </a:ln>
                <a:solidFill>
                  <a:srgbClr val="1982C3"/>
                </a:solidFill>
                <a:effectLst/>
                <a:uLnTx/>
                <a:uFillTx/>
                <a:latin typeface="Corbel" panose="020B0503020204020204" pitchFamily="34" charset="0"/>
                <a:ea typeface="+mn-ea"/>
                <a:cs typeface="+mn-cs"/>
              </a:rPr>
              <a:t> reads that do </a:t>
            </a:r>
            <a:r>
              <a:rPr kumimoji="0" lang="en-CH" sz="2400" b="1" i="1" u="none" strike="noStrike" kern="1200" cap="none" spc="0" normalizeH="0" baseline="0" noProof="0" dirty="0">
                <a:ln>
                  <a:noFill/>
                </a:ln>
                <a:solidFill>
                  <a:srgbClr val="1982C3"/>
                </a:solidFill>
                <a:effectLst/>
                <a:uLnTx/>
                <a:uFillTx/>
                <a:latin typeface="Corbel" panose="020B0503020204020204" pitchFamily="34" charset="0"/>
                <a:ea typeface="+mn-ea"/>
                <a:cs typeface="+mn-cs"/>
              </a:rPr>
              <a:t>not</a:t>
            </a:r>
            <a:r>
              <a:rPr kumimoji="0" lang="en-CH" sz="2400" b="1" i="0" u="none" strike="noStrike" kern="1200" cap="none" spc="0" normalizeH="0" baseline="0" noProof="0" dirty="0">
                <a:ln>
                  <a:noFill/>
                </a:ln>
                <a:solidFill>
                  <a:srgbClr val="1982C3"/>
                </a:solidFill>
                <a:effectLst/>
                <a:uLnTx/>
                <a:uFillTx/>
                <a:latin typeface="Corbel" panose="020B0503020204020204" pitchFamily="34" charset="0"/>
                <a:ea typeface="+mn-ea"/>
                <a:cs typeface="+mn-cs"/>
              </a:rPr>
              <a:t> require alignment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1" u="none" strike="noStrike" kern="1200" cap="none" spc="0" normalizeH="0" baseline="0" noProof="0" dirty="0">
                <a:ln>
                  <a:noFill/>
                </a:ln>
                <a:solidFill>
                  <a:srgbClr val="1982C3"/>
                </a:solidFill>
                <a:effectLst/>
                <a:uLnTx/>
                <a:uFillTx/>
                <a:latin typeface="Corbel" panose="020B0503020204020204" pitchFamily="34" charset="0"/>
                <a:ea typeface="+mn-ea"/>
                <a:cs typeface="+mn-cs"/>
              </a:rPr>
              <a:t>i</a:t>
            </a:r>
            <a:r>
              <a:rPr kumimoji="0" lang="en-CH" sz="2400" b="1" i="1" u="none" strike="noStrike" kern="1200" cap="none" spc="0" normalizeH="0" baseline="0" noProof="0" dirty="0">
                <a:ln>
                  <a:noFill/>
                </a:ln>
                <a:solidFill>
                  <a:srgbClr val="1982C3"/>
                </a:solidFill>
                <a:effectLst/>
                <a:uLnTx/>
                <a:uFillTx/>
                <a:latin typeface="Corbel" panose="020B0503020204020204" pitchFamily="34" charset="0"/>
                <a:ea typeface="+mn-ea"/>
                <a:cs typeface="+mn-cs"/>
              </a:rPr>
              <a:t>nside the storage system</a:t>
            </a:r>
          </a:p>
        </p:txBody>
      </p:sp>
      <p:sp>
        <p:nvSpPr>
          <p:cNvPr id="46" name="Rectangle 45">
            <a:extLst>
              <a:ext uri="{FF2B5EF4-FFF2-40B4-BE49-F238E27FC236}">
                <a16:creationId xmlns:a16="http://schemas.microsoft.com/office/drawing/2014/main" id="{16252BD6-E81D-774E-B217-0E78268A2455}"/>
              </a:ext>
            </a:extLst>
          </p:cNvPr>
          <p:cNvSpPr/>
          <p:nvPr/>
        </p:nvSpPr>
        <p:spPr>
          <a:xfrm>
            <a:off x="393539" y="2335943"/>
            <a:ext cx="1504707"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a:t>
            </a:r>
          </a:p>
        </p:txBody>
      </p:sp>
      <p:sp>
        <p:nvSpPr>
          <p:cNvPr id="47" name="Rectangle 46">
            <a:extLst>
              <a:ext uri="{FF2B5EF4-FFF2-40B4-BE49-F238E27FC236}">
                <a16:creationId xmlns:a16="http://schemas.microsoft.com/office/drawing/2014/main" id="{AD5DD12A-65AD-D047-ADD7-F69A1A2A4E95}"/>
              </a:ext>
            </a:extLst>
          </p:cNvPr>
          <p:cNvSpPr/>
          <p:nvPr/>
        </p:nvSpPr>
        <p:spPr>
          <a:xfrm>
            <a:off x="393539" y="2785215"/>
            <a:ext cx="1504707"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7030A0"/>
                </a:solidFill>
                <a:effectLst/>
                <a:uLnTx/>
                <a:uFillTx/>
                <a:latin typeface="Corbel" panose="020B0503020204020204" pitchFamily="34" charset="0"/>
                <a:ea typeface="+mn-ea"/>
                <a:cs typeface="+mn-cs"/>
              </a:rPr>
              <a:t>AAAA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a:t>
            </a:r>
          </a:p>
        </p:txBody>
      </p:sp>
      <p:sp>
        <p:nvSpPr>
          <p:cNvPr id="48" name="Rectangle 47">
            <a:extLst>
              <a:ext uri="{FF2B5EF4-FFF2-40B4-BE49-F238E27FC236}">
                <a16:creationId xmlns:a16="http://schemas.microsoft.com/office/drawing/2014/main" id="{BE1A92AC-0255-0449-A490-549F83E19104}"/>
              </a:ext>
            </a:extLst>
          </p:cNvPr>
          <p:cNvSpPr/>
          <p:nvPr/>
        </p:nvSpPr>
        <p:spPr>
          <a:xfrm>
            <a:off x="393539" y="3234487"/>
            <a:ext cx="1504707"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TTTTTT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7030A0"/>
                </a:solidFill>
                <a:effectLst/>
                <a:uLnTx/>
                <a:uFillTx/>
                <a:latin typeface="Corbel" panose="020B0503020204020204" pitchFamily="34" charset="0"/>
                <a:ea typeface="+mn-ea"/>
                <a:cs typeface="+mn-cs"/>
              </a:rPr>
              <a:t>AAA</a:t>
            </a:r>
          </a:p>
        </p:txBody>
      </p:sp>
      <p:sp>
        <p:nvSpPr>
          <p:cNvPr id="49" name="Rectangle 48">
            <a:extLst>
              <a:ext uri="{FF2B5EF4-FFF2-40B4-BE49-F238E27FC236}">
                <a16:creationId xmlns:a16="http://schemas.microsoft.com/office/drawing/2014/main" id="{202C3FD7-F724-4C45-AF22-D1FE70F45D07}"/>
              </a:ext>
            </a:extLst>
          </p:cNvPr>
          <p:cNvSpPr/>
          <p:nvPr/>
        </p:nvSpPr>
        <p:spPr>
          <a:xfrm>
            <a:off x="735911" y="3475414"/>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p>
        </p:txBody>
      </p:sp>
      <p:sp>
        <p:nvSpPr>
          <p:cNvPr id="50" name="Rectangle 49">
            <a:extLst>
              <a:ext uri="{FF2B5EF4-FFF2-40B4-BE49-F238E27FC236}">
                <a16:creationId xmlns:a16="http://schemas.microsoft.com/office/drawing/2014/main" id="{66028373-6D13-FE46-822D-6665058A07F2}"/>
              </a:ext>
            </a:extLst>
          </p:cNvPr>
          <p:cNvSpPr/>
          <p:nvPr/>
        </p:nvSpPr>
        <p:spPr>
          <a:xfrm>
            <a:off x="688693" y="2518619"/>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p>
        </p:txBody>
      </p:sp>
      <p:sp>
        <p:nvSpPr>
          <p:cNvPr id="51" name="Rectangle 50">
            <a:extLst>
              <a:ext uri="{FF2B5EF4-FFF2-40B4-BE49-F238E27FC236}">
                <a16:creationId xmlns:a16="http://schemas.microsoft.com/office/drawing/2014/main" id="{54D4533A-F368-B14F-9D17-73B2AC9B61F4}"/>
              </a:ext>
            </a:extLst>
          </p:cNvPr>
          <p:cNvSpPr/>
          <p:nvPr/>
        </p:nvSpPr>
        <p:spPr>
          <a:xfrm>
            <a:off x="688693" y="2993932"/>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GGGG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endPar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52" name="Rectangle 51">
            <a:extLst>
              <a:ext uri="{FF2B5EF4-FFF2-40B4-BE49-F238E27FC236}">
                <a16:creationId xmlns:a16="http://schemas.microsoft.com/office/drawing/2014/main" id="{5EF3DA5A-84E5-FA47-A104-F468BD1F32B1}"/>
              </a:ext>
            </a:extLst>
          </p:cNvPr>
          <p:cNvSpPr/>
          <p:nvPr/>
        </p:nvSpPr>
        <p:spPr>
          <a:xfrm>
            <a:off x="720477" y="3238345"/>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CCCC</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GGGG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endPar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53" name="Rectangle 52">
            <a:extLst>
              <a:ext uri="{FF2B5EF4-FFF2-40B4-BE49-F238E27FC236}">
                <a16:creationId xmlns:a16="http://schemas.microsoft.com/office/drawing/2014/main" id="{7671E869-4C18-1F4D-BDCE-18FC3B9FE175}"/>
              </a:ext>
            </a:extLst>
          </p:cNvPr>
          <p:cNvSpPr/>
          <p:nvPr/>
        </p:nvSpPr>
        <p:spPr>
          <a:xfrm>
            <a:off x="688041" y="2755783"/>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GGG</a:t>
            </a: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endPar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54" name="Rectangle 53">
            <a:extLst>
              <a:ext uri="{FF2B5EF4-FFF2-40B4-BE49-F238E27FC236}">
                <a16:creationId xmlns:a16="http://schemas.microsoft.com/office/drawing/2014/main" id="{6C5B6CF7-93A9-FB4A-AD54-41CEAA4655B2}"/>
              </a:ext>
            </a:extLst>
          </p:cNvPr>
          <p:cNvSpPr/>
          <p:nvPr/>
        </p:nvSpPr>
        <p:spPr>
          <a:xfrm>
            <a:off x="756210" y="2351701"/>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GT</a:t>
            </a: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endPar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57" name="TextBox 56">
            <a:extLst>
              <a:ext uri="{FF2B5EF4-FFF2-40B4-BE49-F238E27FC236}">
                <a16:creationId xmlns:a16="http://schemas.microsoft.com/office/drawing/2014/main" id="{E1DE9BA9-8DA1-F24B-BE80-49C0F1FBB77F}"/>
              </a:ext>
            </a:extLst>
          </p:cNvPr>
          <p:cNvSpPr txBox="1"/>
          <p:nvPr/>
        </p:nvSpPr>
        <p:spPr>
          <a:xfrm>
            <a:off x="401293" y="3750196"/>
            <a:ext cx="20813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1982C3"/>
                </a:solidFill>
                <a:effectLst/>
                <a:uLnTx/>
                <a:uFillTx/>
                <a:latin typeface="Corbel" panose="020B0503020204020204" pitchFamily="34" charset="0"/>
                <a:ea typeface="+mn-ea"/>
                <a:cs typeface="+mn-cs"/>
              </a:rPr>
              <a:t>Filtered Reads</a:t>
            </a:r>
            <a:endParaRPr kumimoji="0" lang="en-CH" sz="2400" b="1" i="0" u="none" strike="noStrike" kern="1200" cap="none" spc="0" normalizeH="0" baseline="0" noProof="0" dirty="0">
              <a:ln>
                <a:noFill/>
              </a:ln>
              <a:solidFill>
                <a:srgbClr val="1982C3"/>
              </a:solidFill>
              <a:effectLst/>
              <a:uLnTx/>
              <a:uFillTx/>
              <a:latin typeface="Corbel" panose="020B0503020204020204" pitchFamily="34" charset="0"/>
              <a:ea typeface="+mn-ea"/>
              <a:cs typeface="+mn-cs"/>
            </a:endParaRPr>
          </a:p>
        </p:txBody>
      </p:sp>
      <p:sp>
        <p:nvSpPr>
          <p:cNvPr id="21" name="Rounded Rectangle 20">
            <a:extLst>
              <a:ext uri="{FF2B5EF4-FFF2-40B4-BE49-F238E27FC236}">
                <a16:creationId xmlns:a16="http://schemas.microsoft.com/office/drawing/2014/main" id="{50576CD0-C7EF-B54A-95C4-329CB6109292}"/>
              </a:ext>
            </a:extLst>
          </p:cNvPr>
          <p:cNvSpPr/>
          <p:nvPr/>
        </p:nvSpPr>
        <p:spPr>
          <a:xfrm>
            <a:off x="6724358" y="2291781"/>
            <a:ext cx="2048907" cy="1458415"/>
          </a:xfrm>
          <a:prstGeom prst="roundRect">
            <a:avLst>
              <a:gd name="adj" fmla="val 7116"/>
            </a:avLst>
          </a:prstGeom>
          <a:solidFill>
            <a:srgbClr val="F2E7FF"/>
          </a:solid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Computation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Unit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srgbClr val="A5A5A5">
                    <a:lumMod val="75000"/>
                  </a:srgbClr>
                </a:solidFill>
                <a:effectLst/>
                <a:uLnTx/>
                <a:uFillTx/>
                <a:latin typeface="Corbel" panose="020B0503020204020204" pitchFamily="34" charset="0"/>
                <a:ea typeface="+mn-ea"/>
                <a:cs typeface="+mn-cs"/>
              </a:rPr>
              <a:t>(CPU or Accelerator)</a:t>
            </a:r>
          </a:p>
        </p:txBody>
      </p:sp>
      <p:sp>
        <p:nvSpPr>
          <p:cNvPr id="22" name="Rounded Rectangle 21">
            <a:extLst>
              <a:ext uri="{FF2B5EF4-FFF2-40B4-BE49-F238E27FC236}">
                <a16:creationId xmlns:a16="http://schemas.microsoft.com/office/drawing/2014/main" id="{53DD1F9D-0083-5945-BB36-749D9762E256}"/>
              </a:ext>
            </a:extLst>
          </p:cNvPr>
          <p:cNvSpPr/>
          <p:nvPr/>
        </p:nvSpPr>
        <p:spPr>
          <a:xfrm>
            <a:off x="5842000" y="2291782"/>
            <a:ext cx="840153" cy="1458415"/>
          </a:xfrm>
          <a:prstGeom prst="roundRect">
            <a:avLst>
              <a:gd name="adj" fmla="val 7116"/>
            </a:avLst>
          </a:prstGeom>
          <a:solidFill>
            <a:schemeClr val="accent2">
              <a:lumMod val="20000"/>
              <a:lumOff val="80000"/>
            </a:schemeClr>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Cache</a:t>
            </a:r>
            <a:endParaRPr kumimoji="0" lang="en-CH" sz="1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24" name="Rounded Rectangle 23">
            <a:extLst>
              <a:ext uri="{FF2B5EF4-FFF2-40B4-BE49-F238E27FC236}">
                <a16:creationId xmlns:a16="http://schemas.microsoft.com/office/drawing/2014/main" id="{7E84C462-985F-2640-8B0F-31B31457E0D7}"/>
              </a:ext>
            </a:extLst>
          </p:cNvPr>
          <p:cNvSpPr/>
          <p:nvPr/>
        </p:nvSpPr>
        <p:spPr>
          <a:xfrm>
            <a:off x="3898900" y="2291782"/>
            <a:ext cx="1345754" cy="1458415"/>
          </a:xfrm>
          <a:prstGeom prst="roundRect">
            <a:avLst>
              <a:gd name="adj" fmla="val 7116"/>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Main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Memory</a:t>
            </a:r>
            <a:endParaRPr kumimoji="0" lang="en-CH" sz="2400" b="1" i="0" u="none" strike="noStrike" kern="1200" cap="none" spc="0" normalizeH="0" baseline="0" noProof="0" dirty="0">
              <a:ln>
                <a:noFill/>
              </a:ln>
              <a:solidFill>
                <a:srgbClr val="4472C4"/>
              </a:solidFill>
              <a:effectLst/>
              <a:uLnTx/>
              <a:uFillTx/>
              <a:latin typeface="Corbel" panose="020B0503020204020204" pitchFamily="34" charset="0"/>
              <a:ea typeface="+mn-ea"/>
              <a:cs typeface="+mn-cs"/>
            </a:endParaRPr>
          </a:p>
        </p:txBody>
      </p:sp>
      <p:sp>
        <p:nvSpPr>
          <p:cNvPr id="25" name="Rectangle 24">
            <a:extLst>
              <a:ext uri="{FF2B5EF4-FFF2-40B4-BE49-F238E27FC236}">
                <a16:creationId xmlns:a16="http://schemas.microsoft.com/office/drawing/2014/main" id="{BF5D7342-430B-5542-A930-5DC036F06B4B}"/>
              </a:ext>
            </a:extLst>
          </p:cNvPr>
          <p:cNvSpPr/>
          <p:nvPr/>
        </p:nvSpPr>
        <p:spPr>
          <a:xfrm>
            <a:off x="-223" y="4267200"/>
            <a:ext cx="9143999" cy="908613"/>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srgbClr val="1982C3"/>
                </a:solidFill>
                <a:effectLst/>
                <a:uLnTx/>
                <a:uFillTx/>
                <a:latin typeface="Corbel" panose="020B0503020204020204" pitchFamily="34" charset="0"/>
                <a:ea typeface="+mn-ea"/>
                <a:cs typeface="+mn-cs"/>
              </a:rPr>
              <a:t>Exactly-matching</a:t>
            </a:r>
            <a:r>
              <a:rPr kumimoji="0" lang="en-GB" sz="2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reads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Do not need expensive approximate string matching during alignment</a:t>
            </a:r>
          </a:p>
        </p:txBody>
      </p:sp>
    </p:spTree>
    <p:custDataLst>
      <p:tags r:id="rId1"/>
    </p:custDataLst>
    <p:extLst>
      <p:ext uri="{BB962C8B-B14F-4D97-AF65-F5344CB8AC3E}">
        <p14:creationId xmlns:p14="http://schemas.microsoft.com/office/powerpoint/2010/main" val="6568455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4"/>
                                        </p:tgtEl>
                                        <p:attrNameLst>
                                          <p:attrName>style.visibility</p:attrName>
                                        </p:attrNameLst>
                                      </p:cBhvr>
                                      <p:to>
                                        <p:strVal val="visible"/>
                                      </p:to>
                                    </p:set>
                                  </p:childTnLst>
                                </p:cTn>
                              </p:par>
                              <p:par>
                                <p:cTn id="17" presetID="1" presetClass="entr" presetSubtype="0" fill="hold" grpId="1" nodeType="withEffect">
                                  <p:stCondLst>
                                    <p:cond delay="0"/>
                                  </p:stCondLst>
                                  <p:childTnLst>
                                    <p:set>
                                      <p:cBhvr>
                                        <p:cTn id="18" dur="1" fill="hold">
                                          <p:stCondLst>
                                            <p:cond delay="0"/>
                                          </p:stCondLst>
                                        </p:cTn>
                                        <p:tgtEl>
                                          <p:spTgt spid="46"/>
                                        </p:tgtEl>
                                        <p:attrNameLst>
                                          <p:attrName>style.visibility</p:attrName>
                                        </p:attrNameLst>
                                      </p:cBhvr>
                                      <p:to>
                                        <p:strVal val="visible"/>
                                      </p:to>
                                    </p:set>
                                  </p:childTnLst>
                                </p:cTn>
                              </p:par>
                              <p:par>
                                <p:cTn id="19" presetID="1" presetClass="entr" presetSubtype="0" fill="hold" grpId="1" nodeType="withEffect">
                                  <p:stCondLst>
                                    <p:cond delay="0"/>
                                  </p:stCondLst>
                                  <p:childTnLst>
                                    <p:set>
                                      <p:cBhvr>
                                        <p:cTn id="20" dur="1" fill="hold">
                                          <p:stCondLst>
                                            <p:cond delay="0"/>
                                          </p:stCondLst>
                                        </p:cTn>
                                        <p:tgtEl>
                                          <p:spTgt spid="47"/>
                                        </p:tgtEl>
                                        <p:attrNameLst>
                                          <p:attrName>style.visibility</p:attrName>
                                        </p:attrNameLst>
                                      </p:cBhvr>
                                      <p:to>
                                        <p:strVal val="visible"/>
                                      </p:to>
                                    </p:set>
                                  </p:childTnLst>
                                </p:cTn>
                              </p:par>
                              <p:par>
                                <p:cTn id="21" presetID="1" presetClass="entr" presetSubtype="0" fill="hold" grpId="1" nodeType="withEffect">
                                  <p:stCondLst>
                                    <p:cond delay="0"/>
                                  </p:stCondLst>
                                  <p:childTnLst>
                                    <p:set>
                                      <p:cBhvr>
                                        <p:cTn id="22" dur="1" fill="hold">
                                          <p:stCondLst>
                                            <p:cond delay="0"/>
                                          </p:stCondLst>
                                        </p:cTn>
                                        <p:tgtEl>
                                          <p:spTgt spid="4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9" presetClass="emph" presetSubtype="0" grpId="1" nodeType="clickEffect">
                                  <p:stCondLst>
                                    <p:cond delay="0"/>
                                  </p:stCondLst>
                                  <p:childTnLst>
                                    <p:set>
                                      <p:cBhvr>
                                        <p:cTn id="26" dur="indefinite"/>
                                        <p:tgtEl>
                                          <p:spTgt spid="54"/>
                                        </p:tgtEl>
                                        <p:attrNameLst>
                                          <p:attrName>style.opacity</p:attrName>
                                        </p:attrNameLst>
                                      </p:cBhvr>
                                      <p:to>
                                        <p:strVal val="0.5"/>
                                      </p:to>
                                    </p:set>
                                    <p:animEffect filter="image" prLst="opacity: 0.5">
                                      <p:cBhvr rctx="IE">
                                        <p:cTn id="27" dur="indefinite"/>
                                        <p:tgtEl>
                                          <p:spTgt spid="54"/>
                                        </p:tgtEl>
                                      </p:cBhvr>
                                    </p:animEffect>
                                  </p:childTnLst>
                                </p:cTn>
                              </p:par>
                              <p:par>
                                <p:cTn id="28" presetID="9" presetClass="emph" presetSubtype="0" grpId="1" nodeType="withEffect">
                                  <p:stCondLst>
                                    <p:cond delay="0"/>
                                  </p:stCondLst>
                                  <p:childTnLst>
                                    <p:set>
                                      <p:cBhvr>
                                        <p:cTn id="29" dur="indefinite"/>
                                        <p:tgtEl>
                                          <p:spTgt spid="50"/>
                                        </p:tgtEl>
                                        <p:attrNameLst>
                                          <p:attrName>style.opacity</p:attrName>
                                        </p:attrNameLst>
                                      </p:cBhvr>
                                      <p:to>
                                        <p:strVal val="0.5"/>
                                      </p:to>
                                    </p:set>
                                    <p:animEffect filter="image" prLst="opacity: 0.5">
                                      <p:cBhvr rctx="IE">
                                        <p:cTn id="30" dur="indefinite"/>
                                        <p:tgtEl>
                                          <p:spTgt spid="50"/>
                                        </p:tgtEl>
                                      </p:cBhvr>
                                    </p:animEffect>
                                  </p:childTnLst>
                                </p:cTn>
                              </p:par>
                              <p:par>
                                <p:cTn id="31" presetID="9" presetClass="emph" presetSubtype="0" grpId="1" nodeType="withEffect">
                                  <p:stCondLst>
                                    <p:cond delay="0"/>
                                  </p:stCondLst>
                                  <p:childTnLst>
                                    <p:set>
                                      <p:cBhvr>
                                        <p:cTn id="32" dur="indefinite"/>
                                        <p:tgtEl>
                                          <p:spTgt spid="53"/>
                                        </p:tgtEl>
                                        <p:attrNameLst>
                                          <p:attrName>style.opacity</p:attrName>
                                        </p:attrNameLst>
                                      </p:cBhvr>
                                      <p:to>
                                        <p:strVal val="0.5"/>
                                      </p:to>
                                    </p:set>
                                    <p:animEffect filter="image" prLst="opacity: 0.5">
                                      <p:cBhvr rctx="IE">
                                        <p:cTn id="33" dur="indefinite"/>
                                        <p:tgtEl>
                                          <p:spTgt spid="53"/>
                                        </p:tgtEl>
                                      </p:cBhvr>
                                    </p:animEffect>
                                  </p:childTnLst>
                                </p:cTn>
                              </p:par>
                              <p:par>
                                <p:cTn id="34" presetID="9" presetClass="emph" presetSubtype="0" grpId="1" nodeType="withEffect">
                                  <p:stCondLst>
                                    <p:cond delay="0"/>
                                  </p:stCondLst>
                                  <p:childTnLst>
                                    <p:set>
                                      <p:cBhvr>
                                        <p:cTn id="35" dur="indefinite"/>
                                        <p:tgtEl>
                                          <p:spTgt spid="51"/>
                                        </p:tgtEl>
                                        <p:attrNameLst>
                                          <p:attrName>style.opacity</p:attrName>
                                        </p:attrNameLst>
                                      </p:cBhvr>
                                      <p:to>
                                        <p:strVal val="0.5"/>
                                      </p:to>
                                    </p:set>
                                    <p:animEffect filter="image" prLst="opacity: 0.5">
                                      <p:cBhvr rctx="IE">
                                        <p:cTn id="36" dur="indefinite"/>
                                        <p:tgtEl>
                                          <p:spTgt spid="51"/>
                                        </p:tgtEl>
                                      </p:cBhvr>
                                    </p:animEffect>
                                  </p:childTnLst>
                                </p:cTn>
                              </p:par>
                              <p:par>
                                <p:cTn id="37" presetID="9" presetClass="emph" presetSubtype="0" grpId="1" nodeType="withEffect">
                                  <p:stCondLst>
                                    <p:cond delay="0"/>
                                  </p:stCondLst>
                                  <p:childTnLst>
                                    <p:set>
                                      <p:cBhvr>
                                        <p:cTn id="38" dur="indefinite"/>
                                        <p:tgtEl>
                                          <p:spTgt spid="52"/>
                                        </p:tgtEl>
                                        <p:attrNameLst>
                                          <p:attrName>style.opacity</p:attrName>
                                        </p:attrNameLst>
                                      </p:cBhvr>
                                      <p:to>
                                        <p:strVal val="0.5"/>
                                      </p:to>
                                    </p:set>
                                    <p:animEffect filter="image" prLst="opacity: 0.5">
                                      <p:cBhvr rctx="IE">
                                        <p:cTn id="39" dur="indefinite"/>
                                        <p:tgtEl>
                                          <p:spTgt spid="52"/>
                                        </p:tgtEl>
                                      </p:cBhvr>
                                    </p:animEffect>
                                  </p:childTnLst>
                                </p:cTn>
                              </p:par>
                              <p:par>
                                <p:cTn id="40" presetID="9" presetClass="emph" presetSubtype="0" grpId="1" nodeType="withEffect">
                                  <p:stCondLst>
                                    <p:cond delay="0"/>
                                  </p:stCondLst>
                                  <p:childTnLst>
                                    <p:set>
                                      <p:cBhvr>
                                        <p:cTn id="41" dur="indefinite"/>
                                        <p:tgtEl>
                                          <p:spTgt spid="49"/>
                                        </p:tgtEl>
                                        <p:attrNameLst>
                                          <p:attrName>style.opacity</p:attrName>
                                        </p:attrNameLst>
                                      </p:cBhvr>
                                      <p:to>
                                        <p:strVal val="0.5"/>
                                      </p:to>
                                    </p:set>
                                    <p:animEffect filter="image" prLst="opacity: 0.5">
                                      <p:cBhvr rctx="IE">
                                        <p:cTn id="42" dur="indefinite"/>
                                        <p:tgtEl>
                                          <p:spTgt spid="49"/>
                                        </p:tgtEl>
                                      </p:cBhvr>
                                    </p:animEffect>
                                  </p:childTnLst>
                                </p:cTn>
                              </p:par>
                              <p:par>
                                <p:cTn id="43" presetID="1" presetClass="entr" presetSubtype="0" fill="hold" grpId="0" nodeType="withEffect">
                                  <p:stCondLst>
                                    <p:cond delay="0"/>
                                  </p:stCondLst>
                                  <p:childTnLst>
                                    <p:set>
                                      <p:cBhvr>
                                        <p:cTn id="44" dur="1" fill="hold">
                                          <p:stCondLst>
                                            <p:cond delay="0"/>
                                          </p:stCondLst>
                                        </p:cTn>
                                        <p:tgtEl>
                                          <p:spTgt spid="57"/>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0" presetClass="path" presetSubtype="0" accel="50000" decel="50000" fill="hold" grpId="0" nodeType="clickEffect">
                                  <p:stCondLst>
                                    <p:cond delay="0"/>
                                  </p:stCondLst>
                                  <p:childTnLst>
                                    <p:animMotion origin="layout" path="M 2.77778E-6 2.96296E-6 L 0.69861 0.20046 " pathEditMode="relative" rAng="0" ptsTypes="AA">
                                      <p:cBhvr>
                                        <p:cTn id="48" dur="250" fill="hold"/>
                                        <p:tgtEl>
                                          <p:spTgt spid="46"/>
                                        </p:tgtEl>
                                        <p:attrNameLst>
                                          <p:attrName>ppt_x</p:attrName>
                                          <p:attrName>ppt_y</p:attrName>
                                        </p:attrNameLst>
                                      </p:cBhvr>
                                      <p:rCtr x="34931" y="10023"/>
                                    </p:animMotion>
                                  </p:childTnLst>
                                </p:cTn>
                              </p:par>
                            </p:childTnLst>
                          </p:cTn>
                        </p:par>
                        <p:par>
                          <p:cTn id="49" fill="hold">
                            <p:stCondLst>
                              <p:cond delay="250"/>
                            </p:stCondLst>
                            <p:childTnLst>
                              <p:par>
                                <p:cTn id="50" presetID="0" presetClass="path" presetSubtype="0" accel="50000" decel="50000" fill="hold" grpId="0" nodeType="afterEffect">
                                  <p:stCondLst>
                                    <p:cond delay="0"/>
                                  </p:stCondLst>
                                  <p:childTnLst>
                                    <p:animMotion origin="layout" path="M 2.77778E-6 3.7037E-6 L 0.70087 0.14213 " pathEditMode="relative" rAng="0" ptsTypes="AA">
                                      <p:cBhvr>
                                        <p:cTn id="51" dur="250" fill="hold"/>
                                        <p:tgtEl>
                                          <p:spTgt spid="47"/>
                                        </p:tgtEl>
                                        <p:attrNameLst>
                                          <p:attrName>ppt_x</p:attrName>
                                          <p:attrName>ppt_y</p:attrName>
                                        </p:attrNameLst>
                                      </p:cBhvr>
                                      <p:rCtr x="35035" y="7106"/>
                                    </p:animMotion>
                                  </p:childTnLst>
                                </p:cTn>
                              </p:par>
                            </p:childTnLst>
                          </p:cTn>
                        </p:par>
                        <p:par>
                          <p:cTn id="52" fill="hold">
                            <p:stCondLst>
                              <p:cond delay="500"/>
                            </p:stCondLst>
                            <p:childTnLst>
                              <p:par>
                                <p:cTn id="53" presetID="0" presetClass="path" presetSubtype="0" accel="50000" decel="50000" fill="hold" grpId="0" nodeType="afterEffect">
                                  <p:stCondLst>
                                    <p:cond delay="0"/>
                                  </p:stCondLst>
                                  <p:childTnLst>
                                    <p:animMotion origin="layout" path="M 2.77778E-6 4.44444E-6 L 0.71163 0.08657 " pathEditMode="relative" rAng="0" ptsTypes="AA">
                                      <p:cBhvr>
                                        <p:cTn id="54" dur="250" fill="hold"/>
                                        <p:tgtEl>
                                          <p:spTgt spid="48"/>
                                        </p:tgtEl>
                                        <p:attrNameLst>
                                          <p:attrName>ppt_x</p:attrName>
                                          <p:attrName>ppt_y</p:attrName>
                                        </p:attrNameLst>
                                      </p:cBhvr>
                                      <p:rCtr x="35573" y="4329"/>
                                    </p:animMotion>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25"/>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46" grpId="0" animBg="1"/>
      <p:bldP spid="46" grpId="1" animBg="1"/>
      <p:bldP spid="47" grpId="0" animBg="1"/>
      <p:bldP spid="47" grpId="1" animBg="1"/>
      <p:bldP spid="48" grpId="0" animBg="1"/>
      <p:bldP spid="48" grpId="1" animBg="1"/>
      <p:bldP spid="49" grpId="0" animBg="1"/>
      <p:bldP spid="49" grpId="1" animBg="1"/>
      <p:bldP spid="50" grpId="0" animBg="1"/>
      <p:bldP spid="50" grpId="1" animBg="1"/>
      <p:bldP spid="51" grpId="0" animBg="1"/>
      <p:bldP spid="51" grpId="1" animBg="1"/>
      <p:bldP spid="52" grpId="0" animBg="1"/>
      <p:bldP spid="52" grpId="1" animBg="1"/>
      <p:bldP spid="53" grpId="0" animBg="1"/>
      <p:bldP spid="53" grpId="1" animBg="1"/>
      <p:bldP spid="54" grpId="0" animBg="1"/>
      <p:bldP spid="54" grpId="1" animBg="1"/>
      <p:bldP spid="57" grpId="0"/>
      <p:bldP spid="25" grpId="0" animBg="1"/>
    </p:bld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3829D2-A40B-314C-A479-C95DDD1C2E10}"/>
              </a:ext>
            </a:extLst>
          </p:cNvPr>
          <p:cNvSpPr>
            <a:spLocks noGrp="1"/>
          </p:cNvSpPr>
          <p:nvPr>
            <p:ph type="title"/>
          </p:nvPr>
        </p:nvSpPr>
        <p:spPr/>
        <p:txBody>
          <a:bodyPr/>
          <a:lstStyle/>
          <a:p>
            <a:r>
              <a:rPr lang="en-CH" dirty="0"/>
              <a:t>GenStore</a:t>
            </a:r>
          </a:p>
        </p:txBody>
      </p:sp>
      <p:sp>
        <p:nvSpPr>
          <p:cNvPr id="16" name="Rectangle 15">
            <a:extLst>
              <a:ext uri="{FF2B5EF4-FFF2-40B4-BE49-F238E27FC236}">
                <a16:creationId xmlns:a16="http://schemas.microsoft.com/office/drawing/2014/main" id="{4370B287-BAD8-4542-8D2C-4A8E6592DB15}"/>
              </a:ext>
            </a:extLst>
          </p:cNvPr>
          <p:cNvSpPr/>
          <p:nvPr/>
        </p:nvSpPr>
        <p:spPr>
          <a:xfrm>
            <a:off x="-1" y="3816725"/>
            <a:ext cx="9144000" cy="748728"/>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2800" b="1" i="0" u="none" strike="noStrike" kern="1200" cap="none" spc="0" normalizeH="0" baseline="0" noProof="0" dirty="0">
              <a:ln>
                <a:noFill/>
              </a:ln>
              <a:solidFill>
                <a:srgbClr val="629B3C"/>
              </a:solidFill>
              <a:effectLst/>
              <a:uLnTx/>
              <a:uFillTx/>
              <a:latin typeface="Corbel" panose="020B0503020204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800" b="1" i="0" u="none" strike="noStrike" kern="1200" cap="none" spc="0" normalizeH="0" baseline="0" noProof="0" dirty="0">
                <a:ln>
                  <a:noFill/>
                </a:ln>
                <a:solidFill>
                  <a:srgbClr val="629B3C"/>
                </a:solidFill>
                <a:effectLst/>
                <a:uLnTx/>
                <a:uFillTx/>
                <a:latin typeface="Corbel" panose="020B0503020204020204" pitchFamily="34" charset="0"/>
                <a:ea typeface="+mn-ea"/>
                <a:cs typeface="+mn-cs"/>
              </a:rPr>
              <a:t>Computation overhead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800" b="1" i="0" u="none" strike="noStrike" kern="1200" cap="none" spc="0" normalizeH="0" baseline="0" noProof="0" dirty="0">
                <a:ln>
                  <a:noFill/>
                </a:ln>
                <a:solidFill>
                  <a:srgbClr val="629B3C"/>
                </a:solidFill>
                <a:effectLst/>
                <a:uLnTx/>
                <a:uFillTx/>
                <a:latin typeface="Corbel" panose="020B0503020204020204" pitchFamily="34" charset="0"/>
                <a:ea typeface="+mn-ea"/>
                <a:cs typeface="+mn-cs"/>
              </a:rPr>
              <a:t> </a:t>
            </a:r>
          </a:p>
        </p:txBody>
      </p:sp>
      <p:sp>
        <p:nvSpPr>
          <p:cNvPr id="17" name="Rectangle 16">
            <a:extLst>
              <a:ext uri="{FF2B5EF4-FFF2-40B4-BE49-F238E27FC236}">
                <a16:creationId xmlns:a16="http://schemas.microsoft.com/office/drawing/2014/main" id="{EBD1BA12-CAEE-1444-9A7D-EFF6CA2E8F96}"/>
              </a:ext>
            </a:extLst>
          </p:cNvPr>
          <p:cNvSpPr/>
          <p:nvPr/>
        </p:nvSpPr>
        <p:spPr>
          <a:xfrm>
            <a:off x="-1" y="4673964"/>
            <a:ext cx="9144000" cy="748727"/>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629B3C"/>
                </a:solidFill>
                <a:effectLst/>
                <a:uLnTx/>
                <a:uFillTx/>
                <a:latin typeface="Corbel" panose="020B0503020204020204" pitchFamily="34" charset="0"/>
                <a:ea typeface="+mn-ea"/>
                <a:cs typeface="+mn-cs"/>
              </a:rPr>
              <a:t>Data </a:t>
            </a:r>
            <a:r>
              <a:rPr kumimoji="0" lang="en-GB" sz="2800" b="1" i="0" u="none" strike="noStrike" kern="1200" cap="none" spc="0" normalizeH="0" baseline="0" noProof="0" dirty="0">
                <a:ln>
                  <a:noFill/>
                </a:ln>
                <a:solidFill>
                  <a:srgbClr val="629B3C"/>
                </a:solidFill>
                <a:effectLst/>
                <a:uLnTx/>
                <a:uFillTx/>
                <a:latin typeface="Corbel" panose="020B0503020204020204" pitchFamily="34" charset="0"/>
                <a:ea typeface="+mn-ea"/>
                <a:cs typeface="+mn-cs"/>
              </a:rPr>
              <a:t>movement overhead </a:t>
            </a:r>
            <a:r>
              <a:rPr kumimoji="0" lang="en-CH" sz="2800" b="1" i="0" u="none" strike="noStrike" kern="1200" cap="none" spc="0" normalizeH="0" baseline="0" noProof="0" dirty="0">
                <a:ln>
                  <a:noFill/>
                </a:ln>
                <a:solidFill>
                  <a:srgbClr val="629B3C"/>
                </a:solidFill>
                <a:effectLst/>
                <a:uLnTx/>
                <a:uFillTx/>
                <a:latin typeface="Corbel" panose="020B0503020204020204" pitchFamily="34" charset="0"/>
                <a:ea typeface="+mn-ea"/>
                <a:cs typeface="+mn-cs"/>
              </a:rPr>
              <a:t> </a:t>
            </a:r>
          </a:p>
        </p:txBody>
      </p:sp>
      <p:sp>
        <p:nvSpPr>
          <p:cNvPr id="27" name="Rectangle 26">
            <a:extLst>
              <a:ext uri="{FF2B5EF4-FFF2-40B4-BE49-F238E27FC236}">
                <a16:creationId xmlns:a16="http://schemas.microsoft.com/office/drawing/2014/main" id="{6D3C8E0D-B892-A54E-B98B-2BF91DABD861}"/>
              </a:ext>
            </a:extLst>
          </p:cNvPr>
          <p:cNvSpPr/>
          <p:nvPr/>
        </p:nvSpPr>
        <p:spPr>
          <a:xfrm>
            <a:off x="-1" y="5504396"/>
            <a:ext cx="9144000" cy="920785"/>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63538" marR="0" lvl="1" indent="-185738" algn="ctr" defTabSz="914400" rtl="0" eaLnBrk="1" fontAlgn="auto" latinLnBrk="0" hangingPunct="1">
              <a:lnSpc>
                <a:spcPct val="90000"/>
              </a:lnSpc>
              <a:spcBef>
                <a:spcPts val="400"/>
              </a:spcBef>
              <a:spcAft>
                <a:spcPts val="0"/>
              </a:spcAft>
              <a:buClrTx/>
              <a:buSzTx/>
              <a:buFontTx/>
              <a:buNone/>
              <a:tabLst/>
              <a:defRPr/>
            </a:pPr>
            <a:r>
              <a:rPr kumimoji="0" lang="en-US" sz="2800" b="1" i="0" u="none" strike="noStrike" kern="1200" cap="none" spc="0" normalizeH="0" baseline="0" noProof="0" dirty="0" err="1">
                <a:ln>
                  <a:noFill/>
                </a:ln>
                <a:solidFill>
                  <a:srgbClr val="7030A0"/>
                </a:solidFill>
                <a:effectLst/>
                <a:uLnTx/>
                <a:uFillTx/>
                <a:latin typeface="Corbel" panose="020B0503020204020204" pitchFamily="34" charset="0"/>
                <a:ea typeface="Segoe UI Symbol" panose="020B0502040204020203" pitchFamily="34" charset="0"/>
                <a:cs typeface="Segoe UI Historic" panose="020B0502040204020203" pitchFamily="34" charset="0"/>
              </a:rPr>
              <a:t>GenStore</a:t>
            </a:r>
            <a:r>
              <a:rPr kumimoji="0" lang="en-US" sz="2800" b="1" i="0" u="none" strike="noStrike" kern="1200" cap="none" spc="0" normalizeH="0" baseline="0" noProof="0" dirty="0">
                <a:ln>
                  <a:noFill/>
                </a:ln>
                <a:solidFill>
                  <a:srgbClr val="7030A0"/>
                </a:solidFill>
                <a:effectLst/>
                <a:uLnTx/>
                <a:uFillTx/>
                <a:latin typeface="Corbel" panose="020B0503020204020204" pitchFamily="34" charset="0"/>
                <a:ea typeface="Segoe UI Symbol" panose="020B0502040204020203" pitchFamily="34" charset="0"/>
                <a:cs typeface="Segoe UI Historic" panose="020B0502040204020203" pitchFamily="34" charset="0"/>
              </a:rPr>
              <a:t> provides significant speedup (</a:t>
            </a:r>
            <a:r>
              <a:rPr kumimoji="0" lang="en-US" sz="2000" b="1" i="0" u="none" strike="noStrike" kern="1200" cap="none" spc="0" normalizeH="0" baseline="0" noProof="0" dirty="0">
                <a:ln>
                  <a:noFill/>
                </a:ln>
                <a:solidFill>
                  <a:srgbClr val="7030A0"/>
                </a:solidFill>
                <a:effectLst/>
                <a:uLnTx/>
                <a:uFillTx/>
                <a:latin typeface="Verdana" panose="020B0604030504040204" pitchFamily="34" charset="0"/>
                <a:ea typeface="Verdana" panose="020B0604030504040204" pitchFamily="34" charset="0"/>
                <a:cs typeface="Verdana" panose="020B0604030504040204" pitchFamily="34" charset="0"/>
              </a:rPr>
              <a:t>1.4x - 33.6x</a:t>
            </a:r>
            <a:r>
              <a:rPr kumimoji="0" lang="en-US" sz="2800" b="1" i="0" u="none" strike="noStrike" kern="1200" cap="none" spc="0" normalizeH="0" baseline="0" noProof="0" dirty="0">
                <a:ln>
                  <a:noFill/>
                </a:ln>
                <a:solidFill>
                  <a:srgbClr val="7030A0"/>
                </a:solidFill>
                <a:effectLst/>
                <a:uLnTx/>
                <a:uFillTx/>
                <a:latin typeface="Corbel" panose="020B0503020204020204" pitchFamily="34" charset="0"/>
                <a:ea typeface="Segoe UI Symbol" panose="020B0502040204020203" pitchFamily="34" charset="0"/>
                <a:cs typeface="Segoe UI Historic" panose="020B0502040204020203" pitchFamily="34" charset="0"/>
              </a:rPr>
              <a:t>) and  </a:t>
            </a:r>
          </a:p>
          <a:p>
            <a:pPr marL="363538" marR="0" lvl="1" indent="-185738" algn="ctr" defTabSz="914400" rtl="0" eaLnBrk="1" fontAlgn="auto" latinLnBrk="0" hangingPunct="1">
              <a:lnSpc>
                <a:spcPct val="90000"/>
              </a:lnSpc>
              <a:spcBef>
                <a:spcPts val="400"/>
              </a:spcBef>
              <a:spcAft>
                <a:spcPts val="0"/>
              </a:spcAft>
              <a:buClrTx/>
              <a:buSzTx/>
              <a:buFontTx/>
              <a:buNone/>
              <a:tabLst/>
              <a:defRPr/>
            </a:pPr>
            <a:r>
              <a:rPr kumimoji="0" lang="en-US" sz="2800" b="1" i="0" u="none" strike="noStrike" kern="1200" cap="none" spc="0" normalizeH="0" baseline="0" noProof="0" dirty="0">
                <a:ln>
                  <a:noFill/>
                </a:ln>
                <a:solidFill>
                  <a:srgbClr val="7030A0"/>
                </a:solidFill>
                <a:effectLst/>
                <a:uLnTx/>
                <a:uFillTx/>
                <a:latin typeface="Corbel" panose="020B0503020204020204" pitchFamily="34" charset="0"/>
                <a:ea typeface="Segoe UI Symbol" panose="020B0502040204020203" pitchFamily="34" charset="0"/>
                <a:cs typeface="Segoe UI Historic" panose="020B0502040204020203" pitchFamily="34" charset="0"/>
              </a:rPr>
              <a:t>energy reduction </a:t>
            </a:r>
            <a:r>
              <a:rPr kumimoji="0" lang="en-US" sz="2000" b="1" i="0" u="none" strike="noStrike" kern="1200" cap="none" spc="0" normalizeH="0" baseline="0" noProof="0" dirty="0">
                <a:ln>
                  <a:noFill/>
                </a:ln>
                <a:solidFill>
                  <a:srgbClr val="7030A0"/>
                </a:solidFill>
                <a:effectLst/>
                <a:uLnTx/>
                <a:uFillTx/>
                <a:latin typeface="Verdana" panose="020B0604030504040204" pitchFamily="34" charset="0"/>
                <a:ea typeface="Verdana" panose="020B0604030504040204" pitchFamily="34" charset="0"/>
                <a:cs typeface="Verdana" panose="020B0604030504040204" pitchFamily="34" charset="0"/>
              </a:rPr>
              <a:t>(3.9x – 29.2x) </a:t>
            </a:r>
            <a:r>
              <a:rPr kumimoji="0" lang="en-US" sz="2800" b="1" i="0" u="none" strike="noStrike" kern="1200" cap="none" spc="0" normalizeH="0" baseline="0" noProof="0" dirty="0">
                <a:ln>
                  <a:noFill/>
                </a:ln>
                <a:solidFill>
                  <a:srgbClr val="7030A0"/>
                </a:solidFill>
                <a:effectLst/>
                <a:uLnTx/>
                <a:uFillTx/>
                <a:latin typeface="Corbel" panose="020B0503020204020204" pitchFamily="34" charset="0"/>
                <a:ea typeface="Segoe UI Symbol" panose="020B0502040204020203" pitchFamily="34" charset="0"/>
                <a:cs typeface="Segoe UI Historic" panose="020B0502040204020203" pitchFamily="34" charset="0"/>
              </a:rPr>
              <a:t>at low cost</a:t>
            </a:r>
          </a:p>
        </p:txBody>
      </p:sp>
      <p:pic>
        <p:nvPicPr>
          <p:cNvPr id="25" name="Graphic 24" descr="Filter">
            <a:extLst>
              <a:ext uri="{FF2B5EF4-FFF2-40B4-BE49-F238E27FC236}">
                <a16:creationId xmlns:a16="http://schemas.microsoft.com/office/drawing/2014/main" id="{8B25414C-F63C-6F43-896D-900C1C603131}"/>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89560" y="1084746"/>
            <a:ext cx="914400" cy="914400"/>
          </a:xfrm>
          <a:prstGeom prst="rect">
            <a:avLst/>
          </a:prstGeom>
        </p:spPr>
      </p:pic>
      <p:sp>
        <p:nvSpPr>
          <p:cNvPr id="28" name="TextBox 27">
            <a:extLst>
              <a:ext uri="{FF2B5EF4-FFF2-40B4-BE49-F238E27FC236}">
                <a16:creationId xmlns:a16="http://schemas.microsoft.com/office/drawing/2014/main" id="{85A1149C-150A-D144-A3DF-0426926EEAFF}"/>
              </a:ext>
            </a:extLst>
          </p:cNvPr>
          <p:cNvSpPr txBox="1"/>
          <p:nvPr/>
        </p:nvSpPr>
        <p:spPr>
          <a:xfrm>
            <a:off x="1103960" y="1191465"/>
            <a:ext cx="5578193"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2400" b="1" i="1" u="none" strike="noStrike" kern="1200" cap="none" spc="0" normalizeH="0" baseline="0" noProof="0" dirty="0">
                <a:ln>
                  <a:noFill/>
                </a:ln>
                <a:solidFill>
                  <a:srgbClr val="1982C3"/>
                </a:solidFill>
                <a:effectLst/>
                <a:uLnTx/>
                <a:uFillTx/>
                <a:latin typeface="Corbel" panose="020B0503020204020204" pitchFamily="34" charset="0"/>
                <a:ea typeface="+mn-ea"/>
                <a:cs typeface="+mn-cs"/>
              </a:rPr>
              <a:t>Filter</a:t>
            </a:r>
            <a:r>
              <a:rPr kumimoji="0" lang="en-CH" sz="2400" b="1" i="0" u="none" strike="noStrike" kern="1200" cap="none" spc="0" normalizeH="0" baseline="0" noProof="0" dirty="0">
                <a:ln>
                  <a:noFill/>
                </a:ln>
                <a:solidFill>
                  <a:srgbClr val="1982C3"/>
                </a:solidFill>
                <a:effectLst/>
                <a:uLnTx/>
                <a:uFillTx/>
                <a:latin typeface="Corbel" panose="020B0503020204020204" pitchFamily="34" charset="0"/>
                <a:ea typeface="+mn-ea"/>
                <a:cs typeface="+mn-cs"/>
              </a:rPr>
              <a:t> reads that do </a:t>
            </a:r>
            <a:r>
              <a:rPr kumimoji="0" lang="en-CH" sz="2400" b="1" i="1" u="none" strike="noStrike" kern="1200" cap="none" spc="0" normalizeH="0" baseline="0" noProof="0" dirty="0">
                <a:ln>
                  <a:noFill/>
                </a:ln>
                <a:solidFill>
                  <a:srgbClr val="1982C3"/>
                </a:solidFill>
                <a:effectLst/>
                <a:uLnTx/>
                <a:uFillTx/>
                <a:latin typeface="Corbel" panose="020B0503020204020204" pitchFamily="34" charset="0"/>
                <a:ea typeface="+mn-ea"/>
                <a:cs typeface="+mn-cs"/>
              </a:rPr>
              <a:t>not</a:t>
            </a:r>
            <a:r>
              <a:rPr kumimoji="0" lang="en-CH" sz="2400" b="1" i="0" u="none" strike="noStrike" kern="1200" cap="none" spc="0" normalizeH="0" baseline="0" noProof="0" dirty="0">
                <a:ln>
                  <a:noFill/>
                </a:ln>
                <a:solidFill>
                  <a:srgbClr val="1982C3"/>
                </a:solidFill>
                <a:effectLst/>
                <a:uLnTx/>
                <a:uFillTx/>
                <a:latin typeface="Corbel" panose="020B0503020204020204" pitchFamily="34" charset="0"/>
                <a:ea typeface="+mn-ea"/>
                <a:cs typeface="+mn-cs"/>
              </a:rPr>
              <a:t> require alignment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1" u="none" strike="noStrike" kern="1200" cap="none" spc="0" normalizeH="0" baseline="0" noProof="0" dirty="0">
                <a:ln>
                  <a:noFill/>
                </a:ln>
                <a:solidFill>
                  <a:srgbClr val="1982C3"/>
                </a:solidFill>
                <a:effectLst/>
                <a:uLnTx/>
                <a:uFillTx/>
                <a:latin typeface="Corbel" panose="020B0503020204020204" pitchFamily="34" charset="0"/>
                <a:ea typeface="+mn-ea"/>
                <a:cs typeface="+mn-cs"/>
              </a:rPr>
              <a:t>i</a:t>
            </a:r>
            <a:r>
              <a:rPr kumimoji="0" lang="en-CH" sz="2400" b="1" i="1" u="none" strike="noStrike" kern="1200" cap="none" spc="0" normalizeH="0" baseline="0" noProof="0" dirty="0">
                <a:ln>
                  <a:noFill/>
                </a:ln>
                <a:solidFill>
                  <a:srgbClr val="1982C3"/>
                </a:solidFill>
                <a:effectLst/>
                <a:uLnTx/>
                <a:uFillTx/>
                <a:latin typeface="Corbel" panose="020B0503020204020204" pitchFamily="34" charset="0"/>
                <a:ea typeface="+mn-ea"/>
                <a:cs typeface="+mn-cs"/>
              </a:rPr>
              <a:t>nside the storage system</a:t>
            </a:r>
          </a:p>
        </p:txBody>
      </p:sp>
      <p:sp>
        <p:nvSpPr>
          <p:cNvPr id="24" name="Rounded Rectangle 23">
            <a:extLst>
              <a:ext uri="{FF2B5EF4-FFF2-40B4-BE49-F238E27FC236}">
                <a16:creationId xmlns:a16="http://schemas.microsoft.com/office/drawing/2014/main" id="{ADF88CDD-0907-5444-A601-79E5591035C3}"/>
              </a:ext>
            </a:extLst>
          </p:cNvPr>
          <p:cNvSpPr/>
          <p:nvPr/>
        </p:nvSpPr>
        <p:spPr>
          <a:xfrm>
            <a:off x="6724358" y="2291781"/>
            <a:ext cx="2048907" cy="1458415"/>
          </a:xfrm>
          <a:prstGeom prst="roundRect">
            <a:avLst>
              <a:gd name="adj" fmla="val 7116"/>
            </a:avLst>
          </a:prstGeom>
          <a:solidFill>
            <a:srgbClr val="F2E7FF"/>
          </a:solid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Computation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Unit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srgbClr val="A5A5A5">
                    <a:lumMod val="75000"/>
                  </a:srgbClr>
                </a:solidFill>
                <a:effectLst/>
                <a:uLnTx/>
                <a:uFillTx/>
                <a:latin typeface="Corbel" panose="020B0503020204020204" pitchFamily="34" charset="0"/>
                <a:ea typeface="+mn-ea"/>
                <a:cs typeface="+mn-cs"/>
              </a:rPr>
              <a:t>(CPU or Accelerator)</a:t>
            </a:r>
          </a:p>
        </p:txBody>
      </p:sp>
      <p:sp>
        <p:nvSpPr>
          <p:cNvPr id="26" name="Rounded Rectangle 25">
            <a:extLst>
              <a:ext uri="{FF2B5EF4-FFF2-40B4-BE49-F238E27FC236}">
                <a16:creationId xmlns:a16="http://schemas.microsoft.com/office/drawing/2014/main" id="{F9B73524-4D68-1F49-A997-CA80B3318EBB}"/>
              </a:ext>
            </a:extLst>
          </p:cNvPr>
          <p:cNvSpPr/>
          <p:nvPr/>
        </p:nvSpPr>
        <p:spPr>
          <a:xfrm>
            <a:off x="5842000" y="2291782"/>
            <a:ext cx="840153" cy="1458415"/>
          </a:xfrm>
          <a:prstGeom prst="roundRect">
            <a:avLst>
              <a:gd name="adj" fmla="val 7116"/>
            </a:avLst>
          </a:prstGeom>
          <a:solidFill>
            <a:schemeClr val="accent2">
              <a:lumMod val="20000"/>
              <a:lumOff val="80000"/>
            </a:schemeClr>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Cache</a:t>
            </a:r>
            <a:endParaRPr kumimoji="0" lang="en-CH" sz="1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33" name="Rounded Rectangle 32">
            <a:extLst>
              <a:ext uri="{FF2B5EF4-FFF2-40B4-BE49-F238E27FC236}">
                <a16:creationId xmlns:a16="http://schemas.microsoft.com/office/drawing/2014/main" id="{BCDB42AB-3D54-2344-AEEE-31EFE51B1B0E}"/>
              </a:ext>
            </a:extLst>
          </p:cNvPr>
          <p:cNvSpPr/>
          <p:nvPr/>
        </p:nvSpPr>
        <p:spPr>
          <a:xfrm>
            <a:off x="3898900" y="2291782"/>
            <a:ext cx="1345754" cy="1458415"/>
          </a:xfrm>
          <a:prstGeom prst="roundRect">
            <a:avLst>
              <a:gd name="adj" fmla="val 7116"/>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Main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Memory</a:t>
            </a:r>
            <a:endParaRPr kumimoji="0" lang="en-CH" sz="2400" b="1" i="0" u="none" strike="noStrike" kern="1200" cap="none" spc="0" normalizeH="0" baseline="0" noProof="0" dirty="0">
              <a:ln>
                <a:noFill/>
              </a:ln>
              <a:solidFill>
                <a:srgbClr val="4472C4"/>
              </a:solidFill>
              <a:effectLst/>
              <a:uLnTx/>
              <a:uFillTx/>
              <a:latin typeface="Corbel" panose="020B0503020204020204" pitchFamily="34" charset="0"/>
              <a:ea typeface="+mn-ea"/>
              <a:cs typeface="+mn-cs"/>
            </a:endParaRPr>
          </a:p>
        </p:txBody>
      </p:sp>
      <p:sp>
        <p:nvSpPr>
          <p:cNvPr id="34" name="Rounded Rectangle 33">
            <a:extLst>
              <a:ext uri="{FF2B5EF4-FFF2-40B4-BE49-F238E27FC236}">
                <a16:creationId xmlns:a16="http://schemas.microsoft.com/office/drawing/2014/main" id="{B09568AC-8F7F-2B41-B1AD-ECC78E17C170}"/>
              </a:ext>
            </a:extLst>
          </p:cNvPr>
          <p:cNvSpPr/>
          <p:nvPr/>
        </p:nvSpPr>
        <p:spPr>
          <a:xfrm>
            <a:off x="322865" y="2291781"/>
            <a:ext cx="2245002" cy="1458415"/>
          </a:xfrm>
          <a:prstGeom prst="roundRect">
            <a:avLst>
              <a:gd name="adj" fmla="val 7116"/>
            </a:avLst>
          </a:prstGeom>
          <a:solidFill>
            <a:schemeClr val="accent1">
              <a:lumMod val="20000"/>
              <a:lumOff val="80000"/>
            </a:schemeClr>
          </a:solid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1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GenStore-Enabled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1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Storage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1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System</a:t>
            </a:r>
            <a:endParaRPr kumimoji="0" lang="en-CH" sz="2100" b="1" i="0" u="none" strike="noStrike" kern="1200" cap="none" spc="0" normalizeH="0" baseline="0" noProof="0" dirty="0">
              <a:ln>
                <a:noFill/>
              </a:ln>
              <a:solidFill>
                <a:srgbClr val="4472C4"/>
              </a:solidFill>
              <a:effectLst/>
              <a:uLnTx/>
              <a:uFillTx/>
              <a:latin typeface="Corbel" panose="020B0503020204020204" pitchFamily="34" charset="0"/>
              <a:ea typeface="+mn-ea"/>
              <a:cs typeface="+mn-cs"/>
            </a:endParaRPr>
          </a:p>
        </p:txBody>
      </p:sp>
      <p:sp>
        <p:nvSpPr>
          <p:cNvPr id="14" name="TextBox 13">
            <a:extLst>
              <a:ext uri="{FF2B5EF4-FFF2-40B4-BE49-F238E27FC236}">
                <a16:creationId xmlns:a16="http://schemas.microsoft.com/office/drawing/2014/main" id="{D7160C5E-41BC-2B49-BA56-FA2AE0BE124C}"/>
              </a:ext>
            </a:extLst>
          </p:cNvPr>
          <p:cNvSpPr txBox="1"/>
          <p:nvPr/>
        </p:nvSpPr>
        <p:spPr>
          <a:xfrm>
            <a:off x="646760" y="3637091"/>
            <a:ext cx="1099697" cy="110799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6600" b="1" i="0" u="none" strike="noStrike" kern="1200" cap="none" spc="0" normalizeH="0" baseline="0" noProof="0" dirty="0">
                <a:ln>
                  <a:noFill/>
                </a:ln>
                <a:solidFill>
                  <a:srgbClr val="629B3C"/>
                </a:solidFill>
                <a:effectLst/>
                <a:uLnTx/>
                <a:uFillTx/>
                <a:latin typeface="arial" panose="020B0604020202020204" pitchFamily="34" charset="0"/>
                <a:ea typeface="+mn-ea"/>
                <a:cs typeface="+mn-cs"/>
              </a:rPr>
              <a:t>✓</a:t>
            </a:r>
            <a:endParaRPr kumimoji="0" lang="en-CH" sz="7200" b="0" i="0" u="none" strike="noStrike" kern="1200" cap="none" spc="0" normalizeH="0" baseline="0" noProof="0" dirty="0">
              <a:ln>
                <a:noFill/>
              </a:ln>
              <a:solidFill>
                <a:srgbClr val="629B3C"/>
              </a:solidFill>
              <a:effectLst/>
              <a:uLnTx/>
              <a:uFillTx/>
              <a:latin typeface="Calibri" panose="020F0502020204030204"/>
              <a:ea typeface="+mn-ea"/>
              <a:cs typeface="+mn-cs"/>
            </a:endParaRPr>
          </a:p>
        </p:txBody>
      </p:sp>
      <p:sp>
        <p:nvSpPr>
          <p:cNvPr id="15" name="TextBox 14">
            <a:extLst>
              <a:ext uri="{FF2B5EF4-FFF2-40B4-BE49-F238E27FC236}">
                <a16:creationId xmlns:a16="http://schemas.microsoft.com/office/drawing/2014/main" id="{5186C003-ED69-D042-A19F-C0D5BD294DB6}"/>
              </a:ext>
            </a:extLst>
          </p:cNvPr>
          <p:cNvSpPr txBox="1"/>
          <p:nvPr/>
        </p:nvSpPr>
        <p:spPr>
          <a:xfrm>
            <a:off x="646759" y="4494329"/>
            <a:ext cx="1099697" cy="110799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6600" b="1" i="0" u="none" strike="noStrike" kern="1200" cap="none" spc="0" normalizeH="0" baseline="0" noProof="0" dirty="0">
                <a:ln>
                  <a:noFill/>
                </a:ln>
                <a:solidFill>
                  <a:srgbClr val="629B3C"/>
                </a:solidFill>
                <a:effectLst/>
                <a:uLnTx/>
                <a:uFillTx/>
                <a:latin typeface="arial" panose="020B0604020202020204" pitchFamily="34" charset="0"/>
                <a:ea typeface="+mn-ea"/>
                <a:cs typeface="+mn-cs"/>
              </a:rPr>
              <a:t>✓</a:t>
            </a:r>
            <a:endParaRPr kumimoji="0" lang="en-CH" sz="7200" b="0" i="0" u="none" strike="noStrike" kern="1200" cap="none" spc="0" normalizeH="0" baseline="0" noProof="0" dirty="0">
              <a:ln>
                <a:noFill/>
              </a:ln>
              <a:solidFill>
                <a:srgbClr val="629B3C"/>
              </a:solidFill>
              <a:effectLst/>
              <a:uLnTx/>
              <a:uFillTx/>
              <a:latin typeface="Calibri" panose="020F0502020204030204"/>
              <a:ea typeface="+mn-ea"/>
              <a:cs typeface="+mn-cs"/>
            </a:endParaRPr>
          </a:p>
        </p:txBody>
      </p:sp>
    </p:spTree>
    <p:custDataLst>
      <p:tags r:id="rId1"/>
    </p:custDataLst>
    <p:extLst>
      <p:ext uri="{BB962C8B-B14F-4D97-AF65-F5344CB8AC3E}">
        <p14:creationId xmlns:p14="http://schemas.microsoft.com/office/powerpoint/2010/main" val="27720098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27" grpId="0" uiExpand="1" bldLvl="2" animBg="1"/>
      <p:bldP spid="14" grpId="0"/>
      <p:bldP spid="15" grpId="0"/>
    </p:bld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32457D-A721-4A44-B8D8-72673576C42C}"/>
              </a:ext>
            </a:extLst>
          </p:cNvPr>
          <p:cNvSpPr>
            <a:spLocks noGrp="1"/>
          </p:cNvSpPr>
          <p:nvPr>
            <p:ph type="title"/>
          </p:nvPr>
        </p:nvSpPr>
        <p:spPr>
          <a:xfrm>
            <a:off x="228600" y="152400"/>
            <a:ext cx="9144000" cy="1066800"/>
          </a:xfrm>
        </p:spPr>
        <p:txBody>
          <a:bodyPr/>
          <a:lstStyle/>
          <a:p>
            <a:r>
              <a:rPr lang="en-US" dirty="0"/>
              <a:t>In-Storage Genomic Data Filtering </a:t>
            </a:r>
            <a:r>
              <a:rPr lang="en-US" sz="2200" b="1" dirty="0">
                <a:solidFill>
                  <a:srgbClr val="006633"/>
                </a:solidFill>
              </a:rPr>
              <a:t>[ASPLOS 2022]</a:t>
            </a:r>
            <a:r>
              <a:rPr lang="en-US" sz="2200" dirty="0"/>
              <a:t> </a:t>
            </a:r>
            <a:endParaRPr lang="en-US" dirty="0"/>
          </a:p>
        </p:txBody>
      </p:sp>
      <p:sp>
        <p:nvSpPr>
          <p:cNvPr id="3" name="Content Placeholder 2">
            <a:extLst>
              <a:ext uri="{FF2B5EF4-FFF2-40B4-BE49-F238E27FC236}">
                <a16:creationId xmlns:a16="http://schemas.microsoft.com/office/drawing/2014/main" id="{4B0A1321-BE99-F645-98CF-FE78CE8E2A73}"/>
              </a:ext>
            </a:extLst>
          </p:cNvPr>
          <p:cNvSpPr>
            <a:spLocks noGrp="1"/>
          </p:cNvSpPr>
          <p:nvPr>
            <p:ph idx="1"/>
          </p:nvPr>
        </p:nvSpPr>
        <p:spPr>
          <a:xfrm>
            <a:off x="228600" y="1124744"/>
            <a:ext cx="8610600" cy="5123656"/>
          </a:xfrm>
        </p:spPr>
        <p:txBody>
          <a:bodyPr/>
          <a:lstStyle/>
          <a:p>
            <a:r>
              <a:rPr lang="en-US" sz="1600" dirty="0"/>
              <a:t>Nika Mansouri </a:t>
            </a:r>
            <a:r>
              <a:rPr lang="en-US" sz="1600" dirty="0" err="1"/>
              <a:t>Ghiasi</a:t>
            </a:r>
            <a:r>
              <a:rPr lang="en-US" sz="1600" dirty="0"/>
              <a:t>, </a:t>
            </a:r>
            <a:r>
              <a:rPr lang="en-US" sz="1600" dirty="0" err="1"/>
              <a:t>Jisung</a:t>
            </a:r>
            <a:r>
              <a:rPr lang="en-US" sz="1600" dirty="0"/>
              <a:t> Park, Harun Mustafa, </a:t>
            </a:r>
            <a:r>
              <a:rPr lang="en-US" sz="1600" dirty="0" err="1"/>
              <a:t>Jeremie</a:t>
            </a:r>
            <a:r>
              <a:rPr lang="en-US" sz="1600" dirty="0"/>
              <a:t> Kim, </a:t>
            </a:r>
            <a:r>
              <a:rPr lang="en-US" sz="1600" dirty="0" err="1"/>
              <a:t>Ataberk</a:t>
            </a:r>
            <a:r>
              <a:rPr lang="en-US" sz="1600" dirty="0"/>
              <a:t> </a:t>
            </a:r>
            <a:r>
              <a:rPr lang="en-US" sz="1600" dirty="0" err="1"/>
              <a:t>Olgun</a:t>
            </a:r>
            <a:r>
              <a:rPr lang="en-US" sz="1600" dirty="0"/>
              <a:t>, </a:t>
            </a:r>
            <a:r>
              <a:rPr lang="en-US" sz="1600" dirty="0" err="1"/>
              <a:t>Arvid</a:t>
            </a:r>
            <a:r>
              <a:rPr lang="en-US" sz="1600" dirty="0"/>
              <a:t> Gollwitzer, </a:t>
            </a:r>
            <a:r>
              <a:rPr lang="en-US" sz="1600" dirty="0" err="1"/>
              <a:t>Damla</a:t>
            </a:r>
            <a:r>
              <a:rPr lang="en-US" sz="1600" dirty="0"/>
              <a:t> </a:t>
            </a:r>
            <a:r>
              <a:rPr lang="en-US" sz="1600" dirty="0" err="1"/>
              <a:t>Senol</a:t>
            </a:r>
            <a:r>
              <a:rPr lang="en-US" sz="1600" dirty="0"/>
              <a:t> Cali, Can </a:t>
            </a:r>
            <a:r>
              <a:rPr lang="en-US" sz="1600" dirty="0" err="1"/>
              <a:t>Firtina</a:t>
            </a:r>
            <a:r>
              <a:rPr lang="en-US" sz="1600" dirty="0"/>
              <a:t>, </a:t>
            </a:r>
            <a:r>
              <a:rPr lang="en-US" sz="1600" dirty="0" err="1"/>
              <a:t>Haiyu</a:t>
            </a:r>
            <a:r>
              <a:rPr lang="en-US" sz="1600" dirty="0"/>
              <a:t> Mao, Nour </a:t>
            </a:r>
            <a:r>
              <a:rPr lang="en-US" sz="1600" dirty="0" err="1"/>
              <a:t>Almadhoun</a:t>
            </a:r>
            <a:r>
              <a:rPr lang="en-US" sz="1600" dirty="0"/>
              <a:t> </a:t>
            </a:r>
            <a:r>
              <a:rPr lang="en-US" sz="1600" dirty="0" err="1"/>
              <a:t>Alserr</a:t>
            </a:r>
            <a:r>
              <a:rPr lang="en-US" sz="1600" dirty="0"/>
              <a:t>, </a:t>
            </a:r>
            <a:r>
              <a:rPr lang="en-US" sz="1600" dirty="0" err="1"/>
              <a:t>Rachata</a:t>
            </a:r>
            <a:r>
              <a:rPr lang="en-US" sz="1600" dirty="0"/>
              <a:t> </a:t>
            </a:r>
            <a:r>
              <a:rPr lang="en-US" sz="1600" dirty="0" err="1"/>
              <a:t>Ausavarungnirun</a:t>
            </a:r>
            <a:r>
              <a:rPr lang="en-US" sz="1600" dirty="0"/>
              <a:t>, Nandita Vijaykumar, Mohammed </a:t>
            </a:r>
            <a:r>
              <a:rPr lang="en-US" sz="1600" dirty="0" err="1"/>
              <a:t>Alser</a:t>
            </a:r>
            <a:r>
              <a:rPr lang="en-US" sz="1600" dirty="0"/>
              <a:t>, and Onur Mutlu,</a:t>
            </a:r>
            <a:br>
              <a:rPr lang="en-US" sz="1600" dirty="0"/>
            </a:br>
            <a:r>
              <a:rPr lang="en-US" sz="1600" b="1" dirty="0">
                <a:solidFill>
                  <a:srgbClr val="0432FF"/>
                </a:solidFill>
                <a:hlinkClick r:id="rId2">
                  <a:extLst>
                    <a:ext uri="{A12FA001-AC4F-418D-AE19-62706E023703}">
                      <ahyp:hlinkClr xmlns:ahyp="http://schemas.microsoft.com/office/drawing/2018/hyperlinkcolor" val="tx"/>
                    </a:ext>
                  </a:extLst>
                </a:hlinkClick>
              </a:rPr>
              <a:t>"GenStore: A High-Performance and Energy-Efficient In-Storage Computing System for Genome Sequence Analysis"</a:t>
            </a:r>
            <a:br>
              <a:rPr lang="en-US" sz="1600" dirty="0">
                <a:solidFill>
                  <a:srgbClr val="0432FF"/>
                </a:solidFill>
              </a:rPr>
            </a:br>
            <a:r>
              <a:rPr lang="en-US" sz="1600" i="1" dirty="0"/>
              <a:t>Proceedings of the </a:t>
            </a:r>
            <a:r>
              <a:rPr lang="en-US" sz="1600" i="1" dirty="0">
                <a:hlinkClick r:id="rId3"/>
              </a:rPr>
              <a:t>27th International Conference on Architectural Support for Programming Languages and Operating Systems</a:t>
            </a:r>
            <a:r>
              <a:rPr lang="en-US" sz="1600" i="1" dirty="0"/>
              <a:t> (</a:t>
            </a:r>
            <a:r>
              <a:rPr lang="en-US" sz="1600" b="1" i="1" dirty="0"/>
              <a:t>ASPLOS</a:t>
            </a:r>
            <a:r>
              <a:rPr lang="en-US" sz="1600" i="1" dirty="0"/>
              <a:t>)</a:t>
            </a:r>
            <a:r>
              <a:rPr lang="en-US" sz="1600" dirty="0"/>
              <a:t>, Virtual, February-March 2022.</a:t>
            </a:r>
            <a:br>
              <a:rPr lang="en-US" sz="1600" dirty="0"/>
            </a:br>
            <a:r>
              <a:rPr lang="en-US" sz="1600" dirty="0"/>
              <a:t>[</a:t>
            </a:r>
            <a:r>
              <a:rPr lang="en-US" sz="1600" dirty="0">
                <a:hlinkClick r:id="rId4"/>
              </a:rPr>
              <a:t>Lightning Talk Slides (pptx)</a:t>
            </a:r>
            <a:r>
              <a:rPr lang="en-US" sz="1600" dirty="0"/>
              <a:t> </a:t>
            </a:r>
            <a:r>
              <a:rPr lang="en-US" sz="1600" dirty="0">
                <a:hlinkClick r:id="rId5"/>
              </a:rPr>
              <a:t>(pdf)</a:t>
            </a:r>
            <a:r>
              <a:rPr lang="en-US" sz="1600" dirty="0"/>
              <a:t>]</a:t>
            </a:r>
            <a:br>
              <a:rPr lang="en-US" sz="1600" dirty="0"/>
            </a:br>
            <a:r>
              <a:rPr lang="en-US" sz="1600" dirty="0"/>
              <a:t>[</a:t>
            </a:r>
            <a:r>
              <a:rPr lang="en-US" sz="1600" dirty="0">
                <a:hlinkClick r:id="rId6"/>
              </a:rPr>
              <a:t>Lightning Talk Video</a:t>
            </a:r>
            <a:r>
              <a:rPr lang="en-US" sz="1600" dirty="0"/>
              <a:t> (90 seconds)]</a:t>
            </a:r>
          </a:p>
          <a:p>
            <a:pPr marL="0" indent="0">
              <a:buNone/>
            </a:pPr>
            <a:br>
              <a:rPr lang="en-US" sz="1600" dirty="0"/>
            </a:br>
            <a:endParaRPr lang="en-US" sz="1600" dirty="0"/>
          </a:p>
        </p:txBody>
      </p:sp>
      <p:sp>
        <p:nvSpPr>
          <p:cNvPr id="4" name="Slide Number Placeholder 3">
            <a:extLst>
              <a:ext uri="{FF2B5EF4-FFF2-40B4-BE49-F238E27FC236}">
                <a16:creationId xmlns:a16="http://schemas.microsoft.com/office/drawing/2014/main" id="{352A6B0D-F903-EF49-95E9-CBAF1ED54C86}"/>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118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6" name="Picture 5">
            <a:extLst>
              <a:ext uri="{FF2B5EF4-FFF2-40B4-BE49-F238E27FC236}">
                <a16:creationId xmlns:a16="http://schemas.microsoft.com/office/drawing/2014/main" id="{FE40AA4F-1E6B-654B-901C-A9559E10A0EC}"/>
              </a:ext>
            </a:extLst>
          </p:cNvPr>
          <p:cNvPicPr>
            <a:picLocks noChangeAspect="1"/>
          </p:cNvPicPr>
          <p:nvPr/>
        </p:nvPicPr>
        <p:blipFill>
          <a:blip r:embed="rId7"/>
          <a:stretch>
            <a:fillRect/>
          </a:stretch>
        </p:blipFill>
        <p:spPr>
          <a:xfrm>
            <a:off x="0" y="4114800"/>
            <a:ext cx="9144000" cy="2009981"/>
          </a:xfrm>
          <a:prstGeom prst="rect">
            <a:avLst/>
          </a:prstGeom>
        </p:spPr>
      </p:pic>
    </p:spTree>
    <p:extLst>
      <p:ext uri="{BB962C8B-B14F-4D97-AF65-F5344CB8AC3E}">
        <p14:creationId xmlns:p14="http://schemas.microsoft.com/office/powerpoint/2010/main" val="3024679291"/>
      </p:ext>
    </p:extLst>
  </p:cSld>
  <p:clrMapOvr>
    <a:masterClrMapping/>
  </p:clrMapOvr>
  <p:transition/>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0" y="228600"/>
            <a:ext cx="9144000" cy="2076450"/>
          </a:xfrm>
          <a:solidFill>
            <a:schemeClr val="tx2">
              <a:lumMod val="75000"/>
            </a:schemeClr>
          </a:solidFill>
        </p:spPr>
        <p:txBody>
          <a:bodyPr/>
          <a:lstStyle/>
          <a:p>
            <a:r>
              <a:rPr lang="en-US" sz="3800" dirty="0">
                <a:solidFill>
                  <a:srgbClr val="FFFFFF"/>
                </a:solidFill>
                <a:latin typeface=""/>
              </a:rPr>
              <a:t>Google Workloads</a:t>
            </a:r>
            <a:br>
              <a:rPr lang="en-US" sz="3800" dirty="0">
                <a:solidFill>
                  <a:srgbClr val="FFFFFF"/>
                </a:solidFill>
                <a:latin typeface=""/>
              </a:rPr>
            </a:br>
            <a:r>
              <a:rPr lang="en-US" sz="3800" dirty="0">
                <a:solidFill>
                  <a:srgbClr val="FFFFFF"/>
                </a:solidFill>
                <a:latin typeface=""/>
              </a:rPr>
              <a:t> for Consumer Devices:</a:t>
            </a:r>
            <a:br>
              <a:rPr lang="en-US" sz="3800" dirty="0">
                <a:solidFill>
                  <a:srgbClr val="FFFFFF"/>
                </a:solidFill>
                <a:latin typeface=""/>
              </a:rPr>
            </a:br>
            <a:r>
              <a:rPr lang="en-US" sz="3800" dirty="0">
                <a:solidFill>
                  <a:srgbClr val="FFFFFF"/>
                </a:solidFill>
                <a:latin typeface=""/>
              </a:rPr>
              <a:t>Mitigating Data Movement Bottlenecks</a:t>
            </a:r>
            <a:endParaRPr lang="en-US" sz="3800" dirty="0">
              <a:solidFill>
                <a:srgbClr val="FFFFFF"/>
              </a:solidFill>
            </a:endParaRPr>
          </a:p>
        </p:txBody>
      </p:sp>
      <p:sp>
        <p:nvSpPr>
          <p:cNvPr id="6" name="Subtitle 5"/>
          <p:cNvSpPr>
            <a:spLocks noGrp="1"/>
          </p:cNvSpPr>
          <p:nvPr>
            <p:ph type="subTitle" idx="1"/>
          </p:nvPr>
        </p:nvSpPr>
        <p:spPr>
          <a:xfrm>
            <a:off x="1371600" y="3156704"/>
            <a:ext cx="6400800" cy="685800"/>
          </a:xfrm>
        </p:spPr>
        <p:txBody>
          <a:bodyPr>
            <a:noAutofit/>
          </a:bodyPr>
          <a:lstStyle/>
          <a:p>
            <a:br>
              <a:rPr lang="en-US" sz="3600" dirty="0">
                <a:solidFill>
                  <a:schemeClr val="tx1">
                    <a:lumMod val="75000"/>
                    <a:lumOff val="25000"/>
                  </a:schemeClr>
                </a:solidFill>
              </a:rPr>
            </a:br>
            <a:br>
              <a:rPr lang="en-US" sz="3600" dirty="0">
                <a:solidFill>
                  <a:schemeClr val="tx1">
                    <a:lumMod val="75000"/>
                    <a:lumOff val="25000"/>
                  </a:schemeClr>
                </a:solidFill>
              </a:rPr>
            </a:br>
            <a:endParaRPr lang="en-US" sz="3600" dirty="0">
              <a:solidFill>
                <a:schemeClr val="tx1">
                  <a:lumMod val="75000"/>
                  <a:lumOff val="25000"/>
                </a:schemeClr>
              </a:solidFill>
            </a:endParaRPr>
          </a:p>
        </p:txBody>
      </p:sp>
      <p:sp>
        <p:nvSpPr>
          <p:cNvPr id="2" name="Rectangle 1"/>
          <p:cNvSpPr/>
          <p:nvPr/>
        </p:nvSpPr>
        <p:spPr>
          <a:xfrm>
            <a:off x="2605141" y="2819400"/>
            <a:ext cx="4024259" cy="584776"/>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800000"/>
                </a:solidFill>
                <a:effectLst/>
                <a:uLnTx/>
                <a:uFillTx/>
                <a:latin typeface="Gill Sans MT"/>
                <a:ea typeface="+mn-ea"/>
                <a:cs typeface="+mn-cs"/>
              </a:rPr>
              <a:t>Amirali Boroumand</a:t>
            </a:r>
          </a:p>
        </p:txBody>
      </p:sp>
      <p:sp>
        <p:nvSpPr>
          <p:cNvPr id="8" name="Rectangle 7"/>
          <p:cNvSpPr/>
          <p:nvPr/>
        </p:nvSpPr>
        <p:spPr>
          <a:xfrm>
            <a:off x="378337" y="3480376"/>
            <a:ext cx="8340745" cy="1200328"/>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Saugata</a:t>
            </a:r>
            <a:r>
              <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Ghose</a:t>
            </a:r>
            <a:r>
              <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Youngsok</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Kim,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Rachata</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Ausavarungnirun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Eric</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Shiu</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Rahul</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Thakur</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Daehyun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Kim,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Aki</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Kuusela</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b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Allan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Knies</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Parthasarathy</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Ranganathan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Onur Mutlu</a:t>
            </a:r>
            <a:endPar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endParaRPr>
          </a:p>
        </p:txBody>
      </p:sp>
      <p:sp>
        <p:nvSpPr>
          <p:cNvPr id="4" name="TextBox 3"/>
          <p:cNvSpPr txBox="1"/>
          <p:nvPr/>
        </p:nvSpPr>
        <p:spPr>
          <a:xfrm>
            <a:off x="-1882588" y="3316941"/>
            <a:ext cx="184666"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black">
                  <a:lumMod val="75000"/>
                  <a:lumOff val="25000"/>
                </a:prstClr>
              </a:solidFill>
              <a:effectLst/>
              <a:uLnTx/>
              <a:uFillTx/>
              <a:latin typeface="Gill Sans MT"/>
              <a:ea typeface="+mn-ea"/>
              <a:cs typeface="+mn-cs"/>
            </a:endParaRPr>
          </a:p>
        </p:txBody>
      </p:sp>
      <p:pic>
        <p:nvPicPr>
          <p:cNvPr id="13" name="Picture 12"/>
          <p:cNvPicPr>
            <a:picLocks noChangeAspect="1"/>
          </p:cNvPicPr>
          <p:nvPr/>
        </p:nvPicPr>
        <p:blipFill rotWithShape="1">
          <a:blip r:embed="rId2"/>
          <a:srcRect t="27272" b="29091"/>
          <a:stretch/>
        </p:blipFill>
        <p:spPr>
          <a:xfrm>
            <a:off x="506982" y="6050611"/>
            <a:ext cx="1828800" cy="798022"/>
          </a:xfrm>
          <a:prstGeom prst="rect">
            <a:avLst/>
          </a:prstGeom>
        </p:spPr>
      </p:pic>
      <p:pic>
        <p:nvPicPr>
          <p:cNvPr id="14" name="Picture 13"/>
          <p:cNvPicPr>
            <a:picLocks noChangeAspect="1"/>
          </p:cNvPicPr>
          <p:nvPr/>
        </p:nvPicPr>
        <p:blipFill>
          <a:blip r:embed="rId3"/>
          <a:stretch>
            <a:fillRect/>
          </a:stretch>
        </p:blipFill>
        <p:spPr>
          <a:xfrm>
            <a:off x="6981825" y="4724400"/>
            <a:ext cx="1682084" cy="1657706"/>
          </a:xfrm>
          <a:prstGeom prst="rect">
            <a:avLst/>
          </a:prstGeom>
        </p:spPr>
      </p:pic>
      <p:pic>
        <p:nvPicPr>
          <p:cNvPr id="15" name="Picture 14"/>
          <p:cNvPicPr>
            <a:picLocks noChangeAspect="1"/>
          </p:cNvPicPr>
          <p:nvPr/>
        </p:nvPicPr>
        <p:blipFill rotWithShape="1">
          <a:blip r:embed="rId4"/>
          <a:srcRect t="30096" b="30046"/>
          <a:stretch/>
        </p:blipFill>
        <p:spPr>
          <a:xfrm>
            <a:off x="6632242" y="6179521"/>
            <a:ext cx="2381250" cy="533400"/>
          </a:xfrm>
          <a:prstGeom prst="rect">
            <a:avLst/>
          </a:prstGeom>
        </p:spPr>
      </p:pic>
      <p:pic>
        <p:nvPicPr>
          <p:cNvPr id="16" name="Picture 15" descr="safari.png"/>
          <p:cNvPicPr>
            <a:picLocks noChangeAspect="1"/>
          </p:cNvPicPr>
          <p:nvPr/>
        </p:nvPicPr>
        <p:blipFill rotWithShape="1">
          <a:blip r:embed="rId5" cstate="print"/>
          <a:srcRect r="1519"/>
          <a:stretch/>
        </p:blipFill>
        <p:spPr>
          <a:xfrm>
            <a:off x="476188" y="5294713"/>
            <a:ext cx="1890388" cy="555400"/>
          </a:xfrm>
          <a:prstGeom prst="rect">
            <a:avLst/>
          </a:prstGeom>
        </p:spPr>
      </p:pic>
      <p:pic>
        <p:nvPicPr>
          <p:cNvPr id="17" name="Picture 16"/>
          <p:cNvPicPr>
            <a:picLocks noChangeAspect="1"/>
          </p:cNvPicPr>
          <p:nvPr/>
        </p:nvPicPr>
        <p:blipFill>
          <a:blip r:embed="rId6"/>
          <a:stretch>
            <a:fillRect/>
          </a:stretch>
        </p:blipFill>
        <p:spPr>
          <a:xfrm>
            <a:off x="3015517" y="5030786"/>
            <a:ext cx="3112967" cy="1124128"/>
          </a:xfrm>
          <a:prstGeom prst="rect">
            <a:avLst/>
          </a:prstGeom>
        </p:spPr>
      </p:pic>
      <p:pic>
        <p:nvPicPr>
          <p:cNvPr id="18" name="Picture 1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697887" y="6045295"/>
            <a:ext cx="1748226" cy="801853"/>
          </a:xfrm>
          <a:prstGeom prst="rect">
            <a:avLst/>
          </a:prstGeom>
        </p:spPr>
      </p:pic>
    </p:spTree>
    <p:extLst>
      <p:ext uri="{BB962C8B-B14F-4D97-AF65-F5344CB8AC3E}">
        <p14:creationId xmlns:p14="http://schemas.microsoft.com/office/powerpoint/2010/main" val="3159575926"/>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ill Sans MT"/>
                <a:cs typeface="Gill Sans MT"/>
              </a:rPr>
              <a:t>Consumer Devices</a:t>
            </a:r>
          </a:p>
        </p:txBody>
      </p:sp>
      <p:sp>
        <p:nvSpPr>
          <p:cNvPr id="3" name="Content Placeholder 2"/>
          <p:cNvSpPr>
            <a:spLocks noGrp="1"/>
          </p:cNvSpPr>
          <p:nvPr>
            <p:ph idx="1"/>
          </p:nvPr>
        </p:nvSpPr>
        <p:spPr>
          <a:xfrm>
            <a:off x="152400" y="1066800"/>
            <a:ext cx="8839200" cy="5638800"/>
          </a:xfrm>
        </p:spPr>
        <p:txBody>
          <a:bodyPr>
            <a:normAutofit/>
          </a:bodyPr>
          <a:lstStyle/>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pPr lvl="1"/>
            <a:endParaRPr lang="en-US" sz="2000" dirty="0">
              <a:solidFill>
                <a:srgbClr val="595959"/>
              </a:solidFill>
              <a:latin typeface="Gill Sans MT"/>
              <a:cs typeface="Gill Sans MT"/>
            </a:endParaRPr>
          </a:p>
          <a:p>
            <a:pPr lvl="1"/>
            <a:endParaRPr lang="en-US" sz="2400" dirty="0">
              <a:solidFill>
                <a:schemeClr val="tx2"/>
              </a:solidFill>
              <a:latin typeface="Gill Sans MT"/>
              <a:cs typeface="Gill Sans MT"/>
            </a:endParaRPr>
          </a:p>
          <a:p>
            <a:pPr marL="342900" lvl="1" indent="-342900">
              <a:buFont typeface="Arial" pitchFamily="34" charset="0"/>
              <a:buChar char="•"/>
            </a:pPr>
            <a:endParaRPr lang="en-US" sz="2400" u="sng" dirty="0">
              <a:solidFill>
                <a:schemeClr val="tx2"/>
              </a:solidFill>
              <a:latin typeface="Gill Sans MT"/>
              <a:cs typeface="Gill Sans MT"/>
            </a:endParaRPr>
          </a:p>
          <a:p>
            <a:pPr lvl="1"/>
            <a:endParaRPr lang="en-US" sz="2000" dirty="0">
              <a:solidFill>
                <a:srgbClr val="595959"/>
              </a:solidFill>
              <a:latin typeface="Gill Sans MT"/>
              <a:cs typeface="Gill Sans MT"/>
            </a:endParaRPr>
          </a:p>
          <a:p>
            <a:endParaRPr lang="en-US" dirty="0">
              <a:latin typeface="Gill Sans MT"/>
              <a:cs typeface="Gill Sans MT"/>
            </a:endParaRP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533400" y="3124200"/>
            <a:ext cx="8077200" cy="64633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1F497D"/>
                </a:solidFill>
                <a:effectLst/>
                <a:uLnTx/>
                <a:uFillTx/>
                <a:latin typeface="Gill Sans MT"/>
                <a:ea typeface="+mn-ea"/>
                <a:cs typeface="Gill Sans MT"/>
              </a:rPr>
              <a:t>Consumer devices are everywhere!</a:t>
            </a:r>
          </a:p>
        </p:txBody>
      </p:sp>
      <p:pic>
        <p:nvPicPr>
          <p:cNvPr id="11" name="Picture 10"/>
          <p:cNvPicPr>
            <a:picLocks noChangeAspect="1"/>
          </p:cNvPicPr>
          <p:nvPr/>
        </p:nvPicPr>
        <p:blipFill>
          <a:blip r:embed="rId4"/>
          <a:stretch>
            <a:fillRect/>
          </a:stretch>
        </p:blipFill>
        <p:spPr>
          <a:xfrm>
            <a:off x="1295400" y="1143000"/>
            <a:ext cx="2861107" cy="1938169"/>
          </a:xfrm>
          <a:prstGeom prst="rect">
            <a:avLst/>
          </a:prstGeom>
        </p:spPr>
      </p:pic>
      <p:pic>
        <p:nvPicPr>
          <p:cNvPr id="14" name="Picture 13"/>
          <p:cNvPicPr>
            <a:picLocks noChangeAspect="1"/>
          </p:cNvPicPr>
          <p:nvPr/>
        </p:nvPicPr>
        <p:blipFill>
          <a:blip r:embed="rId5"/>
          <a:stretch>
            <a:fillRect/>
          </a:stretch>
        </p:blipFill>
        <p:spPr>
          <a:xfrm>
            <a:off x="4222961" y="1066800"/>
            <a:ext cx="1457546" cy="1945899"/>
          </a:xfrm>
          <a:prstGeom prst="rect">
            <a:avLst/>
          </a:prstGeom>
        </p:spPr>
      </p:pic>
      <p:pic>
        <p:nvPicPr>
          <p:cNvPr id="15" name="Picture 14"/>
          <p:cNvPicPr>
            <a:picLocks noChangeAspect="1"/>
          </p:cNvPicPr>
          <p:nvPr/>
        </p:nvPicPr>
        <p:blipFill>
          <a:blip r:embed="rId6"/>
          <a:stretch>
            <a:fillRect/>
          </a:stretch>
        </p:blipFill>
        <p:spPr>
          <a:xfrm>
            <a:off x="6061507" y="1676204"/>
            <a:ext cx="1295596" cy="1295596"/>
          </a:xfrm>
          <a:prstGeom prst="rect">
            <a:avLst/>
          </a:prstGeom>
        </p:spPr>
      </p:pic>
      <p:pic>
        <p:nvPicPr>
          <p:cNvPr id="10" name="Picture 9"/>
          <p:cNvPicPr>
            <a:picLocks noChangeAspect="1"/>
          </p:cNvPicPr>
          <p:nvPr/>
        </p:nvPicPr>
        <p:blipFill>
          <a:blip r:embed="rId7"/>
          <a:stretch>
            <a:fillRect/>
          </a:stretch>
        </p:blipFill>
        <p:spPr>
          <a:xfrm>
            <a:off x="2438400" y="5223510"/>
            <a:ext cx="4581769" cy="1786890"/>
          </a:xfrm>
          <a:prstGeom prst="rect">
            <a:avLst/>
          </a:prstGeom>
        </p:spPr>
      </p:pic>
      <p:sp>
        <p:nvSpPr>
          <p:cNvPr id="13" name="Rectangle 12"/>
          <p:cNvSpPr/>
          <p:nvPr/>
        </p:nvSpPr>
        <p:spPr>
          <a:xfrm>
            <a:off x="0" y="3905071"/>
            <a:ext cx="9144000" cy="1200329"/>
          </a:xfrm>
          <a:prstGeom prst="rect">
            <a:avLst/>
          </a:prstGeom>
          <a:solidFill>
            <a:srgbClr val="800000"/>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FFFFFF"/>
                </a:solidFill>
                <a:effectLst/>
                <a:uLnTx/>
                <a:uFillTx/>
                <a:latin typeface="Gill Sans MT"/>
                <a:ea typeface="+mn-ea"/>
                <a:cs typeface="+mn-cs"/>
              </a:rPr>
              <a:t>Energy consumption is</a:t>
            </a:r>
            <a:br>
              <a:rPr kumimoji="0" lang="en-US" sz="3600" b="1" i="0" u="none" strike="noStrike" kern="1200" cap="none" spc="0" normalizeH="0" baseline="0" noProof="0" dirty="0">
                <a:ln>
                  <a:noFill/>
                </a:ln>
                <a:solidFill>
                  <a:srgbClr val="FFFFFF"/>
                </a:solidFill>
                <a:effectLst/>
                <a:uLnTx/>
                <a:uFillTx/>
                <a:latin typeface="Gill Sans MT"/>
                <a:ea typeface="+mn-ea"/>
                <a:cs typeface="+mn-cs"/>
              </a:rPr>
            </a:br>
            <a:r>
              <a:rPr kumimoji="0" lang="en-US" sz="3600" b="1" i="0" u="none" strike="noStrike" kern="1200" cap="none" spc="0" normalizeH="0" baseline="0" noProof="0" dirty="0">
                <a:ln>
                  <a:noFill/>
                </a:ln>
                <a:solidFill>
                  <a:srgbClr val="FFFFFF"/>
                </a:solidFill>
                <a:effectLst/>
                <a:uLnTx/>
                <a:uFillTx/>
                <a:latin typeface="Gill Sans MT"/>
                <a:ea typeface="+mn-ea"/>
                <a:cs typeface="+mn-cs"/>
              </a:rPr>
              <a:t> a first-class concern in consumer devices</a:t>
            </a:r>
          </a:p>
        </p:txBody>
      </p:sp>
    </p:spTree>
    <p:extLst>
      <p:ext uri="{BB962C8B-B14F-4D97-AF65-F5344CB8AC3E}">
        <p14:creationId xmlns:p14="http://schemas.microsoft.com/office/powerpoint/2010/main" val="2862476545"/>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0"/>
            <a:ext cx="10210800" cy="914400"/>
          </a:xfrm>
        </p:spPr>
        <p:txBody>
          <a:bodyPr/>
          <a:lstStyle/>
          <a:p>
            <a:r>
              <a:rPr lang="en-US" sz="3700" dirty="0"/>
              <a:t>Popular Consumer Workloads</a:t>
            </a:r>
          </a:p>
        </p:txBody>
      </p:sp>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a:stretch>
              <a:fillRect/>
            </a:stretch>
          </p:blipFill>
          <p:spPr>
            <a:xfrm>
              <a:off x="6096000" y="3927153"/>
              <a:ext cx="431470" cy="457200"/>
            </a:xfrm>
            <a:prstGeom prst="rect">
              <a:avLst/>
            </a:prstGeom>
          </p:spPr>
        </p:pic>
        <p:pic>
          <p:nvPicPr>
            <p:cNvPr id="24" name="Picture 23"/>
            <p:cNvPicPr>
              <a:picLocks noChangeAspect="1"/>
            </p:cNvPicPr>
            <p:nvPr/>
          </p:nvPicPr>
          <p:blipFill>
            <a:blip r:embed="rId7"/>
            <a:stretch>
              <a:fillRect/>
            </a:stretch>
          </p:blipFill>
          <p:spPr>
            <a:xfrm>
              <a:off x="6553200" y="3984544"/>
              <a:ext cx="1295400" cy="325214"/>
            </a:xfrm>
            <a:prstGeom prst="rect">
              <a:avLst/>
            </a:prstGeom>
          </p:spPr>
        </p:pic>
        <p:pic>
          <p:nvPicPr>
            <p:cNvPr id="8" name="Picture 7"/>
            <p:cNvPicPr>
              <a:picLocks noChangeAspect="1"/>
            </p:cNvPicPr>
            <p:nvPr/>
          </p:nvPicPr>
          <p:blipFill>
            <a:blip r:embed="rId8"/>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6"/>
            <a:stretch>
              <a:fillRect/>
            </a:stretch>
          </p:blipFill>
          <p:spPr>
            <a:xfrm>
              <a:off x="6096000" y="3927153"/>
              <a:ext cx="431470" cy="457200"/>
            </a:xfrm>
            <a:prstGeom prst="rect">
              <a:avLst/>
            </a:prstGeom>
          </p:spPr>
        </p:pic>
        <p:pic>
          <p:nvPicPr>
            <p:cNvPr id="27" name="Picture 26"/>
            <p:cNvPicPr>
              <a:picLocks noChangeAspect="1"/>
            </p:cNvPicPr>
            <p:nvPr/>
          </p:nvPicPr>
          <p:blipFill>
            <a:blip r:embed="rId7"/>
            <a:stretch>
              <a:fillRect/>
            </a:stretch>
          </p:blipFill>
          <p:spPr>
            <a:xfrm>
              <a:off x="6553200" y="3984544"/>
              <a:ext cx="1295400" cy="325214"/>
            </a:xfrm>
            <a:prstGeom prst="rect">
              <a:avLst/>
            </a:prstGeom>
          </p:spPr>
        </p:pic>
        <p:pic>
          <p:nvPicPr>
            <p:cNvPr id="28" name="Picture 27"/>
            <p:cNvPicPr>
              <a:picLocks noChangeAspect="1"/>
            </p:cNvPicPr>
            <p:nvPr/>
          </p:nvPicPr>
          <p:blipFill>
            <a:blip r:embed="rId8"/>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Tree>
    <p:extLst>
      <p:ext uri="{BB962C8B-B14F-4D97-AF65-F5344CB8AC3E}">
        <p14:creationId xmlns:p14="http://schemas.microsoft.com/office/powerpoint/2010/main" val="3990783321"/>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0"/>
            <a:ext cx="9144000" cy="914400"/>
          </a:xfrm>
        </p:spPr>
        <p:txBody>
          <a:bodyPr/>
          <a:lstStyle/>
          <a:p>
            <a:r>
              <a:rPr lang="en-US" dirty="0"/>
              <a:t>Energy Cost of Data Movement</a:t>
            </a:r>
          </a:p>
        </p:txBody>
      </p:sp>
      <p:sp>
        <p:nvSpPr>
          <p:cNvPr id="3" name="Content Placeholder 2"/>
          <p:cNvSpPr>
            <a:spLocks noGrp="1"/>
          </p:cNvSpPr>
          <p:nvPr>
            <p:ph idx="1"/>
          </p:nvPr>
        </p:nvSpPr>
        <p:spPr>
          <a:xfrm>
            <a:off x="-4724400" y="914400"/>
            <a:ext cx="2057400" cy="5486400"/>
          </a:xfrm>
        </p:spPr>
        <p:txBody>
          <a:bodyPr>
            <a:normAutofit/>
          </a:bodyPr>
          <a:lstStyle/>
          <a:p>
            <a:pPr marL="914400" lvl="2" indent="0">
              <a:buNone/>
            </a:pPr>
            <a:endParaRPr lang="en-US" sz="2000" dirty="0">
              <a:cs typeface="Adobe Garamond Pro"/>
            </a:endParaRPr>
          </a:p>
          <a:p>
            <a:pPr lvl="1"/>
            <a:endParaRPr lang="en-US" sz="2400" dirty="0">
              <a:cs typeface="Adobe Garamond Pro"/>
            </a:endParaRPr>
          </a:p>
        </p:txBody>
      </p:sp>
      <p:pic>
        <p:nvPicPr>
          <p:cNvPr id="9" name="Picture 8"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13" name="TextBox 12"/>
          <p:cNvSpPr txBox="1"/>
          <p:nvPr/>
        </p:nvSpPr>
        <p:spPr>
          <a:xfrm>
            <a:off x="3276600" y="2219980"/>
            <a:ext cx="3276600"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C00000"/>
                </a:solidFill>
                <a:effectLst/>
                <a:uLnTx/>
                <a:uFillTx/>
                <a:latin typeface="Gill Sans MT"/>
                <a:ea typeface="+mn-ea"/>
                <a:cs typeface="+mn-cs"/>
              </a:rPr>
              <a:t>Data Movement</a:t>
            </a:r>
          </a:p>
        </p:txBody>
      </p:sp>
      <p:cxnSp>
        <p:nvCxnSpPr>
          <p:cNvPr id="29" name="Straight Arrow Connector 28"/>
          <p:cNvCxnSpPr/>
          <p:nvPr/>
        </p:nvCxnSpPr>
        <p:spPr>
          <a:xfrm flipH="1">
            <a:off x="3276600" y="2743200"/>
            <a:ext cx="1600200" cy="838200"/>
          </a:xfrm>
          <a:prstGeom prst="straightConnector1">
            <a:avLst/>
          </a:prstGeom>
          <a:ln w="44450" cmpd="sng">
            <a:solidFill>
              <a:schemeClr val="accent2"/>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a:off x="4876800" y="2743200"/>
            <a:ext cx="0" cy="914400"/>
          </a:xfrm>
          <a:prstGeom prst="straightConnector1">
            <a:avLst/>
          </a:prstGeom>
          <a:ln w="44450" cmpd="sng">
            <a:solidFill>
              <a:schemeClr val="accent2"/>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a:off x="4876800" y="2743200"/>
            <a:ext cx="1828800" cy="762000"/>
          </a:xfrm>
          <a:prstGeom prst="straightConnector1">
            <a:avLst/>
          </a:prstGeom>
          <a:ln w="44450" cmpd="sng">
            <a:solidFill>
              <a:schemeClr val="accent2"/>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45" name="Rectangle 44"/>
          <p:cNvSpPr/>
          <p:nvPr/>
        </p:nvSpPr>
        <p:spPr>
          <a:xfrm>
            <a:off x="0" y="1066800"/>
            <a:ext cx="9144000" cy="103105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100" b="1" i="0" u="none" strike="noStrike" kern="1200" cap="none" spc="0" normalizeH="0" baseline="0" noProof="0" dirty="0">
                <a:ln>
                  <a:noFill/>
                </a:ln>
                <a:solidFill>
                  <a:srgbClr val="1F497D"/>
                </a:solidFill>
                <a:effectLst/>
                <a:uLnTx/>
                <a:uFillTx/>
                <a:latin typeface="Gill Sans MT"/>
                <a:ea typeface="+mn-ea"/>
                <a:cs typeface="+mn-cs"/>
              </a:rPr>
              <a:t>1</a:t>
            </a:r>
            <a:r>
              <a:rPr kumimoji="0" lang="en-US" sz="3100" b="1" i="0" u="none" strike="noStrike" kern="1200" cap="none" spc="0" normalizeH="0" baseline="30000" noProof="0" dirty="0">
                <a:ln>
                  <a:noFill/>
                </a:ln>
                <a:solidFill>
                  <a:srgbClr val="1F497D"/>
                </a:solidFill>
                <a:effectLst/>
                <a:uLnTx/>
                <a:uFillTx/>
                <a:latin typeface="Gill Sans MT"/>
                <a:ea typeface="+mn-ea"/>
                <a:cs typeface="+mn-cs"/>
              </a:rPr>
              <a:t>st</a:t>
            </a:r>
            <a:r>
              <a:rPr kumimoji="0" lang="en-US" sz="3100" b="1" i="0" u="none" strike="noStrike" kern="1200" cap="none" spc="0" normalizeH="0" baseline="0" noProof="0" dirty="0">
                <a:ln>
                  <a:noFill/>
                </a:ln>
                <a:solidFill>
                  <a:srgbClr val="1F497D"/>
                </a:solidFill>
                <a:effectLst/>
                <a:uLnTx/>
                <a:uFillTx/>
                <a:latin typeface="Gill Sans MT"/>
                <a:ea typeface="+mn-ea"/>
                <a:cs typeface="+mn-cs"/>
              </a:rPr>
              <a:t> key observation</a:t>
            </a:r>
            <a:r>
              <a:rPr kumimoji="0" lang="en-US" sz="3000" b="1" i="0" u="none" strike="noStrike" kern="1200" cap="none" spc="0" normalizeH="0" baseline="0" noProof="0" dirty="0">
                <a:ln>
                  <a:noFill/>
                </a:ln>
                <a:solidFill>
                  <a:srgbClr val="1F497D"/>
                </a:solidFill>
                <a:effectLst/>
                <a:uLnTx/>
                <a:uFillTx/>
                <a:latin typeface="Gill Sans MT"/>
                <a:ea typeface="+mn-ea"/>
                <a:cs typeface="+mn-cs"/>
              </a:rPr>
              <a:t>:  </a:t>
            </a:r>
            <a:r>
              <a:rPr kumimoji="0" lang="en-US" sz="3000" b="1" i="0" u="none" strike="noStrike" kern="1200" cap="none" spc="0" normalizeH="0" baseline="0" noProof="0" dirty="0">
                <a:ln>
                  <a:noFill/>
                </a:ln>
                <a:solidFill>
                  <a:srgbClr val="C00000"/>
                </a:solidFill>
                <a:effectLst/>
                <a:uLnTx/>
                <a:uFillTx/>
                <a:latin typeface="Gill Sans MT"/>
                <a:ea typeface="+mn-ea"/>
                <a:cs typeface="+mn-cs"/>
              </a:rPr>
              <a:t>62.7%</a:t>
            </a:r>
            <a:r>
              <a:rPr kumimoji="0" lang="en-US" sz="3000" b="1" i="0" u="none" strike="noStrike" kern="1200" cap="none" spc="0" normalizeH="0" baseline="0" noProof="0" dirty="0">
                <a:ln>
                  <a:noFill/>
                </a:ln>
                <a:solidFill>
                  <a:prstClr val="black"/>
                </a:solidFill>
                <a:effectLst/>
                <a:uLnTx/>
                <a:uFillTx/>
                <a:latin typeface="Gill Sans MT"/>
                <a:ea typeface="+mn-ea"/>
                <a:cs typeface="+mn-cs"/>
              </a:rPr>
              <a:t> of the total system energy is spent on </a:t>
            </a:r>
            <a:r>
              <a:rPr kumimoji="0" lang="en-US" sz="3000" b="1" i="0" u="none" strike="noStrike" kern="1200" cap="none" spc="0" normalizeH="0" baseline="0" noProof="0" dirty="0">
                <a:ln>
                  <a:noFill/>
                </a:ln>
                <a:solidFill>
                  <a:srgbClr val="C00000"/>
                </a:solidFill>
                <a:effectLst/>
                <a:uLnTx/>
                <a:uFillTx/>
                <a:latin typeface="Gill Sans MT"/>
                <a:ea typeface="+mn-ea"/>
                <a:cs typeface="+mn-cs"/>
              </a:rPr>
              <a:t>data movement</a:t>
            </a:r>
          </a:p>
        </p:txBody>
      </p:sp>
      <p:sp>
        <p:nvSpPr>
          <p:cNvPr id="33" name="Rectangle 32"/>
          <p:cNvSpPr/>
          <p:nvPr/>
        </p:nvSpPr>
        <p:spPr>
          <a:xfrm>
            <a:off x="0" y="5257800"/>
            <a:ext cx="9144000" cy="538609"/>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srgbClr val="1F497D"/>
                </a:solidFill>
                <a:effectLst/>
                <a:uLnTx/>
                <a:uFillTx/>
                <a:latin typeface="Gill Sans MT"/>
                <a:ea typeface="+mn-ea"/>
                <a:cs typeface="+mn-cs"/>
              </a:rPr>
              <a:t>Potential solution</a:t>
            </a:r>
            <a:r>
              <a:rPr kumimoji="0" lang="en-US" sz="2900" b="1" i="0" u="none" strike="noStrike" kern="1200" cap="none" spc="0" normalizeH="0" baseline="0" noProof="0" dirty="0">
                <a:ln>
                  <a:noFill/>
                </a:ln>
                <a:solidFill>
                  <a:srgbClr val="0000FF"/>
                </a:solidFill>
                <a:effectLst/>
                <a:uLnTx/>
                <a:uFillTx/>
                <a:latin typeface="Gill Sans MT"/>
                <a:ea typeface="+mn-ea"/>
                <a:cs typeface="+mn-cs"/>
              </a:rPr>
              <a:t>:</a:t>
            </a:r>
            <a:r>
              <a:rPr kumimoji="0" lang="en-US" sz="2900" b="1" i="0" u="none" strike="noStrike" kern="1200" cap="none" spc="0" normalizeH="0" baseline="0" noProof="0" dirty="0">
                <a:ln>
                  <a:noFill/>
                </a:ln>
                <a:solidFill>
                  <a:prstClr val="black"/>
                </a:solidFill>
                <a:effectLst/>
                <a:uLnTx/>
                <a:uFillTx/>
                <a:latin typeface="Gill Sans MT"/>
                <a:ea typeface="+mn-ea"/>
                <a:cs typeface="+mn-cs"/>
              </a:rPr>
              <a:t> move computation </a:t>
            </a:r>
            <a:r>
              <a:rPr kumimoji="0" lang="en-US" sz="2900" b="1" i="0" u="none" strike="noStrike" kern="1200" cap="none" spc="0" normalizeH="0" baseline="0" noProof="0" dirty="0">
                <a:ln>
                  <a:noFill/>
                </a:ln>
                <a:solidFill>
                  <a:srgbClr val="0000FF"/>
                </a:solidFill>
                <a:effectLst/>
                <a:uLnTx/>
                <a:uFillTx/>
                <a:latin typeface="Gill Sans MT"/>
                <a:ea typeface="+mn-ea"/>
                <a:cs typeface="+mn-cs"/>
              </a:rPr>
              <a:t>close to data</a:t>
            </a:r>
            <a:endParaRPr kumimoji="0" lang="en-US" sz="29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39" name="Rectangle 38"/>
          <p:cNvSpPr/>
          <p:nvPr/>
        </p:nvSpPr>
        <p:spPr>
          <a:xfrm>
            <a:off x="0" y="5943600"/>
            <a:ext cx="9144000" cy="538609"/>
          </a:xfrm>
          <a:prstGeom prst="rect">
            <a:avLst/>
          </a:prstGeom>
          <a:solidFill>
            <a:srgbClr val="800000"/>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prstClr val="white"/>
                </a:solidFill>
                <a:effectLst/>
                <a:uLnTx/>
                <a:uFillTx/>
                <a:latin typeface="Gill Sans MT"/>
                <a:ea typeface="+mn-ea"/>
                <a:cs typeface="+mn-cs"/>
              </a:rPr>
              <a:t>Challenge: limited area and energy budget</a:t>
            </a:r>
          </a:p>
        </p:txBody>
      </p:sp>
      <p:sp>
        <p:nvSpPr>
          <p:cNvPr id="19" name="TextBox 18"/>
          <p:cNvSpPr txBox="1"/>
          <p:nvPr/>
        </p:nvSpPr>
        <p:spPr>
          <a:xfrm>
            <a:off x="5239748" y="4648200"/>
            <a:ext cx="3980452"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Processing-In-Memory (PIM)</a:t>
            </a:r>
          </a:p>
        </p:txBody>
      </p:sp>
      <p:grpSp>
        <p:nvGrpSpPr>
          <p:cNvPr id="31" name="Group 30"/>
          <p:cNvGrpSpPr/>
          <p:nvPr/>
        </p:nvGrpSpPr>
        <p:grpSpPr>
          <a:xfrm>
            <a:off x="914400" y="2514603"/>
            <a:ext cx="7620001" cy="2133597"/>
            <a:chOff x="914399" y="1295401"/>
            <a:chExt cx="7620001" cy="2514599"/>
          </a:xfrm>
        </p:grpSpPr>
        <p:grpSp>
          <p:nvGrpSpPr>
            <p:cNvPr id="7" name="Group 6"/>
            <p:cNvGrpSpPr/>
            <p:nvPr/>
          </p:nvGrpSpPr>
          <p:grpSpPr>
            <a:xfrm>
              <a:off x="914399" y="1295401"/>
              <a:ext cx="7620001" cy="2514599"/>
              <a:chOff x="914400" y="1340069"/>
              <a:chExt cx="7218947" cy="3034861"/>
            </a:xfrm>
          </p:grpSpPr>
          <p:sp>
            <p:nvSpPr>
              <p:cNvPr id="22" name="TextBox 21"/>
              <p:cNvSpPr txBox="1"/>
              <p:nvPr/>
            </p:nvSpPr>
            <p:spPr>
              <a:xfrm>
                <a:off x="914400" y="1340069"/>
                <a:ext cx="897645"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err="1">
                    <a:ln>
                      <a:noFill/>
                    </a:ln>
                    <a:solidFill>
                      <a:prstClr val="black"/>
                    </a:solidFill>
                    <a:effectLst/>
                    <a:uLnTx/>
                    <a:uFillTx/>
                    <a:latin typeface="Gill Sans MT"/>
                    <a:ea typeface="+mn-ea"/>
                    <a:cs typeface="+mn-cs"/>
                  </a:rPr>
                  <a:t>SoC</a:t>
                </a:r>
                <a:endParaRPr kumimoji="0" lang="en-US" sz="2400" b="1" i="0" u="none" strike="noStrike" kern="1200" cap="none" spc="0" normalizeH="0" baseline="0" noProof="0" dirty="0">
                  <a:ln>
                    <a:noFill/>
                  </a:ln>
                  <a:solidFill>
                    <a:prstClr val="black"/>
                  </a:solidFill>
                  <a:effectLst/>
                  <a:uLnTx/>
                  <a:uFillTx/>
                  <a:latin typeface="Gill Sans MT"/>
                  <a:ea typeface="+mn-ea"/>
                  <a:cs typeface="+mn-cs"/>
                </a:endParaRPr>
              </a:p>
            </p:txBody>
          </p:sp>
          <p:grpSp>
            <p:nvGrpSpPr>
              <p:cNvPr id="18" name="Group 17"/>
              <p:cNvGrpSpPr/>
              <p:nvPr/>
            </p:nvGrpSpPr>
            <p:grpSpPr>
              <a:xfrm>
                <a:off x="1066800" y="1707931"/>
                <a:ext cx="7066547" cy="2666999"/>
                <a:chOff x="1066800" y="1707931"/>
                <a:chExt cx="7066547" cy="2666999"/>
              </a:xfrm>
            </p:grpSpPr>
            <p:sp>
              <p:nvSpPr>
                <p:cNvPr id="10" name="Rounded Rectangle 9"/>
                <p:cNvSpPr/>
                <p:nvPr/>
              </p:nvSpPr>
              <p:spPr>
                <a:xfrm>
                  <a:off x="6858000" y="1707931"/>
                  <a:ext cx="1275347" cy="2666999"/>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mn-cs"/>
                    </a:rPr>
                    <a:t>DRAM</a:t>
                  </a:r>
                  <a:endParaRPr kumimoji="0" lang="en-US" sz="1800" b="1" i="0" u="none" strike="noStrike" kern="1200" cap="none" spc="0" normalizeH="0" baseline="0" noProof="0" dirty="0">
                    <a:ln>
                      <a:noFill/>
                    </a:ln>
                    <a:solidFill>
                      <a:prstClr val="white"/>
                    </a:solidFill>
                    <a:effectLst/>
                    <a:uLnTx/>
                    <a:uFillTx/>
                    <a:latin typeface="Gill Sans MT"/>
                    <a:ea typeface="+mn-ea"/>
                    <a:cs typeface="+mn-cs"/>
                  </a:endParaRPr>
                </a:p>
              </p:txBody>
            </p:sp>
            <p:sp>
              <p:nvSpPr>
                <p:cNvPr id="17" name="Rounded Rectangle 16"/>
                <p:cNvSpPr/>
                <p:nvPr/>
              </p:nvSpPr>
              <p:spPr>
                <a:xfrm>
                  <a:off x="1066800" y="2133600"/>
                  <a:ext cx="5105400" cy="1904999"/>
                </a:xfrm>
                <a:prstGeom prst="roundRect">
                  <a:avLst/>
                </a:prstGeom>
                <a:solidFill>
                  <a:schemeClr val="lt1">
                    <a:alpha val="0"/>
                  </a:schemeClr>
                </a:solidFill>
                <a:ln w="38100" cmpd="sng">
                  <a:solidFill>
                    <a:srgbClr val="000000"/>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sp>
              <p:nvSpPr>
                <p:cNvPr id="23" name="Rounded Rectangle 22"/>
                <p:cNvSpPr/>
                <p:nvPr/>
              </p:nvSpPr>
              <p:spPr>
                <a:xfrm>
                  <a:off x="5101390" y="2423945"/>
                  <a:ext cx="577516" cy="1462256"/>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L2</a:t>
                  </a:r>
                  <a:endParaRPr kumimoji="0" lang="en-US" sz="1600" b="1" i="0" u="none" strike="noStrike" kern="1200" cap="none" spc="0" normalizeH="0" baseline="0" noProof="0" dirty="0">
                    <a:ln>
                      <a:noFill/>
                    </a:ln>
                    <a:solidFill>
                      <a:prstClr val="black"/>
                    </a:solidFill>
                    <a:effectLst/>
                    <a:uLnTx/>
                    <a:uFillTx/>
                    <a:latin typeface="Gill Sans MT"/>
                    <a:ea typeface="+mn-ea"/>
                    <a:cs typeface="+mn-cs"/>
                  </a:endParaRPr>
                </a:p>
              </p:txBody>
            </p:sp>
            <p:cxnSp>
              <p:nvCxnSpPr>
                <p:cNvPr id="25" name="Straight Arrow Connector 24"/>
                <p:cNvCxnSpPr/>
                <p:nvPr/>
              </p:nvCxnSpPr>
              <p:spPr>
                <a:xfrm flipH="1">
                  <a:off x="2907632" y="3179378"/>
                  <a:ext cx="533400" cy="0"/>
                </a:xfrm>
                <a:prstGeom prst="straightConnector1">
                  <a:avLst/>
                </a:prstGeom>
                <a:noFill/>
                <a:ln w="57150" cap="flat" cmpd="sng" algn="ctr">
                  <a:solidFill>
                    <a:srgbClr val="000000"/>
                  </a:solidFill>
                  <a:prstDash val="solid"/>
                  <a:miter lim="800000"/>
                  <a:headEnd type="triangle"/>
                  <a:tailEnd type="triangle"/>
                </a:ln>
                <a:effectLst/>
              </p:spPr>
            </p:cxnSp>
            <p:sp>
              <p:nvSpPr>
                <p:cNvPr id="28" name="Rounded Rectangle 27"/>
                <p:cNvSpPr/>
                <p:nvPr/>
              </p:nvSpPr>
              <p:spPr>
                <a:xfrm>
                  <a:off x="3581400" y="2640721"/>
                  <a:ext cx="509337" cy="1090451"/>
                </a:xfrm>
                <a:prstGeom prst="roundRect">
                  <a:avLst/>
                </a:prstGeom>
                <a:solidFill>
                  <a:srgbClr val="8000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mn-cs"/>
                    </a:rPr>
                    <a:t>L1</a:t>
                  </a:r>
                  <a:endParaRPr kumimoji="0" lang="en-US" sz="105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38" name="Group 37"/>
                <p:cNvGrpSpPr/>
                <p:nvPr/>
              </p:nvGrpSpPr>
              <p:grpSpPr>
                <a:xfrm>
                  <a:off x="1219199" y="2488322"/>
                  <a:ext cx="1447799" cy="1042280"/>
                  <a:chOff x="3276600" y="1116722"/>
                  <a:chExt cx="1098981" cy="1042280"/>
                </a:xfrm>
              </p:grpSpPr>
              <p:sp>
                <p:nvSpPr>
                  <p:cNvPr id="21" name="Rounded Rectangle 20"/>
                  <p:cNvSpPr/>
                  <p:nvPr/>
                </p:nvSpPr>
                <p:spPr>
                  <a:xfrm>
                    <a:off x="3276600" y="1116722"/>
                    <a:ext cx="794181"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1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36" name="Rounded Rectangle 35"/>
                  <p:cNvSpPr/>
                  <p:nvPr/>
                </p:nvSpPr>
                <p:spPr>
                  <a:xfrm>
                    <a:off x="3429000" y="1269122"/>
                    <a:ext cx="794181"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1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37" name="Rounded Rectangle 36"/>
                  <p:cNvSpPr/>
                  <p:nvPr/>
                </p:nvSpPr>
                <p:spPr>
                  <a:xfrm>
                    <a:off x="3581400" y="1421522"/>
                    <a:ext cx="794181"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800" b="1" i="0" u="none" strike="noStrike" kern="1200" cap="none" spc="0" normalizeH="0" baseline="0" noProof="0" dirty="0">
                      <a:ln>
                        <a:noFill/>
                      </a:ln>
                      <a:solidFill>
                        <a:srgbClr val="000000"/>
                      </a:solidFill>
                      <a:effectLst/>
                      <a:uLnTx/>
                      <a:uFillTx/>
                      <a:latin typeface="Gill Sans MT"/>
                      <a:ea typeface="+mn-ea"/>
                      <a:cs typeface="+mn-cs"/>
                    </a:endParaRPr>
                  </a:p>
                </p:txBody>
              </p:sp>
            </p:grpSp>
            <p:cxnSp>
              <p:nvCxnSpPr>
                <p:cNvPr id="44" name="Straight Arrow Connector 43"/>
                <p:cNvCxnSpPr/>
                <p:nvPr/>
              </p:nvCxnSpPr>
              <p:spPr>
                <a:xfrm flipH="1">
                  <a:off x="4162927" y="3179378"/>
                  <a:ext cx="838200" cy="0"/>
                </a:xfrm>
                <a:prstGeom prst="straightConnector1">
                  <a:avLst/>
                </a:prstGeom>
                <a:noFill/>
                <a:ln w="63500" cap="flat" cmpd="sng" algn="ctr">
                  <a:solidFill>
                    <a:schemeClr val="tx1"/>
                  </a:solidFill>
                  <a:prstDash val="solid"/>
                  <a:miter lim="800000"/>
                  <a:headEnd type="triangle"/>
                  <a:tailEnd type="triangle"/>
                </a:ln>
                <a:effectLst/>
              </p:spPr>
            </p:cxnSp>
          </p:grpSp>
          <p:sp>
            <p:nvSpPr>
              <p:cNvPr id="46" name="Rounded Rectangle 45"/>
              <p:cNvSpPr/>
              <p:nvPr/>
            </p:nvSpPr>
            <p:spPr>
              <a:xfrm>
                <a:off x="1773145" y="2993692"/>
                <a:ext cx="1046255"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200" b="1" i="0" u="none" strike="noStrike" kern="1200" cap="none" spc="0" normalizeH="0" baseline="0" noProof="0" dirty="0">
                  <a:ln>
                    <a:noFill/>
                  </a:ln>
                  <a:solidFill>
                    <a:srgbClr val="000000"/>
                  </a:solidFill>
                  <a:effectLst/>
                  <a:uLnTx/>
                  <a:uFillTx/>
                  <a:latin typeface="Gill Sans MT"/>
                  <a:ea typeface="+mn-ea"/>
                  <a:cs typeface="+mn-cs"/>
                </a:endParaRPr>
              </a:p>
            </p:txBody>
          </p:sp>
        </p:grpSp>
        <p:cxnSp>
          <p:nvCxnSpPr>
            <p:cNvPr id="40" name="Straight Arrow Connector 39"/>
            <p:cNvCxnSpPr/>
            <p:nvPr/>
          </p:nvCxnSpPr>
          <p:spPr>
            <a:xfrm flipH="1">
              <a:off x="6019800" y="2819400"/>
              <a:ext cx="1066798" cy="2720"/>
            </a:xfrm>
            <a:prstGeom prst="straightConnector1">
              <a:avLst/>
            </a:prstGeom>
            <a:noFill/>
            <a:ln w="88900" cap="flat" cmpd="sng" algn="ctr">
              <a:solidFill>
                <a:schemeClr val="tx1"/>
              </a:solidFill>
              <a:prstDash val="solid"/>
              <a:miter lim="800000"/>
              <a:headEnd type="triangle"/>
              <a:tailEnd type="triangle"/>
            </a:ln>
            <a:effectLst/>
          </p:spPr>
        </p:cxnSp>
      </p:grpSp>
      <p:sp>
        <p:nvSpPr>
          <p:cNvPr id="34" name="Rounded Rectangle 33"/>
          <p:cNvSpPr/>
          <p:nvPr/>
        </p:nvSpPr>
        <p:spPr>
          <a:xfrm>
            <a:off x="6705600" y="4114800"/>
            <a:ext cx="1295400" cy="533400"/>
          </a:xfrm>
          <a:prstGeom prst="roundRect">
            <a:avLst/>
          </a:prstGeom>
          <a:solidFill>
            <a:srgbClr val="948A54"/>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Gill Sans MT"/>
                <a:ea typeface="+mn-ea"/>
                <a:cs typeface="+mn-cs"/>
              </a:rPr>
              <a:t>Compute Unit </a:t>
            </a:r>
          </a:p>
        </p:txBody>
      </p:sp>
    </p:spTree>
    <p:extLst>
      <p:ext uri="{BB962C8B-B14F-4D97-AF65-F5344CB8AC3E}">
        <p14:creationId xmlns:p14="http://schemas.microsoft.com/office/powerpoint/2010/main" val="324064256"/>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0"/>
            <a:ext cx="10134600" cy="914400"/>
          </a:xfrm>
        </p:spPr>
        <p:txBody>
          <a:bodyPr/>
          <a:lstStyle/>
          <a:p>
            <a:r>
              <a:rPr lang="en-US" sz="3700" dirty="0"/>
              <a:t>Using PIM to Reduce Data Movement</a:t>
            </a:r>
          </a:p>
        </p:txBody>
      </p:sp>
      <p:pic>
        <p:nvPicPr>
          <p:cNvPr id="26" name="Picture 2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6" name="Rectangle 5"/>
          <p:cNvSpPr/>
          <p:nvPr/>
        </p:nvSpPr>
        <p:spPr>
          <a:xfrm>
            <a:off x="0" y="1072515"/>
            <a:ext cx="9144000" cy="984885"/>
          </a:xfrm>
          <a:prstGeom prst="rect">
            <a:avLst/>
          </a:prstGeom>
          <a:solidFill>
            <a:schemeClr val="accent6">
              <a:lumMod val="20000"/>
              <a:lumOff val="80000"/>
            </a:schemeClr>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srgbClr val="1F497D"/>
                </a:solidFill>
                <a:effectLst/>
                <a:uLnTx/>
                <a:uFillTx/>
                <a:latin typeface="Gill Sans MT"/>
                <a:ea typeface="+mn-ea"/>
                <a:cs typeface="+mn-cs"/>
              </a:rPr>
              <a:t>2</a:t>
            </a:r>
            <a:r>
              <a:rPr kumimoji="0" lang="en-US" sz="2900" b="1" i="0" u="none" strike="noStrike" kern="1200" cap="none" spc="0" normalizeH="0" baseline="30000" noProof="0" dirty="0">
                <a:ln>
                  <a:noFill/>
                </a:ln>
                <a:solidFill>
                  <a:srgbClr val="1F497D"/>
                </a:solidFill>
                <a:effectLst/>
                <a:uLnTx/>
                <a:uFillTx/>
                <a:latin typeface="Gill Sans MT"/>
                <a:ea typeface="+mn-ea"/>
                <a:cs typeface="+mn-cs"/>
              </a:rPr>
              <a:t>nd</a:t>
            </a:r>
            <a:r>
              <a:rPr kumimoji="0" lang="en-US" sz="2900" b="1" i="0" u="none" strike="noStrike" kern="1200" cap="none" spc="0" normalizeH="0" baseline="0" noProof="0" dirty="0">
                <a:ln>
                  <a:noFill/>
                </a:ln>
                <a:solidFill>
                  <a:srgbClr val="1F497D"/>
                </a:solidFill>
                <a:effectLst/>
                <a:uLnTx/>
                <a:uFillTx/>
                <a:latin typeface="Gill Sans MT"/>
                <a:ea typeface="+mn-ea"/>
                <a:cs typeface="+mn-cs"/>
              </a:rPr>
              <a:t> key observation: </a:t>
            </a:r>
            <a:r>
              <a:rPr kumimoji="0" lang="en-US" sz="2900" b="1" i="0" u="none" strike="noStrike" kern="1200" cap="none" spc="0" normalizeH="0" baseline="0" noProof="0" dirty="0">
                <a:ln>
                  <a:noFill/>
                </a:ln>
                <a:solidFill>
                  <a:prstClr val="black"/>
                </a:solidFill>
                <a:effectLst/>
                <a:uLnTx/>
                <a:uFillTx/>
                <a:latin typeface="Gill Sans MT"/>
                <a:ea typeface="+mn-ea"/>
                <a:cs typeface="+mn-cs"/>
              </a:rPr>
              <a:t>a</a:t>
            </a:r>
            <a:r>
              <a:rPr kumimoji="0" lang="en-US" sz="2900" b="1" i="0" u="none" strike="noStrike" kern="1200" cap="none" spc="0" normalizeH="0" baseline="0" noProof="0" dirty="0">
                <a:ln>
                  <a:noFill/>
                </a:ln>
                <a:solidFill>
                  <a:srgbClr val="1F497D"/>
                </a:solidFill>
                <a:effectLst/>
                <a:uLnTx/>
                <a:uFillTx/>
                <a:latin typeface="Gill Sans MT"/>
                <a:ea typeface="+mn-ea"/>
                <a:cs typeface="+mn-cs"/>
              </a:rPr>
              <a:t> </a:t>
            </a:r>
            <a:r>
              <a:rPr kumimoji="0" lang="en-US" sz="2900" b="1" i="0" u="none" strike="noStrike" kern="1200" cap="none" spc="0" normalizeH="0" baseline="0" noProof="0" dirty="0">
                <a:ln>
                  <a:noFill/>
                </a:ln>
                <a:solidFill>
                  <a:prstClr val="black"/>
                </a:solidFill>
                <a:effectLst/>
                <a:uLnTx/>
                <a:uFillTx/>
                <a:latin typeface="Gill Sans MT"/>
                <a:ea typeface="+mn-ea"/>
                <a:cs typeface="+mn-cs"/>
              </a:rPr>
              <a:t>significant fraction of the</a:t>
            </a:r>
            <a:br>
              <a:rPr kumimoji="0" lang="en-US" sz="2900" b="1" i="0" u="none" strike="noStrike" kern="1200" cap="none" spc="0" normalizeH="0" baseline="0" noProof="0" dirty="0">
                <a:ln>
                  <a:noFill/>
                </a:ln>
                <a:solidFill>
                  <a:prstClr val="black"/>
                </a:solidFill>
                <a:effectLst/>
                <a:uLnTx/>
                <a:uFillTx/>
                <a:latin typeface="Gill Sans MT"/>
                <a:ea typeface="+mn-ea"/>
                <a:cs typeface="+mn-cs"/>
              </a:rPr>
            </a:br>
            <a:r>
              <a:rPr kumimoji="0" lang="en-US" sz="2900" b="1" i="0" u="none" strike="noStrike" kern="1200" cap="none" spc="0" normalizeH="0" baseline="0" noProof="0" dirty="0">
                <a:ln>
                  <a:noFill/>
                </a:ln>
                <a:solidFill>
                  <a:prstClr val="black"/>
                </a:solidFill>
                <a:effectLst/>
                <a:uLnTx/>
                <a:uFillTx/>
                <a:latin typeface="Gill Sans MT"/>
                <a:ea typeface="+mn-ea"/>
                <a:cs typeface="+mn-cs"/>
              </a:rPr>
              <a:t> </a:t>
            </a:r>
            <a:r>
              <a:rPr kumimoji="0" lang="en-US" sz="2900" b="1" i="0" u="none" strike="noStrike" kern="1200" cap="none" spc="0" normalizeH="0" baseline="0" noProof="0" dirty="0">
                <a:ln>
                  <a:noFill/>
                </a:ln>
                <a:solidFill>
                  <a:srgbClr val="C00000"/>
                </a:solidFill>
                <a:effectLst/>
                <a:uLnTx/>
                <a:uFillTx/>
                <a:latin typeface="Gill Sans MT"/>
                <a:ea typeface="+mn-ea"/>
                <a:cs typeface="+mn-cs"/>
              </a:rPr>
              <a:t>data movement</a:t>
            </a:r>
            <a:r>
              <a:rPr kumimoji="0" lang="en-US" sz="2900" b="1" i="0" u="none" strike="noStrike" kern="1200" cap="none" spc="0" normalizeH="0" baseline="0" noProof="0" dirty="0">
                <a:ln>
                  <a:noFill/>
                </a:ln>
                <a:solidFill>
                  <a:srgbClr val="FF0000"/>
                </a:solidFill>
                <a:effectLst/>
                <a:uLnTx/>
                <a:uFillTx/>
                <a:latin typeface="Gill Sans MT"/>
                <a:ea typeface="+mn-ea"/>
                <a:cs typeface="+mn-cs"/>
              </a:rPr>
              <a:t> </a:t>
            </a:r>
            <a:r>
              <a:rPr kumimoji="0" lang="en-US" sz="2900" b="1" i="0" u="none" strike="noStrike" kern="1200" cap="none" spc="0" normalizeH="0" baseline="0" noProof="0" dirty="0">
                <a:ln>
                  <a:noFill/>
                </a:ln>
                <a:solidFill>
                  <a:prstClr val="black"/>
                </a:solidFill>
                <a:effectLst/>
                <a:uLnTx/>
                <a:uFillTx/>
                <a:latin typeface="Gill Sans MT"/>
                <a:ea typeface="+mn-ea"/>
                <a:cs typeface="+mn-cs"/>
              </a:rPr>
              <a:t>often comes from</a:t>
            </a:r>
            <a:r>
              <a:rPr kumimoji="0" lang="en-US" sz="2900" b="1" i="0" u="none" strike="noStrike" kern="1200" cap="none" spc="0" normalizeH="0" baseline="0" noProof="0" dirty="0">
                <a:ln>
                  <a:noFill/>
                </a:ln>
                <a:solidFill>
                  <a:srgbClr val="0000FF"/>
                </a:solidFill>
                <a:effectLst/>
                <a:uLnTx/>
                <a:uFillTx/>
                <a:latin typeface="Gill Sans MT"/>
                <a:ea typeface="+mn-ea"/>
                <a:cs typeface="+mn-cs"/>
              </a:rPr>
              <a:t> </a:t>
            </a:r>
            <a:r>
              <a:rPr kumimoji="0" lang="en-US" sz="2900" b="1" i="0" u="none" strike="noStrike" kern="1200" cap="none" spc="0" normalizeH="0" baseline="0" noProof="0" dirty="0">
                <a:ln>
                  <a:noFill/>
                </a:ln>
                <a:solidFill>
                  <a:srgbClr val="1F497D"/>
                </a:solidFill>
                <a:effectLst/>
                <a:uLnTx/>
                <a:uFillTx/>
                <a:latin typeface="Gill Sans MT"/>
                <a:ea typeface="+mn-ea"/>
                <a:cs typeface="+mn-cs"/>
              </a:rPr>
              <a:t>simple functions</a:t>
            </a:r>
          </a:p>
        </p:txBody>
      </p:sp>
      <p:sp>
        <p:nvSpPr>
          <p:cNvPr id="16" name="Rounded Rectangle 15"/>
          <p:cNvSpPr/>
          <p:nvPr/>
        </p:nvSpPr>
        <p:spPr>
          <a:xfrm>
            <a:off x="1905000" y="4358045"/>
            <a:ext cx="1524000" cy="740152"/>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Gill Sans MT"/>
                <a:ea typeface="+mn-ea"/>
                <a:cs typeface="+mn-cs"/>
              </a:rPr>
              <a:t>PIM Core</a:t>
            </a:r>
          </a:p>
        </p:txBody>
      </p:sp>
      <p:grpSp>
        <p:nvGrpSpPr>
          <p:cNvPr id="17" name="Group 16"/>
          <p:cNvGrpSpPr/>
          <p:nvPr/>
        </p:nvGrpSpPr>
        <p:grpSpPr>
          <a:xfrm>
            <a:off x="4648200" y="4259997"/>
            <a:ext cx="2667000" cy="914400"/>
            <a:chOff x="5562600" y="3276600"/>
            <a:chExt cx="2438400" cy="990600"/>
          </a:xfrm>
        </p:grpSpPr>
        <p:sp>
          <p:nvSpPr>
            <p:cNvPr id="23" name="Rounded Rectangle 22"/>
            <p:cNvSpPr/>
            <p:nvPr/>
          </p:nvSpPr>
          <p:spPr>
            <a:xfrm>
              <a:off x="5562600" y="32766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sp>
          <p:nvSpPr>
            <p:cNvPr id="24" name="Rounded Rectangle 23"/>
            <p:cNvSpPr/>
            <p:nvPr/>
          </p:nvSpPr>
          <p:spPr>
            <a:xfrm>
              <a:off x="5715000" y="34290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sp>
          <p:nvSpPr>
            <p:cNvPr id="25" name="Rounded Rectangle 24"/>
            <p:cNvSpPr/>
            <p:nvPr/>
          </p:nvSpPr>
          <p:spPr>
            <a:xfrm>
              <a:off x="5867400" y="35814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grpSp>
      <p:sp>
        <p:nvSpPr>
          <p:cNvPr id="66" name="Rectangle 65"/>
          <p:cNvSpPr/>
          <p:nvPr/>
        </p:nvSpPr>
        <p:spPr>
          <a:xfrm>
            <a:off x="0" y="2231648"/>
            <a:ext cx="9067800" cy="89255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Gill Sans MT"/>
                <a:ea typeface="+mn-ea"/>
                <a:cs typeface="+mn-cs"/>
              </a:rPr>
              <a:t>We can design lightweight logic to implement</a:t>
            </a:r>
            <a:br>
              <a:rPr kumimoji="0" lang="en-US" sz="2600" b="1" i="0" u="none" strike="noStrike" kern="1200" cap="none" spc="0" normalizeH="0" baseline="0" noProof="0" dirty="0">
                <a:ln>
                  <a:noFill/>
                </a:ln>
                <a:solidFill>
                  <a:prstClr val="black"/>
                </a:solidFill>
                <a:effectLst/>
                <a:uLnTx/>
                <a:uFillTx/>
                <a:latin typeface="Gill Sans MT"/>
                <a:ea typeface="+mn-ea"/>
                <a:cs typeface="+mn-cs"/>
              </a:rPr>
            </a:br>
            <a:r>
              <a:rPr kumimoji="0" lang="en-US" sz="2600" b="1" i="0" u="none" strike="noStrike" kern="1200" cap="none" spc="0" normalizeH="0" baseline="0" noProof="0" dirty="0">
                <a:ln>
                  <a:noFill/>
                </a:ln>
                <a:solidFill>
                  <a:prstClr val="black"/>
                </a:solidFill>
                <a:effectLst/>
                <a:uLnTx/>
                <a:uFillTx/>
                <a:latin typeface="Gill Sans MT"/>
                <a:ea typeface="+mn-ea"/>
                <a:cs typeface="+mn-cs"/>
              </a:rPr>
              <a:t> these </a:t>
            </a:r>
            <a:r>
              <a:rPr kumimoji="0" lang="en-US" sz="2600" b="1" i="1" u="sng" strike="noStrike" kern="1200" cap="none" spc="0" normalizeH="0" baseline="0" noProof="0" dirty="0">
                <a:ln>
                  <a:noFill/>
                </a:ln>
                <a:solidFill>
                  <a:prstClr val="black"/>
                </a:solidFill>
                <a:effectLst/>
                <a:uLnTx/>
                <a:uFillTx/>
                <a:latin typeface="Gill Sans MT"/>
                <a:ea typeface="+mn-ea"/>
                <a:cs typeface="+mn-cs"/>
              </a:rPr>
              <a:t>simple functions</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in </a:t>
            </a:r>
            <a:r>
              <a:rPr kumimoji="0" lang="en-US" sz="2600" b="1" i="0" u="none" strike="noStrike" kern="1200" cap="none" spc="0" normalizeH="0" baseline="0" noProof="0" dirty="0">
                <a:ln>
                  <a:noFill/>
                </a:ln>
                <a:solidFill>
                  <a:srgbClr val="0000FF"/>
                </a:solidFill>
                <a:effectLst/>
                <a:uLnTx/>
                <a:uFillTx/>
                <a:latin typeface="Gill Sans MT"/>
                <a:ea typeface="+mn-ea"/>
                <a:cs typeface="+mn-cs"/>
              </a:rPr>
              <a:t>memory</a:t>
            </a:r>
          </a:p>
        </p:txBody>
      </p:sp>
      <p:sp>
        <p:nvSpPr>
          <p:cNvPr id="36" name="Rectangle 35"/>
          <p:cNvSpPr/>
          <p:nvPr/>
        </p:nvSpPr>
        <p:spPr>
          <a:xfrm>
            <a:off x="990600" y="3429000"/>
            <a:ext cx="3276600"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300" b="1" i="0" u="none" strike="noStrike" kern="1200" cap="none" spc="0" normalizeH="0" baseline="0" noProof="0" dirty="0">
                <a:ln>
                  <a:noFill/>
                </a:ln>
                <a:solidFill>
                  <a:srgbClr val="006600"/>
                </a:solidFill>
                <a:effectLst/>
                <a:uLnTx/>
                <a:uFillTx/>
                <a:latin typeface="Gill Sans MT"/>
                <a:ea typeface="+mn-ea"/>
                <a:cs typeface="+mn-cs"/>
              </a:rPr>
              <a:t>Small embedded</a:t>
            </a:r>
            <a:br>
              <a:rPr kumimoji="0" lang="en-US" sz="2300" b="1" i="0" u="none" strike="noStrike" kern="1200" cap="none" spc="0" normalizeH="0" baseline="0" noProof="0" dirty="0">
                <a:ln>
                  <a:noFill/>
                </a:ln>
                <a:solidFill>
                  <a:srgbClr val="006600"/>
                </a:solidFill>
                <a:effectLst/>
                <a:uLnTx/>
                <a:uFillTx/>
                <a:latin typeface="Gill Sans MT"/>
                <a:ea typeface="+mn-ea"/>
                <a:cs typeface="+mn-cs"/>
              </a:rPr>
            </a:br>
            <a:r>
              <a:rPr kumimoji="0" lang="en-US" sz="2300" b="1" i="0" u="none" strike="noStrike" kern="1200" cap="none" spc="0" normalizeH="0" baseline="0" noProof="0" dirty="0">
                <a:ln>
                  <a:noFill/>
                </a:ln>
                <a:solidFill>
                  <a:srgbClr val="006600"/>
                </a:solidFill>
                <a:effectLst/>
                <a:uLnTx/>
                <a:uFillTx/>
                <a:latin typeface="Gill Sans MT"/>
                <a:ea typeface="+mn-ea"/>
                <a:cs typeface="+mn-cs"/>
              </a:rPr>
              <a:t> low-power core</a:t>
            </a:r>
          </a:p>
        </p:txBody>
      </p:sp>
      <p:sp>
        <p:nvSpPr>
          <p:cNvPr id="38" name="Rectangle 37"/>
          <p:cNvSpPr/>
          <p:nvPr/>
        </p:nvSpPr>
        <p:spPr>
          <a:xfrm>
            <a:off x="4114800" y="3429000"/>
            <a:ext cx="3352800"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300" b="1" i="0" u="none" strike="noStrike" kern="1200" cap="none" spc="0" normalizeH="0" baseline="0" noProof="0" dirty="0">
                <a:ln>
                  <a:noFill/>
                </a:ln>
                <a:solidFill>
                  <a:srgbClr val="006600"/>
                </a:solidFill>
                <a:effectLst/>
                <a:uLnTx/>
                <a:uFillTx/>
                <a:latin typeface="Gill Sans MT"/>
                <a:ea typeface="+mn-ea"/>
                <a:cs typeface="+mn-cs"/>
              </a:rPr>
              <a:t>Small fixed-function accelerators</a:t>
            </a:r>
          </a:p>
        </p:txBody>
      </p:sp>
      <p:sp>
        <p:nvSpPr>
          <p:cNvPr id="39" name="Rectangle 38"/>
          <p:cNvSpPr/>
          <p:nvPr/>
        </p:nvSpPr>
        <p:spPr>
          <a:xfrm>
            <a:off x="0" y="5446693"/>
            <a:ext cx="9144000" cy="954107"/>
          </a:xfrm>
          <a:prstGeom prst="rect">
            <a:avLst/>
          </a:prstGeom>
          <a:solidFill>
            <a:schemeClr val="tx2">
              <a:lumMod val="75000"/>
            </a:schemeClr>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Gill Sans MT"/>
                <a:ea typeface="+mn-ea"/>
                <a:cs typeface="+mn-cs"/>
              </a:rPr>
              <a:t>Offloading to PIM logic reduces energy and improves performance, on average, by 2.3X and 2.2X</a:t>
            </a:r>
          </a:p>
        </p:txBody>
      </p:sp>
    </p:spTree>
    <p:extLst>
      <p:ext uri="{BB962C8B-B14F-4D97-AF65-F5344CB8AC3E}">
        <p14:creationId xmlns:p14="http://schemas.microsoft.com/office/powerpoint/2010/main" val="38750481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6"/>
                                        </p:tgtEl>
                                        <p:attrNameLst>
                                          <p:attrName>style.visibility</p:attrName>
                                        </p:attrNameLst>
                                      </p:cBhvr>
                                      <p:to>
                                        <p:strVal val="visible"/>
                                      </p:to>
                                    </p:set>
                                    <p:animEffect transition="in" filter="fade">
                                      <p:cBhvr>
                                        <p:cTn id="12" dur="500"/>
                                        <p:tgtEl>
                                          <p:spTgt spid="6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500"/>
                                        <p:tgtEl>
                                          <p:spTgt spid="16"/>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36"/>
                                        </p:tgtEl>
                                        <p:attrNameLst>
                                          <p:attrName>style.visibility</p:attrName>
                                        </p:attrNameLst>
                                      </p:cBhvr>
                                      <p:to>
                                        <p:strVal val="visible"/>
                                      </p:to>
                                    </p:set>
                                    <p:animEffect transition="in" filter="fade">
                                      <p:cBhvr>
                                        <p:cTn id="20" dur="500"/>
                                        <p:tgtEl>
                                          <p:spTgt spid="36"/>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38"/>
                                        </p:tgtEl>
                                        <p:attrNameLst>
                                          <p:attrName>style.visibility</p:attrName>
                                        </p:attrNameLst>
                                      </p:cBhvr>
                                      <p:to>
                                        <p:strVal val="visible"/>
                                      </p:to>
                                    </p:set>
                                    <p:animEffect transition="in" filter="fade">
                                      <p:cBhvr>
                                        <p:cTn id="25" dur="500"/>
                                        <p:tgtEl>
                                          <p:spTgt spid="38"/>
                                        </p:tgtEl>
                                      </p:cBhvr>
                                    </p:animEffect>
                                  </p:childTnLst>
                                </p:cTn>
                              </p:par>
                              <p:par>
                                <p:cTn id="26" presetID="10" presetClass="entr" presetSubtype="0" fill="hold" nodeType="with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fade">
                                      <p:cBhvr>
                                        <p:cTn id="28" dur="500"/>
                                        <p:tgtEl>
                                          <p:spTgt spid="17"/>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39"/>
                                        </p:tgtEl>
                                        <p:attrNameLst>
                                          <p:attrName>style.visibility</p:attrName>
                                        </p:attrNameLst>
                                      </p:cBhvr>
                                      <p:to>
                                        <p:strVal val="visible"/>
                                      </p:to>
                                    </p:set>
                                    <p:animEffect transition="in" filter="fade">
                                      <p:cBhvr>
                                        <p:cTn id="33"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6" grpId="0" animBg="1"/>
      <p:bldP spid="66" grpId="0"/>
      <p:bldP spid="36" grpId="0"/>
      <p:bldP spid="38" grpId="0"/>
      <p:bldP spid="39" grpId="0" animBg="1"/>
    </p:bld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0"/>
            <a:ext cx="10210800" cy="914400"/>
          </a:xfrm>
        </p:spPr>
        <p:txBody>
          <a:bodyPr/>
          <a:lstStyle/>
          <a:p>
            <a:r>
              <a:rPr lang="en-US" sz="4000" dirty="0"/>
              <a:t>Workload Analysis</a:t>
            </a:r>
            <a:endParaRPr lang="en-US" sz="3700" dirty="0"/>
          </a:p>
        </p:txBody>
      </p:sp>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4" name="Picture 23"/>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8" name="Picture 7"/>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7" name="Picture 26"/>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28" name="Picture 27"/>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Tree>
    <p:extLst>
      <p:ext uri="{BB962C8B-B14F-4D97-AF65-F5344CB8AC3E}">
        <p14:creationId xmlns:p14="http://schemas.microsoft.com/office/powerpoint/2010/main" val="2200327456"/>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914400"/>
          </a:xfrm>
        </p:spPr>
        <p:txBody>
          <a:bodyPr/>
          <a:lstStyle/>
          <a:p>
            <a:r>
              <a:rPr lang="en-US" dirty="0" err="1"/>
              <a:t>TensorFlow</a:t>
            </a:r>
            <a:r>
              <a:rPr lang="en-US" dirty="0"/>
              <a:t> Mobile</a:t>
            </a:r>
          </a:p>
        </p:txBody>
      </p:sp>
      <p:sp>
        <p:nvSpPr>
          <p:cNvPr id="3" name="Content Placeholder 2"/>
          <p:cNvSpPr>
            <a:spLocks noGrp="1"/>
          </p:cNvSpPr>
          <p:nvPr>
            <p:ph idx="1"/>
          </p:nvPr>
        </p:nvSpPr>
        <p:spPr>
          <a:xfrm>
            <a:off x="152400" y="990600"/>
            <a:ext cx="8991600" cy="5715000"/>
          </a:xfrm>
        </p:spPr>
        <p:txBody>
          <a:bodyPr>
            <a:normAutofit/>
          </a:bodyPr>
          <a:lstStyle/>
          <a:p>
            <a:endParaRPr lang="en-US" sz="28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marL="457200" lvl="1" indent="0">
              <a:buNone/>
            </a:pPr>
            <a:endParaRPr lang="en-US" sz="2400" dirty="0">
              <a:solidFill>
                <a:srgbClr val="595959"/>
              </a:solidFill>
            </a:endParaRPr>
          </a:p>
          <a:p>
            <a:pPr lvl="1"/>
            <a:endParaRPr lang="en" sz="2400" dirty="0">
              <a:solidFill>
                <a:srgbClr val="595959"/>
              </a:solidFill>
            </a:endParaRPr>
          </a:p>
          <a:p>
            <a:pPr marL="0" indent="0">
              <a:buNone/>
            </a:pPr>
            <a:endParaRPr lang="en-US" sz="2800" dirty="0">
              <a:solidFill>
                <a:schemeClr val="tx2"/>
              </a:solidFill>
            </a:endParaRPr>
          </a:p>
          <a:p>
            <a:pPr lvl="1"/>
            <a:endParaRPr lang="en-US" sz="2400" dirty="0"/>
          </a:p>
          <a:p>
            <a:pPr lvl="1"/>
            <a:endParaRPr lang="en-US" sz="2400" dirty="0"/>
          </a:p>
          <a:p>
            <a:pPr lvl="1"/>
            <a:endParaRPr lang="en-US" sz="2400" dirty="0"/>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pic>
        <p:nvPicPr>
          <p:cNvPr id="13" name="Picture 1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038600" y="762000"/>
            <a:ext cx="914400" cy="977950"/>
          </a:xfrm>
          <a:prstGeom prst="rect">
            <a:avLst/>
          </a:prstGeom>
        </p:spPr>
      </p:pic>
      <p:sp>
        <p:nvSpPr>
          <p:cNvPr id="5" name="Rectangle 4"/>
          <p:cNvSpPr/>
          <p:nvPr/>
        </p:nvSpPr>
        <p:spPr>
          <a:xfrm>
            <a:off x="0" y="3505200"/>
            <a:ext cx="9144000" cy="892552"/>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Gill Sans MT"/>
                <a:ea typeface="+mn-ea"/>
                <a:cs typeface="+mn-cs"/>
              </a:rPr>
              <a:t> </a:t>
            </a:r>
            <a:r>
              <a:rPr kumimoji="0" lang="en-US" sz="2600" b="1" i="0" u="none" strike="noStrike" kern="1200" cap="none" spc="0" normalizeH="0" baseline="0" noProof="0" dirty="0">
                <a:ln>
                  <a:noFill/>
                </a:ln>
                <a:solidFill>
                  <a:srgbClr val="C00000"/>
                </a:solidFill>
                <a:effectLst/>
                <a:uLnTx/>
                <a:uFillTx/>
                <a:latin typeface="Gill Sans MT"/>
                <a:ea typeface="+mn-ea"/>
                <a:cs typeface="+mn-cs"/>
              </a:rPr>
              <a:t>57.3%</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of the inference energy is spent on</a:t>
            </a:r>
            <a:br>
              <a:rPr kumimoji="0" lang="en-US" sz="2600" b="1" i="0" u="none" strike="noStrike" kern="1200" cap="none" spc="0" normalizeH="0" baseline="0" noProof="0" dirty="0">
                <a:ln>
                  <a:noFill/>
                </a:ln>
                <a:solidFill>
                  <a:prstClr val="black"/>
                </a:solidFill>
                <a:effectLst/>
                <a:uLnTx/>
                <a:uFillTx/>
                <a:latin typeface="Gill Sans MT"/>
                <a:ea typeface="+mn-ea"/>
                <a:cs typeface="+mn-cs"/>
              </a:rPr>
            </a:br>
            <a:r>
              <a:rPr kumimoji="0" lang="en-US" sz="2600" b="1" i="0" u="none" strike="noStrike" kern="1200" cap="none" spc="0" normalizeH="0" baseline="0" noProof="0" dirty="0">
                <a:ln>
                  <a:noFill/>
                </a:ln>
                <a:solidFill>
                  <a:prstClr val="black"/>
                </a:solidFill>
                <a:effectLst/>
                <a:uLnTx/>
                <a:uFillTx/>
                <a:latin typeface="Gill Sans MT"/>
                <a:ea typeface="+mn-ea"/>
                <a:cs typeface="+mn-cs"/>
              </a:rPr>
              <a:t> </a:t>
            </a:r>
            <a:r>
              <a:rPr kumimoji="0" lang="en-US" sz="2600" b="1" i="0" u="sng" strike="noStrike" kern="1200" cap="none" spc="0" normalizeH="0" baseline="0" noProof="0" dirty="0">
                <a:ln>
                  <a:noFill/>
                </a:ln>
                <a:solidFill>
                  <a:srgbClr val="C00000"/>
                </a:solidFill>
                <a:effectLst/>
                <a:uLnTx/>
                <a:uFillTx/>
                <a:latin typeface="Gill Sans MT"/>
                <a:ea typeface="+mn-ea"/>
                <a:cs typeface="+mn-cs"/>
              </a:rPr>
              <a:t>data movement</a:t>
            </a:r>
            <a:endParaRPr kumimoji="0" lang="en-US" sz="2600" b="1" i="0" u="sng" strike="noStrike" kern="1200" cap="none" spc="0" normalizeH="0" baseline="0" noProof="0" dirty="0">
              <a:ln>
                <a:noFill/>
              </a:ln>
              <a:solidFill>
                <a:prstClr val="black"/>
              </a:solidFill>
              <a:effectLst/>
              <a:uLnTx/>
              <a:uFillTx/>
              <a:latin typeface="Gill Sans MT"/>
              <a:ea typeface="+mn-ea"/>
              <a:cs typeface="+mn-cs"/>
            </a:endParaRPr>
          </a:p>
        </p:txBody>
      </p:sp>
      <p:sp>
        <p:nvSpPr>
          <p:cNvPr id="14" name="Rectangle 13"/>
          <p:cNvSpPr/>
          <p:nvPr/>
        </p:nvSpPr>
        <p:spPr>
          <a:xfrm>
            <a:off x="0" y="4938355"/>
            <a:ext cx="9144000" cy="830997"/>
          </a:xfrm>
          <a:prstGeom prst="rect">
            <a:avLst/>
          </a:prstGeom>
          <a:solidFill>
            <a:srgbClr val="E4E4E4"/>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54.4%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of the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data movement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energy comes from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sng" strike="noStrike" kern="1200" cap="none" spc="0" normalizeH="0" baseline="0" noProof="0" dirty="0">
                <a:ln>
                  <a:noFill/>
                </a:ln>
                <a:solidFill>
                  <a:srgbClr val="0000FF"/>
                </a:solidFill>
                <a:effectLst/>
                <a:uLnTx/>
                <a:uFillTx/>
                <a:latin typeface="Gill Sans MT"/>
                <a:ea typeface="+mn-ea"/>
                <a:cs typeface="+mn-cs"/>
              </a:rPr>
              <a:t>packing/unpacking</a:t>
            </a:r>
            <a:r>
              <a:rPr kumimoji="0" lang="en-US" sz="2400" b="1" i="0" u="sng" strike="noStrike" kern="1200" cap="none" spc="0" normalizeH="0" baseline="0" noProof="0" dirty="0">
                <a:ln>
                  <a:noFill/>
                </a:ln>
                <a:solidFill>
                  <a:prstClr val="black"/>
                </a:solidFill>
                <a:effectLst/>
                <a:uLnTx/>
                <a:uFillTx/>
                <a:latin typeface="Gill Sans MT"/>
                <a:ea typeface="+mn-ea"/>
                <a:cs typeface="+mn-cs"/>
              </a:rPr>
              <a:t>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and </a:t>
            </a:r>
            <a:r>
              <a:rPr kumimoji="0" lang="en-US" sz="2400" b="1" i="0" u="sng" strike="noStrike" kern="1200" cap="none" spc="0" normalizeH="0" baseline="0" noProof="0" dirty="0">
                <a:ln>
                  <a:noFill/>
                </a:ln>
                <a:solidFill>
                  <a:srgbClr val="0000FF"/>
                </a:solidFill>
                <a:effectLst/>
                <a:uLnTx/>
                <a:uFillTx/>
                <a:latin typeface="Gill Sans MT"/>
                <a:ea typeface="+mn-ea"/>
                <a:cs typeface="+mn-cs"/>
              </a:rPr>
              <a:t>quantization</a:t>
            </a:r>
          </a:p>
        </p:txBody>
      </p:sp>
      <p:cxnSp>
        <p:nvCxnSpPr>
          <p:cNvPr id="30" name="Straight Arrow Connector 29"/>
          <p:cNvCxnSpPr/>
          <p:nvPr/>
        </p:nvCxnSpPr>
        <p:spPr>
          <a:xfrm>
            <a:off x="4495800" y="4473952"/>
            <a:ext cx="0" cy="381000"/>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grpSp>
        <p:nvGrpSpPr>
          <p:cNvPr id="17" name="Group 16"/>
          <p:cNvGrpSpPr/>
          <p:nvPr/>
        </p:nvGrpSpPr>
        <p:grpSpPr>
          <a:xfrm>
            <a:off x="1676400" y="1828800"/>
            <a:ext cx="5638800" cy="1066800"/>
            <a:chOff x="1676400" y="2057400"/>
            <a:chExt cx="5638800" cy="1066800"/>
          </a:xfrm>
        </p:grpSpPr>
        <p:grpSp>
          <p:nvGrpSpPr>
            <p:cNvPr id="68" name="Group 67"/>
            <p:cNvGrpSpPr/>
            <p:nvPr/>
          </p:nvGrpSpPr>
          <p:grpSpPr>
            <a:xfrm>
              <a:off x="3657600" y="2057400"/>
              <a:ext cx="1600200" cy="1066800"/>
              <a:chOff x="3505200" y="1143000"/>
              <a:chExt cx="1828800" cy="1143000"/>
            </a:xfrm>
          </p:grpSpPr>
          <p:sp>
            <p:nvSpPr>
              <p:cNvPr id="67" name="Rounded Rectangle 66"/>
              <p:cNvSpPr/>
              <p:nvPr/>
            </p:nvSpPr>
            <p:spPr>
              <a:xfrm>
                <a:off x="3505200" y="1143000"/>
                <a:ext cx="1828800" cy="1143000"/>
              </a:xfrm>
              <a:prstGeom prst="roundRect">
                <a:avLst/>
              </a:prstGeom>
              <a:solidFill>
                <a:schemeClr val="lt1">
                  <a:alpha val="0"/>
                </a:schemeClr>
              </a:solidFill>
              <a:ln w="28575" cmpd="sng">
                <a:solidFill>
                  <a:srgbClr val="000000"/>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pic>
            <p:nvPicPr>
              <p:cNvPr id="66" name="Picture 65"/>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581400" y="1188143"/>
                <a:ext cx="1650486" cy="1097857"/>
              </a:xfrm>
              <a:prstGeom prst="rect">
                <a:avLst/>
              </a:prstGeom>
            </p:spPr>
          </p:pic>
        </p:grpSp>
        <p:cxnSp>
          <p:nvCxnSpPr>
            <p:cNvPr id="69" name="Straight Arrow Connector 68"/>
            <p:cNvCxnSpPr/>
            <p:nvPr/>
          </p:nvCxnSpPr>
          <p:spPr>
            <a:xfrm flipV="1">
              <a:off x="2057400" y="2731532"/>
              <a:ext cx="1371600" cy="11668"/>
            </a:xfrm>
            <a:prstGeom prst="straightConnector1">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71" name="Rectangle 70"/>
            <p:cNvSpPr/>
            <p:nvPr/>
          </p:nvSpPr>
          <p:spPr>
            <a:xfrm>
              <a:off x="1676400" y="2209800"/>
              <a:ext cx="22098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Inference </a:t>
              </a:r>
              <a:endParaRPr kumimoji="0" lang="en-US" sz="2000" b="1" i="0" u="sng" strike="noStrike" kern="1200" cap="none" spc="0" normalizeH="0" baseline="0" noProof="0" dirty="0">
                <a:ln>
                  <a:noFill/>
                </a:ln>
                <a:solidFill>
                  <a:prstClr val="black"/>
                </a:solidFill>
                <a:effectLst/>
                <a:uLnTx/>
                <a:uFillTx/>
                <a:latin typeface="Gill Sans MT"/>
                <a:ea typeface="+mn-ea"/>
                <a:cs typeface="+mn-cs"/>
              </a:endParaRPr>
            </a:p>
          </p:txBody>
        </p:sp>
        <p:cxnSp>
          <p:nvCxnSpPr>
            <p:cNvPr id="40" name="Straight Arrow Connector 39"/>
            <p:cNvCxnSpPr/>
            <p:nvPr/>
          </p:nvCxnSpPr>
          <p:spPr>
            <a:xfrm>
              <a:off x="5486400" y="2731532"/>
              <a:ext cx="1371600" cy="11668"/>
            </a:xfrm>
            <a:prstGeom prst="straightConnector1">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43" name="Rectangle 42"/>
            <p:cNvSpPr/>
            <p:nvPr/>
          </p:nvSpPr>
          <p:spPr>
            <a:xfrm>
              <a:off x="5105400" y="2209800"/>
              <a:ext cx="22098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Prediction</a:t>
              </a:r>
              <a:endParaRPr kumimoji="0" lang="en-US" sz="1800" b="1" i="0" u="sng" strike="noStrike" kern="1200" cap="none" spc="0" normalizeH="0" baseline="0" noProof="0" dirty="0">
                <a:ln>
                  <a:noFill/>
                </a:ln>
                <a:solidFill>
                  <a:prstClr val="black"/>
                </a:solidFill>
                <a:effectLst/>
                <a:uLnTx/>
                <a:uFillTx/>
                <a:latin typeface="Gill Sans MT"/>
                <a:ea typeface="+mn-ea"/>
                <a:cs typeface="+mn-cs"/>
              </a:endParaRPr>
            </a:p>
          </p:txBody>
        </p:sp>
      </p:grpSp>
    </p:spTree>
    <p:extLst>
      <p:ext uri="{BB962C8B-B14F-4D97-AF65-F5344CB8AC3E}">
        <p14:creationId xmlns:p14="http://schemas.microsoft.com/office/powerpoint/2010/main" val="3487724004"/>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PIM for Mobile Devices</a:t>
            </a:r>
          </a:p>
        </p:txBody>
      </p:sp>
      <p:sp>
        <p:nvSpPr>
          <p:cNvPr id="3" name="Content Placeholder 2"/>
          <p:cNvSpPr>
            <a:spLocks noGrp="1"/>
          </p:cNvSpPr>
          <p:nvPr>
            <p:ph idx="1"/>
          </p:nvPr>
        </p:nvSpPr>
        <p:spPr>
          <a:xfrm>
            <a:off x="228600" y="1000472"/>
            <a:ext cx="8807896" cy="4876800"/>
          </a:xfrm>
        </p:spPr>
        <p:txBody>
          <a:bodyPr/>
          <a:lstStyle/>
          <a:p>
            <a:r>
              <a:rPr lang="en-US" sz="1700" dirty="0"/>
              <a:t>Amirali Boroumand, Saugata Ghose, </a:t>
            </a:r>
            <a:r>
              <a:rPr lang="en-US" sz="1700" dirty="0" err="1"/>
              <a:t>Youngsok</a:t>
            </a:r>
            <a:r>
              <a:rPr lang="en-US" sz="1700" dirty="0"/>
              <a:t> Kim, </a:t>
            </a:r>
            <a:r>
              <a:rPr lang="en-US" sz="1700" dirty="0" err="1"/>
              <a:t>Rachata</a:t>
            </a:r>
            <a:r>
              <a:rPr lang="en-US" sz="1700" dirty="0"/>
              <a:t> Ausavarungnirun, Eric </a:t>
            </a:r>
            <a:r>
              <a:rPr lang="en-US" sz="1700" dirty="0" err="1"/>
              <a:t>Shiu</a:t>
            </a:r>
            <a:r>
              <a:rPr lang="en-US" sz="1700" dirty="0"/>
              <a:t>, Rahul Thakur, </a:t>
            </a:r>
            <a:r>
              <a:rPr lang="en-US" sz="1700" dirty="0" err="1"/>
              <a:t>Daehyun</a:t>
            </a:r>
            <a:r>
              <a:rPr lang="en-US" sz="1700" dirty="0"/>
              <a:t> Kim, Aki </a:t>
            </a:r>
            <a:r>
              <a:rPr lang="en-US" sz="1700" dirty="0" err="1"/>
              <a:t>Kuusela</a:t>
            </a:r>
            <a:r>
              <a:rPr lang="en-US" sz="1700" dirty="0"/>
              <a:t>, Allan </a:t>
            </a:r>
            <a:r>
              <a:rPr lang="en-US" sz="1700" dirty="0" err="1"/>
              <a:t>Knies</a:t>
            </a:r>
            <a:r>
              <a:rPr lang="en-US" sz="1700" dirty="0"/>
              <a:t>, Parthasarathy Ranganathan, and Onur Mutlu,</a:t>
            </a:r>
            <a:br>
              <a:rPr lang="en-US" sz="1700" dirty="0"/>
            </a:br>
            <a:r>
              <a:rPr lang="en-US" sz="1700" b="1" dirty="0">
                <a:solidFill>
                  <a:srgbClr val="0000FF"/>
                </a:solidFill>
                <a:hlinkClick r:id="rId2">
                  <a:extLst>
                    <a:ext uri="{A12FA001-AC4F-418D-AE19-62706E023703}">
                      <ahyp:hlinkClr xmlns:ahyp="http://schemas.microsoft.com/office/drawing/2018/hyperlinkcolor" val="tx"/>
                    </a:ext>
                  </a:extLst>
                </a:hlinkClick>
              </a:rPr>
              <a:t>"Google Workloads for Consumer Devices: Mitigating Data Movement Bottlenecks"</a:t>
            </a:r>
            <a:br>
              <a:rPr lang="en-US" sz="1700" dirty="0">
                <a:solidFill>
                  <a:srgbClr val="0000FF"/>
                </a:solidFill>
              </a:rPr>
            </a:br>
            <a:r>
              <a:rPr lang="en-US" sz="1700" i="1" dirty="0"/>
              <a:t>Proceedings of the </a:t>
            </a:r>
            <a:r>
              <a:rPr lang="en-US" sz="1700" i="1" dirty="0">
                <a:hlinkClick r:id="rId3"/>
              </a:rPr>
              <a:t>23rd International Conference on Architectural Support for Programming Languages and Operating Systems</a:t>
            </a:r>
            <a:r>
              <a:rPr lang="en-US" sz="1700" i="1" dirty="0"/>
              <a:t> (</a:t>
            </a:r>
            <a:r>
              <a:rPr lang="en-US" sz="1700" b="1" i="1" dirty="0"/>
              <a:t>ASPLOS</a:t>
            </a:r>
            <a:r>
              <a:rPr lang="en-US" sz="1700" i="1" dirty="0"/>
              <a:t>)</a:t>
            </a:r>
            <a:r>
              <a:rPr lang="en-US" sz="1700" dirty="0"/>
              <a:t>, Williamsburg, VA, USA, March 2018.</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 [</a:t>
            </a:r>
            <a:r>
              <a:rPr lang="en-US" sz="1700" dirty="0">
                <a:hlinkClick r:id="rId6"/>
              </a:rPr>
              <a:t>Lightning Session Slides (pptx)</a:t>
            </a:r>
            <a:r>
              <a:rPr lang="en-US" sz="1700" dirty="0"/>
              <a:t> </a:t>
            </a:r>
            <a:r>
              <a:rPr lang="en-US" sz="1700" dirty="0">
                <a:hlinkClick r:id="rId7"/>
              </a:rPr>
              <a:t>(pdf)</a:t>
            </a:r>
            <a:r>
              <a:rPr lang="en-US" sz="1700" dirty="0"/>
              <a:t>] [</a:t>
            </a:r>
            <a:r>
              <a:rPr lang="en-US" sz="1700" dirty="0">
                <a:hlinkClick r:id="rId8"/>
              </a:rPr>
              <a:t>Poster (pptx)</a:t>
            </a:r>
            <a:r>
              <a:rPr lang="en-US" sz="1700" dirty="0"/>
              <a:t> </a:t>
            </a:r>
            <a:r>
              <a:rPr lang="en-US" sz="1700" dirty="0">
                <a:hlinkClick r:id="rId9"/>
              </a:rPr>
              <a:t>(pdf)</a:t>
            </a:r>
            <a:r>
              <a:rPr lang="en-US" sz="1700" dirty="0"/>
              <a:t>]</a:t>
            </a:r>
            <a:br>
              <a:rPr lang="en-US" sz="1700" dirty="0"/>
            </a:br>
            <a:r>
              <a:rPr lang="en-US" sz="1700" dirty="0"/>
              <a:t>[</a:t>
            </a:r>
            <a:r>
              <a:rPr lang="en-US" sz="1700" dirty="0">
                <a:hlinkClick r:id="rId10"/>
              </a:rPr>
              <a:t>Lightning Talk Video</a:t>
            </a:r>
            <a:r>
              <a:rPr lang="en-US" sz="1700" dirty="0"/>
              <a:t> (2 minutes)]</a:t>
            </a:r>
            <a:br>
              <a:rPr lang="en-US" sz="1700" dirty="0"/>
            </a:br>
            <a:r>
              <a:rPr lang="en-US" sz="1700" dirty="0"/>
              <a:t>[</a:t>
            </a:r>
            <a:r>
              <a:rPr lang="en-US" sz="1700" dirty="0">
                <a:hlinkClick r:id="rId11"/>
              </a:rPr>
              <a:t>Full Talk Video</a:t>
            </a:r>
            <a:r>
              <a:rPr lang="en-US" sz="1700" dirty="0"/>
              <a:t> (21 minutes)]</a:t>
            </a:r>
          </a:p>
          <a:p>
            <a:pPr marL="0" indent="0">
              <a:buNone/>
            </a:pPr>
            <a:br>
              <a:rPr lang="en-US" sz="1700" dirty="0"/>
            </a:br>
            <a:endParaRPr lang="en-US" sz="17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0" y="4218136"/>
            <a:ext cx="9144000" cy="2235200"/>
          </a:xfrm>
          <a:prstGeom prst="rect">
            <a:avLst/>
          </a:prstGeom>
        </p:spPr>
      </p:pic>
    </p:spTree>
    <p:extLst>
      <p:ext uri="{BB962C8B-B14F-4D97-AF65-F5344CB8AC3E}">
        <p14:creationId xmlns:p14="http://schemas.microsoft.com/office/powerpoint/2010/main" val="24484232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6432" y="365126"/>
            <a:ext cx="8824080" cy="723445"/>
          </a:xfrm>
        </p:spPr>
        <p:txBody>
          <a:bodyPr>
            <a:normAutofit fontScale="90000"/>
          </a:bodyPr>
          <a:lstStyle/>
          <a:p>
            <a:r>
              <a:rPr lang="en-US" dirty="0"/>
              <a:t>Truly Distributed GPU Processing with PIM</a:t>
            </a:r>
            <a:endParaRPr lang="en-US" dirty="0">
              <a:latin typeface="+mn-lt"/>
            </a:endParaRPr>
          </a:p>
        </p:txBody>
      </p:sp>
      <p:cxnSp>
        <p:nvCxnSpPr>
          <p:cNvPr id="5" name="Straight Connector 4"/>
          <p:cNvCxnSpPr/>
          <p:nvPr/>
        </p:nvCxnSpPr>
        <p:spPr>
          <a:xfrm flipV="1">
            <a:off x="6175231" y="4775741"/>
            <a:ext cx="470522" cy="587497"/>
          </a:xfrm>
          <a:prstGeom prst="line">
            <a:avLst/>
          </a:prstGeom>
          <a:noFill/>
          <a:ln w="6350" cap="flat" cmpd="sng" algn="ctr">
            <a:solidFill>
              <a:sysClr val="windowText" lastClr="000000"/>
            </a:solidFill>
            <a:prstDash val="dash"/>
            <a:miter lim="800000"/>
          </a:ln>
          <a:effectLst/>
        </p:spPr>
      </p:cxnSp>
      <p:cxnSp>
        <p:nvCxnSpPr>
          <p:cNvPr id="6" name="Straight Connector 5"/>
          <p:cNvCxnSpPr/>
          <p:nvPr/>
        </p:nvCxnSpPr>
        <p:spPr>
          <a:xfrm>
            <a:off x="5687292" y="5890254"/>
            <a:ext cx="958461" cy="497100"/>
          </a:xfrm>
          <a:prstGeom prst="line">
            <a:avLst/>
          </a:prstGeom>
          <a:noFill/>
          <a:ln w="6350" cap="flat" cmpd="sng" algn="ctr">
            <a:solidFill>
              <a:sysClr val="windowText" lastClr="000000"/>
            </a:solidFill>
            <a:prstDash val="dash"/>
            <a:miter lim="800000"/>
          </a:ln>
          <a:effectLst/>
        </p:spPr>
      </p:cxnSp>
      <p:sp>
        <p:nvSpPr>
          <p:cNvPr id="7" name="Rectangle 6"/>
          <p:cNvSpPr/>
          <p:nvPr/>
        </p:nvSpPr>
        <p:spPr>
          <a:xfrm>
            <a:off x="6648206" y="4751545"/>
            <a:ext cx="1867144" cy="1635809"/>
          </a:xfrm>
          <a:prstGeom prst="rect">
            <a:avLst/>
          </a:prstGeom>
          <a:noFill/>
          <a:ln w="952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0"/>
              <a:ea typeface="+mn-ea"/>
              <a:cs typeface="+mn-cs"/>
            </a:endParaRPr>
          </a:p>
        </p:txBody>
      </p:sp>
      <p:sp>
        <p:nvSpPr>
          <p:cNvPr id="8" name="Rectangle 7"/>
          <p:cNvSpPr/>
          <p:nvPr/>
        </p:nvSpPr>
        <p:spPr>
          <a:xfrm>
            <a:off x="6953184" y="4790055"/>
            <a:ext cx="1257187" cy="572041"/>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0070C0"/>
                </a:solidFill>
                <a:effectLst/>
                <a:uLnTx/>
                <a:uFillTx/>
                <a:latin typeface="Gill Sans MT" panose="020B0502020104020203" pitchFamily="34" charset="0"/>
                <a:ea typeface="Times New Roman" charset="0"/>
                <a:cs typeface="Times New Roman" charset="0"/>
              </a:rPr>
              <a:t>Logic layer SM</a:t>
            </a:r>
          </a:p>
        </p:txBody>
      </p:sp>
      <p:sp>
        <p:nvSpPr>
          <p:cNvPr id="9" name="Rectangle 8"/>
          <p:cNvSpPr/>
          <p:nvPr/>
        </p:nvSpPr>
        <p:spPr>
          <a:xfrm>
            <a:off x="6730825" y="5441830"/>
            <a:ext cx="1696999" cy="266755"/>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Crossbar switch</a:t>
            </a:r>
          </a:p>
        </p:txBody>
      </p:sp>
      <p:sp>
        <p:nvSpPr>
          <p:cNvPr id="10" name="Rectangle 9"/>
          <p:cNvSpPr/>
          <p:nvPr/>
        </p:nvSpPr>
        <p:spPr>
          <a:xfrm>
            <a:off x="6719812" y="5806534"/>
            <a:ext cx="568770"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Vault Ctrl</a:t>
            </a:r>
          </a:p>
        </p:txBody>
      </p:sp>
      <p:sp>
        <p:nvSpPr>
          <p:cNvPr id="11" name="Rectangle 10"/>
          <p:cNvSpPr/>
          <p:nvPr/>
        </p:nvSpPr>
        <p:spPr>
          <a:xfrm>
            <a:off x="7376106" y="5809890"/>
            <a:ext cx="432691" cy="27699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s-IS" sz="12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a:t>
            </a:r>
            <a:endParaRPr kumimoji="0" lang="en-US" sz="12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endParaRPr>
          </a:p>
        </p:txBody>
      </p:sp>
      <p:cxnSp>
        <p:nvCxnSpPr>
          <p:cNvPr id="12" name="Straight Connector 11"/>
          <p:cNvCxnSpPr/>
          <p:nvPr/>
        </p:nvCxnSpPr>
        <p:spPr>
          <a:xfrm flipH="1">
            <a:off x="7579325" y="5362096"/>
            <a:ext cx="2452" cy="79735"/>
          </a:xfrm>
          <a:prstGeom prst="line">
            <a:avLst/>
          </a:prstGeom>
          <a:noFill/>
          <a:ln w="6350" cap="flat" cmpd="sng" algn="ctr">
            <a:solidFill>
              <a:sysClr val="windowText" lastClr="000000"/>
            </a:solidFill>
            <a:prstDash val="solid"/>
            <a:miter lim="800000"/>
          </a:ln>
          <a:effectLst/>
        </p:spPr>
      </p:cxnSp>
      <p:cxnSp>
        <p:nvCxnSpPr>
          <p:cNvPr id="13" name="Straight Connector 12"/>
          <p:cNvCxnSpPr/>
          <p:nvPr/>
        </p:nvCxnSpPr>
        <p:spPr>
          <a:xfrm>
            <a:off x="7004197" y="5705587"/>
            <a:ext cx="0" cy="100947"/>
          </a:xfrm>
          <a:prstGeom prst="line">
            <a:avLst/>
          </a:prstGeom>
          <a:noFill/>
          <a:ln w="6350" cap="flat" cmpd="sng" algn="ctr">
            <a:solidFill>
              <a:sysClr val="windowText" lastClr="000000"/>
            </a:solidFill>
            <a:prstDash val="solid"/>
            <a:miter lim="800000"/>
          </a:ln>
          <a:effectLst/>
        </p:spPr>
      </p:cxnSp>
      <p:cxnSp>
        <p:nvCxnSpPr>
          <p:cNvPr id="14" name="Straight Connector 13"/>
          <p:cNvCxnSpPr/>
          <p:nvPr/>
        </p:nvCxnSpPr>
        <p:spPr>
          <a:xfrm>
            <a:off x="8112043" y="5709738"/>
            <a:ext cx="0" cy="85860"/>
          </a:xfrm>
          <a:prstGeom prst="line">
            <a:avLst/>
          </a:prstGeom>
          <a:noFill/>
          <a:ln w="6350" cap="flat" cmpd="sng" algn="ctr">
            <a:solidFill>
              <a:sysClr val="windowText" lastClr="000000"/>
            </a:solidFill>
            <a:prstDash val="solid"/>
            <a:miter lim="800000"/>
          </a:ln>
          <a:effectLst/>
        </p:spPr>
      </p:cxnSp>
      <p:sp>
        <p:nvSpPr>
          <p:cNvPr id="15" name="Rectangle 14"/>
          <p:cNvSpPr/>
          <p:nvPr/>
        </p:nvSpPr>
        <p:spPr>
          <a:xfrm>
            <a:off x="7877688" y="5806534"/>
            <a:ext cx="568770"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Vault Ctrl</a:t>
            </a:r>
          </a:p>
        </p:txBody>
      </p:sp>
      <p:cxnSp>
        <p:nvCxnSpPr>
          <p:cNvPr id="16" name="Straight Connector 15"/>
          <p:cNvCxnSpPr/>
          <p:nvPr/>
        </p:nvCxnSpPr>
        <p:spPr>
          <a:xfrm flipV="1">
            <a:off x="2432635" y="5320670"/>
            <a:ext cx="706042" cy="270898"/>
          </a:xfrm>
          <a:prstGeom prst="line">
            <a:avLst/>
          </a:prstGeom>
          <a:noFill/>
          <a:ln w="12700" cap="flat" cmpd="sng" algn="ctr">
            <a:solidFill>
              <a:sysClr val="windowText" lastClr="000000"/>
            </a:solidFill>
            <a:prstDash val="solid"/>
            <a:miter lim="800000"/>
          </a:ln>
          <a:effectLst/>
        </p:spPr>
      </p:cxnSp>
      <p:cxnSp>
        <p:nvCxnSpPr>
          <p:cNvPr id="17" name="Straight Connector 16"/>
          <p:cNvCxnSpPr/>
          <p:nvPr/>
        </p:nvCxnSpPr>
        <p:spPr>
          <a:xfrm flipV="1">
            <a:off x="4661744" y="4614246"/>
            <a:ext cx="589727" cy="230089"/>
          </a:xfrm>
          <a:prstGeom prst="line">
            <a:avLst/>
          </a:prstGeom>
          <a:noFill/>
          <a:ln w="12700" cap="flat" cmpd="sng" algn="ctr">
            <a:solidFill>
              <a:sysClr val="windowText" lastClr="000000"/>
            </a:solidFill>
            <a:prstDash val="solid"/>
            <a:miter lim="800000"/>
          </a:ln>
          <a:effectLst/>
        </p:spPr>
      </p:cxnSp>
      <p:cxnSp>
        <p:nvCxnSpPr>
          <p:cNvPr id="18" name="Straight Connector 17"/>
          <p:cNvCxnSpPr/>
          <p:nvPr/>
        </p:nvCxnSpPr>
        <p:spPr>
          <a:xfrm flipH="1">
            <a:off x="1709972" y="4656586"/>
            <a:ext cx="506351" cy="792977"/>
          </a:xfrm>
          <a:prstGeom prst="line">
            <a:avLst/>
          </a:prstGeom>
          <a:noFill/>
          <a:ln w="12700" cap="flat" cmpd="sng" algn="ctr">
            <a:solidFill>
              <a:sysClr val="windowText" lastClr="000000"/>
            </a:solidFill>
            <a:prstDash val="solid"/>
            <a:miter lim="800000"/>
          </a:ln>
          <a:effectLst/>
        </p:spPr>
      </p:cxnSp>
      <p:cxnSp>
        <p:nvCxnSpPr>
          <p:cNvPr id="19" name="Straight Connector 18"/>
          <p:cNvCxnSpPr/>
          <p:nvPr/>
        </p:nvCxnSpPr>
        <p:spPr>
          <a:xfrm flipH="1">
            <a:off x="5251471" y="4640370"/>
            <a:ext cx="506351" cy="792977"/>
          </a:xfrm>
          <a:prstGeom prst="line">
            <a:avLst/>
          </a:prstGeom>
          <a:noFill/>
          <a:ln w="12700" cap="flat" cmpd="sng" algn="ctr">
            <a:solidFill>
              <a:sysClr val="windowText" lastClr="000000"/>
            </a:solidFill>
            <a:prstDash val="solid"/>
            <a:miter lim="800000"/>
          </a:ln>
          <a:effectLst/>
        </p:spPr>
      </p:cxnSp>
      <p:cxnSp>
        <p:nvCxnSpPr>
          <p:cNvPr id="20" name="Straight Connector 19"/>
          <p:cNvCxnSpPr/>
          <p:nvPr/>
        </p:nvCxnSpPr>
        <p:spPr>
          <a:xfrm>
            <a:off x="2334512" y="5691560"/>
            <a:ext cx="2713462" cy="7124"/>
          </a:xfrm>
          <a:prstGeom prst="line">
            <a:avLst/>
          </a:prstGeom>
          <a:noFill/>
          <a:ln w="12700" cap="flat" cmpd="sng" algn="ctr">
            <a:solidFill>
              <a:sysClr val="windowText" lastClr="000000"/>
            </a:solidFill>
            <a:prstDash val="solid"/>
            <a:miter lim="800000"/>
          </a:ln>
          <a:effectLst/>
        </p:spPr>
      </p:cxnSp>
      <p:cxnSp>
        <p:nvCxnSpPr>
          <p:cNvPr id="21" name="Straight Connector 20"/>
          <p:cNvCxnSpPr/>
          <p:nvPr/>
        </p:nvCxnSpPr>
        <p:spPr>
          <a:xfrm>
            <a:off x="3023146" y="4277055"/>
            <a:ext cx="2713462" cy="7124"/>
          </a:xfrm>
          <a:prstGeom prst="line">
            <a:avLst/>
          </a:prstGeom>
          <a:noFill/>
          <a:ln w="12700" cap="flat" cmpd="sng" algn="ctr">
            <a:solidFill>
              <a:sysClr val="windowText" lastClr="000000"/>
            </a:solidFill>
            <a:prstDash val="solid"/>
            <a:miter lim="800000"/>
          </a:ln>
          <a:effectLst/>
        </p:spPr>
      </p:cxnSp>
      <p:cxnSp>
        <p:nvCxnSpPr>
          <p:cNvPr id="22" name="Straight Connector 21"/>
          <p:cNvCxnSpPr/>
          <p:nvPr/>
        </p:nvCxnSpPr>
        <p:spPr>
          <a:xfrm>
            <a:off x="2868543" y="4439837"/>
            <a:ext cx="581884" cy="312226"/>
          </a:xfrm>
          <a:prstGeom prst="line">
            <a:avLst/>
          </a:prstGeom>
          <a:noFill/>
          <a:ln w="12700" cap="flat" cmpd="sng" algn="ctr">
            <a:solidFill>
              <a:sysClr val="windowText" lastClr="000000"/>
            </a:solidFill>
            <a:prstDash val="solid"/>
            <a:miter lim="800000"/>
          </a:ln>
          <a:effectLst/>
        </p:spPr>
      </p:cxnSp>
      <p:cxnSp>
        <p:nvCxnSpPr>
          <p:cNvPr id="23" name="Straight Connector 22"/>
          <p:cNvCxnSpPr/>
          <p:nvPr/>
        </p:nvCxnSpPr>
        <p:spPr>
          <a:xfrm>
            <a:off x="4371371" y="5182180"/>
            <a:ext cx="1081108" cy="474857"/>
          </a:xfrm>
          <a:prstGeom prst="line">
            <a:avLst/>
          </a:prstGeom>
          <a:noFill/>
          <a:ln w="12700" cap="flat" cmpd="sng" algn="ctr">
            <a:solidFill>
              <a:sysClr val="windowText" lastClr="000000"/>
            </a:solidFill>
            <a:prstDash val="solid"/>
            <a:miter lim="800000"/>
          </a:ln>
          <a:effectLst/>
        </p:spPr>
      </p:cxnSp>
      <p:grpSp>
        <p:nvGrpSpPr>
          <p:cNvPr id="24" name="Group 23"/>
          <p:cNvGrpSpPr/>
          <p:nvPr/>
        </p:nvGrpSpPr>
        <p:grpSpPr>
          <a:xfrm>
            <a:off x="1714577" y="3773893"/>
            <a:ext cx="1386451" cy="904640"/>
            <a:chOff x="1783056" y="1197864"/>
            <a:chExt cx="1207032" cy="713232"/>
          </a:xfrm>
        </p:grpSpPr>
        <p:sp>
          <p:nvSpPr>
            <p:cNvPr id="25" name="Cube 24"/>
            <p:cNvSpPr/>
            <p:nvPr/>
          </p:nvSpPr>
          <p:spPr>
            <a:xfrm>
              <a:off x="1783056" y="1453323"/>
              <a:ext cx="1207032" cy="457773"/>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6" name="Cube 25"/>
            <p:cNvSpPr/>
            <p:nvPr/>
          </p:nvSpPr>
          <p:spPr>
            <a:xfrm>
              <a:off x="1853464" y="1390000"/>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7" name="Cube 26"/>
            <p:cNvSpPr/>
            <p:nvPr/>
          </p:nvSpPr>
          <p:spPr>
            <a:xfrm>
              <a:off x="1853464" y="1293932"/>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8" name="Cube 27"/>
            <p:cNvSpPr/>
            <p:nvPr/>
          </p:nvSpPr>
          <p:spPr>
            <a:xfrm>
              <a:off x="1853464" y="1197864"/>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29" name="Group 28"/>
          <p:cNvGrpSpPr/>
          <p:nvPr/>
        </p:nvGrpSpPr>
        <p:grpSpPr>
          <a:xfrm>
            <a:off x="1217540" y="4994760"/>
            <a:ext cx="1386451" cy="904640"/>
            <a:chOff x="1783056" y="1140582"/>
            <a:chExt cx="1844298" cy="1027220"/>
          </a:xfrm>
        </p:grpSpPr>
        <p:sp>
          <p:nvSpPr>
            <p:cNvPr id="30" name="Cube 29"/>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1" name="Cube 30"/>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2" name="Cube 31"/>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3" name="Cube 32"/>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34" name="Cube 33"/>
          <p:cNvSpPr/>
          <p:nvPr/>
        </p:nvSpPr>
        <p:spPr>
          <a:xfrm>
            <a:off x="2953471" y="4598547"/>
            <a:ext cx="1906529" cy="723107"/>
          </a:xfrm>
          <a:prstGeom prst="cube">
            <a:avLst>
              <a:gd name="adj" fmla="val 93596"/>
            </a:avLst>
          </a:prstGeom>
          <a:solidFill>
            <a:srgbClr val="009C48"/>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5" name="Cube 34"/>
          <p:cNvSpPr/>
          <p:nvPr/>
        </p:nvSpPr>
        <p:spPr>
          <a:xfrm>
            <a:off x="3061157" y="4633607"/>
            <a:ext cx="1674497" cy="614583"/>
          </a:xfrm>
          <a:prstGeom prst="cube">
            <a:avLst>
              <a:gd name="adj" fmla="val 93596"/>
            </a:avLst>
          </a:prstGeom>
          <a:solidFill>
            <a:srgbClr val="E7E6E6"/>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nvGrpSpPr>
          <p:cNvPr id="36" name="Group 35"/>
          <p:cNvGrpSpPr/>
          <p:nvPr/>
        </p:nvGrpSpPr>
        <p:grpSpPr>
          <a:xfrm>
            <a:off x="5251471" y="3751874"/>
            <a:ext cx="1386451" cy="904640"/>
            <a:chOff x="1783056" y="1197864"/>
            <a:chExt cx="1207032" cy="713232"/>
          </a:xfrm>
        </p:grpSpPr>
        <p:sp>
          <p:nvSpPr>
            <p:cNvPr id="37" name="Cube 36"/>
            <p:cNvSpPr/>
            <p:nvPr/>
          </p:nvSpPr>
          <p:spPr>
            <a:xfrm>
              <a:off x="1783056" y="1453323"/>
              <a:ext cx="1207032" cy="457773"/>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8" name="Cube 37"/>
            <p:cNvSpPr/>
            <p:nvPr/>
          </p:nvSpPr>
          <p:spPr>
            <a:xfrm>
              <a:off x="1853464" y="1390000"/>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9" name="Cube 38"/>
            <p:cNvSpPr/>
            <p:nvPr/>
          </p:nvSpPr>
          <p:spPr>
            <a:xfrm>
              <a:off x="1853464" y="1293932"/>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0" name="Cube 39"/>
            <p:cNvSpPr/>
            <p:nvPr/>
          </p:nvSpPr>
          <p:spPr>
            <a:xfrm>
              <a:off x="1853464" y="1197864"/>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41" name="Group 40"/>
          <p:cNvGrpSpPr/>
          <p:nvPr/>
        </p:nvGrpSpPr>
        <p:grpSpPr>
          <a:xfrm>
            <a:off x="4778495" y="4992400"/>
            <a:ext cx="1386451" cy="904640"/>
            <a:chOff x="1783056" y="1140582"/>
            <a:chExt cx="1844298" cy="1027220"/>
          </a:xfrm>
        </p:grpSpPr>
        <p:sp>
          <p:nvSpPr>
            <p:cNvPr id="42" name="Cube 41"/>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3" name="Cube 42"/>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4" name="Cube 43"/>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5" name="Cube 44"/>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46" name="Rectangle 45"/>
          <p:cNvSpPr/>
          <p:nvPr/>
        </p:nvSpPr>
        <p:spPr>
          <a:xfrm>
            <a:off x="6752190" y="4198561"/>
            <a:ext cx="1359853"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Logic layer</a:t>
            </a:r>
          </a:p>
        </p:txBody>
      </p:sp>
      <p:cxnSp>
        <p:nvCxnSpPr>
          <p:cNvPr id="47" name="Straight Arrow Connector 46"/>
          <p:cNvCxnSpPr/>
          <p:nvPr/>
        </p:nvCxnSpPr>
        <p:spPr>
          <a:xfrm flipH="1" flipV="1">
            <a:off x="6481250" y="4361170"/>
            <a:ext cx="270940" cy="32578"/>
          </a:xfrm>
          <a:prstGeom prst="straightConnector1">
            <a:avLst/>
          </a:prstGeom>
          <a:noFill/>
          <a:ln w="6350" cap="flat" cmpd="sng" algn="ctr">
            <a:solidFill>
              <a:sysClr val="windowText" lastClr="000000">
                <a:lumMod val="65000"/>
                <a:lumOff val="35000"/>
              </a:sysClr>
            </a:solidFill>
            <a:prstDash val="sysDot"/>
            <a:miter lim="800000"/>
            <a:tailEnd type="triangle"/>
          </a:ln>
          <a:effectLst/>
        </p:spPr>
      </p:cxnSp>
      <p:grpSp>
        <p:nvGrpSpPr>
          <p:cNvPr id="48" name="Group 47"/>
          <p:cNvGrpSpPr/>
          <p:nvPr/>
        </p:nvGrpSpPr>
        <p:grpSpPr>
          <a:xfrm>
            <a:off x="3516974" y="4652814"/>
            <a:ext cx="1131475" cy="165803"/>
            <a:chOff x="3727519" y="1965605"/>
            <a:chExt cx="985052" cy="130722"/>
          </a:xfrm>
        </p:grpSpPr>
        <p:sp>
          <p:nvSpPr>
            <p:cNvPr id="49" name="Parallelogram 48"/>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0" name="Parallelogram 49"/>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1" name="Parallelogram 50"/>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52" name="Group 51"/>
          <p:cNvGrpSpPr/>
          <p:nvPr/>
        </p:nvGrpSpPr>
        <p:grpSpPr>
          <a:xfrm>
            <a:off x="3344838" y="4838059"/>
            <a:ext cx="1131475" cy="165803"/>
            <a:chOff x="3727519" y="1965605"/>
            <a:chExt cx="985052" cy="130722"/>
          </a:xfrm>
        </p:grpSpPr>
        <p:sp>
          <p:nvSpPr>
            <p:cNvPr id="53" name="Parallelogram 52"/>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4" name="Parallelogram 53"/>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5" name="Parallelogram 54"/>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56" name="Group 55"/>
          <p:cNvGrpSpPr/>
          <p:nvPr/>
        </p:nvGrpSpPr>
        <p:grpSpPr>
          <a:xfrm>
            <a:off x="3172702" y="5023303"/>
            <a:ext cx="1131475" cy="165803"/>
            <a:chOff x="3727519" y="1965605"/>
            <a:chExt cx="985052" cy="130722"/>
          </a:xfrm>
        </p:grpSpPr>
        <p:sp>
          <p:nvSpPr>
            <p:cNvPr id="57" name="Parallelogram 56"/>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8" name="Parallelogram 57"/>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9" name="Parallelogram 58"/>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cxnSp>
        <p:nvCxnSpPr>
          <p:cNvPr id="61" name="Straight Arrow Connector 60"/>
          <p:cNvCxnSpPr/>
          <p:nvPr/>
        </p:nvCxnSpPr>
        <p:spPr>
          <a:xfrm flipH="1">
            <a:off x="4480056" y="3668380"/>
            <a:ext cx="852288" cy="984377"/>
          </a:xfrm>
          <a:prstGeom prst="straightConnector1">
            <a:avLst/>
          </a:prstGeom>
          <a:noFill/>
          <a:ln w="6350" cap="flat" cmpd="sng" algn="ctr">
            <a:solidFill>
              <a:sysClr val="windowText" lastClr="000000">
                <a:lumMod val="65000"/>
                <a:lumOff val="35000"/>
              </a:sysClr>
            </a:solidFill>
            <a:prstDash val="sysDot"/>
            <a:miter lim="800000"/>
            <a:tailEnd type="triangle"/>
          </a:ln>
          <a:effectLst/>
        </p:spPr>
      </p:cxnSp>
      <p:sp>
        <p:nvSpPr>
          <p:cNvPr id="62" name="Rectangle 61"/>
          <p:cNvSpPr/>
          <p:nvPr/>
        </p:nvSpPr>
        <p:spPr>
          <a:xfrm>
            <a:off x="2994311" y="5359799"/>
            <a:ext cx="1605339" cy="40011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Main GPU</a:t>
            </a:r>
          </a:p>
        </p:txBody>
      </p:sp>
      <p:sp>
        <p:nvSpPr>
          <p:cNvPr id="63" name="Rectangle 62"/>
          <p:cNvSpPr/>
          <p:nvPr/>
        </p:nvSpPr>
        <p:spPr>
          <a:xfrm>
            <a:off x="998829" y="2973192"/>
            <a:ext cx="2798151" cy="70788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3D-stacked memory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(memory stack)</a:t>
            </a:r>
          </a:p>
        </p:txBody>
      </p:sp>
      <p:pic>
        <p:nvPicPr>
          <p:cNvPr id="64" name="Picture 2" descr="http://www.mathworks.com/cmsimages/76061_wl_CUDA_code2_wl.jpg"/>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5757822" y="1768993"/>
            <a:ext cx="3245771" cy="1653413"/>
          </a:xfrm>
          <a:prstGeom prst="rect">
            <a:avLst/>
          </a:prstGeom>
          <a:noFill/>
          <a:extLst>
            <a:ext uri="{909E8E84-426E-40dd-AFC4-6F175D3DCCD1}">
              <a14:hiddenFill xmlns="" xmlns:a14="http://schemas.microsoft.com/office/drawing/2010/main">
                <a:solidFill>
                  <a:srgbClr val="FFFFFF"/>
                </a:solidFill>
              </a14:hiddenFill>
            </a:ext>
          </a:extLst>
        </p:spPr>
      </p:pic>
      <p:sp>
        <p:nvSpPr>
          <p:cNvPr id="68" name="Rectangle 67"/>
          <p:cNvSpPr/>
          <p:nvPr/>
        </p:nvSpPr>
        <p:spPr>
          <a:xfrm>
            <a:off x="4380050" y="3345588"/>
            <a:ext cx="3385577"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SM </a:t>
            </a:r>
            <a:r>
              <a:rPr kumimoji="0" lang="en-US" sz="1600" b="1" i="0" u="none" strike="noStrike" kern="1200" cap="none" spc="0" normalizeH="0" baseline="0" noProof="0">
                <a:ln>
                  <a:noFill/>
                </a:ln>
                <a:solidFill>
                  <a:prstClr val="black"/>
                </a:solidFill>
                <a:effectLst/>
                <a:uLnTx/>
                <a:uFillTx/>
                <a:latin typeface="Gill Sans MT" panose="020B0502020104020203" pitchFamily="34" charset="0"/>
                <a:ea typeface="Times New Roman" charset="0"/>
                <a:cs typeface="Times New Roman" charset="0"/>
              </a:rPr>
              <a:t>(Streaming Multiprocessor)</a:t>
            </a:r>
            <a:endPar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endParaRPr>
          </a:p>
        </p:txBody>
      </p:sp>
    </p:spTree>
    <p:extLst>
      <p:ext uri="{BB962C8B-B14F-4D97-AF65-F5344CB8AC3E}">
        <p14:creationId xmlns:p14="http://schemas.microsoft.com/office/powerpoint/2010/main" val="1677120200"/>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Accelerating GPU Execution with PIM (I)</a:t>
            </a:r>
          </a:p>
        </p:txBody>
      </p:sp>
      <p:sp>
        <p:nvSpPr>
          <p:cNvPr id="3" name="Content Placeholder 2"/>
          <p:cNvSpPr>
            <a:spLocks noGrp="1"/>
          </p:cNvSpPr>
          <p:nvPr>
            <p:ph idx="1"/>
          </p:nvPr>
        </p:nvSpPr>
        <p:spPr>
          <a:xfrm>
            <a:off x="228600" y="1124744"/>
            <a:ext cx="8807896" cy="5123656"/>
          </a:xfrm>
        </p:spPr>
        <p:txBody>
          <a:bodyPr/>
          <a:lstStyle/>
          <a:p>
            <a:r>
              <a:rPr lang="en-US" sz="2000" dirty="0"/>
              <a:t>Kevin Hsieh, </a:t>
            </a:r>
            <a:r>
              <a:rPr lang="en-US" sz="2000" dirty="0" err="1"/>
              <a:t>Eiman</a:t>
            </a:r>
            <a:r>
              <a:rPr lang="en-US" sz="2000" dirty="0"/>
              <a:t> </a:t>
            </a:r>
            <a:r>
              <a:rPr lang="en-US" sz="2000" dirty="0" err="1"/>
              <a:t>Ebrahimi</a:t>
            </a:r>
            <a:r>
              <a:rPr lang="en-US" sz="2000" dirty="0"/>
              <a:t>, </a:t>
            </a:r>
            <a:r>
              <a:rPr lang="en-US" sz="2000" dirty="0" err="1"/>
              <a:t>Gwangsun</a:t>
            </a:r>
            <a:r>
              <a:rPr lang="en-US" sz="2000" dirty="0"/>
              <a:t> Kim, </a:t>
            </a:r>
            <a:r>
              <a:rPr lang="en-US" sz="2000" dirty="0" err="1"/>
              <a:t>Niladrish</a:t>
            </a:r>
            <a:r>
              <a:rPr lang="en-US" sz="2000" dirty="0"/>
              <a:t> </a:t>
            </a:r>
            <a:r>
              <a:rPr lang="en-US" sz="2000" dirty="0" err="1"/>
              <a:t>Chatterjee</a:t>
            </a:r>
            <a:r>
              <a:rPr lang="en-US" sz="2000" dirty="0"/>
              <a:t>, Mike O'Connor, </a:t>
            </a:r>
            <a:r>
              <a:rPr lang="en-US" sz="2000" dirty="0" err="1"/>
              <a:t>Nandita</a:t>
            </a:r>
            <a:r>
              <a:rPr lang="en-US" sz="2000" dirty="0"/>
              <a:t> </a:t>
            </a:r>
            <a:r>
              <a:rPr lang="en-US" sz="2000" dirty="0" err="1"/>
              <a:t>Vijaykumar</a:t>
            </a:r>
            <a:r>
              <a:rPr lang="en-US" sz="2000" dirty="0"/>
              <a:t>, Onur Mutlu, and Stephen W. </a:t>
            </a:r>
            <a:r>
              <a:rPr lang="en-US" sz="2000" dirty="0" err="1"/>
              <a:t>Keckler</a:t>
            </a:r>
            <a:r>
              <a:rPr lang="en-US" sz="2000" dirty="0"/>
              <a:t>,</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"Transparent Offloading and Mapping (TOM): Enabling Programmer-Transparent Near-Data Processing in GPU Systems"</a:t>
            </a:r>
            <a:br>
              <a:rPr lang="en-US" sz="2000" dirty="0">
                <a:solidFill>
                  <a:srgbClr val="0432FF"/>
                </a:solidFill>
              </a:rPr>
            </a:br>
            <a:r>
              <a:rPr lang="en-US" sz="2000" i="1" dirty="0"/>
              <a:t>Proceedings of the </a:t>
            </a:r>
            <a:r>
              <a:rPr lang="en-US" sz="2000" i="1" dirty="0">
                <a:hlinkClick r:id="rId3"/>
              </a:rPr>
              <a:t>43rd International Symposium on Computer Architecture</a:t>
            </a:r>
            <a:r>
              <a:rPr lang="en-US" sz="2000" i="1" dirty="0"/>
              <a:t> (</a:t>
            </a:r>
            <a:r>
              <a:rPr lang="en-US" sz="2000" b="1" i="1" dirty="0"/>
              <a:t>ISCA</a:t>
            </a:r>
            <a:r>
              <a:rPr lang="en-US" sz="2000" i="1" dirty="0"/>
              <a:t>)</a:t>
            </a:r>
            <a:r>
              <a:rPr lang="en-US" sz="2000" dirty="0"/>
              <a:t>, Seoul, South Korea, June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br>
              <a:rPr lang="en-US" sz="2000" dirty="0"/>
            </a:br>
            <a:r>
              <a:rPr lang="en-US" sz="2000" dirty="0"/>
              <a:t>[</a:t>
            </a:r>
            <a:r>
              <a:rPr lang="en-US" sz="2000" dirty="0">
                <a:hlinkClick r:id="rId6"/>
              </a:rPr>
              <a:t>Lightning Session Slides (pptx)</a:t>
            </a:r>
            <a:r>
              <a:rPr lang="en-US" sz="2000" dirty="0"/>
              <a:t> </a:t>
            </a:r>
            <a:r>
              <a:rPr lang="en-US" sz="2000" dirty="0">
                <a:hlinkClick r:id="rId7"/>
              </a:rPr>
              <a:t>(pdf)</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0" y="4883385"/>
            <a:ext cx="9144000" cy="1857983"/>
          </a:xfrm>
          <a:prstGeom prst="rect">
            <a:avLst/>
          </a:prstGeom>
        </p:spPr>
      </p:pic>
    </p:spTree>
    <p:extLst>
      <p:ext uri="{BB962C8B-B14F-4D97-AF65-F5344CB8AC3E}">
        <p14:creationId xmlns:p14="http://schemas.microsoft.com/office/powerpoint/2010/main" val="36911754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Accelerating GPU Execution with PIM (II)</a:t>
            </a:r>
          </a:p>
        </p:txBody>
      </p:sp>
      <p:sp>
        <p:nvSpPr>
          <p:cNvPr id="3" name="Content Placeholder 2"/>
          <p:cNvSpPr>
            <a:spLocks noGrp="1"/>
          </p:cNvSpPr>
          <p:nvPr>
            <p:ph idx="1"/>
          </p:nvPr>
        </p:nvSpPr>
        <p:spPr>
          <a:xfrm>
            <a:off x="228600" y="1124744"/>
            <a:ext cx="8807896" cy="5123656"/>
          </a:xfrm>
        </p:spPr>
        <p:txBody>
          <a:bodyPr/>
          <a:lstStyle/>
          <a:p>
            <a:r>
              <a:rPr lang="en-US" sz="2000" dirty="0" err="1"/>
              <a:t>Ashutosh</a:t>
            </a:r>
            <a:r>
              <a:rPr lang="en-US" sz="2000" dirty="0"/>
              <a:t> Pattnaik, </a:t>
            </a:r>
            <a:r>
              <a:rPr lang="en-US" sz="2000" dirty="0" err="1"/>
              <a:t>Xulong</a:t>
            </a:r>
            <a:r>
              <a:rPr lang="en-US" sz="2000" dirty="0"/>
              <a:t> Tang, </a:t>
            </a:r>
            <a:r>
              <a:rPr lang="en-US" sz="2000" dirty="0" err="1"/>
              <a:t>Adwait</a:t>
            </a:r>
            <a:r>
              <a:rPr lang="en-US" sz="2000" dirty="0"/>
              <a:t> Jog, Onur </a:t>
            </a:r>
            <a:r>
              <a:rPr lang="en-US" sz="2000" dirty="0" err="1"/>
              <a:t>Kayiran</a:t>
            </a:r>
            <a:r>
              <a:rPr lang="en-US" sz="2000" dirty="0"/>
              <a:t>, </a:t>
            </a:r>
            <a:r>
              <a:rPr lang="en-US" sz="2000" dirty="0" err="1"/>
              <a:t>Asit</a:t>
            </a:r>
            <a:r>
              <a:rPr lang="en-US" sz="2000" dirty="0"/>
              <a:t> K. Mishra, </a:t>
            </a:r>
            <a:r>
              <a:rPr lang="en-US" sz="2000" dirty="0" err="1"/>
              <a:t>Mahmut</a:t>
            </a:r>
            <a:r>
              <a:rPr lang="en-US" sz="2000" dirty="0"/>
              <a:t> T. </a:t>
            </a:r>
            <a:r>
              <a:rPr lang="en-US" sz="2000" dirty="0" err="1"/>
              <a:t>Kandemir</a:t>
            </a:r>
            <a:r>
              <a:rPr lang="en-US" sz="2000" dirty="0"/>
              <a:t>, Onur Mutlu, and Chita R. Das,</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"Scheduling Techniques for GPU Architectures with Processing-In-Memory Capabilities"</a:t>
            </a:r>
            <a:br>
              <a:rPr lang="en-US" sz="2000" dirty="0">
                <a:solidFill>
                  <a:srgbClr val="0432FF"/>
                </a:solidFill>
              </a:rPr>
            </a:br>
            <a:r>
              <a:rPr lang="en-US" sz="2000" i="1" dirty="0"/>
              <a:t>Proceedings of the </a:t>
            </a:r>
            <a:r>
              <a:rPr lang="en-US" sz="2000" i="1" dirty="0">
                <a:hlinkClick r:id="rId3"/>
              </a:rPr>
              <a:t>25th International Conference on Parallel Architectures and Compilation Techniques</a:t>
            </a:r>
            <a:r>
              <a:rPr lang="en-US" sz="2000" i="1" dirty="0"/>
              <a:t> (</a:t>
            </a:r>
            <a:r>
              <a:rPr lang="en-US" sz="2000" b="1" i="1" dirty="0"/>
              <a:t>PACT</a:t>
            </a:r>
            <a:r>
              <a:rPr lang="en-US" sz="2000" i="1" dirty="0"/>
              <a:t>)</a:t>
            </a:r>
            <a:r>
              <a:rPr lang="en-US" sz="2000" dirty="0"/>
              <a:t>, Haifa, Israel, September 2016.</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4"/>
          <a:stretch>
            <a:fillRect/>
          </a:stretch>
        </p:blipFill>
        <p:spPr>
          <a:xfrm>
            <a:off x="228600" y="3717032"/>
            <a:ext cx="8686800" cy="2476500"/>
          </a:xfrm>
          <a:prstGeom prst="rect">
            <a:avLst/>
          </a:prstGeom>
        </p:spPr>
      </p:pic>
    </p:spTree>
    <p:extLst>
      <p:ext uri="{BB962C8B-B14F-4D97-AF65-F5344CB8AC3E}">
        <p14:creationId xmlns:p14="http://schemas.microsoft.com/office/powerpoint/2010/main" val="151745165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Accelerating Linked Data Structures</a:t>
            </a:r>
          </a:p>
        </p:txBody>
      </p:sp>
      <p:sp>
        <p:nvSpPr>
          <p:cNvPr id="3" name="Content Placeholder 2"/>
          <p:cNvSpPr>
            <a:spLocks noGrp="1"/>
          </p:cNvSpPr>
          <p:nvPr>
            <p:ph idx="1"/>
          </p:nvPr>
        </p:nvSpPr>
        <p:spPr>
          <a:xfrm>
            <a:off x="228600" y="1095375"/>
            <a:ext cx="8610600" cy="2405633"/>
          </a:xfrm>
        </p:spPr>
        <p:txBody>
          <a:bodyPr/>
          <a:lstStyle/>
          <a:p>
            <a:r>
              <a:rPr lang="en-US" sz="2000" dirty="0"/>
              <a:t>Kevin Hsieh, Samira Khan, </a:t>
            </a:r>
            <a:r>
              <a:rPr lang="en-US" sz="2000" dirty="0" err="1"/>
              <a:t>Nandita</a:t>
            </a:r>
            <a:r>
              <a:rPr lang="en-US" sz="2000" dirty="0"/>
              <a:t> </a:t>
            </a:r>
            <a:r>
              <a:rPr lang="en-US" sz="2000" dirty="0" err="1"/>
              <a:t>Vijaykumar</a:t>
            </a:r>
            <a:r>
              <a:rPr lang="en-US" sz="2000" dirty="0"/>
              <a:t>, Kevin K. Chang, Amirali Boroumand, </a:t>
            </a:r>
            <a:r>
              <a:rPr lang="en-US" sz="2000" dirty="0" err="1"/>
              <a:t>Saugata</a:t>
            </a:r>
            <a:r>
              <a:rPr lang="en-US" sz="2000" dirty="0"/>
              <a:t> </a:t>
            </a:r>
            <a:r>
              <a:rPr lang="en-US" sz="2000" dirty="0" err="1"/>
              <a:t>Ghose</a:t>
            </a:r>
            <a:r>
              <a:rPr lang="en-US" sz="2000" dirty="0"/>
              <a:t>, and Onur Mutlu,</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"Accelerating Pointer Chasing in 3D-Stacked Memory: Challenges, Mechanisms, Evaluation"</a:t>
            </a:r>
            <a:br>
              <a:rPr lang="en-US" sz="2000" dirty="0">
                <a:solidFill>
                  <a:srgbClr val="0432FF"/>
                </a:solidFill>
              </a:rPr>
            </a:br>
            <a:r>
              <a:rPr lang="en-US" sz="2000" i="1" dirty="0"/>
              <a:t>Proceedings of the </a:t>
            </a:r>
            <a:r>
              <a:rPr lang="en-US" sz="2000" i="1" dirty="0">
                <a:hlinkClick r:id="rId3"/>
              </a:rPr>
              <a:t>34th IEEE International Conference on Computer Design</a:t>
            </a:r>
            <a:r>
              <a:rPr lang="en-US" sz="2000" i="1" dirty="0"/>
              <a:t> (</a:t>
            </a:r>
            <a:r>
              <a:rPr lang="en-US" sz="2000" b="1" i="1" dirty="0"/>
              <a:t>ICCD</a:t>
            </a:r>
            <a:r>
              <a:rPr lang="en-US" sz="2000" i="1" dirty="0"/>
              <a:t>)</a:t>
            </a:r>
            <a:r>
              <a:rPr lang="en-US" sz="2000" dirty="0"/>
              <a:t>, Phoenix, AZ, USA, October 2016.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130</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3861048"/>
            <a:ext cx="9144000" cy="2260728"/>
          </a:xfrm>
          <a:prstGeom prst="rect">
            <a:avLst/>
          </a:prstGeom>
        </p:spPr>
      </p:pic>
    </p:spTree>
    <p:extLst>
      <p:ext uri="{BB962C8B-B14F-4D97-AF65-F5344CB8AC3E}">
        <p14:creationId xmlns:p14="http://schemas.microsoft.com/office/powerpoint/2010/main" val="3370786847"/>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Accelerating Dependent Cache Misses</a:t>
            </a:r>
          </a:p>
        </p:txBody>
      </p:sp>
      <p:sp>
        <p:nvSpPr>
          <p:cNvPr id="3" name="Content Placeholder 2"/>
          <p:cNvSpPr>
            <a:spLocks noGrp="1"/>
          </p:cNvSpPr>
          <p:nvPr>
            <p:ph idx="1"/>
          </p:nvPr>
        </p:nvSpPr>
        <p:spPr>
          <a:xfrm>
            <a:off x="228600" y="1052736"/>
            <a:ext cx="8807896" cy="5195664"/>
          </a:xfrm>
        </p:spPr>
        <p:txBody>
          <a:bodyPr/>
          <a:lstStyle/>
          <a:p>
            <a:r>
              <a:rPr lang="en-US" sz="2000" dirty="0" err="1"/>
              <a:t>Milad</a:t>
            </a:r>
            <a:r>
              <a:rPr lang="en-US" sz="2000" dirty="0"/>
              <a:t> Hashemi, </a:t>
            </a:r>
            <a:r>
              <a:rPr lang="en-US" sz="2000" dirty="0" err="1"/>
              <a:t>Khubaib</a:t>
            </a:r>
            <a:r>
              <a:rPr lang="en-US" sz="2000" dirty="0"/>
              <a:t>, </a:t>
            </a:r>
            <a:r>
              <a:rPr lang="en-US" sz="2000" dirty="0" err="1"/>
              <a:t>Eiman</a:t>
            </a:r>
            <a:r>
              <a:rPr lang="en-US" sz="2000" dirty="0"/>
              <a:t> </a:t>
            </a:r>
            <a:r>
              <a:rPr lang="en-US" sz="2000" dirty="0" err="1"/>
              <a:t>Ebrahimi</a:t>
            </a:r>
            <a:r>
              <a:rPr lang="en-US" sz="2000" dirty="0"/>
              <a:t>, Onur Mutlu, and Yale N. </a:t>
            </a:r>
            <a:r>
              <a:rPr lang="en-US" sz="2000" dirty="0" err="1"/>
              <a:t>Patt</a:t>
            </a:r>
            <a:r>
              <a:rPr lang="en-US" sz="2000" dirty="0"/>
              <a:t>,</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"Accelerating Dependent Cache Misses with an Enhanced Memory Controller"</a:t>
            </a:r>
            <a:br>
              <a:rPr lang="en-US" sz="2000" dirty="0">
                <a:solidFill>
                  <a:srgbClr val="0432FF"/>
                </a:solidFill>
              </a:rPr>
            </a:br>
            <a:r>
              <a:rPr lang="en-US" sz="2000" i="1" dirty="0"/>
              <a:t>Proceedings of the </a:t>
            </a:r>
            <a:r>
              <a:rPr lang="en-US" sz="2000" i="1" dirty="0">
                <a:hlinkClick r:id="rId3"/>
              </a:rPr>
              <a:t>43rd International Symposium on Computer Architecture</a:t>
            </a:r>
            <a:r>
              <a:rPr lang="en-US" sz="2000" i="1" dirty="0"/>
              <a:t> (</a:t>
            </a:r>
            <a:r>
              <a:rPr lang="en-US" sz="2000" b="1" i="1" dirty="0"/>
              <a:t>ISCA</a:t>
            </a:r>
            <a:r>
              <a:rPr lang="en-US" sz="2000" i="1" dirty="0"/>
              <a:t>)</a:t>
            </a:r>
            <a:r>
              <a:rPr lang="en-US" sz="2000" dirty="0"/>
              <a:t>, Seoul, South Korea, June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br>
              <a:rPr lang="en-US" sz="2000" dirty="0"/>
            </a:br>
            <a:r>
              <a:rPr lang="en-US" sz="2000" dirty="0"/>
              <a:t>[</a:t>
            </a:r>
            <a:r>
              <a:rPr lang="en-US" sz="2000" dirty="0">
                <a:hlinkClick r:id="rId6"/>
              </a:rPr>
              <a:t>Lightning Session Slides (pptx)</a:t>
            </a:r>
            <a:r>
              <a:rPr lang="en-US" sz="2000" dirty="0"/>
              <a:t> </a:t>
            </a:r>
            <a:r>
              <a:rPr lang="en-US" sz="2000" dirty="0">
                <a:hlinkClick r:id="rId7"/>
              </a:rPr>
              <a:t>(pdf)</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8"/>
          <a:stretch>
            <a:fillRect/>
          </a:stretch>
        </p:blipFill>
        <p:spPr>
          <a:xfrm>
            <a:off x="0" y="4018088"/>
            <a:ext cx="9144000" cy="1643160"/>
          </a:xfrm>
          <a:prstGeom prst="rect">
            <a:avLst/>
          </a:prstGeom>
        </p:spPr>
      </p:pic>
      <p:pic>
        <p:nvPicPr>
          <p:cNvPr id="6" name="Picture 5"/>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0" y="5805264"/>
            <a:ext cx="9144000" cy="332336"/>
          </a:xfrm>
          <a:prstGeom prst="rect">
            <a:avLst/>
          </a:prstGeom>
        </p:spPr>
      </p:pic>
    </p:spTree>
    <p:extLst>
      <p:ext uri="{BB962C8B-B14F-4D97-AF65-F5344CB8AC3E}">
        <p14:creationId xmlns:p14="http://schemas.microsoft.com/office/powerpoint/2010/main" val="23822993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8026" y="188640"/>
            <a:ext cx="9036496" cy="1066800"/>
          </a:xfrm>
        </p:spPr>
        <p:txBody>
          <a:bodyPr/>
          <a:lstStyle/>
          <a:p>
            <a:r>
              <a:rPr lang="en-US" dirty="0"/>
              <a:t>Accelerating Runahead Execution </a:t>
            </a:r>
          </a:p>
        </p:txBody>
      </p:sp>
      <p:sp>
        <p:nvSpPr>
          <p:cNvPr id="3" name="Content Placeholder 2"/>
          <p:cNvSpPr>
            <a:spLocks noGrp="1"/>
          </p:cNvSpPr>
          <p:nvPr>
            <p:ph idx="1"/>
          </p:nvPr>
        </p:nvSpPr>
        <p:spPr>
          <a:xfrm>
            <a:off x="228600" y="1052736"/>
            <a:ext cx="8807896" cy="5195664"/>
          </a:xfrm>
        </p:spPr>
        <p:txBody>
          <a:bodyPr/>
          <a:lstStyle/>
          <a:p>
            <a:r>
              <a:rPr lang="en-US" sz="2000" dirty="0"/>
              <a:t>Milad Hashemi, Onur Mutlu, and Yale N. </a:t>
            </a:r>
            <a:r>
              <a:rPr lang="en-US" sz="2000" dirty="0" err="1"/>
              <a:t>Patt</a:t>
            </a:r>
            <a:r>
              <a:rPr lang="en-US" sz="2000" dirty="0"/>
              <a:t>,</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"Continuous Runahead: Transparent Hardware Acceleration for Memory Intensive Workloads"</a:t>
            </a:r>
            <a:br>
              <a:rPr lang="en-US" sz="2000" dirty="0">
                <a:solidFill>
                  <a:srgbClr val="0432FF"/>
                </a:solidFill>
              </a:rPr>
            </a:br>
            <a:r>
              <a:rPr lang="en-US" sz="2000" i="1" dirty="0"/>
              <a:t>Proceedings of the </a:t>
            </a:r>
            <a:r>
              <a:rPr lang="en-US" sz="2000" i="1" dirty="0">
                <a:hlinkClick r:id="rId3"/>
              </a:rPr>
              <a:t>49th International Symposium on Microarchitecture</a:t>
            </a:r>
            <a:r>
              <a:rPr lang="en-US" sz="2000" i="1" dirty="0"/>
              <a:t> (</a:t>
            </a:r>
            <a:r>
              <a:rPr lang="en-US" sz="2000" b="1" i="1" dirty="0"/>
              <a:t>MICRO</a:t>
            </a:r>
            <a:r>
              <a:rPr lang="en-US" sz="2000" i="1" dirty="0"/>
              <a:t>)</a:t>
            </a:r>
            <a:r>
              <a:rPr lang="en-US" sz="2000" dirty="0"/>
              <a:t>, Taipei, Taiwan, October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r>
              <a:rPr lang="en-US" sz="2000" dirty="0">
                <a:hlinkClick r:id="rId6"/>
              </a:rPr>
              <a:t>Lightning Session Slides (pdf)</a:t>
            </a:r>
            <a:r>
              <a:rPr lang="en-US" sz="2000" dirty="0"/>
              <a:t>] [</a:t>
            </a:r>
            <a:r>
              <a:rPr lang="en-US" sz="2000" dirty="0">
                <a:hlinkClick r:id="rId7"/>
              </a:rPr>
              <a:t>Poster (pptx)</a:t>
            </a:r>
            <a:r>
              <a:rPr lang="en-US" sz="2000" dirty="0"/>
              <a:t> </a:t>
            </a:r>
            <a:r>
              <a:rPr lang="en-US" sz="2000" dirty="0">
                <a:hlinkClick r:id="rId8"/>
              </a:rPr>
              <a:t>(pdf)</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a:extLst>
              <a:ext uri="{FF2B5EF4-FFF2-40B4-BE49-F238E27FC236}">
                <a16:creationId xmlns:a16="http://schemas.microsoft.com/office/drawing/2014/main" id="{2BAAF175-9725-C44D-8341-3876DE686CCD}"/>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0" y="4027286"/>
            <a:ext cx="9144000" cy="1705970"/>
          </a:xfrm>
          <a:prstGeom prst="rect">
            <a:avLst/>
          </a:prstGeom>
        </p:spPr>
      </p:pic>
    </p:spTree>
    <p:extLst>
      <p:ext uri="{BB962C8B-B14F-4D97-AF65-F5344CB8AC3E}">
        <p14:creationId xmlns:p14="http://schemas.microsoft.com/office/powerpoint/2010/main" val="104331819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E50817-03A2-C34C-B4FF-641735F423A3}"/>
              </a:ext>
            </a:extLst>
          </p:cNvPr>
          <p:cNvSpPr>
            <a:spLocks noGrp="1"/>
          </p:cNvSpPr>
          <p:nvPr>
            <p:ph type="title"/>
          </p:nvPr>
        </p:nvSpPr>
        <p:spPr/>
        <p:txBody>
          <a:bodyPr/>
          <a:lstStyle/>
          <a:p>
            <a:r>
              <a:rPr lang="en-US" dirty="0"/>
              <a:t>Accelerating Climate Modeling</a:t>
            </a:r>
          </a:p>
        </p:txBody>
      </p:sp>
      <p:sp>
        <p:nvSpPr>
          <p:cNvPr id="3" name="Content Placeholder 2">
            <a:extLst>
              <a:ext uri="{FF2B5EF4-FFF2-40B4-BE49-F238E27FC236}">
                <a16:creationId xmlns:a16="http://schemas.microsoft.com/office/drawing/2014/main" id="{FF97D5AB-D164-6C40-81B7-4D0DC0DCDB1F}"/>
              </a:ext>
            </a:extLst>
          </p:cNvPr>
          <p:cNvSpPr>
            <a:spLocks noGrp="1"/>
          </p:cNvSpPr>
          <p:nvPr>
            <p:ph idx="1"/>
          </p:nvPr>
        </p:nvSpPr>
        <p:spPr>
          <a:xfrm>
            <a:off x="228600" y="1047974"/>
            <a:ext cx="8610600" cy="5195664"/>
          </a:xfrm>
        </p:spPr>
        <p:txBody>
          <a:bodyPr/>
          <a:lstStyle/>
          <a:p>
            <a:r>
              <a:rPr lang="en-US" sz="1800" dirty="0"/>
              <a:t>Gagandeep Singh, </a:t>
            </a:r>
            <a:r>
              <a:rPr lang="en-US" sz="1800" dirty="0" err="1"/>
              <a:t>Dionysios</a:t>
            </a:r>
            <a:r>
              <a:rPr lang="en-US" sz="1800" dirty="0"/>
              <a:t> Diamantopoulos, Christoph </a:t>
            </a:r>
            <a:r>
              <a:rPr lang="en-US" sz="1800" dirty="0" err="1"/>
              <a:t>Hagleitner</a:t>
            </a:r>
            <a:r>
              <a:rPr lang="en-US" sz="1800" dirty="0"/>
              <a:t>, Juan Gómez-Luna, Sander </a:t>
            </a:r>
            <a:r>
              <a:rPr lang="en-US" sz="1800" dirty="0" err="1"/>
              <a:t>Stuijk</a:t>
            </a:r>
            <a:r>
              <a:rPr lang="en-US" sz="1800" dirty="0"/>
              <a:t>, Onur Mutlu, and Henk </a:t>
            </a:r>
            <a:r>
              <a:rPr lang="en-US" sz="1800" dirty="0" err="1"/>
              <a:t>Corporaal</a:t>
            </a:r>
            <a:r>
              <a:rPr lang="en-US" sz="1800" dirty="0"/>
              <a:t>,</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"NERO: A Near High-Bandwidth Memory Stencil Accelerator for Weather Prediction Modeling"</a:t>
            </a:r>
            <a:br>
              <a:rPr lang="en-US" sz="1800" dirty="0">
                <a:solidFill>
                  <a:srgbClr val="0432FF"/>
                </a:solidFill>
              </a:rPr>
            </a:br>
            <a:r>
              <a:rPr lang="en-US" sz="1800" i="1" dirty="0"/>
              <a:t>Proceedings of the </a:t>
            </a:r>
            <a:r>
              <a:rPr lang="en-US" sz="1800" i="1" dirty="0">
                <a:hlinkClick r:id="rId3"/>
              </a:rPr>
              <a:t>30th International Conference on Field-Programmable Logic and Applications</a:t>
            </a:r>
            <a:r>
              <a:rPr lang="en-US" sz="1800" i="1" dirty="0"/>
              <a:t> (</a:t>
            </a:r>
            <a:r>
              <a:rPr lang="en-US" sz="1800" b="1" i="1" dirty="0"/>
              <a:t>FPL</a:t>
            </a:r>
            <a:r>
              <a:rPr lang="en-US" sz="1800" i="1" dirty="0"/>
              <a:t>)</a:t>
            </a:r>
            <a:r>
              <a:rPr lang="en-US" sz="1800" dirty="0"/>
              <a:t>, Gothenburg, Sweden, September 2020.</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Lightning Talk Slides (pptx)</a:t>
            </a:r>
            <a:r>
              <a:rPr lang="en-US" sz="1800" dirty="0"/>
              <a:t> </a:t>
            </a:r>
            <a:r>
              <a:rPr lang="en-US" sz="1800" dirty="0">
                <a:hlinkClick r:id="rId7"/>
              </a:rPr>
              <a:t>(pdf)</a:t>
            </a:r>
            <a:r>
              <a:rPr lang="en-US" sz="1800" dirty="0"/>
              <a:t>]</a:t>
            </a:r>
            <a:br>
              <a:rPr lang="en-US" sz="1800" dirty="0"/>
            </a:br>
            <a:r>
              <a:rPr lang="en-US" sz="1800" dirty="0"/>
              <a:t>[</a:t>
            </a:r>
            <a:r>
              <a:rPr lang="en-US" sz="1800" dirty="0">
                <a:hlinkClick r:id="rId8"/>
              </a:rPr>
              <a:t>Talk Video</a:t>
            </a:r>
            <a:r>
              <a:rPr lang="en-US" sz="1800" dirty="0"/>
              <a:t> (23 minutes)]</a:t>
            </a:r>
            <a:br>
              <a:rPr lang="en-US" sz="1800" dirty="0"/>
            </a:br>
            <a:r>
              <a:rPr lang="en-US" sz="1800" b="1" i="1" dirty="0">
                <a:solidFill>
                  <a:srgbClr val="FF0000"/>
                </a:solidFill>
              </a:rPr>
              <a:t>Nominated for the Stamatis </a:t>
            </a:r>
            <a:r>
              <a:rPr lang="en-US" sz="1800" b="1" i="1" dirty="0" err="1">
                <a:solidFill>
                  <a:srgbClr val="FF0000"/>
                </a:solidFill>
              </a:rPr>
              <a:t>Vassiliadis</a:t>
            </a:r>
            <a:r>
              <a:rPr lang="en-US" sz="1800" b="1" i="1" dirty="0">
                <a:solidFill>
                  <a:srgbClr val="FF0000"/>
                </a:solidFill>
              </a:rPr>
              <a:t> Memorial Award.</a:t>
            </a:r>
            <a:endParaRPr lang="en-US" sz="1800" dirty="0">
              <a:solidFill>
                <a:srgbClr val="FF0000"/>
              </a:solidFill>
            </a:endParaRPr>
          </a:p>
          <a:p>
            <a:pPr marL="0" indent="0">
              <a:buNone/>
            </a:pPr>
            <a:endParaRPr lang="en-US" sz="1800" dirty="0"/>
          </a:p>
        </p:txBody>
      </p:sp>
      <p:sp>
        <p:nvSpPr>
          <p:cNvPr id="4" name="Slide Number Placeholder 3">
            <a:extLst>
              <a:ext uri="{FF2B5EF4-FFF2-40B4-BE49-F238E27FC236}">
                <a16:creationId xmlns:a16="http://schemas.microsoft.com/office/drawing/2014/main" id="{B3646032-3F84-E645-B1B4-D58327053A7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C3DC074A-85EF-0B47-B149-14C939DA56F0}"/>
              </a:ext>
            </a:extLst>
          </p:cNvPr>
          <p:cNvPicPr>
            <a:picLocks noChangeAspect="1"/>
          </p:cNvPicPr>
          <p:nvPr/>
        </p:nvPicPr>
        <p:blipFill>
          <a:blip r:embed="rId9"/>
          <a:stretch>
            <a:fillRect/>
          </a:stretch>
        </p:blipFill>
        <p:spPr>
          <a:xfrm>
            <a:off x="187036" y="4503738"/>
            <a:ext cx="8686800" cy="1739900"/>
          </a:xfrm>
          <a:prstGeom prst="rect">
            <a:avLst/>
          </a:prstGeom>
        </p:spPr>
      </p:pic>
    </p:spTree>
    <p:extLst>
      <p:ext uri="{BB962C8B-B14F-4D97-AF65-F5344CB8AC3E}">
        <p14:creationId xmlns:p14="http://schemas.microsoft.com/office/powerpoint/2010/main" val="3196043978"/>
      </p:ext>
    </p:extLst>
  </p:cSld>
  <p:clrMapOvr>
    <a:masterClrMapping/>
  </p:clrMapOvr>
  <p:transition/>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D5BF0-604F-064A-8A5C-798DA6F609D3}"/>
              </a:ext>
            </a:extLst>
          </p:cNvPr>
          <p:cNvSpPr>
            <a:spLocks noGrp="1"/>
          </p:cNvSpPr>
          <p:nvPr>
            <p:ph type="title"/>
          </p:nvPr>
        </p:nvSpPr>
        <p:spPr/>
        <p:txBody>
          <a:bodyPr/>
          <a:lstStyle/>
          <a:p>
            <a:r>
              <a:rPr lang="en-US" dirty="0"/>
              <a:t>Accelerating Approximate String Matching</a:t>
            </a:r>
            <a:endParaRPr lang="en-US" sz="3000" b="1" dirty="0"/>
          </a:p>
        </p:txBody>
      </p:sp>
      <p:sp>
        <p:nvSpPr>
          <p:cNvPr id="3" name="Content Placeholder 2">
            <a:extLst>
              <a:ext uri="{FF2B5EF4-FFF2-40B4-BE49-F238E27FC236}">
                <a16:creationId xmlns:a16="http://schemas.microsoft.com/office/drawing/2014/main" id="{A132D235-9E9A-944F-9883-F07DBE9D4BB5}"/>
              </a:ext>
            </a:extLst>
          </p:cNvPr>
          <p:cNvSpPr>
            <a:spLocks noGrp="1"/>
          </p:cNvSpPr>
          <p:nvPr>
            <p:ph idx="1"/>
          </p:nvPr>
        </p:nvSpPr>
        <p:spPr>
          <a:xfrm>
            <a:off x="228600" y="980728"/>
            <a:ext cx="8610600" cy="5267672"/>
          </a:xfrm>
        </p:spPr>
        <p:txBody>
          <a:bodyPr/>
          <a:lstStyle/>
          <a:p>
            <a:r>
              <a:rPr lang="en-US" sz="1500" dirty="0"/>
              <a:t>Damla Senol Cali, Gurpreet S. Kalsi, </a:t>
            </a:r>
            <a:r>
              <a:rPr lang="en-US" sz="1500" dirty="0" err="1"/>
              <a:t>Zulal</a:t>
            </a:r>
            <a:r>
              <a:rPr lang="en-US" sz="1500" dirty="0"/>
              <a:t> </a:t>
            </a:r>
            <a:r>
              <a:rPr lang="en-US" sz="1500" dirty="0" err="1"/>
              <a:t>Bingol</a:t>
            </a:r>
            <a:r>
              <a:rPr lang="en-US" sz="1500" dirty="0"/>
              <a:t>, Can </a:t>
            </a:r>
            <a:r>
              <a:rPr lang="en-US" sz="1500" dirty="0" err="1"/>
              <a:t>Firtina</a:t>
            </a:r>
            <a:r>
              <a:rPr lang="en-US" sz="1500" dirty="0"/>
              <a:t>, Lavanya Subramanian, </a:t>
            </a:r>
            <a:r>
              <a:rPr lang="en-US" sz="1500" dirty="0" err="1"/>
              <a:t>Jeremie</a:t>
            </a:r>
            <a:r>
              <a:rPr lang="en-US" sz="1500" dirty="0"/>
              <a:t> S. Kim, </a:t>
            </a:r>
            <a:r>
              <a:rPr lang="en-US" sz="1500" dirty="0" err="1"/>
              <a:t>Rachata</a:t>
            </a:r>
            <a:r>
              <a:rPr lang="en-US" sz="1500" dirty="0"/>
              <a:t> Ausavarungnirun, Mohammed Alser, Juan Gomez-Luna, Amirali Boroumand, Anant Nori, Allison </a:t>
            </a:r>
            <a:r>
              <a:rPr lang="en-US" sz="1500" dirty="0" err="1"/>
              <a:t>Scibisz</a:t>
            </a:r>
            <a:r>
              <a:rPr lang="en-US" sz="1500" dirty="0"/>
              <a:t>, Sreenivas Subramoney, Can Alkan, Saugata Ghose,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"GenASM: A High-Performance, Low-Power Approximate String Matching Acceleration Framework for Genome Sequence Analysis"</a:t>
            </a:r>
            <a:br>
              <a:rPr lang="en-US" sz="1500" dirty="0">
                <a:solidFill>
                  <a:srgbClr val="0432FF"/>
                </a:solidFill>
              </a:rPr>
            </a:br>
            <a:r>
              <a:rPr lang="en-US" sz="1500" i="1" dirty="0"/>
              <a:t>Proceedings of the </a:t>
            </a:r>
            <a:r>
              <a:rPr lang="en-US" sz="1500" i="1" dirty="0">
                <a:hlinkClick r:id="rId3"/>
              </a:rPr>
              <a:t>53rd International Symposium on Microarchitecture</a:t>
            </a:r>
            <a:r>
              <a:rPr lang="en-US" sz="1500" i="1" dirty="0"/>
              <a:t> (</a:t>
            </a:r>
            <a:r>
              <a:rPr lang="en-US" sz="1500" b="1" i="1" dirty="0"/>
              <a:t>MICRO</a:t>
            </a:r>
            <a:r>
              <a:rPr lang="en-US" sz="1500" i="1" dirty="0"/>
              <a:t>)</a:t>
            </a:r>
            <a:r>
              <a:rPr lang="en-US" sz="1500" dirty="0"/>
              <a:t>, Virtual, October 2020.</a:t>
            </a:r>
            <a:br>
              <a:rPr lang="en-US" sz="1500" dirty="0"/>
            </a:br>
            <a:r>
              <a:rPr lang="en-US" sz="1500" dirty="0"/>
              <a:t>[</a:t>
            </a:r>
            <a:r>
              <a:rPr lang="en-US" sz="1500" dirty="0">
                <a:hlinkClick r:id="rId4"/>
              </a:rPr>
              <a:t>Lighting Talk Video</a:t>
            </a:r>
            <a:r>
              <a:rPr lang="en-US" sz="1500" dirty="0"/>
              <a:t> (1.5 minutes)]</a:t>
            </a:r>
            <a:br>
              <a:rPr lang="en-US" sz="1500" dirty="0"/>
            </a:br>
            <a:r>
              <a:rPr lang="en-US" sz="1500" dirty="0"/>
              <a:t>[</a:t>
            </a:r>
            <a:r>
              <a:rPr lang="en-US" sz="1500" dirty="0">
                <a:hlinkClick r:id="rId5"/>
              </a:rPr>
              <a:t>Lightning Talk Slides (pptx)</a:t>
            </a:r>
            <a:r>
              <a:rPr lang="en-US" sz="1500" dirty="0"/>
              <a:t> </a:t>
            </a:r>
            <a:r>
              <a:rPr lang="en-US" sz="1500" dirty="0">
                <a:hlinkClick r:id="rId6"/>
              </a:rPr>
              <a:t>(pdf)</a:t>
            </a:r>
            <a:r>
              <a:rPr lang="en-US" sz="1500" dirty="0"/>
              <a:t>]</a:t>
            </a:r>
            <a:br>
              <a:rPr lang="en-US" sz="1500" dirty="0"/>
            </a:br>
            <a:r>
              <a:rPr lang="en-US" sz="1500" dirty="0"/>
              <a:t>[</a:t>
            </a:r>
            <a:r>
              <a:rPr lang="en-US" sz="1500" dirty="0">
                <a:hlinkClick r:id="rId7"/>
              </a:rPr>
              <a:t>Talk Video</a:t>
            </a:r>
            <a:r>
              <a:rPr lang="en-US" sz="1500" dirty="0"/>
              <a:t> (18 minutes)]</a:t>
            </a:r>
            <a:br>
              <a:rPr lang="en-US" sz="1500" dirty="0"/>
            </a:br>
            <a:r>
              <a:rPr lang="en-US" sz="1500" dirty="0"/>
              <a:t>[</a:t>
            </a:r>
            <a:r>
              <a:rPr lang="en-US" sz="1500" dirty="0">
                <a:hlinkClick r:id="rId8"/>
              </a:rPr>
              <a:t>Slides (pptx)</a:t>
            </a:r>
            <a:r>
              <a:rPr lang="en-US" sz="1500" dirty="0"/>
              <a:t> </a:t>
            </a:r>
            <a:r>
              <a:rPr lang="en-US" sz="1500" dirty="0">
                <a:hlinkClick r:id="rId9"/>
              </a:rPr>
              <a:t>(pdf)</a:t>
            </a:r>
            <a:r>
              <a:rPr lang="en-US" sz="1500" dirty="0"/>
              <a:t>]</a:t>
            </a:r>
          </a:p>
          <a:p>
            <a:pPr marL="0" indent="0">
              <a:buNone/>
            </a:pPr>
            <a:br>
              <a:rPr lang="en-US" sz="1500" dirty="0"/>
            </a:br>
            <a:br>
              <a:rPr lang="en-US" sz="1500" dirty="0"/>
            </a:br>
            <a:endParaRPr lang="en-US" sz="1500" dirty="0"/>
          </a:p>
        </p:txBody>
      </p:sp>
      <p:sp>
        <p:nvSpPr>
          <p:cNvPr id="4" name="Slide Number Placeholder 3">
            <a:extLst>
              <a:ext uri="{FF2B5EF4-FFF2-40B4-BE49-F238E27FC236}">
                <a16:creationId xmlns:a16="http://schemas.microsoft.com/office/drawing/2014/main" id="{C0DB1DCE-E5D9-CD4A-A287-B342F108CBD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943A4793-1AF6-E942-81F7-38877A7E30AC}"/>
              </a:ext>
            </a:extLst>
          </p:cNvPr>
          <p:cNvPicPr>
            <a:picLocks noChangeAspect="1"/>
          </p:cNvPicPr>
          <p:nvPr/>
        </p:nvPicPr>
        <p:blipFill>
          <a:blip r:embed="rId10"/>
          <a:stretch>
            <a:fillRect/>
          </a:stretch>
        </p:blipFill>
        <p:spPr>
          <a:xfrm>
            <a:off x="0" y="4013776"/>
            <a:ext cx="9144000" cy="2442505"/>
          </a:xfrm>
          <a:prstGeom prst="rect">
            <a:avLst/>
          </a:prstGeom>
        </p:spPr>
      </p:pic>
    </p:spTree>
    <p:extLst>
      <p:ext uri="{BB962C8B-B14F-4D97-AF65-F5344CB8AC3E}">
        <p14:creationId xmlns:p14="http://schemas.microsoft.com/office/powerpoint/2010/main" val="3002388316"/>
      </p:ext>
    </p:extLst>
  </p:cSld>
  <p:clrMapOvr>
    <a:masterClrMapping/>
  </p:clrMapOvr>
  <p:transition/>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D5BF0-604F-064A-8A5C-798DA6F609D3}"/>
              </a:ext>
            </a:extLst>
          </p:cNvPr>
          <p:cNvSpPr>
            <a:spLocks noGrp="1"/>
          </p:cNvSpPr>
          <p:nvPr>
            <p:ph type="title"/>
          </p:nvPr>
        </p:nvSpPr>
        <p:spPr/>
        <p:txBody>
          <a:bodyPr/>
          <a:lstStyle/>
          <a:p>
            <a:r>
              <a:rPr lang="en-US" dirty="0"/>
              <a:t>Accelerating Sequence-to-Graph Mapping</a:t>
            </a:r>
            <a:endParaRPr lang="en-US" sz="3000" b="1" dirty="0"/>
          </a:p>
        </p:txBody>
      </p:sp>
      <p:sp>
        <p:nvSpPr>
          <p:cNvPr id="3" name="Content Placeholder 2">
            <a:extLst>
              <a:ext uri="{FF2B5EF4-FFF2-40B4-BE49-F238E27FC236}">
                <a16:creationId xmlns:a16="http://schemas.microsoft.com/office/drawing/2014/main" id="{A132D235-9E9A-944F-9883-F07DBE9D4BB5}"/>
              </a:ext>
            </a:extLst>
          </p:cNvPr>
          <p:cNvSpPr>
            <a:spLocks noGrp="1"/>
          </p:cNvSpPr>
          <p:nvPr>
            <p:ph idx="1"/>
          </p:nvPr>
        </p:nvSpPr>
        <p:spPr>
          <a:xfrm>
            <a:off x="228600" y="980728"/>
            <a:ext cx="8610600" cy="5267672"/>
          </a:xfrm>
        </p:spPr>
        <p:txBody>
          <a:bodyPr/>
          <a:lstStyle/>
          <a:p>
            <a:r>
              <a:rPr lang="en-US" sz="1600" dirty="0" err="1"/>
              <a:t>Damla</a:t>
            </a:r>
            <a:r>
              <a:rPr lang="en-US" sz="1600" dirty="0"/>
              <a:t> </a:t>
            </a:r>
            <a:r>
              <a:rPr lang="en-US" sz="1600" dirty="0" err="1"/>
              <a:t>Senol</a:t>
            </a:r>
            <a:r>
              <a:rPr lang="en-US" sz="1600" dirty="0"/>
              <a:t> Cali, Konstantinos </a:t>
            </a:r>
            <a:r>
              <a:rPr lang="en-US" sz="1600" dirty="0" err="1"/>
              <a:t>Kanellopoulos</a:t>
            </a:r>
            <a:r>
              <a:rPr lang="en-US" sz="1600" dirty="0"/>
              <a:t>, Joel </a:t>
            </a:r>
            <a:r>
              <a:rPr lang="en-US" sz="1600" dirty="0" err="1"/>
              <a:t>Lindegger</a:t>
            </a:r>
            <a:r>
              <a:rPr lang="en-US" sz="1600" dirty="0"/>
              <a:t>, </a:t>
            </a:r>
            <a:r>
              <a:rPr lang="en-US" sz="1600" dirty="0" err="1"/>
              <a:t>Zulal</a:t>
            </a:r>
            <a:r>
              <a:rPr lang="en-US" sz="1600" dirty="0"/>
              <a:t> </a:t>
            </a:r>
            <a:r>
              <a:rPr lang="en-US" sz="1600" dirty="0" err="1"/>
              <a:t>Bingol</a:t>
            </a:r>
            <a:r>
              <a:rPr lang="en-US" sz="1600" dirty="0"/>
              <a:t>, Gurpreet S. Kalsi, </a:t>
            </a:r>
            <a:r>
              <a:rPr lang="en-US" sz="1600" dirty="0" err="1"/>
              <a:t>Ziyi</a:t>
            </a:r>
            <a:r>
              <a:rPr lang="en-US" sz="1600" dirty="0"/>
              <a:t> </a:t>
            </a:r>
            <a:r>
              <a:rPr lang="en-US" sz="1600" dirty="0" err="1"/>
              <a:t>Zuo</a:t>
            </a:r>
            <a:r>
              <a:rPr lang="en-US" sz="1600" dirty="0"/>
              <a:t>, Can </a:t>
            </a:r>
            <a:r>
              <a:rPr lang="en-US" sz="1600" dirty="0" err="1"/>
              <a:t>Firtina</a:t>
            </a:r>
            <a:r>
              <a:rPr lang="en-US" sz="1600" dirty="0"/>
              <a:t>, </a:t>
            </a:r>
            <a:r>
              <a:rPr lang="en-US" sz="1600" dirty="0" err="1"/>
              <a:t>Meryem</a:t>
            </a:r>
            <a:r>
              <a:rPr lang="en-US" sz="1600" dirty="0"/>
              <a:t> Banu </a:t>
            </a:r>
            <a:r>
              <a:rPr lang="en-US" sz="1600" dirty="0" err="1"/>
              <a:t>Cavlak</a:t>
            </a:r>
            <a:r>
              <a:rPr lang="en-US" sz="1600" dirty="0"/>
              <a:t>, </a:t>
            </a:r>
            <a:r>
              <a:rPr lang="en-US" sz="1600" dirty="0" err="1"/>
              <a:t>Jeremie</a:t>
            </a:r>
            <a:r>
              <a:rPr lang="en-US" sz="1600" dirty="0"/>
              <a:t> Kim, Nika </a:t>
            </a:r>
            <a:r>
              <a:rPr lang="en-US" sz="1600" dirty="0" err="1"/>
              <a:t>MansouriGhiasi</a:t>
            </a:r>
            <a:r>
              <a:rPr lang="en-US" sz="1600" dirty="0"/>
              <a:t>, Gagandeep Singh, Juan Gomez-Luna, Nour </a:t>
            </a:r>
            <a:r>
              <a:rPr lang="en-US" sz="1600" dirty="0" err="1"/>
              <a:t>Almadhoun</a:t>
            </a:r>
            <a:r>
              <a:rPr lang="en-US" sz="1600" dirty="0"/>
              <a:t> </a:t>
            </a:r>
            <a:r>
              <a:rPr lang="en-US" sz="1600" dirty="0" err="1"/>
              <a:t>Alserr</a:t>
            </a:r>
            <a:r>
              <a:rPr lang="en-US" sz="1600" dirty="0"/>
              <a:t>, Mohammed </a:t>
            </a:r>
            <a:r>
              <a:rPr lang="en-US" sz="1600" dirty="0" err="1"/>
              <a:t>Alser</a:t>
            </a:r>
            <a:r>
              <a:rPr lang="en-US" sz="1600" dirty="0"/>
              <a:t>, Sreenivas </a:t>
            </a:r>
            <a:r>
              <a:rPr lang="en-US" sz="1600" dirty="0" err="1"/>
              <a:t>Subramoney</a:t>
            </a:r>
            <a:r>
              <a:rPr lang="en-US" sz="1600" dirty="0"/>
              <a:t>, Can </a:t>
            </a:r>
            <a:r>
              <a:rPr lang="en-US" sz="1600" dirty="0" err="1"/>
              <a:t>Alkan</a:t>
            </a:r>
            <a:r>
              <a:rPr lang="en-US" sz="1600" dirty="0"/>
              <a:t>, </a:t>
            </a:r>
            <a:r>
              <a:rPr lang="en-US" sz="1600" dirty="0" err="1"/>
              <a:t>Saugata</a:t>
            </a:r>
            <a:r>
              <a:rPr lang="en-US" sz="1600" dirty="0"/>
              <a:t> Ghose, and Onur Mutlu,</a:t>
            </a:r>
            <a:br>
              <a:rPr lang="en-US" sz="1600" dirty="0"/>
            </a:br>
            <a:r>
              <a:rPr lang="en-US" sz="1600" b="1" dirty="0">
                <a:solidFill>
                  <a:srgbClr val="0000FF"/>
                </a:solidFill>
                <a:hlinkClick r:id="rId2">
                  <a:extLst>
                    <a:ext uri="{A12FA001-AC4F-418D-AE19-62706E023703}">
                      <ahyp:hlinkClr xmlns:ahyp="http://schemas.microsoft.com/office/drawing/2018/hyperlinkcolor" val="tx"/>
                    </a:ext>
                  </a:extLst>
                </a:hlinkClick>
              </a:rPr>
              <a:t>"SeGraM: A Universal Hardware Accelerator for Genomic Sequence-to-Graph and Sequence-to-Sequence Mapping"</a:t>
            </a:r>
            <a:br>
              <a:rPr lang="en-US" sz="1600" dirty="0"/>
            </a:br>
            <a:r>
              <a:rPr lang="en-US" sz="1600" i="1" dirty="0"/>
              <a:t>Proceedings of the </a:t>
            </a:r>
            <a:r>
              <a:rPr lang="en-US" sz="1600" i="1" dirty="0">
                <a:hlinkClick r:id="rId3"/>
              </a:rPr>
              <a:t>49th International Symposium on Computer Architecture</a:t>
            </a:r>
            <a:r>
              <a:rPr lang="en-US" sz="1600" i="1" dirty="0"/>
              <a:t> (</a:t>
            </a:r>
            <a:r>
              <a:rPr lang="en-US" sz="1600" b="1" i="1" dirty="0"/>
              <a:t>ISCA</a:t>
            </a:r>
            <a:r>
              <a:rPr lang="en-US" sz="1600" i="1" dirty="0"/>
              <a:t>)</a:t>
            </a:r>
            <a:r>
              <a:rPr lang="en-US" sz="1600" dirty="0"/>
              <a:t>, New York, June 2022.</a:t>
            </a:r>
            <a:br>
              <a:rPr lang="en-US" sz="1600" dirty="0"/>
            </a:br>
            <a:r>
              <a:rPr lang="en-US" sz="1600" dirty="0"/>
              <a:t>[</a:t>
            </a:r>
            <a:r>
              <a:rPr lang="en-US" sz="1600" dirty="0">
                <a:hlinkClick r:id="rId4"/>
              </a:rPr>
              <a:t>arXiv version</a:t>
            </a:r>
            <a:r>
              <a:rPr lang="en-US" sz="1600" dirty="0"/>
              <a:t>]</a:t>
            </a:r>
          </a:p>
          <a:p>
            <a:pPr marL="0" indent="0">
              <a:buNone/>
            </a:pPr>
            <a:br>
              <a:rPr lang="en-US" sz="1600" dirty="0"/>
            </a:br>
            <a:br>
              <a:rPr lang="en-US" sz="1600" dirty="0"/>
            </a:br>
            <a:br>
              <a:rPr lang="en-US" sz="1600" dirty="0"/>
            </a:br>
            <a:endParaRPr lang="en-US" sz="1600" dirty="0"/>
          </a:p>
        </p:txBody>
      </p:sp>
      <p:sp>
        <p:nvSpPr>
          <p:cNvPr id="4" name="Slide Number Placeholder 3">
            <a:extLst>
              <a:ext uri="{FF2B5EF4-FFF2-40B4-BE49-F238E27FC236}">
                <a16:creationId xmlns:a16="http://schemas.microsoft.com/office/drawing/2014/main" id="{C0DB1DCE-E5D9-CD4A-A287-B342F108CBD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0B477C33-B9F9-1DE8-0190-AA7C750B3BB4}"/>
              </a:ext>
            </a:extLst>
          </p:cNvPr>
          <p:cNvPicPr>
            <a:picLocks noChangeAspect="1"/>
          </p:cNvPicPr>
          <p:nvPr/>
        </p:nvPicPr>
        <p:blipFill>
          <a:blip r:embed="rId5"/>
          <a:stretch>
            <a:fillRect/>
          </a:stretch>
        </p:blipFill>
        <p:spPr>
          <a:xfrm>
            <a:off x="0" y="3562568"/>
            <a:ext cx="9144000" cy="2458720"/>
          </a:xfrm>
          <a:prstGeom prst="rect">
            <a:avLst/>
          </a:prstGeom>
        </p:spPr>
      </p:pic>
      <p:sp>
        <p:nvSpPr>
          <p:cNvPr id="5" name="TextBox 4">
            <a:extLst>
              <a:ext uri="{FF2B5EF4-FFF2-40B4-BE49-F238E27FC236}">
                <a16:creationId xmlns:a16="http://schemas.microsoft.com/office/drawing/2014/main" id="{EFD7793F-70F0-ABDA-8C95-C6EAE74CBBCA}"/>
              </a:ext>
            </a:extLst>
          </p:cNvPr>
          <p:cNvSpPr txBox="1"/>
          <p:nvPr/>
        </p:nvSpPr>
        <p:spPr>
          <a:xfrm>
            <a:off x="1489265" y="6351711"/>
            <a:ext cx="6165470"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FF"/>
                </a:solidFill>
                <a:effectLst/>
                <a:uLnTx/>
                <a:uFillTx/>
                <a:latin typeface="Tahoma"/>
                <a:ea typeface="+mn-ea"/>
                <a:cs typeface="+mn-cs"/>
                <a:hlinkClick r:id="rId4">
                  <a:extLst>
                    <a:ext uri="{A12FA001-AC4F-418D-AE19-62706E023703}">
                      <ahyp:hlinkClr xmlns:ahyp="http://schemas.microsoft.com/office/drawing/2018/hyperlinkcolor" val="tx"/>
                    </a:ext>
                  </a:extLst>
                </a:hlinkClick>
              </a:rPr>
              <a:t>https://arxiv.org/pdf/2205.05883.pdf</a:t>
            </a:r>
            <a:endParaRPr kumimoji="0" lang="en-US" sz="2400" b="1" i="0" u="none" strike="noStrike" kern="1200" cap="none" spc="0" normalizeH="0" baseline="0" noProof="0" dirty="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2200251986"/>
      </p:ext>
    </p:extLst>
  </p:cSld>
  <p:clrMapOvr>
    <a:masterClrMapping/>
  </p:clrMapOvr>
  <p:transition/>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C49EE-1A88-0243-A7DE-08C788E89109}"/>
              </a:ext>
            </a:extLst>
          </p:cNvPr>
          <p:cNvSpPr>
            <a:spLocks noGrp="1"/>
          </p:cNvSpPr>
          <p:nvPr>
            <p:ph type="title"/>
          </p:nvPr>
        </p:nvSpPr>
        <p:spPr/>
        <p:txBody>
          <a:bodyPr/>
          <a:lstStyle/>
          <a:p>
            <a:r>
              <a:rPr lang="en-US" dirty="0"/>
              <a:t>Accelerating Time Series Analysis</a:t>
            </a:r>
          </a:p>
        </p:txBody>
      </p:sp>
      <p:sp>
        <p:nvSpPr>
          <p:cNvPr id="3" name="Content Placeholder 2">
            <a:extLst>
              <a:ext uri="{FF2B5EF4-FFF2-40B4-BE49-F238E27FC236}">
                <a16:creationId xmlns:a16="http://schemas.microsoft.com/office/drawing/2014/main" id="{9A260743-ABA5-274B-A6DC-99D41985D2A1}"/>
              </a:ext>
            </a:extLst>
          </p:cNvPr>
          <p:cNvSpPr>
            <a:spLocks noGrp="1"/>
          </p:cNvSpPr>
          <p:nvPr>
            <p:ph idx="1"/>
          </p:nvPr>
        </p:nvSpPr>
        <p:spPr>
          <a:xfrm>
            <a:off x="228600" y="1052736"/>
            <a:ext cx="8610600" cy="5195664"/>
          </a:xfrm>
        </p:spPr>
        <p:txBody>
          <a:bodyPr/>
          <a:lstStyle/>
          <a:p>
            <a:r>
              <a:rPr lang="en-US" sz="1800" dirty="0"/>
              <a:t>Ivan Fernandez, Ricardo </a:t>
            </a:r>
            <a:r>
              <a:rPr lang="en-US" sz="1800" dirty="0" err="1"/>
              <a:t>Quislant</a:t>
            </a:r>
            <a:r>
              <a:rPr lang="en-US" sz="1800" dirty="0"/>
              <a:t>, Christina </a:t>
            </a:r>
            <a:r>
              <a:rPr lang="en-US" sz="1800" dirty="0" err="1"/>
              <a:t>Giannoula</a:t>
            </a:r>
            <a:r>
              <a:rPr lang="en-US" sz="1800" dirty="0"/>
              <a:t>, Mohammed </a:t>
            </a:r>
            <a:r>
              <a:rPr lang="en-US" sz="1800" dirty="0" err="1"/>
              <a:t>Alser</a:t>
            </a:r>
            <a:r>
              <a:rPr lang="en-US" sz="1800" dirty="0"/>
              <a:t>, Juan Gómez-Luna, Eladio Gutiérrez, Oscar Plata,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"NATSA: A Near-Data Processing Accelerator for Time Series Analysis"</a:t>
            </a:r>
            <a:br>
              <a:rPr lang="en-US" sz="1800" dirty="0"/>
            </a:br>
            <a:r>
              <a:rPr lang="en-US" sz="1800" i="1" dirty="0"/>
              <a:t>Proceedings of the </a:t>
            </a:r>
            <a:r>
              <a:rPr lang="en-US" sz="1800" i="1" dirty="0">
                <a:hlinkClick r:id="rId3"/>
              </a:rPr>
              <a:t>38th IEEE International Conference on Computer Design</a:t>
            </a:r>
            <a:r>
              <a:rPr lang="en-US" sz="1800" i="1" dirty="0"/>
              <a:t> (</a:t>
            </a:r>
            <a:r>
              <a:rPr lang="en-US" sz="1800" b="1" i="1" dirty="0"/>
              <a:t>ICCD</a:t>
            </a:r>
            <a:r>
              <a:rPr lang="en-US" sz="1800" i="1" dirty="0"/>
              <a:t>)</a:t>
            </a:r>
            <a:r>
              <a:rPr lang="en-US" sz="1800" dirty="0"/>
              <a:t>, Virtual, October 2020.</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Talk Video</a:t>
            </a:r>
            <a:r>
              <a:rPr lang="en-US" sz="1800" dirty="0"/>
              <a:t> (10 minutes)]</a:t>
            </a:r>
            <a:br>
              <a:rPr lang="en-US" sz="1800" dirty="0"/>
            </a:br>
            <a:r>
              <a:rPr lang="en-US" sz="1800" dirty="0"/>
              <a:t>[</a:t>
            </a:r>
            <a:r>
              <a:rPr lang="en-US" sz="1800" dirty="0">
                <a:hlinkClick r:id="rId7"/>
              </a:rPr>
              <a:t>Source Code</a:t>
            </a:r>
            <a:r>
              <a:rPr lang="en-US" sz="1800" dirty="0"/>
              <a:t>]</a:t>
            </a:r>
          </a:p>
          <a:p>
            <a:pPr marL="0" indent="0">
              <a:buNone/>
            </a:pPr>
            <a:br>
              <a:rPr lang="en-US" sz="1800" dirty="0"/>
            </a:br>
            <a:br>
              <a:rPr lang="en-US" sz="1800" dirty="0"/>
            </a:br>
            <a:br>
              <a:rPr lang="en-US" sz="1800" dirty="0"/>
            </a:br>
            <a:endParaRPr lang="en-US" sz="1800" dirty="0"/>
          </a:p>
          <a:p>
            <a:pPr marL="0" indent="0">
              <a:buNone/>
            </a:pPr>
            <a:br>
              <a:rPr lang="en-US" sz="1800" dirty="0"/>
            </a:br>
            <a:br>
              <a:rPr lang="en-US" sz="1800" dirty="0"/>
            </a:br>
            <a:endParaRPr lang="en-US" sz="1800" dirty="0"/>
          </a:p>
        </p:txBody>
      </p:sp>
      <p:sp>
        <p:nvSpPr>
          <p:cNvPr id="4" name="Slide Number Placeholder 3">
            <a:extLst>
              <a:ext uri="{FF2B5EF4-FFF2-40B4-BE49-F238E27FC236}">
                <a16:creationId xmlns:a16="http://schemas.microsoft.com/office/drawing/2014/main" id="{D80A2729-1732-2046-89F9-FA4DB169A54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21FC5C2D-5A3C-4C43-8C1A-7654AE258E7B}"/>
              </a:ext>
            </a:extLst>
          </p:cNvPr>
          <p:cNvPicPr>
            <a:picLocks noChangeAspect="1"/>
          </p:cNvPicPr>
          <p:nvPr/>
        </p:nvPicPr>
        <p:blipFill>
          <a:blip r:embed="rId8"/>
          <a:stretch>
            <a:fillRect/>
          </a:stretch>
        </p:blipFill>
        <p:spPr>
          <a:xfrm>
            <a:off x="129251" y="3789040"/>
            <a:ext cx="8755925" cy="2002160"/>
          </a:xfrm>
          <a:prstGeom prst="rect">
            <a:avLst/>
          </a:prstGeom>
        </p:spPr>
      </p:pic>
    </p:spTree>
    <p:extLst>
      <p:ext uri="{BB962C8B-B14F-4D97-AF65-F5344CB8AC3E}">
        <p14:creationId xmlns:p14="http://schemas.microsoft.com/office/powerpoint/2010/main" val="891982931"/>
      </p:ext>
    </p:extLst>
  </p:cSld>
  <p:clrMapOvr>
    <a:masterClrMapping/>
  </p:clrMapOvr>
  <p:transition/>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ACF6E8-1782-6643-8F8C-01860653BFD1}"/>
              </a:ext>
            </a:extLst>
          </p:cNvPr>
          <p:cNvSpPr>
            <a:spLocks noGrp="1"/>
          </p:cNvSpPr>
          <p:nvPr>
            <p:ph type="title"/>
          </p:nvPr>
        </p:nvSpPr>
        <p:spPr/>
        <p:txBody>
          <a:bodyPr/>
          <a:lstStyle/>
          <a:p>
            <a:r>
              <a:rPr lang="en-US" dirty="0"/>
              <a:t>Accelerating Graph Pattern Mining</a:t>
            </a:r>
          </a:p>
        </p:txBody>
      </p:sp>
      <p:sp>
        <p:nvSpPr>
          <p:cNvPr id="3" name="Content Placeholder 2">
            <a:extLst>
              <a:ext uri="{FF2B5EF4-FFF2-40B4-BE49-F238E27FC236}">
                <a16:creationId xmlns:a16="http://schemas.microsoft.com/office/drawing/2014/main" id="{F343E170-D71E-634F-A533-6F399A423E3F}"/>
              </a:ext>
            </a:extLst>
          </p:cNvPr>
          <p:cNvSpPr>
            <a:spLocks noGrp="1"/>
          </p:cNvSpPr>
          <p:nvPr>
            <p:ph idx="1"/>
          </p:nvPr>
        </p:nvSpPr>
        <p:spPr>
          <a:xfrm>
            <a:off x="228600" y="908720"/>
            <a:ext cx="8610600" cy="5267672"/>
          </a:xfrm>
        </p:spPr>
        <p:txBody>
          <a:bodyPr/>
          <a:lstStyle/>
          <a:p>
            <a:r>
              <a:rPr lang="en-US" sz="1500" dirty="0"/>
              <a:t>Maciej Besta, Raghavendra </a:t>
            </a:r>
            <a:r>
              <a:rPr lang="en-US" sz="1500" dirty="0" err="1"/>
              <a:t>Kanakagiri</a:t>
            </a:r>
            <a:r>
              <a:rPr lang="en-US" sz="1500" dirty="0"/>
              <a:t>, Grzegorz Kwasniewski, </a:t>
            </a:r>
            <a:r>
              <a:rPr lang="en-US" sz="1500" dirty="0" err="1"/>
              <a:t>Rachata</a:t>
            </a:r>
            <a:r>
              <a:rPr lang="en-US" sz="1500" dirty="0"/>
              <a:t> </a:t>
            </a:r>
            <a:r>
              <a:rPr lang="en-US" sz="1500" dirty="0" err="1"/>
              <a:t>Ausavarungnirun</a:t>
            </a:r>
            <a:r>
              <a:rPr lang="en-US" sz="1500" dirty="0"/>
              <a:t>, Jakub </a:t>
            </a:r>
            <a:r>
              <a:rPr lang="en-US" sz="1500" dirty="0" err="1"/>
              <a:t>Beránek</a:t>
            </a:r>
            <a:r>
              <a:rPr lang="en-US" sz="1500" dirty="0"/>
              <a:t>, Konstantinos </a:t>
            </a:r>
            <a:r>
              <a:rPr lang="en-US" sz="1500" dirty="0" err="1"/>
              <a:t>Kanellopoulos</a:t>
            </a:r>
            <a:r>
              <a:rPr lang="en-US" sz="1500" dirty="0"/>
              <a:t>, </a:t>
            </a:r>
            <a:r>
              <a:rPr lang="en-US" sz="1500" dirty="0" err="1"/>
              <a:t>Kacper</a:t>
            </a:r>
            <a:r>
              <a:rPr lang="en-US" sz="1500" dirty="0"/>
              <a:t> </a:t>
            </a:r>
            <a:r>
              <a:rPr lang="en-US" sz="1500" dirty="0" err="1"/>
              <a:t>Janda</a:t>
            </a:r>
            <a:r>
              <a:rPr lang="en-US" sz="1500" dirty="0"/>
              <a:t>, </a:t>
            </a:r>
            <a:r>
              <a:rPr lang="en-US" sz="1500" dirty="0" err="1"/>
              <a:t>Zur</a:t>
            </a:r>
            <a:r>
              <a:rPr lang="en-US" sz="1500" dirty="0"/>
              <a:t> </a:t>
            </a:r>
            <a:r>
              <a:rPr lang="en-US" sz="1500" dirty="0" err="1"/>
              <a:t>Vonarburg-Shmaria</a:t>
            </a:r>
            <a:r>
              <a:rPr lang="en-US" sz="1500" dirty="0"/>
              <a:t>, Lukas </a:t>
            </a:r>
            <a:r>
              <a:rPr lang="en-US" sz="1500" dirty="0" err="1"/>
              <a:t>Gianinazzi</a:t>
            </a:r>
            <a:r>
              <a:rPr lang="en-US" sz="1500" dirty="0"/>
              <a:t>, Ioana Stefan, Juan Gómez-Luna, Marcin </a:t>
            </a:r>
            <a:r>
              <a:rPr lang="en-US" sz="1500" dirty="0" err="1"/>
              <a:t>Copik</a:t>
            </a:r>
            <a:r>
              <a:rPr lang="en-US" sz="1500" dirty="0"/>
              <a:t>, Lukas Kapp-</a:t>
            </a:r>
            <a:r>
              <a:rPr lang="en-US" sz="1500" dirty="0" err="1"/>
              <a:t>Schwoerer</a:t>
            </a:r>
            <a:r>
              <a:rPr lang="en-US" sz="1500" dirty="0"/>
              <a:t>, Salvatore Di Girolamo, Nils </a:t>
            </a:r>
            <a:r>
              <a:rPr lang="en-US" sz="1500" dirty="0" err="1"/>
              <a:t>Blach</a:t>
            </a:r>
            <a:r>
              <a:rPr lang="en-US" sz="1500" dirty="0"/>
              <a:t>, Marek Konieczny, Onur Mutlu, and </a:t>
            </a:r>
            <a:r>
              <a:rPr lang="en-US" sz="1500" dirty="0" err="1"/>
              <a:t>Torsten</a:t>
            </a:r>
            <a:r>
              <a:rPr lang="en-US" sz="1500" dirty="0"/>
              <a:t> </a:t>
            </a:r>
            <a:r>
              <a:rPr lang="en-US" sz="1500" dirty="0" err="1"/>
              <a:t>Hoefler</a:t>
            </a:r>
            <a:r>
              <a:rPr lang="en-US" sz="1500" dirty="0"/>
              <a:t>,</a:t>
            </a:r>
            <a:br>
              <a:rPr lang="en-US" sz="1500" dirty="0"/>
            </a:br>
            <a:r>
              <a:rPr lang="en-US" sz="1500" b="1" dirty="0">
                <a:solidFill>
                  <a:srgbClr val="0000FF"/>
                </a:solidFill>
                <a:hlinkClick r:id="rId2">
                  <a:extLst>
                    <a:ext uri="{A12FA001-AC4F-418D-AE19-62706E023703}">
                      <ahyp:hlinkClr xmlns:ahyp="http://schemas.microsoft.com/office/drawing/2018/hyperlinkcolor" val="tx"/>
                    </a:ext>
                  </a:extLst>
                </a:hlinkClick>
              </a:rPr>
              <a:t>"SISA: Set-Centric Instruction Set Architecture for Graph Mining on Processing-in-Memory Systems"</a:t>
            </a:r>
            <a:br>
              <a:rPr lang="en-US" sz="1500" dirty="0"/>
            </a:br>
            <a:r>
              <a:rPr lang="en-US" sz="1500" i="1" dirty="0"/>
              <a:t>Proceedings of the </a:t>
            </a:r>
            <a:r>
              <a:rPr lang="en-US" sz="1500" i="1" dirty="0">
                <a:hlinkClick r:id="rId3"/>
              </a:rPr>
              <a:t>54th International Symposium on Microarchitecture</a:t>
            </a:r>
            <a:r>
              <a:rPr lang="en-US" sz="1500" i="1" dirty="0"/>
              <a:t> (</a:t>
            </a:r>
            <a:r>
              <a:rPr lang="en-US" sz="1500" b="1" i="1" dirty="0"/>
              <a:t>MICRO</a:t>
            </a:r>
            <a:r>
              <a:rPr lang="en-US" sz="1500" i="1" dirty="0"/>
              <a:t>)</a:t>
            </a:r>
            <a:r>
              <a:rPr lang="en-US" sz="1500" dirty="0"/>
              <a:t>, Virtual, October 2021.</a:t>
            </a:r>
            <a:br>
              <a:rPr lang="en-US" sz="1500" dirty="0"/>
            </a:br>
            <a:r>
              <a:rPr lang="en-US" sz="1500" dirty="0"/>
              <a:t>[</a:t>
            </a:r>
            <a:r>
              <a:rPr lang="en-US" sz="1500" dirty="0">
                <a:hlinkClick r:id="rId4"/>
              </a:rPr>
              <a:t>Slides (pdf)</a:t>
            </a:r>
            <a:r>
              <a:rPr lang="en-US" sz="1500" dirty="0"/>
              <a:t>]</a:t>
            </a:r>
            <a:br>
              <a:rPr lang="en-US" sz="1500" dirty="0"/>
            </a:br>
            <a:r>
              <a:rPr lang="en-US" sz="1500" dirty="0"/>
              <a:t>[</a:t>
            </a:r>
            <a:r>
              <a:rPr lang="en-US" sz="1500" dirty="0">
                <a:hlinkClick r:id="rId5"/>
              </a:rPr>
              <a:t>Talk Video</a:t>
            </a:r>
            <a:r>
              <a:rPr lang="en-US" sz="1500" dirty="0"/>
              <a:t> (22 minutes)]</a:t>
            </a:r>
            <a:br>
              <a:rPr lang="en-US" sz="1500" dirty="0"/>
            </a:br>
            <a:r>
              <a:rPr lang="en-US" sz="1500" dirty="0"/>
              <a:t>[</a:t>
            </a:r>
            <a:r>
              <a:rPr lang="en-US" sz="1500" dirty="0">
                <a:hlinkClick r:id="rId6"/>
              </a:rPr>
              <a:t>Lightning Talk Video</a:t>
            </a:r>
            <a:r>
              <a:rPr lang="en-US" sz="1500" dirty="0"/>
              <a:t> (1.5 minutes)]</a:t>
            </a:r>
            <a:br>
              <a:rPr lang="en-US" sz="1500" dirty="0"/>
            </a:br>
            <a:r>
              <a:rPr lang="en-US" sz="1500" dirty="0"/>
              <a:t>[</a:t>
            </a:r>
            <a:r>
              <a:rPr lang="en-US" sz="1500" dirty="0">
                <a:hlinkClick r:id="rId7"/>
              </a:rPr>
              <a:t>Full arXiv version</a:t>
            </a:r>
            <a:r>
              <a:rPr lang="en-US" sz="1500" dirty="0"/>
              <a:t>]</a:t>
            </a:r>
          </a:p>
          <a:p>
            <a:pPr marL="0" indent="0">
              <a:buNone/>
            </a:pPr>
            <a:br>
              <a:rPr lang="en-US" sz="1500" dirty="0"/>
            </a:br>
            <a:endParaRPr lang="en-US" sz="1500" dirty="0"/>
          </a:p>
        </p:txBody>
      </p:sp>
      <p:sp>
        <p:nvSpPr>
          <p:cNvPr id="4" name="Slide Number Placeholder 3">
            <a:extLst>
              <a:ext uri="{FF2B5EF4-FFF2-40B4-BE49-F238E27FC236}">
                <a16:creationId xmlns:a16="http://schemas.microsoft.com/office/drawing/2014/main" id="{5A48F706-A831-C54E-B91E-4FFC8E0C8ACA}"/>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4041EA71-B1C7-FF49-BB1B-C78853115E49}"/>
              </a:ext>
            </a:extLst>
          </p:cNvPr>
          <p:cNvPicPr>
            <a:picLocks noChangeAspect="1"/>
          </p:cNvPicPr>
          <p:nvPr/>
        </p:nvPicPr>
        <p:blipFill>
          <a:blip r:embed="rId8"/>
          <a:stretch>
            <a:fillRect/>
          </a:stretch>
        </p:blipFill>
        <p:spPr>
          <a:xfrm>
            <a:off x="0" y="3861048"/>
            <a:ext cx="9144000" cy="2481246"/>
          </a:xfrm>
          <a:prstGeom prst="rect">
            <a:avLst/>
          </a:prstGeom>
        </p:spPr>
      </p:pic>
    </p:spTree>
    <p:extLst>
      <p:ext uri="{BB962C8B-B14F-4D97-AF65-F5344CB8AC3E}">
        <p14:creationId xmlns:p14="http://schemas.microsoft.com/office/powerpoint/2010/main" val="488012307"/>
      </p:ext>
    </p:extLst>
  </p:cSld>
  <p:clrMapOvr>
    <a:masterClrMapping/>
  </p:clrMapOvr>
  <p:transition/>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87E8B4-949E-9F09-043F-5209533A1F31}"/>
              </a:ext>
            </a:extLst>
          </p:cNvPr>
          <p:cNvSpPr>
            <a:spLocks noGrp="1"/>
          </p:cNvSpPr>
          <p:nvPr>
            <p:ph type="title"/>
          </p:nvPr>
        </p:nvSpPr>
        <p:spPr>
          <a:xfrm>
            <a:off x="228600" y="152400"/>
            <a:ext cx="9816008" cy="1066800"/>
          </a:xfrm>
        </p:spPr>
        <p:txBody>
          <a:bodyPr/>
          <a:lstStyle/>
          <a:p>
            <a:r>
              <a:rPr lang="en-US" dirty="0">
                <a:solidFill>
                  <a:srgbClr val="006633"/>
                </a:solidFill>
              </a:rPr>
              <a:t>Accelerating HTAP Database Systems</a:t>
            </a:r>
            <a:endParaRPr lang="en-US" sz="3800" dirty="0"/>
          </a:p>
        </p:txBody>
      </p:sp>
      <p:sp>
        <p:nvSpPr>
          <p:cNvPr id="3" name="Content Placeholder 2">
            <a:extLst>
              <a:ext uri="{FF2B5EF4-FFF2-40B4-BE49-F238E27FC236}">
                <a16:creationId xmlns:a16="http://schemas.microsoft.com/office/drawing/2014/main" id="{B6DD14E2-BB96-C8B9-DAB3-23B6688E34E3}"/>
              </a:ext>
            </a:extLst>
          </p:cNvPr>
          <p:cNvSpPr>
            <a:spLocks noGrp="1"/>
          </p:cNvSpPr>
          <p:nvPr>
            <p:ph idx="1"/>
          </p:nvPr>
        </p:nvSpPr>
        <p:spPr>
          <a:xfrm>
            <a:off x="228600" y="1124744"/>
            <a:ext cx="8610600" cy="5123656"/>
          </a:xfrm>
        </p:spPr>
        <p:txBody>
          <a:bodyPr/>
          <a:lstStyle/>
          <a:p>
            <a:r>
              <a:rPr lang="en-US" sz="1700" dirty="0" err="1"/>
              <a:t>Amirali</a:t>
            </a:r>
            <a:r>
              <a:rPr lang="en-US" sz="1700" dirty="0"/>
              <a:t> </a:t>
            </a:r>
            <a:r>
              <a:rPr lang="en-US" sz="1700" dirty="0" err="1"/>
              <a:t>Boroumand</a:t>
            </a:r>
            <a:r>
              <a:rPr lang="en-US" sz="1700" dirty="0"/>
              <a:t>, </a:t>
            </a:r>
            <a:r>
              <a:rPr lang="en-US" sz="1700" dirty="0" err="1"/>
              <a:t>Saugata</a:t>
            </a:r>
            <a:r>
              <a:rPr lang="en-US" sz="1700" dirty="0"/>
              <a:t> Ghose, Geraldo F. Oliveira, and Onur Mutlu,</a:t>
            </a:r>
            <a:br>
              <a:rPr lang="en-US" sz="1700" dirty="0"/>
            </a:br>
            <a:r>
              <a:rPr lang="en-US" sz="1700" b="1" dirty="0">
                <a:solidFill>
                  <a:srgbClr val="0000FF"/>
                </a:solidFill>
                <a:hlinkClick r:id="rId2">
                  <a:extLst>
                    <a:ext uri="{A12FA001-AC4F-418D-AE19-62706E023703}">
                      <ahyp:hlinkClr xmlns:ahyp="http://schemas.microsoft.com/office/drawing/2018/hyperlinkcolor" val="tx"/>
                    </a:ext>
                  </a:extLst>
                </a:hlinkClick>
              </a:rPr>
              <a:t>"Polynesia: Enabling High-Performance and Energy-Efficient Hybrid Transactional/Analytical Databases with Hardware/Software Co-Design"</a:t>
            </a:r>
            <a:br>
              <a:rPr lang="en-US" sz="1700" dirty="0">
                <a:solidFill>
                  <a:srgbClr val="0000FF"/>
                </a:solidFill>
              </a:rPr>
            </a:br>
            <a:r>
              <a:rPr lang="en-US" sz="1700" i="1" dirty="0"/>
              <a:t>Proceedings of the </a:t>
            </a:r>
            <a:r>
              <a:rPr lang="en-US" sz="1700" i="1" dirty="0">
                <a:hlinkClick r:id="rId3"/>
              </a:rPr>
              <a:t>38th International Conference on Data Engineering</a:t>
            </a:r>
            <a:r>
              <a:rPr lang="en-US" sz="1700" i="1" dirty="0"/>
              <a:t> (</a:t>
            </a:r>
            <a:r>
              <a:rPr lang="en-US" sz="1700" b="1" i="1" dirty="0"/>
              <a:t>ICDE</a:t>
            </a:r>
            <a:r>
              <a:rPr lang="en-US" sz="1700" i="1" dirty="0"/>
              <a:t>)</a:t>
            </a:r>
            <a:r>
              <a:rPr lang="en-US" sz="1700" dirty="0"/>
              <a:t>, Virtual, May 2022.</a:t>
            </a:r>
            <a:br>
              <a:rPr lang="en-US" sz="1700" dirty="0"/>
            </a:br>
            <a:r>
              <a:rPr lang="en-US" sz="1700" dirty="0"/>
              <a:t>[</a:t>
            </a:r>
            <a:r>
              <a:rPr lang="en-US" sz="1700" dirty="0">
                <a:hlinkClick r:id="rId4"/>
              </a:rPr>
              <a:t>arXiv version</a:t>
            </a:r>
            <a:r>
              <a:rPr lang="en-US" sz="1700" dirty="0"/>
              <a:t>]</a:t>
            </a:r>
            <a:br>
              <a:rPr lang="en-US" sz="1700" dirty="0"/>
            </a:br>
            <a:r>
              <a:rPr lang="en-US" sz="1700" dirty="0"/>
              <a:t>[</a:t>
            </a:r>
            <a:r>
              <a:rPr lang="en-US" sz="1700" dirty="0">
                <a:hlinkClick r:id="rId5"/>
              </a:rPr>
              <a:t>Slides (pptx)</a:t>
            </a:r>
            <a:r>
              <a:rPr lang="en-US" sz="1700" dirty="0"/>
              <a:t> </a:t>
            </a:r>
            <a:r>
              <a:rPr lang="en-US" sz="1700" dirty="0">
                <a:hlinkClick r:id="rId6"/>
              </a:rPr>
              <a:t>(pdf)</a:t>
            </a:r>
            <a:r>
              <a:rPr lang="en-US" sz="1700" dirty="0"/>
              <a:t>]</a:t>
            </a:r>
            <a:br>
              <a:rPr lang="en-US" sz="1700" dirty="0"/>
            </a:br>
            <a:r>
              <a:rPr lang="en-US" sz="1700" dirty="0"/>
              <a:t>[</a:t>
            </a:r>
            <a:r>
              <a:rPr lang="en-US" sz="1700" dirty="0">
                <a:hlinkClick r:id="rId7"/>
              </a:rPr>
              <a:t>Short Talk Slides (pptx)</a:t>
            </a:r>
            <a:r>
              <a:rPr lang="en-US" sz="1700" dirty="0"/>
              <a:t> </a:t>
            </a:r>
            <a:r>
              <a:rPr lang="en-US" sz="1700" dirty="0">
                <a:hlinkClick r:id="rId8"/>
              </a:rPr>
              <a:t>(pdf)</a:t>
            </a:r>
            <a:r>
              <a:rPr lang="en-US" sz="1700" dirty="0"/>
              <a:t>]</a:t>
            </a:r>
          </a:p>
          <a:p>
            <a:pPr marL="0" indent="0">
              <a:buNone/>
            </a:pPr>
            <a:br>
              <a:rPr lang="en-US" sz="1700" dirty="0"/>
            </a:br>
            <a:endParaRPr lang="en-US" sz="1700" dirty="0"/>
          </a:p>
        </p:txBody>
      </p:sp>
      <p:sp>
        <p:nvSpPr>
          <p:cNvPr id="4" name="Slide Number Placeholder 3">
            <a:extLst>
              <a:ext uri="{FF2B5EF4-FFF2-40B4-BE49-F238E27FC236}">
                <a16:creationId xmlns:a16="http://schemas.microsoft.com/office/drawing/2014/main" id="{CBDCB64F-3910-12B7-4D3E-28FB26AB451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B20A66B2-A34D-555A-B962-7CC892A81C76}"/>
              </a:ext>
            </a:extLst>
          </p:cNvPr>
          <p:cNvPicPr>
            <a:picLocks noChangeAspect="1"/>
          </p:cNvPicPr>
          <p:nvPr/>
        </p:nvPicPr>
        <p:blipFill>
          <a:blip r:embed="rId9"/>
          <a:stretch>
            <a:fillRect/>
          </a:stretch>
        </p:blipFill>
        <p:spPr>
          <a:xfrm>
            <a:off x="0" y="4077072"/>
            <a:ext cx="9144000" cy="1912243"/>
          </a:xfrm>
          <a:prstGeom prst="rect">
            <a:avLst/>
          </a:prstGeom>
        </p:spPr>
      </p:pic>
      <p:sp>
        <p:nvSpPr>
          <p:cNvPr id="6" name="TextBox 5">
            <a:extLst>
              <a:ext uri="{FF2B5EF4-FFF2-40B4-BE49-F238E27FC236}">
                <a16:creationId xmlns:a16="http://schemas.microsoft.com/office/drawing/2014/main" id="{8062D7E6-31B2-D4AC-7E0C-D0BA16566789}"/>
              </a:ext>
            </a:extLst>
          </p:cNvPr>
          <p:cNvSpPr txBox="1"/>
          <p:nvPr/>
        </p:nvSpPr>
        <p:spPr>
          <a:xfrm>
            <a:off x="1657151" y="6381328"/>
            <a:ext cx="5753498" cy="43088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00FF"/>
                </a:solidFill>
                <a:effectLst/>
                <a:uLnTx/>
                <a:uFillTx/>
                <a:latin typeface="Tahoma"/>
                <a:ea typeface="+mn-ea"/>
                <a:cs typeface="+mn-cs"/>
                <a:hlinkClick r:id="rId4">
                  <a:extLst>
                    <a:ext uri="{A12FA001-AC4F-418D-AE19-62706E023703}">
                      <ahyp:hlinkClr xmlns:ahyp="http://schemas.microsoft.com/office/drawing/2018/hyperlinkcolor" val="tx"/>
                    </a:ext>
                  </a:extLst>
                </a:hlinkClick>
              </a:rPr>
              <a:t>https://arxiv.org/pdf/2204.11275.pdf</a:t>
            </a:r>
            <a:r>
              <a:rPr kumimoji="0" lang="en-US" sz="2200" b="1" i="0" u="none" strike="noStrike" kern="1200" cap="none" spc="0" normalizeH="0" baseline="0" noProof="0" dirty="0">
                <a:ln>
                  <a:noFill/>
                </a:ln>
                <a:solidFill>
                  <a:srgbClr val="0000FF"/>
                </a:solidFill>
                <a:effectLst/>
                <a:uLnTx/>
                <a:uFillTx/>
                <a:latin typeface="Tahoma"/>
                <a:ea typeface="+mn-ea"/>
                <a:cs typeface="+mn-cs"/>
              </a:rPr>
              <a:t> </a:t>
            </a:r>
          </a:p>
        </p:txBody>
      </p:sp>
    </p:spTree>
    <p:extLst>
      <p:ext uri="{BB962C8B-B14F-4D97-AF65-F5344CB8AC3E}">
        <p14:creationId xmlns:p14="http://schemas.microsoft.com/office/powerpoint/2010/main" val="4007046316"/>
      </p:ext>
    </p:extLst>
  </p:cSld>
  <p:clrMapOvr>
    <a:masterClrMapping/>
  </p:clrMapOvr>
  <p:transition/>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C49EE-1A88-0243-A7DE-08C788E89109}"/>
              </a:ext>
            </a:extLst>
          </p:cNvPr>
          <p:cNvSpPr>
            <a:spLocks noGrp="1"/>
          </p:cNvSpPr>
          <p:nvPr>
            <p:ph type="title"/>
          </p:nvPr>
        </p:nvSpPr>
        <p:spPr/>
        <p:txBody>
          <a:bodyPr/>
          <a:lstStyle/>
          <a:p>
            <a:r>
              <a:rPr lang="en-US" dirty="0"/>
              <a:t>Accelerating Neural Network Inference</a:t>
            </a:r>
          </a:p>
        </p:txBody>
      </p:sp>
      <p:sp>
        <p:nvSpPr>
          <p:cNvPr id="3" name="Content Placeholder 2">
            <a:extLst>
              <a:ext uri="{FF2B5EF4-FFF2-40B4-BE49-F238E27FC236}">
                <a16:creationId xmlns:a16="http://schemas.microsoft.com/office/drawing/2014/main" id="{9A260743-ABA5-274B-A6DC-99D41985D2A1}"/>
              </a:ext>
            </a:extLst>
          </p:cNvPr>
          <p:cNvSpPr>
            <a:spLocks noGrp="1"/>
          </p:cNvSpPr>
          <p:nvPr>
            <p:ph idx="1"/>
          </p:nvPr>
        </p:nvSpPr>
        <p:spPr>
          <a:xfrm>
            <a:off x="228600" y="1052736"/>
            <a:ext cx="8610600" cy="5195664"/>
          </a:xfrm>
        </p:spPr>
        <p:txBody>
          <a:bodyPr/>
          <a:lstStyle/>
          <a:p>
            <a:r>
              <a:rPr lang="en-US" sz="1800" dirty="0" err="1"/>
              <a:t>Amirali</a:t>
            </a:r>
            <a:r>
              <a:rPr lang="en-US" sz="1800" dirty="0"/>
              <a:t> </a:t>
            </a:r>
            <a:r>
              <a:rPr lang="en-US" sz="1800" dirty="0" err="1"/>
              <a:t>Boroumand</a:t>
            </a:r>
            <a:r>
              <a:rPr lang="en-US" sz="1800" dirty="0"/>
              <a:t>, </a:t>
            </a:r>
            <a:r>
              <a:rPr lang="en-US" sz="1800" dirty="0" err="1"/>
              <a:t>Saugata</a:t>
            </a:r>
            <a:r>
              <a:rPr lang="en-US" sz="1800" dirty="0"/>
              <a:t> Ghose, </a:t>
            </a:r>
            <a:r>
              <a:rPr lang="en-US" sz="1800" dirty="0" err="1"/>
              <a:t>Berkin</a:t>
            </a:r>
            <a:r>
              <a:rPr lang="en-US" sz="1800" dirty="0"/>
              <a:t> Akin, Ravi Narayanaswami, Geraldo F. Oliveira, </a:t>
            </a:r>
            <a:r>
              <a:rPr lang="en-US" sz="1800" dirty="0" err="1"/>
              <a:t>Xiaoyu</a:t>
            </a:r>
            <a:r>
              <a:rPr lang="en-US" sz="1800" dirty="0"/>
              <a:t> Ma, Eric </a:t>
            </a:r>
            <a:r>
              <a:rPr lang="en-US" sz="1800" dirty="0" err="1"/>
              <a:t>Shiu</a:t>
            </a:r>
            <a:r>
              <a:rPr lang="en-US" sz="1800" dirty="0"/>
              <a:t>,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"Google Neural Network Models for Edge Devices: Analyzing and Mitigating Machine Learning Inference Bottlenecks"</a:t>
            </a:r>
            <a:br>
              <a:rPr lang="en-US" sz="1800" dirty="0">
                <a:solidFill>
                  <a:srgbClr val="0000FF"/>
                </a:solidFill>
              </a:rPr>
            </a:br>
            <a:r>
              <a:rPr lang="en-US" sz="1800" i="1" dirty="0"/>
              <a:t>Proceedings of the </a:t>
            </a:r>
            <a:r>
              <a:rPr lang="en-US" sz="1800" i="1" dirty="0">
                <a:hlinkClick r:id="rId3"/>
              </a:rPr>
              <a:t>30th International Conference on Parallel Architectures and Compilation Techniques</a:t>
            </a:r>
            <a:r>
              <a:rPr lang="en-US" sz="1800" i="1" dirty="0"/>
              <a:t> (</a:t>
            </a:r>
            <a:r>
              <a:rPr lang="en-US" sz="1800" b="1" i="1" dirty="0"/>
              <a:t>PACT</a:t>
            </a:r>
            <a:r>
              <a:rPr lang="en-US" sz="1800" i="1" dirty="0"/>
              <a:t>)</a:t>
            </a:r>
            <a:r>
              <a:rPr lang="en-US" sz="1800" dirty="0"/>
              <a:t>, Virtual, September 2021.</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Talk Video</a:t>
            </a:r>
            <a:r>
              <a:rPr lang="en-US" sz="1800" dirty="0"/>
              <a:t> (14 minutes)]</a:t>
            </a:r>
          </a:p>
          <a:p>
            <a:pPr marL="0" indent="0">
              <a:buNone/>
            </a:pPr>
            <a:br>
              <a:rPr lang="en-US" sz="1800" dirty="0"/>
            </a:br>
            <a:br>
              <a:rPr lang="en-US" sz="1800" dirty="0"/>
            </a:br>
            <a:br>
              <a:rPr lang="en-US" sz="1800" dirty="0"/>
            </a:br>
            <a:br>
              <a:rPr lang="en-US" sz="1800" dirty="0"/>
            </a:br>
            <a:endParaRPr lang="en-US" sz="1800" dirty="0"/>
          </a:p>
          <a:p>
            <a:pPr marL="0" indent="0">
              <a:buNone/>
            </a:pPr>
            <a:br>
              <a:rPr lang="en-US" sz="1800" dirty="0"/>
            </a:br>
            <a:br>
              <a:rPr lang="en-US" sz="1800" dirty="0"/>
            </a:br>
            <a:endParaRPr lang="en-US" sz="1800" dirty="0"/>
          </a:p>
        </p:txBody>
      </p:sp>
      <p:sp>
        <p:nvSpPr>
          <p:cNvPr id="4" name="Slide Number Placeholder 3">
            <a:extLst>
              <a:ext uri="{FF2B5EF4-FFF2-40B4-BE49-F238E27FC236}">
                <a16:creationId xmlns:a16="http://schemas.microsoft.com/office/drawing/2014/main" id="{D80A2729-1732-2046-89F9-FA4DB169A54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E5F50240-ACFE-DB4C-B85E-0E66A9F6E112}"/>
              </a:ext>
            </a:extLst>
          </p:cNvPr>
          <p:cNvPicPr>
            <a:picLocks noChangeAspect="1"/>
          </p:cNvPicPr>
          <p:nvPr/>
        </p:nvPicPr>
        <p:blipFill>
          <a:blip r:embed="rId7"/>
          <a:stretch>
            <a:fillRect/>
          </a:stretch>
        </p:blipFill>
        <p:spPr>
          <a:xfrm>
            <a:off x="0" y="3794547"/>
            <a:ext cx="9144000" cy="1794693"/>
          </a:xfrm>
          <a:prstGeom prst="rect">
            <a:avLst/>
          </a:prstGeom>
        </p:spPr>
      </p:pic>
    </p:spTree>
    <p:extLst>
      <p:ext uri="{BB962C8B-B14F-4D97-AF65-F5344CB8AC3E}">
        <p14:creationId xmlns:p14="http://schemas.microsoft.com/office/powerpoint/2010/main" val="1884582645"/>
      </p:ext>
    </p:extLst>
  </p:cSld>
  <p:clrMapOvr>
    <a:masterClrMapping/>
  </p:clrMapOvr>
  <p:transition/>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0" y="0"/>
            <a:ext cx="9144000" cy="2864653"/>
          </a:xfrm>
          <a:solidFill>
            <a:schemeClr val="tx2">
              <a:lumMod val="75000"/>
            </a:schemeClr>
          </a:solidFill>
        </p:spPr>
        <p:txBody>
          <a:bodyPr/>
          <a:lstStyle/>
          <a:p>
            <a:r>
              <a:rPr lang="en-US" sz="3000" b="1" dirty="0">
                <a:solidFill>
                  <a:schemeClr val="bg1">
                    <a:lumMod val="95000"/>
                  </a:schemeClr>
                </a:solidFill>
                <a:latin typeface="Gill Sans MT" panose="020B0502020104020203" pitchFamily="34" charset="77"/>
              </a:rPr>
              <a:t>Google Neural Network Models for Edge Devices: </a:t>
            </a:r>
            <a:br>
              <a:rPr lang="en-US" sz="3000" b="1" dirty="0">
                <a:solidFill>
                  <a:schemeClr val="bg1">
                    <a:lumMod val="95000"/>
                  </a:schemeClr>
                </a:solidFill>
                <a:latin typeface="Gill Sans MT" panose="020B0502020104020203" pitchFamily="34" charset="77"/>
              </a:rPr>
            </a:br>
            <a:r>
              <a:rPr lang="en-US" sz="3000" b="1" dirty="0">
                <a:solidFill>
                  <a:schemeClr val="bg1">
                    <a:lumMod val="95000"/>
                  </a:schemeClr>
                </a:solidFill>
                <a:latin typeface="Gill Sans MT" panose="020B0502020104020203" pitchFamily="34" charset="77"/>
              </a:rPr>
              <a:t>Analyzing and Mitigating </a:t>
            </a:r>
            <a:br>
              <a:rPr lang="en-US" sz="3000" b="1" dirty="0">
                <a:solidFill>
                  <a:schemeClr val="bg1">
                    <a:lumMod val="95000"/>
                  </a:schemeClr>
                </a:solidFill>
                <a:latin typeface="Gill Sans MT" panose="020B0502020104020203" pitchFamily="34" charset="77"/>
              </a:rPr>
            </a:br>
            <a:r>
              <a:rPr lang="en-US" sz="3000" b="1" dirty="0">
                <a:solidFill>
                  <a:schemeClr val="bg1">
                    <a:lumMod val="95000"/>
                  </a:schemeClr>
                </a:solidFill>
                <a:latin typeface="Gill Sans MT" panose="020B0502020104020203" pitchFamily="34" charset="77"/>
              </a:rPr>
              <a:t>Machine Learning Inference Bottlenecks</a:t>
            </a:r>
          </a:p>
        </p:txBody>
      </p:sp>
      <p:sp>
        <p:nvSpPr>
          <p:cNvPr id="6" name="Subtitle 5"/>
          <p:cNvSpPr>
            <a:spLocks noGrp="1"/>
          </p:cNvSpPr>
          <p:nvPr>
            <p:ph type="subTitle" idx="1"/>
          </p:nvPr>
        </p:nvSpPr>
        <p:spPr>
          <a:xfrm>
            <a:off x="1371600" y="3156704"/>
            <a:ext cx="6400800" cy="685800"/>
          </a:xfrm>
        </p:spPr>
        <p:txBody>
          <a:bodyPr>
            <a:noAutofit/>
          </a:bodyPr>
          <a:lstStyle/>
          <a:p>
            <a:br>
              <a:rPr lang="en-US" sz="3600" dirty="0">
                <a:solidFill>
                  <a:schemeClr val="tx1">
                    <a:lumMod val="75000"/>
                    <a:lumOff val="25000"/>
                  </a:schemeClr>
                </a:solidFill>
              </a:rPr>
            </a:br>
            <a:br>
              <a:rPr lang="en-US" sz="3600" dirty="0">
                <a:solidFill>
                  <a:schemeClr val="tx1">
                    <a:lumMod val="75000"/>
                    <a:lumOff val="25000"/>
                  </a:schemeClr>
                </a:solidFill>
              </a:rPr>
            </a:br>
            <a:endParaRPr lang="en-US" sz="3600" dirty="0">
              <a:solidFill>
                <a:schemeClr val="tx1">
                  <a:lumMod val="75000"/>
                  <a:lumOff val="25000"/>
                </a:schemeClr>
              </a:solidFill>
            </a:endParaRPr>
          </a:p>
        </p:txBody>
      </p:sp>
      <p:sp>
        <p:nvSpPr>
          <p:cNvPr id="2" name="Rectangle 1"/>
          <p:cNvSpPr/>
          <p:nvPr/>
        </p:nvSpPr>
        <p:spPr>
          <a:xfrm>
            <a:off x="0" y="3056347"/>
            <a:ext cx="9144000" cy="1261884"/>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err="1">
                <a:ln>
                  <a:noFill/>
                </a:ln>
                <a:solidFill>
                  <a:prstClr val="black"/>
                </a:solidFill>
                <a:effectLst/>
                <a:uLnTx/>
                <a:uFillTx/>
                <a:latin typeface="Gill Sans MT" panose="020B0502020104020203" pitchFamily="34" charset="77"/>
                <a:ea typeface="+mn-ea"/>
                <a:cs typeface="+mn-cs"/>
              </a:rPr>
              <a:t>Amirali</a:t>
            </a:r>
            <a:r>
              <a:rPr kumimoji="0" lang="en-US" sz="22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t> </a:t>
            </a:r>
            <a:r>
              <a:rPr kumimoji="0" lang="en-US" sz="2200" b="1" i="0" u="none" strike="noStrike" kern="1200" cap="none" spc="0" normalizeH="0" baseline="0" noProof="0" dirty="0" err="1">
                <a:ln>
                  <a:noFill/>
                </a:ln>
                <a:solidFill>
                  <a:prstClr val="black"/>
                </a:solidFill>
                <a:effectLst/>
                <a:uLnTx/>
                <a:uFillTx/>
                <a:latin typeface="Gill Sans MT" panose="020B0502020104020203" pitchFamily="34" charset="77"/>
                <a:ea typeface="+mn-ea"/>
                <a:cs typeface="+mn-cs"/>
              </a:rPr>
              <a:t>Boroumand</a:t>
            </a:r>
            <a:r>
              <a:rPr kumimoji="0" lang="en-US" sz="2200" b="1" i="0" u="none" strike="noStrike" kern="1200" cap="none" spc="0" normalizeH="0" baseline="0" noProof="0" dirty="0">
                <a:ln>
                  <a:noFill/>
                </a:ln>
                <a:solidFill>
                  <a:srgbClr val="800000"/>
                </a:solidFill>
                <a:effectLst/>
                <a:uLnTx/>
                <a:uFillTx/>
                <a:latin typeface="Gill Sans MT" panose="020B0502020104020203" pitchFamily="34" charset="77"/>
                <a:ea typeface="+mn-ea"/>
                <a:cs typeface="+mn-cs"/>
              </a:rPr>
              <a:t>		</a:t>
            </a:r>
            <a:r>
              <a:rPr kumimoji="0" lang="en-US" sz="2200" b="1" i="0" u="none" strike="noStrike" kern="1200" cap="none" spc="0" normalizeH="0" baseline="0" noProof="0" dirty="0" err="1">
                <a:ln>
                  <a:noFill/>
                </a:ln>
                <a:solidFill>
                  <a:prstClr val="black"/>
                </a:solidFill>
                <a:effectLst/>
                <a:uLnTx/>
                <a:uFillTx/>
                <a:latin typeface="Gill Sans MT" panose="020B0502020104020203" pitchFamily="34" charset="77"/>
                <a:ea typeface="+mn-ea"/>
                <a:cs typeface="+mn-cs"/>
              </a:rPr>
              <a:t>Saugata</a:t>
            </a:r>
            <a:r>
              <a:rPr kumimoji="0" lang="en-US" sz="22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t> Ghose</a:t>
            </a:r>
            <a:r>
              <a:rPr kumimoji="0" lang="en-US" sz="2200" b="1" i="0" u="none" strike="noStrike" kern="1200" cap="none" spc="0" normalizeH="0" baseline="0" noProof="0" dirty="0">
                <a:ln>
                  <a:noFill/>
                </a:ln>
                <a:solidFill>
                  <a:srgbClr val="800000"/>
                </a:solidFill>
                <a:effectLst/>
                <a:uLnTx/>
                <a:uFillTx/>
                <a:latin typeface="Gill Sans MT" panose="020B0502020104020203" pitchFamily="34" charset="77"/>
                <a:ea typeface="+mn-ea"/>
                <a:cs typeface="+mn-cs"/>
              </a:rPr>
              <a:t>		</a:t>
            </a:r>
            <a:r>
              <a:rPr kumimoji="0" lang="en-US" sz="2200" b="1" i="0" u="none" strike="noStrike" kern="1200" cap="none" spc="0" normalizeH="0" baseline="0" noProof="0" dirty="0" err="1">
                <a:ln>
                  <a:noFill/>
                </a:ln>
                <a:solidFill>
                  <a:prstClr val="black"/>
                </a:solidFill>
                <a:effectLst/>
                <a:uLnTx/>
                <a:uFillTx/>
                <a:latin typeface="Gill Sans MT" panose="020B0502020104020203" pitchFamily="34" charset="77"/>
                <a:ea typeface="+mn-ea"/>
                <a:cs typeface="+mn-cs"/>
              </a:rPr>
              <a:t>Berkin</a:t>
            </a:r>
            <a:r>
              <a:rPr kumimoji="0" lang="en-US" sz="22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t> Akin	</a:t>
            </a:r>
            <a:br>
              <a:rPr kumimoji="0" lang="en-US" sz="22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br>
            <a:endParaRPr kumimoji="0" lang="en-US" sz="5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t>Ravi Narayanaswami</a:t>
            </a:r>
            <a:r>
              <a:rPr kumimoji="0" lang="en-US" sz="2200" b="1" i="0" u="none" strike="noStrike" kern="1200" cap="none" spc="0" normalizeH="0" baseline="0" noProof="0" dirty="0">
                <a:ln>
                  <a:noFill/>
                </a:ln>
                <a:solidFill>
                  <a:srgbClr val="800000"/>
                </a:solidFill>
                <a:effectLst/>
                <a:uLnTx/>
                <a:uFillTx/>
                <a:latin typeface="Gill Sans MT" panose="020B0502020104020203" pitchFamily="34" charset="77"/>
                <a:ea typeface="+mn-ea"/>
                <a:cs typeface="+mn-cs"/>
              </a:rPr>
              <a:t>		</a:t>
            </a:r>
            <a:r>
              <a:rPr kumimoji="0" lang="en-US" sz="2200" b="1" i="0" u="none" strike="noStrike" kern="1200" cap="none" spc="0" normalizeH="0" baseline="0" noProof="0" dirty="0">
                <a:ln>
                  <a:noFill/>
                </a:ln>
                <a:solidFill>
                  <a:srgbClr val="C00000"/>
                </a:solidFill>
                <a:effectLst/>
                <a:uLnTx/>
                <a:uFillTx/>
                <a:latin typeface="Gill Sans MT" panose="020B0502020104020203" pitchFamily="34" charset="77"/>
                <a:ea typeface="+mn-ea"/>
                <a:cs typeface="+mn-cs"/>
              </a:rPr>
              <a:t>Geraldo F. Oliveira</a:t>
            </a:r>
            <a:r>
              <a:rPr kumimoji="0" lang="en-US" sz="2200" b="1" i="0" u="none" strike="noStrike" kern="1200" cap="none" spc="0" normalizeH="0" baseline="0" noProof="0" dirty="0">
                <a:ln>
                  <a:noFill/>
                </a:ln>
                <a:solidFill>
                  <a:srgbClr val="800000"/>
                </a:solidFill>
                <a:effectLst/>
                <a:uLnTx/>
                <a:uFillTx/>
                <a:latin typeface="Gill Sans MT" panose="020B0502020104020203" pitchFamily="34" charset="77"/>
                <a:ea typeface="+mn-ea"/>
                <a:cs typeface="+mn-cs"/>
              </a:rPr>
              <a:t>		</a:t>
            </a:r>
            <a:r>
              <a:rPr kumimoji="0" lang="en-US" sz="2200" b="1" i="0" u="none" strike="noStrike" kern="1200" cap="none" spc="0" normalizeH="0" baseline="0" noProof="0" dirty="0" err="1">
                <a:ln>
                  <a:noFill/>
                </a:ln>
                <a:solidFill>
                  <a:prstClr val="black"/>
                </a:solidFill>
                <a:effectLst/>
                <a:uLnTx/>
                <a:uFillTx/>
                <a:latin typeface="Gill Sans MT" panose="020B0502020104020203" pitchFamily="34" charset="77"/>
                <a:ea typeface="+mn-ea"/>
                <a:cs typeface="+mn-cs"/>
              </a:rPr>
              <a:t>Xiaoyu</a:t>
            </a:r>
            <a:r>
              <a:rPr kumimoji="0" lang="en-US" sz="22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t> Ma</a:t>
            </a:r>
            <a:br>
              <a:rPr kumimoji="0" lang="en-US" sz="22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br>
            <a:r>
              <a:rPr kumimoji="0" lang="en-US" sz="5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t>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t>Eric </a:t>
            </a:r>
            <a:r>
              <a:rPr kumimoji="0" lang="en-US" sz="2200" b="1" i="0" u="none" strike="noStrike" kern="1200" cap="none" spc="0" normalizeH="0" baseline="0" noProof="0" dirty="0" err="1">
                <a:ln>
                  <a:noFill/>
                </a:ln>
                <a:solidFill>
                  <a:prstClr val="black"/>
                </a:solidFill>
                <a:effectLst/>
                <a:uLnTx/>
                <a:uFillTx/>
                <a:latin typeface="Gill Sans MT" panose="020B0502020104020203" pitchFamily="34" charset="77"/>
                <a:ea typeface="+mn-ea"/>
                <a:cs typeface="+mn-cs"/>
              </a:rPr>
              <a:t>Shiu</a:t>
            </a:r>
            <a:r>
              <a:rPr kumimoji="0" lang="en-US" sz="22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t>		</a:t>
            </a:r>
            <a:r>
              <a:rPr kumimoji="0" lang="en-US" sz="2200" b="1" i="0" u="none" strike="noStrike" kern="1200" cap="none" spc="0" normalizeH="0" baseline="0" noProof="0" dirty="0" err="1">
                <a:ln>
                  <a:noFill/>
                </a:ln>
                <a:solidFill>
                  <a:prstClr val="black"/>
                </a:solidFill>
                <a:effectLst/>
                <a:uLnTx/>
                <a:uFillTx/>
                <a:latin typeface="Gill Sans MT" panose="020B0502020104020203" pitchFamily="34" charset="77"/>
                <a:ea typeface="+mn-ea"/>
                <a:cs typeface="+mn-cs"/>
              </a:rPr>
              <a:t>Onur</a:t>
            </a:r>
            <a:r>
              <a:rPr kumimoji="0" lang="en-US" sz="22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t> </a:t>
            </a:r>
            <a:r>
              <a:rPr kumimoji="0" lang="en-US" sz="2200" b="1" i="0" u="none" strike="noStrike" kern="1200" cap="none" spc="0" normalizeH="0" baseline="0" noProof="0" dirty="0" err="1">
                <a:ln>
                  <a:noFill/>
                </a:ln>
                <a:solidFill>
                  <a:prstClr val="black"/>
                </a:solidFill>
                <a:effectLst/>
                <a:uLnTx/>
                <a:uFillTx/>
                <a:latin typeface="Gill Sans MT" panose="020B0502020104020203" pitchFamily="34" charset="77"/>
                <a:ea typeface="+mn-ea"/>
                <a:cs typeface="+mn-cs"/>
              </a:rPr>
              <a:t>Mutlu</a:t>
            </a:r>
            <a:endParaRPr kumimoji="0" lang="en-US" sz="2200" b="1" i="0" u="none" strike="noStrike" kern="1200" cap="none" spc="0" normalizeH="0" baseline="0" noProof="0" dirty="0">
              <a:ln>
                <a:noFill/>
              </a:ln>
              <a:solidFill>
                <a:srgbClr val="800000"/>
              </a:solidFill>
              <a:effectLst/>
              <a:uLnTx/>
              <a:uFillTx/>
              <a:latin typeface="Gill Sans MT" panose="020B0502020104020203" pitchFamily="34" charset="77"/>
              <a:ea typeface="+mn-ea"/>
              <a:cs typeface="+mn-cs"/>
            </a:endParaRPr>
          </a:p>
        </p:txBody>
      </p:sp>
      <p:sp>
        <p:nvSpPr>
          <p:cNvPr id="4" name="TextBox 3"/>
          <p:cNvSpPr txBox="1"/>
          <p:nvPr/>
        </p:nvSpPr>
        <p:spPr>
          <a:xfrm>
            <a:off x="-1882588" y="3316941"/>
            <a:ext cx="184666" cy="523220"/>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black">
                  <a:lumMod val="75000"/>
                  <a:lumOff val="25000"/>
                </a:prstClr>
              </a:solidFill>
              <a:effectLst/>
              <a:uLnTx/>
              <a:uFillTx/>
              <a:latin typeface="Gill Sans MT"/>
              <a:ea typeface="+mn-ea"/>
              <a:cs typeface="+mn-cs"/>
            </a:endParaRPr>
          </a:p>
        </p:txBody>
      </p:sp>
      <p:pic>
        <p:nvPicPr>
          <p:cNvPr id="8" name="Graphic 7">
            <a:extLst>
              <a:ext uri="{FF2B5EF4-FFF2-40B4-BE49-F238E27FC236}">
                <a16:creationId xmlns:a16="http://schemas.microsoft.com/office/drawing/2014/main" id="{43B2F70C-CDC6-A642-9D6B-32E6A8EA358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429000" y="5530813"/>
            <a:ext cx="2286000" cy="439783"/>
          </a:xfrm>
          <a:prstGeom prst="rect">
            <a:avLst/>
          </a:prstGeom>
        </p:spPr>
      </p:pic>
      <p:sp>
        <p:nvSpPr>
          <p:cNvPr id="11" name="Rectangle 10">
            <a:extLst>
              <a:ext uri="{FF2B5EF4-FFF2-40B4-BE49-F238E27FC236}">
                <a16:creationId xmlns:a16="http://schemas.microsoft.com/office/drawing/2014/main" id="{824F8868-9941-514D-88E1-0ACB358D9EC9}"/>
              </a:ext>
            </a:extLst>
          </p:cNvPr>
          <p:cNvSpPr/>
          <p:nvPr/>
        </p:nvSpPr>
        <p:spPr>
          <a:xfrm>
            <a:off x="0" y="4509926"/>
            <a:ext cx="9144000" cy="430887"/>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t>PACT 2021</a:t>
            </a:r>
            <a:endParaRPr kumimoji="0" lang="en-US" sz="2200" b="1" i="0" u="none" strike="noStrike" kern="1200" cap="none" spc="0" normalizeH="0" baseline="0" noProof="0" dirty="0">
              <a:ln>
                <a:noFill/>
              </a:ln>
              <a:solidFill>
                <a:srgbClr val="800000"/>
              </a:solidFill>
              <a:effectLst/>
              <a:uLnTx/>
              <a:uFillTx/>
              <a:latin typeface="Gill Sans MT" panose="020B0502020104020203" pitchFamily="34" charset="77"/>
              <a:ea typeface="+mn-ea"/>
              <a:cs typeface="+mn-cs"/>
            </a:endParaRPr>
          </a:p>
        </p:txBody>
      </p:sp>
      <p:pic>
        <p:nvPicPr>
          <p:cNvPr id="12" name="Picture 11">
            <a:extLst>
              <a:ext uri="{FF2B5EF4-FFF2-40B4-BE49-F238E27FC236}">
                <a16:creationId xmlns:a16="http://schemas.microsoft.com/office/drawing/2014/main" id="{AE53EB73-9E00-244C-B2EA-E33C2F8B2514}"/>
              </a:ext>
            </a:extLst>
          </p:cNvPr>
          <p:cNvPicPr>
            <a:picLocks noChangeAspect="1"/>
          </p:cNvPicPr>
          <p:nvPr/>
        </p:nvPicPr>
        <p:blipFill rotWithShape="1">
          <a:blip r:embed="rId5"/>
          <a:srcRect t="16962" b="27098"/>
          <a:stretch/>
        </p:blipFill>
        <p:spPr>
          <a:xfrm>
            <a:off x="58146" y="6173160"/>
            <a:ext cx="2534307" cy="511945"/>
          </a:xfrm>
          <a:prstGeom prst="rect">
            <a:avLst/>
          </a:prstGeom>
        </p:spPr>
      </p:pic>
      <p:pic>
        <p:nvPicPr>
          <p:cNvPr id="13" name="Picture 12">
            <a:extLst>
              <a:ext uri="{FF2B5EF4-FFF2-40B4-BE49-F238E27FC236}">
                <a16:creationId xmlns:a16="http://schemas.microsoft.com/office/drawing/2014/main" id="{5BB3B014-CC27-D142-BF69-04643810126E}"/>
              </a:ext>
            </a:extLst>
          </p:cNvPr>
          <p:cNvPicPr>
            <a:picLocks noChangeAspect="1"/>
          </p:cNvPicPr>
          <p:nvPr/>
        </p:nvPicPr>
        <p:blipFill rotWithShape="1">
          <a:blip r:embed="rId6"/>
          <a:srcRect l="5935" t="23510" r="5031" b="23990"/>
          <a:stretch/>
        </p:blipFill>
        <p:spPr>
          <a:xfrm>
            <a:off x="4678100" y="5959344"/>
            <a:ext cx="2286000" cy="898656"/>
          </a:xfrm>
          <a:prstGeom prst="rect">
            <a:avLst/>
          </a:prstGeom>
        </p:spPr>
      </p:pic>
      <p:pic>
        <p:nvPicPr>
          <p:cNvPr id="14" name="Picture 2" descr="http://www.euroc-project.eu/fileadmin/imgEuroc/eurocConsortiumLogos/ethLogo.png">
            <a:extLst>
              <a:ext uri="{FF2B5EF4-FFF2-40B4-BE49-F238E27FC236}">
                <a16:creationId xmlns:a16="http://schemas.microsoft.com/office/drawing/2014/main" id="{8E6DF52C-6D6F-1D47-92E5-A4DDA60A3E29}"/>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099224" y="6173160"/>
            <a:ext cx="1998476" cy="410522"/>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4">
            <a:extLst>
              <a:ext uri="{FF2B5EF4-FFF2-40B4-BE49-F238E27FC236}">
                <a16:creationId xmlns:a16="http://schemas.microsoft.com/office/drawing/2014/main" id="{B8B85FF5-57D1-D247-8B48-4263EDD6952F}"/>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537124" y="5979804"/>
            <a:ext cx="2175266" cy="898656"/>
          </a:xfrm>
          <a:prstGeom prst="rect">
            <a:avLst/>
          </a:prstGeom>
        </p:spPr>
      </p:pic>
    </p:spTree>
    <p:extLst>
      <p:ext uri="{BB962C8B-B14F-4D97-AF65-F5344CB8AC3E}">
        <p14:creationId xmlns:p14="http://schemas.microsoft.com/office/powerpoint/2010/main" val="3511625322"/>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48969F0-2D37-9B4F-89A4-C9739461369A}"/>
              </a:ext>
            </a:extLst>
          </p:cNvPr>
          <p:cNvSpPr/>
          <p:nvPr/>
        </p:nvSpPr>
        <p:spPr>
          <a:xfrm>
            <a:off x="0" y="743205"/>
            <a:ext cx="9144000" cy="914400"/>
          </a:xfrm>
          <a:prstGeom prst="rect">
            <a:avLst/>
          </a:prstGeom>
          <a:solidFill>
            <a:srgbClr val="FFF4CC">
              <a:alpha val="2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7" name="Rectangle 6">
            <a:extLst>
              <a:ext uri="{FF2B5EF4-FFF2-40B4-BE49-F238E27FC236}">
                <a16:creationId xmlns:a16="http://schemas.microsoft.com/office/drawing/2014/main" id="{A8C8C6C2-2540-E14E-8598-187AFA9373A3}"/>
              </a:ext>
            </a:extLst>
          </p:cNvPr>
          <p:cNvSpPr/>
          <p:nvPr/>
        </p:nvSpPr>
        <p:spPr>
          <a:xfrm>
            <a:off x="0" y="1928020"/>
            <a:ext cx="9144000" cy="1261494"/>
          </a:xfrm>
          <a:prstGeom prst="rect">
            <a:avLst/>
          </a:prstGeom>
          <a:solidFill>
            <a:srgbClr val="FFBFBF">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8" name="Rectangle 7">
            <a:extLst>
              <a:ext uri="{FF2B5EF4-FFF2-40B4-BE49-F238E27FC236}">
                <a16:creationId xmlns:a16="http://schemas.microsoft.com/office/drawing/2014/main" id="{592513E4-C4B7-F242-9A0D-35F07BCED5C7}"/>
              </a:ext>
            </a:extLst>
          </p:cNvPr>
          <p:cNvSpPr/>
          <p:nvPr/>
        </p:nvSpPr>
        <p:spPr>
          <a:xfrm>
            <a:off x="0" y="3429001"/>
            <a:ext cx="9144000" cy="925286"/>
          </a:xfrm>
          <a:prstGeom prst="rect">
            <a:avLst/>
          </a:prstGeom>
          <a:solidFill>
            <a:srgbClr val="CCDFFF">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10" name="Rectangle 9">
            <a:extLst>
              <a:ext uri="{FF2B5EF4-FFF2-40B4-BE49-F238E27FC236}">
                <a16:creationId xmlns:a16="http://schemas.microsoft.com/office/drawing/2014/main" id="{3E440315-C009-E346-A212-93C50C707296}"/>
              </a:ext>
            </a:extLst>
          </p:cNvPr>
          <p:cNvSpPr/>
          <p:nvPr/>
        </p:nvSpPr>
        <p:spPr>
          <a:xfrm>
            <a:off x="0" y="4542080"/>
            <a:ext cx="9144000" cy="925286"/>
          </a:xfrm>
          <a:prstGeom prst="rect">
            <a:avLst/>
          </a:prstGeom>
          <a:solidFill>
            <a:srgbClr val="B8CF92">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11" name="Rectangle 10">
            <a:extLst>
              <a:ext uri="{FF2B5EF4-FFF2-40B4-BE49-F238E27FC236}">
                <a16:creationId xmlns:a16="http://schemas.microsoft.com/office/drawing/2014/main" id="{32042D8A-F894-404E-8CDA-6FFCBB190FD3}"/>
              </a:ext>
            </a:extLst>
          </p:cNvPr>
          <p:cNvSpPr/>
          <p:nvPr/>
        </p:nvSpPr>
        <p:spPr>
          <a:xfrm>
            <a:off x="0" y="5655159"/>
            <a:ext cx="9144000" cy="925286"/>
          </a:xfrm>
          <a:prstGeom prst="rect">
            <a:avLst/>
          </a:prstGeom>
          <a:solidFill>
            <a:srgbClr val="AF9CD3">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2" name="Title 1"/>
          <p:cNvSpPr>
            <a:spLocks noGrp="1"/>
          </p:cNvSpPr>
          <p:nvPr>
            <p:ph type="title"/>
          </p:nvPr>
        </p:nvSpPr>
        <p:spPr>
          <a:xfrm>
            <a:off x="0" y="-76200"/>
            <a:ext cx="9144000" cy="914400"/>
          </a:xfrm>
        </p:spPr>
        <p:txBody>
          <a:bodyPr/>
          <a:lstStyle/>
          <a:p>
            <a:r>
              <a:rPr lang="en-US" dirty="0"/>
              <a:t>Executive Summary</a:t>
            </a:r>
          </a:p>
        </p:txBody>
      </p:sp>
      <p:sp>
        <p:nvSpPr>
          <p:cNvPr id="3" name="Content Placeholder 2"/>
          <p:cNvSpPr>
            <a:spLocks noGrp="1"/>
          </p:cNvSpPr>
          <p:nvPr>
            <p:ph idx="1"/>
          </p:nvPr>
        </p:nvSpPr>
        <p:spPr>
          <a:xfrm>
            <a:off x="152400" y="743204"/>
            <a:ext cx="8991600" cy="6019800"/>
          </a:xfrm>
        </p:spPr>
        <p:txBody>
          <a:bodyPr>
            <a:normAutofit lnSpcReduction="10000"/>
          </a:bodyPr>
          <a:lstStyle/>
          <a:p>
            <a:pPr marL="0" indent="0">
              <a:buNone/>
            </a:pPr>
            <a:r>
              <a:rPr lang="en-US" sz="2000" u="sng" dirty="0">
                <a:solidFill>
                  <a:schemeClr val="tx2"/>
                </a:solidFill>
              </a:rPr>
              <a:t>Context</a:t>
            </a:r>
            <a:r>
              <a:rPr lang="en-US" sz="2000" dirty="0">
                <a:solidFill>
                  <a:schemeClr val="tx2"/>
                </a:solidFill>
              </a:rPr>
              <a:t>:  We extensively analyze </a:t>
            </a:r>
            <a:r>
              <a:rPr lang="en-US" sz="2000" dirty="0">
                <a:solidFill>
                  <a:srgbClr val="0000FF"/>
                </a:solidFill>
              </a:rPr>
              <a:t>a state-of-the-art edge ML accelerator (Google Edge TPU) </a:t>
            </a:r>
            <a:r>
              <a:rPr lang="en-US" sz="2000" dirty="0">
                <a:solidFill>
                  <a:schemeClr val="tx2"/>
                </a:solidFill>
              </a:rPr>
              <a:t>using </a:t>
            </a:r>
            <a:r>
              <a:rPr lang="en-US" sz="2000" dirty="0">
                <a:solidFill>
                  <a:srgbClr val="0000FF"/>
                </a:solidFill>
              </a:rPr>
              <a:t>24 Google edge models</a:t>
            </a:r>
          </a:p>
          <a:p>
            <a:pPr lvl="1"/>
            <a:r>
              <a:rPr lang="en-US" sz="1800" dirty="0">
                <a:cs typeface="Adobe Garamond Pro"/>
              </a:rPr>
              <a:t> Wide range of models (CNNs, LSTMs, Transducers, RCNNs)</a:t>
            </a:r>
            <a:br>
              <a:rPr lang="en-US" sz="1800" dirty="0">
                <a:cs typeface="Adobe Garamond Pro"/>
              </a:rPr>
            </a:br>
            <a:endParaRPr lang="en-US" sz="1800" dirty="0">
              <a:solidFill>
                <a:schemeClr val="tx2"/>
              </a:solidFill>
            </a:endParaRPr>
          </a:p>
          <a:p>
            <a:pPr marL="0" indent="0">
              <a:buNone/>
            </a:pPr>
            <a:r>
              <a:rPr lang="en-US" sz="2000" u="sng" dirty="0">
                <a:solidFill>
                  <a:schemeClr val="tx2"/>
                </a:solidFill>
              </a:rPr>
              <a:t>Problem</a:t>
            </a:r>
            <a:r>
              <a:rPr lang="en-US" sz="2000" dirty="0">
                <a:solidFill>
                  <a:schemeClr val="tx2"/>
                </a:solidFill>
              </a:rPr>
              <a:t>:  The Edge TPU accelerator suffers from </a:t>
            </a:r>
            <a:r>
              <a:rPr lang="en-US" sz="2000" dirty="0">
                <a:solidFill>
                  <a:srgbClr val="800000"/>
                </a:solidFill>
              </a:rPr>
              <a:t>three challenges:</a:t>
            </a:r>
          </a:p>
          <a:p>
            <a:pPr lvl="1"/>
            <a:r>
              <a:rPr lang="en-US" sz="1800" dirty="0">
                <a:cs typeface="Adobe Garamond Pro"/>
              </a:rPr>
              <a:t>It operates </a:t>
            </a:r>
            <a:r>
              <a:rPr lang="en-US" sz="1800" dirty="0">
                <a:solidFill>
                  <a:srgbClr val="800000"/>
                </a:solidFill>
                <a:cs typeface="Adobe Garamond Pro"/>
              </a:rPr>
              <a:t>significantly below</a:t>
            </a:r>
            <a:r>
              <a:rPr lang="en-US" sz="1800" dirty="0">
                <a:solidFill>
                  <a:srgbClr val="C00000"/>
                </a:solidFill>
                <a:cs typeface="Adobe Garamond Pro"/>
              </a:rPr>
              <a:t> </a:t>
            </a:r>
            <a:r>
              <a:rPr lang="en-US" sz="1800" dirty="0">
                <a:solidFill>
                  <a:srgbClr val="595959"/>
                </a:solidFill>
                <a:cs typeface="Adobe Garamond Pro"/>
              </a:rPr>
              <a:t>its</a:t>
            </a:r>
            <a:r>
              <a:rPr lang="en-US" sz="1800" dirty="0">
                <a:solidFill>
                  <a:srgbClr val="C00000"/>
                </a:solidFill>
                <a:cs typeface="Adobe Garamond Pro"/>
              </a:rPr>
              <a:t> </a:t>
            </a:r>
            <a:r>
              <a:rPr lang="en-US" sz="1800" u="sng" dirty="0">
                <a:cs typeface="Adobe Garamond Pro"/>
              </a:rPr>
              <a:t>peak throughput</a:t>
            </a:r>
          </a:p>
          <a:p>
            <a:pPr lvl="1"/>
            <a:r>
              <a:rPr lang="en-US" sz="1800" dirty="0">
                <a:cs typeface="Adobe Garamond Pro"/>
              </a:rPr>
              <a:t>It operates </a:t>
            </a:r>
            <a:r>
              <a:rPr lang="en-US" sz="1800" dirty="0">
                <a:solidFill>
                  <a:srgbClr val="800000"/>
                </a:solidFill>
                <a:cs typeface="Adobe Garamond Pro"/>
              </a:rPr>
              <a:t>significantly below </a:t>
            </a:r>
            <a:r>
              <a:rPr lang="en-US" sz="1800" dirty="0">
                <a:solidFill>
                  <a:srgbClr val="595959"/>
                </a:solidFill>
                <a:cs typeface="Adobe Garamond Pro"/>
              </a:rPr>
              <a:t>its</a:t>
            </a:r>
            <a:r>
              <a:rPr lang="en-US" sz="1800" dirty="0">
                <a:solidFill>
                  <a:srgbClr val="800000"/>
                </a:solidFill>
                <a:cs typeface="Adobe Garamond Pro"/>
              </a:rPr>
              <a:t> </a:t>
            </a:r>
            <a:r>
              <a:rPr lang="en-US" sz="1800" u="sng" dirty="0">
                <a:cs typeface="Adobe Garamond Pro"/>
              </a:rPr>
              <a:t>theoretical energy efficiency</a:t>
            </a:r>
          </a:p>
          <a:p>
            <a:pPr lvl="1"/>
            <a:r>
              <a:rPr lang="en-US" sz="1800" dirty="0">
                <a:solidFill>
                  <a:srgbClr val="595959"/>
                </a:solidFill>
                <a:cs typeface="Adobe Garamond Pro"/>
              </a:rPr>
              <a:t>It</a:t>
            </a:r>
            <a:r>
              <a:rPr lang="en-US" sz="1800" dirty="0">
                <a:solidFill>
                  <a:srgbClr val="800000"/>
                </a:solidFill>
                <a:cs typeface="Adobe Garamond Pro"/>
              </a:rPr>
              <a:t> inefficiently </a:t>
            </a:r>
            <a:r>
              <a:rPr lang="en-US" sz="1800" dirty="0">
                <a:solidFill>
                  <a:srgbClr val="595959"/>
                </a:solidFill>
                <a:cs typeface="Adobe Garamond Pro"/>
              </a:rPr>
              <a:t>handles</a:t>
            </a:r>
            <a:r>
              <a:rPr lang="en-US" sz="1800" dirty="0">
                <a:solidFill>
                  <a:srgbClr val="800000"/>
                </a:solidFill>
                <a:cs typeface="Adobe Garamond Pro"/>
              </a:rPr>
              <a:t> </a:t>
            </a:r>
            <a:r>
              <a:rPr lang="en-US" sz="1800" u="sng" dirty="0">
                <a:cs typeface="Adobe Garamond Pro"/>
              </a:rPr>
              <a:t>memory accesses</a:t>
            </a:r>
            <a:br>
              <a:rPr lang="en-US" sz="1800" dirty="0">
                <a:cs typeface="Adobe Garamond Pro"/>
              </a:rPr>
            </a:br>
            <a:endParaRPr lang="en-US" sz="1800" dirty="0">
              <a:cs typeface="Adobe Garamond Pro"/>
            </a:endParaRPr>
          </a:p>
          <a:p>
            <a:pPr marL="0" lvl="1" indent="0">
              <a:buNone/>
            </a:pPr>
            <a:r>
              <a:rPr lang="en-US" sz="2000" u="sng" dirty="0">
                <a:solidFill>
                  <a:schemeClr val="tx2"/>
                </a:solidFill>
              </a:rPr>
              <a:t>Key Insight</a:t>
            </a:r>
            <a:r>
              <a:rPr lang="en-US" sz="2000" dirty="0">
                <a:solidFill>
                  <a:schemeClr val="tx2"/>
                </a:solidFill>
              </a:rPr>
              <a:t>:  These shortcomings arise from </a:t>
            </a:r>
            <a:r>
              <a:rPr lang="en-US" sz="2000" dirty="0">
                <a:solidFill>
                  <a:srgbClr val="0000FF"/>
                </a:solidFill>
              </a:rPr>
              <a:t>the monolithic design</a:t>
            </a:r>
            <a:r>
              <a:rPr lang="en-US" sz="2000" dirty="0">
                <a:solidFill>
                  <a:schemeClr val="tx2"/>
                </a:solidFill>
              </a:rPr>
              <a:t> of the Edge TPU accelerator</a:t>
            </a:r>
          </a:p>
          <a:p>
            <a:pPr lvl="1"/>
            <a:r>
              <a:rPr lang="en-US" sz="1800" dirty="0">
                <a:cs typeface="Adobe Garamond Pro"/>
              </a:rPr>
              <a:t>The Edge TPU accelerator design does not account for </a:t>
            </a:r>
            <a:r>
              <a:rPr lang="en-US" sz="1800" dirty="0">
                <a:solidFill>
                  <a:srgbClr val="0000FF"/>
                </a:solidFill>
                <a:cs typeface="Adobe Garamond Pro"/>
              </a:rPr>
              <a:t>layer heterogeneity </a:t>
            </a:r>
            <a:br>
              <a:rPr lang="en-US" sz="1800" dirty="0">
                <a:solidFill>
                  <a:srgbClr val="0000FF"/>
                </a:solidFill>
                <a:cs typeface="Adobe Garamond Pro"/>
              </a:rPr>
            </a:br>
            <a:endParaRPr lang="en-US" sz="1800" dirty="0">
              <a:solidFill>
                <a:srgbClr val="0000FF"/>
              </a:solidFill>
            </a:endParaRPr>
          </a:p>
          <a:p>
            <a:pPr marL="0" lvl="1" indent="0">
              <a:buNone/>
            </a:pPr>
            <a:r>
              <a:rPr lang="en-US" sz="2000" u="sng" dirty="0">
                <a:solidFill>
                  <a:schemeClr val="tx2"/>
                </a:solidFill>
              </a:rPr>
              <a:t>Key Mechanism</a:t>
            </a:r>
            <a:r>
              <a:rPr lang="en-US" sz="2000" dirty="0">
                <a:solidFill>
                  <a:schemeClr val="tx2"/>
                </a:solidFill>
              </a:rPr>
              <a:t>:  A new framework called </a:t>
            </a:r>
            <a:r>
              <a:rPr lang="en-US" sz="2000" dirty="0">
                <a:solidFill>
                  <a:srgbClr val="0000FF"/>
                </a:solidFill>
              </a:rPr>
              <a:t>Mensa</a:t>
            </a:r>
          </a:p>
          <a:p>
            <a:pPr lvl="1"/>
            <a:r>
              <a:rPr lang="en-US" sz="1800" dirty="0">
                <a:cs typeface="Adobe Garamond Pro"/>
              </a:rPr>
              <a:t>Mensa consists of heterogeneous accelerators whose dataflow and hardware are specialized for specific families of layers</a:t>
            </a:r>
            <a:br>
              <a:rPr lang="en-US" sz="1800" dirty="0">
                <a:cs typeface="Adobe Garamond Pro"/>
              </a:rPr>
            </a:br>
            <a:endParaRPr lang="en-US" sz="1800" dirty="0">
              <a:solidFill>
                <a:schemeClr val="tx2"/>
              </a:solidFill>
            </a:endParaRPr>
          </a:p>
          <a:p>
            <a:pPr marL="0" lvl="1" indent="0">
              <a:buNone/>
            </a:pPr>
            <a:r>
              <a:rPr lang="en-US" sz="2000" u="sng" dirty="0">
                <a:solidFill>
                  <a:schemeClr val="tx2"/>
                </a:solidFill>
              </a:rPr>
              <a:t>Key Results</a:t>
            </a:r>
            <a:r>
              <a:rPr lang="en-US" sz="2000" dirty="0">
                <a:solidFill>
                  <a:schemeClr val="tx2"/>
                </a:solidFill>
              </a:rPr>
              <a:t>:  We design a version of Mensa for Google edge ML models</a:t>
            </a:r>
          </a:p>
          <a:p>
            <a:pPr lvl="1"/>
            <a:r>
              <a:rPr lang="en-US" sz="1800" dirty="0">
                <a:cs typeface="Adobe Garamond Pro"/>
              </a:rPr>
              <a:t>Mensa improves performance and energy by </a:t>
            </a:r>
            <a:r>
              <a:rPr lang="en-US" sz="1800" dirty="0">
                <a:solidFill>
                  <a:srgbClr val="0000FF"/>
                </a:solidFill>
                <a:cs typeface="Adobe Garamond Pro"/>
              </a:rPr>
              <a:t>3.0X</a:t>
            </a:r>
            <a:r>
              <a:rPr lang="en-US" sz="1800" dirty="0">
                <a:cs typeface="Adobe Garamond Pro"/>
              </a:rPr>
              <a:t> and </a:t>
            </a:r>
            <a:r>
              <a:rPr lang="en-US" sz="1800" dirty="0">
                <a:solidFill>
                  <a:srgbClr val="0000FF"/>
                </a:solidFill>
                <a:cs typeface="Adobe Garamond Pro"/>
              </a:rPr>
              <a:t>3.1X</a:t>
            </a:r>
          </a:p>
          <a:p>
            <a:pPr lvl="1"/>
            <a:r>
              <a:rPr lang="en-US" sz="1800" dirty="0">
                <a:cs typeface="Adobe Garamond Pro"/>
              </a:rPr>
              <a:t>Mensa reduces cost and improves area efficiency</a:t>
            </a:r>
            <a:endParaRPr lang="en-US" sz="1800" dirty="0">
              <a:solidFill>
                <a:srgbClr val="0000FF"/>
              </a:solidFill>
              <a:cs typeface="Adobe Garamond Pro"/>
            </a:endParaRPr>
          </a:p>
          <a:p>
            <a:pPr lvl="1"/>
            <a:endParaRPr lang="en-US" sz="2000" dirty="0">
              <a:solidFill>
                <a:schemeClr val="accent2"/>
              </a:solidFill>
              <a:cs typeface="Gill Sans MT"/>
            </a:endParaRPr>
          </a:p>
          <a:p>
            <a:pPr marL="342900" lvl="1" indent="-342900">
              <a:buFont typeface="Arial" pitchFamily="34" charset="0"/>
              <a:buChar char="•"/>
            </a:pPr>
            <a:endParaRPr lang="en-US" sz="2600" dirty="0">
              <a:solidFill>
                <a:schemeClr val="accent2"/>
              </a:solidFill>
              <a:cs typeface="Gill Sans MT"/>
            </a:endParaRPr>
          </a:p>
          <a:p>
            <a:endParaRPr lang="en-US" sz="2600" dirty="0">
              <a:solidFill>
                <a:srgbClr val="0000FF"/>
              </a:solidFill>
            </a:endParaRPr>
          </a:p>
          <a:p>
            <a:pPr lvl="1"/>
            <a:endParaRPr lang="en-US" sz="2200" dirty="0">
              <a:solidFill>
                <a:srgbClr val="C00000"/>
              </a:solidFill>
              <a:cs typeface="Adobe Garamond Pro"/>
            </a:endParaRPr>
          </a:p>
          <a:p>
            <a:pPr lvl="1"/>
            <a:endParaRPr lang="en-US" sz="2200" dirty="0">
              <a:cs typeface="Adobe Garamond Pro"/>
            </a:endParaRPr>
          </a:p>
          <a:p>
            <a:pPr lvl="1"/>
            <a:endParaRPr lang="en-US" sz="2200" dirty="0">
              <a:cs typeface="Adobe Garamond Pro"/>
            </a:endParaRPr>
          </a:p>
          <a:p>
            <a:pPr lvl="1"/>
            <a:endParaRPr lang="en-US" sz="2200" dirty="0">
              <a:cs typeface="Adobe Garamond Pro"/>
            </a:endParaRPr>
          </a:p>
          <a:p>
            <a:pPr lvl="1"/>
            <a:endParaRPr lang="en-US" sz="2200" dirty="0">
              <a:cs typeface="Adobe Garamond Pro"/>
            </a:endParaRPr>
          </a:p>
          <a:p>
            <a:pPr lvl="1"/>
            <a:endParaRPr lang="en-US" sz="2400" dirty="0">
              <a:cs typeface="Adobe Garamond Pro"/>
            </a:endParaRPr>
          </a:p>
        </p:txBody>
      </p:sp>
      <p:pic>
        <p:nvPicPr>
          <p:cNvPr id="9" name="Picture 8"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Slide Number Placeholder 4"/>
          <p:cNvSpPr>
            <a:spLocks noGrp="1"/>
          </p:cNvSpPr>
          <p:nvPr>
            <p:ph type="sldNum" sz="quarter" idx="12"/>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141</a:t>
            </a:fld>
            <a:endParaRPr kumimoji="0" lang="en-US" sz="2400" b="1" i="0" u="none" strike="noStrike" kern="1200" cap="none" spc="0" normalizeH="0" baseline="0" noProof="0" dirty="0">
              <a:ln>
                <a:noFill/>
              </a:ln>
              <a:solidFill>
                <a:srgbClr val="0070C0"/>
              </a:solidFill>
              <a:effectLst/>
              <a:uLnTx/>
              <a:uFillTx/>
              <a:latin typeface="Gill Sans MT"/>
              <a:ea typeface="+mn-ea"/>
              <a:cs typeface="+mn-cs"/>
            </a:endParaRPr>
          </a:p>
        </p:txBody>
      </p:sp>
    </p:spTree>
    <p:extLst>
      <p:ext uri="{BB962C8B-B14F-4D97-AF65-F5344CB8AC3E}">
        <p14:creationId xmlns:p14="http://schemas.microsoft.com/office/powerpoint/2010/main" val="1940546008"/>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2536" y="0"/>
            <a:ext cx="9540552" cy="914400"/>
          </a:xfrm>
        </p:spPr>
        <p:txBody>
          <a:bodyPr/>
          <a:lstStyle/>
          <a:p>
            <a:r>
              <a:rPr lang="en-US" sz="4000" dirty="0">
                <a:cs typeface="Gill Sans MT"/>
              </a:rPr>
              <a:t>Google Edge Neural Network Models</a:t>
            </a:r>
            <a:endParaRPr lang="en-US" sz="4200" dirty="0">
              <a:latin typeface="Gill Sans MT"/>
              <a:cs typeface="Gill Sans MT"/>
            </a:endParaRPr>
          </a:p>
        </p:txBody>
      </p:sp>
      <p:sp>
        <p:nvSpPr>
          <p:cNvPr id="18" name="Rectangle 17"/>
          <p:cNvSpPr/>
          <p:nvPr/>
        </p:nvSpPr>
        <p:spPr>
          <a:xfrm>
            <a:off x="0" y="1172716"/>
            <a:ext cx="9144000" cy="477054"/>
          </a:xfrm>
          <a:prstGeom prst="rect">
            <a:avLst/>
          </a:prstGeom>
          <a:solidFill>
            <a:srgbClr val="800000"/>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1200" cap="none" spc="0" normalizeH="0" baseline="0" noProof="0" dirty="0">
                <a:ln>
                  <a:noFill/>
                </a:ln>
                <a:solidFill>
                  <a:prstClr val="white"/>
                </a:solidFill>
                <a:effectLst/>
                <a:uLnTx/>
                <a:uFillTx/>
                <a:latin typeface="Gill Sans MT"/>
                <a:ea typeface="+mn-ea"/>
                <a:cs typeface="Gill Sans MT"/>
              </a:rPr>
              <a:t>We analyze inference execution using 24 edge NN models </a:t>
            </a:r>
          </a:p>
        </p:txBody>
      </p:sp>
      <p:grpSp>
        <p:nvGrpSpPr>
          <p:cNvPr id="5" name="Group 4">
            <a:extLst>
              <a:ext uri="{FF2B5EF4-FFF2-40B4-BE49-F238E27FC236}">
                <a16:creationId xmlns:a16="http://schemas.microsoft.com/office/drawing/2014/main" id="{084FA3DE-5D66-5046-95E6-96CEBE688732}"/>
              </a:ext>
            </a:extLst>
          </p:cNvPr>
          <p:cNvGrpSpPr/>
          <p:nvPr/>
        </p:nvGrpSpPr>
        <p:grpSpPr>
          <a:xfrm>
            <a:off x="-39388" y="4008859"/>
            <a:ext cx="3745342" cy="1520809"/>
            <a:chOff x="436390" y="4008859"/>
            <a:chExt cx="3745342" cy="1520809"/>
          </a:xfrm>
        </p:grpSpPr>
        <p:cxnSp>
          <p:nvCxnSpPr>
            <p:cNvPr id="23" name="Straight Arrow Connector 22"/>
            <p:cNvCxnSpPr/>
            <p:nvPr/>
          </p:nvCxnSpPr>
          <p:spPr>
            <a:xfrm flipH="1">
              <a:off x="2722390" y="4234268"/>
              <a:ext cx="914400" cy="451103"/>
            </a:xfrm>
            <a:prstGeom prst="straightConnector1">
              <a:avLst/>
            </a:prstGeom>
            <a:ln w="38100" cmpd="sng">
              <a:solidFill>
                <a:srgbClr val="1F497D"/>
              </a:solidFill>
              <a:prstDash val="sysDash"/>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30" name="TextBox 29"/>
            <p:cNvSpPr txBox="1"/>
            <p:nvPr/>
          </p:nvSpPr>
          <p:spPr>
            <a:xfrm rot="19870791">
              <a:off x="1916542" y="4008859"/>
              <a:ext cx="2265190"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Gill Sans MT"/>
                  <a:ea typeface="+mn-ea"/>
                  <a:cs typeface="Gill Sans MT"/>
                </a:rPr>
                <a:t>13 CNN</a:t>
              </a:r>
            </a:p>
          </p:txBody>
        </p:sp>
        <p:pic>
          <p:nvPicPr>
            <p:cNvPr id="40" name="Picture 39"/>
            <p:cNvPicPr>
              <a:picLocks noChangeAspect="1"/>
            </p:cNvPicPr>
            <p:nvPr/>
          </p:nvPicPr>
          <p:blipFill>
            <a:blip r:embed="rId3"/>
            <a:stretch>
              <a:fillRect/>
            </a:stretch>
          </p:blipFill>
          <p:spPr>
            <a:xfrm>
              <a:off x="1045990" y="4124314"/>
              <a:ext cx="1016000" cy="1016000"/>
            </a:xfrm>
            <a:prstGeom prst="rect">
              <a:avLst/>
            </a:prstGeom>
          </p:spPr>
        </p:pic>
        <p:sp>
          <p:nvSpPr>
            <p:cNvPr id="41" name="TextBox 40"/>
            <p:cNvSpPr txBox="1"/>
            <p:nvPr/>
          </p:nvSpPr>
          <p:spPr>
            <a:xfrm>
              <a:off x="436390" y="5191114"/>
              <a:ext cx="2265190"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Gill Sans MT"/>
                  <a:ea typeface="+mn-ea"/>
                  <a:cs typeface="Gill Sans MT"/>
                </a:rPr>
                <a:t>Face Detection</a:t>
              </a:r>
            </a:p>
          </p:txBody>
        </p:sp>
      </p:grpSp>
      <p:grpSp>
        <p:nvGrpSpPr>
          <p:cNvPr id="3" name="Group 2">
            <a:extLst>
              <a:ext uri="{FF2B5EF4-FFF2-40B4-BE49-F238E27FC236}">
                <a16:creationId xmlns:a16="http://schemas.microsoft.com/office/drawing/2014/main" id="{AC5BBC32-1605-554F-BCB3-A240D470CEE3}"/>
              </a:ext>
            </a:extLst>
          </p:cNvPr>
          <p:cNvGrpSpPr/>
          <p:nvPr/>
        </p:nvGrpSpPr>
        <p:grpSpPr>
          <a:xfrm>
            <a:off x="-247178" y="2295514"/>
            <a:ext cx="3665496" cy="1405354"/>
            <a:chOff x="228600" y="2295514"/>
            <a:chExt cx="3665496" cy="1405354"/>
          </a:xfrm>
        </p:grpSpPr>
        <p:pic>
          <p:nvPicPr>
            <p:cNvPr id="12" name="Picture 11"/>
            <p:cNvPicPr>
              <a:picLocks noChangeAspect="1"/>
            </p:cNvPicPr>
            <p:nvPr/>
          </p:nvPicPr>
          <p:blipFill>
            <a:blip r:embed="rId4"/>
            <a:stretch>
              <a:fillRect/>
            </a:stretch>
          </p:blipFill>
          <p:spPr>
            <a:xfrm>
              <a:off x="990600" y="2295514"/>
              <a:ext cx="1041400" cy="1041400"/>
            </a:xfrm>
            <a:prstGeom prst="rect">
              <a:avLst/>
            </a:prstGeom>
          </p:spPr>
        </p:pic>
        <p:cxnSp>
          <p:nvCxnSpPr>
            <p:cNvPr id="21" name="Straight Arrow Connector 20"/>
            <p:cNvCxnSpPr/>
            <p:nvPr/>
          </p:nvCxnSpPr>
          <p:spPr>
            <a:xfrm flipH="1" flipV="1">
              <a:off x="2493790" y="3015068"/>
              <a:ext cx="914400" cy="219454"/>
            </a:xfrm>
            <a:prstGeom prst="straightConnector1">
              <a:avLst/>
            </a:prstGeom>
            <a:ln w="38100" cmpd="sng">
              <a:solidFill>
                <a:srgbClr val="1F497D"/>
              </a:solidFill>
              <a:prstDash val="sysDash"/>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31" name="TextBox 30"/>
            <p:cNvSpPr txBox="1"/>
            <p:nvPr/>
          </p:nvSpPr>
          <p:spPr>
            <a:xfrm rot="690717">
              <a:off x="2203817" y="2415234"/>
              <a:ext cx="1690279"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Gill Sans MT"/>
                  <a:ea typeface="+mn-ea"/>
                  <a:cs typeface="Gill Sans MT"/>
                </a:rPr>
                <a:t>6 RNN</a:t>
              </a:r>
              <a:br>
                <a:rPr kumimoji="0" lang="en-US" sz="1800" b="1" i="0" u="none" strike="noStrike" kern="1200" cap="none" spc="0" normalizeH="0" baseline="0" noProof="0" dirty="0">
                  <a:ln>
                    <a:noFill/>
                  </a:ln>
                  <a:solidFill>
                    <a:srgbClr val="000000"/>
                  </a:solidFill>
                  <a:effectLst/>
                  <a:uLnTx/>
                  <a:uFillTx/>
                  <a:latin typeface="Gill Sans MT"/>
                  <a:ea typeface="+mn-ea"/>
                  <a:cs typeface="Gill Sans MT"/>
                </a:rPr>
              </a:br>
              <a:r>
                <a:rPr kumimoji="0" lang="en-US" sz="1800" b="1" i="0" u="none" strike="noStrike" kern="1200" cap="none" spc="0" normalizeH="0" baseline="0" noProof="0" dirty="0">
                  <a:ln>
                    <a:noFill/>
                  </a:ln>
                  <a:solidFill>
                    <a:srgbClr val="000000"/>
                  </a:solidFill>
                  <a:effectLst/>
                  <a:uLnTx/>
                  <a:uFillTx/>
                  <a:latin typeface="Gill Sans MT"/>
                  <a:ea typeface="+mn-ea"/>
                  <a:cs typeface="Gill Sans MT"/>
                </a:rPr>
                <a:t>Transducers</a:t>
              </a:r>
            </a:p>
          </p:txBody>
        </p:sp>
        <p:sp>
          <p:nvSpPr>
            <p:cNvPr id="42" name="TextBox 41"/>
            <p:cNvSpPr txBox="1"/>
            <p:nvPr/>
          </p:nvSpPr>
          <p:spPr>
            <a:xfrm>
              <a:off x="228600" y="3362314"/>
              <a:ext cx="2646190"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Gill Sans MT"/>
                  <a:ea typeface="+mn-ea"/>
                  <a:cs typeface="Gill Sans MT"/>
                </a:rPr>
                <a:t>Speech Recognition</a:t>
              </a:r>
            </a:p>
          </p:txBody>
        </p:sp>
      </p:grpSp>
      <p:grpSp>
        <p:nvGrpSpPr>
          <p:cNvPr id="6" name="Group 5">
            <a:extLst>
              <a:ext uri="{FF2B5EF4-FFF2-40B4-BE49-F238E27FC236}">
                <a16:creationId xmlns:a16="http://schemas.microsoft.com/office/drawing/2014/main" id="{4D173D8C-CB41-7D42-8BF3-46C2710D7CEC}"/>
              </a:ext>
            </a:extLst>
          </p:cNvPr>
          <p:cNvGrpSpPr/>
          <p:nvPr/>
        </p:nvGrpSpPr>
        <p:grpSpPr>
          <a:xfrm>
            <a:off x="5603391" y="2253068"/>
            <a:ext cx="3726087" cy="1329154"/>
            <a:chOff x="5016103" y="2253068"/>
            <a:chExt cx="3726087" cy="1329154"/>
          </a:xfrm>
        </p:grpSpPr>
        <p:pic>
          <p:nvPicPr>
            <p:cNvPr id="13" name="Picture 12"/>
            <p:cNvPicPr>
              <a:picLocks noChangeAspect="1"/>
            </p:cNvPicPr>
            <p:nvPr/>
          </p:nvPicPr>
          <p:blipFill>
            <a:blip r:embed="rId5"/>
            <a:stretch>
              <a:fillRect/>
            </a:stretch>
          </p:blipFill>
          <p:spPr>
            <a:xfrm>
              <a:off x="6760990" y="2253068"/>
              <a:ext cx="1143000" cy="1143000"/>
            </a:xfrm>
            <a:prstGeom prst="rect">
              <a:avLst/>
            </a:prstGeom>
          </p:spPr>
        </p:pic>
        <p:cxnSp>
          <p:nvCxnSpPr>
            <p:cNvPr id="25" name="Straight Arrow Connector 24"/>
            <p:cNvCxnSpPr/>
            <p:nvPr/>
          </p:nvCxnSpPr>
          <p:spPr>
            <a:xfrm flipV="1">
              <a:off x="5617990" y="2862668"/>
              <a:ext cx="914400" cy="381000"/>
            </a:xfrm>
            <a:prstGeom prst="straightConnector1">
              <a:avLst/>
            </a:prstGeom>
            <a:ln w="38100" cmpd="sng">
              <a:solidFill>
                <a:srgbClr val="1F497D"/>
              </a:solidFill>
              <a:prstDash val="sysDash"/>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34" name="TextBox 33"/>
            <p:cNvSpPr txBox="1"/>
            <p:nvPr/>
          </p:nvSpPr>
          <p:spPr>
            <a:xfrm rot="20281783">
              <a:off x="5016103" y="2632046"/>
              <a:ext cx="1690279"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Gill Sans MT"/>
                  <a:ea typeface="+mn-ea"/>
                  <a:cs typeface="Gill Sans MT"/>
                </a:rPr>
                <a:t>2 LSTMs</a:t>
              </a:r>
            </a:p>
          </p:txBody>
        </p:sp>
        <p:sp>
          <p:nvSpPr>
            <p:cNvPr id="44" name="TextBox 43"/>
            <p:cNvSpPr txBox="1"/>
            <p:nvPr/>
          </p:nvSpPr>
          <p:spPr>
            <a:xfrm>
              <a:off x="6075190" y="3243668"/>
              <a:ext cx="2667000"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Gill Sans MT"/>
                  <a:ea typeface="+mn-ea"/>
                  <a:cs typeface="Gill Sans MT"/>
                </a:rPr>
                <a:t>Language Translation</a:t>
              </a:r>
            </a:p>
          </p:txBody>
        </p:sp>
      </p:grpSp>
      <p:grpSp>
        <p:nvGrpSpPr>
          <p:cNvPr id="7" name="Group 6">
            <a:extLst>
              <a:ext uri="{FF2B5EF4-FFF2-40B4-BE49-F238E27FC236}">
                <a16:creationId xmlns:a16="http://schemas.microsoft.com/office/drawing/2014/main" id="{C67ADE98-1B8B-E442-B4D1-C13216050E3C}"/>
              </a:ext>
            </a:extLst>
          </p:cNvPr>
          <p:cNvGrpSpPr/>
          <p:nvPr/>
        </p:nvGrpSpPr>
        <p:grpSpPr>
          <a:xfrm>
            <a:off x="5758020" y="4068053"/>
            <a:ext cx="3266658" cy="1342969"/>
            <a:chOff x="5170732" y="4068053"/>
            <a:chExt cx="3266658" cy="1342969"/>
          </a:xfrm>
        </p:grpSpPr>
        <p:pic>
          <p:nvPicPr>
            <p:cNvPr id="38" name="Picture 37"/>
            <p:cNvPicPr>
              <a:picLocks noChangeAspect="1"/>
            </p:cNvPicPr>
            <p:nvPr/>
          </p:nvPicPr>
          <p:blipFill>
            <a:blip r:embed="rId6"/>
            <a:stretch>
              <a:fillRect/>
            </a:stretch>
          </p:blipFill>
          <p:spPr>
            <a:xfrm>
              <a:off x="6862590" y="4183468"/>
              <a:ext cx="889000" cy="889000"/>
            </a:xfrm>
            <a:prstGeom prst="rect">
              <a:avLst/>
            </a:prstGeom>
          </p:spPr>
        </p:pic>
        <p:sp>
          <p:nvSpPr>
            <p:cNvPr id="43" name="TextBox 42"/>
            <p:cNvSpPr txBox="1"/>
            <p:nvPr/>
          </p:nvSpPr>
          <p:spPr>
            <a:xfrm>
              <a:off x="6172200" y="5072468"/>
              <a:ext cx="2265190"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Gill Sans MT"/>
                  <a:ea typeface="+mn-ea"/>
                  <a:cs typeface="Gill Sans MT"/>
                </a:rPr>
                <a:t>Image Captioning</a:t>
              </a:r>
            </a:p>
          </p:txBody>
        </p:sp>
        <p:cxnSp>
          <p:nvCxnSpPr>
            <p:cNvPr id="45" name="Straight Arrow Connector 44"/>
            <p:cNvCxnSpPr/>
            <p:nvPr/>
          </p:nvCxnSpPr>
          <p:spPr>
            <a:xfrm>
              <a:off x="5389390" y="4310468"/>
              <a:ext cx="914400" cy="381000"/>
            </a:xfrm>
            <a:prstGeom prst="straightConnector1">
              <a:avLst/>
            </a:prstGeom>
            <a:ln w="38100" cmpd="sng">
              <a:solidFill>
                <a:srgbClr val="1F497D"/>
              </a:solidFill>
              <a:prstDash val="sysDash"/>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46" name="TextBox 45"/>
            <p:cNvSpPr txBox="1"/>
            <p:nvPr/>
          </p:nvSpPr>
          <p:spPr>
            <a:xfrm rot="1399497">
              <a:off x="5170732" y="4068053"/>
              <a:ext cx="1546056"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Gill Sans MT"/>
                  <a:ea typeface="+mn-ea"/>
                  <a:cs typeface="Gill Sans MT"/>
                </a:rPr>
                <a:t>3 RCNN</a:t>
              </a:r>
            </a:p>
          </p:txBody>
        </p:sp>
      </p:grpSp>
      <p:pic>
        <p:nvPicPr>
          <p:cNvPr id="24" name="Picture 23" descr="safari.png"/>
          <p:cNvPicPr>
            <a:picLocks noChangeAspect="1"/>
          </p:cNvPicPr>
          <p:nvPr/>
        </p:nvPicPr>
        <p:blipFill>
          <a:blip r:embed="rId7" cstate="print"/>
          <a:stretch>
            <a:fillRect/>
          </a:stretch>
        </p:blipFill>
        <p:spPr>
          <a:xfrm>
            <a:off x="76200" y="6580445"/>
            <a:ext cx="959296" cy="277563"/>
          </a:xfrm>
          <a:prstGeom prst="rect">
            <a:avLst/>
          </a:prstGeom>
        </p:spPr>
      </p:pic>
      <p:grpSp>
        <p:nvGrpSpPr>
          <p:cNvPr id="26" name="Group 25">
            <a:extLst>
              <a:ext uri="{FF2B5EF4-FFF2-40B4-BE49-F238E27FC236}">
                <a16:creationId xmlns:a16="http://schemas.microsoft.com/office/drawing/2014/main" id="{728D0EC9-A5FF-EF49-9065-E63C4F1F200F}"/>
              </a:ext>
            </a:extLst>
          </p:cNvPr>
          <p:cNvGrpSpPr/>
          <p:nvPr/>
        </p:nvGrpSpPr>
        <p:grpSpPr>
          <a:xfrm>
            <a:off x="3037210" y="2414650"/>
            <a:ext cx="3091868" cy="2246806"/>
            <a:chOff x="5380192" y="4385166"/>
            <a:chExt cx="3091868" cy="2246806"/>
          </a:xfrm>
        </p:grpSpPr>
        <p:sp>
          <p:nvSpPr>
            <p:cNvPr id="27" name="TextBox 26">
              <a:extLst>
                <a:ext uri="{FF2B5EF4-FFF2-40B4-BE49-F238E27FC236}">
                  <a16:creationId xmlns:a16="http://schemas.microsoft.com/office/drawing/2014/main" id="{48727FEC-3FA4-3E4F-83C7-BAE3582E5637}"/>
                </a:ext>
              </a:extLst>
            </p:cNvPr>
            <p:cNvSpPr txBox="1"/>
            <p:nvPr/>
          </p:nvSpPr>
          <p:spPr>
            <a:xfrm>
              <a:off x="5380192" y="6170307"/>
              <a:ext cx="3091868"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Gill Sans MT"/>
                  <a:ea typeface="+mn-ea"/>
                  <a:cs typeface="Gill Sans MT"/>
                </a:rPr>
                <a:t>Google Edge TPU</a:t>
              </a:r>
            </a:p>
          </p:txBody>
        </p:sp>
        <p:pic>
          <p:nvPicPr>
            <p:cNvPr id="28" name="Picture 27">
              <a:extLst>
                <a:ext uri="{FF2B5EF4-FFF2-40B4-BE49-F238E27FC236}">
                  <a16:creationId xmlns:a16="http://schemas.microsoft.com/office/drawing/2014/main" id="{FB386743-9593-C343-B987-372F277CC027}"/>
                </a:ext>
              </a:extLst>
            </p:cNvPr>
            <p:cNvPicPr>
              <a:picLocks noChangeAspect="1"/>
            </p:cNvPicPr>
            <p:nvPr/>
          </p:nvPicPr>
          <p:blipFill>
            <a:blip r:embed="rId8"/>
            <a:stretch>
              <a:fillRect/>
            </a:stretch>
          </p:blipFill>
          <p:spPr>
            <a:xfrm>
              <a:off x="5841742" y="4385166"/>
              <a:ext cx="2057400" cy="2057400"/>
            </a:xfrm>
            <a:prstGeom prst="rect">
              <a:avLst/>
            </a:prstGeom>
          </p:spPr>
        </p:pic>
      </p:grpSp>
    </p:spTree>
    <p:extLst>
      <p:ext uri="{BB962C8B-B14F-4D97-AF65-F5344CB8AC3E}">
        <p14:creationId xmlns:p14="http://schemas.microsoft.com/office/powerpoint/2010/main" val="4076166998"/>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9144000" cy="914400"/>
          </a:xfrm>
        </p:spPr>
        <p:txBody>
          <a:bodyPr/>
          <a:lstStyle/>
          <a:p>
            <a:r>
              <a:rPr lang="en-US" sz="4000" dirty="0">
                <a:latin typeface="Gill Sans MT"/>
                <a:cs typeface="Gill Sans MT"/>
              </a:rPr>
              <a:t>Diversity Across the Models</a:t>
            </a:r>
          </a:p>
        </p:txBody>
      </p:sp>
      <p:sp>
        <p:nvSpPr>
          <p:cNvPr id="3" name="Content Placeholder 2"/>
          <p:cNvSpPr>
            <a:spLocks noGrp="1"/>
          </p:cNvSpPr>
          <p:nvPr>
            <p:ph idx="1"/>
          </p:nvPr>
        </p:nvSpPr>
        <p:spPr>
          <a:xfrm>
            <a:off x="152400" y="914400"/>
            <a:ext cx="8610600" cy="5562600"/>
          </a:xfrm>
        </p:spPr>
        <p:txBody>
          <a:bodyPr>
            <a:noAutofit/>
          </a:bodyPr>
          <a:lstStyle/>
          <a:p>
            <a:pPr marL="457200" lvl="1" indent="0">
              <a:buNone/>
            </a:pPr>
            <a:endParaRPr lang="en-US" sz="2400" dirty="0">
              <a:solidFill>
                <a:srgbClr val="595959"/>
              </a:solidFill>
              <a:latin typeface="Gill Sans MT"/>
              <a:cs typeface="Gill Sans MT"/>
            </a:endParaRPr>
          </a:p>
          <a:p>
            <a:pPr lvl="2"/>
            <a:endParaRPr lang="en-US" sz="1800" dirty="0">
              <a:solidFill>
                <a:srgbClr val="595959"/>
              </a:solidFill>
              <a:latin typeface="Gill Sans MT"/>
              <a:cs typeface="Gill Sans MT"/>
            </a:endParaRPr>
          </a:p>
          <a:p>
            <a:pPr marL="914400" lvl="2" indent="0">
              <a:buNone/>
            </a:pPr>
            <a:endParaRPr lang="en-US" sz="1400" dirty="0">
              <a:solidFill>
                <a:srgbClr val="0000FF"/>
              </a:solidFill>
              <a:latin typeface="Gill Sans MT"/>
              <a:cs typeface="Gill Sans MT"/>
            </a:endParaRPr>
          </a:p>
          <a:p>
            <a:pPr lvl="1"/>
            <a:endParaRPr lang="en-US" sz="1600" dirty="0">
              <a:latin typeface="Gill Sans MT"/>
              <a:cs typeface="Gill Sans MT"/>
            </a:endParaRPr>
          </a:p>
        </p:txBody>
      </p:sp>
      <p:sp>
        <p:nvSpPr>
          <p:cNvPr id="16" name="Rectangle 15"/>
          <p:cNvSpPr/>
          <p:nvPr/>
        </p:nvSpPr>
        <p:spPr>
          <a:xfrm>
            <a:off x="0" y="914400"/>
            <a:ext cx="9144000" cy="892552"/>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1F497D"/>
                </a:solidFill>
                <a:effectLst/>
                <a:uLnTx/>
                <a:uFillTx/>
                <a:latin typeface="Gill Sans MT"/>
                <a:ea typeface="+mn-ea"/>
                <a:cs typeface="Gill Sans MT"/>
              </a:rPr>
              <a:t>Insight 1</a:t>
            </a:r>
            <a:r>
              <a:rPr kumimoji="0" lang="en-US" sz="2600" b="1" i="0" u="none" strike="noStrike" kern="1200" cap="none" spc="0" normalizeH="0" baseline="0" noProof="0" dirty="0">
                <a:ln>
                  <a:noFill/>
                </a:ln>
                <a:solidFill>
                  <a:srgbClr val="000000"/>
                </a:solidFill>
                <a:effectLst/>
                <a:uLnTx/>
                <a:uFillTx/>
                <a:latin typeface="Gill Sans MT"/>
                <a:ea typeface="+mn-ea"/>
                <a:cs typeface="Gill Sans MT"/>
              </a:rPr>
              <a:t>: there is</a:t>
            </a:r>
            <a:r>
              <a:rPr kumimoji="0" lang="en-US" sz="2600" b="1" i="0" u="none" strike="noStrike" kern="1200" cap="none" spc="0" normalizeH="0" baseline="0" noProof="0" dirty="0">
                <a:ln>
                  <a:noFill/>
                </a:ln>
                <a:solidFill>
                  <a:srgbClr val="C00000"/>
                </a:solidFill>
                <a:effectLst/>
                <a:uLnTx/>
                <a:uFillTx/>
                <a:latin typeface="Gill Sans MT"/>
                <a:ea typeface="+mn-ea"/>
                <a:cs typeface="Gill Sans MT"/>
              </a:rPr>
              <a:t> significant variation </a:t>
            </a:r>
            <a:r>
              <a:rPr kumimoji="0" lang="en-US" sz="2600" b="1" i="0" u="none" strike="noStrike" kern="1200" cap="none" spc="0" normalizeH="0" baseline="0" noProof="0" dirty="0">
                <a:ln>
                  <a:noFill/>
                </a:ln>
                <a:solidFill>
                  <a:srgbClr val="000000"/>
                </a:solidFill>
                <a:effectLst/>
                <a:uLnTx/>
                <a:uFillTx/>
                <a:latin typeface="Gill Sans MT"/>
                <a:ea typeface="+mn-ea"/>
                <a:cs typeface="Gill Sans MT"/>
              </a:rPr>
              <a:t>in terms of </a:t>
            </a:r>
            <a:br>
              <a:rPr kumimoji="0" lang="en-US" sz="2600" b="1" i="0" u="none" strike="noStrike" kern="1200" cap="none" spc="0" normalizeH="0" baseline="0" noProof="0" dirty="0">
                <a:ln>
                  <a:noFill/>
                </a:ln>
                <a:solidFill>
                  <a:srgbClr val="000000"/>
                </a:solidFill>
                <a:effectLst/>
                <a:uLnTx/>
                <a:uFillTx/>
                <a:latin typeface="Gill Sans MT"/>
                <a:ea typeface="+mn-ea"/>
                <a:cs typeface="Gill Sans MT"/>
              </a:rPr>
            </a:br>
            <a:r>
              <a:rPr kumimoji="0" lang="en-US" sz="2600" b="1" i="0" u="sng" strike="noStrike" kern="1200" cap="none" spc="0" normalizeH="0" baseline="0" noProof="0" dirty="0">
                <a:ln>
                  <a:noFill/>
                </a:ln>
                <a:solidFill>
                  <a:srgbClr val="000000"/>
                </a:solidFill>
                <a:effectLst/>
                <a:uLnTx/>
                <a:uFillTx/>
                <a:latin typeface="Gill Sans MT"/>
                <a:ea typeface="+mn-ea"/>
                <a:cs typeface="Gill Sans MT"/>
              </a:rPr>
              <a:t>layer characteristics</a:t>
            </a:r>
            <a:r>
              <a:rPr kumimoji="0" lang="en-US" sz="2600" b="1" i="0" u="none" strike="noStrike" kern="1200" cap="none" spc="0" normalizeH="0" baseline="0" noProof="0" dirty="0">
                <a:ln>
                  <a:noFill/>
                </a:ln>
                <a:solidFill>
                  <a:srgbClr val="000000"/>
                </a:solidFill>
                <a:effectLst/>
                <a:uLnTx/>
                <a:uFillTx/>
                <a:latin typeface="Gill Sans MT"/>
                <a:ea typeface="+mn-ea"/>
                <a:cs typeface="Gill Sans MT"/>
              </a:rPr>
              <a:t> </a:t>
            </a:r>
            <a:r>
              <a:rPr kumimoji="0" lang="en-US" sz="2600" b="1" i="0" u="none" strike="noStrike" kern="1200" cap="none" spc="0" normalizeH="0" baseline="0" noProof="0" dirty="0">
                <a:ln>
                  <a:noFill/>
                </a:ln>
                <a:solidFill>
                  <a:srgbClr val="0000FF"/>
                </a:solidFill>
                <a:effectLst/>
                <a:uLnTx/>
                <a:uFillTx/>
                <a:latin typeface="Gill Sans MT"/>
                <a:ea typeface="+mn-ea"/>
                <a:cs typeface="Gill Sans MT"/>
              </a:rPr>
              <a:t>across the models</a:t>
            </a:r>
          </a:p>
        </p:txBody>
      </p:sp>
      <p:graphicFrame>
        <p:nvGraphicFramePr>
          <p:cNvPr id="14" name="Chart 13"/>
          <p:cNvGraphicFramePr>
            <a:graphicFrameLocks/>
          </p:cNvGraphicFramePr>
          <p:nvPr/>
        </p:nvGraphicFramePr>
        <p:xfrm>
          <a:off x="546240" y="2542401"/>
          <a:ext cx="8162544" cy="3236976"/>
        </p:xfrm>
        <a:graphic>
          <a:graphicData uri="http://schemas.openxmlformats.org/drawingml/2006/chart">
            <c:chart xmlns:c="http://schemas.openxmlformats.org/drawingml/2006/chart" xmlns:r="http://schemas.openxmlformats.org/officeDocument/2006/relationships" r:id="rId3"/>
          </a:graphicData>
        </a:graphic>
      </p:graphicFrame>
      <p:sp>
        <p:nvSpPr>
          <p:cNvPr id="7" name="Shape 6"/>
          <p:cNvSpPr/>
          <p:nvPr/>
        </p:nvSpPr>
        <p:spPr>
          <a:xfrm>
            <a:off x="4965840" y="4800600"/>
            <a:ext cx="1905000" cy="581799"/>
          </a:xfrm>
          <a:prstGeom prst="ellipse">
            <a:avLst/>
          </a:prstGeom>
          <a:solidFill>
            <a:schemeClr val="bg1">
              <a:lumMod val="65000"/>
              <a:alpha val="38823"/>
            </a:schemeClr>
          </a:solidFill>
          <a:ln w="12700" cap="flat" cmpd="sng">
            <a:solidFill>
              <a:srgbClr val="000000"/>
            </a:solidFill>
            <a:prstDash val="solid"/>
            <a:miter lim="800000"/>
            <a:headEnd type="none" w="sm" len="sm"/>
            <a:tailEnd type="none" w="sm" len="sm"/>
          </a:ln>
        </p:spPr>
        <p:txBody>
          <a:bodyPr spcFirstLastPara="1" wrap="square" lIns="91425" tIns="45700" rIns="91425" bIns="45700" anchor="ctr" anchorCtr="0">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Gill Sans MT"/>
              <a:ea typeface="Twentieth Century"/>
              <a:cs typeface="Gill Sans MT"/>
              <a:sym typeface="Twentieth Century"/>
            </a:endParaRPr>
          </a:p>
        </p:txBody>
      </p:sp>
      <p:sp>
        <p:nvSpPr>
          <p:cNvPr id="8" name="Rectangle 7"/>
          <p:cNvSpPr/>
          <p:nvPr/>
        </p:nvSpPr>
        <p:spPr>
          <a:xfrm>
            <a:off x="6032640" y="5867400"/>
            <a:ext cx="2730360" cy="646331"/>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Layers from </a:t>
            </a:r>
            <a:br>
              <a:rPr kumimoji="0" lang="en-US" sz="1800" b="1" i="0" u="none" strike="noStrike" kern="1200" cap="none" spc="0" normalizeH="0" baseline="0" noProof="0" dirty="0">
                <a:ln>
                  <a:noFill/>
                </a:ln>
                <a:solidFill>
                  <a:prstClr val="black"/>
                </a:solidFill>
                <a:effectLst/>
                <a:uLnTx/>
                <a:uFillTx/>
                <a:latin typeface="Gill Sans MT"/>
                <a:ea typeface="+mn-ea"/>
                <a:cs typeface="Gill Sans MT"/>
              </a:rPr>
            </a:b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LSTMs and Transducers</a:t>
            </a:r>
          </a:p>
        </p:txBody>
      </p:sp>
      <p:cxnSp>
        <p:nvCxnSpPr>
          <p:cNvPr id="9" name="Straight Arrow Connector 8"/>
          <p:cNvCxnSpPr/>
          <p:nvPr/>
        </p:nvCxnSpPr>
        <p:spPr>
          <a:xfrm>
            <a:off x="6553200" y="5410200"/>
            <a:ext cx="533400" cy="457200"/>
          </a:xfrm>
          <a:prstGeom prst="straightConnector1">
            <a:avLst/>
          </a:prstGeom>
          <a:ln w="28575" cmpd="sng">
            <a:solidFill>
              <a:schemeClr val="tx1"/>
            </a:solidFill>
            <a:prstDash val="sysDash"/>
            <a:headEnd type="none" w="med" len="med"/>
            <a:tailEnd type="arrow"/>
          </a:ln>
        </p:spPr>
        <p:style>
          <a:lnRef idx="1">
            <a:schemeClr val="accent1"/>
          </a:lnRef>
          <a:fillRef idx="0">
            <a:schemeClr val="accent1"/>
          </a:fillRef>
          <a:effectRef idx="0">
            <a:schemeClr val="accent1"/>
          </a:effectRef>
          <a:fontRef idx="minor">
            <a:schemeClr val="tx1"/>
          </a:fontRef>
        </p:style>
      </p:cxnSp>
      <p:pic>
        <p:nvPicPr>
          <p:cNvPr id="10" name="Picture 9" descr="safari.png"/>
          <p:cNvPicPr>
            <a:picLocks noChangeAspect="1"/>
          </p:cNvPicPr>
          <p:nvPr/>
        </p:nvPicPr>
        <p:blipFill>
          <a:blip r:embed="rId4" cstate="print"/>
          <a:stretch>
            <a:fillRect/>
          </a:stretch>
        </p:blipFill>
        <p:spPr>
          <a:xfrm>
            <a:off x="76200" y="6580445"/>
            <a:ext cx="959296" cy="277563"/>
          </a:xfrm>
          <a:prstGeom prst="rect">
            <a:avLst/>
          </a:prstGeom>
        </p:spPr>
      </p:pic>
      <p:sp>
        <p:nvSpPr>
          <p:cNvPr id="11" name="Shape 6"/>
          <p:cNvSpPr/>
          <p:nvPr/>
        </p:nvSpPr>
        <p:spPr>
          <a:xfrm>
            <a:off x="1524000" y="2819401"/>
            <a:ext cx="4101960" cy="1981199"/>
          </a:xfrm>
          <a:prstGeom prst="ellipse">
            <a:avLst/>
          </a:prstGeom>
          <a:solidFill>
            <a:schemeClr val="bg1">
              <a:lumMod val="65000"/>
              <a:alpha val="38823"/>
            </a:schemeClr>
          </a:solidFill>
          <a:ln w="12700" cap="flat" cmpd="sng">
            <a:solidFill>
              <a:srgbClr val="000000"/>
            </a:solidFill>
            <a:prstDash val="solid"/>
            <a:miter lim="800000"/>
            <a:headEnd type="none" w="sm" len="sm"/>
            <a:tailEnd type="none" w="sm" len="sm"/>
          </a:ln>
        </p:spPr>
        <p:txBody>
          <a:bodyPr spcFirstLastPara="1" wrap="square" lIns="91425" tIns="45700" rIns="91425" bIns="45700" anchor="ctr" anchorCtr="0">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Gill Sans MT"/>
              <a:ea typeface="Twentieth Century"/>
              <a:cs typeface="Gill Sans MT"/>
              <a:sym typeface="Twentieth Century"/>
            </a:endParaRPr>
          </a:p>
        </p:txBody>
      </p:sp>
      <p:sp>
        <p:nvSpPr>
          <p:cNvPr id="13" name="Rectangle 12"/>
          <p:cNvSpPr/>
          <p:nvPr/>
        </p:nvSpPr>
        <p:spPr>
          <a:xfrm>
            <a:off x="4953000" y="1981200"/>
            <a:ext cx="2994102" cy="64633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Layers from </a:t>
            </a:r>
            <a:br>
              <a:rPr kumimoji="0" lang="en-US" sz="1800" b="1" i="0" u="none" strike="noStrike" kern="1200" cap="none" spc="0" normalizeH="0" baseline="0" noProof="0" dirty="0">
                <a:ln>
                  <a:noFill/>
                </a:ln>
                <a:solidFill>
                  <a:prstClr val="black"/>
                </a:solidFill>
                <a:effectLst/>
                <a:uLnTx/>
                <a:uFillTx/>
                <a:latin typeface="Gill Sans MT"/>
                <a:ea typeface="+mn-ea"/>
                <a:cs typeface="Gill Sans MT"/>
              </a:rPr>
            </a:b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CNNs and RCNNs</a:t>
            </a:r>
          </a:p>
        </p:txBody>
      </p:sp>
      <p:cxnSp>
        <p:nvCxnSpPr>
          <p:cNvPr id="15" name="Straight Arrow Connector 14"/>
          <p:cNvCxnSpPr/>
          <p:nvPr/>
        </p:nvCxnSpPr>
        <p:spPr>
          <a:xfrm flipV="1">
            <a:off x="4800600" y="2514600"/>
            <a:ext cx="609600" cy="457200"/>
          </a:xfrm>
          <a:prstGeom prst="straightConnector1">
            <a:avLst/>
          </a:prstGeom>
          <a:ln w="28575" cmpd="sng">
            <a:solidFill>
              <a:schemeClr val="tx1"/>
            </a:solidFill>
            <a:prstDash val="sysDash"/>
            <a:headEnd type="none" w="med" len="med"/>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54876212"/>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itle 1"/>
          <p:cNvSpPr>
            <a:spLocks noGrp="1"/>
          </p:cNvSpPr>
          <p:nvPr>
            <p:ph type="title"/>
          </p:nvPr>
        </p:nvSpPr>
        <p:spPr>
          <a:xfrm>
            <a:off x="0" y="-76200"/>
            <a:ext cx="9144000" cy="914400"/>
          </a:xfrm>
        </p:spPr>
        <p:txBody>
          <a:bodyPr/>
          <a:lstStyle/>
          <a:p>
            <a:r>
              <a:rPr lang="en-US" sz="4000" dirty="0">
                <a:cs typeface="Gill Sans MT"/>
              </a:rPr>
              <a:t>Diversity Within the Models</a:t>
            </a:r>
            <a:endParaRPr lang="en-US" sz="4000" dirty="0">
              <a:latin typeface="Gill Sans MT"/>
              <a:cs typeface="Gill Sans MT"/>
            </a:endParaRPr>
          </a:p>
        </p:txBody>
      </p:sp>
      <p:sp>
        <p:nvSpPr>
          <p:cNvPr id="20" name="Rectangle 19"/>
          <p:cNvSpPr/>
          <p:nvPr/>
        </p:nvSpPr>
        <p:spPr>
          <a:xfrm>
            <a:off x="342900" y="2132799"/>
            <a:ext cx="84582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Gill Sans MT"/>
                <a:ea typeface="+mn-ea"/>
                <a:cs typeface="Gill Sans MT"/>
              </a:rPr>
              <a:t>For example, our analysis of edge CNN models shows: </a:t>
            </a:r>
            <a:endParaRPr kumimoji="0" lang="en-US" sz="2400" b="1" i="0" u="none" strike="noStrike" kern="1200" cap="none" spc="0" normalizeH="0" baseline="0" noProof="0" dirty="0">
              <a:ln>
                <a:noFill/>
              </a:ln>
              <a:solidFill>
                <a:srgbClr val="C00000"/>
              </a:solidFill>
              <a:effectLst/>
              <a:uLnTx/>
              <a:uFillTx/>
              <a:latin typeface="Gill Sans MT"/>
              <a:ea typeface="+mn-ea"/>
              <a:cs typeface="Gill Sans MT"/>
            </a:endParaRPr>
          </a:p>
        </p:txBody>
      </p:sp>
      <p:sp>
        <p:nvSpPr>
          <p:cNvPr id="18" name="TextBox 17"/>
          <p:cNvSpPr txBox="1"/>
          <p:nvPr/>
        </p:nvSpPr>
        <p:spPr>
          <a:xfrm>
            <a:off x="50526" y="2487717"/>
            <a:ext cx="474011"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white"/>
                </a:solidFill>
                <a:effectLst/>
                <a:uLnTx/>
                <a:uFillTx/>
                <a:latin typeface="Arial Black" panose="020B0A04020102020204" pitchFamily="34" charset="0"/>
                <a:ea typeface="+mn-ea"/>
                <a:cs typeface="+mn-cs"/>
              </a:rPr>
              <a:t>1</a:t>
            </a:r>
          </a:p>
        </p:txBody>
      </p:sp>
      <p:sp>
        <p:nvSpPr>
          <p:cNvPr id="27" name="TextBox 26"/>
          <p:cNvSpPr txBox="1"/>
          <p:nvPr/>
        </p:nvSpPr>
        <p:spPr>
          <a:xfrm>
            <a:off x="33715" y="3775914"/>
            <a:ext cx="474011"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white"/>
                </a:solidFill>
                <a:effectLst/>
                <a:uLnTx/>
                <a:uFillTx/>
                <a:latin typeface="Arial Black" panose="020B0A04020102020204" pitchFamily="34" charset="0"/>
                <a:ea typeface="+mn-ea"/>
                <a:cs typeface="+mn-cs"/>
              </a:rPr>
              <a:t>2</a:t>
            </a:r>
          </a:p>
        </p:txBody>
      </p:sp>
      <p:pic>
        <p:nvPicPr>
          <p:cNvPr id="9" name="Picture 8"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23" name="Rectangle 22"/>
          <p:cNvSpPr/>
          <p:nvPr/>
        </p:nvSpPr>
        <p:spPr>
          <a:xfrm>
            <a:off x="-25674" y="945360"/>
            <a:ext cx="9144000" cy="892552"/>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1F497D"/>
                </a:solidFill>
                <a:effectLst/>
                <a:uLnTx/>
                <a:uFillTx/>
                <a:latin typeface="Gill Sans MT"/>
                <a:ea typeface="+mn-ea"/>
                <a:cs typeface="Gill Sans MT"/>
              </a:rPr>
              <a:t>Insight 2</a:t>
            </a:r>
            <a:r>
              <a:rPr kumimoji="0" lang="en-US" sz="2600" b="1" i="0" u="none" strike="noStrike" kern="1200" cap="none" spc="0" normalizeH="0" baseline="0" noProof="0" dirty="0">
                <a:ln>
                  <a:noFill/>
                </a:ln>
                <a:solidFill>
                  <a:srgbClr val="000000"/>
                </a:solidFill>
                <a:effectLst/>
                <a:uLnTx/>
                <a:uFillTx/>
                <a:latin typeface="Gill Sans MT"/>
                <a:ea typeface="+mn-ea"/>
                <a:cs typeface="Gill Sans MT"/>
              </a:rPr>
              <a:t>: even </a:t>
            </a:r>
            <a:r>
              <a:rPr kumimoji="0" lang="en-US" sz="2600" b="1" i="0" u="none" strike="noStrike" kern="1200" cap="none" spc="0" normalizeH="0" baseline="0" noProof="0" dirty="0">
                <a:ln>
                  <a:noFill/>
                </a:ln>
                <a:solidFill>
                  <a:srgbClr val="0000FF"/>
                </a:solidFill>
                <a:effectLst/>
                <a:uLnTx/>
                <a:uFillTx/>
                <a:latin typeface="Gill Sans MT"/>
                <a:ea typeface="+mn-ea"/>
                <a:cs typeface="Gill Sans MT"/>
              </a:rPr>
              <a:t>within</a:t>
            </a:r>
            <a:r>
              <a:rPr kumimoji="0" lang="en-US" sz="2600" b="1" i="0" u="none" strike="noStrike" kern="1200" cap="none" spc="0" normalizeH="0" baseline="0" noProof="0" dirty="0">
                <a:ln>
                  <a:noFill/>
                </a:ln>
                <a:solidFill>
                  <a:srgbClr val="000000"/>
                </a:solidFill>
                <a:effectLst/>
                <a:uLnTx/>
                <a:uFillTx/>
                <a:latin typeface="Gill Sans MT"/>
                <a:ea typeface="+mn-ea"/>
                <a:cs typeface="Gill Sans MT"/>
              </a:rPr>
              <a:t> each model, layers exhibit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C00000"/>
                </a:solidFill>
                <a:effectLst/>
                <a:uLnTx/>
                <a:uFillTx/>
                <a:latin typeface="Gill Sans MT"/>
                <a:ea typeface="+mn-ea"/>
                <a:cs typeface="Gill Sans MT"/>
              </a:rPr>
              <a:t>significant variation </a:t>
            </a:r>
            <a:r>
              <a:rPr kumimoji="0" lang="en-US" sz="2600" b="1" i="0" u="none" strike="noStrike" kern="1200" cap="none" spc="0" normalizeH="0" baseline="0" noProof="0" dirty="0">
                <a:ln>
                  <a:noFill/>
                </a:ln>
                <a:solidFill>
                  <a:srgbClr val="000000"/>
                </a:solidFill>
                <a:effectLst/>
                <a:uLnTx/>
                <a:uFillTx/>
                <a:latin typeface="Gill Sans MT"/>
                <a:ea typeface="+mn-ea"/>
                <a:cs typeface="Gill Sans MT"/>
              </a:rPr>
              <a:t>in terms of layer characteristics</a:t>
            </a:r>
            <a:endParaRPr kumimoji="0" lang="en-US" sz="2600" b="1" i="0" u="none" strike="noStrike" kern="1200" cap="none" spc="0" normalizeH="0" baseline="0" noProof="0" dirty="0">
              <a:ln>
                <a:noFill/>
              </a:ln>
              <a:solidFill>
                <a:srgbClr val="0000FF"/>
              </a:solidFill>
              <a:effectLst/>
              <a:uLnTx/>
              <a:uFillTx/>
              <a:latin typeface="Gill Sans MT"/>
              <a:ea typeface="+mn-ea"/>
              <a:cs typeface="Gill Sans MT"/>
            </a:endParaRPr>
          </a:p>
        </p:txBody>
      </p:sp>
      <p:graphicFrame>
        <p:nvGraphicFramePr>
          <p:cNvPr id="46" name="Chart 45">
            <a:extLst>
              <a:ext uri="{FF2B5EF4-FFF2-40B4-BE49-F238E27FC236}">
                <a16:creationId xmlns:a16="http://schemas.microsoft.com/office/drawing/2014/main" id="{89F66459-07FF-704F-BEE4-E8D56557CA28}"/>
              </a:ext>
            </a:extLst>
          </p:cNvPr>
          <p:cNvGraphicFramePr>
            <a:graphicFrameLocks/>
          </p:cNvGraphicFramePr>
          <p:nvPr/>
        </p:nvGraphicFramePr>
        <p:xfrm>
          <a:off x="-25674" y="2594661"/>
          <a:ext cx="4572000" cy="2577500"/>
        </p:xfrm>
        <a:graphic>
          <a:graphicData uri="http://schemas.openxmlformats.org/drawingml/2006/chart">
            <c:chart xmlns:c="http://schemas.openxmlformats.org/drawingml/2006/chart" xmlns:r="http://schemas.openxmlformats.org/officeDocument/2006/relationships" r:id="rId4"/>
          </a:graphicData>
        </a:graphic>
      </p:graphicFrame>
      <p:grpSp>
        <p:nvGrpSpPr>
          <p:cNvPr id="47" name="Group 46">
            <a:extLst>
              <a:ext uri="{FF2B5EF4-FFF2-40B4-BE49-F238E27FC236}">
                <a16:creationId xmlns:a16="http://schemas.microsoft.com/office/drawing/2014/main" id="{064D1AA3-0F57-CD4A-A9C8-CB56ECBD228D}"/>
              </a:ext>
            </a:extLst>
          </p:cNvPr>
          <p:cNvGrpSpPr/>
          <p:nvPr/>
        </p:nvGrpSpPr>
        <p:grpSpPr>
          <a:xfrm>
            <a:off x="1166311" y="3627425"/>
            <a:ext cx="3189515" cy="932685"/>
            <a:chOff x="1230085" y="1447800"/>
            <a:chExt cx="3189515" cy="932685"/>
          </a:xfrm>
        </p:grpSpPr>
        <p:sp>
          <p:nvSpPr>
            <p:cNvPr id="48" name="Rounded Rectangle 47">
              <a:extLst>
                <a:ext uri="{FF2B5EF4-FFF2-40B4-BE49-F238E27FC236}">
                  <a16:creationId xmlns:a16="http://schemas.microsoft.com/office/drawing/2014/main" id="{63915C18-60E5-E94C-854A-20EE478DA660}"/>
                </a:ext>
              </a:extLst>
            </p:cNvPr>
            <p:cNvSpPr/>
            <p:nvPr/>
          </p:nvSpPr>
          <p:spPr bwMode="auto">
            <a:xfrm>
              <a:off x="3429000" y="1694685"/>
              <a:ext cx="990600" cy="685800"/>
            </a:xfrm>
            <a:prstGeom prst="roundRect">
              <a:avLst/>
            </a:prstGeom>
            <a:solidFill>
              <a:schemeClr val="lt1">
                <a:alpha val="0"/>
              </a:schemeClr>
            </a:solidFill>
            <a:ln w="38100" cmpd="sng">
              <a:solidFill>
                <a:schemeClr val="accent2"/>
              </a:solidFill>
              <a:prstDash val="sysDash"/>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Lucida Sans" pitchFamily="34" charset="0"/>
                <a:ea typeface="굴림" pitchFamily="34" charset="-127"/>
                <a:cs typeface="Tahoma" pitchFamily="34" charset="0"/>
              </a:endParaRPr>
            </a:p>
          </p:txBody>
        </p:sp>
        <p:sp>
          <p:nvSpPr>
            <p:cNvPr id="50" name="Rounded Rectangle 49">
              <a:extLst>
                <a:ext uri="{FF2B5EF4-FFF2-40B4-BE49-F238E27FC236}">
                  <a16:creationId xmlns:a16="http://schemas.microsoft.com/office/drawing/2014/main" id="{5879BFA2-420D-4743-B01C-5AE31A8115FC}"/>
                </a:ext>
              </a:extLst>
            </p:cNvPr>
            <p:cNvSpPr/>
            <p:nvPr/>
          </p:nvSpPr>
          <p:spPr bwMode="auto">
            <a:xfrm>
              <a:off x="1230085" y="1447800"/>
              <a:ext cx="990600" cy="685800"/>
            </a:xfrm>
            <a:prstGeom prst="roundRect">
              <a:avLst/>
            </a:prstGeom>
            <a:solidFill>
              <a:schemeClr val="lt1">
                <a:alpha val="0"/>
              </a:schemeClr>
            </a:solidFill>
            <a:ln w="38100" cmpd="sng">
              <a:solidFill>
                <a:schemeClr val="accent2"/>
              </a:solidFill>
              <a:prstDash val="sysDash"/>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Lucida Sans" pitchFamily="34" charset="0"/>
                <a:ea typeface="굴림" pitchFamily="34" charset="-127"/>
                <a:cs typeface="Tahoma" pitchFamily="34" charset="0"/>
              </a:endParaRPr>
            </a:p>
          </p:txBody>
        </p:sp>
      </p:grpSp>
      <p:graphicFrame>
        <p:nvGraphicFramePr>
          <p:cNvPr id="53" name="Chart 52">
            <a:extLst>
              <a:ext uri="{FF2B5EF4-FFF2-40B4-BE49-F238E27FC236}">
                <a16:creationId xmlns:a16="http://schemas.microsoft.com/office/drawing/2014/main" id="{B237B0FF-BF9C-BB47-AAD5-580D7A9A9D41}"/>
              </a:ext>
            </a:extLst>
          </p:cNvPr>
          <p:cNvGraphicFramePr>
            <a:graphicFrameLocks/>
          </p:cNvGraphicFramePr>
          <p:nvPr/>
        </p:nvGraphicFramePr>
        <p:xfrm>
          <a:off x="4462272" y="2796617"/>
          <a:ext cx="4681728" cy="2391771"/>
        </p:xfrm>
        <a:graphic>
          <a:graphicData uri="http://schemas.openxmlformats.org/drawingml/2006/chart">
            <c:chart xmlns:c="http://schemas.openxmlformats.org/drawingml/2006/chart" xmlns:r="http://schemas.openxmlformats.org/officeDocument/2006/relationships" r:id="rId5"/>
          </a:graphicData>
        </a:graphic>
      </p:graphicFrame>
      <p:sp>
        <p:nvSpPr>
          <p:cNvPr id="57" name="Rectangle 56">
            <a:extLst>
              <a:ext uri="{FF2B5EF4-FFF2-40B4-BE49-F238E27FC236}">
                <a16:creationId xmlns:a16="http://schemas.microsoft.com/office/drawing/2014/main" id="{55C3E561-DA5A-E843-8E03-B446ADEF3F3C}"/>
              </a:ext>
            </a:extLst>
          </p:cNvPr>
          <p:cNvSpPr/>
          <p:nvPr/>
        </p:nvSpPr>
        <p:spPr>
          <a:xfrm>
            <a:off x="-25674" y="5869871"/>
            <a:ext cx="9169674" cy="461665"/>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Gill Sans MT"/>
                <a:ea typeface="+mn-ea"/>
                <a:cs typeface="Gill Sans MT"/>
              </a:rPr>
              <a:t>Variation in </a:t>
            </a:r>
            <a:r>
              <a:rPr kumimoji="0" lang="en-US" sz="2400" b="1" i="0" u="none" strike="noStrike" kern="1200" cap="none" spc="0" normalizeH="0" baseline="0" noProof="0" dirty="0">
                <a:ln>
                  <a:noFill/>
                </a:ln>
                <a:solidFill>
                  <a:srgbClr val="0000FF"/>
                </a:solidFill>
                <a:effectLst/>
                <a:uLnTx/>
                <a:uFillTx/>
                <a:latin typeface="Gill Sans MT"/>
                <a:ea typeface="+mn-ea"/>
                <a:cs typeface="Gill Sans MT"/>
              </a:rPr>
              <a:t>FLOP/Byte: </a:t>
            </a:r>
            <a:r>
              <a:rPr kumimoji="0" lang="en-US" sz="2400" b="1" i="0" u="none" strike="noStrike" kern="1200" cap="none" spc="0" normalizeH="0" baseline="0" noProof="0" dirty="0">
                <a:ln>
                  <a:noFill/>
                </a:ln>
                <a:solidFill>
                  <a:srgbClr val="000000"/>
                </a:solidFill>
                <a:effectLst/>
                <a:uLnTx/>
                <a:uFillTx/>
                <a:latin typeface="Gill Sans MT"/>
                <a:ea typeface="+mn-ea"/>
                <a:cs typeface="Gill Sans MT"/>
              </a:rPr>
              <a:t>up to </a:t>
            </a:r>
            <a:r>
              <a:rPr kumimoji="0" lang="en-US" sz="2400" b="1" i="0" u="none" strike="noStrike" kern="1200" cap="none" spc="0" normalizeH="0" baseline="0" noProof="0" dirty="0">
                <a:ln>
                  <a:noFill/>
                </a:ln>
                <a:solidFill>
                  <a:srgbClr val="0000FF"/>
                </a:solidFill>
                <a:effectLst/>
                <a:uLnTx/>
                <a:uFillTx/>
                <a:latin typeface="Gill Sans MT"/>
                <a:ea typeface="+mn-ea"/>
                <a:cs typeface="Gill Sans MT"/>
              </a:rPr>
              <a:t>244x</a:t>
            </a:r>
            <a:r>
              <a:rPr kumimoji="0" lang="en-US" sz="2400" b="1" i="0" u="none" strike="noStrike" kern="1200" cap="none" spc="0" normalizeH="0" baseline="0" noProof="0" dirty="0">
                <a:ln>
                  <a:noFill/>
                </a:ln>
                <a:solidFill>
                  <a:srgbClr val="000000"/>
                </a:solidFill>
                <a:effectLst/>
                <a:uLnTx/>
                <a:uFillTx/>
                <a:latin typeface="Gill Sans MT"/>
                <a:ea typeface="+mn-ea"/>
                <a:cs typeface="Gill Sans MT"/>
              </a:rPr>
              <a:t> across layers</a:t>
            </a:r>
          </a:p>
        </p:txBody>
      </p:sp>
      <p:sp>
        <p:nvSpPr>
          <p:cNvPr id="58" name="Rounded Rectangle 57">
            <a:extLst>
              <a:ext uri="{FF2B5EF4-FFF2-40B4-BE49-F238E27FC236}">
                <a16:creationId xmlns:a16="http://schemas.microsoft.com/office/drawing/2014/main" id="{15F8C434-3BB6-3442-93DD-EFCD378945D3}"/>
              </a:ext>
            </a:extLst>
          </p:cNvPr>
          <p:cNvSpPr/>
          <p:nvPr/>
        </p:nvSpPr>
        <p:spPr bwMode="auto">
          <a:xfrm>
            <a:off x="5919715" y="3452961"/>
            <a:ext cx="990600" cy="685800"/>
          </a:xfrm>
          <a:prstGeom prst="roundRect">
            <a:avLst/>
          </a:prstGeom>
          <a:solidFill>
            <a:schemeClr val="lt1">
              <a:alpha val="0"/>
            </a:schemeClr>
          </a:solidFill>
          <a:ln w="38100" cmpd="sng">
            <a:solidFill>
              <a:schemeClr val="accent2"/>
            </a:solidFill>
            <a:prstDash val="sysDash"/>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Lucida Sans" pitchFamily="34" charset="0"/>
              <a:ea typeface="굴림" pitchFamily="34" charset="-127"/>
              <a:cs typeface="Tahoma" pitchFamily="34" charset="0"/>
            </a:endParaRPr>
          </a:p>
        </p:txBody>
      </p:sp>
      <p:sp>
        <p:nvSpPr>
          <p:cNvPr id="59" name="Rounded Rectangle 58">
            <a:extLst>
              <a:ext uri="{FF2B5EF4-FFF2-40B4-BE49-F238E27FC236}">
                <a16:creationId xmlns:a16="http://schemas.microsoft.com/office/drawing/2014/main" id="{7F9AAB31-AD36-5D44-B004-0EEC8C56B9CB}"/>
              </a:ext>
            </a:extLst>
          </p:cNvPr>
          <p:cNvSpPr/>
          <p:nvPr/>
        </p:nvSpPr>
        <p:spPr bwMode="auto">
          <a:xfrm>
            <a:off x="7016761" y="3930212"/>
            <a:ext cx="990600" cy="685800"/>
          </a:xfrm>
          <a:prstGeom prst="roundRect">
            <a:avLst/>
          </a:prstGeom>
          <a:solidFill>
            <a:schemeClr val="lt1">
              <a:alpha val="0"/>
            </a:schemeClr>
          </a:solidFill>
          <a:ln w="38100" cmpd="sng">
            <a:solidFill>
              <a:schemeClr val="accent2"/>
            </a:solidFill>
            <a:prstDash val="sysDash"/>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Lucida Sans" pitchFamily="34" charset="0"/>
              <a:ea typeface="굴림" pitchFamily="34" charset="-127"/>
              <a:cs typeface="Tahoma" pitchFamily="34" charset="0"/>
            </a:endParaRPr>
          </a:p>
        </p:txBody>
      </p:sp>
      <p:sp>
        <p:nvSpPr>
          <p:cNvPr id="60" name="Rectangle 59">
            <a:extLst>
              <a:ext uri="{FF2B5EF4-FFF2-40B4-BE49-F238E27FC236}">
                <a16:creationId xmlns:a16="http://schemas.microsoft.com/office/drawing/2014/main" id="{27255C45-7B86-5745-B1B2-7E93DF5FBD83}"/>
              </a:ext>
            </a:extLst>
          </p:cNvPr>
          <p:cNvSpPr/>
          <p:nvPr/>
        </p:nvSpPr>
        <p:spPr>
          <a:xfrm>
            <a:off x="-25674" y="5248258"/>
            <a:ext cx="9169674" cy="461665"/>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Gill Sans MT"/>
                <a:ea typeface="+mn-ea"/>
                <a:cs typeface="Gill Sans MT"/>
              </a:rPr>
              <a:t>Variation in </a:t>
            </a:r>
            <a:r>
              <a:rPr kumimoji="0" lang="en-US" sz="2400" b="1" i="0" u="none" strike="noStrike" kern="1200" cap="none" spc="0" normalizeH="0" baseline="0" noProof="0" dirty="0">
                <a:ln>
                  <a:noFill/>
                </a:ln>
                <a:solidFill>
                  <a:srgbClr val="0000FF"/>
                </a:solidFill>
                <a:effectLst/>
                <a:uLnTx/>
                <a:uFillTx/>
                <a:latin typeface="Gill Sans MT"/>
                <a:ea typeface="+mn-ea"/>
                <a:cs typeface="Gill Sans MT"/>
              </a:rPr>
              <a:t>MAC intensity: </a:t>
            </a:r>
            <a:r>
              <a:rPr kumimoji="0" lang="en-US" sz="2400" b="1" i="0" u="none" strike="noStrike" kern="1200" cap="none" spc="0" normalizeH="0" baseline="0" noProof="0" dirty="0">
                <a:ln>
                  <a:noFill/>
                </a:ln>
                <a:solidFill>
                  <a:srgbClr val="000000"/>
                </a:solidFill>
                <a:effectLst/>
                <a:uLnTx/>
                <a:uFillTx/>
                <a:latin typeface="Gill Sans MT"/>
                <a:ea typeface="+mn-ea"/>
                <a:cs typeface="Gill Sans MT"/>
              </a:rPr>
              <a:t>up to </a:t>
            </a:r>
            <a:r>
              <a:rPr kumimoji="0" lang="en-US" sz="2400" b="1" i="0" u="none" strike="noStrike" kern="1200" cap="none" spc="0" normalizeH="0" baseline="0" noProof="0" dirty="0">
                <a:ln>
                  <a:noFill/>
                </a:ln>
                <a:solidFill>
                  <a:srgbClr val="0000FF"/>
                </a:solidFill>
                <a:effectLst/>
                <a:uLnTx/>
                <a:uFillTx/>
                <a:latin typeface="Gill Sans MT"/>
                <a:ea typeface="+mn-ea"/>
                <a:cs typeface="Gill Sans MT"/>
              </a:rPr>
              <a:t>200x</a:t>
            </a:r>
            <a:r>
              <a:rPr kumimoji="0" lang="en-US" sz="2400" b="1" i="0" u="none" strike="noStrike" kern="1200" cap="none" spc="0" normalizeH="0" baseline="0" noProof="0" dirty="0">
                <a:ln>
                  <a:noFill/>
                </a:ln>
                <a:solidFill>
                  <a:srgbClr val="000000"/>
                </a:solidFill>
                <a:effectLst/>
                <a:uLnTx/>
                <a:uFillTx/>
                <a:latin typeface="Gill Sans MT"/>
                <a:ea typeface="+mn-ea"/>
                <a:cs typeface="Gill Sans MT"/>
              </a:rPr>
              <a:t> across layers</a:t>
            </a:r>
          </a:p>
        </p:txBody>
      </p:sp>
    </p:spTree>
    <p:extLst>
      <p:ext uri="{BB962C8B-B14F-4D97-AF65-F5344CB8AC3E}">
        <p14:creationId xmlns:p14="http://schemas.microsoft.com/office/powerpoint/2010/main" val="3568984895"/>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itle 1"/>
          <p:cNvSpPr>
            <a:spLocks noGrp="1"/>
          </p:cNvSpPr>
          <p:nvPr>
            <p:ph type="title"/>
          </p:nvPr>
        </p:nvSpPr>
        <p:spPr>
          <a:xfrm>
            <a:off x="0" y="-228600"/>
            <a:ext cx="9144000" cy="914400"/>
          </a:xfrm>
        </p:spPr>
        <p:txBody>
          <a:bodyPr/>
          <a:lstStyle/>
          <a:p>
            <a:r>
              <a:rPr lang="en-US" sz="4000" dirty="0">
                <a:latin typeface="Gill Sans MT"/>
                <a:cs typeface="Gill Sans MT"/>
              </a:rPr>
              <a:t>Mensa High-Level Overview</a:t>
            </a:r>
          </a:p>
        </p:txBody>
      </p:sp>
      <p:grpSp>
        <p:nvGrpSpPr>
          <p:cNvPr id="14" name="Group 13"/>
          <p:cNvGrpSpPr/>
          <p:nvPr/>
        </p:nvGrpSpPr>
        <p:grpSpPr>
          <a:xfrm>
            <a:off x="6696511" y="4158818"/>
            <a:ext cx="451102" cy="703013"/>
            <a:chOff x="5486400" y="4419599"/>
            <a:chExt cx="533400" cy="703013"/>
          </a:xfrm>
        </p:grpSpPr>
        <p:sp>
          <p:nvSpPr>
            <p:cNvPr id="16" name="Rounded Rectangle 15"/>
            <p:cNvSpPr/>
            <p:nvPr/>
          </p:nvSpPr>
          <p:spPr bwMode="auto">
            <a:xfrm>
              <a:off x="5486400" y="4419599"/>
              <a:ext cx="533400" cy="703013"/>
            </a:xfrm>
            <a:prstGeom prst="roundRect">
              <a:avLst/>
            </a:prstGeom>
            <a:solidFill>
              <a:schemeClr val="lt1">
                <a:alpha val="0"/>
              </a:schemeClr>
            </a:solidFill>
            <a:ln w="28575" cmpd="sng">
              <a:solidFill>
                <a:srgbClr val="000000"/>
              </a:solidFill>
              <a:prstDash val="sysDash"/>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Gill Sans MT"/>
                <a:ea typeface="굴림" pitchFamily="34" charset="-127"/>
                <a:cs typeface="Gill Sans MT"/>
              </a:endParaRPr>
            </a:p>
          </p:txBody>
        </p:sp>
        <p:grpSp>
          <p:nvGrpSpPr>
            <p:cNvPr id="25" name="Group 24"/>
            <p:cNvGrpSpPr/>
            <p:nvPr/>
          </p:nvGrpSpPr>
          <p:grpSpPr>
            <a:xfrm rot="5400000">
              <a:off x="5358057" y="4714812"/>
              <a:ext cx="561486" cy="152400"/>
              <a:chOff x="2743200" y="2590800"/>
              <a:chExt cx="1447800" cy="228600"/>
            </a:xfrm>
            <a:solidFill>
              <a:schemeClr val="accent1"/>
            </a:solidFill>
          </p:grpSpPr>
          <p:grpSp>
            <p:nvGrpSpPr>
              <p:cNvPr id="26" name="Group 25"/>
              <p:cNvGrpSpPr/>
              <p:nvPr/>
            </p:nvGrpSpPr>
            <p:grpSpPr>
              <a:xfrm>
                <a:off x="3124200" y="2590800"/>
                <a:ext cx="1066800" cy="228600"/>
                <a:chOff x="3505200" y="2590800"/>
                <a:chExt cx="1066800" cy="228600"/>
              </a:xfrm>
              <a:grpFill/>
            </p:grpSpPr>
            <p:sp>
              <p:nvSpPr>
                <p:cNvPr id="28" name="Oval 27"/>
                <p:cNvSpPr/>
                <p:nvPr/>
              </p:nvSpPr>
              <p:spPr>
                <a:xfrm>
                  <a:off x="3505200" y="2590800"/>
                  <a:ext cx="304800" cy="228600"/>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29" name="Oval 28"/>
                <p:cNvSpPr/>
                <p:nvPr/>
              </p:nvSpPr>
              <p:spPr>
                <a:xfrm>
                  <a:off x="3886200" y="2590800"/>
                  <a:ext cx="304800" cy="228600"/>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30" name="Oval 29"/>
                <p:cNvSpPr/>
                <p:nvPr/>
              </p:nvSpPr>
              <p:spPr>
                <a:xfrm>
                  <a:off x="4267200" y="2590800"/>
                  <a:ext cx="304800" cy="228600"/>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grpSp>
          <p:sp>
            <p:nvSpPr>
              <p:cNvPr id="27" name="Oval 26"/>
              <p:cNvSpPr/>
              <p:nvPr/>
            </p:nvSpPr>
            <p:spPr>
              <a:xfrm>
                <a:off x="2743200" y="2590800"/>
                <a:ext cx="304800" cy="228600"/>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grpSp>
        <p:grpSp>
          <p:nvGrpSpPr>
            <p:cNvPr id="41" name="Group 40"/>
            <p:cNvGrpSpPr/>
            <p:nvPr/>
          </p:nvGrpSpPr>
          <p:grpSpPr>
            <a:xfrm rot="5400000">
              <a:off x="5734417" y="4733628"/>
              <a:ext cx="265967" cy="152401"/>
              <a:chOff x="3505203" y="3505190"/>
              <a:chExt cx="685796" cy="228601"/>
            </a:xfrm>
            <a:solidFill>
              <a:srgbClr val="45CB27"/>
            </a:solidFill>
          </p:grpSpPr>
          <p:sp>
            <p:nvSpPr>
              <p:cNvPr id="43" name="Oval 42"/>
              <p:cNvSpPr/>
              <p:nvPr/>
            </p:nvSpPr>
            <p:spPr>
              <a:xfrm>
                <a:off x="3505203" y="3505191"/>
                <a:ext cx="304798" cy="228600"/>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44" name="Oval 43"/>
              <p:cNvSpPr/>
              <p:nvPr/>
            </p:nvSpPr>
            <p:spPr>
              <a:xfrm>
                <a:off x="3886201" y="3505190"/>
                <a:ext cx="304798" cy="228600"/>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grpSp>
      </p:grpSp>
      <p:sp>
        <p:nvSpPr>
          <p:cNvPr id="136" name="TextBox 135"/>
          <p:cNvSpPr txBox="1"/>
          <p:nvPr/>
        </p:nvSpPr>
        <p:spPr>
          <a:xfrm>
            <a:off x="800109" y="5867400"/>
            <a:ext cx="2933691"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C00000"/>
                </a:solidFill>
                <a:effectLst/>
                <a:uLnTx/>
                <a:uFillTx/>
                <a:latin typeface="Gill Sans MT"/>
                <a:ea typeface="+mn-ea"/>
                <a:cs typeface="Gill Sans MT"/>
              </a:rPr>
              <a:t>Monolithic Accelerator</a:t>
            </a:r>
          </a:p>
        </p:txBody>
      </p:sp>
      <p:cxnSp>
        <p:nvCxnSpPr>
          <p:cNvPr id="173" name="Straight Arrow Connector 172"/>
          <p:cNvCxnSpPr/>
          <p:nvPr/>
        </p:nvCxnSpPr>
        <p:spPr>
          <a:xfrm>
            <a:off x="5547413" y="4975683"/>
            <a:ext cx="0" cy="326136"/>
          </a:xfrm>
          <a:prstGeom prst="straightConnector1">
            <a:avLst/>
          </a:prstGeom>
          <a:noFill/>
          <a:ln w="38100" cap="flat" cmpd="sng" algn="ctr">
            <a:solidFill>
              <a:schemeClr val="tx1"/>
            </a:solidFill>
            <a:prstDash val="solid"/>
            <a:miter lim="800000"/>
            <a:headEnd type="none"/>
            <a:tailEnd type="arrow"/>
          </a:ln>
          <a:effectLst/>
        </p:spPr>
      </p:cxnSp>
      <p:cxnSp>
        <p:nvCxnSpPr>
          <p:cNvPr id="174" name="Straight Arrow Connector 173"/>
          <p:cNvCxnSpPr>
            <a:stCxn id="242" idx="2"/>
            <a:endCxn id="209" idx="0"/>
          </p:cNvCxnSpPr>
          <p:nvPr/>
        </p:nvCxnSpPr>
        <p:spPr>
          <a:xfrm flipH="1">
            <a:off x="6875329" y="3429000"/>
            <a:ext cx="20771" cy="272619"/>
          </a:xfrm>
          <a:prstGeom prst="straightConnector1">
            <a:avLst/>
          </a:prstGeom>
          <a:noFill/>
          <a:ln w="38100" cap="flat" cmpd="sng" algn="ctr">
            <a:solidFill>
              <a:schemeClr val="tx1"/>
            </a:solidFill>
            <a:prstDash val="solid"/>
            <a:miter lim="800000"/>
            <a:headEnd type="none"/>
            <a:tailEnd type="arrow"/>
          </a:ln>
          <a:effectLst/>
        </p:spPr>
      </p:cxnSp>
      <p:grpSp>
        <p:nvGrpSpPr>
          <p:cNvPr id="12" name="Group 11"/>
          <p:cNvGrpSpPr/>
          <p:nvPr/>
        </p:nvGrpSpPr>
        <p:grpSpPr>
          <a:xfrm>
            <a:off x="140816" y="1219200"/>
            <a:ext cx="1546410" cy="1295400"/>
            <a:chOff x="1143000" y="1581090"/>
            <a:chExt cx="1546410" cy="1295400"/>
          </a:xfrm>
        </p:grpSpPr>
        <p:pic>
          <p:nvPicPr>
            <p:cNvPr id="75" name="Picture 74"/>
            <p:cNvPicPr>
              <a:picLocks noChangeAspect="1"/>
            </p:cNvPicPr>
            <p:nvPr/>
          </p:nvPicPr>
          <p:blipFill>
            <a:blip r:embed="rId3"/>
            <a:stretch>
              <a:fillRect/>
            </a:stretch>
          </p:blipFill>
          <p:spPr>
            <a:xfrm>
              <a:off x="1143000" y="1981200"/>
              <a:ext cx="1546410" cy="895290"/>
            </a:xfrm>
            <a:prstGeom prst="rect">
              <a:avLst/>
            </a:prstGeom>
          </p:spPr>
        </p:pic>
        <p:sp>
          <p:nvSpPr>
            <p:cNvPr id="77" name="TextBox 76"/>
            <p:cNvSpPr txBox="1"/>
            <p:nvPr/>
          </p:nvSpPr>
          <p:spPr>
            <a:xfrm>
              <a:off x="1320172" y="1581090"/>
              <a:ext cx="1170388"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Gill Sans MT"/>
                </a:rPr>
                <a:t>Model A</a:t>
              </a:r>
            </a:p>
          </p:txBody>
        </p:sp>
      </p:grpSp>
      <p:sp>
        <p:nvSpPr>
          <p:cNvPr id="209" name="TextBox 208"/>
          <p:cNvSpPr txBox="1"/>
          <p:nvPr/>
        </p:nvSpPr>
        <p:spPr>
          <a:xfrm>
            <a:off x="6277857" y="3701619"/>
            <a:ext cx="1194943"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Gill Sans MT"/>
              </a:rPr>
              <a:t>Family 2</a:t>
            </a:r>
          </a:p>
        </p:txBody>
      </p:sp>
      <p:sp>
        <p:nvSpPr>
          <p:cNvPr id="210" name="TextBox 209"/>
          <p:cNvSpPr txBox="1"/>
          <p:nvPr/>
        </p:nvSpPr>
        <p:spPr>
          <a:xfrm>
            <a:off x="7660630" y="3701619"/>
            <a:ext cx="1194943"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Gill Sans MT"/>
              </a:rPr>
              <a:t>Family 3</a:t>
            </a:r>
          </a:p>
        </p:txBody>
      </p:sp>
      <p:sp>
        <p:nvSpPr>
          <p:cNvPr id="99" name="TextBox 98"/>
          <p:cNvSpPr txBox="1"/>
          <p:nvPr/>
        </p:nvSpPr>
        <p:spPr>
          <a:xfrm>
            <a:off x="198932" y="609600"/>
            <a:ext cx="3912610"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C00000"/>
                </a:solidFill>
                <a:effectLst/>
                <a:uLnTx/>
                <a:uFillTx/>
                <a:latin typeface="Gill Sans MT"/>
                <a:ea typeface="+mn-ea"/>
                <a:cs typeface="Gill Sans MT"/>
              </a:rPr>
              <a:t>Edge TPU Accelerator</a:t>
            </a:r>
          </a:p>
        </p:txBody>
      </p:sp>
      <p:sp>
        <p:nvSpPr>
          <p:cNvPr id="102" name="TextBox 101"/>
          <p:cNvSpPr txBox="1"/>
          <p:nvPr/>
        </p:nvSpPr>
        <p:spPr>
          <a:xfrm>
            <a:off x="6213539" y="533400"/>
            <a:ext cx="1261884"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1F497D"/>
                </a:solidFill>
                <a:effectLst/>
                <a:uLnTx/>
                <a:uFillTx/>
                <a:latin typeface="Gill Sans MT"/>
                <a:ea typeface="+mn-ea"/>
                <a:cs typeface="Gill Sans MT"/>
              </a:rPr>
              <a:t>Mensa</a:t>
            </a:r>
          </a:p>
        </p:txBody>
      </p:sp>
      <p:cxnSp>
        <p:nvCxnSpPr>
          <p:cNvPr id="109" name="Straight Arrow Connector 108"/>
          <p:cNvCxnSpPr>
            <a:cxnSpLocks/>
          </p:cNvCxnSpPr>
          <p:nvPr/>
        </p:nvCxnSpPr>
        <p:spPr>
          <a:xfrm>
            <a:off x="2356192" y="2891297"/>
            <a:ext cx="0" cy="810322"/>
          </a:xfrm>
          <a:prstGeom prst="straightConnector1">
            <a:avLst/>
          </a:prstGeom>
          <a:noFill/>
          <a:ln w="57150" cap="flat" cmpd="sng" algn="ctr">
            <a:solidFill>
              <a:schemeClr val="tx1"/>
            </a:solidFill>
            <a:prstDash val="solid"/>
            <a:miter lim="800000"/>
            <a:headEnd type="none"/>
            <a:tailEnd type="arrow"/>
          </a:ln>
          <a:effectLst/>
        </p:spPr>
      </p:cxnSp>
      <p:cxnSp>
        <p:nvCxnSpPr>
          <p:cNvPr id="137" name="Straight Arrow Connector 136"/>
          <p:cNvCxnSpPr>
            <a:cxnSpLocks/>
          </p:cNvCxnSpPr>
          <p:nvPr/>
        </p:nvCxnSpPr>
        <p:spPr>
          <a:xfrm flipV="1">
            <a:off x="4648200" y="1066800"/>
            <a:ext cx="0" cy="5167690"/>
          </a:xfrm>
          <a:prstGeom prst="straightConnector1">
            <a:avLst/>
          </a:prstGeom>
          <a:ln w="19050" cmpd="sng">
            <a:solidFill>
              <a:schemeClr val="tx1"/>
            </a:solidFill>
            <a:prstDash val="sysDash"/>
            <a:headEnd type="none" w="med" len="med"/>
            <a:tailEnd type="none"/>
          </a:ln>
        </p:spPr>
        <p:style>
          <a:lnRef idx="1">
            <a:schemeClr val="accent1"/>
          </a:lnRef>
          <a:fillRef idx="0">
            <a:schemeClr val="accent1"/>
          </a:fillRef>
          <a:effectRef idx="0">
            <a:schemeClr val="accent1"/>
          </a:effectRef>
          <a:fontRef idx="minor">
            <a:schemeClr val="tx1"/>
          </a:fontRef>
        </p:style>
      </p:cxnSp>
      <p:grpSp>
        <p:nvGrpSpPr>
          <p:cNvPr id="138" name="Group 137"/>
          <p:cNvGrpSpPr/>
          <p:nvPr/>
        </p:nvGrpSpPr>
        <p:grpSpPr>
          <a:xfrm>
            <a:off x="990599" y="4571997"/>
            <a:ext cx="2667001" cy="1219202"/>
            <a:chOff x="1656735" y="4190999"/>
            <a:chExt cx="1696065" cy="914403"/>
          </a:xfrm>
        </p:grpSpPr>
        <p:sp>
          <p:nvSpPr>
            <p:cNvPr id="139" name="Rounded Rectangle 138"/>
            <p:cNvSpPr/>
            <p:nvPr/>
          </p:nvSpPr>
          <p:spPr>
            <a:xfrm>
              <a:off x="1656735" y="4191000"/>
              <a:ext cx="1696065" cy="914400"/>
            </a:xfrm>
            <a:prstGeom prst="roundRect">
              <a:avLst/>
            </a:prstGeom>
            <a:solidFill>
              <a:schemeClr val="lt1">
                <a:alpha val="0"/>
              </a:schemeClr>
            </a:solidFill>
            <a:ln w="28575" cmpd="sng">
              <a:solidFill>
                <a:srgbClr val="000000"/>
              </a:solidFill>
              <a:prstDash val="sys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Gill Sans MT"/>
              </a:endParaRPr>
            </a:p>
          </p:txBody>
        </p:sp>
        <p:grpSp>
          <p:nvGrpSpPr>
            <p:cNvPr id="140" name="Group 139"/>
            <p:cNvGrpSpPr/>
            <p:nvPr/>
          </p:nvGrpSpPr>
          <p:grpSpPr>
            <a:xfrm>
              <a:off x="1728012" y="4190999"/>
              <a:ext cx="380998" cy="914400"/>
              <a:chOff x="3778929" y="5410199"/>
              <a:chExt cx="670320" cy="1219200"/>
            </a:xfrm>
          </p:grpSpPr>
          <p:sp>
            <p:nvSpPr>
              <p:cNvPr id="225" name="Rounded Rectangle 224"/>
              <p:cNvSpPr/>
              <p:nvPr/>
            </p:nvSpPr>
            <p:spPr>
              <a:xfrm>
                <a:off x="3778929" y="5486401"/>
                <a:ext cx="670320" cy="1036983"/>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dirty="0">
                  <a:ln>
                    <a:noFill/>
                  </a:ln>
                  <a:solidFill>
                    <a:prstClr val="black"/>
                  </a:solidFill>
                  <a:effectLst/>
                  <a:uLnTx/>
                  <a:uFillTx/>
                  <a:latin typeface="Gill Sans MT"/>
                  <a:ea typeface="+mn-ea"/>
                  <a:cs typeface="Gill Sans MT"/>
                </a:endParaRPr>
              </a:p>
            </p:txBody>
          </p:sp>
          <p:sp>
            <p:nvSpPr>
              <p:cNvPr id="226" name="TextBox 225"/>
              <p:cNvSpPr txBox="1"/>
              <p:nvPr/>
            </p:nvSpPr>
            <p:spPr>
              <a:xfrm rot="16200000">
                <a:off x="3503998" y="5795964"/>
                <a:ext cx="1219200" cy="44767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Gill Sans MT"/>
                  </a:rPr>
                  <a:t>Buffer</a:t>
                </a:r>
              </a:p>
            </p:txBody>
          </p:sp>
        </p:grpSp>
        <p:grpSp>
          <p:nvGrpSpPr>
            <p:cNvPr id="141" name="Group 140"/>
            <p:cNvGrpSpPr/>
            <p:nvPr/>
          </p:nvGrpSpPr>
          <p:grpSpPr>
            <a:xfrm>
              <a:off x="2165557" y="4191002"/>
              <a:ext cx="359620" cy="914400"/>
              <a:chOff x="3655823" y="5410202"/>
              <a:chExt cx="476852" cy="1219200"/>
            </a:xfrm>
          </p:grpSpPr>
          <p:sp>
            <p:nvSpPr>
              <p:cNvPr id="223" name="Rounded Rectangle 222"/>
              <p:cNvSpPr/>
              <p:nvPr/>
            </p:nvSpPr>
            <p:spPr>
              <a:xfrm>
                <a:off x="3655823" y="5486401"/>
                <a:ext cx="476852" cy="1036983"/>
              </a:xfrm>
              <a:prstGeom prst="roundRect">
                <a:avLst/>
              </a:prstGeom>
              <a:solidFill>
                <a:schemeClr val="bg1">
                  <a:lumMod val="6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dirty="0">
                  <a:ln>
                    <a:noFill/>
                  </a:ln>
                  <a:solidFill>
                    <a:prstClr val="black"/>
                  </a:solidFill>
                  <a:effectLst/>
                  <a:uLnTx/>
                  <a:uFillTx/>
                  <a:latin typeface="Gill Sans MT"/>
                  <a:ea typeface="+mn-ea"/>
                  <a:cs typeface="Gill Sans MT"/>
                </a:endParaRPr>
              </a:p>
            </p:txBody>
          </p:sp>
          <p:sp>
            <p:nvSpPr>
              <p:cNvPr id="224" name="TextBox 223"/>
              <p:cNvSpPr txBox="1"/>
              <p:nvPr/>
            </p:nvSpPr>
            <p:spPr>
              <a:xfrm rot="16200000">
                <a:off x="3267073" y="5851104"/>
                <a:ext cx="1219200" cy="33739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srgbClr val="000000"/>
                    </a:solidFill>
                    <a:effectLst/>
                    <a:uLnTx/>
                    <a:uFillTx/>
                    <a:latin typeface="Gill Sans MT"/>
                    <a:ea typeface="+mn-ea"/>
                    <a:cs typeface="Gill Sans MT"/>
                  </a:rPr>
                  <a:t>NoC</a:t>
                </a:r>
                <a:endParaRPr kumimoji="0" lang="en-US" sz="2000" b="1" i="0" u="none" strike="noStrike" kern="1200" cap="none" spc="0" normalizeH="0" baseline="0" noProof="0" dirty="0">
                  <a:ln>
                    <a:noFill/>
                  </a:ln>
                  <a:solidFill>
                    <a:srgbClr val="000000"/>
                  </a:solidFill>
                  <a:effectLst/>
                  <a:uLnTx/>
                  <a:uFillTx/>
                  <a:latin typeface="Gill Sans MT"/>
                  <a:ea typeface="+mn-ea"/>
                  <a:cs typeface="Gill Sans MT"/>
                </a:endParaRPr>
              </a:p>
            </p:txBody>
          </p:sp>
        </p:grpSp>
        <p:grpSp>
          <p:nvGrpSpPr>
            <p:cNvPr id="142" name="Group 141"/>
            <p:cNvGrpSpPr/>
            <p:nvPr/>
          </p:nvGrpSpPr>
          <p:grpSpPr>
            <a:xfrm>
              <a:off x="2590801" y="4267200"/>
              <a:ext cx="685800" cy="762000"/>
              <a:chOff x="1905000" y="4876800"/>
              <a:chExt cx="4370698" cy="2998047"/>
            </a:xfrm>
          </p:grpSpPr>
          <p:grpSp>
            <p:nvGrpSpPr>
              <p:cNvPr id="143" name="Group 142"/>
              <p:cNvGrpSpPr/>
              <p:nvPr/>
            </p:nvGrpSpPr>
            <p:grpSpPr>
              <a:xfrm>
                <a:off x="1905000" y="4876800"/>
                <a:ext cx="4370698" cy="1474047"/>
                <a:chOff x="1905000" y="4876800"/>
                <a:chExt cx="4370698" cy="1474047"/>
              </a:xfrm>
            </p:grpSpPr>
            <p:grpSp>
              <p:nvGrpSpPr>
                <p:cNvPr id="185" name="Group 184"/>
                <p:cNvGrpSpPr/>
                <p:nvPr/>
              </p:nvGrpSpPr>
              <p:grpSpPr>
                <a:xfrm>
                  <a:off x="1905000" y="4876800"/>
                  <a:ext cx="2160898" cy="1474047"/>
                  <a:chOff x="1823106" y="5168762"/>
                  <a:chExt cx="1687788" cy="1155838"/>
                </a:xfrm>
              </p:grpSpPr>
              <p:sp>
                <p:nvSpPr>
                  <p:cNvPr id="203" name="Rounded Rectangle 202"/>
                  <p:cNvSpPr/>
                  <p:nvPr/>
                </p:nvSpPr>
                <p:spPr>
                  <a:xfrm>
                    <a:off x="1828800"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04" name="Rounded Rectangle 203"/>
                  <p:cNvSpPr/>
                  <p:nvPr/>
                </p:nvSpPr>
                <p:spPr>
                  <a:xfrm>
                    <a:off x="2260778"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05" name="Rounded Rectangle 204"/>
                  <p:cNvSpPr/>
                  <p:nvPr/>
                </p:nvSpPr>
                <p:spPr>
                  <a:xfrm>
                    <a:off x="1828800"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06" name="Rounded Rectangle 205"/>
                  <p:cNvSpPr/>
                  <p:nvPr/>
                </p:nvSpPr>
                <p:spPr>
                  <a:xfrm>
                    <a:off x="2260778"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08" name="Rounded Rectangle 207"/>
                  <p:cNvSpPr/>
                  <p:nvPr/>
                </p:nvSpPr>
                <p:spPr>
                  <a:xfrm>
                    <a:off x="1828800" y="57810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11" name="Rounded Rectangle 210"/>
                  <p:cNvSpPr/>
                  <p:nvPr/>
                </p:nvSpPr>
                <p:spPr>
                  <a:xfrm>
                    <a:off x="2260778"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12" name="Rounded Rectangle 211"/>
                  <p:cNvSpPr/>
                  <p:nvPr/>
                </p:nvSpPr>
                <p:spPr>
                  <a:xfrm>
                    <a:off x="2692755"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14" name="Rounded Rectangle 213"/>
                  <p:cNvSpPr/>
                  <p:nvPr/>
                </p:nvSpPr>
                <p:spPr>
                  <a:xfrm>
                    <a:off x="2692755"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15" name="Rounded Rectangle 214"/>
                  <p:cNvSpPr/>
                  <p:nvPr/>
                </p:nvSpPr>
                <p:spPr>
                  <a:xfrm>
                    <a:off x="2692755"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16" name="Rounded Rectangle 215"/>
                  <p:cNvSpPr/>
                  <p:nvPr/>
                </p:nvSpPr>
                <p:spPr>
                  <a:xfrm>
                    <a:off x="3118187" y="516876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17" name="Rounded Rectangle 216"/>
                  <p:cNvSpPr/>
                  <p:nvPr/>
                </p:nvSpPr>
                <p:spPr>
                  <a:xfrm>
                    <a:off x="3118187" y="5466936"/>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18" name="Rounded Rectangle 217"/>
                  <p:cNvSpPr/>
                  <p:nvPr/>
                </p:nvSpPr>
                <p:spPr>
                  <a:xfrm>
                    <a:off x="3118187" y="57748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19" name="Rounded Rectangle 218"/>
                  <p:cNvSpPr/>
                  <p:nvPr/>
                </p:nvSpPr>
                <p:spPr>
                  <a:xfrm>
                    <a:off x="1823106" y="60858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20" name="Rounded Rectangle 219"/>
                  <p:cNvSpPr/>
                  <p:nvPr/>
                </p:nvSpPr>
                <p:spPr>
                  <a:xfrm>
                    <a:off x="2255084"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21" name="Rounded Rectangle 220"/>
                  <p:cNvSpPr/>
                  <p:nvPr/>
                </p:nvSpPr>
                <p:spPr>
                  <a:xfrm>
                    <a:off x="2687061"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22" name="Rounded Rectangle 221"/>
                  <p:cNvSpPr/>
                  <p:nvPr/>
                </p:nvSpPr>
                <p:spPr>
                  <a:xfrm>
                    <a:off x="3112493" y="60796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grpSp>
            <p:grpSp>
              <p:nvGrpSpPr>
                <p:cNvPr id="186" name="Group 185"/>
                <p:cNvGrpSpPr/>
                <p:nvPr/>
              </p:nvGrpSpPr>
              <p:grpSpPr>
                <a:xfrm>
                  <a:off x="4114800" y="4876800"/>
                  <a:ext cx="2160898" cy="1474047"/>
                  <a:chOff x="1823106" y="5168762"/>
                  <a:chExt cx="1687788" cy="1155838"/>
                </a:xfrm>
              </p:grpSpPr>
              <p:sp>
                <p:nvSpPr>
                  <p:cNvPr id="187" name="Rounded Rectangle 186"/>
                  <p:cNvSpPr/>
                  <p:nvPr/>
                </p:nvSpPr>
                <p:spPr>
                  <a:xfrm>
                    <a:off x="1828800"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88" name="Rounded Rectangle 187"/>
                  <p:cNvSpPr/>
                  <p:nvPr/>
                </p:nvSpPr>
                <p:spPr>
                  <a:xfrm>
                    <a:off x="2260778"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89" name="Rounded Rectangle 188"/>
                  <p:cNvSpPr/>
                  <p:nvPr/>
                </p:nvSpPr>
                <p:spPr>
                  <a:xfrm>
                    <a:off x="1828800"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90" name="Rounded Rectangle 189"/>
                  <p:cNvSpPr/>
                  <p:nvPr/>
                </p:nvSpPr>
                <p:spPr>
                  <a:xfrm>
                    <a:off x="2260778"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91" name="Rounded Rectangle 190"/>
                  <p:cNvSpPr/>
                  <p:nvPr/>
                </p:nvSpPr>
                <p:spPr>
                  <a:xfrm>
                    <a:off x="1828800" y="57810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92" name="Rounded Rectangle 191"/>
                  <p:cNvSpPr/>
                  <p:nvPr/>
                </p:nvSpPr>
                <p:spPr>
                  <a:xfrm>
                    <a:off x="2260778"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93" name="Rounded Rectangle 192"/>
                  <p:cNvSpPr/>
                  <p:nvPr/>
                </p:nvSpPr>
                <p:spPr>
                  <a:xfrm>
                    <a:off x="2692755"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94" name="Rounded Rectangle 193"/>
                  <p:cNvSpPr/>
                  <p:nvPr/>
                </p:nvSpPr>
                <p:spPr>
                  <a:xfrm>
                    <a:off x="2692755"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95" name="Rounded Rectangle 194"/>
                  <p:cNvSpPr/>
                  <p:nvPr/>
                </p:nvSpPr>
                <p:spPr>
                  <a:xfrm>
                    <a:off x="2692755"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96" name="Rounded Rectangle 195"/>
                  <p:cNvSpPr/>
                  <p:nvPr/>
                </p:nvSpPr>
                <p:spPr>
                  <a:xfrm>
                    <a:off x="3118187" y="516876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97" name="Rounded Rectangle 196"/>
                  <p:cNvSpPr/>
                  <p:nvPr/>
                </p:nvSpPr>
                <p:spPr>
                  <a:xfrm>
                    <a:off x="3118187" y="5466936"/>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98" name="Rounded Rectangle 197"/>
                  <p:cNvSpPr/>
                  <p:nvPr/>
                </p:nvSpPr>
                <p:spPr>
                  <a:xfrm>
                    <a:off x="3118187" y="57748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99" name="Rounded Rectangle 198"/>
                  <p:cNvSpPr/>
                  <p:nvPr/>
                </p:nvSpPr>
                <p:spPr>
                  <a:xfrm>
                    <a:off x="1823106" y="60858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00" name="Rounded Rectangle 199"/>
                  <p:cNvSpPr/>
                  <p:nvPr/>
                </p:nvSpPr>
                <p:spPr>
                  <a:xfrm>
                    <a:off x="2255084"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01" name="Rounded Rectangle 200"/>
                  <p:cNvSpPr/>
                  <p:nvPr/>
                </p:nvSpPr>
                <p:spPr>
                  <a:xfrm>
                    <a:off x="2687061"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02" name="Rounded Rectangle 201"/>
                  <p:cNvSpPr/>
                  <p:nvPr/>
                </p:nvSpPr>
                <p:spPr>
                  <a:xfrm>
                    <a:off x="3112493" y="60796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grpSp>
          </p:grpSp>
          <p:grpSp>
            <p:nvGrpSpPr>
              <p:cNvPr id="144" name="Group 143"/>
              <p:cNvGrpSpPr/>
              <p:nvPr/>
            </p:nvGrpSpPr>
            <p:grpSpPr>
              <a:xfrm>
                <a:off x="1905000" y="6400800"/>
                <a:ext cx="4370698" cy="1474047"/>
                <a:chOff x="1905000" y="4876800"/>
                <a:chExt cx="4370698" cy="1474047"/>
              </a:xfrm>
            </p:grpSpPr>
            <p:grpSp>
              <p:nvGrpSpPr>
                <p:cNvPr id="145" name="Group 144"/>
                <p:cNvGrpSpPr/>
                <p:nvPr/>
              </p:nvGrpSpPr>
              <p:grpSpPr>
                <a:xfrm>
                  <a:off x="1905000" y="4876800"/>
                  <a:ext cx="2160898" cy="1474047"/>
                  <a:chOff x="1823106" y="5168762"/>
                  <a:chExt cx="1687788" cy="1155838"/>
                </a:xfrm>
              </p:grpSpPr>
              <p:sp>
                <p:nvSpPr>
                  <p:cNvPr id="163" name="Rounded Rectangle 162"/>
                  <p:cNvSpPr/>
                  <p:nvPr/>
                </p:nvSpPr>
                <p:spPr>
                  <a:xfrm>
                    <a:off x="1828800"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64" name="Rounded Rectangle 163"/>
                  <p:cNvSpPr/>
                  <p:nvPr/>
                </p:nvSpPr>
                <p:spPr>
                  <a:xfrm>
                    <a:off x="2260778"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65" name="Rounded Rectangle 164"/>
                  <p:cNvSpPr/>
                  <p:nvPr/>
                </p:nvSpPr>
                <p:spPr>
                  <a:xfrm>
                    <a:off x="1828800"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66" name="Rounded Rectangle 165"/>
                  <p:cNvSpPr/>
                  <p:nvPr/>
                </p:nvSpPr>
                <p:spPr>
                  <a:xfrm>
                    <a:off x="2260778"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67" name="Rounded Rectangle 166"/>
                  <p:cNvSpPr/>
                  <p:nvPr/>
                </p:nvSpPr>
                <p:spPr>
                  <a:xfrm>
                    <a:off x="1828800" y="57810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68" name="Rounded Rectangle 167"/>
                  <p:cNvSpPr/>
                  <p:nvPr/>
                </p:nvSpPr>
                <p:spPr>
                  <a:xfrm>
                    <a:off x="2260778"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69" name="Rounded Rectangle 168"/>
                  <p:cNvSpPr/>
                  <p:nvPr/>
                </p:nvSpPr>
                <p:spPr>
                  <a:xfrm>
                    <a:off x="2692755"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70" name="Rounded Rectangle 169"/>
                  <p:cNvSpPr/>
                  <p:nvPr/>
                </p:nvSpPr>
                <p:spPr>
                  <a:xfrm>
                    <a:off x="2692755"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71" name="Rounded Rectangle 170"/>
                  <p:cNvSpPr/>
                  <p:nvPr/>
                </p:nvSpPr>
                <p:spPr>
                  <a:xfrm>
                    <a:off x="2692755"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72" name="Rounded Rectangle 171"/>
                  <p:cNvSpPr/>
                  <p:nvPr/>
                </p:nvSpPr>
                <p:spPr>
                  <a:xfrm>
                    <a:off x="3118187" y="516876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79" name="Rounded Rectangle 178"/>
                  <p:cNvSpPr/>
                  <p:nvPr/>
                </p:nvSpPr>
                <p:spPr>
                  <a:xfrm>
                    <a:off x="3118187" y="5466936"/>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80" name="Rounded Rectangle 179"/>
                  <p:cNvSpPr/>
                  <p:nvPr/>
                </p:nvSpPr>
                <p:spPr>
                  <a:xfrm>
                    <a:off x="3118187" y="57748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81" name="Rounded Rectangle 180"/>
                  <p:cNvSpPr/>
                  <p:nvPr/>
                </p:nvSpPr>
                <p:spPr>
                  <a:xfrm>
                    <a:off x="1823106" y="60858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82" name="Rounded Rectangle 181"/>
                  <p:cNvSpPr/>
                  <p:nvPr/>
                </p:nvSpPr>
                <p:spPr>
                  <a:xfrm>
                    <a:off x="2255084"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83" name="Rounded Rectangle 182"/>
                  <p:cNvSpPr/>
                  <p:nvPr/>
                </p:nvSpPr>
                <p:spPr>
                  <a:xfrm>
                    <a:off x="2687061"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84" name="Rounded Rectangle 183"/>
                  <p:cNvSpPr/>
                  <p:nvPr/>
                </p:nvSpPr>
                <p:spPr>
                  <a:xfrm>
                    <a:off x="3112493" y="60796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grpSp>
            <p:grpSp>
              <p:nvGrpSpPr>
                <p:cNvPr id="146" name="Group 145"/>
                <p:cNvGrpSpPr/>
                <p:nvPr/>
              </p:nvGrpSpPr>
              <p:grpSpPr>
                <a:xfrm>
                  <a:off x="4114800" y="4876800"/>
                  <a:ext cx="2160898" cy="1474047"/>
                  <a:chOff x="1823106" y="5168762"/>
                  <a:chExt cx="1687788" cy="1155838"/>
                </a:xfrm>
              </p:grpSpPr>
              <p:sp>
                <p:nvSpPr>
                  <p:cNvPr id="147" name="Rounded Rectangle 146"/>
                  <p:cNvSpPr/>
                  <p:nvPr/>
                </p:nvSpPr>
                <p:spPr>
                  <a:xfrm>
                    <a:off x="1828800"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48" name="Rounded Rectangle 147"/>
                  <p:cNvSpPr/>
                  <p:nvPr/>
                </p:nvSpPr>
                <p:spPr>
                  <a:xfrm>
                    <a:off x="2260778"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49" name="Rounded Rectangle 148"/>
                  <p:cNvSpPr/>
                  <p:nvPr/>
                </p:nvSpPr>
                <p:spPr>
                  <a:xfrm>
                    <a:off x="1828800"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50" name="Rounded Rectangle 149"/>
                  <p:cNvSpPr/>
                  <p:nvPr/>
                </p:nvSpPr>
                <p:spPr>
                  <a:xfrm>
                    <a:off x="2260778"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51" name="Rounded Rectangle 150"/>
                  <p:cNvSpPr/>
                  <p:nvPr/>
                </p:nvSpPr>
                <p:spPr>
                  <a:xfrm>
                    <a:off x="1828800" y="57810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52" name="Rounded Rectangle 151"/>
                  <p:cNvSpPr/>
                  <p:nvPr/>
                </p:nvSpPr>
                <p:spPr>
                  <a:xfrm>
                    <a:off x="2260778"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53" name="Rounded Rectangle 152"/>
                  <p:cNvSpPr/>
                  <p:nvPr/>
                </p:nvSpPr>
                <p:spPr>
                  <a:xfrm>
                    <a:off x="2692755"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54" name="Rounded Rectangle 153"/>
                  <p:cNvSpPr/>
                  <p:nvPr/>
                </p:nvSpPr>
                <p:spPr>
                  <a:xfrm>
                    <a:off x="2692755"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55" name="Rounded Rectangle 154"/>
                  <p:cNvSpPr/>
                  <p:nvPr/>
                </p:nvSpPr>
                <p:spPr>
                  <a:xfrm>
                    <a:off x="2692755"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56" name="Rounded Rectangle 155"/>
                  <p:cNvSpPr/>
                  <p:nvPr/>
                </p:nvSpPr>
                <p:spPr>
                  <a:xfrm>
                    <a:off x="3118187" y="516876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57" name="Rounded Rectangle 156"/>
                  <p:cNvSpPr/>
                  <p:nvPr/>
                </p:nvSpPr>
                <p:spPr>
                  <a:xfrm>
                    <a:off x="3118187" y="5466936"/>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58" name="Rounded Rectangle 157"/>
                  <p:cNvSpPr/>
                  <p:nvPr/>
                </p:nvSpPr>
                <p:spPr>
                  <a:xfrm>
                    <a:off x="3118187" y="57748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59" name="Rounded Rectangle 158"/>
                  <p:cNvSpPr/>
                  <p:nvPr/>
                </p:nvSpPr>
                <p:spPr>
                  <a:xfrm>
                    <a:off x="1823106" y="60858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60" name="Rounded Rectangle 159"/>
                  <p:cNvSpPr/>
                  <p:nvPr/>
                </p:nvSpPr>
                <p:spPr>
                  <a:xfrm>
                    <a:off x="2255084"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61" name="Rounded Rectangle 160"/>
                  <p:cNvSpPr/>
                  <p:nvPr/>
                </p:nvSpPr>
                <p:spPr>
                  <a:xfrm>
                    <a:off x="2687061"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62" name="Rounded Rectangle 161"/>
                  <p:cNvSpPr/>
                  <p:nvPr/>
                </p:nvSpPr>
                <p:spPr>
                  <a:xfrm>
                    <a:off x="3112493" y="60796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grpSp>
          </p:grpSp>
        </p:grpSp>
      </p:grpSp>
      <p:pic>
        <p:nvPicPr>
          <p:cNvPr id="2" name="Picture 1"/>
          <p:cNvPicPr>
            <a:picLocks noChangeAspect="1"/>
          </p:cNvPicPr>
          <p:nvPr/>
        </p:nvPicPr>
        <p:blipFill>
          <a:blip r:embed="rId4"/>
          <a:stretch>
            <a:fillRect/>
          </a:stretch>
        </p:blipFill>
        <p:spPr>
          <a:xfrm>
            <a:off x="1664816" y="1619310"/>
            <a:ext cx="1219200" cy="810978"/>
          </a:xfrm>
          <a:prstGeom prst="rect">
            <a:avLst/>
          </a:prstGeom>
        </p:spPr>
      </p:pic>
      <p:sp>
        <p:nvSpPr>
          <p:cNvPr id="230" name="TextBox 229"/>
          <p:cNvSpPr txBox="1"/>
          <p:nvPr/>
        </p:nvSpPr>
        <p:spPr>
          <a:xfrm>
            <a:off x="1713628" y="1219200"/>
            <a:ext cx="1170388"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Gill Sans MT"/>
              </a:rPr>
              <a:t>Model B</a:t>
            </a:r>
          </a:p>
        </p:txBody>
      </p:sp>
      <p:pic>
        <p:nvPicPr>
          <p:cNvPr id="231" name="Picture 230">
            <a:extLst>
              <a:ext uri="{FF2B5EF4-FFF2-40B4-BE49-F238E27FC236}">
                <a16:creationId xmlns:a16="http://schemas.microsoft.com/office/drawing/2014/main" id="{E4F31467-1A4E-A642-A1C4-D3DB55A2A338}"/>
              </a:ext>
            </a:extLst>
          </p:cNvPr>
          <p:cNvPicPr>
            <a:picLocks noChangeAspect="1"/>
          </p:cNvPicPr>
          <p:nvPr/>
        </p:nvPicPr>
        <p:blipFill>
          <a:blip r:embed="rId5"/>
          <a:stretch>
            <a:fillRect/>
          </a:stretch>
        </p:blipFill>
        <p:spPr>
          <a:xfrm>
            <a:off x="3265016" y="1673738"/>
            <a:ext cx="914400" cy="783772"/>
          </a:xfrm>
          <a:prstGeom prst="rect">
            <a:avLst/>
          </a:prstGeom>
        </p:spPr>
      </p:pic>
      <p:sp>
        <p:nvSpPr>
          <p:cNvPr id="232" name="TextBox 231"/>
          <p:cNvSpPr txBox="1"/>
          <p:nvPr/>
        </p:nvSpPr>
        <p:spPr>
          <a:xfrm>
            <a:off x="3073644" y="1219200"/>
            <a:ext cx="1193556"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Gill Sans MT"/>
              </a:rPr>
              <a:t>Model C</a:t>
            </a:r>
          </a:p>
        </p:txBody>
      </p:sp>
      <p:grpSp>
        <p:nvGrpSpPr>
          <p:cNvPr id="235" name="Group 234"/>
          <p:cNvGrpSpPr/>
          <p:nvPr/>
        </p:nvGrpSpPr>
        <p:grpSpPr>
          <a:xfrm>
            <a:off x="4800600" y="1219200"/>
            <a:ext cx="1546410" cy="1295400"/>
            <a:chOff x="1143000" y="1581090"/>
            <a:chExt cx="1546410" cy="1295400"/>
          </a:xfrm>
        </p:grpSpPr>
        <p:pic>
          <p:nvPicPr>
            <p:cNvPr id="236" name="Picture 235"/>
            <p:cNvPicPr>
              <a:picLocks noChangeAspect="1"/>
            </p:cNvPicPr>
            <p:nvPr/>
          </p:nvPicPr>
          <p:blipFill>
            <a:blip r:embed="rId3"/>
            <a:stretch>
              <a:fillRect/>
            </a:stretch>
          </p:blipFill>
          <p:spPr>
            <a:xfrm>
              <a:off x="1143000" y="1981200"/>
              <a:ext cx="1546410" cy="895290"/>
            </a:xfrm>
            <a:prstGeom prst="rect">
              <a:avLst/>
            </a:prstGeom>
          </p:spPr>
        </p:pic>
        <p:sp>
          <p:nvSpPr>
            <p:cNvPr id="237" name="TextBox 236"/>
            <p:cNvSpPr txBox="1"/>
            <p:nvPr/>
          </p:nvSpPr>
          <p:spPr>
            <a:xfrm>
              <a:off x="1320172" y="1581090"/>
              <a:ext cx="1170388"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Gill Sans MT"/>
                </a:rPr>
                <a:t>Model A</a:t>
              </a:r>
            </a:p>
          </p:txBody>
        </p:sp>
      </p:grpSp>
      <p:pic>
        <p:nvPicPr>
          <p:cNvPr id="238" name="Picture 237"/>
          <p:cNvPicPr>
            <a:picLocks noChangeAspect="1"/>
          </p:cNvPicPr>
          <p:nvPr/>
        </p:nvPicPr>
        <p:blipFill>
          <a:blip r:embed="rId4"/>
          <a:stretch>
            <a:fillRect/>
          </a:stretch>
        </p:blipFill>
        <p:spPr>
          <a:xfrm>
            <a:off x="6324600" y="1619310"/>
            <a:ext cx="1219200" cy="810978"/>
          </a:xfrm>
          <a:prstGeom prst="rect">
            <a:avLst/>
          </a:prstGeom>
        </p:spPr>
      </p:pic>
      <p:sp>
        <p:nvSpPr>
          <p:cNvPr id="239" name="TextBox 238"/>
          <p:cNvSpPr txBox="1"/>
          <p:nvPr/>
        </p:nvSpPr>
        <p:spPr>
          <a:xfrm>
            <a:off x="6373412" y="1219200"/>
            <a:ext cx="1170388"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Gill Sans MT"/>
              </a:rPr>
              <a:t>Model B</a:t>
            </a:r>
          </a:p>
        </p:txBody>
      </p:sp>
      <p:pic>
        <p:nvPicPr>
          <p:cNvPr id="240" name="Picture 239">
            <a:extLst>
              <a:ext uri="{FF2B5EF4-FFF2-40B4-BE49-F238E27FC236}">
                <a16:creationId xmlns:a16="http://schemas.microsoft.com/office/drawing/2014/main" id="{E4F31467-1A4E-A642-A1C4-D3DB55A2A338}"/>
              </a:ext>
            </a:extLst>
          </p:cNvPr>
          <p:cNvPicPr>
            <a:picLocks noChangeAspect="1"/>
          </p:cNvPicPr>
          <p:nvPr/>
        </p:nvPicPr>
        <p:blipFill>
          <a:blip r:embed="rId5"/>
          <a:stretch>
            <a:fillRect/>
          </a:stretch>
        </p:blipFill>
        <p:spPr>
          <a:xfrm>
            <a:off x="7924800" y="1673738"/>
            <a:ext cx="914400" cy="783772"/>
          </a:xfrm>
          <a:prstGeom prst="rect">
            <a:avLst/>
          </a:prstGeom>
        </p:spPr>
      </p:pic>
      <p:sp>
        <p:nvSpPr>
          <p:cNvPr id="241" name="TextBox 240"/>
          <p:cNvSpPr txBox="1"/>
          <p:nvPr/>
        </p:nvSpPr>
        <p:spPr>
          <a:xfrm>
            <a:off x="7733428" y="1219200"/>
            <a:ext cx="1193556"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Gill Sans MT"/>
              </a:rPr>
              <a:t>Model C</a:t>
            </a:r>
          </a:p>
        </p:txBody>
      </p:sp>
      <p:sp>
        <p:nvSpPr>
          <p:cNvPr id="242" name="Rounded Rectangle 241"/>
          <p:cNvSpPr/>
          <p:nvPr/>
        </p:nvSpPr>
        <p:spPr>
          <a:xfrm>
            <a:off x="6172200" y="2971800"/>
            <a:ext cx="1447800" cy="45720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Gill Sans MT"/>
                <a:ea typeface="+mn-ea"/>
                <a:cs typeface="Gill Sans MT"/>
              </a:rPr>
              <a:t>Runtime</a:t>
            </a:r>
          </a:p>
        </p:txBody>
      </p:sp>
      <p:cxnSp>
        <p:nvCxnSpPr>
          <p:cNvPr id="243" name="Straight Arrow Connector 242"/>
          <p:cNvCxnSpPr/>
          <p:nvPr/>
        </p:nvCxnSpPr>
        <p:spPr>
          <a:xfrm>
            <a:off x="6934200" y="2438400"/>
            <a:ext cx="0" cy="457200"/>
          </a:xfrm>
          <a:prstGeom prst="straightConnector1">
            <a:avLst/>
          </a:prstGeom>
          <a:noFill/>
          <a:ln w="57150" cap="flat" cmpd="sng" algn="ctr">
            <a:solidFill>
              <a:schemeClr val="tx1"/>
            </a:solidFill>
            <a:prstDash val="solid"/>
            <a:miter lim="800000"/>
            <a:headEnd type="none"/>
            <a:tailEnd type="arrow"/>
          </a:ln>
          <a:effectLst/>
        </p:spPr>
      </p:cxnSp>
      <p:grpSp>
        <p:nvGrpSpPr>
          <p:cNvPr id="21" name="Group 20"/>
          <p:cNvGrpSpPr/>
          <p:nvPr/>
        </p:nvGrpSpPr>
        <p:grpSpPr>
          <a:xfrm>
            <a:off x="5318813" y="4158822"/>
            <a:ext cx="457200" cy="693869"/>
            <a:chOff x="7848600" y="4419599"/>
            <a:chExt cx="533400" cy="902029"/>
          </a:xfrm>
        </p:grpSpPr>
        <p:sp>
          <p:nvSpPr>
            <p:cNvPr id="74" name="Rounded Rectangle 73"/>
            <p:cNvSpPr/>
            <p:nvPr/>
          </p:nvSpPr>
          <p:spPr bwMode="auto">
            <a:xfrm>
              <a:off x="7848600" y="4419599"/>
              <a:ext cx="533400" cy="902029"/>
            </a:xfrm>
            <a:prstGeom prst="roundRect">
              <a:avLst/>
            </a:prstGeom>
            <a:solidFill>
              <a:schemeClr val="lt1">
                <a:alpha val="0"/>
              </a:schemeClr>
            </a:solidFill>
            <a:ln w="28575" cmpd="sng">
              <a:solidFill>
                <a:srgbClr val="000000"/>
              </a:solidFill>
              <a:prstDash val="sysDash"/>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Gill Sans MT"/>
                <a:ea typeface="굴림" pitchFamily="34" charset="-127"/>
                <a:cs typeface="Gill Sans MT"/>
              </a:endParaRPr>
            </a:p>
          </p:txBody>
        </p:sp>
        <p:grpSp>
          <p:nvGrpSpPr>
            <p:cNvPr id="17" name="Group 16"/>
            <p:cNvGrpSpPr/>
            <p:nvPr/>
          </p:nvGrpSpPr>
          <p:grpSpPr>
            <a:xfrm rot="5400000">
              <a:off x="7646884" y="4817326"/>
              <a:ext cx="718390" cy="162558"/>
              <a:chOff x="2743200" y="2590800"/>
              <a:chExt cx="1828800" cy="228600"/>
            </a:xfrm>
          </p:grpSpPr>
          <p:grpSp>
            <p:nvGrpSpPr>
              <p:cNvPr id="18" name="Group 17"/>
              <p:cNvGrpSpPr/>
              <p:nvPr/>
            </p:nvGrpSpPr>
            <p:grpSpPr>
              <a:xfrm>
                <a:off x="3124200" y="2590800"/>
                <a:ext cx="1447800" cy="228600"/>
                <a:chOff x="3505200" y="2590800"/>
                <a:chExt cx="1447800" cy="228600"/>
              </a:xfrm>
            </p:grpSpPr>
            <p:sp>
              <p:nvSpPr>
                <p:cNvPr id="20" name="Oval 19"/>
                <p:cNvSpPr/>
                <p:nvPr/>
              </p:nvSpPr>
              <p:spPr>
                <a:xfrm>
                  <a:off x="3505200" y="2590800"/>
                  <a:ext cx="304800" cy="228600"/>
                </a:xfrm>
                <a:prstGeom prst="ellipse">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22" name="Oval 21"/>
                <p:cNvSpPr/>
                <p:nvPr/>
              </p:nvSpPr>
              <p:spPr>
                <a:xfrm>
                  <a:off x="3886200" y="2590800"/>
                  <a:ext cx="304800" cy="228600"/>
                </a:xfrm>
                <a:prstGeom prst="ellipse">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23" name="Oval 22"/>
                <p:cNvSpPr/>
                <p:nvPr/>
              </p:nvSpPr>
              <p:spPr>
                <a:xfrm>
                  <a:off x="4267200" y="2590800"/>
                  <a:ext cx="304800" cy="228600"/>
                </a:xfrm>
                <a:prstGeom prst="ellipse">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24" name="Oval 23"/>
                <p:cNvSpPr/>
                <p:nvPr/>
              </p:nvSpPr>
              <p:spPr>
                <a:xfrm>
                  <a:off x="4648200" y="2590800"/>
                  <a:ext cx="304800" cy="228600"/>
                </a:xfrm>
                <a:prstGeom prst="ellipse">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grpSp>
          <p:sp>
            <p:nvSpPr>
              <p:cNvPr id="19" name="Oval 18"/>
              <p:cNvSpPr/>
              <p:nvPr/>
            </p:nvSpPr>
            <p:spPr>
              <a:xfrm>
                <a:off x="2743200" y="2590800"/>
                <a:ext cx="304800" cy="228600"/>
              </a:xfrm>
              <a:prstGeom prst="ellipse">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grpSp>
        <p:grpSp>
          <p:nvGrpSpPr>
            <p:cNvPr id="244" name="Group 243"/>
            <p:cNvGrpSpPr/>
            <p:nvPr/>
          </p:nvGrpSpPr>
          <p:grpSpPr>
            <a:xfrm rot="5400000">
              <a:off x="7865326" y="4817324"/>
              <a:ext cx="718388" cy="162562"/>
              <a:chOff x="2743194" y="1533504"/>
              <a:chExt cx="1828805" cy="228605"/>
            </a:xfrm>
            <a:solidFill>
              <a:srgbClr val="1F497D"/>
            </a:solidFill>
          </p:grpSpPr>
          <p:grpSp>
            <p:nvGrpSpPr>
              <p:cNvPr id="245" name="Group 244"/>
              <p:cNvGrpSpPr/>
              <p:nvPr/>
            </p:nvGrpSpPr>
            <p:grpSpPr>
              <a:xfrm>
                <a:off x="3124198" y="1533505"/>
                <a:ext cx="1447801" cy="228604"/>
                <a:chOff x="3505198" y="1533505"/>
                <a:chExt cx="1447801" cy="228604"/>
              </a:xfrm>
              <a:grpFill/>
            </p:grpSpPr>
            <p:sp>
              <p:nvSpPr>
                <p:cNvPr id="247" name="Oval 246"/>
                <p:cNvSpPr/>
                <p:nvPr/>
              </p:nvSpPr>
              <p:spPr>
                <a:xfrm>
                  <a:off x="3505198" y="1533510"/>
                  <a:ext cx="304800" cy="228599"/>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248" name="Oval 247"/>
                <p:cNvSpPr/>
                <p:nvPr/>
              </p:nvSpPr>
              <p:spPr>
                <a:xfrm>
                  <a:off x="3886198" y="1533510"/>
                  <a:ext cx="304800" cy="228599"/>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249" name="Oval 248"/>
                <p:cNvSpPr/>
                <p:nvPr/>
              </p:nvSpPr>
              <p:spPr>
                <a:xfrm>
                  <a:off x="4267201" y="1533505"/>
                  <a:ext cx="304802" cy="228604"/>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250" name="Oval 249"/>
                <p:cNvSpPr/>
                <p:nvPr/>
              </p:nvSpPr>
              <p:spPr>
                <a:xfrm>
                  <a:off x="4648197" y="1533506"/>
                  <a:ext cx="304802" cy="228599"/>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grpSp>
          <p:sp>
            <p:nvSpPr>
              <p:cNvPr id="246" name="Oval 245"/>
              <p:cNvSpPr/>
              <p:nvPr/>
            </p:nvSpPr>
            <p:spPr>
              <a:xfrm>
                <a:off x="2743194" y="1533504"/>
                <a:ext cx="304802" cy="228601"/>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grpSp>
      </p:grpSp>
      <p:grpSp>
        <p:nvGrpSpPr>
          <p:cNvPr id="31" name="Group 30"/>
          <p:cNvGrpSpPr/>
          <p:nvPr/>
        </p:nvGrpSpPr>
        <p:grpSpPr>
          <a:xfrm>
            <a:off x="8083351" y="4158822"/>
            <a:ext cx="435862" cy="730443"/>
            <a:chOff x="8077199" y="4495798"/>
            <a:chExt cx="533400" cy="869574"/>
          </a:xfrm>
        </p:grpSpPr>
        <p:sp>
          <p:nvSpPr>
            <p:cNvPr id="252" name="Rounded Rectangle 251"/>
            <p:cNvSpPr/>
            <p:nvPr/>
          </p:nvSpPr>
          <p:spPr bwMode="auto">
            <a:xfrm>
              <a:off x="8077199" y="4495798"/>
              <a:ext cx="533400" cy="869574"/>
            </a:xfrm>
            <a:prstGeom prst="roundRect">
              <a:avLst/>
            </a:prstGeom>
            <a:solidFill>
              <a:schemeClr val="lt1">
                <a:alpha val="0"/>
              </a:schemeClr>
            </a:solidFill>
            <a:ln w="28575" cmpd="sng">
              <a:solidFill>
                <a:srgbClr val="000000"/>
              </a:solidFill>
              <a:prstDash val="sysDash"/>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Gill Sans MT"/>
                <a:ea typeface="굴림" pitchFamily="34" charset="-127"/>
                <a:cs typeface="Gill Sans MT"/>
              </a:endParaRPr>
            </a:p>
          </p:txBody>
        </p:sp>
        <p:grpSp>
          <p:nvGrpSpPr>
            <p:cNvPr id="261" name="Group 260"/>
            <p:cNvGrpSpPr/>
            <p:nvPr/>
          </p:nvGrpSpPr>
          <p:grpSpPr>
            <a:xfrm rot="5400000">
              <a:off x="7950317" y="4892158"/>
              <a:ext cx="568725" cy="162558"/>
              <a:chOff x="3505200" y="2590800"/>
              <a:chExt cx="1447800" cy="228600"/>
            </a:xfrm>
            <a:solidFill>
              <a:schemeClr val="tx2">
                <a:lumMod val="20000"/>
                <a:lumOff val="80000"/>
              </a:schemeClr>
            </a:solidFill>
          </p:grpSpPr>
          <p:sp>
            <p:nvSpPr>
              <p:cNvPr id="263" name="Oval 262"/>
              <p:cNvSpPr/>
              <p:nvPr/>
            </p:nvSpPr>
            <p:spPr>
              <a:xfrm>
                <a:off x="3505200" y="2590800"/>
                <a:ext cx="304800" cy="228600"/>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264" name="Oval 263"/>
              <p:cNvSpPr/>
              <p:nvPr/>
            </p:nvSpPr>
            <p:spPr>
              <a:xfrm>
                <a:off x="3886200" y="2590800"/>
                <a:ext cx="304800" cy="228600"/>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265" name="Oval 264"/>
              <p:cNvSpPr/>
              <p:nvPr/>
            </p:nvSpPr>
            <p:spPr>
              <a:xfrm>
                <a:off x="4267200" y="2590800"/>
                <a:ext cx="304800" cy="228600"/>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266" name="Oval 265"/>
              <p:cNvSpPr/>
              <p:nvPr/>
            </p:nvSpPr>
            <p:spPr>
              <a:xfrm>
                <a:off x="4648200" y="2590800"/>
                <a:ext cx="304800" cy="228600"/>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grpSp>
        <p:grpSp>
          <p:nvGrpSpPr>
            <p:cNvPr id="254" name="Group 253"/>
            <p:cNvGrpSpPr/>
            <p:nvPr/>
          </p:nvGrpSpPr>
          <p:grpSpPr>
            <a:xfrm rot="5400000">
              <a:off x="8093926" y="4893525"/>
              <a:ext cx="718388" cy="162562"/>
              <a:chOff x="2743194" y="1533504"/>
              <a:chExt cx="1828805" cy="228605"/>
            </a:xfrm>
            <a:solidFill>
              <a:srgbClr val="FF6600"/>
            </a:solidFill>
          </p:grpSpPr>
          <p:grpSp>
            <p:nvGrpSpPr>
              <p:cNvPr id="255" name="Group 254"/>
              <p:cNvGrpSpPr/>
              <p:nvPr/>
            </p:nvGrpSpPr>
            <p:grpSpPr>
              <a:xfrm>
                <a:off x="3124198" y="1533505"/>
                <a:ext cx="1447801" cy="228604"/>
                <a:chOff x="3505198" y="1533505"/>
                <a:chExt cx="1447801" cy="228604"/>
              </a:xfrm>
              <a:grpFill/>
            </p:grpSpPr>
            <p:sp>
              <p:nvSpPr>
                <p:cNvPr id="257" name="Oval 256"/>
                <p:cNvSpPr/>
                <p:nvPr/>
              </p:nvSpPr>
              <p:spPr>
                <a:xfrm>
                  <a:off x="3505198" y="1533510"/>
                  <a:ext cx="304800" cy="228599"/>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258" name="Oval 257"/>
                <p:cNvSpPr/>
                <p:nvPr/>
              </p:nvSpPr>
              <p:spPr>
                <a:xfrm>
                  <a:off x="3886198" y="1533510"/>
                  <a:ext cx="304800" cy="228599"/>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259" name="Oval 258"/>
                <p:cNvSpPr/>
                <p:nvPr/>
              </p:nvSpPr>
              <p:spPr>
                <a:xfrm>
                  <a:off x="4267201" y="1533505"/>
                  <a:ext cx="304802" cy="228604"/>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260" name="Oval 259"/>
                <p:cNvSpPr/>
                <p:nvPr/>
              </p:nvSpPr>
              <p:spPr>
                <a:xfrm>
                  <a:off x="4648197" y="1533506"/>
                  <a:ext cx="304802" cy="228599"/>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grpSp>
          <p:sp>
            <p:nvSpPr>
              <p:cNvPr id="256" name="Oval 255"/>
              <p:cNvSpPr/>
              <p:nvPr/>
            </p:nvSpPr>
            <p:spPr>
              <a:xfrm>
                <a:off x="2743194" y="1533504"/>
                <a:ext cx="304802" cy="228601"/>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grpSp>
      </p:grpSp>
      <p:grpSp>
        <p:nvGrpSpPr>
          <p:cNvPr id="268" name="Group 267"/>
          <p:cNvGrpSpPr/>
          <p:nvPr/>
        </p:nvGrpSpPr>
        <p:grpSpPr>
          <a:xfrm>
            <a:off x="4861610" y="5445710"/>
            <a:ext cx="1193382" cy="788795"/>
            <a:chOff x="1600200" y="4191000"/>
            <a:chExt cx="1752600" cy="945821"/>
          </a:xfrm>
        </p:grpSpPr>
        <p:sp>
          <p:nvSpPr>
            <p:cNvPr id="269" name="Rounded Rectangle 268"/>
            <p:cNvSpPr/>
            <p:nvPr/>
          </p:nvSpPr>
          <p:spPr>
            <a:xfrm>
              <a:off x="1600200" y="4191000"/>
              <a:ext cx="1752600" cy="914400"/>
            </a:xfrm>
            <a:prstGeom prst="roundRect">
              <a:avLst/>
            </a:prstGeom>
            <a:solidFill>
              <a:schemeClr val="lt1">
                <a:alpha val="0"/>
              </a:schemeClr>
            </a:solidFill>
            <a:ln w="28575" cmpd="sng">
              <a:solidFill>
                <a:srgbClr val="000000"/>
              </a:solidFill>
              <a:prstDash val="sys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sng"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Gill Sans MT"/>
              </a:endParaRPr>
            </a:p>
          </p:txBody>
        </p:sp>
        <p:grpSp>
          <p:nvGrpSpPr>
            <p:cNvPr id="270" name="Group 269"/>
            <p:cNvGrpSpPr/>
            <p:nvPr/>
          </p:nvGrpSpPr>
          <p:grpSpPr>
            <a:xfrm>
              <a:off x="1600204" y="4199971"/>
              <a:ext cx="497200" cy="936850"/>
              <a:chOff x="3554058" y="5422154"/>
              <a:chExt cx="874762" cy="1249132"/>
            </a:xfrm>
          </p:grpSpPr>
          <p:sp>
            <p:nvSpPr>
              <p:cNvPr id="345" name="Rounded Rectangle 344"/>
              <p:cNvSpPr/>
              <p:nvPr/>
            </p:nvSpPr>
            <p:spPr>
              <a:xfrm>
                <a:off x="3688111" y="5486401"/>
                <a:ext cx="670321" cy="1036982"/>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sng" strike="noStrike" kern="1200" cap="none" spc="0" normalizeH="0" baseline="0" noProof="0" dirty="0">
                  <a:ln>
                    <a:noFill/>
                  </a:ln>
                  <a:solidFill>
                    <a:prstClr val="black"/>
                  </a:solidFill>
                  <a:effectLst/>
                  <a:uLnTx/>
                  <a:uFillTx/>
                  <a:latin typeface="Gill Sans MT"/>
                  <a:ea typeface="+mn-ea"/>
                  <a:cs typeface="Gill Sans MT"/>
                </a:endParaRPr>
              </a:p>
            </p:txBody>
          </p:sp>
          <p:sp>
            <p:nvSpPr>
              <p:cNvPr id="346" name="TextBox 345"/>
              <p:cNvSpPr txBox="1"/>
              <p:nvPr/>
            </p:nvSpPr>
            <p:spPr>
              <a:xfrm rot="16200000">
                <a:off x="3366873" y="5609339"/>
                <a:ext cx="1249132" cy="87476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Gill Sans MT"/>
                    <a:ea typeface="+mn-ea"/>
                    <a:cs typeface="Gill Sans MT"/>
                  </a:rPr>
                  <a:t>Buffer</a:t>
                </a:r>
              </a:p>
            </p:txBody>
          </p:sp>
        </p:grpSp>
        <p:grpSp>
          <p:nvGrpSpPr>
            <p:cNvPr id="271" name="Group 270"/>
            <p:cNvGrpSpPr/>
            <p:nvPr/>
          </p:nvGrpSpPr>
          <p:grpSpPr>
            <a:xfrm>
              <a:off x="2045070" y="4191002"/>
              <a:ext cx="497200" cy="914400"/>
              <a:chOff x="3496055" y="5410202"/>
              <a:chExt cx="659281" cy="1219200"/>
            </a:xfrm>
          </p:grpSpPr>
          <p:sp>
            <p:nvSpPr>
              <p:cNvPr id="343" name="Rounded Rectangle 342"/>
              <p:cNvSpPr/>
              <p:nvPr/>
            </p:nvSpPr>
            <p:spPr>
              <a:xfrm>
                <a:off x="3613450" y="5486401"/>
                <a:ext cx="476852" cy="1036982"/>
              </a:xfrm>
              <a:prstGeom prst="roundRect">
                <a:avLst/>
              </a:prstGeom>
              <a:solidFill>
                <a:schemeClr val="bg1">
                  <a:lumMod val="6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sng" strike="noStrike" kern="1200" cap="none" spc="0" normalizeH="0" baseline="0" noProof="0" dirty="0">
                  <a:ln>
                    <a:noFill/>
                  </a:ln>
                  <a:solidFill>
                    <a:prstClr val="black"/>
                  </a:solidFill>
                  <a:effectLst/>
                  <a:uLnTx/>
                  <a:uFillTx/>
                  <a:latin typeface="Gill Sans MT"/>
                  <a:ea typeface="+mn-ea"/>
                  <a:cs typeface="Gill Sans MT"/>
                </a:endParaRPr>
              </a:p>
            </p:txBody>
          </p:sp>
          <p:sp>
            <p:nvSpPr>
              <p:cNvPr id="344" name="TextBox 343"/>
              <p:cNvSpPr txBox="1"/>
              <p:nvPr/>
            </p:nvSpPr>
            <p:spPr>
              <a:xfrm rot="16200000">
                <a:off x="3216096" y="5690161"/>
                <a:ext cx="1219200" cy="65928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srgbClr val="000000"/>
                    </a:solidFill>
                    <a:effectLst/>
                    <a:uLnTx/>
                    <a:uFillTx/>
                    <a:latin typeface="Gill Sans MT"/>
                    <a:ea typeface="+mn-ea"/>
                    <a:cs typeface="Gill Sans MT"/>
                  </a:rPr>
                  <a:t>NoC</a:t>
                </a:r>
                <a:endParaRPr kumimoji="0" lang="en-US" sz="1600" b="1" i="0" u="none" strike="noStrike" kern="1200" cap="none" spc="0" normalizeH="0" baseline="0" noProof="0" dirty="0">
                  <a:ln>
                    <a:noFill/>
                  </a:ln>
                  <a:solidFill>
                    <a:srgbClr val="000000"/>
                  </a:solidFill>
                  <a:effectLst/>
                  <a:uLnTx/>
                  <a:uFillTx/>
                  <a:latin typeface="Gill Sans MT"/>
                  <a:ea typeface="+mn-ea"/>
                  <a:cs typeface="Gill Sans MT"/>
                </a:endParaRPr>
              </a:p>
            </p:txBody>
          </p:sp>
        </p:grpSp>
        <p:grpSp>
          <p:nvGrpSpPr>
            <p:cNvPr id="272" name="Group 271"/>
            <p:cNvGrpSpPr/>
            <p:nvPr/>
          </p:nvGrpSpPr>
          <p:grpSpPr>
            <a:xfrm>
              <a:off x="2590801" y="4267200"/>
              <a:ext cx="685800" cy="762000"/>
              <a:chOff x="1905000" y="4876800"/>
              <a:chExt cx="4370698" cy="2998047"/>
            </a:xfrm>
          </p:grpSpPr>
          <p:grpSp>
            <p:nvGrpSpPr>
              <p:cNvPr id="273" name="Group 272"/>
              <p:cNvGrpSpPr/>
              <p:nvPr/>
            </p:nvGrpSpPr>
            <p:grpSpPr>
              <a:xfrm>
                <a:off x="1905000" y="4876800"/>
                <a:ext cx="4370698" cy="1474047"/>
                <a:chOff x="1905000" y="4876800"/>
                <a:chExt cx="4370698" cy="1474047"/>
              </a:xfrm>
            </p:grpSpPr>
            <p:grpSp>
              <p:nvGrpSpPr>
                <p:cNvPr id="309" name="Group 308"/>
                <p:cNvGrpSpPr/>
                <p:nvPr/>
              </p:nvGrpSpPr>
              <p:grpSpPr>
                <a:xfrm>
                  <a:off x="1905000" y="4876800"/>
                  <a:ext cx="2160898" cy="1474047"/>
                  <a:chOff x="1823106" y="5168762"/>
                  <a:chExt cx="1687788" cy="1155838"/>
                </a:xfrm>
              </p:grpSpPr>
              <p:sp>
                <p:nvSpPr>
                  <p:cNvPr id="327" name="Rounded Rectangle 326"/>
                  <p:cNvSpPr/>
                  <p:nvPr/>
                </p:nvSpPr>
                <p:spPr>
                  <a:xfrm>
                    <a:off x="1828800"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28" name="Rounded Rectangle 327"/>
                  <p:cNvSpPr/>
                  <p:nvPr/>
                </p:nvSpPr>
                <p:spPr>
                  <a:xfrm>
                    <a:off x="2260778"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29" name="Rounded Rectangle 328"/>
                  <p:cNvSpPr/>
                  <p:nvPr/>
                </p:nvSpPr>
                <p:spPr>
                  <a:xfrm>
                    <a:off x="1828800"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30" name="Rounded Rectangle 329"/>
                  <p:cNvSpPr/>
                  <p:nvPr/>
                </p:nvSpPr>
                <p:spPr>
                  <a:xfrm>
                    <a:off x="2260778"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31" name="Rounded Rectangle 330"/>
                  <p:cNvSpPr/>
                  <p:nvPr/>
                </p:nvSpPr>
                <p:spPr>
                  <a:xfrm>
                    <a:off x="1828800" y="57810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32" name="Rounded Rectangle 331"/>
                  <p:cNvSpPr/>
                  <p:nvPr/>
                </p:nvSpPr>
                <p:spPr>
                  <a:xfrm>
                    <a:off x="2260778"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33" name="Rounded Rectangle 332"/>
                  <p:cNvSpPr/>
                  <p:nvPr/>
                </p:nvSpPr>
                <p:spPr>
                  <a:xfrm>
                    <a:off x="2692755"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34" name="Rounded Rectangle 333"/>
                  <p:cNvSpPr/>
                  <p:nvPr/>
                </p:nvSpPr>
                <p:spPr>
                  <a:xfrm>
                    <a:off x="2692755"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35" name="Rounded Rectangle 334"/>
                  <p:cNvSpPr/>
                  <p:nvPr/>
                </p:nvSpPr>
                <p:spPr>
                  <a:xfrm>
                    <a:off x="2692755"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36" name="Rounded Rectangle 335"/>
                  <p:cNvSpPr/>
                  <p:nvPr/>
                </p:nvSpPr>
                <p:spPr>
                  <a:xfrm>
                    <a:off x="3118187" y="516876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37" name="Rounded Rectangle 336"/>
                  <p:cNvSpPr/>
                  <p:nvPr/>
                </p:nvSpPr>
                <p:spPr>
                  <a:xfrm>
                    <a:off x="3118187" y="5466936"/>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38" name="Rounded Rectangle 337"/>
                  <p:cNvSpPr/>
                  <p:nvPr/>
                </p:nvSpPr>
                <p:spPr>
                  <a:xfrm>
                    <a:off x="3118187" y="57748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39" name="Rounded Rectangle 338"/>
                  <p:cNvSpPr/>
                  <p:nvPr/>
                </p:nvSpPr>
                <p:spPr>
                  <a:xfrm>
                    <a:off x="1823106" y="60858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40" name="Rounded Rectangle 339"/>
                  <p:cNvSpPr/>
                  <p:nvPr/>
                </p:nvSpPr>
                <p:spPr>
                  <a:xfrm>
                    <a:off x="2255084"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41" name="Rounded Rectangle 340"/>
                  <p:cNvSpPr/>
                  <p:nvPr/>
                </p:nvSpPr>
                <p:spPr>
                  <a:xfrm>
                    <a:off x="2687061"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42" name="Rounded Rectangle 341"/>
                  <p:cNvSpPr/>
                  <p:nvPr/>
                </p:nvSpPr>
                <p:spPr>
                  <a:xfrm>
                    <a:off x="3112493" y="60796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grpSp>
            <p:grpSp>
              <p:nvGrpSpPr>
                <p:cNvPr id="310" name="Group 309"/>
                <p:cNvGrpSpPr/>
                <p:nvPr/>
              </p:nvGrpSpPr>
              <p:grpSpPr>
                <a:xfrm>
                  <a:off x="4114800" y="4876800"/>
                  <a:ext cx="2160898" cy="1474047"/>
                  <a:chOff x="1823106" y="5168762"/>
                  <a:chExt cx="1687788" cy="1155838"/>
                </a:xfrm>
              </p:grpSpPr>
              <p:sp>
                <p:nvSpPr>
                  <p:cNvPr id="311" name="Rounded Rectangle 310"/>
                  <p:cNvSpPr/>
                  <p:nvPr/>
                </p:nvSpPr>
                <p:spPr>
                  <a:xfrm>
                    <a:off x="1828800"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12" name="Rounded Rectangle 311"/>
                  <p:cNvSpPr/>
                  <p:nvPr/>
                </p:nvSpPr>
                <p:spPr>
                  <a:xfrm>
                    <a:off x="2260778"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13" name="Rounded Rectangle 312"/>
                  <p:cNvSpPr/>
                  <p:nvPr/>
                </p:nvSpPr>
                <p:spPr>
                  <a:xfrm>
                    <a:off x="1828800"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14" name="Rounded Rectangle 313"/>
                  <p:cNvSpPr/>
                  <p:nvPr/>
                </p:nvSpPr>
                <p:spPr>
                  <a:xfrm>
                    <a:off x="2260778"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15" name="Rounded Rectangle 314"/>
                  <p:cNvSpPr/>
                  <p:nvPr/>
                </p:nvSpPr>
                <p:spPr>
                  <a:xfrm>
                    <a:off x="1828800" y="57810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16" name="Rounded Rectangle 315"/>
                  <p:cNvSpPr/>
                  <p:nvPr/>
                </p:nvSpPr>
                <p:spPr>
                  <a:xfrm>
                    <a:off x="2260778"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17" name="Rounded Rectangle 316"/>
                  <p:cNvSpPr/>
                  <p:nvPr/>
                </p:nvSpPr>
                <p:spPr>
                  <a:xfrm>
                    <a:off x="2692755"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18" name="Rounded Rectangle 317"/>
                  <p:cNvSpPr/>
                  <p:nvPr/>
                </p:nvSpPr>
                <p:spPr>
                  <a:xfrm>
                    <a:off x="2692755"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19" name="Rounded Rectangle 318"/>
                  <p:cNvSpPr/>
                  <p:nvPr/>
                </p:nvSpPr>
                <p:spPr>
                  <a:xfrm>
                    <a:off x="2692755"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20" name="Rounded Rectangle 319"/>
                  <p:cNvSpPr/>
                  <p:nvPr/>
                </p:nvSpPr>
                <p:spPr>
                  <a:xfrm>
                    <a:off x="3118187" y="516876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21" name="Rounded Rectangle 320"/>
                  <p:cNvSpPr/>
                  <p:nvPr/>
                </p:nvSpPr>
                <p:spPr>
                  <a:xfrm>
                    <a:off x="3118187" y="5466936"/>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22" name="Rounded Rectangle 321"/>
                  <p:cNvSpPr/>
                  <p:nvPr/>
                </p:nvSpPr>
                <p:spPr>
                  <a:xfrm>
                    <a:off x="3118187" y="57748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23" name="Rounded Rectangle 322"/>
                  <p:cNvSpPr/>
                  <p:nvPr/>
                </p:nvSpPr>
                <p:spPr>
                  <a:xfrm>
                    <a:off x="1823106" y="60858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24" name="Rounded Rectangle 323"/>
                  <p:cNvSpPr/>
                  <p:nvPr/>
                </p:nvSpPr>
                <p:spPr>
                  <a:xfrm>
                    <a:off x="2255084"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25" name="Rounded Rectangle 324"/>
                  <p:cNvSpPr/>
                  <p:nvPr/>
                </p:nvSpPr>
                <p:spPr>
                  <a:xfrm>
                    <a:off x="2687061"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26" name="Rounded Rectangle 325"/>
                  <p:cNvSpPr/>
                  <p:nvPr/>
                </p:nvSpPr>
                <p:spPr>
                  <a:xfrm>
                    <a:off x="3112493" y="60796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grpSp>
          </p:grpSp>
          <p:grpSp>
            <p:nvGrpSpPr>
              <p:cNvPr id="274" name="Group 273"/>
              <p:cNvGrpSpPr/>
              <p:nvPr/>
            </p:nvGrpSpPr>
            <p:grpSpPr>
              <a:xfrm>
                <a:off x="1905000" y="6400800"/>
                <a:ext cx="4370698" cy="1474047"/>
                <a:chOff x="1905000" y="4876800"/>
                <a:chExt cx="4370698" cy="1474047"/>
              </a:xfrm>
            </p:grpSpPr>
            <p:grpSp>
              <p:nvGrpSpPr>
                <p:cNvPr id="275" name="Group 274"/>
                <p:cNvGrpSpPr/>
                <p:nvPr/>
              </p:nvGrpSpPr>
              <p:grpSpPr>
                <a:xfrm>
                  <a:off x="1905000" y="4876800"/>
                  <a:ext cx="2160898" cy="1474047"/>
                  <a:chOff x="1823106" y="5168762"/>
                  <a:chExt cx="1687788" cy="1155838"/>
                </a:xfrm>
              </p:grpSpPr>
              <p:sp>
                <p:nvSpPr>
                  <p:cNvPr id="293" name="Rounded Rectangle 292"/>
                  <p:cNvSpPr/>
                  <p:nvPr/>
                </p:nvSpPr>
                <p:spPr>
                  <a:xfrm>
                    <a:off x="1828800"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94" name="Rounded Rectangle 293"/>
                  <p:cNvSpPr/>
                  <p:nvPr/>
                </p:nvSpPr>
                <p:spPr>
                  <a:xfrm>
                    <a:off x="2260778"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95" name="Rounded Rectangle 294"/>
                  <p:cNvSpPr/>
                  <p:nvPr/>
                </p:nvSpPr>
                <p:spPr>
                  <a:xfrm>
                    <a:off x="1828800"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96" name="Rounded Rectangle 295"/>
                  <p:cNvSpPr/>
                  <p:nvPr/>
                </p:nvSpPr>
                <p:spPr>
                  <a:xfrm>
                    <a:off x="2260778"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97" name="Rounded Rectangle 296"/>
                  <p:cNvSpPr/>
                  <p:nvPr/>
                </p:nvSpPr>
                <p:spPr>
                  <a:xfrm>
                    <a:off x="1828800" y="57810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98" name="Rounded Rectangle 297"/>
                  <p:cNvSpPr/>
                  <p:nvPr/>
                </p:nvSpPr>
                <p:spPr>
                  <a:xfrm>
                    <a:off x="2260778"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99" name="Rounded Rectangle 298"/>
                  <p:cNvSpPr/>
                  <p:nvPr/>
                </p:nvSpPr>
                <p:spPr>
                  <a:xfrm>
                    <a:off x="2692755"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00" name="Rounded Rectangle 299"/>
                  <p:cNvSpPr/>
                  <p:nvPr/>
                </p:nvSpPr>
                <p:spPr>
                  <a:xfrm>
                    <a:off x="2692755"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01" name="Rounded Rectangle 300"/>
                  <p:cNvSpPr/>
                  <p:nvPr/>
                </p:nvSpPr>
                <p:spPr>
                  <a:xfrm>
                    <a:off x="2692755"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02" name="Rounded Rectangle 301"/>
                  <p:cNvSpPr/>
                  <p:nvPr/>
                </p:nvSpPr>
                <p:spPr>
                  <a:xfrm>
                    <a:off x="3118187" y="516876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03" name="Rounded Rectangle 302"/>
                  <p:cNvSpPr/>
                  <p:nvPr/>
                </p:nvSpPr>
                <p:spPr>
                  <a:xfrm>
                    <a:off x="3118187" y="5466936"/>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04" name="Rounded Rectangle 303"/>
                  <p:cNvSpPr/>
                  <p:nvPr/>
                </p:nvSpPr>
                <p:spPr>
                  <a:xfrm>
                    <a:off x="3118187" y="57748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05" name="Rounded Rectangle 304"/>
                  <p:cNvSpPr/>
                  <p:nvPr/>
                </p:nvSpPr>
                <p:spPr>
                  <a:xfrm>
                    <a:off x="1823106" y="60858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06" name="Rounded Rectangle 305"/>
                  <p:cNvSpPr/>
                  <p:nvPr/>
                </p:nvSpPr>
                <p:spPr>
                  <a:xfrm>
                    <a:off x="2255084"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07" name="Rounded Rectangle 306"/>
                  <p:cNvSpPr/>
                  <p:nvPr/>
                </p:nvSpPr>
                <p:spPr>
                  <a:xfrm>
                    <a:off x="2687061"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08" name="Rounded Rectangle 307"/>
                  <p:cNvSpPr/>
                  <p:nvPr/>
                </p:nvSpPr>
                <p:spPr>
                  <a:xfrm>
                    <a:off x="3112493" y="60796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grpSp>
            <p:grpSp>
              <p:nvGrpSpPr>
                <p:cNvPr id="276" name="Group 275"/>
                <p:cNvGrpSpPr/>
                <p:nvPr/>
              </p:nvGrpSpPr>
              <p:grpSpPr>
                <a:xfrm>
                  <a:off x="4114800" y="4876800"/>
                  <a:ext cx="2160898" cy="1474047"/>
                  <a:chOff x="1823106" y="5168762"/>
                  <a:chExt cx="1687788" cy="1155838"/>
                </a:xfrm>
              </p:grpSpPr>
              <p:sp>
                <p:nvSpPr>
                  <p:cNvPr id="277" name="Rounded Rectangle 276"/>
                  <p:cNvSpPr/>
                  <p:nvPr/>
                </p:nvSpPr>
                <p:spPr>
                  <a:xfrm>
                    <a:off x="1828800"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78" name="Rounded Rectangle 277"/>
                  <p:cNvSpPr/>
                  <p:nvPr/>
                </p:nvSpPr>
                <p:spPr>
                  <a:xfrm>
                    <a:off x="2260778"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79" name="Rounded Rectangle 278"/>
                  <p:cNvSpPr/>
                  <p:nvPr/>
                </p:nvSpPr>
                <p:spPr>
                  <a:xfrm>
                    <a:off x="1828800"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80" name="Rounded Rectangle 279"/>
                  <p:cNvSpPr/>
                  <p:nvPr/>
                </p:nvSpPr>
                <p:spPr>
                  <a:xfrm>
                    <a:off x="2260778"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81" name="Rounded Rectangle 280"/>
                  <p:cNvSpPr/>
                  <p:nvPr/>
                </p:nvSpPr>
                <p:spPr>
                  <a:xfrm>
                    <a:off x="1828800" y="57810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82" name="Rounded Rectangle 281"/>
                  <p:cNvSpPr/>
                  <p:nvPr/>
                </p:nvSpPr>
                <p:spPr>
                  <a:xfrm>
                    <a:off x="2260778"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83" name="Rounded Rectangle 282"/>
                  <p:cNvSpPr/>
                  <p:nvPr/>
                </p:nvSpPr>
                <p:spPr>
                  <a:xfrm>
                    <a:off x="2692755"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84" name="Rounded Rectangle 283"/>
                  <p:cNvSpPr/>
                  <p:nvPr/>
                </p:nvSpPr>
                <p:spPr>
                  <a:xfrm>
                    <a:off x="2692755"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85" name="Rounded Rectangle 284"/>
                  <p:cNvSpPr/>
                  <p:nvPr/>
                </p:nvSpPr>
                <p:spPr>
                  <a:xfrm>
                    <a:off x="2692755"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86" name="Rounded Rectangle 285"/>
                  <p:cNvSpPr/>
                  <p:nvPr/>
                </p:nvSpPr>
                <p:spPr>
                  <a:xfrm>
                    <a:off x="3118187" y="516876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87" name="Rounded Rectangle 286"/>
                  <p:cNvSpPr/>
                  <p:nvPr/>
                </p:nvSpPr>
                <p:spPr>
                  <a:xfrm>
                    <a:off x="3118187" y="5466936"/>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88" name="Rounded Rectangle 287"/>
                  <p:cNvSpPr/>
                  <p:nvPr/>
                </p:nvSpPr>
                <p:spPr>
                  <a:xfrm>
                    <a:off x="3118187" y="57748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89" name="Rounded Rectangle 288"/>
                  <p:cNvSpPr/>
                  <p:nvPr/>
                </p:nvSpPr>
                <p:spPr>
                  <a:xfrm>
                    <a:off x="1823106" y="60858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90" name="Rounded Rectangle 289"/>
                  <p:cNvSpPr/>
                  <p:nvPr/>
                </p:nvSpPr>
                <p:spPr>
                  <a:xfrm>
                    <a:off x="2255084"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91" name="Rounded Rectangle 290"/>
                  <p:cNvSpPr/>
                  <p:nvPr/>
                </p:nvSpPr>
                <p:spPr>
                  <a:xfrm>
                    <a:off x="2687061"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92" name="Rounded Rectangle 291"/>
                  <p:cNvSpPr/>
                  <p:nvPr/>
                </p:nvSpPr>
                <p:spPr>
                  <a:xfrm>
                    <a:off x="3112493" y="60796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grpSp>
          </p:grpSp>
        </p:grpSp>
      </p:grpSp>
      <p:sp>
        <p:nvSpPr>
          <p:cNvPr id="348" name="TextBox 347"/>
          <p:cNvSpPr txBox="1"/>
          <p:nvPr/>
        </p:nvSpPr>
        <p:spPr>
          <a:xfrm>
            <a:off x="4917430" y="3701619"/>
            <a:ext cx="1194943"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Gill Sans MT"/>
              </a:rPr>
              <a:t>Family 1</a:t>
            </a:r>
          </a:p>
        </p:txBody>
      </p:sp>
      <p:sp>
        <p:nvSpPr>
          <p:cNvPr id="349" name="TextBox 348"/>
          <p:cNvSpPr txBox="1"/>
          <p:nvPr/>
        </p:nvSpPr>
        <p:spPr>
          <a:xfrm>
            <a:off x="5079657" y="6216219"/>
            <a:ext cx="759443" cy="33855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1F497D"/>
                </a:solidFill>
                <a:effectLst/>
                <a:uLnTx/>
                <a:uFillTx/>
                <a:latin typeface="Gill Sans MT"/>
                <a:ea typeface="+mn-ea"/>
                <a:cs typeface="Gill Sans MT"/>
              </a:rPr>
              <a:t>Acc. 1</a:t>
            </a:r>
          </a:p>
        </p:txBody>
      </p:sp>
      <p:grpSp>
        <p:nvGrpSpPr>
          <p:cNvPr id="350" name="Group 349"/>
          <p:cNvGrpSpPr/>
          <p:nvPr/>
        </p:nvGrpSpPr>
        <p:grpSpPr>
          <a:xfrm>
            <a:off x="6385613" y="5454218"/>
            <a:ext cx="1101943" cy="780273"/>
            <a:chOff x="1600200" y="4191000"/>
            <a:chExt cx="1752600" cy="914401"/>
          </a:xfrm>
        </p:grpSpPr>
        <p:sp>
          <p:nvSpPr>
            <p:cNvPr id="351" name="Rounded Rectangle 350"/>
            <p:cNvSpPr/>
            <p:nvPr/>
          </p:nvSpPr>
          <p:spPr>
            <a:xfrm>
              <a:off x="1600200" y="4191000"/>
              <a:ext cx="1752600" cy="914400"/>
            </a:xfrm>
            <a:prstGeom prst="roundRect">
              <a:avLst/>
            </a:prstGeom>
            <a:solidFill>
              <a:schemeClr val="lt1">
                <a:alpha val="0"/>
              </a:schemeClr>
            </a:solidFill>
            <a:ln w="28575" cmpd="sng">
              <a:solidFill>
                <a:srgbClr val="000000"/>
              </a:solidFill>
              <a:prstDash val="sys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sng"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Gill Sans MT"/>
              </a:endParaRPr>
            </a:p>
          </p:txBody>
        </p:sp>
        <p:grpSp>
          <p:nvGrpSpPr>
            <p:cNvPr id="352" name="Group 351"/>
            <p:cNvGrpSpPr/>
            <p:nvPr/>
          </p:nvGrpSpPr>
          <p:grpSpPr>
            <a:xfrm>
              <a:off x="1607308" y="4191001"/>
              <a:ext cx="538458" cy="914400"/>
              <a:chOff x="3566559" y="5410202"/>
              <a:chExt cx="947350" cy="1219200"/>
            </a:xfrm>
          </p:grpSpPr>
          <p:sp>
            <p:nvSpPr>
              <p:cNvPr id="427" name="Rounded Rectangle 426"/>
              <p:cNvSpPr/>
              <p:nvPr/>
            </p:nvSpPr>
            <p:spPr>
              <a:xfrm>
                <a:off x="3688111" y="5486401"/>
                <a:ext cx="670321" cy="1036982"/>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sng" strike="noStrike" kern="1200" cap="none" spc="0" normalizeH="0" baseline="0" noProof="0" dirty="0">
                  <a:ln>
                    <a:noFill/>
                  </a:ln>
                  <a:solidFill>
                    <a:prstClr val="black"/>
                  </a:solidFill>
                  <a:effectLst/>
                  <a:uLnTx/>
                  <a:uFillTx/>
                  <a:latin typeface="Gill Sans MT"/>
                  <a:ea typeface="+mn-ea"/>
                  <a:cs typeface="Gill Sans MT"/>
                </a:endParaRPr>
              </a:p>
            </p:txBody>
          </p:sp>
          <p:sp>
            <p:nvSpPr>
              <p:cNvPr id="428" name="TextBox 427"/>
              <p:cNvSpPr txBox="1"/>
              <p:nvPr/>
            </p:nvSpPr>
            <p:spPr>
              <a:xfrm rot="16200000">
                <a:off x="3430634" y="5546127"/>
                <a:ext cx="1219200" cy="94735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Gill Sans MT"/>
                    <a:ea typeface="+mn-ea"/>
                    <a:cs typeface="Gill Sans MT"/>
                  </a:rPr>
                  <a:t>Buffer</a:t>
                </a:r>
              </a:p>
            </p:txBody>
          </p:sp>
        </p:grpSp>
        <p:grpSp>
          <p:nvGrpSpPr>
            <p:cNvPr id="353" name="Group 352"/>
            <p:cNvGrpSpPr/>
            <p:nvPr/>
          </p:nvGrpSpPr>
          <p:grpSpPr>
            <a:xfrm>
              <a:off x="2024440" y="4191000"/>
              <a:ext cx="538457" cy="914400"/>
              <a:chOff x="3468703" y="5410199"/>
              <a:chExt cx="713988" cy="1219200"/>
            </a:xfrm>
          </p:grpSpPr>
          <p:sp>
            <p:nvSpPr>
              <p:cNvPr id="425" name="Rounded Rectangle 424"/>
              <p:cNvSpPr/>
              <p:nvPr/>
            </p:nvSpPr>
            <p:spPr>
              <a:xfrm>
                <a:off x="3613450" y="5486401"/>
                <a:ext cx="476852" cy="1036982"/>
              </a:xfrm>
              <a:prstGeom prst="roundRect">
                <a:avLst/>
              </a:prstGeom>
              <a:solidFill>
                <a:schemeClr val="bg1">
                  <a:lumMod val="6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sng" strike="noStrike" kern="1200" cap="none" spc="0" normalizeH="0" baseline="0" noProof="0" dirty="0">
                  <a:ln>
                    <a:noFill/>
                  </a:ln>
                  <a:solidFill>
                    <a:prstClr val="black"/>
                  </a:solidFill>
                  <a:effectLst/>
                  <a:uLnTx/>
                  <a:uFillTx/>
                  <a:latin typeface="Gill Sans MT"/>
                  <a:ea typeface="+mn-ea"/>
                  <a:cs typeface="Gill Sans MT"/>
                </a:endParaRPr>
              </a:p>
            </p:txBody>
          </p:sp>
          <p:sp>
            <p:nvSpPr>
              <p:cNvPr id="426" name="TextBox 425"/>
              <p:cNvSpPr txBox="1"/>
              <p:nvPr/>
            </p:nvSpPr>
            <p:spPr>
              <a:xfrm rot="16200000">
                <a:off x="3216097" y="5662805"/>
                <a:ext cx="1219200" cy="71398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srgbClr val="000000"/>
                    </a:solidFill>
                    <a:effectLst/>
                    <a:uLnTx/>
                    <a:uFillTx/>
                    <a:latin typeface="Gill Sans MT"/>
                    <a:ea typeface="+mn-ea"/>
                    <a:cs typeface="Gill Sans MT"/>
                  </a:rPr>
                  <a:t>NoC</a:t>
                </a:r>
                <a:endParaRPr kumimoji="0" lang="en-US" sz="1600" b="1" i="0" u="none" strike="noStrike" kern="1200" cap="none" spc="0" normalizeH="0" baseline="0" noProof="0" dirty="0">
                  <a:ln>
                    <a:noFill/>
                  </a:ln>
                  <a:solidFill>
                    <a:srgbClr val="000000"/>
                  </a:solidFill>
                  <a:effectLst/>
                  <a:uLnTx/>
                  <a:uFillTx/>
                  <a:latin typeface="Gill Sans MT"/>
                  <a:ea typeface="+mn-ea"/>
                  <a:cs typeface="Gill Sans MT"/>
                </a:endParaRPr>
              </a:p>
            </p:txBody>
          </p:sp>
        </p:grpSp>
        <p:grpSp>
          <p:nvGrpSpPr>
            <p:cNvPr id="354" name="Group 353"/>
            <p:cNvGrpSpPr/>
            <p:nvPr/>
          </p:nvGrpSpPr>
          <p:grpSpPr>
            <a:xfrm>
              <a:off x="2590801" y="4267200"/>
              <a:ext cx="685800" cy="762000"/>
              <a:chOff x="1905000" y="4876800"/>
              <a:chExt cx="4370698" cy="2998047"/>
            </a:xfrm>
          </p:grpSpPr>
          <p:grpSp>
            <p:nvGrpSpPr>
              <p:cNvPr id="355" name="Group 354"/>
              <p:cNvGrpSpPr/>
              <p:nvPr/>
            </p:nvGrpSpPr>
            <p:grpSpPr>
              <a:xfrm>
                <a:off x="1905000" y="4876800"/>
                <a:ext cx="4370698" cy="1474047"/>
                <a:chOff x="1905000" y="4876800"/>
                <a:chExt cx="4370698" cy="1474047"/>
              </a:xfrm>
            </p:grpSpPr>
            <p:grpSp>
              <p:nvGrpSpPr>
                <p:cNvPr id="391" name="Group 390"/>
                <p:cNvGrpSpPr/>
                <p:nvPr/>
              </p:nvGrpSpPr>
              <p:grpSpPr>
                <a:xfrm>
                  <a:off x="1905000" y="4876800"/>
                  <a:ext cx="2160898" cy="1474047"/>
                  <a:chOff x="1823106" y="5168762"/>
                  <a:chExt cx="1687788" cy="1155838"/>
                </a:xfrm>
              </p:grpSpPr>
              <p:sp>
                <p:nvSpPr>
                  <p:cNvPr id="409" name="Rounded Rectangle 408"/>
                  <p:cNvSpPr/>
                  <p:nvPr/>
                </p:nvSpPr>
                <p:spPr>
                  <a:xfrm>
                    <a:off x="1828800"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10" name="Rounded Rectangle 409"/>
                  <p:cNvSpPr/>
                  <p:nvPr/>
                </p:nvSpPr>
                <p:spPr>
                  <a:xfrm>
                    <a:off x="2260778"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11" name="Rounded Rectangle 410"/>
                  <p:cNvSpPr/>
                  <p:nvPr/>
                </p:nvSpPr>
                <p:spPr>
                  <a:xfrm>
                    <a:off x="1828800"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12" name="Rounded Rectangle 411"/>
                  <p:cNvSpPr/>
                  <p:nvPr/>
                </p:nvSpPr>
                <p:spPr>
                  <a:xfrm>
                    <a:off x="2260778"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13" name="Rounded Rectangle 412"/>
                  <p:cNvSpPr/>
                  <p:nvPr/>
                </p:nvSpPr>
                <p:spPr>
                  <a:xfrm>
                    <a:off x="1828800" y="57810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14" name="Rounded Rectangle 413"/>
                  <p:cNvSpPr/>
                  <p:nvPr/>
                </p:nvSpPr>
                <p:spPr>
                  <a:xfrm>
                    <a:off x="2260778"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15" name="Rounded Rectangle 414"/>
                  <p:cNvSpPr/>
                  <p:nvPr/>
                </p:nvSpPr>
                <p:spPr>
                  <a:xfrm>
                    <a:off x="2692755"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16" name="Rounded Rectangle 415"/>
                  <p:cNvSpPr/>
                  <p:nvPr/>
                </p:nvSpPr>
                <p:spPr>
                  <a:xfrm>
                    <a:off x="2692755"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17" name="Rounded Rectangle 416"/>
                  <p:cNvSpPr/>
                  <p:nvPr/>
                </p:nvSpPr>
                <p:spPr>
                  <a:xfrm>
                    <a:off x="2692755"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18" name="Rounded Rectangle 417"/>
                  <p:cNvSpPr/>
                  <p:nvPr/>
                </p:nvSpPr>
                <p:spPr>
                  <a:xfrm>
                    <a:off x="3118187" y="516876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19" name="Rounded Rectangle 418"/>
                  <p:cNvSpPr/>
                  <p:nvPr/>
                </p:nvSpPr>
                <p:spPr>
                  <a:xfrm>
                    <a:off x="3118187" y="5466936"/>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20" name="Rounded Rectangle 419"/>
                  <p:cNvSpPr/>
                  <p:nvPr/>
                </p:nvSpPr>
                <p:spPr>
                  <a:xfrm>
                    <a:off x="3118187" y="57748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21" name="Rounded Rectangle 420"/>
                  <p:cNvSpPr/>
                  <p:nvPr/>
                </p:nvSpPr>
                <p:spPr>
                  <a:xfrm>
                    <a:off x="1823106" y="60858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22" name="Rounded Rectangle 421"/>
                  <p:cNvSpPr/>
                  <p:nvPr/>
                </p:nvSpPr>
                <p:spPr>
                  <a:xfrm>
                    <a:off x="2255084"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23" name="Rounded Rectangle 422"/>
                  <p:cNvSpPr/>
                  <p:nvPr/>
                </p:nvSpPr>
                <p:spPr>
                  <a:xfrm>
                    <a:off x="2687061"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24" name="Rounded Rectangle 423"/>
                  <p:cNvSpPr/>
                  <p:nvPr/>
                </p:nvSpPr>
                <p:spPr>
                  <a:xfrm>
                    <a:off x="3112493" y="60796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grpSp>
            <p:grpSp>
              <p:nvGrpSpPr>
                <p:cNvPr id="392" name="Group 391"/>
                <p:cNvGrpSpPr/>
                <p:nvPr/>
              </p:nvGrpSpPr>
              <p:grpSpPr>
                <a:xfrm>
                  <a:off x="4114800" y="4876800"/>
                  <a:ext cx="2160898" cy="1474047"/>
                  <a:chOff x="1823106" y="5168762"/>
                  <a:chExt cx="1687788" cy="1155838"/>
                </a:xfrm>
              </p:grpSpPr>
              <p:sp>
                <p:nvSpPr>
                  <p:cNvPr id="393" name="Rounded Rectangle 392"/>
                  <p:cNvSpPr/>
                  <p:nvPr/>
                </p:nvSpPr>
                <p:spPr>
                  <a:xfrm>
                    <a:off x="1828800"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94" name="Rounded Rectangle 393"/>
                  <p:cNvSpPr/>
                  <p:nvPr/>
                </p:nvSpPr>
                <p:spPr>
                  <a:xfrm>
                    <a:off x="2260778"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95" name="Rounded Rectangle 394"/>
                  <p:cNvSpPr/>
                  <p:nvPr/>
                </p:nvSpPr>
                <p:spPr>
                  <a:xfrm>
                    <a:off x="1828800"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96" name="Rounded Rectangle 395"/>
                  <p:cNvSpPr/>
                  <p:nvPr/>
                </p:nvSpPr>
                <p:spPr>
                  <a:xfrm>
                    <a:off x="2260778"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97" name="Rounded Rectangle 396"/>
                  <p:cNvSpPr/>
                  <p:nvPr/>
                </p:nvSpPr>
                <p:spPr>
                  <a:xfrm>
                    <a:off x="1828800" y="57810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98" name="Rounded Rectangle 397"/>
                  <p:cNvSpPr/>
                  <p:nvPr/>
                </p:nvSpPr>
                <p:spPr>
                  <a:xfrm>
                    <a:off x="2260778"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99" name="Rounded Rectangle 398"/>
                  <p:cNvSpPr/>
                  <p:nvPr/>
                </p:nvSpPr>
                <p:spPr>
                  <a:xfrm>
                    <a:off x="2692755"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00" name="Rounded Rectangle 399"/>
                  <p:cNvSpPr/>
                  <p:nvPr/>
                </p:nvSpPr>
                <p:spPr>
                  <a:xfrm>
                    <a:off x="2692755"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01" name="Rounded Rectangle 400"/>
                  <p:cNvSpPr/>
                  <p:nvPr/>
                </p:nvSpPr>
                <p:spPr>
                  <a:xfrm>
                    <a:off x="2692755"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02" name="Rounded Rectangle 401"/>
                  <p:cNvSpPr/>
                  <p:nvPr/>
                </p:nvSpPr>
                <p:spPr>
                  <a:xfrm>
                    <a:off x="3118187" y="516876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03" name="Rounded Rectangle 402"/>
                  <p:cNvSpPr/>
                  <p:nvPr/>
                </p:nvSpPr>
                <p:spPr>
                  <a:xfrm>
                    <a:off x="3118187" y="5466936"/>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04" name="Rounded Rectangle 403"/>
                  <p:cNvSpPr/>
                  <p:nvPr/>
                </p:nvSpPr>
                <p:spPr>
                  <a:xfrm>
                    <a:off x="3118187" y="57748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05" name="Rounded Rectangle 404"/>
                  <p:cNvSpPr/>
                  <p:nvPr/>
                </p:nvSpPr>
                <p:spPr>
                  <a:xfrm>
                    <a:off x="1823106" y="60858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06" name="Rounded Rectangle 405"/>
                  <p:cNvSpPr/>
                  <p:nvPr/>
                </p:nvSpPr>
                <p:spPr>
                  <a:xfrm>
                    <a:off x="2255084"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07" name="Rounded Rectangle 406"/>
                  <p:cNvSpPr/>
                  <p:nvPr/>
                </p:nvSpPr>
                <p:spPr>
                  <a:xfrm>
                    <a:off x="2687061"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08" name="Rounded Rectangle 407"/>
                  <p:cNvSpPr/>
                  <p:nvPr/>
                </p:nvSpPr>
                <p:spPr>
                  <a:xfrm>
                    <a:off x="3112493" y="60796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grpSp>
          </p:grpSp>
          <p:grpSp>
            <p:nvGrpSpPr>
              <p:cNvPr id="356" name="Group 355"/>
              <p:cNvGrpSpPr/>
              <p:nvPr/>
            </p:nvGrpSpPr>
            <p:grpSpPr>
              <a:xfrm>
                <a:off x="1905000" y="6400800"/>
                <a:ext cx="4370698" cy="1474047"/>
                <a:chOff x="1905000" y="4876800"/>
                <a:chExt cx="4370698" cy="1474047"/>
              </a:xfrm>
            </p:grpSpPr>
            <p:grpSp>
              <p:nvGrpSpPr>
                <p:cNvPr id="357" name="Group 356"/>
                <p:cNvGrpSpPr/>
                <p:nvPr/>
              </p:nvGrpSpPr>
              <p:grpSpPr>
                <a:xfrm>
                  <a:off x="1905000" y="4876800"/>
                  <a:ext cx="2160898" cy="1474047"/>
                  <a:chOff x="1823106" y="5168762"/>
                  <a:chExt cx="1687788" cy="1155838"/>
                </a:xfrm>
              </p:grpSpPr>
              <p:sp>
                <p:nvSpPr>
                  <p:cNvPr id="375" name="Rounded Rectangle 374"/>
                  <p:cNvSpPr/>
                  <p:nvPr/>
                </p:nvSpPr>
                <p:spPr>
                  <a:xfrm>
                    <a:off x="1828800"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76" name="Rounded Rectangle 375"/>
                  <p:cNvSpPr/>
                  <p:nvPr/>
                </p:nvSpPr>
                <p:spPr>
                  <a:xfrm>
                    <a:off x="2260778"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77" name="Rounded Rectangle 376"/>
                  <p:cNvSpPr/>
                  <p:nvPr/>
                </p:nvSpPr>
                <p:spPr>
                  <a:xfrm>
                    <a:off x="1828800"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78" name="Rounded Rectangle 377"/>
                  <p:cNvSpPr/>
                  <p:nvPr/>
                </p:nvSpPr>
                <p:spPr>
                  <a:xfrm>
                    <a:off x="2260778"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79" name="Rounded Rectangle 378"/>
                  <p:cNvSpPr/>
                  <p:nvPr/>
                </p:nvSpPr>
                <p:spPr>
                  <a:xfrm>
                    <a:off x="1828800" y="57810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80" name="Rounded Rectangle 379"/>
                  <p:cNvSpPr/>
                  <p:nvPr/>
                </p:nvSpPr>
                <p:spPr>
                  <a:xfrm>
                    <a:off x="2260778"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81" name="Rounded Rectangle 380"/>
                  <p:cNvSpPr/>
                  <p:nvPr/>
                </p:nvSpPr>
                <p:spPr>
                  <a:xfrm>
                    <a:off x="2692755"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82" name="Rounded Rectangle 381"/>
                  <p:cNvSpPr/>
                  <p:nvPr/>
                </p:nvSpPr>
                <p:spPr>
                  <a:xfrm>
                    <a:off x="2692755"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83" name="Rounded Rectangle 382"/>
                  <p:cNvSpPr/>
                  <p:nvPr/>
                </p:nvSpPr>
                <p:spPr>
                  <a:xfrm>
                    <a:off x="2692755"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84" name="Rounded Rectangle 383"/>
                  <p:cNvSpPr/>
                  <p:nvPr/>
                </p:nvSpPr>
                <p:spPr>
                  <a:xfrm>
                    <a:off x="3118187" y="516876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85" name="Rounded Rectangle 384"/>
                  <p:cNvSpPr/>
                  <p:nvPr/>
                </p:nvSpPr>
                <p:spPr>
                  <a:xfrm>
                    <a:off x="3118187" y="5466936"/>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86" name="Rounded Rectangle 385"/>
                  <p:cNvSpPr/>
                  <p:nvPr/>
                </p:nvSpPr>
                <p:spPr>
                  <a:xfrm>
                    <a:off x="3118187" y="57748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87" name="Rounded Rectangle 386"/>
                  <p:cNvSpPr/>
                  <p:nvPr/>
                </p:nvSpPr>
                <p:spPr>
                  <a:xfrm>
                    <a:off x="1823106" y="60858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88" name="Rounded Rectangle 387"/>
                  <p:cNvSpPr/>
                  <p:nvPr/>
                </p:nvSpPr>
                <p:spPr>
                  <a:xfrm>
                    <a:off x="2255084"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89" name="Rounded Rectangle 388"/>
                  <p:cNvSpPr/>
                  <p:nvPr/>
                </p:nvSpPr>
                <p:spPr>
                  <a:xfrm>
                    <a:off x="2687061"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90" name="Rounded Rectangle 389"/>
                  <p:cNvSpPr/>
                  <p:nvPr/>
                </p:nvSpPr>
                <p:spPr>
                  <a:xfrm>
                    <a:off x="3112493" y="60796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grpSp>
            <p:grpSp>
              <p:nvGrpSpPr>
                <p:cNvPr id="358" name="Group 357"/>
                <p:cNvGrpSpPr/>
                <p:nvPr/>
              </p:nvGrpSpPr>
              <p:grpSpPr>
                <a:xfrm>
                  <a:off x="4114800" y="4876800"/>
                  <a:ext cx="2160898" cy="1474047"/>
                  <a:chOff x="1823106" y="5168762"/>
                  <a:chExt cx="1687788" cy="1155838"/>
                </a:xfrm>
              </p:grpSpPr>
              <p:sp>
                <p:nvSpPr>
                  <p:cNvPr id="359" name="Rounded Rectangle 358"/>
                  <p:cNvSpPr/>
                  <p:nvPr/>
                </p:nvSpPr>
                <p:spPr>
                  <a:xfrm>
                    <a:off x="1828800"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60" name="Rounded Rectangle 359"/>
                  <p:cNvSpPr/>
                  <p:nvPr/>
                </p:nvSpPr>
                <p:spPr>
                  <a:xfrm>
                    <a:off x="2260778"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61" name="Rounded Rectangle 360"/>
                  <p:cNvSpPr/>
                  <p:nvPr/>
                </p:nvSpPr>
                <p:spPr>
                  <a:xfrm>
                    <a:off x="1828800"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62" name="Rounded Rectangle 361"/>
                  <p:cNvSpPr/>
                  <p:nvPr/>
                </p:nvSpPr>
                <p:spPr>
                  <a:xfrm>
                    <a:off x="2260778"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63" name="Rounded Rectangle 362"/>
                  <p:cNvSpPr/>
                  <p:nvPr/>
                </p:nvSpPr>
                <p:spPr>
                  <a:xfrm>
                    <a:off x="1828800" y="57810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64" name="Rounded Rectangle 363"/>
                  <p:cNvSpPr/>
                  <p:nvPr/>
                </p:nvSpPr>
                <p:spPr>
                  <a:xfrm>
                    <a:off x="2260778"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65" name="Rounded Rectangle 364"/>
                  <p:cNvSpPr/>
                  <p:nvPr/>
                </p:nvSpPr>
                <p:spPr>
                  <a:xfrm>
                    <a:off x="2692755"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66" name="Rounded Rectangle 365"/>
                  <p:cNvSpPr/>
                  <p:nvPr/>
                </p:nvSpPr>
                <p:spPr>
                  <a:xfrm>
                    <a:off x="2692755"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67" name="Rounded Rectangle 366"/>
                  <p:cNvSpPr/>
                  <p:nvPr/>
                </p:nvSpPr>
                <p:spPr>
                  <a:xfrm>
                    <a:off x="2692755"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68" name="Rounded Rectangle 367"/>
                  <p:cNvSpPr/>
                  <p:nvPr/>
                </p:nvSpPr>
                <p:spPr>
                  <a:xfrm>
                    <a:off x="3118187" y="516876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69" name="Rounded Rectangle 368"/>
                  <p:cNvSpPr/>
                  <p:nvPr/>
                </p:nvSpPr>
                <p:spPr>
                  <a:xfrm>
                    <a:off x="3118187" y="5466936"/>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70" name="Rounded Rectangle 369"/>
                  <p:cNvSpPr/>
                  <p:nvPr/>
                </p:nvSpPr>
                <p:spPr>
                  <a:xfrm>
                    <a:off x="3118187" y="57748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71" name="Rounded Rectangle 370"/>
                  <p:cNvSpPr/>
                  <p:nvPr/>
                </p:nvSpPr>
                <p:spPr>
                  <a:xfrm>
                    <a:off x="1823106" y="60858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72" name="Rounded Rectangle 371"/>
                  <p:cNvSpPr/>
                  <p:nvPr/>
                </p:nvSpPr>
                <p:spPr>
                  <a:xfrm>
                    <a:off x="2255084"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73" name="Rounded Rectangle 372"/>
                  <p:cNvSpPr/>
                  <p:nvPr/>
                </p:nvSpPr>
                <p:spPr>
                  <a:xfrm>
                    <a:off x="2687061"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74" name="Rounded Rectangle 373"/>
                  <p:cNvSpPr/>
                  <p:nvPr/>
                </p:nvSpPr>
                <p:spPr>
                  <a:xfrm>
                    <a:off x="3112493" y="60796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grpSp>
          </p:grpSp>
        </p:grpSp>
      </p:grpSp>
      <p:sp>
        <p:nvSpPr>
          <p:cNvPr id="429" name="TextBox 428"/>
          <p:cNvSpPr txBox="1"/>
          <p:nvPr/>
        </p:nvSpPr>
        <p:spPr>
          <a:xfrm>
            <a:off x="6603657" y="6216219"/>
            <a:ext cx="759443" cy="33855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1F497D"/>
                </a:solidFill>
                <a:effectLst/>
                <a:uLnTx/>
                <a:uFillTx/>
                <a:latin typeface="Gill Sans MT"/>
                <a:ea typeface="+mn-ea"/>
                <a:cs typeface="Gill Sans MT"/>
              </a:rPr>
              <a:t>Acc. 2</a:t>
            </a:r>
          </a:p>
        </p:txBody>
      </p:sp>
      <p:cxnSp>
        <p:nvCxnSpPr>
          <p:cNvPr id="430" name="Straight Arrow Connector 429"/>
          <p:cNvCxnSpPr>
            <a:stCxn id="242" idx="2"/>
            <a:endCxn id="348" idx="0"/>
          </p:cNvCxnSpPr>
          <p:nvPr/>
        </p:nvCxnSpPr>
        <p:spPr>
          <a:xfrm flipH="1">
            <a:off x="5514902" y="3429000"/>
            <a:ext cx="1381198" cy="272619"/>
          </a:xfrm>
          <a:prstGeom prst="straightConnector1">
            <a:avLst/>
          </a:prstGeom>
          <a:noFill/>
          <a:ln w="38100" cap="flat" cmpd="sng" algn="ctr">
            <a:solidFill>
              <a:schemeClr val="tx1"/>
            </a:solidFill>
            <a:prstDash val="solid"/>
            <a:miter lim="800000"/>
            <a:headEnd type="none"/>
            <a:tailEnd type="arrow"/>
          </a:ln>
          <a:effectLst/>
        </p:spPr>
      </p:cxnSp>
      <p:cxnSp>
        <p:nvCxnSpPr>
          <p:cNvPr id="431" name="Straight Arrow Connector 430"/>
          <p:cNvCxnSpPr>
            <a:stCxn id="242" idx="2"/>
            <a:endCxn id="210" idx="0"/>
          </p:cNvCxnSpPr>
          <p:nvPr/>
        </p:nvCxnSpPr>
        <p:spPr>
          <a:xfrm>
            <a:off x="6896100" y="3429000"/>
            <a:ext cx="1362002" cy="272619"/>
          </a:xfrm>
          <a:prstGeom prst="straightConnector1">
            <a:avLst/>
          </a:prstGeom>
          <a:noFill/>
          <a:ln w="38100" cap="flat" cmpd="sng" algn="ctr">
            <a:solidFill>
              <a:schemeClr val="tx1"/>
            </a:solidFill>
            <a:prstDash val="solid"/>
            <a:miter lim="800000"/>
            <a:headEnd type="none"/>
            <a:tailEnd type="arrow"/>
          </a:ln>
          <a:effectLst/>
        </p:spPr>
      </p:cxnSp>
      <p:cxnSp>
        <p:nvCxnSpPr>
          <p:cNvPr id="432" name="Straight Arrow Connector 431"/>
          <p:cNvCxnSpPr/>
          <p:nvPr/>
        </p:nvCxnSpPr>
        <p:spPr>
          <a:xfrm>
            <a:off x="6919013" y="4975683"/>
            <a:ext cx="0" cy="326136"/>
          </a:xfrm>
          <a:prstGeom prst="straightConnector1">
            <a:avLst/>
          </a:prstGeom>
          <a:noFill/>
          <a:ln w="38100" cap="flat" cmpd="sng" algn="ctr">
            <a:solidFill>
              <a:schemeClr val="tx1"/>
            </a:solidFill>
            <a:prstDash val="solid"/>
            <a:miter lim="800000"/>
            <a:headEnd type="none"/>
            <a:tailEnd type="arrow"/>
          </a:ln>
          <a:effectLst/>
        </p:spPr>
      </p:cxnSp>
      <p:cxnSp>
        <p:nvCxnSpPr>
          <p:cNvPr id="433" name="Straight Arrow Connector 432"/>
          <p:cNvCxnSpPr/>
          <p:nvPr/>
        </p:nvCxnSpPr>
        <p:spPr>
          <a:xfrm>
            <a:off x="8290613" y="4997019"/>
            <a:ext cx="0" cy="326136"/>
          </a:xfrm>
          <a:prstGeom prst="straightConnector1">
            <a:avLst/>
          </a:prstGeom>
          <a:noFill/>
          <a:ln w="38100" cap="flat" cmpd="sng" algn="ctr">
            <a:solidFill>
              <a:schemeClr val="tx1"/>
            </a:solidFill>
            <a:prstDash val="solid"/>
            <a:miter lim="800000"/>
            <a:headEnd type="none"/>
            <a:tailEnd type="arrow"/>
          </a:ln>
          <a:effectLst/>
        </p:spPr>
      </p:cxnSp>
      <p:grpSp>
        <p:nvGrpSpPr>
          <p:cNvPr id="434" name="Group 433"/>
          <p:cNvGrpSpPr/>
          <p:nvPr/>
        </p:nvGrpSpPr>
        <p:grpSpPr>
          <a:xfrm>
            <a:off x="7771186" y="5379360"/>
            <a:ext cx="1129027" cy="893656"/>
            <a:chOff x="1600200" y="4101242"/>
            <a:chExt cx="1752600" cy="1071556"/>
          </a:xfrm>
        </p:grpSpPr>
        <p:sp>
          <p:nvSpPr>
            <p:cNvPr id="435" name="Rounded Rectangle 434"/>
            <p:cNvSpPr/>
            <p:nvPr/>
          </p:nvSpPr>
          <p:spPr>
            <a:xfrm>
              <a:off x="1600200" y="4191000"/>
              <a:ext cx="1752600" cy="914400"/>
            </a:xfrm>
            <a:prstGeom prst="roundRect">
              <a:avLst/>
            </a:prstGeom>
            <a:solidFill>
              <a:schemeClr val="lt1">
                <a:alpha val="0"/>
              </a:schemeClr>
            </a:solidFill>
            <a:ln w="28575" cmpd="sng">
              <a:solidFill>
                <a:srgbClr val="000000"/>
              </a:solidFill>
              <a:prstDash val="sys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sng"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Gill Sans MT"/>
              </a:endParaRPr>
            </a:p>
          </p:txBody>
        </p:sp>
        <p:grpSp>
          <p:nvGrpSpPr>
            <p:cNvPr id="436" name="Group 435"/>
            <p:cNvGrpSpPr/>
            <p:nvPr/>
          </p:nvGrpSpPr>
          <p:grpSpPr>
            <a:xfrm>
              <a:off x="1609538" y="4101242"/>
              <a:ext cx="525541" cy="1071556"/>
              <a:chOff x="3570485" y="5290519"/>
              <a:chExt cx="924625" cy="1428741"/>
            </a:xfrm>
          </p:grpSpPr>
          <p:sp>
            <p:nvSpPr>
              <p:cNvPr id="511" name="Rounded Rectangle 510"/>
              <p:cNvSpPr/>
              <p:nvPr/>
            </p:nvSpPr>
            <p:spPr>
              <a:xfrm>
                <a:off x="3688111" y="5486401"/>
                <a:ext cx="670321" cy="1036982"/>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sng" strike="noStrike" kern="1200" cap="none" spc="0" normalizeH="0" baseline="0" noProof="0" dirty="0">
                  <a:ln>
                    <a:noFill/>
                  </a:ln>
                  <a:solidFill>
                    <a:prstClr val="black"/>
                  </a:solidFill>
                  <a:effectLst/>
                  <a:uLnTx/>
                  <a:uFillTx/>
                  <a:latin typeface="Gill Sans MT"/>
                  <a:ea typeface="+mn-ea"/>
                  <a:cs typeface="Gill Sans MT"/>
                </a:endParaRPr>
              </a:p>
            </p:txBody>
          </p:sp>
          <p:sp>
            <p:nvSpPr>
              <p:cNvPr id="512" name="TextBox 511"/>
              <p:cNvSpPr txBox="1"/>
              <p:nvPr/>
            </p:nvSpPr>
            <p:spPr>
              <a:xfrm rot="16200000">
                <a:off x="3318427" y="5542577"/>
                <a:ext cx="1428741" cy="92462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Gill Sans MT"/>
                    <a:ea typeface="+mn-ea"/>
                    <a:cs typeface="Gill Sans MT"/>
                  </a:rPr>
                  <a:t>Buffer</a:t>
                </a:r>
              </a:p>
            </p:txBody>
          </p:sp>
        </p:grpSp>
        <p:grpSp>
          <p:nvGrpSpPr>
            <p:cNvPr id="437" name="Group 436"/>
            <p:cNvGrpSpPr/>
            <p:nvPr/>
          </p:nvGrpSpPr>
          <p:grpSpPr>
            <a:xfrm>
              <a:off x="2018535" y="4191003"/>
              <a:ext cx="542963" cy="914400"/>
              <a:chOff x="3460873" y="5410203"/>
              <a:chExt cx="719963" cy="1219200"/>
            </a:xfrm>
          </p:grpSpPr>
          <p:sp>
            <p:nvSpPr>
              <p:cNvPr id="509" name="Rounded Rectangle 508"/>
              <p:cNvSpPr/>
              <p:nvPr/>
            </p:nvSpPr>
            <p:spPr>
              <a:xfrm>
                <a:off x="3613450" y="5486401"/>
                <a:ext cx="476852" cy="1036982"/>
              </a:xfrm>
              <a:prstGeom prst="roundRect">
                <a:avLst/>
              </a:prstGeom>
              <a:solidFill>
                <a:schemeClr val="bg1">
                  <a:lumMod val="6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sng" strike="noStrike" kern="1200" cap="none" spc="0" normalizeH="0" baseline="0" noProof="0" dirty="0">
                  <a:ln>
                    <a:noFill/>
                  </a:ln>
                  <a:solidFill>
                    <a:prstClr val="black"/>
                  </a:solidFill>
                  <a:effectLst/>
                  <a:uLnTx/>
                  <a:uFillTx/>
                  <a:latin typeface="Gill Sans MT"/>
                  <a:ea typeface="+mn-ea"/>
                  <a:cs typeface="Gill Sans MT"/>
                </a:endParaRPr>
              </a:p>
            </p:txBody>
          </p:sp>
          <p:sp>
            <p:nvSpPr>
              <p:cNvPr id="510" name="TextBox 509"/>
              <p:cNvSpPr txBox="1"/>
              <p:nvPr/>
            </p:nvSpPr>
            <p:spPr>
              <a:xfrm rot="16200000">
                <a:off x="3211255" y="5659821"/>
                <a:ext cx="1219200" cy="71996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srgbClr val="000000"/>
                    </a:solidFill>
                    <a:effectLst/>
                    <a:uLnTx/>
                    <a:uFillTx/>
                    <a:latin typeface="Gill Sans MT"/>
                    <a:ea typeface="+mn-ea"/>
                    <a:cs typeface="Gill Sans MT"/>
                  </a:rPr>
                  <a:t>NoC</a:t>
                </a:r>
                <a:endParaRPr kumimoji="0" lang="en-US" sz="1600" b="1" i="0" u="none" strike="noStrike" kern="1200" cap="none" spc="0" normalizeH="0" baseline="0" noProof="0" dirty="0">
                  <a:ln>
                    <a:noFill/>
                  </a:ln>
                  <a:solidFill>
                    <a:srgbClr val="000000"/>
                  </a:solidFill>
                  <a:effectLst/>
                  <a:uLnTx/>
                  <a:uFillTx/>
                  <a:latin typeface="Gill Sans MT"/>
                  <a:ea typeface="+mn-ea"/>
                  <a:cs typeface="Gill Sans MT"/>
                </a:endParaRPr>
              </a:p>
            </p:txBody>
          </p:sp>
        </p:grpSp>
        <p:grpSp>
          <p:nvGrpSpPr>
            <p:cNvPr id="438" name="Group 437"/>
            <p:cNvGrpSpPr/>
            <p:nvPr/>
          </p:nvGrpSpPr>
          <p:grpSpPr>
            <a:xfrm>
              <a:off x="2590801" y="4267200"/>
              <a:ext cx="685800" cy="762000"/>
              <a:chOff x="1905000" y="4876800"/>
              <a:chExt cx="4370698" cy="2998047"/>
            </a:xfrm>
          </p:grpSpPr>
          <p:grpSp>
            <p:nvGrpSpPr>
              <p:cNvPr id="439" name="Group 438"/>
              <p:cNvGrpSpPr/>
              <p:nvPr/>
            </p:nvGrpSpPr>
            <p:grpSpPr>
              <a:xfrm>
                <a:off x="1905000" y="4876800"/>
                <a:ext cx="4370698" cy="1474047"/>
                <a:chOff x="1905000" y="4876800"/>
                <a:chExt cx="4370698" cy="1474047"/>
              </a:xfrm>
            </p:grpSpPr>
            <p:grpSp>
              <p:nvGrpSpPr>
                <p:cNvPr id="475" name="Group 474"/>
                <p:cNvGrpSpPr/>
                <p:nvPr/>
              </p:nvGrpSpPr>
              <p:grpSpPr>
                <a:xfrm>
                  <a:off x="1905000" y="4876800"/>
                  <a:ext cx="2160898" cy="1474047"/>
                  <a:chOff x="1823106" y="5168762"/>
                  <a:chExt cx="1687788" cy="1155838"/>
                </a:xfrm>
              </p:grpSpPr>
              <p:sp>
                <p:nvSpPr>
                  <p:cNvPr id="493" name="Rounded Rectangle 492"/>
                  <p:cNvSpPr/>
                  <p:nvPr/>
                </p:nvSpPr>
                <p:spPr>
                  <a:xfrm>
                    <a:off x="1828800"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94" name="Rounded Rectangle 493"/>
                  <p:cNvSpPr/>
                  <p:nvPr/>
                </p:nvSpPr>
                <p:spPr>
                  <a:xfrm>
                    <a:off x="2260778"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95" name="Rounded Rectangle 494"/>
                  <p:cNvSpPr/>
                  <p:nvPr/>
                </p:nvSpPr>
                <p:spPr>
                  <a:xfrm>
                    <a:off x="1828800"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96" name="Rounded Rectangle 495"/>
                  <p:cNvSpPr/>
                  <p:nvPr/>
                </p:nvSpPr>
                <p:spPr>
                  <a:xfrm>
                    <a:off x="2260778"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97" name="Rounded Rectangle 496"/>
                  <p:cNvSpPr/>
                  <p:nvPr/>
                </p:nvSpPr>
                <p:spPr>
                  <a:xfrm>
                    <a:off x="1828800" y="57810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98" name="Rounded Rectangle 497"/>
                  <p:cNvSpPr/>
                  <p:nvPr/>
                </p:nvSpPr>
                <p:spPr>
                  <a:xfrm>
                    <a:off x="2260778"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99" name="Rounded Rectangle 498"/>
                  <p:cNvSpPr/>
                  <p:nvPr/>
                </p:nvSpPr>
                <p:spPr>
                  <a:xfrm>
                    <a:off x="2692755"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500" name="Rounded Rectangle 499"/>
                  <p:cNvSpPr/>
                  <p:nvPr/>
                </p:nvSpPr>
                <p:spPr>
                  <a:xfrm>
                    <a:off x="2692755"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501" name="Rounded Rectangle 500"/>
                  <p:cNvSpPr/>
                  <p:nvPr/>
                </p:nvSpPr>
                <p:spPr>
                  <a:xfrm>
                    <a:off x="2692755"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502" name="Rounded Rectangle 501"/>
                  <p:cNvSpPr/>
                  <p:nvPr/>
                </p:nvSpPr>
                <p:spPr>
                  <a:xfrm>
                    <a:off x="3118187" y="516876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503" name="Rounded Rectangle 502"/>
                  <p:cNvSpPr/>
                  <p:nvPr/>
                </p:nvSpPr>
                <p:spPr>
                  <a:xfrm>
                    <a:off x="3118187" y="5466936"/>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504" name="Rounded Rectangle 503"/>
                  <p:cNvSpPr/>
                  <p:nvPr/>
                </p:nvSpPr>
                <p:spPr>
                  <a:xfrm>
                    <a:off x="3118187" y="57748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505" name="Rounded Rectangle 504"/>
                  <p:cNvSpPr/>
                  <p:nvPr/>
                </p:nvSpPr>
                <p:spPr>
                  <a:xfrm>
                    <a:off x="1823106" y="60858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506" name="Rounded Rectangle 505"/>
                  <p:cNvSpPr/>
                  <p:nvPr/>
                </p:nvSpPr>
                <p:spPr>
                  <a:xfrm>
                    <a:off x="2255084"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507" name="Rounded Rectangle 506"/>
                  <p:cNvSpPr/>
                  <p:nvPr/>
                </p:nvSpPr>
                <p:spPr>
                  <a:xfrm>
                    <a:off x="2687061"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508" name="Rounded Rectangle 507"/>
                  <p:cNvSpPr/>
                  <p:nvPr/>
                </p:nvSpPr>
                <p:spPr>
                  <a:xfrm>
                    <a:off x="3112493" y="60796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grpSp>
            <p:grpSp>
              <p:nvGrpSpPr>
                <p:cNvPr id="476" name="Group 475"/>
                <p:cNvGrpSpPr/>
                <p:nvPr/>
              </p:nvGrpSpPr>
              <p:grpSpPr>
                <a:xfrm>
                  <a:off x="4114800" y="4876800"/>
                  <a:ext cx="2160898" cy="1474047"/>
                  <a:chOff x="1823106" y="5168762"/>
                  <a:chExt cx="1687788" cy="1155838"/>
                </a:xfrm>
              </p:grpSpPr>
              <p:sp>
                <p:nvSpPr>
                  <p:cNvPr id="477" name="Rounded Rectangle 476"/>
                  <p:cNvSpPr/>
                  <p:nvPr/>
                </p:nvSpPr>
                <p:spPr>
                  <a:xfrm>
                    <a:off x="1828800"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78" name="Rounded Rectangle 477"/>
                  <p:cNvSpPr/>
                  <p:nvPr/>
                </p:nvSpPr>
                <p:spPr>
                  <a:xfrm>
                    <a:off x="2260778"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79" name="Rounded Rectangle 478"/>
                  <p:cNvSpPr/>
                  <p:nvPr/>
                </p:nvSpPr>
                <p:spPr>
                  <a:xfrm>
                    <a:off x="1828800"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80" name="Rounded Rectangle 479"/>
                  <p:cNvSpPr/>
                  <p:nvPr/>
                </p:nvSpPr>
                <p:spPr>
                  <a:xfrm>
                    <a:off x="2260778"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81" name="Rounded Rectangle 480"/>
                  <p:cNvSpPr/>
                  <p:nvPr/>
                </p:nvSpPr>
                <p:spPr>
                  <a:xfrm>
                    <a:off x="1828800" y="57810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82" name="Rounded Rectangle 481"/>
                  <p:cNvSpPr/>
                  <p:nvPr/>
                </p:nvSpPr>
                <p:spPr>
                  <a:xfrm>
                    <a:off x="2260778"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83" name="Rounded Rectangle 482"/>
                  <p:cNvSpPr/>
                  <p:nvPr/>
                </p:nvSpPr>
                <p:spPr>
                  <a:xfrm>
                    <a:off x="2692755"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84" name="Rounded Rectangle 483"/>
                  <p:cNvSpPr/>
                  <p:nvPr/>
                </p:nvSpPr>
                <p:spPr>
                  <a:xfrm>
                    <a:off x="2692755"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85" name="Rounded Rectangle 484"/>
                  <p:cNvSpPr/>
                  <p:nvPr/>
                </p:nvSpPr>
                <p:spPr>
                  <a:xfrm>
                    <a:off x="2692755"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86" name="Rounded Rectangle 485"/>
                  <p:cNvSpPr/>
                  <p:nvPr/>
                </p:nvSpPr>
                <p:spPr>
                  <a:xfrm>
                    <a:off x="3118187" y="516876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87" name="Rounded Rectangle 486"/>
                  <p:cNvSpPr/>
                  <p:nvPr/>
                </p:nvSpPr>
                <p:spPr>
                  <a:xfrm>
                    <a:off x="3118187" y="5466936"/>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88" name="Rounded Rectangle 487"/>
                  <p:cNvSpPr/>
                  <p:nvPr/>
                </p:nvSpPr>
                <p:spPr>
                  <a:xfrm>
                    <a:off x="3118187" y="57748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89" name="Rounded Rectangle 488"/>
                  <p:cNvSpPr/>
                  <p:nvPr/>
                </p:nvSpPr>
                <p:spPr>
                  <a:xfrm>
                    <a:off x="1823106" y="60858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90" name="Rounded Rectangle 489"/>
                  <p:cNvSpPr/>
                  <p:nvPr/>
                </p:nvSpPr>
                <p:spPr>
                  <a:xfrm>
                    <a:off x="2255084"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91" name="Rounded Rectangle 490"/>
                  <p:cNvSpPr/>
                  <p:nvPr/>
                </p:nvSpPr>
                <p:spPr>
                  <a:xfrm>
                    <a:off x="2687061"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92" name="Rounded Rectangle 491"/>
                  <p:cNvSpPr/>
                  <p:nvPr/>
                </p:nvSpPr>
                <p:spPr>
                  <a:xfrm>
                    <a:off x="3112493" y="60796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grpSp>
          </p:grpSp>
          <p:grpSp>
            <p:nvGrpSpPr>
              <p:cNvPr id="440" name="Group 439"/>
              <p:cNvGrpSpPr/>
              <p:nvPr/>
            </p:nvGrpSpPr>
            <p:grpSpPr>
              <a:xfrm>
                <a:off x="1905000" y="6400800"/>
                <a:ext cx="4370698" cy="1474047"/>
                <a:chOff x="1905000" y="4876800"/>
                <a:chExt cx="4370698" cy="1474047"/>
              </a:xfrm>
            </p:grpSpPr>
            <p:grpSp>
              <p:nvGrpSpPr>
                <p:cNvPr id="441" name="Group 440"/>
                <p:cNvGrpSpPr/>
                <p:nvPr/>
              </p:nvGrpSpPr>
              <p:grpSpPr>
                <a:xfrm>
                  <a:off x="1905000" y="4876800"/>
                  <a:ext cx="2160898" cy="1474047"/>
                  <a:chOff x="1823106" y="5168762"/>
                  <a:chExt cx="1687788" cy="1155838"/>
                </a:xfrm>
              </p:grpSpPr>
              <p:sp>
                <p:nvSpPr>
                  <p:cNvPr id="459" name="Rounded Rectangle 458"/>
                  <p:cNvSpPr/>
                  <p:nvPr/>
                </p:nvSpPr>
                <p:spPr>
                  <a:xfrm>
                    <a:off x="1828800"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60" name="Rounded Rectangle 459"/>
                  <p:cNvSpPr/>
                  <p:nvPr/>
                </p:nvSpPr>
                <p:spPr>
                  <a:xfrm>
                    <a:off x="2260778"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61" name="Rounded Rectangle 460"/>
                  <p:cNvSpPr/>
                  <p:nvPr/>
                </p:nvSpPr>
                <p:spPr>
                  <a:xfrm>
                    <a:off x="1828800"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62" name="Rounded Rectangle 461"/>
                  <p:cNvSpPr/>
                  <p:nvPr/>
                </p:nvSpPr>
                <p:spPr>
                  <a:xfrm>
                    <a:off x="2260778"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63" name="Rounded Rectangle 462"/>
                  <p:cNvSpPr/>
                  <p:nvPr/>
                </p:nvSpPr>
                <p:spPr>
                  <a:xfrm>
                    <a:off x="1828800" y="57810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64" name="Rounded Rectangle 463"/>
                  <p:cNvSpPr/>
                  <p:nvPr/>
                </p:nvSpPr>
                <p:spPr>
                  <a:xfrm>
                    <a:off x="2260778"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65" name="Rounded Rectangle 464"/>
                  <p:cNvSpPr/>
                  <p:nvPr/>
                </p:nvSpPr>
                <p:spPr>
                  <a:xfrm>
                    <a:off x="2692755"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66" name="Rounded Rectangle 465"/>
                  <p:cNvSpPr/>
                  <p:nvPr/>
                </p:nvSpPr>
                <p:spPr>
                  <a:xfrm>
                    <a:off x="2692755"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67" name="Rounded Rectangle 466"/>
                  <p:cNvSpPr/>
                  <p:nvPr/>
                </p:nvSpPr>
                <p:spPr>
                  <a:xfrm>
                    <a:off x="2692755"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68" name="Rounded Rectangle 467"/>
                  <p:cNvSpPr/>
                  <p:nvPr/>
                </p:nvSpPr>
                <p:spPr>
                  <a:xfrm>
                    <a:off x="3118187" y="516876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69" name="Rounded Rectangle 468"/>
                  <p:cNvSpPr/>
                  <p:nvPr/>
                </p:nvSpPr>
                <p:spPr>
                  <a:xfrm>
                    <a:off x="3118187" y="5466936"/>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70" name="Rounded Rectangle 469"/>
                  <p:cNvSpPr/>
                  <p:nvPr/>
                </p:nvSpPr>
                <p:spPr>
                  <a:xfrm>
                    <a:off x="3118187" y="57748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71" name="Rounded Rectangle 470"/>
                  <p:cNvSpPr/>
                  <p:nvPr/>
                </p:nvSpPr>
                <p:spPr>
                  <a:xfrm>
                    <a:off x="1823106" y="60858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72" name="Rounded Rectangle 471"/>
                  <p:cNvSpPr/>
                  <p:nvPr/>
                </p:nvSpPr>
                <p:spPr>
                  <a:xfrm>
                    <a:off x="2255084"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73" name="Rounded Rectangle 472"/>
                  <p:cNvSpPr/>
                  <p:nvPr/>
                </p:nvSpPr>
                <p:spPr>
                  <a:xfrm>
                    <a:off x="2687061"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74" name="Rounded Rectangle 473"/>
                  <p:cNvSpPr/>
                  <p:nvPr/>
                </p:nvSpPr>
                <p:spPr>
                  <a:xfrm>
                    <a:off x="3112493" y="60796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grpSp>
            <p:grpSp>
              <p:nvGrpSpPr>
                <p:cNvPr id="442" name="Group 441"/>
                <p:cNvGrpSpPr/>
                <p:nvPr/>
              </p:nvGrpSpPr>
              <p:grpSpPr>
                <a:xfrm>
                  <a:off x="4114800" y="4876800"/>
                  <a:ext cx="2160898" cy="1474047"/>
                  <a:chOff x="1823106" y="5168762"/>
                  <a:chExt cx="1687788" cy="1155838"/>
                </a:xfrm>
              </p:grpSpPr>
              <p:sp>
                <p:nvSpPr>
                  <p:cNvPr id="443" name="Rounded Rectangle 442"/>
                  <p:cNvSpPr/>
                  <p:nvPr/>
                </p:nvSpPr>
                <p:spPr>
                  <a:xfrm>
                    <a:off x="1828800"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44" name="Rounded Rectangle 443"/>
                  <p:cNvSpPr/>
                  <p:nvPr/>
                </p:nvSpPr>
                <p:spPr>
                  <a:xfrm>
                    <a:off x="2260778"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45" name="Rounded Rectangle 444"/>
                  <p:cNvSpPr/>
                  <p:nvPr/>
                </p:nvSpPr>
                <p:spPr>
                  <a:xfrm>
                    <a:off x="1828800"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46" name="Rounded Rectangle 445"/>
                  <p:cNvSpPr/>
                  <p:nvPr/>
                </p:nvSpPr>
                <p:spPr>
                  <a:xfrm>
                    <a:off x="2260778"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47" name="Rounded Rectangle 446"/>
                  <p:cNvSpPr/>
                  <p:nvPr/>
                </p:nvSpPr>
                <p:spPr>
                  <a:xfrm>
                    <a:off x="1828800" y="57810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48" name="Rounded Rectangle 447"/>
                  <p:cNvSpPr/>
                  <p:nvPr/>
                </p:nvSpPr>
                <p:spPr>
                  <a:xfrm>
                    <a:off x="2260778"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49" name="Rounded Rectangle 448"/>
                  <p:cNvSpPr/>
                  <p:nvPr/>
                </p:nvSpPr>
                <p:spPr>
                  <a:xfrm>
                    <a:off x="2692755"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50" name="Rounded Rectangle 449"/>
                  <p:cNvSpPr/>
                  <p:nvPr/>
                </p:nvSpPr>
                <p:spPr>
                  <a:xfrm>
                    <a:off x="2692755"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51" name="Rounded Rectangle 450"/>
                  <p:cNvSpPr/>
                  <p:nvPr/>
                </p:nvSpPr>
                <p:spPr>
                  <a:xfrm>
                    <a:off x="2692755"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52" name="Rounded Rectangle 451"/>
                  <p:cNvSpPr/>
                  <p:nvPr/>
                </p:nvSpPr>
                <p:spPr>
                  <a:xfrm>
                    <a:off x="3118187" y="516876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53" name="Rounded Rectangle 452"/>
                  <p:cNvSpPr/>
                  <p:nvPr/>
                </p:nvSpPr>
                <p:spPr>
                  <a:xfrm>
                    <a:off x="3118187" y="5466936"/>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54" name="Rounded Rectangle 453"/>
                  <p:cNvSpPr/>
                  <p:nvPr/>
                </p:nvSpPr>
                <p:spPr>
                  <a:xfrm>
                    <a:off x="3118187" y="57748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55" name="Rounded Rectangle 454"/>
                  <p:cNvSpPr/>
                  <p:nvPr/>
                </p:nvSpPr>
                <p:spPr>
                  <a:xfrm>
                    <a:off x="1823106" y="60858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56" name="Rounded Rectangle 455"/>
                  <p:cNvSpPr/>
                  <p:nvPr/>
                </p:nvSpPr>
                <p:spPr>
                  <a:xfrm>
                    <a:off x="2255084"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57" name="Rounded Rectangle 456"/>
                  <p:cNvSpPr/>
                  <p:nvPr/>
                </p:nvSpPr>
                <p:spPr>
                  <a:xfrm>
                    <a:off x="2687061"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58" name="Rounded Rectangle 457"/>
                  <p:cNvSpPr/>
                  <p:nvPr/>
                </p:nvSpPr>
                <p:spPr>
                  <a:xfrm>
                    <a:off x="3112493" y="60796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grpSp>
          </p:grpSp>
        </p:grpSp>
      </p:grpSp>
      <p:sp>
        <p:nvSpPr>
          <p:cNvPr id="513" name="TextBox 512"/>
          <p:cNvSpPr txBox="1"/>
          <p:nvPr/>
        </p:nvSpPr>
        <p:spPr>
          <a:xfrm>
            <a:off x="7998926" y="6182465"/>
            <a:ext cx="759443" cy="33855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1F497D"/>
                </a:solidFill>
                <a:effectLst/>
                <a:uLnTx/>
                <a:uFillTx/>
                <a:latin typeface="Gill Sans MT"/>
                <a:ea typeface="+mn-ea"/>
                <a:cs typeface="Gill Sans MT"/>
              </a:rPr>
              <a:t>Acc. 3</a:t>
            </a:r>
          </a:p>
        </p:txBody>
      </p:sp>
      <p:pic>
        <p:nvPicPr>
          <p:cNvPr id="514" name="Picture 513" descr="safari.png"/>
          <p:cNvPicPr>
            <a:picLocks noChangeAspect="1"/>
          </p:cNvPicPr>
          <p:nvPr/>
        </p:nvPicPr>
        <p:blipFill>
          <a:blip r:embed="rId6" cstate="print"/>
          <a:stretch>
            <a:fillRect/>
          </a:stretch>
        </p:blipFill>
        <p:spPr>
          <a:xfrm>
            <a:off x="76200" y="6580445"/>
            <a:ext cx="959296" cy="277563"/>
          </a:xfrm>
          <a:prstGeom prst="rect">
            <a:avLst/>
          </a:prstGeom>
        </p:spPr>
      </p:pic>
    </p:spTree>
    <p:extLst>
      <p:ext uri="{BB962C8B-B14F-4D97-AF65-F5344CB8AC3E}">
        <p14:creationId xmlns:p14="http://schemas.microsoft.com/office/powerpoint/2010/main" val="2321169217"/>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C49EE-1A88-0243-A7DE-08C788E89109}"/>
              </a:ext>
            </a:extLst>
          </p:cNvPr>
          <p:cNvSpPr>
            <a:spLocks noGrp="1"/>
          </p:cNvSpPr>
          <p:nvPr>
            <p:ph type="title"/>
          </p:nvPr>
        </p:nvSpPr>
        <p:spPr/>
        <p:txBody>
          <a:bodyPr/>
          <a:lstStyle/>
          <a:p>
            <a:r>
              <a:rPr lang="en-US" dirty="0"/>
              <a:t>Mensa: Highly-Efficient ML Inference</a:t>
            </a:r>
          </a:p>
        </p:txBody>
      </p:sp>
      <p:sp>
        <p:nvSpPr>
          <p:cNvPr id="3" name="Content Placeholder 2">
            <a:extLst>
              <a:ext uri="{FF2B5EF4-FFF2-40B4-BE49-F238E27FC236}">
                <a16:creationId xmlns:a16="http://schemas.microsoft.com/office/drawing/2014/main" id="{9A260743-ABA5-274B-A6DC-99D41985D2A1}"/>
              </a:ext>
            </a:extLst>
          </p:cNvPr>
          <p:cNvSpPr>
            <a:spLocks noGrp="1"/>
          </p:cNvSpPr>
          <p:nvPr>
            <p:ph idx="1"/>
          </p:nvPr>
        </p:nvSpPr>
        <p:spPr>
          <a:xfrm>
            <a:off x="228600" y="1052736"/>
            <a:ext cx="8610600" cy="5195664"/>
          </a:xfrm>
        </p:spPr>
        <p:txBody>
          <a:bodyPr/>
          <a:lstStyle/>
          <a:p>
            <a:r>
              <a:rPr lang="en-US" sz="1800" dirty="0" err="1"/>
              <a:t>Amirali</a:t>
            </a:r>
            <a:r>
              <a:rPr lang="en-US" sz="1800" dirty="0"/>
              <a:t> </a:t>
            </a:r>
            <a:r>
              <a:rPr lang="en-US" sz="1800" dirty="0" err="1"/>
              <a:t>Boroumand</a:t>
            </a:r>
            <a:r>
              <a:rPr lang="en-US" sz="1800" dirty="0"/>
              <a:t>, </a:t>
            </a:r>
            <a:r>
              <a:rPr lang="en-US" sz="1800" dirty="0" err="1"/>
              <a:t>Saugata</a:t>
            </a:r>
            <a:r>
              <a:rPr lang="en-US" sz="1800" dirty="0"/>
              <a:t> Ghose, </a:t>
            </a:r>
            <a:r>
              <a:rPr lang="en-US" sz="1800" dirty="0" err="1"/>
              <a:t>Berkin</a:t>
            </a:r>
            <a:r>
              <a:rPr lang="en-US" sz="1800" dirty="0"/>
              <a:t> Akin, Ravi Narayanaswami, Geraldo F. Oliveira, </a:t>
            </a:r>
            <a:r>
              <a:rPr lang="en-US" sz="1800" dirty="0" err="1"/>
              <a:t>Xiaoyu</a:t>
            </a:r>
            <a:r>
              <a:rPr lang="en-US" sz="1800" dirty="0"/>
              <a:t> Ma, Eric </a:t>
            </a:r>
            <a:r>
              <a:rPr lang="en-US" sz="1800" dirty="0" err="1"/>
              <a:t>Shiu</a:t>
            </a:r>
            <a:r>
              <a:rPr lang="en-US" sz="1800" dirty="0"/>
              <a:t>,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"Google Neural Network Models for Edge Devices: Analyzing and Mitigating Machine Learning Inference Bottlenecks"</a:t>
            </a:r>
            <a:br>
              <a:rPr lang="en-US" sz="1800" dirty="0">
                <a:solidFill>
                  <a:srgbClr val="0000FF"/>
                </a:solidFill>
              </a:rPr>
            </a:br>
            <a:r>
              <a:rPr lang="en-US" sz="1800" i="1" dirty="0"/>
              <a:t>Proceedings of the </a:t>
            </a:r>
            <a:r>
              <a:rPr lang="en-US" sz="1800" i="1" dirty="0">
                <a:hlinkClick r:id="rId3"/>
              </a:rPr>
              <a:t>30th International Conference on Parallel Architectures and Compilation Techniques</a:t>
            </a:r>
            <a:r>
              <a:rPr lang="en-US" sz="1800" i="1" dirty="0"/>
              <a:t> (</a:t>
            </a:r>
            <a:r>
              <a:rPr lang="en-US" sz="1800" b="1" i="1" dirty="0"/>
              <a:t>PACT</a:t>
            </a:r>
            <a:r>
              <a:rPr lang="en-US" sz="1800" i="1" dirty="0"/>
              <a:t>)</a:t>
            </a:r>
            <a:r>
              <a:rPr lang="en-US" sz="1800" dirty="0"/>
              <a:t>, Virtual, September 2021.</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Talk Video</a:t>
            </a:r>
            <a:r>
              <a:rPr lang="en-US" sz="1800" dirty="0"/>
              <a:t> (14 minutes)]</a:t>
            </a:r>
          </a:p>
          <a:p>
            <a:pPr marL="0" indent="0">
              <a:buNone/>
            </a:pPr>
            <a:br>
              <a:rPr lang="en-US" sz="1800" dirty="0"/>
            </a:br>
            <a:br>
              <a:rPr lang="en-US" sz="1800" dirty="0"/>
            </a:br>
            <a:br>
              <a:rPr lang="en-US" sz="1800" dirty="0"/>
            </a:br>
            <a:br>
              <a:rPr lang="en-US" sz="1800" dirty="0"/>
            </a:br>
            <a:endParaRPr lang="en-US" sz="1800" dirty="0"/>
          </a:p>
          <a:p>
            <a:pPr marL="0" indent="0">
              <a:buNone/>
            </a:pPr>
            <a:br>
              <a:rPr lang="en-US" sz="1800" dirty="0"/>
            </a:br>
            <a:br>
              <a:rPr lang="en-US" sz="1800" dirty="0"/>
            </a:br>
            <a:endParaRPr lang="en-US" sz="1800" dirty="0"/>
          </a:p>
        </p:txBody>
      </p:sp>
      <p:sp>
        <p:nvSpPr>
          <p:cNvPr id="4" name="Slide Number Placeholder 3">
            <a:extLst>
              <a:ext uri="{FF2B5EF4-FFF2-40B4-BE49-F238E27FC236}">
                <a16:creationId xmlns:a16="http://schemas.microsoft.com/office/drawing/2014/main" id="{D80A2729-1732-2046-89F9-FA4DB169A54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E5F50240-ACFE-DB4C-B85E-0E66A9F6E112}"/>
              </a:ext>
            </a:extLst>
          </p:cNvPr>
          <p:cNvPicPr>
            <a:picLocks noChangeAspect="1"/>
          </p:cNvPicPr>
          <p:nvPr/>
        </p:nvPicPr>
        <p:blipFill>
          <a:blip r:embed="rId7"/>
          <a:stretch>
            <a:fillRect/>
          </a:stretch>
        </p:blipFill>
        <p:spPr>
          <a:xfrm>
            <a:off x="0" y="3794547"/>
            <a:ext cx="9144000" cy="1794693"/>
          </a:xfrm>
          <a:prstGeom prst="rect">
            <a:avLst/>
          </a:prstGeom>
        </p:spPr>
      </p:pic>
    </p:spTree>
    <p:extLst>
      <p:ext uri="{BB962C8B-B14F-4D97-AF65-F5344CB8AC3E}">
        <p14:creationId xmlns:p14="http://schemas.microsoft.com/office/powerpoint/2010/main" val="2583832617"/>
      </p:ext>
    </p:extLst>
  </p:cSld>
  <p:clrMapOvr>
    <a:masterClrMapping/>
  </p:clrMapOvr>
  <p:transition/>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47028-3550-1A47-8DEF-8CD52A97E910}"/>
              </a:ext>
            </a:extLst>
          </p:cNvPr>
          <p:cNvSpPr>
            <a:spLocks noGrp="1"/>
          </p:cNvSpPr>
          <p:nvPr>
            <p:ph type="title"/>
          </p:nvPr>
        </p:nvSpPr>
        <p:spPr>
          <a:xfrm>
            <a:off x="228600" y="152400"/>
            <a:ext cx="8915400" cy="1066800"/>
          </a:xfrm>
        </p:spPr>
        <p:txBody>
          <a:bodyPr/>
          <a:lstStyle/>
          <a:p>
            <a:r>
              <a:rPr lang="en-US" dirty="0"/>
              <a:t>FPGA-based Processing Near Memory</a:t>
            </a:r>
            <a:endParaRPr lang="en-US" sz="2200" dirty="0"/>
          </a:p>
        </p:txBody>
      </p:sp>
      <p:sp>
        <p:nvSpPr>
          <p:cNvPr id="3" name="Content Placeholder 2">
            <a:extLst>
              <a:ext uri="{FF2B5EF4-FFF2-40B4-BE49-F238E27FC236}">
                <a16:creationId xmlns:a16="http://schemas.microsoft.com/office/drawing/2014/main" id="{C2BB4C24-D75A-264A-8138-057AC52036A9}"/>
              </a:ext>
            </a:extLst>
          </p:cNvPr>
          <p:cNvSpPr>
            <a:spLocks noGrp="1"/>
          </p:cNvSpPr>
          <p:nvPr>
            <p:ph idx="1"/>
          </p:nvPr>
        </p:nvSpPr>
        <p:spPr>
          <a:xfrm>
            <a:off x="228600" y="980728"/>
            <a:ext cx="8807896" cy="5267672"/>
          </a:xfrm>
        </p:spPr>
        <p:txBody>
          <a:bodyPr/>
          <a:lstStyle/>
          <a:p>
            <a:r>
              <a:rPr lang="en-US" sz="1800" dirty="0"/>
              <a:t>Gagandeep Singh, Mohammed </a:t>
            </a:r>
            <a:r>
              <a:rPr lang="en-US" sz="1800" dirty="0" err="1"/>
              <a:t>Alser</a:t>
            </a:r>
            <a:r>
              <a:rPr lang="en-US" sz="1800" dirty="0"/>
              <a:t>, </a:t>
            </a:r>
            <a:r>
              <a:rPr lang="en-US" sz="1800" dirty="0" err="1"/>
              <a:t>Damla</a:t>
            </a:r>
            <a:r>
              <a:rPr lang="en-US" sz="1800" dirty="0"/>
              <a:t> </a:t>
            </a:r>
            <a:r>
              <a:rPr lang="en-US" sz="1800" dirty="0" err="1"/>
              <a:t>Senol</a:t>
            </a:r>
            <a:r>
              <a:rPr lang="en-US" sz="1800" dirty="0"/>
              <a:t> Cali, </a:t>
            </a:r>
            <a:r>
              <a:rPr lang="en-US" sz="1800" dirty="0" err="1"/>
              <a:t>Dionysios</a:t>
            </a:r>
            <a:r>
              <a:rPr lang="en-US" sz="1800" dirty="0"/>
              <a:t> Diamantopoulos, Juan Gómez-Luna, Henk </a:t>
            </a:r>
            <a:r>
              <a:rPr lang="en-US" sz="1800" dirty="0" err="1"/>
              <a:t>Corporaal</a:t>
            </a:r>
            <a:r>
              <a:rPr lang="en-US" sz="1800" dirty="0"/>
              <a:t>,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"FPGA-based Near-Memory Acceleration of Modern Data-Intensive Applications"</a:t>
            </a:r>
            <a:br>
              <a:rPr lang="en-US" sz="1800" dirty="0">
                <a:solidFill>
                  <a:srgbClr val="0000FF"/>
                </a:solidFill>
              </a:rPr>
            </a:br>
            <a:r>
              <a:rPr lang="en-US" sz="1800" i="1" dirty="0">
                <a:hlinkClick r:id="rId3"/>
              </a:rPr>
              <a:t>IEEE Micro</a:t>
            </a:r>
            <a:r>
              <a:rPr lang="en-US" sz="1800" i="1" dirty="0"/>
              <a:t> (</a:t>
            </a:r>
            <a:r>
              <a:rPr lang="en-US" sz="1800" b="1" i="1" dirty="0"/>
              <a:t>IEEE MICRO</a:t>
            </a:r>
            <a:r>
              <a:rPr lang="en-US" sz="1800" i="1" dirty="0"/>
              <a:t>)</a:t>
            </a:r>
            <a:r>
              <a:rPr lang="en-US" sz="1800" dirty="0"/>
              <a:t>, 2021.</a:t>
            </a:r>
          </a:p>
          <a:p>
            <a:pPr marL="0" indent="0">
              <a:buNone/>
            </a:pPr>
            <a:endParaRPr lang="en-US" sz="1800" dirty="0"/>
          </a:p>
        </p:txBody>
      </p:sp>
      <p:sp>
        <p:nvSpPr>
          <p:cNvPr id="4" name="Slide Number Placeholder 3">
            <a:extLst>
              <a:ext uri="{FF2B5EF4-FFF2-40B4-BE49-F238E27FC236}">
                <a16:creationId xmlns:a16="http://schemas.microsoft.com/office/drawing/2014/main" id="{FA6A5F09-0277-D841-A893-DD691A62255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147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6" name="Picture 5">
            <a:extLst>
              <a:ext uri="{FF2B5EF4-FFF2-40B4-BE49-F238E27FC236}">
                <a16:creationId xmlns:a16="http://schemas.microsoft.com/office/drawing/2014/main" id="{976632BB-F849-E647-8BF3-F204B162FC6D}"/>
              </a:ext>
            </a:extLst>
          </p:cNvPr>
          <p:cNvPicPr>
            <a:picLocks noChangeAspect="1"/>
          </p:cNvPicPr>
          <p:nvPr/>
        </p:nvPicPr>
        <p:blipFill>
          <a:blip r:embed="rId4"/>
          <a:stretch>
            <a:fillRect/>
          </a:stretch>
        </p:blipFill>
        <p:spPr>
          <a:xfrm>
            <a:off x="0" y="2836915"/>
            <a:ext cx="9144000" cy="3472405"/>
          </a:xfrm>
          <a:prstGeom prst="rect">
            <a:avLst/>
          </a:prstGeom>
        </p:spPr>
      </p:pic>
    </p:spTree>
    <p:extLst>
      <p:ext uri="{BB962C8B-B14F-4D97-AF65-F5344CB8AC3E}">
        <p14:creationId xmlns:p14="http://schemas.microsoft.com/office/powerpoint/2010/main" val="300110165"/>
      </p:ext>
    </p:extLst>
  </p:cSld>
  <p:clrMapOvr>
    <a:masterClrMapping/>
  </p:clrMapOvr>
  <p:transition/>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IBM IT Infrastructure Blog"/>
          <p:cNvPicPr>
            <a:picLocks noChangeAspect="1" noChangeArrowheads="1"/>
          </p:cNvPicPr>
          <p:nvPr/>
        </p:nvPicPr>
        <p:blipFill rotWithShape="1">
          <a:blip r:embed="rId3">
            <a:extLst>
              <a:ext uri="{28A0092B-C50C-407E-A947-70E740481C1C}">
                <a14:useLocalDpi xmlns:a14="http://schemas.microsoft.com/office/drawing/2010/main" val="0"/>
              </a:ext>
            </a:extLst>
          </a:blip>
          <a:srcRect l="8998" t="15263" r="6149" b="7374"/>
          <a:stretch/>
        </p:blipFill>
        <p:spPr bwMode="auto">
          <a:xfrm>
            <a:off x="487230" y="1556792"/>
            <a:ext cx="3543649" cy="1625219"/>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https://www.alpha-data.com/dcp/otherimages/adm-pcie-9h7_001_large.jpg"/>
          <p:cNvPicPr>
            <a:picLocks noChangeAspect="1" noChangeArrowheads="1"/>
          </p:cNvPicPr>
          <p:nvPr/>
        </p:nvPicPr>
        <p:blipFill rotWithShape="1">
          <a:blip r:embed="rId4">
            <a:extLst>
              <a:ext uri="{28A0092B-C50C-407E-A947-70E740481C1C}">
                <a14:useLocalDpi xmlns:a14="http://schemas.microsoft.com/office/drawing/2010/main" val="0"/>
              </a:ext>
            </a:extLst>
          </a:blip>
          <a:srcRect t="20016"/>
          <a:stretch/>
        </p:blipFill>
        <p:spPr bwMode="auto">
          <a:xfrm>
            <a:off x="4923586" y="1556792"/>
            <a:ext cx="3398581" cy="1813122"/>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D7FBBFD2-7BD5-4A8E-8909-1EF5F8C5F35F}"/>
              </a:ext>
            </a:extLst>
          </p:cNvPr>
          <p:cNvSpPr>
            <a:spLocks noGrp="1"/>
          </p:cNvSpPr>
          <p:nvPr>
            <p:ph type="title"/>
          </p:nvPr>
        </p:nvSpPr>
        <p:spPr/>
        <p:txBody>
          <a:bodyPr>
            <a:noAutofit/>
          </a:bodyPr>
          <a:lstStyle/>
          <a:p>
            <a:r>
              <a:rPr lang="en-CH"/>
              <a:t>Near-Memory Acceleration</a:t>
            </a:r>
            <a:r>
              <a:rPr lang="en-US" dirty="0"/>
              <a:t> Using FPGAs</a:t>
            </a:r>
          </a:p>
        </p:txBody>
      </p:sp>
      <p:sp>
        <p:nvSpPr>
          <p:cNvPr id="4" name="Rectangle 3">
            <a:extLst>
              <a:ext uri="{FF2B5EF4-FFF2-40B4-BE49-F238E27FC236}">
                <a16:creationId xmlns:a16="http://schemas.microsoft.com/office/drawing/2014/main" id="{046A7CE0-CA50-4E29-ACDC-6F6FF42444B3}"/>
              </a:ext>
            </a:extLst>
          </p:cNvPr>
          <p:cNvSpPr/>
          <p:nvPr/>
        </p:nvSpPr>
        <p:spPr>
          <a:xfrm>
            <a:off x="802723" y="3116176"/>
            <a:ext cx="3137693" cy="461665"/>
          </a:xfrm>
          <a:prstGeom prst="rect">
            <a:avLst/>
          </a:prstGeom>
        </p:spPr>
        <p:txBody>
          <a:bodyPr wrap="squar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264478"/>
                </a:solidFill>
                <a:effectLst/>
                <a:uLnTx/>
                <a:uFillTx/>
                <a:latin typeface="Garamond" panose="02020404030301010803" pitchFamily="18" charset="0"/>
                <a:ea typeface="+mn-ea"/>
                <a:cs typeface="+mn-cs"/>
              </a:rPr>
              <a:t>IBM POWER9 CPU</a:t>
            </a:r>
            <a:endParaRPr kumimoji="0" lang="en-US" sz="1350" b="1" i="0" u="none" strike="noStrike" kern="1200" cap="none" spc="0" normalizeH="0" baseline="0" noProof="0" dirty="0">
              <a:ln>
                <a:noFill/>
              </a:ln>
              <a:solidFill>
                <a:srgbClr val="264478"/>
              </a:solidFill>
              <a:effectLst/>
              <a:uLnTx/>
              <a:uFillTx/>
              <a:latin typeface="Garamond" panose="02020404030301010803" pitchFamily="18" charset="0"/>
              <a:ea typeface="+mn-ea"/>
              <a:cs typeface="+mn-cs"/>
            </a:endParaRPr>
          </a:p>
        </p:txBody>
      </p:sp>
      <p:sp>
        <p:nvSpPr>
          <p:cNvPr id="13" name="Rectangle 12">
            <a:extLst>
              <a:ext uri="{FF2B5EF4-FFF2-40B4-BE49-F238E27FC236}">
                <a16:creationId xmlns:a16="http://schemas.microsoft.com/office/drawing/2014/main" id="{F137E71F-D561-4D9D-B83A-232248175A0E}"/>
              </a:ext>
            </a:extLst>
          </p:cNvPr>
          <p:cNvSpPr/>
          <p:nvPr/>
        </p:nvSpPr>
        <p:spPr>
          <a:xfrm>
            <a:off x="4992330" y="3117994"/>
            <a:ext cx="3630736" cy="461665"/>
          </a:xfrm>
          <a:prstGeom prst="rect">
            <a:avLst/>
          </a:prstGeom>
        </p:spPr>
        <p:txBody>
          <a:bodyPr wrap="squar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264478"/>
                </a:solidFill>
                <a:effectLst/>
                <a:uLnTx/>
                <a:uFillTx/>
                <a:latin typeface="Garamond" panose="02020404030301010803" pitchFamily="18" charset="0"/>
                <a:ea typeface="+mn-ea"/>
                <a:cs typeface="+mn-cs"/>
              </a:rPr>
              <a:t>HBM-based FPGA board 	</a:t>
            </a:r>
            <a:endParaRPr kumimoji="0" lang="en-US" sz="1350" b="1" i="0" u="none" strike="noStrike" kern="1200" cap="none" spc="0" normalizeH="0" baseline="0" noProof="0" dirty="0">
              <a:ln>
                <a:noFill/>
              </a:ln>
              <a:solidFill>
                <a:srgbClr val="264478"/>
              </a:solidFill>
              <a:effectLst/>
              <a:uLnTx/>
              <a:uFillTx/>
              <a:latin typeface="Garamond" panose="02020404030301010803" pitchFamily="18" charset="0"/>
              <a:ea typeface="+mn-ea"/>
              <a:cs typeface="+mn-cs"/>
            </a:endParaRPr>
          </a:p>
        </p:txBody>
      </p:sp>
      <p:sp>
        <p:nvSpPr>
          <p:cNvPr id="6" name="Arrow: Left-Right 5">
            <a:extLst>
              <a:ext uri="{FF2B5EF4-FFF2-40B4-BE49-F238E27FC236}">
                <a16:creationId xmlns:a16="http://schemas.microsoft.com/office/drawing/2014/main" id="{C596C06C-D46D-4357-87C7-5C65279A2AAB}"/>
              </a:ext>
            </a:extLst>
          </p:cNvPr>
          <p:cNvSpPr/>
          <p:nvPr/>
        </p:nvSpPr>
        <p:spPr>
          <a:xfrm>
            <a:off x="3907974" y="2065366"/>
            <a:ext cx="1357342" cy="502848"/>
          </a:xfrm>
          <a:prstGeom prst="leftRightArrow">
            <a:avLst/>
          </a:prstGeom>
          <a:solidFill>
            <a:schemeClr val="bg2">
              <a:lumMod val="50000"/>
            </a:schemeClr>
          </a:solidFill>
          <a:ln w="9525">
            <a:solidFill>
              <a:schemeClr val="tx1"/>
            </a:solidFill>
          </a:ln>
        </p:spPr>
        <p:style>
          <a:lnRef idx="1">
            <a:schemeClr val="accent3"/>
          </a:lnRef>
          <a:fillRef idx="3">
            <a:schemeClr val="accent3"/>
          </a:fillRef>
          <a:effectRef idx="2">
            <a:schemeClr val="accent3"/>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100" b="1" i="1" u="none" strike="noStrike" kern="1200" cap="none" spc="0" normalizeH="0" baseline="0" noProof="0" dirty="0">
                <a:ln>
                  <a:noFill/>
                </a:ln>
                <a:solidFill>
                  <a:srgbClr val="FFFFFF"/>
                </a:solidFill>
                <a:effectLst/>
                <a:uLnTx/>
                <a:uFillTx/>
                <a:latin typeface="Calibri" panose="020F0502020204030204"/>
                <a:ea typeface="+mn-ea"/>
                <a:cs typeface="+mn-cs"/>
              </a:rPr>
              <a:t>OCAPI</a:t>
            </a:r>
            <a:endParaRPr kumimoji="0" lang="en-US" sz="1500" b="1" i="1"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7" name="TextBox 6"/>
          <p:cNvSpPr txBox="1"/>
          <p:nvPr/>
        </p:nvSpPr>
        <p:spPr>
          <a:xfrm>
            <a:off x="6978912" y="2810462"/>
            <a:ext cx="1560042" cy="300082"/>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350" b="1" i="0" u="none" strike="noStrike" kern="1200" cap="none" spc="0" normalizeH="0" baseline="0" noProof="0" dirty="0">
                <a:ln>
                  <a:noFill/>
                </a:ln>
                <a:solidFill>
                  <a:srgbClr val="1C1C1C"/>
                </a:solidFill>
                <a:effectLst/>
                <a:uLnTx/>
                <a:uFillTx/>
                <a:latin typeface="Garamond" panose="02020404030301010803" pitchFamily="18" charset="0"/>
                <a:ea typeface="+mn-ea"/>
                <a:cs typeface="+mn-cs"/>
              </a:rPr>
              <a:t>Source: </a:t>
            </a:r>
            <a:r>
              <a:rPr kumimoji="0" lang="en-US" sz="1350" b="1" i="0" u="none" strike="noStrike" kern="1200" cap="none" spc="0" normalizeH="0" baseline="0" noProof="0" dirty="0" err="1">
                <a:ln>
                  <a:noFill/>
                </a:ln>
                <a:solidFill>
                  <a:srgbClr val="1C1C1C"/>
                </a:solidFill>
                <a:effectLst/>
                <a:uLnTx/>
                <a:uFillTx/>
                <a:latin typeface="Garamond" panose="02020404030301010803" pitchFamily="18" charset="0"/>
                <a:ea typeface="+mn-ea"/>
                <a:cs typeface="+mn-cs"/>
              </a:rPr>
              <a:t>AlphaData</a:t>
            </a:r>
            <a:endParaRPr kumimoji="0" lang="en-US" sz="1350" b="1" i="0" u="none" strike="noStrike" kern="1200" cap="none" spc="0" normalizeH="0" baseline="0" noProof="0" dirty="0">
              <a:ln>
                <a:noFill/>
              </a:ln>
              <a:solidFill>
                <a:srgbClr val="1C1C1C"/>
              </a:solidFill>
              <a:effectLst/>
              <a:uLnTx/>
              <a:uFillTx/>
              <a:latin typeface="Garamond" panose="02020404030301010803" pitchFamily="18" charset="0"/>
              <a:ea typeface="+mn-ea"/>
              <a:cs typeface="+mn-cs"/>
            </a:endParaRPr>
          </a:p>
        </p:txBody>
      </p:sp>
      <p:sp>
        <p:nvSpPr>
          <p:cNvPr id="12" name="TextBox 11"/>
          <p:cNvSpPr txBox="1"/>
          <p:nvPr/>
        </p:nvSpPr>
        <p:spPr>
          <a:xfrm>
            <a:off x="3036704" y="2922986"/>
            <a:ext cx="1114408" cy="300082"/>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350" b="1" i="0" u="none" strike="noStrike" kern="1200" cap="none" spc="0" normalizeH="0" baseline="0" noProof="0" dirty="0">
                <a:ln>
                  <a:noFill/>
                </a:ln>
                <a:solidFill>
                  <a:srgbClr val="1C1C1C"/>
                </a:solidFill>
                <a:effectLst/>
                <a:uLnTx/>
                <a:uFillTx/>
                <a:latin typeface="Garamond" panose="02020404030301010803" pitchFamily="18" charset="0"/>
                <a:ea typeface="+mn-ea"/>
                <a:cs typeface="+mn-cs"/>
              </a:rPr>
              <a:t>Source: IBM</a:t>
            </a:r>
          </a:p>
        </p:txBody>
      </p:sp>
      <p:sp>
        <p:nvSpPr>
          <p:cNvPr id="14" name="Rectangle 13">
            <a:extLst>
              <a:ext uri="{FF2B5EF4-FFF2-40B4-BE49-F238E27FC236}">
                <a16:creationId xmlns:a16="http://schemas.microsoft.com/office/drawing/2014/main" id="{0A6BA7AB-B09E-4C11-BA93-BC8ADAFA3CDC}"/>
              </a:ext>
            </a:extLst>
          </p:cNvPr>
          <p:cNvSpPr/>
          <p:nvPr/>
        </p:nvSpPr>
        <p:spPr>
          <a:xfrm>
            <a:off x="1" y="3960778"/>
            <a:ext cx="9143261" cy="980390"/>
          </a:xfrm>
          <a:prstGeom prst="rect">
            <a:avLst/>
          </a:prstGeom>
          <a:solidFill>
            <a:srgbClr val="EDEFF3"/>
          </a:solidFill>
          <a:ln w="19050">
            <a:solidFill>
              <a:schemeClr val="tx1"/>
            </a:solidFill>
          </a:ln>
        </p:spPr>
        <p:style>
          <a:lnRef idx="1">
            <a:schemeClr val="accent5"/>
          </a:lnRef>
          <a:fillRef idx="2">
            <a:schemeClr val="accent5"/>
          </a:fillRef>
          <a:effectRef idx="1">
            <a:schemeClr val="accent5"/>
          </a:effectRef>
          <a:fontRef idx="minor">
            <a:schemeClr val="dk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dirty="0">
                <a:ln>
                  <a:noFill/>
                </a:ln>
                <a:solidFill>
                  <a:srgbClr val="00359E"/>
                </a:solidFill>
                <a:effectLst/>
                <a:uLnTx/>
                <a:uFillTx/>
                <a:latin typeface="Tahoma" panose="020B0604030504040204" pitchFamily="34" charset="0"/>
                <a:ea typeface="Tahoma" panose="020B0604030504040204" pitchFamily="34" charset="0"/>
                <a:cs typeface="Tahoma" panose="020B0604030504040204" pitchFamily="34" charset="0"/>
              </a:rPr>
              <a:t>Near-HBM FPGA-based accelerator</a:t>
            </a:r>
          </a:p>
        </p:txBody>
      </p:sp>
      <p:sp>
        <p:nvSpPr>
          <p:cNvPr id="5" name="Slide Number Placeholder 4">
            <a:extLst>
              <a:ext uri="{FF2B5EF4-FFF2-40B4-BE49-F238E27FC236}">
                <a16:creationId xmlns:a16="http://schemas.microsoft.com/office/drawing/2014/main" id="{8ADAB484-6E5C-A549-A193-B92DC811278A}"/>
              </a:ext>
            </a:extLst>
          </p:cNvPr>
          <p:cNvSpPr>
            <a:spLocks noGrp="1"/>
          </p:cNvSpPr>
          <p:nvPr>
            <p:ph type="sldNum" sz="quarter" idx="4"/>
          </p:nvPr>
        </p:nvSpPr>
        <p:spPr>
          <a:xfrm>
            <a:off x="8243316" y="6356351"/>
            <a:ext cx="505206" cy="365125"/>
          </a:xfrm>
          <a:prstGeom prst="rect">
            <a:avLst/>
          </a:prstGeom>
        </p:spPr>
        <p:txBody>
          <a:bodyPr anchor="b"/>
          <a:lstStyle>
            <a:defPPr>
              <a:defRPr lang="en-US"/>
            </a:defPPr>
            <a:lvl1pPr marL="0" algn="r"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685800" rtl="0" eaLnBrk="1" fontAlgn="auto" latinLnBrk="0" hangingPunct="1">
              <a:lnSpc>
                <a:spcPct val="100000"/>
              </a:lnSpc>
              <a:spcBef>
                <a:spcPts val="0"/>
              </a:spcBef>
              <a:spcAft>
                <a:spcPts val="0"/>
              </a:spcAft>
              <a:buClrTx/>
              <a:buSzTx/>
              <a:buFontTx/>
              <a:buNone/>
              <a:tabLst/>
              <a:defRPr/>
            </a:pPr>
            <a:fld id="{8E6742F1-6635-4F3B-A1BB-91C9B3B8DD12}" type="slidenum">
              <a:rPr kumimoji="0" lang="en-US" sz="1200" b="0" i="0" u="none" strike="noStrike" kern="1200" cap="none" spc="0" normalizeH="0" baseline="0" noProof="0" smtClean="0">
                <a:ln>
                  <a:noFill/>
                </a:ln>
                <a:solidFill>
                  <a:srgbClr val="000000"/>
                </a:solidFill>
                <a:effectLst/>
                <a:uLnTx/>
                <a:uFillTx/>
                <a:latin typeface="Tahoma"/>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148</a:t>
            </a:fld>
            <a:endParaRPr kumimoji="0" lang="en-US" sz="1200" b="0" i="0" u="none" strike="noStrike" kern="1200" cap="none" spc="0" normalizeH="0" baseline="0" noProof="0" dirty="0">
              <a:ln>
                <a:noFill/>
              </a:ln>
              <a:solidFill>
                <a:srgbClr val="1C1C1C"/>
              </a:solidFill>
              <a:effectLst/>
              <a:uLnTx/>
              <a:uFillTx/>
              <a:latin typeface="Calibri" panose="020F0502020204030204"/>
              <a:ea typeface="+mn-ea"/>
              <a:cs typeface="+mn-cs"/>
            </a:endParaRPr>
          </a:p>
        </p:txBody>
      </p:sp>
      <p:sp>
        <p:nvSpPr>
          <p:cNvPr id="15" name="Content Placeholder 2">
            <a:extLst>
              <a:ext uri="{FF2B5EF4-FFF2-40B4-BE49-F238E27FC236}">
                <a16:creationId xmlns:a16="http://schemas.microsoft.com/office/drawing/2014/main" id="{BE4B8468-F22F-A64E-A0D5-417E662A5067}"/>
              </a:ext>
            </a:extLst>
          </p:cNvPr>
          <p:cNvSpPr txBox="1">
            <a:spLocks/>
          </p:cNvSpPr>
          <p:nvPr/>
        </p:nvSpPr>
        <p:spPr>
          <a:xfrm>
            <a:off x="395536" y="5502268"/>
            <a:ext cx="8056058" cy="447012"/>
          </a:xfrm>
          <a:prstGeom prst="rect">
            <a:avLst/>
          </a:prstGeom>
        </p:spPr>
        <p:txBody>
          <a:bodyPr vert="horz" lIns="68580" tIns="34290" rIns="68580" bIns="3429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650" b="1" i="0" u="none" strike="noStrike" kern="1200" cap="none" spc="0" normalizeH="0" baseline="0" noProof="0" dirty="0">
                <a:ln>
                  <a:noFill/>
                </a:ln>
                <a:solidFill>
                  <a:srgbClr val="FF0000"/>
                </a:solidFill>
                <a:effectLst/>
                <a:uLnTx/>
                <a:uFillTx/>
                <a:latin typeface="Tahoma" panose="020B0604030504040204" pitchFamily="34" charset="0"/>
                <a:ea typeface="Tahoma" panose="020B0604030504040204" pitchFamily="34" charset="0"/>
                <a:cs typeface="Tahoma" panose="020B0604030504040204" pitchFamily="34" charset="0"/>
              </a:rPr>
              <a:t>Two communication technologies</a:t>
            </a:r>
            <a:r>
              <a:rPr kumimoji="0" lang="en-US" sz="165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a:t>
            </a:r>
            <a:r>
              <a:rPr kumimoji="0" lang="en-US" sz="150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 </a:t>
            </a:r>
            <a:r>
              <a:rPr kumimoji="0" lang="en-US" sz="1500" b="1"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CAPI2</a:t>
            </a:r>
            <a:r>
              <a:rPr kumimoji="0" lang="en-US" sz="150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 and </a:t>
            </a:r>
            <a:r>
              <a:rPr kumimoji="0" lang="en-US" sz="1500" b="1"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OCAPI</a:t>
            </a:r>
            <a:r>
              <a:rPr kumimoji="0" lang="en-US" sz="165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 	</a:t>
            </a:r>
          </a:p>
          <a:p>
            <a:pPr marL="342900" marR="0" lvl="1"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endParaRPr kumimoji="0" lang="en-US" sz="165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16" name="Content Placeholder 2">
            <a:extLst>
              <a:ext uri="{FF2B5EF4-FFF2-40B4-BE49-F238E27FC236}">
                <a16:creationId xmlns:a16="http://schemas.microsoft.com/office/drawing/2014/main" id="{32EE7DC8-95F9-474C-94C4-45A660375705}"/>
              </a:ext>
            </a:extLst>
          </p:cNvPr>
          <p:cNvSpPr txBox="1">
            <a:spLocks/>
          </p:cNvSpPr>
          <p:nvPr/>
        </p:nvSpPr>
        <p:spPr>
          <a:xfrm>
            <a:off x="251520" y="5790300"/>
            <a:ext cx="8056058" cy="447012"/>
          </a:xfrm>
          <a:prstGeom prst="rect">
            <a:avLst/>
          </a:prstGeom>
        </p:spPr>
        <p:txBody>
          <a:bodyPr vert="horz" lIns="68580" tIns="34290" rIns="68580" bIns="3429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650" b="1" i="0" u="none" strike="noStrike" kern="1200" cap="none" spc="0" normalizeH="0" baseline="0" noProof="0" dirty="0">
                <a:ln>
                  <a:noFill/>
                </a:ln>
                <a:solidFill>
                  <a:srgbClr val="FF0000"/>
                </a:solidFill>
                <a:effectLst/>
                <a:uLnTx/>
                <a:uFillTx/>
                <a:latin typeface="Tahoma" panose="020B0604030504040204" pitchFamily="34" charset="0"/>
                <a:ea typeface="Tahoma" panose="020B0604030504040204" pitchFamily="34" charset="0"/>
                <a:cs typeface="Tahoma" panose="020B0604030504040204" pitchFamily="34" charset="0"/>
              </a:rPr>
              <a:t>Two memory technologies</a:t>
            </a:r>
            <a:r>
              <a:rPr kumimoji="0" lang="en-US" sz="165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 </a:t>
            </a:r>
            <a:r>
              <a:rPr kumimoji="0" lang="en-US" sz="1650" b="1"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DDR4</a:t>
            </a:r>
            <a:r>
              <a:rPr kumimoji="0" lang="en-US" sz="165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 and </a:t>
            </a:r>
            <a:r>
              <a:rPr kumimoji="0" lang="en-US" sz="1650" b="1"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HBM</a:t>
            </a:r>
            <a:endParaRPr kumimoji="0" lang="en-US" sz="165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endParaRPr>
          </a:p>
          <a:p>
            <a:pPr marL="342900" marR="0" lvl="1"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endParaRPr kumimoji="0" lang="en-US" sz="165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17" name="Content Placeholder 2">
            <a:extLst>
              <a:ext uri="{FF2B5EF4-FFF2-40B4-BE49-F238E27FC236}">
                <a16:creationId xmlns:a16="http://schemas.microsoft.com/office/drawing/2014/main" id="{B45DCFD5-25A7-0B45-B861-5FC0D8EDD1A8}"/>
              </a:ext>
            </a:extLst>
          </p:cNvPr>
          <p:cNvSpPr txBox="1">
            <a:spLocks/>
          </p:cNvSpPr>
          <p:nvPr/>
        </p:nvSpPr>
        <p:spPr>
          <a:xfrm>
            <a:off x="251520" y="6078332"/>
            <a:ext cx="8056058" cy="447012"/>
          </a:xfrm>
          <a:prstGeom prst="rect">
            <a:avLst/>
          </a:prstGeom>
        </p:spPr>
        <p:txBody>
          <a:bodyPr vert="horz" lIns="68580" tIns="34290" rIns="68580" bIns="3429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650" b="1" i="0" u="none" strike="noStrike" kern="1200" cap="none" spc="0" normalizeH="0" baseline="0" noProof="0" dirty="0">
                <a:ln>
                  <a:noFill/>
                </a:ln>
                <a:solidFill>
                  <a:srgbClr val="FF0000"/>
                </a:solidFill>
                <a:effectLst/>
                <a:uLnTx/>
                <a:uFillTx/>
                <a:latin typeface="Tahoma" panose="020B0604030504040204" pitchFamily="34" charset="0"/>
                <a:ea typeface="Tahoma" panose="020B0604030504040204" pitchFamily="34" charset="0"/>
                <a:cs typeface="Tahoma" panose="020B0604030504040204" pitchFamily="34" charset="0"/>
              </a:rPr>
              <a:t>Two workloads</a:t>
            </a:r>
            <a:r>
              <a:rPr kumimoji="0" lang="en-US" sz="165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 </a:t>
            </a:r>
            <a:r>
              <a:rPr kumimoji="0" lang="en-US" sz="1650" b="1"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Weather Modeling </a:t>
            </a:r>
            <a:r>
              <a:rPr kumimoji="0" lang="en-US" sz="165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and</a:t>
            </a:r>
            <a:r>
              <a:rPr kumimoji="0" lang="en-US" sz="1650" b="1"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 Genome Analysis</a:t>
            </a:r>
            <a:endParaRPr kumimoji="0" lang="en-US" sz="165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endParaRPr>
          </a:p>
          <a:p>
            <a:pPr marL="342900" marR="0" lvl="1"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endParaRPr kumimoji="0" lang="en-US" sz="165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896483686"/>
      </p:ext>
    </p:extLst>
  </p:cSld>
  <p:clrMapOvr>
    <a:masterClrMapping/>
  </p:clrMapOvr>
  <p:transition/>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7799322-AC20-684E-9F77-0A7160274166}"/>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4984831" y="1087822"/>
            <a:ext cx="2975882" cy="2724875"/>
          </a:xfrm>
          <a:prstGeom prst="rect">
            <a:avLst/>
          </a:prstGeom>
        </p:spPr>
      </p:pic>
      <p:sp>
        <p:nvSpPr>
          <p:cNvPr id="2" name="Title 1">
            <a:extLst>
              <a:ext uri="{FF2B5EF4-FFF2-40B4-BE49-F238E27FC236}">
                <a16:creationId xmlns:a16="http://schemas.microsoft.com/office/drawing/2014/main" id="{27D31D35-E386-D340-99D2-D23BA9C0DC47}"/>
              </a:ext>
            </a:extLst>
          </p:cNvPr>
          <p:cNvSpPr>
            <a:spLocks noGrp="1"/>
          </p:cNvSpPr>
          <p:nvPr>
            <p:ph type="title"/>
          </p:nvPr>
        </p:nvSpPr>
        <p:spPr/>
        <p:txBody>
          <a:bodyPr/>
          <a:lstStyle/>
          <a:p>
            <a:r>
              <a:rPr lang="en-US" dirty="0"/>
              <a:t>Performance &amp; Energy Greatly Improve</a:t>
            </a:r>
          </a:p>
        </p:txBody>
      </p:sp>
      <p:cxnSp>
        <p:nvCxnSpPr>
          <p:cNvPr id="9" name="Straight Connector 8">
            <a:extLst>
              <a:ext uri="{FF2B5EF4-FFF2-40B4-BE49-F238E27FC236}">
                <a16:creationId xmlns:a16="http://schemas.microsoft.com/office/drawing/2014/main" id="{7E49C00D-0FFC-E042-BDE2-45141F23A0E4}"/>
              </a:ext>
            </a:extLst>
          </p:cNvPr>
          <p:cNvCxnSpPr>
            <a:cxnSpLocks/>
          </p:cNvCxnSpPr>
          <p:nvPr/>
        </p:nvCxnSpPr>
        <p:spPr>
          <a:xfrm>
            <a:off x="5362690" y="3388430"/>
            <a:ext cx="2491130" cy="0"/>
          </a:xfrm>
          <a:prstGeom prst="line">
            <a:avLst/>
          </a:prstGeom>
          <a:ln w="28575">
            <a:solidFill>
              <a:srgbClr val="FF0000"/>
            </a:solidFill>
            <a:prstDash val="sysDash"/>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8A4C7F3C-E6DA-324C-90F8-B69F16B6A645}"/>
              </a:ext>
            </a:extLst>
          </p:cNvPr>
          <p:cNvPicPr>
            <a:picLocks noChangeAspect="1"/>
          </p:cNvPicPr>
          <p:nvPr/>
        </p:nvPicPr>
        <p:blipFill rotWithShape="1">
          <a:blip r:embed="rId4" cstate="hqprint">
            <a:extLst>
              <a:ext uri="{28A0092B-C50C-407E-A947-70E740481C1C}">
                <a14:useLocalDpi xmlns:a14="http://schemas.microsoft.com/office/drawing/2010/main"/>
              </a:ext>
            </a:extLst>
          </a:blip>
          <a:srcRect/>
          <a:stretch/>
        </p:blipFill>
        <p:spPr>
          <a:xfrm>
            <a:off x="635534" y="1066703"/>
            <a:ext cx="3727624" cy="2579018"/>
          </a:xfrm>
          <a:prstGeom prst="rect">
            <a:avLst/>
          </a:prstGeom>
        </p:spPr>
      </p:pic>
      <p:sp>
        <p:nvSpPr>
          <p:cNvPr id="11" name="Rectangle 10">
            <a:extLst>
              <a:ext uri="{FF2B5EF4-FFF2-40B4-BE49-F238E27FC236}">
                <a16:creationId xmlns:a16="http://schemas.microsoft.com/office/drawing/2014/main" id="{69A74B65-F4B0-3846-85E6-63AB2FAC450D}"/>
              </a:ext>
            </a:extLst>
          </p:cNvPr>
          <p:cNvSpPr/>
          <p:nvPr/>
        </p:nvSpPr>
        <p:spPr>
          <a:xfrm>
            <a:off x="1273629" y="980728"/>
            <a:ext cx="2632982" cy="21418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CH"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8" name="Straight Connector 7">
            <a:extLst>
              <a:ext uri="{FF2B5EF4-FFF2-40B4-BE49-F238E27FC236}">
                <a16:creationId xmlns:a16="http://schemas.microsoft.com/office/drawing/2014/main" id="{90953CB8-DCF1-EE40-A622-8E1A2340FE02}"/>
              </a:ext>
            </a:extLst>
          </p:cNvPr>
          <p:cNvCxnSpPr>
            <a:cxnSpLocks/>
          </p:cNvCxnSpPr>
          <p:nvPr/>
        </p:nvCxnSpPr>
        <p:spPr>
          <a:xfrm>
            <a:off x="1257207" y="1474544"/>
            <a:ext cx="3007905" cy="0"/>
          </a:xfrm>
          <a:prstGeom prst="line">
            <a:avLst/>
          </a:prstGeom>
          <a:ln w="28575">
            <a:solidFill>
              <a:srgbClr val="FF0000"/>
            </a:solidFill>
            <a:prstDash val="sysDash"/>
          </a:ln>
        </p:spPr>
        <p:style>
          <a:lnRef idx="1">
            <a:schemeClr val="accent1"/>
          </a:lnRef>
          <a:fillRef idx="0">
            <a:schemeClr val="accent1"/>
          </a:fillRef>
          <a:effectRef idx="0">
            <a:schemeClr val="accent1"/>
          </a:effectRef>
          <a:fontRef idx="minor">
            <a:schemeClr val="tx1"/>
          </a:fontRef>
        </p:style>
      </p:cxnSp>
      <p:sp>
        <p:nvSpPr>
          <p:cNvPr id="7" name="Slide Number Placeholder 6">
            <a:extLst>
              <a:ext uri="{FF2B5EF4-FFF2-40B4-BE49-F238E27FC236}">
                <a16:creationId xmlns:a16="http://schemas.microsoft.com/office/drawing/2014/main" id="{4A875F00-C15A-A941-BFEB-2509475F7C03}"/>
              </a:ext>
            </a:extLst>
          </p:cNvPr>
          <p:cNvSpPr>
            <a:spLocks noGrp="1"/>
          </p:cNvSpPr>
          <p:nvPr>
            <p:ph type="sldNum" sz="quarter" idx="12"/>
          </p:nvPr>
        </p:nvSpPr>
        <p:spPr>
          <a:xfrm>
            <a:off x="7151339" y="6540399"/>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685800" rtl="0" eaLnBrk="1" fontAlgn="auto" latinLnBrk="0" hangingPunct="1">
              <a:lnSpc>
                <a:spcPct val="100000"/>
              </a:lnSpc>
              <a:spcBef>
                <a:spcPts val="0"/>
              </a:spcBef>
              <a:spcAft>
                <a:spcPts val="0"/>
              </a:spcAft>
              <a:buClrTx/>
              <a:buSzTx/>
              <a:buFontTx/>
              <a:buNone/>
              <a:tabLst/>
              <a:defRPr/>
            </a:pPr>
            <a:fld id="{C3B5F978-99DD-4B09-979A-AB31C135CAD9}" type="slidenum">
              <a:rPr kumimoji="0" lang="en-US" sz="1200" b="1" i="0" u="none" strike="noStrike" kern="1200" cap="none" spc="0" normalizeH="0" baseline="0" noProof="0" smtClean="0">
                <a:ln>
                  <a:noFill/>
                </a:ln>
                <a:solidFill>
                  <a:srgbClr val="000000"/>
                </a:solidFill>
                <a:effectLst/>
                <a:uLnTx/>
                <a:uFillTx/>
                <a:latin typeface="Tahoma"/>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149</a:t>
            </a:fld>
            <a:endParaRPr kumimoji="0" lang="en-US" sz="12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F11144B7-9AA2-0F43-B87D-8F2D55E744DE}"/>
              </a:ext>
            </a:extLst>
          </p:cNvPr>
          <p:cNvSpPr/>
          <p:nvPr/>
        </p:nvSpPr>
        <p:spPr>
          <a:xfrm>
            <a:off x="36512" y="4142169"/>
            <a:ext cx="9144000" cy="415498"/>
          </a:xfrm>
          <a:prstGeom prst="rect">
            <a:avLst/>
          </a:prstGeom>
          <a:solidFill>
            <a:schemeClr val="accent1">
              <a:lumMod val="10000"/>
              <a:lumOff val="90000"/>
            </a:schemeClr>
          </a:solidFill>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dirty="0">
                <a:ln>
                  <a:noFill/>
                </a:ln>
                <a:solidFill>
                  <a:srgbClr val="0000FF"/>
                </a:solidFill>
                <a:effectLst/>
                <a:uLnTx/>
                <a:uFillTx/>
                <a:latin typeface="Tahoma" panose="020B0604030504040204" pitchFamily="34" charset="0"/>
                <a:ea typeface="Tahoma" panose="020B0604030504040204" pitchFamily="34" charset="0"/>
                <a:cs typeface="Tahoma" panose="020B0604030504040204" pitchFamily="34" charset="0"/>
              </a:rPr>
              <a:t>5-27× performance </a:t>
            </a:r>
            <a:r>
              <a:rPr kumimoji="0" lang="en-US" sz="210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vs. </a:t>
            </a:r>
            <a:r>
              <a:rPr kumimoji="0" lang="en-US" sz="21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a 16-core (64-thread) IBM POWER9 CPU</a:t>
            </a:r>
          </a:p>
        </p:txBody>
      </p:sp>
      <p:sp>
        <p:nvSpPr>
          <p:cNvPr id="12" name="Rectangle 11">
            <a:extLst>
              <a:ext uri="{FF2B5EF4-FFF2-40B4-BE49-F238E27FC236}">
                <a16:creationId xmlns:a16="http://schemas.microsoft.com/office/drawing/2014/main" id="{C0665E6E-EFAF-C248-86B4-E802E91B2018}"/>
              </a:ext>
            </a:extLst>
          </p:cNvPr>
          <p:cNvSpPr/>
          <p:nvPr/>
        </p:nvSpPr>
        <p:spPr>
          <a:xfrm>
            <a:off x="36512" y="5714672"/>
            <a:ext cx="9144000" cy="415498"/>
          </a:xfrm>
          <a:prstGeom prst="rect">
            <a:avLst/>
          </a:prstGeom>
          <a:solidFill>
            <a:schemeClr val="accent1">
              <a:lumMod val="10000"/>
              <a:lumOff val="90000"/>
            </a:schemeClr>
          </a:solidFill>
        </p:spPr>
        <p:txBody>
          <a:bodyPr wrap="square">
            <a:spAutoFit/>
          </a:bodyPr>
          <a:lstStyle/>
          <a:p>
            <a:pPr marL="0" marR="0" lvl="0" indent="0" algn="ctr" defTabSz="685800" rtl="0" eaLnBrk="1" fontAlgn="auto" latinLnBrk="0" hangingPunct="1">
              <a:lnSpc>
                <a:spcPct val="100000"/>
              </a:lnSpc>
              <a:spcBef>
                <a:spcPts val="0"/>
              </a:spcBef>
              <a:spcAft>
                <a:spcPts val="375"/>
              </a:spcAft>
              <a:buClrTx/>
              <a:buSzTx/>
              <a:buFontTx/>
              <a:buNone/>
              <a:tabLst/>
              <a:defRPr/>
            </a:pPr>
            <a:r>
              <a:rPr kumimoji="0" lang="en-US" sz="2100" b="1" i="0" u="none" strike="noStrike" kern="1200" cap="none" spc="0" normalizeH="0" baseline="0" noProof="0" dirty="0">
                <a:ln>
                  <a:noFill/>
                </a:ln>
                <a:solidFill>
                  <a:srgbClr val="0000FF"/>
                </a:solidFill>
                <a:effectLst/>
                <a:uLnTx/>
                <a:uFillTx/>
                <a:latin typeface="Tahoma" panose="020B0604030504040204" pitchFamily="34" charset="0"/>
                <a:ea typeface="Tahoma" panose="020B0604030504040204" pitchFamily="34" charset="0"/>
                <a:cs typeface="Tahoma" panose="020B0604030504040204" pitchFamily="34" charset="0"/>
              </a:rPr>
              <a:t>HBM alleviates memory bandwidth contention vs. DDR4</a:t>
            </a:r>
            <a:endParaRPr kumimoji="0" lang="en-US" sz="2100" b="0" i="0" u="none" strike="noStrike" kern="1200" cap="none" spc="0" normalizeH="0" baseline="0" noProof="0" dirty="0">
              <a:ln>
                <a:noFill/>
              </a:ln>
              <a:solidFill>
                <a:srgbClr val="0000FF"/>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13" name="Rectangle 12">
            <a:extLst>
              <a:ext uri="{FF2B5EF4-FFF2-40B4-BE49-F238E27FC236}">
                <a16:creationId xmlns:a16="http://schemas.microsoft.com/office/drawing/2014/main" id="{DFDB34E3-F705-7440-BDB7-FB68551B6F9B}"/>
              </a:ext>
            </a:extLst>
          </p:cNvPr>
          <p:cNvSpPr/>
          <p:nvPr/>
        </p:nvSpPr>
        <p:spPr>
          <a:xfrm>
            <a:off x="36512" y="4681670"/>
            <a:ext cx="9144000" cy="415498"/>
          </a:xfrm>
          <a:prstGeom prst="rect">
            <a:avLst/>
          </a:prstGeom>
          <a:solidFill>
            <a:schemeClr val="accent1">
              <a:lumMod val="10000"/>
              <a:lumOff val="90000"/>
            </a:schemeClr>
          </a:solidFill>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dirty="0">
                <a:ln>
                  <a:noFill/>
                </a:ln>
                <a:solidFill>
                  <a:srgbClr val="0000FF"/>
                </a:solidFill>
                <a:effectLst/>
                <a:uLnTx/>
                <a:uFillTx/>
                <a:latin typeface="Tahoma" panose="020B0604030504040204" pitchFamily="34" charset="0"/>
                <a:ea typeface="Tahoma" panose="020B0604030504040204" pitchFamily="34" charset="0"/>
                <a:cs typeface="Tahoma" panose="020B0604030504040204" pitchFamily="34" charset="0"/>
              </a:rPr>
              <a:t>12-133× energy efficiency </a:t>
            </a:r>
            <a:r>
              <a:rPr kumimoji="0" lang="en-US" sz="210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vs. </a:t>
            </a:r>
            <a:r>
              <a:rPr kumimoji="0" lang="en-US" sz="21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a 16-core (64-thread) IBM POWER9 CPU</a:t>
            </a:r>
          </a:p>
        </p:txBody>
      </p:sp>
    </p:spTree>
    <p:extLst>
      <p:ext uri="{BB962C8B-B14F-4D97-AF65-F5344CB8AC3E}">
        <p14:creationId xmlns:p14="http://schemas.microsoft.com/office/powerpoint/2010/main" val="3274067670"/>
      </p:ext>
    </p:extLst>
  </p:cSld>
  <p:clrMapOvr>
    <a:masterClrMapping/>
  </p:clrMapOvr>
  <p:transition/>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to Revisit the Entire Stack</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 Box 17"/>
          <p:cNvSpPr txBox="1">
            <a:spLocks noChangeArrowheads="1"/>
          </p:cNvSpPr>
          <p:nvPr/>
        </p:nvSpPr>
        <p:spPr bwMode="auto">
          <a:xfrm>
            <a:off x="3501600" y="390683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501600" y="353536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498425" y="287104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498425" y="249956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498425" y="213285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501600" y="427990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endParaRPr>
          </a:p>
        </p:txBody>
      </p:sp>
      <p:sp>
        <p:nvSpPr>
          <p:cNvPr id="11" name="Text Box 23"/>
          <p:cNvSpPr txBox="1">
            <a:spLocks noChangeAspect="1" noChangeArrowheads="1"/>
          </p:cNvSpPr>
          <p:nvPr/>
        </p:nvSpPr>
        <p:spPr bwMode="auto">
          <a:xfrm>
            <a:off x="3501600" y="465137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501600" y="321297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Text Box 23"/>
          <p:cNvSpPr txBox="1">
            <a:spLocks noChangeAspect="1" noChangeArrowheads="1"/>
          </p:cNvSpPr>
          <p:nvPr/>
        </p:nvSpPr>
        <p:spPr bwMode="auto">
          <a:xfrm>
            <a:off x="3503188" y="500697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4" name="Rounded Rectangle 13"/>
          <p:cNvSpPr>
            <a:spLocks noChangeArrowheads="1"/>
          </p:cNvSpPr>
          <p:nvPr/>
        </p:nvSpPr>
        <p:spPr bwMode="auto">
          <a:xfrm rot="5400000">
            <a:off x="3392996" y="2610036"/>
            <a:ext cx="2232248" cy="2286000"/>
          </a:xfrm>
          <a:prstGeom prst="roundRect">
            <a:avLst>
              <a:gd name="adj" fmla="val 16667"/>
            </a:avLst>
          </a:prstGeom>
          <a:noFill/>
          <a:ln w="444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
        <p:nvSpPr>
          <p:cNvPr id="15" name="TextBox 14">
            <a:extLst>
              <a:ext uri="{FF2B5EF4-FFF2-40B4-BE49-F238E27FC236}">
                <a16:creationId xmlns:a16="http://schemas.microsoft.com/office/drawing/2014/main" id="{96A6595C-436B-B546-8CE9-DFF850FBB246}"/>
              </a:ext>
            </a:extLst>
          </p:cNvPr>
          <p:cNvSpPr txBox="1"/>
          <p:nvPr/>
        </p:nvSpPr>
        <p:spPr>
          <a:xfrm>
            <a:off x="2195736" y="5805264"/>
            <a:ext cx="4793300"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We can get there step by step</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188213295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PIM Review and Open Problems</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Onur Mutlu, Saugata Ghose, Juan Gomez-Luna, and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Rachata</a:t>
            </a:r>
            <a:r>
              <a:rPr kumimoji="0" lang="en-US" sz="1800" b="0" i="0" u="none" strike="noStrike" kern="1200" cap="none" spc="0" normalizeH="0" baseline="0" noProof="0" dirty="0">
                <a:ln>
                  <a:noFill/>
                </a:ln>
                <a:solidFill>
                  <a:srgbClr val="000000"/>
                </a:solidFill>
                <a:effectLst/>
                <a:uLnTx/>
                <a:uFillTx/>
                <a:latin typeface="Tahoma"/>
                <a:ea typeface="+mn-ea"/>
                <a:cs typeface="+mn-cs"/>
              </a:rPr>
              <a:t> Ausavarungnirun,</a:t>
            </a:r>
            <a:br>
              <a:rPr kumimoji="0" lang="en-US" sz="1800" b="0" i="0" u="none" strike="noStrike" kern="1200" cap="none" spc="0" normalizeH="0" baseline="0" noProof="0" dirty="0">
                <a:ln>
                  <a:noFill/>
                </a:ln>
                <a:solidFill>
                  <a:srgbClr val="000000"/>
                </a:solidFill>
                <a:effectLst/>
                <a:uLnTx/>
                <a:uFillTx/>
                <a:latin typeface="Tahoma"/>
                <a:ea typeface="+mn-ea"/>
                <a:cs typeface="+mn-cs"/>
              </a:rPr>
            </a:b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"A Modern Primer on Processing in Memory"</a:t>
            </a:r>
            <a:br>
              <a:rPr kumimoji="0" lang="en-US" sz="1800" b="0" i="0" u="none" strike="noStrike" kern="1200" cap="none" spc="0" normalizeH="0" baseline="0" noProof="0" dirty="0">
                <a:ln>
                  <a:noFill/>
                </a:ln>
                <a:solidFill>
                  <a:srgbClr val="0432FF"/>
                </a:solidFill>
                <a:effectLst/>
                <a:uLnTx/>
                <a:uFillTx/>
                <a:latin typeface="Tahoma"/>
                <a:ea typeface="+mn-ea"/>
                <a:cs typeface="+mn-cs"/>
              </a:rPr>
            </a:br>
            <a:r>
              <a:rPr kumimoji="0" lang="en-US" sz="1800" b="0" i="1" u="none" strike="noStrike" kern="1200" cap="none" spc="0" normalizeH="0" baseline="0" noProof="0" dirty="0">
                <a:ln>
                  <a:noFill/>
                </a:ln>
                <a:solidFill>
                  <a:srgbClr val="000000"/>
                </a:solidFill>
                <a:effectLst/>
                <a:uLnTx/>
                <a:uFillTx/>
                <a:latin typeface="Tahoma"/>
                <a:ea typeface="+mn-ea"/>
                <a:cs typeface="+mn-cs"/>
              </a:rPr>
              <a:t>Invited Book Chapter in </a:t>
            </a:r>
            <a:r>
              <a:rPr kumimoji="0" lang="en-US" sz="1800" b="1" i="1" u="none" strike="noStrike" kern="1200" cap="none" spc="0" normalizeH="0" baseline="0" noProof="0" dirty="0">
                <a:ln>
                  <a:noFill/>
                </a:ln>
                <a:solidFill>
                  <a:srgbClr val="000000"/>
                </a:solidFill>
                <a:effectLst/>
                <a:uLnTx/>
                <a:uFillTx/>
                <a:latin typeface="Tahoma"/>
                <a:ea typeface="+mn-ea"/>
                <a:cs typeface="+mn-cs"/>
                <a:hlinkClick r:id="rId3"/>
              </a:rPr>
              <a:t>Emerging Computing: From Devices to Systems - Looking Beyond Moore and Von Neumann</a:t>
            </a:r>
            <a:r>
              <a:rPr kumimoji="0" lang="en-US" sz="1800" b="0" i="0" u="none" strike="noStrike" kern="1200" cap="none" spc="0" normalizeH="0" baseline="0" noProof="0" dirty="0">
                <a:ln>
                  <a:noFill/>
                </a:ln>
                <a:solidFill>
                  <a:srgbClr val="000000"/>
                </a:solidFill>
                <a:effectLst/>
                <a:uLnTx/>
                <a:uFillTx/>
                <a:latin typeface="Tahoma"/>
                <a:ea typeface="+mn-ea"/>
                <a:cs typeface="+mn-cs"/>
              </a:rPr>
              <a:t>, Springer, to be published in 2021.</a:t>
            </a: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1" i="0" u="none" strike="noStrike" kern="0" cap="none" spc="0" normalizeH="0" baseline="0" noProof="0" dirty="0">
              <a:ln>
                <a:noFill/>
              </a:ln>
              <a:solidFill>
                <a:srgbClr val="000000"/>
              </a:solidFill>
              <a:effectLst/>
              <a:uLnTx/>
              <a:uFillTx/>
              <a:latin typeface="Tahoma"/>
              <a:ea typeface="+mn-ea"/>
              <a:cs typeface="+mn-cs"/>
            </a:endParaRP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67467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4">
                  <a:extLst>
                    <a:ext uri="{A12FA001-AC4F-418D-AE19-62706E023703}">
                      <ahyp:hlinkClr xmlns:ahyp="http://schemas.microsoft.com/office/drawing/2018/hyperlinkcolor" val="tx"/>
                    </a:ext>
                  </a:extLst>
                </a:hlinkClick>
              </a:rPr>
              <a:t>https://arxiv.org/pdf/1903.03988.pdf</a:t>
            </a:r>
            <a:endParaRPr kumimoji="0" lang="en-US" sz="1800" b="1" i="0" u="none" strike="noStrike" kern="1200" cap="none" spc="0" normalizeH="0" baseline="0" noProof="0" dirty="0">
              <a:ln>
                <a:noFill/>
              </a:ln>
              <a:solidFill>
                <a:srgbClr val="0432FF"/>
              </a:solidFill>
              <a:effectLst/>
              <a:uLnTx/>
              <a:uFillTx/>
              <a:latin typeface="Tahoma"/>
              <a:ea typeface="+mn-ea"/>
              <a:cs typeface="+mn-cs"/>
            </a:endParaRPr>
          </a:p>
        </p:txBody>
      </p:sp>
      <p:pic>
        <p:nvPicPr>
          <p:cNvPr id="6" name="Picture 5">
            <a:extLst>
              <a:ext uri="{FF2B5EF4-FFF2-40B4-BE49-F238E27FC236}">
                <a16:creationId xmlns:a16="http://schemas.microsoft.com/office/drawing/2014/main" id="{A5EA4CA5-FBD8-9749-9830-D77D34BE5845}"/>
              </a:ext>
            </a:extLst>
          </p:cNvPr>
          <p:cNvPicPr>
            <a:picLocks noChangeAspect="1"/>
          </p:cNvPicPr>
          <p:nvPr/>
        </p:nvPicPr>
        <p:blipFill>
          <a:blip r:embed="rId5"/>
          <a:stretch>
            <a:fillRect/>
          </a:stretch>
        </p:blipFill>
        <p:spPr>
          <a:xfrm>
            <a:off x="-14659" y="1455514"/>
            <a:ext cx="9144000" cy="2744353"/>
          </a:xfrm>
          <a:prstGeom prst="rect">
            <a:avLst/>
          </a:prstGeom>
        </p:spPr>
      </p:pic>
    </p:spTree>
    <p:extLst>
      <p:ext uri="{BB962C8B-B14F-4D97-AF65-F5344CB8AC3E}">
        <p14:creationId xmlns:p14="http://schemas.microsoft.com/office/powerpoint/2010/main" val="121877972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PIM Review and Open Problems (II)</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700" b="0" i="0" u="none" strike="noStrike" kern="1200" cap="none" spc="0" normalizeH="0" baseline="0" noProof="0" dirty="0">
                <a:ln>
                  <a:noFill/>
                </a:ln>
                <a:solidFill>
                  <a:srgbClr val="000000"/>
                </a:solidFill>
                <a:effectLst/>
                <a:uLnTx/>
                <a:uFillTx/>
                <a:latin typeface="Tahoma"/>
                <a:ea typeface="+mn-ea"/>
                <a:cs typeface="+mn-cs"/>
              </a:rPr>
              <a:t>Saugata Ghose, Amirali Boroumand, </a:t>
            </a:r>
            <a:r>
              <a:rPr kumimoji="0" lang="en-US" sz="1700" b="0" i="0" u="none" strike="noStrike" kern="1200" cap="none" spc="0" normalizeH="0" baseline="0" noProof="0" dirty="0" err="1">
                <a:ln>
                  <a:noFill/>
                </a:ln>
                <a:solidFill>
                  <a:srgbClr val="000000"/>
                </a:solidFill>
                <a:effectLst/>
                <a:uLnTx/>
                <a:uFillTx/>
                <a:latin typeface="Tahoma"/>
                <a:ea typeface="+mn-ea"/>
                <a:cs typeface="+mn-cs"/>
              </a:rPr>
              <a:t>Jeremie</a:t>
            </a:r>
            <a:r>
              <a:rPr kumimoji="0" lang="en-US" sz="1700" b="0" i="0" u="none" strike="noStrike" kern="1200" cap="none" spc="0" normalizeH="0" baseline="0" noProof="0" dirty="0">
                <a:ln>
                  <a:noFill/>
                </a:ln>
                <a:solidFill>
                  <a:srgbClr val="000000"/>
                </a:solidFill>
                <a:effectLst/>
                <a:uLnTx/>
                <a:uFillTx/>
                <a:latin typeface="Tahoma"/>
                <a:ea typeface="+mn-ea"/>
                <a:cs typeface="+mn-cs"/>
              </a:rPr>
              <a:t> S. Kim, Juan Gomez-Luna, and Onur Mutlu,</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"Processing-in-Memory: A Workload-Driven Perspective"</a:t>
            </a:r>
            <a:br>
              <a:rPr kumimoji="0" lang="en-US" sz="1900" b="0" i="0" u="none" strike="noStrike" kern="1200" cap="none" spc="0" normalizeH="0" baseline="0" noProof="0" dirty="0">
                <a:ln>
                  <a:noFill/>
                </a:ln>
                <a:solidFill>
                  <a:srgbClr val="0000FF"/>
                </a:solidFill>
                <a:effectLst/>
                <a:uLnTx/>
                <a:uFillTx/>
                <a:latin typeface="Tahoma"/>
                <a:ea typeface="+mn-ea"/>
                <a:cs typeface="+mn-cs"/>
              </a:rPr>
            </a:br>
            <a:r>
              <a:rPr kumimoji="0" lang="en-US" sz="1900" b="0" i="1" u="none" strike="noStrike" kern="1200" cap="none" spc="0" normalizeH="0" baseline="0" noProof="0" dirty="0">
                <a:ln>
                  <a:noFill/>
                </a:ln>
                <a:solidFill>
                  <a:srgbClr val="000000"/>
                </a:solidFill>
                <a:effectLst/>
                <a:uLnTx/>
                <a:uFillTx/>
                <a:latin typeface="Tahoma"/>
                <a:ea typeface="+mn-ea"/>
                <a:cs typeface="+mn-cs"/>
              </a:rPr>
              <a:t>Invited Article in </a:t>
            </a:r>
            <a:r>
              <a:rPr kumimoji="0" lang="en-US" sz="1900" b="0" i="1" u="none" strike="noStrike" kern="1200" cap="none" spc="0" normalizeH="0" baseline="0" noProof="0" dirty="0">
                <a:ln>
                  <a:noFill/>
                </a:ln>
                <a:solidFill>
                  <a:srgbClr val="000000"/>
                </a:solidFill>
                <a:effectLst/>
                <a:uLnTx/>
                <a:uFillTx/>
                <a:latin typeface="Tahoma"/>
                <a:ea typeface="+mn-ea"/>
                <a:cs typeface="+mn-cs"/>
                <a:hlinkClick r:id="rId3"/>
              </a:rPr>
              <a:t>IBM Journal of Research &amp; Development</a:t>
            </a:r>
            <a:r>
              <a:rPr kumimoji="0" lang="en-US" sz="1900" b="0" i="1" u="none" strike="noStrike" kern="1200" cap="none" spc="0" normalizeH="0" baseline="0" noProof="0" dirty="0">
                <a:ln>
                  <a:noFill/>
                </a:ln>
                <a:solidFill>
                  <a:srgbClr val="000000"/>
                </a:solidFill>
                <a:effectLst/>
                <a:uLnTx/>
                <a:uFillTx/>
                <a:latin typeface="Tahoma"/>
                <a:ea typeface="+mn-ea"/>
                <a:cs typeface="+mn-cs"/>
              </a:rPr>
              <a:t>, Special Issue on Hardware for Artificial Intelligence</a:t>
            </a:r>
            <a:r>
              <a:rPr kumimoji="0" lang="en-US" sz="1900" b="0" i="0" u="none" strike="noStrike" kern="1200" cap="none" spc="0" normalizeH="0" baseline="0" noProof="0" dirty="0">
                <a:ln>
                  <a:noFill/>
                </a:ln>
                <a:solidFill>
                  <a:srgbClr val="000000"/>
                </a:solidFill>
                <a:effectLst/>
                <a:uLnTx/>
                <a:uFillTx/>
                <a:latin typeface="Tahoma"/>
                <a:ea typeface="+mn-ea"/>
                <a:cs typeface="+mn-cs"/>
              </a:rPr>
              <a:t>, to appear in November 2019. </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0"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hlinkClick r:id="rId2"/>
              </a:rPr>
              <a:t>Preliminary arXiv version</a:t>
            </a:r>
            <a:r>
              <a:rPr kumimoji="0" lang="en-US" sz="1900" b="0" i="0" u="none" strike="noStrike" kern="1200" cap="none" spc="0" normalizeH="0" baseline="0" noProof="0" dirty="0">
                <a:ln>
                  <a:noFill/>
                </a:ln>
                <a:solidFill>
                  <a:srgbClr val="000000"/>
                </a:solidFill>
                <a:effectLst/>
                <a:uLnTx/>
                <a:uFillTx/>
                <a:latin typeface="Tahoma"/>
                <a:ea typeface="+mn-ea"/>
                <a:cs typeface="+mn-cs"/>
              </a:rPr>
              <a:t>]</a:t>
            </a: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74200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https://arxiv.org/pdf/1907.12947.pdf</a:t>
            </a:r>
            <a:endParaRPr kumimoji="0" lang="en-US" sz="1800" b="1" i="0" u="none" strike="noStrike" kern="1200" cap="none" spc="0" normalizeH="0" baseline="0" noProof="0" dirty="0">
              <a:ln>
                <a:noFill/>
              </a:ln>
              <a:solidFill>
                <a:srgbClr val="0000FF"/>
              </a:solidFill>
              <a:effectLst/>
              <a:uLnTx/>
              <a:uFillTx/>
              <a:latin typeface="Tahoma"/>
              <a:ea typeface="+mn-ea"/>
              <a:cs typeface="+mn-cs"/>
            </a:endParaRPr>
          </a:p>
        </p:txBody>
      </p:sp>
      <p:pic>
        <p:nvPicPr>
          <p:cNvPr id="6" name="Picture 5">
            <a:extLst>
              <a:ext uri="{FF2B5EF4-FFF2-40B4-BE49-F238E27FC236}">
                <a16:creationId xmlns:a16="http://schemas.microsoft.com/office/drawing/2014/main" id="{FBED0A37-4CC1-FB45-AFBB-5CD2236B61B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8612" y="2457019"/>
            <a:ext cx="9144000" cy="1055077"/>
          </a:xfrm>
          <a:prstGeom prst="rect">
            <a:avLst/>
          </a:prstGeom>
        </p:spPr>
      </p:pic>
    </p:spTree>
    <p:extLst>
      <p:ext uri="{BB962C8B-B14F-4D97-AF65-F5344CB8AC3E}">
        <p14:creationId xmlns:p14="http://schemas.microsoft.com/office/powerpoint/2010/main" val="173381880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268760"/>
            <a:ext cx="7924800" cy="1752600"/>
          </a:xfrm>
        </p:spPr>
        <p:txBody>
          <a:bodyPr/>
          <a:lstStyle/>
          <a:p>
            <a:r>
              <a:rPr lang="en-US" sz="6000" dirty="0"/>
              <a:t>Processing in Memory:</a:t>
            </a:r>
            <a:br>
              <a:rPr lang="en-US" sz="6000" dirty="0"/>
            </a:br>
            <a:r>
              <a:rPr lang="en-US" sz="6000"/>
              <a:t>		Two </a:t>
            </a:r>
            <a:r>
              <a:rPr lang="en-US" sz="6000" dirty="0"/>
              <a:t>Approaches</a:t>
            </a:r>
            <a:endParaRPr lang="en-US" sz="6000" b="1" dirty="0"/>
          </a:p>
        </p:txBody>
      </p:sp>
      <p:sp>
        <p:nvSpPr>
          <p:cNvPr id="3" name="Subtitle 2"/>
          <p:cNvSpPr>
            <a:spLocks noGrp="1"/>
          </p:cNvSpPr>
          <p:nvPr>
            <p:ph type="subTitle" idx="1"/>
          </p:nvPr>
        </p:nvSpPr>
        <p:spPr>
          <a:xfrm>
            <a:off x="685800" y="4484712"/>
            <a:ext cx="7848600" cy="1752600"/>
          </a:xfrm>
        </p:spPr>
        <p:txBody>
          <a:bodyPr/>
          <a:lstStyle/>
          <a:p>
            <a:pPr algn="l"/>
            <a:r>
              <a:rPr lang="en-US" sz="3600" dirty="0">
                <a:solidFill>
                  <a:srgbClr val="0000FF"/>
                </a:solidFill>
              </a:rPr>
              <a:t>1. Processing using Memory</a:t>
            </a:r>
          </a:p>
          <a:p>
            <a:pPr algn="l"/>
            <a:r>
              <a:rPr lang="en-US" sz="3600" dirty="0"/>
              <a:t>2. Processing near Memory</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0CAD05-5F98-C240-A41D-E171A6304933}" type="slidenum">
              <a:rPr kumimoji="0" lang="en-US" sz="12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153</a:t>
            </a:fld>
            <a:endParaRPr kumimoji="0" lang="en-US" sz="12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1259704928"/>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741AE0-544C-AA4C-B8F5-232DBF7EB8E6}"/>
              </a:ext>
            </a:extLst>
          </p:cNvPr>
          <p:cNvSpPr>
            <a:spLocks noGrp="1"/>
          </p:cNvSpPr>
          <p:nvPr>
            <p:ph type="title"/>
          </p:nvPr>
        </p:nvSpPr>
        <p:spPr/>
        <p:txBody>
          <a:bodyPr/>
          <a:lstStyle/>
          <a:p>
            <a:r>
              <a:rPr lang="en-US" dirty="0"/>
              <a:t>Two PIM Approaches</a:t>
            </a:r>
          </a:p>
        </p:txBody>
      </p:sp>
      <p:sp>
        <p:nvSpPr>
          <p:cNvPr id="3" name="Content Placeholder 2">
            <a:extLst>
              <a:ext uri="{FF2B5EF4-FFF2-40B4-BE49-F238E27FC236}">
                <a16:creationId xmlns:a16="http://schemas.microsoft.com/office/drawing/2014/main" id="{ABAF999D-0C9A-9C49-95EE-90346FD7FE9E}"/>
              </a:ext>
            </a:extLst>
          </p:cNvPr>
          <p:cNvSpPr>
            <a:spLocks noGrp="1"/>
          </p:cNvSpPr>
          <p:nvPr>
            <p:ph idx="1"/>
          </p:nvPr>
        </p:nvSpPr>
        <p:spPr>
          <a:xfrm>
            <a:off x="5364088" y="2443336"/>
            <a:ext cx="3475112" cy="1993776"/>
          </a:xfrm>
        </p:spPr>
        <p:txBody>
          <a:bodyPr/>
          <a:lstStyle/>
          <a:p>
            <a:pPr marL="0" indent="0">
              <a:buNone/>
            </a:pPr>
            <a:r>
              <a:rPr lang="en-US" sz="1200" dirty="0"/>
              <a:t>Onur Mutlu, </a:t>
            </a:r>
            <a:r>
              <a:rPr lang="en-US" sz="1200" dirty="0" err="1"/>
              <a:t>Saugata</a:t>
            </a:r>
            <a:r>
              <a:rPr lang="en-US" sz="1200" dirty="0"/>
              <a:t> Ghose, Juan Gomez-Luna, and </a:t>
            </a:r>
            <a:r>
              <a:rPr lang="en-US" sz="1200" dirty="0" err="1"/>
              <a:t>Rachata</a:t>
            </a:r>
            <a:r>
              <a:rPr lang="en-US" sz="1200" dirty="0"/>
              <a:t> </a:t>
            </a:r>
            <a:r>
              <a:rPr lang="en-US" sz="1200" dirty="0" err="1"/>
              <a:t>Ausavarungnirun</a:t>
            </a:r>
            <a:r>
              <a:rPr lang="en-US" sz="1200" dirty="0"/>
              <a:t>,</a:t>
            </a:r>
            <a:br>
              <a:rPr lang="en-US" sz="1200" dirty="0"/>
            </a:br>
            <a:r>
              <a:rPr lang="en-US" sz="1200" b="1" dirty="0">
                <a:solidFill>
                  <a:srgbClr val="0432FF"/>
                </a:solidFill>
                <a:hlinkClick r:id="rId2">
                  <a:extLst>
                    <a:ext uri="{A12FA001-AC4F-418D-AE19-62706E023703}">
                      <ahyp:hlinkClr xmlns:ahyp="http://schemas.microsoft.com/office/drawing/2018/hyperlinkcolor" val="tx"/>
                    </a:ext>
                  </a:extLst>
                </a:hlinkClick>
              </a:rPr>
              <a:t>"A Modern Primer on Processing in Memory"</a:t>
            </a:r>
            <a:br>
              <a:rPr lang="en-US" sz="1200" dirty="0"/>
            </a:br>
            <a:r>
              <a:rPr lang="en-US" sz="1200" i="1" dirty="0"/>
              <a:t>Invited Book Chapter in </a:t>
            </a:r>
            <a:r>
              <a:rPr lang="en-US" sz="1200" b="1" i="1" dirty="0">
                <a:hlinkClick r:id="rId3"/>
              </a:rPr>
              <a:t>Emerging Computing: From Devices to Systems - Looking Beyond Moore and Von Neumann</a:t>
            </a:r>
            <a:r>
              <a:rPr lang="en-US" sz="1200" dirty="0"/>
              <a:t>, Springer, to be published in 2021.</a:t>
            </a:r>
            <a:br>
              <a:rPr lang="en-US" sz="1200" dirty="0"/>
            </a:br>
            <a:r>
              <a:rPr lang="en-US" sz="1200" dirty="0"/>
              <a:t>[</a:t>
            </a:r>
            <a:r>
              <a:rPr lang="en-US" sz="1200" dirty="0">
                <a:solidFill>
                  <a:srgbClr val="0432FF"/>
                </a:solidFill>
                <a:hlinkClick r:id="rId4">
                  <a:extLst>
                    <a:ext uri="{A12FA001-AC4F-418D-AE19-62706E023703}">
                      <ahyp:hlinkClr xmlns:ahyp="http://schemas.microsoft.com/office/drawing/2018/hyperlinkcolor" val="tx"/>
                    </a:ext>
                  </a:extLst>
                </a:hlinkClick>
              </a:rPr>
              <a:t>Tutorial Video on "Memory-Centric Computing Systems"</a:t>
            </a:r>
            <a:r>
              <a:rPr lang="en-US" sz="1200" dirty="0">
                <a:solidFill>
                  <a:srgbClr val="0432FF"/>
                </a:solidFill>
              </a:rPr>
              <a:t> </a:t>
            </a:r>
            <a:r>
              <a:rPr lang="en-US" sz="1200" dirty="0"/>
              <a:t>(1 hour 51 minutes)]</a:t>
            </a:r>
          </a:p>
        </p:txBody>
      </p:sp>
      <p:sp>
        <p:nvSpPr>
          <p:cNvPr id="4" name="Slide Number Placeholder 3">
            <a:extLst>
              <a:ext uri="{FF2B5EF4-FFF2-40B4-BE49-F238E27FC236}">
                <a16:creationId xmlns:a16="http://schemas.microsoft.com/office/drawing/2014/main" id="{32ED8FFF-445C-E441-A3A7-FFE2CB54C3B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8210C78A-C3C7-F84B-93B1-8931C94B9121}"/>
              </a:ext>
            </a:extLst>
          </p:cNvPr>
          <p:cNvPicPr>
            <a:picLocks noChangeAspect="1"/>
          </p:cNvPicPr>
          <p:nvPr/>
        </p:nvPicPr>
        <p:blipFill>
          <a:blip r:embed="rId5"/>
          <a:stretch>
            <a:fillRect/>
          </a:stretch>
        </p:blipFill>
        <p:spPr>
          <a:xfrm>
            <a:off x="1115616" y="1052736"/>
            <a:ext cx="3760116" cy="5112568"/>
          </a:xfrm>
          <a:prstGeom prst="rect">
            <a:avLst/>
          </a:prstGeom>
        </p:spPr>
      </p:pic>
      <p:sp>
        <p:nvSpPr>
          <p:cNvPr id="6" name="TextBox 5">
            <a:extLst>
              <a:ext uri="{FF2B5EF4-FFF2-40B4-BE49-F238E27FC236}">
                <a16:creationId xmlns:a16="http://schemas.microsoft.com/office/drawing/2014/main" id="{C4C491F0-7113-1E49-91B6-188FB8991FFE}"/>
              </a:ext>
            </a:extLst>
          </p:cNvPr>
          <p:cNvSpPr txBox="1"/>
          <p:nvPr/>
        </p:nvSpPr>
        <p:spPr>
          <a:xfrm>
            <a:off x="1338545" y="6472238"/>
            <a:ext cx="7074373"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0432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https://people.inf.ethz.ch/omutlu/pub/ModernPrimerOnPIM_springer-emerging-computing-bookchapter21.pdf</a:t>
            </a:r>
            <a:r>
              <a:rPr kumimoji="0" lang="en-US" sz="1100" b="0" i="0" u="none" strike="noStrike" kern="1200" cap="none" spc="0" normalizeH="0" baseline="0" noProof="0" dirty="0">
                <a:ln>
                  <a:noFill/>
                </a:ln>
                <a:solidFill>
                  <a:srgbClr val="0432FF"/>
                </a:solidFill>
                <a:effectLst/>
                <a:uLnTx/>
                <a:uFillTx/>
                <a:latin typeface="Tahoma"/>
                <a:ea typeface="+mn-ea"/>
                <a:cs typeface="+mn-cs"/>
              </a:rPr>
              <a:t> </a:t>
            </a:r>
          </a:p>
        </p:txBody>
      </p:sp>
    </p:spTree>
    <p:extLst>
      <p:ext uri="{BB962C8B-B14F-4D97-AF65-F5344CB8AC3E}">
        <p14:creationId xmlns:p14="http://schemas.microsoft.com/office/powerpoint/2010/main" val="2523484623"/>
      </p:ext>
    </p:extLst>
  </p:cSld>
  <p:clrMapOvr>
    <a:masterClrMapping/>
  </p:clrMapOvr>
  <p:transition/>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Approach 1: Processing Using Memory</a:t>
            </a:r>
          </a:p>
        </p:txBody>
      </p:sp>
      <p:sp>
        <p:nvSpPr>
          <p:cNvPr id="3" name="Content Placeholder 2"/>
          <p:cNvSpPr>
            <a:spLocks noGrp="1"/>
          </p:cNvSpPr>
          <p:nvPr>
            <p:ph idx="1"/>
          </p:nvPr>
        </p:nvSpPr>
        <p:spPr>
          <a:xfrm>
            <a:off x="0" y="969640"/>
            <a:ext cx="9144000" cy="5123656"/>
          </a:xfrm>
        </p:spPr>
        <p:txBody>
          <a:bodyPr/>
          <a:lstStyle/>
          <a:p>
            <a:r>
              <a:rPr lang="en-US" dirty="0"/>
              <a:t>Take advantage of operational principles of memory to perform </a:t>
            </a:r>
            <a:r>
              <a:rPr lang="en-US" dirty="0">
                <a:solidFill>
                  <a:srgbClr val="0000FF"/>
                </a:solidFill>
              </a:rPr>
              <a:t>bulk data movement and computation in memory</a:t>
            </a:r>
            <a:endParaRPr lang="en-US" dirty="0"/>
          </a:p>
          <a:p>
            <a:pPr lvl="1"/>
            <a:r>
              <a:rPr lang="en-US" dirty="0"/>
              <a:t>Can </a:t>
            </a:r>
            <a:r>
              <a:rPr lang="en-US" dirty="0">
                <a:solidFill>
                  <a:srgbClr val="FF0000"/>
                </a:solidFill>
              </a:rPr>
              <a:t>exploit internal connectivity </a:t>
            </a:r>
            <a:r>
              <a:rPr lang="en-US" dirty="0"/>
              <a:t>to move data</a:t>
            </a:r>
          </a:p>
          <a:p>
            <a:pPr lvl="1"/>
            <a:r>
              <a:rPr lang="en-US" dirty="0"/>
              <a:t>Can </a:t>
            </a:r>
            <a:r>
              <a:rPr lang="en-US" dirty="0">
                <a:solidFill>
                  <a:srgbClr val="FF0000"/>
                </a:solidFill>
              </a:rPr>
              <a:t>exploit analog computation capability</a:t>
            </a:r>
          </a:p>
          <a:p>
            <a:pPr lvl="1"/>
            <a:r>
              <a:rPr lang="en-US" dirty="0"/>
              <a:t>…</a:t>
            </a:r>
          </a:p>
          <a:p>
            <a:pPr lvl="1"/>
            <a:endParaRPr lang="en-US" dirty="0"/>
          </a:p>
          <a:p>
            <a:r>
              <a:rPr lang="en-US" dirty="0"/>
              <a:t>Examples: </a:t>
            </a:r>
            <a:r>
              <a:rPr lang="en-US" dirty="0" err="1"/>
              <a:t>RowClone</a:t>
            </a:r>
            <a:r>
              <a:rPr lang="en-US" dirty="0"/>
              <a:t>, In-DRAM AND/OR, Gather/Scatter DRAM</a:t>
            </a:r>
          </a:p>
          <a:p>
            <a:pPr lvl="1"/>
            <a:r>
              <a:rPr lang="en-US" altLang="ja-JP" sz="1800" dirty="0">
                <a:solidFill>
                  <a:srgbClr val="0000FF"/>
                </a:solidFill>
                <a:latin typeface="Tahoma" charset="0"/>
                <a:ea typeface="ＭＳ Ｐゴシック"/>
                <a:hlinkClick r:id="rId2"/>
              </a:rPr>
              <a:t>RowClone: Fast and Efficient In-DRAM Copy and Initialization of Bulk Data</a:t>
            </a:r>
            <a:r>
              <a:rPr lang="en-US" altLang="ja-JP" sz="1800" dirty="0">
                <a:solidFill>
                  <a:srgbClr val="000000"/>
                </a:solidFill>
                <a:latin typeface="Tahoma" charset="0"/>
                <a:ea typeface="ＭＳ Ｐゴシック"/>
              </a:rPr>
              <a:t> (</a:t>
            </a:r>
            <a:r>
              <a:rPr lang="en-US" altLang="ja-JP" sz="1800" dirty="0">
                <a:solidFill>
                  <a:srgbClr val="0000FF"/>
                </a:solidFill>
                <a:latin typeface="Tahoma" charset="0"/>
                <a:ea typeface="ＭＳ Ｐゴシック"/>
              </a:rPr>
              <a:t>Seshadri et al., MICRO 2013</a:t>
            </a:r>
            <a:r>
              <a:rPr lang="en-US" altLang="ja-JP" sz="1800" dirty="0">
                <a:solidFill>
                  <a:srgbClr val="000000"/>
                </a:solidFill>
                <a:latin typeface="Tahoma" charset="0"/>
                <a:ea typeface="ＭＳ Ｐゴシック"/>
              </a:rPr>
              <a:t>)</a:t>
            </a:r>
            <a:endParaRPr lang="en-US" sz="1800" dirty="0">
              <a:solidFill>
                <a:srgbClr val="000000"/>
              </a:solidFill>
            </a:endParaRPr>
          </a:p>
          <a:p>
            <a:pPr lvl="1"/>
            <a:r>
              <a:rPr lang="en-US" sz="1800" dirty="0">
                <a:solidFill>
                  <a:srgbClr val="0000FF"/>
                </a:solidFill>
                <a:hlinkClick r:id="rId3"/>
              </a:rPr>
              <a:t>Fast Bulk Bitwise AND and OR in DRAM</a:t>
            </a:r>
            <a:r>
              <a:rPr lang="en-US" sz="1800" dirty="0"/>
              <a:t> (</a:t>
            </a:r>
            <a:r>
              <a:rPr lang="en-US" sz="1800" dirty="0">
                <a:solidFill>
                  <a:srgbClr val="0000FF"/>
                </a:solidFill>
              </a:rPr>
              <a:t>Seshadri et al., IEEE CAL 2015</a:t>
            </a:r>
            <a:r>
              <a:rPr lang="en-US" sz="1800" dirty="0"/>
              <a:t>)</a:t>
            </a:r>
          </a:p>
          <a:p>
            <a:pPr lvl="1"/>
            <a:r>
              <a:rPr lang="en-US" sz="1800" dirty="0">
                <a:hlinkClick r:id="rId4"/>
              </a:rPr>
              <a:t>Gather-Scatter DRAM: In-DRAM Address Translation to Improve the Spatial Locality of Non-unit Strided Accesses</a:t>
            </a:r>
            <a:r>
              <a:rPr lang="en-US" sz="1800" dirty="0"/>
              <a:t> </a:t>
            </a:r>
            <a:r>
              <a:rPr lang="en-US" altLang="ja-JP" sz="1800" dirty="0">
                <a:solidFill>
                  <a:srgbClr val="000000"/>
                </a:solidFill>
                <a:latin typeface="Tahoma" charset="0"/>
                <a:ea typeface="ＭＳ Ｐゴシック"/>
              </a:rPr>
              <a:t>(</a:t>
            </a:r>
            <a:r>
              <a:rPr lang="en-US" altLang="ja-JP" sz="1800" dirty="0" err="1">
                <a:solidFill>
                  <a:srgbClr val="0000FF"/>
                </a:solidFill>
                <a:latin typeface="Tahoma" charset="0"/>
                <a:ea typeface="ＭＳ Ｐゴシック"/>
              </a:rPr>
              <a:t>Seshadri</a:t>
            </a:r>
            <a:r>
              <a:rPr lang="en-US" altLang="ja-JP" sz="1800" dirty="0">
                <a:solidFill>
                  <a:srgbClr val="0000FF"/>
                </a:solidFill>
                <a:latin typeface="Tahoma" charset="0"/>
                <a:ea typeface="ＭＳ Ｐゴシック"/>
              </a:rPr>
              <a:t> et al., MICRO 2015</a:t>
            </a:r>
            <a:r>
              <a:rPr lang="en-US" altLang="ja-JP" sz="1800" dirty="0">
                <a:solidFill>
                  <a:srgbClr val="000000"/>
                </a:solidFill>
                <a:latin typeface="Tahoma" charset="0"/>
                <a:ea typeface="ＭＳ Ｐゴシック"/>
              </a:rPr>
              <a:t>)</a:t>
            </a:r>
            <a:endParaRPr lang="en-US" sz="1800" dirty="0">
              <a:solidFill>
                <a:srgbClr val="000000"/>
              </a:solidFill>
            </a:endParaRPr>
          </a:p>
          <a:p>
            <a:pPr lvl="1"/>
            <a:r>
              <a:rPr lang="en-US" sz="1800" dirty="0">
                <a:hlinkClick r:id="rId5"/>
              </a:rPr>
              <a:t>"Ambit: In-Memory Accelerator for Bulk Bitwise Operations Using Commodity DRAM Technology”</a:t>
            </a:r>
            <a:r>
              <a:rPr lang="en-US" sz="1800" dirty="0"/>
              <a:t> </a:t>
            </a:r>
            <a:r>
              <a:rPr lang="en-US" altLang="ja-JP" sz="1800" dirty="0">
                <a:solidFill>
                  <a:srgbClr val="000000"/>
                </a:solidFill>
                <a:latin typeface="Tahoma" charset="0"/>
                <a:ea typeface="ＭＳ Ｐゴシック"/>
              </a:rPr>
              <a:t>(</a:t>
            </a:r>
            <a:r>
              <a:rPr lang="en-US" altLang="ja-JP" sz="1800" dirty="0">
                <a:solidFill>
                  <a:srgbClr val="0000FF"/>
                </a:solidFill>
                <a:latin typeface="Tahoma" charset="0"/>
                <a:ea typeface="ＭＳ Ｐゴシック"/>
              </a:rPr>
              <a:t>Seshadri et al., MICRO 2017</a:t>
            </a:r>
            <a:r>
              <a:rPr lang="en-US" altLang="ja-JP" sz="1800" dirty="0">
                <a:solidFill>
                  <a:srgbClr val="000000"/>
                </a:solidFill>
                <a:latin typeface="Tahoma" charset="0"/>
                <a:ea typeface="ＭＳ Ｐゴシック"/>
              </a:rPr>
              <a:t>)</a:t>
            </a:r>
            <a:endParaRPr lang="en-US" sz="1800" dirty="0">
              <a:solidFill>
                <a:srgbClr val="000000"/>
              </a:solidFill>
            </a:endParaRPr>
          </a:p>
          <a:p>
            <a:pPr lvl="1"/>
            <a:endParaRPr lang="en-US" sz="1800" dirty="0"/>
          </a:p>
          <a:p>
            <a:pPr lvl="1"/>
            <a:endParaRPr lang="en-US" dirty="0"/>
          </a:p>
          <a:p>
            <a:pPr lvl="2"/>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155</a:t>
            </a:fld>
            <a:endParaRPr kumimoji="0" lang="en-US" altLang="en-US" sz="1600" b="0" i="0" u="none" strike="noStrike" kern="1200" cap="none" spc="0" normalizeH="0" baseline="0" noProof="0" dirty="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7346761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8520" y="152400"/>
            <a:ext cx="9144000" cy="1066800"/>
          </a:xfrm>
        </p:spPr>
        <p:txBody>
          <a:bodyPr/>
          <a:lstStyle/>
          <a:p>
            <a:r>
              <a:rPr lang="en-US" dirty="0"/>
              <a:t>Starting Simple: Data Copy and Initialization</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grpSp>
        <p:nvGrpSpPr>
          <p:cNvPr id="32" name="Group 31"/>
          <p:cNvGrpSpPr/>
          <p:nvPr/>
        </p:nvGrpSpPr>
        <p:grpSpPr>
          <a:xfrm>
            <a:off x="539552" y="1772816"/>
            <a:ext cx="1613800" cy="1828800"/>
            <a:chOff x="914400" y="1828800"/>
            <a:chExt cx="1613800" cy="1828800"/>
          </a:xfrm>
        </p:grpSpPr>
        <p:sp>
          <p:nvSpPr>
            <p:cNvPr id="33" name="Wave 32"/>
            <p:cNvSpPr/>
            <p:nvPr/>
          </p:nvSpPr>
          <p:spPr>
            <a:xfrm rot="5400000">
              <a:off x="876300" y="1866900"/>
              <a:ext cx="990600" cy="914400"/>
            </a:xfrm>
            <a:prstGeom prst="wave">
              <a:avLst>
                <a:gd name="adj1" fmla="val 5469"/>
                <a:gd name="adj2" fmla="val 0"/>
              </a:avLst>
            </a:prstGeom>
            <a:solidFill>
              <a:srgbClr val="31859B"/>
            </a:solidFill>
            <a:ln w="25400" cap="flat" cmpd="sng" algn="ctr">
              <a:solidFill>
                <a:srgbClr val="262626"/>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34" name="Wave 33"/>
            <p:cNvSpPr/>
            <p:nvPr/>
          </p:nvSpPr>
          <p:spPr>
            <a:xfrm rot="5400000">
              <a:off x="1333500" y="2095500"/>
              <a:ext cx="990600" cy="914400"/>
            </a:xfrm>
            <a:prstGeom prst="wave">
              <a:avLst>
                <a:gd name="adj1" fmla="val 5469"/>
                <a:gd name="adj2" fmla="val 0"/>
              </a:avLst>
            </a:prstGeom>
            <a:solidFill>
              <a:srgbClr val="31859B"/>
            </a:solidFill>
            <a:ln w="25400" cap="flat" cmpd="sng" algn="ctr">
              <a:solidFill>
                <a:srgbClr val="262626"/>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35" name="TextBox 34"/>
            <p:cNvSpPr txBox="1"/>
            <p:nvPr/>
          </p:nvSpPr>
          <p:spPr>
            <a:xfrm>
              <a:off x="990600" y="3072825"/>
              <a:ext cx="1537600"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rPr>
                <a:t>Forking</a:t>
              </a:r>
            </a:p>
          </p:txBody>
        </p:sp>
      </p:grpSp>
      <p:grpSp>
        <p:nvGrpSpPr>
          <p:cNvPr id="36" name="Group 35"/>
          <p:cNvGrpSpPr/>
          <p:nvPr/>
        </p:nvGrpSpPr>
        <p:grpSpPr>
          <a:xfrm>
            <a:off x="2627784" y="1556792"/>
            <a:ext cx="3324949" cy="2234863"/>
            <a:chOff x="2752707" y="1853625"/>
            <a:chExt cx="3324949" cy="2234863"/>
          </a:xfrm>
        </p:grpSpPr>
        <p:sp>
          <p:nvSpPr>
            <p:cNvPr id="37" name="Rounded Rectangle 36"/>
            <p:cNvSpPr/>
            <p:nvPr/>
          </p:nvSpPr>
          <p:spPr>
            <a:xfrm>
              <a:off x="3962400" y="1853625"/>
              <a:ext cx="914400" cy="1143000"/>
            </a:xfrm>
            <a:prstGeom prst="roundRect">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 lastClr="FFFFFF"/>
                  </a:solidFill>
                  <a:effectLst/>
                  <a:uLnTx/>
                  <a:uFillTx/>
                  <a:latin typeface="Arial" pitchFamily="34" charset="0"/>
                  <a:ea typeface="+mn-ea"/>
                  <a:cs typeface="Arial" pitchFamily="34" charset="0"/>
                </a:rPr>
                <a:t>000000000000000</a:t>
              </a:r>
            </a:p>
          </p:txBody>
        </p:sp>
        <p:sp>
          <p:nvSpPr>
            <p:cNvPr id="38" name="TextBox 37"/>
            <p:cNvSpPr txBox="1"/>
            <p:nvPr/>
          </p:nvSpPr>
          <p:spPr>
            <a:xfrm>
              <a:off x="2752707" y="3072825"/>
              <a:ext cx="3324949" cy="101566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rPr>
                <a:t>Zero initialization</a:t>
              </a:r>
              <a:endParaRPr kumimoji="0" lang="en-US" sz="2800" b="0" i="0" u="none" strike="noStrike" kern="0" cap="none" spc="0" normalizeH="0" baseline="0" noProof="0" dirty="0">
                <a:ln>
                  <a:noFill/>
                </a:ln>
                <a:solidFill>
                  <a:srgbClr val="262626">
                    <a:lumMod val="95000"/>
                    <a:lumOff val="5000"/>
                  </a:srgbClr>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262626">
                      <a:lumMod val="95000"/>
                      <a:lumOff val="5000"/>
                    </a:srgbClr>
                  </a:solidFill>
                  <a:effectLst/>
                  <a:uLnTx/>
                  <a:uFillTx/>
                  <a:latin typeface="Tahoma"/>
                  <a:ea typeface="+mn-ea"/>
                  <a:cs typeface="+mn-cs"/>
                </a:rPr>
                <a:t>(e.g., security)</a:t>
              </a:r>
              <a:endPar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endParaRPr>
            </a:p>
          </p:txBody>
        </p:sp>
      </p:grpSp>
      <p:grpSp>
        <p:nvGrpSpPr>
          <p:cNvPr id="39" name="Group 38"/>
          <p:cNvGrpSpPr/>
          <p:nvPr/>
        </p:nvGrpSpPr>
        <p:grpSpPr>
          <a:xfrm>
            <a:off x="457200" y="4038600"/>
            <a:ext cx="2669320" cy="2245043"/>
            <a:chOff x="720979" y="4038600"/>
            <a:chExt cx="2669320" cy="2245043"/>
          </a:xfrm>
        </p:grpSpPr>
        <p:pic>
          <p:nvPicPr>
            <p:cNvPr id="40" name="Picture 39" descr="computer.pn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38200" y="4038600"/>
              <a:ext cx="1219200" cy="1219200"/>
            </a:xfrm>
            <a:prstGeom prst="rect">
              <a:avLst/>
            </a:prstGeom>
          </p:spPr>
        </p:pic>
        <p:sp>
          <p:nvSpPr>
            <p:cNvPr id="41" name="TextBox 40"/>
            <p:cNvSpPr txBox="1"/>
            <p:nvPr/>
          </p:nvSpPr>
          <p:spPr>
            <a:xfrm>
              <a:off x="720979" y="5206425"/>
              <a:ext cx="2669320" cy="1077218"/>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rPr>
                <a:t>VM Cloning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err="1">
                  <a:ln>
                    <a:noFill/>
                  </a:ln>
                  <a:solidFill>
                    <a:srgbClr val="262626">
                      <a:lumMod val="95000"/>
                      <a:lumOff val="5000"/>
                    </a:srgbClr>
                  </a:solidFill>
                  <a:effectLst/>
                  <a:uLnTx/>
                  <a:uFillTx/>
                  <a:latin typeface="Tahoma"/>
                  <a:ea typeface="+mn-ea"/>
                  <a:cs typeface="+mn-cs"/>
                </a:rPr>
                <a:t>Deduplication</a:t>
              </a:r>
              <a:endPar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endParaRPr>
            </a:p>
          </p:txBody>
        </p:sp>
        <p:pic>
          <p:nvPicPr>
            <p:cNvPr id="42" name="Picture 41" descr="computer.pn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981200" y="4038600"/>
              <a:ext cx="1219200" cy="1219200"/>
            </a:xfrm>
            <a:prstGeom prst="rect">
              <a:avLst/>
            </a:prstGeom>
          </p:spPr>
        </p:pic>
      </p:grpSp>
      <p:grpSp>
        <p:nvGrpSpPr>
          <p:cNvPr id="43" name="Group 42"/>
          <p:cNvGrpSpPr/>
          <p:nvPr/>
        </p:nvGrpSpPr>
        <p:grpSpPr>
          <a:xfrm>
            <a:off x="6228184" y="1772816"/>
            <a:ext cx="2752677" cy="1930052"/>
            <a:chOff x="6043903" y="1803748"/>
            <a:chExt cx="2752677" cy="1930052"/>
          </a:xfrm>
        </p:grpSpPr>
        <p:grpSp>
          <p:nvGrpSpPr>
            <p:cNvPr id="44" name="Group 43"/>
            <p:cNvGrpSpPr/>
            <p:nvPr/>
          </p:nvGrpSpPr>
          <p:grpSpPr>
            <a:xfrm>
              <a:off x="6043903" y="1905000"/>
              <a:ext cx="2752677" cy="1828800"/>
              <a:chOff x="6043903" y="1905000"/>
              <a:chExt cx="2752677" cy="1828800"/>
            </a:xfrm>
          </p:grpSpPr>
          <p:sp>
            <p:nvSpPr>
              <p:cNvPr id="46" name="Rounded Rectangle 45"/>
              <p:cNvSpPr/>
              <p:nvPr/>
            </p:nvSpPr>
            <p:spPr>
              <a:xfrm>
                <a:off x="6324600" y="1905000"/>
                <a:ext cx="533400" cy="1143000"/>
              </a:xfrm>
              <a:prstGeom prst="roundRect">
                <a:avLst/>
              </a:prstGeom>
              <a:solidFill>
                <a:srgbClr val="6F2926"/>
              </a:solidFill>
              <a:ln w="25400" cap="flat" cmpd="sng" algn="ctr">
                <a:solidFill>
                  <a:srgbClr val="6F29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47" name="Rounded Rectangle 46"/>
              <p:cNvSpPr/>
              <p:nvPr/>
            </p:nvSpPr>
            <p:spPr>
              <a:xfrm>
                <a:off x="7848600" y="1905000"/>
                <a:ext cx="533400" cy="1143000"/>
              </a:xfrm>
              <a:prstGeom prst="roundRect">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48" name="TextBox 47"/>
              <p:cNvSpPr txBox="1"/>
              <p:nvPr/>
            </p:nvSpPr>
            <p:spPr>
              <a:xfrm>
                <a:off x="6043903" y="3149025"/>
                <a:ext cx="2752677"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err="1">
                    <a:ln>
                      <a:noFill/>
                    </a:ln>
                    <a:solidFill>
                      <a:srgbClr val="262626">
                        <a:lumMod val="95000"/>
                        <a:lumOff val="5000"/>
                      </a:srgbClr>
                    </a:solidFill>
                    <a:effectLst/>
                    <a:uLnTx/>
                    <a:uFillTx/>
                    <a:latin typeface="Tahoma"/>
                    <a:ea typeface="+mn-ea"/>
                    <a:cs typeface="+mn-cs"/>
                  </a:rPr>
                  <a:t>Checkpointing</a:t>
                </a:r>
                <a:endPar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endParaRPr>
              </a:p>
            </p:txBody>
          </p:sp>
          <p:cxnSp>
            <p:nvCxnSpPr>
              <p:cNvPr id="49" name="Straight Arrow Connector 48"/>
              <p:cNvCxnSpPr>
                <a:stCxn id="46" idx="3"/>
                <a:endCxn id="47" idx="1"/>
              </p:cNvCxnSpPr>
              <p:nvPr/>
            </p:nvCxnSpPr>
            <p:spPr>
              <a:xfrm>
                <a:off x="6858000" y="2476500"/>
                <a:ext cx="990600" cy="1588"/>
              </a:xfrm>
              <a:prstGeom prst="straightConnector1">
                <a:avLst/>
              </a:prstGeom>
              <a:noFill/>
              <a:ln w="38100" cap="flat" cmpd="sng" algn="ctr">
                <a:solidFill>
                  <a:srgbClr val="262626">
                    <a:lumMod val="75000"/>
                    <a:lumOff val="25000"/>
                  </a:srgbClr>
                </a:solidFill>
                <a:prstDash val="dashDot"/>
                <a:tailEnd type="arrow"/>
              </a:ln>
              <a:effectLst/>
            </p:spPr>
          </p:cxnSp>
        </p:grpSp>
        <p:cxnSp>
          <p:nvCxnSpPr>
            <p:cNvPr id="45" name="Straight Connector 44"/>
            <p:cNvCxnSpPr/>
            <p:nvPr/>
          </p:nvCxnSpPr>
          <p:spPr>
            <a:xfrm rot="5400000">
              <a:off x="6172200" y="2489548"/>
              <a:ext cx="1371600" cy="0"/>
            </a:xfrm>
            <a:prstGeom prst="line">
              <a:avLst/>
            </a:prstGeom>
            <a:noFill/>
            <a:ln w="57150" cap="flat" cmpd="sng" algn="ctr">
              <a:solidFill>
                <a:srgbClr val="262626">
                  <a:lumMod val="75000"/>
                  <a:lumOff val="25000"/>
                </a:srgbClr>
              </a:solidFill>
              <a:prstDash val="solid"/>
              <a:headEnd type="none" w="med" len="med"/>
              <a:tailEnd type="none" w="med" len="med"/>
            </a:ln>
            <a:effectLst/>
          </p:spPr>
        </p:cxnSp>
      </p:grpSp>
      <p:grpSp>
        <p:nvGrpSpPr>
          <p:cNvPr id="50" name="Group 49"/>
          <p:cNvGrpSpPr/>
          <p:nvPr/>
        </p:nvGrpSpPr>
        <p:grpSpPr>
          <a:xfrm>
            <a:off x="3733800" y="4267200"/>
            <a:ext cx="2901756" cy="1600200"/>
            <a:chOff x="4768685" y="4267200"/>
            <a:chExt cx="2901756" cy="1600200"/>
          </a:xfrm>
        </p:grpSpPr>
        <p:sp>
          <p:nvSpPr>
            <p:cNvPr id="51" name="Rounded Rectangle 50"/>
            <p:cNvSpPr/>
            <p:nvPr/>
          </p:nvSpPr>
          <p:spPr>
            <a:xfrm>
              <a:off x="4876800" y="4267200"/>
              <a:ext cx="2667000" cy="990600"/>
            </a:xfrm>
            <a:prstGeom prst="roundRect">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52" name="Rounded Rectangle 51"/>
            <p:cNvSpPr/>
            <p:nvPr/>
          </p:nvSpPr>
          <p:spPr>
            <a:xfrm>
              <a:off x="5105400" y="4419600"/>
              <a:ext cx="381000" cy="685800"/>
            </a:xfrm>
            <a:prstGeom prst="roundRect">
              <a:avLst/>
            </a:prstGeom>
            <a:solidFill>
              <a:srgbClr val="4F6128"/>
            </a:solidFill>
            <a:ln w="25400" cap="flat" cmpd="sng" algn="ctr">
              <a:solidFill>
                <a:srgbClr val="4F6128">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cxnSp>
          <p:nvCxnSpPr>
            <p:cNvPr id="53" name="Straight Arrow Connector 52"/>
            <p:cNvCxnSpPr/>
            <p:nvPr/>
          </p:nvCxnSpPr>
          <p:spPr>
            <a:xfrm>
              <a:off x="5486400" y="4724400"/>
              <a:ext cx="1524000" cy="1588"/>
            </a:xfrm>
            <a:prstGeom prst="straightConnector1">
              <a:avLst/>
            </a:prstGeom>
            <a:noFill/>
            <a:ln w="28575" cap="flat" cmpd="sng" algn="ctr">
              <a:solidFill>
                <a:sysClr val="window" lastClr="FFFFFF"/>
              </a:solidFill>
              <a:prstDash val="dash"/>
              <a:tailEnd type="arrow" w="lg" len="lg"/>
            </a:ln>
            <a:effectLst/>
          </p:spPr>
        </p:cxnSp>
        <p:sp>
          <p:nvSpPr>
            <p:cNvPr id="54" name="TextBox 53"/>
            <p:cNvSpPr txBox="1"/>
            <p:nvPr/>
          </p:nvSpPr>
          <p:spPr>
            <a:xfrm>
              <a:off x="4768685" y="5282625"/>
              <a:ext cx="2901756"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rPr>
                <a:t>Page Migration</a:t>
              </a:r>
            </a:p>
          </p:txBody>
        </p:sp>
      </p:grpSp>
      <p:sp>
        <p:nvSpPr>
          <p:cNvPr id="55" name="Oval 54"/>
          <p:cNvSpPr/>
          <p:nvPr/>
        </p:nvSpPr>
        <p:spPr>
          <a:xfrm>
            <a:off x="7391400" y="4572000"/>
            <a:ext cx="76200" cy="76200"/>
          </a:xfrm>
          <a:prstGeom prst="ellipse">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56" name="Oval 55"/>
          <p:cNvSpPr/>
          <p:nvPr/>
        </p:nvSpPr>
        <p:spPr>
          <a:xfrm>
            <a:off x="7620000" y="4572000"/>
            <a:ext cx="76200" cy="76200"/>
          </a:xfrm>
          <a:prstGeom prst="ellipse">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57" name="Oval 56"/>
          <p:cNvSpPr/>
          <p:nvPr/>
        </p:nvSpPr>
        <p:spPr>
          <a:xfrm>
            <a:off x="7848600" y="4572000"/>
            <a:ext cx="76200" cy="76200"/>
          </a:xfrm>
          <a:prstGeom prst="ellipse">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58" name="TextBox 57"/>
          <p:cNvSpPr txBox="1"/>
          <p:nvPr/>
        </p:nvSpPr>
        <p:spPr>
          <a:xfrm>
            <a:off x="6934200" y="4648200"/>
            <a:ext cx="1875835"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dirty="0">
                <a:ln>
                  <a:noFill/>
                </a:ln>
                <a:solidFill>
                  <a:srgbClr val="262626">
                    <a:lumMod val="95000"/>
                    <a:lumOff val="5000"/>
                  </a:srgbClr>
                </a:solidFill>
                <a:effectLst/>
                <a:uLnTx/>
                <a:uFillTx/>
                <a:latin typeface="Tahoma"/>
                <a:ea typeface="+mn-ea"/>
                <a:cs typeface="+mn-cs"/>
              </a:rPr>
              <a:t>Many more</a:t>
            </a:r>
          </a:p>
        </p:txBody>
      </p:sp>
      <p:sp>
        <p:nvSpPr>
          <p:cNvPr id="3" name="Rectangle 2"/>
          <p:cNvSpPr/>
          <p:nvPr/>
        </p:nvSpPr>
        <p:spPr>
          <a:xfrm>
            <a:off x="395536" y="836712"/>
            <a:ext cx="9756576" cy="523220"/>
          </a:xfrm>
          <a:prstGeom prst="rect">
            <a:avLst/>
          </a:prstGeom>
        </p:spPr>
        <p:txBody>
          <a:bodyPr wrap="square">
            <a:spAutoFit/>
          </a:bodyPr>
          <a:lstStyle/>
          <a:p>
            <a:pPr marL="228600" marR="0" lvl="1" indent="0" algn="l" defTabSz="914400" rtl="0" eaLnBrk="1" fontAlgn="auto" latinLnBrk="0" hangingPunct="1">
              <a:lnSpc>
                <a:spcPct val="100000"/>
              </a:lnSpc>
              <a:spcBef>
                <a:spcPct val="20000"/>
              </a:spcBef>
              <a:spcAft>
                <a:spcPts val="0"/>
              </a:spcAft>
              <a:buClrTx/>
              <a:buSzTx/>
              <a:buFontTx/>
              <a:buNone/>
              <a:tabLst/>
              <a:defRPr/>
            </a:pPr>
            <a:r>
              <a:rPr kumimoji="0" lang="en-US" sz="2400" b="0" i="1" u="none" strike="noStrike" kern="1200" cap="none" spc="-70" normalizeH="0" baseline="0" noProof="0" dirty="0" err="1">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memmove</a:t>
            </a:r>
            <a:r>
              <a:rPr kumimoji="0" lang="en-US" sz="2400" b="0" i="0" u="none" strike="noStrike" kern="1200" cap="none" spc="-70" normalizeH="0" baseline="0" noProof="0" dirty="0">
                <a:ln>
                  <a:noFill/>
                </a:ln>
                <a:solidFill>
                  <a:srgbClr val="FF0000"/>
                </a:solidFill>
                <a:effectLst/>
                <a:uLnTx/>
                <a:uFillTx/>
                <a:latin typeface="Gill Sans MT" panose="020B0502020104020203" pitchFamily="34" charset="0"/>
                <a:ea typeface="+mn-ea"/>
                <a:cs typeface="+mn-cs"/>
              </a:rPr>
              <a:t> &amp; </a:t>
            </a:r>
            <a:r>
              <a:rPr kumimoji="0" lang="en-US" sz="2400" b="0" i="1" u="none" strike="noStrike" kern="1200" cap="none" spc="-70" normalizeH="0" baseline="0" noProof="0" dirty="0" err="1">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memcpy</a:t>
            </a:r>
            <a:r>
              <a:rPr kumimoji="0" lang="en-US" sz="2400" b="0" i="1"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a:t>
            </a:r>
            <a:r>
              <a:rPr kumimoji="0" lang="en-US" sz="28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 </a:t>
            </a:r>
            <a:r>
              <a:rPr kumimoji="0" lang="en-US" sz="24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5% cycles in Google’s datacenter </a:t>
            </a:r>
            <a:r>
              <a:rPr kumimoji="0" lang="en-US" sz="18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a:t>
            </a:r>
            <a:r>
              <a:rPr kumimoji="0" lang="en-US" sz="1800" b="0" i="0" u="none" strike="noStrike" kern="1200" cap="none" spc="-70" normalizeH="0" baseline="0" noProof="0" dirty="0" err="1">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Kanev</a:t>
            </a:r>
            <a:r>
              <a:rPr kumimoji="0" lang="en-US" sz="18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 ISCA’15]</a:t>
            </a:r>
            <a:endParaRPr kumimoji="0" lang="en-US" sz="24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404637579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P spid="56" grpId="0" animBg="1"/>
      <p:bldP spid="57" grpId="0" animBg="1"/>
      <p:bldP spid="58" grpId="0"/>
      <p:bldP spid="3" grpId="0"/>
    </p:bld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116632"/>
            <a:ext cx="8534400" cy="1143000"/>
          </a:xfrm>
        </p:spPr>
        <p:txBody>
          <a:bodyPr>
            <a:normAutofit/>
          </a:bodyPr>
          <a:lstStyle/>
          <a:p>
            <a:r>
              <a:rPr lang="en-US" dirty="0">
                <a:solidFill>
                  <a:srgbClr val="1A5712"/>
                </a:solidFill>
                <a:latin typeface="Garamond"/>
                <a:cs typeface="Garamond"/>
              </a:rPr>
              <a:t>Future Systems: In-Memory Copy</a:t>
            </a:r>
          </a:p>
        </p:txBody>
      </p:sp>
      <p:sp>
        <p:nvSpPr>
          <p:cNvPr id="4" name="Rectangle 3"/>
          <p:cNvSpPr/>
          <p:nvPr/>
        </p:nvSpPr>
        <p:spPr bwMode="auto">
          <a:xfrm>
            <a:off x="7042402" y="1528540"/>
            <a:ext cx="1350971" cy="3957862"/>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Memory</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5" name="Rectangle 4"/>
          <p:cNvSpPr/>
          <p:nvPr/>
        </p:nvSpPr>
        <p:spPr bwMode="auto">
          <a:xfrm>
            <a:off x="491319" y="2518009"/>
            <a:ext cx="4640239" cy="1978925"/>
          </a:xfrm>
          <a:prstGeom prst="rect">
            <a:avLst/>
          </a:prstGeom>
          <a:noFill/>
          <a:ln>
            <a:solidFill>
              <a:schemeClr val="tx1"/>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cxnSp>
        <p:nvCxnSpPr>
          <p:cNvPr id="6" name="Straight Connector 5"/>
          <p:cNvCxnSpPr/>
          <p:nvPr/>
        </p:nvCxnSpPr>
        <p:spPr bwMode="auto">
          <a:xfrm>
            <a:off x="1801504" y="3507471"/>
            <a:ext cx="136478"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7" name="Straight Connector 6"/>
          <p:cNvCxnSpPr/>
          <p:nvPr/>
        </p:nvCxnSpPr>
        <p:spPr bwMode="auto">
          <a:xfrm>
            <a:off x="2442949" y="3507471"/>
            <a:ext cx="86454"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8" name="Straight Connector 7"/>
          <p:cNvCxnSpPr/>
          <p:nvPr/>
        </p:nvCxnSpPr>
        <p:spPr bwMode="auto">
          <a:xfrm>
            <a:off x="3193579" y="3507471"/>
            <a:ext cx="91027"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9" name="Straight Connector 8"/>
          <p:cNvCxnSpPr/>
          <p:nvPr/>
        </p:nvCxnSpPr>
        <p:spPr bwMode="auto">
          <a:xfrm>
            <a:off x="4162568" y="3507471"/>
            <a:ext cx="113732"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0" name="Rectangle 9"/>
          <p:cNvSpPr/>
          <p:nvPr/>
        </p:nvSpPr>
        <p:spPr bwMode="auto">
          <a:xfrm>
            <a:off x="4276300" y="3229966"/>
            <a:ext cx="664190" cy="55501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MC</a:t>
            </a:r>
          </a:p>
        </p:txBody>
      </p:sp>
      <p:sp>
        <p:nvSpPr>
          <p:cNvPr id="11" name="Rectangle 10"/>
          <p:cNvSpPr/>
          <p:nvPr/>
        </p:nvSpPr>
        <p:spPr bwMode="auto">
          <a:xfrm>
            <a:off x="3284606" y="2768212"/>
            <a:ext cx="877962" cy="147851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L3</a:t>
            </a:r>
          </a:p>
        </p:txBody>
      </p:sp>
      <p:sp>
        <p:nvSpPr>
          <p:cNvPr id="12" name="Rectangle 11"/>
          <p:cNvSpPr/>
          <p:nvPr/>
        </p:nvSpPr>
        <p:spPr bwMode="auto">
          <a:xfrm>
            <a:off x="2529403" y="2997952"/>
            <a:ext cx="664176" cy="101903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L2</a:t>
            </a:r>
          </a:p>
        </p:txBody>
      </p:sp>
      <p:sp>
        <p:nvSpPr>
          <p:cNvPr id="13" name="Rectangle 12"/>
          <p:cNvSpPr/>
          <p:nvPr/>
        </p:nvSpPr>
        <p:spPr bwMode="auto">
          <a:xfrm>
            <a:off x="1937982" y="3186749"/>
            <a:ext cx="504967" cy="641444"/>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L1</a:t>
            </a:r>
          </a:p>
        </p:txBody>
      </p:sp>
      <p:sp>
        <p:nvSpPr>
          <p:cNvPr id="14" name="Rectangle 13"/>
          <p:cNvSpPr/>
          <p:nvPr/>
        </p:nvSpPr>
        <p:spPr bwMode="auto">
          <a:xfrm>
            <a:off x="696036" y="2927441"/>
            <a:ext cx="1105468" cy="116006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CPU</a:t>
            </a:r>
          </a:p>
        </p:txBody>
      </p:sp>
      <p:sp>
        <p:nvSpPr>
          <p:cNvPr id="15" name="Left-Right Arrow 14"/>
          <p:cNvSpPr/>
          <p:nvPr/>
        </p:nvSpPr>
        <p:spPr bwMode="auto">
          <a:xfrm>
            <a:off x="5131558" y="3282283"/>
            <a:ext cx="1910687" cy="450376"/>
          </a:xfrm>
          <a:prstGeom prst="leftRightArrow">
            <a:avLst>
              <a:gd name="adj1" fmla="val 50000"/>
              <a:gd name="adj2" fmla="val 25758"/>
            </a:avLst>
          </a:prstGeom>
          <a:solidFill>
            <a:schemeClr val="bg1">
              <a:lumMod val="75000"/>
            </a:schemeClr>
          </a:solidFill>
          <a:ln>
            <a:solidFill>
              <a:schemeClr val="tx1">
                <a:lumMod val="65000"/>
                <a:lumOff val="35000"/>
              </a:schemeClr>
            </a:solidFill>
            <a:headEnd type="none" w="med" len="med"/>
            <a:tailEnd type="none" w="med" len="med"/>
          </a:ln>
        </p:spPr>
        <p:style>
          <a:lnRef idx="2">
            <a:schemeClr val="accent4">
              <a:shade val="50000"/>
            </a:schemeClr>
          </a:lnRef>
          <a:fillRef idx="1">
            <a:schemeClr val="accent4"/>
          </a:fillRef>
          <a:effectRef idx="0">
            <a:schemeClr val="accent4"/>
          </a:effectRef>
          <a:fontRef idx="minor">
            <a:schemeClr val="lt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6" name="Rectangle 15"/>
          <p:cNvSpPr/>
          <p:nvPr/>
        </p:nvSpPr>
        <p:spPr bwMode="auto">
          <a:xfrm>
            <a:off x="7042246" y="2960170"/>
            <a:ext cx="1351128" cy="245660"/>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7" name="Rectangle 16"/>
          <p:cNvSpPr/>
          <p:nvPr/>
        </p:nvSpPr>
        <p:spPr bwMode="auto">
          <a:xfrm>
            <a:off x="7044517" y="3659885"/>
            <a:ext cx="1348855" cy="257022"/>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8" name="Rectangle 17"/>
          <p:cNvSpPr/>
          <p:nvPr/>
        </p:nvSpPr>
        <p:spPr bwMode="auto">
          <a:xfrm>
            <a:off x="7042246" y="2954740"/>
            <a:ext cx="1351128" cy="245660"/>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cxnSp>
        <p:nvCxnSpPr>
          <p:cNvPr id="19" name="Straight Arrow Connector 18"/>
          <p:cNvCxnSpPr>
            <a:stCxn id="18" idx="2"/>
            <a:endCxn id="17" idx="0"/>
          </p:cNvCxnSpPr>
          <p:nvPr/>
        </p:nvCxnSpPr>
        <p:spPr bwMode="auto">
          <a:xfrm rot="16200000" flipH="1">
            <a:off x="7488635" y="3429574"/>
            <a:ext cx="459485" cy="1135"/>
          </a:xfrm>
          <a:prstGeom prst="straightConnector1">
            <a:avLst/>
          </a:prstGeom>
          <a:solidFill>
            <a:schemeClr val="accent1"/>
          </a:solidFill>
          <a:ln w="28575" cap="flat" cmpd="sng" algn="ctr">
            <a:solidFill>
              <a:schemeClr val="tx1"/>
            </a:solidFill>
            <a:prstDash val="solid"/>
            <a:round/>
            <a:headEnd type="none" w="med" len="med"/>
            <a:tailEnd type="stealth" w="lg" len="lg"/>
          </a:ln>
          <a:effectLst/>
        </p:spPr>
      </p:cxnSp>
      <p:sp>
        <p:nvSpPr>
          <p:cNvPr id="20" name="TextBox 19"/>
          <p:cNvSpPr txBox="1"/>
          <p:nvPr/>
        </p:nvSpPr>
        <p:spPr>
          <a:xfrm>
            <a:off x="4015945" y="1507524"/>
            <a:ext cx="2170787"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3399"/>
                </a:solidFill>
                <a:effectLst/>
                <a:uLnTx/>
                <a:uFillTx/>
                <a:latin typeface="Calibri"/>
                <a:ea typeface="+mn-ea"/>
                <a:cs typeface="+mn-cs"/>
              </a:rPr>
              <a:t>1) Low latency</a:t>
            </a:r>
          </a:p>
        </p:txBody>
      </p:sp>
      <p:cxnSp>
        <p:nvCxnSpPr>
          <p:cNvPr id="21" name="Curved Connector 20"/>
          <p:cNvCxnSpPr>
            <a:stCxn id="20" idx="3"/>
            <a:endCxn id="18" idx="1"/>
          </p:cNvCxnSpPr>
          <p:nvPr/>
        </p:nvCxnSpPr>
        <p:spPr bwMode="auto">
          <a:xfrm>
            <a:off x="6186732" y="1738357"/>
            <a:ext cx="855514" cy="1339213"/>
          </a:xfrm>
          <a:prstGeom prst="curvedConnector3">
            <a:avLst>
              <a:gd name="adj1" fmla="val 50000"/>
            </a:avLst>
          </a:prstGeom>
          <a:solidFill>
            <a:schemeClr val="accent1"/>
          </a:solidFill>
          <a:ln w="28575" cap="flat" cmpd="sng" algn="ctr">
            <a:solidFill>
              <a:srgbClr val="003399"/>
            </a:solidFill>
            <a:prstDash val="solid"/>
            <a:round/>
            <a:headEnd type="none" w="med" len="med"/>
            <a:tailEnd type="stealth" w="lg" len="lg"/>
          </a:ln>
          <a:effectLst/>
        </p:spPr>
      </p:cxnSp>
      <p:sp>
        <p:nvSpPr>
          <p:cNvPr id="22" name="TextBox 21"/>
          <p:cNvSpPr txBox="1"/>
          <p:nvPr/>
        </p:nvSpPr>
        <p:spPr>
          <a:xfrm>
            <a:off x="2819400" y="5282524"/>
            <a:ext cx="3870961"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3399"/>
                </a:solidFill>
                <a:effectLst/>
                <a:uLnTx/>
                <a:uFillTx/>
                <a:latin typeface="Calibri"/>
                <a:ea typeface="+mn-ea"/>
                <a:cs typeface="+mn-cs"/>
              </a:rPr>
              <a:t>2) Low bandwidth utilization</a:t>
            </a:r>
          </a:p>
        </p:txBody>
      </p:sp>
      <p:cxnSp>
        <p:nvCxnSpPr>
          <p:cNvPr id="23" name="Curved Connector 51"/>
          <p:cNvCxnSpPr>
            <a:stCxn id="22" idx="3"/>
            <a:endCxn id="15" idx="5"/>
          </p:cNvCxnSpPr>
          <p:nvPr/>
        </p:nvCxnSpPr>
        <p:spPr bwMode="auto">
          <a:xfrm flipH="1" flipV="1">
            <a:off x="6086902" y="3620065"/>
            <a:ext cx="603459" cy="1893292"/>
          </a:xfrm>
          <a:prstGeom prst="curvedConnector4">
            <a:avLst>
              <a:gd name="adj1" fmla="val -37882"/>
              <a:gd name="adj2" fmla="val 53123"/>
            </a:avLst>
          </a:prstGeom>
          <a:solidFill>
            <a:schemeClr val="accent1"/>
          </a:solidFill>
          <a:ln w="28575" cap="flat" cmpd="sng" algn="ctr">
            <a:solidFill>
              <a:srgbClr val="003399"/>
            </a:solidFill>
            <a:prstDash val="solid"/>
            <a:round/>
            <a:headEnd type="none" w="med" len="med"/>
            <a:tailEnd type="stealth" w="lg" len="lg"/>
          </a:ln>
          <a:effectLst/>
        </p:spPr>
      </p:cxnSp>
      <p:sp>
        <p:nvSpPr>
          <p:cNvPr id="24" name="TextBox 23"/>
          <p:cNvSpPr txBox="1"/>
          <p:nvPr/>
        </p:nvSpPr>
        <p:spPr>
          <a:xfrm>
            <a:off x="428359" y="1505479"/>
            <a:ext cx="310567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3399"/>
                </a:solidFill>
                <a:effectLst/>
                <a:uLnTx/>
                <a:uFillTx/>
                <a:latin typeface="Calibri"/>
                <a:ea typeface="+mn-ea"/>
                <a:cs typeface="+mn-cs"/>
              </a:rPr>
              <a:t>3) No cache pollution</a:t>
            </a:r>
          </a:p>
        </p:txBody>
      </p:sp>
      <p:cxnSp>
        <p:nvCxnSpPr>
          <p:cNvPr id="25" name="Curved Connector 51"/>
          <p:cNvCxnSpPr>
            <a:stCxn id="24" idx="3"/>
            <a:endCxn id="13" idx="0"/>
          </p:cNvCxnSpPr>
          <p:nvPr/>
        </p:nvCxnSpPr>
        <p:spPr bwMode="auto">
          <a:xfrm flipH="1">
            <a:off x="2190466" y="1736312"/>
            <a:ext cx="1343566" cy="1450437"/>
          </a:xfrm>
          <a:prstGeom prst="curvedConnector4">
            <a:avLst>
              <a:gd name="adj1" fmla="val -17014"/>
              <a:gd name="adj2" fmla="val 57957"/>
            </a:avLst>
          </a:prstGeom>
          <a:solidFill>
            <a:schemeClr val="accent1"/>
          </a:solidFill>
          <a:ln w="28575" cap="flat" cmpd="sng" algn="ctr">
            <a:solidFill>
              <a:srgbClr val="003399"/>
            </a:solidFill>
            <a:prstDash val="solid"/>
            <a:round/>
            <a:headEnd type="none" w="med" len="med"/>
            <a:tailEnd type="stealth" w="lg" len="lg"/>
          </a:ln>
          <a:effectLst/>
        </p:spPr>
      </p:cxnSp>
      <p:sp>
        <p:nvSpPr>
          <p:cNvPr id="26" name="TextBox 25"/>
          <p:cNvSpPr txBox="1"/>
          <p:nvPr/>
        </p:nvSpPr>
        <p:spPr>
          <a:xfrm>
            <a:off x="2819400" y="5682064"/>
            <a:ext cx="479855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3399"/>
                </a:solidFill>
                <a:effectLst/>
                <a:uLnTx/>
                <a:uFillTx/>
                <a:latin typeface="Calibri"/>
                <a:ea typeface="+mn-ea"/>
                <a:cs typeface="+mn-cs"/>
              </a:rPr>
              <a:t>4) No unwanted data movement</a:t>
            </a:r>
          </a:p>
        </p:txBody>
      </p:sp>
      <p:sp>
        <p:nvSpPr>
          <p:cNvPr id="28" name="Slide Number Placeholder 27"/>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63C8E0-6DD9-4302-9AA9-5177C785CB79}"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157</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29" name="TextBox 28"/>
          <p:cNvSpPr txBox="1"/>
          <p:nvPr/>
        </p:nvSpPr>
        <p:spPr>
          <a:xfrm>
            <a:off x="179512" y="6093296"/>
            <a:ext cx="2453917" cy="58477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0000"/>
                </a:solidFill>
                <a:effectLst/>
                <a:uLnTx/>
                <a:uFillTx/>
                <a:latin typeface="Calibri"/>
                <a:ea typeface="+mn-ea"/>
                <a:cs typeface="+mn-cs"/>
              </a:rPr>
              <a:t>1046ns, 3.6uJ</a:t>
            </a:r>
          </a:p>
        </p:txBody>
      </p:sp>
      <p:sp>
        <p:nvSpPr>
          <p:cNvPr id="31" name="TextBox 30"/>
          <p:cNvSpPr txBox="1"/>
          <p:nvPr/>
        </p:nvSpPr>
        <p:spPr>
          <a:xfrm>
            <a:off x="2830129" y="6093296"/>
            <a:ext cx="2926202" cy="58477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8000"/>
                </a:solidFill>
                <a:effectLst/>
                <a:uLnTx/>
                <a:uFillTx/>
                <a:latin typeface="Calibri"/>
                <a:ea typeface="+mn-ea"/>
                <a:cs typeface="+mn-cs"/>
                <a:sym typeface="Wingdings"/>
              </a:rPr>
              <a:t>   </a:t>
            </a:r>
            <a:r>
              <a:rPr kumimoji="0" lang="en-US" sz="3200" b="0" i="0" u="none" strike="noStrike" kern="1200" cap="none" spc="0" normalizeH="0" baseline="0" noProof="0" dirty="0">
                <a:ln>
                  <a:noFill/>
                </a:ln>
                <a:solidFill>
                  <a:srgbClr val="008000"/>
                </a:solidFill>
                <a:effectLst/>
                <a:uLnTx/>
                <a:uFillTx/>
                <a:latin typeface="Calibri"/>
                <a:ea typeface="+mn-ea"/>
                <a:cs typeface="+mn-cs"/>
              </a:rPr>
              <a:t>90ns, 0.04uJ</a:t>
            </a:r>
          </a:p>
        </p:txBody>
      </p:sp>
    </p:spTree>
    <p:extLst>
      <p:ext uri="{BB962C8B-B14F-4D97-AF65-F5344CB8AC3E}">
        <p14:creationId xmlns:p14="http://schemas.microsoft.com/office/powerpoint/2010/main" val="6690906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0"/>
                                  </p:stCondLst>
                                  <p:childTnLst>
                                    <p:animMotion origin="layout" path="M -3.61111E-6 2.96296E-6 L -3.61111E-6 0.10277 " pathEditMode="relative" rAng="0" ptsTypes="AA">
                                      <p:cBhvr>
                                        <p:cTn id="6" dur="500" fill="hold"/>
                                        <p:tgtEl>
                                          <p:spTgt spid="18"/>
                                        </p:tgtEl>
                                        <p:attrNameLst>
                                          <p:attrName>ppt_x</p:attrName>
                                          <p:attrName>ppt_y</p:attrName>
                                        </p:attrNameLst>
                                      </p:cBhvr>
                                      <p:rCtr x="0" y="51"/>
                                    </p:animMotion>
                                  </p:childTnLst>
                                </p:cTn>
                              </p:par>
                            </p:childTnLst>
                          </p:cTn>
                        </p:par>
                        <p:par>
                          <p:cTn id="7" fill="hold">
                            <p:stCondLst>
                              <p:cond delay="500"/>
                            </p:stCondLst>
                            <p:childTnLst>
                              <p:par>
                                <p:cTn id="8" presetID="1" presetClass="exit" presetSubtype="0" fill="hold" grpId="1" nodeType="afterEffect">
                                  <p:stCondLst>
                                    <p:cond delay="0"/>
                                  </p:stCondLst>
                                  <p:childTnLst>
                                    <p:set>
                                      <p:cBhvr>
                                        <p:cTn id="9" dur="1" fill="hold">
                                          <p:stCondLst>
                                            <p:cond delay="0"/>
                                          </p:stCondLst>
                                        </p:cTn>
                                        <p:tgtEl>
                                          <p:spTgt spid="18"/>
                                        </p:tgtEl>
                                        <p:attrNameLst>
                                          <p:attrName>style.visibility</p:attrName>
                                        </p:attrNameLst>
                                      </p:cBhvr>
                                      <p:to>
                                        <p:strVal val="hidden"/>
                                      </p:to>
                                    </p:set>
                                  </p:childTnLst>
                                </p:cTn>
                              </p:par>
                              <p:par>
                                <p:cTn id="10" presetID="1" presetClass="emph" presetSubtype="2" fill="hold" nodeType="withEffect">
                                  <p:stCondLst>
                                    <p:cond delay="0"/>
                                  </p:stCondLst>
                                  <p:childTnLst>
                                    <p:animClr clrSpc="rgb" dir="cw">
                                      <p:cBhvr>
                                        <p:cTn id="11" dur="500" fill="hold"/>
                                        <p:tgtEl>
                                          <p:spTgt spid="17"/>
                                        </p:tgtEl>
                                        <p:attrNameLst>
                                          <p:attrName>fillcolor</p:attrName>
                                        </p:attrNameLst>
                                      </p:cBhvr>
                                      <p:to>
                                        <a:schemeClr val="bg1"/>
                                      </p:to>
                                    </p:animClr>
                                    <p:set>
                                      <p:cBhvr>
                                        <p:cTn id="12" dur="500" fill="hold"/>
                                        <p:tgtEl>
                                          <p:spTgt spid="17"/>
                                        </p:tgtEl>
                                        <p:attrNameLst>
                                          <p:attrName>fill.type</p:attrName>
                                        </p:attrNameLst>
                                      </p:cBhvr>
                                      <p:to>
                                        <p:strVal val="solid"/>
                                      </p:to>
                                    </p:set>
                                    <p:set>
                                      <p:cBhvr>
                                        <p:cTn id="13" dur="500" fill="hold"/>
                                        <p:tgtEl>
                                          <p:spTgt spid="17"/>
                                        </p:tgtEl>
                                        <p:attrNameLst>
                                          <p:attrName>fill.on</p:attrName>
                                        </p:attrNameLst>
                                      </p:cBhvr>
                                      <p:to>
                                        <p:strVal val="true"/>
                                      </p:to>
                                    </p:set>
                                  </p:childTnLst>
                                </p:cTn>
                              </p:par>
                              <p:par>
                                <p:cTn id="14" presetID="10" presetClass="entr" presetSubtype="0" fill="hold" nodeType="with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fade">
                                      <p:cBhvr>
                                        <p:cTn id="16" dur="500"/>
                                        <p:tgtEl>
                                          <p:spTgt spid="19"/>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fade">
                                      <p:cBhvr>
                                        <p:cTn id="21" dur="500"/>
                                        <p:tgtEl>
                                          <p:spTgt spid="20"/>
                                        </p:tgtEl>
                                      </p:cBhvr>
                                    </p:animEffect>
                                  </p:childTnLst>
                                </p:cTn>
                              </p:par>
                              <p:par>
                                <p:cTn id="22" presetID="10" presetClass="entr" presetSubtype="0" fill="hold" nodeType="with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500"/>
                                        <p:tgtEl>
                                          <p:spTgt spid="21"/>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22"/>
                                        </p:tgtEl>
                                        <p:attrNameLst>
                                          <p:attrName>style.visibility</p:attrName>
                                        </p:attrNameLst>
                                      </p:cBhvr>
                                      <p:to>
                                        <p:strVal val="visible"/>
                                      </p:to>
                                    </p:set>
                                    <p:animEffect transition="in" filter="fade">
                                      <p:cBhvr>
                                        <p:cTn id="29" dur="500"/>
                                        <p:tgtEl>
                                          <p:spTgt spid="22"/>
                                        </p:tgtEl>
                                      </p:cBhvr>
                                    </p:animEffect>
                                  </p:childTnLst>
                                </p:cTn>
                              </p:par>
                              <p:par>
                                <p:cTn id="30" presetID="10" presetClass="entr" presetSubtype="0" fill="hold" nodeType="with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fade">
                                      <p:cBhvr>
                                        <p:cTn id="32" dur="500"/>
                                        <p:tgtEl>
                                          <p:spTgt spid="23"/>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4"/>
                                        </p:tgtEl>
                                        <p:attrNameLst>
                                          <p:attrName>style.visibility</p:attrName>
                                        </p:attrNameLst>
                                      </p:cBhvr>
                                      <p:to>
                                        <p:strVal val="visible"/>
                                      </p:to>
                                    </p:set>
                                    <p:animEffect transition="in" filter="fade">
                                      <p:cBhvr>
                                        <p:cTn id="37" dur="500"/>
                                        <p:tgtEl>
                                          <p:spTgt spid="24"/>
                                        </p:tgtEl>
                                      </p:cBhvr>
                                    </p:animEffect>
                                  </p:childTnLst>
                                </p:cTn>
                              </p:par>
                              <p:par>
                                <p:cTn id="38" presetID="10" presetClass="entr" presetSubtype="0" fill="hold" nodeType="withEffect">
                                  <p:stCondLst>
                                    <p:cond delay="0"/>
                                  </p:stCondLst>
                                  <p:childTnLst>
                                    <p:set>
                                      <p:cBhvr>
                                        <p:cTn id="39" dur="1" fill="hold">
                                          <p:stCondLst>
                                            <p:cond delay="0"/>
                                          </p:stCondLst>
                                        </p:cTn>
                                        <p:tgtEl>
                                          <p:spTgt spid="25"/>
                                        </p:tgtEl>
                                        <p:attrNameLst>
                                          <p:attrName>style.visibility</p:attrName>
                                        </p:attrNameLst>
                                      </p:cBhvr>
                                      <p:to>
                                        <p:strVal val="visible"/>
                                      </p:to>
                                    </p:set>
                                    <p:animEffect transition="in" filter="fade">
                                      <p:cBhvr>
                                        <p:cTn id="40" dur="500"/>
                                        <p:tgtEl>
                                          <p:spTgt spid="25"/>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26"/>
                                        </p:tgtEl>
                                        <p:attrNameLst>
                                          <p:attrName>style.visibility</p:attrName>
                                        </p:attrNameLst>
                                      </p:cBhvr>
                                      <p:to>
                                        <p:strVal val="visible"/>
                                      </p:to>
                                    </p:set>
                                    <p:animEffect transition="in" filter="fade">
                                      <p:cBhvr>
                                        <p:cTn id="45" dur="500"/>
                                        <p:tgtEl>
                                          <p:spTgt spid="26"/>
                                        </p:tgtEl>
                                      </p:cBhvr>
                                    </p:animEffect>
                                  </p:childTnLst>
                                </p:cTn>
                              </p:par>
                            </p:childTnLst>
                          </p:cTn>
                        </p:par>
                      </p:childTnLst>
                    </p:cTn>
                  </p:par>
                  <p:par>
                    <p:cTn id="46" fill="hold">
                      <p:stCondLst>
                        <p:cond delay="indefinite"/>
                      </p:stCondLst>
                      <p:childTnLst>
                        <p:par>
                          <p:cTn id="47" fill="hold">
                            <p:stCondLst>
                              <p:cond delay="0"/>
                            </p:stCondLst>
                            <p:childTnLst>
                              <p:par>
                                <p:cTn id="48" presetID="1" presetClass="entr" presetSubtype="0" fill="hold" grpId="0" nodeType="clickEffect">
                                  <p:stCondLst>
                                    <p:cond delay="0"/>
                                  </p:stCondLst>
                                  <p:childTnLst>
                                    <p:set>
                                      <p:cBhvr>
                                        <p:cTn id="49" dur="1" fill="hold">
                                          <p:stCondLst>
                                            <p:cond delay="0"/>
                                          </p:stCondLst>
                                        </p:cTn>
                                        <p:tgtEl>
                                          <p:spTgt spid="29"/>
                                        </p:tgtEl>
                                        <p:attrNameLst>
                                          <p:attrName>style.visibility</p:attrName>
                                        </p:attrNameLst>
                                      </p:cBhvr>
                                      <p:to>
                                        <p:strVal val="visible"/>
                                      </p:to>
                                    </p:set>
                                  </p:childTnLst>
                                </p:cTn>
                              </p:par>
                            </p:childTnLst>
                          </p:cTn>
                        </p:par>
                      </p:childTnLst>
                    </p:cTn>
                  </p:par>
                  <p:par>
                    <p:cTn id="50" fill="hold">
                      <p:stCondLst>
                        <p:cond delay="indefinite"/>
                      </p:stCondLst>
                      <p:childTnLst>
                        <p:par>
                          <p:cTn id="51" fill="hold">
                            <p:stCondLst>
                              <p:cond delay="0"/>
                            </p:stCondLst>
                            <p:childTnLst>
                              <p:par>
                                <p:cTn id="52" presetID="1" presetClass="entr" presetSubtype="0" fill="hold" grpId="0" nodeType="clickEffect">
                                  <p:stCondLst>
                                    <p:cond delay="0"/>
                                  </p:stCondLst>
                                  <p:childTnLst>
                                    <p:set>
                                      <p:cBhvr>
                                        <p:cTn id="53"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8" grpId="1" animBg="1"/>
      <p:bldP spid="20" grpId="0"/>
      <p:bldP spid="22" grpId="0"/>
      <p:bldP spid="24" grpId="0"/>
      <p:bldP spid="26" grpId="0"/>
      <p:bldP spid="29" grpId="0"/>
      <p:bldP spid="31" grpId="0"/>
    </p:bldLst>
  </p:timing>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1"/>
          <p:cNvSpPr>
            <a:spLocks/>
          </p:cNvSpPr>
          <p:nvPr/>
        </p:nvSpPr>
        <p:spPr bwMode="auto">
          <a:xfrm>
            <a:off x="1714500" y="2660244"/>
            <a:ext cx="4552950" cy="177800"/>
          </a:xfrm>
          <a:prstGeom prst="rect">
            <a:avLst/>
          </a:prstGeom>
          <a:solidFill>
            <a:srgbClr val="9A9A9A"/>
          </a:solidFill>
          <a:ln>
            <a:noFill/>
          </a:ln>
          <a:extLst>
            <a:ext uri="{91240B29-F687-4f45-9708-019B960494DF}">
              <a14:hiddenLine xmlns:a14="http://schemas.microsoft.com/office/drawing/2010/main" xmlns="" w="254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58" name="Rectangle 2"/>
          <p:cNvSpPr>
            <a:spLocks/>
          </p:cNvSpPr>
          <p:nvPr/>
        </p:nvSpPr>
        <p:spPr bwMode="auto">
          <a:xfrm>
            <a:off x="1695450" y="5270094"/>
            <a:ext cx="4552950" cy="177800"/>
          </a:xfrm>
          <a:prstGeom prst="rect">
            <a:avLst/>
          </a:prstGeom>
          <a:solidFill>
            <a:srgbClr val="9A9A9A"/>
          </a:solidFill>
          <a:ln>
            <a:noFill/>
          </a:ln>
          <a:extLst>
            <a:ext uri="{91240B29-F687-4f45-9708-019B960494DF}">
              <a14:hiddenLine xmlns:a14="http://schemas.microsoft.com/office/drawing/2010/main" xmlns="" w="254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59" name="Rectangle 3"/>
          <p:cNvSpPr>
            <a:spLocks/>
          </p:cNvSpPr>
          <p:nvPr/>
        </p:nvSpPr>
        <p:spPr bwMode="auto">
          <a:xfrm>
            <a:off x="1714500" y="2076044"/>
            <a:ext cx="4552950" cy="177800"/>
          </a:xfrm>
          <a:prstGeom prst="rect">
            <a:avLst/>
          </a:prstGeom>
          <a:solidFill>
            <a:srgbClr val="9A9A9A"/>
          </a:solidFill>
          <a:ln>
            <a:noFill/>
          </a:ln>
          <a:extLst>
            <a:ext uri="{91240B29-F687-4f45-9708-019B960494DF}">
              <a14:hiddenLine xmlns:a14="http://schemas.microsoft.com/office/drawing/2010/main" xmlns="" w="254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0" name="Rectangle 4"/>
          <p:cNvSpPr>
            <a:spLocks noGrp="1" noChangeArrowheads="1"/>
          </p:cNvSpPr>
          <p:nvPr>
            <p:ph type="title"/>
          </p:nvPr>
        </p:nvSpPr>
        <p:spPr>
          <a:xfrm>
            <a:off x="419100" y="196850"/>
            <a:ext cx="8545388" cy="558800"/>
          </a:xfrm>
          <a:ln/>
        </p:spPr>
        <p:txBody>
          <a:bodyPr/>
          <a:lstStyle/>
          <a:p>
            <a:r>
              <a:rPr lang="en-US" sz="4000" dirty="0" err="1">
                <a:solidFill>
                  <a:srgbClr val="1A5712"/>
                </a:solidFill>
                <a:latin typeface="Garamond"/>
                <a:cs typeface="Garamond"/>
              </a:rPr>
              <a:t>RowClone</a:t>
            </a:r>
            <a:r>
              <a:rPr lang="en-US" sz="4000" dirty="0">
                <a:solidFill>
                  <a:srgbClr val="1A5712"/>
                </a:solidFill>
                <a:latin typeface="Garamond"/>
                <a:cs typeface="Garamond"/>
              </a:rPr>
              <a:t>: In-DRAM Row Copy</a:t>
            </a:r>
          </a:p>
        </p:txBody>
      </p:sp>
      <p:grpSp>
        <p:nvGrpSpPr>
          <p:cNvPr id="19485" name="Group 29"/>
          <p:cNvGrpSpPr>
            <a:grpSpLocks/>
          </p:cNvGrpSpPr>
          <p:nvPr/>
        </p:nvGrpSpPr>
        <p:grpSpPr bwMode="auto">
          <a:xfrm>
            <a:off x="1695450" y="1656151"/>
            <a:ext cx="4574382" cy="3359944"/>
            <a:chOff x="0" y="0"/>
            <a:chExt cx="5763" cy="4232"/>
          </a:xfrm>
        </p:grpSpPr>
        <p:sp>
          <p:nvSpPr>
            <p:cNvPr id="19461" name="Line 5"/>
            <p:cNvSpPr>
              <a:spLocks noChangeShapeType="1"/>
            </p:cNvSpPr>
            <p:nvPr/>
          </p:nvSpPr>
          <p:spPr bwMode="auto">
            <a:xfrm rot="10800000" flipH="1">
              <a:off x="0" y="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2" name="Line 6"/>
            <p:cNvSpPr>
              <a:spLocks noChangeShapeType="1"/>
            </p:cNvSpPr>
            <p:nvPr/>
          </p:nvSpPr>
          <p:spPr bwMode="auto">
            <a:xfrm rot="10800000" flipH="1">
              <a:off x="0" y="18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3" name="Line 7"/>
            <p:cNvSpPr>
              <a:spLocks noChangeShapeType="1"/>
            </p:cNvSpPr>
            <p:nvPr/>
          </p:nvSpPr>
          <p:spPr bwMode="auto">
            <a:xfrm rot="10800000" flipH="1">
              <a:off x="0" y="36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4" name="Line 8"/>
            <p:cNvSpPr>
              <a:spLocks noChangeShapeType="1"/>
            </p:cNvSpPr>
            <p:nvPr/>
          </p:nvSpPr>
          <p:spPr bwMode="auto">
            <a:xfrm rot="10800000" flipH="1">
              <a:off x="0" y="55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5" name="Line 9"/>
            <p:cNvSpPr>
              <a:spLocks noChangeShapeType="1"/>
            </p:cNvSpPr>
            <p:nvPr/>
          </p:nvSpPr>
          <p:spPr bwMode="auto">
            <a:xfrm rot="10800000" flipH="1">
              <a:off x="0" y="73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6" name="Line 10"/>
            <p:cNvSpPr>
              <a:spLocks noChangeShapeType="1"/>
            </p:cNvSpPr>
            <p:nvPr/>
          </p:nvSpPr>
          <p:spPr bwMode="auto">
            <a:xfrm rot="10800000" flipH="1">
              <a:off x="0" y="92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7" name="Line 11"/>
            <p:cNvSpPr>
              <a:spLocks noChangeShapeType="1"/>
            </p:cNvSpPr>
            <p:nvPr/>
          </p:nvSpPr>
          <p:spPr bwMode="auto">
            <a:xfrm rot="10800000" flipH="1">
              <a:off x="0" y="110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8" name="Line 12"/>
            <p:cNvSpPr>
              <a:spLocks noChangeShapeType="1"/>
            </p:cNvSpPr>
            <p:nvPr/>
          </p:nvSpPr>
          <p:spPr bwMode="auto">
            <a:xfrm rot="10800000" flipH="1">
              <a:off x="0" y="128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9" name="Line 13"/>
            <p:cNvSpPr>
              <a:spLocks noChangeShapeType="1"/>
            </p:cNvSpPr>
            <p:nvPr/>
          </p:nvSpPr>
          <p:spPr bwMode="auto">
            <a:xfrm rot="10800000" flipH="1">
              <a:off x="0" y="147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0" name="Line 14"/>
            <p:cNvSpPr>
              <a:spLocks noChangeShapeType="1"/>
            </p:cNvSpPr>
            <p:nvPr/>
          </p:nvSpPr>
          <p:spPr bwMode="auto">
            <a:xfrm rot="10800000" flipH="1">
              <a:off x="0" y="165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1" name="Line 15"/>
            <p:cNvSpPr>
              <a:spLocks noChangeShapeType="1"/>
            </p:cNvSpPr>
            <p:nvPr/>
          </p:nvSpPr>
          <p:spPr bwMode="auto">
            <a:xfrm rot="10800000" flipH="1">
              <a:off x="0" y="184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2" name="Line 16"/>
            <p:cNvSpPr>
              <a:spLocks noChangeShapeType="1"/>
            </p:cNvSpPr>
            <p:nvPr/>
          </p:nvSpPr>
          <p:spPr bwMode="auto">
            <a:xfrm rot="10800000" flipH="1">
              <a:off x="0" y="202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3" name="Line 17"/>
            <p:cNvSpPr>
              <a:spLocks noChangeShapeType="1"/>
            </p:cNvSpPr>
            <p:nvPr/>
          </p:nvSpPr>
          <p:spPr bwMode="auto">
            <a:xfrm rot="10800000" flipH="1">
              <a:off x="0" y="220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4" name="Line 18"/>
            <p:cNvSpPr>
              <a:spLocks noChangeShapeType="1"/>
            </p:cNvSpPr>
            <p:nvPr/>
          </p:nvSpPr>
          <p:spPr bwMode="auto">
            <a:xfrm rot="10800000" flipH="1">
              <a:off x="0" y="239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5" name="Line 19"/>
            <p:cNvSpPr>
              <a:spLocks noChangeShapeType="1"/>
            </p:cNvSpPr>
            <p:nvPr/>
          </p:nvSpPr>
          <p:spPr bwMode="auto">
            <a:xfrm rot="10800000" flipH="1">
              <a:off x="0" y="257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6" name="Line 20"/>
            <p:cNvSpPr>
              <a:spLocks noChangeShapeType="1"/>
            </p:cNvSpPr>
            <p:nvPr/>
          </p:nvSpPr>
          <p:spPr bwMode="auto">
            <a:xfrm rot="10800000" flipH="1">
              <a:off x="0" y="276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7" name="Line 21"/>
            <p:cNvSpPr>
              <a:spLocks noChangeShapeType="1"/>
            </p:cNvSpPr>
            <p:nvPr/>
          </p:nvSpPr>
          <p:spPr bwMode="auto">
            <a:xfrm rot="10800000" flipH="1">
              <a:off x="0" y="294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8" name="Line 22"/>
            <p:cNvSpPr>
              <a:spLocks noChangeShapeType="1"/>
            </p:cNvSpPr>
            <p:nvPr/>
          </p:nvSpPr>
          <p:spPr bwMode="auto">
            <a:xfrm rot="10800000" flipH="1">
              <a:off x="0" y="312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9" name="Line 23"/>
            <p:cNvSpPr>
              <a:spLocks noChangeShapeType="1"/>
            </p:cNvSpPr>
            <p:nvPr/>
          </p:nvSpPr>
          <p:spPr bwMode="auto">
            <a:xfrm rot="10800000" flipH="1">
              <a:off x="0" y="331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0" name="Line 24"/>
            <p:cNvSpPr>
              <a:spLocks noChangeShapeType="1"/>
            </p:cNvSpPr>
            <p:nvPr/>
          </p:nvSpPr>
          <p:spPr bwMode="auto">
            <a:xfrm rot="10800000" flipH="1">
              <a:off x="0" y="349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1" name="Line 25"/>
            <p:cNvSpPr>
              <a:spLocks noChangeShapeType="1"/>
            </p:cNvSpPr>
            <p:nvPr/>
          </p:nvSpPr>
          <p:spPr bwMode="auto">
            <a:xfrm rot="10800000" flipH="1">
              <a:off x="0" y="368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2" name="Line 26"/>
            <p:cNvSpPr>
              <a:spLocks noChangeShapeType="1"/>
            </p:cNvSpPr>
            <p:nvPr/>
          </p:nvSpPr>
          <p:spPr bwMode="auto">
            <a:xfrm rot="10800000" flipH="1">
              <a:off x="0" y="386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3" name="Line 27"/>
            <p:cNvSpPr>
              <a:spLocks noChangeShapeType="1"/>
            </p:cNvSpPr>
            <p:nvPr/>
          </p:nvSpPr>
          <p:spPr bwMode="auto">
            <a:xfrm rot="10800000" flipH="1">
              <a:off x="0" y="404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4" name="Line 28"/>
            <p:cNvSpPr>
              <a:spLocks noChangeShapeType="1"/>
            </p:cNvSpPr>
            <p:nvPr/>
          </p:nvSpPr>
          <p:spPr bwMode="auto">
            <a:xfrm rot="10800000" flipH="1">
              <a:off x="0" y="423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grpSp>
        <p:nvGrpSpPr>
          <p:cNvPr id="19518" name="Group 62"/>
          <p:cNvGrpSpPr>
            <a:grpSpLocks/>
          </p:cNvGrpSpPr>
          <p:nvPr/>
        </p:nvGrpSpPr>
        <p:grpSpPr bwMode="auto">
          <a:xfrm>
            <a:off x="1706563" y="1652182"/>
            <a:ext cx="4559300" cy="3371850"/>
            <a:chOff x="0" y="0"/>
            <a:chExt cx="5744" cy="4248"/>
          </a:xfrm>
        </p:grpSpPr>
        <p:sp>
          <p:nvSpPr>
            <p:cNvPr id="19486" name="Line 30"/>
            <p:cNvSpPr>
              <a:spLocks noChangeShapeType="1"/>
            </p:cNvSpPr>
            <p:nvPr/>
          </p:nvSpPr>
          <p:spPr bwMode="auto">
            <a:xfrm rot="10800000">
              <a:off x="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7" name="Line 31"/>
            <p:cNvSpPr>
              <a:spLocks noChangeShapeType="1"/>
            </p:cNvSpPr>
            <p:nvPr/>
          </p:nvSpPr>
          <p:spPr bwMode="auto">
            <a:xfrm rot="10800000">
              <a:off x="185"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8" name="Line 32"/>
            <p:cNvSpPr>
              <a:spLocks noChangeShapeType="1"/>
            </p:cNvSpPr>
            <p:nvPr/>
          </p:nvSpPr>
          <p:spPr bwMode="auto">
            <a:xfrm rot="10800000">
              <a:off x="37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9" name="Line 33"/>
            <p:cNvSpPr>
              <a:spLocks noChangeShapeType="1"/>
            </p:cNvSpPr>
            <p:nvPr/>
          </p:nvSpPr>
          <p:spPr bwMode="auto">
            <a:xfrm rot="10800000">
              <a:off x="555"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0" name="Line 34"/>
            <p:cNvSpPr>
              <a:spLocks noChangeShapeType="1"/>
            </p:cNvSpPr>
            <p:nvPr/>
          </p:nvSpPr>
          <p:spPr bwMode="auto">
            <a:xfrm rot="10800000">
              <a:off x="740" y="0"/>
              <a:ext cx="1"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1" name="Line 35"/>
            <p:cNvSpPr>
              <a:spLocks noChangeShapeType="1"/>
            </p:cNvSpPr>
            <p:nvPr/>
          </p:nvSpPr>
          <p:spPr bwMode="auto">
            <a:xfrm rot="10800000">
              <a:off x="926"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2" name="Line 36"/>
            <p:cNvSpPr>
              <a:spLocks noChangeShapeType="1"/>
            </p:cNvSpPr>
            <p:nvPr/>
          </p:nvSpPr>
          <p:spPr bwMode="auto">
            <a:xfrm rot="10800000">
              <a:off x="1111"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3" name="Line 37"/>
            <p:cNvSpPr>
              <a:spLocks noChangeShapeType="1"/>
            </p:cNvSpPr>
            <p:nvPr/>
          </p:nvSpPr>
          <p:spPr bwMode="auto">
            <a:xfrm rot="10800000">
              <a:off x="1296"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4" name="Line 38"/>
            <p:cNvSpPr>
              <a:spLocks noChangeShapeType="1"/>
            </p:cNvSpPr>
            <p:nvPr/>
          </p:nvSpPr>
          <p:spPr bwMode="auto">
            <a:xfrm rot="10800000">
              <a:off x="1481"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5" name="Line 39"/>
            <p:cNvSpPr>
              <a:spLocks noChangeShapeType="1"/>
            </p:cNvSpPr>
            <p:nvPr/>
          </p:nvSpPr>
          <p:spPr bwMode="auto">
            <a:xfrm rot="10800000">
              <a:off x="166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6" name="Line 40"/>
            <p:cNvSpPr>
              <a:spLocks noChangeShapeType="1"/>
            </p:cNvSpPr>
            <p:nvPr/>
          </p:nvSpPr>
          <p:spPr bwMode="auto">
            <a:xfrm rot="10800000">
              <a:off x="1852"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7" name="Line 41"/>
            <p:cNvSpPr>
              <a:spLocks noChangeShapeType="1"/>
            </p:cNvSpPr>
            <p:nvPr/>
          </p:nvSpPr>
          <p:spPr bwMode="auto">
            <a:xfrm rot="10800000">
              <a:off x="203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8" name="Line 42"/>
            <p:cNvSpPr>
              <a:spLocks noChangeShapeType="1"/>
            </p:cNvSpPr>
            <p:nvPr/>
          </p:nvSpPr>
          <p:spPr bwMode="auto">
            <a:xfrm rot="10800000">
              <a:off x="2222"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9" name="Line 43"/>
            <p:cNvSpPr>
              <a:spLocks noChangeShapeType="1"/>
            </p:cNvSpPr>
            <p:nvPr/>
          </p:nvSpPr>
          <p:spPr bwMode="auto">
            <a:xfrm rot="10800000">
              <a:off x="240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0" name="Line 44"/>
            <p:cNvSpPr>
              <a:spLocks noChangeShapeType="1"/>
            </p:cNvSpPr>
            <p:nvPr/>
          </p:nvSpPr>
          <p:spPr bwMode="auto">
            <a:xfrm rot="10800000">
              <a:off x="2593"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1" name="Line 45"/>
            <p:cNvSpPr>
              <a:spLocks noChangeShapeType="1"/>
            </p:cNvSpPr>
            <p:nvPr/>
          </p:nvSpPr>
          <p:spPr bwMode="auto">
            <a:xfrm rot="10800000">
              <a:off x="2778"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2" name="Line 46"/>
            <p:cNvSpPr>
              <a:spLocks noChangeShapeType="1"/>
            </p:cNvSpPr>
            <p:nvPr/>
          </p:nvSpPr>
          <p:spPr bwMode="auto">
            <a:xfrm rot="10800000">
              <a:off x="2963"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3" name="Line 47"/>
            <p:cNvSpPr>
              <a:spLocks noChangeShapeType="1"/>
            </p:cNvSpPr>
            <p:nvPr/>
          </p:nvSpPr>
          <p:spPr bwMode="auto">
            <a:xfrm rot="10800000">
              <a:off x="3148"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4" name="Line 48"/>
            <p:cNvSpPr>
              <a:spLocks noChangeShapeType="1"/>
            </p:cNvSpPr>
            <p:nvPr/>
          </p:nvSpPr>
          <p:spPr bwMode="auto">
            <a:xfrm rot="10800000">
              <a:off x="3333" y="0"/>
              <a:ext cx="1"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5" name="Line 49"/>
            <p:cNvSpPr>
              <a:spLocks noChangeShapeType="1"/>
            </p:cNvSpPr>
            <p:nvPr/>
          </p:nvSpPr>
          <p:spPr bwMode="auto">
            <a:xfrm rot="10800000">
              <a:off x="3519"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6" name="Line 50"/>
            <p:cNvSpPr>
              <a:spLocks noChangeShapeType="1"/>
            </p:cNvSpPr>
            <p:nvPr/>
          </p:nvSpPr>
          <p:spPr bwMode="auto">
            <a:xfrm rot="10800000">
              <a:off x="3704"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7" name="Line 51"/>
            <p:cNvSpPr>
              <a:spLocks noChangeShapeType="1"/>
            </p:cNvSpPr>
            <p:nvPr/>
          </p:nvSpPr>
          <p:spPr bwMode="auto">
            <a:xfrm rot="10800000">
              <a:off x="3889"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8" name="Line 52"/>
            <p:cNvSpPr>
              <a:spLocks noChangeShapeType="1"/>
            </p:cNvSpPr>
            <p:nvPr/>
          </p:nvSpPr>
          <p:spPr bwMode="auto">
            <a:xfrm rot="10800000">
              <a:off x="4074"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9" name="Line 53"/>
            <p:cNvSpPr>
              <a:spLocks noChangeShapeType="1"/>
            </p:cNvSpPr>
            <p:nvPr/>
          </p:nvSpPr>
          <p:spPr bwMode="auto">
            <a:xfrm rot="10800000">
              <a:off x="426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0" name="Line 54"/>
            <p:cNvSpPr>
              <a:spLocks noChangeShapeType="1"/>
            </p:cNvSpPr>
            <p:nvPr/>
          </p:nvSpPr>
          <p:spPr bwMode="auto">
            <a:xfrm rot="10800000">
              <a:off x="4447"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1" name="Line 55"/>
            <p:cNvSpPr>
              <a:spLocks noChangeShapeType="1"/>
            </p:cNvSpPr>
            <p:nvPr/>
          </p:nvSpPr>
          <p:spPr bwMode="auto">
            <a:xfrm rot="10800000">
              <a:off x="4632"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2" name="Line 56"/>
            <p:cNvSpPr>
              <a:spLocks noChangeShapeType="1"/>
            </p:cNvSpPr>
            <p:nvPr/>
          </p:nvSpPr>
          <p:spPr bwMode="auto">
            <a:xfrm rot="10800000">
              <a:off x="4817"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3" name="Line 57"/>
            <p:cNvSpPr>
              <a:spLocks noChangeShapeType="1"/>
            </p:cNvSpPr>
            <p:nvPr/>
          </p:nvSpPr>
          <p:spPr bwMode="auto">
            <a:xfrm rot="10800000">
              <a:off x="5003"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4" name="Line 58"/>
            <p:cNvSpPr>
              <a:spLocks noChangeShapeType="1"/>
            </p:cNvSpPr>
            <p:nvPr/>
          </p:nvSpPr>
          <p:spPr bwMode="auto">
            <a:xfrm rot="10800000">
              <a:off x="5188"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5" name="Line 59"/>
            <p:cNvSpPr>
              <a:spLocks noChangeShapeType="1"/>
            </p:cNvSpPr>
            <p:nvPr/>
          </p:nvSpPr>
          <p:spPr bwMode="auto">
            <a:xfrm rot="10800000">
              <a:off x="5373"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6" name="Line 60"/>
            <p:cNvSpPr>
              <a:spLocks noChangeShapeType="1"/>
            </p:cNvSpPr>
            <p:nvPr/>
          </p:nvSpPr>
          <p:spPr bwMode="auto">
            <a:xfrm rot="10800000">
              <a:off x="5558"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7" name="Line 61"/>
            <p:cNvSpPr>
              <a:spLocks noChangeShapeType="1"/>
            </p:cNvSpPr>
            <p:nvPr/>
          </p:nvSpPr>
          <p:spPr bwMode="auto">
            <a:xfrm rot="10800000">
              <a:off x="5743" y="4"/>
              <a:ext cx="1"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sp>
        <p:nvSpPr>
          <p:cNvPr id="19519" name="Rectangle 63"/>
          <p:cNvSpPr>
            <a:spLocks/>
          </p:cNvSpPr>
          <p:nvPr/>
        </p:nvSpPr>
        <p:spPr bwMode="auto">
          <a:xfrm>
            <a:off x="6503988" y="5220494"/>
            <a:ext cx="2253659"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Row Buffer (4 Kbytes)</a:t>
            </a:r>
          </a:p>
        </p:txBody>
      </p:sp>
      <p:sp>
        <p:nvSpPr>
          <p:cNvPr id="19520" name="Line 64"/>
          <p:cNvSpPr>
            <a:spLocks noChangeShapeType="1"/>
          </p:cNvSpPr>
          <p:nvPr/>
        </p:nvSpPr>
        <p:spPr bwMode="auto">
          <a:xfrm rot="10800000" flipH="1">
            <a:off x="431800" y="6323401"/>
            <a:ext cx="8390732" cy="794"/>
          </a:xfrm>
          <a:prstGeom prst="line">
            <a:avLst/>
          </a:prstGeom>
          <a:noFill/>
          <a:ln w="2032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1" name="Line 65"/>
          <p:cNvSpPr>
            <a:spLocks noChangeShapeType="1"/>
          </p:cNvSpPr>
          <p:nvPr/>
        </p:nvSpPr>
        <p:spPr bwMode="auto">
          <a:xfrm>
            <a:off x="4064000" y="5530444"/>
            <a:ext cx="0" cy="798513"/>
          </a:xfrm>
          <a:prstGeom prst="line">
            <a:avLst/>
          </a:prstGeom>
          <a:noFill/>
          <a:ln w="1016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2" name="Rectangle 66"/>
          <p:cNvSpPr>
            <a:spLocks/>
          </p:cNvSpPr>
          <p:nvPr/>
        </p:nvSpPr>
        <p:spPr bwMode="auto">
          <a:xfrm>
            <a:off x="7342982" y="6401594"/>
            <a:ext cx="628377"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Data Bus</a:t>
            </a:r>
          </a:p>
        </p:txBody>
      </p:sp>
      <p:sp>
        <p:nvSpPr>
          <p:cNvPr id="19523" name="Rectangle 67"/>
          <p:cNvSpPr>
            <a:spLocks/>
          </p:cNvSpPr>
          <p:nvPr/>
        </p:nvSpPr>
        <p:spPr bwMode="auto">
          <a:xfrm>
            <a:off x="4149725" y="5791994"/>
            <a:ext cx="397545"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8 bits</a:t>
            </a:r>
          </a:p>
        </p:txBody>
      </p:sp>
      <p:sp>
        <p:nvSpPr>
          <p:cNvPr id="19524" name="Rectangle 68"/>
          <p:cNvSpPr>
            <a:spLocks/>
          </p:cNvSpPr>
          <p:nvPr/>
        </p:nvSpPr>
        <p:spPr bwMode="auto">
          <a:xfrm>
            <a:off x="6484938" y="3118644"/>
            <a:ext cx="1641863"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DRAM </a:t>
            </a:r>
            <a:r>
              <a:rPr kumimoji="0" lang="en-US" sz="1800" b="0" i="0" u="none" strike="noStrike" kern="1200" cap="none" spc="0" normalizeH="0" baseline="0" noProof="0" dirty="0" err="1">
                <a:ln>
                  <a:noFill/>
                </a:ln>
                <a:solidFill>
                  <a:srgbClr val="000000"/>
                </a:solidFill>
                <a:effectLst/>
                <a:uLnTx/>
                <a:uFillTx/>
                <a:latin typeface="Myriad Pro Bold Cond"/>
                <a:ea typeface="ＭＳ Ｐゴシック" charset="0"/>
                <a:cs typeface="Myriad Pro Bold Cond" charset="0"/>
                <a:sym typeface="Myriad Pro Bold Cond" charset="0"/>
              </a:rPr>
              <a:t>subarray</a:t>
            </a:r>
            <a:endPar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endParaRPr>
          </a:p>
        </p:txBody>
      </p:sp>
      <p:sp>
        <p:nvSpPr>
          <p:cNvPr id="19525" name="Line 69"/>
          <p:cNvSpPr>
            <a:spLocks noChangeShapeType="1"/>
          </p:cNvSpPr>
          <p:nvPr/>
        </p:nvSpPr>
        <p:spPr bwMode="auto">
          <a:xfrm rot="10800000" flipH="1">
            <a:off x="1701800" y="1408501"/>
            <a:ext cx="4568825" cy="794"/>
          </a:xfrm>
          <a:prstGeom prst="line">
            <a:avLst/>
          </a:prstGeom>
          <a:noFill/>
          <a:ln w="25400" cap="flat">
            <a:solidFill>
              <a:schemeClr val="tx1"/>
            </a:solidFill>
            <a:prstDash val="solid"/>
            <a:miter lim="800000"/>
            <a:headEnd type="triangle" w="med" len="sm"/>
            <a:tailEnd type="triangle" w="med" len="sm"/>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6" name="Rectangle 70"/>
          <p:cNvSpPr>
            <a:spLocks/>
          </p:cNvSpPr>
          <p:nvPr/>
        </p:nvSpPr>
        <p:spPr bwMode="auto">
          <a:xfrm>
            <a:off x="3689350" y="1124744"/>
            <a:ext cx="898195"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4 Kbytes</a:t>
            </a:r>
          </a:p>
        </p:txBody>
      </p:sp>
      <p:grpSp>
        <p:nvGrpSpPr>
          <p:cNvPr id="19558" name="Group 102"/>
          <p:cNvGrpSpPr>
            <a:grpSpLocks/>
          </p:cNvGrpSpPr>
          <p:nvPr/>
        </p:nvGrpSpPr>
        <p:grpSpPr bwMode="auto">
          <a:xfrm>
            <a:off x="1784350" y="5016888"/>
            <a:ext cx="4400550" cy="266700"/>
            <a:chOff x="0" y="0"/>
            <a:chExt cx="5544" cy="336"/>
          </a:xfrm>
        </p:grpSpPr>
        <p:sp>
          <p:nvSpPr>
            <p:cNvPr id="19527" name="Line 71"/>
            <p:cNvSpPr>
              <a:spLocks noChangeShapeType="1"/>
            </p:cNvSpPr>
            <p:nvPr/>
          </p:nvSpPr>
          <p:spPr bwMode="auto">
            <a:xfrm>
              <a:off x="0"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8" name="Line 72"/>
            <p:cNvSpPr>
              <a:spLocks noChangeShapeType="1"/>
            </p:cNvSpPr>
            <p:nvPr/>
          </p:nvSpPr>
          <p:spPr bwMode="auto">
            <a:xfrm>
              <a:off x="18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9" name="Line 73"/>
            <p:cNvSpPr>
              <a:spLocks noChangeShapeType="1"/>
            </p:cNvSpPr>
            <p:nvPr/>
          </p:nvSpPr>
          <p:spPr bwMode="auto">
            <a:xfrm>
              <a:off x="36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0" name="Line 74"/>
            <p:cNvSpPr>
              <a:spLocks noChangeShapeType="1"/>
            </p:cNvSpPr>
            <p:nvPr/>
          </p:nvSpPr>
          <p:spPr bwMode="auto">
            <a:xfrm>
              <a:off x="55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1" name="Line 75"/>
            <p:cNvSpPr>
              <a:spLocks noChangeShapeType="1"/>
            </p:cNvSpPr>
            <p:nvPr/>
          </p:nvSpPr>
          <p:spPr bwMode="auto">
            <a:xfrm>
              <a:off x="73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2" name="Line 76"/>
            <p:cNvSpPr>
              <a:spLocks noChangeShapeType="1"/>
            </p:cNvSpPr>
            <p:nvPr/>
          </p:nvSpPr>
          <p:spPr bwMode="auto">
            <a:xfrm>
              <a:off x="923"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3" name="Line 77"/>
            <p:cNvSpPr>
              <a:spLocks noChangeShapeType="1"/>
            </p:cNvSpPr>
            <p:nvPr/>
          </p:nvSpPr>
          <p:spPr bwMode="auto">
            <a:xfrm>
              <a:off x="1108"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4" name="Line 78"/>
            <p:cNvSpPr>
              <a:spLocks noChangeShapeType="1"/>
            </p:cNvSpPr>
            <p:nvPr/>
          </p:nvSpPr>
          <p:spPr bwMode="auto">
            <a:xfrm>
              <a:off x="1293"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5" name="Line 79"/>
            <p:cNvSpPr>
              <a:spLocks noChangeShapeType="1"/>
            </p:cNvSpPr>
            <p:nvPr/>
          </p:nvSpPr>
          <p:spPr bwMode="auto">
            <a:xfrm>
              <a:off x="1478"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6" name="Line 80"/>
            <p:cNvSpPr>
              <a:spLocks noChangeShapeType="1"/>
            </p:cNvSpPr>
            <p:nvPr/>
          </p:nvSpPr>
          <p:spPr bwMode="auto">
            <a:xfrm>
              <a:off x="1663"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7" name="Line 81"/>
            <p:cNvSpPr>
              <a:spLocks noChangeShapeType="1"/>
            </p:cNvSpPr>
            <p:nvPr/>
          </p:nvSpPr>
          <p:spPr bwMode="auto">
            <a:xfrm>
              <a:off x="1847"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8" name="Line 82"/>
            <p:cNvSpPr>
              <a:spLocks noChangeShapeType="1"/>
            </p:cNvSpPr>
            <p:nvPr/>
          </p:nvSpPr>
          <p:spPr bwMode="auto">
            <a:xfrm>
              <a:off x="2032"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9" name="Line 83"/>
            <p:cNvSpPr>
              <a:spLocks noChangeShapeType="1"/>
            </p:cNvSpPr>
            <p:nvPr/>
          </p:nvSpPr>
          <p:spPr bwMode="auto">
            <a:xfrm>
              <a:off x="2217"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0" name="Line 84"/>
            <p:cNvSpPr>
              <a:spLocks noChangeShapeType="1"/>
            </p:cNvSpPr>
            <p:nvPr/>
          </p:nvSpPr>
          <p:spPr bwMode="auto">
            <a:xfrm>
              <a:off x="2402"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1" name="Line 85"/>
            <p:cNvSpPr>
              <a:spLocks noChangeShapeType="1"/>
            </p:cNvSpPr>
            <p:nvPr/>
          </p:nvSpPr>
          <p:spPr bwMode="auto">
            <a:xfrm>
              <a:off x="2587"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2" name="Line 86"/>
            <p:cNvSpPr>
              <a:spLocks noChangeShapeType="1"/>
            </p:cNvSpPr>
            <p:nvPr/>
          </p:nvSpPr>
          <p:spPr bwMode="auto">
            <a:xfrm>
              <a:off x="2771"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3" name="Line 87"/>
            <p:cNvSpPr>
              <a:spLocks noChangeShapeType="1"/>
            </p:cNvSpPr>
            <p:nvPr/>
          </p:nvSpPr>
          <p:spPr bwMode="auto">
            <a:xfrm>
              <a:off x="2956"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4" name="Line 88"/>
            <p:cNvSpPr>
              <a:spLocks noChangeShapeType="1"/>
            </p:cNvSpPr>
            <p:nvPr/>
          </p:nvSpPr>
          <p:spPr bwMode="auto">
            <a:xfrm>
              <a:off x="3141"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5" name="Line 89"/>
            <p:cNvSpPr>
              <a:spLocks noChangeShapeType="1"/>
            </p:cNvSpPr>
            <p:nvPr/>
          </p:nvSpPr>
          <p:spPr bwMode="auto">
            <a:xfrm>
              <a:off x="3326"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6" name="Line 90"/>
            <p:cNvSpPr>
              <a:spLocks noChangeShapeType="1"/>
            </p:cNvSpPr>
            <p:nvPr/>
          </p:nvSpPr>
          <p:spPr bwMode="auto">
            <a:xfrm>
              <a:off x="3511"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7" name="Line 91"/>
            <p:cNvSpPr>
              <a:spLocks noChangeShapeType="1"/>
            </p:cNvSpPr>
            <p:nvPr/>
          </p:nvSpPr>
          <p:spPr bwMode="auto">
            <a:xfrm>
              <a:off x="3695"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8" name="Line 92"/>
            <p:cNvSpPr>
              <a:spLocks noChangeShapeType="1"/>
            </p:cNvSpPr>
            <p:nvPr/>
          </p:nvSpPr>
          <p:spPr bwMode="auto">
            <a:xfrm>
              <a:off x="3880"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9" name="Line 93"/>
            <p:cNvSpPr>
              <a:spLocks noChangeShapeType="1"/>
            </p:cNvSpPr>
            <p:nvPr/>
          </p:nvSpPr>
          <p:spPr bwMode="auto">
            <a:xfrm>
              <a:off x="4065"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0" name="Line 94"/>
            <p:cNvSpPr>
              <a:spLocks noChangeShapeType="1"/>
            </p:cNvSpPr>
            <p:nvPr/>
          </p:nvSpPr>
          <p:spPr bwMode="auto">
            <a:xfrm>
              <a:off x="4250"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1" name="Line 95"/>
            <p:cNvSpPr>
              <a:spLocks noChangeShapeType="1"/>
            </p:cNvSpPr>
            <p:nvPr/>
          </p:nvSpPr>
          <p:spPr bwMode="auto">
            <a:xfrm>
              <a:off x="4435"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2" name="Line 96"/>
            <p:cNvSpPr>
              <a:spLocks noChangeShapeType="1"/>
            </p:cNvSpPr>
            <p:nvPr/>
          </p:nvSpPr>
          <p:spPr bwMode="auto">
            <a:xfrm>
              <a:off x="461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3" name="Line 97"/>
            <p:cNvSpPr>
              <a:spLocks noChangeShapeType="1"/>
            </p:cNvSpPr>
            <p:nvPr/>
          </p:nvSpPr>
          <p:spPr bwMode="auto">
            <a:xfrm>
              <a:off x="480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4" name="Line 98"/>
            <p:cNvSpPr>
              <a:spLocks noChangeShapeType="1"/>
            </p:cNvSpPr>
            <p:nvPr/>
          </p:nvSpPr>
          <p:spPr bwMode="auto">
            <a:xfrm>
              <a:off x="498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5" name="Line 99"/>
            <p:cNvSpPr>
              <a:spLocks noChangeShapeType="1"/>
            </p:cNvSpPr>
            <p:nvPr/>
          </p:nvSpPr>
          <p:spPr bwMode="auto">
            <a:xfrm>
              <a:off x="517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6" name="Line 100"/>
            <p:cNvSpPr>
              <a:spLocks noChangeShapeType="1"/>
            </p:cNvSpPr>
            <p:nvPr/>
          </p:nvSpPr>
          <p:spPr bwMode="auto">
            <a:xfrm>
              <a:off x="535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7" name="Line 101"/>
            <p:cNvSpPr>
              <a:spLocks noChangeShapeType="1"/>
            </p:cNvSpPr>
            <p:nvPr/>
          </p:nvSpPr>
          <p:spPr bwMode="auto">
            <a:xfrm>
              <a:off x="554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sp>
        <p:nvSpPr>
          <p:cNvPr id="19559" name="Line 103"/>
          <p:cNvSpPr>
            <a:spLocks noChangeShapeType="1"/>
          </p:cNvSpPr>
          <p:nvPr/>
        </p:nvSpPr>
        <p:spPr bwMode="auto">
          <a:xfrm rot="10800000" flipH="1">
            <a:off x="1695450" y="5453451"/>
            <a:ext cx="4564063" cy="79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0" name="Line 104"/>
          <p:cNvSpPr>
            <a:spLocks noChangeShapeType="1"/>
          </p:cNvSpPr>
          <p:nvPr/>
        </p:nvSpPr>
        <p:spPr bwMode="auto">
          <a:xfrm rot="10800000" flipH="1">
            <a:off x="1701800" y="5270094"/>
            <a:ext cx="45640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nvGrpSpPr>
          <p:cNvPr id="19593" name="Group 137"/>
          <p:cNvGrpSpPr>
            <a:grpSpLocks/>
          </p:cNvGrpSpPr>
          <p:nvPr/>
        </p:nvGrpSpPr>
        <p:grpSpPr bwMode="auto">
          <a:xfrm>
            <a:off x="1701800" y="5263744"/>
            <a:ext cx="4559300" cy="190500"/>
            <a:chOff x="0" y="0"/>
            <a:chExt cx="5744" cy="240"/>
          </a:xfrm>
        </p:grpSpPr>
        <p:sp>
          <p:nvSpPr>
            <p:cNvPr id="19561" name="Line 105"/>
            <p:cNvSpPr>
              <a:spLocks noChangeShapeType="1"/>
            </p:cNvSpPr>
            <p:nvPr/>
          </p:nvSpPr>
          <p:spPr bwMode="auto">
            <a:xfrm rot="10800000">
              <a:off x="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2" name="Line 106"/>
            <p:cNvSpPr>
              <a:spLocks noChangeShapeType="1"/>
            </p:cNvSpPr>
            <p:nvPr/>
          </p:nvSpPr>
          <p:spPr bwMode="auto">
            <a:xfrm rot="10800000">
              <a:off x="185"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3" name="Line 107"/>
            <p:cNvSpPr>
              <a:spLocks noChangeShapeType="1"/>
            </p:cNvSpPr>
            <p:nvPr/>
          </p:nvSpPr>
          <p:spPr bwMode="auto">
            <a:xfrm rot="10800000">
              <a:off x="37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4" name="Line 108"/>
            <p:cNvSpPr>
              <a:spLocks noChangeShapeType="1"/>
            </p:cNvSpPr>
            <p:nvPr/>
          </p:nvSpPr>
          <p:spPr bwMode="auto">
            <a:xfrm rot="10800000">
              <a:off x="555"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5" name="Line 109"/>
            <p:cNvSpPr>
              <a:spLocks noChangeShapeType="1"/>
            </p:cNvSpPr>
            <p:nvPr/>
          </p:nvSpPr>
          <p:spPr bwMode="auto">
            <a:xfrm rot="10800000">
              <a:off x="740" y="0"/>
              <a:ext cx="1"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6" name="Line 110"/>
            <p:cNvSpPr>
              <a:spLocks noChangeShapeType="1"/>
            </p:cNvSpPr>
            <p:nvPr/>
          </p:nvSpPr>
          <p:spPr bwMode="auto">
            <a:xfrm rot="10800000">
              <a:off x="926"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7" name="Line 111"/>
            <p:cNvSpPr>
              <a:spLocks noChangeShapeType="1"/>
            </p:cNvSpPr>
            <p:nvPr/>
          </p:nvSpPr>
          <p:spPr bwMode="auto">
            <a:xfrm rot="10800000">
              <a:off x="1111"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8" name="Line 112"/>
            <p:cNvSpPr>
              <a:spLocks noChangeShapeType="1"/>
            </p:cNvSpPr>
            <p:nvPr/>
          </p:nvSpPr>
          <p:spPr bwMode="auto">
            <a:xfrm rot="10800000">
              <a:off x="1296"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9" name="Line 113"/>
            <p:cNvSpPr>
              <a:spLocks noChangeShapeType="1"/>
            </p:cNvSpPr>
            <p:nvPr/>
          </p:nvSpPr>
          <p:spPr bwMode="auto">
            <a:xfrm rot="10800000">
              <a:off x="1481"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0" name="Line 114"/>
            <p:cNvSpPr>
              <a:spLocks noChangeShapeType="1"/>
            </p:cNvSpPr>
            <p:nvPr/>
          </p:nvSpPr>
          <p:spPr bwMode="auto">
            <a:xfrm rot="10800000">
              <a:off x="166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1" name="Line 115"/>
            <p:cNvSpPr>
              <a:spLocks noChangeShapeType="1"/>
            </p:cNvSpPr>
            <p:nvPr/>
          </p:nvSpPr>
          <p:spPr bwMode="auto">
            <a:xfrm rot="10800000">
              <a:off x="1852"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2" name="Line 116"/>
            <p:cNvSpPr>
              <a:spLocks noChangeShapeType="1"/>
            </p:cNvSpPr>
            <p:nvPr/>
          </p:nvSpPr>
          <p:spPr bwMode="auto">
            <a:xfrm rot="10800000">
              <a:off x="203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3" name="Line 117"/>
            <p:cNvSpPr>
              <a:spLocks noChangeShapeType="1"/>
            </p:cNvSpPr>
            <p:nvPr/>
          </p:nvSpPr>
          <p:spPr bwMode="auto">
            <a:xfrm rot="10800000">
              <a:off x="2222"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4" name="Line 118"/>
            <p:cNvSpPr>
              <a:spLocks noChangeShapeType="1"/>
            </p:cNvSpPr>
            <p:nvPr/>
          </p:nvSpPr>
          <p:spPr bwMode="auto">
            <a:xfrm rot="10800000">
              <a:off x="240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5" name="Line 119"/>
            <p:cNvSpPr>
              <a:spLocks noChangeShapeType="1"/>
            </p:cNvSpPr>
            <p:nvPr/>
          </p:nvSpPr>
          <p:spPr bwMode="auto">
            <a:xfrm rot="10800000">
              <a:off x="2593"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6" name="Line 120"/>
            <p:cNvSpPr>
              <a:spLocks noChangeShapeType="1"/>
            </p:cNvSpPr>
            <p:nvPr/>
          </p:nvSpPr>
          <p:spPr bwMode="auto">
            <a:xfrm rot="10800000">
              <a:off x="2778"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7" name="Line 121"/>
            <p:cNvSpPr>
              <a:spLocks noChangeShapeType="1"/>
            </p:cNvSpPr>
            <p:nvPr/>
          </p:nvSpPr>
          <p:spPr bwMode="auto">
            <a:xfrm rot="10800000">
              <a:off x="2963"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8" name="Line 122"/>
            <p:cNvSpPr>
              <a:spLocks noChangeShapeType="1"/>
            </p:cNvSpPr>
            <p:nvPr/>
          </p:nvSpPr>
          <p:spPr bwMode="auto">
            <a:xfrm rot="10800000">
              <a:off x="3148"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9" name="Line 123"/>
            <p:cNvSpPr>
              <a:spLocks noChangeShapeType="1"/>
            </p:cNvSpPr>
            <p:nvPr/>
          </p:nvSpPr>
          <p:spPr bwMode="auto">
            <a:xfrm rot="10800000">
              <a:off x="3333" y="0"/>
              <a:ext cx="1"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0" name="Line 124"/>
            <p:cNvSpPr>
              <a:spLocks noChangeShapeType="1"/>
            </p:cNvSpPr>
            <p:nvPr/>
          </p:nvSpPr>
          <p:spPr bwMode="auto">
            <a:xfrm rot="10800000">
              <a:off x="3519"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1" name="Line 125"/>
            <p:cNvSpPr>
              <a:spLocks noChangeShapeType="1"/>
            </p:cNvSpPr>
            <p:nvPr/>
          </p:nvSpPr>
          <p:spPr bwMode="auto">
            <a:xfrm rot="10800000">
              <a:off x="3704"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2" name="Line 126"/>
            <p:cNvSpPr>
              <a:spLocks noChangeShapeType="1"/>
            </p:cNvSpPr>
            <p:nvPr/>
          </p:nvSpPr>
          <p:spPr bwMode="auto">
            <a:xfrm rot="10800000">
              <a:off x="3889"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3" name="Line 127"/>
            <p:cNvSpPr>
              <a:spLocks noChangeShapeType="1"/>
            </p:cNvSpPr>
            <p:nvPr/>
          </p:nvSpPr>
          <p:spPr bwMode="auto">
            <a:xfrm rot="10800000">
              <a:off x="4074"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4" name="Line 128"/>
            <p:cNvSpPr>
              <a:spLocks noChangeShapeType="1"/>
            </p:cNvSpPr>
            <p:nvPr/>
          </p:nvSpPr>
          <p:spPr bwMode="auto">
            <a:xfrm rot="10800000">
              <a:off x="426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5" name="Line 129"/>
            <p:cNvSpPr>
              <a:spLocks noChangeShapeType="1"/>
            </p:cNvSpPr>
            <p:nvPr/>
          </p:nvSpPr>
          <p:spPr bwMode="auto">
            <a:xfrm rot="10800000">
              <a:off x="4447"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6" name="Line 130"/>
            <p:cNvSpPr>
              <a:spLocks noChangeShapeType="1"/>
            </p:cNvSpPr>
            <p:nvPr/>
          </p:nvSpPr>
          <p:spPr bwMode="auto">
            <a:xfrm rot="10800000">
              <a:off x="4632"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7" name="Line 131"/>
            <p:cNvSpPr>
              <a:spLocks noChangeShapeType="1"/>
            </p:cNvSpPr>
            <p:nvPr/>
          </p:nvSpPr>
          <p:spPr bwMode="auto">
            <a:xfrm rot="10800000">
              <a:off x="4817"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8" name="Line 132"/>
            <p:cNvSpPr>
              <a:spLocks noChangeShapeType="1"/>
            </p:cNvSpPr>
            <p:nvPr/>
          </p:nvSpPr>
          <p:spPr bwMode="auto">
            <a:xfrm rot="10800000">
              <a:off x="5003"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9" name="Line 133"/>
            <p:cNvSpPr>
              <a:spLocks noChangeShapeType="1"/>
            </p:cNvSpPr>
            <p:nvPr/>
          </p:nvSpPr>
          <p:spPr bwMode="auto">
            <a:xfrm rot="10800000">
              <a:off x="5188"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0" name="Line 134"/>
            <p:cNvSpPr>
              <a:spLocks noChangeShapeType="1"/>
            </p:cNvSpPr>
            <p:nvPr/>
          </p:nvSpPr>
          <p:spPr bwMode="auto">
            <a:xfrm rot="10800000">
              <a:off x="5373"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1" name="Line 135"/>
            <p:cNvSpPr>
              <a:spLocks noChangeShapeType="1"/>
            </p:cNvSpPr>
            <p:nvPr/>
          </p:nvSpPr>
          <p:spPr bwMode="auto">
            <a:xfrm rot="10800000">
              <a:off x="5558"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2" name="Line 136"/>
            <p:cNvSpPr>
              <a:spLocks noChangeShapeType="1"/>
            </p:cNvSpPr>
            <p:nvPr/>
          </p:nvSpPr>
          <p:spPr bwMode="auto">
            <a:xfrm rot="10800000">
              <a:off x="5743" y="0"/>
              <a:ext cx="1"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sp>
        <p:nvSpPr>
          <p:cNvPr id="19594" name="Rectangle 138"/>
          <p:cNvSpPr>
            <a:spLocks/>
          </p:cNvSpPr>
          <p:nvPr/>
        </p:nvSpPr>
        <p:spPr bwMode="auto">
          <a:xfrm>
            <a:off x="6369050" y="2041833"/>
            <a:ext cx="1372171" cy="246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D90B00"/>
                </a:solidFill>
                <a:effectLst/>
                <a:uLnTx/>
                <a:uFillTx/>
                <a:latin typeface="Myriad Pro Bold Cond"/>
                <a:ea typeface="ＭＳ Ｐゴシック" charset="0"/>
                <a:cs typeface="Myriad Pro Bold Cond" charset="0"/>
                <a:sym typeface="Myriad Pro Bold Cond" charset="0"/>
              </a:rPr>
              <a:t>Step 1: Activate row A</a:t>
            </a:r>
          </a:p>
        </p:txBody>
      </p:sp>
      <p:sp>
        <p:nvSpPr>
          <p:cNvPr id="19595" name="Freeform 139"/>
          <p:cNvSpPr>
            <a:spLocks/>
          </p:cNvSpPr>
          <p:nvPr/>
        </p:nvSpPr>
        <p:spPr bwMode="auto">
          <a:xfrm>
            <a:off x="922338" y="2187963"/>
            <a:ext cx="742950" cy="3232150"/>
          </a:xfrm>
          <a:custGeom>
            <a:avLst/>
            <a:gdLst>
              <a:gd name="T0" fmla="*/ 21600 w 21600"/>
              <a:gd name="T1" fmla="*/ 0 h 21600"/>
              <a:gd name="T2" fmla="*/ 0 w 21600"/>
              <a:gd name="T3" fmla="*/ 0 h 21600"/>
              <a:gd name="T4" fmla="*/ 0 w 21600"/>
              <a:gd name="T5" fmla="*/ 21600 h 21600"/>
              <a:gd name="T6" fmla="*/ 20002 w 21600"/>
              <a:gd name="T7" fmla="*/ 21600 h 21600"/>
            </a:gdLst>
            <a:ahLst/>
            <a:cxnLst>
              <a:cxn ang="0">
                <a:pos x="T0" y="T1"/>
              </a:cxn>
              <a:cxn ang="0">
                <a:pos x="T2" y="T3"/>
              </a:cxn>
              <a:cxn ang="0">
                <a:pos x="T4" y="T5"/>
              </a:cxn>
              <a:cxn ang="0">
                <a:pos x="T6" y="T7"/>
              </a:cxn>
            </a:cxnLst>
            <a:rect l="0" t="0" r="r" b="b"/>
            <a:pathLst>
              <a:path w="21600" h="21600">
                <a:moveTo>
                  <a:pt x="21600" y="0"/>
                </a:moveTo>
                <a:lnTo>
                  <a:pt x="0" y="0"/>
                </a:lnTo>
                <a:lnTo>
                  <a:pt x="0" y="21600"/>
                </a:lnTo>
                <a:lnTo>
                  <a:pt x="20002" y="21600"/>
                </a:lnTo>
              </a:path>
            </a:pathLst>
          </a:custGeom>
          <a:noFill/>
          <a:ln w="50800" cap="flat">
            <a:solidFill>
              <a:srgbClr val="D90B00"/>
            </a:solidFill>
            <a:prstDash val="solid"/>
            <a:miter lim="800000"/>
            <a:headEnd type="none" w="med" len="med"/>
            <a:tailEnd type="triangl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6" name="Rectangle 140"/>
          <p:cNvSpPr>
            <a:spLocks/>
          </p:cNvSpPr>
          <p:nvPr/>
        </p:nvSpPr>
        <p:spPr bwMode="auto">
          <a:xfrm>
            <a:off x="179512" y="3124251"/>
            <a:ext cx="800100" cy="430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D90B00"/>
                </a:solidFill>
                <a:effectLst/>
                <a:uLnTx/>
                <a:uFillTx/>
                <a:latin typeface="Tahoma"/>
                <a:ea typeface="ＭＳ Ｐゴシック" charset="0"/>
                <a:cs typeface="Tahoma"/>
                <a:sym typeface="Myriad Pro Bold Cond" charset="0"/>
              </a:rPr>
              <a:t>Transfer row</a:t>
            </a:r>
          </a:p>
        </p:txBody>
      </p:sp>
      <p:sp>
        <p:nvSpPr>
          <p:cNvPr id="19597" name="Rectangle 141"/>
          <p:cNvSpPr>
            <a:spLocks/>
          </p:cNvSpPr>
          <p:nvPr/>
        </p:nvSpPr>
        <p:spPr bwMode="auto">
          <a:xfrm>
            <a:off x="6369050" y="2638733"/>
            <a:ext cx="1372171" cy="246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D90B00"/>
                </a:solidFill>
                <a:effectLst/>
                <a:uLnTx/>
                <a:uFillTx/>
                <a:latin typeface="Myriad Pro Bold Cond"/>
                <a:ea typeface="ＭＳ Ｐゴシック" charset="0"/>
                <a:cs typeface="Myriad Pro Bold Cond" charset="0"/>
                <a:sym typeface="Myriad Pro Bold Cond" charset="0"/>
              </a:rPr>
              <a:t>Step 2: Activate row B</a:t>
            </a:r>
          </a:p>
        </p:txBody>
      </p:sp>
      <p:sp>
        <p:nvSpPr>
          <p:cNvPr id="19598" name="Freeform 142"/>
          <p:cNvSpPr>
            <a:spLocks/>
          </p:cNvSpPr>
          <p:nvPr/>
        </p:nvSpPr>
        <p:spPr bwMode="auto">
          <a:xfrm>
            <a:off x="1079500" y="2793594"/>
            <a:ext cx="571500" cy="2508250"/>
          </a:xfrm>
          <a:custGeom>
            <a:avLst/>
            <a:gdLst>
              <a:gd name="T0" fmla="*/ 21600 w 21600"/>
              <a:gd name="T1" fmla="*/ 0 h 21600"/>
              <a:gd name="T2" fmla="*/ 0 w 21600"/>
              <a:gd name="T3" fmla="*/ 0 h 21600"/>
              <a:gd name="T4" fmla="*/ 0 w 21600"/>
              <a:gd name="T5" fmla="*/ 21600 h 21600"/>
              <a:gd name="T6" fmla="*/ 20002 w 21600"/>
              <a:gd name="T7" fmla="*/ 21600 h 21600"/>
            </a:gdLst>
            <a:ahLst/>
            <a:cxnLst>
              <a:cxn ang="0">
                <a:pos x="T0" y="T1"/>
              </a:cxn>
              <a:cxn ang="0">
                <a:pos x="T2" y="T3"/>
              </a:cxn>
              <a:cxn ang="0">
                <a:pos x="T4" y="T5"/>
              </a:cxn>
              <a:cxn ang="0">
                <a:pos x="T6" y="T7"/>
              </a:cxn>
            </a:cxnLst>
            <a:rect l="0" t="0" r="r" b="b"/>
            <a:pathLst>
              <a:path w="21600" h="21600">
                <a:moveTo>
                  <a:pt x="21600" y="0"/>
                </a:moveTo>
                <a:lnTo>
                  <a:pt x="0" y="0"/>
                </a:lnTo>
                <a:lnTo>
                  <a:pt x="0" y="21600"/>
                </a:lnTo>
                <a:lnTo>
                  <a:pt x="20002" y="21600"/>
                </a:lnTo>
              </a:path>
            </a:pathLst>
          </a:custGeom>
          <a:noFill/>
          <a:ln w="50800" cap="flat">
            <a:solidFill>
              <a:srgbClr val="D90B00"/>
            </a:solidFill>
            <a:prstDash val="solid"/>
            <a:miter lim="800000"/>
            <a:headEnd type="triangl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9" name="Rectangle 143"/>
          <p:cNvSpPr>
            <a:spLocks/>
          </p:cNvSpPr>
          <p:nvPr/>
        </p:nvSpPr>
        <p:spPr bwMode="auto">
          <a:xfrm>
            <a:off x="1142926" y="4181267"/>
            <a:ext cx="547626" cy="61555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D90B00"/>
              </a:solidFill>
              <a:effectLst/>
              <a:uLnTx/>
              <a:uFillTx/>
              <a:latin typeface="Myriad Pro Bold Cond"/>
              <a:ea typeface="ＭＳ Ｐゴシック" charset="0"/>
              <a:cs typeface="Myriad Pro Bold Cond" charset="0"/>
              <a:sym typeface="Myriad Pro Bold Cond"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D90B00"/>
                </a:solidFill>
                <a:effectLst/>
                <a:uLnTx/>
                <a:uFillTx/>
                <a:latin typeface="Tahoma"/>
                <a:ea typeface="ＭＳ Ｐゴシック" charset="0"/>
                <a:cs typeface="Tahoma"/>
                <a:sym typeface="Myriad Pro Bold Cond" charset="0"/>
              </a:rPr>
              <a:t>Transfer</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D90B00"/>
                </a:solidFill>
                <a:effectLst/>
                <a:uLnTx/>
                <a:uFillTx/>
                <a:latin typeface="Tahoma"/>
                <a:ea typeface="ＭＳ Ｐゴシック" charset="0"/>
                <a:cs typeface="Tahoma"/>
                <a:sym typeface="Myriad Pro Bold Cond" charset="0"/>
              </a:rPr>
              <a:t>row</a:t>
            </a:r>
          </a:p>
        </p:txBody>
      </p:sp>
      <p:sp>
        <p:nvSpPr>
          <p:cNvPr id="19601" name="Rectangle 145"/>
          <p:cNvSpPr>
            <a:spLocks/>
          </p:cNvSpPr>
          <p:nvPr/>
        </p:nvSpPr>
        <p:spPr bwMode="auto">
          <a:xfrm>
            <a:off x="450850" y="739775"/>
            <a:ext cx="7346950" cy="5524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endParaRPr>
          </a:p>
        </p:txBody>
      </p:sp>
      <p:sp>
        <p:nvSpPr>
          <p:cNvPr id="2" name="TextBox 1"/>
          <p:cNvSpPr txBox="1"/>
          <p:nvPr/>
        </p:nvSpPr>
        <p:spPr>
          <a:xfrm>
            <a:off x="6751703" y="1218763"/>
            <a:ext cx="2284793"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8000"/>
                </a:solidFill>
                <a:effectLst/>
                <a:uLnTx/>
                <a:uFillTx/>
                <a:latin typeface="Times New Roman" panose="02020603050405020304" pitchFamily="18" charset="0"/>
                <a:ea typeface="ヒラギノ角ゴ ProN W6"/>
                <a:cs typeface="Times New Roman" panose="02020603050405020304" pitchFamily="18" charset="0"/>
              </a:rPr>
              <a:t>Negligible HW cost</a:t>
            </a:r>
          </a:p>
        </p:txBody>
      </p:sp>
      <p:sp>
        <p:nvSpPr>
          <p:cNvPr id="147" name="TextBox 146"/>
          <p:cNvSpPr txBox="1"/>
          <p:nvPr/>
        </p:nvSpPr>
        <p:spPr>
          <a:xfrm>
            <a:off x="5034118" y="836712"/>
            <a:ext cx="4002378"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8000"/>
                </a:solidFill>
                <a:effectLst/>
                <a:uLnTx/>
                <a:uFillTx/>
                <a:latin typeface="Myriad Pro Bold Cond"/>
                <a:ea typeface="ヒラギノ角ゴ ProN W6"/>
              </a:rPr>
              <a:t>   </a:t>
            </a:r>
            <a:r>
              <a:rPr kumimoji="0" lang="en-US" sz="2000" b="1" i="0" u="none" strike="noStrike" kern="1200" cap="none" spc="0" normalizeH="0" baseline="0" noProof="0" dirty="0">
                <a:ln>
                  <a:noFill/>
                </a:ln>
                <a:solidFill>
                  <a:srgbClr val="008000"/>
                </a:solidFill>
                <a:effectLst/>
                <a:uLnTx/>
                <a:uFillTx/>
                <a:latin typeface="Times New Roman" charset="0"/>
                <a:ea typeface="Times New Roman" charset="0"/>
                <a:cs typeface="Times New Roman" charset="0"/>
              </a:rPr>
              <a:t>Idea: Two consecutive </a:t>
            </a:r>
            <a:r>
              <a:rPr kumimoji="0" lang="en-US" sz="2000" b="1" i="0" u="none" strike="noStrike" kern="1200" cap="none" spc="0" normalizeH="0" baseline="0" noProof="0" dirty="0" err="1">
                <a:ln>
                  <a:noFill/>
                </a:ln>
                <a:solidFill>
                  <a:srgbClr val="008000"/>
                </a:solidFill>
                <a:effectLst/>
                <a:uLnTx/>
                <a:uFillTx/>
                <a:latin typeface="Times New Roman" charset="0"/>
                <a:ea typeface="Times New Roman" charset="0"/>
                <a:cs typeface="Times New Roman" charset="0"/>
              </a:rPr>
              <a:t>ACTivates</a:t>
            </a:r>
            <a:endParaRPr kumimoji="0" lang="en-US" sz="2000" b="1" i="0" u="none" strike="noStrike" kern="1200" cap="none" spc="0" normalizeH="0" baseline="0" noProof="0" dirty="0">
              <a:ln>
                <a:noFill/>
              </a:ln>
              <a:solidFill>
                <a:srgbClr val="008000"/>
              </a:solidFill>
              <a:effectLst/>
              <a:uLnTx/>
              <a:uFillTx/>
              <a:latin typeface="Times New Roman" charset="0"/>
              <a:ea typeface="Times New Roman" charset="0"/>
              <a:cs typeface="Times New Roman" charset="0"/>
            </a:endParaRPr>
          </a:p>
        </p:txBody>
      </p:sp>
    </p:spTree>
    <p:extLst>
      <p:ext uri="{BB962C8B-B14F-4D97-AF65-F5344CB8AC3E}">
        <p14:creationId xmlns:p14="http://schemas.microsoft.com/office/powerpoint/2010/main" val="268381633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945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499"/>
                                          </p:stCondLst>
                                        </p:cTn>
                                        <p:tgtEl>
                                          <p:spTgt spid="19594"/>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499"/>
                                          </p:stCondLst>
                                        </p:cTn>
                                        <p:tgtEl>
                                          <p:spTgt spid="1959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499"/>
                                          </p:stCondLst>
                                        </p:cTn>
                                        <p:tgtEl>
                                          <p:spTgt spid="1959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499"/>
                                          </p:stCondLst>
                                        </p:cTn>
                                        <p:tgtEl>
                                          <p:spTgt spid="1945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499"/>
                                          </p:stCondLst>
                                        </p:cTn>
                                        <p:tgtEl>
                                          <p:spTgt spid="1959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499"/>
                                          </p:stCondLst>
                                        </p:cTn>
                                        <p:tgtEl>
                                          <p:spTgt spid="19457"/>
                                        </p:tgtEl>
                                        <p:attrNameLst>
                                          <p:attrName>style.visibility</p:attrName>
                                        </p:attrNameLst>
                                      </p:cBhvr>
                                      <p:to>
                                        <p:strVal val="visible"/>
                                      </p:to>
                                    </p:set>
                                  </p:childTnLst>
                                </p:cTn>
                              </p:par>
                              <p:par>
                                <p:cTn id="25" presetID="1" presetClass="exit" presetSubtype="0" fill="hold" grpId="1" nodeType="withEffect">
                                  <p:stCondLst>
                                    <p:cond delay="0"/>
                                  </p:stCondLst>
                                  <p:childTnLst>
                                    <p:set>
                                      <p:cBhvr>
                                        <p:cTn id="26" dur="1" fill="hold">
                                          <p:stCondLst>
                                            <p:cond delay="0"/>
                                          </p:stCondLst>
                                        </p:cTn>
                                        <p:tgtEl>
                                          <p:spTgt spid="19459"/>
                                        </p:tgtEl>
                                        <p:attrNameLst>
                                          <p:attrName>style.visibility</p:attrName>
                                        </p:attrNameLst>
                                      </p:cBhvr>
                                      <p:to>
                                        <p:strVal val="hidden"/>
                                      </p:to>
                                    </p:set>
                                  </p:childTnLst>
                                </p:cTn>
                              </p:par>
                              <p:par>
                                <p:cTn id="27" presetID="1" presetClass="exit" presetSubtype="0" fill="hold" grpId="1" nodeType="withEffect">
                                  <p:stCondLst>
                                    <p:cond delay="0"/>
                                  </p:stCondLst>
                                  <p:childTnLst>
                                    <p:set>
                                      <p:cBhvr>
                                        <p:cTn id="28" dur="1" fill="hold">
                                          <p:stCondLst>
                                            <p:cond delay="0"/>
                                          </p:stCondLst>
                                        </p:cTn>
                                        <p:tgtEl>
                                          <p:spTgt spid="19594"/>
                                        </p:tgtEl>
                                        <p:attrNameLst>
                                          <p:attrName>style.visibility</p:attrName>
                                        </p:attrNameLst>
                                      </p:cBhvr>
                                      <p:to>
                                        <p:strVal val="hidden"/>
                                      </p:to>
                                    </p:set>
                                  </p:childTnLst>
                                </p:cTn>
                              </p:par>
                              <p:par>
                                <p:cTn id="29" presetID="1" presetClass="exit" presetSubtype="0" fill="hold" grpId="1" nodeType="withEffect">
                                  <p:stCondLst>
                                    <p:cond delay="0"/>
                                  </p:stCondLst>
                                  <p:childTnLst>
                                    <p:set>
                                      <p:cBhvr>
                                        <p:cTn id="30" dur="1" fill="hold">
                                          <p:stCondLst>
                                            <p:cond delay="0"/>
                                          </p:stCondLst>
                                        </p:cTn>
                                        <p:tgtEl>
                                          <p:spTgt spid="19596"/>
                                        </p:tgtEl>
                                        <p:attrNameLst>
                                          <p:attrName>style.visibility</p:attrName>
                                        </p:attrNameLst>
                                      </p:cBhvr>
                                      <p:to>
                                        <p:strVal val="hidden"/>
                                      </p:to>
                                    </p:set>
                                  </p:childTnLst>
                                </p:cTn>
                              </p:par>
                              <p:par>
                                <p:cTn id="31" presetID="1" presetClass="exit" presetSubtype="0" fill="hold" grpId="1" nodeType="withEffect">
                                  <p:stCondLst>
                                    <p:cond delay="0"/>
                                  </p:stCondLst>
                                  <p:childTnLst>
                                    <p:set>
                                      <p:cBhvr>
                                        <p:cTn id="32" dur="1" fill="hold">
                                          <p:stCondLst>
                                            <p:cond delay="0"/>
                                          </p:stCondLst>
                                        </p:cTn>
                                        <p:tgtEl>
                                          <p:spTgt spid="19595"/>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499"/>
                                          </p:stCondLst>
                                        </p:cTn>
                                        <p:tgtEl>
                                          <p:spTgt spid="19598"/>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499"/>
                                          </p:stCondLst>
                                        </p:cTn>
                                        <p:tgtEl>
                                          <p:spTgt spid="19599"/>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47">
                                            <p:txEl>
                                              <p:pRg st="0" end="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7" grpId="0" animBg="1"/>
      <p:bldP spid="19458" grpId="0" animBg="1"/>
      <p:bldP spid="19459" grpId="0" animBg="1"/>
      <p:bldP spid="19459" grpId="1" animBg="1"/>
      <p:bldP spid="19594" grpId="0" autoUpdateAnimBg="0"/>
      <p:bldP spid="19594" grpId="1"/>
      <p:bldP spid="19595" grpId="0" animBg="1"/>
      <p:bldP spid="19595" grpId="1" animBg="1"/>
      <p:bldP spid="19596" grpId="0" autoUpdateAnimBg="0"/>
      <p:bldP spid="19596" grpId="1"/>
      <p:bldP spid="19597" grpId="0" autoUpdateAnimBg="0"/>
      <p:bldP spid="19598" grpId="0" animBg="1"/>
      <p:bldP spid="19599" grpId="0" autoUpdateAnimBg="0"/>
    </p:bld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53752"/>
            <a:ext cx="8229600" cy="1143000"/>
          </a:xfrm>
        </p:spPr>
        <p:txBody>
          <a:bodyPr>
            <a:normAutofit fontScale="90000"/>
          </a:bodyPr>
          <a:lstStyle/>
          <a:p>
            <a:r>
              <a:rPr lang="en-US" dirty="0" err="1">
                <a:solidFill>
                  <a:srgbClr val="1A5712"/>
                </a:solidFill>
                <a:latin typeface="Garamond"/>
                <a:cs typeface="Garamond"/>
              </a:rPr>
              <a:t>RowClone</a:t>
            </a:r>
            <a:r>
              <a:rPr lang="en-US" dirty="0">
                <a:solidFill>
                  <a:srgbClr val="1A5712"/>
                </a:solidFill>
                <a:latin typeface="Garamond"/>
                <a:cs typeface="Garamond"/>
              </a:rPr>
              <a:t>: Latency and Energy Savings</a:t>
            </a:r>
          </a:p>
        </p:txBody>
      </p:sp>
      <p:graphicFrame>
        <p:nvGraphicFramePr>
          <p:cNvPr id="4" name="Chart 3"/>
          <p:cNvGraphicFramePr/>
          <p:nvPr/>
        </p:nvGraphicFramePr>
        <p:xfrm>
          <a:off x="457200" y="1447800"/>
          <a:ext cx="8077200" cy="4800600"/>
        </p:xfrm>
        <a:graphic>
          <a:graphicData uri="http://schemas.openxmlformats.org/drawingml/2006/chart">
            <c:chart xmlns:c="http://schemas.openxmlformats.org/drawingml/2006/chart" xmlns:r="http://schemas.openxmlformats.org/officeDocument/2006/relationships" r:id="rId2"/>
          </a:graphicData>
        </a:graphic>
      </p:graphicFrame>
      <p:cxnSp>
        <p:nvCxnSpPr>
          <p:cNvPr id="5" name="Straight Arrow Connector 4"/>
          <p:cNvCxnSpPr/>
          <p:nvPr/>
        </p:nvCxnSpPr>
        <p:spPr bwMode="auto">
          <a:xfrm rot="16200000" flipH="1">
            <a:off x="1409703" y="3695699"/>
            <a:ext cx="2819397" cy="1"/>
          </a:xfrm>
          <a:prstGeom prst="straightConnector1">
            <a:avLst/>
          </a:prstGeom>
          <a:solidFill>
            <a:schemeClr val="accent1"/>
          </a:solidFill>
          <a:ln w="28575" cap="flat" cmpd="sng" algn="ctr">
            <a:solidFill>
              <a:schemeClr val="tx1"/>
            </a:solidFill>
            <a:prstDash val="solid"/>
            <a:round/>
            <a:headEnd type="stealth" w="lg" len="lg"/>
            <a:tailEnd type="stealth" w="lg" len="lg"/>
          </a:ln>
          <a:effectLst/>
        </p:spPr>
      </p:cxnSp>
      <p:sp>
        <p:nvSpPr>
          <p:cNvPr id="6" name="TextBox 5"/>
          <p:cNvSpPr txBox="1"/>
          <p:nvPr/>
        </p:nvSpPr>
        <p:spPr>
          <a:xfrm>
            <a:off x="2819400" y="2438400"/>
            <a:ext cx="992579" cy="523220"/>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Calibri"/>
                <a:ea typeface="+mn-ea"/>
                <a:cs typeface="+mn-cs"/>
              </a:rPr>
              <a:t>11.6x</a:t>
            </a:r>
          </a:p>
        </p:txBody>
      </p:sp>
      <p:cxnSp>
        <p:nvCxnSpPr>
          <p:cNvPr id="7" name="Straight Arrow Connector 6"/>
          <p:cNvCxnSpPr/>
          <p:nvPr/>
        </p:nvCxnSpPr>
        <p:spPr bwMode="auto">
          <a:xfrm rot="16200000" flipH="1">
            <a:off x="4615523" y="3842676"/>
            <a:ext cx="3124200" cy="10847"/>
          </a:xfrm>
          <a:prstGeom prst="straightConnector1">
            <a:avLst/>
          </a:prstGeom>
          <a:solidFill>
            <a:schemeClr val="accent1"/>
          </a:solidFill>
          <a:ln w="28575" cap="flat" cmpd="sng" algn="ctr">
            <a:solidFill>
              <a:schemeClr val="tx1"/>
            </a:solidFill>
            <a:prstDash val="solid"/>
            <a:round/>
            <a:headEnd type="stealth" w="lg" len="lg"/>
            <a:tailEnd type="stealth" w="lg" len="lg"/>
          </a:ln>
          <a:effectLst/>
        </p:spPr>
      </p:cxnSp>
      <p:sp>
        <p:nvSpPr>
          <p:cNvPr id="8" name="TextBox 7"/>
          <p:cNvSpPr txBox="1"/>
          <p:nvPr/>
        </p:nvSpPr>
        <p:spPr>
          <a:xfrm>
            <a:off x="6183045" y="2438400"/>
            <a:ext cx="713632" cy="523220"/>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Calibri"/>
                <a:ea typeface="+mn-ea"/>
                <a:cs typeface="+mn-cs"/>
              </a:rPr>
              <a:t>74x</a:t>
            </a:r>
          </a:p>
        </p:txBody>
      </p:sp>
      <p:sp>
        <p:nvSpPr>
          <p:cNvPr id="10" name="Slide Number Placeholder 9"/>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63C8E0-6DD9-4302-9AA9-5177C785CB79}"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159</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11" name="Rectangle 10"/>
          <p:cNvSpPr/>
          <p:nvPr/>
        </p:nvSpPr>
        <p:spPr>
          <a:xfrm>
            <a:off x="251520" y="6165304"/>
            <a:ext cx="7848872" cy="67710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900" b="0" i="0" u="none" strike="noStrike" kern="1200" cap="none" spc="0" normalizeH="0" baseline="0" noProof="0" dirty="0">
                <a:ln>
                  <a:noFill/>
                </a:ln>
                <a:solidFill>
                  <a:srgbClr val="000000"/>
                </a:solidFill>
                <a:effectLst/>
                <a:uLnTx/>
                <a:uFillTx/>
                <a:latin typeface="Tahoma" charset="0"/>
                <a:ea typeface="+mn-ea"/>
                <a:cs typeface="+mn-cs"/>
              </a:rPr>
              <a:t>Seshadri et al., “</a:t>
            </a:r>
            <a:r>
              <a:rPr kumimoji="0" lang="en-US" altLang="ja-JP" sz="1900" b="0" i="0" u="none" strike="noStrike" kern="1200" cap="none" spc="0" normalizeH="0" baseline="0" noProof="0" dirty="0" err="1">
                <a:ln>
                  <a:noFill/>
                </a:ln>
                <a:solidFill>
                  <a:srgbClr val="0000FF"/>
                </a:solidFill>
                <a:effectLst/>
                <a:uLnTx/>
                <a:uFillTx/>
                <a:latin typeface="Tahoma" charset="0"/>
                <a:ea typeface="ＭＳ Ｐゴシック" panose="020B0600070205080204" pitchFamily="34" charset="-128"/>
                <a:cs typeface="+mn-cs"/>
              </a:rPr>
              <a:t>RowClone</a:t>
            </a:r>
            <a:r>
              <a:rPr kumimoji="0" lang="en-US" altLang="ja-JP" sz="1900" b="0" i="0" u="none" strike="noStrike" kern="1200" cap="none" spc="0" normalizeH="0" baseline="0" noProof="0" dirty="0">
                <a:ln>
                  <a:noFill/>
                </a:ln>
                <a:solidFill>
                  <a:srgbClr val="0000FF"/>
                </a:solidFill>
                <a:effectLst/>
                <a:uLnTx/>
                <a:uFillTx/>
                <a:latin typeface="Tahoma" charset="0"/>
                <a:ea typeface="ＭＳ Ｐゴシック" panose="020B0600070205080204" pitchFamily="34" charset="-128"/>
                <a:cs typeface="+mn-cs"/>
              </a:rPr>
              <a:t>: Fast and Efficient In-DRAM Copy and Initialization of Bulk Data</a:t>
            </a:r>
            <a:r>
              <a:rPr kumimoji="0" lang="en-US" altLang="ja-JP" sz="1900" b="0" i="0" u="none" strike="noStrike" kern="1200" cap="none" spc="0" normalizeH="0" baseline="0" noProof="0" dirty="0">
                <a:ln>
                  <a:noFill/>
                </a:ln>
                <a:solidFill>
                  <a:srgbClr val="000000"/>
                </a:solidFill>
                <a:effectLst/>
                <a:uLnTx/>
                <a:uFillTx/>
                <a:latin typeface="Tahoma" charset="0"/>
                <a:ea typeface="ＭＳ Ｐゴシック" panose="020B0600070205080204" pitchFamily="34" charset="-128"/>
                <a:cs typeface="+mn-cs"/>
              </a:rPr>
              <a:t>,</a:t>
            </a:r>
            <a:r>
              <a:rPr kumimoji="0" lang="en-US" sz="1900" b="0" i="0" u="none" strike="noStrike" kern="1200" cap="none" spc="0" normalizeH="0" baseline="0" noProof="0" dirty="0">
                <a:ln>
                  <a:noFill/>
                </a:ln>
                <a:solidFill>
                  <a:srgbClr val="000000"/>
                </a:solidFill>
                <a:effectLst/>
                <a:uLnTx/>
                <a:uFillTx/>
                <a:latin typeface="Tahoma" charset="0"/>
                <a:ea typeface="+mn-ea"/>
                <a:cs typeface="+mn-cs"/>
              </a:rPr>
              <a:t>”</a:t>
            </a:r>
            <a:r>
              <a:rPr kumimoji="0" lang="en-US" altLang="ja-JP" sz="1900" b="0" i="0" u="none" strike="noStrike" kern="1200" cap="none" spc="0" normalizeH="0" baseline="0" noProof="0" dirty="0">
                <a:ln>
                  <a:noFill/>
                </a:ln>
                <a:solidFill>
                  <a:srgbClr val="000000"/>
                </a:solidFill>
                <a:effectLst/>
                <a:uLnTx/>
                <a:uFillTx/>
                <a:latin typeface="Tahoma" charset="0"/>
                <a:ea typeface="ＭＳ Ｐゴシック" panose="020B0600070205080204" pitchFamily="34" charset="-128"/>
                <a:cs typeface="+mn-cs"/>
              </a:rPr>
              <a:t> MICRO 2013.</a:t>
            </a:r>
            <a:endParaRPr kumimoji="0" lang="en-US" sz="19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6101061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par>
                                <p:cTn id="16" presetID="10" presetClass="entr" presetSubtype="0" fill="hold"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RowClone</a:t>
            </a:r>
          </a:p>
        </p:txBody>
      </p:sp>
      <p:sp>
        <p:nvSpPr>
          <p:cNvPr id="3" name="Content Placeholder 2"/>
          <p:cNvSpPr>
            <a:spLocks noGrp="1"/>
          </p:cNvSpPr>
          <p:nvPr>
            <p:ph idx="1"/>
          </p:nvPr>
        </p:nvSpPr>
        <p:spPr>
          <a:xfrm>
            <a:off x="228600" y="1012279"/>
            <a:ext cx="8610600" cy="5153025"/>
          </a:xfrm>
        </p:spPr>
        <p:txBody>
          <a:bodyPr/>
          <a:lstStyle/>
          <a:p>
            <a:r>
              <a:rPr lang="en-US" sz="1800" dirty="0"/>
              <a:t>Vivek Seshadri, Yoongu Kim, Chris Fallin, Donghyuk Lee, </a:t>
            </a:r>
            <a:r>
              <a:rPr lang="en-US" sz="1800" dirty="0" err="1"/>
              <a:t>Rachata</a:t>
            </a:r>
            <a:r>
              <a:rPr lang="en-US" sz="1800" dirty="0"/>
              <a:t> </a:t>
            </a:r>
            <a:r>
              <a:rPr lang="en-US" sz="1800" dirty="0" err="1"/>
              <a:t>Ausavarungnirun</a:t>
            </a:r>
            <a:r>
              <a:rPr lang="en-US" sz="1800" dirty="0"/>
              <a:t>, Gennady </a:t>
            </a:r>
            <a:r>
              <a:rPr lang="en-US" sz="1800" dirty="0" err="1"/>
              <a:t>Pekhimenko</a:t>
            </a:r>
            <a:r>
              <a:rPr lang="en-US" sz="1800" dirty="0"/>
              <a:t>, </a:t>
            </a:r>
            <a:r>
              <a:rPr lang="en-US" sz="1800" dirty="0" err="1"/>
              <a:t>Yixin</a:t>
            </a:r>
            <a:r>
              <a:rPr lang="en-US" sz="1800" dirty="0"/>
              <a:t> </a:t>
            </a:r>
            <a:r>
              <a:rPr lang="en-US" sz="1800" dirty="0" err="1"/>
              <a:t>Luo</a:t>
            </a:r>
            <a:r>
              <a:rPr lang="en-US" sz="1800" dirty="0"/>
              <a:t>, Onur Mutlu, Michael A. </a:t>
            </a:r>
            <a:r>
              <a:rPr lang="en-US" sz="1800" dirty="0" err="1"/>
              <a:t>Kozuch</a:t>
            </a:r>
            <a:r>
              <a:rPr lang="en-US" sz="1800" dirty="0"/>
              <a:t>, Phillip B. Gibbons, and Todd C. </a:t>
            </a:r>
            <a:r>
              <a:rPr lang="en-US" sz="1800" dirty="0" err="1"/>
              <a:t>Mowry</a:t>
            </a:r>
            <a:r>
              <a:rPr lang="en-US" sz="1800" dirty="0"/>
              <a:t>,</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"RowClone: Fast and Energy-Efficient In-DRAM Bulk Data Copy and Initialization"</a:t>
            </a:r>
            <a:br>
              <a:rPr lang="en-US" sz="1800" dirty="0">
                <a:solidFill>
                  <a:srgbClr val="0432FF"/>
                </a:solidFill>
              </a:rPr>
            </a:br>
            <a:r>
              <a:rPr lang="en-US" sz="1800" i="1" dirty="0"/>
              <a:t>Proceedings of the </a:t>
            </a:r>
            <a:r>
              <a:rPr lang="en-US" sz="1800" i="1" dirty="0">
                <a:hlinkClick r:id="rId3"/>
              </a:rPr>
              <a:t>46th International Symposium on Microarchitecture</a:t>
            </a:r>
            <a:r>
              <a:rPr lang="en-US" sz="1800" i="1" dirty="0"/>
              <a:t> (</a:t>
            </a:r>
            <a:r>
              <a:rPr lang="en-US" sz="1800" b="1" i="1" dirty="0"/>
              <a:t>MICRO</a:t>
            </a:r>
            <a:r>
              <a:rPr lang="en-US" sz="1800" i="1" dirty="0"/>
              <a:t>)</a:t>
            </a:r>
            <a:r>
              <a:rPr lang="en-US" sz="1800" dirty="0"/>
              <a:t>, Davis, CA, December 2013. [</a:t>
            </a:r>
            <a:r>
              <a:rPr lang="en-US" sz="1800" dirty="0">
                <a:hlinkClick r:id="rId4"/>
              </a:rPr>
              <a:t>Slides (pptx)</a:t>
            </a:r>
            <a:r>
              <a:rPr lang="en-US" sz="1800" dirty="0"/>
              <a:t> </a:t>
            </a:r>
            <a:r>
              <a:rPr lang="en-US" sz="1800" dirty="0">
                <a:hlinkClick r:id="rId5"/>
              </a:rPr>
              <a:t>(pdf)</a:t>
            </a:r>
            <a:r>
              <a:rPr lang="en-US" sz="1800" dirty="0"/>
              <a:t>] [</a:t>
            </a:r>
            <a:r>
              <a:rPr lang="en-US" sz="1800" dirty="0">
                <a:hlinkClick r:id="rId6"/>
              </a:rPr>
              <a:t>Lightning Session Slides (pptx)</a:t>
            </a:r>
            <a:r>
              <a:rPr lang="en-US" sz="1800" dirty="0"/>
              <a:t> </a:t>
            </a:r>
            <a:r>
              <a:rPr lang="en-US" sz="1800" dirty="0">
                <a:hlinkClick r:id="rId7"/>
              </a:rPr>
              <a:t>(pdf)</a:t>
            </a:r>
            <a:r>
              <a:rPr lang="en-US" sz="1800" dirty="0"/>
              <a:t>] [</a:t>
            </a:r>
            <a:r>
              <a:rPr lang="en-US" sz="1800" dirty="0">
                <a:hlinkClick r:id="rId8"/>
              </a:rPr>
              <a:t>Poster (pptx)</a:t>
            </a:r>
            <a:r>
              <a:rPr lang="en-US" sz="1800" dirty="0"/>
              <a:t> </a:t>
            </a:r>
            <a:r>
              <a:rPr lang="en-US" sz="1800" dirty="0">
                <a:hlinkClick r:id="rId9"/>
              </a:rPr>
              <a:t>(pdf)</a:t>
            </a:r>
            <a:r>
              <a:rPr lang="en-US" sz="1800" dirty="0"/>
              <a:t>] </a:t>
            </a:r>
          </a:p>
          <a:p>
            <a:endParaRPr lang="en-US" sz="20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160</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6" name="Picture 5"/>
          <p:cNvPicPr>
            <a:picLocks noChangeAspect="1"/>
          </p:cNvPicPr>
          <p:nvPr/>
        </p:nvPicPr>
        <p:blipFill>
          <a:blip r:embed="rId10"/>
          <a:stretch>
            <a:fillRect/>
          </a:stretch>
        </p:blipFill>
        <p:spPr>
          <a:xfrm>
            <a:off x="0" y="3562817"/>
            <a:ext cx="9144000" cy="3322567"/>
          </a:xfrm>
          <a:prstGeom prst="rect">
            <a:avLst/>
          </a:prstGeom>
        </p:spPr>
      </p:pic>
    </p:spTree>
    <p:extLst>
      <p:ext uri="{BB962C8B-B14F-4D97-AF65-F5344CB8AC3E}">
        <p14:creationId xmlns:p14="http://schemas.microsoft.com/office/powerpoint/2010/main" val="398262807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F52266-1D2C-8D48-BB34-6A3BB5936FA8}"/>
              </a:ext>
            </a:extLst>
          </p:cNvPr>
          <p:cNvSpPr>
            <a:spLocks noGrp="1"/>
          </p:cNvSpPr>
          <p:nvPr>
            <p:ph type="title"/>
          </p:nvPr>
        </p:nvSpPr>
        <p:spPr/>
        <p:txBody>
          <a:bodyPr/>
          <a:lstStyle/>
          <a:p>
            <a:r>
              <a:rPr lang="en-US" dirty="0"/>
              <a:t>Real System </a:t>
            </a:r>
            <a:r>
              <a:rPr lang="en-US" dirty="0" err="1"/>
              <a:t>RowClone</a:t>
            </a:r>
            <a:r>
              <a:rPr lang="en-US" dirty="0"/>
              <a:t> Prototype</a:t>
            </a:r>
          </a:p>
        </p:txBody>
      </p:sp>
      <p:sp>
        <p:nvSpPr>
          <p:cNvPr id="3" name="Content Placeholder 2">
            <a:extLst>
              <a:ext uri="{FF2B5EF4-FFF2-40B4-BE49-F238E27FC236}">
                <a16:creationId xmlns:a16="http://schemas.microsoft.com/office/drawing/2014/main" id="{0AD70F19-4C1C-0340-B56E-AAC3CEB668A4}"/>
              </a:ext>
            </a:extLst>
          </p:cNvPr>
          <p:cNvSpPr>
            <a:spLocks noGrp="1"/>
          </p:cNvSpPr>
          <p:nvPr>
            <p:ph idx="1"/>
          </p:nvPr>
        </p:nvSpPr>
        <p:spPr/>
        <p:txBody>
          <a:bodyPr/>
          <a:lstStyle/>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lgn="ctr">
              <a:buNone/>
            </a:pPr>
            <a:r>
              <a:rPr lang="en-US" b="1" dirty="0">
                <a:solidFill>
                  <a:srgbClr val="0000FF"/>
                </a:solidFill>
                <a:hlinkClick r:id="rId2">
                  <a:extLst>
                    <a:ext uri="{A12FA001-AC4F-418D-AE19-62706E023703}">
                      <ahyp:hlinkClr xmlns:ahyp="http://schemas.microsoft.com/office/drawing/2018/hyperlinkcolor" val="tx"/>
                    </a:ext>
                  </a:extLst>
                </a:hlinkClick>
              </a:rPr>
              <a:t>https://arxiv.org/pdf/2111.00082.pdf</a:t>
            </a:r>
            <a:r>
              <a:rPr lang="en-US" b="1" dirty="0">
                <a:solidFill>
                  <a:srgbClr val="0000FF"/>
                </a:solidFill>
              </a:rPr>
              <a:t> </a:t>
            </a:r>
          </a:p>
          <a:p>
            <a:pPr marL="0" indent="0" algn="ctr">
              <a:buNone/>
            </a:pPr>
            <a:r>
              <a:rPr lang="en-US" b="1" dirty="0">
                <a:solidFill>
                  <a:srgbClr val="0000FF"/>
                </a:solidFill>
                <a:hlinkClick r:id="rId3">
                  <a:extLst>
                    <a:ext uri="{A12FA001-AC4F-418D-AE19-62706E023703}">
                      <ahyp:hlinkClr xmlns:ahyp="http://schemas.microsoft.com/office/drawing/2018/hyperlinkcolor" val="tx"/>
                    </a:ext>
                  </a:extLst>
                </a:hlinkClick>
              </a:rPr>
              <a:t>https://github.com/cmu-safari/pidram</a:t>
            </a:r>
            <a:r>
              <a:rPr lang="en-US" b="1" dirty="0">
                <a:solidFill>
                  <a:srgbClr val="0000FF"/>
                </a:solidFill>
              </a:rPr>
              <a:t> </a:t>
            </a:r>
          </a:p>
        </p:txBody>
      </p:sp>
      <p:sp>
        <p:nvSpPr>
          <p:cNvPr id="4" name="Slide Number Placeholder 3">
            <a:extLst>
              <a:ext uri="{FF2B5EF4-FFF2-40B4-BE49-F238E27FC236}">
                <a16:creationId xmlns:a16="http://schemas.microsoft.com/office/drawing/2014/main" id="{B2357E5A-0DAE-DD4C-872F-21FDF83ED09C}"/>
              </a:ext>
            </a:extLst>
          </p:cNvPr>
          <p:cNvSpPr>
            <a:spLocks noGrp="1"/>
          </p:cNvSpPr>
          <p:nvPr>
            <p:ph type="sldNum" sz="quarter" idx="11"/>
          </p:nvPr>
        </p:nvSpPr>
        <p:spPr/>
        <p:txBody>
          <a:bodyPr/>
          <a:lstStyle/>
          <a:p>
            <a:pPr>
              <a:defRPr/>
            </a:pPr>
            <a:fld id="{8E574D81-B5DE-384D-B24B-566C679AE608}" type="slidenum">
              <a:rPr lang="en-US" smtClean="0"/>
              <a:pPr>
                <a:defRPr/>
              </a:pPr>
              <a:t>161</a:t>
            </a:fld>
            <a:endParaRPr lang="en-US"/>
          </a:p>
        </p:txBody>
      </p:sp>
      <p:pic>
        <p:nvPicPr>
          <p:cNvPr id="6" name="Picture 5">
            <a:extLst>
              <a:ext uri="{FF2B5EF4-FFF2-40B4-BE49-F238E27FC236}">
                <a16:creationId xmlns:a16="http://schemas.microsoft.com/office/drawing/2014/main" id="{4968A077-68D5-B642-B9B4-2961262DEAA6}"/>
              </a:ext>
            </a:extLst>
          </p:cNvPr>
          <p:cNvPicPr>
            <a:picLocks noChangeAspect="1"/>
          </p:cNvPicPr>
          <p:nvPr/>
        </p:nvPicPr>
        <p:blipFill>
          <a:blip r:embed="rId4"/>
          <a:stretch>
            <a:fillRect/>
          </a:stretch>
        </p:blipFill>
        <p:spPr>
          <a:xfrm>
            <a:off x="0" y="2204864"/>
            <a:ext cx="9144000" cy="1788837"/>
          </a:xfrm>
          <a:prstGeom prst="rect">
            <a:avLst/>
          </a:prstGeom>
        </p:spPr>
      </p:pic>
    </p:spTree>
    <p:extLst>
      <p:ext uri="{BB962C8B-B14F-4D97-AF65-F5344CB8AC3E}">
        <p14:creationId xmlns:p14="http://schemas.microsoft.com/office/powerpoint/2010/main" val="4088157822"/>
      </p:ext>
    </p:extLst>
  </p:cSld>
  <p:clrMapOvr>
    <a:masterClrMapping/>
  </p:clrMapOvr>
  <p:transition/>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F52266-1D2C-8D48-BB34-6A3BB5936FA8}"/>
              </a:ext>
            </a:extLst>
          </p:cNvPr>
          <p:cNvSpPr>
            <a:spLocks noGrp="1"/>
          </p:cNvSpPr>
          <p:nvPr>
            <p:ph type="title"/>
          </p:nvPr>
        </p:nvSpPr>
        <p:spPr>
          <a:xfrm>
            <a:off x="228600" y="152400"/>
            <a:ext cx="8915400" cy="1066800"/>
          </a:xfrm>
        </p:spPr>
        <p:txBody>
          <a:bodyPr/>
          <a:lstStyle/>
          <a:p>
            <a:r>
              <a:rPr lang="en-US" dirty="0"/>
              <a:t>Real Processing Using Memory Prototype</a:t>
            </a:r>
          </a:p>
        </p:txBody>
      </p:sp>
      <p:sp>
        <p:nvSpPr>
          <p:cNvPr id="3" name="Content Placeholder 2">
            <a:extLst>
              <a:ext uri="{FF2B5EF4-FFF2-40B4-BE49-F238E27FC236}">
                <a16:creationId xmlns:a16="http://schemas.microsoft.com/office/drawing/2014/main" id="{0AD70F19-4C1C-0340-B56E-AAC3CEB668A4}"/>
              </a:ext>
            </a:extLst>
          </p:cNvPr>
          <p:cNvSpPr>
            <a:spLocks noGrp="1"/>
          </p:cNvSpPr>
          <p:nvPr>
            <p:ph idx="1"/>
          </p:nvPr>
        </p:nvSpPr>
        <p:spPr>
          <a:xfrm>
            <a:off x="228600" y="1124744"/>
            <a:ext cx="8610600" cy="5193723"/>
          </a:xfrm>
        </p:spPr>
        <p:txBody>
          <a:bodyPr/>
          <a:lstStyle/>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lgn="ctr">
              <a:buNone/>
            </a:pPr>
            <a:r>
              <a:rPr lang="en-US" b="1" dirty="0">
                <a:solidFill>
                  <a:srgbClr val="0000FF"/>
                </a:solidFill>
                <a:hlinkClick r:id="rId2">
                  <a:extLst>
                    <a:ext uri="{A12FA001-AC4F-418D-AE19-62706E023703}">
                      <ahyp:hlinkClr xmlns:ahyp="http://schemas.microsoft.com/office/drawing/2018/hyperlinkcolor" val="tx"/>
                    </a:ext>
                  </a:extLst>
                </a:hlinkClick>
              </a:rPr>
              <a:t>https://arxiv.org/pdf/2111.00082.pdf</a:t>
            </a:r>
            <a:r>
              <a:rPr lang="en-US" b="1" dirty="0">
                <a:solidFill>
                  <a:srgbClr val="0000FF"/>
                </a:solidFill>
              </a:rPr>
              <a:t> </a:t>
            </a:r>
          </a:p>
          <a:p>
            <a:pPr marL="0" indent="0" algn="ctr">
              <a:buNone/>
            </a:pPr>
            <a:r>
              <a:rPr lang="en-US" b="1" dirty="0">
                <a:solidFill>
                  <a:srgbClr val="0000FF"/>
                </a:solidFill>
                <a:hlinkClick r:id="rId3">
                  <a:extLst>
                    <a:ext uri="{A12FA001-AC4F-418D-AE19-62706E023703}">
                      <ahyp:hlinkClr xmlns:ahyp="http://schemas.microsoft.com/office/drawing/2018/hyperlinkcolor" val="tx"/>
                    </a:ext>
                  </a:extLst>
                </a:hlinkClick>
              </a:rPr>
              <a:t>https://github.com/cmu-safari/pidram</a:t>
            </a:r>
            <a:r>
              <a:rPr lang="en-US" b="1" dirty="0">
                <a:solidFill>
                  <a:srgbClr val="0000FF"/>
                </a:solidFill>
              </a:rPr>
              <a:t> </a:t>
            </a:r>
          </a:p>
        </p:txBody>
      </p:sp>
      <p:sp>
        <p:nvSpPr>
          <p:cNvPr id="4" name="Slide Number Placeholder 3">
            <a:extLst>
              <a:ext uri="{FF2B5EF4-FFF2-40B4-BE49-F238E27FC236}">
                <a16:creationId xmlns:a16="http://schemas.microsoft.com/office/drawing/2014/main" id="{B2357E5A-0DAE-DD4C-872F-21FDF83ED09C}"/>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162</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20" name="TextBox 19">
            <a:extLst>
              <a:ext uri="{FF2B5EF4-FFF2-40B4-BE49-F238E27FC236}">
                <a16:creationId xmlns:a16="http://schemas.microsoft.com/office/drawing/2014/main" id="{71888F9C-ADAD-3C85-EDCD-C4077ADE1C71}"/>
              </a:ext>
            </a:extLst>
          </p:cNvPr>
          <p:cNvSpPr txBox="1"/>
          <p:nvPr/>
        </p:nvSpPr>
        <p:spPr>
          <a:xfrm>
            <a:off x="2286000" y="3002890"/>
            <a:ext cx="4572000"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TR" sz="1800" b="0" i="0" u="none" strike="noStrike" kern="1200" cap="none" spc="0" normalizeH="0" baseline="0" noProof="0" dirty="0">
              <a:ln>
                <a:noFill/>
              </a:ln>
              <a:solidFill>
                <a:srgbClr val="000000"/>
              </a:solidFill>
              <a:effectLst/>
              <a:uLnTx/>
              <a:uFillTx/>
              <a:latin typeface="Tahoma"/>
              <a:ea typeface="+mn-ea"/>
              <a:cs typeface="+mn-cs"/>
            </a:endParaRPr>
          </a:p>
        </p:txBody>
      </p:sp>
      <p:pic>
        <p:nvPicPr>
          <p:cNvPr id="21" name="Picture 20" descr="A picture containing text, electronics, computer&#10;&#10;Description automatically generated">
            <a:extLst>
              <a:ext uri="{FF2B5EF4-FFF2-40B4-BE49-F238E27FC236}">
                <a16:creationId xmlns:a16="http://schemas.microsoft.com/office/drawing/2014/main" id="{90A84942-0C58-EE06-5DCC-7EA31021A407}"/>
              </a:ext>
            </a:extLst>
          </p:cNvPr>
          <p:cNvPicPr>
            <a:picLocks noChangeAspect="1"/>
          </p:cNvPicPr>
          <p:nvPr/>
        </p:nvPicPr>
        <p:blipFill rotWithShape="1">
          <a:blip r:embed="rId4"/>
          <a:srcRect l="11013" r="18661"/>
          <a:stretch/>
        </p:blipFill>
        <p:spPr>
          <a:xfrm rot="5400000">
            <a:off x="2761306" y="-438353"/>
            <a:ext cx="3621387" cy="6858000"/>
          </a:xfrm>
          <a:prstGeom prst="rect">
            <a:avLst/>
          </a:prstGeom>
        </p:spPr>
      </p:pic>
      <p:sp>
        <p:nvSpPr>
          <p:cNvPr id="22" name="Freeform 21">
            <a:extLst>
              <a:ext uri="{FF2B5EF4-FFF2-40B4-BE49-F238E27FC236}">
                <a16:creationId xmlns:a16="http://schemas.microsoft.com/office/drawing/2014/main" id="{F43A5D1A-E45A-26F0-1E29-A341A2FDAFF3}"/>
              </a:ext>
            </a:extLst>
          </p:cNvPr>
          <p:cNvSpPr/>
          <p:nvPr/>
        </p:nvSpPr>
        <p:spPr>
          <a:xfrm>
            <a:off x="2950669" y="1187786"/>
            <a:ext cx="3588444" cy="1283234"/>
          </a:xfrm>
          <a:custGeom>
            <a:avLst/>
            <a:gdLst>
              <a:gd name="connsiteX0" fmla="*/ 0 w 3588444"/>
              <a:gd name="connsiteY0" fmla="*/ 23052 h 1283234"/>
              <a:gd name="connsiteX1" fmla="*/ 276625 w 3588444"/>
              <a:gd name="connsiteY1" fmla="*/ 1283234 h 1283234"/>
              <a:gd name="connsiteX2" fmla="*/ 3281082 w 3588444"/>
              <a:gd name="connsiteY2" fmla="*/ 1221762 h 1283234"/>
              <a:gd name="connsiteX3" fmla="*/ 3588444 w 3588444"/>
              <a:gd name="connsiteY3" fmla="*/ 0 h 1283234"/>
              <a:gd name="connsiteX4" fmla="*/ 0 w 3588444"/>
              <a:gd name="connsiteY4" fmla="*/ 23052 h 12832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8444" h="1283234">
                <a:moveTo>
                  <a:pt x="0" y="23052"/>
                </a:moveTo>
                <a:lnTo>
                  <a:pt x="276625" y="1283234"/>
                </a:lnTo>
                <a:lnTo>
                  <a:pt x="3281082" y="1221762"/>
                </a:lnTo>
                <a:lnTo>
                  <a:pt x="3588444" y="0"/>
                </a:lnTo>
                <a:lnTo>
                  <a:pt x="0" y="23052"/>
                </a:lnTo>
                <a:close/>
              </a:path>
            </a:pathLst>
          </a:custGeom>
          <a:noFill/>
          <a:ln w="38100">
            <a:solidFill>
              <a:srgbClr val="1E7E4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TR" sz="1800" b="0" i="0" u="none" strike="noStrike" kern="1200" cap="none" spc="0" normalizeH="0" baseline="0" noProof="0">
              <a:ln>
                <a:noFill/>
              </a:ln>
              <a:solidFill>
                <a:srgbClr val="FFFFFF"/>
              </a:solidFill>
              <a:effectLst/>
              <a:uLnTx/>
              <a:uFillTx/>
              <a:latin typeface="Tahoma"/>
              <a:ea typeface="+mn-ea"/>
              <a:cs typeface="+mn-cs"/>
            </a:endParaRPr>
          </a:p>
        </p:txBody>
      </p:sp>
      <p:sp>
        <p:nvSpPr>
          <p:cNvPr id="23" name="Freeform 22">
            <a:extLst>
              <a:ext uri="{FF2B5EF4-FFF2-40B4-BE49-F238E27FC236}">
                <a16:creationId xmlns:a16="http://schemas.microsoft.com/office/drawing/2014/main" id="{A7A02C61-C625-DC0D-D2CF-B7212AA2C791}"/>
              </a:ext>
            </a:extLst>
          </p:cNvPr>
          <p:cNvSpPr/>
          <p:nvPr/>
        </p:nvSpPr>
        <p:spPr>
          <a:xfrm>
            <a:off x="2957639" y="1207030"/>
            <a:ext cx="1666959" cy="206347"/>
          </a:xfrm>
          <a:custGeom>
            <a:avLst/>
            <a:gdLst>
              <a:gd name="connsiteX0" fmla="*/ 0 w 1533441"/>
              <a:gd name="connsiteY0" fmla="*/ 0 h 206347"/>
              <a:gd name="connsiteX1" fmla="*/ 36414 w 1533441"/>
              <a:gd name="connsiteY1" fmla="*/ 206347 h 206347"/>
              <a:gd name="connsiteX2" fmla="*/ 1424198 w 1533441"/>
              <a:gd name="connsiteY2" fmla="*/ 206347 h 206347"/>
              <a:gd name="connsiteX3" fmla="*/ 1533441 w 1533441"/>
              <a:gd name="connsiteY3" fmla="*/ 12138 h 206347"/>
              <a:gd name="connsiteX4" fmla="*/ 0 w 1533441"/>
              <a:gd name="connsiteY4" fmla="*/ 0 h 2063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3441" h="206347">
                <a:moveTo>
                  <a:pt x="0" y="0"/>
                </a:moveTo>
                <a:lnTo>
                  <a:pt x="36414" y="206347"/>
                </a:lnTo>
                <a:lnTo>
                  <a:pt x="1424198" y="206347"/>
                </a:lnTo>
                <a:lnTo>
                  <a:pt x="1533441" y="12138"/>
                </a:lnTo>
                <a:lnTo>
                  <a:pt x="0" y="0"/>
                </a:lnTo>
                <a:close/>
              </a:path>
            </a:pathLst>
          </a:custGeom>
          <a:solidFill>
            <a:srgbClr val="1E7E42"/>
          </a:solidFill>
          <a:ln>
            <a:solidFill>
              <a:srgbClr val="1E7E4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TR" sz="1600" b="1" i="0" u="none" strike="noStrike" kern="1200" cap="none" spc="0" normalizeH="0" baseline="0" noProof="0" dirty="0">
                <a:ln>
                  <a:noFill/>
                </a:ln>
                <a:solidFill>
                  <a:srgbClr val="FFFFFF"/>
                </a:solidFill>
                <a:effectLst/>
                <a:uLnTx/>
                <a:uFillTx/>
                <a:latin typeface="Helvetica Neue" panose="02000503000000020004" pitchFamily="2" charset="0"/>
                <a:ea typeface="Helvetica Neue" panose="02000503000000020004" pitchFamily="2" charset="0"/>
                <a:cs typeface="Helvetica Neue" panose="02000503000000020004" pitchFamily="2" charset="0"/>
              </a:rPr>
              <a:t>Host Machine</a:t>
            </a:r>
          </a:p>
        </p:txBody>
      </p:sp>
      <p:sp>
        <p:nvSpPr>
          <p:cNvPr id="24" name="Freeform 23">
            <a:extLst>
              <a:ext uri="{FF2B5EF4-FFF2-40B4-BE49-F238E27FC236}">
                <a16:creationId xmlns:a16="http://schemas.microsoft.com/office/drawing/2014/main" id="{88B03DE1-9BDF-A27F-7BB8-8DB98C14839E}"/>
              </a:ext>
            </a:extLst>
          </p:cNvPr>
          <p:cNvSpPr/>
          <p:nvPr/>
        </p:nvSpPr>
        <p:spPr>
          <a:xfrm>
            <a:off x="1917700" y="2431906"/>
            <a:ext cx="5029200" cy="1339850"/>
          </a:xfrm>
          <a:custGeom>
            <a:avLst/>
            <a:gdLst>
              <a:gd name="connsiteX0" fmla="*/ 666750 w 5029200"/>
              <a:gd name="connsiteY0" fmla="*/ 95250 h 1339850"/>
              <a:gd name="connsiteX1" fmla="*/ 0 w 5029200"/>
              <a:gd name="connsiteY1" fmla="*/ 1339850 h 1339850"/>
              <a:gd name="connsiteX2" fmla="*/ 5029200 w 5029200"/>
              <a:gd name="connsiteY2" fmla="*/ 1270000 h 1339850"/>
              <a:gd name="connsiteX3" fmla="*/ 4356100 w 5029200"/>
              <a:gd name="connsiteY3" fmla="*/ 0 h 1339850"/>
              <a:gd name="connsiteX4" fmla="*/ 666750 w 5029200"/>
              <a:gd name="connsiteY4" fmla="*/ 95250 h 13398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29200" h="1339850">
                <a:moveTo>
                  <a:pt x="666750" y="95250"/>
                </a:moveTo>
                <a:lnTo>
                  <a:pt x="0" y="1339850"/>
                </a:lnTo>
                <a:lnTo>
                  <a:pt x="5029200" y="1270000"/>
                </a:lnTo>
                <a:lnTo>
                  <a:pt x="4356100" y="0"/>
                </a:lnTo>
                <a:lnTo>
                  <a:pt x="666750" y="95250"/>
                </a:lnTo>
                <a:close/>
              </a:path>
            </a:pathLst>
          </a:custGeom>
          <a:noFill/>
          <a:ln w="38100">
            <a:solidFill>
              <a:srgbClr val="006CB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TR" sz="1800" b="0" i="0" u="none" strike="noStrike" kern="1200" cap="none" spc="0" normalizeH="0" baseline="0" noProof="0">
              <a:ln>
                <a:noFill/>
              </a:ln>
              <a:solidFill>
                <a:srgbClr val="FFFFFF"/>
              </a:solidFill>
              <a:effectLst/>
              <a:uLnTx/>
              <a:uFillTx/>
              <a:latin typeface="Tahoma"/>
              <a:ea typeface="+mn-ea"/>
              <a:cs typeface="+mn-cs"/>
            </a:endParaRPr>
          </a:p>
        </p:txBody>
      </p:sp>
      <p:sp>
        <p:nvSpPr>
          <p:cNvPr id="25" name="Freeform 24">
            <a:extLst>
              <a:ext uri="{FF2B5EF4-FFF2-40B4-BE49-F238E27FC236}">
                <a16:creationId xmlns:a16="http://schemas.microsoft.com/office/drawing/2014/main" id="{0B27AA9E-4C4B-D9AD-ADE1-3836514327AC}"/>
              </a:ext>
            </a:extLst>
          </p:cNvPr>
          <p:cNvSpPr/>
          <p:nvPr/>
        </p:nvSpPr>
        <p:spPr>
          <a:xfrm>
            <a:off x="2443795" y="2489618"/>
            <a:ext cx="1581993" cy="303451"/>
          </a:xfrm>
          <a:custGeom>
            <a:avLst/>
            <a:gdLst>
              <a:gd name="connsiteX0" fmla="*/ 0 w 1581993"/>
              <a:gd name="connsiteY0" fmla="*/ 303451 h 303451"/>
              <a:gd name="connsiteX1" fmla="*/ 1521302 w 1581993"/>
              <a:gd name="connsiteY1" fmla="*/ 283221 h 303451"/>
              <a:gd name="connsiteX2" fmla="*/ 1581993 w 1581993"/>
              <a:gd name="connsiteY2" fmla="*/ 0 h 303451"/>
              <a:gd name="connsiteX3" fmla="*/ 145656 w 1581993"/>
              <a:gd name="connsiteY3" fmla="*/ 32368 h 303451"/>
              <a:gd name="connsiteX4" fmla="*/ 0 w 1581993"/>
              <a:gd name="connsiteY4" fmla="*/ 303451 h 3034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81993" h="303451">
                <a:moveTo>
                  <a:pt x="0" y="303451"/>
                </a:moveTo>
                <a:lnTo>
                  <a:pt x="1521302" y="283221"/>
                </a:lnTo>
                <a:lnTo>
                  <a:pt x="1581993" y="0"/>
                </a:lnTo>
                <a:lnTo>
                  <a:pt x="145656" y="32368"/>
                </a:lnTo>
                <a:lnTo>
                  <a:pt x="0" y="303451"/>
                </a:lnTo>
                <a:close/>
              </a:path>
            </a:pathLst>
          </a:custGeom>
          <a:solidFill>
            <a:srgbClr val="006CBA"/>
          </a:solidFill>
          <a:ln>
            <a:solidFill>
              <a:srgbClr val="006CB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TR" sz="1600" b="1" i="0" u="none" strike="noStrike" kern="1200" cap="none" spc="0" normalizeH="0" baseline="0" noProof="0" dirty="0">
                <a:ln>
                  <a:noFill/>
                </a:ln>
                <a:solidFill>
                  <a:srgbClr val="FFFFFF"/>
                </a:solidFill>
                <a:effectLst/>
                <a:uLnTx/>
                <a:uFillTx/>
                <a:latin typeface="Helvetica Neue" panose="02000503000000020004" pitchFamily="2" charset="0"/>
                <a:ea typeface="Helvetica Neue" panose="02000503000000020004" pitchFamily="2" charset="0"/>
                <a:cs typeface="Helvetica Neue" panose="02000503000000020004" pitchFamily="2" charset="0"/>
              </a:rPr>
              <a:t>FPGA Board</a:t>
            </a:r>
          </a:p>
        </p:txBody>
      </p:sp>
      <p:sp>
        <p:nvSpPr>
          <p:cNvPr id="26" name="Freeform 25">
            <a:extLst>
              <a:ext uri="{FF2B5EF4-FFF2-40B4-BE49-F238E27FC236}">
                <a16:creationId xmlns:a16="http://schemas.microsoft.com/office/drawing/2014/main" id="{25F84937-148A-0176-98A1-3C9A01C9E3CF}"/>
              </a:ext>
            </a:extLst>
          </p:cNvPr>
          <p:cNvSpPr/>
          <p:nvPr/>
        </p:nvSpPr>
        <p:spPr>
          <a:xfrm>
            <a:off x="4381500" y="2501756"/>
            <a:ext cx="615950" cy="450850"/>
          </a:xfrm>
          <a:custGeom>
            <a:avLst/>
            <a:gdLst>
              <a:gd name="connsiteX0" fmla="*/ 0 w 615950"/>
              <a:gd name="connsiteY0" fmla="*/ 450850 h 450850"/>
              <a:gd name="connsiteX1" fmla="*/ 9525 w 615950"/>
              <a:gd name="connsiteY1" fmla="*/ 171450 h 450850"/>
              <a:gd name="connsiteX2" fmla="*/ 57150 w 615950"/>
              <a:gd name="connsiteY2" fmla="*/ 171450 h 450850"/>
              <a:gd name="connsiteX3" fmla="*/ 85725 w 615950"/>
              <a:gd name="connsiteY3" fmla="*/ 44450 h 450850"/>
              <a:gd name="connsiteX4" fmla="*/ 273050 w 615950"/>
              <a:gd name="connsiteY4" fmla="*/ 0 h 450850"/>
              <a:gd name="connsiteX5" fmla="*/ 514350 w 615950"/>
              <a:gd name="connsiteY5" fmla="*/ 63500 h 450850"/>
              <a:gd name="connsiteX6" fmla="*/ 530225 w 615950"/>
              <a:gd name="connsiteY6" fmla="*/ 133350 h 450850"/>
              <a:gd name="connsiteX7" fmla="*/ 568325 w 615950"/>
              <a:gd name="connsiteY7" fmla="*/ 161925 h 450850"/>
              <a:gd name="connsiteX8" fmla="*/ 615950 w 615950"/>
              <a:gd name="connsiteY8" fmla="*/ 450850 h 450850"/>
              <a:gd name="connsiteX9" fmla="*/ 0 w 615950"/>
              <a:gd name="connsiteY9" fmla="*/ 450850 h 450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15950" h="450850">
                <a:moveTo>
                  <a:pt x="0" y="450850"/>
                </a:moveTo>
                <a:lnTo>
                  <a:pt x="9525" y="171450"/>
                </a:lnTo>
                <a:lnTo>
                  <a:pt x="57150" y="171450"/>
                </a:lnTo>
                <a:lnTo>
                  <a:pt x="85725" y="44450"/>
                </a:lnTo>
                <a:lnTo>
                  <a:pt x="273050" y="0"/>
                </a:lnTo>
                <a:lnTo>
                  <a:pt x="514350" y="63500"/>
                </a:lnTo>
                <a:lnTo>
                  <a:pt x="530225" y="133350"/>
                </a:lnTo>
                <a:lnTo>
                  <a:pt x="568325" y="161925"/>
                </a:lnTo>
                <a:lnTo>
                  <a:pt x="615950" y="450850"/>
                </a:lnTo>
                <a:lnTo>
                  <a:pt x="0" y="450850"/>
                </a:lnTo>
                <a:close/>
              </a:path>
            </a:pathLst>
          </a:custGeom>
          <a:noFill/>
          <a:ln w="38100">
            <a:solidFill>
              <a:srgbClr val="BA4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TR" sz="1800" b="0" i="0" u="none" strike="noStrike" kern="1200" cap="none" spc="0" normalizeH="0" baseline="0" noProof="0">
              <a:ln>
                <a:noFill/>
              </a:ln>
              <a:solidFill>
                <a:srgbClr val="FFFFFF"/>
              </a:solidFill>
              <a:effectLst/>
              <a:uLnTx/>
              <a:uFillTx/>
              <a:latin typeface="Tahoma"/>
              <a:ea typeface="+mn-ea"/>
              <a:cs typeface="+mn-cs"/>
            </a:endParaRPr>
          </a:p>
        </p:txBody>
      </p:sp>
      <p:sp>
        <p:nvSpPr>
          <p:cNvPr id="27" name="Rectangle 26">
            <a:extLst>
              <a:ext uri="{FF2B5EF4-FFF2-40B4-BE49-F238E27FC236}">
                <a16:creationId xmlns:a16="http://schemas.microsoft.com/office/drawing/2014/main" id="{7538B207-8DD0-08B2-6BAE-7EF1510E36E5}"/>
              </a:ext>
            </a:extLst>
          </p:cNvPr>
          <p:cNvSpPr/>
          <p:nvPr/>
        </p:nvSpPr>
        <p:spPr>
          <a:xfrm>
            <a:off x="4624598" y="2952606"/>
            <a:ext cx="45719" cy="361950"/>
          </a:xfrm>
          <a:prstGeom prst="rect">
            <a:avLst/>
          </a:prstGeom>
          <a:solidFill>
            <a:srgbClr val="BA4300"/>
          </a:solidFill>
          <a:ln>
            <a:solidFill>
              <a:srgbClr val="BA4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TR" sz="1800" b="0" i="0" u="none" strike="noStrike" kern="1200" cap="none" spc="0" normalizeH="0" baseline="0" noProof="0">
              <a:ln>
                <a:noFill/>
              </a:ln>
              <a:solidFill>
                <a:srgbClr val="FFFFFF"/>
              </a:solidFill>
              <a:effectLst/>
              <a:uLnTx/>
              <a:uFillTx/>
              <a:latin typeface="Tahoma"/>
              <a:ea typeface="+mn-ea"/>
              <a:cs typeface="+mn-cs"/>
            </a:endParaRPr>
          </a:p>
        </p:txBody>
      </p:sp>
      <p:sp>
        <p:nvSpPr>
          <p:cNvPr id="28" name="Rectangle 27">
            <a:extLst>
              <a:ext uri="{FF2B5EF4-FFF2-40B4-BE49-F238E27FC236}">
                <a16:creationId xmlns:a16="http://schemas.microsoft.com/office/drawing/2014/main" id="{00C60EA2-B2F3-02F0-9E0A-294DFB2FED87}"/>
              </a:ext>
            </a:extLst>
          </p:cNvPr>
          <p:cNvSpPr/>
          <p:nvPr/>
        </p:nvSpPr>
        <p:spPr>
          <a:xfrm rot="16200000">
            <a:off x="4466483" y="3110721"/>
            <a:ext cx="45719" cy="361950"/>
          </a:xfrm>
          <a:prstGeom prst="rect">
            <a:avLst/>
          </a:prstGeom>
          <a:solidFill>
            <a:srgbClr val="BA4300"/>
          </a:solidFill>
          <a:ln>
            <a:solidFill>
              <a:srgbClr val="BA4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TR" sz="1800" b="0" i="0" u="none" strike="noStrike" kern="1200" cap="none" spc="0" normalizeH="0" baseline="0" noProof="0">
              <a:ln>
                <a:noFill/>
              </a:ln>
              <a:solidFill>
                <a:srgbClr val="FFFFFF"/>
              </a:solidFill>
              <a:effectLst/>
              <a:uLnTx/>
              <a:uFillTx/>
              <a:latin typeface="Tahoma"/>
              <a:ea typeface="+mn-ea"/>
              <a:cs typeface="+mn-cs"/>
            </a:endParaRPr>
          </a:p>
        </p:txBody>
      </p:sp>
      <p:sp>
        <p:nvSpPr>
          <p:cNvPr id="29" name="Rectangle 28">
            <a:extLst>
              <a:ext uri="{FF2B5EF4-FFF2-40B4-BE49-F238E27FC236}">
                <a16:creationId xmlns:a16="http://schemas.microsoft.com/office/drawing/2014/main" id="{30D8093F-4D81-B331-FCCD-AD61838C4100}"/>
              </a:ext>
            </a:extLst>
          </p:cNvPr>
          <p:cNvSpPr/>
          <p:nvPr/>
        </p:nvSpPr>
        <p:spPr>
          <a:xfrm>
            <a:off x="2625725" y="3133581"/>
            <a:ext cx="1682642" cy="273050"/>
          </a:xfrm>
          <a:prstGeom prst="rect">
            <a:avLst/>
          </a:prstGeom>
          <a:solidFill>
            <a:srgbClr val="BA4300"/>
          </a:solidFill>
          <a:ln>
            <a:solidFill>
              <a:srgbClr val="BA4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TR" sz="1600" b="1" i="0" u="none" strike="noStrike" kern="1200" cap="none" spc="0" normalizeH="0" baseline="0" noProof="0" dirty="0">
                <a:ln>
                  <a:noFill/>
                </a:ln>
                <a:solidFill>
                  <a:srgbClr val="FFFFFF"/>
                </a:solidFill>
                <a:effectLst/>
                <a:uLnTx/>
                <a:uFillTx/>
                <a:latin typeface="Helvetica Neue" panose="02000503000000020004" pitchFamily="2" charset="0"/>
                <a:ea typeface="Helvetica Neue" panose="02000503000000020004" pitchFamily="2" charset="0"/>
                <a:cs typeface="Helvetica Neue" panose="02000503000000020004" pitchFamily="2" charset="0"/>
              </a:rPr>
              <a:t>RISC-V System</a:t>
            </a:r>
          </a:p>
        </p:txBody>
      </p:sp>
      <p:sp>
        <p:nvSpPr>
          <p:cNvPr id="30" name="Freeform 29">
            <a:extLst>
              <a:ext uri="{FF2B5EF4-FFF2-40B4-BE49-F238E27FC236}">
                <a16:creationId xmlns:a16="http://schemas.microsoft.com/office/drawing/2014/main" id="{60099585-B42B-89A3-2611-B48DC2F571FD}"/>
              </a:ext>
            </a:extLst>
          </p:cNvPr>
          <p:cNvSpPr/>
          <p:nvPr/>
        </p:nvSpPr>
        <p:spPr>
          <a:xfrm>
            <a:off x="5105400" y="2485881"/>
            <a:ext cx="819150" cy="695325"/>
          </a:xfrm>
          <a:custGeom>
            <a:avLst/>
            <a:gdLst>
              <a:gd name="connsiteX0" fmla="*/ 127000 w 819150"/>
              <a:gd name="connsiteY0" fmla="*/ 695325 h 695325"/>
              <a:gd name="connsiteX1" fmla="*/ 0 w 819150"/>
              <a:gd name="connsiteY1" fmla="*/ 31750 h 695325"/>
              <a:gd name="connsiteX2" fmla="*/ 581025 w 819150"/>
              <a:gd name="connsiteY2" fmla="*/ 0 h 695325"/>
              <a:gd name="connsiteX3" fmla="*/ 819150 w 819150"/>
              <a:gd name="connsiteY3" fmla="*/ 660400 h 695325"/>
              <a:gd name="connsiteX4" fmla="*/ 127000 w 819150"/>
              <a:gd name="connsiteY4" fmla="*/ 695325 h 695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0" h="695325">
                <a:moveTo>
                  <a:pt x="127000" y="695325"/>
                </a:moveTo>
                <a:lnTo>
                  <a:pt x="0" y="31750"/>
                </a:lnTo>
                <a:lnTo>
                  <a:pt x="581025" y="0"/>
                </a:lnTo>
                <a:lnTo>
                  <a:pt x="819150" y="660400"/>
                </a:lnTo>
                <a:lnTo>
                  <a:pt x="127000" y="695325"/>
                </a:lnTo>
                <a:close/>
              </a:path>
            </a:pathLst>
          </a:custGeom>
          <a:noFill/>
          <a:ln w="38100">
            <a:solidFill>
              <a:srgbClr val="B726C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TR" sz="1800" b="0" i="0" u="none" strike="noStrike" kern="1200" cap="none" spc="0" normalizeH="0" baseline="0" noProof="0">
              <a:ln>
                <a:noFill/>
              </a:ln>
              <a:solidFill>
                <a:srgbClr val="FFFFFF"/>
              </a:solidFill>
              <a:effectLst/>
              <a:uLnTx/>
              <a:uFillTx/>
              <a:latin typeface="Tahoma"/>
              <a:ea typeface="+mn-ea"/>
              <a:cs typeface="+mn-cs"/>
            </a:endParaRPr>
          </a:p>
        </p:txBody>
      </p:sp>
      <p:sp>
        <p:nvSpPr>
          <p:cNvPr id="31" name="Rectangle 30">
            <a:extLst>
              <a:ext uri="{FF2B5EF4-FFF2-40B4-BE49-F238E27FC236}">
                <a16:creationId xmlns:a16="http://schemas.microsoft.com/office/drawing/2014/main" id="{ABFB4926-DE8D-C9DB-8A39-86B2CE615D7E}"/>
              </a:ext>
            </a:extLst>
          </p:cNvPr>
          <p:cNvSpPr/>
          <p:nvPr/>
        </p:nvSpPr>
        <p:spPr>
          <a:xfrm rot="21330135">
            <a:off x="5580549" y="3164734"/>
            <a:ext cx="45719" cy="321954"/>
          </a:xfrm>
          <a:prstGeom prst="rect">
            <a:avLst/>
          </a:prstGeom>
          <a:solidFill>
            <a:srgbClr val="B726CF"/>
          </a:solidFill>
          <a:ln>
            <a:solidFill>
              <a:srgbClr val="B726C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TR" sz="1800" b="0" i="0" u="none" strike="noStrike" kern="1200" cap="none" spc="0" normalizeH="0" baseline="0" noProof="0">
              <a:ln>
                <a:noFill/>
              </a:ln>
              <a:solidFill>
                <a:srgbClr val="FFFFFF"/>
              </a:solidFill>
              <a:effectLst/>
              <a:uLnTx/>
              <a:uFillTx/>
              <a:latin typeface="Tahoma"/>
              <a:ea typeface="+mn-ea"/>
              <a:cs typeface="+mn-cs"/>
            </a:endParaRPr>
          </a:p>
        </p:txBody>
      </p:sp>
      <p:sp>
        <p:nvSpPr>
          <p:cNvPr id="32" name="Rectangle 31">
            <a:extLst>
              <a:ext uri="{FF2B5EF4-FFF2-40B4-BE49-F238E27FC236}">
                <a16:creationId xmlns:a16="http://schemas.microsoft.com/office/drawing/2014/main" id="{4333ED37-5FD2-AB80-5473-32379CD7C9EA}"/>
              </a:ext>
            </a:extLst>
          </p:cNvPr>
          <p:cNvSpPr/>
          <p:nvPr/>
        </p:nvSpPr>
        <p:spPr>
          <a:xfrm>
            <a:off x="4572000" y="3378572"/>
            <a:ext cx="2133644" cy="273050"/>
          </a:xfrm>
          <a:prstGeom prst="rect">
            <a:avLst/>
          </a:prstGeom>
          <a:solidFill>
            <a:srgbClr val="B726CF"/>
          </a:solidFill>
          <a:ln>
            <a:solidFill>
              <a:srgbClr val="B726C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TR" sz="1600" b="1" i="0" u="none" strike="noStrike" kern="1200" cap="none" spc="0" normalizeH="0" baseline="0" noProof="0" dirty="0">
                <a:ln>
                  <a:noFill/>
                </a:ln>
                <a:solidFill>
                  <a:srgbClr val="FFFFFF"/>
                </a:solidFill>
                <a:effectLst/>
                <a:uLnTx/>
                <a:uFillTx/>
                <a:latin typeface="Helvetica Neue" panose="02000503000000020004" pitchFamily="2" charset="0"/>
                <a:ea typeface="Helvetica Neue" panose="02000503000000020004" pitchFamily="2" charset="0"/>
                <a:cs typeface="Helvetica Neue" panose="02000503000000020004" pitchFamily="2" charset="0"/>
              </a:rPr>
              <a:t>PiM-Enabled DIMM</a:t>
            </a:r>
          </a:p>
        </p:txBody>
      </p:sp>
    </p:spTree>
    <p:extLst>
      <p:ext uri="{BB962C8B-B14F-4D97-AF65-F5344CB8AC3E}">
        <p14:creationId xmlns:p14="http://schemas.microsoft.com/office/powerpoint/2010/main" val="1979321199"/>
      </p:ext>
    </p:extLst>
  </p:cSld>
  <p:clrMapOvr>
    <a:masterClrMapping/>
  </p:clrMapOvr>
  <p:transition/>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F4AD78-64D2-9C47-B050-A2D2C6E7DA86}"/>
              </a:ext>
            </a:extLst>
          </p:cNvPr>
          <p:cNvSpPr>
            <a:spLocks noGrp="1"/>
          </p:cNvSpPr>
          <p:nvPr>
            <p:ph type="title"/>
          </p:nvPr>
        </p:nvSpPr>
        <p:spPr>
          <a:xfrm>
            <a:off x="228600" y="152400"/>
            <a:ext cx="8915400" cy="1066800"/>
          </a:xfrm>
        </p:spPr>
        <p:txBody>
          <a:bodyPr/>
          <a:lstStyle/>
          <a:p>
            <a:r>
              <a:rPr lang="en-US" sz="3400" dirty="0"/>
              <a:t>Lecture on </a:t>
            </a:r>
            <a:r>
              <a:rPr lang="en-US" sz="3400" dirty="0" err="1"/>
              <a:t>RowClone</a:t>
            </a:r>
            <a:r>
              <a:rPr lang="en-US" sz="3400" dirty="0"/>
              <a:t> &amp; Processing using DRAM</a:t>
            </a:r>
          </a:p>
        </p:txBody>
      </p:sp>
      <p:sp>
        <p:nvSpPr>
          <p:cNvPr id="3" name="Content Placeholder 2">
            <a:extLst>
              <a:ext uri="{FF2B5EF4-FFF2-40B4-BE49-F238E27FC236}">
                <a16:creationId xmlns:a16="http://schemas.microsoft.com/office/drawing/2014/main" id="{51802AAD-62B5-594C-82AB-3F845A08141C}"/>
              </a:ext>
            </a:extLst>
          </p:cNvPr>
          <p:cNvSpPr>
            <a:spLocks noGrp="1"/>
          </p:cNvSpPr>
          <p:nvPr>
            <p:ph idx="1"/>
          </p:nvPr>
        </p:nvSpPr>
        <p:spPr>
          <a:xfrm>
            <a:off x="228600" y="908720"/>
            <a:ext cx="8610600" cy="5339680"/>
          </a:xfrm>
        </p:spPr>
        <p:txBody>
          <a:bodyPr/>
          <a:lstStyle/>
          <a:p>
            <a:pPr marL="0" indent="0">
              <a:buNone/>
            </a:pPr>
            <a:br>
              <a:rPr lang="en-US" sz="1600" dirty="0"/>
            </a:br>
            <a:endParaRPr lang="en-US" sz="1600" dirty="0"/>
          </a:p>
        </p:txBody>
      </p:sp>
      <p:sp>
        <p:nvSpPr>
          <p:cNvPr id="4" name="Slide Number Placeholder 3">
            <a:extLst>
              <a:ext uri="{FF2B5EF4-FFF2-40B4-BE49-F238E27FC236}">
                <a16:creationId xmlns:a16="http://schemas.microsoft.com/office/drawing/2014/main" id="{42A122B2-35CC-C64B-B5EA-4870A730338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BBC5F87A-7D79-2748-8FC3-ED1DCFBCB44E}"/>
              </a:ext>
            </a:extLst>
          </p:cNvPr>
          <p:cNvSpPr txBox="1"/>
          <p:nvPr/>
        </p:nvSpPr>
        <p:spPr>
          <a:xfrm>
            <a:off x="755576" y="6534219"/>
            <a:ext cx="7640938"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432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https://www.youtube.com/watch?v=n6Pwg1qax_E&amp;list=PL5Q2soXY2Zi_7UBNmC9B8Yr5JSwTG9yH4&amp;index=4</a:t>
            </a:r>
            <a:r>
              <a:rPr kumimoji="0" lang="en-US" sz="1200" b="0" i="0" u="none" strike="noStrike" kern="1200" cap="none" spc="0" normalizeH="0" baseline="0" noProof="0" dirty="0">
                <a:ln>
                  <a:noFill/>
                </a:ln>
                <a:solidFill>
                  <a:srgbClr val="0432FF"/>
                </a:solidFill>
                <a:effectLst/>
                <a:uLnTx/>
                <a:uFillTx/>
                <a:latin typeface="Tahoma"/>
                <a:ea typeface="+mn-ea"/>
                <a:cs typeface="+mn-cs"/>
              </a:rPr>
              <a:t> </a:t>
            </a:r>
          </a:p>
        </p:txBody>
      </p:sp>
      <p:pic>
        <p:nvPicPr>
          <p:cNvPr id="6" name="Picture 5">
            <a:extLst>
              <a:ext uri="{FF2B5EF4-FFF2-40B4-BE49-F238E27FC236}">
                <a16:creationId xmlns:a16="http://schemas.microsoft.com/office/drawing/2014/main" id="{04380BC8-733F-0B4F-B4D8-051CFB4C5038}"/>
              </a:ext>
            </a:extLst>
          </p:cNvPr>
          <p:cNvPicPr>
            <a:picLocks noChangeAspect="1"/>
          </p:cNvPicPr>
          <p:nvPr/>
        </p:nvPicPr>
        <p:blipFill>
          <a:blip r:embed="rId3"/>
          <a:stretch>
            <a:fillRect/>
          </a:stretch>
        </p:blipFill>
        <p:spPr>
          <a:xfrm>
            <a:off x="586780" y="928971"/>
            <a:ext cx="7848872" cy="5497264"/>
          </a:xfrm>
          <a:prstGeom prst="rect">
            <a:avLst/>
          </a:prstGeom>
        </p:spPr>
      </p:pic>
    </p:spTree>
    <p:extLst>
      <p:ext uri="{BB962C8B-B14F-4D97-AF65-F5344CB8AC3E}">
        <p14:creationId xmlns:p14="http://schemas.microsoft.com/office/powerpoint/2010/main" val="1372147802"/>
      </p:ext>
    </p:extLst>
  </p:cSld>
  <p:clrMapOvr>
    <a:masterClrMapping/>
  </p:clrMapOvr>
  <p:transition/>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
          <p:cNvSpPr>
            <a:spLocks/>
          </p:cNvSpPr>
          <p:nvPr/>
        </p:nvSpPr>
        <p:spPr bwMode="auto">
          <a:xfrm>
            <a:off x="412750" y="1295400"/>
            <a:ext cx="5740400" cy="39497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0" name="Line 2"/>
          <p:cNvSpPr>
            <a:spLocks noChangeShapeType="1"/>
          </p:cNvSpPr>
          <p:nvPr/>
        </p:nvSpPr>
        <p:spPr bwMode="auto">
          <a:xfrm>
            <a:off x="3289300" y="4584704"/>
            <a:ext cx="0" cy="881857"/>
          </a:xfrm>
          <a:prstGeom prst="line">
            <a:avLst/>
          </a:prstGeom>
          <a:noFill/>
          <a:ln w="889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1" name="Rectangle 3"/>
          <p:cNvSpPr>
            <a:spLocks noGrp="1" noChangeArrowheads="1"/>
          </p:cNvSpPr>
          <p:nvPr>
            <p:ph type="title"/>
          </p:nvPr>
        </p:nvSpPr>
        <p:spPr>
          <a:xfrm>
            <a:off x="419100" y="196850"/>
            <a:ext cx="8724900" cy="558800"/>
          </a:xfrm>
          <a:ln/>
        </p:spPr>
        <p:txBody>
          <a:bodyPr/>
          <a:lstStyle/>
          <a:p>
            <a:r>
              <a:rPr lang="en-US" sz="4400" dirty="0">
                <a:solidFill>
                  <a:srgbClr val="1A5712"/>
                </a:solidFill>
                <a:latin typeface="Garamond"/>
                <a:cs typeface="Garamond"/>
              </a:rPr>
              <a:t>Mindset: Memory as an Accelerator</a:t>
            </a:r>
          </a:p>
        </p:txBody>
      </p:sp>
      <p:sp>
        <p:nvSpPr>
          <p:cNvPr id="22532" name="Rectangle 4"/>
          <p:cNvSpPr>
            <a:spLocks/>
          </p:cNvSpPr>
          <p:nvPr/>
        </p:nvSpPr>
        <p:spPr bwMode="auto">
          <a:xfrm>
            <a:off x="692150" y="16002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3" name="Rectangle 5"/>
          <p:cNvSpPr>
            <a:spLocks/>
          </p:cNvSpPr>
          <p:nvPr/>
        </p:nvSpPr>
        <p:spPr bwMode="auto">
          <a:xfrm>
            <a:off x="1062323" y="1824573"/>
            <a:ext cx="269304" cy="4021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34" name="Rectangle 6"/>
          <p:cNvSpPr>
            <a:spLocks/>
          </p:cNvSpPr>
          <p:nvPr/>
        </p:nvSpPr>
        <p:spPr bwMode="auto">
          <a:xfrm>
            <a:off x="1924050" y="16002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5" name="Rectangle 7"/>
          <p:cNvSpPr>
            <a:spLocks/>
          </p:cNvSpPr>
          <p:nvPr/>
        </p:nvSpPr>
        <p:spPr bwMode="auto">
          <a:xfrm>
            <a:off x="2296604" y="1824573"/>
            <a:ext cx="269304" cy="4021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36" name="Rectangle 8"/>
          <p:cNvSpPr>
            <a:spLocks/>
          </p:cNvSpPr>
          <p:nvPr/>
        </p:nvSpPr>
        <p:spPr bwMode="auto">
          <a:xfrm>
            <a:off x="692150" y="26670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7" name="Rectangle 9"/>
          <p:cNvSpPr>
            <a:spLocks/>
          </p:cNvSpPr>
          <p:nvPr/>
        </p:nvSpPr>
        <p:spPr bwMode="auto">
          <a:xfrm>
            <a:off x="1064704" y="2891373"/>
            <a:ext cx="269304" cy="4021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38" name="Rectangle 10"/>
          <p:cNvSpPr>
            <a:spLocks/>
          </p:cNvSpPr>
          <p:nvPr/>
        </p:nvSpPr>
        <p:spPr bwMode="auto">
          <a:xfrm>
            <a:off x="1924050" y="26670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9" name="Rectangle 11"/>
          <p:cNvSpPr>
            <a:spLocks/>
          </p:cNvSpPr>
          <p:nvPr/>
        </p:nvSpPr>
        <p:spPr bwMode="auto">
          <a:xfrm>
            <a:off x="2296604" y="2891373"/>
            <a:ext cx="269304" cy="4021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0" name="Rectangle 12"/>
          <p:cNvSpPr>
            <a:spLocks/>
          </p:cNvSpPr>
          <p:nvPr/>
        </p:nvSpPr>
        <p:spPr bwMode="auto">
          <a:xfrm>
            <a:off x="3155950" y="161290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1" name="Rectangle 13"/>
          <p:cNvSpPr>
            <a:spLocks/>
          </p:cNvSpPr>
          <p:nvPr/>
        </p:nvSpPr>
        <p:spPr bwMode="auto">
          <a:xfrm>
            <a:off x="3172966" y="1734751"/>
            <a:ext cx="548590"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mini-CPU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2" name="Rectangle 14"/>
          <p:cNvSpPr>
            <a:spLocks/>
          </p:cNvSpPr>
          <p:nvPr/>
        </p:nvSpPr>
        <p:spPr bwMode="auto">
          <a:xfrm>
            <a:off x="3155950" y="226695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3" name="Rectangle 15"/>
          <p:cNvSpPr>
            <a:spLocks/>
          </p:cNvSpPr>
          <p:nvPr/>
        </p:nvSpPr>
        <p:spPr bwMode="auto">
          <a:xfrm>
            <a:off x="3313402" y="2379668"/>
            <a:ext cx="269304" cy="3016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video</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4" name="Rectangle 16"/>
          <p:cNvSpPr>
            <a:spLocks/>
          </p:cNvSpPr>
          <p:nvPr/>
        </p:nvSpPr>
        <p:spPr bwMode="auto">
          <a:xfrm>
            <a:off x="4025900" y="166370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5" name="Rectangle 17"/>
          <p:cNvSpPr>
            <a:spLocks/>
          </p:cNvSpPr>
          <p:nvPr/>
        </p:nvSpPr>
        <p:spPr bwMode="auto">
          <a:xfrm>
            <a:off x="4053619" y="1762943"/>
            <a:ext cx="768483" cy="487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6" name="Rectangle 18"/>
          <p:cNvSpPr>
            <a:spLocks/>
          </p:cNvSpPr>
          <p:nvPr/>
        </p:nvSpPr>
        <p:spPr bwMode="auto">
          <a:xfrm>
            <a:off x="4984750" y="167005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7" name="Rectangle 19"/>
          <p:cNvSpPr>
            <a:spLocks/>
          </p:cNvSpPr>
          <p:nvPr/>
        </p:nvSpPr>
        <p:spPr bwMode="auto">
          <a:xfrm>
            <a:off x="5010087" y="1772468"/>
            <a:ext cx="768483" cy="487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8" name="Rectangle 20"/>
          <p:cNvSpPr>
            <a:spLocks/>
          </p:cNvSpPr>
          <p:nvPr/>
        </p:nvSpPr>
        <p:spPr bwMode="auto">
          <a:xfrm>
            <a:off x="4025900" y="264160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9" name="Rectangle 21"/>
          <p:cNvSpPr>
            <a:spLocks/>
          </p:cNvSpPr>
          <p:nvPr/>
        </p:nvSpPr>
        <p:spPr bwMode="auto">
          <a:xfrm>
            <a:off x="4051237" y="2744018"/>
            <a:ext cx="768483" cy="487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50" name="Rectangle 22"/>
          <p:cNvSpPr>
            <a:spLocks/>
          </p:cNvSpPr>
          <p:nvPr/>
        </p:nvSpPr>
        <p:spPr bwMode="auto">
          <a:xfrm>
            <a:off x="4984750" y="264795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1" name="Rectangle 23"/>
          <p:cNvSpPr>
            <a:spLocks/>
          </p:cNvSpPr>
          <p:nvPr/>
        </p:nvSpPr>
        <p:spPr bwMode="auto">
          <a:xfrm>
            <a:off x="5010087" y="2750368"/>
            <a:ext cx="768483" cy="487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52" name="Rectangle 24"/>
          <p:cNvSpPr>
            <a:spLocks/>
          </p:cNvSpPr>
          <p:nvPr/>
        </p:nvSpPr>
        <p:spPr bwMode="auto">
          <a:xfrm>
            <a:off x="3930650" y="1593850"/>
            <a:ext cx="1981200" cy="1879600"/>
          </a:xfrm>
          <a:prstGeom prst="rect">
            <a:avLst/>
          </a:prstGeom>
          <a:noFill/>
          <a:ln w="25400" cap="flat">
            <a:solidFill>
              <a:schemeClr val="tx1"/>
            </a:solidFill>
            <a:prstDash val="sysDot"/>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3" name="Rectangle 25"/>
          <p:cNvSpPr>
            <a:spLocks/>
          </p:cNvSpPr>
          <p:nvPr/>
        </p:nvSpPr>
        <p:spPr bwMode="auto">
          <a:xfrm>
            <a:off x="692150" y="3733800"/>
            <a:ext cx="5207000" cy="850900"/>
          </a:xfrm>
          <a:prstGeom prst="rect">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4" name="Rectangle 26"/>
          <p:cNvSpPr>
            <a:spLocks/>
          </p:cNvSpPr>
          <p:nvPr/>
        </p:nvSpPr>
        <p:spPr bwMode="auto">
          <a:xfrm>
            <a:off x="3188665" y="4107461"/>
            <a:ext cx="211597" cy="20518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LLC</a:t>
            </a:r>
          </a:p>
        </p:txBody>
      </p:sp>
      <p:sp>
        <p:nvSpPr>
          <p:cNvPr id="22555" name="Rectangle 27"/>
          <p:cNvSpPr>
            <a:spLocks/>
          </p:cNvSpPr>
          <p:nvPr/>
        </p:nvSpPr>
        <p:spPr bwMode="auto">
          <a:xfrm>
            <a:off x="2444750" y="4686300"/>
            <a:ext cx="1695450" cy="444500"/>
          </a:xfrm>
          <a:prstGeom prst="rect">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6" name="Rectangle 28"/>
          <p:cNvSpPr>
            <a:spLocks/>
          </p:cNvSpPr>
          <p:nvPr/>
        </p:nvSpPr>
        <p:spPr bwMode="auto">
          <a:xfrm>
            <a:off x="2702571" y="4825008"/>
            <a:ext cx="1179810" cy="20518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Memory Controller</a:t>
            </a:r>
          </a:p>
        </p:txBody>
      </p:sp>
      <p:sp>
        <p:nvSpPr>
          <p:cNvPr id="22557" name="Rectangle 29"/>
          <p:cNvSpPr>
            <a:spLocks/>
          </p:cNvSpPr>
          <p:nvPr/>
        </p:nvSpPr>
        <p:spPr bwMode="auto">
          <a:xfrm>
            <a:off x="6965950" y="4565650"/>
            <a:ext cx="1695450" cy="5842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8" name="Rectangle 30"/>
          <p:cNvSpPr>
            <a:spLocks/>
          </p:cNvSpPr>
          <p:nvPr/>
        </p:nvSpPr>
        <p:spPr bwMode="auto">
          <a:xfrm>
            <a:off x="7005762" y="4602304"/>
            <a:ext cx="1615827" cy="5616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Specialized</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compute-capability</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in memory</a:t>
            </a:r>
          </a:p>
        </p:txBody>
      </p:sp>
      <p:sp>
        <p:nvSpPr>
          <p:cNvPr id="22559" name="Rectangle 31"/>
          <p:cNvSpPr>
            <a:spLocks/>
          </p:cNvSpPr>
          <p:nvPr/>
        </p:nvSpPr>
        <p:spPr bwMode="auto">
          <a:xfrm>
            <a:off x="6654800" y="1276350"/>
            <a:ext cx="2324100" cy="39497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0" name="Rectangle 32"/>
          <p:cNvSpPr>
            <a:spLocks/>
          </p:cNvSpPr>
          <p:nvPr/>
        </p:nvSpPr>
        <p:spPr bwMode="auto">
          <a:xfrm>
            <a:off x="7542787" y="2989858"/>
            <a:ext cx="538609" cy="20518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Memory</a:t>
            </a:r>
          </a:p>
        </p:txBody>
      </p:sp>
      <p:sp>
        <p:nvSpPr>
          <p:cNvPr id="22561" name="Rectangle 33"/>
          <p:cNvSpPr>
            <a:spLocks/>
          </p:cNvSpPr>
          <p:nvPr/>
        </p:nvSpPr>
        <p:spPr bwMode="auto">
          <a:xfrm>
            <a:off x="6718300" y="1339850"/>
            <a:ext cx="2184400" cy="3136900"/>
          </a:xfrm>
          <a:prstGeom prst="rect">
            <a:avLst/>
          </a:prstGeom>
          <a:noFill/>
          <a:ln w="25400" cap="flat">
            <a:solidFill>
              <a:schemeClr val="tx1"/>
            </a:solidFill>
            <a:prstDash val="sysDot"/>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2" name="Rectangle 34"/>
          <p:cNvSpPr>
            <a:spLocks/>
          </p:cNvSpPr>
          <p:nvPr/>
        </p:nvSpPr>
        <p:spPr bwMode="auto">
          <a:xfrm>
            <a:off x="3149600" y="292100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3" name="Rectangle 35"/>
          <p:cNvSpPr>
            <a:spLocks/>
          </p:cNvSpPr>
          <p:nvPr/>
        </p:nvSpPr>
        <p:spPr bwMode="auto">
          <a:xfrm>
            <a:off x="3245710" y="3033718"/>
            <a:ext cx="397545" cy="3016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imaging</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64" name="Rectangle 36"/>
          <p:cNvSpPr>
            <a:spLocks/>
          </p:cNvSpPr>
          <p:nvPr/>
        </p:nvSpPr>
        <p:spPr bwMode="auto">
          <a:xfrm>
            <a:off x="4311318" y="5523508"/>
            <a:ext cx="807913" cy="20518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Memory Bus</a:t>
            </a:r>
          </a:p>
        </p:txBody>
      </p:sp>
      <p:sp>
        <p:nvSpPr>
          <p:cNvPr id="22565" name="Line 37"/>
          <p:cNvSpPr>
            <a:spLocks noChangeShapeType="1"/>
          </p:cNvSpPr>
          <p:nvPr/>
        </p:nvSpPr>
        <p:spPr bwMode="auto">
          <a:xfrm rot="10800000" flipH="1">
            <a:off x="416722" y="5460207"/>
            <a:ext cx="8562181" cy="0"/>
          </a:xfrm>
          <a:prstGeom prst="line">
            <a:avLst/>
          </a:prstGeom>
          <a:noFill/>
          <a:ln w="1016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6" name="Line 38"/>
          <p:cNvSpPr>
            <a:spLocks noChangeShapeType="1"/>
          </p:cNvSpPr>
          <p:nvPr/>
        </p:nvSpPr>
        <p:spPr bwMode="auto">
          <a:xfrm>
            <a:off x="7816850" y="5226848"/>
            <a:ext cx="0" cy="239713"/>
          </a:xfrm>
          <a:prstGeom prst="line">
            <a:avLst/>
          </a:prstGeom>
          <a:noFill/>
          <a:ln w="889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44" name="Rounded Rectangle 43"/>
          <p:cNvSpPr>
            <a:spLocks noChangeArrowheads="1"/>
          </p:cNvSpPr>
          <p:nvPr/>
        </p:nvSpPr>
        <p:spPr bwMode="auto">
          <a:xfrm rot="5400000">
            <a:off x="6712425" y="3890443"/>
            <a:ext cx="2133601" cy="2286000"/>
          </a:xfrm>
          <a:prstGeom prst="roundRect">
            <a:avLst>
              <a:gd name="adj" fmla="val 16667"/>
            </a:avLst>
          </a:prstGeom>
          <a:noFill/>
          <a:ln w="114300">
            <a:solidFill>
              <a:srgbClr val="FF0000"/>
            </a:solidFill>
            <a:round/>
            <a:headEnd/>
            <a:tailEnd/>
          </a:ln>
          <a:extLst>
            <a:ext uri="{909E8E84-426E-40dd-AFC4-6F175D3DCCD1}">
              <a14:hiddenFill xmlns:a14="http://schemas.microsoft.com/office/drawing/2010/main" xmlns="">
                <a:solidFill>
                  <a:srgbClr val="FFFFFF"/>
                </a:solidFill>
              </a14:hiddenFill>
            </a:ext>
          </a:extLst>
        </p:spPr>
        <p:txBody>
          <a:bodyPr lIns="91440" tIns="45720" rIns="91440" bIns="4572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42" name="TextBox 41"/>
          <p:cNvSpPr txBox="1"/>
          <p:nvPr/>
        </p:nvSpPr>
        <p:spPr>
          <a:xfrm>
            <a:off x="561526" y="6279703"/>
            <a:ext cx="7466858"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rgbClr val="FF0000"/>
                </a:solidFill>
                <a:effectLst/>
                <a:uLnTx/>
                <a:uFillTx/>
                <a:latin typeface="Tahoma"/>
                <a:ea typeface="ヒラギノ角ゴ ProN W6"/>
                <a:cs typeface="Tahoma"/>
              </a:rPr>
              <a:t>Memory similar to a “conventional” accelerator</a:t>
            </a:r>
          </a:p>
        </p:txBody>
      </p:sp>
    </p:spTree>
    <p:extLst>
      <p:ext uri="{BB962C8B-B14F-4D97-AF65-F5344CB8AC3E}">
        <p14:creationId xmlns:p14="http://schemas.microsoft.com/office/powerpoint/2010/main" val="288363529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Lst>
  </p:timing>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(Truly) In-Memory Computation	</a:t>
            </a:r>
          </a:p>
        </p:txBody>
      </p:sp>
      <p:sp>
        <p:nvSpPr>
          <p:cNvPr id="3" name="Content Placeholder 2"/>
          <p:cNvSpPr>
            <a:spLocks noGrp="1"/>
          </p:cNvSpPr>
          <p:nvPr>
            <p:ph idx="1"/>
          </p:nvPr>
        </p:nvSpPr>
        <p:spPr>
          <a:xfrm>
            <a:off x="228600" y="997527"/>
            <a:ext cx="8807896" cy="5193723"/>
          </a:xfrm>
        </p:spPr>
        <p:txBody>
          <a:bodyPr/>
          <a:lstStyle/>
          <a:p>
            <a:r>
              <a:rPr lang="en-US" dirty="0"/>
              <a:t>We can support </a:t>
            </a:r>
            <a:r>
              <a:rPr lang="en-US" dirty="0">
                <a:solidFill>
                  <a:srgbClr val="0000FF"/>
                </a:solidFill>
              </a:rPr>
              <a:t>in-DRAM AND, OR, NOT, MAJ</a:t>
            </a:r>
          </a:p>
          <a:p>
            <a:r>
              <a:rPr lang="en-US" dirty="0"/>
              <a:t>At low cost</a:t>
            </a:r>
          </a:p>
          <a:p>
            <a:r>
              <a:rPr lang="en-US" dirty="0">
                <a:solidFill>
                  <a:srgbClr val="0000FF"/>
                </a:solidFill>
              </a:rPr>
              <a:t>Using analog computation capability of DRAM</a:t>
            </a:r>
          </a:p>
          <a:p>
            <a:pPr lvl="1"/>
            <a:r>
              <a:rPr lang="en-US" dirty="0">
                <a:solidFill>
                  <a:srgbClr val="0000FF"/>
                </a:solidFill>
              </a:rPr>
              <a:t>Idea: activating multiple rows performs computation</a:t>
            </a:r>
          </a:p>
          <a:p>
            <a:r>
              <a:rPr lang="en-US" dirty="0">
                <a:solidFill>
                  <a:srgbClr val="FF0000"/>
                </a:solidFill>
              </a:rPr>
              <a:t>30-60X performance and energy improvement</a:t>
            </a:r>
          </a:p>
          <a:p>
            <a:pPr lvl="1"/>
            <a:r>
              <a:rPr lang="en-US" sz="2000" dirty="0"/>
              <a:t>Seshadri+, “</a:t>
            </a:r>
            <a:r>
              <a:rPr lang="en-US" sz="2000" dirty="0">
                <a:solidFill>
                  <a:schemeClr val="tx2">
                    <a:lumMod val="75000"/>
                  </a:schemeClr>
                </a:solidFill>
              </a:rPr>
              <a:t>Ambit: In-Memory Accelerator for Bulk Bitwise Operations Using Commodity DRAM Technology</a:t>
            </a:r>
            <a:r>
              <a:rPr lang="en-US" sz="2000" dirty="0"/>
              <a:t>,” MICRO 2017.</a:t>
            </a:r>
          </a:p>
          <a:p>
            <a:endParaRPr lang="en-US" dirty="0"/>
          </a:p>
          <a:p>
            <a:endParaRPr lang="en-US" dirty="0"/>
          </a:p>
          <a:p>
            <a:r>
              <a:rPr lang="en-US" dirty="0">
                <a:solidFill>
                  <a:srgbClr val="0000FF"/>
                </a:solidFill>
              </a:rPr>
              <a:t>New memory technologies </a:t>
            </a:r>
            <a:r>
              <a:rPr lang="en-US" dirty="0"/>
              <a:t>enable even more opportunities</a:t>
            </a:r>
          </a:p>
          <a:p>
            <a:pPr lvl="1"/>
            <a:r>
              <a:rPr lang="en-US" dirty="0"/>
              <a:t>Memristors, resistive RAM, phase change </a:t>
            </a:r>
            <a:r>
              <a:rPr lang="en-US" dirty="0" err="1"/>
              <a:t>mem</a:t>
            </a:r>
            <a:r>
              <a:rPr lang="en-US" dirty="0"/>
              <a:t>, STT-MRAM, </a:t>
            </a:r>
            <a:r>
              <a:rPr lang="is-IS" dirty="0"/>
              <a:t>…</a:t>
            </a:r>
            <a:endParaRPr lang="en-US" dirty="0"/>
          </a:p>
          <a:p>
            <a:pPr lvl="1"/>
            <a:r>
              <a:rPr lang="en-US" dirty="0"/>
              <a:t>Can operate on data </a:t>
            </a:r>
            <a:r>
              <a:rPr lang="en-US" dirty="0">
                <a:solidFill>
                  <a:srgbClr val="FF0000"/>
                </a:solidFill>
              </a:rPr>
              <a:t>with minimal movement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165</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211495687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800" dirty="0"/>
              <a:t>In-DRAM AND/OR: Triple Row Activation</a:t>
            </a:r>
          </a:p>
        </p:txBody>
      </p:sp>
      <p:sp>
        <p:nvSpPr>
          <p:cNvPr id="3" name="Content Placeholder 2"/>
          <p:cNvSpPr>
            <a:spLocks noGrp="1"/>
          </p:cNvSpPr>
          <p:nvPr>
            <p:ph idx="1"/>
          </p:nvPr>
        </p:nvSpPr>
        <p:spPr>
          <a:xfrm>
            <a:off x="228600" y="1056928"/>
            <a:ext cx="8610600" cy="4876800"/>
          </a:xfrm>
        </p:spPr>
        <p:txBody>
          <a:bodyPr/>
          <a:lstStyle/>
          <a:p>
            <a:endParaRPr lang="en-US"/>
          </a:p>
        </p:txBody>
      </p:sp>
      <p:sp>
        <p:nvSpPr>
          <p:cNvPr id="4" name="Slide Number Placeholder 3"/>
          <p:cNvSpPr>
            <a:spLocks noGrp="1"/>
          </p:cNvSpPr>
          <p:nvPr>
            <p:ph type="sldNum" sz="quarter" idx="11"/>
          </p:nvPr>
        </p:nvSpPr>
        <p:spPr>
          <a:xfrm>
            <a:off x="6804248" y="6356176"/>
            <a:ext cx="2133600" cy="4572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166</a:t>
            </a:fld>
            <a:endParaRPr kumimoji="0" lang="en-US" altLang="en-US" sz="1600" b="0" i="0" u="none" strike="noStrike" kern="1200" cap="none" spc="0" normalizeH="0" baseline="0" noProof="0" dirty="0">
              <a:ln>
                <a:noFill/>
              </a:ln>
              <a:solidFill>
                <a:srgbClr val="000000"/>
              </a:solidFill>
              <a:effectLst/>
              <a:uLnTx/>
              <a:uFillTx/>
              <a:latin typeface="Garamond" pitchFamily="18" charset="0"/>
              <a:ea typeface="+mn-ea"/>
              <a:cs typeface="+mn-cs"/>
            </a:endParaRPr>
          </a:p>
        </p:txBody>
      </p:sp>
      <p:sp>
        <p:nvSpPr>
          <p:cNvPr id="71" name="Rectangle 70"/>
          <p:cNvSpPr/>
          <p:nvPr/>
        </p:nvSpPr>
        <p:spPr>
          <a:xfrm>
            <a:off x="1384300" y="3190528"/>
            <a:ext cx="387178" cy="68580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72" name="Rectangle 71"/>
          <p:cNvSpPr/>
          <p:nvPr/>
        </p:nvSpPr>
        <p:spPr>
          <a:xfrm>
            <a:off x="1371600" y="3476178"/>
            <a:ext cx="387178" cy="40015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73" name="Rectangle 72"/>
          <p:cNvSpPr/>
          <p:nvPr/>
        </p:nvSpPr>
        <p:spPr>
          <a:xfrm>
            <a:off x="1387613" y="2134614"/>
            <a:ext cx="387178" cy="68580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74" name="Rectangle 73"/>
          <p:cNvSpPr/>
          <p:nvPr/>
        </p:nvSpPr>
        <p:spPr>
          <a:xfrm>
            <a:off x="1390386" y="2420264"/>
            <a:ext cx="387178" cy="40015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grpSp>
        <p:nvGrpSpPr>
          <p:cNvPr id="75" name="Group 74"/>
          <p:cNvGrpSpPr/>
          <p:nvPr/>
        </p:nvGrpSpPr>
        <p:grpSpPr>
          <a:xfrm>
            <a:off x="1752600" y="1133128"/>
            <a:ext cx="3064024" cy="4958665"/>
            <a:chOff x="1828800" y="-857925"/>
            <a:chExt cx="4182533" cy="6768806"/>
          </a:xfrm>
        </p:grpSpPr>
        <p:grpSp>
          <p:nvGrpSpPr>
            <p:cNvPr id="76" name="Group 75"/>
            <p:cNvGrpSpPr/>
            <p:nvPr/>
          </p:nvGrpSpPr>
          <p:grpSpPr>
            <a:xfrm>
              <a:off x="3039533" y="3479094"/>
              <a:ext cx="2971800" cy="1119011"/>
              <a:chOff x="2667000" y="3041650"/>
              <a:chExt cx="2057400" cy="774700"/>
            </a:xfrm>
          </p:grpSpPr>
          <p:grpSp>
            <p:nvGrpSpPr>
              <p:cNvPr id="82" name="Group 81"/>
              <p:cNvGrpSpPr/>
              <p:nvPr/>
            </p:nvGrpSpPr>
            <p:grpSpPr>
              <a:xfrm>
                <a:off x="2667000" y="3048000"/>
                <a:ext cx="609600" cy="762000"/>
                <a:chOff x="2819400" y="3048000"/>
                <a:chExt cx="609600" cy="762000"/>
              </a:xfrm>
            </p:grpSpPr>
            <p:sp>
              <p:nvSpPr>
                <p:cNvPr id="88" name="Isosceles Triangle 87"/>
                <p:cNvSpPr/>
                <p:nvPr/>
              </p:nvSpPr>
              <p:spPr>
                <a:xfrm>
                  <a:off x="2819400" y="3124200"/>
                  <a:ext cx="609600" cy="685800"/>
                </a:xfrm>
                <a:prstGeom prst="triangl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89" name="Oval 88"/>
                <p:cNvSpPr/>
                <p:nvPr/>
              </p:nvSpPr>
              <p:spPr>
                <a:xfrm>
                  <a:off x="3048000" y="3048000"/>
                  <a:ext cx="152400" cy="152400"/>
                </a:xfrm>
                <a:prstGeom prst="ellips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grpSp>
          <p:grpSp>
            <p:nvGrpSpPr>
              <p:cNvPr id="83" name="Group 82"/>
              <p:cNvGrpSpPr/>
              <p:nvPr/>
            </p:nvGrpSpPr>
            <p:grpSpPr>
              <a:xfrm rot="10800000">
                <a:off x="4114800" y="3048000"/>
                <a:ext cx="609600" cy="762000"/>
                <a:chOff x="2819400" y="3048000"/>
                <a:chExt cx="609600" cy="762000"/>
              </a:xfrm>
            </p:grpSpPr>
            <p:sp>
              <p:nvSpPr>
                <p:cNvPr id="86" name="Isosceles Triangle 85"/>
                <p:cNvSpPr/>
                <p:nvPr/>
              </p:nvSpPr>
              <p:spPr>
                <a:xfrm>
                  <a:off x="2819400" y="3124200"/>
                  <a:ext cx="609600" cy="685800"/>
                </a:xfrm>
                <a:prstGeom prst="triangl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87" name="Oval 86"/>
                <p:cNvSpPr/>
                <p:nvPr/>
              </p:nvSpPr>
              <p:spPr>
                <a:xfrm>
                  <a:off x="3048000" y="3048000"/>
                  <a:ext cx="152400" cy="152400"/>
                </a:xfrm>
                <a:prstGeom prst="ellips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grpSp>
          <p:cxnSp>
            <p:nvCxnSpPr>
              <p:cNvPr id="84" name="Elbow Connector 83"/>
              <p:cNvCxnSpPr>
                <a:stCxn id="86" idx="3"/>
                <a:endCxn id="89" idx="0"/>
              </p:cNvCxnSpPr>
              <p:nvPr/>
            </p:nvCxnSpPr>
            <p:spPr>
              <a:xfrm rot="16200000" flipV="1">
                <a:off x="3695700" y="2324100"/>
                <a:ext cx="12700" cy="1447800"/>
              </a:xfrm>
              <a:prstGeom prst="bentConnector3">
                <a:avLst>
                  <a:gd name="adj1" fmla="val 4135134"/>
                </a:avLst>
              </a:prstGeom>
              <a:noFill/>
              <a:ln w="19050" cap="flat" cmpd="sng" algn="ctr">
                <a:solidFill>
                  <a:sysClr val="windowText" lastClr="000000">
                    <a:lumMod val="65000"/>
                    <a:lumOff val="35000"/>
                  </a:sysClr>
                </a:solidFill>
                <a:prstDash val="solid"/>
                <a:headEnd type="none" w="med" len="med"/>
                <a:tailEnd type="none" w="med" len="med"/>
              </a:ln>
              <a:effectLst/>
            </p:spPr>
          </p:cxnSp>
          <p:cxnSp>
            <p:nvCxnSpPr>
              <p:cNvPr id="85" name="Elbow Connector 84"/>
              <p:cNvCxnSpPr>
                <a:stCxn id="87" idx="0"/>
                <a:endCxn id="88" idx="3"/>
              </p:cNvCxnSpPr>
              <p:nvPr/>
            </p:nvCxnSpPr>
            <p:spPr>
              <a:xfrm rot="5400000">
                <a:off x="3695700" y="3086100"/>
                <a:ext cx="12700" cy="1447800"/>
              </a:xfrm>
              <a:prstGeom prst="bentConnector3">
                <a:avLst>
                  <a:gd name="adj1" fmla="val 4427024"/>
                </a:avLst>
              </a:prstGeom>
              <a:noFill/>
              <a:ln w="19050" cap="flat" cmpd="sng" algn="ctr">
                <a:solidFill>
                  <a:sysClr val="windowText" lastClr="000000">
                    <a:lumMod val="65000"/>
                    <a:lumOff val="35000"/>
                  </a:sysClr>
                </a:solidFill>
                <a:prstDash val="solid"/>
                <a:headEnd type="none" w="med" len="med"/>
                <a:tailEnd type="none" w="med" len="med"/>
              </a:ln>
              <a:effectLst/>
            </p:spPr>
          </p:cxnSp>
        </p:grpSp>
        <p:cxnSp>
          <p:nvCxnSpPr>
            <p:cNvPr id="77" name="Straight Connector 76"/>
            <p:cNvCxnSpPr>
              <a:endCxn id="88" idx="1"/>
            </p:cNvCxnSpPr>
            <p:nvPr/>
          </p:nvCxnSpPr>
          <p:spPr>
            <a:xfrm>
              <a:off x="1828800" y="4093633"/>
              <a:ext cx="1430867" cy="0"/>
            </a:xfrm>
            <a:prstGeom prst="line">
              <a:avLst/>
            </a:prstGeom>
            <a:noFill/>
            <a:ln w="38100" cap="flat" cmpd="sng" algn="ctr">
              <a:solidFill>
                <a:srgbClr val="C4442A"/>
              </a:solidFill>
              <a:prstDash val="solid"/>
              <a:headEnd type="none" w="med" len="med"/>
              <a:tailEnd type="none" w="med" len="med"/>
            </a:ln>
            <a:effectLst/>
          </p:spPr>
        </p:cxnSp>
        <p:cxnSp>
          <p:nvCxnSpPr>
            <p:cNvPr id="78" name="Straight Connector 77"/>
            <p:cNvCxnSpPr/>
            <p:nvPr/>
          </p:nvCxnSpPr>
          <p:spPr>
            <a:xfrm>
              <a:off x="2544233" y="4093633"/>
              <a:ext cx="0" cy="935567"/>
            </a:xfrm>
            <a:prstGeom prst="line">
              <a:avLst/>
            </a:prstGeom>
            <a:noFill/>
            <a:ln w="38100" cap="flat" cmpd="sng" algn="ctr">
              <a:solidFill>
                <a:srgbClr val="C4442A"/>
              </a:solidFill>
              <a:prstDash val="solid"/>
              <a:headEnd type="none" w="med" len="med"/>
              <a:tailEnd type="none" w="med" len="med"/>
            </a:ln>
            <a:effectLst/>
          </p:spPr>
        </p:cxnSp>
        <p:cxnSp>
          <p:nvCxnSpPr>
            <p:cNvPr id="79" name="Elbow Connector 78"/>
            <p:cNvCxnSpPr>
              <a:endCxn id="86" idx="5"/>
            </p:cNvCxnSpPr>
            <p:nvPr/>
          </p:nvCxnSpPr>
          <p:spPr>
            <a:xfrm flipV="1">
              <a:off x="2544233" y="3983567"/>
              <a:ext cx="2806700" cy="1045633"/>
            </a:xfrm>
            <a:prstGeom prst="bentConnector3">
              <a:avLst>
                <a:gd name="adj1" fmla="val 67170"/>
              </a:avLst>
            </a:prstGeom>
            <a:noFill/>
            <a:ln w="38100" cap="flat" cmpd="sng" algn="ctr">
              <a:solidFill>
                <a:srgbClr val="C4442A"/>
              </a:solidFill>
              <a:prstDash val="solid"/>
              <a:headEnd type="none" w="med" len="med"/>
              <a:tailEnd type="none" w="med" len="med"/>
            </a:ln>
            <a:effectLst/>
          </p:spPr>
        </p:cxnSp>
        <p:cxnSp>
          <p:nvCxnSpPr>
            <p:cNvPr id="80" name="Straight Connector 79"/>
            <p:cNvCxnSpPr/>
            <p:nvPr/>
          </p:nvCxnSpPr>
          <p:spPr>
            <a:xfrm flipV="1">
              <a:off x="4525433" y="-857925"/>
              <a:ext cx="0" cy="3588327"/>
            </a:xfrm>
            <a:prstGeom prst="line">
              <a:avLst/>
            </a:prstGeom>
            <a:noFill/>
            <a:ln w="38100" cap="flat" cmpd="sng" algn="ctr">
              <a:solidFill>
                <a:sysClr val="windowText" lastClr="000000">
                  <a:lumMod val="65000"/>
                  <a:lumOff val="35000"/>
                </a:sysClr>
              </a:solidFill>
              <a:prstDash val="solid"/>
              <a:headEnd type="none" w="med" len="med"/>
              <a:tailEnd type="none" w="med" len="med"/>
            </a:ln>
            <a:effectLst/>
          </p:spPr>
        </p:cxnSp>
        <p:cxnSp>
          <p:nvCxnSpPr>
            <p:cNvPr id="81" name="Straight Connector 80"/>
            <p:cNvCxnSpPr/>
            <p:nvPr/>
          </p:nvCxnSpPr>
          <p:spPr>
            <a:xfrm flipV="1">
              <a:off x="4525433" y="5398531"/>
              <a:ext cx="0" cy="512350"/>
            </a:xfrm>
            <a:prstGeom prst="line">
              <a:avLst/>
            </a:prstGeom>
            <a:noFill/>
            <a:ln w="38100" cap="flat" cmpd="sng" algn="ctr">
              <a:solidFill>
                <a:sysClr val="windowText" lastClr="000000">
                  <a:lumMod val="65000"/>
                  <a:lumOff val="35000"/>
                </a:sysClr>
              </a:solidFill>
              <a:prstDash val="solid"/>
              <a:headEnd type="none" w="med" len="med"/>
              <a:tailEnd type="none" w="med" len="med"/>
            </a:ln>
            <a:effectLst/>
          </p:spPr>
        </p:cxnSp>
      </p:grpSp>
      <p:sp>
        <p:nvSpPr>
          <p:cNvPr id="90" name="TextBox 89"/>
          <p:cNvSpPr txBox="1"/>
          <p:nvPr/>
        </p:nvSpPr>
        <p:spPr>
          <a:xfrm>
            <a:off x="3733800" y="5715308"/>
            <a:ext cx="1035861"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½V</a:t>
            </a:r>
            <a:r>
              <a:rPr kumimoji="0" lang="en-US" sz="2800" b="1" i="1" u="none" strike="noStrike" kern="1200" cap="none" spc="0" normalizeH="0" baseline="-25000" noProof="0" dirty="0">
                <a:ln>
                  <a:noFill/>
                </a:ln>
                <a:solidFill>
                  <a:prstClr val="black"/>
                </a:solidFill>
                <a:effectLst/>
                <a:uLnTx/>
                <a:uFillTx/>
                <a:latin typeface="Calibri"/>
                <a:ea typeface="+mn-ea"/>
                <a:cs typeface="+mn-cs"/>
              </a:rPr>
              <a:t>DD</a:t>
            </a:r>
          </a:p>
        </p:txBody>
      </p:sp>
      <p:sp>
        <p:nvSpPr>
          <p:cNvPr id="91" name="TextBox 90"/>
          <p:cNvSpPr txBox="1"/>
          <p:nvPr/>
        </p:nvSpPr>
        <p:spPr>
          <a:xfrm>
            <a:off x="3733800" y="980728"/>
            <a:ext cx="1035861"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½V</a:t>
            </a:r>
            <a:r>
              <a:rPr kumimoji="0" lang="en-US" sz="2800" b="1" i="1" u="none" strike="noStrike" kern="1200" cap="none" spc="0" normalizeH="0" baseline="-25000" noProof="0" dirty="0">
                <a:ln>
                  <a:noFill/>
                </a:ln>
                <a:solidFill>
                  <a:prstClr val="black"/>
                </a:solidFill>
                <a:effectLst/>
                <a:uLnTx/>
                <a:uFillTx/>
                <a:latin typeface="Calibri"/>
                <a:ea typeface="+mn-ea"/>
                <a:cs typeface="+mn-cs"/>
              </a:rPr>
              <a:t>DD</a:t>
            </a:r>
          </a:p>
        </p:txBody>
      </p:sp>
      <p:sp>
        <p:nvSpPr>
          <p:cNvPr id="92" name="TextBox 91"/>
          <p:cNvSpPr txBox="1"/>
          <p:nvPr/>
        </p:nvSpPr>
        <p:spPr>
          <a:xfrm>
            <a:off x="1106239" y="4485928"/>
            <a:ext cx="646361"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dis</a:t>
            </a:r>
          </a:p>
        </p:txBody>
      </p:sp>
      <p:grpSp>
        <p:nvGrpSpPr>
          <p:cNvPr id="93" name="Group 92"/>
          <p:cNvGrpSpPr/>
          <p:nvPr/>
        </p:nvGrpSpPr>
        <p:grpSpPr>
          <a:xfrm>
            <a:off x="762000" y="2134614"/>
            <a:ext cx="1546191" cy="834596"/>
            <a:chOff x="1425609" y="2590800"/>
            <a:chExt cx="1546191" cy="834596"/>
          </a:xfrm>
        </p:grpSpPr>
        <p:cxnSp>
          <p:nvCxnSpPr>
            <p:cNvPr id="94" name="Straight Connector 93"/>
            <p:cNvCxnSpPr/>
            <p:nvPr/>
          </p:nvCxnSpPr>
          <p:spPr>
            <a:xfrm>
              <a:off x="2051222"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95" name="Straight Connector 94"/>
            <p:cNvCxnSpPr/>
            <p:nvPr/>
          </p:nvCxnSpPr>
          <p:spPr>
            <a:xfrm>
              <a:off x="2438400"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96" name="Straight Connector 95"/>
            <p:cNvCxnSpPr/>
            <p:nvPr/>
          </p:nvCxnSpPr>
          <p:spPr>
            <a:xfrm>
              <a:off x="2438400" y="2933700"/>
              <a:ext cx="533400"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sp>
          <p:nvSpPr>
            <p:cNvPr id="97" name="Rectangle 96"/>
            <p:cNvSpPr/>
            <p:nvPr/>
          </p:nvSpPr>
          <p:spPr>
            <a:xfrm>
              <a:off x="1425609" y="3311096"/>
              <a:ext cx="125730" cy="114300"/>
            </a:xfrm>
            <a:prstGeom prst="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98" name="Elbow Connector 97"/>
            <p:cNvCxnSpPr>
              <a:endCxn id="97" idx="0"/>
            </p:cNvCxnSpPr>
            <p:nvPr/>
          </p:nvCxnSpPr>
          <p:spPr>
            <a:xfrm rot="10800000" flipV="1">
              <a:off x="1488474" y="2948630"/>
              <a:ext cx="562748" cy="362465"/>
            </a:xfrm>
            <a:prstGeom prst="bentConnector2">
              <a:avLst/>
            </a:prstGeom>
            <a:noFill/>
            <a:ln w="28575" cap="flat" cmpd="sng" algn="ctr">
              <a:solidFill>
                <a:sysClr val="windowText" lastClr="000000">
                  <a:lumMod val="65000"/>
                  <a:lumOff val="35000"/>
                </a:sysClr>
              </a:solidFill>
              <a:prstDash val="solid"/>
              <a:tailEnd type="arrow" w="lg" len="lg"/>
            </a:ln>
            <a:effectLst/>
          </p:spPr>
        </p:cxnSp>
      </p:grpSp>
      <p:cxnSp>
        <p:nvCxnSpPr>
          <p:cNvPr id="99" name="Straight Connector 98"/>
          <p:cNvCxnSpPr/>
          <p:nvPr/>
        </p:nvCxnSpPr>
        <p:spPr>
          <a:xfrm>
            <a:off x="2881451" y="2477514"/>
            <a:ext cx="853357"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00" name="Straight Arrow Connector 99"/>
          <p:cNvCxnSpPr>
            <a:stCxn id="101" idx="6"/>
            <a:endCxn id="102" idx="2"/>
          </p:cNvCxnSpPr>
          <p:nvPr/>
        </p:nvCxnSpPr>
        <p:spPr>
          <a:xfrm>
            <a:off x="2324300" y="2477514"/>
            <a:ext cx="533000" cy="0"/>
          </a:xfrm>
          <a:prstGeom prst="straightConnector1">
            <a:avLst/>
          </a:prstGeom>
          <a:noFill/>
          <a:ln w="38100" cap="flat" cmpd="sng" algn="ctr">
            <a:solidFill>
              <a:srgbClr val="C4442A"/>
            </a:solidFill>
            <a:prstDash val="solid"/>
            <a:tailEnd type="stealth" w="lg" len="lg"/>
          </a:ln>
          <a:effectLst/>
        </p:spPr>
      </p:cxnSp>
      <p:sp>
        <p:nvSpPr>
          <p:cNvPr id="101" name="Oval 100"/>
          <p:cNvSpPr/>
          <p:nvPr/>
        </p:nvSpPr>
        <p:spPr>
          <a:xfrm>
            <a:off x="2209800" y="2420264"/>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102" name="Oval 101"/>
          <p:cNvSpPr/>
          <p:nvPr/>
        </p:nvSpPr>
        <p:spPr>
          <a:xfrm>
            <a:off x="2857300" y="2420264"/>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03" name="Straight Arrow Connector 102"/>
          <p:cNvCxnSpPr/>
          <p:nvPr/>
        </p:nvCxnSpPr>
        <p:spPr>
          <a:xfrm flipV="1">
            <a:off x="2324188" y="2164370"/>
            <a:ext cx="433199" cy="283388"/>
          </a:xfrm>
          <a:prstGeom prst="straightConnector1">
            <a:avLst/>
          </a:prstGeom>
          <a:noFill/>
          <a:ln w="38100" cap="flat" cmpd="sng" algn="ctr">
            <a:solidFill>
              <a:srgbClr val="C4442A"/>
            </a:solidFill>
            <a:prstDash val="solid"/>
            <a:tailEnd type="stealth" w="lg" len="lg"/>
          </a:ln>
          <a:effectLst/>
        </p:spPr>
      </p:cxnSp>
      <p:sp>
        <p:nvSpPr>
          <p:cNvPr id="104" name="Rectangle 103"/>
          <p:cNvSpPr/>
          <p:nvPr/>
        </p:nvSpPr>
        <p:spPr>
          <a:xfrm>
            <a:off x="1387613" y="1133128"/>
            <a:ext cx="387178" cy="68580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105" name="Rectangle 104"/>
          <p:cNvSpPr/>
          <p:nvPr/>
        </p:nvSpPr>
        <p:spPr>
          <a:xfrm>
            <a:off x="1390386" y="1418778"/>
            <a:ext cx="387178" cy="40015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grpSp>
        <p:nvGrpSpPr>
          <p:cNvPr id="106" name="Group 105"/>
          <p:cNvGrpSpPr/>
          <p:nvPr/>
        </p:nvGrpSpPr>
        <p:grpSpPr>
          <a:xfrm>
            <a:off x="762000" y="1133128"/>
            <a:ext cx="1546191" cy="834596"/>
            <a:chOff x="1425609" y="2590800"/>
            <a:chExt cx="1546191" cy="834596"/>
          </a:xfrm>
        </p:grpSpPr>
        <p:cxnSp>
          <p:nvCxnSpPr>
            <p:cNvPr id="107" name="Straight Connector 106"/>
            <p:cNvCxnSpPr/>
            <p:nvPr/>
          </p:nvCxnSpPr>
          <p:spPr>
            <a:xfrm>
              <a:off x="2051222"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08" name="Straight Connector 107"/>
            <p:cNvCxnSpPr/>
            <p:nvPr/>
          </p:nvCxnSpPr>
          <p:spPr>
            <a:xfrm>
              <a:off x="2438400"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09" name="Straight Connector 108"/>
            <p:cNvCxnSpPr/>
            <p:nvPr/>
          </p:nvCxnSpPr>
          <p:spPr>
            <a:xfrm>
              <a:off x="2438400" y="2933700"/>
              <a:ext cx="533400"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sp>
          <p:nvSpPr>
            <p:cNvPr id="110" name="Rectangle 109"/>
            <p:cNvSpPr/>
            <p:nvPr/>
          </p:nvSpPr>
          <p:spPr>
            <a:xfrm>
              <a:off x="1425609" y="3311096"/>
              <a:ext cx="125730" cy="114300"/>
            </a:xfrm>
            <a:prstGeom prst="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11" name="Elbow Connector 110"/>
            <p:cNvCxnSpPr>
              <a:endCxn id="110" idx="0"/>
            </p:cNvCxnSpPr>
            <p:nvPr/>
          </p:nvCxnSpPr>
          <p:spPr>
            <a:xfrm rot="10800000" flipV="1">
              <a:off x="1488474" y="2948630"/>
              <a:ext cx="562748" cy="362465"/>
            </a:xfrm>
            <a:prstGeom prst="bentConnector2">
              <a:avLst/>
            </a:prstGeom>
            <a:noFill/>
            <a:ln w="28575" cap="flat" cmpd="sng" algn="ctr">
              <a:solidFill>
                <a:sysClr val="windowText" lastClr="000000">
                  <a:lumMod val="65000"/>
                  <a:lumOff val="35000"/>
                </a:sysClr>
              </a:solidFill>
              <a:prstDash val="solid"/>
              <a:tailEnd type="arrow" w="lg" len="lg"/>
            </a:ln>
            <a:effectLst/>
          </p:spPr>
        </p:cxnSp>
      </p:grpSp>
      <p:cxnSp>
        <p:nvCxnSpPr>
          <p:cNvPr id="112" name="Straight Connector 111"/>
          <p:cNvCxnSpPr/>
          <p:nvPr/>
        </p:nvCxnSpPr>
        <p:spPr>
          <a:xfrm>
            <a:off x="2881451" y="1476028"/>
            <a:ext cx="853357"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13" name="Straight Arrow Connector 112"/>
          <p:cNvCxnSpPr>
            <a:stCxn id="114" idx="6"/>
            <a:endCxn id="115" idx="2"/>
          </p:cNvCxnSpPr>
          <p:nvPr/>
        </p:nvCxnSpPr>
        <p:spPr>
          <a:xfrm>
            <a:off x="2324300" y="1476028"/>
            <a:ext cx="533000" cy="0"/>
          </a:xfrm>
          <a:prstGeom prst="straightConnector1">
            <a:avLst/>
          </a:prstGeom>
          <a:noFill/>
          <a:ln w="38100" cap="flat" cmpd="sng" algn="ctr">
            <a:solidFill>
              <a:srgbClr val="C4442A"/>
            </a:solidFill>
            <a:prstDash val="solid"/>
            <a:tailEnd type="stealth" w="lg" len="lg"/>
          </a:ln>
          <a:effectLst/>
        </p:spPr>
      </p:cxnSp>
      <p:sp>
        <p:nvSpPr>
          <p:cNvPr id="114" name="Oval 113"/>
          <p:cNvSpPr/>
          <p:nvPr/>
        </p:nvSpPr>
        <p:spPr>
          <a:xfrm>
            <a:off x="2209800" y="1418778"/>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115" name="Oval 114"/>
          <p:cNvSpPr/>
          <p:nvPr/>
        </p:nvSpPr>
        <p:spPr>
          <a:xfrm>
            <a:off x="2857300" y="1418778"/>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16" name="Straight Arrow Connector 115"/>
          <p:cNvCxnSpPr/>
          <p:nvPr/>
        </p:nvCxnSpPr>
        <p:spPr>
          <a:xfrm flipV="1">
            <a:off x="2324188" y="1162884"/>
            <a:ext cx="433199" cy="283388"/>
          </a:xfrm>
          <a:prstGeom prst="straightConnector1">
            <a:avLst/>
          </a:prstGeom>
          <a:noFill/>
          <a:ln w="38100" cap="flat" cmpd="sng" algn="ctr">
            <a:solidFill>
              <a:srgbClr val="C4442A"/>
            </a:solidFill>
            <a:prstDash val="solid"/>
            <a:tailEnd type="stealth" w="lg" len="lg"/>
          </a:ln>
          <a:effectLst/>
        </p:spPr>
      </p:cxnSp>
      <p:sp>
        <p:nvSpPr>
          <p:cNvPr id="117" name="TextBox 116"/>
          <p:cNvSpPr txBox="1"/>
          <p:nvPr/>
        </p:nvSpPr>
        <p:spPr>
          <a:xfrm>
            <a:off x="228600" y="1295708"/>
            <a:ext cx="410690"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A</a:t>
            </a:r>
          </a:p>
        </p:txBody>
      </p:sp>
      <p:sp>
        <p:nvSpPr>
          <p:cNvPr id="118" name="TextBox 117"/>
          <p:cNvSpPr txBox="1"/>
          <p:nvPr/>
        </p:nvSpPr>
        <p:spPr>
          <a:xfrm>
            <a:off x="228600" y="2438708"/>
            <a:ext cx="410690"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B</a:t>
            </a:r>
          </a:p>
        </p:txBody>
      </p:sp>
      <p:grpSp>
        <p:nvGrpSpPr>
          <p:cNvPr id="119" name="Group 118"/>
          <p:cNvGrpSpPr/>
          <p:nvPr/>
        </p:nvGrpSpPr>
        <p:grpSpPr>
          <a:xfrm>
            <a:off x="762000" y="3190528"/>
            <a:ext cx="1546191" cy="834596"/>
            <a:chOff x="1425609" y="2590800"/>
            <a:chExt cx="1546191" cy="834596"/>
          </a:xfrm>
        </p:grpSpPr>
        <p:cxnSp>
          <p:nvCxnSpPr>
            <p:cNvPr id="120" name="Straight Connector 119"/>
            <p:cNvCxnSpPr/>
            <p:nvPr/>
          </p:nvCxnSpPr>
          <p:spPr>
            <a:xfrm>
              <a:off x="2051222"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21" name="Straight Connector 120"/>
            <p:cNvCxnSpPr/>
            <p:nvPr/>
          </p:nvCxnSpPr>
          <p:spPr>
            <a:xfrm>
              <a:off x="2438400"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22" name="Straight Connector 121"/>
            <p:cNvCxnSpPr/>
            <p:nvPr/>
          </p:nvCxnSpPr>
          <p:spPr>
            <a:xfrm>
              <a:off x="2438400" y="2933700"/>
              <a:ext cx="533400"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sp>
          <p:nvSpPr>
            <p:cNvPr id="123" name="Rectangle 122"/>
            <p:cNvSpPr/>
            <p:nvPr/>
          </p:nvSpPr>
          <p:spPr>
            <a:xfrm>
              <a:off x="1425609" y="3311096"/>
              <a:ext cx="125730" cy="114300"/>
            </a:xfrm>
            <a:prstGeom prst="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24" name="Elbow Connector 123"/>
            <p:cNvCxnSpPr>
              <a:endCxn id="123" idx="0"/>
            </p:cNvCxnSpPr>
            <p:nvPr/>
          </p:nvCxnSpPr>
          <p:spPr>
            <a:xfrm rot="10800000" flipV="1">
              <a:off x="1488474" y="2948630"/>
              <a:ext cx="562748" cy="362465"/>
            </a:xfrm>
            <a:prstGeom prst="bentConnector2">
              <a:avLst/>
            </a:prstGeom>
            <a:noFill/>
            <a:ln w="28575" cap="flat" cmpd="sng" algn="ctr">
              <a:solidFill>
                <a:sysClr val="windowText" lastClr="000000">
                  <a:lumMod val="65000"/>
                  <a:lumOff val="35000"/>
                </a:sysClr>
              </a:solidFill>
              <a:prstDash val="solid"/>
              <a:tailEnd type="arrow" w="lg" len="lg"/>
            </a:ln>
            <a:effectLst/>
          </p:spPr>
        </p:cxnSp>
      </p:grpSp>
      <p:cxnSp>
        <p:nvCxnSpPr>
          <p:cNvPr id="125" name="Straight Connector 124"/>
          <p:cNvCxnSpPr/>
          <p:nvPr/>
        </p:nvCxnSpPr>
        <p:spPr>
          <a:xfrm>
            <a:off x="2881451" y="3533428"/>
            <a:ext cx="853357"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26" name="Straight Arrow Connector 125"/>
          <p:cNvCxnSpPr>
            <a:stCxn id="127" idx="6"/>
            <a:endCxn id="128" idx="2"/>
          </p:cNvCxnSpPr>
          <p:nvPr/>
        </p:nvCxnSpPr>
        <p:spPr>
          <a:xfrm>
            <a:off x="2324300" y="3533428"/>
            <a:ext cx="533000" cy="0"/>
          </a:xfrm>
          <a:prstGeom prst="straightConnector1">
            <a:avLst/>
          </a:prstGeom>
          <a:noFill/>
          <a:ln w="38100" cap="flat" cmpd="sng" algn="ctr">
            <a:solidFill>
              <a:srgbClr val="C4442A"/>
            </a:solidFill>
            <a:prstDash val="solid"/>
            <a:tailEnd type="stealth" w="lg" len="lg"/>
          </a:ln>
          <a:effectLst/>
        </p:spPr>
      </p:cxnSp>
      <p:sp>
        <p:nvSpPr>
          <p:cNvPr id="127" name="Oval 126"/>
          <p:cNvSpPr/>
          <p:nvPr/>
        </p:nvSpPr>
        <p:spPr>
          <a:xfrm>
            <a:off x="2209800" y="3476178"/>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128" name="Oval 127"/>
          <p:cNvSpPr/>
          <p:nvPr/>
        </p:nvSpPr>
        <p:spPr>
          <a:xfrm>
            <a:off x="2857300" y="3476178"/>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29" name="Straight Arrow Connector 128"/>
          <p:cNvCxnSpPr/>
          <p:nvPr/>
        </p:nvCxnSpPr>
        <p:spPr>
          <a:xfrm flipV="1">
            <a:off x="2324188" y="3220284"/>
            <a:ext cx="433199" cy="283388"/>
          </a:xfrm>
          <a:prstGeom prst="straightConnector1">
            <a:avLst/>
          </a:prstGeom>
          <a:noFill/>
          <a:ln w="38100" cap="flat" cmpd="sng" algn="ctr">
            <a:solidFill>
              <a:srgbClr val="C4442A"/>
            </a:solidFill>
            <a:prstDash val="solid"/>
            <a:tailEnd type="stealth" w="lg" len="lg"/>
          </a:ln>
          <a:effectLst/>
        </p:spPr>
      </p:cxnSp>
      <p:sp>
        <p:nvSpPr>
          <p:cNvPr id="130" name="TextBox 129"/>
          <p:cNvSpPr txBox="1"/>
          <p:nvPr/>
        </p:nvSpPr>
        <p:spPr>
          <a:xfrm>
            <a:off x="228600" y="3418422"/>
            <a:ext cx="322524"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C</a:t>
            </a:r>
          </a:p>
        </p:txBody>
      </p:sp>
      <p:sp>
        <p:nvSpPr>
          <p:cNvPr id="131" name="Rounded Rectangle 130"/>
          <p:cNvSpPr/>
          <p:nvPr/>
        </p:nvSpPr>
        <p:spPr>
          <a:xfrm>
            <a:off x="5562600" y="1742728"/>
            <a:ext cx="3124200" cy="1604860"/>
          </a:xfrm>
          <a:prstGeom prst="roundRect">
            <a:avLst/>
          </a:prstGeom>
          <a:solidFill>
            <a:srgbClr val="C4442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0" cap="none" spc="0" normalizeH="0" baseline="0" noProof="0" dirty="0">
                <a:ln>
                  <a:noFill/>
                </a:ln>
                <a:solidFill>
                  <a:prstClr val="white"/>
                </a:solidFill>
                <a:effectLst/>
                <a:uLnTx/>
                <a:uFillTx/>
                <a:latin typeface="Calibri"/>
                <a:ea typeface="+mn-ea"/>
                <a:cs typeface="+mn-cs"/>
              </a:rPr>
              <a:t>Final State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1" u="none" strike="noStrike" kern="0" cap="none" spc="0" normalizeH="0" baseline="0" noProof="0" dirty="0">
                <a:ln>
                  <a:noFill/>
                </a:ln>
                <a:solidFill>
                  <a:prstClr val="white"/>
                </a:solidFill>
                <a:effectLst/>
                <a:uLnTx/>
                <a:uFillTx/>
                <a:latin typeface="Calibri"/>
                <a:ea typeface="+mn-ea"/>
                <a:cs typeface="+mn-cs"/>
              </a:rPr>
              <a:t>AB + BC + AC</a:t>
            </a:r>
          </a:p>
        </p:txBody>
      </p:sp>
      <p:sp>
        <p:nvSpPr>
          <p:cNvPr id="132" name="TextBox 131"/>
          <p:cNvSpPr txBox="1"/>
          <p:nvPr/>
        </p:nvSpPr>
        <p:spPr>
          <a:xfrm>
            <a:off x="3792103" y="980728"/>
            <a:ext cx="1313297"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½V</a:t>
            </a:r>
            <a:r>
              <a:rPr kumimoji="0" lang="en-US" sz="2800" b="1" i="1" u="none" strike="noStrike" kern="1200" cap="none" spc="0" normalizeH="0" baseline="-25000" noProof="0" dirty="0">
                <a:ln>
                  <a:noFill/>
                </a:ln>
                <a:solidFill>
                  <a:prstClr val="black"/>
                </a:solidFill>
                <a:effectLst/>
                <a:uLnTx/>
                <a:uFillTx/>
                <a:latin typeface="Calibri"/>
                <a:ea typeface="+mn-ea"/>
                <a:cs typeface="+mn-cs"/>
              </a:rPr>
              <a:t>DD</a:t>
            </a:r>
            <a:r>
              <a:rPr kumimoji="0" lang="en-US" sz="2800" b="1" i="1" u="none" strike="noStrike" kern="1200" cap="none" spc="0" normalizeH="0" baseline="0" noProof="0" dirty="0">
                <a:ln>
                  <a:noFill/>
                </a:ln>
                <a:solidFill>
                  <a:prstClr val="black"/>
                </a:solidFill>
                <a:effectLst/>
                <a:uLnTx/>
                <a:uFillTx/>
                <a:latin typeface="Calibri"/>
                <a:ea typeface="+mn-ea"/>
                <a:cs typeface="+mn-cs"/>
              </a:rPr>
              <a:t>+</a:t>
            </a:r>
            <a:r>
              <a:rPr kumimoji="0" lang="el-GR" sz="2800" b="1" i="1" u="none" strike="noStrike" kern="1200" cap="none" spc="0" normalizeH="0" baseline="0" noProof="0" dirty="0">
                <a:ln>
                  <a:noFill/>
                </a:ln>
                <a:solidFill>
                  <a:prstClr val="black"/>
                </a:solidFill>
                <a:effectLst/>
                <a:uLnTx/>
                <a:uFillTx/>
                <a:latin typeface="Calibri"/>
                <a:ea typeface="+mn-ea"/>
                <a:cs typeface="+mn-cs"/>
              </a:rPr>
              <a:t>δ</a:t>
            </a:r>
            <a:endParaRPr kumimoji="0" lang="en-US" sz="2800" b="1" i="1" u="none" strike="noStrike" kern="1200" cap="none" spc="0" normalizeH="0" baseline="0" noProof="0" dirty="0">
              <a:ln>
                <a:noFill/>
              </a:ln>
              <a:solidFill>
                <a:prstClr val="black"/>
              </a:solidFill>
              <a:effectLst/>
              <a:uLnTx/>
              <a:uFillTx/>
              <a:latin typeface="Calibri"/>
              <a:ea typeface="+mn-ea"/>
              <a:cs typeface="+mn-cs"/>
            </a:endParaRPr>
          </a:p>
        </p:txBody>
      </p:sp>
      <p:sp>
        <p:nvSpPr>
          <p:cNvPr id="133" name="Rounded Rectangle 132"/>
          <p:cNvSpPr/>
          <p:nvPr/>
        </p:nvSpPr>
        <p:spPr>
          <a:xfrm>
            <a:off x="5562600" y="3643068"/>
            <a:ext cx="3124200" cy="1604860"/>
          </a:xfrm>
          <a:prstGeom prst="roundRect">
            <a:avLst/>
          </a:prstGeom>
          <a:solidFill>
            <a:srgbClr val="C4442A"/>
          </a:solidFill>
          <a:ln w="25400" cap="flat" cmpd="sng" algn="ctr">
            <a:noFill/>
            <a:prstDash val="solid"/>
          </a:ln>
          <a:effectLst/>
        </p:spPr>
        <p:txBody>
          <a:bodyPr lIns="45720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1" u="none" strike="noStrike" kern="0" cap="none" spc="0" normalizeH="0" baseline="0" noProof="0" dirty="0">
                <a:ln>
                  <a:noFill/>
                </a:ln>
                <a:solidFill>
                  <a:prstClr val="white"/>
                </a:solidFill>
                <a:effectLst/>
                <a:uLnTx/>
                <a:uFillTx/>
                <a:latin typeface="Calibri"/>
                <a:ea typeface="+mn-ea"/>
                <a:cs typeface="+mn-cs"/>
              </a:rPr>
              <a:t>C(A + B) + ~C(AB)</a:t>
            </a:r>
          </a:p>
        </p:txBody>
      </p:sp>
      <p:sp>
        <p:nvSpPr>
          <p:cNvPr id="134" name="TextBox 133"/>
          <p:cNvSpPr txBox="1"/>
          <p:nvPr/>
        </p:nvSpPr>
        <p:spPr>
          <a:xfrm>
            <a:off x="1143000" y="4485928"/>
            <a:ext cx="60960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en</a:t>
            </a:r>
          </a:p>
        </p:txBody>
      </p:sp>
      <p:sp>
        <p:nvSpPr>
          <p:cNvPr id="135" name="TextBox 134"/>
          <p:cNvSpPr txBox="1"/>
          <p:nvPr/>
        </p:nvSpPr>
        <p:spPr>
          <a:xfrm>
            <a:off x="4114800" y="5705128"/>
            <a:ext cx="381000" cy="53440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0</a:t>
            </a:r>
          </a:p>
        </p:txBody>
      </p:sp>
      <p:sp>
        <p:nvSpPr>
          <p:cNvPr id="136" name="TextBox 135"/>
          <p:cNvSpPr txBox="1"/>
          <p:nvPr/>
        </p:nvSpPr>
        <p:spPr>
          <a:xfrm>
            <a:off x="4004331" y="990908"/>
            <a:ext cx="720069"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V</a:t>
            </a:r>
            <a:r>
              <a:rPr kumimoji="0" lang="en-US" sz="2800" b="1" i="1" u="none" strike="noStrike" kern="1200" cap="none" spc="0" normalizeH="0" baseline="-25000" noProof="0" dirty="0">
                <a:ln>
                  <a:noFill/>
                </a:ln>
                <a:solidFill>
                  <a:prstClr val="black"/>
                </a:solidFill>
                <a:effectLst/>
                <a:uLnTx/>
                <a:uFillTx/>
                <a:latin typeface="Calibri"/>
                <a:ea typeface="+mn-ea"/>
                <a:cs typeface="+mn-cs"/>
              </a:rPr>
              <a:t>DD</a:t>
            </a:r>
          </a:p>
        </p:txBody>
      </p:sp>
      <p:sp>
        <p:nvSpPr>
          <p:cNvPr id="137" name="TextBox 136"/>
          <p:cNvSpPr txBox="1"/>
          <p:nvPr/>
        </p:nvSpPr>
        <p:spPr>
          <a:xfrm>
            <a:off x="1781681" y="6453336"/>
            <a:ext cx="5677969"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Seshadri+, “</a:t>
            </a:r>
            <a:r>
              <a:rPr kumimoji="0" lang="en-US" sz="1400" b="0" i="0" u="none" strike="noStrike" kern="1200" cap="none" spc="0" normalizeH="0" baseline="0" noProof="0" dirty="0">
                <a:ln>
                  <a:noFill/>
                </a:ln>
                <a:solidFill>
                  <a:srgbClr val="0000FF"/>
                </a:solidFill>
                <a:effectLst/>
                <a:uLnTx/>
                <a:uFillTx/>
                <a:latin typeface="Tahoma"/>
                <a:ea typeface="+mn-ea"/>
                <a:cs typeface="+mn-cs"/>
              </a:rPr>
              <a:t>Fast Bulk Bitwise AND and OR in DRAM</a:t>
            </a:r>
            <a:r>
              <a:rPr kumimoji="0" lang="en-US" sz="1400" b="0" i="0" u="none" strike="noStrike" kern="1200" cap="none" spc="0" normalizeH="0" baseline="0" noProof="0" dirty="0">
                <a:ln>
                  <a:noFill/>
                </a:ln>
                <a:solidFill>
                  <a:srgbClr val="000000"/>
                </a:solidFill>
                <a:effectLst/>
                <a:uLnTx/>
                <a:uFillTx/>
                <a:latin typeface="Tahoma"/>
                <a:ea typeface="+mn-ea"/>
                <a:cs typeface="+mn-cs"/>
              </a:rPr>
              <a:t>”, IEEE CAL 2015.</a:t>
            </a:r>
          </a:p>
        </p:txBody>
      </p:sp>
    </p:spTree>
    <p:extLst>
      <p:ext uri="{BB962C8B-B14F-4D97-AF65-F5344CB8AC3E}">
        <p14:creationId xmlns:p14="http://schemas.microsoft.com/office/powerpoint/2010/main" val="192234998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116"/>
                                        </p:tgtEl>
                                      </p:cBhvr>
                                    </p:animEffect>
                                    <p:set>
                                      <p:cBhvr>
                                        <p:cTn id="7" dur="1" fill="hold">
                                          <p:stCondLst>
                                            <p:cond delay="499"/>
                                          </p:stCondLst>
                                        </p:cTn>
                                        <p:tgtEl>
                                          <p:spTgt spid="116"/>
                                        </p:tgtEl>
                                        <p:attrNameLst>
                                          <p:attrName>style.visibility</p:attrName>
                                        </p:attrNameLst>
                                      </p:cBhvr>
                                      <p:to>
                                        <p:strVal val="hidden"/>
                                      </p:to>
                                    </p:set>
                                  </p:childTnLst>
                                </p:cTn>
                              </p:par>
                              <p:par>
                                <p:cTn id="8" presetID="10" presetClass="exit" presetSubtype="0" fill="hold" nodeType="withEffect">
                                  <p:stCondLst>
                                    <p:cond delay="0"/>
                                  </p:stCondLst>
                                  <p:childTnLst>
                                    <p:animEffect transition="out" filter="fade">
                                      <p:cBhvr>
                                        <p:cTn id="9" dur="500"/>
                                        <p:tgtEl>
                                          <p:spTgt spid="103"/>
                                        </p:tgtEl>
                                      </p:cBhvr>
                                    </p:animEffect>
                                    <p:set>
                                      <p:cBhvr>
                                        <p:cTn id="10" dur="1" fill="hold">
                                          <p:stCondLst>
                                            <p:cond delay="499"/>
                                          </p:stCondLst>
                                        </p:cTn>
                                        <p:tgtEl>
                                          <p:spTgt spid="103"/>
                                        </p:tgtEl>
                                        <p:attrNameLst>
                                          <p:attrName>style.visibility</p:attrName>
                                        </p:attrNameLst>
                                      </p:cBhvr>
                                      <p:to>
                                        <p:strVal val="hidden"/>
                                      </p:to>
                                    </p:set>
                                  </p:childTnLst>
                                </p:cTn>
                              </p:par>
                              <p:par>
                                <p:cTn id="11" presetID="10" presetClass="exit" presetSubtype="0" fill="hold" nodeType="withEffect">
                                  <p:stCondLst>
                                    <p:cond delay="0"/>
                                  </p:stCondLst>
                                  <p:childTnLst>
                                    <p:animEffect transition="out" filter="fade">
                                      <p:cBhvr>
                                        <p:cTn id="12" dur="500"/>
                                        <p:tgtEl>
                                          <p:spTgt spid="129"/>
                                        </p:tgtEl>
                                      </p:cBhvr>
                                    </p:animEffect>
                                    <p:set>
                                      <p:cBhvr>
                                        <p:cTn id="13" dur="1" fill="hold">
                                          <p:stCondLst>
                                            <p:cond delay="499"/>
                                          </p:stCondLst>
                                        </p:cTn>
                                        <p:tgtEl>
                                          <p:spTgt spid="129"/>
                                        </p:tgtEl>
                                        <p:attrNameLst>
                                          <p:attrName>style.visibility</p:attrName>
                                        </p:attrNameLst>
                                      </p:cBhvr>
                                      <p:to>
                                        <p:strVal val="hidden"/>
                                      </p:to>
                                    </p:set>
                                  </p:childTnLst>
                                </p:cTn>
                              </p:par>
                              <p:par>
                                <p:cTn id="14" presetID="10" presetClass="entr" presetSubtype="0" fill="hold" nodeType="withEffect">
                                  <p:stCondLst>
                                    <p:cond delay="0"/>
                                  </p:stCondLst>
                                  <p:childTnLst>
                                    <p:set>
                                      <p:cBhvr>
                                        <p:cTn id="15" dur="1" fill="hold">
                                          <p:stCondLst>
                                            <p:cond delay="0"/>
                                          </p:stCondLst>
                                        </p:cTn>
                                        <p:tgtEl>
                                          <p:spTgt spid="113"/>
                                        </p:tgtEl>
                                        <p:attrNameLst>
                                          <p:attrName>style.visibility</p:attrName>
                                        </p:attrNameLst>
                                      </p:cBhvr>
                                      <p:to>
                                        <p:strVal val="visible"/>
                                      </p:to>
                                    </p:set>
                                    <p:animEffect transition="in" filter="fade">
                                      <p:cBhvr>
                                        <p:cTn id="16" dur="500"/>
                                        <p:tgtEl>
                                          <p:spTgt spid="113"/>
                                        </p:tgtEl>
                                      </p:cBhvr>
                                    </p:animEffect>
                                  </p:childTnLst>
                                </p:cTn>
                              </p:par>
                              <p:par>
                                <p:cTn id="17" presetID="10" presetClass="entr" presetSubtype="0" fill="hold" nodeType="withEffect">
                                  <p:stCondLst>
                                    <p:cond delay="0"/>
                                  </p:stCondLst>
                                  <p:childTnLst>
                                    <p:set>
                                      <p:cBhvr>
                                        <p:cTn id="18" dur="1" fill="hold">
                                          <p:stCondLst>
                                            <p:cond delay="0"/>
                                          </p:stCondLst>
                                        </p:cTn>
                                        <p:tgtEl>
                                          <p:spTgt spid="100"/>
                                        </p:tgtEl>
                                        <p:attrNameLst>
                                          <p:attrName>style.visibility</p:attrName>
                                        </p:attrNameLst>
                                      </p:cBhvr>
                                      <p:to>
                                        <p:strVal val="visible"/>
                                      </p:to>
                                    </p:set>
                                    <p:animEffect transition="in" filter="fade">
                                      <p:cBhvr>
                                        <p:cTn id="19" dur="500"/>
                                        <p:tgtEl>
                                          <p:spTgt spid="100"/>
                                        </p:tgtEl>
                                      </p:cBhvr>
                                    </p:animEffect>
                                  </p:childTnLst>
                                </p:cTn>
                              </p:par>
                              <p:par>
                                <p:cTn id="20" presetID="10" presetClass="entr" presetSubtype="0" fill="hold" nodeType="withEffect">
                                  <p:stCondLst>
                                    <p:cond delay="0"/>
                                  </p:stCondLst>
                                  <p:childTnLst>
                                    <p:set>
                                      <p:cBhvr>
                                        <p:cTn id="21" dur="1" fill="hold">
                                          <p:stCondLst>
                                            <p:cond delay="0"/>
                                          </p:stCondLst>
                                        </p:cTn>
                                        <p:tgtEl>
                                          <p:spTgt spid="126"/>
                                        </p:tgtEl>
                                        <p:attrNameLst>
                                          <p:attrName>style.visibility</p:attrName>
                                        </p:attrNameLst>
                                      </p:cBhvr>
                                      <p:to>
                                        <p:strVal val="visible"/>
                                      </p:to>
                                    </p:set>
                                    <p:animEffect transition="in" filter="fade">
                                      <p:cBhvr>
                                        <p:cTn id="22" dur="500"/>
                                        <p:tgtEl>
                                          <p:spTgt spid="126"/>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xit" presetSubtype="1" fill="hold" grpId="0" nodeType="clickEffect">
                                  <p:stCondLst>
                                    <p:cond delay="0"/>
                                  </p:stCondLst>
                                  <p:childTnLst>
                                    <p:animEffect transition="out" filter="wipe(up)">
                                      <p:cBhvr>
                                        <p:cTn id="26" dur="500"/>
                                        <p:tgtEl>
                                          <p:spTgt spid="73"/>
                                        </p:tgtEl>
                                      </p:cBhvr>
                                    </p:animEffect>
                                    <p:set>
                                      <p:cBhvr>
                                        <p:cTn id="27" dur="1" fill="hold">
                                          <p:stCondLst>
                                            <p:cond delay="499"/>
                                          </p:stCondLst>
                                        </p:cTn>
                                        <p:tgtEl>
                                          <p:spTgt spid="73"/>
                                        </p:tgtEl>
                                        <p:attrNameLst>
                                          <p:attrName>style.visibility</p:attrName>
                                        </p:attrNameLst>
                                      </p:cBhvr>
                                      <p:to>
                                        <p:strVal val="hidden"/>
                                      </p:to>
                                    </p:set>
                                  </p:childTnLst>
                                </p:cTn>
                              </p:par>
                              <p:par>
                                <p:cTn id="28" presetID="22" presetClass="exit" presetSubtype="1" fill="hold" grpId="0" nodeType="withEffect">
                                  <p:stCondLst>
                                    <p:cond delay="0"/>
                                  </p:stCondLst>
                                  <p:childTnLst>
                                    <p:animEffect transition="out" filter="wipe(up)">
                                      <p:cBhvr>
                                        <p:cTn id="29" dur="500"/>
                                        <p:tgtEl>
                                          <p:spTgt spid="104"/>
                                        </p:tgtEl>
                                      </p:cBhvr>
                                    </p:animEffect>
                                    <p:set>
                                      <p:cBhvr>
                                        <p:cTn id="30" dur="1" fill="hold">
                                          <p:stCondLst>
                                            <p:cond delay="499"/>
                                          </p:stCondLst>
                                        </p:cTn>
                                        <p:tgtEl>
                                          <p:spTgt spid="104"/>
                                        </p:tgtEl>
                                        <p:attrNameLst>
                                          <p:attrName>style.visibility</p:attrName>
                                        </p:attrNameLst>
                                      </p:cBhvr>
                                      <p:to>
                                        <p:strVal val="hidden"/>
                                      </p:to>
                                    </p:set>
                                  </p:childTnLst>
                                </p:cTn>
                              </p:par>
                              <p:par>
                                <p:cTn id="31" presetID="22" presetClass="entr" presetSubtype="4" fill="hold" grpId="0" nodeType="withEffect">
                                  <p:stCondLst>
                                    <p:cond delay="0"/>
                                  </p:stCondLst>
                                  <p:childTnLst>
                                    <p:set>
                                      <p:cBhvr>
                                        <p:cTn id="32" dur="1" fill="hold">
                                          <p:stCondLst>
                                            <p:cond delay="0"/>
                                          </p:stCondLst>
                                        </p:cTn>
                                        <p:tgtEl>
                                          <p:spTgt spid="72"/>
                                        </p:tgtEl>
                                        <p:attrNameLst>
                                          <p:attrName>style.visibility</p:attrName>
                                        </p:attrNameLst>
                                      </p:cBhvr>
                                      <p:to>
                                        <p:strVal val="visible"/>
                                      </p:to>
                                    </p:set>
                                    <p:animEffect transition="in" filter="wipe(down)">
                                      <p:cBhvr>
                                        <p:cTn id="33" dur="500"/>
                                        <p:tgtEl>
                                          <p:spTgt spid="72"/>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132"/>
                                        </p:tgtEl>
                                        <p:attrNameLst>
                                          <p:attrName>style.visibility</p:attrName>
                                        </p:attrNameLst>
                                      </p:cBhvr>
                                      <p:to>
                                        <p:strVal val="visible"/>
                                      </p:to>
                                    </p:set>
                                    <p:animEffect transition="in" filter="fade">
                                      <p:cBhvr>
                                        <p:cTn id="38" dur="500"/>
                                        <p:tgtEl>
                                          <p:spTgt spid="132"/>
                                        </p:tgtEl>
                                      </p:cBhvr>
                                    </p:animEffect>
                                  </p:childTnLst>
                                </p:cTn>
                              </p:par>
                              <p:par>
                                <p:cTn id="39" presetID="10" presetClass="exit" presetSubtype="0" fill="hold" grpId="0" nodeType="withEffect">
                                  <p:stCondLst>
                                    <p:cond delay="0"/>
                                  </p:stCondLst>
                                  <p:childTnLst>
                                    <p:animEffect transition="out" filter="fade">
                                      <p:cBhvr>
                                        <p:cTn id="40" dur="500"/>
                                        <p:tgtEl>
                                          <p:spTgt spid="91"/>
                                        </p:tgtEl>
                                      </p:cBhvr>
                                    </p:animEffect>
                                    <p:set>
                                      <p:cBhvr>
                                        <p:cTn id="41" dur="1" fill="hold">
                                          <p:stCondLst>
                                            <p:cond delay="499"/>
                                          </p:stCondLst>
                                        </p:cTn>
                                        <p:tgtEl>
                                          <p:spTgt spid="91"/>
                                        </p:tgtEl>
                                        <p:attrNameLst>
                                          <p:attrName>style.visibility</p:attrName>
                                        </p:attrNameLst>
                                      </p:cBhvr>
                                      <p:to>
                                        <p:strVal val="hidden"/>
                                      </p:to>
                                    </p:se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134"/>
                                        </p:tgtEl>
                                        <p:attrNameLst>
                                          <p:attrName>style.visibility</p:attrName>
                                        </p:attrNameLst>
                                      </p:cBhvr>
                                      <p:to>
                                        <p:strVal val="visible"/>
                                      </p:to>
                                    </p:set>
                                    <p:animEffect transition="in" filter="fade">
                                      <p:cBhvr>
                                        <p:cTn id="46" dur="500"/>
                                        <p:tgtEl>
                                          <p:spTgt spid="134"/>
                                        </p:tgtEl>
                                      </p:cBhvr>
                                    </p:animEffect>
                                  </p:childTnLst>
                                </p:cTn>
                              </p:par>
                              <p:par>
                                <p:cTn id="47" presetID="10" presetClass="exit" presetSubtype="0" fill="hold" grpId="0" nodeType="withEffect">
                                  <p:stCondLst>
                                    <p:cond delay="0"/>
                                  </p:stCondLst>
                                  <p:childTnLst>
                                    <p:animEffect transition="out" filter="fade">
                                      <p:cBhvr>
                                        <p:cTn id="48" dur="500"/>
                                        <p:tgtEl>
                                          <p:spTgt spid="92"/>
                                        </p:tgtEl>
                                      </p:cBhvr>
                                    </p:animEffect>
                                    <p:set>
                                      <p:cBhvr>
                                        <p:cTn id="49" dur="1" fill="hold">
                                          <p:stCondLst>
                                            <p:cond delay="499"/>
                                          </p:stCondLst>
                                        </p:cTn>
                                        <p:tgtEl>
                                          <p:spTgt spid="92"/>
                                        </p:tgtEl>
                                        <p:attrNameLst>
                                          <p:attrName>style.visibility</p:attrName>
                                        </p:attrNameLst>
                                      </p:cBhvr>
                                      <p:to>
                                        <p:strVal val="hidden"/>
                                      </p:to>
                                    </p:set>
                                  </p:childTnLst>
                                </p:cTn>
                              </p:par>
                            </p:childTnLst>
                          </p:cTn>
                        </p:par>
                      </p:childTnLst>
                    </p:cTn>
                  </p:par>
                  <p:par>
                    <p:cTn id="50" fill="hold">
                      <p:stCondLst>
                        <p:cond delay="indefinite"/>
                      </p:stCondLst>
                      <p:childTnLst>
                        <p:par>
                          <p:cTn id="51" fill="hold">
                            <p:stCondLst>
                              <p:cond delay="0"/>
                            </p:stCondLst>
                            <p:childTnLst>
                              <p:par>
                                <p:cTn id="52" presetID="10" presetClass="exit" presetSubtype="0" fill="hold" grpId="1" nodeType="clickEffect">
                                  <p:stCondLst>
                                    <p:cond delay="0"/>
                                  </p:stCondLst>
                                  <p:childTnLst>
                                    <p:animEffect transition="out" filter="fade">
                                      <p:cBhvr>
                                        <p:cTn id="53" dur="500"/>
                                        <p:tgtEl>
                                          <p:spTgt spid="132"/>
                                        </p:tgtEl>
                                      </p:cBhvr>
                                    </p:animEffect>
                                    <p:set>
                                      <p:cBhvr>
                                        <p:cTn id="54" dur="1" fill="hold">
                                          <p:stCondLst>
                                            <p:cond delay="499"/>
                                          </p:stCondLst>
                                        </p:cTn>
                                        <p:tgtEl>
                                          <p:spTgt spid="132"/>
                                        </p:tgtEl>
                                        <p:attrNameLst>
                                          <p:attrName>style.visibility</p:attrName>
                                        </p:attrNameLst>
                                      </p:cBhvr>
                                      <p:to>
                                        <p:strVal val="hidden"/>
                                      </p:to>
                                    </p:set>
                                  </p:childTnLst>
                                </p:cTn>
                              </p:par>
                              <p:par>
                                <p:cTn id="55" presetID="10" presetClass="exit" presetSubtype="0" fill="hold" grpId="0" nodeType="withEffect">
                                  <p:stCondLst>
                                    <p:cond delay="0"/>
                                  </p:stCondLst>
                                  <p:childTnLst>
                                    <p:animEffect transition="out" filter="fade">
                                      <p:cBhvr>
                                        <p:cTn id="56" dur="500"/>
                                        <p:tgtEl>
                                          <p:spTgt spid="90"/>
                                        </p:tgtEl>
                                      </p:cBhvr>
                                    </p:animEffect>
                                    <p:set>
                                      <p:cBhvr>
                                        <p:cTn id="57" dur="1" fill="hold">
                                          <p:stCondLst>
                                            <p:cond delay="499"/>
                                          </p:stCondLst>
                                        </p:cTn>
                                        <p:tgtEl>
                                          <p:spTgt spid="90"/>
                                        </p:tgtEl>
                                        <p:attrNameLst>
                                          <p:attrName>style.visibility</p:attrName>
                                        </p:attrNameLst>
                                      </p:cBhvr>
                                      <p:to>
                                        <p:strVal val="hidden"/>
                                      </p:to>
                                    </p:set>
                                  </p:childTnLst>
                                </p:cTn>
                              </p:par>
                              <p:par>
                                <p:cTn id="58" presetID="10" presetClass="entr" presetSubtype="0" fill="hold" grpId="0" nodeType="withEffect">
                                  <p:stCondLst>
                                    <p:cond delay="0"/>
                                  </p:stCondLst>
                                  <p:childTnLst>
                                    <p:set>
                                      <p:cBhvr>
                                        <p:cTn id="59" dur="1" fill="hold">
                                          <p:stCondLst>
                                            <p:cond delay="0"/>
                                          </p:stCondLst>
                                        </p:cTn>
                                        <p:tgtEl>
                                          <p:spTgt spid="136"/>
                                        </p:tgtEl>
                                        <p:attrNameLst>
                                          <p:attrName>style.visibility</p:attrName>
                                        </p:attrNameLst>
                                      </p:cBhvr>
                                      <p:to>
                                        <p:strVal val="visible"/>
                                      </p:to>
                                    </p:set>
                                    <p:animEffect transition="in" filter="fade">
                                      <p:cBhvr>
                                        <p:cTn id="60" dur="500"/>
                                        <p:tgtEl>
                                          <p:spTgt spid="136"/>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135"/>
                                        </p:tgtEl>
                                        <p:attrNameLst>
                                          <p:attrName>style.visibility</p:attrName>
                                        </p:attrNameLst>
                                      </p:cBhvr>
                                      <p:to>
                                        <p:strVal val="visible"/>
                                      </p:to>
                                    </p:set>
                                    <p:animEffect transition="in" filter="fade">
                                      <p:cBhvr>
                                        <p:cTn id="63" dur="500"/>
                                        <p:tgtEl>
                                          <p:spTgt spid="135"/>
                                        </p:tgtEl>
                                      </p:cBhvr>
                                    </p:animEffect>
                                  </p:childTnLst>
                                </p:cTn>
                              </p:par>
                            </p:childTnLst>
                          </p:cTn>
                        </p:par>
                      </p:childTnLst>
                    </p:cTn>
                  </p:par>
                  <p:par>
                    <p:cTn id="64" fill="hold">
                      <p:stCondLst>
                        <p:cond delay="indefinite"/>
                      </p:stCondLst>
                      <p:childTnLst>
                        <p:par>
                          <p:cTn id="65" fill="hold">
                            <p:stCondLst>
                              <p:cond delay="0"/>
                            </p:stCondLst>
                            <p:childTnLst>
                              <p:par>
                                <p:cTn id="66" presetID="22" presetClass="entr" presetSubtype="4" fill="hold" grpId="1" nodeType="clickEffect">
                                  <p:stCondLst>
                                    <p:cond delay="0"/>
                                  </p:stCondLst>
                                  <p:childTnLst>
                                    <p:set>
                                      <p:cBhvr>
                                        <p:cTn id="67" dur="1" fill="hold">
                                          <p:stCondLst>
                                            <p:cond delay="0"/>
                                          </p:stCondLst>
                                        </p:cTn>
                                        <p:tgtEl>
                                          <p:spTgt spid="73"/>
                                        </p:tgtEl>
                                        <p:attrNameLst>
                                          <p:attrName>style.visibility</p:attrName>
                                        </p:attrNameLst>
                                      </p:cBhvr>
                                      <p:to>
                                        <p:strVal val="visible"/>
                                      </p:to>
                                    </p:set>
                                    <p:animEffect transition="in" filter="wipe(down)">
                                      <p:cBhvr>
                                        <p:cTn id="68" dur="500"/>
                                        <p:tgtEl>
                                          <p:spTgt spid="73"/>
                                        </p:tgtEl>
                                      </p:cBhvr>
                                    </p:animEffect>
                                  </p:childTnLst>
                                </p:cTn>
                              </p:par>
                              <p:par>
                                <p:cTn id="69" presetID="22" presetClass="entr" presetSubtype="4" fill="hold" grpId="1" nodeType="withEffect">
                                  <p:stCondLst>
                                    <p:cond delay="0"/>
                                  </p:stCondLst>
                                  <p:childTnLst>
                                    <p:set>
                                      <p:cBhvr>
                                        <p:cTn id="70" dur="1" fill="hold">
                                          <p:stCondLst>
                                            <p:cond delay="0"/>
                                          </p:stCondLst>
                                        </p:cTn>
                                        <p:tgtEl>
                                          <p:spTgt spid="104"/>
                                        </p:tgtEl>
                                        <p:attrNameLst>
                                          <p:attrName>style.visibility</p:attrName>
                                        </p:attrNameLst>
                                      </p:cBhvr>
                                      <p:to>
                                        <p:strVal val="visible"/>
                                      </p:to>
                                    </p:set>
                                    <p:animEffect transition="in" filter="wipe(down)">
                                      <p:cBhvr>
                                        <p:cTn id="71" dur="500"/>
                                        <p:tgtEl>
                                          <p:spTgt spid="104"/>
                                        </p:tgtEl>
                                      </p:cBhvr>
                                    </p:animEffect>
                                  </p:childTnLst>
                                </p:cTn>
                              </p:par>
                              <p:par>
                                <p:cTn id="72" presetID="22" presetClass="entr" presetSubtype="4" fill="hold" grpId="0" nodeType="withEffect">
                                  <p:stCondLst>
                                    <p:cond delay="0"/>
                                  </p:stCondLst>
                                  <p:childTnLst>
                                    <p:set>
                                      <p:cBhvr>
                                        <p:cTn id="73" dur="1" fill="hold">
                                          <p:stCondLst>
                                            <p:cond delay="0"/>
                                          </p:stCondLst>
                                        </p:cTn>
                                        <p:tgtEl>
                                          <p:spTgt spid="71"/>
                                        </p:tgtEl>
                                        <p:attrNameLst>
                                          <p:attrName>style.visibility</p:attrName>
                                        </p:attrNameLst>
                                      </p:cBhvr>
                                      <p:to>
                                        <p:strVal val="visible"/>
                                      </p:to>
                                    </p:set>
                                    <p:animEffect transition="in" filter="wipe(down)">
                                      <p:cBhvr>
                                        <p:cTn id="74" dur="500"/>
                                        <p:tgtEl>
                                          <p:spTgt spid="71"/>
                                        </p:tgtEl>
                                      </p:cBhvr>
                                    </p:animEffect>
                                  </p:childTnLst>
                                </p:cTn>
                              </p:par>
                            </p:childTnLst>
                          </p:cTn>
                        </p:par>
                      </p:childTnLst>
                    </p:cTn>
                  </p:par>
                  <p:par>
                    <p:cTn id="75" fill="hold">
                      <p:stCondLst>
                        <p:cond delay="indefinite"/>
                      </p:stCondLst>
                      <p:childTnLst>
                        <p:par>
                          <p:cTn id="76" fill="hold">
                            <p:stCondLst>
                              <p:cond delay="0"/>
                            </p:stCondLst>
                            <p:childTnLst>
                              <p:par>
                                <p:cTn id="77" presetID="10" presetClass="entr" presetSubtype="0" fill="hold" grpId="0" nodeType="clickEffect">
                                  <p:stCondLst>
                                    <p:cond delay="0"/>
                                  </p:stCondLst>
                                  <p:childTnLst>
                                    <p:set>
                                      <p:cBhvr>
                                        <p:cTn id="78" dur="1" fill="hold">
                                          <p:stCondLst>
                                            <p:cond delay="0"/>
                                          </p:stCondLst>
                                        </p:cTn>
                                        <p:tgtEl>
                                          <p:spTgt spid="131"/>
                                        </p:tgtEl>
                                        <p:attrNameLst>
                                          <p:attrName>style.visibility</p:attrName>
                                        </p:attrNameLst>
                                      </p:cBhvr>
                                      <p:to>
                                        <p:strVal val="visible"/>
                                      </p:to>
                                    </p:set>
                                    <p:animEffect transition="in" filter="fade">
                                      <p:cBhvr>
                                        <p:cTn id="79" dur="500"/>
                                        <p:tgtEl>
                                          <p:spTgt spid="131"/>
                                        </p:tgtEl>
                                      </p:cBhvr>
                                    </p:animEffect>
                                  </p:childTnLst>
                                </p:cTn>
                              </p:par>
                            </p:childTnLst>
                          </p:cTn>
                        </p:par>
                      </p:childTnLst>
                    </p:cTn>
                  </p:par>
                  <p:par>
                    <p:cTn id="80" fill="hold">
                      <p:stCondLst>
                        <p:cond delay="indefinite"/>
                      </p:stCondLst>
                      <p:childTnLst>
                        <p:par>
                          <p:cTn id="81" fill="hold">
                            <p:stCondLst>
                              <p:cond delay="0"/>
                            </p:stCondLst>
                            <p:childTnLst>
                              <p:par>
                                <p:cTn id="82" presetID="10" presetClass="entr" presetSubtype="0" fill="hold" grpId="0" nodeType="clickEffect">
                                  <p:stCondLst>
                                    <p:cond delay="0"/>
                                  </p:stCondLst>
                                  <p:childTnLst>
                                    <p:set>
                                      <p:cBhvr>
                                        <p:cTn id="83" dur="1" fill="hold">
                                          <p:stCondLst>
                                            <p:cond delay="0"/>
                                          </p:stCondLst>
                                        </p:cTn>
                                        <p:tgtEl>
                                          <p:spTgt spid="133"/>
                                        </p:tgtEl>
                                        <p:attrNameLst>
                                          <p:attrName>style.visibility</p:attrName>
                                        </p:attrNameLst>
                                      </p:cBhvr>
                                      <p:to>
                                        <p:strVal val="visible"/>
                                      </p:to>
                                    </p:set>
                                    <p:animEffect transition="in" filter="fade">
                                      <p:cBhvr>
                                        <p:cTn id="84" dur="500"/>
                                        <p:tgtEl>
                                          <p:spTgt spid="1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animBg="1"/>
      <p:bldP spid="72" grpId="0" animBg="1"/>
      <p:bldP spid="73" grpId="0" animBg="1"/>
      <p:bldP spid="73" grpId="1" animBg="1"/>
      <p:bldP spid="90" grpId="0"/>
      <p:bldP spid="91" grpId="0"/>
      <p:bldP spid="92" grpId="0"/>
      <p:bldP spid="104" grpId="0" animBg="1"/>
      <p:bldP spid="104" grpId="1" animBg="1"/>
      <p:bldP spid="131" grpId="0" animBg="1"/>
      <p:bldP spid="132" grpId="0"/>
      <p:bldP spid="132" grpId="1"/>
      <p:bldP spid="133" grpId="0" animBg="1"/>
      <p:bldP spid="134" grpId="0"/>
      <p:bldP spid="135" grpId="0"/>
      <p:bldP spid="136" grpId="0"/>
    </p:bldLst>
  </p:timing>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Bulk Bitwise Operations in Workloads</a:t>
            </a:r>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67544" y="1052736"/>
            <a:ext cx="7802016" cy="5056203"/>
          </a:xfrm>
          <a:prstGeom prst="rect">
            <a:avLst/>
          </a:prstGeom>
        </p:spPr>
      </p:pic>
      <p:sp>
        <p:nvSpPr>
          <p:cNvPr id="6" name="Content Placeholder 25">
            <a:extLst>
              <a:ext uri="{FF2B5EF4-FFF2-40B4-BE49-F238E27FC236}">
                <a16:creationId xmlns:a16="http://schemas.microsoft.com/office/drawing/2014/main" id="{C856F173-0838-471E-B126-A6DE9BCD8758}"/>
              </a:ext>
            </a:extLst>
          </p:cNvPr>
          <p:cNvSpPr>
            <a:spLocks noGrp="1"/>
          </p:cNvSpPr>
          <p:nvPr>
            <p:ph idx="1"/>
          </p:nvPr>
        </p:nvSpPr>
        <p:spPr>
          <a:xfrm>
            <a:off x="5741912" y="6377401"/>
            <a:ext cx="8839200" cy="796015"/>
          </a:xfrm>
        </p:spPr>
        <p:txBody>
          <a:bodyPr>
            <a:normAutofit/>
          </a:bodyPr>
          <a:lstStyle/>
          <a:p>
            <a:pPr marL="0" indent="0">
              <a:buNone/>
            </a:pPr>
            <a:r>
              <a:rPr lang="en-US" sz="1200" dirty="0"/>
              <a:t>[1] Li and Patel, </a:t>
            </a:r>
            <a:r>
              <a:rPr lang="en-US" sz="1200" dirty="0" err="1"/>
              <a:t>BitWeaving</a:t>
            </a:r>
            <a:r>
              <a:rPr lang="en-US" sz="1200" dirty="0"/>
              <a:t>, SIGMOD 2013</a:t>
            </a:r>
          </a:p>
          <a:p>
            <a:pPr marL="0" indent="0">
              <a:buNone/>
            </a:pPr>
            <a:r>
              <a:rPr lang="en-US" sz="1200" dirty="0"/>
              <a:t>[2] Goodwin+, </a:t>
            </a:r>
            <a:r>
              <a:rPr lang="en-US" sz="1200" dirty="0" err="1"/>
              <a:t>BitFunnel</a:t>
            </a:r>
            <a:r>
              <a:rPr lang="en-US" sz="1200" dirty="0"/>
              <a:t>, SIGIR 2017</a:t>
            </a:r>
          </a:p>
        </p:txBody>
      </p:sp>
    </p:spTree>
    <p:extLst>
      <p:ext uri="{BB962C8B-B14F-4D97-AF65-F5344CB8AC3E}">
        <p14:creationId xmlns:p14="http://schemas.microsoft.com/office/powerpoint/2010/main" val="2639958783"/>
      </p:ext>
    </p:extLst>
  </p:cSld>
  <p:clrMapOvr>
    <a:masterClrMapping/>
  </p:clrMapOvr>
  <p:transition/>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dirty="0"/>
              <a:t>In-DRAM Acceleration of Database Queries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7" name="TextBox 6"/>
          <p:cNvSpPr txBox="1"/>
          <p:nvPr/>
        </p:nvSpPr>
        <p:spPr>
          <a:xfrm>
            <a:off x="-10701" y="6021288"/>
            <a:ext cx="9284914" cy="29623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25" b="0" i="0" u="none" strike="noStrike" kern="1200" cap="none" spc="0" normalizeH="0" baseline="0" noProof="0" dirty="0">
                <a:ln>
                  <a:noFill/>
                </a:ln>
                <a:solidFill>
                  <a:srgbClr val="000000"/>
                </a:solidFill>
                <a:effectLst/>
                <a:uLnTx/>
                <a:uFillTx/>
                <a:latin typeface="Tahoma"/>
                <a:ea typeface="+mn-ea"/>
                <a:cs typeface="+mn-cs"/>
              </a:rPr>
              <a:t>Seshadri+, “</a:t>
            </a:r>
            <a:r>
              <a:rPr kumimoji="0" lang="en-US" sz="1325" b="0" i="0" u="none" strike="noStrike" kern="1200" cap="none" spc="0" normalizeH="0" baseline="0" noProof="0" dirty="0">
                <a:ln>
                  <a:noFill/>
                </a:ln>
                <a:solidFill>
                  <a:srgbClr val="0000FF"/>
                </a:solidFill>
                <a:effectLst/>
                <a:uLnTx/>
                <a:uFillTx/>
                <a:latin typeface="Tahoma"/>
                <a:ea typeface="+mn-ea"/>
                <a:cs typeface="+mn-cs"/>
              </a:rPr>
              <a:t>Ambit: In-Memory Accelerator for Bulk Bitwise Operations using Commodity DRAM Technology</a:t>
            </a:r>
            <a:r>
              <a:rPr kumimoji="0" lang="en-US" sz="1325" b="0" i="0" u="none" strike="noStrike" kern="1200" cap="none" spc="0" normalizeH="0" baseline="0" noProof="0" dirty="0">
                <a:ln>
                  <a:noFill/>
                </a:ln>
                <a:solidFill>
                  <a:srgbClr val="000000"/>
                </a:solidFill>
                <a:effectLst/>
                <a:uLnTx/>
                <a:uFillTx/>
                <a:latin typeface="Tahoma"/>
                <a:ea typeface="+mn-ea"/>
                <a:cs typeface="+mn-cs"/>
              </a:rPr>
              <a:t>,” MICRO 2017.</a:t>
            </a:r>
          </a:p>
        </p:txBody>
      </p:sp>
      <p:pic>
        <p:nvPicPr>
          <p:cNvPr id="5" name="Picture 4"/>
          <p:cNvPicPr>
            <a:picLocks noChangeAspect="1"/>
          </p:cNvPicPr>
          <p:nvPr/>
        </p:nvPicPr>
        <p:blipFill>
          <a:blip r:embed="rId2"/>
          <a:stretch>
            <a:fillRect/>
          </a:stretch>
        </p:blipFill>
        <p:spPr>
          <a:xfrm>
            <a:off x="107504" y="1345316"/>
            <a:ext cx="8748346" cy="4675972"/>
          </a:xfrm>
          <a:prstGeom prst="rect">
            <a:avLst/>
          </a:prstGeom>
        </p:spPr>
      </p:pic>
      <p:pic>
        <p:nvPicPr>
          <p:cNvPr id="6" name="Picture 5"/>
          <p:cNvPicPr>
            <a:picLocks noChangeAspect="1"/>
          </p:cNvPicPr>
          <p:nvPr/>
        </p:nvPicPr>
        <p:blipFill>
          <a:blip r:embed="rId3"/>
          <a:stretch>
            <a:fillRect/>
          </a:stretch>
        </p:blipFill>
        <p:spPr>
          <a:xfrm>
            <a:off x="1333500" y="951561"/>
            <a:ext cx="6286500" cy="330200"/>
          </a:xfrm>
          <a:prstGeom prst="rect">
            <a:avLst/>
          </a:prstGeom>
        </p:spPr>
      </p:pic>
      <p:sp>
        <p:nvSpPr>
          <p:cNvPr id="8" name="TextBox 7">
            <a:extLst>
              <a:ext uri="{FF2B5EF4-FFF2-40B4-BE49-F238E27FC236}">
                <a16:creationId xmlns:a16="http://schemas.microsoft.com/office/drawing/2014/main" id="{7876B7DB-EBDD-9B4B-9807-2B4EEC012BDE}"/>
              </a:ext>
            </a:extLst>
          </p:cNvPr>
          <p:cNvSpPr txBox="1"/>
          <p:nvPr/>
        </p:nvSpPr>
        <p:spPr>
          <a:xfrm>
            <a:off x="3327958" y="3158578"/>
            <a:ext cx="5646097" cy="461665"/>
          </a:xfrm>
          <a:prstGeom prst="rect">
            <a:avLst/>
          </a:prstGeom>
          <a:solidFill>
            <a:schemeClr val="bg1"/>
          </a:solidFill>
          <a:ln>
            <a:solidFill>
              <a:srgbClr val="0000FF"/>
            </a:solidFill>
          </a:ln>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&gt;4-12X Performance Improvement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73944415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More on Ambit</a:t>
            </a:r>
          </a:p>
        </p:txBody>
      </p:sp>
      <p:sp>
        <p:nvSpPr>
          <p:cNvPr id="3" name="Content Placeholder 2"/>
          <p:cNvSpPr>
            <a:spLocks noGrp="1"/>
          </p:cNvSpPr>
          <p:nvPr>
            <p:ph idx="1"/>
          </p:nvPr>
        </p:nvSpPr>
        <p:spPr>
          <a:xfrm>
            <a:off x="228600" y="1144488"/>
            <a:ext cx="8610600" cy="4876800"/>
          </a:xfrm>
        </p:spPr>
        <p:txBody>
          <a:bodyPr/>
          <a:lstStyle/>
          <a:p>
            <a:r>
              <a:rPr lang="en-US" sz="1800" dirty="0"/>
              <a:t>Vivek Seshadri, </a:t>
            </a:r>
            <a:r>
              <a:rPr lang="en-US" sz="1800" dirty="0" err="1"/>
              <a:t>Donghyuk</a:t>
            </a:r>
            <a:r>
              <a:rPr lang="en-US" sz="1800" dirty="0"/>
              <a:t> Lee, Thomas Mullins, Hasan Hassan, </a:t>
            </a:r>
            <a:r>
              <a:rPr lang="en-US" sz="1800" dirty="0" err="1"/>
              <a:t>Amirali</a:t>
            </a:r>
            <a:r>
              <a:rPr lang="en-US" sz="1800" dirty="0"/>
              <a:t> </a:t>
            </a:r>
            <a:r>
              <a:rPr lang="en-US" sz="1800" dirty="0" err="1"/>
              <a:t>Boroumand</a:t>
            </a:r>
            <a:r>
              <a:rPr lang="en-US" sz="1800" dirty="0"/>
              <a:t>, </a:t>
            </a:r>
            <a:r>
              <a:rPr lang="en-US" sz="1800" dirty="0" err="1"/>
              <a:t>Jeremie</a:t>
            </a:r>
            <a:r>
              <a:rPr lang="en-US" sz="1800" dirty="0"/>
              <a:t> Kim, Michael A. </a:t>
            </a:r>
            <a:r>
              <a:rPr lang="en-US" sz="1800" dirty="0" err="1"/>
              <a:t>Kozuch</a:t>
            </a:r>
            <a:r>
              <a:rPr lang="en-US" sz="1800" dirty="0"/>
              <a:t>, Onur Mutlu, Phillip B. Gibbons, and Todd C. Mowry,</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"Ambit: In-Memory Accelerator for Bulk Bitwise Operations Using Commodity DRAM Technology"</a:t>
            </a:r>
            <a:br>
              <a:rPr lang="en-US" sz="1800" dirty="0">
                <a:solidFill>
                  <a:srgbClr val="0432FF"/>
                </a:solidFill>
              </a:rPr>
            </a:br>
            <a:r>
              <a:rPr lang="en-US" sz="1800" i="1" dirty="0"/>
              <a:t>Proceedings of the </a:t>
            </a:r>
            <a:r>
              <a:rPr lang="en-US" sz="1800" i="1" dirty="0">
                <a:hlinkClick r:id="rId3"/>
              </a:rPr>
              <a:t>50th International Symposium on Microarchitecture</a:t>
            </a:r>
            <a:r>
              <a:rPr lang="en-US" sz="1800" i="1" dirty="0"/>
              <a:t> (</a:t>
            </a:r>
            <a:r>
              <a:rPr lang="en-US" sz="1800" b="1" i="1" dirty="0"/>
              <a:t>MICRO</a:t>
            </a:r>
            <a:r>
              <a:rPr lang="en-US" sz="1800" i="1" dirty="0"/>
              <a:t>)</a:t>
            </a:r>
            <a:r>
              <a:rPr lang="en-US" sz="1800" dirty="0"/>
              <a:t>, Boston, MA, USA, October 2017.</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 [</a:t>
            </a:r>
            <a:r>
              <a:rPr lang="en-US" sz="1800" dirty="0">
                <a:hlinkClick r:id="rId6"/>
              </a:rPr>
              <a:t>Lightning Session Slides (pptx)</a:t>
            </a:r>
            <a:r>
              <a:rPr lang="en-US" sz="1800" dirty="0"/>
              <a:t> </a:t>
            </a:r>
            <a:r>
              <a:rPr lang="en-US" sz="1800" dirty="0">
                <a:hlinkClick r:id="rId7"/>
              </a:rPr>
              <a:t>(pdf)</a:t>
            </a:r>
            <a:r>
              <a:rPr lang="en-US" sz="1800" dirty="0"/>
              <a:t>] [</a:t>
            </a:r>
            <a:r>
              <a:rPr lang="en-US" sz="1800" dirty="0">
                <a:hlinkClick r:id="rId8"/>
              </a:rPr>
              <a:t>Poster (pptx)</a:t>
            </a:r>
            <a:r>
              <a:rPr lang="en-US" sz="1800" dirty="0"/>
              <a:t> </a:t>
            </a:r>
            <a:r>
              <a:rPr lang="en-US" sz="1800" dirty="0">
                <a:hlinkClick r:id="rId9"/>
              </a:rPr>
              <a:t>(pdf)</a:t>
            </a:r>
            <a:r>
              <a:rPr lang="en-US" sz="1800" dirty="0"/>
              <a:t>]</a:t>
            </a:r>
            <a:br>
              <a:rPr lang="en-US" sz="1800" dirty="0"/>
            </a:br>
            <a:br>
              <a:rPr lang="en-US" sz="1800" dirty="0"/>
            </a:br>
            <a:endParaRPr lang="en-US" sz="1800" dirty="0"/>
          </a:p>
          <a:p>
            <a:pPr lvl="1"/>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0" y="4001095"/>
            <a:ext cx="9144000" cy="2092201"/>
          </a:xfrm>
          <a:prstGeom prst="rect">
            <a:avLst/>
          </a:prstGeom>
        </p:spPr>
      </p:pic>
    </p:spTree>
    <p:extLst>
      <p:ext uri="{BB962C8B-B14F-4D97-AF65-F5344CB8AC3E}">
        <p14:creationId xmlns:p14="http://schemas.microsoft.com/office/powerpoint/2010/main" val="395923378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In-DRAM Bulk Bitwise Execution</a:t>
            </a:r>
          </a:p>
        </p:txBody>
      </p:sp>
      <p:sp>
        <p:nvSpPr>
          <p:cNvPr id="3" name="Content Placeholder 2"/>
          <p:cNvSpPr>
            <a:spLocks noGrp="1"/>
          </p:cNvSpPr>
          <p:nvPr>
            <p:ph idx="1"/>
          </p:nvPr>
        </p:nvSpPr>
        <p:spPr>
          <a:xfrm>
            <a:off x="228600" y="1000472"/>
            <a:ext cx="8610600" cy="4876800"/>
          </a:xfrm>
        </p:spPr>
        <p:txBody>
          <a:bodyPr/>
          <a:lstStyle/>
          <a:p>
            <a:r>
              <a:rPr lang="en-US" dirty="0" err="1"/>
              <a:t>Vivek</a:t>
            </a:r>
            <a:r>
              <a:rPr lang="en-US" dirty="0"/>
              <a:t> Seshadri and Onur Mutlu,</a:t>
            </a:r>
            <a:br>
              <a:rPr lang="en-US" dirty="0"/>
            </a:br>
            <a:r>
              <a:rPr lang="en-US" b="1" dirty="0">
                <a:solidFill>
                  <a:srgbClr val="0432FF"/>
                </a:solidFill>
                <a:hlinkClick r:id="rId2">
                  <a:extLst>
                    <a:ext uri="{A12FA001-AC4F-418D-AE19-62706E023703}">
                      <ahyp:hlinkClr xmlns:ahyp="http://schemas.microsoft.com/office/drawing/2018/hyperlinkcolor" val="tx"/>
                    </a:ext>
                  </a:extLst>
                </a:hlinkClick>
              </a:rPr>
              <a:t>"In-DRAM Bulk Bitwise Execution Engine"</a:t>
            </a:r>
            <a:r>
              <a:rPr lang="en-US" dirty="0">
                <a:solidFill>
                  <a:srgbClr val="0432FF"/>
                </a:solidFill>
              </a:rPr>
              <a:t> </a:t>
            </a:r>
            <a:br>
              <a:rPr lang="en-US" dirty="0"/>
            </a:br>
            <a:r>
              <a:rPr lang="en-US" i="1" dirty="0"/>
              <a:t>Invited Book Chapter in Advances in Computers</a:t>
            </a:r>
            <a:r>
              <a:rPr lang="en-US" dirty="0"/>
              <a:t>, to appear in 2020. </a:t>
            </a:r>
            <a:br>
              <a:rPr lang="en-US" dirty="0"/>
            </a:br>
            <a:r>
              <a:rPr lang="en-US" dirty="0"/>
              <a:t>[</a:t>
            </a:r>
            <a:r>
              <a:rPr lang="en-US" dirty="0">
                <a:hlinkClick r:id="rId2"/>
              </a:rPr>
              <a:t>Preliminary arXiv version</a:t>
            </a:r>
            <a:r>
              <a:rPr lang="en-US" dirty="0"/>
              <a:t>]</a:t>
            </a:r>
          </a:p>
          <a:p>
            <a:pPr marL="0" indent="0">
              <a:buNone/>
            </a:pPr>
            <a:endParaRPr lang="en-US" sz="21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6AB84BF9-0E65-2149-BD37-BF6C5954758F}"/>
              </a:ext>
            </a:extLst>
          </p:cNvPr>
          <p:cNvPicPr>
            <a:picLocks noChangeAspect="1"/>
          </p:cNvPicPr>
          <p:nvPr/>
        </p:nvPicPr>
        <p:blipFill>
          <a:blip r:embed="rId3"/>
          <a:stretch>
            <a:fillRect/>
          </a:stretch>
        </p:blipFill>
        <p:spPr>
          <a:xfrm>
            <a:off x="527921" y="3799136"/>
            <a:ext cx="8011958" cy="2261319"/>
          </a:xfrm>
          <a:prstGeom prst="rect">
            <a:avLst/>
          </a:prstGeom>
        </p:spPr>
      </p:pic>
    </p:spTree>
    <p:extLst>
      <p:ext uri="{BB962C8B-B14F-4D97-AF65-F5344CB8AC3E}">
        <p14:creationId xmlns:p14="http://schemas.microsoft.com/office/powerpoint/2010/main" val="517546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35BFE0-AC75-EA4D-B294-B564E8EA58A2}"/>
              </a:ext>
            </a:extLst>
          </p:cNvPr>
          <p:cNvSpPr>
            <a:spLocks noGrp="1"/>
          </p:cNvSpPr>
          <p:nvPr>
            <p:ph type="title"/>
          </p:nvPr>
        </p:nvSpPr>
        <p:spPr/>
        <p:txBody>
          <a:bodyPr/>
          <a:lstStyle/>
          <a:p>
            <a:r>
              <a:rPr lang="en-US" dirty="0"/>
              <a:t>SIMDRAM Framework</a:t>
            </a:r>
          </a:p>
        </p:txBody>
      </p:sp>
      <p:sp>
        <p:nvSpPr>
          <p:cNvPr id="3" name="Content Placeholder 2">
            <a:extLst>
              <a:ext uri="{FF2B5EF4-FFF2-40B4-BE49-F238E27FC236}">
                <a16:creationId xmlns:a16="http://schemas.microsoft.com/office/drawing/2014/main" id="{38B4B9AD-DEF9-4C4F-9DC2-DABFA4D56025}"/>
              </a:ext>
            </a:extLst>
          </p:cNvPr>
          <p:cNvSpPr>
            <a:spLocks noGrp="1"/>
          </p:cNvSpPr>
          <p:nvPr>
            <p:ph idx="1"/>
          </p:nvPr>
        </p:nvSpPr>
        <p:spPr>
          <a:xfrm>
            <a:off x="228600" y="1052736"/>
            <a:ext cx="8610600" cy="4876800"/>
          </a:xfrm>
        </p:spPr>
        <p:txBody>
          <a:bodyPr/>
          <a:lstStyle/>
          <a:p>
            <a:r>
              <a:rPr lang="en-US" sz="1500" dirty="0" err="1"/>
              <a:t>Nastaran</a:t>
            </a:r>
            <a:r>
              <a:rPr lang="en-US" sz="1500" dirty="0"/>
              <a:t> </a:t>
            </a:r>
            <a:r>
              <a:rPr lang="en-US" sz="1500" dirty="0" err="1"/>
              <a:t>Hajinazar</a:t>
            </a:r>
            <a:r>
              <a:rPr lang="en-US" sz="1500" dirty="0"/>
              <a:t>, Geraldo F. Oliveira, Sven Gregorio, Joao </a:t>
            </a:r>
            <a:r>
              <a:rPr lang="en-US" sz="1500" dirty="0" err="1"/>
              <a:t>Dinis</a:t>
            </a:r>
            <a:r>
              <a:rPr lang="en-US" sz="1500" dirty="0"/>
              <a:t> Ferreira, Nika Mansouri </a:t>
            </a:r>
            <a:r>
              <a:rPr lang="en-US" sz="1500" dirty="0" err="1"/>
              <a:t>Ghiasi</a:t>
            </a:r>
            <a:r>
              <a:rPr lang="en-US" sz="1500" dirty="0"/>
              <a:t>, </a:t>
            </a:r>
            <a:r>
              <a:rPr lang="en-US" sz="1500" dirty="0" err="1"/>
              <a:t>Minesh</a:t>
            </a:r>
            <a:r>
              <a:rPr lang="en-US" sz="1500" dirty="0"/>
              <a:t> Patel, Mohammed </a:t>
            </a:r>
            <a:r>
              <a:rPr lang="en-US" sz="1500" dirty="0" err="1"/>
              <a:t>Alser</a:t>
            </a:r>
            <a:r>
              <a:rPr lang="en-US" sz="1500" dirty="0"/>
              <a:t>, </a:t>
            </a:r>
            <a:r>
              <a:rPr lang="en-US" sz="1500" dirty="0" err="1"/>
              <a:t>Saugata</a:t>
            </a:r>
            <a:r>
              <a:rPr lang="en-US" sz="1500" dirty="0"/>
              <a:t> Ghose, Juan Gomez-Luna,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"SIMDRAM: An End-to-End Framework for Bit-Serial SIMD Computing in DRAM"</a:t>
            </a:r>
            <a:br>
              <a:rPr lang="en-US" sz="1500" dirty="0">
                <a:solidFill>
                  <a:srgbClr val="0432FF"/>
                </a:solidFill>
              </a:rPr>
            </a:br>
            <a:r>
              <a:rPr lang="en-US" sz="1500" i="1" dirty="0"/>
              <a:t>Proceedings of the </a:t>
            </a:r>
            <a:r>
              <a:rPr lang="en-US" sz="1500" i="1" dirty="0">
                <a:hlinkClick r:id="rId3"/>
              </a:rPr>
              <a:t>26th International Conference on Architectural Support for Programming Languages and Operating Systems</a:t>
            </a:r>
            <a:r>
              <a:rPr lang="en-US" sz="1500" i="1" dirty="0"/>
              <a:t> (</a:t>
            </a:r>
            <a:r>
              <a:rPr lang="en-US" sz="1500" b="1" i="1" dirty="0"/>
              <a:t>ASPLOS</a:t>
            </a:r>
            <a:r>
              <a:rPr lang="en-US" sz="1500" i="1" dirty="0"/>
              <a:t>)</a:t>
            </a:r>
            <a:r>
              <a:rPr lang="en-US" sz="1500" dirty="0"/>
              <a:t>, Virtual, March-April 2021.</a:t>
            </a:r>
            <a:br>
              <a:rPr lang="en-US" sz="1500" dirty="0"/>
            </a:br>
            <a:r>
              <a:rPr lang="en-US" sz="1500" dirty="0"/>
              <a:t>[</a:t>
            </a:r>
            <a:r>
              <a:rPr lang="en-US" sz="1500" dirty="0">
                <a:hlinkClick r:id="rId4"/>
              </a:rPr>
              <a:t>2-page Extended Abstract</a:t>
            </a:r>
            <a:r>
              <a:rPr lang="en-US" sz="1500" dirty="0"/>
              <a:t>]</a:t>
            </a:r>
            <a:br>
              <a:rPr lang="en-US" sz="1500" dirty="0"/>
            </a:br>
            <a:r>
              <a:rPr lang="en-US" sz="1500" dirty="0"/>
              <a:t>[</a:t>
            </a:r>
            <a:r>
              <a:rPr lang="en-US" sz="1500" dirty="0">
                <a:hlinkClick r:id="rId5"/>
              </a:rPr>
              <a:t>Short Talk Slides (pptx)</a:t>
            </a:r>
            <a:r>
              <a:rPr lang="en-US" sz="1500" dirty="0"/>
              <a:t> </a:t>
            </a:r>
            <a:r>
              <a:rPr lang="en-US" sz="1500" dirty="0">
                <a:hlinkClick r:id="rId6"/>
              </a:rPr>
              <a:t>(pdf)</a:t>
            </a:r>
            <a:r>
              <a:rPr lang="en-US" sz="1500" dirty="0"/>
              <a:t>]</a:t>
            </a:r>
            <a:br>
              <a:rPr lang="en-US" sz="1500" dirty="0"/>
            </a:br>
            <a:r>
              <a:rPr lang="en-US" sz="1500" dirty="0"/>
              <a:t>[</a:t>
            </a:r>
            <a:r>
              <a:rPr lang="en-US" sz="1500" dirty="0">
                <a:hlinkClick r:id="rId7"/>
              </a:rPr>
              <a:t>Talk Slides (pptx)</a:t>
            </a:r>
            <a:r>
              <a:rPr lang="en-US" sz="1500" dirty="0"/>
              <a:t> </a:t>
            </a:r>
            <a:r>
              <a:rPr lang="en-US" sz="1500" dirty="0">
                <a:hlinkClick r:id="rId8"/>
              </a:rPr>
              <a:t>(pdf)</a:t>
            </a:r>
            <a:r>
              <a:rPr lang="en-US" sz="1500" dirty="0"/>
              <a:t>]</a:t>
            </a:r>
            <a:br>
              <a:rPr lang="en-US" sz="1500" dirty="0"/>
            </a:br>
            <a:r>
              <a:rPr lang="en-US" sz="1500" dirty="0"/>
              <a:t>[</a:t>
            </a:r>
            <a:r>
              <a:rPr lang="en-US" sz="1500" dirty="0">
                <a:hlinkClick r:id="rId9"/>
              </a:rPr>
              <a:t>Short Talk Video</a:t>
            </a:r>
            <a:r>
              <a:rPr lang="en-US" sz="1500" dirty="0"/>
              <a:t> (5 mins)]</a:t>
            </a:r>
            <a:br>
              <a:rPr lang="en-US" sz="1500" dirty="0"/>
            </a:br>
            <a:r>
              <a:rPr lang="en-US" sz="1500" dirty="0"/>
              <a:t>[</a:t>
            </a:r>
            <a:r>
              <a:rPr lang="en-US" sz="1500" dirty="0">
                <a:hlinkClick r:id="rId10"/>
              </a:rPr>
              <a:t>Full Talk Video</a:t>
            </a:r>
            <a:r>
              <a:rPr lang="en-US" sz="1500" dirty="0"/>
              <a:t> (27 mins)]</a:t>
            </a:r>
          </a:p>
          <a:p>
            <a:pPr marL="0" indent="0">
              <a:buNone/>
            </a:pPr>
            <a:br>
              <a:rPr lang="en-US" sz="1700" dirty="0"/>
            </a:br>
            <a:endParaRPr lang="en-US" sz="1700" dirty="0"/>
          </a:p>
        </p:txBody>
      </p:sp>
      <p:sp>
        <p:nvSpPr>
          <p:cNvPr id="4" name="Slide Number Placeholder 3">
            <a:extLst>
              <a:ext uri="{FF2B5EF4-FFF2-40B4-BE49-F238E27FC236}">
                <a16:creationId xmlns:a16="http://schemas.microsoft.com/office/drawing/2014/main" id="{01A2CC07-ABC8-6047-856D-10E0B6E8E52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1F2D6C2E-4B30-5D40-A601-57FD66ECFD90}"/>
              </a:ext>
            </a:extLst>
          </p:cNvPr>
          <p:cNvPicPr>
            <a:picLocks noChangeAspect="1"/>
          </p:cNvPicPr>
          <p:nvPr/>
        </p:nvPicPr>
        <p:blipFill>
          <a:blip r:embed="rId11"/>
          <a:stretch>
            <a:fillRect/>
          </a:stretch>
        </p:blipFill>
        <p:spPr>
          <a:xfrm>
            <a:off x="304800" y="3934392"/>
            <a:ext cx="8218695" cy="2152195"/>
          </a:xfrm>
          <a:prstGeom prst="rect">
            <a:avLst/>
          </a:prstGeom>
        </p:spPr>
      </p:pic>
    </p:spTree>
    <p:extLst>
      <p:ext uri="{BB962C8B-B14F-4D97-AF65-F5344CB8AC3E}">
        <p14:creationId xmlns:p14="http://schemas.microsoft.com/office/powerpoint/2010/main" val="1137957281"/>
      </p:ext>
    </p:extLst>
  </p:cSld>
  <p:clrMapOvr>
    <a:masterClrMapping/>
  </p:clrMapOvr>
  <p:transition/>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 name="Rounded Rectangle 159">
            <a:extLst>
              <a:ext uri="{FF2B5EF4-FFF2-40B4-BE49-F238E27FC236}">
                <a16:creationId xmlns:a16="http://schemas.microsoft.com/office/drawing/2014/main" id="{4AC448A1-D8FC-074B-83B4-F13809959B84}"/>
              </a:ext>
            </a:extLst>
          </p:cNvPr>
          <p:cNvSpPr/>
          <p:nvPr/>
        </p:nvSpPr>
        <p:spPr>
          <a:xfrm>
            <a:off x="3056442" y="3767639"/>
            <a:ext cx="3907140" cy="2443475"/>
          </a:xfrm>
          <a:prstGeom prst="roundRect">
            <a:avLst/>
          </a:prstGeom>
          <a:solidFill>
            <a:srgbClr val="F9F2EF"/>
          </a:solidFill>
          <a:ln w="38100">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grpSp>
        <p:nvGrpSpPr>
          <p:cNvPr id="4" name="Group 3">
            <a:extLst>
              <a:ext uri="{FF2B5EF4-FFF2-40B4-BE49-F238E27FC236}">
                <a16:creationId xmlns:a16="http://schemas.microsoft.com/office/drawing/2014/main" id="{D15069BC-5B11-7743-B528-35178FAE71ED}"/>
              </a:ext>
            </a:extLst>
          </p:cNvPr>
          <p:cNvGrpSpPr/>
          <p:nvPr/>
        </p:nvGrpSpPr>
        <p:grpSpPr>
          <a:xfrm>
            <a:off x="7116062" y="3738583"/>
            <a:ext cx="2105825" cy="2379840"/>
            <a:chOff x="7116062" y="3738583"/>
            <a:chExt cx="2105825" cy="2379840"/>
          </a:xfrm>
        </p:grpSpPr>
        <p:sp>
          <p:nvSpPr>
            <p:cNvPr id="480" name="Rectangle 479">
              <a:extLst>
                <a:ext uri="{FF2B5EF4-FFF2-40B4-BE49-F238E27FC236}">
                  <a16:creationId xmlns:a16="http://schemas.microsoft.com/office/drawing/2014/main" id="{9AFA37DF-98AF-2A42-A277-2415E78A0DFE}"/>
                </a:ext>
              </a:extLst>
            </p:cNvPr>
            <p:cNvSpPr/>
            <p:nvPr/>
          </p:nvSpPr>
          <p:spPr>
            <a:xfrm>
              <a:off x="7279373" y="4036626"/>
              <a:ext cx="1779205" cy="2081797"/>
            </a:xfrm>
            <a:prstGeom prst="rect">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512" name="Rectangle 511">
              <a:extLst>
                <a:ext uri="{FF2B5EF4-FFF2-40B4-BE49-F238E27FC236}">
                  <a16:creationId xmlns:a16="http://schemas.microsoft.com/office/drawing/2014/main" id="{700FA02F-65ED-7C4E-A239-5A4A264BDB14}"/>
                </a:ext>
              </a:extLst>
            </p:cNvPr>
            <p:cNvSpPr/>
            <p:nvPr/>
          </p:nvSpPr>
          <p:spPr>
            <a:xfrm>
              <a:off x="7116062" y="3738583"/>
              <a:ext cx="2105825" cy="30777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SIMDRAM Output</a:t>
              </a:r>
            </a:p>
          </p:txBody>
        </p:sp>
        <p:sp>
          <p:nvSpPr>
            <p:cNvPr id="527" name="Rectangle 526">
              <a:extLst>
                <a:ext uri="{FF2B5EF4-FFF2-40B4-BE49-F238E27FC236}">
                  <a16:creationId xmlns:a16="http://schemas.microsoft.com/office/drawing/2014/main" id="{9784C941-66A3-5040-BA46-DAC418472FA1}"/>
                </a:ext>
              </a:extLst>
            </p:cNvPr>
            <p:cNvSpPr/>
            <p:nvPr/>
          </p:nvSpPr>
          <p:spPr>
            <a:xfrm>
              <a:off x="7365094" y="4022208"/>
              <a:ext cx="1704313" cy="584134"/>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598" b="0" i="1" u="none" strike="noStrike" kern="1200" cap="none" spc="0" normalizeH="0" baseline="0" noProof="0" dirty="0">
                  <a:ln>
                    <a:noFill/>
                  </a:ln>
                  <a:solidFill>
                    <a:srgbClr val="2E5597"/>
                  </a:solidFill>
                  <a:effectLst/>
                  <a:uLnTx/>
                  <a:uFillTx/>
                  <a:latin typeface="Cambria" panose="02040503050406030204" pitchFamily="18" charset="0"/>
                  <a:ea typeface="+mn-ea"/>
                  <a:cs typeface="Arial" panose="020B0604020202020204" pitchFamily="34" charset="0"/>
                </a:rPr>
                <a:t>Instruction result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598" b="0" i="1" u="none" strike="noStrike" kern="1200" cap="none" spc="0" normalizeH="0" baseline="0" noProof="0" dirty="0">
                  <a:ln>
                    <a:noFill/>
                  </a:ln>
                  <a:solidFill>
                    <a:srgbClr val="2E5597"/>
                  </a:solidFill>
                  <a:effectLst/>
                  <a:uLnTx/>
                  <a:uFillTx/>
                  <a:latin typeface="Cambria" panose="02040503050406030204" pitchFamily="18" charset="0"/>
                  <a:ea typeface="+mn-ea"/>
                  <a:cs typeface="Arial" panose="020B0604020202020204" pitchFamily="34" charset="0"/>
                </a:rPr>
                <a:t>in memory</a:t>
              </a:r>
            </a:p>
          </p:txBody>
        </p:sp>
      </p:grpSp>
      <p:sp>
        <p:nvSpPr>
          <p:cNvPr id="159" name="Rounded Rectangle 158">
            <a:extLst>
              <a:ext uri="{FF2B5EF4-FFF2-40B4-BE49-F238E27FC236}">
                <a16:creationId xmlns:a16="http://schemas.microsoft.com/office/drawing/2014/main" id="{CE0A9994-29A9-8347-A12F-21F4FFB866BF}"/>
              </a:ext>
            </a:extLst>
          </p:cNvPr>
          <p:cNvSpPr/>
          <p:nvPr/>
        </p:nvSpPr>
        <p:spPr>
          <a:xfrm>
            <a:off x="4425755" y="906211"/>
            <a:ext cx="1809803" cy="2494674"/>
          </a:xfrm>
          <a:prstGeom prst="roundRect">
            <a:avLst/>
          </a:prstGeom>
          <a:solidFill>
            <a:srgbClr val="F9F2EF"/>
          </a:solidFill>
          <a:ln w="38100">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sp>
        <p:nvSpPr>
          <p:cNvPr id="157" name="Rounded Rectangle 156">
            <a:extLst>
              <a:ext uri="{FF2B5EF4-FFF2-40B4-BE49-F238E27FC236}">
                <a16:creationId xmlns:a16="http://schemas.microsoft.com/office/drawing/2014/main" id="{2989069A-F661-FE42-B264-D815DC8F0544}"/>
              </a:ext>
            </a:extLst>
          </p:cNvPr>
          <p:cNvSpPr/>
          <p:nvPr/>
        </p:nvSpPr>
        <p:spPr>
          <a:xfrm>
            <a:off x="2517838" y="871442"/>
            <a:ext cx="1754690" cy="2223831"/>
          </a:xfrm>
          <a:prstGeom prst="roundRect">
            <a:avLst/>
          </a:prstGeom>
          <a:solidFill>
            <a:srgbClr val="F9F2EF"/>
          </a:solidFill>
          <a:ln w="38100">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grpSp>
        <p:nvGrpSpPr>
          <p:cNvPr id="539" name="Group 538">
            <a:extLst>
              <a:ext uri="{FF2B5EF4-FFF2-40B4-BE49-F238E27FC236}">
                <a16:creationId xmlns:a16="http://schemas.microsoft.com/office/drawing/2014/main" id="{69A25650-7088-E942-BE76-58AD68057FC5}"/>
              </a:ext>
            </a:extLst>
          </p:cNvPr>
          <p:cNvGrpSpPr/>
          <p:nvPr/>
        </p:nvGrpSpPr>
        <p:grpSpPr>
          <a:xfrm>
            <a:off x="2784191" y="3749514"/>
            <a:ext cx="4109777" cy="2461604"/>
            <a:chOff x="2784191" y="4268508"/>
            <a:chExt cx="4109777" cy="2461604"/>
          </a:xfrm>
        </p:grpSpPr>
        <p:sp>
          <p:nvSpPr>
            <p:cNvPr id="485" name="Rectangle 484">
              <a:extLst>
                <a:ext uri="{FF2B5EF4-FFF2-40B4-BE49-F238E27FC236}">
                  <a16:creationId xmlns:a16="http://schemas.microsoft.com/office/drawing/2014/main" id="{B6F33155-1D4A-2D44-8995-E31DEBF89CA4}"/>
                </a:ext>
              </a:extLst>
            </p:cNvPr>
            <p:cNvSpPr/>
            <p:nvPr/>
          </p:nvSpPr>
          <p:spPr>
            <a:xfrm>
              <a:off x="3159645" y="4569003"/>
              <a:ext cx="3707606" cy="1836613"/>
            </a:xfrm>
            <a:prstGeom prst="rect">
              <a:avLst/>
            </a:prstGeom>
            <a:solidFill>
              <a:srgbClr val="D4DAD5"/>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266" b="1" i="0" u="none" strike="noStrike" kern="1200" cap="none" spc="0" normalizeH="0" baseline="0" noProof="0" dirty="0">
                <a:ln>
                  <a:noFill/>
                </a:ln>
                <a:no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mc:AlternateContent xmlns:mc="http://schemas.openxmlformats.org/markup-compatibility/2006" xmlns:a14="http://schemas.microsoft.com/office/drawing/2010/main">
          <mc:Choice Requires="a14">
            <p:sp>
              <p:nvSpPr>
                <p:cNvPr id="506" name="Rectangle 505">
                  <a:extLst>
                    <a:ext uri="{FF2B5EF4-FFF2-40B4-BE49-F238E27FC236}">
                      <a16:creationId xmlns:a16="http://schemas.microsoft.com/office/drawing/2014/main" id="{AA201954-4CB7-F043-8993-22912F606DF1}"/>
                    </a:ext>
                  </a:extLst>
                </p:cNvPr>
                <p:cNvSpPr/>
                <p:nvPr/>
              </p:nvSpPr>
              <p:spPr>
                <a:xfrm>
                  <a:off x="3202188" y="4268508"/>
                  <a:ext cx="3691780" cy="553998"/>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Step 3: </a:t>
                  </a:r>
                  <a:r>
                    <a:rPr kumimoji="0" lang="en-US" sz="1400" b="0"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Execution according to </a:t>
                  </a:r>
                  <a14:m>
                    <m:oMath xmlns:m="http://schemas.openxmlformats.org/officeDocument/2006/math">
                      <m:r>
                        <m:rPr>
                          <m:sty m:val="p"/>
                        </m:rPr>
                        <a:rPr kumimoji="0" lang="en-US" sz="1400" b="0" i="0" u="none" strike="noStrike" kern="1200" cap="none" spc="0" normalizeH="0" baseline="0" noProof="0">
                          <a:ln>
                            <a:noFill/>
                          </a:ln>
                          <a:solidFill>
                            <a:sysClr val="windowText" lastClr="000000"/>
                          </a:solidFill>
                          <a:effectLst/>
                          <a:uLnTx/>
                          <a:uFillTx/>
                          <a:latin typeface="Cambria Math" panose="02040503050406030204" pitchFamily="18" charset="0"/>
                          <a:ea typeface="Cambria Math" panose="02040503050406030204" pitchFamily="18" charset="0"/>
                          <a:cs typeface="+mn-cs"/>
                        </a:rPr>
                        <m:t>μ</m:t>
                      </m:r>
                    </m:oMath>
                  </a14:m>
                  <a:r>
                    <a:rPr kumimoji="0" lang="en-US" sz="1400" b="0"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Program</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 </a:t>
                  </a:r>
                </a:p>
              </p:txBody>
            </p:sp>
          </mc:Choice>
          <mc:Fallback xmlns="">
            <p:sp>
              <p:nvSpPr>
                <p:cNvPr id="506" name="Rectangle 505">
                  <a:extLst>
                    <a:ext uri="{FF2B5EF4-FFF2-40B4-BE49-F238E27FC236}">
                      <a16:creationId xmlns:a16="http://schemas.microsoft.com/office/drawing/2014/main" id="{AA201954-4CB7-F043-8993-22912F606DF1}"/>
                    </a:ext>
                  </a:extLst>
                </p:cNvPr>
                <p:cNvSpPr>
                  <a:spLocks noRot="1" noChangeAspect="1" noMove="1" noResize="1" noEditPoints="1" noAdjustHandles="1" noChangeArrowheads="1" noChangeShapeType="1" noTextEdit="1"/>
                </p:cNvSpPr>
                <p:nvPr/>
              </p:nvSpPr>
              <p:spPr>
                <a:xfrm>
                  <a:off x="3202188" y="4268508"/>
                  <a:ext cx="3691780" cy="553998"/>
                </a:xfrm>
                <a:prstGeom prst="rect">
                  <a:avLst/>
                </a:prstGeom>
                <a:blipFill>
                  <a:blip r:embed="rId3"/>
                  <a:stretch>
                    <a:fillRect t="-2273"/>
                  </a:stretch>
                </a:blipFill>
              </p:spPr>
              <p:txBody>
                <a:bodyPr/>
                <a:lstStyle/>
                <a:p>
                  <a:r>
                    <a:rPr lang="en-US">
                      <a:noFill/>
                    </a:rPr>
                    <a:t> </a:t>
                  </a:r>
                </a:p>
              </p:txBody>
            </p:sp>
          </mc:Fallback>
        </mc:AlternateContent>
        <p:sp>
          <p:nvSpPr>
            <p:cNvPr id="509" name="Rectangle 508">
              <a:extLst>
                <a:ext uri="{FF2B5EF4-FFF2-40B4-BE49-F238E27FC236}">
                  <a16:creationId xmlns:a16="http://schemas.microsoft.com/office/drawing/2014/main" id="{11EEB551-2120-B245-8E0A-A96351D3B463}"/>
                </a:ext>
              </a:extLst>
            </p:cNvPr>
            <p:cNvSpPr/>
            <p:nvPr/>
          </p:nvSpPr>
          <p:spPr>
            <a:xfrm>
              <a:off x="4078736" y="6391878"/>
              <a:ext cx="1795300" cy="338234"/>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98"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Memory Controller</a:t>
              </a:r>
            </a:p>
          </p:txBody>
        </p:sp>
        <p:sp>
          <p:nvSpPr>
            <p:cNvPr id="530" name="Right Arrow 529">
              <a:extLst>
                <a:ext uri="{FF2B5EF4-FFF2-40B4-BE49-F238E27FC236}">
                  <a16:creationId xmlns:a16="http://schemas.microsoft.com/office/drawing/2014/main" id="{7C5845D4-4CA6-3E42-B6D7-0362C943D4DB}"/>
                </a:ext>
              </a:extLst>
            </p:cNvPr>
            <p:cNvSpPr/>
            <p:nvPr/>
          </p:nvSpPr>
          <p:spPr>
            <a:xfrm>
              <a:off x="2784191" y="5423150"/>
              <a:ext cx="280794" cy="258213"/>
            </a:xfrm>
            <a:prstGeom prst="rightArrow">
              <a:avLst/>
            </a:prstGeom>
            <a:ln w="12700">
              <a:prstDash val="solid"/>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grpSp>
      <p:grpSp>
        <p:nvGrpSpPr>
          <p:cNvPr id="538" name="Group 537">
            <a:extLst>
              <a:ext uri="{FF2B5EF4-FFF2-40B4-BE49-F238E27FC236}">
                <a16:creationId xmlns:a16="http://schemas.microsoft.com/office/drawing/2014/main" id="{08AF0EC2-609C-F644-8103-F442ADEE8FB0}"/>
              </a:ext>
            </a:extLst>
          </p:cNvPr>
          <p:cNvGrpSpPr/>
          <p:nvPr/>
        </p:nvGrpSpPr>
        <p:grpSpPr>
          <a:xfrm>
            <a:off x="66283" y="3742548"/>
            <a:ext cx="2652598" cy="2143375"/>
            <a:chOff x="66283" y="4261542"/>
            <a:chExt cx="2652598" cy="2143375"/>
          </a:xfrm>
        </p:grpSpPr>
        <p:sp>
          <p:nvSpPr>
            <p:cNvPr id="482" name="Rectangle 481">
              <a:extLst>
                <a:ext uri="{FF2B5EF4-FFF2-40B4-BE49-F238E27FC236}">
                  <a16:creationId xmlns:a16="http://schemas.microsoft.com/office/drawing/2014/main" id="{7ECC5597-7531-DD4A-A762-4F493DD7DC72}"/>
                </a:ext>
              </a:extLst>
            </p:cNvPr>
            <p:cNvSpPr/>
            <p:nvPr/>
          </p:nvSpPr>
          <p:spPr>
            <a:xfrm>
              <a:off x="66283" y="4555620"/>
              <a:ext cx="2652598" cy="1849297"/>
            </a:xfrm>
            <a:prstGeom prst="rect">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483" name="Rounded Rectangle 482">
              <a:extLst>
                <a:ext uri="{FF2B5EF4-FFF2-40B4-BE49-F238E27FC236}">
                  <a16:creationId xmlns:a16="http://schemas.microsoft.com/office/drawing/2014/main" id="{98B3D348-B9C5-7E40-8AF0-F8D66D07DD9B}"/>
                </a:ext>
              </a:extLst>
            </p:cNvPr>
            <p:cNvSpPr/>
            <p:nvPr/>
          </p:nvSpPr>
          <p:spPr>
            <a:xfrm>
              <a:off x="174824" y="4882613"/>
              <a:ext cx="2446884" cy="1422183"/>
            </a:xfrm>
            <a:prstGeom prst="roundRect">
              <a:avLst/>
            </a:prstGeom>
            <a:solidFill>
              <a:schemeClr val="bg1"/>
            </a:solidFill>
            <a:ln w="19050">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484" name="Rectangle 483">
              <a:extLst>
                <a:ext uri="{FF2B5EF4-FFF2-40B4-BE49-F238E27FC236}">
                  <a16:creationId xmlns:a16="http://schemas.microsoft.com/office/drawing/2014/main" id="{26B285CE-11E6-1743-8406-B4E5D173D7B4}"/>
                </a:ext>
              </a:extLst>
            </p:cNvPr>
            <p:cNvSpPr/>
            <p:nvPr/>
          </p:nvSpPr>
          <p:spPr>
            <a:xfrm>
              <a:off x="777522" y="4261542"/>
              <a:ext cx="1069524" cy="307777"/>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User Input</a:t>
              </a:r>
            </a:p>
          </p:txBody>
        </p:sp>
        <p:sp>
          <p:nvSpPr>
            <p:cNvPr id="487" name="Rectangle 486">
              <a:extLst>
                <a:ext uri="{FF2B5EF4-FFF2-40B4-BE49-F238E27FC236}">
                  <a16:creationId xmlns:a16="http://schemas.microsoft.com/office/drawing/2014/main" id="{1BCC0FA6-6593-B848-B7BB-4CB32A174C35}"/>
                </a:ext>
              </a:extLst>
            </p:cNvPr>
            <p:cNvSpPr/>
            <p:nvPr/>
          </p:nvSpPr>
          <p:spPr>
            <a:xfrm>
              <a:off x="291206" y="5444803"/>
              <a:ext cx="2036555" cy="327477"/>
            </a:xfrm>
            <a:prstGeom prst="rect">
              <a:avLst/>
            </a:prstGeom>
            <a:solidFill>
              <a:srgbClr val="FFBFC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266"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511" name="Rectangle 510">
              <a:extLst>
                <a:ext uri="{FF2B5EF4-FFF2-40B4-BE49-F238E27FC236}">
                  <a16:creationId xmlns:a16="http://schemas.microsoft.com/office/drawing/2014/main" id="{6DEB2F96-2CE8-2048-A0CE-39C107EEA67F}"/>
                </a:ext>
              </a:extLst>
            </p:cNvPr>
            <p:cNvSpPr/>
            <p:nvPr/>
          </p:nvSpPr>
          <p:spPr>
            <a:xfrm>
              <a:off x="117482" y="4563039"/>
              <a:ext cx="2478051"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srgbClr val="44546A"/>
                  </a:solidFill>
                  <a:effectLst/>
                  <a:uLnTx/>
                  <a:uFillTx/>
                  <a:latin typeface="Cambria" panose="02040503050406030204" pitchFamily="18" charset="0"/>
                  <a:ea typeface="+mn-ea"/>
                  <a:cs typeface="Arial" panose="020B0604020202020204" pitchFamily="34" charset="0"/>
                </a:rPr>
                <a:t>SIMDRAM-enabled application</a:t>
              </a:r>
            </a:p>
          </p:txBody>
        </p:sp>
      </p:grpSp>
      <p:sp>
        <p:nvSpPr>
          <p:cNvPr id="2" name="Title 1">
            <a:extLst>
              <a:ext uri="{FF2B5EF4-FFF2-40B4-BE49-F238E27FC236}">
                <a16:creationId xmlns:a16="http://schemas.microsoft.com/office/drawing/2014/main" id="{59EB68DD-EA82-D94D-9067-B51AF57C613B}"/>
              </a:ext>
            </a:extLst>
          </p:cNvPr>
          <p:cNvSpPr>
            <a:spLocks noGrp="1"/>
          </p:cNvSpPr>
          <p:nvPr>
            <p:ph type="title"/>
          </p:nvPr>
        </p:nvSpPr>
        <p:spPr/>
        <p:txBody>
          <a:bodyPr/>
          <a:lstStyle/>
          <a:p>
            <a:r>
              <a:rPr lang="en-US" sz="4000" b="1" dirty="0">
                <a:latin typeface="Cambria" panose="02040503050406030204" pitchFamily="18" charset="0"/>
              </a:rPr>
              <a:t>SIMDRAM Framework: Overview </a:t>
            </a:r>
          </a:p>
        </p:txBody>
      </p:sp>
      <p:graphicFrame>
        <p:nvGraphicFramePr>
          <p:cNvPr id="311" name="Table 310">
            <a:extLst>
              <a:ext uri="{FF2B5EF4-FFF2-40B4-BE49-F238E27FC236}">
                <a16:creationId xmlns:a16="http://schemas.microsoft.com/office/drawing/2014/main" id="{50A10DFB-237C-1B45-AB7A-463F2C2CCC5B}"/>
              </a:ext>
            </a:extLst>
          </p:cNvPr>
          <p:cNvGraphicFramePr>
            <a:graphicFrameLocks noGrp="1"/>
          </p:cNvGraphicFramePr>
          <p:nvPr/>
        </p:nvGraphicFramePr>
        <p:xfrm>
          <a:off x="4600883" y="1699346"/>
          <a:ext cx="1513531" cy="1348330"/>
        </p:xfrm>
        <a:graphic>
          <a:graphicData uri="http://schemas.openxmlformats.org/drawingml/2006/table">
            <a:tbl>
              <a:tblPr firstRow="1" bandRow="1">
                <a:tableStyleId>{2D5ABB26-0587-4C30-8999-92F81FD0307C}</a:tableStyleId>
              </a:tblPr>
              <a:tblGrid>
                <a:gridCol w="1513531">
                  <a:extLst>
                    <a:ext uri="{9D8B030D-6E8A-4147-A177-3AD203B41FA5}">
                      <a16:colId xmlns:a16="http://schemas.microsoft.com/office/drawing/2014/main" val="3411314267"/>
                    </a:ext>
                  </a:extLst>
                </a:gridCol>
              </a:tblGrid>
              <a:tr h="269666">
                <a:tc>
                  <a:txBody>
                    <a:bodyPr/>
                    <a:lstStyle/>
                    <a:p>
                      <a:r>
                        <a:rPr lang="en-US" sz="1400" b="0" dirty="0">
                          <a:latin typeface="Courier New" panose="02070309020205020404" pitchFamily="49" charset="0"/>
                          <a:cs typeface="Courier New" panose="02070309020205020404" pitchFamily="49" charset="0"/>
                        </a:rPr>
                        <a:t> ACT/PRE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169564133"/>
                  </a:ext>
                </a:extLst>
              </a:tr>
              <a:tr h="269666">
                <a:tc>
                  <a:txBody>
                    <a:bodyPr/>
                    <a:lstStyle/>
                    <a:p>
                      <a:r>
                        <a:rPr lang="en-US" sz="1400" b="0" dirty="0">
                          <a:latin typeface="Courier New" panose="02070309020205020404" pitchFamily="49" charset="0"/>
                          <a:cs typeface="Courier New" panose="02070309020205020404" pitchFamily="49" charset="0"/>
                        </a:rPr>
                        <a:t> ACT/PRE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EF5CC"/>
                    </a:solidFill>
                  </a:tcPr>
                </a:tc>
                <a:extLst>
                  <a:ext uri="{0D108BD9-81ED-4DB2-BD59-A6C34878D82A}">
                    <a16:rowId xmlns:a16="http://schemas.microsoft.com/office/drawing/2014/main" val="2610732602"/>
                  </a:ext>
                </a:extLst>
              </a:tr>
              <a:tr h="269666">
                <a:tc>
                  <a:txBody>
                    <a:bodyPr/>
                    <a:lstStyle/>
                    <a:p>
                      <a:r>
                        <a:rPr lang="en-US" sz="1400" b="0" dirty="0">
                          <a:latin typeface="Courier New" panose="02070309020205020404" pitchFamily="49" charset="0"/>
                          <a:cs typeface="Courier New" panose="02070309020205020404" pitchFamily="49" charset="0"/>
                        </a:rPr>
                        <a:t> ACT/PRE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CCDFFF"/>
                    </a:solidFill>
                  </a:tcPr>
                </a:tc>
                <a:extLst>
                  <a:ext uri="{0D108BD9-81ED-4DB2-BD59-A6C34878D82A}">
                    <a16:rowId xmlns:a16="http://schemas.microsoft.com/office/drawing/2014/main" val="1245392560"/>
                  </a:ext>
                </a:extLst>
              </a:tr>
              <a:tr h="269666">
                <a:tc>
                  <a:txBody>
                    <a:bodyPr/>
                    <a:lstStyle/>
                    <a:p>
                      <a:r>
                        <a:rPr lang="en-US" sz="1400" b="0" dirty="0">
                          <a:latin typeface="Courier New" panose="02070309020205020404" pitchFamily="49" charset="0"/>
                          <a:cs typeface="Courier New" panose="02070309020205020404" pitchFamily="49" charset="0"/>
                        </a:rPr>
                        <a:t> ACT/ACT/PRE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A8D4AA"/>
                    </a:solidFill>
                  </a:tcPr>
                </a:tc>
                <a:extLst>
                  <a:ext uri="{0D108BD9-81ED-4DB2-BD59-A6C34878D82A}">
                    <a16:rowId xmlns:a16="http://schemas.microsoft.com/office/drawing/2014/main" val="2074523024"/>
                  </a:ext>
                </a:extLst>
              </a:tr>
              <a:tr h="269666">
                <a:tc>
                  <a:txBody>
                    <a:bodyPr/>
                    <a:lstStyle/>
                    <a:p>
                      <a:r>
                        <a:rPr lang="en-US" sz="1400" b="0" dirty="0">
                          <a:latin typeface="Courier New" panose="02070309020205020404" pitchFamily="49" charset="0"/>
                          <a:cs typeface="Courier New" panose="02070309020205020404" pitchFamily="49" charset="0"/>
                        </a:rPr>
                        <a:t> done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175727766"/>
                  </a:ext>
                </a:extLst>
              </a:tr>
            </a:tbl>
          </a:graphicData>
        </a:graphic>
      </p:graphicFrame>
      <p:sp>
        <p:nvSpPr>
          <p:cNvPr id="312" name="Rectangle 311">
            <a:extLst>
              <a:ext uri="{FF2B5EF4-FFF2-40B4-BE49-F238E27FC236}">
                <a16:creationId xmlns:a16="http://schemas.microsoft.com/office/drawing/2014/main" id="{D7280049-9ED3-3947-9F28-E8F495F29C7B}"/>
              </a:ext>
            </a:extLst>
          </p:cNvPr>
          <p:cNvSpPr/>
          <p:nvPr/>
        </p:nvSpPr>
        <p:spPr>
          <a:xfrm>
            <a:off x="6271191" y="1235618"/>
            <a:ext cx="2800096" cy="2244457"/>
          </a:xfrm>
          <a:prstGeom prst="rect">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cxnSp>
        <p:nvCxnSpPr>
          <p:cNvPr id="314" name="Straight Arrow Connector 313">
            <a:extLst>
              <a:ext uri="{FF2B5EF4-FFF2-40B4-BE49-F238E27FC236}">
                <a16:creationId xmlns:a16="http://schemas.microsoft.com/office/drawing/2014/main" id="{989EFE27-25B1-1F44-B095-4CC257B80B80}"/>
              </a:ext>
            </a:extLst>
          </p:cNvPr>
          <p:cNvCxnSpPr>
            <a:cxnSpLocks/>
          </p:cNvCxnSpPr>
          <p:nvPr/>
        </p:nvCxnSpPr>
        <p:spPr>
          <a:xfrm>
            <a:off x="6114414" y="1827291"/>
            <a:ext cx="156777" cy="0"/>
          </a:xfrm>
          <a:prstGeom prst="straightConnector1">
            <a:avLst/>
          </a:prstGeom>
          <a:ln w="25400">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316" name="Oval 315">
            <a:extLst>
              <a:ext uri="{FF2B5EF4-FFF2-40B4-BE49-F238E27FC236}">
                <a16:creationId xmlns:a16="http://schemas.microsoft.com/office/drawing/2014/main" id="{6770D35C-7264-0049-95CD-58D4DDF3EDED}"/>
              </a:ext>
            </a:extLst>
          </p:cNvPr>
          <p:cNvSpPr/>
          <p:nvPr/>
        </p:nvSpPr>
        <p:spPr>
          <a:xfrm flipH="1">
            <a:off x="11015591" y="2382396"/>
            <a:ext cx="143179" cy="86362"/>
          </a:xfrm>
          <a:prstGeom prst="ellipse">
            <a:avLst/>
          </a:prstGeom>
          <a:solidFill>
            <a:sysClr val="window" lastClr="FFFFFF"/>
          </a:solidFill>
          <a:ln w="12700" cap="flat" cmpd="sng" algn="ctr">
            <a:solidFill>
              <a:sysClr val="window" lastClr="FFFF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Arial" panose="020B0604020202020204" pitchFamily="34" charset="0"/>
            </a:endParaRPr>
          </a:p>
        </p:txBody>
      </p:sp>
      <p:sp>
        <p:nvSpPr>
          <p:cNvPr id="346" name="Rectangle 345">
            <a:extLst>
              <a:ext uri="{FF2B5EF4-FFF2-40B4-BE49-F238E27FC236}">
                <a16:creationId xmlns:a16="http://schemas.microsoft.com/office/drawing/2014/main" id="{1DC1A0F9-70D7-B448-BC54-7750CE6339AE}"/>
              </a:ext>
            </a:extLst>
          </p:cNvPr>
          <p:cNvSpPr/>
          <p:nvPr/>
        </p:nvSpPr>
        <p:spPr>
          <a:xfrm>
            <a:off x="6854162" y="912400"/>
            <a:ext cx="2105825"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SIMDRAM Output</a:t>
            </a:r>
          </a:p>
        </p:txBody>
      </p:sp>
      <p:grpSp>
        <p:nvGrpSpPr>
          <p:cNvPr id="413" name="Group 412">
            <a:extLst>
              <a:ext uri="{FF2B5EF4-FFF2-40B4-BE49-F238E27FC236}">
                <a16:creationId xmlns:a16="http://schemas.microsoft.com/office/drawing/2014/main" id="{8A315B32-246B-344C-B00D-2D50360431A0}"/>
              </a:ext>
            </a:extLst>
          </p:cNvPr>
          <p:cNvGrpSpPr/>
          <p:nvPr/>
        </p:nvGrpSpPr>
        <p:grpSpPr>
          <a:xfrm>
            <a:off x="96203" y="908217"/>
            <a:ext cx="2108505" cy="2106083"/>
            <a:chOff x="185117" y="1916050"/>
            <a:chExt cx="2355144" cy="2549656"/>
          </a:xfrm>
        </p:grpSpPr>
        <p:sp>
          <p:nvSpPr>
            <p:cNvPr id="347" name="Rectangle 346">
              <a:extLst>
                <a:ext uri="{FF2B5EF4-FFF2-40B4-BE49-F238E27FC236}">
                  <a16:creationId xmlns:a16="http://schemas.microsoft.com/office/drawing/2014/main" id="{926A9443-4A7F-B340-B495-8DEC465CEB8F}"/>
                </a:ext>
              </a:extLst>
            </p:cNvPr>
            <p:cNvSpPr/>
            <p:nvPr/>
          </p:nvSpPr>
          <p:spPr>
            <a:xfrm>
              <a:off x="682041" y="1916050"/>
              <a:ext cx="1199367" cy="37260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User Input</a:t>
              </a:r>
            </a:p>
          </p:txBody>
        </p:sp>
        <p:sp>
          <p:nvSpPr>
            <p:cNvPr id="348" name="Rectangle 347">
              <a:extLst>
                <a:ext uri="{FF2B5EF4-FFF2-40B4-BE49-F238E27FC236}">
                  <a16:creationId xmlns:a16="http://schemas.microsoft.com/office/drawing/2014/main" id="{5DC29713-5DE8-524E-A574-56227018A709}"/>
                </a:ext>
              </a:extLst>
            </p:cNvPr>
            <p:cNvSpPr/>
            <p:nvPr/>
          </p:nvSpPr>
          <p:spPr>
            <a:xfrm>
              <a:off x="185117" y="2303641"/>
              <a:ext cx="2355144" cy="2138313"/>
            </a:xfrm>
            <a:prstGeom prst="rect">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0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grpSp>
          <p:nvGrpSpPr>
            <p:cNvPr id="409" name="Group 408">
              <a:extLst>
                <a:ext uri="{FF2B5EF4-FFF2-40B4-BE49-F238E27FC236}">
                  <a16:creationId xmlns:a16="http://schemas.microsoft.com/office/drawing/2014/main" id="{4BBB42AF-207D-8C44-9BEB-FC30D95D6D4B}"/>
                </a:ext>
              </a:extLst>
            </p:cNvPr>
            <p:cNvGrpSpPr/>
            <p:nvPr/>
          </p:nvGrpSpPr>
          <p:grpSpPr>
            <a:xfrm>
              <a:off x="290791" y="2622675"/>
              <a:ext cx="2112038" cy="1843031"/>
              <a:chOff x="290791" y="2622675"/>
              <a:chExt cx="2112038" cy="1843031"/>
            </a:xfrm>
          </p:grpSpPr>
          <p:sp>
            <p:nvSpPr>
              <p:cNvPr id="350" name="Rounded Rectangle 349">
                <a:extLst>
                  <a:ext uri="{FF2B5EF4-FFF2-40B4-BE49-F238E27FC236}">
                    <a16:creationId xmlns:a16="http://schemas.microsoft.com/office/drawing/2014/main" id="{6D3A1CD3-1656-4A4D-A9A0-DBA1702BECAE}"/>
                  </a:ext>
                </a:extLst>
              </p:cNvPr>
              <p:cNvSpPr/>
              <p:nvPr/>
            </p:nvSpPr>
            <p:spPr>
              <a:xfrm>
                <a:off x="290791" y="2622675"/>
                <a:ext cx="2112038" cy="1468592"/>
              </a:xfrm>
              <a:prstGeom prst="roundRect">
                <a:avLst/>
              </a:prstGeom>
              <a:solidFill>
                <a:schemeClr val="bg1"/>
              </a:solidFill>
              <a:ln w="19050">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0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grpSp>
            <p:nvGrpSpPr>
              <p:cNvPr id="351" name="Group 350">
                <a:extLst>
                  <a:ext uri="{FF2B5EF4-FFF2-40B4-BE49-F238E27FC236}">
                    <a16:creationId xmlns:a16="http://schemas.microsoft.com/office/drawing/2014/main" id="{5CC6CC20-848A-8E46-936F-05C4F53EC60E}"/>
                  </a:ext>
                </a:extLst>
              </p:cNvPr>
              <p:cNvGrpSpPr/>
              <p:nvPr/>
            </p:nvGrpSpPr>
            <p:grpSpPr>
              <a:xfrm>
                <a:off x="377937" y="2784891"/>
                <a:ext cx="1970675" cy="1263750"/>
                <a:chOff x="867018" y="2489687"/>
                <a:chExt cx="2314002" cy="1360547"/>
              </a:xfrm>
            </p:grpSpPr>
            <p:grpSp>
              <p:nvGrpSpPr>
                <p:cNvPr id="353" name="Group 352">
                  <a:extLst>
                    <a:ext uri="{FF2B5EF4-FFF2-40B4-BE49-F238E27FC236}">
                      <a16:creationId xmlns:a16="http://schemas.microsoft.com/office/drawing/2014/main" id="{D3E7F195-04A5-4B4D-B2B8-43EF22AD9995}"/>
                    </a:ext>
                  </a:extLst>
                </p:cNvPr>
                <p:cNvGrpSpPr/>
                <p:nvPr/>
              </p:nvGrpSpPr>
              <p:grpSpPr>
                <a:xfrm>
                  <a:off x="1143322" y="2489687"/>
                  <a:ext cx="1235746" cy="391038"/>
                  <a:chOff x="2411760" y="3068960"/>
                  <a:chExt cx="6065150" cy="1584176"/>
                </a:xfrm>
                <a:solidFill>
                  <a:schemeClr val="tx1"/>
                </a:solidFill>
              </p:grpSpPr>
              <p:sp>
                <p:nvSpPr>
                  <p:cNvPr id="373" name="Flowchart: Delay 3">
                    <a:extLst>
                      <a:ext uri="{FF2B5EF4-FFF2-40B4-BE49-F238E27FC236}">
                        <a16:creationId xmlns:a16="http://schemas.microsoft.com/office/drawing/2014/main" id="{26B61A90-35A5-B849-8852-2CD7EC13F006}"/>
                      </a:ext>
                    </a:extLst>
                  </p:cNvPr>
                  <p:cNvSpPr/>
                  <p:nvPr/>
                </p:nvSpPr>
                <p:spPr>
                  <a:xfrm>
                    <a:off x="3707904" y="3068960"/>
                    <a:ext cx="1728192" cy="1584176"/>
                  </a:xfrm>
                  <a:prstGeom prst="flowChartDelay">
                    <a:avLst/>
                  </a:prstGeom>
                  <a:solidFill>
                    <a:schemeClr val="bg2">
                      <a:lumMod val="90000"/>
                    </a:schemeClr>
                  </a:solid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a:ln>
                        <a:noFill/>
                      </a:ln>
                      <a:solidFill>
                        <a:prstClr val="white"/>
                      </a:solidFill>
                      <a:effectLst/>
                      <a:uLnTx/>
                      <a:uFillTx/>
                      <a:latin typeface="Cambria" panose="02040503050406030204" pitchFamily="18" charset="0"/>
                      <a:ea typeface="+mn-ea"/>
                      <a:cs typeface="Arial" panose="020B0604020202020204" pitchFamily="34" charset="0"/>
                    </a:endParaRPr>
                  </a:p>
                </p:txBody>
              </p:sp>
              <p:cxnSp>
                <p:nvCxnSpPr>
                  <p:cNvPr id="374" name="Straight Connector 373">
                    <a:extLst>
                      <a:ext uri="{FF2B5EF4-FFF2-40B4-BE49-F238E27FC236}">
                        <a16:creationId xmlns:a16="http://schemas.microsoft.com/office/drawing/2014/main" id="{9628BD32-F67E-7841-9609-8E2EAF01F2C3}"/>
                      </a:ext>
                    </a:extLst>
                  </p:cNvPr>
                  <p:cNvCxnSpPr/>
                  <p:nvPr/>
                </p:nvCxnSpPr>
                <p:spPr>
                  <a:xfrm flipH="1">
                    <a:off x="2627784" y="3284984"/>
                    <a:ext cx="1080120" cy="0"/>
                  </a:xfrm>
                  <a:prstGeom prst="line">
                    <a:avLst/>
                  </a:prstGeom>
                  <a:grpFill/>
                  <a:ln w="12700" cap="flat" cmpd="sng" algn="ctr">
                    <a:solidFill>
                      <a:schemeClr val="tx1"/>
                    </a:solidFill>
                    <a:prstDash val="solid"/>
                  </a:ln>
                  <a:effectLst/>
                </p:spPr>
              </p:cxnSp>
              <p:cxnSp>
                <p:nvCxnSpPr>
                  <p:cNvPr id="375" name="Straight Connector 374">
                    <a:extLst>
                      <a:ext uri="{FF2B5EF4-FFF2-40B4-BE49-F238E27FC236}">
                        <a16:creationId xmlns:a16="http://schemas.microsoft.com/office/drawing/2014/main" id="{BE6B1FC3-6068-1C4B-BCD7-1ADA7298461A}"/>
                      </a:ext>
                    </a:extLst>
                  </p:cNvPr>
                  <p:cNvCxnSpPr/>
                  <p:nvPr/>
                </p:nvCxnSpPr>
                <p:spPr>
                  <a:xfrm flipH="1">
                    <a:off x="2627784" y="4437112"/>
                    <a:ext cx="1080120" cy="0"/>
                  </a:xfrm>
                  <a:prstGeom prst="line">
                    <a:avLst/>
                  </a:prstGeom>
                  <a:grpFill/>
                  <a:ln w="12700" cap="flat" cmpd="sng" algn="ctr">
                    <a:solidFill>
                      <a:schemeClr val="tx1"/>
                    </a:solidFill>
                    <a:prstDash val="solid"/>
                  </a:ln>
                  <a:effectLst/>
                </p:spPr>
              </p:cxnSp>
              <p:cxnSp>
                <p:nvCxnSpPr>
                  <p:cNvPr id="376" name="Straight Connector 375">
                    <a:extLst>
                      <a:ext uri="{FF2B5EF4-FFF2-40B4-BE49-F238E27FC236}">
                        <a16:creationId xmlns:a16="http://schemas.microsoft.com/office/drawing/2014/main" id="{96839A2E-1158-9F4C-AE2B-5D4AF7550023}"/>
                      </a:ext>
                    </a:extLst>
                  </p:cNvPr>
                  <p:cNvCxnSpPr>
                    <a:cxnSpLocks/>
                  </p:cNvCxnSpPr>
                  <p:nvPr/>
                </p:nvCxnSpPr>
                <p:spPr>
                  <a:xfrm flipH="1">
                    <a:off x="5436099" y="3838796"/>
                    <a:ext cx="3040811" cy="0"/>
                  </a:xfrm>
                  <a:prstGeom prst="line">
                    <a:avLst/>
                  </a:prstGeom>
                  <a:grpFill/>
                  <a:ln w="12700" cap="flat" cmpd="sng" algn="ctr">
                    <a:solidFill>
                      <a:schemeClr val="tx1"/>
                    </a:solidFill>
                    <a:prstDash val="solid"/>
                  </a:ln>
                  <a:effectLst/>
                </p:spPr>
              </p:cxnSp>
              <p:sp>
                <p:nvSpPr>
                  <p:cNvPr id="377" name="Flowchart: Connector 8">
                    <a:extLst>
                      <a:ext uri="{FF2B5EF4-FFF2-40B4-BE49-F238E27FC236}">
                        <a16:creationId xmlns:a16="http://schemas.microsoft.com/office/drawing/2014/main" id="{60460D75-4240-344D-B9E2-7077639318F1}"/>
                      </a:ext>
                    </a:extLst>
                  </p:cNvPr>
                  <p:cNvSpPr/>
                  <p:nvPr/>
                </p:nvSpPr>
                <p:spPr>
                  <a:xfrm>
                    <a:off x="2411760" y="3176972"/>
                    <a:ext cx="216024" cy="216024"/>
                  </a:xfrm>
                  <a:prstGeom prst="flowChartConnector">
                    <a:avLst/>
                  </a:prstGeom>
                  <a:grp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a:ln>
                        <a:noFill/>
                      </a:ln>
                      <a:solidFill>
                        <a:prstClr val="white"/>
                      </a:solidFill>
                      <a:effectLst/>
                      <a:uLnTx/>
                      <a:uFillTx/>
                      <a:latin typeface="Cambria" panose="02040503050406030204" pitchFamily="18" charset="0"/>
                      <a:ea typeface="+mn-ea"/>
                      <a:cs typeface="Arial" panose="020B0604020202020204" pitchFamily="34" charset="0"/>
                    </a:endParaRPr>
                  </a:p>
                </p:txBody>
              </p:sp>
              <p:sp>
                <p:nvSpPr>
                  <p:cNvPr id="378" name="Flowchart: Connector 9">
                    <a:extLst>
                      <a:ext uri="{FF2B5EF4-FFF2-40B4-BE49-F238E27FC236}">
                        <a16:creationId xmlns:a16="http://schemas.microsoft.com/office/drawing/2014/main" id="{6C096043-331C-E44A-8DFE-DBD98FCF6BAF}"/>
                      </a:ext>
                    </a:extLst>
                  </p:cNvPr>
                  <p:cNvSpPr/>
                  <p:nvPr/>
                </p:nvSpPr>
                <p:spPr>
                  <a:xfrm>
                    <a:off x="2435000" y="4329100"/>
                    <a:ext cx="216024" cy="216024"/>
                  </a:xfrm>
                  <a:prstGeom prst="flowChartConnector">
                    <a:avLst/>
                  </a:prstGeom>
                  <a:grp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a:ln>
                        <a:noFill/>
                      </a:ln>
                      <a:solidFill>
                        <a:prstClr val="white"/>
                      </a:solidFill>
                      <a:effectLst/>
                      <a:uLnTx/>
                      <a:uFillTx/>
                      <a:latin typeface="Cambria" panose="02040503050406030204" pitchFamily="18" charset="0"/>
                      <a:ea typeface="+mn-ea"/>
                      <a:cs typeface="Arial" panose="020B0604020202020204" pitchFamily="34" charset="0"/>
                    </a:endParaRPr>
                  </a:p>
                </p:txBody>
              </p:sp>
            </p:grpSp>
            <p:grpSp>
              <p:nvGrpSpPr>
                <p:cNvPr id="354" name="Group 353">
                  <a:extLst>
                    <a:ext uri="{FF2B5EF4-FFF2-40B4-BE49-F238E27FC236}">
                      <a16:creationId xmlns:a16="http://schemas.microsoft.com/office/drawing/2014/main" id="{A4AA7C71-A6FF-2A47-B81E-D0A8BBD9DB39}"/>
                    </a:ext>
                  </a:extLst>
                </p:cNvPr>
                <p:cNvGrpSpPr/>
                <p:nvPr/>
              </p:nvGrpSpPr>
              <p:grpSpPr>
                <a:xfrm>
                  <a:off x="1170063" y="3244568"/>
                  <a:ext cx="1457426" cy="391038"/>
                  <a:chOff x="-636961" y="3068958"/>
                  <a:chExt cx="7153177" cy="1584176"/>
                </a:xfrm>
                <a:solidFill>
                  <a:schemeClr val="tx1"/>
                </a:solidFill>
              </p:grpSpPr>
              <p:sp>
                <p:nvSpPr>
                  <p:cNvPr id="370" name="Flowchart: Delay 3">
                    <a:extLst>
                      <a:ext uri="{FF2B5EF4-FFF2-40B4-BE49-F238E27FC236}">
                        <a16:creationId xmlns:a16="http://schemas.microsoft.com/office/drawing/2014/main" id="{30504E93-59F7-684B-A507-813F29BF6977}"/>
                      </a:ext>
                    </a:extLst>
                  </p:cNvPr>
                  <p:cNvSpPr/>
                  <p:nvPr/>
                </p:nvSpPr>
                <p:spPr>
                  <a:xfrm>
                    <a:off x="3707903" y="3068958"/>
                    <a:ext cx="1728193" cy="1584176"/>
                  </a:xfrm>
                  <a:prstGeom prst="flowChartDelay">
                    <a:avLst/>
                  </a:prstGeom>
                  <a:solidFill>
                    <a:schemeClr val="bg2">
                      <a:lumMod val="90000"/>
                    </a:schemeClr>
                  </a:solid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dirty="0">
                      <a:ln>
                        <a:noFill/>
                      </a:ln>
                      <a:solidFill>
                        <a:prstClr val="white"/>
                      </a:solidFill>
                      <a:effectLst/>
                      <a:uLnTx/>
                      <a:uFillTx/>
                      <a:latin typeface="Cambria" panose="02040503050406030204" pitchFamily="18" charset="0"/>
                      <a:ea typeface="+mn-ea"/>
                      <a:cs typeface="Arial" panose="020B0604020202020204" pitchFamily="34" charset="0"/>
                    </a:endParaRPr>
                  </a:p>
                </p:txBody>
              </p:sp>
              <p:cxnSp>
                <p:nvCxnSpPr>
                  <p:cNvPr id="371" name="Straight Connector 370">
                    <a:extLst>
                      <a:ext uri="{FF2B5EF4-FFF2-40B4-BE49-F238E27FC236}">
                        <a16:creationId xmlns:a16="http://schemas.microsoft.com/office/drawing/2014/main" id="{4FF3FDE9-AABF-EC44-B7B5-E4AFB0F3C880}"/>
                      </a:ext>
                    </a:extLst>
                  </p:cNvPr>
                  <p:cNvCxnSpPr>
                    <a:cxnSpLocks/>
                  </p:cNvCxnSpPr>
                  <p:nvPr/>
                </p:nvCxnSpPr>
                <p:spPr>
                  <a:xfrm flipH="1">
                    <a:off x="-636961" y="4437111"/>
                    <a:ext cx="4344865" cy="0"/>
                  </a:xfrm>
                  <a:prstGeom prst="line">
                    <a:avLst/>
                  </a:prstGeom>
                  <a:grpFill/>
                  <a:ln w="12700" cap="flat" cmpd="sng" algn="ctr">
                    <a:solidFill>
                      <a:schemeClr val="tx1"/>
                    </a:solidFill>
                    <a:prstDash val="solid"/>
                  </a:ln>
                  <a:effectLst/>
                </p:spPr>
              </p:cxnSp>
              <p:cxnSp>
                <p:nvCxnSpPr>
                  <p:cNvPr id="372" name="Straight Connector 371">
                    <a:extLst>
                      <a:ext uri="{FF2B5EF4-FFF2-40B4-BE49-F238E27FC236}">
                        <a16:creationId xmlns:a16="http://schemas.microsoft.com/office/drawing/2014/main" id="{48D9C89C-98F2-464D-A5AF-B7A2A5D7A125}"/>
                      </a:ext>
                    </a:extLst>
                  </p:cNvPr>
                  <p:cNvCxnSpPr/>
                  <p:nvPr/>
                </p:nvCxnSpPr>
                <p:spPr>
                  <a:xfrm flipH="1">
                    <a:off x="5436096" y="3838795"/>
                    <a:ext cx="1080120" cy="0"/>
                  </a:xfrm>
                  <a:prstGeom prst="line">
                    <a:avLst/>
                  </a:prstGeom>
                  <a:grpFill/>
                  <a:ln w="12700" cap="flat" cmpd="sng" algn="ctr">
                    <a:solidFill>
                      <a:schemeClr val="tx1"/>
                    </a:solidFill>
                    <a:prstDash val="solid"/>
                  </a:ln>
                  <a:effectLst/>
                </p:spPr>
              </p:cxnSp>
            </p:grpSp>
            <p:grpSp>
              <p:nvGrpSpPr>
                <p:cNvPr id="355" name="Group 354">
                  <a:extLst>
                    <a:ext uri="{FF2B5EF4-FFF2-40B4-BE49-F238E27FC236}">
                      <a16:creationId xmlns:a16="http://schemas.microsoft.com/office/drawing/2014/main" id="{7454E905-B01C-064A-AF64-5A8F34B38732}"/>
                    </a:ext>
                  </a:extLst>
                </p:cNvPr>
                <p:cNvGrpSpPr/>
                <p:nvPr/>
              </p:nvGrpSpPr>
              <p:grpSpPr>
                <a:xfrm>
                  <a:off x="1253356" y="3106816"/>
                  <a:ext cx="792250" cy="386595"/>
                  <a:chOff x="2627784" y="3086962"/>
                  <a:chExt cx="3888432" cy="1566174"/>
                </a:xfrm>
                <a:solidFill>
                  <a:schemeClr val="tx1"/>
                </a:solidFill>
              </p:grpSpPr>
              <p:cxnSp>
                <p:nvCxnSpPr>
                  <p:cNvPr id="366" name="Straight Connector 365">
                    <a:extLst>
                      <a:ext uri="{FF2B5EF4-FFF2-40B4-BE49-F238E27FC236}">
                        <a16:creationId xmlns:a16="http://schemas.microsoft.com/office/drawing/2014/main" id="{F5F217FA-089B-AC49-9004-4DFD2A03B6D5}"/>
                      </a:ext>
                    </a:extLst>
                  </p:cNvPr>
                  <p:cNvCxnSpPr/>
                  <p:nvPr/>
                </p:nvCxnSpPr>
                <p:spPr>
                  <a:xfrm flipH="1">
                    <a:off x="2627784" y="3284984"/>
                    <a:ext cx="1080120" cy="0"/>
                  </a:xfrm>
                  <a:prstGeom prst="line">
                    <a:avLst/>
                  </a:prstGeom>
                  <a:grpFill/>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7" name="Straight Connector 366">
                    <a:extLst>
                      <a:ext uri="{FF2B5EF4-FFF2-40B4-BE49-F238E27FC236}">
                        <a16:creationId xmlns:a16="http://schemas.microsoft.com/office/drawing/2014/main" id="{AA4E303F-3306-7545-93AB-B999238ABC06}"/>
                      </a:ext>
                    </a:extLst>
                  </p:cNvPr>
                  <p:cNvCxnSpPr>
                    <a:cxnSpLocks/>
                  </p:cNvCxnSpPr>
                  <p:nvPr/>
                </p:nvCxnSpPr>
                <p:spPr>
                  <a:xfrm flipH="1">
                    <a:off x="3059829" y="4437113"/>
                    <a:ext cx="648074" cy="0"/>
                  </a:xfrm>
                  <a:prstGeom prst="line">
                    <a:avLst/>
                  </a:prstGeom>
                  <a:grpFill/>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8" name="Straight Connector 367">
                    <a:extLst>
                      <a:ext uri="{FF2B5EF4-FFF2-40B4-BE49-F238E27FC236}">
                        <a16:creationId xmlns:a16="http://schemas.microsoft.com/office/drawing/2014/main" id="{E9205109-4956-B64B-84C3-F775CF6E84F3}"/>
                      </a:ext>
                    </a:extLst>
                  </p:cNvPr>
                  <p:cNvCxnSpPr/>
                  <p:nvPr/>
                </p:nvCxnSpPr>
                <p:spPr>
                  <a:xfrm flipH="1">
                    <a:off x="5436096" y="3838795"/>
                    <a:ext cx="1080120" cy="0"/>
                  </a:xfrm>
                  <a:prstGeom prst="line">
                    <a:avLst/>
                  </a:prstGeom>
                  <a:grpFill/>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69" name="Flowchart: Stored Data 4">
                    <a:extLst>
                      <a:ext uri="{FF2B5EF4-FFF2-40B4-BE49-F238E27FC236}">
                        <a16:creationId xmlns:a16="http://schemas.microsoft.com/office/drawing/2014/main" id="{CC6CED34-8F4A-5A42-A308-A36DA0341328}"/>
                      </a:ext>
                    </a:extLst>
                  </p:cNvPr>
                  <p:cNvSpPr/>
                  <p:nvPr/>
                </p:nvSpPr>
                <p:spPr>
                  <a:xfrm rot="10800000">
                    <a:off x="3491880" y="3086962"/>
                    <a:ext cx="1944216" cy="1566174"/>
                  </a:xfrm>
                  <a:prstGeom prst="flowChartOnlineStorage">
                    <a:avLst/>
                  </a:prstGeom>
                  <a:solidFill>
                    <a:schemeClr val="bg2">
                      <a:lumMod val="9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prstClr val="white"/>
                      </a:solidFill>
                      <a:effectLst/>
                      <a:uLnTx/>
                      <a:uFillTx/>
                      <a:latin typeface="Cambria" panose="02040503050406030204" pitchFamily="18" charset="0"/>
                      <a:ea typeface="+mn-ea"/>
                      <a:cs typeface="Arial" panose="020B0604020202020204" pitchFamily="34" charset="0"/>
                    </a:endParaRPr>
                  </a:p>
                </p:txBody>
              </p:sp>
            </p:grpSp>
            <p:cxnSp>
              <p:nvCxnSpPr>
                <p:cNvPr id="356" name="Straight Connector 355">
                  <a:extLst>
                    <a:ext uri="{FF2B5EF4-FFF2-40B4-BE49-F238E27FC236}">
                      <a16:creationId xmlns:a16="http://schemas.microsoft.com/office/drawing/2014/main" id="{F3100D61-190D-3A45-8CDA-FF7262E0AC57}"/>
                    </a:ext>
                  </a:extLst>
                </p:cNvPr>
                <p:cNvCxnSpPr/>
                <p:nvPr/>
              </p:nvCxnSpPr>
              <p:spPr>
                <a:xfrm>
                  <a:off x="1266365" y="2536344"/>
                  <a:ext cx="0" cy="628772"/>
                </a:xfrm>
                <a:prstGeom prst="line">
                  <a:avLst/>
                </a:prstGeom>
                <a:ln w="127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57" name="Straight Connector 356">
                  <a:extLst>
                    <a:ext uri="{FF2B5EF4-FFF2-40B4-BE49-F238E27FC236}">
                      <a16:creationId xmlns:a16="http://schemas.microsoft.com/office/drawing/2014/main" id="{E0D6ABBF-36FD-F74C-ADAC-B1ADDDDEBC6B}"/>
                    </a:ext>
                  </a:extLst>
                </p:cNvPr>
                <p:cNvCxnSpPr/>
                <p:nvPr/>
              </p:nvCxnSpPr>
              <p:spPr>
                <a:xfrm>
                  <a:off x="1341383" y="2818929"/>
                  <a:ext cx="0" cy="628772"/>
                </a:xfrm>
                <a:prstGeom prst="line">
                  <a:avLst/>
                </a:prstGeom>
                <a:ln w="127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58" name="Flowchart: Connector 9">
                  <a:extLst>
                    <a:ext uri="{FF2B5EF4-FFF2-40B4-BE49-F238E27FC236}">
                      <a16:creationId xmlns:a16="http://schemas.microsoft.com/office/drawing/2014/main" id="{EFD37F48-0A01-FC4C-9164-E0C476E8E86C}"/>
                    </a:ext>
                  </a:extLst>
                </p:cNvPr>
                <p:cNvSpPr/>
                <p:nvPr/>
              </p:nvSpPr>
              <p:spPr>
                <a:xfrm>
                  <a:off x="1148056" y="3555622"/>
                  <a:ext cx="44014" cy="53323"/>
                </a:xfrm>
                <a:prstGeom prst="flowChartConnector">
                  <a:avLst/>
                </a:prstGeom>
                <a:solidFill>
                  <a:schemeClr val="tx1"/>
                </a:solid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a:ln>
                      <a:noFill/>
                    </a:ln>
                    <a:solidFill>
                      <a:prstClr val="white"/>
                    </a:solidFill>
                    <a:effectLst/>
                    <a:uLnTx/>
                    <a:uFillTx/>
                    <a:latin typeface="Cambria" panose="02040503050406030204" pitchFamily="18" charset="0"/>
                    <a:ea typeface="+mn-ea"/>
                    <a:cs typeface="Arial" panose="020B0604020202020204" pitchFamily="34" charset="0"/>
                  </a:endParaRPr>
                </a:p>
              </p:txBody>
            </p:sp>
            <p:sp>
              <p:nvSpPr>
                <p:cNvPr id="359" name="Rectangle 358">
                  <a:extLst>
                    <a:ext uri="{FF2B5EF4-FFF2-40B4-BE49-F238E27FC236}">
                      <a16:creationId xmlns:a16="http://schemas.microsoft.com/office/drawing/2014/main" id="{2D59317E-919D-D54C-8BEA-6FC827BDD41A}"/>
                    </a:ext>
                  </a:extLst>
                </p:cNvPr>
                <p:cNvSpPr/>
                <p:nvPr/>
              </p:nvSpPr>
              <p:spPr>
                <a:xfrm>
                  <a:off x="867018" y="3462467"/>
                  <a:ext cx="242288" cy="387767"/>
                </a:xfrm>
                <a:prstGeom prst="rect">
                  <a:avLst/>
                </a:prstGeom>
                <a:ln w="12700">
                  <a:noFill/>
                </a:ln>
              </p:spPr>
              <p:txBody>
                <a:bodyPr wrap="none">
                  <a:spAutoFit/>
                </a:bodyPr>
                <a:lstStyle/>
                <a:p>
                  <a:pPr marL="0" marR="0" lvl="0" indent="0" algn="l" defTabSz="1761043"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25000" noProof="0" dirty="0">
                    <a:ln>
                      <a:noFill/>
                    </a:ln>
                    <a:solidFill>
                      <a:prstClr val="black"/>
                    </a:solidFill>
                    <a:effectLst/>
                    <a:uLnTx/>
                    <a:uFillTx/>
                    <a:latin typeface="Cambria" panose="02040503050406030204" pitchFamily="18" charset="0"/>
                    <a:ea typeface="+mn-ea"/>
                    <a:cs typeface="Arial" panose="020B0604020202020204" pitchFamily="34" charset="0"/>
                  </a:endParaRPr>
                </a:p>
              </p:txBody>
            </p:sp>
            <p:grpSp>
              <p:nvGrpSpPr>
                <p:cNvPr id="360" name="Group 359">
                  <a:extLst>
                    <a:ext uri="{FF2B5EF4-FFF2-40B4-BE49-F238E27FC236}">
                      <a16:creationId xmlns:a16="http://schemas.microsoft.com/office/drawing/2014/main" id="{2344E00C-07C5-2848-8171-BE21DAFBD530}"/>
                    </a:ext>
                  </a:extLst>
                </p:cNvPr>
                <p:cNvGrpSpPr/>
                <p:nvPr/>
              </p:nvGrpSpPr>
              <p:grpSpPr>
                <a:xfrm>
                  <a:off x="2364779" y="3102978"/>
                  <a:ext cx="792250" cy="386595"/>
                  <a:chOff x="2627784" y="3086962"/>
                  <a:chExt cx="3888432" cy="1566174"/>
                </a:xfrm>
                <a:solidFill>
                  <a:schemeClr val="tx1"/>
                </a:solidFill>
              </p:grpSpPr>
              <p:cxnSp>
                <p:nvCxnSpPr>
                  <p:cNvPr id="363" name="Straight Connector 362">
                    <a:extLst>
                      <a:ext uri="{FF2B5EF4-FFF2-40B4-BE49-F238E27FC236}">
                        <a16:creationId xmlns:a16="http://schemas.microsoft.com/office/drawing/2014/main" id="{65C91438-F58E-724F-8870-724BC34DB667}"/>
                      </a:ext>
                    </a:extLst>
                  </p:cNvPr>
                  <p:cNvCxnSpPr/>
                  <p:nvPr/>
                </p:nvCxnSpPr>
                <p:spPr>
                  <a:xfrm flipH="1">
                    <a:off x="2627784" y="3284984"/>
                    <a:ext cx="1080120" cy="0"/>
                  </a:xfrm>
                  <a:prstGeom prst="line">
                    <a:avLst/>
                  </a:prstGeom>
                  <a:grpFill/>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4" name="Straight Connector 363">
                    <a:extLst>
                      <a:ext uri="{FF2B5EF4-FFF2-40B4-BE49-F238E27FC236}">
                        <a16:creationId xmlns:a16="http://schemas.microsoft.com/office/drawing/2014/main" id="{C8F7712D-BC82-E847-96B0-2DBD452D2866}"/>
                      </a:ext>
                    </a:extLst>
                  </p:cNvPr>
                  <p:cNvCxnSpPr/>
                  <p:nvPr/>
                </p:nvCxnSpPr>
                <p:spPr>
                  <a:xfrm flipH="1">
                    <a:off x="5436096" y="3838795"/>
                    <a:ext cx="1080120" cy="0"/>
                  </a:xfrm>
                  <a:prstGeom prst="line">
                    <a:avLst/>
                  </a:prstGeom>
                  <a:grpFill/>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65" name="Flowchart: Stored Data 4">
                    <a:extLst>
                      <a:ext uri="{FF2B5EF4-FFF2-40B4-BE49-F238E27FC236}">
                        <a16:creationId xmlns:a16="http://schemas.microsoft.com/office/drawing/2014/main" id="{EE06E169-9E9E-B741-939C-F0AFDB6AE525}"/>
                      </a:ext>
                    </a:extLst>
                  </p:cNvPr>
                  <p:cNvSpPr/>
                  <p:nvPr/>
                </p:nvSpPr>
                <p:spPr>
                  <a:xfrm rot="10800000">
                    <a:off x="3491880" y="3086962"/>
                    <a:ext cx="1944216" cy="1566174"/>
                  </a:xfrm>
                  <a:prstGeom prst="flowChartOnlineStorage">
                    <a:avLst/>
                  </a:prstGeom>
                  <a:solidFill>
                    <a:schemeClr val="bg2">
                      <a:lumMod val="9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prstClr val="white"/>
                      </a:solidFill>
                      <a:effectLst/>
                      <a:uLnTx/>
                      <a:uFillTx/>
                      <a:latin typeface="Cambria" panose="02040503050406030204" pitchFamily="18" charset="0"/>
                      <a:ea typeface="+mn-ea"/>
                      <a:cs typeface="Arial" panose="020B0604020202020204" pitchFamily="34" charset="0"/>
                    </a:endParaRPr>
                  </a:p>
                </p:txBody>
              </p:sp>
            </p:grpSp>
            <p:cxnSp>
              <p:nvCxnSpPr>
                <p:cNvPr id="361" name="Straight Connector 360">
                  <a:extLst>
                    <a:ext uri="{FF2B5EF4-FFF2-40B4-BE49-F238E27FC236}">
                      <a16:creationId xmlns:a16="http://schemas.microsoft.com/office/drawing/2014/main" id="{A55E3C17-B8F6-2E47-BEB5-1EB898F935BC}"/>
                    </a:ext>
                  </a:extLst>
                </p:cNvPr>
                <p:cNvCxnSpPr>
                  <a:cxnSpLocks/>
                </p:cNvCxnSpPr>
                <p:nvPr/>
              </p:nvCxnSpPr>
              <p:spPr>
                <a:xfrm flipV="1">
                  <a:off x="2371923" y="2683463"/>
                  <a:ext cx="0" cy="475539"/>
                </a:xfrm>
                <a:prstGeom prst="line">
                  <a:avLst/>
                </a:prstGeom>
                <a:ln w="127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62" name="Flowchart: Connector 11">
                  <a:extLst>
                    <a:ext uri="{FF2B5EF4-FFF2-40B4-BE49-F238E27FC236}">
                      <a16:creationId xmlns:a16="http://schemas.microsoft.com/office/drawing/2014/main" id="{1F485AEE-B408-DC4D-8F1C-F6AB053C3062}"/>
                    </a:ext>
                  </a:extLst>
                </p:cNvPr>
                <p:cNvSpPr/>
                <p:nvPr/>
              </p:nvSpPr>
              <p:spPr>
                <a:xfrm>
                  <a:off x="3137006" y="3261899"/>
                  <a:ext cx="44014" cy="53323"/>
                </a:xfrm>
                <a:prstGeom prst="flowChartConnector">
                  <a:avLst/>
                </a:prstGeom>
                <a:solidFill>
                  <a:schemeClr val="tx1"/>
                </a:solid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a:ln>
                      <a:noFill/>
                    </a:ln>
                    <a:solidFill>
                      <a:prstClr val="white"/>
                    </a:solidFill>
                    <a:effectLst/>
                    <a:uLnTx/>
                    <a:uFillTx/>
                    <a:latin typeface="Cambria" panose="02040503050406030204" pitchFamily="18" charset="0"/>
                    <a:ea typeface="+mn-ea"/>
                    <a:cs typeface="Arial" panose="020B0604020202020204" pitchFamily="34" charset="0"/>
                  </a:endParaRPr>
                </a:p>
              </p:txBody>
            </p:sp>
          </p:grpSp>
          <p:sp>
            <p:nvSpPr>
              <p:cNvPr id="352" name="Rectangle 351">
                <a:extLst>
                  <a:ext uri="{FF2B5EF4-FFF2-40B4-BE49-F238E27FC236}">
                    <a16:creationId xmlns:a16="http://schemas.microsoft.com/office/drawing/2014/main" id="{07DC30E6-1B5F-0F4F-8959-97CE64645BA2}"/>
                  </a:ext>
                </a:extLst>
              </p:cNvPr>
              <p:cNvSpPr/>
              <p:nvPr/>
            </p:nvSpPr>
            <p:spPr>
              <a:xfrm>
                <a:off x="361555" y="4093106"/>
                <a:ext cx="1905463" cy="37260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AND/OR/NOT logic</a:t>
                </a:r>
              </a:p>
            </p:txBody>
          </p:sp>
        </p:grpSp>
        <p:sp>
          <p:nvSpPr>
            <p:cNvPr id="400" name="Rectangle 399">
              <a:extLst>
                <a:ext uri="{FF2B5EF4-FFF2-40B4-BE49-F238E27FC236}">
                  <a16:creationId xmlns:a16="http://schemas.microsoft.com/office/drawing/2014/main" id="{E336A133-A62A-9446-B18C-C1137BE6BB28}"/>
                </a:ext>
              </a:extLst>
            </p:cNvPr>
            <p:cNvSpPr/>
            <p:nvPr/>
          </p:nvSpPr>
          <p:spPr>
            <a:xfrm>
              <a:off x="407761" y="2294229"/>
              <a:ext cx="1802097" cy="37260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srgbClr val="44546A"/>
                  </a:solidFill>
                  <a:effectLst/>
                  <a:uLnTx/>
                  <a:uFillTx/>
                  <a:latin typeface="Cambria" panose="02040503050406030204" pitchFamily="18" charset="0"/>
                  <a:ea typeface="+mn-ea"/>
                  <a:cs typeface="Arial" panose="020B0604020202020204" pitchFamily="34" charset="0"/>
                </a:rPr>
                <a:t>Desired operation</a:t>
              </a:r>
            </a:p>
          </p:txBody>
        </p:sp>
      </p:grpSp>
      <p:sp>
        <p:nvSpPr>
          <p:cNvPr id="402" name="Rectangle 401">
            <a:extLst>
              <a:ext uri="{FF2B5EF4-FFF2-40B4-BE49-F238E27FC236}">
                <a16:creationId xmlns:a16="http://schemas.microsoft.com/office/drawing/2014/main" id="{A4C2B0B1-F109-BF40-86A2-AF13430F2E5D}"/>
              </a:ext>
            </a:extLst>
          </p:cNvPr>
          <p:cNvSpPr/>
          <p:nvPr/>
        </p:nvSpPr>
        <p:spPr>
          <a:xfrm>
            <a:off x="6886746" y="2166938"/>
            <a:ext cx="1423788" cy="33823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98"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Main memory</a:t>
            </a:r>
          </a:p>
        </p:txBody>
      </p:sp>
      <p:grpSp>
        <p:nvGrpSpPr>
          <p:cNvPr id="537" name="Group 536">
            <a:extLst>
              <a:ext uri="{FF2B5EF4-FFF2-40B4-BE49-F238E27FC236}">
                <a16:creationId xmlns:a16="http://schemas.microsoft.com/office/drawing/2014/main" id="{683F3061-9834-6644-B7F1-5ED1C37BD9E5}"/>
              </a:ext>
            </a:extLst>
          </p:cNvPr>
          <p:cNvGrpSpPr/>
          <p:nvPr/>
        </p:nvGrpSpPr>
        <p:grpSpPr>
          <a:xfrm>
            <a:off x="6324048" y="2565491"/>
            <a:ext cx="2666557" cy="944792"/>
            <a:chOff x="6324048" y="3191579"/>
            <a:chExt cx="2666557" cy="944792"/>
          </a:xfrm>
        </p:grpSpPr>
        <p:grpSp>
          <p:nvGrpSpPr>
            <p:cNvPr id="410" name="Group 409">
              <a:extLst>
                <a:ext uri="{FF2B5EF4-FFF2-40B4-BE49-F238E27FC236}">
                  <a16:creationId xmlns:a16="http://schemas.microsoft.com/office/drawing/2014/main" id="{94490D99-D821-E243-93B4-A3FF1AF53E3B}"/>
                </a:ext>
              </a:extLst>
            </p:cNvPr>
            <p:cNvGrpSpPr/>
            <p:nvPr/>
          </p:nvGrpSpPr>
          <p:grpSpPr>
            <a:xfrm>
              <a:off x="7658494" y="3191579"/>
              <a:ext cx="1332111" cy="757166"/>
              <a:chOff x="8712770" y="3601416"/>
              <a:chExt cx="1332111" cy="757166"/>
            </a:xfrm>
          </p:grpSpPr>
          <p:grpSp>
            <p:nvGrpSpPr>
              <p:cNvPr id="327" name="Group 326">
                <a:extLst>
                  <a:ext uri="{FF2B5EF4-FFF2-40B4-BE49-F238E27FC236}">
                    <a16:creationId xmlns:a16="http://schemas.microsoft.com/office/drawing/2014/main" id="{FE0C7429-FA54-754D-8C1D-5BF9B31B050D}"/>
                  </a:ext>
                </a:extLst>
              </p:cNvPr>
              <p:cNvGrpSpPr/>
              <p:nvPr/>
            </p:nvGrpSpPr>
            <p:grpSpPr>
              <a:xfrm>
                <a:off x="9235986" y="3601416"/>
                <a:ext cx="808895" cy="757166"/>
                <a:chOff x="4180572" y="1209835"/>
                <a:chExt cx="420003" cy="393144"/>
              </a:xfrm>
            </p:grpSpPr>
            <p:cxnSp>
              <p:nvCxnSpPr>
                <p:cNvPr id="332" name="Straight Connector 331">
                  <a:extLst>
                    <a:ext uri="{FF2B5EF4-FFF2-40B4-BE49-F238E27FC236}">
                      <a16:creationId xmlns:a16="http://schemas.microsoft.com/office/drawing/2014/main" id="{34F1355F-1BFB-C047-BC57-D543E8F10332}"/>
                    </a:ext>
                  </a:extLst>
                </p:cNvPr>
                <p:cNvCxnSpPr>
                  <a:cxnSpLocks/>
                </p:cNvCxnSpPr>
                <p:nvPr/>
              </p:nvCxnSpPr>
              <p:spPr>
                <a:xfrm rot="5400000">
                  <a:off x="4390574" y="1117898"/>
                  <a:ext cx="0" cy="420003"/>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3" name="Straight Connector 332">
                  <a:extLst>
                    <a:ext uri="{FF2B5EF4-FFF2-40B4-BE49-F238E27FC236}">
                      <a16:creationId xmlns:a16="http://schemas.microsoft.com/office/drawing/2014/main" id="{C1CFE73E-19C4-B643-A9BD-39BE8B85C4CA}"/>
                    </a:ext>
                  </a:extLst>
                </p:cNvPr>
                <p:cNvCxnSpPr>
                  <a:cxnSpLocks/>
                </p:cNvCxnSpPr>
                <p:nvPr/>
              </p:nvCxnSpPr>
              <p:spPr>
                <a:xfrm rot="5400000">
                  <a:off x="4390574" y="1157152"/>
                  <a:ext cx="0" cy="420003"/>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4" name="Straight Connector 333">
                  <a:extLst>
                    <a:ext uri="{FF2B5EF4-FFF2-40B4-BE49-F238E27FC236}">
                      <a16:creationId xmlns:a16="http://schemas.microsoft.com/office/drawing/2014/main" id="{F0BB670D-9CEE-BA48-A6A0-071258D82313}"/>
                    </a:ext>
                  </a:extLst>
                </p:cNvPr>
                <p:cNvCxnSpPr>
                  <a:cxnSpLocks/>
                </p:cNvCxnSpPr>
                <p:nvPr/>
              </p:nvCxnSpPr>
              <p:spPr>
                <a:xfrm rot="5400000">
                  <a:off x="4390574" y="1196406"/>
                  <a:ext cx="0" cy="420003"/>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5" name="Straight Connector 334">
                  <a:extLst>
                    <a:ext uri="{FF2B5EF4-FFF2-40B4-BE49-F238E27FC236}">
                      <a16:creationId xmlns:a16="http://schemas.microsoft.com/office/drawing/2014/main" id="{F2CD54D5-0F3E-B346-AB6D-588F2D60AD14}"/>
                    </a:ext>
                  </a:extLst>
                </p:cNvPr>
                <p:cNvCxnSpPr>
                  <a:cxnSpLocks/>
                </p:cNvCxnSpPr>
                <p:nvPr/>
              </p:nvCxnSpPr>
              <p:spPr>
                <a:xfrm rot="5400000">
                  <a:off x="4390574" y="1235660"/>
                  <a:ext cx="0" cy="420003"/>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6" name="Straight Connector 335">
                  <a:extLst>
                    <a:ext uri="{FF2B5EF4-FFF2-40B4-BE49-F238E27FC236}">
                      <a16:creationId xmlns:a16="http://schemas.microsoft.com/office/drawing/2014/main" id="{EF7C06F5-062E-9240-B458-4F9F35B23884}"/>
                    </a:ext>
                  </a:extLst>
                </p:cNvPr>
                <p:cNvCxnSpPr>
                  <a:cxnSpLocks/>
                </p:cNvCxnSpPr>
                <p:nvPr/>
              </p:nvCxnSpPr>
              <p:spPr>
                <a:xfrm rot="5400000">
                  <a:off x="4390574" y="1274913"/>
                  <a:ext cx="0" cy="420003"/>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7" name="Straight Connector 336">
                  <a:extLst>
                    <a:ext uri="{FF2B5EF4-FFF2-40B4-BE49-F238E27FC236}">
                      <a16:creationId xmlns:a16="http://schemas.microsoft.com/office/drawing/2014/main" id="{101AEF7E-71CD-744C-A3E6-029BFA850EB2}"/>
                    </a:ext>
                  </a:extLst>
                </p:cNvPr>
                <p:cNvCxnSpPr>
                  <a:cxnSpLocks/>
                </p:cNvCxnSpPr>
                <p:nvPr/>
              </p:nvCxnSpPr>
              <p:spPr>
                <a:xfrm rot="5400000">
                  <a:off x="4390574" y="1078644"/>
                  <a:ext cx="0" cy="420003"/>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8" name="Straight Connector 337">
                  <a:extLst>
                    <a:ext uri="{FF2B5EF4-FFF2-40B4-BE49-F238E27FC236}">
                      <a16:creationId xmlns:a16="http://schemas.microsoft.com/office/drawing/2014/main" id="{392E9778-4BD5-0B40-9454-8D6E5B7A6E04}"/>
                    </a:ext>
                  </a:extLst>
                </p:cNvPr>
                <p:cNvCxnSpPr>
                  <a:cxnSpLocks/>
                </p:cNvCxnSpPr>
                <p:nvPr/>
              </p:nvCxnSpPr>
              <p:spPr>
                <a:xfrm rot="5400000">
                  <a:off x="4390574" y="1314167"/>
                  <a:ext cx="0" cy="420003"/>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9" name="Straight Connector 338">
                  <a:extLst>
                    <a:ext uri="{FF2B5EF4-FFF2-40B4-BE49-F238E27FC236}">
                      <a16:creationId xmlns:a16="http://schemas.microsoft.com/office/drawing/2014/main" id="{EBC9AE41-85FD-E840-AB4B-9B311BA89CAA}"/>
                    </a:ext>
                  </a:extLst>
                </p:cNvPr>
                <p:cNvCxnSpPr>
                  <a:cxnSpLocks/>
                </p:cNvCxnSpPr>
                <p:nvPr/>
              </p:nvCxnSpPr>
              <p:spPr>
                <a:xfrm>
                  <a:off x="4306703" y="1209835"/>
                  <a:ext cx="0" cy="393144"/>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0" name="Straight Connector 339">
                  <a:extLst>
                    <a:ext uri="{FF2B5EF4-FFF2-40B4-BE49-F238E27FC236}">
                      <a16:creationId xmlns:a16="http://schemas.microsoft.com/office/drawing/2014/main" id="{E16BDAD3-622F-ED48-8001-40C3260A5787}"/>
                    </a:ext>
                  </a:extLst>
                </p:cNvPr>
                <p:cNvCxnSpPr>
                  <a:cxnSpLocks/>
                </p:cNvCxnSpPr>
                <p:nvPr/>
              </p:nvCxnSpPr>
              <p:spPr>
                <a:xfrm>
                  <a:off x="4348638" y="1209835"/>
                  <a:ext cx="0" cy="393144"/>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1" name="Straight Connector 340">
                  <a:extLst>
                    <a:ext uri="{FF2B5EF4-FFF2-40B4-BE49-F238E27FC236}">
                      <a16:creationId xmlns:a16="http://schemas.microsoft.com/office/drawing/2014/main" id="{BFC1505F-B406-394F-BCF5-F52F283D10EE}"/>
                    </a:ext>
                  </a:extLst>
                </p:cNvPr>
                <p:cNvCxnSpPr>
                  <a:cxnSpLocks/>
                </p:cNvCxnSpPr>
                <p:nvPr/>
              </p:nvCxnSpPr>
              <p:spPr>
                <a:xfrm>
                  <a:off x="4390575" y="1209835"/>
                  <a:ext cx="0" cy="393144"/>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2" name="Straight Connector 341">
                  <a:extLst>
                    <a:ext uri="{FF2B5EF4-FFF2-40B4-BE49-F238E27FC236}">
                      <a16:creationId xmlns:a16="http://schemas.microsoft.com/office/drawing/2014/main" id="{4AC61C37-3EC1-D244-B3CB-BE318676DB72}"/>
                    </a:ext>
                  </a:extLst>
                </p:cNvPr>
                <p:cNvCxnSpPr>
                  <a:cxnSpLocks/>
                </p:cNvCxnSpPr>
                <p:nvPr/>
              </p:nvCxnSpPr>
              <p:spPr>
                <a:xfrm>
                  <a:off x="4432510" y="1209835"/>
                  <a:ext cx="0" cy="393144"/>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3" name="Straight Connector 342">
                  <a:extLst>
                    <a:ext uri="{FF2B5EF4-FFF2-40B4-BE49-F238E27FC236}">
                      <a16:creationId xmlns:a16="http://schemas.microsoft.com/office/drawing/2014/main" id="{0B04ED13-D8A4-B846-80FC-8F089810E80F}"/>
                    </a:ext>
                  </a:extLst>
                </p:cNvPr>
                <p:cNvCxnSpPr>
                  <a:cxnSpLocks/>
                </p:cNvCxnSpPr>
                <p:nvPr/>
              </p:nvCxnSpPr>
              <p:spPr>
                <a:xfrm>
                  <a:off x="4474446" y="1209835"/>
                  <a:ext cx="0" cy="393144"/>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4" name="Straight Connector 343">
                  <a:extLst>
                    <a:ext uri="{FF2B5EF4-FFF2-40B4-BE49-F238E27FC236}">
                      <a16:creationId xmlns:a16="http://schemas.microsoft.com/office/drawing/2014/main" id="{DA1CA297-36D5-7746-A2EE-CB518FCB47E0}"/>
                    </a:ext>
                  </a:extLst>
                </p:cNvPr>
                <p:cNvCxnSpPr>
                  <a:cxnSpLocks/>
                </p:cNvCxnSpPr>
                <p:nvPr/>
              </p:nvCxnSpPr>
              <p:spPr>
                <a:xfrm>
                  <a:off x="4264768" y="1209835"/>
                  <a:ext cx="0" cy="393144"/>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5" name="Straight Connector 344">
                  <a:extLst>
                    <a:ext uri="{FF2B5EF4-FFF2-40B4-BE49-F238E27FC236}">
                      <a16:creationId xmlns:a16="http://schemas.microsoft.com/office/drawing/2014/main" id="{712090C9-6421-DE43-BD72-8E242FCC3021}"/>
                    </a:ext>
                  </a:extLst>
                </p:cNvPr>
                <p:cNvCxnSpPr>
                  <a:cxnSpLocks/>
                </p:cNvCxnSpPr>
                <p:nvPr/>
              </p:nvCxnSpPr>
              <p:spPr>
                <a:xfrm>
                  <a:off x="4516382" y="1209835"/>
                  <a:ext cx="0" cy="393144"/>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cxnSp>
            <p:nvCxnSpPr>
              <p:cNvPr id="328" name="Straight Arrow Connector 327">
                <a:extLst>
                  <a:ext uri="{FF2B5EF4-FFF2-40B4-BE49-F238E27FC236}">
                    <a16:creationId xmlns:a16="http://schemas.microsoft.com/office/drawing/2014/main" id="{2CF305BB-4A2B-6D4E-A77F-915E56B27204}"/>
                  </a:ext>
                </a:extLst>
              </p:cNvPr>
              <p:cNvCxnSpPr>
                <a:cxnSpLocks/>
              </p:cNvCxnSpPr>
              <p:nvPr/>
            </p:nvCxnSpPr>
            <p:spPr>
              <a:xfrm flipV="1">
                <a:off x="8712770" y="3786178"/>
                <a:ext cx="497162" cy="2"/>
              </a:xfrm>
              <a:prstGeom prst="straightConnector1">
                <a:avLst/>
              </a:prstGeom>
              <a:ln w="25400">
                <a:solidFill>
                  <a:schemeClr val="tx1"/>
                </a:solidFill>
                <a:prstDash val="sysDot"/>
                <a:headEnd type="none" w="med" len="med"/>
                <a:tailEnd type="stealth"/>
              </a:ln>
            </p:spPr>
            <p:style>
              <a:lnRef idx="1">
                <a:schemeClr val="accent1"/>
              </a:lnRef>
              <a:fillRef idx="0">
                <a:schemeClr val="accent1"/>
              </a:fillRef>
              <a:effectRef idx="0">
                <a:schemeClr val="accent1"/>
              </a:effectRef>
              <a:fontRef idx="minor">
                <a:schemeClr val="tx1"/>
              </a:fontRef>
            </p:style>
          </p:cxnSp>
          <p:sp>
            <p:nvSpPr>
              <p:cNvPr id="329" name="Alternate Process 328">
                <a:extLst>
                  <a:ext uri="{FF2B5EF4-FFF2-40B4-BE49-F238E27FC236}">
                    <a16:creationId xmlns:a16="http://schemas.microsoft.com/office/drawing/2014/main" id="{979AE97D-8066-A045-A4B3-8C6A639EC3A6}"/>
                  </a:ext>
                </a:extLst>
              </p:cNvPr>
              <p:cNvSpPr/>
              <p:nvPr/>
            </p:nvSpPr>
            <p:spPr>
              <a:xfrm>
                <a:off x="9328542" y="3681756"/>
                <a:ext cx="616373" cy="616373"/>
              </a:xfrm>
              <a:prstGeom prst="flowChartAlternateProcess">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330" name="Alternate Process 329">
                <a:extLst>
                  <a:ext uri="{FF2B5EF4-FFF2-40B4-BE49-F238E27FC236}">
                    <a16:creationId xmlns:a16="http://schemas.microsoft.com/office/drawing/2014/main" id="{3091CE4C-BB11-544F-A61C-EAE97BB2D73F}"/>
                  </a:ext>
                </a:extLst>
              </p:cNvPr>
              <p:cNvSpPr>
                <a:spLocks noChangeAspect="1"/>
              </p:cNvSpPr>
              <p:nvPr/>
            </p:nvSpPr>
            <p:spPr>
              <a:xfrm>
                <a:off x="9413187" y="3772082"/>
                <a:ext cx="440267" cy="440267"/>
              </a:xfrm>
              <a:prstGeom prst="flowChartAlternateProcess">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331" name="Rectangle 330">
                <a:extLst>
                  <a:ext uri="{FF2B5EF4-FFF2-40B4-BE49-F238E27FC236}">
                    <a16:creationId xmlns:a16="http://schemas.microsoft.com/office/drawing/2014/main" id="{880C3E18-32D4-F948-BCBB-7B676F25A018}"/>
                  </a:ext>
                </a:extLst>
              </p:cNvPr>
              <p:cNvSpPr/>
              <p:nvPr/>
            </p:nvSpPr>
            <p:spPr>
              <a:xfrm>
                <a:off x="9383793" y="3824517"/>
                <a:ext cx="479811" cy="329449"/>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41" b="1" i="0" u="none" strike="noStrike" kern="1200" cap="none" spc="0" normalizeH="0" baseline="0" noProof="0" dirty="0">
                    <a:ln>
                      <a:noFill/>
                    </a:ln>
                    <a:solidFill>
                      <a:prstClr val="white"/>
                    </a:solidFill>
                    <a:effectLst/>
                    <a:uLnTx/>
                    <a:uFillTx/>
                    <a:latin typeface="Cambria" panose="02040503050406030204" pitchFamily="18" charset="0"/>
                    <a:ea typeface="+mn-ea"/>
                    <a:cs typeface="Arial" panose="020B0604020202020204" pitchFamily="34" charset="0"/>
                  </a:rPr>
                  <a:t>ISA</a:t>
                </a:r>
                <a:endParaRPr kumimoji="0" lang="en-US" sz="1541" b="1"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grpSp>
        <p:sp>
          <p:nvSpPr>
            <p:cNvPr id="403" name="Alternate Process 402">
              <a:extLst>
                <a:ext uri="{FF2B5EF4-FFF2-40B4-BE49-F238E27FC236}">
                  <a16:creationId xmlns:a16="http://schemas.microsoft.com/office/drawing/2014/main" id="{5FC3BDFA-A94E-B34F-BDB2-72466C92F8DF}"/>
                </a:ext>
              </a:extLst>
            </p:cNvPr>
            <p:cNvSpPr/>
            <p:nvPr/>
          </p:nvSpPr>
          <p:spPr>
            <a:xfrm>
              <a:off x="6396862" y="3213312"/>
              <a:ext cx="1226000" cy="347543"/>
            </a:xfrm>
            <a:prstGeom prst="flowChartAlternateProcess">
              <a:avLst/>
            </a:prstGeom>
            <a:solidFill>
              <a:srgbClr val="FFBFBF">
                <a:alpha val="20000"/>
              </a:srgbClr>
            </a:solidFill>
            <a:ln w="25400">
              <a:solidFill>
                <a:schemeClr val="tx1"/>
              </a:solidFill>
              <a:prstDash val="sysDot"/>
            </a:ln>
          </p:spPr>
          <p:style>
            <a:lnRef idx="2">
              <a:schemeClr val="dk1"/>
            </a:lnRef>
            <a:fillRef idx="1">
              <a:schemeClr val="lt1"/>
            </a:fillRef>
            <a:effectRef idx="0">
              <a:schemeClr val="dk1"/>
            </a:effectRef>
            <a:fontRef idx="minor">
              <a:schemeClr val="dk1"/>
            </a:fontRef>
          </p:style>
          <p:txBody>
            <a:bodyPr wrap="square" tIns="52832" bIns="52832"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48" b="0" i="0" u="none" strike="noStrike" kern="1200" cap="none" spc="0" normalizeH="0" baseline="0" noProof="0" dirty="0" err="1">
                  <a:ln>
                    <a:noFill/>
                  </a:ln>
                  <a:solidFill>
                    <a:srgbClr val="C00000"/>
                  </a:solidFill>
                  <a:effectLst/>
                  <a:uLnTx/>
                  <a:uFillTx/>
                  <a:latin typeface="Cambria" panose="02040503050406030204" pitchFamily="18" charset="0"/>
                  <a:ea typeface="+mn-ea"/>
                  <a:cs typeface="Courier New" panose="02070309020205020404" pitchFamily="49" charset="0"/>
                </a:rPr>
                <a:t>bbop_new</a:t>
              </a:r>
              <a:endParaRPr kumimoji="0" lang="en-US" sz="1348" b="0" i="0" u="none" strike="noStrike" kern="1200" cap="none" spc="0" normalizeH="0" baseline="0" noProof="0" dirty="0">
                <a:ln>
                  <a:noFill/>
                </a:ln>
                <a:solidFill>
                  <a:srgbClr val="C00000"/>
                </a:solidFill>
                <a:effectLst/>
                <a:uLnTx/>
                <a:uFillTx/>
                <a:latin typeface="Cambria" panose="02040503050406030204" pitchFamily="18" charset="0"/>
                <a:ea typeface="Cambria Math" panose="02040503050406030204" pitchFamily="18" charset="0"/>
                <a:cs typeface="Courier New" panose="02070309020205020404" pitchFamily="49" charset="0"/>
              </a:endParaRPr>
            </a:p>
          </p:txBody>
        </p:sp>
        <p:sp>
          <p:nvSpPr>
            <p:cNvPr id="404" name="Rectangle 403">
              <a:extLst>
                <a:ext uri="{FF2B5EF4-FFF2-40B4-BE49-F238E27FC236}">
                  <a16:creationId xmlns:a16="http://schemas.microsoft.com/office/drawing/2014/main" id="{E378B32C-66DC-EE4B-9A94-EBF4BB4C270D}"/>
                </a:ext>
              </a:extLst>
            </p:cNvPr>
            <p:cNvSpPr/>
            <p:nvPr/>
          </p:nvSpPr>
          <p:spPr>
            <a:xfrm>
              <a:off x="6324048" y="3551596"/>
              <a:ext cx="1677062" cy="58477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rgbClr val="2E5597"/>
                  </a:solidFill>
                  <a:effectLst/>
                  <a:uLnTx/>
                  <a:uFillTx/>
                  <a:latin typeface="Cambria" panose="02040503050406030204" pitchFamily="18" charset="0"/>
                  <a:ea typeface="+mn-ea"/>
                  <a:cs typeface="Arial" panose="020B0604020202020204" pitchFamily="34" charset="0"/>
                </a:rPr>
                <a:t>New SIMDRAM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rgbClr val="2E5597"/>
                  </a:solidFill>
                  <a:effectLst/>
                  <a:uLnTx/>
                  <a:uFillTx/>
                  <a:latin typeface="Cambria" panose="02040503050406030204" pitchFamily="18" charset="0"/>
                  <a:ea typeface="+mn-ea"/>
                  <a:cs typeface="Arial" panose="020B0604020202020204" pitchFamily="34" charset="0"/>
                </a:rPr>
                <a:t>instruction</a:t>
              </a:r>
            </a:p>
          </p:txBody>
        </p:sp>
      </p:grpSp>
      <p:sp>
        <p:nvSpPr>
          <p:cNvPr id="417" name="Right Arrow 416">
            <a:extLst>
              <a:ext uri="{FF2B5EF4-FFF2-40B4-BE49-F238E27FC236}">
                <a16:creationId xmlns:a16="http://schemas.microsoft.com/office/drawing/2014/main" id="{15CAE4DC-0951-124F-ACDB-2F0D941D15E4}"/>
              </a:ext>
            </a:extLst>
          </p:cNvPr>
          <p:cNvSpPr/>
          <p:nvPr/>
        </p:nvSpPr>
        <p:spPr>
          <a:xfrm>
            <a:off x="4225141" y="1957109"/>
            <a:ext cx="280794" cy="258213"/>
          </a:xfrm>
          <a:prstGeom prst="rightArrow">
            <a:avLst/>
          </a:prstGeom>
          <a:ln w="12700">
            <a:prstDash val="solid"/>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418" name="Rectangle 417">
            <a:extLst>
              <a:ext uri="{FF2B5EF4-FFF2-40B4-BE49-F238E27FC236}">
                <a16:creationId xmlns:a16="http://schemas.microsoft.com/office/drawing/2014/main" id="{66BB5B68-297B-8C48-BE99-8A29882E520B}"/>
              </a:ext>
            </a:extLst>
          </p:cNvPr>
          <p:cNvSpPr/>
          <p:nvPr/>
        </p:nvSpPr>
        <p:spPr>
          <a:xfrm>
            <a:off x="4220177" y="978920"/>
            <a:ext cx="2208216" cy="646331"/>
          </a:xfrm>
          <a:prstGeom prst="rect">
            <a:avLst/>
          </a:prstGeom>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Step 2: Generate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sequence of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DRAM commands</a:t>
            </a:r>
            <a:endParaRPr kumimoji="0" lang="en-US" sz="18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endParaRPr>
          </a:p>
        </p:txBody>
      </p:sp>
      <p:cxnSp>
        <p:nvCxnSpPr>
          <p:cNvPr id="422" name="Straight Arrow Connector 421">
            <a:extLst>
              <a:ext uri="{FF2B5EF4-FFF2-40B4-BE49-F238E27FC236}">
                <a16:creationId xmlns:a16="http://schemas.microsoft.com/office/drawing/2014/main" id="{847CFCE8-060D-8545-A201-97FA8F015EC6}"/>
              </a:ext>
            </a:extLst>
          </p:cNvPr>
          <p:cNvCxnSpPr>
            <a:cxnSpLocks/>
          </p:cNvCxnSpPr>
          <p:nvPr/>
        </p:nvCxnSpPr>
        <p:spPr>
          <a:xfrm>
            <a:off x="6114413" y="2625799"/>
            <a:ext cx="156777" cy="0"/>
          </a:xfrm>
          <a:prstGeom prst="straightConnector1">
            <a:avLst/>
          </a:prstGeom>
          <a:ln w="25400">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graphicFrame>
        <p:nvGraphicFramePr>
          <p:cNvPr id="486" name="Table 485">
            <a:extLst>
              <a:ext uri="{FF2B5EF4-FFF2-40B4-BE49-F238E27FC236}">
                <a16:creationId xmlns:a16="http://schemas.microsoft.com/office/drawing/2014/main" id="{78791F7B-E9B4-9249-8D57-C9EF7EE495EA}"/>
              </a:ext>
            </a:extLst>
          </p:cNvPr>
          <p:cNvGraphicFramePr>
            <a:graphicFrameLocks noGrp="1"/>
          </p:cNvGraphicFramePr>
          <p:nvPr/>
        </p:nvGraphicFramePr>
        <p:xfrm>
          <a:off x="209136" y="4358395"/>
          <a:ext cx="2444077" cy="1356352"/>
        </p:xfrm>
        <a:graphic>
          <a:graphicData uri="http://schemas.openxmlformats.org/drawingml/2006/table">
            <a:tbl>
              <a:tblPr firstRow="1" bandRow="1">
                <a:tableStyleId>{5940675A-B579-460E-94D1-54222C63F5DA}</a:tableStyleId>
              </a:tblPr>
              <a:tblGrid>
                <a:gridCol w="2444077">
                  <a:extLst>
                    <a:ext uri="{9D8B030D-6E8A-4147-A177-3AD203B41FA5}">
                      <a16:colId xmlns:a16="http://schemas.microsoft.com/office/drawing/2014/main" val="3411314267"/>
                    </a:ext>
                  </a:extLst>
                </a:gridCol>
              </a:tblGrid>
              <a:tr h="341188">
                <a:tc>
                  <a:txBody>
                    <a:bodyPr/>
                    <a:lstStyle/>
                    <a:p>
                      <a:r>
                        <a:rPr lang="en-US" sz="1500" b="1" dirty="0">
                          <a:latin typeface="Courier New" panose="02070309020205020404" pitchFamily="49" charset="0"/>
                          <a:cs typeface="Courier New" panose="02070309020205020404" pitchFamily="49" charset="0"/>
                        </a:rPr>
                        <a:t>foo () {</a:t>
                      </a:r>
                    </a:p>
                  </a:txBody>
                  <a:tcPr marL="121921" marR="121921" marT="60959" marB="60959">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9050" cap="flat" cmpd="sng" algn="ctr">
                      <a:noFill/>
                      <a:prstDash val="sysDash"/>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169564133"/>
                  </a:ext>
                </a:extLst>
              </a:tr>
              <a:tr h="204063">
                <a:tc>
                  <a:txBody>
                    <a:bodyPr/>
                    <a:lstStyle/>
                    <a:p>
                      <a:endParaRPr lang="en-US" sz="600" b="1" dirty="0">
                        <a:latin typeface="Courier New" panose="02070309020205020404" pitchFamily="49" charset="0"/>
                        <a:cs typeface="Courier New" panose="02070309020205020404" pitchFamily="49" charset="0"/>
                      </a:endParaRPr>
                    </a:p>
                  </a:txBody>
                  <a:tcPr marL="121921" marR="121921" marT="60959" marB="60959">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254110005"/>
                  </a:ext>
                </a:extLst>
              </a:tr>
              <a:tr h="341188">
                <a:tc>
                  <a:txBody>
                    <a:bodyPr/>
                    <a:lstStyle/>
                    <a:p>
                      <a:r>
                        <a:rPr lang="en-US" sz="1500" b="0" i="1" dirty="0">
                          <a:latin typeface="Courier New" panose="02070309020205020404" pitchFamily="49" charset="0"/>
                          <a:cs typeface="Courier New" panose="02070309020205020404" pitchFamily="49" charset="0"/>
                        </a:rPr>
                        <a:t> </a:t>
                      </a:r>
                      <a:r>
                        <a:rPr lang="en-US" sz="1500" b="0" i="1" dirty="0" err="1">
                          <a:solidFill>
                            <a:srgbClr val="C00000"/>
                          </a:solidFill>
                          <a:latin typeface="Courier New" panose="02070309020205020404" pitchFamily="49" charset="0"/>
                          <a:cs typeface="Courier New" panose="02070309020205020404" pitchFamily="49" charset="0"/>
                        </a:rPr>
                        <a:t>bbop_new</a:t>
                      </a:r>
                      <a:endParaRPr lang="en-US" sz="1500" b="0" i="1" dirty="0">
                        <a:latin typeface="Courier New" panose="02070309020205020404" pitchFamily="49" charset="0"/>
                        <a:cs typeface="Courier New" panose="02070309020205020404" pitchFamily="49" charset="0"/>
                      </a:endParaRPr>
                    </a:p>
                  </a:txBody>
                  <a:tcPr marL="121921" marR="121921" marT="60959" marB="60959">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316655706"/>
                  </a:ext>
                </a:extLst>
              </a:tr>
              <a:tr h="42540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600" b="1" dirty="0">
                          <a:solidFill>
                            <a:schemeClr val="tx2"/>
                          </a:solidFill>
                          <a:latin typeface="Courier New" panose="02070309020205020404" pitchFamily="49" charset="0"/>
                          <a:cs typeface="Courier New" panose="02070309020205020404" pitchFamily="49" charset="0"/>
                        </a:rPr>
                        <a:t>  </a:t>
                      </a:r>
                    </a:p>
                    <a:p>
                      <a:r>
                        <a:rPr lang="en-US" sz="1500" b="1" dirty="0">
                          <a:latin typeface="Courier New" panose="02070309020205020404" pitchFamily="49" charset="0"/>
                          <a:cs typeface="Courier New" panose="02070309020205020404" pitchFamily="49" charset="0"/>
                        </a:rPr>
                        <a:t>} </a:t>
                      </a:r>
                    </a:p>
                  </a:txBody>
                  <a:tcPr marL="121921" marR="121921" marT="60959" marB="60959">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mpd="sng">
                      <a:noFill/>
                    </a:lnT>
                    <a:lnB w="19050" cap="flat" cmpd="sng" algn="ctr">
                      <a:noFill/>
                      <a:prstDash val="sys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127320"/>
                  </a:ext>
                </a:extLst>
              </a:tr>
            </a:tbl>
          </a:graphicData>
        </a:graphic>
      </p:graphicFrame>
      <p:cxnSp>
        <p:nvCxnSpPr>
          <p:cNvPr id="490" name="Straight Arrow Connector 489">
            <a:extLst>
              <a:ext uri="{FF2B5EF4-FFF2-40B4-BE49-F238E27FC236}">
                <a16:creationId xmlns:a16="http://schemas.microsoft.com/office/drawing/2014/main" id="{3B85649E-AF19-C741-9832-0401BA82F27F}"/>
              </a:ext>
            </a:extLst>
          </p:cNvPr>
          <p:cNvCxnSpPr>
            <a:cxnSpLocks/>
          </p:cNvCxnSpPr>
          <p:nvPr/>
        </p:nvCxnSpPr>
        <p:spPr>
          <a:xfrm>
            <a:off x="4773682" y="4972819"/>
            <a:ext cx="239766" cy="0"/>
          </a:xfrm>
          <a:prstGeom prst="straightConnector1">
            <a:avLst/>
          </a:prstGeom>
          <a:ln w="25400">
            <a:solidFill>
              <a:schemeClr val="tx1">
                <a:lumMod val="75000"/>
                <a:lumOff val="25000"/>
              </a:schemeClr>
            </a:solidFill>
            <a:headEnd type="none" w="med" len="med"/>
            <a:tailEnd type="triangle"/>
          </a:ln>
        </p:spPr>
        <p:style>
          <a:lnRef idx="1">
            <a:schemeClr val="accent1"/>
          </a:lnRef>
          <a:fillRef idx="0">
            <a:schemeClr val="accent1"/>
          </a:fillRef>
          <a:effectRef idx="0">
            <a:schemeClr val="accent1"/>
          </a:effectRef>
          <a:fontRef idx="minor">
            <a:schemeClr val="tx1"/>
          </a:fontRef>
        </p:style>
      </p:cxnSp>
      <p:grpSp>
        <p:nvGrpSpPr>
          <p:cNvPr id="514" name="Group 513">
            <a:extLst>
              <a:ext uri="{FF2B5EF4-FFF2-40B4-BE49-F238E27FC236}">
                <a16:creationId xmlns:a16="http://schemas.microsoft.com/office/drawing/2014/main" id="{A08F4D0E-7D3F-7A48-86B1-0434036B7964}"/>
              </a:ext>
            </a:extLst>
          </p:cNvPr>
          <p:cNvGrpSpPr/>
          <p:nvPr/>
        </p:nvGrpSpPr>
        <p:grpSpPr>
          <a:xfrm>
            <a:off x="3268356" y="4230462"/>
            <a:ext cx="1427824" cy="1662994"/>
            <a:chOff x="2217624" y="4009629"/>
            <a:chExt cx="741370" cy="863478"/>
          </a:xfrm>
        </p:grpSpPr>
        <p:sp>
          <p:nvSpPr>
            <p:cNvPr id="515" name="Rounded Rectangle 514">
              <a:extLst>
                <a:ext uri="{FF2B5EF4-FFF2-40B4-BE49-F238E27FC236}">
                  <a16:creationId xmlns:a16="http://schemas.microsoft.com/office/drawing/2014/main" id="{08AF774E-E94E-4947-BF44-FD03B960F8C4}"/>
                </a:ext>
              </a:extLst>
            </p:cNvPr>
            <p:cNvSpPr/>
            <p:nvPr/>
          </p:nvSpPr>
          <p:spPr>
            <a:xfrm>
              <a:off x="2217624" y="4009629"/>
              <a:ext cx="741370" cy="723412"/>
            </a:xfrm>
            <a:prstGeom prst="roundRect">
              <a:avLst/>
            </a:prstGeom>
            <a:solidFill>
              <a:schemeClr val="bg1"/>
            </a:solidFill>
            <a:ln w="19050">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516" name="Rectangle 515">
              <a:extLst>
                <a:ext uri="{FF2B5EF4-FFF2-40B4-BE49-F238E27FC236}">
                  <a16:creationId xmlns:a16="http://schemas.microsoft.com/office/drawing/2014/main" id="{DD609931-2E46-0A4C-B315-50004B55606A}"/>
                </a:ext>
              </a:extLst>
            </p:cNvPr>
            <p:cNvSpPr/>
            <p:nvPr/>
          </p:nvSpPr>
          <p:spPr>
            <a:xfrm>
              <a:off x="2263266" y="4697485"/>
              <a:ext cx="636798" cy="17562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98"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Control Unit</a:t>
              </a:r>
            </a:p>
          </p:txBody>
        </p:sp>
        <p:grpSp>
          <p:nvGrpSpPr>
            <p:cNvPr id="517" name="Group 516">
              <a:extLst>
                <a:ext uri="{FF2B5EF4-FFF2-40B4-BE49-F238E27FC236}">
                  <a16:creationId xmlns:a16="http://schemas.microsoft.com/office/drawing/2014/main" id="{38957CF0-65A1-AA45-80C1-0E8CD7734AB4}"/>
                </a:ext>
              </a:extLst>
            </p:cNvPr>
            <p:cNvGrpSpPr/>
            <p:nvPr/>
          </p:nvGrpSpPr>
          <p:grpSpPr>
            <a:xfrm>
              <a:off x="2389421" y="4106286"/>
              <a:ext cx="472920" cy="530098"/>
              <a:chOff x="1825441" y="5257201"/>
              <a:chExt cx="348402" cy="390525"/>
            </a:xfrm>
          </p:grpSpPr>
          <p:sp>
            <p:nvSpPr>
              <p:cNvPr id="518" name="Oval 517">
                <a:extLst>
                  <a:ext uri="{FF2B5EF4-FFF2-40B4-BE49-F238E27FC236}">
                    <a16:creationId xmlns:a16="http://schemas.microsoft.com/office/drawing/2014/main" id="{82D077C6-3D0F-3541-A76C-EB4E48A284DB}"/>
                  </a:ext>
                </a:extLst>
              </p:cNvPr>
              <p:cNvSpPr/>
              <p:nvPr/>
            </p:nvSpPr>
            <p:spPr>
              <a:xfrm>
                <a:off x="1825441" y="5257201"/>
                <a:ext cx="118872" cy="117475"/>
              </a:xfrm>
              <a:prstGeom prst="ellipse">
                <a:avLst/>
              </a:prstGeom>
              <a:solidFill>
                <a:srgbClr val="E5EAF4"/>
              </a:solidFill>
              <a:ln w="12700">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519" name="Oval 518">
                <a:extLst>
                  <a:ext uri="{FF2B5EF4-FFF2-40B4-BE49-F238E27FC236}">
                    <a16:creationId xmlns:a16="http://schemas.microsoft.com/office/drawing/2014/main" id="{AB48AD88-6CB8-1D40-843A-730A6C34712D}"/>
                  </a:ext>
                </a:extLst>
              </p:cNvPr>
              <p:cNvSpPr/>
              <p:nvPr/>
            </p:nvSpPr>
            <p:spPr>
              <a:xfrm>
                <a:off x="2054971" y="5374676"/>
                <a:ext cx="118872" cy="117475"/>
              </a:xfrm>
              <a:prstGeom prst="ellipse">
                <a:avLst/>
              </a:prstGeom>
              <a:solidFill>
                <a:srgbClr val="E5EAF4"/>
              </a:solidFill>
              <a:ln w="12700">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520" name="Oval 519">
                <a:extLst>
                  <a:ext uri="{FF2B5EF4-FFF2-40B4-BE49-F238E27FC236}">
                    <a16:creationId xmlns:a16="http://schemas.microsoft.com/office/drawing/2014/main" id="{7F44A061-D99D-5A43-9E51-DE4141D729AD}"/>
                  </a:ext>
                </a:extLst>
              </p:cNvPr>
              <p:cNvSpPr/>
              <p:nvPr/>
            </p:nvSpPr>
            <p:spPr>
              <a:xfrm>
                <a:off x="1825441" y="5530251"/>
                <a:ext cx="118872" cy="117475"/>
              </a:xfrm>
              <a:prstGeom prst="ellipse">
                <a:avLst/>
              </a:prstGeom>
              <a:solidFill>
                <a:srgbClr val="E5EAF4"/>
              </a:solidFill>
              <a:ln w="12700">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cxnSp>
            <p:nvCxnSpPr>
              <p:cNvPr id="521" name="Curved Connector 520">
                <a:extLst>
                  <a:ext uri="{FF2B5EF4-FFF2-40B4-BE49-F238E27FC236}">
                    <a16:creationId xmlns:a16="http://schemas.microsoft.com/office/drawing/2014/main" id="{C9579566-E314-B146-8DAA-B14A04E4AFFF}"/>
                  </a:ext>
                </a:extLst>
              </p:cNvPr>
              <p:cNvCxnSpPr>
                <a:cxnSpLocks/>
                <a:stCxn id="518" idx="6"/>
                <a:endCxn id="519" idx="0"/>
              </p:cNvCxnSpPr>
              <p:nvPr/>
            </p:nvCxnSpPr>
            <p:spPr>
              <a:xfrm>
                <a:off x="1944313" y="5315939"/>
                <a:ext cx="170094" cy="58737"/>
              </a:xfrm>
              <a:prstGeom prst="curvedConnector2">
                <a:avLst/>
              </a:prstGeom>
              <a:ln w="12700">
                <a:solidFill>
                  <a:schemeClr val="tx1">
                    <a:lumMod val="75000"/>
                    <a:lumOff val="25000"/>
                  </a:schemeClr>
                </a:solidFill>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522" name="Curved Connector 521">
                <a:extLst>
                  <a:ext uri="{FF2B5EF4-FFF2-40B4-BE49-F238E27FC236}">
                    <a16:creationId xmlns:a16="http://schemas.microsoft.com/office/drawing/2014/main" id="{3BED516E-BF3A-9747-9B5C-4087A9D12BE7}"/>
                  </a:ext>
                </a:extLst>
              </p:cNvPr>
              <p:cNvCxnSpPr>
                <a:cxnSpLocks/>
                <a:stCxn id="519" idx="2"/>
                <a:endCxn id="518" idx="4"/>
              </p:cNvCxnSpPr>
              <p:nvPr/>
            </p:nvCxnSpPr>
            <p:spPr>
              <a:xfrm rot="10800000">
                <a:off x="1884877" y="5374676"/>
                <a:ext cx="170094" cy="58738"/>
              </a:xfrm>
              <a:prstGeom prst="curvedConnector2">
                <a:avLst/>
              </a:prstGeom>
              <a:ln w="12700">
                <a:solidFill>
                  <a:schemeClr val="tx1">
                    <a:lumMod val="75000"/>
                    <a:lumOff val="25000"/>
                  </a:schemeClr>
                </a:solidFill>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523" name="Curved Connector 522">
                <a:extLst>
                  <a:ext uri="{FF2B5EF4-FFF2-40B4-BE49-F238E27FC236}">
                    <a16:creationId xmlns:a16="http://schemas.microsoft.com/office/drawing/2014/main" id="{A76A2905-4981-4548-BFC9-8FA901B9F259}"/>
                  </a:ext>
                </a:extLst>
              </p:cNvPr>
              <p:cNvCxnSpPr>
                <a:cxnSpLocks/>
                <a:stCxn id="519" idx="4"/>
                <a:endCxn id="520" idx="6"/>
              </p:cNvCxnSpPr>
              <p:nvPr/>
            </p:nvCxnSpPr>
            <p:spPr>
              <a:xfrm rot="5400000">
                <a:off x="1980941" y="5455523"/>
                <a:ext cx="96838" cy="170094"/>
              </a:xfrm>
              <a:prstGeom prst="curvedConnector2">
                <a:avLst/>
              </a:prstGeom>
              <a:ln w="12700">
                <a:solidFill>
                  <a:schemeClr val="tx1">
                    <a:lumMod val="75000"/>
                    <a:lumOff val="25000"/>
                  </a:schemeClr>
                </a:solidFill>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524" name="Curved Connector 523">
                <a:extLst>
                  <a:ext uri="{FF2B5EF4-FFF2-40B4-BE49-F238E27FC236}">
                    <a16:creationId xmlns:a16="http://schemas.microsoft.com/office/drawing/2014/main" id="{9FDFB617-090F-4840-B030-712021578D5C}"/>
                  </a:ext>
                </a:extLst>
              </p:cNvPr>
              <p:cNvCxnSpPr>
                <a:cxnSpLocks/>
                <a:stCxn id="520" idx="1"/>
                <a:endCxn id="518" idx="3"/>
              </p:cNvCxnSpPr>
              <p:nvPr/>
            </p:nvCxnSpPr>
            <p:spPr>
              <a:xfrm rot="5400000" flipH="1" flipV="1">
                <a:off x="1747858" y="5452464"/>
                <a:ext cx="189983" cy="12700"/>
              </a:xfrm>
              <a:prstGeom prst="curvedConnector3">
                <a:avLst/>
              </a:prstGeom>
              <a:ln w="12700">
                <a:solidFill>
                  <a:schemeClr val="tx1">
                    <a:lumMod val="75000"/>
                    <a:lumOff val="25000"/>
                  </a:schemeClr>
                </a:solidFill>
                <a:headEnd type="none" w="med" len="med"/>
                <a:tailEnd type="triangle"/>
              </a:ln>
            </p:spPr>
            <p:style>
              <a:lnRef idx="1">
                <a:schemeClr val="accent1"/>
              </a:lnRef>
              <a:fillRef idx="0">
                <a:schemeClr val="accent1"/>
              </a:fillRef>
              <a:effectRef idx="0">
                <a:schemeClr val="accent1"/>
              </a:effectRef>
              <a:fontRef idx="minor">
                <a:schemeClr val="tx1"/>
              </a:fontRef>
            </p:style>
          </p:cxnSp>
        </p:grpSp>
      </p:grpSp>
      <p:cxnSp>
        <p:nvCxnSpPr>
          <p:cNvPr id="491" name="Straight Arrow Connector 490">
            <a:extLst>
              <a:ext uri="{FF2B5EF4-FFF2-40B4-BE49-F238E27FC236}">
                <a16:creationId xmlns:a16="http://schemas.microsoft.com/office/drawing/2014/main" id="{B31F4B60-71E4-B941-8828-4F3B9440474D}"/>
              </a:ext>
            </a:extLst>
          </p:cNvPr>
          <p:cNvCxnSpPr>
            <a:cxnSpLocks/>
          </p:cNvCxnSpPr>
          <p:nvPr/>
        </p:nvCxnSpPr>
        <p:spPr>
          <a:xfrm>
            <a:off x="6855040" y="5072342"/>
            <a:ext cx="424333" cy="0"/>
          </a:xfrm>
          <a:prstGeom prst="straightConnector1">
            <a:avLst/>
          </a:prstGeom>
          <a:ln w="25400">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492" name="Oval 491">
            <a:extLst>
              <a:ext uri="{FF2B5EF4-FFF2-40B4-BE49-F238E27FC236}">
                <a16:creationId xmlns:a16="http://schemas.microsoft.com/office/drawing/2014/main" id="{12A4C154-7025-FD47-A024-BDD217DDFD58}"/>
              </a:ext>
            </a:extLst>
          </p:cNvPr>
          <p:cNvSpPr/>
          <p:nvPr/>
        </p:nvSpPr>
        <p:spPr>
          <a:xfrm rot="16200000" flipH="1">
            <a:off x="8866977" y="5952703"/>
            <a:ext cx="22083" cy="20871"/>
          </a:xfrm>
          <a:prstGeom prst="ellipse">
            <a:avLst/>
          </a:prstGeom>
          <a:solidFill>
            <a:schemeClr val="bg1">
              <a:lumMod val="95000"/>
            </a:schemeClr>
          </a:solidFill>
          <a:ln w="12700" cap="flat" cmpd="sng" algn="ctr">
            <a:solidFill>
              <a:sysClr val="window" lastClr="FFFF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493" name="Oval 492">
            <a:extLst>
              <a:ext uri="{FF2B5EF4-FFF2-40B4-BE49-F238E27FC236}">
                <a16:creationId xmlns:a16="http://schemas.microsoft.com/office/drawing/2014/main" id="{2874F35A-5065-F44D-AA27-27A15C79842D}"/>
              </a:ext>
            </a:extLst>
          </p:cNvPr>
          <p:cNvSpPr/>
          <p:nvPr/>
        </p:nvSpPr>
        <p:spPr>
          <a:xfrm rot="16200000" flipH="1">
            <a:off x="8866977" y="4841244"/>
            <a:ext cx="22083" cy="20871"/>
          </a:xfrm>
          <a:prstGeom prst="ellipse">
            <a:avLst/>
          </a:prstGeom>
          <a:solidFill>
            <a:schemeClr val="bg1">
              <a:lumMod val="95000"/>
            </a:schemeClr>
          </a:solidFill>
          <a:ln w="12700" cap="flat" cmpd="sng" algn="ctr">
            <a:solidFill>
              <a:sysClr val="window" lastClr="FFFF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grpSp>
        <p:nvGrpSpPr>
          <p:cNvPr id="7" name="Group 6">
            <a:extLst>
              <a:ext uri="{FF2B5EF4-FFF2-40B4-BE49-F238E27FC236}">
                <a16:creationId xmlns:a16="http://schemas.microsoft.com/office/drawing/2014/main" id="{9AFFF311-89B6-074A-8E50-84D97135160F}"/>
              </a:ext>
            </a:extLst>
          </p:cNvPr>
          <p:cNvGrpSpPr/>
          <p:nvPr/>
        </p:nvGrpSpPr>
        <p:grpSpPr>
          <a:xfrm>
            <a:off x="7378326" y="4574023"/>
            <a:ext cx="1598850" cy="1447274"/>
            <a:chOff x="7378326" y="4574023"/>
            <a:chExt cx="1598850" cy="1447274"/>
          </a:xfrm>
        </p:grpSpPr>
        <p:sp>
          <p:nvSpPr>
            <p:cNvPr id="481" name="Rounded Rectangle 480">
              <a:extLst>
                <a:ext uri="{FF2B5EF4-FFF2-40B4-BE49-F238E27FC236}">
                  <a16:creationId xmlns:a16="http://schemas.microsoft.com/office/drawing/2014/main" id="{4CC62BDE-543A-A646-AD15-2F6D0BA003C8}"/>
                </a:ext>
              </a:extLst>
            </p:cNvPr>
            <p:cNvSpPr/>
            <p:nvPr/>
          </p:nvSpPr>
          <p:spPr>
            <a:xfrm>
              <a:off x="7378326" y="4574023"/>
              <a:ext cx="1598850" cy="1447274"/>
            </a:xfrm>
            <a:prstGeom prst="roundRect">
              <a:avLst/>
            </a:prstGeom>
            <a:solidFill>
              <a:schemeClr val="bg1"/>
            </a:solidFill>
            <a:ln w="28575">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508" name="Rectangle 507">
              <a:extLst>
                <a:ext uri="{FF2B5EF4-FFF2-40B4-BE49-F238E27FC236}">
                  <a16:creationId xmlns:a16="http://schemas.microsoft.com/office/drawing/2014/main" id="{1674EF55-FBAC-C140-B105-969C7E8487A7}"/>
                </a:ext>
              </a:extLst>
            </p:cNvPr>
            <p:cNvSpPr/>
            <p:nvPr/>
          </p:nvSpPr>
          <p:spPr>
            <a:xfrm rot="16200000">
              <a:off x="7050052" y="5149985"/>
              <a:ext cx="1117742" cy="359009"/>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33" b="0" i="0" u="none" strike="noStrike" kern="1200" cap="none" spc="0" normalizeH="0" baseline="0" noProof="0" dirty="0">
                  <a:ln>
                    <a:noFill/>
                  </a:ln>
                  <a:solidFill>
                    <a:prstClr val="black"/>
                  </a:solidFill>
                  <a:effectLst/>
                  <a:uLnTx/>
                  <a:uFillTx/>
                  <a:latin typeface="Cambria" panose="02040503050406030204" pitchFamily="18" charset="0"/>
                  <a:ea typeface="+mn-ea"/>
                  <a:cs typeface="Courier New" panose="02070309020205020404" pitchFamily="49" charset="0"/>
                </a:rPr>
                <a:t>ACT/PRE</a:t>
              </a:r>
            </a:p>
          </p:txBody>
        </p:sp>
        <p:cxnSp>
          <p:nvCxnSpPr>
            <p:cNvPr id="513" name="Straight Arrow Connector 512">
              <a:extLst>
                <a:ext uri="{FF2B5EF4-FFF2-40B4-BE49-F238E27FC236}">
                  <a16:creationId xmlns:a16="http://schemas.microsoft.com/office/drawing/2014/main" id="{67315A1D-7333-AF40-992D-CD542F832E8F}"/>
                </a:ext>
              </a:extLst>
            </p:cNvPr>
            <p:cNvCxnSpPr>
              <a:cxnSpLocks/>
            </p:cNvCxnSpPr>
            <p:nvPr/>
          </p:nvCxnSpPr>
          <p:spPr>
            <a:xfrm flipV="1">
              <a:off x="7756927" y="5327935"/>
              <a:ext cx="497162" cy="2"/>
            </a:xfrm>
            <a:prstGeom prst="straightConnector1">
              <a:avLst/>
            </a:prstGeom>
            <a:ln w="25400">
              <a:solidFill>
                <a:schemeClr val="tx1"/>
              </a:solidFill>
              <a:prstDash val="sysDot"/>
              <a:headEnd type="none" w="med" len="med"/>
              <a:tailEnd type="stealth"/>
            </a:ln>
          </p:spPr>
          <p:style>
            <a:lnRef idx="1">
              <a:schemeClr val="accent1"/>
            </a:lnRef>
            <a:fillRef idx="0">
              <a:schemeClr val="accent1"/>
            </a:fillRef>
            <a:effectRef idx="0">
              <a:schemeClr val="accent1"/>
            </a:effectRef>
            <a:fontRef idx="minor">
              <a:schemeClr val="tx1"/>
            </a:fontRef>
          </p:style>
        </p:cxnSp>
        <p:grpSp>
          <p:nvGrpSpPr>
            <p:cNvPr id="6" name="Group 5">
              <a:extLst>
                <a:ext uri="{FF2B5EF4-FFF2-40B4-BE49-F238E27FC236}">
                  <a16:creationId xmlns:a16="http://schemas.microsoft.com/office/drawing/2014/main" id="{686EEC01-1B3C-E648-9FD9-9FAA1DBE32F6}"/>
                </a:ext>
              </a:extLst>
            </p:cNvPr>
            <p:cNvGrpSpPr/>
            <p:nvPr/>
          </p:nvGrpSpPr>
          <p:grpSpPr>
            <a:xfrm>
              <a:off x="8308041" y="4657875"/>
              <a:ext cx="557538" cy="1269957"/>
              <a:chOff x="8308041" y="4657875"/>
              <a:chExt cx="557538" cy="1269957"/>
            </a:xfrm>
          </p:grpSpPr>
          <p:grpSp>
            <p:nvGrpSpPr>
              <p:cNvPr id="494" name="Group 493">
                <a:extLst>
                  <a:ext uri="{FF2B5EF4-FFF2-40B4-BE49-F238E27FC236}">
                    <a16:creationId xmlns:a16="http://schemas.microsoft.com/office/drawing/2014/main" id="{274DF094-4A4F-EE40-A2C8-396255F6A071}"/>
                  </a:ext>
                </a:extLst>
              </p:cNvPr>
              <p:cNvGrpSpPr/>
              <p:nvPr/>
            </p:nvGrpSpPr>
            <p:grpSpPr>
              <a:xfrm>
                <a:off x="8308041" y="4657875"/>
                <a:ext cx="557538" cy="1269957"/>
                <a:chOff x="4830795" y="4111398"/>
                <a:chExt cx="289491" cy="755921"/>
              </a:xfrm>
            </p:grpSpPr>
            <p:grpSp>
              <p:nvGrpSpPr>
                <p:cNvPr id="495" name="Group 494">
                  <a:extLst>
                    <a:ext uri="{FF2B5EF4-FFF2-40B4-BE49-F238E27FC236}">
                      <a16:creationId xmlns:a16="http://schemas.microsoft.com/office/drawing/2014/main" id="{E5755728-FCB9-8C4E-A32A-4028662ECD5C}"/>
                    </a:ext>
                  </a:extLst>
                </p:cNvPr>
                <p:cNvGrpSpPr/>
                <p:nvPr/>
              </p:nvGrpSpPr>
              <p:grpSpPr>
                <a:xfrm>
                  <a:off x="4830795" y="4111398"/>
                  <a:ext cx="289489" cy="755921"/>
                  <a:chOff x="4830795" y="4111398"/>
                  <a:chExt cx="289489" cy="755921"/>
                </a:xfrm>
              </p:grpSpPr>
              <p:sp>
                <p:nvSpPr>
                  <p:cNvPr id="497" name="Rectangle 496">
                    <a:extLst>
                      <a:ext uri="{FF2B5EF4-FFF2-40B4-BE49-F238E27FC236}">
                        <a16:creationId xmlns:a16="http://schemas.microsoft.com/office/drawing/2014/main" id="{4CF51F47-9CF9-E246-8AF7-923C6DFFD206}"/>
                      </a:ext>
                    </a:extLst>
                  </p:cNvPr>
                  <p:cNvSpPr/>
                  <p:nvPr/>
                </p:nvSpPr>
                <p:spPr>
                  <a:xfrm rot="16200000">
                    <a:off x="4614131" y="4344138"/>
                    <a:ext cx="722817" cy="289489"/>
                  </a:xfrm>
                  <a:prstGeom prst="rect">
                    <a:avLst/>
                  </a:prstGeom>
                  <a:solidFill>
                    <a:srgbClr val="70AD47"/>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498" name="Oval 497">
                    <a:extLst>
                      <a:ext uri="{FF2B5EF4-FFF2-40B4-BE49-F238E27FC236}">
                        <a16:creationId xmlns:a16="http://schemas.microsoft.com/office/drawing/2014/main" id="{08F4B84C-DC65-DC4A-9941-F10662BD6C08}"/>
                      </a:ext>
                    </a:extLst>
                  </p:cNvPr>
                  <p:cNvSpPr/>
                  <p:nvPr/>
                </p:nvSpPr>
                <p:spPr>
                  <a:xfrm rot="16200000" flipH="1">
                    <a:off x="4928537" y="4832470"/>
                    <a:ext cx="35830" cy="33867"/>
                  </a:xfrm>
                  <a:prstGeom prst="ellipse">
                    <a:avLst/>
                  </a:prstGeom>
                  <a:solidFill>
                    <a:srgbClr val="FEFEFE"/>
                  </a:solidFill>
                  <a:ln w="12700" cap="flat" cmpd="sng" algn="ctr">
                    <a:solidFill>
                      <a:srgbClr val="FEFEFE"/>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499" name="Oval 498">
                    <a:extLst>
                      <a:ext uri="{FF2B5EF4-FFF2-40B4-BE49-F238E27FC236}">
                        <a16:creationId xmlns:a16="http://schemas.microsoft.com/office/drawing/2014/main" id="{E795B588-B028-1E44-97F4-6AC8A2F616A4}"/>
                      </a:ext>
                    </a:extLst>
                  </p:cNvPr>
                  <p:cNvSpPr/>
                  <p:nvPr/>
                </p:nvSpPr>
                <p:spPr>
                  <a:xfrm rot="16200000" flipH="1">
                    <a:off x="5018879" y="4832470"/>
                    <a:ext cx="35830" cy="33867"/>
                  </a:xfrm>
                  <a:prstGeom prst="ellipse">
                    <a:avLst/>
                  </a:prstGeom>
                  <a:solidFill>
                    <a:srgbClr val="FEFEFE"/>
                  </a:solidFill>
                  <a:ln w="12700" cap="flat" cmpd="sng" algn="ctr">
                    <a:solidFill>
                      <a:srgbClr val="FEFEFE"/>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500" name="Oval 499">
                    <a:extLst>
                      <a:ext uri="{FF2B5EF4-FFF2-40B4-BE49-F238E27FC236}">
                        <a16:creationId xmlns:a16="http://schemas.microsoft.com/office/drawing/2014/main" id="{189C9B04-5FAE-244B-9F2B-53D0DCC3CAEB}"/>
                      </a:ext>
                    </a:extLst>
                  </p:cNvPr>
                  <p:cNvSpPr/>
                  <p:nvPr/>
                </p:nvSpPr>
                <p:spPr>
                  <a:xfrm rot="16200000" flipH="1">
                    <a:off x="4928537" y="4112379"/>
                    <a:ext cx="35830" cy="33867"/>
                  </a:xfrm>
                  <a:prstGeom prst="ellipse">
                    <a:avLst/>
                  </a:prstGeom>
                  <a:solidFill>
                    <a:srgbClr val="FEFEFE"/>
                  </a:solidFill>
                  <a:ln w="12700" cap="flat" cmpd="sng" algn="ctr">
                    <a:solidFill>
                      <a:srgbClr val="FEFEFE"/>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501" name="Oval 500">
                    <a:extLst>
                      <a:ext uri="{FF2B5EF4-FFF2-40B4-BE49-F238E27FC236}">
                        <a16:creationId xmlns:a16="http://schemas.microsoft.com/office/drawing/2014/main" id="{EBEE26E3-3CFD-3E45-AFAA-C5A356787197}"/>
                      </a:ext>
                    </a:extLst>
                  </p:cNvPr>
                  <p:cNvSpPr/>
                  <p:nvPr/>
                </p:nvSpPr>
                <p:spPr>
                  <a:xfrm rot="16200000" flipH="1">
                    <a:off x="5018879" y="4112379"/>
                    <a:ext cx="35830" cy="33867"/>
                  </a:xfrm>
                  <a:prstGeom prst="ellipse">
                    <a:avLst/>
                  </a:prstGeom>
                  <a:solidFill>
                    <a:srgbClr val="FEFEFE"/>
                  </a:solidFill>
                  <a:ln w="12700" cap="flat" cmpd="sng" algn="ctr">
                    <a:solidFill>
                      <a:srgbClr val="FEFEFE"/>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grpSp>
            <p:sp>
              <p:nvSpPr>
                <p:cNvPr id="496" name="Rectangle 495">
                  <a:extLst>
                    <a:ext uri="{FF2B5EF4-FFF2-40B4-BE49-F238E27FC236}">
                      <a16:creationId xmlns:a16="http://schemas.microsoft.com/office/drawing/2014/main" id="{D894887A-25F1-1F44-BEEE-9C506341120D}"/>
                    </a:ext>
                  </a:extLst>
                </p:cNvPr>
                <p:cNvSpPr/>
                <p:nvPr/>
              </p:nvSpPr>
              <p:spPr>
                <a:xfrm rot="16200000">
                  <a:off x="4819059" y="4476133"/>
                  <a:ext cx="575362" cy="27093"/>
                </a:xfrm>
                <a:prstGeom prst="rect">
                  <a:avLst/>
                </a:prstGeom>
                <a:pattFill prst="dkVert">
                  <a:fgClr>
                    <a:srgbClr val="FFC000">
                      <a:lumMod val="60000"/>
                      <a:lumOff val="40000"/>
                    </a:srgbClr>
                  </a:fgClr>
                  <a:bgClr>
                    <a:sysClr val="window" lastClr="FFFFFF"/>
                  </a:bgClr>
                </a:patt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grpSp>
          <p:grpSp>
            <p:nvGrpSpPr>
              <p:cNvPr id="502" name="Group 501">
                <a:extLst>
                  <a:ext uri="{FF2B5EF4-FFF2-40B4-BE49-F238E27FC236}">
                    <a16:creationId xmlns:a16="http://schemas.microsoft.com/office/drawing/2014/main" id="{2DB1DD8B-FB18-8849-9A9F-035F264A4AC8}"/>
                  </a:ext>
                </a:extLst>
              </p:cNvPr>
              <p:cNvGrpSpPr/>
              <p:nvPr/>
            </p:nvGrpSpPr>
            <p:grpSpPr>
              <a:xfrm rot="16200000">
                <a:off x="8185361" y="5143465"/>
                <a:ext cx="756076" cy="293602"/>
                <a:chOff x="4340198" y="1826549"/>
                <a:chExt cx="485918" cy="276639"/>
              </a:xfrm>
            </p:grpSpPr>
            <p:sp>
              <p:nvSpPr>
                <p:cNvPr id="503" name="Rectangle 502">
                  <a:extLst>
                    <a:ext uri="{FF2B5EF4-FFF2-40B4-BE49-F238E27FC236}">
                      <a16:creationId xmlns:a16="http://schemas.microsoft.com/office/drawing/2014/main" id="{8F40DD31-E5D3-1949-BB4A-77B0A48B9C3C}"/>
                    </a:ext>
                  </a:extLst>
                </p:cNvPr>
                <p:cNvSpPr/>
                <p:nvPr/>
              </p:nvSpPr>
              <p:spPr>
                <a:xfrm>
                  <a:off x="4340198" y="1826549"/>
                  <a:ext cx="174612" cy="276637"/>
                </a:xfrm>
                <a:prstGeom prst="rect">
                  <a:avLst/>
                </a:prstGeom>
                <a:solidFill>
                  <a:sysClr val="windowText" lastClr="000000"/>
                </a:solidFill>
                <a:ln w="12700" cap="flat" cmpd="sng" algn="ctr">
                  <a:solidFill>
                    <a:sysClr val="window" lastClr="FFFFFF">
                      <a:lumMod val="85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504" name="Rectangle 503">
                  <a:extLst>
                    <a:ext uri="{FF2B5EF4-FFF2-40B4-BE49-F238E27FC236}">
                      <a16:creationId xmlns:a16="http://schemas.microsoft.com/office/drawing/2014/main" id="{A95F48CB-8E25-8B4E-AE80-FF1A55ADD162}"/>
                    </a:ext>
                  </a:extLst>
                </p:cNvPr>
                <p:cNvSpPr/>
                <p:nvPr/>
              </p:nvSpPr>
              <p:spPr>
                <a:xfrm>
                  <a:off x="4651504" y="1826550"/>
                  <a:ext cx="174612" cy="276638"/>
                </a:xfrm>
                <a:prstGeom prst="rect">
                  <a:avLst/>
                </a:prstGeom>
                <a:solidFill>
                  <a:sysClr val="windowText" lastClr="000000"/>
                </a:solidFill>
                <a:ln w="12700" cap="flat" cmpd="sng" algn="ctr">
                  <a:solidFill>
                    <a:sysClr val="window" lastClr="FFFFFF">
                      <a:lumMod val="85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grpSp>
          <p:sp>
            <p:nvSpPr>
              <p:cNvPr id="528" name="Oval 527">
                <a:extLst>
                  <a:ext uri="{FF2B5EF4-FFF2-40B4-BE49-F238E27FC236}">
                    <a16:creationId xmlns:a16="http://schemas.microsoft.com/office/drawing/2014/main" id="{18A4C544-1AC7-8549-9BF1-30B0708AB663}"/>
                  </a:ext>
                </a:extLst>
              </p:cNvPr>
              <p:cNvSpPr>
                <a:spLocks noChangeAspect="1"/>
              </p:cNvSpPr>
              <p:nvPr/>
            </p:nvSpPr>
            <p:spPr>
              <a:xfrm>
                <a:off x="8788782" y="5824283"/>
                <a:ext cx="52832" cy="52832"/>
              </a:xfrm>
              <a:prstGeom prst="ellipse">
                <a:avLst/>
              </a:prstGeom>
              <a:solidFill>
                <a:srgbClr val="FEFE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529" name="Oval 528">
                <a:extLst>
                  <a:ext uri="{FF2B5EF4-FFF2-40B4-BE49-F238E27FC236}">
                    <a16:creationId xmlns:a16="http://schemas.microsoft.com/office/drawing/2014/main" id="{5EC38BF4-30F8-1543-A138-A684F818BBD9}"/>
                  </a:ext>
                </a:extLst>
              </p:cNvPr>
              <p:cNvSpPr>
                <a:spLocks noChangeAspect="1"/>
              </p:cNvSpPr>
              <p:nvPr/>
            </p:nvSpPr>
            <p:spPr>
              <a:xfrm>
                <a:off x="8782340" y="4720793"/>
                <a:ext cx="52832" cy="52832"/>
              </a:xfrm>
              <a:prstGeom prst="ellipse">
                <a:avLst/>
              </a:prstGeom>
              <a:solidFill>
                <a:srgbClr val="FEFE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grpSp>
      </p:grpSp>
      <p:graphicFrame>
        <p:nvGraphicFramePr>
          <p:cNvPr id="531" name="Table 530">
            <a:extLst>
              <a:ext uri="{FF2B5EF4-FFF2-40B4-BE49-F238E27FC236}">
                <a16:creationId xmlns:a16="http://schemas.microsoft.com/office/drawing/2014/main" id="{1229032C-D001-F644-92AC-B94E443D54F6}"/>
              </a:ext>
            </a:extLst>
          </p:cNvPr>
          <p:cNvGraphicFramePr>
            <a:graphicFrameLocks noGrp="1"/>
          </p:cNvGraphicFramePr>
          <p:nvPr/>
        </p:nvGraphicFramePr>
        <p:xfrm>
          <a:off x="5082745" y="4275721"/>
          <a:ext cx="1513531" cy="1348330"/>
        </p:xfrm>
        <a:graphic>
          <a:graphicData uri="http://schemas.openxmlformats.org/drawingml/2006/table">
            <a:tbl>
              <a:tblPr firstRow="1" bandRow="1">
                <a:tableStyleId>{2D5ABB26-0587-4C30-8999-92F81FD0307C}</a:tableStyleId>
              </a:tblPr>
              <a:tblGrid>
                <a:gridCol w="1513531">
                  <a:extLst>
                    <a:ext uri="{9D8B030D-6E8A-4147-A177-3AD203B41FA5}">
                      <a16:colId xmlns:a16="http://schemas.microsoft.com/office/drawing/2014/main" val="3411314267"/>
                    </a:ext>
                  </a:extLst>
                </a:gridCol>
              </a:tblGrid>
              <a:tr h="269666">
                <a:tc>
                  <a:txBody>
                    <a:bodyPr/>
                    <a:lstStyle/>
                    <a:p>
                      <a:r>
                        <a:rPr lang="en-US" sz="1400" b="0" dirty="0">
                          <a:latin typeface="Courier New" panose="02070309020205020404" pitchFamily="49" charset="0"/>
                          <a:cs typeface="Courier New" panose="02070309020205020404" pitchFamily="49" charset="0"/>
                        </a:rPr>
                        <a:t> ACT/PRE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169564133"/>
                  </a:ext>
                </a:extLst>
              </a:tr>
              <a:tr h="269666">
                <a:tc>
                  <a:txBody>
                    <a:bodyPr/>
                    <a:lstStyle/>
                    <a:p>
                      <a:r>
                        <a:rPr lang="en-US" sz="1400" b="0" dirty="0">
                          <a:latin typeface="Courier New" panose="02070309020205020404" pitchFamily="49" charset="0"/>
                          <a:cs typeface="Courier New" panose="02070309020205020404" pitchFamily="49" charset="0"/>
                        </a:rPr>
                        <a:t> ACT/PRE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EF5CC"/>
                    </a:solidFill>
                  </a:tcPr>
                </a:tc>
                <a:extLst>
                  <a:ext uri="{0D108BD9-81ED-4DB2-BD59-A6C34878D82A}">
                    <a16:rowId xmlns:a16="http://schemas.microsoft.com/office/drawing/2014/main" val="2610732602"/>
                  </a:ext>
                </a:extLst>
              </a:tr>
              <a:tr h="269666">
                <a:tc>
                  <a:txBody>
                    <a:bodyPr/>
                    <a:lstStyle/>
                    <a:p>
                      <a:r>
                        <a:rPr lang="en-US" sz="1400" b="0" dirty="0">
                          <a:latin typeface="Courier New" panose="02070309020205020404" pitchFamily="49" charset="0"/>
                          <a:cs typeface="Courier New" panose="02070309020205020404" pitchFamily="49" charset="0"/>
                        </a:rPr>
                        <a:t> ACT/PRE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CCDFFF"/>
                    </a:solidFill>
                  </a:tcPr>
                </a:tc>
                <a:extLst>
                  <a:ext uri="{0D108BD9-81ED-4DB2-BD59-A6C34878D82A}">
                    <a16:rowId xmlns:a16="http://schemas.microsoft.com/office/drawing/2014/main" val="1245392560"/>
                  </a:ext>
                </a:extLst>
              </a:tr>
              <a:tr h="269666">
                <a:tc>
                  <a:txBody>
                    <a:bodyPr/>
                    <a:lstStyle/>
                    <a:p>
                      <a:r>
                        <a:rPr lang="en-US" sz="1400" b="0" dirty="0">
                          <a:latin typeface="Courier New" panose="02070309020205020404" pitchFamily="49" charset="0"/>
                          <a:cs typeface="Courier New" panose="02070309020205020404" pitchFamily="49" charset="0"/>
                        </a:rPr>
                        <a:t> ACT/PRE/PRE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A8D4AA"/>
                    </a:solidFill>
                  </a:tcPr>
                </a:tc>
                <a:extLst>
                  <a:ext uri="{0D108BD9-81ED-4DB2-BD59-A6C34878D82A}">
                    <a16:rowId xmlns:a16="http://schemas.microsoft.com/office/drawing/2014/main" val="2074523024"/>
                  </a:ext>
                </a:extLst>
              </a:tr>
              <a:tr h="269666">
                <a:tc>
                  <a:txBody>
                    <a:bodyPr/>
                    <a:lstStyle/>
                    <a:p>
                      <a:r>
                        <a:rPr lang="en-US" sz="1400" b="0" dirty="0">
                          <a:latin typeface="Courier New" panose="02070309020205020404" pitchFamily="49" charset="0"/>
                          <a:cs typeface="Courier New" panose="02070309020205020404" pitchFamily="49" charset="0"/>
                        </a:rPr>
                        <a:t> done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175727766"/>
                  </a:ext>
                </a:extLst>
              </a:tr>
            </a:tbl>
          </a:graphicData>
        </a:graphic>
      </p:graphicFrame>
      <p:cxnSp>
        <p:nvCxnSpPr>
          <p:cNvPr id="533" name="Straight Connector 532">
            <a:extLst>
              <a:ext uri="{FF2B5EF4-FFF2-40B4-BE49-F238E27FC236}">
                <a16:creationId xmlns:a16="http://schemas.microsoft.com/office/drawing/2014/main" id="{9F194B97-A4A4-1F4A-A3A1-1A1C65904476}"/>
              </a:ext>
            </a:extLst>
          </p:cNvPr>
          <p:cNvCxnSpPr/>
          <p:nvPr/>
        </p:nvCxnSpPr>
        <p:spPr>
          <a:xfrm>
            <a:off x="129785" y="3596854"/>
            <a:ext cx="8884429" cy="0"/>
          </a:xfrm>
          <a:prstGeom prst="line">
            <a:avLst/>
          </a:prstGeom>
          <a:ln w="28575">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grpSp>
        <p:nvGrpSpPr>
          <p:cNvPr id="535" name="Group 534">
            <a:extLst>
              <a:ext uri="{FF2B5EF4-FFF2-40B4-BE49-F238E27FC236}">
                <a16:creationId xmlns:a16="http://schemas.microsoft.com/office/drawing/2014/main" id="{96685389-20B3-8146-B6CF-E569C240BE1C}"/>
              </a:ext>
            </a:extLst>
          </p:cNvPr>
          <p:cNvGrpSpPr/>
          <p:nvPr/>
        </p:nvGrpSpPr>
        <p:grpSpPr>
          <a:xfrm>
            <a:off x="2307434" y="931164"/>
            <a:ext cx="1931355" cy="2049796"/>
            <a:chOff x="2307434" y="1557252"/>
            <a:chExt cx="1931355" cy="2049796"/>
          </a:xfrm>
        </p:grpSpPr>
        <p:grpSp>
          <p:nvGrpSpPr>
            <p:cNvPr id="416" name="Group 415">
              <a:extLst>
                <a:ext uri="{FF2B5EF4-FFF2-40B4-BE49-F238E27FC236}">
                  <a16:creationId xmlns:a16="http://schemas.microsoft.com/office/drawing/2014/main" id="{D06BFF73-B8EA-3D47-ADEB-7CFAD8555C79}"/>
                </a:ext>
              </a:extLst>
            </p:cNvPr>
            <p:cNvGrpSpPr/>
            <p:nvPr/>
          </p:nvGrpSpPr>
          <p:grpSpPr>
            <a:xfrm>
              <a:off x="2660496" y="1557252"/>
              <a:ext cx="1578293" cy="2049796"/>
              <a:chOff x="2755612" y="1974313"/>
              <a:chExt cx="1578293" cy="2049796"/>
            </a:xfrm>
          </p:grpSpPr>
          <p:grpSp>
            <p:nvGrpSpPr>
              <p:cNvPr id="414" name="Group 413">
                <a:extLst>
                  <a:ext uri="{FF2B5EF4-FFF2-40B4-BE49-F238E27FC236}">
                    <a16:creationId xmlns:a16="http://schemas.microsoft.com/office/drawing/2014/main" id="{8D26F9AA-55CA-5743-8D81-55784DD770A5}"/>
                  </a:ext>
                </a:extLst>
              </p:cNvPr>
              <p:cNvGrpSpPr/>
              <p:nvPr/>
            </p:nvGrpSpPr>
            <p:grpSpPr>
              <a:xfrm>
                <a:off x="2755612" y="2475443"/>
                <a:ext cx="1578293" cy="1548666"/>
                <a:chOff x="3211452" y="2874384"/>
                <a:chExt cx="1578293" cy="1548666"/>
              </a:xfrm>
            </p:grpSpPr>
            <p:sp>
              <p:nvSpPr>
                <p:cNvPr id="379" name="Rounded Rectangle 378">
                  <a:extLst>
                    <a:ext uri="{FF2B5EF4-FFF2-40B4-BE49-F238E27FC236}">
                      <a16:creationId xmlns:a16="http://schemas.microsoft.com/office/drawing/2014/main" id="{2E7BFECB-70FA-7F47-80F2-805C0314D392}"/>
                    </a:ext>
                  </a:extLst>
                </p:cNvPr>
                <p:cNvSpPr/>
                <p:nvPr/>
              </p:nvSpPr>
              <p:spPr>
                <a:xfrm>
                  <a:off x="3211452" y="2874384"/>
                  <a:ext cx="1466613" cy="1204068"/>
                </a:xfrm>
                <a:prstGeom prst="roundRect">
                  <a:avLst/>
                </a:prstGeom>
                <a:solidFill>
                  <a:schemeClr val="bg1"/>
                </a:solidFill>
                <a:ln w="19050">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grpSp>
              <p:nvGrpSpPr>
                <p:cNvPr id="408" name="Group 407">
                  <a:extLst>
                    <a:ext uri="{FF2B5EF4-FFF2-40B4-BE49-F238E27FC236}">
                      <a16:creationId xmlns:a16="http://schemas.microsoft.com/office/drawing/2014/main" id="{A14FF517-2E12-FC47-882D-2E8C59A93BBB}"/>
                    </a:ext>
                  </a:extLst>
                </p:cNvPr>
                <p:cNvGrpSpPr/>
                <p:nvPr/>
              </p:nvGrpSpPr>
              <p:grpSpPr>
                <a:xfrm>
                  <a:off x="3412005" y="3198852"/>
                  <a:ext cx="1161942" cy="528322"/>
                  <a:chOff x="3412005" y="3198852"/>
                  <a:chExt cx="1161942" cy="528322"/>
                </a:xfrm>
              </p:grpSpPr>
              <p:grpSp>
                <p:nvGrpSpPr>
                  <p:cNvPr id="381" name="Group 380">
                    <a:extLst>
                      <a:ext uri="{FF2B5EF4-FFF2-40B4-BE49-F238E27FC236}">
                        <a16:creationId xmlns:a16="http://schemas.microsoft.com/office/drawing/2014/main" id="{2E0EFF5E-6202-DA47-8AD7-65046C1735C1}"/>
                      </a:ext>
                    </a:extLst>
                  </p:cNvPr>
                  <p:cNvGrpSpPr/>
                  <p:nvPr/>
                </p:nvGrpSpPr>
                <p:grpSpPr>
                  <a:xfrm>
                    <a:off x="3412005" y="3198852"/>
                    <a:ext cx="1128558" cy="528322"/>
                    <a:chOff x="1332999" y="4174190"/>
                    <a:chExt cx="1175252" cy="550180"/>
                  </a:xfrm>
                </p:grpSpPr>
                <p:grpSp>
                  <p:nvGrpSpPr>
                    <p:cNvPr id="383" name="Group 382">
                      <a:extLst>
                        <a:ext uri="{FF2B5EF4-FFF2-40B4-BE49-F238E27FC236}">
                          <a16:creationId xmlns:a16="http://schemas.microsoft.com/office/drawing/2014/main" id="{90112E02-8E4D-764B-81E5-B5AE43416020}"/>
                        </a:ext>
                      </a:extLst>
                    </p:cNvPr>
                    <p:cNvGrpSpPr/>
                    <p:nvPr/>
                  </p:nvGrpSpPr>
                  <p:grpSpPr>
                    <a:xfrm>
                      <a:off x="2147787" y="4431167"/>
                      <a:ext cx="360464" cy="69048"/>
                      <a:chOff x="4793112" y="4167661"/>
                      <a:chExt cx="360464" cy="69048"/>
                    </a:xfrm>
                  </p:grpSpPr>
                  <p:cxnSp>
                    <p:nvCxnSpPr>
                      <p:cNvPr id="394" name="Straight Connector 393">
                        <a:extLst>
                          <a:ext uri="{FF2B5EF4-FFF2-40B4-BE49-F238E27FC236}">
                            <a16:creationId xmlns:a16="http://schemas.microsoft.com/office/drawing/2014/main" id="{0F5DE70C-DCDB-9047-8B2D-0972443A5BD8}"/>
                          </a:ext>
                        </a:extLst>
                      </p:cNvPr>
                      <p:cNvCxnSpPr/>
                      <p:nvPr/>
                    </p:nvCxnSpPr>
                    <p:spPr>
                      <a:xfrm flipH="1">
                        <a:off x="4793112" y="4202185"/>
                        <a:ext cx="345242" cy="0"/>
                      </a:xfrm>
                      <a:prstGeom prst="line">
                        <a:avLst/>
                      </a:prstGeom>
                      <a:solidFill>
                        <a:schemeClr val="tx1"/>
                      </a:solidFill>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95" name="Flowchart: Connector 11">
                        <a:extLst>
                          <a:ext uri="{FF2B5EF4-FFF2-40B4-BE49-F238E27FC236}">
                            <a16:creationId xmlns:a16="http://schemas.microsoft.com/office/drawing/2014/main" id="{2632382D-A056-FD43-AD2C-A7F8EA1831BF}"/>
                          </a:ext>
                        </a:extLst>
                      </p:cNvPr>
                      <p:cNvSpPr/>
                      <p:nvPr/>
                    </p:nvSpPr>
                    <p:spPr>
                      <a:xfrm>
                        <a:off x="5084528" y="4167661"/>
                        <a:ext cx="69048" cy="69048"/>
                      </a:xfrm>
                      <a:prstGeom prst="flowChartConnector">
                        <a:avLst/>
                      </a:prstGeom>
                      <a:solidFill>
                        <a:schemeClr val="tx1"/>
                      </a:solid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3467" b="0" i="0" u="none" strike="noStrike" kern="0" cap="none" spc="0" normalizeH="0" baseline="0" noProof="0">
                          <a:ln>
                            <a:noFill/>
                          </a:ln>
                          <a:solidFill>
                            <a:prstClr val="white"/>
                          </a:solidFill>
                          <a:effectLst/>
                          <a:uLnTx/>
                          <a:uFillTx/>
                          <a:latin typeface="Cambria" panose="02040503050406030204" pitchFamily="18" charset="0"/>
                          <a:ea typeface="+mn-ea"/>
                          <a:cs typeface="+mn-cs"/>
                        </a:endParaRPr>
                      </a:p>
                    </p:txBody>
                  </p:sp>
                </p:grpSp>
                <p:grpSp>
                  <p:nvGrpSpPr>
                    <p:cNvPr id="384" name="Group 383">
                      <a:extLst>
                        <a:ext uri="{FF2B5EF4-FFF2-40B4-BE49-F238E27FC236}">
                          <a16:creationId xmlns:a16="http://schemas.microsoft.com/office/drawing/2014/main" id="{DC6B394D-4AC6-4D4B-9472-BE87C07F22F8}"/>
                        </a:ext>
                      </a:extLst>
                    </p:cNvPr>
                    <p:cNvGrpSpPr/>
                    <p:nvPr/>
                  </p:nvGrpSpPr>
                  <p:grpSpPr>
                    <a:xfrm>
                      <a:off x="1333740" y="4250347"/>
                      <a:ext cx="414294" cy="69048"/>
                      <a:chOff x="3838217" y="3992220"/>
                      <a:chExt cx="414294" cy="69048"/>
                    </a:xfrm>
                  </p:grpSpPr>
                  <p:cxnSp>
                    <p:nvCxnSpPr>
                      <p:cNvPr id="392" name="Straight Connector 391">
                        <a:extLst>
                          <a:ext uri="{FF2B5EF4-FFF2-40B4-BE49-F238E27FC236}">
                            <a16:creationId xmlns:a16="http://schemas.microsoft.com/office/drawing/2014/main" id="{7430DEA5-979B-1E4D-8B44-1B147801909E}"/>
                          </a:ext>
                        </a:extLst>
                      </p:cNvPr>
                      <p:cNvCxnSpPr/>
                      <p:nvPr/>
                    </p:nvCxnSpPr>
                    <p:spPr>
                      <a:xfrm flipH="1">
                        <a:off x="3907266" y="4026731"/>
                        <a:ext cx="345245" cy="0"/>
                      </a:xfrm>
                      <a:prstGeom prst="line">
                        <a:avLst/>
                      </a:prstGeom>
                      <a:solidFill>
                        <a:schemeClr val="tx1"/>
                      </a:solidFill>
                      <a:ln w="12700" cap="flat" cmpd="sng" algn="ctr">
                        <a:solidFill>
                          <a:schemeClr val="tx1"/>
                        </a:solidFill>
                        <a:prstDash val="solid"/>
                      </a:ln>
                      <a:effectLst/>
                    </p:spPr>
                  </p:cxnSp>
                  <p:sp>
                    <p:nvSpPr>
                      <p:cNvPr id="393" name="Flowchart: Connector 8">
                        <a:extLst>
                          <a:ext uri="{FF2B5EF4-FFF2-40B4-BE49-F238E27FC236}">
                            <a16:creationId xmlns:a16="http://schemas.microsoft.com/office/drawing/2014/main" id="{E95AB8CB-F0A3-7D42-88D4-8FD7C5BFF50F}"/>
                          </a:ext>
                        </a:extLst>
                      </p:cNvPr>
                      <p:cNvSpPr/>
                      <p:nvPr/>
                    </p:nvSpPr>
                    <p:spPr>
                      <a:xfrm>
                        <a:off x="3838217" y="3992220"/>
                        <a:ext cx="69049" cy="69048"/>
                      </a:xfrm>
                      <a:prstGeom prst="flowChartConnector">
                        <a:avLst/>
                      </a:prstGeom>
                      <a:solidFill>
                        <a:schemeClr val="tx1"/>
                      </a:solid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3467" b="0" i="0" u="none" strike="noStrike" kern="0" cap="none" spc="0" normalizeH="0" baseline="0" noProof="0">
                          <a:ln>
                            <a:noFill/>
                          </a:ln>
                          <a:solidFill>
                            <a:prstClr val="white"/>
                          </a:solidFill>
                          <a:effectLst/>
                          <a:uLnTx/>
                          <a:uFillTx/>
                          <a:latin typeface="Cambria" panose="02040503050406030204" pitchFamily="18" charset="0"/>
                          <a:ea typeface="+mn-ea"/>
                          <a:cs typeface="+mn-cs"/>
                        </a:endParaRPr>
                      </a:p>
                    </p:txBody>
                  </p:sp>
                </p:grpSp>
                <p:grpSp>
                  <p:nvGrpSpPr>
                    <p:cNvPr id="385" name="Group 384">
                      <a:extLst>
                        <a:ext uri="{FF2B5EF4-FFF2-40B4-BE49-F238E27FC236}">
                          <a16:creationId xmlns:a16="http://schemas.microsoft.com/office/drawing/2014/main" id="{1C6DFE12-5613-F64E-9744-3B5530C3E624}"/>
                        </a:ext>
                      </a:extLst>
                    </p:cNvPr>
                    <p:cNvGrpSpPr/>
                    <p:nvPr/>
                  </p:nvGrpSpPr>
                  <p:grpSpPr>
                    <a:xfrm>
                      <a:off x="1341169" y="4431167"/>
                      <a:ext cx="406864" cy="69048"/>
                      <a:chOff x="3845646" y="4269682"/>
                      <a:chExt cx="406864" cy="69048"/>
                    </a:xfrm>
                  </p:grpSpPr>
                  <p:cxnSp>
                    <p:nvCxnSpPr>
                      <p:cNvPr id="390" name="Straight Connector 389">
                        <a:extLst>
                          <a:ext uri="{FF2B5EF4-FFF2-40B4-BE49-F238E27FC236}">
                            <a16:creationId xmlns:a16="http://schemas.microsoft.com/office/drawing/2014/main" id="{5923A7B9-B94E-A848-A136-F6DE99FC773A}"/>
                          </a:ext>
                        </a:extLst>
                      </p:cNvPr>
                      <p:cNvCxnSpPr/>
                      <p:nvPr/>
                    </p:nvCxnSpPr>
                    <p:spPr>
                      <a:xfrm flipH="1">
                        <a:off x="3907266" y="4304207"/>
                        <a:ext cx="345244" cy="0"/>
                      </a:xfrm>
                      <a:prstGeom prst="line">
                        <a:avLst/>
                      </a:prstGeom>
                      <a:solidFill>
                        <a:schemeClr val="tx1"/>
                      </a:solidFill>
                      <a:ln w="12700" cap="flat" cmpd="sng" algn="ctr">
                        <a:solidFill>
                          <a:schemeClr val="tx1"/>
                        </a:solidFill>
                        <a:prstDash val="solid"/>
                      </a:ln>
                      <a:effectLst/>
                    </p:spPr>
                  </p:cxnSp>
                  <p:sp>
                    <p:nvSpPr>
                      <p:cNvPr id="391" name="Flowchart: Connector 9">
                        <a:extLst>
                          <a:ext uri="{FF2B5EF4-FFF2-40B4-BE49-F238E27FC236}">
                            <a16:creationId xmlns:a16="http://schemas.microsoft.com/office/drawing/2014/main" id="{4B77B613-2F03-6E4A-AD34-B8504D238286}"/>
                          </a:ext>
                        </a:extLst>
                      </p:cNvPr>
                      <p:cNvSpPr/>
                      <p:nvPr/>
                    </p:nvSpPr>
                    <p:spPr>
                      <a:xfrm>
                        <a:off x="3845646" y="4269682"/>
                        <a:ext cx="69049" cy="69048"/>
                      </a:xfrm>
                      <a:prstGeom prst="flowChartConnector">
                        <a:avLst/>
                      </a:prstGeom>
                      <a:solidFill>
                        <a:schemeClr val="tx1"/>
                      </a:solid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3467" b="0" i="0" u="none" strike="noStrike" kern="0" cap="none" spc="0" normalizeH="0" baseline="0" noProof="0">
                          <a:ln>
                            <a:noFill/>
                          </a:ln>
                          <a:solidFill>
                            <a:prstClr val="white"/>
                          </a:solidFill>
                          <a:effectLst/>
                          <a:uLnTx/>
                          <a:uFillTx/>
                          <a:latin typeface="Cambria" panose="02040503050406030204" pitchFamily="18" charset="0"/>
                          <a:ea typeface="+mn-ea"/>
                          <a:cs typeface="+mn-cs"/>
                        </a:endParaRPr>
                      </a:p>
                    </p:txBody>
                  </p:sp>
                </p:grpSp>
                <p:grpSp>
                  <p:nvGrpSpPr>
                    <p:cNvPr id="386" name="Group 385">
                      <a:extLst>
                        <a:ext uri="{FF2B5EF4-FFF2-40B4-BE49-F238E27FC236}">
                          <a16:creationId xmlns:a16="http://schemas.microsoft.com/office/drawing/2014/main" id="{C0A2E64F-6546-F042-811A-622AC14A99B1}"/>
                        </a:ext>
                      </a:extLst>
                    </p:cNvPr>
                    <p:cNvGrpSpPr/>
                    <p:nvPr/>
                  </p:nvGrpSpPr>
                  <p:grpSpPr>
                    <a:xfrm>
                      <a:off x="1332999" y="4593843"/>
                      <a:ext cx="390964" cy="69048"/>
                      <a:chOff x="3845645" y="4571954"/>
                      <a:chExt cx="390964" cy="69048"/>
                    </a:xfrm>
                  </p:grpSpPr>
                  <p:sp>
                    <p:nvSpPr>
                      <p:cNvPr id="388" name="Flowchart: Connector 9">
                        <a:extLst>
                          <a:ext uri="{FF2B5EF4-FFF2-40B4-BE49-F238E27FC236}">
                            <a16:creationId xmlns:a16="http://schemas.microsoft.com/office/drawing/2014/main" id="{CFB88838-9CFC-BE4E-998E-9F66DC098730}"/>
                          </a:ext>
                        </a:extLst>
                      </p:cNvPr>
                      <p:cNvSpPr/>
                      <p:nvPr/>
                    </p:nvSpPr>
                    <p:spPr>
                      <a:xfrm>
                        <a:off x="3845645" y="4571954"/>
                        <a:ext cx="69047" cy="69048"/>
                      </a:xfrm>
                      <a:prstGeom prst="flowChartConnector">
                        <a:avLst/>
                      </a:prstGeom>
                      <a:solidFill>
                        <a:schemeClr val="tx1"/>
                      </a:solid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3467" b="0" i="0" u="none" strike="noStrike" kern="0" cap="none" spc="0" normalizeH="0" baseline="0" noProof="0">
                          <a:ln>
                            <a:noFill/>
                          </a:ln>
                          <a:solidFill>
                            <a:prstClr val="white"/>
                          </a:solidFill>
                          <a:effectLst/>
                          <a:uLnTx/>
                          <a:uFillTx/>
                          <a:latin typeface="Cambria" panose="02040503050406030204" pitchFamily="18" charset="0"/>
                          <a:ea typeface="+mn-ea"/>
                          <a:cs typeface="+mn-cs"/>
                        </a:endParaRPr>
                      </a:p>
                    </p:txBody>
                  </p:sp>
                  <p:cxnSp>
                    <p:nvCxnSpPr>
                      <p:cNvPr id="389" name="Straight Connector 388">
                        <a:extLst>
                          <a:ext uri="{FF2B5EF4-FFF2-40B4-BE49-F238E27FC236}">
                            <a16:creationId xmlns:a16="http://schemas.microsoft.com/office/drawing/2014/main" id="{38D784D0-9C48-EA4C-9B1D-0EDF227F3BAE}"/>
                          </a:ext>
                        </a:extLst>
                      </p:cNvPr>
                      <p:cNvCxnSpPr/>
                      <p:nvPr/>
                    </p:nvCxnSpPr>
                    <p:spPr>
                      <a:xfrm flipH="1">
                        <a:off x="3891367" y="4615548"/>
                        <a:ext cx="345242" cy="0"/>
                      </a:xfrm>
                      <a:prstGeom prst="line">
                        <a:avLst/>
                      </a:prstGeom>
                      <a:solidFill>
                        <a:schemeClr val="tx1"/>
                      </a:solidFill>
                      <a:ln w="12700" cap="flat" cmpd="sng" algn="ctr">
                        <a:solidFill>
                          <a:schemeClr val="tx1"/>
                        </a:solidFill>
                        <a:prstDash val="solid"/>
                      </a:ln>
                      <a:effectLst/>
                    </p:spPr>
                  </p:cxnSp>
                </p:grpSp>
                <p:sp>
                  <p:nvSpPr>
                    <p:cNvPr id="387" name="Oval 386">
                      <a:extLst>
                        <a:ext uri="{FF2B5EF4-FFF2-40B4-BE49-F238E27FC236}">
                          <a16:creationId xmlns:a16="http://schemas.microsoft.com/office/drawing/2014/main" id="{B9309423-001F-EC4B-A985-B4DEBFFAD982}"/>
                        </a:ext>
                      </a:extLst>
                    </p:cNvPr>
                    <p:cNvSpPr>
                      <a:spLocks noChangeAspect="1"/>
                    </p:cNvSpPr>
                    <p:nvPr/>
                  </p:nvSpPr>
                  <p:spPr>
                    <a:xfrm>
                      <a:off x="1650303" y="4174190"/>
                      <a:ext cx="550179" cy="550180"/>
                    </a:xfrm>
                    <a:prstGeom prst="ellipse">
                      <a:avLst/>
                    </a:prstGeom>
                    <a:solidFill>
                      <a:srgbClr val="D3DBD5"/>
                    </a:solidFill>
                    <a:ln w="12700"/>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US" sz="2022" b="0"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endParaRPr>
                    </a:p>
                  </p:txBody>
                </p:sp>
              </p:grpSp>
              <p:sp>
                <p:nvSpPr>
                  <p:cNvPr id="382" name="TextBox 381">
                    <a:extLst>
                      <a:ext uri="{FF2B5EF4-FFF2-40B4-BE49-F238E27FC236}">
                        <a16:creationId xmlns:a16="http://schemas.microsoft.com/office/drawing/2014/main" id="{0169CB78-9A64-3943-AAF8-0F621B786CF9}"/>
                      </a:ext>
                    </a:extLst>
                  </p:cNvPr>
                  <p:cNvSpPr txBox="1"/>
                  <p:nvPr/>
                </p:nvSpPr>
                <p:spPr>
                  <a:xfrm>
                    <a:off x="3694179" y="3310909"/>
                    <a:ext cx="879768" cy="32944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41" b="0"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MAJ</a:t>
                    </a:r>
                  </a:p>
                </p:txBody>
              </p:sp>
            </p:grpSp>
            <p:sp>
              <p:nvSpPr>
                <p:cNvPr id="396" name="Rectangle 395">
                  <a:extLst>
                    <a:ext uri="{FF2B5EF4-FFF2-40B4-BE49-F238E27FC236}">
                      <a16:creationId xmlns:a16="http://schemas.microsoft.com/office/drawing/2014/main" id="{253C3A41-5E8D-9945-B93A-5F07E7684541}"/>
                    </a:ext>
                  </a:extLst>
                </p:cNvPr>
                <p:cNvSpPr/>
                <p:nvPr/>
              </p:nvSpPr>
              <p:spPr>
                <a:xfrm>
                  <a:off x="3226497" y="4084496"/>
                  <a:ext cx="1563248"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MAJ/NOT logic</a:t>
                  </a:r>
                </a:p>
              </p:txBody>
            </p:sp>
          </p:grpSp>
          <p:sp>
            <p:nvSpPr>
              <p:cNvPr id="415" name="Rectangle 414">
                <a:extLst>
                  <a:ext uri="{FF2B5EF4-FFF2-40B4-BE49-F238E27FC236}">
                    <a16:creationId xmlns:a16="http://schemas.microsoft.com/office/drawing/2014/main" id="{D2DF1CC8-CF8C-4941-8135-FD7570C97FD7}"/>
                  </a:ext>
                </a:extLst>
              </p:cNvPr>
              <p:cNvSpPr/>
              <p:nvPr/>
            </p:nvSpPr>
            <p:spPr>
              <a:xfrm>
                <a:off x="2785694" y="1974313"/>
                <a:ext cx="1443921" cy="523220"/>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Step 1: Generate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MAJ logic</a:t>
                </a:r>
              </a:p>
            </p:txBody>
          </p:sp>
        </p:grpSp>
        <p:sp>
          <p:nvSpPr>
            <p:cNvPr id="534" name="Right Arrow 533">
              <a:extLst>
                <a:ext uri="{FF2B5EF4-FFF2-40B4-BE49-F238E27FC236}">
                  <a16:creationId xmlns:a16="http://schemas.microsoft.com/office/drawing/2014/main" id="{444D3331-2F50-DA42-AB1E-B39351D5CBEF}"/>
                </a:ext>
              </a:extLst>
            </p:cNvPr>
            <p:cNvSpPr/>
            <p:nvPr/>
          </p:nvSpPr>
          <p:spPr>
            <a:xfrm>
              <a:off x="2307434" y="2619261"/>
              <a:ext cx="280794" cy="258213"/>
            </a:xfrm>
            <a:prstGeom prst="rightArrow">
              <a:avLst/>
            </a:prstGeom>
            <a:ln w="12700">
              <a:prstDash val="solid"/>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grpSp>
      <mc:AlternateContent xmlns:mc="http://schemas.openxmlformats.org/markup-compatibility/2006" xmlns:a14="http://schemas.microsoft.com/office/drawing/2010/main">
        <mc:Choice Requires="a14">
          <p:sp>
            <p:nvSpPr>
              <p:cNvPr id="156" name="Rectangle 155">
                <a:extLst>
                  <a:ext uri="{FF2B5EF4-FFF2-40B4-BE49-F238E27FC236}">
                    <a16:creationId xmlns:a16="http://schemas.microsoft.com/office/drawing/2014/main" id="{EF9D8263-4725-9041-8503-14C3B104646A}"/>
                  </a:ext>
                </a:extLst>
              </p:cNvPr>
              <p:cNvSpPr/>
              <p:nvPr/>
            </p:nvSpPr>
            <p:spPr>
              <a:xfrm>
                <a:off x="4548574" y="3029879"/>
                <a:ext cx="1559686" cy="33855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r>
                      <a:rPr kumimoji="0" lang="en-US" sz="1600" b="0" i="1" u="none" strike="noStrike" kern="1200" cap="none" spc="0" normalizeH="0" baseline="0" noProof="0">
                        <a:ln>
                          <a:noFill/>
                        </a:ln>
                        <a:solidFill>
                          <a:sysClr val="windowText" lastClr="000000"/>
                        </a:solidFill>
                        <a:effectLst/>
                        <a:uLnTx/>
                        <a:uFillTx/>
                        <a:latin typeface="Cambria Math" panose="02040503050406030204" pitchFamily="18" charset="0"/>
                        <a:ea typeface="Cambria Math" panose="02040503050406030204" pitchFamily="18" charset="0"/>
                        <a:cs typeface="+mn-cs"/>
                      </a:rPr>
                      <m:t>𝜇</m:t>
                    </m:r>
                  </m:oMath>
                </a14:m>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Program</a:t>
                </a:r>
              </a:p>
            </p:txBody>
          </p:sp>
        </mc:Choice>
        <mc:Fallback xmlns="">
          <p:sp>
            <p:nvSpPr>
              <p:cNvPr id="156" name="Rectangle 155">
                <a:extLst>
                  <a:ext uri="{FF2B5EF4-FFF2-40B4-BE49-F238E27FC236}">
                    <a16:creationId xmlns:a16="http://schemas.microsoft.com/office/drawing/2014/main" id="{EF9D8263-4725-9041-8503-14C3B104646A}"/>
                  </a:ext>
                </a:extLst>
              </p:cNvPr>
              <p:cNvSpPr>
                <a:spLocks noRot="1" noChangeAspect="1" noMove="1" noResize="1" noEditPoints="1" noAdjustHandles="1" noChangeArrowheads="1" noChangeShapeType="1" noTextEdit="1"/>
              </p:cNvSpPr>
              <p:nvPr/>
            </p:nvSpPr>
            <p:spPr>
              <a:xfrm>
                <a:off x="4548574" y="3029879"/>
                <a:ext cx="1559686" cy="338554"/>
              </a:xfrm>
              <a:prstGeom prst="rect">
                <a:avLst/>
              </a:prstGeom>
              <a:blipFill>
                <a:blip r:embed="rId4"/>
                <a:stretch>
                  <a:fillRect t="-3571" b="-2142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graphicFrame>
            <p:nvGraphicFramePr>
              <p:cNvPr id="313" name="Table 312">
                <a:extLst>
                  <a:ext uri="{FF2B5EF4-FFF2-40B4-BE49-F238E27FC236}">
                    <a16:creationId xmlns:a16="http://schemas.microsoft.com/office/drawing/2014/main" id="{D0429E05-B3ED-384C-BF0B-8DDE60CBE7F0}"/>
                  </a:ext>
                </a:extLst>
              </p:cNvPr>
              <p:cNvGraphicFramePr>
                <a:graphicFrameLocks noGrp="1"/>
              </p:cNvGraphicFramePr>
              <p:nvPr/>
            </p:nvGraphicFramePr>
            <p:xfrm>
              <a:off x="6446659" y="1583134"/>
              <a:ext cx="2479168" cy="574158"/>
            </p:xfrm>
            <a:graphic>
              <a:graphicData uri="http://schemas.openxmlformats.org/drawingml/2006/table">
                <a:tbl>
                  <a:tblPr firstRow="1" bandRow="1">
                    <a:tableStyleId>{5940675A-B579-460E-94D1-54222C63F5DA}</a:tableStyleId>
                  </a:tblPr>
                  <a:tblGrid>
                    <a:gridCol w="1233238">
                      <a:extLst>
                        <a:ext uri="{9D8B030D-6E8A-4147-A177-3AD203B41FA5}">
                          <a16:colId xmlns:a16="http://schemas.microsoft.com/office/drawing/2014/main" val="2789733682"/>
                        </a:ext>
                      </a:extLst>
                    </a:gridCol>
                    <a:gridCol w="1245930">
                      <a:extLst>
                        <a:ext uri="{9D8B030D-6E8A-4147-A177-3AD203B41FA5}">
                          <a16:colId xmlns:a16="http://schemas.microsoft.com/office/drawing/2014/main" val="2094255041"/>
                        </a:ext>
                      </a:extLst>
                    </a:gridCol>
                  </a:tblGrid>
                  <a:tr h="287079">
                    <a:tc>
                      <a:txBody>
                        <a:bodyPr/>
                        <a:lstStyle/>
                        <a:p>
                          <a:pPr algn="ctr"/>
                          <a14:m>
                            <m:oMathPara xmlns:m="http://schemas.openxmlformats.org/officeDocument/2006/math">
                              <m:oMathParaPr>
                                <m:jc m:val="centerGroup"/>
                              </m:oMathParaPr>
                              <m:oMath xmlns:m="http://schemas.openxmlformats.org/officeDocument/2006/math">
                                <m:r>
                                  <a:rPr lang="en-US" sz="1300" b="0" i="1" smtClean="0">
                                    <a:solidFill>
                                      <a:sysClr val="windowText" lastClr="000000"/>
                                    </a:solidFill>
                                    <a:latin typeface="Cambria Math" panose="02040503050406030204" pitchFamily="18" charset="0"/>
                                    <a:ea typeface="Cambria Math" panose="02040503050406030204" pitchFamily="18" charset="0"/>
                                  </a:rPr>
                                  <m:t>𝜇</m:t>
                                </m:r>
                                <m:r>
                                  <a:rPr lang="en-US" sz="1300" b="0" i="1" smtClean="0">
                                    <a:solidFill>
                                      <a:sysClr val="windowText" lastClr="000000"/>
                                    </a:solidFill>
                                    <a:latin typeface="Cambria Math" panose="02040503050406030204" pitchFamily="18" charset="0"/>
                                    <a:ea typeface="Cambria Math" panose="02040503050406030204" pitchFamily="18" charset="0"/>
                                  </a:rPr>
                                  <m:t>𝑃𝑟𝑜𝑔𝑟𝑎𝑚</m:t>
                                </m:r>
                              </m:oMath>
                            </m:oMathPara>
                          </a14:m>
                          <a:endParaRPr lang="en-US" sz="1300" b="0" dirty="0"/>
                        </a:p>
                      </a:txBody>
                      <a:tcPr marL="121921" marR="121921" marT="0" marB="0">
                        <a:lnL w="12700" cmpd="sng">
                          <a:noFill/>
                        </a:lnL>
                        <a:lnT w="12700" cmpd="sng">
                          <a:noFill/>
                        </a:lnT>
                        <a:solidFill>
                          <a:schemeClr val="bg1"/>
                        </a:solidFill>
                      </a:tcPr>
                    </a:tc>
                    <a:tc>
                      <a:txBody>
                        <a:bodyPr/>
                        <a:lstStyle/>
                        <a:p>
                          <a:pPr algn="ctr"/>
                          <a:endParaRPr lang="en-US" sz="1300" dirty="0"/>
                        </a:p>
                      </a:txBody>
                      <a:tcPr marL="121921" marR="121921" marT="0" marB="0">
                        <a:lnR w="12700" cmpd="sng">
                          <a:noFill/>
                        </a:lnR>
                        <a:lnT w="12700" cmpd="sng">
                          <a:noFill/>
                        </a:lnT>
                        <a:solidFill>
                          <a:schemeClr val="bg1"/>
                        </a:solidFill>
                      </a:tcPr>
                    </a:tc>
                    <a:extLst>
                      <a:ext uri="{0D108BD9-81ED-4DB2-BD59-A6C34878D82A}">
                        <a16:rowId xmlns:a16="http://schemas.microsoft.com/office/drawing/2014/main" val="434241827"/>
                      </a:ext>
                    </a:extLst>
                  </a:tr>
                  <a:tr h="287079">
                    <a:tc>
                      <a:txBody>
                        <a:bodyPr/>
                        <a:lstStyle/>
                        <a:p>
                          <a:pPr algn="ctr"/>
                          <a14:m>
                            <m:oMathPara xmlns:m="http://schemas.openxmlformats.org/officeDocument/2006/math">
                              <m:oMathParaPr>
                                <m:jc m:val="centerGroup"/>
                              </m:oMathParaPr>
                              <m:oMath xmlns:m="http://schemas.openxmlformats.org/officeDocument/2006/math">
                                <m:r>
                                  <a:rPr lang="en-US" sz="1300" b="0" i="1" smtClean="0">
                                    <a:solidFill>
                                      <a:srgbClr val="C00000"/>
                                    </a:solidFill>
                                    <a:latin typeface="Cambria Math" panose="02040503050406030204" pitchFamily="18" charset="0"/>
                                    <a:ea typeface="Cambria Math" panose="02040503050406030204" pitchFamily="18" charset="0"/>
                                  </a:rPr>
                                  <m:t>𝜇</m:t>
                                </m:r>
                                <m:r>
                                  <a:rPr lang="en-US" sz="1300" b="0" i="1" smtClean="0">
                                    <a:solidFill>
                                      <a:srgbClr val="C00000"/>
                                    </a:solidFill>
                                    <a:latin typeface="Cambria Math" panose="02040503050406030204" pitchFamily="18" charset="0"/>
                                    <a:ea typeface="Cambria Math" panose="02040503050406030204" pitchFamily="18" charset="0"/>
                                  </a:rPr>
                                  <m:t>𝑃𝑟𝑜𝑔𝑟𝑎𝑚</m:t>
                                </m:r>
                              </m:oMath>
                            </m:oMathPara>
                          </a14:m>
                          <a:endParaRPr lang="en-US" sz="1300" b="0" dirty="0">
                            <a:solidFill>
                              <a:srgbClr val="C00000"/>
                            </a:solidFill>
                          </a:endParaRPr>
                        </a:p>
                      </a:txBody>
                      <a:tcPr marL="121921" marR="121921" marT="0" marB="0">
                        <a:lnL w="12700" cmpd="sng">
                          <a:noFill/>
                        </a:lnL>
                        <a:lnB w="12700" cmpd="sng">
                          <a:noFill/>
                        </a:lnB>
                        <a:solidFill>
                          <a:srgbClr val="FFBFBF">
                            <a:alpha val="20000"/>
                          </a:srgbClr>
                        </a:solidFill>
                      </a:tcPr>
                    </a:tc>
                    <a:tc>
                      <a:txBody>
                        <a:bodyPr/>
                        <a:lstStyle/>
                        <a:p>
                          <a:pPr algn="ctr"/>
                          <a:endParaRPr lang="en-US" sz="1300" dirty="0"/>
                        </a:p>
                      </a:txBody>
                      <a:tcPr marL="121921" marR="121921" marT="0" marB="0">
                        <a:lnR w="12700" cmpd="sng">
                          <a:noFill/>
                        </a:lnR>
                        <a:lnB w="12700" cmpd="sng">
                          <a:noFill/>
                        </a:lnB>
                        <a:solidFill>
                          <a:srgbClr val="FFBFBF">
                            <a:alpha val="20000"/>
                          </a:srgbClr>
                        </a:solidFill>
                      </a:tcPr>
                    </a:tc>
                    <a:extLst>
                      <a:ext uri="{0D108BD9-81ED-4DB2-BD59-A6C34878D82A}">
                        <a16:rowId xmlns:a16="http://schemas.microsoft.com/office/drawing/2014/main" val="879152306"/>
                      </a:ext>
                    </a:extLst>
                  </a:tr>
                </a:tbl>
              </a:graphicData>
            </a:graphic>
          </p:graphicFrame>
        </mc:Choice>
        <mc:Fallback xmlns="">
          <p:graphicFrame>
            <p:nvGraphicFramePr>
              <p:cNvPr id="313" name="Table 312">
                <a:extLst>
                  <a:ext uri="{FF2B5EF4-FFF2-40B4-BE49-F238E27FC236}">
                    <a16:creationId xmlns:a16="http://schemas.microsoft.com/office/drawing/2014/main" id="{D0429E05-B3ED-384C-BF0B-8DDE60CBE7F0}"/>
                  </a:ext>
                </a:extLst>
              </p:cNvPr>
              <p:cNvGraphicFramePr>
                <a:graphicFrameLocks noGrp="1"/>
              </p:cNvGraphicFramePr>
              <p:nvPr>
                <p:extLst>
                  <p:ext uri="{D42A27DB-BD31-4B8C-83A1-F6EECF244321}">
                    <p14:modId xmlns:p14="http://schemas.microsoft.com/office/powerpoint/2010/main" val="346212060"/>
                  </p:ext>
                </p:extLst>
              </p:nvPr>
            </p:nvGraphicFramePr>
            <p:xfrm>
              <a:off x="6446659" y="1583134"/>
              <a:ext cx="2479168" cy="574158"/>
            </p:xfrm>
            <a:graphic>
              <a:graphicData uri="http://schemas.openxmlformats.org/drawingml/2006/table">
                <a:tbl>
                  <a:tblPr firstRow="1" bandRow="1">
                    <a:tableStyleId>{5940675A-B579-460E-94D1-54222C63F5DA}</a:tableStyleId>
                  </a:tblPr>
                  <a:tblGrid>
                    <a:gridCol w="1233238">
                      <a:extLst>
                        <a:ext uri="{9D8B030D-6E8A-4147-A177-3AD203B41FA5}">
                          <a16:colId xmlns:a16="http://schemas.microsoft.com/office/drawing/2014/main" val="2789733682"/>
                        </a:ext>
                      </a:extLst>
                    </a:gridCol>
                    <a:gridCol w="1245930">
                      <a:extLst>
                        <a:ext uri="{9D8B030D-6E8A-4147-A177-3AD203B41FA5}">
                          <a16:colId xmlns:a16="http://schemas.microsoft.com/office/drawing/2014/main" val="2094255041"/>
                        </a:ext>
                      </a:extLst>
                    </a:gridCol>
                  </a:tblGrid>
                  <a:tr h="287079">
                    <a:tc>
                      <a:txBody>
                        <a:bodyPr/>
                        <a:lstStyle/>
                        <a:p>
                          <a:endParaRPr lang="en-US"/>
                        </a:p>
                      </a:txBody>
                      <a:tcPr marL="121921" marR="121921" marT="0" marB="0">
                        <a:lnL w="12700" cmpd="sng">
                          <a:noFill/>
                        </a:lnL>
                        <a:lnT w="12700" cmpd="sng">
                          <a:noFill/>
                        </a:lnT>
                        <a:blipFill>
                          <a:blip r:embed="rId5"/>
                          <a:stretch>
                            <a:fillRect r="-103093" b="-104348"/>
                          </a:stretch>
                        </a:blipFill>
                      </a:tcPr>
                    </a:tc>
                    <a:tc>
                      <a:txBody>
                        <a:bodyPr/>
                        <a:lstStyle/>
                        <a:p>
                          <a:pPr algn="ctr"/>
                          <a:endParaRPr lang="en-US" sz="1300" dirty="0"/>
                        </a:p>
                      </a:txBody>
                      <a:tcPr marL="121921" marR="121921" marT="0" marB="0">
                        <a:lnR w="12700" cmpd="sng">
                          <a:noFill/>
                        </a:lnR>
                        <a:lnT w="12700" cmpd="sng">
                          <a:noFill/>
                        </a:lnT>
                        <a:solidFill>
                          <a:schemeClr val="bg1"/>
                        </a:solidFill>
                      </a:tcPr>
                    </a:tc>
                    <a:extLst>
                      <a:ext uri="{0D108BD9-81ED-4DB2-BD59-A6C34878D82A}">
                        <a16:rowId xmlns:a16="http://schemas.microsoft.com/office/drawing/2014/main" val="434241827"/>
                      </a:ext>
                    </a:extLst>
                  </a:tr>
                  <a:tr h="287079">
                    <a:tc>
                      <a:txBody>
                        <a:bodyPr/>
                        <a:lstStyle/>
                        <a:p>
                          <a:endParaRPr lang="en-US"/>
                        </a:p>
                      </a:txBody>
                      <a:tcPr marL="121921" marR="121921" marT="0" marB="0">
                        <a:lnL w="12700" cmpd="sng">
                          <a:noFill/>
                        </a:lnL>
                        <a:lnB w="12700" cmpd="sng">
                          <a:noFill/>
                        </a:lnB>
                        <a:blipFill>
                          <a:blip r:embed="rId5"/>
                          <a:stretch>
                            <a:fillRect t="-100000" r="-103093" b="-4348"/>
                          </a:stretch>
                        </a:blipFill>
                      </a:tcPr>
                    </a:tc>
                    <a:tc>
                      <a:txBody>
                        <a:bodyPr/>
                        <a:lstStyle/>
                        <a:p>
                          <a:pPr algn="ctr"/>
                          <a:endParaRPr lang="en-US" sz="1300" dirty="0"/>
                        </a:p>
                      </a:txBody>
                      <a:tcPr marL="121921" marR="121921" marT="0" marB="0">
                        <a:lnR w="12700" cmpd="sng">
                          <a:noFill/>
                        </a:lnR>
                        <a:lnB w="12700" cmpd="sng">
                          <a:noFill/>
                        </a:lnB>
                        <a:solidFill>
                          <a:srgbClr val="FFBFBF">
                            <a:alpha val="20000"/>
                          </a:srgbClr>
                        </a:solidFill>
                      </a:tcPr>
                    </a:tc>
                    <a:extLst>
                      <a:ext uri="{0D108BD9-81ED-4DB2-BD59-A6C34878D82A}">
                        <a16:rowId xmlns:a16="http://schemas.microsoft.com/office/drawing/2014/main" val="879152306"/>
                      </a:ext>
                    </a:extLst>
                  </a:tr>
                </a:tbl>
              </a:graphicData>
            </a:graphic>
          </p:graphicFrame>
        </mc:Fallback>
      </mc:AlternateContent>
      <p:grpSp>
        <p:nvGrpSpPr>
          <p:cNvPr id="536" name="Group 535">
            <a:extLst>
              <a:ext uri="{FF2B5EF4-FFF2-40B4-BE49-F238E27FC236}">
                <a16:creationId xmlns:a16="http://schemas.microsoft.com/office/drawing/2014/main" id="{2560DD54-9826-2C47-AB02-2D240A0B9D80}"/>
              </a:ext>
            </a:extLst>
          </p:cNvPr>
          <p:cNvGrpSpPr/>
          <p:nvPr/>
        </p:nvGrpSpPr>
        <p:grpSpPr>
          <a:xfrm>
            <a:off x="6427968" y="1254721"/>
            <a:ext cx="2581861" cy="876925"/>
            <a:chOff x="6398771" y="1855706"/>
            <a:chExt cx="2581861" cy="876925"/>
          </a:xfrm>
        </p:grpSpPr>
        <p:grpSp>
          <p:nvGrpSpPr>
            <p:cNvPr id="411" name="Group 410">
              <a:extLst>
                <a:ext uri="{FF2B5EF4-FFF2-40B4-BE49-F238E27FC236}">
                  <a16:creationId xmlns:a16="http://schemas.microsoft.com/office/drawing/2014/main" id="{FF418A7D-059D-6D42-81F6-DBE7E7D21647}"/>
                </a:ext>
              </a:extLst>
            </p:cNvPr>
            <p:cNvGrpSpPr/>
            <p:nvPr/>
          </p:nvGrpSpPr>
          <p:grpSpPr>
            <a:xfrm>
              <a:off x="7799060" y="2499642"/>
              <a:ext cx="981071" cy="194415"/>
              <a:chOff x="8915995" y="2957417"/>
              <a:chExt cx="981071" cy="194415"/>
            </a:xfrm>
          </p:grpSpPr>
          <p:sp>
            <p:nvSpPr>
              <p:cNvPr id="318" name="Rectangle 317">
                <a:extLst>
                  <a:ext uri="{FF2B5EF4-FFF2-40B4-BE49-F238E27FC236}">
                    <a16:creationId xmlns:a16="http://schemas.microsoft.com/office/drawing/2014/main" id="{C992AC50-DC13-E74F-88D1-7802744C36A9}"/>
                  </a:ext>
                </a:extLst>
              </p:cNvPr>
              <p:cNvSpPr/>
              <p:nvPr/>
            </p:nvSpPr>
            <p:spPr>
              <a:xfrm>
                <a:off x="8915995" y="2960414"/>
                <a:ext cx="193681" cy="181779"/>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319" name="Rectangle 318">
                <a:extLst>
                  <a:ext uri="{FF2B5EF4-FFF2-40B4-BE49-F238E27FC236}">
                    <a16:creationId xmlns:a16="http://schemas.microsoft.com/office/drawing/2014/main" id="{D80906D0-E127-714F-9EEF-4E0EBC42F894}"/>
                  </a:ext>
                </a:extLst>
              </p:cNvPr>
              <p:cNvSpPr/>
              <p:nvPr/>
            </p:nvSpPr>
            <p:spPr>
              <a:xfrm>
                <a:off x="9115367" y="2960414"/>
                <a:ext cx="193681" cy="181779"/>
              </a:xfrm>
              <a:prstGeom prst="rect">
                <a:avLst/>
              </a:prstGeom>
              <a:solidFill>
                <a:srgbClr val="FFF5CC"/>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320" name="Rectangle 319">
                <a:extLst>
                  <a:ext uri="{FF2B5EF4-FFF2-40B4-BE49-F238E27FC236}">
                    <a16:creationId xmlns:a16="http://schemas.microsoft.com/office/drawing/2014/main" id="{E73B4CC9-DBE2-9A44-A34E-CCAD535F3A01}"/>
                  </a:ext>
                </a:extLst>
              </p:cNvPr>
              <p:cNvSpPr/>
              <p:nvPr/>
            </p:nvSpPr>
            <p:spPr>
              <a:xfrm>
                <a:off x="9302399" y="2958834"/>
                <a:ext cx="193681" cy="181779"/>
              </a:xfrm>
              <a:prstGeom prst="rect">
                <a:avLst/>
              </a:prstGeom>
              <a:solidFill>
                <a:srgbClr val="CCDFFF"/>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321" name="Rectangle 320">
                <a:extLst>
                  <a:ext uri="{FF2B5EF4-FFF2-40B4-BE49-F238E27FC236}">
                    <a16:creationId xmlns:a16="http://schemas.microsoft.com/office/drawing/2014/main" id="{FD7D0DC0-81B9-D944-BADC-40C28F06EC59}"/>
                  </a:ext>
                </a:extLst>
              </p:cNvPr>
              <p:cNvSpPr/>
              <p:nvPr/>
            </p:nvSpPr>
            <p:spPr>
              <a:xfrm>
                <a:off x="9498287" y="2957417"/>
                <a:ext cx="193681" cy="181779"/>
              </a:xfrm>
              <a:prstGeom prst="rect">
                <a:avLst/>
              </a:prstGeom>
              <a:solidFill>
                <a:srgbClr val="A8D4AA"/>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322" name="Rectangle 321">
                <a:extLst>
                  <a:ext uri="{FF2B5EF4-FFF2-40B4-BE49-F238E27FC236}">
                    <a16:creationId xmlns:a16="http://schemas.microsoft.com/office/drawing/2014/main" id="{2BB41B32-4625-3E4E-879F-E44646621104}"/>
                  </a:ext>
                </a:extLst>
              </p:cNvPr>
              <p:cNvSpPr/>
              <p:nvPr/>
            </p:nvSpPr>
            <p:spPr>
              <a:xfrm>
                <a:off x="9695138" y="2958836"/>
                <a:ext cx="193681" cy="181779"/>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323" name="Rectangle 322">
                <a:extLst>
                  <a:ext uri="{FF2B5EF4-FFF2-40B4-BE49-F238E27FC236}">
                    <a16:creationId xmlns:a16="http://schemas.microsoft.com/office/drawing/2014/main" id="{B16A6573-C63A-604E-BCF7-11033B6B437F}"/>
                  </a:ext>
                </a:extLst>
              </p:cNvPr>
              <p:cNvSpPr/>
              <p:nvPr/>
            </p:nvSpPr>
            <p:spPr>
              <a:xfrm>
                <a:off x="8924556" y="2970053"/>
                <a:ext cx="972510" cy="181779"/>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grpSp>
        <p:sp>
          <p:nvSpPr>
            <p:cNvPr id="324" name="Alternate Process 323">
              <a:extLst>
                <a:ext uri="{FF2B5EF4-FFF2-40B4-BE49-F238E27FC236}">
                  <a16:creationId xmlns:a16="http://schemas.microsoft.com/office/drawing/2014/main" id="{38133FEE-43AB-C44A-8F12-40B52477EF96}"/>
                </a:ext>
              </a:extLst>
            </p:cNvPr>
            <p:cNvSpPr/>
            <p:nvPr/>
          </p:nvSpPr>
          <p:spPr>
            <a:xfrm>
              <a:off x="6413697" y="2171484"/>
              <a:ext cx="2507323" cy="561147"/>
            </a:xfrm>
            <a:prstGeom prst="flowChartAlternateProcess">
              <a:avLst/>
            </a:prstGeom>
            <a:noFill/>
            <a:ln w="25400">
              <a:solidFill>
                <a:schemeClr val="tx1"/>
              </a:solidFill>
              <a:prstDash val="sysDot"/>
            </a:ln>
          </p:spPr>
          <p:style>
            <a:lnRef idx="2">
              <a:schemeClr val="dk1"/>
            </a:lnRef>
            <a:fillRef idx="1">
              <a:schemeClr val="lt1"/>
            </a:fillRef>
            <a:effectRef idx="0">
              <a:schemeClr val="dk1"/>
            </a:effectRef>
            <a:fontRef idx="minor">
              <a:schemeClr val="dk1"/>
            </a:fontRef>
          </p:style>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1348" b="1" i="0" u="none" strike="noStrike" kern="1200" cap="none" spc="0" normalizeH="0" baseline="0" noProof="0" dirty="0">
                  <a:ln>
                    <a:noFill/>
                  </a:ln>
                  <a:solidFill>
                    <a:srgbClr val="C00000"/>
                  </a:solidFill>
                  <a:effectLst/>
                  <a:uLnTx/>
                  <a:uFillTx/>
                  <a:latin typeface="Cambria" panose="02040503050406030204" pitchFamily="18" charset="0"/>
                  <a:ea typeface="Cambria Math" panose="02040503050406030204" pitchFamily="18" charset="0"/>
                  <a:cs typeface="Courier New" panose="02070309020205020404" pitchFamily="49" charset="0"/>
                </a:rPr>
              </a:br>
              <a:endParaRPr kumimoji="0" lang="en-US" sz="1348" b="1" i="0" u="none" strike="noStrike" kern="1200" cap="none" spc="0" normalizeH="0" baseline="0" noProof="0" dirty="0">
                <a:ln>
                  <a:noFill/>
                </a:ln>
                <a:solidFill>
                  <a:srgbClr val="C00000"/>
                </a:solidFill>
                <a:effectLst/>
                <a:uLnTx/>
                <a:uFillTx/>
                <a:latin typeface="Cambria" panose="02040503050406030204" pitchFamily="18" charset="0"/>
                <a:ea typeface="Cambria Math" panose="02040503050406030204" pitchFamily="18" charset="0"/>
                <a:cs typeface="Courier New" panose="02070309020205020404" pitchFamily="49" charset="0"/>
              </a:endParaRPr>
            </a:p>
          </p:txBody>
        </p:sp>
        <mc:AlternateContent xmlns:mc="http://schemas.openxmlformats.org/markup-compatibility/2006" xmlns:a14="http://schemas.microsoft.com/office/drawing/2010/main">
          <mc:Choice Requires="a14">
            <p:sp>
              <p:nvSpPr>
                <p:cNvPr id="325" name="Rectangle 324">
                  <a:extLst>
                    <a:ext uri="{FF2B5EF4-FFF2-40B4-BE49-F238E27FC236}">
                      <a16:creationId xmlns:a16="http://schemas.microsoft.com/office/drawing/2014/main" id="{CDDEC419-1959-D94D-A13C-5010ED3DF0FC}"/>
                    </a:ext>
                  </a:extLst>
                </p:cNvPr>
                <p:cNvSpPr/>
                <p:nvPr/>
              </p:nvSpPr>
              <p:spPr>
                <a:xfrm>
                  <a:off x="6398771" y="1855706"/>
                  <a:ext cx="2581861" cy="33855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rgbClr val="2E5597"/>
                      </a:solidFill>
                      <a:effectLst/>
                      <a:uLnTx/>
                      <a:uFillTx/>
                      <a:latin typeface="Cambria" panose="02040503050406030204" pitchFamily="18" charset="0"/>
                      <a:ea typeface="+mn-ea"/>
                      <a:cs typeface="Arial" panose="020B0604020202020204" pitchFamily="34" charset="0"/>
                    </a:rPr>
                    <a:t>New SIMDRAM </a:t>
                  </a:r>
                  <a14:m>
                    <m:oMath xmlns:m="http://schemas.openxmlformats.org/officeDocument/2006/math">
                      <m:r>
                        <a:rPr kumimoji="0" lang="en-US" sz="1600" b="0" i="1" u="none" strike="noStrike" kern="1200" cap="none" spc="0" normalizeH="0" baseline="0" noProof="0">
                          <a:ln>
                            <a:noFill/>
                          </a:ln>
                          <a:solidFill>
                            <a:srgbClr val="2E5597"/>
                          </a:solidFill>
                          <a:effectLst/>
                          <a:uLnTx/>
                          <a:uFillTx/>
                          <a:latin typeface="Cambria Math" panose="02040503050406030204" pitchFamily="18" charset="0"/>
                          <a:ea typeface="Cambria Math" panose="02040503050406030204" pitchFamily="18" charset="0"/>
                          <a:cs typeface="+mn-cs"/>
                        </a:rPr>
                        <m:t>𝜇</m:t>
                      </m:r>
                    </m:oMath>
                  </a14:m>
                  <a:r>
                    <a:rPr kumimoji="0" lang="en-US" sz="1600" b="0" i="1" u="none" strike="noStrike" kern="1200" cap="none" spc="0" normalizeH="0" baseline="0" noProof="0" dirty="0">
                      <a:ln>
                        <a:noFill/>
                      </a:ln>
                      <a:solidFill>
                        <a:srgbClr val="2E5597"/>
                      </a:solidFill>
                      <a:effectLst/>
                      <a:uLnTx/>
                      <a:uFillTx/>
                      <a:latin typeface="Cambria" panose="02040503050406030204" pitchFamily="18" charset="0"/>
                      <a:ea typeface="+mn-ea"/>
                      <a:cs typeface="Arial" panose="020B0604020202020204" pitchFamily="34" charset="0"/>
                    </a:rPr>
                    <a:t>Program</a:t>
                  </a:r>
                </a:p>
              </p:txBody>
            </p:sp>
          </mc:Choice>
          <mc:Fallback xmlns="">
            <p:sp>
              <p:nvSpPr>
                <p:cNvPr id="325" name="Rectangle 324">
                  <a:extLst>
                    <a:ext uri="{FF2B5EF4-FFF2-40B4-BE49-F238E27FC236}">
                      <a16:creationId xmlns:a16="http://schemas.microsoft.com/office/drawing/2014/main" id="{CDDEC419-1959-D94D-A13C-5010ED3DF0FC}"/>
                    </a:ext>
                  </a:extLst>
                </p:cNvPr>
                <p:cNvSpPr>
                  <a:spLocks noRot="1" noChangeAspect="1" noMove="1" noResize="1" noEditPoints="1" noAdjustHandles="1" noChangeArrowheads="1" noChangeShapeType="1" noTextEdit="1"/>
                </p:cNvSpPr>
                <p:nvPr/>
              </p:nvSpPr>
              <p:spPr>
                <a:xfrm>
                  <a:off x="6398771" y="1855706"/>
                  <a:ext cx="2581861" cy="338554"/>
                </a:xfrm>
                <a:prstGeom prst="rect">
                  <a:avLst/>
                </a:prstGeom>
                <a:blipFill>
                  <a:blip r:embed="rId6"/>
                  <a:stretch>
                    <a:fillRect t="-3571" b="-21429"/>
                  </a:stretch>
                </a:blipFill>
              </p:spPr>
              <p:txBody>
                <a:bodyPr/>
                <a:lstStyle/>
                <a:p>
                  <a:r>
                    <a:rPr lang="en-US">
                      <a:noFill/>
                    </a:rPr>
                    <a:t> </a:t>
                  </a:r>
                </a:p>
              </p:txBody>
            </p:sp>
          </mc:Fallback>
        </mc:AlternateContent>
      </p:grpSp>
      <mc:AlternateContent xmlns:mc="http://schemas.openxmlformats.org/markup-compatibility/2006" xmlns:a14="http://schemas.microsoft.com/office/drawing/2010/main">
        <mc:Choice Requires="a14">
          <p:sp>
            <p:nvSpPr>
              <p:cNvPr id="510" name="Rectangle 509">
                <a:extLst>
                  <a:ext uri="{FF2B5EF4-FFF2-40B4-BE49-F238E27FC236}">
                    <a16:creationId xmlns:a16="http://schemas.microsoft.com/office/drawing/2014/main" id="{9C6CE501-A4E7-5B41-86A1-C530B64A3437}"/>
                  </a:ext>
                </a:extLst>
              </p:cNvPr>
              <p:cNvSpPr/>
              <p:nvPr/>
            </p:nvSpPr>
            <p:spPr>
              <a:xfrm>
                <a:off x="5062752" y="5549825"/>
                <a:ext cx="1559686" cy="33855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r>
                      <a:rPr kumimoji="0" lang="en-US" sz="1600" b="0" i="1" u="none" strike="noStrike" kern="1200" cap="none" spc="0" normalizeH="0" baseline="0" noProof="0">
                        <a:ln>
                          <a:noFill/>
                        </a:ln>
                        <a:solidFill>
                          <a:sysClr val="windowText" lastClr="000000"/>
                        </a:solidFill>
                        <a:effectLst/>
                        <a:uLnTx/>
                        <a:uFillTx/>
                        <a:latin typeface="Cambria Math" panose="02040503050406030204" pitchFamily="18" charset="0"/>
                        <a:ea typeface="Cambria Math" panose="02040503050406030204" pitchFamily="18" charset="0"/>
                        <a:cs typeface="+mn-cs"/>
                      </a:rPr>
                      <m:t>𝜇</m:t>
                    </m:r>
                  </m:oMath>
                </a14:m>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Program</a:t>
                </a:r>
              </a:p>
            </p:txBody>
          </p:sp>
        </mc:Choice>
        <mc:Fallback xmlns="">
          <p:sp>
            <p:nvSpPr>
              <p:cNvPr id="510" name="Rectangle 509">
                <a:extLst>
                  <a:ext uri="{FF2B5EF4-FFF2-40B4-BE49-F238E27FC236}">
                    <a16:creationId xmlns:a16="http://schemas.microsoft.com/office/drawing/2014/main" id="{9C6CE501-A4E7-5B41-86A1-C530B64A3437}"/>
                  </a:ext>
                </a:extLst>
              </p:cNvPr>
              <p:cNvSpPr>
                <a:spLocks noRot="1" noChangeAspect="1" noMove="1" noResize="1" noEditPoints="1" noAdjustHandles="1" noChangeArrowheads="1" noChangeShapeType="1" noTextEdit="1"/>
              </p:cNvSpPr>
              <p:nvPr/>
            </p:nvSpPr>
            <p:spPr>
              <a:xfrm>
                <a:off x="5062752" y="5549825"/>
                <a:ext cx="1559686" cy="338554"/>
              </a:xfrm>
              <a:prstGeom prst="rect">
                <a:avLst/>
              </a:prstGeom>
              <a:blipFill>
                <a:blip r:embed="rId7"/>
                <a:stretch>
                  <a:fillRect t="-3571" b="-25000"/>
                </a:stretch>
              </a:blipFill>
            </p:spPr>
            <p:txBody>
              <a:bodyPr/>
              <a:lstStyle/>
              <a:p>
                <a:r>
                  <a:rPr lang="en-US">
                    <a:noFill/>
                  </a:rPr>
                  <a:t> </a:t>
                </a:r>
              </a:p>
            </p:txBody>
          </p:sp>
        </mc:Fallback>
      </mc:AlternateContent>
    </p:spTree>
    <p:extLst>
      <p:ext uri="{BB962C8B-B14F-4D97-AF65-F5344CB8AC3E}">
        <p14:creationId xmlns:p14="http://schemas.microsoft.com/office/powerpoint/2010/main" val="20553865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7"/>
                                        </p:tgtEl>
                                        <p:attrNameLst>
                                          <p:attrName>style.visibility</p:attrName>
                                        </p:attrNameLst>
                                      </p:cBhvr>
                                      <p:to>
                                        <p:strVal val="visible"/>
                                      </p:to>
                                    </p:set>
                                    <p:animEffect transition="in" filter="fade">
                                      <p:cBhvr>
                                        <p:cTn id="7" dur="500"/>
                                        <p:tgtEl>
                                          <p:spTgt spid="15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59"/>
                                        </p:tgtEl>
                                        <p:attrNameLst>
                                          <p:attrName>style.visibility</p:attrName>
                                        </p:attrNameLst>
                                      </p:cBhvr>
                                      <p:to>
                                        <p:strVal val="visible"/>
                                      </p:to>
                                    </p:set>
                                    <p:animEffect transition="in" filter="fade">
                                      <p:cBhvr>
                                        <p:cTn id="12" dur="500"/>
                                        <p:tgtEl>
                                          <p:spTgt spid="159"/>
                                        </p:tgtEl>
                                      </p:cBhvr>
                                    </p:animEffect>
                                  </p:childTnLst>
                                </p:cTn>
                              </p:par>
                              <p:par>
                                <p:cTn id="13" presetID="10" presetClass="exit" presetSubtype="0" fill="hold" grpId="1" nodeType="withEffect">
                                  <p:stCondLst>
                                    <p:cond delay="0"/>
                                  </p:stCondLst>
                                  <p:childTnLst>
                                    <p:animEffect transition="out" filter="fade">
                                      <p:cBhvr>
                                        <p:cTn id="14" dur="500"/>
                                        <p:tgtEl>
                                          <p:spTgt spid="157"/>
                                        </p:tgtEl>
                                      </p:cBhvr>
                                    </p:animEffect>
                                    <p:set>
                                      <p:cBhvr>
                                        <p:cTn id="15" dur="1" fill="hold">
                                          <p:stCondLst>
                                            <p:cond delay="499"/>
                                          </p:stCondLst>
                                        </p:cTn>
                                        <p:tgtEl>
                                          <p:spTgt spid="157"/>
                                        </p:tgtEl>
                                        <p:attrNameLst>
                                          <p:attrName>style.visibility</p:attrName>
                                        </p:attrNameLst>
                                      </p:cBhvr>
                                      <p:to>
                                        <p:strVal val="hidden"/>
                                      </p:to>
                                    </p:set>
                                  </p:childTnLst>
                                </p:cTn>
                              </p:par>
                            </p:childTnLst>
                          </p:cTn>
                        </p:par>
                      </p:childTnLst>
                    </p:cTn>
                  </p:par>
                  <p:par>
                    <p:cTn id="16" fill="hold">
                      <p:stCondLst>
                        <p:cond delay="indefinite"/>
                      </p:stCondLst>
                      <p:childTnLst>
                        <p:par>
                          <p:cTn id="17" fill="hold">
                            <p:stCondLst>
                              <p:cond delay="0"/>
                            </p:stCondLst>
                            <p:childTnLst>
                              <p:par>
                                <p:cTn id="18" presetID="10" presetClass="exit" presetSubtype="0" fill="hold" grpId="1" nodeType="clickEffect">
                                  <p:stCondLst>
                                    <p:cond delay="0"/>
                                  </p:stCondLst>
                                  <p:childTnLst>
                                    <p:animEffect transition="out" filter="fade">
                                      <p:cBhvr>
                                        <p:cTn id="19" dur="500"/>
                                        <p:tgtEl>
                                          <p:spTgt spid="159"/>
                                        </p:tgtEl>
                                      </p:cBhvr>
                                    </p:animEffect>
                                    <p:set>
                                      <p:cBhvr>
                                        <p:cTn id="20" dur="1" fill="hold">
                                          <p:stCondLst>
                                            <p:cond delay="499"/>
                                          </p:stCondLst>
                                        </p:cTn>
                                        <p:tgtEl>
                                          <p:spTgt spid="159"/>
                                        </p:tgtEl>
                                        <p:attrNameLst>
                                          <p:attrName>style.visibility</p:attrName>
                                        </p:attrNameLst>
                                      </p:cBhvr>
                                      <p:to>
                                        <p:strVal val="hidden"/>
                                      </p:to>
                                    </p:set>
                                  </p:childTnLst>
                                </p:cTn>
                              </p:par>
                              <p:par>
                                <p:cTn id="21" presetID="10" presetClass="entr" presetSubtype="0" fill="hold" grpId="0" nodeType="withEffect">
                                  <p:stCondLst>
                                    <p:cond delay="0"/>
                                  </p:stCondLst>
                                  <p:childTnLst>
                                    <p:set>
                                      <p:cBhvr>
                                        <p:cTn id="22" dur="1" fill="hold">
                                          <p:stCondLst>
                                            <p:cond delay="0"/>
                                          </p:stCondLst>
                                        </p:cTn>
                                        <p:tgtEl>
                                          <p:spTgt spid="160"/>
                                        </p:tgtEl>
                                        <p:attrNameLst>
                                          <p:attrName>style.visibility</p:attrName>
                                        </p:attrNameLst>
                                      </p:cBhvr>
                                      <p:to>
                                        <p:strVal val="visible"/>
                                      </p:to>
                                    </p:set>
                                    <p:animEffect transition="in" filter="fade">
                                      <p:cBhvr>
                                        <p:cTn id="23" dur="500"/>
                                        <p:tgtEl>
                                          <p:spTgt spid="1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0" grpId="0" animBg="1"/>
      <p:bldP spid="159" grpId="0" animBg="1"/>
      <p:bldP spid="159" grpId="1" animBg="1"/>
      <p:bldP spid="157" grpId="0" animBg="1"/>
      <p:bldP spid="157" grpId="1" animBg="1"/>
    </p:bldLst>
  </p:timing>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B24AB7-AB37-0A4D-8C50-DBAC614EDDE9}"/>
              </a:ext>
            </a:extLst>
          </p:cNvPr>
          <p:cNvSpPr>
            <a:spLocks noGrp="1"/>
          </p:cNvSpPr>
          <p:nvPr>
            <p:ph type="title"/>
          </p:nvPr>
        </p:nvSpPr>
        <p:spPr/>
        <p:txBody>
          <a:bodyPr/>
          <a:lstStyle/>
          <a:p>
            <a:r>
              <a:rPr lang="en-US" sz="4400" dirty="0"/>
              <a:t>SIMDRAM Key Results</a:t>
            </a:r>
          </a:p>
        </p:txBody>
      </p:sp>
      <p:sp>
        <p:nvSpPr>
          <p:cNvPr id="3" name="Content Placeholder 2">
            <a:extLst>
              <a:ext uri="{FF2B5EF4-FFF2-40B4-BE49-F238E27FC236}">
                <a16:creationId xmlns:a16="http://schemas.microsoft.com/office/drawing/2014/main" id="{365FDE68-9981-7943-A013-F882D934F5CA}"/>
              </a:ext>
            </a:extLst>
          </p:cNvPr>
          <p:cNvSpPr>
            <a:spLocks noGrp="1"/>
          </p:cNvSpPr>
          <p:nvPr>
            <p:ph idx="1"/>
          </p:nvPr>
        </p:nvSpPr>
        <p:spPr>
          <a:xfrm>
            <a:off x="75991" y="911224"/>
            <a:ext cx="8987622" cy="5867329"/>
          </a:xfrm>
        </p:spPr>
        <p:txBody>
          <a:bodyPr/>
          <a:lstStyle/>
          <a:p>
            <a:pPr marL="0" indent="0">
              <a:buNone/>
            </a:pPr>
            <a:r>
              <a:rPr lang="en-US" sz="3200" dirty="0"/>
              <a:t>Evaluated on:</a:t>
            </a:r>
            <a:endParaRPr lang="en-US" sz="800" dirty="0"/>
          </a:p>
          <a:p>
            <a:pPr lvl="1"/>
            <a:r>
              <a:rPr lang="en-US" dirty="0">
                <a:solidFill>
                  <a:schemeClr val="accent1">
                    <a:lumMod val="75000"/>
                  </a:schemeClr>
                </a:solidFill>
              </a:rPr>
              <a:t>16 complex in-DRAM operations</a:t>
            </a:r>
          </a:p>
          <a:p>
            <a:pPr lvl="1"/>
            <a:r>
              <a:rPr lang="en-US" dirty="0">
                <a:solidFill>
                  <a:schemeClr val="accent1">
                    <a:lumMod val="75000"/>
                  </a:schemeClr>
                </a:solidFill>
              </a:rPr>
              <a:t>7 commonly-used real-world applications</a:t>
            </a:r>
          </a:p>
          <a:p>
            <a:pPr lvl="1"/>
            <a:endParaRPr lang="en-US" sz="1000" dirty="0">
              <a:solidFill>
                <a:schemeClr val="accent1">
                  <a:lumMod val="75000"/>
                </a:schemeClr>
              </a:solidFill>
            </a:endParaRPr>
          </a:p>
          <a:p>
            <a:pPr marL="0" indent="0">
              <a:buNone/>
            </a:pPr>
            <a:r>
              <a:rPr lang="en-US" b="1" dirty="0"/>
              <a:t>SIMDRAM provides:</a:t>
            </a:r>
          </a:p>
          <a:p>
            <a:pPr marL="0" indent="0">
              <a:buNone/>
            </a:pPr>
            <a:endParaRPr lang="en-US" sz="800" b="1" dirty="0"/>
          </a:p>
          <a:p>
            <a:r>
              <a:rPr lang="en-US" b="1" dirty="0">
                <a:solidFill>
                  <a:schemeClr val="accent6">
                    <a:lumMod val="75000"/>
                  </a:schemeClr>
                </a:solidFill>
              </a:rPr>
              <a:t>88×</a:t>
            </a:r>
            <a:r>
              <a:rPr lang="en-US" dirty="0">
                <a:solidFill>
                  <a:schemeClr val="accent6">
                    <a:lumMod val="75000"/>
                  </a:schemeClr>
                </a:solidFill>
              </a:rPr>
              <a:t> </a:t>
            </a:r>
            <a:r>
              <a:rPr lang="en-US" dirty="0"/>
              <a:t>and </a:t>
            </a:r>
            <a:r>
              <a:rPr lang="en-US" b="1" dirty="0">
                <a:solidFill>
                  <a:schemeClr val="accent6">
                    <a:lumMod val="75000"/>
                  </a:schemeClr>
                </a:solidFill>
              </a:rPr>
              <a:t>5.8×</a:t>
            </a:r>
            <a:r>
              <a:rPr lang="en-US" dirty="0"/>
              <a:t> the </a:t>
            </a:r>
            <a:r>
              <a:rPr lang="en-US" b="1" dirty="0">
                <a:solidFill>
                  <a:schemeClr val="accent1">
                    <a:lumMod val="75000"/>
                  </a:schemeClr>
                </a:solidFill>
              </a:rPr>
              <a:t>throughput</a:t>
            </a:r>
            <a:r>
              <a:rPr lang="en-US" dirty="0"/>
              <a:t> of a </a:t>
            </a:r>
            <a:r>
              <a:rPr lang="en-US" b="1" dirty="0">
                <a:solidFill>
                  <a:srgbClr val="C00000"/>
                </a:solidFill>
              </a:rPr>
              <a:t>CPU</a:t>
            </a:r>
            <a:r>
              <a:rPr lang="en-US" dirty="0"/>
              <a:t> and a</a:t>
            </a:r>
            <a:r>
              <a:rPr lang="en-US" b="1" dirty="0">
                <a:solidFill>
                  <a:srgbClr val="C00000"/>
                </a:solidFill>
              </a:rPr>
              <a:t> high-end GPU</a:t>
            </a:r>
            <a:r>
              <a:rPr lang="en-US" dirty="0"/>
              <a:t>, respectively, over </a:t>
            </a:r>
            <a:r>
              <a:rPr lang="en-US" b="1" dirty="0"/>
              <a:t>16 operations</a:t>
            </a:r>
          </a:p>
          <a:p>
            <a:endParaRPr lang="en-US" sz="800" b="1" dirty="0"/>
          </a:p>
          <a:p>
            <a:r>
              <a:rPr lang="en-US" b="1" dirty="0">
                <a:solidFill>
                  <a:schemeClr val="accent6">
                    <a:lumMod val="75000"/>
                  </a:schemeClr>
                </a:solidFill>
              </a:rPr>
              <a:t>257×</a:t>
            </a:r>
            <a:r>
              <a:rPr lang="en-US" dirty="0">
                <a:solidFill>
                  <a:schemeClr val="accent6">
                    <a:lumMod val="75000"/>
                  </a:schemeClr>
                </a:solidFill>
              </a:rPr>
              <a:t> </a:t>
            </a:r>
            <a:r>
              <a:rPr lang="en-US" dirty="0"/>
              <a:t>and </a:t>
            </a:r>
            <a:r>
              <a:rPr lang="en-US" b="1" dirty="0">
                <a:solidFill>
                  <a:schemeClr val="accent6">
                    <a:lumMod val="75000"/>
                  </a:schemeClr>
                </a:solidFill>
              </a:rPr>
              <a:t>31× </a:t>
            </a:r>
            <a:r>
              <a:rPr lang="en-US" dirty="0"/>
              <a:t>the </a:t>
            </a:r>
            <a:r>
              <a:rPr lang="en-US" b="1" dirty="0">
                <a:solidFill>
                  <a:schemeClr val="accent1">
                    <a:lumMod val="75000"/>
                  </a:schemeClr>
                </a:solidFill>
              </a:rPr>
              <a:t>energy efficiency</a:t>
            </a:r>
            <a:r>
              <a:rPr lang="en-US" dirty="0">
                <a:solidFill>
                  <a:schemeClr val="accent1">
                    <a:lumMod val="75000"/>
                  </a:schemeClr>
                </a:solidFill>
              </a:rPr>
              <a:t> </a:t>
            </a:r>
            <a:r>
              <a:rPr lang="en-US" dirty="0"/>
              <a:t>of a </a:t>
            </a:r>
            <a:r>
              <a:rPr lang="en-US" b="1" dirty="0">
                <a:solidFill>
                  <a:srgbClr val="C00000"/>
                </a:solidFill>
              </a:rPr>
              <a:t>CPU</a:t>
            </a:r>
            <a:r>
              <a:rPr lang="en-US" dirty="0"/>
              <a:t> and a </a:t>
            </a:r>
            <a:r>
              <a:rPr lang="en-US" b="1" dirty="0">
                <a:solidFill>
                  <a:srgbClr val="C00000"/>
                </a:solidFill>
              </a:rPr>
              <a:t>high-end GPU</a:t>
            </a:r>
            <a:r>
              <a:rPr lang="en-US" dirty="0"/>
              <a:t>, respectively, over</a:t>
            </a:r>
            <a:r>
              <a:rPr lang="en-US" b="1" dirty="0"/>
              <a:t> 16 operations</a:t>
            </a:r>
          </a:p>
          <a:p>
            <a:endParaRPr lang="en-US" sz="800" b="1" dirty="0"/>
          </a:p>
          <a:p>
            <a:r>
              <a:rPr lang="en-US" b="1" dirty="0">
                <a:solidFill>
                  <a:schemeClr val="accent6">
                    <a:lumMod val="75000"/>
                  </a:schemeClr>
                </a:solidFill>
              </a:rPr>
              <a:t>21× </a:t>
            </a:r>
            <a:r>
              <a:rPr lang="en-US" dirty="0"/>
              <a:t>and </a:t>
            </a:r>
            <a:r>
              <a:rPr lang="en-US" b="1" dirty="0">
                <a:solidFill>
                  <a:schemeClr val="accent6">
                    <a:lumMod val="75000"/>
                  </a:schemeClr>
                </a:solidFill>
              </a:rPr>
              <a:t>2.1×</a:t>
            </a:r>
            <a:r>
              <a:rPr lang="en-US" dirty="0"/>
              <a:t> the </a:t>
            </a:r>
            <a:r>
              <a:rPr lang="en-US" b="1" dirty="0">
                <a:solidFill>
                  <a:schemeClr val="accent1">
                    <a:lumMod val="75000"/>
                  </a:schemeClr>
                </a:solidFill>
              </a:rPr>
              <a:t>performance</a:t>
            </a:r>
            <a:r>
              <a:rPr lang="en-US" dirty="0"/>
              <a:t> of a </a:t>
            </a:r>
            <a:r>
              <a:rPr lang="en-US" b="1" dirty="0">
                <a:solidFill>
                  <a:srgbClr val="C00000"/>
                </a:solidFill>
              </a:rPr>
              <a:t>CPU</a:t>
            </a:r>
            <a:r>
              <a:rPr lang="en-US" dirty="0"/>
              <a:t> an a </a:t>
            </a:r>
            <a:r>
              <a:rPr lang="en-US" b="1" dirty="0">
                <a:solidFill>
                  <a:srgbClr val="C00000"/>
                </a:solidFill>
              </a:rPr>
              <a:t>high-end GPU</a:t>
            </a:r>
            <a:r>
              <a:rPr lang="en-US" dirty="0"/>
              <a:t>, over </a:t>
            </a:r>
            <a:r>
              <a:rPr lang="en-US" b="1" dirty="0"/>
              <a:t>seven real-world applications</a:t>
            </a:r>
          </a:p>
          <a:p>
            <a:endParaRPr lang="en-US" sz="3200" dirty="0">
              <a:solidFill>
                <a:schemeClr val="accent1">
                  <a:lumMod val="75000"/>
                </a:schemeClr>
              </a:solidFill>
            </a:endParaRPr>
          </a:p>
          <a:p>
            <a:endParaRPr lang="en-US" dirty="0"/>
          </a:p>
          <a:p>
            <a:endParaRPr lang="en-US" dirty="0"/>
          </a:p>
          <a:p>
            <a:endParaRPr lang="en-US" dirty="0"/>
          </a:p>
        </p:txBody>
      </p:sp>
    </p:spTree>
    <p:extLst>
      <p:ext uri="{BB962C8B-B14F-4D97-AF65-F5344CB8AC3E}">
        <p14:creationId xmlns:p14="http://schemas.microsoft.com/office/powerpoint/2010/main" val="3794707133"/>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35BFE0-AC75-EA4D-B294-B564E8EA58A2}"/>
              </a:ext>
            </a:extLst>
          </p:cNvPr>
          <p:cNvSpPr>
            <a:spLocks noGrp="1"/>
          </p:cNvSpPr>
          <p:nvPr>
            <p:ph type="title"/>
          </p:nvPr>
        </p:nvSpPr>
        <p:spPr/>
        <p:txBody>
          <a:bodyPr/>
          <a:lstStyle/>
          <a:p>
            <a:r>
              <a:rPr lang="en-US" dirty="0"/>
              <a:t>More on SIMDRAM</a:t>
            </a:r>
          </a:p>
        </p:txBody>
      </p:sp>
      <p:sp>
        <p:nvSpPr>
          <p:cNvPr id="3" name="Content Placeholder 2">
            <a:extLst>
              <a:ext uri="{FF2B5EF4-FFF2-40B4-BE49-F238E27FC236}">
                <a16:creationId xmlns:a16="http://schemas.microsoft.com/office/drawing/2014/main" id="{38B4B9AD-DEF9-4C4F-9DC2-DABFA4D56025}"/>
              </a:ext>
            </a:extLst>
          </p:cNvPr>
          <p:cNvSpPr>
            <a:spLocks noGrp="1"/>
          </p:cNvSpPr>
          <p:nvPr>
            <p:ph idx="1"/>
          </p:nvPr>
        </p:nvSpPr>
        <p:spPr>
          <a:xfrm>
            <a:off x="228600" y="1052736"/>
            <a:ext cx="8610600" cy="4876800"/>
          </a:xfrm>
        </p:spPr>
        <p:txBody>
          <a:bodyPr/>
          <a:lstStyle/>
          <a:p>
            <a:r>
              <a:rPr lang="en-US" sz="1500" dirty="0" err="1"/>
              <a:t>Nastaran</a:t>
            </a:r>
            <a:r>
              <a:rPr lang="en-US" sz="1500" dirty="0"/>
              <a:t> </a:t>
            </a:r>
            <a:r>
              <a:rPr lang="en-US" sz="1500" dirty="0" err="1"/>
              <a:t>Hajinazar</a:t>
            </a:r>
            <a:r>
              <a:rPr lang="en-US" sz="1500" dirty="0"/>
              <a:t>, Geraldo F. Oliveira, Sven Gregorio, Joao </a:t>
            </a:r>
            <a:r>
              <a:rPr lang="en-US" sz="1500" dirty="0" err="1"/>
              <a:t>Dinis</a:t>
            </a:r>
            <a:r>
              <a:rPr lang="en-US" sz="1500" dirty="0"/>
              <a:t> Ferreira, Nika Mansouri </a:t>
            </a:r>
            <a:r>
              <a:rPr lang="en-US" sz="1500" dirty="0" err="1"/>
              <a:t>Ghiasi</a:t>
            </a:r>
            <a:r>
              <a:rPr lang="en-US" sz="1500" dirty="0"/>
              <a:t>, </a:t>
            </a:r>
            <a:r>
              <a:rPr lang="en-US" sz="1500" dirty="0" err="1"/>
              <a:t>Minesh</a:t>
            </a:r>
            <a:r>
              <a:rPr lang="en-US" sz="1500" dirty="0"/>
              <a:t> Patel, Mohammed </a:t>
            </a:r>
            <a:r>
              <a:rPr lang="en-US" sz="1500" dirty="0" err="1"/>
              <a:t>Alser</a:t>
            </a:r>
            <a:r>
              <a:rPr lang="en-US" sz="1500" dirty="0"/>
              <a:t>, </a:t>
            </a:r>
            <a:r>
              <a:rPr lang="en-US" sz="1500" dirty="0" err="1"/>
              <a:t>Saugata</a:t>
            </a:r>
            <a:r>
              <a:rPr lang="en-US" sz="1500" dirty="0"/>
              <a:t> Ghose, Juan Gomez-Luna,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"SIMDRAM: An End-to-End Framework for Bit-Serial SIMD Computing in DRAM"</a:t>
            </a:r>
            <a:br>
              <a:rPr lang="en-US" sz="1500" dirty="0">
                <a:solidFill>
                  <a:srgbClr val="0432FF"/>
                </a:solidFill>
              </a:rPr>
            </a:br>
            <a:r>
              <a:rPr lang="en-US" sz="1500" i="1" dirty="0"/>
              <a:t>Proceedings of the </a:t>
            </a:r>
            <a:r>
              <a:rPr lang="en-US" sz="1500" i="1" dirty="0">
                <a:hlinkClick r:id="rId3"/>
              </a:rPr>
              <a:t>26th International Conference on Architectural Support for Programming Languages and Operating Systems</a:t>
            </a:r>
            <a:r>
              <a:rPr lang="en-US" sz="1500" i="1" dirty="0"/>
              <a:t> (</a:t>
            </a:r>
            <a:r>
              <a:rPr lang="en-US" sz="1500" b="1" i="1" dirty="0"/>
              <a:t>ASPLOS</a:t>
            </a:r>
            <a:r>
              <a:rPr lang="en-US" sz="1500" i="1" dirty="0"/>
              <a:t>)</a:t>
            </a:r>
            <a:r>
              <a:rPr lang="en-US" sz="1500" dirty="0"/>
              <a:t>, Virtual, March-April 2021.</a:t>
            </a:r>
            <a:br>
              <a:rPr lang="en-US" sz="1500" dirty="0"/>
            </a:br>
            <a:r>
              <a:rPr lang="en-US" sz="1500" dirty="0"/>
              <a:t>[</a:t>
            </a:r>
            <a:r>
              <a:rPr lang="en-US" sz="1500" dirty="0">
                <a:hlinkClick r:id="rId4"/>
              </a:rPr>
              <a:t>2-page Extended Abstract</a:t>
            </a:r>
            <a:r>
              <a:rPr lang="en-US" sz="1500" dirty="0"/>
              <a:t>]</a:t>
            </a:r>
            <a:br>
              <a:rPr lang="en-US" sz="1500" dirty="0"/>
            </a:br>
            <a:r>
              <a:rPr lang="en-US" sz="1500" dirty="0"/>
              <a:t>[</a:t>
            </a:r>
            <a:r>
              <a:rPr lang="en-US" sz="1500" dirty="0">
                <a:hlinkClick r:id="rId5"/>
              </a:rPr>
              <a:t>Short Talk Slides (pptx)</a:t>
            </a:r>
            <a:r>
              <a:rPr lang="en-US" sz="1500" dirty="0"/>
              <a:t> </a:t>
            </a:r>
            <a:r>
              <a:rPr lang="en-US" sz="1500" dirty="0">
                <a:hlinkClick r:id="rId6"/>
              </a:rPr>
              <a:t>(pdf)</a:t>
            </a:r>
            <a:r>
              <a:rPr lang="en-US" sz="1500" dirty="0"/>
              <a:t>]</a:t>
            </a:r>
            <a:br>
              <a:rPr lang="en-US" sz="1500" dirty="0"/>
            </a:br>
            <a:r>
              <a:rPr lang="en-US" sz="1500" dirty="0"/>
              <a:t>[</a:t>
            </a:r>
            <a:r>
              <a:rPr lang="en-US" sz="1500" dirty="0">
                <a:hlinkClick r:id="rId7"/>
              </a:rPr>
              <a:t>Talk Slides (pptx)</a:t>
            </a:r>
            <a:r>
              <a:rPr lang="en-US" sz="1500" dirty="0"/>
              <a:t> </a:t>
            </a:r>
            <a:r>
              <a:rPr lang="en-US" sz="1500" dirty="0">
                <a:hlinkClick r:id="rId8"/>
              </a:rPr>
              <a:t>(pdf)</a:t>
            </a:r>
            <a:r>
              <a:rPr lang="en-US" sz="1500" dirty="0"/>
              <a:t>]</a:t>
            </a:r>
            <a:br>
              <a:rPr lang="en-US" sz="1500" dirty="0"/>
            </a:br>
            <a:r>
              <a:rPr lang="en-US" sz="1500" dirty="0"/>
              <a:t>[</a:t>
            </a:r>
            <a:r>
              <a:rPr lang="en-US" sz="1500" dirty="0">
                <a:hlinkClick r:id="rId9"/>
              </a:rPr>
              <a:t>Short Talk Video</a:t>
            </a:r>
            <a:r>
              <a:rPr lang="en-US" sz="1500" dirty="0"/>
              <a:t> (5 mins)]</a:t>
            </a:r>
            <a:br>
              <a:rPr lang="en-US" sz="1500" dirty="0"/>
            </a:br>
            <a:r>
              <a:rPr lang="en-US" sz="1500" dirty="0"/>
              <a:t>[</a:t>
            </a:r>
            <a:r>
              <a:rPr lang="en-US" sz="1500" dirty="0">
                <a:hlinkClick r:id="rId10"/>
              </a:rPr>
              <a:t>Full Talk Video</a:t>
            </a:r>
            <a:r>
              <a:rPr lang="en-US" sz="1500" dirty="0"/>
              <a:t> (27 mins)]</a:t>
            </a:r>
          </a:p>
          <a:p>
            <a:pPr marL="0" indent="0">
              <a:buNone/>
            </a:pPr>
            <a:br>
              <a:rPr lang="en-US" sz="1700" dirty="0"/>
            </a:br>
            <a:endParaRPr lang="en-US" sz="1700" dirty="0"/>
          </a:p>
        </p:txBody>
      </p:sp>
      <p:sp>
        <p:nvSpPr>
          <p:cNvPr id="4" name="Slide Number Placeholder 3">
            <a:extLst>
              <a:ext uri="{FF2B5EF4-FFF2-40B4-BE49-F238E27FC236}">
                <a16:creationId xmlns:a16="http://schemas.microsoft.com/office/drawing/2014/main" id="{01A2CC07-ABC8-6047-856D-10E0B6E8E52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1F2D6C2E-4B30-5D40-A601-57FD66ECFD90}"/>
              </a:ext>
            </a:extLst>
          </p:cNvPr>
          <p:cNvPicPr>
            <a:picLocks noChangeAspect="1"/>
          </p:cNvPicPr>
          <p:nvPr/>
        </p:nvPicPr>
        <p:blipFill>
          <a:blip r:embed="rId11"/>
          <a:stretch>
            <a:fillRect/>
          </a:stretch>
        </p:blipFill>
        <p:spPr>
          <a:xfrm>
            <a:off x="304800" y="3934392"/>
            <a:ext cx="8218695" cy="2152195"/>
          </a:xfrm>
          <a:prstGeom prst="rect">
            <a:avLst/>
          </a:prstGeom>
        </p:spPr>
      </p:pic>
    </p:spTree>
    <p:extLst>
      <p:ext uri="{BB962C8B-B14F-4D97-AF65-F5344CB8AC3E}">
        <p14:creationId xmlns:p14="http://schemas.microsoft.com/office/powerpoint/2010/main" val="1947953462"/>
      </p:ext>
    </p:extLst>
  </p:cSld>
  <p:clrMapOvr>
    <a:masterClrMapping/>
  </p:clrMapOvr>
  <p:transition/>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dirty="0"/>
              <a:t>In-DRAM Physical Unclonable Functions</a:t>
            </a:r>
          </a:p>
        </p:txBody>
      </p:sp>
      <p:sp>
        <p:nvSpPr>
          <p:cNvPr id="3" name="Content Placeholder 2"/>
          <p:cNvSpPr>
            <a:spLocks noGrp="1"/>
          </p:cNvSpPr>
          <p:nvPr>
            <p:ph idx="1"/>
          </p:nvPr>
        </p:nvSpPr>
        <p:spPr>
          <a:xfrm>
            <a:off x="228600" y="1043589"/>
            <a:ext cx="8915400" cy="5193723"/>
          </a:xfrm>
        </p:spPr>
        <p:txBody>
          <a:bodyPr/>
          <a:lstStyle/>
          <a:p>
            <a:r>
              <a:rPr lang="en-US" sz="1800" dirty="0" err="1"/>
              <a:t>Jeremie</a:t>
            </a:r>
            <a:r>
              <a:rPr lang="en-US" sz="1800" dirty="0"/>
              <a:t> S. Kim, </a:t>
            </a:r>
            <a:r>
              <a:rPr lang="en-US" sz="1800" dirty="0" err="1"/>
              <a:t>Minesh</a:t>
            </a:r>
            <a:r>
              <a:rPr lang="en-US" sz="1800" dirty="0"/>
              <a:t> Patel, Hasan Hassan, and Onur Mutlu,</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"The DRAM Latency PUF: Quickly Evaluating Physical Unclonable Functions by Exploiting the Latency-Reliability Tradeoff in Modern DRAM Devices"</a:t>
            </a:r>
            <a:br>
              <a:rPr lang="en-US" sz="1800" dirty="0">
                <a:solidFill>
                  <a:srgbClr val="0432FF"/>
                </a:solidFill>
              </a:rPr>
            </a:br>
            <a:r>
              <a:rPr lang="en-US" sz="1800" i="1" dirty="0"/>
              <a:t>Proceedings of the </a:t>
            </a:r>
            <a:r>
              <a:rPr lang="en-US" sz="1800" i="1" dirty="0">
                <a:hlinkClick r:id="rId3"/>
              </a:rPr>
              <a:t>24th International Symposium on High-Performance Computer Architecture</a:t>
            </a:r>
            <a:r>
              <a:rPr lang="en-US" sz="1800" i="1" dirty="0"/>
              <a:t> (</a:t>
            </a:r>
            <a:r>
              <a:rPr lang="en-US" sz="1800" b="1" i="1" dirty="0"/>
              <a:t>HPCA</a:t>
            </a:r>
            <a:r>
              <a:rPr lang="en-US" sz="1800" i="1" dirty="0"/>
              <a:t>)</a:t>
            </a:r>
            <a:r>
              <a:rPr lang="en-US" sz="1800" dirty="0"/>
              <a:t>, Vienna, Austria, February 2018.</a:t>
            </a:r>
            <a:br>
              <a:rPr lang="en-US" sz="1800" dirty="0"/>
            </a:br>
            <a:r>
              <a:rPr lang="en-US" sz="1800" dirty="0"/>
              <a:t>[</a:t>
            </a:r>
            <a:r>
              <a:rPr lang="en-US" sz="1800" dirty="0">
                <a:hlinkClick r:id="rId4"/>
              </a:rPr>
              <a:t>Lightning Talk Video</a:t>
            </a:r>
            <a:r>
              <a:rPr lang="en-US" sz="1800" dirty="0"/>
              <a:t>]</a:t>
            </a:r>
            <a:br>
              <a:rPr lang="en-US" sz="1800" dirty="0"/>
            </a:br>
            <a:r>
              <a:rPr lang="en-US" sz="1800" dirty="0"/>
              <a:t>[</a:t>
            </a:r>
            <a:r>
              <a:rPr lang="en-US" sz="1800" dirty="0">
                <a:hlinkClick r:id="rId5"/>
              </a:rPr>
              <a:t>Slides (pptx)</a:t>
            </a:r>
            <a:r>
              <a:rPr lang="en-US" sz="1800" dirty="0"/>
              <a:t> </a:t>
            </a:r>
            <a:r>
              <a:rPr lang="en-US" sz="1800" dirty="0">
                <a:hlinkClick r:id="rId6"/>
              </a:rPr>
              <a:t>(pdf)</a:t>
            </a:r>
            <a:r>
              <a:rPr lang="en-US" sz="1800" dirty="0"/>
              <a:t>] [</a:t>
            </a:r>
            <a:r>
              <a:rPr lang="en-US" sz="1800" dirty="0">
                <a:hlinkClick r:id="rId7"/>
              </a:rPr>
              <a:t>Lightning Session Slides (pptx)</a:t>
            </a:r>
            <a:r>
              <a:rPr lang="en-US" sz="1800" dirty="0"/>
              <a:t> </a:t>
            </a:r>
            <a:r>
              <a:rPr lang="en-US" sz="1800" dirty="0">
                <a:hlinkClick r:id="rId8"/>
              </a:rPr>
              <a:t>(pdf)</a:t>
            </a:r>
            <a:r>
              <a:rPr lang="en-US" sz="1800" dirty="0"/>
              <a:t>]</a:t>
            </a:r>
            <a:br>
              <a:rPr lang="en-US" sz="1800" dirty="0"/>
            </a:br>
            <a:r>
              <a:rPr lang="en-US" sz="1800" dirty="0"/>
              <a:t>[</a:t>
            </a:r>
            <a:r>
              <a:rPr lang="en-US" sz="1800" dirty="0">
                <a:hlinkClick r:id="rId9"/>
              </a:rPr>
              <a:t>Full Talk Lecture Video</a:t>
            </a:r>
            <a:r>
              <a:rPr lang="en-US" sz="1800" dirty="0"/>
              <a:t> (28 minutes)]</a:t>
            </a:r>
          </a:p>
          <a:p>
            <a:pPr marL="0" indent="0">
              <a:buNone/>
            </a:pPr>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175</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F20A8ACC-E91F-5740-B3B1-88F1F6120918}"/>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0" y="4224367"/>
            <a:ext cx="9144000" cy="1724913"/>
          </a:xfrm>
          <a:prstGeom prst="rect">
            <a:avLst/>
          </a:prstGeom>
        </p:spPr>
      </p:pic>
    </p:spTree>
    <p:extLst>
      <p:ext uri="{BB962C8B-B14F-4D97-AF65-F5344CB8AC3E}">
        <p14:creationId xmlns:p14="http://schemas.microsoft.com/office/powerpoint/2010/main" val="119060251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95928" cy="884238"/>
          </a:xfrm>
        </p:spPr>
        <p:txBody>
          <a:bodyPr/>
          <a:lstStyle/>
          <a:p>
            <a:r>
              <a:rPr lang="en-US" sz="3900" dirty="0"/>
              <a:t>In-DRAM True Random Number Generation</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176</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8" name="Content Placeholder 2"/>
          <p:cNvSpPr>
            <a:spLocks noGrp="1"/>
          </p:cNvSpPr>
          <p:nvPr>
            <p:ph idx="1"/>
          </p:nvPr>
        </p:nvSpPr>
        <p:spPr>
          <a:xfrm>
            <a:off x="228600" y="652239"/>
            <a:ext cx="8915400" cy="5153025"/>
          </a:xfrm>
        </p:spPr>
        <p:txBody>
          <a:bodyPr/>
          <a:lstStyle/>
          <a:p>
            <a:endParaRPr lang="en-US" sz="1800" dirty="0"/>
          </a:p>
          <a:p>
            <a:r>
              <a:rPr lang="en-US" sz="1800" dirty="0" err="1"/>
              <a:t>Jeremie</a:t>
            </a:r>
            <a:r>
              <a:rPr lang="en-US" sz="1800" dirty="0"/>
              <a:t> S. Kim, </a:t>
            </a:r>
            <a:r>
              <a:rPr lang="en-US" sz="1800" dirty="0" err="1"/>
              <a:t>Minesh</a:t>
            </a:r>
            <a:r>
              <a:rPr lang="en-US" sz="1800" dirty="0"/>
              <a:t> Patel, Hasan Hassan, Lois </a:t>
            </a:r>
            <a:r>
              <a:rPr lang="en-US" sz="1800" dirty="0" err="1"/>
              <a:t>Orosa</a:t>
            </a:r>
            <a:r>
              <a:rPr lang="en-US" sz="1800" dirty="0"/>
              <a:t>, and Onur Mutlu,</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"D-RaNGe: Using Commodity DRAM Devices to Generate True Random Numbers with Low Latency and High Throughput"</a:t>
            </a:r>
            <a:br>
              <a:rPr lang="en-US" sz="1800" dirty="0">
                <a:solidFill>
                  <a:srgbClr val="0432FF"/>
                </a:solidFill>
              </a:rPr>
            </a:br>
            <a:r>
              <a:rPr lang="en-US" sz="1800" i="1" dirty="0"/>
              <a:t>Proceedings of the </a:t>
            </a:r>
            <a:r>
              <a:rPr lang="en-US" sz="1800" i="1" dirty="0">
                <a:hlinkClick r:id="rId3"/>
              </a:rPr>
              <a:t>25th International Symposium on High-Performance Computer Architecture</a:t>
            </a:r>
            <a:r>
              <a:rPr lang="en-US" sz="1800" i="1" dirty="0"/>
              <a:t> (</a:t>
            </a:r>
            <a:r>
              <a:rPr lang="en-US" sz="1800" b="1" i="1" dirty="0"/>
              <a:t>HPCA</a:t>
            </a:r>
            <a:r>
              <a:rPr lang="en-US" sz="1800" i="1" dirty="0"/>
              <a:t>)</a:t>
            </a:r>
            <a:r>
              <a:rPr lang="en-US" sz="1800" dirty="0"/>
              <a:t>, Washington, DC, USA, February 2019.</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Full Talk Video</a:t>
            </a:r>
            <a:r>
              <a:rPr lang="en-US" sz="1800" dirty="0"/>
              <a:t> (21 minutes)]</a:t>
            </a:r>
            <a:br>
              <a:rPr lang="en-US" sz="1800" dirty="0"/>
            </a:br>
            <a:r>
              <a:rPr lang="en-US" sz="1800" dirty="0"/>
              <a:t>[</a:t>
            </a:r>
            <a:r>
              <a:rPr lang="en-US" sz="1800" dirty="0">
                <a:hlinkClick r:id="rId7"/>
              </a:rPr>
              <a:t>Full Talk Lecture Video</a:t>
            </a:r>
            <a:r>
              <a:rPr lang="en-US" sz="1800" dirty="0"/>
              <a:t> (27 minutes)]</a:t>
            </a:r>
            <a:br>
              <a:rPr lang="en-US" sz="1800" dirty="0"/>
            </a:br>
            <a:r>
              <a:rPr lang="en-US" sz="1800" b="1" i="1" dirty="0">
                <a:solidFill>
                  <a:srgbClr val="FF0000"/>
                </a:solidFill>
              </a:rPr>
              <a:t>Top Picks Honorable Mention by IEEE Micro.</a:t>
            </a:r>
            <a:endParaRPr lang="en-US" sz="1800" dirty="0">
              <a:solidFill>
                <a:srgbClr val="FF0000"/>
              </a:solidFill>
            </a:endParaRPr>
          </a:p>
          <a:p>
            <a:pPr marL="0" indent="0">
              <a:buNone/>
            </a:pPr>
            <a:br>
              <a:rPr lang="en-US" sz="1800" dirty="0"/>
            </a:br>
            <a:endParaRPr lang="en-US" sz="1800" dirty="0"/>
          </a:p>
        </p:txBody>
      </p:sp>
      <p:pic>
        <p:nvPicPr>
          <p:cNvPr id="3" name="Picture 2">
            <a:extLst>
              <a:ext uri="{FF2B5EF4-FFF2-40B4-BE49-F238E27FC236}">
                <a16:creationId xmlns:a16="http://schemas.microsoft.com/office/drawing/2014/main" id="{0EA301F4-CBFE-074F-8AB7-6C9F3BE4D6A9}"/>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0" y="3984812"/>
            <a:ext cx="9144000" cy="2180492"/>
          </a:xfrm>
          <a:prstGeom prst="rect">
            <a:avLst/>
          </a:prstGeom>
        </p:spPr>
      </p:pic>
    </p:spTree>
    <p:extLst>
      <p:ext uri="{BB962C8B-B14F-4D97-AF65-F5344CB8AC3E}">
        <p14:creationId xmlns:p14="http://schemas.microsoft.com/office/powerpoint/2010/main" val="3904199466"/>
      </p:ext>
    </p:extLst>
  </p:cSld>
  <p:clrMapOvr>
    <a:masterClrMapping/>
  </p:clrMapOvr>
  <p:transition/>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95928" cy="884238"/>
          </a:xfrm>
        </p:spPr>
        <p:txBody>
          <a:bodyPr/>
          <a:lstStyle/>
          <a:p>
            <a:r>
              <a:rPr lang="en-US" sz="3900" dirty="0"/>
              <a:t>In-DRAM True Random Number Generation</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177</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8" name="Content Placeholder 2"/>
          <p:cNvSpPr>
            <a:spLocks noGrp="1"/>
          </p:cNvSpPr>
          <p:nvPr>
            <p:ph idx="1"/>
          </p:nvPr>
        </p:nvSpPr>
        <p:spPr>
          <a:xfrm>
            <a:off x="228600" y="652239"/>
            <a:ext cx="8915400" cy="5153025"/>
          </a:xfrm>
        </p:spPr>
        <p:txBody>
          <a:bodyPr/>
          <a:lstStyle/>
          <a:p>
            <a:endParaRPr lang="en-US" sz="1800" dirty="0"/>
          </a:p>
          <a:p>
            <a:r>
              <a:rPr lang="en-US" sz="1700" dirty="0" err="1"/>
              <a:t>Ataberk</a:t>
            </a:r>
            <a:r>
              <a:rPr lang="en-US" sz="1700" dirty="0"/>
              <a:t> </a:t>
            </a:r>
            <a:r>
              <a:rPr lang="en-US" sz="1700" dirty="0" err="1"/>
              <a:t>Olgun</a:t>
            </a:r>
            <a:r>
              <a:rPr lang="en-US" sz="1700" dirty="0"/>
              <a:t>, </a:t>
            </a:r>
            <a:r>
              <a:rPr lang="en-US" sz="1700" dirty="0" err="1"/>
              <a:t>Minesh</a:t>
            </a:r>
            <a:r>
              <a:rPr lang="en-US" sz="1700" dirty="0"/>
              <a:t> Patel, A. </a:t>
            </a:r>
            <a:r>
              <a:rPr lang="en-US" sz="1700" dirty="0" err="1"/>
              <a:t>Giray</a:t>
            </a:r>
            <a:r>
              <a:rPr lang="en-US" sz="1700" dirty="0"/>
              <a:t> </a:t>
            </a:r>
            <a:r>
              <a:rPr lang="en-US" sz="1700" dirty="0" err="1"/>
              <a:t>Yaglikci</a:t>
            </a:r>
            <a:r>
              <a:rPr lang="en-US" sz="1700" dirty="0"/>
              <a:t>, </a:t>
            </a:r>
            <a:r>
              <a:rPr lang="en-US" sz="1700" dirty="0" err="1"/>
              <a:t>Haocong</a:t>
            </a:r>
            <a:r>
              <a:rPr lang="en-US" sz="1700" dirty="0"/>
              <a:t> Luo, </a:t>
            </a:r>
            <a:r>
              <a:rPr lang="en-US" sz="1700" dirty="0" err="1"/>
              <a:t>Jeremie</a:t>
            </a:r>
            <a:r>
              <a:rPr lang="en-US" sz="1700" dirty="0"/>
              <a:t> S. Kim, F. </a:t>
            </a:r>
            <a:r>
              <a:rPr lang="en-US" sz="1700" dirty="0" err="1"/>
              <a:t>Nisa</a:t>
            </a:r>
            <a:r>
              <a:rPr lang="en-US" sz="1700" dirty="0"/>
              <a:t> </a:t>
            </a:r>
            <a:r>
              <a:rPr lang="en-US" sz="1700" dirty="0" err="1"/>
              <a:t>Bostanci</a:t>
            </a:r>
            <a:r>
              <a:rPr lang="en-US" sz="1700" dirty="0"/>
              <a:t>, Nandita Vijaykumar, </a:t>
            </a:r>
            <a:r>
              <a:rPr lang="en-US" sz="1700" dirty="0" err="1"/>
              <a:t>Oguz</a:t>
            </a:r>
            <a:r>
              <a:rPr lang="en-US" sz="1700" dirty="0"/>
              <a:t> </a:t>
            </a:r>
            <a:r>
              <a:rPr lang="en-US" sz="1700" dirty="0" err="1"/>
              <a:t>Ergin</a:t>
            </a:r>
            <a:r>
              <a:rPr lang="en-US" sz="1700" dirty="0"/>
              <a:t>, and Onur Mutlu,</a:t>
            </a:r>
            <a:br>
              <a:rPr lang="en-US" sz="1700" dirty="0"/>
            </a:br>
            <a:r>
              <a:rPr lang="en-US" sz="1700" b="1" dirty="0">
                <a:solidFill>
                  <a:srgbClr val="0000FF"/>
                </a:solidFill>
                <a:hlinkClick r:id="rId2">
                  <a:extLst>
                    <a:ext uri="{A12FA001-AC4F-418D-AE19-62706E023703}">
                      <ahyp:hlinkClr xmlns:ahyp="http://schemas.microsoft.com/office/drawing/2018/hyperlinkcolor" val="tx"/>
                    </a:ext>
                  </a:extLst>
                </a:hlinkClick>
              </a:rPr>
              <a:t>"QUAC-TRNG: High-Throughput True Random Number Generation Using Quadruple Row Activation in Commodity DRAM Chips"</a:t>
            </a:r>
            <a:br>
              <a:rPr lang="en-US" sz="1700" dirty="0"/>
            </a:br>
            <a:r>
              <a:rPr lang="en-US" sz="1700" i="1" dirty="0"/>
              <a:t>Proceedings of the </a:t>
            </a:r>
            <a:r>
              <a:rPr lang="en-US" sz="1700" i="1" dirty="0">
                <a:hlinkClick r:id="rId3"/>
              </a:rPr>
              <a:t>48th International Symposium on Computer Architecture</a:t>
            </a:r>
            <a:r>
              <a:rPr lang="en-US" sz="1700" i="1" dirty="0"/>
              <a:t> (</a:t>
            </a:r>
            <a:r>
              <a:rPr lang="en-US" sz="1700" b="1" i="1" dirty="0"/>
              <a:t>ISCA</a:t>
            </a:r>
            <a:r>
              <a:rPr lang="en-US" sz="1700" i="1" dirty="0"/>
              <a:t>)</a:t>
            </a:r>
            <a:r>
              <a:rPr lang="en-US" sz="1700" dirty="0"/>
              <a:t>, Virtual, June 2021.</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a:t>
            </a:r>
            <a:br>
              <a:rPr lang="en-US" sz="1700" dirty="0"/>
            </a:br>
            <a:r>
              <a:rPr lang="en-US" sz="1700" dirty="0"/>
              <a:t>[</a:t>
            </a:r>
            <a:r>
              <a:rPr lang="en-US" sz="1700" dirty="0">
                <a:hlinkClick r:id="rId6"/>
              </a:rPr>
              <a:t>Short Talk Slides (pptx)</a:t>
            </a:r>
            <a:r>
              <a:rPr lang="en-US" sz="1700" dirty="0"/>
              <a:t> </a:t>
            </a:r>
            <a:r>
              <a:rPr lang="en-US" sz="1700" dirty="0">
                <a:hlinkClick r:id="rId7"/>
              </a:rPr>
              <a:t>(pdf)</a:t>
            </a:r>
            <a:r>
              <a:rPr lang="en-US" sz="1700" dirty="0"/>
              <a:t>]</a:t>
            </a:r>
            <a:br>
              <a:rPr lang="en-US" sz="1700" dirty="0"/>
            </a:br>
            <a:r>
              <a:rPr lang="en-US" sz="1700" dirty="0"/>
              <a:t>[</a:t>
            </a:r>
            <a:r>
              <a:rPr lang="en-US" sz="1700" dirty="0">
                <a:hlinkClick r:id="rId8"/>
              </a:rPr>
              <a:t>Talk Video</a:t>
            </a:r>
            <a:r>
              <a:rPr lang="en-US" sz="1700" dirty="0"/>
              <a:t> (25 minutes)]</a:t>
            </a:r>
            <a:br>
              <a:rPr lang="en-US" sz="1700" dirty="0"/>
            </a:br>
            <a:r>
              <a:rPr lang="en-US" sz="1700" dirty="0"/>
              <a:t>[</a:t>
            </a:r>
            <a:r>
              <a:rPr lang="en-US" sz="1700" dirty="0">
                <a:hlinkClick r:id="rId9"/>
              </a:rPr>
              <a:t>SAFARI Live Seminar Video</a:t>
            </a:r>
            <a:r>
              <a:rPr lang="en-US" sz="1700" dirty="0"/>
              <a:t> (1 </a:t>
            </a:r>
            <a:r>
              <a:rPr lang="en-US" sz="1700" dirty="0" err="1"/>
              <a:t>hr</a:t>
            </a:r>
            <a:r>
              <a:rPr lang="en-US" sz="1700" dirty="0"/>
              <a:t> 26 mins)]</a:t>
            </a:r>
          </a:p>
          <a:p>
            <a:pPr marL="0" indent="0">
              <a:buNone/>
            </a:pPr>
            <a:br>
              <a:rPr lang="en-US" sz="1800" dirty="0"/>
            </a:br>
            <a:br>
              <a:rPr lang="en-US" sz="1800" dirty="0"/>
            </a:br>
            <a:endParaRPr lang="en-US" sz="1800" dirty="0"/>
          </a:p>
        </p:txBody>
      </p:sp>
      <p:pic>
        <p:nvPicPr>
          <p:cNvPr id="5" name="Picture 4">
            <a:extLst>
              <a:ext uri="{FF2B5EF4-FFF2-40B4-BE49-F238E27FC236}">
                <a16:creationId xmlns:a16="http://schemas.microsoft.com/office/drawing/2014/main" id="{C346B698-045C-9044-B1A7-4FFDCCB4C3C3}"/>
              </a:ext>
            </a:extLst>
          </p:cNvPr>
          <p:cNvPicPr>
            <a:picLocks noChangeAspect="1"/>
          </p:cNvPicPr>
          <p:nvPr/>
        </p:nvPicPr>
        <p:blipFill>
          <a:blip r:embed="rId10"/>
          <a:stretch>
            <a:fillRect/>
          </a:stretch>
        </p:blipFill>
        <p:spPr>
          <a:xfrm>
            <a:off x="0" y="4221088"/>
            <a:ext cx="9144000" cy="1726954"/>
          </a:xfrm>
          <a:prstGeom prst="rect">
            <a:avLst/>
          </a:prstGeom>
        </p:spPr>
      </p:pic>
    </p:spTree>
    <p:extLst>
      <p:ext uri="{BB962C8B-B14F-4D97-AF65-F5344CB8AC3E}">
        <p14:creationId xmlns:p14="http://schemas.microsoft.com/office/powerpoint/2010/main" val="2188688499"/>
      </p:ext>
    </p:extLst>
  </p:cSld>
  <p:clrMapOvr>
    <a:masterClrMapping/>
  </p:clrMapOvr>
  <p:transition/>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95928" cy="884238"/>
          </a:xfrm>
        </p:spPr>
        <p:txBody>
          <a:bodyPr/>
          <a:lstStyle/>
          <a:p>
            <a:r>
              <a:rPr lang="en-US" sz="3900" dirty="0"/>
              <a:t>In-DRAM True Random Number Generation</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178</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8" name="Content Placeholder 2"/>
          <p:cNvSpPr>
            <a:spLocks noGrp="1"/>
          </p:cNvSpPr>
          <p:nvPr>
            <p:ph idx="1"/>
          </p:nvPr>
        </p:nvSpPr>
        <p:spPr>
          <a:xfrm>
            <a:off x="228600" y="652239"/>
            <a:ext cx="8915400" cy="5153025"/>
          </a:xfrm>
        </p:spPr>
        <p:txBody>
          <a:bodyPr/>
          <a:lstStyle/>
          <a:p>
            <a:endParaRPr lang="en-US" sz="1700" dirty="0"/>
          </a:p>
          <a:p>
            <a:r>
              <a:rPr lang="en-US" sz="1700" dirty="0"/>
              <a:t>F. </a:t>
            </a:r>
            <a:r>
              <a:rPr lang="en-US" sz="1700" dirty="0" err="1"/>
              <a:t>Nisa</a:t>
            </a:r>
            <a:r>
              <a:rPr lang="en-US" sz="1700" dirty="0"/>
              <a:t> </a:t>
            </a:r>
            <a:r>
              <a:rPr lang="en-US" sz="1700" dirty="0" err="1"/>
              <a:t>Bostanci</a:t>
            </a:r>
            <a:r>
              <a:rPr lang="en-US" sz="1700" dirty="0"/>
              <a:t>, </a:t>
            </a:r>
            <a:r>
              <a:rPr lang="en-US" sz="1700" dirty="0" err="1"/>
              <a:t>Ataberk</a:t>
            </a:r>
            <a:r>
              <a:rPr lang="en-US" sz="1700" dirty="0"/>
              <a:t> </a:t>
            </a:r>
            <a:r>
              <a:rPr lang="en-US" sz="1700" dirty="0" err="1"/>
              <a:t>Olgun</a:t>
            </a:r>
            <a:r>
              <a:rPr lang="en-US" sz="1700" dirty="0"/>
              <a:t>, Lois </a:t>
            </a:r>
            <a:r>
              <a:rPr lang="en-US" sz="1700" dirty="0" err="1"/>
              <a:t>Orosa</a:t>
            </a:r>
            <a:r>
              <a:rPr lang="en-US" sz="1700" dirty="0"/>
              <a:t>, A. </a:t>
            </a:r>
            <a:r>
              <a:rPr lang="en-US" sz="1700" dirty="0" err="1"/>
              <a:t>Giray</a:t>
            </a:r>
            <a:r>
              <a:rPr lang="en-US" sz="1700" dirty="0"/>
              <a:t> </a:t>
            </a:r>
            <a:r>
              <a:rPr lang="en-US" sz="1700" dirty="0" err="1"/>
              <a:t>Yaglikci</a:t>
            </a:r>
            <a:r>
              <a:rPr lang="en-US" sz="1700" dirty="0"/>
              <a:t>, </a:t>
            </a:r>
            <a:r>
              <a:rPr lang="en-US" sz="1700" dirty="0" err="1"/>
              <a:t>Jeremie</a:t>
            </a:r>
            <a:r>
              <a:rPr lang="en-US" sz="1700" dirty="0"/>
              <a:t> S. Kim, Hasan Hassan, </a:t>
            </a:r>
            <a:r>
              <a:rPr lang="en-US" sz="1700" dirty="0" err="1"/>
              <a:t>Oguz</a:t>
            </a:r>
            <a:r>
              <a:rPr lang="en-US" sz="1700" dirty="0"/>
              <a:t> </a:t>
            </a:r>
            <a:r>
              <a:rPr lang="en-US" sz="1700" dirty="0" err="1"/>
              <a:t>Ergin</a:t>
            </a:r>
            <a:r>
              <a:rPr lang="en-US" sz="1700" dirty="0"/>
              <a:t>, and Onur Mutlu,</a:t>
            </a:r>
            <a:br>
              <a:rPr lang="en-US" sz="1700" dirty="0"/>
            </a:br>
            <a:r>
              <a:rPr lang="en-US" sz="1700" b="1" dirty="0">
                <a:solidFill>
                  <a:srgbClr val="0000FF"/>
                </a:solidFill>
                <a:hlinkClick r:id="rId2">
                  <a:extLst>
                    <a:ext uri="{A12FA001-AC4F-418D-AE19-62706E023703}">
                      <ahyp:hlinkClr xmlns:ahyp="http://schemas.microsoft.com/office/drawing/2018/hyperlinkcolor" val="tx"/>
                    </a:ext>
                  </a:extLst>
                </a:hlinkClick>
              </a:rPr>
              <a:t>"DR-STRaNGe: End-to-End System Design for DRAM-based True Random Number Generators"</a:t>
            </a:r>
            <a:br>
              <a:rPr lang="en-US" sz="1700" dirty="0">
                <a:solidFill>
                  <a:srgbClr val="0000FF"/>
                </a:solidFill>
              </a:rPr>
            </a:br>
            <a:r>
              <a:rPr lang="en-US" sz="1700" i="1" dirty="0"/>
              <a:t>Proceedings of the </a:t>
            </a:r>
            <a:r>
              <a:rPr lang="en-US" sz="1700" i="1" dirty="0">
                <a:hlinkClick r:id="rId3"/>
              </a:rPr>
              <a:t>28th International Symposium on High-Performance Computer Architecture</a:t>
            </a:r>
            <a:r>
              <a:rPr lang="en-US" sz="1700" i="1" dirty="0"/>
              <a:t> (</a:t>
            </a:r>
            <a:r>
              <a:rPr lang="en-US" sz="1700" b="1" i="1" dirty="0"/>
              <a:t>HPCA</a:t>
            </a:r>
            <a:r>
              <a:rPr lang="en-US" sz="1700" i="1" dirty="0"/>
              <a:t>)</a:t>
            </a:r>
            <a:r>
              <a:rPr lang="en-US" sz="1700" dirty="0"/>
              <a:t>, Virtual, April 2022.</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a:t>
            </a:r>
            <a:br>
              <a:rPr lang="en-US" sz="1700" dirty="0"/>
            </a:br>
            <a:r>
              <a:rPr lang="en-US" sz="1700" dirty="0"/>
              <a:t>[</a:t>
            </a:r>
            <a:r>
              <a:rPr lang="en-US" sz="1700" dirty="0">
                <a:hlinkClick r:id="rId6"/>
              </a:rPr>
              <a:t>Short Talk Slides (pptx)</a:t>
            </a:r>
            <a:r>
              <a:rPr lang="en-US" sz="1700" dirty="0"/>
              <a:t> </a:t>
            </a:r>
            <a:r>
              <a:rPr lang="en-US" sz="1700" dirty="0">
                <a:hlinkClick r:id="rId7"/>
              </a:rPr>
              <a:t>(pdf)</a:t>
            </a:r>
            <a:r>
              <a:rPr lang="en-US" sz="1700" dirty="0"/>
              <a:t>]</a:t>
            </a:r>
          </a:p>
          <a:p>
            <a:pPr marL="0" indent="0">
              <a:buNone/>
            </a:pPr>
            <a:br>
              <a:rPr lang="en-US" sz="1700" dirty="0"/>
            </a:br>
            <a:br>
              <a:rPr lang="en-US" sz="1700" dirty="0"/>
            </a:br>
            <a:endParaRPr lang="en-US" sz="1700" dirty="0"/>
          </a:p>
        </p:txBody>
      </p:sp>
      <p:pic>
        <p:nvPicPr>
          <p:cNvPr id="3" name="Picture 2">
            <a:extLst>
              <a:ext uri="{FF2B5EF4-FFF2-40B4-BE49-F238E27FC236}">
                <a16:creationId xmlns:a16="http://schemas.microsoft.com/office/drawing/2014/main" id="{F6CE8127-50F1-6E46-970D-5C4BAC456EE8}"/>
              </a:ext>
            </a:extLst>
          </p:cNvPr>
          <p:cNvPicPr>
            <a:picLocks noChangeAspect="1"/>
          </p:cNvPicPr>
          <p:nvPr/>
        </p:nvPicPr>
        <p:blipFill>
          <a:blip r:embed="rId8"/>
          <a:stretch>
            <a:fillRect/>
          </a:stretch>
        </p:blipFill>
        <p:spPr>
          <a:xfrm>
            <a:off x="0" y="3717032"/>
            <a:ext cx="9144000" cy="2399168"/>
          </a:xfrm>
          <a:prstGeom prst="rect">
            <a:avLst/>
          </a:prstGeom>
        </p:spPr>
      </p:pic>
      <p:sp>
        <p:nvSpPr>
          <p:cNvPr id="6" name="TextBox 5">
            <a:extLst>
              <a:ext uri="{FF2B5EF4-FFF2-40B4-BE49-F238E27FC236}">
                <a16:creationId xmlns:a16="http://schemas.microsoft.com/office/drawing/2014/main" id="{E1372BCE-C8A6-2D4D-B9A1-E34D95C97AFB}"/>
              </a:ext>
            </a:extLst>
          </p:cNvPr>
          <p:cNvSpPr txBox="1"/>
          <p:nvPr/>
        </p:nvSpPr>
        <p:spPr>
          <a:xfrm>
            <a:off x="1779861" y="6438543"/>
            <a:ext cx="5168403"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FF"/>
                </a:solidFill>
                <a:effectLst/>
                <a:uLnTx/>
                <a:uFillTx/>
                <a:latin typeface="Tahoma"/>
                <a:ea typeface="+mn-ea"/>
                <a:cs typeface="+mn-cs"/>
                <a:hlinkClick r:id="rId9">
                  <a:extLst>
                    <a:ext uri="{A12FA001-AC4F-418D-AE19-62706E023703}">
                      <ahyp:hlinkClr xmlns:ahyp="http://schemas.microsoft.com/office/drawing/2018/hyperlinkcolor" val="tx"/>
                    </a:ext>
                  </a:extLst>
                </a:hlinkClick>
              </a:rPr>
              <a:t>https://arxiv.org/pdf/2201.01385.pdf</a:t>
            </a:r>
            <a:endParaRPr kumimoji="0" lang="en-US" sz="2000" b="1" i="0" u="none" strike="noStrike" kern="1200" cap="none" spc="0" normalizeH="0" baseline="0" noProof="0" dirty="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496054548"/>
      </p:ext>
    </p:extLst>
  </p:cSld>
  <p:clrMapOvr>
    <a:masterClrMapping/>
  </p:clrMapOvr>
  <p:transition/>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268760"/>
            <a:ext cx="7924800" cy="1752600"/>
          </a:xfrm>
        </p:spPr>
        <p:txBody>
          <a:bodyPr/>
          <a:lstStyle/>
          <a:p>
            <a:r>
              <a:rPr lang="en-US" sz="6000" dirty="0"/>
              <a:t>Processing in Memory:</a:t>
            </a:r>
            <a:br>
              <a:rPr lang="en-US" sz="6000" dirty="0"/>
            </a:br>
            <a:r>
              <a:rPr lang="en-US" sz="6000" dirty="0"/>
              <a:t>	Adoption Challenges</a:t>
            </a:r>
            <a:endParaRPr lang="en-US" sz="6000" b="1" dirty="0"/>
          </a:p>
        </p:txBody>
      </p:sp>
      <p:sp>
        <p:nvSpPr>
          <p:cNvPr id="3" name="Subtitle 2"/>
          <p:cNvSpPr>
            <a:spLocks noGrp="1"/>
          </p:cNvSpPr>
          <p:nvPr>
            <p:ph type="subTitle" idx="1"/>
          </p:nvPr>
        </p:nvSpPr>
        <p:spPr>
          <a:xfrm>
            <a:off x="685800" y="4484712"/>
            <a:ext cx="7848600" cy="1752600"/>
          </a:xfrm>
        </p:spPr>
        <p:txBody>
          <a:bodyPr/>
          <a:lstStyle/>
          <a:p>
            <a:pPr algn="l"/>
            <a:r>
              <a:rPr lang="en-US" sz="3600" dirty="0">
                <a:solidFill>
                  <a:srgbClr val="0000FF"/>
                </a:solidFill>
              </a:rPr>
              <a:t>1. Processing using Memory</a:t>
            </a:r>
          </a:p>
          <a:p>
            <a:pPr algn="l"/>
            <a:r>
              <a:rPr lang="en-US" sz="3600" dirty="0">
                <a:solidFill>
                  <a:srgbClr val="0000FF"/>
                </a:solidFill>
              </a:rPr>
              <a:t>2. Processing near Memory</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0CAD05-5F98-C240-A41D-E171A6304933}" type="slidenum">
              <a:rPr kumimoji="0" lang="en-US" sz="12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179</a:t>
            </a:fld>
            <a:endParaRPr kumimoji="0" lang="en-US" sz="12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2423319761"/>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latin typeface="Garamond" charset="0"/>
                <a:ea typeface="ＭＳ Ｐゴシック" charset="0"/>
                <a:cs typeface="ＭＳ Ｐゴシック" charset="0"/>
              </a:rPr>
              <a:t>Eliminating the Adoption Barriers</a:t>
            </a:r>
          </a:p>
        </p:txBody>
      </p:sp>
      <p:sp>
        <p:nvSpPr>
          <p:cNvPr id="19459" name="Content Placeholder 2"/>
          <p:cNvSpPr>
            <a:spLocks noGrp="1"/>
          </p:cNvSpPr>
          <p:nvPr>
            <p:ph idx="1"/>
          </p:nvPr>
        </p:nvSpPr>
        <p:spPr>
          <a:xfrm>
            <a:off x="228600" y="1447800"/>
            <a:ext cx="8610600" cy="4876800"/>
          </a:xfrm>
        </p:spPr>
        <p:txBody>
          <a:bodyPr/>
          <a:lstStyle/>
          <a:p>
            <a:pPr marL="0" indent="0" algn="ctr" eaLnBrk="1" hangingPunct="1">
              <a:buNone/>
            </a:pPr>
            <a:endParaRPr lang="en-US" sz="5400" dirty="0">
              <a:solidFill>
                <a:srgbClr val="0000FF"/>
              </a:solidFill>
              <a:latin typeface="Tahoma" charset="0"/>
              <a:ea typeface="ＭＳ Ｐゴシック" charset="0"/>
              <a:cs typeface="ＭＳ Ｐゴシック" charset="0"/>
            </a:endParaRPr>
          </a:p>
          <a:p>
            <a:pPr marL="0" indent="0" algn="ctr" eaLnBrk="1" hangingPunct="1">
              <a:buNone/>
            </a:pPr>
            <a:r>
              <a:rPr lang="en-US" sz="6000" dirty="0">
                <a:solidFill>
                  <a:srgbClr val="0000FF"/>
                </a:solidFill>
                <a:latin typeface="Tahoma" charset="0"/>
                <a:ea typeface="ＭＳ Ｐゴシック" charset="0"/>
                <a:cs typeface="ＭＳ Ｐゴシック" charset="0"/>
              </a:rPr>
              <a:t>How to Enable Adoption of </a:t>
            </a:r>
            <a:r>
              <a:rPr lang="en-US" sz="6000" dirty="0">
                <a:solidFill>
                  <a:srgbClr val="FF0000"/>
                </a:solidFill>
                <a:latin typeface="Tahoma" charset="0"/>
                <a:ea typeface="ＭＳ Ｐゴシック" charset="0"/>
                <a:cs typeface="ＭＳ Ｐゴシック" charset="0"/>
              </a:rPr>
              <a:t>Processing in Memory</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180</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3380285757"/>
      </p:ext>
    </p:extLst>
  </p:cSld>
  <p:clrMapOvr>
    <a:masterClrMapping/>
  </p:clrMapOvr>
  <p:transition/>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Potential Barriers to Adoption of PIM</a:t>
            </a:r>
          </a:p>
        </p:txBody>
      </p:sp>
      <p:sp>
        <p:nvSpPr>
          <p:cNvPr id="3" name="Content Placeholder 2"/>
          <p:cNvSpPr>
            <a:spLocks noGrp="1"/>
          </p:cNvSpPr>
          <p:nvPr>
            <p:ph idx="1"/>
          </p:nvPr>
        </p:nvSpPr>
        <p:spPr>
          <a:xfrm>
            <a:off x="228600" y="928464"/>
            <a:ext cx="8915400" cy="5020816"/>
          </a:xfrm>
        </p:spPr>
        <p:txBody>
          <a:bodyPr/>
          <a:lstStyle/>
          <a:p>
            <a:pPr marL="0" indent="0">
              <a:buNone/>
            </a:pPr>
            <a:r>
              <a:rPr lang="en-US" dirty="0">
                <a:solidFill>
                  <a:srgbClr val="0432FF"/>
                </a:solidFill>
              </a:rPr>
              <a:t>1. </a:t>
            </a:r>
            <a:r>
              <a:rPr lang="en-US" b="1" dirty="0">
                <a:solidFill>
                  <a:srgbClr val="0432FF"/>
                </a:solidFill>
              </a:rPr>
              <a:t>Applications</a:t>
            </a:r>
            <a:r>
              <a:rPr lang="en-US" dirty="0">
                <a:solidFill>
                  <a:srgbClr val="0432FF"/>
                </a:solidFill>
              </a:rPr>
              <a:t> &amp; </a:t>
            </a:r>
            <a:r>
              <a:rPr lang="en-US" b="1" dirty="0">
                <a:solidFill>
                  <a:srgbClr val="0432FF"/>
                </a:solidFill>
              </a:rPr>
              <a:t>software</a:t>
            </a:r>
            <a:r>
              <a:rPr lang="en-US" dirty="0">
                <a:solidFill>
                  <a:srgbClr val="0432FF"/>
                </a:solidFill>
              </a:rPr>
              <a:t> for PIM</a:t>
            </a:r>
          </a:p>
          <a:p>
            <a:pPr marL="0" indent="0">
              <a:buNone/>
            </a:pPr>
            <a:endParaRPr lang="en-US" dirty="0"/>
          </a:p>
          <a:p>
            <a:pPr marL="0" indent="0">
              <a:buNone/>
            </a:pPr>
            <a:r>
              <a:rPr lang="en-US" dirty="0">
                <a:solidFill>
                  <a:srgbClr val="7030A0"/>
                </a:solidFill>
              </a:rPr>
              <a:t>2. Ease of </a:t>
            </a:r>
            <a:r>
              <a:rPr lang="en-US" b="1" dirty="0">
                <a:solidFill>
                  <a:srgbClr val="7030A0"/>
                </a:solidFill>
              </a:rPr>
              <a:t>programming</a:t>
            </a:r>
            <a:r>
              <a:rPr lang="en-US" dirty="0">
                <a:solidFill>
                  <a:srgbClr val="7030A0"/>
                </a:solidFill>
              </a:rPr>
              <a:t> (interfaces and compiler/HW support)</a:t>
            </a:r>
          </a:p>
          <a:p>
            <a:pPr marL="0" indent="0">
              <a:buNone/>
            </a:pPr>
            <a:endParaRPr lang="en-US" dirty="0"/>
          </a:p>
          <a:p>
            <a:pPr marL="0" indent="0">
              <a:buNone/>
            </a:pPr>
            <a:r>
              <a:rPr lang="en-US" dirty="0">
                <a:solidFill>
                  <a:srgbClr val="8C0000"/>
                </a:solidFill>
              </a:rPr>
              <a:t>3. </a:t>
            </a:r>
            <a:r>
              <a:rPr lang="en-US" b="1" dirty="0">
                <a:solidFill>
                  <a:srgbClr val="8C0000"/>
                </a:solidFill>
              </a:rPr>
              <a:t>System</a:t>
            </a:r>
            <a:r>
              <a:rPr lang="en-US" dirty="0">
                <a:solidFill>
                  <a:srgbClr val="8C0000"/>
                </a:solidFill>
              </a:rPr>
              <a:t> and </a:t>
            </a:r>
            <a:r>
              <a:rPr lang="en-US" b="1" dirty="0">
                <a:solidFill>
                  <a:srgbClr val="8C0000"/>
                </a:solidFill>
              </a:rPr>
              <a:t>security</a:t>
            </a:r>
            <a:r>
              <a:rPr lang="en-US" dirty="0">
                <a:solidFill>
                  <a:srgbClr val="8C0000"/>
                </a:solidFill>
              </a:rPr>
              <a:t> support: coherence, synchronization, virtual memory, isolation, communication interfaces, …</a:t>
            </a:r>
          </a:p>
          <a:p>
            <a:pPr marL="0" indent="0">
              <a:buNone/>
            </a:pPr>
            <a:endParaRPr lang="en-US" dirty="0"/>
          </a:p>
          <a:p>
            <a:pPr marL="0" indent="0">
              <a:buNone/>
            </a:pPr>
            <a:r>
              <a:rPr lang="en-US" dirty="0">
                <a:solidFill>
                  <a:schemeClr val="tx2"/>
                </a:solidFill>
              </a:rPr>
              <a:t>4. </a:t>
            </a:r>
            <a:r>
              <a:rPr lang="en-US" b="1" dirty="0">
                <a:solidFill>
                  <a:schemeClr val="tx2"/>
                </a:solidFill>
              </a:rPr>
              <a:t>Runtime</a:t>
            </a:r>
            <a:r>
              <a:rPr lang="en-US" dirty="0">
                <a:solidFill>
                  <a:schemeClr val="tx2"/>
                </a:solidFill>
              </a:rPr>
              <a:t> and </a:t>
            </a:r>
            <a:r>
              <a:rPr lang="en-US" b="1" dirty="0">
                <a:solidFill>
                  <a:schemeClr val="tx2"/>
                </a:solidFill>
              </a:rPr>
              <a:t>compilation</a:t>
            </a:r>
            <a:r>
              <a:rPr lang="en-US" dirty="0">
                <a:solidFill>
                  <a:schemeClr val="tx2"/>
                </a:solidFill>
              </a:rPr>
              <a:t> systems for adaptive scheduling, data mapping, access/sharing control, …</a:t>
            </a:r>
          </a:p>
          <a:p>
            <a:pPr marL="0" indent="0">
              <a:buNone/>
            </a:pPr>
            <a:endParaRPr lang="en-US" dirty="0"/>
          </a:p>
          <a:p>
            <a:pPr marL="0" indent="0">
              <a:buNone/>
            </a:pPr>
            <a:r>
              <a:rPr lang="en-US" dirty="0">
                <a:solidFill>
                  <a:srgbClr val="0070C0"/>
                </a:solidFill>
              </a:rPr>
              <a:t>5. </a:t>
            </a:r>
            <a:r>
              <a:rPr lang="en-US" b="1" dirty="0">
                <a:solidFill>
                  <a:srgbClr val="0070C0"/>
                </a:solidFill>
              </a:rPr>
              <a:t>Infrastructures</a:t>
            </a:r>
            <a:r>
              <a:rPr lang="en-US" dirty="0">
                <a:solidFill>
                  <a:srgbClr val="0070C0"/>
                </a:solidFill>
              </a:rPr>
              <a:t> to assess benefits and feasibility</a:t>
            </a:r>
          </a:p>
          <a:p>
            <a:pPr marL="0" indent="0">
              <a:buNone/>
            </a:pPr>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CACA1410-DA7E-F643-8886-992AD3AF089B}"/>
              </a:ext>
            </a:extLst>
          </p:cNvPr>
          <p:cNvSpPr txBox="1"/>
          <p:nvPr/>
        </p:nvSpPr>
        <p:spPr>
          <a:xfrm>
            <a:off x="1364585" y="5877272"/>
            <a:ext cx="6455614"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All can be solved with change of mindset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358569851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to Revisit the Entire Stack</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 Box 17"/>
          <p:cNvSpPr txBox="1">
            <a:spLocks noChangeArrowheads="1"/>
          </p:cNvSpPr>
          <p:nvPr/>
        </p:nvSpPr>
        <p:spPr bwMode="auto">
          <a:xfrm>
            <a:off x="3501600" y="390683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501600" y="353536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498425" y="287104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498425" y="249956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498425" y="213285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501600" y="427990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endParaRPr>
          </a:p>
        </p:txBody>
      </p:sp>
      <p:sp>
        <p:nvSpPr>
          <p:cNvPr id="11" name="Text Box 23"/>
          <p:cNvSpPr txBox="1">
            <a:spLocks noChangeAspect="1" noChangeArrowheads="1"/>
          </p:cNvSpPr>
          <p:nvPr/>
        </p:nvSpPr>
        <p:spPr bwMode="auto">
          <a:xfrm>
            <a:off x="3501600" y="465137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501600" y="321297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Text Box 23"/>
          <p:cNvSpPr txBox="1">
            <a:spLocks noChangeAspect="1" noChangeArrowheads="1"/>
          </p:cNvSpPr>
          <p:nvPr/>
        </p:nvSpPr>
        <p:spPr bwMode="auto">
          <a:xfrm>
            <a:off x="3503188" y="500697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4" name="Rounded Rectangle 13"/>
          <p:cNvSpPr>
            <a:spLocks noChangeArrowheads="1"/>
          </p:cNvSpPr>
          <p:nvPr/>
        </p:nvSpPr>
        <p:spPr bwMode="auto">
          <a:xfrm rot="5400000">
            <a:off x="3392996" y="2610036"/>
            <a:ext cx="2232248" cy="2286000"/>
          </a:xfrm>
          <a:prstGeom prst="roundRect">
            <a:avLst>
              <a:gd name="adj" fmla="val 16667"/>
            </a:avLst>
          </a:prstGeom>
          <a:noFill/>
          <a:ln w="44450">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
        <p:nvSpPr>
          <p:cNvPr id="15" name="TextBox 14">
            <a:extLst>
              <a:ext uri="{FF2B5EF4-FFF2-40B4-BE49-F238E27FC236}">
                <a16:creationId xmlns:a16="http://schemas.microsoft.com/office/drawing/2014/main" id="{96A6595C-436B-B546-8CE9-DFF850FBB246}"/>
              </a:ext>
            </a:extLst>
          </p:cNvPr>
          <p:cNvSpPr txBox="1"/>
          <p:nvPr/>
        </p:nvSpPr>
        <p:spPr>
          <a:xfrm>
            <a:off x="2195736" y="5805264"/>
            <a:ext cx="4793300"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We can get there step by step</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1930334577"/>
      </p:ext>
    </p:extLst>
  </p:cSld>
  <p:clrMapOvr>
    <a:masterClrMapping/>
  </p:clrMapOvr>
  <p:transition/>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47028-3550-1A47-8DEF-8CD52A97E910}"/>
              </a:ext>
            </a:extLst>
          </p:cNvPr>
          <p:cNvSpPr>
            <a:spLocks noGrp="1"/>
          </p:cNvSpPr>
          <p:nvPr>
            <p:ph type="title"/>
          </p:nvPr>
        </p:nvSpPr>
        <p:spPr>
          <a:xfrm>
            <a:off x="228600" y="152400"/>
            <a:ext cx="8915400" cy="1066800"/>
          </a:xfrm>
        </p:spPr>
        <p:txBody>
          <a:bodyPr/>
          <a:lstStyle/>
          <a:p>
            <a:r>
              <a:rPr lang="en-US" dirty="0"/>
              <a:t>Adoption: Accelerating Key Applications (I)</a:t>
            </a:r>
            <a:endParaRPr lang="en-US" sz="2200" dirty="0"/>
          </a:p>
        </p:txBody>
      </p:sp>
      <p:sp>
        <p:nvSpPr>
          <p:cNvPr id="3" name="Content Placeholder 2">
            <a:extLst>
              <a:ext uri="{FF2B5EF4-FFF2-40B4-BE49-F238E27FC236}">
                <a16:creationId xmlns:a16="http://schemas.microsoft.com/office/drawing/2014/main" id="{C2BB4C24-D75A-264A-8138-057AC52036A9}"/>
              </a:ext>
            </a:extLst>
          </p:cNvPr>
          <p:cNvSpPr>
            <a:spLocks noGrp="1"/>
          </p:cNvSpPr>
          <p:nvPr>
            <p:ph idx="1"/>
          </p:nvPr>
        </p:nvSpPr>
        <p:spPr>
          <a:xfrm>
            <a:off x="228600" y="980728"/>
            <a:ext cx="8807896" cy="5267672"/>
          </a:xfrm>
        </p:spPr>
        <p:txBody>
          <a:bodyPr/>
          <a:lstStyle/>
          <a:p>
            <a:r>
              <a:rPr lang="en-US" sz="1700" dirty="0"/>
              <a:t>Mohammed Alser, </a:t>
            </a:r>
            <a:r>
              <a:rPr lang="en-US" sz="1700" dirty="0" err="1"/>
              <a:t>Zulal</a:t>
            </a:r>
            <a:r>
              <a:rPr lang="en-US" sz="1700" dirty="0"/>
              <a:t> </a:t>
            </a:r>
            <a:r>
              <a:rPr lang="en-US" sz="1700" dirty="0" err="1"/>
              <a:t>Bingol</a:t>
            </a:r>
            <a:r>
              <a:rPr lang="en-US" sz="1700" dirty="0"/>
              <a:t>, Damla Senol Cali, </a:t>
            </a:r>
            <a:r>
              <a:rPr lang="en-US" sz="1700" dirty="0" err="1"/>
              <a:t>Jeremie</a:t>
            </a:r>
            <a:r>
              <a:rPr lang="en-US" sz="1700" dirty="0"/>
              <a:t> Kim, Saugata Ghose, Can Alkan, and Onur Mutlu,</a:t>
            </a:r>
            <a:br>
              <a:rPr lang="en-US" sz="1700" dirty="0"/>
            </a:br>
            <a:r>
              <a:rPr lang="en-US" sz="1700" b="1" dirty="0">
                <a:solidFill>
                  <a:srgbClr val="0432FF"/>
                </a:solidFill>
                <a:hlinkClick r:id="rId2">
                  <a:extLst>
                    <a:ext uri="{A12FA001-AC4F-418D-AE19-62706E023703}">
                      <ahyp:hlinkClr xmlns:ahyp="http://schemas.microsoft.com/office/drawing/2018/hyperlinkcolor" val="tx"/>
                    </a:ext>
                  </a:extLst>
                </a:hlinkClick>
              </a:rPr>
              <a:t>"Accelerating Genome Analysis: A Primer on an Ongoing Journey"</a:t>
            </a:r>
            <a:br>
              <a:rPr lang="en-US" sz="1700" dirty="0"/>
            </a:br>
            <a:r>
              <a:rPr lang="en-US" sz="1700" i="1" dirty="0">
                <a:hlinkClick r:id="rId3"/>
              </a:rPr>
              <a:t>IEEE Micro</a:t>
            </a:r>
            <a:r>
              <a:rPr lang="en-US" sz="1700" i="1" dirty="0"/>
              <a:t> (</a:t>
            </a:r>
            <a:r>
              <a:rPr lang="en-US" sz="1700" b="1" i="1" dirty="0"/>
              <a:t>IEEE MICRO</a:t>
            </a:r>
            <a:r>
              <a:rPr lang="en-US" sz="1700" i="1" dirty="0"/>
              <a:t>)</a:t>
            </a:r>
            <a:r>
              <a:rPr lang="en-US" sz="1700" dirty="0"/>
              <a:t>, Vol. 40, No. 5, pages 65-75, September/October 2020.</a:t>
            </a:r>
            <a:br>
              <a:rPr lang="en-US" sz="1700" dirty="0"/>
            </a:br>
            <a:r>
              <a:rPr lang="en-US" sz="1700" dirty="0"/>
              <a:t>[</a:t>
            </a:r>
            <a:r>
              <a:rPr lang="en-US" sz="1700" dirty="0">
                <a:hlinkClick r:id="rId4"/>
              </a:rPr>
              <a:t>Slides (pptx)</a:t>
            </a:r>
            <a:r>
              <a:rPr lang="en-US" sz="1700" dirty="0">
                <a:hlinkClick r:id="rId5"/>
              </a:rPr>
              <a:t>(pdf)</a:t>
            </a:r>
            <a:r>
              <a:rPr lang="en-US" sz="1700" dirty="0"/>
              <a:t>]</a:t>
            </a:r>
            <a:br>
              <a:rPr lang="en-US" sz="1700" dirty="0"/>
            </a:br>
            <a:r>
              <a:rPr lang="en-US" sz="1700" dirty="0"/>
              <a:t>[</a:t>
            </a:r>
            <a:r>
              <a:rPr lang="en-US" sz="1700" dirty="0">
                <a:hlinkClick r:id="rId6"/>
              </a:rPr>
              <a:t>Talk Video (1 hour 2 minutes)</a:t>
            </a:r>
            <a:r>
              <a:rPr lang="en-US" sz="1700" dirty="0"/>
              <a:t>]</a:t>
            </a:r>
          </a:p>
        </p:txBody>
      </p:sp>
      <p:sp>
        <p:nvSpPr>
          <p:cNvPr id="4" name="Slide Number Placeholder 3">
            <a:extLst>
              <a:ext uri="{FF2B5EF4-FFF2-40B4-BE49-F238E27FC236}">
                <a16:creationId xmlns:a16="http://schemas.microsoft.com/office/drawing/2014/main" id="{FA6A5F09-0277-D841-A893-DD691A62255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A2D8D8F9-787B-E34E-89E5-814530164E49}"/>
              </a:ext>
            </a:extLst>
          </p:cNvPr>
          <p:cNvPicPr>
            <a:picLocks noChangeAspect="1"/>
          </p:cNvPicPr>
          <p:nvPr/>
        </p:nvPicPr>
        <p:blipFill>
          <a:blip r:embed="rId7"/>
          <a:stretch>
            <a:fillRect/>
          </a:stretch>
        </p:blipFill>
        <p:spPr>
          <a:xfrm>
            <a:off x="1489298" y="2979738"/>
            <a:ext cx="6286500" cy="3721100"/>
          </a:xfrm>
          <a:prstGeom prst="rect">
            <a:avLst/>
          </a:prstGeom>
        </p:spPr>
      </p:pic>
    </p:spTree>
    <p:extLst>
      <p:ext uri="{BB962C8B-B14F-4D97-AF65-F5344CB8AC3E}">
        <p14:creationId xmlns:p14="http://schemas.microsoft.com/office/powerpoint/2010/main" val="2889347702"/>
      </p:ext>
    </p:extLst>
  </p:cSld>
  <p:clrMapOvr>
    <a:masterClrMapping/>
  </p:clrMapOvr>
  <p:transition/>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32457D-A721-4A44-B8D8-72673576C42C}"/>
              </a:ext>
            </a:extLst>
          </p:cNvPr>
          <p:cNvSpPr>
            <a:spLocks noGrp="1"/>
          </p:cNvSpPr>
          <p:nvPr>
            <p:ph type="title"/>
          </p:nvPr>
        </p:nvSpPr>
        <p:spPr>
          <a:xfrm>
            <a:off x="228600" y="152400"/>
            <a:ext cx="9023920" cy="1066800"/>
          </a:xfrm>
        </p:spPr>
        <p:txBody>
          <a:bodyPr/>
          <a:lstStyle/>
          <a:p>
            <a:r>
              <a:rPr lang="en-US" sz="3800" dirty="0"/>
              <a:t>Adoption: Accelerating Key Applications (II)</a:t>
            </a:r>
          </a:p>
        </p:txBody>
      </p:sp>
      <p:sp>
        <p:nvSpPr>
          <p:cNvPr id="3" name="Content Placeholder 2">
            <a:extLst>
              <a:ext uri="{FF2B5EF4-FFF2-40B4-BE49-F238E27FC236}">
                <a16:creationId xmlns:a16="http://schemas.microsoft.com/office/drawing/2014/main" id="{4B0A1321-BE99-F645-98CF-FE78CE8E2A73}"/>
              </a:ext>
            </a:extLst>
          </p:cNvPr>
          <p:cNvSpPr>
            <a:spLocks noGrp="1"/>
          </p:cNvSpPr>
          <p:nvPr>
            <p:ph idx="1"/>
          </p:nvPr>
        </p:nvSpPr>
        <p:spPr>
          <a:xfrm>
            <a:off x="228600" y="1124744"/>
            <a:ext cx="8610600" cy="5123656"/>
          </a:xfrm>
        </p:spPr>
        <p:txBody>
          <a:bodyPr/>
          <a:lstStyle/>
          <a:p>
            <a:r>
              <a:rPr lang="en-US" sz="1600" dirty="0"/>
              <a:t>Nika Mansouri </a:t>
            </a:r>
            <a:r>
              <a:rPr lang="en-US" sz="1600" dirty="0" err="1"/>
              <a:t>Ghiasi</a:t>
            </a:r>
            <a:r>
              <a:rPr lang="en-US" sz="1600" dirty="0"/>
              <a:t>, </a:t>
            </a:r>
            <a:r>
              <a:rPr lang="en-US" sz="1600" dirty="0" err="1"/>
              <a:t>Jisung</a:t>
            </a:r>
            <a:r>
              <a:rPr lang="en-US" sz="1600" dirty="0"/>
              <a:t> Park, Harun Mustafa, </a:t>
            </a:r>
            <a:r>
              <a:rPr lang="en-US" sz="1600" dirty="0" err="1"/>
              <a:t>Jeremie</a:t>
            </a:r>
            <a:r>
              <a:rPr lang="en-US" sz="1600" dirty="0"/>
              <a:t> Kim, </a:t>
            </a:r>
            <a:r>
              <a:rPr lang="en-US" sz="1600" dirty="0" err="1"/>
              <a:t>Ataberk</a:t>
            </a:r>
            <a:r>
              <a:rPr lang="en-US" sz="1600" dirty="0"/>
              <a:t> </a:t>
            </a:r>
            <a:r>
              <a:rPr lang="en-US" sz="1600" dirty="0" err="1"/>
              <a:t>Olgun</a:t>
            </a:r>
            <a:r>
              <a:rPr lang="en-US" sz="1600" dirty="0"/>
              <a:t>, </a:t>
            </a:r>
            <a:r>
              <a:rPr lang="en-US" sz="1600" dirty="0" err="1"/>
              <a:t>Arvid</a:t>
            </a:r>
            <a:r>
              <a:rPr lang="en-US" sz="1600" dirty="0"/>
              <a:t> Gollwitzer, </a:t>
            </a:r>
            <a:r>
              <a:rPr lang="en-US" sz="1600" dirty="0" err="1"/>
              <a:t>Damla</a:t>
            </a:r>
            <a:r>
              <a:rPr lang="en-US" sz="1600" dirty="0"/>
              <a:t> </a:t>
            </a:r>
            <a:r>
              <a:rPr lang="en-US" sz="1600" dirty="0" err="1"/>
              <a:t>Senol</a:t>
            </a:r>
            <a:r>
              <a:rPr lang="en-US" sz="1600" dirty="0"/>
              <a:t> Cali, Can </a:t>
            </a:r>
            <a:r>
              <a:rPr lang="en-US" sz="1600" dirty="0" err="1"/>
              <a:t>Firtina</a:t>
            </a:r>
            <a:r>
              <a:rPr lang="en-US" sz="1600" dirty="0"/>
              <a:t>, </a:t>
            </a:r>
            <a:r>
              <a:rPr lang="en-US" sz="1600" dirty="0" err="1"/>
              <a:t>Haiyu</a:t>
            </a:r>
            <a:r>
              <a:rPr lang="en-US" sz="1600" dirty="0"/>
              <a:t> Mao, Nour </a:t>
            </a:r>
            <a:r>
              <a:rPr lang="en-US" sz="1600" dirty="0" err="1"/>
              <a:t>Almadhoun</a:t>
            </a:r>
            <a:r>
              <a:rPr lang="en-US" sz="1600" dirty="0"/>
              <a:t> </a:t>
            </a:r>
            <a:r>
              <a:rPr lang="en-US" sz="1600" dirty="0" err="1"/>
              <a:t>Alserr</a:t>
            </a:r>
            <a:r>
              <a:rPr lang="en-US" sz="1600" dirty="0"/>
              <a:t>, </a:t>
            </a:r>
            <a:r>
              <a:rPr lang="en-US" sz="1600" dirty="0" err="1"/>
              <a:t>Rachata</a:t>
            </a:r>
            <a:r>
              <a:rPr lang="en-US" sz="1600" dirty="0"/>
              <a:t> </a:t>
            </a:r>
            <a:r>
              <a:rPr lang="en-US" sz="1600" dirty="0" err="1"/>
              <a:t>Ausavarungnirun</a:t>
            </a:r>
            <a:r>
              <a:rPr lang="en-US" sz="1600" dirty="0"/>
              <a:t>, Nandita Vijaykumar, Mohammed </a:t>
            </a:r>
            <a:r>
              <a:rPr lang="en-US" sz="1600" dirty="0" err="1"/>
              <a:t>Alser</a:t>
            </a:r>
            <a:r>
              <a:rPr lang="en-US" sz="1600" dirty="0"/>
              <a:t>, and Onur Mutlu,</a:t>
            </a:r>
            <a:br>
              <a:rPr lang="en-US" sz="1600" dirty="0"/>
            </a:br>
            <a:r>
              <a:rPr lang="en-US" sz="1600" b="1" dirty="0">
                <a:solidFill>
                  <a:srgbClr val="0432FF"/>
                </a:solidFill>
                <a:hlinkClick r:id="rId2">
                  <a:extLst>
                    <a:ext uri="{A12FA001-AC4F-418D-AE19-62706E023703}">
                      <ahyp:hlinkClr xmlns:ahyp="http://schemas.microsoft.com/office/drawing/2018/hyperlinkcolor" val="tx"/>
                    </a:ext>
                  </a:extLst>
                </a:hlinkClick>
              </a:rPr>
              <a:t>"GenStore: A High-Performance and Energy-Efficient In-Storage Computing System for Genome Sequence Analysis"</a:t>
            </a:r>
            <a:br>
              <a:rPr lang="en-US" sz="1600" dirty="0">
                <a:solidFill>
                  <a:srgbClr val="0432FF"/>
                </a:solidFill>
              </a:rPr>
            </a:br>
            <a:r>
              <a:rPr lang="en-US" sz="1600" i="1" dirty="0"/>
              <a:t>Proceedings of the </a:t>
            </a:r>
            <a:r>
              <a:rPr lang="en-US" sz="1600" i="1" dirty="0">
                <a:hlinkClick r:id="rId3"/>
              </a:rPr>
              <a:t>27th International Conference on Architectural Support for Programming Languages and Operating Systems</a:t>
            </a:r>
            <a:r>
              <a:rPr lang="en-US" sz="1600" i="1" dirty="0"/>
              <a:t> (</a:t>
            </a:r>
            <a:r>
              <a:rPr lang="en-US" sz="1600" b="1" i="1" dirty="0"/>
              <a:t>ASPLOS</a:t>
            </a:r>
            <a:r>
              <a:rPr lang="en-US" sz="1600" i="1" dirty="0"/>
              <a:t>)</a:t>
            </a:r>
            <a:r>
              <a:rPr lang="en-US" sz="1600" dirty="0"/>
              <a:t>, Virtual, February-March 2022.</a:t>
            </a:r>
            <a:br>
              <a:rPr lang="en-US" sz="1600" dirty="0"/>
            </a:br>
            <a:r>
              <a:rPr lang="en-US" sz="1600" dirty="0"/>
              <a:t>[</a:t>
            </a:r>
            <a:r>
              <a:rPr lang="en-US" sz="1600" dirty="0">
                <a:hlinkClick r:id="rId4"/>
              </a:rPr>
              <a:t>Lightning Talk Slides (pptx)</a:t>
            </a:r>
            <a:r>
              <a:rPr lang="en-US" sz="1600" dirty="0"/>
              <a:t> </a:t>
            </a:r>
            <a:r>
              <a:rPr lang="en-US" sz="1600" dirty="0">
                <a:hlinkClick r:id="rId5"/>
              </a:rPr>
              <a:t>(pdf)</a:t>
            </a:r>
            <a:r>
              <a:rPr lang="en-US" sz="1600" dirty="0"/>
              <a:t>]</a:t>
            </a:r>
            <a:br>
              <a:rPr lang="en-US" sz="1600" dirty="0"/>
            </a:br>
            <a:r>
              <a:rPr lang="en-US" sz="1600" dirty="0"/>
              <a:t>[</a:t>
            </a:r>
            <a:r>
              <a:rPr lang="en-US" sz="1600" dirty="0">
                <a:hlinkClick r:id="rId6"/>
              </a:rPr>
              <a:t>Lightning Talk Video</a:t>
            </a:r>
            <a:r>
              <a:rPr lang="en-US" sz="1600" dirty="0"/>
              <a:t> (90 seconds)]</a:t>
            </a:r>
          </a:p>
          <a:p>
            <a:pPr marL="0" indent="0">
              <a:buNone/>
            </a:pPr>
            <a:br>
              <a:rPr lang="en-US" sz="1600" dirty="0"/>
            </a:br>
            <a:endParaRPr lang="en-US" sz="1600" dirty="0"/>
          </a:p>
        </p:txBody>
      </p:sp>
      <p:sp>
        <p:nvSpPr>
          <p:cNvPr id="4" name="Slide Number Placeholder 3">
            <a:extLst>
              <a:ext uri="{FF2B5EF4-FFF2-40B4-BE49-F238E27FC236}">
                <a16:creationId xmlns:a16="http://schemas.microsoft.com/office/drawing/2014/main" id="{352A6B0D-F903-EF49-95E9-CBAF1ED54C86}"/>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184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6" name="Picture 5">
            <a:extLst>
              <a:ext uri="{FF2B5EF4-FFF2-40B4-BE49-F238E27FC236}">
                <a16:creationId xmlns:a16="http://schemas.microsoft.com/office/drawing/2014/main" id="{FE40AA4F-1E6B-654B-901C-A9559E10A0EC}"/>
              </a:ext>
            </a:extLst>
          </p:cNvPr>
          <p:cNvPicPr>
            <a:picLocks noChangeAspect="1"/>
          </p:cNvPicPr>
          <p:nvPr/>
        </p:nvPicPr>
        <p:blipFill>
          <a:blip r:embed="rId7"/>
          <a:stretch>
            <a:fillRect/>
          </a:stretch>
        </p:blipFill>
        <p:spPr>
          <a:xfrm>
            <a:off x="0" y="4114800"/>
            <a:ext cx="9144000" cy="2009981"/>
          </a:xfrm>
          <a:prstGeom prst="rect">
            <a:avLst/>
          </a:prstGeom>
        </p:spPr>
      </p:pic>
    </p:spTree>
    <p:extLst>
      <p:ext uri="{BB962C8B-B14F-4D97-AF65-F5344CB8AC3E}">
        <p14:creationId xmlns:p14="http://schemas.microsoft.com/office/powerpoint/2010/main" val="2127337349"/>
      </p:ext>
    </p:extLst>
  </p:cSld>
  <p:clrMapOvr>
    <a:masterClrMapping/>
  </p:clrMapOvr>
  <p:transition/>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9527976" cy="1066800"/>
          </a:xfrm>
        </p:spPr>
        <p:txBody>
          <a:bodyPr/>
          <a:lstStyle/>
          <a:p>
            <a:r>
              <a:rPr lang="en-US" sz="3800" dirty="0"/>
              <a:t>Adoption: Accelerating Key Applications (III)</a:t>
            </a:r>
          </a:p>
        </p:txBody>
      </p:sp>
      <p:sp>
        <p:nvSpPr>
          <p:cNvPr id="3" name="Content Placeholder 2"/>
          <p:cNvSpPr>
            <a:spLocks noGrp="1"/>
          </p:cNvSpPr>
          <p:nvPr>
            <p:ph idx="1"/>
          </p:nvPr>
        </p:nvSpPr>
        <p:spPr>
          <a:xfrm>
            <a:off x="228600" y="1000472"/>
            <a:ext cx="8610600" cy="4876800"/>
          </a:xfrm>
        </p:spPr>
        <p:txBody>
          <a:bodyPr/>
          <a:lstStyle/>
          <a:p>
            <a:r>
              <a:rPr lang="en-US" dirty="0" err="1"/>
              <a:t>Junwhan</a:t>
            </a:r>
            <a:r>
              <a:rPr lang="en-US" dirty="0"/>
              <a:t> </a:t>
            </a:r>
            <a:r>
              <a:rPr lang="en-US" dirty="0" err="1"/>
              <a:t>Ahn</a:t>
            </a:r>
            <a:r>
              <a:rPr lang="en-US" dirty="0"/>
              <a:t>, </a:t>
            </a:r>
            <a:r>
              <a:rPr lang="en-US" dirty="0" err="1"/>
              <a:t>Sungpack</a:t>
            </a:r>
            <a:r>
              <a:rPr lang="en-US" dirty="0"/>
              <a:t> Hong, </a:t>
            </a:r>
            <a:r>
              <a:rPr lang="en-US" dirty="0" err="1"/>
              <a:t>Sungjoo</a:t>
            </a:r>
            <a:r>
              <a:rPr lang="en-US" dirty="0"/>
              <a:t> </a:t>
            </a:r>
            <a:r>
              <a:rPr lang="en-US" dirty="0" err="1"/>
              <a:t>Yoo</a:t>
            </a:r>
            <a:r>
              <a:rPr lang="en-US" dirty="0"/>
              <a:t>, Onur Mutlu, and </a:t>
            </a:r>
            <a:r>
              <a:rPr lang="en-US" dirty="0" err="1"/>
              <a:t>Kiyoung</a:t>
            </a:r>
            <a:r>
              <a:rPr lang="en-US" dirty="0"/>
              <a:t> Choi,</a:t>
            </a:r>
            <a:br>
              <a:rPr lang="en-US" dirty="0"/>
            </a:br>
            <a:r>
              <a:rPr lang="en-US" b="1" dirty="0">
                <a:solidFill>
                  <a:srgbClr val="0432FF"/>
                </a:solidFill>
                <a:hlinkClick r:id="rId2">
                  <a:extLst>
                    <a:ext uri="{A12FA001-AC4F-418D-AE19-62706E023703}">
                      <ahyp:hlinkClr xmlns:ahyp="http://schemas.microsoft.com/office/drawing/2018/hyperlinkcolor" val="tx"/>
                    </a:ext>
                  </a:extLst>
                </a:hlinkClick>
              </a:rPr>
              <a:t>"A Scalable Processing-in-Memory Accelerator for Parallel Graph Processing"</a:t>
            </a:r>
            <a:br>
              <a:rPr lang="en-US" dirty="0">
                <a:solidFill>
                  <a:srgbClr val="0432FF"/>
                </a:solidFill>
              </a:rPr>
            </a:br>
            <a:r>
              <a:rPr lang="en-US" i="1" dirty="0"/>
              <a:t>Proceedings of the </a:t>
            </a:r>
            <a:r>
              <a:rPr lang="en-US" i="1" dirty="0">
                <a:hlinkClick r:id="rId3"/>
              </a:rPr>
              <a:t>42nd International Symposium on Computer Architecture</a:t>
            </a:r>
            <a:r>
              <a:rPr lang="en-US" i="1" dirty="0"/>
              <a:t> (</a:t>
            </a:r>
            <a:r>
              <a:rPr lang="en-US" b="1" i="1" dirty="0"/>
              <a:t>ISCA</a:t>
            </a:r>
            <a:r>
              <a:rPr lang="en-US" i="1" dirty="0"/>
              <a:t>)</a:t>
            </a:r>
            <a:r>
              <a:rPr lang="en-US" dirty="0"/>
              <a:t>, Portland, OR, June 2015. </a:t>
            </a:r>
            <a:br>
              <a:rPr lang="en-US" dirty="0"/>
            </a:br>
            <a:r>
              <a:rPr lang="en-US" dirty="0"/>
              <a:t>[</a:t>
            </a:r>
            <a:r>
              <a:rPr lang="en-US" dirty="0">
                <a:hlinkClick r:id="rId4"/>
              </a:rPr>
              <a:t>Slides (pdf)</a:t>
            </a:r>
            <a:r>
              <a:rPr lang="en-US" dirty="0"/>
              <a:t>] [</a:t>
            </a:r>
            <a:r>
              <a:rPr lang="en-US" dirty="0">
                <a:hlinkClick r:id="rId5"/>
              </a:rPr>
              <a:t>Lightning Session Slides (pdf)</a:t>
            </a:r>
            <a:r>
              <a:rPr lang="en-US"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6"/>
          <a:stretch>
            <a:fillRect/>
          </a:stretch>
        </p:blipFill>
        <p:spPr>
          <a:xfrm>
            <a:off x="0" y="4725144"/>
            <a:ext cx="9144000" cy="1492548"/>
          </a:xfrm>
          <a:prstGeom prst="rect">
            <a:avLst/>
          </a:prstGeom>
        </p:spPr>
      </p:pic>
    </p:spTree>
    <p:extLst>
      <p:ext uri="{BB962C8B-B14F-4D97-AF65-F5344CB8AC3E}">
        <p14:creationId xmlns:p14="http://schemas.microsoft.com/office/powerpoint/2010/main" val="118346111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ACF6E8-1782-6643-8F8C-01860653BFD1}"/>
              </a:ext>
            </a:extLst>
          </p:cNvPr>
          <p:cNvSpPr>
            <a:spLocks noGrp="1"/>
          </p:cNvSpPr>
          <p:nvPr>
            <p:ph type="title"/>
          </p:nvPr>
        </p:nvSpPr>
        <p:spPr>
          <a:xfrm>
            <a:off x="228600" y="152400"/>
            <a:ext cx="8915400" cy="1066800"/>
          </a:xfrm>
        </p:spPr>
        <p:txBody>
          <a:bodyPr/>
          <a:lstStyle/>
          <a:p>
            <a:r>
              <a:rPr lang="en-US" sz="3800" dirty="0">
                <a:solidFill>
                  <a:srgbClr val="006633"/>
                </a:solidFill>
              </a:rPr>
              <a:t>Adoption: Accelerating Key Applications (IV)</a:t>
            </a:r>
            <a:endParaRPr lang="en-US" dirty="0"/>
          </a:p>
        </p:txBody>
      </p:sp>
      <p:sp>
        <p:nvSpPr>
          <p:cNvPr id="3" name="Content Placeholder 2">
            <a:extLst>
              <a:ext uri="{FF2B5EF4-FFF2-40B4-BE49-F238E27FC236}">
                <a16:creationId xmlns:a16="http://schemas.microsoft.com/office/drawing/2014/main" id="{F343E170-D71E-634F-A533-6F399A423E3F}"/>
              </a:ext>
            </a:extLst>
          </p:cNvPr>
          <p:cNvSpPr>
            <a:spLocks noGrp="1"/>
          </p:cNvSpPr>
          <p:nvPr>
            <p:ph idx="1"/>
          </p:nvPr>
        </p:nvSpPr>
        <p:spPr>
          <a:xfrm>
            <a:off x="228600" y="908720"/>
            <a:ext cx="8610600" cy="5267672"/>
          </a:xfrm>
        </p:spPr>
        <p:txBody>
          <a:bodyPr/>
          <a:lstStyle/>
          <a:p>
            <a:r>
              <a:rPr lang="en-US" sz="1500" dirty="0"/>
              <a:t>Maciej Besta, Raghavendra </a:t>
            </a:r>
            <a:r>
              <a:rPr lang="en-US" sz="1500" dirty="0" err="1"/>
              <a:t>Kanakagiri</a:t>
            </a:r>
            <a:r>
              <a:rPr lang="en-US" sz="1500" dirty="0"/>
              <a:t>, Grzegorz Kwasniewski, </a:t>
            </a:r>
            <a:r>
              <a:rPr lang="en-US" sz="1500" dirty="0" err="1"/>
              <a:t>Rachata</a:t>
            </a:r>
            <a:r>
              <a:rPr lang="en-US" sz="1500" dirty="0"/>
              <a:t> </a:t>
            </a:r>
            <a:r>
              <a:rPr lang="en-US" sz="1500" dirty="0" err="1"/>
              <a:t>Ausavarungnirun</a:t>
            </a:r>
            <a:r>
              <a:rPr lang="en-US" sz="1500" dirty="0"/>
              <a:t>, Jakub </a:t>
            </a:r>
            <a:r>
              <a:rPr lang="en-US" sz="1500" dirty="0" err="1"/>
              <a:t>Beránek</a:t>
            </a:r>
            <a:r>
              <a:rPr lang="en-US" sz="1500" dirty="0"/>
              <a:t>, Konstantinos </a:t>
            </a:r>
            <a:r>
              <a:rPr lang="en-US" sz="1500" dirty="0" err="1"/>
              <a:t>Kanellopoulos</a:t>
            </a:r>
            <a:r>
              <a:rPr lang="en-US" sz="1500" dirty="0"/>
              <a:t>, </a:t>
            </a:r>
            <a:r>
              <a:rPr lang="en-US" sz="1500" dirty="0" err="1"/>
              <a:t>Kacper</a:t>
            </a:r>
            <a:r>
              <a:rPr lang="en-US" sz="1500" dirty="0"/>
              <a:t> </a:t>
            </a:r>
            <a:r>
              <a:rPr lang="en-US" sz="1500" dirty="0" err="1"/>
              <a:t>Janda</a:t>
            </a:r>
            <a:r>
              <a:rPr lang="en-US" sz="1500" dirty="0"/>
              <a:t>, </a:t>
            </a:r>
            <a:r>
              <a:rPr lang="en-US" sz="1500" dirty="0" err="1"/>
              <a:t>Zur</a:t>
            </a:r>
            <a:r>
              <a:rPr lang="en-US" sz="1500" dirty="0"/>
              <a:t> </a:t>
            </a:r>
            <a:r>
              <a:rPr lang="en-US" sz="1500" dirty="0" err="1"/>
              <a:t>Vonarburg-Shmaria</a:t>
            </a:r>
            <a:r>
              <a:rPr lang="en-US" sz="1500" dirty="0"/>
              <a:t>, Lukas </a:t>
            </a:r>
            <a:r>
              <a:rPr lang="en-US" sz="1500" dirty="0" err="1"/>
              <a:t>Gianinazzi</a:t>
            </a:r>
            <a:r>
              <a:rPr lang="en-US" sz="1500" dirty="0"/>
              <a:t>, Ioana Stefan, Juan Gómez-Luna, Marcin </a:t>
            </a:r>
            <a:r>
              <a:rPr lang="en-US" sz="1500" dirty="0" err="1"/>
              <a:t>Copik</a:t>
            </a:r>
            <a:r>
              <a:rPr lang="en-US" sz="1500" dirty="0"/>
              <a:t>, Lukas Kapp-</a:t>
            </a:r>
            <a:r>
              <a:rPr lang="en-US" sz="1500" dirty="0" err="1"/>
              <a:t>Schwoerer</a:t>
            </a:r>
            <a:r>
              <a:rPr lang="en-US" sz="1500" dirty="0"/>
              <a:t>, Salvatore Di Girolamo, Nils </a:t>
            </a:r>
            <a:r>
              <a:rPr lang="en-US" sz="1500" dirty="0" err="1"/>
              <a:t>Blach</a:t>
            </a:r>
            <a:r>
              <a:rPr lang="en-US" sz="1500" dirty="0"/>
              <a:t>, Marek Konieczny, Onur Mutlu, and </a:t>
            </a:r>
            <a:r>
              <a:rPr lang="en-US" sz="1500" dirty="0" err="1"/>
              <a:t>Torsten</a:t>
            </a:r>
            <a:r>
              <a:rPr lang="en-US" sz="1500" dirty="0"/>
              <a:t> </a:t>
            </a:r>
            <a:r>
              <a:rPr lang="en-US" sz="1500" dirty="0" err="1"/>
              <a:t>Hoefler</a:t>
            </a:r>
            <a:r>
              <a:rPr lang="en-US" sz="1500" dirty="0"/>
              <a:t>,</a:t>
            </a:r>
            <a:br>
              <a:rPr lang="en-US" sz="1500" dirty="0"/>
            </a:br>
            <a:r>
              <a:rPr lang="en-US" sz="1500" b="1" dirty="0">
                <a:solidFill>
                  <a:srgbClr val="0000FF"/>
                </a:solidFill>
                <a:hlinkClick r:id="rId2">
                  <a:extLst>
                    <a:ext uri="{A12FA001-AC4F-418D-AE19-62706E023703}">
                      <ahyp:hlinkClr xmlns:ahyp="http://schemas.microsoft.com/office/drawing/2018/hyperlinkcolor" val="tx"/>
                    </a:ext>
                  </a:extLst>
                </a:hlinkClick>
              </a:rPr>
              <a:t>"SISA: Set-Centric Instruction Set Architecture for Graph Mining on Processing-in-Memory Systems"</a:t>
            </a:r>
            <a:br>
              <a:rPr lang="en-US" sz="1500" dirty="0"/>
            </a:br>
            <a:r>
              <a:rPr lang="en-US" sz="1500" i="1" dirty="0"/>
              <a:t>Proceedings of the </a:t>
            </a:r>
            <a:r>
              <a:rPr lang="en-US" sz="1500" i="1" dirty="0">
                <a:hlinkClick r:id="rId3"/>
              </a:rPr>
              <a:t>54th International Symposium on Microarchitecture</a:t>
            </a:r>
            <a:r>
              <a:rPr lang="en-US" sz="1500" i="1" dirty="0"/>
              <a:t> (</a:t>
            </a:r>
            <a:r>
              <a:rPr lang="en-US" sz="1500" b="1" i="1" dirty="0"/>
              <a:t>MICRO</a:t>
            </a:r>
            <a:r>
              <a:rPr lang="en-US" sz="1500" i="1" dirty="0"/>
              <a:t>)</a:t>
            </a:r>
            <a:r>
              <a:rPr lang="en-US" sz="1500" dirty="0"/>
              <a:t>, Virtual, October 2021.</a:t>
            </a:r>
            <a:br>
              <a:rPr lang="en-US" sz="1500" dirty="0"/>
            </a:br>
            <a:r>
              <a:rPr lang="en-US" sz="1500" dirty="0"/>
              <a:t>[</a:t>
            </a:r>
            <a:r>
              <a:rPr lang="en-US" sz="1500" dirty="0">
                <a:hlinkClick r:id="rId4"/>
              </a:rPr>
              <a:t>Slides (pdf)</a:t>
            </a:r>
            <a:r>
              <a:rPr lang="en-US" sz="1500" dirty="0"/>
              <a:t>]</a:t>
            </a:r>
            <a:br>
              <a:rPr lang="en-US" sz="1500" dirty="0"/>
            </a:br>
            <a:r>
              <a:rPr lang="en-US" sz="1500" dirty="0"/>
              <a:t>[</a:t>
            </a:r>
            <a:r>
              <a:rPr lang="en-US" sz="1500" dirty="0">
                <a:hlinkClick r:id="rId5"/>
              </a:rPr>
              <a:t>Talk Video</a:t>
            </a:r>
            <a:r>
              <a:rPr lang="en-US" sz="1500" dirty="0"/>
              <a:t> (22 minutes)]</a:t>
            </a:r>
            <a:br>
              <a:rPr lang="en-US" sz="1500" dirty="0"/>
            </a:br>
            <a:r>
              <a:rPr lang="en-US" sz="1500" dirty="0"/>
              <a:t>[</a:t>
            </a:r>
            <a:r>
              <a:rPr lang="en-US" sz="1500" dirty="0">
                <a:hlinkClick r:id="rId6"/>
              </a:rPr>
              <a:t>Lightning Talk Video</a:t>
            </a:r>
            <a:r>
              <a:rPr lang="en-US" sz="1500" dirty="0"/>
              <a:t> (1.5 minutes)]</a:t>
            </a:r>
            <a:br>
              <a:rPr lang="en-US" sz="1500" dirty="0"/>
            </a:br>
            <a:r>
              <a:rPr lang="en-US" sz="1500" dirty="0"/>
              <a:t>[</a:t>
            </a:r>
            <a:r>
              <a:rPr lang="en-US" sz="1500" dirty="0">
                <a:hlinkClick r:id="rId7"/>
              </a:rPr>
              <a:t>Full arXiv version</a:t>
            </a:r>
            <a:r>
              <a:rPr lang="en-US" sz="1500" dirty="0"/>
              <a:t>]</a:t>
            </a:r>
          </a:p>
          <a:p>
            <a:pPr marL="0" indent="0">
              <a:buNone/>
            </a:pPr>
            <a:br>
              <a:rPr lang="en-US" sz="1500" dirty="0"/>
            </a:br>
            <a:endParaRPr lang="en-US" sz="1500" dirty="0"/>
          </a:p>
        </p:txBody>
      </p:sp>
      <p:sp>
        <p:nvSpPr>
          <p:cNvPr id="4" name="Slide Number Placeholder 3">
            <a:extLst>
              <a:ext uri="{FF2B5EF4-FFF2-40B4-BE49-F238E27FC236}">
                <a16:creationId xmlns:a16="http://schemas.microsoft.com/office/drawing/2014/main" id="{5A48F706-A831-C54E-B91E-4FFC8E0C8ACA}"/>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4041EA71-B1C7-FF49-BB1B-C78853115E49}"/>
              </a:ext>
            </a:extLst>
          </p:cNvPr>
          <p:cNvPicPr>
            <a:picLocks noChangeAspect="1"/>
          </p:cNvPicPr>
          <p:nvPr/>
        </p:nvPicPr>
        <p:blipFill>
          <a:blip r:embed="rId8"/>
          <a:stretch>
            <a:fillRect/>
          </a:stretch>
        </p:blipFill>
        <p:spPr>
          <a:xfrm>
            <a:off x="0" y="3861048"/>
            <a:ext cx="9144000" cy="2481246"/>
          </a:xfrm>
          <a:prstGeom prst="rect">
            <a:avLst/>
          </a:prstGeom>
        </p:spPr>
      </p:pic>
    </p:spTree>
    <p:extLst>
      <p:ext uri="{BB962C8B-B14F-4D97-AF65-F5344CB8AC3E}">
        <p14:creationId xmlns:p14="http://schemas.microsoft.com/office/powerpoint/2010/main" val="356918057"/>
      </p:ext>
    </p:extLst>
  </p:cSld>
  <p:clrMapOvr>
    <a:masterClrMapping/>
  </p:clrMapOvr>
  <p:transition/>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C49EE-1A88-0243-A7DE-08C788E89109}"/>
              </a:ext>
            </a:extLst>
          </p:cNvPr>
          <p:cNvSpPr>
            <a:spLocks noGrp="1"/>
          </p:cNvSpPr>
          <p:nvPr>
            <p:ph type="title"/>
          </p:nvPr>
        </p:nvSpPr>
        <p:spPr>
          <a:xfrm>
            <a:off x="228600" y="152400"/>
            <a:ext cx="9095928" cy="1066800"/>
          </a:xfrm>
        </p:spPr>
        <p:txBody>
          <a:bodyPr/>
          <a:lstStyle/>
          <a:p>
            <a:r>
              <a:rPr lang="en-US" sz="3800" dirty="0">
                <a:solidFill>
                  <a:srgbClr val="006633"/>
                </a:solidFill>
              </a:rPr>
              <a:t>Adoption: Accelerating Key Applications (V)</a:t>
            </a:r>
            <a:endParaRPr lang="en-US" dirty="0"/>
          </a:p>
        </p:txBody>
      </p:sp>
      <p:sp>
        <p:nvSpPr>
          <p:cNvPr id="3" name="Content Placeholder 2">
            <a:extLst>
              <a:ext uri="{FF2B5EF4-FFF2-40B4-BE49-F238E27FC236}">
                <a16:creationId xmlns:a16="http://schemas.microsoft.com/office/drawing/2014/main" id="{9A260743-ABA5-274B-A6DC-99D41985D2A1}"/>
              </a:ext>
            </a:extLst>
          </p:cNvPr>
          <p:cNvSpPr>
            <a:spLocks noGrp="1"/>
          </p:cNvSpPr>
          <p:nvPr>
            <p:ph idx="1"/>
          </p:nvPr>
        </p:nvSpPr>
        <p:spPr>
          <a:xfrm>
            <a:off x="228600" y="1052736"/>
            <a:ext cx="8610600" cy="5195664"/>
          </a:xfrm>
        </p:spPr>
        <p:txBody>
          <a:bodyPr/>
          <a:lstStyle/>
          <a:p>
            <a:r>
              <a:rPr lang="en-US" sz="1800" dirty="0" err="1"/>
              <a:t>Amirali</a:t>
            </a:r>
            <a:r>
              <a:rPr lang="en-US" sz="1800" dirty="0"/>
              <a:t> </a:t>
            </a:r>
            <a:r>
              <a:rPr lang="en-US" sz="1800" dirty="0" err="1"/>
              <a:t>Boroumand</a:t>
            </a:r>
            <a:r>
              <a:rPr lang="en-US" sz="1800" dirty="0"/>
              <a:t>, </a:t>
            </a:r>
            <a:r>
              <a:rPr lang="en-US" sz="1800" dirty="0" err="1"/>
              <a:t>Saugata</a:t>
            </a:r>
            <a:r>
              <a:rPr lang="en-US" sz="1800" dirty="0"/>
              <a:t> Ghose, </a:t>
            </a:r>
            <a:r>
              <a:rPr lang="en-US" sz="1800" dirty="0" err="1"/>
              <a:t>Berkin</a:t>
            </a:r>
            <a:r>
              <a:rPr lang="en-US" sz="1800" dirty="0"/>
              <a:t> Akin, Ravi Narayanaswami, Geraldo F. Oliveira, </a:t>
            </a:r>
            <a:r>
              <a:rPr lang="en-US" sz="1800" dirty="0" err="1"/>
              <a:t>Xiaoyu</a:t>
            </a:r>
            <a:r>
              <a:rPr lang="en-US" sz="1800" dirty="0"/>
              <a:t> Ma, Eric </a:t>
            </a:r>
            <a:r>
              <a:rPr lang="en-US" sz="1800" dirty="0" err="1"/>
              <a:t>Shiu</a:t>
            </a:r>
            <a:r>
              <a:rPr lang="en-US" sz="1800" dirty="0"/>
              <a:t>,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"Google Neural Network Models for Edge Devices: Analyzing and Mitigating Machine Learning Inference Bottlenecks"</a:t>
            </a:r>
            <a:br>
              <a:rPr lang="en-US" sz="1800" dirty="0">
                <a:solidFill>
                  <a:srgbClr val="0000FF"/>
                </a:solidFill>
              </a:rPr>
            </a:br>
            <a:r>
              <a:rPr lang="en-US" sz="1800" i="1" dirty="0"/>
              <a:t>Proceedings of the </a:t>
            </a:r>
            <a:r>
              <a:rPr lang="en-US" sz="1800" i="1" dirty="0">
                <a:hlinkClick r:id="rId3"/>
              </a:rPr>
              <a:t>30th International Conference on Parallel Architectures and Compilation Techniques</a:t>
            </a:r>
            <a:r>
              <a:rPr lang="en-US" sz="1800" i="1" dirty="0"/>
              <a:t> (</a:t>
            </a:r>
            <a:r>
              <a:rPr lang="en-US" sz="1800" b="1" i="1" dirty="0"/>
              <a:t>PACT</a:t>
            </a:r>
            <a:r>
              <a:rPr lang="en-US" sz="1800" i="1" dirty="0"/>
              <a:t>)</a:t>
            </a:r>
            <a:r>
              <a:rPr lang="en-US" sz="1800" dirty="0"/>
              <a:t>, Virtual, September 2021.</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Talk Video</a:t>
            </a:r>
            <a:r>
              <a:rPr lang="en-US" sz="1800" dirty="0"/>
              <a:t> (14 minutes)]</a:t>
            </a:r>
          </a:p>
          <a:p>
            <a:pPr marL="0" indent="0">
              <a:buNone/>
            </a:pPr>
            <a:br>
              <a:rPr lang="en-US" sz="1800" dirty="0"/>
            </a:br>
            <a:br>
              <a:rPr lang="en-US" sz="1800" dirty="0"/>
            </a:br>
            <a:br>
              <a:rPr lang="en-US" sz="1800" dirty="0"/>
            </a:br>
            <a:br>
              <a:rPr lang="en-US" sz="1800" dirty="0"/>
            </a:br>
            <a:endParaRPr lang="en-US" sz="1800" dirty="0"/>
          </a:p>
          <a:p>
            <a:pPr marL="0" indent="0">
              <a:buNone/>
            </a:pPr>
            <a:br>
              <a:rPr lang="en-US" sz="1800" dirty="0"/>
            </a:br>
            <a:br>
              <a:rPr lang="en-US" sz="1800" dirty="0"/>
            </a:br>
            <a:endParaRPr lang="en-US" sz="1800" dirty="0"/>
          </a:p>
        </p:txBody>
      </p:sp>
      <p:sp>
        <p:nvSpPr>
          <p:cNvPr id="4" name="Slide Number Placeholder 3">
            <a:extLst>
              <a:ext uri="{FF2B5EF4-FFF2-40B4-BE49-F238E27FC236}">
                <a16:creationId xmlns:a16="http://schemas.microsoft.com/office/drawing/2014/main" id="{D80A2729-1732-2046-89F9-FA4DB169A54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E5F50240-ACFE-DB4C-B85E-0E66A9F6E112}"/>
              </a:ext>
            </a:extLst>
          </p:cNvPr>
          <p:cNvPicPr>
            <a:picLocks noChangeAspect="1"/>
          </p:cNvPicPr>
          <p:nvPr/>
        </p:nvPicPr>
        <p:blipFill>
          <a:blip r:embed="rId7"/>
          <a:stretch>
            <a:fillRect/>
          </a:stretch>
        </p:blipFill>
        <p:spPr>
          <a:xfrm>
            <a:off x="0" y="3794547"/>
            <a:ext cx="9144000" cy="1794693"/>
          </a:xfrm>
          <a:prstGeom prst="rect">
            <a:avLst/>
          </a:prstGeom>
        </p:spPr>
      </p:pic>
    </p:spTree>
    <p:extLst>
      <p:ext uri="{BB962C8B-B14F-4D97-AF65-F5344CB8AC3E}">
        <p14:creationId xmlns:p14="http://schemas.microsoft.com/office/powerpoint/2010/main" val="3652776871"/>
      </p:ext>
    </p:extLst>
  </p:cSld>
  <p:clrMapOvr>
    <a:masterClrMapping/>
  </p:clrMapOvr>
  <p:transition/>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E50817-03A2-C34C-B4FF-641735F423A3}"/>
              </a:ext>
            </a:extLst>
          </p:cNvPr>
          <p:cNvSpPr>
            <a:spLocks noGrp="1"/>
          </p:cNvSpPr>
          <p:nvPr>
            <p:ph type="title"/>
          </p:nvPr>
        </p:nvSpPr>
        <p:spPr>
          <a:xfrm>
            <a:off x="228600" y="152400"/>
            <a:ext cx="9167936" cy="1066800"/>
          </a:xfrm>
        </p:spPr>
        <p:txBody>
          <a:bodyPr/>
          <a:lstStyle/>
          <a:p>
            <a:r>
              <a:rPr lang="en-US" sz="3800" dirty="0">
                <a:solidFill>
                  <a:srgbClr val="006633"/>
                </a:solidFill>
              </a:rPr>
              <a:t>Adoption: Accelerating Key Applications (VI)</a:t>
            </a:r>
            <a:endParaRPr lang="en-US" sz="3800" dirty="0"/>
          </a:p>
        </p:txBody>
      </p:sp>
      <p:sp>
        <p:nvSpPr>
          <p:cNvPr id="3" name="Content Placeholder 2">
            <a:extLst>
              <a:ext uri="{FF2B5EF4-FFF2-40B4-BE49-F238E27FC236}">
                <a16:creationId xmlns:a16="http://schemas.microsoft.com/office/drawing/2014/main" id="{FF97D5AB-D164-6C40-81B7-4D0DC0DCDB1F}"/>
              </a:ext>
            </a:extLst>
          </p:cNvPr>
          <p:cNvSpPr>
            <a:spLocks noGrp="1"/>
          </p:cNvSpPr>
          <p:nvPr>
            <p:ph idx="1"/>
          </p:nvPr>
        </p:nvSpPr>
        <p:spPr>
          <a:xfrm>
            <a:off x="228600" y="1047974"/>
            <a:ext cx="8610600" cy="5195664"/>
          </a:xfrm>
        </p:spPr>
        <p:txBody>
          <a:bodyPr/>
          <a:lstStyle/>
          <a:p>
            <a:r>
              <a:rPr lang="en-US" sz="1800" dirty="0"/>
              <a:t>Gagandeep Singh, </a:t>
            </a:r>
            <a:r>
              <a:rPr lang="en-US" sz="1800" dirty="0" err="1"/>
              <a:t>Dionysios</a:t>
            </a:r>
            <a:r>
              <a:rPr lang="en-US" sz="1800" dirty="0"/>
              <a:t> Diamantopoulos, Christoph </a:t>
            </a:r>
            <a:r>
              <a:rPr lang="en-US" sz="1800" dirty="0" err="1"/>
              <a:t>Hagleitner</a:t>
            </a:r>
            <a:r>
              <a:rPr lang="en-US" sz="1800" dirty="0"/>
              <a:t>, Juan Gómez-Luna, Sander </a:t>
            </a:r>
            <a:r>
              <a:rPr lang="en-US" sz="1800" dirty="0" err="1"/>
              <a:t>Stuijk</a:t>
            </a:r>
            <a:r>
              <a:rPr lang="en-US" sz="1800" dirty="0"/>
              <a:t>, Onur Mutlu, and Henk </a:t>
            </a:r>
            <a:r>
              <a:rPr lang="en-US" sz="1800" dirty="0" err="1"/>
              <a:t>Corporaal</a:t>
            </a:r>
            <a:r>
              <a:rPr lang="en-US" sz="1800" dirty="0"/>
              <a:t>,</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"NERO: A Near High-Bandwidth Memory Stencil Accelerator for Weather Prediction Modeling"</a:t>
            </a:r>
            <a:br>
              <a:rPr lang="en-US" sz="1800" dirty="0">
                <a:solidFill>
                  <a:srgbClr val="0432FF"/>
                </a:solidFill>
              </a:rPr>
            </a:br>
            <a:r>
              <a:rPr lang="en-US" sz="1800" i="1" dirty="0"/>
              <a:t>Proceedings of the </a:t>
            </a:r>
            <a:r>
              <a:rPr lang="en-US" sz="1800" i="1" dirty="0">
                <a:hlinkClick r:id="rId3"/>
              </a:rPr>
              <a:t>30th International Conference on Field-Programmable Logic and Applications</a:t>
            </a:r>
            <a:r>
              <a:rPr lang="en-US" sz="1800" i="1" dirty="0"/>
              <a:t> (</a:t>
            </a:r>
            <a:r>
              <a:rPr lang="en-US" sz="1800" b="1" i="1" dirty="0"/>
              <a:t>FPL</a:t>
            </a:r>
            <a:r>
              <a:rPr lang="en-US" sz="1800" i="1" dirty="0"/>
              <a:t>)</a:t>
            </a:r>
            <a:r>
              <a:rPr lang="en-US" sz="1800" dirty="0"/>
              <a:t>, Gothenburg, Sweden, September 2020.</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Lightning Talk Slides (pptx)</a:t>
            </a:r>
            <a:r>
              <a:rPr lang="en-US" sz="1800" dirty="0"/>
              <a:t> </a:t>
            </a:r>
            <a:r>
              <a:rPr lang="en-US" sz="1800" dirty="0">
                <a:hlinkClick r:id="rId7"/>
              </a:rPr>
              <a:t>(pdf)</a:t>
            </a:r>
            <a:r>
              <a:rPr lang="en-US" sz="1800" dirty="0"/>
              <a:t>]</a:t>
            </a:r>
            <a:br>
              <a:rPr lang="en-US" sz="1800" dirty="0"/>
            </a:br>
            <a:r>
              <a:rPr lang="en-US" sz="1800" dirty="0"/>
              <a:t>[</a:t>
            </a:r>
            <a:r>
              <a:rPr lang="en-US" sz="1800" dirty="0">
                <a:hlinkClick r:id="rId8"/>
              </a:rPr>
              <a:t>Talk Video</a:t>
            </a:r>
            <a:r>
              <a:rPr lang="en-US" sz="1800" dirty="0"/>
              <a:t> (23 minutes)]</a:t>
            </a:r>
            <a:br>
              <a:rPr lang="en-US" sz="1800" dirty="0"/>
            </a:br>
            <a:r>
              <a:rPr lang="en-US" sz="1800" b="1" i="1" dirty="0">
                <a:solidFill>
                  <a:srgbClr val="FF0000"/>
                </a:solidFill>
              </a:rPr>
              <a:t>Nominated for the Stamatis </a:t>
            </a:r>
            <a:r>
              <a:rPr lang="en-US" sz="1800" b="1" i="1" dirty="0" err="1">
                <a:solidFill>
                  <a:srgbClr val="FF0000"/>
                </a:solidFill>
              </a:rPr>
              <a:t>Vassiliadis</a:t>
            </a:r>
            <a:r>
              <a:rPr lang="en-US" sz="1800" b="1" i="1" dirty="0">
                <a:solidFill>
                  <a:srgbClr val="FF0000"/>
                </a:solidFill>
              </a:rPr>
              <a:t> Memorial Award.</a:t>
            </a:r>
            <a:endParaRPr lang="en-US" sz="1800" dirty="0">
              <a:solidFill>
                <a:srgbClr val="FF0000"/>
              </a:solidFill>
            </a:endParaRPr>
          </a:p>
          <a:p>
            <a:pPr marL="0" indent="0">
              <a:buNone/>
            </a:pPr>
            <a:endParaRPr lang="en-US" sz="1800" dirty="0"/>
          </a:p>
        </p:txBody>
      </p:sp>
      <p:sp>
        <p:nvSpPr>
          <p:cNvPr id="4" name="Slide Number Placeholder 3">
            <a:extLst>
              <a:ext uri="{FF2B5EF4-FFF2-40B4-BE49-F238E27FC236}">
                <a16:creationId xmlns:a16="http://schemas.microsoft.com/office/drawing/2014/main" id="{B3646032-3F84-E645-B1B4-D58327053A7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C3DC074A-85EF-0B47-B149-14C939DA56F0}"/>
              </a:ext>
            </a:extLst>
          </p:cNvPr>
          <p:cNvPicPr>
            <a:picLocks noChangeAspect="1"/>
          </p:cNvPicPr>
          <p:nvPr/>
        </p:nvPicPr>
        <p:blipFill>
          <a:blip r:embed="rId9"/>
          <a:stretch>
            <a:fillRect/>
          </a:stretch>
        </p:blipFill>
        <p:spPr>
          <a:xfrm>
            <a:off x="187036" y="4503738"/>
            <a:ext cx="8686800" cy="1739900"/>
          </a:xfrm>
          <a:prstGeom prst="rect">
            <a:avLst/>
          </a:prstGeom>
        </p:spPr>
      </p:pic>
    </p:spTree>
    <p:extLst>
      <p:ext uri="{BB962C8B-B14F-4D97-AF65-F5344CB8AC3E}">
        <p14:creationId xmlns:p14="http://schemas.microsoft.com/office/powerpoint/2010/main" val="2683275073"/>
      </p:ext>
    </p:extLst>
  </p:cSld>
  <p:clrMapOvr>
    <a:masterClrMapping/>
  </p:clrMapOvr>
  <p:transition/>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C49EE-1A88-0243-A7DE-08C788E89109}"/>
              </a:ext>
            </a:extLst>
          </p:cNvPr>
          <p:cNvSpPr>
            <a:spLocks noGrp="1"/>
          </p:cNvSpPr>
          <p:nvPr>
            <p:ph type="title"/>
          </p:nvPr>
        </p:nvSpPr>
        <p:spPr>
          <a:xfrm>
            <a:off x="228600" y="152400"/>
            <a:ext cx="9167936" cy="1066800"/>
          </a:xfrm>
        </p:spPr>
        <p:txBody>
          <a:bodyPr/>
          <a:lstStyle/>
          <a:p>
            <a:r>
              <a:rPr lang="en-US" sz="3800" dirty="0">
                <a:solidFill>
                  <a:srgbClr val="006633"/>
                </a:solidFill>
              </a:rPr>
              <a:t>Adoption: Accelerating Key Applications (VII)</a:t>
            </a:r>
            <a:endParaRPr lang="en-US" sz="3800" dirty="0"/>
          </a:p>
        </p:txBody>
      </p:sp>
      <p:sp>
        <p:nvSpPr>
          <p:cNvPr id="3" name="Content Placeholder 2">
            <a:extLst>
              <a:ext uri="{FF2B5EF4-FFF2-40B4-BE49-F238E27FC236}">
                <a16:creationId xmlns:a16="http://schemas.microsoft.com/office/drawing/2014/main" id="{9A260743-ABA5-274B-A6DC-99D41985D2A1}"/>
              </a:ext>
            </a:extLst>
          </p:cNvPr>
          <p:cNvSpPr>
            <a:spLocks noGrp="1"/>
          </p:cNvSpPr>
          <p:nvPr>
            <p:ph idx="1"/>
          </p:nvPr>
        </p:nvSpPr>
        <p:spPr>
          <a:xfrm>
            <a:off x="228600" y="1052736"/>
            <a:ext cx="8610600" cy="5195664"/>
          </a:xfrm>
        </p:spPr>
        <p:txBody>
          <a:bodyPr/>
          <a:lstStyle/>
          <a:p>
            <a:r>
              <a:rPr lang="en-US" sz="1800" dirty="0"/>
              <a:t>Ivan Fernandez, Ricardo </a:t>
            </a:r>
            <a:r>
              <a:rPr lang="en-US" sz="1800" dirty="0" err="1"/>
              <a:t>Quislant</a:t>
            </a:r>
            <a:r>
              <a:rPr lang="en-US" sz="1800" dirty="0"/>
              <a:t>, Christina </a:t>
            </a:r>
            <a:r>
              <a:rPr lang="en-US" sz="1800" dirty="0" err="1"/>
              <a:t>Giannoula</a:t>
            </a:r>
            <a:r>
              <a:rPr lang="en-US" sz="1800" dirty="0"/>
              <a:t>, Mohammed </a:t>
            </a:r>
            <a:r>
              <a:rPr lang="en-US" sz="1800" dirty="0" err="1"/>
              <a:t>Alser</a:t>
            </a:r>
            <a:r>
              <a:rPr lang="en-US" sz="1800" dirty="0"/>
              <a:t>, Juan Gómez-Luna, Eladio Gutiérrez, Oscar Plata,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"NATSA: A Near-Data Processing Accelerator for Time Series Analysis"</a:t>
            </a:r>
            <a:br>
              <a:rPr lang="en-US" sz="1800" dirty="0"/>
            </a:br>
            <a:r>
              <a:rPr lang="en-US" sz="1800" i="1" dirty="0"/>
              <a:t>Proceedings of the </a:t>
            </a:r>
            <a:r>
              <a:rPr lang="en-US" sz="1800" i="1" dirty="0">
                <a:hlinkClick r:id="rId3"/>
              </a:rPr>
              <a:t>38th IEEE International Conference on Computer Design</a:t>
            </a:r>
            <a:r>
              <a:rPr lang="en-US" sz="1800" i="1" dirty="0"/>
              <a:t> (</a:t>
            </a:r>
            <a:r>
              <a:rPr lang="en-US" sz="1800" b="1" i="1" dirty="0"/>
              <a:t>ICCD</a:t>
            </a:r>
            <a:r>
              <a:rPr lang="en-US" sz="1800" i="1" dirty="0"/>
              <a:t>)</a:t>
            </a:r>
            <a:r>
              <a:rPr lang="en-US" sz="1800" dirty="0"/>
              <a:t>, Virtual, October 2020.</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Talk Video</a:t>
            </a:r>
            <a:r>
              <a:rPr lang="en-US" sz="1800" dirty="0"/>
              <a:t> (10 minutes)]</a:t>
            </a:r>
            <a:br>
              <a:rPr lang="en-US" sz="1800" dirty="0"/>
            </a:br>
            <a:r>
              <a:rPr lang="en-US" sz="1800" dirty="0"/>
              <a:t>[</a:t>
            </a:r>
            <a:r>
              <a:rPr lang="en-US" sz="1800" dirty="0">
                <a:hlinkClick r:id="rId7"/>
              </a:rPr>
              <a:t>Source Code</a:t>
            </a:r>
            <a:r>
              <a:rPr lang="en-US" sz="1800" dirty="0"/>
              <a:t>]</a:t>
            </a:r>
          </a:p>
          <a:p>
            <a:pPr marL="0" indent="0">
              <a:buNone/>
            </a:pPr>
            <a:br>
              <a:rPr lang="en-US" sz="1800" dirty="0"/>
            </a:br>
            <a:br>
              <a:rPr lang="en-US" sz="1800" dirty="0"/>
            </a:br>
            <a:br>
              <a:rPr lang="en-US" sz="1800" dirty="0"/>
            </a:br>
            <a:endParaRPr lang="en-US" sz="1800" dirty="0"/>
          </a:p>
          <a:p>
            <a:pPr marL="0" indent="0">
              <a:buNone/>
            </a:pPr>
            <a:br>
              <a:rPr lang="en-US" sz="1800" dirty="0"/>
            </a:br>
            <a:br>
              <a:rPr lang="en-US" sz="1800" dirty="0"/>
            </a:br>
            <a:endParaRPr lang="en-US" sz="1800" dirty="0"/>
          </a:p>
        </p:txBody>
      </p:sp>
      <p:sp>
        <p:nvSpPr>
          <p:cNvPr id="4" name="Slide Number Placeholder 3">
            <a:extLst>
              <a:ext uri="{FF2B5EF4-FFF2-40B4-BE49-F238E27FC236}">
                <a16:creationId xmlns:a16="http://schemas.microsoft.com/office/drawing/2014/main" id="{D80A2729-1732-2046-89F9-FA4DB169A54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21FC5C2D-5A3C-4C43-8C1A-7654AE258E7B}"/>
              </a:ext>
            </a:extLst>
          </p:cNvPr>
          <p:cNvPicPr>
            <a:picLocks noChangeAspect="1"/>
          </p:cNvPicPr>
          <p:nvPr/>
        </p:nvPicPr>
        <p:blipFill>
          <a:blip r:embed="rId8"/>
          <a:stretch>
            <a:fillRect/>
          </a:stretch>
        </p:blipFill>
        <p:spPr>
          <a:xfrm>
            <a:off x="129251" y="3789040"/>
            <a:ext cx="8755925" cy="2002160"/>
          </a:xfrm>
          <a:prstGeom prst="rect">
            <a:avLst/>
          </a:prstGeom>
        </p:spPr>
      </p:pic>
    </p:spTree>
    <p:extLst>
      <p:ext uri="{BB962C8B-B14F-4D97-AF65-F5344CB8AC3E}">
        <p14:creationId xmlns:p14="http://schemas.microsoft.com/office/powerpoint/2010/main" val="4058037143"/>
      </p:ext>
    </p:extLst>
  </p:cSld>
  <p:clrMapOvr>
    <a:masterClrMapping/>
  </p:clrMapOvr>
  <p:transition/>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D5BF0-604F-064A-8A5C-798DA6F609D3}"/>
              </a:ext>
            </a:extLst>
          </p:cNvPr>
          <p:cNvSpPr>
            <a:spLocks noGrp="1"/>
          </p:cNvSpPr>
          <p:nvPr>
            <p:ph type="title"/>
          </p:nvPr>
        </p:nvSpPr>
        <p:spPr>
          <a:xfrm>
            <a:off x="228600" y="152400"/>
            <a:ext cx="9144000" cy="1066800"/>
          </a:xfrm>
        </p:spPr>
        <p:txBody>
          <a:bodyPr/>
          <a:lstStyle/>
          <a:p>
            <a:r>
              <a:rPr lang="en-US" sz="3700" dirty="0">
                <a:solidFill>
                  <a:srgbClr val="006633"/>
                </a:solidFill>
              </a:rPr>
              <a:t>Adoption: Accelerating Key Applications (VIII)</a:t>
            </a:r>
            <a:endParaRPr lang="en-US" sz="3000" b="1" dirty="0"/>
          </a:p>
        </p:txBody>
      </p:sp>
      <p:sp>
        <p:nvSpPr>
          <p:cNvPr id="3" name="Content Placeholder 2">
            <a:extLst>
              <a:ext uri="{FF2B5EF4-FFF2-40B4-BE49-F238E27FC236}">
                <a16:creationId xmlns:a16="http://schemas.microsoft.com/office/drawing/2014/main" id="{A132D235-9E9A-944F-9883-F07DBE9D4BB5}"/>
              </a:ext>
            </a:extLst>
          </p:cNvPr>
          <p:cNvSpPr>
            <a:spLocks noGrp="1"/>
          </p:cNvSpPr>
          <p:nvPr>
            <p:ph idx="1"/>
          </p:nvPr>
        </p:nvSpPr>
        <p:spPr>
          <a:xfrm>
            <a:off x="228600" y="980728"/>
            <a:ext cx="8610600" cy="5267672"/>
          </a:xfrm>
        </p:spPr>
        <p:txBody>
          <a:bodyPr/>
          <a:lstStyle/>
          <a:p>
            <a:r>
              <a:rPr lang="en-US" sz="1500" dirty="0"/>
              <a:t>Damla Senol Cali, Gurpreet S. Kalsi, </a:t>
            </a:r>
            <a:r>
              <a:rPr lang="en-US" sz="1500" dirty="0" err="1"/>
              <a:t>Zulal</a:t>
            </a:r>
            <a:r>
              <a:rPr lang="en-US" sz="1500" dirty="0"/>
              <a:t> </a:t>
            </a:r>
            <a:r>
              <a:rPr lang="en-US" sz="1500" dirty="0" err="1"/>
              <a:t>Bingol</a:t>
            </a:r>
            <a:r>
              <a:rPr lang="en-US" sz="1500" dirty="0"/>
              <a:t>, Can </a:t>
            </a:r>
            <a:r>
              <a:rPr lang="en-US" sz="1500" dirty="0" err="1"/>
              <a:t>Firtina</a:t>
            </a:r>
            <a:r>
              <a:rPr lang="en-US" sz="1500" dirty="0"/>
              <a:t>, Lavanya Subramanian, </a:t>
            </a:r>
            <a:r>
              <a:rPr lang="en-US" sz="1500" dirty="0" err="1"/>
              <a:t>Jeremie</a:t>
            </a:r>
            <a:r>
              <a:rPr lang="en-US" sz="1500" dirty="0"/>
              <a:t> S. Kim, </a:t>
            </a:r>
            <a:r>
              <a:rPr lang="en-US" sz="1500" dirty="0" err="1"/>
              <a:t>Rachata</a:t>
            </a:r>
            <a:r>
              <a:rPr lang="en-US" sz="1500" dirty="0"/>
              <a:t> Ausavarungnirun, Mohammed Alser, Juan Gomez-Luna, Amirali Boroumand, Anant Nori, Allison </a:t>
            </a:r>
            <a:r>
              <a:rPr lang="en-US" sz="1500" dirty="0" err="1"/>
              <a:t>Scibisz</a:t>
            </a:r>
            <a:r>
              <a:rPr lang="en-US" sz="1500" dirty="0"/>
              <a:t>, Sreenivas Subramoney, Can Alkan, Saugata Ghose,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"GenASM: A High-Performance, Low-Power Approximate String Matching Acceleration Framework for Genome Sequence Analysis"</a:t>
            </a:r>
            <a:br>
              <a:rPr lang="en-US" sz="1500" dirty="0">
                <a:solidFill>
                  <a:srgbClr val="0432FF"/>
                </a:solidFill>
              </a:rPr>
            </a:br>
            <a:r>
              <a:rPr lang="en-US" sz="1500" i="1" dirty="0"/>
              <a:t>Proceedings of the </a:t>
            </a:r>
            <a:r>
              <a:rPr lang="en-US" sz="1500" i="1" dirty="0">
                <a:hlinkClick r:id="rId3"/>
              </a:rPr>
              <a:t>53rd International Symposium on Microarchitecture</a:t>
            </a:r>
            <a:r>
              <a:rPr lang="en-US" sz="1500" i="1" dirty="0"/>
              <a:t> (</a:t>
            </a:r>
            <a:r>
              <a:rPr lang="en-US" sz="1500" b="1" i="1" dirty="0"/>
              <a:t>MICRO</a:t>
            </a:r>
            <a:r>
              <a:rPr lang="en-US" sz="1500" i="1" dirty="0"/>
              <a:t>)</a:t>
            </a:r>
            <a:r>
              <a:rPr lang="en-US" sz="1500" dirty="0"/>
              <a:t>, Virtual, October 2020.</a:t>
            </a:r>
            <a:br>
              <a:rPr lang="en-US" sz="1500" dirty="0"/>
            </a:br>
            <a:r>
              <a:rPr lang="en-US" sz="1500" dirty="0"/>
              <a:t>[</a:t>
            </a:r>
            <a:r>
              <a:rPr lang="en-US" sz="1500" dirty="0">
                <a:hlinkClick r:id="rId4"/>
              </a:rPr>
              <a:t>Lighting Talk Video</a:t>
            </a:r>
            <a:r>
              <a:rPr lang="en-US" sz="1500" dirty="0"/>
              <a:t> (1.5 minutes)]</a:t>
            </a:r>
            <a:br>
              <a:rPr lang="en-US" sz="1500" dirty="0"/>
            </a:br>
            <a:r>
              <a:rPr lang="en-US" sz="1500" dirty="0"/>
              <a:t>[</a:t>
            </a:r>
            <a:r>
              <a:rPr lang="en-US" sz="1500" dirty="0">
                <a:hlinkClick r:id="rId5"/>
              </a:rPr>
              <a:t>Lightning Talk Slides (pptx)</a:t>
            </a:r>
            <a:r>
              <a:rPr lang="en-US" sz="1500" dirty="0"/>
              <a:t> </a:t>
            </a:r>
            <a:r>
              <a:rPr lang="en-US" sz="1500" dirty="0">
                <a:hlinkClick r:id="rId6"/>
              </a:rPr>
              <a:t>(pdf)</a:t>
            </a:r>
            <a:r>
              <a:rPr lang="en-US" sz="1500" dirty="0"/>
              <a:t>]</a:t>
            </a:r>
            <a:br>
              <a:rPr lang="en-US" sz="1500" dirty="0"/>
            </a:br>
            <a:r>
              <a:rPr lang="en-US" sz="1500" dirty="0"/>
              <a:t>[</a:t>
            </a:r>
            <a:r>
              <a:rPr lang="en-US" sz="1500" dirty="0">
                <a:hlinkClick r:id="rId7"/>
              </a:rPr>
              <a:t>Talk Video</a:t>
            </a:r>
            <a:r>
              <a:rPr lang="en-US" sz="1500" dirty="0"/>
              <a:t> (18 minutes)]</a:t>
            </a:r>
            <a:br>
              <a:rPr lang="en-US" sz="1500" dirty="0"/>
            </a:br>
            <a:r>
              <a:rPr lang="en-US" sz="1500" dirty="0"/>
              <a:t>[</a:t>
            </a:r>
            <a:r>
              <a:rPr lang="en-US" sz="1500" dirty="0">
                <a:hlinkClick r:id="rId8"/>
              </a:rPr>
              <a:t>Slides (pptx)</a:t>
            </a:r>
            <a:r>
              <a:rPr lang="en-US" sz="1500" dirty="0"/>
              <a:t> </a:t>
            </a:r>
            <a:r>
              <a:rPr lang="en-US" sz="1500" dirty="0">
                <a:hlinkClick r:id="rId9"/>
              </a:rPr>
              <a:t>(pdf)</a:t>
            </a:r>
            <a:r>
              <a:rPr lang="en-US" sz="1500" dirty="0"/>
              <a:t>]</a:t>
            </a:r>
          </a:p>
          <a:p>
            <a:pPr marL="0" indent="0">
              <a:buNone/>
            </a:pPr>
            <a:br>
              <a:rPr lang="en-US" sz="1500" dirty="0"/>
            </a:br>
            <a:br>
              <a:rPr lang="en-US" sz="1500" dirty="0"/>
            </a:br>
            <a:endParaRPr lang="en-US" sz="1500" dirty="0"/>
          </a:p>
        </p:txBody>
      </p:sp>
      <p:sp>
        <p:nvSpPr>
          <p:cNvPr id="4" name="Slide Number Placeholder 3">
            <a:extLst>
              <a:ext uri="{FF2B5EF4-FFF2-40B4-BE49-F238E27FC236}">
                <a16:creationId xmlns:a16="http://schemas.microsoft.com/office/drawing/2014/main" id="{C0DB1DCE-E5D9-CD4A-A287-B342F108CBD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943A4793-1AF6-E942-81F7-38877A7E30AC}"/>
              </a:ext>
            </a:extLst>
          </p:cNvPr>
          <p:cNvPicPr>
            <a:picLocks noChangeAspect="1"/>
          </p:cNvPicPr>
          <p:nvPr/>
        </p:nvPicPr>
        <p:blipFill>
          <a:blip r:embed="rId10"/>
          <a:stretch>
            <a:fillRect/>
          </a:stretch>
        </p:blipFill>
        <p:spPr>
          <a:xfrm>
            <a:off x="0" y="4013776"/>
            <a:ext cx="9144000" cy="2442505"/>
          </a:xfrm>
          <a:prstGeom prst="rect">
            <a:avLst/>
          </a:prstGeom>
        </p:spPr>
      </p:pic>
    </p:spTree>
    <p:extLst>
      <p:ext uri="{BB962C8B-B14F-4D97-AF65-F5344CB8AC3E}">
        <p14:creationId xmlns:p14="http://schemas.microsoft.com/office/powerpoint/2010/main" val="4085600961"/>
      </p:ext>
    </p:extLst>
  </p:cSld>
  <p:clrMapOvr>
    <a:masterClrMapping/>
  </p:clrMapOvr>
  <p:transition/>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D5BF0-604F-064A-8A5C-798DA6F609D3}"/>
              </a:ext>
            </a:extLst>
          </p:cNvPr>
          <p:cNvSpPr>
            <a:spLocks noGrp="1"/>
          </p:cNvSpPr>
          <p:nvPr>
            <p:ph type="title"/>
          </p:nvPr>
        </p:nvSpPr>
        <p:spPr/>
        <p:txBody>
          <a:bodyPr/>
          <a:lstStyle/>
          <a:p>
            <a:r>
              <a:rPr lang="en-US" sz="3700" dirty="0">
                <a:solidFill>
                  <a:srgbClr val="006633"/>
                </a:solidFill>
              </a:rPr>
              <a:t>Adoption: Accelerating Key Applications (IX)</a:t>
            </a:r>
            <a:endParaRPr lang="en-US" sz="3000" b="1" dirty="0"/>
          </a:p>
        </p:txBody>
      </p:sp>
      <p:sp>
        <p:nvSpPr>
          <p:cNvPr id="3" name="Content Placeholder 2">
            <a:extLst>
              <a:ext uri="{FF2B5EF4-FFF2-40B4-BE49-F238E27FC236}">
                <a16:creationId xmlns:a16="http://schemas.microsoft.com/office/drawing/2014/main" id="{A132D235-9E9A-944F-9883-F07DBE9D4BB5}"/>
              </a:ext>
            </a:extLst>
          </p:cNvPr>
          <p:cNvSpPr>
            <a:spLocks noGrp="1"/>
          </p:cNvSpPr>
          <p:nvPr>
            <p:ph idx="1"/>
          </p:nvPr>
        </p:nvSpPr>
        <p:spPr>
          <a:xfrm>
            <a:off x="228600" y="980728"/>
            <a:ext cx="8610600" cy="5267672"/>
          </a:xfrm>
        </p:spPr>
        <p:txBody>
          <a:bodyPr/>
          <a:lstStyle/>
          <a:p>
            <a:r>
              <a:rPr lang="en-US" sz="1600" dirty="0" err="1"/>
              <a:t>Damla</a:t>
            </a:r>
            <a:r>
              <a:rPr lang="en-US" sz="1600" dirty="0"/>
              <a:t> </a:t>
            </a:r>
            <a:r>
              <a:rPr lang="en-US" sz="1600" dirty="0" err="1"/>
              <a:t>Senol</a:t>
            </a:r>
            <a:r>
              <a:rPr lang="en-US" sz="1600" dirty="0"/>
              <a:t> Cali, Konstantinos </a:t>
            </a:r>
            <a:r>
              <a:rPr lang="en-US" sz="1600" dirty="0" err="1"/>
              <a:t>Kanellopoulos</a:t>
            </a:r>
            <a:r>
              <a:rPr lang="en-US" sz="1600" dirty="0"/>
              <a:t>, Joel </a:t>
            </a:r>
            <a:r>
              <a:rPr lang="en-US" sz="1600" dirty="0" err="1"/>
              <a:t>Lindegger</a:t>
            </a:r>
            <a:r>
              <a:rPr lang="en-US" sz="1600" dirty="0"/>
              <a:t>, </a:t>
            </a:r>
            <a:r>
              <a:rPr lang="en-US" sz="1600" dirty="0" err="1"/>
              <a:t>Zulal</a:t>
            </a:r>
            <a:r>
              <a:rPr lang="en-US" sz="1600" dirty="0"/>
              <a:t> </a:t>
            </a:r>
            <a:r>
              <a:rPr lang="en-US" sz="1600" dirty="0" err="1"/>
              <a:t>Bingol</a:t>
            </a:r>
            <a:r>
              <a:rPr lang="en-US" sz="1600" dirty="0"/>
              <a:t>, Gurpreet S. Kalsi, </a:t>
            </a:r>
            <a:r>
              <a:rPr lang="en-US" sz="1600" dirty="0" err="1"/>
              <a:t>Ziyi</a:t>
            </a:r>
            <a:r>
              <a:rPr lang="en-US" sz="1600" dirty="0"/>
              <a:t> </a:t>
            </a:r>
            <a:r>
              <a:rPr lang="en-US" sz="1600" dirty="0" err="1"/>
              <a:t>Zuo</a:t>
            </a:r>
            <a:r>
              <a:rPr lang="en-US" sz="1600" dirty="0"/>
              <a:t>, Can </a:t>
            </a:r>
            <a:r>
              <a:rPr lang="en-US" sz="1600" dirty="0" err="1"/>
              <a:t>Firtina</a:t>
            </a:r>
            <a:r>
              <a:rPr lang="en-US" sz="1600" dirty="0"/>
              <a:t>, </a:t>
            </a:r>
            <a:r>
              <a:rPr lang="en-US" sz="1600" dirty="0" err="1"/>
              <a:t>Meryem</a:t>
            </a:r>
            <a:r>
              <a:rPr lang="en-US" sz="1600" dirty="0"/>
              <a:t> Banu </a:t>
            </a:r>
            <a:r>
              <a:rPr lang="en-US" sz="1600" dirty="0" err="1"/>
              <a:t>Cavlak</a:t>
            </a:r>
            <a:r>
              <a:rPr lang="en-US" sz="1600" dirty="0"/>
              <a:t>, </a:t>
            </a:r>
            <a:r>
              <a:rPr lang="en-US" sz="1600" dirty="0" err="1"/>
              <a:t>Jeremie</a:t>
            </a:r>
            <a:r>
              <a:rPr lang="en-US" sz="1600" dirty="0"/>
              <a:t> Kim, Nika </a:t>
            </a:r>
            <a:r>
              <a:rPr lang="en-US" sz="1600" dirty="0" err="1"/>
              <a:t>MansouriGhiasi</a:t>
            </a:r>
            <a:r>
              <a:rPr lang="en-US" sz="1600" dirty="0"/>
              <a:t>, Gagandeep Singh, Juan Gomez-Luna, Nour </a:t>
            </a:r>
            <a:r>
              <a:rPr lang="en-US" sz="1600" dirty="0" err="1"/>
              <a:t>Almadhoun</a:t>
            </a:r>
            <a:r>
              <a:rPr lang="en-US" sz="1600" dirty="0"/>
              <a:t> </a:t>
            </a:r>
            <a:r>
              <a:rPr lang="en-US" sz="1600" dirty="0" err="1"/>
              <a:t>Alserr</a:t>
            </a:r>
            <a:r>
              <a:rPr lang="en-US" sz="1600" dirty="0"/>
              <a:t>, Mohammed </a:t>
            </a:r>
            <a:r>
              <a:rPr lang="en-US" sz="1600" dirty="0" err="1"/>
              <a:t>Alser</a:t>
            </a:r>
            <a:r>
              <a:rPr lang="en-US" sz="1600" dirty="0"/>
              <a:t>, Sreenivas </a:t>
            </a:r>
            <a:r>
              <a:rPr lang="en-US" sz="1600" dirty="0" err="1"/>
              <a:t>Subramoney</a:t>
            </a:r>
            <a:r>
              <a:rPr lang="en-US" sz="1600" dirty="0"/>
              <a:t>, Can </a:t>
            </a:r>
            <a:r>
              <a:rPr lang="en-US" sz="1600" dirty="0" err="1"/>
              <a:t>Alkan</a:t>
            </a:r>
            <a:r>
              <a:rPr lang="en-US" sz="1600" dirty="0"/>
              <a:t>, </a:t>
            </a:r>
            <a:r>
              <a:rPr lang="en-US" sz="1600" dirty="0" err="1"/>
              <a:t>Saugata</a:t>
            </a:r>
            <a:r>
              <a:rPr lang="en-US" sz="1600" dirty="0"/>
              <a:t> Ghose, and Onur Mutlu,</a:t>
            </a:r>
            <a:br>
              <a:rPr lang="en-US" sz="1600" dirty="0"/>
            </a:br>
            <a:r>
              <a:rPr lang="en-US" sz="1600" b="1" dirty="0">
                <a:solidFill>
                  <a:srgbClr val="0000FF"/>
                </a:solidFill>
                <a:hlinkClick r:id="rId2">
                  <a:extLst>
                    <a:ext uri="{A12FA001-AC4F-418D-AE19-62706E023703}">
                      <ahyp:hlinkClr xmlns:ahyp="http://schemas.microsoft.com/office/drawing/2018/hyperlinkcolor" val="tx"/>
                    </a:ext>
                  </a:extLst>
                </a:hlinkClick>
              </a:rPr>
              <a:t>"SeGraM: A Universal Hardware Accelerator for Genomic Sequence-to-Graph and Sequence-to-Sequence Mapping"</a:t>
            </a:r>
            <a:br>
              <a:rPr lang="en-US" sz="1600" dirty="0"/>
            </a:br>
            <a:r>
              <a:rPr lang="en-US" sz="1600" i="1" dirty="0"/>
              <a:t>Proceedings of the </a:t>
            </a:r>
            <a:r>
              <a:rPr lang="en-US" sz="1600" i="1" dirty="0">
                <a:hlinkClick r:id="rId3"/>
              </a:rPr>
              <a:t>49th International Symposium on Computer Architecture</a:t>
            </a:r>
            <a:r>
              <a:rPr lang="en-US" sz="1600" i="1" dirty="0"/>
              <a:t> (</a:t>
            </a:r>
            <a:r>
              <a:rPr lang="en-US" sz="1600" b="1" i="1" dirty="0"/>
              <a:t>ISCA</a:t>
            </a:r>
            <a:r>
              <a:rPr lang="en-US" sz="1600" i="1" dirty="0"/>
              <a:t>)</a:t>
            </a:r>
            <a:r>
              <a:rPr lang="en-US" sz="1600" dirty="0"/>
              <a:t>, New York, June 2022.</a:t>
            </a:r>
            <a:br>
              <a:rPr lang="en-US" sz="1600" dirty="0"/>
            </a:br>
            <a:r>
              <a:rPr lang="en-US" sz="1600" dirty="0"/>
              <a:t>[</a:t>
            </a:r>
            <a:r>
              <a:rPr lang="en-US" sz="1600" dirty="0">
                <a:hlinkClick r:id="rId4"/>
              </a:rPr>
              <a:t>arXiv version</a:t>
            </a:r>
            <a:r>
              <a:rPr lang="en-US" sz="1600" dirty="0"/>
              <a:t>]</a:t>
            </a:r>
          </a:p>
          <a:p>
            <a:pPr marL="0" indent="0">
              <a:buNone/>
            </a:pPr>
            <a:br>
              <a:rPr lang="en-US" sz="1600" dirty="0"/>
            </a:br>
            <a:br>
              <a:rPr lang="en-US" sz="1600" dirty="0"/>
            </a:br>
            <a:br>
              <a:rPr lang="en-US" sz="1600" dirty="0"/>
            </a:br>
            <a:endParaRPr lang="en-US" sz="1600" dirty="0"/>
          </a:p>
        </p:txBody>
      </p:sp>
      <p:sp>
        <p:nvSpPr>
          <p:cNvPr id="4" name="Slide Number Placeholder 3">
            <a:extLst>
              <a:ext uri="{FF2B5EF4-FFF2-40B4-BE49-F238E27FC236}">
                <a16:creationId xmlns:a16="http://schemas.microsoft.com/office/drawing/2014/main" id="{C0DB1DCE-E5D9-CD4A-A287-B342F108CBD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0B477C33-B9F9-1DE8-0190-AA7C750B3BB4}"/>
              </a:ext>
            </a:extLst>
          </p:cNvPr>
          <p:cNvPicPr>
            <a:picLocks noChangeAspect="1"/>
          </p:cNvPicPr>
          <p:nvPr/>
        </p:nvPicPr>
        <p:blipFill>
          <a:blip r:embed="rId5"/>
          <a:stretch>
            <a:fillRect/>
          </a:stretch>
        </p:blipFill>
        <p:spPr>
          <a:xfrm>
            <a:off x="0" y="3562568"/>
            <a:ext cx="9144000" cy="2458720"/>
          </a:xfrm>
          <a:prstGeom prst="rect">
            <a:avLst/>
          </a:prstGeom>
        </p:spPr>
      </p:pic>
      <p:sp>
        <p:nvSpPr>
          <p:cNvPr id="5" name="TextBox 4">
            <a:extLst>
              <a:ext uri="{FF2B5EF4-FFF2-40B4-BE49-F238E27FC236}">
                <a16:creationId xmlns:a16="http://schemas.microsoft.com/office/drawing/2014/main" id="{EFD7793F-70F0-ABDA-8C95-C6EAE74CBBCA}"/>
              </a:ext>
            </a:extLst>
          </p:cNvPr>
          <p:cNvSpPr txBox="1"/>
          <p:nvPr/>
        </p:nvSpPr>
        <p:spPr>
          <a:xfrm>
            <a:off x="1489265" y="6351711"/>
            <a:ext cx="6165470"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FF"/>
                </a:solidFill>
                <a:effectLst/>
                <a:uLnTx/>
                <a:uFillTx/>
                <a:latin typeface="Tahoma"/>
                <a:ea typeface="+mn-ea"/>
                <a:cs typeface="+mn-cs"/>
                <a:hlinkClick r:id="rId4">
                  <a:extLst>
                    <a:ext uri="{A12FA001-AC4F-418D-AE19-62706E023703}">
                      <ahyp:hlinkClr xmlns:ahyp="http://schemas.microsoft.com/office/drawing/2018/hyperlinkcolor" val="tx"/>
                    </a:ext>
                  </a:extLst>
                </a:hlinkClick>
              </a:rPr>
              <a:t>https://arxiv.org/pdf/2205.05883.pdf</a:t>
            </a:r>
            <a:endParaRPr kumimoji="0" lang="en-US" sz="2400" b="1" i="0" u="none" strike="noStrike" kern="1200" cap="none" spc="0" normalizeH="0" baseline="0" noProof="0" dirty="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1612083172"/>
      </p:ext>
    </p:extLst>
  </p:cSld>
  <p:clrMapOvr>
    <a:masterClrMapping/>
  </p:clrMapOvr>
  <p:transition/>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87E8B4-949E-9F09-043F-5209533A1F31}"/>
              </a:ext>
            </a:extLst>
          </p:cNvPr>
          <p:cNvSpPr>
            <a:spLocks noGrp="1"/>
          </p:cNvSpPr>
          <p:nvPr>
            <p:ph type="title"/>
          </p:nvPr>
        </p:nvSpPr>
        <p:spPr>
          <a:xfrm>
            <a:off x="228600" y="152400"/>
            <a:ext cx="9816008" cy="1066800"/>
          </a:xfrm>
        </p:spPr>
        <p:txBody>
          <a:bodyPr/>
          <a:lstStyle/>
          <a:p>
            <a:r>
              <a:rPr lang="en-US" sz="3800" dirty="0">
                <a:solidFill>
                  <a:srgbClr val="006633"/>
                </a:solidFill>
              </a:rPr>
              <a:t>Adoption: Accelerating Key Applications (X)</a:t>
            </a:r>
            <a:endParaRPr lang="en-US" sz="3800" dirty="0"/>
          </a:p>
        </p:txBody>
      </p:sp>
      <p:sp>
        <p:nvSpPr>
          <p:cNvPr id="3" name="Content Placeholder 2">
            <a:extLst>
              <a:ext uri="{FF2B5EF4-FFF2-40B4-BE49-F238E27FC236}">
                <a16:creationId xmlns:a16="http://schemas.microsoft.com/office/drawing/2014/main" id="{B6DD14E2-BB96-C8B9-DAB3-23B6688E34E3}"/>
              </a:ext>
            </a:extLst>
          </p:cNvPr>
          <p:cNvSpPr>
            <a:spLocks noGrp="1"/>
          </p:cNvSpPr>
          <p:nvPr>
            <p:ph idx="1"/>
          </p:nvPr>
        </p:nvSpPr>
        <p:spPr>
          <a:xfrm>
            <a:off x="228600" y="1124744"/>
            <a:ext cx="8610600" cy="5123656"/>
          </a:xfrm>
        </p:spPr>
        <p:txBody>
          <a:bodyPr/>
          <a:lstStyle/>
          <a:p>
            <a:r>
              <a:rPr lang="en-US" sz="1700" dirty="0" err="1"/>
              <a:t>Amirali</a:t>
            </a:r>
            <a:r>
              <a:rPr lang="en-US" sz="1700" dirty="0"/>
              <a:t> </a:t>
            </a:r>
            <a:r>
              <a:rPr lang="en-US" sz="1700" dirty="0" err="1"/>
              <a:t>Boroumand</a:t>
            </a:r>
            <a:r>
              <a:rPr lang="en-US" sz="1700" dirty="0"/>
              <a:t>, </a:t>
            </a:r>
            <a:r>
              <a:rPr lang="en-US" sz="1700" dirty="0" err="1"/>
              <a:t>Saugata</a:t>
            </a:r>
            <a:r>
              <a:rPr lang="en-US" sz="1700" dirty="0"/>
              <a:t> Ghose, Geraldo F. Oliveira, and Onur Mutlu,</a:t>
            </a:r>
            <a:br>
              <a:rPr lang="en-US" sz="1700" dirty="0"/>
            </a:br>
            <a:r>
              <a:rPr lang="en-US" sz="1700" b="1" dirty="0">
                <a:solidFill>
                  <a:srgbClr val="0000FF"/>
                </a:solidFill>
                <a:hlinkClick r:id="rId2">
                  <a:extLst>
                    <a:ext uri="{A12FA001-AC4F-418D-AE19-62706E023703}">
                      <ahyp:hlinkClr xmlns:ahyp="http://schemas.microsoft.com/office/drawing/2018/hyperlinkcolor" val="tx"/>
                    </a:ext>
                  </a:extLst>
                </a:hlinkClick>
              </a:rPr>
              <a:t>"Polynesia: Enabling High-Performance and Energy-Efficient Hybrid Transactional/Analytical Databases with Hardware/Software Co-Design"</a:t>
            </a:r>
            <a:br>
              <a:rPr lang="en-US" sz="1700" dirty="0">
                <a:solidFill>
                  <a:srgbClr val="0000FF"/>
                </a:solidFill>
              </a:rPr>
            </a:br>
            <a:r>
              <a:rPr lang="en-US" sz="1700" i="1" dirty="0"/>
              <a:t>Proceedings of the </a:t>
            </a:r>
            <a:r>
              <a:rPr lang="en-US" sz="1700" i="1" dirty="0">
                <a:hlinkClick r:id="rId3"/>
              </a:rPr>
              <a:t>38th International Conference on Data Engineering</a:t>
            </a:r>
            <a:r>
              <a:rPr lang="en-US" sz="1700" i="1" dirty="0"/>
              <a:t> (</a:t>
            </a:r>
            <a:r>
              <a:rPr lang="en-US" sz="1700" b="1" i="1" dirty="0"/>
              <a:t>ICDE</a:t>
            </a:r>
            <a:r>
              <a:rPr lang="en-US" sz="1700" i="1" dirty="0"/>
              <a:t>)</a:t>
            </a:r>
            <a:r>
              <a:rPr lang="en-US" sz="1700" dirty="0"/>
              <a:t>, Virtual, May 2022.</a:t>
            </a:r>
            <a:br>
              <a:rPr lang="en-US" sz="1700" dirty="0"/>
            </a:br>
            <a:r>
              <a:rPr lang="en-US" sz="1700" dirty="0"/>
              <a:t>[</a:t>
            </a:r>
            <a:r>
              <a:rPr lang="en-US" sz="1700" dirty="0">
                <a:hlinkClick r:id="rId4"/>
              </a:rPr>
              <a:t>arXiv version</a:t>
            </a:r>
            <a:r>
              <a:rPr lang="en-US" sz="1700" dirty="0"/>
              <a:t>]</a:t>
            </a:r>
            <a:br>
              <a:rPr lang="en-US" sz="1700" dirty="0"/>
            </a:br>
            <a:r>
              <a:rPr lang="en-US" sz="1700" dirty="0"/>
              <a:t>[</a:t>
            </a:r>
            <a:r>
              <a:rPr lang="en-US" sz="1700" dirty="0">
                <a:hlinkClick r:id="rId5"/>
              </a:rPr>
              <a:t>Slides (pptx)</a:t>
            </a:r>
            <a:r>
              <a:rPr lang="en-US" sz="1700" dirty="0"/>
              <a:t> </a:t>
            </a:r>
            <a:r>
              <a:rPr lang="en-US" sz="1700" dirty="0">
                <a:hlinkClick r:id="rId6"/>
              </a:rPr>
              <a:t>(pdf)</a:t>
            </a:r>
            <a:r>
              <a:rPr lang="en-US" sz="1700" dirty="0"/>
              <a:t>]</a:t>
            </a:r>
            <a:br>
              <a:rPr lang="en-US" sz="1700" dirty="0"/>
            </a:br>
            <a:r>
              <a:rPr lang="en-US" sz="1700" dirty="0"/>
              <a:t>[</a:t>
            </a:r>
            <a:r>
              <a:rPr lang="en-US" sz="1700" dirty="0">
                <a:hlinkClick r:id="rId7"/>
              </a:rPr>
              <a:t>Short Talk Slides (pptx)</a:t>
            </a:r>
            <a:r>
              <a:rPr lang="en-US" sz="1700" dirty="0"/>
              <a:t> </a:t>
            </a:r>
            <a:r>
              <a:rPr lang="en-US" sz="1700" dirty="0">
                <a:hlinkClick r:id="rId8"/>
              </a:rPr>
              <a:t>(pdf)</a:t>
            </a:r>
            <a:r>
              <a:rPr lang="en-US" sz="1700" dirty="0"/>
              <a:t>]</a:t>
            </a:r>
          </a:p>
          <a:p>
            <a:pPr marL="0" indent="0">
              <a:buNone/>
            </a:pPr>
            <a:br>
              <a:rPr lang="en-US" sz="1700" dirty="0"/>
            </a:br>
            <a:endParaRPr lang="en-US" sz="1700" dirty="0"/>
          </a:p>
        </p:txBody>
      </p:sp>
      <p:sp>
        <p:nvSpPr>
          <p:cNvPr id="4" name="Slide Number Placeholder 3">
            <a:extLst>
              <a:ext uri="{FF2B5EF4-FFF2-40B4-BE49-F238E27FC236}">
                <a16:creationId xmlns:a16="http://schemas.microsoft.com/office/drawing/2014/main" id="{CBDCB64F-3910-12B7-4D3E-28FB26AB451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B20A66B2-A34D-555A-B962-7CC892A81C76}"/>
              </a:ext>
            </a:extLst>
          </p:cNvPr>
          <p:cNvPicPr>
            <a:picLocks noChangeAspect="1"/>
          </p:cNvPicPr>
          <p:nvPr/>
        </p:nvPicPr>
        <p:blipFill>
          <a:blip r:embed="rId9"/>
          <a:stretch>
            <a:fillRect/>
          </a:stretch>
        </p:blipFill>
        <p:spPr>
          <a:xfrm>
            <a:off x="0" y="4077072"/>
            <a:ext cx="9144000" cy="1912243"/>
          </a:xfrm>
          <a:prstGeom prst="rect">
            <a:avLst/>
          </a:prstGeom>
        </p:spPr>
      </p:pic>
      <p:sp>
        <p:nvSpPr>
          <p:cNvPr id="6" name="TextBox 5">
            <a:extLst>
              <a:ext uri="{FF2B5EF4-FFF2-40B4-BE49-F238E27FC236}">
                <a16:creationId xmlns:a16="http://schemas.microsoft.com/office/drawing/2014/main" id="{8062D7E6-31B2-D4AC-7E0C-D0BA16566789}"/>
              </a:ext>
            </a:extLst>
          </p:cNvPr>
          <p:cNvSpPr txBox="1"/>
          <p:nvPr/>
        </p:nvSpPr>
        <p:spPr>
          <a:xfrm>
            <a:off x="1657151" y="6381328"/>
            <a:ext cx="5753498" cy="430887"/>
          </a:xfrm>
          <a:prstGeom prst="rect">
            <a:avLst/>
          </a:prstGeom>
          <a:noFill/>
        </p:spPr>
        <p:txBody>
          <a:bodyPr wrap="none" rtlCol="0">
            <a:spAutoFit/>
          </a:bodyPr>
          <a:lstStyle/>
          <a:p>
            <a:r>
              <a:rPr lang="en-US" sz="2200" b="1" dirty="0">
                <a:solidFill>
                  <a:srgbClr val="0000FF"/>
                </a:solidFill>
                <a:hlinkClick r:id="rId4">
                  <a:extLst>
                    <a:ext uri="{A12FA001-AC4F-418D-AE19-62706E023703}">
                      <ahyp:hlinkClr xmlns:ahyp="http://schemas.microsoft.com/office/drawing/2018/hyperlinkcolor" val="tx"/>
                    </a:ext>
                  </a:extLst>
                </a:hlinkClick>
              </a:rPr>
              <a:t>https://arxiv.org/pdf/2204.11275.pdf</a:t>
            </a:r>
            <a:r>
              <a:rPr lang="en-US" sz="2200" b="1" dirty="0">
                <a:solidFill>
                  <a:srgbClr val="0000FF"/>
                </a:solidFill>
              </a:rPr>
              <a:t> </a:t>
            </a:r>
          </a:p>
        </p:txBody>
      </p:sp>
    </p:spTree>
    <p:extLst>
      <p:ext uri="{BB962C8B-B14F-4D97-AF65-F5344CB8AC3E}">
        <p14:creationId xmlns:p14="http://schemas.microsoft.com/office/powerpoint/2010/main" val="3369967612"/>
      </p:ext>
    </p:extLst>
  </p:cSld>
  <p:clrMapOvr>
    <a:masterClrMapping/>
  </p:clrMapOvr>
  <p:transition/>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Adoption: How to Keep It </a:t>
            </a:r>
            <a:r>
              <a:rPr lang="en-US" b="1" dirty="0"/>
              <a:t>Simple</a:t>
            </a:r>
            <a:r>
              <a:rPr lang="en-US" dirty="0"/>
              <a:t>?</a:t>
            </a:r>
          </a:p>
        </p:txBody>
      </p:sp>
      <p:sp>
        <p:nvSpPr>
          <p:cNvPr id="3" name="Content Placeholder 2"/>
          <p:cNvSpPr>
            <a:spLocks noGrp="1"/>
          </p:cNvSpPr>
          <p:nvPr>
            <p:ph idx="1"/>
          </p:nvPr>
        </p:nvSpPr>
        <p:spPr>
          <a:xfrm>
            <a:off x="228600" y="1052736"/>
            <a:ext cx="8610600" cy="5195664"/>
          </a:xfrm>
        </p:spPr>
        <p:txBody>
          <a:bodyPr/>
          <a:lstStyle/>
          <a:p>
            <a:r>
              <a:rPr lang="en-US" dirty="0" err="1"/>
              <a:t>Junwhan</a:t>
            </a:r>
            <a:r>
              <a:rPr lang="en-US" dirty="0"/>
              <a:t> </a:t>
            </a:r>
            <a:r>
              <a:rPr lang="en-US" dirty="0" err="1"/>
              <a:t>Ahn</a:t>
            </a:r>
            <a:r>
              <a:rPr lang="en-US" dirty="0"/>
              <a:t>, </a:t>
            </a:r>
            <a:r>
              <a:rPr lang="en-US" dirty="0" err="1"/>
              <a:t>Sungjoo</a:t>
            </a:r>
            <a:r>
              <a:rPr lang="en-US" dirty="0"/>
              <a:t> </a:t>
            </a:r>
            <a:r>
              <a:rPr lang="en-US" dirty="0" err="1"/>
              <a:t>Yoo</a:t>
            </a:r>
            <a:r>
              <a:rPr lang="en-US" dirty="0"/>
              <a:t>, Onur Mutlu, and </a:t>
            </a:r>
            <a:r>
              <a:rPr lang="en-US" dirty="0" err="1"/>
              <a:t>Kiyoung</a:t>
            </a:r>
            <a:r>
              <a:rPr lang="en-US" dirty="0"/>
              <a:t> Choi,</a:t>
            </a:r>
            <a:br>
              <a:rPr lang="en-US" dirty="0"/>
            </a:br>
            <a:r>
              <a:rPr lang="en-US" b="1" dirty="0">
                <a:solidFill>
                  <a:srgbClr val="0432FF"/>
                </a:solidFill>
                <a:hlinkClick r:id="rId2">
                  <a:extLst>
                    <a:ext uri="{A12FA001-AC4F-418D-AE19-62706E023703}">
                      <ahyp:hlinkClr xmlns:ahyp="http://schemas.microsoft.com/office/drawing/2018/hyperlinkcolor" val="tx"/>
                    </a:ext>
                  </a:extLst>
                </a:hlinkClick>
              </a:rPr>
              <a:t>"PIM-Enabled Instructions: A Low-Overhead, Locality-Aware Processing-in-Memory Architecture"</a:t>
            </a:r>
            <a:br>
              <a:rPr lang="en-US" dirty="0">
                <a:solidFill>
                  <a:srgbClr val="0432FF"/>
                </a:solidFill>
              </a:rPr>
            </a:br>
            <a:r>
              <a:rPr lang="en-US" i="1" dirty="0"/>
              <a:t>Proceedings of the </a:t>
            </a:r>
            <a:r>
              <a:rPr lang="en-US" i="1" dirty="0">
                <a:hlinkClick r:id="rId3"/>
              </a:rPr>
              <a:t>42nd International Symposium on Computer Architecture</a:t>
            </a:r>
            <a:r>
              <a:rPr lang="en-US" i="1" dirty="0"/>
              <a:t> (</a:t>
            </a:r>
            <a:r>
              <a:rPr lang="en-US" b="1" i="1" dirty="0"/>
              <a:t>ISCA</a:t>
            </a:r>
            <a:r>
              <a:rPr lang="en-US" i="1" dirty="0"/>
              <a:t>)</a:t>
            </a:r>
            <a:r>
              <a:rPr lang="en-US" dirty="0"/>
              <a:t>, Portland, OR, June 2015. </a:t>
            </a:r>
            <a:br>
              <a:rPr lang="en-US" dirty="0"/>
            </a:br>
            <a:r>
              <a:rPr lang="en-US" dirty="0"/>
              <a:t>[</a:t>
            </a:r>
            <a:r>
              <a:rPr lang="en-US" dirty="0">
                <a:hlinkClick r:id="rId4"/>
              </a:rPr>
              <a:t>Slides (pdf)</a:t>
            </a:r>
            <a:r>
              <a:rPr lang="en-US" dirty="0"/>
              <a:t>] [</a:t>
            </a:r>
            <a:r>
              <a:rPr lang="en-US" dirty="0">
                <a:hlinkClick r:id="rId5"/>
              </a:rPr>
              <a:t>Lightning Session Slides (pdf)</a:t>
            </a:r>
            <a:r>
              <a:rPr lang="en-US" dirty="0"/>
              <a:t>]  </a:t>
            </a:r>
          </a:p>
          <a:p>
            <a:endParaRPr lang="en-US" dirty="0"/>
          </a:p>
          <a:p>
            <a:endParaRPr lang="en-US" dirty="0"/>
          </a:p>
        </p:txBody>
      </p:sp>
      <p:pic>
        <p:nvPicPr>
          <p:cNvPr id="5" name="Picture 4"/>
          <p:cNvPicPr>
            <a:picLocks noChangeAspect="1"/>
          </p:cNvPicPr>
          <p:nvPr/>
        </p:nvPicPr>
        <p:blipFill>
          <a:blip r:embed="rId6"/>
          <a:stretch>
            <a:fillRect/>
          </a:stretch>
        </p:blipFill>
        <p:spPr>
          <a:xfrm>
            <a:off x="0" y="4177496"/>
            <a:ext cx="9144000" cy="2275840"/>
          </a:xfrm>
          <a:prstGeom prst="rect">
            <a:avLst/>
          </a:prstGeom>
        </p:spPr>
      </p:pic>
    </p:spTree>
    <p:extLst>
      <p:ext uri="{BB962C8B-B14F-4D97-AF65-F5344CB8AC3E}">
        <p14:creationId xmlns:p14="http://schemas.microsoft.com/office/powerpoint/2010/main" val="75846311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9095928" cy="1066800"/>
          </a:xfrm>
        </p:spPr>
        <p:txBody>
          <a:bodyPr/>
          <a:lstStyle/>
          <a:p>
            <a:r>
              <a:rPr lang="en-US" dirty="0"/>
              <a:t>Adoption: How to Maintain </a:t>
            </a:r>
            <a:r>
              <a:rPr lang="en-US" b="1" dirty="0"/>
              <a:t>Coherence</a:t>
            </a:r>
            <a:r>
              <a:rPr lang="en-US" dirty="0"/>
              <a:t>? (I)</a:t>
            </a:r>
          </a:p>
        </p:txBody>
      </p:sp>
      <p:sp>
        <p:nvSpPr>
          <p:cNvPr id="3" name="Content Placeholder 2"/>
          <p:cNvSpPr>
            <a:spLocks noGrp="1"/>
          </p:cNvSpPr>
          <p:nvPr>
            <p:ph idx="1"/>
          </p:nvPr>
        </p:nvSpPr>
        <p:spPr/>
        <p:txBody>
          <a:bodyPr/>
          <a:lstStyle/>
          <a:p>
            <a:r>
              <a:rPr lang="en-US" dirty="0" err="1"/>
              <a:t>Amirali</a:t>
            </a:r>
            <a:r>
              <a:rPr lang="en-US" dirty="0"/>
              <a:t> Boroumand, </a:t>
            </a:r>
            <a:r>
              <a:rPr lang="en-US" dirty="0" err="1"/>
              <a:t>Saugata</a:t>
            </a:r>
            <a:r>
              <a:rPr lang="en-US" dirty="0"/>
              <a:t> </a:t>
            </a:r>
            <a:r>
              <a:rPr lang="en-US" dirty="0" err="1"/>
              <a:t>Ghose</a:t>
            </a:r>
            <a:r>
              <a:rPr lang="en-US" dirty="0"/>
              <a:t>, </a:t>
            </a:r>
            <a:r>
              <a:rPr lang="en-US" dirty="0" err="1"/>
              <a:t>Minesh</a:t>
            </a:r>
            <a:r>
              <a:rPr lang="en-US" dirty="0"/>
              <a:t> Patel, </a:t>
            </a:r>
            <a:r>
              <a:rPr lang="en-US" dirty="0" err="1"/>
              <a:t>Hasan</a:t>
            </a:r>
            <a:r>
              <a:rPr lang="en-US" dirty="0"/>
              <a:t> Hassan, Brandon Lucia, Kevin Hsieh, Krishna T. </a:t>
            </a:r>
            <a:r>
              <a:rPr lang="en-US" dirty="0" err="1"/>
              <a:t>Malladi</a:t>
            </a:r>
            <a:r>
              <a:rPr lang="en-US" dirty="0"/>
              <a:t>, </a:t>
            </a:r>
            <a:r>
              <a:rPr lang="en-US" dirty="0" err="1"/>
              <a:t>Hongzhong</a:t>
            </a:r>
            <a:r>
              <a:rPr lang="en-US" dirty="0"/>
              <a:t> </a:t>
            </a:r>
            <a:r>
              <a:rPr lang="en-US" dirty="0" err="1"/>
              <a:t>Zheng</a:t>
            </a:r>
            <a:r>
              <a:rPr lang="en-US" dirty="0"/>
              <a:t>, and Onur Mutlu,</a:t>
            </a:r>
            <a:br>
              <a:rPr lang="en-US" dirty="0"/>
            </a:br>
            <a:r>
              <a:rPr lang="en-US" b="1" dirty="0">
                <a:solidFill>
                  <a:srgbClr val="0432FF"/>
                </a:solidFill>
                <a:hlinkClick r:id="rId2">
                  <a:extLst>
                    <a:ext uri="{A12FA001-AC4F-418D-AE19-62706E023703}">
                      <ahyp:hlinkClr xmlns:ahyp="http://schemas.microsoft.com/office/drawing/2018/hyperlinkcolor" val="tx"/>
                    </a:ext>
                  </a:extLst>
                </a:hlinkClick>
              </a:rPr>
              <a:t>"LazyPIM: An Efficient Cache Coherence Mechanism for Processing-in-Memory"</a:t>
            </a:r>
            <a:br>
              <a:rPr lang="en-US" dirty="0"/>
            </a:br>
            <a:r>
              <a:rPr lang="en-US" i="1" dirty="0">
                <a:hlinkClick r:id="rId3"/>
              </a:rPr>
              <a:t>IEEE Computer Architecture Letters</a:t>
            </a:r>
            <a:r>
              <a:rPr lang="en-US" i="1" dirty="0"/>
              <a:t> (</a:t>
            </a:r>
            <a:r>
              <a:rPr lang="en-US" b="1" i="1" dirty="0"/>
              <a:t>CAL</a:t>
            </a:r>
            <a:r>
              <a:rPr lang="en-US" i="1" dirty="0"/>
              <a:t>)</a:t>
            </a:r>
            <a:r>
              <a:rPr lang="en-US" dirty="0"/>
              <a:t>, June 2016.</a:t>
            </a:r>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4581128"/>
            <a:ext cx="9144000" cy="1080655"/>
          </a:xfrm>
          <a:prstGeom prst="rect">
            <a:avLst/>
          </a:prstGeom>
        </p:spPr>
      </p:pic>
    </p:spTree>
    <p:extLst>
      <p:ext uri="{BB962C8B-B14F-4D97-AF65-F5344CB8AC3E}">
        <p14:creationId xmlns:p14="http://schemas.microsoft.com/office/powerpoint/2010/main" val="36959948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878" y="167703"/>
            <a:ext cx="9036496" cy="1066800"/>
          </a:xfrm>
        </p:spPr>
        <p:txBody>
          <a:bodyPr/>
          <a:lstStyle/>
          <a:p>
            <a:r>
              <a:rPr lang="en-US" sz="3550" dirty="0">
                <a:solidFill>
                  <a:srgbClr val="006633"/>
                </a:solidFill>
              </a:rPr>
              <a:t>Challenge: Coherence for Hybrid CPU-PIM Apps</a:t>
            </a:r>
            <a:endParaRPr lang="en-US" sz="355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0" y="1844825"/>
            <a:ext cx="9144000" cy="3638067"/>
          </a:xfrm>
          <a:prstGeom prst="rect">
            <a:avLst/>
          </a:prstGeom>
        </p:spPr>
      </p:pic>
      <p:sp>
        <p:nvSpPr>
          <p:cNvPr id="6" name="Rectangle 38"/>
          <p:cNvSpPr>
            <a:spLocks noChangeArrowheads="1"/>
          </p:cNvSpPr>
          <p:nvPr/>
        </p:nvSpPr>
        <p:spPr bwMode="auto">
          <a:xfrm>
            <a:off x="7828192" y="2924944"/>
            <a:ext cx="690736" cy="1080120"/>
          </a:xfrm>
          <a:prstGeom prst="rect">
            <a:avLst/>
          </a:prstGeom>
          <a:noFill/>
          <a:ln w="28575">
            <a:solidFill>
              <a:srgbClr val="0000FF"/>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7" name="Text Box 22"/>
          <p:cNvSpPr txBox="1">
            <a:spLocks noChangeArrowheads="1"/>
          </p:cNvSpPr>
          <p:nvPr/>
        </p:nvSpPr>
        <p:spPr bwMode="auto">
          <a:xfrm>
            <a:off x="7870500" y="1484784"/>
            <a:ext cx="1142861" cy="5847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FF"/>
                </a:solidFill>
                <a:effectLst/>
                <a:uLnTx/>
                <a:uFillTx/>
                <a:latin typeface="Arial" charset="0"/>
                <a:ea typeface="MS PGothic" charset="0"/>
              </a:rPr>
              <a:t>Traditional</a:t>
            </a:r>
          </a:p>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FF"/>
                </a:solidFill>
                <a:effectLst/>
                <a:uLnTx/>
                <a:uFillTx/>
                <a:latin typeface="Arial" charset="0"/>
                <a:ea typeface="MS PGothic" charset="0"/>
              </a:rPr>
              <a:t>coherence</a:t>
            </a:r>
          </a:p>
        </p:txBody>
      </p:sp>
      <p:sp>
        <p:nvSpPr>
          <p:cNvPr id="8" name="Line 23"/>
          <p:cNvSpPr>
            <a:spLocks noChangeShapeType="1"/>
          </p:cNvSpPr>
          <p:nvPr/>
        </p:nvSpPr>
        <p:spPr bwMode="auto">
          <a:xfrm flipH="1">
            <a:off x="8388424" y="2060848"/>
            <a:ext cx="249560" cy="1296144"/>
          </a:xfrm>
          <a:prstGeom prst="line">
            <a:avLst/>
          </a:prstGeom>
          <a:noFill/>
          <a:ln w="28575">
            <a:solidFill>
              <a:srgbClr val="0000FF"/>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sp>
        <p:nvSpPr>
          <p:cNvPr id="9" name="Rectangle 38"/>
          <p:cNvSpPr>
            <a:spLocks noChangeArrowheads="1"/>
          </p:cNvSpPr>
          <p:nvPr/>
        </p:nvSpPr>
        <p:spPr bwMode="auto">
          <a:xfrm>
            <a:off x="7812360" y="4338084"/>
            <a:ext cx="1224136" cy="360040"/>
          </a:xfrm>
          <a:prstGeom prst="rect">
            <a:avLst/>
          </a:prstGeom>
          <a:noFill/>
          <a:ln w="28575">
            <a:solidFill>
              <a:srgbClr val="0000FF"/>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10" name="Line 23"/>
          <p:cNvSpPr>
            <a:spLocks noChangeShapeType="1"/>
          </p:cNvSpPr>
          <p:nvPr/>
        </p:nvSpPr>
        <p:spPr bwMode="auto">
          <a:xfrm flipV="1">
            <a:off x="8316416" y="4653136"/>
            <a:ext cx="110480" cy="288032"/>
          </a:xfrm>
          <a:prstGeom prst="line">
            <a:avLst/>
          </a:prstGeom>
          <a:noFill/>
          <a:ln w="28575">
            <a:solidFill>
              <a:srgbClr val="0000FF"/>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sp>
        <p:nvSpPr>
          <p:cNvPr id="11" name="Text Box 22"/>
          <p:cNvSpPr txBox="1">
            <a:spLocks noChangeArrowheads="1"/>
          </p:cNvSpPr>
          <p:nvPr/>
        </p:nvSpPr>
        <p:spPr bwMode="auto">
          <a:xfrm>
            <a:off x="7718627" y="4869160"/>
            <a:ext cx="1462159" cy="5847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FF"/>
                </a:solidFill>
                <a:effectLst/>
                <a:uLnTx/>
                <a:uFillTx/>
                <a:latin typeface="Arial" charset="0"/>
                <a:ea typeface="MS PGothic" charset="0"/>
              </a:rPr>
              <a:t>No coherence</a:t>
            </a:r>
          </a:p>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FF"/>
                </a:solidFill>
                <a:effectLst/>
                <a:uLnTx/>
                <a:uFillTx/>
                <a:latin typeface="Arial" charset="0"/>
                <a:ea typeface="MS PGothic" charset="0"/>
              </a:rPr>
              <a:t>overhead</a:t>
            </a:r>
          </a:p>
        </p:txBody>
      </p:sp>
    </p:spTree>
    <p:extLst>
      <p:ext uri="{BB962C8B-B14F-4D97-AF65-F5344CB8AC3E}">
        <p14:creationId xmlns:p14="http://schemas.microsoft.com/office/powerpoint/2010/main" val="1994736654"/>
      </p:ext>
    </p:extLst>
  </p:cSld>
  <p:clrMapOvr>
    <a:masterClrMapping/>
  </p:clrMapOvr>
  <p:transition/>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6592" y="152400"/>
            <a:ext cx="9167936" cy="1066800"/>
          </a:xfrm>
        </p:spPr>
        <p:txBody>
          <a:bodyPr/>
          <a:lstStyle/>
          <a:p>
            <a:r>
              <a:rPr lang="en-US" dirty="0"/>
              <a:t>Adoption: How to Maintain </a:t>
            </a:r>
            <a:r>
              <a:rPr lang="en-US" b="1" dirty="0"/>
              <a:t>Coherence</a:t>
            </a:r>
            <a:r>
              <a:rPr lang="en-US" dirty="0"/>
              <a:t>? (II)</a:t>
            </a:r>
          </a:p>
        </p:txBody>
      </p:sp>
      <p:sp>
        <p:nvSpPr>
          <p:cNvPr id="3" name="Content Placeholder 2"/>
          <p:cNvSpPr>
            <a:spLocks noGrp="1"/>
          </p:cNvSpPr>
          <p:nvPr>
            <p:ph idx="1"/>
          </p:nvPr>
        </p:nvSpPr>
        <p:spPr>
          <a:xfrm>
            <a:off x="90767" y="1075911"/>
            <a:ext cx="8610600" cy="4876800"/>
          </a:xfrm>
        </p:spPr>
        <p:txBody>
          <a:bodyPr/>
          <a:lstStyle/>
          <a:p>
            <a:r>
              <a:rPr lang="en-US" sz="2200" dirty="0"/>
              <a:t>Amirali Boroumand, Saugata Ghose, Minesh Patel, Hasan Hassan, Brandon Lucia, Kevin Hsieh, Krishna T. Malladi, Hongzhong Zheng, and Onur Mutlu,</a:t>
            </a:r>
            <a:br>
              <a:rPr lang="en-US" sz="2200" dirty="0"/>
            </a:br>
            <a:r>
              <a:rPr lang="en-US" sz="2200" b="1" dirty="0">
                <a:solidFill>
                  <a:srgbClr val="0432FF"/>
                </a:solidFill>
                <a:hlinkClick r:id="rId2">
                  <a:extLst>
                    <a:ext uri="{A12FA001-AC4F-418D-AE19-62706E023703}">
                      <ahyp:hlinkClr xmlns:ahyp="http://schemas.microsoft.com/office/drawing/2018/hyperlinkcolor" val="tx"/>
                    </a:ext>
                  </a:extLst>
                </a:hlinkClick>
              </a:rPr>
              <a:t>"CoNDA: Efficient Cache Coherence Support for Near-Data Accelerators"</a:t>
            </a:r>
            <a:br>
              <a:rPr lang="en-US" sz="2200" dirty="0"/>
            </a:br>
            <a:r>
              <a:rPr lang="en-US" sz="2200" i="1" dirty="0"/>
              <a:t>Proceedings of the </a:t>
            </a:r>
            <a:r>
              <a:rPr lang="en-US" sz="2200" i="1" dirty="0">
                <a:hlinkClick r:id="rId3"/>
              </a:rPr>
              <a:t>46th International Symposium on Computer Architecture</a:t>
            </a:r>
            <a:r>
              <a:rPr lang="en-US" sz="2200" i="1" dirty="0"/>
              <a:t> (</a:t>
            </a:r>
            <a:r>
              <a:rPr lang="en-US" sz="2200" b="1" i="1" dirty="0"/>
              <a:t>ISCA</a:t>
            </a:r>
            <a:r>
              <a:rPr lang="en-US" sz="2200" i="1" dirty="0"/>
              <a:t>)</a:t>
            </a:r>
            <a:r>
              <a:rPr lang="en-US" sz="2200" dirty="0"/>
              <a:t>, Phoenix, AZ, USA, June 2019. </a:t>
            </a:r>
            <a:br>
              <a:rPr lang="en-US" dirty="0"/>
            </a:br>
            <a:br>
              <a:rPr lang="en-US" dirty="0"/>
            </a:b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18973CF5-BABA-FE44-A413-0E0589FC981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401" y="3858574"/>
            <a:ext cx="9144000" cy="2405311"/>
          </a:xfrm>
          <a:prstGeom prst="rect">
            <a:avLst/>
          </a:prstGeom>
        </p:spPr>
      </p:pic>
    </p:spTree>
    <p:extLst>
      <p:ext uri="{BB962C8B-B14F-4D97-AF65-F5344CB8AC3E}">
        <p14:creationId xmlns:p14="http://schemas.microsoft.com/office/powerpoint/2010/main" val="323574176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6592" y="152400"/>
            <a:ext cx="9167936" cy="1066800"/>
          </a:xfrm>
        </p:spPr>
        <p:txBody>
          <a:bodyPr/>
          <a:lstStyle/>
          <a:p>
            <a:r>
              <a:rPr lang="en-US" sz="3800" dirty="0"/>
              <a:t>Adoption: How to Support </a:t>
            </a:r>
            <a:r>
              <a:rPr lang="en-US" sz="3800" b="1" dirty="0"/>
              <a:t>Synchronization</a:t>
            </a:r>
            <a:r>
              <a:rPr lang="en-US" sz="3800" dirty="0"/>
              <a:t>?</a:t>
            </a:r>
          </a:p>
        </p:txBody>
      </p:sp>
      <p:sp>
        <p:nvSpPr>
          <p:cNvPr id="3" name="Content Placeholder 2"/>
          <p:cNvSpPr>
            <a:spLocks noGrp="1"/>
          </p:cNvSpPr>
          <p:nvPr>
            <p:ph idx="1"/>
          </p:nvPr>
        </p:nvSpPr>
        <p:spPr>
          <a:xfrm>
            <a:off x="90766" y="1075911"/>
            <a:ext cx="8896642" cy="4876800"/>
          </a:xfrm>
        </p:spPr>
        <p:txBody>
          <a:bodyPr/>
          <a:lstStyle/>
          <a:p>
            <a:r>
              <a:rPr lang="en-US" sz="1600" dirty="0"/>
              <a:t>Christina </a:t>
            </a:r>
            <a:r>
              <a:rPr lang="en-US" sz="1600" dirty="0" err="1"/>
              <a:t>Giannoula</a:t>
            </a:r>
            <a:r>
              <a:rPr lang="en-US" sz="1600" dirty="0"/>
              <a:t>, Nandita Vijaykumar, </a:t>
            </a:r>
            <a:r>
              <a:rPr lang="en-US" sz="1600" dirty="0" err="1"/>
              <a:t>Nikela</a:t>
            </a:r>
            <a:r>
              <a:rPr lang="en-US" sz="1600" dirty="0"/>
              <a:t> </a:t>
            </a:r>
            <a:r>
              <a:rPr lang="en-US" sz="1600" dirty="0" err="1"/>
              <a:t>Papadopoulou</a:t>
            </a:r>
            <a:r>
              <a:rPr lang="en-US" sz="1600" dirty="0"/>
              <a:t>, Vasileios </a:t>
            </a:r>
            <a:r>
              <a:rPr lang="en-US" sz="1600" dirty="0" err="1"/>
              <a:t>Karakostas</a:t>
            </a:r>
            <a:r>
              <a:rPr lang="en-US" sz="1600" dirty="0"/>
              <a:t>, Ivan Fernandez, Juan Gómez-Luna, Lois </a:t>
            </a:r>
            <a:r>
              <a:rPr lang="en-US" sz="1600" dirty="0" err="1"/>
              <a:t>Orosa</a:t>
            </a:r>
            <a:r>
              <a:rPr lang="en-US" sz="1600" dirty="0"/>
              <a:t>, </a:t>
            </a:r>
            <a:r>
              <a:rPr lang="en-US" sz="1600" dirty="0" err="1"/>
              <a:t>Nectarios</a:t>
            </a:r>
            <a:r>
              <a:rPr lang="en-US" sz="1600" dirty="0"/>
              <a:t> </a:t>
            </a:r>
            <a:r>
              <a:rPr lang="en-US" sz="1600" dirty="0" err="1"/>
              <a:t>Koziris</a:t>
            </a:r>
            <a:r>
              <a:rPr lang="en-US" sz="1600" dirty="0"/>
              <a:t>, Georgios </a:t>
            </a:r>
            <a:r>
              <a:rPr lang="en-US" sz="1600" dirty="0" err="1"/>
              <a:t>Goumas</a:t>
            </a:r>
            <a:r>
              <a:rPr lang="en-US" sz="1600" dirty="0"/>
              <a:t>, Onur Mutlu,</a:t>
            </a:r>
            <a:br>
              <a:rPr lang="en-US" sz="1600" dirty="0"/>
            </a:br>
            <a:r>
              <a:rPr lang="en-US" sz="1600" b="1" dirty="0">
                <a:solidFill>
                  <a:srgbClr val="0432FF"/>
                </a:solidFill>
                <a:hlinkClick r:id="rId2">
                  <a:extLst>
                    <a:ext uri="{A12FA001-AC4F-418D-AE19-62706E023703}">
                      <ahyp:hlinkClr xmlns:ahyp="http://schemas.microsoft.com/office/drawing/2018/hyperlinkcolor" val="tx"/>
                    </a:ext>
                  </a:extLst>
                </a:hlinkClick>
              </a:rPr>
              <a:t>"SynCron: Efficient Synchronization Support for Near-Data-Processing Architectures"</a:t>
            </a:r>
            <a:br>
              <a:rPr lang="en-US" sz="1600" dirty="0">
                <a:solidFill>
                  <a:srgbClr val="0432FF"/>
                </a:solidFill>
              </a:rPr>
            </a:br>
            <a:r>
              <a:rPr lang="en-US" sz="1600" i="1" dirty="0"/>
              <a:t>Proceedings of the </a:t>
            </a:r>
            <a:r>
              <a:rPr lang="en-US" sz="1600" i="1" dirty="0">
                <a:hlinkClick r:id="rId3"/>
              </a:rPr>
              <a:t>27th International Symposium on High-Performance Computer Architecture</a:t>
            </a:r>
            <a:r>
              <a:rPr lang="en-US" sz="1600" i="1" dirty="0"/>
              <a:t> (</a:t>
            </a:r>
            <a:r>
              <a:rPr lang="en-US" sz="1600" b="1" i="1" dirty="0"/>
              <a:t>HPCA</a:t>
            </a:r>
            <a:r>
              <a:rPr lang="en-US" sz="1600" i="1" dirty="0"/>
              <a:t>)</a:t>
            </a:r>
            <a:r>
              <a:rPr lang="en-US" sz="1600" dirty="0"/>
              <a:t>, Virtual, February-March 2021.</a:t>
            </a:r>
            <a:br>
              <a:rPr lang="en-US" sz="1600" dirty="0"/>
            </a:br>
            <a:r>
              <a:rPr lang="en-US" sz="1600" dirty="0"/>
              <a:t>[</a:t>
            </a:r>
            <a:r>
              <a:rPr lang="en-US" sz="1600" dirty="0">
                <a:hlinkClick r:id="rId4"/>
              </a:rPr>
              <a:t>Slides (pptx)</a:t>
            </a:r>
            <a:r>
              <a:rPr lang="en-US" sz="1600" dirty="0"/>
              <a:t> </a:t>
            </a:r>
            <a:r>
              <a:rPr lang="en-US" sz="1600" dirty="0">
                <a:hlinkClick r:id="rId5"/>
              </a:rPr>
              <a:t>(pdf)</a:t>
            </a:r>
            <a:r>
              <a:rPr lang="en-US" sz="1600" dirty="0"/>
              <a:t>]</a:t>
            </a:r>
            <a:br>
              <a:rPr lang="en-US" sz="1600" dirty="0"/>
            </a:br>
            <a:r>
              <a:rPr lang="en-US" sz="1600" dirty="0"/>
              <a:t>[</a:t>
            </a:r>
            <a:r>
              <a:rPr lang="en-US" sz="1600" dirty="0">
                <a:hlinkClick r:id="rId6"/>
              </a:rPr>
              <a:t>Short Talk Slides (pptx)</a:t>
            </a:r>
            <a:r>
              <a:rPr lang="en-US" sz="1600" dirty="0"/>
              <a:t> </a:t>
            </a:r>
            <a:r>
              <a:rPr lang="en-US" sz="1600" dirty="0">
                <a:hlinkClick r:id="rId7"/>
              </a:rPr>
              <a:t>(pdf)</a:t>
            </a:r>
            <a:r>
              <a:rPr lang="en-US" sz="1600" dirty="0"/>
              <a:t>]</a:t>
            </a:r>
            <a:br>
              <a:rPr lang="en-US" sz="1600" dirty="0"/>
            </a:br>
            <a:r>
              <a:rPr lang="en-US" sz="1600" dirty="0"/>
              <a:t>[</a:t>
            </a:r>
            <a:r>
              <a:rPr lang="en-US" sz="1600" dirty="0">
                <a:hlinkClick r:id="rId8"/>
              </a:rPr>
              <a:t>Talk Video</a:t>
            </a:r>
            <a:r>
              <a:rPr lang="en-US" sz="1600" dirty="0"/>
              <a:t> (21 minutes)]</a:t>
            </a:r>
            <a:br>
              <a:rPr lang="en-US" sz="1600" dirty="0"/>
            </a:br>
            <a:r>
              <a:rPr lang="en-US" sz="1600" dirty="0"/>
              <a:t>[</a:t>
            </a:r>
            <a:r>
              <a:rPr lang="en-US" sz="1600" dirty="0">
                <a:hlinkClick r:id="rId9"/>
              </a:rPr>
              <a:t>Short Talk Video</a:t>
            </a:r>
            <a:r>
              <a:rPr lang="en-US" sz="1600" dirty="0"/>
              <a:t> (7 minutes)]</a:t>
            </a:r>
          </a:p>
          <a:p>
            <a:pPr marL="0" indent="0">
              <a:buNone/>
            </a:pPr>
            <a:br>
              <a:rPr lang="en-US" sz="1600" dirty="0"/>
            </a:br>
            <a:br>
              <a:rPr lang="en-US" sz="1600" dirty="0"/>
            </a:br>
            <a:br>
              <a:rPr lang="en-US" sz="1600" dirty="0"/>
            </a:br>
            <a:endParaRPr lang="en-US" sz="16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9" name="Picture 8">
            <a:extLst>
              <a:ext uri="{FF2B5EF4-FFF2-40B4-BE49-F238E27FC236}">
                <a16:creationId xmlns:a16="http://schemas.microsoft.com/office/drawing/2014/main" id="{20DBE68B-4496-9045-AA2D-092740D13918}"/>
              </a:ext>
            </a:extLst>
          </p:cNvPr>
          <p:cNvPicPr>
            <a:picLocks noChangeAspect="1"/>
          </p:cNvPicPr>
          <p:nvPr/>
        </p:nvPicPr>
        <p:blipFill>
          <a:blip r:embed="rId10"/>
          <a:stretch>
            <a:fillRect/>
          </a:stretch>
        </p:blipFill>
        <p:spPr>
          <a:xfrm>
            <a:off x="0" y="4149080"/>
            <a:ext cx="9144000" cy="1562878"/>
          </a:xfrm>
          <a:prstGeom prst="rect">
            <a:avLst/>
          </a:prstGeom>
        </p:spPr>
      </p:pic>
    </p:spTree>
    <p:extLst>
      <p:ext uri="{BB962C8B-B14F-4D97-AF65-F5344CB8AC3E}">
        <p14:creationId xmlns:p14="http://schemas.microsoft.com/office/powerpoint/2010/main" val="329027652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9239944" cy="1066800"/>
          </a:xfrm>
        </p:spPr>
        <p:txBody>
          <a:bodyPr/>
          <a:lstStyle/>
          <a:p>
            <a:r>
              <a:rPr lang="en-US" sz="3800" dirty="0"/>
              <a:t>Adoption: How to Support </a:t>
            </a:r>
            <a:r>
              <a:rPr lang="en-US" sz="3800" b="1" dirty="0"/>
              <a:t>Virtual Memory</a:t>
            </a:r>
            <a:r>
              <a:rPr lang="en-US" sz="3800" dirty="0"/>
              <a:t>?</a:t>
            </a:r>
          </a:p>
        </p:txBody>
      </p:sp>
      <p:sp>
        <p:nvSpPr>
          <p:cNvPr id="3" name="Content Placeholder 2"/>
          <p:cNvSpPr>
            <a:spLocks noGrp="1"/>
          </p:cNvSpPr>
          <p:nvPr>
            <p:ph idx="1"/>
          </p:nvPr>
        </p:nvSpPr>
        <p:spPr>
          <a:xfrm>
            <a:off x="228600" y="1095375"/>
            <a:ext cx="8610600" cy="2405633"/>
          </a:xfrm>
        </p:spPr>
        <p:txBody>
          <a:bodyPr/>
          <a:lstStyle/>
          <a:p>
            <a:r>
              <a:rPr lang="en-US" sz="2000" dirty="0"/>
              <a:t>Kevin Hsieh, Samira Khan, </a:t>
            </a:r>
            <a:r>
              <a:rPr lang="en-US" sz="2000" dirty="0" err="1"/>
              <a:t>Nandita</a:t>
            </a:r>
            <a:r>
              <a:rPr lang="en-US" sz="2000" dirty="0"/>
              <a:t> </a:t>
            </a:r>
            <a:r>
              <a:rPr lang="en-US" sz="2000" dirty="0" err="1"/>
              <a:t>Vijaykumar</a:t>
            </a:r>
            <a:r>
              <a:rPr lang="en-US" sz="2000" dirty="0"/>
              <a:t>, Kevin K. Chang, Amirali Boroumand, </a:t>
            </a:r>
            <a:r>
              <a:rPr lang="en-US" sz="2000" dirty="0" err="1"/>
              <a:t>Saugata</a:t>
            </a:r>
            <a:r>
              <a:rPr lang="en-US" sz="2000" dirty="0"/>
              <a:t> </a:t>
            </a:r>
            <a:r>
              <a:rPr lang="en-US" sz="2000" dirty="0" err="1"/>
              <a:t>Ghose</a:t>
            </a:r>
            <a:r>
              <a:rPr lang="en-US" sz="2000" dirty="0"/>
              <a:t>, and Onur Mutlu,</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"Accelerating Pointer Chasing in 3D-Stacked Memory: Challenges, Mechanisms, Evaluation"</a:t>
            </a:r>
            <a:br>
              <a:rPr lang="en-US" sz="2000" dirty="0"/>
            </a:br>
            <a:r>
              <a:rPr lang="en-US" sz="2000" i="1" dirty="0"/>
              <a:t>Proceedings of the </a:t>
            </a:r>
            <a:r>
              <a:rPr lang="en-US" sz="2000" i="1" dirty="0">
                <a:hlinkClick r:id="rId3"/>
              </a:rPr>
              <a:t>34th IEEE International Conference on Computer Design</a:t>
            </a:r>
            <a:r>
              <a:rPr lang="en-US" sz="2000" i="1" dirty="0"/>
              <a:t> (</a:t>
            </a:r>
            <a:r>
              <a:rPr lang="en-US" sz="2000" b="1" i="1" dirty="0"/>
              <a:t>ICCD</a:t>
            </a:r>
            <a:r>
              <a:rPr lang="en-US" sz="2000" i="1" dirty="0"/>
              <a:t>)</a:t>
            </a:r>
            <a:r>
              <a:rPr lang="en-US" sz="2000" dirty="0"/>
              <a:t>, Phoenix, AZ, USA, October 2016.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198</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3861048"/>
            <a:ext cx="9144000" cy="2260728"/>
          </a:xfrm>
          <a:prstGeom prst="rect">
            <a:avLst/>
          </a:prstGeom>
        </p:spPr>
      </p:pic>
    </p:spTree>
    <p:extLst>
      <p:ext uri="{BB962C8B-B14F-4D97-AF65-F5344CB8AC3E}">
        <p14:creationId xmlns:p14="http://schemas.microsoft.com/office/powerpoint/2010/main" val="964298948"/>
      </p:ext>
    </p:extLst>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latin typeface="Garamond" charset="0"/>
                <a:ea typeface="ＭＳ Ｐゴシック" charset="0"/>
                <a:cs typeface="ＭＳ Ｐゴシック" charset="0"/>
              </a:rPr>
              <a:t>Eliminating the Adoption Barriers</a:t>
            </a:r>
          </a:p>
        </p:txBody>
      </p:sp>
      <p:sp>
        <p:nvSpPr>
          <p:cNvPr id="19459" name="Content Placeholder 2"/>
          <p:cNvSpPr>
            <a:spLocks noGrp="1"/>
          </p:cNvSpPr>
          <p:nvPr>
            <p:ph idx="1"/>
          </p:nvPr>
        </p:nvSpPr>
        <p:spPr>
          <a:xfrm>
            <a:off x="228600" y="1268760"/>
            <a:ext cx="8610600" cy="4876800"/>
          </a:xfrm>
        </p:spPr>
        <p:txBody>
          <a:bodyPr/>
          <a:lstStyle/>
          <a:p>
            <a:pPr marL="0" indent="0" algn="ctr" eaLnBrk="1" hangingPunct="1">
              <a:buNone/>
            </a:pPr>
            <a:endParaRPr lang="en-US" sz="5400" dirty="0">
              <a:solidFill>
                <a:srgbClr val="0000FF"/>
              </a:solidFill>
              <a:latin typeface="Tahoma" charset="0"/>
              <a:ea typeface="ＭＳ Ｐゴシック" charset="0"/>
              <a:cs typeface="ＭＳ Ｐゴシック" charset="0"/>
            </a:endParaRPr>
          </a:p>
          <a:p>
            <a:pPr marL="0" indent="0" algn="ctr" eaLnBrk="1" hangingPunct="1">
              <a:buNone/>
            </a:pPr>
            <a:r>
              <a:rPr lang="en-US" sz="6000" dirty="0">
                <a:solidFill>
                  <a:srgbClr val="0000FF"/>
                </a:solidFill>
                <a:latin typeface="Tahoma" charset="0"/>
                <a:ea typeface="ＭＳ Ｐゴシック" charset="0"/>
                <a:cs typeface="ＭＳ Ｐゴシック" charset="0"/>
              </a:rPr>
              <a:t>Processing-in-Memory </a:t>
            </a:r>
          </a:p>
          <a:p>
            <a:pPr marL="0" indent="0" algn="ctr" eaLnBrk="1" hangingPunct="1">
              <a:buNone/>
            </a:pPr>
            <a:r>
              <a:rPr lang="en-US" sz="6000" dirty="0">
                <a:solidFill>
                  <a:srgbClr val="FF0000"/>
                </a:solidFill>
                <a:latin typeface="Tahoma" charset="0"/>
                <a:ea typeface="ＭＳ Ｐゴシック" charset="0"/>
                <a:cs typeface="ＭＳ Ｐゴシック" charset="0"/>
              </a:rPr>
              <a:t>in the Real World</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199</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96108570"/>
      </p:ext>
    </p:extLst>
  </p:cSld>
  <p:clrMapOvr>
    <a:masterClrMapping/>
  </p:clrMapOvr>
  <p:transition/>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Processing-in-Memory Landscape Today</a:t>
            </a:r>
          </a:p>
        </p:txBody>
      </p:sp>
      <p:sp>
        <p:nvSpPr>
          <p:cNvPr id="3" name="Content Placeholder 2"/>
          <p:cNvSpPr>
            <a:spLocks noGrp="1"/>
          </p:cNvSpPr>
          <p:nvPr>
            <p:ph idx="1"/>
          </p:nvPr>
        </p:nvSpPr>
        <p:spPr>
          <a:xfrm>
            <a:off x="228600" y="836712"/>
            <a:ext cx="8610600" cy="5193723"/>
          </a:xfrm>
        </p:spPr>
        <p:txBody>
          <a:bodyPr/>
          <a:lstStyle/>
          <a:p>
            <a:pPr marL="0" indent="0">
              <a:buNone/>
            </a:pPr>
            <a:endParaRPr lang="en-US" dirty="0">
              <a:solidFill>
                <a:srgbClr val="FF0000"/>
              </a:solidFill>
            </a:endParaRPr>
          </a:p>
          <a:p>
            <a:pPr marL="0" indent="0">
              <a:buNone/>
            </a:pPr>
            <a:endParaRPr lang="en-US" dirty="0">
              <a:solidFill>
                <a:srgbClr val="FF0000"/>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107504" y="1214512"/>
            <a:ext cx="7772400" cy="1422400"/>
          </a:xfrm>
          <a:prstGeom prst="rect">
            <a:avLst/>
          </a:prstGeom>
        </p:spPr>
      </p:pic>
      <p:pic>
        <p:nvPicPr>
          <p:cNvPr id="6" name="Picture 2" descr="http://www.extremetech.com/wp-content/uploads/2013/09/hybrid_memory_cube.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979712" y="1052736"/>
            <a:ext cx="5040560" cy="3619122"/>
          </a:xfrm>
          <a:prstGeom prst="rect">
            <a:avLst/>
          </a:prstGeom>
          <a:noFill/>
          <a:extLst>
            <a:ext uri="{909E8E84-426E-40dd-AFC4-6F175D3DCCD1}">
              <a14:hiddenFill xmlns:a14="http://schemas.microsoft.com/office/drawing/2010/main" xmlns="">
                <a:solidFill>
                  <a:srgbClr val="FFFFFF"/>
                </a:solidFill>
              </a14:hiddenFill>
            </a:ext>
          </a:extLst>
        </p:spPr>
      </p:pic>
      <p:pic>
        <p:nvPicPr>
          <p:cNvPr id="7" name="Picture 6"/>
          <p:cNvPicPr>
            <a:picLocks noChangeAspect="1"/>
          </p:cNvPicPr>
          <p:nvPr/>
        </p:nvPicPr>
        <p:blipFill>
          <a:blip r:embed="rId4"/>
          <a:stretch>
            <a:fillRect/>
          </a:stretch>
        </p:blipFill>
        <p:spPr>
          <a:xfrm>
            <a:off x="6948264" y="980728"/>
            <a:ext cx="1689100" cy="2451100"/>
          </a:xfrm>
          <a:prstGeom prst="rect">
            <a:avLst/>
          </a:prstGeom>
        </p:spPr>
      </p:pic>
      <p:pic>
        <p:nvPicPr>
          <p:cNvPr id="8" name="Picture 4">
            <a:extLst>
              <a:ext uri="{FF2B5EF4-FFF2-40B4-BE49-F238E27FC236}">
                <a16:creationId xmlns:a16="http://schemas.microsoft.com/office/drawing/2014/main" id="{78736F91-0BC9-C847-AB64-94496038DF68}"/>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697760" y="4581128"/>
            <a:ext cx="2173718" cy="1450654"/>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6B988699-6AF6-3841-9CDD-4206BB7010B6}"/>
              </a:ext>
            </a:extLst>
          </p:cNvPr>
          <p:cNvSpPr txBox="1"/>
          <p:nvPr/>
        </p:nvSpPr>
        <p:spPr>
          <a:xfrm>
            <a:off x="7186632" y="6031782"/>
            <a:ext cx="1242648"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mn-cs"/>
              </a:rPr>
              <a:t>[UPMEM 2019]</a:t>
            </a:r>
          </a:p>
        </p:txBody>
      </p:sp>
      <p:pic>
        <p:nvPicPr>
          <p:cNvPr id="10" name="Picture 6" descr="Samsung's New HBM2 Memory Has 1.2 TFLOPS of Embedded Processing Power |  Tom's Hardware">
            <a:extLst>
              <a:ext uri="{FF2B5EF4-FFF2-40B4-BE49-F238E27FC236}">
                <a16:creationId xmlns:a16="http://schemas.microsoft.com/office/drawing/2014/main" id="{DB677117-788F-B745-91AC-7DC496BAD257}"/>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11538" t="26829" r="12417" b="21602"/>
          <a:stretch/>
        </p:blipFill>
        <p:spPr bwMode="auto">
          <a:xfrm>
            <a:off x="3419872" y="4628696"/>
            <a:ext cx="2825358" cy="1355518"/>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911E3104-281D-B940-8970-5A8D461C8A51}"/>
              </a:ext>
            </a:extLst>
          </p:cNvPr>
          <p:cNvSpPr txBox="1"/>
          <p:nvPr/>
        </p:nvSpPr>
        <p:spPr>
          <a:xfrm>
            <a:off x="4167946" y="6011815"/>
            <a:ext cx="1329210"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mn-cs"/>
              </a:rPr>
              <a:t>[Samsung 2021]</a:t>
            </a:r>
          </a:p>
        </p:txBody>
      </p:sp>
      <p:pic>
        <p:nvPicPr>
          <p:cNvPr id="12" name="Picture 11">
            <a:extLst>
              <a:ext uri="{FF2B5EF4-FFF2-40B4-BE49-F238E27FC236}">
                <a16:creationId xmlns:a16="http://schemas.microsoft.com/office/drawing/2014/main" id="{09284518-A322-FA4A-A8BF-F522E389B2AE}"/>
              </a:ext>
            </a:extLst>
          </p:cNvPr>
          <p:cNvPicPr>
            <a:picLocks noChangeAspect="1"/>
          </p:cNvPicPr>
          <p:nvPr/>
        </p:nvPicPr>
        <p:blipFill>
          <a:blip r:embed="rId7"/>
          <a:stretch>
            <a:fillRect/>
          </a:stretch>
        </p:blipFill>
        <p:spPr>
          <a:xfrm>
            <a:off x="442700" y="4639795"/>
            <a:ext cx="2173719" cy="1390640"/>
          </a:xfrm>
          <a:prstGeom prst="rect">
            <a:avLst/>
          </a:prstGeom>
        </p:spPr>
      </p:pic>
      <p:sp>
        <p:nvSpPr>
          <p:cNvPr id="13" name="TextBox 12">
            <a:extLst>
              <a:ext uri="{FF2B5EF4-FFF2-40B4-BE49-F238E27FC236}">
                <a16:creationId xmlns:a16="http://schemas.microsoft.com/office/drawing/2014/main" id="{37B37708-47D2-AA4C-B681-2F27BAD859EE}"/>
              </a:ext>
            </a:extLst>
          </p:cNvPr>
          <p:cNvSpPr txBox="1"/>
          <p:nvPr/>
        </p:nvSpPr>
        <p:spPr>
          <a:xfrm>
            <a:off x="866557" y="6044659"/>
            <a:ext cx="1326004"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mn-cs"/>
              </a:rPr>
              <a:t>[SK Hynix 2022]</a:t>
            </a:r>
          </a:p>
        </p:txBody>
      </p:sp>
      <p:pic>
        <p:nvPicPr>
          <p:cNvPr id="14" name="Picture 13">
            <a:extLst>
              <a:ext uri="{FF2B5EF4-FFF2-40B4-BE49-F238E27FC236}">
                <a16:creationId xmlns:a16="http://schemas.microsoft.com/office/drawing/2014/main" id="{11910DB0-36D9-F1E7-F738-D7E414A3F485}"/>
              </a:ext>
            </a:extLst>
          </p:cNvPr>
          <p:cNvPicPr>
            <a:picLocks noChangeAspect="1"/>
          </p:cNvPicPr>
          <p:nvPr/>
        </p:nvPicPr>
        <p:blipFill>
          <a:blip r:embed="rId8"/>
          <a:stretch>
            <a:fillRect/>
          </a:stretch>
        </p:blipFill>
        <p:spPr>
          <a:xfrm>
            <a:off x="413504" y="2835288"/>
            <a:ext cx="1595405" cy="1605567"/>
          </a:xfrm>
          <a:prstGeom prst="rect">
            <a:avLst/>
          </a:prstGeom>
        </p:spPr>
      </p:pic>
      <p:sp>
        <p:nvSpPr>
          <p:cNvPr id="15" name="TextBox 14">
            <a:extLst>
              <a:ext uri="{FF2B5EF4-FFF2-40B4-BE49-F238E27FC236}">
                <a16:creationId xmlns:a16="http://schemas.microsoft.com/office/drawing/2014/main" id="{6D80C8E7-2665-4469-4CC0-DBACE1761498}"/>
              </a:ext>
            </a:extLst>
          </p:cNvPr>
          <p:cNvSpPr txBox="1"/>
          <p:nvPr/>
        </p:nvSpPr>
        <p:spPr>
          <a:xfrm>
            <a:off x="1947434" y="3944090"/>
            <a:ext cx="1329210"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mn-cs"/>
              </a:rPr>
              <a:t>[Samsung 2021]</a:t>
            </a:r>
          </a:p>
        </p:txBody>
      </p:sp>
      <p:sp>
        <p:nvSpPr>
          <p:cNvPr id="16" name="TextBox 15">
            <a:extLst>
              <a:ext uri="{FF2B5EF4-FFF2-40B4-BE49-F238E27FC236}">
                <a16:creationId xmlns:a16="http://schemas.microsoft.com/office/drawing/2014/main" id="{8C64CC0F-C747-9188-8A22-865BF7B7B2FD}"/>
              </a:ext>
            </a:extLst>
          </p:cNvPr>
          <p:cNvSpPr txBox="1"/>
          <p:nvPr/>
        </p:nvSpPr>
        <p:spPr>
          <a:xfrm>
            <a:off x="2065916" y="6509127"/>
            <a:ext cx="4935967"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FF"/>
                </a:solidFill>
                <a:effectLst/>
                <a:uLnTx/>
                <a:uFillTx/>
                <a:latin typeface="Tahoma"/>
                <a:ea typeface="+mn-ea"/>
                <a:cs typeface="+mn-cs"/>
              </a:rPr>
              <a:t>This does not include many experimental chips and startups</a:t>
            </a:r>
          </a:p>
        </p:txBody>
      </p:sp>
      <p:pic>
        <p:nvPicPr>
          <p:cNvPr id="17" name="Picture 16">
            <a:extLst>
              <a:ext uri="{FF2B5EF4-FFF2-40B4-BE49-F238E27FC236}">
                <a16:creationId xmlns:a16="http://schemas.microsoft.com/office/drawing/2014/main" id="{DCA05738-9332-244C-A268-2008812B4A1B}"/>
              </a:ext>
            </a:extLst>
          </p:cNvPr>
          <p:cNvPicPr>
            <a:picLocks noChangeAspect="1"/>
          </p:cNvPicPr>
          <p:nvPr/>
        </p:nvPicPr>
        <p:blipFill>
          <a:blip r:embed="rId9"/>
          <a:stretch>
            <a:fillRect/>
          </a:stretch>
        </p:blipFill>
        <p:spPr>
          <a:xfrm>
            <a:off x="5270950" y="3244368"/>
            <a:ext cx="1316608" cy="1336760"/>
          </a:xfrm>
          <a:prstGeom prst="rect">
            <a:avLst/>
          </a:prstGeom>
        </p:spPr>
      </p:pic>
      <p:sp>
        <p:nvSpPr>
          <p:cNvPr id="18" name="TextBox 17">
            <a:extLst>
              <a:ext uri="{FF2B5EF4-FFF2-40B4-BE49-F238E27FC236}">
                <a16:creationId xmlns:a16="http://schemas.microsoft.com/office/drawing/2014/main" id="{07471B9D-8C0D-66E1-C07A-AB0CB025F226}"/>
              </a:ext>
            </a:extLst>
          </p:cNvPr>
          <p:cNvSpPr txBox="1"/>
          <p:nvPr/>
        </p:nvSpPr>
        <p:spPr>
          <a:xfrm>
            <a:off x="6550694" y="3834117"/>
            <a:ext cx="1239442"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mn-cs"/>
              </a:rPr>
              <a:t>[Alibaba 2022]</a:t>
            </a:r>
          </a:p>
        </p:txBody>
      </p:sp>
    </p:spTree>
    <p:extLst>
      <p:ext uri="{BB962C8B-B14F-4D97-AF65-F5344CB8AC3E}">
        <p14:creationId xmlns:p14="http://schemas.microsoft.com/office/powerpoint/2010/main" val="174320483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383505-2DAA-ED43-A184-C4D419F9BE48}"/>
              </a:ext>
            </a:extLst>
          </p:cNvPr>
          <p:cNvSpPr>
            <a:spLocks noGrp="1"/>
          </p:cNvSpPr>
          <p:nvPr>
            <p:ph type="title"/>
          </p:nvPr>
        </p:nvSpPr>
        <p:spPr>
          <a:xfrm>
            <a:off x="228600" y="152400"/>
            <a:ext cx="8915400" cy="1066800"/>
          </a:xfrm>
        </p:spPr>
        <p:txBody>
          <a:bodyPr/>
          <a:lstStyle/>
          <a:p>
            <a:r>
              <a:rPr lang="en-US" sz="3800" dirty="0"/>
              <a:t>UPMEM Processing-in-DRAM Engine (2019)</a:t>
            </a:r>
          </a:p>
        </p:txBody>
      </p:sp>
      <p:sp>
        <p:nvSpPr>
          <p:cNvPr id="4" name="Slide Number Placeholder 3">
            <a:extLst>
              <a:ext uri="{FF2B5EF4-FFF2-40B4-BE49-F238E27FC236}">
                <a16:creationId xmlns:a16="http://schemas.microsoft.com/office/drawing/2014/main" id="{1BC247EB-0F00-D348-A874-BCF1EE2FA570}"/>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1AB0E41-6335-3B40-AB06-F5B4D651A9D6}"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201</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sp>
        <p:nvSpPr>
          <p:cNvPr id="11" name="Content Placeholder 10">
            <a:extLst>
              <a:ext uri="{FF2B5EF4-FFF2-40B4-BE49-F238E27FC236}">
                <a16:creationId xmlns:a16="http://schemas.microsoft.com/office/drawing/2014/main" id="{75EB2FE4-BC58-E94C-8039-4CDE8EEBB0EA}"/>
              </a:ext>
            </a:extLst>
          </p:cNvPr>
          <p:cNvSpPr>
            <a:spLocks noGrp="1"/>
          </p:cNvSpPr>
          <p:nvPr>
            <p:ph idx="1"/>
          </p:nvPr>
        </p:nvSpPr>
        <p:spPr>
          <a:xfrm>
            <a:off x="136251" y="964045"/>
            <a:ext cx="8610600" cy="5193723"/>
          </a:xfrm>
        </p:spPr>
        <p:txBody>
          <a:bodyPr/>
          <a:lstStyle/>
          <a:p>
            <a:r>
              <a:rPr lang="en-US" dirty="0">
                <a:solidFill>
                  <a:srgbClr val="FF0000"/>
                </a:solidFill>
              </a:rPr>
              <a:t>Processing in DRAM Engine </a:t>
            </a:r>
          </a:p>
          <a:p>
            <a:r>
              <a:rPr lang="en-US" dirty="0"/>
              <a:t>Includes </a:t>
            </a:r>
            <a:r>
              <a:rPr lang="en-US" b="1" dirty="0"/>
              <a:t>standard DIMM modules</a:t>
            </a:r>
            <a:r>
              <a:rPr lang="en-US" dirty="0"/>
              <a:t>, with a </a:t>
            </a:r>
            <a:r>
              <a:rPr lang="en-US" b="1" dirty="0"/>
              <a:t>large number of DPU processors </a:t>
            </a:r>
            <a:r>
              <a:rPr lang="en-US" dirty="0"/>
              <a:t>combined with DRAM chips.</a:t>
            </a:r>
          </a:p>
          <a:p>
            <a:pPr marL="0" indent="0">
              <a:buNone/>
            </a:pPr>
            <a:endParaRPr lang="en-US" dirty="0"/>
          </a:p>
          <a:p>
            <a:r>
              <a:rPr lang="en-US" dirty="0"/>
              <a:t>Replaces </a:t>
            </a:r>
            <a:r>
              <a:rPr lang="en-US" b="1" dirty="0"/>
              <a:t>standard</a:t>
            </a:r>
            <a:r>
              <a:rPr lang="en-US" dirty="0"/>
              <a:t> DIMMs</a:t>
            </a:r>
          </a:p>
          <a:p>
            <a:pPr lvl="1"/>
            <a:r>
              <a:rPr lang="en-US" dirty="0"/>
              <a:t>DDR4 R-DIMM modules</a:t>
            </a:r>
          </a:p>
          <a:p>
            <a:pPr lvl="2"/>
            <a:r>
              <a:rPr lang="en-US" dirty="0"/>
              <a:t>8GB+128 DPUs (16 PIM chips)</a:t>
            </a:r>
          </a:p>
          <a:p>
            <a:pPr lvl="2"/>
            <a:r>
              <a:rPr lang="en-US" dirty="0"/>
              <a:t>Standard 2x-nm DRAM process</a:t>
            </a:r>
          </a:p>
          <a:p>
            <a:pPr lvl="1"/>
            <a:r>
              <a:rPr lang="en-US" b="1" dirty="0"/>
              <a:t>Large amounts of</a:t>
            </a:r>
            <a:r>
              <a:rPr lang="en-US" dirty="0"/>
              <a:t> compute &amp; memory bandwidth</a:t>
            </a:r>
          </a:p>
        </p:txBody>
      </p:sp>
      <p:pic>
        <p:nvPicPr>
          <p:cNvPr id="8" name="Picture 7">
            <a:extLst>
              <a:ext uri="{FF2B5EF4-FFF2-40B4-BE49-F238E27FC236}">
                <a16:creationId xmlns:a16="http://schemas.microsoft.com/office/drawing/2014/main" id="{D52C3A3A-02C6-5F46-8278-4883459024F9}"/>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6079331" y="2362200"/>
            <a:ext cx="3064669" cy="1809469"/>
          </a:xfrm>
          <a:prstGeom prst="rect">
            <a:avLst/>
          </a:prstGeom>
        </p:spPr>
      </p:pic>
      <p:sp>
        <p:nvSpPr>
          <p:cNvPr id="3" name="TextBox 2">
            <a:extLst>
              <a:ext uri="{FF2B5EF4-FFF2-40B4-BE49-F238E27FC236}">
                <a16:creationId xmlns:a16="http://schemas.microsoft.com/office/drawing/2014/main" id="{33094D00-96B4-E74E-917B-BA57463AF2F6}"/>
              </a:ext>
            </a:extLst>
          </p:cNvPr>
          <p:cNvSpPr txBox="1"/>
          <p:nvPr/>
        </p:nvSpPr>
        <p:spPr>
          <a:xfrm>
            <a:off x="19665" y="6392637"/>
            <a:ext cx="6714852" cy="276999"/>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3"/>
              </a:rPr>
              <a:t>https://www.anandtech.com/show/14750/hot-chips-31-analysis-inmemory-processing-by-upmem</a:t>
            </a:r>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pic>
        <p:nvPicPr>
          <p:cNvPr id="10" name="Picture 9">
            <a:extLst>
              <a:ext uri="{FF2B5EF4-FFF2-40B4-BE49-F238E27FC236}">
                <a16:creationId xmlns:a16="http://schemas.microsoft.com/office/drawing/2014/main" id="{69DF79F1-207B-C34F-AF17-579F237B3EF1}"/>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228600" y="4724400"/>
            <a:ext cx="8754585" cy="1709697"/>
          </a:xfrm>
          <a:prstGeom prst="rect">
            <a:avLst/>
          </a:prstGeom>
        </p:spPr>
      </p:pic>
      <p:sp>
        <p:nvSpPr>
          <p:cNvPr id="13" name="Rectangle 12">
            <a:extLst>
              <a:ext uri="{FF2B5EF4-FFF2-40B4-BE49-F238E27FC236}">
                <a16:creationId xmlns:a16="http://schemas.microsoft.com/office/drawing/2014/main" id="{194B1677-FAD4-8147-AAAE-CAD39B29F335}"/>
              </a:ext>
            </a:extLst>
          </p:cNvPr>
          <p:cNvSpPr/>
          <p:nvPr/>
        </p:nvSpPr>
        <p:spPr>
          <a:xfrm>
            <a:off x="-17231" y="6594579"/>
            <a:ext cx="9175979" cy="276999"/>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5"/>
              </a:rPr>
              <a:t>https://www.upmem.com/video-upmem-presenting-its-true-processing-in-memory-solution-hot-chips-2019/</a:t>
            </a:r>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1943032683"/>
      </p:ext>
    </p:extLst>
  </p:cSld>
  <p:clrMapOvr>
    <a:masterClrMapping/>
  </p:clrMapOvr>
  <p:transition/>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96BF00-CBE8-814D-B088-82A94D9E6251}"/>
              </a:ext>
            </a:extLst>
          </p:cNvPr>
          <p:cNvSpPr>
            <a:spLocks noGrp="1"/>
          </p:cNvSpPr>
          <p:nvPr>
            <p:ph type="title"/>
          </p:nvPr>
        </p:nvSpPr>
        <p:spPr/>
        <p:txBody>
          <a:bodyPr>
            <a:normAutofit fontScale="90000"/>
          </a:bodyPr>
          <a:lstStyle/>
          <a:p>
            <a:r>
              <a:rPr lang="en-US" dirty="0"/>
              <a:t>UPMEM Memory Modules</a:t>
            </a:r>
          </a:p>
        </p:txBody>
      </p:sp>
      <p:sp>
        <p:nvSpPr>
          <p:cNvPr id="3" name="Content Placeholder 2">
            <a:extLst>
              <a:ext uri="{FF2B5EF4-FFF2-40B4-BE49-F238E27FC236}">
                <a16:creationId xmlns:a16="http://schemas.microsoft.com/office/drawing/2014/main" id="{85F3EBD4-3CCC-C145-B4CE-E1E9E7261360}"/>
              </a:ext>
            </a:extLst>
          </p:cNvPr>
          <p:cNvSpPr>
            <a:spLocks noGrp="1"/>
          </p:cNvSpPr>
          <p:nvPr>
            <p:ph idx="1"/>
          </p:nvPr>
        </p:nvSpPr>
        <p:spPr/>
        <p:txBody>
          <a:bodyPr/>
          <a:lstStyle/>
          <a:p>
            <a:r>
              <a:rPr lang="en-US" sz="2600" dirty="0"/>
              <a:t>E19: 8 chips DIMM (1 rank). DPUs @ 267 MHz</a:t>
            </a:r>
          </a:p>
          <a:p>
            <a:r>
              <a:rPr lang="en-US" sz="2600" dirty="0"/>
              <a:t>P21: 16 chips DIMM (2 ranks). DPUs @ 350 MHz</a:t>
            </a:r>
          </a:p>
        </p:txBody>
      </p:sp>
      <p:pic>
        <p:nvPicPr>
          <p:cNvPr id="6" name="Picture 5">
            <a:extLst>
              <a:ext uri="{FF2B5EF4-FFF2-40B4-BE49-F238E27FC236}">
                <a16:creationId xmlns:a16="http://schemas.microsoft.com/office/drawing/2014/main" id="{515C2AE4-3B3A-DE4A-A3A4-2A8ADB7D2F47}"/>
              </a:ext>
            </a:extLst>
          </p:cNvPr>
          <p:cNvPicPr>
            <a:picLocks noChangeAspect="1"/>
          </p:cNvPicPr>
          <p:nvPr/>
        </p:nvPicPr>
        <p:blipFill>
          <a:blip r:embed="rId3"/>
          <a:stretch>
            <a:fillRect/>
          </a:stretch>
        </p:blipFill>
        <p:spPr>
          <a:xfrm>
            <a:off x="1724637" y="2058625"/>
            <a:ext cx="5694726" cy="4141619"/>
          </a:xfrm>
          <a:prstGeom prst="rect">
            <a:avLst/>
          </a:prstGeom>
        </p:spPr>
      </p:pic>
      <p:sp>
        <p:nvSpPr>
          <p:cNvPr id="5" name="TextBox 4">
            <a:extLst>
              <a:ext uri="{FF2B5EF4-FFF2-40B4-BE49-F238E27FC236}">
                <a16:creationId xmlns:a16="http://schemas.microsoft.com/office/drawing/2014/main" id="{9FFAC973-70A2-804A-B666-069E89D6CF82}"/>
              </a:ext>
            </a:extLst>
          </p:cNvPr>
          <p:cNvSpPr txBox="1"/>
          <p:nvPr/>
        </p:nvSpPr>
        <p:spPr>
          <a:xfrm>
            <a:off x="3996362" y="6479300"/>
            <a:ext cx="1151277" cy="246221"/>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34" charset="-128"/>
                <a:cs typeface="+mn-cs"/>
                <a:hlinkClick r:id="rId4"/>
              </a:rPr>
              <a:t>www.upmem.com</a:t>
            </a:r>
            <a:endParaRPr kumimoji="0" lang="en-US" sz="10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34" charset="-128"/>
              <a:cs typeface="+mn-cs"/>
            </a:endParaRPr>
          </a:p>
        </p:txBody>
      </p:sp>
    </p:spTree>
    <p:extLst>
      <p:ext uri="{BB962C8B-B14F-4D97-AF65-F5344CB8AC3E}">
        <p14:creationId xmlns:p14="http://schemas.microsoft.com/office/powerpoint/2010/main" val="574272244"/>
      </p:ext>
    </p:extLst>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96BF00-CBE8-814D-B088-82A94D9E6251}"/>
              </a:ext>
            </a:extLst>
          </p:cNvPr>
          <p:cNvSpPr>
            <a:spLocks noGrp="1"/>
          </p:cNvSpPr>
          <p:nvPr>
            <p:ph type="title"/>
          </p:nvPr>
        </p:nvSpPr>
        <p:spPr/>
        <p:txBody>
          <a:bodyPr>
            <a:normAutofit/>
          </a:bodyPr>
          <a:lstStyle/>
          <a:p>
            <a:r>
              <a:rPr lang="en-US" dirty="0"/>
              <a:t>2,560-DPU Processing-in-Memory System</a:t>
            </a:r>
          </a:p>
        </p:txBody>
      </p:sp>
      <p:pic>
        <p:nvPicPr>
          <p:cNvPr id="4" name="Picture 3">
            <a:extLst>
              <a:ext uri="{FF2B5EF4-FFF2-40B4-BE49-F238E27FC236}">
                <a16:creationId xmlns:a16="http://schemas.microsoft.com/office/drawing/2014/main" id="{36E8E657-497E-D34D-9E02-328862033C12}"/>
              </a:ext>
            </a:extLst>
          </p:cNvPr>
          <p:cNvPicPr>
            <a:picLocks noChangeAspect="1"/>
          </p:cNvPicPr>
          <p:nvPr/>
        </p:nvPicPr>
        <p:blipFill>
          <a:blip r:embed="rId3"/>
          <a:stretch>
            <a:fillRect/>
          </a:stretch>
        </p:blipFill>
        <p:spPr>
          <a:xfrm>
            <a:off x="2979309" y="903296"/>
            <a:ext cx="5851473" cy="5573704"/>
          </a:xfrm>
          <a:prstGeom prst="rect">
            <a:avLst/>
          </a:prstGeom>
        </p:spPr>
      </p:pic>
      <p:pic>
        <p:nvPicPr>
          <p:cNvPr id="12" name="Picture 11">
            <a:extLst>
              <a:ext uri="{FF2B5EF4-FFF2-40B4-BE49-F238E27FC236}">
                <a16:creationId xmlns:a16="http://schemas.microsoft.com/office/drawing/2014/main" id="{D3106EDF-1A4E-6145-9E03-9FF99CE57DC6}"/>
              </a:ext>
            </a:extLst>
          </p:cNvPr>
          <p:cNvPicPr>
            <a:picLocks noChangeAspect="1"/>
          </p:cNvPicPr>
          <p:nvPr/>
        </p:nvPicPr>
        <p:blipFill>
          <a:blip r:embed="rId4"/>
          <a:stretch>
            <a:fillRect/>
          </a:stretch>
        </p:blipFill>
        <p:spPr>
          <a:xfrm>
            <a:off x="3920245" y="2904293"/>
            <a:ext cx="3012711" cy="2118984"/>
          </a:xfrm>
          <a:prstGeom prst="rect">
            <a:avLst/>
          </a:prstGeom>
        </p:spPr>
      </p:pic>
      <p:pic>
        <p:nvPicPr>
          <p:cNvPr id="14" name="Picture 13">
            <a:extLst>
              <a:ext uri="{FF2B5EF4-FFF2-40B4-BE49-F238E27FC236}">
                <a16:creationId xmlns:a16="http://schemas.microsoft.com/office/drawing/2014/main" id="{BE0F6870-38D1-E447-9353-7D4BF29084F6}"/>
              </a:ext>
            </a:extLst>
          </p:cNvPr>
          <p:cNvPicPr>
            <a:picLocks noChangeAspect="1"/>
          </p:cNvPicPr>
          <p:nvPr/>
        </p:nvPicPr>
        <p:blipFill>
          <a:blip r:embed="rId5"/>
          <a:stretch>
            <a:fillRect/>
          </a:stretch>
        </p:blipFill>
        <p:spPr>
          <a:xfrm>
            <a:off x="6549230" y="1674985"/>
            <a:ext cx="2066388" cy="919299"/>
          </a:xfrm>
          <a:prstGeom prst="rect">
            <a:avLst/>
          </a:prstGeom>
        </p:spPr>
      </p:pic>
      <p:pic>
        <p:nvPicPr>
          <p:cNvPr id="16" name="Picture 15">
            <a:extLst>
              <a:ext uri="{FF2B5EF4-FFF2-40B4-BE49-F238E27FC236}">
                <a16:creationId xmlns:a16="http://schemas.microsoft.com/office/drawing/2014/main" id="{CB32921E-5AA3-B844-8F27-9D5D6227F59C}"/>
              </a:ext>
            </a:extLst>
          </p:cNvPr>
          <p:cNvPicPr>
            <a:picLocks noChangeAspect="1"/>
          </p:cNvPicPr>
          <p:nvPr/>
        </p:nvPicPr>
        <p:blipFill>
          <a:blip r:embed="rId6"/>
          <a:stretch>
            <a:fillRect/>
          </a:stretch>
        </p:blipFill>
        <p:spPr>
          <a:xfrm>
            <a:off x="3138623" y="3439859"/>
            <a:ext cx="2592924" cy="2001694"/>
          </a:xfrm>
          <a:prstGeom prst="rect">
            <a:avLst/>
          </a:prstGeom>
        </p:spPr>
      </p:pic>
      <p:pic>
        <p:nvPicPr>
          <p:cNvPr id="18" name="Picture 17">
            <a:extLst>
              <a:ext uri="{FF2B5EF4-FFF2-40B4-BE49-F238E27FC236}">
                <a16:creationId xmlns:a16="http://schemas.microsoft.com/office/drawing/2014/main" id="{56C4920E-CFD7-B344-BBAC-B77FDC25C719}"/>
              </a:ext>
            </a:extLst>
          </p:cNvPr>
          <p:cNvPicPr>
            <a:picLocks noChangeAspect="1"/>
          </p:cNvPicPr>
          <p:nvPr/>
        </p:nvPicPr>
        <p:blipFill>
          <a:blip r:embed="rId7"/>
          <a:stretch>
            <a:fillRect/>
          </a:stretch>
        </p:blipFill>
        <p:spPr>
          <a:xfrm>
            <a:off x="5987595" y="1887464"/>
            <a:ext cx="2070100" cy="868519"/>
          </a:xfrm>
          <a:prstGeom prst="rect">
            <a:avLst/>
          </a:prstGeom>
        </p:spPr>
      </p:pic>
      <p:pic>
        <p:nvPicPr>
          <p:cNvPr id="23" name="Picture 22">
            <a:extLst>
              <a:ext uri="{FF2B5EF4-FFF2-40B4-BE49-F238E27FC236}">
                <a16:creationId xmlns:a16="http://schemas.microsoft.com/office/drawing/2014/main" id="{4EEC4595-5C2B-D74E-A7AB-93038825B54C}"/>
              </a:ext>
            </a:extLst>
          </p:cNvPr>
          <p:cNvPicPr>
            <a:picLocks noChangeAspect="1"/>
          </p:cNvPicPr>
          <p:nvPr/>
        </p:nvPicPr>
        <p:blipFill>
          <a:blip r:embed="rId8"/>
          <a:stretch>
            <a:fillRect/>
          </a:stretch>
        </p:blipFill>
        <p:spPr>
          <a:xfrm>
            <a:off x="4721083" y="2294202"/>
            <a:ext cx="2809502" cy="1458000"/>
          </a:xfrm>
          <a:prstGeom prst="rect">
            <a:avLst/>
          </a:prstGeom>
        </p:spPr>
      </p:pic>
      <p:pic>
        <p:nvPicPr>
          <p:cNvPr id="25" name="Picture 24">
            <a:extLst>
              <a:ext uri="{FF2B5EF4-FFF2-40B4-BE49-F238E27FC236}">
                <a16:creationId xmlns:a16="http://schemas.microsoft.com/office/drawing/2014/main" id="{5F31B5F0-E7C8-A94D-A239-6162094D42FE}"/>
              </a:ext>
            </a:extLst>
          </p:cNvPr>
          <p:cNvPicPr>
            <a:picLocks noChangeAspect="1"/>
          </p:cNvPicPr>
          <p:nvPr/>
        </p:nvPicPr>
        <p:blipFill>
          <a:blip r:embed="rId9"/>
          <a:stretch>
            <a:fillRect/>
          </a:stretch>
        </p:blipFill>
        <p:spPr>
          <a:xfrm>
            <a:off x="5552690" y="2066443"/>
            <a:ext cx="2320496" cy="1008022"/>
          </a:xfrm>
          <a:prstGeom prst="rect">
            <a:avLst/>
          </a:prstGeom>
        </p:spPr>
      </p:pic>
      <p:grpSp>
        <p:nvGrpSpPr>
          <p:cNvPr id="31" name="Group 30">
            <a:extLst>
              <a:ext uri="{FF2B5EF4-FFF2-40B4-BE49-F238E27FC236}">
                <a16:creationId xmlns:a16="http://schemas.microsoft.com/office/drawing/2014/main" id="{705FFEEB-275A-6D48-A0BA-4952CDBF4E51}"/>
              </a:ext>
            </a:extLst>
          </p:cNvPr>
          <p:cNvGrpSpPr/>
          <p:nvPr/>
        </p:nvGrpSpPr>
        <p:grpSpPr>
          <a:xfrm>
            <a:off x="6813095" y="975827"/>
            <a:ext cx="2281552" cy="1398315"/>
            <a:chOff x="5480050" y="921748"/>
            <a:chExt cx="2281552" cy="1398315"/>
          </a:xfrm>
        </p:grpSpPr>
        <p:pic>
          <p:nvPicPr>
            <p:cNvPr id="27" name="Picture 26">
              <a:extLst>
                <a:ext uri="{FF2B5EF4-FFF2-40B4-BE49-F238E27FC236}">
                  <a16:creationId xmlns:a16="http://schemas.microsoft.com/office/drawing/2014/main" id="{C6CE7DF7-C4B4-D04D-8FF2-ED61BC62C0A6}"/>
                </a:ext>
              </a:extLst>
            </p:cNvPr>
            <p:cNvPicPr>
              <a:picLocks noChangeAspect="1"/>
            </p:cNvPicPr>
            <p:nvPr/>
          </p:nvPicPr>
          <p:blipFill>
            <a:blip r:embed="rId10"/>
            <a:stretch>
              <a:fillRect/>
            </a:stretch>
          </p:blipFill>
          <p:spPr>
            <a:xfrm>
              <a:off x="5480050" y="1249462"/>
              <a:ext cx="2120900" cy="750472"/>
            </a:xfrm>
            <a:prstGeom prst="rect">
              <a:avLst/>
            </a:prstGeom>
          </p:spPr>
        </p:pic>
        <p:sp>
          <p:nvSpPr>
            <p:cNvPr id="29" name="Rectangle 28">
              <a:extLst>
                <a:ext uri="{FF2B5EF4-FFF2-40B4-BE49-F238E27FC236}">
                  <a16:creationId xmlns:a16="http://schemas.microsoft.com/office/drawing/2014/main" id="{14550289-053A-BA48-9FBD-B9F4A7CC5957}"/>
                </a:ext>
              </a:extLst>
            </p:cNvPr>
            <p:cNvSpPr/>
            <p:nvPr/>
          </p:nvSpPr>
          <p:spPr>
            <a:xfrm>
              <a:off x="7506375" y="921748"/>
              <a:ext cx="255227" cy="139831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grpSp>
      <p:grpSp>
        <p:nvGrpSpPr>
          <p:cNvPr id="36" name="Group 35">
            <a:extLst>
              <a:ext uri="{FF2B5EF4-FFF2-40B4-BE49-F238E27FC236}">
                <a16:creationId xmlns:a16="http://schemas.microsoft.com/office/drawing/2014/main" id="{E61AF7B0-9D5C-3D46-B511-5F0408593525}"/>
              </a:ext>
            </a:extLst>
          </p:cNvPr>
          <p:cNvGrpSpPr/>
          <p:nvPr/>
        </p:nvGrpSpPr>
        <p:grpSpPr>
          <a:xfrm>
            <a:off x="2111632" y="3614951"/>
            <a:ext cx="3211780" cy="2660400"/>
            <a:chOff x="778587" y="3625968"/>
            <a:chExt cx="3211780" cy="2660400"/>
          </a:xfrm>
        </p:grpSpPr>
        <p:pic>
          <p:nvPicPr>
            <p:cNvPr id="35" name="Picture 34">
              <a:extLst>
                <a:ext uri="{FF2B5EF4-FFF2-40B4-BE49-F238E27FC236}">
                  <a16:creationId xmlns:a16="http://schemas.microsoft.com/office/drawing/2014/main" id="{70E57DCB-2F0D-BD41-A724-67B83D67B578}"/>
                </a:ext>
              </a:extLst>
            </p:cNvPr>
            <p:cNvPicPr>
              <a:picLocks noChangeAspect="1"/>
            </p:cNvPicPr>
            <p:nvPr/>
          </p:nvPicPr>
          <p:blipFill>
            <a:blip r:embed="rId11"/>
            <a:stretch>
              <a:fillRect/>
            </a:stretch>
          </p:blipFill>
          <p:spPr>
            <a:xfrm>
              <a:off x="922110" y="3625968"/>
              <a:ext cx="3068257" cy="2660400"/>
            </a:xfrm>
            <a:prstGeom prst="rect">
              <a:avLst/>
            </a:prstGeom>
          </p:spPr>
        </p:pic>
        <p:sp>
          <p:nvSpPr>
            <p:cNvPr id="28" name="Rectangle 27">
              <a:extLst>
                <a:ext uri="{FF2B5EF4-FFF2-40B4-BE49-F238E27FC236}">
                  <a16:creationId xmlns:a16="http://schemas.microsoft.com/office/drawing/2014/main" id="{89138301-4BD6-DD49-9B22-015A6C780208}"/>
                </a:ext>
              </a:extLst>
            </p:cNvPr>
            <p:cNvSpPr/>
            <p:nvPr/>
          </p:nvSpPr>
          <p:spPr>
            <a:xfrm>
              <a:off x="778587" y="3625968"/>
              <a:ext cx="853178" cy="139831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grpSp>
      <p:pic>
        <p:nvPicPr>
          <p:cNvPr id="17" name="Picture 16">
            <a:extLst>
              <a:ext uri="{FF2B5EF4-FFF2-40B4-BE49-F238E27FC236}">
                <a16:creationId xmlns:a16="http://schemas.microsoft.com/office/drawing/2014/main" id="{50ADAA6C-C5FB-CB44-A9E6-6E964C8200AA}"/>
              </a:ext>
            </a:extLst>
          </p:cNvPr>
          <p:cNvPicPr>
            <a:picLocks noChangeAspect="1"/>
          </p:cNvPicPr>
          <p:nvPr/>
        </p:nvPicPr>
        <p:blipFill>
          <a:blip r:embed="rId12"/>
          <a:stretch>
            <a:fillRect/>
          </a:stretch>
        </p:blipFill>
        <p:spPr>
          <a:xfrm>
            <a:off x="166062" y="990600"/>
            <a:ext cx="2729538" cy="3213445"/>
          </a:xfrm>
          <a:prstGeom prst="rect">
            <a:avLst/>
          </a:prstGeom>
        </p:spPr>
      </p:pic>
      <p:sp>
        <p:nvSpPr>
          <p:cNvPr id="19" name="Slide Number Placeholder 3">
            <a:extLst>
              <a:ext uri="{FF2B5EF4-FFF2-40B4-BE49-F238E27FC236}">
                <a16:creationId xmlns:a16="http://schemas.microsoft.com/office/drawing/2014/main" id="{DD0B0116-900A-2E42-B946-6D64B4AF6111}"/>
              </a:ext>
            </a:extLst>
          </p:cNvPr>
          <p:cNvSpPr>
            <a:spLocks noGrp="1"/>
          </p:cNvSpPr>
          <p:nvPr>
            <p:ph type="sldNum" sz="quarter" idx="11"/>
          </p:nvPr>
        </p:nvSpPr>
        <p:spPr>
          <a:xfrm>
            <a:off x="6777038" y="6318250"/>
            <a:ext cx="2133600" cy="457200"/>
          </a:xfrm>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1AB0E41-6335-3B40-AB06-F5B4D651A9D6}"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203</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sp>
        <p:nvSpPr>
          <p:cNvPr id="3" name="TextBox 2">
            <a:extLst>
              <a:ext uri="{FF2B5EF4-FFF2-40B4-BE49-F238E27FC236}">
                <a16:creationId xmlns:a16="http://schemas.microsoft.com/office/drawing/2014/main" id="{4A498B5C-ED8C-5E45-ADFE-D336315F8238}"/>
              </a:ext>
            </a:extLst>
          </p:cNvPr>
          <p:cNvSpPr txBox="1"/>
          <p:nvPr/>
        </p:nvSpPr>
        <p:spPr>
          <a:xfrm>
            <a:off x="2514600" y="6516469"/>
            <a:ext cx="4742004" cy="646331"/>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13">
                  <a:extLst>
                    <a:ext uri="{A12FA001-AC4F-418D-AE19-62706E023703}">
                      <ahyp:hlinkClr xmlns:ahyp="http://schemas.microsoft.com/office/drawing/2018/hyperlinkcolor" val="tx"/>
                    </a:ext>
                  </a:extLst>
                </a:hlinkClick>
              </a:rPr>
              <a:t>https://arxiv.org/pdf/2105.03814.pdf</a:t>
            </a:r>
            <a:r>
              <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rPr>
              <a:t> </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pic>
        <p:nvPicPr>
          <p:cNvPr id="20" name="Picture 19">
            <a:extLst>
              <a:ext uri="{FF2B5EF4-FFF2-40B4-BE49-F238E27FC236}">
                <a16:creationId xmlns:a16="http://schemas.microsoft.com/office/drawing/2014/main" id="{D1C71662-8A7A-2045-B226-D20EE146E943}"/>
              </a:ext>
            </a:extLst>
          </p:cNvPr>
          <p:cNvPicPr>
            <a:picLocks noChangeAspect="1"/>
          </p:cNvPicPr>
          <p:nvPr/>
        </p:nvPicPr>
        <p:blipFill>
          <a:blip r:embed="rId14"/>
          <a:stretch>
            <a:fillRect/>
          </a:stretch>
        </p:blipFill>
        <p:spPr>
          <a:xfrm>
            <a:off x="166062" y="4367231"/>
            <a:ext cx="2405112" cy="2420032"/>
          </a:xfrm>
          <a:prstGeom prst="rect">
            <a:avLst/>
          </a:prstGeom>
        </p:spPr>
      </p:pic>
    </p:spTree>
    <p:extLst>
      <p:ext uri="{BB962C8B-B14F-4D97-AF65-F5344CB8AC3E}">
        <p14:creationId xmlns:p14="http://schemas.microsoft.com/office/powerpoint/2010/main" val="297110597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6"/>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3"/>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5"/>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dirty="0"/>
              <a:t>More on the UPMEM PIM System</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endParaRPr lang="en-US" dirty="0">
              <a:solidFill>
                <a:srgbClr val="0000FF"/>
              </a:solidFill>
            </a:endParaRPr>
          </a:p>
        </p:txBody>
      </p:sp>
      <p:sp>
        <p:nvSpPr>
          <p:cNvPr id="5" name="Rectangle 4">
            <a:extLst>
              <a:ext uri="{FF2B5EF4-FFF2-40B4-BE49-F238E27FC236}">
                <a16:creationId xmlns:a16="http://schemas.microsoft.com/office/drawing/2014/main" id="{5DFA3366-29E6-914D-98EA-E6458972951E}"/>
              </a:ext>
            </a:extLst>
          </p:cNvPr>
          <p:cNvSpPr/>
          <p:nvPr/>
        </p:nvSpPr>
        <p:spPr>
          <a:xfrm>
            <a:off x="-76200" y="6535579"/>
            <a:ext cx="9153500" cy="24622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https://www.youtube.com/watch?v=Sscy1Wrr22A&amp;list=PL5Q2soXY2Zi9xidyIgBxUz7xRPS-wisBN&amp;index=26</a:t>
            </a: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rPr>
              <a:t> </a:t>
            </a:r>
          </a:p>
        </p:txBody>
      </p:sp>
      <p:pic>
        <p:nvPicPr>
          <p:cNvPr id="4" name="Picture 3">
            <a:extLst>
              <a:ext uri="{FF2B5EF4-FFF2-40B4-BE49-F238E27FC236}">
                <a16:creationId xmlns:a16="http://schemas.microsoft.com/office/drawing/2014/main" id="{BC9E9B4F-8A34-9544-86B1-2FE3041A688A}"/>
              </a:ext>
            </a:extLst>
          </p:cNvPr>
          <p:cNvPicPr>
            <a:picLocks noChangeAspect="1"/>
          </p:cNvPicPr>
          <p:nvPr/>
        </p:nvPicPr>
        <p:blipFill>
          <a:blip r:embed="rId3"/>
          <a:stretch>
            <a:fillRect/>
          </a:stretch>
        </p:blipFill>
        <p:spPr>
          <a:xfrm>
            <a:off x="609600" y="929271"/>
            <a:ext cx="7848600" cy="5511108"/>
          </a:xfrm>
          <a:prstGeom prst="rect">
            <a:avLst/>
          </a:prstGeom>
        </p:spPr>
      </p:pic>
    </p:spTree>
    <p:extLst>
      <p:ext uri="{BB962C8B-B14F-4D97-AF65-F5344CB8AC3E}">
        <p14:creationId xmlns:p14="http://schemas.microsoft.com/office/powerpoint/2010/main" val="2515447642"/>
      </p:ext>
    </p:extLst>
  </p:cSld>
  <p:clrMapOvr>
    <a:masterClrMapping/>
  </p:clrMapOvr>
  <p:transition/>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0BC16C-9759-FC44-89ED-791187DE959D}"/>
              </a:ext>
            </a:extLst>
          </p:cNvPr>
          <p:cNvSpPr>
            <a:spLocks noGrp="1"/>
          </p:cNvSpPr>
          <p:nvPr>
            <p:ph type="title"/>
          </p:nvPr>
        </p:nvSpPr>
        <p:spPr>
          <a:xfrm>
            <a:off x="228600" y="152400"/>
            <a:ext cx="9023920" cy="1066800"/>
          </a:xfrm>
        </p:spPr>
        <p:txBody>
          <a:bodyPr/>
          <a:lstStyle/>
          <a:p>
            <a:r>
              <a:rPr lang="en-US" sz="3200" dirty="0"/>
              <a:t>Experimental Analysis of the UPMEM PIM Engine</a:t>
            </a:r>
            <a:endParaRPr lang="en-US" sz="2400" dirty="0"/>
          </a:p>
        </p:txBody>
      </p:sp>
      <p:sp>
        <p:nvSpPr>
          <p:cNvPr id="3" name="Content Placeholder 2">
            <a:extLst>
              <a:ext uri="{FF2B5EF4-FFF2-40B4-BE49-F238E27FC236}">
                <a16:creationId xmlns:a16="http://schemas.microsoft.com/office/drawing/2014/main" id="{61439010-5FA7-AA42-A731-A388AD812771}"/>
              </a:ext>
            </a:extLst>
          </p:cNvPr>
          <p:cNvSpPr>
            <a:spLocks noGrp="1"/>
          </p:cNvSpPr>
          <p:nvPr>
            <p:ph idx="1"/>
          </p:nvPr>
        </p:nvSpPr>
        <p:spPr/>
        <p:txBody>
          <a:bodyPr/>
          <a:lstStyle/>
          <a:p>
            <a:endParaRPr lang="en-US" dirty="0"/>
          </a:p>
        </p:txBody>
      </p:sp>
      <p:sp>
        <p:nvSpPr>
          <p:cNvPr id="6" name="TextBox 5">
            <a:extLst>
              <a:ext uri="{FF2B5EF4-FFF2-40B4-BE49-F238E27FC236}">
                <a16:creationId xmlns:a16="http://schemas.microsoft.com/office/drawing/2014/main" id="{104A979B-A23E-4F49-9F1F-3DE77918710A}"/>
              </a:ext>
            </a:extLst>
          </p:cNvPr>
          <p:cNvSpPr txBox="1"/>
          <p:nvPr/>
        </p:nvSpPr>
        <p:spPr>
          <a:xfrm>
            <a:off x="4355976" y="6502956"/>
            <a:ext cx="424827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432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https://arxiv.org/pdf/2105.03814.pdf</a:t>
            </a:r>
            <a:r>
              <a:rPr kumimoji="0" lang="en-US" sz="1600" b="1" i="0" u="none" strike="noStrike" kern="1200" cap="none" spc="0" normalizeH="0" baseline="0" noProof="0" dirty="0">
                <a:ln>
                  <a:noFill/>
                </a:ln>
                <a:solidFill>
                  <a:srgbClr val="0432FF"/>
                </a:solidFill>
                <a:effectLst/>
                <a:uLnTx/>
                <a:uFillTx/>
                <a:latin typeface="Tahoma"/>
                <a:ea typeface="+mn-ea"/>
                <a:cs typeface="+mn-cs"/>
              </a:rPr>
              <a:t> </a:t>
            </a:r>
          </a:p>
        </p:txBody>
      </p:sp>
      <p:pic>
        <p:nvPicPr>
          <p:cNvPr id="4" name="Picture 3">
            <a:extLst>
              <a:ext uri="{FF2B5EF4-FFF2-40B4-BE49-F238E27FC236}">
                <a16:creationId xmlns:a16="http://schemas.microsoft.com/office/drawing/2014/main" id="{17AE92A9-1CB3-0F44-AB44-B64795F93A90}"/>
              </a:ext>
            </a:extLst>
          </p:cNvPr>
          <p:cNvPicPr>
            <a:picLocks noChangeAspect="1"/>
          </p:cNvPicPr>
          <p:nvPr/>
        </p:nvPicPr>
        <p:blipFill>
          <a:blip r:embed="rId3"/>
          <a:stretch>
            <a:fillRect/>
          </a:stretch>
        </p:blipFill>
        <p:spPr>
          <a:xfrm>
            <a:off x="1541793" y="905635"/>
            <a:ext cx="5628366" cy="5663281"/>
          </a:xfrm>
          <a:prstGeom prst="rect">
            <a:avLst/>
          </a:prstGeom>
        </p:spPr>
      </p:pic>
    </p:spTree>
    <p:extLst>
      <p:ext uri="{BB962C8B-B14F-4D97-AF65-F5344CB8AC3E}">
        <p14:creationId xmlns:p14="http://schemas.microsoft.com/office/powerpoint/2010/main" val="4131554601"/>
      </p:ext>
    </p:extLst>
  </p:cSld>
  <p:clrMapOvr>
    <a:masterClrMapping/>
  </p:clrMapOvr>
  <p:transition/>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6B4B3C-102E-0749-B552-796F5010686A}"/>
              </a:ext>
            </a:extLst>
          </p:cNvPr>
          <p:cNvSpPr>
            <a:spLocks noGrp="1"/>
          </p:cNvSpPr>
          <p:nvPr>
            <p:ph type="title"/>
          </p:nvPr>
        </p:nvSpPr>
        <p:spPr>
          <a:xfrm>
            <a:off x="228600" y="152400"/>
            <a:ext cx="9144000" cy="1066800"/>
          </a:xfrm>
        </p:spPr>
        <p:txBody>
          <a:bodyPr/>
          <a:lstStyle/>
          <a:p>
            <a:r>
              <a:rPr lang="en-US" dirty="0"/>
              <a:t>UPMEM PIM System Summary &amp; Analysis</a:t>
            </a:r>
          </a:p>
        </p:txBody>
      </p:sp>
      <p:sp>
        <p:nvSpPr>
          <p:cNvPr id="3" name="Content Placeholder 2">
            <a:extLst>
              <a:ext uri="{FF2B5EF4-FFF2-40B4-BE49-F238E27FC236}">
                <a16:creationId xmlns:a16="http://schemas.microsoft.com/office/drawing/2014/main" id="{CBBEF26E-87B8-BF44-B23F-EFB5C9479699}"/>
              </a:ext>
            </a:extLst>
          </p:cNvPr>
          <p:cNvSpPr>
            <a:spLocks noGrp="1"/>
          </p:cNvSpPr>
          <p:nvPr>
            <p:ph idx="1"/>
          </p:nvPr>
        </p:nvSpPr>
        <p:spPr/>
        <p:txBody>
          <a:bodyPr/>
          <a:lstStyle/>
          <a:p>
            <a:r>
              <a:rPr lang="en-US" sz="1800" dirty="0"/>
              <a:t>Juan Gomez-Luna, Izzat El Hajj, Ivan Fernandez, Christina </a:t>
            </a:r>
            <a:r>
              <a:rPr lang="en-US" sz="1800" dirty="0" err="1"/>
              <a:t>Giannoula</a:t>
            </a:r>
            <a:r>
              <a:rPr lang="en-US" sz="1800" dirty="0"/>
              <a:t>, Geraldo F. Oliveira,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"Benchmarking Memory-Centric Computing Systems: Analysis of Real Processing-in-Memory Hardware"</a:t>
            </a:r>
            <a:br>
              <a:rPr lang="en-US" sz="1800" dirty="0"/>
            </a:br>
            <a:r>
              <a:rPr lang="en-US" sz="1800" i="1" dirty="0"/>
              <a:t>Invited Paper at </a:t>
            </a:r>
            <a:r>
              <a:rPr lang="en-US" sz="1800" i="1" dirty="0">
                <a:hlinkClick r:id="rId3"/>
              </a:rPr>
              <a:t>Workshop on Computing with Unconventional Technologies</a:t>
            </a:r>
            <a:r>
              <a:rPr lang="en-US" sz="1800" i="1" dirty="0"/>
              <a:t> (</a:t>
            </a:r>
            <a:r>
              <a:rPr lang="en-US" sz="1800" b="1" i="1" dirty="0"/>
              <a:t>CUT</a:t>
            </a:r>
            <a:r>
              <a:rPr lang="en-US" sz="1800" i="1" dirty="0"/>
              <a:t>)</a:t>
            </a:r>
            <a:r>
              <a:rPr lang="en-US" sz="1800" dirty="0"/>
              <a:t>, Virtual, October 2021.</a:t>
            </a:r>
            <a:br>
              <a:rPr lang="en-US" sz="1800" dirty="0"/>
            </a:br>
            <a:r>
              <a:rPr lang="en-US" sz="1800" dirty="0"/>
              <a:t>[</a:t>
            </a:r>
            <a:r>
              <a:rPr lang="en-US" sz="1800" dirty="0">
                <a:hlinkClick r:id="rId4"/>
              </a:rPr>
              <a:t>arXiv version</a:t>
            </a:r>
            <a:r>
              <a:rPr lang="en-US" sz="1800" dirty="0"/>
              <a:t>]</a:t>
            </a:r>
            <a:br>
              <a:rPr lang="en-US" sz="1800" dirty="0"/>
            </a:br>
            <a:r>
              <a:rPr lang="en-US" sz="1800" dirty="0"/>
              <a:t>[</a:t>
            </a:r>
            <a:r>
              <a:rPr lang="en-US" sz="1800" dirty="0">
                <a:hlinkClick r:id="rId5"/>
              </a:rPr>
              <a:t>PrIM Benchmarks Source Code</a:t>
            </a:r>
            <a:r>
              <a:rPr lang="en-US" sz="1800" dirty="0"/>
              <a:t>]</a:t>
            </a:r>
            <a:br>
              <a:rPr lang="en-US" sz="1800" dirty="0"/>
            </a:br>
            <a:r>
              <a:rPr lang="en-US" sz="1800" dirty="0"/>
              <a:t>[</a:t>
            </a:r>
            <a:r>
              <a:rPr lang="en-US" sz="1800" dirty="0">
                <a:hlinkClick r:id="rId6"/>
              </a:rPr>
              <a:t>Slides (pptx)</a:t>
            </a:r>
            <a:r>
              <a:rPr lang="en-US" sz="1800" dirty="0"/>
              <a:t> </a:t>
            </a:r>
            <a:r>
              <a:rPr lang="en-US" sz="1800" dirty="0">
                <a:hlinkClick r:id="rId7"/>
              </a:rPr>
              <a:t>(pdf)</a:t>
            </a:r>
            <a:r>
              <a:rPr lang="en-US" sz="1800" dirty="0"/>
              <a:t>]</a:t>
            </a:r>
            <a:br>
              <a:rPr lang="en-US" sz="1800" dirty="0"/>
            </a:br>
            <a:r>
              <a:rPr lang="en-US" sz="1800" dirty="0"/>
              <a:t>[</a:t>
            </a:r>
            <a:r>
              <a:rPr lang="en-US" sz="1800" dirty="0">
                <a:hlinkClick r:id="rId8"/>
              </a:rPr>
              <a:t>Talk Video</a:t>
            </a:r>
            <a:r>
              <a:rPr lang="en-US" sz="1800" dirty="0"/>
              <a:t> (37 minutes)]</a:t>
            </a:r>
            <a:br>
              <a:rPr lang="en-US" sz="1800" dirty="0"/>
            </a:br>
            <a:r>
              <a:rPr lang="en-US" sz="1800" dirty="0"/>
              <a:t>[</a:t>
            </a:r>
            <a:r>
              <a:rPr lang="en-US" sz="1800" dirty="0">
                <a:hlinkClick r:id="rId9"/>
              </a:rPr>
              <a:t>Lightning Talk Video</a:t>
            </a:r>
            <a:r>
              <a:rPr lang="en-US" sz="1800" dirty="0"/>
              <a:t> (3 minutes)]</a:t>
            </a:r>
          </a:p>
          <a:p>
            <a:pPr marL="0" indent="0">
              <a:buNone/>
            </a:pPr>
            <a:br>
              <a:rPr lang="en-US" sz="1800" dirty="0"/>
            </a:br>
            <a:endParaRPr lang="en-US" sz="1800" dirty="0"/>
          </a:p>
        </p:txBody>
      </p:sp>
      <p:sp>
        <p:nvSpPr>
          <p:cNvPr id="4" name="Slide Number Placeholder 3">
            <a:extLst>
              <a:ext uri="{FF2B5EF4-FFF2-40B4-BE49-F238E27FC236}">
                <a16:creationId xmlns:a16="http://schemas.microsoft.com/office/drawing/2014/main" id="{3EF8F996-348D-6443-A1C1-C9253E466ADC}"/>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206</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a:extLst>
              <a:ext uri="{FF2B5EF4-FFF2-40B4-BE49-F238E27FC236}">
                <a16:creationId xmlns:a16="http://schemas.microsoft.com/office/drawing/2014/main" id="{7CAC91B0-BB0B-4C48-9D6B-CAAE99B4F34C}"/>
              </a:ext>
            </a:extLst>
          </p:cNvPr>
          <p:cNvPicPr>
            <a:picLocks noChangeAspect="1"/>
          </p:cNvPicPr>
          <p:nvPr/>
        </p:nvPicPr>
        <p:blipFill>
          <a:blip r:embed="rId10"/>
          <a:stretch>
            <a:fillRect/>
          </a:stretch>
        </p:blipFill>
        <p:spPr>
          <a:xfrm>
            <a:off x="0" y="4437112"/>
            <a:ext cx="9144000" cy="1879085"/>
          </a:xfrm>
          <a:prstGeom prst="rect">
            <a:avLst/>
          </a:prstGeom>
        </p:spPr>
      </p:pic>
    </p:spTree>
    <p:extLst>
      <p:ext uri="{BB962C8B-B14F-4D97-AF65-F5344CB8AC3E}">
        <p14:creationId xmlns:p14="http://schemas.microsoft.com/office/powerpoint/2010/main" val="1027087722"/>
      </p:ext>
    </p:extLst>
  </p:cSld>
  <p:clrMapOvr>
    <a:masterClrMapping/>
  </p:clrMapOvr>
  <p:transition/>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F1322C-BB72-CE42-B0AA-57E423944272}"/>
              </a:ext>
            </a:extLst>
          </p:cNvPr>
          <p:cNvSpPr>
            <a:spLocks noGrp="1"/>
          </p:cNvSpPr>
          <p:nvPr>
            <p:ph type="title"/>
          </p:nvPr>
        </p:nvSpPr>
        <p:spPr/>
        <p:txBody>
          <a:bodyPr>
            <a:normAutofit fontScale="90000"/>
          </a:bodyPr>
          <a:lstStyle/>
          <a:p>
            <a:r>
              <a:rPr lang="en-US" dirty="0" err="1"/>
              <a:t>PrIM</a:t>
            </a:r>
            <a:r>
              <a:rPr lang="en-US" dirty="0"/>
              <a:t> Benchmarks: Application Domains</a:t>
            </a:r>
          </a:p>
        </p:txBody>
      </p:sp>
      <p:graphicFrame>
        <p:nvGraphicFramePr>
          <p:cNvPr id="7" name="Content Placeholder 6">
            <a:extLst>
              <a:ext uri="{FF2B5EF4-FFF2-40B4-BE49-F238E27FC236}">
                <a16:creationId xmlns:a16="http://schemas.microsoft.com/office/drawing/2014/main" id="{D42219D4-777D-6E42-9BED-8AB0204C0E42}"/>
              </a:ext>
            </a:extLst>
          </p:cNvPr>
          <p:cNvGraphicFramePr>
            <a:graphicFrameLocks noGrp="1"/>
          </p:cNvGraphicFramePr>
          <p:nvPr>
            <p:ph idx="1"/>
          </p:nvPr>
        </p:nvGraphicFramePr>
        <p:xfrm>
          <a:off x="168275" y="936626"/>
          <a:ext cx="8894763" cy="5431517"/>
        </p:xfrm>
        <a:graphic>
          <a:graphicData uri="http://schemas.openxmlformats.org/drawingml/2006/table">
            <a:tbl>
              <a:tblPr firstRow="1" bandRow="1">
                <a:tableStyleId>{9DCAF9ED-07DC-4A11-8D7F-57B35C25682E}</a:tableStyleId>
              </a:tblPr>
              <a:tblGrid>
                <a:gridCol w="2964921">
                  <a:extLst>
                    <a:ext uri="{9D8B030D-6E8A-4147-A177-3AD203B41FA5}">
                      <a16:colId xmlns:a16="http://schemas.microsoft.com/office/drawing/2014/main" val="1839206127"/>
                    </a:ext>
                  </a:extLst>
                </a:gridCol>
                <a:gridCol w="4165675">
                  <a:extLst>
                    <a:ext uri="{9D8B030D-6E8A-4147-A177-3AD203B41FA5}">
                      <a16:colId xmlns:a16="http://schemas.microsoft.com/office/drawing/2014/main" val="3573282612"/>
                    </a:ext>
                  </a:extLst>
                </a:gridCol>
                <a:gridCol w="1764167">
                  <a:extLst>
                    <a:ext uri="{9D8B030D-6E8A-4147-A177-3AD203B41FA5}">
                      <a16:colId xmlns:a16="http://schemas.microsoft.com/office/drawing/2014/main" val="362133022"/>
                    </a:ext>
                  </a:extLst>
                </a:gridCol>
              </a:tblGrid>
              <a:tr h="319501">
                <a:tc>
                  <a:txBody>
                    <a:bodyPr/>
                    <a:lstStyle/>
                    <a:p>
                      <a:r>
                        <a:rPr lang="en-US" sz="1400" dirty="0">
                          <a:latin typeface="Candara" panose="020E0502030303020204" pitchFamily="34" charset="0"/>
                        </a:rPr>
                        <a:t>Domain</a:t>
                      </a:r>
                      <a:endParaRPr lang="en-US" sz="1400" dirty="0">
                        <a:solidFill>
                          <a:schemeClr val="bg1"/>
                        </a:solidFill>
                        <a:latin typeface="Candara" panose="020E0502030303020204" pitchFamily="34" charset="0"/>
                      </a:endParaRPr>
                    </a:p>
                  </a:txBody>
                  <a:tcPr/>
                </a:tc>
                <a:tc>
                  <a:txBody>
                    <a:bodyPr/>
                    <a:lstStyle/>
                    <a:p>
                      <a:r>
                        <a:rPr lang="en-US" sz="1400" dirty="0">
                          <a:latin typeface="Candara" panose="020E0502030303020204" pitchFamily="34" charset="0"/>
                        </a:rPr>
                        <a:t>Benchmark</a:t>
                      </a:r>
                      <a:endParaRPr lang="en-US" sz="1400" dirty="0">
                        <a:solidFill>
                          <a:schemeClr val="bg1"/>
                        </a:solidFill>
                        <a:latin typeface="Candara" panose="020E0502030303020204" pitchFamily="34" charset="0"/>
                      </a:endParaRPr>
                    </a:p>
                  </a:txBody>
                  <a:tcPr/>
                </a:tc>
                <a:tc>
                  <a:txBody>
                    <a:bodyPr/>
                    <a:lstStyle/>
                    <a:p>
                      <a:r>
                        <a:rPr lang="en-US" sz="1400" dirty="0">
                          <a:latin typeface="Candara" panose="020E0502030303020204" pitchFamily="34" charset="0"/>
                        </a:rPr>
                        <a:t>Short name</a:t>
                      </a:r>
                      <a:endParaRPr lang="en-US" sz="1400" dirty="0">
                        <a:solidFill>
                          <a:schemeClr val="bg1"/>
                        </a:solidFill>
                        <a:latin typeface="Candara" panose="020E0502030303020204" pitchFamily="34" charset="0"/>
                      </a:endParaRPr>
                    </a:p>
                  </a:txBody>
                  <a:tcPr/>
                </a:tc>
                <a:extLst>
                  <a:ext uri="{0D108BD9-81ED-4DB2-BD59-A6C34878D82A}">
                    <a16:rowId xmlns:a16="http://schemas.microsoft.com/office/drawing/2014/main" val="2894804337"/>
                  </a:ext>
                </a:extLst>
              </a:tr>
              <a:tr h="319501">
                <a:tc rowSpan="2">
                  <a:txBody>
                    <a:bodyPr/>
                    <a:lstStyle/>
                    <a:p>
                      <a:r>
                        <a:rPr lang="en-US" sz="1400" dirty="0">
                          <a:latin typeface="Candara" panose="020E0502030303020204" pitchFamily="34" charset="0"/>
                        </a:rPr>
                        <a:t>Dense linear algebra</a:t>
                      </a:r>
                    </a:p>
                  </a:txBody>
                  <a:tcPr anchor="ctr"/>
                </a:tc>
                <a:tc>
                  <a:txBody>
                    <a:bodyPr/>
                    <a:lstStyle/>
                    <a:p>
                      <a:r>
                        <a:rPr lang="en-US" sz="1400" dirty="0">
                          <a:latin typeface="Candara" panose="020E0502030303020204" pitchFamily="34" charset="0"/>
                        </a:rPr>
                        <a:t>Vector Addition</a:t>
                      </a:r>
                    </a:p>
                  </a:txBody>
                  <a:tcPr/>
                </a:tc>
                <a:tc>
                  <a:txBody>
                    <a:bodyPr/>
                    <a:lstStyle/>
                    <a:p>
                      <a:r>
                        <a:rPr lang="en-US" sz="1400" dirty="0">
                          <a:latin typeface="Candara" panose="020E0502030303020204" pitchFamily="34" charset="0"/>
                        </a:rPr>
                        <a:t>VA</a:t>
                      </a:r>
                    </a:p>
                  </a:txBody>
                  <a:tcPr/>
                </a:tc>
                <a:extLst>
                  <a:ext uri="{0D108BD9-81ED-4DB2-BD59-A6C34878D82A}">
                    <a16:rowId xmlns:a16="http://schemas.microsoft.com/office/drawing/2014/main" val="4290190206"/>
                  </a:ext>
                </a:extLst>
              </a:tr>
              <a:tr h="319501">
                <a:tc vMerge="1">
                  <a:txBody>
                    <a:bodyPr/>
                    <a:lstStyle/>
                    <a:p>
                      <a:endParaRPr lang="en-US" sz="1400" dirty="0">
                        <a:latin typeface="Candara" panose="020E0502030303020204" pitchFamily="34" charset="0"/>
                      </a:endParaRPr>
                    </a:p>
                  </a:txBody>
                  <a:tcPr/>
                </a:tc>
                <a:tc>
                  <a:txBody>
                    <a:bodyPr/>
                    <a:lstStyle/>
                    <a:p>
                      <a:r>
                        <a:rPr lang="en-US" sz="1400" dirty="0">
                          <a:latin typeface="Candara" panose="020E0502030303020204" pitchFamily="34" charset="0"/>
                        </a:rPr>
                        <a:t>Matrix-Vector Multiply</a:t>
                      </a:r>
                    </a:p>
                  </a:txBody>
                  <a:tcPr/>
                </a:tc>
                <a:tc>
                  <a:txBody>
                    <a:bodyPr/>
                    <a:lstStyle/>
                    <a:p>
                      <a:r>
                        <a:rPr lang="en-US" sz="1400" dirty="0">
                          <a:latin typeface="Candara" panose="020E0502030303020204" pitchFamily="34" charset="0"/>
                        </a:rPr>
                        <a:t>GEMV</a:t>
                      </a:r>
                    </a:p>
                  </a:txBody>
                  <a:tcPr/>
                </a:tc>
                <a:extLst>
                  <a:ext uri="{0D108BD9-81ED-4DB2-BD59-A6C34878D82A}">
                    <a16:rowId xmlns:a16="http://schemas.microsoft.com/office/drawing/2014/main" val="1965124206"/>
                  </a:ext>
                </a:extLst>
              </a:tr>
              <a:tr h="319501">
                <a:tc>
                  <a:txBody>
                    <a:bodyPr/>
                    <a:lstStyle/>
                    <a:p>
                      <a:r>
                        <a:rPr lang="en-US" sz="1400" dirty="0">
                          <a:latin typeface="Candara" panose="020E0502030303020204" pitchFamily="34" charset="0"/>
                        </a:rPr>
                        <a:t>Sparse linear algebra</a:t>
                      </a:r>
                    </a:p>
                  </a:txBody>
                  <a:tcPr/>
                </a:tc>
                <a:tc>
                  <a:txBody>
                    <a:bodyPr/>
                    <a:lstStyle/>
                    <a:p>
                      <a:r>
                        <a:rPr lang="en-US" sz="1400" dirty="0">
                          <a:latin typeface="Candara" panose="020E0502030303020204" pitchFamily="34" charset="0"/>
                        </a:rPr>
                        <a:t>Sparse Matrix-Vector Multiply</a:t>
                      </a:r>
                    </a:p>
                  </a:txBody>
                  <a:tcPr/>
                </a:tc>
                <a:tc>
                  <a:txBody>
                    <a:bodyPr/>
                    <a:lstStyle/>
                    <a:p>
                      <a:r>
                        <a:rPr lang="en-US" sz="1400" dirty="0" err="1">
                          <a:latin typeface="Candara" panose="020E0502030303020204" pitchFamily="34" charset="0"/>
                        </a:rPr>
                        <a:t>SpMV</a:t>
                      </a:r>
                      <a:endParaRPr lang="en-US" sz="1400" dirty="0">
                        <a:latin typeface="Candara" panose="020E0502030303020204" pitchFamily="34" charset="0"/>
                      </a:endParaRPr>
                    </a:p>
                  </a:txBody>
                  <a:tcPr/>
                </a:tc>
                <a:extLst>
                  <a:ext uri="{0D108BD9-81ED-4DB2-BD59-A6C34878D82A}">
                    <a16:rowId xmlns:a16="http://schemas.microsoft.com/office/drawing/2014/main" val="2511201907"/>
                  </a:ext>
                </a:extLst>
              </a:tr>
              <a:tr h="319501">
                <a:tc rowSpan="2">
                  <a:txBody>
                    <a:bodyPr/>
                    <a:lstStyle/>
                    <a:p>
                      <a:r>
                        <a:rPr lang="en-US" sz="1400" dirty="0">
                          <a:latin typeface="Candara" panose="020E0502030303020204" pitchFamily="34" charset="0"/>
                        </a:rPr>
                        <a:t>Databases</a:t>
                      </a:r>
                    </a:p>
                  </a:txBody>
                  <a:tcPr anchor="ctr"/>
                </a:tc>
                <a:tc>
                  <a:txBody>
                    <a:bodyPr/>
                    <a:lstStyle/>
                    <a:p>
                      <a:r>
                        <a:rPr lang="en-US" sz="1400" dirty="0">
                          <a:latin typeface="Candara" panose="020E0502030303020204" pitchFamily="34" charset="0"/>
                        </a:rPr>
                        <a:t>Select</a:t>
                      </a:r>
                    </a:p>
                  </a:txBody>
                  <a:tcPr/>
                </a:tc>
                <a:tc>
                  <a:txBody>
                    <a:bodyPr/>
                    <a:lstStyle/>
                    <a:p>
                      <a:r>
                        <a:rPr lang="en-US" sz="1400" dirty="0">
                          <a:latin typeface="Candara" panose="020E0502030303020204" pitchFamily="34" charset="0"/>
                        </a:rPr>
                        <a:t>SEL</a:t>
                      </a:r>
                    </a:p>
                  </a:txBody>
                  <a:tcPr/>
                </a:tc>
                <a:extLst>
                  <a:ext uri="{0D108BD9-81ED-4DB2-BD59-A6C34878D82A}">
                    <a16:rowId xmlns:a16="http://schemas.microsoft.com/office/drawing/2014/main" val="308234675"/>
                  </a:ext>
                </a:extLst>
              </a:tr>
              <a:tr h="319501">
                <a:tc vMerge="1">
                  <a:txBody>
                    <a:bodyPr/>
                    <a:lstStyle/>
                    <a:p>
                      <a:endParaRPr lang="en-US" sz="1400" dirty="0">
                        <a:latin typeface="Candara" panose="020E0502030303020204" pitchFamily="34" charset="0"/>
                      </a:endParaRPr>
                    </a:p>
                  </a:txBody>
                  <a:tcPr/>
                </a:tc>
                <a:tc>
                  <a:txBody>
                    <a:bodyPr/>
                    <a:lstStyle/>
                    <a:p>
                      <a:r>
                        <a:rPr lang="en-US" sz="1400" dirty="0">
                          <a:latin typeface="Candara" panose="020E0502030303020204" pitchFamily="34" charset="0"/>
                        </a:rPr>
                        <a:t>Unique</a:t>
                      </a:r>
                    </a:p>
                  </a:txBody>
                  <a:tcPr/>
                </a:tc>
                <a:tc>
                  <a:txBody>
                    <a:bodyPr/>
                    <a:lstStyle/>
                    <a:p>
                      <a:r>
                        <a:rPr lang="en-US" sz="1400" dirty="0">
                          <a:latin typeface="Candara" panose="020E0502030303020204" pitchFamily="34" charset="0"/>
                        </a:rPr>
                        <a:t>UNI</a:t>
                      </a:r>
                    </a:p>
                  </a:txBody>
                  <a:tcPr/>
                </a:tc>
                <a:extLst>
                  <a:ext uri="{0D108BD9-81ED-4DB2-BD59-A6C34878D82A}">
                    <a16:rowId xmlns:a16="http://schemas.microsoft.com/office/drawing/2014/main" val="1298232571"/>
                  </a:ext>
                </a:extLst>
              </a:tr>
              <a:tr h="319501">
                <a:tc rowSpan="2">
                  <a:txBody>
                    <a:bodyPr/>
                    <a:lstStyle/>
                    <a:p>
                      <a:r>
                        <a:rPr lang="en-US" sz="1400" dirty="0">
                          <a:latin typeface="Candara" panose="020E0502030303020204" pitchFamily="34" charset="0"/>
                        </a:rPr>
                        <a:t>Data analytics</a:t>
                      </a:r>
                    </a:p>
                  </a:txBody>
                  <a:tcPr anchor="ctr"/>
                </a:tc>
                <a:tc>
                  <a:txBody>
                    <a:bodyPr/>
                    <a:lstStyle/>
                    <a:p>
                      <a:r>
                        <a:rPr lang="en-US" sz="1400" dirty="0">
                          <a:latin typeface="Candara" panose="020E0502030303020204" pitchFamily="34" charset="0"/>
                        </a:rPr>
                        <a:t>Binary Search</a:t>
                      </a:r>
                    </a:p>
                  </a:txBody>
                  <a:tcPr/>
                </a:tc>
                <a:tc>
                  <a:txBody>
                    <a:bodyPr/>
                    <a:lstStyle/>
                    <a:p>
                      <a:r>
                        <a:rPr lang="en-US" sz="1400" dirty="0">
                          <a:latin typeface="Candara" panose="020E0502030303020204" pitchFamily="34" charset="0"/>
                        </a:rPr>
                        <a:t>BS</a:t>
                      </a:r>
                    </a:p>
                  </a:txBody>
                  <a:tcPr/>
                </a:tc>
                <a:extLst>
                  <a:ext uri="{0D108BD9-81ED-4DB2-BD59-A6C34878D82A}">
                    <a16:rowId xmlns:a16="http://schemas.microsoft.com/office/drawing/2014/main" val="565451127"/>
                  </a:ext>
                </a:extLst>
              </a:tr>
              <a:tr h="319501">
                <a:tc vMerge="1">
                  <a:txBody>
                    <a:bodyPr/>
                    <a:lstStyle/>
                    <a:p>
                      <a:endParaRPr lang="en-US" sz="1400" dirty="0">
                        <a:latin typeface="Candara" panose="020E0502030303020204" pitchFamily="34" charset="0"/>
                      </a:endParaRPr>
                    </a:p>
                  </a:txBody>
                  <a:tcPr/>
                </a:tc>
                <a:tc>
                  <a:txBody>
                    <a:bodyPr/>
                    <a:lstStyle/>
                    <a:p>
                      <a:r>
                        <a:rPr lang="en-US" sz="1400" dirty="0">
                          <a:latin typeface="Candara" panose="020E0502030303020204" pitchFamily="34" charset="0"/>
                        </a:rPr>
                        <a:t>Time Series Analysis</a:t>
                      </a:r>
                    </a:p>
                  </a:txBody>
                  <a:tcPr/>
                </a:tc>
                <a:tc>
                  <a:txBody>
                    <a:bodyPr/>
                    <a:lstStyle/>
                    <a:p>
                      <a:r>
                        <a:rPr lang="en-US" sz="1400" dirty="0">
                          <a:latin typeface="Candara" panose="020E0502030303020204" pitchFamily="34" charset="0"/>
                        </a:rPr>
                        <a:t>TS</a:t>
                      </a:r>
                    </a:p>
                  </a:txBody>
                  <a:tcPr/>
                </a:tc>
                <a:extLst>
                  <a:ext uri="{0D108BD9-81ED-4DB2-BD59-A6C34878D82A}">
                    <a16:rowId xmlns:a16="http://schemas.microsoft.com/office/drawing/2014/main" val="387008381"/>
                  </a:ext>
                </a:extLst>
              </a:tr>
              <a:tr h="319501">
                <a:tc>
                  <a:txBody>
                    <a:bodyPr/>
                    <a:lstStyle/>
                    <a:p>
                      <a:r>
                        <a:rPr lang="en-US" sz="1400" dirty="0">
                          <a:latin typeface="Candara" panose="020E0502030303020204" pitchFamily="34" charset="0"/>
                        </a:rPr>
                        <a:t>Graph processing</a:t>
                      </a:r>
                    </a:p>
                  </a:txBody>
                  <a:tcPr/>
                </a:tc>
                <a:tc>
                  <a:txBody>
                    <a:bodyPr/>
                    <a:lstStyle/>
                    <a:p>
                      <a:r>
                        <a:rPr lang="en-US" sz="1400" dirty="0">
                          <a:latin typeface="Candara" panose="020E0502030303020204" pitchFamily="34" charset="0"/>
                        </a:rPr>
                        <a:t>Breadth-First Search</a:t>
                      </a:r>
                    </a:p>
                  </a:txBody>
                  <a:tcPr/>
                </a:tc>
                <a:tc>
                  <a:txBody>
                    <a:bodyPr/>
                    <a:lstStyle/>
                    <a:p>
                      <a:r>
                        <a:rPr lang="en-US" sz="1400" dirty="0">
                          <a:latin typeface="Candara" panose="020E0502030303020204" pitchFamily="34" charset="0"/>
                        </a:rPr>
                        <a:t>BFS</a:t>
                      </a:r>
                    </a:p>
                  </a:txBody>
                  <a:tcPr/>
                </a:tc>
                <a:extLst>
                  <a:ext uri="{0D108BD9-81ED-4DB2-BD59-A6C34878D82A}">
                    <a16:rowId xmlns:a16="http://schemas.microsoft.com/office/drawing/2014/main" val="3987081438"/>
                  </a:ext>
                </a:extLst>
              </a:tr>
              <a:tr h="319501">
                <a:tc>
                  <a:txBody>
                    <a:bodyPr/>
                    <a:lstStyle/>
                    <a:p>
                      <a:r>
                        <a:rPr lang="en-US" sz="1400" dirty="0">
                          <a:latin typeface="Candara" panose="020E0502030303020204" pitchFamily="34" charset="0"/>
                        </a:rPr>
                        <a:t>Neural networks</a:t>
                      </a:r>
                    </a:p>
                  </a:txBody>
                  <a:tcPr/>
                </a:tc>
                <a:tc>
                  <a:txBody>
                    <a:bodyPr/>
                    <a:lstStyle/>
                    <a:p>
                      <a:r>
                        <a:rPr lang="en-US" sz="1400" dirty="0">
                          <a:latin typeface="Candara" panose="020E0502030303020204" pitchFamily="34" charset="0"/>
                        </a:rPr>
                        <a:t>Multilayer Perceptron</a:t>
                      </a:r>
                    </a:p>
                  </a:txBody>
                  <a:tcPr/>
                </a:tc>
                <a:tc>
                  <a:txBody>
                    <a:bodyPr/>
                    <a:lstStyle/>
                    <a:p>
                      <a:r>
                        <a:rPr lang="en-US" sz="1400" dirty="0">
                          <a:latin typeface="Candara" panose="020E0502030303020204" pitchFamily="34" charset="0"/>
                        </a:rPr>
                        <a:t>MLP</a:t>
                      </a:r>
                    </a:p>
                  </a:txBody>
                  <a:tcPr/>
                </a:tc>
                <a:extLst>
                  <a:ext uri="{0D108BD9-81ED-4DB2-BD59-A6C34878D82A}">
                    <a16:rowId xmlns:a16="http://schemas.microsoft.com/office/drawing/2014/main" val="1924520618"/>
                  </a:ext>
                </a:extLst>
              </a:tr>
              <a:tr h="319501">
                <a:tc>
                  <a:txBody>
                    <a:bodyPr/>
                    <a:lstStyle/>
                    <a:p>
                      <a:r>
                        <a:rPr lang="en-US" sz="1400" dirty="0">
                          <a:latin typeface="Candara" panose="020E0502030303020204" pitchFamily="34" charset="0"/>
                        </a:rPr>
                        <a:t>Bioinformatics</a:t>
                      </a:r>
                    </a:p>
                  </a:txBody>
                  <a:tcPr/>
                </a:tc>
                <a:tc>
                  <a:txBody>
                    <a:bodyPr/>
                    <a:lstStyle/>
                    <a:p>
                      <a:r>
                        <a:rPr lang="en-US" sz="1400" dirty="0">
                          <a:latin typeface="Candara" panose="020E0502030303020204" pitchFamily="34" charset="0"/>
                        </a:rPr>
                        <a:t>Needleman-Wunsch</a:t>
                      </a:r>
                    </a:p>
                  </a:txBody>
                  <a:tcPr/>
                </a:tc>
                <a:tc>
                  <a:txBody>
                    <a:bodyPr/>
                    <a:lstStyle/>
                    <a:p>
                      <a:r>
                        <a:rPr lang="en-US" sz="1400" dirty="0">
                          <a:latin typeface="Candara" panose="020E0502030303020204" pitchFamily="34" charset="0"/>
                        </a:rPr>
                        <a:t>NW</a:t>
                      </a:r>
                    </a:p>
                  </a:txBody>
                  <a:tcPr/>
                </a:tc>
                <a:extLst>
                  <a:ext uri="{0D108BD9-81ED-4DB2-BD59-A6C34878D82A}">
                    <a16:rowId xmlns:a16="http://schemas.microsoft.com/office/drawing/2014/main" val="3592205944"/>
                  </a:ext>
                </a:extLst>
              </a:tr>
              <a:tr h="319501">
                <a:tc rowSpan="2">
                  <a:txBody>
                    <a:bodyPr/>
                    <a:lstStyle/>
                    <a:p>
                      <a:r>
                        <a:rPr lang="en-US" sz="1400" dirty="0">
                          <a:latin typeface="Candara" panose="020E0502030303020204" pitchFamily="34" charset="0"/>
                        </a:rPr>
                        <a:t>Image processing</a:t>
                      </a:r>
                    </a:p>
                  </a:txBody>
                  <a:tcPr anchor="ctr"/>
                </a:tc>
                <a:tc>
                  <a:txBody>
                    <a:bodyPr/>
                    <a:lstStyle/>
                    <a:p>
                      <a:r>
                        <a:rPr lang="en-US" sz="1400" dirty="0">
                          <a:latin typeface="Candara" panose="020E0502030303020204" pitchFamily="34" charset="0"/>
                        </a:rPr>
                        <a:t>Image histogram (short)</a:t>
                      </a:r>
                    </a:p>
                  </a:txBody>
                  <a:tcPr/>
                </a:tc>
                <a:tc>
                  <a:txBody>
                    <a:bodyPr/>
                    <a:lstStyle/>
                    <a:p>
                      <a:r>
                        <a:rPr lang="en-US" sz="1400" dirty="0">
                          <a:latin typeface="Candara" panose="020E0502030303020204" pitchFamily="34" charset="0"/>
                        </a:rPr>
                        <a:t>HST-S</a:t>
                      </a:r>
                    </a:p>
                  </a:txBody>
                  <a:tcPr/>
                </a:tc>
                <a:extLst>
                  <a:ext uri="{0D108BD9-81ED-4DB2-BD59-A6C34878D82A}">
                    <a16:rowId xmlns:a16="http://schemas.microsoft.com/office/drawing/2014/main" val="3167293920"/>
                  </a:ext>
                </a:extLst>
              </a:tr>
              <a:tr h="319501">
                <a:tc vMerge="1">
                  <a:txBody>
                    <a:bodyPr/>
                    <a:lstStyle/>
                    <a:p>
                      <a:endParaRPr lang="en-US" sz="1400" dirty="0">
                        <a:latin typeface="Candara" panose="020E0502030303020204" pitchFamily="34" charset="0"/>
                      </a:endParaRPr>
                    </a:p>
                  </a:txBody>
                  <a:tcPr/>
                </a:tc>
                <a:tc>
                  <a:txBody>
                    <a:bodyPr/>
                    <a:lstStyle/>
                    <a:p>
                      <a:r>
                        <a:rPr lang="en-US" sz="1400" dirty="0">
                          <a:latin typeface="Candara" panose="020E0502030303020204" pitchFamily="34" charset="0"/>
                        </a:rPr>
                        <a:t>Image histogram (large)</a:t>
                      </a:r>
                    </a:p>
                  </a:txBody>
                  <a:tcPr/>
                </a:tc>
                <a:tc>
                  <a:txBody>
                    <a:bodyPr/>
                    <a:lstStyle/>
                    <a:p>
                      <a:r>
                        <a:rPr lang="en-US" sz="1400" dirty="0">
                          <a:latin typeface="Candara" panose="020E0502030303020204" pitchFamily="34" charset="0"/>
                        </a:rPr>
                        <a:t>HST-L</a:t>
                      </a:r>
                    </a:p>
                  </a:txBody>
                  <a:tcPr/>
                </a:tc>
                <a:extLst>
                  <a:ext uri="{0D108BD9-81ED-4DB2-BD59-A6C34878D82A}">
                    <a16:rowId xmlns:a16="http://schemas.microsoft.com/office/drawing/2014/main" val="1732467408"/>
                  </a:ext>
                </a:extLst>
              </a:tr>
              <a:tr h="319501">
                <a:tc rowSpan="4">
                  <a:txBody>
                    <a:bodyPr/>
                    <a:lstStyle/>
                    <a:p>
                      <a:r>
                        <a:rPr lang="en-US" sz="1400" dirty="0">
                          <a:latin typeface="Candara" panose="020E0502030303020204" pitchFamily="34" charset="0"/>
                        </a:rPr>
                        <a:t>Parallel primitives</a:t>
                      </a:r>
                    </a:p>
                  </a:txBody>
                  <a:tcPr anchor="ctr"/>
                </a:tc>
                <a:tc>
                  <a:txBody>
                    <a:bodyPr/>
                    <a:lstStyle/>
                    <a:p>
                      <a:r>
                        <a:rPr lang="en-US" sz="1400" dirty="0">
                          <a:latin typeface="Candara" panose="020E0502030303020204" pitchFamily="34" charset="0"/>
                        </a:rPr>
                        <a:t>Reduction</a:t>
                      </a:r>
                    </a:p>
                  </a:txBody>
                  <a:tcPr/>
                </a:tc>
                <a:tc>
                  <a:txBody>
                    <a:bodyPr/>
                    <a:lstStyle/>
                    <a:p>
                      <a:r>
                        <a:rPr lang="en-US" sz="1400" dirty="0">
                          <a:latin typeface="Candara" panose="020E0502030303020204" pitchFamily="34" charset="0"/>
                        </a:rPr>
                        <a:t>RED</a:t>
                      </a:r>
                    </a:p>
                  </a:txBody>
                  <a:tcPr/>
                </a:tc>
                <a:extLst>
                  <a:ext uri="{0D108BD9-81ED-4DB2-BD59-A6C34878D82A}">
                    <a16:rowId xmlns:a16="http://schemas.microsoft.com/office/drawing/2014/main" val="1318272034"/>
                  </a:ext>
                </a:extLst>
              </a:tr>
              <a:tr h="319501">
                <a:tc vMerge="1">
                  <a:txBody>
                    <a:bodyPr/>
                    <a:lstStyle/>
                    <a:p>
                      <a:endParaRPr lang="en-US" sz="1400" dirty="0">
                        <a:latin typeface="Candara" panose="020E0502030303020204" pitchFamily="34" charset="0"/>
                      </a:endParaRPr>
                    </a:p>
                  </a:txBody>
                  <a:tcPr/>
                </a:tc>
                <a:tc>
                  <a:txBody>
                    <a:bodyPr/>
                    <a:lstStyle/>
                    <a:p>
                      <a:r>
                        <a:rPr lang="en-US" sz="1400" dirty="0">
                          <a:latin typeface="Candara" panose="020E0502030303020204" pitchFamily="34" charset="0"/>
                        </a:rPr>
                        <a:t>Prefix sum (scan-scan-add)</a:t>
                      </a:r>
                    </a:p>
                  </a:txBody>
                  <a:tcPr/>
                </a:tc>
                <a:tc>
                  <a:txBody>
                    <a:bodyPr/>
                    <a:lstStyle/>
                    <a:p>
                      <a:r>
                        <a:rPr lang="en-US" sz="1400" dirty="0">
                          <a:latin typeface="Candara" panose="020E0502030303020204" pitchFamily="34" charset="0"/>
                        </a:rPr>
                        <a:t>SCAN-SSA</a:t>
                      </a:r>
                    </a:p>
                  </a:txBody>
                  <a:tcPr/>
                </a:tc>
                <a:extLst>
                  <a:ext uri="{0D108BD9-81ED-4DB2-BD59-A6C34878D82A}">
                    <a16:rowId xmlns:a16="http://schemas.microsoft.com/office/drawing/2014/main" val="2004235633"/>
                  </a:ext>
                </a:extLst>
              </a:tr>
              <a:tr h="319501">
                <a:tc vMerge="1">
                  <a:txBody>
                    <a:bodyPr/>
                    <a:lstStyle/>
                    <a:p>
                      <a:endParaRPr lang="en-US" sz="1400" dirty="0">
                        <a:latin typeface="Candara" panose="020E0502030303020204" pitchFamily="34" charset="0"/>
                      </a:endParaRPr>
                    </a:p>
                  </a:txBody>
                  <a:tcPr/>
                </a:tc>
                <a:tc>
                  <a:txBody>
                    <a:bodyPr/>
                    <a:lstStyle/>
                    <a:p>
                      <a:r>
                        <a:rPr lang="en-US" sz="1400" dirty="0">
                          <a:latin typeface="Candara" panose="020E0502030303020204" pitchFamily="34" charset="0"/>
                        </a:rPr>
                        <a:t>Prefix sum (reduce-scan-scan)</a:t>
                      </a:r>
                    </a:p>
                  </a:txBody>
                  <a:tcPr/>
                </a:tc>
                <a:tc>
                  <a:txBody>
                    <a:bodyPr/>
                    <a:lstStyle/>
                    <a:p>
                      <a:r>
                        <a:rPr lang="en-US" sz="1400" dirty="0">
                          <a:latin typeface="Candara" panose="020E0502030303020204" pitchFamily="34" charset="0"/>
                        </a:rPr>
                        <a:t>SCAN-RSS</a:t>
                      </a:r>
                    </a:p>
                  </a:txBody>
                  <a:tcPr/>
                </a:tc>
                <a:extLst>
                  <a:ext uri="{0D108BD9-81ED-4DB2-BD59-A6C34878D82A}">
                    <a16:rowId xmlns:a16="http://schemas.microsoft.com/office/drawing/2014/main" val="82245761"/>
                  </a:ext>
                </a:extLst>
              </a:tr>
              <a:tr h="319501">
                <a:tc vMerge="1">
                  <a:txBody>
                    <a:bodyPr/>
                    <a:lstStyle/>
                    <a:p>
                      <a:endParaRPr lang="en-US" sz="1400" dirty="0">
                        <a:latin typeface="Candara" panose="020E0502030303020204" pitchFamily="34" charset="0"/>
                      </a:endParaRPr>
                    </a:p>
                  </a:txBody>
                  <a:tcPr/>
                </a:tc>
                <a:tc>
                  <a:txBody>
                    <a:bodyPr/>
                    <a:lstStyle/>
                    <a:p>
                      <a:r>
                        <a:rPr lang="en-US" sz="1400" dirty="0">
                          <a:latin typeface="Candara" panose="020E0502030303020204" pitchFamily="34" charset="0"/>
                        </a:rPr>
                        <a:t>Matrix transposition</a:t>
                      </a:r>
                    </a:p>
                  </a:txBody>
                  <a:tcPr/>
                </a:tc>
                <a:tc>
                  <a:txBody>
                    <a:bodyPr/>
                    <a:lstStyle/>
                    <a:p>
                      <a:r>
                        <a:rPr lang="en-US" sz="1400" dirty="0">
                          <a:latin typeface="Candara" panose="020E0502030303020204" pitchFamily="34" charset="0"/>
                        </a:rPr>
                        <a:t>TRNS</a:t>
                      </a:r>
                    </a:p>
                  </a:txBody>
                  <a:tcPr/>
                </a:tc>
                <a:extLst>
                  <a:ext uri="{0D108BD9-81ED-4DB2-BD59-A6C34878D82A}">
                    <a16:rowId xmlns:a16="http://schemas.microsoft.com/office/drawing/2014/main" val="3173461368"/>
                  </a:ext>
                </a:extLst>
              </a:tr>
            </a:tbl>
          </a:graphicData>
        </a:graphic>
      </p:graphicFrame>
    </p:spTree>
    <p:extLst>
      <p:ext uri="{BB962C8B-B14F-4D97-AF65-F5344CB8AC3E}">
        <p14:creationId xmlns:p14="http://schemas.microsoft.com/office/powerpoint/2010/main" val="3464049451"/>
      </p:ext>
    </p:extLst>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EA0BFA-30BB-EE4C-8007-65EFDB0848B3}"/>
              </a:ext>
            </a:extLst>
          </p:cNvPr>
          <p:cNvSpPr>
            <a:spLocks noGrp="1"/>
          </p:cNvSpPr>
          <p:nvPr>
            <p:ph type="title"/>
          </p:nvPr>
        </p:nvSpPr>
        <p:spPr/>
        <p:txBody>
          <a:bodyPr>
            <a:normAutofit fontScale="90000"/>
          </a:bodyPr>
          <a:lstStyle/>
          <a:p>
            <a:r>
              <a:rPr lang="en-US" dirty="0" err="1"/>
              <a:t>PrIM</a:t>
            </a:r>
            <a:r>
              <a:rPr lang="en-US" dirty="0"/>
              <a:t> Benchmarks are Open Source</a:t>
            </a:r>
          </a:p>
        </p:txBody>
      </p:sp>
      <p:sp>
        <p:nvSpPr>
          <p:cNvPr id="3" name="Content Placeholder 2">
            <a:extLst>
              <a:ext uri="{FF2B5EF4-FFF2-40B4-BE49-F238E27FC236}">
                <a16:creationId xmlns:a16="http://schemas.microsoft.com/office/drawing/2014/main" id="{3A69F76A-5B3C-E64B-A07F-5EB4408B21C9}"/>
              </a:ext>
            </a:extLst>
          </p:cNvPr>
          <p:cNvSpPr>
            <a:spLocks noGrp="1"/>
          </p:cNvSpPr>
          <p:nvPr>
            <p:ph idx="1"/>
          </p:nvPr>
        </p:nvSpPr>
        <p:spPr/>
        <p:txBody>
          <a:bodyPr>
            <a:normAutofit/>
          </a:bodyPr>
          <a:lstStyle/>
          <a:p>
            <a:r>
              <a:rPr lang="en-US" sz="2400" dirty="0"/>
              <a:t>All microbenchmarks, benchmarks, and scripts</a:t>
            </a:r>
          </a:p>
          <a:p>
            <a:r>
              <a:rPr lang="en-US" sz="2400" dirty="0">
                <a:solidFill>
                  <a:srgbClr val="0000FF"/>
                </a:solidFill>
                <a:hlinkClick r:id="rId3">
                  <a:extLst>
                    <a:ext uri="{A12FA001-AC4F-418D-AE19-62706E023703}">
                      <ahyp:hlinkClr xmlns:ahyp="http://schemas.microsoft.com/office/drawing/2018/hyperlinkcolor" val="tx"/>
                    </a:ext>
                  </a:extLst>
                </a:hlinkClick>
              </a:rPr>
              <a:t>https://github.com/CMU-SAFARI/prim-benchmarks</a:t>
            </a:r>
            <a:endParaRPr lang="en-US" sz="2400" dirty="0">
              <a:solidFill>
                <a:srgbClr val="0000FF"/>
              </a:solidFill>
            </a:endParaRPr>
          </a:p>
          <a:p>
            <a:endParaRPr lang="en-US" sz="2400" dirty="0"/>
          </a:p>
        </p:txBody>
      </p:sp>
      <p:pic>
        <p:nvPicPr>
          <p:cNvPr id="4" name="Picture 3">
            <a:extLst>
              <a:ext uri="{FF2B5EF4-FFF2-40B4-BE49-F238E27FC236}">
                <a16:creationId xmlns:a16="http://schemas.microsoft.com/office/drawing/2014/main" id="{B1FA27B2-6CC8-5C4B-B68F-F810D4173F6A}"/>
              </a:ext>
            </a:extLst>
          </p:cNvPr>
          <p:cNvPicPr>
            <a:picLocks noChangeAspect="1"/>
          </p:cNvPicPr>
          <p:nvPr/>
        </p:nvPicPr>
        <p:blipFill>
          <a:blip r:embed="rId4"/>
          <a:stretch>
            <a:fillRect/>
          </a:stretch>
        </p:blipFill>
        <p:spPr>
          <a:xfrm>
            <a:off x="1355311" y="1813559"/>
            <a:ext cx="6433378" cy="4591853"/>
          </a:xfrm>
          <a:prstGeom prst="rect">
            <a:avLst/>
          </a:prstGeom>
        </p:spPr>
      </p:pic>
    </p:spTree>
    <p:extLst>
      <p:ext uri="{BB962C8B-B14F-4D97-AF65-F5344CB8AC3E}">
        <p14:creationId xmlns:p14="http://schemas.microsoft.com/office/powerpoint/2010/main" val="1295164441"/>
      </p:ext>
    </p:extLst>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EA0BFA-30BB-EE4C-8007-65EFDB0848B3}"/>
              </a:ext>
            </a:extLst>
          </p:cNvPr>
          <p:cNvSpPr>
            <a:spLocks noGrp="1"/>
          </p:cNvSpPr>
          <p:nvPr>
            <p:ph type="title"/>
          </p:nvPr>
        </p:nvSpPr>
        <p:spPr/>
        <p:txBody>
          <a:bodyPr>
            <a:normAutofit/>
          </a:bodyPr>
          <a:lstStyle/>
          <a:p>
            <a:r>
              <a:rPr lang="en-US" sz="3600" dirty="0"/>
              <a:t>Understanding a Modern PIM Architecture</a:t>
            </a:r>
          </a:p>
        </p:txBody>
      </p:sp>
      <p:pic>
        <p:nvPicPr>
          <p:cNvPr id="3" name="Picture 2">
            <a:extLst>
              <a:ext uri="{FF2B5EF4-FFF2-40B4-BE49-F238E27FC236}">
                <a16:creationId xmlns:a16="http://schemas.microsoft.com/office/drawing/2014/main" id="{5AE2DC3F-D55F-A442-8922-084467A414D2}"/>
              </a:ext>
            </a:extLst>
          </p:cNvPr>
          <p:cNvPicPr>
            <a:picLocks noChangeAspect="1"/>
          </p:cNvPicPr>
          <p:nvPr/>
        </p:nvPicPr>
        <p:blipFill>
          <a:blip r:embed="rId3"/>
          <a:stretch>
            <a:fillRect/>
          </a:stretch>
        </p:blipFill>
        <p:spPr>
          <a:xfrm>
            <a:off x="0" y="1268760"/>
            <a:ext cx="9144000" cy="4033049"/>
          </a:xfrm>
          <a:prstGeom prst="rect">
            <a:avLst/>
          </a:prstGeom>
        </p:spPr>
      </p:pic>
      <p:sp>
        <p:nvSpPr>
          <p:cNvPr id="5" name="Subtitle 1">
            <a:extLst>
              <a:ext uri="{FF2B5EF4-FFF2-40B4-BE49-F238E27FC236}">
                <a16:creationId xmlns:a16="http://schemas.microsoft.com/office/drawing/2014/main" id="{CB9DA8F8-FC8B-B715-1A5B-06010ACBBBEC}"/>
              </a:ext>
            </a:extLst>
          </p:cNvPr>
          <p:cNvSpPr txBox="1">
            <a:spLocks/>
          </p:cNvSpPr>
          <p:nvPr/>
        </p:nvSpPr>
        <p:spPr>
          <a:xfrm>
            <a:off x="1106731" y="5525569"/>
            <a:ext cx="6858000" cy="803991"/>
          </a:xfrm>
          <a:prstGeom prst="rect">
            <a:avLst/>
          </a:prstGeom>
        </p:spPr>
        <p:txBody>
          <a:bodyPr vert="horz" lIns="91440" tIns="45720" rIns="91440" bIns="45720" rtlCol="0">
            <a:normAutofit/>
          </a:bodyPr>
          <a:lstStyle>
            <a:lvl1pPr marL="0" indent="0" algn="ctr" defTabSz="914354" rtl="0" eaLnBrk="1" latinLnBrk="0" hangingPunct="1">
              <a:lnSpc>
                <a:spcPct val="90000"/>
              </a:lnSpc>
              <a:spcBef>
                <a:spcPts val="1000"/>
              </a:spcBef>
              <a:buFont typeface="Arial" panose="020B0604020202020204" pitchFamily="34" charset="0"/>
              <a:buNone/>
              <a:defRPr sz="3200" b="1" i="0" kern="1200" baseline="0">
                <a:solidFill>
                  <a:schemeClr val="tx1"/>
                </a:solidFill>
                <a:latin typeface="+mj-lt"/>
                <a:ea typeface="+mn-ea"/>
                <a:cs typeface="+mn-cs"/>
              </a:defRPr>
            </a:lvl1pPr>
            <a:lvl2pPr marL="457178" indent="0" algn="ctr" defTabSz="914354"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354" indent="0" algn="ctr" defTabSz="914354"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532"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709"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5886"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062"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240"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418"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354" rtl="0" eaLnBrk="1" fontAlgn="auto" latinLnBrk="0" hangingPunct="1">
              <a:lnSpc>
                <a:spcPct val="90000"/>
              </a:lnSpc>
              <a:spcBef>
                <a:spcPts val="600"/>
              </a:spcBef>
              <a:spcAft>
                <a:spcPts val="0"/>
              </a:spcAft>
              <a:buClrTx/>
              <a:buSzTx/>
              <a:buFont typeface="Arial" panose="020B0604020202020204" pitchFamily="34" charset="0"/>
              <a:buNone/>
              <a:tabLst/>
              <a:defRPr/>
            </a:pPr>
            <a:r>
              <a:rPr kumimoji="0" lang="en-US" sz="2000" b="1" i="0" u="sng" strike="noStrike" kern="1200" cap="none" spc="0" normalizeH="0" baseline="0" noProof="0" dirty="0">
                <a:ln>
                  <a:noFill/>
                </a:ln>
                <a:solidFill>
                  <a:srgbClr val="0000FF"/>
                </a:solidFill>
                <a:effectLst/>
                <a:uLnTx/>
                <a:uFillTx/>
                <a:latin typeface="Arial" panose="020B0604020202020204" pitchFamily="34" charset="0"/>
                <a:ea typeface="+mn-ea"/>
                <a:cs typeface="Arial" panose="020B0604020202020204" pitchFamily="34" charset="0"/>
                <a:hlinkClick r:id="rId4">
                  <a:extLst>
                    <a:ext uri="{A12FA001-AC4F-418D-AE19-62706E023703}">
                      <ahyp:hlinkClr xmlns:ahyp="http://schemas.microsoft.com/office/drawing/2018/hyperlinkcolor" val="tx"/>
                    </a:ext>
                  </a:extLst>
                </a:hlinkClick>
              </a:rPr>
              <a:t>https://arxiv.org/pdf/2105.03814.pdf</a:t>
            </a:r>
            <a:endParaRPr kumimoji="0" lang="en-US" sz="2000" b="1" i="0" u="sng" strike="noStrike" kern="1200" cap="none" spc="0" normalizeH="0" baseline="0" noProof="0" dirty="0">
              <a:ln>
                <a:noFill/>
              </a:ln>
              <a:solidFill>
                <a:srgbClr val="0000FF"/>
              </a:solidFill>
              <a:effectLst/>
              <a:uLnTx/>
              <a:uFillTx/>
              <a:latin typeface="Arial" panose="020B0604020202020204" pitchFamily="34" charset="0"/>
              <a:ea typeface="+mn-ea"/>
              <a:cs typeface="Arial" panose="020B0604020202020204" pitchFamily="34" charset="0"/>
            </a:endParaRPr>
          </a:p>
          <a:p>
            <a:pPr marL="0" marR="0" lvl="0" indent="0" algn="ctr" defTabSz="914354" rtl="0" eaLnBrk="1" fontAlgn="auto" latinLnBrk="0" hangingPunct="1">
              <a:lnSpc>
                <a:spcPct val="90000"/>
              </a:lnSpc>
              <a:spcBef>
                <a:spcPts val="600"/>
              </a:spcBef>
              <a:spcAft>
                <a:spcPts val="0"/>
              </a:spcAft>
              <a:buClrTx/>
              <a:buSzTx/>
              <a:buFont typeface="Arial" panose="020B0604020202020204" pitchFamily="34" charset="0"/>
              <a:buNone/>
              <a:tabLst/>
              <a:defRPr/>
            </a:pPr>
            <a:r>
              <a:rPr kumimoji="0" lang="en-US" sz="2000" b="1" i="0" u="none" strike="noStrike" kern="1200" cap="none" spc="0" normalizeH="0" baseline="0" noProof="0" dirty="0">
                <a:ln>
                  <a:noFill/>
                </a:ln>
                <a:solidFill>
                  <a:srgbClr val="0000FF"/>
                </a:solidFill>
                <a:effectLst/>
                <a:uLnTx/>
                <a:uFillTx/>
                <a:latin typeface="Arial" panose="020B0604020202020204" pitchFamily="34" charset="0"/>
                <a:ea typeface="+mn-ea"/>
                <a:cs typeface="Arial" panose="020B0604020202020204" pitchFamily="34" charset="0"/>
                <a:hlinkClick r:id="rId5">
                  <a:extLst>
                    <a:ext uri="{A12FA001-AC4F-418D-AE19-62706E023703}">
                      <ahyp:hlinkClr xmlns:ahyp="http://schemas.microsoft.com/office/drawing/2018/hyperlinkcolor" val="tx"/>
                    </a:ext>
                  </a:extLst>
                </a:hlinkClick>
              </a:rPr>
              <a:t>https://github.com/CMU-SAFARI/prim-benchmarks</a:t>
            </a:r>
            <a:endParaRPr kumimoji="0" lang="en-US" sz="2000" b="1" i="0" u="none" strike="noStrike" kern="1200" cap="none" spc="0" normalizeH="0" baseline="0" noProof="0" dirty="0">
              <a:ln>
                <a:noFill/>
              </a:ln>
              <a:solidFill>
                <a:srgbClr val="0000FF"/>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390284652"/>
      </p:ext>
    </p:extLst>
  </p:cSld>
  <p:clrMapOvr>
    <a:masterClrMapping/>
  </p:clrMapOvr>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sz="3800" dirty="0"/>
              <a:t>Understanding a Modern PIM Architecture</a:t>
            </a:r>
          </a:p>
        </p:txBody>
      </p:sp>
      <p:sp>
        <p:nvSpPr>
          <p:cNvPr id="4" name="Slide Number Placeholder 3">
            <a:extLst>
              <a:ext uri="{FF2B5EF4-FFF2-40B4-BE49-F238E27FC236}">
                <a16:creationId xmlns:a16="http://schemas.microsoft.com/office/drawing/2014/main" id="{668D3D00-D671-7A49-9903-3A6903D905B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210</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9" name="Picture 8">
            <a:extLst>
              <a:ext uri="{FF2B5EF4-FFF2-40B4-BE49-F238E27FC236}">
                <a16:creationId xmlns:a16="http://schemas.microsoft.com/office/drawing/2014/main" id="{54381580-1F1F-5944-AEC7-1891060AC193}"/>
              </a:ext>
            </a:extLst>
          </p:cNvPr>
          <p:cNvPicPr>
            <a:picLocks noChangeAspect="1"/>
          </p:cNvPicPr>
          <p:nvPr/>
        </p:nvPicPr>
        <p:blipFill>
          <a:blip r:embed="rId2"/>
          <a:stretch>
            <a:fillRect/>
          </a:stretch>
        </p:blipFill>
        <p:spPr>
          <a:xfrm>
            <a:off x="849015" y="914400"/>
            <a:ext cx="7369769" cy="5506901"/>
          </a:xfrm>
          <a:prstGeom prst="rect">
            <a:avLst/>
          </a:prstGeom>
        </p:spPr>
      </p:pic>
      <p:sp>
        <p:nvSpPr>
          <p:cNvPr id="6" name="Rectangle 5">
            <a:extLst>
              <a:ext uri="{FF2B5EF4-FFF2-40B4-BE49-F238E27FC236}">
                <a16:creationId xmlns:a16="http://schemas.microsoft.com/office/drawing/2014/main" id="{5465C192-4893-AD4D-A97C-499395E42DF0}"/>
              </a:ext>
            </a:extLst>
          </p:cNvPr>
          <p:cNvSpPr/>
          <p:nvPr/>
        </p:nvSpPr>
        <p:spPr>
          <a:xfrm>
            <a:off x="-76200" y="6535579"/>
            <a:ext cx="9153500" cy="24622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3">
                  <a:extLst>
                    <a:ext uri="{A12FA001-AC4F-418D-AE19-62706E023703}">
                      <ahyp:hlinkClr xmlns:ahyp="http://schemas.microsoft.com/office/drawing/2018/hyperlinkcolor" val="tx"/>
                    </a:ext>
                  </a:extLst>
                </a:hlinkClick>
              </a:rPr>
              <a:t>https://www.youtube.com/watch?v=D8Hjy2iU9l4&amp;list=PL5Q2soXY2Zi_tOTAYm--dYByNPL7JhwR9</a:t>
            </a: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rPr>
              <a:t> </a:t>
            </a:r>
          </a:p>
        </p:txBody>
      </p:sp>
    </p:spTree>
    <p:extLst>
      <p:ext uri="{BB962C8B-B14F-4D97-AF65-F5344CB8AC3E}">
        <p14:creationId xmlns:p14="http://schemas.microsoft.com/office/powerpoint/2010/main" val="1345048692"/>
      </p:ext>
    </p:extLst>
  </p:cSld>
  <p:clrMapOvr>
    <a:masterClrMapping/>
  </p:clrMapOvr>
  <p:transition/>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a:xfrm>
            <a:off x="228600" y="152400"/>
            <a:ext cx="8915400" cy="1066800"/>
          </a:xfrm>
        </p:spPr>
        <p:txBody>
          <a:bodyPr/>
          <a:lstStyle/>
          <a:p>
            <a:r>
              <a:rPr lang="en-US" sz="3600" dirty="0">
                <a:solidFill>
                  <a:srgbClr val="006633"/>
                </a:solidFill>
                <a:ea typeface="ＭＳ Ｐゴシック" charset="0"/>
              </a:rPr>
              <a:t>More on Analysis of the UPMEM PIM Engine</a:t>
            </a:r>
            <a:endParaRPr lang="en-US" sz="3600" dirty="0"/>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endParaRPr lang="en-US" dirty="0">
              <a:solidFill>
                <a:srgbClr val="0000FF"/>
              </a:solidFill>
            </a:endParaRPr>
          </a:p>
        </p:txBody>
      </p:sp>
      <p:sp>
        <p:nvSpPr>
          <p:cNvPr id="5" name="Rectangle 4">
            <a:extLst>
              <a:ext uri="{FF2B5EF4-FFF2-40B4-BE49-F238E27FC236}">
                <a16:creationId xmlns:a16="http://schemas.microsoft.com/office/drawing/2014/main" id="{5DFA3366-29E6-914D-98EA-E6458972951E}"/>
              </a:ext>
            </a:extLst>
          </p:cNvPr>
          <p:cNvSpPr/>
          <p:nvPr/>
        </p:nvSpPr>
        <p:spPr>
          <a:xfrm>
            <a:off x="-76200" y="6535579"/>
            <a:ext cx="9153500" cy="24622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https://www.youtube.com/watch?v=D8Hjy2iU9l4&amp;list=PL5Q2soXY2Zi_tOTAYm--dYByNPL7JhwR9</a:t>
            </a: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rPr>
              <a:t> </a:t>
            </a:r>
          </a:p>
        </p:txBody>
      </p:sp>
      <p:pic>
        <p:nvPicPr>
          <p:cNvPr id="6" name="Picture 5">
            <a:extLst>
              <a:ext uri="{FF2B5EF4-FFF2-40B4-BE49-F238E27FC236}">
                <a16:creationId xmlns:a16="http://schemas.microsoft.com/office/drawing/2014/main" id="{B7D3EBD6-4727-A94F-9498-A2F5AD447FD3}"/>
              </a:ext>
            </a:extLst>
          </p:cNvPr>
          <p:cNvPicPr>
            <a:picLocks noChangeAspect="1"/>
          </p:cNvPicPr>
          <p:nvPr/>
        </p:nvPicPr>
        <p:blipFill>
          <a:blip r:embed="rId3"/>
          <a:stretch>
            <a:fillRect/>
          </a:stretch>
        </p:blipFill>
        <p:spPr>
          <a:xfrm>
            <a:off x="573837" y="936128"/>
            <a:ext cx="7454547" cy="5517207"/>
          </a:xfrm>
          <a:prstGeom prst="rect">
            <a:avLst/>
          </a:prstGeom>
        </p:spPr>
      </p:pic>
    </p:spTree>
    <p:extLst>
      <p:ext uri="{BB962C8B-B14F-4D97-AF65-F5344CB8AC3E}">
        <p14:creationId xmlns:p14="http://schemas.microsoft.com/office/powerpoint/2010/main" val="2099651550"/>
      </p:ext>
    </p:extLst>
  </p:cSld>
  <p:clrMapOvr>
    <a:masterClrMapping/>
  </p:clrMapOvr>
  <p:transition/>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a:xfrm>
            <a:off x="228600" y="152400"/>
            <a:ext cx="8915400" cy="1066800"/>
          </a:xfrm>
        </p:spPr>
        <p:txBody>
          <a:bodyPr/>
          <a:lstStyle/>
          <a:p>
            <a:r>
              <a:rPr lang="en-US" sz="3600" dirty="0">
                <a:solidFill>
                  <a:srgbClr val="006633"/>
                </a:solidFill>
                <a:ea typeface="ＭＳ Ｐゴシック" charset="0"/>
              </a:rPr>
              <a:t>More on Analysis of the UPMEM PIM Engine</a:t>
            </a:r>
            <a:endParaRPr lang="en-US" sz="3600" dirty="0"/>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endParaRPr lang="en-US" dirty="0">
              <a:solidFill>
                <a:srgbClr val="0000FF"/>
              </a:solidFill>
            </a:endParaRPr>
          </a:p>
        </p:txBody>
      </p:sp>
      <p:sp>
        <p:nvSpPr>
          <p:cNvPr id="5" name="Rectangle 4">
            <a:extLst>
              <a:ext uri="{FF2B5EF4-FFF2-40B4-BE49-F238E27FC236}">
                <a16:creationId xmlns:a16="http://schemas.microsoft.com/office/drawing/2014/main" id="{5DFA3366-29E6-914D-98EA-E6458972951E}"/>
              </a:ext>
            </a:extLst>
          </p:cNvPr>
          <p:cNvSpPr/>
          <p:nvPr/>
        </p:nvSpPr>
        <p:spPr>
          <a:xfrm>
            <a:off x="-76200" y="6535579"/>
            <a:ext cx="9153500" cy="24622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https://www.youtube.com/watch?v=Pp9jSU2b9oM&amp;list=PL5Q2soXY2Zi8_VVChACnON4sfh2bJ5IrD&amp;index=159</a:t>
            </a:r>
            <a:r>
              <a:rPr kumimoji="0" lang="en-US" sz="1000" b="0"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 </a:t>
            </a:r>
          </a:p>
        </p:txBody>
      </p:sp>
      <p:pic>
        <p:nvPicPr>
          <p:cNvPr id="4" name="Picture 3">
            <a:extLst>
              <a:ext uri="{FF2B5EF4-FFF2-40B4-BE49-F238E27FC236}">
                <a16:creationId xmlns:a16="http://schemas.microsoft.com/office/drawing/2014/main" id="{05908769-F1A3-3149-BEAD-28F09753D549}"/>
              </a:ext>
            </a:extLst>
          </p:cNvPr>
          <p:cNvPicPr>
            <a:picLocks noChangeAspect="1"/>
          </p:cNvPicPr>
          <p:nvPr/>
        </p:nvPicPr>
        <p:blipFill>
          <a:blip r:embed="rId3"/>
          <a:stretch>
            <a:fillRect/>
          </a:stretch>
        </p:blipFill>
        <p:spPr>
          <a:xfrm>
            <a:off x="629193" y="894920"/>
            <a:ext cx="7809413" cy="5558416"/>
          </a:xfrm>
          <a:prstGeom prst="rect">
            <a:avLst/>
          </a:prstGeom>
        </p:spPr>
      </p:pic>
    </p:spTree>
    <p:extLst>
      <p:ext uri="{BB962C8B-B14F-4D97-AF65-F5344CB8AC3E}">
        <p14:creationId xmlns:p14="http://schemas.microsoft.com/office/powerpoint/2010/main" val="2693423104"/>
      </p:ext>
    </p:extLst>
  </p:cSld>
  <p:clrMapOvr>
    <a:masterClrMapping/>
  </p:clrMapOvr>
  <p:transition/>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B8B247-8B3E-024A-9717-C4ABA7B35A1E}"/>
              </a:ext>
            </a:extLst>
          </p:cNvPr>
          <p:cNvSpPr>
            <a:spLocks noGrp="1"/>
          </p:cNvSpPr>
          <p:nvPr>
            <p:ph type="title"/>
          </p:nvPr>
        </p:nvSpPr>
        <p:spPr/>
        <p:txBody>
          <a:bodyPr/>
          <a:lstStyle/>
          <a:p>
            <a:r>
              <a:rPr lang="en-US" dirty="0"/>
              <a:t>More on PRIM Benchmarks</a:t>
            </a:r>
          </a:p>
        </p:txBody>
      </p:sp>
      <p:sp>
        <p:nvSpPr>
          <p:cNvPr id="3" name="Content Placeholder 2">
            <a:extLst>
              <a:ext uri="{FF2B5EF4-FFF2-40B4-BE49-F238E27FC236}">
                <a16:creationId xmlns:a16="http://schemas.microsoft.com/office/drawing/2014/main" id="{14C9A10E-D91C-A242-904A-DBA5990779A0}"/>
              </a:ext>
            </a:extLst>
          </p:cNvPr>
          <p:cNvSpPr>
            <a:spLocks noGrp="1"/>
          </p:cNvSpPr>
          <p:nvPr>
            <p:ph idx="1"/>
          </p:nvPr>
        </p:nvSpPr>
        <p:spPr/>
        <p:txBody>
          <a:bodyPr/>
          <a:lstStyle/>
          <a:p>
            <a:r>
              <a:rPr lang="en-US" dirty="0"/>
              <a:t>Juan Gomez-Luna, Izzat El Hajj, Ivan Fernandez, Christina </a:t>
            </a:r>
            <a:r>
              <a:rPr lang="en-US" dirty="0" err="1"/>
              <a:t>Giannoula</a:t>
            </a:r>
            <a:r>
              <a:rPr lang="en-US" dirty="0"/>
              <a:t>, Geraldo F. Oliveira, and Onur Mutlu,</a:t>
            </a:r>
            <a:br>
              <a:rPr lang="en-US" dirty="0"/>
            </a:br>
            <a:r>
              <a:rPr lang="en-US" b="1" dirty="0">
                <a:solidFill>
                  <a:srgbClr val="0000FF"/>
                </a:solidFill>
                <a:hlinkClick r:id="rId2">
                  <a:extLst>
                    <a:ext uri="{A12FA001-AC4F-418D-AE19-62706E023703}">
                      <ahyp:hlinkClr xmlns:ahyp="http://schemas.microsoft.com/office/drawing/2018/hyperlinkcolor" val="tx"/>
                    </a:ext>
                  </a:extLst>
                </a:hlinkClick>
              </a:rPr>
              <a:t>"Benchmarking a New Paradigm: An Experimental Analysis of a Real Processing-in-Memory Architecture"</a:t>
            </a:r>
            <a:br>
              <a:rPr lang="en-US" dirty="0"/>
            </a:br>
            <a:r>
              <a:rPr lang="en-US" i="1" dirty="0"/>
              <a:t>Preprint in </a:t>
            </a:r>
            <a:r>
              <a:rPr lang="en-US" b="1" i="1" dirty="0">
                <a:hlinkClick r:id="rId3"/>
              </a:rPr>
              <a:t>arXiv</a:t>
            </a:r>
            <a:r>
              <a:rPr lang="en-US" dirty="0"/>
              <a:t>, 9 May 2021.</a:t>
            </a:r>
            <a:br>
              <a:rPr lang="en-US" dirty="0"/>
            </a:br>
            <a:r>
              <a:rPr lang="en-US" dirty="0"/>
              <a:t>[</a:t>
            </a:r>
            <a:r>
              <a:rPr lang="en-US" dirty="0">
                <a:hlinkClick r:id="rId2"/>
              </a:rPr>
              <a:t>arXiv preprint</a:t>
            </a:r>
            <a:r>
              <a:rPr lang="en-US" dirty="0"/>
              <a:t>]</a:t>
            </a:r>
            <a:br>
              <a:rPr lang="en-US" dirty="0"/>
            </a:br>
            <a:r>
              <a:rPr lang="en-US" dirty="0"/>
              <a:t>[</a:t>
            </a:r>
            <a:r>
              <a:rPr lang="en-US" dirty="0">
                <a:hlinkClick r:id="rId4"/>
              </a:rPr>
              <a:t>PrIM Benchmarks Source Code</a:t>
            </a:r>
            <a:r>
              <a:rPr lang="en-US" dirty="0"/>
              <a:t>]</a:t>
            </a:r>
            <a:br>
              <a:rPr lang="en-US" dirty="0"/>
            </a:br>
            <a:r>
              <a:rPr lang="en-US" dirty="0"/>
              <a:t>[</a:t>
            </a:r>
            <a:r>
              <a:rPr lang="en-US" dirty="0">
                <a:hlinkClick r:id="rId5"/>
              </a:rPr>
              <a:t>Slides (pptx)</a:t>
            </a:r>
            <a:r>
              <a:rPr lang="en-US" dirty="0"/>
              <a:t> </a:t>
            </a:r>
            <a:r>
              <a:rPr lang="en-US" dirty="0">
                <a:hlinkClick r:id="rId6"/>
              </a:rPr>
              <a:t>(pdf)</a:t>
            </a:r>
            <a:r>
              <a:rPr lang="en-US" dirty="0"/>
              <a:t>]</a:t>
            </a:r>
            <a:br>
              <a:rPr lang="en-US" dirty="0"/>
            </a:br>
            <a:r>
              <a:rPr lang="en-US" dirty="0"/>
              <a:t>[</a:t>
            </a:r>
            <a:r>
              <a:rPr lang="en-US" dirty="0">
                <a:hlinkClick r:id="rId7"/>
              </a:rPr>
              <a:t>Long Talk Slides (pptx)</a:t>
            </a:r>
            <a:r>
              <a:rPr lang="en-US" dirty="0"/>
              <a:t> </a:t>
            </a:r>
            <a:r>
              <a:rPr lang="en-US" dirty="0">
                <a:hlinkClick r:id="rId8"/>
              </a:rPr>
              <a:t>(pdf)</a:t>
            </a:r>
            <a:r>
              <a:rPr lang="en-US" dirty="0"/>
              <a:t>]</a:t>
            </a:r>
            <a:br>
              <a:rPr lang="en-US" dirty="0"/>
            </a:br>
            <a:r>
              <a:rPr lang="en-US" dirty="0"/>
              <a:t>[</a:t>
            </a:r>
            <a:r>
              <a:rPr lang="en-US" dirty="0">
                <a:hlinkClick r:id="rId9"/>
              </a:rPr>
              <a:t>Short Talk Slides (pptx)</a:t>
            </a:r>
            <a:r>
              <a:rPr lang="en-US" dirty="0"/>
              <a:t> </a:t>
            </a:r>
            <a:r>
              <a:rPr lang="en-US" dirty="0">
                <a:hlinkClick r:id="rId10"/>
              </a:rPr>
              <a:t>(pdf)</a:t>
            </a:r>
            <a:r>
              <a:rPr lang="en-US" dirty="0"/>
              <a:t>]</a:t>
            </a:r>
            <a:br>
              <a:rPr lang="en-US" dirty="0"/>
            </a:br>
            <a:r>
              <a:rPr lang="en-US" dirty="0"/>
              <a:t>[</a:t>
            </a:r>
            <a:r>
              <a:rPr lang="en-US" dirty="0">
                <a:hlinkClick r:id="rId11"/>
              </a:rPr>
              <a:t>SAFARI Live Seminar Slides (pptx)</a:t>
            </a:r>
            <a:r>
              <a:rPr lang="en-US" dirty="0"/>
              <a:t> </a:t>
            </a:r>
            <a:r>
              <a:rPr lang="en-US" dirty="0">
                <a:hlinkClick r:id="rId12"/>
              </a:rPr>
              <a:t>(pdf)</a:t>
            </a:r>
            <a:r>
              <a:rPr lang="en-US" dirty="0"/>
              <a:t>]</a:t>
            </a:r>
            <a:br>
              <a:rPr lang="en-US" dirty="0"/>
            </a:br>
            <a:r>
              <a:rPr lang="en-US" dirty="0"/>
              <a:t>[</a:t>
            </a:r>
            <a:r>
              <a:rPr lang="en-US" dirty="0">
                <a:hlinkClick r:id="rId13"/>
              </a:rPr>
              <a:t>SAFARI Live Seminar Video</a:t>
            </a:r>
            <a:r>
              <a:rPr lang="en-US" dirty="0"/>
              <a:t> (2 </a:t>
            </a:r>
            <a:r>
              <a:rPr lang="en-US" dirty="0" err="1"/>
              <a:t>hrs</a:t>
            </a:r>
            <a:r>
              <a:rPr lang="en-US" dirty="0"/>
              <a:t> 57 mins)]</a:t>
            </a:r>
            <a:br>
              <a:rPr lang="en-US" dirty="0"/>
            </a:br>
            <a:r>
              <a:rPr lang="en-US" dirty="0"/>
              <a:t>[</a:t>
            </a:r>
            <a:r>
              <a:rPr lang="en-US" dirty="0">
                <a:hlinkClick r:id="rId14"/>
              </a:rPr>
              <a:t>Lightning Talk Video</a:t>
            </a:r>
            <a:r>
              <a:rPr lang="en-US" dirty="0"/>
              <a:t> (3 minutes)]</a:t>
            </a:r>
          </a:p>
          <a:p>
            <a:pPr marL="0" indent="0">
              <a:buNone/>
            </a:pPr>
            <a:br>
              <a:rPr lang="en-US" sz="2000" dirty="0"/>
            </a:br>
            <a:endParaRPr lang="en-US" sz="2200" dirty="0"/>
          </a:p>
        </p:txBody>
      </p:sp>
      <p:sp>
        <p:nvSpPr>
          <p:cNvPr id="4" name="Slide Number Placeholder 3">
            <a:extLst>
              <a:ext uri="{FF2B5EF4-FFF2-40B4-BE49-F238E27FC236}">
                <a16:creationId xmlns:a16="http://schemas.microsoft.com/office/drawing/2014/main" id="{52DD8C28-F3C5-4847-B73F-7269464021F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213</a:t>
            </a:fld>
            <a:endParaRPr kumimoji="0" lang="en-US" alt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3161399168"/>
      </p:ext>
    </p:extLst>
  </p:cSld>
  <p:clrMapOvr>
    <a:masterClrMapping/>
  </p:clrMapOvr>
  <p:transition/>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6B4B3C-102E-0749-B552-796F5010686A}"/>
              </a:ext>
            </a:extLst>
          </p:cNvPr>
          <p:cNvSpPr>
            <a:spLocks noGrp="1"/>
          </p:cNvSpPr>
          <p:nvPr>
            <p:ph type="title"/>
          </p:nvPr>
        </p:nvSpPr>
        <p:spPr>
          <a:xfrm>
            <a:off x="228600" y="152400"/>
            <a:ext cx="9144000" cy="1066800"/>
          </a:xfrm>
        </p:spPr>
        <p:txBody>
          <a:bodyPr/>
          <a:lstStyle/>
          <a:p>
            <a:r>
              <a:rPr lang="en-US" dirty="0"/>
              <a:t>UPMEM PIM System Summary &amp; Analysis</a:t>
            </a:r>
          </a:p>
        </p:txBody>
      </p:sp>
      <p:sp>
        <p:nvSpPr>
          <p:cNvPr id="3" name="Content Placeholder 2">
            <a:extLst>
              <a:ext uri="{FF2B5EF4-FFF2-40B4-BE49-F238E27FC236}">
                <a16:creationId xmlns:a16="http://schemas.microsoft.com/office/drawing/2014/main" id="{CBBEF26E-87B8-BF44-B23F-EFB5C9479699}"/>
              </a:ext>
            </a:extLst>
          </p:cNvPr>
          <p:cNvSpPr>
            <a:spLocks noGrp="1"/>
          </p:cNvSpPr>
          <p:nvPr>
            <p:ph idx="1"/>
          </p:nvPr>
        </p:nvSpPr>
        <p:spPr/>
        <p:txBody>
          <a:bodyPr/>
          <a:lstStyle/>
          <a:p>
            <a:r>
              <a:rPr lang="en-US" sz="1800" dirty="0"/>
              <a:t>Juan Gomez-Luna, Izzat El Hajj, Ivan Fernandez, Christina </a:t>
            </a:r>
            <a:r>
              <a:rPr lang="en-US" sz="1800" dirty="0" err="1"/>
              <a:t>Giannoula</a:t>
            </a:r>
            <a:r>
              <a:rPr lang="en-US" sz="1800" dirty="0"/>
              <a:t>, Geraldo F. Oliveira,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"Benchmarking Memory-Centric Computing Systems: Analysis of Real Processing-in-Memory Hardware"</a:t>
            </a:r>
            <a:br>
              <a:rPr lang="en-US" sz="1800" dirty="0"/>
            </a:br>
            <a:r>
              <a:rPr lang="en-US" sz="1800" i="1" dirty="0"/>
              <a:t>Invited Paper at </a:t>
            </a:r>
            <a:r>
              <a:rPr lang="en-US" sz="1800" i="1" dirty="0">
                <a:hlinkClick r:id="rId3"/>
              </a:rPr>
              <a:t>Workshop on Computing with Unconventional Technologies</a:t>
            </a:r>
            <a:r>
              <a:rPr lang="en-US" sz="1800" i="1" dirty="0"/>
              <a:t> (</a:t>
            </a:r>
            <a:r>
              <a:rPr lang="en-US" sz="1800" b="1" i="1" dirty="0"/>
              <a:t>CUT</a:t>
            </a:r>
            <a:r>
              <a:rPr lang="en-US" sz="1800" i="1" dirty="0"/>
              <a:t>)</a:t>
            </a:r>
            <a:r>
              <a:rPr lang="en-US" sz="1800" dirty="0"/>
              <a:t>, Virtual, October 2021.</a:t>
            </a:r>
            <a:br>
              <a:rPr lang="en-US" sz="1800" dirty="0"/>
            </a:br>
            <a:r>
              <a:rPr lang="en-US" sz="1800" dirty="0"/>
              <a:t>[</a:t>
            </a:r>
            <a:r>
              <a:rPr lang="en-US" sz="1800" dirty="0">
                <a:hlinkClick r:id="rId4"/>
              </a:rPr>
              <a:t>arXiv version</a:t>
            </a:r>
            <a:r>
              <a:rPr lang="en-US" sz="1800" dirty="0"/>
              <a:t>]</a:t>
            </a:r>
            <a:br>
              <a:rPr lang="en-US" sz="1800" dirty="0"/>
            </a:br>
            <a:r>
              <a:rPr lang="en-US" sz="1800" dirty="0"/>
              <a:t>[</a:t>
            </a:r>
            <a:r>
              <a:rPr lang="en-US" sz="1800" dirty="0">
                <a:hlinkClick r:id="rId5"/>
              </a:rPr>
              <a:t>PrIM Benchmarks Source Code</a:t>
            </a:r>
            <a:r>
              <a:rPr lang="en-US" sz="1800" dirty="0"/>
              <a:t>]</a:t>
            </a:r>
            <a:br>
              <a:rPr lang="en-US" sz="1800" dirty="0"/>
            </a:br>
            <a:r>
              <a:rPr lang="en-US" sz="1800" dirty="0"/>
              <a:t>[</a:t>
            </a:r>
            <a:r>
              <a:rPr lang="en-US" sz="1800" dirty="0">
                <a:hlinkClick r:id="rId6"/>
              </a:rPr>
              <a:t>Slides (pptx)</a:t>
            </a:r>
            <a:r>
              <a:rPr lang="en-US" sz="1800" dirty="0"/>
              <a:t> </a:t>
            </a:r>
            <a:r>
              <a:rPr lang="en-US" sz="1800" dirty="0">
                <a:hlinkClick r:id="rId7"/>
              </a:rPr>
              <a:t>(pdf)</a:t>
            </a:r>
            <a:r>
              <a:rPr lang="en-US" sz="1800" dirty="0"/>
              <a:t>]</a:t>
            </a:r>
            <a:br>
              <a:rPr lang="en-US" sz="1800" dirty="0"/>
            </a:br>
            <a:r>
              <a:rPr lang="en-US" sz="1800" dirty="0"/>
              <a:t>[</a:t>
            </a:r>
            <a:r>
              <a:rPr lang="en-US" sz="1800" dirty="0">
                <a:hlinkClick r:id="rId8"/>
              </a:rPr>
              <a:t>Talk Video</a:t>
            </a:r>
            <a:r>
              <a:rPr lang="en-US" sz="1800" dirty="0"/>
              <a:t> (37 minutes)]</a:t>
            </a:r>
            <a:br>
              <a:rPr lang="en-US" sz="1800" dirty="0"/>
            </a:br>
            <a:r>
              <a:rPr lang="en-US" sz="1800" dirty="0"/>
              <a:t>[</a:t>
            </a:r>
            <a:r>
              <a:rPr lang="en-US" sz="1800" dirty="0">
                <a:hlinkClick r:id="rId9"/>
              </a:rPr>
              <a:t>Lightning Talk Video</a:t>
            </a:r>
            <a:r>
              <a:rPr lang="en-US" sz="1800" dirty="0"/>
              <a:t> (3 minutes)]</a:t>
            </a:r>
          </a:p>
          <a:p>
            <a:pPr marL="0" indent="0">
              <a:buNone/>
            </a:pPr>
            <a:br>
              <a:rPr lang="en-US" sz="1800" dirty="0"/>
            </a:br>
            <a:endParaRPr lang="en-US" sz="1800" dirty="0"/>
          </a:p>
        </p:txBody>
      </p:sp>
      <p:sp>
        <p:nvSpPr>
          <p:cNvPr id="4" name="Slide Number Placeholder 3">
            <a:extLst>
              <a:ext uri="{FF2B5EF4-FFF2-40B4-BE49-F238E27FC236}">
                <a16:creationId xmlns:a16="http://schemas.microsoft.com/office/drawing/2014/main" id="{3EF8F996-348D-6443-A1C1-C9253E466ADC}"/>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214</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a:extLst>
              <a:ext uri="{FF2B5EF4-FFF2-40B4-BE49-F238E27FC236}">
                <a16:creationId xmlns:a16="http://schemas.microsoft.com/office/drawing/2014/main" id="{7CAC91B0-BB0B-4C48-9D6B-CAAE99B4F34C}"/>
              </a:ext>
            </a:extLst>
          </p:cNvPr>
          <p:cNvPicPr>
            <a:picLocks noChangeAspect="1"/>
          </p:cNvPicPr>
          <p:nvPr/>
        </p:nvPicPr>
        <p:blipFill>
          <a:blip r:embed="rId10"/>
          <a:stretch>
            <a:fillRect/>
          </a:stretch>
        </p:blipFill>
        <p:spPr>
          <a:xfrm>
            <a:off x="0" y="4437112"/>
            <a:ext cx="9144000" cy="1879085"/>
          </a:xfrm>
          <a:prstGeom prst="rect">
            <a:avLst/>
          </a:prstGeom>
        </p:spPr>
      </p:pic>
    </p:spTree>
    <p:extLst>
      <p:ext uri="{BB962C8B-B14F-4D97-AF65-F5344CB8AC3E}">
        <p14:creationId xmlns:p14="http://schemas.microsoft.com/office/powerpoint/2010/main" val="3651996419"/>
      </p:ext>
    </p:extLst>
  </p:cSld>
  <p:clrMapOvr>
    <a:masterClrMapping/>
  </p:clrMapOvr>
  <p:transition/>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47028-3550-1A47-8DEF-8CD52A97E910}"/>
              </a:ext>
            </a:extLst>
          </p:cNvPr>
          <p:cNvSpPr>
            <a:spLocks noGrp="1"/>
          </p:cNvSpPr>
          <p:nvPr>
            <p:ph type="title"/>
          </p:nvPr>
        </p:nvSpPr>
        <p:spPr>
          <a:xfrm>
            <a:off x="228600" y="152400"/>
            <a:ext cx="8915400" cy="1066800"/>
          </a:xfrm>
        </p:spPr>
        <p:txBody>
          <a:bodyPr/>
          <a:lstStyle/>
          <a:p>
            <a:r>
              <a:rPr lang="en-US" dirty="0"/>
              <a:t>FPGA-based Processing Near Memory</a:t>
            </a:r>
            <a:endParaRPr lang="en-US" sz="2200" dirty="0"/>
          </a:p>
        </p:txBody>
      </p:sp>
      <p:sp>
        <p:nvSpPr>
          <p:cNvPr id="3" name="Content Placeholder 2">
            <a:extLst>
              <a:ext uri="{FF2B5EF4-FFF2-40B4-BE49-F238E27FC236}">
                <a16:creationId xmlns:a16="http://schemas.microsoft.com/office/drawing/2014/main" id="{C2BB4C24-D75A-264A-8138-057AC52036A9}"/>
              </a:ext>
            </a:extLst>
          </p:cNvPr>
          <p:cNvSpPr>
            <a:spLocks noGrp="1"/>
          </p:cNvSpPr>
          <p:nvPr>
            <p:ph idx="1"/>
          </p:nvPr>
        </p:nvSpPr>
        <p:spPr>
          <a:xfrm>
            <a:off x="228600" y="980728"/>
            <a:ext cx="8807896" cy="5267672"/>
          </a:xfrm>
        </p:spPr>
        <p:txBody>
          <a:bodyPr/>
          <a:lstStyle/>
          <a:p>
            <a:r>
              <a:rPr lang="en-US" sz="1800" dirty="0"/>
              <a:t>Gagandeep Singh, Mohammed </a:t>
            </a:r>
            <a:r>
              <a:rPr lang="en-US" sz="1800" dirty="0" err="1"/>
              <a:t>Alser</a:t>
            </a:r>
            <a:r>
              <a:rPr lang="en-US" sz="1800" dirty="0"/>
              <a:t>, </a:t>
            </a:r>
            <a:r>
              <a:rPr lang="en-US" sz="1800" dirty="0" err="1"/>
              <a:t>Damla</a:t>
            </a:r>
            <a:r>
              <a:rPr lang="en-US" sz="1800" dirty="0"/>
              <a:t> </a:t>
            </a:r>
            <a:r>
              <a:rPr lang="en-US" sz="1800" dirty="0" err="1"/>
              <a:t>Senol</a:t>
            </a:r>
            <a:r>
              <a:rPr lang="en-US" sz="1800" dirty="0"/>
              <a:t> Cali, </a:t>
            </a:r>
            <a:r>
              <a:rPr lang="en-US" sz="1800" dirty="0" err="1"/>
              <a:t>Dionysios</a:t>
            </a:r>
            <a:r>
              <a:rPr lang="en-US" sz="1800" dirty="0"/>
              <a:t> Diamantopoulos, Juan Gómez-Luna, Henk </a:t>
            </a:r>
            <a:r>
              <a:rPr lang="en-US" sz="1800" dirty="0" err="1"/>
              <a:t>Corporaal</a:t>
            </a:r>
            <a:r>
              <a:rPr lang="en-US" sz="1800" dirty="0"/>
              <a:t>,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"FPGA-based Near-Memory Acceleration of Modern Data-Intensive Applications"</a:t>
            </a:r>
            <a:br>
              <a:rPr lang="en-US" sz="1800" dirty="0">
                <a:solidFill>
                  <a:srgbClr val="0000FF"/>
                </a:solidFill>
              </a:rPr>
            </a:br>
            <a:r>
              <a:rPr lang="en-US" sz="1800" i="1" dirty="0">
                <a:hlinkClick r:id="rId3"/>
              </a:rPr>
              <a:t>IEEE Micro</a:t>
            </a:r>
            <a:r>
              <a:rPr lang="en-US" sz="1800" i="1" dirty="0"/>
              <a:t> (</a:t>
            </a:r>
            <a:r>
              <a:rPr lang="en-US" sz="1800" b="1" i="1" dirty="0"/>
              <a:t>IEEE MICRO</a:t>
            </a:r>
            <a:r>
              <a:rPr lang="en-US" sz="1800" i="1" dirty="0"/>
              <a:t>)</a:t>
            </a:r>
            <a:r>
              <a:rPr lang="en-US" sz="1800" dirty="0"/>
              <a:t>, to appear, 2021.</a:t>
            </a:r>
          </a:p>
          <a:p>
            <a:pPr marL="0" indent="0">
              <a:buNone/>
            </a:pPr>
            <a:endParaRPr lang="en-US" sz="1800" dirty="0"/>
          </a:p>
        </p:txBody>
      </p:sp>
      <p:sp>
        <p:nvSpPr>
          <p:cNvPr id="4" name="Slide Number Placeholder 3">
            <a:extLst>
              <a:ext uri="{FF2B5EF4-FFF2-40B4-BE49-F238E27FC236}">
                <a16:creationId xmlns:a16="http://schemas.microsoft.com/office/drawing/2014/main" id="{FA6A5F09-0277-D841-A893-DD691A62255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976632BB-F849-E647-8BF3-F204B162FC6D}"/>
              </a:ext>
            </a:extLst>
          </p:cNvPr>
          <p:cNvPicPr>
            <a:picLocks noChangeAspect="1"/>
          </p:cNvPicPr>
          <p:nvPr/>
        </p:nvPicPr>
        <p:blipFill>
          <a:blip r:embed="rId4"/>
          <a:stretch>
            <a:fillRect/>
          </a:stretch>
        </p:blipFill>
        <p:spPr>
          <a:xfrm>
            <a:off x="0" y="2836915"/>
            <a:ext cx="9144000" cy="3472405"/>
          </a:xfrm>
          <a:prstGeom prst="rect">
            <a:avLst/>
          </a:prstGeom>
        </p:spPr>
      </p:pic>
    </p:spTree>
    <p:extLst>
      <p:ext uri="{BB962C8B-B14F-4D97-AF65-F5344CB8AC3E}">
        <p14:creationId xmlns:p14="http://schemas.microsoft.com/office/powerpoint/2010/main" val="1885492434"/>
      </p:ext>
    </p:extLst>
  </p:cSld>
  <p:clrMapOvr>
    <a:masterClrMapping/>
  </p:clrMapOvr>
  <p:transition/>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0BC16C-9759-FC44-89ED-791187DE959D}"/>
              </a:ext>
            </a:extLst>
          </p:cNvPr>
          <p:cNvSpPr>
            <a:spLocks noGrp="1"/>
          </p:cNvSpPr>
          <p:nvPr>
            <p:ph type="title"/>
          </p:nvPr>
        </p:nvSpPr>
        <p:spPr>
          <a:xfrm>
            <a:off x="228600" y="152400"/>
            <a:ext cx="9023920" cy="1066800"/>
          </a:xfrm>
        </p:spPr>
        <p:txBody>
          <a:bodyPr/>
          <a:lstStyle/>
          <a:p>
            <a:r>
              <a:rPr lang="en-US" sz="3600" dirty="0"/>
              <a:t>DAMOV Analysis Methodology &amp; Workloads</a:t>
            </a:r>
            <a:endParaRPr lang="en-US" sz="3600" b="1" dirty="0"/>
          </a:p>
        </p:txBody>
      </p:sp>
      <p:sp>
        <p:nvSpPr>
          <p:cNvPr id="3" name="Content Placeholder 2">
            <a:extLst>
              <a:ext uri="{FF2B5EF4-FFF2-40B4-BE49-F238E27FC236}">
                <a16:creationId xmlns:a16="http://schemas.microsoft.com/office/drawing/2014/main" id="{61439010-5FA7-AA42-A731-A388AD812771}"/>
              </a:ext>
            </a:extLst>
          </p:cNvPr>
          <p:cNvSpPr>
            <a:spLocks noGrp="1"/>
          </p:cNvSpPr>
          <p:nvPr>
            <p:ph idx="1"/>
          </p:nvPr>
        </p:nvSpPr>
        <p:spPr/>
        <p:txBody>
          <a:bodyPr/>
          <a:lstStyle/>
          <a:p>
            <a:endParaRPr lang="en-US" dirty="0"/>
          </a:p>
        </p:txBody>
      </p:sp>
      <p:pic>
        <p:nvPicPr>
          <p:cNvPr id="5" name="Picture 4">
            <a:extLst>
              <a:ext uri="{FF2B5EF4-FFF2-40B4-BE49-F238E27FC236}">
                <a16:creationId xmlns:a16="http://schemas.microsoft.com/office/drawing/2014/main" id="{21E15779-7C5C-DE4E-8C08-440276A74E6A}"/>
              </a:ext>
            </a:extLst>
          </p:cNvPr>
          <p:cNvPicPr>
            <a:picLocks noChangeAspect="1"/>
          </p:cNvPicPr>
          <p:nvPr/>
        </p:nvPicPr>
        <p:blipFill>
          <a:blip r:embed="rId2"/>
          <a:stretch>
            <a:fillRect/>
          </a:stretch>
        </p:blipFill>
        <p:spPr>
          <a:xfrm>
            <a:off x="1816759" y="947766"/>
            <a:ext cx="5406441" cy="5724467"/>
          </a:xfrm>
          <a:prstGeom prst="rect">
            <a:avLst/>
          </a:prstGeom>
        </p:spPr>
      </p:pic>
      <p:sp>
        <p:nvSpPr>
          <p:cNvPr id="6" name="TextBox 5">
            <a:extLst>
              <a:ext uri="{FF2B5EF4-FFF2-40B4-BE49-F238E27FC236}">
                <a16:creationId xmlns:a16="http://schemas.microsoft.com/office/drawing/2014/main" id="{104A979B-A23E-4F49-9F1F-3DE77918710A}"/>
              </a:ext>
            </a:extLst>
          </p:cNvPr>
          <p:cNvSpPr txBox="1"/>
          <p:nvPr/>
        </p:nvSpPr>
        <p:spPr>
          <a:xfrm>
            <a:off x="4355976" y="6502956"/>
            <a:ext cx="424827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432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https://arxiv.org/pdf/2105.03725.pdf</a:t>
            </a:r>
            <a:r>
              <a:rPr kumimoji="0" lang="en-US" sz="1600" b="1" i="0" u="none" strike="noStrike" kern="1200" cap="none" spc="0" normalizeH="0" baseline="0" noProof="0" dirty="0">
                <a:ln>
                  <a:noFill/>
                </a:ln>
                <a:solidFill>
                  <a:srgbClr val="0432FF"/>
                </a:solidFill>
                <a:effectLst/>
                <a:uLnTx/>
                <a:uFillTx/>
                <a:latin typeface="Tahoma"/>
                <a:ea typeface="+mn-ea"/>
                <a:cs typeface="+mn-cs"/>
              </a:rPr>
              <a:t> </a:t>
            </a:r>
          </a:p>
        </p:txBody>
      </p:sp>
    </p:spTree>
    <p:extLst>
      <p:ext uri="{BB962C8B-B14F-4D97-AF65-F5344CB8AC3E}">
        <p14:creationId xmlns:p14="http://schemas.microsoft.com/office/powerpoint/2010/main" val="1834531838"/>
      </p:ext>
    </p:extLst>
  </p:cSld>
  <p:clrMapOvr>
    <a:masterClrMapping/>
  </p:clrMapOvr>
  <p:transition/>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6A870B-0E44-2546-B851-356F8AC5695D}"/>
              </a:ext>
            </a:extLst>
          </p:cNvPr>
          <p:cNvSpPr>
            <a:spLocks noGrp="1"/>
          </p:cNvSpPr>
          <p:nvPr>
            <p:ph type="title"/>
          </p:nvPr>
        </p:nvSpPr>
        <p:spPr/>
        <p:txBody>
          <a:bodyPr/>
          <a:lstStyle/>
          <a:p>
            <a:r>
              <a:rPr lang="en-US" dirty="0"/>
              <a:t>When to Employ Near-Data Processing? </a:t>
            </a:r>
          </a:p>
        </p:txBody>
      </p:sp>
      <p:sp>
        <p:nvSpPr>
          <p:cNvPr id="4" name="Oval 3">
            <a:extLst>
              <a:ext uri="{FF2B5EF4-FFF2-40B4-BE49-F238E27FC236}">
                <a16:creationId xmlns:a16="http://schemas.microsoft.com/office/drawing/2014/main" id="{8F60FE34-5F58-5C43-A7A4-77B1B8F44DB1}"/>
              </a:ext>
            </a:extLst>
          </p:cNvPr>
          <p:cNvSpPr/>
          <p:nvPr/>
        </p:nvSpPr>
        <p:spPr>
          <a:xfrm>
            <a:off x="2973154" y="2305585"/>
            <a:ext cx="3211232" cy="1524000"/>
          </a:xfrm>
          <a:prstGeom prst="ellipse">
            <a:avLst/>
          </a:prstGeom>
          <a:solidFill>
            <a:srgbClr val="77BF6F"/>
          </a:solid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Near-Data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Processing</a:t>
            </a:r>
          </a:p>
        </p:txBody>
      </p:sp>
      <p:grpSp>
        <p:nvGrpSpPr>
          <p:cNvPr id="5" name="Group 4">
            <a:extLst>
              <a:ext uri="{FF2B5EF4-FFF2-40B4-BE49-F238E27FC236}">
                <a16:creationId xmlns:a16="http://schemas.microsoft.com/office/drawing/2014/main" id="{201768E1-C8A0-AC4B-A3C0-E84FC09A9E37}"/>
              </a:ext>
            </a:extLst>
          </p:cNvPr>
          <p:cNvGrpSpPr/>
          <p:nvPr/>
        </p:nvGrpSpPr>
        <p:grpSpPr>
          <a:xfrm>
            <a:off x="2878320" y="726328"/>
            <a:ext cx="4195700" cy="1596033"/>
            <a:chOff x="3073303" y="1009850"/>
            <a:chExt cx="4195700" cy="1906011"/>
          </a:xfrm>
        </p:grpSpPr>
        <p:sp>
          <p:nvSpPr>
            <p:cNvPr id="6" name="TextBox 5">
              <a:extLst>
                <a:ext uri="{FF2B5EF4-FFF2-40B4-BE49-F238E27FC236}">
                  <a16:creationId xmlns:a16="http://schemas.microsoft.com/office/drawing/2014/main" id="{17F58A94-356A-374D-B404-C4DCAD3A28F7}"/>
                </a:ext>
              </a:extLst>
            </p:cNvPr>
            <p:cNvSpPr txBox="1"/>
            <p:nvPr/>
          </p:nvSpPr>
          <p:spPr>
            <a:xfrm>
              <a:off x="3073303" y="1009850"/>
              <a:ext cx="4195700" cy="91888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Mobile consumer workloads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(GoogleWL</a:t>
              </a:r>
              <a:r>
                <a:rPr kumimoji="0" lang="en-US" sz="2000" b="1" i="0" u="none" strike="noStrike" kern="1200" cap="none" spc="0" normalizeH="0" baseline="30000" noProof="0" dirty="0">
                  <a:ln>
                    <a:noFill/>
                  </a:ln>
                  <a:solidFill>
                    <a:prstClr val="black">
                      <a:lumMod val="75000"/>
                      <a:lumOff val="25000"/>
                    </a:prstClr>
                  </a:solidFill>
                  <a:effectLst/>
                  <a:uLnTx/>
                  <a:uFillTx/>
                  <a:latin typeface="Cambria" panose="02040503050406030204" pitchFamily="18" charset="0"/>
                  <a:ea typeface="+mn-ea"/>
                  <a:cs typeface="+mn-cs"/>
                </a:rPr>
                <a:t>2</a:t>
              </a: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a:t>
              </a:r>
            </a:p>
          </p:txBody>
        </p:sp>
        <p:sp>
          <p:nvSpPr>
            <p:cNvPr id="7" name="Freeform: Shape 14">
              <a:extLst>
                <a:ext uri="{FF2B5EF4-FFF2-40B4-BE49-F238E27FC236}">
                  <a16:creationId xmlns:a16="http://schemas.microsoft.com/office/drawing/2014/main" id="{9C2F4064-4929-6B49-9090-210D8274FF50}"/>
                </a:ext>
              </a:extLst>
            </p:cNvPr>
            <p:cNvSpPr/>
            <p:nvPr/>
          </p:nvSpPr>
          <p:spPr>
            <a:xfrm>
              <a:off x="4907738" y="1889401"/>
              <a:ext cx="245642" cy="1026460"/>
            </a:xfrm>
            <a:custGeom>
              <a:avLst/>
              <a:gdLst>
                <a:gd name="connsiteX0" fmla="*/ 0 w 255373"/>
                <a:gd name="connsiteY0" fmla="*/ 1087395 h 1087395"/>
                <a:gd name="connsiteX1" fmla="*/ 255373 w 255373"/>
                <a:gd name="connsiteY1" fmla="*/ 0 h 1087395"/>
              </a:gdLst>
              <a:ahLst/>
              <a:cxnLst>
                <a:cxn ang="0">
                  <a:pos x="connsiteX0" y="connsiteY0"/>
                </a:cxn>
                <a:cxn ang="0">
                  <a:pos x="connsiteX1" y="connsiteY1"/>
                </a:cxn>
              </a:cxnLst>
              <a:rect l="l" t="t" r="r" b="b"/>
              <a:pathLst>
                <a:path w="255373" h="1087395">
                  <a:moveTo>
                    <a:pt x="0" y="1087395"/>
                  </a:moveTo>
                  <a:lnTo>
                    <a:pt x="255373" y="0"/>
                  </a:lnTo>
                </a:path>
              </a:pathLst>
            </a:custGeom>
            <a:noFill/>
            <a:ln w="28575">
              <a:solidFill>
                <a:schemeClr val="accent5"/>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grpSp>
      <p:grpSp>
        <p:nvGrpSpPr>
          <p:cNvPr id="8" name="Group 7">
            <a:extLst>
              <a:ext uri="{FF2B5EF4-FFF2-40B4-BE49-F238E27FC236}">
                <a16:creationId xmlns:a16="http://schemas.microsoft.com/office/drawing/2014/main" id="{F3176FD9-5713-E045-AB72-4E4C8FE4ECDC}"/>
              </a:ext>
            </a:extLst>
          </p:cNvPr>
          <p:cNvGrpSpPr/>
          <p:nvPr/>
        </p:nvGrpSpPr>
        <p:grpSpPr>
          <a:xfrm>
            <a:off x="6078311" y="1818163"/>
            <a:ext cx="2793846" cy="988283"/>
            <a:chOff x="6204399" y="2374826"/>
            <a:chExt cx="2793846" cy="988283"/>
          </a:xfrm>
        </p:grpSpPr>
        <p:sp>
          <p:nvSpPr>
            <p:cNvPr id="9" name="TextBox 8">
              <a:extLst>
                <a:ext uri="{FF2B5EF4-FFF2-40B4-BE49-F238E27FC236}">
                  <a16:creationId xmlns:a16="http://schemas.microsoft.com/office/drawing/2014/main" id="{D85E0C8A-A665-744E-8154-AB774FD00FB8}"/>
                </a:ext>
              </a:extLst>
            </p:cNvPr>
            <p:cNvSpPr txBox="1"/>
            <p:nvPr/>
          </p:nvSpPr>
          <p:spPr>
            <a:xfrm>
              <a:off x="6453767" y="2374826"/>
              <a:ext cx="2544478" cy="83099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Neural networks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 </a:t>
              </a: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a:t>
              </a:r>
              <a:r>
                <a:rPr kumimoji="0" lang="en-US" sz="2000" b="1" i="0" u="none" strike="noStrike" kern="1200" cap="none" spc="0" normalizeH="0" baseline="0" noProof="0" dirty="0" err="1">
                  <a:ln>
                    <a:noFill/>
                  </a:ln>
                  <a:solidFill>
                    <a:prstClr val="black">
                      <a:lumMod val="75000"/>
                      <a:lumOff val="25000"/>
                    </a:prstClr>
                  </a:solidFill>
                  <a:effectLst/>
                  <a:uLnTx/>
                  <a:uFillTx/>
                  <a:latin typeface="Cambria" panose="02040503050406030204" pitchFamily="18" charset="0"/>
                  <a:ea typeface="+mn-ea"/>
                  <a:cs typeface="+mn-cs"/>
                </a:rPr>
                <a:t>GoogleWL</a:t>
              </a:r>
              <a:r>
                <a:rPr kumimoji="0" lang="en-US" sz="2000" b="1" i="0" u="none" strike="noStrike" kern="1200" cap="none" spc="0" normalizeH="0" baseline="30000" noProof="0" dirty="0">
                  <a:ln>
                    <a:noFill/>
                  </a:ln>
                  <a:solidFill>
                    <a:prstClr val="black">
                      <a:lumMod val="75000"/>
                      <a:lumOff val="25000"/>
                    </a:prstClr>
                  </a:solidFill>
                  <a:effectLst/>
                  <a:uLnTx/>
                  <a:uFillTx/>
                  <a:latin typeface="Cambria" panose="02040503050406030204" pitchFamily="18" charset="0"/>
                  <a:ea typeface="+mn-ea"/>
                  <a:cs typeface="+mn-cs"/>
                </a:rPr>
                <a:t>2</a:t>
              </a: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a:t>
              </a:r>
            </a:p>
          </p:txBody>
        </p:sp>
        <p:sp>
          <p:nvSpPr>
            <p:cNvPr id="10" name="Freeform: Shape 15">
              <a:extLst>
                <a:ext uri="{FF2B5EF4-FFF2-40B4-BE49-F238E27FC236}">
                  <a16:creationId xmlns:a16="http://schemas.microsoft.com/office/drawing/2014/main" id="{1387FE78-FC48-E641-A6C6-D9D0335D9CBE}"/>
                </a:ext>
              </a:extLst>
            </p:cNvPr>
            <p:cNvSpPr/>
            <p:nvPr/>
          </p:nvSpPr>
          <p:spPr>
            <a:xfrm>
              <a:off x="6204399" y="2870886"/>
              <a:ext cx="729800" cy="492223"/>
            </a:xfrm>
            <a:custGeom>
              <a:avLst/>
              <a:gdLst>
                <a:gd name="connsiteX0" fmla="*/ 0 w 906162"/>
                <a:gd name="connsiteY0" fmla="*/ 329514 h 329514"/>
                <a:gd name="connsiteX1" fmla="*/ 906162 w 906162"/>
                <a:gd name="connsiteY1" fmla="*/ 0 h 329514"/>
              </a:gdLst>
              <a:ahLst/>
              <a:cxnLst>
                <a:cxn ang="0">
                  <a:pos x="connsiteX0" y="connsiteY0"/>
                </a:cxn>
                <a:cxn ang="0">
                  <a:pos x="connsiteX1" y="connsiteY1"/>
                </a:cxn>
              </a:cxnLst>
              <a:rect l="l" t="t" r="r" b="b"/>
              <a:pathLst>
                <a:path w="906162" h="329514">
                  <a:moveTo>
                    <a:pt x="0" y="329514"/>
                  </a:moveTo>
                  <a:lnTo>
                    <a:pt x="906162" y="0"/>
                  </a:lnTo>
                </a:path>
              </a:pathLst>
            </a:custGeom>
            <a:noFill/>
            <a:ln w="28575">
              <a:solidFill>
                <a:schemeClr val="accent5"/>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grpSp>
      <p:grpSp>
        <p:nvGrpSpPr>
          <p:cNvPr id="11" name="Group 10">
            <a:extLst>
              <a:ext uri="{FF2B5EF4-FFF2-40B4-BE49-F238E27FC236}">
                <a16:creationId xmlns:a16="http://schemas.microsoft.com/office/drawing/2014/main" id="{02126128-81FA-7C48-B816-9DF271AAF36B}"/>
              </a:ext>
            </a:extLst>
          </p:cNvPr>
          <p:cNvGrpSpPr/>
          <p:nvPr/>
        </p:nvGrpSpPr>
        <p:grpSpPr>
          <a:xfrm>
            <a:off x="75991" y="1461673"/>
            <a:ext cx="3096410" cy="1223332"/>
            <a:chOff x="738224" y="1853584"/>
            <a:chExt cx="3322976" cy="1146543"/>
          </a:xfrm>
        </p:grpSpPr>
        <p:sp>
          <p:nvSpPr>
            <p:cNvPr id="12" name="TextBox 11">
              <a:extLst>
                <a:ext uri="{FF2B5EF4-FFF2-40B4-BE49-F238E27FC236}">
                  <a16:creationId xmlns:a16="http://schemas.microsoft.com/office/drawing/2014/main" id="{BF13E577-CE22-6E40-8770-A413B64FB467}"/>
                </a:ext>
              </a:extLst>
            </p:cNvPr>
            <p:cNvSpPr txBox="1"/>
            <p:nvPr/>
          </p:nvSpPr>
          <p:spPr>
            <a:xfrm>
              <a:off x="738224" y="1853584"/>
              <a:ext cx="2843511" cy="72114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Graph processing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(Tesseract</a:t>
              </a:r>
              <a:r>
                <a:rPr kumimoji="0" lang="en-US" sz="2000" b="1" i="0" u="none" strike="noStrike" kern="1200" cap="none" spc="0" normalizeH="0" baseline="30000" noProof="0" dirty="0">
                  <a:ln>
                    <a:noFill/>
                  </a:ln>
                  <a:solidFill>
                    <a:prstClr val="black">
                      <a:lumMod val="75000"/>
                      <a:lumOff val="25000"/>
                    </a:prstClr>
                  </a:solidFill>
                  <a:effectLst/>
                  <a:uLnTx/>
                  <a:uFillTx/>
                  <a:latin typeface="Cambria" panose="02040503050406030204" pitchFamily="18" charset="0"/>
                  <a:ea typeface="+mn-ea"/>
                  <a:cs typeface="+mn-cs"/>
                </a:rPr>
                <a:t>1</a:t>
              </a: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a:t>
              </a:r>
            </a:p>
          </p:txBody>
        </p:sp>
        <p:sp>
          <p:nvSpPr>
            <p:cNvPr id="13" name="Freeform: Shape 16">
              <a:extLst>
                <a:ext uri="{FF2B5EF4-FFF2-40B4-BE49-F238E27FC236}">
                  <a16:creationId xmlns:a16="http://schemas.microsoft.com/office/drawing/2014/main" id="{936AAEE9-A7CE-1A4B-BBC9-EA000415F476}"/>
                </a:ext>
              </a:extLst>
            </p:cNvPr>
            <p:cNvSpPr/>
            <p:nvPr/>
          </p:nvSpPr>
          <p:spPr>
            <a:xfrm>
              <a:off x="3047999" y="2285999"/>
              <a:ext cx="1013201" cy="714128"/>
            </a:xfrm>
            <a:custGeom>
              <a:avLst/>
              <a:gdLst>
                <a:gd name="connsiteX0" fmla="*/ 848497 w 848497"/>
                <a:gd name="connsiteY0" fmla="*/ 667265 h 667265"/>
                <a:gd name="connsiteX1" fmla="*/ 0 w 848497"/>
                <a:gd name="connsiteY1" fmla="*/ 0 h 667265"/>
              </a:gdLst>
              <a:ahLst/>
              <a:cxnLst>
                <a:cxn ang="0">
                  <a:pos x="connsiteX0" y="connsiteY0"/>
                </a:cxn>
                <a:cxn ang="0">
                  <a:pos x="connsiteX1" y="connsiteY1"/>
                </a:cxn>
              </a:cxnLst>
              <a:rect l="l" t="t" r="r" b="b"/>
              <a:pathLst>
                <a:path w="848497" h="667265">
                  <a:moveTo>
                    <a:pt x="848497" y="667265"/>
                  </a:moveTo>
                  <a:lnTo>
                    <a:pt x="0" y="0"/>
                  </a:lnTo>
                </a:path>
              </a:pathLst>
            </a:custGeom>
            <a:noFill/>
            <a:ln w="28575">
              <a:solidFill>
                <a:schemeClr val="accent5"/>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grpSp>
      <p:grpSp>
        <p:nvGrpSpPr>
          <p:cNvPr id="17" name="Group 16">
            <a:extLst>
              <a:ext uri="{FF2B5EF4-FFF2-40B4-BE49-F238E27FC236}">
                <a16:creationId xmlns:a16="http://schemas.microsoft.com/office/drawing/2014/main" id="{EC23AF05-902E-CD45-A520-45559293161E}"/>
              </a:ext>
            </a:extLst>
          </p:cNvPr>
          <p:cNvGrpSpPr/>
          <p:nvPr/>
        </p:nvGrpSpPr>
        <p:grpSpPr>
          <a:xfrm>
            <a:off x="991661" y="3668461"/>
            <a:ext cx="3037883" cy="1378984"/>
            <a:chOff x="2414397" y="4686438"/>
            <a:chExt cx="3037883" cy="1378984"/>
          </a:xfrm>
        </p:grpSpPr>
        <p:sp>
          <p:nvSpPr>
            <p:cNvPr id="18" name="TextBox 17">
              <a:extLst>
                <a:ext uri="{FF2B5EF4-FFF2-40B4-BE49-F238E27FC236}">
                  <a16:creationId xmlns:a16="http://schemas.microsoft.com/office/drawing/2014/main" id="{D4D70FED-B881-9C46-B6CE-6490B7D34038}"/>
                </a:ext>
              </a:extLst>
            </p:cNvPr>
            <p:cNvSpPr txBox="1"/>
            <p:nvPr/>
          </p:nvSpPr>
          <p:spPr>
            <a:xfrm>
              <a:off x="2414397" y="5295981"/>
              <a:ext cx="3037883" cy="76944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Time series analysis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(NATSA</a:t>
              </a:r>
              <a:r>
                <a:rPr kumimoji="0" lang="en-US" sz="2000" b="1" i="0" u="none" strike="noStrike" kern="1200" cap="none" spc="0" normalizeH="0" baseline="30000" noProof="0" dirty="0">
                  <a:ln>
                    <a:noFill/>
                  </a:ln>
                  <a:solidFill>
                    <a:prstClr val="black">
                      <a:lumMod val="75000"/>
                      <a:lumOff val="25000"/>
                    </a:prstClr>
                  </a:solidFill>
                  <a:effectLst/>
                  <a:uLnTx/>
                  <a:uFillTx/>
                  <a:latin typeface="Cambria" panose="02040503050406030204" pitchFamily="18" charset="0"/>
                  <a:ea typeface="+mn-ea"/>
                  <a:cs typeface="+mn-cs"/>
                </a:rPr>
                <a:t>6</a:t>
              </a: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a:t>
              </a:r>
              <a:endParaRPr kumimoji="0" lang="en-US" sz="20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endParaRPr>
            </a:p>
          </p:txBody>
        </p:sp>
        <p:sp>
          <p:nvSpPr>
            <p:cNvPr id="19" name="Freeform: Shape 18">
              <a:extLst>
                <a:ext uri="{FF2B5EF4-FFF2-40B4-BE49-F238E27FC236}">
                  <a16:creationId xmlns:a16="http://schemas.microsoft.com/office/drawing/2014/main" id="{09CE2BD0-303A-AB48-B631-BDA3A49F15FD}"/>
                </a:ext>
              </a:extLst>
            </p:cNvPr>
            <p:cNvSpPr/>
            <p:nvPr/>
          </p:nvSpPr>
          <p:spPr>
            <a:xfrm>
              <a:off x="4085967" y="4686438"/>
              <a:ext cx="890244" cy="692870"/>
            </a:xfrm>
            <a:custGeom>
              <a:avLst/>
              <a:gdLst>
                <a:gd name="connsiteX0" fmla="*/ 345989 w 345989"/>
                <a:gd name="connsiteY0" fmla="*/ 0 h 1194487"/>
                <a:gd name="connsiteX1" fmla="*/ 0 w 345989"/>
                <a:gd name="connsiteY1" fmla="*/ 1194487 h 1194487"/>
              </a:gdLst>
              <a:ahLst/>
              <a:cxnLst>
                <a:cxn ang="0">
                  <a:pos x="connsiteX0" y="connsiteY0"/>
                </a:cxn>
                <a:cxn ang="0">
                  <a:pos x="connsiteX1" y="connsiteY1"/>
                </a:cxn>
              </a:cxnLst>
              <a:rect l="l" t="t" r="r" b="b"/>
              <a:pathLst>
                <a:path w="345989" h="1194487">
                  <a:moveTo>
                    <a:pt x="345989" y="0"/>
                  </a:moveTo>
                  <a:lnTo>
                    <a:pt x="0" y="1194487"/>
                  </a:lnTo>
                </a:path>
              </a:pathLst>
            </a:custGeom>
            <a:noFill/>
            <a:ln w="28575">
              <a:solidFill>
                <a:schemeClr val="accent5"/>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grpSp>
      <p:grpSp>
        <p:nvGrpSpPr>
          <p:cNvPr id="20" name="Group 19">
            <a:extLst>
              <a:ext uri="{FF2B5EF4-FFF2-40B4-BE49-F238E27FC236}">
                <a16:creationId xmlns:a16="http://schemas.microsoft.com/office/drawing/2014/main" id="{D9732F72-DF5A-BD41-941A-7F12D6A5CBD1}"/>
              </a:ext>
            </a:extLst>
          </p:cNvPr>
          <p:cNvGrpSpPr/>
          <p:nvPr/>
        </p:nvGrpSpPr>
        <p:grpSpPr>
          <a:xfrm>
            <a:off x="5821319" y="3543093"/>
            <a:ext cx="3326459" cy="1337976"/>
            <a:chOff x="5774167" y="4000439"/>
            <a:chExt cx="3326459" cy="1337976"/>
          </a:xfrm>
        </p:grpSpPr>
        <p:sp>
          <p:nvSpPr>
            <p:cNvPr id="21" name="TextBox 20">
              <a:extLst>
                <a:ext uri="{FF2B5EF4-FFF2-40B4-BE49-F238E27FC236}">
                  <a16:creationId xmlns:a16="http://schemas.microsoft.com/office/drawing/2014/main" id="{C70EC3CA-FA70-314F-84AB-B4AC1BCE23A6}"/>
                </a:ext>
              </a:extLst>
            </p:cNvPr>
            <p:cNvSpPr txBox="1"/>
            <p:nvPr/>
          </p:nvSpPr>
          <p:spPr>
            <a:xfrm>
              <a:off x="6004906" y="4199642"/>
              <a:ext cx="3095720" cy="113877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DNA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sequence mapping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(GenASM</a:t>
              </a:r>
              <a:r>
                <a:rPr kumimoji="0" lang="en-US" sz="2000" b="1" i="0" u="none" strike="noStrike" kern="1200" cap="none" spc="0" normalizeH="0" baseline="30000" noProof="0" dirty="0">
                  <a:ln>
                    <a:noFill/>
                  </a:ln>
                  <a:solidFill>
                    <a:prstClr val="black">
                      <a:lumMod val="75000"/>
                      <a:lumOff val="25000"/>
                    </a:prstClr>
                  </a:solidFill>
                  <a:effectLst/>
                  <a:uLnTx/>
                  <a:uFillTx/>
                  <a:latin typeface="Cambria" panose="02040503050406030204" pitchFamily="18" charset="0"/>
                  <a:ea typeface="+mn-ea"/>
                  <a:cs typeface="+mn-cs"/>
                </a:rPr>
                <a:t>3</a:t>
              </a: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a:t>
              </a:r>
              <a:r>
                <a:rPr kumimoji="0" lang="en-US" sz="2000" b="1" i="0" u="none" strike="noStrike" kern="1200" cap="none" spc="0" normalizeH="0" baseline="30000" noProof="0" dirty="0">
                  <a:ln>
                    <a:noFill/>
                  </a:ln>
                  <a:solidFill>
                    <a:prstClr val="black">
                      <a:lumMod val="75000"/>
                      <a:lumOff val="25000"/>
                    </a:prstClr>
                  </a:solidFill>
                  <a:effectLst/>
                  <a:uLnTx/>
                  <a:uFillTx/>
                  <a:latin typeface="Cambria" panose="02040503050406030204" pitchFamily="18" charset="0"/>
                  <a:ea typeface="+mn-ea"/>
                  <a:cs typeface="+mn-cs"/>
                </a:rPr>
                <a:t> </a:t>
              </a: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GRIM-Filter</a:t>
              </a:r>
              <a:r>
                <a:rPr kumimoji="0" lang="en-US" sz="2000" b="1" i="0" u="none" strike="noStrike" kern="1200" cap="none" spc="0" normalizeH="0" baseline="30000" noProof="0" dirty="0">
                  <a:ln>
                    <a:noFill/>
                  </a:ln>
                  <a:solidFill>
                    <a:prstClr val="black">
                      <a:lumMod val="75000"/>
                      <a:lumOff val="25000"/>
                    </a:prstClr>
                  </a:solidFill>
                  <a:effectLst/>
                  <a:uLnTx/>
                  <a:uFillTx/>
                  <a:latin typeface="Cambria" panose="02040503050406030204" pitchFamily="18" charset="0"/>
                  <a:ea typeface="+mn-ea"/>
                  <a:cs typeface="+mn-cs"/>
                </a:rPr>
                <a:t>4</a:t>
              </a: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a:t>
              </a:r>
              <a:endParaRPr kumimoji="0" lang="en-US" sz="20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endParaRPr>
            </a:p>
          </p:txBody>
        </p:sp>
        <p:sp>
          <p:nvSpPr>
            <p:cNvPr id="22" name="Freeform: Shape 19">
              <a:extLst>
                <a:ext uri="{FF2B5EF4-FFF2-40B4-BE49-F238E27FC236}">
                  <a16:creationId xmlns:a16="http://schemas.microsoft.com/office/drawing/2014/main" id="{72861EC4-3668-8F43-8B16-7169AA4EA8A0}"/>
                </a:ext>
              </a:extLst>
            </p:cNvPr>
            <p:cNvSpPr/>
            <p:nvPr/>
          </p:nvSpPr>
          <p:spPr>
            <a:xfrm>
              <a:off x="5774167" y="4000439"/>
              <a:ext cx="1057818" cy="584559"/>
            </a:xfrm>
            <a:custGeom>
              <a:avLst/>
              <a:gdLst>
                <a:gd name="connsiteX0" fmla="*/ 0 w 955589"/>
                <a:gd name="connsiteY0" fmla="*/ 0 h 634314"/>
                <a:gd name="connsiteX1" fmla="*/ 955589 w 955589"/>
                <a:gd name="connsiteY1" fmla="*/ 634314 h 634314"/>
              </a:gdLst>
              <a:ahLst/>
              <a:cxnLst>
                <a:cxn ang="0">
                  <a:pos x="connsiteX0" y="connsiteY0"/>
                </a:cxn>
                <a:cxn ang="0">
                  <a:pos x="connsiteX1" y="connsiteY1"/>
                </a:cxn>
              </a:cxnLst>
              <a:rect l="l" t="t" r="r" b="b"/>
              <a:pathLst>
                <a:path w="955589" h="634314">
                  <a:moveTo>
                    <a:pt x="0" y="0"/>
                  </a:moveTo>
                  <a:lnTo>
                    <a:pt x="955589" y="634314"/>
                  </a:lnTo>
                </a:path>
              </a:pathLst>
            </a:custGeom>
            <a:noFill/>
            <a:ln w="28575">
              <a:solidFill>
                <a:schemeClr val="accent5"/>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grpSp>
      <p:grpSp>
        <p:nvGrpSpPr>
          <p:cNvPr id="23" name="Group 22">
            <a:extLst>
              <a:ext uri="{FF2B5EF4-FFF2-40B4-BE49-F238E27FC236}">
                <a16:creationId xmlns:a16="http://schemas.microsoft.com/office/drawing/2014/main" id="{DC4EBAD0-D45A-9341-B0F5-3A74AB265177}"/>
              </a:ext>
            </a:extLst>
          </p:cNvPr>
          <p:cNvGrpSpPr/>
          <p:nvPr/>
        </p:nvGrpSpPr>
        <p:grpSpPr>
          <a:xfrm>
            <a:off x="4712755" y="3829585"/>
            <a:ext cx="837586" cy="991412"/>
            <a:chOff x="3420385" y="4013776"/>
            <a:chExt cx="837586" cy="1433568"/>
          </a:xfrm>
        </p:grpSpPr>
        <p:sp>
          <p:nvSpPr>
            <p:cNvPr id="24" name="TextBox 23">
              <a:extLst>
                <a:ext uri="{FF2B5EF4-FFF2-40B4-BE49-F238E27FC236}">
                  <a16:creationId xmlns:a16="http://schemas.microsoft.com/office/drawing/2014/main" id="{3C46697F-1C07-C942-884C-732484FE316B}"/>
                </a:ext>
              </a:extLst>
            </p:cNvPr>
            <p:cNvSpPr txBox="1"/>
            <p:nvPr/>
          </p:nvSpPr>
          <p:spPr>
            <a:xfrm>
              <a:off x="3784764" y="4862570"/>
              <a:ext cx="473207" cy="584774"/>
            </a:xfrm>
            <a:prstGeom prst="rect">
              <a:avLst/>
            </a:prstGeom>
            <a:noFill/>
            <a:ln w="28575">
              <a:noFill/>
            </a:ln>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a:t>
              </a:r>
            </a:p>
          </p:txBody>
        </p:sp>
        <p:sp>
          <p:nvSpPr>
            <p:cNvPr id="25" name="Freeform: Shape 23">
              <a:extLst>
                <a:ext uri="{FF2B5EF4-FFF2-40B4-BE49-F238E27FC236}">
                  <a16:creationId xmlns:a16="http://schemas.microsoft.com/office/drawing/2014/main" id="{2B2DB8C3-200D-5341-8C5D-C6FDAAAB9454}"/>
                </a:ext>
              </a:extLst>
            </p:cNvPr>
            <p:cNvSpPr/>
            <p:nvPr/>
          </p:nvSpPr>
          <p:spPr>
            <a:xfrm flipH="1">
              <a:off x="3420385" y="4013776"/>
              <a:ext cx="533400" cy="1219200"/>
            </a:xfrm>
            <a:custGeom>
              <a:avLst/>
              <a:gdLst>
                <a:gd name="connsiteX0" fmla="*/ 345989 w 345989"/>
                <a:gd name="connsiteY0" fmla="*/ 0 h 1194487"/>
                <a:gd name="connsiteX1" fmla="*/ 0 w 345989"/>
                <a:gd name="connsiteY1" fmla="*/ 1194487 h 1194487"/>
              </a:gdLst>
              <a:ahLst/>
              <a:cxnLst>
                <a:cxn ang="0">
                  <a:pos x="connsiteX0" y="connsiteY0"/>
                </a:cxn>
                <a:cxn ang="0">
                  <a:pos x="connsiteX1" y="connsiteY1"/>
                </a:cxn>
              </a:cxnLst>
              <a:rect l="l" t="t" r="r" b="b"/>
              <a:pathLst>
                <a:path w="345989" h="1194487">
                  <a:moveTo>
                    <a:pt x="345989" y="0"/>
                  </a:moveTo>
                  <a:lnTo>
                    <a:pt x="0" y="1194487"/>
                  </a:lnTo>
                </a:path>
              </a:pathLst>
            </a:custGeom>
            <a:noFill/>
            <a:ln w="28575">
              <a:solidFill>
                <a:schemeClr val="accent5"/>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grpSp>
      <p:sp>
        <p:nvSpPr>
          <p:cNvPr id="26" name="Content Placeholder 25">
            <a:extLst>
              <a:ext uri="{FF2B5EF4-FFF2-40B4-BE49-F238E27FC236}">
                <a16:creationId xmlns:a16="http://schemas.microsoft.com/office/drawing/2014/main" id="{99FA6965-BE90-B747-B56B-EDB7DCD1158D}"/>
              </a:ext>
            </a:extLst>
          </p:cNvPr>
          <p:cNvSpPr>
            <a:spLocks noGrp="1"/>
          </p:cNvSpPr>
          <p:nvPr>
            <p:ph idx="1"/>
          </p:nvPr>
        </p:nvSpPr>
        <p:spPr>
          <a:xfrm>
            <a:off x="34309" y="5021585"/>
            <a:ext cx="9094167" cy="1606775"/>
          </a:xfrm>
        </p:spPr>
        <p:txBody>
          <a:bodyPr>
            <a:noAutofit/>
          </a:bodyPr>
          <a:lstStyle/>
          <a:p>
            <a:pPr marL="0" indent="0">
              <a:lnSpc>
                <a:spcPct val="100000"/>
              </a:lnSpc>
              <a:spcBef>
                <a:spcPts val="400"/>
              </a:spcBef>
              <a:buNone/>
            </a:pPr>
            <a:r>
              <a:rPr lang="en-US" sz="1050" dirty="0">
                <a:solidFill>
                  <a:schemeClr val="bg1">
                    <a:lumMod val="75000"/>
                  </a:schemeClr>
                </a:solidFill>
              </a:rPr>
              <a:t>[1] </a:t>
            </a:r>
            <a:r>
              <a:rPr lang="en-US" sz="1050" dirty="0" err="1">
                <a:solidFill>
                  <a:schemeClr val="bg1">
                    <a:lumMod val="75000"/>
                  </a:schemeClr>
                </a:solidFill>
              </a:rPr>
              <a:t>Ahn</a:t>
            </a:r>
            <a:r>
              <a:rPr lang="en-US" sz="1050" dirty="0">
                <a:solidFill>
                  <a:schemeClr val="bg1">
                    <a:lumMod val="75000"/>
                  </a:schemeClr>
                </a:solidFill>
              </a:rPr>
              <a:t>+, “A Scalable Processing-in-Memory Accelerator for Parallel Graph Processing," ISCA, 2015</a:t>
            </a:r>
          </a:p>
          <a:p>
            <a:pPr marL="0" indent="0">
              <a:lnSpc>
                <a:spcPct val="100000"/>
              </a:lnSpc>
              <a:spcBef>
                <a:spcPts val="400"/>
              </a:spcBef>
              <a:buNone/>
            </a:pPr>
            <a:r>
              <a:rPr lang="en-US" sz="1050" dirty="0">
                <a:solidFill>
                  <a:schemeClr val="bg1">
                    <a:lumMod val="75000"/>
                  </a:schemeClr>
                </a:solidFill>
              </a:rPr>
              <a:t>[2] </a:t>
            </a:r>
            <a:r>
              <a:rPr lang="en-US" sz="1050" dirty="0" err="1">
                <a:solidFill>
                  <a:schemeClr val="bg1">
                    <a:lumMod val="75000"/>
                  </a:schemeClr>
                </a:solidFill>
              </a:rPr>
              <a:t>Boroumand</a:t>
            </a:r>
            <a:r>
              <a:rPr lang="en-US" sz="1050" dirty="0">
                <a:solidFill>
                  <a:schemeClr val="bg1">
                    <a:lumMod val="75000"/>
                  </a:schemeClr>
                </a:solidFill>
              </a:rPr>
              <a:t>+, "Google Workloads for Consumer Devices: Mitigating Data Movement Bottlenecks,” ASPLOS, 2018</a:t>
            </a:r>
          </a:p>
          <a:p>
            <a:pPr marL="0" indent="0">
              <a:lnSpc>
                <a:spcPct val="100000"/>
              </a:lnSpc>
              <a:spcBef>
                <a:spcPts val="400"/>
              </a:spcBef>
              <a:buNone/>
            </a:pPr>
            <a:r>
              <a:rPr lang="en-US" sz="1050" dirty="0">
                <a:solidFill>
                  <a:schemeClr val="bg1">
                    <a:lumMod val="75000"/>
                  </a:schemeClr>
                </a:solidFill>
              </a:rPr>
              <a:t>[3] Cali+, "</a:t>
            </a:r>
            <a:r>
              <a:rPr lang="en-US" sz="1050" dirty="0" err="1">
                <a:solidFill>
                  <a:schemeClr val="bg1">
                    <a:lumMod val="75000"/>
                  </a:schemeClr>
                </a:solidFill>
              </a:rPr>
              <a:t>GenASM</a:t>
            </a:r>
            <a:r>
              <a:rPr lang="en-US" sz="1050" dirty="0">
                <a:solidFill>
                  <a:schemeClr val="bg1">
                    <a:lumMod val="75000"/>
                  </a:schemeClr>
                </a:solidFill>
              </a:rPr>
              <a:t>: A High-Performance, Low-Power Approximate String Matching Acceleration Framework for Genome Sequence Analysis,” MICRO, 2020 </a:t>
            </a:r>
          </a:p>
          <a:p>
            <a:pPr marL="0" indent="0">
              <a:lnSpc>
                <a:spcPct val="100000"/>
              </a:lnSpc>
              <a:spcBef>
                <a:spcPts val="400"/>
              </a:spcBef>
              <a:buNone/>
            </a:pPr>
            <a:r>
              <a:rPr lang="en-US" sz="1050" dirty="0">
                <a:solidFill>
                  <a:schemeClr val="bg1">
                    <a:lumMod val="75000"/>
                  </a:schemeClr>
                </a:solidFill>
              </a:rPr>
              <a:t>[4] Kim+, "GRIM-Filter: Fast Seed Location Filtering in DNA Read Mapping Using Processing-in-Memory Technologies,” BMC Genomics, 2018</a:t>
            </a:r>
          </a:p>
          <a:p>
            <a:pPr marL="0" indent="0">
              <a:lnSpc>
                <a:spcPct val="100000"/>
              </a:lnSpc>
              <a:spcBef>
                <a:spcPts val="400"/>
              </a:spcBef>
              <a:buNone/>
            </a:pPr>
            <a:r>
              <a:rPr lang="en-US" sz="1050" dirty="0">
                <a:solidFill>
                  <a:schemeClr val="bg1">
                    <a:lumMod val="75000"/>
                  </a:schemeClr>
                </a:solidFill>
              </a:rPr>
              <a:t>[5] </a:t>
            </a:r>
            <a:r>
              <a:rPr lang="en-US" sz="1050" dirty="0" err="1">
                <a:solidFill>
                  <a:schemeClr val="bg1">
                    <a:lumMod val="75000"/>
                  </a:schemeClr>
                </a:solidFill>
              </a:rPr>
              <a:t>Boroumand</a:t>
            </a:r>
            <a:r>
              <a:rPr lang="en-US" sz="1050" dirty="0">
                <a:solidFill>
                  <a:schemeClr val="bg1">
                    <a:lumMod val="75000"/>
                  </a:schemeClr>
                </a:solidFill>
              </a:rPr>
              <a:t>+, "Polynesia: Enabling Effective Hybrid Transactional/Analytical Databases with Specialized Hardware/Software Co-Design,” arXiv:2103.00798 [</a:t>
            </a:r>
            <a:r>
              <a:rPr lang="en-US" sz="1050" dirty="0" err="1">
                <a:solidFill>
                  <a:schemeClr val="bg1">
                    <a:lumMod val="75000"/>
                  </a:schemeClr>
                </a:solidFill>
              </a:rPr>
              <a:t>cs.AR</a:t>
            </a:r>
            <a:r>
              <a:rPr lang="en-US" sz="1050" dirty="0">
                <a:solidFill>
                  <a:schemeClr val="bg1">
                    <a:lumMod val="75000"/>
                  </a:schemeClr>
                </a:solidFill>
              </a:rPr>
              <a:t>], 2021</a:t>
            </a:r>
          </a:p>
          <a:p>
            <a:pPr marL="0" indent="0">
              <a:lnSpc>
                <a:spcPct val="100000"/>
              </a:lnSpc>
              <a:spcBef>
                <a:spcPts val="400"/>
              </a:spcBef>
              <a:buNone/>
            </a:pPr>
            <a:r>
              <a:rPr lang="en-US" sz="1050" dirty="0">
                <a:solidFill>
                  <a:schemeClr val="bg1">
                    <a:lumMod val="75000"/>
                  </a:schemeClr>
                </a:solidFill>
              </a:rPr>
              <a:t>[6] Fernandez+, “NATSA: A Near-Data Processing Accelerator for Time Series Analysis,” ICCD, 2020</a:t>
            </a:r>
          </a:p>
          <a:p>
            <a:pPr marL="0" indent="0">
              <a:lnSpc>
                <a:spcPct val="100000"/>
              </a:lnSpc>
              <a:spcBef>
                <a:spcPts val="400"/>
              </a:spcBef>
              <a:buNone/>
            </a:pPr>
            <a:endParaRPr lang="en-US" sz="1050" dirty="0">
              <a:solidFill>
                <a:schemeClr val="bg1">
                  <a:lumMod val="75000"/>
                </a:schemeClr>
              </a:solidFill>
            </a:endParaRPr>
          </a:p>
          <a:p>
            <a:pPr marL="0" indent="0">
              <a:lnSpc>
                <a:spcPct val="100000"/>
              </a:lnSpc>
              <a:spcBef>
                <a:spcPts val="400"/>
              </a:spcBef>
              <a:buNone/>
            </a:pPr>
            <a:endParaRPr lang="en-US" sz="1050" dirty="0">
              <a:solidFill>
                <a:schemeClr val="bg1">
                  <a:lumMod val="65000"/>
                </a:schemeClr>
              </a:solidFill>
            </a:endParaRPr>
          </a:p>
        </p:txBody>
      </p:sp>
      <p:grpSp>
        <p:nvGrpSpPr>
          <p:cNvPr id="28" name="Group 27">
            <a:extLst>
              <a:ext uri="{FF2B5EF4-FFF2-40B4-BE49-F238E27FC236}">
                <a16:creationId xmlns:a16="http://schemas.microsoft.com/office/drawing/2014/main" id="{1B9EB573-9041-9A4C-9CC2-CC99C223D078}"/>
              </a:ext>
            </a:extLst>
          </p:cNvPr>
          <p:cNvGrpSpPr/>
          <p:nvPr/>
        </p:nvGrpSpPr>
        <p:grpSpPr>
          <a:xfrm>
            <a:off x="669675" y="2878258"/>
            <a:ext cx="2329883" cy="769441"/>
            <a:chOff x="1309638" y="2475710"/>
            <a:chExt cx="2500362" cy="721143"/>
          </a:xfrm>
        </p:grpSpPr>
        <p:sp>
          <p:nvSpPr>
            <p:cNvPr id="29" name="TextBox 28">
              <a:extLst>
                <a:ext uri="{FF2B5EF4-FFF2-40B4-BE49-F238E27FC236}">
                  <a16:creationId xmlns:a16="http://schemas.microsoft.com/office/drawing/2014/main" id="{C5D42B10-C369-5C42-BC9A-3CC32429ECA8}"/>
                </a:ext>
              </a:extLst>
            </p:cNvPr>
            <p:cNvSpPr txBox="1"/>
            <p:nvPr/>
          </p:nvSpPr>
          <p:spPr>
            <a:xfrm>
              <a:off x="1309638" y="2475710"/>
              <a:ext cx="1756767" cy="72114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Databases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(Polynesia</a:t>
              </a:r>
              <a:r>
                <a:rPr kumimoji="0" lang="en-US" sz="2000" b="1" i="0" u="none" strike="noStrike" kern="1200" cap="none" spc="0" normalizeH="0" baseline="30000" noProof="0" dirty="0">
                  <a:ln>
                    <a:noFill/>
                  </a:ln>
                  <a:solidFill>
                    <a:prstClr val="black">
                      <a:lumMod val="75000"/>
                      <a:lumOff val="25000"/>
                    </a:prstClr>
                  </a:solidFill>
                  <a:effectLst/>
                  <a:uLnTx/>
                  <a:uFillTx/>
                  <a:latin typeface="Cambria" panose="02040503050406030204" pitchFamily="18" charset="0"/>
                  <a:ea typeface="+mn-ea"/>
                  <a:cs typeface="+mn-cs"/>
                </a:rPr>
                <a:t>5</a:t>
              </a: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a:t>
              </a:r>
            </a:p>
          </p:txBody>
        </p:sp>
        <p:sp>
          <p:nvSpPr>
            <p:cNvPr id="30" name="Freeform: Shape 16">
              <a:extLst>
                <a:ext uri="{FF2B5EF4-FFF2-40B4-BE49-F238E27FC236}">
                  <a16:creationId xmlns:a16="http://schemas.microsoft.com/office/drawing/2014/main" id="{2E59F70C-46FC-D144-A989-A6CAA3BCE549}"/>
                </a:ext>
              </a:extLst>
            </p:cNvPr>
            <p:cNvSpPr/>
            <p:nvPr/>
          </p:nvSpPr>
          <p:spPr>
            <a:xfrm flipV="1">
              <a:off x="3048001" y="2771992"/>
              <a:ext cx="761999" cy="42849"/>
            </a:xfrm>
            <a:custGeom>
              <a:avLst/>
              <a:gdLst>
                <a:gd name="connsiteX0" fmla="*/ 848497 w 848497"/>
                <a:gd name="connsiteY0" fmla="*/ 667265 h 667265"/>
                <a:gd name="connsiteX1" fmla="*/ 0 w 848497"/>
                <a:gd name="connsiteY1" fmla="*/ 0 h 667265"/>
              </a:gdLst>
              <a:ahLst/>
              <a:cxnLst>
                <a:cxn ang="0">
                  <a:pos x="connsiteX0" y="connsiteY0"/>
                </a:cxn>
                <a:cxn ang="0">
                  <a:pos x="connsiteX1" y="connsiteY1"/>
                </a:cxn>
              </a:cxnLst>
              <a:rect l="l" t="t" r="r" b="b"/>
              <a:pathLst>
                <a:path w="848497" h="667265">
                  <a:moveTo>
                    <a:pt x="848497" y="667265"/>
                  </a:moveTo>
                  <a:lnTo>
                    <a:pt x="0" y="0"/>
                  </a:lnTo>
                </a:path>
              </a:pathLst>
            </a:custGeom>
            <a:noFill/>
            <a:ln w="28575">
              <a:solidFill>
                <a:schemeClr val="accent5"/>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grpSp>
    </p:spTree>
    <p:extLst>
      <p:ext uri="{BB962C8B-B14F-4D97-AF65-F5344CB8AC3E}">
        <p14:creationId xmlns:p14="http://schemas.microsoft.com/office/powerpoint/2010/main" val="1876406325"/>
      </p:ext>
    </p:extLst>
  </p:cSld>
  <p:clrMapOvr>
    <a:masterClrMapping/>
  </p:clrMapOvr>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8576D68-840D-4751-9C30-8884D8792624}"/>
              </a:ext>
            </a:extLst>
          </p:cNvPr>
          <p:cNvSpPr>
            <a:spLocks noGrp="1"/>
          </p:cNvSpPr>
          <p:nvPr>
            <p:ph type="title"/>
          </p:nvPr>
        </p:nvSpPr>
        <p:spPr/>
        <p:txBody>
          <a:bodyPr/>
          <a:lstStyle/>
          <a:p>
            <a:r>
              <a:rPr lang="en-US" dirty="0"/>
              <a:t>Step 1: Application Profiling </a:t>
            </a:r>
          </a:p>
        </p:txBody>
      </p:sp>
      <p:sp>
        <p:nvSpPr>
          <p:cNvPr id="3" name="Espaço Reservado para Conteúdo 2">
            <a:extLst>
              <a:ext uri="{FF2B5EF4-FFF2-40B4-BE49-F238E27FC236}">
                <a16:creationId xmlns:a16="http://schemas.microsoft.com/office/drawing/2014/main" id="{BE0EBD8F-8878-4F45-A76A-C50D5816038E}"/>
              </a:ext>
            </a:extLst>
          </p:cNvPr>
          <p:cNvSpPr>
            <a:spLocks noGrp="1"/>
          </p:cNvSpPr>
          <p:nvPr>
            <p:ph idx="1"/>
          </p:nvPr>
        </p:nvSpPr>
        <p:spPr/>
        <p:txBody>
          <a:bodyPr/>
          <a:lstStyle/>
          <a:p>
            <a:r>
              <a:rPr lang="en-US" sz="2400" dirty="0"/>
              <a:t>We analyze </a:t>
            </a:r>
            <a:r>
              <a:rPr lang="en-US" sz="2400" dirty="0">
                <a:solidFill>
                  <a:schemeClr val="accent1">
                    <a:lumMod val="75000"/>
                  </a:schemeClr>
                </a:solidFill>
              </a:rPr>
              <a:t>345 applications</a:t>
            </a:r>
            <a:r>
              <a:rPr lang="en-US" sz="2400" dirty="0"/>
              <a:t> from distinct domains</a:t>
            </a:r>
            <a:r>
              <a:rPr lang="en-US" sz="2400" b="1" dirty="0"/>
              <a:t>:</a:t>
            </a:r>
          </a:p>
          <a:p>
            <a:pPr marL="0" indent="0">
              <a:buNone/>
            </a:pPr>
            <a:endParaRPr lang="en-US" sz="2400" b="1" dirty="0"/>
          </a:p>
          <a:p>
            <a:pPr>
              <a:buFontTx/>
              <a:buChar char="-"/>
            </a:pPr>
            <a:endParaRPr lang="en-US" b="1" dirty="0"/>
          </a:p>
          <a:p>
            <a:pPr>
              <a:buFontTx/>
              <a:buChar char="-"/>
            </a:pPr>
            <a:endParaRPr lang="en-US" dirty="0"/>
          </a:p>
        </p:txBody>
      </p:sp>
      <p:sp>
        <p:nvSpPr>
          <p:cNvPr id="7" name="Rectangle 6">
            <a:extLst>
              <a:ext uri="{FF2B5EF4-FFF2-40B4-BE49-F238E27FC236}">
                <a16:creationId xmlns:a16="http://schemas.microsoft.com/office/drawing/2014/main" id="{57EDCFFB-9755-1C42-A8EE-85CF2AD143F5}"/>
              </a:ext>
            </a:extLst>
          </p:cNvPr>
          <p:cNvSpPr/>
          <p:nvPr/>
        </p:nvSpPr>
        <p:spPr>
          <a:xfrm>
            <a:off x="134788" y="1325018"/>
            <a:ext cx="4870031" cy="5632311"/>
          </a:xfrm>
          <a:prstGeom prst="rect">
            <a:avLst/>
          </a:prstGeom>
        </p:spPr>
        <p:txBody>
          <a:bodyPr wrap="square">
            <a:spAutoFit/>
          </a:bodyPr>
          <a:lstStyle/>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Graph Processing</a:t>
            </a:r>
          </a:p>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Deep Neural Networks</a:t>
            </a:r>
          </a:p>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Physics</a:t>
            </a:r>
          </a:p>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High-Performance Computing</a:t>
            </a:r>
          </a:p>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Genomics </a:t>
            </a:r>
          </a:p>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Machine Learning </a:t>
            </a:r>
          </a:p>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Databases </a:t>
            </a:r>
          </a:p>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Data Reorganization</a:t>
            </a:r>
          </a:p>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Image Processing</a:t>
            </a:r>
          </a:p>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Map-Reduce</a:t>
            </a:r>
          </a:p>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Benchmarking </a:t>
            </a:r>
          </a:p>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Linear Algebra   </a:t>
            </a:r>
          </a:p>
          <a:p>
            <a:pPr marL="0" marR="0" lvl="0" indent="0" algn="l" defTabSz="914400" rtl="0" eaLnBrk="1" fontAlgn="auto" latinLnBrk="0" hangingPunct="1">
              <a:lnSpc>
                <a:spcPct val="100000"/>
              </a:lnSpc>
              <a:spcBef>
                <a:spcPts val="20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p>
          <a:p>
            <a:pPr marL="0" marR="0" lvl="0" indent="0" algn="l" defTabSz="914400" rtl="0" eaLnBrk="1" fontAlgn="auto" latinLnBrk="0" hangingPunct="1">
              <a:lnSpc>
                <a:spcPct val="100000"/>
              </a:lnSpc>
              <a:spcBef>
                <a:spcPts val="0"/>
              </a:spcBef>
              <a:spcAft>
                <a:spcPts val="0"/>
              </a:spcAft>
              <a:buClrTx/>
              <a:buSzTx/>
              <a:buFontTx/>
              <a:buChar char="-"/>
              <a:tabLst/>
              <a:defRPr/>
            </a:pPr>
            <a:endPar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grpSp>
        <p:nvGrpSpPr>
          <p:cNvPr id="5" name="Group 4">
            <a:extLst>
              <a:ext uri="{FF2B5EF4-FFF2-40B4-BE49-F238E27FC236}">
                <a16:creationId xmlns:a16="http://schemas.microsoft.com/office/drawing/2014/main" id="{6D4CD789-CE14-EF4A-8D29-43A108585B77}"/>
              </a:ext>
            </a:extLst>
          </p:cNvPr>
          <p:cNvGrpSpPr/>
          <p:nvPr/>
        </p:nvGrpSpPr>
        <p:grpSpPr>
          <a:xfrm>
            <a:off x="4669559" y="1554109"/>
            <a:ext cx="4474441" cy="4188560"/>
            <a:chOff x="287318" y="2244751"/>
            <a:chExt cx="3915641" cy="3665463"/>
          </a:xfrm>
        </p:grpSpPr>
        <p:grpSp>
          <p:nvGrpSpPr>
            <p:cNvPr id="8" name="Group 7">
              <a:extLst>
                <a:ext uri="{FF2B5EF4-FFF2-40B4-BE49-F238E27FC236}">
                  <a16:creationId xmlns:a16="http://schemas.microsoft.com/office/drawing/2014/main" id="{D03C7A51-D54F-C44F-9C79-87901EA49EAE}"/>
                </a:ext>
              </a:extLst>
            </p:cNvPr>
            <p:cNvGrpSpPr/>
            <p:nvPr/>
          </p:nvGrpSpPr>
          <p:grpSpPr>
            <a:xfrm>
              <a:off x="287318" y="2244751"/>
              <a:ext cx="3412488" cy="3665463"/>
              <a:chOff x="287318" y="2244751"/>
              <a:chExt cx="3412488" cy="3665463"/>
            </a:xfrm>
          </p:grpSpPr>
          <p:sp>
            <p:nvSpPr>
              <p:cNvPr id="9" name="Oval 8">
                <a:extLst>
                  <a:ext uri="{FF2B5EF4-FFF2-40B4-BE49-F238E27FC236}">
                    <a16:creationId xmlns:a16="http://schemas.microsoft.com/office/drawing/2014/main" id="{56E51B3A-D7E7-7746-B109-B736D012BF11}"/>
                  </a:ext>
                </a:extLst>
              </p:cNvPr>
              <p:cNvSpPr/>
              <p:nvPr/>
            </p:nvSpPr>
            <p:spPr>
              <a:xfrm>
                <a:off x="1627961" y="4813397"/>
                <a:ext cx="985872" cy="896895"/>
              </a:xfrm>
              <a:prstGeom prst="ellipse">
                <a:avLst/>
              </a:prstGeom>
              <a:solidFill>
                <a:srgbClr val="8D74A1"/>
              </a:solidFill>
              <a:ln>
                <a:noFill/>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Physics</a:t>
                </a:r>
              </a:p>
            </p:txBody>
          </p:sp>
          <p:sp>
            <p:nvSpPr>
              <p:cNvPr id="10" name="Oval 9">
                <a:extLst>
                  <a:ext uri="{FF2B5EF4-FFF2-40B4-BE49-F238E27FC236}">
                    <a16:creationId xmlns:a16="http://schemas.microsoft.com/office/drawing/2014/main" id="{8BDF4EF2-647A-CA4E-A51D-30DB819BC088}"/>
                  </a:ext>
                </a:extLst>
              </p:cNvPr>
              <p:cNvSpPr/>
              <p:nvPr/>
            </p:nvSpPr>
            <p:spPr>
              <a:xfrm>
                <a:off x="1333547" y="3488458"/>
                <a:ext cx="1075636" cy="839943"/>
              </a:xfrm>
              <a:prstGeom prst="ellipse">
                <a:avLst/>
              </a:prstGeom>
              <a:solidFill>
                <a:srgbClr val="00B050"/>
              </a:solidFill>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Security</a:t>
                </a:r>
              </a:p>
            </p:txBody>
          </p:sp>
          <p:sp>
            <p:nvSpPr>
              <p:cNvPr id="11" name="Oval 10">
                <a:extLst>
                  <a:ext uri="{FF2B5EF4-FFF2-40B4-BE49-F238E27FC236}">
                    <a16:creationId xmlns:a16="http://schemas.microsoft.com/office/drawing/2014/main" id="{05D425B0-9644-E142-A9E9-E1CEE6E3425B}"/>
                  </a:ext>
                </a:extLst>
              </p:cNvPr>
              <p:cNvSpPr/>
              <p:nvPr/>
            </p:nvSpPr>
            <p:spPr>
              <a:xfrm>
                <a:off x="287318" y="2441408"/>
                <a:ext cx="1187064" cy="1152189"/>
              </a:xfrm>
              <a:prstGeom prst="ellipse">
                <a:avLst/>
              </a:prstGeom>
              <a:solidFill>
                <a:schemeClr val="accent5"/>
              </a:solidFill>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Machine learning</a:t>
                </a:r>
              </a:p>
            </p:txBody>
          </p:sp>
          <p:sp>
            <p:nvSpPr>
              <p:cNvPr id="12" name="Oval 11">
                <a:extLst>
                  <a:ext uri="{FF2B5EF4-FFF2-40B4-BE49-F238E27FC236}">
                    <a16:creationId xmlns:a16="http://schemas.microsoft.com/office/drawing/2014/main" id="{1D19B34A-5341-6B4D-86EA-8F34223C95D2}"/>
                  </a:ext>
                </a:extLst>
              </p:cNvPr>
              <p:cNvSpPr/>
              <p:nvPr/>
            </p:nvSpPr>
            <p:spPr>
              <a:xfrm>
                <a:off x="2456967" y="4692047"/>
                <a:ext cx="1178427" cy="971402"/>
              </a:xfrm>
              <a:prstGeom prst="ellipse">
                <a:avLst/>
              </a:prstGeom>
              <a:solidFill>
                <a:schemeClr val="accent6">
                  <a:lumMod val="50000"/>
                </a:schemeClr>
              </a:solidFill>
            </p:spPr>
            <p:style>
              <a:lnRef idx="0">
                <a:schemeClr val="accent6"/>
              </a:lnRef>
              <a:fillRef idx="3">
                <a:schemeClr val="accent6"/>
              </a:fillRef>
              <a:effectRef idx="3">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mbria" panose="02040503050406030204" pitchFamily="18" charset="0"/>
                    <a:ea typeface="+mn-ea"/>
                    <a:cs typeface="+mn-cs"/>
                  </a:rPr>
                  <a:t>Database</a:t>
                </a:r>
              </a:p>
            </p:txBody>
          </p:sp>
          <p:sp>
            <p:nvSpPr>
              <p:cNvPr id="13" name="Oval 12">
                <a:extLst>
                  <a:ext uri="{FF2B5EF4-FFF2-40B4-BE49-F238E27FC236}">
                    <a16:creationId xmlns:a16="http://schemas.microsoft.com/office/drawing/2014/main" id="{C3B2254A-50C7-B449-A205-B6978BCDD313}"/>
                  </a:ext>
                </a:extLst>
              </p:cNvPr>
              <p:cNvSpPr/>
              <p:nvPr/>
            </p:nvSpPr>
            <p:spPr>
              <a:xfrm>
                <a:off x="365224" y="4775910"/>
                <a:ext cx="1519205" cy="1134304"/>
              </a:xfrm>
              <a:prstGeom prst="ellipse">
                <a:avLst/>
              </a:prstGeom>
              <a:solidFill>
                <a:schemeClr val="accent6"/>
              </a:solidFill>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Graph processing</a:t>
                </a:r>
              </a:p>
            </p:txBody>
          </p:sp>
          <p:sp>
            <p:nvSpPr>
              <p:cNvPr id="14" name="Oval 13">
                <a:extLst>
                  <a:ext uri="{FF2B5EF4-FFF2-40B4-BE49-F238E27FC236}">
                    <a16:creationId xmlns:a16="http://schemas.microsoft.com/office/drawing/2014/main" id="{472A0705-9BC1-E943-9C33-1F609CBF2CE1}"/>
                  </a:ext>
                </a:extLst>
              </p:cNvPr>
              <p:cNvSpPr/>
              <p:nvPr/>
            </p:nvSpPr>
            <p:spPr>
              <a:xfrm>
                <a:off x="1900160" y="2608766"/>
                <a:ext cx="1171584" cy="1352980"/>
              </a:xfrm>
              <a:prstGeom prst="ellipse">
                <a:avLst/>
              </a:prstGeom>
              <a:solidFill>
                <a:srgbClr val="8D74A1"/>
              </a:solidFill>
            </p:spPr>
            <p:style>
              <a:lnRef idx="0">
                <a:schemeClr val="accent3"/>
              </a:lnRef>
              <a:fillRef idx="3">
                <a:schemeClr val="accent3"/>
              </a:fillRef>
              <a:effectRef idx="3">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Data analytics</a:t>
                </a:r>
              </a:p>
            </p:txBody>
          </p:sp>
          <p:sp>
            <p:nvSpPr>
              <p:cNvPr id="15" name="Oval 14">
                <a:extLst>
                  <a:ext uri="{FF2B5EF4-FFF2-40B4-BE49-F238E27FC236}">
                    <a16:creationId xmlns:a16="http://schemas.microsoft.com/office/drawing/2014/main" id="{2DBEECCB-BA0E-6A43-BEBB-6C8C0BF71C32}"/>
                  </a:ext>
                </a:extLst>
              </p:cNvPr>
              <p:cNvSpPr/>
              <p:nvPr/>
            </p:nvSpPr>
            <p:spPr>
              <a:xfrm>
                <a:off x="321538" y="4088978"/>
                <a:ext cx="1680173" cy="1060798"/>
              </a:xfrm>
              <a:prstGeom prst="ellipse">
                <a:avLst/>
              </a:prstGeom>
              <a:solidFill>
                <a:schemeClr val="bg2">
                  <a:lumMod val="50000"/>
                </a:schemeClr>
              </a:solidFill>
            </p:spPr>
            <p:style>
              <a:lnRef idx="0">
                <a:schemeClr val="accent4"/>
              </a:lnRef>
              <a:fillRef idx="3">
                <a:schemeClr val="accent4"/>
              </a:fillRef>
              <a:effectRef idx="3">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Data reorganization</a:t>
                </a:r>
              </a:p>
            </p:txBody>
          </p:sp>
          <p:sp>
            <p:nvSpPr>
              <p:cNvPr id="16" name="Oval 15">
                <a:extLst>
                  <a:ext uri="{FF2B5EF4-FFF2-40B4-BE49-F238E27FC236}">
                    <a16:creationId xmlns:a16="http://schemas.microsoft.com/office/drawing/2014/main" id="{4C2D8E6A-ECE2-2B47-A176-D727694397FF}"/>
                  </a:ext>
                </a:extLst>
              </p:cNvPr>
              <p:cNvSpPr/>
              <p:nvPr/>
            </p:nvSpPr>
            <p:spPr>
              <a:xfrm>
                <a:off x="913332" y="3020526"/>
                <a:ext cx="1259688" cy="656169"/>
              </a:xfrm>
              <a:prstGeom prst="ellipse">
                <a:avLst/>
              </a:prstGeom>
              <a:solidFill>
                <a:schemeClr val="accent4">
                  <a:lumMod val="75000"/>
                </a:schemeClr>
              </a:solidFill>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mbria" panose="02040503050406030204" pitchFamily="18" charset="0"/>
                    <a:ea typeface="+mn-ea"/>
                    <a:cs typeface="+mn-cs"/>
                  </a:rPr>
                  <a:t>Genomics</a:t>
                </a:r>
              </a:p>
            </p:txBody>
          </p:sp>
          <p:sp>
            <p:nvSpPr>
              <p:cNvPr id="17" name="Oval 16">
                <a:extLst>
                  <a:ext uri="{FF2B5EF4-FFF2-40B4-BE49-F238E27FC236}">
                    <a16:creationId xmlns:a16="http://schemas.microsoft.com/office/drawing/2014/main" id="{9D21C273-818C-7741-9C4F-B3ADD5B707BE}"/>
                  </a:ext>
                </a:extLst>
              </p:cNvPr>
              <p:cNvSpPr/>
              <p:nvPr/>
            </p:nvSpPr>
            <p:spPr>
              <a:xfrm>
                <a:off x="342002" y="3376187"/>
                <a:ext cx="1176724" cy="981981"/>
              </a:xfrm>
              <a:prstGeom prst="ellipse">
                <a:avLst/>
              </a:prstGeom>
              <a:solidFill>
                <a:schemeClr val="accent2"/>
              </a:solidFill>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Deep Neural Networks</a:t>
                </a:r>
              </a:p>
            </p:txBody>
          </p:sp>
          <p:sp>
            <p:nvSpPr>
              <p:cNvPr id="18" name="Oval 17">
                <a:extLst>
                  <a:ext uri="{FF2B5EF4-FFF2-40B4-BE49-F238E27FC236}">
                    <a16:creationId xmlns:a16="http://schemas.microsoft.com/office/drawing/2014/main" id="{4C41485A-98AA-EF40-A37F-D723C5A2CCBA}"/>
                  </a:ext>
                </a:extLst>
              </p:cNvPr>
              <p:cNvSpPr/>
              <p:nvPr/>
            </p:nvSpPr>
            <p:spPr>
              <a:xfrm>
                <a:off x="1582339" y="3845299"/>
                <a:ext cx="1335156" cy="1149908"/>
              </a:xfrm>
              <a:prstGeom prst="ellipse">
                <a:avLst/>
              </a:prstGeom>
              <a:solidFill>
                <a:schemeClr val="accent2">
                  <a:lumMod val="75000"/>
                </a:schemeClr>
              </a:solidFill>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Image processing</a:t>
                </a:r>
              </a:p>
            </p:txBody>
          </p:sp>
          <p:sp>
            <p:nvSpPr>
              <p:cNvPr id="19" name="Oval 18">
                <a:extLst>
                  <a:ext uri="{FF2B5EF4-FFF2-40B4-BE49-F238E27FC236}">
                    <a16:creationId xmlns:a16="http://schemas.microsoft.com/office/drawing/2014/main" id="{4AD777D6-308D-7741-A6B7-04C7FD732DE6}"/>
                  </a:ext>
                </a:extLst>
              </p:cNvPr>
              <p:cNvSpPr/>
              <p:nvPr/>
            </p:nvSpPr>
            <p:spPr>
              <a:xfrm>
                <a:off x="2577018" y="3467859"/>
                <a:ext cx="1122788" cy="1345054"/>
              </a:xfrm>
              <a:prstGeom prst="ellipse">
                <a:avLst/>
              </a:prstGeom>
              <a:solidFill>
                <a:schemeClr val="accent4">
                  <a:lumMod val="50000"/>
                </a:schemeClr>
              </a:solidFill>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mbria" panose="02040503050406030204" pitchFamily="18" charset="0"/>
                    <a:ea typeface="+mn-ea"/>
                    <a:cs typeface="+mn-cs"/>
                  </a:rPr>
                  <a:t>Linear algebra</a:t>
                </a:r>
              </a:p>
            </p:txBody>
          </p:sp>
          <p:sp>
            <p:nvSpPr>
              <p:cNvPr id="20" name="Oval 19">
                <a:extLst>
                  <a:ext uri="{FF2B5EF4-FFF2-40B4-BE49-F238E27FC236}">
                    <a16:creationId xmlns:a16="http://schemas.microsoft.com/office/drawing/2014/main" id="{CAB46374-DEE7-904E-BC56-86E772055EB1}"/>
                  </a:ext>
                </a:extLst>
              </p:cNvPr>
              <p:cNvSpPr/>
              <p:nvPr/>
            </p:nvSpPr>
            <p:spPr>
              <a:xfrm>
                <a:off x="1222538" y="2244751"/>
                <a:ext cx="1354479" cy="1041463"/>
              </a:xfrm>
              <a:prstGeom prst="ellipse">
                <a:avLst/>
              </a:prstGeom>
              <a:solidFill>
                <a:schemeClr val="accent2">
                  <a:lumMod val="75000"/>
                </a:schemeClr>
              </a:solidFill>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Signal processing</a:t>
                </a:r>
              </a:p>
            </p:txBody>
          </p:sp>
          <p:sp>
            <p:nvSpPr>
              <p:cNvPr id="21" name="Oval 20">
                <a:extLst>
                  <a:ext uri="{FF2B5EF4-FFF2-40B4-BE49-F238E27FC236}">
                    <a16:creationId xmlns:a16="http://schemas.microsoft.com/office/drawing/2014/main" id="{207C48DF-CDA6-094A-82E8-F66155CC5DCC}"/>
                  </a:ext>
                </a:extLst>
              </p:cNvPr>
              <p:cNvSpPr/>
              <p:nvPr/>
            </p:nvSpPr>
            <p:spPr>
              <a:xfrm>
                <a:off x="2684917" y="2477665"/>
                <a:ext cx="988009" cy="1079673"/>
              </a:xfrm>
              <a:prstGeom prst="ellipse">
                <a:avLst/>
              </a:prstGeom>
              <a:solidFill>
                <a:srgbClr val="4372C4"/>
              </a:solidFill>
              <a:ln>
                <a:noFill/>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Data mining</a:t>
                </a:r>
              </a:p>
            </p:txBody>
          </p:sp>
        </p:grpSp>
        <p:pic>
          <p:nvPicPr>
            <p:cNvPr id="23" name="Picture 22">
              <a:extLst>
                <a:ext uri="{FF2B5EF4-FFF2-40B4-BE49-F238E27FC236}">
                  <a16:creationId xmlns:a16="http://schemas.microsoft.com/office/drawing/2014/main" id="{BF9EC09B-DC22-3948-9655-D28F73170DAD}"/>
                </a:ext>
              </a:extLst>
            </p:cNvPr>
            <p:cNvPicPr>
              <a:picLocks noChangeAspect="1"/>
            </p:cNvPicPr>
            <p:nvPr/>
          </p:nvPicPr>
          <p:blipFill>
            <a:blip r:embed="rId3">
              <a:grayscl/>
              <a:extLst>
                <a:ext uri="{BEBA8EAE-BF5A-486C-A8C5-ECC9F3942E4B}">
                  <a14:imgProps xmlns:a14="http://schemas.microsoft.com/office/drawing/2010/main">
                    <a14:imgLayer r:embed="rId4">
                      <a14:imgEffect>
                        <a14:backgroundRemoval t="10000" b="90000" l="10000" r="90000"/>
                      </a14:imgEffect>
                    </a14:imgLayer>
                  </a14:imgProps>
                </a:ext>
              </a:extLst>
            </a:blip>
            <a:stretch>
              <a:fillRect/>
            </a:stretch>
          </p:blipFill>
          <p:spPr>
            <a:xfrm rot="15886174">
              <a:off x="2540729" y="3442581"/>
              <a:ext cx="1648931" cy="1675528"/>
            </a:xfrm>
            <a:prstGeom prst="rect">
              <a:avLst/>
            </a:prstGeom>
          </p:spPr>
        </p:pic>
      </p:grpSp>
    </p:spTree>
    <p:extLst>
      <p:ext uri="{BB962C8B-B14F-4D97-AF65-F5344CB8AC3E}">
        <p14:creationId xmlns:p14="http://schemas.microsoft.com/office/powerpoint/2010/main" val="3997419417"/>
      </p:ext>
    </p:extLst>
  </p:cSld>
  <p:clrMapOvr>
    <a:masterClrMapping/>
  </p:clrMapOvr>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56F0144-A6C5-4349-8B72-1B493B479330}"/>
              </a:ext>
            </a:extLst>
          </p:cNvPr>
          <p:cNvSpPr>
            <a:spLocks noGrp="1"/>
          </p:cNvSpPr>
          <p:nvPr>
            <p:ph type="title"/>
          </p:nvPr>
        </p:nvSpPr>
        <p:spPr/>
        <p:txBody>
          <a:bodyPr/>
          <a:lstStyle/>
          <a:p>
            <a:r>
              <a:rPr lang="en-US" dirty="0"/>
              <a:t>Step 3: Memory Bottleneck Analysis</a:t>
            </a:r>
          </a:p>
        </p:txBody>
      </p:sp>
      <p:sp>
        <p:nvSpPr>
          <p:cNvPr id="45" name="Rounded Rectangle 44">
            <a:extLst>
              <a:ext uri="{FF2B5EF4-FFF2-40B4-BE49-F238E27FC236}">
                <a16:creationId xmlns:a16="http://schemas.microsoft.com/office/drawing/2014/main" id="{643BDBE9-E2FB-7F40-AC99-750DC2EFE20A}"/>
              </a:ext>
            </a:extLst>
          </p:cNvPr>
          <p:cNvSpPr/>
          <p:nvPr/>
        </p:nvSpPr>
        <p:spPr>
          <a:xfrm>
            <a:off x="75991" y="3443391"/>
            <a:ext cx="1278479" cy="579911"/>
          </a:xfrm>
          <a:prstGeom prst="roundRect">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Temporal Locality</a:t>
            </a:r>
          </a:p>
        </p:txBody>
      </p:sp>
      <p:cxnSp>
        <p:nvCxnSpPr>
          <p:cNvPr id="46" name="Elbow Connector 45">
            <a:extLst>
              <a:ext uri="{FF2B5EF4-FFF2-40B4-BE49-F238E27FC236}">
                <a16:creationId xmlns:a16="http://schemas.microsoft.com/office/drawing/2014/main" id="{40705735-90E3-254A-AF5A-AB9D58B8FAAC}"/>
              </a:ext>
            </a:extLst>
          </p:cNvPr>
          <p:cNvCxnSpPr>
            <a:cxnSpLocks/>
          </p:cNvCxnSpPr>
          <p:nvPr/>
        </p:nvCxnSpPr>
        <p:spPr>
          <a:xfrm rot="10800000" flipH="1">
            <a:off x="1354473" y="2368004"/>
            <a:ext cx="330071" cy="1365346"/>
          </a:xfrm>
          <a:prstGeom prst="bentConnector3">
            <a:avLst>
              <a:gd name="adj1" fmla="val 50000"/>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47" name="Elbow Connector 46">
            <a:extLst>
              <a:ext uri="{FF2B5EF4-FFF2-40B4-BE49-F238E27FC236}">
                <a16:creationId xmlns:a16="http://schemas.microsoft.com/office/drawing/2014/main" id="{A43D521C-197C-7247-8312-22DD5CAE5CC2}"/>
              </a:ext>
            </a:extLst>
          </p:cNvPr>
          <p:cNvCxnSpPr>
            <a:cxnSpLocks/>
          </p:cNvCxnSpPr>
          <p:nvPr/>
        </p:nvCxnSpPr>
        <p:spPr>
          <a:xfrm>
            <a:off x="1354476" y="3733347"/>
            <a:ext cx="327335" cy="1365346"/>
          </a:xfrm>
          <a:prstGeom prst="bentConnector3">
            <a:avLst>
              <a:gd name="adj1" fmla="val 50000"/>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id="{61CD614B-37F2-B244-B610-D217F9E5BBA6}"/>
              </a:ext>
            </a:extLst>
          </p:cNvPr>
          <p:cNvSpPr/>
          <p:nvPr/>
        </p:nvSpPr>
        <p:spPr>
          <a:xfrm>
            <a:off x="1071271" y="2016162"/>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77" name="Rectangle 176">
            <a:extLst>
              <a:ext uri="{FF2B5EF4-FFF2-40B4-BE49-F238E27FC236}">
                <a16:creationId xmlns:a16="http://schemas.microsoft.com/office/drawing/2014/main" id="{CCEDE15C-84AB-6C45-A922-AFBF41D8B9CA}"/>
              </a:ext>
            </a:extLst>
          </p:cNvPr>
          <p:cNvSpPr/>
          <p:nvPr/>
        </p:nvSpPr>
        <p:spPr>
          <a:xfrm>
            <a:off x="1048539" y="5076745"/>
            <a:ext cx="646331"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High</a:t>
            </a:r>
          </a:p>
        </p:txBody>
      </p:sp>
      <p:sp>
        <p:nvSpPr>
          <p:cNvPr id="105" name="Rounded Rectangle 104">
            <a:extLst>
              <a:ext uri="{FF2B5EF4-FFF2-40B4-BE49-F238E27FC236}">
                <a16:creationId xmlns:a16="http://schemas.microsoft.com/office/drawing/2014/main" id="{A831447C-BD49-E14D-BC10-FF8AF2158F79}"/>
              </a:ext>
            </a:extLst>
          </p:cNvPr>
          <p:cNvSpPr/>
          <p:nvPr/>
        </p:nvSpPr>
        <p:spPr>
          <a:xfrm>
            <a:off x="1676779" y="2188696"/>
            <a:ext cx="834418" cy="377263"/>
          </a:xfrm>
          <a:prstGeom prst="roundRect">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LFMR</a:t>
            </a:r>
          </a:p>
        </p:txBody>
      </p:sp>
      <p:grpSp>
        <p:nvGrpSpPr>
          <p:cNvPr id="167" name="Group 166">
            <a:extLst>
              <a:ext uri="{FF2B5EF4-FFF2-40B4-BE49-F238E27FC236}">
                <a16:creationId xmlns:a16="http://schemas.microsoft.com/office/drawing/2014/main" id="{011FD250-1D0F-D04C-A2D2-FCD40DDEB358}"/>
              </a:ext>
            </a:extLst>
          </p:cNvPr>
          <p:cNvGrpSpPr/>
          <p:nvPr/>
        </p:nvGrpSpPr>
        <p:grpSpPr>
          <a:xfrm rot="16200000">
            <a:off x="2285562" y="1957389"/>
            <a:ext cx="1296903" cy="820764"/>
            <a:chOff x="3270773" y="4911119"/>
            <a:chExt cx="981344" cy="613301"/>
          </a:xfrm>
        </p:grpSpPr>
        <p:cxnSp>
          <p:nvCxnSpPr>
            <p:cNvPr id="169" name="Elbow Connector 168">
              <a:extLst>
                <a:ext uri="{FF2B5EF4-FFF2-40B4-BE49-F238E27FC236}">
                  <a16:creationId xmlns:a16="http://schemas.microsoft.com/office/drawing/2014/main" id="{19C7B5D6-CCBC-6441-9918-C6942BCAB94C}"/>
                </a:ext>
              </a:extLst>
            </p:cNvPr>
            <p:cNvCxnSpPr>
              <a:cxnSpLocks/>
            </p:cNvCxnSpPr>
            <p:nvPr/>
          </p:nvCxnSpPr>
          <p:spPr>
            <a:xfrm rot="16200000" flipH="1">
              <a:off x="3830751" y="4819824"/>
              <a:ext cx="330071" cy="512661"/>
            </a:xfrm>
            <a:prstGeom prst="bentConnector3">
              <a:avLst>
                <a:gd name="adj1" fmla="val 50000"/>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70" name="Elbow Connector 169">
              <a:extLst>
                <a:ext uri="{FF2B5EF4-FFF2-40B4-BE49-F238E27FC236}">
                  <a16:creationId xmlns:a16="http://schemas.microsoft.com/office/drawing/2014/main" id="{DB376B02-5260-A948-8A29-6992AE74F7B9}"/>
                </a:ext>
              </a:extLst>
            </p:cNvPr>
            <p:cNvCxnSpPr>
              <a:cxnSpLocks/>
              <a:endCxn id="259" idx="1"/>
            </p:cNvCxnSpPr>
            <p:nvPr/>
          </p:nvCxnSpPr>
          <p:spPr>
            <a:xfrm rot="5400000">
              <a:off x="3198464" y="4983429"/>
              <a:ext cx="613300" cy="468682"/>
            </a:xfrm>
            <a:prstGeom prst="bentConnector3">
              <a:avLst>
                <a:gd name="adj1" fmla="val 27370"/>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sp>
        <p:nvSpPr>
          <p:cNvPr id="171" name="Rectangle 170">
            <a:extLst>
              <a:ext uri="{FF2B5EF4-FFF2-40B4-BE49-F238E27FC236}">
                <a16:creationId xmlns:a16="http://schemas.microsoft.com/office/drawing/2014/main" id="{8E25B451-5E0F-F94E-8C79-7B44F5EA6A77}"/>
              </a:ext>
            </a:extLst>
          </p:cNvPr>
          <p:cNvSpPr/>
          <p:nvPr/>
        </p:nvSpPr>
        <p:spPr>
          <a:xfrm>
            <a:off x="2146226" y="2955747"/>
            <a:ext cx="1324209"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Decreasing</a:t>
            </a: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p>
        </p:txBody>
      </p:sp>
      <p:cxnSp>
        <p:nvCxnSpPr>
          <p:cNvPr id="175" name="Straight Connector 174">
            <a:extLst>
              <a:ext uri="{FF2B5EF4-FFF2-40B4-BE49-F238E27FC236}">
                <a16:creationId xmlns:a16="http://schemas.microsoft.com/office/drawing/2014/main" id="{F4A9FF02-084E-444C-95C7-63969E4D9CA8}"/>
              </a:ext>
            </a:extLst>
          </p:cNvPr>
          <p:cNvCxnSpPr>
            <a:cxnSpLocks/>
          </p:cNvCxnSpPr>
          <p:nvPr/>
        </p:nvCxnSpPr>
        <p:spPr>
          <a:xfrm>
            <a:off x="2736705" y="1714961"/>
            <a:ext cx="621537" cy="0"/>
          </a:xfrm>
          <a:prstGeom prst="line">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176" name="Rectangle 175">
            <a:extLst>
              <a:ext uri="{FF2B5EF4-FFF2-40B4-BE49-F238E27FC236}">
                <a16:creationId xmlns:a16="http://schemas.microsoft.com/office/drawing/2014/main" id="{C11D3D82-B5DA-6842-BD5D-4C3BCBAFB6B8}"/>
              </a:ext>
            </a:extLst>
          </p:cNvPr>
          <p:cNvSpPr/>
          <p:nvPr/>
        </p:nvSpPr>
        <p:spPr>
          <a:xfrm>
            <a:off x="2452481" y="1357883"/>
            <a:ext cx="646331"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High</a:t>
            </a:r>
          </a:p>
        </p:txBody>
      </p:sp>
      <p:sp>
        <p:nvSpPr>
          <p:cNvPr id="178" name="Rounded Rectangle 177">
            <a:extLst>
              <a:ext uri="{FF2B5EF4-FFF2-40B4-BE49-F238E27FC236}">
                <a16:creationId xmlns:a16="http://schemas.microsoft.com/office/drawing/2014/main" id="{23831667-E180-E34C-B21C-B0FFD3AB7C18}"/>
              </a:ext>
            </a:extLst>
          </p:cNvPr>
          <p:cNvSpPr/>
          <p:nvPr/>
        </p:nvSpPr>
        <p:spPr>
          <a:xfrm>
            <a:off x="3358242" y="1530930"/>
            <a:ext cx="834418" cy="377263"/>
          </a:xfrm>
          <a:prstGeom prst="round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MPKI</a:t>
            </a:r>
          </a:p>
        </p:txBody>
      </p:sp>
      <p:grpSp>
        <p:nvGrpSpPr>
          <p:cNvPr id="208" name="Group 207">
            <a:extLst>
              <a:ext uri="{FF2B5EF4-FFF2-40B4-BE49-F238E27FC236}">
                <a16:creationId xmlns:a16="http://schemas.microsoft.com/office/drawing/2014/main" id="{B7A1EC7A-2269-3E42-9E81-B5C7A7526BC4}"/>
              </a:ext>
            </a:extLst>
          </p:cNvPr>
          <p:cNvGrpSpPr/>
          <p:nvPr/>
        </p:nvGrpSpPr>
        <p:grpSpPr>
          <a:xfrm rot="16200000">
            <a:off x="4254205" y="1353923"/>
            <a:ext cx="654625" cy="753677"/>
            <a:chOff x="3195934" y="4911119"/>
            <a:chExt cx="1056183" cy="753677"/>
          </a:xfrm>
        </p:grpSpPr>
        <p:cxnSp>
          <p:nvCxnSpPr>
            <p:cNvPr id="213" name="Elbow Connector 212">
              <a:extLst>
                <a:ext uri="{FF2B5EF4-FFF2-40B4-BE49-F238E27FC236}">
                  <a16:creationId xmlns:a16="http://schemas.microsoft.com/office/drawing/2014/main" id="{26ADE1EF-0AEC-874D-9F67-2416336BBE8C}"/>
                </a:ext>
              </a:extLst>
            </p:cNvPr>
            <p:cNvCxnSpPr>
              <a:cxnSpLocks/>
            </p:cNvCxnSpPr>
            <p:nvPr/>
          </p:nvCxnSpPr>
          <p:spPr>
            <a:xfrm rot="16200000" flipH="1">
              <a:off x="3830751" y="4819824"/>
              <a:ext cx="330071" cy="512661"/>
            </a:xfrm>
            <a:prstGeom prst="bentConnector3">
              <a:avLst>
                <a:gd name="adj1" fmla="val 50000"/>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14" name="Elbow Connector 213">
              <a:extLst>
                <a:ext uri="{FF2B5EF4-FFF2-40B4-BE49-F238E27FC236}">
                  <a16:creationId xmlns:a16="http://schemas.microsoft.com/office/drawing/2014/main" id="{3EFB2FB2-40B5-F94B-8442-34B571167C1B}"/>
                </a:ext>
              </a:extLst>
            </p:cNvPr>
            <p:cNvCxnSpPr>
              <a:cxnSpLocks/>
              <a:endCxn id="217" idx="1"/>
            </p:cNvCxnSpPr>
            <p:nvPr/>
          </p:nvCxnSpPr>
          <p:spPr>
            <a:xfrm rot="5400000">
              <a:off x="3090856" y="5016197"/>
              <a:ext cx="753677" cy="543521"/>
            </a:xfrm>
            <a:prstGeom prst="bentConnector3">
              <a:avLst>
                <a:gd name="adj1" fmla="val 21565"/>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cxnSp>
        <p:nvCxnSpPr>
          <p:cNvPr id="209" name="Straight Connector 208">
            <a:extLst>
              <a:ext uri="{FF2B5EF4-FFF2-40B4-BE49-F238E27FC236}">
                <a16:creationId xmlns:a16="http://schemas.microsoft.com/office/drawing/2014/main" id="{F796F1BF-99FA-3A44-910B-45B1595E2A86}"/>
              </a:ext>
            </a:extLst>
          </p:cNvPr>
          <p:cNvCxnSpPr>
            <a:cxnSpLocks/>
          </p:cNvCxnSpPr>
          <p:nvPr/>
        </p:nvCxnSpPr>
        <p:spPr>
          <a:xfrm>
            <a:off x="4347236" y="1401708"/>
            <a:ext cx="621537" cy="0"/>
          </a:xfrm>
          <a:prstGeom prst="line">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211" name="Rectangle 210">
            <a:extLst>
              <a:ext uri="{FF2B5EF4-FFF2-40B4-BE49-F238E27FC236}">
                <a16:creationId xmlns:a16="http://schemas.microsoft.com/office/drawing/2014/main" id="{F7576F9E-4DD1-064F-87B4-9321E6D7E90A}"/>
              </a:ext>
            </a:extLst>
          </p:cNvPr>
          <p:cNvSpPr/>
          <p:nvPr/>
        </p:nvSpPr>
        <p:spPr>
          <a:xfrm>
            <a:off x="4142293" y="1037325"/>
            <a:ext cx="646331"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High</a:t>
            </a:r>
          </a:p>
        </p:txBody>
      </p:sp>
      <p:sp>
        <p:nvSpPr>
          <p:cNvPr id="216" name="Rounded Rectangle 215">
            <a:extLst>
              <a:ext uri="{FF2B5EF4-FFF2-40B4-BE49-F238E27FC236}">
                <a16:creationId xmlns:a16="http://schemas.microsoft.com/office/drawing/2014/main" id="{CF43DACB-9410-7940-AC53-C170D22E9888}"/>
              </a:ext>
            </a:extLst>
          </p:cNvPr>
          <p:cNvSpPr/>
          <p:nvPr/>
        </p:nvSpPr>
        <p:spPr>
          <a:xfrm>
            <a:off x="4950162" y="1223649"/>
            <a:ext cx="834418" cy="377263"/>
          </a:xfrm>
          <a:prstGeom prst="round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AI</a:t>
            </a:r>
          </a:p>
        </p:txBody>
      </p:sp>
      <p:sp>
        <p:nvSpPr>
          <p:cNvPr id="217" name="Rounded Rectangle 216">
            <a:extLst>
              <a:ext uri="{FF2B5EF4-FFF2-40B4-BE49-F238E27FC236}">
                <a16:creationId xmlns:a16="http://schemas.microsoft.com/office/drawing/2014/main" id="{5E2C267E-6F2E-2D4C-9030-2C0709320ED8}"/>
              </a:ext>
            </a:extLst>
          </p:cNvPr>
          <p:cNvSpPr/>
          <p:nvPr/>
        </p:nvSpPr>
        <p:spPr>
          <a:xfrm>
            <a:off x="4958356" y="1869442"/>
            <a:ext cx="834418" cy="377263"/>
          </a:xfrm>
          <a:prstGeom prst="round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AI</a:t>
            </a:r>
          </a:p>
        </p:txBody>
      </p:sp>
      <p:sp>
        <p:nvSpPr>
          <p:cNvPr id="259" name="Rounded Rectangle 258">
            <a:extLst>
              <a:ext uri="{FF2B5EF4-FFF2-40B4-BE49-F238E27FC236}">
                <a16:creationId xmlns:a16="http://schemas.microsoft.com/office/drawing/2014/main" id="{3CBB8A5A-A289-3541-818C-126F17163587}"/>
              </a:ext>
            </a:extLst>
          </p:cNvPr>
          <p:cNvSpPr/>
          <p:nvPr/>
        </p:nvSpPr>
        <p:spPr>
          <a:xfrm>
            <a:off x="3344398" y="2827589"/>
            <a:ext cx="834418" cy="377263"/>
          </a:xfrm>
          <a:prstGeom prst="round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MPKI</a:t>
            </a:r>
          </a:p>
        </p:txBody>
      </p:sp>
      <p:sp>
        <p:nvSpPr>
          <p:cNvPr id="268" name="Rounded Rectangle 267">
            <a:extLst>
              <a:ext uri="{FF2B5EF4-FFF2-40B4-BE49-F238E27FC236}">
                <a16:creationId xmlns:a16="http://schemas.microsoft.com/office/drawing/2014/main" id="{879424EC-FC35-624F-A770-79EF5BD6E4DD}"/>
              </a:ext>
            </a:extLst>
          </p:cNvPr>
          <p:cNvSpPr/>
          <p:nvPr/>
        </p:nvSpPr>
        <p:spPr>
          <a:xfrm>
            <a:off x="4969867" y="2824696"/>
            <a:ext cx="834418" cy="377263"/>
          </a:xfrm>
          <a:prstGeom prst="round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AI</a:t>
            </a:r>
          </a:p>
        </p:txBody>
      </p:sp>
      <p:sp>
        <p:nvSpPr>
          <p:cNvPr id="52" name="Rounded Rectangle 51">
            <a:extLst>
              <a:ext uri="{FF2B5EF4-FFF2-40B4-BE49-F238E27FC236}">
                <a16:creationId xmlns:a16="http://schemas.microsoft.com/office/drawing/2014/main" id="{6B2737C7-2FB7-1243-BE8B-8949F1F1A368}"/>
              </a:ext>
            </a:extLst>
          </p:cNvPr>
          <p:cNvSpPr/>
          <p:nvPr/>
        </p:nvSpPr>
        <p:spPr>
          <a:xfrm>
            <a:off x="1684544" y="4922943"/>
            <a:ext cx="834418" cy="377263"/>
          </a:xfrm>
          <a:prstGeom prst="roundRect">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LFMR</a:t>
            </a:r>
          </a:p>
        </p:txBody>
      </p:sp>
      <p:grpSp>
        <p:nvGrpSpPr>
          <p:cNvPr id="53" name="Group 52">
            <a:extLst>
              <a:ext uri="{FF2B5EF4-FFF2-40B4-BE49-F238E27FC236}">
                <a16:creationId xmlns:a16="http://schemas.microsoft.com/office/drawing/2014/main" id="{7EA8A33A-6F4C-784D-8920-97F8E0CC26AB}"/>
              </a:ext>
            </a:extLst>
          </p:cNvPr>
          <p:cNvGrpSpPr/>
          <p:nvPr/>
        </p:nvGrpSpPr>
        <p:grpSpPr>
          <a:xfrm rot="16200000">
            <a:off x="2269482" y="4690182"/>
            <a:ext cx="1353074" cy="856055"/>
            <a:chOff x="3228482" y="4911118"/>
            <a:chExt cx="1023847" cy="639671"/>
          </a:xfrm>
        </p:grpSpPr>
        <p:cxnSp>
          <p:nvCxnSpPr>
            <p:cNvPr id="54" name="Elbow Connector 53">
              <a:extLst>
                <a:ext uri="{FF2B5EF4-FFF2-40B4-BE49-F238E27FC236}">
                  <a16:creationId xmlns:a16="http://schemas.microsoft.com/office/drawing/2014/main" id="{52C7FB9D-E730-8042-811F-C0D5EA260200}"/>
                </a:ext>
              </a:extLst>
            </p:cNvPr>
            <p:cNvCxnSpPr>
              <a:cxnSpLocks/>
              <a:endCxn id="113" idx="1"/>
            </p:cNvCxnSpPr>
            <p:nvPr/>
          </p:nvCxnSpPr>
          <p:spPr>
            <a:xfrm rot="5400000" flipV="1">
              <a:off x="3700780" y="4949796"/>
              <a:ext cx="590225" cy="512873"/>
            </a:xfrm>
            <a:prstGeom prst="bentConnector3">
              <a:avLst>
                <a:gd name="adj1" fmla="val 28294"/>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55" name="Elbow Connector 54">
              <a:extLst>
                <a:ext uri="{FF2B5EF4-FFF2-40B4-BE49-F238E27FC236}">
                  <a16:creationId xmlns:a16="http://schemas.microsoft.com/office/drawing/2014/main" id="{3B345F68-CC7E-5846-B7F5-DB02FC0B60DC}"/>
                </a:ext>
              </a:extLst>
            </p:cNvPr>
            <p:cNvCxnSpPr>
              <a:cxnSpLocks/>
              <a:endCxn id="114" idx="1"/>
            </p:cNvCxnSpPr>
            <p:nvPr/>
          </p:nvCxnSpPr>
          <p:spPr>
            <a:xfrm rot="5400000">
              <a:off x="3164133" y="4975467"/>
              <a:ext cx="639671" cy="510973"/>
            </a:xfrm>
            <a:prstGeom prst="bentConnector3">
              <a:avLst>
                <a:gd name="adj1" fmla="val 26634"/>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sp>
        <p:nvSpPr>
          <p:cNvPr id="113" name="Rounded Rectangle 112">
            <a:extLst>
              <a:ext uri="{FF2B5EF4-FFF2-40B4-BE49-F238E27FC236}">
                <a16:creationId xmlns:a16="http://schemas.microsoft.com/office/drawing/2014/main" id="{4001AD76-8A66-9D4A-8C40-BF4927FE8B79}"/>
              </a:ext>
            </a:extLst>
          </p:cNvPr>
          <p:cNvSpPr/>
          <p:nvPr/>
        </p:nvSpPr>
        <p:spPr>
          <a:xfrm>
            <a:off x="3307875" y="4253043"/>
            <a:ext cx="834418" cy="377263"/>
          </a:xfrm>
          <a:prstGeom prst="round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MPKI</a:t>
            </a:r>
          </a:p>
        </p:txBody>
      </p:sp>
      <p:sp>
        <p:nvSpPr>
          <p:cNvPr id="114" name="Rounded Rectangle 113">
            <a:extLst>
              <a:ext uri="{FF2B5EF4-FFF2-40B4-BE49-F238E27FC236}">
                <a16:creationId xmlns:a16="http://schemas.microsoft.com/office/drawing/2014/main" id="{5CA36008-AA34-A440-96CA-03BBD5B82D69}"/>
              </a:ext>
            </a:extLst>
          </p:cNvPr>
          <p:cNvSpPr/>
          <p:nvPr/>
        </p:nvSpPr>
        <p:spPr>
          <a:xfrm>
            <a:off x="3374049" y="5606115"/>
            <a:ext cx="834418" cy="377263"/>
          </a:xfrm>
          <a:prstGeom prst="round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MPKI</a:t>
            </a:r>
          </a:p>
        </p:txBody>
      </p:sp>
      <p:sp>
        <p:nvSpPr>
          <p:cNvPr id="117" name="Rectangle 116">
            <a:extLst>
              <a:ext uri="{FF2B5EF4-FFF2-40B4-BE49-F238E27FC236}">
                <a16:creationId xmlns:a16="http://schemas.microsoft.com/office/drawing/2014/main" id="{7437E05F-CA10-6B47-B091-5E5E3FEFA89B}"/>
              </a:ext>
            </a:extLst>
          </p:cNvPr>
          <p:cNvSpPr/>
          <p:nvPr/>
        </p:nvSpPr>
        <p:spPr>
          <a:xfrm>
            <a:off x="2488786" y="5804245"/>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18" name="Rectangle 117">
            <a:extLst>
              <a:ext uri="{FF2B5EF4-FFF2-40B4-BE49-F238E27FC236}">
                <a16:creationId xmlns:a16="http://schemas.microsoft.com/office/drawing/2014/main" id="{8B8C6938-8194-7540-9900-7C9B71D111B7}"/>
              </a:ext>
            </a:extLst>
          </p:cNvPr>
          <p:cNvSpPr/>
          <p:nvPr/>
        </p:nvSpPr>
        <p:spPr>
          <a:xfrm>
            <a:off x="2146244" y="4064413"/>
            <a:ext cx="121199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Increasing</a:t>
            </a:r>
          </a:p>
        </p:txBody>
      </p:sp>
      <p:sp>
        <p:nvSpPr>
          <p:cNvPr id="133" name="Rounded Rectangle 132">
            <a:extLst>
              <a:ext uri="{FF2B5EF4-FFF2-40B4-BE49-F238E27FC236}">
                <a16:creationId xmlns:a16="http://schemas.microsoft.com/office/drawing/2014/main" id="{4F10B253-58BC-4A4B-83AF-F2BD6DBBF2C4}"/>
              </a:ext>
            </a:extLst>
          </p:cNvPr>
          <p:cNvSpPr/>
          <p:nvPr/>
        </p:nvSpPr>
        <p:spPr>
          <a:xfrm>
            <a:off x="4955043" y="4253043"/>
            <a:ext cx="834418" cy="377263"/>
          </a:xfrm>
          <a:prstGeom prst="round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AI</a:t>
            </a:r>
          </a:p>
        </p:txBody>
      </p:sp>
      <p:sp>
        <p:nvSpPr>
          <p:cNvPr id="147" name="Rounded Rectangle 146">
            <a:extLst>
              <a:ext uri="{FF2B5EF4-FFF2-40B4-BE49-F238E27FC236}">
                <a16:creationId xmlns:a16="http://schemas.microsoft.com/office/drawing/2014/main" id="{C241EEFB-8720-6C46-9804-F0D5BBA5213A}"/>
              </a:ext>
            </a:extLst>
          </p:cNvPr>
          <p:cNvSpPr/>
          <p:nvPr/>
        </p:nvSpPr>
        <p:spPr>
          <a:xfrm>
            <a:off x="4959879" y="5606115"/>
            <a:ext cx="854393" cy="377263"/>
          </a:xfrm>
          <a:prstGeom prst="round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AI</a:t>
            </a:r>
          </a:p>
        </p:txBody>
      </p:sp>
      <p:cxnSp>
        <p:nvCxnSpPr>
          <p:cNvPr id="248" name="Elbow Connector 247">
            <a:extLst>
              <a:ext uri="{FF2B5EF4-FFF2-40B4-BE49-F238E27FC236}">
                <a16:creationId xmlns:a16="http://schemas.microsoft.com/office/drawing/2014/main" id="{16BA4EFE-5EAE-D84E-A89F-0B9EC4F2202A}"/>
              </a:ext>
            </a:extLst>
          </p:cNvPr>
          <p:cNvCxnSpPr>
            <a:cxnSpLocks/>
            <a:stCxn id="147" idx="3"/>
            <a:endCxn id="295" idx="1"/>
          </p:cNvCxnSpPr>
          <p:nvPr/>
        </p:nvCxnSpPr>
        <p:spPr>
          <a:xfrm flipV="1">
            <a:off x="5814272" y="5317424"/>
            <a:ext cx="755302" cy="477323"/>
          </a:xfrm>
          <a:prstGeom prst="bentConnector3">
            <a:avLst>
              <a:gd name="adj1" fmla="val 50000"/>
            </a:avLst>
          </a:prstGeom>
          <a:ln w="57150">
            <a:solidFill>
              <a:schemeClr val="tx1">
                <a:lumMod val="85000"/>
                <a:lumOff val="1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49" name="Elbow Connector 248">
            <a:extLst>
              <a:ext uri="{FF2B5EF4-FFF2-40B4-BE49-F238E27FC236}">
                <a16:creationId xmlns:a16="http://schemas.microsoft.com/office/drawing/2014/main" id="{C1758A04-E348-F240-B67E-AE7482A808F4}"/>
              </a:ext>
            </a:extLst>
          </p:cNvPr>
          <p:cNvCxnSpPr>
            <a:cxnSpLocks/>
            <a:stCxn id="147" idx="3"/>
            <a:endCxn id="291" idx="1"/>
          </p:cNvCxnSpPr>
          <p:nvPr/>
        </p:nvCxnSpPr>
        <p:spPr>
          <a:xfrm>
            <a:off x="5814272" y="5794747"/>
            <a:ext cx="765722" cy="482677"/>
          </a:xfrm>
          <a:prstGeom prst="bentConnector3">
            <a:avLst>
              <a:gd name="adj1" fmla="val 50000"/>
            </a:avLst>
          </a:prstGeom>
          <a:ln w="57150">
            <a:solidFill>
              <a:schemeClr val="tx1">
                <a:lumMod val="85000"/>
                <a:lumOff val="1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5E89221D-47B2-0A41-BE80-DF926D4C98C6}"/>
              </a:ext>
            </a:extLst>
          </p:cNvPr>
          <p:cNvCxnSpPr>
            <a:stCxn id="259" idx="3"/>
            <a:endCxn id="268" idx="1"/>
          </p:cNvCxnSpPr>
          <p:nvPr/>
        </p:nvCxnSpPr>
        <p:spPr>
          <a:xfrm flipV="1">
            <a:off x="4178816" y="3013328"/>
            <a:ext cx="791051" cy="2893"/>
          </a:xfrm>
          <a:prstGeom prst="line">
            <a:avLst/>
          </a:prstGeom>
          <a:ln w="57150"/>
        </p:spPr>
        <p:style>
          <a:lnRef idx="1">
            <a:schemeClr val="dk1"/>
          </a:lnRef>
          <a:fillRef idx="0">
            <a:schemeClr val="dk1"/>
          </a:fillRef>
          <a:effectRef idx="0">
            <a:schemeClr val="dk1"/>
          </a:effectRef>
          <a:fontRef idx="minor">
            <a:schemeClr val="tx1"/>
          </a:fontRef>
        </p:style>
      </p:cxnSp>
      <p:cxnSp>
        <p:nvCxnSpPr>
          <p:cNvPr id="19" name="Straight Arrow Connector 18">
            <a:extLst>
              <a:ext uri="{FF2B5EF4-FFF2-40B4-BE49-F238E27FC236}">
                <a16:creationId xmlns:a16="http://schemas.microsoft.com/office/drawing/2014/main" id="{A2422C35-A2F5-5740-B50E-84460D1B8F6F}"/>
              </a:ext>
            </a:extLst>
          </p:cNvPr>
          <p:cNvCxnSpPr>
            <a:cxnSpLocks/>
            <a:stCxn id="216" idx="3"/>
            <a:endCxn id="292" idx="1"/>
          </p:cNvCxnSpPr>
          <p:nvPr/>
        </p:nvCxnSpPr>
        <p:spPr>
          <a:xfrm flipV="1">
            <a:off x="5784580" y="1412254"/>
            <a:ext cx="806779" cy="27"/>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7" name="Straight Arrow Connector 136">
            <a:extLst>
              <a:ext uri="{FF2B5EF4-FFF2-40B4-BE49-F238E27FC236}">
                <a16:creationId xmlns:a16="http://schemas.microsoft.com/office/drawing/2014/main" id="{407D979A-087F-C341-832C-D77F4A3511A7}"/>
              </a:ext>
            </a:extLst>
          </p:cNvPr>
          <p:cNvCxnSpPr>
            <a:cxnSpLocks/>
            <a:stCxn id="217" idx="3"/>
            <a:endCxn id="293" idx="1"/>
          </p:cNvCxnSpPr>
          <p:nvPr/>
        </p:nvCxnSpPr>
        <p:spPr>
          <a:xfrm>
            <a:off x="5792774" y="2058074"/>
            <a:ext cx="798584" cy="2199"/>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40" name="Straight Arrow Connector 139">
            <a:extLst>
              <a:ext uri="{FF2B5EF4-FFF2-40B4-BE49-F238E27FC236}">
                <a16:creationId xmlns:a16="http://schemas.microsoft.com/office/drawing/2014/main" id="{013821E4-B9A9-1E47-917C-255E2A1FD9E9}"/>
              </a:ext>
            </a:extLst>
          </p:cNvPr>
          <p:cNvCxnSpPr>
            <a:cxnSpLocks/>
            <a:stCxn id="268" idx="3"/>
            <a:endCxn id="294" idx="1"/>
          </p:cNvCxnSpPr>
          <p:nvPr/>
        </p:nvCxnSpPr>
        <p:spPr>
          <a:xfrm>
            <a:off x="5804285" y="3013328"/>
            <a:ext cx="787073" cy="3031"/>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FD8E378C-FCB0-244B-9AEA-8D4A1B1B5FFF}"/>
              </a:ext>
            </a:extLst>
          </p:cNvPr>
          <p:cNvCxnSpPr>
            <a:stCxn id="113" idx="3"/>
            <a:endCxn id="133" idx="1"/>
          </p:cNvCxnSpPr>
          <p:nvPr/>
        </p:nvCxnSpPr>
        <p:spPr>
          <a:xfrm>
            <a:off x="4142293" y="4441675"/>
            <a:ext cx="81275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74C701D3-6D34-964F-9119-04854084FF9F}"/>
              </a:ext>
            </a:extLst>
          </p:cNvPr>
          <p:cNvCxnSpPr>
            <a:stCxn id="114" idx="3"/>
            <a:endCxn id="147" idx="1"/>
          </p:cNvCxnSpPr>
          <p:nvPr/>
        </p:nvCxnSpPr>
        <p:spPr>
          <a:xfrm>
            <a:off x="4208467" y="5794747"/>
            <a:ext cx="751412" cy="0"/>
          </a:xfrm>
          <a:prstGeom prst="line">
            <a:avLst/>
          </a:prstGeom>
          <a:ln w="57150"/>
        </p:spPr>
        <p:style>
          <a:lnRef idx="1">
            <a:schemeClr val="dk1"/>
          </a:lnRef>
          <a:fillRef idx="0">
            <a:schemeClr val="dk1"/>
          </a:fillRef>
          <a:effectRef idx="0">
            <a:schemeClr val="dk1"/>
          </a:effectRef>
          <a:fontRef idx="minor">
            <a:schemeClr val="tx1"/>
          </a:fontRef>
        </p:style>
      </p:cxnSp>
      <p:cxnSp>
        <p:nvCxnSpPr>
          <p:cNvPr id="156" name="Straight Arrow Connector 155">
            <a:extLst>
              <a:ext uri="{FF2B5EF4-FFF2-40B4-BE49-F238E27FC236}">
                <a16:creationId xmlns:a16="http://schemas.microsoft.com/office/drawing/2014/main" id="{03D1A70E-27D2-1040-97E1-917318921929}"/>
              </a:ext>
            </a:extLst>
          </p:cNvPr>
          <p:cNvCxnSpPr>
            <a:cxnSpLocks/>
            <a:stCxn id="133" idx="3"/>
            <a:endCxn id="27" idx="1"/>
          </p:cNvCxnSpPr>
          <p:nvPr/>
        </p:nvCxnSpPr>
        <p:spPr>
          <a:xfrm flipV="1">
            <a:off x="5789461" y="4441674"/>
            <a:ext cx="806921" cy="1"/>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74" name="Rectangle 173">
            <a:extLst>
              <a:ext uri="{FF2B5EF4-FFF2-40B4-BE49-F238E27FC236}">
                <a16:creationId xmlns:a16="http://schemas.microsoft.com/office/drawing/2014/main" id="{BF8756E2-3028-9B44-A547-3A08D98693B1}"/>
              </a:ext>
            </a:extLst>
          </p:cNvPr>
          <p:cNvSpPr/>
          <p:nvPr/>
        </p:nvSpPr>
        <p:spPr>
          <a:xfrm>
            <a:off x="4170049" y="2021250"/>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79" name="Rectangle 178">
            <a:extLst>
              <a:ext uri="{FF2B5EF4-FFF2-40B4-BE49-F238E27FC236}">
                <a16:creationId xmlns:a16="http://schemas.microsoft.com/office/drawing/2014/main" id="{49D8A377-DA90-BC43-BF8A-CC8C4E61B4FA}"/>
              </a:ext>
            </a:extLst>
          </p:cNvPr>
          <p:cNvSpPr/>
          <p:nvPr/>
        </p:nvSpPr>
        <p:spPr>
          <a:xfrm>
            <a:off x="4265193" y="2687104"/>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80" name="Rectangle 179">
            <a:extLst>
              <a:ext uri="{FF2B5EF4-FFF2-40B4-BE49-F238E27FC236}">
                <a16:creationId xmlns:a16="http://schemas.microsoft.com/office/drawing/2014/main" id="{06E82DB8-AAF0-1044-83E2-449E804B9963}"/>
              </a:ext>
            </a:extLst>
          </p:cNvPr>
          <p:cNvSpPr/>
          <p:nvPr/>
        </p:nvSpPr>
        <p:spPr>
          <a:xfrm>
            <a:off x="4203821" y="4067715"/>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81" name="Rectangle 180">
            <a:extLst>
              <a:ext uri="{FF2B5EF4-FFF2-40B4-BE49-F238E27FC236}">
                <a16:creationId xmlns:a16="http://schemas.microsoft.com/office/drawing/2014/main" id="{A01EC710-2621-0540-B4DE-69958AE75A8E}"/>
              </a:ext>
            </a:extLst>
          </p:cNvPr>
          <p:cNvSpPr/>
          <p:nvPr/>
        </p:nvSpPr>
        <p:spPr>
          <a:xfrm>
            <a:off x="4273142" y="5790118"/>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82" name="Rectangle 181">
            <a:extLst>
              <a:ext uri="{FF2B5EF4-FFF2-40B4-BE49-F238E27FC236}">
                <a16:creationId xmlns:a16="http://schemas.microsoft.com/office/drawing/2014/main" id="{5C9AA83E-6A52-534A-9E67-38E370A5EB6C}"/>
              </a:ext>
            </a:extLst>
          </p:cNvPr>
          <p:cNvSpPr/>
          <p:nvPr/>
        </p:nvSpPr>
        <p:spPr>
          <a:xfrm>
            <a:off x="5913987" y="6272070"/>
            <a:ext cx="646331"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High</a:t>
            </a:r>
          </a:p>
        </p:txBody>
      </p:sp>
      <p:sp>
        <p:nvSpPr>
          <p:cNvPr id="184" name="Rectangle 183">
            <a:extLst>
              <a:ext uri="{FF2B5EF4-FFF2-40B4-BE49-F238E27FC236}">
                <a16:creationId xmlns:a16="http://schemas.microsoft.com/office/drawing/2014/main" id="{E257CBB5-FD31-3D43-AB14-3ED9548F07DF}"/>
              </a:ext>
            </a:extLst>
          </p:cNvPr>
          <p:cNvSpPr/>
          <p:nvPr/>
        </p:nvSpPr>
        <p:spPr>
          <a:xfrm>
            <a:off x="5765314" y="1057850"/>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85" name="Rectangle 184">
            <a:extLst>
              <a:ext uri="{FF2B5EF4-FFF2-40B4-BE49-F238E27FC236}">
                <a16:creationId xmlns:a16="http://schemas.microsoft.com/office/drawing/2014/main" id="{6B9BFE6A-A959-9549-A635-20339A9B9A74}"/>
              </a:ext>
            </a:extLst>
          </p:cNvPr>
          <p:cNvSpPr/>
          <p:nvPr/>
        </p:nvSpPr>
        <p:spPr>
          <a:xfrm>
            <a:off x="5785639" y="1724362"/>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86" name="Rectangle 185">
            <a:extLst>
              <a:ext uri="{FF2B5EF4-FFF2-40B4-BE49-F238E27FC236}">
                <a16:creationId xmlns:a16="http://schemas.microsoft.com/office/drawing/2014/main" id="{E976140D-CF12-7D4B-8FB7-BAF3288B431B}"/>
              </a:ext>
            </a:extLst>
          </p:cNvPr>
          <p:cNvSpPr/>
          <p:nvPr/>
        </p:nvSpPr>
        <p:spPr>
          <a:xfrm>
            <a:off x="5814272" y="2681345"/>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87" name="Rectangle 186">
            <a:extLst>
              <a:ext uri="{FF2B5EF4-FFF2-40B4-BE49-F238E27FC236}">
                <a16:creationId xmlns:a16="http://schemas.microsoft.com/office/drawing/2014/main" id="{31CEE361-002E-D243-8A3D-38B9125601E5}"/>
              </a:ext>
            </a:extLst>
          </p:cNvPr>
          <p:cNvSpPr/>
          <p:nvPr/>
        </p:nvSpPr>
        <p:spPr>
          <a:xfrm>
            <a:off x="5814272" y="4050026"/>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88" name="Rectangle 187">
            <a:extLst>
              <a:ext uri="{FF2B5EF4-FFF2-40B4-BE49-F238E27FC236}">
                <a16:creationId xmlns:a16="http://schemas.microsoft.com/office/drawing/2014/main" id="{7E5A93BB-DE85-AA45-9BDB-57CDD69863B4}"/>
              </a:ext>
            </a:extLst>
          </p:cNvPr>
          <p:cNvSpPr/>
          <p:nvPr/>
        </p:nvSpPr>
        <p:spPr>
          <a:xfrm>
            <a:off x="5817590" y="4946382"/>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72" name="Rectangle 71">
            <a:extLst>
              <a:ext uri="{FF2B5EF4-FFF2-40B4-BE49-F238E27FC236}">
                <a16:creationId xmlns:a16="http://schemas.microsoft.com/office/drawing/2014/main" id="{BBF1E46F-55BD-6644-AA4D-3A4E8BDFA619}"/>
              </a:ext>
            </a:extLst>
          </p:cNvPr>
          <p:cNvSpPr/>
          <p:nvPr/>
        </p:nvSpPr>
        <p:spPr>
          <a:xfrm>
            <a:off x="5016058" y="6383671"/>
            <a:ext cx="3899341" cy="443692"/>
          </a:xfrm>
          <a:prstGeom prst="rect">
            <a:avLst/>
          </a:prstGeom>
          <a:solidFill>
            <a:srgbClr val="FFFFFF">
              <a:alpha val="89804"/>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3" name="Rectangle 72">
            <a:extLst>
              <a:ext uri="{FF2B5EF4-FFF2-40B4-BE49-F238E27FC236}">
                <a16:creationId xmlns:a16="http://schemas.microsoft.com/office/drawing/2014/main" id="{E29CB9BB-E451-D940-BD9C-E7A53900C843}"/>
              </a:ext>
            </a:extLst>
          </p:cNvPr>
          <p:cNvSpPr/>
          <p:nvPr/>
        </p:nvSpPr>
        <p:spPr>
          <a:xfrm>
            <a:off x="75990" y="695617"/>
            <a:ext cx="9068009" cy="5676608"/>
          </a:xfrm>
          <a:prstGeom prst="rect">
            <a:avLst/>
          </a:prstGeom>
          <a:solidFill>
            <a:srgbClr val="FFFFFF">
              <a:alpha val="89804"/>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Rounded Rectangle 2">
            <a:extLst>
              <a:ext uri="{FF2B5EF4-FFF2-40B4-BE49-F238E27FC236}">
                <a16:creationId xmlns:a16="http://schemas.microsoft.com/office/drawing/2014/main" id="{54A1377A-2721-FA4D-B83D-AEABA5CBB04E}"/>
              </a:ext>
            </a:extLst>
          </p:cNvPr>
          <p:cNvSpPr/>
          <p:nvPr/>
        </p:nvSpPr>
        <p:spPr>
          <a:xfrm>
            <a:off x="6353247" y="695618"/>
            <a:ext cx="2759653" cy="5943600"/>
          </a:xfrm>
          <a:prstGeom prst="roundRect">
            <a:avLst>
              <a:gd name="adj" fmla="val 3593"/>
            </a:avLst>
          </a:prstGeom>
          <a:solidFill>
            <a:schemeClr val="accent6">
              <a:lumMod val="20000"/>
              <a:lumOff val="80000"/>
            </a:schemeClr>
          </a:solidFill>
          <a:ln w="1905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92" name="Rectangle 291">
            <a:extLst>
              <a:ext uri="{FF2B5EF4-FFF2-40B4-BE49-F238E27FC236}">
                <a16:creationId xmlns:a16="http://schemas.microsoft.com/office/drawing/2014/main" id="{579BF855-92CB-9546-87E6-31F231AF73A2}"/>
              </a:ext>
            </a:extLst>
          </p:cNvPr>
          <p:cNvSpPr/>
          <p:nvPr/>
        </p:nvSpPr>
        <p:spPr>
          <a:xfrm>
            <a:off x="6591359" y="1115074"/>
            <a:ext cx="2324041" cy="594360"/>
          </a:xfrm>
          <a:prstGeom prst="rect">
            <a:avLst/>
          </a:prstGeom>
          <a:solidFill>
            <a:schemeClr val="accent6"/>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1a: </a:t>
            </a:r>
            <a:r>
              <a:rPr kumimoji="0" lang="en-US" sz="1800" b="1" i="1"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DRAM Bandwidth</a:t>
            </a:r>
          </a:p>
        </p:txBody>
      </p:sp>
      <p:sp>
        <p:nvSpPr>
          <p:cNvPr id="293" name="Rectangle 292">
            <a:extLst>
              <a:ext uri="{FF2B5EF4-FFF2-40B4-BE49-F238E27FC236}">
                <a16:creationId xmlns:a16="http://schemas.microsoft.com/office/drawing/2014/main" id="{EE807EDB-1517-CC4E-BFE3-D57C54419B5C}"/>
              </a:ext>
            </a:extLst>
          </p:cNvPr>
          <p:cNvSpPr/>
          <p:nvPr/>
        </p:nvSpPr>
        <p:spPr>
          <a:xfrm>
            <a:off x="6591358" y="1763093"/>
            <a:ext cx="2324041" cy="594360"/>
          </a:xfrm>
          <a:prstGeom prst="rect">
            <a:avLst/>
          </a:prstGeom>
          <a:solidFill>
            <a:schemeClr val="accent6"/>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1b: </a:t>
            </a:r>
            <a:r>
              <a:rPr kumimoji="0" lang="en-US" sz="1800" b="1" i="1"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DRAM Latency</a:t>
            </a:r>
          </a:p>
        </p:txBody>
      </p:sp>
      <p:sp>
        <p:nvSpPr>
          <p:cNvPr id="294" name="Rectangle 293">
            <a:extLst>
              <a:ext uri="{FF2B5EF4-FFF2-40B4-BE49-F238E27FC236}">
                <a16:creationId xmlns:a16="http://schemas.microsoft.com/office/drawing/2014/main" id="{F0B7A44E-A476-AF42-906A-F3CEAB99A9A0}"/>
              </a:ext>
            </a:extLst>
          </p:cNvPr>
          <p:cNvSpPr/>
          <p:nvPr/>
        </p:nvSpPr>
        <p:spPr>
          <a:xfrm>
            <a:off x="6591358" y="2720354"/>
            <a:ext cx="2324041" cy="592009"/>
          </a:xfrm>
          <a:prstGeom prst="rect">
            <a:avLst/>
          </a:prstGeom>
          <a:solidFill>
            <a:schemeClr val="accent6"/>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1c: L1/L2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Cache Capacity</a:t>
            </a:r>
          </a:p>
        </p:txBody>
      </p:sp>
      <p:sp>
        <p:nvSpPr>
          <p:cNvPr id="27" name="Rectangle 26">
            <a:extLst>
              <a:ext uri="{FF2B5EF4-FFF2-40B4-BE49-F238E27FC236}">
                <a16:creationId xmlns:a16="http://schemas.microsoft.com/office/drawing/2014/main" id="{430B3994-32AE-1444-B1F7-B0BCCA531C01}"/>
              </a:ext>
            </a:extLst>
          </p:cNvPr>
          <p:cNvSpPr/>
          <p:nvPr/>
        </p:nvSpPr>
        <p:spPr>
          <a:xfrm>
            <a:off x="6596382" y="4144494"/>
            <a:ext cx="2319017" cy="594360"/>
          </a:xfrm>
          <a:prstGeom prst="rect">
            <a:avLst/>
          </a:prstGeom>
          <a:solidFill>
            <a:schemeClr val="accent6"/>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2a: L3 </a:t>
            </a:r>
            <a:r>
              <a:rPr kumimoji="0" lang="en-US" sz="1800" b="1" i="1"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Cache Contention</a:t>
            </a:r>
          </a:p>
        </p:txBody>
      </p:sp>
      <p:sp>
        <p:nvSpPr>
          <p:cNvPr id="291" name="Rectangle 290">
            <a:extLst>
              <a:ext uri="{FF2B5EF4-FFF2-40B4-BE49-F238E27FC236}">
                <a16:creationId xmlns:a16="http://schemas.microsoft.com/office/drawing/2014/main" id="{C1E1CE50-4A35-5045-88B1-E3861B82A761}"/>
              </a:ext>
            </a:extLst>
          </p:cNvPr>
          <p:cNvSpPr/>
          <p:nvPr/>
        </p:nvSpPr>
        <p:spPr>
          <a:xfrm>
            <a:off x="6579994" y="5980244"/>
            <a:ext cx="2335405" cy="594360"/>
          </a:xfrm>
          <a:prstGeom prst="rect">
            <a:avLst/>
          </a:prstGeom>
          <a:solidFill>
            <a:schemeClr val="accent6"/>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2c: </a:t>
            </a:r>
            <a:r>
              <a:rPr kumimoji="0" lang="en-US" sz="1800" b="1" i="1"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Compute-Bound</a:t>
            </a:r>
          </a:p>
        </p:txBody>
      </p:sp>
      <p:sp>
        <p:nvSpPr>
          <p:cNvPr id="295" name="Rectangle 294">
            <a:extLst>
              <a:ext uri="{FF2B5EF4-FFF2-40B4-BE49-F238E27FC236}">
                <a16:creationId xmlns:a16="http://schemas.microsoft.com/office/drawing/2014/main" id="{529C6FE1-A040-534C-869A-B42C9A528B71}"/>
              </a:ext>
            </a:extLst>
          </p:cNvPr>
          <p:cNvSpPr/>
          <p:nvPr/>
        </p:nvSpPr>
        <p:spPr>
          <a:xfrm>
            <a:off x="6569574" y="5020244"/>
            <a:ext cx="2345826" cy="594360"/>
          </a:xfrm>
          <a:prstGeom prst="rect">
            <a:avLst/>
          </a:prstGeom>
          <a:solidFill>
            <a:schemeClr val="accent6"/>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2b: </a:t>
            </a:r>
            <a:r>
              <a:rPr kumimoji="0" lang="en-US" sz="1800" b="1" i="1"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L1 Cache Capacity</a:t>
            </a:r>
          </a:p>
        </p:txBody>
      </p:sp>
      <p:sp>
        <p:nvSpPr>
          <p:cNvPr id="65" name="Rectangle 64">
            <a:extLst>
              <a:ext uri="{FF2B5EF4-FFF2-40B4-BE49-F238E27FC236}">
                <a16:creationId xmlns:a16="http://schemas.microsoft.com/office/drawing/2014/main" id="{CD337A0F-219D-9045-9726-E2147F7B4783}"/>
              </a:ext>
            </a:extLst>
          </p:cNvPr>
          <p:cNvSpPr/>
          <p:nvPr/>
        </p:nvSpPr>
        <p:spPr>
          <a:xfrm>
            <a:off x="6057157" y="695617"/>
            <a:ext cx="337066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Memory Bottleneck Class</a:t>
            </a:r>
          </a:p>
        </p:txBody>
      </p:sp>
      <p:sp>
        <p:nvSpPr>
          <p:cNvPr id="76" name="Rounded Rectangle 75">
            <a:extLst>
              <a:ext uri="{FF2B5EF4-FFF2-40B4-BE49-F238E27FC236}">
                <a16:creationId xmlns:a16="http://schemas.microsoft.com/office/drawing/2014/main" id="{27063B40-663B-6947-A34B-31F097D89AD9}"/>
              </a:ext>
            </a:extLst>
          </p:cNvPr>
          <p:cNvSpPr/>
          <p:nvPr/>
        </p:nvSpPr>
        <p:spPr>
          <a:xfrm>
            <a:off x="145310" y="2186107"/>
            <a:ext cx="5903567" cy="2485787"/>
          </a:xfrm>
          <a:prstGeom prst="roundRect">
            <a:avLst/>
          </a:prstGeom>
          <a:solidFill>
            <a:schemeClr val="accent1">
              <a:lumMod val="20000"/>
              <a:lumOff val="80000"/>
            </a:schemeClr>
          </a:solidFill>
          <a:ln w="19050">
            <a:solidFill>
              <a:schemeClr val="tx1"/>
            </a:solidFill>
          </a:ln>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Six classes of </a:t>
            </a:r>
          </a:p>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data movement bottlenecks:</a:t>
            </a:r>
          </a:p>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srgbClr val="FFE700"/>
              </a:solidFill>
              <a:effectLst/>
              <a:uLnTx/>
              <a:uFillTx/>
              <a:latin typeface="Cambria" panose="02040503050406030204" pitchFamily="18" charset="0"/>
              <a:ea typeface="+mn-ea"/>
              <a:cs typeface="+mn-cs"/>
            </a:endParaRPr>
          </a:p>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each class ↔ data movement</a:t>
            </a:r>
          </a:p>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mitigation mechanism </a:t>
            </a:r>
          </a:p>
        </p:txBody>
      </p:sp>
    </p:spTree>
    <p:extLst>
      <p:ext uri="{BB962C8B-B14F-4D97-AF65-F5344CB8AC3E}">
        <p14:creationId xmlns:p14="http://schemas.microsoft.com/office/powerpoint/2010/main" val="13615265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3"/>
                                        </p:tgtEl>
                                        <p:attrNameLst>
                                          <p:attrName>style.visibility</p:attrName>
                                        </p:attrNameLst>
                                      </p:cBhvr>
                                      <p:to>
                                        <p:strVal val="visible"/>
                                      </p:to>
                                    </p:set>
                                    <p:animEffect transition="in" filter="fade">
                                      <p:cBhvr>
                                        <p:cTn id="7" dur="500"/>
                                        <p:tgtEl>
                                          <p:spTgt spid="7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6"/>
                                        </p:tgtEl>
                                        <p:attrNameLst>
                                          <p:attrName>style.visibility</p:attrName>
                                        </p:attrNameLst>
                                      </p:cBhvr>
                                      <p:to>
                                        <p:strVal val="visible"/>
                                      </p:to>
                                    </p:set>
                                    <p:animEffect transition="in" filter="fade">
                                      <p:cBhvr>
                                        <p:cTn id="12" dur="500"/>
                                        <p:tgtEl>
                                          <p:spTgt spid="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animBg="1"/>
      <p:bldP spid="76" grpId="0" animBg="1"/>
    </p:bldLst>
  </p:timing>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94AF52-21F7-AF46-B0F3-D19534050154}"/>
              </a:ext>
            </a:extLst>
          </p:cNvPr>
          <p:cNvSpPr>
            <a:spLocks noGrp="1"/>
          </p:cNvSpPr>
          <p:nvPr>
            <p:ph type="title"/>
          </p:nvPr>
        </p:nvSpPr>
        <p:spPr/>
        <p:txBody>
          <a:bodyPr/>
          <a:lstStyle/>
          <a:p>
            <a:r>
              <a:rPr lang="en-US" dirty="0"/>
              <a:t>DAMOV is Open Source</a:t>
            </a:r>
          </a:p>
        </p:txBody>
      </p:sp>
      <p:sp>
        <p:nvSpPr>
          <p:cNvPr id="3" name="Content Placeholder 2">
            <a:extLst>
              <a:ext uri="{FF2B5EF4-FFF2-40B4-BE49-F238E27FC236}">
                <a16:creationId xmlns:a16="http://schemas.microsoft.com/office/drawing/2014/main" id="{A25CD795-C093-2B41-9221-BD1BC99E4EED}"/>
              </a:ext>
            </a:extLst>
          </p:cNvPr>
          <p:cNvSpPr>
            <a:spLocks noGrp="1"/>
          </p:cNvSpPr>
          <p:nvPr>
            <p:ph idx="1"/>
          </p:nvPr>
        </p:nvSpPr>
        <p:spPr/>
        <p:txBody>
          <a:bodyPr/>
          <a:lstStyle/>
          <a:p>
            <a:r>
              <a:rPr lang="en-US" dirty="0"/>
              <a:t>We open-source our </a:t>
            </a:r>
            <a:r>
              <a:rPr lang="en-US" dirty="0">
                <a:solidFill>
                  <a:srgbClr val="0000FF"/>
                </a:solidFill>
              </a:rPr>
              <a:t>benchmark suite </a:t>
            </a:r>
            <a:r>
              <a:rPr lang="en-US" dirty="0"/>
              <a:t>and our </a:t>
            </a:r>
            <a:r>
              <a:rPr lang="en-US" dirty="0">
                <a:solidFill>
                  <a:srgbClr val="0000FF"/>
                </a:solidFill>
              </a:rPr>
              <a:t>toolchain</a:t>
            </a:r>
          </a:p>
        </p:txBody>
      </p:sp>
      <p:grpSp>
        <p:nvGrpSpPr>
          <p:cNvPr id="4" name="Group 3">
            <a:extLst>
              <a:ext uri="{FF2B5EF4-FFF2-40B4-BE49-F238E27FC236}">
                <a16:creationId xmlns:a16="http://schemas.microsoft.com/office/drawing/2014/main" id="{9620267C-CBDE-EF46-B778-E8AC9B64AF61}"/>
              </a:ext>
            </a:extLst>
          </p:cNvPr>
          <p:cNvGrpSpPr/>
          <p:nvPr/>
        </p:nvGrpSpPr>
        <p:grpSpPr>
          <a:xfrm>
            <a:off x="145521" y="1554109"/>
            <a:ext cx="8852958" cy="4666132"/>
            <a:chOff x="252268" y="1152197"/>
            <a:chExt cx="8639464" cy="4553606"/>
          </a:xfrm>
        </p:grpSpPr>
        <p:pic>
          <p:nvPicPr>
            <p:cNvPr id="5" name="Picture 4">
              <a:extLst>
                <a:ext uri="{FF2B5EF4-FFF2-40B4-BE49-F238E27FC236}">
                  <a16:creationId xmlns:a16="http://schemas.microsoft.com/office/drawing/2014/main" id="{56E7B138-5B93-B148-9B77-BC0666989B57}"/>
                </a:ext>
              </a:extLst>
            </p:cNvPr>
            <p:cNvPicPr>
              <a:picLocks noChangeAspect="1"/>
            </p:cNvPicPr>
            <p:nvPr/>
          </p:nvPicPr>
          <p:blipFill rotWithShape="1">
            <a:blip r:embed="rId3"/>
            <a:srcRect t="1861" r="11807"/>
            <a:stretch/>
          </p:blipFill>
          <p:spPr>
            <a:xfrm>
              <a:off x="252268" y="1152197"/>
              <a:ext cx="8639464" cy="4553606"/>
            </a:xfrm>
            <a:prstGeom prst="rect">
              <a:avLst/>
            </a:prstGeom>
          </p:spPr>
        </p:pic>
        <p:sp>
          <p:nvSpPr>
            <p:cNvPr id="6" name="Rectangle 5">
              <a:extLst>
                <a:ext uri="{FF2B5EF4-FFF2-40B4-BE49-F238E27FC236}">
                  <a16:creationId xmlns:a16="http://schemas.microsoft.com/office/drawing/2014/main" id="{D16E0130-D316-5B42-B8E7-FBA54702DFD5}"/>
                </a:ext>
              </a:extLst>
            </p:cNvPr>
            <p:cNvSpPr/>
            <p:nvPr/>
          </p:nvSpPr>
          <p:spPr>
            <a:xfrm>
              <a:off x="1730215" y="1178805"/>
              <a:ext cx="352540" cy="176270"/>
            </a:xfrm>
            <a:prstGeom prst="rect">
              <a:avLst/>
            </a:prstGeom>
            <a:solidFill>
              <a:srgbClr val="FAFB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56B469FF-DDCA-1A40-9C48-E36AB90D6932}"/>
                </a:ext>
              </a:extLst>
            </p:cNvPr>
            <p:cNvSpPr/>
            <p:nvPr/>
          </p:nvSpPr>
          <p:spPr>
            <a:xfrm>
              <a:off x="309847" y="1152197"/>
              <a:ext cx="113390" cy="176270"/>
            </a:xfrm>
            <a:prstGeom prst="rect">
              <a:avLst/>
            </a:prstGeom>
            <a:solidFill>
              <a:srgbClr val="FAFB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F026486B-DB2C-074C-A15F-0B6A8A0EC5B6}"/>
                </a:ext>
              </a:extLst>
            </p:cNvPr>
            <p:cNvSpPr/>
            <p:nvPr/>
          </p:nvSpPr>
          <p:spPr>
            <a:xfrm>
              <a:off x="7756546" y="1178805"/>
              <a:ext cx="1135186" cy="176270"/>
            </a:xfrm>
            <a:prstGeom prst="rect">
              <a:avLst/>
            </a:prstGeom>
            <a:solidFill>
              <a:srgbClr val="FAFB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0" name="Group 9">
            <a:extLst>
              <a:ext uri="{FF2B5EF4-FFF2-40B4-BE49-F238E27FC236}">
                <a16:creationId xmlns:a16="http://schemas.microsoft.com/office/drawing/2014/main" id="{EFBBB3A6-560E-D24A-910C-DA01186D7D6A}"/>
              </a:ext>
            </a:extLst>
          </p:cNvPr>
          <p:cNvGrpSpPr/>
          <p:nvPr/>
        </p:nvGrpSpPr>
        <p:grpSpPr>
          <a:xfrm>
            <a:off x="-15699" y="2918762"/>
            <a:ext cx="2663466" cy="369332"/>
            <a:chOff x="-15699" y="2562311"/>
            <a:chExt cx="2663466" cy="369332"/>
          </a:xfrm>
        </p:grpSpPr>
        <p:sp>
          <p:nvSpPr>
            <p:cNvPr id="11" name="Rectangle 10">
              <a:extLst>
                <a:ext uri="{FF2B5EF4-FFF2-40B4-BE49-F238E27FC236}">
                  <a16:creationId xmlns:a16="http://schemas.microsoft.com/office/drawing/2014/main" id="{138CE2FB-8BEB-7A40-AEF9-7D16CD2E67B4}"/>
                </a:ext>
              </a:extLst>
            </p:cNvPr>
            <p:cNvSpPr/>
            <p:nvPr/>
          </p:nvSpPr>
          <p:spPr>
            <a:xfrm>
              <a:off x="-15699" y="2562311"/>
              <a:ext cx="1401154" cy="369332"/>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mbria" panose="02040503050406030204" pitchFamily="18" charset="0"/>
                  <a:ea typeface="ＭＳ Ｐゴシック" panose="020B0600070205080204" pitchFamily="34" charset="-128"/>
                  <a:cs typeface="+mn-cs"/>
                </a:rPr>
                <a:t>DAMOV-SIM</a:t>
              </a:r>
              <a:endParaRPr kumimoji="0" lang="en-US" sz="1800" b="0" i="0" u="none" strike="noStrike" kern="1200" cap="none" spc="0" normalizeH="0" baseline="0" noProof="0" dirty="0">
                <a:ln>
                  <a:noFill/>
                </a:ln>
                <a:solidFill>
                  <a:srgbClr val="FF0000"/>
                </a:solidFill>
                <a:effectLst/>
                <a:uLnTx/>
                <a:uFillTx/>
                <a:latin typeface="Calibri" panose="020F0502020204030204"/>
                <a:ea typeface="ＭＳ Ｐゴシック" panose="020B0600070205080204" pitchFamily="34" charset="-128"/>
                <a:cs typeface="+mn-cs"/>
              </a:endParaRPr>
            </a:p>
          </p:txBody>
        </p:sp>
        <p:sp>
          <p:nvSpPr>
            <p:cNvPr id="12" name="Rounded Rectangle 11">
              <a:extLst>
                <a:ext uri="{FF2B5EF4-FFF2-40B4-BE49-F238E27FC236}">
                  <a16:creationId xmlns:a16="http://schemas.microsoft.com/office/drawing/2014/main" id="{43909CEA-9B18-FF48-85B4-2E540D3C24FA}"/>
                </a:ext>
              </a:extLst>
            </p:cNvPr>
            <p:cNvSpPr/>
            <p:nvPr/>
          </p:nvSpPr>
          <p:spPr>
            <a:xfrm>
              <a:off x="1385455" y="2615869"/>
              <a:ext cx="1262312" cy="262217"/>
            </a:xfrm>
            <a:prstGeom prst="roundRect">
              <a:avLst/>
            </a:prstGeom>
            <a:solidFill>
              <a:srgbClr val="FF0000">
                <a:alpha val="9804"/>
              </a:srgbClr>
            </a:solidFill>
            <a:ln w="38100">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3" name="Group 12">
            <a:extLst>
              <a:ext uri="{FF2B5EF4-FFF2-40B4-BE49-F238E27FC236}">
                <a16:creationId xmlns:a16="http://schemas.microsoft.com/office/drawing/2014/main" id="{11751DE1-1E78-D040-9898-61E9F03B7ADA}"/>
              </a:ext>
            </a:extLst>
          </p:cNvPr>
          <p:cNvGrpSpPr/>
          <p:nvPr/>
        </p:nvGrpSpPr>
        <p:grpSpPr>
          <a:xfrm>
            <a:off x="60292" y="3341652"/>
            <a:ext cx="2587475" cy="646331"/>
            <a:chOff x="60292" y="2985201"/>
            <a:chExt cx="2587475" cy="646331"/>
          </a:xfrm>
        </p:grpSpPr>
        <p:sp>
          <p:nvSpPr>
            <p:cNvPr id="14" name="Rectangle 13">
              <a:extLst>
                <a:ext uri="{FF2B5EF4-FFF2-40B4-BE49-F238E27FC236}">
                  <a16:creationId xmlns:a16="http://schemas.microsoft.com/office/drawing/2014/main" id="{E46B9D0C-08EC-E745-91A5-6CB7531E913F}"/>
                </a:ext>
              </a:extLst>
            </p:cNvPr>
            <p:cNvSpPr/>
            <p:nvPr/>
          </p:nvSpPr>
          <p:spPr>
            <a:xfrm>
              <a:off x="60292" y="2985201"/>
              <a:ext cx="1401154" cy="646331"/>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mbria" panose="02040503050406030204" pitchFamily="18" charset="0"/>
                  <a:ea typeface="ＭＳ Ｐゴシック" panose="020B0600070205080204" pitchFamily="34" charset="-128"/>
                  <a:cs typeface="+mn-cs"/>
                </a:rPr>
                <a:t>DAMOV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mbria" panose="02040503050406030204" pitchFamily="18" charset="0"/>
                  <a:ea typeface="ＭＳ Ｐゴシック" panose="020B0600070205080204" pitchFamily="34" charset="-128"/>
                  <a:cs typeface="+mn-cs"/>
                </a:rPr>
                <a:t>Benchmarks</a:t>
              </a:r>
              <a:endParaRPr kumimoji="0" lang="en-US" sz="1800" b="0" i="0" u="none" strike="noStrike" kern="1200" cap="none" spc="0" normalizeH="0" baseline="0" noProof="0" dirty="0">
                <a:ln>
                  <a:noFill/>
                </a:ln>
                <a:solidFill>
                  <a:srgbClr val="FF0000"/>
                </a:solidFill>
                <a:effectLst/>
                <a:uLnTx/>
                <a:uFillTx/>
                <a:latin typeface="Calibri" panose="020F0502020204030204"/>
                <a:ea typeface="ＭＳ Ｐゴシック" panose="020B0600070205080204" pitchFamily="34" charset="-128"/>
                <a:cs typeface="+mn-cs"/>
              </a:endParaRPr>
            </a:p>
          </p:txBody>
        </p:sp>
        <p:sp>
          <p:nvSpPr>
            <p:cNvPr id="15" name="Rounded Rectangle 14">
              <a:extLst>
                <a:ext uri="{FF2B5EF4-FFF2-40B4-BE49-F238E27FC236}">
                  <a16:creationId xmlns:a16="http://schemas.microsoft.com/office/drawing/2014/main" id="{FACB314E-C336-3340-9731-B5B0B822CE99}"/>
                </a:ext>
              </a:extLst>
            </p:cNvPr>
            <p:cNvSpPr/>
            <p:nvPr/>
          </p:nvSpPr>
          <p:spPr>
            <a:xfrm>
              <a:off x="1385455" y="3070052"/>
              <a:ext cx="1262312" cy="262217"/>
            </a:xfrm>
            <a:prstGeom prst="roundRect">
              <a:avLst/>
            </a:prstGeom>
            <a:solidFill>
              <a:srgbClr val="FF0000">
                <a:alpha val="9804"/>
              </a:srgbClr>
            </a:solidFill>
            <a:ln w="38100">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2623437294"/>
      </p:ext>
    </p:extLst>
  </p:cSld>
  <p:clrMapOvr>
    <a:masterClrMapping/>
  </p:clrMapOvr>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94AF52-21F7-AF46-B0F3-D19534050154}"/>
              </a:ext>
            </a:extLst>
          </p:cNvPr>
          <p:cNvSpPr>
            <a:spLocks noGrp="1"/>
          </p:cNvSpPr>
          <p:nvPr>
            <p:ph type="title"/>
          </p:nvPr>
        </p:nvSpPr>
        <p:spPr/>
        <p:txBody>
          <a:bodyPr/>
          <a:lstStyle/>
          <a:p>
            <a:r>
              <a:rPr lang="en-US" dirty="0"/>
              <a:t>DAMOV is Open Source</a:t>
            </a:r>
          </a:p>
        </p:txBody>
      </p:sp>
      <p:sp>
        <p:nvSpPr>
          <p:cNvPr id="3" name="Content Placeholder 2">
            <a:extLst>
              <a:ext uri="{FF2B5EF4-FFF2-40B4-BE49-F238E27FC236}">
                <a16:creationId xmlns:a16="http://schemas.microsoft.com/office/drawing/2014/main" id="{A25CD795-C093-2B41-9221-BD1BC99E4EED}"/>
              </a:ext>
            </a:extLst>
          </p:cNvPr>
          <p:cNvSpPr>
            <a:spLocks noGrp="1"/>
          </p:cNvSpPr>
          <p:nvPr>
            <p:ph idx="1"/>
          </p:nvPr>
        </p:nvSpPr>
        <p:spPr/>
        <p:txBody>
          <a:bodyPr/>
          <a:lstStyle/>
          <a:p>
            <a:r>
              <a:rPr lang="en-US" dirty="0"/>
              <a:t>We open-source our </a:t>
            </a:r>
            <a:r>
              <a:rPr lang="en-US" dirty="0">
                <a:solidFill>
                  <a:srgbClr val="0000FF"/>
                </a:solidFill>
              </a:rPr>
              <a:t>benchmark suite </a:t>
            </a:r>
            <a:r>
              <a:rPr lang="en-US" dirty="0"/>
              <a:t>and our </a:t>
            </a:r>
            <a:r>
              <a:rPr lang="en-US" dirty="0">
                <a:solidFill>
                  <a:srgbClr val="0000FF"/>
                </a:solidFill>
              </a:rPr>
              <a:t>toolchain</a:t>
            </a:r>
          </a:p>
        </p:txBody>
      </p:sp>
      <p:grpSp>
        <p:nvGrpSpPr>
          <p:cNvPr id="4" name="Group 3">
            <a:extLst>
              <a:ext uri="{FF2B5EF4-FFF2-40B4-BE49-F238E27FC236}">
                <a16:creationId xmlns:a16="http://schemas.microsoft.com/office/drawing/2014/main" id="{9620267C-CBDE-EF46-B778-E8AC9B64AF61}"/>
              </a:ext>
            </a:extLst>
          </p:cNvPr>
          <p:cNvGrpSpPr/>
          <p:nvPr/>
        </p:nvGrpSpPr>
        <p:grpSpPr>
          <a:xfrm>
            <a:off x="145521" y="1554109"/>
            <a:ext cx="8852958" cy="4666132"/>
            <a:chOff x="252268" y="1152197"/>
            <a:chExt cx="8639464" cy="4553606"/>
          </a:xfrm>
        </p:grpSpPr>
        <p:pic>
          <p:nvPicPr>
            <p:cNvPr id="5" name="Picture 4">
              <a:extLst>
                <a:ext uri="{FF2B5EF4-FFF2-40B4-BE49-F238E27FC236}">
                  <a16:creationId xmlns:a16="http://schemas.microsoft.com/office/drawing/2014/main" id="{56E7B138-5B93-B148-9B77-BC0666989B57}"/>
                </a:ext>
              </a:extLst>
            </p:cNvPr>
            <p:cNvPicPr>
              <a:picLocks noChangeAspect="1"/>
            </p:cNvPicPr>
            <p:nvPr/>
          </p:nvPicPr>
          <p:blipFill rotWithShape="1">
            <a:blip r:embed="rId3"/>
            <a:srcRect t="1861" r="11807"/>
            <a:stretch/>
          </p:blipFill>
          <p:spPr>
            <a:xfrm>
              <a:off x="252268" y="1152197"/>
              <a:ext cx="8639464" cy="4553606"/>
            </a:xfrm>
            <a:prstGeom prst="rect">
              <a:avLst/>
            </a:prstGeom>
          </p:spPr>
        </p:pic>
        <p:sp>
          <p:nvSpPr>
            <p:cNvPr id="6" name="Rectangle 5">
              <a:extLst>
                <a:ext uri="{FF2B5EF4-FFF2-40B4-BE49-F238E27FC236}">
                  <a16:creationId xmlns:a16="http://schemas.microsoft.com/office/drawing/2014/main" id="{D16E0130-D316-5B42-B8E7-FBA54702DFD5}"/>
                </a:ext>
              </a:extLst>
            </p:cNvPr>
            <p:cNvSpPr/>
            <p:nvPr/>
          </p:nvSpPr>
          <p:spPr>
            <a:xfrm>
              <a:off x="1730215" y="1178805"/>
              <a:ext cx="352540" cy="176270"/>
            </a:xfrm>
            <a:prstGeom prst="rect">
              <a:avLst/>
            </a:prstGeom>
            <a:solidFill>
              <a:srgbClr val="FAFB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56B469FF-DDCA-1A40-9C48-E36AB90D6932}"/>
                </a:ext>
              </a:extLst>
            </p:cNvPr>
            <p:cNvSpPr/>
            <p:nvPr/>
          </p:nvSpPr>
          <p:spPr>
            <a:xfrm>
              <a:off x="309847" y="1152197"/>
              <a:ext cx="113390" cy="176270"/>
            </a:xfrm>
            <a:prstGeom prst="rect">
              <a:avLst/>
            </a:prstGeom>
            <a:solidFill>
              <a:srgbClr val="FAFB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F026486B-DB2C-074C-A15F-0B6A8A0EC5B6}"/>
                </a:ext>
              </a:extLst>
            </p:cNvPr>
            <p:cNvSpPr/>
            <p:nvPr/>
          </p:nvSpPr>
          <p:spPr>
            <a:xfrm>
              <a:off x="7756546" y="1178805"/>
              <a:ext cx="1135186" cy="176270"/>
            </a:xfrm>
            <a:prstGeom prst="rect">
              <a:avLst/>
            </a:prstGeom>
            <a:solidFill>
              <a:srgbClr val="FAFB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0" name="Group 9">
            <a:extLst>
              <a:ext uri="{FF2B5EF4-FFF2-40B4-BE49-F238E27FC236}">
                <a16:creationId xmlns:a16="http://schemas.microsoft.com/office/drawing/2014/main" id="{EFBBB3A6-560E-D24A-910C-DA01186D7D6A}"/>
              </a:ext>
            </a:extLst>
          </p:cNvPr>
          <p:cNvGrpSpPr/>
          <p:nvPr/>
        </p:nvGrpSpPr>
        <p:grpSpPr>
          <a:xfrm>
            <a:off x="-15699" y="2918762"/>
            <a:ext cx="2663466" cy="369332"/>
            <a:chOff x="-15699" y="2562311"/>
            <a:chExt cx="2663466" cy="369332"/>
          </a:xfrm>
        </p:grpSpPr>
        <p:sp>
          <p:nvSpPr>
            <p:cNvPr id="11" name="Rectangle 10">
              <a:extLst>
                <a:ext uri="{FF2B5EF4-FFF2-40B4-BE49-F238E27FC236}">
                  <a16:creationId xmlns:a16="http://schemas.microsoft.com/office/drawing/2014/main" id="{138CE2FB-8BEB-7A40-AEF9-7D16CD2E67B4}"/>
                </a:ext>
              </a:extLst>
            </p:cNvPr>
            <p:cNvSpPr/>
            <p:nvPr/>
          </p:nvSpPr>
          <p:spPr>
            <a:xfrm>
              <a:off x="-15699" y="2562311"/>
              <a:ext cx="1401154" cy="369332"/>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mbria" panose="02040503050406030204" pitchFamily="18" charset="0"/>
                  <a:ea typeface="ＭＳ Ｐゴシック" panose="020B0600070205080204" pitchFamily="34" charset="-128"/>
                  <a:cs typeface="+mn-cs"/>
                </a:rPr>
                <a:t>DAMOV-SIM</a:t>
              </a:r>
              <a:endParaRPr kumimoji="0" lang="en-US" sz="1800" b="0" i="0" u="none" strike="noStrike" kern="1200" cap="none" spc="0" normalizeH="0" baseline="0" noProof="0" dirty="0">
                <a:ln>
                  <a:noFill/>
                </a:ln>
                <a:solidFill>
                  <a:srgbClr val="FF0000"/>
                </a:solidFill>
                <a:effectLst/>
                <a:uLnTx/>
                <a:uFillTx/>
                <a:latin typeface="Calibri" panose="020F0502020204030204"/>
                <a:ea typeface="ＭＳ Ｐゴシック" panose="020B0600070205080204" pitchFamily="34" charset="-128"/>
                <a:cs typeface="+mn-cs"/>
              </a:endParaRPr>
            </a:p>
          </p:txBody>
        </p:sp>
        <p:sp>
          <p:nvSpPr>
            <p:cNvPr id="12" name="Rounded Rectangle 11">
              <a:extLst>
                <a:ext uri="{FF2B5EF4-FFF2-40B4-BE49-F238E27FC236}">
                  <a16:creationId xmlns:a16="http://schemas.microsoft.com/office/drawing/2014/main" id="{43909CEA-9B18-FF48-85B4-2E540D3C24FA}"/>
                </a:ext>
              </a:extLst>
            </p:cNvPr>
            <p:cNvSpPr/>
            <p:nvPr/>
          </p:nvSpPr>
          <p:spPr>
            <a:xfrm>
              <a:off x="1385455" y="2615869"/>
              <a:ext cx="1262312" cy="262217"/>
            </a:xfrm>
            <a:prstGeom prst="roundRect">
              <a:avLst/>
            </a:prstGeom>
            <a:solidFill>
              <a:srgbClr val="FF0000">
                <a:alpha val="9804"/>
              </a:srgbClr>
            </a:solidFill>
            <a:ln w="38100">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3" name="Group 12">
            <a:extLst>
              <a:ext uri="{FF2B5EF4-FFF2-40B4-BE49-F238E27FC236}">
                <a16:creationId xmlns:a16="http://schemas.microsoft.com/office/drawing/2014/main" id="{11751DE1-1E78-D040-9898-61E9F03B7ADA}"/>
              </a:ext>
            </a:extLst>
          </p:cNvPr>
          <p:cNvGrpSpPr/>
          <p:nvPr/>
        </p:nvGrpSpPr>
        <p:grpSpPr>
          <a:xfrm>
            <a:off x="60292" y="3341652"/>
            <a:ext cx="2587475" cy="646331"/>
            <a:chOff x="60292" y="2985201"/>
            <a:chExt cx="2587475" cy="646331"/>
          </a:xfrm>
        </p:grpSpPr>
        <p:sp>
          <p:nvSpPr>
            <p:cNvPr id="14" name="Rectangle 13">
              <a:extLst>
                <a:ext uri="{FF2B5EF4-FFF2-40B4-BE49-F238E27FC236}">
                  <a16:creationId xmlns:a16="http://schemas.microsoft.com/office/drawing/2014/main" id="{E46B9D0C-08EC-E745-91A5-6CB7531E913F}"/>
                </a:ext>
              </a:extLst>
            </p:cNvPr>
            <p:cNvSpPr/>
            <p:nvPr/>
          </p:nvSpPr>
          <p:spPr>
            <a:xfrm>
              <a:off x="60292" y="2985201"/>
              <a:ext cx="1401154" cy="646331"/>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mbria" panose="02040503050406030204" pitchFamily="18" charset="0"/>
                  <a:ea typeface="ＭＳ Ｐゴシック" panose="020B0600070205080204" pitchFamily="34" charset="-128"/>
                  <a:cs typeface="+mn-cs"/>
                </a:rPr>
                <a:t>DAMOV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mbria" panose="02040503050406030204" pitchFamily="18" charset="0"/>
                  <a:ea typeface="ＭＳ Ｐゴシック" panose="020B0600070205080204" pitchFamily="34" charset="-128"/>
                  <a:cs typeface="+mn-cs"/>
                </a:rPr>
                <a:t>Benchmarks</a:t>
              </a:r>
              <a:endParaRPr kumimoji="0" lang="en-US" sz="1800" b="0" i="0" u="none" strike="noStrike" kern="1200" cap="none" spc="0" normalizeH="0" baseline="0" noProof="0" dirty="0">
                <a:ln>
                  <a:noFill/>
                </a:ln>
                <a:solidFill>
                  <a:srgbClr val="FF0000"/>
                </a:solidFill>
                <a:effectLst/>
                <a:uLnTx/>
                <a:uFillTx/>
                <a:latin typeface="Calibri" panose="020F0502020204030204"/>
                <a:ea typeface="ＭＳ Ｐゴシック" panose="020B0600070205080204" pitchFamily="34" charset="-128"/>
                <a:cs typeface="+mn-cs"/>
              </a:endParaRPr>
            </a:p>
          </p:txBody>
        </p:sp>
        <p:sp>
          <p:nvSpPr>
            <p:cNvPr id="15" name="Rounded Rectangle 14">
              <a:extLst>
                <a:ext uri="{FF2B5EF4-FFF2-40B4-BE49-F238E27FC236}">
                  <a16:creationId xmlns:a16="http://schemas.microsoft.com/office/drawing/2014/main" id="{FACB314E-C336-3340-9731-B5B0B822CE99}"/>
                </a:ext>
              </a:extLst>
            </p:cNvPr>
            <p:cNvSpPr/>
            <p:nvPr/>
          </p:nvSpPr>
          <p:spPr>
            <a:xfrm>
              <a:off x="1385455" y="3070052"/>
              <a:ext cx="1262312" cy="262217"/>
            </a:xfrm>
            <a:prstGeom prst="roundRect">
              <a:avLst/>
            </a:prstGeom>
            <a:solidFill>
              <a:srgbClr val="FF0000">
                <a:alpha val="9804"/>
              </a:srgbClr>
            </a:solidFill>
            <a:ln w="38100">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7" name="Rectangle 16">
            <a:extLst>
              <a:ext uri="{FF2B5EF4-FFF2-40B4-BE49-F238E27FC236}">
                <a16:creationId xmlns:a16="http://schemas.microsoft.com/office/drawing/2014/main" id="{CF4B9F11-828E-3D4A-A8C5-18AF04EEB038}"/>
              </a:ext>
            </a:extLst>
          </p:cNvPr>
          <p:cNvSpPr/>
          <p:nvPr/>
        </p:nvSpPr>
        <p:spPr>
          <a:xfrm>
            <a:off x="-15699" y="2780928"/>
            <a:ext cx="9167549" cy="1082348"/>
          </a:xfrm>
          <a:prstGeom prst="rect">
            <a:avLst/>
          </a:prstGeom>
          <a:solidFill>
            <a:srgbClr val="77BF6F"/>
          </a:solidFill>
          <a:ln>
            <a:noFill/>
          </a:ln>
        </p:spPr>
        <p:style>
          <a:lnRef idx="2">
            <a:schemeClr val="dk1"/>
          </a:lnRef>
          <a:fillRef idx="1">
            <a:schemeClr val="lt1"/>
          </a:fillRef>
          <a:effectRef idx="0">
            <a:schemeClr val="dk1"/>
          </a:effectRef>
          <a:fontRef idx="minor">
            <a:schemeClr val="dk1"/>
          </a:fontRef>
        </p:style>
        <p:txBody>
          <a:bodyPr wrap="square">
            <a:spAutoFit/>
          </a:bodyPr>
          <a:lstStyle/>
          <a:p>
            <a:pPr marL="0" marR="0" lvl="0" indent="0" algn="ctr" defTabSz="914400" rtl="0" eaLnBrk="1" fontAlgn="auto" latinLnBrk="0" hangingPunct="1">
              <a:lnSpc>
                <a:spcPct val="100000"/>
              </a:lnSpc>
              <a:spcBef>
                <a:spcPts val="500"/>
              </a:spcBef>
              <a:spcAft>
                <a:spcPts val="500"/>
              </a:spcAft>
              <a:buClrTx/>
              <a:buSzTx/>
              <a:buFontTx/>
              <a:buNone/>
              <a:tabLst/>
              <a:defRPr/>
            </a:pPr>
            <a:r>
              <a:rPr kumimoji="0" lang="en-US" sz="2800" b="1" i="0" u="none" strike="noStrike" kern="1200" cap="none" spc="0" normalizeH="0" baseline="0" noProof="0" dirty="0">
                <a:ln>
                  <a:noFill/>
                </a:ln>
                <a:solidFill>
                  <a:srgbClr val="F8E702"/>
                </a:solidFill>
                <a:effectLst/>
                <a:uLnTx/>
                <a:uFillTx/>
                <a:latin typeface="Cambria" panose="02040503050406030204" pitchFamily="18" charset="0"/>
                <a:ea typeface="+mn-ea"/>
                <a:cs typeface="+mn-cs"/>
              </a:rPr>
              <a:t>Get DAMOV at:</a:t>
            </a:r>
            <a:r>
              <a:rPr kumimoji="0" lang="en-US" sz="2800" b="1" i="0" u="none" strike="noStrike" kern="1200" cap="none" spc="0" normalizeH="0" baseline="0" noProof="0" dirty="0">
                <a:ln>
                  <a:noFill/>
                </a:ln>
                <a:solidFill>
                  <a:srgbClr val="FFFF00"/>
                </a:solidFill>
                <a:effectLst/>
                <a:uLnTx/>
                <a:uFillTx/>
                <a:latin typeface="Cambria" panose="02040503050406030204" pitchFamily="18" charset="0"/>
                <a:ea typeface="+mn-ea"/>
                <a:cs typeface="+mn-cs"/>
              </a:rPr>
              <a:t> </a:t>
            </a:r>
          </a:p>
          <a:p>
            <a:pPr marL="0" marR="0" lvl="0" indent="0" algn="ctr" defTabSz="914400" rtl="0" eaLnBrk="1" fontAlgn="auto" latinLnBrk="0" hangingPunct="1">
              <a:lnSpc>
                <a:spcPct val="100000"/>
              </a:lnSpc>
              <a:spcBef>
                <a:spcPts val="500"/>
              </a:spcBef>
              <a:spcAft>
                <a:spcPts val="50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ambria" panose="02040503050406030204" pitchFamily="18" charset="0"/>
                <a:ea typeface="+mn-ea"/>
                <a:cs typeface="+mn-cs"/>
                <a:hlinkClick r:id="rId4"/>
              </a:rPr>
              <a:t>https://github.com/CMU-SAFARI/DAMOV</a:t>
            </a:r>
            <a:r>
              <a:rPr kumimoji="0" lang="en-US" sz="2800" b="1" i="0"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 </a:t>
            </a:r>
          </a:p>
        </p:txBody>
      </p:sp>
    </p:spTree>
    <p:extLst>
      <p:ext uri="{BB962C8B-B14F-4D97-AF65-F5344CB8AC3E}">
        <p14:creationId xmlns:p14="http://schemas.microsoft.com/office/powerpoint/2010/main" val="272433660"/>
      </p:ext>
    </p:extLst>
  </p:cSld>
  <p:clrMapOvr>
    <a:masterClrMapping/>
  </p:clrMapOvr>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a:xfrm>
            <a:off x="228600" y="152400"/>
            <a:ext cx="8915400" cy="1066800"/>
          </a:xfrm>
        </p:spPr>
        <p:txBody>
          <a:bodyPr/>
          <a:lstStyle/>
          <a:p>
            <a:r>
              <a:rPr lang="en-US" sz="3100" dirty="0"/>
              <a:t>More on DAMOV Analysis Methodology &amp; Workloads</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endParaRPr lang="en-US" dirty="0">
              <a:solidFill>
                <a:srgbClr val="0000FF"/>
              </a:solidFill>
            </a:endParaRPr>
          </a:p>
        </p:txBody>
      </p:sp>
      <p:sp>
        <p:nvSpPr>
          <p:cNvPr id="5" name="Rectangle 4">
            <a:extLst>
              <a:ext uri="{FF2B5EF4-FFF2-40B4-BE49-F238E27FC236}">
                <a16:creationId xmlns:a16="http://schemas.microsoft.com/office/drawing/2014/main" id="{5DFA3366-29E6-914D-98EA-E6458972951E}"/>
              </a:ext>
            </a:extLst>
          </p:cNvPr>
          <p:cNvSpPr/>
          <p:nvPr/>
        </p:nvSpPr>
        <p:spPr>
          <a:xfrm>
            <a:off x="-76200" y="6535579"/>
            <a:ext cx="9153500" cy="24622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https://www.youtube.com/watch?v=GWideVyo0nM&amp;list=PL5Q2soXY2Zi_tOTAYm--dYByNPL7JhwR9&amp;index=3</a:t>
            </a: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rPr>
              <a:t> </a:t>
            </a:r>
          </a:p>
        </p:txBody>
      </p:sp>
      <p:pic>
        <p:nvPicPr>
          <p:cNvPr id="4" name="Picture 3">
            <a:extLst>
              <a:ext uri="{FF2B5EF4-FFF2-40B4-BE49-F238E27FC236}">
                <a16:creationId xmlns:a16="http://schemas.microsoft.com/office/drawing/2014/main" id="{1522E1A7-90CA-BD4A-96D7-2BBC406FEC9F}"/>
              </a:ext>
            </a:extLst>
          </p:cNvPr>
          <p:cNvPicPr>
            <a:picLocks noChangeAspect="1"/>
          </p:cNvPicPr>
          <p:nvPr/>
        </p:nvPicPr>
        <p:blipFill>
          <a:blip r:embed="rId3"/>
          <a:stretch>
            <a:fillRect/>
          </a:stretch>
        </p:blipFill>
        <p:spPr>
          <a:xfrm>
            <a:off x="395536" y="924198"/>
            <a:ext cx="8065702" cy="5529138"/>
          </a:xfrm>
          <a:prstGeom prst="rect">
            <a:avLst/>
          </a:prstGeom>
        </p:spPr>
      </p:pic>
    </p:spTree>
    <p:extLst>
      <p:ext uri="{BB962C8B-B14F-4D97-AF65-F5344CB8AC3E}">
        <p14:creationId xmlns:p14="http://schemas.microsoft.com/office/powerpoint/2010/main" val="2729616113"/>
      </p:ext>
    </p:extLst>
  </p:cSld>
  <p:clrMapOvr>
    <a:masterClrMapping/>
  </p:clrMapOvr>
  <p:transition/>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B8B247-8B3E-024A-9717-C4ABA7B35A1E}"/>
              </a:ext>
            </a:extLst>
          </p:cNvPr>
          <p:cNvSpPr>
            <a:spLocks noGrp="1"/>
          </p:cNvSpPr>
          <p:nvPr>
            <p:ph type="title"/>
          </p:nvPr>
        </p:nvSpPr>
        <p:spPr>
          <a:xfrm>
            <a:off x="228600" y="152400"/>
            <a:ext cx="8915400" cy="1066800"/>
          </a:xfrm>
        </p:spPr>
        <p:txBody>
          <a:bodyPr/>
          <a:lstStyle/>
          <a:p>
            <a:r>
              <a:rPr lang="en-US" dirty="0"/>
              <a:t>More on DAMOV Methods &amp; Benchmarks</a:t>
            </a:r>
          </a:p>
        </p:txBody>
      </p:sp>
      <p:sp>
        <p:nvSpPr>
          <p:cNvPr id="3" name="Content Placeholder 2">
            <a:extLst>
              <a:ext uri="{FF2B5EF4-FFF2-40B4-BE49-F238E27FC236}">
                <a16:creationId xmlns:a16="http://schemas.microsoft.com/office/drawing/2014/main" id="{14C9A10E-D91C-A242-904A-DBA5990779A0}"/>
              </a:ext>
            </a:extLst>
          </p:cNvPr>
          <p:cNvSpPr>
            <a:spLocks noGrp="1"/>
          </p:cNvSpPr>
          <p:nvPr>
            <p:ph idx="1"/>
          </p:nvPr>
        </p:nvSpPr>
        <p:spPr>
          <a:xfrm>
            <a:off x="228600" y="980728"/>
            <a:ext cx="8610600" cy="5195664"/>
          </a:xfrm>
        </p:spPr>
        <p:txBody>
          <a:bodyPr/>
          <a:lstStyle/>
          <a:p>
            <a:r>
              <a:rPr lang="en-US" sz="1650" dirty="0"/>
              <a:t>Geraldo F. Oliveira, Juan Gomez-Luna, Lois </a:t>
            </a:r>
            <a:r>
              <a:rPr lang="en-US" sz="1650" dirty="0" err="1"/>
              <a:t>Orosa</a:t>
            </a:r>
            <a:r>
              <a:rPr lang="en-US" sz="1650" dirty="0"/>
              <a:t>, </a:t>
            </a:r>
            <a:r>
              <a:rPr lang="en-US" sz="1650" dirty="0" err="1"/>
              <a:t>Saugata</a:t>
            </a:r>
            <a:r>
              <a:rPr lang="en-US" sz="1650" dirty="0"/>
              <a:t> Ghose, Nandita Vijaykumar, Ivan </a:t>
            </a:r>
            <a:r>
              <a:rPr lang="en-US" sz="1650" dirty="0" err="1"/>
              <a:t>fernandez</a:t>
            </a:r>
            <a:r>
              <a:rPr lang="en-US" sz="1650" dirty="0"/>
              <a:t>, Mohammad </a:t>
            </a:r>
            <a:r>
              <a:rPr lang="en-US" sz="1650" dirty="0" err="1"/>
              <a:t>Sadrosadati</a:t>
            </a:r>
            <a:r>
              <a:rPr lang="en-US" sz="1650" dirty="0"/>
              <a:t>, and Onur Mutlu,</a:t>
            </a:r>
            <a:br>
              <a:rPr lang="en-US" sz="1650" dirty="0"/>
            </a:br>
            <a:r>
              <a:rPr lang="en-US" sz="1650" b="1" dirty="0">
                <a:solidFill>
                  <a:srgbClr val="0000FF"/>
                </a:solidFill>
                <a:hlinkClick r:id="rId2">
                  <a:extLst>
                    <a:ext uri="{A12FA001-AC4F-418D-AE19-62706E023703}">
                      <ahyp:hlinkClr xmlns:ahyp="http://schemas.microsoft.com/office/drawing/2018/hyperlinkcolor" val="tx"/>
                    </a:ext>
                  </a:extLst>
                </a:hlinkClick>
              </a:rPr>
              <a:t>"DAMOV: A New Methodology and Benchmark Suite for Evaluating Data Movement Bottlenecks"</a:t>
            </a:r>
            <a:br>
              <a:rPr lang="en-US" sz="1650" dirty="0">
                <a:solidFill>
                  <a:srgbClr val="0000FF"/>
                </a:solidFill>
              </a:rPr>
            </a:br>
            <a:r>
              <a:rPr lang="en-US" sz="1650" b="1" i="1" dirty="0">
                <a:hlinkClick r:id="rId3"/>
              </a:rPr>
              <a:t>IEEE Access</a:t>
            </a:r>
            <a:r>
              <a:rPr lang="en-US" sz="1650" dirty="0"/>
              <a:t>, 8 September 2021.</a:t>
            </a:r>
            <a:br>
              <a:rPr lang="en-US" sz="1650" dirty="0"/>
            </a:br>
            <a:r>
              <a:rPr lang="en-US" sz="1650" i="1" dirty="0"/>
              <a:t>Preprint in </a:t>
            </a:r>
            <a:r>
              <a:rPr lang="en-US" sz="1650" b="1" i="1" dirty="0">
                <a:hlinkClick r:id="rId4"/>
              </a:rPr>
              <a:t>arXiv</a:t>
            </a:r>
            <a:r>
              <a:rPr lang="en-US" sz="1650" dirty="0"/>
              <a:t>, 8 May 2021.</a:t>
            </a:r>
            <a:br>
              <a:rPr lang="en-US" sz="1650" dirty="0"/>
            </a:br>
            <a:r>
              <a:rPr lang="en-US" sz="1650" dirty="0"/>
              <a:t>[</a:t>
            </a:r>
            <a:r>
              <a:rPr lang="en-US" sz="1650" dirty="0">
                <a:hlinkClick r:id="rId5"/>
              </a:rPr>
              <a:t>arXiv preprint</a:t>
            </a:r>
            <a:r>
              <a:rPr lang="en-US" sz="1650" dirty="0"/>
              <a:t>]</a:t>
            </a:r>
            <a:br>
              <a:rPr lang="en-US" sz="1650" dirty="0"/>
            </a:br>
            <a:r>
              <a:rPr lang="en-US" sz="1650" dirty="0"/>
              <a:t>[</a:t>
            </a:r>
            <a:r>
              <a:rPr lang="en-US" sz="1650" dirty="0">
                <a:hlinkClick r:id="rId3"/>
              </a:rPr>
              <a:t>IEEE Access version</a:t>
            </a:r>
            <a:r>
              <a:rPr lang="en-US" sz="1650" dirty="0"/>
              <a:t>]</a:t>
            </a:r>
            <a:br>
              <a:rPr lang="en-US" sz="1650" dirty="0"/>
            </a:br>
            <a:r>
              <a:rPr lang="en-US" sz="1650" dirty="0"/>
              <a:t>[</a:t>
            </a:r>
            <a:r>
              <a:rPr lang="en-US" sz="1650" dirty="0">
                <a:hlinkClick r:id="rId6"/>
              </a:rPr>
              <a:t>DAMOV Suite and Simulator Source Code</a:t>
            </a:r>
            <a:r>
              <a:rPr lang="en-US" sz="1650" dirty="0"/>
              <a:t>]</a:t>
            </a:r>
            <a:br>
              <a:rPr lang="en-US" sz="1650" dirty="0"/>
            </a:br>
            <a:r>
              <a:rPr lang="en-US" sz="1650" dirty="0"/>
              <a:t>[</a:t>
            </a:r>
            <a:r>
              <a:rPr lang="en-US" sz="1650" dirty="0">
                <a:hlinkClick r:id="rId7"/>
              </a:rPr>
              <a:t>SAFARI Live Seminar Video</a:t>
            </a:r>
            <a:r>
              <a:rPr lang="en-US" sz="1650" dirty="0"/>
              <a:t> (2 </a:t>
            </a:r>
            <a:r>
              <a:rPr lang="en-US" sz="1650" dirty="0" err="1"/>
              <a:t>hrs</a:t>
            </a:r>
            <a:r>
              <a:rPr lang="en-US" sz="1650" dirty="0"/>
              <a:t> 40 mins)]</a:t>
            </a:r>
            <a:br>
              <a:rPr lang="en-US" sz="1650" dirty="0"/>
            </a:br>
            <a:r>
              <a:rPr lang="en-US" sz="1650" dirty="0"/>
              <a:t>[</a:t>
            </a:r>
            <a:r>
              <a:rPr lang="en-US" sz="1650" dirty="0">
                <a:hlinkClick r:id="rId8"/>
              </a:rPr>
              <a:t>Short Talk Video</a:t>
            </a:r>
            <a:r>
              <a:rPr lang="en-US" sz="1650" dirty="0"/>
              <a:t> (21 minutes)]</a:t>
            </a:r>
          </a:p>
          <a:p>
            <a:pPr marL="0" indent="0">
              <a:buNone/>
            </a:pPr>
            <a:br>
              <a:rPr lang="en-US" sz="1650" dirty="0"/>
            </a:br>
            <a:br>
              <a:rPr lang="en-US" sz="1650" dirty="0"/>
            </a:br>
            <a:endParaRPr lang="en-US" sz="1650" dirty="0"/>
          </a:p>
        </p:txBody>
      </p:sp>
      <p:sp>
        <p:nvSpPr>
          <p:cNvPr id="4" name="Slide Number Placeholder 3">
            <a:extLst>
              <a:ext uri="{FF2B5EF4-FFF2-40B4-BE49-F238E27FC236}">
                <a16:creationId xmlns:a16="http://schemas.microsoft.com/office/drawing/2014/main" id="{52DD8C28-F3C5-4847-B73F-7269464021F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223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60798F91-C924-1941-860B-F0C51011C7CB}"/>
              </a:ext>
            </a:extLst>
          </p:cNvPr>
          <p:cNvPicPr>
            <a:picLocks noChangeAspect="1"/>
          </p:cNvPicPr>
          <p:nvPr/>
        </p:nvPicPr>
        <p:blipFill>
          <a:blip r:embed="rId9"/>
          <a:stretch>
            <a:fillRect/>
          </a:stretch>
        </p:blipFill>
        <p:spPr>
          <a:xfrm>
            <a:off x="1631950" y="4135438"/>
            <a:ext cx="5803900" cy="2565400"/>
          </a:xfrm>
          <a:prstGeom prst="rect">
            <a:avLst/>
          </a:prstGeom>
        </p:spPr>
      </p:pic>
    </p:spTree>
    <p:extLst>
      <p:ext uri="{BB962C8B-B14F-4D97-AF65-F5344CB8AC3E}">
        <p14:creationId xmlns:p14="http://schemas.microsoft.com/office/powerpoint/2010/main" val="2805238901"/>
      </p:ext>
    </p:extLst>
  </p:cSld>
  <p:clrMapOvr>
    <a:masterClrMapping/>
  </p:clrMapOvr>
  <p:transition/>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AB8BCD-CC36-EECF-F544-BD5CA9513002}"/>
              </a:ext>
            </a:extLst>
          </p:cNvPr>
          <p:cNvSpPr>
            <a:spLocks noGrp="1"/>
          </p:cNvSpPr>
          <p:nvPr>
            <p:ph type="title"/>
          </p:nvPr>
        </p:nvSpPr>
        <p:spPr/>
        <p:txBody>
          <a:bodyPr/>
          <a:lstStyle/>
          <a:p>
            <a:r>
              <a:rPr lang="en-US" dirty="0"/>
              <a:t>Coming Up: </a:t>
            </a:r>
            <a:r>
              <a:rPr lang="en-US" dirty="0" err="1"/>
              <a:t>SpMV</a:t>
            </a:r>
            <a:r>
              <a:rPr lang="en-US" dirty="0"/>
              <a:t> on Real PIM Systems</a:t>
            </a:r>
          </a:p>
        </p:txBody>
      </p:sp>
      <p:sp>
        <p:nvSpPr>
          <p:cNvPr id="3" name="Content Placeholder 2">
            <a:extLst>
              <a:ext uri="{FF2B5EF4-FFF2-40B4-BE49-F238E27FC236}">
                <a16:creationId xmlns:a16="http://schemas.microsoft.com/office/drawing/2014/main" id="{4F7A6B6E-329B-2C38-5828-72DD30631A71}"/>
              </a:ext>
            </a:extLst>
          </p:cNvPr>
          <p:cNvSpPr>
            <a:spLocks noGrp="1"/>
          </p:cNvSpPr>
          <p:nvPr>
            <p:ph idx="1"/>
          </p:nvPr>
        </p:nvSpPr>
        <p:spPr>
          <a:xfrm>
            <a:off x="226442" y="1219200"/>
            <a:ext cx="8610600" cy="4876800"/>
          </a:xfrm>
        </p:spPr>
        <p:txBody>
          <a:bodyPr/>
          <a:lstStyle/>
          <a:p>
            <a:r>
              <a:rPr lang="en-US" dirty="0">
                <a:solidFill>
                  <a:srgbClr val="0000FF"/>
                </a:solidFill>
              </a:rPr>
              <a:t>Appears in SIGMETRICS 2022</a:t>
            </a:r>
          </a:p>
        </p:txBody>
      </p:sp>
      <p:sp>
        <p:nvSpPr>
          <p:cNvPr id="4" name="Slide Number Placeholder 3">
            <a:extLst>
              <a:ext uri="{FF2B5EF4-FFF2-40B4-BE49-F238E27FC236}">
                <a16:creationId xmlns:a16="http://schemas.microsoft.com/office/drawing/2014/main" id="{8B820C55-0430-CC34-9956-2AC5554C1ED2}"/>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36560882-7E0C-3E43-0C4C-CA274925A5C0}"/>
              </a:ext>
            </a:extLst>
          </p:cNvPr>
          <p:cNvSpPr txBox="1"/>
          <p:nvPr/>
        </p:nvSpPr>
        <p:spPr>
          <a:xfrm>
            <a:off x="2295939" y="5550425"/>
            <a:ext cx="474200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https://arxiv.org/pdf/2201.05072.pdf</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pic>
        <p:nvPicPr>
          <p:cNvPr id="6" name="Picture 5">
            <a:extLst>
              <a:ext uri="{FF2B5EF4-FFF2-40B4-BE49-F238E27FC236}">
                <a16:creationId xmlns:a16="http://schemas.microsoft.com/office/drawing/2014/main" id="{5EDD5FC4-A875-5369-2DBF-724CBDF123C0}"/>
              </a:ext>
            </a:extLst>
          </p:cNvPr>
          <p:cNvPicPr>
            <a:picLocks noChangeAspect="1"/>
          </p:cNvPicPr>
          <p:nvPr/>
        </p:nvPicPr>
        <p:blipFill>
          <a:blip r:embed="rId3"/>
          <a:stretch>
            <a:fillRect/>
          </a:stretch>
        </p:blipFill>
        <p:spPr>
          <a:xfrm>
            <a:off x="0" y="2204864"/>
            <a:ext cx="9144000" cy="3105186"/>
          </a:xfrm>
          <a:prstGeom prst="rect">
            <a:avLst/>
          </a:prstGeom>
        </p:spPr>
      </p:pic>
      <p:sp>
        <p:nvSpPr>
          <p:cNvPr id="7" name="TextBox 6">
            <a:extLst>
              <a:ext uri="{FF2B5EF4-FFF2-40B4-BE49-F238E27FC236}">
                <a16:creationId xmlns:a16="http://schemas.microsoft.com/office/drawing/2014/main" id="{E4CBB7A0-1DA3-C26D-651B-A3D804BEBF98}"/>
              </a:ext>
            </a:extLst>
          </p:cNvPr>
          <p:cNvSpPr txBox="1"/>
          <p:nvPr/>
        </p:nvSpPr>
        <p:spPr>
          <a:xfrm>
            <a:off x="2071789" y="5886109"/>
            <a:ext cx="522611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4">
                  <a:extLst>
                    <a:ext uri="{A12FA001-AC4F-418D-AE19-62706E023703}">
                      <ahyp:hlinkClr xmlns:ahyp="http://schemas.microsoft.com/office/drawing/2018/hyperlinkcolor" val="tx"/>
                    </a:ext>
                  </a:extLst>
                </a:hlinkClick>
              </a:rPr>
              <a:t>https://github.com/CMU-SAFARI/SparseP</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spTree>
    <p:extLst>
      <p:ext uri="{BB962C8B-B14F-4D97-AF65-F5344CB8AC3E}">
        <p14:creationId xmlns:p14="http://schemas.microsoft.com/office/powerpoint/2010/main" val="3440400003"/>
      </p:ext>
    </p:extLst>
  </p:cSld>
  <p:clrMapOvr>
    <a:masterClrMapping/>
  </p:clrMapOvr>
  <p:transition/>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F9D12F-23D2-E366-BC8C-70FCAB32FF55}"/>
              </a:ext>
            </a:extLst>
          </p:cNvPr>
          <p:cNvSpPr>
            <a:spLocks noGrp="1"/>
          </p:cNvSpPr>
          <p:nvPr>
            <p:ph type="title"/>
          </p:nvPr>
        </p:nvSpPr>
        <p:spPr/>
        <p:txBody>
          <a:bodyPr/>
          <a:lstStyle/>
          <a:p>
            <a:r>
              <a:rPr lang="en-US" dirty="0"/>
              <a:t>Coming Up: </a:t>
            </a:r>
            <a:r>
              <a:rPr lang="en-US" dirty="0" err="1"/>
              <a:t>SpMV</a:t>
            </a:r>
            <a:r>
              <a:rPr lang="en-US" dirty="0"/>
              <a:t> on Real PIM Systems</a:t>
            </a:r>
          </a:p>
        </p:txBody>
      </p:sp>
      <p:sp>
        <p:nvSpPr>
          <p:cNvPr id="3" name="Content Placeholder 2">
            <a:extLst>
              <a:ext uri="{FF2B5EF4-FFF2-40B4-BE49-F238E27FC236}">
                <a16:creationId xmlns:a16="http://schemas.microsoft.com/office/drawing/2014/main" id="{5D514B32-6DE6-98A9-0303-AC1F000B6ED6}"/>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A503FC43-A10F-C73E-D65A-65DC76E47CA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79D09994-978E-1C95-6B43-D73CBB91E957}"/>
              </a:ext>
            </a:extLst>
          </p:cNvPr>
          <p:cNvPicPr>
            <a:picLocks noChangeAspect="1"/>
          </p:cNvPicPr>
          <p:nvPr/>
        </p:nvPicPr>
        <p:blipFill>
          <a:blip r:embed="rId2"/>
          <a:stretch>
            <a:fillRect/>
          </a:stretch>
        </p:blipFill>
        <p:spPr>
          <a:xfrm>
            <a:off x="539552" y="908720"/>
            <a:ext cx="7920880" cy="5422471"/>
          </a:xfrm>
          <a:prstGeom prst="rect">
            <a:avLst/>
          </a:prstGeom>
        </p:spPr>
      </p:pic>
      <p:sp>
        <p:nvSpPr>
          <p:cNvPr id="6" name="TextBox 5">
            <a:extLst>
              <a:ext uri="{FF2B5EF4-FFF2-40B4-BE49-F238E27FC236}">
                <a16:creationId xmlns:a16="http://schemas.microsoft.com/office/drawing/2014/main" id="{7DC27E93-CE8E-D6EB-CBBF-D2A85499D7CA}"/>
              </a:ext>
            </a:extLst>
          </p:cNvPr>
          <p:cNvSpPr txBox="1"/>
          <p:nvPr/>
        </p:nvSpPr>
        <p:spPr>
          <a:xfrm>
            <a:off x="1856736" y="6452890"/>
            <a:ext cx="5286512"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https://www.youtube.com/watch?v=5kaOsJKlGrE</a:t>
            </a:r>
            <a:r>
              <a:rPr kumimoji="0" lang="en-US" sz="1800" b="0" i="0" u="none" strike="noStrike" kern="1200" cap="none" spc="0" normalizeH="0" baseline="0" noProof="0" dirty="0">
                <a:ln>
                  <a:noFill/>
                </a:ln>
                <a:solidFill>
                  <a:srgbClr val="0000FF"/>
                </a:solidFill>
                <a:effectLst/>
                <a:uLnTx/>
                <a:uFillTx/>
                <a:latin typeface="Tahoma"/>
                <a:ea typeface="+mn-ea"/>
                <a:cs typeface="+mn-cs"/>
              </a:rPr>
              <a:t> </a:t>
            </a:r>
          </a:p>
        </p:txBody>
      </p:sp>
    </p:spTree>
    <p:extLst>
      <p:ext uri="{BB962C8B-B14F-4D97-AF65-F5344CB8AC3E}">
        <p14:creationId xmlns:p14="http://schemas.microsoft.com/office/powerpoint/2010/main" val="4059699262"/>
      </p:ext>
    </p:extLst>
  </p:cSld>
  <p:clrMapOvr>
    <a:masterClrMapping/>
  </p:clrMapOvr>
  <p:transition/>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58F16-3938-264D-8F6A-2EBC6EF7213C}"/>
              </a:ext>
            </a:extLst>
          </p:cNvPr>
          <p:cNvSpPr>
            <a:spLocks noGrp="1"/>
          </p:cNvSpPr>
          <p:nvPr>
            <p:ph type="title"/>
          </p:nvPr>
        </p:nvSpPr>
        <p:spPr>
          <a:xfrm>
            <a:off x="228600" y="152400"/>
            <a:ext cx="8991600" cy="1066800"/>
          </a:xfrm>
        </p:spPr>
        <p:txBody>
          <a:bodyPr/>
          <a:lstStyle/>
          <a:p>
            <a:r>
              <a:rPr lang="en-US" sz="3800" dirty="0"/>
              <a:t>Samsung Function-in-Memory DRAM (2021)</a:t>
            </a:r>
          </a:p>
        </p:txBody>
      </p:sp>
      <p:sp>
        <p:nvSpPr>
          <p:cNvPr id="3" name="Content Placeholder 2">
            <a:extLst>
              <a:ext uri="{FF2B5EF4-FFF2-40B4-BE49-F238E27FC236}">
                <a16:creationId xmlns:a16="http://schemas.microsoft.com/office/drawing/2014/main" id="{83629AC1-76BA-0047-A84D-823522F2F5C3}"/>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81891D3F-D152-9344-9026-3DCF898A87CA}"/>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226</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a:extLst>
              <a:ext uri="{FF2B5EF4-FFF2-40B4-BE49-F238E27FC236}">
                <a16:creationId xmlns:a16="http://schemas.microsoft.com/office/drawing/2014/main" id="{5B0B81DD-E1C2-B742-9E26-9880117A5BD5}"/>
              </a:ext>
            </a:extLst>
          </p:cNvPr>
          <p:cNvPicPr>
            <a:picLocks noChangeAspect="1"/>
          </p:cNvPicPr>
          <p:nvPr/>
        </p:nvPicPr>
        <p:blipFill>
          <a:blip r:embed="rId2"/>
          <a:stretch>
            <a:fillRect/>
          </a:stretch>
        </p:blipFill>
        <p:spPr>
          <a:xfrm>
            <a:off x="304800" y="928815"/>
            <a:ext cx="8229600" cy="5552821"/>
          </a:xfrm>
          <a:prstGeom prst="rect">
            <a:avLst/>
          </a:prstGeom>
        </p:spPr>
      </p:pic>
      <p:sp>
        <p:nvSpPr>
          <p:cNvPr id="6" name="TextBox 5">
            <a:extLst>
              <a:ext uri="{FF2B5EF4-FFF2-40B4-BE49-F238E27FC236}">
                <a16:creationId xmlns:a16="http://schemas.microsoft.com/office/drawing/2014/main" id="{E2E504B7-DA66-5B4F-B558-31F93F8EC635}"/>
              </a:ext>
            </a:extLst>
          </p:cNvPr>
          <p:cNvSpPr txBox="1"/>
          <p:nvPr/>
        </p:nvSpPr>
        <p:spPr>
          <a:xfrm>
            <a:off x="533400" y="6528003"/>
            <a:ext cx="7548861" cy="477054"/>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3"/>
              </a:rPr>
              <a:t>https://news.samsung.com/global/samsung-develops-industrys-first-high-bandwidth-memory-with-ai-processing-power</a:t>
            </a:r>
            <a:endParaRPr kumimoji="0" lang="en-US" sz="11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7" name="Rounded Rectangle 6">
            <a:extLst>
              <a:ext uri="{FF2B5EF4-FFF2-40B4-BE49-F238E27FC236}">
                <a16:creationId xmlns:a16="http://schemas.microsoft.com/office/drawing/2014/main" id="{2B661DE0-45C9-7F44-A759-0061E543B4F5}"/>
              </a:ext>
            </a:extLst>
          </p:cNvPr>
          <p:cNvSpPr>
            <a:spLocks noChangeArrowheads="1"/>
          </p:cNvSpPr>
          <p:nvPr/>
        </p:nvSpPr>
        <p:spPr bwMode="auto">
          <a:xfrm rot="5400000">
            <a:off x="4762500" y="2019299"/>
            <a:ext cx="228600" cy="6096000"/>
          </a:xfrm>
          <a:prstGeom prst="roundRect">
            <a:avLst>
              <a:gd name="adj" fmla="val 16667"/>
            </a:avLst>
          </a:prstGeom>
          <a:noFill/>
          <a:ln w="4445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372474899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58F16-3938-264D-8F6A-2EBC6EF7213C}"/>
              </a:ext>
            </a:extLst>
          </p:cNvPr>
          <p:cNvSpPr>
            <a:spLocks noGrp="1"/>
          </p:cNvSpPr>
          <p:nvPr>
            <p:ph type="title"/>
          </p:nvPr>
        </p:nvSpPr>
        <p:spPr>
          <a:xfrm>
            <a:off x="228600" y="152400"/>
            <a:ext cx="8991600" cy="1066800"/>
          </a:xfrm>
        </p:spPr>
        <p:txBody>
          <a:bodyPr/>
          <a:lstStyle/>
          <a:p>
            <a:r>
              <a:rPr lang="en-US" sz="3800" dirty="0"/>
              <a:t>Samsung Function-in-Memory DRAM (2021)</a:t>
            </a:r>
          </a:p>
        </p:txBody>
      </p:sp>
      <p:sp>
        <p:nvSpPr>
          <p:cNvPr id="3" name="Content Placeholder 2">
            <a:extLst>
              <a:ext uri="{FF2B5EF4-FFF2-40B4-BE49-F238E27FC236}">
                <a16:creationId xmlns:a16="http://schemas.microsoft.com/office/drawing/2014/main" id="{83629AC1-76BA-0047-A84D-823522F2F5C3}"/>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81891D3F-D152-9344-9026-3DCF898A87CA}"/>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227</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6" name="Picture 5">
            <a:extLst>
              <a:ext uri="{FF2B5EF4-FFF2-40B4-BE49-F238E27FC236}">
                <a16:creationId xmlns:a16="http://schemas.microsoft.com/office/drawing/2014/main" id="{3D60E39F-21C1-5448-816C-90F49DCB38F1}"/>
              </a:ext>
            </a:extLst>
          </p:cNvPr>
          <p:cNvPicPr>
            <a:picLocks noChangeAspect="1"/>
          </p:cNvPicPr>
          <p:nvPr/>
        </p:nvPicPr>
        <p:blipFill>
          <a:blip r:embed="rId2"/>
          <a:stretch>
            <a:fillRect/>
          </a:stretch>
        </p:blipFill>
        <p:spPr>
          <a:xfrm>
            <a:off x="26894" y="1037868"/>
            <a:ext cx="9144000" cy="3959071"/>
          </a:xfrm>
          <a:prstGeom prst="rect">
            <a:avLst/>
          </a:prstGeom>
        </p:spPr>
      </p:pic>
      <p:pic>
        <p:nvPicPr>
          <p:cNvPr id="7" name="Picture 6">
            <a:extLst>
              <a:ext uri="{FF2B5EF4-FFF2-40B4-BE49-F238E27FC236}">
                <a16:creationId xmlns:a16="http://schemas.microsoft.com/office/drawing/2014/main" id="{4CE8C0CB-6C34-F34A-9020-7FC8E1A932ED}"/>
              </a:ext>
            </a:extLst>
          </p:cNvPr>
          <p:cNvPicPr>
            <a:picLocks noChangeAspect="1"/>
          </p:cNvPicPr>
          <p:nvPr/>
        </p:nvPicPr>
        <p:blipFill>
          <a:blip r:embed="rId3"/>
          <a:stretch>
            <a:fillRect/>
          </a:stretch>
        </p:blipFill>
        <p:spPr>
          <a:xfrm>
            <a:off x="6096000" y="4771635"/>
            <a:ext cx="2438400" cy="1680777"/>
          </a:xfrm>
          <a:prstGeom prst="rect">
            <a:avLst/>
          </a:prstGeom>
        </p:spPr>
      </p:pic>
    </p:spTree>
    <p:extLst>
      <p:ext uri="{BB962C8B-B14F-4D97-AF65-F5344CB8AC3E}">
        <p14:creationId xmlns:p14="http://schemas.microsoft.com/office/powerpoint/2010/main" val="1956070367"/>
      </p:ext>
    </p:extLst>
  </p:cSld>
  <p:clrMapOvr>
    <a:masterClrMapping/>
  </p:clrMapOvr>
  <p:transition/>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D5C6AE-F169-1E42-BF25-337084ECB7FA}"/>
              </a:ext>
            </a:extLst>
          </p:cNvPr>
          <p:cNvSpPr>
            <a:spLocks noGrp="1"/>
          </p:cNvSpPr>
          <p:nvPr>
            <p:ph type="title"/>
          </p:nvPr>
        </p:nvSpPr>
        <p:spPr>
          <a:xfrm>
            <a:off x="228600" y="152400"/>
            <a:ext cx="8991600" cy="1066800"/>
          </a:xfrm>
        </p:spPr>
        <p:txBody>
          <a:bodyPr/>
          <a:lstStyle/>
          <a:p>
            <a:r>
              <a:rPr lang="en-US" sz="3800" dirty="0"/>
              <a:t>Samsung Function-in-Memory DRAM (2021)</a:t>
            </a:r>
          </a:p>
        </p:txBody>
      </p:sp>
      <p:sp>
        <p:nvSpPr>
          <p:cNvPr id="3" name="Content Placeholder 2">
            <a:extLst>
              <a:ext uri="{FF2B5EF4-FFF2-40B4-BE49-F238E27FC236}">
                <a16:creationId xmlns:a16="http://schemas.microsoft.com/office/drawing/2014/main" id="{DCC3A36B-EFFE-914B-9A09-F852530E53B8}"/>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90F7BE19-F772-FD44-BB35-F14D60FD91B4}"/>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228</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a:extLst>
              <a:ext uri="{FF2B5EF4-FFF2-40B4-BE49-F238E27FC236}">
                <a16:creationId xmlns:a16="http://schemas.microsoft.com/office/drawing/2014/main" id="{52E1D580-1DF2-C54C-B169-B5F1E5158117}"/>
              </a:ext>
            </a:extLst>
          </p:cNvPr>
          <p:cNvPicPr>
            <a:picLocks noChangeAspect="1"/>
          </p:cNvPicPr>
          <p:nvPr/>
        </p:nvPicPr>
        <p:blipFill>
          <a:blip r:embed="rId2"/>
          <a:stretch>
            <a:fillRect/>
          </a:stretch>
        </p:blipFill>
        <p:spPr>
          <a:xfrm>
            <a:off x="0" y="997527"/>
            <a:ext cx="9144000" cy="4518837"/>
          </a:xfrm>
          <a:prstGeom prst="rect">
            <a:avLst/>
          </a:prstGeom>
        </p:spPr>
      </p:pic>
      <p:pic>
        <p:nvPicPr>
          <p:cNvPr id="6" name="Picture 5">
            <a:extLst>
              <a:ext uri="{FF2B5EF4-FFF2-40B4-BE49-F238E27FC236}">
                <a16:creationId xmlns:a16="http://schemas.microsoft.com/office/drawing/2014/main" id="{0EA7B261-525F-7C43-B805-F1EADF184D4C}"/>
              </a:ext>
            </a:extLst>
          </p:cNvPr>
          <p:cNvPicPr>
            <a:picLocks noChangeAspect="1"/>
          </p:cNvPicPr>
          <p:nvPr/>
        </p:nvPicPr>
        <p:blipFill>
          <a:blip r:embed="rId3"/>
          <a:stretch>
            <a:fillRect/>
          </a:stretch>
        </p:blipFill>
        <p:spPr>
          <a:xfrm>
            <a:off x="6400800" y="5551873"/>
            <a:ext cx="1775114" cy="1223577"/>
          </a:xfrm>
          <a:prstGeom prst="rect">
            <a:avLst/>
          </a:prstGeom>
        </p:spPr>
      </p:pic>
    </p:spTree>
    <p:extLst>
      <p:ext uri="{BB962C8B-B14F-4D97-AF65-F5344CB8AC3E}">
        <p14:creationId xmlns:p14="http://schemas.microsoft.com/office/powerpoint/2010/main" val="2150160225"/>
      </p:ext>
    </p:extLst>
  </p:cSld>
  <p:clrMapOvr>
    <a:masterClrMapping/>
  </p:clrMapOvr>
  <p:transition/>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D5C6AE-F169-1E42-BF25-337084ECB7FA}"/>
              </a:ext>
            </a:extLst>
          </p:cNvPr>
          <p:cNvSpPr>
            <a:spLocks noGrp="1"/>
          </p:cNvSpPr>
          <p:nvPr>
            <p:ph type="title"/>
          </p:nvPr>
        </p:nvSpPr>
        <p:spPr>
          <a:xfrm>
            <a:off x="228600" y="152400"/>
            <a:ext cx="8991600" cy="1066800"/>
          </a:xfrm>
        </p:spPr>
        <p:txBody>
          <a:bodyPr/>
          <a:lstStyle/>
          <a:p>
            <a:r>
              <a:rPr lang="en-US" sz="3800" dirty="0"/>
              <a:t>Samsung Function-in-Memory DRAM (2021)</a:t>
            </a:r>
          </a:p>
        </p:txBody>
      </p:sp>
      <p:sp>
        <p:nvSpPr>
          <p:cNvPr id="3" name="Content Placeholder 2">
            <a:extLst>
              <a:ext uri="{FF2B5EF4-FFF2-40B4-BE49-F238E27FC236}">
                <a16:creationId xmlns:a16="http://schemas.microsoft.com/office/drawing/2014/main" id="{DCC3A36B-EFFE-914B-9A09-F852530E53B8}"/>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90F7BE19-F772-FD44-BB35-F14D60FD91B4}"/>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229</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6" name="Picture 5">
            <a:extLst>
              <a:ext uri="{FF2B5EF4-FFF2-40B4-BE49-F238E27FC236}">
                <a16:creationId xmlns:a16="http://schemas.microsoft.com/office/drawing/2014/main" id="{0EA7B261-525F-7C43-B805-F1EADF184D4C}"/>
              </a:ext>
            </a:extLst>
          </p:cNvPr>
          <p:cNvPicPr>
            <a:picLocks noChangeAspect="1"/>
          </p:cNvPicPr>
          <p:nvPr/>
        </p:nvPicPr>
        <p:blipFill>
          <a:blip r:embed="rId2"/>
          <a:stretch>
            <a:fillRect/>
          </a:stretch>
        </p:blipFill>
        <p:spPr>
          <a:xfrm>
            <a:off x="6400800" y="5551873"/>
            <a:ext cx="1775114" cy="1223577"/>
          </a:xfrm>
          <a:prstGeom prst="rect">
            <a:avLst/>
          </a:prstGeom>
        </p:spPr>
      </p:pic>
      <p:pic>
        <p:nvPicPr>
          <p:cNvPr id="7" name="Picture 6">
            <a:extLst>
              <a:ext uri="{FF2B5EF4-FFF2-40B4-BE49-F238E27FC236}">
                <a16:creationId xmlns:a16="http://schemas.microsoft.com/office/drawing/2014/main" id="{829EB899-2C59-8347-87DE-7AEDAE098E0E}"/>
              </a:ext>
            </a:extLst>
          </p:cNvPr>
          <p:cNvPicPr>
            <a:picLocks noChangeAspect="1"/>
          </p:cNvPicPr>
          <p:nvPr/>
        </p:nvPicPr>
        <p:blipFill>
          <a:blip r:embed="rId3"/>
          <a:stretch>
            <a:fillRect/>
          </a:stretch>
        </p:blipFill>
        <p:spPr>
          <a:xfrm>
            <a:off x="0" y="1632245"/>
            <a:ext cx="9144000" cy="3234070"/>
          </a:xfrm>
          <a:prstGeom prst="rect">
            <a:avLst/>
          </a:prstGeom>
        </p:spPr>
      </p:pic>
    </p:spTree>
    <p:extLst>
      <p:ext uri="{BB962C8B-B14F-4D97-AF65-F5344CB8AC3E}">
        <p14:creationId xmlns:p14="http://schemas.microsoft.com/office/powerpoint/2010/main" val="3600543096"/>
      </p:ext>
    </p:extLst>
  </p:cSld>
  <p:clrMapOvr>
    <a:masterClrMapping/>
  </p:clrMapOvr>
  <p:transition/>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58F16-3938-264D-8F6A-2EBC6EF7213C}"/>
              </a:ext>
            </a:extLst>
          </p:cNvPr>
          <p:cNvSpPr>
            <a:spLocks noGrp="1"/>
          </p:cNvSpPr>
          <p:nvPr>
            <p:ph type="title"/>
          </p:nvPr>
        </p:nvSpPr>
        <p:spPr>
          <a:xfrm>
            <a:off x="228600" y="152400"/>
            <a:ext cx="8991600" cy="1066800"/>
          </a:xfrm>
        </p:spPr>
        <p:txBody>
          <a:bodyPr/>
          <a:lstStyle/>
          <a:p>
            <a:r>
              <a:rPr lang="en-US" sz="3800" dirty="0"/>
              <a:t>Samsung Function-in-Memory DRAM (2021)</a:t>
            </a:r>
          </a:p>
        </p:txBody>
      </p:sp>
      <p:sp>
        <p:nvSpPr>
          <p:cNvPr id="3" name="Content Placeholder 2">
            <a:extLst>
              <a:ext uri="{FF2B5EF4-FFF2-40B4-BE49-F238E27FC236}">
                <a16:creationId xmlns:a16="http://schemas.microsoft.com/office/drawing/2014/main" id="{83629AC1-76BA-0047-A84D-823522F2F5C3}"/>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81891D3F-D152-9344-9026-3DCF898A87CA}"/>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230</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a:extLst>
              <a:ext uri="{FF2B5EF4-FFF2-40B4-BE49-F238E27FC236}">
                <a16:creationId xmlns:a16="http://schemas.microsoft.com/office/drawing/2014/main" id="{9975B62A-7CF5-E740-B603-F143F946B926}"/>
              </a:ext>
            </a:extLst>
          </p:cNvPr>
          <p:cNvPicPr>
            <a:picLocks noChangeAspect="1"/>
          </p:cNvPicPr>
          <p:nvPr/>
        </p:nvPicPr>
        <p:blipFill>
          <a:blip r:embed="rId2"/>
          <a:stretch>
            <a:fillRect/>
          </a:stretch>
        </p:blipFill>
        <p:spPr>
          <a:xfrm>
            <a:off x="0" y="1026297"/>
            <a:ext cx="9144000" cy="4805405"/>
          </a:xfrm>
          <a:prstGeom prst="rect">
            <a:avLst/>
          </a:prstGeom>
        </p:spPr>
      </p:pic>
      <p:pic>
        <p:nvPicPr>
          <p:cNvPr id="8" name="Picture 7">
            <a:extLst>
              <a:ext uri="{FF2B5EF4-FFF2-40B4-BE49-F238E27FC236}">
                <a16:creationId xmlns:a16="http://schemas.microsoft.com/office/drawing/2014/main" id="{FB1172E2-3235-8D42-BF84-8638A7D02F86}"/>
              </a:ext>
            </a:extLst>
          </p:cNvPr>
          <p:cNvPicPr>
            <a:picLocks noChangeAspect="1"/>
          </p:cNvPicPr>
          <p:nvPr/>
        </p:nvPicPr>
        <p:blipFill>
          <a:blip r:embed="rId3"/>
          <a:stretch>
            <a:fillRect/>
          </a:stretch>
        </p:blipFill>
        <p:spPr>
          <a:xfrm>
            <a:off x="268941" y="5455128"/>
            <a:ext cx="1775114" cy="1223577"/>
          </a:xfrm>
          <a:prstGeom prst="rect">
            <a:avLst/>
          </a:prstGeom>
        </p:spPr>
      </p:pic>
    </p:spTree>
    <p:extLst>
      <p:ext uri="{BB962C8B-B14F-4D97-AF65-F5344CB8AC3E}">
        <p14:creationId xmlns:p14="http://schemas.microsoft.com/office/powerpoint/2010/main" val="4253475012"/>
      </p:ext>
    </p:extLst>
  </p:cSld>
  <p:clrMapOvr>
    <a:masterClrMapping/>
  </p:clrMapOvr>
  <p:transition/>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58F16-3938-264D-8F6A-2EBC6EF7213C}"/>
              </a:ext>
            </a:extLst>
          </p:cNvPr>
          <p:cNvSpPr>
            <a:spLocks noGrp="1"/>
          </p:cNvSpPr>
          <p:nvPr>
            <p:ph type="title"/>
          </p:nvPr>
        </p:nvSpPr>
        <p:spPr>
          <a:xfrm>
            <a:off x="228600" y="152400"/>
            <a:ext cx="8991600" cy="1066800"/>
          </a:xfrm>
        </p:spPr>
        <p:txBody>
          <a:bodyPr/>
          <a:lstStyle/>
          <a:p>
            <a:r>
              <a:rPr lang="en-US" sz="3800" dirty="0"/>
              <a:t>Samsung </a:t>
            </a:r>
            <a:r>
              <a:rPr lang="en-US" sz="3800" dirty="0" err="1"/>
              <a:t>AxDIMM</a:t>
            </a:r>
            <a:r>
              <a:rPr lang="en-US" sz="3800" dirty="0"/>
              <a:t> (2021)</a:t>
            </a:r>
          </a:p>
        </p:txBody>
      </p:sp>
      <p:sp>
        <p:nvSpPr>
          <p:cNvPr id="3" name="Content Placeholder 2">
            <a:extLst>
              <a:ext uri="{FF2B5EF4-FFF2-40B4-BE49-F238E27FC236}">
                <a16:creationId xmlns:a16="http://schemas.microsoft.com/office/drawing/2014/main" id="{83629AC1-76BA-0047-A84D-823522F2F5C3}"/>
              </a:ext>
            </a:extLst>
          </p:cNvPr>
          <p:cNvSpPr>
            <a:spLocks noGrp="1"/>
          </p:cNvSpPr>
          <p:nvPr>
            <p:ph idx="1"/>
          </p:nvPr>
        </p:nvSpPr>
        <p:spPr/>
        <p:txBody>
          <a:bodyPr/>
          <a:lstStyle/>
          <a:p>
            <a:r>
              <a:rPr lang="en-US" dirty="0" err="1"/>
              <a:t>DDRx</a:t>
            </a:r>
            <a:r>
              <a:rPr lang="en-US" dirty="0"/>
              <a:t>-PIM</a:t>
            </a:r>
          </a:p>
          <a:p>
            <a:pPr lvl="1"/>
            <a:r>
              <a:rPr lang="en-US" dirty="0"/>
              <a:t>DLRM recommendation system</a:t>
            </a:r>
          </a:p>
        </p:txBody>
      </p:sp>
      <p:sp>
        <p:nvSpPr>
          <p:cNvPr id="4" name="Slide Number Placeholder 3">
            <a:extLst>
              <a:ext uri="{FF2B5EF4-FFF2-40B4-BE49-F238E27FC236}">
                <a16:creationId xmlns:a16="http://schemas.microsoft.com/office/drawing/2014/main" id="{81891D3F-D152-9344-9026-3DCF898A87CA}"/>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231</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7" name="Picture 6">
            <a:extLst>
              <a:ext uri="{FF2B5EF4-FFF2-40B4-BE49-F238E27FC236}">
                <a16:creationId xmlns:a16="http://schemas.microsoft.com/office/drawing/2014/main" id="{AFCF7A9E-E0FB-2940-A668-77B550C711E4}"/>
              </a:ext>
            </a:extLst>
          </p:cNvPr>
          <p:cNvPicPr>
            <a:picLocks noChangeAspect="1"/>
          </p:cNvPicPr>
          <p:nvPr/>
        </p:nvPicPr>
        <p:blipFill rotWithShape="1">
          <a:blip r:embed="rId2"/>
          <a:srcRect t="3135" b="1"/>
          <a:stretch/>
        </p:blipFill>
        <p:spPr>
          <a:xfrm>
            <a:off x="5491978" y="4939215"/>
            <a:ext cx="3494859" cy="1461585"/>
          </a:xfrm>
          <a:prstGeom prst="rect">
            <a:avLst/>
          </a:prstGeom>
        </p:spPr>
      </p:pic>
      <p:grpSp>
        <p:nvGrpSpPr>
          <p:cNvPr id="9" name="Group 8">
            <a:extLst>
              <a:ext uri="{FF2B5EF4-FFF2-40B4-BE49-F238E27FC236}">
                <a16:creationId xmlns:a16="http://schemas.microsoft.com/office/drawing/2014/main" id="{1F2116CC-AE4C-C245-A91B-56DA9C2A5AB9}"/>
              </a:ext>
            </a:extLst>
          </p:cNvPr>
          <p:cNvGrpSpPr>
            <a:grpSpLocks noChangeAspect="1"/>
          </p:cNvGrpSpPr>
          <p:nvPr/>
        </p:nvGrpSpPr>
        <p:grpSpPr>
          <a:xfrm>
            <a:off x="5865291" y="1022909"/>
            <a:ext cx="3002279" cy="1644091"/>
            <a:chOff x="100000" y="862740"/>
            <a:chExt cx="4069270" cy="2228391"/>
          </a:xfrm>
        </p:grpSpPr>
        <p:pic>
          <p:nvPicPr>
            <p:cNvPr id="10" name="Picture 9">
              <a:extLst>
                <a:ext uri="{FF2B5EF4-FFF2-40B4-BE49-F238E27FC236}">
                  <a16:creationId xmlns:a16="http://schemas.microsoft.com/office/drawing/2014/main" id="{7B7B2DD5-1935-F548-A387-1349A64873BF}"/>
                </a:ext>
              </a:extLst>
            </p:cNvPr>
            <p:cNvPicPr>
              <a:picLocks noChangeAspect="1"/>
            </p:cNvPicPr>
            <p:nvPr/>
          </p:nvPicPr>
          <p:blipFill>
            <a:blip r:embed="rId3"/>
            <a:stretch>
              <a:fillRect/>
            </a:stretch>
          </p:blipFill>
          <p:spPr>
            <a:xfrm>
              <a:off x="100000" y="1159634"/>
              <a:ext cx="4069270" cy="1931497"/>
            </a:xfrm>
            <a:prstGeom prst="rect">
              <a:avLst/>
            </a:prstGeom>
          </p:spPr>
        </p:pic>
        <p:sp>
          <p:nvSpPr>
            <p:cNvPr id="11" name="Rectangle 10">
              <a:extLst>
                <a:ext uri="{FF2B5EF4-FFF2-40B4-BE49-F238E27FC236}">
                  <a16:creationId xmlns:a16="http://schemas.microsoft.com/office/drawing/2014/main" id="{936A3B20-5E20-0D44-BD6B-9DE9B313FE24}"/>
                </a:ext>
              </a:extLst>
            </p:cNvPr>
            <p:cNvSpPr/>
            <p:nvPr/>
          </p:nvSpPr>
          <p:spPr>
            <a:xfrm>
              <a:off x="929107" y="862740"/>
              <a:ext cx="1776448" cy="369333"/>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Garamond" panose="02020404030301010803" pitchFamily="18" charset="0"/>
                  <a:ea typeface="ＭＳ Ｐゴシック" panose="020B0600070205080204" pitchFamily="34" charset="-128"/>
                  <a:cs typeface="Futura Medium" panose="020B0602020204020303" pitchFamily="34" charset="-79"/>
                </a:rPr>
                <a:t>Baseline System</a:t>
              </a:r>
              <a:endParaRPr kumimoji="0" lang="en-US" sz="1800" b="1" i="0" u="none" strike="noStrike" kern="1200" cap="none" spc="0" normalizeH="0" baseline="0" noProof="0" dirty="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grpSp>
      <p:grpSp>
        <p:nvGrpSpPr>
          <p:cNvPr id="12" name="Group 11">
            <a:extLst>
              <a:ext uri="{FF2B5EF4-FFF2-40B4-BE49-F238E27FC236}">
                <a16:creationId xmlns:a16="http://schemas.microsoft.com/office/drawing/2014/main" id="{41297CFD-59DD-384E-97E3-7AE7BC6C5C34}"/>
              </a:ext>
            </a:extLst>
          </p:cNvPr>
          <p:cNvGrpSpPr>
            <a:grpSpLocks noChangeAspect="1"/>
          </p:cNvGrpSpPr>
          <p:nvPr/>
        </p:nvGrpSpPr>
        <p:grpSpPr>
          <a:xfrm>
            <a:off x="5883828" y="2895600"/>
            <a:ext cx="3107772" cy="1775735"/>
            <a:chOff x="4744267" y="634328"/>
            <a:chExt cx="4299733" cy="2456804"/>
          </a:xfrm>
        </p:grpSpPr>
        <p:pic>
          <p:nvPicPr>
            <p:cNvPr id="13" name="Picture 12">
              <a:extLst>
                <a:ext uri="{FF2B5EF4-FFF2-40B4-BE49-F238E27FC236}">
                  <a16:creationId xmlns:a16="http://schemas.microsoft.com/office/drawing/2014/main" id="{4EF9F513-FA4B-E949-99EC-7CFF34E584C8}"/>
                </a:ext>
              </a:extLst>
            </p:cNvPr>
            <p:cNvPicPr>
              <a:picLocks noChangeAspect="1"/>
            </p:cNvPicPr>
            <p:nvPr/>
          </p:nvPicPr>
          <p:blipFill rotWithShape="1">
            <a:blip r:embed="rId4"/>
            <a:srcRect t="4075" b="2189"/>
            <a:stretch/>
          </p:blipFill>
          <p:spPr>
            <a:xfrm>
              <a:off x="4744267" y="1159634"/>
              <a:ext cx="4299733" cy="1931498"/>
            </a:xfrm>
            <a:prstGeom prst="rect">
              <a:avLst/>
            </a:prstGeom>
          </p:spPr>
        </p:pic>
        <p:sp>
          <p:nvSpPr>
            <p:cNvPr id="14" name="Rectangle 13">
              <a:extLst>
                <a:ext uri="{FF2B5EF4-FFF2-40B4-BE49-F238E27FC236}">
                  <a16:creationId xmlns:a16="http://schemas.microsoft.com/office/drawing/2014/main" id="{3036909C-2052-0A45-A3A2-4C2930C8654C}"/>
                </a:ext>
              </a:extLst>
            </p:cNvPr>
            <p:cNvSpPr/>
            <p:nvPr/>
          </p:nvSpPr>
          <p:spPr>
            <a:xfrm>
              <a:off x="5564945" y="634328"/>
              <a:ext cx="1904689" cy="369332"/>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err="1">
                  <a:ln>
                    <a:noFill/>
                  </a:ln>
                  <a:solidFill>
                    <a:srgbClr val="000000"/>
                  </a:solidFill>
                  <a:effectLst/>
                  <a:uLnTx/>
                  <a:uFillTx/>
                  <a:latin typeface="Garamond" panose="02020404030301010803" pitchFamily="18" charset="0"/>
                  <a:ea typeface="ＭＳ Ｐゴシック" panose="020B0600070205080204" pitchFamily="34" charset="-128"/>
                  <a:cs typeface="Futura Medium" panose="020B0602020204020303" pitchFamily="34" charset="-79"/>
                </a:rPr>
                <a:t>AxDIMM</a:t>
              </a:r>
              <a:r>
                <a:rPr kumimoji="0" lang="en-US" sz="1800" b="1" i="0" u="none" strike="noStrike" kern="1200" cap="none" spc="0" normalizeH="0" baseline="0" noProof="0" dirty="0">
                  <a:ln>
                    <a:noFill/>
                  </a:ln>
                  <a:solidFill>
                    <a:srgbClr val="000000"/>
                  </a:solidFill>
                  <a:effectLst/>
                  <a:uLnTx/>
                  <a:uFillTx/>
                  <a:latin typeface="Garamond" panose="02020404030301010803" pitchFamily="18" charset="0"/>
                  <a:ea typeface="ＭＳ Ｐゴシック" panose="020B0600070205080204" pitchFamily="34" charset="-128"/>
                  <a:cs typeface="Futura Medium" panose="020B0602020204020303" pitchFamily="34" charset="-79"/>
                </a:rPr>
                <a:t> System</a:t>
              </a:r>
              <a:endParaRPr kumimoji="0" lang="en-US" sz="1800" b="1" i="0" u="none" strike="noStrike" kern="1200" cap="none" spc="0" normalizeH="0" baseline="0" noProof="0" dirty="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grpSp>
      <p:pic>
        <p:nvPicPr>
          <p:cNvPr id="15" name="Picture 14">
            <a:extLst>
              <a:ext uri="{FF2B5EF4-FFF2-40B4-BE49-F238E27FC236}">
                <a16:creationId xmlns:a16="http://schemas.microsoft.com/office/drawing/2014/main" id="{8CFED770-D7DA-4148-A854-219B6EAC3AE3}"/>
              </a:ext>
            </a:extLst>
          </p:cNvPr>
          <p:cNvPicPr>
            <a:picLocks noChangeAspect="1"/>
          </p:cNvPicPr>
          <p:nvPr/>
        </p:nvPicPr>
        <p:blipFill>
          <a:blip r:embed="rId5"/>
          <a:stretch>
            <a:fillRect/>
          </a:stretch>
        </p:blipFill>
        <p:spPr>
          <a:xfrm>
            <a:off x="332322" y="1983156"/>
            <a:ext cx="4426237" cy="4454430"/>
          </a:xfrm>
          <a:prstGeom prst="rect">
            <a:avLst/>
          </a:prstGeom>
        </p:spPr>
      </p:pic>
      <p:sp>
        <p:nvSpPr>
          <p:cNvPr id="16" name="TextBox 15">
            <a:extLst>
              <a:ext uri="{FF2B5EF4-FFF2-40B4-BE49-F238E27FC236}">
                <a16:creationId xmlns:a16="http://schemas.microsoft.com/office/drawing/2014/main" id="{0C450CF6-3385-024A-B2B2-719A2C17BE5E}"/>
              </a:ext>
            </a:extLst>
          </p:cNvPr>
          <p:cNvSpPr txBox="1"/>
          <p:nvPr/>
        </p:nvSpPr>
        <p:spPr>
          <a:xfrm>
            <a:off x="304800" y="6528003"/>
            <a:ext cx="7968848" cy="261610"/>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Ke</a:t>
            </a:r>
            <a:r>
              <a:rPr kumimoji="0" lang="en-US" sz="11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et al. "Near-Memory Processing in Action: Accelerating Personalized Recommendation with </a:t>
            </a:r>
            <a:r>
              <a:rPr kumimoji="0" lang="en-US" sz="11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AxDIMM</a:t>
            </a:r>
            <a:r>
              <a:rPr kumimoji="0" lang="en-US" sz="11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IEEE Micro (2021)</a:t>
            </a:r>
            <a:endPar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640946379"/>
      </p:ext>
    </p:extLst>
  </p:cSld>
  <p:clrMapOvr>
    <a:masterClrMapping/>
  </p:clrMapOvr>
  <p:transition/>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07630F2C-F1A4-504C-BD76-4C0CF610117E}"/>
              </a:ext>
            </a:extLst>
          </p:cNvPr>
          <p:cNvPicPr>
            <a:picLocks noChangeAspect="1"/>
          </p:cNvPicPr>
          <p:nvPr/>
        </p:nvPicPr>
        <p:blipFill>
          <a:blip r:embed="rId2"/>
          <a:stretch>
            <a:fillRect/>
          </a:stretch>
        </p:blipFill>
        <p:spPr>
          <a:xfrm>
            <a:off x="76200" y="838200"/>
            <a:ext cx="5638800" cy="5659138"/>
          </a:xfrm>
          <a:prstGeom prst="rect">
            <a:avLst/>
          </a:prstGeom>
        </p:spPr>
      </p:pic>
      <p:sp>
        <p:nvSpPr>
          <p:cNvPr id="2" name="Title 1">
            <a:extLst>
              <a:ext uri="{FF2B5EF4-FFF2-40B4-BE49-F238E27FC236}">
                <a16:creationId xmlns:a16="http://schemas.microsoft.com/office/drawing/2014/main" id="{E9358F16-3938-264D-8F6A-2EBC6EF7213C}"/>
              </a:ext>
            </a:extLst>
          </p:cNvPr>
          <p:cNvSpPr>
            <a:spLocks noGrp="1"/>
          </p:cNvSpPr>
          <p:nvPr>
            <p:ph type="title"/>
          </p:nvPr>
        </p:nvSpPr>
        <p:spPr>
          <a:xfrm>
            <a:off x="228600" y="152400"/>
            <a:ext cx="8991600" cy="1066800"/>
          </a:xfrm>
        </p:spPr>
        <p:txBody>
          <a:bodyPr/>
          <a:lstStyle/>
          <a:p>
            <a:r>
              <a:rPr lang="en-US" sz="3800" dirty="0"/>
              <a:t>SK Hynix Accelerator-in-Memory (2022)</a:t>
            </a:r>
          </a:p>
        </p:txBody>
      </p:sp>
      <p:sp>
        <p:nvSpPr>
          <p:cNvPr id="4" name="Slide Number Placeholder 3">
            <a:extLst>
              <a:ext uri="{FF2B5EF4-FFF2-40B4-BE49-F238E27FC236}">
                <a16:creationId xmlns:a16="http://schemas.microsoft.com/office/drawing/2014/main" id="{81891D3F-D152-9344-9026-3DCF898A87CA}"/>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232</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sp>
        <p:nvSpPr>
          <p:cNvPr id="6" name="TextBox 5">
            <a:extLst>
              <a:ext uri="{FF2B5EF4-FFF2-40B4-BE49-F238E27FC236}">
                <a16:creationId xmlns:a16="http://schemas.microsoft.com/office/drawing/2014/main" id="{E2E504B7-DA66-5B4F-B558-31F93F8EC635}"/>
              </a:ext>
            </a:extLst>
          </p:cNvPr>
          <p:cNvSpPr txBox="1"/>
          <p:nvPr/>
        </p:nvSpPr>
        <p:spPr>
          <a:xfrm>
            <a:off x="1700819" y="6528003"/>
            <a:ext cx="5157181" cy="261610"/>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3"/>
              </a:rPr>
              <a:t>https://news.skhynix.com/sk-hynix-develops-pim-next-generation-ai-accelerator/</a:t>
            </a:r>
            <a:r>
              <a:rPr kumimoji="0" lang="en-US" sz="11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endPar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7" name="Rounded Rectangle 6">
            <a:extLst>
              <a:ext uri="{FF2B5EF4-FFF2-40B4-BE49-F238E27FC236}">
                <a16:creationId xmlns:a16="http://schemas.microsoft.com/office/drawing/2014/main" id="{2B661DE0-45C9-7F44-A759-0061E543B4F5}"/>
              </a:ext>
            </a:extLst>
          </p:cNvPr>
          <p:cNvSpPr>
            <a:spLocks noChangeArrowheads="1"/>
          </p:cNvSpPr>
          <p:nvPr/>
        </p:nvSpPr>
        <p:spPr bwMode="auto">
          <a:xfrm rot="5400000">
            <a:off x="2616349" y="3703490"/>
            <a:ext cx="477539" cy="5110162"/>
          </a:xfrm>
          <a:prstGeom prst="roundRect">
            <a:avLst>
              <a:gd name="adj" fmla="val 16667"/>
            </a:avLst>
          </a:prstGeom>
          <a:noFill/>
          <a:ln w="4445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pic>
        <p:nvPicPr>
          <p:cNvPr id="10" name="Picture 9">
            <a:extLst>
              <a:ext uri="{FF2B5EF4-FFF2-40B4-BE49-F238E27FC236}">
                <a16:creationId xmlns:a16="http://schemas.microsoft.com/office/drawing/2014/main" id="{83782F46-972B-F74E-B5E1-F30E8DD07FBE}"/>
              </a:ext>
            </a:extLst>
          </p:cNvPr>
          <p:cNvPicPr>
            <a:picLocks noChangeAspect="1"/>
          </p:cNvPicPr>
          <p:nvPr/>
        </p:nvPicPr>
        <p:blipFill>
          <a:blip r:embed="rId4"/>
          <a:stretch>
            <a:fillRect/>
          </a:stretch>
        </p:blipFill>
        <p:spPr>
          <a:xfrm>
            <a:off x="5389919" y="1600200"/>
            <a:ext cx="3724263" cy="2382603"/>
          </a:xfrm>
          <a:prstGeom prst="rect">
            <a:avLst/>
          </a:prstGeom>
        </p:spPr>
      </p:pic>
      <p:pic>
        <p:nvPicPr>
          <p:cNvPr id="11" name="Picture 10">
            <a:extLst>
              <a:ext uri="{FF2B5EF4-FFF2-40B4-BE49-F238E27FC236}">
                <a16:creationId xmlns:a16="http://schemas.microsoft.com/office/drawing/2014/main" id="{651C93C8-E662-634A-AE11-0C2FA4229424}"/>
              </a:ext>
            </a:extLst>
          </p:cNvPr>
          <p:cNvPicPr>
            <a:picLocks noChangeAspect="1"/>
          </p:cNvPicPr>
          <p:nvPr/>
        </p:nvPicPr>
        <p:blipFill>
          <a:blip r:embed="rId5"/>
          <a:stretch>
            <a:fillRect/>
          </a:stretch>
        </p:blipFill>
        <p:spPr>
          <a:xfrm>
            <a:off x="5375009" y="4648200"/>
            <a:ext cx="3754081" cy="524285"/>
          </a:xfrm>
          <a:prstGeom prst="rect">
            <a:avLst/>
          </a:prstGeom>
        </p:spPr>
      </p:pic>
    </p:spTree>
    <p:extLst>
      <p:ext uri="{BB962C8B-B14F-4D97-AF65-F5344CB8AC3E}">
        <p14:creationId xmlns:p14="http://schemas.microsoft.com/office/powerpoint/2010/main" val="28304252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D9C546-6A11-1120-A673-A501F4AC5FC4}"/>
              </a:ext>
            </a:extLst>
          </p:cNvPr>
          <p:cNvSpPr>
            <a:spLocks noGrp="1"/>
          </p:cNvSpPr>
          <p:nvPr>
            <p:ph type="title"/>
          </p:nvPr>
        </p:nvSpPr>
        <p:spPr>
          <a:xfrm>
            <a:off x="228600" y="152400"/>
            <a:ext cx="9167936" cy="1066800"/>
          </a:xfrm>
        </p:spPr>
        <p:txBody>
          <a:bodyPr/>
          <a:lstStyle/>
          <a:p>
            <a:r>
              <a:rPr lang="en-US" sz="3800" dirty="0" err="1"/>
              <a:t>AliBaba</a:t>
            </a:r>
            <a:r>
              <a:rPr lang="en-US" sz="3800" dirty="0"/>
              <a:t> PIM Recommendation System (2022)</a:t>
            </a:r>
          </a:p>
        </p:txBody>
      </p:sp>
      <p:sp>
        <p:nvSpPr>
          <p:cNvPr id="3" name="Content Placeholder 2">
            <a:extLst>
              <a:ext uri="{FF2B5EF4-FFF2-40B4-BE49-F238E27FC236}">
                <a16:creationId xmlns:a16="http://schemas.microsoft.com/office/drawing/2014/main" id="{5F160195-56F6-74E3-8969-3DF2E94937C1}"/>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6380F43C-6533-8AC6-A6BF-105E6C561CE7}"/>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233</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a:extLst>
              <a:ext uri="{FF2B5EF4-FFF2-40B4-BE49-F238E27FC236}">
                <a16:creationId xmlns:a16="http://schemas.microsoft.com/office/drawing/2014/main" id="{68FE1CEA-D8CC-E719-F994-3424A0124DDE}"/>
              </a:ext>
            </a:extLst>
          </p:cNvPr>
          <p:cNvPicPr>
            <a:picLocks noChangeAspect="1"/>
          </p:cNvPicPr>
          <p:nvPr/>
        </p:nvPicPr>
        <p:blipFill>
          <a:blip r:embed="rId2"/>
          <a:stretch>
            <a:fillRect/>
          </a:stretch>
        </p:blipFill>
        <p:spPr>
          <a:xfrm>
            <a:off x="223735" y="1026550"/>
            <a:ext cx="3812235" cy="3573016"/>
          </a:xfrm>
          <a:prstGeom prst="rect">
            <a:avLst/>
          </a:prstGeom>
        </p:spPr>
      </p:pic>
      <p:pic>
        <p:nvPicPr>
          <p:cNvPr id="6" name="Picture 5">
            <a:extLst>
              <a:ext uri="{FF2B5EF4-FFF2-40B4-BE49-F238E27FC236}">
                <a16:creationId xmlns:a16="http://schemas.microsoft.com/office/drawing/2014/main" id="{8CCE5892-6368-A987-2CEE-A43367C6AE1F}"/>
              </a:ext>
            </a:extLst>
          </p:cNvPr>
          <p:cNvPicPr>
            <a:picLocks noChangeAspect="1"/>
          </p:cNvPicPr>
          <p:nvPr/>
        </p:nvPicPr>
        <p:blipFill>
          <a:blip r:embed="rId3"/>
          <a:stretch>
            <a:fillRect/>
          </a:stretch>
        </p:blipFill>
        <p:spPr>
          <a:xfrm>
            <a:off x="4330079" y="999834"/>
            <a:ext cx="4202361" cy="3623898"/>
          </a:xfrm>
          <a:prstGeom prst="rect">
            <a:avLst/>
          </a:prstGeom>
        </p:spPr>
      </p:pic>
      <p:pic>
        <p:nvPicPr>
          <p:cNvPr id="7" name="Picture 6">
            <a:extLst>
              <a:ext uri="{FF2B5EF4-FFF2-40B4-BE49-F238E27FC236}">
                <a16:creationId xmlns:a16="http://schemas.microsoft.com/office/drawing/2014/main" id="{8B8823BA-1CC6-C778-1F46-DA01D7A284DB}"/>
              </a:ext>
            </a:extLst>
          </p:cNvPr>
          <p:cNvPicPr>
            <a:picLocks noChangeAspect="1"/>
          </p:cNvPicPr>
          <p:nvPr/>
        </p:nvPicPr>
        <p:blipFill>
          <a:blip r:embed="rId4"/>
          <a:stretch>
            <a:fillRect/>
          </a:stretch>
        </p:blipFill>
        <p:spPr>
          <a:xfrm>
            <a:off x="1331640" y="4827100"/>
            <a:ext cx="6552728" cy="1878567"/>
          </a:xfrm>
          <a:prstGeom prst="rect">
            <a:avLst/>
          </a:prstGeom>
        </p:spPr>
      </p:pic>
    </p:spTree>
    <p:extLst>
      <p:ext uri="{BB962C8B-B14F-4D97-AF65-F5344CB8AC3E}">
        <p14:creationId xmlns:p14="http://schemas.microsoft.com/office/powerpoint/2010/main" val="765799138"/>
      </p:ext>
    </p:extLst>
  </p:cSld>
  <p:clrMapOvr>
    <a:masterClrMapping/>
  </p:clrMapOvr>
  <p:transition/>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t>Future: Enable New Medical/Health Platforms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234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3" name="TextBox 2">
            <a:extLst>
              <a:ext uri="{FF2B5EF4-FFF2-40B4-BE49-F238E27FC236}">
                <a16:creationId xmlns:a16="http://schemas.microsoft.com/office/drawing/2014/main" id="{9DEDF4F9-AC11-CE40-96CF-BFA639F16628}"/>
              </a:ext>
            </a:extLst>
          </p:cNvPr>
          <p:cNvSpPr txBox="1"/>
          <p:nvPr/>
        </p:nvSpPr>
        <p:spPr>
          <a:xfrm>
            <a:off x="336100" y="5036983"/>
            <a:ext cx="8193974" cy="175432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Senol Cali+, “</a:t>
            </a: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Nanopore Sequencing Technology and Tools for Genome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Assembly: Computational Analysis of the Current State, Bottlenecks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and Future Directions</a:t>
            </a:r>
            <a: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 Briefings in Bioinformatics, 2018.</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a:t>
            </a:r>
            <a: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hlinkClick r:id="rId2"/>
              </a:rPr>
              <a:t>Preliminary arxiv.org version</a:t>
            </a:r>
            <a: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br>
            <a:endPar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B7B92BBE-67D0-BE44-AFBF-F27F37B8A8C3}"/>
              </a:ext>
            </a:extLst>
          </p:cNvPr>
          <p:cNvPicPr>
            <a:picLocks noChangeAspect="1"/>
          </p:cNvPicPr>
          <p:nvPr/>
        </p:nvPicPr>
        <p:blipFill>
          <a:blip r:embed="rId3"/>
          <a:stretch>
            <a:fillRect/>
          </a:stretch>
        </p:blipFill>
        <p:spPr>
          <a:xfrm>
            <a:off x="0" y="1484784"/>
            <a:ext cx="9144000" cy="2202873"/>
          </a:xfrm>
          <a:prstGeom prst="rect">
            <a:avLst/>
          </a:prstGeom>
        </p:spPr>
      </p:pic>
      <p:pic>
        <p:nvPicPr>
          <p:cNvPr id="6" name="Picture 8">
            <a:extLst>
              <a:ext uri="{FF2B5EF4-FFF2-40B4-BE49-F238E27FC236}">
                <a16:creationId xmlns:a16="http://schemas.microsoft.com/office/drawing/2014/main" id="{DE735DFE-2D11-5849-BC1A-6B423D4888C8}"/>
              </a:ext>
            </a:extLst>
          </p:cNvPr>
          <p:cNvPicPr>
            <a:picLocks noChangeAspect="1" noChangeArrowheads="1"/>
          </p:cNvPicPr>
          <p:nvPr/>
        </p:nvPicPr>
        <p:blipFill>
          <a:blip r:embed="rId4" cstate="print"/>
          <a:srcRect/>
          <a:stretch>
            <a:fillRect/>
          </a:stretch>
        </p:blipFill>
        <p:spPr bwMode="auto">
          <a:xfrm>
            <a:off x="6660801" y="2996952"/>
            <a:ext cx="2080800" cy="1523680"/>
          </a:xfrm>
          <a:prstGeom prst="rect">
            <a:avLst/>
          </a:prstGeom>
          <a:noFill/>
          <a:ln w="9525">
            <a:noFill/>
            <a:round/>
            <a:headEnd/>
            <a:tailEnd/>
          </a:ln>
        </p:spPr>
      </p:pic>
      <p:sp>
        <p:nvSpPr>
          <p:cNvPr id="7" name="Text Box 19">
            <a:extLst>
              <a:ext uri="{FF2B5EF4-FFF2-40B4-BE49-F238E27FC236}">
                <a16:creationId xmlns:a16="http://schemas.microsoft.com/office/drawing/2014/main" id="{9BD0F31E-C179-B049-9A06-915AC4721F68}"/>
              </a:ext>
            </a:extLst>
          </p:cNvPr>
          <p:cNvSpPr txBox="1">
            <a:spLocks noChangeArrowheads="1"/>
          </p:cNvSpPr>
          <p:nvPr/>
        </p:nvSpPr>
        <p:spPr bwMode="auto">
          <a:xfrm>
            <a:off x="6381120" y="4520632"/>
            <a:ext cx="2511360" cy="312512"/>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ＭＳ Ｐゴシック" panose="020B0600070205080204" pitchFamily="34" charset="-128"/>
                <a:cs typeface="+mn-cs"/>
              </a:rPr>
              <a:t>Oxford Nanopore </a:t>
            </a:r>
            <a:r>
              <a:rPr kumimoji="0" lang="en-US" sz="1800" b="0" i="0" u="none" strike="noStrike" kern="1200" cap="none" spc="0" normalizeH="0" baseline="0" noProof="0" dirty="0" err="1">
                <a:ln>
                  <a:noFill/>
                </a:ln>
                <a:solidFill>
                  <a:srgbClr val="000000"/>
                </a:solidFill>
                <a:effectLst/>
                <a:uLnTx/>
                <a:uFillTx/>
                <a:latin typeface="Calibri" pitchFamily="34" charset="0"/>
                <a:ea typeface="ＭＳ Ｐゴシック" panose="020B0600070205080204" pitchFamily="34" charset="-128"/>
                <a:cs typeface="+mn-cs"/>
              </a:rPr>
              <a:t>MinION</a:t>
            </a:r>
            <a:endParaRPr kumimoji="0" lang="en-US" sz="1800" b="0" i="0" u="none" strike="noStrike" kern="1200" cap="none" spc="0" normalizeH="0" baseline="0" noProof="0" dirty="0">
              <a:ln>
                <a:noFill/>
              </a:ln>
              <a:solidFill>
                <a:srgbClr val="000000"/>
              </a:solidFill>
              <a:effectLst/>
              <a:uLnTx/>
              <a:uFillTx/>
              <a:latin typeface="Calibri"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3005097839"/>
      </p:ext>
    </p:extLst>
  </p:cSld>
  <p:clrMapOvr>
    <a:masterClrMapping/>
  </p:clrMapOvr>
  <p:transition/>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63955F-E593-C94F-8AC7-1810F08980FA}"/>
              </a:ext>
            </a:extLst>
          </p:cNvPr>
          <p:cNvSpPr>
            <a:spLocks noGrp="1"/>
          </p:cNvSpPr>
          <p:nvPr>
            <p:ph type="title"/>
          </p:nvPr>
        </p:nvSpPr>
        <p:spPr/>
        <p:txBody>
          <a:bodyPr>
            <a:normAutofit/>
          </a:bodyPr>
          <a:lstStyle/>
          <a:p>
            <a:r>
              <a:rPr lang="en-US" dirty="0"/>
              <a:t>Future of Genome Sequencing &amp; Analysis</a:t>
            </a:r>
          </a:p>
        </p:txBody>
      </p:sp>
      <p:sp>
        <p:nvSpPr>
          <p:cNvPr id="4" name="Slide Number Placeholder 3">
            <a:extLst>
              <a:ext uri="{FF2B5EF4-FFF2-40B4-BE49-F238E27FC236}">
                <a16:creationId xmlns:a16="http://schemas.microsoft.com/office/drawing/2014/main" id="{945DD420-3CB6-7A41-8020-2C87CA87ABA7}"/>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67019E-6B59-9444-A8F8-0CFAB6B6981D}" type="slidenum">
              <a:rPr kumimoji="0" lang="en-US" sz="1600" b="1" i="0" u="none" strike="noStrike" kern="1200" cap="none" spc="0" normalizeH="0" baseline="0" noProof="0" smtClean="0">
                <a:ln>
                  <a:noFill/>
                </a:ln>
                <a:solidFill>
                  <a:prstClr val="white"/>
                </a:solidFill>
                <a:effectLst/>
                <a:uLnTx/>
                <a:uFillTx/>
                <a:latin typeface="Corbel" panose="020B0503020204020204" pitchFamily="34" charset="0"/>
                <a:ea typeface="ＭＳ Ｐゴシック" panose="020B0600070205080204" pitchFamily="34" charset="-128"/>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235</a:t>
            </a:fld>
            <a:endParaRPr kumimoji="0" lang="en-US" sz="1600" b="1" i="0" u="none" strike="noStrike" kern="1200" cap="none" spc="0" normalizeH="0" baseline="0" noProof="0" dirty="0">
              <a:ln>
                <a:noFill/>
              </a:ln>
              <a:solidFill>
                <a:prstClr val="white"/>
              </a:solidFill>
              <a:effectLst/>
              <a:uLnTx/>
              <a:uFillTx/>
              <a:latin typeface="Corbel" panose="020B0503020204020204" pitchFamily="34" charset="0"/>
              <a:ea typeface="ＭＳ Ｐゴシック" panose="020B0600070205080204" pitchFamily="34" charset="-128"/>
              <a:cs typeface="Calibri" panose="020F0502020204030204" pitchFamily="34" charset="0"/>
            </a:endParaRPr>
          </a:p>
        </p:txBody>
      </p:sp>
      <p:pic>
        <p:nvPicPr>
          <p:cNvPr id="5122" name="Picture 2">
            <a:extLst>
              <a:ext uri="{FF2B5EF4-FFF2-40B4-BE49-F238E27FC236}">
                <a16:creationId xmlns:a16="http://schemas.microsoft.com/office/drawing/2014/main" id="{5C405E63-629C-CD4C-A407-9B4A7134B86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09143" y="3969960"/>
            <a:ext cx="4934857" cy="281184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3CFD409C-4506-9941-8552-EF2195C4FB00}"/>
              </a:ext>
            </a:extLst>
          </p:cNvPr>
          <p:cNvSpPr txBox="1"/>
          <p:nvPr/>
        </p:nvSpPr>
        <p:spPr>
          <a:xfrm>
            <a:off x="6487885" y="6150579"/>
            <a:ext cx="2423885"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Corbel" panose="020B0503020204020204"/>
                <a:ea typeface="ＭＳ Ｐゴシック" panose="020B0600070205080204" pitchFamily="34" charset="-128"/>
                <a:cs typeface="+mn-cs"/>
              </a:rPr>
              <a:t>SmidgION</a:t>
            </a:r>
            <a:r>
              <a:rPr kumimoji="0" lang="en-US" sz="1800" b="0" i="0" u="none" strike="noStrike" kern="1200" cap="none" spc="0" normalizeH="0" baseline="0" noProof="0" dirty="0">
                <a:ln>
                  <a:noFill/>
                </a:ln>
                <a:solidFill>
                  <a:prstClr val="black"/>
                </a:solidFill>
                <a:effectLst/>
                <a:uLnTx/>
                <a:uFillTx/>
                <a:latin typeface="Corbel" panose="020B0503020204020204"/>
                <a:ea typeface="ＭＳ Ｐゴシック" panose="020B0600070205080204" pitchFamily="34" charset="-128"/>
                <a:cs typeface="+mn-cs"/>
              </a:rPr>
              <a:t> from ONT</a:t>
            </a:r>
          </a:p>
        </p:txBody>
      </p:sp>
      <p:pic>
        <p:nvPicPr>
          <p:cNvPr id="5124" name="Picture 4" descr="First Nanopore Sequencing of Human Genome">
            <a:extLst>
              <a:ext uri="{FF2B5EF4-FFF2-40B4-BE49-F238E27FC236}">
                <a16:creationId xmlns:a16="http://schemas.microsoft.com/office/drawing/2014/main" id="{CD6415EF-163D-B542-B3D4-F9AA1F93D9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9142" y="1775512"/>
            <a:ext cx="4378883" cy="2941150"/>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id="{384B99A9-CA22-114E-A3BA-CE16FDD156D7}"/>
              </a:ext>
            </a:extLst>
          </p:cNvPr>
          <p:cNvSpPr/>
          <p:nvPr/>
        </p:nvSpPr>
        <p:spPr>
          <a:xfrm>
            <a:off x="399142" y="1784391"/>
            <a:ext cx="4378883" cy="2941150"/>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7" name="Right Arrow 6">
            <a:extLst>
              <a:ext uri="{FF2B5EF4-FFF2-40B4-BE49-F238E27FC236}">
                <a16:creationId xmlns:a16="http://schemas.microsoft.com/office/drawing/2014/main" id="{CDDC3997-C7CB-584B-BDBF-AE5464A11F6D}"/>
              </a:ext>
            </a:extLst>
          </p:cNvPr>
          <p:cNvSpPr/>
          <p:nvPr/>
        </p:nvSpPr>
        <p:spPr>
          <a:xfrm rot="2626864">
            <a:off x="4168426" y="4039373"/>
            <a:ext cx="1219200" cy="725715"/>
          </a:xfrm>
          <a:prstGeom prst="rightArrow">
            <a:avLst/>
          </a:prstGeom>
          <a:solidFill>
            <a:schemeClr val="accent2">
              <a:lumMod val="60000"/>
              <a:lumOff val="40000"/>
            </a:schemeClr>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8" name="TextBox 7">
            <a:extLst>
              <a:ext uri="{FF2B5EF4-FFF2-40B4-BE49-F238E27FC236}">
                <a16:creationId xmlns:a16="http://schemas.microsoft.com/office/drawing/2014/main" id="{894684CC-0CFA-074F-9F5D-8C754E1811D1}"/>
              </a:ext>
            </a:extLst>
          </p:cNvPr>
          <p:cNvSpPr txBox="1"/>
          <p:nvPr/>
        </p:nvSpPr>
        <p:spPr>
          <a:xfrm>
            <a:off x="366963" y="4540875"/>
            <a:ext cx="2423885" cy="369332"/>
          </a:xfrm>
          <a:prstGeom prst="rect">
            <a:avLst/>
          </a:prstGeom>
          <a:solidFill>
            <a:schemeClr val="bg1"/>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rbel" panose="020B0503020204020204"/>
                <a:ea typeface="ＭＳ Ｐゴシック" panose="020B0600070205080204" pitchFamily="34" charset="-128"/>
                <a:cs typeface="+mn-cs"/>
              </a:rPr>
              <a:t>MinION from ONT</a:t>
            </a:r>
          </a:p>
        </p:txBody>
      </p:sp>
      <p:sp>
        <p:nvSpPr>
          <p:cNvPr id="10" name="Slide Number Placeholder 2">
            <a:extLst>
              <a:ext uri="{FF2B5EF4-FFF2-40B4-BE49-F238E27FC236}">
                <a16:creationId xmlns:a16="http://schemas.microsoft.com/office/drawing/2014/main" id="{6C9A6BE0-035D-4D45-AA88-9C10BDC56A6E}"/>
              </a:ext>
            </a:extLst>
          </p:cNvPr>
          <p:cNvSpPr>
            <a:spLocks noGrp="1"/>
          </p:cNvSpPr>
          <p:nvPr>
            <p:ph type="sldNum" sz="quarter" idx="11"/>
          </p:nvPr>
        </p:nvSpPr>
        <p:spPr>
          <a:xfrm>
            <a:off x="6946900" y="6373813"/>
            <a:ext cx="2133600" cy="457200"/>
          </a:xfrm>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18A7077-2B78-4FB5-8F56-24239751AEF0}"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235</a:t>
            </a:fld>
            <a:endParaRPr kumimoji="0" lang="en-US" altLang="en-US" sz="1600" b="0" i="0" u="none" strike="noStrike" kern="1200" cap="none" spc="0" normalizeH="0" baseline="0" noProof="0" dirty="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sp>
        <p:nvSpPr>
          <p:cNvPr id="11" name="Rectangle 10">
            <a:extLst>
              <a:ext uri="{FF2B5EF4-FFF2-40B4-BE49-F238E27FC236}">
                <a16:creationId xmlns:a16="http://schemas.microsoft.com/office/drawing/2014/main" id="{2976BE83-CBB8-5848-A3B9-9F433A948BCE}"/>
              </a:ext>
            </a:extLst>
          </p:cNvPr>
          <p:cNvSpPr/>
          <p:nvPr/>
        </p:nvSpPr>
        <p:spPr>
          <a:xfrm>
            <a:off x="76200" y="910043"/>
            <a:ext cx="8943782" cy="523220"/>
          </a:xfrm>
          <a:prstGeom prst="rect">
            <a:avLst/>
          </a:prstGeom>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Mohammed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Alser</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Zülal</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Bingöl</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Damla</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Senol</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Cali,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Jeremie</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Kim,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Saugata</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Ghose, Can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Alkan</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Onur Mutlu</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 sz="1400" b="1" i="0" u="none" strike="noStrike" kern="1200" cap="none" spc="0" normalizeH="0" baseline="0" noProof="0" dirty="0">
                <a:ln>
                  <a:noFill/>
                </a:ln>
                <a:solidFill>
                  <a:srgbClr val="0000FF"/>
                </a:solidFill>
                <a:effectLst/>
                <a:uLnTx/>
                <a:uFillTx/>
                <a:latin typeface="Arial" panose="020B0604020202020204" pitchFamily="34" charset="0"/>
                <a:ea typeface="ＭＳ Ｐゴシック" panose="020B0600070205080204" pitchFamily="34" charset="-128"/>
                <a:cs typeface="+mn-cs"/>
                <a:sym typeface="Calibri"/>
                <a:hlinkClick r:id="rId4">
                  <a:extLst>
                    <a:ext uri="{A12FA001-AC4F-418D-AE19-62706E023703}">
                      <ahyp:hlinkClr xmlns:ahyp="http://schemas.microsoft.com/office/drawing/2018/hyperlinkcolor" val="tx"/>
                    </a:ext>
                  </a:extLst>
                </a:hlinkClick>
              </a:rPr>
              <a:t>“Accelerating Genome Analysis: A Primer on an Ongoing Journey” </a:t>
            </a:r>
            <a:r>
              <a:rPr kumimoji="0" lang="en" sz="1400" b="1" i="0" u="none" strike="noStrike" kern="1200" cap="none" spc="0" normalizeH="0" baseline="0" noProof="0" dirty="0">
                <a:ln>
                  <a:noFill/>
                </a:ln>
                <a:solidFill>
                  <a:srgbClr val="0000FF"/>
                </a:solidFill>
                <a:effectLst/>
                <a:uLnTx/>
                <a:uFillTx/>
                <a:latin typeface="Arial" panose="020B0604020202020204" pitchFamily="34" charset="0"/>
                <a:ea typeface="ＭＳ Ｐゴシック" panose="020B0600070205080204" pitchFamily="34" charset="-128"/>
                <a:cs typeface="+mn-cs"/>
                <a:sym typeface="Calibri"/>
              </a:rPr>
              <a:t> </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IEEE Micro, August 2020.</a:t>
            </a:r>
          </a:p>
        </p:txBody>
      </p:sp>
      <p:pic>
        <p:nvPicPr>
          <p:cNvPr id="3" name="Picture 2">
            <a:extLst>
              <a:ext uri="{FF2B5EF4-FFF2-40B4-BE49-F238E27FC236}">
                <a16:creationId xmlns:a16="http://schemas.microsoft.com/office/drawing/2014/main" id="{4D51AC44-75A3-4349-9946-96683AA9B4E8}"/>
              </a:ext>
            </a:extLst>
          </p:cNvPr>
          <p:cNvPicPr>
            <a:picLocks noChangeAspect="1"/>
          </p:cNvPicPr>
          <p:nvPr/>
        </p:nvPicPr>
        <p:blipFill>
          <a:blip r:embed="rId5"/>
          <a:stretch>
            <a:fillRect/>
          </a:stretch>
        </p:blipFill>
        <p:spPr>
          <a:xfrm>
            <a:off x="4810204" y="1702419"/>
            <a:ext cx="3577446" cy="633799"/>
          </a:xfrm>
          <a:prstGeom prst="rect">
            <a:avLst/>
          </a:prstGeom>
        </p:spPr>
      </p:pic>
      <p:pic>
        <p:nvPicPr>
          <p:cNvPr id="6" name="Picture 5">
            <a:extLst>
              <a:ext uri="{FF2B5EF4-FFF2-40B4-BE49-F238E27FC236}">
                <a16:creationId xmlns:a16="http://schemas.microsoft.com/office/drawing/2014/main" id="{869A8184-11C2-4146-99A6-DC2DD45B8BBF}"/>
              </a:ext>
            </a:extLst>
          </p:cNvPr>
          <p:cNvPicPr>
            <a:picLocks noChangeAspect="1"/>
          </p:cNvPicPr>
          <p:nvPr/>
        </p:nvPicPr>
        <p:blipFill>
          <a:blip r:embed="rId6"/>
          <a:stretch>
            <a:fillRect/>
          </a:stretch>
        </p:blipFill>
        <p:spPr>
          <a:xfrm>
            <a:off x="4803425" y="2638622"/>
            <a:ext cx="3584225" cy="635000"/>
          </a:xfrm>
          <a:prstGeom prst="rect">
            <a:avLst/>
          </a:prstGeom>
        </p:spPr>
      </p:pic>
    </p:spTree>
    <p:extLst>
      <p:ext uri="{BB962C8B-B14F-4D97-AF65-F5344CB8AC3E}">
        <p14:creationId xmlns:p14="http://schemas.microsoft.com/office/powerpoint/2010/main" val="3829021093"/>
      </p:ext>
    </p:extLst>
  </p:cSld>
  <p:clrMapOvr>
    <a:masterClrMapping/>
  </p:clrMapOvr>
  <p:transition/>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p:txBody>
          <a:bodyPr/>
          <a:lstStyle/>
          <a:p>
            <a:r>
              <a:rPr lang="en-US" dirty="0"/>
              <a:t>Detailed Lectures on PIM (I)</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884955"/>
            <a:ext cx="8851900" cy="5211762"/>
          </a:xfrm>
        </p:spPr>
        <p:txBody>
          <a:bodyPr/>
          <a:lstStyle/>
          <a:p>
            <a:r>
              <a:rPr lang="en-US" sz="2000" dirty="0">
                <a:solidFill>
                  <a:srgbClr val="FF0000"/>
                </a:solidFill>
              </a:rPr>
              <a:t>Computer Architecture, Fall 2020, Lecture 6</a:t>
            </a:r>
          </a:p>
          <a:p>
            <a:pPr lvl="1"/>
            <a:r>
              <a:rPr lang="en-US" sz="2000" b="1" dirty="0"/>
              <a:t>Computation in Memory </a:t>
            </a:r>
            <a:r>
              <a:rPr lang="en-US" sz="2000" dirty="0"/>
              <a:t>(ETH Zürich, Fall 2020)</a:t>
            </a:r>
          </a:p>
          <a:p>
            <a:pPr lvl="1"/>
            <a:r>
              <a:rPr lang="en-US" sz="1700" dirty="0">
                <a:solidFill>
                  <a:srgbClr val="0000FF"/>
                </a:solidFill>
                <a:hlinkClick r:id="rId2">
                  <a:extLst>
                    <a:ext uri="{A12FA001-AC4F-418D-AE19-62706E023703}">
                      <ahyp:hlinkClr xmlns:ahyp="http://schemas.microsoft.com/office/drawing/2018/hyperlinkcolor" val="tx"/>
                    </a:ext>
                  </a:extLst>
                </a:hlinkClick>
              </a:rPr>
              <a:t>https://www.youtube.com/watch?v=oGcZAGwfEUE&amp;list=PL5Q2soXY2Zi9xidyIgBxUz7xRPS-wisBN&amp;index=12</a:t>
            </a:r>
            <a:endParaRPr lang="en-US" sz="1700" dirty="0">
              <a:solidFill>
                <a:srgbClr val="0000FF"/>
              </a:solidFill>
            </a:endParaRPr>
          </a:p>
          <a:p>
            <a:pPr lvl="1"/>
            <a:endParaRPr lang="en-US" sz="600" dirty="0">
              <a:solidFill>
                <a:srgbClr val="FF0000"/>
              </a:solidFill>
            </a:endParaRPr>
          </a:p>
          <a:p>
            <a:r>
              <a:rPr lang="en-US" sz="2000" dirty="0">
                <a:solidFill>
                  <a:srgbClr val="FF0000"/>
                </a:solidFill>
              </a:rPr>
              <a:t>Computer Architecture, Fall 2020, Lecture 7</a:t>
            </a:r>
          </a:p>
          <a:p>
            <a:pPr lvl="1"/>
            <a:r>
              <a:rPr lang="en-US" sz="2000" b="1" dirty="0"/>
              <a:t>Near-Data Processing </a:t>
            </a:r>
            <a:r>
              <a:rPr lang="en-US" sz="2000" dirty="0"/>
              <a:t>(ETH Zürich, Fall 2020)</a:t>
            </a:r>
          </a:p>
          <a:p>
            <a:pPr lvl="1"/>
            <a:r>
              <a:rPr lang="en-US" sz="1700" dirty="0">
                <a:solidFill>
                  <a:srgbClr val="0000FF"/>
                </a:solidFill>
                <a:hlinkClick r:id="rId3">
                  <a:extLst>
                    <a:ext uri="{A12FA001-AC4F-418D-AE19-62706E023703}">
                      <ahyp:hlinkClr xmlns:ahyp="http://schemas.microsoft.com/office/drawing/2018/hyperlinkcolor" val="tx"/>
                    </a:ext>
                  </a:extLst>
                </a:hlinkClick>
              </a:rPr>
              <a:t>https://www.youtube.com/watch?v=j2GIigqn1Qw&amp;list=PL5Q2soXY2Zi9xidyIgBxUz7xRPS-wisBN&amp;index=13</a:t>
            </a:r>
            <a:endParaRPr lang="en-US" sz="1700" dirty="0">
              <a:solidFill>
                <a:srgbClr val="0000FF"/>
              </a:solidFill>
            </a:endParaRPr>
          </a:p>
          <a:p>
            <a:pPr lvl="1"/>
            <a:endParaRPr lang="en-US" sz="600" dirty="0">
              <a:solidFill>
                <a:srgbClr val="0000FF"/>
              </a:solidFill>
            </a:endParaRPr>
          </a:p>
          <a:p>
            <a:r>
              <a:rPr lang="en-US" sz="2000" dirty="0">
                <a:solidFill>
                  <a:srgbClr val="FF0000"/>
                </a:solidFill>
              </a:rPr>
              <a:t>Computer Architecture, Fall 2020, Lecture 11a</a:t>
            </a:r>
          </a:p>
          <a:p>
            <a:pPr lvl="1"/>
            <a:r>
              <a:rPr lang="en-US" sz="2000" b="1" dirty="0"/>
              <a:t>Memory Controllers </a:t>
            </a:r>
            <a:r>
              <a:rPr lang="en-US" sz="2000" dirty="0"/>
              <a:t>(ETH Zürich, Fall 2020)</a:t>
            </a:r>
          </a:p>
          <a:p>
            <a:pPr lvl="1"/>
            <a:r>
              <a:rPr lang="en-US" sz="1700" dirty="0">
                <a:solidFill>
                  <a:srgbClr val="0000FF"/>
                </a:solidFill>
                <a:hlinkClick r:id="rId4">
                  <a:extLst>
                    <a:ext uri="{A12FA001-AC4F-418D-AE19-62706E023703}">
                      <ahyp:hlinkClr xmlns:ahyp="http://schemas.microsoft.com/office/drawing/2018/hyperlinkcolor" val="tx"/>
                    </a:ext>
                  </a:extLst>
                </a:hlinkClick>
              </a:rPr>
              <a:t>https://www.youtube.com/watch?v=TeG773OgiMQ&amp;list=PL5Q2soXY2Zi9xidyIgBxUz7xRPS-wisBN&amp;index=20 </a:t>
            </a:r>
          </a:p>
          <a:p>
            <a:pPr lvl="1"/>
            <a:endParaRPr lang="en-US" sz="600" dirty="0">
              <a:solidFill>
                <a:srgbClr val="0000FF"/>
              </a:solidFill>
              <a:hlinkClick r:id="rId4">
                <a:extLst>
                  <a:ext uri="{A12FA001-AC4F-418D-AE19-62706E023703}">
                    <ahyp:hlinkClr xmlns:ahyp="http://schemas.microsoft.com/office/drawing/2018/hyperlinkcolor" val="tx"/>
                  </a:ext>
                </a:extLst>
              </a:hlinkClick>
            </a:endParaRPr>
          </a:p>
          <a:p>
            <a:r>
              <a:rPr lang="en-US" sz="2000" dirty="0">
                <a:solidFill>
                  <a:srgbClr val="FF0000"/>
                </a:solidFill>
              </a:rPr>
              <a:t>Computer Architecture, Fall 2020, Lecture 12d</a:t>
            </a:r>
          </a:p>
          <a:p>
            <a:pPr lvl="1"/>
            <a:r>
              <a:rPr lang="en-US" sz="2000" b="1" dirty="0"/>
              <a:t>Real Processing-in-DRAM with UPMEM </a:t>
            </a:r>
            <a:r>
              <a:rPr lang="en-US" sz="2000" dirty="0"/>
              <a:t>(ETH Zürich, Fall 2020)</a:t>
            </a:r>
          </a:p>
          <a:p>
            <a:pPr lvl="1"/>
            <a:r>
              <a:rPr lang="en-US" sz="1700" dirty="0">
                <a:solidFill>
                  <a:srgbClr val="0000FF"/>
                </a:solidFill>
                <a:hlinkClick r:id="rId5">
                  <a:extLst>
                    <a:ext uri="{A12FA001-AC4F-418D-AE19-62706E023703}">
                      <ahyp:hlinkClr xmlns:ahyp="http://schemas.microsoft.com/office/drawing/2018/hyperlinkcolor" val="tx"/>
                    </a:ext>
                  </a:extLst>
                </a:hlinkClick>
              </a:rPr>
              <a:t>https://www.youtube.com/watch?v=Sscy1Wrr22A&amp;list=PL5Q2soXY2Zi9xidyIgBxUz7xRPS-wisBN&amp;index=25</a:t>
            </a:r>
            <a:endParaRPr lang="en-US" sz="1700" dirty="0">
              <a:solidFill>
                <a:srgbClr val="0000FF"/>
              </a:solidFill>
            </a:endParaRPr>
          </a:p>
          <a:p>
            <a:pPr lvl="1"/>
            <a:endParaRPr lang="en-US" sz="2000" dirty="0"/>
          </a:p>
          <a:p>
            <a:pPr lvl="1"/>
            <a:endParaRPr lang="en-US" sz="2000"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236</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6" name="TextBox 5">
            <a:extLst>
              <a:ext uri="{FF2B5EF4-FFF2-40B4-BE49-F238E27FC236}">
                <a16:creationId xmlns:a16="http://schemas.microsoft.com/office/drawing/2014/main" id="{B9FA4FBF-90BC-A44A-80A5-E27853501F68}"/>
              </a:ext>
            </a:extLst>
          </p:cNvPr>
          <p:cNvSpPr txBox="1"/>
          <p:nvPr/>
        </p:nvSpPr>
        <p:spPr>
          <a:xfrm>
            <a:off x="1979712" y="6461778"/>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6">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471507145"/>
      </p:ext>
    </p:extLst>
  </p:cSld>
  <p:clrMapOvr>
    <a:masterClrMapping/>
  </p:clrMapOvr>
  <p:transition/>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p:txBody>
          <a:bodyPr/>
          <a:lstStyle/>
          <a:p>
            <a:r>
              <a:rPr lang="en-US" dirty="0"/>
              <a:t>Detailed Lectures on PIM (II)</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1036638"/>
            <a:ext cx="8851900" cy="5211762"/>
          </a:xfrm>
        </p:spPr>
        <p:txBody>
          <a:bodyPr/>
          <a:lstStyle/>
          <a:p>
            <a:r>
              <a:rPr lang="en-US" sz="2000" dirty="0">
                <a:solidFill>
                  <a:srgbClr val="FF0000"/>
                </a:solidFill>
              </a:rPr>
              <a:t>Computer Architecture, Fall 2020, Lecture 15</a:t>
            </a:r>
          </a:p>
          <a:p>
            <a:pPr lvl="1"/>
            <a:r>
              <a:rPr lang="en-US" sz="2000" b="1" dirty="0"/>
              <a:t>Emerging Memory Technologies </a:t>
            </a:r>
            <a:r>
              <a:rPr lang="en-US" sz="2000" dirty="0"/>
              <a:t>(ETH Zürich, Fall 2020)</a:t>
            </a:r>
          </a:p>
          <a:p>
            <a:pPr lvl="1"/>
            <a:r>
              <a:rPr lang="en-US" sz="1700" dirty="0">
                <a:solidFill>
                  <a:srgbClr val="0000FF"/>
                </a:solidFill>
                <a:hlinkClick r:id="rId2">
                  <a:extLst>
                    <a:ext uri="{A12FA001-AC4F-418D-AE19-62706E023703}">
                      <ahyp:hlinkClr xmlns:ahyp="http://schemas.microsoft.com/office/drawing/2018/hyperlinkcolor" val="tx"/>
                    </a:ext>
                  </a:extLst>
                </a:hlinkClick>
              </a:rPr>
              <a:t>https://www.youtube.com/watch?v=AlE1rD9G_YU&amp;list=PL5Q2soXY2Zi9xidyIgBxUz7xRPS-wisBN&amp;index=28</a:t>
            </a:r>
          </a:p>
          <a:p>
            <a:pPr lvl="1"/>
            <a:endParaRPr lang="en-US" sz="1700" dirty="0">
              <a:solidFill>
                <a:srgbClr val="0000FF"/>
              </a:solidFill>
              <a:hlinkClick r:id="rId2">
                <a:extLst>
                  <a:ext uri="{A12FA001-AC4F-418D-AE19-62706E023703}">
                    <ahyp:hlinkClr xmlns:ahyp="http://schemas.microsoft.com/office/drawing/2018/hyperlinkcolor" val="tx"/>
                  </a:ext>
                </a:extLst>
              </a:hlinkClick>
            </a:endParaRPr>
          </a:p>
          <a:p>
            <a:r>
              <a:rPr lang="en-US" sz="2000" dirty="0">
                <a:solidFill>
                  <a:srgbClr val="FF0000"/>
                </a:solidFill>
              </a:rPr>
              <a:t>Computer Architecture, Fall 2020, Lecture 16a</a:t>
            </a:r>
          </a:p>
          <a:p>
            <a:pPr lvl="1"/>
            <a:r>
              <a:rPr lang="en-US" sz="2000" b="1" dirty="0"/>
              <a:t>Opportunities &amp; Challenges of Emerging Memory Technologies </a:t>
            </a:r>
            <a:r>
              <a:rPr lang="en-US" sz="2000" dirty="0"/>
              <a:t>(ETH Zürich, Fall 2020)</a:t>
            </a:r>
          </a:p>
          <a:p>
            <a:pPr lvl="1"/>
            <a:r>
              <a:rPr lang="en-US" sz="1700" dirty="0">
                <a:solidFill>
                  <a:srgbClr val="0000FF"/>
                </a:solidFill>
                <a:hlinkClick r:id="rId3">
                  <a:extLst>
                    <a:ext uri="{A12FA001-AC4F-418D-AE19-62706E023703}">
                      <ahyp:hlinkClr xmlns:ahyp="http://schemas.microsoft.com/office/drawing/2018/hyperlinkcolor" val="tx"/>
                    </a:ext>
                  </a:extLst>
                </a:hlinkClick>
              </a:rPr>
              <a:t>https://www.youtube.com/watch?v=pmLszWGmMGQ&amp;list=PL5Q2soXY2Zi9xidyIgBxUz7xRPS-wisBN&amp;index=29</a:t>
            </a:r>
          </a:p>
          <a:p>
            <a:pPr lvl="1"/>
            <a:endParaRPr lang="en-US" sz="1700" dirty="0">
              <a:solidFill>
                <a:srgbClr val="0000FF"/>
              </a:solidFill>
              <a:hlinkClick r:id="rId3">
                <a:extLst>
                  <a:ext uri="{A12FA001-AC4F-418D-AE19-62706E023703}">
                    <ahyp:hlinkClr xmlns:ahyp="http://schemas.microsoft.com/office/drawing/2018/hyperlinkcolor" val="tx"/>
                  </a:ext>
                </a:extLst>
              </a:hlinkClick>
            </a:endParaRPr>
          </a:p>
          <a:p>
            <a:r>
              <a:rPr lang="en-US" sz="2000" dirty="0">
                <a:solidFill>
                  <a:srgbClr val="FF0000"/>
                </a:solidFill>
              </a:rPr>
              <a:t>Computer Architecture, Fall 2020, Guest Lecture</a:t>
            </a:r>
          </a:p>
          <a:p>
            <a:pPr lvl="1"/>
            <a:r>
              <a:rPr lang="en-US" sz="2000" b="1" dirty="0"/>
              <a:t>In-Memory Computing: Memory Devices &amp; Applications </a:t>
            </a:r>
            <a:r>
              <a:rPr lang="en-US" sz="2000" dirty="0"/>
              <a:t>(ETH Zürich, Fall 2020)</a:t>
            </a:r>
          </a:p>
          <a:p>
            <a:pPr lvl="1"/>
            <a:r>
              <a:rPr lang="en-US" sz="1700" dirty="0">
                <a:solidFill>
                  <a:srgbClr val="0000FF"/>
                </a:solidFill>
                <a:hlinkClick r:id="rId4">
                  <a:extLst>
                    <a:ext uri="{A12FA001-AC4F-418D-AE19-62706E023703}">
                      <ahyp:hlinkClr xmlns:ahyp="http://schemas.microsoft.com/office/drawing/2018/hyperlinkcolor" val="tx"/>
                    </a:ext>
                  </a:extLst>
                </a:hlinkClick>
              </a:rPr>
              <a:t>https://www.youtube.com/watch?v=wNmqQHiEZNk&amp;list=PL5Q2soXY2Zi9xidyIgBxUz7xRPS-wisBN&amp;index=41</a:t>
            </a:r>
          </a:p>
          <a:p>
            <a:pPr lvl="1"/>
            <a:endParaRPr lang="en-US" sz="2000" dirty="0"/>
          </a:p>
          <a:p>
            <a:pPr lvl="1"/>
            <a:endParaRPr lang="en-US" sz="2000"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237</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6" name="TextBox 5">
            <a:extLst>
              <a:ext uri="{FF2B5EF4-FFF2-40B4-BE49-F238E27FC236}">
                <a16:creationId xmlns:a16="http://schemas.microsoft.com/office/drawing/2014/main" id="{B9FA4FBF-90BC-A44A-80A5-E27853501F68}"/>
              </a:ext>
            </a:extLst>
          </p:cNvPr>
          <p:cNvSpPr txBox="1"/>
          <p:nvPr/>
        </p:nvSpPr>
        <p:spPr>
          <a:xfrm>
            <a:off x="1979712" y="6461778"/>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5">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1218763417"/>
      </p:ext>
    </p:extLst>
  </p:cSld>
  <p:clrMapOvr>
    <a:masterClrMapping/>
  </p:clrMapOvr>
  <p:transition/>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dirty="0"/>
              <a:t>Latest Longer &amp; Detailed Tutorial on PIM</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a:xfrm>
            <a:off x="228600" y="997527"/>
            <a:ext cx="8879904" cy="5193723"/>
          </a:xfrm>
        </p:spPr>
        <p:txBody>
          <a:bodyPr/>
          <a:lstStyle/>
          <a:p>
            <a:r>
              <a:rPr lang="en-US" dirty="0"/>
              <a:t>Onur Mutlu,</a:t>
            </a:r>
            <a:br>
              <a:rPr lang="en-US" dirty="0"/>
            </a:br>
            <a:r>
              <a:rPr lang="en-US" b="1" dirty="0">
                <a:solidFill>
                  <a:srgbClr val="0000FF"/>
                </a:solidFill>
                <a:hlinkClick r:id="rId2">
                  <a:extLst>
                    <a:ext uri="{A12FA001-AC4F-418D-AE19-62706E023703}">
                      <ahyp:hlinkClr xmlns:ahyp="http://schemas.microsoft.com/office/drawing/2018/hyperlinkcolor" val="tx"/>
                    </a:ext>
                  </a:extLst>
                </a:hlinkClick>
              </a:rPr>
              <a:t>"Memory-Centric Computing"</a:t>
            </a:r>
            <a:br>
              <a:rPr lang="en-US" dirty="0"/>
            </a:br>
            <a:r>
              <a:rPr lang="en-US" i="1" dirty="0"/>
              <a:t>Education Class at </a:t>
            </a:r>
            <a:r>
              <a:rPr lang="en-US" i="1" dirty="0">
                <a:hlinkClick r:id="rId3"/>
              </a:rPr>
              <a:t>Embedded Systems Week (</a:t>
            </a:r>
            <a:r>
              <a:rPr lang="en-US" b="1" i="1" dirty="0">
                <a:hlinkClick r:id="rId3"/>
              </a:rPr>
              <a:t>ESWEEK</a:t>
            </a:r>
            <a:r>
              <a:rPr lang="en-US" i="1" dirty="0">
                <a:hlinkClick r:id="rId3"/>
              </a:rPr>
              <a:t>)</a:t>
            </a:r>
            <a:r>
              <a:rPr lang="en-US" dirty="0"/>
              <a:t>, Virtual, 9 October 2021.</a:t>
            </a:r>
            <a:br>
              <a:rPr lang="en-US" dirty="0"/>
            </a:br>
            <a:r>
              <a:rPr lang="en-US" dirty="0"/>
              <a:t>[</a:t>
            </a:r>
            <a:r>
              <a:rPr lang="en-US" dirty="0">
                <a:hlinkClick r:id="rId2"/>
              </a:rPr>
              <a:t>Slides (pptx)</a:t>
            </a:r>
            <a:r>
              <a:rPr lang="en-US" dirty="0"/>
              <a:t> </a:t>
            </a:r>
            <a:r>
              <a:rPr lang="en-US" dirty="0">
                <a:hlinkClick r:id="rId4"/>
              </a:rPr>
              <a:t>(pdf)</a:t>
            </a:r>
            <a:r>
              <a:rPr lang="en-US" dirty="0"/>
              <a:t>]</a:t>
            </a:r>
            <a:br>
              <a:rPr lang="en-US" dirty="0"/>
            </a:br>
            <a:r>
              <a:rPr lang="en-US" dirty="0"/>
              <a:t>[</a:t>
            </a:r>
            <a:r>
              <a:rPr lang="en-US" dirty="0">
                <a:hlinkClick r:id="rId5"/>
              </a:rPr>
              <a:t>Abstract (pdf)</a:t>
            </a:r>
            <a:r>
              <a:rPr lang="en-US" dirty="0"/>
              <a:t>]</a:t>
            </a:r>
            <a:br>
              <a:rPr lang="en-US" dirty="0"/>
            </a:br>
            <a:r>
              <a:rPr lang="en-US" dirty="0"/>
              <a:t>[</a:t>
            </a:r>
            <a:r>
              <a:rPr lang="en-US" dirty="0">
                <a:hlinkClick r:id="rId6"/>
              </a:rPr>
              <a:t>Talk Video</a:t>
            </a:r>
            <a:r>
              <a:rPr lang="en-US" dirty="0"/>
              <a:t> (2 hours, including Q&amp;A)]</a:t>
            </a:r>
            <a:br>
              <a:rPr lang="en-US" dirty="0"/>
            </a:br>
            <a:r>
              <a:rPr lang="en-US" dirty="0"/>
              <a:t>[</a:t>
            </a:r>
            <a:r>
              <a:rPr lang="en-US" dirty="0">
                <a:hlinkClick r:id="rId7"/>
              </a:rPr>
              <a:t>Invited Paper at DATE 2021</a:t>
            </a:r>
            <a:r>
              <a:rPr lang="en-US" dirty="0"/>
              <a:t>]</a:t>
            </a:r>
            <a:br>
              <a:rPr lang="en-US" dirty="0"/>
            </a:br>
            <a:r>
              <a:rPr lang="en-US" dirty="0"/>
              <a:t>[</a:t>
            </a:r>
            <a:r>
              <a:rPr lang="en-US" dirty="0">
                <a:hlinkClick r:id="rId8"/>
              </a:rPr>
              <a:t>"A Modern Primer on Processing in Memory" paper</a:t>
            </a:r>
            <a:r>
              <a:rPr lang="en-US" dirty="0"/>
              <a:t>]</a:t>
            </a:r>
            <a:br>
              <a:rPr lang="en-US" dirty="0"/>
            </a:br>
            <a:endParaRPr lang="en-US" dirty="0"/>
          </a:p>
          <a:p>
            <a:endParaRPr lang="en-US" dirty="0">
              <a:solidFill>
                <a:srgbClr val="0000FF"/>
              </a:solidFill>
              <a:hlinkClick r:id="rId9">
                <a:extLst>
                  <a:ext uri="{A12FA001-AC4F-418D-AE19-62706E023703}">
                    <ahyp:hlinkClr xmlns:ahyp="http://schemas.microsoft.com/office/drawing/2018/hyperlinkcolor" val="tx"/>
                  </a:ext>
                </a:extLst>
              </a:hlinkClick>
            </a:endParaRPr>
          </a:p>
          <a:p>
            <a:pPr marL="0" indent="0" algn="ctr">
              <a:buNone/>
            </a:pPr>
            <a:r>
              <a:rPr lang="en-US" b="1" dirty="0">
                <a:solidFill>
                  <a:srgbClr val="0000FF"/>
                </a:solidFill>
                <a:hlinkClick r:id="rId10">
                  <a:extLst>
                    <a:ext uri="{A12FA001-AC4F-418D-AE19-62706E023703}">
                      <ahyp:hlinkClr xmlns:ahyp="http://schemas.microsoft.com/office/drawing/2018/hyperlinkcolor" val="tx"/>
                    </a:ext>
                  </a:extLst>
                </a:hlinkClick>
              </a:rPr>
              <a:t>https://www.youtube.com/watch?v=N1Ac1ov1JOM</a:t>
            </a:r>
            <a:r>
              <a:rPr lang="en-US" b="1" dirty="0">
                <a:solidFill>
                  <a:srgbClr val="0000FF"/>
                </a:solidFill>
              </a:rPr>
              <a:t> </a:t>
            </a:r>
          </a:p>
        </p:txBody>
      </p:sp>
      <p:sp>
        <p:nvSpPr>
          <p:cNvPr id="4" name="Slide Number Placeholder 3">
            <a:extLst>
              <a:ext uri="{FF2B5EF4-FFF2-40B4-BE49-F238E27FC236}">
                <a16:creationId xmlns:a16="http://schemas.microsoft.com/office/drawing/2014/main" id="{668D3D00-D671-7A49-9903-3A6903D905B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238</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Rectangle 4">
            <a:extLst>
              <a:ext uri="{FF2B5EF4-FFF2-40B4-BE49-F238E27FC236}">
                <a16:creationId xmlns:a16="http://schemas.microsoft.com/office/drawing/2014/main" id="{5DFA3366-29E6-914D-98EA-E6458972951E}"/>
              </a:ext>
            </a:extLst>
          </p:cNvPr>
          <p:cNvSpPr/>
          <p:nvPr/>
        </p:nvSpPr>
        <p:spPr>
          <a:xfrm>
            <a:off x="1590700" y="6475391"/>
            <a:ext cx="588640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11">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spTree>
    <p:extLst>
      <p:ext uri="{BB962C8B-B14F-4D97-AF65-F5344CB8AC3E}">
        <p14:creationId xmlns:p14="http://schemas.microsoft.com/office/powerpoint/2010/main" val="1938450842"/>
      </p:ext>
    </p:extLst>
  </p:cSld>
  <p:clrMapOvr>
    <a:masterClrMapping/>
  </p:clrMapOvr>
  <p:transition/>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dirty="0"/>
              <a:t>Latest Longer &amp; Detailed Tutorial on PIM</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a:xfrm>
            <a:off x="228600" y="997527"/>
            <a:ext cx="8879904" cy="5193723"/>
          </a:xfrm>
        </p:spPr>
        <p:txBody>
          <a:bodyPr/>
          <a:lstStyle/>
          <a:p>
            <a:r>
              <a:rPr lang="en-US" dirty="0"/>
              <a:t>Onur Mutlu,</a:t>
            </a:r>
            <a:br>
              <a:rPr lang="en-US" dirty="0"/>
            </a:br>
            <a:r>
              <a:rPr lang="en-US" b="1" dirty="0">
                <a:solidFill>
                  <a:srgbClr val="0000FF"/>
                </a:solidFill>
                <a:hlinkClick r:id="rId2">
                  <a:extLst>
                    <a:ext uri="{A12FA001-AC4F-418D-AE19-62706E023703}">
                      <ahyp:hlinkClr xmlns:ahyp="http://schemas.microsoft.com/office/drawing/2018/hyperlinkcolor" val="tx"/>
                    </a:ext>
                  </a:extLst>
                </a:hlinkClick>
              </a:rPr>
              <a:t>"Memory-Centric Computing"</a:t>
            </a:r>
            <a:br>
              <a:rPr lang="en-US" dirty="0"/>
            </a:br>
            <a:r>
              <a:rPr lang="en-US" i="1" dirty="0"/>
              <a:t>Education Class at </a:t>
            </a:r>
            <a:r>
              <a:rPr lang="en-US" i="1" dirty="0">
                <a:hlinkClick r:id="rId3"/>
              </a:rPr>
              <a:t>Embedded Systems Week (</a:t>
            </a:r>
            <a:r>
              <a:rPr lang="en-US" b="1" i="1" dirty="0">
                <a:hlinkClick r:id="rId3"/>
              </a:rPr>
              <a:t>ESWEEK</a:t>
            </a:r>
            <a:r>
              <a:rPr lang="en-US" i="1" dirty="0">
                <a:hlinkClick r:id="rId3"/>
              </a:rPr>
              <a:t>)</a:t>
            </a:r>
            <a:r>
              <a:rPr lang="en-US" dirty="0"/>
              <a:t>, Virtual, 9 October 2021.</a:t>
            </a:r>
            <a:br>
              <a:rPr lang="en-US" dirty="0"/>
            </a:br>
            <a:r>
              <a:rPr lang="en-US" dirty="0"/>
              <a:t>[</a:t>
            </a:r>
            <a:r>
              <a:rPr lang="en-US" dirty="0">
                <a:hlinkClick r:id="rId2"/>
              </a:rPr>
              <a:t>Slides (pptx)</a:t>
            </a:r>
            <a:r>
              <a:rPr lang="en-US" dirty="0"/>
              <a:t> </a:t>
            </a:r>
            <a:r>
              <a:rPr lang="en-US" dirty="0">
                <a:hlinkClick r:id="rId4"/>
              </a:rPr>
              <a:t>(pdf)</a:t>
            </a:r>
            <a:r>
              <a:rPr lang="en-US" dirty="0"/>
              <a:t>]</a:t>
            </a:r>
            <a:br>
              <a:rPr lang="en-US" dirty="0"/>
            </a:br>
            <a:r>
              <a:rPr lang="en-US" dirty="0"/>
              <a:t>[</a:t>
            </a:r>
            <a:r>
              <a:rPr lang="en-US" dirty="0">
                <a:hlinkClick r:id="rId5"/>
              </a:rPr>
              <a:t>Abstract (pdf)</a:t>
            </a:r>
            <a:r>
              <a:rPr lang="en-US" dirty="0"/>
              <a:t>]</a:t>
            </a:r>
            <a:br>
              <a:rPr lang="en-US" dirty="0"/>
            </a:br>
            <a:r>
              <a:rPr lang="en-US" dirty="0"/>
              <a:t>[</a:t>
            </a:r>
            <a:r>
              <a:rPr lang="en-US" dirty="0">
                <a:hlinkClick r:id="rId6"/>
              </a:rPr>
              <a:t>Talk Video</a:t>
            </a:r>
            <a:r>
              <a:rPr lang="en-US" dirty="0"/>
              <a:t> (2 hours, including Q&amp;A)]</a:t>
            </a:r>
            <a:br>
              <a:rPr lang="en-US" dirty="0"/>
            </a:br>
            <a:r>
              <a:rPr lang="en-US" dirty="0"/>
              <a:t>[</a:t>
            </a:r>
            <a:r>
              <a:rPr lang="en-US" dirty="0">
                <a:hlinkClick r:id="rId7"/>
              </a:rPr>
              <a:t>Invited Paper at DATE 2021</a:t>
            </a:r>
            <a:r>
              <a:rPr lang="en-US" dirty="0"/>
              <a:t>]</a:t>
            </a:r>
            <a:br>
              <a:rPr lang="en-US" dirty="0"/>
            </a:br>
            <a:r>
              <a:rPr lang="en-US" dirty="0"/>
              <a:t>[</a:t>
            </a:r>
            <a:r>
              <a:rPr lang="en-US" dirty="0">
                <a:hlinkClick r:id="rId8"/>
              </a:rPr>
              <a:t>"A Modern Primer on Processing in Memory" paper</a:t>
            </a:r>
            <a:r>
              <a:rPr lang="en-US" dirty="0"/>
              <a:t>]</a:t>
            </a:r>
            <a:br>
              <a:rPr lang="en-US" dirty="0"/>
            </a:br>
            <a:endParaRPr lang="en-US" dirty="0"/>
          </a:p>
          <a:p>
            <a:endParaRPr lang="en-US" dirty="0">
              <a:solidFill>
                <a:srgbClr val="0000FF"/>
              </a:solidFill>
              <a:hlinkClick r:id="rId9">
                <a:extLst>
                  <a:ext uri="{A12FA001-AC4F-418D-AE19-62706E023703}">
                    <ahyp:hlinkClr xmlns:ahyp="http://schemas.microsoft.com/office/drawing/2018/hyperlinkcolor" val="tx"/>
                  </a:ext>
                </a:extLst>
              </a:hlinkClick>
            </a:endParaRPr>
          </a:p>
          <a:p>
            <a:pPr marL="0" indent="0" algn="ctr">
              <a:buNone/>
            </a:pPr>
            <a:r>
              <a:rPr lang="en-US" b="1" dirty="0">
                <a:solidFill>
                  <a:srgbClr val="0000FF"/>
                </a:solidFill>
                <a:hlinkClick r:id="rId10">
                  <a:extLst>
                    <a:ext uri="{A12FA001-AC4F-418D-AE19-62706E023703}">
                      <ahyp:hlinkClr xmlns:ahyp="http://schemas.microsoft.com/office/drawing/2018/hyperlinkcolor" val="tx"/>
                    </a:ext>
                  </a:extLst>
                </a:hlinkClick>
              </a:rPr>
              <a:t>https://www.youtube.com/watch?v=N1Ac1ov1JOM&amp;list=PL5Q2soXY2Zi8D_5MGV6EnXEJHnV2YFBJl&amp;index=65</a:t>
            </a:r>
            <a:r>
              <a:rPr lang="en-US" b="1" dirty="0">
                <a:solidFill>
                  <a:srgbClr val="0000FF"/>
                </a:solidFill>
              </a:rPr>
              <a:t> </a:t>
            </a:r>
          </a:p>
        </p:txBody>
      </p:sp>
      <p:sp>
        <p:nvSpPr>
          <p:cNvPr id="4" name="Slide Number Placeholder 3">
            <a:extLst>
              <a:ext uri="{FF2B5EF4-FFF2-40B4-BE49-F238E27FC236}">
                <a16:creationId xmlns:a16="http://schemas.microsoft.com/office/drawing/2014/main" id="{668D3D00-D671-7A49-9903-3A6903D905B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239</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Rectangle 4">
            <a:extLst>
              <a:ext uri="{FF2B5EF4-FFF2-40B4-BE49-F238E27FC236}">
                <a16:creationId xmlns:a16="http://schemas.microsoft.com/office/drawing/2014/main" id="{5DFA3366-29E6-914D-98EA-E6458972951E}"/>
              </a:ext>
            </a:extLst>
          </p:cNvPr>
          <p:cNvSpPr/>
          <p:nvPr/>
        </p:nvSpPr>
        <p:spPr>
          <a:xfrm>
            <a:off x="1590700" y="6475391"/>
            <a:ext cx="588640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11">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pic>
        <p:nvPicPr>
          <p:cNvPr id="6" name="Picture 5">
            <a:extLst>
              <a:ext uri="{FF2B5EF4-FFF2-40B4-BE49-F238E27FC236}">
                <a16:creationId xmlns:a16="http://schemas.microsoft.com/office/drawing/2014/main" id="{E2B5F8BD-7A17-3543-B400-BC971BD38660}"/>
              </a:ext>
            </a:extLst>
          </p:cNvPr>
          <p:cNvPicPr>
            <a:picLocks noChangeAspect="1"/>
          </p:cNvPicPr>
          <p:nvPr/>
        </p:nvPicPr>
        <p:blipFill>
          <a:blip r:embed="rId12"/>
          <a:stretch>
            <a:fillRect/>
          </a:stretch>
        </p:blipFill>
        <p:spPr>
          <a:xfrm>
            <a:off x="0" y="260648"/>
            <a:ext cx="9144000" cy="6288280"/>
          </a:xfrm>
          <a:prstGeom prst="rect">
            <a:avLst/>
          </a:prstGeom>
        </p:spPr>
      </p:pic>
      <p:sp>
        <p:nvSpPr>
          <p:cNvPr id="7" name="TextBox 6">
            <a:extLst>
              <a:ext uri="{FF2B5EF4-FFF2-40B4-BE49-F238E27FC236}">
                <a16:creationId xmlns:a16="http://schemas.microsoft.com/office/drawing/2014/main" id="{ACAEA377-A521-7E4B-A9B2-844CE156AC49}"/>
              </a:ext>
            </a:extLst>
          </p:cNvPr>
          <p:cNvSpPr txBox="1"/>
          <p:nvPr/>
        </p:nvSpPr>
        <p:spPr>
          <a:xfrm>
            <a:off x="2683970" y="6132892"/>
            <a:ext cx="3699859" cy="276999"/>
          </a:xfrm>
          <a:prstGeom prst="rect">
            <a:avLst/>
          </a:prstGeom>
          <a:noFill/>
        </p:spPr>
        <p:txBody>
          <a:bodyPr wrap="none" rtlCol="0">
            <a:spAutoFit/>
          </a:bodyPr>
          <a:lstStyle/>
          <a:p>
            <a:r>
              <a:rPr lang="en-US" sz="1200" dirty="0">
                <a:solidFill>
                  <a:srgbClr val="0000FF"/>
                </a:solidFill>
                <a:hlinkClick r:id="rId13">
                  <a:extLst>
                    <a:ext uri="{A12FA001-AC4F-418D-AE19-62706E023703}">
                      <ahyp:hlinkClr xmlns:ahyp="http://schemas.microsoft.com/office/drawing/2018/hyperlinkcolor" val="tx"/>
                    </a:ext>
                  </a:extLst>
                </a:hlinkClick>
              </a:rPr>
              <a:t>https://www.youtube.com/watch?v=N1Ac1ov1JOM</a:t>
            </a:r>
            <a:r>
              <a:rPr lang="en-US" sz="1200" dirty="0">
                <a:solidFill>
                  <a:srgbClr val="0000FF"/>
                </a:solidFill>
              </a:rPr>
              <a:t> </a:t>
            </a:r>
          </a:p>
        </p:txBody>
      </p:sp>
    </p:spTree>
    <p:extLst>
      <p:ext uri="{BB962C8B-B14F-4D97-AF65-F5344CB8AC3E}">
        <p14:creationId xmlns:p14="http://schemas.microsoft.com/office/powerpoint/2010/main" val="3082926124"/>
      </p:ext>
    </p:extLst>
  </p:cSld>
  <p:clrMapOvr>
    <a:masterClrMapping/>
  </p:clrMapOvr>
  <p:transition/>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412776"/>
            <a:ext cx="9144000" cy="2088232"/>
          </a:xfrm>
        </p:spPr>
        <p:txBody>
          <a:bodyPr/>
          <a:lstStyle/>
          <a:p>
            <a:pPr marL="0" indent="0" algn="ctr">
              <a:buNone/>
            </a:pPr>
            <a:r>
              <a:rPr lang="en-US" sz="6400" dirty="0">
                <a:solidFill>
                  <a:srgbClr val="FF0000"/>
                </a:solidFill>
              </a:rPr>
              <a:t>Fundamentally</a:t>
            </a:r>
          </a:p>
          <a:p>
            <a:pPr marL="0" indent="0" algn="ctr">
              <a:buNone/>
            </a:pPr>
            <a:r>
              <a:rPr lang="en-US" sz="6400" dirty="0">
                <a:solidFill>
                  <a:srgbClr val="FF0000"/>
                </a:solidFill>
              </a:rPr>
              <a:t>Energy-Efficient</a:t>
            </a:r>
          </a:p>
          <a:p>
            <a:pPr marL="0" indent="0" algn="ctr">
              <a:buNone/>
            </a:pPr>
            <a:r>
              <a:rPr lang="en-US" sz="6400" b="1" dirty="0">
                <a:solidFill>
                  <a:srgbClr val="0000FF"/>
                </a:solidFill>
              </a:rPr>
              <a:t>(Data-Centric)</a:t>
            </a:r>
          </a:p>
          <a:p>
            <a:pPr marL="0" indent="0" algn="ctr">
              <a:buNone/>
            </a:pPr>
            <a:r>
              <a:rPr lang="en-US" sz="6400" dirty="0">
                <a:solidFill>
                  <a:srgbClr val="FF0000"/>
                </a:solidFill>
              </a:rPr>
              <a:t>Computing Architectures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240</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4227464823"/>
      </p:ext>
    </p:extLst>
  </p:cSld>
  <p:clrMapOvr>
    <a:masterClrMapping/>
  </p:clrMapOvr>
  <p:transition/>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412776"/>
            <a:ext cx="9144000" cy="2088232"/>
          </a:xfrm>
        </p:spPr>
        <p:txBody>
          <a:bodyPr/>
          <a:lstStyle/>
          <a:p>
            <a:pPr marL="0" indent="0" algn="ctr">
              <a:buNone/>
            </a:pPr>
            <a:r>
              <a:rPr lang="en-US" sz="6400" dirty="0">
                <a:solidFill>
                  <a:srgbClr val="FF0000"/>
                </a:solidFill>
              </a:rPr>
              <a:t>Fundamentally</a:t>
            </a:r>
          </a:p>
          <a:p>
            <a:pPr marL="0" indent="0" algn="ctr">
              <a:buNone/>
            </a:pPr>
            <a:r>
              <a:rPr lang="en-US" sz="6400" dirty="0">
                <a:solidFill>
                  <a:srgbClr val="FF0000"/>
                </a:solidFill>
              </a:rPr>
              <a:t>High-Performance</a:t>
            </a:r>
          </a:p>
          <a:p>
            <a:pPr marL="0" indent="0" algn="ctr">
              <a:buNone/>
            </a:pPr>
            <a:r>
              <a:rPr lang="en-US" sz="6400" b="1" dirty="0">
                <a:solidFill>
                  <a:srgbClr val="0000FF"/>
                </a:solidFill>
              </a:rPr>
              <a:t>(Data-Centric)</a:t>
            </a:r>
          </a:p>
          <a:p>
            <a:pPr marL="0" indent="0" algn="ctr">
              <a:buNone/>
            </a:pPr>
            <a:r>
              <a:rPr lang="en-US" sz="6400" dirty="0">
                <a:solidFill>
                  <a:srgbClr val="FF0000"/>
                </a:solidFill>
              </a:rPr>
              <a:t>Computing Architectures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241</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1935117740"/>
      </p:ext>
    </p:extLst>
  </p:cSld>
  <p:clrMapOvr>
    <a:masterClrMapping/>
  </p:clrMapOvr>
  <p:transition/>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772816"/>
            <a:ext cx="9144000" cy="2088232"/>
          </a:xfrm>
        </p:spPr>
        <p:txBody>
          <a:bodyPr/>
          <a:lstStyle/>
          <a:p>
            <a:pPr marL="0" indent="0" algn="ctr">
              <a:buNone/>
            </a:pPr>
            <a:r>
              <a:rPr lang="en-US" sz="6400" dirty="0">
                <a:solidFill>
                  <a:srgbClr val="FF0000"/>
                </a:solidFill>
              </a:rPr>
              <a:t>Computing Architectures</a:t>
            </a:r>
          </a:p>
          <a:p>
            <a:pPr marL="0" indent="0" algn="ctr">
              <a:buNone/>
            </a:pPr>
            <a:r>
              <a:rPr lang="en-US" sz="6400" dirty="0">
                <a:solidFill>
                  <a:srgbClr val="FF0000"/>
                </a:solidFill>
              </a:rPr>
              <a:t>with </a:t>
            </a:r>
          </a:p>
          <a:p>
            <a:pPr marL="0" indent="0" algn="ctr">
              <a:buNone/>
            </a:pPr>
            <a:r>
              <a:rPr lang="en-US" sz="6400" dirty="0">
                <a:solidFill>
                  <a:srgbClr val="0432FF"/>
                </a:solidFill>
              </a:rPr>
              <a:t>Minimal Data Movement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242</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584454953"/>
      </p:ext>
    </p:extLst>
  </p:cSld>
  <p:clrMapOvr>
    <a:masterClrMapping/>
  </p:clrMapOvr>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Rectangle 4"/>
          <p:cNvSpPr>
            <a:spLocks noGrp="1" noChangeArrowheads="1"/>
          </p:cNvSpPr>
          <p:nvPr>
            <p:ph type="ctrTitle"/>
          </p:nvPr>
        </p:nvSpPr>
        <p:spPr>
          <a:xfrm>
            <a:off x="251520" y="1454547"/>
            <a:ext cx="8428037" cy="822325"/>
          </a:xfrm>
        </p:spPr>
        <p:txBody>
          <a:bodyPr/>
          <a:lstStyle/>
          <a:p>
            <a:pPr algn="ctr" eaLnBrk="1" hangingPunct="1"/>
            <a:r>
              <a:rPr lang="en-US" sz="5000" dirty="0">
                <a:latin typeface="Garamond" charset="0"/>
              </a:rPr>
              <a:t>Unfortunately, Little or No </a:t>
            </a:r>
            <a:br>
              <a:rPr lang="en-US" sz="5000" dirty="0">
                <a:latin typeface="Garamond" charset="0"/>
              </a:rPr>
            </a:br>
            <a:r>
              <a:rPr lang="en-US" sz="5000" dirty="0">
                <a:latin typeface="Garamond" charset="0"/>
              </a:rPr>
              <a:t>Time for the Next Two Parts</a:t>
            </a:r>
          </a:p>
        </p:txBody>
      </p:sp>
      <p:sp>
        <p:nvSpPr>
          <p:cNvPr id="135170"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2437249748"/>
      </p:ext>
    </p:extLst>
  </p:cSld>
  <p:clrMapOvr>
    <a:masterClrMapping/>
  </p:clrMapOvr>
  <p:transition/>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t>Challenge and Opportunity for Future</a:t>
            </a:r>
            <a:endParaRPr lang="en-US" dirty="0">
              <a:latin typeface="Garamond" charset="0"/>
              <a:ea typeface="ＭＳ Ｐゴシック" charset="0"/>
              <a:cs typeface="ＭＳ Ｐゴシック" charset="0"/>
            </a:endParaRPr>
          </a:p>
        </p:txBody>
      </p:sp>
      <p:sp>
        <p:nvSpPr>
          <p:cNvPr id="19459" name="Content Placeholder 2"/>
          <p:cNvSpPr>
            <a:spLocks noGrp="1"/>
          </p:cNvSpPr>
          <p:nvPr>
            <p:ph idx="1"/>
          </p:nvPr>
        </p:nvSpPr>
        <p:spPr>
          <a:xfrm>
            <a:off x="107504" y="764704"/>
            <a:ext cx="8856984" cy="4876800"/>
          </a:xfrm>
        </p:spPr>
        <p:txBody>
          <a:bodyPr/>
          <a:lstStyle/>
          <a:p>
            <a:pPr marL="0" indent="0" algn="ctr" eaLnBrk="1" hangingPunct="1">
              <a:buNone/>
            </a:pPr>
            <a:endParaRPr lang="en-US" sz="5400" dirty="0">
              <a:solidFill>
                <a:srgbClr val="0000FF"/>
              </a:solidFill>
              <a:latin typeface="Tahoma" charset="0"/>
              <a:ea typeface="ＭＳ Ｐゴシック" charset="0"/>
              <a:cs typeface="ＭＳ Ｐゴシック" charset="0"/>
            </a:endParaRPr>
          </a:p>
          <a:p>
            <a:pPr marL="0" indent="0" algn="ctr" eaLnBrk="1" hangingPunct="1">
              <a:buNone/>
            </a:pPr>
            <a:r>
              <a:rPr lang="en-US" sz="6000" b="1" dirty="0">
                <a:solidFill>
                  <a:srgbClr val="0432FF"/>
                </a:solidFill>
                <a:latin typeface="Tahoma" charset="0"/>
                <a:ea typeface="ＭＳ Ｐゴシック" charset="0"/>
                <a:cs typeface="ＭＳ Ｐゴシック" charset="0"/>
              </a:rPr>
              <a:t>Data-Driven</a:t>
            </a:r>
          </a:p>
          <a:p>
            <a:pPr marL="0" indent="0" algn="ctr" eaLnBrk="1" hangingPunct="1">
              <a:buNone/>
            </a:pPr>
            <a:r>
              <a:rPr lang="en-US" sz="6000" dirty="0">
                <a:solidFill>
                  <a:srgbClr val="0432FF"/>
                </a:solidFill>
                <a:latin typeface="Tahoma" charset="0"/>
                <a:ea typeface="ＭＳ Ｐゴシック" charset="0"/>
                <a:cs typeface="ＭＳ Ｐゴシック" charset="0"/>
              </a:rPr>
              <a:t>(Self-Optimizing)</a:t>
            </a:r>
          </a:p>
          <a:p>
            <a:pPr marL="0" indent="0" algn="ctr" eaLnBrk="1" hangingPunct="1">
              <a:buNone/>
            </a:pPr>
            <a:r>
              <a:rPr lang="en-US" sz="6000" dirty="0">
                <a:solidFill>
                  <a:srgbClr val="FF0000"/>
                </a:solidFill>
                <a:latin typeface="Tahoma" charset="0"/>
                <a:ea typeface="ＭＳ Ｐゴシック" charset="0"/>
                <a:cs typeface="ＭＳ Ｐゴシック" charset="0"/>
              </a:rPr>
              <a:t> Computing Architectures</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244</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3564534389"/>
      </p:ext>
    </p:extLst>
  </p:cSld>
  <p:clrMapOvr>
    <a:masterClrMapping/>
  </p:clrMapOvr>
  <p:transition/>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t>Challenge and Opportunity for Future</a:t>
            </a:r>
            <a:endParaRPr lang="en-US" dirty="0">
              <a:latin typeface="Garamond" charset="0"/>
              <a:ea typeface="ＭＳ Ｐゴシック" charset="0"/>
              <a:cs typeface="ＭＳ Ｐゴシック" charset="0"/>
            </a:endParaRPr>
          </a:p>
        </p:txBody>
      </p:sp>
      <p:sp>
        <p:nvSpPr>
          <p:cNvPr id="19459" name="Content Placeholder 2"/>
          <p:cNvSpPr>
            <a:spLocks noGrp="1"/>
          </p:cNvSpPr>
          <p:nvPr>
            <p:ph idx="1"/>
          </p:nvPr>
        </p:nvSpPr>
        <p:spPr>
          <a:xfrm>
            <a:off x="107504" y="764704"/>
            <a:ext cx="8856984" cy="4876800"/>
          </a:xfrm>
        </p:spPr>
        <p:txBody>
          <a:bodyPr/>
          <a:lstStyle/>
          <a:p>
            <a:pPr marL="0" indent="0" algn="ctr" eaLnBrk="1" hangingPunct="1">
              <a:buNone/>
            </a:pPr>
            <a:endParaRPr lang="en-US" sz="5400" dirty="0">
              <a:solidFill>
                <a:srgbClr val="0000FF"/>
              </a:solidFill>
              <a:latin typeface="Tahoma" charset="0"/>
              <a:ea typeface="ＭＳ Ｐゴシック" charset="0"/>
              <a:cs typeface="ＭＳ Ｐゴシック" charset="0"/>
            </a:endParaRPr>
          </a:p>
          <a:p>
            <a:pPr marL="0" indent="0" algn="ctr" eaLnBrk="1" hangingPunct="1">
              <a:buNone/>
            </a:pPr>
            <a:r>
              <a:rPr lang="en-US" sz="6000" b="1" dirty="0">
                <a:solidFill>
                  <a:srgbClr val="0432FF"/>
                </a:solidFill>
                <a:latin typeface="Tahoma" charset="0"/>
                <a:ea typeface="ＭＳ Ｐゴシック" charset="0"/>
                <a:cs typeface="ＭＳ Ｐゴシック" charset="0"/>
              </a:rPr>
              <a:t>Data-Aware</a:t>
            </a:r>
          </a:p>
          <a:p>
            <a:pPr marL="0" indent="0" algn="ctr" eaLnBrk="1" hangingPunct="1">
              <a:buNone/>
            </a:pPr>
            <a:r>
              <a:rPr lang="en-US" sz="6000" dirty="0">
                <a:solidFill>
                  <a:srgbClr val="0432FF"/>
                </a:solidFill>
                <a:latin typeface="Tahoma" charset="0"/>
                <a:ea typeface="ＭＳ Ｐゴシック" charset="0"/>
                <a:cs typeface="ＭＳ Ｐゴシック" charset="0"/>
              </a:rPr>
              <a:t>(Expressive)</a:t>
            </a:r>
          </a:p>
          <a:p>
            <a:pPr marL="0" indent="0" algn="ctr" eaLnBrk="1" hangingPunct="1">
              <a:buNone/>
            </a:pPr>
            <a:r>
              <a:rPr lang="en-US" sz="6000" dirty="0">
                <a:solidFill>
                  <a:srgbClr val="FF0000"/>
                </a:solidFill>
                <a:latin typeface="Tahoma" charset="0"/>
                <a:ea typeface="ＭＳ Ｐゴシック" charset="0"/>
                <a:cs typeface="ＭＳ Ｐゴシック" charset="0"/>
              </a:rPr>
              <a:t> Computing Architectures</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245</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2983309616"/>
      </p:ext>
    </p:extLst>
  </p:cSld>
  <p:clrMapOvr>
    <a:masterClrMapping/>
  </p:clrMapOvr>
  <p:transition/>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dirty="0"/>
              <a:t>More Info in This Longer Tutorial…</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r>
              <a:rPr lang="en-US" dirty="0"/>
              <a:t>Onur Mutlu,</a:t>
            </a:r>
            <a:br>
              <a:rPr lang="en-US" dirty="0"/>
            </a:br>
            <a:r>
              <a:rPr lang="en-US" b="1" dirty="0">
                <a:solidFill>
                  <a:srgbClr val="0000FF"/>
                </a:solidFill>
                <a:hlinkClick r:id="rId2">
                  <a:extLst>
                    <a:ext uri="{A12FA001-AC4F-418D-AE19-62706E023703}">
                      <ahyp:hlinkClr xmlns:ahyp="http://schemas.microsoft.com/office/drawing/2018/hyperlinkcolor" val="tx"/>
                    </a:ext>
                  </a:extLst>
                </a:hlinkClick>
              </a:rPr>
              <a:t>"Memory-Centric Computing Systems"</a:t>
            </a:r>
            <a:br>
              <a:rPr lang="en-US" dirty="0"/>
            </a:br>
            <a:r>
              <a:rPr lang="en-US" dirty="0"/>
              <a:t>Invited Tutorial at </a:t>
            </a:r>
            <a:r>
              <a:rPr lang="en-US" i="1" dirty="0">
                <a:hlinkClick r:id="rId3"/>
              </a:rPr>
              <a:t>66th International Electron Devices Meeting (</a:t>
            </a:r>
            <a:r>
              <a:rPr lang="en-US" b="1" i="1" dirty="0">
                <a:hlinkClick r:id="rId3"/>
              </a:rPr>
              <a:t>IEDM</a:t>
            </a:r>
            <a:r>
              <a:rPr lang="en-US" i="1" dirty="0">
                <a:hlinkClick r:id="rId3"/>
              </a:rPr>
              <a:t>)</a:t>
            </a:r>
            <a:r>
              <a:rPr lang="en-US" dirty="0"/>
              <a:t>, Virtual, 12 December 2020.</a:t>
            </a:r>
            <a:br>
              <a:rPr lang="en-US" dirty="0"/>
            </a:br>
            <a:r>
              <a:rPr lang="en-US" dirty="0"/>
              <a:t>[</a:t>
            </a:r>
            <a:r>
              <a:rPr lang="en-US" dirty="0">
                <a:hlinkClick r:id="rId2"/>
              </a:rPr>
              <a:t>Slides (pptx)</a:t>
            </a:r>
            <a:r>
              <a:rPr lang="en-US" dirty="0"/>
              <a:t> </a:t>
            </a:r>
            <a:r>
              <a:rPr lang="en-US" dirty="0">
                <a:hlinkClick r:id="rId4"/>
              </a:rPr>
              <a:t>(pdf)</a:t>
            </a:r>
            <a:r>
              <a:rPr lang="en-US" dirty="0"/>
              <a:t>]</a:t>
            </a:r>
            <a:br>
              <a:rPr lang="en-US" dirty="0"/>
            </a:br>
            <a:r>
              <a:rPr lang="en-US" dirty="0"/>
              <a:t>[</a:t>
            </a:r>
            <a:r>
              <a:rPr lang="en-US" dirty="0">
                <a:hlinkClick r:id="rId5"/>
              </a:rPr>
              <a:t>Executive Summary Slides (pptx)</a:t>
            </a:r>
            <a:r>
              <a:rPr lang="en-US" dirty="0"/>
              <a:t> </a:t>
            </a:r>
            <a:r>
              <a:rPr lang="en-US" dirty="0">
                <a:hlinkClick r:id="rId6"/>
              </a:rPr>
              <a:t>(pdf)</a:t>
            </a:r>
            <a:r>
              <a:rPr lang="en-US" dirty="0"/>
              <a:t>]</a:t>
            </a:r>
            <a:br>
              <a:rPr lang="en-US" dirty="0"/>
            </a:br>
            <a:r>
              <a:rPr lang="en-US" dirty="0"/>
              <a:t>[</a:t>
            </a:r>
            <a:r>
              <a:rPr lang="en-US" dirty="0">
                <a:hlinkClick r:id="rId7"/>
              </a:rPr>
              <a:t>Tutorial Video</a:t>
            </a:r>
            <a:r>
              <a:rPr lang="en-US" dirty="0"/>
              <a:t> (1 hour 51 minutes)]</a:t>
            </a:r>
            <a:br>
              <a:rPr lang="en-US" dirty="0"/>
            </a:br>
            <a:r>
              <a:rPr lang="en-US" dirty="0"/>
              <a:t>[</a:t>
            </a:r>
            <a:r>
              <a:rPr lang="en-US" dirty="0">
                <a:hlinkClick r:id="rId8"/>
              </a:rPr>
              <a:t>Executive Summary Video</a:t>
            </a:r>
            <a:r>
              <a:rPr lang="en-US" dirty="0"/>
              <a:t> (2 minutes)]</a:t>
            </a:r>
            <a:br>
              <a:rPr lang="en-US" dirty="0"/>
            </a:br>
            <a:r>
              <a:rPr lang="en-US" dirty="0"/>
              <a:t>[</a:t>
            </a:r>
            <a:r>
              <a:rPr lang="en-US" dirty="0">
                <a:hlinkClick r:id="rId9"/>
              </a:rPr>
              <a:t>Abstract and Bio</a:t>
            </a:r>
            <a:r>
              <a:rPr lang="en-US" dirty="0"/>
              <a:t>]</a:t>
            </a:r>
            <a:br>
              <a:rPr lang="en-US" dirty="0"/>
            </a:br>
            <a:r>
              <a:rPr lang="en-US" dirty="0"/>
              <a:t>[</a:t>
            </a:r>
            <a:r>
              <a:rPr lang="en-US" dirty="0">
                <a:hlinkClick r:id="rId10"/>
              </a:rPr>
              <a:t>Related Keynote Paper from VLSI-DAT 2020</a:t>
            </a:r>
            <a:r>
              <a:rPr lang="en-US" dirty="0"/>
              <a:t>]</a:t>
            </a:r>
            <a:br>
              <a:rPr lang="en-US" dirty="0"/>
            </a:br>
            <a:r>
              <a:rPr lang="en-US" dirty="0"/>
              <a:t>[</a:t>
            </a:r>
            <a:r>
              <a:rPr lang="en-US" dirty="0">
                <a:hlinkClick r:id="rId11"/>
              </a:rPr>
              <a:t>Related Review Paper on Processing in Memory</a:t>
            </a:r>
            <a:r>
              <a:rPr lang="en-US" dirty="0"/>
              <a:t>]</a:t>
            </a:r>
            <a:br>
              <a:rPr lang="en-US" dirty="0"/>
            </a:br>
            <a:endParaRPr lang="en-US" dirty="0"/>
          </a:p>
          <a:p>
            <a:pPr marL="0" indent="0" algn="ctr">
              <a:buNone/>
            </a:pPr>
            <a:r>
              <a:rPr lang="en-US" dirty="0">
                <a:solidFill>
                  <a:srgbClr val="0000FF"/>
                </a:solidFill>
                <a:hlinkClick r:id="rId7">
                  <a:extLst>
                    <a:ext uri="{A12FA001-AC4F-418D-AE19-62706E023703}">
                      <ahyp:hlinkClr xmlns:ahyp="http://schemas.microsoft.com/office/drawing/2018/hyperlinkcolor" val="tx"/>
                    </a:ext>
                  </a:extLst>
                </a:hlinkClick>
              </a:rPr>
              <a:t>https://www.youtube.com/watch?v=H3sEaINPBOE</a:t>
            </a:r>
            <a:r>
              <a:rPr lang="en-US" dirty="0">
                <a:solidFill>
                  <a:srgbClr val="0000FF"/>
                </a:solidFill>
              </a:rPr>
              <a:t> </a:t>
            </a:r>
          </a:p>
        </p:txBody>
      </p:sp>
      <p:sp>
        <p:nvSpPr>
          <p:cNvPr id="4" name="Slide Number Placeholder 3">
            <a:extLst>
              <a:ext uri="{FF2B5EF4-FFF2-40B4-BE49-F238E27FC236}">
                <a16:creationId xmlns:a16="http://schemas.microsoft.com/office/drawing/2014/main" id="{668D3D00-D671-7A49-9903-3A6903D905B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246</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Rectangle 4">
            <a:extLst>
              <a:ext uri="{FF2B5EF4-FFF2-40B4-BE49-F238E27FC236}">
                <a16:creationId xmlns:a16="http://schemas.microsoft.com/office/drawing/2014/main" id="{5DFA3366-29E6-914D-98EA-E6458972951E}"/>
              </a:ext>
            </a:extLst>
          </p:cNvPr>
          <p:cNvSpPr/>
          <p:nvPr/>
        </p:nvSpPr>
        <p:spPr>
          <a:xfrm>
            <a:off x="1590700" y="6475391"/>
            <a:ext cx="588640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12">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spTree>
    <p:extLst>
      <p:ext uri="{BB962C8B-B14F-4D97-AF65-F5344CB8AC3E}">
        <p14:creationId xmlns:p14="http://schemas.microsoft.com/office/powerpoint/2010/main" val="2163376925"/>
      </p:ext>
    </p:extLst>
  </p:cSld>
  <p:clrMapOvr>
    <a:masterClrMapping/>
  </p:clrMapOvr>
  <p:transition/>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dirty="0"/>
              <a:t>A Tutorial on PIM</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r>
              <a:rPr lang="en-US" dirty="0"/>
              <a:t>Onur Mutlu,</a:t>
            </a:r>
            <a:br>
              <a:rPr lang="en-US" dirty="0"/>
            </a:br>
            <a:r>
              <a:rPr lang="en-US" b="1" dirty="0">
                <a:hlinkClick r:id="rId2"/>
              </a:rPr>
              <a:t>"Memory-Centric Computing Systems"</a:t>
            </a:r>
            <a:br>
              <a:rPr lang="en-US" dirty="0"/>
            </a:br>
            <a:r>
              <a:rPr lang="en-US" dirty="0"/>
              <a:t>Invited Tutorial at </a:t>
            </a:r>
            <a:r>
              <a:rPr lang="en-US" i="1" dirty="0">
                <a:hlinkClick r:id="rId3"/>
              </a:rPr>
              <a:t>66th International Electron Devices Meeting (</a:t>
            </a:r>
            <a:r>
              <a:rPr lang="en-US" b="1" i="1" dirty="0">
                <a:hlinkClick r:id="rId3"/>
              </a:rPr>
              <a:t>IEDM</a:t>
            </a:r>
            <a:r>
              <a:rPr lang="en-US" i="1" dirty="0">
                <a:hlinkClick r:id="rId3"/>
              </a:rPr>
              <a:t>)</a:t>
            </a:r>
            <a:r>
              <a:rPr lang="en-US" dirty="0"/>
              <a:t>, Virtual, 12 December 2020.</a:t>
            </a:r>
            <a:br>
              <a:rPr lang="en-US" dirty="0"/>
            </a:br>
            <a:r>
              <a:rPr lang="en-US" dirty="0"/>
              <a:t>[</a:t>
            </a:r>
            <a:r>
              <a:rPr lang="en-US" dirty="0">
                <a:hlinkClick r:id="rId2"/>
              </a:rPr>
              <a:t>Slides (pptx)</a:t>
            </a:r>
            <a:r>
              <a:rPr lang="en-US" dirty="0"/>
              <a:t> </a:t>
            </a:r>
            <a:r>
              <a:rPr lang="en-US" dirty="0">
                <a:hlinkClick r:id="rId4"/>
              </a:rPr>
              <a:t>(pdf)</a:t>
            </a:r>
            <a:r>
              <a:rPr lang="en-US" dirty="0"/>
              <a:t>]</a:t>
            </a:r>
            <a:br>
              <a:rPr lang="en-US" dirty="0"/>
            </a:br>
            <a:r>
              <a:rPr lang="en-US" dirty="0"/>
              <a:t>[</a:t>
            </a:r>
            <a:r>
              <a:rPr lang="en-US" dirty="0">
                <a:hlinkClick r:id="rId5"/>
              </a:rPr>
              <a:t>Executive Summary Slides (pptx)</a:t>
            </a:r>
            <a:r>
              <a:rPr lang="en-US" dirty="0"/>
              <a:t> </a:t>
            </a:r>
            <a:r>
              <a:rPr lang="en-US" dirty="0">
                <a:hlinkClick r:id="rId6"/>
              </a:rPr>
              <a:t>(pdf)</a:t>
            </a:r>
            <a:r>
              <a:rPr lang="en-US" dirty="0"/>
              <a:t>]</a:t>
            </a:r>
            <a:br>
              <a:rPr lang="en-US" dirty="0"/>
            </a:br>
            <a:r>
              <a:rPr lang="en-US" dirty="0"/>
              <a:t>[</a:t>
            </a:r>
            <a:r>
              <a:rPr lang="en-US" dirty="0">
                <a:hlinkClick r:id="rId7"/>
              </a:rPr>
              <a:t>Tutorial Video</a:t>
            </a:r>
            <a:r>
              <a:rPr lang="en-US" dirty="0"/>
              <a:t> (1 hour 51 minutes)]</a:t>
            </a:r>
            <a:br>
              <a:rPr lang="en-US" dirty="0"/>
            </a:br>
            <a:r>
              <a:rPr lang="en-US" dirty="0"/>
              <a:t>[</a:t>
            </a:r>
            <a:r>
              <a:rPr lang="en-US" dirty="0">
                <a:hlinkClick r:id="rId8"/>
              </a:rPr>
              <a:t>Executive Summary Video</a:t>
            </a:r>
            <a:r>
              <a:rPr lang="en-US" dirty="0"/>
              <a:t> (2 minutes)]</a:t>
            </a:r>
            <a:br>
              <a:rPr lang="en-US" dirty="0"/>
            </a:br>
            <a:r>
              <a:rPr lang="en-US" dirty="0"/>
              <a:t>[</a:t>
            </a:r>
            <a:r>
              <a:rPr lang="en-US" dirty="0">
                <a:hlinkClick r:id="rId9"/>
              </a:rPr>
              <a:t>Abstract and Bio</a:t>
            </a:r>
            <a:r>
              <a:rPr lang="en-US" dirty="0"/>
              <a:t>]</a:t>
            </a:r>
            <a:br>
              <a:rPr lang="en-US" dirty="0"/>
            </a:br>
            <a:r>
              <a:rPr lang="en-US" dirty="0"/>
              <a:t>[</a:t>
            </a:r>
            <a:r>
              <a:rPr lang="en-US" dirty="0">
                <a:hlinkClick r:id="rId10"/>
              </a:rPr>
              <a:t>Related Keynote Paper from VLSI-DAT 2020</a:t>
            </a:r>
            <a:r>
              <a:rPr lang="en-US" dirty="0"/>
              <a:t>]</a:t>
            </a:r>
            <a:br>
              <a:rPr lang="en-US" dirty="0"/>
            </a:br>
            <a:r>
              <a:rPr lang="en-US" dirty="0"/>
              <a:t>[</a:t>
            </a:r>
            <a:r>
              <a:rPr lang="en-US" dirty="0">
                <a:hlinkClick r:id="rId11"/>
              </a:rPr>
              <a:t>Related Review Paper on Processing in Memory</a:t>
            </a:r>
            <a:r>
              <a:rPr lang="en-US" dirty="0"/>
              <a:t>]</a:t>
            </a:r>
            <a:br>
              <a:rPr lang="en-US" dirty="0"/>
            </a:br>
            <a:endParaRPr lang="en-US" dirty="0"/>
          </a:p>
          <a:p>
            <a:pPr marL="0" indent="0" algn="ctr">
              <a:buNone/>
            </a:pPr>
            <a:r>
              <a:rPr lang="en-US" dirty="0">
                <a:solidFill>
                  <a:srgbClr val="0000FF"/>
                </a:solidFill>
                <a:hlinkClick r:id="rId7">
                  <a:extLst>
                    <a:ext uri="{A12FA001-AC4F-418D-AE19-62706E023703}">
                      <ahyp:hlinkClr xmlns:ahyp="http://schemas.microsoft.com/office/drawing/2018/hyperlinkcolor" val="tx"/>
                    </a:ext>
                  </a:extLst>
                </a:hlinkClick>
              </a:rPr>
              <a:t>https://www.youtube.com/watch?v=H3sEaINPBOE</a:t>
            </a:r>
            <a:r>
              <a:rPr lang="en-US" dirty="0">
                <a:solidFill>
                  <a:srgbClr val="0000FF"/>
                </a:solidFill>
              </a:rPr>
              <a:t> </a:t>
            </a:r>
          </a:p>
        </p:txBody>
      </p:sp>
      <p:sp>
        <p:nvSpPr>
          <p:cNvPr id="5" name="Rectangle 4">
            <a:extLst>
              <a:ext uri="{FF2B5EF4-FFF2-40B4-BE49-F238E27FC236}">
                <a16:creationId xmlns:a16="http://schemas.microsoft.com/office/drawing/2014/main" id="{5DFA3366-29E6-914D-98EA-E6458972951E}"/>
              </a:ext>
            </a:extLst>
          </p:cNvPr>
          <p:cNvSpPr/>
          <p:nvPr/>
        </p:nvSpPr>
        <p:spPr>
          <a:xfrm>
            <a:off x="1590700" y="6475391"/>
            <a:ext cx="588640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12">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pic>
        <p:nvPicPr>
          <p:cNvPr id="6" name="Picture 5">
            <a:extLst>
              <a:ext uri="{FF2B5EF4-FFF2-40B4-BE49-F238E27FC236}">
                <a16:creationId xmlns:a16="http://schemas.microsoft.com/office/drawing/2014/main" id="{1F19BEF1-D7AD-6145-A699-312C82831CD5}"/>
              </a:ext>
            </a:extLst>
          </p:cNvPr>
          <p:cNvPicPr>
            <a:picLocks noChangeAspect="1"/>
          </p:cNvPicPr>
          <p:nvPr/>
        </p:nvPicPr>
        <p:blipFill>
          <a:blip r:embed="rId13"/>
          <a:stretch>
            <a:fillRect/>
          </a:stretch>
        </p:blipFill>
        <p:spPr>
          <a:xfrm>
            <a:off x="0" y="277358"/>
            <a:ext cx="9144000" cy="6303283"/>
          </a:xfrm>
          <a:prstGeom prst="rect">
            <a:avLst/>
          </a:prstGeom>
        </p:spPr>
      </p:pic>
      <p:sp>
        <p:nvSpPr>
          <p:cNvPr id="4" name="TextBox 3">
            <a:extLst>
              <a:ext uri="{FF2B5EF4-FFF2-40B4-BE49-F238E27FC236}">
                <a16:creationId xmlns:a16="http://schemas.microsoft.com/office/drawing/2014/main" id="{43AC4BB8-1225-4A40-B5B3-0820BDCBF4BD}"/>
              </a:ext>
            </a:extLst>
          </p:cNvPr>
          <p:cNvSpPr txBox="1"/>
          <p:nvPr/>
        </p:nvSpPr>
        <p:spPr>
          <a:xfrm>
            <a:off x="2339752" y="6202448"/>
            <a:ext cx="4269246"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432FF"/>
                </a:solidFill>
                <a:effectLst/>
                <a:uLnTx/>
                <a:uFillTx/>
                <a:latin typeface="Tahoma"/>
                <a:ea typeface="+mn-ea"/>
                <a:cs typeface="+mn-cs"/>
                <a:hlinkClick r:id="rId7">
                  <a:extLst>
                    <a:ext uri="{A12FA001-AC4F-418D-AE19-62706E023703}">
                      <ahyp:hlinkClr xmlns:ahyp="http://schemas.microsoft.com/office/drawing/2018/hyperlinkcolor" val="tx"/>
                    </a:ext>
                  </a:extLst>
                </a:hlinkClick>
              </a:rPr>
              <a:t>https://www.youtube.com/watch?v=H3sEaINPBOE</a:t>
            </a:r>
            <a:r>
              <a:rPr kumimoji="0" lang="en-US" sz="1400" b="0" i="0" u="none" strike="noStrike" kern="1200" cap="none" spc="0" normalizeH="0" baseline="0" noProof="0" dirty="0">
                <a:ln>
                  <a:noFill/>
                </a:ln>
                <a:solidFill>
                  <a:srgbClr val="0432FF"/>
                </a:solidFill>
                <a:effectLst/>
                <a:uLnTx/>
                <a:uFillTx/>
                <a:latin typeface="Tahoma"/>
                <a:ea typeface="+mn-ea"/>
                <a:cs typeface="+mn-cs"/>
              </a:rPr>
              <a:t> </a:t>
            </a:r>
          </a:p>
        </p:txBody>
      </p:sp>
    </p:spTree>
    <p:extLst>
      <p:ext uri="{BB962C8B-B14F-4D97-AF65-F5344CB8AC3E}">
        <p14:creationId xmlns:p14="http://schemas.microsoft.com/office/powerpoint/2010/main" val="2146047526"/>
      </p:ext>
    </p:extLst>
  </p:cSld>
  <p:clrMapOvr>
    <a:masterClrMapping/>
  </p:clrMapOvr>
  <p:transition/>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Rectangle 4"/>
          <p:cNvSpPr>
            <a:spLocks noGrp="1" noChangeArrowheads="1"/>
          </p:cNvSpPr>
          <p:nvPr>
            <p:ph type="ctrTitle"/>
          </p:nvPr>
        </p:nvSpPr>
        <p:spPr>
          <a:xfrm>
            <a:off x="251520" y="1772816"/>
            <a:ext cx="8428037" cy="822325"/>
          </a:xfrm>
        </p:spPr>
        <p:txBody>
          <a:bodyPr/>
          <a:lstStyle/>
          <a:p>
            <a:pPr algn="ctr" eaLnBrk="1" hangingPunct="1"/>
            <a:r>
              <a:rPr lang="en-US" sz="5000" dirty="0">
                <a:latin typeface="Garamond" charset="0"/>
              </a:rPr>
              <a:t>Concluding Remarks</a:t>
            </a:r>
          </a:p>
        </p:txBody>
      </p:sp>
      <p:sp>
        <p:nvSpPr>
          <p:cNvPr id="135170"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1434490394"/>
      </p:ext>
    </p:extLst>
  </p:cSld>
  <p:clrMapOvr>
    <a:masterClrMapping/>
  </p:clrMapOvr>
  <p:transition/>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Concluding Remarks</a:t>
            </a:r>
          </a:p>
        </p:txBody>
      </p:sp>
      <p:sp>
        <p:nvSpPr>
          <p:cNvPr id="3" name="Content Placeholder 2"/>
          <p:cNvSpPr>
            <a:spLocks noGrp="1"/>
          </p:cNvSpPr>
          <p:nvPr>
            <p:ph idx="1"/>
          </p:nvPr>
        </p:nvSpPr>
        <p:spPr>
          <a:xfrm>
            <a:off x="179512" y="836712"/>
            <a:ext cx="8856984" cy="5193723"/>
          </a:xfrm>
        </p:spPr>
        <p:txBody>
          <a:bodyPr/>
          <a:lstStyle/>
          <a:p>
            <a:r>
              <a:rPr lang="en-US" dirty="0">
                <a:solidFill>
                  <a:srgbClr val="FF0000"/>
                </a:solidFill>
              </a:rPr>
              <a:t>We must design systems to be truly balanced, high-performance, and </a:t>
            </a:r>
            <a:r>
              <a:rPr lang="en-US" b="1" dirty="0">
                <a:solidFill>
                  <a:srgbClr val="FF0000"/>
                </a:solidFill>
              </a:rPr>
              <a:t>energy-efficient</a:t>
            </a:r>
            <a:r>
              <a:rPr lang="en-US" b="1" dirty="0"/>
              <a:t> </a:t>
            </a:r>
            <a:r>
              <a:rPr lang="en-US" dirty="0">
                <a:sym typeface="Wingdings" pitchFamily="2" charset="2"/>
              </a:rPr>
              <a:t> intelligent systems</a:t>
            </a:r>
            <a:r>
              <a:rPr lang="en-US" dirty="0"/>
              <a:t> </a:t>
            </a:r>
            <a:endParaRPr lang="en-US" sz="2000" dirty="0">
              <a:solidFill>
                <a:srgbClr val="0000FF"/>
              </a:solidFill>
            </a:endParaRPr>
          </a:p>
          <a:p>
            <a:pPr lvl="1"/>
            <a:r>
              <a:rPr lang="en-US" b="1" dirty="0">
                <a:solidFill>
                  <a:srgbClr val="0000FF"/>
                </a:solidFill>
              </a:rPr>
              <a:t>Data-centric, data-driven, data-aware</a:t>
            </a:r>
          </a:p>
          <a:p>
            <a:endParaRPr lang="en-US" sz="2000" dirty="0">
              <a:solidFill>
                <a:srgbClr val="FF0000"/>
              </a:solidFill>
            </a:endParaRPr>
          </a:p>
          <a:p>
            <a:r>
              <a:rPr lang="en-US" dirty="0">
                <a:solidFill>
                  <a:srgbClr val="FF0000"/>
                </a:solidFill>
              </a:rPr>
              <a:t>Enable computation capability inside and close to memory</a:t>
            </a:r>
          </a:p>
          <a:p>
            <a:endParaRPr lang="en-US" sz="2000" dirty="0">
              <a:solidFill>
                <a:srgbClr val="0000FF"/>
              </a:solidFill>
            </a:endParaRPr>
          </a:p>
          <a:p>
            <a:r>
              <a:rPr lang="en-US" dirty="0">
                <a:solidFill>
                  <a:srgbClr val="0000FF"/>
                </a:solidFill>
              </a:rPr>
              <a:t>This </a:t>
            </a:r>
            <a:r>
              <a:rPr lang="en-US" dirty="0">
                <a:solidFill>
                  <a:srgbClr val="000000"/>
                </a:solidFill>
              </a:rPr>
              <a:t>can</a:t>
            </a:r>
          </a:p>
          <a:p>
            <a:pPr lvl="1"/>
            <a:r>
              <a:rPr lang="en-US" dirty="0"/>
              <a:t>Lead to </a:t>
            </a:r>
            <a:r>
              <a:rPr lang="en-US" b="1" dirty="0">
                <a:solidFill>
                  <a:schemeClr val="accent2">
                    <a:lumMod val="75000"/>
                  </a:schemeClr>
                </a:solidFill>
              </a:rPr>
              <a:t>orders-of-magnitude </a:t>
            </a:r>
            <a:r>
              <a:rPr lang="en-US" dirty="0"/>
              <a:t>improvements </a:t>
            </a:r>
          </a:p>
          <a:p>
            <a:pPr lvl="1"/>
            <a:r>
              <a:rPr lang="en-US" b="1" dirty="0">
                <a:solidFill>
                  <a:srgbClr val="2C6123"/>
                </a:solidFill>
              </a:rPr>
              <a:t>Enable new applications &amp; computing platforms</a:t>
            </a:r>
          </a:p>
          <a:p>
            <a:pPr lvl="1"/>
            <a:r>
              <a:rPr lang="is-IS" b="1" dirty="0">
                <a:solidFill>
                  <a:srgbClr val="2C6123"/>
                </a:solidFill>
              </a:rPr>
              <a:t>Enable better understanding of nature</a:t>
            </a:r>
          </a:p>
          <a:p>
            <a:pPr lvl="1"/>
            <a:r>
              <a:rPr lang="is-IS" b="1" dirty="0">
                <a:solidFill>
                  <a:srgbClr val="2C6123"/>
                </a:solidFill>
              </a:rPr>
              <a:t>…</a:t>
            </a:r>
            <a:endParaRPr lang="en-US" b="1" dirty="0">
              <a:solidFill>
                <a:srgbClr val="2C6123"/>
              </a:solidFill>
            </a:endParaRPr>
          </a:p>
          <a:p>
            <a:pPr lvl="1"/>
            <a:endParaRPr lang="en-US" sz="2000" dirty="0"/>
          </a:p>
          <a:p>
            <a:r>
              <a:rPr lang="en-US" dirty="0">
                <a:solidFill>
                  <a:srgbClr val="0000FF"/>
                </a:solidFill>
              </a:rPr>
              <a:t>Future of </a:t>
            </a:r>
            <a:r>
              <a:rPr lang="en-US" b="1" dirty="0">
                <a:solidFill>
                  <a:srgbClr val="0000FF"/>
                </a:solidFill>
              </a:rPr>
              <a:t>truly memory-centric computing </a:t>
            </a:r>
            <a:r>
              <a:rPr lang="en-US" dirty="0">
                <a:solidFill>
                  <a:srgbClr val="0000FF"/>
                </a:solidFill>
              </a:rPr>
              <a:t>is bright</a:t>
            </a:r>
          </a:p>
          <a:p>
            <a:pPr lvl="1"/>
            <a:r>
              <a:rPr lang="en-US" dirty="0">
                <a:solidFill>
                  <a:srgbClr val="0000FF"/>
                </a:solidFill>
              </a:rPr>
              <a:t>We need to do research &amp; design across the computing stack</a:t>
            </a:r>
          </a:p>
          <a:p>
            <a:endParaRPr lang="en-US" dirty="0"/>
          </a:p>
          <a:p>
            <a:endParaRPr lang="en-US" dirty="0"/>
          </a:p>
          <a:p>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249</a:t>
            </a:fld>
            <a:endParaRPr kumimoji="0" lang="en-US" sz="1600" b="0" i="0" u="none" strike="noStrike" kern="1200" cap="none" spc="0" normalizeH="0" baseline="0" noProof="0" dirty="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110918772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55D515-2CD3-FE48-A36D-1EDBB48CF782}"/>
              </a:ext>
            </a:extLst>
          </p:cNvPr>
          <p:cNvSpPr>
            <a:spLocks noGrp="1"/>
          </p:cNvSpPr>
          <p:nvPr>
            <p:ph type="title"/>
          </p:nvPr>
        </p:nvSpPr>
        <p:spPr/>
        <p:txBody>
          <a:bodyPr/>
          <a:lstStyle/>
          <a:p>
            <a:r>
              <a:rPr lang="en-US" dirty="0"/>
              <a:t>Fundamentally Better Architectures</a:t>
            </a:r>
          </a:p>
        </p:txBody>
      </p:sp>
      <p:sp>
        <p:nvSpPr>
          <p:cNvPr id="3" name="Content Placeholder 2">
            <a:extLst>
              <a:ext uri="{FF2B5EF4-FFF2-40B4-BE49-F238E27FC236}">
                <a16:creationId xmlns:a16="http://schemas.microsoft.com/office/drawing/2014/main" id="{21E21BD7-9134-8948-A688-D1C8BE8F5B7A}"/>
              </a:ext>
            </a:extLst>
          </p:cNvPr>
          <p:cNvSpPr>
            <a:spLocks noGrp="1"/>
          </p:cNvSpPr>
          <p:nvPr>
            <p:ph idx="1"/>
          </p:nvPr>
        </p:nvSpPr>
        <p:spPr>
          <a:xfrm>
            <a:off x="228600" y="1432520"/>
            <a:ext cx="8610600" cy="4876800"/>
          </a:xfrm>
        </p:spPr>
        <p:txBody>
          <a:bodyPr/>
          <a:lstStyle/>
          <a:p>
            <a:pPr marL="0" indent="0" algn="ctr">
              <a:buNone/>
            </a:pPr>
            <a:r>
              <a:rPr lang="en-US" sz="4800" b="1" dirty="0">
                <a:solidFill>
                  <a:srgbClr val="0000FF"/>
                </a:solidFill>
              </a:rPr>
              <a:t>Data-centric</a:t>
            </a:r>
          </a:p>
          <a:p>
            <a:pPr algn="ctr"/>
            <a:endParaRPr lang="en-US" sz="4800" b="1" dirty="0">
              <a:solidFill>
                <a:srgbClr val="0000FF"/>
              </a:solidFill>
            </a:endParaRPr>
          </a:p>
          <a:p>
            <a:pPr marL="0" indent="0" algn="ctr">
              <a:buNone/>
            </a:pPr>
            <a:r>
              <a:rPr lang="en-US" sz="4800" b="1" dirty="0">
                <a:solidFill>
                  <a:srgbClr val="0000FF"/>
                </a:solidFill>
              </a:rPr>
              <a:t>Data-driven</a:t>
            </a:r>
          </a:p>
          <a:p>
            <a:pPr marL="0" indent="0" algn="ctr">
              <a:buNone/>
            </a:pPr>
            <a:endParaRPr lang="en-US" sz="4800" b="1" dirty="0">
              <a:solidFill>
                <a:srgbClr val="0000FF"/>
              </a:solidFill>
            </a:endParaRPr>
          </a:p>
          <a:p>
            <a:pPr marL="0" indent="0" algn="ctr">
              <a:buNone/>
            </a:pPr>
            <a:r>
              <a:rPr lang="en-US" sz="4800" b="1" dirty="0">
                <a:solidFill>
                  <a:srgbClr val="0000FF"/>
                </a:solidFill>
              </a:rPr>
              <a:t>Data-aware</a:t>
            </a:r>
          </a:p>
        </p:txBody>
      </p:sp>
      <p:sp>
        <p:nvSpPr>
          <p:cNvPr id="4" name="Slide Number Placeholder 3">
            <a:extLst>
              <a:ext uri="{FF2B5EF4-FFF2-40B4-BE49-F238E27FC236}">
                <a16:creationId xmlns:a16="http://schemas.microsoft.com/office/drawing/2014/main" id="{1FCD387B-E70B-6A4A-BE99-B968136C01F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380505232"/>
      </p:ext>
    </p:extLst>
  </p:cSld>
  <p:clrMapOvr>
    <a:masterClrMapping/>
  </p:clrMapOvr>
  <p:transition/>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descr="brain-MjYzMzAyMg.jpe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467543" y="116632"/>
            <a:ext cx="8328925" cy="6246694"/>
          </a:xfrm>
          <a:prstGeom prst="rect">
            <a:avLst/>
          </a:prstGeom>
        </p:spPr>
      </p:pic>
      <p:sp>
        <p:nvSpPr>
          <p:cNvPr id="6" name="Rectangle 5"/>
          <p:cNvSpPr/>
          <p:nvPr/>
        </p:nvSpPr>
        <p:spPr>
          <a:xfrm>
            <a:off x="2664296" y="6495147"/>
            <a:ext cx="4572000" cy="24622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spectrum.ieee.org</a:t>
            </a:r>
            <a:r>
              <a:rPr kumimoji="0" lang="en-US" sz="1000" b="0" i="0" u="none" strike="noStrike" kern="1200" cap="none" spc="0" normalizeH="0" baseline="0" noProof="0" dirty="0">
                <a:ln>
                  <a:noFill/>
                </a:ln>
                <a:solidFill>
                  <a:srgbClr val="000000"/>
                </a:solidFill>
                <a:effectLst/>
                <a:uLnTx/>
                <a:uFillTx/>
                <a:latin typeface="Calibri"/>
                <a:ea typeface="+mn-ea"/>
                <a:cs typeface="Calibri"/>
              </a:rPr>
              <a:t>/image/</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MjYzMzAyMg.jpeg</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3545683423"/>
      </p:ext>
    </p:extLst>
  </p:cSld>
  <p:clrMapOvr>
    <a:masterClrMapping/>
  </p:clrMapOvr>
  <p:transition/>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to Revisit the Entire Stack</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 Box 17"/>
          <p:cNvSpPr txBox="1">
            <a:spLocks noChangeArrowheads="1"/>
          </p:cNvSpPr>
          <p:nvPr/>
        </p:nvSpPr>
        <p:spPr bwMode="auto">
          <a:xfrm>
            <a:off x="3501600" y="390683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501600" y="353536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498425" y="287104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498425" y="249956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498425" y="213285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501600" y="427990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endParaRPr>
          </a:p>
        </p:txBody>
      </p:sp>
      <p:sp>
        <p:nvSpPr>
          <p:cNvPr id="11" name="Text Box 23"/>
          <p:cNvSpPr txBox="1">
            <a:spLocks noChangeAspect="1" noChangeArrowheads="1"/>
          </p:cNvSpPr>
          <p:nvPr/>
        </p:nvSpPr>
        <p:spPr bwMode="auto">
          <a:xfrm>
            <a:off x="3501600" y="465137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501600" y="321297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Text Box 23"/>
          <p:cNvSpPr txBox="1">
            <a:spLocks noChangeAspect="1" noChangeArrowheads="1"/>
          </p:cNvSpPr>
          <p:nvPr/>
        </p:nvSpPr>
        <p:spPr bwMode="auto">
          <a:xfrm>
            <a:off x="3503188" y="500697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4" name="Rounded Rectangle 13"/>
          <p:cNvSpPr>
            <a:spLocks noChangeArrowheads="1"/>
          </p:cNvSpPr>
          <p:nvPr/>
        </p:nvSpPr>
        <p:spPr bwMode="auto">
          <a:xfrm rot="5400000">
            <a:off x="3392996" y="2610036"/>
            <a:ext cx="2232248" cy="2286000"/>
          </a:xfrm>
          <a:prstGeom prst="roundRect">
            <a:avLst>
              <a:gd name="adj" fmla="val 16667"/>
            </a:avLst>
          </a:prstGeom>
          <a:noFill/>
          <a:ln w="444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
        <p:nvSpPr>
          <p:cNvPr id="15" name="TextBox 14">
            <a:extLst>
              <a:ext uri="{FF2B5EF4-FFF2-40B4-BE49-F238E27FC236}">
                <a16:creationId xmlns:a16="http://schemas.microsoft.com/office/drawing/2014/main" id="{B49969CC-89D8-8641-BF5A-5FB288BAD095}"/>
              </a:ext>
            </a:extLst>
          </p:cNvPr>
          <p:cNvSpPr txBox="1"/>
          <p:nvPr/>
        </p:nvSpPr>
        <p:spPr>
          <a:xfrm>
            <a:off x="2195736" y="5805264"/>
            <a:ext cx="4793300"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We can get there step by step</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347408867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to Exploit Good Principles</a:t>
            </a:r>
          </a:p>
        </p:txBody>
      </p:sp>
      <p:sp>
        <p:nvSpPr>
          <p:cNvPr id="3" name="Content Placeholder 2"/>
          <p:cNvSpPr>
            <a:spLocks noGrp="1"/>
          </p:cNvSpPr>
          <p:nvPr>
            <p:ph idx="1"/>
          </p:nvPr>
        </p:nvSpPr>
        <p:spPr>
          <a:xfrm>
            <a:off x="228600" y="1144488"/>
            <a:ext cx="8915400" cy="5020816"/>
          </a:xfrm>
        </p:spPr>
        <p:txBody>
          <a:bodyPr/>
          <a:lstStyle/>
          <a:p>
            <a:r>
              <a:rPr lang="en-US" dirty="0">
                <a:solidFill>
                  <a:srgbClr val="0000FF"/>
                </a:solidFill>
              </a:rPr>
              <a:t>Data-centric system design </a:t>
            </a:r>
          </a:p>
          <a:p>
            <a:endParaRPr lang="en-US" dirty="0">
              <a:solidFill>
                <a:srgbClr val="0000FF"/>
              </a:solidFill>
            </a:endParaRPr>
          </a:p>
          <a:p>
            <a:r>
              <a:rPr lang="en-US" dirty="0">
                <a:solidFill>
                  <a:srgbClr val="0000FF"/>
                </a:solidFill>
              </a:rPr>
              <a:t>All components intelligent</a:t>
            </a:r>
          </a:p>
          <a:p>
            <a:endParaRPr lang="en-US" dirty="0">
              <a:solidFill>
                <a:srgbClr val="0000FF"/>
              </a:solidFill>
            </a:endParaRPr>
          </a:p>
          <a:p>
            <a:r>
              <a:rPr lang="en-US" dirty="0">
                <a:solidFill>
                  <a:srgbClr val="0000FF"/>
                </a:solidFill>
              </a:rPr>
              <a:t>Better (cross-layer) communication, better interfaces</a:t>
            </a:r>
          </a:p>
          <a:p>
            <a:endParaRPr lang="en-US" dirty="0">
              <a:solidFill>
                <a:srgbClr val="0000FF"/>
              </a:solidFill>
            </a:endParaRPr>
          </a:p>
          <a:p>
            <a:r>
              <a:rPr lang="en-US" dirty="0">
                <a:solidFill>
                  <a:srgbClr val="0000FF"/>
                </a:solidFill>
              </a:rPr>
              <a:t>Better-than-worst-case design</a:t>
            </a:r>
          </a:p>
          <a:p>
            <a:pPr marL="0" indent="0">
              <a:buNone/>
            </a:pPr>
            <a:endParaRPr lang="en-US" dirty="0">
              <a:solidFill>
                <a:srgbClr val="0000FF"/>
              </a:solidFill>
            </a:endParaRPr>
          </a:p>
          <a:p>
            <a:r>
              <a:rPr lang="en-US" dirty="0">
                <a:solidFill>
                  <a:srgbClr val="0000FF"/>
                </a:solidFill>
              </a:rPr>
              <a:t>Heterogeneity</a:t>
            </a:r>
          </a:p>
          <a:p>
            <a:endParaRPr lang="en-US" dirty="0">
              <a:solidFill>
                <a:srgbClr val="0000FF"/>
              </a:solidFill>
            </a:endParaRPr>
          </a:p>
          <a:p>
            <a:r>
              <a:rPr lang="en-US" dirty="0">
                <a:solidFill>
                  <a:srgbClr val="0000FF"/>
                </a:solidFill>
              </a:rPr>
              <a:t>Flexibility, adaptability</a:t>
            </a:r>
          </a:p>
          <a:p>
            <a:endParaRPr lang="en-US" dirty="0">
              <a:solidFill>
                <a:srgbClr val="0000FF"/>
              </a:solidFill>
            </a:endParaRPr>
          </a:p>
          <a:p>
            <a:pPr marL="344487" lvl="1" indent="0">
              <a:buNone/>
            </a:pPr>
            <a:endParaRPr lang="en-US" dirty="0">
              <a:solidFill>
                <a:srgbClr val="0000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253</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5" name="TextBox 4">
            <a:extLst>
              <a:ext uri="{FF2B5EF4-FFF2-40B4-BE49-F238E27FC236}">
                <a16:creationId xmlns:a16="http://schemas.microsoft.com/office/drawing/2014/main" id="{68DD497F-9008-8E4C-930D-5F97B11A3A7F}"/>
              </a:ext>
            </a:extLst>
          </p:cNvPr>
          <p:cNvSpPr txBox="1"/>
          <p:nvPr/>
        </p:nvSpPr>
        <p:spPr>
          <a:xfrm>
            <a:off x="5724128" y="5179948"/>
            <a:ext cx="3244799" cy="70788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0000"/>
                </a:solidFill>
                <a:effectLst/>
                <a:uLnTx/>
                <a:uFillTx/>
                <a:latin typeface="Tahoma"/>
                <a:ea typeface="+mn-ea"/>
                <a:cs typeface="+mn-cs"/>
              </a:rPr>
              <a:t>Open minds</a:t>
            </a:r>
          </a:p>
        </p:txBody>
      </p:sp>
    </p:spTree>
    <p:extLst>
      <p:ext uri="{BB962C8B-B14F-4D97-AF65-F5344CB8AC3E}">
        <p14:creationId xmlns:p14="http://schemas.microsoft.com/office/powerpoint/2010/main" val="58879988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04F852-247E-8E45-911F-917B88B448CC}"/>
              </a:ext>
            </a:extLst>
          </p:cNvPr>
          <p:cNvSpPr>
            <a:spLocks noGrp="1"/>
          </p:cNvSpPr>
          <p:nvPr>
            <p:ph type="title"/>
          </p:nvPr>
        </p:nvSpPr>
        <p:spPr>
          <a:xfrm>
            <a:off x="228600" y="152400"/>
            <a:ext cx="8879904" cy="1066800"/>
          </a:xfrm>
        </p:spPr>
        <p:txBody>
          <a:bodyPr/>
          <a:lstStyle/>
          <a:p>
            <a:r>
              <a:rPr lang="en-US" sz="3400" dirty="0"/>
              <a:t>A Blueprint for Fundamentally Better Architectures</a:t>
            </a:r>
          </a:p>
        </p:txBody>
      </p:sp>
      <p:sp>
        <p:nvSpPr>
          <p:cNvPr id="3" name="Content Placeholder 2">
            <a:extLst>
              <a:ext uri="{FF2B5EF4-FFF2-40B4-BE49-F238E27FC236}">
                <a16:creationId xmlns:a16="http://schemas.microsoft.com/office/drawing/2014/main" id="{33D775C0-662F-E944-BE80-00AD35D75816}"/>
              </a:ext>
            </a:extLst>
          </p:cNvPr>
          <p:cNvSpPr>
            <a:spLocks noGrp="1"/>
          </p:cNvSpPr>
          <p:nvPr>
            <p:ph idx="1"/>
          </p:nvPr>
        </p:nvSpPr>
        <p:spPr>
          <a:xfrm>
            <a:off x="228600" y="1052736"/>
            <a:ext cx="8610600" cy="5195664"/>
          </a:xfrm>
        </p:spPr>
        <p:txBody>
          <a:bodyPr/>
          <a:lstStyle/>
          <a:p>
            <a:r>
              <a:rPr lang="en-US" sz="2000" dirty="0"/>
              <a:t>Onur Mutlu,</a:t>
            </a:r>
            <a:br>
              <a:rPr lang="en-US" sz="2000" dirty="0"/>
            </a:br>
            <a:r>
              <a:rPr lang="en-US" sz="2000" b="1" dirty="0">
                <a:solidFill>
                  <a:srgbClr val="0000FF"/>
                </a:solidFill>
                <a:hlinkClick r:id="rId2">
                  <a:extLst>
                    <a:ext uri="{A12FA001-AC4F-418D-AE19-62706E023703}">
                      <ahyp:hlinkClr xmlns:ahyp="http://schemas.microsoft.com/office/drawing/2018/hyperlinkcolor" val="tx"/>
                    </a:ext>
                  </a:extLst>
                </a:hlinkClick>
              </a:rPr>
              <a:t>"Intelligent Architectures for Intelligent Computing Systems"</a:t>
            </a:r>
            <a:br>
              <a:rPr lang="en-US" sz="2000" dirty="0"/>
            </a:br>
            <a:r>
              <a:rPr lang="en-US" sz="2000" i="1" dirty="0"/>
              <a:t>Invited Paper in Proceedings of the </a:t>
            </a:r>
            <a:r>
              <a:rPr lang="en-US" sz="2000" i="1" dirty="0">
                <a:hlinkClick r:id="rId3"/>
              </a:rPr>
              <a:t>Design, Automation, and Test in Europe Conference</a:t>
            </a:r>
            <a:r>
              <a:rPr lang="en-US" sz="2000" i="1" dirty="0"/>
              <a:t> (</a:t>
            </a:r>
            <a:r>
              <a:rPr lang="en-US" sz="2000" b="1" i="1" dirty="0"/>
              <a:t>DATE</a:t>
            </a:r>
            <a:r>
              <a:rPr lang="en-US" sz="2000" i="1" dirty="0"/>
              <a:t>)</a:t>
            </a:r>
            <a:r>
              <a:rPr lang="en-US" sz="2000" dirty="0"/>
              <a:t>, Virtual, February 2021.</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a:t>
            </a:r>
            <a:br>
              <a:rPr lang="en-US" sz="2000" dirty="0"/>
            </a:br>
            <a:r>
              <a:rPr lang="en-US" sz="2000" dirty="0"/>
              <a:t>[</a:t>
            </a:r>
            <a:r>
              <a:rPr lang="en-US" sz="2000" dirty="0">
                <a:hlinkClick r:id="rId6"/>
              </a:rPr>
              <a:t>IEDM Tutorial Slides (pptx)</a:t>
            </a:r>
            <a:r>
              <a:rPr lang="en-US" sz="2000" dirty="0"/>
              <a:t> </a:t>
            </a:r>
            <a:r>
              <a:rPr lang="en-US" sz="2000" dirty="0">
                <a:hlinkClick r:id="rId7"/>
              </a:rPr>
              <a:t>(pdf)</a:t>
            </a:r>
            <a:r>
              <a:rPr lang="en-US" sz="2000" dirty="0"/>
              <a:t>]</a:t>
            </a:r>
            <a:br>
              <a:rPr lang="en-US" sz="2000" dirty="0"/>
            </a:br>
            <a:r>
              <a:rPr lang="en-US" sz="2000" dirty="0"/>
              <a:t>[</a:t>
            </a:r>
            <a:r>
              <a:rPr lang="en-US" sz="2000" dirty="0">
                <a:hlinkClick r:id="rId8"/>
              </a:rPr>
              <a:t>Short DATE Talk Video</a:t>
            </a:r>
            <a:r>
              <a:rPr lang="en-US" sz="2000" dirty="0"/>
              <a:t> (11 minutes)]</a:t>
            </a:r>
            <a:br>
              <a:rPr lang="en-US" sz="2000" dirty="0"/>
            </a:br>
            <a:r>
              <a:rPr lang="en-US" sz="2000" dirty="0"/>
              <a:t>[</a:t>
            </a:r>
            <a:r>
              <a:rPr lang="en-US" sz="2000" dirty="0">
                <a:hlinkClick r:id="rId9"/>
              </a:rPr>
              <a:t>Longer IEDM Tutorial Video</a:t>
            </a:r>
            <a:r>
              <a:rPr lang="en-US" sz="2000" dirty="0"/>
              <a:t> (1 </a:t>
            </a:r>
            <a:r>
              <a:rPr lang="en-US" sz="2000" dirty="0" err="1"/>
              <a:t>hr</a:t>
            </a:r>
            <a:r>
              <a:rPr lang="en-US" sz="2000" dirty="0"/>
              <a:t> 51 minutes)]</a:t>
            </a:r>
          </a:p>
          <a:p>
            <a:endParaRPr lang="en-US" sz="2000" dirty="0"/>
          </a:p>
        </p:txBody>
      </p:sp>
      <p:sp>
        <p:nvSpPr>
          <p:cNvPr id="4" name="Slide Number Placeholder 3">
            <a:extLst>
              <a:ext uri="{FF2B5EF4-FFF2-40B4-BE49-F238E27FC236}">
                <a16:creationId xmlns:a16="http://schemas.microsoft.com/office/drawing/2014/main" id="{A902EC93-2093-4A4C-9A55-4B63386A8DC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4A91863D-16AC-D747-BA17-510BFEEF04EF}"/>
              </a:ext>
            </a:extLst>
          </p:cNvPr>
          <p:cNvPicPr>
            <a:picLocks noChangeAspect="1"/>
          </p:cNvPicPr>
          <p:nvPr/>
        </p:nvPicPr>
        <p:blipFill>
          <a:blip r:embed="rId10"/>
          <a:stretch>
            <a:fillRect/>
          </a:stretch>
        </p:blipFill>
        <p:spPr>
          <a:xfrm>
            <a:off x="0" y="4399550"/>
            <a:ext cx="9144000" cy="1549730"/>
          </a:xfrm>
          <a:prstGeom prst="rect">
            <a:avLst/>
          </a:prstGeom>
        </p:spPr>
      </p:pic>
    </p:spTree>
    <p:extLst>
      <p:ext uri="{BB962C8B-B14F-4D97-AF65-F5344CB8AC3E}">
        <p14:creationId xmlns:p14="http://schemas.microsoft.com/office/powerpoint/2010/main" val="2827649006"/>
      </p:ext>
    </p:extLst>
  </p:cSld>
  <p:clrMapOvr>
    <a:masterClrMapping/>
  </p:clrMapOvr>
  <p:transition/>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Funding Acknowledgments</a:t>
            </a:r>
          </a:p>
        </p:txBody>
      </p:sp>
      <p:sp>
        <p:nvSpPr>
          <p:cNvPr id="3" name="Content Placeholder 2"/>
          <p:cNvSpPr>
            <a:spLocks noGrp="1"/>
          </p:cNvSpPr>
          <p:nvPr>
            <p:ph idx="1"/>
          </p:nvPr>
        </p:nvSpPr>
        <p:spPr/>
        <p:txBody>
          <a:bodyPr/>
          <a:lstStyle/>
          <a:p>
            <a:r>
              <a:rPr lang="en-US" dirty="0"/>
              <a:t>Alibaba, AMD, ASML, </a:t>
            </a:r>
            <a:r>
              <a:rPr lang="en-US" dirty="0">
                <a:solidFill>
                  <a:srgbClr val="0432FF"/>
                </a:solidFill>
              </a:rPr>
              <a:t>Google</a:t>
            </a:r>
            <a:r>
              <a:rPr lang="en-US" dirty="0"/>
              <a:t>, Facebook, </a:t>
            </a:r>
            <a:r>
              <a:rPr lang="en-US" dirty="0">
                <a:solidFill>
                  <a:srgbClr val="0432FF"/>
                </a:solidFill>
              </a:rPr>
              <a:t>Hi-Silicon</a:t>
            </a:r>
            <a:r>
              <a:rPr lang="en-US" dirty="0"/>
              <a:t>, HP Labs, </a:t>
            </a:r>
            <a:r>
              <a:rPr lang="en-US" dirty="0">
                <a:solidFill>
                  <a:srgbClr val="0432FF"/>
                </a:solidFill>
              </a:rPr>
              <a:t>Huawei</a:t>
            </a:r>
            <a:r>
              <a:rPr lang="en-US" dirty="0"/>
              <a:t>, IBM, </a:t>
            </a:r>
            <a:r>
              <a:rPr lang="en-US" dirty="0">
                <a:solidFill>
                  <a:srgbClr val="0432FF"/>
                </a:solidFill>
              </a:rPr>
              <a:t>Intel</a:t>
            </a:r>
            <a:r>
              <a:rPr lang="en-US" dirty="0"/>
              <a:t>, </a:t>
            </a:r>
            <a:r>
              <a:rPr lang="en-US" dirty="0">
                <a:solidFill>
                  <a:srgbClr val="0432FF"/>
                </a:solidFill>
              </a:rPr>
              <a:t>Microsoft</a:t>
            </a:r>
            <a:r>
              <a:rPr lang="en-US" dirty="0"/>
              <a:t>, Nvidia, Oracle, Qualcomm, Rambus, Samsung, Seagate, </a:t>
            </a:r>
            <a:r>
              <a:rPr lang="en-US" dirty="0">
                <a:solidFill>
                  <a:srgbClr val="0432FF"/>
                </a:solidFill>
              </a:rPr>
              <a:t>VMware, Xilinx</a:t>
            </a:r>
          </a:p>
          <a:p>
            <a:r>
              <a:rPr lang="en-US" dirty="0"/>
              <a:t>NSF</a:t>
            </a:r>
          </a:p>
          <a:p>
            <a:r>
              <a:rPr lang="en-US" dirty="0"/>
              <a:t>NIH</a:t>
            </a:r>
          </a:p>
          <a:p>
            <a:r>
              <a:rPr lang="en-US" dirty="0"/>
              <a:t>GSRC</a:t>
            </a:r>
          </a:p>
          <a:p>
            <a:r>
              <a:rPr lang="en-US" dirty="0">
                <a:solidFill>
                  <a:srgbClr val="0432FF"/>
                </a:solidFill>
              </a:rPr>
              <a:t>SRC</a:t>
            </a:r>
          </a:p>
          <a:p>
            <a:r>
              <a:rPr lang="en-US" dirty="0" err="1"/>
              <a:t>CyLab</a:t>
            </a:r>
            <a:endParaRPr lang="en-US" dirty="0"/>
          </a:p>
          <a:p>
            <a:r>
              <a:rPr lang="en-US" dirty="0">
                <a:solidFill>
                  <a:srgbClr val="0000FF"/>
                </a:solidFill>
              </a:rPr>
              <a:t>EFCL</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255</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034008595"/>
      </p:ext>
    </p:extLst>
  </p:cSld>
  <p:clrMapOvr>
    <a:masterClrMapping/>
  </p:clrMapOvr>
  <p:transition/>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a:xfrm>
            <a:off x="228600" y="0"/>
            <a:ext cx="8610600" cy="908719"/>
          </a:xfrm>
        </p:spPr>
        <p:txBody>
          <a:bodyPr anchor="ctr"/>
          <a:lstStyle/>
          <a:p>
            <a:r>
              <a:rPr lang="en-US" dirty="0">
                <a:latin typeface="Garamond" charset="0"/>
                <a:ea typeface="ＭＳ Ｐゴシック" charset="0"/>
                <a:cs typeface="ＭＳ Ｐゴシック" charset="0"/>
              </a:rPr>
              <a:t>Acknowledgments</a:t>
            </a:r>
          </a:p>
        </p:txBody>
      </p:sp>
      <p:sp>
        <p:nvSpPr>
          <p:cNvPr id="52" name="TextBox 51">
            <a:extLst>
              <a:ext uri="{FF2B5EF4-FFF2-40B4-BE49-F238E27FC236}">
                <a16:creationId xmlns:a16="http://schemas.microsoft.com/office/drawing/2014/main" id="{B20308FE-2DB7-BE46-A9A0-BA74A2CC6B83}"/>
              </a:ext>
            </a:extLst>
          </p:cNvPr>
          <p:cNvSpPr txBox="1"/>
          <p:nvPr/>
        </p:nvSpPr>
        <p:spPr>
          <a:xfrm>
            <a:off x="650894" y="4568785"/>
            <a:ext cx="8068234" cy="190821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w="22225">
                  <a:solidFill>
                    <a:srgbClr val="35742A">
                      <a:lumMod val="50000"/>
                    </a:srgbClr>
                  </a:solidFill>
                  <a:prstDash val="solid"/>
                </a:ln>
                <a:solidFill>
                  <a:srgbClr val="3B812F">
                    <a:lumMod val="40000"/>
                    <a:lumOff val="60000"/>
                  </a:srgbClr>
                </a:solidFill>
                <a:effectLst/>
                <a:uLnTx/>
                <a:uFillTx/>
                <a:latin typeface="Chalkduster" panose="03050602040202020205" pitchFamily="66" charset="77"/>
                <a:ea typeface="ＭＳ Ｐゴシック" panose="020B0600070205080204" pitchFamily="34" charset="-128"/>
                <a:cs typeface="Apple Chancery" panose="03020702040506060504" pitchFamily="66" charset="-79"/>
              </a:rPr>
              <a:t>Think BIG, Aim HIGH!</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w="0"/>
              <a:solidFill>
                <a:srgbClr val="CC9900"/>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2">
                <a:extLst>
                  <a:ext uri="{A12FA001-AC4F-418D-AE19-62706E023703}">
                    <ahyp:hlinkClr xmlns:ahyp="http://schemas.microsoft.com/office/drawing/2018/hyperlinkcolor" val="tx"/>
                  </a:ext>
                </a:extLst>
              </a:hlinkClick>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2">
                  <a:extLst>
                    <a:ext uri="{A12FA001-AC4F-418D-AE19-62706E023703}">
                      <ahyp:hlinkClr xmlns:ahyp="http://schemas.microsoft.com/office/drawing/2018/hyperlinkcolor" val="tx"/>
                    </a:ext>
                  </a:extLst>
                </a:hlinkClick>
              </a:rPr>
              <a:t>https://safari.ethz.ch</a:t>
            </a:r>
            <a:endParaRPr kumimoji="0" lang="en-US" sz="3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w="22225">
                <a:solidFill>
                  <a:srgbClr val="35742A">
                    <a:lumMod val="50000"/>
                  </a:srgbClr>
                </a:solidFill>
                <a:prstDash val="solid"/>
              </a:ln>
              <a:solidFill>
                <a:srgbClr val="000000"/>
              </a:solidFill>
              <a:effectLst/>
              <a:uLnTx/>
              <a:uFillTx/>
              <a:latin typeface="Tahoma"/>
              <a:ea typeface="ＭＳ Ｐゴシック" panose="020B0600070205080204" pitchFamily="34" charset="-128"/>
              <a:cs typeface="Apple Chancery" panose="03020702040506060504" pitchFamily="66" charset="-79"/>
            </a:endParaRPr>
          </a:p>
        </p:txBody>
      </p:sp>
      <p:pic>
        <p:nvPicPr>
          <p:cNvPr id="4" name="Picture 3">
            <a:extLst>
              <a:ext uri="{FF2B5EF4-FFF2-40B4-BE49-F238E27FC236}">
                <a16:creationId xmlns:a16="http://schemas.microsoft.com/office/drawing/2014/main" id="{7AF4B6B2-EBBD-DB4E-AC7D-91CAD4D09E7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27584" y="1484784"/>
            <a:ext cx="7200000" cy="2867256"/>
          </a:xfrm>
          <a:prstGeom prst="rect">
            <a:avLst/>
          </a:prstGeom>
        </p:spPr>
      </p:pic>
    </p:spTree>
    <p:extLst>
      <p:ext uri="{BB962C8B-B14F-4D97-AF65-F5344CB8AC3E}">
        <p14:creationId xmlns:p14="http://schemas.microsoft.com/office/powerpoint/2010/main" val="125493386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Slide Number Placeholder 3"/>
          <p:cNvSpPr>
            <a:spLocks noGrp="1"/>
          </p:cNvSpPr>
          <p:nvPr>
            <p:ph type="sldNum" sz="quarter" idx="11"/>
          </p:nvPr>
        </p:nvSpPr>
        <p:spPr bwMode="auto">
          <a:xfrm>
            <a:off x="8737600" y="8324851"/>
            <a:ext cx="2844800" cy="609600"/>
          </a:xfrm>
          <a:prstGeom prst="rect">
            <a:avLst/>
          </a:prstGeom>
          <a:noFill/>
          <a:ln w="9525">
            <a:noFill/>
            <a:miter lim="800000"/>
            <a:headEnd/>
            <a:tailEn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121920" tIns="60960" rIns="121920" bIns="60960" numCol="1" anchor="b" anchorCtr="0" compatLnSpc="1">
            <a:prstTxWarp prst="textNoShape">
              <a:avLst/>
            </a:prstTxWarp>
          </a:bodyPr>
          <a:lstStyle>
            <a:defPPr>
              <a:defRPr lang="en-US"/>
            </a:defPPr>
            <a:lvl1pPr marL="0" algn="r" defTabSz="1219170" rtl="0" eaLnBrk="1" latinLnBrk="0" hangingPunct="1">
              <a:defRPr sz="2133" kern="1200">
                <a:solidFill>
                  <a:schemeClr val="tx1"/>
                </a:solidFill>
                <a:latin typeface="Garamond" pitchFamily="18" charset="0"/>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r" defTabSz="1219170" rtl="0" eaLnBrk="1" fontAlgn="auto" latinLnBrk="0" hangingPunct="1">
              <a:lnSpc>
                <a:spcPct val="100000"/>
              </a:lnSpc>
              <a:spcBef>
                <a:spcPts val="0"/>
              </a:spcBef>
              <a:spcAft>
                <a:spcPts val="0"/>
              </a:spcAft>
              <a:buClr>
                <a:srgbClr val="000000"/>
              </a:buClr>
              <a:buSzTx/>
              <a:buFontTx/>
              <a:buNone/>
              <a:tabLst/>
              <a:defRPr/>
            </a:pPr>
            <a:fld id="{323594FA-E141-4234-AE05-360401972BE7}" type="slidenum">
              <a:rPr kumimoji="0" lang="en-US" altLang="en-US" sz="2133" b="0" i="0" u="none" strike="noStrike" kern="1200" cap="none" spc="0" normalizeH="0" baseline="0" noProof="0">
                <a:ln>
                  <a:noFill/>
                </a:ln>
                <a:solidFill>
                  <a:prstClr val="black"/>
                </a:solidFill>
                <a:effectLst/>
                <a:uLnTx/>
                <a:uFillTx/>
                <a:latin typeface="Garamond" pitchFamily="18" charset="0"/>
                <a:ea typeface="+mn-ea"/>
                <a:cs typeface="+mn-cs"/>
                <a:sym typeface="Arial"/>
              </a:rPr>
              <a:pPr marL="0" marR="0" lvl="0" indent="0" algn="r" defTabSz="1219170" rtl="0" eaLnBrk="1" fontAlgn="auto" latinLnBrk="0" hangingPunct="1">
                <a:lnSpc>
                  <a:spcPct val="100000"/>
                </a:lnSpc>
                <a:spcBef>
                  <a:spcPts val="0"/>
                </a:spcBef>
                <a:spcAft>
                  <a:spcPts val="0"/>
                </a:spcAft>
                <a:buClr>
                  <a:srgbClr val="000000"/>
                </a:buClr>
                <a:buSzTx/>
                <a:buFontTx/>
                <a:buNone/>
                <a:tabLst/>
                <a:defRPr/>
              </a:pPr>
              <a:t>257</a:t>
            </a:fld>
            <a:endParaRPr kumimoji="0" lang="en-US" sz="1600" b="0" i="0" u="none" strike="noStrike" kern="1200" cap="none" spc="0" normalizeH="0" baseline="0" noProof="0">
              <a:ln>
                <a:noFill/>
              </a:ln>
              <a:solidFill>
                <a:srgbClr val="000000"/>
              </a:solidFill>
              <a:effectLst/>
              <a:uLnTx/>
              <a:uFillTx/>
              <a:latin typeface="Garamond" charset="0"/>
              <a:ea typeface="+mn-ea"/>
              <a:cs typeface="+mn-cs"/>
              <a:sym typeface="Arial"/>
            </a:endParaRPr>
          </a:p>
        </p:txBody>
      </p:sp>
      <p:pic>
        <p:nvPicPr>
          <p:cNvPr id="10" name="Picture 9">
            <a:extLst>
              <a:ext uri="{FF2B5EF4-FFF2-40B4-BE49-F238E27FC236}">
                <a16:creationId xmlns:a16="http://schemas.microsoft.com/office/drawing/2014/main" id="{B7135684-0FF0-F248-9E0B-F2E232609CB4}"/>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39000"/>
                    </a14:imgEffect>
                    <a14:imgEffect>
                      <a14:colorTemperature colorTemp="5739"/>
                    </a14:imgEffect>
                    <a14:imgEffect>
                      <a14:saturation sat="153000"/>
                    </a14:imgEffect>
                    <a14:imgEffect>
                      <a14:brightnessContrast bright="45000" contrast="26000"/>
                    </a14:imgEffect>
                  </a14:imgLayer>
                </a14:imgProps>
              </a:ext>
              <a:ext uri="{28A0092B-C50C-407E-A947-70E740481C1C}">
                <a14:useLocalDpi xmlns:a14="http://schemas.microsoft.com/office/drawing/2010/main"/>
              </a:ext>
            </a:extLst>
          </a:blip>
          <a:srcRect/>
          <a:stretch/>
        </p:blipFill>
        <p:spPr>
          <a:xfrm>
            <a:off x="0" y="1644707"/>
            <a:ext cx="9144000" cy="3981683"/>
          </a:xfrm>
          <a:prstGeom prst="rect">
            <a:avLst/>
          </a:prstGeom>
        </p:spPr>
      </p:pic>
      <p:sp>
        <p:nvSpPr>
          <p:cNvPr id="35" name="TextBox 34">
            <a:extLst>
              <a:ext uri="{FF2B5EF4-FFF2-40B4-BE49-F238E27FC236}">
                <a16:creationId xmlns:a16="http://schemas.microsoft.com/office/drawing/2014/main" id="{432295A3-5F7B-5F43-9181-1BEE72DB19A3}"/>
              </a:ext>
            </a:extLst>
          </p:cNvPr>
          <p:cNvSpPr txBox="1"/>
          <p:nvPr/>
        </p:nvSpPr>
        <p:spPr>
          <a:xfrm>
            <a:off x="827584" y="1988234"/>
            <a:ext cx="8173380" cy="307777"/>
          </a:xfrm>
          <a:prstGeom prst="rect">
            <a:avLst/>
          </a:prstGeom>
          <a:noFill/>
        </p:spPr>
        <p:txBody>
          <a:bodyPr wrap="square" rtlCol="0">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lang="en-US" sz="1400" kern="0" dirty="0">
                <a:solidFill>
                  <a:srgbClr val="0000FF"/>
                </a:solidFill>
                <a:latin typeface="Arial"/>
                <a:ea typeface="ＭＳ Ｐゴシック" panose="020B0600070205080204" pitchFamily="34" charset="-128"/>
                <a:cs typeface="Arial"/>
                <a:sym typeface="Arial"/>
              </a:rPr>
              <a:t>40</a:t>
            </a:r>
            <a:r>
              <a:rPr kumimoji="0" lang="en-US" sz="1400" b="0" i="0" u="none" strike="noStrike" kern="0" cap="none" spc="0" normalizeH="0" baseline="0" noProof="0" dirty="0">
                <a:ln>
                  <a:noFill/>
                </a:ln>
                <a:solidFill>
                  <a:srgbClr val="0000FF"/>
                </a:solidFill>
                <a:effectLst/>
                <a:uLnTx/>
                <a:uFillTx/>
                <a:latin typeface="Arial"/>
                <a:ea typeface="ＭＳ Ｐゴシック" panose="020B0600070205080204" pitchFamily="34" charset="-128"/>
                <a:cs typeface="Arial"/>
                <a:sym typeface="Arial"/>
              </a:rPr>
              <a:t>+ Researchers</a:t>
            </a:r>
          </a:p>
        </p:txBody>
      </p:sp>
      <p:sp>
        <p:nvSpPr>
          <p:cNvPr id="62" name="TextBox 61">
            <a:extLst>
              <a:ext uri="{FF2B5EF4-FFF2-40B4-BE49-F238E27FC236}">
                <a16:creationId xmlns:a16="http://schemas.microsoft.com/office/drawing/2014/main" id="{DF919E19-D41C-ED45-9955-893D0E136C12}"/>
              </a:ext>
            </a:extLst>
          </p:cNvPr>
          <p:cNvSpPr txBox="1"/>
          <p:nvPr/>
        </p:nvSpPr>
        <p:spPr>
          <a:xfrm>
            <a:off x="567029" y="5622340"/>
            <a:ext cx="8272171" cy="830997"/>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4800" b="1" i="0" u="none" strike="noStrike" kern="0" cap="none" spc="0" normalizeH="0" baseline="0" noProof="0" dirty="0">
                <a:ln w="22225">
                  <a:solidFill>
                    <a:srgbClr val="35742A">
                      <a:lumMod val="50000"/>
                    </a:srgbClr>
                  </a:solidFill>
                  <a:prstDash val="solid"/>
                </a:ln>
                <a:solidFill>
                  <a:srgbClr val="3B812F">
                    <a:lumMod val="40000"/>
                    <a:lumOff val="60000"/>
                  </a:srgbClr>
                </a:solidFill>
                <a:effectLst/>
                <a:uLnTx/>
                <a:uFillTx/>
                <a:latin typeface="Chalkduster" panose="03050602040202020205" pitchFamily="66" charset="77"/>
                <a:ea typeface="ＭＳ Ｐゴシック" panose="020B0600070205080204" pitchFamily="34" charset="-128"/>
                <a:cs typeface="Apple Chancery" panose="03020702040506060504" pitchFamily="66" charset="-79"/>
                <a:sym typeface="Arial"/>
              </a:rPr>
              <a:t>Think BIG, Aim HIGH!</a:t>
            </a:r>
          </a:p>
        </p:txBody>
      </p:sp>
      <p:sp>
        <p:nvSpPr>
          <p:cNvPr id="11" name="Rectangle 10">
            <a:extLst>
              <a:ext uri="{FF2B5EF4-FFF2-40B4-BE49-F238E27FC236}">
                <a16:creationId xmlns:a16="http://schemas.microsoft.com/office/drawing/2014/main" id="{ACDC32EF-6916-C042-B579-9A528D144145}"/>
              </a:ext>
            </a:extLst>
          </p:cNvPr>
          <p:cNvSpPr/>
          <p:nvPr/>
        </p:nvSpPr>
        <p:spPr>
          <a:xfrm>
            <a:off x="3192109" y="6375455"/>
            <a:ext cx="2759782" cy="40011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4">
                  <a:extLst>
                    <a:ext uri="{A12FA001-AC4F-418D-AE19-62706E023703}">
                      <ahyp:hlinkClr xmlns:ahyp="http://schemas.microsoft.com/office/drawing/2018/hyperlinkcolor" val="tx"/>
                    </a:ext>
                  </a:extLst>
                </a:hlinkClick>
              </a:rPr>
              <a:t>https://safari.ethz.ch</a:t>
            </a:r>
            <a:endParaRPr kumimoji="0" lang="en-US" sz="2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endParaRPr>
          </a:p>
        </p:txBody>
      </p:sp>
      <p:pic>
        <p:nvPicPr>
          <p:cNvPr id="63" name="Picture 62">
            <a:extLst>
              <a:ext uri="{FF2B5EF4-FFF2-40B4-BE49-F238E27FC236}">
                <a16:creationId xmlns:a16="http://schemas.microsoft.com/office/drawing/2014/main" id="{24DD5283-F5C7-B94B-B7ED-8F1609BDF9AE}"/>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7781941" y="5229201"/>
            <a:ext cx="1329363" cy="471668"/>
          </a:xfrm>
          <a:prstGeom prst="rect">
            <a:avLst/>
          </a:prstGeom>
        </p:spPr>
      </p:pic>
      <p:sp>
        <p:nvSpPr>
          <p:cNvPr id="13" name="Title 1">
            <a:extLst>
              <a:ext uri="{FF2B5EF4-FFF2-40B4-BE49-F238E27FC236}">
                <a16:creationId xmlns:a16="http://schemas.microsoft.com/office/drawing/2014/main" id="{8C808981-2A78-D64E-A0DF-A6572C6FB0AB}"/>
              </a:ext>
            </a:extLst>
          </p:cNvPr>
          <p:cNvSpPr txBox="1">
            <a:spLocks/>
          </p:cNvSpPr>
          <p:nvPr/>
        </p:nvSpPr>
        <p:spPr bwMode="auto">
          <a:xfrm>
            <a:off x="228600" y="0"/>
            <a:ext cx="8610600" cy="908719"/>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0" cap="none" spc="0" normalizeH="0" baseline="0" noProof="0" dirty="0">
                <a:ln>
                  <a:noFill/>
                </a:ln>
                <a:solidFill>
                  <a:srgbClr val="70AD47">
                    <a:lumMod val="50000"/>
                  </a:srgbClr>
                </a:solidFill>
                <a:effectLst/>
                <a:uLnTx/>
                <a:uFillTx/>
                <a:latin typeface="Garamond" charset="0"/>
                <a:ea typeface="ＭＳ Ｐゴシック" charset="0"/>
              </a:rPr>
              <a:t>Onur </a:t>
            </a:r>
            <a:r>
              <a:rPr kumimoji="0" lang="en-US" sz="4000" b="0" i="0" u="none" strike="noStrike" kern="0" cap="none" spc="0" normalizeH="0" baseline="0" noProof="0" dirty="0" err="1">
                <a:ln>
                  <a:noFill/>
                </a:ln>
                <a:solidFill>
                  <a:srgbClr val="70AD47">
                    <a:lumMod val="50000"/>
                  </a:srgbClr>
                </a:solidFill>
                <a:effectLst/>
                <a:uLnTx/>
                <a:uFillTx/>
                <a:latin typeface="Garamond" charset="0"/>
                <a:ea typeface="ＭＳ Ｐゴシック" charset="0"/>
              </a:rPr>
              <a:t>Mutlu’s</a:t>
            </a:r>
            <a:r>
              <a:rPr kumimoji="0" lang="en-US" sz="4000" b="0" i="0" u="none" strike="noStrike" kern="0" cap="none" spc="0" normalizeH="0" baseline="0" noProof="0" dirty="0">
                <a:ln>
                  <a:noFill/>
                </a:ln>
                <a:solidFill>
                  <a:srgbClr val="70AD47">
                    <a:lumMod val="50000"/>
                  </a:srgbClr>
                </a:solidFill>
                <a:effectLst/>
                <a:uLnTx/>
                <a:uFillTx/>
                <a:latin typeface="Garamond" charset="0"/>
                <a:ea typeface="ＭＳ Ｐゴシック" charset="0"/>
              </a:rPr>
              <a:t> SAFARI Research Group</a:t>
            </a:r>
          </a:p>
        </p:txBody>
      </p:sp>
      <p:sp>
        <p:nvSpPr>
          <p:cNvPr id="12" name="Rectangle 25">
            <a:extLst>
              <a:ext uri="{FF2B5EF4-FFF2-40B4-BE49-F238E27FC236}">
                <a16:creationId xmlns:a16="http://schemas.microsoft.com/office/drawing/2014/main" id="{BC5DB1A9-C9CF-E447-9055-3E8366E5C79E}"/>
              </a:ext>
            </a:extLst>
          </p:cNvPr>
          <p:cNvSpPr>
            <a:spLocks noChangeArrowheads="1"/>
          </p:cNvSpPr>
          <p:nvPr/>
        </p:nvSpPr>
        <p:spPr bwMode="auto">
          <a:xfrm>
            <a:off x="-38101" y="824924"/>
            <a:ext cx="9144000"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91440" tIns="45720" rIns="91440" bIns="4572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1" i="1" u="none" strike="noStrike" kern="1200" cap="none" spc="0" normalizeH="0" baseline="0" noProof="0" dirty="0">
                <a:ln>
                  <a:noFill/>
                </a:ln>
                <a:solidFill>
                  <a:srgbClr val="0000FF"/>
                </a:solidFill>
                <a:effectLst/>
                <a:uLnTx/>
                <a:uFillTx/>
                <a:latin typeface="Arial Narrow" charset="0"/>
                <a:ea typeface="ＭＳ Ｐゴシック" charset="0"/>
                <a:cs typeface="Arial" charset="0"/>
              </a:rPr>
              <a:t>Computer architecture, HW/SW, systems, bioinformatics, security, memory</a:t>
            </a:r>
          </a:p>
        </p:txBody>
      </p:sp>
      <p:sp>
        <p:nvSpPr>
          <p:cNvPr id="2" name="TextBox 1">
            <a:extLst>
              <a:ext uri="{FF2B5EF4-FFF2-40B4-BE49-F238E27FC236}">
                <a16:creationId xmlns:a16="http://schemas.microsoft.com/office/drawing/2014/main" id="{8D0BE4A6-A2E2-5245-9CEB-9E430FB09439}"/>
              </a:ext>
            </a:extLst>
          </p:cNvPr>
          <p:cNvSpPr txBox="1"/>
          <p:nvPr/>
        </p:nvSpPr>
        <p:spPr>
          <a:xfrm>
            <a:off x="2108985" y="1271883"/>
            <a:ext cx="5260351" cy="646331"/>
          </a:xfrm>
          <a:prstGeom prst="rect">
            <a:avLst/>
          </a:prstGeom>
          <a:noFill/>
        </p:spPr>
        <p:txBody>
          <a:bodyPr wrap="none" rtlCol="0">
            <a:spAutoFit/>
          </a:bodyPr>
          <a:lstStyle/>
          <a:p>
            <a:r>
              <a:rPr lang="en-US" dirty="0">
                <a:solidFill>
                  <a:srgbClr val="7030A0"/>
                </a:solidFill>
                <a:hlinkClick r:id="rId6">
                  <a:extLst>
                    <a:ext uri="{A12FA001-AC4F-418D-AE19-62706E023703}">
                      <ahyp:hlinkClr xmlns:ahyp="http://schemas.microsoft.com/office/drawing/2018/hyperlinkcolor" val="tx"/>
                    </a:ext>
                  </a:extLst>
                </a:hlinkClick>
              </a:rPr>
              <a:t>https://safari.ethz.ch/safari-newsletter-january-2021/</a:t>
            </a:r>
            <a:r>
              <a:rPr lang="en-US" dirty="0">
                <a:solidFill>
                  <a:srgbClr val="7030A0"/>
                </a:solidFill>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34" charset="-128"/>
              <a:cs typeface="+mn-cs"/>
            </a:endParaRPr>
          </a:p>
        </p:txBody>
      </p:sp>
    </p:spTree>
    <p:extLst>
      <p:ext uri="{BB962C8B-B14F-4D97-AF65-F5344CB8AC3E}">
        <p14:creationId xmlns:p14="http://schemas.microsoft.com/office/powerpoint/2010/main" val="37346474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724D9-BF4B-C84C-BCD5-7809879BF7A7}"/>
              </a:ext>
            </a:extLst>
          </p:cNvPr>
          <p:cNvSpPr>
            <a:spLocks noGrp="1"/>
          </p:cNvSpPr>
          <p:nvPr>
            <p:ph type="title"/>
          </p:nvPr>
        </p:nvSpPr>
        <p:spPr>
          <a:xfrm>
            <a:off x="228600" y="152400"/>
            <a:ext cx="9095928" cy="1066800"/>
          </a:xfrm>
        </p:spPr>
        <p:txBody>
          <a:bodyPr/>
          <a:lstStyle/>
          <a:p>
            <a:r>
              <a:rPr lang="en-US" sz="3900" dirty="0"/>
              <a:t>SAFARI Newsletter December 2021 Edition</a:t>
            </a:r>
          </a:p>
        </p:txBody>
      </p:sp>
      <p:sp>
        <p:nvSpPr>
          <p:cNvPr id="3" name="Content Placeholder 2">
            <a:extLst>
              <a:ext uri="{FF2B5EF4-FFF2-40B4-BE49-F238E27FC236}">
                <a16:creationId xmlns:a16="http://schemas.microsoft.com/office/drawing/2014/main" id="{9A956061-CFC4-E042-9823-D90AFA8BA4DA}"/>
              </a:ext>
            </a:extLst>
          </p:cNvPr>
          <p:cNvSpPr>
            <a:spLocks noGrp="1"/>
          </p:cNvSpPr>
          <p:nvPr>
            <p:ph idx="1"/>
          </p:nvPr>
        </p:nvSpPr>
        <p:spPr>
          <a:xfrm>
            <a:off x="228600" y="908720"/>
            <a:ext cx="8610600" cy="5193723"/>
          </a:xfrm>
        </p:spPr>
        <p:txBody>
          <a:bodyPr/>
          <a:lstStyle/>
          <a:p>
            <a:r>
              <a:rPr lang="en-US" dirty="0">
                <a:solidFill>
                  <a:srgbClr val="0000FF"/>
                </a:solidFill>
                <a:hlinkClick r:id="rId2">
                  <a:extLst>
                    <a:ext uri="{A12FA001-AC4F-418D-AE19-62706E023703}">
                      <ahyp:hlinkClr xmlns:ahyp="http://schemas.microsoft.com/office/drawing/2018/hyperlinkcolor" val="tx"/>
                    </a:ext>
                  </a:extLst>
                </a:hlinkClick>
              </a:rPr>
              <a:t>https://safari.ethz.ch/safari-newsletter-december-2021/</a:t>
            </a:r>
            <a:r>
              <a:rPr lang="en-US" dirty="0">
                <a:solidFill>
                  <a:srgbClr val="0000FF"/>
                </a:solidFill>
              </a:rPr>
              <a:t> </a:t>
            </a:r>
          </a:p>
        </p:txBody>
      </p:sp>
      <p:sp>
        <p:nvSpPr>
          <p:cNvPr id="4" name="Slide Number Placeholder 3">
            <a:extLst>
              <a:ext uri="{FF2B5EF4-FFF2-40B4-BE49-F238E27FC236}">
                <a16:creationId xmlns:a16="http://schemas.microsoft.com/office/drawing/2014/main" id="{4CF7651E-CB74-5546-88F0-4BFB0FAD26C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258</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5" name="Picture 4">
            <a:extLst>
              <a:ext uri="{FF2B5EF4-FFF2-40B4-BE49-F238E27FC236}">
                <a16:creationId xmlns:a16="http://schemas.microsoft.com/office/drawing/2014/main" id="{84EC53B5-3233-994F-BDFE-96564493A1C1}"/>
              </a:ext>
            </a:extLst>
          </p:cNvPr>
          <p:cNvPicPr>
            <a:picLocks noChangeAspect="1"/>
          </p:cNvPicPr>
          <p:nvPr/>
        </p:nvPicPr>
        <p:blipFill>
          <a:blip r:embed="rId3"/>
          <a:stretch>
            <a:fillRect/>
          </a:stretch>
        </p:blipFill>
        <p:spPr>
          <a:xfrm>
            <a:off x="2413764" y="1440877"/>
            <a:ext cx="4316471" cy="5417123"/>
          </a:xfrm>
          <a:prstGeom prst="rect">
            <a:avLst/>
          </a:prstGeom>
        </p:spPr>
      </p:pic>
    </p:spTree>
    <p:extLst>
      <p:ext uri="{BB962C8B-B14F-4D97-AF65-F5344CB8AC3E}">
        <p14:creationId xmlns:p14="http://schemas.microsoft.com/office/powerpoint/2010/main" val="3331087348"/>
      </p:ext>
    </p:extLst>
  </p:cSld>
  <p:clrMapOvr>
    <a:masterClrMapping/>
  </p:clrMapOvr>
  <p:transition/>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Referenced Papers, Talks, Artifacts</a:t>
            </a:r>
          </a:p>
        </p:txBody>
      </p:sp>
      <p:sp>
        <p:nvSpPr>
          <p:cNvPr id="3" name="Content Placeholder 2"/>
          <p:cNvSpPr>
            <a:spLocks noGrp="1"/>
          </p:cNvSpPr>
          <p:nvPr>
            <p:ph idx="1"/>
          </p:nvPr>
        </p:nvSpPr>
        <p:spPr/>
        <p:txBody>
          <a:bodyPr/>
          <a:lstStyle/>
          <a:p>
            <a:endParaRPr lang="en-US" dirty="0"/>
          </a:p>
          <a:p>
            <a:r>
              <a:rPr lang="en-US" dirty="0"/>
              <a:t>All are available at</a:t>
            </a:r>
          </a:p>
          <a:p>
            <a:pPr marL="0" indent="0">
              <a:buNone/>
            </a:pPr>
            <a:endParaRPr lang="en-US" dirty="0"/>
          </a:p>
          <a:p>
            <a:pPr marL="344487" lvl="1" indent="0">
              <a:buNone/>
            </a:pPr>
            <a:r>
              <a:rPr lang="en-US" b="1" dirty="0">
                <a:solidFill>
                  <a:srgbClr val="0432FF"/>
                </a:solidFill>
                <a:hlinkClick r:id="rId2">
                  <a:extLst>
                    <a:ext uri="{A12FA001-AC4F-418D-AE19-62706E023703}">
                      <ahyp:hlinkClr xmlns:ahyp="http://schemas.microsoft.com/office/drawing/2018/hyperlinkcolor" val="tx"/>
                    </a:ext>
                  </a:extLst>
                </a:hlinkClick>
              </a:rPr>
              <a:t>https://people.inf.ethz.ch/omutlu/projects.htm</a:t>
            </a:r>
            <a:r>
              <a:rPr lang="en-US" b="1" dirty="0">
                <a:solidFill>
                  <a:srgbClr val="0432FF"/>
                </a:solidFill>
              </a:rPr>
              <a:t> </a:t>
            </a:r>
          </a:p>
          <a:p>
            <a:pPr marL="344487" lvl="1" indent="0">
              <a:buNone/>
            </a:pPr>
            <a:endParaRPr lang="en-US" dirty="0">
              <a:solidFill>
                <a:srgbClr val="0432FF"/>
              </a:solidFill>
            </a:endParaRPr>
          </a:p>
          <a:p>
            <a:pPr marL="344487" lvl="1" indent="0">
              <a:buNone/>
            </a:pPr>
            <a:r>
              <a:rPr lang="en-US" b="1" dirty="0">
                <a:solidFill>
                  <a:srgbClr val="0432FF"/>
                </a:solidFill>
                <a:hlinkClick r:id="rId3">
                  <a:extLst>
                    <a:ext uri="{A12FA001-AC4F-418D-AE19-62706E023703}">
                      <ahyp:hlinkClr xmlns:ahyp="http://schemas.microsoft.com/office/drawing/2018/hyperlinkcolor" val="tx"/>
                    </a:ext>
                  </a:extLst>
                </a:hlinkClick>
              </a:rPr>
              <a:t>https://www.youtube.com/onurmutlulectures</a:t>
            </a:r>
            <a:r>
              <a:rPr lang="en-US" b="1" dirty="0">
                <a:solidFill>
                  <a:srgbClr val="0432FF"/>
                </a:solidFill>
              </a:rPr>
              <a:t> </a:t>
            </a:r>
          </a:p>
          <a:p>
            <a:pPr marL="344487" lvl="1" indent="0">
              <a:buNone/>
            </a:pPr>
            <a:endParaRPr lang="en-US" b="1" dirty="0">
              <a:solidFill>
                <a:srgbClr val="0432FF"/>
              </a:solidFill>
            </a:endParaRPr>
          </a:p>
          <a:p>
            <a:pPr marL="344487" lvl="1" indent="0">
              <a:buNone/>
            </a:pPr>
            <a:r>
              <a:rPr lang="en-US" b="1" u="sng" dirty="0">
                <a:solidFill>
                  <a:srgbClr val="0432FF"/>
                </a:solidFill>
              </a:rPr>
              <a:t>https://</a:t>
            </a:r>
            <a:r>
              <a:rPr lang="en-US" b="1" u="sng" dirty="0" err="1">
                <a:solidFill>
                  <a:srgbClr val="0432FF"/>
                </a:solidFill>
              </a:rPr>
              <a:t>github.com</a:t>
            </a:r>
            <a:r>
              <a:rPr lang="en-US" b="1" u="sng" dirty="0">
                <a:solidFill>
                  <a:srgbClr val="0432FF"/>
                </a:solidFill>
              </a:rPr>
              <a:t>/CMU-SAFARI/ </a:t>
            </a:r>
          </a:p>
          <a:p>
            <a:pPr marL="344487" lvl="1" indent="0">
              <a:buNone/>
            </a:pPr>
            <a:endParaRPr lang="en-US" b="1" dirty="0">
              <a:solidFill>
                <a:srgbClr val="0432FF"/>
              </a:solidFill>
            </a:endParaRPr>
          </a:p>
          <a:p>
            <a:pPr marL="344487" lvl="1" indent="0">
              <a:buNone/>
            </a:pPr>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259</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3801506453"/>
      </p:ext>
    </p:extLst>
  </p:cSld>
  <p:clrMapOvr>
    <a:masterClrMapping/>
  </p:clrMapOvr>
  <p:transition/>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Open Source Tools: SAFARI GitHub</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260</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Arial" charset="0"/>
            </a:endParaRPr>
          </a:p>
        </p:txBody>
      </p:sp>
      <p:sp>
        <p:nvSpPr>
          <p:cNvPr id="9" name="TextBox 8">
            <a:extLst>
              <a:ext uri="{FF2B5EF4-FFF2-40B4-BE49-F238E27FC236}">
                <a16:creationId xmlns:a16="http://schemas.microsoft.com/office/drawing/2014/main" id="{A0AA7D28-7410-C24A-A6ED-5E77A789D28D}"/>
              </a:ext>
            </a:extLst>
          </p:cNvPr>
          <p:cNvSpPr txBox="1"/>
          <p:nvPr/>
        </p:nvSpPr>
        <p:spPr>
          <a:xfrm>
            <a:off x="2461487" y="6488668"/>
            <a:ext cx="422102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a:t>
            </a:r>
            <a:r>
              <a:rPr kumimoji="0" lang="en-US" sz="1800" b="1" i="0" u="none" strike="noStrike" kern="1200" cap="none" spc="0" normalizeH="0" baseline="0" noProof="0" dirty="0" err="1">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github.com</a:t>
            </a:r>
            <a:r>
              <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/CMU-SAFARI/</a:t>
            </a:r>
            <a:endParaRPr kumimoji="0" lang="en-US" sz="18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endParaRPr>
          </a:p>
        </p:txBody>
      </p:sp>
      <p:pic>
        <p:nvPicPr>
          <p:cNvPr id="3" name="Picture 2">
            <a:extLst>
              <a:ext uri="{FF2B5EF4-FFF2-40B4-BE49-F238E27FC236}">
                <a16:creationId xmlns:a16="http://schemas.microsoft.com/office/drawing/2014/main" id="{8172252E-5EA9-6EEB-F83B-86693AF9D6EA}"/>
              </a:ext>
            </a:extLst>
          </p:cNvPr>
          <p:cNvPicPr>
            <a:picLocks noChangeAspect="1"/>
          </p:cNvPicPr>
          <p:nvPr/>
        </p:nvPicPr>
        <p:blipFill>
          <a:blip r:embed="rId3"/>
          <a:stretch>
            <a:fillRect/>
          </a:stretch>
        </p:blipFill>
        <p:spPr>
          <a:xfrm>
            <a:off x="611560" y="908720"/>
            <a:ext cx="7740352" cy="5516420"/>
          </a:xfrm>
          <a:prstGeom prst="rect">
            <a:avLst/>
          </a:prstGeom>
        </p:spPr>
      </p:pic>
      <p:pic>
        <p:nvPicPr>
          <p:cNvPr id="5" name="Picture 4">
            <a:extLst>
              <a:ext uri="{FF2B5EF4-FFF2-40B4-BE49-F238E27FC236}">
                <a16:creationId xmlns:a16="http://schemas.microsoft.com/office/drawing/2014/main" id="{FA08A046-6156-265A-814C-67905B2F76B1}"/>
              </a:ext>
            </a:extLst>
          </p:cNvPr>
          <p:cNvPicPr>
            <a:picLocks noChangeAspect="1"/>
          </p:cNvPicPr>
          <p:nvPr/>
        </p:nvPicPr>
        <p:blipFill>
          <a:blip r:embed="rId4"/>
          <a:stretch>
            <a:fillRect/>
          </a:stretch>
        </p:blipFill>
        <p:spPr>
          <a:xfrm>
            <a:off x="640940" y="836712"/>
            <a:ext cx="7710972" cy="5654098"/>
          </a:xfrm>
          <a:prstGeom prst="rect">
            <a:avLst/>
          </a:prstGeom>
        </p:spPr>
      </p:pic>
    </p:spTree>
    <p:extLst>
      <p:ext uri="{BB962C8B-B14F-4D97-AF65-F5344CB8AC3E}">
        <p14:creationId xmlns:p14="http://schemas.microsoft.com/office/powerpoint/2010/main" val="189193249"/>
      </p:ext>
    </p:extLst>
  </p:cSld>
  <p:clrMapOvr>
    <a:masterClrMapping/>
  </p:clrMapOvr>
  <p:transition/>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p:txBody>
          <a:bodyPr/>
          <a:lstStyle/>
          <a:p>
            <a:r>
              <a:rPr lang="en-US" sz="3500" b="1" dirty="0"/>
              <a:t>Comp Arch (Fall’21)</a:t>
            </a:r>
          </a:p>
        </p:txBody>
      </p:sp>
      <p:sp>
        <p:nvSpPr>
          <p:cNvPr id="3" name="Content Placeholder 2">
            <a:extLst>
              <a:ext uri="{FF2B5EF4-FFF2-40B4-BE49-F238E27FC236}">
                <a16:creationId xmlns:a16="http://schemas.microsoft.com/office/drawing/2014/main" id="{54F2CB04-4AC0-1446-84A7-E56C0F7E03D4}"/>
              </a:ext>
            </a:extLst>
          </p:cNvPr>
          <p:cNvSpPr>
            <a:spLocks noGrp="1"/>
          </p:cNvSpPr>
          <p:nvPr>
            <p:ph idx="1"/>
          </p:nvPr>
        </p:nvSpPr>
        <p:spPr>
          <a:xfrm>
            <a:off x="84584" y="908720"/>
            <a:ext cx="4775448" cy="5339680"/>
          </a:xfrm>
        </p:spPr>
        <p:txBody>
          <a:bodyPr/>
          <a:lstStyle/>
          <a:p>
            <a:r>
              <a:rPr lang="en-US" sz="1600" b="1" dirty="0">
                <a:solidFill>
                  <a:srgbClr val="0432FF"/>
                </a:solidFill>
                <a:hlinkClick r:id="rId2">
                  <a:extLst>
                    <a:ext uri="{A12FA001-AC4F-418D-AE19-62706E023703}">
                      <ahyp:hlinkClr xmlns:ahyp="http://schemas.microsoft.com/office/drawing/2018/hyperlinkcolor" val="tx"/>
                    </a:ext>
                  </a:extLst>
                </a:hlinkClick>
              </a:rPr>
              <a:t>Fall 2021 Edition: </a:t>
            </a:r>
          </a:p>
          <a:p>
            <a:pPr lvl="1"/>
            <a:r>
              <a:rPr lang="en-US" sz="1400" dirty="0">
                <a:solidFill>
                  <a:srgbClr val="0432FF"/>
                </a:solidFill>
                <a:hlinkClick r:id="rId2">
                  <a:extLst>
                    <a:ext uri="{A12FA001-AC4F-418D-AE19-62706E023703}">
                      <ahyp:hlinkClr xmlns:ahyp="http://schemas.microsoft.com/office/drawing/2018/hyperlinkcolor" val="tx"/>
                    </a:ext>
                  </a:extLst>
                </a:hlinkClick>
              </a:rPr>
              <a:t>https://safari.ethz.ch/architecture/fall2021/doku.php?id=schedule</a:t>
            </a:r>
            <a:r>
              <a:rPr lang="en-US" sz="1400" dirty="0">
                <a:solidFill>
                  <a:srgbClr val="0432FF"/>
                </a:solidFill>
              </a:rPr>
              <a:t> </a:t>
            </a:r>
          </a:p>
          <a:p>
            <a:r>
              <a:rPr lang="en-US" sz="1600" b="1" dirty="0">
                <a:solidFill>
                  <a:srgbClr val="0432FF"/>
                </a:solidFill>
                <a:hlinkClick r:id="rId3">
                  <a:extLst>
                    <a:ext uri="{A12FA001-AC4F-418D-AE19-62706E023703}">
                      <ahyp:hlinkClr xmlns:ahyp="http://schemas.microsoft.com/office/drawing/2018/hyperlinkcolor" val="tx"/>
                    </a:ext>
                  </a:extLst>
                </a:hlinkClick>
              </a:rPr>
              <a:t>Fall 2020 Edition: </a:t>
            </a:r>
            <a:endParaRPr lang="en-US" sz="1600" b="1" dirty="0">
              <a:solidFill>
                <a:srgbClr val="0432FF"/>
              </a:solidFill>
              <a:hlinkClick r:id="rId2">
                <a:extLst>
                  <a:ext uri="{A12FA001-AC4F-418D-AE19-62706E023703}">
                    <ahyp:hlinkClr xmlns:ahyp="http://schemas.microsoft.com/office/drawing/2018/hyperlinkcolor" val="tx"/>
                  </a:ext>
                </a:extLst>
              </a:hlinkClick>
            </a:endParaRPr>
          </a:p>
          <a:p>
            <a:pPr lvl="1"/>
            <a:r>
              <a:rPr lang="en-US" sz="1400" dirty="0">
                <a:solidFill>
                  <a:srgbClr val="0432FF"/>
                </a:solidFill>
                <a:hlinkClick r:id="rId3">
                  <a:extLst>
                    <a:ext uri="{A12FA001-AC4F-418D-AE19-62706E023703}">
                      <ahyp:hlinkClr xmlns:ahyp="http://schemas.microsoft.com/office/drawing/2018/hyperlinkcolor" val="tx"/>
                    </a:ext>
                  </a:extLst>
                </a:hlinkClick>
              </a:rPr>
              <a:t>https://safari.ethz.ch/architecture/fall2020/doku.php?id=schedule</a:t>
            </a:r>
            <a:r>
              <a:rPr lang="en-US" sz="1400" dirty="0">
                <a:solidFill>
                  <a:srgbClr val="0432FF"/>
                </a:solidFill>
              </a:rPr>
              <a:t> </a:t>
            </a:r>
            <a:endParaRPr lang="en-US" sz="1600" dirty="0">
              <a:solidFill>
                <a:srgbClr val="0432FF"/>
              </a:solidFill>
            </a:endParaRPr>
          </a:p>
          <a:p>
            <a:endParaRPr lang="en-US" sz="1600" dirty="0">
              <a:solidFill>
                <a:srgbClr val="0432FF"/>
              </a:solidFill>
            </a:endParaRPr>
          </a:p>
          <a:p>
            <a:r>
              <a:rPr lang="en-US" sz="1600" b="1" dirty="0">
                <a:solidFill>
                  <a:srgbClr val="0432FF"/>
                </a:solidFill>
                <a:hlinkClick r:id="rId4">
                  <a:extLst>
                    <a:ext uri="{A12FA001-AC4F-418D-AE19-62706E023703}">
                      <ahyp:hlinkClr xmlns:ahyp="http://schemas.microsoft.com/office/drawing/2018/hyperlinkcolor" val="tx"/>
                    </a:ext>
                  </a:extLst>
                </a:hlinkClick>
              </a:rPr>
              <a:t>Youtube Livestream (2021):</a:t>
            </a:r>
          </a:p>
          <a:p>
            <a:pPr lvl="1"/>
            <a:r>
              <a:rPr lang="en-US" sz="1400" dirty="0">
                <a:solidFill>
                  <a:srgbClr val="0432FF"/>
                </a:solidFill>
                <a:hlinkClick r:id="rId4">
                  <a:extLst>
                    <a:ext uri="{A12FA001-AC4F-418D-AE19-62706E023703}">
                      <ahyp:hlinkClr xmlns:ahyp="http://schemas.microsoft.com/office/drawing/2018/hyperlinkcolor" val="tx"/>
                    </a:ext>
                  </a:extLst>
                </a:hlinkClick>
              </a:rPr>
              <a:t>https://www.youtube.com/watch?v=4yfkM_5EFgo&amp;list=PL5Q2soXY2Zi-Mnk1PxjEIG32HAGILkTOF</a:t>
            </a:r>
            <a:r>
              <a:rPr lang="en-US" sz="1400" dirty="0">
                <a:solidFill>
                  <a:srgbClr val="0432FF"/>
                </a:solidFill>
              </a:rPr>
              <a:t> </a:t>
            </a:r>
          </a:p>
          <a:p>
            <a:r>
              <a:rPr lang="en-US" sz="1600" b="1" dirty="0">
                <a:solidFill>
                  <a:srgbClr val="0432FF"/>
                </a:solidFill>
                <a:hlinkClick r:id="rId5">
                  <a:extLst>
                    <a:ext uri="{A12FA001-AC4F-418D-AE19-62706E023703}">
                      <ahyp:hlinkClr xmlns:ahyp="http://schemas.microsoft.com/office/drawing/2018/hyperlinkcolor" val="tx"/>
                    </a:ext>
                  </a:extLst>
                </a:hlinkClick>
              </a:rPr>
              <a:t>Youtube Livestream (2020):</a:t>
            </a:r>
            <a:endParaRPr lang="en-US" sz="1600" b="1" dirty="0">
              <a:solidFill>
                <a:srgbClr val="0432FF"/>
              </a:solidFill>
              <a:hlinkClick r:id="rId4">
                <a:extLst>
                  <a:ext uri="{A12FA001-AC4F-418D-AE19-62706E023703}">
                    <ahyp:hlinkClr xmlns:ahyp="http://schemas.microsoft.com/office/drawing/2018/hyperlinkcolor" val="tx"/>
                  </a:ext>
                </a:extLst>
              </a:hlinkClick>
            </a:endParaRPr>
          </a:p>
          <a:p>
            <a:pPr lvl="1"/>
            <a:r>
              <a:rPr lang="en-US" sz="1400" dirty="0">
                <a:solidFill>
                  <a:srgbClr val="0432FF"/>
                </a:solidFill>
                <a:hlinkClick r:id="rId5">
                  <a:extLst>
                    <a:ext uri="{A12FA001-AC4F-418D-AE19-62706E023703}">
                      <ahyp:hlinkClr xmlns:ahyp="http://schemas.microsoft.com/office/drawing/2018/hyperlinkcolor" val="tx"/>
                    </a:ext>
                  </a:extLst>
                </a:hlinkClick>
              </a:rPr>
              <a:t>https://www.youtube.com/watch?v=c3mPdZA-Fmc&amp;list=PL5Q2soXY2Zi9xidyIgBxUz7xRPS-wisBN</a:t>
            </a:r>
            <a:r>
              <a:rPr lang="en-US" sz="1400" dirty="0">
                <a:solidFill>
                  <a:srgbClr val="0432FF"/>
                </a:solidFill>
              </a:rPr>
              <a:t> </a:t>
            </a:r>
          </a:p>
          <a:p>
            <a:pPr lvl="1"/>
            <a:endParaRPr lang="en-US" sz="1600" dirty="0">
              <a:solidFill>
                <a:srgbClr val="0432FF"/>
              </a:solidFill>
            </a:endParaRPr>
          </a:p>
          <a:p>
            <a:r>
              <a:rPr lang="en-US" sz="1600" dirty="0"/>
              <a:t>Master’s level course</a:t>
            </a:r>
          </a:p>
          <a:p>
            <a:pPr lvl="1"/>
            <a:r>
              <a:rPr lang="en-US" sz="1400" dirty="0"/>
              <a:t>Taken by Bachelor’s/Masters/PhD students</a:t>
            </a:r>
          </a:p>
          <a:p>
            <a:pPr lvl="1"/>
            <a:r>
              <a:rPr lang="en-US" sz="1400" dirty="0"/>
              <a:t>Cutting-edge research topics + fundamentals in Computer Architecture</a:t>
            </a:r>
          </a:p>
          <a:p>
            <a:pPr lvl="1"/>
            <a:r>
              <a:rPr lang="en-US" sz="1400" dirty="0"/>
              <a:t>5 Simulator-based Lab Assignments</a:t>
            </a:r>
          </a:p>
          <a:p>
            <a:pPr lvl="1"/>
            <a:r>
              <a:rPr lang="en-US" sz="1400" dirty="0"/>
              <a:t>Potential research exploration</a:t>
            </a:r>
          </a:p>
          <a:p>
            <a:pPr lvl="1"/>
            <a:r>
              <a:rPr lang="en-US" sz="1400" dirty="0"/>
              <a:t>Many research readings</a:t>
            </a:r>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4C04A543-CA72-7D4F-8DC0-45297D94986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261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Arial" charset="0"/>
            </a:endParaRPr>
          </a:p>
        </p:txBody>
      </p:sp>
      <p:pic>
        <p:nvPicPr>
          <p:cNvPr id="5" name="Picture 4">
            <a:extLst>
              <a:ext uri="{FF2B5EF4-FFF2-40B4-BE49-F238E27FC236}">
                <a16:creationId xmlns:a16="http://schemas.microsoft.com/office/drawing/2014/main" id="{2002B39F-F9F6-0D45-86BF-3F9C84862418}"/>
              </a:ext>
            </a:extLst>
          </p:cNvPr>
          <p:cNvPicPr>
            <a:picLocks noChangeAspect="1"/>
          </p:cNvPicPr>
          <p:nvPr/>
        </p:nvPicPr>
        <p:blipFill>
          <a:blip r:embed="rId6"/>
          <a:stretch>
            <a:fillRect/>
          </a:stretch>
        </p:blipFill>
        <p:spPr>
          <a:xfrm>
            <a:off x="4932040" y="0"/>
            <a:ext cx="4074863" cy="6858000"/>
          </a:xfrm>
          <a:prstGeom prst="rect">
            <a:avLst/>
          </a:prstGeom>
        </p:spPr>
      </p:pic>
      <p:sp>
        <p:nvSpPr>
          <p:cNvPr id="6" name="TextBox 5">
            <a:extLst>
              <a:ext uri="{FF2B5EF4-FFF2-40B4-BE49-F238E27FC236}">
                <a16:creationId xmlns:a16="http://schemas.microsoft.com/office/drawing/2014/main" id="{C02B7506-35EF-F089-75CD-62E66DBEF015}"/>
              </a:ext>
            </a:extLst>
          </p:cNvPr>
          <p:cNvSpPr txBox="1"/>
          <p:nvPr/>
        </p:nvSpPr>
        <p:spPr>
          <a:xfrm>
            <a:off x="176382" y="6452284"/>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7">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3138230465"/>
      </p:ext>
    </p:extLst>
  </p:cSld>
  <p:clrMapOvr>
    <a:masterClrMapping/>
  </p:clrMapOvr>
  <p:transition/>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p:txBody>
          <a:bodyPr/>
          <a:lstStyle/>
          <a:p>
            <a:r>
              <a:rPr lang="en-US" sz="3600" b="1" dirty="0"/>
              <a:t>DDCA (Spring 2022)</a:t>
            </a:r>
          </a:p>
        </p:txBody>
      </p:sp>
      <p:sp>
        <p:nvSpPr>
          <p:cNvPr id="3" name="Content Placeholder 2">
            <a:extLst>
              <a:ext uri="{FF2B5EF4-FFF2-40B4-BE49-F238E27FC236}">
                <a16:creationId xmlns:a16="http://schemas.microsoft.com/office/drawing/2014/main" id="{54F2CB04-4AC0-1446-84A7-E56C0F7E03D4}"/>
              </a:ext>
            </a:extLst>
          </p:cNvPr>
          <p:cNvSpPr>
            <a:spLocks noGrp="1"/>
          </p:cNvSpPr>
          <p:nvPr>
            <p:ph idx="1"/>
          </p:nvPr>
        </p:nvSpPr>
        <p:spPr>
          <a:xfrm>
            <a:off x="-57461" y="856456"/>
            <a:ext cx="4845485" cy="4876800"/>
          </a:xfrm>
        </p:spPr>
        <p:txBody>
          <a:bodyPr/>
          <a:lstStyle/>
          <a:p>
            <a:r>
              <a:rPr lang="en-US" sz="1600" b="1" dirty="0">
                <a:solidFill>
                  <a:srgbClr val="0432FF"/>
                </a:solidFill>
                <a:hlinkClick r:id="rId2">
                  <a:extLst>
                    <a:ext uri="{A12FA001-AC4F-418D-AE19-62706E023703}">
                      <ahyp:hlinkClr xmlns:ahyp="http://schemas.microsoft.com/office/drawing/2018/hyperlinkcolor" val="tx"/>
                    </a:ext>
                  </a:extLst>
                </a:hlinkClick>
              </a:rPr>
              <a:t>Spring 2022 Edition: </a:t>
            </a:r>
            <a:endParaRPr lang="en-US" sz="1600" b="1" dirty="0">
              <a:solidFill>
                <a:srgbClr val="0432FF"/>
              </a:solidFill>
              <a:hlinkClick r:id="rId3">
                <a:extLst>
                  <a:ext uri="{A12FA001-AC4F-418D-AE19-62706E023703}">
                    <ahyp:hlinkClr xmlns:ahyp="http://schemas.microsoft.com/office/drawing/2018/hyperlinkcolor" val="tx"/>
                  </a:ext>
                </a:extLst>
              </a:hlinkClick>
            </a:endParaRPr>
          </a:p>
          <a:p>
            <a:pPr lvl="1"/>
            <a:r>
              <a:rPr lang="en-US" sz="1400" dirty="0">
                <a:solidFill>
                  <a:srgbClr val="0432FF"/>
                </a:solidFill>
                <a:hlinkClick r:id="rId2"/>
              </a:rPr>
              <a:t>https://safari.ethz.ch/digitaltechnik/spring2022/doku.php?id=schedule</a:t>
            </a:r>
            <a:endParaRPr lang="en-US" sz="1400" dirty="0">
              <a:solidFill>
                <a:srgbClr val="0432FF"/>
              </a:solidFill>
            </a:endParaRPr>
          </a:p>
          <a:p>
            <a:r>
              <a:rPr lang="en-US" sz="1600" b="1" dirty="0">
                <a:solidFill>
                  <a:srgbClr val="0432FF"/>
                </a:solidFill>
                <a:hlinkClick r:id="rId4">
                  <a:extLst>
                    <a:ext uri="{A12FA001-AC4F-418D-AE19-62706E023703}">
                      <ahyp:hlinkClr xmlns:ahyp="http://schemas.microsoft.com/office/drawing/2018/hyperlinkcolor" val="tx"/>
                    </a:ext>
                  </a:extLst>
                </a:hlinkClick>
              </a:rPr>
              <a:t>Spring 2021 Edition: </a:t>
            </a:r>
            <a:endParaRPr lang="en-US" sz="1600" b="1" dirty="0">
              <a:solidFill>
                <a:srgbClr val="0432FF"/>
              </a:solidFill>
              <a:hlinkClick r:id="rId3">
                <a:extLst>
                  <a:ext uri="{A12FA001-AC4F-418D-AE19-62706E023703}">
                    <ahyp:hlinkClr xmlns:ahyp="http://schemas.microsoft.com/office/drawing/2018/hyperlinkcolor" val="tx"/>
                  </a:ext>
                </a:extLst>
              </a:hlinkClick>
            </a:endParaRPr>
          </a:p>
          <a:p>
            <a:pPr lvl="1"/>
            <a:r>
              <a:rPr lang="en-US" sz="1400" dirty="0">
                <a:solidFill>
                  <a:srgbClr val="0432FF"/>
                </a:solidFill>
                <a:hlinkClick r:id="rId4">
                  <a:extLst>
                    <a:ext uri="{A12FA001-AC4F-418D-AE19-62706E023703}">
                      <ahyp:hlinkClr xmlns:ahyp="http://schemas.microsoft.com/office/drawing/2018/hyperlinkcolor" val="tx"/>
                    </a:ext>
                  </a:extLst>
                </a:hlinkClick>
              </a:rPr>
              <a:t>https://safari.ethz.ch/digitaltechnik/spring2021/doku.php?id=schedule</a:t>
            </a:r>
            <a:r>
              <a:rPr lang="en-US" sz="1400" dirty="0">
                <a:solidFill>
                  <a:srgbClr val="0432FF"/>
                </a:solidFill>
              </a:rPr>
              <a:t> </a:t>
            </a:r>
            <a:endParaRPr lang="en-US" sz="1600" dirty="0">
              <a:solidFill>
                <a:srgbClr val="0432FF"/>
              </a:solidFill>
            </a:endParaRPr>
          </a:p>
          <a:p>
            <a:endParaRPr lang="en-US" sz="1600" dirty="0">
              <a:solidFill>
                <a:srgbClr val="0432FF"/>
              </a:solidFill>
            </a:endParaRPr>
          </a:p>
          <a:p>
            <a:r>
              <a:rPr lang="en-US" sz="1600" b="1" dirty="0">
                <a:solidFill>
                  <a:srgbClr val="0432FF"/>
                </a:solidFill>
                <a:hlinkClick r:id="rId5"/>
              </a:rPr>
              <a:t>Youtube Livestream (Spring 2022):</a:t>
            </a:r>
            <a:endParaRPr lang="en-US" sz="1600" b="1" dirty="0">
              <a:solidFill>
                <a:srgbClr val="0432FF"/>
              </a:solidFill>
              <a:hlinkClick r:id="rId6">
                <a:extLst>
                  <a:ext uri="{A12FA001-AC4F-418D-AE19-62706E023703}">
                    <ahyp:hlinkClr xmlns:ahyp="http://schemas.microsoft.com/office/drawing/2018/hyperlinkcolor" val="tx"/>
                  </a:ext>
                </a:extLst>
              </a:hlinkClick>
            </a:endParaRPr>
          </a:p>
          <a:p>
            <a:pPr lvl="1"/>
            <a:r>
              <a:rPr lang="en-US" sz="1400" dirty="0">
                <a:solidFill>
                  <a:srgbClr val="0432FF"/>
                </a:solidFill>
                <a:hlinkClick r:id="rId5"/>
              </a:rPr>
              <a:t>https://www.youtube.com/watch?v=cpXdE3HwvK0&amp;list=PL5Q2soXY2Zi97Ya5DEUpMpO2bbAoaG7c6</a:t>
            </a:r>
            <a:endParaRPr lang="en-US" sz="1400" dirty="0">
              <a:solidFill>
                <a:srgbClr val="0432FF"/>
              </a:solidFill>
            </a:endParaRPr>
          </a:p>
          <a:p>
            <a:r>
              <a:rPr lang="en-US" sz="1600" b="1" dirty="0">
                <a:solidFill>
                  <a:srgbClr val="0432FF"/>
                </a:solidFill>
                <a:hlinkClick r:id="rId7">
                  <a:extLst>
                    <a:ext uri="{A12FA001-AC4F-418D-AE19-62706E023703}">
                      <ahyp:hlinkClr xmlns:ahyp="http://schemas.microsoft.com/office/drawing/2018/hyperlinkcolor" val="tx"/>
                    </a:ext>
                  </a:extLst>
                </a:hlinkClick>
              </a:rPr>
              <a:t>Youtube Livestream (Spring 2021):</a:t>
            </a:r>
            <a:endParaRPr lang="en-US" sz="1600" b="1" dirty="0">
              <a:solidFill>
                <a:srgbClr val="0432FF"/>
              </a:solidFill>
              <a:hlinkClick r:id="rId6">
                <a:extLst>
                  <a:ext uri="{A12FA001-AC4F-418D-AE19-62706E023703}">
                    <ahyp:hlinkClr xmlns:ahyp="http://schemas.microsoft.com/office/drawing/2018/hyperlinkcolor" val="tx"/>
                  </a:ext>
                </a:extLst>
              </a:hlinkClick>
            </a:endParaRPr>
          </a:p>
          <a:p>
            <a:pPr lvl="1"/>
            <a:r>
              <a:rPr lang="en-US" sz="1400" dirty="0">
                <a:solidFill>
                  <a:srgbClr val="0432FF"/>
                </a:solidFill>
                <a:hlinkClick r:id="rId7">
                  <a:extLst>
                    <a:ext uri="{A12FA001-AC4F-418D-AE19-62706E023703}">
                      <ahyp:hlinkClr xmlns:ahyp="http://schemas.microsoft.com/office/drawing/2018/hyperlinkcolor" val="tx"/>
                    </a:ext>
                  </a:extLst>
                </a:hlinkClick>
              </a:rPr>
              <a:t>https://www.youtube.com/watch?v=LbC0EZY8yw4&amp;list=PL5Q2soXY2Zi_uej3aY39YB5pfW4SJ7LlN</a:t>
            </a:r>
            <a:r>
              <a:rPr lang="en-US" sz="1400" dirty="0">
                <a:solidFill>
                  <a:srgbClr val="0432FF"/>
                </a:solidFill>
              </a:rPr>
              <a:t> </a:t>
            </a:r>
            <a:endParaRPr lang="en-US" sz="1600" dirty="0">
              <a:solidFill>
                <a:srgbClr val="0432FF"/>
              </a:solidFill>
            </a:endParaRPr>
          </a:p>
          <a:p>
            <a:endParaRPr lang="en-US" sz="1600" dirty="0">
              <a:solidFill>
                <a:srgbClr val="0432FF"/>
              </a:solidFill>
            </a:endParaRPr>
          </a:p>
          <a:p>
            <a:r>
              <a:rPr lang="en-US" sz="1600" dirty="0"/>
              <a:t>Bachelor’s course</a:t>
            </a:r>
          </a:p>
          <a:p>
            <a:pPr lvl="1"/>
            <a:r>
              <a:rPr lang="en-US" sz="1400" dirty="0"/>
              <a:t>2</a:t>
            </a:r>
            <a:r>
              <a:rPr lang="en-US" sz="1400" baseline="30000" dirty="0"/>
              <a:t>nd</a:t>
            </a:r>
            <a:r>
              <a:rPr lang="en-US" sz="1400" dirty="0"/>
              <a:t> semester at ETH Zurich</a:t>
            </a:r>
          </a:p>
          <a:p>
            <a:pPr lvl="1"/>
            <a:r>
              <a:rPr lang="en-US" sz="1400" dirty="0"/>
              <a:t>Rigorous introduction into “How Computers Work”</a:t>
            </a:r>
          </a:p>
          <a:p>
            <a:pPr lvl="1"/>
            <a:r>
              <a:rPr lang="en-US" sz="1400" dirty="0"/>
              <a:t>Digital Design/Logic</a:t>
            </a:r>
          </a:p>
          <a:p>
            <a:pPr lvl="1"/>
            <a:r>
              <a:rPr lang="en-US" sz="1400" dirty="0"/>
              <a:t>Computer Architecture</a:t>
            </a:r>
          </a:p>
          <a:p>
            <a:pPr lvl="1"/>
            <a:r>
              <a:rPr lang="en-US" sz="1400" dirty="0"/>
              <a:t>10 FPGA Lab Assignments</a:t>
            </a:r>
          </a:p>
          <a:p>
            <a:pPr marL="344487" lvl="1" indent="0">
              <a:buNone/>
            </a:pPr>
            <a:endParaRPr lang="en-US" sz="1400" dirty="0"/>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4C04A543-CA72-7D4F-8DC0-45297D94986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23677CC6-D719-7241-A215-F041FDC91C31}"/>
              </a:ext>
            </a:extLst>
          </p:cNvPr>
          <p:cNvPicPr>
            <a:picLocks noChangeAspect="1"/>
          </p:cNvPicPr>
          <p:nvPr/>
        </p:nvPicPr>
        <p:blipFill>
          <a:blip r:embed="rId8"/>
          <a:stretch>
            <a:fillRect/>
          </a:stretch>
        </p:blipFill>
        <p:spPr>
          <a:xfrm>
            <a:off x="4666189" y="0"/>
            <a:ext cx="4730347" cy="6700838"/>
          </a:xfrm>
          <a:prstGeom prst="rect">
            <a:avLst/>
          </a:prstGeom>
        </p:spPr>
      </p:pic>
      <p:sp>
        <p:nvSpPr>
          <p:cNvPr id="6" name="TextBox 5">
            <a:extLst>
              <a:ext uri="{FF2B5EF4-FFF2-40B4-BE49-F238E27FC236}">
                <a16:creationId xmlns:a16="http://schemas.microsoft.com/office/drawing/2014/main" id="{6BDC0444-4646-974E-480B-4A70E05A543A}"/>
              </a:ext>
            </a:extLst>
          </p:cNvPr>
          <p:cNvSpPr txBox="1"/>
          <p:nvPr/>
        </p:nvSpPr>
        <p:spPr>
          <a:xfrm>
            <a:off x="176382" y="6452284"/>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9">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973034167"/>
      </p:ext>
    </p:extLst>
  </p:cSld>
  <p:clrMapOvr>
    <a:masterClrMapping/>
  </p:clrMapOvr>
  <p:transition/>
</p:sld>
</file>

<file path=ppt/slides/slide2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p:txBody>
          <a:bodyPr/>
          <a:lstStyle/>
          <a:p>
            <a:r>
              <a:rPr lang="en-US" sz="3500" b="1" dirty="0"/>
              <a:t>PIM Course (Fall’21)</a:t>
            </a:r>
          </a:p>
        </p:txBody>
      </p:sp>
      <p:sp>
        <p:nvSpPr>
          <p:cNvPr id="3" name="Content Placeholder 2">
            <a:extLst>
              <a:ext uri="{FF2B5EF4-FFF2-40B4-BE49-F238E27FC236}">
                <a16:creationId xmlns:a16="http://schemas.microsoft.com/office/drawing/2014/main" id="{54F2CB04-4AC0-1446-84A7-E56C0F7E03D4}"/>
              </a:ext>
            </a:extLst>
          </p:cNvPr>
          <p:cNvSpPr>
            <a:spLocks noGrp="1"/>
          </p:cNvSpPr>
          <p:nvPr>
            <p:ph idx="1"/>
          </p:nvPr>
        </p:nvSpPr>
        <p:spPr>
          <a:xfrm>
            <a:off x="228600" y="1371600"/>
            <a:ext cx="4127376" cy="4876800"/>
          </a:xfrm>
        </p:spPr>
        <p:txBody>
          <a:bodyPr/>
          <a:lstStyle/>
          <a:p>
            <a:r>
              <a:rPr lang="en-US" sz="1600" b="1" dirty="0">
                <a:solidFill>
                  <a:srgbClr val="0432FF"/>
                </a:solidFill>
                <a:hlinkClick r:id="rId2">
                  <a:extLst>
                    <a:ext uri="{A12FA001-AC4F-418D-AE19-62706E023703}">
                      <ahyp:hlinkClr xmlns:ahyp="http://schemas.microsoft.com/office/drawing/2018/hyperlinkcolor" val="tx"/>
                    </a:ext>
                  </a:extLst>
                </a:hlinkClick>
              </a:rPr>
              <a:t>Fall 2021 Edition: </a:t>
            </a:r>
          </a:p>
          <a:p>
            <a:pPr lvl="1"/>
            <a:r>
              <a:rPr lang="en-US" sz="1400" dirty="0">
                <a:solidFill>
                  <a:srgbClr val="0000FF"/>
                </a:solidFill>
                <a:hlinkClick r:id="rId3">
                  <a:extLst>
                    <a:ext uri="{A12FA001-AC4F-418D-AE19-62706E023703}">
                      <ahyp:hlinkClr xmlns:ahyp="http://schemas.microsoft.com/office/drawing/2018/hyperlinkcolor" val="tx"/>
                    </a:ext>
                  </a:extLst>
                </a:hlinkClick>
              </a:rPr>
              <a:t>https://safari.ethz.ch/projects_and_seminars/fall2021/doku.php?id=processing_in_memory</a:t>
            </a:r>
            <a:r>
              <a:rPr lang="en-US" sz="1400" dirty="0">
                <a:solidFill>
                  <a:srgbClr val="0000FF"/>
                </a:solidFill>
              </a:rPr>
              <a:t> </a:t>
            </a:r>
            <a:endParaRPr lang="en-US" sz="1600" dirty="0">
              <a:solidFill>
                <a:srgbClr val="0000FF"/>
              </a:solidFill>
            </a:endParaRPr>
          </a:p>
          <a:p>
            <a:endParaRPr lang="en-US" sz="1600" dirty="0">
              <a:solidFill>
                <a:srgbClr val="0432FF"/>
              </a:solidFill>
            </a:endParaRPr>
          </a:p>
          <a:p>
            <a:r>
              <a:rPr lang="en-US" sz="1600" b="1" dirty="0">
                <a:solidFill>
                  <a:srgbClr val="0432FF"/>
                </a:solidFill>
                <a:hlinkClick r:id="rId4">
                  <a:extLst>
                    <a:ext uri="{A12FA001-AC4F-418D-AE19-62706E023703}">
                      <ahyp:hlinkClr xmlns:ahyp="http://schemas.microsoft.com/office/drawing/2018/hyperlinkcolor" val="tx"/>
                    </a:ext>
                  </a:extLst>
                </a:hlinkClick>
              </a:rPr>
              <a:t>Youtube Livestream:</a:t>
            </a:r>
            <a:endParaRPr lang="en-US" sz="1600" b="1" dirty="0">
              <a:solidFill>
                <a:srgbClr val="0432FF"/>
              </a:solidFill>
              <a:hlinkClick r:id="rId5">
                <a:extLst>
                  <a:ext uri="{A12FA001-AC4F-418D-AE19-62706E023703}">
                    <ahyp:hlinkClr xmlns:ahyp="http://schemas.microsoft.com/office/drawing/2018/hyperlinkcolor" val="tx"/>
                  </a:ext>
                </a:extLst>
              </a:hlinkClick>
            </a:endParaRPr>
          </a:p>
          <a:p>
            <a:pPr lvl="1"/>
            <a:r>
              <a:rPr lang="en-US" sz="1400" dirty="0">
                <a:solidFill>
                  <a:srgbClr val="0000FF"/>
                </a:solidFill>
                <a:hlinkClick r:id="rId4">
                  <a:extLst>
                    <a:ext uri="{A12FA001-AC4F-418D-AE19-62706E023703}">
                      <ahyp:hlinkClr xmlns:ahyp="http://schemas.microsoft.com/office/drawing/2018/hyperlinkcolor" val="tx"/>
                    </a:ext>
                  </a:extLst>
                </a:hlinkClick>
              </a:rPr>
              <a:t>https://www.youtube.com/watch?v=9e4Chnwdovo&amp;list=PL5Q2soXY2Zi-841fUYYUK9EsXKhQKRPyX</a:t>
            </a:r>
            <a:r>
              <a:rPr lang="en-US" sz="1400" dirty="0">
                <a:solidFill>
                  <a:srgbClr val="0000FF"/>
                </a:solidFill>
              </a:rPr>
              <a:t> </a:t>
            </a:r>
            <a:endParaRPr lang="en-US" sz="1600" dirty="0">
              <a:solidFill>
                <a:srgbClr val="0000FF"/>
              </a:solidFill>
            </a:endParaRPr>
          </a:p>
          <a:p>
            <a:endParaRPr lang="en-US" sz="1600" dirty="0">
              <a:solidFill>
                <a:srgbClr val="0432FF"/>
              </a:solidFill>
            </a:endParaRPr>
          </a:p>
          <a:p>
            <a:endParaRPr lang="en-US" sz="1600" dirty="0">
              <a:solidFill>
                <a:srgbClr val="0432FF"/>
              </a:solidFill>
            </a:endParaRPr>
          </a:p>
          <a:p>
            <a:r>
              <a:rPr lang="en-US" sz="1600" dirty="0"/>
              <a:t>Project course</a:t>
            </a:r>
          </a:p>
          <a:p>
            <a:pPr lvl="1"/>
            <a:r>
              <a:rPr lang="en-US" sz="1400" dirty="0"/>
              <a:t>Taken by Bachelor’s/Master’s students</a:t>
            </a:r>
          </a:p>
          <a:p>
            <a:pPr lvl="1"/>
            <a:r>
              <a:rPr lang="en-US" sz="1400" dirty="0"/>
              <a:t>Processing-in-Memory lectures</a:t>
            </a:r>
          </a:p>
          <a:p>
            <a:pPr lvl="1"/>
            <a:r>
              <a:rPr lang="en-US" sz="1400" dirty="0"/>
              <a:t>Hands-on research exploration</a:t>
            </a:r>
          </a:p>
          <a:p>
            <a:pPr lvl="1"/>
            <a:r>
              <a:rPr lang="en-US" sz="1400" dirty="0"/>
              <a:t>Many research readings</a:t>
            </a:r>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4C04A543-CA72-7D4F-8DC0-45297D94986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263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Arial" charset="0"/>
            </a:endParaRPr>
          </a:p>
        </p:txBody>
      </p:sp>
      <p:pic>
        <p:nvPicPr>
          <p:cNvPr id="6" name="Picture 5">
            <a:extLst>
              <a:ext uri="{FF2B5EF4-FFF2-40B4-BE49-F238E27FC236}">
                <a16:creationId xmlns:a16="http://schemas.microsoft.com/office/drawing/2014/main" id="{B48F207C-31C3-2C44-B8B7-3F68010892DB}"/>
              </a:ext>
            </a:extLst>
          </p:cNvPr>
          <p:cNvPicPr>
            <a:picLocks noChangeAspect="1"/>
          </p:cNvPicPr>
          <p:nvPr/>
        </p:nvPicPr>
        <p:blipFill>
          <a:blip r:embed="rId6"/>
          <a:stretch>
            <a:fillRect/>
          </a:stretch>
        </p:blipFill>
        <p:spPr>
          <a:xfrm>
            <a:off x="4837600" y="0"/>
            <a:ext cx="4198896" cy="6858000"/>
          </a:xfrm>
          <a:prstGeom prst="rect">
            <a:avLst/>
          </a:prstGeom>
        </p:spPr>
      </p:pic>
    </p:spTree>
    <p:extLst>
      <p:ext uri="{BB962C8B-B14F-4D97-AF65-F5344CB8AC3E}">
        <p14:creationId xmlns:p14="http://schemas.microsoft.com/office/powerpoint/2010/main" val="1011133220"/>
      </p:ext>
    </p:extLst>
  </p:cSld>
  <p:clrMapOvr>
    <a:masterClrMapping/>
  </p:clrMapOvr>
  <p:transition/>
</p:sld>
</file>

<file path=ppt/slides/slide2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p:txBody>
          <a:bodyPr/>
          <a:lstStyle/>
          <a:p>
            <a:r>
              <a:rPr lang="en-US" sz="3500" b="1" dirty="0"/>
              <a:t>PIM Course (Current)</a:t>
            </a:r>
          </a:p>
        </p:txBody>
      </p:sp>
      <p:sp>
        <p:nvSpPr>
          <p:cNvPr id="3" name="Content Placeholder 2">
            <a:extLst>
              <a:ext uri="{FF2B5EF4-FFF2-40B4-BE49-F238E27FC236}">
                <a16:creationId xmlns:a16="http://schemas.microsoft.com/office/drawing/2014/main" id="{54F2CB04-4AC0-1446-84A7-E56C0F7E03D4}"/>
              </a:ext>
            </a:extLst>
          </p:cNvPr>
          <p:cNvSpPr>
            <a:spLocks noGrp="1"/>
          </p:cNvSpPr>
          <p:nvPr>
            <p:ph idx="1"/>
          </p:nvPr>
        </p:nvSpPr>
        <p:spPr>
          <a:xfrm>
            <a:off x="228600" y="1371600"/>
            <a:ext cx="4127376" cy="4876800"/>
          </a:xfrm>
        </p:spPr>
        <p:txBody>
          <a:bodyPr/>
          <a:lstStyle/>
          <a:p>
            <a:r>
              <a:rPr lang="en-US" sz="1600" b="1" dirty="0">
                <a:solidFill>
                  <a:srgbClr val="0432FF"/>
                </a:solidFill>
                <a:hlinkClick r:id="rId2">
                  <a:extLst>
                    <a:ext uri="{A12FA001-AC4F-418D-AE19-62706E023703}">
                      <ahyp:hlinkClr xmlns:ahyp="http://schemas.microsoft.com/office/drawing/2018/hyperlinkcolor" val="tx"/>
                    </a:ext>
                  </a:extLst>
                </a:hlinkClick>
              </a:rPr>
              <a:t>Spring </a:t>
            </a:r>
            <a:r>
              <a:rPr lang="en-US" sz="1600" b="1" dirty="0">
                <a:solidFill>
                  <a:srgbClr val="0432FF"/>
                </a:solidFill>
                <a:hlinkClick r:id="rId3">
                  <a:extLst>
                    <a:ext uri="{A12FA001-AC4F-418D-AE19-62706E023703}">
                      <ahyp:hlinkClr xmlns:ahyp="http://schemas.microsoft.com/office/drawing/2018/hyperlinkcolor" val="tx"/>
                    </a:ext>
                  </a:extLst>
                </a:hlinkClick>
              </a:rPr>
              <a:t>2022</a:t>
            </a:r>
            <a:r>
              <a:rPr lang="en-US" sz="1600" b="1" dirty="0">
                <a:solidFill>
                  <a:srgbClr val="0432FF"/>
                </a:solidFill>
                <a:hlinkClick r:id="rId2">
                  <a:extLst>
                    <a:ext uri="{A12FA001-AC4F-418D-AE19-62706E023703}">
                      <ahyp:hlinkClr xmlns:ahyp="http://schemas.microsoft.com/office/drawing/2018/hyperlinkcolor" val="tx"/>
                    </a:ext>
                  </a:extLst>
                </a:hlinkClick>
              </a:rPr>
              <a:t> Edition: </a:t>
            </a:r>
          </a:p>
          <a:p>
            <a:pPr lvl="1"/>
            <a:r>
              <a:rPr lang="en-US" sz="1400" dirty="0">
                <a:solidFill>
                  <a:srgbClr val="0000FF"/>
                </a:solidFill>
                <a:hlinkClick r:id="rId3">
                  <a:extLst>
                    <a:ext uri="{A12FA001-AC4F-418D-AE19-62706E023703}">
                      <ahyp:hlinkClr xmlns:ahyp="http://schemas.microsoft.com/office/drawing/2018/hyperlinkcolor" val="tx"/>
                    </a:ext>
                  </a:extLst>
                </a:hlinkClick>
              </a:rPr>
              <a:t>https://safari.ethz.ch/projects_and_seminars/spring2022/doku.php?id=processing_in_memory</a:t>
            </a:r>
            <a:r>
              <a:rPr lang="en-US" sz="1400" dirty="0">
                <a:solidFill>
                  <a:srgbClr val="0000FF"/>
                </a:solidFill>
              </a:rPr>
              <a:t> </a:t>
            </a:r>
          </a:p>
          <a:p>
            <a:pPr lvl="1"/>
            <a:endParaRPr lang="en-US" sz="1600" dirty="0">
              <a:solidFill>
                <a:srgbClr val="0432FF"/>
              </a:solidFill>
            </a:endParaRPr>
          </a:p>
          <a:p>
            <a:r>
              <a:rPr lang="en-US" sz="1600" b="1" dirty="0">
                <a:solidFill>
                  <a:srgbClr val="0432FF"/>
                </a:solidFill>
                <a:hlinkClick r:id="rId4">
                  <a:extLst>
                    <a:ext uri="{A12FA001-AC4F-418D-AE19-62706E023703}">
                      <ahyp:hlinkClr xmlns:ahyp="http://schemas.microsoft.com/office/drawing/2018/hyperlinkcolor" val="tx"/>
                    </a:ext>
                  </a:extLst>
                </a:hlinkClick>
              </a:rPr>
              <a:t>Youtube Livestream:</a:t>
            </a:r>
            <a:endParaRPr lang="en-US" sz="1600" b="1" dirty="0">
              <a:solidFill>
                <a:srgbClr val="0432FF"/>
              </a:solidFill>
              <a:hlinkClick r:id="rId5">
                <a:extLst>
                  <a:ext uri="{A12FA001-AC4F-418D-AE19-62706E023703}">
                    <ahyp:hlinkClr xmlns:ahyp="http://schemas.microsoft.com/office/drawing/2018/hyperlinkcolor" val="tx"/>
                  </a:ext>
                </a:extLst>
              </a:hlinkClick>
            </a:endParaRPr>
          </a:p>
          <a:p>
            <a:pPr lvl="1"/>
            <a:r>
              <a:rPr lang="en-US" sz="1400" dirty="0">
                <a:solidFill>
                  <a:srgbClr val="0000FF"/>
                </a:solidFill>
                <a:hlinkClick r:id="rId4">
                  <a:extLst>
                    <a:ext uri="{A12FA001-AC4F-418D-AE19-62706E023703}">
                      <ahyp:hlinkClr xmlns:ahyp="http://schemas.microsoft.com/office/drawing/2018/hyperlinkcolor" val="tx"/>
                    </a:ext>
                  </a:extLst>
                </a:hlinkClick>
              </a:rPr>
              <a:t>https://www.youtube.com/watch?v=9e4Chnwdovo&amp;list=PL5Q2soXY2Zi-841fUYYUK9EsXKhQKRPyX</a:t>
            </a:r>
            <a:r>
              <a:rPr lang="en-US" sz="1400" dirty="0">
                <a:solidFill>
                  <a:srgbClr val="0000FF"/>
                </a:solidFill>
              </a:rPr>
              <a:t> </a:t>
            </a:r>
          </a:p>
          <a:p>
            <a:pPr lvl="1"/>
            <a:endParaRPr lang="en-US" sz="1600" dirty="0">
              <a:solidFill>
                <a:srgbClr val="0432FF"/>
              </a:solidFill>
            </a:endParaRPr>
          </a:p>
          <a:p>
            <a:endParaRPr lang="en-US" sz="1600" dirty="0">
              <a:solidFill>
                <a:srgbClr val="0432FF"/>
              </a:solidFill>
            </a:endParaRPr>
          </a:p>
          <a:p>
            <a:r>
              <a:rPr lang="en-US" sz="1600" dirty="0"/>
              <a:t>Project course</a:t>
            </a:r>
          </a:p>
          <a:p>
            <a:pPr lvl="1"/>
            <a:r>
              <a:rPr lang="en-US" sz="1400" dirty="0"/>
              <a:t>Taken by Bachelor’s/Master’s students</a:t>
            </a:r>
          </a:p>
          <a:p>
            <a:pPr lvl="1"/>
            <a:r>
              <a:rPr lang="en-US" sz="1400" dirty="0"/>
              <a:t>Processing-in-Memory lectures</a:t>
            </a:r>
          </a:p>
          <a:p>
            <a:pPr lvl="1"/>
            <a:r>
              <a:rPr lang="en-US" sz="1400" dirty="0"/>
              <a:t>Hands-on research exploration</a:t>
            </a:r>
          </a:p>
          <a:p>
            <a:pPr lvl="1"/>
            <a:r>
              <a:rPr lang="en-US" sz="1400" dirty="0"/>
              <a:t>Many research readings</a:t>
            </a:r>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4C04A543-CA72-7D4F-8DC0-45297D94986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264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Arial" charset="0"/>
            </a:endParaRPr>
          </a:p>
        </p:txBody>
      </p:sp>
      <p:pic>
        <p:nvPicPr>
          <p:cNvPr id="6" name="Picture 5">
            <a:extLst>
              <a:ext uri="{FF2B5EF4-FFF2-40B4-BE49-F238E27FC236}">
                <a16:creationId xmlns:a16="http://schemas.microsoft.com/office/drawing/2014/main" id="{7B65125C-8F77-228D-2AAF-B62CE7AF9FEE}"/>
              </a:ext>
            </a:extLst>
          </p:cNvPr>
          <p:cNvPicPr>
            <a:picLocks noChangeAspect="1"/>
          </p:cNvPicPr>
          <p:nvPr/>
        </p:nvPicPr>
        <p:blipFill>
          <a:blip r:embed="rId6"/>
          <a:stretch>
            <a:fillRect/>
          </a:stretch>
        </p:blipFill>
        <p:spPr>
          <a:xfrm>
            <a:off x="5652120" y="0"/>
            <a:ext cx="2747979" cy="6858000"/>
          </a:xfrm>
          <a:prstGeom prst="rect">
            <a:avLst/>
          </a:prstGeom>
        </p:spPr>
      </p:pic>
    </p:spTree>
    <p:extLst>
      <p:ext uri="{BB962C8B-B14F-4D97-AF65-F5344CB8AC3E}">
        <p14:creationId xmlns:p14="http://schemas.microsoft.com/office/powerpoint/2010/main" val="2012452193"/>
      </p:ext>
    </p:extLst>
  </p:cSld>
  <p:clrMapOvr>
    <a:masterClrMapping/>
  </p:clrMapOvr>
  <p:transition/>
</p:sld>
</file>

<file path=ppt/slides/slide2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p:txBody>
          <a:bodyPr/>
          <a:lstStyle/>
          <a:p>
            <a:r>
              <a:rPr lang="en-US" sz="3500" b="1" dirty="0"/>
              <a:t>Genomics (Spring 2022)</a:t>
            </a:r>
          </a:p>
        </p:txBody>
      </p:sp>
      <p:sp>
        <p:nvSpPr>
          <p:cNvPr id="3" name="Content Placeholder 2">
            <a:extLst>
              <a:ext uri="{FF2B5EF4-FFF2-40B4-BE49-F238E27FC236}">
                <a16:creationId xmlns:a16="http://schemas.microsoft.com/office/drawing/2014/main" id="{54F2CB04-4AC0-1446-84A7-E56C0F7E03D4}"/>
              </a:ext>
            </a:extLst>
          </p:cNvPr>
          <p:cNvSpPr>
            <a:spLocks noGrp="1"/>
          </p:cNvSpPr>
          <p:nvPr>
            <p:ph idx="1"/>
          </p:nvPr>
        </p:nvSpPr>
        <p:spPr>
          <a:xfrm>
            <a:off x="228600" y="1371600"/>
            <a:ext cx="4127376" cy="4876800"/>
          </a:xfrm>
        </p:spPr>
        <p:txBody>
          <a:bodyPr/>
          <a:lstStyle/>
          <a:p>
            <a:r>
              <a:rPr lang="en-US" sz="1600" b="1" dirty="0">
                <a:solidFill>
                  <a:srgbClr val="0432FF"/>
                </a:solidFill>
                <a:hlinkClick r:id="rId2">
                  <a:extLst>
                    <a:ext uri="{A12FA001-AC4F-418D-AE19-62706E023703}">
                      <ahyp:hlinkClr xmlns:ahyp="http://schemas.microsoft.com/office/drawing/2018/hyperlinkcolor" val="tx"/>
                    </a:ext>
                  </a:extLst>
                </a:hlinkClick>
              </a:rPr>
              <a:t>Fall </a:t>
            </a:r>
            <a:r>
              <a:rPr lang="en-US" sz="1600" b="1" dirty="0">
                <a:solidFill>
                  <a:srgbClr val="0432FF"/>
                </a:solidFill>
                <a:hlinkClick r:id="rId3">
                  <a:extLst>
                    <a:ext uri="{A12FA001-AC4F-418D-AE19-62706E023703}">
                      <ahyp:hlinkClr xmlns:ahyp="http://schemas.microsoft.com/office/drawing/2018/hyperlinkcolor" val="tx"/>
                    </a:ext>
                  </a:extLst>
                </a:hlinkClick>
              </a:rPr>
              <a:t>2021</a:t>
            </a:r>
            <a:r>
              <a:rPr lang="en-US" sz="1600" b="1" dirty="0">
                <a:solidFill>
                  <a:srgbClr val="0432FF"/>
                </a:solidFill>
                <a:hlinkClick r:id="rId2">
                  <a:extLst>
                    <a:ext uri="{A12FA001-AC4F-418D-AE19-62706E023703}">
                      <ahyp:hlinkClr xmlns:ahyp="http://schemas.microsoft.com/office/drawing/2018/hyperlinkcolor" val="tx"/>
                    </a:ext>
                  </a:extLst>
                </a:hlinkClick>
              </a:rPr>
              <a:t> Edition: </a:t>
            </a:r>
          </a:p>
          <a:p>
            <a:pPr lvl="1"/>
            <a:r>
              <a:rPr lang="en-US" sz="1400" dirty="0">
                <a:solidFill>
                  <a:srgbClr val="0432FF"/>
                </a:solidFill>
                <a:hlinkClick r:id="rId4"/>
              </a:rPr>
              <a:t>https://safari.ethz.ch/projects_and_seminars/spring2022/doku.php?id=bioinformatics</a:t>
            </a:r>
            <a:r>
              <a:rPr lang="en-US" sz="1400" dirty="0">
                <a:solidFill>
                  <a:srgbClr val="0432FF"/>
                </a:solidFill>
              </a:rPr>
              <a:t>  </a:t>
            </a:r>
          </a:p>
          <a:p>
            <a:pPr marL="344487" lvl="1" indent="0">
              <a:buNone/>
            </a:pPr>
            <a:endParaRPr lang="en-US" sz="1600" dirty="0">
              <a:solidFill>
                <a:srgbClr val="0432FF"/>
              </a:solidFill>
            </a:endParaRPr>
          </a:p>
          <a:p>
            <a:r>
              <a:rPr lang="en-US" sz="1600" b="1" dirty="0">
                <a:solidFill>
                  <a:srgbClr val="0432FF"/>
                </a:solidFill>
                <a:hlinkClick r:id="rId5">
                  <a:extLst>
                    <a:ext uri="{A12FA001-AC4F-418D-AE19-62706E023703}">
                      <ahyp:hlinkClr xmlns:ahyp="http://schemas.microsoft.com/office/drawing/2018/hyperlinkcolor" val="tx"/>
                    </a:ext>
                  </a:extLst>
                </a:hlinkClick>
              </a:rPr>
              <a:t>Youtube Livestream:</a:t>
            </a:r>
            <a:endParaRPr lang="en-US" sz="1600" b="1" dirty="0">
              <a:solidFill>
                <a:srgbClr val="0432FF"/>
              </a:solidFill>
              <a:hlinkClick r:id="rId6">
                <a:extLst>
                  <a:ext uri="{A12FA001-AC4F-418D-AE19-62706E023703}">
                    <ahyp:hlinkClr xmlns:ahyp="http://schemas.microsoft.com/office/drawing/2018/hyperlinkcolor" val="tx"/>
                  </a:ext>
                </a:extLst>
              </a:hlinkClick>
            </a:endParaRPr>
          </a:p>
          <a:p>
            <a:pPr lvl="1"/>
            <a:r>
              <a:rPr lang="en-US" sz="1400" dirty="0">
                <a:solidFill>
                  <a:srgbClr val="0432FF"/>
                </a:solidFill>
                <a:hlinkClick r:id="rId7"/>
              </a:rPr>
              <a:t>https://www.youtube.com/playlist?list=PL5Q2soXY2Zi8NrPDgOR1yRU_Cxxjw-u18</a:t>
            </a:r>
            <a:r>
              <a:rPr lang="en-US" sz="1400" dirty="0">
                <a:solidFill>
                  <a:srgbClr val="0432FF"/>
                </a:solidFill>
              </a:rPr>
              <a:t> </a:t>
            </a:r>
          </a:p>
          <a:p>
            <a:pPr lvl="1"/>
            <a:endParaRPr lang="en-US" sz="1600" dirty="0">
              <a:solidFill>
                <a:srgbClr val="0432FF"/>
              </a:solidFill>
            </a:endParaRPr>
          </a:p>
          <a:p>
            <a:endParaRPr lang="en-US" sz="1600" dirty="0">
              <a:solidFill>
                <a:srgbClr val="0432FF"/>
              </a:solidFill>
            </a:endParaRPr>
          </a:p>
          <a:p>
            <a:r>
              <a:rPr lang="en-US" sz="1600" dirty="0"/>
              <a:t>Project course</a:t>
            </a:r>
          </a:p>
          <a:p>
            <a:pPr lvl="1"/>
            <a:r>
              <a:rPr lang="en-US" sz="1400" dirty="0"/>
              <a:t>Taken by Bachelor’s/Master’s students</a:t>
            </a:r>
          </a:p>
          <a:p>
            <a:pPr lvl="1"/>
            <a:r>
              <a:rPr lang="en-US" sz="1400" dirty="0"/>
              <a:t>Genomics lectures</a:t>
            </a:r>
          </a:p>
          <a:p>
            <a:pPr lvl="1"/>
            <a:r>
              <a:rPr lang="en-US" sz="1400" dirty="0"/>
              <a:t>Hands-on research exploration</a:t>
            </a:r>
          </a:p>
          <a:p>
            <a:pPr lvl="1"/>
            <a:r>
              <a:rPr lang="en-US" sz="1400" dirty="0"/>
              <a:t>Many research readings</a:t>
            </a:r>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4C04A543-CA72-7D4F-8DC0-45297D94986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265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Arial" charset="0"/>
            </a:endParaRPr>
          </a:p>
        </p:txBody>
      </p:sp>
      <p:pic>
        <p:nvPicPr>
          <p:cNvPr id="7" name="Picture 6">
            <a:extLst>
              <a:ext uri="{FF2B5EF4-FFF2-40B4-BE49-F238E27FC236}">
                <a16:creationId xmlns:a16="http://schemas.microsoft.com/office/drawing/2014/main" id="{CD6CE219-6EB8-F749-B658-9578FB7FA0E6}"/>
              </a:ext>
            </a:extLst>
          </p:cNvPr>
          <p:cNvPicPr>
            <a:picLocks noChangeAspect="1"/>
          </p:cNvPicPr>
          <p:nvPr/>
        </p:nvPicPr>
        <p:blipFill>
          <a:blip r:embed="rId8"/>
          <a:stretch>
            <a:fillRect/>
          </a:stretch>
        </p:blipFill>
        <p:spPr>
          <a:xfrm>
            <a:off x="4953000" y="0"/>
            <a:ext cx="4013343" cy="6858000"/>
          </a:xfrm>
          <a:prstGeom prst="rect">
            <a:avLst/>
          </a:prstGeom>
        </p:spPr>
      </p:pic>
    </p:spTree>
    <p:extLst>
      <p:ext uri="{BB962C8B-B14F-4D97-AF65-F5344CB8AC3E}">
        <p14:creationId xmlns:p14="http://schemas.microsoft.com/office/powerpoint/2010/main" val="1639665445"/>
      </p:ext>
    </p:extLst>
  </p:cSld>
  <p:clrMapOvr>
    <a:masterClrMapping/>
  </p:clrMapOvr>
  <p:transition/>
</p:sld>
</file>

<file path=ppt/slides/slide2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p:txBody>
          <a:bodyPr/>
          <a:lstStyle/>
          <a:p>
            <a:r>
              <a:rPr lang="en-US" sz="3500" b="1" dirty="0"/>
              <a:t>Genomics (Fall 2021)</a:t>
            </a:r>
          </a:p>
        </p:txBody>
      </p:sp>
      <p:sp>
        <p:nvSpPr>
          <p:cNvPr id="3" name="Content Placeholder 2">
            <a:extLst>
              <a:ext uri="{FF2B5EF4-FFF2-40B4-BE49-F238E27FC236}">
                <a16:creationId xmlns:a16="http://schemas.microsoft.com/office/drawing/2014/main" id="{54F2CB04-4AC0-1446-84A7-E56C0F7E03D4}"/>
              </a:ext>
            </a:extLst>
          </p:cNvPr>
          <p:cNvSpPr>
            <a:spLocks noGrp="1"/>
          </p:cNvSpPr>
          <p:nvPr>
            <p:ph idx="1"/>
          </p:nvPr>
        </p:nvSpPr>
        <p:spPr>
          <a:xfrm>
            <a:off x="228600" y="1371600"/>
            <a:ext cx="4127376" cy="4876800"/>
          </a:xfrm>
        </p:spPr>
        <p:txBody>
          <a:bodyPr/>
          <a:lstStyle/>
          <a:p>
            <a:r>
              <a:rPr lang="en-US" sz="1600" b="1" dirty="0">
                <a:solidFill>
                  <a:srgbClr val="0432FF"/>
                </a:solidFill>
                <a:hlinkClick r:id="rId2">
                  <a:extLst>
                    <a:ext uri="{A12FA001-AC4F-418D-AE19-62706E023703}">
                      <ahyp:hlinkClr xmlns:ahyp="http://schemas.microsoft.com/office/drawing/2018/hyperlinkcolor" val="tx"/>
                    </a:ext>
                  </a:extLst>
                </a:hlinkClick>
              </a:rPr>
              <a:t>Fall </a:t>
            </a:r>
            <a:r>
              <a:rPr lang="en-US" sz="1600" b="1" dirty="0">
                <a:solidFill>
                  <a:srgbClr val="0432FF"/>
                </a:solidFill>
                <a:hlinkClick r:id="rId3">
                  <a:extLst>
                    <a:ext uri="{A12FA001-AC4F-418D-AE19-62706E023703}">
                      <ahyp:hlinkClr xmlns:ahyp="http://schemas.microsoft.com/office/drawing/2018/hyperlinkcolor" val="tx"/>
                    </a:ext>
                  </a:extLst>
                </a:hlinkClick>
              </a:rPr>
              <a:t>2021</a:t>
            </a:r>
            <a:r>
              <a:rPr lang="en-US" sz="1600" b="1" dirty="0">
                <a:solidFill>
                  <a:srgbClr val="0432FF"/>
                </a:solidFill>
                <a:hlinkClick r:id="rId2">
                  <a:extLst>
                    <a:ext uri="{A12FA001-AC4F-418D-AE19-62706E023703}">
                      <ahyp:hlinkClr xmlns:ahyp="http://schemas.microsoft.com/office/drawing/2018/hyperlinkcolor" val="tx"/>
                    </a:ext>
                  </a:extLst>
                </a:hlinkClick>
              </a:rPr>
              <a:t> Edition: </a:t>
            </a:r>
          </a:p>
          <a:p>
            <a:pPr lvl="1"/>
            <a:r>
              <a:rPr lang="en-US" sz="1400" dirty="0">
                <a:solidFill>
                  <a:srgbClr val="0432FF"/>
                </a:solidFill>
                <a:hlinkClick r:id="rId3">
                  <a:extLst>
                    <a:ext uri="{A12FA001-AC4F-418D-AE19-62706E023703}">
                      <ahyp:hlinkClr xmlns:ahyp="http://schemas.microsoft.com/office/drawing/2018/hyperlinkcolor" val="tx"/>
                    </a:ext>
                  </a:extLst>
                </a:hlinkClick>
              </a:rPr>
              <a:t>https://safari.ethz.ch/projects_and_seminars/fall2021/doku.php?id=bioinformatics</a:t>
            </a:r>
            <a:r>
              <a:rPr lang="en-US" sz="1400" dirty="0">
                <a:solidFill>
                  <a:srgbClr val="0432FF"/>
                </a:solidFill>
              </a:rPr>
              <a:t> </a:t>
            </a:r>
          </a:p>
          <a:p>
            <a:pPr marL="344487" lvl="1" indent="0">
              <a:buNone/>
            </a:pPr>
            <a:endParaRPr lang="en-US" sz="1600" dirty="0">
              <a:solidFill>
                <a:srgbClr val="0432FF"/>
              </a:solidFill>
            </a:endParaRPr>
          </a:p>
          <a:p>
            <a:r>
              <a:rPr lang="en-US" sz="1600" b="1" dirty="0">
                <a:solidFill>
                  <a:srgbClr val="0432FF"/>
                </a:solidFill>
                <a:hlinkClick r:id="rId4">
                  <a:extLst>
                    <a:ext uri="{A12FA001-AC4F-418D-AE19-62706E023703}">
                      <ahyp:hlinkClr xmlns:ahyp="http://schemas.microsoft.com/office/drawing/2018/hyperlinkcolor" val="tx"/>
                    </a:ext>
                  </a:extLst>
                </a:hlinkClick>
              </a:rPr>
              <a:t>Youtube Livestream:</a:t>
            </a:r>
            <a:endParaRPr lang="en-US" sz="1600" b="1" dirty="0">
              <a:solidFill>
                <a:srgbClr val="0432FF"/>
              </a:solidFill>
              <a:hlinkClick r:id="rId5">
                <a:extLst>
                  <a:ext uri="{A12FA001-AC4F-418D-AE19-62706E023703}">
                    <ahyp:hlinkClr xmlns:ahyp="http://schemas.microsoft.com/office/drawing/2018/hyperlinkcolor" val="tx"/>
                  </a:ext>
                </a:extLst>
              </a:hlinkClick>
            </a:endParaRPr>
          </a:p>
          <a:p>
            <a:pPr lvl="1"/>
            <a:r>
              <a:rPr lang="en-US" sz="1400" dirty="0">
                <a:solidFill>
                  <a:srgbClr val="0432FF"/>
                </a:solidFill>
                <a:hlinkClick r:id="rId6">
                  <a:extLst>
                    <a:ext uri="{A12FA001-AC4F-418D-AE19-62706E023703}">
                      <ahyp:hlinkClr xmlns:ahyp="http://schemas.microsoft.com/office/drawing/2018/hyperlinkcolor" val="tx"/>
                    </a:ext>
                  </a:extLst>
                </a:hlinkClick>
              </a:rPr>
              <a:t>https://www.youtube.com/watch?v=MnogTeMjY8k&amp;list=PL5Q2soXY2Zi8sngH-TrNZnDhDkPq55J9J</a:t>
            </a:r>
            <a:r>
              <a:rPr lang="en-US" sz="1400" dirty="0">
                <a:solidFill>
                  <a:srgbClr val="0432FF"/>
                </a:solidFill>
              </a:rPr>
              <a:t> </a:t>
            </a:r>
            <a:endParaRPr lang="en-US" sz="1600" dirty="0">
              <a:solidFill>
                <a:srgbClr val="0432FF"/>
              </a:solidFill>
            </a:endParaRPr>
          </a:p>
          <a:p>
            <a:endParaRPr lang="en-US" sz="1600" dirty="0">
              <a:solidFill>
                <a:srgbClr val="0432FF"/>
              </a:solidFill>
            </a:endParaRPr>
          </a:p>
          <a:p>
            <a:endParaRPr lang="en-US" sz="1600" dirty="0">
              <a:solidFill>
                <a:srgbClr val="0432FF"/>
              </a:solidFill>
            </a:endParaRPr>
          </a:p>
          <a:p>
            <a:r>
              <a:rPr lang="en-US" sz="1600" dirty="0"/>
              <a:t>Project course</a:t>
            </a:r>
          </a:p>
          <a:p>
            <a:pPr lvl="1"/>
            <a:r>
              <a:rPr lang="en-US" sz="1400" dirty="0"/>
              <a:t>Taken by Bachelor’s/Master’s students</a:t>
            </a:r>
          </a:p>
          <a:p>
            <a:pPr lvl="1"/>
            <a:r>
              <a:rPr lang="en-US" sz="1400" dirty="0"/>
              <a:t>Genomics lectures</a:t>
            </a:r>
          </a:p>
          <a:p>
            <a:pPr lvl="1"/>
            <a:r>
              <a:rPr lang="en-US" sz="1400" dirty="0"/>
              <a:t>Hands-on research exploration</a:t>
            </a:r>
          </a:p>
          <a:p>
            <a:pPr lvl="1"/>
            <a:r>
              <a:rPr lang="en-US" sz="1400" dirty="0"/>
              <a:t>Many research readings</a:t>
            </a:r>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4C04A543-CA72-7D4F-8DC0-45297D94986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266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Arial" charset="0"/>
            </a:endParaRPr>
          </a:p>
        </p:txBody>
      </p:sp>
      <p:pic>
        <p:nvPicPr>
          <p:cNvPr id="7" name="Picture 6">
            <a:extLst>
              <a:ext uri="{FF2B5EF4-FFF2-40B4-BE49-F238E27FC236}">
                <a16:creationId xmlns:a16="http://schemas.microsoft.com/office/drawing/2014/main" id="{CD6CE219-6EB8-F749-B658-9578FB7FA0E6}"/>
              </a:ext>
            </a:extLst>
          </p:cNvPr>
          <p:cNvPicPr>
            <a:picLocks noChangeAspect="1"/>
          </p:cNvPicPr>
          <p:nvPr/>
        </p:nvPicPr>
        <p:blipFill>
          <a:blip r:embed="rId7"/>
          <a:stretch>
            <a:fillRect/>
          </a:stretch>
        </p:blipFill>
        <p:spPr>
          <a:xfrm>
            <a:off x="4953000" y="0"/>
            <a:ext cx="4013343" cy="6858000"/>
          </a:xfrm>
          <a:prstGeom prst="rect">
            <a:avLst/>
          </a:prstGeom>
        </p:spPr>
      </p:pic>
    </p:spTree>
    <p:extLst>
      <p:ext uri="{BB962C8B-B14F-4D97-AF65-F5344CB8AC3E}">
        <p14:creationId xmlns:p14="http://schemas.microsoft.com/office/powerpoint/2010/main" val="1317284114"/>
      </p:ext>
    </p:extLst>
  </p:cSld>
  <p:clrMapOvr>
    <a:masterClrMapping/>
  </p:clrMapOvr>
  <p:transition/>
</p:sld>
</file>

<file path=ppt/slides/slide2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p:txBody>
          <a:bodyPr/>
          <a:lstStyle/>
          <a:p>
            <a:r>
              <a:rPr lang="en-US" sz="3500" b="1" dirty="0"/>
              <a:t>Hetero. Systems (Fall’21)</a:t>
            </a:r>
          </a:p>
        </p:txBody>
      </p:sp>
      <p:sp>
        <p:nvSpPr>
          <p:cNvPr id="3" name="Content Placeholder 2">
            <a:extLst>
              <a:ext uri="{FF2B5EF4-FFF2-40B4-BE49-F238E27FC236}">
                <a16:creationId xmlns:a16="http://schemas.microsoft.com/office/drawing/2014/main" id="{54F2CB04-4AC0-1446-84A7-E56C0F7E03D4}"/>
              </a:ext>
            </a:extLst>
          </p:cNvPr>
          <p:cNvSpPr>
            <a:spLocks noGrp="1"/>
          </p:cNvSpPr>
          <p:nvPr>
            <p:ph idx="1"/>
          </p:nvPr>
        </p:nvSpPr>
        <p:spPr>
          <a:xfrm>
            <a:off x="228600" y="1371600"/>
            <a:ext cx="4127376" cy="4876800"/>
          </a:xfrm>
        </p:spPr>
        <p:txBody>
          <a:bodyPr/>
          <a:lstStyle/>
          <a:p>
            <a:r>
              <a:rPr lang="en-US" sz="1600" b="1" dirty="0">
                <a:solidFill>
                  <a:srgbClr val="0432FF"/>
                </a:solidFill>
                <a:hlinkClick r:id="rId2">
                  <a:extLst>
                    <a:ext uri="{A12FA001-AC4F-418D-AE19-62706E023703}">
                      <ahyp:hlinkClr xmlns:ahyp="http://schemas.microsoft.com/office/drawing/2018/hyperlinkcolor" val="tx"/>
                    </a:ext>
                  </a:extLst>
                </a:hlinkClick>
              </a:rPr>
              <a:t>Fall </a:t>
            </a:r>
            <a:r>
              <a:rPr lang="en-US" sz="1600" b="1" dirty="0">
                <a:solidFill>
                  <a:srgbClr val="0432FF"/>
                </a:solidFill>
                <a:hlinkClick r:id="rId3">
                  <a:extLst>
                    <a:ext uri="{A12FA001-AC4F-418D-AE19-62706E023703}">
                      <ahyp:hlinkClr xmlns:ahyp="http://schemas.microsoft.com/office/drawing/2018/hyperlinkcolor" val="tx"/>
                    </a:ext>
                  </a:extLst>
                </a:hlinkClick>
              </a:rPr>
              <a:t>2021</a:t>
            </a:r>
            <a:r>
              <a:rPr lang="en-US" sz="1600" b="1" dirty="0">
                <a:solidFill>
                  <a:srgbClr val="0432FF"/>
                </a:solidFill>
                <a:hlinkClick r:id="rId2">
                  <a:extLst>
                    <a:ext uri="{A12FA001-AC4F-418D-AE19-62706E023703}">
                      <ahyp:hlinkClr xmlns:ahyp="http://schemas.microsoft.com/office/drawing/2018/hyperlinkcolor" val="tx"/>
                    </a:ext>
                  </a:extLst>
                </a:hlinkClick>
              </a:rPr>
              <a:t> Edition: </a:t>
            </a:r>
          </a:p>
          <a:p>
            <a:pPr lvl="1"/>
            <a:r>
              <a:rPr lang="en-US" sz="1400" dirty="0">
                <a:solidFill>
                  <a:srgbClr val="0432FF"/>
                </a:solidFill>
                <a:hlinkClick r:id="rId3">
                  <a:extLst>
                    <a:ext uri="{A12FA001-AC4F-418D-AE19-62706E023703}">
                      <ahyp:hlinkClr xmlns:ahyp="http://schemas.microsoft.com/office/drawing/2018/hyperlinkcolor" val="tx"/>
                    </a:ext>
                  </a:extLst>
                </a:hlinkClick>
              </a:rPr>
              <a:t>https://safari.ethz.ch/projects_and_seminars/fall2021/doku.php?id=heterogeneous_systems</a:t>
            </a:r>
            <a:r>
              <a:rPr lang="en-US" sz="1400" dirty="0">
                <a:solidFill>
                  <a:srgbClr val="0432FF"/>
                </a:solidFill>
              </a:rPr>
              <a:t> </a:t>
            </a:r>
          </a:p>
          <a:p>
            <a:pPr lvl="1"/>
            <a:endParaRPr lang="en-US" sz="1600" dirty="0">
              <a:solidFill>
                <a:srgbClr val="0432FF"/>
              </a:solidFill>
            </a:endParaRPr>
          </a:p>
          <a:p>
            <a:r>
              <a:rPr lang="en-US" sz="1600" b="1" dirty="0">
                <a:solidFill>
                  <a:srgbClr val="0432FF"/>
                </a:solidFill>
                <a:hlinkClick r:id="rId4">
                  <a:extLst>
                    <a:ext uri="{A12FA001-AC4F-418D-AE19-62706E023703}">
                      <ahyp:hlinkClr xmlns:ahyp="http://schemas.microsoft.com/office/drawing/2018/hyperlinkcolor" val="tx"/>
                    </a:ext>
                  </a:extLst>
                </a:hlinkClick>
              </a:rPr>
              <a:t>Youtube </a:t>
            </a:r>
            <a:r>
              <a:rPr lang="en-US" sz="1600" b="1" dirty="0">
                <a:solidFill>
                  <a:srgbClr val="0432FF"/>
                </a:solidFill>
                <a:hlinkClick r:id="rId5">
                  <a:extLst>
                    <a:ext uri="{A12FA001-AC4F-418D-AE19-62706E023703}">
                      <ahyp:hlinkClr xmlns:ahyp="http://schemas.microsoft.com/office/drawing/2018/hyperlinkcolor" val="tx"/>
                    </a:ext>
                  </a:extLst>
                </a:hlinkClick>
              </a:rPr>
              <a:t>Livestream</a:t>
            </a:r>
            <a:r>
              <a:rPr lang="en-US" sz="1600" b="1" dirty="0">
                <a:solidFill>
                  <a:srgbClr val="0432FF"/>
                </a:solidFill>
                <a:hlinkClick r:id="rId4">
                  <a:extLst>
                    <a:ext uri="{A12FA001-AC4F-418D-AE19-62706E023703}">
                      <ahyp:hlinkClr xmlns:ahyp="http://schemas.microsoft.com/office/drawing/2018/hyperlinkcolor" val="tx"/>
                    </a:ext>
                  </a:extLst>
                </a:hlinkClick>
              </a:rPr>
              <a:t>:</a:t>
            </a:r>
            <a:endParaRPr lang="en-US" sz="1600" b="1" dirty="0">
              <a:solidFill>
                <a:srgbClr val="0432FF"/>
              </a:solidFill>
              <a:hlinkClick r:id="rId6">
                <a:extLst>
                  <a:ext uri="{A12FA001-AC4F-418D-AE19-62706E023703}">
                    <ahyp:hlinkClr xmlns:ahyp="http://schemas.microsoft.com/office/drawing/2018/hyperlinkcolor" val="tx"/>
                  </a:ext>
                </a:extLst>
              </a:hlinkClick>
            </a:endParaRPr>
          </a:p>
          <a:p>
            <a:pPr lvl="1"/>
            <a:r>
              <a:rPr lang="en-US" sz="1400" dirty="0">
                <a:solidFill>
                  <a:srgbClr val="0432FF"/>
                </a:solidFill>
                <a:hlinkClick r:id="rId5">
                  <a:extLst>
                    <a:ext uri="{A12FA001-AC4F-418D-AE19-62706E023703}">
                      <ahyp:hlinkClr xmlns:ahyp="http://schemas.microsoft.com/office/drawing/2018/hyperlinkcolor" val="tx"/>
                    </a:ext>
                  </a:extLst>
                </a:hlinkClick>
              </a:rPr>
              <a:t>https://www.youtube.com/watch?v=QY_bjwzsfMM&amp;list=PL5Q2soXY2Zi_OwkTgEyA6tk3UsoPBH737</a:t>
            </a:r>
            <a:r>
              <a:rPr lang="en-US" sz="1400" dirty="0">
                <a:solidFill>
                  <a:srgbClr val="0432FF"/>
                </a:solidFill>
              </a:rPr>
              <a:t> </a:t>
            </a:r>
          </a:p>
          <a:p>
            <a:pPr lvl="1"/>
            <a:endParaRPr lang="en-US" sz="1600" dirty="0">
              <a:solidFill>
                <a:srgbClr val="0432FF"/>
              </a:solidFill>
            </a:endParaRPr>
          </a:p>
          <a:p>
            <a:endParaRPr lang="en-US" sz="1600" dirty="0">
              <a:solidFill>
                <a:srgbClr val="0432FF"/>
              </a:solidFill>
            </a:endParaRPr>
          </a:p>
          <a:p>
            <a:r>
              <a:rPr lang="en-US" sz="1600" dirty="0"/>
              <a:t>Project course</a:t>
            </a:r>
          </a:p>
          <a:p>
            <a:pPr lvl="1"/>
            <a:r>
              <a:rPr lang="en-US" sz="1400" dirty="0"/>
              <a:t>Taken by Bachelor’s/Master’s students</a:t>
            </a:r>
          </a:p>
          <a:p>
            <a:pPr lvl="1"/>
            <a:r>
              <a:rPr lang="en-US" sz="1400" dirty="0"/>
              <a:t>GPU and Parallelism lectures</a:t>
            </a:r>
          </a:p>
          <a:p>
            <a:pPr lvl="1"/>
            <a:r>
              <a:rPr lang="en-US" sz="1400" dirty="0"/>
              <a:t>Hands-on research exploration</a:t>
            </a:r>
          </a:p>
          <a:p>
            <a:pPr lvl="1"/>
            <a:r>
              <a:rPr lang="en-US" sz="1400" dirty="0"/>
              <a:t>Many research readings</a:t>
            </a:r>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4C04A543-CA72-7D4F-8DC0-45297D94986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267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Arial" charset="0"/>
            </a:endParaRPr>
          </a:p>
        </p:txBody>
      </p:sp>
      <p:pic>
        <p:nvPicPr>
          <p:cNvPr id="5" name="Picture 4">
            <a:extLst>
              <a:ext uri="{FF2B5EF4-FFF2-40B4-BE49-F238E27FC236}">
                <a16:creationId xmlns:a16="http://schemas.microsoft.com/office/drawing/2014/main" id="{53A1A99C-1B4B-744D-8684-6A3CB296A5CD}"/>
              </a:ext>
            </a:extLst>
          </p:cNvPr>
          <p:cNvPicPr>
            <a:picLocks noChangeAspect="1"/>
          </p:cNvPicPr>
          <p:nvPr/>
        </p:nvPicPr>
        <p:blipFill>
          <a:blip r:embed="rId7"/>
          <a:stretch>
            <a:fillRect/>
          </a:stretch>
        </p:blipFill>
        <p:spPr>
          <a:xfrm>
            <a:off x="5285939" y="0"/>
            <a:ext cx="3858061" cy="6858000"/>
          </a:xfrm>
          <a:prstGeom prst="rect">
            <a:avLst/>
          </a:prstGeom>
        </p:spPr>
      </p:pic>
    </p:spTree>
    <p:extLst>
      <p:ext uri="{BB962C8B-B14F-4D97-AF65-F5344CB8AC3E}">
        <p14:creationId xmlns:p14="http://schemas.microsoft.com/office/powerpoint/2010/main" val="3584317480"/>
      </p:ext>
    </p:extLst>
  </p:cSld>
  <p:clrMapOvr>
    <a:masterClrMapping/>
  </p:clrMapOvr>
  <p:transition/>
</p:sld>
</file>

<file path=ppt/slides/slide2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p:txBody>
          <a:bodyPr/>
          <a:lstStyle/>
          <a:p>
            <a:r>
              <a:rPr lang="en-US" sz="3500" b="1" dirty="0"/>
              <a:t>HW/SW Co-Design (Spring 2022)</a:t>
            </a:r>
          </a:p>
        </p:txBody>
      </p:sp>
      <p:sp>
        <p:nvSpPr>
          <p:cNvPr id="3" name="Content Placeholder 2">
            <a:extLst>
              <a:ext uri="{FF2B5EF4-FFF2-40B4-BE49-F238E27FC236}">
                <a16:creationId xmlns:a16="http://schemas.microsoft.com/office/drawing/2014/main" id="{54F2CB04-4AC0-1446-84A7-E56C0F7E03D4}"/>
              </a:ext>
            </a:extLst>
          </p:cNvPr>
          <p:cNvSpPr>
            <a:spLocks noGrp="1"/>
          </p:cNvSpPr>
          <p:nvPr>
            <p:ph idx="1"/>
          </p:nvPr>
        </p:nvSpPr>
        <p:spPr>
          <a:xfrm>
            <a:off x="228600" y="1371600"/>
            <a:ext cx="4127376" cy="4876800"/>
          </a:xfrm>
        </p:spPr>
        <p:txBody>
          <a:bodyPr/>
          <a:lstStyle/>
          <a:p>
            <a:r>
              <a:rPr lang="en-US" sz="1600" b="1" dirty="0">
                <a:solidFill>
                  <a:srgbClr val="0432FF"/>
                </a:solidFill>
                <a:hlinkClick r:id="rId2">
                  <a:extLst>
                    <a:ext uri="{A12FA001-AC4F-418D-AE19-62706E023703}">
                      <ahyp:hlinkClr xmlns:ahyp="http://schemas.microsoft.com/office/drawing/2018/hyperlinkcolor" val="tx"/>
                    </a:ext>
                  </a:extLst>
                </a:hlinkClick>
              </a:rPr>
              <a:t>Spring 2022 Edition: </a:t>
            </a:r>
          </a:p>
          <a:p>
            <a:pPr lvl="1"/>
            <a:r>
              <a:rPr lang="en-US" sz="1400" dirty="0">
                <a:solidFill>
                  <a:srgbClr val="0432FF"/>
                </a:solidFill>
                <a:hlinkClick r:id="rId3">
                  <a:extLst>
                    <a:ext uri="{A12FA001-AC4F-418D-AE19-62706E023703}">
                      <ahyp:hlinkClr xmlns:ahyp="http://schemas.microsoft.com/office/drawing/2018/hyperlinkcolor" val="tx"/>
                    </a:ext>
                  </a:extLst>
                </a:hlinkClick>
              </a:rPr>
              <a:t>https://safari.ethz.ch/projects_and_seminars/spring2022/doku.php?id=hw_sw_codesign</a:t>
            </a:r>
            <a:endParaRPr lang="en-US" sz="1400" dirty="0">
              <a:solidFill>
                <a:srgbClr val="0432FF"/>
              </a:solidFill>
            </a:endParaRPr>
          </a:p>
          <a:p>
            <a:pPr marL="344487" lvl="1" indent="0">
              <a:buNone/>
            </a:pPr>
            <a:endParaRPr lang="en-US" sz="1600" dirty="0">
              <a:solidFill>
                <a:srgbClr val="0432FF"/>
              </a:solidFill>
            </a:endParaRPr>
          </a:p>
          <a:p>
            <a:r>
              <a:rPr lang="en-US" sz="1600" b="1" dirty="0">
                <a:solidFill>
                  <a:srgbClr val="0432FF"/>
                </a:solidFill>
                <a:hlinkClick r:id="rId4">
                  <a:extLst>
                    <a:ext uri="{A12FA001-AC4F-418D-AE19-62706E023703}">
                      <ahyp:hlinkClr xmlns:ahyp="http://schemas.microsoft.com/office/drawing/2018/hyperlinkcolor" val="tx"/>
                    </a:ext>
                  </a:extLst>
                </a:hlinkClick>
              </a:rPr>
              <a:t>Youtube Livestream:</a:t>
            </a:r>
            <a:endParaRPr lang="en-US" sz="1600" b="1" dirty="0">
              <a:solidFill>
                <a:srgbClr val="0432FF"/>
              </a:solidFill>
              <a:hlinkClick r:id="rId5">
                <a:extLst>
                  <a:ext uri="{A12FA001-AC4F-418D-AE19-62706E023703}">
                    <ahyp:hlinkClr xmlns:ahyp="http://schemas.microsoft.com/office/drawing/2018/hyperlinkcolor" val="tx"/>
                  </a:ext>
                </a:extLst>
              </a:hlinkClick>
            </a:endParaRPr>
          </a:p>
          <a:p>
            <a:pPr lvl="1"/>
            <a:r>
              <a:rPr lang="en-US" sz="1400" dirty="0">
                <a:solidFill>
                  <a:srgbClr val="0432FF"/>
                </a:solidFill>
                <a:hlinkClick r:id="rId6">
                  <a:extLst>
                    <a:ext uri="{A12FA001-AC4F-418D-AE19-62706E023703}">
                      <ahyp:hlinkClr xmlns:ahyp="http://schemas.microsoft.com/office/drawing/2018/hyperlinkcolor" val="tx"/>
                    </a:ext>
                  </a:extLst>
                </a:hlinkClick>
              </a:rPr>
              <a:t>https://youtube.com/playlist?list=PL5Q2soXY2Zi8nH7un3ghD2nutKWWDk-NK</a:t>
            </a:r>
            <a:endParaRPr lang="en-US" sz="1400" dirty="0">
              <a:solidFill>
                <a:srgbClr val="0432FF"/>
              </a:solidFill>
            </a:endParaRPr>
          </a:p>
          <a:p>
            <a:endParaRPr lang="en-US" sz="1600" dirty="0">
              <a:solidFill>
                <a:srgbClr val="0432FF"/>
              </a:solidFill>
            </a:endParaRPr>
          </a:p>
          <a:p>
            <a:endParaRPr lang="en-US" sz="1600" dirty="0">
              <a:solidFill>
                <a:srgbClr val="0432FF"/>
              </a:solidFill>
            </a:endParaRPr>
          </a:p>
          <a:p>
            <a:r>
              <a:rPr lang="en-US" sz="1600" dirty="0"/>
              <a:t>Project course</a:t>
            </a:r>
          </a:p>
          <a:p>
            <a:pPr lvl="1"/>
            <a:r>
              <a:rPr lang="en-US" sz="1400" dirty="0"/>
              <a:t>Taken by Bachelor’s/Master’s students</a:t>
            </a:r>
          </a:p>
          <a:p>
            <a:pPr lvl="1"/>
            <a:r>
              <a:rPr lang="en-US" sz="1400" dirty="0"/>
              <a:t>HW/SW co-design lectures</a:t>
            </a:r>
          </a:p>
          <a:p>
            <a:pPr lvl="1"/>
            <a:r>
              <a:rPr lang="en-US" sz="1400" dirty="0"/>
              <a:t>Hands-on research exploration</a:t>
            </a:r>
          </a:p>
          <a:p>
            <a:pPr lvl="1"/>
            <a:r>
              <a:rPr lang="en-US" sz="1400" dirty="0"/>
              <a:t>Many research readings</a:t>
            </a:r>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4C04A543-CA72-7D4F-8DC0-45297D94986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268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Arial" charset="0"/>
            </a:endParaRPr>
          </a:p>
        </p:txBody>
      </p:sp>
      <p:pic>
        <p:nvPicPr>
          <p:cNvPr id="5" name="Picture 4">
            <a:extLst>
              <a:ext uri="{FF2B5EF4-FFF2-40B4-BE49-F238E27FC236}">
                <a16:creationId xmlns:a16="http://schemas.microsoft.com/office/drawing/2014/main" id="{07929472-62AD-AB4E-A75A-BE2AA054DBA5}"/>
              </a:ext>
            </a:extLst>
          </p:cNvPr>
          <p:cNvPicPr>
            <a:picLocks noChangeAspect="1"/>
          </p:cNvPicPr>
          <p:nvPr/>
        </p:nvPicPr>
        <p:blipFill>
          <a:blip r:embed="rId7"/>
          <a:stretch>
            <a:fillRect/>
          </a:stretch>
        </p:blipFill>
        <p:spPr>
          <a:xfrm>
            <a:off x="5292480" y="908720"/>
            <a:ext cx="3600000" cy="2205344"/>
          </a:xfrm>
          <a:prstGeom prst="rect">
            <a:avLst/>
          </a:prstGeom>
        </p:spPr>
      </p:pic>
      <p:pic>
        <p:nvPicPr>
          <p:cNvPr id="6" name="Picture 5">
            <a:extLst>
              <a:ext uri="{FF2B5EF4-FFF2-40B4-BE49-F238E27FC236}">
                <a16:creationId xmlns:a16="http://schemas.microsoft.com/office/drawing/2014/main" id="{CD8CB39F-DC1B-2F4D-8F50-25FE46B07DFB}"/>
              </a:ext>
            </a:extLst>
          </p:cNvPr>
          <p:cNvPicPr>
            <a:picLocks noChangeAspect="1"/>
          </p:cNvPicPr>
          <p:nvPr/>
        </p:nvPicPr>
        <p:blipFill>
          <a:blip r:embed="rId8"/>
          <a:stretch>
            <a:fillRect/>
          </a:stretch>
        </p:blipFill>
        <p:spPr>
          <a:xfrm>
            <a:off x="5292480" y="3097214"/>
            <a:ext cx="3600000" cy="3572146"/>
          </a:xfrm>
          <a:prstGeom prst="rect">
            <a:avLst/>
          </a:prstGeom>
        </p:spPr>
      </p:pic>
    </p:spTree>
    <p:extLst>
      <p:ext uri="{BB962C8B-B14F-4D97-AF65-F5344CB8AC3E}">
        <p14:creationId xmlns:p14="http://schemas.microsoft.com/office/powerpoint/2010/main" val="3802774207"/>
      </p:ext>
    </p:extLst>
  </p:cSld>
  <p:clrMapOvr>
    <a:masterClrMapping/>
  </p:clrMapOvr>
  <p:transition/>
</p:sld>
</file>

<file path=ppt/slides/slide2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p:txBody>
          <a:bodyPr/>
          <a:lstStyle/>
          <a:p>
            <a:r>
              <a:rPr lang="en-US" sz="3500" b="1" dirty="0"/>
              <a:t>SSD Course (Spring 2022)</a:t>
            </a:r>
          </a:p>
        </p:txBody>
      </p:sp>
      <p:sp>
        <p:nvSpPr>
          <p:cNvPr id="3" name="Content Placeholder 2">
            <a:extLst>
              <a:ext uri="{FF2B5EF4-FFF2-40B4-BE49-F238E27FC236}">
                <a16:creationId xmlns:a16="http://schemas.microsoft.com/office/drawing/2014/main" id="{54F2CB04-4AC0-1446-84A7-E56C0F7E03D4}"/>
              </a:ext>
            </a:extLst>
          </p:cNvPr>
          <p:cNvSpPr>
            <a:spLocks noGrp="1"/>
          </p:cNvSpPr>
          <p:nvPr>
            <p:ph idx="1"/>
          </p:nvPr>
        </p:nvSpPr>
        <p:spPr>
          <a:xfrm>
            <a:off x="228600" y="1371600"/>
            <a:ext cx="4127376" cy="4876800"/>
          </a:xfrm>
        </p:spPr>
        <p:txBody>
          <a:bodyPr/>
          <a:lstStyle/>
          <a:p>
            <a:r>
              <a:rPr lang="en-US" sz="1600" b="1" dirty="0">
                <a:solidFill>
                  <a:srgbClr val="0432FF"/>
                </a:solidFill>
                <a:hlinkClick r:id="rId2">
                  <a:extLst>
                    <a:ext uri="{A12FA001-AC4F-418D-AE19-62706E023703}">
                      <ahyp:hlinkClr xmlns:ahyp="http://schemas.microsoft.com/office/drawing/2018/hyperlinkcolor" val="tx"/>
                    </a:ext>
                  </a:extLst>
                </a:hlinkClick>
              </a:rPr>
              <a:t>Spring </a:t>
            </a:r>
            <a:r>
              <a:rPr lang="en-US" sz="1600" b="1" dirty="0">
                <a:solidFill>
                  <a:srgbClr val="0432FF"/>
                </a:solidFill>
                <a:hlinkClick r:id="rId3">
                  <a:extLst>
                    <a:ext uri="{A12FA001-AC4F-418D-AE19-62706E023703}">
                      <ahyp:hlinkClr xmlns:ahyp="http://schemas.microsoft.com/office/drawing/2018/hyperlinkcolor" val="tx"/>
                    </a:ext>
                  </a:extLst>
                </a:hlinkClick>
              </a:rPr>
              <a:t>2022</a:t>
            </a:r>
            <a:r>
              <a:rPr lang="en-US" sz="1600" b="1" dirty="0">
                <a:solidFill>
                  <a:srgbClr val="0432FF"/>
                </a:solidFill>
                <a:hlinkClick r:id="rId2">
                  <a:extLst>
                    <a:ext uri="{A12FA001-AC4F-418D-AE19-62706E023703}">
                      <ahyp:hlinkClr xmlns:ahyp="http://schemas.microsoft.com/office/drawing/2018/hyperlinkcolor" val="tx"/>
                    </a:ext>
                  </a:extLst>
                </a:hlinkClick>
              </a:rPr>
              <a:t> Edition: </a:t>
            </a:r>
          </a:p>
          <a:p>
            <a:pPr lvl="1"/>
            <a:r>
              <a:rPr lang="en-US" sz="1400" dirty="0">
                <a:solidFill>
                  <a:srgbClr val="0000FF"/>
                </a:solidFill>
                <a:hlinkClick r:id="rId3">
                  <a:extLst>
                    <a:ext uri="{A12FA001-AC4F-418D-AE19-62706E023703}">
                      <ahyp:hlinkClr xmlns:ahyp="http://schemas.microsoft.com/office/drawing/2018/hyperlinkcolor" val="tx"/>
                    </a:ext>
                  </a:extLst>
                </a:hlinkClick>
              </a:rPr>
              <a:t>https://safari.ethz.ch/projects_and_seminars/spring2022/doku.php?id=modern_ssds</a:t>
            </a:r>
            <a:r>
              <a:rPr lang="en-US" sz="1400" dirty="0">
                <a:solidFill>
                  <a:srgbClr val="0000FF"/>
                </a:solidFill>
              </a:rPr>
              <a:t> </a:t>
            </a:r>
          </a:p>
          <a:p>
            <a:pPr lvl="1"/>
            <a:endParaRPr lang="en-US" sz="1600" dirty="0">
              <a:solidFill>
                <a:srgbClr val="0432FF"/>
              </a:solidFill>
            </a:endParaRPr>
          </a:p>
          <a:p>
            <a:r>
              <a:rPr lang="en-US" sz="1600" b="1" dirty="0">
                <a:solidFill>
                  <a:srgbClr val="0432FF"/>
                </a:solidFill>
                <a:hlinkClick r:id="rId4">
                  <a:extLst>
                    <a:ext uri="{A12FA001-AC4F-418D-AE19-62706E023703}">
                      <ahyp:hlinkClr xmlns:ahyp="http://schemas.microsoft.com/office/drawing/2018/hyperlinkcolor" val="tx"/>
                    </a:ext>
                  </a:extLst>
                </a:hlinkClick>
              </a:rPr>
              <a:t>Youtube Livestream:</a:t>
            </a:r>
            <a:endParaRPr lang="en-US" sz="1600" b="1" dirty="0">
              <a:solidFill>
                <a:srgbClr val="0432FF"/>
              </a:solidFill>
              <a:hlinkClick r:id="rId5">
                <a:extLst>
                  <a:ext uri="{A12FA001-AC4F-418D-AE19-62706E023703}">
                    <ahyp:hlinkClr xmlns:ahyp="http://schemas.microsoft.com/office/drawing/2018/hyperlinkcolor" val="tx"/>
                  </a:ext>
                </a:extLst>
              </a:hlinkClick>
            </a:endParaRPr>
          </a:p>
          <a:p>
            <a:pPr lvl="1"/>
            <a:r>
              <a:rPr lang="en-US" sz="1400" dirty="0">
                <a:solidFill>
                  <a:srgbClr val="0000FF"/>
                </a:solidFill>
                <a:hlinkClick r:id="rId4">
                  <a:extLst>
                    <a:ext uri="{A12FA001-AC4F-418D-AE19-62706E023703}">
                      <ahyp:hlinkClr xmlns:ahyp="http://schemas.microsoft.com/office/drawing/2018/hyperlinkcolor" val="tx"/>
                    </a:ext>
                  </a:extLst>
                </a:hlinkClick>
              </a:rPr>
              <a:t>https://www.youtube.com/watch?v=_q4rm71DsY4&amp;list=PL5Q2soXY2Zi8vabcse1kL22DEcgMl2RAq</a:t>
            </a:r>
            <a:r>
              <a:rPr lang="en-US" sz="1400" dirty="0">
                <a:solidFill>
                  <a:srgbClr val="0000FF"/>
                </a:solidFill>
              </a:rPr>
              <a:t> </a:t>
            </a:r>
            <a:endParaRPr lang="en-US" sz="1600" dirty="0">
              <a:solidFill>
                <a:srgbClr val="0000FF"/>
              </a:solidFill>
            </a:endParaRPr>
          </a:p>
          <a:p>
            <a:endParaRPr lang="en-US" sz="1600" dirty="0">
              <a:solidFill>
                <a:srgbClr val="0432FF"/>
              </a:solidFill>
            </a:endParaRPr>
          </a:p>
          <a:p>
            <a:endParaRPr lang="en-US" sz="1600" dirty="0">
              <a:solidFill>
                <a:srgbClr val="0432FF"/>
              </a:solidFill>
            </a:endParaRPr>
          </a:p>
          <a:p>
            <a:r>
              <a:rPr lang="en-US" sz="1600" dirty="0"/>
              <a:t>Project course</a:t>
            </a:r>
          </a:p>
          <a:p>
            <a:pPr lvl="1"/>
            <a:r>
              <a:rPr lang="en-US" sz="1400" dirty="0"/>
              <a:t>Taken by Bachelor’s/Master’s students</a:t>
            </a:r>
          </a:p>
          <a:p>
            <a:pPr lvl="1"/>
            <a:r>
              <a:rPr lang="en-US" sz="1400" dirty="0"/>
              <a:t>SSD Basics and Advanced Topics</a:t>
            </a:r>
          </a:p>
          <a:p>
            <a:pPr lvl="1"/>
            <a:r>
              <a:rPr lang="en-US" sz="1400" dirty="0"/>
              <a:t>Hands-on research exploration</a:t>
            </a:r>
          </a:p>
          <a:p>
            <a:pPr lvl="1"/>
            <a:r>
              <a:rPr lang="en-US" sz="1400" dirty="0"/>
              <a:t>Many research readings</a:t>
            </a:r>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4C04A543-CA72-7D4F-8DC0-45297D94986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269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Arial" charset="0"/>
            </a:endParaRPr>
          </a:p>
        </p:txBody>
      </p:sp>
      <p:pic>
        <p:nvPicPr>
          <p:cNvPr id="7" name="Picture 6">
            <a:extLst>
              <a:ext uri="{FF2B5EF4-FFF2-40B4-BE49-F238E27FC236}">
                <a16:creationId xmlns:a16="http://schemas.microsoft.com/office/drawing/2014/main" id="{3046AD48-5FCD-3C98-E8A2-A00B51668526}"/>
              </a:ext>
            </a:extLst>
          </p:cNvPr>
          <p:cNvPicPr>
            <a:picLocks noChangeAspect="1"/>
          </p:cNvPicPr>
          <p:nvPr/>
        </p:nvPicPr>
        <p:blipFill>
          <a:blip r:embed="rId6"/>
          <a:stretch>
            <a:fillRect/>
          </a:stretch>
        </p:blipFill>
        <p:spPr>
          <a:xfrm>
            <a:off x="4975419" y="980728"/>
            <a:ext cx="4046636" cy="2773219"/>
          </a:xfrm>
          <a:prstGeom prst="rect">
            <a:avLst/>
          </a:prstGeom>
        </p:spPr>
      </p:pic>
      <p:pic>
        <p:nvPicPr>
          <p:cNvPr id="8" name="Picture 7">
            <a:extLst>
              <a:ext uri="{FF2B5EF4-FFF2-40B4-BE49-F238E27FC236}">
                <a16:creationId xmlns:a16="http://schemas.microsoft.com/office/drawing/2014/main" id="{51EEFCF4-8E7C-ACAA-6D85-CB72A2373879}"/>
              </a:ext>
            </a:extLst>
          </p:cNvPr>
          <p:cNvPicPr>
            <a:picLocks noChangeAspect="1"/>
          </p:cNvPicPr>
          <p:nvPr/>
        </p:nvPicPr>
        <p:blipFill>
          <a:blip r:embed="rId7"/>
          <a:stretch>
            <a:fillRect/>
          </a:stretch>
        </p:blipFill>
        <p:spPr>
          <a:xfrm>
            <a:off x="4989859" y="3798920"/>
            <a:ext cx="4046637" cy="2773220"/>
          </a:xfrm>
          <a:prstGeom prst="rect">
            <a:avLst/>
          </a:prstGeom>
        </p:spPr>
      </p:pic>
    </p:spTree>
    <p:extLst>
      <p:ext uri="{BB962C8B-B14F-4D97-AF65-F5344CB8AC3E}">
        <p14:creationId xmlns:p14="http://schemas.microsoft.com/office/powerpoint/2010/main" val="152635699"/>
      </p:ext>
    </p:extLst>
  </p:cSld>
  <p:clrMapOvr>
    <a:masterClrMapping/>
  </p:clrMapOvr>
  <p:transition/>
</p:sld>
</file>

<file path=ppt/slides/slide2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a:xfrm>
            <a:off x="228600" y="0"/>
            <a:ext cx="8610600" cy="908719"/>
          </a:xfrm>
        </p:spPr>
        <p:txBody>
          <a:bodyPr anchor="ctr"/>
          <a:lstStyle/>
          <a:p>
            <a:r>
              <a:rPr lang="en-US" dirty="0">
                <a:latin typeface="Garamond" charset="0"/>
                <a:ea typeface="ＭＳ Ｐゴシック" charset="0"/>
                <a:cs typeface="ＭＳ Ｐゴシック" charset="0"/>
              </a:rPr>
              <a:t>Acknowledgments</a:t>
            </a:r>
          </a:p>
        </p:txBody>
      </p:sp>
      <p:sp>
        <p:nvSpPr>
          <p:cNvPr id="52" name="TextBox 51">
            <a:extLst>
              <a:ext uri="{FF2B5EF4-FFF2-40B4-BE49-F238E27FC236}">
                <a16:creationId xmlns:a16="http://schemas.microsoft.com/office/drawing/2014/main" id="{B20308FE-2DB7-BE46-A9A0-BA74A2CC6B83}"/>
              </a:ext>
            </a:extLst>
          </p:cNvPr>
          <p:cNvSpPr txBox="1"/>
          <p:nvPr/>
        </p:nvSpPr>
        <p:spPr>
          <a:xfrm>
            <a:off x="650894" y="4568785"/>
            <a:ext cx="8068234" cy="190821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w="22225">
                  <a:solidFill>
                    <a:srgbClr val="35742A">
                      <a:lumMod val="50000"/>
                    </a:srgbClr>
                  </a:solidFill>
                  <a:prstDash val="solid"/>
                </a:ln>
                <a:solidFill>
                  <a:srgbClr val="3B812F">
                    <a:lumMod val="40000"/>
                    <a:lumOff val="60000"/>
                  </a:srgbClr>
                </a:solidFill>
                <a:effectLst/>
                <a:uLnTx/>
                <a:uFillTx/>
                <a:latin typeface="Chalkduster" panose="03050602040202020205" pitchFamily="66" charset="77"/>
                <a:ea typeface="ＭＳ Ｐゴシック" panose="020B0600070205080204" pitchFamily="34" charset="-128"/>
                <a:cs typeface="Apple Chancery" panose="03020702040506060504" pitchFamily="66" charset="-79"/>
              </a:rPr>
              <a:t>Think BIG, Aim HIGH!</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w="0"/>
              <a:solidFill>
                <a:srgbClr val="CC9900"/>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2">
                <a:extLst>
                  <a:ext uri="{A12FA001-AC4F-418D-AE19-62706E023703}">
                    <ahyp:hlinkClr xmlns:ahyp="http://schemas.microsoft.com/office/drawing/2018/hyperlinkcolor" val="tx"/>
                  </a:ext>
                </a:extLst>
              </a:hlinkClick>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2">
                  <a:extLst>
                    <a:ext uri="{A12FA001-AC4F-418D-AE19-62706E023703}">
                      <ahyp:hlinkClr xmlns:ahyp="http://schemas.microsoft.com/office/drawing/2018/hyperlinkcolor" val="tx"/>
                    </a:ext>
                  </a:extLst>
                </a:hlinkClick>
              </a:rPr>
              <a:t>https://safari.ethz.ch</a:t>
            </a:r>
            <a:endParaRPr kumimoji="0" lang="en-US" sz="3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w="22225">
                <a:solidFill>
                  <a:srgbClr val="35742A">
                    <a:lumMod val="50000"/>
                  </a:srgbClr>
                </a:solidFill>
                <a:prstDash val="solid"/>
              </a:ln>
              <a:solidFill>
                <a:srgbClr val="000000"/>
              </a:solidFill>
              <a:effectLst/>
              <a:uLnTx/>
              <a:uFillTx/>
              <a:latin typeface="Tahoma"/>
              <a:ea typeface="ＭＳ Ｐゴシック" panose="020B0600070205080204" pitchFamily="34" charset="-128"/>
              <a:cs typeface="Apple Chancery" panose="03020702040506060504" pitchFamily="66" charset="-79"/>
            </a:endParaRPr>
          </a:p>
        </p:txBody>
      </p:sp>
      <p:pic>
        <p:nvPicPr>
          <p:cNvPr id="4" name="Picture 3">
            <a:extLst>
              <a:ext uri="{FF2B5EF4-FFF2-40B4-BE49-F238E27FC236}">
                <a16:creationId xmlns:a16="http://schemas.microsoft.com/office/drawing/2014/main" id="{7AF4B6B2-EBBD-DB4E-AC7D-91CAD4D09E7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27584" y="1484784"/>
            <a:ext cx="7200000" cy="2867256"/>
          </a:xfrm>
          <a:prstGeom prst="rect">
            <a:avLst/>
          </a:prstGeom>
        </p:spPr>
      </p:pic>
    </p:spTree>
    <p:extLst>
      <p:ext uri="{BB962C8B-B14F-4D97-AF65-F5344CB8AC3E}">
        <p14:creationId xmlns:p14="http://schemas.microsoft.com/office/powerpoint/2010/main" val="135206363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67544" y="3645024"/>
            <a:ext cx="8208912" cy="614362"/>
          </a:xfrm>
        </p:spPr>
        <p:txBody>
          <a:bodyPr>
            <a:noAutofit/>
          </a:bodyPr>
          <a:lstStyle/>
          <a:p>
            <a:r>
              <a:rPr lang="en-US" sz="2200" dirty="0"/>
              <a:t>Onur Mutlu</a:t>
            </a:r>
          </a:p>
          <a:p>
            <a:r>
              <a:rPr lang="en-US" sz="2200" dirty="0">
                <a:hlinkClick r:id="rId3"/>
              </a:rPr>
              <a:t>omutlu@gmail.com</a:t>
            </a:r>
            <a:r>
              <a:rPr lang="en-US" sz="2200" dirty="0"/>
              <a:t> </a:t>
            </a:r>
          </a:p>
          <a:p>
            <a:r>
              <a:rPr lang="en-US" sz="2200" dirty="0">
                <a:hlinkClick r:id="rId4"/>
              </a:rPr>
              <a:t>https://people.inf.ethz.ch/omutlu</a:t>
            </a:r>
            <a:endParaRPr lang="en-US" sz="2200" dirty="0"/>
          </a:p>
          <a:p>
            <a:r>
              <a:rPr lang="en-US" sz="2200" dirty="0"/>
              <a:t>3 July 2022</a:t>
            </a:r>
          </a:p>
          <a:p>
            <a:r>
              <a:rPr lang="en-US" sz="2200" dirty="0"/>
              <a:t>SAMOS Tutorial</a:t>
            </a:r>
          </a:p>
          <a:p>
            <a:pPr algn="l"/>
            <a:endParaRPr lang="en-US" sz="2200" dirty="0"/>
          </a:p>
        </p:txBody>
      </p:sp>
      <p:sp>
        <p:nvSpPr>
          <p:cNvPr id="13" name="Title 1"/>
          <p:cNvSpPr>
            <a:spLocks noGrp="1"/>
          </p:cNvSpPr>
          <p:nvPr>
            <p:ph type="ctrTitle"/>
          </p:nvPr>
        </p:nvSpPr>
        <p:spPr>
          <a:xfrm>
            <a:off x="203060" y="1227584"/>
            <a:ext cx="8820472" cy="2201416"/>
          </a:xfrm>
        </p:spPr>
        <p:txBody>
          <a:bodyPr>
            <a:noAutofit/>
          </a:bodyPr>
          <a:lstStyle/>
          <a:p>
            <a:pPr algn="ctr"/>
            <a:r>
              <a:rPr lang="en-US" sz="6000" b="1" dirty="0">
                <a:solidFill>
                  <a:srgbClr val="006633"/>
                </a:solidFill>
              </a:rPr>
              <a:t>Memory-Centric</a:t>
            </a:r>
            <a:br>
              <a:rPr lang="en-US" sz="6000" b="1" dirty="0">
                <a:solidFill>
                  <a:srgbClr val="006633"/>
                </a:solidFill>
              </a:rPr>
            </a:br>
            <a:r>
              <a:rPr lang="en-US" sz="6000" b="1" dirty="0">
                <a:solidFill>
                  <a:srgbClr val="006633"/>
                </a:solidFill>
              </a:rPr>
              <a:t>Computing</a:t>
            </a:r>
            <a:endParaRPr lang="en-US" b="1" dirty="0">
              <a:solidFill>
                <a:srgbClr val="FF0000"/>
              </a:solidFill>
            </a:endParaRPr>
          </a:p>
        </p:txBody>
      </p:sp>
      <p:pic>
        <p:nvPicPr>
          <p:cNvPr id="10" name="Picture 2" descr="ETH Zurich short logo, black"/>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l="6982" t="19970" r="7940" b="18111"/>
          <a:stretch/>
        </p:blipFill>
        <p:spPr bwMode="auto">
          <a:xfrm>
            <a:off x="3261625" y="5805264"/>
            <a:ext cx="2750535" cy="783754"/>
          </a:xfrm>
          <a:prstGeom prst="rect">
            <a:avLst/>
          </a:prstGeom>
          <a:noFill/>
          <a:extLst>
            <a:ext uri="{909E8E84-426E-40dd-AFC4-6F175D3DCCD1}">
              <a14:hiddenFill xmlns:a14="http://schemas.microsoft.com/office/drawing/2010/main" xmlns="">
                <a:solidFill>
                  <a:srgbClr val="FFFFFF"/>
                </a:solidFill>
              </a14:hiddenFill>
            </a:ext>
          </a:extLst>
        </p:spPr>
      </p:pic>
      <p:pic>
        <p:nvPicPr>
          <p:cNvPr id="8" name="Picture 7" descr="Burgundy_CMU_JPG_Logo.jpg">
            <a:extLst>
              <a:ext uri="{FF2B5EF4-FFF2-40B4-BE49-F238E27FC236}">
                <a16:creationId xmlns:a16="http://schemas.microsoft.com/office/drawing/2014/main" id="{FDEF4BF8-4C42-2C48-ACA7-CAA3C1B63EDB}"/>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478027" y="5805264"/>
            <a:ext cx="2532185" cy="914400"/>
          </a:xfrm>
          <a:prstGeom prst="rect">
            <a:avLst/>
          </a:prstGeom>
        </p:spPr>
      </p:pic>
      <p:pic>
        <p:nvPicPr>
          <p:cNvPr id="9" name="Picture 8" descr="safari.png">
            <a:extLst>
              <a:ext uri="{FF2B5EF4-FFF2-40B4-BE49-F238E27FC236}">
                <a16:creationId xmlns:a16="http://schemas.microsoft.com/office/drawing/2014/main" id="{979E4862-636A-E34E-B52B-A7AB09A48069}"/>
              </a:ext>
            </a:extLst>
          </p:cNvPr>
          <p:cNvPicPr>
            <a:picLocks noChangeAspect="1"/>
          </p:cNvPicPr>
          <p:nvPr/>
        </p:nvPicPr>
        <p:blipFill>
          <a:blip r:embed="rId7" cstate="print"/>
          <a:stretch>
            <a:fillRect/>
          </a:stretch>
        </p:blipFill>
        <p:spPr>
          <a:xfrm>
            <a:off x="216024" y="5949280"/>
            <a:ext cx="1745138" cy="504938"/>
          </a:xfrm>
          <a:prstGeom prst="rect">
            <a:avLst/>
          </a:prstGeom>
        </p:spPr>
      </p:pic>
    </p:spTree>
    <p:extLst>
      <p:ext uri="{BB962C8B-B14F-4D97-AF65-F5344CB8AC3E}">
        <p14:creationId xmlns:p14="http://schemas.microsoft.com/office/powerpoint/2010/main" val="1216824791"/>
      </p:ext>
    </p:extLst>
  </p:cSld>
  <p:clrMapOvr>
    <a:masterClrMapping/>
  </p:clrMapOvr>
</p:sld>
</file>

<file path=ppt/slides/slide2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AD110-05AC-A74A-A874-97353A23EB6E}"/>
              </a:ext>
            </a:extLst>
          </p:cNvPr>
          <p:cNvSpPr>
            <a:spLocks noGrp="1"/>
          </p:cNvSpPr>
          <p:nvPr>
            <p:ph type="ctrTitle"/>
          </p:nvPr>
        </p:nvSpPr>
        <p:spPr>
          <a:xfrm>
            <a:off x="685800" y="1748408"/>
            <a:ext cx="7924800" cy="1752600"/>
          </a:xfrm>
        </p:spPr>
        <p:txBody>
          <a:bodyPr/>
          <a:lstStyle/>
          <a:p>
            <a:r>
              <a:rPr lang="en-US" b="1" dirty="0"/>
              <a:t>Backup Slides</a:t>
            </a:r>
          </a:p>
        </p:txBody>
      </p:sp>
      <p:sp>
        <p:nvSpPr>
          <p:cNvPr id="3" name="Subtitle 2">
            <a:extLst>
              <a:ext uri="{FF2B5EF4-FFF2-40B4-BE49-F238E27FC236}">
                <a16:creationId xmlns:a16="http://schemas.microsoft.com/office/drawing/2014/main" id="{19FC6BC0-66DA-9445-9509-65803D51BE29}"/>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0E8C49E4-7136-3647-BD24-E5AA5F9E54E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272</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24136023"/>
      </p:ext>
    </p:extLst>
  </p:cSld>
  <p:clrMapOvr>
    <a:masterClrMapping/>
  </p:clrMapOvr>
  <p:transition/>
</p:sld>
</file>

<file path=ppt/slides/slide2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800" dirty="0"/>
              <a:t>Aside: Intelligent Controller for NAND Flash</a:t>
            </a:r>
          </a:p>
        </p:txBody>
      </p:sp>
      <p:pic>
        <p:nvPicPr>
          <p:cNvPr id="33" name="Picture 2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1081088"/>
            <a:ext cx="6858000" cy="46974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34" name="Group 46"/>
          <p:cNvGrpSpPr>
            <a:grpSpLocks/>
          </p:cNvGrpSpPr>
          <p:nvPr/>
        </p:nvGrpSpPr>
        <p:grpSpPr bwMode="auto">
          <a:xfrm>
            <a:off x="5181600" y="1995488"/>
            <a:ext cx="2101850" cy="1066800"/>
            <a:chOff x="3264" y="1536"/>
            <a:chExt cx="1324" cy="672"/>
          </a:xfrm>
        </p:grpSpPr>
        <p:sp>
          <p:nvSpPr>
            <p:cNvPr id="35" name="Rectangle 21"/>
            <p:cNvSpPr>
              <a:spLocks noChangeArrowheads="1"/>
            </p:cNvSpPr>
            <p:nvPr/>
          </p:nvSpPr>
          <p:spPr bwMode="auto">
            <a:xfrm>
              <a:off x="3264" y="2016"/>
              <a:ext cx="288" cy="192"/>
            </a:xfrm>
            <a:prstGeom prst="rect">
              <a:avLst/>
            </a:prstGeom>
            <a:noFill/>
            <a:ln w="28575">
              <a:solidFill>
                <a:srgbClr val="FFFF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36" name="Text Box 22"/>
            <p:cNvSpPr txBox="1">
              <a:spLocks noChangeArrowheads="1"/>
            </p:cNvSpPr>
            <p:nvPr/>
          </p:nvSpPr>
          <p:spPr bwMode="auto">
            <a:xfrm>
              <a:off x="3840" y="1536"/>
              <a:ext cx="748" cy="2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USB Jack</a:t>
              </a:r>
            </a:p>
          </p:txBody>
        </p:sp>
        <p:sp>
          <p:nvSpPr>
            <p:cNvPr id="37" name="Line 23"/>
            <p:cNvSpPr>
              <a:spLocks noChangeShapeType="1"/>
            </p:cNvSpPr>
            <p:nvPr/>
          </p:nvSpPr>
          <p:spPr bwMode="auto">
            <a:xfrm flipH="1">
              <a:off x="3552" y="1728"/>
              <a:ext cx="384" cy="288"/>
            </a:xfrm>
            <a:prstGeom prst="line">
              <a:avLst/>
            </a:prstGeom>
            <a:noFill/>
            <a:ln w="28575">
              <a:solidFill>
                <a:srgbClr val="FFFF00"/>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grpSp>
        <p:nvGrpSpPr>
          <p:cNvPr id="38" name="Group 47"/>
          <p:cNvGrpSpPr>
            <a:grpSpLocks/>
          </p:cNvGrpSpPr>
          <p:nvPr/>
        </p:nvGrpSpPr>
        <p:grpSpPr bwMode="auto">
          <a:xfrm>
            <a:off x="5538788" y="3233738"/>
            <a:ext cx="2392362" cy="984250"/>
            <a:chOff x="3489" y="2316"/>
            <a:chExt cx="1507" cy="620"/>
          </a:xfrm>
        </p:grpSpPr>
        <p:sp>
          <p:nvSpPr>
            <p:cNvPr id="39" name="Rectangle 24"/>
            <p:cNvSpPr>
              <a:spLocks noChangeArrowheads="1"/>
            </p:cNvSpPr>
            <p:nvPr/>
          </p:nvSpPr>
          <p:spPr bwMode="auto">
            <a:xfrm>
              <a:off x="3489" y="2696"/>
              <a:ext cx="288" cy="240"/>
            </a:xfrm>
            <a:prstGeom prst="rect">
              <a:avLst/>
            </a:prstGeom>
            <a:noFill/>
            <a:ln w="28575">
              <a:solidFill>
                <a:srgbClr val="FFFF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00"/>
                </a:solidFill>
                <a:effectLst/>
                <a:uLnTx/>
                <a:uFillTx/>
                <a:latin typeface="Tahoma"/>
                <a:ea typeface="+mn-ea"/>
                <a:cs typeface="+mn-cs"/>
              </a:endParaRPr>
            </a:p>
          </p:txBody>
        </p:sp>
        <p:sp>
          <p:nvSpPr>
            <p:cNvPr id="40" name="Text Box 25"/>
            <p:cNvSpPr txBox="1">
              <a:spLocks noChangeArrowheads="1"/>
            </p:cNvSpPr>
            <p:nvPr/>
          </p:nvSpPr>
          <p:spPr bwMode="auto">
            <a:xfrm>
              <a:off x="3846" y="2316"/>
              <a:ext cx="1150" cy="40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Virtex-II Pro</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(USB controller)</a:t>
              </a:r>
            </a:p>
          </p:txBody>
        </p:sp>
        <p:sp>
          <p:nvSpPr>
            <p:cNvPr id="41" name="Line 26"/>
            <p:cNvSpPr>
              <a:spLocks noChangeShapeType="1"/>
            </p:cNvSpPr>
            <p:nvPr/>
          </p:nvSpPr>
          <p:spPr bwMode="auto">
            <a:xfrm flipH="1">
              <a:off x="3738" y="2529"/>
              <a:ext cx="198" cy="153"/>
            </a:xfrm>
            <a:prstGeom prst="line">
              <a:avLst/>
            </a:prstGeom>
            <a:noFill/>
            <a:ln w="28575">
              <a:solidFill>
                <a:srgbClr val="FFFF00"/>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sp>
        <p:nvSpPr>
          <p:cNvPr id="42" name="Rectangle 27"/>
          <p:cNvSpPr>
            <a:spLocks noChangeArrowheads="1"/>
          </p:cNvSpPr>
          <p:nvPr/>
        </p:nvSpPr>
        <p:spPr bwMode="auto">
          <a:xfrm>
            <a:off x="5232400" y="4533900"/>
            <a:ext cx="838200" cy="838200"/>
          </a:xfrm>
          <a:prstGeom prst="rect">
            <a:avLst/>
          </a:prstGeom>
          <a:noFill/>
          <a:ln w="28575">
            <a:solidFill>
              <a:srgbClr val="FFFF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00"/>
              </a:solidFill>
              <a:effectLst/>
              <a:uLnTx/>
              <a:uFillTx/>
              <a:latin typeface="Tahoma"/>
              <a:ea typeface="+mn-ea"/>
              <a:cs typeface="+mn-cs"/>
            </a:endParaRPr>
          </a:p>
        </p:txBody>
      </p:sp>
      <p:sp>
        <p:nvSpPr>
          <p:cNvPr id="43" name="Text Box 28"/>
          <p:cNvSpPr txBox="1">
            <a:spLocks noChangeArrowheads="1"/>
          </p:cNvSpPr>
          <p:nvPr/>
        </p:nvSpPr>
        <p:spPr bwMode="auto">
          <a:xfrm>
            <a:off x="2857500" y="4021138"/>
            <a:ext cx="2038350" cy="6413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err="1">
                <a:ln>
                  <a:noFill/>
                </a:ln>
                <a:solidFill>
                  <a:srgbClr val="FFFF00"/>
                </a:solidFill>
                <a:effectLst/>
                <a:uLnTx/>
                <a:uFillTx/>
                <a:latin typeface="Arial" charset="0"/>
                <a:ea typeface="MS PGothic" charset="0"/>
              </a:rPr>
              <a:t>Virtex</a:t>
            </a:r>
            <a:r>
              <a:rPr kumimoji="0" lang="en-US" sz="1800" b="0" i="0" u="none" strike="noStrike" kern="0" cap="none" spc="0" normalizeH="0" baseline="0" noProof="0" dirty="0">
                <a:ln>
                  <a:noFill/>
                </a:ln>
                <a:solidFill>
                  <a:srgbClr val="FFFF00"/>
                </a:solidFill>
                <a:effectLst/>
                <a:uLnTx/>
                <a:uFillTx/>
                <a:latin typeface="Arial" charset="0"/>
                <a:ea typeface="MS PGothic" charset="0"/>
              </a:rPr>
              <a:t>-V FPGA</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00"/>
                </a:solidFill>
                <a:effectLst/>
                <a:uLnTx/>
                <a:uFillTx/>
                <a:latin typeface="Arial" charset="0"/>
                <a:ea typeface="MS PGothic" charset="0"/>
              </a:rPr>
              <a:t>(NAND Controller)</a:t>
            </a:r>
          </a:p>
        </p:txBody>
      </p:sp>
      <p:sp>
        <p:nvSpPr>
          <p:cNvPr id="44" name="Line 29"/>
          <p:cNvSpPr>
            <a:spLocks noChangeShapeType="1"/>
          </p:cNvSpPr>
          <p:nvPr/>
        </p:nvSpPr>
        <p:spPr bwMode="auto">
          <a:xfrm>
            <a:off x="4000500" y="4586288"/>
            <a:ext cx="1219200" cy="381000"/>
          </a:xfrm>
          <a:prstGeom prst="line">
            <a:avLst/>
          </a:prstGeom>
          <a:noFill/>
          <a:ln w="28575">
            <a:solidFill>
              <a:srgbClr val="FFFF00"/>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sp>
        <p:nvSpPr>
          <p:cNvPr id="45" name="Rectangle 30"/>
          <p:cNvSpPr>
            <a:spLocks noChangeArrowheads="1"/>
          </p:cNvSpPr>
          <p:nvPr/>
        </p:nvSpPr>
        <p:spPr bwMode="auto">
          <a:xfrm>
            <a:off x="6629400" y="4738688"/>
            <a:ext cx="381000" cy="228600"/>
          </a:xfrm>
          <a:prstGeom prst="rect">
            <a:avLst/>
          </a:prstGeom>
          <a:noFill/>
          <a:ln w="28575">
            <a:solidFill>
              <a:srgbClr val="FFFF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46" name="Line 32"/>
          <p:cNvSpPr>
            <a:spLocks noChangeShapeType="1"/>
          </p:cNvSpPr>
          <p:nvPr/>
        </p:nvSpPr>
        <p:spPr bwMode="auto">
          <a:xfrm flipH="1">
            <a:off x="6858000" y="4357688"/>
            <a:ext cx="228600" cy="381000"/>
          </a:xfrm>
          <a:prstGeom prst="line">
            <a:avLst/>
          </a:prstGeom>
          <a:noFill/>
          <a:ln w="28575">
            <a:solidFill>
              <a:srgbClr val="FFFF00"/>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nvGrpSpPr>
          <p:cNvPr id="47" name="Group 37"/>
          <p:cNvGrpSpPr>
            <a:grpSpLocks/>
          </p:cNvGrpSpPr>
          <p:nvPr/>
        </p:nvGrpSpPr>
        <p:grpSpPr bwMode="auto">
          <a:xfrm>
            <a:off x="228600" y="2833688"/>
            <a:ext cx="6858000" cy="2895600"/>
            <a:chOff x="144" y="2064"/>
            <a:chExt cx="4320" cy="1824"/>
          </a:xfrm>
        </p:grpSpPr>
        <p:sp>
          <p:nvSpPr>
            <p:cNvPr id="48" name="Rectangle 33"/>
            <p:cNvSpPr>
              <a:spLocks noChangeArrowheads="1"/>
            </p:cNvSpPr>
            <p:nvPr/>
          </p:nvSpPr>
          <p:spPr bwMode="auto">
            <a:xfrm>
              <a:off x="1056" y="2400"/>
              <a:ext cx="3408" cy="1488"/>
            </a:xfrm>
            <a:prstGeom prst="rect">
              <a:avLst/>
            </a:prstGeom>
            <a:noFill/>
            <a:ln w="28575">
              <a:solidFill>
                <a:srgbClr val="0000FF"/>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66CC"/>
                </a:solidFill>
                <a:effectLst/>
                <a:uLnTx/>
                <a:uFillTx/>
                <a:latin typeface="Tahoma"/>
                <a:ea typeface="+mn-ea"/>
                <a:cs typeface="+mn-cs"/>
              </a:endParaRPr>
            </a:p>
          </p:txBody>
        </p:sp>
        <p:sp>
          <p:nvSpPr>
            <p:cNvPr id="49" name="Text Box 34"/>
            <p:cNvSpPr txBox="1">
              <a:spLocks noChangeArrowheads="1"/>
            </p:cNvSpPr>
            <p:nvPr/>
          </p:nvSpPr>
          <p:spPr bwMode="auto">
            <a:xfrm>
              <a:off x="144" y="2064"/>
              <a:ext cx="1628" cy="2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FF"/>
                  </a:solidFill>
                  <a:effectLst/>
                  <a:uLnTx/>
                  <a:uFillTx/>
                  <a:latin typeface="Arial" charset="0"/>
                  <a:ea typeface="MS PGothic" charset="0"/>
                </a:rPr>
                <a:t>HAPS-52 Mother Board</a:t>
              </a:r>
            </a:p>
          </p:txBody>
        </p:sp>
        <p:sp>
          <p:nvSpPr>
            <p:cNvPr id="50" name="Line 35"/>
            <p:cNvSpPr>
              <a:spLocks noChangeShapeType="1"/>
            </p:cNvSpPr>
            <p:nvPr/>
          </p:nvSpPr>
          <p:spPr bwMode="auto">
            <a:xfrm>
              <a:off x="480" y="2256"/>
              <a:ext cx="528" cy="864"/>
            </a:xfrm>
            <a:prstGeom prst="line">
              <a:avLst/>
            </a:prstGeom>
            <a:noFill/>
            <a:ln w="28575">
              <a:solidFill>
                <a:srgbClr val="0000FF"/>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grpSp>
        <p:nvGrpSpPr>
          <p:cNvPr id="51" name="Group 41"/>
          <p:cNvGrpSpPr>
            <a:grpSpLocks/>
          </p:cNvGrpSpPr>
          <p:nvPr/>
        </p:nvGrpSpPr>
        <p:grpSpPr bwMode="auto">
          <a:xfrm>
            <a:off x="3276600" y="1309688"/>
            <a:ext cx="2819400" cy="3048000"/>
            <a:chOff x="2064" y="1104"/>
            <a:chExt cx="1776" cy="1920"/>
          </a:xfrm>
        </p:grpSpPr>
        <p:sp>
          <p:nvSpPr>
            <p:cNvPr id="52" name="Rectangle 38"/>
            <p:cNvSpPr>
              <a:spLocks noChangeArrowheads="1"/>
            </p:cNvSpPr>
            <p:nvPr/>
          </p:nvSpPr>
          <p:spPr bwMode="auto">
            <a:xfrm>
              <a:off x="3216" y="1680"/>
              <a:ext cx="624" cy="1344"/>
            </a:xfrm>
            <a:prstGeom prst="rect">
              <a:avLst/>
            </a:prstGeom>
            <a:noFill/>
            <a:ln w="28575">
              <a:solidFill>
                <a:srgbClr val="0000FF"/>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53" name="Text Box 39"/>
            <p:cNvSpPr txBox="1">
              <a:spLocks noChangeArrowheads="1"/>
            </p:cNvSpPr>
            <p:nvPr/>
          </p:nvSpPr>
          <p:spPr bwMode="auto">
            <a:xfrm>
              <a:off x="2064" y="1104"/>
              <a:ext cx="1468" cy="2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FF"/>
                  </a:solidFill>
                  <a:effectLst/>
                  <a:uLnTx/>
                  <a:uFillTx/>
                  <a:latin typeface="Arial" charset="0"/>
                  <a:ea typeface="MS PGothic" charset="0"/>
                </a:rPr>
                <a:t>USB Daughter Board</a:t>
              </a:r>
            </a:p>
          </p:txBody>
        </p:sp>
        <p:sp>
          <p:nvSpPr>
            <p:cNvPr id="54" name="Line 40"/>
            <p:cNvSpPr>
              <a:spLocks noChangeShapeType="1"/>
            </p:cNvSpPr>
            <p:nvPr/>
          </p:nvSpPr>
          <p:spPr bwMode="auto">
            <a:xfrm>
              <a:off x="2688" y="1296"/>
              <a:ext cx="528" cy="384"/>
            </a:xfrm>
            <a:prstGeom prst="line">
              <a:avLst/>
            </a:prstGeom>
            <a:noFill/>
            <a:ln w="28575">
              <a:solidFill>
                <a:srgbClr val="0000FF"/>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grpSp>
        <p:nvGrpSpPr>
          <p:cNvPr id="55" name="Group 45"/>
          <p:cNvGrpSpPr>
            <a:grpSpLocks/>
          </p:cNvGrpSpPr>
          <p:nvPr/>
        </p:nvGrpSpPr>
        <p:grpSpPr bwMode="auto">
          <a:xfrm>
            <a:off x="6172201" y="4433889"/>
            <a:ext cx="2852738" cy="1809750"/>
            <a:chOff x="3888" y="3072"/>
            <a:chExt cx="1797" cy="1140"/>
          </a:xfrm>
        </p:grpSpPr>
        <p:sp>
          <p:nvSpPr>
            <p:cNvPr id="56" name="Rectangle 42"/>
            <p:cNvSpPr>
              <a:spLocks noChangeArrowheads="1"/>
            </p:cNvSpPr>
            <p:nvPr/>
          </p:nvSpPr>
          <p:spPr bwMode="auto">
            <a:xfrm>
              <a:off x="3888" y="3072"/>
              <a:ext cx="528" cy="768"/>
            </a:xfrm>
            <a:prstGeom prst="rect">
              <a:avLst/>
            </a:prstGeom>
            <a:noFill/>
            <a:ln w="28575">
              <a:solidFill>
                <a:srgbClr val="0000FF"/>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57" name="Text Box 43"/>
            <p:cNvSpPr txBox="1">
              <a:spLocks noChangeArrowheads="1"/>
            </p:cNvSpPr>
            <p:nvPr/>
          </p:nvSpPr>
          <p:spPr bwMode="auto">
            <a:xfrm>
              <a:off x="4105" y="3981"/>
              <a:ext cx="1580" cy="2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0000FF"/>
                  </a:solidFill>
                  <a:effectLst/>
                  <a:uLnTx/>
                  <a:uFillTx/>
                  <a:latin typeface="Arial" charset="0"/>
                  <a:ea typeface="MS PGothic" charset="0"/>
                </a:rPr>
                <a:t>NAND Daughter Board</a:t>
              </a:r>
            </a:p>
          </p:txBody>
        </p:sp>
        <p:sp>
          <p:nvSpPr>
            <p:cNvPr id="58" name="Line 44"/>
            <p:cNvSpPr>
              <a:spLocks noChangeShapeType="1"/>
            </p:cNvSpPr>
            <p:nvPr/>
          </p:nvSpPr>
          <p:spPr bwMode="auto">
            <a:xfrm flipH="1" flipV="1">
              <a:off x="4176" y="3840"/>
              <a:ext cx="384" cy="192"/>
            </a:xfrm>
            <a:prstGeom prst="line">
              <a:avLst/>
            </a:prstGeom>
            <a:noFill/>
            <a:ln w="28575">
              <a:solidFill>
                <a:srgbClr val="0000FF"/>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sp>
        <p:nvSpPr>
          <p:cNvPr id="59" name="Rectangle 32"/>
          <p:cNvSpPr>
            <a:spLocks noChangeArrowheads="1"/>
          </p:cNvSpPr>
          <p:nvPr/>
        </p:nvSpPr>
        <p:spPr bwMode="auto">
          <a:xfrm>
            <a:off x="6388100" y="4511675"/>
            <a:ext cx="366713" cy="120650"/>
          </a:xfrm>
          <a:prstGeom prst="rect">
            <a:avLst/>
          </a:prstGeom>
          <a:solidFill>
            <a:srgbClr val="317131"/>
          </a:solidFill>
          <a:ln w="9525">
            <a:solidFill>
              <a:srgbClr val="006600"/>
            </a:solidFill>
            <a:round/>
            <a:headEnd/>
            <a:tailEnd/>
          </a:ln>
        </p:spPr>
        <p:txBody>
          <a:bodyPr/>
          <a:lstStyle/>
          <a:p>
            <a:pPr marL="0" marR="0" lvl="0" indent="0" algn="l"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sp>
        <p:nvSpPr>
          <p:cNvPr id="60" name="Text Box 31"/>
          <p:cNvSpPr txBox="1">
            <a:spLocks noChangeArrowheads="1"/>
          </p:cNvSpPr>
          <p:nvPr/>
        </p:nvSpPr>
        <p:spPr bwMode="auto">
          <a:xfrm>
            <a:off x="6400800" y="3805238"/>
            <a:ext cx="1466850" cy="6461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00"/>
                </a:solidFill>
                <a:effectLst/>
                <a:uLnTx/>
                <a:uFillTx/>
                <a:latin typeface="Arial" charset="0"/>
                <a:ea typeface="MS PGothic" charset="0"/>
              </a:rPr>
              <a:t>1x-nm</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00"/>
                </a:solidFill>
                <a:effectLst/>
                <a:uLnTx/>
                <a:uFillTx/>
                <a:latin typeface="Arial" charset="0"/>
                <a:ea typeface="MS PGothic" charset="0"/>
              </a:rPr>
              <a:t>NAND Flash</a:t>
            </a:r>
          </a:p>
        </p:txBody>
      </p:sp>
      <p:sp>
        <p:nvSpPr>
          <p:cNvPr id="5" name="TextBox 4"/>
          <p:cNvSpPr txBox="1"/>
          <p:nvPr/>
        </p:nvSpPr>
        <p:spPr>
          <a:xfrm>
            <a:off x="-19422" y="6496146"/>
            <a:ext cx="9332690"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Cai+, “</a:t>
            </a:r>
            <a:r>
              <a:rPr kumimoji="0" lang="en-US" sz="1400" b="0" i="0" u="none" strike="noStrike" kern="1200" cap="none" spc="0" normalizeH="0" baseline="0" noProof="0" dirty="0">
                <a:ln>
                  <a:noFill/>
                </a:ln>
                <a:solidFill>
                  <a:srgbClr val="0000FF"/>
                </a:solidFill>
                <a:effectLst/>
                <a:uLnTx/>
                <a:uFillTx/>
                <a:latin typeface="Tahoma"/>
                <a:ea typeface="+mn-ea"/>
                <a:cs typeface="+mn-cs"/>
              </a:rPr>
              <a:t>Error Characterization, Mitigation, and Recovery in Flash Memory Based Solid State Drives</a:t>
            </a:r>
            <a:r>
              <a:rPr kumimoji="0" lang="en-US" sz="1400" b="0" i="0" u="none" strike="noStrike" kern="1200" cap="none" spc="0" normalizeH="0" baseline="0" noProof="0" dirty="0">
                <a:ln>
                  <a:noFill/>
                </a:ln>
                <a:solidFill>
                  <a:srgbClr val="000000"/>
                </a:solidFill>
                <a:effectLst/>
                <a:uLnTx/>
                <a:uFillTx/>
                <a:latin typeface="Tahoma"/>
                <a:ea typeface="+mn-ea"/>
                <a:cs typeface="+mn-cs"/>
              </a:rPr>
              <a:t>,” Proc. IEEE 2017.</a:t>
            </a:r>
          </a:p>
        </p:txBody>
      </p:sp>
      <p:sp>
        <p:nvSpPr>
          <p:cNvPr id="62" name="Rectangle 61">
            <a:extLst>
              <a:ext uri="{FF2B5EF4-FFF2-40B4-BE49-F238E27FC236}">
                <a16:creationId xmlns:a16="http://schemas.microsoft.com/office/drawing/2014/main" id="{48E3225E-FE9D-A044-B795-E45371FDCB71}"/>
              </a:ext>
            </a:extLst>
          </p:cNvPr>
          <p:cNvSpPr/>
          <p:nvPr/>
        </p:nvSpPr>
        <p:spPr>
          <a:xfrm>
            <a:off x="-36512" y="5805264"/>
            <a:ext cx="6858001" cy="73866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6633"/>
                </a:solidFill>
                <a:effectLst/>
                <a:uLnTx/>
                <a:uFillTx/>
                <a:latin typeface="Tahoma"/>
                <a:ea typeface="+mn-ea"/>
                <a:cs typeface="+mn-cs"/>
              </a:rPr>
              <a:t>[DATE 2012, ICCD 2012, DATE 2013, ITJ 2013, ICCD 2013, SIGMETRICS 2014, HPCA 2015, DSN 2015, MSST 2015, JSAC 2016, HPCA 2017, DFRWS 2017,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6633"/>
                </a:solidFill>
                <a:effectLst/>
                <a:uLnTx/>
                <a:uFillTx/>
                <a:latin typeface="Tahoma"/>
                <a:ea typeface="+mn-ea"/>
                <a:cs typeface="+mn-cs"/>
              </a:rPr>
              <a:t>PIEEE 2017, HPCA 2018, SIGMETRICS 2018]</a:t>
            </a:r>
            <a:endParaRPr kumimoji="0" lang="en-US" sz="14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4239266077"/>
      </p:ext>
    </p:extLst>
  </p:cSld>
  <p:clrMapOvr>
    <a:masterClrMapping/>
  </p:clrMapOvr>
  <p:transition/>
</p:sld>
</file>

<file path=ppt/slides/slide2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tps://pbs.twimg.com/media/DKHLt24W0AAE5Fd.jpg:lar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411" y="948688"/>
            <a:ext cx="8316416" cy="5080875"/>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rPr>
              <a:pPr marL="0" marR="0" lvl="0" indent="0" algn="r" defTabSz="914400" rtl="0" eaLnBrk="1" fontAlgn="auto" latinLnBrk="0" hangingPunct="1">
                <a:lnSpc>
                  <a:spcPct val="100000"/>
                </a:lnSpc>
                <a:spcBef>
                  <a:spcPts val="0"/>
                </a:spcBef>
                <a:spcAft>
                  <a:spcPts val="0"/>
                </a:spcAft>
                <a:buClrTx/>
                <a:buSzTx/>
                <a:buFontTx/>
                <a:buNone/>
                <a:tabLst/>
                <a:defRPr/>
              </a:pPr>
              <a:t>274</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endParaRPr>
          </a:p>
        </p:txBody>
      </p:sp>
      <p:sp>
        <p:nvSpPr>
          <p:cNvPr id="8" name="Rectangle 7">
            <a:hlinkClick r:id="rId3"/>
          </p:cNvPr>
          <p:cNvSpPr/>
          <p:nvPr/>
        </p:nvSpPr>
        <p:spPr>
          <a:xfrm>
            <a:off x="1619672" y="6021288"/>
            <a:ext cx="6048672" cy="415498"/>
          </a:xfrm>
          <a:prstGeom prst="rect">
            <a:avLst/>
          </a:prstGeom>
        </p:spPr>
        <p:txBody>
          <a:bodyPr wrap="square">
            <a:spAutoFit/>
          </a:bodyPr>
          <a:lstStyle/>
          <a:p>
            <a:pPr marL="0" marR="0" lvl="0" indent="0" algn="ctr" defTabSz="914400" rtl="0" eaLnBrk="1" fontAlgn="auto" latinLnBrk="0" hangingPunct="1">
              <a:lnSpc>
                <a:spcPct val="100000"/>
              </a:lnSpc>
              <a:spcBef>
                <a:spcPts val="450"/>
              </a:spcBef>
              <a:spcAft>
                <a:spcPts val="0"/>
              </a:spcAft>
              <a:buClrTx/>
              <a:buSzTx/>
              <a:buFontTx/>
              <a:buNone/>
              <a:tabLst/>
              <a:defRPr/>
            </a:pPr>
            <a:r>
              <a:rPr kumimoji="0" lang="en-US" sz="2100" b="1" i="0" u="none" strike="noStrike" kern="1200" cap="none" spc="0" normalizeH="0" baseline="0" noProof="0" dirty="0">
                <a:ln>
                  <a:noFill/>
                </a:ln>
                <a:solidFill>
                  <a:srgbClr val="0000FF"/>
                </a:solidFill>
                <a:effectLst/>
                <a:uLnTx/>
                <a:uFillTx/>
                <a:latin typeface="Adobe Garamond Pro" panose="02020502060506020403" pitchFamily="18" charset="0"/>
                <a:ea typeface="ＭＳ Ｐゴシック" panose="020B0600070205080204" pitchFamily="34" charset="-128"/>
                <a:cs typeface="+mn-cs"/>
                <a:hlinkClick r:id="rId3"/>
              </a:rPr>
              <a:t>https://arxiv.org/pdf/1706.08642</a:t>
            </a:r>
            <a:r>
              <a:rPr kumimoji="0" lang="en-US" sz="2100" b="1" i="0" u="none" strike="noStrike" kern="1200" cap="none" spc="0" normalizeH="0" baseline="0" noProof="0" dirty="0">
                <a:ln>
                  <a:noFill/>
                </a:ln>
                <a:solidFill>
                  <a:srgbClr val="0000FF"/>
                </a:solidFill>
                <a:effectLst/>
                <a:uLnTx/>
                <a:uFillTx/>
                <a:latin typeface="Adobe Garamond Pro" panose="02020502060506020403" pitchFamily="18" charset="0"/>
                <a:ea typeface="ＭＳ Ｐゴシック" panose="020B0600070205080204" pitchFamily="34" charset="-128"/>
                <a:cs typeface="+mn-cs"/>
              </a:rPr>
              <a:t>  </a:t>
            </a:r>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64585" y="1009676"/>
            <a:ext cx="1915268" cy="1915268"/>
          </a:xfrm>
          <a:prstGeom prst="rect">
            <a:avLst/>
          </a:prstGeom>
        </p:spPr>
      </p:pic>
      <p:sp>
        <p:nvSpPr>
          <p:cNvPr id="9" name="TextBox 8"/>
          <p:cNvSpPr txBox="1"/>
          <p:nvPr/>
        </p:nvSpPr>
        <p:spPr>
          <a:xfrm>
            <a:off x="2483768" y="1340768"/>
            <a:ext cx="38741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Proceedings of the IEEE, Sept. 2017</a:t>
            </a:r>
          </a:p>
        </p:txBody>
      </p:sp>
      <p:sp>
        <p:nvSpPr>
          <p:cNvPr id="10" name="Title 1"/>
          <p:cNvSpPr>
            <a:spLocks noGrp="1"/>
          </p:cNvSpPr>
          <p:nvPr>
            <p:ph type="title"/>
          </p:nvPr>
        </p:nvSpPr>
        <p:spPr>
          <a:xfrm>
            <a:off x="228600" y="152400"/>
            <a:ext cx="8915400" cy="1066800"/>
          </a:xfrm>
        </p:spPr>
        <p:txBody>
          <a:bodyPr/>
          <a:lstStyle/>
          <a:p>
            <a:r>
              <a:rPr lang="en-US" dirty="0"/>
              <a:t>Intelligent Flash Controllers </a:t>
            </a:r>
            <a:r>
              <a:rPr lang="en-US" sz="3000" b="1" dirty="0"/>
              <a:t>[PIEEE’17]</a:t>
            </a:r>
          </a:p>
        </p:txBody>
      </p:sp>
    </p:spTree>
    <p:extLst>
      <p:ext uri="{BB962C8B-B14F-4D97-AF65-F5344CB8AC3E}">
        <p14:creationId xmlns:p14="http://schemas.microsoft.com/office/powerpoint/2010/main" val="3363408711"/>
      </p:ext>
    </p:extLst>
  </p:cSld>
  <p:clrMapOvr>
    <a:masterClrMapping/>
  </p:clrMapOvr>
  <p:transition/>
</p:sld>
</file>

<file path=ppt/slides/slide2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System Desirables</a:t>
            </a:r>
          </a:p>
        </p:txBody>
      </p:sp>
      <p:sp>
        <p:nvSpPr>
          <p:cNvPr id="3" name="Content Placeholder 2"/>
          <p:cNvSpPr>
            <a:spLocks noGrp="1"/>
          </p:cNvSpPr>
          <p:nvPr>
            <p:ph idx="1"/>
          </p:nvPr>
        </p:nvSpPr>
        <p:spPr>
          <a:xfrm>
            <a:off x="228600" y="836712"/>
            <a:ext cx="8915400" cy="5195138"/>
          </a:xfrm>
        </p:spPr>
        <p:txBody>
          <a:bodyPr/>
          <a:lstStyle/>
          <a:p>
            <a:r>
              <a:rPr lang="en-US" dirty="0">
                <a:solidFill>
                  <a:srgbClr val="0000FF"/>
                </a:solidFill>
              </a:rPr>
              <a:t>Self-managing, independent components</a:t>
            </a:r>
          </a:p>
          <a:p>
            <a:endParaRPr lang="en-US" dirty="0">
              <a:solidFill>
                <a:srgbClr val="0000FF"/>
              </a:solidFill>
            </a:endParaRPr>
          </a:p>
          <a:p>
            <a:r>
              <a:rPr lang="en-US" dirty="0">
                <a:solidFill>
                  <a:srgbClr val="0000FF"/>
                </a:solidFill>
              </a:rPr>
              <a:t>All components intelligent &amp; equal partners</a:t>
            </a:r>
          </a:p>
          <a:p>
            <a:endParaRPr lang="en-US" dirty="0">
              <a:solidFill>
                <a:srgbClr val="0000FF"/>
              </a:solidFill>
            </a:endParaRPr>
          </a:p>
          <a:p>
            <a:r>
              <a:rPr lang="en-US" dirty="0">
                <a:solidFill>
                  <a:srgbClr val="0000FF"/>
                </a:solidFill>
              </a:rPr>
              <a:t>Easy collaboration &amp; partitioning across all components</a:t>
            </a:r>
          </a:p>
          <a:p>
            <a:endParaRPr lang="en-US" dirty="0">
              <a:solidFill>
                <a:srgbClr val="0000FF"/>
              </a:solidFill>
            </a:endParaRPr>
          </a:p>
          <a:p>
            <a:r>
              <a:rPr lang="en-US" dirty="0">
                <a:solidFill>
                  <a:srgbClr val="0000FF"/>
                </a:solidFill>
              </a:rPr>
              <a:t>Fine-grained communication of data &amp; tasks</a:t>
            </a:r>
          </a:p>
          <a:p>
            <a:endParaRPr lang="en-US" dirty="0">
              <a:solidFill>
                <a:srgbClr val="0000FF"/>
              </a:solidFill>
            </a:endParaRPr>
          </a:p>
          <a:p>
            <a:r>
              <a:rPr lang="en-US" dirty="0">
                <a:solidFill>
                  <a:srgbClr val="0000FF"/>
                </a:solidFill>
              </a:rPr>
              <a:t>Seamless caching &amp; translation &amp; protection anywhere</a:t>
            </a:r>
          </a:p>
          <a:p>
            <a:endParaRPr lang="en-US" dirty="0">
              <a:solidFill>
                <a:srgbClr val="0000FF"/>
              </a:solidFill>
            </a:endParaRPr>
          </a:p>
          <a:p>
            <a:r>
              <a:rPr lang="en-US" dirty="0">
                <a:solidFill>
                  <a:srgbClr val="0000FF"/>
                </a:solidFill>
              </a:rPr>
              <a:t>Execution anywhere without rewriting code</a:t>
            </a:r>
          </a:p>
          <a:p>
            <a:endParaRPr lang="en-US" dirty="0">
              <a:solidFill>
                <a:srgbClr val="0000FF"/>
              </a:solidFill>
            </a:endParaRPr>
          </a:p>
          <a:p>
            <a:r>
              <a:rPr lang="en-US" dirty="0">
                <a:solidFill>
                  <a:srgbClr val="0000FF"/>
                </a:solidFill>
              </a:rPr>
              <a:t>Flexibility, adaptability, self-optimization</a:t>
            </a:r>
          </a:p>
          <a:p>
            <a:endParaRPr lang="en-US" dirty="0">
              <a:solidFill>
                <a:srgbClr val="0000FF"/>
              </a:solidFill>
            </a:endParaRPr>
          </a:p>
          <a:p>
            <a:pPr marL="344487" lvl="1" indent="0">
              <a:buNone/>
            </a:pPr>
            <a:endParaRPr lang="en-US" dirty="0">
              <a:solidFill>
                <a:srgbClr val="0000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275</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5" name="TextBox 4">
            <a:extLst>
              <a:ext uri="{FF2B5EF4-FFF2-40B4-BE49-F238E27FC236}">
                <a16:creationId xmlns:a16="http://schemas.microsoft.com/office/drawing/2014/main" id="{68DD497F-9008-8E4C-930D-5F97B11A3A7F}"/>
              </a:ext>
            </a:extLst>
          </p:cNvPr>
          <p:cNvSpPr txBox="1"/>
          <p:nvPr/>
        </p:nvSpPr>
        <p:spPr>
          <a:xfrm>
            <a:off x="6007721" y="5589240"/>
            <a:ext cx="3244799" cy="70788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0000"/>
                </a:solidFill>
                <a:effectLst/>
                <a:uLnTx/>
                <a:uFillTx/>
                <a:latin typeface="Tahoma"/>
                <a:ea typeface="+mn-ea"/>
                <a:cs typeface="+mn-cs"/>
              </a:rPr>
              <a:t>Open minds</a:t>
            </a:r>
          </a:p>
        </p:txBody>
      </p:sp>
    </p:spTree>
    <p:extLst>
      <p:ext uri="{BB962C8B-B14F-4D97-AF65-F5344CB8AC3E}">
        <p14:creationId xmlns:p14="http://schemas.microsoft.com/office/powerpoint/2010/main" val="201848475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AD110-05AC-A74A-A874-97353A23EB6E}"/>
              </a:ext>
            </a:extLst>
          </p:cNvPr>
          <p:cNvSpPr>
            <a:spLocks noGrp="1"/>
          </p:cNvSpPr>
          <p:nvPr>
            <p:ph type="ctrTitle"/>
          </p:nvPr>
        </p:nvSpPr>
        <p:spPr>
          <a:xfrm>
            <a:off x="685800" y="1748408"/>
            <a:ext cx="7924800" cy="1752600"/>
          </a:xfrm>
        </p:spPr>
        <p:txBody>
          <a:bodyPr/>
          <a:lstStyle/>
          <a:p>
            <a:pPr algn="ctr"/>
            <a:r>
              <a:rPr lang="en-US" b="1" dirty="0"/>
              <a:t>SAFARI Research Group</a:t>
            </a:r>
          </a:p>
        </p:txBody>
      </p:sp>
      <p:sp>
        <p:nvSpPr>
          <p:cNvPr id="3" name="Subtitle 2">
            <a:extLst>
              <a:ext uri="{FF2B5EF4-FFF2-40B4-BE49-F238E27FC236}">
                <a16:creationId xmlns:a16="http://schemas.microsoft.com/office/drawing/2014/main" id="{19FC6BC0-66DA-9445-9509-65803D51BE29}"/>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0E8C49E4-7136-3647-BD24-E5AA5F9E54E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276</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985136735"/>
      </p:ext>
    </p:extLst>
  </p:cSld>
  <p:clrMapOvr>
    <a:masterClrMapping/>
  </p:clrMapOvr>
  <p:transition/>
</p:sld>
</file>

<file path=ppt/slides/slide2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724D9-BF4B-C84C-BCD5-7809879BF7A7}"/>
              </a:ext>
            </a:extLst>
          </p:cNvPr>
          <p:cNvSpPr>
            <a:spLocks noGrp="1"/>
          </p:cNvSpPr>
          <p:nvPr>
            <p:ph type="title"/>
          </p:nvPr>
        </p:nvSpPr>
        <p:spPr/>
        <p:txBody>
          <a:bodyPr/>
          <a:lstStyle/>
          <a:p>
            <a:r>
              <a:rPr lang="en-US" dirty="0"/>
              <a:t>SAFARI Newsletter April 2020 Edition</a:t>
            </a:r>
          </a:p>
        </p:txBody>
      </p:sp>
      <p:sp>
        <p:nvSpPr>
          <p:cNvPr id="3" name="Content Placeholder 2">
            <a:extLst>
              <a:ext uri="{FF2B5EF4-FFF2-40B4-BE49-F238E27FC236}">
                <a16:creationId xmlns:a16="http://schemas.microsoft.com/office/drawing/2014/main" id="{9A956061-CFC4-E042-9823-D90AFA8BA4DA}"/>
              </a:ext>
            </a:extLst>
          </p:cNvPr>
          <p:cNvSpPr>
            <a:spLocks noGrp="1"/>
          </p:cNvSpPr>
          <p:nvPr>
            <p:ph idx="1"/>
          </p:nvPr>
        </p:nvSpPr>
        <p:spPr/>
        <p:txBody>
          <a:bodyPr/>
          <a:lstStyle/>
          <a:p>
            <a:r>
              <a:rPr lang="en-US" dirty="0">
                <a:solidFill>
                  <a:srgbClr val="0432FF"/>
                </a:solidFill>
                <a:hlinkClick r:id="rId2">
                  <a:extLst>
                    <a:ext uri="{A12FA001-AC4F-418D-AE19-62706E023703}">
                      <ahyp:hlinkClr xmlns:ahyp="http://schemas.microsoft.com/office/drawing/2018/hyperlinkcolor" val="tx"/>
                    </a:ext>
                  </a:extLst>
                </a:hlinkClick>
              </a:rPr>
              <a:t>https://safari.ethz.ch/safari-newsletter-april-2020/</a:t>
            </a:r>
            <a:r>
              <a:rPr lang="en-US" dirty="0">
                <a:solidFill>
                  <a:srgbClr val="0432FF"/>
                </a:solidFill>
              </a:rPr>
              <a:t> </a:t>
            </a:r>
          </a:p>
        </p:txBody>
      </p:sp>
      <p:sp>
        <p:nvSpPr>
          <p:cNvPr id="4" name="Slide Number Placeholder 3">
            <a:extLst>
              <a:ext uri="{FF2B5EF4-FFF2-40B4-BE49-F238E27FC236}">
                <a16:creationId xmlns:a16="http://schemas.microsoft.com/office/drawing/2014/main" id="{4CF7651E-CB74-5546-88F0-4BFB0FAD26C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277</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5" name="Picture 4">
            <a:extLst>
              <a:ext uri="{FF2B5EF4-FFF2-40B4-BE49-F238E27FC236}">
                <a16:creationId xmlns:a16="http://schemas.microsoft.com/office/drawing/2014/main" id="{753F9A9C-2AB5-4D4F-A9B2-313B28032E1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331640" y="1694688"/>
            <a:ext cx="6047774" cy="5053619"/>
          </a:xfrm>
          <a:prstGeom prst="rect">
            <a:avLst/>
          </a:prstGeom>
        </p:spPr>
      </p:pic>
    </p:spTree>
    <p:extLst>
      <p:ext uri="{BB962C8B-B14F-4D97-AF65-F5344CB8AC3E}">
        <p14:creationId xmlns:p14="http://schemas.microsoft.com/office/powerpoint/2010/main" val="1672452113"/>
      </p:ext>
    </p:extLst>
  </p:cSld>
  <p:clrMapOvr>
    <a:masterClrMapping/>
  </p:clrMapOvr>
  <p:transition/>
</p:sld>
</file>

<file path=ppt/slides/slide2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724D9-BF4B-C84C-BCD5-7809879BF7A7}"/>
              </a:ext>
            </a:extLst>
          </p:cNvPr>
          <p:cNvSpPr>
            <a:spLocks noGrp="1"/>
          </p:cNvSpPr>
          <p:nvPr>
            <p:ph type="title"/>
          </p:nvPr>
        </p:nvSpPr>
        <p:spPr/>
        <p:txBody>
          <a:bodyPr/>
          <a:lstStyle/>
          <a:p>
            <a:r>
              <a:rPr lang="en-US" dirty="0"/>
              <a:t>SAFARI Newsletter January 2021 Edition</a:t>
            </a:r>
          </a:p>
        </p:txBody>
      </p:sp>
      <p:sp>
        <p:nvSpPr>
          <p:cNvPr id="3" name="Content Placeholder 2">
            <a:extLst>
              <a:ext uri="{FF2B5EF4-FFF2-40B4-BE49-F238E27FC236}">
                <a16:creationId xmlns:a16="http://schemas.microsoft.com/office/drawing/2014/main" id="{9A956061-CFC4-E042-9823-D90AFA8BA4DA}"/>
              </a:ext>
            </a:extLst>
          </p:cNvPr>
          <p:cNvSpPr>
            <a:spLocks noGrp="1"/>
          </p:cNvSpPr>
          <p:nvPr>
            <p:ph idx="1"/>
          </p:nvPr>
        </p:nvSpPr>
        <p:spPr/>
        <p:txBody>
          <a:bodyPr/>
          <a:lstStyle/>
          <a:p>
            <a:r>
              <a:rPr lang="en-US" dirty="0">
                <a:solidFill>
                  <a:srgbClr val="0000FF"/>
                </a:solidFill>
                <a:hlinkClick r:id="rId2">
                  <a:extLst>
                    <a:ext uri="{A12FA001-AC4F-418D-AE19-62706E023703}">
                      <ahyp:hlinkClr xmlns:ahyp="http://schemas.microsoft.com/office/drawing/2018/hyperlinkcolor" val="tx"/>
                    </a:ext>
                  </a:extLst>
                </a:hlinkClick>
              </a:rPr>
              <a:t>https://safari.ethz.ch/safari-newsletter-january-2021/</a:t>
            </a:r>
            <a:r>
              <a:rPr lang="en-US" dirty="0">
                <a:solidFill>
                  <a:srgbClr val="0000FF"/>
                </a:solidFill>
              </a:rPr>
              <a:t> </a:t>
            </a:r>
          </a:p>
        </p:txBody>
      </p:sp>
      <p:sp>
        <p:nvSpPr>
          <p:cNvPr id="4" name="Slide Number Placeholder 3">
            <a:extLst>
              <a:ext uri="{FF2B5EF4-FFF2-40B4-BE49-F238E27FC236}">
                <a16:creationId xmlns:a16="http://schemas.microsoft.com/office/drawing/2014/main" id="{4CF7651E-CB74-5546-88F0-4BFB0FAD26C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278</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6" name="Picture 5">
            <a:extLst>
              <a:ext uri="{FF2B5EF4-FFF2-40B4-BE49-F238E27FC236}">
                <a16:creationId xmlns:a16="http://schemas.microsoft.com/office/drawing/2014/main" id="{904A22B3-8AF7-AF4E-A7B5-355DA91454CD}"/>
              </a:ext>
            </a:extLst>
          </p:cNvPr>
          <p:cNvPicPr>
            <a:picLocks noChangeAspect="1"/>
          </p:cNvPicPr>
          <p:nvPr/>
        </p:nvPicPr>
        <p:blipFill>
          <a:blip r:embed="rId3"/>
          <a:stretch>
            <a:fillRect/>
          </a:stretch>
        </p:blipFill>
        <p:spPr>
          <a:xfrm>
            <a:off x="1835696" y="1587726"/>
            <a:ext cx="5172394" cy="5259524"/>
          </a:xfrm>
          <a:prstGeom prst="rect">
            <a:avLst/>
          </a:prstGeom>
        </p:spPr>
      </p:pic>
    </p:spTree>
    <p:extLst>
      <p:ext uri="{BB962C8B-B14F-4D97-AF65-F5344CB8AC3E}">
        <p14:creationId xmlns:p14="http://schemas.microsoft.com/office/powerpoint/2010/main" val="82728298"/>
      </p:ext>
    </p:extLst>
  </p:cSld>
  <p:clrMapOvr>
    <a:masterClrMapping/>
  </p:clrMapOvr>
  <p:transition/>
</p:sld>
</file>

<file path=ppt/slides/slide2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724D9-BF4B-C84C-BCD5-7809879BF7A7}"/>
              </a:ext>
            </a:extLst>
          </p:cNvPr>
          <p:cNvSpPr>
            <a:spLocks noGrp="1"/>
          </p:cNvSpPr>
          <p:nvPr>
            <p:ph type="title"/>
          </p:nvPr>
        </p:nvSpPr>
        <p:spPr>
          <a:xfrm>
            <a:off x="228600" y="152400"/>
            <a:ext cx="9095928" cy="1066800"/>
          </a:xfrm>
        </p:spPr>
        <p:txBody>
          <a:bodyPr/>
          <a:lstStyle/>
          <a:p>
            <a:r>
              <a:rPr lang="en-US" sz="3900" dirty="0"/>
              <a:t>SAFARI Newsletter December 2021 Edition</a:t>
            </a:r>
          </a:p>
        </p:txBody>
      </p:sp>
      <p:sp>
        <p:nvSpPr>
          <p:cNvPr id="3" name="Content Placeholder 2">
            <a:extLst>
              <a:ext uri="{FF2B5EF4-FFF2-40B4-BE49-F238E27FC236}">
                <a16:creationId xmlns:a16="http://schemas.microsoft.com/office/drawing/2014/main" id="{9A956061-CFC4-E042-9823-D90AFA8BA4DA}"/>
              </a:ext>
            </a:extLst>
          </p:cNvPr>
          <p:cNvSpPr>
            <a:spLocks noGrp="1"/>
          </p:cNvSpPr>
          <p:nvPr>
            <p:ph idx="1"/>
          </p:nvPr>
        </p:nvSpPr>
        <p:spPr>
          <a:xfrm>
            <a:off x="228600" y="908720"/>
            <a:ext cx="8610600" cy="5193723"/>
          </a:xfrm>
        </p:spPr>
        <p:txBody>
          <a:bodyPr/>
          <a:lstStyle/>
          <a:p>
            <a:r>
              <a:rPr lang="en-US" dirty="0">
                <a:solidFill>
                  <a:srgbClr val="0000FF"/>
                </a:solidFill>
                <a:hlinkClick r:id="rId2">
                  <a:extLst>
                    <a:ext uri="{A12FA001-AC4F-418D-AE19-62706E023703}">
                      <ahyp:hlinkClr xmlns:ahyp="http://schemas.microsoft.com/office/drawing/2018/hyperlinkcolor" val="tx"/>
                    </a:ext>
                  </a:extLst>
                </a:hlinkClick>
              </a:rPr>
              <a:t>https://safari.ethz.ch/safari-newsletter-december-2021/</a:t>
            </a:r>
            <a:r>
              <a:rPr lang="en-US" dirty="0">
                <a:solidFill>
                  <a:srgbClr val="0000FF"/>
                </a:solidFill>
              </a:rPr>
              <a:t> </a:t>
            </a:r>
          </a:p>
        </p:txBody>
      </p:sp>
      <p:sp>
        <p:nvSpPr>
          <p:cNvPr id="4" name="Slide Number Placeholder 3">
            <a:extLst>
              <a:ext uri="{FF2B5EF4-FFF2-40B4-BE49-F238E27FC236}">
                <a16:creationId xmlns:a16="http://schemas.microsoft.com/office/drawing/2014/main" id="{4CF7651E-CB74-5546-88F0-4BFB0FAD26C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279</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5" name="Picture 4">
            <a:extLst>
              <a:ext uri="{FF2B5EF4-FFF2-40B4-BE49-F238E27FC236}">
                <a16:creationId xmlns:a16="http://schemas.microsoft.com/office/drawing/2014/main" id="{84EC53B5-3233-994F-BDFE-96564493A1C1}"/>
              </a:ext>
            </a:extLst>
          </p:cNvPr>
          <p:cNvPicPr>
            <a:picLocks noChangeAspect="1"/>
          </p:cNvPicPr>
          <p:nvPr/>
        </p:nvPicPr>
        <p:blipFill>
          <a:blip r:embed="rId3"/>
          <a:stretch>
            <a:fillRect/>
          </a:stretch>
        </p:blipFill>
        <p:spPr>
          <a:xfrm>
            <a:off x="2413764" y="1440877"/>
            <a:ext cx="4316471" cy="5417123"/>
          </a:xfrm>
          <a:prstGeom prst="rect">
            <a:avLst/>
          </a:prstGeom>
        </p:spPr>
      </p:pic>
    </p:spTree>
    <p:extLst>
      <p:ext uri="{BB962C8B-B14F-4D97-AF65-F5344CB8AC3E}">
        <p14:creationId xmlns:p14="http://schemas.microsoft.com/office/powerpoint/2010/main" val="1957213571"/>
      </p:ext>
    </p:extLst>
  </p:cSld>
  <p:clrMapOvr>
    <a:masterClrMapping/>
  </p:clrMapOvr>
  <p:transition/>
</p:sld>
</file>

<file path=ppt/slides/slide2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851EAB-761A-E348-B335-E0E410C63CDB}"/>
              </a:ext>
            </a:extLst>
          </p:cNvPr>
          <p:cNvSpPr>
            <a:spLocks noGrp="1"/>
          </p:cNvSpPr>
          <p:nvPr>
            <p:ph type="title"/>
          </p:nvPr>
        </p:nvSpPr>
        <p:spPr/>
        <p:txBody>
          <a:bodyPr/>
          <a:lstStyle/>
          <a:p>
            <a:r>
              <a:rPr lang="en-US" dirty="0"/>
              <a:t>A Talk on Impactful Research &amp; Teaching</a:t>
            </a:r>
          </a:p>
        </p:txBody>
      </p:sp>
      <p:sp>
        <p:nvSpPr>
          <p:cNvPr id="3" name="Content Placeholder 2">
            <a:extLst>
              <a:ext uri="{FF2B5EF4-FFF2-40B4-BE49-F238E27FC236}">
                <a16:creationId xmlns:a16="http://schemas.microsoft.com/office/drawing/2014/main" id="{3D3726AD-987B-2848-AD67-E881431FE6A3}"/>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52B96CCF-B819-EB4D-B48C-D0F7B7B86F17}"/>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280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Rectangle 4">
            <a:extLst>
              <a:ext uri="{FF2B5EF4-FFF2-40B4-BE49-F238E27FC236}">
                <a16:creationId xmlns:a16="http://schemas.microsoft.com/office/drawing/2014/main" id="{CAAE4B76-6AAF-1041-9885-AAD0BFDFEA4C}"/>
              </a:ext>
            </a:extLst>
          </p:cNvPr>
          <p:cNvSpPr/>
          <p:nvPr/>
        </p:nvSpPr>
        <p:spPr>
          <a:xfrm>
            <a:off x="179512" y="6535579"/>
            <a:ext cx="9153500" cy="246221"/>
          </a:xfrm>
          <a:prstGeom prst="rect">
            <a:avLst/>
          </a:prstGeom>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FF"/>
                </a:solidFill>
                <a:effectLst/>
                <a:uLnTx/>
                <a:uFillTx/>
                <a:latin typeface="Arial" panose="020B0604020202020204" pitchFamily="34" charset="0"/>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https://www.youtube.com/watch?v=83tlorht7Mc&amp;list=PL5Q2soXY2Zi8D_5MGV6EnXEJHnV2YFBJl&amp;index=54</a:t>
            </a:r>
            <a:r>
              <a:rPr kumimoji="0" lang="en-US" sz="1000" b="1" i="0" u="none" strike="noStrike" kern="1200" cap="none" spc="0" normalizeH="0" baseline="0" noProof="0" dirty="0">
                <a:ln>
                  <a:noFill/>
                </a:ln>
                <a:solidFill>
                  <a:srgbClr val="0000FF"/>
                </a:solidFill>
                <a:effectLst/>
                <a:uLnTx/>
                <a:uFillTx/>
                <a:latin typeface="Arial" panose="020B0604020202020204" pitchFamily="34" charset="0"/>
                <a:ea typeface="ＭＳ Ｐゴシック" panose="020B0600070205080204" pitchFamily="34" charset="-128"/>
                <a:cs typeface="+mn-cs"/>
              </a:rPr>
              <a:t> </a:t>
            </a:r>
            <a:endParaRPr kumimoji="0" lang="en-US" sz="10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endParaRPr>
          </a:p>
        </p:txBody>
      </p:sp>
      <p:pic>
        <p:nvPicPr>
          <p:cNvPr id="6" name="Picture 5">
            <a:extLst>
              <a:ext uri="{FF2B5EF4-FFF2-40B4-BE49-F238E27FC236}">
                <a16:creationId xmlns:a16="http://schemas.microsoft.com/office/drawing/2014/main" id="{518B1DC4-854D-CC48-8A53-63A089706779}"/>
              </a:ext>
            </a:extLst>
          </p:cNvPr>
          <p:cNvPicPr>
            <a:picLocks noChangeAspect="1"/>
          </p:cNvPicPr>
          <p:nvPr/>
        </p:nvPicPr>
        <p:blipFill>
          <a:blip r:embed="rId3"/>
          <a:stretch>
            <a:fillRect/>
          </a:stretch>
        </p:blipFill>
        <p:spPr>
          <a:xfrm>
            <a:off x="830739" y="908720"/>
            <a:ext cx="7413669" cy="5396058"/>
          </a:xfrm>
          <a:prstGeom prst="rect">
            <a:avLst/>
          </a:prstGeom>
        </p:spPr>
      </p:pic>
    </p:spTree>
    <p:extLst>
      <p:ext uri="{BB962C8B-B14F-4D97-AF65-F5344CB8AC3E}">
        <p14:creationId xmlns:p14="http://schemas.microsoft.com/office/powerpoint/2010/main" val="4210963294"/>
      </p:ext>
    </p:extLst>
  </p:cSld>
  <p:clrMapOvr>
    <a:masterClrMapping/>
  </p:clrMapOvr>
  <p:transition/>
</p:sld>
</file>

<file path=ppt/slides/slide2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C9F071-BBB5-FD48-BECD-3A44EDB8FDCB}"/>
              </a:ext>
            </a:extLst>
          </p:cNvPr>
          <p:cNvSpPr>
            <a:spLocks noGrp="1"/>
          </p:cNvSpPr>
          <p:nvPr>
            <p:ph type="title"/>
          </p:nvPr>
        </p:nvSpPr>
        <p:spPr/>
        <p:txBody>
          <a:bodyPr/>
          <a:lstStyle/>
          <a:p>
            <a:r>
              <a:rPr lang="en-US" dirty="0"/>
              <a:t>An Interview on Computing Futures</a:t>
            </a:r>
          </a:p>
        </p:txBody>
      </p:sp>
      <p:sp>
        <p:nvSpPr>
          <p:cNvPr id="3" name="Content Placeholder 2">
            <a:extLst>
              <a:ext uri="{FF2B5EF4-FFF2-40B4-BE49-F238E27FC236}">
                <a16:creationId xmlns:a16="http://schemas.microsoft.com/office/drawing/2014/main" id="{5B89755D-F311-BA46-AA27-B1455A763371}"/>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EFFC39DF-E5CC-E84A-85AF-1D2F96E1B97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281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2101B6BE-CE67-AE47-923A-931EF97E7FFD}"/>
              </a:ext>
            </a:extLst>
          </p:cNvPr>
          <p:cNvPicPr>
            <a:picLocks noChangeAspect="1"/>
          </p:cNvPicPr>
          <p:nvPr/>
        </p:nvPicPr>
        <p:blipFill>
          <a:blip r:embed="rId2"/>
          <a:stretch>
            <a:fillRect/>
          </a:stretch>
        </p:blipFill>
        <p:spPr>
          <a:xfrm>
            <a:off x="683568" y="960218"/>
            <a:ext cx="7704856" cy="5373124"/>
          </a:xfrm>
          <a:prstGeom prst="rect">
            <a:avLst/>
          </a:prstGeom>
        </p:spPr>
      </p:pic>
      <p:sp>
        <p:nvSpPr>
          <p:cNvPr id="6" name="TextBox 5">
            <a:extLst>
              <a:ext uri="{FF2B5EF4-FFF2-40B4-BE49-F238E27FC236}">
                <a16:creationId xmlns:a16="http://schemas.microsoft.com/office/drawing/2014/main" id="{23396EAC-88A2-0D43-A668-0F9AAC4E09B6}"/>
              </a:ext>
            </a:extLst>
          </p:cNvPr>
          <p:cNvSpPr txBox="1"/>
          <p:nvPr/>
        </p:nvSpPr>
        <p:spPr>
          <a:xfrm>
            <a:off x="1691680" y="6381328"/>
            <a:ext cx="6255239"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hlinkClick r:id="rId3">
                  <a:extLst>
                    <a:ext uri="{A12FA001-AC4F-418D-AE19-62706E023703}">
                      <ahyp:hlinkClr xmlns:ahyp="http://schemas.microsoft.com/office/drawing/2018/hyperlinkcolor" val="tx"/>
                    </a:ext>
                  </a:extLst>
                </a:hlinkClick>
              </a:rPr>
              <a:t>https://www.youtube.com/watch?v=8ffSEKZhmvo</a:t>
            </a: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 </a:t>
            </a:r>
          </a:p>
        </p:txBody>
      </p:sp>
    </p:spTree>
    <p:extLst>
      <p:ext uri="{BB962C8B-B14F-4D97-AF65-F5344CB8AC3E}">
        <p14:creationId xmlns:p14="http://schemas.microsoft.com/office/powerpoint/2010/main" val="2533111179"/>
      </p:ext>
    </p:extLst>
  </p:cSld>
  <p:clrMapOvr>
    <a:masterClrMapping/>
  </p:clrMapOvr>
  <p:transition/>
</p:sld>
</file>

<file path=ppt/slides/slide2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dirty="0"/>
              <a:t>Latest Longer &amp; Detailed Tutorial on PIM</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a:xfrm>
            <a:off x="228600" y="997527"/>
            <a:ext cx="8879904" cy="5193723"/>
          </a:xfrm>
        </p:spPr>
        <p:txBody>
          <a:bodyPr/>
          <a:lstStyle/>
          <a:p>
            <a:r>
              <a:rPr lang="en-US" dirty="0"/>
              <a:t>Onur Mutlu,</a:t>
            </a:r>
            <a:br>
              <a:rPr lang="en-US" dirty="0"/>
            </a:br>
            <a:r>
              <a:rPr lang="en-US" b="1" dirty="0">
                <a:solidFill>
                  <a:srgbClr val="0000FF"/>
                </a:solidFill>
                <a:hlinkClick r:id="rId2">
                  <a:extLst>
                    <a:ext uri="{A12FA001-AC4F-418D-AE19-62706E023703}">
                      <ahyp:hlinkClr xmlns:ahyp="http://schemas.microsoft.com/office/drawing/2018/hyperlinkcolor" val="tx"/>
                    </a:ext>
                  </a:extLst>
                </a:hlinkClick>
              </a:rPr>
              <a:t>"Memory-Centric Computing"</a:t>
            </a:r>
            <a:br>
              <a:rPr lang="en-US" dirty="0"/>
            </a:br>
            <a:r>
              <a:rPr lang="en-US" i="1" dirty="0"/>
              <a:t>Education Class at </a:t>
            </a:r>
            <a:r>
              <a:rPr lang="en-US" i="1" dirty="0">
                <a:hlinkClick r:id="rId3"/>
              </a:rPr>
              <a:t>Embedded Systems Week (</a:t>
            </a:r>
            <a:r>
              <a:rPr lang="en-US" b="1" i="1" dirty="0">
                <a:hlinkClick r:id="rId3"/>
              </a:rPr>
              <a:t>ESWEEK</a:t>
            </a:r>
            <a:r>
              <a:rPr lang="en-US" i="1" dirty="0">
                <a:hlinkClick r:id="rId3"/>
              </a:rPr>
              <a:t>)</a:t>
            </a:r>
            <a:r>
              <a:rPr lang="en-US" dirty="0"/>
              <a:t>, Virtual, 9 October 2021.</a:t>
            </a:r>
            <a:br>
              <a:rPr lang="en-US" dirty="0"/>
            </a:br>
            <a:r>
              <a:rPr lang="en-US" dirty="0"/>
              <a:t>[</a:t>
            </a:r>
            <a:r>
              <a:rPr lang="en-US" dirty="0">
                <a:hlinkClick r:id="rId2"/>
              </a:rPr>
              <a:t>Slides (pptx)</a:t>
            </a:r>
            <a:r>
              <a:rPr lang="en-US" dirty="0"/>
              <a:t> </a:t>
            </a:r>
            <a:r>
              <a:rPr lang="en-US" dirty="0">
                <a:hlinkClick r:id="rId4"/>
              </a:rPr>
              <a:t>(pdf)</a:t>
            </a:r>
            <a:r>
              <a:rPr lang="en-US" dirty="0"/>
              <a:t>]</a:t>
            </a:r>
            <a:br>
              <a:rPr lang="en-US" dirty="0"/>
            </a:br>
            <a:r>
              <a:rPr lang="en-US" dirty="0"/>
              <a:t>[</a:t>
            </a:r>
            <a:r>
              <a:rPr lang="en-US" dirty="0">
                <a:hlinkClick r:id="rId5"/>
              </a:rPr>
              <a:t>Abstract (pdf)</a:t>
            </a:r>
            <a:r>
              <a:rPr lang="en-US" dirty="0"/>
              <a:t>]</a:t>
            </a:r>
            <a:br>
              <a:rPr lang="en-US" dirty="0"/>
            </a:br>
            <a:r>
              <a:rPr lang="en-US" dirty="0"/>
              <a:t>[</a:t>
            </a:r>
            <a:r>
              <a:rPr lang="en-US" dirty="0">
                <a:hlinkClick r:id="rId6"/>
              </a:rPr>
              <a:t>Talk Video</a:t>
            </a:r>
            <a:r>
              <a:rPr lang="en-US" dirty="0"/>
              <a:t> (2 hours, including Q&amp;A)]</a:t>
            </a:r>
            <a:br>
              <a:rPr lang="en-US" dirty="0"/>
            </a:br>
            <a:r>
              <a:rPr lang="en-US" dirty="0"/>
              <a:t>[</a:t>
            </a:r>
            <a:r>
              <a:rPr lang="en-US" dirty="0">
                <a:hlinkClick r:id="rId7"/>
              </a:rPr>
              <a:t>Invited Paper at DATE 2021</a:t>
            </a:r>
            <a:r>
              <a:rPr lang="en-US" dirty="0"/>
              <a:t>]</a:t>
            </a:r>
            <a:br>
              <a:rPr lang="en-US" dirty="0"/>
            </a:br>
            <a:r>
              <a:rPr lang="en-US" dirty="0"/>
              <a:t>[</a:t>
            </a:r>
            <a:r>
              <a:rPr lang="en-US" dirty="0">
                <a:hlinkClick r:id="rId8"/>
              </a:rPr>
              <a:t>"A Modern Primer on Processing in Memory" paper</a:t>
            </a:r>
            <a:r>
              <a:rPr lang="en-US" dirty="0"/>
              <a:t>]</a:t>
            </a:r>
            <a:br>
              <a:rPr lang="en-US" dirty="0"/>
            </a:br>
            <a:endParaRPr lang="en-US" dirty="0"/>
          </a:p>
          <a:p>
            <a:endParaRPr lang="en-US" dirty="0">
              <a:solidFill>
                <a:srgbClr val="0000FF"/>
              </a:solidFill>
              <a:hlinkClick r:id="rId9">
                <a:extLst>
                  <a:ext uri="{A12FA001-AC4F-418D-AE19-62706E023703}">
                    <ahyp:hlinkClr xmlns:ahyp="http://schemas.microsoft.com/office/drawing/2018/hyperlinkcolor" val="tx"/>
                  </a:ext>
                </a:extLst>
              </a:hlinkClick>
            </a:endParaRPr>
          </a:p>
          <a:p>
            <a:pPr marL="0" indent="0" algn="ctr">
              <a:buNone/>
            </a:pPr>
            <a:r>
              <a:rPr lang="en-US" b="1" dirty="0">
                <a:solidFill>
                  <a:srgbClr val="0000FF"/>
                </a:solidFill>
                <a:hlinkClick r:id="rId10">
                  <a:extLst>
                    <a:ext uri="{A12FA001-AC4F-418D-AE19-62706E023703}">
                      <ahyp:hlinkClr xmlns:ahyp="http://schemas.microsoft.com/office/drawing/2018/hyperlinkcolor" val="tx"/>
                    </a:ext>
                  </a:extLst>
                </a:hlinkClick>
              </a:rPr>
              <a:t>https://www.youtube.com/watch?v=N1Ac1ov1JOM</a:t>
            </a:r>
            <a:r>
              <a:rPr lang="en-US" b="1" dirty="0">
                <a:solidFill>
                  <a:srgbClr val="0000FF"/>
                </a:solidFill>
              </a:rPr>
              <a:t> </a:t>
            </a:r>
          </a:p>
        </p:txBody>
      </p:sp>
      <p:sp>
        <p:nvSpPr>
          <p:cNvPr id="4" name="Slide Number Placeholder 3">
            <a:extLst>
              <a:ext uri="{FF2B5EF4-FFF2-40B4-BE49-F238E27FC236}">
                <a16:creationId xmlns:a16="http://schemas.microsoft.com/office/drawing/2014/main" id="{668D3D00-D671-7A49-9903-3A6903D905B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282</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Rectangle 4">
            <a:extLst>
              <a:ext uri="{FF2B5EF4-FFF2-40B4-BE49-F238E27FC236}">
                <a16:creationId xmlns:a16="http://schemas.microsoft.com/office/drawing/2014/main" id="{5DFA3366-29E6-914D-98EA-E6458972951E}"/>
              </a:ext>
            </a:extLst>
          </p:cNvPr>
          <p:cNvSpPr/>
          <p:nvPr/>
        </p:nvSpPr>
        <p:spPr>
          <a:xfrm>
            <a:off x="1590700" y="6475391"/>
            <a:ext cx="588640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11">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spTree>
    <p:extLst>
      <p:ext uri="{BB962C8B-B14F-4D97-AF65-F5344CB8AC3E}">
        <p14:creationId xmlns:p14="http://schemas.microsoft.com/office/powerpoint/2010/main" val="2032546167"/>
      </p:ext>
    </p:extLst>
  </p:cSld>
  <p:clrMapOvr>
    <a:masterClrMapping/>
  </p:clrMapOvr>
  <p:transition/>
</p:sld>
</file>

<file path=ppt/slides/slide2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dirty="0"/>
              <a:t>Latest Longer &amp; Detailed Tutorial on PIM</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a:xfrm>
            <a:off x="228600" y="997527"/>
            <a:ext cx="8879904" cy="5193723"/>
          </a:xfrm>
        </p:spPr>
        <p:txBody>
          <a:bodyPr/>
          <a:lstStyle/>
          <a:p>
            <a:r>
              <a:rPr lang="en-US" dirty="0"/>
              <a:t>Onur Mutlu,</a:t>
            </a:r>
            <a:br>
              <a:rPr lang="en-US" dirty="0"/>
            </a:br>
            <a:r>
              <a:rPr lang="en-US" b="1" dirty="0">
                <a:solidFill>
                  <a:srgbClr val="0000FF"/>
                </a:solidFill>
                <a:hlinkClick r:id="rId2">
                  <a:extLst>
                    <a:ext uri="{A12FA001-AC4F-418D-AE19-62706E023703}">
                      <ahyp:hlinkClr xmlns:ahyp="http://schemas.microsoft.com/office/drawing/2018/hyperlinkcolor" val="tx"/>
                    </a:ext>
                  </a:extLst>
                </a:hlinkClick>
              </a:rPr>
              <a:t>"Memory-Centric Computing"</a:t>
            </a:r>
            <a:br>
              <a:rPr lang="en-US" dirty="0"/>
            </a:br>
            <a:r>
              <a:rPr lang="en-US" i="1" dirty="0"/>
              <a:t>Education Class at </a:t>
            </a:r>
            <a:r>
              <a:rPr lang="en-US" i="1" dirty="0">
                <a:hlinkClick r:id="rId3"/>
              </a:rPr>
              <a:t>Embedded Systems Week (</a:t>
            </a:r>
            <a:r>
              <a:rPr lang="en-US" b="1" i="1" dirty="0">
                <a:hlinkClick r:id="rId3"/>
              </a:rPr>
              <a:t>ESWEEK</a:t>
            </a:r>
            <a:r>
              <a:rPr lang="en-US" i="1" dirty="0">
                <a:hlinkClick r:id="rId3"/>
              </a:rPr>
              <a:t>)</a:t>
            </a:r>
            <a:r>
              <a:rPr lang="en-US" dirty="0"/>
              <a:t>, Virtual, 9 October 2021.</a:t>
            </a:r>
            <a:br>
              <a:rPr lang="en-US" dirty="0"/>
            </a:br>
            <a:r>
              <a:rPr lang="en-US" dirty="0"/>
              <a:t>[</a:t>
            </a:r>
            <a:r>
              <a:rPr lang="en-US" dirty="0">
                <a:hlinkClick r:id="rId2"/>
              </a:rPr>
              <a:t>Slides (pptx)</a:t>
            </a:r>
            <a:r>
              <a:rPr lang="en-US" dirty="0"/>
              <a:t> </a:t>
            </a:r>
            <a:r>
              <a:rPr lang="en-US" dirty="0">
                <a:hlinkClick r:id="rId4"/>
              </a:rPr>
              <a:t>(pdf)</a:t>
            </a:r>
            <a:r>
              <a:rPr lang="en-US" dirty="0"/>
              <a:t>]</a:t>
            </a:r>
            <a:br>
              <a:rPr lang="en-US" dirty="0"/>
            </a:br>
            <a:r>
              <a:rPr lang="en-US" dirty="0"/>
              <a:t>[</a:t>
            </a:r>
            <a:r>
              <a:rPr lang="en-US" dirty="0">
                <a:hlinkClick r:id="rId5"/>
              </a:rPr>
              <a:t>Abstract (pdf)</a:t>
            </a:r>
            <a:r>
              <a:rPr lang="en-US" dirty="0"/>
              <a:t>]</a:t>
            </a:r>
            <a:br>
              <a:rPr lang="en-US" dirty="0"/>
            </a:br>
            <a:r>
              <a:rPr lang="en-US" dirty="0"/>
              <a:t>[</a:t>
            </a:r>
            <a:r>
              <a:rPr lang="en-US" dirty="0">
                <a:hlinkClick r:id="rId6"/>
              </a:rPr>
              <a:t>Talk Video</a:t>
            </a:r>
            <a:r>
              <a:rPr lang="en-US" dirty="0"/>
              <a:t> (2 hours, including Q&amp;A)]</a:t>
            </a:r>
            <a:br>
              <a:rPr lang="en-US" dirty="0"/>
            </a:br>
            <a:r>
              <a:rPr lang="en-US" dirty="0"/>
              <a:t>[</a:t>
            </a:r>
            <a:r>
              <a:rPr lang="en-US" dirty="0">
                <a:hlinkClick r:id="rId7"/>
              </a:rPr>
              <a:t>Invited Paper at DATE 2021</a:t>
            </a:r>
            <a:r>
              <a:rPr lang="en-US" dirty="0"/>
              <a:t>]</a:t>
            </a:r>
            <a:br>
              <a:rPr lang="en-US" dirty="0"/>
            </a:br>
            <a:r>
              <a:rPr lang="en-US" dirty="0"/>
              <a:t>[</a:t>
            </a:r>
            <a:r>
              <a:rPr lang="en-US" dirty="0">
                <a:hlinkClick r:id="rId8"/>
              </a:rPr>
              <a:t>"A Modern Primer on Processing in Memory" paper</a:t>
            </a:r>
            <a:r>
              <a:rPr lang="en-US" dirty="0"/>
              <a:t>]</a:t>
            </a:r>
            <a:br>
              <a:rPr lang="en-US" dirty="0"/>
            </a:br>
            <a:endParaRPr lang="en-US" dirty="0"/>
          </a:p>
          <a:p>
            <a:endParaRPr lang="en-US" dirty="0">
              <a:solidFill>
                <a:srgbClr val="0000FF"/>
              </a:solidFill>
              <a:hlinkClick r:id="rId9">
                <a:extLst>
                  <a:ext uri="{A12FA001-AC4F-418D-AE19-62706E023703}">
                    <ahyp:hlinkClr xmlns:ahyp="http://schemas.microsoft.com/office/drawing/2018/hyperlinkcolor" val="tx"/>
                  </a:ext>
                </a:extLst>
              </a:hlinkClick>
            </a:endParaRPr>
          </a:p>
          <a:p>
            <a:pPr marL="0" indent="0" algn="ctr">
              <a:buNone/>
            </a:pPr>
            <a:r>
              <a:rPr lang="en-US" b="1" dirty="0">
                <a:solidFill>
                  <a:srgbClr val="0000FF"/>
                </a:solidFill>
                <a:hlinkClick r:id="rId10">
                  <a:extLst>
                    <a:ext uri="{A12FA001-AC4F-418D-AE19-62706E023703}">
                      <ahyp:hlinkClr xmlns:ahyp="http://schemas.microsoft.com/office/drawing/2018/hyperlinkcolor" val="tx"/>
                    </a:ext>
                  </a:extLst>
                </a:hlinkClick>
              </a:rPr>
              <a:t>https://www.youtube.com/watch?v=N1Ac1ov1JOM&amp;list=PL5Q2soXY2Zi8D_5MGV6EnXEJHnV2YFBJl&amp;index=65</a:t>
            </a:r>
            <a:r>
              <a:rPr lang="en-US" b="1" dirty="0">
                <a:solidFill>
                  <a:srgbClr val="0000FF"/>
                </a:solidFill>
              </a:rPr>
              <a:t> </a:t>
            </a:r>
          </a:p>
        </p:txBody>
      </p:sp>
      <p:sp>
        <p:nvSpPr>
          <p:cNvPr id="4" name="Slide Number Placeholder 3">
            <a:extLst>
              <a:ext uri="{FF2B5EF4-FFF2-40B4-BE49-F238E27FC236}">
                <a16:creationId xmlns:a16="http://schemas.microsoft.com/office/drawing/2014/main" id="{668D3D00-D671-7A49-9903-3A6903D905B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283</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Rectangle 4">
            <a:extLst>
              <a:ext uri="{FF2B5EF4-FFF2-40B4-BE49-F238E27FC236}">
                <a16:creationId xmlns:a16="http://schemas.microsoft.com/office/drawing/2014/main" id="{5DFA3366-29E6-914D-98EA-E6458972951E}"/>
              </a:ext>
            </a:extLst>
          </p:cNvPr>
          <p:cNvSpPr/>
          <p:nvPr/>
        </p:nvSpPr>
        <p:spPr>
          <a:xfrm>
            <a:off x="1590700" y="6475391"/>
            <a:ext cx="588640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11">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pic>
        <p:nvPicPr>
          <p:cNvPr id="6" name="Picture 5">
            <a:extLst>
              <a:ext uri="{FF2B5EF4-FFF2-40B4-BE49-F238E27FC236}">
                <a16:creationId xmlns:a16="http://schemas.microsoft.com/office/drawing/2014/main" id="{E2B5F8BD-7A17-3543-B400-BC971BD38660}"/>
              </a:ext>
            </a:extLst>
          </p:cNvPr>
          <p:cNvPicPr>
            <a:picLocks noChangeAspect="1"/>
          </p:cNvPicPr>
          <p:nvPr/>
        </p:nvPicPr>
        <p:blipFill>
          <a:blip r:embed="rId12"/>
          <a:stretch>
            <a:fillRect/>
          </a:stretch>
        </p:blipFill>
        <p:spPr>
          <a:xfrm>
            <a:off x="0" y="260648"/>
            <a:ext cx="9144000" cy="6288280"/>
          </a:xfrm>
          <a:prstGeom prst="rect">
            <a:avLst/>
          </a:prstGeom>
        </p:spPr>
      </p:pic>
      <p:sp>
        <p:nvSpPr>
          <p:cNvPr id="7" name="TextBox 6">
            <a:extLst>
              <a:ext uri="{FF2B5EF4-FFF2-40B4-BE49-F238E27FC236}">
                <a16:creationId xmlns:a16="http://schemas.microsoft.com/office/drawing/2014/main" id="{ACAEA377-A521-7E4B-A9B2-844CE156AC49}"/>
              </a:ext>
            </a:extLst>
          </p:cNvPr>
          <p:cNvSpPr txBox="1"/>
          <p:nvPr/>
        </p:nvSpPr>
        <p:spPr>
          <a:xfrm>
            <a:off x="2683970" y="6132892"/>
            <a:ext cx="3699859"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FF"/>
                </a:solidFill>
                <a:effectLst/>
                <a:uLnTx/>
                <a:uFillTx/>
                <a:latin typeface="Tahoma"/>
                <a:ea typeface="+mn-ea"/>
                <a:cs typeface="+mn-cs"/>
                <a:hlinkClick r:id="rId13">
                  <a:extLst>
                    <a:ext uri="{A12FA001-AC4F-418D-AE19-62706E023703}">
                      <ahyp:hlinkClr xmlns:ahyp="http://schemas.microsoft.com/office/drawing/2018/hyperlinkcolor" val="tx"/>
                    </a:ext>
                  </a:extLst>
                </a:hlinkClick>
              </a:rPr>
              <a:t>https://www.youtube.com/watch?v=N1Ac1ov1JOM</a:t>
            </a:r>
            <a:r>
              <a:rPr kumimoji="0" lang="en-US" sz="1200" b="0" i="0" u="none" strike="noStrike" kern="1200" cap="none" spc="0" normalizeH="0" baseline="0" noProof="0" dirty="0">
                <a:ln>
                  <a:noFill/>
                </a:ln>
                <a:solidFill>
                  <a:srgbClr val="0000FF"/>
                </a:solidFill>
                <a:effectLst/>
                <a:uLnTx/>
                <a:uFillTx/>
                <a:latin typeface="Tahoma"/>
                <a:ea typeface="+mn-ea"/>
                <a:cs typeface="+mn-cs"/>
              </a:rPr>
              <a:t> </a:t>
            </a:r>
          </a:p>
        </p:txBody>
      </p:sp>
    </p:spTree>
    <p:extLst>
      <p:ext uri="{BB962C8B-B14F-4D97-AF65-F5344CB8AC3E}">
        <p14:creationId xmlns:p14="http://schemas.microsoft.com/office/powerpoint/2010/main" val="1484252847"/>
      </p:ext>
    </p:extLst>
  </p:cSld>
  <p:clrMapOvr>
    <a:masterClrMapping/>
  </p:clrMapOvr>
  <p:transition/>
</p:sld>
</file>

<file path=ppt/slides/slide2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p:txBody>
          <a:bodyPr/>
          <a:lstStyle/>
          <a:p>
            <a:r>
              <a:rPr lang="en-US" dirty="0"/>
              <a:t>Detailed Lectures on PIM (I)</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884955"/>
            <a:ext cx="8851900" cy="5211762"/>
          </a:xfrm>
        </p:spPr>
        <p:txBody>
          <a:bodyPr/>
          <a:lstStyle/>
          <a:p>
            <a:r>
              <a:rPr lang="en-US" sz="2000" dirty="0">
                <a:solidFill>
                  <a:srgbClr val="FF0000"/>
                </a:solidFill>
              </a:rPr>
              <a:t>Computer Architecture, Fall 2020, Lecture 6</a:t>
            </a:r>
          </a:p>
          <a:p>
            <a:pPr lvl="1"/>
            <a:r>
              <a:rPr lang="en-US" sz="2000" b="1" dirty="0"/>
              <a:t>Computation in Memory </a:t>
            </a:r>
            <a:r>
              <a:rPr lang="en-US" sz="2000" dirty="0"/>
              <a:t>(ETH Zürich, Fall 2020)</a:t>
            </a:r>
          </a:p>
          <a:p>
            <a:pPr lvl="1"/>
            <a:r>
              <a:rPr lang="en-US" sz="1700" dirty="0">
                <a:solidFill>
                  <a:srgbClr val="0000FF"/>
                </a:solidFill>
                <a:hlinkClick r:id="rId2">
                  <a:extLst>
                    <a:ext uri="{A12FA001-AC4F-418D-AE19-62706E023703}">
                      <ahyp:hlinkClr xmlns:ahyp="http://schemas.microsoft.com/office/drawing/2018/hyperlinkcolor" val="tx"/>
                    </a:ext>
                  </a:extLst>
                </a:hlinkClick>
              </a:rPr>
              <a:t>https://www.youtube.com/watch?v=oGcZAGwfEUE&amp;list=PL5Q2soXY2Zi9xidyIgBxUz7xRPS-wisBN&amp;index=12</a:t>
            </a:r>
            <a:endParaRPr lang="en-US" sz="1700" dirty="0">
              <a:solidFill>
                <a:srgbClr val="0000FF"/>
              </a:solidFill>
            </a:endParaRPr>
          </a:p>
          <a:p>
            <a:pPr lvl="1"/>
            <a:endParaRPr lang="en-US" sz="600" dirty="0">
              <a:solidFill>
                <a:srgbClr val="FF0000"/>
              </a:solidFill>
            </a:endParaRPr>
          </a:p>
          <a:p>
            <a:r>
              <a:rPr lang="en-US" sz="2000" dirty="0">
                <a:solidFill>
                  <a:srgbClr val="FF0000"/>
                </a:solidFill>
              </a:rPr>
              <a:t>Computer Architecture, Fall 2020, Lecture 7</a:t>
            </a:r>
          </a:p>
          <a:p>
            <a:pPr lvl="1"/>
            <a:r>
              <a:rPr lang="en-US" sz="2000" b="1" dirty="0"/>
              <a:t>Near-Data Processing </a:t>
            </a:r>
            <a:r>
              <a:rPr lang="en-US" sz="2000" dirty="0"/>
              <a:t>(ETH Zürich, Fall 2020)</a:t>
            </a:r>
          </a:p>
          <a:p>
            <a:pPr lvl="1"/>
            <a:r>
              <a:rPr lang="en-US" sz="1700" dirty="0">
                <a:solidFill>
                  <a:srgbClr val="0000FF"/>
                </a:solidFill>
                <a:hlinkClick r:id="rId3">
                  <a:extLst>
                    <a:ext uri="{A12FA001-AC4F-418D-AE19-62706E023703}">
                      <ahyp:hlinkClr xmlns:ahyp="http://schemas.microsoft.com/office/drawing/2018/hyperlinkcolor" val="tx"/>
                    </a:ext>
                  </a:extLst>
                </a:hlinkClick>
              </a:rPr>
              <a:t>https://www.youtube.com/watch?v=j2GIigqn1Qw&amp;list=PL5Q2soXY2Zi9xidyIgBxUz7xRPS-wisBN&amp;index=13</a:t>
            </a:r>
            <a:endParaRPr lang="en-US" sz="1700" dirty="0">
              <a:solidFill>
                <a:srgbClr val="0000FF"/>
              </a:solidFill>
            </a:endParaRPr>
          </a:p>
          <a:p>
            <a:pPr lvl="1"/>
            <a:endParaRPr lang="en-US" sz="600" dirty="0">
              <a:solidFill>
                <a:srgbClr val="0000FF"/>
              </a:solidFill>
            </a:endParaRPr>
          </a:p>
          <a:p>
            <a:r>
              <a:rPr lang="en-US" sz="2000" dirty="0">
                <a:solidFill>
                  <a:srgbClr val="FF0000"/>
                </a:solidFill>
              </a:rPr>
              <a:t>Computer Architecture, Fall 2020, Lecture 11a</a:t>
            </a:r>
          </a:p>
          <a:p>
            <a:pPr lvl="1"/>
            <a:r>
              <a:rPr lang="en-US" sz="2000" b="1" dirty="0"/>
              <a:t>Memory Controllers </a:t>
            </a:r>
            <a:r>
              <a:rPr lang="en-US" sz="2000" dirty="0"/>
              <a:t>(ETH Zürich, Fall 2020)</a:t>
            </a:r>
          </a:p>
          <a:p>
            <a:pPr lvl="1"/>
            <a:r>
              <a:rPr lang="en-US" sz="1700" dirty="0">
                <a:solidFill>
                  <a:srgbClr val="0000FF"/>
                </a:solidFill>
                <a:hlinkClick r:id="rId4">
                  <a:extLst>
                    <a:ext uri="{A12FA001-AC4F-418D-AE19-62706E023703}">
                      <ahyp:hlinkClr xmlns:ahyp="http://schemas.microsoft.com/office/drawing/2018/hyperlinkcolor" val="tx"/>
                    </a:ext>
                  </a:extLst>
                </a:hlinkClick>
              </a:rPr>
              <a:t>https://www.youtube.com/watch?v=TeG773OgiMQ&amp;list=PL5Q2soXY2Zi9xidyIgBxUz7xRPS-wisBN&amp;index=20 </a:t>
            </a:r>
          </a:p>
          <a:p>
            <a:pPr lvl="1"/>
            <a:endParaRPr lang="en-US" sz="600" dirty="0">
              <a:solidFill>
                <a:srgbClr val="0000FF"/>
              </a:solidFill>
              <a:hlinkClick r:id="rId4">
                <a:extLst>
                  <a:ext uri="{A12FA001-AC4F-418D-AE19-62706E023703}">
                    <ahyp:hlinkClr xmlns:ahyp="http://schemas.microsoft.com/office/drawing/2018/hyperlinkcolor" val="tx"/>
                  </a:ext>
                </a:extLst>
              </a:hlinkClick>
            </a:endParaRPr>
          </a:p>
          <a:p>
            <a:r>
              <a:rPr lang="en-US" sz="2000" dirty="0">
                <a:solidFill>
                  <a:srgbClr val="FF0000"/>
                </a:solidFill>
              </a:rPr>
              <a:t>Computer Architecture, Fall 2020, Lecture 12d</a:t>
            </a:r>
          </a:p>
          <a:p>
            <a:pPr lvl="1"/>
            <a:r>
              <a:rPr lang="en-US" sz="2000" b="1" dirty="0"/>
              <a:t>Real Processing-in-DRAM with UPMEM </a:t>
            </a:r>
            <a:r>
              <a:rPr lang="en-US" sz="2000" dirty="0"/>
              <a:t>(ETH Zürich, Fall 2020)</a:t>
            </a:r>
          </a:p>
          <a:p>
            <a:pPr lvl="1"/>
            <a:r>
              <a:rPr lang="en-US" sz="1700" dirty="0">
                <a:solidFill>
                  <a:srgbClr val="0000FF"/>
                </a:solidFill>
                <a:hlinkClick r:id="rId5">
                  <a:extLst>
                    <a:ext uri="{A12FA001-AC4F-418D-AE19-62706E023703}">
                      <ahyp:hlinkClr xmlns:ahyp="http://schemas.microsoft.com/office/drawing/2018/hyperlinkcolor" val="tx"/>
                    </a:ext>
                  </a:extLst>
                </a:hlinkClick>
              </a:rPr>
              <a:t>https://www.youtube.com/watch?v=Sscy1Wrr22A&amp;list=PL5Q2soXY2Zi9xidyIgBxUz7xRPS-wisBN&amp;index=25</a:t>
            </a:r>
            <a:endParaRPr lang="en-US" sz="1700" dirty="0">
              <a:solidFill>
                <a:srgbClr val="0000FF"/>
              </a:solidFill>
            </a:endParaRPr>
          </a:p>
          <a:p>
            <a:pPr lvl="1"/>
            <a:endParaRPr lang="en-US" sz="2000" dirty="0"/>
          </a:p>
          <a:p>
            <a:pPr lvl="1"/>
            <a:endParaRPr lang="en-US" sz="2000"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284</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sp>
        <p:nvSpPr>
          <p:cNvPr id="6" name="TextBox 5">
            <a:extLst>
              <a:ext uri="{FF2B5EF4-FFF2-40B4-BE49-F238E27FC236}">
                <a16:creationId xmlns:a16="http://schemas.microsoft.com/office/drawing/2014/main" id="{B9FA4FBF-90BC-A44A-80A5-E27853501F68}"/>
              </a:ext>
            </a:extLst>
          </p:cNvPr>
          <p:cNvSpPr txBox="1"/>
          <p:nvPr/>
        </p:nvSpPr>
        <p:spPr>
          <a:xfrm>
            <a:off x="1979712" y="6461778"/>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hlinkClick r:id="rId6">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endParaRPr>
          </a:p>
        </p:txBody>
      </p:sp>
    </p:spTree>
    <p:extLst>
      <p:ext uri="{BB962C8B-B14F-4D97-AF65-F5344CB8AC3E}">
        <p14:creationId xmlns:p14="http://schemas.microsoft.com/office/powerpoint/2010/main" val="3549660740"/>
      </p:ext>
    </p:extLst>
  </p:cSld>
  <p:clrMapOvr>
    <a:masterClrMapping/>
  </p:clrMapOvr>
  <p:transition/>
</p:sld>
</file>

<file path=ppt/slides/slide2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p:txBody>
          <a:bodyPr/>
          <a:lstStyle/>
          <a:p>
            <a:r>
              <a:rPr lang="en-US" dirty="0"/>
              <a:t>Detailed Lectures on PIM (II)</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1036638"/>
            <a:ext cx="8851900" cy="5211762"/>
          </a:xfrm>
        </p:spPr>
        <p:txBody>
          <a:bodyPr/>
          <a:lstStyle/>
          <a:p>
            <a:r>
              <a:rPr lang="en-US" sz="2000" dirty="0">
                <a:solidFill>
                  <a:srgbClr val="FF0000"/>
                </a:solidFill>
              </a:rPr>
              <a:t>Computer Architecture, Fall 2020, Lecture 15</a:t>
            </a:r>
          </a:p>
          <a:p>
            <a:pPr lvl="1"/>
            <a:r>
              <a:rPr lang="en-US" sz="2000" b="1" dirty="0"/>
              <a:t>Emerging Memory Technologies </a:t>
            </a:r>
            <a:r>
              <a:rPr lang="en-US" sz="2000" dirty="0"/>
              <a:t>(ETH Zürich, Fall 2020)</a:t>
            </a:r>
          </a:p>
          <a:p>
            <a:pPr lvl="1"/>
            <a:r>
              <a:rPr lang="en-US" sz="1700" dirty="0">
                <a:solidFill>
                  <a:srgbClr val="0000FF"/>
                </a:solidFill>
                <a:hlinkClick r:id="" action="ppaction://noaction">
                  <a:extLst>
                    <a:ext uri="{A12FA001-AC4F-418D-AE19-62706E023703}">
                      <ahyp:hlinkClr xmlns:ahyp="http://schemas.microsoft.com/office/drawing/2018/hyperlinkcolor" val="tx"/>
                    </a:ext>
                  </a:extLst>
                </a:hlinkClick>
              </a:rPr>
              <a:t>https://www.youtube.com/watch?v=AlE1rD9G_YU&amp;list=PL5Q2soXY2Zi9xidyIgBxUz7xRPS-wisBN&amp;index=28</a:t>
            </a:r>
          </a:p>
          <a:p>
            <a:pPr lvl="1"/>
            <a:endParaRPr lang="en-US" sz="1700" dirty="0">
              <a:solidFill>
                <a:srgbClr val="0000FF"/>
              </a:solidFill>
              <a:hlinkClick r:id="" action="ppaction://noaction">
                <a:extLst>
                  <a:ext uri="{A12FA001-AC4F-418D-AE19-62706E023703}">
                    <ahyp:hlinkClr xmlns:ahyp="http://schemas.microsoft.com/office/drawing/2018/hyperlinkcolor" val="tx"/>
                  </a:ext>
                </a:extLst>
              </a:hlinkClick>
            </a:endParaRPr>
          </a:p>
          <a:p>
            <a:r>
              <a:rPr lang="en-US" sz="2000" dirty="0">
                <a:solidFill>
                  <a:srgbClr val="FF0000"/>
                </a:solidFill>
              </a:rPr>
              <a:t>Computer Architecture, Fall 2020, Lecture 16a</a:t>
            </a:r>
          </a:p>
          <a:p>
            <a:pPr lvl="1"/>
            <a:r>
              <a:rPr lang="en-US" sz="2000" b="1" dirty="0"/>
              <a:t>Opportunities &amp; Challenges of Emerging Memory Technologies </a:t>
            </a:r>
            <a:r>
              <a:rPr lang="en-US" sz="2000" dirty="0"/>
              <a:t>(ETH Zürich, Fall 2020)</a:t>
            </a:r>
          </a:p>
          <a:p>
            <a:pPr lvl="1"/>
            <a:r>
              <a:rPr lang="en-US" sz="1700" dirty="0">
                <a:solidFill>
                  <a:srgbClr val="0000FF"/>
                </a:solidFill>
                <a:hlinkClick r:id="" action="ppaction://noaction">
                  <a:extLst>
                    <a:ext uri="{A12FA001-AC4F-418D-AE19-62706E023703}">
                      <ahyp:hlinkClr xmlns:ahyp="http://schemas.microsoft.com/office/drawing/2018/hyperlinkcolor" val="tx"/>
                    </a:ext>
                  </a:extLst>
                </a:hlinkClick>
              </a:rPr>
              <a:t>https://www.youtube.com/watch?v=pmLszWGmMGQ&amp;list=PL5Q2soXY2Zi9xidyIgBxUz7xRPS-wisBN&amp;index=29</a:t>
            </a:r>
          </a:p>
          <a:p>
            <a:pPr lvl="1"/>
            <a:endParaRPr lang="en-US" sz="1700" dirty="0">
              <a:solidFill>
                <a:srgbClr val="0000FF"/>
              </a:solidFill>
              <a:hlinkClick r:id="" action="ppaction://noaction">
                <a:extLst>
                  <a:ext uri="{A12FA001-AC4F-418D-AE19-62706E023703}">
                    <ahyp:hlinkClr xmlns:ahyp="http://schemas.microsoft.com/office/drawing/2018/hyperlinkcolor" val="tx"/>
                  </a:ext>
                </a:extLst>
              </a:hlinkClick>
            </a:endParaRPr>
          </a:p>
          <a:p>
            <a:r>
              <a:rPr lang="en-US" sz="2000" dirty="0">
                <a:solidFill>
                  <a:srgbClr val="FF0000"/>
                </a:solidFill>
              </a:rPr>
              <a:t>Computer Architecture, Fall 2020, Guest Lecture</a:t>
            </a:r>
          </a:p>
          <a:p>
            <a:pPr lvl="1"/>
            <a:r>
              <a:rPr lang="en-US" sz="2000" b="1" dirty="0"/>
              <a:t>In-Memory Computing: Memory Devices &amp; Applications </a:t>
            </a:r>
            <a:r>
              <a:rPr lang="en-US" sz="2000" dirty="0"/>
              <a:t>(ETH Zürich, Fall 2020)</a:t>
            </a:r>
          </a:p>
          <a:p>
            <a:pPr lvl="1"/>
            <a:r>
              <a:rPr lang="en-US" sz="1700" dirty="0">
                <a:solidFill>
                  <a:srgbClr val="0000FF"/>
                </a:solidFill>
                <a:hlinkClick r:id="rId2">
                  <a:extLst>
                    <a:ext uri="{A12FA001-AC4F-418D-AE19-62706E023703}">
                      <ahyp:hlinkClr xmlns:ahyp="http://schemas.microsoft.com/office/drawing/2018/hyperlinkcolor" val="tx"/>
                    </a:ext>
                  </a:extLst>
                </a:hlinkClick>
              </a:rPr>
              <a:t>https://www.youtube.com/watch?v=wNmqQHiEZNk&amp;list=PL5Q2soXY2Zi9xidyIgBxUz7xRPS-wisBN&amp;index=41</a:t>
            </a:r>
          </a:p>
          <a:p>
            <a:pPr lvl="1"/>
            <a:endParaRPr lang="en-US" sz="2000" dirty="0"/>
          </a:p>
          <a:p>
            <a:pPr lvl="1"/>
            <a:endParaRPr lang="en-US" sz="2000"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285</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sp>
        <p:nvSpPr>
          <p:cNvPr id="6" name="TextBox 5">
            <a:extLst>
              <a:ext uri="{FF2B5EF4-FFF2-40B4-BE49-F238E27FC236}">
                <a16:creationId xmlns:a16="http://schemas.microsoft.com/office/drawing/2014/main" id="{B9FA4FBF-90BC-A44A-80A5-E27853501F68}"/>
              </a:ext>
            </a:extLst>
          </p:cNvPr>
          <p:cNvSpPr txBox="1"/>
          <p:nvPr/>
        </p:nvSpPr>
        <p:spPr>
          <a:xfrm>
            <a:off x="1979712" y="6461778"/>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hlinkClick r:id="rId3">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endParaRPr>
          </a:p>
        </p:txBody>
      </p:sp>
    </p:spTree>
    <p:extLst>
      <p:ext uri="{BB962C8B-B14F-4D97-AF65-F5344CB8AC3E}">
        <p14:creationId xmlns:p14="http://schemas.microsoft.com/office/powerpoint/2010/main" val="1099970023"/>
      </p:ext>
    </p:extLst>
  </p:cSld>
  <p:clrMapOvr>
    <a:masterClrMapping/>
  </p:clrMapOvr>
  <p:transition/>
</p:sld>
</file>

<file path=ppt/slides/slide2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p:txBody>
          <a:bodyPr/>
          <a:lstStyle/>
          <a:p>
            <a:r>
              <a:rPr lang="en-US" sz="3500" b="1" dirty="0"/>
              <a:t>Comp Arch (Current)</a:t>
            </a:r>
          </a:p>
        </p:txBody>
      </p:sp>
      <p:sp>
        <p:nvSpPr>
          <p:cNvPr id="3" name="Content Placeholder 2">
            <a:extLst>
              <a:ext uri="{FF2B5EF4-FFF2-40B4-BE49-F238E27FC236}">
                <a16:creationId xmlns:a16="http://schemas.microsoft.com/office/drawing/2014/main" id="{54F2CB04-4AC0-1446-84A7-E56C0F7E03D4}"/>
              </a:ext>
            </a:extLst>
          </p:cNvPr>
          <p:cNvSpPr>
            <a:spLocks noGrp="1"/>
          </p:cNvSpPr>
          <p:nvPr>
            <p:ph idx="1"/>
          </p:nvPr>
        </p:nvSpPr>
        <p:spPr>
          <a:xfrm>
            <a:off x="228600" y="1371600"/>
            <a:ext cx="4127376" cy="4876800"/>
          </a:xfrm>
        </p:spPr>
        <p:txBody>
          <a:bodyPr/>
          <a:lstStyle/>
          <a:p>
            <a:r>
              <a:rPr lang="en-US" sz="1600" b="1" dirty="0">
                <a:solidFill>
                  <a:srgbClr val="0432FF"/>
                </a:solidFill>
                <a:hlinkClick r:id="rId2">
                  <a:extLst>
                    <a:ext uri="{A12FA001-AC4F-418D-AE19-62706E023703}">
                      <ahyp:hlinkClr xmlns:ahyp="http://schemas.microsoft.com/office/drawing/2018/hyperlinkcolor" val="tx"/>
                    </a:ext>
                  </a:extLst>
                </a:hlinkClick>
              </a:rPr>
              <a:t>Fall 2021 Edition: </a:t>
            </a:r>
          </a:p>
          <a:p>
            <a:pPr lvl="1"/>
            <a:r>
              <a:rPr lang="en-US" sz="1400" dirty="0">
                <a:solidFill>
                  <a:srgbClr val="0432FF"/>
                </a:solidFill>
                <a:hlinkClick r:id="rId2">
                  <a:extLst>
                    <a:ext uri="{A12FA001-AC4F-418D-AE19-62706E023703}">
                      <ahyp:hlinkClr xmlns:ahyp="http://schemas.microsoft.com/office/drawing/2018/hyperlinkcolor" val="tx"/>
                    </a:ext>
                  </a:extLst>
                </a:hlinkClick>
              </a:rPr>
              <a:t>https://safari.ethz.ch/architecture/fall2021/doku.php?id=schedule</a:t>
            </a:r>
            <a:r>
              <a:rPr lang="en-US" sz="1400" dirty="0">
                <a:solidFill>
                  <a:srgbClr val="0432FF"/>
                </a:solidFill>
              </a:rPr>
              <a:t> </a:t>
            </a:r>
          </a:p>
          <a:p>
            <a:endParaRPr lang="en-US" sz="1600" dirty="0">
              <a:solidFill>
                <a:srgbClr val="0432FF"/>
              </a:solidFill>
            </a:endParaRPr>
          </a:p>
          <a:p>
            <a:endParaRPr lang="en-US" sz="1600" dirty="0">
              <a:solidFill>
                <a:srgbClr val="0432FF"/>
              </a:solidFill>
            </a:endParaRPr>
          </a:p>
          <a:p>
            <a:r>
              <a:rPr lang="en-US" sz="1600" b="1" dirty="0">
                <a:solidFill>
                  <a:srgbClr val="0432FF"/>
                </a:solidFill>
                <a:hlinkClick r:id="rId3">
                  <a:extLst>
                    <a:ext uri="{A12FA001-AC4F-418D-AE19-62706E023703}">
                      <ahyp:hlinkClr xmlns:ahyp="http://schemas.microsoft.com/office/drawing/2018/hyperlinkcolor" val="tx"/>
                    </a:ext>
                  </a:extLst>
                </a:hlinkClick>
              </a:rPr>
              <a:t>Youtube Livestream:</a:t>
            </a:r>
          </a:p>
          <a:p>
            <a:pPr lvl="1"/>
            <a:r>
              <a:rPr lang="en-US" sz="1400" dirty="0">
                <a:solidFill>
                  <a:srgbClr val="0432FF"/>
                </a:solidFill>
                <a:hlinkClick r:id="rId3">
                  <a:extLst>
                    <a:ext uri="{A12FA001-AC4F-418D-AE19-62706E023703}">
                      <ahyp:hlinkClr xmlns:ahyp="http://schemas.microsoft.com/office/drawing/2018/hyperlinkcolor" val="tx"/>
                    </a:ext>
                  </a:extLst>
                </a:hlinkClick>
              </a:rPr>
              <a:t>https://www.youtube.com/watch?v=4yfkM_5EFgo&amp;list=PL5Q2soXY2Zi-Mnk1PxjEIG32HAGILkTOF</a:t>
            </a:r>
            <a:r>
              <a:rPr lang="en-US" sz="1400" dirty="0">
                <a:solidFill>
                  <a:srgbClr val="0432FF"/>
                </a:solidFill>
              </a:rPr>
              <a:t> </a:t>
            </a:r>
          </a:p>
          <a:p>
            <a:endParaRPr lang="en-US" sz="1600" dirty="0">
              <a:solidFill>
                <a:srgbClr val="0432FF"/>
              </a:solidFill>
            </a:endParaRPr>
          </a:p>
          <a:p>
            <a:endParaRPr lang="en-US" sz="1600" dirty="0">
              <a:solidFill>
                <a:srgbClr val="0432FF"/>
              </a:solidFill>
            </a:endParaRPr>
          </a:p>
          <a:p>
            <a:r>
              <a:rPr lang="en-US" sz="1600" dirty="0"/>
              <a:t>Master’s level course</a:t>
            </a:r>
          </a:p>
          <a:p>
            <a:pPr lvl="1"/>
            <a:r>
              <a:rPr lang="en-US" sz="1400" dirty="0"/>
              <a:t>Taken by Bachelor’s/Masters/PhD students</a:t>
            </a:r>
          </a:p>
          <a:p>
            <a:pPr lvl="1"/>
            <a:r>
              <a:rPr lang="en-US" sz="1400" dirty="0"/>
              <a:t>Cutting-edge research topics + fundamentals in Computer Architecture</a:t>
            </a:r>
          </a:p>
          <a:p>
            <a:pPr lvl="1"/>
            <a:r>
              <a:rPr lang="en-US" sz="1400" dirty="0"/>
              <a:t>5 Simulator-based Lab Assignments</a:t>
            </a:r>
          </a:p>
          <a:p>
            <a:pPr lvl="1"/>
            <a:r>
              <a:rPr lang="en-US" sz="1400" dirty="0"/>
              <a:t>Potential research exploration</a:t>
            </a:r>
          </a:p>
          <a:p>
            <a:pPr lvl="1"/>
            <a:r>
              <a:rPr lang="en-US" sz="1400" dirty="0"/>
              <a:t>Many research readings</a:t>
            </a:r>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4C04A543-CA72-7D4F-8DC0-45297D94986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286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Arial" charset="0"/>
            </a:endParaRPr>
          </a:p>
        </p:txBody>
      </p:sp>
      <p:pic>
        <p:nvPicPr>
          <p:cNvPr id="5" name="Picture 4">
            <a:extLst>
              <a:ext uri="{FF2B5EF4-FFF2-40B4-BE49-F238E27FC236}">
                <a16:creationId xmlns:a16="http://schemas.microsoft.com/office/drawing/2014/main" id="{2002B39F-F9F6-0D45-86BF-3F9C84862418}"/>
              </a:ext>
            </a:extLst>
          </p:cNvPr>
          <p:cNvPicPr>
            <a:picLocks noChangeAspect="1"/>
          </p:cNvPicPr>
          <p:nvPr/>
        </p:nvPicPr>
        <p:blipFill>
          <a:blip r:embed="rId4"/>
          <a:stretch>
            <a:fillRect/>
          </a:stretch>
        </p:blipFill>
        <p:spPr>
          <a:xfrm>
            <a:off x="4932040" y="0"/>
            <a:ext cx="4074863" cy="6858000"/>
          </a:xfrm>
          <a:prstGeom prst="rect">
            <a:avLst/>
          </a:prstGeom>
        </p:spPr>
      </p:pic>
    </p:spTree>
    <p:extLst>
      <p:ext uri="{BB962C8B-B14F-4D97-AF65-F5344CB8AC3E}">
        <p14:creationId xmlns:p14="http://schemas.microsoft.com/office/powerpoint/2010/main" val="2754546146"/>
      </p:ext>
    </p:extLst>
  </p:cSld>
  <p:clrMapOvr>
    <a:masterClrMapping/>
  </p:clrMapOvr>
  <p:transition/>
</p:sld>
</file>

<file path=ppt/slides/slide2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p:txBody>
          <a:bodyPr/>
          <a:lstStyle/>
          <a:p>
            <a:r>
              <a:rPr lang="en-US" sz="3500" b="1" dirty="0"/>
              <a:t>PIM Course (Current)</a:t>
            </a:r>
          </a:p>
        </p:txBody>
      </p:sp>
      <p:sp>
        <p:nvSpPr>
          <p:cNvPr id="3" name="Content Placeholder 2">
            <a:extLst>
              <a:ext uri="{FF2B5EF4-FFF2-40B4-BE49-F238E27FC236}">
                <a16:creationId xmlns:a16="http://schemas.microsoft.com/office/drawing/2014/main" id="{54F2CB04-4AC0-1446-84A7-E56C0F7E03D4}"/>
              </a:ext>
            </a:extLst>
          </p:cNvPr>
          <p:cNvSpPr>
            <a:spLocks noGrp="1"/>
          </p:cNvSpPr>
          <p:nvPr>
            <p:ph idx="1"/>
          </p:nvPr>
        </p:nvSpPr>
        <p:spPr>
          <a:xfrm>
            <a:off x="228600" y="1371600"/>
            <a:ext cx="4127376" cy="4876800"/>
          </a:xfrm>
        </p:spPr>
        <p:txBody>
          <a:bodyPr/>
          <a:lstStyle/>
          <a:p>
            <a:r>
              <a:rPr lang="en-US" sz="1600" b="1" dirty="0">
                <a:solidFill>
                  <a:srgbClr val="0432FF"/>
                </a:solidFill>
                <a:hlinkClick r:id="rId2">
                  <a:extLst>
                    <a:ext uri="{A12FA001-AC4F-418D-AE19-62706E023703}">
                      <ahyp:hlinkClr xmlns:ahyp="http://schemas.microsoft.com/office/drawing/2018/hyperlinkcolor" val="tx"/>
                    </a:ext>
                  </a:extLst>
                </a:hlinkClick>
              </a:rPr>
              <a:t>Fall 2021 Edition: </a:t>
            </a:r>
          </a:p>
          <a:p>
            <a:pPr lvl="1"/>
            <a:r>
              <a:rPr lang="en-US" sz="1400" dirty="0">
                <a:solidFill>
                  <a:srgbClr val="0000FF"/>
                </a:solidFill>
                <a:hlinkClick r:id="rId3">
                  <a:extLst>
                    <a:ext uri="{A12FA001-AC4F-418D-AE19-62706E023703}">
                      <ahyp:hlinkClr xmlns:ahyp="http://schemas.microsoft.com/office/drawing/2018/hyperlinkcolor" val="tx"/>
                    </a:ext>
                  </a:extLst>
                </a:hlinkClick>
              </a:rPr>
              <a:t>https://safari.ethz.ch/projects_and_seminars/fall2021/doku.php?id=processing_in_memory</a:t>
            </a:r>
            <a:r>
              <a:rPr lang="en-US" sz="1400" dirty="0">
                <a:solidFill>
                  <a:srgbClr val="0000FF"/>
                </a:solidFill>
              </a:rPr>
              <a:t> </a:t>
            </a:r>
            <a:endParaRPr lang="en-US" sz="1600" dirty="0">
              <a:solidFill>
                <a:srgbClr val="0000FF"/>
              </a:solidFill>
            </a:endParaRPr>
          </a:p>
          <a:p>
            <a:endParaRPr lang="en-US" sz="1600" dirty="0">
              <a:solidFill>
                <a:srgbClr val="0432FF"/>
              </a:solidFill>
            </a:endParaRPr>
          </a:p>
          <a:p>
            <a:r>
              <a:rPr lang="en-US" sz="1600" b="1" dirty="0">
                <a:solidFill>
                  <a:srgbClr val="0432FF"/>
                </a:solidFill>
                <a:hlinkClick r:id="rId4">
                  <a:extLst>
                    <a:ext uri="{A12FA001-AC4F-418D-AE19-62706E023703}">
                      <ahyp:hlinkClr xmlns:ahyp="http://schemas.microsoft.com/office/drawing/2018/hyperlinkcolor" val="tx"/>
                    </a:ext>
                  </a:extLst>
                </a:hlinkClick>
              </a:rPr>
              <a:t>Youtube Livestream:</a:t>
            </a:r>
            <a:endParaRPr lang="en-US" sz="1600" b="1" dirty="0">
              <a:solidFill>
                <a:srgbClr val="0432FF"/>
              </a:solidFill>
              <a:hlinkClick r:id="rId5">
                <a:extLst>
                  <a:ext uri="{A12FA001-AC4F-418D-AE19-62706E023703}">
                    <ahyp:hlinkClr xmlns:ahyp="http://schemas.microsoft.com/office/drawing/2018/hyperlinkcolor" val="tx"/>
                  </a:ext>
                </a:extLst>
              </a:hlinkClick>
            </a:endParaRPr>
          </a:p>
          <a:p>
            <a:pPr lvl="1"/>
            <a:r>
              <a:rPr lang="en-US" sz="1400" dirty="0">
                <a:solidFill>
                  <a:srgbClr val="0000FF"/>
                </a:solidFill>
                <a:hlinkClick r:id="rId4">
                  <a:extLst>
                    <a:ext uri="{A12FA001-AC4F-418D-AE19-62706E023703}">
                      <ahyp:hlinkClr xmlns:ahyp="http://schemas.microsoft.com/office/drawing/2018/hyperlinkcolor" val="tx"/>
                    </a:ext>
                  </a:extLst>
                </a:hlinkClick>
              </a:rPr>
              <a:t>https://www.youtube.com/watch?v=9e4Chnwdovo&amp;list=PL5Q2soXY2Zi-841fUYYUK9EsXKhQKRPyX</a:t>
            </a:r>
            <a:r>
              <a:rPr lang="en-US" sz="1400" dirty="0">
                <a:solidFill>
                  <a:srgbClr val="0000FF"/>
                </a:solidFill>
              </a:rPr>
              <a:t> </a:t>
            </a:r>
            <a:endParaRPr lang="en-US" sz="1600" dirty="0">
              <a:solidFill>
                <a:srgbClr val="0000FF"/>
              </a:solidFill>
            </a:endParaRPr>
          </a:p>
          <a:p>
            <a:endParaRPr lang="en-US" sz="1600" dirty="0">
              <a:solidFill>
                <a:srgbClr val="0432FF"/>
              </a:solidFill>
            </a:endParaRPr>
          </a:p>
          <a:p>
            <a:endParaRPr lang="en-US" sz="1600" dirty="0">
              <a:solidFill>
                <a:srgbClr val="0432FF"/>
              </a:solidFill>
            </a:endParaRPr>
          </a:p>
          <a:p>
            <a:r>
              <a:rPr lang="en-US" sz="1600" dirty="0"/>
              <a:t>Project course</a:t>
            </a:r>
          </a:p>
          <a:p>
            <a:pPr lvl="1"/>
            <a:r>
              <a:rPr lang="en-US" sz="1400" dirty="0"/>
              <a:t>Taken by Bachelor’s/Master’s students</a:t>
            </a:r>
          </a:p>
          <a:p>
            <a:pPr lvl="1"/>
            <a:r>
              <a:rPr lang="en-US" sz="1400" dirty="0"/>
              <a:t>Processing-in-Memory lectures</a:t>
            </a:r>
          </a:p>
          <a:p>
            <a:pPr lvl="1"/>
            <a:r>
              <a:rPr lang="en-US" sz="1400" dirty="0"/>
              <a:t>Hands-on research exploration</a:t>
            </a:r>
          </a:p>
          <a:p>
            <a:pPr lvl="1"/>
            <a:r>
              <a:rPr lang="en-US" sz="1400" dirty="0"/>
              <a:t>Many research readings</a:t>
            </a:r>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4C04A543-CA72-7D4F-8DC0-45297D94986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287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Arial" charset="0"/>
            </a:endParaRPr>
          </a:p>
        </p:txBody>
      </p:sp>
      <p:pic>
        <p:nvPicPr>
          <p:cNvPr id="6" name="Picture 5">
            <a:extLst>
              <a:ext uri="{FF2B5EF4-FFF2-40B4-BE49-F238E27FC236}">
                <a16:creationId xmlns:a16="http://schemas.microsoft.com/office/drawing/2014/main" id="{B48F207C-31C3-2C44-B8B7-3F68010892DB}"/>
              </a:ext>
            </a:extLst>
          </p:cNvPr>
          <p:cNvPicPr>
            <a:picLocks noChangeAspect="1"/>
          </p:cNvPicPr>
          <p:nvPr/>
        </p:nvPicPr>
        <p:blipFill>
          <a:blip r:embed="rId6"/>
          <a:stretch>
            <a:fillRect/>
          </a:stretch>
        </p:blipFill>
        <p:spPr>
          <a:xfrm>
            <a:off x="4837600" y="0"/>
            <a:ext cx="4198896" cy="6858000"/>
          </a:xfrm>
          <a:prstGeom prst="rect">
            <a:avLst/>
          </a:prstGeom>
        </p:spPr>
      </p:pic>
    </p:spTree>
    <p:extLst>
      <p:ext uri="{BB962C8B-B14F-4D97-AF65-F5344CB8AC3E}">
        <p14:creationId xmlns:p14="http://schemas.microsoft.com/office/powerpoint/2010/main" val="3070788465"/>
      </p:ext>
    </p:extLst>
  </p:cSld>
  <p:clrMapOvr>
    <a:masterClrMapping/>
  </p:clrMapOvr>
  <p:transition/>
</p:sld>
</file>

<file path=ppt/slides/slide2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148D39F-6516-0B4D-8586-9DC3102EB4B5}"/>
              </a:ext>
            </a:extLst>
          </p:cNvPr>
          <p:cNvPicPr>
            <a:picLocks noChangeAspect="1"/>
          </p:cNvPicPr>
          <p:nvPr/>
        </p:nvPicPr>
        <p:blipFill>
          <a:blip r:embed="rId2"/>
          <a:stretch>
            <a:fillRect/>
          </a:stretch>
        </p:blipFill>
        <p:spPr>
          <a:xfrm>
            <a:off x="1307915" y="0"/>
            <a:ext cx="6528169" cy="6858000"/>
          </a:xfrm>
          <a:prstGeom prst="rect">
            <a:avLst/>
          </a:prstGeom>
        </p:spPr>
      </p:pic>
      <p:sp>
        <p:nvSpPr>
          <p:cNvPr id="4" name="Slide Number Placeholder 3">
            <a:extLst>
              <a:ext uri="{FF2B5EF4-FFF2-40B4-BE49-F238E27FC236}">
                <a16:creationId xmlns:a16="http://schemas.microsoft.com/office/drawing/2014/main" id="{7A3A7E02-2643-AE47-9E89-F1453DDD1EA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288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Arial" charset="0"/>
            </a:endParaRPr>
          </a:p>
        </p:txBody>
      </p:sp>
      <p:sp>
        <p:nvSpPr>
          <p:cNvPr id="5" name="TextBox 4">
            <a:extLst>
              <a:ext uri="{FF2B5EF4-FFF2-40B4-BE49-F238E27FC236}">
                <a16:creationId xmlns:a16="http://schemas.microsoft.com/office/drawing/2014/main" id="{6B85FA6F-504C-B945-91C4-019393BC2F64}"/>
              </a:ext>
            </a:extLst>
          </p:cNvPr>
          <p:cNvSpPr txBox="1"/>
          <p:nvPr/>
        </p:nvSpPr>
        <p:spPr>
          <a:xfrm>
            <a:off x="1835696" y="6527085"/>
            <a:ext cx="5610831"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3">
                  <a:extLst>
                    <a:ext uri="{A12FA001-AC4F-418D-AE19-62706E023703}">
                      <ahyp:hlinkClr xmlns:ahyp="http://schemas.microsoft.com/office/drawing/2018/hyperlinkcolor" val="tx"/>
                    </a:ext>
                  </a:extLst>
                </a:hlinkClick>
              </a:rPr>
              <a:t>https://www.youtube.com/onurmutlulectures</a:t>
            </a:r>
            <a:endPar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endParaRPr>
          </a:p>
        </p:txBody>
      </p:sp>
    </p:spTree>
    <p:extLst>
      <p:ext uri="{BB962C8B-B14F-4D97-AF65-F5344CB8AC3E}">
        <p14:creationId xmlns:p14="http://schemas.microsoft.com/office/powerpoint/2010/main" val="4048553849"/>
      </p:ext>
    </p:extLst>
  </p:cSld>
  <p:clrMapOvr>
    <a:masterClrMapping/>
  </p:clrMapOvr>
  <p:transition/>
</p:sld>
</file>

<file path=ppt/slides/slide2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AD110-05AC-A74A-A874-97353A23EB6E}"/>
              </a:ext>
            </a:extLst>
          </p:cNvPr>
          <p:cNvSpPr>
            <a:spLocks noGrp="1"/>
          </p:cNvSpPr>
          <p:nvPr>
            <p:ph type="ctrTitle"/>
          </p:nvPr>
        </p:nvSpPr>
        <p:spPr>
          <a:xfrm>
            <a:off x="685800" y="1748408"/>
            <a:ext cx="7924800" cy="1752600"/>
          </a:xfrm>
        </p:spPr>
        <p:txBody>
          <a:bodyPr/>
          <a:lstStyle/>
          <a:p>
            <a:pPr algn="ctr"/>
            <a:r>
              <a:rPr lang="en-US" b="1" dirty="0"/>
              <a:t>Data-Driven Architectures</a:t>
            </a:r>
          </a:p>
        </p:txBody>
      </p:sp>
      <p:sp>
        <p:nvSpPr>
          <p:cNvPr id="3" name="Subtitle 2">
            <a:extLst>
              <a:ext uri="{FF2B5EF4-FFF2-40B4-BE49-F238E27FC236}">
                <a16:creationId xmlns:a16="http://schemas.microsoft.com/office/drawing/2014/main" id="{19FC6BC0-66DA-9445-9509-65803D51BE29}"/>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0E8C49E4-7136-3647-BD24-E5AA5F9E54E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289</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891964659"/>
      </p:ext>
    </p:extLst>
  </p:cSld>
  <p:clrMapOvr>
    <a:masterClrMapping/>
  </p:clrMapOvr>
  <p:transition/>
</p:sld>
</file>

<file path=ppt/slides/slide2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8E84E-ADC1-5249-886C-95085282143B}"/>
              </a:ext>
            </a:extLst>
          </p:cNvPr>
          <p:cNvSpPr>
            <a:spLocks noGrp="1"/>
          </p:cNvSpPr>
          <p:nvPr>
            <p:ph type="title"/>
          </p:nvPr>
        </p:nvSpPr>
        <p:spPr/>
        <p:txBody>
          <a:bodyPr/>
          <a:lstStyle/>
          <a:p>
            <a:r>
              <a:rPr lang="en-US" dirty="0"/>
              <a:t>Corollaries: Architectures Today …</a:t>
            </a:r>
          </a:p>
        </p:txBody>
      </p:sp>
      <p:sp>
        <p:nvSpPr>
          <p:cNvPr id="3" name="Content Placeholder 2">
            <a:extLst>
              <a:ext uri="{FF2B5EF4-FFF2-40B4-BE49-F238E27FC236}">
                <a16:creationId xmlns:a16="http://schemas.microsoft.com/office/drawing/2014/main" id="{F4818612-8984-844F-B9E9-73680A050937}"/>
              </a:ext>
            </a:extLst>
          </p:cNvPr>
          <p:cNvSpPr>
            <a:spLocks noGrp="1"/>
          </p:cNvSpPr>
          <p:nvPr>
            <p:ph idx="1"/>
          </p:nvPr>
        </p:nvSpPr>
        <p:spPr>
          <a:xfrm>
            <a:off x="228600" y="1052736"/>
            <a:ext cx="8610600" cy="4876800"/>
          </a:xfrm>
        </p:spPr>
        <p:txBody>
          <a:bodyPr/>
          <a:lstStyle/>
          <a:p>
            <a:r>
              <a:rPr lang="en-US" dirty="0"/>
              <a:t>Architectures are </a:t>
            </a:r>
            <a:r>
              <a:rPr lang="en-US" dirty="0">
                <a:solidFill>
                  <a:srgbClr val="FF0000"/>
                </a:solidFill>
              </a:rPr>
              <a:t>terrible at dealing with data</a:t>
            </a:r>
          </a:p>
          <a:p>
            <a:pPr lvl="1"/>
            <a:r>
              <a:rPr lang="en-US" dirty="0"/>
              <a:t>Designed to mainly store and move data vs. to compute </a:t>
            </a:r>
          </a:p>
          <a:p>
            <a:pPr lvl="1"/>
            <a:r>
              <a:rPr lang="en-US" dirty="0"/>
              <a:t>They are </a:t>
            </a:r>
            <a:r>
              <a:rPr lang="en-US" dirty="0">
                <a:solidFill>
                  <a:srgbClr val="0432FF"/>
                </a:solidFill>
              </a:rPr>
              <a:t>processor-centric as opposed to </a:t>
            </a:r>
            <a:r>
              <a:rPr lang="en-US" b="1" dirty="0">
                <a:solidFill>
                  <a:srgbClr val="0432FF"/>
                </a:solidFill>
              </a:rPr>
              <a:t>data-centric</a:t>
            </a:r>
          </a:p>
          <a:p>
            <a:pPr lvl="1"/>
            <a:endParaRPr lang="en-US" dirty="0"/>
          </a:p>
          <a:p>
            <a:r>
              <a:rPr lang="en-US" dirty="0"/>
              <a:t>Architectures are </a:t>
            </a:r>
            <a:r>
              <a:rPr lang="en-US" dirty="0">
                <a:solidFill>
                  <a:srgbClr val="FF0000"/>
                </a:solidFill>
              </a:rPr>
              <a:t>terrible at taking advantage of vast amounts of data </a:t>
            </a:r>
            <a:r>
              <a:rPr lang="en-US" dirty="0"/>
              <a:t>(and metadata) available to them</a:t>
            </a:r>
          </a:p>
          <a:p>
            <a:pPr lvl="1"/>
            <a:r>
              <a:rPr lang="en-US" dirty="0"/>
              <a:t>Designed to make simple decisions, ignoring lots of data </a:t>
            </a:r>
          </a:p>
          <a:p>
            <a:pPr lvl="1"/>
            <a:r>
              <a:rPr lang="en-US" dirty="0"/>
              <a:t>They make </a:t>
            </a:r>
            <a:r>
              <a:rPr lang="en-US" dirty="0">
                <a:solidFill>
                  <a:srgbClr val="0432FF"/>
                </a:solidFill>
              </a:rPr>
              <a:t>human-driven decisions vs. </a:t>
            </a:r>
            <a:r>
              <a:rPr lang="en-US" b="1" dirty="0">
                <a:solidFill>
                  <a:srgbClr val="0432FF"/>
                </a:solidFill>
              </a:rPr>
              <a:t>data-driven</a:t>
            </a:r>
            <a:r>
              <a:rPr lang="en-US" dirty="0">
                <a:solidFill>
                  <a:srgbClr val="0432FF"/>
                </a:solidFill>
              </a:rPr>
              <a:t> decisions</a:t>
            </a:r>
          </a:p>
          <a:p>
            <a:pPr lvl="1"/>
            <a:endParaRPr lang="en-US" dirty="0"/>
          </a:p>
          <a:p>
            <a:r>
              <a:rPr lang="en-US" dirty="0"/>
              <a:t>Architectures are </a:t>
            </a:r>
            <a:r>
              <a:rPr lang="en-US" dirty="0">
                <a:solidFill>
                  <a:srgbClr val="FF0000"/>
                </a:solidFill>
              </a:rPr>
              <a:t>terrible at knowing and exploiting different properties of application data</a:t>
            </a:r>
          </a:p>
          <a:p>
            <a:pPr lvl="1"/>
            <a:r>
              <a:rPr lang="en-US" dirty="0"/>
              <a:t>Designed to treat all data as the same</a:t>
            </a:r>
          </a:p>
          <a:p>
            <a:pPr lvl="1"/>
            <a:r>
              <a:rPr lang="en-US" dirty="0"/>
              <a:t>They make </a:t>
            </a:r>
            <a:r>
              <a:rPr lang="en-US" dirty="0">
                <a:solidFill>
                  <a:srgbClr val="0000FF"/>
                </a:solidFill>
              </a:rPr>
              <a:t>component-aware decisions vs. </a:t>
            </a:r>
            <a:r>
              <a:rPr lang="en-US" b="1" dirty="0">
                <a:solidFill>
                  <a:srgbClr val="0000FF"/>
                </a:solidFill>
              </a:rPr>
              <a:t>data-aware</a:t>
            </a:r>
          </a:p>
        </p:txBody>
      </p:sp>
      <p:sp>
        <p:nvSpPr>
          <p:cNvPr id="4" name="Slide Number Placeholder 3">
            <a:extLst>
              <a:ext uri="{FF2B5EF4-FFF2-40B4-BE49-F238E27FC236}">
                <a16:creationId xmlns:a16="http://schemas.microsoft.com/office/drawing/2014/main" id="{13E336A3-DE7D-504A-A23C-315D49EE6890}"/>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AutoShape 25">
            <a:extLst>
              <a:ext uri="{FF2B5EF4-FFF2-40B4-BE49-F238E27FC236}">
                <a16:creationId xmlns:a16="http://schemas.microsoft.com/office/drawing/2014/main" id="{A839A51C-8802-D047-8CD0-32595BF41ED0}"/>
              </a:ext>
            </a:extLst>
          </p:cNvPr>
          <p:cNvSpPr>
            <a:spLocks noChangeArrowheads="1"/>
          </p:cNvSpPr>
          <p:nvPr/>
        </p:nvSpPr>
        <p:spPr bwMode="auto">
          <a:xfrm>
            <a:off x="611560" y="2708920"/>
            <a:ext cx="7200800" cy="792088"/>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100465862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B37CB-A115-C448-B0F3-4AE5B1D4F2A6}"/>
              </a:ext>
            </a:extLst>
          </p:cNvPr>
          <p:cNvSpPr>
            <a:spLocks noGrp="1"/>
          </p:cNvSpPr>
          <p:nvPr>
            <p:ph type="ctrTitle"/>
          </p:nvPr>
        </p:nvSpPr>
        <p:spPr>
          <a:xfrm>
            <a:off x="685800" y="1484784"/>
            <a:ext cx="7924800" cy="1752600"/>
          </a:xfrm>
        </p:spPr>
        <p:txBody>
          <a:bodyPr/>
          <a:lstStyle/>
          <a:p>
            <a:r>
              <a:rPr lang="en-US" dirty="0"/>
              <a:t>Exploiting Data to Design 		   	      Intelligent Architectures</a:t>
            </a:r>
          </a:p>
        </p:txBody>
      </p:sp>
      <p:sp>
        <p:nvSpPr>
          <p:cNvPr id="3" name="Subtitle 2">
            <a:extLst>
              <a:ext uri="{FF2B5EF4-FFF2-40B4-BE49-F238E27FC236}">
                <a16:creationId xmlns:a16="http://schemas.microsoft.com/office/drawing/2014/main" id="{BC037863-551C-F043-BB62-20787BDBDA76}"/>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8B6EBD97-92C3-8040-ABAF-8E7431A0273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291</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303054153"/>
      </p:ext>
    </p:extLst>
  </p:cSld>
  <p:clrMapOvr>
    <a:masterClrMapping/>
  </p:clrMapOvr>
  <p:transition/>
</p:sld>
</file>

<file path=ppt/slides/slide2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486D3-9DDB-DC4F-BC36-CB235B4D6A59}"/>
              </a:ext>
            </a:extLst>
          </p:cNvPr>
          <p:cNvSpPr>
            <a:spLocks noGrp="1"/>
          </p:cNvSpPr>
          <p:nvPr>
            <p:ph type="title"/>
          </p:nvPr>
        </p:nvSpPr>
        <p:spPr/>
        <p:txBody>
          <a:bodyPr/>
          <a:lstStyle/>
          <a:p>
            <a:r>
              <a:rPr lang="en-US" dirty="0"/>
              <a:t>System Architecture Design Today</a:t>
            </a:r>
          </a:p>
        </p:txBody>
      </p:sp>
      <p:sp>
        <p:nvSpPr>
          <p:cNvPr id="3" name="Content Placeholder 2">
            <a:extLst>
              <a:ext uri="{FF2B5EF4-FFF2-40B4-BE49-F238E27FC236}">
                <a16:creationId xmlns:a16="http://schemas.microsoft.com/office/drawing/2014/main" id="{7714D0A1-8E4A-CD45-AC08-5180E3D45F72}"/>
              </a:ext>
            </a:extLst>
          </p:cNvPr>
          <p:cNvSpPr>
            <a:spLocks noGrp="1"/>
          </p:cNvSpPr>
          <p:nvPr>
            <p:ph idx="1"/>
          </p:nvPr>
        </p:nvSpPr>
        <p:spPr>
          <a:xfrm>
            <a:off x="228600" y="1144488"/>
            <a:ext cx="8735888" cy="4876800"/>
          </a:xfrm>
        </p:spPr>
        <p:txBody>
          <a:bodyPr/>
          <a:lstStyle/>
          <a:p>
            <a:r>
              <a:rPr lang="en-US" dirty="0"/>
              <a:t>Human-driven</a:t>
            </a:r>
          </a:p>
          <a:p>
            <a:pPr lvl="1"/>
            <a:r>
              <a:rPr lang="en-US" dirty="0"/>
              <a:t>Humans design the policies (how to do things)</a:t>
            </a:r>
          </a:p>
          <a:p>
            <a:endParaRPr lang="en-US" dirty="0"/>
          </a:p>
          <a:p>
            <a:r>
              <a:rPr lang="en-US" dirty="0"/>
              <a:t>Many (too) simple, short-sighted policies all over the system</a:t>
            </a:r>
          </a:p>
          <a:p>
            <a:endParaRPr lang="en-US" dirty="0"/>
          </a:p>
          <a:p>
            <a:r>
              <a:rPr lang="en-US" dirty="0"/>
              <a:t>No automatic data-driven policy learning</a:t>
            </a:r>
          </a:p>
          <a:p>
            <a:endParaRPr lang="en-US" dirty="0"/>
          </a:p>
          <a:p>
            <a:r>
              <a:rPr lang="en-US" dirty="0"/>
              <a:t>(Almost) no learning: cannot take lessons from past actions</a:t>
            </a:r>
          </a:p>
        </p:txBody>
      </p:sp>
      <p:sp>
        <p:nvSpPr>
          <p:cNvPr id="4" name="Slide Number Placeholder 3">
            <a:extLst>
              <a:ext uri="{FF2B5EF4-FFF2-40B4-BE49-F238E27FC236}">
                <a16:creationId xmlns:a16="http://schemas.microsoft.com/office/drawing/2014/main" id="{57A18461-00AA-B94E-853A-6110CA73013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0649E080-B8BF-1C49-985A-4F830501FC50}"/>
              </a:ext>
            </a:extLst>
          </p:cNvPr>
          <p:cNvSpPr txBox="1"/>
          <p:nvPr/>
        </p:nvSpPr>
        <p:spPr>
          <a:xfrm>
            <a:off x="300108" y="5118283"/>
            <a:ext cx="8465779" cy="1077218"/>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432FF"/>
                </a:solidFill>
                <a:effectLst/>
                <a:uLnTx/>
                <a:uFillTx/>
                <a:latin typeface="Tahoma"/>
                <a:ea typeface="+mn-ea"/>
                <a:cs typeface="+mn-cs"/>
              </a:rPr>
              <a:t>Can we design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432FF"/>
                </a:solidFill>
                <a:effectLst/>
                <a:uLnTx/>
                <a:uFillTx/>
                <a:latin typeface="Tahoma"/>
                <a:ea typeface="+mn-ea"/>
                <a:cs typeface="+mn-cs"/>
              </a:rPr>
              <a:t>fundamentally intelligent architectures?</a:t>
            </a:r>
          </a:p>
        </p:txBody>
      </p:sp>
    </p:spTree>
    <p:extLst>
      <p:ext uri="{BB962C8B-B14F-4D97-AF65-F5344CB8AC3E}">
        <p14:creationId xmlns:p14="http://schemas.microsoft.com/office/powerpoint/2010/main" val="402638375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486D3-9DDB-DC4F-BC36-CB235B4D6A59}"/>
              </a:ext>
            </a:extLst>
          </p:cNvPr>
          <p:cNvSpPr>
            <a:spLocks noGrp="1"/>
          </p:cNvSpPr>
          <p:nvPr>
            <p:ph type="title"/>
          </p:nvPr>
        </p:nvSpPr>
        <p:spPr/>
        <p:txBody>
          <a:bodyPr/>
          <a:lstStyle/>
          <a:p>
            <a:r>
              <a:rPr lang="en-US" dirty="0"/>
              <a:t>An Intelligent Architecture</a:t>
            </a:r>
          </a:p>
        </p:txBody>
      </p:sp>
      <p:sp>
        <p:nvSpPr>
          <p:cNvPr id="3" name="Content Placeholder 2">
            <a:extLst>
              <a:ext uri="{FF2B5EF4-FFF2-40B4-BE49-F238E27FC236}">
                <a16:creationId xmlns:a16="http://schemas.microsoft.com/office/drawing/2014/main" id="{7714D0A1-8E4A-CD45-AC08-5180E3D45F72}"/>
              </a:ext>
            </a:extLst>
          </p:cNvPr>
          <p:cNvSpPr>
            <a:spLocks noGrp="1"/>
          </p:cNvSpPr>
          <p:nvPr>
            <p:ph idx="1"/>
          </p:nvPr>
        </p:nvSpPr>
        <p:spPr>
          <a:xfrm>
            <a:off x="228600" y="1144488"/>
            <a:ext cx="8915400" cy="4876800"/>
          </a:xfrm>
        </p:spPr>
        <p:txBody>
          <a:bodyPr/>
          <a:lstStyle/>
          <a:p>
            <a:r>
              <a:rPr lang="en-US" dirty="0"/>
              <a:t>Data-driven</a:t>
            </a:r>
          </a:p>
          <a:p>
            <a:pPr lvl="1"/>
            <a:r>
              <a:rPr lang="en-US" dirty="0"/>
              <a:t>Machine learns the “best” policies (how to do things)</a:t>
            </a:r>
          </a:p>
          <a:p>
            <a:endParaRPr lang="en-US" dirty="0"/>
          </a:p>
          <a:p>
            <a:r>
              <a:rPr lang="en-US" dirty="0"/>
              <a:t>Sophisticated, workload-driven, changing, far-sighted policies</a:t>
            </a:r>
          </a:p>
          <a:p>
            <a:endParaRPr lang="en-US" dirty="0"/>
          </a:p>
          <a:p>
            <a:r>
              <a:rPr lang="en-US" dirty="0"/>
              <a:t>Automatic data-driven policy learning</a:t>
            </a:r>
          </a:p>
          <a:p>
            <a:endParaRPr lang="en-US" dirty="0"/>
          </a:p>
          <a:p>
            <a:r>
              <a:rPr lang="en-US" dirty="0"/>
              <a:t>All controllers are intelligent data-driven agents</a:t>
            </a:r>
          </a:p>
          <a:p>
            <a:endParaRPr lang="en-US" dirty="0"/>
          </a:p>
        </p:txBody>
      </p:sp>
      <p:sp>
        <p:nvSpPr>
          <p:cNvPr id="4" name="Slide Number Placeholder 3">
            <a:extLst>
              <a:ext uri="{FF2B5EF4-FFF2-40B4-BE49-F238E27FC236}">
                <a16:creationId xmlns:a16="http://schemas.microsoft.com/office/drawing/2014/main" id="{57A18461-00AA-B94E-853A-6110CA73013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0649E080-B8BF-1C49-985A-4F830501FC50}"/>
              </a:ext>
            </a:extLst>
          </p:cNvPr>
          <p:cNvSpPr txBox="1"/>
          <p:nvPr/>
        </p:nvSpPr>
        <p:spPr>
          <a:xfrm>
            <a:off x="2630076" y="5436513"/>
            <a:ext cx="3805850"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432FF"/>
                </a:solidFill>
                <a:effectLst/>
                <a:uLnTx/>
                <a:uFillTx/>
                <a:latin typeface="Tahoma"/>
                <a:ea typeface="+mn-ea"/>
                <a:cs typeface="+mn-cs"/>
              </a:rPr>
              <a:t>How do we start?</a:t>
            </a:r>
          </a:p>
        </p:txBody>
      </p:sp>
    </p:spTree>
    <p:extLst>
      <p:ext uri="{BB962C8B-B14F-4D97-AF65-F5344CB8AC3E}">
        <p14:creationId xmlns:p14="http://schemas.microsoft.com/office/powerpoint/2010/main" val="192568720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Rectangle 4"/>
          <p:cNvSpPr>
            <a:spLocks noGrp="1" noChangeArrowheads="1"/>
          </p:cNvSpPr>
          <p:nvPr>
            <p:ph type="ctrTitle"/>
          </p:nvPr>
        </p:nvSpPr>
        <p:spPr>
          <a:xfrm>
            <a:off x="366713" y="1484784"/>
            <a:ext cx="8428037" cy="822325"/>
          </a:xfrm>
        </p:spPr>
        <p:txBody>
          <a:bodyPr/>
          <a:lstStyle/>
          <a:p>
            <a:pPr algn="ctr" eaLnBrk="1" hangingPunct="1"/>
            <a:r>
              <a:rPr lang="en-US" sz="5000" dirty="0">
                <a:latin typeface="Garamond" charset="0"/>
              </a:rPr>
              <a:t>Self-Optimizing </a:t>
            </a:r>
            <a:br>
              <a:rPr lang="en-US" sz="5000" dirty="0">
                <a:latin typeface="Garamond" charset="0"/>
              </a:rPr>
            </a:br>
            <a:r>
              <a:rPr lang="en-US" sz="5000" dirty="0">
                <a:latin typeface="Garamond" charset="0"/>
              </a:rPr>
              <a:t>Memory Controllers</a:t>
            </a:r>
          </a:p>
        </p:txBody>
      </p:sp>
      <p:sp>
        <p:nvSpPr>
          <p:cNvPr id="135170"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2031757876"/>
      </p:ext>
    </p:extLst>
  </p:cSld>
  <p:clrMapOvr>
    <a:masterClrMapping/>
  </p:clrMapOvr>
  <p:transition/>
</p:sld>
</file>

<file path=ppt/slides/slide2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Memory Controller</a:t>
            </a:r>
          </a:p>
        </p:txBody>
      </p:sp>
      <p:sp>
        <p:nvSpPr>
          <p:cNvPr id="3" name="Content Placeholder 2"/>
          <p:cNvSpPr>
            <a:spLocks noGrp="1"/>
          </p:cNvSpPr>
          <p:nvPr>
            <p:ph idx="1"/>
          </p:nvPr>
        </p:nvSpPr>
        <p:spPr>
          <a:xfrm>
            <a:off x="228600" y="1371600"/>
            <a:ext cx="8915400" cy="4876800"/>
          </a:xfrm>
        </p:spPr>
        <p:txBody>
          <a:bodyPr/>
          <a:lstStyle/>
          <a:p>
            <a:endParaRPr lang="en-US" dirty="0"/>
          </a:p>
          <a:p>
            <a:endParaRPr lang="en-US" dirty="0"/>
          </a:p>
          <a:p>
            <a:endParaRPr lang="en-US" dirty="0"/>
          </a:p>
          <a:p>
            <a:endParaRPr lang="en-US" dirty="0"/>
          </a:p>
          <a:p>
            <a:endParaRPr lang="en-US" dirty="0"/>
          </a:p>
          <a:p>
            <a:endParaRPr lang="en-US" dirty="0"/>
          </a:p>
          <a:p>
            <a:endParaRPr lang="en-US" dirty="0"/>
          </a:p>
          <a:p>
            <a:pPr marL="0" indent="0">
              <a:buNone/>
            </a:pPr>
            <a:endParaRPr lang="en-US" dirty="0"/>
          </a:p>
          <a:p>
            <a:pPr marL="0" indent="0" algn="ctr">
              <a:buNone/>
            </a:pPr>
            <a:r>
              <a:rPr lang="en-US" dirty="0">
                <a:solidFill>
                  <a:srgbClr val="0432FF"/>
                </a:solidFill>
              </a:rPr>
              <a:t>How to schedule requests to maximize system performance?</a:t>
            </a:r>
          </a:p>
          <a:p>
            <a:endParaRPr lang="en-US" dirty="0"/>
          </a:p>
          <a:p>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295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sp>
        <p:nvSpPr>
          <p:cNvPr id="15" name="Rounded Rectangle 14"/>
          <p:cNvSpPr/>
          <p:nvPr/>
        </p:nvSpPr>
        <p:spPr>
          <a:xfrm>
            <a:off x="2443336" y="2773289"/>
            <a:ext cx="1447800" cy="838200"/>
          </a:xfrm>
          <a:prstGeom prst="roundRect">
            <a:avLst/>
          </a:prstGeom>
          <a:noFill/>
          <a:ln w="31750" cap="flat" cmpd="sng" algn="ctr">
            <a:solidFill>
              <a:sysClr val="windowText" lastClr="000000"/>
            </a:solidFill>
            <a:prstDash val="sysDot"/>
          </a:ln>
          <a:effectLst/>
        </p:spPr>
        <p:txBody>
          <a:bodyPr lIns="91402" tIns="45702" rIns="91402" bIns="45702"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libri"/>
              <a:ea typeface=""/>
              <a:cs typeface="+mn-cs"/>
            </a:endParaRPr>
          </a:p>
        </p:txBody>
      </p:sp>
      <p:sp>
        <p:nvSpPr>
          <p:cNvPr id="16" name="Rectangle 15"/>
          <p:cNvSpPr/>
          <p:nvPr/>
        </p:nvSpPr>
        <p:spPr>
          <a:xfrm>
            <a:off x="2519536" y="2887589"/>
            <a:ext cx="1295400" cy="609600"/>
          </a:xfrm>
          <a:prstGeom prst="rect">
            <a:avLst/>
          </a:prstGeom>
          <a:gradFill rotWithShape="1">
            <a:gsLst>
              <a:gs pos="0">
                <a:srgbClr val="C0504D">
                  <a:shade val="51000"/>
                  <a:satMod val="130000"/>
                </a:srgbClr>
              </a:gs>
              <a:gs pos="80000">
                <a:srgbClr val="C0504D">
                  <a:shade val="93000"/>
                  <a:satMod val="130000"/>
                </a:srgbClr>
              </a:gs>
              <a:gs pos="100000">
                <a:srgbClr val="C0504D">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45702" rIns="0" bIns="45702" rtlCol="0" anchor="ctr"/>
          <a:lstStyle/>
          <a:p>
            <a:pPr marL="0" marR="0" lvl="0" indent="0" algn="ctr" defTabSz="914024" rtl="0" eaLnBrk="1" fontAlgn="auto" latinLnBrk="0" hangingPunct="1">
              <a:lnSpc>
                <a:spcPct val="90000"/>
              </a:lnSpc>
              <a:spcBef>
                <a:spcPts val="0"/>
              </a:spcBef>
              <a:spcAft>
                <a:spcPts val="0"/>
              </a:spcAft>
              <a:buClrTx/>
              <a:buSzTx/>
              <a:buFontTx/>
              <a:buNone/>
              <a:tabLst/>
              <a:defRPr/>
            </a:pPr>
            <a:r>
              <a:rPr kumimoji="0" lang="en-US" sz="2200" b="0" i="0" u="none" strike="noStrike" kern="0" cap="none" spc="0" normalizeH="0" baseline="0" noProof="0" dirty="0">
                <a:ln>
                  <a:noFill/>
                </a:ln>
                <a:solidFill>
                  <a:sysClr val="window" lastClr="FFFFFF"/>
                </a:solidFill>
                <a:effectLst/>
                <a:uLnTx/>
                <a:uFillTx/>
                <a:latin typeface="Calibri"/>
                <a:ea typeface=""/>
                <a:cs typeface="+mn-cs"/>
              </a:rPr>
              <a:t>Memory Controller</a:t>
            </a:r>
          </a:p>
        </p:txBody>
      </p:sp>
      <p:sp>
        <p:nvSpPr>
          <p:cNvPr id="17" name="Rectangle 16"/>
          <p:cNvSpPr/>
          <p:nvPr/>
        </p:nvSpPr>
        <p:spPr>
          <a:xfrm>
            <a:off x="995536" y="2620888"/>
            <a:ext cx="609600" cy="533400"/>
          </a:xfrm>
          <a:prstGeom prst="rect">
            <a:avLst/>
          </a:prstGeom>
          <a:gradFill rotWithShape="1">
            <a:gsLst>
              <a:gs pos="0">
                <a:sysClr val="windowText" lastClr="000000">
                  <a:shade val="51000"/>
                  <a:satMod val="130000"/>
                </a:sysClr>
              </a:gs>
              <a:gs pos="80000">
                <a:sysClr val="windowText" lastClr="000000">
                  <a:shade val="93000"/>
                  <a:satMod val="130000"/>
                </a:sysClr>
              </a:gs>
              <a:gs pos="100000">
                <a:sysClr val="windowText" lastClr="000000">
                  <a:shade val="94000"/>
                  <a:satMod val="135000"/>
                </a:sys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0" rIns="0" bIns="0"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r>
              <a:rPr kumimoji="0" lang="en-US" sz="2200" b="0" i="0" u="none" strike="noStrike" kern="0" cap="none" spc="0" normalizeH="0" baseline="0" noProof="0" dirty="0">
                <a:ln>
                  <a:noFill/>
                </a:ln>
                <a:solidFill>
                  <a:sysClr val="window" lastClr="FFFFFF"/>
                </a:solidFill>
                <a:effectLst/>
                <a:uLnTx/>
                <a:uFillTx/>
                <a:latin typeface="Calibri"/>
                <a:ea typeface=""/>
                <a:cs typeface="+mn-cs"/>
              </a:rPr>
              <a:t>Core</a:t>
            </a:r>
          </a:p>
        </p:txBody>
      </p:sp>
      <p:sp>
        <p:nvSpPr>
          <p:cNvPr id="18" name="Rectangle 17"/>
          <p:cNvSpPr/>
          <p:nvPr/>
        </p:nvSpPr>
        <p:spPr>
          <a:xfrm>
            <a:off x="1681336" y="2620888"/>
            <a:ext cx="609600" cy="533400"/>
          </a:xfrm>
          <a:prstGeom prst="rect">
            <a:avLst/>
          </a:prstGeom>
          <a:gradFill rotWithShape="1">
            <a:gsLst>
              <a:gs pos="0">
                <a:sysClr val="windowText" lastClr="000000">
                  <a:shade val="51000"/>
                  <a:satMod val="130000"/>
                </a:sysClr>
              </a:gs>
              <a:gs pos="80000">
                <a:sysClr val="windowText" lastClr="000000">
                  <a:shade val="93000"/>
                  <a:satMod val="130000"/>
                </a:sysClr>
              </a:gs>
              <a:gs pos="100000">
                <a:sysClr val="windowText" lastClr="000000">
                  <a:shade val="94000"/>
                  <a:satMod val="135000"/>
                </a:sys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0" rIns="0" bIns="0"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r>
              <a:rPr kumimoji="0" lang="en-US" sz="2200" b="0" i="0" u="none" strike="noStrike" kern="0" cap="none" spc="0" normalizeH="0" baseline="0" noProof="0" dirty="0">
                <a:ln>
                  <a:noFill/>
                </a:ln>
                <a:solidFill>
                  <a:sysClr val="window" lastClr="FFFFFF"/>
                </a:solidFill>
                <a:effectLst/>
                <a:uLnTx/>
                <a:uFillTx/>
                <a:latin typeface="Calibri"/>
                <a:ea typeface=""/>
                <a:cs typeface="+mn-cs"/>
              </a:rPr>
              <a:t>Core</a:t>
            </a:r>
          </a:p>
        </p:txBody>
      </p:sp>
      <p:sp>
        <p:nvSpPr>
          <p:cNvPr id="19" name="Rectangle 18"/>
          <p:cNvSpPr/>
          <p:nvPr/>
        </p:nvSpPr>
        <p:spPr>
          <a:xfrm>
            <a:off x="995536" y="3230488"/>
            <a:ext cx="609600" cy="533400"/>
          </a:xfrm>
          <a:prstGeom prst="rect">
            <a:avLst/>
          </a:prstGeom>
          <a:gradFill rotWithShape="1">
            <a:gsLst>
              <a:gs pos="0">
                <a:sysClr val="windowText" lastClr="000000">
                  <a:shade val="51000"/>
                  <a:satMod val="130000"/>
                </a:sysClr>
              </a:gs>
              <a:gs pos="80000">
                <a:sysClr val="windowText" lastClr="000000">
                  <a:shade val="93000"/>
                  <a:satMod val="130000"/>
                </a:sysClr>
              </a:gs>
              <a:gs pos="100000">
                <a:sysClr val="windowText" lastClr="000000">
                  <a:shade val="94000"/>
                  <a:satMod val="135000"/>
                </a:sys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0" rIns="0" bIns="0"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r>
              <a:rPr kumimoji="0" lang="en-US" sz="2200" b="0" i="0" u="none" strike="noStrike" kern="0" cap="none" spc="0" normalizeH="0" baseline="0" noProof="0" dirty="0">
                <a:ln>
                  <a:noFill/>
                </a:ln>
                <a:solidFill>
                  <a:sysClr val="window" lastClr="FFFFFF"/>
                </a:solidFill>
                <a:effectLst/>
                <a:uLnTx/>
                <a:uFillTx/>
                <a:latin typeface="Calibri"/>
                <a:ea typeface=""/>
                <a:cs typeface="+mn-cs"/>
              </a:rPr>
              <a:t>Core</a:t>
            </a:r>
          </a:p>
        </p:txBody>
      </p:sp>
      <p:sp>
        <p:nvSpPr>
          <p:cNvPr id="20" name="Rectangle 19"/>
          <p:cNvSpPr/>
          <p:nvPr/>
        </p:nvSpPr>
        <p:spPr>
          <a:xfrm>
            <a:off x="1681336" y="3230488"/>
            <a:ext cx="609600" cy="533400"/>
          </a:xfrm>
          <a:prstGeom prst="rect">
            <a:avLst/>
          </a:prstGeom>
          <a:gradFill rotWithShape="1">
            <a:gsLst>
              <a:gs pos="0">
                <a:sysClr val="windowText" lastClr="000000">
                  <a:shade val="51000"/>
                  <a:satMod val="130000"/>
                </a:sysClr>
              </a:gs>
              <a:gs pos="80000">
                <a:sysClr val="windowText" lastClr="000000">
                  <a:shade val="93000"/>
                  <a:satMod val="130000"/>
                </a:sysClr>
              </a:gs>
              <a:gs pos="100000">
                <a:sysClr val="windowText" lastClr="000000">
                  <a:shade val="94000"/>
                  <a:satMod val="135000"/>
                </a:sys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0" rIns="0" bIns="0"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r>
              <a:rPr kumimoji="0" lang="en-US" sz="2200" b="0" i="0" u="none" strike="noStrike" kern="0" cap="none" spc="0" normalizeH="0" baseline="0" noProof="0" dirty="0">
                <a:ln>
                  <a:noFill/>
                </a:ln>
                <a:solidFill>
                  <a:sysClr val="window" lastClr="FFFFFF"/>
                </a:solidFill>
                <a:effectLst/>
                <a:uLnTx/>
                <a:uFillTx/>
                <a:latin typeface="Calibri"/>
                <a:ea typeface=""/>
                <a:cs typeface="+mn-cs"/>
              </a:rPr>
              <a:t>Core</a:t>
            </a:r>
          </a:p>
        </p:txBody>
      </p:sp>
      <p:grpSp>
        <p:nvGrpSpPr>
          <p:cNvPr id="21" name="Group 20"/>
          <p:cNvGrpSpPr/>
          <p:nvPr/>
        </p:nvGrpSpPr>
        <p:grpSpPr>
          <a:xfrm>
            <a:off x="3993232" y="2924944"/>
            <a:ext cx="1676400" cy="457200"/>
            <a:chOff x="5105400" y="1866900"/>
            <a:chExt cx="1676400" cy="457200"/>
          </a:xfrm>
        </p:grpSpPr>
        <p:sp>
          <p:nvSpPr>
            <p:cNvPr id="22" name="Left-Right Arrow 21"/>
            <p:cNvSpPr/>
            <p:nvPr/>
          </p:nvSpPr>
          <p:spPr>
            <a:xfrm>
              <a:off x="5105400" y="1978270"/>
              <a:ext cx="457200" cy="234460"/>
            </a:xfrm>
            <a:prstGeom prst="leftRightArrow">
              <a:avLst/>
            </a:prstGeom>
            <a:solidFill>
              <a:sysClr val="window" lastClr="FFFFFF">
                <a:lumMod val="50000"/>
              </a:sysClr>
            </a:solidFill>
            <a:ln w="25400" cap="flat" cmpd="sng" algn="ctr">
              <a:solidFill>
                <a:sysClr val="window" lastClr="FFFFFF">
                  <a:lumMod val="50000"/>
                </a:sysClr>
              </a:solidFill>
              <a:prstDash val="solid"/>
            </a:ln>
            <a:effectLst/>
          </p:spPr>
          <p:txBody>
            <a:bodyPr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libri"/>
                <a:ea typeface=""/>
                <a:cs typeface="+mn-cs"/>
              </a:endParaRPr>
            </a:p>
          </p:txBody>
        </p:sp>
        <p:sp>
          <p:nvSpPr>
            <p:cNvPr id="23" name="Rectangle 22"/>
            <p:cNvSpPr/>
            <p:nvPr/>
          </p:nvSpPr>
          <p:spPr>
            <a:xfrm>
              <a:off x="5715000" y="1866900"/>
              <a:ext cx="1066800" cy="457200"/>
            </a:xfrm>
            <a:prstGeom prst="rect">
              <a:avLst/>
            </a:prstGeom>
            <a:gradFill rotWithShape="1">
              <a:gsLst>
                <a:gs pos="0">
                  <a:srgbClr val="4F81BD">
                    <a:shade val="51000"/>
                    <a:satMod val="130000"/>
                  </a:srgbClr>
                </a:gs>
                <a:gs pos="80000">
                  <a:srgbClr val="4F81BD">
                    <a:shade val="93000"/>
                    <a:satMod val="130000"/>
                  </a:srgbClr>
                </a:gs>
                <a:gs pos="100000">
                  <a:srgbClr val="4F81BD">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0" rIns="0" bIns="0"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sysClr val="window" lastClr="FFFFFF"/>
                  </a:solidFill>
                  <a:effectLst/>
                  <a:uLnTx/>
                  <a:uFillTx/>
                  <a:latin typeface="Calibri"/>
                  <a:ea typeface=""/>
                  <a:cs typeface="+mn-cs"/>
                </a:rPr>
                <a:t>Memory</a:t>
              </a:r>
            </a:p>
          </p:txBody>
        </p:sp>
      </p:grpSp>
      <p:cxnSp>
        <p:nvCxnSpPr>
          <p:cNvPr id="24" name="Curved Connector 23"/>
          <p:cNvCxnSpPr>
            <a:stCxn id="16" idx="0"/>
          </p:cNvCxnSpPr>
          <p:nvPr/>
        </p:nvCxnSpPr>
        <p:spPr>
          <a:xfrm rot="5400000" flipH="1" flipV="1">
            <a:off x="3244561" y="2317205"/>
            <a:ext cx="493067" cy="647700"/>
          </a:xfrm>
          <a:prstGeom prst="curvedConnector2">
            <a:avLst/>
          </a:prstGeom>
          <a:noFill/>
          <a:ln w="19050" cap="flat" cmpd="sng" algn="ctr">
            <a:solidFill>
              <a:srgbClr val="FF0000"/>
            </a:solidFill>
            <a:prstDash val="solid"/>
            <a:tailEnd type="arrow" w="lg" len="lg"/>
          </a:ln>
          <a:effectLst/>
        </p:spPr>
      </p:cxnSp>
      <p:sp>
        <p:nvSpPr>
          <p:cNvPr id="26" name="TextBox 25"/>
          <p:cNvSpPr txBox="1"/>
          <p:nvPr/>
        </p:nvSpPr>
        <p:spPr>
          <a:xfrm>
            <a:off x="3869432" y="1988840"/>
            <a:ext cx="4086944" cy="830997"/>
          </a:xfrm>
          <a:prstGeom prst="rect">
            <a:avLst/>
          </a:prstGeom>
          <a:noFill/>
        </p:spPr>
        <p:txBody>
          <a:bodyPr wrap="square" lIns="91402" tIns="45702" rIns="91402" bIns="45702" rtlCol="0">
            <a:spAutoFit/>
          </a:bodyPr>
          <a:lstStyle/>
          <a:p>
            <a:pPr marL="0" marR="0" lvl="0" indent="0" algn="l" defTabSz="914024" rtl="0" eaLnBrk="1" fontAlgn="auto" latinLnBrk="0" hangingPunct="1">
              <a:lnSpc>
                <a:spcPct val="100000"/>
              </a:lnSpc>
              <a:spcBef>
                <a:spcPts val="0"/>
              </a:spcBef>
              <a:spcAft>
                <a:spcPts val="0"/>
              </a:spcAft>
              <a:buClrTx/>
              <a:buSzTx/>
              <a:buFontTx/>
              <a:buNone/>
              <a:tabLst/>
              <a:defRPr/>
            </a:pPr>
            <a:r>
              <a:rPr kumimoji="0" lang="en-US" sz="2400" b="0" i="1" u="none" strike="noStrike" kern="0" cap="none" spc="0" normalizeH="0" baseline="0" noProof="0" dirty="0">
                <a:ln>
                  <a:noFill/>
                </a:ln>
                <a:solidFill>
                  <a:srgbClr val="FF0000"/>
                </a:solidFill>
                <a:effectLst/>
                <a:uLnTx/>
                <a:uFillTx/>
                <a:latin typeface="Tahoma"/>
                <a:ea typeface=""/>
                <a:cs typeface="+mn-cs"/>
              </a:rPr>
              <a:t>Resolves memory contention by scheduling requests</a:t>
            </a:r>
          </a:p>
        </p:txBody>
      </p:sp>
    </p:spTree>
    <p:extLst>
      <p:ext uri="{BB962C8B-B14F-4D97-AF65-F5344CB8AC3E}">
        <p14:creationId xmlns:p14="http://schemas.microsoft.com/office/powerpoint/2010/main" val="213512149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26" grpId="0"/>
    </p:bldLst>
  </p:timing>
</p:sld>
</file>

<file path=ppt/slides/slide2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Title 1"/>
          <p:cNvSpPr>
            <a:spLocks noGrp="1"/>
          </p:cNvSpPr>
          <p:nvPr>
            <p:ph type="title"/>
          </p:nvPr>
        </p:nvSpPr>
        <p:spPr/>
        <p:txBody>
          <a:bodyPr/>
          <a:lstStyle/>
          <a:p>
            <a:r>
              <a:rPr lang="en-US" sz="3400" dirty="0">
                <a:latin typeface="Garamond" charset="0"/>
              </a:rPr>
              <a:t>Why are Memory Controllers Difficult to Design?</a:t>
            </a:r>
          </a:p>
        </p:txBody>
      </p:sp>
      <p:sp>
        <p:nvSpPr>
          <p:cNvPr id="148482" name="Content Placeholder 2"/>
          <p:cNvSpPr>
            <a:spLocks noGrp="1"/>
          </p:cNvSpPr>
          <p:nvPr>
            <p:ph idx="1"/>
          </p:nvPr>
        </p:nvSpPr>
        <p:spPr>
          <a:xfrm>
            <a:off x="228600" y="996950"/>
            <a:ext cx="8915400" cy="5194300"/>
          </a:xfrm>
        </p:spPr>
        <p:txBody>
          <a:bodyPr/>
          <a:lstStyle/>
          <a:p>
            <a:r>
              <a:rPr lang="en-US" dirty="0">
                <a:latin typeface="Tahoma" charset="0"/>
              </a:rPr>
              <a:t>Need to obey </a:t>
            </a:r>
            <a:r>
              <a:rPr lang="en-US" dirty="0">
                <a:solidFill>
                  <a:srgbClr val="0000FF"/>
                </a:solidFill>
                <a:latin typeface="Tahoma" charset="0"/>
              </a:rPr>
              <a:t>DRAM timing constraints </a:t>
            </a:r>
            <a:r>
              <a:rPr lang="en-US" dirty="0">
                <a:latin typeface="Tahoma" charset="0"/>
              </a:rPr>
              <a:t>for correctness</a:t>
            </a:r>
          </a:p>
          <a:p>
            <a:pPr lvl="1"/>
            <a:r>
              <a:rPr lang="en-US" sz="1800" dirty="0">
                <a:latin typeface="Tahoma" charset="0"/>
                <a:ea typeface="ＭＳ Ｐゴシック" charset="0"/>
              </a:rPr>
              <a:t>There are many (50+) timing constraints in DRAM</a:t>
            </a:r>
          </a:p>
          <a:p>
            <a:pPr lvl="1"/>
            <a:r>
              <a:rPr lang="en-US" sz="1800" dirty="0" err="1">
                <a:latin typeface="Tahoma" charset="0"/>
                <a:ea typeface="ＭＳ Ｐゴシック" charset="0"/>
              </a:rPr>
              <a:t>tWTR</a:t>
            </a:r>
            <a:r>
              <a:rPr lang="en-US" sz="1800" dirty="0">
                <a:latin typeface="Tahoma" charset="0"/>
                <a:ea typeface="ＭＳ Ｐゴシック" charset="0"/>
              </a:rPr>
              <a:t>: Minimum number of cycles to wait before issuing a read command after a write command is issued</a:t>
            </a:r>
          </a:p>
          <a:p>
            <a:pPr lvl="1"/>
            <a:r>
              <a:rPr lang="en-US" sz="1800" dirty="0" err="1">
                <a:latin typeface="Tahoma" charset="0"/>
                <a:ea typeface="ＭＳ Ｐゴシック" charset="0"/>
              </a:rPr>
              <a:t>tRC</a:t>
            </a:r>
            <a:r>
              <a:rPr lang="en-US" sz="1800" dirty="0">
                <a:latin typeface="Tahoma" charset="0"/>
                <a:ea typeface="ＭＳ Ｐゴシック" charset="0"/>
              </a:rPr>
              <a:t>: Minimum number of cycles between the issuing of two consecutive activate commands to the same bank</a:t>
            </a:r>
          </a:p>
          <a:p>
            <a:pPr lvl="1"/>
            <a:r>
              <a:rPr lang="en-US" sz="1800" dirty="0">
                <a:latin typeface="Tahoma" charset="0"/>
                <a:ea typeface="ＭＳ Ｐゴシック" charset="0"/>
              </a:rPr>
              <a:t>…</a:t>
            </a:r>
          </a:p>
          <a:p>
            <a:r>
              <a:rPr lang="en-US" dirty="0">
                <a:latin typeface="Tahoma" charset="0"/>
              </a:rPr>
              <a:t>Need to </a:t>
            </a:r>
            <a:r>
              <a:rPr lang="en-US" dirty="0">
                <a:solidFill>
                  <a:srgbClr val="0000FF"/>
                </a:solidFill>
                <a:latin typeface="Tahoma" charset="0"/>
              </a:rPr>
              <a:t>keep track of many resources </a:t>
            </a:r>
            <a:r>
              <a:rPr lang="en-US" dirty="0">
                <a:latin typeface="Tahoma" charset="0"/>
              </a:rPr>
              <a:t>to prevent conflicts</a:t>
            </a:r>
          </a:p>
          <a:p>
            <a:pPr lvl="1"/>
            <a:r>
              <a:rPr lang="en-US" sz="1800" dirty="0">
                <a:latin typeface="Tahoma" charset="0"/>
                <a:ea typeface="ＭＳ Ｐゴシック" charset="0"/>
              </a:rPr>
              <a:t>Channels, banks, ranks, data bus, address bus, row buffers, …</a:t>
            </a:r>
          </a:p>
          <a:p>
            <a:r>
              <a:rPr lang="en-US" dirty="0">
                <a:latin typeface="Tahoma" charset="0"/>
              </a:rPr>
              <a:t>Need to handle </a:t>
            </a:r>
            <a:r>
              <a:rPr lang="en-US" dirty="0">
                <a:solidFill>
                  <a:srgbClr val="0000FF"/>
                </a:solidFill>
                <a:latin typeface="Tahoma" charset="0"/>
              </a:rPr>
              <a:t>DRAM refresh</a:t>
            </a:r>
          </a:p>
          <a:p>
            <a:r>
              <a:rPr lang="en-US" dirty="0">
                <a:latin typeface="Tahoma" charset="0"/>
              </a:rPr>
              <a:t>Need to </a:t>
            </a:r>
            <a:r>
              <a:rPr lang="en-US" dirty="0">
                <a:solidFill>
                  <a:srgbClr val="0000FF"/>
                </a:solidFill>
                <a:latin typeface="Tahoma" charset="0"/>
              </a:rPr>
              <a:t>manage power </a:t>
            </a:r>
            <a:r>
              <a:rPr lang="en-US" dirty="0">
                <a:latin typeface="Tahoma" charset="0"/>
              </a:rPr>
              <a:t>consumption</a:t>
            </a:r>
          </a:p>
          <a:p>
            <a:r>
              <a:rPr lang="en-US" dirty="0">
                <a:latin typeface="Tahoma" charset="0"/>
              </a:rPr>
              <a:t>Need to </a:t>
            </a:r>
            <a:r>
              <a:rPr lang="en-US" dirty="0">
                <a:solidFill>
                  <a:srgbClr val="0000FF"/>
                </a:solidFill>
                <a:latin typeface="Tahoma" charset="0"/>
              </a:rPr>
              <a:t>optimize performance &amp; QoS </a:t>
            </a:r>
            <a:r>
              <a:rPr lang="en-US" sz="1800" dirty="0">
                <a:latin typeface="Tahoma" charset="0"/>
              </a:rPr>
              <a:t>(in the presence of constraints)</a:t>
            </a:r>
          </a:p>
          <a:p>
            <a:pPr lvl="1"/>
            <a:r>
              <a:rPr lang="en-US" sz="1800" dirty="0">
                <a:latin typeface="Tahoma" charset="0"/>
                <a:ea typeface="ＭＳ Ｐゴシック" charset="0"/>
              </a:rPr>
              <a:t>Reordering is not simple</a:t>
            </a:r>
          </a:p>
          <a:p>
            <a:pPr lvl="1"/>
            <a:r>
              <a:rPr lang="en-US" sz="1800" dirty="0">
                <a:latin typeface="Tahoma" charset="0"/>
                <a:ea typeface="ＭＳ Ｐゴシック" charset="0"/>
              </a:rPr>
              <a:t>Fairness and QoS needs complicates the scheduling problem</a:t>
            </a:r>
          </a:p>
          <a:p>
            <a:r>
              <a:rPr lang="en-US" sz="2000" dirty="0">
                <a:latin typeface="Tahoma" charset="0"/>
              </a:rPr>
              <a:t>… </a:t>
            </a:r>
            <a:endParaRPr lang="en-US" sz="2000" dirty="0">
              <a:latin typeface="Tahoma" charset="0"/>
              <a:ea typeface="ＭＳ Ｐゴシック" charset="0"/>
            </a:endParaRPr>
          </a:p>
          <a:p>
            <a:pPr lvl="2"/>
            <a:endParaRPr lang="en-US" dirty="0">
              <a:latin typeface="Tahoma" charset="0"/>
              <a:ea typeface="ＭＳ Ｐゴシック" charset="0"/>
            </a:endParaRPr>
          </a:p>
          <a:p>
            <a:pPr lvl="1"/>
            <a:endParaRPr lang="en-US" dirty="0">
              <a:latin typeface="Tahoma" charset="0"/>
              <a:ea typeface="ＭＳ Ｐゴシック" charset="0"/>
            </a:endParaRPr>
          </a:p>
          <a:p>
            <a:pPr lvl="1"/>
            <a:endParaRPr lang="en-US" dirty="0">
              <a:latin typeface="Tahoma" charset="0"/>
              <a:ea typeface="ＭＳ Ｐゴシック" charset="0"/>
            </a:endParaRPr>
          </a:p>
          <a:p>
            <a:endParaRPr lang="en-US" dirty="0">
              <a:latin typeface="Tahoma" charset="0"/>
            </a:endParaRPr>
          </a:p>
        </p:txBody>
      </p:sp>
      <p:sp>
        <p:nvSpPr>
          <p:cNvPr id="131075"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DF45C9F7-48A2-2845-A994-B7F52349117E}"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296</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Tree>
    <p:extLst>
      <p:ext uri="{BB962C8B-B14F-4D97-AF65-F5344CB8AC3E}">
        <p14:creationId xmlns:p14="http://schemas.microsoft.com/office/powerpoint/2010/main" val="35187553"/>
      </p:ext>
    </p:extLst>
  </p:cSld>
  <p:clrMapOvr>
    <a:masterClrMapping/>
  </p:clrMapOvr>
  <p:transition/>
</p:sld>
</file>

<file path=ppt/slides/slide2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Title 1"/>
          <p:cNvSpPr>
            <a:spLocks noGrp="1"/>
          </p:cNvSpPr>
          <p:nvPr>
            <p:ph type="title"/>
          </p:nvPr>
        </p:nvSpPr>
        <p:spPr/>
        <p:txBody>
          <a:bodyPr/>
          <a:lstStyle/>
          <a:p>
            <a:r>
              <a:rPr lang="en-US" dirty="0">
                <a:solidFill>
                  <a:srgbClr val="006633"/>
                </a:solidFill>
                <a:latin typeface="Garamond" charset="0"/>
              </a:rPr>
              <a:t>Many Memory Timing Constraints</a:t>
            </a:r>
            <a:endParaRPr lang="en-US" dirty="0">
              <a:latin typeface="Garamond" charset="0"/>
            </a:endParaRPr>
          </a:p>
        </p:txBody>
      </p:sp>
      <p:sp>
        <p:nvSpPr>
          <p:cNvPr id="100354" name="Content Placeholder 2"/>
          <p:cNvSpPr>
            <a:spLocks noGrp="1"/>
          </p:cNvSpPr>
          <p:nvPr>
            <p:ph idx="1"/>
          </p:nvPr>
        </p:nvSpPr>
        <p:spPr>
          <a:xfrm>
            <a:off x="228600" y="996950"/>
            <a:ext cx="8610600" cy="5194300"/>
          </a:xfrm>
        </p:spPr>
        <p:txBody>
          <a:bodyPr/>
          <a:lstStyle/>
          <a:p>
            <a:endParaRPr lang="en-US">
              <a:latin typeface="Tahoma" charset="0"/>
            </a:endParaRPr>
          </a:p>
          <a:p>
            <a:endParaRPr lang="en-US">
              <a:latin typeface="Tahoma" charset="0"/>
            </a:endParaRPr>
          </a:p>
          <a:p>
            <a:endParaRPr lang="en-US">
              <a:latin typeface="Tahoma" charset="0"/>
            </a:endParaRPr>
          </a:p>
          <a:p>
            <a:endParaRPr lang="en-US">
              <a:latin typeface="Tahoma" charset="0"/>
            </a:endParaRPr>
          </a:p>
          <a:p>
            <a:endParaRPr lang="en-US">
              <a:latin typeface="Tahoma" charset="0"/>
            </a:endParaRPr>
          </a:p>
          <a:p>
            <a:endParaRPr lang="en-US">
              <a:latin typeface="Tahoma" charset="0"/>
            </a:endParaRPr>
          </a:p>
          <a:p>
            <a:endParaRPr lang="en-US">
              <a:latin typeface="Tahoma" charset="0"/>
            </a:endParaRPr>
          </a:p>
          <a:p>
            <a:endParaRPr lang="en-US">
              <a:latin typeface="Tahoma" charset="0"/>
            </a:endParaRPr>
          </a:p>
          <a:p>
            <a:r>
              <a:rPr lang="en-US" sz="2000">
                <a:latin typeface="Tahoma" charset="0"/>
              </a:rPr>
              <a:t>From Lee et al., </a:t>
            </a:r>
            <a:r>
              <a:rPr lang="ja-JP" altLang="en-US" sz="2000">
                <a:latin typeface="Tahoma" charset="0"/>
              </a:rPr>
              <a:t>“</a:t>
            </a:r>
            <a:r>
              <a:rPr lang="en-US" altLang="ja-JP" sz="2000">
                <a:solidFill>
                  <a:srgbClr val="0000FF"/>
                </a:solidFill>
                <a:latin typeface="Tahoma" charset="0"/>
              </a:rPr>
              <a:t>DRAM-Aware Last-Level Cache Writeback: Reducing Write-Caused Interference in Memory Systems</a:t>
            </a:r>
            <a:r>
              <a:rPr lang="en-US" altLang="ja-JP" sz="2000">
                <a:latin typeface="Tahoma" charset="0"/>
              </a:rPr>
              <a:t>,</a:t>
            </a:r>
            <a:r>
              <a:rPr lang="ja-JP" altLang="en-US" sz="2000">
                <a:latin typeface="Tahoma" charset="0"/>
              </a:rPr>
              <a:t>”</a:t>
            </a:r>
            <a:r>
              <a:rPr lang="en-US" altLang="ja-JP" sz="2000">
                <a:latin typeface="Tahoma" charset="0"/>
              </a:rPr>
              <a:t> HPS Technical Report, April 2010.</a:t>
            </a:r>
            <a:endParaRPr lang="en-US" sz="2000">
              <a:latin typeface="Tahoma" charset="0"/>
            </a:endParaRPr>
          </a:p>
        </p:txBody>
      </p:sp>
      <p:sp>
        <p:nvSpPr>
          <p:cNvPr id="100355"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AC416D8-BCBB-8041-9FE7-ECE4D443510A}"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297</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100356"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0" y="1677988"/>
            <a:ext cx="9186863" cy="20050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763249404"/>
      </p:ext>
    </p:extLst>
  </p:cSld>
  <p:clrMapOvr>
    <a:masterClrMapping/>
  </p:clrMapOvr>
  <p:transition/>
</p:sld>
</file>

<file path=ppt/slides/slide2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1" name="Title 1"/>
          <p:cNvSpPr>
            <a:spLocks noGrp="1"/>
          </p:cNvSpPr>
          <p:nvPr>
            <p:ph type="title"/>
          </p:nvPr>
        </p:nvSpPr>
        <p:spPr/>
        <p:txBody>
          <a:bodyPr/>
          <a:lstStyle/>
          <a:p>
            <a:r>
              <a:rPr lang="en-US" dirty="0">
                <a:latin typeface="Garamond" charset="0"/>
              </a:rPr>
              <a:t>Many Memory Timing Constraints</a:t>
            </a:r>
          </a:p>
        </p:txBody>
      </p:sp>
      <p:sp>
        <p:nvSpPr>
          <p:cNvPr id="153602" name="Content Placeholder 2"/>
          <p:cNvSpPr>
            <a:spLocks noGrp="1"/>
          </p:cNvSpPr>
          <p:nvPr>
            <p:ph idx="1"/>
          </p:nvPr>
        </p:nvSpPr>
        <p:spPr>
          <a:xfrm>
            <a:off x="228600" y="996950"/>
            <a:ext cx="8610600" cy="5194300"/>
          </a:xfrm>
        </p:spPr>
        <p:txBody>
          <a:bodyPr/>
          <a:lstStyle/>
          <a:p>
            <a:r>
              <a:rPr lang="en-US" dirty="0">
                <a:latin typeface="Tahoma" charset="0"/>
              </a:rPr>
              <a:t>Kim et al., “</a:t>
            </a:r>
            <a:r>
              <a:rPr lang="en-US" altLang="ja-JP" dirty="0">
                <a:solidFill>
                  <a:srgbClr val="0000FF"/>
                </a:solidFill>
                <a:latin typeface="Tahoma" charset="0"/>
              </a:rPr>
              <a:t>A Case for Exploiting Subarray-Level Parallelism (SALP) in DRAM</a:t>
            </a:r>
            <a:r>
              <a:rPr lang="en-US" altLang="ja-JP" dirty="0">
                <a:latin typeface="Tahoma" charset="0"/>
              </a:rPr>
              <a:t>,</a:t>
            </a:r>
            <a:r>
              <a:rPr lang="en-US" dirty="0">
                <a:latin typeface="Tahoma" charset="0"/>
              </a:rPr>
              <a:t>”</a:t>
            </a:r>
            <a:r>
              <a:rPr lang="en-US" altLang="ja-JP" dirty="0">
                <a:latin typeface="Tahoma" charset="0"/>
              </a:rPr>
              <a:t> ISCA 2012.</a:t>
            </a:r>
          </a:p>
          <a:p>
            <a:r>
              <a:rPr lang="en-US" dirty="0">
                <a:latin typeface="Tahoma" charset="0"/>
              </a:rPr>
              <a:t>Lee et al., “</a:t>
            </a:r>
            <a:r>
              <a:rPr lang="en-US" altLang="ja-JP" dirty="0">
                <a:solidFill>
                  <a:srgbClr val="0000FF"/>
                </a:solidFill>
                <a:latin typeface="Tahoma" charset="0"/>
              </a:rPr>
              <a:t>Tiered-Latency DRAM: A Low Latency and Low Cost DRAM Architecture</a:t>
            </a:r>
            <a:r>
              <a:rPr lang="en-US" altLang="ja-JP" dirty="0">
                <a:latin typeface="Tahoma" charset="0"/>
              </a:rPr>
              <a:t>,</a:t>
            </a:r>
            <a:r>
              <a:rPr lang="en-US" dirty="0">
                <a:latin typeface="Tahoma" charset="0"/>
              </a:rPr>
              <a:t>”</a:t>
            </a:r>
            <a:r>
              <a:rPr lang="en-US" altLang="ja-JP" dirty="0">
                <a:latin typeface="Tahoma" charset="0"/>
              </a:rPr>
              <a:t> HPCA 2013.</a:t>
            </a:r>
            <a:endParaRPr lang="en-US" dirty="0">
              <a:latin typeface="Tahoma" charset="0"/>
            </a:endParaRPr>
          </a:p>
        </p:txBody>
      </p:sp>
      <p:sp>
        <p:nvSpPr>
          <p:cNvPr id="153603"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E08B3E27-5D4F-FA40-B496-EABCBE23577F}"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298</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153604"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0" y="3276600"/>
            <a:ext cx="9144000" cy="29495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940480651"/>
      </p:ext>
    </p:extLst>
  </p:cSld>
  <p:clrMapOvr>
    <a:masterClrMapping/>
  </p:clrMapOvr>
  <p:transition/>
</p:sld>
</file>

<file path=ppt/slides/slide2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152401"/>
            <a:ext cx="8964488" cy="1066800"/>
          </a:xfrm>
        </p:spPr>
        <p:txBody>
          <a:bodyPr/>
          <a:lstStyle/>
          <a:p>
            <a:r>
              <a:rPr lang="en-US" sz="3200" dirty="0"/>
              <a:t>Memory Controller Design Is Becoming More Difficult</a:t>
            </a:r>
          </a:p>
        </p:txBody>
      </p:sp>
      <p:sp>
        <p:nvSpPr>
          <p:cNvPr id="3" name="Content Placeholder 2"/>
          <p:cNvSpPr>
            <a:spLocks noGrp="1"/>
          </p:cNvSpPr>
          <p:nvPr>
            <p:ph idx="1"/>
          </p:nvPr>
        </p:nvSpPr>
        <p:spPr>
          <a:xfrm>
            <a:off x="228600" y="4377767"/>
            <a:ext cx="8610600" cy="986115"/>
          </a:xfrm>
        </p:spPr>
        <p:txBody>
          <a:bodyPr/>
          <a:lstStyle/>
          <a:p>
            <a:r>
              <a:rPr lang="en-US" dirty="0"/>
              <a:t>Heterogeneous agents: CPUs, GPUs, and HWAs </a:t>
            </a:r>
          </a:p>
          <a:p>
            <a:r>
              <a:rPr lang="en-US" dirty="0"/>
              <a:t>Main memory interference between CPUs, GPUs, HWAs</a:t>
            </a:r>
          </a:p>
          <a:p>
            <a:r>
              <a:rPr lang="en-US" dirty="0"/>
              <a:t>Many timing constraints for various memory types</a:t>
            </a:r>
          </a:p>
          <a:p>
            <a:r>
              <a:rPr lang="en-US" dirty="0"/>
              <a:t>Many goals at the same time: performance, fairness, QoS, energy efficiency, …</a:t>
            </a: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752AE0C9-F7C4-4547-82DB-A8816991FA84}"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Arial" charset="0"/>
              </a:rPr>
              <a:pPr marL="0" marR="0" lvl="0" indent="0" algn="r" defTabSz="914400" rtl="0" eaLnBrk="0" fontAlgn="base" latinLnBrk="0" hangingPunct="0">
                <a:lnSpc>
                  <a:spcPct val="100000"/>
                </a:lnSpc>
                <a:spcBef>
                  <a:spcPct val="0"/>
                </a:spcBef>
                <a:spcAft>
                  <a:spcPct val="0"/>
                </a:spcAft>
                <a:buClrTx/>
                <a:buSzTx/>
                <a:buFontTx/>
                <a:buNone/>
                <a:tabLst/>
                <a:defRPr/>
              </a:pPr>
              <a:t>299</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128"/>
              <a:cs typeface="Arial" charset="0"/>
            </a:endParaRPr>
          </a:p>
        </p:txBody>
      </p:sp>
      <p:sp>
        <p:nvSpPr>
          <p:cNvPr id="5" name="Rectangle 4"/>
          <p:cNvSpPr/>
          <p:nvPr/>
        </p:nvSpPr>
        <p:spPr>
          <a:xfrm>
            <a:off x="602125"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6" name="Rectangle 5"/>
          <p:cNvSpPr/>
          <p:nvPr/>
        </p:nvSpPr>
        <p:spPr>
          <a:xfrm>
            <a:off x="1766043"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7" name="Rectangle 6"/>
          <p:cNvSpPr/>
          <p:nvPr/>
        </p:nvSpPr>
        <p:spPr>
          <a:xfrm>
            <a:off x="2910538"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8" name="Rectangle 7"/>
          <p:cNvSpPr/>
          <p:nvPr/>
        </p:nvSpPr>
        <p:spPr>
          <a:xfrm>
            <a:off x="4049057"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9" name="Rectangle 8"/>
          <p:cNvSpPr/>
          <p:nvPr/>
        </p:nvSpPr>
        <p:spPr>
          <a:xfrm>
            <a:off x="602125" y="2241176"/>
            <a:ext cx="4473391" cy="373530"/>
          </a:xfrm>
          <a:prstGeom prst="rect">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Shared Cache</a:t>
            </a:r>
          </a:p>
        </p:txBody>
      </p:sp>
      <p:sp>
        <p:nvSpPr>
          <p:cNvPr id="10" name="Rectangle 9"/>
          <p:cNvSpPr/>
          <p:nvPr/>
        </p:nvSpPr>
        <p:spPr>
          <a:xfrm>
            <a:off x="5283201" y="1268761"/>
            <a:ext cx="1026459" cy="1345946"/>
          </a:xfrm>
          <a:prstGeom prst="rect">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GPU</a:t>
            </a:r>
          </a:p>
        </p:txBody>
      </p:sp>
      <p:sp>
        <p:nvSpPr>
          <p:cNvPr id="11" name="Rectangle 10"/>
          <p:cNvSpPr/>
          <p:nvPr/>
        </p:nvSpPr>
        <p:spPr>
          <a:xfrm>
            <a:off x="6413495" y="2017059"/>
            <a:ext cx="1026459" cy="597647"/>
          </a:xfrm>
          <a:prstGeom prst="rect">
            <a:avLst/>
          </a:prstGeom>
          <a:solidFill>
            <a:srgbClr val="3366FF"/>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HWA</a:t>
            </a:r>
          </a:p>
        </p:txBody>
      </p:sp>
      <p:sp>
        <p:nvSpPr>
          <p:cNvPr id="12" name="Rectangle 11"/>
          <p:cNvSpPr/>
          <p:nvPr/>
        </p:nvSpPr>
        <p:spPr>
          <a:xfrm>
            <a:off x="7567700" y="2017059"/>
            <a:ext cx="1026459" cy="597647"/>
          </a:xfrm>
          <a:prstGeom prst="rect">
            <a:avLst/>
          </a:prstGeom>
          <a:solidFill>
            <a:srgbClr val="3366FF"/>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HWA</a:t>
            </a:r>
          </a:p>
        </p:txBody>
      </p:sp>
      <p:sp>
        <p:nvSpPr>
          <p:cNvPr id="13" name="Rectangle 12"/>
          <p:cNvSpPr/>
          <p:nvPr/>
        </p:nvSpPr>
        <p:spPr>
          <a:xfrm>
            <a:off x="602125" y="3033059"/>
            <a:ext cx="7992034" cy="373529"/>
          </a:xfrm>
          <a:prstGeom prst="rect">
            <a:avLst/>
          </a:prstGeom>
          <a:solidFill>
            <a:srgbClr val="FF66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DRAM and Hybrid Memory Controllers</a:t>
            </a:r>
          </a:p>
        </p:txBody>
      </p:sp>
      <p:sp>
        <p:nvSpPr>
          <p:cNvPr id="14" name="Rectangle 13"/>
          <p:cNvSpPr/>
          <p:nvPr/>
        </p:nvSpPr>
        <p:spPr>
          <a:xfrm>
            <a:off x="2290474" y="3788485"/>
            <a:ext cx="4681076" cy="373529"/>
          </a:xfrm>
          <a:prstGeom prst="rect">
            <a:avLst/>
          </a:prstGeom>
          <a:solidFill>
            <a:srgbClr val="660066"/>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DRAM and Hybrid Memories</a:t>
            </a:r>
          </a:p>
        </p:txBody>
      </p:sp>
      <p:cxnSp>
        <p:nvCxnSpPr>
          <p:cNvPr id="16" name="Straight Arrow Connector 15"/>
          <p:cNvCxnSpPr>
            <a:stCxn id="5" idx="2"/>
          </p:cNvCxnSpPr>
          <p:nvPr/>
        </p:nvCxnSpPr>
        <p:spPr>
          <a:xfrm>
            <a:off x="1115355"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19" name="Straight Arrow Connector 18"/>
          <p:cNvCxnSpPr/>
          <p:nvPr/>
        </p:nvCxnSpPr>
        <p:spPr>
          <a:xfrm>
            <a:off x="2280314"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0" name="Straight Arrow Connector 19"/>
          <p:cNvCxnSpPr/>
          <p:nvPr/>
        </p:nvCxnSpPr>
        <p:spPr>
          <a:xfrm>
            <a:off x="3408074"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1" name="Straight Arrow Connector 20"/>
          <p:cNvCxnSpPr/>
          <p:nvPr/>
        </p:nvCxnSpPr>
        <p:spPr>
          <a:xfrm>
            <a:off x="4545994"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2" name="Straight Arrow Connector 21"/>
          <p:cNvCxnSpPr/>
          <p:nvPr/>
        </p:nvCxnSpPr>
        <p:spPr>
          <a:xfrm>
            <a:off x="2910538" y="2614706"/>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3" name="Straight Arrow Connector 22"/>
          <p:cNvCxnSpPr/>
          <p:nvPr/>
        </p:nvCxnSpPr>
        <p:spPr>
          <a:xfrm>
            <a:off x="5785818" y="2629650"/>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4" name="Straight Arrow Connector 23"/>
          <p:cNvCxnSpPr/>
          <p:nvPr/>
        </p:nvCxnSpPr>
        <p:spPr>
          <a:xfrm>
            <a:off x="6926725" y="2629650"/>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5" name="Straight Arrow Connector 24"/>
          <p:cNvCxnSpPr/>
          <p:nvPr/>
        </p:nvCxnSpPr>
        <p:spPr>
          <a:xfrm>
            <a:off x="8095125" y="2629650"/>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6" name="Straight Arrow Connector 25"/>
          <p:cNvCxnSpPr/>
          <p:nvPr/>
        </p:nvCxnSpPr>
        <p:spPr>
          <a:xfrm>
            <a:off x="4678378" y="3406588"/>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sp>
        <p:nvSpPr>
          <p:cNvPr id="28" name="Rectangle 27"/>
          <p:cNvSpPr/>
          <p:nvPr/>
        </p:nvSpPr>
        <p:spPr>
          <a:xfrm>
            <a:off x="179512" y="2824344"/>
            <a:ext cx="8712968" cy="792088"/>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129528129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Lst>
  </p:timing>
</p:sld>
</file>

<file path=ppt/slides/slide3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Reality and Dream</a:t>
            </a:r>
          </a:p>
        </p:txBody>
      </p:sp>
      <p:sp>
        <p:nvSpPr>
          <p:cNvPr id="3" name="Content Placeholder 2"/>
          <p:cNvSpPr>
            <a:spLocks noGrp="1"/>
          </p:cNvSpPr>
          <p:nvPr>
            <p:ph idx="1"/>
          </p:nvPr>
        </p:nvSpPr>
        <p:spPr/>
        <p:txBody>
          <a:bodyPr/>
          <a:lstStyle/>
          <a:p>
            <a:r>
              <a:rPr lang="en-US" dirty="0">
                <a:solidFill>
                  <a:srgbClr val="FF0000"/>
                </a:solidFill>
              </a:rPr>
              <a:t>Reality</a:t>
            </a:r>
            <a:r>
              <a:rPr lang="en-US" dirty="0"/>
              <a:t>: It difficult to design a policy that maximizes performance, QoS, energy-efficiency, … </a:t>
            </a:r>
          </a:p>
          <a:p>
            <a:pPr lvl="1"/>
            <a:r>
              <a:rPr lang="en-US" dirty="0"/>
              <a:t>Too many things to think about</a:t>
            </a:r>
          </a:p>
          <a:p>
            <a:pPr lvl="1"/>
            <a:r>
              <a:rPr lang="en-US" dirty="0"/>
              <a:t>Continuously changing workload and system behavior</a:t>
            </a:r>
          </a:p>
          <a:p>
            <a:endParaRPr lang="en-US" dirty="0"/>
          </a:p>
          <a:p>
            <a:pPr marL="0" indent="0">
              <a:buNone/>
            </a:pPr>
            <a:endParaRPr lang="en-US" dirty="0"/>
          </a:p>
          <a:p>
            <a:pPr marL="0" indent="0">
              <a:buNone/>
            </a:pPr>
            <a:endParaRPr lang="en-US" dirty="0"/>
          </a:p>
          <a:p>
            <a:r>
              <a:rPr lang="en-US" dirty="0">
                <a:solidFill>
                  <a:srgbClr val="0000FF"/>
                </a:solidFill>
              </a:rPr>
              <a:t>Dream</a:t>
            </a:r>
            <a:r>
              <a:rPr lang="en-US" dirty="0"/>
              <a:t>: Wouldn’t it be nice if the DRAM controller automatically found a good scheduling policy on its own?</a:t>
            </a: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Arial" charset="0"/>
              </a:rPr>
              <a:pPr marL="0" marR="0" lvl="0" indent="0" algn="r" defTabSz="914400" rtl="0" eaLnBrk="0" fontAlgn="base" latinLnBrk="0" hangingPunct="0">
                <a:lnSpc>
                  <a:spcPct val="100000"/>
                </a:lnSpc>
                <a:spcBef>
                  <a:spcPct val="0"/>
                </a:spcBef>
                <a:spcAft>
                  <a:spcPct val="0"/>
                </a:spcAft>
                <a:buClrTx/>
                <a:buSzTx/>
                <a:buFontTx/>
                <a:buNone/>
                <a:tabLst/>
                <a:defRPr/>
              </a:pPr>
              <a:t>300</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128"/>
              <a:cs typeface="Arial" charset="0"/>
            </a:endParaRPr>
          </a:p>
        </p:txBody>
      </p:sp>
    </p:spTree>
    <p:extLst>
      <p:ext uri="{BB962C8B-B14F-4D97-AF65-F5344CB8AC3E}">
        <p14:creationId xmlns:p14="http://schemas.microsoft.com/office/powerpoint/2010/main" val="269410139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74613" y="6454775"/>
            <a:ext cx="9034462" cy="346075"/>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50" b="0" i="0" u="none" strike="noStrike" kern="1200" cap="none" spc="0" normalizeH="0" baseline="0" noProof="0" dirty="0" err="1">
                <a:ln>
                  <a:noFill/>
                </a:ln>
                <a:solidFill>
                  <a:srgbClr val="000000"/>
                </a:solidFill>
                <a:effectLst/>
                <a:uLnTx/>
                <a:uFillTx/>
                <a:latin typeface="Tahoma" charset="0"/>
                <a:ea typeface="ＭＳ Ｐゴシック" charset="0"/>
                <a:cs typeface="ＭＳ Ｐゴシック" charset="0"/>
              </a:rPr>
              <a:t>Ipek</a:t>
            </a:r>
            <a:r>
              <a:rPr kumimoji="0" lang="en-US" sz="165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 “</a:t>
            </a:r>
            <a:r>
              <a:rPr kumimoji="0" lang="en-US" sz="1650" b="0" i="0" u="none" strike="noStrike" kern="1200" cap="none" spc="0" normalizeH="0" baseline="0" noProof="0" dirty="0">
                <a:ln>
                  <a:noFill/>
                </a:ln>
                <a:solidFill>
                  <a:srgbClr val="0000FF"/>
                </a:solidFill>
                <a:effectLst/>
                <a:uLnTx/>
                <a:uFillTx/>
                <a:latin typeface="Tahoma" charset="0"/>
                <a:ea typeface="ＭＳ Ｐゴシック" charset="0"/>
                <a:cs typeface="ＭＳ Ｐゴシック" charset="0"/>
              </a:rPr>
              <a:t>S</a:t>
            </a:r>
            <a:r>
              <a:rPr kumimoji="0" lang="en-US" altLang="ja-JP" sz="1650" b="0" i="0" u="none" strike="noStrike" kern="1200" cap="none" spc="0" normalizeH="0" baseline="0" noProof="0" dirty="0">
                <a:ln>
                  <a:noFill/>
                </a:ln>
                <a:solidFill>
                  <a:srgbClr val="0000FF"/>
                </a:solidFill>
                <a:effectLst/>
                <a:uLnTx/>
                <a:uFillTx/>
                <a:latin typeface="Tahoma" charset="0"/>
                <a:ea typeface="ＭＳ Ｐゴシック" charset="0"/>
                <a:cs typeface="ＭＳ Ｐゴシック" charset="0"/>
              </a:rPr>
              <a:t>elf Optimizing Memory Controllers: A Reinforcement Learning Approach</a:t>
            </a:r>
            <a:r>
              <a:rPr kumimoji="0" lang="en-US" altLang="ja-JP" sz="165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a:t>
            </a:r>
            <a:r>
              <a:rPr kumimoji="0" lang="en-US" sz="165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a:t>
            </a:r>
            <a:r>
              <a:rPr kumimoji="0" lang="en-US" altLang="ja-JP" sz="165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 ISCA 2008.</a:t>
            </a:r>
            <a:endParaRPr kumimoji="0" lang="en-US" sz="165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endParaRPr>
          </a:p>
        </p:txBody>
      </p:sp>
      <p:sp>
        <p:nvSpPr>
          <p:cNvPr id="211969" name="Title 1"/>
          <p:cNvSpPr>
            <a:spLocks noGrp="1"/>
          </p:cNvSpPr>
          <p:nvPr>
            <p:ph type="title"/>
          </p:nvPr>
        </p:nvSpPr>
        <p:spPr/>
        <p:txBody>
          <a:bodyPr/>
          <a:lstStyle/>
          <a:p>
            <a:r>
              <a:rPr lang="en-US">
                <a:latin typeface="Garamond" charset="0"/>
              </a:rPr>
              <a:t>Self-Optimizing DRAM Controllers</a:t>
            </a:r>
          </a:p>
        </p:txBody>
      </p:sp>
      <p:sp>
        <p:nvSpPr>
          <p:cNvPr id="3" name="Content Placeholder 2"/>
          <p:cNvSpPr>
            <a:spLocks noGrp="1"/>
          </p:cNvSpPr>
          <p:nvPr>
            <p:ph idx="1"/>
          </p:nvPr>
        </p:nvSpPr>
        <p:spPr>
          <a:xfrm>
            <a:off x="228599" y="996950"/>
            <a:ext cx="8880475" cy="5194300"/>
          </a:xfrm>
        </p:spPr>
        <p:txBody>
          <a:bodyPr/>
          <a:lstStyle/>
          <a:p>
            <a:r>
              <a:rPr lang="en-US" sz="2200" dirty="0">
                <a:latin typeface="Tahoma" charset="0"/>
              </a:rPr>
              <a:t>Problem: DRAM controllers are difficult to design</a:t>
            </a:r>
            <a:endParaRPr lang="en-US" sz="2200" dirty="0">
              <a:latin typeface="Tahoma" charset="0"/>
              <a:sym typeface="Wingdings" charset="0"/>
            </a:endParaRPr>
          </a:p>
          <a:p>
            <a:pPr lvl="1"/>
            <a:r>
              <a:rPr lang="en-US" sz="2000" dirty="0">
                <a:latin typeface="Tahoma" charset="0"/>
              </a:rPr>
              <a:t>It is difficult for human designers to design a policy that can adapt itself very well to different workloads and different system conditions</a:t>
            </a:r>
          </a:p>
          <a:p>
            <a:endParaRPr lang="en-US" sz="2200" dirty="0">
              <a:latin typeface="Tahoma" charset="0"/>
            </a:endParaRPr>
          </a:p>
          <a:p>
            <a:r>
              <a:rPr lang="en-US" sz="2200" dirty="0">
                <a:latin typeface="Tahoma" charset="0"/>
              </a:rPr>
              <a:t>Idea: </a:t>
            </a:r>
            <a:r>
              <a:rPr lang="en-US" sz="2200" dirty="0">
                <a:solidFill>
                  <a:srgbClr val="0000FF"/>
                </a:solidFill>
                <a:latin typeface="Tahoma" charset="0"/>
              </a:rPr>
              <a:t>A memory controller that adapts its scheduling policy to workload behavior and system conditions using machine learning</a:t>
            </a:r>
            <a:r>
              <a:rPr lang="en-US" sz="2200" dirty="0">
                <a:latin typeface="Tahoma" charset="0"/>
              </a:rPr>
              <a:t>.</a:t>
            </a:r>
          </a:p>
          <a:p>
            <a:endParaRPr lang="en-US" sz="2200" dirty="0">
              <a:latin typeface="Tahoma" charset="0"/>
            </a:endParaRPr>
          </a:p>
          <a:p>
            <a:r>
              <a:rPr lang="en-US" sz="2200" dirty="0">
                <a:latin typeface="Tahoma" charset="0"/>
              </a:rPr>
              <a:t>Observation: </a:t>
            </a:r>
            <a:r>
              <a:rPr lang="en-US" sz="2200" dirty="0">
                <a:solidFill>
                  <a:srgbClr val="0000FF"/>
                </a:solidFill>
                <a:latin typeface="Tahoma" charset="0"/>
              </a:rPr>
              <a:t>Reinforcement learning maps nicely to memory control.</a:t>
            </a:r>
          </a:p>
          <a:p>
            <a:endParaRPr lang="en-US" sz="2200" dirty="0">
              <a:latin typeface="Tahoma" charset="0"/>
            </a:endParaRPr>
          </a:p>
          <a:p>
            <a:r>
              <a:rPr lang="en-US" sz="2200" dirty="0">
                <a:latin typeface="Tahoma" charset="0"/>
              </a:rPr>
              <a:t>Design: </a:t>
            </a:r>
            <a:r>
              <a:rPr lang="en-US" sz="2200" dirty="0">
                <a:solidFill>
                  <a:srgbClr val="FF0000"/>
                </a:solidFill>
                <a:latin typeface="Tahoma" charset="0"/>
              </a:rPr>
              <a:t>Memory controller is a reinforcement learning agent</a:t>
            </a:r>
          </a:p>
          <a:p>
            <a:pPr lvl="1"/>
            <a:r>
              <a:rPr lang="en-US" sz="2000" dirty="0">
                <a:latin typeface="Tahoma" charset="0"/>
              </a:rPr>
              <a:t>It dynamically and continuously learns and employs the best scheduling policy to maximize long-term performance.</a:t>
            </a:r>
          </a:p>
        </p:txBody>
      </p:sp>
    </p:spTree>
    <p:extLst>
      <p:ext uri="{BB962C8B-B14F-4D97-AF65-F5344CB8AC3E}">
        <p14:creationId xmlns:p14="http://schemas.microsoft.com/office/powerpoint/2010/main" val="121479262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3" name="Title 1"/>
          <p:cNvSpPr>
            <a:spLocks noGrp="1"/>
          </p:cNvSpPr>
          <p:nvPr>
            <p:ph type="title"/>
          </p:nvPr>
        </p:nvSpPr>
        <p:spPr/>
        <p:txBody>
          <a:bodyPr/>
          <a:lstStyle/>
          <a:p>
            <a:r>
              <a:rPr lang="en-US">
                <a:latin typeface="Garamond" charset="0"/>
              </a:rPr>
              <a:t>Self-Optimizing DRAM Controllers</a:t>
            </a:r>
          </a:p>
        </p:txBody>
      </p:sp>
      <p:sp>
        <p:nvSpPr>
          <p:cNvPr id="212994" name="Content Placeholder 2"/>
          <p:cNvSpPr>
            <a:spLocks noGrp="1"/>
          </p:cNvSpPr>
          <p:nvPr>
            <p:ph idx="1"/>
          </p:nvPr>
        </p:nvSpPr>
        <p:spPr>
          <a:xfrm>
            <a:off x="228600" y="996950"/>
            <a:ext cx="8610600" cy="5194300"/>
          </a:xfrm>
        </p:spPr>
        <p:txBody>
          <a:bodyPr/>
          <a:lstStyle/>
          <a:p>
            <a:r>
              <a:rPr lang="en-US">
                <a:latin typeface="Tahoma" charset="0"/>
              </a:rPr>
              <a:t>Engin Ipek, </a:t>
            </a:r>
            <a:r>
              <a:rPr lang="en-US" u="sng">
                <a:latin typeface="Tahoma" charset="0"/>
              </a:rPr>
              <a:t>Onur Mutlu</a:t>
            </a:r>
            <a:r>
              <a:rPr lang="en-US">
                <a:latin typeface="Tahoma" charset="0"/>
              </a:rPr>
              <a:t>, José F. Martínez, and Rich Caruana, </a:t>
            </a:r>
            <a:br>
              <a:rPr lang="en-US">
                <a:latin typeface="Tahoma" charset="0"/>
              </a:rPr>
            </a:br>
            <a:r>
              <a:rPr lang="en-US" b="1">
                <a:latin typeface="Tahoma" charset="0"/>
                <a:hlinkClick r:id="rId2"/>
              </a:rPr>
              <a:t>"Self Optimizing Memory Controllers: A Reinforcement Learning Approach"</a:t>
            </a:r>
            <a:br>
              <a:rPr lang="en-US">
                <a:latin typeface="Tahoma" charset="0"/>
              </a:rPr>
            </a:br>
            <a:r>
              <a:rPr lang="en-US" i="1">
                <a:latin typeface="Tahoma" charset="0"/>
              </a:rPr>
              <a:t>Proceedings of the </a:t>
            </a:r>
            <a:r>
              <a:rPr lang="en-US" i="1">
                <a:latin typeface="Tahoma" charset="0"/>
                <a:hlinkClick r:id="rId3"/>
              </a:rPr>
              <a:t>35th International Symposium on Computer Architecture</a:t>
            </a:r>
            <a:r>
              <a:rPr lang="en-US" i="1">
                <a:latin typeface="Tahoma" charset="0"/>
              </a:rPr>
              <a:t> (</a:t>
            </a:r>
            <a:r>
              <a:rPr lang="en-US" b="1" i="1">
                <a:latin typeface="Tahoma" charset="0"/>
              </a:rPr>
              <a:t>ISCA</a:t>
            </a:r>
            <a:r>
              <a:rPr lang="en-US" i="1">
                <a:latin typeface="Tahoma" charset="0"/>
              </a:rPr>
              <a:t>)</a:t>
            </a:r>
            <a:r>
              <a:rPr lang="en-US">
                <a:latin typeface="Tahoma" charset="0"/>
              </a:rPr>
              <a:t>, pages 39-50, Beijing, China, June 2008.</a:t>
            </a:r>
          </a:p>
          <a:p>
            <a:endParaRPr lang="en-US">
              <a:latin typeface="Tahoma" charset="0"/>
            </a:endParaRPr>
          </a:p>
          <a:p>
            <a:endParaRPr lang="en-US">
              <a:latin typeface="Tahoma" charset="0"/>
            </a:endParaRPr>
          </a:p>
        </p:txBody>
      </p:sp>
      <p:sp>
        <p:nvSpPr>
          <p:cNvPr id="212995"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0F6232D-3F99-8044-A0D3-4A89214C5629}"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302</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212996" name="Picture 4"/>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179388" y="1052513"/>
            <a:ext cx="8724900" cy="5740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Text Box 24"/>
          <p:cNvSpPr txBox="1">
            <a:spLocks/>
          </p:cNvSpPr>
          <p:nvPr/>
        </p:nvSpPr>
        <p:spPr bwMode="auto">
          <a:xfrm>
            <a:off x="250825" y="3284538"/>
            <a:ext cx="8582025" cy="369887"/>
          </a:xfrm>
          <a:prstGeom prst="rect">
            <a:avLst/>
          </a:prstGeom>
          <a:noFill/>
          <a:ln>
            <a:noFill/>
          </a:ln>
          <a:effectLst/>
          <a:extLst>
            <a:ext uri="{909E8E84-426E-40dd-AFC4-6F175D3DCCD1}">
              <a14:hiddenFill xmlns:a14="http://schemas.microsoft.com/office/drawing/2010/main" xmlns="">
                <a:solidFill>
                  <a:srgbClr val="697986"/>
                </a:solidFill>
              </a14:hiddenFill>
            </a:ext>
            <a:ext uri="{91240B29-F687-4f45-9708-019B960494DF}">
              <a14:hiddenLine xmlns:a14="http://schemas.microsoft.com/office/drawing/2010/main" xmlns="" w="12700">
                <a:solidFill>
                  <a:srgbClr val="697986"/>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rPr>
              <a:t>Goal: Learn to choose actions to maximize r</a:t>
            </a:r>
            <a:r>
              <a:rPr kumimoji="0" lang="en-US" sz="1800" b="0" i="0" u="none" strike="noStrike" kern="1200" cap="none" spc="0" normalizeH="0" baseline="-25000" noProof="0" dirty="0">
                <a:ln>
                  <a:noFill/>
                </a:ln>
                <a:solidFill>
                  <a:srgbClr val="FF0000"/>
                </a:solidFill>
                <a:effectLst/>
                <a:uLnTx/>
                <a:uFillTx/>
                <a:latin typeface="Tahoma"/>
                <a:ea typeface="ＭＳ Ｐゴシック" charset="0"/>
                <a:cs typeface="ＭＳ Ｐゴシック" charset="0"/>
              </a:rPr>
              <a:t>0</a:t>
            </a: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rPr>
              <a:t> + </a:t>
            </a: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sym typeface="Symbol" charset="0"/>
              </a:rPr>
              <a:t>r</a:t>
            </a:r>
            <a:r>
              <a:rPr kumimoji="0" lang="en-US" sz="1800" b="0" i="0" u="none" strike="noStrike" kern="1200" cap="none" spc="0" normalizeH="0" baseline="-25000" noProof="0" dirty="0">
                <a:ln>
                  <a:noFill/>
                </a:ln>
                <a:solidFill>
                  <a:srgbClr val="FF0000"/>
                </a:solidFill>
                <a:effectLst/>
                <a:uLnTx/>
                <a:uFillTx/>
                <a:latin typeface="Tahoma"/>
                <a:ea typeface="ＭＳ Ｐゴシック" charset="0"/>
                <a:cs typeface="ＭＳ Ｐゴシック" charset="0"/>
              </a:rPr>
              <a:t>1</a:t>
            </a: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sym typeface="Symbol" charset="0"/>
              </a:rPr>
              <a:t> + </a:t>
            </a:r>
            <a:r>
              <a:rPr kumimoji="0" lang="en-US" sz="1800" b="0" i="0" u="none" strike="noStrike" kern="1200" cap="none" spc="0" normalizeH="0" baseline="30000" noProof="0" dirty="0">
                <a:ln>
                  <a:noFill/>
                </a:ln>
                <a:solidFill>
                  <a:srgbClr val="FF0000"/>
                </a:solidFill>
                <a:effectLst/>
                <a:uLnTx/>
                <a:uFillTx/>
                <a:latin typeface="Tahoma"/>
                <a:ea typeface="ＭＳ Ｐゴシック" charset="0"/>
                <a:cs typeface="ＭＳ Ｐゴシック" charset="0"/>
              </a:rPr>
              <a:t>2</a:t>
            </a: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sym typeface="Symbol" charset="0"/>
              </a:rPr>
              <a:t>r</a:t>
            </a:r>
            <a:r>
              <a:rPr kumimoji="0" lang="en-US" sz="1800" b="0" i="0" u="none" strike="noStrike" kern="1200" cap="none" spc="0" normalizeH="0" baseline="-25000" noProof="0" dirty="0">
                <a:ln>
                  <a:noFill/>
                </a:ln>
                <a:solidFill>
                  <a:srgbClr val="FF0000"/>
                </a:solidFill>
                <a:effectLst/>
                <a:uLnTx/>
                <a:uFillTx/>
                <a:latin typeface="Tahoma"/>
                <a:ea typeface="ＭＳ Ｐゴシック" charset="0"/>
                <a:cs typeface="ＭＳ Ｐゴシック" charset="0"/>
              </a:rPr>
              <a:t>2</a:t>
            </a: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sym typeface="Symbol" charset="0"/>
              </a:rPr>
              <a:t> + … ( 0   &lt; 1) </a:t>
            </a:r>
          </a:p>
        </p:txBody>
      </p:sp>
      <p:sp>
        <p:nvSpPr>
          <p:cNvPr id="2" name="Rectangle 1"/>
          <p:cNvSpPr/>
          <p:nvPr/>
        </p:nvSpPr>
        <p:spPr bwMode="auto">
          <a:xfrm>
            <a:off x="228600" y="3657600"/>
            <a:ext cx="8534400" cy="2209800"/>
          </a:xfrm>
          <a:prstGeom prst="rect">
            <a:avLst/>
          </a:prstGeom>
          <a:solidFill>
            <a:schemeClr val="bg1"/>
          </a:solidFill>
          <a:ln w="9525" cap="flat" cmpd="sng" algn="ctr">
            <a:solidFill>
              <a:schemeClr val="tx1">
                <a:alpha val="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itchFamily="34" charset="0"/>
              <a:ea typeface="ＭＳ Ｐゴシック" charset="0"/>
              <a:cs typeface="ＭＳ Ｐゴシック" charset="0"/>
            </a:endParaRPr>
          </a:p>
        </p:txBody>
      </p:sp>
      <p:sp>
        <p:nvSpPr>
          <p:cNvPr id="9" name="Rectangle 8"/>
          <p:cNvSpPr/>
          <p:nvPr/>
        </p:nvSpPr>
        <p:spPr bwMode="auto">
          <a:xfrm>
            <a:off x="1828800" y="6302339"/>
            <a:ext cx="4953000" cy="327061"/>
          </a:xfrm>
          <a:prstGeom prst="rect">
            <a:avLst/>
          </a:prstGeom>
          <a:solidFill>
            <a:schemeClr val="bg1"/>
          </a:solidFill>
          <a:ln w="9525" cap="flat" cmpd="sng" algn="ctr">
            <a:solidFill>
              <a:schemeClr val="tx1">
                <a:alpha val="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itchFamily="34" charset="0"/>
              <a:ea typeface="ＭＳ Ｐゴシック" charset="0"/>
              <a:cs typeface="ＭＳ Ｐゴシック" charset="0"/>
            </a:endParaRPr>
          </a:p>
        </p:txBody>
      </p:sp>
    </p:spTree>
    <p:extLst>
      <p:ext uri="{BB962C8B-B14F-4D97-AF65-F5344CB8AC3E}">
        <p14:creationId xmlns:p14="http://schemas.microsoft.com/office/powerpoint/2010/main" val="18875681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hidden"/>
                                      </p:to>
                                    </p:set>
                                  </p:childTnLst>
                                </p:cTn>
                              </p:par>
                              <p:par>
                                <p:cTn id="7" presetID="1" presetClass="exit"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 grpId="0" animBg="1"/>
      <p:bldP spid="9" grpId="0" animBg="1"/>
    </p:bldLst>
  </p:timing>
</p:sld>
</file>

<file path=ppt/slides/slide3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Title 1"/>
          <p:cNvSpPr>
            <a:spLocks noGrp="1"/>
          </p:cNvSpPr>
          <p:nvPr>
            <p:ph type="title"/>
          </p:nvPr>
        </p:nvSpPr>
        <p:spPr/>
        <p:txBody>
          <a:bodyPr/>
          <a:lstStyle/>
          <a:p>
            <a:r>
              <a:rPr lang="en-US">
                <a:latin typeface="Garamond" charset="0"/>
              </a:rPr>
              <a:t>Self-Optimizing DRAM Controllers</a:t>
            </a:r>
          </a:p>
        </p:txBody>
      </p:sp>
      <p:sp>
        <p:nvSpPr>
          <p:cNvPr id="3" name="Content Placeholder 2"/>
          <p:cNvSpPr>
            <a:spLocks noGrp="1"/>
          </p:cNvSpPr>
          <p:nvPr>
            <p:ph idx="1"/>
          </p:nvPr>
        </p:nvSpPr>
        <p:spPr>
          <a:xfrm>
            <a:off x="228600" y="996950"/>
            <a:ext cx="8807450" cy="5194300"/>
          </a:xfrm>
        </p:spPr>
        <p:txBody>
          <a:bodyPr/>
          <a:lstStyle/>
          <a:p>
            <a:r>
              <a:rPr lang="en-US" dirty="0">
                <a:latin typeface="Tahoma" charset="0"/>
              </a:rPr>
              <a:t>Dynamically adapt the memory scheduling policy via interaction with the system at runtime </a:t>
            </a:r>
          </a:p>
          <a:p>
            <a:pPr lvl="1"/>
            <a:r>
              <a:rPr lang="en-US" sz="2000" dirty="0">
                <a:latin typeface="Tahoma" charset="0"/>
                <a:ea typeface="ＭＳ Ｐゴシック" charset="0"/>
              </a:rPr>
              <a:t>Associate system states and actions (commands) with long term reward values: </a:t>
            </a:r>
            <a:r>
              <a:rPr lang="en-US" sz="2000" dirty="0">
                <a:solidFill>
                  <a:srgbClr val="0000FF"/>
                </a:solidFill>
                <a:latin typeface="Tahoma" charset="0"/>
                <a:ea typeface="ＭＳ Ｐゴシック" charset="0"/>
              </a:rPr>
              <a:t>each action at a given state leads to a learned reward</a:t>
            </a:r>
          </a:p>
          <a:p>
            <a:pPr lvl="1"/>
            <a:r>
              <a:rPr lang="en-US" sz="2000" dirty="0">
                <a:solidFill>
                  <a:srgbClr val="0000FF"/>
                </a:solidFill>
                <a:latin typeface="Tahoma" charset="0"/>
                <a:ea typeface="ＭＳ Ｐゴシック" charset="0"/>
              </a:rPr>
              <a:t>Schedule command with highest estimated long-term reward value </a:t>
            </a:r>
            <a:r>
              <a:rPr lang="en-US" sz="2000" dirty="0">
                <a:latin typeface="Tahoma" charset="0"/>
                <a:ea typeface="ＭＳ Ｐゴシック" charset="0"/>
              </a:rPr>
              <a:t>in each state</a:t>
            </a:r>
          </a:p>
          <a:p>
            <a:pPr lvl="1"/>
            <a:r>
              <a:rPr lang="en-US" sz="2000" dirty="0">
                <a:solidFill>
                  <a:srgbClr val="0000FF"/>
                </a:solidFill>
                <a:latin typeface="Tahoma" charset="0"/>
                <a:ea typeface="ＭＳ Ｐゴシック" charset="0"/>
              </a:rPr>
              <a:t>Continuously update reward values for </a:t>
            </a:r>
            <a:r>
              <a:rPr lang="en-US" sz="2000" dirty="0">
                <a:latin typeface="Tahoma" charset="0"/>
                <a:ea typeface="ＭＳ Ｐゴシック" charset="0"/>
              </a:rPr>
              <a:t>&lt;state, action&gt; pairs based on feedback from system</a:t>
            </a:r>
          </a:p>
          <a:p>
            <a:endParaRPr lang="en-US" dirty="0">
              <a:latin typeface="Tahoma" charset="0"/>
            </a:endParaRPr>
          </a:p>
        </p:txBody>
      </p:sp>
      <p:sp>
        <p:nvSpPr>
          <p:cNvPr id="214019"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ACD6446-5582-7A40-8F43-AE1278A8CDA6}"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303</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5" name="Picture 21"/>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971550" y="3860800"/>
            <a:ext cx="7334250" cy="2620963"/>
          </a:xfrm>
          <a:prstGeom prst="rect">
            <a:avLst/>
          </a:prstGeom>
          <a:noFill/>
          <a:ln>
            <a:noFill/>
          </a:ln>
          <a:effectLst/>
          <a:extLst>
            <a:ext uri="{909E8E84-426E-40dd-AFC4-6F175D3DCCD1}">
              <a14:hiddenFill xmlns:a14="http://schemas.microsoft.com/office/drawing/2010/main" xmlns="">
                <a:solidFill>
                  <a:srgbClr val="697986"/>
                </a:solidFill>
              </a14:hiddenFill>
            </a:ext>
            <a:ext uri="{91240B29-F687-4f45-9708-019B960494DF}">
              <a14:hiddenLine xmlns:a14="http://schemas.microsoft.com/office/drawing/2010/main" xmlns="" w="12700">
                <a:solidFill>
                  <a:srgbClr val="697986"/>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spTree>
    <p:extLst>
      <p:ext uri="{BB962C8B-B14F-4D97-AF65-F5344CB8AC3E}">
        <p14:creationId xmlns:p14="http://schemas.microsoft.com/office/powerpoint/2010/main" val="1025494873"/>
      </p:ext>
    </p:extLst>
  </p:cSld>
  <p:clrMapOvr>
    <a:masterClrMapping/>
  </p:clrMapOvr>
  <p:transition/>
</p:sld>
</file>

<file path=ppt/slides/slide3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1" name="Title 1"/>
          <p:cNvSpPr>
            <a:spLocks noGrp="1"/>
          </p:cNvSpPr>
          <p:nvPr>
            <p:ph type="title"/>
          </p:nvPr>
        </p:nvSpPr>
        <p:spPr/>
        <p:txBody>
          <a:bodyPr/>
          <a:lstStyle/>
          <a:p>
            <a:r>
              <a:rPr lang="en-US">
                <a:latin typeface="Garamond" charset="0"/>
              </a:rPr>
              <a:t>Self-Optimizing DRAM Controllers</a:t>
            </a:r>
          </a:p>
        </p:txBody>
      </p:sp>
      <p:sp>
        <p:nvSpPr>
          <p:cNvPr id="215042" name="Content Placeholder 2"/>
          <p:cNvSpPr>
            <a:spLocks noGrp="1"/>
          </p:cNvSpPr>
          <p:nvPr>
            <p:ph idx="1"/>
          </p:nvPr>
        </p:nvSpPr>
        <p:spPr>
          <a:xfrm>
            <a:off x="228600" y="996950"/>
            <a:ext cx="8610600" cy="5194300"/>
          </a:xfrm>
        </p:spPr>
        <p:txBody>
          <a:bodyPr/>
          <a:lstStyle/>
          <a:p>
            <a:r>
              <a:rPr lang="en-US" sz="1800" dirty="0" err="1">
                <a:latin typeface="Tahoma" charset="0"/>
              </a:rPr>
              <a:t>Engin</a:t>
            </a:r>
            <a:r>
              <a:rPr lang="en-US" sz="1800" dirty="0">
                <a:latin typeface="Tahoma" charset="0"/>
              </a:rPr>
              <a:t> </a:t>
            </a:r>
            <a:r>
              <a:rPr lang="en-US" sz="1800" dirty="0" err="1">
                <a:latin typeface="Tahoma" charset="0"/>
              </a:rPr>
              <a:t>Ipek</a:t>
            </a:r>
            <a:r>
              <a:rPr lang="en-US" sz="1800" dirty="0">
                <a:latin typeface="Tahoma" charset="0"/>
              </a:rPr>
              <a:t>, Onur Mutlu, José F. </a:t>
            </a:r>
            <a:r>
              <a:rPr lang="en-US" sz="1800" dirty="0" err="1">
                <a:latin typeface="Tahoma" charset="0"/>
              </a:rPr>
              <a:t>Martínez</a:t>
            </a:r>
            <a:r>
              <a:rPr lang="en-US" sz="1800" dirty="0">
                <a:latin typeface="Tahoma" charset="0"/>
              </a:rPr>
              <a:t>, and Rich </a:t>
            </a:r>
            <a:r>
              <a:rPr lang="en-US" sz="1800" dirty="0" err="1">
                <a:latin typeface="Tahoma" charset="0"/>
              </a:rPr>
              <a:t>Caruana</a:t>
            </a:r>
            <a:r>
              <a:rPr lang="en-US" sz="1800" dirty="0">
                <a:latin typeface="Tahoma" charset="0"/>
              </a:rPr>
              <a:t>, </a:t>
            </a:r>
            <a:br>
              <a:rPr lang="en-US" sz="1800" dirty="0">
                <a:latin typeface="Tahoma" charset="0"/>
              </a:rPr>
            </a:br>
            <a:r>
              <a:rPr lang="en-US" sz="1800" b="1" dirty="0">
                <a:solidFill>
                  <a:srgbClr val="0000FF"/>
                </a:solidFill>
                <a:latin typeface="Tahoma" charset="0"/>
                <a:hlinkClick r:id="rId2">
                  <a:extLst>
                    <a:ext uri="{A12FA001-AC4F-418D-AE19-62706E023703}">
                      <ahyp:hlinkClr xmlns:ahyp="http://schemas.microsoft.com/office/drawing/2018/hyperlinkcolor" val="tx"/>
                    </a:ext>
                  </a:extLst>
                </a:hlinkClick>
              </a:rPr>
              <a:t>"Self Optimizing Memory Controllers: A Reinforcement Learning Approach"</a:t>
            </a:r>
            <a:br>
              <a:rPr lang="en-US" sz="1800" dirty="0">
                <a:latin typeface="Tahoma" charset="0"/>
              </a:rPr>
            </a:br>
            <a:r>
              <a:rPr lang="en-US" sz="1800" i="1" dirty="0">
                <a:latin typeface="Tahoma" charset="0"/>
              </a:rPr>
              <a:t>Proceedings of the </a:t>
            </a:r>
            <a:r>
              <a:rPr lang="en-US" sz="1800" i="1" dirty="0">
                <a:latin typeface="Tahoma" charset="0"/>
                <a:hlinkClick r:id="rId3"/>
              </a:rPr>
              <a:t>35th International Symposium on Computer Architecture</a:t>
            </a:r>
            <a:r>
              <a:rPr lang="en-US" sz="1800" i="1" dirty="0">
                <a:latin typeface="Tahoma" charset="0"/>
              </a:rPr>
              <a:t> (</a:t>
            </a:r>
            <a:r>
              <a:rPr lang="en-US" sz="1800" b="1" i="1" dirty="0">
                <a:latin typeface="Tahoma" charset="0"/>
              </a:rPr>
              <a:t>ISCA</a:t>
            </a:r>
            <a:r>
              <a:rPr lang="en-US" sz="1800" i="1" dirty="0">
                <a:latin typeface="Tahoma" charset="0"/>
              </a:rPr>
              <a:t>)</a:t>
            </a:r>
            <a:r>
              <a:rPr lang="en-US" sz="1800" dirty="0">
                <a:latin typeface="Tahoma" charset="0"/>
              </a:rPr>
              <a:t>, pages 39-50, Beijing, China, June 2008.</a:t>
            </a:r>
          </a:p>
          <a:p>
            <a:endParaRPr lang="en-US" sz="1800" dirty="0">
              <a:latin typeface="Tahoma" charset="0"/>
            </a:endParaRPr>
          </a:p>
          <a:p>
            <a:endParaRPr lang="en-US" dirty="0">
              <a:latin typeface="Tahoma" charset="0"/>
            </a:endParaRPr>
          </a:p>
        </p:txBody>
      </p:sp>
      <p:sp>
        <p:nvSpPr>
          <p:cNvPr id="215043"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1B46712-CDE9-5243-80CB-07DD7A074F23}"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304</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215044" name="Picture 5"/>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395288" y="2508250"/>
            <a:ext cx="8255000" cy="4089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2780934971"/>
      </p:ext>
    </p:extLst>
  </p:cSld>
  <p:clrMapOvr>
    <a:masterClrMapping/>
  </p:clrMapOvr>
  <p:transition/>
</p:sld>
</file>

<file path=ppt/slides/slide3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5" name="Title 1"/>
          <p:cNvSpPr>
            <a:spLocks noGrp="1"/>
          </p:cNvSpPr>
          <p:nvPr>
            <p:ph type="title"/>
          </p:nvPr>
        </p:nvSpPr>
        <p:spPr/>
        <p:txBody>
          <a:bodyPr/>
          <a:lstStyle/>
          <a:p>
            <a:r>
              <a:rPr lang="en-US">
                <a:latin typeface="Garamond" charset="0"/>
              </a:rPr>
              <a:t>States, Actions, Rewards</a:t>
            </a:r>
          </a:p>
        </p:txBody>
      </p:sp>
      <p:sp>
        <p:nvSpPr>
          <p:cNvPr id="216066"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7DCBF04-3A79-AF48-9739-B143C129DD93}"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305</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
        <p:nvSpPr>
          <p:cNvPr id="10" name="Rectangle 23"/>
          <p:cNvSpPr>
            <a:spLocks noChangeArrowheads="1"/>
          </p:cNvSpPr>
          <p:nvPr/>
        </p:nvSpPr>
        <p:spPr bwMode="auto">
          <a:xfrm>
            <a:off x="-107950" y="990600"/>
            <a:ext cx="2787650" cy="48768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FFFFFF"/>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ctr"/>
          <a:lstStyle/>
          <a:p>
            <a:pPr marL="596900" marR="0" lvl="0" indent="-342900" algn="l" defTabSz="914400" rtl="0" eaLnBrk="1" fontAlgn="auto" latinLnBrk="0" hangingPunct="1">
              <a:lnSpc>
                <a:spcPct val="100000"/>
              </a:lnSpc>
              <a:spcBef>
                <a:spcPts val="1200"/>
              </a:spcBef>
              <a:spcAft>
                <a:spcPts val="0"/>
              </a:spcAft>
              <a:buClr>
                <a:srgbClr val="C50011"/>
              </a:buClr>
              <a:buSzPct val="125000"/>
              <a:buFont typeface="Zapf Dingbats"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432FF"/>
                </a:solidFill>
                <a:effectLst/>
                <a:uLnTx/>
                <a:uFillTx/>
                <a:latin typeface="Tahoma"/>
                <a:ea typeface="ＭＳ Ｐゴシック" charset="0"/>
                <a:cs typeface="ＭＳ Ｐゴシック" charset="0"/>
              </a:rPr>
              <a:t>Reward function</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+1 for scheduling Read and Write commands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0 at all other times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None/>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Goal is to maximize long-term       data bus utilization</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endPar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None/>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p>
        </p:txBody>
      </p:sp>
      <p:sp>
        <p:nvSpPr>
          <p:cNvPr id="11" name="Rectangle 20"/>
          <p:cNvSpPr>
            <a:spLocks noChangeArrowheads="1"/>
          </p:cNvSpPr>
          <p:nvPr/>
        </p:nvSpPr>
        <p:spPr bwMode="auto">
          <a:xfrm>
            <a:off x="2771775" y="1125538"/>
            <a:ext cx="2952750" cy="48768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FFFFFF"/>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ctr"/>
          <a:lstStyle/>
          <a:p>
            <a:pPr marL="596900" marR="0" lvl="0" indent="-342900" algn="l" defTabSz="914400" rtl="0" eaLnBrk="1" fontAlgn="auto" latinLnBrk="0" hangingPunct="1">
              <a:lnSpc>
                <a:spcPct val="100000"/>
              </a:lnSpc>
              <a:spcBef>
                <a:spcPts val="1200"/>
              </a:spcBef>
              <a:spcAft>
                <a:spcPts val="0"/>
              </a:spcAft>
              <a:buClr>
                <a:srgbClr val="C50011"/>
              </a:buClr>
              <a:buSzPct val="125000"/>
              <a:buFont typeface="Zapf Dingbats"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432FF"/>
                </a:solidFill>
                <a:effectLst/>
                <a:uLnTx/>
                <a:uFillTx/>
                <a:latin typeface="Tahoma"/>
                <a:ea typeface="ＭＳ Ｐゴシック" charset="0"/>
                <a:cs typeface="ＭＳ Ｐゴシック" charset="0"/>
              </a:rPr>
              <a:t>State attributes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Number of reads, writes, and load misses in transaction queue</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Number of pending writes and ROB heads waiting for referenced row</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Request</a:t>
            </a:r>
            <a:r>
              <a:rPr kumimoji="0" lang="en-US" sz="1800" b="0" i="0" u="none" strike="noStrike" kern="1200" cap="none" spc="0" normalizeH="0" baseline="0" noProof="0" dirty="0">
                <a:ln>
                  <a:noFill/>
                </a:ln>
                <a:solidFill>
                  <a:srgbClr val="000000"/>
                </a:solidFill>
                <a:effectLst/>
                <a:uLnTx/>
                <a:uFillTx/>
                <a:latin typeface="Arial"/>
                <a:ea typeface="ＭＳ Ｐゴシック" charset="0"/>
                <a:cs typeface="ＭＳ Ｐゴシック" charset="0"/>
              </a:rPr>
              <a:t>’</a:t>
            </a: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s relative ROB order</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endPar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None/>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p>
        </p:txBody>
      </p:sp>
      <p:sp>
        <p:nvSpPr>
          <p:cNvPr id="12" name="Rectangle 24"/>
          <p:cNvSpPr>
            <a:spLocks noChangeArrowheads="1"/>
          </p:cNvSpPr>
          <p:nvPr/>
        </p:nvSpPr>
        <p:spPr bwMode="auto">
          <a:xfrm>
            <a:off x="5724525" y="1233488"/>
            <a:ext cx="4189413" cy="48768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FFFFFF"/>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ctr"/>
          <a:lstStyle/>
          <a:p>
            <a:pPr marL="596900" marR="0" lvl="0" indent="-342900" algn="l" defTabSz="914400" rtl="0" eaLnBrk="1" fontAlgn="auto" latinLnBrk="0" hangingPunct="1">
              <a:lnSpc>
                <a:spcPct val="100000"/>
              </a:lnSpc>
              <a:spcBef>
                <a:spcPts val="1200"/>
              </a:spcBef>
              <a:spcAft>
                <a:spcPts val="0"/>
              </a:spcAft>
              <a:buClr>
                <a:srgbClr val="C50011"/>
              </a:buClr>
              <a:buSzPct val="125000"/>
              <a:buFont typeface="Zapf Dingbats"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432FF"/>
                </a:solidFill>
                <a:effectLst/>
                <a:uLnTx/>
                <a:uFillTx/>
                <a:latin typeface="Tahoma"/>
                <a:ea typeface="ＭＳ Ｐゴシック" charset="0"/>
                <a:cs typeface="ＭＳ Ｐゴシック" charset="0"/>
              </a:rPr>
              <a:t>Actions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Activate</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Write</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Read - load miss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Read - store miss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err="1">
                <a:ln>
                  <a:noFill/>
                </a:ln>
                <a:solidFill>
                  <a:srgbClr val="000000"/>
                </a:solidFill>
                <a:effectLst/>
                <a:uLnTx/>
                <a:uFillTx/>
                <a:latin typeface="Tahoma"/>
                <a:ea typeface="ＭＳ Ｐゴシック" charset="0"/>
                <a:cs typeface="ＭＳ Ｐゴシック" charset="0"/>
              </a:rPr>
              <a:t>Precharge</a:t>
            </a: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 pending</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err="1">
                <a:ln>
                  <a:noFill/>
                </a:ln>
                <a:solidFill>
                  <a:srgbClr val="000000"/>
                </a:solidFill>
                <a:effectLst/>
                <a:uLnTx/>
                <a:uFillTx/>
                <a:latin typeface="Tahoma"/>
                <a:ea typeface="ＭＳ Ｐゴシック" charset="0"/>
                <a:cs typeface="ＭＳ Ｐゴシック" charset="0"/>
              </a:rPr>
              <a:t>Precharge</a:t>
            </a: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 preemptive</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NOP</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None/>
              <a:tabLst>
                <a:tab pos="0" algn="l"/>
                <a:tab pos="0" algn="l"/>
                <a:tab pos="0" algn="l"/>
                <a:tab pos="0" algn="l"/>
                <a:tab pos="0" algn="l"/>
                <a:tab pos="0" algn="l"/>
                <a:tab pos="0" algn="l"/>
                <a:tab pos="0" algn="l"/>
                <a:tab pos="0" algn="l"/>
              </a:tabLst>
              <a:defRPr/>
            </a:pPr>
            <a:endPar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endPar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None/>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p>
        </p:txBody>
      </p:sp>
    </p:spTree>
    <p:extLst>
      <p:ext uri="{BB962C8B-B14F-4D97-AF65-F5344CB8AC3E}">
        <p14:creationId xmlns:p14="http://schemas.microsoft.com/office/powerpoint/2010/main" val="251552179"/>
      </p:ext>
    </p:extLst>
  </p:cSld>
  <p:clrMapOvr>
    <a:masterClrMapping/>
  </p:clrMapOvr>
  <p:transition/>
</p:sld>
</file>

<file path=ppt/slides/slide3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89" name="Title 1"/>
          <p:cNvSpPr>
            <a:spLocks noGrp="1"/>
          </p:cNvSpPr>
          <p:nvPr>
            <p:ph type="title"/>
          </p:nvPr>
        </p:nvSpPr>
        <p:spPr/>
        <p:txBody>
          <a:bodyPr/>
          <a:lstStyle/>
          <a:p>
            <a:r>
              <a:rPr lang="en-US">
                <a:latin typeface="Garamond" charset="0"/>
              </a:rPr>
              <a:t>Performance Results</a:t>
            </a:r>
          </a:p>
        </p:txBody>
      </p:sp>
      <p:sp>
        <p:nvSpPr>
          <p:cNvPr id="217090"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7E2AD46-439A-884D-8CC7-72A877BA44F8}"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306</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217091"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7938" y="4567386"/>
            <a:ext cx="9144000" cy="18859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17092" name="Picture 5"/>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100013" y="1125538"/>
            <a:ext cx="9072562" cy="2274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extBox 1">
            <a:extLst>
              <a:ext uri="{FF2B5EF4-FFF2-40B4-BE49-F238E27FC236}">
                <a16:creationId xmlns:a16="http://schemas.microsoft.com/office/drawing/2014/main" id="{B00E241F-C2DD-C644-85FA-1F1842C314C2}"/>
              </a:ext>
            </a:extLst>
          </p:cNvPr>
          <p:cNvSpPr txBox="1"/>
          <p:nvPr/>
        </p:nvSpPr>
        <p:spPr>
          <a:xfrm>
            <a:off x="357949" y="3501008"/>
            <a:ext cx="8345554" cy="101566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0432FF"/>
                </a:solidFill>
                <a:effectLst/>
                <a:uLnTx/>
                <a:uFillTx/>
                <a:latin typeface="Tahoma"/>
                <a:ea typeface="+mn-ea"/>
                <a:cs typeface="+mn-cs"/>
              </a:rPr>
              <a:t>Large, robust performance improvements </a:t>
            </a:r>
            <a:br>
              <a:rPr kumimoji="0" lang="en-US" sz="3000" b="1" i="0" u="none" strike="noStrike" kern="1200" cap="none" spc="0" normalizeH="0" baseline="0" noProof="0" dirty="0">
                <a:ln>
                  <a:noFill/>
                </a:ln>
                <a:solidFill>
                  <a:srgbClr val="0432FF"/>
                </a:solidFill>
                <a:effectLst/>
                <a:uLnTx/>
                <a:uFillTx/>
                <a:latin typeface="Tahoma"/>
                <a:ea typeface="+mn-ea"/>
                <a:cs typeface="+mn-cs"/>
              </a:rPr>
            </a:br>
            <a:r>
              <a:rPr kumimoji="0" lang="en-US" sz="3000" b="1" i="0" u="none" strike="noStrike" kern="1200" cap="none" spc="0" normalizeH="0" baseline="0" noProof="0" dirty="0">
                <a:ln>
                  <a:noFill/>
                </a:ln>
                <a:solidFill>
                  <a:srgbClr val="0432FF"/>
                </a:solidFill>
                <a:effectLst/>
                <a:uLnTx/>
                <a:uFillTx/>
                <a:latin typeface="Tahoma"/>
                <a:ea typeface="+mn-ea"/>
                <a:cs typeface="+mn-cs"/>
              </a:rPr>
              <a:t>over many human-designed policies </a:t>
            </a:r>
          </a:p>
        </p:txBody>
      </p:sp>
    </p:spTree>
    <p:extLst>
      <p:ext uri="{BB962C8B-B14F-4D97-AF65-F5344CB8AC3E}">
        <p14:creationId xmlns:p14="http://schemas.microsoft.com/office/powerpoint/2010/main" val="2209446163"/>
      </p:ext>
    </p:extLst>
  </p:cSld>
  <p:clrMapOvr>
    <a:masterClrMapping/>
  </p:clrMapOvr>
  <p:transition/>
</p:sld>
</file>

<file path=ppt/slides/slide3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3" name="Title 1"/>
          <p:cNvSpPr>
            <a:spLocks noGrp="1"/>
          </p:cNvSpPr>
          <p:nvPr>
            <p:ph type="title"/>
          </p:nvPr>
        </p:nvSpPr>
        <p:spPr/>
        <p:txBody>
          <a:bodyPr/>
          <a:lstStyle/>
          <a:p>
            <a:r>
              <a:rPr lang="en-US">
                <a:latin typeface="Garamond" charset="0"/>
              </a:rPr>
              <a:t>Self Optimizing DRAM Controllers</a:t>
            </a:r>
          </a:p>
        </p:txBody>
      </p:sp>
      <p:sp>
        <p:nvSpPr>
          <p:cNvPr id="3" name="Content Placeholder 2"/>
          <p:cNvSpPr>
            <a:spLocks noGrp="1"/>
          </p:cNvSpPr>
          <p:nvPr>
            <p:ph idx="1"/>
          </p:nvPr>
        </p:nvSpPr>
        <p:spPr>
          <a:xfrm>
            <a:off x="228600" y="996950"/>
            <a:ext cx="8915400" cy="5194300"/>
          </a:xfrm>
        </p:spPr>
        <p:txBody>
          <a:bodyPr/>
          <a:lstStyle/>
          <a:p>
            <a:pPr marL="17462" indent="0">
              <a:buFont typeface="Wingdings" charset="0"/>
              <a:buNone/>
              <a:defRPr/>
            </a:pPr>
            <a:r>
              <a:rPr lang="en-US" dirty="0"/>
              <a:t>+ </a:t>
            </a:r>
            <a:r>
              <a:rPr lang="en-US" dirty="0">
                <a:solidFill>
                  <a:srgbClr val="0432FF"/>
                </a:solidFill>
              </a:rPr>
              <a:t>Continuous learning </a:t>
            </a:r>
            <a:r>
              <a:rPr lang="en-US" dirty="0"/>
              <a:t>in the presence of changing environment</a:t>
            </a:r>
          </a:p>
          <a:p>
            <a:pPr marL="17462" indent="0">
              <a:buFont typeface="Wingdings" charset="0"/>
              <a:buNone/>
              <a:defRPr/>
            </a:pPr>
            <a:endParaRPr lang="en-US" dirty="0"/>
          </a:p>
          <a:p>
            <a:pPr marL="17462" indent="0">
              <a:buFont typeface="Wingdings" charset="0"/>
              <a:buNone/>
              <a:defRPr/>
            </a:pPr>
            <a:r>
              <a:rPr lang="en-US" dirty="0"/>
              <a:t>+ </a:t>
            </a:r>
            <a:r>
              <a:rPr lang="en-US" dirty="0">
                <a:solidFill>
                  <a:srgbClr val="0432FF"/>
                </a:solidFill>
              </a:rPr>
              <a:t>Reduced designer burden </a:t>
            </a:r>
            <a:r>
              <a:rPr lang="en-US" dirty="0"/>
              <a:t>in finding a good scheduling policy. Designer specifies:</a:t>
            </a:r>
          </a:p>
          <a:p>
            <a:pPr marL="17462" indent="0">
              <a:buFont typeface="Wingdings" charset="0"/>
              <a:buNone/>
              <a:defRPr/>
            </a:pPr>
            <a:r>
              <a:rPr lang="en-US" dirty="0"/>
              <a:t>	1) What system variables might be useful</a:t>
            </a:r>
          </a:p>
          <a:p>
            <a:pPr marL="17462" indent="0">
              <a:buFont typeface="Wingdings" charset="0"/>
              <a:buNone/>
              <a:defRPr/>
            </a:pPr>
            <a:r>
              <a:rPr lang="en-US" dirty="0"/>
              <a:t>	2) What target to optimize, but not how to optimize it</a:t>
            </a:r>
          </a:p>
          <a:p>
            <a:pPr marL="0" indent="0">
              <a:buFont typeface="Wingdings" charset="0"/>
              <a:buNone/>
              <a:defRPr/>
            </a:pPr>
            <a:endParaRPr lang="en-US" dirty="0"/>
          </a:p>
          <a:p>
            <a:pPr marL="17462" indent="0">
              <a:buFont typeface="Wingdings" charset="0"/>
              <a:buNone/>
              <a:defRPr/>
            </a:pPr>
            <a:r>
              <a:rPr lang="en-US" dirty="0"/>
              <a:t>-- How to specify </a:t>
            </a:r>
            <a:r>
              <a:rPr lang="en-US" dirty="0">
                <a:solidFill>
                  <a:srgbClr val="FF0000"/>
                </a:solidFill>
              </a:rPr>
              <a:t>different objectives</a:t>
            </a:r>
            <a:r>
              <a:rPr lang="en-US" dirty="0"/>
              <a:t>? (e.g., fairness, QoS, …)</a:t>
            </a:r>
          </a:p>
          <a:p>
            <a:pPr marL="17462" indent="0">
              <a:buFont typeface="Wingdings" charset="0"/>
              <a:buNone/>
              <a:defRPr/>
            </a:pPr>
            <a:endParaRPr lang="en-US" dirty="0"/>
          </a:p>
          <a:p>
            <a:pPr marL="17462" indent="0">
              <a:buFont typeface="Wingdings" charset="0"/>
              <a:buNone/>
              <a:defRPr/>
            </a:pPr>
            <a:r>
              <a:rPr lang="en-US" dirty="0"/>
              <a:t>-- </a:t>
            </a:r>
            <a:r>
              <a:rPr lang="en-US" dirty="0">
                <a:solidFill>
                  <a:srgbClr val="FF0000"/>
                </a:solidFill>
              </a:rPr>
              <a:t>Hardware complexity</a:t>
            </a:r>
            <a:r>
              <a:rPr lang="en-US" dirty="0"/>
              <a:t>?</a:t>
            </a:r>
          </a:p>
          <a:p>
            <a:pPr marL="17462" indent="0">
              <a:buFont typeface="Wingdings" charset="0"/>
              <a:buNone/>
              <a:defRPr/>
            </a:pPr>
            <a:endParaRPr lang="en-US" dirty="0"/>
          </a:p>
          <a:p>
            <a:pPr marL="17462" indent="0">
              <a:buFont typeface="Wingdings" charset="0"/>
              <a:buNone/>
              <a:defRPr/>
            </a:pPr>
            <a:r>
              <a:rPr lang="en-US" dirty="0"/>
              <a:t>-- </a:t>
            </a:r>
            <a:r>
              <a:rPr lang="en-US" dirty="0">
                <a:solidFill>
                  <a:srgbClr val="FF0000"/>
                </a:solidFill>
              </a:rPr>
              <a:t>Design </a:t>
            </a:r>
            <a:r>
              <a:rPr lang="en-US" b="1" dirty="0">
                <a:solidFill>
                  <a:srgbClr val="FF0000"/>
                </a:solidFill>
              </a:rPr>
              <a:t>mindset</a:t>
            </a:r>
            <a:r>
              <a:rPr lang="en-US" dirty="0">
                <a:solidFill>
                  <a:srgbClr val="FF0000"/>
                </a:solidFill>
              </a:rPr>
              <a:t> and flow</a:t>
            </a:r>
          </a:p>
        </p:txBody>
      </p:sp>
      <p:sp>
        <p:nvSpPr>
          <p:cNvPr id="218115"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00D7E44-239C-964A-A44F-B93A25D8B58A}"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307</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Tree>
    <p:extLst>
      <p:ext uri="{BB962C8B-B14F-4D97-AF65-F5344CB8AC3E}">
        <p14:creationId xmlns:p14="http://schemas.microsoft.com/office/powerpoint/2010/main" val="4225312064"/>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1" name="Title 1"/>
          <p:cNvSpPr>
            <a:spLocks noGrp="1"/>
          </p:cNvSpPr>
          <p:nvPr>
            <p:ph type="title"/>
          </p:nvPr>
        </p:nvSpPr>
        <p:spPr>
          <a:xfrm>
            <a:off x="228600" y="152400"/>
            <a:ext cx="8915400" cy="1066800"/>
          </a:xfrm>
        </p:spPr>
        <p:txBody>
          <a:bodyPr/>
          <a:lstStyle/>
          <a:p>
            <a:r>
              <a:rPr lang="en-US" sz="3800" dirty="0">
                <a:latin typeface="Garamond" charset="0"/>
              </a:rPr>
              <a:t>More on Self-Optimizing DRAM Controllers</a:t>
            </a:r>
          </a:p>
        </p:txBody>
      </p:sp>
      <p:sp>
        <p:nvSpPr>
          <p:cNvPr id="215042" name="Content Placeholder 2"/>
          <p:cNvSpPr>
            <a:spLocks noGrp="1"/>
          </p:cNvSpPr>
          <p:nvPr>
            <p:ph idx="1"/>
          </p:nvPr>
        </p:nvSpPr>
        <p:spPr>
          <a:xfrm>
            <a:off x="228600" y="996950"/>
            <a:ext cx="8610600" cy="5194300"/>
          </a:xfrm>
        </p:spPr>
        <p:txBody>
          <a:bodyPr/>
          <a:lstStyle/>
          <a:p>
            <a:r>
              <a:rPr lang="en-US" sz="1800" dirty="0" err="1">
                <a:latin typeface="Tahoma" charset="0"/>
              </a:rPr>
              <a:t>Engin</a:t>
            </a:r>
            <a:r>
              <a:rPr lang="en-US" sz="1800" dirty="0">
                <a:latin typeface="Tahoma" charset="0"/>
              </a:rPr>
              <a:t> </a:t>
            </a:r>
            <a:r>
              <a:rPr lang="en-US" sz="1800" dirty="0" err="1">
                <a:latin typeface="Tahoma" charset="0"/>
              </a:rPr>
              <a:t>Ipek</a:t>
            </a:r>
            <a:r>
              <a:rPr lang="en-US" sz="1800" dirty="0">
                <a:latin typeface="Tahoma" charset="0"/>
              </a:rPr>
              <a:t>, Onur Mutlu, José F. </a:t>
            </a:r>
            <a:r>
              <a:rPr lang="en-US" sz="1800" dirty="0" err="1">
                <a:latin typeface="Tahoma" charset="0"/>
              </a:rPr>
              <a:t>Martínez</a:t>
            </a:r>
            <a:r>
              <a:rPr lang="en-US" sz="1800" dirty="0">
                <a:latin typeface="Tahoma" charset="0"/>
              </a:rPr>
              <a:t>, and Rich </a:t>
            </a:r>
            <a:r>
              <a:rPr lang="en-US" sz="1800" dirty="0" err="1">
                <a:latin typeface="Tahoma" charset="0"/>
              </a:rPr>
              <a:t>Caruana</a:t>
            </a:r>
            <a:r>
              <a:rPr lang="en-US" sz="1800" dirty="0">
                <a:latin typeface="Tahoma" charset="0"/>
              </a:rPr>
              <a:t>, </a:t>
            </a:r>
            <a:br>
              <a:rPr lang="en-US" sz="1800" dirty="0">
                <a:latin typeface="Tahoma" charset="0"/>
              </a:rPr>
            </a:br>
            <a:r>
              <a:rPr lang="en-US" sz="1800" b="1" dirty="0">
                <a:solidFill>
                  <a:srgbClr val="0432FF"/>
                </a:solidFill>
                <a:latin typeface="Tahoma" charset="0"/>
                <a:hlinkClick r:id="rId2">
                  <a:extLst>
                    <a:ext uri="{A12FA001-AC4F-418D-AE19-62706E023703}">
                      <ahyp:hlinkClr xmlns:ahyp="http://schemas.microsoft.com/office/drawing/2018/hyperlinkcolor" val="tx"/>
                    </a:ext>
                  </a:extLst>
                </a:hlinkClick>
              </a:rPr>
              <a:t>"Self Optimizing Memory Controllers: A Reinforcement Learning Approach"</a:t>
            </a:r>
            <a:br>
              <a:rPr lang="en-US" sz="1800" dirty="0">
                <a:solidFill>
                  <a:srgbClr val="0432FF"/>
                </a:solidFill>
                <a:latin typeface="Tahoma" charset="0"/>
              </a:rPr>
            </a:br>
            <a:r>
              <a:rPr lang="en-US" sz="1800" i="1" dirty="0">
                <a:latin typeface="Tahoma" charset="0"/>
              </a:rPr>
              <a:t>Proceedings of the </a:t>
            </a:r>
            <a:r>
              <a:rPr lang="en-US" sz="1800" i="1" dirty="0">
                <a:latin typeface="Tahoma" charset="0"/>
                <a:hlinkClick r:id="rId3"/>
              </a:rPr>
              <a:t>35th International Symposium on Computer Architecture</a:t>
            </a:r>
            <a:r>
              <a:rPr lang="en-US" sz="1800" i="1" dirty="0">
                <a:latin typeface="Tahoma" charset="0"/>
              </a:rPr>
              <a:t> (</a:t>
            </a:r>
            <a:r>
              <a:rPr lang="en-US" sz="1800" b="1" i="1" dirty="0">
                <a:latin typeface="Tahoma" charset="0"/>
              </a:rPr>
              <a:t>ISCA</a:t>
            </a:r>
            <a:r>
              <a:rPr lang="en-US" sz="1800" i="1" dirty="0">
                <a:latin typeface="Tahoma" charset="0"/>
              </a:rPr>
              <a:t>)</a:t>
            </a:r>
            <a:r>
              <a:rPr lang="en-US" sz="1800" dirty="0">
                <a:latin typeface="Tahoma" charset="0"/>
              </a:rPr>
              <a:t>, pages 39-50, Beijing, China, June 2008.</a:t>
            </a:r>
          </a:p>
          <a:p>
            <a:endParaRPr lang="en-US" sz="1800" dirty="0">
              <a:latin typeface="Tahoma" charset="0"/>
            </a:endParaRPr>
          </a:p>
          <a:p>
            <a:endParaRPr lang="en-US" dirty="0">
              <a:latin typeface="Tahoma" charset="0"/>
            </a:endParaRPr>
          </a:p>
        </p:txBody>
      </p:sp>
      <p:sp>
        <p:nvSpPr>
          <p:cNvPr id="215043"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1B46712-CDE9-5243-80CB-07DD7A074F23}"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308</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2" name="Picture 1"/>
          <p:cNvPicPr>
            <a:picLocks noChangeAspect="1"/>
          </p:cNvPicPr>
          <p:nvPr/>
        </p:nvPicPr>
        <p:blipFill>
          <a:blip r:embed="rId4"/>
          <a:stretch>
            <a:fillRect/>
          </a:stretch>
        </p:blipFill>
        <p:spPr>
          <a:xfrm>
            <a:off x="0" y="3771507"/>
            <a:ext cx="9144000" cy="1791093"/>
          </a:xfrm>
          <a:prstGeom prst="rect">
            <a:avLst/>
          </a:prstGeom>
        </p:spPr>
      </p:pic>
    </p:spTree>
    <p:extLst>
      <p:ext uri="{BB962C8B-B14F-4D97-AF65-F5344CB8AC3E}">
        <p14:creationId xmlns:p14="http://schemas.microsoft.com/office/powerpoint/2010/main" val="4219502844"/>
      </p:ext>
    </p:extLst>
  </p:cSld>
  <p:clrMapOvr>
    <a:masterClrMapping/>
  </p:clrMapOvr>
  <p:transition/>
</p:sld>
</file>

<file path=ppt/slides/slide3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1" name="Title 1"/>
          <p:cNvSpPr>
            <a:spLocks noGrp="1"/>
          </p:cNvSpPr>
          <p:nvPr>
            <p:ph type="title"/>
          </p:nvPr>
        </p:nvSpPr>
        <p:spPr>
          <a:xfrm>
            <a:off x="228600" y="152400"/>
            <a:ext cx="8915400" cy="1066800"/>
          </a:xfrm>
        </p:spPr>
        <p:txBody>
          <a:bodyPr/>
          <a:lstStyle/>
          <a:p>
            <a:r>
              <a:rPr lang="en-US" sz="3800" dirty="0">
                <a:latin typeface="Garamond" charset="0"/>
              </a:rPr>
              <a:t>Self-Optimizing Memory Prefetchers</a:t>
            </a:r>
          </a:p>
        </p:txBody>
      </p:sp>
      <p:sp>
        <p:nvSpPr>
          <p:cNvPr id="215043"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1B46712-CDE9-5243-80CB-07DD7A074F23}"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309</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
        <p:nvSpPr>
          <p:cNvPr id="4" name="Content Placeholder 3">
            <a:extLst>
              <a:ext uri="{FF2B5EF4-FFF2-40B4-BE49-F238E27FC236}">
                <a16:creationId xmlns:a16="http://schemas.microsoft.com/office/drawing/2014/main" id="{FE69F0E1-38D9-7E47-B26A-92332E195873}"/>
              </a:ext>
            </a:extLst>
          </p:cNvPr>
          <p:cNvSpPr>
            <a:spLocks noGrp="1"/>
          </p:cNvSpPr>
          <p:nvPr>
            <p:ph idx="1"/>
          </p:nvPr>
        </p:nvSpPr>
        <p:spPr/>
        <p:txBody>
          <a:bodyPr/>
          <a:lstStyle/>
          <a:p>
            <a:r>
              <a:rPr lang="en-US" sz="1600" dirty="0"/>
              <a:t>Rahul </a:t>
            </a:r>
            <a:r>
              <a:rPr lang="en-US" sz="1600" dirty="0" err="1"/>
              <a:t>Bera</a:t>
            </a:r>
            <a:r>
              <a:rPr lang="en-US" sz="1600" dirty="0"/>
              <a:t>, Konstantinos </a:t>
            </a:r>
            <a:r>
              <a:rPr lang="en-US" sz="1600" dirty="0" err="1"/>
              <a:t>Kanellopoulos</a:t>
            </a:r>
            <a:r>
              <a:rPr lang="en-US" sz="1600" dirty="0"/>
              <a:t>, Anant Nori, Taha </a:t>
            </a:r>
            <a:r>
              <a:rPr lang="en-US" sz="1600" dirty="0" err="1"/>
              <a:t>Shahroodi</a:t>
            </a:r>
            <a:r>
              <a:rPr lang="en-US" sz="1600" dirty="0"/>
              <a:t>, Sreenivas </a:t>
            </a:r>
            <a:r>
              <a:rPr lang="en-US" sz="1600" dirty="0" err="1"/>
              <a:t>Subramoney</a:t>
            </a:r>
            <a:r>
              <a:rPr lang="en-US" sz="1600" dirty="0"/>
              <a:t>, and Onur Mutlu,</a:t>
            </a:r>
            <a:br>
              <a:rPr lang="en-US" sz="1600" dirty="0"/>
            </a:br>
            <a:r>
              <a:rPr lang="en-US" sz="1600" b="1" dirty="0">
                <a:solidFill>
                  <a:srgbClr val="0000FF"/>
                </a:solidFill>
                <a:hlinkClick r:id="rId2">
                  <a:extLst>
                    <a:ext uri="{A12FA001-AC4F-418D-AE19-62706E023703}">
                      <ahyp:hlinkClr xmlns:ahyp="http://schemas.microsoft.com/office/drawing/2018/hyperlinkcolor" val="tx"/>
                    </a:ext>
                  </a:extLst>
                </a:hlinkClick>
              </a:rPr>
              <a:t>"Pythia: A Customizable Hardware Prefetching Framework Using Online Reinforcement Learning"</a:t>
            </a:r>
            <a:br>
              <a:rPr lang="en-US" sz="1600" dirty="0"/>
            </a:br>
            <a:r>
              <a:rPr lang="en-US" sz="1600" i="1" dirty="0"/>
              <a:t>Proceedings of the </a:t>
            </a:r>
            <a:r>
              <a:rPr lang="en-US" sz="1600" i="1" dirty="0">
                <a:hlinkClick r:id="rId3"/>
              </a:rPr>
              <a:t>54th International Symposium on Microarchitecture</a:t>
            </a:r>
            <a:r>
              <a:rPr lang="en-US" sz="1600" i="1" dirty="0"/>
              <a:t> (</a:t>
            </a:r>
            <a:r>
              <a:rPr lang="en-US" sz="1600" b="1" i="1" dirty="0"/>
              <a:t>MICRO</a:t>
            </a:r>
            <a:r>
              <a:rPr lang="en-US" sz="1600" i="1" dirty="0"/>
              <a:t>)</a:t>
            </a:r>
            <a:r>
              <a:rPr lang="en-US" sz="1600" dirty="0"/>
              <a:t>, Virtual, October 2021.</a:t>
            </a:r>
            <a:br>
              <a:rPr lang="en-US" sz="1600" dirty="0"/>
            </a:br>
            <a:r>
              <a:rPr lang="en-US" sz="1600" dirty="0"/>
              <a:t>[</a:t>
            </a:r>
            <a:r>
              <a:rPr lang="en-US" sz="1600" dirty="0">
                <a:hlinkClick r:id="rId4"/>
              </a:rPr>
              <a:t>Slides (pptx)</a:t>
            </a:r>
            <a:r>
              <a:rPr lang="en-US" sz="1600" dirty="0"/>
              <a:t> </a:t>
            </a:r>
            <a:r>
              <a:rPr lang="en-US" sz="1600" dirty="0">
                <a:hlinkClick r:id="rId5"/>
              </a:rPr>
              <a:t>(pdf)</a:t>
            </a:r>
            <a:r>
              <a:rPr lang="en-US" sz="1600" dirty="0"/>
              <a:t>]</a:t>
            </a:r>
            <a:br>
              <a:rPr lang="en-US" sz="1600" dirty="0"/>
            </a:br>
            <a:r>
              <a:rPr lang="en-US" sz="1600" dirty="0"/>
              <a:t>[</a:t>
            </a:r>
            <a:r>
              <a:rPr lang="en-US" sz="1600" dirty="0">
                <a:hlinkClick r:id="rId6"/>
              </a:rPr>
              <a:t>Short Talk Slides (pptx)</a:t>
            </a:r>
            <a:r>
              <a:rPr lang="en-US" sz="1600" dirty="0"/>
              <a:t> </a:t>
            </a:r>
            <a:r>
              <a:rPr lang="en-US" sz="1600" dirty="0">
                <a:hlinkClick r:id="rId7"/>
              </a:rPr>
              <a:t>(pdf)</a:t>
            </a:r>
            <a:r>
              <a:rPr lang="en-US" sz="1600" dirty="0"/>
              <a:t>]</a:t>
            </a:r>
            <a:br>
              <a:rPr lang="en-US" sz="1600" dirty="0"/>
            </a:br>
            <a:r>
              <a:rPr lang="en-US" sz="1600" dirty="0"/>
              <a:t>[</a:t>
            </a:r>
            <a:r>
              <a:rPr lang="en-US" sz="1600" dirty="0">
                <a:hlinkClick r:id="rId8"/>
              </a:rPr>
              <a:t>Lightning Talk Slides (pptx)</a:t>
            </a:r>
            <a:r>
              <a:rPr lang="en-US" sz="1600" dirty="0"/>
              <a:t> </a:t>
            </a:r>
            <a:r>
              <a:rPr lang="en-US" sz="1600" dirty="0">
                <a:hlinkClick r:id="rId9"/>
              </a:rPr>
              <a:t>(pdf)</a:t>
            </a:r>
            <a:r>
              <a:rPr lang="en-US" sz="1600" dirty="0"/>
              <a:t>]</a:t>
            </a:r>
            <a:br>
              <a:rPr lang="en-US" sz="1600" dirty="0"/>
            </a:br>
            <a:r>
              <a:rPr lang="en-US" sz="1600" dirty="0"/>
              <a:t>[</a:t>
            </a:r>
            <a:r>
              <a:rPr lang="en-US" sz="1600" dirty="0">
                <a:hlinkClick r:id="rId10"/>
              </a:rPr>
              <a:t>Talk Video</a:t>
            </a:r>
            <a:r>
              <a:rPr lang="en-US" sz="1600" dirty="0"/>
              <a:t> (20 minutes)]</a:t>
            </a:r>
            <a:br>
              <a:rPr lang="en-US" sz="1600" dirty="0"/>
            </a:br>
            <a:r>
              <a:rPr lang="en-US" sz="1600" dirty="0"/>
              <a:t>[</a:t>
            </a:r>
            <a:r>
              <a:rPr lang="en-US" sz="1600" dirty="0">
                <a:hlinkClick r:id="rId11"/>
              </a:rPr>
              <a:t>Lightning Talk Video</a:t>
            </a:r>
            <a:r>
              <a:rPr lang="en-US" sz="1600" dirty="0"/>
              <a:t> (1.5 minutes)]</a:t>
            </a:r>
            <a:br>
              <a:rPr lang="en-US" sz="1600" dirty="0"/>
            </a:br>
            <a:r>
              <a:rPr lang="en-US" sz="1600" dirty="0"/>
              <a:t>[</a:t>
            </a:r>
            <a:r>
              <a:rPr lang="en-US" sz="1600" dirty="0">
                <a:hlinkClick r:id="rId12"/>
              </a:rPr>
              <a:t>Pythia Source Code (Officially Artifact Evaluated with All Badges)</a:t>
            </a:r>
            <a:r>
              <a:rPr lang="en-US" sz="1600" dirty="0"/>
              <a:t>]</a:t>
            </a:r>
            <a:br>
              <a:rPr lang="en-US" sz="1600" dirty="0"/>
            </a:br>
            <a:r>
              <a:rPr lang="en-US" sz="1600" dirty="0"/>
              <a:t>[</a:t>
            </a:r>
            <a:r>
              <a:rPr lang="en-US" sz="1600" dirty="0">
                <a:hlinkClick r:id="rId13"/>
              </a:rPr>
              <a:t>arXiv version</a:t>
            </a:r>
            <a:r>
              <a:rPr lang="en-US" sz="1600" dirty="0"/>
              <a:t>]</a:t>
            </a:r>
          </a:p>
          <a:p>
            <a:pPr marL="0" indent="0">
              <a:buNone/>
            </a:pPr>
            <a:br>
              <a:rPr lang="en-US" sz="1600" dirty="0"/>
            </a:br>
            <a:endParaRPr lang="en-US" sz="1600" dirty="0"/>
          </a:p>
        </p:txBody>
      </p:sp>
      <p:pic>
        <p:nvPicPr>
          <p:cNvPr id="8" name="Picture 7">
            <a:extLst>
              <a:ext uri="{FF2B5EF4-FFF2-40B4-BE49-F238E27FC236}">
                <a16:creationId xmlns:a16="http://schemas.microsoft.com/office/drawing/2014/main" id="{1701DCC2-6CD5-A04C-9F39-E488424A9025}"/>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204083" y="4460635"/>
            <a:ext cx="8635117" cy="1920693"/>
          </a:xfrm>
          <a:prstGeom prst="rect">
            <a:avLst/>
          </a:prstGeom>
          <a:ln w="28575">
            <a:solidFill>
              <a:schemeClr val="tx1"/>
            </a:solidFill>
          </a:ln>
          <a:effectLst>
            <a:outerShdw blurRad="50800" dist="38100" dir="2700000" algn="tl" rotWithShape="0">
              <a:prstClr val="black">
                <a:alpha val="40000"/>
              </a:prstClr>
            </a:outerShdw>
          </a:effectLst>
        </p:spPr>
      </p:pic>
      <p:sp>
        <p:nvSpPr>
          <p:cNvPr id="6" name="TextBox 5">
            <a:extLst>
              <a:ext uri="{FF2B5EF4-FFF2-40B4-BE49-F238E27FC236}">
                <a16:creationId xmlns:a16="http://schemas.microsoft.com/office/drawing/2014/main" id="{3180D2CD-D1FB-7F4E-9E0F-D796E4F17354}"/>
              </a:ext>
            </a:extLst>
          </p:cNvPr>
          <p:cNvSpPr txBox="1"/>
          <p:nvPr/>
        </p:nvSpPr>
        <p:spPr>
          <a:xfrm>
            <a:off x="2200998" y="6478320"/>
            <a:ext cx="474200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15">
                  <a:extLst>
                    <a:ext uri="{A12FA001-AC4F-418D-AE19-62706E023703}">
                      <ahyp:hlinkClr xmlns:ahyp="http://schemas.microsoft.com/office/drawing/2018/hyperlinkcolor" val="tx"/>
                    </a:ext>
                  </a:extLst>
                </a:hlinkClick>
              </a:rPr>
              <a:t>https://arxiv.org/pdf/2109.12021.pdf</a:t>
            </a:r>
            <a:r>
              <a:rPr kumimoji="0" lang="en-US" sz="1800" b="1" i="0" u="none" strike="noStrike" kern="1200" cap="none" spc="0" normalizeH="0" baseline="0" noProof="0" dirty="0">
                <a:ln>
                  <a:noFill/>
                </a:ln>
                <a:solidFill>
                  <a:srgbClr val="0432FF"/>
                </a:solidFill>
                <a:effectLst/>
                <a:uLnTx/>
                <a:uFillTx/>
                <a:latin typeface="Tahoma"/>
                <a:ea typeface="+mn-ea"/>
                <a:cs typeface="+mn-cs"/>
              </a:rPr>
              <a:t> </a:t>
            </a:r>
          </a:p>
        </p:txBody>
      </p:sp>
    </p:spTree>
    <p:extLst>
      <p:ext uri="{BB962C8B-B14F-4D97-AF65-F5344CB8AC3E}">
        <p14:creationId xmlns:p14="http://schemas.microsoft.com/office/powerpoint/2010/main" val="702138848"/>
      </p:ext>
    </p:extLst>
  </p:cSld>
  <p:clrMapOvr>
    <a:masterClrMapping/>
  </p:clrMapOvr>
  <p:transition/>
</p:sld>
</file>

<file path=ppt/slides/slide3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1">
            <a:extLst>
              <a:ext uri="{FF2B5EF4-FFF2-40B4-BE49-F238E27FC236}">
                <a16:creationId xmlns:a16="http://schemas.microsoft.com/office/drawing/2014/main" id="{9918E52C-4B7C-9144-BB78-21CE44F089CF}"/>
              </a:ext>
            </a:extLst>
          </p:cNvPr>
          <p:cNvSpPr txBox="1"/>
          <p:nvPr/>
        </p:nvSpPr>
        <p:spPr>
          <a:xfrm>
            <a:off x="328274" y="3869921"/>
            <a:ext cx="8487452" cy="83099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rPr>
              <a:t>Rahul </a:t>
            </a:r>
            <a:r>
              <a:rPr kumimoji="0" lang="en-US" sz="2400" b="1" i="0" u="sng" strike="noStrike" kern="1200" cap="none" spc="0" normalizeH="0" baseline="0" noProof="0" dirty="0" err="1">
                <a:ln>
                  <a:noFill/>
                </a:ln>
                <a:solidFill>
                  <a:srgbClr val="4472C4">
                    <a:lumMod val="50000"/>
                  </a:srgbClr>
                </a:solidFill>
                <a:effectLst/>
                <a:uLnTx/>
                <a:uFillTx/>
                <a:latin typeface="Calibri" panose="020F0502020204030204" pitchFamily="34" charset="0"/>
                <a:ea typeface="+mn-ea"/>
                <a:cs typeface="Calibri" panose="020F0502020204030204" pitchFamily="34" charset="0"/>
              </a:rPr>
              <a:t>Bera</a:t>
            </a:r>
            <a:r>
              <a:rPr kumimoji="0" lang="en-US" sz="24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rPr>
              <a:t>,  Konstantinos </a:t>
            </a:r>
            <a:r>
              <a:rPr kumimoji="0" lang="en-US" sz="2400" b="1" i="0" u="none" strike="noStrike" kern="1200" cap="none" spc="0" normalizeH="0" baseline="0" noProof="0" dirty="0" err="1">
                <a:ln>
                  <a:noFill/>
                </a:ln>
                <a:solidFill>
                  <a:srgbClr val="4472C4">
                    <a:lumMod val="50000"/>
                  </a:srgbClr>
                </a:solidFill>
                <a:effectLst/>
                <a:uLnTx/>
                <a:uFillTx/>
                <a:latin typeface="Calibri" panose="020F0502020204030204" pitchFamily="34" charset="0"/>
                <a:ea typeface="+mn-ea"/>
                <a:cs typeface="Calibri" panose="020F0502020204030204" pitchFamily="34" charset="0"/>
              </a:rPr>
              <a:t>Kanellopoulos</a:t>
            </a:r>
            <a:r>
              <a:rPr kumimoji="0" lang="en-US" sz="24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rPr>
              <a:t>,  Anant V. Nori,</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rPr>
              <a:t>Taha </a:t>
            </a:r>
            <a:r>
              <a:rPr kumimoji="0" lang="en-US" sz="2400" b="1" i="0" u="none" strike="noStrike" kern="1200" cap="none" spc="0" normalizeH="0" baseline="0" noProof="0" dirty="0" err="1">
                <a:ln>
                  <a:noFill/>
                </a:ln>
                <a:solidFill>
                  <a:srgbClr val="4472C4">
                    <a:lumMod val="50000"/>
                  </a:srgbClr>
                </a:solidFill>
                <a:effectLst/>
                <a:uLnTx/>
                <a:uFillTx/>
                <a:latin typeface="Calibri" panose="020F0502020204030204" pitchFamily="34" charset="0"/>
                <a:ea typeface="+mn-ea"/>
                <a:cs typeface="Calibri" panose="020F0502020204030204" pitchFamily="34" charset="0"/>
              </a:rPr>
              <a:t>Shahroodi</a:t>
            </a:r>
            <a:r>
              <a:rPr kumimoji="0" lang="en-US" sz="24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rPr>
              <a:t>,  Sreenivas </a:t>
            </a:r>
            <a:r>
              <a:rPr kumimoji="0" lang="en-US" sz="2400" b="1" i="0" u="none" strike="noStrike" kern="1200" cap="none" spc="0" normalizeH="0" baseline="0" noProof="0" dirty="0" err="1">
                <a:ln>
                  <a:noFill/>
                </a:ln>
                <a:solidFill>
                  <a:srgbClr val="4472C4">
                    <a:lumMod val="50000"/>
                  </a:srgbClr>
                </a:solidFill>
                <a:effectLst/>
                <a:uLnTx/>
                <a:uFillTx/>
                <a:latin typeface="Calibri" panose="020F0502020204030204" pitchFamily="34" charset="0"/>
                <a:ea typeface="+mn-ea"/>
                <a:cs typeface="Calibri" panose="020F0502020204030204" pitchFamily="34" charset="0"/>
              </a:rPr>
              <a:t>Subramoney</a:t>
            </a:r>
            <a:r>
              <a:rPr kumimoji="0" lang="en-US" sz="24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rPr>
              <a:t>,  </a:t>
            </a:r>
            <a:r>
              <a:rPr kumimoji="0" lang="en-US" sz="2400" b="1" i="0" u="none" strike="noStrike" kern="1200" cap="none" spc="0" normalizeH="0" baseline="0" noProof="0" dirty="0" err="1">
                <a:ln>
                  <a:noFill/>
                </a:ln>
                <a:solidFill>
                  <a:srgbClr val="4472C4">
                    <a:lumMod val="50000"/>
                  </a:srgbClr>
                </a:solidFill>
                <a:effectLst/>
                <a:uLnTx/>
                <a:uFillTx/>
                <a:latin typeface="Calibri" panose="020F0502020204030204" pitchFamily="34" charset="0"/>
                <a:ea typeface="+mn-ea"/>
                <a:cs typeface="Calibri" panose="020F0502020204030204" pitchFamily="34" charset="0"/>
              </a:rPr>
              <a:t>Onur</a:t>
            </a:r>
            <a:r>
              <a:rPr kumimoji="0" lang="en-US" sz="24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rPr>
              <a:t> </a:t>
            </a:r>
            <a:r>
              <a:rPr kumimoji="0" lang="en-US" sz="2400" b="1" i="0" u="none" strike="noStrike" kern="1200" cap="none" spc="0" normalizeH="0" baseline="0" noProof="0" dirty="0" err="1">
                <a:ln>
                  <a:noFill/>
                </a:ln>
                <a:solidFill>
                  <a:srgbClr val="4472C4">
                    <a:lumMod val="50000"/>
                  </a:srgbClr>
                </a:solidFill>
                <a:effectLst/>
                <a:uLnTx/>
                <a:uFillTx/>
                <a:latin typeface="Calibri" panose="020F0502020204030204" pitchFamily="34" charset="0"/>
                <a:ea typeface="+mn-ea"/>
                <a:cs typeface="Calibri" panose="020F0502020204030204" pitchFamily="34" charset="0"/>
              </a:rPr>
              <a:t>Mutlu</a:t>
            </a:r>
            <a:endParaRPr kumimoji="0" lang="en-US" sz="24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endParaRPr>
          </a:p>
        </p:txBody>
      </p:sp>
      <p:pic>
        <p:nvPicPr>
          <p:cNvPr id="2" name="Picture 1">
            <a:extLst>
              <a:ext uri="{FF2B5EF4-FFF2-40B4-BE49-F238E27FC236}">
                <a16:creationId xmlns:a16="http://schemas.microsoft.com/office/drawing/2014/main" id="{049149E7-0553-A74C-A55D-DEC37CBF39FE}"/>
              </a:ext>
            </a:extLst>
          </p:cNvPr>
          <p:cNvPicPr>
            <a:picLocks noChangeAspect="1"/>
          </p:cNvPicPr>
          <p:nvPr/>
        </p:nvPicPr>
        <p:blipFill>
          <a:blip r:embed="rId3"/>
          <a:stretch>
            <a:fillRect/>
          </a:stretch>
        </p:blipFill>
        <p:spPr>
          <a:xfrm>
            <a:off x="328274" y="5884914"/>
            <a:ext cx="1992923" cy="788865"/>
          </a:xfrm>
          <a:prstGeom prst="rect">
            <a:avLst/>
          </a:prstGeom>
        </p:spPr>
      </p:pic>
      <p:pic>
        <p:nvPicPr>
          <p:cNvPr id="3" name="Picture 2">
            <a:extLst>
              <a:ext uri="{FF2B5EF4-FFF2-40B4-BE49-F238E27FC236}">
                <a16:creationId xmlns:a16="http://schemas.microsoft.com/office/drawing/2014/main" id="{F4528331-2068-754C-8769-2D61FE0A3558}"/>
              </a:ext>
            </a:extLst>
          </p:cNvPr>
          <p:cNvPicPr>
            <a:picLocks noChangeAspect="1"/>
          </p:cNvPicPr>
          <p:nvPr/>
        </p:nvPicPr>
        <p:blipFill rotWithShape="1">
          <a:blip r:embed="rId4"/>
          <a:srcRect l="15553" t="31836" r="15247" b="32270"/>
          <a:stretch/>
        </p:blipFill>
        <p:spPr>
          <a:xfrm>
            <a:off x="2687934" y="5877306"/>
            <a:ext cx="2190541" cy="415402"/>
          </a:xfrm>
          <a:prstGeom prst="rect">
            <a:avLst/>
          </a:prstGeom>
        </p:spPr>
      </p:pic>
      <p:sp>
        <p:nvSpPr>
          <p:cNvPr id="4" name="Rectangle 3">
            <a:extLst>
              <a:ext uri="{FF2B5EF4-FFF2-40B4-BE49-F238E27FC236}">
                <a16:creationId xmlns:a16="http://schemas.microsoft.com/office/drawing/2014/main" id="{D6329F96-A644-1147-8C8D-3FEBAACCA52B}"/>
              </a:ext>
            </a:extLst>
          </p:cNvPr>
          <p:cNvSpPr/>
          <p:nvPr/>
        </p:nvSpPr>
        <p:spPr>
          <a:xfrm>
            <a:off x="0" y="0"/>
            <a:ext cx="9144000" cy="3516923"/>
          </a:xfrm>
          <a:prstGeom prst="rect">
            <a:avLst/>
          </a:prstGeom>
          <a:solidFill>
            <a:srgbClr val="2320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dirty="0">
                <a:ln>
                  <a:noFill/>
                </a:ln>
                <a:solidFill>
                  <a:prstClr val="white"/>
                </a:solidFill>
                <a:effectLst/>
                <a:uLnTx/>
                <a:uFillTx/>
                <a:latin typeface="Calibri" panose="020F0502020204030204" pitchFamily="34" charset="0"/>
                <a:ea typeface="Segoe UI Historic" panose="020B0502040204020203" pitchFamily="34" charset="0"/>
                <a:cs typeface="Calibri" panose="020F0502020204030204" pitchFamily="34" charset="0"/>
              </a:rPr>
              <a:t>Pythia</a:t>
            </a:r>
            <a:endParaRPr kumimoji="0" lang="en-US" sz="6200" b="1" i="0" u="none" strike="noStrike" kern="1200" cap="none" spc="0" normalizeH="0" baseline="0" noProof="0" dirty="0">
              <a:ln>
                <a:noFill/>
              </a:ln>
              <a:solidFill>
                <a:prstClr val="white"/>
              </a:solidFill>
              <a:effectLst/>
              <a:uLnTx/>
              <a:uFillTx/>
              <a:latin typeface="Calibri" panose="020F0502020204030204" pitchFamily="34" charset="0"/>
              <a:ea typeface="Segoe UI Historic" panose="020B0502040204020203" pitchFamily="34" charset="0"/>
              <a:cs typeface="Calibri" panose="020F050202020403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400" b="1" i="0" u="none" strike="noStrike" kern="1200" cap="none" spc="0" normalizeH="0" baseline="0" noProof="0" dirty="0">
                <a:ln>
                  <a:noFill/>
                </a:ln>
                <a:solidFill>
                  <a:prstClr val="white"/>
                </a:solidFill>
                <a:effectLst/>
                <a:uLnTx/>
                <a:uFillTx/>
                <a:latin typeface="Calibri" panose="020F0502020204030204" pitchFamily="34" charset="0"/>
                <a:ea typeface="Segoe UI Historic" panose="020B0502040204020203" pitchFamily="34" charset="0"/>
                <a:cs typeface="Calibri" panose="020F0502020204030204" pitchFamily="34" charset="0"/>
              </a:rPr>
              <a:t>A Customizable Hardware Prefetching Framework Using Online Reinforcement Learning</a:t>
            </a:r>
          </a:p>
        </p:txBody>
      </p:sp>
      <p:pic>
        <p:nvPicPr>
          <p:cNvPr id="11" name="Picture 10">
            <a:extLst>
              <a:ext uri="{FF2B5EF4-FFF2-40B4-BE49-F238E27FC236}">
                <a16:creationId xmlns:a16="http://schemas.microsoft.com/office/drawing/2014/main" id="{04634075-57FE-5941-A015-53B1298194BB}"/>
              </a:ext>
            </a:extLst>
          </p:cNvPr>
          <p:cNvPicPr>
            <a:picLocks noChangeAspect="1"/>
          </p:cNvPicPr>
          <p:nvPr/>
        </p:nvPicPr>
        <p:blipFill rotWithShape="1">
          <a:blip r:embed="rId5"/>
          <a:srcRect l="28273" t="34927" r="30772" b="35321"/>
          <a:stretch/>
        </p:blipFill>
        <p:spPr>
          <a:xfrm>
            <a:off x="5245212" y="5812732"/>
            <a:ext cx="1336458" cy="544549"/>
          </a:xfrm>
          <a:prstGeom prst="rect">
            <a:avLst/>
          </a:prstGeom>
        </p:spPr>
      </p:pic>
      <p:pic>
        <p:nvPicPr>
          <p:cNvPr id="12" name="Picture 11">
            <a:extLst>
              <a:ext uri="{FF2B5EF4-FFF2-40B4-BE49-F238E27FC236}">
                <a16:creationId xmlns:a16="http://schemas.microsoft.com/office/drawing/2014/main" id="{17108674-F00F-2B40-AD5B-7FE829C4B79E}"/>
              </a:ext>
            </a:extLst>
          </p:cNvPr>
          <p:cNvPicPr>
            <a:picLocks noChangeAspect="1"/>
          </p:cNvPicPr>
          <p:nvPr/>
        </p:nvPicPr>
        <p:blipFill>
          <a:blip r:embed="rId6"/>
          <a:stretch>
            <a:fillRect/>
          </a:stretch>
        </p:blipFill>
        <p:spPr>
          <a:xfrm>
            <a:off x="6948407" y="5601696"/>
            <a:ext cx="1767017" cy="691012"/>
          </a:xfrm>
          <a:prstGeom prst="rect">
            <a:avLst/>
          </a:prstGeom>
        </p:spPr>
      </p:pic>
      <p:pic>
        <p:nvPicPr>
          <p:cNvPr id="8" name="Picture 7">
            <a:extLst>
              <a:ext uri="{FF2B5EF4-FFF2-40B4-BE49-F238E27FC236}">
                <a16:creationId xmlns:a16="http://schemas.microsoft.com/office/drawing/2014/main" id="{FD298C08-FC93-E646-B31F-6B7F8C471F3A}"/>
              </a:ext>
            </a:extLst>
          </p:cNvPr>
          <p:cNvPicPr>
            <a:picLocks noChangeAspect="1"/>
          </p:cNvPicPr>
          <p:nvPr/>
        </p:nvPicPr>
        <p:blipFill>
          <a:blip r:embed="rId7"/>
          <a:stretch>
            <a:fillRect/>
          </a:stretch>
        </p:blipFill>
        <p:spPr>
          <a:xfrm>
            <a:off x="6127264" y="113396"/>
            <a:ext cx="908812" cy="903791"/>
          </a:xfrm>
          <a:prstGeom prst="rect">
            <a:avLst/>
          </a:prstGeom>
        </p:spPr>
      </p:pic>
      <p:pic>
        <p:nvPicPr>
          <p:cNvPr id="9" name="Picture 8">
            <a:extLst>
              <a:ext uri="{FF2B5EF4-FFF2-40B4-BE49-F238E27FC236}">
                <a16:creationId xmlns:a16="http://schemas.microsoft.com/office/drawing/2014/main" id="{F5EDFA81-19D9-314E-9BB1-888EB0FFA586}"/>
              </a:ext>
            </a:extLst>
          </p:cNvPr>
          <p:cNvPicPr>
            <a:picLocks noChangeAspect="1"/>
          </p:cNvPicPr>
          <p:nvPr/>
        </p:nvPicPr>
        <p:blipFill>
          <a:blip r:embed="rId8"/>
          <a:stretch>
            <a:fillRect/>
          </a:stretch>
        </p:blipFill>
        <p:spPr>
          <a:xfrm>
            <a:off x="7125746" y="113395"/>
            <a:ext cx="908812" cy="903791"/>
          </a:xfrm>
          <a:prstGeom prst="rect">
            <a:avLst/>
          </a:prstGeom>
        </p:spPr>
      </p:pic>
      <p:pic>
        <p:nvPicPr>
          <p:cNvPr id="10" name="Picture 9">
            <a:extLst>
              <a:ext uri="{FF2B5EF4-FFF2-40B4-BE49-F238E27FC236}">
                <a16:creationId xmlns:a16="http://schemas.microsoft.com/office/drawing/2014/main" id="{D3C7A674-47D3-FB49-A74C-491B52491BA3}"/>
              </a:ext>
            </a:extLst>
          </p:cNvPr>
          <p:cNvPicPr>
            <a:picLocks noChangeAspect="1"/>
          </p:cNvPicPr>
          <p:nvPr/>
        </p:nvPicPr>
        <p:blipFill>
          <a:blip r:embed="rId9"/>
          <a:stretch>
            <a:fillRect/>
          </a:stretch>
        </p:blipFill>
        <p:spPr>
          <a:xfrm>
            <a:off x="8124229" y="113394"/>
            <a:ext cx="908812" cy="903791"/>
          </a:xfrm>
          <a:prstGeom prst="rect">
            <a:avLst/>
          </a:prstGeom>
        </p:spPr>
      </p:pic>
      <p:sp>
        <p:nvSpPr>
          <p:cNvPr id="5" name="TextBox 4">
            <a:extLst>
              <a:ext uri="{FF2B5EF4-FFF2-40B4-BE49-F238E27FC236}">
                <a16:creationId xmlns:a16="http://schemas.microsoft.com/office/drawing/2014/main" id="{6ED748E9-D2F2-4145-9728-0B85031E8E5C}"/>
              </a:ext>
            </a:extLst>
          </p:cNvPr>
          <p:cNvSpPr txBox="1"/>
          <p:nvPr/>
        </p:nvSpPr>
        <p:spPr>
          <a:xfrm>
            <a:off x="1940510" y="5020679"/>
            <a:ext cx="5262979"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hlinkClick r:id="rId10"/>
              </a:rPr>
              <a:t>https://github.com/CMU-SAFARI/Pythia</a:t>
            </a:r>
            <a:endPar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p:txBody>
      </p:sp>
    </p:spTree>
    <p:extLst>
      <p:ext uri="{BB962C8B-B14F-4D97-AF65-F5344CB8AC3E}">
        <p14:creationId xmlns:p14="http://schemas.microsoft.com/office/powerpoint/2010/main" val="2761589853"/>
      </p:ext>
    </p:extLst>
  </p:cSld>
  <p:clrMapOvr>
    <a:masterClrMapping/>
  </p:clrMapOvr>
</p:sld>
</file>

<file path=ppt/slides/slide3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ed Rectangle 10">
            <a:extLst>
              <a:ext uri="{FF2B5EF4-FFF2-40B4-BE49-F238E27FC236}">
                <a16:creationId xmlns:a16="http://schemas.microsoft.com/office/drawing/2014/main" id="{78D72AD6-90F9-4D4E-BB8C-B3CAE2447857}"/>
              </a:ext>
            </a:extLst>
          </p:cNvPr>
          <p:cNvSpPr/>
          <p:nvPr/>
        </p:nvSpPr>
        <p:spPr>
          <a:xfrm>
            <a:off x="90613" y="4939815"/>
            <a:ext cx="8972997" cy="1228072"/>
          </a:xfrm>
          <a:prstGeom prst="roundRect">
            <a:avLst>
              <a:gd name="adj" fmla="val 4914"/>
            </a:avLst>
          </a:prstGeom>
          <a:solidFill>
            <a:srgbClr val="FFD4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ounded Rectangle 9">
            <a:extLst>
              <a:ext uri="{FF2B5EF4-FFF2-40B4-BE49-F238E27FC236}">
                <a16:creationId xmlns:a16="http://schemas.microsoft.com/office/drawing/2014/main" id="{323F9310-436B-2148-9BEE-287B9C8D0845}"/>
              </a:ext>
            </a:extLst>
          </p:cNvPr>
          <p:cNvSpPr/>
          <p:nvPr/>
        </p:nvSpPr>
        <p:spPr>
          <a:xfrm>
            <a:off x="90614" y="3731501"/>
            <a:ext cx="8972997" cy="1157390"/>
          </a:xfrm>
          <a:prstGeom prst="roundRect">
            <a:avLst>
              <a:gd name="adj" fmla="val 4752"/>
            </a:avLst>
          </a:prstGeom>
          <a:solidFill>
            <a:srgbClr val="E2F0D9">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ounded Rectangle 8">
            <a:extLst>
              <a:ext uri="{FF2B5EF4-FFF2-40B4-BE49-F238E27FC236}">
                <a16:creationId xmlns:a16="http://schemas.microsoft.com/office/drawing/2014/main" id="{0E26C6B5-FAA5-AD49-A5C5-27FF882473B7}"/>
              </a:ext>
            </a:extLst>
          </p:cNvPr>
          <p:cNvSpPr/>
          <p:nvPr/>
        </p:nvSpPr>
        <p:spPr>
          <a:xfrm>
            <a:off x="90615" y="2762038"/>
            <a:ext cx="8972997" cy="918538"/>
          </a:xfrm>
          <a:prstGeom prst="roundRect">
            <a:avLst>
              <a:gd name="adj" fmla="val 6118"/>
            </a:avLst>
          </a:prstGeom>
          <a:solidFill>
            <a:srgbClr val="FFF2C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ounded Rectangle 5">
            <a:extLst>
              <a:ext uri="{FF2B5EF4-FFF2-40B4-BE49-F238E27FC236}">
                <a16:creationId xmlns:a16="http://schemas.microsoft.com/office/drawing/2014/main" id="{245F93DA-41DE-4A4C-9B1D-817B6A0EBC50}"/>
              </a:ext>
            </a:extLst>
          </p:cNvPr>
          <p:cNvSpPr/>
          <p:nvPr/>
        </p:nvSpPr>
        <p:spPr>
          <a:xfrm>
            <a:off x="80387" y="1553645"/>
            <a:ext cx="8972997" cy="1157390"/>
          </a:xfrm>
          <a:prstGeom prst="roundRect">
            <a:avLst>
              <a:gd name="adj" fmla="val 5700"/>
            </a:avLst>
          </a:prstGeom>
          <a:solidFill>
            <a:srgbClr val="FBE5D6">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ounded Rectangle 3">
            <a:extLst>
              <a:ext uri="{FF2B5EF4-FFF2-40B4-BE49-F238E27FC236}">
                <a16:creationId xmlns:a16="http://schemas.microsoft.com/office/drawing/2014/main" id="{7D6700DE-A60F-0047-B270-63F9AB574DCC}"/>
              </a:ext>
            </a:extLst>
          </p:cNvPr>
          <p:cNvSpPr/>
          <p:nvPr/>
        </p:nvSpPr>
        <p:spPr>
          <a:xfrm>
            <a:off x="90616" y="936172"/>
            <a:ext cx="8972997" cy="566471"/>
          </a:xfrm>
          <a:prstGeom prst="roundRect">
            <a:avLst>
              <a:gd name="adj" fmla="val 10119"/>
            </a:avLst>
          </a:prstGeom>
          <a:solidFill>
            <a:srgbClr val="DAE3F3">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DA709DE5-F276-824C-9D6F-0E1B1DEE5DF3}"/>
              </a:ext>
            </a:extLst>
          </p:cNvPr>
          <p:cNvSpPr>
            <a:spLocks noGrp="1"/>
          </p:cNvSpPr>
          <p:nvPr>
            <p:ph type="title"/>
          </p:nvPr>
        </p:nvSpPr>
        <p:spPr/>
        <p:txBody>
          <a:bodyPr>
            <a:normAutofit fontScale="90000"/>
          </a:bodyPr>
          <a:lstStyle/>
          <a:p>
            <a:r>
              <a:rPr lang="en-US" dirty="0"/>
              <a:t>Executive Summary</a:t>
            </a:r>
          </a:p>
        </p:txBody>
      </p:sp>
      <p:sp>
        <p:nvSpPr>
          <p:cNvPr id="13" name="TextBox 12">
            <a:extLst>
              <a:ext uri="{FF2B5EF4-FFF2-40B4-BE49-F238E27FC236}">
                <a16:creationId xmlns:a16="http://schemas.microsoft.com/office/drawing/2014/main" id="{CDE8B0D0-D472-A74F-9DA1-634CACC78EB5}"/>
              </a:ext>
            </a:extLst>
          </p:cNvPr>
          <p:cNvSpPr txBox="1"/>
          <p:nvPr/>
        </p:nvSpPr>
        <p:spPr>
          <a:xfrm>
            <a:off x="2205308" y="6273497"/>
            <a:ext cx="4743606" cy="408623"/>
          </a:xfrm>
          <a:prstGeom prst="roundRect">
            <a:avLst/>
          </a:prstGeom>
          <a:solidFill>
            <a:schemeClr val="bg1">
              <a:lumMod val="95000"/>
            </a:schemeClr>
          </a:solid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hlinkClick r:id="rId3"/>
              </a:rPr>
              <a:t>https://github.com/CMU-SAFARI/Pythia</a:t>
            </a:r>
            <a:endPar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p:txBody>
      </p:sp>
      <p:sp>
        <p:nvSpPr>
          <p:cNvPr id="3" name="Content Placeholder 2">
            <a:extLst>
              <a:ext uri="{FF2B5EF4-FFF2-40B4-BE49-F238E27FC236}">
                <a16:creationId xmlns:a16="http://schemas.microsoft.com/office/drawing/2014/main" id="{44722C4C-45FE-344B-A79D-CCCD100D937C}"/>
              </a:ext>
            </a:extLst>
          </p:cNvPr>
          <p:cNvSpPr>
            <a:spLocks noGrp="1"/>
          </p:cNvSpPr>
          <p:nvPr>
            <p:ph idx="1"/>
          </p:nvPr>
        </p:nvSpPr>
        <p:spPr>
          <a:xfrm>
            <a:off x="68368" y="936172"/>
            <a:ext cx="8995245" cy="5789494"/>
          </a:xfrm>
        </p:spPr>
        <p:txBody>
          <a:bodyPr>
            <a:normAutofit/>
          </a:bodyPr>
          <a:lstStyle/>
          <a:p>
            <a:r>
              <a:rPr lang="en-US" sz="1800" b="1" dirty="0">
                <a:solidFill>
                  <a:srgbClr val="0070C0"/>
                </a:solidFill>
                <a:latin typeface="Calibri" panose="020F0502020204030204" pitchFamily="34" charset="0"/>
                <a:cs typeface="Calibri" panose="020F0502020204030204" pitchFamily="34" charset="0"/>
              </a:rPr>
              <a:t>Background</a:t>
            </a:r>
            <a:r>
              <a:rPr lang="en-US" sz="1800" dirty="0">
                <a:latin typeface="Calibri" panose="020F0502020204030204" pitchFamily="34" charset="0"/>
                <a:cs typeface="Calibri" panose="020F0502020204030204" pitchFamily="34" charset="0"/>
              </a:rPr>
              <a:t>: Prefetchers predict addresses of future memory requests by associating memory access patterns with program context (called </a:t>
            </a:r>
            <a:r>
              <a:rPr lang="en-US" sz="1800" b="1" dirty="0">
                <a:solidFill>
                  <a:schemeClr val="accent1">
                    <a:lumMod val="75000"/>
                  </a:schemeClr>
                </a:solidFill>
                <a:latin typeface="Calibri" panose="020F0502020204030204" pitchFamily="34" charset="0"/>
                <a:cs typeface="Calibri" panose="020F0502020204030204" pitchFamily="34" charset="0"/>
              </a:rPr>
              <a:t>feature</a:t>
            </a:r>
            <a:r>
              <a:rPr lang="en-US" sz="1800" dirty="0">
                <a:latin typeface="Calibri" panose="020F0502020204030204" pitchFamily="34" charset="0"/>
                <a:cs typeface="Calibri" panose="020F0502020204030204" pitchFamily="34" charset="0"/>
              </a:rPr>
              <a:t>)</a:t>
            </a:r>
          </a:p>
          <a:p>
            <a:r>
              <a:rPr lang="en-US" sz="1800" b="1" dirty="0">
                <a:solidFill>
                  <a:srgbClr val="E30305"/>
                </a:solidFill>
                <a:latin typeface="Calibri" panose="020F0502020204030204" pitchFamily="34" charset="0"/>
                <a:cs typeface="Calibri" panose="020F0502020204030204" pitchFamily="34" charset="0"/>
              </a:rPr>
              <a:t>Problem</a:t>
            </a:r>
            <a:r>
              <a:rPr lang="en-US" sz="1800" dirty="0">
                <a:latin typeface="Calibri" panose="020F0502020204030204" pitchFamily="34" charset="0"/>
                <a:cs typeface="Calibri" panose="020F0502020204030204" pitchFamily="34" charset="0"/>
              </a:rPr>
              <a:t>: Three key shortcomings of prior prefetchers:</a:t>
            </a:r>
          </a:p>
          <a:p>
            <a:pPr marL="536575" lvl="1" indent="-179388"/>
            <a:r>
              <a:rPr lang="en-US" sz="1600" dirty="0">
                <a:latin typeface="Calibri" panose="020F0502020204030204" pitchFamily="34" charset="0"/>
                <a:cs typeface="Calibri" panose="020F0502020204030204" pitchFamily="34" charset="0"/>
              </a:rPr>
              <a:t>Predict mainly using a </a:t>
            </a:r>
            <a:r>
              <a:rPr lang="en-US" sz="1600" b="1" dirty="0">
                <a:solidFill>
                  <a:srgbClr val="C00000"/>
                </a:solidFill>
                <a:latin typeface="Calibri" panose="020F0502020204030204" pitchFamily="34" charset="0"/>
                <a:cs typeface="Calibri" panose="020F0502020204030204" pitchFamily="34" charset="0"/>
              </a:rPr>
              <a:t>single program feature</a:t>
            </a:r>
          </a:p>
          <a:p>
            <a:pPr marL="536575" lvl="1" indent="-179388"/>
            <a:r>
              <a:rPr lang="en-US" sz="1600" dirty="0">
                <a:latin typeface="Calibri" panose="020F0502020204030204" pitchFamily="34" charset="0"/>
                <a:cs typeface="Calibri" panose="020F0502020204030204" pitchFamily="34" charset="0"/>
              </a:rPr>
              <a:t>Lack </a:t>
            </a:r>
            <a:r>
              <a:rPr lang="en-US" sz="1600" b="1" dirty="0">
                <a:solidFill>
                  <a:srgbClr val="C00000"/>
                </a:solidFill>
                <a:latin typeface="Calibri" panose="020F0502020204030204" pitchFamily="34" charset="0"/>
                <a:cs typeface="Calibri" panose="020F0502020204030204" pitchFamily="34" charset="0"/>
              </a:rPr>
              <a:t>inherent system awareness </a:t>
            </a:r>
            <a:r>
              <a:rPr lang="en-US" sz="1600" dirty="0">
                <a:latin typeface="Calibri" panose="020F0502020204030204" pitchFamily="34" charset="0"/>
                <a:cs typeface="Calibri" panose="020F0502020204030204" pitchFamily="34" charset="0"/>
              </a:rPr>
              <a:t>(e.g., memory bandwidth usage)</a:t>
            </a:r>
          </a:p>
          <a:p>
            <a:pPr marL="536575" lvl="1" indent="-179388"/>
            <a:r>
              <a:rPr lang="en-US" sz="1600" dirty="0">
                <a:latin typeface="Calibri" panose="020F0502020204030204" pitchFamily="34" charset="0"/>
                <a:cs typeface="Calibri" panose="020F0502020204030204" pitchFamily="34" charset="0"/>
              </a:rPr>
              <a:t>Lack </a:t>
            </a:r>
            <a:r>
              <a:rPr lang="en-US" sz="1600" b="1" dirty="0">
                <a:solidFill>
                  <a:srgbClr val="C00000"/>
                </a:solidFill>
                <a:latin typeface="Calibri" panose="020F0502020204030204" pitchFamily="34" charset="0"/>
                <a:cs typeface="Calibri" panose="020F0502020204030204" pitchFamily="34" charset="0"/>
              </a:rPr>
              <a:t>in-silicon customizability</a:t>
            </a:r>
          </a:p>
          <a:p>
            <a:r>
              <a:rPr lang="en-US" sz="1800" b="1" dirty="0">
                <a:solidFill>
                  <a:schemeClr val="accent4">
                    <a:lumMod val="75000"/>
                  </a:schemeClr>
                </a:solidFill>
                <a:latin typeface="Calibri" panose="020F0502020204030204" pitchFamily="34" charset="0"/>
                <a:cs typeface="Calibri" panose="020F0502020204030204" pitchFamily="34" charset="0"/>
              </a:rPr>
              <a:t>Goal</a:t>
            </a:r>
            <a:r>
              <a:rPr lang="en-US" sz="1800" dirty="0">
                <a:latin typeface="Calibri" panose="020F0502020204030204" pitchFamily="34" charset="0"/>
                <a:cs typeface="Calibri" panose="020F0502020204030204" pitchFamily="34" charset="0"/>
              </a:rPr>
              <a:t>: Design a prefetching framework that:</a:t>
            </a:r>
          </a:p>
          <a:p>
            <a:pPr marL="536575" lvl="1" indent="-179388"/>
            <a:r>
              <a:rPr lang="en-US" sz="1600" dirty="0">
                <a:latin typeface="Calibri" panose="020F0502020204030204" pitchFamily="34" charset="0"/>
                <a:cs typeface="Calibri" panose="020F0502020204030204" pitchFamily="34" charset="0"/>
              </a:rPr>
              <a:t>Learns from </a:t>
            </a:r>
            <a:r>
              <a:rPr lang="en-US" sz="1600" b="1" dirty="0">
                <a:solidFill>
                  <a:schemeClr val="accent4">
                    <a:lumMod val="75000"/>
                  </a:schemeClr>
                </a:solidFill>
                <a:latin typeface="Calibri" panose="020F0502020204030204" pitchFamily="34" charset="0"/>
                <a:cs typeface="Calibri" panose="020F0502020204030204" pitchFamily="34" charset="0"/>
              </a:rPr>
              <a:t>multiple features</a:t>
            </a:r>
            <a:r>
              <a:rPr lang="en-US" sz="1600" dirty="0">
                <a:latin typeface="Calibri" panose="020F0502020204030204" pitchFamily="34" charset="0"/>
                <a:cs typeface="Calibri" panose="020F0502020204030204" pitchFamily="34" charset="0"/>
              </a:rPr>
              <a:t> and </a:t>
            </a:r>
            <a:r>
              <a:rPr lang="en-US" sz="1600" b="1" dirty="0">
                <a:solidFill>
                  <a:schemeClr val="accent4">
                    <a:lumMod val="75000"/>
                  </a:schemeClr>
                </a:solidFill>
                <a:latin typeface="Calibri" panose="020F0502020204030204" pitchFamily="34" charset="0"/>
                <a:cs typeface="Calibri" panose="020F0502020204030204" pitchFamily="34" charset="0"/>
              </a:rPr>
              <a:t>inherent system-level feedback</a:t>
            </a:r>
          </a:p>
          <a:p>
            <a:pPr marL="536575" lvl="1" indent="-179388"/>
            <a:r>
              <a:rPr lang="en-US" sz="1600" dirty="0">
                <a:latin typeface="Calibri" panose="020F0502020204030204" pitchFamily="34" charset="0"/>
                <a:cs typeface="Calibri" panose="020F0502020204030204" pitchFamily="34" charset="0"/>
              </a:rPr>
              <a:t>Can be </a:t>
            </a:r>
            <a:r>
              <a:rPr lang="en-US" sz="1600" b="1" dirty="0">
                <a:solidFill>
                  <a:schemeClr val="accent4">
                    <a:lumMod val="75000"/>
                  </a:schemeClr>
                </a:solidFill>
                <a:latin typeface="Calibri" panose="020F0502020204030204" pitchFamily="34" charset="0"/>
                <a:cs typeface="Calibri" panose="020F0502020204030204" pitchFamily="34" charset="0"/>
              </a:rPr>
              <a:t>customized in silicon</a:t>
            </a:r>
            <a:r>
              <a:rPr lang="en-US" sz="1600" dirty="0">
                <a:latin typeface="Calibri" panose="020F0502020204030204" pitchFamily="34" charset="0"/>
                <a:cs typeface="Calibri" panose="020F0502020204030204" pitchFamily="34" charset="0"/>
              </a:rPr>
              <a:t> to use different features and/or prefetching objectives</a:t>
            </a:r>
          </a:p>
          <a:p>
            <a:r>
              <a:rPr lang="en-US" sz="1800" b="1" dirty="0">
                <a:solidFill>
                  <a:schemeClr val="accent6">
                    <a:lumMod val="75000"/>
                  </a:schemeClr>
                </a:solidFill>
                <a:latin typeface="Calibri" panose="020F0502020204030204" pitchFamily="34" charset="0"/>
                <a:cs typeface="Calibri" panose="020F0502020204030204" pitchFamily="34" charset="0"/>
              </a:rPr>
              <a:t>Contribution</a:t>
            </a:r>
            <a:r>
              <a:rPr lang="en-US" sz="1800" dirty="0">
                <a:latin typeface="Calibri" panose="020F0502020204030204" pitchFamily="34" charset="0"/>
                <a:cs typeface="Calibri" panose="020F0502020204030204" pitchFamily="34" charset="0"/>
              </a:rPr>
              <a:t>: Pythia, which formulates prefetching as reinforcement learning problem</a:t>
            </a:r>
          </a:p>
          <a:p>
            <a:pPr marL="536575" lvl="1" indent="-179388"/>
            <a:r>
              <a:rPr lang="en-US" sz="1600" dirty="0">
                <a:latin typeface="Calibri" panose="020F0502020204030204" pitchFamily="34" charset="0"/>
                <a:cs typeface="Calibri" panose="020F0502020204030204" pitchFamily="34" charset="0"/>
              </a:rPr>
              <a:t>Takes</a:t>
            </a:r>
            <a:r>
              <a:rPr lang="en-US" sz="1600" b="1" dirty="0">
                <a:solidFill>
                  <a:srgbClr val="C00000"/>
                </a:solidFill>
                <a:latin typeface="Calibri" panose="020F0502020204030204" pitchFamily="34" charset="0"/>
                <a:cs typeface="Calibri" panose="020F0502020204030204" pitchFamily="34" charset="0"/>
              </a:rPr>
              <a:t> </a:t>
            </a:r>
            <a:r>
              <a:rPr lang="en-US" sz="1600" b="1" dirty="0">
                <a:solidFill>
                  <a:schemeClr val="accent6">
                    <a:lumMod val="75000"/>
                  </a:schemeClr>
                </a:solidFill>
                <a:latin typeface="Calibri" panose="020F0502020204030204" pitchFamily="34" charset="0"/>
                <a:cs typeface="Calibri" panose="020F0502020204030204" pitchFamily="34" charset="0"/>
              </a:rPr>
              <a:t>adaptive</a:t>
            </a:r>
            <a:r>
              <a:rPr lang="en-US" sz="1600" dirty="0">
                <a:latin typeface="Calibri" panose="020F0502020204030204" pitchFamily="34" charset="0"/>
                <a:cs typeface="Calibri" panose="020F0502020204030204" pitchFamily="34" charset="0"/>
              </a:rPr>
              <a:t> prefetch decisions using multiple features and system-level feedback</a:t>
            </a:r>
          </a:p>
          <a:p>
            <a:pPr marL="536575" lvl="1" indent="-179388"/>
            <a:r>
              <a:rPr lang="en-US" sz="1600" dirty="0">
                <a:latin typeface="Calibri" panose="020F0502020204030204" pitchFamily="34" charset="0"/>
                <a:cs typeface="Calibri" panose="020F0502020204030204" pitchFamily="34" charset="0"/>
              </a:rPr>
              <a:t>Can be </a:t>
            </a:r>
            <a:r>
              <a:rPr lang="en-US" sz="1600" b="1" dirty="0">
                <a:solidFill>
                  <a:schemeClr val="accent6">
                    <a:lumMod val="75000"/>
                  </a:schemeClr>
                </a:solidFill>
                <a:latin typeface="Calibri" panose="020F0502020204030204" pitchFamily="34" charset="0"/>
                <a:cs typeface="Calibri" panose="020F0502020204030204" pitchFamily="34" charset="0"/>
              </a:rPr>
              <a:t>customized in silicon</a:t>
            </a:r>
            <a:r>
              <a:rPr lang="en-US" sz="1600" dirty="0">
                <a:latin typeface="Calibri" panose="020F0502020204030204" pitchFamily="34" charset="0"/>
                <a:cs typeface="Calibri" panose="020F0502020204030204" pitchFamily="34" charset="0"/>
              </a:rPr>
              <a:t> for target workloads via simple configuration registers</a:t>
            </a:r>
          </a:p>
          <a:p>
            <a:pPr marL="536575" lvl="1" indent="-179388"/>
            <a:r>
              <a:rPr lang="en-US" sz="1600" dirty="0">
                <a:latin typeface="Calibri" panose="020F0502020204030204" pitchFamily="34" charset="0"/>
                <a:cs typeface="Calibri" panose="020F0502020204030204" pitchFamily="34" charset="0"/>
              </a:rPr>
              <a:t>Proposes</a:t>
            </a:r>
            <a:r>
              <a:rPr lang="en-US" sz="1600" b="1" dirty="0">
                <a:solidFill>
                  <a:schemeClr val="accent6">
                    <a:lumMod val="75000"/>
                  </a:schemeClr>
                </a:solidFill>
                <a:latin typeface="Calibri" panose="020F0502020204030204" pitchFamily="34" charset="0"/>
                <a:cs typeface="Calibri" panose="020F0502020204030204" pitchFamily="34" charset="0"/>
              </a:rPr>
              <a:t> a realistic and practical</a:t>
            </a:r>
            <a:r>
              <a:rPr lang="en-US" sz="1600" dirty="0">
                <a:latin typeface="Calibri" panose="020F0502020204030204" pitchFamily="34" charset="0"/>
                <a:cs typeface="Calibri" panose="020F0502020204030204" pitchFamily="34" charset="0"/>
              </a:rPr>
              <a:t> implementation of RL algorithm in hardware</a:t>
            </a:r>
          </a:p>
          <a:p>
            <a:r>
              <a:rPr lang="en-US" sz="1800" b="1" dirty="0">
                <a:solidFill>
                  <a:srgbClr val="7030A0"/>
                </a:solidFill>
                <a:latin typeface="Calibri" panose="020F0502020204030204" pitchFamily="34" charset="0"/>
                <a:cs typeface="Calibri" panose="020F0502020204030204" pitchFamily="34" charset="0"/>
              </a:rPr>
              <a:t>Key Results</a:t>
            </a:r>
            <a:r>
              <a:rPr lang="en-US" sz="1800" dirty="0">
                <a:latin typeface="Calibri" panose="020F0502020204030204" pitchFamily="34" charset="0"/>
                <a:cs typeface="Calibri" panose="020F0502020204030204" pitchFamily="34" charset="0"/>
              </a:rPr>
              <a:t>:</a:t>
            </a:r>
          </a:p>
          <a:p>
            <a:pPr marL="536575" lvl="1" indent="-179388"/>
            <a:r>
              <a:rPr lang="en-US" sz="1600" dirty="0">
                <a:latin typeface="Calibri" panose="020F0502020204030204" pitchFamily="34" charset="0"/>
                <a:cs typeface="Calibri" panose="020F0502020204030204" pitchFamily="34" charset="0"/>
              </a:rPr>
              <a:t>Evaluated using a wide range of workloads from SPEC CPU, PARSEC, </a:t>
            </a:r>
            <a:r>
              <a:rPr lang="en-US" sz="1600" dirty="0" err="1">
                <a:latin typeface="Calibri" panose="020F0502020204030204" pitchFamily="34" charset="0"/>
                <a:cs typeface="Calibri" panose="020F0502020204030204" pitchFamily="34" charset="0"/>
              </a:rPr>
              <a:t>Ligra</a:t>
            </a:r>
            <a:r>
              <a:rPr lang="en-US" sz="1600" dirty="0">
                <a:latin typeface="Calibri" panose="020F0502020204030204" pitchFamily="34" charset="0"/>
                <a:cs typeface="Calibri" panose="020F0502020204030204" pitchFamily="34" charset="0"/>
              </a:rPr>
              <a:t>, </a:t>
            </a:r>
            <a:r>
              <a:rPr lang="en-US" sz="1600" dirty="0" err="1">
                <a:latin typeface="Calibri" panose="020F0502020204030204" pitchFamily="34" charset="0"/>
                <a:cs typeface="Calibri" panose="020F0502020204030204" pitchFamily="34" charset="0"/>
              </a:rPr>
              <a:t>Cloudsuite</a:t>
            </a:r>
            <a:endParaRPr lang="en-US" sz="1600" dirty="0">
              <a:latin typeface="Calibri" panose="020F0502020204030204" pitchFamily="34" charset="0"/>
              <a:cs typeface="Calibri" panose="020F0502020204030204" pitchFamily="34" charset="0"/>
            </a:endParaRPr>
          </a:p>
          <a:p>
            <a:pPr marL="536575" lvl="1" indent="-179388"/>
            <a:r>
              <a:rPr lang="en-US" sz="1600" dirty="0">
                <a:latin typeface="Calibri" panose="020F0502020204030204" pitchFamily="34" charset="0"/>
                <a:cs typeface="Calibri" panose="020F0502020204030204" pitchFamily="34" charset="0"/>
              </a:rPr>
              <a:t>Outperforms best prefetcher (in 1-core config.) by </a:t>
            </a:r>
            <a:r>
              <a:rPr lang="en-US" sz="1600" b="1" dirty="0">
                <a:solidFill>
                  <a:srgbClr val="7030A0"/>
                </a:solidFill>
                <a:latin typeface="Calibri" panose="020F0502020204030204" pitchFamily="34" charset="0"/>
                <a:cs typeface="Calibri" panose="020F0502020204030204" pitchFamily="34" charset="0"/>
              </a:rPr>
              <a:t>3.4%, 7.7% and 17%</a:t>
            </a:r>
            <a:r>
              <a:rPr lang="en-US" sz="1600" b="1" dirty="0">
                <a:solidFill>
                  <a:srgbClr val="C00000"/>
                </a:solidFill>
                <a:latin typeface="Calibri" panose="020F0502020204030204" pitchFamily="34" charset="0"/>
                <a:cs typeface="Calibri" panose="020F0502020204030204" pitchFamily="34" charset="0"/>
              </a:rPr>
              <a:t> </a:t>
            </a:r>
            <a:r>
              <a:rPr lang="en-US" sz="1600" dirty="0">
                <a:latin typeface="Calibri" panose="020F0502020204030204" pitchFamily="34" charset="0"/>
                <a:cs typeface="Calibri" panose="020F0502020204030204" pitchFamily="34" charset="0"/>
              </a:rPr>
              <a:t>in 1/4/</a:t>
            </a:r>
            <a:r>
              <a:rPr lang="en-US" sz="1600" dirty="0" err="1">
                <a:latin typeface="Calibri" panose="020F0502020204030204" pitchFamily="34" charset="0"/>
                <a:cs typeface="Calibri" panose="020F0502020204030204" pitchFamily="34" charset="0"/>
              </a:rPr>
              <a:t>bw</a:t>
            </a:r>
            <a:r>
              <a:rPr lang="en-US" sz="1600" dirty="0">
                <a:latin typeface="Calibri" panose="020F0502020204030204" pitchFamily="34" charset="0"/>
                <a:cs typeface="Calibri" panose="020F0502020204030204" pitchFamily="34" charset="0"/>
              </a:rPr>
              <a:t>-constrained cores</a:t>
            </a:r>
          </a:p>
          <a:p>
            <a:pPr marL="536575" lvl="1" indent="-179388"/>
            <a:r>
              <a:rPr lang="en-US" sz="1600" dirty="0">
                <a:latin typeface="Calibri" panose="020F0502020204030204" pitchFamily="34" charset="0"/>
                <a:cs typeface="Calibri" panose="020F0502020204030204" pitchFamily="34" charset="0"/>
              </a:rPr>
              <a:t>Up to </a:t>
            </a:r>
            <a:r>
              <a:rPr lang="en-US" sz="1600" b="1" dirty="0">
                <a:solidFill>
                  <a:srgbClr val="7030A0"/>
                </a:solidFill>
                <a:latin typeface="Calibri" panose="020F0502020204030204" pitchFamily="34" charset="0"/>
                <a:cs typeface="Calibri" panose="020F0502020204030204" pitchFamily="34" charset="0"/>
              </a:rPr>
              <a:t>7.8% more performance </a:t>
            </a:r>
            <a:r>
              <a:rPr lang="en-US" sz="1600" dirty="0">
                <a:latin typeface="Calibri" panose="020F0502020204030204" pitchFamily="34" charset="0"/>
                <a:cs typeface="Calibri" panose="020F0502020204030204" pitchFamily="34" charset="0"/>
              </a:rPr>
              <a:t>over basic Pythia across </a:t>
            </a:r>
            <a:r>
              <a:rPr lang="en-US" sz="1600" dirty="0" err="1">
                <a:latin typeface="Calibri" panose="020F0502020204030204" pitchFamily="34" charset="0"/>
                <a:cs typeface="Calibri" panose="020F0502020204030204" pitchFamily="34" charset="0"/>
              </a:rPr>
              <a:t>Ligra</a:t>
            </a:r>
            <a:r>
              <a:rPr lang="en-US" sz="1600" dirty="0">
                <a:latin typeface="Calibri" panose="020F0502020204030204" pitchFamily="34" charset="0"/>
                <a:cs typeface="Calibri" panose="020F0502020204030204" pitchFamily="34" charset="0"/>
              </a:rPr>
              <a:t> workloads via simple customization</a:t>
            </a:r>
          </a:p>
        </p:txBody>
      </p:sp>
    </p:spTree>
    <p:extLst>
      <p:ext uri="{BB962C8B-B14F-4D97-AF65-F5344CB8AC3E}">
        <p14:creationId xmlns:p14="http://schemas.microsoft.com/office/powerpoint/2010/main" val="28060684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9"/>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
                                            <p:txEl>
                                              <p:pRg st="9" end="9"/>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3">
                                            <p:txEl>
                                              <p:pRg st="11" end="11"/>
                                            </p:txEl>
                                          </p:spTgt>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0"/>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2" end="12"/>
                                            </p:txEl>
                                          </p:spTgt>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3">
                                            <p:txEl>
                                              <p:pRg st="13" end="13"/>
                                            </p:txEl>
                                          </p:spTgt>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3">
                                            <p:txEl>
                                              <p:pRg st="14" end="14"/>
                                            </p:txEl>
                                          </p:spTgt>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3">
                                            <p:txEl>
                                              <p:pRg st="15" end="15"/>
                                            </p:txEl>
                                          </p:spTgt>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11"/>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0" grpId="0" animBg="1"/>
      <p:bldP spid="9" grpId="0" animBg="1"/>
      <p:bldP spid="6" grpId="0" animBg="1"/>
      <p:bldP spid="4" grpId="0" animBg="1"/>
      <p:bldP spid="13" grpId="0" animBg="1"/>
    </p:bldLst>
  </p:timing>
</p:sld>
</file>

<file path=ppt/slides/slide3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E5BD8FD-8814-1C4A-84D3-B2D6C3AD0CBF}"/>
              </a:ext>
            </a:extLst>
          </p:cNvPr>
          <p:cNvSpPr>
            <a:spLocks noGrp="1"/>
          </p:cNvSpPr>
          <p:nvPr>
            <p:ph type="title"/>
          </p:nvPr>
        </p:nvSpPr>
        <p:spPr/>
        <p:txBody>
          <a:bodyPr/>
          <a:lstStyle/>
          <a:p>
            <a:r>
              <a:rPr lang="en-US" sz="3800" dirty="0"/>
              <a:t>Key Shortcomings in Prior Prefetchers</a:t>
            </a:r>
          </a:p>
        </p:txBody>
      </p:sp>
      <p:sp>
        <p:nvSpPr>
          <p:cNvPr id="5" name="Content Placeholder 4">
            <a:extLst>
              <a:ext uri="{FF2B5EF4-FFF2-40B4-BE49-F238E27FC236}">
                <a16:creationId xmlns:a16="http://schemas.microsoft.com/office/drawing/2014/main" id="{50C54CB4-985E-7444-B83B-9DD4B2AA78DF}"/>
              </a:ext>
            </a:extLst>
          </p:cNvPr>
          <p:cNvSpPr>
            <a:spLocks noGrp="1"/>
          </p:cNvSpPr>
          <p:nvPr>
            <p:ph idx="1"/>
          </p:nvPr>
        </p:nvSpPr>
        <p:spPr/>
        <p:txBody>
          <a:bodyPr>
            <a:normAutofit/>
          </a:bodyPr>
          <a:lstStyle/>
          <a:p>
            <a:r>
              <a:rPr lang="en-US" sz="3000" dirty="0">
                <a:latin typeface="Calibri" panose="020F0502020204030204" pitchFamily="34" charset="0"/>
                <a:cs typeface="Calibri" panose="020F0502020204030204" pitchFamily="34" charset="0"/>
              </a:rPr>
              <a:t>We observe </a:t>
            </a:r>
            <a:r>
              <a:rPr lang="en-US" sz="3000" b="1" dirty="0">
                <a:solidFill>
                  <a:srgbClr val="C00000"/>
                </a:solidFill>
                <a:latin typeface="Calibri" panose="020F0502020204030204" pitchFamily="34" charset="0"/>
                <a:cs typeface="Calibri" panose="020F0502020204030204" pitchFamily="34" charset="0"/>
              </a:rPr>
              <a:t>three key shortcomings</a:t>
            </a:r>
            <a:r>
              <a:rPr lang="en-US" sz="3000" dirty="0">
                <a:latin typeface="Calibri" panose="020F0502020204030204" pitchFamily="34" charset="0"/>
                <a:cs typeface="Calibri" panose="020F0502020204030204" pitchFamily="34" charset="0"/>
              </a:rPr>
              <a:t> that significantly limit performance benefits of prior prefetchers</a:t>
            </a:r>
          </a:p>
        </p:txBody>
      </p:sp>
      <p:sp>
        <p:nvSpPr>
          <p:cNvPr id="6" name="Rectangle 5">
            <a:extLst>
              <a:ext uri="{FF2B5EF4-FFF2-40B4-BE49-F238E27FC236}">
                <a16:creationId xmlns:a16="http://schemas.microsoft.com/office/drawing/2014/main" id="{6F21AB0B-7F8D-C841-A2EF-3CF16CC35568}"/>
              </a:ext>
            </a:extLst>
          </p:cNvPr>
          <p:cNvSpPr/>
          <p:nvPr/>
        </p:nvSpPr>
        <p:spPr>
          <a:xfrm>
            <a:off x="0" y="2258171"/>
            <a:ext cx="9144000" cy="82693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Predict mainly using a </a:t>
            </a:r>
            <a:r>
              <a:rPr kumimoji="0" lang="en-US" sz="3200" b="1" i="0" u="none" strike="noStrike" kern="1200" cap="none" spc="0" normalizeH="0" baseline="0" noProof="0" dirty="0">
                <a:ln>
                  <a:noFill/>
                </a:ln>
                <a:solidFill>
                  <a:srgbClr val="FFFF00"/>
                </a:solidFill>
                <a:effectLst/>
                <a:uLnTx/>
                <a:uFillTx/>
                <a:latin typeface="Calibri" panose="020F0502020204030204" pitchFamily="34" charset="0"/>
                <a:ea typeface="+mn-ea"/>
                <a:cs typeface="Calibri" panose="020F0502020204030204" pitchFamily="34" charset="0"/>
              </a:rPr>
              <a:t>single program feature</a:t>
            </a:r>
          </a:p>
        </p:txBody>
      </p:sp>
      <p:sp>
        <p:nvSpPr>
          <p:cNvPr id="7" name="Rectangle 6">
            <a:extLst>
              <a:ext uri="{FF2B5EF4-FFF2-40B4-BE49-F238E27FC236}">
                <a16:creationId xmlns:a16="http://schemas.microsoft.com/office/drawing/2014/main" id="{5F42E4B1-E4C8-134F-B7EF-54760F12B47B}"/>
              </a:ext>
            </a:extLst>
          </p:cNvPr>
          <p:cNvSpPr/>
          <p:nvPr/>
        </p:nvSpPr>
        <p:spPr>
          <a:xfrm>
            <a:off x="0" y="3429000"/>
            <a:ext cx="9144000" cy="82693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Lack inherent </a:t>
            </a:r>
            <a:r>
              <a:rPr kumimoji="0" lang="en-US" sz="3200" b="1" i="0" u="none" strike="noStrike" kern="1200" cap="none" spc="0" normalizeH="0" baseline="0" noProof="0" dirty="0">
                <a:ln>
                  <a:noFill/>
                </a:ln>
                <a:solidFill>
                  <a:srgbClr val="FFFF00"/>
                </a:solidFill>
                <a:effectLst/>
                <a:uLnTx/>
                <a:uFillTx/>
                <a:latin typeface="Calibri" panose="020F0502020204030204" pitchFamily="34" charset="0"/>
                <a:ea typeface="+mn-ea"/>
                <a:cs typeface="Calibri" panose="020F0502020204030204" pitchFamily="34" charset="0"/>
              </a:rPr>
              <a:t>system awareness</a:t>
            </a:r>
          </a:p>
        </p:txBody>
      </p:sp>
      <p:sp>
        <p:nvSpPr>
          <p:cNvPr id="8" name="Rectangle 7">
            <a:extLst>
              <a:ext uri="{FF2B5EF4-FFF2-40B4-BE49-F238E27FC236}">
                <a16:creationId xmlns:a16="http://schemas.microsoft.com/office/drawing/2014/main" id="{F4DF45F0-4550-7F44-B962-423337D47660}"/>
              </a:ext>
            </a:extLst>
          </p:cNvPr>
          <p:cNvSpPr/>
          <p:nvPr/>
        </p:nvSpPr>
        <p:spPr>
          <a:xfrm>
            <a:off x="0" y="4599829"/>
            <a:ext cx="9144000" cy="82693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Lack </a:t>
            </a:r>
            <a:r>
              <a:rPr kumimoji="0" lang="en-US" sz="3200" b="1" i="0" u="none" strike="noStrike" kern="1200" cap="none" spc="0" normalizeH="0" baseline="0" noProof="0" dirty="0">
                <a:ln>
                  <a:noFill/>
                </a:ln>
                <a:solidFill>
                  <a:srgbClr val="FFFF00"/>
                </a:solidFill>
                <a:effectLst/>
                <a:uLnTx/>
                <a:uFillTx/>
                <a:latin typeface="Calibri" panose="020F0502020204030204" pitchFamily="34" charset="0"/>
                <a:ea typeface="+mn-ea"/>
                <a:cs typeface="Calibri" panose="020F0502020204030204" pitchFamily="34" charset="0"/>
              </a:rPr>
              <a:t>in-silicon customizability</a:t>
            </a:r>
            <a:endParaRPr kumimoji="0" lang="en-US" sz="32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9" name="Rectangle 8">
            <a:extLst>
              <a:ext uri="{FF2B5EF4-FFF2-40B4-BE49-F238E27FC236}">
                <a16:creationId xmlns:a16="http://schemas.microsoft.com/office/drawing/2014/main" id="{D5E3FCCB-96D5-784F-A7F1-E91AC10581A7}"/>
              </a:ext>
            </a:extLst>
          </p:cNvPr>
          <p:cNvSpPr/>
          <p:nvPr/>
        </p:nvSpPr>
        <p:spPr>
          <a:xfrm>
            <a:off x="31804" y="2313830"/>
            <a:ext cx="675861" cy="69176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a:ln>
                  <a:noFill/>
                </a:ln>
                <a:solidFill>
                  <a:prstClr val="white"/>
                </a:solidFill>
                <a:effectLst/>
                <a:uLnTx/>
                <a:uFillTx/>
                <a:latin typeface="Lato Black" panose="020F0502020204030203" pitchFamily="34" charset="77"/>
                <a:ea typeface="+mn-ea"/>
                <a:cs typeface="+mn-cs"/>
              </a:rPr>
              <a:t>1</a:t>
            </a:r>
            <a:endParaRPr kumimoji="0" lang="en-US" sz="3000" b="1" i="0" u="none" strike="noStrike" kern="1200" cap="none" spc="0" normalizeH="0" baseline="0" noProof="0" dirty="0">
              <a:ln>
                <a:noFill/>
              </a:ln>
              <a:solidFill>
                <a:prstClr val="white"/>
              </a:solidFill>
              <a:effectLst/>
              <a:uLnTx/>
              <a:uFillTx/>
              <a:latin typeface="Lato Black" panose="020F0502020204030203" pitchFamily="34" charset="77"/>
              <a:ea typeface="+mn-ea"/>
              <a:cs typeface="+mn-cs"/>
            </a:endParaRPr>
          </a:p>
        </p:txBody>
      </p:sp>
      <p:sp>
        <p:nvSpPr>
          <p:cNvPr id="10" name="Rectangle 9">
            <a:extLst>
              <a:ext uri="{FF2B5EF4-FFF2-40B4-BE49-F238E27FC236}">
                <a16:creationId xmlns:a16="http://schemas.microsoft.com/office/drawing/2014/main" id="{240621A8-FD2F-9A4F-958E-C654EBD70AED}"/>
              </a:ext>
            </a:extLst>
          </p:cNvPr>
          <p:cNvSpPr/>
          <p:nvPr/>
        </p:nvSpPr>
        <p:spPr>
          <a:xfrm>
            <a:off x="31803" y="3499087"/>
            <a:ext cx="675861" cy="69176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a:noFill/>
                </a:ln>
                <a:solidFill>
                  <a:prstClr val="white"/>
                </a:solidFill>
                <a:effectLst/>
                <a:uLnTx/>
                <a:uFillTx/>
                <a:latin typeface="Lato Black" panose="020F0502020204030203" pitchFamily="34" charset="77"/>
                <a:ea typeface="+mn-ea"/>
                <a:cs typeface="+mn-cs"/>
              </a:rPr>
              <a:t>2</a:t>
            </a:r>
            <a:endParaRPr kumimoji="0" lang="en-US" sz="3000" b="1" i="0" u="none" strike="noStrike" kern="1200" cap="none" spc="0" normalizeH="0" baseline="0" noProof="0" dirty="0">
              <a:ln>
                <a:noFill/>
              </a:ln>
              <a:solidFill>
                <a:prstClr val="white"/>
              </a:solidFill>
              <a:effectLst/>
              <a:uLnTx/>
              <a:uFillTx/>
              <a:latin typeface="Lato Black" panose="020F0502020204030203" pitchFamily="34" charset="77"/>
              <a:ea typeface="+mn-ea"/>
              <a:cs typeface="+mn-cs"/>
            </a:endParaRPr>
          </a:p>
        </p:txBody>
      </p:sp>
      <p:sp>
        <p:nvSpPr>
          <p:cNvPr id="11" name="Rectangle 10">
            <a:extLst>
              <a:ext uri="{FF2B5EF4-FFF2-40B4-BE49-F238E27FC236}">
                <a16:creationId xmlns:a16="http://schemas.microsoft.com/office/drawing/2014/main" id="{5FED9F05-0C36-C347-9B3D-250673C37CF2}"/>
              </a:ext>
            </a:extLst>
          </p:cNvPr>
          <p:cNvSpPr/>
          <p:nvPr/>
        </p:nvSpPr>
        <p:spPr>
          <a:xfrm>
            <a:off x="31802" y="4667415"/>
            <a:ext cx="675861" cy="69176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a:noFill/>
                </a:ln>
                <a:solidFill>
                  <a:prstClr val="white"/>
                </a:solidFill>
                <a:effectLst/>
                <a:uLnTx/>
                <a:uFillTx/>
                <a:latin typeface="Lato Black" panose="020F0502020204030203" pitchFamily="34" charset="77"/>
                <a:ea typeface="+mn-ea"/>
                <a:cs typeface="+mn-cs"/>
              </a:rPr>
              <a:t>3</a:t>
            </a:r>
            <a:endParaRPr kumimoji="0" lang="en-US" sz="3000" b="1" i="0" u="none" strike="noStrike" kern="1200" cap="none" spc="0" normalizeH="0" baseline="0" noProof="0" dirty="0">
              <a:ln>
                <a:noFill/>
              </a:ln>
              <a:solidFill>
                <a:prstClr val="white"/>
              </a:solidFill>
              <a:effectLst/>
              <a:uLnTx/>
              <a:uFillTx/>
              <a:latin typeface="Lato Black" panose="020F0502020204030203" pitchFamily="34" charset="77"/>
              <a:ea typeface="+mn-ea"/>
              <a:cs typeface="+mn-cs"/>
            </a:endParaRPr>
          </a:p>
        </p:txBody>
      </p:sp>
    </p:spTree>
    <p:extLst>
      <p:ext uri="{BB962C8B-B14F-4D97-AF65-F5344CB8AC3E}">
        <p14:creationId xmlns:p14="http://schemas.microsoft.com/office/powerpoint/2010/main" val="12861791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Lst>
  </p:timing>
</p:sld>
</file>

<file path=ppt/slides/slide3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0AD11F8-F0EF-7C4D-86C5-B76B163FE8AF}"/>
              </a:ext>
            </a:extLst>
          </p:cNvPr>
          <p:cNvSpPr>
            <a:spLocks noGrp="1"/>
          </p:cNvSpPr>
          <p:nvPr>
            <p:ph type="title"/>
          </p:nvPr>
        </p:nvSpPr>
        <p:spPr/>
        <p:txBody>
          <a:bodyPr/>
          <a:lstStyle/>
          <a:p>
            <a:r>
              <a:rPr lang="en-US" dirty="0"/>
              <a:t>Our Goal</a:t>
            </a:r>
          </a:p>
        </p:txBody>
      </p:sp>
      <p:sp>
        <p:nvSpPr>
          <p:cNvPr id="6" name="Rounded Rectangle 5">
            <a:extLst>
              <a:ext uri="{FF2B5EF4-FFF2-40B4-BE49-F238E27FC236}">
                <a16:creationId xmlns:a16="http://schemas.microsoft.com/office/drawing/2014/main" id="{00F8F039-743D-2642-84D6-4D49626B242B}"/>
              </a:ext>
            </a:extLst>
          </p:cNvPr>
          <p:cNvSpPr/>
          <p:nvPr/>
        </p:nvSpPr>
        <p:spPr>
          <a:xfrm>
            <a:off x="83925" y="1521070"/>
            <a:ext cx="8976149" cy="4237891"/>
          </a:xfrm>
          <a:prstGeom prst="roundRect">
            <a:avLst>
              <a:gd name="adj" fmla="val 6175"/>
            </a:avLst>
          </a:prstGeom>
          <a:solidFill>
            <a:srgbClr val="DAE3F3"/>
          </a:solidFill>
          <a:ln w="38100"/>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200" b="0" i="0" u="none" strike="noStrike" kern="1200" cap="none" spc="0" normalizeH="0" baseline="0" noProof="0" dirty="0">
                <a:ln>
                  <a:noFill/>
                </a:ln>
                <a:solidFill>
                  <a:prstClr val="black"/>
                </a:solidFill>
                <a:effectLst/>
                <a:uLnTx/>
                <a:uFillTx/>
                <a:latin typeface="Calibri" panose="020F0502020204030204"/>
                <a:ea typeface="+mn-ea"/>
                <a:cs typeface="+mn-cs"/>
              </a:rPr>
              <a:t>A </a:t>
            </a:r>
            <a:r>
              <a:rPr kumimoji="0" lang="en-US" sz="4200" b="1" i="0" u="none" strike="noStrike" kern="1200" cap="none" spc="0" normalizeH="0" baseline="0" noProof="0" dirty="0">
                <a:ln>
                  <a:noFill/>
                </a:ln>
                <a:solidFill>
                  <a:srgbClr val="000CFF"/>
                </a:solidFill>
                <a:effectLst/>
                <a:uLnTx/>
                <a:uFillTx/>
                <a:latin typeface="Calibri" panose="020F0502020204030204"/>
                <a:ea typeface="+mn-ea"/>
                <a:cs typeface="+mn-cs"/>
              </a:rPr>
              <a:t>prefetching</a:t>
            </a:r>
            <a:r>
              <a:rPr kumimoji="0" lang="en-US" sz="4200" b="0" i="0" u="none" strike="noStrike" kern="1200" cap="none" spc="0" normalizeH="0" baseline="0" noProof="0" dirty="0">
                <a:ln>
                  <a:noFill/>
                </a:ln>
                <a:solidFill>
                  <a:srgbClr val="000CFF"/>
                </a:solidFill>
                <a:effectLst/>
                <a:uLnTx/>
                <a:uFillTx/>
                <a:latin typeface="Calibri" panose="020F0502020204030204"/>
                <a:ea typeface="+mn-ea"/>
                <a:cs typeface="+mn-cs"/>
              </a:rPr>
              <a:t> </a:t>
            </a:r>
            <a:r>
              <a:rPr kumimoji="0" lang="en-US" sz="4200" b="1" i="0" u="none" strike="noStrike" kern="1200" cap="none" spc="0" normalizeH="0" baseline="0" noProof="0" dirty="0">
                <a:ln>
                  <a:noFill/>
                </a:ln>
                <a:solidFill>
                  <a:srgbClr val="000CFF"/>
                </a:solidFill>
                <a:effectLst/>
                <a:uLnTx/>
                <a:uFillTx/>
                <a:latin typeface="Calibri" panose="020F0502020204030204"/>
                <a:ea typeface="+mn-ea"/>
                <a:cs typeface="+mn-cs"/>
              </a:rPr>
              <a:t>framework</a:t>
            </a:r>
            <a:r>
              <a:rPr kumimoji="0" lang="en-US" sz="4200" b="0" i="0" u="none" strike="noStrike" kern="1200" cap="none" spc="0" normalizeH="0" baseline="0" noProof="0" dirty="0">
                <a:ln>
                  <a:noFill/>
                </a:ln>
                <a:solidFill>
                  <a:prstClr val="black"/>
                </a:solidFill>
                <a:effectLst/>
                <a:uLnTx/>
                <a:uFillTx/>
                <a:latin typeface="Calibri" panose="020F0502020204030204"/>
                <a:ea typeface="+mn-ea"/>
                <a:cs typeface="+mn-cs"/>
              </a:rPr>
              <a:t> that can:</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ctr" defTabSz="457200" rtl="0" eaLnBrk="1" fontAlgn="auto" latinLnBrk="0" hangingPunct="1">
              <a:lnSpc>
                <a:spcPct val="100000"/>
              </a:lnSpc>
              <a:spcBef>
                <a:spcPts val="0"/>
              </a:spcBef>
              <a:spcAft>
                <a:spcPts val="0"/>
              </a:spcAft>
              <a:buClrTx/>
              <a:buSzTx/>
              <a:buFontTx/>
              <a:buAutoNum type="arabicPeriod"/>
              <a:tabLst/>
              <a:defRPr/>
            </a:pPr>
            <a:r>
              <a:rPr kumimoji="0" lang="en-US" sz="3400" b="0" i="0" u="none" strike="noStrike" kern="1200" cap="none" spc="0" normalizeH="0" baseline="0" noProof="0" dirty="0">
                <a:ln>
                  <a:noFill/>
                </a:ln>
                <a:solidFill>
                  <a:prstClr val="black"/>
                </a:solidFill>
                <a:effectLst/>
                <a:uLnTx/>
                <a:uFillTx/>
                <a:latin typeface="Calibri" panose="020F0502020204030204"/>
                <a:ea typeface="+mn-ea"/>
                <a:cs typeface="+mn-cs"/>
              </a:rPr>
              <a:t>Learn to prefetch using </a:t>
            </a:r>
            <a:r>
              <a:rPr kumimoji="0" lang="en-US" sz="3400" b="1" i="0" u="none" strike="noStrike" kern="1200" cap="none" spc="0" normalizeH="0" baseline="0" noProof="0" dirty="0">
                <a:ln>
                  <a:noFill/>
                </a:ln>
                <a:solidFill>
                  <a:srgbClr val="70AD47"/>
                </a:solidFill>
                <a:effectLst/>
                <a:uLnTx/>
                <a:uFillTx/>
                <a:latin typeface="Calibri" panose="020F0502020204030204"/>
                <a:ea typeface="+mn-ea"/>
                <a:cs typeface="+mn-cs"/>
              </a:rPr>
              <a:t>multiple features</a:t>
            </a:r>
            <a:r>
              <a:rPr kumimoji="0" lang="en-US" sz="3400" b="0" i="0" u="none" strike="noStrike" kern="1200" cap="none" spc="0" normalizeH="0" baseline="0" noProof="0" dirty="0">
                <a:ln>
                  <a:noFill/>
                </a:ln>
                <a:solidFill>
                  <a:prstClr val="black"/>
                </a:solidFill>
                <a:effectLst/>
                <a:uLnTx/>
                <a:uFillTx/>
                <a:latin typeface="Calibri" panose="020F0502020204030204"/>
                <a:ea typeface="+mn-ea"/>
                <a:cs typeface="+mn-cs"/>
              </a:rPr>
              <a:t> and </a:t>
            </a:r>
            <a:r>
              <a:rPr kumimoji="0" lang="en-US" sz="3400" b="1" i="0" u="none" strike="noStrike" kern="1200" cap="none" spc="0" normalizeH="0" baseline="0" noProof="0" dirty="0">
                <a:ln>
                  <a:noFill/>
                </a:ln>
                <a:solidFill>
                  <a:srgbClr val="70AD47"/>
                </a:solidFill>
                <a:effectLst/>
                <a:uLnTx/>
                <a:uFillTx/>
                <a:latin typeface="Calibri" panose="020F0502020204030204"/>
                <a:ea typeface="+mn-ea"/>
                <a:cs typeface="+mn-cs"/>
              </a:rPr>
              <a:t>inherent system-level feedback</a:t>
            </a:r>
            <a:r>
              <a:rPr kumimoji="0" lang="en-US" sz="3400" b="0" i="0" u="none" strike="noStrike" kern="1200" cap="none" spc="0" normalizeH="0" baseline="0" noProof="0" dirty="0">
                <a:ln>
                  <a:noFill/>
                </a:ln>
                <a:solidFill>
                  <a:prstClr val="black"/>
                </a:solidFill>
                <a:effectLst/>
                <a:uLnTx/>
                <a:uFillTx/>
                <a:latin typeface="Calibri" panose="020F0502020204030204"/>
                <a:ea typeface="+mn-ea"/>
                <a:cs typeface="+mn-cs"/>
              </a:rPr>
              <a:t> information</a:t>
            </a:r>
          </a:p>
          <a:p>
            <a:pPr marL="342900" marR="0" lvl="0" indent="-342900" algn="ctr" defTabSz="457200" rtl="0" eaLnBrk="1" fontAlgn="auto" latinLnBrk="0" hangingPunct="1">
              <a:lnSpc>
                <a:spcPct val="100000"/>
              </a:lnSpc>
              <a:spcBef>
                <a:spcPts val="0"/>
              </a:spcBef>
              <a:spcAft>
                <a:spcPts val="0"/>
              </a:spcAft>
              <a:buClrTx/>
              <a:buSzTx/>
              <a:buFontTx/>
              <a:buAutoNum type="arabicPeriod"/>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ctr" defTabSz="457200" rtl="0" eaLnBrk="1" fontAlgn="auto" latinLnBrk="0" hangingPunct="1">
              <a:lnSpc>
                <a:spcPct val="100000"/>
              </a:lnSpc>
              <a:spcBef>
                <a:spcPts val="0"/>
              </a:spcBef>
              <a:spcAft>
                <a:spcPts val="0"/>
              </a:spcAft>
              <a:buClrTx/>
              <a:buSzTx/>
              <a:buFontTx/>
              <a:buAutoNum type="arabicPeriod"/>
              <a:tabLst/>
              <a:defRPr/>
            </a:pP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ctr" defTabSz="457200" rtl="0" eaLnBrk="1" fontAlgn="auto" latinLnBrk="0" hangingPunct="1">
              <a:lnSpc>
                <a:spcPct val="100000"/>
              </a:lnSpc>
              <a:spcBef>
                <a:spcPts val="0"/>
              </a:spcBef>
              <a:spcAft>
                <a:spcPts val="0"/>
              </a:spcAft>
              <a:buClrTx/>
              <a:buSzTx/>
              <a:buFontTx/>
              <a:buAutoNum type="arabicPeriod"/>
              <a:tabLst/>
              <a:defRPr/>
            </a:pPr>
            <a:r>
              <a:rPr kumimoji="0" lang="en-US" sz="3400" b="0" i="0" u="none" strike="noStrike" kern="1200" cap="none" spc="0" normalizeH="0" baseline="0" noProof="0" dirty="0">
                <a:ln>
                  <a:noFill/>
                </a:ln>
                <a:solidFill>
                  <a:prstClr val="black"/>
                </a:solidFill>
                <a:effectLst/>
                <a:uLnTx/>
                <a:uFillTx/>
                <a:latin typeface="Calibri" panose="020F0502020204030204"/>
                <a:ea typeface="+mn-ea"/>
                <a:cs typeface="+mn-cs"/>
              </a:rPr>
              <a:t>Be </a:t>
            </a:r>
            <a:r>
              <a:rPr kumimoji="0" lang="en-US" sz="3400" b="1" i="0" u="none" strike="noStrike" kern="1200" cap="none" spc="0" normalizeH="0" baseline="0" noProof="0" dirty="0">
                <a:ln>
                  <a:noFill/>
                </a:ln>
                <a:solidFill>
                  <a:srgbClr val="C00000"/>
                </a:solidFill>
                <a:effectLst/>
                <a:uLnTx/>
                <a:uFillTx/>
                <a:latin typeface="Calibri" panose="020F0502020204030204"/>
                <a:ea typeface="+mn-ea"/>
                <a:cs typeface="+mn-cs"/>
              </a:rPr>
              <a:t>easily customized in silicon</a:t>
            </a:r>
            <a:r>
              <a:rPr kumimoji="0" lang="en-US" sz="3400" b="0" i="0" u="none" strike="noStrike" kern="1200" cap="none" spc="0" normalizeH="0" baseline="0" noProof="0" dirty="0">
                <a:ln>
                  <a:noFill/>
                </a:ln>
                <a:solidFill>
                  <a:prstClr val="black"/>
                </a:solidFill>
                <a:effectLst/>
                <a:uLnTx/>
                <a:uFillTx/>
                <a:latin typeface="Calibri" panose="020F0502020204030204"/>
                <a:ea typeface="+mn-ea"/>
                <a:cs typeface="+mn-cs"/>
              </a:rPr>
              <a:t> to use different features and/or change prefetcher’s objectives</a:t>
            </a:r>
          </a:p>
        </p:txBody>
      </p:sp>
    </p:spTree>
    <p:extLst>
      <p:ext uri="{BB962C8B-B14F-4D97-AF65-F5344CB8AC3E}">
        <p14:creationId xmlns:p14="http://schemas.microsoft.com/office/powerpoint/2010/main" val="10233061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3ABE630-4151-074F-8263-49EFB5E0D497}"/>
              </a:ext>
            </a:extLst>
          </p:cNvPr>
          <p:cNvSpPr>
            <a:spLocks noGrp="1"/>
          </p:cNvSpPr>
          <p:nvPr>
            <p:ph type="title"/>
          </p:nvPr>
        </p:nvSpPr>
        <p:spPr/>
        <p:txBody>
          <a:bodyPr/>
          <a:lstStyle/>
          <a:p>
            <a:r>
              <a:rPr lang="en-US" dirty="0"/>
              <a:t>Our Proposal</a:t>
            </a:r>
          </a:p>
        </p:txBody>
      </p:sp>
      <p:pic>
        <p:nvPicPr>
          <p:cNvPr id="11" name="Content Placeholder 10">
            <a:extLst>
              <a:ext uri="{FF2B5EF4-FFF2-40B4-BE49-F238E27FC236}">
                <a16:creationId xmlns:a16="http://schemas.microsoft.com/office/drawing/2014/main" id="{459EE8E4-A7E4-6D4C-B683-1F70FCCCB9B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364504" y="1204572"/>
            <a:ext cx="2414992" cy="2414992"/>
          </a:xfrm>
        </p:spPr>
      </p:pic>
      <p:sp>
        <p:nvSpPr>
          <p:cNvPr id="12" name="TextBox 11">
            <a:extLst>
              <a:ext uri="{FF2B5EF4-FFF2-40B4-BE49-F238E27FC236}">
                <a16:creationId xmlns:a16="http://schemas.microsoft.com/office/drawing/2014/main" id="{AB14BC19-14CB-C74A-8F2C-9DB36EC9727C}"/>
              </a:ext>
            </a:extLst>
          </p:cNvPr>
          <p:cNvSpPr txBox="1"/>
          <p:nvPr/>
        </p:nvSpPr>
        <p:spPr>
          <a:xfrm>
            <a:off x="3711510" y="3702380"/>
            <a:ext cx="1809598" cy="830997"/>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Pythia</a:t>
            </a:r>
            <a:endParaRPr kumimoji="0" lang="en-US" sz="44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14" name="TextBox 13">
            <a:extLst>
              <a:ext uri="{FF2B5EF4-FFF2-40B4-BE49-F238E27FC236}">
                <a16:creationId xmlns:a16="http://schemas.microsoft.com/office/drawing/2014/main" id="{3CFB2216-8DDA-B34B-BDD0-7A67AE10B2F9}"/>
              </a:ext>
            </a:extLst>
          </p:cNvPr>
          <p:cNvSpPr txBox="1"/>
          <p:nvPr/>
        </p:nvSpPr>
        <p:spPr>
          <a:xfrm>
            <a:off x="1818549" y="4616193"/>
            <a:ext cx="5595521" cy="1015663"/>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Formulates prefetching as a </a:t>
            </a:r>
            <a:r>
              <a:rPr kumimoji="0" lang="en-US" sz="3000" b="1" i="0" u="none" strike="noStrike" kern="1200" cap="none" spc="0" normalizeH="0" baseline="0" noProof="0" dirty="0">
                <a:ln>
                  <a:noFill/>
                </a:ln>
                <a:solidFill>
                  <a:srgbClr val="C00000"/>
                </a:solidFill>
                <a:effectLst/>
                <a:uLnTx/>
                <a:uFillTx/>
                <a:latin typeface="Calibri" panose="020F0502020204030204" pitchFamily="34" charset="0"/>
                <a:ea typeface="+mn-ea"/>
                <a:cs typeface="Calibri" panose="020F0502020204030204" pitchFamily="34" charset="0"/>
              </a:rPr>
              <a:t>reinforcement learning problem</a:t>
            </a:r>
          </a:p>
        </p:txBody>
      </p:sp>
      <p:sp>
        <p:nvSpPr>
          <p:cNvPr id="15" name="TextBox 14">
            <a:extLst>
              <a:ext uri="{FF2B5EF4-FFF2-40B4-BE49-F238E27FC236}">
                <a16:creationId xmlns:a16="http://schemas.microsoft.com/office/drawing/2014/main" id="{5CF0F5F5-213D-A341-A7B3-42238F9F4941}"/>
              </a:ext>
            </a:extLst>
          </p:cNvPr>
          <p:cNvSpPr txBox="1"/>
          <p:nvPr/>
        </p:nvSpPr>
        <p:spPr>
          <a:xfrm>
            <a:off x="1919098" y="6263552"/>
            <a:ext cx="5394425" cy="461665"/>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Pythia is named after the oracle of Delphi, who is known for her accurate prophecies</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https://</a:t>
            </a:r>
            <a:r>
              <a:rPr kumimoji="0" lang="en-US" sz="1200" b="0" i="1" u="none" strike="noStrike" kern="1200" cap="none" spc="0" normalizeH="0" baseline="0" noProof="0" dirty="0" err="1">
                <a:ln>
                  <a:noFill/>
                </a:ln>
                <a:solidFill>
                  <a:prstClr val="white">
                    <a:lumMod val="50000"/>
                  </a:prstClr>
                </a:solidFill>
                <a:effectLst/>
                <a:uLnTx/>
                <a:uFillTx/>
                <a:latin typeface="Calibri" panose="020F0502020204030204"/>
                <a:ea typeface="+mn-ea"/>
                <a:cs typeface="+mn-cs"/>
              </a:rPr>
              <a:t>en.wikipedia.org</a:t>
            </a:r>
            <a:r>
              <a:rPr kumimoji="0" lang="en-US" sz="1200" b="0" i="1"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/wiki/Pythia</a:t>
            </a:r>
          </a:p>
        </p:txBody>
      </p:sp>
    </p:spTree>
    <p:extLst>
      <p:ext uri="{BB962C8B-B14F-4D97-AF65-F5344CB8AC3E}">
        <p14:creationId xmlns:p14="http://schemas.microsoft.com/office/powerpoint/2010/main" val="774004893"/>
      </p:ext>
    </p:extLst>
  </p:cSld>
  <p:clrMapOvr>
    <a:masterClrMapping/>
  </p:clrMapOvr>
</p:sld>
</file>

<file path=ppt/slides/slide3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5DBA749-4B46-5846-A229-89C516AB117E}"/>
              </a:ext>
            </a:extLst>
          </p:cNvPr>
          <p:cNvSpPr>
            <a:spLocks noGrp="1"/>
          </p:cNvSpPr>
          <p:nvPr>
            <p:ph type="title"/>
          </p:nvPr>
        </p:nvSpPr>
        <p:spPr/>
        <p:txBody>
          <a:bodyPr/>
          <a:lstStyle/>
          <a:p>
            <a:r>
              <a:rPr lang="en-US" sz="3800" dirty="0"/>
              <a:t>Basics of Reinforcement Learning (RL)</a:t>
            </a:r>
          </a:p>
        </p:txBody>
      </p:sp>
      <p:sp>
        <p:nvSpPr>
          <p:cNvPr id="5" name="Content Placeholder 4">
            <a:extLst>
              <a:ext uri="{FF2B5EF4-FFF2-40B4-BE49-F238E27FC236}">
                <a16:creationId xmlns:a16="http://schemas.microsoft.com/office/drawing/2014/main" id="{90772A9A-66E4-0244-83CD-CADE17C6CDDE}"/>
              </a:ext>
            </a:extLst>
          </p:cNvPr>
          <p:cNvSpPr>
            <a:spLocks noGrp="1"/>
          </p:cNvSpPr>
          <p:nvPr>
            <p:ph idx="1"/>
          </p:nvPr>
        </p:nvSpPr>
        <p:spPr>
          <a:xfrm>
            <a:off x="169011" y="936172"/>
            <a:ext cx="8894602" cy="5789494"/>
          </a:xfrm>
        </p:spPr>
        <p:txBody>
          <a:bodyPr>
            <a:normAutofit/>
          </a:bodyPr>
          <a:lstStyle/>
          <a:p>
            <a:r>
              <a:rPr lang="en-US" sz="3000" dirty="0">
                <a:latin typeface="Calibri" panose="020F0502020204030204" pitchFamily="34" charset="0"/>
                <a:cs typeface="Calibri" panose="020F0502020204030204" pitchFamily="34" charset="0"/>
              </a:rPr>
              <a:t>Algorithmic approach to learn to take an </a:t>
            </a:r>
            <a:r>
              <a:rPr lang="en-US" sz="3000" b="1" dirty="0">
                <a:solidFill>
                  <a:srgbClr val="000CFF"/>
                </a:solidFill>
                <a:latin typeface="Calibri" panose="020F0502020204030204" pitchFamily="34" charset="0"/>
                <a:cs typeface="Calibri" panose="020F0502020204030204" pitchFamily="34" charset="0"/>
              </a:rPr>
              <a:t>action</a:t>
            </a:r>
            <a:r>
              <a:rPr lang="en-US" sz="3000" dirty="0">
                <a:latin typeface="Calibri" panose="020F0502020204030204" pitchFamily="34" charset="0"/>
                <a:cs typeface="Calibri" panose="020F0502020204030204" pitchFamily="34" charset="0"/>
              </a:rPr>
              <a:t> in a given </a:t>
            </a:r>
            <a:r>
              <a:rPr lang="en-US" sz="3000" b="1" dirty="0">
                <a:solidFill>
                  <a:srgbClr val="000CFF"/>
                </a:solidFill>
                <a:latin typeface="Calibri" panose="020F0502020204030204" pitchFamily="34" charset="0"/>
                <a:cs typeface="Calibri" panose="020F0502020204030204" pitchFamily="34" charset="0"/>
              </a:rPr>
              <a:t>situation</a:t>
            </a:r>
            <a:r>
              <a:rPr lang="en-US" sz="3000" dirty="0">
                <a:latin typeface="Calibri" panose="020F0502020204030204" pitchFamily="34" charset="0"/>
                <a:cs typeface="Calibri" panose="020F0502020204030204" pitchFamily="34" charset="0"/>
              </a:rPr>
              <a:t> to maximize a numerical </a:t>
            </a:r>
            <a:r>
              <a:rPr lang="en-US" sz="3000" b="1" dirty="0">
                <a:solidFill>
                  <a:srgbClr val="000CFF"/>
                </a:solidFill>
                <a:latin typeface="Calibri" panose="020F0502020204030204" pitchFamily="34" charset="0"/>
                <a:cs typeface="Calibri" panose="020F0502020204030204" pitchFamily="34" charset="0"/>
              </a:rPr>
              <a:t>reward</a:t>
            </a:r>
          </a:p>
          <a:p>
            <a:endParaRPr lang="en-US" b="1" dirty="0">
              <a:solidFill>
                <a:srgbClr val="C00000"/>
              </a:solidFill>
              <a:latin typeface="Calibri" panose="020F0502020204030204" pitchFamily="34" charset="0"/>
              <a:cs typeface="Calibri" panose="020F0502020204030204" pitchFamily="34" charset="0"/>
            </a:endParaRPr>
          </a:p>
          <a:p>
            <a:endParaRPr lang="en-US" b="1" dirty="0">
              <a:solidFill>
                <a:srgbClr val="C00000"/>
              </a:solidFill>
              <a:latin typeface="Calibri" panose="020F0502020204030204" pitchFamily="34" charset="0"/>
              <a:cs typeface="Calibri" panose="020F0502020204030204" pitchFamily="34" charset="0"/>
            </a:endParaRPr>
          </a:p>
          <a:p>
            <a:endParaRPr lang="en-US" b="1" dirty="0">
              <a:solidFill>
                <a:srgbClr val="C00000"/>
              </a:solidFill>
              <a:latin typeface="Calibri" panose="020F0502020204030204" pitchFamily="34" charset="0"/>
              <a:cs typeface="Calibri" panose="020F0502020204030204" pitchFamily="34" charset="0"/>
            </a:endParaRPr>
          </a:p>
          <a:p>
            <a:endParaRPr lang="en-US" b="1" dirty="0">
              <a:solidFill>
                <a:srgbClr val="C00000"/>
              </a:solidFill>
              <a:latin typeface="Calibri" panose="020F0502020204030204" pitchFamily="34" charset="0"/>
              <a:cs typeface="Calibri" panose="020F0502020204030204" pitchFamily="34" charset="0"/>
            </a:endParaRPr>
          </a:p>
          <a:p>
            <a:endParaRPr lang="en-US" b="1" dirty="0">
              <a:solidFill>
                <a:srgbClr val="C00000"/>
              </a:solidFill>
              <a:latin typeface="Calibri" panose="020F0502020204030204" pitchFamily="34" charset="0"/>
              <a:cs typeface="Calibri" panose="020F0502020204030204" pitchFamily="34" charset="0"/>
            </a:endParaRPr>
          </a:p>
          <a:p>
            <a:endParaRPr lang="en-US" b="1" dirty="0">
              <a:solidFill>
                <a:srgbClr val="C00000"/>
              </a:solidFill>
              <a:latin typeface="Calibri" panose="020F0502020204030204" pitchFamily="34" charset="0"/>
              <a:cs typeface="Calibri" panose="020F0502020204030204" pitchFamily="34" charset="0"/>
            </a:endParaRPr>
          </a:p>
          <a:p>
            <a:endParaRPr lang="en-US" sz="300" dirty="0">
              <a:latin typeface="Calibri" panose="020F0502020204030204" pitchFamily="34" charset="0"/>
              <a:cs typeface="Calibri" panose="020F0502020204030204" pitchFamily="34" charset="0"/>
            </a:endParaRPr>
          </a:p>
          <a:p>
            <a:r>
              <a:rPr lang="en-US" sz="3000" dirty="0">
                <a:latin typeface="Calibri" panose="020F0502020204030204" pitchFamily="34" charset="0"/>
                <a:cs typeface="Calibri" panose="020F0502020204030204" pitchFamily="34" charset="0"/>
              </a:rPr>
              <a:t>Agent stores </a:t>
            </a:r>
            <a:r>
              <a:rPr lang="en-US" sz="3000" b="1" dirty="0">
                <a:solidFill>
                  <a:srgbClr val="C00000"/>
                </a:solidFill>
                <a:latin typeface="Calibri" panose="020F0502020204030204" pitchFamily="34" charset="0"/>
                <a:cs typeface="Calibri" panose="020F0502020204030204" pitchFamily="34" charset="0"/>
              </a:rPr>
              <a:t>Q-values</a:t>
            </a:r>
            <a:r>
              <a:rPr lang="en-US" sz="3000" dirty="0">
                <a:latin typeface="Calibri" panose="020F0502020204030204" pitchFamily="34" charset="0"/>
                <a:cs typeface="Calibri" panose="020F0502020204030204" pitchFamily="34" charset="0"/>
              </a:rPr>
              <a:t> for </a:t>
            </a:r>
            <a:r>
              <a:rPr lang="en-US" sz="3000" i="1" dirty="0">
                <a:solidFill>
                  <a:srgbClr val="C00000"/>
                </a:solidFill>
                <a:latin typeface="Calibri" panose="020F0502020204030204" pitchFamily="34" charset="0"/>
                <a:cs typeface="Calibri" panose="020F0502020204030204" pitchFamily="34" charset="0"/>
              </a:rPr>
              <a:t>every</a:t>
            </a:r>
            <a:r>
              <a:rPr lang="en-US" sz="3000" dirty="0">
                <a:latin typeface="Calibri" panose="020F0502020204030204" pitchFamily="34" charset="0"/>
                <a:cs typeface="Calibri" panose="020F0502020204030204" pitchFamily="34" charset="0"/>
              </a:rPr>
              <a:t> state-action pair</a:t>
            </a:r>
          </a:p>
          <a:p>
            <a:pPr lvl="1"/>
            <a:r>
              <a:rPr lang="en-US" sz="2600" b="1" dirty="0">
                <a:solidFill>
                  <a:srgbClr val="C00000"/>
                </a:solidFill>
                <a:latin typeface="Calibri" panose="020F0502020204030204" pitchFamily="34" charset="0"/>
                <a:cs typeface="Calibri" panose="020F0502020204030204" pitchFamily="34" charset="0"/>
              </a:rPr>
              <a:t>Expected return</a:t>
            </a:r>
            <a:r>
              <a:rPr lang="en-US" sz="2600" dirty="0">
                <a:latin typeface="Calibri" panose="020F0502020204030204" pitchFamily="34" charset="0"/>
                <a:cs typeface="Calibri" panose="020F0502020204030204" pitchFamily="34" charset="0"/>
              </a:rPr>
              <a:t> for taking an action in a state</a:t>
            </a:r>
          </a:p>
          <a:p>
            <a:pPr lvl="1"/>
            <a:r>
              <a:rPr lang="en-US" sz="2600" dirty="0">
                <a:latin typeface="Calibri" panose="020F0502020204030204" pitchFamily="34" charset="0"/>
                <a:cs typeface="Calibri" panose="020F0502020204030204" pitchFamily="34" charset="0"/>
              </a:rPr>
              <a:t>Given a state, selects action that provides </a:t>
            </a:r>
            <a:r>
              <a:rPr lang="en-US" sz="2600" b="1" dirty="0">
                <a:solidFill>
                  <a:srgbClr val="C00000"/>
                </a:solidFill>
                <a:latin typeface="Calibri" panose="020F0502020204030204" pitchFamily="34" charset="0"/>
                <a:cs typeface="Calibri" panose="020F0502020204030204" pitchFamily="34" charset="0"/>
              </a:rPr>
              <a:t>highest</a:t>
            </a:r>
            <a:r>
              <a:rPr lang="en-US" sz="2600" dirty="0">
                <a:latin typeface="Calibri" panose="020F0502020204030204" pitchFamily="34" charset="0"/>
                <a:cs typeface="Calibri" panose="020F0502020204030204" pitchFamily="34" charset="0"/>
              </a:rPr>
              <a:t> Q-value</a:t>
            </a:r>
          </a:p>
        </p:txBody>
      </p:sp>
      <p:pic>
        <p:nvPicPr>
          <p:cNvPr id="7" name="Picture 6">
            <a:extLst>
              <a:ext uri="{FF2B5EF4-FFF2-40B4-BE49-F238E27FC236}">
                <a16:creationId xmlns:a16="http://schemas.microsoft.com/office/drawing/2014/main" id="{B5318DA0-969A-3649-BFAC-A2D03EE60CB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5534" y="2162423"/>
            <a:ext cx="6642100" cy="2819400"/>
          </a:xfrm>
          <a:prstGeom prst="rect">
            <a:avLst/>
          </a:prstGeom>
        </p:spPr>
      </p:pic>
      <p:sp>
        <p:nvSpPr>
          <p:cNvPr id="8" name="Rectangle 7">
            <a:extLst>
              <a:ext uri="{FF2B5EF4-FFF2-40B4-BE49-F238E27FC236}">
                <a16:creationId xmlns:a16="http://schemas.microsoft.com/office/drawing/2014/main" id="{C0AB31C9-755A-A641-A5B7-B2FAC56E2924}"/>
              </a:ext>
            </a:extLst>
          </p:cNvPr>
          <p:cNvSpPr/>
          <p:nvPr/>
        </p:nvSpPr>
        <p:spPr>
          <a:xfrm>
            <a:off x="1029114" y="2162423"/>
            <a:ext cx="2520563" cy="120097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E4E8297D-305C-904E-9B21-424EB26849AC}"/>
              </a:ext>
            </a:extLst>
          </p:cNvPr>
          <p:cNvSpPr/>
          <p:nvPr/>
        </p:nvSpPr>
        <p:spPr>
          <a:xfrm>
            <a:off x="1029113" y="3408113"/>
            <a:ext cx="2051437" cy="128315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7FDC9F6A-4388-6D49-9731-DE2CD9ADC8F7}"/>
              </a:ext>
            </a:extLst>
          </p:cNvPr>
          <p:cNvSpPr/>
          <p:nvPr/>
        </p:nvSpPr>
        <p:spPr>
          <a:xfrm>
            <a:off x="3304512" y="3408114"/>
            <a:ext cx="2392017" cy="79017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4A86BF9D-0283-7440-900E-6B4D6908B55A}"/>
              </a:ext>
            </a:extLst>
          </p:cNvPr>
          <p:cNvSpPr/>
          <p:nvPr/>
        </p:nvSpPr>
        <p:spPr>
          <a:xfrm>
            <a:off x="4336856" y="2934031"/>
            <a:ext cx="327328" cy="43825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1F074B86-3F1D-DC43-A0D9-82380326512F}"/>
              </a:ext>
            </a:extLst>
          </p:cNvPr>
          <p:cNvSpPr/>
          <p:nvPr/>
        </p:nvSpPr>
        <p:spPr>
          <a:xfrm>
            <a:off x="5451363" y="2108258"/>
            <a:ext cx="2346271" cy="1255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D594AEAD-E8D2-064A-9277-BF53D83E64B8}"/>
              </a:ext>
            </a:extLst>
          </p:cNvPr>
          <p:cNvSpPr/>
          <p:nvPr/>
        </p:nvSpPr>
        <p:spPr>
          <a:xfrm>
            <a:off x="5920491" y="3422118"/>
            <a:ext cx="1877143" cy="128315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48899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hidden"/>
                                      </p:to>
                                    </p:set>
                                  </p:childTnLst>
                                </p:cTn>
                              </p:par>
                              <p:par>
                                <p:cTn id="11" presetID="1" presetClass="exit"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 presetClass="exit" presetSubtype="0" fill="hold" grpId="0" nodeType="clickEffect">
                                  <p:stCondLst>
                                    <p:cond delay="0"/>
                                  </p:stCondLst>
                                  <p:childTnLst>
                                    <p:set>
                                      <p:cBhvr>
                                        <p:cTn id="16" dur="1" fill="hold">
                                          <p:stCondLst>
                                            <p:cond delay="0"/>
                                          </p:stCondLst>
                                        </p:cTn>
                                        <p:tgtEl>
                                          <p:spTgt spid="12"/>
                                        </p:tgtEl>
                                        <p:attrNameLst>
                                          <p:attrName>style.visibility</p:attrName>
                                        </p:attrNameLst>
                                      </p:cBhvr>
                                      <p:to>
                                        <p:strVal val="hidden"/>
                                      </p:to>
                                    </p:set>
                                  </p:childTnLst>
                                </p:cTn>
                              </p:par>
                              <p:par>
                                <p:cTn id="17" presetID="1" presetClass="exit" presetSubtype="0" fill="hold" grpId="0" nodeType="withEffect">
                                  <p:stCondLst>
                                    <p:cond delay="0"/>
                                  </p:stCondLst>
                                  <p:childTnLst>
                                    <p:set>
                                      <p:cBhvr>
                                        <p:cTn id="18" dur="1" fill="hold">
                                          <p:stCondLst>
                                            <p:cond delay="0"/>
                                          </p:stCondLst>
                                        </p:cTn>
                                        <p:tgtEl>
                                          <p:spTgt spid="13"/>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hidden"/>
                                      </p:to>
                                    </p:set>
                                  </p:childTnLst>
                                </p:cTn>
                              </p:par>
                              <p:par>
                                <p:cTn id="23" presetID="1" presetClass="exit" presetSubtype="0" fill="hold" grpId="0" nodeType="withEffect">
                                  <p:stCondLst>
                                    <p:cond delay="0"/>
                                  </p:stCondLst>
                                  <p:childTnLst>
                                    <p:set>
                                      <p:cBhvr>
                                        <p:cTn id="24" dur="1" fill="hold">
                                          <p:stCondLst>
                                            <p:cond delay="0"/>
                                          </p:stCondLst>
                                        </p:cTn>
                                        <p:tgtEl>
                                          <p:spTgt spid="11"/>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5">
                                            <p:txEl>
                                              <p:pRg st="9" end="9"/>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5">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P spid="13" grpId="0" animBg="1"/>
    </p:bldLst>
  </p:timing>
</p:sld>
</file>

<file path=ppt/slides/slide3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06E1681-0436-2046-A6E8-E391907CBE2D}"/>
              </a:ext>
            </a:extLst>
          </p:cNvPr>
          <p:cNvSpPr>
            <a:spLocks noGrp="1"/>
          </p:cNvSpPr>
          <p:nvPr>
            <p:ph type="title"/>
          </p:nvPr>
        </p:nvSpPr>
        <p:spPr/>
        <p:txBody>
          <a:bodyPr/>
          <a:lstStyle/>
          <a:p>
            <a:r>
              <a:rPr lang="en-US" dirty="0"/>
              <a:t>Formulating Prefetching as RL</a:t>
            </a:r>
          </a:p>
        </p:txBody>
      </p:sp>
      <p:pic>
        <p:nvPicPr>
          <p:cNvPr id="7" name="Content Placeholder 6">
            <a:extLst>
              <a:ext uri="{FF2B5EF4-FFF2-40B4-BE49-F238E27FC236}">
                <a16:creationId xmlns:a16="http://schemas.microsoft.com/office/drawing/2014/main" id="{D621D27C-6A02-F347-8494-127556EA2F73}"/>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876107" y="1004336"/>
            <a:ext cx="5391785" cy="2288674"/>
          </a:xfrm>
        </p:spPr>
      </p:pic>
      <p:pic>
        <p:nvPicPr>
          <p:cNvPr id="9" name="Picture 8">
            <a:extLst>
              <a:ext uri="{FF2B5EF4-FFF2-40B4-BE49-F238E27FC236}">
                <a16:creationId xmlns:a16="http://schemas.microsoft.com/office/drawing/2014/main" id="{08FD2C54-DB36-6245-9D84-8805931FF37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19177" y="3701697"/>
            <a:ext cx="6905646" cy="2707883"/>
          </a:xfrm>
          <a:prstGeom prst="rect">
            <a:avLst/>
          </a:prstGeom>
        </p:spPr>
      </p:pic>
      <p:sp>
        <p:nvSpPr>
          <p:cNvPr id="10" name="Rectangle 9">
            <a:extLst>
              <a:ext uri="{FF2B5EF4-FFF2-40B4-BE49-F238E27FC236}">
                <a16:creationId xmlns:a16="http://schemas.microsoft.com/office/drawing/2014/main" id="{BF167353-6E22-B849-A3CE-4DAA684787AB}"/>
              </a:ext>
            </a:extLst>
          </p:cNvPr>
          <p:cNvSpPr/>
          <p:nvPr/>
        </p:nvSpPr>
        <p:spPr>
          <a:xfrm>
            <a:off x="3852404" y="1004336"/>
            <a:ext cx="1502797" cy="62568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170BBACB-9B0A-E94F-9AFF-672B37109C36}"/>
              </a:ext>
            </a:extLst>
          </p:cNvPr>
          <p:cNvSpPr/>
          <p:nvPr/>
        </p:nvSpPr>
        <p:spPr>
          <a:xfrm>
            <a:off x="3465440" y="2667329"/>
            <a:ext cx="2276726" cy="62568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8FA8E092-D95D-AA42-83E3-6B402095208D}"/>
              </a:ext>
            </a:extLst>
          </p:cNvPr>
          <p:cNvSpPr/>
          <p:nvPr/>
        </p:nvSpPr>
        <p:spPr>
          <a:xfrm>
            <a:off x="3742410" y="3670095"/>
            <a:ext cx="1571269" cy="69870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E7B7EFEA-C3BB-4445-8891-5B3E2A5E45DD}"/>
              </a:ext>
            </a:extLst>
          </p:cNvPr>
          <p:cNvSpPr/>
          <p:nvPr/>
        </p:nvSpPr>
        <p:spPr>
          <a:xfrm>
            <a:off x="3351250" y="5504311"/>
            <a:ext cx="2434870" cy="90526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BC07B293-3AA4-514B-9205-E17A1FF6CE86}"/>
              </a:ext>
            </a:extLst>
          </p:cNvPr>
          <p:cNvSpPr/>
          <p:nvPr/>
        </p:nvSpPr>
        <p:spPr>
          <a:xfrm>
            <a:off x="1876107" y="1004336"/>
            <a:ext cx="1929911" cy="97553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A00F6041-70A8-8B48-B707-103A49B165B2}"/>
              </a:ext>
            </a:extLst>
          </p:cNvPr>
          <p:cNvSpPr/>
          <p:nvPr/>
        </p:nvSpPr>
        <p:spPr>
          <a:xfrm>
            <a:off x="1516751" y="2004851"/>
            <a:ext cx="1929911" cy="111053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73403463-B2FC-7B43-8971-9C41BD9A4AC5}"/>
              </a:ext>
            </a:extLst>
          </p:cNvPr>
          <p:cNvSpPr/>
          <p:nvPr/>
        </p:nvSpPr>
        <p:spPr>
          <a:xfrm>
            <a:off x="5361174" y="1004336"/>
            <a:ext cx="1929911" cy="97553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Rectangle 16">
            <a:extLst>
              <a:ext uri="{FF2B5EF4-FFF2-40B4-BE49-F238E27FC236}">
                <a16:creationId xmlns:a16="http://schemas.microsoft.com/office/drawing/2014/main" id="{82B802A5-C049-5241-89D4-10C515AA1A24}"/>
              </a:ext>
            </a:extLst>
          </p:cNvPr>
          <p:cNvSpPr/>
          <p:nvPr/>
        </p:nvSpPr>
        <p:spPr>
          <a:xfrm>
            <a:off x="5754317" y="2018244"/>
            <a:ext cx="1532354" cy="103505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0D01B655-E837-864F-8F97-7BAC0B2BDE0B}"/>
              </a:ext>
            </a:extLst>
          </p:cNvPr>
          <p:cNvSpPr/>
          <p:nvPr/>
        </p:nvSpPr>
        <p:spPr>
          <a:xfrm>
            <a:off x="3635534" y="2014852"/>
            <a:ext cx="1929911" cy="31825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604999C2-C787-1345-A7EB-032921114C93}"/>
              </a:ext>
            </a:extLst>
          </p:cNvPr>
          <p:cNvSpPr/>
          <p:nvPr/>
        </p:nvSpPr>
        <p:spPr>
          <a:xfrm flipV="1">
            <a:off x="4462899" y="2444440"/>
            <a:ext cx="211572" cy="20708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Rectangle 19">
            <a:extLst>
              <a:ext uri="{FF2B5EF4-FFF2-40B4-BE49-F238E27FC236}">
                <a16:creationId xmlns:a16="http://schemas.microsoft.com/office/drawing/2014/main" id="{91B66F59-2BC1-9D4E-A978-5805F82B3B84}"/>
              </a:ext>
            </a:extLst>
          </p:cNvPr>
          <p:cNvSpPr/>
          <p:nvPr/>
        </p:nvSpPr>
        <p:spPr>
          <a:xfrm flipV="1">
            <a:off x="4490267" y="1645389"/>
            <a:ext cx="211572" cy="33448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 name="Rectangle 20">
            <a:extLst>
              <a:ext uri="{FF2B5EF4-FFF2-40B4-BE49-F238E27FC236}">
                <a16:creationId xmlns:a16="http://schemas.microsoft.com/office/drawing/2014/main" id="{A7BC7899-9C44-F645-BD75-9F5C02E38CF9}"/>
              </a:ext>
            </a:extLst>
          </p:cNvPr>
          <p:cNvSpPr/>
          <p:nvPr/>
        </p:nvSpPr>
        <p:spPr>
          <a:xfrm>
            <a:off x="1800347" y="3567160"/>
            <a:ext cx="1929911" cy="97553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Rectangle 21">
            <a:extLst>
              <a:ext uri="{FF2B5EF4-FFF2-40B4-BE49-F238E27FC236}">
                <a16:creationId xmlns:a16="http://schemas.microsoft.com/office/drawing/2014/main" id="{30A33112-6F21-8E48-8C1F-50C79A1E9745}"/>
              </a:ext>
            </a:extLst>
          </p:cNvPr>
          <p:cNvSpPr/>
          <p:nvPr/>
        </p:nvSpPr>
        <p:spPr>
          <a:xfrm>
            <a:off x="1201143" y="4574301"/>
            <a:ext cx="2150107" cy="140508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Rectangle 22">
            <a:extLst>
              <a:ext uri="{FF2B5EF4-FFF2-40B4-BE49-F238E27FC236}">
                <a16:creationId xmlns:a16="http://schemas.microsoft.com/office/drawing/2014/main" id="{38DE44E6-5721-E144-B3A7-B97F2708D3B9}"/>
              </a:ext>
            </a:extLst>
          </p:cNvPr>
          <p:cNvSpPr/>
          <p:nvPr/>
        </p:nvSpPr>
        <p:spPr>
          <a:xfrm>
            <a:off x="5325831" y="3609752"/>
            <a:ext cx="2617026" cy="140508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Rectangle 23">
            <a:extLst>
              <a:ext uri="{FF2B5EF4-FFF2-40B4-BE49-F238E27FC236}">
                <a16:creationId xmlns:a16="http://schemas.microsoft.com/office/drawing/2014/main" id="{3E426AF4-FF54-224F-9EF8-CBF772E904EE}"/>
              </a:ext>
            </a:extLst>
          </p:cNvPr>
          <p:cNvSpPr/>
          <p:nvPr/>
        </p:nvSpPr>
        <p:spPr>
          <a:xfrm>
            <a:off x="5792752" y="5036102"/>
            <a:ext cx="2143475" cy="140508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Rectangle 24">
            <a:extLst>
              <a:ext uri="{FF2B5EF4-FFF2-40B4-BE49-F238E27FC236}">
                <a16:creationId xmlns:a16="http://schemas.microsoft.com/office/drawing/2014/main" id="{DAE916B8-EDC0-B04C-A79A-A6EA5938CC6B}"/>
              </a:ext>
            </a:extLst>
          </p:cNvPr>
          <p:cNvSpPr/>
          <p:nvPr/>
        </p:nvSpPr>
        <p:spPr>
          <a:xfrm>
            <a:off x="4118776" y="4847604"/>
            <a:ext cx="828047" cy="31825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Rectangle 25">
            <a:extLst>
              <a:ext uri="{FF2B5EF4-FFF2-40B4-BE49-F238E27FC236}">
                <a16:creationId xmlns:a16="http://schemas.microsoft.com/office/drawing/2014/main" id="{C851705C-DF0B-784F-B880-19E4B735823F}"/>
              </a:ext>
            </a:extLst>
          </p:cNvPr>
          <p:cNvSpPr/>
          <p:nvPr/>
        </p:nvSpPr>
        <p:spPr>
          <a:xfrm>
            <a:off x="4339186" y="4376751"/>
            <a:ext cx="302162" cy="43710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Rectangle 26">
            <a:extLst>
              <a:ext uri="{FF2B5EF4-FFF2-40B4-BE49-F238E27FC236}">
                <a16:creationId xmlns:a16="http://schemas.microsoft.com/office/drawing/2014/main" id="{74D32609-641B-0B4A-8DBE-CF095DACCA47}"/>
              </a:ext>
            </a:extLst>
          </p:cNvPr>
          <p:cNvSpPr/>
          <p:nvPr/>
        </p:nvSpPr>
        <p:spPr>
          <a:xfrm>
            <a:off x="4339186" y="5181614"/>
            <a:ext cx="302162" cy="29109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29" name="Straight Connector 28">
            <a:extLst>
              <a:ext uri="{FF2B5EF4-FFF2-40B4-BE49-F238E27FC236}">
                <a16:creationId xmlns:a16="http://schemas.microsoft.com/office/drawing/2014/main" id="{ED122E0C-22F0-6747-A99C-5BF96DC1691A}"/>
              </a:ext>
            </a:extLst>
          </p:cNvPr>
          <p:cNvCxnSpPr/>
          <p:nvPr/>
        </p:nvCxnSpPr>
        <p:spPr>
          <a:xfrm>
            <a:off x="954157" y="3429000"/>
            <a:ext cx="7243638" cy="0"/>
          </a:xfrm>
          <a:prstGeom prst="line">
            <a:avLst/>
          </a:prstGeom>
          <a:ln w="28575">
            <a:solidFill>
              <a:schemeClr val="bg2">
                <a:lumMod val="90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509776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hidden"/>
                                      </p:to>
                                    </p:set>
                                  </p:childTnLst>
                                </p:cTn>
                              </p:par>
                              <p:par>
                                <p:cTn id="7" presetID="1" presetClass="exit"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grpId="0" nodeType="clickEffect">
                                  <p:stCondLst>
                                    <p:cond delay="0"/>
                                  </p:stCondLst>
                                  <p:childTnLst>
                                    <p:set>
                                      <p:cBhvr>
                                        <p:cTn id="12" dur="1" fill="hold">
                                          <p:stCondLst>
                                            <p:cond delay="0"/>
                                          </p:stCondLst>
                                        </p:cTn>
                                        <p:tgtEl>
                                          <p:spTgt spid="11"/>
                                        </p:tgtEl>
                                        <p:attrNameLst>
                                          <p:attrName>style.visibility</p:attrName>
                                        </p:attrNameLst>
                                      </p:cBhvr>
                                      <p:to>
                                        <p:strVal val="hidden"/>
                                      </p:to>
                                    </p:set>
                                  </p:childTnLst>
                                </p:cTn>
                              </p:par>
                              <p:par>
                                <p:cTn id="13" presetID="1" presetClass="exit" presetSubtype="0" fill="hold" grpId="0" nodeType="withEffect">
                                  <p:stCondLst>
                                    <p:cond delay="0"/>
                                  </p:stCondLst>
                                  <p:childTnLst>
                                    <p:set>
                                      <p:cBhvr>
                                        <p:cTn id="14" dur="1" fill="hold">
                                          <p:stCondLst>
                                            <p:cond delay="0"/>
                                          </p:stCondLst>
                                        </p:cTn>
                                        <p:tgtEl>
                                          <p:spTgt spid="13"/>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hidden"/>
                                      </p:to>
                                    </p:set>
                                  </p:childTnLst>
                                </p:cTn>
                              </p:par>
                              <p:par>
                                <p:cTn id="19" presetID="1" presetClass="exit" presetSubtype="0" fill="hold" grpId="0" nodeType="withEffect">
                                  <p:stCondLst>
                                    <p:cond delay="0"/>
                                  </p:stCondLst>
                                  <p:childTnLst>
                                    <p:set>
                                      <p:cBhvr>
                                        <p:cTn id="20" dur="1" fill="hold">
                                          <p:stCondLst>
                                            <p:cond delay="0"/>
                                          </p:stCondLst>
                                        </p:cTn>
                                        <p:tgtEl>
                                          <p:spTgt spid="15"/>
                                        </p:tgtEl>
                                        <p:attrNameLst>
                                          <p:attrName>style.visibility</p:attrName>
                                        </p:attrNameLst>
                                      </p:cBhvr>
                                      <p:to>
                                        <p:strVal val="hidden"/>
                                      </p:to>
                                    </p:set>
                                  </p:childTnLst>
                                </p:cTn>
                              </p:par>
                              <p:par>
                                <p:cTn id="21" presetID="1" presetClass="exit" presetSubtype="0" fill="hold" grpId="0" nodeType="withEffect">
                                  <p:stCondLst>
                                    <p:cond delay="0"/>
                                  </p:stCondLst>
                                  <p:childTnLst>
                                    <p:set>
                                      <p:cBhvr>
                                        <p:cTn id="22" dur="1" fill="hold">
                                          <p:stCondLst>
                                            <p:cond delay="0"/>
                                          </p:stCondLst>
                                        </p:cTn>
                                        <p:tgtEl>
                                          <p:spTgt spid="21"/>
                                        </p:tgtEl>
                                        <p:attrNameLst>
                                          <p:attrName>style.visibility</p:attrName>
                                        </p:attrNameLst>
                                      </p:cBhvr>
                                      <p:to>
                                        <p:strVal val="hidden"/>
                                      </p:to>
                                    </p:set>
                                  </p:childTnLst>
                                </p:cTn>
                              </p:par>
                              <p:par>
                                <p:cTn id="23" presetID="1" presetClass="exit" presetSubtype="0" fill="hold" grpId="0" nodeType="withEffect">
                                  <p:stCondLst>
                                    <p:cond delay="0"/>
                                  </p:stCondLst>
                                  <p:childTnLst>
                                    <p:set>
                                      <p:cBhvr>
                                        <p:cTn id="24" dur="1" fill="hold">
                                          <p:stCondLst>
                                            <p:cond delay="0"/>
                                          </p:stCondLst>
                                        </p:cTn>
                                        <p:tgtEl>
                                          <p:spTgt spid="22"/>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1" presetClass="exit" presetSubtype="0" fill="hold" grpId="0" nodeType="clickEffect">
                                  <p:stCondLst>
                                    <p:cond delay="0"/>
                                  </p:stCondLst>
                                  <p:childTnLst>
                                    <p:set>
                                      <p:cBhvr>
                                        <p:cTn id="28" dur="1" fill="hold">
                                          <p:stCondLst>
                                            <p:cond delay="0"/>
                                          </p:stCondLst>
                                        </p:cTn>
                                        <p:tgtEl>
                                          <p:spTgt spid="16"/>
                                        </p:tgtEl>
                                        <p:attrNameLst>
                                          <p:attrName>style.visibility</p:attrName>
                                        </p:attrNameLst>
                                      </p:cBhvr>
                                      <p:to>
                                        <p:strVal val="hidden"/>
                                      </p:to>
                                    </p:set>
                                  </p:childTnLst>
                                </p:cTn>
                              </p:par>
                              <p:par>
                                <p:cTn id="29" presetID="1" presetClass="exit" presetSubtype="0" fill="hold" grpId="0" nodeType="withEffect">
                                  <p:stCondLst>
                                    <p:cond delay="0"/>
                                  </p:stCondLst>
                                  <p:childTnLst>
                                    <p:set>
                                      <p:cBhvr>
                                        <p:cTn id="30" dur="1" fill="hold">
                                          <p:stCondLst>
                                            <p:cond delay="0"/>
                                          </p:stCondLst>
                                        </p:cTn>
                                        <p:tgtEl>
                                          <p:spTgt spid="17"/>
                                        </p:tgtEl>
                                        <p:attrNameLst>
                                          <p:attrName>style.visibility</p:attrName>
                                        </p:attrNameLst>
                                      </p:cBhvr>
                                      <p:to>
                                        <p:strVal val="hidden"/>
                                      </p:to>
                                    </p:set>
                                  </p:childTnLst>
                                </p:cTn>
                              </p:par>
                              <p:par>
                                <p:cTn id="31" presetID="1" presetClass="exit" presetSubtype="0" fill="hold" grpId="0" nodeType="withEffect">
                                  <p:stCondLst>
                                    <p:cond delay="0"/>
                                  </p:stCondLst>
                                  <p:childTnLst>
                                    <p:set>
                                      <p:cBhvr>
                                        <p:cTn id="32" dur="1" fill="hold">
                                          <p:stCondLst>
                                            <p:cond delay="0"/>
                                          </p:stCondLst>
                                        </p:cTn>
                                        <p:tgtEl>
                                          <p:spTgt spid="23"/>
                                        </p:tgtEl>
                                        <p:attrNameLst>
                                          <p:attrName>style.visibility</p:attrName>
                                        </p:attrNameLst>
                                      </p:cBhvr>
                                      <p:to>
                                        <p:strVal val="hidden"/>
                                      </p:to>
                                    </p:set>
                                  </p:childTnLst>
                                </p:cTn>
                              </p:par>
                              <p:par>
                                <p:cTn id="33" presetID="1" presetClass="exit" presetSubtype="0" fill="hold" grpId="0" nodeType="withEffect">
                                  <p:stCondLst>
                                    <p:cond delay="0"/>
                                  </p:stCondLst>
                                  <p:childTnLst>
                                    <p:set>
                                      <p:cBhvr>
                                        <p:cTn id="34" dur="1" fill="hold">
                                          <p:stCondLst>
                                            <p:cond delay="0"/>
                                          </p:stCondLst>
                                        </p:cTn>
                                        <p:tgtEl>
                                          <p:spTgt spid="24"/>
                                        </p:tgtEl>
                                        <p:attrNameLst>
                                          <p:attrName>style.visibility</p:attrName>
                                        </p:attrNameLst>
                                      </p:cBhvr>
                                      <p:to>
                                        <p:strVal val="hidden"/>
                                      </p:to>
                                    </p:set>
                                  </p:childTnLst>
                                </p:cTn>
                              </p:par>
                            </p:childTnLst>
                          </p:cTn>
                        </p:par>
                      </p:childTnLst>
                    </p:cTn>
                  </p:par>
                  <p:par>
                    <p:cTn id="35" fill="hold">
                      <p:stCondLst>
                        <p:cond delay="indefinite"/>
                      </p:stCondLst>
                      <p:childTnLst>
                        <p:par>
                          <p:cTn id="36" fill="hold">
                            <p:stCondLst>
                              <p:cond delay="0"/>
                            </p:stCondLst>
                            <p:childTnLst>
                              <p:par>
                                <p:cTn id="37" presetID="1" presetClass="exit" presetSubtype="0" fill="hold" grpId="0" nodeType="clickEffect">
                                  <p:stCondLst>
                                    <p:cond delay="0"/>
                                  </p:stCondLst>
                                  <p:childTnLst>
                                    <p:set>
                                      <p:cBhvr>
                                        <p:cTn id="38" dur="1" fill="hold">
                                          <p:stCondLst>
                                            <p:cond delay="0"/>
                                          </p:stCondLst>
                                        </p:cTn>
                                        <p:tgtEl>
                                          <p:spTgt spid="20"/>
                                        </p:tgtEl>
                                        <p:attrNameLst>
                                          <p:attrName>style.visibility</p:attrName>
                                        </p:attrNameLst>
                                      </p:cBhvr>
                                      <p:to>
                                        <p:strVal val="hidden"/>
                                      </p:to>
                                    </p:set>
                                  </p:childTnLst>
                                </p:cTn>
                              </p:par>
                              <p:par>
                                <p:cTn id="39" presetID="1" presetClass="exit" presetSubtype="0" fill="hold" grpId="0" nodeType="withEffect">
                                  <p:stCondLst>
                                    <p:cond delay="0"/>
                                  </p:stCondLst>
                                  <p:childTnLst>
                                    <p:set>
                                      <p:cBhvr>
                                        <p:cTn id="40" dur="1" fill="hold">
                                          <p:stCondLst>
                                            <p:cond delay="0"/>
                                          </p:stCondLst>
                                        </p:cTn>
                                        <p:tgtEl>
                                          <p:spTgt spid="18"/>
                                        </p:tgtEl>
                                        <p:attrNameLst>
                                          <p:attrName>style.visibility</p:attrName>
                                        </p:attrNameLst>
                                      </p:cBhvr>
                                      <p:to>
                                        <p:strVal val="hidden"/>
                                      </p:to>
                                    </p:set>
                                  </p:childTnLst>
                                </p:cTn>
                              </p:par>
                              <p:par>
                                <p:cTn id="41" presetID="1" presetClass="exit" presetSubtype="0" fill="hold" grpId="0" nodeType="withEffect">
                                  <p:stCondLst>
                                    <p:cond delay="0"/>
                                  </p:stCondLst>
                                  <p:childTnLst>
                                    <p:set>
                                      <p:cBhvr>
                                        <p:cTn id="42" dur="1" fill="hold">
                                          <p:stCondLst>
                                            <p:cond delay="0"/>
                                          </p:stCondLst>
                                        </p:cTn>
                                        <p:tgtEl>
                                          <p:spTgt spid="19"/>
                                        </p:tgtEl>
                                        <p:attrNameLst>
                                          <p:attrName>style.visibility</p:attrName>
                                        </p:attrNameLst>
                                      </p:cBhvr>
                                      <p:to>
                                        <p:strVal val="hidden"/>
                                      </p:to>
                                    </p:set>
                                  </p:childTnLst>
                                </p:cTn>
                              </p:par>
                              <p:par>
                                <p:cTn id="43" presetID="1" presetClass="exit" presetSubtype="0" fill="hold" grpId="0" nodeType="withEffect">
                                  <p:stCondLst>
                                    <p:cond delay="0"/>
                                  </p:stCondLst>
                                  <p:childTnLst>
                                    <p:set>
                                      <p:cBhvr>
                                        <p:cTn id="44" dur="1" fill="hold">
                                          <p:stCondLst>
                                            <p:cond delay="0"/>
                                          </p:stCondLst>
                                        </p:cTn>
                                        <p:tgtEl>
                                          <p:spTgt spid="26"/>
                                        </p:tgtEl>
                                        <p:attrNameLst>
                                          <p:attrName>style.visibility</p:attrName>
                                        </p:attrNameLst>
                                      </p:cBhvr>
                                      <p:to>
                                        <p:strVal val="hidden"/>
                                      </p:to>
                                    </p:set>
                                  </p:childTnLst>
                                </p:cTn>
                              </p:par>
                              <p:par>
                                <p:cTn id="45" presetID="1" presetClass="exit" presetSubtype="0" fill="hold" grpId="0" nodeType="withEffect">
                                  <p:stCondLst>
                                    <p:cond delay="0"/>
                                  </p:stCondLst>
                                  <p:childTnLst>
                                    <p:set>
                                      <p:cBhvr>
                                        <p:cTn id="46" dur="1" fill="hold">
                                          <p:stCondLst>
                                            <p:cond delay="0"/>
                                          </p:stCondLst>
                                        </p:cTn>
                                        <p:tgtEl>
                                          <p:spTgt spid="25"/>
                                        </p:tgtEl>
                                        <p:attrNameLst>
                                          <p:attrName>style.visibility</p:attrName>
                                        </p:attrNameLst>
                                      </p:cBhvr>
                                      <p:to>
                                        <p:strVal val="hidden"/>
                                      </p:to>
                                    </p:set>
                                  </p:childTnLst>
                                </p:cTn>
                              </p:par>
                              <p:par>
                                <p:cTn id="47" presetID="1" presetClass="exit" presetSubtype="0" fill="hold" grpId="0" nodeType="withEffect">
                                  <p:stCondLst>
                                    <p:cond delay="0"/>
                                  </p:stCondLst>
                                  <p:childTnLst>
                                    <p:set>
                                      <p:cBhvr>
                                        <p:cTn id="48" dur="1" fill="hold">
                                          <p:stCondLst>
                                            <p:cond delay="0"/>
                                          </p:stCondLst>
                                        </p:cTn>
                                        <p:tgtEl>
                                          <p:spTgt spid="2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Lst>
  </p:timing>
</p:sld>
</file>

<file path=ppt/slides/slide3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A3FCEAF-8A5B-644C-A41E-0C6D4BB6BEF3}"/>
              </a:ext>
            </a:extLst>
          </p:cNvPr>
          <p:cNvSpPr>
            <a:spLocks noGrp="1"/>
          </p:cNvSpPr>
          <p:nvPr>
            <p:ph type="title"/>
          </p:nvPr>
        </p:nvSpPr>
        <p:spPr/>
        <p:txBody>
          <a:bodyPr/>
          <a:lstStyle/>
          <a:p>
            <a:r>
              <a:rPr lang="en-US" dirty="0"/>
              <a:t>Pythia Overview</a:t>
            </a:r>
          </a:p>
        </p:txBody>
      </p:sp>
      <p:sp>
        <p:nvSpPr>
          <p:cNvPr id="5" name="Content Placeholder 4">
            <a:extLst>
              <a:ext uri="{FF2B5EF4-FFF2-40B4-BE49-F238E27FC236}">
                <a16:creationId xmlns:a16="http://schemas.microsoft.com/office/drawing/2014/main" id="{8B656715-C85A-7749-B41C-B585766E82AC}"/>
              </a:ext>
            </a:extLst>
          </p:cNvPr>
          <p:cNvSpPr>
            <a:spLocks noGrp="1"/>
          </p:cNvSpPr>
          <p:nvPr>
            <p:ph idx="1"/>
          </p:nvPr>
        </p:nvSpPr>
        <p:spPr/>
        <p:txBody>
          <a:bodyPr>
            <a:normAutofit/>
          </a:bodyPr>
          <a:lstStyle/>
          <a:p>
            <a:r>
              <a:rPr lang="en-US" b="1" dirty="0">
                <a:solidFill>
                  <a:schemeClr val="accent2"/>
                </a:solidFill>
                <a:latin typeface="Calibri" panose="020F0502020204030204" pitchFamily="34" charset="0"/>
                <a:cs typeface="Calibri" panose="020F0502020204030204" pitchFamily="34" charset="0"/>
              </a:rPr>
              <a:t>Q-Value Store</a:t>
            </a:r>
            <a:r>
              <a:rPr lang="en-US" dirty="0">
                <a:latin typeface="Calibri" panose="020F0502020204030204" pitchFamily="34" charset="0"/>
                <a:cs typeface="Calibri" panose="020F0502020204030204" pitchFamily="34" charset="0"/>
              </a:rPr>
              <a:t>: Records Q-values for </a:t>
            </a:r>
            <a:r>
              <a:rPr lang="en-US" i="1" dirty="0">
                <a:solidFill>
                  <a:srgbClr val="C00000"/>
                </a:solidFill>
                <a:latin typeface="Calibri" panose="020F0502020204030204" pitchFamily="34" charset="0"/>
                <a:cs typeface="Calibri" panose="020F0502020204030204" pitchFamily="34" charset="0"/>
              </a:rPr>
              <a:t>all</a:t>
            </a:r>
            <a:r>
              <a:rPr lang="en-US" dirty="0">
                <a:latin typeface="Calibri" panose="020F0502020204030204" pitchFamily="34" charset="0"/>
                <a:cs typeface="Calibri" panose="020F0502020204030204" pitchFamily="34" charset="0"/>
              </a:rPr>
              <a:t> state-action pairs</a:t>
            </a:r>
          </a:p>
          <a:p>
            <a:r>
              <a:rPr lang="en-US" b="1" dirty="0">
                <a:solidFill>
                  <a:srgbClr val="7030A0"/>
                </a:solidFill>
                <a:latin typeface="Calibri" panose="020F0502020204030204" pitchFamily="34" charset="0"/>
                <a:cs typeface="Calibri" panose="020F0502020204030204" pitchFamily="34" charset="0"/>
              </a:rPr>
              <a:t>Evaluation Queue</a:t>
            </a:r>
            <a:r>
              <a:rPr lang="en-US" dirty="0">
                <a:latin typeface="Calibri" panose="020F0502020204030204" pitchFamily="34" charset="0"/>
                <a:cs typeface="Calibri" panose="020F0502020204030204" pitchFamily="34" charset="0"/>
              </a:rPr>
              <a:t>: A FIFO queue of recently-taken actions</a:t>
            </a:r>
          </a:p>
        </p:txBody>
      </p:sp>
      <p:sp>
        <p:nvSpPr>
          <p:cNvPr id="109" name="Rounded Rectangle 108">
            <a:extLst>
              <a:ext uri="{FF2B5EF4-FFF2-40B4-BE49-F238E27FC236}">
                <a16:creationId xmlns:a16="http://schemas.microsoft.com/office/drawing/2014/main" id="{EC8661E4-A71B-3540-BD0E-E0D5DB689D16}"/>
              </a:ext>
            </a:extLst>
          </p:cNvPr>
          <p:cNvSpPr/>
          <p:nvPr/>
        </p:nvSpPr>
        <p:spPr>
          <a:xfrm>
            <a:off x="2784494" y="4873134"/>
            <a:ext cx="2724277" cy="385893"/>
          </a:xfrm>
          <a:prstGeom prst="roundRect">
            <a:avLst/>
          </a:prstGeom>
          <a:solidFill>
            <a:schemeClr val="accent2">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800" b="1" i="1" u="none" strike="noStrike" kern="1200" cap="none" spc="0" normalizeH="0" baseline="0" noProof="0">
                <a:ln>
                  <a:noFill/>
                </a:ln>
                <a:solidFill>
                  <a:prstClr val="black"/>
                </a:solidFill>
                <a:effectLst/>
                <a:uLnTx/>
                <a:uFillTx/>
                <a:latin typeface="Calibri" panose="020F0502020204030204"/>
                <a:ea typeface="+mn-ea"/>
                <a:cs typeface="+mn-cs"/>
              </a:rPr>
              <a:t>Evaluation Queue</a:t>
            </a:r>
            <a:r>
              <a:rPr kumimoji="0" lang="en-US" sz="1800" b="1" i="1" u="none" strike="noStrike" kern="1200" cap="none" spc="0" normalizeH="0" baseline="0" noProof="0" dirty="0">
                <a:ln>
                  <a:noFill/>
                </a:ln>
                <a:solidFill>
                  <a:prstClr val="black"/>
                </a:solidFill>
                <a:effectLst/>
                <a:uLnTx/>
                <a:uFillTx/>
                <a:latin typeface="Calibri" panose="020F0502020204030204"/>
                <a:ea typeface="+mn-ea"/>
                <a:cs typeface="+mn-cs"/>
              </a:rPr>
              <a:t> (EQ)</a:t>
            </a:r>
            <a:endParaRPr kumimoji="0" lang="en-CH" sz="1800" b="1" i="1"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0" name="Rectangle 109">
            <a:extLst>
              <a:ext uri="{FF2B5EF4-FFF2-40B4-BE49-F238E27FC236}">
                <a16:creationId xmlns:a16="http://schemas.microsoft.com/office/drawing/2014/main" id="{B88356B1-928C-264A-9B5F-9E3C9EC2B60F}"/>
              </a:ext>
            </a:extLst>
          </p:cNvPr>
          <p:cNvSpPr/>
          <p:nvPr/>
        </p:nvSpPr>
        <p:spPr>
          <a:xfrm>
            <a:off x="808505" y="2870992"/>
            <a:ext cx="1241570" cy="578840"/>
          </a:xfrm>
          <a:prstGeom prst="rect">
            <a:avLst/>
          </a:prstGeom>
          <a:solidFill>
            <a:schemeClr val="bg1">
              <a:lumMod val="95000"/>
            </a:schemeClr>
          </a:solidFill>
          <a:ln w="1905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Demand</a:t>
            </a:r>
            <a:r>
              <a:rPr kumimoji="0" lang="en-CH" sz="1800" b="1"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CH" sz="1800" b="1" i="0" u="none" strike="noStrike" kern="1200" cap="none" spc="0" normalizeH="0" baseline="0" noProof="0" dirty="0">
                <a:ln>
                  <a:noFill/>
                </a:ln>
                <a:solidFill>
                  <a:prstClr val="black"/>
                </a:solidFill>
                <a:effectLst/>
                <a:uLnTx/>
                <a:uFillTx/>
                <a:latin typeface="Calibri" panose="020F0502020204030204"/>
                <a:ea typeface="+mn-ea"/>
                <a:cs typeface="+mn-cs"/>
              </a:rPr>
              <a:t>Request</a:t>
            </a:r>
          </a:p>
        </p:txBody>
      </p:sp>
      <p:cxnSp>
        <p:nvCxnSpPr>
          <p:cNvPr id="111" name="Elbow Connector 110">
            <a:extLst>
              <a:ext uri="{FF2B5EF4-FFF2-40B4-BE49-F238E27FC236}">
                <a16:creationId xmlns:a16="http://schemas.microsoft.com/office/drawing/2014/main" id="{799D849E-B76B-764E-83B2-02E1654DC452}"/>
              </a:ext>
            </a:extLst>
          </p:cNvPr>
          <p:cNvCxnSpPr>
            <a:cxnSpLocks/>
          </p:cNvCxnSpPr>
          <p:nvPr/>
        </p:nvCxnSpPr>
        <p:spPr>
          <a:xfrm rot="16200000" flipH="1">
            <a:off x="1319478" y="3564808"/>
            <a:ext cx="1862357" cy="1635854"/>
          </a:xfrm>
          <a:prstGeom prst="bentConnector3">
            <a:avLst>
              <a:gd name="adj1" fmla="val 12117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12" name="Oval 111">
            <a:extLst>
              <a:ext uri="{FF2B5EF4-FFF2-40B4-BE49-F238E27FC236}">
                <a16:creationId xmlns:a16="http://schemas.microsoft.com/office/drawing/2014/main" id="{382F50DC-6D7F-D044-89B5-8FDF94727609}"/>
              </a:ext>
            </a:extLst>
          </p:cNvPr>
          <p:cNvSpPr/>
          <p:nvPr/>
        </p:nvSpPr>
        <p:spPr>
          <a:xfrm>
            <a:off x="2108043" y="5340658"/>
            <a:ext cx="285226" cy="285226"/>
          </a:xfrm>
          <a:prstGeom prst="ellipse">
            <a:avLst/>
          </a:prstGeom>
          <a:solidFill>
            <a:schemeClr val="tx1">
              <a:lumMod val="95000"/>
              <a:lumOff val="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800" b="0" i="0" u="none" strike="noStrike" kern="1200" cap="none" spc="0" normalizeH="0" baseline="0" noProof="0" dirty="0">
                <a:ln>
                  <a:noFill/>
                </a:ln>
                <a:solidFill>
                  <a:prstClr val="white"/>
                </a:solidFill>
                <a:effectLst/>
                <a:uLnTx/>
                <a:uFillTx/>
                <a:latin typeface="Calibri" panose="020F0502020204030204"/>
                <a:ea typeface="+mn-ea"/>
                <a:cs typeface="+mn-cs"/>
              </a:rPr>
              <a:t>1</a:t>
            </a:r>
          </a:p>
        </p:txBody>
      </p:sp>
      <p:sp>
        <p:nvSpPr>
          <p:cNvPr id="173" name="TextBox 172">
            <a:extLst>
              <a:ext uri="{FF2B5EF4-FFF2-40B4-BE49-F238E27FC236}">
                <a16:creationId xmlns:a16="http://schemas.microsoft.com/office/drawing/2014/main" id="{7E7927F1-F692-8441-8877-592E9DF51BD5}"/>
              </a:ext>
            </a:extLst>
          </p:cNvPr>
          <p:cNvSpPr txBox="1"/>
          <p:nvPr/>
        </p:nvSpPr>
        <p:spPr>
          <a:xfrm>
            <a:off x="1306487" y="5700692"/>
            <a:ext cx="1888337" cy="52322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400" b="0" i="1" u="none" strike="noStrike" kern="1200" cap="none" spc="0" normalizeH="0" baseline="0" noProof="0">
                <a:ln>
                  <a:noFill/>
                </a:ln>
                <a:solidFill>
                  <a:prstClr val="black"/>
                </a:solidFill>
                <a:effectLst/>
                <a:uLnTx/>
                <a:uFillTx/>
                <a:latin typeface="Calibri" panose="020F0502020204030204"/>
                <a:ea typeface="+mn-ea"/>
                <a:cs typeface="+mn-cs"/>
              </a:rPr>
              <a:t>Assign </a:t>
            </a:r>
            <a:r>
              <a:rPr kumimoji="0" lang="en-US" sz="1400" b="0" i="1" u="none" strike="noStrike" kern="1200" cap="none" spc="0" normalizeH="0" baseline="0" noProof="0" dirty="0">
                <a:ln>
                  <a:noFill/>
                </a:ln>
                <a:solidFill>
                  <a:prstClr val="black"/>
                </a:solidFill>
                <a:effectLst/>
                <a:uLnTx/>
                <a:uFillTx/>
                <a:latin typeface="Calibri" panose="020F0502020204030204"/>
                <a:ea typeface="+mn-ea"/>
                <a:cs typeface="+mn-cs"/>
              </a:rPr>
              <a:t>reward to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IN" sz="1400" b="0" i="1" u="none" strike="noStrike" kern="1200" cap="none" spc="0" normalizeH="0" baseline="0" noProof="0" dirty="0">
                <a:ln>
                  <a:noFill/>
                </a:ln>
                <a:solidFill>
                  <a:prstClr val="black"/>
                </a:solidFill>
                <a:effectLst/>
                <a:uLnTx/>
                <a:uFillTx/>
                <a:latin typeface="Calibri" panose="020F0502020204030204"/>
                <a:ea typeface="+mn-ea"/>
                <a:cs typeface="+mn-cs"/>
              </a:rPr>
              <a:t>c</a:t>
            </a:r>
            <a:r>
              <a:rPr kumimoji="0" lang="en-CH" sz="1400" b="0" i="1" u="none" strike="noStrike" kern="1200" cap="none" spc="0" normalizeH="0" baseline="0" noProof="0">
                <a:ln>
                  <a:noFill/>
                </a:ln>
                <a:solidFill>
                  <a:prstClr val="black"/>
                </a:solidFill>
                <a:effectLst/>
                <a:uLnTx/>
                <a:uFillTx/>
                <a:latin typeface="Calibri" panose="020F0502020204030204"/>
                <a:ea typeface="+mn-ea"/>
                <a:cs typeface="+mn-cs"/>
              </a:rPr>
              <a:t>orresponding</a:t>
            </a:r>
            <a:r>
              <a:rPr kumimoji="0" lang="en-US" sz="1400" b="0" i="1"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CH" sz="1400" b="0" i="1" u="none" strike="noStrike" kern="1200" cap="none" spc="0" normalizeH="0" baseline="0" noProof="0">
                <a:ln>
                  <a:noFill/>
                </a:ln>
                <a:solidFill>
                  <a:prstClr val="black"/>
                </a:solidFill>
                <a:effectLst/>
                <a:uLnTx/>
                <a:uFillTx/>
                <a:latin typeface="Calibri" panose="020F0502020204030204"/>
                <a:ea typeface="+mn-ea"/>
                <a:cs typeface="+mn-cs"/>
              </a:rPr>
              <a:t>EQ entry</a:t>
            </a:r>
            <a:endParaRPr kumimoji="0" lang="en-CH" sz="1400" b="0" i="1"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174" name="Straight Arrow Connector 173">
            <a:extLst>
              <a:ext uri="{FF2B5EF4-FFF2-40B4-BE49-F238E27FC236}">
                <a16:creationId xmlns:a16="http://schemas.microsoft.com/office/drawing/2014/main" id="{88FC4250-A26F-D241-82E9-FCD66DBA2DCC}"/>
              </a:ext>
            </a:extLst>
          </p:cNvPr>
          <p:cNvCxnSpPr>
            <a:cxnSpLocks/>
          </p:cNvCxnSpPr>
          <p:nvPr/>
        </p:nvCxnSpPr>
        <p:spPr>
          <a:xfrm>
            <a:off x="3014642" y="3165735"/>
            <a:ext cx="1253456" cy="0"/>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sp>
        <p:nvSpPr>
          <p:cNvPr id="175" name="Rectangle 174">
            <a:extLst>
              <a:ext uri="{FF2B5EF4-FFF2-40B4-BE49-F238E27FC236}">
                <a16:creationId xmlns:a16="http://schemas.microsoft.com/office/drawing/2014/main" id="{54B3E7B3-1DFD-D94C-A922-29813EAB75AA}"/>
              </a:ext>
            </a:extLst>
          </p:cNvPr>
          <p:cNvSpPr/>
          <p:nvPr/>
        </p:nvSpPr>
        <p:spPr>
          <a:xfrm>
            <a:off x="3297875" y="2635649"/>
            <a:ext cx="798360" cy="523220"/>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400" b="0" i="1" u="none" strike="noStrike" kern="1200" cap="none" spc="0" normalizeH="0" baseline="0" noProof="0">
                <a:ln>
                  <a:noFill/>
                </a:ln>
                <a:solidFill>
                  <a:prstClr val="black"/>
                </a:solidFill>
                <a:effectLst/>
                <a:uLnTx/>
                <a:uFillTx/>
                <a:latin typeface="Calibri" panose="020F0502020204030204"/>
                <a:ea typeface="+mn-ea"/>
                <a:cs typeface="+mn-cs"/>
              </a:rPr>
              <a:t>Look</a:t>
            </a:r>
            <a:r>
              <a:rPr kumimoji="0" lang="en-US" sz="1400" b="0" i="1"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CH" sz="1400" b="0" i="1" u="none" strike="noStrike" kern="1200" cap="none" spc="0" normalizeH="0" baseline="0" noProof="0">
                <a:ln>
                  <a:noFill/>
                </a:ln>
                <a:solidFill>
                  <a:prstClr val="black"/>
                </a:solidFill>
                <a:effectLst/>
                <a:uLnTx/>
                <a:uFillTx/>
                <a:latin typeface="Calibri" panose="020F0502020204030204"/>
                <a:ea typeface="+mn-ea"/>
                <a:cs typeface="+mn-cs"/>
              </a:rPr>
              <a:t>up </a:t>
            </a:r>
            <a:endParaRPr kumimoji="0" lang="en-CH" sz="1400" b="0" i="1"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400" b="0" i="1" u="none" strike="noStrike" kern="1200" cap="none" spc="0" normalizeH="0" baseline="0" noProof="0" dirty="0">
                <a:ln>
                  <a:noFill/>
                </a:ln>
                <a:solidFill>
                  <a:prstClr val="black"/>
                </a:solidFill>
                <a:effectLst/>
                <a:uLnTx/>
                <a:uFillTx/>
                <a:latin typeface="Calibri" panose="020F0502020204030204"/>
                <a:ea typeface="+mn-ea"/>
                <a:cs typeface="+mn-cs"/>
              </a:rPr>
              <a:t>QVStore</a:t>
            </a:r>
          </a:p>
        </p:txBody>
      </p:sp>
      <p:sp>
        <p:nvSpPr>
          <p:cNvPr id="176" name="Rectangle 175">
            <a:extLst>
              <a:ext uri="{FF2B5EF4-FFF2-40B4-BE49-F238E27FC236}">
                <a16:creationId xmlns:a16="http://schemas.microsoft.com/office/drawing/2014/main" id="{DE7775CF-E1F5-8E46-9049-D65F8E93668A}"/>
              </a:ext>
            </a:extLst>
          </p:cNvPr>
          <p:cNvSpPr/>
          <p:nvPr/>
        </p:nvSpPr>
        <p:spPr>
          <a:xfrm>
            <a:off x="2322367" y="2906510"/>
            <a:ext cx="832128" cy="504718"/>
          </a:xfrm>
          <a:prstGeom prst="rect">
            <a:avLst/>
          </a:prstGeom>
          <a:solidFill>
            <a:schemeClr val="accent5">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800" b="1" i="0" u="none" strike="noStrike" kern="1200" cap="none" spc="0" normalizeH="0" baseline="0" noProof="0" dirty="0">
                <a:ln>
                  <a:noFill/>
                </a:ln>
                <a:solidFill>
                  <a:prstClr val="black"/>
                </a:solidFill>
                <a:effectLst/>
                <a:uLnTx/>
                <a:uFillTx/>
                <a:latin typeface="Calibri" panose="020F0502020204030204"/>
                <a:ea typeface="+mn-ea"/>
                <a:cs typeface="+mn-cs"/>
              </a:rPr>
              <a:t>State</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800" b="1" i="0" u="none" strike="noStrike" kern="1200" cap="none" spc="0" normalizeH="0" baseline="0" noProof="0" dirty="0">
                <a:ln>
                  <a:noFill/>
                </a:ln>
                <a:solidFill>
                  <a:prstClr val="black"/>
                </a:solidFill>
                <a:effectLst/>
                <a:uLnTx/>
                <a:uFillTx/>
                <a:latin typeface="Calibri" panose="020F0502020204030204"/>
                <a:ea typeface="+mn-ea"/>
                <a:cs typeface="+mn-cs"/>
              </a:rPr>
              <a:t>Vector</a:t>
            </a:r>
          </a:p>
        </p:txBody>
      </p:sp>
      <p:sp>
        <p:nvSpPr>
          <p:cNvPr id="177" name="Rectangle 176">
            <a:extLst>
              <a:ext uri="{FF2B5EF4-FFF2-40B4-BE49-F238E27FC236}">
                <a16:creationId xmlns:a16="http://schemas.microsoft.com/office/drawing/2014/main" id="{587FE97B-5658-7A49-A914-E5D83F503595}"/>
              </a:ext>
            </a:extLst>
          </p:cNvPr>
          <p:cNvSpPr/>
          <p:nvPr/>
        </p:nvSpPr>
        <p:spPr>
          <a:xfrm>
            <a:off x="4508804" y="3780661"/>
            <a:ext cx="1506182" cy="646331"/>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prstClr val="black"/>
                </a:solidFill>
                <a:effectLst/>
                <a:uLnTx/>
                <a:uFillTx/>
                <a:latin typeface="Calibri" panose="020F0502020204030204"/>
                <a:ea typeface="+mn-ea"/>
                <a:cs typeface="+mn-cs"/>
              </a:rPr>
              <a:t>Q-Value Store</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prstClr val="black"/>
                </a:solidFill>
                <a:effectLst/>
                <a:uLnTx/>
                <a:uFillTx/>
                <a:latin typeface="Calibri" panose="020F0502020204030204"/>
                <a:ea typeface="+mn-ea"/>
                <a:cs typeface="+mn-cs"/>
              </a:rPr>
              <a:t>(</a:t>
            </a:r>
            <a:r>
              <a:rPr kumimoji="0" lang="en-US" sz="1800" b="1" i="1" u="none" strike="noStrike" kern="1200" cap="none" spc="0" normalizeH="0" baseline="0" noProof="0" dirty="0" err="1">
                <a:ln>
                  <a:noFill/>
                </a:ln>
                <a:solidFill>
                  <a:prstClr val="black"/>
                </a:solidFill>
                <a:effectLst/>
                <a:uLnTx/>
                <a:uFillTx/>
                <a:latin typeface="Calibri" panose="020F0502020204030204"/>
                <a:ea typeface="+mn-ea"/>
                <a:cs typeface="+mn-cs"/>
              </a:rPr>
              <a:t>QVStore</a:t>
            </a:r>
            <a:r>
              <a:rPr kumimoji="0" lang="en-US" sz="1800" b="1" i="1" u="none" strike="noStrike" kern="1200" cap="none" spc="0" normalizeH="0" baseline="0" noProof="0" dirty="0">
                <a:ln>
                  <a:noFill/>
                </a:ln>
                <a:solidFill>
                  <a:prstClr val="black"/>
                </a:solidFill>
                <a:effectLst/>
                <a:uLnTx/>
                <a:uFillTx/>
                <a:latin typeface="Calibri" panose="020F0502020204030204"/>
                <a:ea typeface="+mn-ea"/>
                <a:cs typeface="+mn-cs"/>
              </a:rPr>
              <a:t>)</a:t>
            </a:r>
            <a:endParaRPr kumimoji="0" lang="en-CH" sz="1800" b="1" i="1"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178" name="Straight Arrow Connector 177">
            <a:extLst>
              <a:ext uri="{FF2B5EF4-FFF2-40B4-BE49-F238E27FC236}">
                <a16:creationId xmlns:a16="http://schemas.microsoft.com/office/drawing/2014/main" id="{74357D81-4E96-ED47-8706-8416146AE134}"/>
              </a:ext>
            </a:extLst>
          </p:cNvPr>
          <p:cNvCxnSpPr>
            <a:stCxn id="110" idx="3"/>
            <a:endCxn id="176" idx="1"/>
          </p:cNvCxnSpPr>
          <p:nvPr/>
        </p:nvCxnSpPr>
        <p:spPr>
          <a:xfrm flipV="1">
            <a:off x="2050075" y="3158869"/>
            <a:ext cx="272292" cy="1543"/>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79" name="Oval 178">
            <a:extLst>
              <a:ext uri="{FF2B5EF4-FFF2-40B4-BE49-F238E27FC236}">
                <a16:creationId xmlns:a16="http://schemas.microsoft.com/office/drawing/2014/main" id="{6ADC6D65-C652-5846-A0C0-D713E2DE326C}"/>
              </a:ext>
            </a:extLst>
          </p:cNvPr>
          <p:cNvSpPr/>
          <p:nvPr/>
        </p:nvSpPr>
        <p:spPr>
          <a:xfrm>
            <a:off x="2595818" y="2564797"/>
            <a:ext cx="285226" cy="285226"/>
          </a:xfrm>
          <a:prstGeom prst="ellipse">
            <a:avLst/>
          </a:prstGeom>
          <a:solidFill>
            <a:schemeClr val="tx1">
              <a:lumMod val="95000"/>
              <a:lumOff val="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800" b="0" i="0" u="none" strike="noStrike" kern="1200" cap="none" spc="0" normalizeH="0" baseline="0" noProof="0" dirty="0">
                <a:ln>
                  <a:noFill/>
                </a:ln>
                <a:solidFill>
                  <a:prstClr val="white"/>
                </a:solidFill>
                <a:effectLst/>
                <a:uLnTx/>
                <a:uFillTx/>
                <a:latin typeface="Calibri" panose="020F0502020204030204"/>
                <a:ea typeface="+mn-ea"/>
                <a:cs typeface="+mn-cs"/>
              </a:rPr>
              <a:t>2</a:t>
            </a:r>
          </a:p>
        </p:txBody>
      </p:sp>
      <p:sp>
        <p:nvSpPr>
          <p:cNvPr id="180" name="Oval 179">
            <a:extLst>
              <a:ext uri="{FF2B5EF4-FFF2-40B4-BE49-F238E27FC236}">
                <a16:creationId xmlns:a16="http://schemas.microsoft.com/office/drawing/2014/main" id="{D906ED77-3132-214E-A3F5-31B07CAE1C39}"/>
              </a:ext>
            </a:extLst>
          </p:cNvPr>
          <p:cNvSpPr/>
          <p:nvPr/>
        </p:nvSpPr>
        <p:spPr>
          <a:xfrm>
            <a:off x="3554075" y="3232315"/>
            <a:ext cx="285226" cy="285226"/>
          </a:xfrm>
          <a:prstGeom prst="ellipse">
            <a:avLst/>
          </a:prstGeom>
          <a:solidFill>
            <a:schemeClr val="tx1">
              <a:lumMod val="95000"/>
              <a:lumOff val="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800" b="0" i="0" u="none" strike="noStrike" kern="1200" cap="none" spc="0" normalizeH="0" baseline="0" noProof="0" dirty="0">
                <a:ln>
                  <a:noFill/>
                </a:ln>
                <a:solidFill>
                  <a:prstClr val="white"/>
                </a:solidFill>
                <a:effectLst/>
                <a:uLnTx/>
                <a:uFillTx/>
                <a:latin typeface="Calibri" panose="020F0502020204030204"/>
                <a:ea typeface="+mn-ea"/>
                <a:cs typeface="+mn-cs"/>
              </a:rPr>
              <a:t>3</a:t>
            </a:r>
          </a:p>
        </p:txBody>
      </p:sp>
      <p:sp>
        <p:nvSpPr>
          <p:cNvPr id="184" name="Oval 183">
            <a:extLst>
              <a:ext uri="{FF2B5EF4-FFF2-40B4-BE49-F238E27FC236}">
                <a16:creationId xmlns:a16="http://schemas.microsoft.com/office/drawing/2014/main" id="{476A954E-AC99-B948-9C25-154CE4DACB8E}"/>
              </a:ext>
            </a:extLst>
          </p:cNvPr>
          <p:cNvSpPr/>
          <p:nvPr/>
        </p:nvSpPr>
        <p:spPr>
          <a:xfrm>
            <a:off x="6014879" y="4730521"/>
            <a:ext cx="285226" cy="285226"/>
          </a:xfrm>
          <a:prstGeom prst="ellipse">
            <a:avLst/>
          </a:prstGeom>
          <a:solidFill>
            <a:schemeClr val="tx1">
              <a:lumMod val="95000"/>
              <a:lumOff val="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5</a:t>
            </a:r>
            <a:endParaRPr kumimoji="0" lang="en-CH"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85" name="TextBox 184">
            <a:extLst>
              <a:ext uri="{FF2B5EF4-FFF2-40B4-BE49-F238E27FC236}">
                <a16:creationId xmlns:a16="http://schemas.microsoft.com/office/drawing/2014/main" id="{DED76AD1-C286-F54B-BF0B-B1C81BB0C856}"/>
              </a:ext>
            </a:extLst>
          </p:cNvPr>
          <p:cNvSpPr txBox="1"/>
          <p:nvPr/>
        </p:nvSpPr>
        <p:spPr>
          <a:xfrm>
            <a:off x="5378782" y="5102664"/>
            <a:ext cx="2163349" cy="52322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libri" panose="020F0502020204030204"/>
                <a:ea typeface="+mn-ea"/>
                <a:cs typeface="+mn-cs"/>
              </a:rPr>
              <a:t>Insert prefetch action &amp;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libri" panose="020F0502020204030204"/>
                <a:ea typeface="+mn-ea"/>
                <a:cs typeface="+mn-cs"/>
              </a:rPr>
              <a:t>State-Action pair in EQ</a:t>
            </a:r>
            <a:endParaRPr kumimoji="0" lang="en-CH"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186" name="Elbow Connector 185">
            <a:extLst>
              <a:ext uri="{FF2B5EF4-FFF2-40B4-BE49-F238E27FC236}">
                <a16:creationId xmlns:a16="http://schemas.microsoft.com/office/drawing/2014/main" id="{15E5651A-39A4-AD4E-A15B-18B1FFAEF0FC}"/>
              </a:ext>
            </a:extLst>
          </p:cNvPr>
          <p:cNvCxnSpPr>
            <a:cxnSpLocks/>
            <a:stCxn id="109" idx="1"/>
          </p:cNvCxnSpPr>
          <p:nvPr/>
        </p:nvCxnSpPr>
        <p:spPr>
          <a:xfrm rot="10800000" flipH="1">
            <a:off x="2784494" y="3747909"/>
            <a:ext cx="1657524" cy="1318172"/>
          </a:xfrm>
          <a:prstGeom prst="bentConnector3">
            <a:avLst>
              <a:gd name="adj1" fmla="val -13792"/>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87" name="Oval 186">
            <a:extLst>
              <a:ext uri="{FF2B5EF4-FFF2-40B4-BE49-F238E27FC236}">
                <a16:creationId xmlns:a16="http://schemas.microsoft.com/office/drawing/2014/main" id="{EEF2AF26-83E3-4E48-8DAE-05821FC6A326}"/>
              </a:ext>
            </a:extLst>
          </p:cNvPr>
          <p:cNvSpPr/>
          <p:nvPr/>
        </p:nvSpPr>
        <p:spPr>
          <a:xfrm>
            <a:off x="2177701" y="4262013"/>
            <a:ext cx="285226" cy="285226"/>
          </a:xfrm>
          <a:prstGeom prst="ellipse">
            <a:avLst/>
          </a:prstGeom>
          <a:solidFill>
            <a:schemeClr val="tx1">
              <a:lumMod val="95000"/>
              <a:lumOff val="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6</a:t>
            </a:r>
            <a:endParaRPr kumimoji="0" lang="en-CH"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88" name="Rectangle 187">
            <a:extLst>
              <a:ext uri="{FF2B5EF4-FFF2-40B4-BE49-F238E27FC236}">
                <a16:creationId xmlns:a16="http://schemas.microsoft.com/office/drawing/2014/main" id="{EFC4A003-0047-B548-A1D9-92DECD65EB20}"/>
              </a:ext>
            </a:extLst>
          </p:cNvPr>
          <p:cNvSpPr/>
          <p:nvPr/>
        </p:nvSpPr>
        <p:spPr>
          <a:xfrm>
            <a:off x="4508804" y="5969822"/>
            <a:ext cx="1663943" cy="385893"/>
          </a:xfrm>
          <a:prstGeom prst="rect">
            <a:avLst/>
          </a:prstGeom>
          <a:solidFill>
            <a:schemeClr val="accent6">
              <a:lumMod val="20000"/>
              <a:lumOff val="80000"/>
            </a:schemeClr>
          </a:solidFill>
          <a:ln w="1905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800" b="1" i="1" u="none" strike="noStrike" kern="1200" cap="none" spc="0" normalizeH="0" baseline="0" noProof="0" dirty="0">
                <a:ln>
                  <a:noFill/>
                </a:ln>
                <a:solidFill>
                  <a:prstClr val="black"/>
                </a:solidFill>
                <a:effectLst/>
                <a:uLnTx/>
                <a:uFillTx/>
                <a:latin typeface="Calibri" panose="020F0502020204030204"/>
                <a:ea typeface="+mn-ea"/>
                <a:cs typeface="+mn-cs"/>
              </a:rPr>
              <a:t>Prefetch Fill </a:t>
            </a:r>
          </a:p>
        </p:txBody>
      </p:sp>
      <p:cxnSp>
        <p:nvCxnSpPr>
          <p:cNvPr id="189" name="Straight Arrow Connector 188">
            <a:extLst>
              <a:ext uri="{FF2B5EF4-FFF2-40B4-BE49-F238E27FC236}">
                <a16:creationId xmlns:a16="http://schemas.microsoft.com/office/drawing/2014/main" id="{C4489A71-7E05-1B4D-A4B3-DD2DA5AC432B}"/>
              </a:ext>
            </a:extLst>
          </p:cNvPr>
          <p:cNvCxnSpPr>
            <a:cxnSpLocks/>
          </p:cNvCxnSpPr>
          <p:nvPr/>
        </p:nvCxnSpPr>
        <p:spPr>
          <a:xfrm flipV="1">
            <a:off x="5048115" y="5318082"/>
            <a:ext cx="0" cy="556451"/>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sp>
        <p:nvSpPr>
          <p:cNvPr id="190" name="Rectangle 189">
            <a:extLst>
              <a:ext uri="{FF2B5EF4-FFF2-40B4-BE49-F238E27FC236}">
                <a16:creationId xmlns:a16="http://schemas.microsoft.com/office/drawing/2014/main" id="{B4E1DBE9-431A-BC49-9501-63346E18178F}"/>
              </a:ext>
            </a:extLst>
          </p:cNvPr>
          <p:cNvSpPr/>
          <p:nvPr/>
        </p:nvSpPr>
        <p:spPr>
          <a:xfrm>
            <a:off x="4516320" y="2380107"/>
            <a:ext cx="352982" cy="276999"/>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H" sz="1200" b="0" i="0" u="none" strike="noStrike" kern="1200" cap="none" spc="0" normalizeH="0" baseline="0" noProof="0">
                <a:ln>
                  <a:noFill/>
                </a:ln>
                <a:solidFill>
                  <a:prstClr val="black"/>
                </a:solidFill>
                <a:effectLst/>
                <a:uLnTx/>
                <a:uFillTx/>
                <a:latin typeface="Calibri" panose="020F0502020204030204"/>
                <a:ea typeface="+mn-ea"/>
                <a:cs typeface="+mn-cs"/>
              </a:rPr>
              <a:t>A1</a:t>
            </a:r>
            <a:endParaRPr kumimoji="0" lang="en-CH"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91" name="Rectangle 190">
            <a:extLst>
              <a:ext uri="{FF2B5EF4-FFF2-40B4-BE49-F238E27FC236}">
                <a16:creationId xmlns:a16="http://schemas.microsoft.com/office/drawing/2014/main" id="{A68EBED8-7957-B64F-B3E1-3FB8DA825AEE}"/>
              </a:ext>
            </a:extLst>
          </p:cNvPr>
          <p:cNvSpPr/>
          <p:nvPr/>
        </p:nvSpPr>
        <p:spPr>
          <a:xfrm>
            <a:off x="4870021" y="2376552"/>
            <a:ext cx="356188" cy="276999"/>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H" sz="1200" b="1" i="0" u="none" strike="noStrike" kern="1200" cap="none" spc="0" normalizeH="0" baseline="0" noProof="0">
                <a:ln>
                  <a:noFill/>
                </a:ln>
                <a:solidFill>
                  <a:prstClr val="black"/>
                </a:solidFill>
                <a:effectLst/>
                <a:uLnTx/>
                <a:uFillTx/>
                <a:latin typeface="Calibri" panose="020F0502020204030204"/>
                <a:ea typeface="+mn-ea"/>
                <a:cs typeface="+mn-cs"/>
              </a:rPr>
              <a:t>A2</a:t>
            </a:r>
            <a:endParaRPr kumimoji="0" lang="en-CH" sz="12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92" name="Rectangle 191">
            <a:extLst>
              <a:ext uri="{FF2B5EF4-FFF2-40B4-BE49-F238E27FC236}">
                <a16:creationId xmlns:a16="http://schemas.microsoft.com/office/drawing/2014/main" id="{5D5C5A33-2AC4-E44D-BB0A-6BC9E2928D10}"/>
              </a:ext>
            </a:extLst>
          </p:cNvPr>
          <p:cNvSpPr/>
          <p:nvPr/>
        </p:nvSpPr>
        <p:spPr>
          <a:xfrm>
            <a:off x="5231038" y="2372997"/>
            <a:ext cx="352982" cy="276999"/>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H" sz="1200" b="0" i="0" u="none" strike="noStrike" kern="1200" cap="none" spc="0" normalizeH="0" baseline="0" noProof="0">
                <a:ln>
                  <a:noFill/>
                </a:ln>
                <a:solidFill>
                  <a:prstClr val="black"/>
                </a:solidFill>
                <a:effectLst/>
                <a:uLnTx/>
                <a:uFillTx/>
                <a:latin typeface="Calibri" panose="020F0502020204030204"/>
                <a:ea typeface="+mn-ea"/>
                <a:cs typeface="+mn-cs"/>
              </a:rPr>
              <a:t>A3</a:t>
            </a:r>
            <a:endParaRPr kumimoji="0" lang="en-CH"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93" name="Rounded Rectangle 192">
            <a:extLst>
              <a:ext uri="{FF2B5EF4-FFF2-40B4-BE49-F238E27FC236}">
                <a16:creationId xmlns:a16="http://schemas.microsoft.com/office/drawing/2014/main" id="{09552ACF-AD9B-9343-981D-03F83CA30487}"/>
              </a:ext>
            </a:extLst>
          </p:cNvPr>
          <p:cNvSpPr/>
          <p:nvPr/>
        </p:nvSpPr>
        <p:spPr>
          <a:xfrm>
            <a:off x="6802341" y="2865890"/>
            <a:ext cx="1426822" cy="730105"/>
          </a:xfrm>
          <a:prstGeom prst="roundRect">
            <a:avLst/>
          </a:prstGeom>
          <a:solidFill>
            <a:schemeClr val="tx2">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800" b="1" i="1" u="none" strike="noStrike" kern="1200" cap="none" spc="0" normalizeH="0" baseline="0" noProof="0" dirty="0">
                <a:ln>
                  <a:noFill/>
                </a:ln>
                <a:solidFill>
                  <a:prstClr val="black"/>
                </a:solidFill>
                <a:effectLst/>
                <a:uLnTx/>
                <a:uFillTx/>
                <a:latin typeface="Calibri" panose="020F0502020204030204"/>
                <a:ea typeface="+mn-ea"/>
                <a:cs typeface="+mn-cs"/>
              </a:rPr>
              <a:t>Memory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800" b="1" i="1" u="none" strike="noStrike" kern="1200" cap="none" spc="0" normalizeH="0" baseline="0" noProof="0" dirty="0">
                <a:ln>
                  <a:noFill/>
                </a:ln>
                <a:solidFill>
                  <a:prstClr val="black"/>
                </a:solidFill>
                <a:effectLst/>
                <a:uLnTx/>
                <a:uFillTx/>
                <a:latin typeface="Calibri" panose="020F0502020204030204"/>
                <a:ea typeface="+mn-ea"/>
                <a:cs typeface="+mn-cs"/>
              </a:rPr>
              <a:t>Hierarchy</a:t>
            </a:r>
          </a:p>
        </p:txBody>
      </p:sp>
      <p:cxnSp>
        <p:nvCxnSpPr>
          <p:cNvPr id="194" name="Straight Arrow Connector 193">
            <a:extLst>
              <a:ext uri="{FF2B5EF4-FFF2-40B4-BE49-F238E27FC236}">
                <a16:creationId xmlns:a16="http://schemas.microsoft.com/office/drawing/2014/main" id="{A9793FB3-ADBA-9340-964F-C14E30A5A345}"/>
              </a:ext>
            </a:extLst>
          </p:cNvPr>
          <p:cNvCxnSpPr>
            <a:cxnSpLocks/>
            <a:endCxn id="193" idx="1"/>
          </p:cNvCxnSpPr>
          <p:nvPr/>
        </p:nvCxnSpPr>
        <p:spPr>
          <a:xfrm flipV="1">
            <a:off x="5971738" y="3230943"/>
            <a:ext cx="830603" cy="610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95" name="Rectangle 194">
            <a:extLst>
              <a:ext uri="{FF2B5EF4-FFF2-40B4-BE49-F238E27FC236}">
                <a16:creationId xmlns:a16="http://schemas.microsoft.com/office/drawing/2014/main" id="{7D964871-AF2D-2C4C-A018-991008E8378E}"/>
              </a:ext>
            </a:extLst>
          </p:cNvPr>
          <p:cNvSpPr/>
          <p:nvPr/>
        </p:nvSpPr>
        <p:spPr>
          <a:xfrm>
            <a:off x="5931285" y="2677246"/>
            <a:ext cx="859210" cy="523220"/>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libri" panose="020F0502020204030204"/>
                <a:ea typeface="+mn-ea"/>
                <a:cs typeface="+mn-cs"/>
              </a:rPr>
              <a:t>Generate</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libri" panose="020F0502020204030204"/>
                <a:ea typeface="+mn-ea"/>
                <a:cs typeface="+mn-cs"/>
              </a:rPr>
              <a:t>prefetch</a:t>
            </a:r>
            <a:endParaRPr kumimoji="0" lang="en-CH"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96" name="Rectangle 195">
            <a:extLst>
              <a:ext uri="{FF2B5EF4-FFF2-40B4-BE49-F238E27FC236}">
                <a16:creationId xmlns:a16="http://schemas.microsoft.com/office/drawing/2014/main" id="{34B3079F-FCD7-274B-8506-2786C809D580}"/>
              </a:ext>
            </a:extLst>
          </p:cNvPr>
          <p:cNvSpPr/>
          <p:nvPr/>
        </p:nvSpPr>
        <p:spPr>
          <a:xfrm>
            <a:off x="2586481" y="4143016"/>
            <a:ext cx="1757868" cy="523220"/>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libri" panose="020F0502020204030204"/>
                <a:ea typeface="+mn-ea"/>
                <a:cs typeface="+mn-cs"/>
              </a:rPr>
              <a:t>Evict EQ entry and update </a:t>
            </a:r>
            <a:r>
              <a:rPr kumimoji="0" lang="en-US" sz="1400" b="0" i="1" u="none" strike="noStrike" kern="1200" cap="none" spc="0" normalizeH="0" baseline="0" noProof="0" dirty="0" err="1">
                <a:ln>
                  <a:noFill/>
                </a:ln>
                <a:solidFill>
                  <a:prstClr val="black"/>
                </a:solidFill>
                <a:effectLst/>
                <a:uLnTx/>
                <a:uFillTx/>
                <a:latin typeface="Calibri" panose="020F0502020204030204"/>
                <a:ea typeface="+mn-ea"/>
                <a:cs typeface="+mn-cs"/>
              </a:rPr>
              <a:t>QVStore</a:t>
            </a:r>
            <a:endParaRPr kumimoji="0" lang="en-CH"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97" name="Oval 196">
            <a:extLst>
              <a:ext uri="{FF2B5EF4-FFF2-40B4-BE49-F238E27FC236}">
                <a16:creationId xmlns:a16="http://schemas.microsoft.com/office/drawing/2014/main" id="{0243FFFE-6A73-CA40-B4DF-3CD7A32986AF}"/>
              </a:ext>
            </a:extLst>
          </p:cNvPr>
          <p:cNvSpPr/>
          <p:nvPr/>
        </p:nvSpPr>
        <p:spPr>
          <a:xfrm>
            <a:off x="6212152" y="2436321"/>
            <a:ext cx="285226" cy="285226"/>
          </a:xfrm>
          <a:prstGeom prst="ellipse">
            <a:avLst/>
          </a:prstGeom>
          <a:solidFill>
            <a:schemeClr val="tx1">
              <a:lumMod val="95000"/>
              <a:lumOff val="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800" b="0" i="0" u="none" strike="noStrike" kern="1200" cap="none" spc="0" normalizeH="0" baseline="0" noProof="0" dirty="0">
                <a:ln>
                  <a:noFill/>
                </a:ln>
                <a:solidFill>
                  <a:prstClr val="white"/>
                </a:solidFill>
                <a:effectLst/>
                <a:uLnTx/>
                <a:uFillTx/>
                <a:latin typeface="Calibri" panose="020F0502020204030204"/>
                <a:ea typeface="+mn-ea"/>
                <a:cs typeface="+mn-cs"/>
              </a:rPr>
              <a:t>4</a:t>
            </a:r>
          </a:p>
        </p:txBody>
      </p:sp>
      <p:sp>
        <p:nvSpPr>
          <p:cNvPr id="198" name="Rectangle 197">
            <a:extLst>
              <a:ext uri="{FF2B5EF4-FFF2-40B4-BE49-F238E27FC236}">
                <a16:creationId xmlns:a16="http://schemas.microsoft.com/office/drawing/2014/main" id="{CF5F4FBB-8860-F042-8A9D-EBCEC1147F88}"/>
              </a:ext>
            </a:extLst>
          </p:cNvPr>
          <p:cNvSpPr/>
          <p:nvPr/>
        </p:nvSpPr>
        <p:spPr>
          <a:xfrm>
            <a:off x="3793570" y="2026696"/>
            <a:ext cx="2617255" cy="307777"/>
          </a:xfrm>
          <a:prstGeom prst="rect">
            <a:avLst/>
          </a:prstGeom>
          <a:solidFill>
            <a:schemeClr val="bg2"/>
          </a:solid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H" sz="1400" b="0" i="1" u="none" strike="noStrike" kern="1200" cap="none" spc="0" normalizeH="0" baseline="0" noProof="0">
                <a:ln>
                  <a:noFill/>
                </a:ln>
                <a:solidFill>
                  <a:prstClr val="black"/>
                </a:solidFill>
                <a:effectLst/>
                <a:uLnTx/>
                <a:uFillTx/>
                <a:latin typeface="Calibri" panose="020F0502020204030204"/>
                <a:ea typeface="+mn-ea"/>
                <a:cs typeface="+mn-cs"/>
              </a:rPr>
              <a:t>Find </a:t>
            </a:r>
            <a:r>
              <a:rPr kumimoji="0" lang="en-US" sz="1400" b="0" i="1" u="none" strike="noStrike" kern="1200" cap="none" spc="0" normalizeH="0" baseline="0" noProof="0" dirty="0">
                <a:ln>
                  <a:noFill/>
                </a:ln>
                <a:solidFill>
                  <a:prstClr val="black"/>
                </a:solidFill>
                <a:effectLst/>
                <a:uLnTx/>
                <a:uFillTx/>
                <a:latin typeface="Calibri" panose="020F0502020204030204"/>
                <a:ea typeface="+mn-ea"/>
                <a:cs typeface="+mn-cs"/>
              </a:rPr>
              <a:t>the </a:t>
            </a:r>
            <a:r>
              <a:rPr kumimoji="0" lang="en-CH" sz="1400" b="0" i="1" u="none" strike="noStrike" kern="1200" cap="none" spc="0" normalizeH="0" baseline="0" noProof="0">
                <a:ln>
                  <a:noFill/>
                </a:ln>
                <a:solidFill>
                  <a:prstClr val="black"/>
                </a:solidFill>
                <a:effectLst/>
                <a:uLnTx/>
                <a:uFillTx/>
                <a:latin typeface="Calibri" panose="020F0502020204030204"/>
                <a:ea typeface="+mn-ea"/>
                <a:cs typeface="+mn-cs"/>
              </a:rPr>
              <a:t>Action with </a:t>
            </a:r>
            <a:r>
              <a:rPr kumimoji="0" lang="en-US" sz="1400" b="0" i="1" u="none" strike="noStrike" kern="1200" cap="none" spc="0" normalizeH="0" baseline="0" noProof="0" dirty="0">
                <a:ln>
                  <a:noFill/>
                </a:ln>
                <a:solidFill>
                  <a:prstClr val="black"/>
                </a:solidFill>
                <a:effectLst/>
                <a:uLnTx/>
                <a:uFillTx/>
                <a:latin typeface="Calibri" panose="020F0502020204030204"/>
                <a:ea typeface="+mn-ea"/>
                <a:cs typeface="+mn-cs"/>
              </a:rPr>
              <a:t>m</a:t>
            </a:r>
            <a:r>
              <a:rPr kumimoji="0" lang="en-CH" sz="1400" b="0" i="1" u="none" strike="noStrike" kern="1200" cap="none" spc="0" normalizeH="0" baseline="0" noProof="0">
                <a:ln>
                  <a:noFill/>
                </a:ln>
                <a:solidFill>
                  <a:prstClr val="black"/>
                </a:solidFill>
                <a:effectLst/>
                <a:uLnTx/>
                <a:uFillTx/>
                <a:latin typeface="Calibri" panose="020F0502020204030204"/>
                <a:ea typeface="+mn-ea"/>
                <a:cs typeface="+mn-cs"/>
              </a:rPr>
              <a:t>ax </a:t>
            </a:r>
            <a:r>
              <a:rPr kumimoji="0" lang="en-CH" sz="1400" b="0" i="1" u="none" strike="noStrike" kern="1200" cap="none" spc="0" normalizeH="0" baseline="0" noProof="0" dirty="0">
                <a:ln>
                  <a:noFill/>
                </a:ln>
                <a:solidFill>
                  <a:prstClr val="black"/>
                </a:solidFill>
                <a:effectLst/>
                <a:uLnTx/>
                <a:uFillTx/>
                <a:latin typeface="Calibri" panose="020F0502020204030204"/>
                <a:ea typeface="+mn-ea"/>
                <a:cs typeface="+mn-cs"/>
              </a:rPr>
              <a:t>Q-Value</a:t>
            </a:r>
          </a:p>
        </p:txBody>
      </p:sp>
      <p:cxnSp>
        <p:nvCxnSpPr>
          <p:cNvPr id="199" name="Straight Arrow Connector 198">
            <a:extLst>
              <a:ext uri="{FF2B5EF4-FFF2-40B4-BE49-F238E27FC236}">
                <a16:creationId xmlns:a16="http://schemas.microsoft.com/office/drawing/2014/main" id="{CF04ABA9-016F-1D44-9CB9-2CD086BB1F29}"/>
              </a:ext>
            </a:extLst>
          </p:cNvPr>
          <p:cNvCxnSpPr>
            <a:cxnSpLocks/>
          </p:cNvCxnSpPr>
          <p:nvPr/>
        </p:nvCxnSpPr>
        <p:spPr>
          <a:xfrm>
            <a:off x="5038337" y="2293563"/>
            <a:ext cx="0" cy="158868"/>
          </a:xfrm>
          <a:prstGeom prst="straightConnector1">
            <a:avLst/>
          </a:prstGeom>
          <a:ln>
            <a:tailEnd type="triangle" w="sm" len="sm"/>
          </a:ln>
        </p:spPr>
        <p:style>
          <a:lnRef idx="1">
            <a:schemeClr val="dk1"/>
          </a:lnRef>
          <a:fillRef idx="0">
            <a:schemeClr val="dk1"/>
          </a:fillRef>
          <a:effectRef idx="0">
            <a:schemeClr val="dk1"/>
          </a:effectRef>
          <a:fontRef idx="minor">
            <a:schemeClr val="tx1"/>
          </a:fontRef>
        </p:style>
      </p:cxnSp>
      <p:cxnSp>
        <p:nvCxnSpPr>
          <p:cNvPr id="200" name="Straight Arrow Connector 199">
            <a:extLst>
              <a:ext uri="{FF2B5EF4-FFF2-40B4-BE49-F238E27FC236}">
                <a16:creationId xmlns:a16="http://schemas.microsoft.com/office/drawing/2014/main" id="{B72E909B-B36E-9B4E-B9AB-70D89B040A5F}"/>
              </a:ext>
            </a:extLst>
          </p:cNvPr>
          <p:cNvCxnSpPr>
            <a:cxnSpLocks/>
          </p:cNvCxnSpPr>
          <p:nvPr/>
        </p:nvCxnSpPr>
        <p:spPr>
          <a:xfrm>
            <a:off x="4679009" y="2293563"/>
            <a:ext cx="0" cy="158868"/>
          </a:xfrm>
          <a:prstGeom prst="straightConnector1">
            <a:avLst/>
          </a:prstGeom>
          <a:ln>
            <a:tailEnd type="triangle" w="sm" len="sm"/>
          </a:ln>
        </p:spPr>
        <p:style>
          <a:lnRef idx="1">
            <a:schemeClr val="dk1"/>
          </a:lnRef>
          <a:fillRef idx="0">
            <a:schemeClr val="dk1"/>
          </a:fillRef>
          <a:effectRef idx="0">
            <a:schemeClr val="dk1"/>
          </a:effectRef>
          <a:fontRef idx="minor">
            <a:schemeClr val="tx1"/>
          </a:fontRef>
        </p:style>
      </p:cxnSp>
      <p:cxnSp>
        <p:nvCxnSpPr>
          <p:cNvPr id="201" name="Straight Arrow Connector 200">
            <a:extLst>
              <a:ext uri="{FF2B5EF4-FFF2-40B4-BE49-F238E27FC236}">
                <a16:creationId xmlns:a16="http://schemas.microsoft.com/office/drawing/2014/main" id="{A8CF9FBF-1EAE-E141-943E-8B123653A864}"/>
              </a:ext>
            </a:extLst>
          </p:cNvPr>
          <p:cNvCxnSpPr>
            <a:cxnSpLocks/>
          </p:cNvCxnSpPr>
          <p:nvPr/>
        </p:nvCxnSpPr>
        <p:spPr>
          <a:xfrm>
            <a:off x="5394429" y="2308908"/>
            <a:ext cx="0" cy="158868"/>
          </a:xfrm>
          <a:prstGeom prst="straightConnector1">
            <a:avLst/>
          </a:prstGeom>
          <a:ln>
            <a:tailEnd type="triangle" w="sm" len="sm"/>
          </a:ln>
        </p:spPr>
        <p:style>
          <a:lnRef idx="1">
            <a:schemeClr val="dk1"/>
          </a:lnRef>
          <a:fillRef idx="0">
            <a:schemeClr val="dk1"/>
          </a:fillRef>
          <a:effectRef idx="0">
            <a:schemeClr val="dk1"/>
          </a:effectRef>
          <a:fontRef idx="minor">
            <a:schemeClr val="tx1"/>
          </a:fontRef>
        </p:style>
      </p:cxnSp>
      <p:sp>
        <p:nvSpPr>
          <p:cNvPr id="202" name="Oval 201">
            <a:extLst>
              <a:ext uri="{FF2B5EF4-FFF2-40B4-BE49-F238E27FC236}">
                <a16:creationId xmlns:a16="http://schemas.microsoft.com/office/drawing/2014/main" id="{85BD7E60-7BFF-434D-BBB6-AE2235405BE1}"/>
              </a:ext>
            </a:extLst>
          </p:cNvPr>
          <p:cNvSpPr/>
          <p:nvPr/>
        </p:nvSpPr>
        <p:spPr>
          <a:xfrm>
            <a:off x="5123608" y="5476795"/>
            <a:ext cx="285226" cy="285226"/>
          </a:xfrm>
          <a:prstGeom prst="ellipse">
            <a:avLst/>
          </a:prstGeom>
          <a:solidFill>
            <a:schemeClr val="tx1">
              <a:lumMod val="95000"/>
              <a:lumOff val="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7</a:t>
            </a:r>
            <a:endParaRPr kumimoji="0" lang="en-CH"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nvGrpSpPr>
          <p:cNvPr id="212" name="Group 211">
            <a:extLst>
              <a:ext uri="{FF2B5EF4-FFF2-40B4-BE49-F238E27FC236}">
                <a16:creationId xmlns:a16="http://schemas.microsoft.com/office/drawing/2014/main" id="{4B9572B7-08B9-8F49-80A6-03052E688C52}"/>
              </a:ext>
            </a:extLst>
          </p:cNvPr>
          <p:cNvGrpSpPr/>
          <p:nvPr/>
        </p:nvGrpSpPr>
        <p:grpSpPr>
          <a:xfrm>
            <a:off x="4289620" y="2601710"/>
            <a:ext cx="1592509" cy="1220460"/>
            <a:chOff x="4289620" y="2601710"/>
            <a:chExt cx="1592509" cy="1220460"/>
          </a:xfrm>
        </p:grpSpPr>
        <p:sp>
          <p:nvSpPr>
            <p:cNvPr id="113" name="Rectangle 112">
              <a:extLst>
                <a:ext uri="{FF2B5EF4-FFF2-40B4-BE49-F238E27FC236}">
                  <a16:creationId xmlns:a16="http://schemas.microsoft.com/office/drawing/2014/main" id="{FD3A8377-8D24-9143-8097-35CFD901AD6C}"/>
                </a:ext>
              </a:extLst>
            </p:cNvPr>
            <p:cNvSpPr/>
            <p:nvPr/>
          </p:nvSpPr>
          <p:spPr>
            <a:xfrm>
              <a:off x="4289620" y="2601714"/>
              <a:ext cx="209725" cy="176169"/>
            </a:xfrm>
            <a:prstGeom prst="rect">
              <a:avLst/>
            </a:prstGeom>
            <a:solidFill>
              <a:schemeClr val="tx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4" name="Rectangle 113">
              <a:extLst>
                <a:ext uri="{FF2B5EF4-FFF2-40B4-BE49-F238E27FC236}">
                  <a16:creationId xmlns:a16="http://schemas.microsoft.com/office/drawing/2014/main" id="{44BD0F1C-308B-AD41-ADC0-9D662775B839}"/>
                </a:ext>
              </a:extLst>
            </p:cNvPr>
            <p:cNvSpPr/>
            <p:nvPr/>
          </p:nvSpPr>
          <p:spPr>
            <a:xfrm>
              <a:off x="4499345" y="2601714"/>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5" name="Rectangle 114">
              <a:extLst>
                <a:ext uri="{FF2B5EF4-FFF2-40B4-BE49-F238E27FC236}">
                  <a16:creationId xmlns:a16="http://schemas.microsoft.com/office/drawing/2014/main" id="{3F57A77B-B4C5-B34F-9654-A2C73A1DDC34}"/>
                </a:ext>
              </a:extLst>
            </p:cNvPr>
            <p:cNvSpPr/>
            <p:nvPr/>
          </p:nvSpPr>
          <p:spPr>
            <a:xfrm>
              <a:off x="4858673" y="2601712"/>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6" name="Rectangle 115">
              <a:extLst>
                <a:ext uri="{FF2B5EF4-FFF2-40B4-BE49-F238E27FC236}">
                  <a16:creationId xmlns:a16="http://schemas.microsoft.com/office/drawing/2014/main" id="{89A27451-93BD-8E44-8120-AD957A3C2F88}"/>
                </a:ext>
              </a:extLst>
            </p:cNvPr>
            <p:cNvSpPr/>
            <p:nvPr/>
          </p:nvSpPr>
          <p:spPr>
            <a:xfrm>
              <a:off x="5218001" y="2601710"/>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7" name="Rectangle 116">
              <a:extLst>
                <a:ext uri="{FF2B5EF4-FFF2-40B4-BE49-F238E27FC236}">
                  <a16:creationId xmlns:a16="http://schemas.microsoft.com/office/drawing/2014/main" id="{1FB99F77-BEFB-7F4C-8456-69B826978233}"/>
                </a:ext>
              </a:extLst>
            </p:cNvPr>
            <p:cNvSpPr/>
            <p:nvPr/>
          </p:nvSpPr>
          <p:spPr>
            <a:xfrm>
              <a:off x="4289620" y="2777883"/>
              <a:ext cx="209725"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8" name="Rectangle 117">
              <a:extLst>
                <a:ext uri="{FF2B5EF4-FFF2-40B4-BE49-F238E27FC236}">
                  <a16:creationId xmlns:a16="http://schemas.microsoft.com/office/drawing/2014/main" id="{ACF4C514-8B32-614D-BF6B-3F188A3F5A83}"/>
                </a:ext>
              </a:extLst>
            </p:cNvPr>
            <p:cNvSpPr/>
            <p:nvPr/>
          </p:nvSpPr>
          <p:spPr>
            <a:xfrm>
              <a:off x="4499345" y="2777883"/>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9" name="Rectangle 118">
              <a:extLst>
                <a:ext uri="{FF2B5EF4-FFF2-40B4-BE49-F238E27FC236}">
                  <a16:creationId xmlns:a16="http://schemas.microsoft.com/office/drawing/2014/main" id="{9AFF6B2C-7524-D04C-AD64-4B438BFD7B75}"/>
                </a:ext>
              </a:extLst>
            </p:cNvPr>
            <p:cNvSpPr/>
            <p:nvPr/>
          </p:nvSpPr>
          <p:spPr>
            <a:xfrm>
              <a:off x="4858673" y="2777881"/>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0" name="Rectangle 119">
              <a:extLst>
                <a:ext uri="{FF2B5EF4-FFF2-40B4-BE49-F238E27FC236}">
                  <a16:creationId xmlns:a16="http://schemas.microsoft.com/office/drawing/2014/main" id="{4EAD4285-7314-DD46-8C66-6AA6025A7AA4}"/>
                </a:ext>
              </a:extLst>
            </p:cNvPr>
            <p:cNvSpPr/>
            <p:nvPr/>
          </p:nvSpPr>
          <p:spPr>
            <a:xfrm>
              <a:off x="5218001" y="2777879"/>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1" name="Rectangle 120">
              <a:extLst>
                <a:ext uri="{FF2B5EF4-FFF2-40B4-BE49-F238E27FC236}">
                  <a16:creationId xmlns:a16="http://schemas.microsoft.com/office/drawing/2014/main" id="{B9A6C0D6-5D43-9D4B-88B7-75FD58C3B988}"/>
                </a:ext>
              </a:extLst>
            </p:cNvPr>
            <p:cNvSpPr/>
            <p:nvPr/>
          </p:nvSpPr>
          <p:spPr>
            <a:xfrm>
              <a:off x="4289620" y="2954048"/>
              <a:ext cx="209725"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2" name="Rectangle 121">
              <a:extLst>
                <a:ext uri="{FF2B5EF4-FFF2-40B4-BE49-F238E27FC236}">
                  <a16:creationId xmlns:a16="http://schemas.microsoft.com/office/drawing/2014/main" id="{CAB6E6E3-1D84-9E43-BE56-DD55A7DE7CCB}"/>
                </a:ext>
              </a:extLst>
            </p:cNvPr>
            <p:cNvSpPr/>
            <p:nvPr/>
          </p:nvSpPr>
          <p:spPr>
            <a:xfrm>
              <a:off x="4499345" y="2954048"/>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3" name="Rectangle 122">
              <a:extLst>
                <a:ext uri="{FF2B5EF4-FFF2-40B4-BE49-F238E27FC236}">
                  <a16:creationId xmlns:a16="http://schemas.microsoft.com/office/drawing/2014/main" id="{B4E5707F-03EA-6F40-AAF2-E23363D7AB62}"/>
                </a:ext>
              </a:extLst>
            </p:cNvPr>
            <p:cNvSpPr/>
            <p:nvPr/>
          </p:nvSpPr>
          <p:spPr>
            <a:xfrm>
              <a:off x="4858673" y="2954046"/>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4" name="Rectangle 123">
              <a:extLst>
                <a:ext uri="{FF2B5EF4-FFF2-40B4-BE49-F238E27FC236}">
                  <a16:creationId xmlns:a16="http://schemas.microsoft.com/office/drawing/2014/main" id="{522B78C4-6877-CE46-A63B-7A82ECD115B6}"/>
                </a:ext>
              </a:extLst>
            </p:cNvPr>
            <p:cNvSpPr/>
            <p:nvPr/>
          </p:nvSpPr>
          <p:spPr>
            <a:xfrm>
              <a:off x="5218001" y="2954044"/>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5" name="Rectangle 124">
              <a:extLst>
                <a:ext uri="{FF2B5EF4-FFF2-40B4-BE49-F238E27FC236}">
                  <a16:creationId xmlns:a16="http://schemas.microsoft.com/office/drawing/2014/main" id="{FA16AED2-8F60-B74B-8B2C-22BB3853A814}"/>
                </a:ext>
              </a:extLst>
            </p:cNvPr>
            <p:cNvSpPr/>
            <p:nvPr/>
          </p:nvSpPr>
          <p:spPr>
            <a:xfrm>
              <a:off x="4289620" y="3130207"/>
              <a:ext cx="209725"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6" name="Rectangle 125">
              <a:extLst>
                <a:ext uri="{FF2B5EF4-FFF2-40B4-BE49-F238E27FC236}">
                  <a16:creationId xmlns:a16="http://schemas.microsoft.com/office/drawing/2014/main" id="{CBB5A613-228E-E84B-8B5A-BD3DDE37FC4B}"/>
                </a:ext>
              </a:extLst>
            </p:cNvPr>
            <p:cNvSpPr/>
            <p:nvPr/>
          </p:nvSpPr>
          <p:spPr>
            <a:xfrm>
              <a:off x="4499345" y="3130207"/>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7" name="Rectangle 126">
              <a:extLst>
                <a:ext uri="{FF2B5EF4-FFF2-40B4-BE49-F238E27FC236}">
                  <a16:creationId xmlns:a16="http://schemas.microsoft.com/office/drawing/2014/main" id="{C33B4829-767E-CC46-841A-C59701274878}"/>
                </a:ext>
              </a:extLst>
            </p:cNvPr>
            <p:cNvSpPr/>
            <p:nvPr/>
          </p:nvSpPr>
          <p:spPr>
            <a:xfrm>
              <a:off x="4858673" y="3130205"/>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8" name="Rectangle 127">
              <a:extLst>
                <a:ext uri="{FF2B5EF4-FFF2-40B4-BE49-F238E27FC236}">
                  <a16:creationId xmlns:a16="http://schemas.microsoft.com/office/drawing/2014/main" id="{4FF74D98-0B9E-B447-95A6-F7E4B08A282C}"/>
                </a:ext>
              </a:extLst>
            </p:cNvPr>
            <p:cNvSpPr/>
            <p:nvPr/>
          </p:nvSpPr>
          <p:spPr>
            <a:xfrm>
              <a:off x="5218001" y="3130203"/>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9" name="Rectangle 128">
              <a:extLst>
                <a:ext uri="{FF2B5EF4-FFF2-40B4-BE49-F238E27FC236}">
                  <a16:creationId xmlns:a16="http://schemas.microsoft.com/office/drawing/2014/main" id="{936DAFF4-957A-5B45-B8B7-8D31D4136A21}"/>
                </a:ext>
              </a:extLst>
            </p:cNvPr>
            <p:cNvSpPr/>
            <p:nvPr/>
          </p:nvSpPr>
          <p:spPr>
            <a:xfrm>
              <a:off x="4289620" y="3306366"/>
              <a:ext cx="209725"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0" name="Rectangle 129">
              <a:extLst>
                <a:ext uri="{FF2B5EF4-FFF2-40B4-BE49-F238E27FC236}">
                  <a16:creationId xmlns:a16="http://schemas.microsoft.com/office/drawing/2014/main" id="{D2980796-4C2F-414B-816E-081F907A10F6}"/>
                </a:ext>
              </a:extLst>
            </p:cNvPr>
            <p:cNvSpPr/>
            <p:nvPr/>
          </p:nvSpPr>
          <p:spPr>
            <a:xfrm>
              <a:off x="4499345" y="3306366"/>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1" name="Rectangle 130">
              <a:extLst>
                <a:ext uri="{FF2B5EF4-FFF2-40B4-BE49-F238E27FC236}">
                  <a16:creationId xmlns:a16="http://schemas.microsoft.com/office/drawing/2014/main" id="{A887C44D-FFC2-384B-83BF-BEB08C155264}"/>
                </a:ext>
              </a:extLst>
            </p:cNvPr>
            <p:cNvSpPr/>
            <p:nvPr/>
          </p:nvSpPr>
          <p:spPr>
            <a:xfrm>
              <a:off x="4858673" y="3306364"/>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2" name="Rectangle 131">
              <a:extLst>
                <a:ext uri="{FF2B5EF4-FFF2-40B4-BE49-F238E27FC236}">
                  <a16:creationId xmlns:a16="http://schemas.microsoft.com/office/drawing/2014/main" id="{E1A5196E-7185-724A-983F-D13E80FEF654}"/>
                </a:ext>
              </a:extLst>
            </p:cNvPr>
            <p:cNvSpPr/>
            <p:nvPr/>
          </p:nvSpPr>
          <p:spPr>
            <a:xfrm>
              <a:off x="5218001" y="3306362"/>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3" name="Rectangle 132">
              <a:extLst>
                <a:ext uri="{FF2B5EF4-FFF2-40B4-BE49-F238E27FC236}">
                  <a16:creationId xmlns:a16="http://schemas.microsoft.com/office/drawing/2014/main" id="{721EE2A8-FA3E-FE45-9AFE-3FAF44806885}"/>
                </a:ext>
              </a:extLst>
            </p:cNvPr>
            <p:cNvSpPr/>
            <p:nvPr/>
          </p:nvSpPr>
          <p:spPr>
            <a:xfrm>
              <a:off x="4442020" y="2754114"/>
              <a:ext cx="209725" cy="176169"/>
            </a:xfrm>
            <a:prstGeom prst="rect">
              <a:avLst/>
            </a:prstGeom>
            <a:solidFill>
              <a:schemeClr val="tx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4" name="Rectangle 133">
              <a:extLst>
                <a:ext uri="{FF2B5EF4-FFF2-40B4-BE49-F238E27FC236}">
                  <a16:creationId xmlns:a16="http://schemas.microsoft.com/office/drawing/2014/main" id="{84A7F9AF-2BA4-DA46-B255-8263E7DC1415}"/>
                </a:ext>
              </a:extLst>
            </p:cNvPr>
            <p:cNvSpPr/>
            <p:nvPr/>
          </p:nvSpPr>
          <p:spPr>
            <a:xfrm>
              <a:off x="4651745" y="2754114"/>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5" name="Rectangle 134">
              <a:extLst>
                <a:ext uri="{FF2B5EF4-FFF2-40B4-BE49-F238E27FC236}">
                  <a16:creationId xmlns:a16="http://schemas.microsoft.com/office/drawing/2014/main" id="{C834DDEE-C429-1F4E-BA53-A9762690A852}"/>
                </a:ext>
              </a:extLst>
            </p:cNvPr>
            <p:cNvSpPr/>
            <p:nvPr/>
          </p:nvSpPr>
          <p:spPr>
            <a:xfrm>
              <a:off x="5011073" y="2754112"/>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6" name="Rectangle 135">
              <a:extLst>
                <a:ext uri="{FF2B5EF4-FFF2-40B4-BE49-F238E27FC236}">
                  <a16:creationId xmlns:a16="http://schemas.microsoft.com/office/drawing/2014/main" id="{F2A5FBBE-49F2-6E41-A6FA-5BF57BDC811B}"/>
                </a:ext>
              </a:extLst>
            </p:cNvPr>
            <p:cNvSpPr/>
            <p:nvPr/>
          </p:nvSpPr>
          <p:spPr>
            <a:xfrm>
              <a:off x="5370401" y="2754110"/>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7" name="Rectangle 136">
              <a:extLst>
                <a:ext uri="{FF2B5EF4-FFF2-40B4-BE49-F238E27FC236}">
                  <a16:creationId xmlns:a16="http://schemas.microsoft.com/office/drawing/2014/main" id="{AB7977CF-D25A-0249-8C4F-1F5C1074B4DA}"/>
                </a:ext>
              </a:extLst>
            </p:cNvPr>
            <p:cNvSpPr/>
            <p:nvPr/>
          </p:nvSpPr>
          <p:spPr>
            <a:xfrm>
              <a:off x="4442020" y="2930283"/>
              <a:ext cx="209725"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8" name="Rectangle 137">
              <a:extLst>
                <a:ext uri="{FF2B5EF4-FFF2-40B4-BE49-F238E27FC236}">
                  <a16:creationId xmlns:a16="http://schemas.microsoft.com/office/drawing/2014/main" id="{1DCC281C-206A-1C42-9653-43442F95173C}"/>
                </a:ext>
              </a:extLst>
            </p:cNvPr>
            <p:cNvSpPr/>
            <p:nvPr/>
          </p:nvSpPr>
          <p:spPr>
            <a:xfrm>
              <a:off x="4651745" y="2930283"/>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9" name="Rectangle 138">
              <a:extLst>
                <a:ext uri="{FF2B5EF4-FFF2-40B4-BE49-F238E27FC236}">
                  <a16:creationId xmlns:a16="http://schemas.microsoft.com/office/drawing/2014/main" id="{FA8DB686-5998-1347-B9D1-24913AB66085}"/>
                </a:ext>
              </a:extLst>
            </p:cNvPr>
            <p:cNvSpPr/>
            <p:nvPr/>
          </p:nvSpPr>
          <p:spPr>
            <a:xfrm>
              <a:off x="5011073" y="2930281"/>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0" name="Rectangle 139">
              <a:extLst>
                <a:ext uri="{FF2B5EF4-FFF2-40B4-BE49-F238E27FC236}">
                  <a16:creationId xmlns:a16="http://schemas.microsoft.com/office/drawing/2014/main" id="{52477002-3CA5-0C4A-A69F-FC27F12C0F32}"/>
                </a:ext>
              </a:extLst>
            </p:cNvPr>
            <p:cNvSpPr/>
            <p:nvPr/>
          </p:nvSpPr>
          <p:spPr>
            <a:xfrm>
              <a:off x="5370401" y="2930279"/>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1" name="Rectangle 140">
              <a:extLst>
                <a:ext uri="{FF2B5EF4-FFF2-40B4-BE49-F238E27FC236}">
                  <a16:creationId xmlns:a16="http://schemas.microsoft.com/office/drawing/2014/main" id="{E71E42E4-EA17-8544-BA6F-98DC7D25C484}"/>
                </a:ext>
              </a:extLst>
            </p:cNvPr>
            <p:cNvSpPr/>
            <p:nvPr/>
          </p:nvSpPr>
          <p:spPr>
            <a:xfrm>
              <a:off x="4442020" y="3106448"/>
              <a:ext cx="209725"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2" name="Rectangle 141">
              <a:extLst>
                <a:ext uri="{FF2B5EF4-FFF2-40B4-BE49-F238E27FC236}">
                  <a16:creationId xmlns:a16="http://schemas.microsoft.com/office/drawing/2014/main" id="{E3C6B61F-3267-144B-8B8B-0330940C7B3A}"/>
                </a:ext>
              </a:extLst>
            </p:cNvPr>
            <p:cNvSpPr/>
            <p:nvPr/>
          </p:nvSpPr>
          <p:spPr>
            <a:xfrm>
              <a:off x="4651745" y="3106448"/>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3" name="Rectangle 142">
              <a:extLst>
                <a:ext uri="{FF2B5EF4-FFF2-40B4-BE49-F238E27FC236}">
                  <a16:creationId xmlns:a16="http://schemas.microsoft.com/office/drawing/2014/main" id="{79B9D27D-654E-9345-BFDB-F279B43171E6}"/>
                </a:ext>
              </a:extLst>
            </p:cNvPr>
            <p:cNvSpPr/>
            <p:nvPr/>
          </p:nvSpPr>
          <p:spPr>
            <a:xfrm>
              <a:off x="5011073" y="3106446"/>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4" name="Rectangle 143">
              <a:extLst>
                <a:ext uri="{FF2B5EF4-FFF2-40B4-BE49-F238E27FC236}">
                  <a16:creationId xmlns:a16="http://schemas.microsoft.com/office/drawing/2014/main" id="{57B09164-A6D4-DE4F-B6E0-4B3B182E83E6}"/>
                </a:ext>
              </a:extLst>
            </p:cNvPr>
            <p:cNvSpPr/>
            <p:nvPr/>
          </p:nvSpPr>
          <p:spPr>
            <a:xfrm>
              <a:off x="5370401" y="3106444"/>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5" name="Rectangle 144">
              <a:extLst>
                <a:ext uri="{FF2B5EF4-FFF2-40B4-BE49-F238E27FC236}">
                  <a16:creationId xmlns:a16="http://schemas.microsoft.com/office/drawing/2014/main" id="{50AAB409-A231-B344-89A5-BC22A08F4E5D}"/>
                </a:ext>
              </a:extLst>
            </p:cNvPr>
            <p:cNvSpPr/>
            <p:nvPr/>
          </p:nvSpPr>
          <p:spPr>
            <a:xfrm>
              <a:off x="4442020" y="3282607"/>
              <a:ext cx="209725"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6" name="Rectangle 145">
              <a:extLst>
                <a:ext uri="{FF2B5EF4-FFF2-40B4-BE49-F238E27FC236}">
                  <a16:creationId xmlns:a16="http://schemas.microsoft.com/office/drawing/2014/main" id="{DC64A051-2E1C-D24E-A926-7F6CFAB82A42}"/>
                </a:ext>
              </a:extLst>
            </p:cNvPr>
            <p:cNvSpPr/>
            <p:nvPr/>
          </p:nvSpPr>
          <p:spPr>
            <a:xfrm>
              <a:off x="4651745" y="3282607"/>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7" name="Rectangle 146">
              <a:extLst>
                <a:ext uri="{FF2B5EF4-FFF2-40B4-BE49-F238E27FC236}">
                  <a16:creationId xmlns:a16="http://schemas.microsoft.com/office/drawing/2014/main" id="{D016E615-339E-344B-8E16-39978250CC74}"/>
                </a:ext>
              </a:extLst>
            </p:cNvPr>
            <p:cNvSpPr/>
            <p:nvPr/>
          </p:nvSpPr>
          <p:spPr>
            <a:xfrm>
              <a:off x="5011073" y="3282605"/>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8" name="Rectangle 147">
              <a:extLst>
                <a:ext uri="{FF2B5EF4-FFF2-40B4-BE49-F238E27FC236}">
                  <a16:creationId xmlns:a16="http://schemas.microsoft.com/office/drawing/2014/main" id="{5AA2512A-D531-5048-948E-B343384A84E0}"/>
                </a:ext>
              </a:extLst>
            </p:cNvPr>
            <p:cNvSpPr/>
            <p:nvPr/>
          </p:nvSpPr>
          <p:spPr>
            <a:xfrm>
              <a:off x="5370401" y="3282603"/>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9" name="Rectangle 148">
              <a:extLst>
                <a:ext uri="{FF2B5EF4-FFF2-40B4-BE49-F238E27FC236}">
                  <a16:creationId xmlns:a16="http://schemas.microsoft.com/office/drawing/2014/main" id="{7BFE0B49-5175-1643-B20A-A2F81DD24087}"/>
                </a:ext>
              </a:extLst>
            </p:cNvPr>
            <p:cNvSpPr/>
            <p:nvPr/>
          </p:nvSpPr>
          <p:spPr>
            <a:xfrm>
              <a:off x="4442020" y="3458766"/>
              <a:ext cx="209725"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0" name="Rectangle 149">
              <a:extLst>
                <a:ext uri="{FF2B5EF4-FFF2-40B4-BE49-F238E27FC236}">
                  <a16:creationId xmlns:a16="http://schemas.microsoft.com/office/drawing/2014/main" id="{6D163B17-BB1F-FE4C-9ED1-3760259AAEFA}"/>
                </a:ext>
              </a:extLst>
            </p:cNvPr>
            <p:cNvSpPr/>
            <p:nvPr/>
          </p:nvSpPr>
          <p:spPr>
            <a:xfrm>
              <a:off x="4651745" y="3458766"/>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1" name="Rectangle 150">
              <a:extLst>
                <a:ext uri="{FF2B5EF4-FFF2-40B4-BE49-F238E27FC236}">
                  <a16:creationId xmlns:a16="http://schemas.microsoft.com/office/drawing/2014/main" id="{73533B4D-DE4C-6B4F-8107-68EBB6D94730}"/>
                </a:ext>
              </a:extLst>
            </p:cNvPr>
            <p:cNvSpPr/>
            <p:nvPr/>
          </p:nvSpPr>
          <p:spPr>
            <a:xfrm>
              <a:off x="5011073" y="3458764"/>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2" name="Rectangle 151">
              <a:extLst>
                <a:ext uri="{FF2B5EF4-FFF2-40B4-BE49-F238E27FC236}">
                  <a16:creationId xmlns:a16="http://schemas.microsoft.com/office/drawing/2014/main" id="{869B4248-3278-184F-89E3-0AA368CC0E71}"/>
                </a:ext>
              </a:extLst>
            </p:cNvPr>
            <p:cNvSpPr/>
            <p:nvPr/>
          </p:nvSpPr>
          <p:spPr>
            <a:xfrm>
              <a:off x="5370401" y="3458762"/>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3" name="Rectangle 152">
              <a:extLst>
                <a:ext uri="{FF2B5EF4-FFF2-40B4-BE49-F238E27FC236}">
                  <a16:creationId xmlns:a16="http://schemas.microsoft.com/office/drawing/2014/main" id="{6E0751EC-A6E7-A447-99EF-FEAD80409739}"/>
                </a:ext>
              </a:extLst>
            </p:cNvPr>
            <p:cNvSpPr/>
            <p:nvPr/>
          </p:nvSpPr>
          <p:spPr>
            <a:xfrm>
              <a:off x="4594420" y="2906514"/>
              <a:ext cx="209725" cy="176169"/>
            </a:xfrm>
            <a:prstGeom prst="rect">
              <a:avLst/>
            </a:prstGeom>
            <a:solidFill>
              <a:schemeClr val="tx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4" name="Rectangle 153">
              <a:extLst>
                <a:ext uri="{FF2B5EF4-FFF2-40B4-BE49-F238E27FC236}">
                  <a16:creationId xmlns:a16="http://schemas.microsoft.com/office/drawing/2014/main" id="{E9D1925E-9291-3E49-8439-0D01E9F12223}"/>
                </a:ext>
              </a:extLst>
            </p:cNvPr>
            <p:cNvSpPr/>
            <p:nvPr/>
          </p:nvSpPr>
          <p:spPr>
            <a:xfrm>
              <a:off x="4804145" y="2906514"/>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5" name="Rectangle 154">
              <a:extLst>
                <a:ext uri="{FF2B5EF4-FFF2-40B4-BE49-F238E27FC236}">
                  <a16:creationId xmlns:a16="http://schemas.microsoft.com/office/drawing/2014/main" id="{30359934-1140-8A40-A8C9-8E1C28D77FC0}"/>
                </a:ext>
              </a:extLst>
            </p:cNvPr>
            <p:cNvSpPr/>
            <p:nvPr/>
          </p:nvSpPr>
          <p:spPr>
            <a:xfrm>
              <a:off x="5163473" y="2906512"/>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6" name="Rectangle 155">
              <a:extLst>
                <a:ext uri="{FF2B5EF4-FFF2-40B4-BE49-F238E27FC236}">
                  <a16:creationId xmlns:a16="http://schemas.microsoft.com/office/drawing/2014/main" id="{DBE827D9-5ABC-C84A-9948-CAE67C6223F8}"/>
                </a:ext>
              </a:extLst>
            </p:cNvPr>
            <p:cNvSpPr/>
            <p:nvPr/>
          </p:nvSpPr>
          <p:spPr>
            <a:xfrm>
              <a:off x="5522801" y="2906510"/>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7" name="Rectangle 156">
              <a:extLst>
                <a:ext uri="{FF2B5EF4-FFF2-40B4-BE49-F238E27FC236}">
                  <a16:creationId xmlns:a16="http://schemas.microsoft.com/office/drawing/2014/main" id="{3DC75011-39A9-0747-8EEF-32D06E2EAA8A}"/>
                </a:ext>
              </a:extLst>
            </p:cNvPr>
            <p:cNvSpPr/>
            <p:nvPr/>
          </p:nvSpPr>
          <p:spPr>
            <a:xfrm>
              <a:off x="4594420" y="3082683"/>
              <a:ext cx="209725" cy="176169"/>
            </a:xfrm>
            <a:prstGeom prst="rect">
              <a:avLst/>
            </a:prstGeom>
            <a:solidFill>
              <a:schemeClr val="accent4">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8" name="Rectangle 157">
              <a:extLst>
                <a:ext uri="{FF2B5EF4-FFF2-40B4-BE49-F238E27FC236}">
                  <a16:creationId xmlns:a16="http://schemas.microsoft.com/office/drawing/2014/main" id="{2805C98B-5BFC-3840-B582-6A0B09D38789}"/>
                </a:ext>
              </a:extLst>
            </p:cNvPr>
            <p:cNvSpPr/>
            <p:nvPr/>
          </p:nvSpPr>
          <p:spPr>
            <a:xfrm>
              <a:off x="4804145" y="3082683"/>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9" name="Rectangle 158">
              <a:extLst>
                <a:ext uri="{FF2B5EF4-FFF2-40B4-BE49-F238E27FC236}">
                  <a16:creationId xmlns:a16="http://schemas.microsoft.com/office/drawing/2014/main" id="{D0A5A52E-1300-A44B-AC53-6974825156CB}"/>
                </a:ext>
              </a:extLst>
            </p:cNvPr>
            <p:cNvSpPr/>
            <p:nvPr/>
          </p:nvSpPr>
          <p:spPr>
            <a:xfrm>
              <a:off x="5163473" y="3082681"/>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0" name="Rectangle 159">
              <a:extLst>
                <a:ext uri="{FF2B5EF4-FFF2-40B4-BE49-F238E27FC236}">
                  <a16:creationId xmlns:a16="http://schemas.microsoft.com/office/drawing/2014/main" id="{5CB469A1-A4C2-F246-B303-813E353BB533}"/>
                </a:ext>
              </a:extLst>
            </p:cNvPr>
            <p:cNvSpPr/>
            <p:nvPr/>
          </p:nvSpPr>
          <p:spPr>
            <a:xfrm>
              <a:off x="5522801" y="3082679"/>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1" name="Rectangle 160">
              <a:extLst>
                <a:ext uri="{FF2B5EF4-FFF2-40B4-BE49-F238E27FC236}">
                  <a16:creationId xmlns:a16="http://schemas.microsoft.com/office/drawing/2014/main" id="{2E244172-D057-B941-B8E7-E7A88B70B4D2}"/>
                </a:ext>
              </a:extLst>
            </p:cNvPr>
            <p:cNvSpPr/>
            <p:nvPr/>
          </p:nvSpPr>
          <p:spPr>
            <a:xfrm>
              <a:off x="4594420" y="3258848"/>
              <a:ext cx="209725" cy="176169"/>
            </a:xfrm>
            <a:prstGeom prst="rect">
              <a:avLst/>
            </a:prstGeom>
            <a:solidFill>
              <a:schemeClr val="accent4">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2" name="Rectangle 161">
              <a:extLst>
                <a:ext uri="{FF2B5EF4-FFF2-40B4-BE49-F238E27FC236}">
                  <a16:creationId xmlns:a16="http://schemas.microsoft.com/office/drawing/2014/main" id="{7C270745-8C73-0746-8971-4AF504B7019F}"/>
                </a:ext>
              </a:extLst>
            </p:cNvPr>
            <p:cNvSpPr/>
            <p:nvPr/>
          </p:nvSpPr>
          <p:spPr>
            <a:xfrm>
              <a:off x="4804145" y="3258848"/>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3" name="Rectangle 162">
              <a:extLst>
                <a:ext uri="{FF2B5EF4-FFF2-40B4-BE49-F238E27FC236}">
                  <a16:creationId xmlns:a16="http://schemas.microsoft.com/office/drawing/2014/main" id="{06BCF51D-67B1-A347-B542-FD6FB02215A0}"/>
                </a:ext>
              </a:extLst>
            </p:cNvPr>
            <p:cNvSpPr/>
            <p:nvPr/>
          </p:nvSpPr>
          <p:spPr>
            <a:xfrm>
              <a:off x="5163473" y="3258846"/>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4" name="Rectangle 163">
              <a:extLst>
                <a:ext uri="{FF2B5EF4-FFF2-40B4-BE49-F238E27FC236}">
                  <a16:creationId xmlns:a16="http://schemas.microsoft.com/office/drawing/2014/main" id="{087CE3F0-07E6-A849-87AA-63BF28801962}"/>
                </a:ext>
              </a:extLst>
            </p:cNvPr>
            <p:cNvSpPr/>
            <p:nvPr/>
          </p:nvSpPr>
          <p:spPr>
            <a:xfrm>
              <a:off x="5522801" y="3258844"/>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5" name="Rectangle 164">
              <a:extLst>
                <a:ext uri="{FF2B5EF4-FFF2-40B4-BE49-F238E27FC236}">
                  <a16:creationId xmlns:a16="http://schemas.microsoft.com/office/drawing/2014/main" id="{E500197A-944F-D74D-8E02-798D9B8A1A32}"/>
                </a:ext>
              </a:extLst>
            </p:cNvPr>
            <p:cNvSpPr/>
            <p:nvPr/>
          </p:nvSpPr>
          <p:spPr>
            <a:xfrm>
              <a:off x="4594420" y="3435007"/>
              <a:ext cx="209725" cy="176169"/>
            </a:xfrm>
            <a:prstGeom prst="rect">
              <a:avLst/>
            </a:prstGeom>
            <a:solidFill>
              <a:schemeClr val="accent4">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6" name="Rectangle 165">
              <a:extLst>
                <a:ext uri="{FF2B5EF4-FFF2-40B4-BE49-F238E27FC236}">
                  <a16:creationId xmlns:a16="http://schemas.microsoft.com/office/drawing/2014/main" id="{A7405B60-4A29-0A4D-91F4-655E4DFCF345}"/>
                </a:ext>
              </a:extLst>
            </p:cNvPr>
            <p:cNvSpPr/>
            <p:nvPr/>
          </p:nvSpPr>
          <p:spPr>
            <a:xfrm>
              <a:off x="4804145" y="3435007"/>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7" name="Rectangle 166">
              <a:extLst>
                <a:ext uri="{FF2B5EF4-FFF2-40B4-BE49-F238E27FC236}">
                  <a16:creationId xmlns:a16="http://schemas.microsoft.com/office/drawing/2014/main" id="{CFAA4F28-9CE9-0B41-A7B6-96F82E9BA6EC}"/>
                </a:ext>
              </a:extLst>
            </p:cNvPr>
            <p:cNvSpPr/>
            <p:nvPr/>
          </p:nvSpPr>
          <p:spPr>
            <a:xfrm>
              <a:off x="5163473" y="3435005"/>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8" name="Rectangle 167">
              <a:extLst>
                <a:ext uri="{FF2B5EF4-FFF2-40B4-BE49-F238E27FC236}">
                  <a16:creationId xmlns:a16="http://schemas.microsoft.com/office/drawing/2014/main" id="{BDF2E21C-D995-5549-8D42-7CA6F3B5E3EC}"/>
                </a:ext>
              </a:extLst>
            </p:cNvPr>
            <p:cNvSpPr/>
            <p:nvPr/>
          </p:nvSpPr>
          <p:spPr>
            <a:xfrm>
              <a:off x="5522801" y="3435003"/>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9" name="Rectangle 168">
              <a:extLst>
                <a:ext uri="{FF2B5EF4-FFF2-40B4-BE49-F238E27FC236}">
                  <a16:creationId xmlns:a16="http://schemas.microsoft.com/office/drawing/2014/main" id="{785CFE8B-16E7-934D-96C2-47D4B3DF383D}"/>
                </a:ext>
              </a:extLst>
            </p:cNvPr>
            <p:cNvSpPr/>
            <p:nvPr/>
          </p:nvSpPr>
          <p:spPr>
            <a:xfrm>
              <a:off x="4594420" y="3611166"/>
              <a:ext cx="209725" cy="176169"/>
            </a:xfrm>
            <a:prstGeom prst="rect">
              <a:avLst/>
            </a:prstGeom>
            <a:solidFill>
              <a:schemeClr val="accent4">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0" name="Rectangle 169">
              <a:extLst>
                <a:ext uri="{FF2B5EF4-FFF2-40B4-BE49-F238E27FC236}">
                  <a16:creationId xmlns:a16="http://schemas.microsoft.com/office/drawing/2014/main" id="{0ED70F50-3F4D-3945-B1A4-281F695672BF}"/>
                </a:ext>
              </a:extLst>
            </p:cNvPr>
            <p:cNvSpPr/>
            <p:nvPr/>
          </p:nvSpPr>
          <p:spPr>
            <a:xfrm>
              <a:off x="4804145" y="3611166"/>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1" name="Rectangle 170">
              <a:extLst>
                <a:ext uri="{FF2B5EF4-FFF2-40B4-BE49-F238E27FC236}">
                  <a16:creationId xmlns:a16="http://schemas.microsoft.com/office/drawing/2014/main" id="{89C6D539-89DC-8047-83D9-1C63B10A9A1E}"/>
                </a:ext>
              </a:extLst>
            </p:cNvPr>
            <p:cNvSpPr/>
            <p:nvPr/>
          </p:nvSpPr>
          <p:spPr>
            <a:xfrm>
              <a:off x="5163473" y="3611164"/>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2" name="Rectangle 171">
              <a:extLst>
                <a:ext uri="{FF2B5EF4-FFF2-40B4-BE49-F238E27FC236}">
                  <a16:creationId xmlns:a16="http://schemas.microsoft.com/office/drawing/2014/main" id="{14D4D384-1412-3745-BBB1-5A9CA9FE5528}"/>
                </a:ext>
              </a:extLst>
            </p:cNvPr>
            <p:cNvSpPr/>
            <p:nvPr/>
          </p:nvSpPr>
          <p:spPr>
            <a:xfrm>
              <a:off x="5522801" y="3611162"/>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4" name="Rectangle 203">
              <a:extLst>
                <a:ext uri="{FF2B5EF4-FFF2-40B4-BE49-F238E27FC236}">
                  <a16:creationId xmlns:a16="http://schemas.microsoft.com/office/drawing/2014/main" id="{DF6E36A8-6582-8747-BB44-EF1A66E23C68}"/>
                </a:ext>
              </a:extLst>
            </p:cNvPr>
            <p:cNvSpPr/>
            <p:nvPr/>
          </p:nvSpPr>
          <p:spPr>
            <a:xfrm>
              <a:off x="4544504" y="3065619"/>
              <a:ext cx="295274" cy="230832"/>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H" sz="900" b="1" i="1" u="none" strike="noStrike" kern="1200" cap="none" spc="0" normalizeH="0" baseline="0" noProof="0" dirty="0">
                  <a:ln>
                    <a:noFill/>
                  </a:ln>
                  <a:solidFill>
                    <a:prstClr val="black"/>
                  </a:solidFill>
                  <a:effectLst/>
                  <a:uLnTx/>
                  <a:uFillTx/>
                  <a:latin typeface="Calibri" panose="020F0502020204030204"/>
                  <a:ea typeface="+mn-ea"/>
                  <a:cs typeface="+mn-cs"/>
                </a:rPr>
                <a:t>S1</a:t>
              </a:r>
              <a:endParaRPr kumimoji="0" lang="en-CH" sz="9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05" name="Rectangle 204">
              <a:extLst>
                <a:ext uri="{FF2B5EF4-FFF2-40B4-BE49-F238E27FC236}">
                  <a16:creationId xmlns:a16="http://schemas.microsoft.com/office/drawing/2014/main" id="{00B2DAE8-CBDF-C344-A5D5-32290481D4A6}"/>
                </a:ext>
              </a:extLst>
            </p:cNvPr>
            <p:cNvSpPr/>
            <p:nvPr/>
          </p:nvSpPr>
          <p:spPr>
            <a:xfrm>
              <a:off x="4545841" y="3240237"/>
              <a:ext cx="295274" cy="230832"/>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H" sz="900" b="1" i="1" u="none" strike="noStrike" kern="1200" cap="none" spc="0" normalizeH="0" baseline="0" noProof="0" dirty="0">
                  <a:ln>
                    <a:noFill/>
                  </a:ln>
                  <a:solidFill>
                    <a:prstClr val="black"/>
                  </a:solidFill>
                  <a:effectLst/>
                  <a:uLnTx/>
                  <a:uFillTx/>
                  <a:latin typeface="Calibri" panose="020F0502020204030204"/>
                  <a:ea typeface="+mn-ea"/>
                  <a:cs typeface="+mn-cs"/>
                </a:rPr>
                <a:t>S2</a:t>
              </a:r>
              <a:endParaRPr kumimoji="0" lang="en-CH" sz="9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06" name="Rectangle 205">
              <a:extLst>
                <a:ext uri="{FF2B5EF4-FFF2-40B4-BE49-F238E27FC236}">
                  <a16:creationId xmlns:a16="http://schemas.microsoft.com/office/drawing/2014/main" id="{A110B1DD-D7D9-8B48-9C15-044DD56AD9CA}"/>
                </a:ext>
              </a:extLst>
            </p:cNvPr>
            <p:cNvSpPr/>
            <p:nvPr/>
          </p:nvSpPr>
          <p:spPr>
            <a:xfrm>
              <a:off x="4549671" y="3413952"/>
              <a:ext cx="295274" cy="230832"/>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H" sz="900" b="1" i="1" u="none" strike="noStrike" kern="1200" cap="none" spc="0" normalizeH="0" baseline="0" noProof="0" dirty="0">
                  <a:ln>
                    <a:noFill/>
                  </a:ln>
                  <a:solidFill>
                    <a:prstClr val="black"/>
                  </a:solidFill>
                  <a:effectLst/>
                  <a:uLnTx/>
                  <a:uFillTx/>
                  <a:latin typeface="Calibri" panose="020F0502020204030204"/>
                  <a:ea typeface="+mn-ea"/>
                  <a:cs typeface="+mn-cs"/>
                </a:rPr>
                <a:t>S3</a:t>
              </a:r>
              <a:endParaRPr kumimoji="0" lang="en-CH" sz="9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07" name="Rectangle 206">
              <a:extLst>
                <a:ext uri="{FF2B5EF4-FFF2-40B4-BE49-F238E27FC236}">
                  <a16:creationId xmlns:a16="http://schemas.microsoft.com/office/drawing/2014/main" id="{5353740A-DEFC-704F-83EA-45ABFE836C34}"/>
                </a:ext>
              </a:extLst>
            </p:cNvPr>
            <p:cNvSpPr/>
            <p:nvPr/>
          </p:nvSpPr>
          <p:spPr>
            <a:xfrm>
              <a:off x="4549671" y="3591338"/>
              <a:ext cx="295274" cy="230832"/>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H" sz="900" b="1" i="1" u="none" strike="noStrike" kern="1200" cap="none" spc="0" normalizeH="0" baseline="0" noProof="0" dirty="0">
                  <a:ln>
                    <a:noFill/>
                  </a:ln>
                  <a:solidFill>
                    <a:prstClr val="black"/>
                  </a:solidFill>
                  <a:effectLst/>
                  <a:uLnTx/>
                  <a:uFillTx/>
                  <a:latin typeface="Calibri" panose="020F0502020204030204"/>
                  <a:ea typeface="+mn-ea"/>
                  <a:cs typeface="+mn-cs"/>
                </a:rPr>
                <a:t>S4</a:t>
              </a:r>
              <a:endParaRPr kumimoji="0" lang="en-CH" sz="9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sp>
        <p:nvSpPr>
          <p:cNvPr id="208" name="TextBox 207">
            <a:extLst>
              <a:ext uri="{FF2B5EF4-FFF2-40B4-BE49-F238E27FC236}">
                <a16:creationId xmlns:a16="http://schemas.microsoft.com/office/drawing/2014/main" id="{8C887EF2-64B3-5C4F-B587-5D0337A2B97A}"/>
              </a:ext>
            </a:extLst>
          </p:cNvPr>
          <p:cNvSpPr txBox="1"/>
          <p:nvPr/>
        </p:nvSpPr>
        <p:spPr>
          <a:xfrm>
            <a:off x="3714030" y="5490076"/>
            <a:ext cx="1317540" cy="307777"/>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libri" panose="020F0502020204030204"/>
                <a:ea typeface="+mn-ea"/>
                <a:cs typeface="+mn-cs"/>
              </a:rPr>
              <a:t>Set filled bit</a:t>
            </a:r>
            <a:endParaRPr kumimoji="0" lang="en-CH"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209" name="Elbow Connector 208">
            <a:extLst>
              <a:ext uri="{FF2B5EF4-FFF2-40B4-BE49-F238E27FC236}">
                <a16:creationId xmlns:a16="http://schemas.microsoft.com/office/drawing/2014/main" id="{DF0815CD-63AD-4245-9714-D351E1229B14}"/>
              </a:ext>
            </a:extLst>
          </p:cNvPr>
          <p:cNvCxnSpPr>
            <a:cxnSpLocks/>
          </p:cNvCxnSpPr>
          <p:nvPr/>
        </p:nvCxnSpPr>
        <p:spPr>
          <a:xfrm flipH="1">
            <a:off x="5527641" y="3563338"/>
            <a:ext cx="468480" cy="1525255"/>
          </a:xfrm>
          <a:prstGeom prst="bentConnector4">
            <a:avLst>
              <a:gd name="adj1" fmla="val -151871"/>
              <a:gd name="adj2" fmla="val 100039"/>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211" name="Group 210">
            <a:extLst>
              <a:ext uri="{FF2B5EF4-FFF2-40B4-BE49-F238E27FC236}">
                <a16:creationId xmlns:a16="http://schemas.microsoft.com/office/drawing/2014/main" id="{BE5C845F-5541-584A-8AC5-5CFCF1682CD8}"/>
              </a:ext>
            </a:extLst>
          </p:cNvPr>
          <p:cNvGrpSpPr/>
          <p:nvPr/>
        </p:nvGrpSpPr>
        <p:grpSpPr>
          <a:xfrm>
            <a:off x="4852151" y="3225743"/>
            <a:ext cx="965556" cy="246221"/>
            <a:chOff x="-1482231" y="2981228"/>
            <a:chExt cx="965556" cy="246221"/>
          </a:xfrm>
        </p:grpSpPr>
        <p:sp>
          <p:nvSpPr>
            <p:cNvPr id="181" name="Rectangle 180">
              <a:extLst>
                <a:ext uri="{FF2B5EF4-FFF2-40B4-BE49-F238E27FC236}">
                  <a16:creationId xmlns:a16="http://schemas.microsoft.com/office/drawing/2014/main" id="{F696243C-A446-D24F-8E95-6F5853E28F7B}"/>
                </a:ext>
              </a:extLst>
            </p:cNvPr>
            <p:cNvSpPr/>
            <p:nvPr/>
          </p:nvSpPr>
          <p:spPr>
            <a:xfrm>
              <a:off x="-1482231" y="3046340"/>
              <a:ext cx="243526" cy="119395"/>
            </a:xfrm>
            <a:prstGeom prst="rect">
              <a:avLst/>
            </a:prstGeom>
            <a:solidFill>
              <a:schemeClr val="accent1">
                <a:lumMod val="40000"/>
                <a:lumOff val="6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82" name="Rectangle 181">
              <a:extLst>
                <a:ext uri="{FF2B5EF4-FFF2-40B4-BE49-F238E27FC236}">
                  <a16:creationId xmlns:a16="http://schemas.microsoft.com/office/drawing/2014/main" id="{EE62E3F3-73B0-5C40-99F7-20A5CB2C1166}"/>
                </a:ext>
              </a:extLst>
            </p:cNvPr>
            <p:cNvSpPr/>
            <p:nvPr/>
          </p:nvSpPr>
          <p:spPr>
            <a:xfrm>
              <a:off x="-1122902" y="3047091"/>
              <a:ext cx="243526" cy="119395"/>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83" name="Rectangle 182">
              <a:extLst>
                <a:ext uri="{FF2B5EF4-FFF2-40B4-BE49-F238E27FC236}">
                  <a16:creationId xmlns:a16="http://schemas.microsoft.com/office/drawing/2014/main" id="{C0BF88CC-D73B-8145-8BB1-9D8D1FFA9467}"/>
                </a:ext>
              </a:extLst>
            </p:cNvPr>
            <p:cNvSpPr/>
            <p:nvPr/>
          </p:nvSpPr>
          <p:spPr>
            <a:xfrm>
              <a:off x="-760201" y="3047091"/>
              <a:ext cx="243526" cy="119395"/>
            </a:xfrm>
            <a:prstGeom prst="rect">
              <a:avLst/>
            </a:prstGeom>
            <a:solidFill>
              <a:schemeClr val="tx2">
                <a:lumMod val="20000"/>
                <a:lumOff val="8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3" name="Rectangle 202">
              <a:extLst>
                <a:ext uri="{FF2B5EF4-FFF2-40B4-BE49-F238E27FC236}">
                  <a16:creationId xmlns:a16="http://schemas.microsoft.com/office/drawing/2014/main" id="{1A133D55-F6E3-8043-9FAD-85C7DFD57450}"/>
                </a:ext>
              </a:extLst>
            </p:cNvPr>
            <p:cNvSpPr/>
            <p:nvPr/>
          </p:nvSpPr>
          <p:spPr>
            <a:xfrm>
              <a:off x="-1206336" y="2981228"/>
              <a:ext cx="415498" cy="246221"/>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H" sz="1000" b="0" i="1" u="none" strike="noStrike" kern="1200" cap="none" spc="0" normalizeH="0" baseline="0" noProof="0" dirty="0">
                  <a:ln>
                    <a:noFill/>
                  </a:ln>
                  <a:solidFill>
                    <a:prstClr val="white"/>
                  </a:solidFill>
                  <a:effectLst/>
                  <a:uLnTx/>
                  <a:uFillTx/>
                  <a:latin typeface="Calibri" panose="020F0502020204030204"/>
                  <a:ea typeface="+mn-ea"/>
                  <a:cs typeface="+mn-cs"/>
                </a:rPr>
                <a:t>Max</a:t>
              </a:r>
            </a:p>
          </p:txBody>
        </p:sp>
      </p:grpSp>
    </p:spTree>
    <p:extLst>
      <p:ext uri="{BB962C8B-B14F-4D97-AF65-F5344CB8AC3E}">
        <p14:creationId xmlns:p14="http://schemas.microsoft.com/office/powerpoint/2010/main" val="36571783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1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7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1" end="1"/>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10"/>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11"/>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12"/>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7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78"/>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76"/>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79"/>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75"/>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74"/>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80"/>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98"/>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200"/>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192"/>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199"/>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201"/>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191"/>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190"/>
                                        </p:tgtEl>
                                        <p:attrNameLst>
                                          <p:attrName>style.visibility</p:attrName>
                                        </p:attrNameLst>
                                      </p:cBhvr>
                                      <p:to>
                                        <p:strVal val="visible"/>
                                      </p:to>
                                    </p:set>
                                  </p:childTnLst>
                                </p:cTn>
                              </p:par>
                              <p:par>
                                <p:cTn id="59" presetID="10" presetClass="entr" presetSubtype="0" fill="hold" nodeType="withEffect">
                                  <p:stCondLst>
                                    <p:cond delay="200"/>
                                  </p:stCondLst>
                                  <p:childTnLst>
                                    <p:set>
                                      <p:cBhvr>
                                        <p:cTn id="60" dur="1" fill="hold">
                                          <p:stCondLst>
                                            <p:cond delay="0"/>
                                          </p:stCondLst>
                                        </p:cTn>
                                        <p:tgtEl>
                                          <p:spTgt spid="211"/>
                                        </p:tgtEl>
                                        <p:attrNameLst>
                                          <p:attrName>style.visibility</p:attrName>
                                        </p:attrNameLst>
                                      </p:cBhvr>
                                      <p:to>
                                        <p:strVal val="visible"/>
                                      </p:to>
                                    </p:set>
                                    <p:animEffect transition="in" filter="fade">
                                      <p:cBhvr>
                                        <p:cTn id="61" dur="300"/>
                                        <p:tgtEl>
                                          <p:spTgt spid="211"/>
                                        </p:tgtEl>
                                      </p:cBhvr>
                                    </p:animEffect>
                                  </p:childTnLst>
                                </p:cTn>
                              </p:par>
                            </p:childTnLst>
                          </p:cTn>
                        </p:par>
                      </p:childTnLst>
                    </p:cTn>
                  </p:par>
                  <p:par>
                    <p:cTn id="62" fill="hold">
                      <p:stCondLst>
                        <p:cond delay="indefinite"/>
                      </p:stCondLst>
                      <p:childTnLst>
                        <p:par>
                          <p:cTn id="63" fill="hold">
                            <p:stCondLst>
                              <p:cond delay="0"/>
                            </p:stCondLst>
                            <p:childTnLst>
                              <p:par>
                                <p:cTn id="64" presetID="1" presetClass="entr" presetSubtype="0" fill="hold" grpId="0" nodeType="clickEffect">
                                  <p:stCondLst>
                                    <p:cond delay="0"/>
                                  </p:stCondLst>
                                  <p:childTnLst>
                                    <p:set>
                                      <p:cBhvr>
                                        <p:cTn id="65" dur="1" fill="hold">
                                          <p:stCondLst>
                                            <p:cond delay="0"/>
                                          </p:stCondLst>
                                        </p:cTn>
                                        <p:tgtEl>
                                          <p:spTgt spid="197"/>
                                        </p:tgtEl>
                                        <p:attrNameLst>
                                          <p:attrName>style.visibility</p:attrName>
                                        </p:attrNameLst>
                                      </p:cBhvr>
                                      <p:to>
                                        <p:strVal val="visible"/>
                                      </p:to>
                                    </p:set>
                                  </p:childTnLst>
                                </p:cTn>
                              </p:par>
                              <p:par>
                                <p:cTn id="66" presetID="1" presetClass="entr" presetSubtype="0" fill="hold" grpId="0" nodeType="withEffect">
                                  <p:stCondLst>
                                    <p:cond delay="0"/>
                                  </p:stCondLst>
                                  <p:childTnLst>
                                    <p:set>
                                      <p:cBhvr>
                                        <p:cTn id="67" dur="1" fill="hold">
                                          <p:stCondLst>
                                            <p:cond delay="0"/>
                                          </p:stCondLst>
                                        </p:cTn>
                                        <p:tgtEl>
                                          <p:spTgt spid="195"/>
                                        </p:tgtEl>
                                        <p:attrNameLst>
                                          <p:attrName>style.visibility</p:attrName>
                                        </p:attrNameLst>
                                      </p:cBhvr>
                                      <p:to>
                                        <p:strVal val="visible"/>
                                      </p:to>
                                    </p:set>
                                  </p:childTnLst>
                                </p:cTn>
                              </p:par>
                              <p:par>
                                <p:cTn id="68" presetID="1" presetClass="entr" presetSubtype="0" fill="hold" nodeType="withEffect">
                                  <p:stCondLst>
                                    <p:cond delay="0"/>
                                  </p:stCondLst>
                                  <p:childTnLst>
                                    <p:set>
                                      <p:cBhvr>
                                        <p:cTn id="69" dur="1" fill="hold">
                                          <p:stCondLst>
                                            <p:cond delay="0"/>
                                          </p:stCondLst>
                                        </p:cTn>
                                        <p:tgtEl>
                                          <p:spTgt spid="194"/>
                                        </p:tgtEl>
                                        <p:attrNameLst>
                                          <p:attrName>style.visibility</p:attrName>
                                        </p:attrNameLst>
                                      </p:cBhvr>
                                      <p:to>
                                        <p:strVal val="visible"/>
                                      </p:to>
                                    </p:set>
                                  </p:childTnLst>
                                </p:cTn>
                              </p:par>
                              <p:par>
                                <p:cTn id="70" presetID="1" presetClass="entr" presetSubtype="0" fill="hold" grpId="0" nodeType="withEffect">
                                  <p:stCondLst>
                                    <p:cond delay="0"/>
                                  </p:stCondLst>
                                  <p:childTnLst>
                                    <p:set>
                                      <p:cBhvr>
                                        <p:cTn id="71" dur="1" fill="hold">
                                          <p:stCondLst>
                                            <p:cond delay="0"/>
                                          </p:stCondLst>
                                        </p:cTn>
                                        <p:tgtEl>
                                          <p:spTgt spid="193"/>
                                        </p:tgtEl>
                                        <p:attrNameLst>
                                          <p:attrName>style.visibility</p:attrName>
                                        </p:attrNameLst>
                                      </p:cBhvr>
                                      <p:to>
                                        <p:strVal val="visible"/>
                                      </p:to>
                                    </p:set>
                                  </p:childTnLst>
                                </p:cTn>
                              </p:par>
                            </p:childTnLst>
                          </p:cTn>
                        </p:par>
                      </p:childTnLst>
                    </p:cTn>
                  </p:par>
                  <p:par>
                    <p:cTn id="72" fill="hold">
                      <p:stCondLst>
                        <p:cond delay="indefinite"/>
                      </p:stCondLst>
                      <p:childTnLst>
                        <p:par>
                          <p:cTn id="73" fill="hold">
                            <p:stCondLst>
                              <p:cond delay="0"/>
                            </p:stCondLst>
                            <p:childTnLst>
                              <p:par>
                                <p:cTn id="74" presetID="1" presetClass="entr" presetSubtype="0" fill="hold" nodeType="clickEffect">
                                  <p:stCondLst>
                                    <p:cond delay="0"/>
                                  </p:stCondLst>
                                  <p:childTnLst>
                                    <p:set>
                                      <p:cBhvr>
                                        <p:cTn id="75" dur="1" fill="hold">
                                          <p:stCondLst>
                                            <p:cond delay="0"/>
                                          </p:stCondLst>
                                        </p:cTn>
                                        <p:tgtEl>
                                          <p:spTgt spid="209"/>
                                        </p:tgtEl>
                                        <p:attrNameLst>
                                          <p:attrName>style.visibility</p:attrName>
                                        </p:attrNameLst>
                                      </p:cBhvr>
                                      <p:to>
                                        <p:strVal val="visible"/>
                                      </p:to>
                                    </p:set>
                                  </p:childTnLst>
                                </p:cTn>
                              </p:par>
                              <p:par>
                                <p:cTn id="76" presetID="1" presetClass="entr" presetSubtype="0" fill="hold" grpId="0" nodeType="withEffect">
                                  <p:stCondLst>
                                    <p:cond delay="0"/>
                                  </p:stCondLst>
                                  <p:childTnLst>
                                    <p:set>
                                      <p:cBhvr>
                                        <p:cTn id="77" dur="1" fill="hold">
                                          <p:stCondLst>
                                            <p:cond delay="0"/>
                                          </p:stCondLst>
                                        </p:cTn>
                                        <p:tgtEl>
                                          <p:spTgt spid="184"/>
                                        </p:tgtEl>
                                        <p:attrNameLst>
                                          <p:attrName>style.visibility</p:attrName>
                                        </p:attrNameLst>
                                      </p:cBhvr>
                                      <p:to>
                                        <p:strVal val="visible"/>
                                      </p:to>
                                    </p:set>
                                  </p:childTnLst>
                                </p:cTn>
                              </p:par>
                              <p:par>
                                <p:cTn id="78" presetID="1" presetClass="entr" presetSubtype="0" fill="hold" grpId="0" nodeType="withEffect">
                                  <p:stCondLst>
                                    <p:cond delay="0"/>
                                  </p:stCondLst>
                                  <p:childTnLst>
                                    <p:set>
                                      <p:cBhvr>
                                        <p:cTn id="79" dur="1" fill="hold">
                                          <p:stCondLst>
                                            <p:cond delay="0"/>
                                          </p:stCondLst>
                                        </p:cTn>
                                        <p:tgtEl>
                                          <p:spTgt spid="185"/>
                                        </p:tgtEl>
                                        <p:attrNameLst>
                                          <p:attrName>style.visibility</p:attrName>
                                        </p:attrNameLst>
                                      </p:cBhvr>
                                      <p:to>
                                        <p:strVal val="visible"/>
                                      </p:to>
                                    </p:set>
                                  </p:childTnLst>
                                </p:cTn>
                              </p:par>
                            </p:childTnLst>
                          </p:cTn>
                        </p:par>
                      </p:childTnLst>
                    </p:cTn>
                  </p:par>
                  <p:par>
                    <p:cTn id="80" fill="hold">
                      <p:stCondLst>
                        <p:cond delay="indefinite"/>
                      </p:stCondLst>
                      <p:childTnLst>
                        <p:par>
                          <p:cTn id="81" fill="hold">
                            <p:stCondLst>
                              <p:cond delay="0"/>
                            </p:stCondLst>
                            <p:childTnLst>
                              <p:par>
                                <p:cTn id="82" presetID="1" presetClass="entr" presetSubtype="0" fill="hold" nodeType="clickEffect">
                                  <p:stCondLst>
                                    <p:cond delay="0"/>
                                  </p:stCondLst>
                                  <p:childTnLst>
                                    <p:set>
                                      <p:cBhvr>
                                        <p:cTn id="83" dur="1" fill="hold">
                                          <p:stCondLst>
                                            <p:cond delay="0"/>
                                          </p:stCondLst>
                                        </p:cTn>
                                        <p:tgtEl>
                                          <p:spTgt spid="186"/>
                                        </p:tgtEl>
                                        <p:attrNameLst>
                                          <p:attrName>style.visibility</p:attrName>
                                        </p:attrNameLst>
                                      </p:cBhvr>
                                      <p:to>
                                        <p:strVal val="visible"/>
                                      </p:to>
                                    </p:set>
                                  </p:childTnLst>
                                </p:cTn>
                              </p:par>
                              <p:par>
                                <p:cTn id="84" presetID="1" presetClass="entr" presetSubtype="0" fill="hold" grpId="0" nodeType="withEffect">
                                  <p:stCondLst>
                                    <p:cond delay="0"/>
                                  </p:stCondLst>
                                  <p:childTnLst>
                                    <p:set>
                                      <p:cBhvr>
                                        <p:cTn id="85" dur="1" fill="hold">
                                          <p:stCondLst>
                                            <p:cond delay="0"/>
                                          </p:stCondLst>
                                        </p:cTn>
                                        <p:tgtEl>
                                          <p:spTgt spid="196"/>
                                        </p:tgtEl>
                                        <p:attrNameLst>
                                          <p:attrName>style.visibility</p:attrName>
                                        </p:attrNameLst>
                                      </p:cBhvr>
                                      <p:to>
                                        <p:strVal val="visible"/>
                                      </p:to>
                                    </p:set>
                                  </p:childTnLst>
                                </p:cTn>
                              </p:par>
                              <p:par>
                                <p:cTn id="86" presetID="1" presetClass="entr" presetSubtype="0" fill="hold" grpId="0" nodeType="withEffect">
                                  <p:stCondLst>
                                    <p:cond delay="0"/>
                                  </p:stCondLst>
                                  <p:childTnLst>
                                    <p:set>
                                      <p:cBhvr>
                                        <p:cTn id="87" dur="1" fill="hold">
                                          <p:stCondLst>
                                            <p:cond delay="0"/>
                                          </p:stCondLst>
                                        </p:cTn>
                                        <p:tgtEl>
                                          <p:spTgt spid="187"/>
                                        </p:tgtEl>
                                        <p:attrNameLst>
                                          <p:attrName>style.visibility</p:attrName>
                                        </p:attrNameLst>
                                      </p:cBhvr>
                                      <p:to>
                                        <p:strVal val="visible"/>
                                      </p:to>
                                    </p:set>
                                  </p:childTnLst>
                                </p:cTn>
                              </p:par>
                            </p:childTnLst>
                          </p:cTn>
                        </p:par>
                      </p:childTnLst>
                    </p:cTn>
                  </p:par>
                  <p:par>
                    <p:cTn id="88" fill="hold">
                      <p:stCondLst>
                        <p:cond delay="indefinite"/>
                      </p:stCondLst>
                      <p:childTnLst>
                        <p:par>
                          <p:cTn id="89" fill="hold">
                            <p:stCondLst>
                              <p:cond delay="0"/>
                            </p:stCondLst>
                            <p:childTnLst>
                              <p:par>
                                <p:cTn id="90" presetID="1" presetClass="entr" presetSubtype="0" fill="hold" grpId="0" nodeType="clickEffect">
                                  <p:stCondLst>
                                    <p:cond delay="0"/>
                                  </p:stCondLst>
                                  <p:childTnLst>
                                    <p:set>
                                      <p:cBhvr>
                                        <p:cTn id="91" dur="1" fill="hold">
                                          <p:stCondLst>
                                            <p:cond delay="0"/>
                                          </p:stCondLst>
                                        </p:cTn>
                                        <p:tgtEl>
                                          <p:spTgt spid="202"/>
                                        </p:tgtEl>
                                        <p:attrNameLst>
                                          <p:attrName>style.visibility</p:attrName>
                                        </p:attrNameLst>
                                      </p:cBhvr>
                                      <p:to>
                                        <p:strVal val="visible"/>
                                      </p:to>
                                    </p:set>
                                  </p:childTnLst>
                                </p:cTn>
                              </p:par>
                              <p:par>
                                <p:cTn id="92" presetID="1" presetClass="entr" presetSubtype="0" fill="hold" nodeType="withEffect">
                                  <p:stCondLst>
                                    <p:cond delay="0"/>
                                  </p:stCondLst>
                                  <p:childTnLst>
                                    <p:set>
                                      <p:cBhvr>
                                        <p:cTn id="93" dur="1" fill="hold">
                                          <p:stCondLst>
                                            <p:cond delay="0"/>
                                          </p:stCondLst>
                                        </p:cTn>
                                        <p:tgtEl>
                                          <p:spTgt spid="189"/>
                                        </p:tgtEl>
                                        <p:attrNameLst>
                                          <p:attrName>style.visibility</p:attrName>
                                        </p:attrNameLst>
                                      </p:cBhvr>
                                      <p:to>
                                        <p:strVal val="visible"/>
                                      </p:to>
                                    </p:set>
                                  </p:childTnLst>
                                </p:cTn>
                              </p:par>
                              <p:par>
                                <p:cTn id="94" presetID="1" presetClass="entr" presetSubtype="0" fill="hold" grpId="0" nodeType="withEffect">
                                  <p:stCondLst>
                                    <p:cond delay="0"/>
                                  </p:stCondLst>
                                  <p:childTnLst>
                                    <p:set>
                                      <p:cBhvr>
                                        <p:cTn id="95" dur="1" fill="hold">
                                          <p:stCondLst>
                                            <p:cond delay="0"/>
                                          </p:stCondLst>
                                        </p:cTn>
                                        <p:tgtEl>
                                          <p:spTgt spid="208"/>
                                        </p:tgtEl>
                                        <p:attrNameLst>
                                          <p:attrName>style.visibility</p:attrName>
                                        </p:attrNameLst>
                                      </p:cBhvr>
                                      <p:to>
                                        <p:strVal val="visible"/>
                                      </p:to>
                                    </p:set>
                                  </p:childTnLst>
                                </p:cTn>
                              </p:par>
                              <p:par>
                                <p:cTn id="96" presetID="1" presetClass="entr" presetSubtype="0" fill="hold" grpId="0" nodeType="withEffect">
                                  <p:stCondLst>
                                    <p:cond delay="0"/>
                                  </p:stCondLst>
                                  <p:childTnLst>
                                    <p:set>
                                      <p:cBhvr>
                                        <p:cTn id="97" dur="1" fill="hold">
                                          <p:stCondLst>
                                            <p:cond delay="0"/>
                                          </p:stCondLst>
                                        </p:cTn>
                                        <p:tgtEl>
                                          <p:spTgt spid="18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 grpId="0" animBg="1"/>
      <p:bldP spid="110" grpId="0" animBg="1"/>
      <p:bldP spid="112" grpId="0" animBg="1"/>
      <p:bldP spid="173" grpId="0"/>
      <p:bldP spid="175" grpId="0"/>
      <p:bldP spid="176" grpId="0" animBg="1"/>
      <p:bldP spid="177" grpId="0"/>
      <p:bldP spid="179" grpId="0" animBg="1"/>
      <p:bldP spid="180" grpId="0" animBg="1"/>
      <p:bldP spid="184" grpId="0" animBg="1"/>
      <p:bldP spid="185" grpId="0"/>
      <p:bldP spid="187" grpId="0" animBg="1"/>
      <p:bldP spid="188" grpId="0" animBg="1"/>
      <p:bldP spid="190" grpId="0"/>
      <p:bldP spid="191" grpId="0"/>
      <p:bldP spid="192" grpId="0"/>
      <p:bldP spid="193" grpId="0" animBg="1"/>
      <p:bldP spid="195" grpId="0"/>
      <p:bldP spid="196" grpId="0"/>
      <p:bldP spid="197" grpId="0" animBg="1"/>
      <p:bldP spid="198" grpId="0" animBg="1"/>
      <p:bldP spid="202" grpId="0" animBg="1"/>
      <p:bldP spid="208" grpId="0"/>
    </p:bldLst>
  </p:timing>
</p:sld>
</file>

<file path=ppt/slides/slide3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BC26D8-06D7-3D42-8BD9-27A2266EE1ED}"/>
              </a:ext>
            </a:extLst>
          </p:cNvPr>
          <p:cNvSpPr>
            <a:spLocks noGrp="1"/>
          </p:cNvSpPr>
          <p:nvPr>
            <p:ph type="title"/>
          </p:nvPr>
        </p:nvSpPr>
        <p:spPr/>
        <p:txBody>
          <a:bodyPr/>
          <a:lstStyle/>
          <a:p>
            <a:r>
              <a:rPr lang="en-US" dirty="0"/>
              <a:t>Simulation Methodology</a:t>
            </a:r>
          </a:p>
        </p:txBody>
      </p:sp>
      <p:sp>
        <p:nvSpPr>
          <p:cNvPr id="5" name="Content Placeholder 4">
            <a:extLst>
              <a:ext uri="{FF2B5EF4-FFF2-40B4-BE49-F238E27FC236}">
                <a16:creationId xmlns:a16="http://schemas.microsoft.com/office/drawing/2014/main" id="{EBED96BD-B5B0-524D-AF57-C1B3FE166193}"/>
              </a:ext>
            </a:extLst>
          </p:cNvPr>
          <p:cNvSpPr>
            <a:spLocks noGrp="1"/>
          </p:cNvSpPr>
          <p:nvPr>
            <p:ph idx="1"/>
          </p:nvPr>
        </p:nvSpPr>
        <p:spPr>
          <a:xfrm>
            <a:off x="169011" y="936172"/>
            <a:ext cx="8894602" cy="5583898"/>
          </a:xfrm>
        </p:spPr>
        <p:txBody>
          <a:bodyPr>
            <a:normAutofit lnSpcReduction="10000"/>
          </a:bodyPr>
          <a:lstStyle/>
          <a:p>
            <a:r>
              <a:rPr lang="en-US" b="1" dirty="0" err="1">
                <a:solidFill>
                  <a:srgbClr val="C00000"/>
                </a:solidFill>
                <a:latin typeface="Calibri" panose="020F0502020204030204" pitchFamily="34" charset="0"/>
                <a:cs typeface="Calibri" panose="020F0502020204030204" pitchFamily="34" charset="0"/>
              </a:rPr>
              <a:t>Champsim</a:t>
            </a:r>
            <a:r>
              <a:rPr lang="en-US" b="1" dirty="0">
                <a:solidFill>
                  <a:srgbClr val="C00000"/>
                </a:solidFill>
                <a:latin typeface="Calibri" panose="020F0502020204030204" pitchFamily="34" charset="0"/>
                <a:cs typeface="Calibri" panose="020F0502020204030204" pitchFamily="34" charset="0"/>
              </a:rPr>
              <a:t> </a:t>
            </a:r>
            <a:r>
              <a:rPr lang="en-US" sz="1800" b="1" dirty="0">
                <a:solidFill>
                  <a:schemeClr val="bg2">
                    <a:lumMod val="75000"/>
                  </a:schemeClr>
                </a:solidFill>
                <a:latin typeface="Calibri" panose="020F0502020204030204" pitchFamily="34" charset="0"/>
                <a:cs typeface="Calibri" panose="020F0502020204030204" pitchFamily="34" charset="0"/>
              </a:rPr>
              <a:t>[3]</a:t>
            </a:r>
            <a:r>
              <a:rPr lang="en-US" dirty="0">
                <a:latin typeface="Calibri" panose="020F0502020204030204" pitchFamily="34" charset="0"/>
                <a:cs typeface="Calibri" panose="020F0502020204030204" pitchFamily="34" charset="0"/>
              </a:rPr>
              <a:t> trace-driven simulator</a:t>
            </a:r>
          </a:p>
          <a:p>
            <a:endParaRPr lang="en-US" sz="1000" dirty="0">
              <a:latin typeface="Calibri" panose="020F0502020204030204" pitchFamily="34" charset="0"/>
              <a:cs typeface="Calibri" panose="020F0502020204030204" pitchFamily="34" charset="0"/>
            </a:endParaRPr>
          </a:p>
          <a:p>
            <a:r>
              <a:rPr lang="en-US" b="1" dirty="0">
                <a:solidFill>
                  <a:srgbClr val="C00000"/>
                </a:solidFill>
                <a:latin typeface="Calibri" panose="020F0502020204030204" pitchFamily="34" charset="0"/>
                <a:cs typeface="Calibri" panose="020F0502020204030204" pitchFamily="34" charset="0"/>
              </a:rPr>
              <a:t>150</a:t>
            </a:r>
            <a:r>
              <a:rPr lang="en-US" dirty="0">
                <a:latin typeface="Calibri" panose="020F0502020204030204" pitchFamily="34" charset="0"/>
                <a:cs typeface="Calibri" panose="020F0502020204030204" pitchFamily="34" charset="0"/>
              </a:rPr>
              <a:t> single-core memory-intensive workload traces</a:t>
            </a:r>
          </a:p>
          <a:p>
            <a:pPr lvl="1"/>
            <a:r>
              <a:rPr lang="en-US" dirty="0">
                <a:latin typeface="Calibri" panose="020F0502020204030204" pitchFamily="34" charset="0"/>
                <a:cs typeface="Calibri" panose="020F0502020204030204" pitchFamily="34" charset="0"/>
              </a:rPr>
              <a:t>SPEC CPU2006 and CPU2017</a:t>
            </a:r>
          </a:p>
          <a:p>
            <a:pPr lvl="1"/>
            <a:r>
              <a:rPr lang="en-US" dirty="0">
                <a:latin typeface="Calibri" panose="020F0502020204030204" pitchFamily="34" charset="0"/>
                <a:cs typeface="Calibri" panose="020F0502020204030204" pitchFamily="34" charset="0"/>
              </a:rPr>
              <a:t>PARSEC 2.1</a:t>
            </a:r>
          </a:p>
          <a:p>
            <a:pPr lvl="1"/>
            <a:r>
              <a:rPr lang="en-US" dirty="0" err="1">
                <a:latin typeface="Calibri" panose="020F0502020204030204" pitchFamily="34" charset="0"/>
                <a:cs typeface="Calibri" panose="020F0502020204030204" pitchFamily="34" charset="0"/>
              </a:rPr>
              <a:t>Ligra</a:t>
            </a:r>
            <a:endParaRPr lang="en-US" dirty="0">
              <a:latin typeface="Calibri" panose="020F0502020204030204" pitchFamily="34" charset="0"/>
              <a:cs typeface="Calibri" panose="020F0502020204030204" pitchFamily="34" charset="0"/>
            </a:endParaRPr>
          </a:p>
          <a:p>
            <a:pPr lvl="1"/>
            <a:r>
              <a:rPr lang="en-US" dirty="0" err="1">
                <a:latin typeface="Calibri" panose="020F0502020204030204" pitchFamily="34" charset="0"/>
                <a:cs typeface="Calibri" panose="020F0502020204030204" pitchFamily="34" charset="0"/>
              </a:rPr>
              <a:t>Cloudsuite</a:t>
            </a:r>
            <a:endParaRPr lang="en-US" dirty="0">
              <a:latin typeface="Calibri" panose="020F0502020204030204" pitchFamily="34" charset="0"/>
              <a:cs typeface="Calibri" panose="020F0502020204030204" pitchFamily="34" charset="0"/>
            </a:endParaRPr>
          </a:p>
          <a:p>
            <a:r>
              <a:rPr lang="en-US" dirty="0">
                <a:latin typeface="Calibri" panose="020F0502020204030204" pitchFamily="34" charset="0"/>
                <a:cs typeface="Calibri" panose="020F0502020204030204" pitchFamily="34" charset="0"/>
              </a:rPr>
              <a:t>Homogeneous and heterogeneous multi-core mixes</a:t>
            </a:r>
          </a:p>
          <a:p>
            <a:pPr lvl="1"/>
            <a:endParaRPr lang="en-US" sz="1000" dirty="0">
              <a:latin typeface="Calibri" panose="020F0502020204030204" pitchFamily="34" charset="0"/>
              <a:cs typeface="Calibri" panose="020F0502020204030204" pitchFamily="34" charset="0"/>
            </a:endParaRPr>
          </a:p>
          <a:p>
            <a:r>
              <a:rPr lang="en-US" b="1" dirty="0">
                <a:solidFill>
                  <a:srgbClr val="C00000"/>
                </a:solidFill>
                <a:latin typeface="Calibri" panose="020F0502020204030204" pitchFamily="34" charset="0"/>
                <a:cs typeface="Calibri" panose="020F0502020204030204" pitchFamily="34" charset="0"/>
              </a:rPr>
              <a:t>Five</a:t>
            </a:r>
            <a:r>
              <a:rPr lang="en-US" dirty="0">
                <a:latin typeface="Calibri" panose="020F0502020204030204" pitchFamily="34" charset="0"/>
                <a:cs typeface="Calibri" panose="020F0502020204030204" pitchFamily="34" charset="0"/>
              </a:rPr>
              <a:t> state-of-the-art prefetchers</a:t>
            </a:r>
          </a:p>
          <a:p>
            <a:pPr lvl="1"/>
            <a:r>
              <a:rPr lang="en-US" dirty="0">
                <a:latin typeface="Calibri" panose="020F0502020204030204" pitchFamily="34" charset="0"/>
                <a:cs typeface="Calibri" panose="020F0502020204030204" pitchFamily="34" charset="0"/>
              </a:rPr>
              <a:t>SPP </a:t>
            </a:r>
            <a:r>
              <a:rPr lang="en-US" sz="1800" b="1" dirty="0">
                <a:solidFill>
                  <a:schemeClr val="bg2">
                    <a:lumMod val="75000"/>
                  </a:schemeClr>
                </a:solidFill>
                <a:latin typeface="Calibri" panose="020F0502020204030204" pitchFamily="34" charset="0"/>
                <a:cs typeface="Calibri" panose="020F0502020204030204" pitchFamily="34" charset="0"/>
              </a:rPr>
              <a:t>[Kim+, MICRO’16]</a:t>
            </a:r>
            <a:endParaRPr lang="en-US" b="1" dirty="0">
              <a:solidFill>
                <a:schemeClr val="bg2">
                  <a:lumMod val="75000"/>
                </a:schemeClr>
              </a:solidFill>
              <a:latin typeface="Calibri" panose="020F0502020204030204" pitchFamily="34" charset="0"/>
              <a:cs typeface="Calibri" panose="020F0502020204030204" pitchFamily="34" charset="0"/>
            </a:endParaRPr>
          </a:p>
          <a:p>
            <a:pPr lvl="1"/>
            <a:r>
              <a:rPr lang="en-US" dirty="0">
                <a:latin typeface="Calibri" panose="020F0502020204030204" pitchFamily="34" charset="0"/>
                <a:cs typeface="Calibri" panose="020F0502020204030204" pitchFamily="34" charset="0"/>
              </a:rPr>
              <a:t>Bingo </a:t>
            </a:r>
            <a:r>
              <a:rPr lang="en-US" sz="1800" b="1" dirty="0">
                <a:solidFill>
                  <a:schemeClr val="bg2">
                    <a:lumMod val="75000"/>
                  </a:schemeClr>
                </a:solidFill>
                <a:latin typeface="Calibri" panose="020F0502020204030204" pitchFamily="34" charset="0"/>
                <a:cs typeface="Calibri" panose="020F0502020204030204" pitchFamily="34" charset="0"/>
              </a:rPr>
              <a:t>[</a:t>
            </a:r>
            <a:r>
              <a:rPr lang="en-US" sz="1800" b="1" dirty="0" err="1">
                <a:solidFill>
                  <a:schemeClr val="bg2">
                    <a:lumMod val="75000"/>
                  </a:schemeClr>
                </a:solidFill>
                <a:latin typeface="Calibri" panose="020F0502020204030204" pitchFamily="34" charset="0"/>
                <a:cs typeface="Calibri" panose="020F0502020204030204" pitchFamily="34" charset="0"/>
              </a:rPr>
              <a:t>Bakhshalipour</a:t>
            </a:r>
            <a:r>
              <a:rPr lang="en-US" sz="1800" b="1" dirty="0">
                <a:solidFill>
                  <a:schemeClr val="bg2">
                    <a:lumMod val="75000"/>
                  </a:schemeClr>
                </a:solidFill>
                <a:latin typeface="Calibri" panose="020F0502020204030204" pitchFamily="34" charset="0"/>
                <a:cs typeface="Calibri" panose="020F0502020204030204" pitchFamily="34" charset="0"/>
              </a:rPr>
              <a:t>+, HPCA’19]</a:t>
            </a:r>
          </a:p>
          <a:p>
            <a:pPr lvl="1"/>
            <a:r>
              <a:rPr lang="en-US" dirty="0">
                <a:latin typeface="Calibri" panose="020F0502020204030204" pitchFamily="34" charset="0"/>
                <a:cs typeface="Calibri" panose="020F0502020204030204" pitchFamily="34" charset="0"/>
              </a:rPr>
              <a:t>MLOP </a:t>
            </a:r>
            <a:r>
              <a:rPr lang="en-US" sz="1800" b="1" dirty="0">
                <a:solidFill>
                  <a:schemeClr val="bg2">
                    <a:lumMod val="75000"/>
                  </a:schemeClr>
                </a:solidFill>
                <a:latin typeface="Calibri" panose="020F0502020204030204" pitchFamily="34" charset="0"/>
                <a:cs typeface="Calibri" panose="020F0502020204030204" pitchFamily="34" charset="0"/>
              </a:rPr>
              <a:t>[</a:t>
            </a:r>
            <a:r>
              <a:rPr lang="en-US" sz="1800" b="1" dirty="0" err="1">
                <a:solidFill>
                  <a:schemeClr val="bg2">
                    <a:lumMod val="75000"/>
                  </a:schemeClr>
                </a:solidFill>
                <a:latin typeface="Calibri" panose="020F0502020204030204" pitchFamily="34" charset="0"/>
                <a:cs typeface="Calibri" panose="020F0502020204030204" pitchFamily="34" charset="0"/>
              </a:rPr>
              <a:t>Shakerinava</a:t>
            </a:r>
            <a:r>
              <a:rPr lang="en-US" sz="1800" b="1" dirty="0">
                <a:solidFill>
                  <a:schemeClr val="bg2">
                    <a:lumMod val="75000"/>
                  </a:schemeClr>
                </a:solidFill>
                <a:latin typeface="Calibri" panose="020F0502020204030204" pitchFamily="34" charset="0"/>
                <a:cs typeface="Calibri" panose="020F0502020204030204" pitchFamily="34" charset="0"/>
              </a:rPr>
              <a:t>+, 3</a:t>
            </a:r>
            <a:r>
              <a:rPr lang="en-US" sz="1800" b="1" baseline="30000" dirty="0">
                <a:solidFill>
                  <a:schemeClr val="bg2">
                    <a:lumMod val="75000"/>
                  </a:schemeClr>
                </a:solidFill>
                <a:latin typeface="Calibri" panose="020F0502020204030204" pitchFamily="34" charset="0"/>
                <a:cs typeface="Calibri" panose="020F0502020204030204" pitchFamily="34" charset="0"/>
              </a:rPr>
              <a:t>rd</a:t>
            </a:r>
            <a:r>
              <a:rPr lang="en-US" sz="1800" b="1" dirty="0">
                <a:solidFill>
                  <a:schemeClr val="bg2">
                    <a:lumMod val="75000"/>
                  </a:schemeClr>
                </a:solidFill>
                <a:latin typeface="Calibri" panose="020F0502020204030204" pitchFamily="34" charset="0"/>
                <a:cs typeface="Calibri" panose="020F0502020204030204" pitchFamily="34" charset="0"/>
              </a:rPr>
              <a:t> Prefetching Championship, 2019 ]</a:t>
            </a:r>
          </a:p>
          <a:p>
            <a:pPr lvl="1"/>
            <a:r>
              <a:rPr lang="en-US" dirty="0" err="1">
                <a:latin typeface="Calibri" panose="020F0502020204030204" pitchFamily="34" charset="0"/>
                <a:cs typeface="Calibri" panose="020F0502020204030204" pitchFamily="34" charset="0"/>
              </a:rPr>
              <a:t>SPP+DSPatch</a:t>
            </a:r>
            <a:r>
              <a:rPr lang="en-US" dirty="0">
                <a:latin typeface="Calibri" panose="020F0502020204030204" pitchFamily="34" charset="0"/>
                <a:cs typeface="Calibri" panose="020F0502020204030204" pitchFamily="34" charset="0"/>
              </a:rPr>
              <a:t> </a:t>
            </a:r>
            <a:r>
              <a:rPr lang="en-US" sz="1800" b="1" dirty="0">
                <a:solidFill>
                  <a:schemeClr val="bg2">
                    <a:lumMod val="75000"/>
                  </a:schemeClr>
                </a:solidFill>
                <a:latin typeface="Calibri" panose="020F0502020204030204" pitchFamily="34" charset="0"/>
                <a:cs typeface="Calibri" panose="020F0502020204030204" pitchFamily="34" charset="0"/>
              </a:rPr>
              <a:t>[</a:t>
            </a:r>
            <a:r>
              <a:rPr lang="en-US" sz="1800" b="1" dirty="0" err="1">
                <a:solidFill>
                  <a:schemeClr val="bg2">
                    <a:lumMod val="75000"/>
                  </a:schemeClr>
                </a:solidFill>
                <a:latin typeface="Calibri" panose="020F0502020204030204" pitchFamily="34" charset="0"/>
                <a:cs typeface="Calibri" panose="020F0502020204030204" pitchFamily="34" charset="0"/>
              </a:rPr>
              <a:t>Bera</a:t>
            </a:r>
            <a:r>
              <a:rPr lang="en-US" sz="1800" b="1" dirty="0">
                <a:solidFill>
                  <a:schemeClr val="bg2">
                    <a:lumMod val="75000"/>
                  </a:schemeClr>
                </a:solidFill>
                <a:latin typeface="Calibri" panose="020F0502020204030204" pitchFamily="34" charset="0"/>
                <a:cs typeface="Calibri" panose="020F0502020204030204" pitchFamily="34" charset="0"/>
              </a:rPr>
              <a:t>+, MICRO’19]</a:t>
            </a:r>
          </a:p>
          <a:p>
            <a:pPr lvl="1"/>
            <a:r>
              <a:rPr lang="en-US" dirty="0">
                <a:latin typeface="Calibri" panose="020F0502020204030204" pitchFamily="34" charset="0"/>
                <a:cs typeface="Calibri" panose="020F0502020204030204" pitchFamily="34" charset="0"/>
              </a:rPr>
              <a:t>SPP+PPF </a:t>
            </a:r>
            <a:r>
              <a:rPr lang="en-US" sz="1800" b="1" dirty="0">
                <a:solidFill>
                  <a:schemeClr val="bg2">
                    <a:lumMod val="75000"/>
                  </a:schemeClr>
                </a:solidFill>
                <a:latin typeface="Calibri" panose="020F0502020204030204" pitchFamily="34" charset="0"/>
                <a:cs typeface="Calibri" panose="020F0502020204030204" pitchFamily="34" charset="0"/>
              </a:rPr>
              <a:t>[Bhatia+, ISCA’20]</a:t>
            </a:r>
          </a:p>
        </p:txBody>
      </p:sp>
      <p:sp>
        <p:nvSpPr>
          <p:cNvPr id="2" name="TextBox 1">
            <a:extLst>
              <a:ext uri="{FF2B5EF4-FFF2-40B4-BE49-F238E27FC236}">
                <a16:creationId xmlns:a16="http://schemas.microsoft.com/office/drawing/2014/main" id="{870820FF-CC99-994C-9E2F-D95E9DD48D9E}"/>
              </a:ext>
            </a:extLst>
          </p:cNvPr>
          <p:cNvSpPr txBox="1"/>
          <p:nvPr/>
        </p:nvSpPr>
        <p:spPr>
          <a:xfrm>
            <a:off x="5623757" y="6398822"/>
            <a:ext cx="3031343" cy="276999"/>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E7E6E6">
                    <a:lumMod val="75000"/>
                  </a:srgbClr>
                </a:solidFill>
                <a:effectLst/>
                <a:uLnTx/>
                <a:uFillTx/>
                <a:latin typeface="Calibri" panose="020F0502020204030204"/>
                <a:ea typeface="+mn-ea"/>
                <a:cs typeface="+mn-cs"/>
              </a:rPr>
              <a:t>[3] </a:t>
            </a:r>
            <a:r>
              <a:rPr kumimoji="0" lang="en-US" sz="1200" b="0" i="0" u="none" strike="noStrike" kern="1200" cap="none" spc="0" normalizeH="0" baseline="0" noProof="0" dirty="0">
                <a:ln>
                  <a:noFill/>
                </a:ln>
                <a:solidFill>
                  <a:srgbClr val="E7E6E6">
                    <a:lumMod val="75000"/>
                  </a:srgbClr>
                </a:solidFill>
                <a:effectLst/>
                <a:uLnTx/>
                <a:uFillTx/>
                <a:latin typeface="Calibri" panose="020F0502020204030204"/>
                <a:ea typeface="+mn-ea"/>
                <a:cs typeface="+mn-cs"/>
                <a:hlinkClick r:id="rId2">
                  <a:extLst>
                    <a:ext uri="{A12FA001-AC4F-418D-AE19-62706E023703}">
                      <ahyp:hlinkClr xmlns:ahyp="http://schemas.microsoft.com/office/drawing/2018/hyperlinkcolor" val="tx"/>
                    </a:ext>
                  </a:extLst>
                </a:hlinkClick>
              </a:rPr>
              <a:t>https://github.com/ChampSim/ChampSim</a:t>
            </a:r>
            <a:endParaRPr kumimoji="0" lang="en-US" sz="1200" b="0" i="0" u="none" strike="noStrike" kern="1200" cap="none" spc="0" normalizeH="0" baseline="0" noProof="0" dirty="0">
              <a:ln>
                <a:noFill/>
              </a:ln>
              <a:solidFill>
                <a:srgbClr val="E7E6E6">
                  <a:lumMod val="75000"/>
                </a:srgb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840451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xEl>
                                              <p:pRg st="9" end="9"/>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5">
                                            <p:txEl>
                                              <p:pRg st="10" end="10"/>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5">
                                            <p:txEl>
                                              <p:pRg st="11" end="11"/>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5">
                                            <p:txEl>
                                              <p:pRg st="12" end="12"/>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5">
                                            <p:txEl>
                                              <p:pRg st="13" end="13"/>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5">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A97EA5C-35E4-F941-9564-9CF822114D44}"/>
              </a:ext>
            </a:extLst>
          </p:cNvPr>
          <p:cNvSpPr>
            <a:spLocks noGrp="1"/>
          </p:cNvSpPr>
          <p:nvPr>
            <p:ph type="title"/>
          </p:nvPr>
        </p:nvSpPr>
        <p:spPr/>
        <p:txBody>
          <a:bodyPr/>
          <a:lstStyle/>
          <a:p>
            <a:r>
              <a:rPr lang="en-US" dirty="0"/>
              <a:t>Basic Pythia Configuration</a:t>
            </a:r>
          </a:p>
        </p:txBody>
      </p:sp>
      <p:sp>
        <p:nvSpPr>
          <p:cNvPr id="5" name="Content Placeholder 4">
            <a:extLst>
              <a:ext uri="{FF2B5EF4-FFF2-40B4-BE49-F238E27FC236}">
                <a16:creationId xmlns:a16="http://schemas.microsoft.com/office/drawing/2014/main" id="{4EFAB781-6E1D-4D44-AAAC-11021D7B8DD5}"/>
              </a:ext>
            </a:extLst>
          </p:cNvPr>
          <p:cNvSpPr>
            <a:spLocks noGrp="1"/>
          </p:cNvSpPr>
          <p:nvPr>
            <p:ph idx="1"/>
          </p:nvPr>
        </p:nvSpPr>
        <p:spPr/>
        <p:txBody>
          <a:bodyPr/>
          <a:lstStyle/>
          <a:p>
            <a:r>
              <a:rPr lang="en-US" sz="3000" dirty="0">
                <a:latin typeface="Calibri" panose="020F0502020204030204" pitchFamily="34" charset="0"/>
                <a:cs typeface="Calibri" panose="020F0502020204030204" pitchFamily="34" charset="0"/>
              </a:rPr>
              <a:t>Derived from </a:t>
            </a:r>
            <a:r>
              <a:rPr lang="en-US" sz="3000" b="1" dirty="0">
                <a:solidFill>
                  <a:srgbClr val="FF5261"/>
                </a:solidFill>
                <a:latin typeface="Calibri" panose="020F0502020204030204" pitchFamily="34" charset="0"/>
                <a:cs typeface="Calibri" panose="020F0502020204030204" pitchFamily="34" charset="0"/>
              </a:rPr>
              <a:t>automatic design-space exploration</a:t>
            </a:r>
          </a:p>
          <a:p>
            <a:endParaRPr lang="en-US" dirty="0">
              <a:latin typeface="Calibri" panose="020F0502020204030204" pitchFamily="34" charset="0"/>
              <a:cs typeface="Calibri" panose="020F0502020204030204" pitchFamily="34" charset="0"/>
            </a:endParaRPr>
          </a:p>
          <a:p>
            <a:r>
              <a:rPr lang="en-US" sz="3000" b="1" dirty="0">
                <a:solidFill>
                  <a:srgbClr val="C00000"/>
                </a:solidFill>
                <a:latin typeface="Calibri" panose="020F0502020204030204" pitchFamily="34" charset="0"/>
                <a:cs typeface="Calibri" panose="020F0502020204030204" pitchFamily="34" charset="0"/>
              </a:rPr>
              <a:t>State:</a:t>
            </a:r>
            <a:r>
              <a:rPr lang="en-US" sz="3000" dirty="0">
                <a:latin typeface="Calibri" panose="020F0502020204030204" pitchFamily="34" charset="0"/>
                <a:cs typeface="Calibri" panose="020F0502020204030204" pitchFamily="34" charset="0"/>
              </a:rPr>
              <a:t> 2 features</a:t>
            </a:r>
          </a:p>
          <a:p>
            <a:pPr lvl="1"/>
            <a:r>
              <a:rPr lang="en-US" sz="2600" dirty="0" err="1">
                <a:latin typeface="Calibri" panose="020F0502020204030204" pitchFamily="34" charset="0"/>
                <a:cs typeface="Calibri" panose="020F0502020204030204" pitchFamily="34" charset="0"/>
              </a:rPr>
              <a:t>PC+Delta</a:t>
            </a:r>
            <a:endParaRPr lang="en-US" sz="2600" dirty="0">
              <a:latin typeface="Calibri" panose="020F0502020204030204" pitchFamily="34" charset="0"/>
              <a:cs typeface="Calibri" panose="020F0502020204030204" pitchFamily="34" charset="0"/>
            </a:endParaRPr>
          </a:p>
          <a:p>
            <a:pPr lvl="1"/>
            <a:r>
              <a:rPr lang="en-US" sz="2600" dirty="0">
                <a:latin typeface="Calibri" panose="020F0502020204030204" pitchFamily="34" charset="0"/>
                <a:cs typeface="Calibri" panose="020F0502020204030204" pitchFamily="34" charset="0"/>
              </a:rPr>
              <a:t>Sequence of last-4 deltas</a:t>
            </a:r>
          </a:p>
          <a:p>
            <a:pPr lvl="1"/>
            <a:endParaRPr lang="en-US" sz="1600" dirty="0">
              <a:latin typeface="Calibri" panose="020F0502020204030204" pitchFamily="34" charset="0"/>
              <a:cs typeface="Calibri" panose="020F0502020204030204" pitchFamily="34" charset="0"/>
            </a:endParaRPr>
          </a:p>
          <a:p>
            <a:r>
              <a:rPr lang="en-US" sz="3000" b="1" dirty="0">
                <a:solidFill>
                  <a:srgbClr val="7030A0"/>
                </a:solidFill>
                <a:latin typeface="Calibri" panose="020F0502020204030204" pitchFamily="34" charset="0"/>
                <a:cs typeface="Calibri" panose="020F0502020204030204" pitchFamily="34" charset="0"/>
              </a:rPr>
              <a:t>Actions:</a:t>
            </a:r>
            <a:r>
              <a:rPr lang="en-US" sz="3000" dirty="0">
                <a:latin typeface="Calibri" panose="020F0502020204030204" pitchFamily="34" charset="0"/>
                <a:cs typeface="Calibri" panose="020F0502020204030204" pitchFamily="34" charset="0"/>
              </a:rPr>
              <a:t> 16 prefetch offsets</a:t>
            </a:r>
          </a:p>
          <a:p>
            <a:pPr lvl="1"/>
            <a:r>
              <a:rPr lang="en-US" sz="2600" dirty="0">
                <a:latin typeface="Calibri" panose="020F0502020204030204" pitchFamily="34" charset="0"/>
                <a:cs typeface="Calibri" panose="020F0502020204030204" pitchFamily="34" charset="0"/>
              </a:rPr>
              <a:t>Ranging between -6 to +32. Including 0.</a:t>
            </a:r>
          </a:p>
          <a:p>
            <a:endParaRPr lang="en-US" sz="1600" dirty="0">
              <a:latin typeface="Calibri" panose="020F0502020204030204" pitchFamily="34" charset="0"/>
              <a:cs typeface="Calibri" panose="020F0502020204030204" pitchFamily="34" charset="0"/>
            </a:endParaRPr>
          </a:p>
          <a:p>
            <a:r>
              <a:rPr lang="en-US" sz="3000" b="1" dirty="0">
                <a:solidFill>
                  <a:schemeClr val="accent6">
                    <a:lumMod val="75000"/>
                  </a:schemeClr>
                </a:solidFill>
                <a:latin typeface="Calibri" panose="020F0502020204030204" pitchFamily="34" charset="0"/>
                <a:cs typeface="Calibri" panose="020F0502020204030204" pitchFamily="34" charset="0"/>
              </a:rPr>
              <a:t>Rewards:</a:t>
            </a:r>
          </a:p>
          <a:p>
            <a:pPr lvl="1"/>
            <a:r>
              <a:rPr lang="en-US" sz="2600" dirty="0">
                <a:latin typeface="Calibri" panose="020F0502020204030204" pitchFamily="34" charset="0"/>
                <a:cs typeface="Calibri" panose="020F0502020204030204" pitchFamily="34" charset="0"/>
              </a:rPr>
              <a:t>R</a:t>
            </a:r>
            <a:r>
              <a:rPr lang="en-US" sz="2600" baseline="-25000" dirty="0">
                <a:latin typeface="Calibri" panose="020F0502020204030204" pitchFamily="34" charset="0"/>
                <a:cs typeface="Calibri" panose="020F0502020204030204" pitchFamily="34" charset="0"/>
              </a:rPr>
              <a:t>AT</a:t>
            </a:r>
            <a:r>
              <a:rPr lang="en-US" sz="2600" dirty="0">
                <a:latin typeface="Calibri" panose="020F0502020204030204" pitchFamily="34" charset="0"/>
                <a:cs typeface="Calibri" panose="020F0502020204030204" pitchFamily="34" charset="0"/>
              </a:rPr>
              <a:t> = +20; R</a:t>
            </a:r>
            <a:r>
              <a:rPr lang="en-US" sz="2600" baseline="-25000" dirty="0">
                <a:latin typeface="Calibri" panose="020F0502020204030204" pitchFamily="34" charset="0"/>
                <a:cs typeface="Calibri" panose="020F0502020204030204" pitchFamily="34" charset="0"/>
              </a:rPr>
              <a:t>AL</a:t>
            </a:r>
            <a:r>
              <a:rPr lang="en-US" sz="2600" dirty="0">
                <a:latin typeface="Calibri" panose="020F0502020204030204" pitchFamily="34" charset="0"/>
                <a:cs typeface="Calibri" panose="020F0502020204030204" pitchFamily="34" charset="0"/>
              </a:rPr>
              <a:t> = +12; R</a:t>
            </a:r>
            <a:r>
              <a:rPr lang="en-US" sz="2600" baseline="-25000" dirty="0">
                <a:latin typeface="Calibri" panose="020F0502020204030204" pitchFamily="34" charset="0"/>
                <a:cs typeface="Calibri" panose="020F0502020204030204" pitchFamily="34" charset="0"/>
              </a:rPr>
              <a:t>NP</a:t>
            </a:r>
            <a:r>
              <a:rPr lang="en-US" sz="2600" dirty="0">
                <a:latin typeface="Calibri" panose="020F0502020204030204" pitchFamily="34" charset="0"/>
                <a:cs typeface="Calibri" panose="020F0502020204030204" pitchFamily="34" charset="0"/>
              </a:rPr>
              <a:t>-H=-2; R</a:t>
            </a:r>
            <a:r>
              <a:rPr lang="en-US" sz="2600" baseline="-25000" dirty="0">
                <a:latin typeface="Calibri" panose="020F0502020204030204" pitchFamily="34" charset="0"/>
                <a:cs typeface="Calibri" panose="020F0502020204030204" pitchFamily="34" charset="0"/>
              </a:rPr>
              <a:t>NP</a:t>
            </a:r>
            <a:r>
              <a:rPr lang="en-US" sz="2600" dirty="0">
                <a:latin typeface="Calibri" panose="020F0502020204030204" pitchFamily="34" charset="0"/>
                <a:cs typeface="Calibri" panose="020F0502020204030204" pitchFamily="34" charset="0"/>
              </a:rPr>
              <a:t>-L=-4;</a:t>
            </a:r>
          </a:p>
          <a:p>
            <a:pPr lvl="1"/>
            <a:r>
              <a:rPr lang="en-US" sz="2600" dirty="0">
                <a:latin typeface="Calibri" panose="020F0502020204030204" pitchFamily="34" charset="0"/>
                <a:cs typeface="Calibri" panose="020F0502020204030204" pitchFamily="34" charset="0"/>
              </a:rPr>
              <a:t>R</a:t>
            </a:r>
            <a:r>
              <a:rPr lang="en-US" sz="2600" baseline="-25000" dirty="0">
                <a:latin typeface="Calibri" panose="020F0502020204030204" pitchFamily="34" charset="0"/>
                <a:cs typeface="Calibri" panose="020F0502020204030204" pitchFamily="34" charset="0"/>
              </a:rPr>
              <a:t>IN</a:t>
            </a:r>
            <a:r>
              <a:rPr lang="en-US" sz="2600" dirty="0">
                <a:latin typeface="Calibri" panose="020F0502020204030204" pitchFamily="34" charset="0"/>
                <a:cs typeface="Calibri" panose="020F0502020204030204" pitchFamily="34" charset="0"/>
              </a:rPr>
              <a:t>-H=-14; R</a:t>
            </a:r>
            <a:r>
              <a:rPr lang="en-US" sz="2600" baseline="-25000" dirty="0">
                <a:latin typeface="Calibri" panose="020F0502020204030204" pitchFamily="34" charset="0"/>
                <a:cs typeface="Calibri" panose="020F0502020204030204" pitchFamily="34" charset="0"/>
              </a:rPr>
              <a:t>IN</a:t>
            </a:r>
            <a:r>
              <a:rPr lang="en-US" sz="2600" dirty="0">
                <a:latin typeface="Calibri" panose="020F0502020204030204" pitchFamily="34" charset="0"/>
                <a:cs typeface="Calibri" panose="020F0502020204030204" pitchFamily="34" charset="0"/>
              </a:rPr>
              <a:t>-L=-8; R</a:t>
            </a:r>
            <a:r>
              <a:rPr lang="en-US" sz="2600" baseline="-25000" dirty="0">
                <a:latin typeface="Calibri" panose="020F0502020204030204" pitchFamily="34" charset="0"/>
                <a:cs typeface="Calibri" panose="020F0502020204030204" pitchFamily="34" charset="0"/>
              </a:rPr>
              <a:t>CL</a:t>
            </a:r>
            <a:r>
              <a:rPr lang="en-US" sz="2600" dirty="0">
                <a:latin typeface="Calibri" panose="020F0502020204030204" pitchFamily="34" charset="0"/>
                <a:cs typeface="Calibri" panose="020F0502020204030204" pitchFamily="34" charset="0"/>
              </a:rPr>
              <a:t>=-12</a:t>
            </a:r>
          </a:p>
          <a:p>
            <a:pPr marL="457200" lvl="1" indent="0">
              <a:buNone/>
            </a:pPr>
            <a:endParaRPr lang="en-US"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618520648"/>
      </p:ext>
    </p:extLst>
  </p:cSld>
  <p:clrMapOvr>
    <a:masterClrMapping/>
  </p:clrMapOvr>
</p:sld>
</file>

<file path=ppt/slides/slide3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1" name="Content Placeholder 5">
            <a:extLst>
              <a:ext uri="{FF2B5EF4-FFF2-40B4-BE49-F238E27FC236}">
                <a16:creationId xmlns:a16="http://schemas.microsoft.com/office/drawing/2014/main" id="{C8FB2B37-63B1-3840-A052-A998E2D143FE}"/>
              </a:ext>
            </a:extLst>
          </p:cNvPr>
          <p:cNvGraphicFramePr>
            <a:graphicFrameLocks/>
          </p:cNvGraphicFramePr>
          <p:nvPr/>
        </p:nvGraphicFramePr>
        <p:xfrm>
          <a:off x="510181" y="960479"/>
          <a:ext cx="7942055" cy="5440321"/>
        </p:xfrm>
        <a:graphic>
          <a:graphicData uri="http://schemas.openxmlformats.org/drawingml/2006/chart">
            <c:chart xmlns:c="http://schemas.openxmlformats.org/drawingml/2006/chart" xmlns:r="http://schemas.openxmlformats.org/officeDocument/2006/relationships" r:id="rId2"/>
          </a:graphicData>
        </a:graphic>
      </p:graphicFrame>
      <p:sp>
        <p:nvSpPr>
          <p:cNvPr id="4" name="Title 3">
            <a:extLst>
              <a:ext uri="{FF2B5EF4-FFF2-40B4-BE49-F238E27FC236}">
                <a16:creationId xmlns:a16="http://schemas.microsoft.com/office/drawing/2014/main" id="{BB33B866-8551-7643-9289-120D0A85D6FC}"/>
              </a:ext>
            </a:extLst>
          </p:cNvPr>
          <p:cNvSpPr>
            <a:spLocks noGrp="1"/>
          </p:cNvSpPr>
          <p:nvPr>
            <p:ph type="title"/>
          </p:nvPr>
        </p:nvSpPr>
        <p:spPr/>
        <p:txBody>
          <a:bodyPr/>
          <a:lstStyle/>
          <a:p>
            <a:r>
              <a:rPr lang="en-US" sz="3800" dirty="0"/>
              <a:t>Performance with Varying Core Count</a:t>
            </a:r>
          </a:p>
        </p:txBody>
      </p:sp>
      <p:sp>
        <p:nvSpPr>
          <p:cNvPr id="22" name="TextBox 21">
            <a:extLst>
              <a:ext uri="{FF2B5EF4-FFF2-40B4-BE49-F238E27FC236}">
                <a16:creationId xmlns:a16="http://schemas.microsoft.com/office/drawing/2014/main" id="{AE7AB2C0-F26E-BC42-8113-1C7DF5CA59FE}"/>
              </a:ext>
            </a:extLst>
          </p:cNvPr>
          <p:cNvSpPr txBox="1"/>
          <p:nvPr/>
        </p:nvSpPr>
        <p:spPr>
          <a:xfrm>
            <a:off x="7836423" y="4134678"/>
            <a:ext cx="786497"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4472C4"/>
                </a:solidFill>
                <a:effectLst/>
                <a:uLnTx/>
                <a:uFillTx/>
                <a:latin typeface="Calibri" panose="020F0502020204030204" pitchFamily="34" charset="0"/>
                <a:ea typeface="+mn-ea"/>
                <a:cs typeface="Calibri" panose="020F0502020204030204" pitchFamily="34" charset="0"/>
              </a:rPr>
              <a:t>Bingo</a:t>
            </a:r>
          </a:p>
        </p:txBody>
      </p:sp>
      <p:sp>
        <p:nvSpPr>
          <p:cNvPr id="23" name="TextBox 22">
            <a:extLst>
              <a:ext uri="{FF2B5EF4-FFF2-40B4-BE49-F238E27FC236}">
                <a16:creationId xmlns:a16="http://schemas.microsoft.com/office/drawing/2014/main" id="{A4738DB8-88F4-A547-80E8-05C09F8B5A93}"/>
              </a:ext>
            </a:extLst>
          </p:cNvPr>
          <p:cNvSpPr txBox="1"/>
          <p:nvPr/>
        </p:nvSpPr>
        <p:spPr>
          <a:xfrm>
            <a:off x="7836423" y="3839495"/>
            <a:ext cx="822982"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C000">
                    <a:lumMod val="75000"/>
                  </a:srgbClr>
                </a:solidFill>
                <a:effectLst/>
                <a:uLnTx/>
                <a:uFillTx/>
                <a:latin typeface="Calibri" panose="020F0502020204030204" pitchFamily="34" charset="0"/>
                <a:ea typeface="+mn-ea"/>
                <a:cs typeface="Calibri" panose="020F0502020204030204" pitchFamily="34" charset="0"/>
              </a:rPr>
              <a:t>MLOP</a:t>
            </a:r>
          </a:p>
        </p:txBody>
      </p:sp>
      <p:sp>
        <p:nvSpPr>
          <p:cNvPr id="24" name="TextBox 23">
            <a:extLst>
              <a:ext uri="{FF2B5EF4-FFF2-40B4-BE49-F238E27FC236}">
                <a16:creationId xmlns:a16="http://schemas.microsoft.com/office/drawing/2014/main" id="{47312256-2DE4-FD4C-BA5C-DAA59788AD54}"/>
              </a:ext>
            </a:extLst>
          </p:cNvPr>
          <p:cNvSpPr txBox="1"/>
          <p:nvPr/>
        </p:nvSpPr>
        <p:spPr>
          <a:xfrm>
            <a:off x="7836423" y="3563047"/>
            <a:ext cx="579005"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70AD47">
                    <a:lumMod val="75000"/>
                  </a:srgbClr>
                </a:solidFill>
                <a:effectLst/>
                <a:uLnTx/>
                <a:uFillTx/>
                <a:latin typeface="Calibri" panose="020F0502020204030204" pitchFamily="34" charset="0"/>
                <a:ea typeface="+mn-ea"/>
                <a:cs typeface="Calibri" panose="020F0502020204030204" pitchFamily="34" charset="0"/>
              </a:rPr>
              <a:t>SPP</a:t>
            </a:r>
          </a:p>
        </p:txBody>
      </p:sp>
      <p:sp>
        <p:nvSpPr>
          <p:cNvPr id="25" name="TextBox 24">
            <a:extLst>
              <a:ext uri="{FF2B5EF4-FFF2-40B4-BE49-F238E27FC236}">
                <a16:creationId xmlns:a16="http://schemas.microsoft.com/office/drawing/2014/main" id="{B0749C44-98C1-BD4B-A2FB-459F4206E6D6}"/>
              </a:ext>
            </a:extLst>
          </p:cNvPr>
          <p:cNvSpPr txBox="1"/>
          <p:nvPr/>
        </p:nvSpPr>
        <p:spPr>
          <a:xfrm>
            <a:off x="7835125" y="2540195"/>
            <a:ext cx="997902" cy="461665"/>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00000"/>
                </a:solidFill>
                <a:effectLst/>
                <a:uLnTx/>
                <a:uFillTx/>
                <a:latin typeface="Calibri" panose="020F0502020204030204" pitchFamily="34" charset="0"/>
                <a:ea typeface="+mn-ea"/>
                <a:cs typeface="Calibri" panose="020F0502020204030204" pitchFamily="34" charset="0"/>
              </a:rPr>
              <a:t>Pythia</a:t>
            </a:r>
            <a:endParaRPr kumimoji="0" lang="en-US" sz="2000" b="1" i="0" u="none" strike="noStrike" kern="1200" cap="none" spc="0" normalizeH="0" baseline="0" noProof="0" dirty="0">
              <a:ln>
                <a:noFill/>
              </a:ln>
              <a:solidFill>
                <a:srgbClr val="C00000"/>
              </a:solidFill>
              <a:effectLst/>
              <a:uLnTx/>
              <a:uFillTx/>
              <a:latin typeface="Calibri" panose="020F0502020204030204" pitchFamily="34" charset="0"/>
              <a:ea typeface="+mn-ea"/>
              <a:cs typeface="Calibri" panose="020F0502020204030204" pitchFamily="34" charset="0"/>
            </a:endParaRPr>
          </a:p>
        </p:txBody>
      </p:sp>
      <p:cxnSp>
        <p:nvCxnSpPr>
          <p:cNvPr id="33" name="Straight Arrow Connector 32">
            <a:extLst>
              <a:ext uri="{FF2B5EF4-FFF2-40B4-BE49-F238E27FC236}">
                <a16:creationId xmlns:a16="http://schemas.microsoft.com/office/drawing/2014/main" id="{BE790E4C-4B06-2740-8B8D-6FFA51A0B61F}"/>
              </a:ext>
            </a:extLst>
          </p:cNvPr>
          <p:cNvCxnSpPr>
            <a:cxnSpLocks/>
          </p:cNvCxnSpPr>
          <p:nvPr/>
        </p:nvCxnSpPr>
        <p:spPr>
          <a:xfrm>
            <a:off x="2965837" y="3206364"/>
            <a:ext cx="0" cy="633131"/>
          </a:xfrm>
          <a:prstGeom prst="straightConnector1">
            <a:avLst/>
          </a:prstGeom>
          <a:ln w="38100">
            <a:solidFill>
              <a:srgbClr val="00B05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35" name="TextBox 34">
            <a:extLst>
              <a:ext uri="{FF2B5EF4-FFF2-40B4-BE49-F238E27FC236}">
                <a16:creationId xmlns:a16="http://schemas.microsoft.com/office/drawing/2014/main" id="{1D291E7F-2016-6A4A-BAF2-ACA54EBC87A4}"/>
              </a:ext>
            </a:extLst>
          </p:cNvPr>
          <p:cNvSpPr txBox="1"/>
          <p:nvPr/>
        </p:nvSpPr>
        <p:spPr>
          <a:xfrm>
            <a:off x="2994809" y="3280529"/>
            <a:ext cx="750526" cy="430887"/>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B050"/>
                </a:solidFill>
                <a:effectLst/>
                <a:uLnTx/>
                <a:uFillTx/>
                <a:latin typeface="Calibri" panose="020F0502020204030204" pitchFamily="34" charset="0"/>
                <a:ea typeface="+mn-ea"/>
                <a:cs typeface="Calibri" panose="020F0502020204030204" pitchFamily="34" charset="0"/>
              </a:rPr>
              <a:t>3.4%</a:t>
            </a:r>
          </a:p>
        </p:txBody>
      </p:sp>
      <p:cxnSp>
        <p:nvCxnSpPr>
          <p:cNvPr id="36" name="Straight Arrow Connector 35">
            <a:extLst>
              <a:ext uri="{FF2B5EF4-FFF2-40B4-BE49-F238E27FC236}">
                <a16:creationId xmlns:a16="http://schemas.microsoft.com/office/drawing/2014/main" id="{F7D8D3D2-0C0B-8449-B3DA-4AADD62928F5}"/>
              </a:ext>
            </a:extLst>
          </p:cNvPr>
          <p:cNvCxnSpPr>
            <a:cxnSpLocks/>
          </p:cNvCxnSpPr>
          <p:nvPr/>
        </p:nvCxnSpPr>
        <p:spPr>
          <a:xfrm>
            <a:off x="7714091" y="2847453"/>
            <a:ext cx="0" cy="1115704"/>
          </a:xfrm>
          <a:prstGeom prst="straightConnector1">
            <a:avLst/>
          </a:prstGeom>
          <a:ln w="38100">
            <a:solidFill>
              <a:srgbClr val="00B05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38" name="TextBox 37">
            <a:extLst>
              <a:ext uri="{FF2B5EF4-FFF2-40B4-BE49-F238E27FC236}">
                <a16:creationId xmlns:a16="http://schemas.microsoft.com/office/drawing/2014/main" id="{04A9D6B6-834A-504D-8FBB-2AB89500C826}"/>
              </a:ext>
            </a:extLst>
          </p:cNvPr>
          <p:cNvSpPr txBox="1"/>
          <p:nvPr/>
        </p:nvSpPr>
        <p:spPr>
          <a:xfrm>
            <a:off x="6924575" y="3189861"/>
            <a:ext cx="750526" cy="430887"/>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B050"/>
                </a:solidFill>
                <a:effectLst/>
                <a:uLnTx/>
                <a:uFillTx/>
                <a:latin typeface="Calibri" panose="020F0502020204030204" pitchFamily="34" charset="0"/>
                <a:ea typeface="+mn-ea"/>
                <a:cs typeface="Calibri" panose="020F0502020204030204" pitchFamily="34" charset="0"/>
              </a:rPr>
              <a:t>7.7%</a:t>
            </a:r>
          </a:p>
        </p:txBody>
      </p:sp>
    </p:spTree>
    <p:extLst>
      <p:ext uri="{BB962C8B-B14F-4D97-AF65-F5344CB8AC3E}">
        <p14:creationId xmlns:p14="http://schemas.microsoft.com/office/powerpoint/2010/main" val="35687934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1">
                                            <p:graphicEl>
                                              <a:chart seriesIdx="-3" categoryIdx="-3" bldStep="gridLegend"/>
                                            </p:graphicEl>
                                          </p:spTgt>
                                        </p:tgtEl>
                                        <p:attrNameLst>
                                          <p:attrName>style.visibility</p:attrName>
                                        </p:attrNameLst>
                                      </p:cBhvr>
                                      <p:to>
                                        <p:strVal val="visible"/>
                                      </p:to>
                                    </p:set>
                                    <p:animEffect transition="in" filter="wipe(left)">
                                      <p:cBhvr>
                                        <p:cTn id="7" dur="500"/>
                                        <p:tgtEl>
                                          <p:spTgt spid="21">
                                            <p:graphicEl>
                                              <a:chart seriesIdx="-3" categoryIdx="-3" bldStep="gridLegend"/>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1">
                                            <p:graphicEl>
                                              <a:chart seriesIdx="0" categoryIdx="-4" bldStep="series"/>
                                            </p:graphicEl>
                                          </p:spTgt>
                                        </p:tgtEl>
                                        <p:attrNameLst>
                                          <p:attrName>style.visibility</p:attrName>
                                        </p:attrNameLst>
                                      </p:cBhvr>
                                      <p:to>
                                        <p:strVal val="visible"/>
                                      </p:to>
                                    </p:set>
                                    <p:animEffect transition="in" filter="wipe(left)">
                                      <p:cBhvr>
                                        <p:cTn id="12" dur="500"/>
                                        <p:tgtEl>
                                          <p:spTgt spid="21">
                                            <p:graphicEl>
                                              <a:chart seriesIdx="0" categoryIdx="-4" bldStep="series"/>
                                            </p:graphicEl>
                                          </p:spTgt>
                                        </p:tgtEl>
                                      </p:cBhvr>
                                    </p:animEffect>
                                  </p:childTnLst>
                                </p:cTn>
                              </p:par>
                              <p:par>
                                <p:cTn id="13" presetID="1" presetClass="entr" presetSubtype="0" fill="hold" grpId="0" nodeType="withEffect">
                                  <p:stCondLst>
                                    <p:cond delay="500"/>
                                  </p:stCondLst>
                                  <p:childTnLst>
                                    <p:set>
                                      <p:cBhvr>
                                        <p:cTn id="14" dur="1" fill="hold">
                                          <p:stCondLst>
                                            <p:cond delay="0"/>
                                          </p:stCondLst>
                                        </p:cTn>
                                        <p:tgtEl>
                                          <p:spTgt spid="24"/>
                                        </p:tgtEl>
                                        <p:attrNameLst>
                                          <p:attrName>style.visibility</p:attrName>
                                        </p:attrNameLst>
                                      </p:cBhvr>
                                      <p:to>
                                        <p:strVal val="visible"/>
                                      </p:to>
                                    </p:set>
                                  </p:childTnLst>
                                </p:cTn>
                              </p:par>
                              <p:par>
                                <p:cTn id="15" presetID="22" presetClass="entr" presetSubtype="8" fill="hold" grpId="0" nodeType="withEffect">
                                  <p:stCondLst>
                                    <p:cond delay="500"/>
                                  </p:stCondLst>
                                  <p:childTnLst>
                                    <p:set>
                                      <p:cBhvr>
                                        <p:cTn id="16" dur="1" fill="hold">
                                          <p:stCondLst>
                                            <p:cond delay="0"/>
                                          </p:stCondLst>
                                        </p:cTn>
                                        <p:tgtEl>
                                          <p:spTgt spid="21">
                                            <p:graphicEl>
                                              <a:chart seriesIdx="1" categoryIdx="-4" bldStep="series"/>
                                            </p:graphicEl>
                                          </p:spTgt>
                                        </p:tgtEl>
                                        <p:attrNameLst>
                                          <p:attrName>style.visibility</p:attrName>
                                        </p:attrNameLst>
                                      </p:cBhvr>
                                      <p:to>
                                        <p:strVal val="visible"/>
                                      </p:to>
                                    </p:set>
                                    <p:animEffect transition="in" filter="wipe(left)">
                                      <p:cBhvr>
                                        <p:cTn id="17" dur="500"/>
                                        <p:tgtEl>
                                          <p:spTgt spid="21">
                                            <p:graphicEl>
                                              <a:chart seriesIdx="1" categoryIdx="-4" bldStep="series"/>
                                            </p:graphicEl>
                                          </p:spTgt>
                                        </p:tgtEl>
                                      </p:cBhvr>
                                    </p:animEffect>
                                  </p:childTnLst>
                                </p:cTn>
                              </p:par>
                              <p:par>
                                <p:cTn id="18" presetID="1" presetClass="entr" presetSubtype="0" fill="hold" grpId="0" nodeType="withEffect">
                                  <p:stCondLst>
                                    <p:cond delay="1000"/>
                                  </p:stCondLst>
                                  <p:childTnLst>
                                    <p:set>
                                      <p:cBhvr>
                                        <p:cTn id="19" dur="1" fill="hold">
                                          <p:stCondLst>
                                            <p:cond delay="0"/>
                                          </p:stCondLst>
                                        </p:cTn>
                                        <p:tgtEl>
                                          <p:spTgt spid="22"/>
                                        </p:tgtEl>
                                        <p:attrNameLst>
                                          <p:attrName>style.visibility</p:attrName>
                                        </p:attrNameLst>
                                      </p:cBhvr>
                                      <p:to>
                                        <p:strVal val="visible"/>
                                      </p:to>
                                    </p:set>
                                  </p:childTnLst>
                                </p:cTn>
                              </p:par>
                              <p:par>
                                <p:cTn id="20" presetID="22" presetClass="entr" presetSubtype="8" fill="hold" grpId="0" nodeType="withEffect">
                                  <p:stCondLst>
                                    <p:cond delay="1000"/>
                                  </p:stCondLst>
                                  <p:childTnLst>
                                    <p:set>
                                      <p:cBhvr>
                                        <p:cTn id="21" dur="1" fill="hold">
                                          <p:stCondLst>
                                            <p:cond delay="0"/>
                                          </p:stCondLst>
                                        </p:cTn>
                                        <p:tgtEl>
                                          <p:spTgt spid="21">
                                            <p:graphicEl>
                                              <a:chart seriesIdx="2" categoryIdx="-4" bldStep="series"/>
                                            </p:graphicEl>
                                          </p:spTgt>
                                        </p:tgtEl>
                                        <p:attrNameLst>
                                          <p:attrName>style.visibility</p:attrName>
                                        </p:attrNameLst>
                                      </p:cBhvr>
                                      <p:to>
                                        <p:strVal val="visible"/>
                                      </p:to>
                                    </p:set>
                                    <p:animEffect transition="in" filter="wipe(left)">
                                      <p:cBhvr>
                                        <p:cTn id="22" dur="500"/>
                                        <p:tgtEl>
                                          <p:spTgt spid="21">
                                            <p:graphicEl>
                                              <a:chart seriesIdx="2" categoryIdx="-4" bldStep="series"/>
                                            </p:graphicEl>
                                          </p:spTgt>
                                        </p:tgtEl>
                                      </p:cBhvr>
                                    </p:animEffect>
                                  </p:childTnLst>
                                </p:cTn>
                              </p:par>
                              <p:par>
                                <p:cTn id="23" presetID="1" presetClass="entr" presetSubtype="0" fill="hold" grpId="0" nodeType="withEffect">
                                  <p:stCondLst>
                                    <p:cond delay="1500"/>
                                  </p:stCondLst>
                                  <p:childTnLst>
                                    <p:set>
                                      <p:cBhvr>
                                        <p:cTn id="24" dur="1" fill="hold">
                                          <p:stCondLst>
                                            <p:cond delay="0"/>
                                          </p:stCondLst>
                                        </p:cTn>
                                        <p:tgtEl>
                                          <p:spTgt spid="23"/>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21">
                                            <p:graphicEl>
                                              <a:chart seriesIdx="3" categoryIdx="-4" bldStep="series"/>
                                            </p:graphicEl>
                                          </p:spTgt>
                                        </p:tgtEl>
                                        <p:attrNameLst>
                                          <p:attrName>style.visibility</p:attrName>
                                        </p:attrNameLst>
                                      </p:cBhvr>
                                      <p:to>
                                        <p:strVal val="visible"/>
                                      </p:to>
                                    </p:set>
                                    <p:animEffect transition="in" filter="wipe(left)">
                                      <p:cBhvr>
                                        <p:cTn id="29" dur="500"/>
                                        <p:tgtEl>
                                          <p:spTgt spid="21">
                                            <p:graphicEl>
                                              <a:chart seriesIdx="3" categoryIdx="-4" bldStep="series"/>
                                            </p:graphicEl>
                                          </p:spTgt>
                                        </p:tgtEl>
                                      </p:cBhvr>
                                    </p:animEffect>
                                  </p:childTnLst>
                                </p:cTn>
                              </p:par>
                              <p:par>
                                <p:cTn id="30" presetID="1" presetClass="entr" presetSubtype="0" fill="hold" grpId="0" nodeType="withEffect">
                                  <p:stCondLst>
                                    <p:cond delay="500"/>
                                  </p:stCondLst>
                                  <p:childTnLst>
                                    <p:set>
                                      <p:cBhvr>
                                        <p:cTn id="31" dur="1" fill="hold">
                                          <p:stCondLst>
                                            <p:cond delay="0"/>
                                          </p:stCondLst>
                                        </p:cTn>
                                        <p:tgtEl>
                                          <p:spTgt spid="25"/>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nodeType="clickEffect">
                                  <p:stCondLst>
                                    <p:cond delay="0"/>
                                  </p:stCondLst>
                                  <p:childTnLst>
                                    <p:set>
                                      <p:cBhvr>
                                        <p:cTn id="35" dur="1" fill="hold">
                                          <p:stCondLst>
                                            <p:cond delay="0"/>
                                          </p:stCondLst>
                                        </p:cTn>
                                        <p:tgtEl>
                                          <p:spTgt spid="33"/>
                                        </p:tgtEl>
                                        <p:attrNameLst>
                                          <p:attrName>style.visibility</p:attrName>
                                        </p:attrNameLst>
                                      </p:cBhvr>
                                      <p:to>
                                        <p:strVal val="visible"/>
                                      </p:to>
                                    </p:set>
                                  </p:childTnLst>
                                </p:cTn>
                              </p:par>
                              <p:par>
                                <p:cTn id="36" presetID="1" presetClass="entr" presetSubtype="0" fill="hold" grpId="0" nodeType="withEffect">
                                  <p:stCondLst>
                                    <p:cond delay="0"/>
                                  </p:stCondLst>
                                  <p:childTnLst>
                                    <p:set>
                                      <p:cBhvr>
                                        <p:cTn id="37" dur="1" fill="hold">
                                          <p:stCondLst>
                                            <p:cond delay="0"/>
                                          </p:stCondLst>
                                        </p:cTn>
                                        <p:tgtEl>
                                          <p:spTgt spid="35"/>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grpId="0" nodeType="clickEffect">
                                  <p:stCondLst>
                                    <p:cond delay="0"/>
                                  </p:stCondLst>
                                  <p:childTnLst>
                                    <p:set>
                                      <p:cBhvr>
                                        <p:cTn id="41" dur="1" fill="hold">
                                          <p:stCondLst>
                                            <p:cond delay="0"/>
                                          </p:stCondLst>
                                        </p:cTn>
                                        <p:tgtEl>
                                          <p:spTgt spid="38"/>
                                        </p:tgtEl>
                                        <p:attrNameLst>
                                          <p:attrName>style.visibility</p:attrName>
                                        </p:attrNameLst>
                                      </p:cBhvr>
                                      <p:to>
                                        <p:strVal val="visible"/>
                                      </p:to>
                                    </p:set>
                                  </p:childTnLst>
                                </p:cTn>
                              </p:par>
                              <p:par>
                                <p:cTn id="42" presetID="1" presetClass="entr" presetSubtype="0" fill="hold" nodeType="withEffect">
                                  <p:stCondLst>
                                    <p:cond delay="0"/>
                                  </p:stCondLst>
                                  <p:childTnLst>
                                    <p:set>
                                      <p:cBhvr>
                                        <p:cTn id="43" dur="1" fill="hold">
                                          <p:stCondLst>
                                            <p:cond delay="0"/>
                                          </p:stCondLst>
                                        </p:cTn>
                                        <p:tgtEl>
                                          <p:spTgt spid="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1" grpId="0" uiExpand="1">
        <p:bldSub>
          <a:bldChart bld="series"/>
        </p:bldSub>
      </p:bldGraphic>
      <p:bldP spid="22" grpId="0"/>
      <p:bldP spid="23" grpId="0"/>
      <p:bldP spid="24" grpId="0"/>
      <p:bldP spid="25" grpId="0"/>
      <p:bldP spid="35" grpId="0"/>
      <p:bldP spid="38" grpId="0"/>
    </p:bldLst>
  </p:timing>
</p:sld>
</file>

<file path=ppt/slides/slide3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1" name="Content Placeholder 5">
            <a:extLst>
              <a:ext uri="{FF2B5EF4-FFF2-40B4-BE49-F238E27FC236}">
                <a16:creationId xmlns:a16="http://schemas.microsoft.com/office/drawing/2014/main" id="{C8FB2B37-63B1-3840-A052-A998E2D143FE}"/>
              </a:ext>
            </a:extLst>
          </p:cNvPr>
          <p:cNvGraphicFramePr>
            <a:graphicFrameLocks/>
          </p:cNvGraphicFramePr>
          <p:nvPr/>
        </p:nvGraphicFramePr>
        <p:xfrm>
          <a:off x="510181" y="960479"/>
          <a:ext cx="7942055" cy="5440321"/>
        </p:xfrm>
        <a:graphic>
          <a:graphicData uri="http://schemas.openxmlformats.org/drawingml/2006/chart">
            <c:chart xmlns:c="http://schemas.openxmlformats.org/drawingml/2006/chart" xmlns:r="http://schemas.openxmlformats.org/officeDocument/2006/relationships" r:id="rId2"/>
          </a:graphicData>
        </a:graphic>
      </p:graphicFrame>
      <p:sp>
        <p:nvSpPr>
          <p:cNvPr id="4" name="Title 3">
            <a:extLst>
              <a:ext uri="{FF2B5EF4-FFF2-40B4-BE49-F238E27FC236}">
                <a16:creationId xmlns:a16="http://schemas.microsoft.com/office/drawing/2014/main" id="{BB33B866-8551-7643-9289-120D0A85D6FC}"/>
              </a:ext>
            </a:extLst>
          </p:cNvPr>
          <p:cNvSpPr>
            <a:spLocks noGrp="1"/>
          </p:cNvSpPr>
          <p:nvPr>
            <p:ph type="title"/>
          </p:nvPr>
        </p:nvSpPr>
        <p:spPr/>
        <p:txBody>
          <a:bodyPr/>
          <a:lstStyle/>
          <a:p>
            <a:r>
              <a:rPr lang="en-US" sz="3800" dirty="0"/>
              <a:t>Performance with Varying Core Count</a:t>
            </a:r>
          </a:p>
        </p:txBody>
      </p:sp>
      <p:sp>
        <p:nvSpPr>
          <p:cNvPr id="22" name="TextBox 21">
            <a:extLst>
              <a:ext uri="{FF2B5EF4-FFF2-40B4-BE49-F238E27FC236}">
                <a16:creationId xmlns:a16="http://schemas.microsoft.com/office/drawing/2014/main" id="{AE7AB2C0-F26E-BC42-8113-1C7DF5CA59FE}"/>
              </a:ext>
            </a:extLst>
          </p:cNvPr>
          <p:cNvSpPr txBox="1"/>
          <p:nvPr/>
        </p:nvSpPr>
        <p:spPr>
          <a:xfrm>
            <a:off x="7836423" y="4134678"/>
            <a:ext cx="845103"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4472C4"/>
                </a:solidFill>
                <a:effectLst/>
                <a:uLnTx/>
                <a:uFillTx/>
                <a:latin typeface="Lato" panose="020F0502020204030203" pitchFamily="34" charset="77"/>
                <a:ea typeface="+mn-ea"/>
                <a:cs typeface="+mn-cs"/>
              </a:rPr>
              <a:t>Bingo</a:t>
            </a:r>
          </a:p>
        </p:txBody>
      </p:sp>
      <p:sp>
        <p:nvSpPr>
          <p:cNvPr id="23" name="TextBox 22">
            <a:extLst>
              <a:ext uri="{FF2B5EF4-FFF2-40B4-BE49-F238E27FC236}">
                <a16:creationId xmlns:a16="http://schemas.microsoft.com/office/drawing/2014/main" id="{A4738DB8-88F4-A547-80E8-05C09F8B5A93}"/>
              </a:ext>
            </a:extLst>
          </p:cNvPr>
          <p:cNvSpPr txBox="1"/>
          <p:nvPr/>
        </p:nvSpPr>
        <p:spPr>
          <a:xfrm>
            <a:off x="7836423" y="3839495"/>
            <a:ext cx="922047"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C000">
                    <a:lumMod val="75000"/>
                  </a:srgbClr>
                </a:solidFill>
                <a:effectLst/>
                <a:uLnTx/>
                <a:uFillTx/>
                <a:latin typeface="Lato" panose="020F0502020204030203" pitchFamily="34" charset="77"/>
                <a:ea typeface="+mn-ea"/>
                <a:cs typeface="+mn-cs"/>
              </a:rPr>
              <a:t>MLOP</a:t>
            </a:r>
          </a:p>
        </p:txBody>
      </p:sp>
      <p:sp>
        <p:nvSpPr>
          <p:cNvPr id="24" name="TextBox 23">
            <a:extLst>
              <a:ext uri="{FF2B5EF4-FFF2-40B4-BE49-F238E27FC236}">
                <a16:creationId xmlns:a16="http://schemas.microsoft.com/office/drawing/2014/main" id="{47312256-2DE4-FD4C-BA5C-DAA59788AD54}"/>
              </a:ext>
            </a:extLst>
          </p:cNvPr>
          <p:cNvSpPr txBox="1"/>
          <p:nvPr/>
        </p:nvSpPr>
        <p:spPr>
          <a:xfrm>
            <a:off x="7836423" y="3563047"/>
            <a:ext cx="643125"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70AD47">
                    <a:lumMod val="75000"/>
                  </a:srgbClr>
                </a:solidFill>
                <a:effectLst/>
                <a:uLnTx/>
                <a:uFillTx/>
                <a:latin typeface="Lato" panose="020F0502020204030203" pitchFamily="34" charset="77"/>
                <a:ea typeface="+mn-ea"/>
                <a:cs typeface="+mn-cs"/>
              </a:rPr>
              <a:t>SPP</a:t>
            </a:r>
          </a:p>
        </p:txBody>
      </p:sp>
      <p:sp>
        <p:nvSpPr>
          <p:cNvPr id="25" name="TextBox 24">
            <a:extLst>
              <a:ext uri="{FF2B5EF4-FFF2-40B4-BE49-F238E27FC236}">
                <a16:creationId xmlns:a16="http://schemas.microsoft.com/office/drawing/2014/main" id="{B0749C44-98C1-BD4B-A2FB-459F4206E6D6}"/>
              </a:ext>
            </a:extLst>
          </p:cNvPr>
          <p:cNvSpPr txBox="1"/>
          <p:nvPr/>
        </p:nvSpPr>
        <p:spPr>
          <a:xfrm>
            <a:off x="7835125" y="2540195"/>
            <a:ext cx="1079142" cy="461665"/>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00000"/>
                </a:solidFill>
                <a:effectLst/>
                <a:uLnTx/>
                <a:uFillTx/>
                <a:latin typeface="Lato" panose="020F0502020204030203" pitchFamily="34" charset="77"/>
                <a:ea typeface="+mn-ea"/>
                <a:cs typeface="+mn-cs"/>
              </a:rPr>
              <a:t>Pythia</a:t>
            </a:r>
            <a:endParaRPr kumimoji="0" lang="en-US" sz="2000" b="1" i="0" u="none" strike="noStrike" kern="1200" cap="none" spc="0" normalizeH="0" baseline="0" noProof="0" dirty="0">
              <a:ln>
                <a:noFill/>
              </a:ln>
              <a:solidFill>
                <a:srgbClr val="C00000"/>
              </a:solidFill>
              <a:effectLst/>
              <a:uLnTx/>
              <a:uFillTx/>
              <a:latin typeface="Lato" panose="020F0502020204030203" pitchFamily="34" charset="77"/>
              <a:ea typeface="+mn-ea"/>
              <a:cs typeface="+mn-cs"/>
            </a:endParaRPr>
          </a:p>
        </p:txBody>
      </p:sp>
      <p:cxnSp>
        <p:nvCxnSpPr>
          <p:cNvPr id="33" name="Straight Arrow Connector 32">
            <a:extLst>
              <a:ext uri="{FF2B5EF4-FFF2-40B4-BE49-F238E27FC236}">
                <a16:creationId xmlns:a16="http://schemas.microsoft.com/office/drawing/2014/main" id="{BE790E4C-4B06-2740-8B8D-6FFA51A0B61F}"/>
              </a:ext>
            </a:extLst>
          </p:cNvPr>
          <p:cNvCxnSpPr>
            <a:cxnSpLocks/>
          </p:cNvCxnSpPr>
          <p:nvPr/>
        </p:nvCxnSpPr>
        <p:spPr>
          <a:xfrm>
            <a:off x="2965837" y="3206364"/>
            <a:ext cx="0" cy="633131"/>
          </a:xfrm>
          <a:prstGeom prst="straightConnector1">
            <a:avLst/>
          </a:prstGeom>
          <a:ln w="38100">
            <a:solidFill>
              <a:srgbClr val="00B05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35" name="TextBox 34">
            <a:extLst>
              <a:ext uri="{FF2B5EF4-FFF2-40B4-BE49-F238E27FC236}">
                <a16:creationId xmlns:a16="http://schemas.microsoft.com/office/drawing/2014/main" id="{1D291E7F-2016-6A4A-BAF2-ACA54EBC87A4}"/>
              </a:ext>
            </a:extLst>
          </p:cNvPr>
          <p:cNvSpPr txBox="1"/>
          <p:nvPr/>
        </p:nvSpPr>
        <p:spPr>
          <a:xfrm>
            <a:off x="2994809" y="3280529"/>
            <a:ext cx="745717"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50"/>
                </a:solidFill>
                <a:effectLst/>
                <a:uLnTx/>
                <a:uFillTx/>
                <a:latin typeface="Lato" panose="020F0502020204030203" pitchFamily="34" charset="77"/>
                <a:ea typeface="+mn-ea"/>
                <a:cs typeface="+mn-cs"/>
              </a:rPr>
              <a:t>3.4%</a:t>
            </a:r>
          </a:p>
        </p:txBody>
      </p:sp>
      <p:cxnSp>
        <p:nvCxnSpPr>
          <p:cNvPr id="36" name="Straight Arrow Connector 35">
            <a:extLst>
              <a:ext uri="{FF2B5EF4-FFF2-40B4-BE49-F238E27FC236}">
                <a16:creationId xmlns:a16="http://schemas.microsoft.com/office/drawing/2014/main" id="{F7D8D3D2-0C0B-8449-B3DA-4AADD62928F5}"/>
              </a:ext>
            </a:extLst>
          </p:cNvPr>
          <p:cNvCxnSpPr>
            <a:cxnSpLocks/>
          </p:cNvCxnSpPr>
          <p:nvPr/>
        </p:nvCxnSpPr>
        <p:spPr>
          <a:xfrm>
            <a:off x="7714091" y="2847453"/>
            <a:ext cx="0" cy="1115704"/>
          </a:xfrm>
          <a:prstGeom prst="straightConnector1">
            <a:avLst/>
          </a:prstGeom>
          <a:ln w="38100">
            <a:solidFill>
              <a:srgbClr val="00B05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38" name="TextBox 37">
            <a:extLst>
              <a:ext uri="{FF2B5EF4-FFF2-40B4-BE49-F238E27FC236}">
                <a16:creationId xmlns:a16="http://schemas.microsoft.com/office/drawing/2014/main" id="{04A9D6B6-834A-504D-8FBB-2AB89500C826}"/>
              </a:ext>
            </a:extLst>
          </p:cNvPr>
          <p:cNvSpPr txBox="1"/>
          <p:nvPr/>
        </p:nvSpPr>
        <p:spPr>
          <a:xfrm>
            <a:off x="6961748" y="3129785"/>
            <a:ext cx="745717"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50"/>
                </a:solidFill>
                <a:effectLst/>
                <a:uLnTx/>
                <a:uFillTx/>
                <a:latin typeface="Lato" panose="020F0502020204030203" pitchFamily="34" charset="77"/>
                <a:ea typeface="+mn-ea"/>
                <a:cs typeface="+mn-cs"/>
              </a:rPr>
              <a:t>7.7%</a:t>
            </a:r>
          </a:p>
        </p:txBody>
      </p:sp>
      <p:sp>
        <p:nvSpPr>
          <p:cNvPr id="12" name="Rectangle 11">
            <a:extLst>
              <a:ext uri="{FF2B5EF4-FFF2-40B4-BE49-F238E27FC236}">
                <a16:creationId xmlns:a16="http://schemas.microsoft.com/office/drawing/2014/main" id="{D782EF0A-FF3F-2447-94E7-065DCDE4778E}"/>
              </a:ext>
            </a:extLst>
          </p:cNvPr>
          <p:cNvSpPr/>
          <p:nvPr/>
        </p:nvSpPr>
        <p:spPr>
          <a:xfrm>
            <a:off x="169011" y="874643"/>
            <a:ext cx="8736450" cy="5542060"/>
          </a:xfrm>
          <a:prstGeom prst="rect">
            <a:avLst/>
          </a:prstGeom>
          <a:solidFill>
            <a:srgbClr val="FFFFFF">
              <a:alpha val="8039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2ED78F5B-5AD3-3444-AB2D-EFA84E5C42D3}"/>
              </a:ext>
            </a:extLst>
          </p:cNvPr>
          <p:cNvSpPr/>
          <p:nvPr/>
        </p:nvSpPr>
        <p:spPr>
          <a:xfrm>
            <a:off x="80387" y="2046456"/>
            <a:ext cx="8983226" cy="1310280"/>
          </a:xfrm>
          <a:prstGeom prst="rect">
            <a:avLst/>
          </a:prstGeom>
          <a:ln w="28575">
            <a:solidFill>
              <a:srgbClr val="00206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1. Pythia consistently provides the highest performance in </a:t>
            </a:r>
            <a:r>
              <a:rPr kumimoji="0" lang="en-US" sz="3600" b="1" i="0" u="none" strike="noStrike" kern="1200" cap="none" spc="0" normalizeH="0" baseline="0" noProof="0" dirty="0">
                <a:ln>
                  <a:noFill/>
                </a:ln>
                <a:solidFill>
                  <a:srgbClr val="FFFF00"/>
                </a:solidFill>
                <a:effectLst/>
                <a:uLnTx/>
                <a:uFillTx/>
                <a:latin typeface="Calibri" panose="020F0502020204030204" pitchFamily="34" charset="0"/>
                <a:ea typeface="+mn-ea"/>
                <a:cs typeface="Calibri" panose="020F0502020204030204" pitchFamily="34" charset="0"/>
              </a:rPr>
              <a:t>all core configurations</a:t>
            </a:r>
          </a:p>
        </p:txBody>
      </p:sp>
      <p:sp>
        <p:nvSpPr>
          <p:cNvPr id="14" name="Rectangle 13">
            <a:extLst>
              <a:ext uri="{FF2B5EF4-FFF2-40B4-BE49-F238E27FC236}">
                <a16:creationId xmlns:a16="http://schemas.microsoft.com/office/drawing/2014/main" id="{8E5B46C1-FC04-B54B-819D-490FB17FC6C3}"/>
              </a:ext>
            </a:extLst>
          </p:cNvPr>
          <p:cNvSpPr/>
          <p:nvPr/>
        </p:nvSpPr>
        <p:spPr>
          <a:xfrm>
            <a:off x="80387" y="3802856"/>
            <a:ext cx="8983226" cy="1017745"/>
          </a:xfrm>
          <a:prstGeom prst="rect">
            <a:avLst/>
          </a:prstGeom>
          <a:ln w="28575">
            <a:solidFill>
              <a:srgbClr val="00206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2. Pythia’s gain </a:t>
            </a:r>
            <a:r>
              <a:rPr kumimoji="0" lang="en-US" sz="3600" b="1" i="0" u="none" strike="noStrike" kern="1200" cap="none" spc="0" normalizeH="0" baseline="0" noProof="0" dirty="0">
                <a:ln>
                  <a:noFill/>
                </a:ln>
                <a:solidFill>
                  <a:srgbClr val="FFFF00"/>
                </a:solidFill>
                <a:effectLst/>
                <a:uLnTx/>
                <a:uFillTx/>
                <a:latin typeface="Calibri" panose="020F0502020204030204" pitchFamily="34" charset="0"/>
                <a:ea typeface="+mn-ea"/>
                <a:cs typeface="Calibri" panose="020F0502020204030204" pitchFamily="34" charset="0"/>
              </a:rPr>
              <a:t>increases with core count</a:t>
            </a:r>
          </a:p>
        </p:txBody>
      </p:sp>
    </p:spTree>
    <p:extLst>
      <p:ext uri="{BB962C8B-B14F-4D97-AF65-F5344CB8AC3E}">
        <p14:creationId xmlns:p14="http://schemas.microsoft.com/office/powerpoint/2010/main" val="13230833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3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F189DF5-26C1-604A-8FFF-039744C89528}"/>
              </a:ext>
            </a:extLst>
          </p:cNvPr>
          <p:cNvSpPr/>
          <p:nvPr/>
        </p:nvSpPr>
        <p:spPr>
          <a:xfrm>
            <a:off x="5931673" y="1137037"/>
            <a:ext cx="357809" cy="707666"/>
          </a:xfrm>
          <a:prstGeom prst="rect">
            <a:avLst/>
          </a:prstGeom>
          <a:solidFill>
            <a:schemeClr val="accent2">
              <a:lumMod val="40000"/>
              <a:lumOff val="60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E852EC56-9A0D-8C4C-A03A-886B1B37B6EA}"/>
              </a:ext>
            </a:extLst>
          </p:cNvPr>
          <p:cNvSpPr/>
          <p:nvPr/>
        </p:nvSpPr>
        <p:spPr>
          <a:xfrm>
            <a:off x="4310932" y="1490870"/>
            <a:ext cx="357809" cy="1498820"/>
          </a:xfrm>
          <a:prstGeom prst="rect">
            <a:avLst/>
          </a:prstGeom>
          <a:solidFill>
            <a:schemeClr val="accent6">
              <a:lumMod val="40000"/>
              <a:lumOff val="60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70AD47">
                  <a:lumMod val="20000"/>
                  <a:lumOff val="80000"/>
                </a:srgbClr>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5A26AB28-E6FB-B342-8F73-C33E646B9012}"/>
              </a:ext>
            </a:extLst>
          </p:cNvPr>
          <p:cNvSpPr/>
          <p:nvPr/>
        </p:nvSpPr>
        <p:spPr>
          <a:xfrm>
            <a:off x="3493273" y="2009030"/>
            <a:ext cx="357809" cy="1966622"/>
          </a:xfrm>
          <a:prstGeom prst="rect">
            <a:avLst/>
          </a:prstGeom>
          <a:solidFill>
            <a:srgbClr val="B1F5F8">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14BDBDB5-78F5-5B45-AF03-EE2E263CDFAB}"/>
              </a:ext>
            </a:extLst>
          </p:cNvPr>
          <p:cNvSpPr/>
          <p:nvPr/>
        </p:nvSpPr>
        <p:spPr>
          <a:xfrm>
            <a:off x="2675614" y="3090408"/>
            <a:ext cx="357809" cy="2030232"/>
          </a:xfrm>
          <a:prstGeom prst="rect">
            <a:avLst/>
          </a:prstGeom>
          <a:solidFill>
            <a:srgbClr val="E8C9F8">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6" name="Content Placeholder 5">
            <a:extLst>
              <a:ext uri="{FF2B5EF4-FFF2-40B4-BE49-F238E27FC236}">
                <a16:creationId xmlns:a16="http://schemas.microsoft.com/office/drawing/2014/main" id="{CA066560-B431-AD4A-A271-21C20C27697E}"/>
              </a:ext>
            </a:extLst>
          </p:cNvPr>
          <p:cNvGraphicFramePr>
            <a:graphicFrameLocks noGrp="1"/>
          </p:cNvGraphicFramePr>
          <p:nvPr>
            <p:ph idx="1"/>
          </p:nvPr>
        </p:nvGraphicFramePr>
        <p:xfrm>
          <a:off x="644704" y="842838"/>
          <a:ext cx="7854591" cy="5720247"/>
        </p:xfrm>
        <a:graphic>
          <a:graphicData uri="http://schemas.openxmlformats.org/drawingml/2006/chart">
            <c:chart xmlns:c="http://schemas.openxmlformats.org/drawingml/2006/chart" xmlns:r="http://schemas.openxmlformats.org/officeDocument/2006/relationships" r:id="rId2"/>
          </a:graphicData>
        </a:graphic>
      </p:graphicFrame>
      <p:sp>
        <p:nvSpPr>
          <p:cNvPr id="4" name="Title 3">
            <a:extLst>
              <a:ext uri="{FF2B5EF4-FFF2-40B4-BE49-F238E27FC236}">
                <a16:creationId xmlns:a16="http://schemas.microsoft.com/office/drawing/2014/main" id="{EE45BEF4-7A68-EB48-BDF4-73C667B49DE6}"/>
              </a:ext>
            </a:extLst>
          </p:cNvPr>
          <p:cNvSpPr>
            <a:spLocks noGrp="1"/>
          </p:cNvSpPr>
          <p:nvPr>
            <p:ph type="title"/>
          </p:nvPr>
        </p:nvSpPr>
        <p:spPr/>
        <p:txBody>
          <a:bodyPr/>
          <a:lstStyle/>
          <a:p>
            <a:r>
              <a:rPr lang="en-US" sz="3200" dirty="0"/>
              <a:t>Performance with Varying DRAM Bandwidth</a:t>
            </a:r>
          </a:p>
        </p:txBody>
      </p:sp>
      <p:sp>
        <p:nvSpPr>
          <p:cNvPr id="11" name="TextBox 10">
            <a:extLst>
              <a:ext uri="{FF2B5EF4-FFF2-40B4-BE49-F238E27FC236}">
                <a16:creationId xmlns:a16="http://schemas.microsoft.com/office/drawing/2014/main" id="{4CA0334B-FBF7-374C-88CD-C4F7447B6B7A}"/>
              </a:ext>
            </a:extLst>
          </p:cNvPr>
          <p:cNvSpPr txBox="1"/>
          <p:nvPr/>
        </p:nvSpPr>
        <p:spPr>
          <a:xfrm>
            <a:off x="4668741" y="2589580"/>
            <a:ext cx="2058064"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srgbClr val="E7E6E6">
                    <a:lumMod val="50000"/>
                  </a:srgbClr>
                </a:solidFill>
                <a:effectLst/>
                <a:uLnTx/>
                <a:uFillTx/>
                <a:latin typeface="Calibri" panose="020F0502020204030204" pitchFamily="34" charset="0"/>
                <a:ea typeface="+mn-ea"/>
                <a:cs typeface="Calibri" panose="020F0502020204030204" pitchFamily="34" charset="0"/>
              </a:rPr>
              <a:t>~Intel Xeon 6258R</a:t>
            </a:r>
          </a:p>
        </p:txBody>
      </p:sp>
      <p:sp>
        <p:nvSpPr>
          <p:cNvPr id="12" name="TextBox 11">
            <a:extLst>
              <a:ext uri="{FF2B5EF4-FFF2-40B4-BE49-F238E27FC236}">
                <a16:creationId xmlns:a16="http://schemas.microsoft.com/office/drawing/2014/main" id="{39B37F5F-6EA5-8E49-AC90-05356E13800C}"/>
              </a:ext>
            </a:extLst>
          </p:cNvPr>
          <p:cNvSpPr txBox="1"/>
          <p:nvPr/>
        </p:nvSpPr>
        <p:spPr>
          <a:xfrm>
            <a:off x="3920554" y="3591445"/>
            <a:ext cx="2764603"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srgbClr val="E7E6E6">
                    <a:lumMod val="50000"/>
                  </a:srgbClr>
                </a:solidFill>
                <a:effectLst/>
                <a:uLnTx/>
                <a:uFillTx/>
                <a:latin typeface="Calibri" panose="020F0502020204030204" pitchFamily="34" charset="0"/>
                <a:ea typeface="+mn-ea"/>
                <a:cs typeface="Calibri" panose="020F0502020204030204" pitchFamily="34" charset="0"/>
              </a:rPr>
              <a:t>~AMD EPYC Rome 7702P</a:t>
            </a:r>
          </a:p>
        </p:txBody>
      </p:sp>
      <p:sp>
        <p:nvSpPr>
          <p:cNvPr id="13" name="TextBox 12">
            <a:extLst>
              <a:ext uri="{FF2B5EF4-FFF2-40B4-BE49-F238E27FC236}">
                <a16:creationId xmlns:a16="http://schemas.microsoft.com/office/drawing/2014/main" id="{6B216214-9C94-2C44-BF1C-D6C6C189A227}"/>
              </a:ext>
            </a:extLst>
          </p:cNvPr>
          <p:cNvSpPr txBox="1"/>
          <p:nvPr/>
        </p:nvSpPr>
        <p:spPr>
          <a:xfrm>
            <a:off x="3089060" y="4658706"/>
            <a:ext cx="2933816"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srgbClr val="E7E6E6">
                    <a:lumMod val="50000"/>
                  </a:srgbClr>
                </a:solidFill>
                <a:effectLst/>
                <a:uLnTx/>
                <a:uFillTx/>
                <a:latin typeface="Calibri" panose="020F0502020204030204" pitchFamily="34" charset="0"/>
                <a:ea typeface="+mn-ea"/>
                <a:cs typeface="Calibri" panose="020F0502020204030204" pitchFamily="34" charset="0"/>
              </a:rPr>
              <a:t>~AMD </a:t>
            </a:r>
            <a:r>
              <a:rPr kumimoji="0" lang="en-US" sz="2000" b="0" i="1" u="none" strike="noStrike" kern="1200" cap="none" spc="0" normalizeH="0" baseline="0" noProof="0" dirty="0" err="1">
                <a:ln>
                  <a:noFill/>
                </a:ln>
                <a:solidFill>
                  <a:srgbClr val="E7E6E6">
                    <a:lumMod val="50000"/>
                  </a:srgbClr>
                </a:solidFill>
                <a:effectLst/>
                <a:uLnTx/>
                <a:uFillTx/>
                <a:latin typeface="Calibri" panose="020F0502020204030204" pitchFamily="34" charset="0"/>
                <a:ea typeface="+mn-ea"/>
                <a:cs typeface="Calibri" panose="020F0502020204030204" pitchFamily="34" charset="0"/>
              </a:rPr>
              <a:t>Threadripper</a:t>
            </a:r>
            <a:r>
              <a:rPr kumimoji="0" lang="en-US" sz="2000" b="0" i="1" u="none" strike="noStrike" kern="1200" cap="none" spc="0" normalizeH="0" baseline="0" noProof="0" dirty="0">
                <a:ln>
                  <a:noFill/>
                </a:ln>
                <a:solidFill>
                  <a:srgbClr val="E7E6E6">
                    <a:lumMod val="50000"/>
                  </a:srgbClr>
                </a:solidFill>
                <a:effectLst/>
                <a:uLnTx/>
                <a:uFillTx/>
                <a:latin typeface="Calibri" panose="020F0502020204030204" pitchFamily="34" charset="0"/>
                <a:ea typeface="+mn-ea"/>
                <a:cs typeface="Calibri" panose="020F0502020204030204" pitchFamily="34" charset="0"/>
              </a:rPr>
              <a:t> 3990x</a:t>
            </a:r>
          </a:p>
        </p:txBody>
      </p:sp>
      <p:sp>
        <p:nvSpPr>
          <p:cNvPr id="14" name="TextBox 13">
            <a:extLst>
              <a:ext uri="{FF2B5EF4-FFF2-40B4-BE49-F238E27FC236}">
                <a16:creationId xmlns:a16="http://schemas.microsoft.com/office/drawing/2014/main" id="{5EE9F10A-8B23-7941-84EF-002FE5597F59}"/>
              </a:ext>
            </a:extLst>
          </p:cNvPr>
          <p:cNvSpPr txBox="1"/>
          <p:nvPr/>
        </p:nvSpPr>
        <p:spPr>
          <a:xfrm>
            <a:off x="7810198" y="1839385"/>
            <a:ext cx="579005"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70AD47">
                    <a:lumMod val="75000"/>
                  </a:srgbClr>
                </a:solidFill>
                <a:effectLst/>
                <a:uLnTx/>
                <a:uFillTx/>
                <a:latin typeface="Calibri" panose="020F0502020204030204"/>
                <a:ea typeface="+mn-ea"/>
                <a:cs typeface="+mn-cs"/>
              </a:rPr>
              <a:t>SPP</a:t>
            </a:r>
          </a:p>
        </p:txBody>
      </p:sp>
      <p:sp>
        <p:nvSpPr>
          <p:cNvPr id="15" name="TextBox 14">
            <a:extLst>
              <a:ext uri="{FF2B5EF4-FFF2-40B4-BE49-F238E27FC236}">
                <a16:creationId xmlns:a16="http://schemas.microsoft.com/office/drawing/2014/main" id="{5F10B72E-015E-B849-8200-7EB07ABE0EB7}"/>
              </a:ext>
            </a:extLst>
          </p:cNvPr>
          <p:cNvSpPr txBox="1"/>
          <p:nvPr/>
        </p:nvSpPr>
        <p:spPr>
          <a:xfrm>
            <a:off x="7795398" y="1334855"/>
            <a:ext cx="786497"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4472C4"/>
                </a:solidFill>
                <a:effectLst/>
                <a:uLnTx/>
                <a:uFillTx/>
                <a:latin typeface="Calibri" panose="020F0502020204030204" pitchFamily="34" charset="0"/>
                <a:ea typeface="+mn-ea"/>
                <a:cs typeface="Calibri" panose="020F0502020204030204" pitchFamily="34" charset="0"/>
              </a:rPr>
              <a:t>Bingo</a:t>
            </a:r>
          </a:p>
        </p:txBody>
      </p:sp>
      <p:sp>
        <p:nvSpPr>
          <p:cNvPr id="16" name="TextBox 15">
            <a:extLst>
              <a:ext uri="{FF2B5EF4-FFF2-40B4-BE49-F238E27FC236}">
                <a16:creationId xmlns:a16="http://schemas.microsoft.com/office/drawing/2014/main" id="{002A643B-926E-D444-BB4B-6BB5C7D77F06}"/>
              </a:ext>
            </a:extLst>
          </p:cNvPr>
          <p:cNvSpPr txBox="1"/>
          <p:nvPr/>
        </p:nvSpPr>
        <p:spPr>
          <a:xfrm>
            <a:off x="7805366" y="1586301"/>
            <a:ext cx="822982"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C000">
                    <a:lumMod val="75000"/>
                  </a:srgbClr>
                </a:solidFill>
                <a:effectLst/>
                <a:uLnTx/>
                <a:uFillTx/>
                <a:latin typeface="Calibri" panose="020F0502020204030204" pitchFamily="34" charset="0"/>
                <a:ea typeface="+mn-ea"/>
                <a:cs typeface="Calibri" panose="020F0502020204030204" pitchFamily="34" charset="0"/>
              </a:rPr>
              <a:t>MLOP</a:t>
            </a:r>
          </a:p>
        </p:txBody>
      </p:sp>
      <p:sp>
        <p:nvSpPr>
          <p:cNvPr id="17" name="TextBox 16">
            <a:extLst>
              <a:ext uri="{FF2B5EF4-FFF2-40B4-BE49-F238E27FC236}">
                <a16:creationId xmlns:a16="http://schemas.microsoft.com/office/drawing/2014/main" id="{A2AEDD91-0C32-574E-A186-5BE3E67D1250}"/>
              </a:ext>
            </a:extLst>
          </p:cNvPr>
          <p:cNvSpPr txBox="1"/>
          <p:nvPr/>
        </p:nvSpPr>
        <p:spPr>
          <a:xfrm>
            <a:off x="7795398" y="1029205"/>
            <a:ext cx="997902" cy="461665"/>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00000"/>
                </a:solidFill>
                <a:effectLst/>
                <a:uLnTx/>
                <a:uFillTx/>
                <a:latin typeface="Calibri" panose="020F0502020204030204" pitchFamily="34" charset="0"/>
                <a:ea typeface="+mn-ea"/>
                <a:cs typeface="Calibri" panose="020F0502020204030204" pitchFamily="34" charset="0"/>
              </a:rPr>
              <a:t>Pythia</a:t>
            </a:r>
          </a:p>
        </p:txBody>
      </p:sp>
      <p:sp>
        <p:nvSpPr>
          <p:cNvPr id="19" name="TextBox 18">
            <a:extLst>
              <a:ext uri="{FF2B5EF4-FFF2-40B4-BE49-F238E27FC236}">
                <a16:creationId xmlns:a16="http://schemas.microsoft.com/office/drawing/2014/main" id="{9E6D2B8A-FBBA-A44F-BBFF-5961207623E6}"/>
              </a:ext>
            </a:extLst>
          </p:cNvPr>
          <p:cNvSpPr txBox="1"/>
          <p:nvPr/>
        </p:nvSpPr>
        <p:spPr>
          <a:xfrm>
            <a:off x="5638974" y="1823102"/>
            <a:ext cx="1061509"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srgbClr val="E7E6E6">
                    <a:lumMod val="50000"/>
                  </a:srgbClr>
                </a:solidFill>
                <a:effectLst/>
                <a:uLnTx/>
                <a:uFillTx/>
                <a:latin typeface="Calibri" panose="020F0502020204030204"/>
                <a:ea typeface="+mn-ea"/>
                <a:cs typeface="+mn-cs"/>
              </a:rPr>
              <a:t>Baseline</a:t>
            </a:r>
          </a:p>
        </p:txBody>
      </p:sp>
      <p:cxnSp>
        <p:nvCxnSpPr>
          <p:cNvPr id="21" name="Straight Arrow Connector 20">
            <a:extLst>
              <a:ext uri="{FF2B5EF4-FFF2-40B4-BE49-F238E27FC236}">
                <a16:creationId xmlns:a16="http://schemas.microsoft.com/office/drawing/2014/main" id="{118F8850-7242-1847-8B96-B32BE4DFB84C}"/>
              </a:ext>
            </a:extLst>
          </p:cNvPr>
          <p:cNvCxnSpPr/>
          <p:nvPr/>
        </p:nvCxnSpPr>
        <p:spPr>
          <a:xfrm>
            <a:off x="7577594" y="1204640"/>
            <a:ext cx="0" cy="341906"/>
          </a:xfrm>
          <a:prstGeom prst="straightConnector1">
            <a:avLst/>
          </a:prstGeom>
          <a:ln w="38100">
            <a:solidFill>
              <a:srgbClr val="00B05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825E65D6-965B-D149-B1FC-1C4A2019F3AD}"/>
              </a:ext>
            </a:extLst>
          </p:cNvPr>
          <p:cNvSpPr txBox="1"/>
          <p:nvPr/>
        </p:nvSpPr>
        <p:spPr>
          <a:xfrm>
            <a:off x="7340291" y="820503"/>
            <a:ext cx="560866" cy="40011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50"/>
                </a:solidFill>
                <a:effectLst/>
                <a:uLnTx/>
                <a:uFillTx/>
                <a:latin typeface="Calibri" panose="020F0502020204030204" pitchFamily="34" charset="0"/>
                <a:ea typeface="+mn-ea"/>
                <a:cs typeface="Calibri" panose="020F0502020204030204" pitchFamily="34" charset="0"/>
              </a:rPr>
              <a:t>3%</a:t>
            </a:r>
          </a:p>
        </p:txBody>
      </p:sp>
      <p:cxnSp>
        <p:nvCxnSpPr>
          <p:cNvPr id="23" name="Straight Arrow Connector 22">
            <a:extLst>
              <a:ext uri="{FF2B5EF4-FFF2-40B4-BE49-F238E27FC236}">
                <a16:creationId xmlns:a16="http://schemas.microsoft.com/office/drawing/2014/main" id="{2439A36C-430F-5A4A-AEF7-487C86615982}"/>
              </a:ext>
            </a:extLst>
          </p:cNvPr>
          <p:cNvCxnSpPr>
            <a:cxnSpLocks/>
          </p:cNvCxnSpPr>
          <p:nvPr/>
        </p:nvCxnSpPr>
        <p:spPr>
          <a:xfrm>
            <a:off x="2675614" y="3177889"/>
            <a:ext cx="0" cy="1665483"/>
          </a:xfrm>
          <a:prstGeom prst="straightConnector1">
            <a:avLst/>
          </a:prstGeom>
          <a:ln w="38100">
            <a:solidFill>
              <a:srgbClr val="00B05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9EA070D8-8650-5B48-BCED-7C89EE12F006}"/>
              </a:ext>
            </a:extLst>
          </p:cNvPr>
          <p:cNvSpPr txBox="1"/>
          <p:nvPr/>
        </p:nvSpPr>
        <p:spPr>
          <a:xfrm>
            <a:off x="2666017" y="3825964"/>
            <a:ext cx="631904"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50"/>
                </a:solidFill>
                <a:effectLst/>
                <a:uLnTx/>
                <a:uFillTx/>
                <a:latin typeface="Calibri" panose="020F0502020204030204" pitchFamily="34" charset="0"/>
                <a:ea typeface="+mn-ea"/>
                <a:cs typeface="Calibri" panose="020F0502020204030204" pitchFamily="34" charset="0"/>
              </a:rPr>
              <a:t>17%</a:t>
            </a:r>
          </a:p>
        </p:txBody>
      </p:sp>
      <p:cxnSp>
        <p:nvCxnSpPr>
          <p:cNvPr id="3" name="Straight Connector 2">
            <a:extLst>
              <a:ext uri="{FF2B5EF4-FFF2-40B4-BE49-F238E27FC236}">
                <a16:creationId xmlns:a16="http://schemas.microsoft.com/office/drawing/2014/main" id="{A958F930-B399-9349-B00B-4C36F84BFC85}"/>
              </a:ext>
            </a:extLst>
          </p:cNvPr>
          <p:cNvCxnSpPr/>
          <p:nvPr/>
        </p:nvCxnSpPr>
        <p:spPr>
          <a:xfrm>
            <a:off x="2388973" y="3311611"/>
            <a:ext cx="5708822" cy="0"/>
          </a:xfrm>
          <a:prstGeom prst="line">
            <a:avLst/>
          </a:prstGeom>
          <a:ln w="12700">
            <a:solidFill>
              <a:srgbClr val="E3030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13496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6">
                                            <p:graphicEl>
                                              <a:chart seriesIdx="-3" categoryIdx="-3" bldStep="gridLegend"/>
                                            </p:graphicEl>
                                          </p:spTgt>
                                        </p:tgtEl>
                                        <p:attrNameLst>
                                          <p:attrName>style.visibility</p:attrName>
                                        </p:attrNameLst>
                                      </p:cBhvr>
                                      <p:to>
                                        <p:strVal val="visible"/>
                                      </p:to>
                                    </p:set>
                                    <p:animEffect transition="in" filter="wipe(left)">
                                      <p:cBhvr>
                                        <p:cTn id="7" dur="500"/>
                                        <p:tgtEl>
                                          <p:spTgt spid="6">
                                            <p:graphicEl>
                                              <a:chart seriesIdx="-3" categoryIdx="-3" bldStep="gridLegend"/>
                                            </p:graphicEl>
                                          </p:spTgt>
                                        </p:tgtEl>
                                      </p:cBhvr>
                                    </p:animEffect>
                                  </p:childTnLst>
                                </p:cTn>
                              </p:par>
                              <p:par>
                                <p:cTn id="8" presetID="22" presetClass="entr" presetSubtype="8"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ipe(left)">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2" fill="hold" grpId="0" nodeType="clickEffect">
                                  <p:stCondLst>
                                    <p:cond delay="0"/>
                                  </p:stCondLst>
                                  <p:childTnLst>
                                    <p:set>
                                      <p:cBhvr>
                                        <p:cTn id="14" dur="1" fill="hold">
                                          <p:stCondLst>
                                            <p:cond delay="0"/>
                                          </p:stCondLst>
                                        </p:cTn>
                                        <p:tgtEl>
                                          <p:spTgt spid="6">
                                            <p:graphicEl>
                                              <a:chart seriesIdx="0" categoryIdx="-4" bldStep="series"/>
                                            </p:graphicEl>
                                          </p:spTgt>
                                        </p:tgtEl>
                                        <p:attrNameLst>
                                          <p:attrName>style.visibility</p:attrName>
                                        </p:attrNameLst>
                                      </p:cBhvr>
                                      <p:to>
                                        <p:strVal val="visible"/>
                                      </p:to>
                                    </p:set>
                                    <p:animEffect transition="in" filter="wipe(right)">
                                      <p:cBhvr>
                                        <p:cTn id="15" dur="500"/>
                                        <p:tgtEl>
                                          <p:spTgt spid="6">
                                            <p:graphicEl>
                                              <a:chart seriesIdx="0" categoryIdx="-4" bldStep="series"/>
                                            </p:graphicEl>
                                          </p:spTgt>
                                        </p:tgtEl>
                                      </p:cBhvr>
                                    </p:animEffect>
                                  </p:childTnLst>
                                </p:cTn>
                              </p:par>
                              <p:par>
                                <p:cTn id="16" presetID="1" presetClass="entr" presetSubtype="0" fill="hold" grpId="0" nodeType="withEffect">
                                  <p:stCondLst>
                                    <p:cond delay="500"/>
                                  </p:stCondLst>
                                  <p:childTnLst>
                                    <p:set>
                                      <p:cBhvr>
                                        <p:cTn id="17" dur="1" fill="hold">
                                          <p:stCondLst>
                                            <p:cond delay="0"/>
                                          </p:stCondLst>
                                        </p:cTn>
                                        <p:tgtEl>
                                          <p:spTgt spid="14"/>
                                        </p:tgtEl>
                                        <p:attrNameLst>
                                          <p:attrName>style.visibility</p:attrName>
                                        </p:attrNameLst>
                                      </p:cBhvr>
                                      <p:to>
                                        <p:strVal val="visible"/>
                                      </p:to>
                                    </p:set>
                                  </p:childTnLst>
                                </p:cTn>
                              </p:par>
                              <p:par>
                                <p:cTn id="18" presetID="22" presetClass="entr" presetSubtype="2" fill="hold" grpId="0" nodeType="withEffect">
                                  <p:stCondLst>
                                    <p:cond delay="500"/>
                                  </p:stCondLst>
                                  <p:childTnLst>
                                    <p:set>
                                      <p:cBhvr>
                                        <p:cTn id="19" dur="1" fill="hold">
                                          <p:stCondLst>
                                            <p:cond delay="0"/>
                                          </p:stCondLst>
                                        </p:cTn>
                                        <p:tgtEl>
                                          <p:spTgt spid="6">
                                            <p:graphicEl>
                                              <a:chart seriesIdx="1" categoryIdx="-4" bldStep="series"/>
                                            </p:graphicEl>
                                          </p:spTgt>
                                        </p:tgtEl>
                                        <p:attrNameLst>
                                          <p:attrName>style.visibility</p:attrName>
                                        </p:attrNameLst>
                                      </p:cBhvr>
                                      <p:to>
                                        <p:strVal val="visible"/>
                                      </p:to>
                                    </p:set>
                                    <p:animEffect transition="in" filter="wipe(right)">
                                      <p:cBhvr>
                                        <p:cTn id="20" dur="500"/>
                                        <p:tgtEl>
                                          <p:spTgt spid="6">
                                            <p:graphicEl>
                                              <a:chart seriesIdx="1" categoryIdx="-4" bldStep="series"/>
                                            </p:graphicEl>
                                          </p:spTgt>
                                        </p:tgtEl>
                                      </p:cBhvr>
                                    </p:animEffect>
                                  </p:childTnLst>
                                </p:cTn>
                              </p:par>
                              <p:par>
                                <p:cTn id="21" presetID="1" presetClass="entr" presetSubtype="0" fill="hold" grpId="0" nodeType="withEffect">
                                  <p:stCondLst>
                                    <p:cond delay="1000"/>
                                  </p:stCondLst>
                                  <p:childTnLst>
                                    <p:set>
                                      <p:cBhvr>
                                        <p:cTn id="22" dur="1" fill="hold">
                                          <p:stCondLst>
                                            <p:cond delay="0"/>
                                          </p:stCondLst>
                                        </p:cTn>
                                        <p:tgtEl>
                                          <p:spTgt spid="15"/>
                                        </p:tgtEl>
                                        <p:attrNameLst>
                                          <p:attrName>style.visibility</p:attrName>
                                        </p:attrNameLst>
                                      </p:cBhvr>
                                      <p:to>
                                        <p:strVal val="visible"/>
                                      </p:to>
                                    </p:set>
                                  </p:childTnLst>
                                </p:cTn>
                              </p:par>
                              <p:par>
                                <p:cTn id="23" presetID="22" presetClass="entr" presetSubtype="2" fill="hold" grpId="0" nodeType="withEffect">
                                  <p:stCondLst>
                                    <p:cond delay="1000"/>
                                  </p:stCondLst>
                                  <p:childTnLst>
                                    <p:set>
                                      <p:cBhvr>
                                        <p:cTn id="24" dur="1" fill="hold">
                                          <p:stCondLst>
                                            <p:cond delay="0"/>
                                          </p:stCondLst>
                                        </p:cTn>
                                        <p:tgtEl>
                                          <p:spTgt spid="6">
                                            <p:graphicEl>
                                              <a:chart seriesIdx="2" categoryIdx="-4" bldStep="series"/>
                                            </p:graphicEl>
                                          </p:spTgt>
                                        </p:tgtEl>
                                        <p:attrNameLst>
                                          <p:attrName>style.visibility</p:attrName>
                                        </p:attrNameLst>
                                      </p:cBhvr>
                                      <p:to>
                                        <p:strVal val="visible"/>
                                      </p:to>
                                    </p:set>
                                    <p:animEffect transition="in" filter="wipe(right)">
                                      <p:cBhvr>
                                        <p:cTn id="25" dur="500"/>
                                        <p:tgtEl>
                                          <p:spTgt spid="6">
                                            <p:graphicEl>
                                              <a:chart seriesIdx="2" categoryIdx="-4" bldStep="series"/>
                                            </p:graphicEl>
                                          </p:spTgt>
                                        </p:tgtEl>
                                      </p:cBhvr>
                                    </p:animEffect>
                                  </p:childTnLst>
                                </p:cTn>
                              </p:par>
                              <p:par>
                                <p:cTn id="26" presetID="1" presetClass="entr" presetSubtype="0" fill="hold" grpId="0" nodeType="withEffect">
                                  <p:stCondLst>
                                    <p:cond delay="1500"/>
                                  </p:stCondLst>
                                  <p:childTnLst>
                                    <p:set>
                                      <p:cBhvr>
                                        <p:cTn id="27" dur="1" fill="hold">
                                          <p:stCondLst>
                                            <p:cond delay="0"/>
                                          </p:stCondLst>
                                        </p:cTn>
                                        <p:tgtEl>
                                          <p:spTgt spid="16"/>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7"/>
                                        </p:tgtEl>
                                        <p:attrNameLst>
                                          <p:attrName>style.visibility</p:attrName>
                                        </p:attrNameLst>
                                      </p:cBhvr>
                                      <p:to>
                                        <p:strVal val="visible"/>
                                      </p:to>
                                    </p:set>
                                  </p:childTnLst>
                                </p:cTn>
                              </p:par>
                              <p:par>
                                <p:cTn id="32" presetID="1" presetClass="entr" presetSubtype="0" fill="hold" grpId="0" nodeType="withEffect">
                                  <p:stCondLst>
                                    <p:cond delay="0"/>
                                  </p:stCondLst>
                                  <p:childTnLst>
                                    <p:set>
                                      <p:cBhvr>
                                        <p:cTn id="33" dur="1" fill="hold">
                                          <p:stCondLst>
                                            <p:cond delay="0"/>
                                          </p:stCondLst>
                                        </p:cTn>
                                        <p:tgtEl>
                                          <p:spTgt spid="8"/>
                                        </p:tgtEl>
                                        <p:attrNameLst>
                                          <p:attrName>style.visibility</p:attrName>
                                        </p:attrNameLst>
                                      </p:cBhvr>
                                      <p:to>
                                        <p:strVal val="visible"/>
                                      </p:to>
                                    </p:set>
                                  </p:childTnLst>
                                </p:cTn>
                              </p:par>
                              <p:par>
                                <p:cTn id="34" presetID="1" presetClass="entr" presetSubtype="0" fill="hold" grpId="0" nodeType="withEffect">
                                  <p:stCondLst>
                                    <p:cond delay="0"/>
                                  </p:stCondLst>
                                  <p:childTnLst>
                                    <p:set>
                                      <p:cBhvr>
                                        <p:cTn id="35" dur="1" fill="hold">
                                          <p:stCondLst>
                                            <p:cond delay="0"/>
                                          </p:stCondLst>
                                        </p:cTn>
                                        <p:tgtEl>
                                          <p:spTgt spid="9"/>
                                        </p:tgtEl>
                                        <p:attrNameLst>
                                          <p:attrName>style.visibility</p:attrName>
                                        </p:attrNameLst>
                                      </p:cBhvr>
                                      <p:to>
                                        <p:strVal val="visible"/>
                                      </p:to>
                                    </p:set>
                                  </p:childTnLst>
                                </p:cTn>
                              </p:par>
                              <p:par>
                                <p:cTn id="36" presetID="1" presetClass="entr" presetSubtype="0" fill="hold" grpId="0" nodeType="withEffect">
                                  <p:stCondLst>
                                    <p:cond delay="0"/>
                                  </p:stCondLst>
                                  <p:childTnLst>
                                    <p:set>
                                      <p:cBhvr>
                                        <p:cTn id="37" dur="1" fill="hold">
                                          <p:stCondLst>
                                            <p:cond delay="0"/>
                                          </p:stCondLst>
                                        </p:cTn>
                                        <p:tgtEl>
                                          <p:spTgt spid="10"/>
                                        </p:tgtEl>
                                        <p:attrNameLst>
                                          <p:attrName>style.visibility</p:attrName>
                                        </p:attrNameLst>
                                      </p:cBhvr>
                                      <p:to>
                                        <p:strVal val="visible"/>
                                      </p:to>
                                    </p:set>
                                  </p:childTnLst>
                                </p:cTn>
                              </p:par>
                              <p:par>
                                <p:cTn id="38" presetID="1" presetClass="entr" presetSubtype="0" fill="hold" grpId="0" nodeType="withEffect">
                                  <p:stCondLst>
                                    <p:cond delay="0"/>
                                  </p:stCondLst>
                                  <p:childTnLst>
                                    <p:set>
                                      <p:cBhvr>
                                        <p:cTn id="39" dur="1" fill="hold">
                                          <p:stCondLst>
                                            <p:cond delay="0"/>
                                          </p:stCondLst>
                                        </p:cTn>
                                        <p:tgtEl>
                                          <p:spTgt spid="19"/>
                                        </p:tgtEl>
                                        <p:attrNameLst>
                                          <p:attrName>style.visibility</p:attrName>
                                        </p:attrNameLst>
                                      </p:cBhvr>
                                      <p:to>
                                        <p:strVal val="visible"/>
                                      </p:to>
                                    </p:set>
                                  </p:childTnLst>
                                </p:cTn>
                              </p:par>
                              <p:par>
                                <p:cTn id="40" presetID="1" presetClass="entr" presetSubtype="0" fill="hold" grpId="0" nodeType="withEffect">
                                  <p:stCondLst>
                                    <p:cond delay="0"/>
                                  </p:stCondLst>
                                  <p:childTnLst>
                                    <p:set>
                                      <p:cBhvr>
                                        <p:cTn id="41" dur="1" fill="hold">
                                          <p:stCondLst>
                                            <p:cond delay="0"/>
                                          </p:stCondLst>
                                        </p:cTn>
                                        <p:tgtEl>
                                          <p:spTgt spid="11"/>
                                        </p:tgtEl>
                                        <p:attrNameLst>
                                          <p:attrName>style.visibility</p:attrName>
                                        </p:attrNameLst>
                                      </p:cBhvr>
                                      <p:to>
                                        <p:strVal val="visible"/>
                                      </p:to>
                                    </p:set>
                                  </p:childTnLst>
                                </p:cTn>
                              </p:par>
                              <p:par>
                                <p:cTn id="42" presetID="1" presetClass="entr" presetSubtype="0" fill="hold" grpId="0" nodeType="withEffect">
                                  <p:stCondLst>
                                    <p:cond delay="0"/>
                                  </p:stCondLst>
                                  <p:childTnLst>
                                    <p:set>
                                      <p:cBhvr>
                                        <p:cTn id="43" dur="1" fill="hold">
                                          <p:stCondLst>
                                            <p:cond delay="0"/>
                                          </p:stCondLst>
                                        </p:cTn>
                                        <p:tgtEl>
                                          <p:spTgt spid="12"/>
                                        </p:tgtEl>
                                        <p:attrNameLst>
                                          <p:attrName>style.visibility</p:attrName>
                                        </p:attrNameLst>
                                      </p:cBhvr>
                                      <p:to>
                                        <p:strVal val="visible"/>
                                      </p:to>
                                    </p:set>
                                  </p:childTnLst>
                                </p:cTn>
                              </p:par>
                              <p:par>
                                <p:cTn id="44" presetID="1" presetClass="entr" presetSubtype="0" fill="hold" grpId="0" nodeType="withEffect">
                                  <p:stCondLst>
                                    <p:cond delay="0"/>
                                  </p:stCondLst>
                                  <p:childTnLst>
                                    <p:set>
                                      <p:cBhvr>
                                        <p:cTn id="45" dur="1" fill="hold">
                                          <p:stCondLst>
                                            <p:cond delay="0"/>
                                          </p:stCondLst>
                                        </p:cTn>
                                        <p:tgtEl>
                                          <p:spTgt spid="13"/>
                                        </p:tgtEl>
                                        <p:attrNameLst>
                                          <p:attrName>style.visibility</p:attrName>
                                        </p:attrNameLst>
                                      </p:cBhvr>
                                      <p:to>
                                        <p:strVal val="visible"/>
                                      </p:to>
                                    </p:set>
                                  </p:childTnLst>
                                </p:cTn>
                              </p:par>
                            </p:childTnLst>
                          </p:cTn>
                        </p:par>
                      </p:childTnLst>
                    </p:cTn>
                  </p:par>
                  <p:par>
                    <p:cTn id="46" fill="hold">
                      <p:stCondLst>
                        <p:cond delay="indefinite"/>
                      </p:stCondLst>
                      <p:childTnLst>
                        <p:par>
                          <p:cTn id="47" fill="hold">
                            <p:stCondLst>
                              <p:cond delay="0"/>
                            </p:stCondLst>
                            <p:childTnLst>
                              <p:par>
                                <p:cTn id="48" presetID="22" presetClass="entr" presetSubtype="2" fill="hold" grpId="0" nodeType="clickEffect">
                                  <p:stCondLst>
                                    <p:cond delay="0"/>
                                  </p:stCondLst>
                                  <p:childTnLst>
                                    <p:set>
                                      <p:cBhvr>
                                        <p:cTn id="49" dur="1" fill="hold">
                                          <p:stCondLst>
                                            <p:cond delay="0"/>
                                          </p:stCondLst>
                                        </p:cTn>
                                        <p:tgtEl>
                                          <p:spTgt spid="6">
                                            <p:graphicEl>
                                              <a:chart seriesIdx="3" categoryIdx="-4" bldStep="series"/>
                                            </p:graphicEl>
                                          </p:spTgt>
                                        </p:tgtEl>
                                        <p:attrNameLst>
                                          <p:attrName>style.visibility</p:attrName>
                                        </p:attrNameLst>
                                      </p:cBhvr>
                                      <p:to>
                                        <p:strVal val="visible"/>
                                      </p:to>
                                    </p:set>
                                    <p:animEffect transition="in" filter="wipe(right)">
                                      <p:cBhvr>
                                        <p:cTn id="50" dur="500"/>
                                        <p:tgtEl>
                                          <p:spTgt spid="6">
                                            <p:graphicEl>
                                              <a:chart seriesIdx="3" categoryIdx="-4" bldStep="series"/>
                                            </p:graphicEl>
                                          </p:spTgt>
                                        </p:tgtEl>
                                      </p:cBhvr>
                                    </p:animEffect>
                                  </p:childTnLst>
                                </p:cTn>
                              </p:par>
                              <p:par>
                                <p:cTn id="51" presetID="1" presetClass="entr" presetSubtype="0" fill="hold" grpId="0" nodeType="withEffect">
                                  <p:stCondLst>
                                    <p:cond delay="500"/>
                                  </p:stCondLst>
                                  <p:childTnLst>
                                    <p:set>
                                      <p:cBhvr>
                                        <p:cTn id="52" dur="1" fill="hold">
                                          <p:stCondLst>
                                            <p:cond delay="0"/>
                                          </p:stCondLst>
                                        </p:cTn>
                                        <p:tgtEl>
                                          <p:spTgt spid="17"/>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22"/>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21"/>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23"/>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Graphic spid="6" grpId="0" uiExpand="1">
        <p:bldSub>
          <a:bldChart bld="series"/>
        </p:bldSub>
      </p:bldGraphic>
      <p:bldP spid="11" grpId="0"/>
      <p:bldP spid="12" grpId="0"/>
      <p:bldP spid="13" grpId="0"/>
      <p:bldP spid="14" grpId="0"/>
      <p:bldP spid="15" grpId="0"/>
      <p:bldP spid="16" grpId="0"/>
      <p:bldP spid="17" grpId="0"/>
      <p:bldP spid="19" grpId="0"/>
      <p:bldP spid="22" grpId="0"/>
      <p:bldP spid="25" grpId="0"/>
    </p:bldLst>
  </p:timing>
</p:sld>
</file>

<file path=ppt/slides/slide3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F189DF5-26C1-604A-8FFF-039744C89528}"/>
              </a:ext>
            </a:extLst>
          </p:cNvPr>
          <p:cNvSpPr/>
          <p:nvPr/>
        </p:nvSpPr>
        <p:spPr>
          <a:xfrm>
            <a:off x="5931673" y="1137037"/>
            <a:ext cx="357809" cy="707666"/>
          </a:xfrm>
          <a:prstGeom prst="rect">
            <a:avLst/>
          </a:prstGeom>
          <a:solidFill>
            <a:schemeClr val="accent2">
              <a:lumMod val="40000"/>
              <a:lumOff val="60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E852EC56-9A0D-8C4C-A03A-886B1B37B6EA}"/>
              </a:ext>
            </a:extLst>
          </p:cNvPr>
          <p:cNvSpPr/>
          <p:nvPr/>
        </p:nvSpPr>
        <p:spPr>
          <a:xfrm>
            <a:off x="4310932" y="1490870"/>
            <a:ext cx="357809" cy="1498820"/>
          </a:xfrm>
          <a:prstGeom prst="rect">
            <a:avLst/>
          </a:prstGeom>
          <a:solidFill>
            <a:schemeClr val="accent6">
              <a:lumMod val="40000"/>
              <a:lumOff val="60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70AD47">
                  <a:lumMod val="20000"/>
                  <a:lumOff val="80000"/>
                </a:srgbClr>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5A26AB28-E6FB-B342-8F73-C33E646B9012}"/>
              </a:ext>
            </a:extLst>
          </p:cNvPr>
          <p:cNvSpPr/>
          <p:nvPr/>
        </p:nvSpPr>
        <p:spPr>
          <a:xfrm>
            <a:off x="3493273" y="2009030"/>
            <a:ext cx="357809" cy="1966622"/>
          </a:xfrm>
          <a:prstGeom prst="rect">
            <a:avLst/>
          </a:prstGeom>
          <a:solidFill>
            <a:srgbClr val="B1F5F8">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14BDBDB5-78F5-5B45-AF03-EE2E263CDFAB}"/>
              </a:ext>
            </a:extLst>
          </p:cNvPr>
          <p:cNvSpPr/>
          <p:nvPr/>
        </p:nvSpPr>
        <p:spPr>
          <a:xfrm>
            <a:off x="2675614" y="3090408"/>
            <a:ext cx="357809" cy="2030232"/>
          </a:xfrm>
          <a:prstGeom prst="rect">
            <a:avLst/>
          </a:prstGeom>
          <a:solidFill>
            <a:srgbClr val="E8C9F8">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6" name="Content Placeholder 5">
            <a:extLst>
              <a:ext uri="{FF2B5EF4-FFF2-40B4-BE49-F238E27FC236}">
                <a16:creationId xmlns:a16="http://schemas.microsoft.com/office/drawing/2014/main" id="{CA066560-B431-AD4A-A271-21C20C27697E}"/>
              </a:ext>
            </a:extLst>
          </p:cNvPr>
          <p:cNvGraphicFramePr>
            <a:graphicFrameLocks noGrp="1"/>
          </p:cNvGraphicFramePr>
          <p:nvPr>
            <p:ph idx="1"/>
          </p:nvPr>
        </p:nvGraphicFramePr>
        <p:xfrm>
          <a:off x="644704" y="842838"/>
          <a:ext cx="7854591" cy="5720247"/>
        </p:xfrm>
        <a:graphic>
          <a:graphicData uri="http://schemas.openxmlformats.org/drawingml/2006/chart">
            <c:chart xmlns:c="http://schemas.openxmlformats.org/drawingml/2006/chart" xmlns:r="http://schemas.openxmlformats.org/officeDocument/2006/relationships" r:id="rId2"/>
          </a:graphicData>
        </a:graphic>
      </p:graphicFrame>
      <p:sp>
        <p:nvSpPr>
          <p:cNvPr id="4" name="Title 3">
            <a:extLst>
              <a:ext uri="{FF2B5EF4-FFF2-40B4-BE49-F238E27FC236}">
                <a16:creationId xmlns:a16="http://schemas.microsoft.com/office/drawing/2014/main" id="{EE45BEF4-7A68-EB48-BDF4-73C667B49DE6}"/>
              </a:ext>
            </a:extLst>
          </p:cNvPr>
          <p:cNvSpPr>
            <a:spLocks noGrp="1"/>
          </p:cNvSpPr>
          <p:nvPr>
            <p:ph type="title"/>
          </p:nvPr>
        </p:nvSpPr>
        <p:spPr/>
        <p:txBody>
          <a:bodyPr/>
          <a:lstStyle/>
          <a:p>
            <a:r>
              <a:rPr lang="en-US" sz="3200" dirty="0"/>
              <a:t>Performance with Varying DRAM Bandwidth</a:t>
            </a:r>
          </a:p>
        </p:txBody>
      </p:sp>
      <p:sp>
        <p:nvSpPr>
          <p:cNvPr id="11" name="TextBox 10">
            <a:extLst>
              <a:ext uri="{FF2B5EF4-FFF2-40B4-BE49-F238E27FC236}">
                <a16:creationId xmlns:a16="http://schemas.microsoft.com/office/drawing/2014/main" id="{4CA0334B-FBF7-374C-88CD-C4F7447B6B7A}"/>
              </a:ext>
            </a:extLst>
          </p:cNvPr>
          <p:cNvSpPr txBox="1"/>
          <p:nvPr/>
        </p:nvSpPr>
        <p:spPr>
          <a:xfrm>
            <a:off x="4668741" y="2589580"/>
            <a:ext cx="1992853"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E7E6E6">
                    <a:lumMod val="50000"/>
                  </a:srgbClr>
                </a:solidFill>
                <a:effectLst/>
                <a:uLnTx/>
                <a:uFillTx/>
                <a:latin typeface="Lato" panose="020F0502020204030203" pitchFamily="34" charset="77"/>
                <a:ea typeface="+mn-ea"/>
                <a:cs typeface="+mn-cs"/>
              </a:rPr>
              <a:t>~Intel Xeon 6258R</a:t>
            </a:r>
          </a:p>
        </p:txBody>
      </p:sp>
      <p:sp>
        <p:nvSpPr>
          <p:cNvPr id="12" name="TextBox 11">
            <a:extLst>
              <a:ext uri="{FF2B5EF4-FFF2-40B4-BE49-F238E27FC236}">
                <a16:creationId xmlns:a16="http://schemas.microsoft.com/office/drawing/2014/main" id="{39B37F5F-6EA5-8E49-AC90-05356E13800C}"/>
              </a:ext>
            </a:extLst>
          </p:cNvPr>
          <p:cNvSpPr txBox="1"/>
          <p:nvPr/>
        </p:nvSpPr>
        <p:spPr>
          <a:xfrm>
            <a:off x="3920554" y="3591445"/>
            <a:ext cx="2691763"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E7E6E6">
                    <a:lumMod val="50000"/>
                  </a:srgbClr>
                </a:solidFill>
                <a:effectLst/>
                <a:uLnTx/>
                <a:uFillTx/>
                <a:latin typeface="Lato" panose="020F0502020204030203" pitchFamily="34" charset="77"/>
                <a:ea typeface="+mn-ea"/>
                <a:cs typeface="+mn-cs"/>
              </a:rPr>
              <a:t>~AMD EPYC Rome 7702P</a:t>
            </a:r>
          </a:p>
        </p:txBody>
      </p:sp>
      <p:sp>
        <p:nvSpPr>
          <p:cNvPr id="13" name="TextBox 12">
            <a:extLst>
              <a:ext uri="{FF2B5EF4-FFF2-40B4-BE49-F238E27FC236}">
                <a16:creationId xmlns:a16="http://schemas.microsoft.com/office/drawing/2014/main" id="{6B216214-9C94-2C44-BF1C-D6C6C189A227}"/>
              </a:ext>
            </a:extLst>
          </p:cNvPr>
          <p:cNvSpPr txBox="1"/>
          <p:nvPr/>
        </p:nvSpPr>
        <p:spPr>
          <a:xfrm>
            <a:off x="3089060" y="4658706"/>
            <a:ext cx="2792752"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E7E6E6">
                    <a:lumMod val="50000"/>
                  </a:srgbClr>
                </a:solidFill>
                <a:effectLst/>
                <a:uLnTx/>
                <a:uFillTx/>
                <a:latin typeface="Lato" panose="020F0502020204030203" pitchFamily="34" charset="77"/>
                <a:ea typeface="+mn-ea"/>
                <a:cs typeface="+mn-cs"/>
              </a:rPr>
              <a:t>~AMD </a:t>
            </a:r>
            <a:r>
              <a:rPr kumimoji="0" lang="en-US" sz="1800" b="0" i="1" u="none" strike="noStrike" kern="1200" cap="none" spc="0" normalizeH="0" baseline="0" noProof="0" dirty="0" err="1">
                <a:ln>
                  <a:noFill/>
                </a:ln>
                <a:solidFill>
                  <a:srgbClr val="E7E6E6">
                    <a:lumMod val="50000"/>
                  </a:srgbClr>
                </a:solidFill>
                <a:effectLst/>
                <a:uLnTx/>
                <a:uFillTx/>
                <a:latin typeface="Lato" panose="020F0502020204030203" pitchFamily="34" charset="77"/>
                <a:ea typeface="+mn-ea"/>
                <a:cs typeface="+mn-cs"/>
              </a:rPr>
              <a:t>Threadripper</a:t>
            </a:r>
            <a:r>
              <a:rPr kumimoji="0" lang="en-US" sz="1800" b="0" i="1" u="none" strike="noStrike" kern="1200" cap="none" spc="0" normalizeH="0" baseline="0" noProof="0" dirty="0">
                <a:ln>
                  <a:noFill/>
                </a:ln>
                <a:solidFill>
                  <a:srgbClr val="E7E6E6">
                    <a:lumMod val="50000"/>
                  </a:srgbClr>
                </a:solidFill>
                <a:effectLst/>
                <a:uLnTx/>
                <a:uFillTx/>
                <a:latin typeface="Lato" panose="020F0502020204030203" pitchFamily="34" charset="77"/>
                <a:ea typeface="+mn-ea"/>
                <a:cs typeface="+mn-cs"/>
              </a:rPr>
              <a:t> 3990x</a:t>
            </a:r>
          </a:p>
        </p:txBody>
      </p:sp>
      <p:sp>
        <p:nvSpPr>
          <p:cNvPr id="14" name="TextBox 13">
            <a:extLst>
              <a:ext uri="{FF2B5EF4-FFF2-40B4-BE49-F238E27FC236}">
                <a16:creationId xmlns:a16="http://schemas.microsoft.com/office/drawing/2014/main" id="{5EE9F10A-8B23-7941-84EF-002FE5597F59}"/>
              </a:ext>
            </a:extLst>
          </p:cNvPr>
          <p:cNvSpPr txBox="1"/>
          <p:nvPr/>
        </p:nvSpPr>
        <p:spPr>
          <a:xfrm>
            <a:off x="7810198" y="1839385"/>
            <a:ext cx="643125"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70AD47">
                    <a:lumMod val="75000"/>
                  </a:srgbClr>
                </a:solidFill>
                <a:effectLst/>
                <a:uLnTx/>
                <a:uFillTx/>
                <a:latin typeface="Lato" panose="020F0502020204030203" pitchFamily="34" charset="77"/>
                <a:ea typeface="+mn-ea"/>
                <a:cs typeface="+mn-cs"/>
              </a:rPr>
              <a:t>SPP</a:t>
            </a:r>
          </a:p>
        </p:txBody>
      </p:sp>
      <p:sp>
        <p:nvSpPr>
          <p:cNvPr id="15" name="TextBox 14">
            <a:extLst>
              <a:ext uri="{FF2B5EF4-FFF2-40B4-BE49-F238E27FC236}">
                <a16:creationId xmlns:a16="http://schemas.microsoft.com/office/drawing/2014/main" id="{5F10B72E-015E-B849-8200-7EB07ABE0EB7}"/>
              </a:ext>
            </a:extLst>
          </p:cNvPr>
          <p:cNvSpPr txBox="1"/>
          <p:nvPr/>
        </p:nvSpPr>
        <p:spPr>
          <a:xfrm>
            <a:off x="7795398" y="1334855"/>
            <a:ext cx="845103"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4472C4"/>
                </a:solidFill>
                <a:effectLst/>
                <a:uLnTx/>
                <a:uFillTx/>
                <a:latin typeface="Lato" panose="020F0502020204030203" pitchFamily="34" charset="77"/>
                <a:ea typeface="+mn-ea"/>
                <a:cs typeface="+mn-cs"/>
              </a:rPr>
              <a:t>Bingo</a:t>
            </a:r>
          </a:p>
        </p:txBody>
      </p:sp>
      <p:sp>
        <p:nvSpPr>
          <p:cNvPr id="16" name="TextBox 15">
            <a:extLst>
              <a:ext uri="{FF2B5EF4-FFF2-40B4-BE49-F238E27FC236}">
                <a16:creationId xmlns:a16="http://schemas.microsoft.com/office/drawing/2014/main" id="{002A643B-926E-D444-BB4B-6BB5C7D77F06}"/>
              </a:ext>
            </a:extLst>
          </p:cNvPr>
          <p:cNvSpPr txBox="1"/>
          <p:nvPr/>
        </p:nvSpPr>
        <p:spPr>
          <a:xfrm>
            <a:off x="7805366" y="1586301"/>
            <a:ext cx="922047"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C000">
                    <a:lumMod val="75000"/>
                  </a:srgbClr>
                </a:solidFill>
                <a:effectLst/>
                <a:uLnTx/>
                <a:uFillTx/>
                <a:latin typeface="Lato" panose="020F0502020204030203" pitchFamily="34" charset="77"/>
                <a:ea typeface="+mn-ea"/>
                <a:cs typeface="+mn-cs"/>
              </a:rPr>
              <a:t>MLOP</a:t>
            </a:r>
          </a:p>
        </p:txBody>
      </p:sp>
      <p:sp>
        <p:nvSpPr>
          <p:cNvPr id="17" name="TextBox 16">
            <a:extLst>
              <a:ext uri="{FF2B5EF4-FFF2-40B4-BE49-F238E27FC236}">
                <a16:creationId xmlns:a16="http://schemas.microsoft.com/office/drawing/2014/main" id="{A2AEDD91-0C32-574E-A186-5BE3E67D1250}"/>
              </a:ext>
            </a:extLst>
          </p:cNvPr>
          <p:cNvSpPr txBox="1"/>
          <p:nvPr/>
        </p:nvSpPr>
        <p:spPr>
          <a:xfrm>
            <a:off x="7795398" y="1029205"/>
            <a:ext cx="1079142" cy="461665"/>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00000"/>
                </a:solidFill>
                <a:effectLst/>
                <a:uLnTx/>
                <a:uFillTx/>
                <a:latin typeface="Lato" panose="020F0502020204030203" pitchFamily="34" charset="77"/>
                <a:ea typeface="+mn-ea"/>
                <a:cs typeface="+mn-cs"/>
              </a:rPr>
              <a:t>Pythia</a:t>
            </a:r>
          </a:p>
        </p:txBody>
      </p:sp>
      <p:sp>
        <p:nvSpPr>
          <p:cNvPr id="19" name="TextBox 18">
            <a:extLst>
              <a:ext uri="{FF2B5EF4-FFF2-40B4-BE49-F238E27FC236}">
                <a16:creationId xmlns:a16="http://schemas.microsoft.com/office/drawing/2014/main" id="{9E6D2B8A-FBBA-A44F-BBFF-5961207623E6}"/>
              </a:ext>
            </a:extLst>
          </p:cNvPr>
          <p:cNvSpPr txBox="1"/>
          <p:nvPr/>
        </p:nvSpPr>
        <p:spPr>
          <a:xfrm>
            <a:off x="5638974" y="1823102"/>
            <a:ext cx="973343"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E7E6E6">
                    <a:lumMod val="50000"/>
                  </a:srgbClr>
                </a:solidFill>
                <a:effectLst/>
                <a:uLnTx/>
                <a:uFillTx/>
                <a:latin typeface="Lato" panose="020F0502020204030203" pitchFamily="34" charset="77"/>
                <a:ea typeface="+mn-ea"/>
                <a:cs typeface="+mn-cs"/>
              </a:rPr>
              <a:t>Baseline</a:t>
            </a:r>
          </a:p>
        </p:txBody>
      </p:sp>
      <p:cxnSp>
        <p:nvCxnSpPr>
          <p:cNvPr id="21" name="Straight Arrow Connector 20">
            <a:extLst>
              <a:ext uri="{FF2B5EF4-FFF2-40B4-BE49-F238E27FC236}">
                <a16:creationId xmlns:a16="http://schemas.microsoft.com/office/drawing/2014/main" id="{118F8850-7242-1847-8B96-B32BE4DFB84C}"/>
              </a:ext>
            </a:extLst>
          </p:cNvPr>
          <p:cNvCxnSpPr/>
          <p:nvPr/>
        </p:nvCxnSpPr>
        <p:spPr>
          <a:xfrm>
            <a:off x="7577594" y="1204640"/>
            <a:ext cx="0" cy="341906"/>
          </a:xfrm>
          <a:prstGeom prst="straightConnector1">
            <a:avLst/>
          </a:prstGeom>
          <a:ln w="38100">
            <a:solidFill>
              <a:srgbClr val="00B05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825E65D6-965B-D149-B1FC-1C4A2019F3AD}"/>
              </a:ext>
            </a:extLst>
          </p:cNvPr>
          <p:cNvSpPr txBox="1"/>
          <p:nvPr/>
        </p:nvSpPr>
        <p:spPr>
          <a:xfrm>
            <a:off x="7356764" y="794763"/>
            <a:ext cx="505267"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B050"/>
                </a:solidFill>
                <a:effectLst/>
                <a:uLnTx/>
                <a:uFillTx/>
                <a:latin typeface="Lato" panose="020F0502020204030203" pitchFamily="34" charset="77"/>
                <a:ea typeface="+mn-ea"/>
                <a:cs typeface="+mn-cs"/>
              </a:rPr>
              <a:t>3%</a:t>
            </a:r>
          </a:p>
        </p:txBody>
      </p:sp>
      <p:cxnSp>
        <p:nvCxnSpPr>
          <p:cNvPr id="23" name="Straight Arrow Connector 22">
            <a:extLst>
              <a:ext uri="{FF2B5EF4-FFF2-40B4-BE49-F238E27FC236}">
                <a16:creationId xmlns:a16="http://schemas.microsoft.com/office/drawing/2014/main" id="{2439A36C-430F-5A4A-AEF7-487C86615982}"/>
              </a:ext>
            </a:extLst>
          </p:cNvPr>
          <p:cNvCxnSpPr>
            <a:cxnSpLocks/>
          </p:cNvCxnSpPr>
          <p:nvPr/>
        </p:nvCxnSpPr>
        <p:spPr>
          <a:xfrm>
            <a:off x="2675614" y="3177889"/>
            <a:ext cx="0" cy="1665483"/>
          </a:xfrm>
          <a:prstGeom prst="straightConnector1">
            <a:avLst/>
          </a:prstGeom>
          <a:ln w="38100">
            <a:solidFill>
              <a:srgbClr val="00B05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9EA070D8-8650-5B48-BCED-7C89EE12F006}"/>
              </a:ext>
            </a:extLst>
          </p:cNvPr>
          <p:cNvSpPr txBox="1"/>
          <p:nvPr/>
        </p:nvSpPr>
        <p:spPr>
          <a:xfrm>
            <a:off x="2666017" y="3825964"/>
            <a:ext cx="639919"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B050"/>
                </a:solidFill>
                <a:effectLst/>
                <a:uLnTx/>
                <a:uFillTx/>
                <a:latin typeface="Lato" panose="020F0502020204030203" pitchFamily="34" charset="77"/>
                <a:ea typeface="+mn-ea"/>
                <a:cs typeface="+mn-cs"/>
              </a:rPr>
              <a:t>17%</a:t>
            </a:r>
          </a:p>
        </p:txBody>
      </p:sp>
      <p:sp>
        <p:nvSpPr>
          <p:cNvPr id="20" name="Rectangle 19">
            <a:extLst>
              <a:ext uri="{FF2B5EF4-FFF2-40B4-BE49-F238E27FC236}">
                <a16:creationId xmlns:a16="http://schemas.microsoft.com/office/drawing/2014/main" id="{CFB99ED5-254B-834B-8CE2-64A8CD8975BF}"/>
              </a:ext>
            </a:extLst>
          </p:cNvPr>
          <p:cNvSpPr/>
          <p:nvPr/>
        </p:nvSpPr>
        <p:spPr>
          <a:xfrm>
            <a:off x="169011" y="874643"/>
            <a:ext cx="8736450" cy="5542060"/>
          </a:xfrm>
          <a:prstGeom prst="rect">
            <a:avLst/>
          </a:prstGeom>
          <a:solidFill>
            <a:srgbClr val="FFFFFF">
              <a:alpha val="8039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Rectangle 23">
            <a:extLst>
              <a:ext uri="{FF2B5EF4-FFF2-40B4-BE49-F238E27FC236}">
                <a16:creationId xmlns:a16="http://schemas.microsoft.com/office/drawing/2014/main" id="{E80A7FC1-AA75-8346-96D6-E584847A540F}"/>
              </a:ext>
            </a:extLst>
          </p:cNvPr>
          <p:cNvSpPr/>
          <p:nvPr/>
        </p:nvSpPr>
        <p:spPr>
          <a:xfrm>
            <a:off x="80388" y="2655844"/>
            <a:ext cx="8983226" cy="1558928"/>
          </a:xfrm>
          <a:prstGeom prst="rect">
            <a:avLst/>
          </a:prstGeom>
          <a:ln w="28575">
            <a:solidFill>
              <a:srgbClr val="00206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3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Pythia outperforms prior best prefetchers for</a:t>
            </a:r>
            <a:r>
              <a:rPr kumimoji="0" lang="en-US" sz="3300" b="1" i="0" u="none" strike="noStrike" kern="1200" cap="none" spc="0" normalizeH="0" baseline="0" noProof="0" dirty="0">
                <a:ln>
                  <a:noFill/>
                </a:ln>
                <a:solidFill>
                  <a:srgbClr val="FFFF00"/>
                </a:solidFill>
                <a:effectLst/>
                <a:uLnTx/>
                <a:uFillTx/>
                <a:latin typeface="Calibri" panose="020F0502020204030204" pitchFamily="34" charset="0"/>
                <a:ea typeface="+mn-ea"/>
                <a:cs typeface="Calibri" panose="020F0502020204030204" pitchFamily="34" charset="0"/>
              </a:rPr>
              <a:t>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300" b="1" i="0" u="none" strike="noStrike" kern="1200" cap="none" spc="0" normalizeH="0" baseline="0" noProof="0" dirty="0">
                <a:ln>
                  <a:noFill/>
                </a:ln>
                <a:solidFill>
                  <a:srgbClr val="FFFF00"/>
                </a:solidFill>
                <a:effectLst/>
                <a:uLnTx/>
                <a:uFillTx/>
                <a:latin typeface="Calibri" panose="020F0502020204030204" pitchFamily="34" charset="0"/>
                <a:ea typeface="+mn-ea"/>
                <a:cs typeface="Calibri" panose="020F0502020204030204" pitchFamily="34" charset="0"/>
              </a:rPr>
              <a:t>a wide range of DRAM bandwidth configurations</a:t>
            </a:r>
          </a:p>
        </p:txBody>
      </p:sp>
    </p:spTree>
    <p:extLst>
      <p:ext uri="{BB962C8B-B14F-4D97-AF65-F5344CB8AC3E}">
        <p14:creationId xmlns:p14="http://schemas.microsoft.com/office/powerpoint/2010/main" val="1971622515"/>
      </p:ext>
    </p:extLst>
  </p:cSld>
  <p:clrMapOvr>
    <a:masterClrMapping/>
  </p:clrMapOvr>
</p:sld>
</file>

<file path=ppt/slides/slide3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4F170E7-5437-B241-B8D8-8F3300D03E7C}"/>
              </a:ext>
            </a:extLst>
          </p:cNvPr>
          <p:cNvSpPr>
            <a:spLocks noGrp="1"/>
          </p:cNvSpPr>
          <p:nvPr>
            <p:ph type="title"/>
          </p:nvPr>
        </p:nvSpPr>
        <p:spPr/>
        <p:txBody>
          <a:bodyPr/>
          <a:lstStyle/>
          <a:p>
            <a:r>
              <a:rPr lang="en-US" dirty="0"/>
              <a:t>Pythia’s Overhead</a:t>
            </a:r>
          </a:p>
        </p:txBody>
      </p:sp>
      <p:sp>
        <p:nvSpPr>
          <p:cNvPr id="5" name="Content Placeholder 4">
            <a:extLst>
              <a:ext uri="{FF2B5EF4-FFF2-40B4-BE49-F238E27FC236}">
                <a16:creationId xmlns:a16="http://schemas.microsoft.com/office/drawing/2014/main" id="{63E193EB-0456-824E-AABB-C7B93318976B}"/>
              </a:ext>
            </a:extLst>
          </p:cNvPr>
          <p:cNvSpPr>
            <a:spLocks noGrp="1"/>
          </p:cNvSpPr>
          <p:nvPr>
            <p:ph idx="1"/>
          </p:nvPr>
        </p:nvSpPr>
        <p:spPr/>
        <p:txBody>
          <a:bodyPr/>
          <a:lstStyle/>
          <a:p>
            <a:r>
              <a:rPr lang="en-US" sz="3000" b="1" dirty="0">
                <a:solidFill>
                  <a:srgbClr val="000CFF"/>
                </a:solidFill>
                <a:latin typeface="+mn-lt"/>
              </a:rPr>
              <a:t>25.5 KB </a:t>
            </a:r>
            <a:r>
              <a:rPr lang="en-US" sz="3000" dirty="0">
                <a:latin typeface="+mn-lt"/>
              </a:rPr>
              <a:t>of total metadata storage </a:t>
            </a:r>
            <a:r>
              <a:rPr lang="en-US" sz="3000" b="1" dirty="0">
                <a:solidFill>
                  <a:srgbClr val="000CFF"/>
                </a:solidFill>
                <a:latin typeface="+mn-lt"/>
              </a:rPr>
              <a:t>per core</a:t>
            </a:r>
          </a:p>
          <a:p>
            <a:pPr lvl="1"/>
            <a:r>
              <a:rPr lang="en-US" sz="2600" dirty="0">
                <a:latin typeface="+mn-lt"/>
              </a:rPr>
              <a:t>Only simple tables</a:t>
            </a:r>
          </a:p>
          <a:p>
            <a:r>
              <a:rPr lang="en-US" sz="3000" dirty="0">
                <a:latin typeface="+mn-lt"/>
              </a:rPr>
              <a:t>We also model functionally-accurate Pythia with full complexity in </a:t>
            </a:r>
            <a:r>
              <a:rPr lang="en-US" sz="3000" b="1" dirty="0">
                <a:solidFill>
                  <a:schemeClr val="accent2"/>
                </a:solidFill>
                <a:latin typeface="+mn-lt"/>
              </a:rPr>
              <a:t>Chisel</a:t>
            </a:r>
            <a:r>
              <a:rPr lang="en-US" sz="3000" dirty="0">
                <a:latin typeface="+mn-lt"/>
              </a:rPr>
              <a:t> </a:t>
            </a:r>
            <a:r>
              <a:rPr lang="en-US" sz="1800" b="1" dirty="0">
                <a:solidFill>
                  <a:schemeClr val="bg2">
                    <a:lumMod val="75000"/>
                  </a:schemeClr>
                </a:solidFill>
                <a:latin typeface="+mn-lt"/>
              </a:rPr>
              <a:t>[4]</a:t>
            </a:r>
            <a:r>
              <a:rPr lang="en-US" sz="3000" dirty="0">
                <a:latin typeface="+mn-lt"/>
              </a:rPr>
              <a:t> HDL</a:t>
            </a:r>
          </a:p>
        </p:txBody>
      </p:sp>
      <p:sp>
        <p:nvSpPr>
          <p:cNvPr id="6" name="Rounded Rectangle 5">
            <a:extLst>
              <a:ext uri="{FF2B5EF4-FFF2-40B4-BE49-F238E27FC236}">
                <a16:creationId xmlns:a16="http://schemas.microsoft.com/office/drawing/2014/main" id="{B9CE33B3-3879-9E48-945B-53C67109D76C}"/>
              </a:ext>
            </a:extLst>
          </p:cNvPr>
          <p:cNvSpPr/>
          <p:nvPr/>
        </p:nvSpPr>
        <p:spPr>
          <a:xfrm>
            <a:off x="2539715" y="2980986"/>
            <a:ext cx="4733055" cy="650630"/>
          </a:xfrm>
          <a:prstGeom prst="roundRect">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dirty="0">
                <a:ln>
                  <a:noFill/>
                </a:ln>
                <a:solidFill>
                  <a:srgbClr val="FFFF00"/>
                </a:solidFill>
                <a:effectLst/>
                <a:uLnTx/>
                <a:uFillTx/>
                <a:latin typeface="Calibri" panose="020F0502020204030204" pitchFamily="34" charset="0"/>
                <a:ea typeface="+mn-ea"/>
                <a:cs typeface="Calibri" panose="020F0502020204030204" pitchFamily="34" charset="0"/>
              </a:rPr>
              <a:t>1.03%</a:t>
            </a:r>
            <a:r>
              <a:rPr kumimoji="0" lang="en-US" sz="27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 </a:t>
            </a:r>
            <a:r>
              <a:rPr kumimoji="0" lang="en-US" sz="2700" b="1" i="0" u="none" strike="noStrike" kern="1200" cap="none" spc="0" normalizeH="0" baseline="0" noProof="0" dirty="0">
                <a:ln>
                  <a:noFill/>
                </a:ln>
                <a:solidFill>
                  <a:srgbClr val="FFFF00"/>
                </a:solidFill>
                <a:effectLst/>
                <a:uLnTx/>
                <a:uFillTx/>
                <a:latin typeface="Calibri" panose="020F0502020204030204" pitchFamily="34" charset="0"/>
                <a:ea typeface="+mn-ea"/>
                <a:cs typeface="Calibri" panose="020F0502020204030204" pitchFamily="34" charset="0"/>
              </a:rPr>
              <a:t>area</a:t>
            </a:r>
            <a:r>
              <a:rPr kumimoji="0" lang="en-US" sz="27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 overhead</a:t>
            </a:r>
          </a:p>
        </p:txBody>
      </p:sp>
      <p:sp>
        <p:nvSpPr>
          <p:cNvPr id="8" name="Rounded Rectangle 7">
            <a:extLst>
              <a:ext uri="{FF2B5EF4-FFF2-40B4-BE49-F238E27FC236}">
                <a16:creationId xmlns:a16="http://schemas.microsoft.com/office/drawing/2014/main" id="{1FCF103B-80E0-0B4F-96B7-2C7E8AA094DF}"/>
              </a:ext>
            </a:extLst>
          </p:cNvPr>
          <p:cNvSpPr/>
          <p:nvPr/>
        </p:nvSpPr>
        <p:spPr>
          <a:xfrm>
            <a:off x="2539714" y="5187273"/>
            <a:ext cx="4733055" cy="650630"/>
          </a:xfrm>
          <a:prstGeom prst="roundRect">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dirty="0">
                <a:ln>
                  <a:noFill/>
                </a:ln>
                <a:solidFill>
                  <a:srgbClr val="FFFF00"/>
                </a:solidFill>
                <a:effectLst/>
                <a:uLnTx/>
                <a:uFillTx/>
                <a:latin typeface="Calibri" panose="020F0502020204030204" pitchFamily="34" charset="0"/>
                <a:ea typeface="+mn-ea"/>
                <a:cs typeface="Calibri" panose="020F0502020204030204" pitchFamily="34" charset="0"/>
              </a:rPr>
              <a:t>     Satisfies prediction latency</a:t>
            </a:r>
            <a:endParaRPr kumimoji="0" lang="en-US" sz="27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pic>
        <p:nvPicPr>
          <p:cNvPr id="15" name="Picture 14">
            <a:extLst>
              <a:ext uri="{FF2B5EF4-FFF2-40B4-BE49-F238E27FC236}">
                <a16:creationId xmlns:a16="http://schemas.microsoft.com/office/drawing/2014/main" id="{8499BC97-2BA5-584E-8758-5898A9ACB50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32621" y="2778904"/>
            <a:ext cx="1014185" cy="1014185"/>
          </a:xfrm>
          <a:prstGeom prst="rect">
            <a:avLst/>
          </a:prstGeom>
          <a:effectLst>
            <a:outerShdw blurRad="50800" dist="38100" dir="2700000" algn="tl" rotWithShape="0">
              <a:prstClr val="black">
                <a:alpha val="40000"/>
              </a:prstClr>
            </a:outerShdw>
          </a:effectLst>
        </p:spPr>
      </p:pic>
      <p:sp>
        <p:nvSpPr>
          <p:cNvPr id="17" name="Rounded Rectangle 16">
            <a:extLst>
              <a:ext uri="{FF2B5EF4-FFF2-40B4-BE49-F238E27FC236}">
                <a16:creationId xmlns:a16="http://schemas.microsoft.com/office/drawing/2014/main" id="{964FBD02-CAFE-C749-90E4-555B48C2307C}"/>
              </a:ext>
            </a:extLst>
          </p:cNvPr>
          <p:cNvSpPr/>
          <p:nvPr/>
        </p:nvSpPr>
        <p:spPr>
          <a:xfrm>
            <a:off x="2539714" y="4065373"/>
            <a:ext cx="4733055" cy="650630"/>
          </a:xfrm>
          <a:prstGeom prst="roundRect">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dirty="0">
                <a:ln>
                  <a:noFill/>
                </a:ln>
                <a:solidFill>
                  <a:srgbClr val="FFFF00"/>
                </a:solidFill>
                <a:effectLst/>
                <a:uLnTx/>
                <a:uFillTx/>
                <a:latin typeface="Calibri" panose="020F0502020204030204"/>
                <a:ea typeface="+mn-ea"/>
                <a:cs typeface="+mn-cs"/>
              </a:rPr>
              <a:t>0.4%</a:t>
            </a:r>
            <a:r>
              <a:rPr kumimoji="0" lang="en-US" sz="2700" b="1" i="0" u="none" strike="noStrike" kern="1200" cap="none" spc="0" normalizeH="0" baseline="0" noProof="0" dirty="0">
                <a:ln>
                  <a:noFill/>
                </a:ln>
                <a:solidFill>
                  <a:prstClr val="white"/>
                </a:solidFill>
                <a:effectLst/>
                <a:uLnTx/>
                <a:uFillTx/>
                <a:latin typeface="Calibri" panose="020F0502020204030204"/>
                <a:ea typeface="+mn-ea"/>
                <a:cs typeface="+mn-cs"/>
              </a:rPr>
              <a:t> </a:t>
            </a:r>
            <a:r>
              <a:rPr kumimoji="0" lang="en-US" sz="2700" b="1" i="0" u="none" strike="noStrike" kern="1200" cap="none" spc="0" normalizeH="0" baseline="0" noProof="0" dirty="0">
                <a:ln>
                  <a:noFill/>
                </a:ln>
                <a:solidFill>
                  <a:srgbClr val="FFFF00"/>
                </a:solidFill>
                <a:effectLst/>
                <a:uLnTx/>
                <a:uFillTx/>
                <a:latin typeface="Calibri" panose="020F0502020204030204"/>
                <a:ea typeface="+mn-ea"/>
                <a:cs typeface="+mn-cs"/>
              </a:rPr>
              <a:t>power</a:t>
            </a:r>
            <a:r>
              <a:rPr kumimoji="0" lang="en-US" sz="2700" b="1" i="0" u="none" strike="noStrike" kern="1200" cap="none" spc="0" normalizeH="0" baseline="0" noProof="0" dirty="0">
                <a:ln>
                  <a:noFill/>
                </a:ln>
                <a:solidFill>
                  <a:prstClr val="white"/>
                </a:solidFill>
                <a:effectLst/>
                <a:uLnTx/>
                <a:uFillTx/>
                <a:latin typeface="Calibri" panose="020F0502020204030204"/>
                <a:ea typeface="+mn-ea"/>
                <a:cs typeface="+mn-cs"/>
              </a:rPr>
              <a:t> overhead</a:t>
            </a:r>
          </a:p>
        </p:txBody>
      </p:sp>
      <p:pic>
        <p:nvPicPr>
          <p:cNvPr id="18" name="Picture 17">
            <a:extLst>
              <a:ext uri="{FF2B5EF4-FFF2-40B4-BE49-F238E27FC236}">
                <a16:creationId xmlns:a16="http://schemas.microsoft.com/office/drawing/2014/main" id="{1443FFCA-31F6-644E-8F1B-1AF3AA3D2D1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32621" y="3874523"/>
            <a:ext cx="1014185" cy="1014185"/>
          </a:xfrm>
          <a:prstGeom prst="rect">
            <a:avLst/>
          </a:prstGeom>
          <a:effectLst>
            <a:outerShdw blurRad="50800" dist="38100" dir="2700000" algn="tl" rotWithShape="0">
              <a:prstClr val="black">
                <a:alpha val="40000"/>
              </a:prstClr>
            </a:outerShdw>
          </a:effectLst>
        </p:spPr>
      </p:pic>
      <p:pic>
        <p:nvPicPr>
          <p:cNvPr id="19" name="Picture 18">
            <a:extLst>
              <a:ext uri="{FF2B5EF4-FFF2-40B4-BE49-F238E27FC236}">
                <a16:creationId xmlns:a16="http://schemas.microsoft.com/office/drawing/2014/main" id="{E02E2A8A-176E-2A44-AE22-6D9BB69A780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32621" y="4985794"/>
            <a:ext cx="1042482" cy="1014185"/>
          </a:xfrm>
          <a:prstGeom prst="rect">
            <a:avLst/>
          </a:prstGeom>
          <a:effectLst>
            <a:outerShdw blurRad="50800" dist="38100" dir="2700000" algn="tl" rotWithShape="0">
              <a:prstClr val="black">
                <a:alpha val="40000"/>
              </a:prstClr>
            </a:outerShdw>
          </a:effectLst>
        </p:spPr>
      </p:pic>
      <p:sp>
        <p:nvSpPr>
          <p:cNvPr id="20" name="TextBox 19">
            <a:extLst>
              <a:ext uri="{FF2B5EF4-FFF2-40B4-BE49-F238E27FC236}">
                <a16:creationId xmlns:a16="http://schemas.microsoft.com/office/drawing/2014/main" id="{E2FAFE7A-26BE-B54E-9515-C4C2BB6617F5}"/>
              </a:ext>
            </a:extLst>
          </p:cNvPr>
          <p:cNvSpPr txBox="1"/>
          <p:nvPr/>
        </p:nvSpPr>
        <p:spPr>
          <a:xfrm>
            <a:off x="1707907" y="6121440"/>
            <a:ext cx="6203237"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E7E6E6">
                    <a:lumMod val="50000"/>
                  </a:srgbClr>
                </a:solidFill>
                <a:effectLst/>
                <a:uLnTx/>
                <a:uFillTx/>
                <a:latin typeface="Calibri" panose="020F0502020204030204" pitchFamily="34" charset="0"/>
                <a:ea typeface="+mn-ea"/>
                <a:cs typeface="Calibri" panose="020F0502020204030204" pitchFamily="34" charset="0"/>
              </a:rPr>
              <a:t>of a desktop-class 4-core Skylake processor (Xeon D2132IT, 60W)</a:t>
            </a:r>
          </a:p>
        </p:txBody>
      </p:sp>
      <p:sp>
        <p:nvSpPr>
          <p:cNvPr id="21" name="TextBox 20">
            <a:extLst>
              <a:ext uri="{FF2B5EF4-FFF2-40B4-BE49-F238E27FC236}">
                <a16:creationId xmlns:a16="http://schemas.microsoft.com/office/drawing/2014/main" id="{A5C02E59-B1D8-4E46-92B4-5062CD636EE0}"/>
              </a:ext>
            </a:extLst>
          </p:cNvPr>
          <p:cNvSpPr txBox="1"/>
          <p:nvPr/>
        </p:nvSpPr>
        <p:spPr>
          <a:xfrm>
            <a:off x="6514862" y="6394960"/>
            <a:ext cx="2137958" cy="276999"/>
          </a:xfrm>
          <a:prstGeom prst="rect">
            <a:avLst/>
          </a:prstGeom>
          <a:noFill/>
        </p:spPr>
        <p:txBody>
          <a:bodyPr wrap="non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E7E6E6">
                    <a:lumMod val="75000"/>
                  </a:srgbClr>
                </a:solidFill>
                <a:effectLst/>
                <a:uLnTx/>
                <a:uFillTx/>
                <a:latin typeface="Calibri" panose="020F0502020204030204"/>
                <a:ea typeface="+mn-ea"/>
                <a:cs typeface="+mn-cs"/>
              </a:rPr>
              <a:t>[4] </a:t>
            </a:r>
            <a:r>
              <a:rPr kumimoji="0" lang="en-US" sz="1200" b="0" i="0" u="none" strike="noStrike" kern="1200" cap="none" spc="0" normalizeH="0" baseline="0" noProof="0" dirty="0">
                <a:ln>
                  <a:noFill/>
                </a:ln>
                <a:solidFill>
                  <a:srgbClr val="E7E6E6">
                    <a:lumMod val="75000"/>
                  </a:srgbClr>
                </a:solidFill>
                <a:effectLst/>
                <a:uLnTx/>
                <a:uFillTx/>
                <a:latin typeface="Calibri" panose="020F0502020204030204"/>
                <a:ea typeface="+mn-ea"/>
                <a:cs typeface="+mn-cs"/>
                <a:hlinkClick r:id="rId4">
                  <a:extLst>
                    <a:ext uri="{A12FA001-AC4F-418D-AE19-62706E023703}">
                      <ahyp:hlinkClr xmlns:ahyp="http://schemas.microsoft.com/office/drawing/2018/hyperlinkcolor" val="tx"/>
                    </a:ext>
                  </a:extLst>
                </a:hlinkClick>
              </a:rPr>
              <a:t>https://www.chisel-lang.org</a:t>
            </a:r>
            <a:endParaRPr kumimoji="0" lang="en-US" sz="1200" b="0" i="0" u="none" strike="noStrike" kern="1200" cap="none" spc="0" normalizeH="0" baseline="0" noProof="0" dirty="0">
              <a:ln>
                <a:noFill/>
              </a:ln>
              <a:solidFill>
                <a:srgbClr val="E7E6E6">
                  <a:lumMod val="75000"/>
                </a:srgb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619264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childTnLst>
                                </p:cTn>
                              </p:par>
                              <p:par>
                                <p:cTn id="7" presetID="10" presetClass="entr" presetSubtype="0" fill="hold" grpId="0" nodeType="withEffect">
                                  <p:stCondLst>
                                    <p:cond delay="0"/>
                                  </p:stCondLst>
                                  <p:childTnLst>
                                    <p:set>
                                      <p:cBhvr>
                                        <p:cTn id="8" dur="1" fill="hold">
                                          <p:stCondLst>
                                            <p:cond delay="0"/>
                                          </p:stCondLst>
                                        </p:cTn>
                                        <p:tgtEl>
                                          <p:spTgt spid="21"/>
                                        </p:tgtEl>
                                        <p:attrNameLst>
                                          <p:attrName>style.visibility</p:attrName>
                                        </p:attrNameLst>
                                      </p:cBhvr>
                                      <p:to>
                                        <p:strVal val="visible"/>
                                      </p:to>
                                    </p:set>
                                    <p:animEffect transition="in" filter="fade">
                                      <p:cBhvr>
                                        <p:cTn id="9" dur="300"/>
                                        <p:tgtEl>
                                          <p:spTgt spid="21"/>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fade">
                                      <p:cBhvr>
                                        <p:cTn id="14" dur="300"/>
                                        <p:tgtEl>
                                          <p:spTgt spid="15"/>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300"/>
                                        <p:tgtEl>
                                          <p:spTgt spid="6"/>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20"/>
                                        </p:tgtEl>
                                        <p:attrNameLst>
                                          <p:attrName>style.visibility</p:attrName>
                                        </p:attrNameLst>
                                      </p:cBhvr>
                                      <p:to>
                                        <p:strVal val="visible"/>
                                      </p:to>
                                    </p:set>
                                    <p:animEffect transition="in" filter="fade">
                                      <p:cBhvr>
                                        <p:cTn id="20" dur="300"/>
                                        <p:tgtEl>
                                          <p:spTgt spid="20"/>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fade">
                                      <p:cBhvr>
                                        <p:cTn id="25" dur="300"/>
                                        <p:tgtEl>
                                          <p:spTgt spid="18"/>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fade">
                                      <p:cBhvr>
                                        <p:cTn id="28" dur="300"/>
                                        <p:tgtEl>
                                          <p:spTgt spid="17"/>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19"/>
                                        </p:tgtEl>
                                        <p:attrNameLst>
                                          <p:attrName>style.visibility</p:attrName>
                                        </p:attrNameLst>
                                      </p:cBhvr>
                                      <p:to>
                                        <p:strVal val="visible"/>
                                      </p:to>
                                    </p:set>
                                    <p:animEffect transition="in" filter="fade">
                                      <p:cBhvr>
                                        <p:cTn id="33" dur="300"/>
                                        <p:tgtEl>
                                          <p:spTgt spid="19"/>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8"/>
                                        </p:tgtEl>
                                        <p:attrNameLst>
                                          <p:attrName>style.visibility</p:attrName>
                                        </p:attrNameLst>
                                      </p:cBhvr>
                                      <p:to>
                                        <p:strVal val="visible"/>
                                      </p:to>
                                    </p:set>
                                    <p:animEffect transition="in" filter="fade">
                                      <p:cBhvr>
                                        <p:cTn id="36" dur="3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17" grpId="0" animBg="1"/>
      <p:bldP spid="20" grpId="0"/>
      <p:bldP spid="21" grpId="0"/>
    </p:bldLst>
  </p:timing>
</p:sld>
</file>

<file path=ppt/slides/slide3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11BF3B2-EBA2-284D-B1A6-0A4796392EF5}"/>
              </a:ext>
            </a:extLst>
          </p:cNvPr>
          <p:cNvSpPr>
            <a:spLocks noGrp="1"/>
          </p:cNvSpPr>
          <p:nvPr>
            <p:ph type="title"/>
          </p:nvPr>
        </p:nvSpPr>
        <p:spPr/>
        <p:txBody>
          <a:bodyPr/>
          <a:lstStyle/>
          <a:p>
            <a:r>
              <a:rPr lang="en-US" dirty="0"/>
              <a:t>More in the Paper</a:t>
            </a:r>
          </a:p>
        </p:txBody>
      </p:sp>
      <p:sp>
        <p:nvSpPr>
          <p:cNvPr id="5" name="Content Placeholder 4">
            <a:extLst>
              <a:ext uri="{FF2B5EF4-FFF2-40B4-BE49-F238E27FC236}">
                <a16:creationId xmlns:a16="http://schemas.microsoft.com/office/drawing/2014/main" id="{3A584A94-F8C7-C549-8266-83090A961D82}"/>
              </a:ext>
            </a:extLst>
          </p:cNvPr>
          <p:cNvSpPr>
            <a:spLocks noGrp="1"/>
          </p:cNvSpPr>
          <p:nvPr>
            <p:ph idx="1"/>
          </p:nvPr>
        </p:nvSpPr>
        <p:spPr/>
        <p:txBody>
          <a:bodyPr>
            <a:normAutofit lnSpcReduction="10000"/>
          </a:bodyPr>
          <a:lstStyle/>
          <a:p>
            <a:r>
              <a:rPr lang="en-US" dirty="0"/>
              <a:t>Performance comparison with </a:t>
            </a:r>
            <a:r>
              <a:rPr lang="en-US" b="1" dirty="0">
                <a:solidFill>
                  <a:srgbClr val="C00000"/>
                </a:solidFill>
              </a:rPr>
              <a:t>unseen traces</a:t>
            </a:r>
          </a:p>
          <a:p>
            <a:pPr lvl="1"/>
            <a:r>
              <a:rPr lang="en-US" dirty="0"/>
              <a:t>Pythia provides equally high performance benefits</a:t>
            </a:r>
            <a:br>
              <a:rPr lang="en-US" dirty="0"/>
            </a:br>
            <a:endParaRPr lang="en-US" dirty="0"/>
          </a:p>
          <a:p>
            <a:r>
              <a:rPr lang="en-US" dirty="0"/>
              <a:t>Comparison against </a:t>
            </a:r>
            <a:r>
              <a:rPr lang="en-US" b="1" dirty="0">
                <a:solidFill>
                  <a:srgbClr val="000CFF"/>
                </a:solidFill>
              </a:rPr>
              <a:t>multi-level prefetchers</a:t>
            </a:r>
            <a:endParaRPr lang="en-US" b="1" dirty="0">
              <a:solidFill>
                <a:srgbClr val="C00000"/>
              </a:solidFill>
            </a:endParaRPr>
          </a:p>
          <a:p>
            <a:pPr lvl="1"/>
            <a:r>
              <a:rPr lang="en-US" dirty="0"/>
              <a:t>Pythia outperforms prior best multi-level prefetchers</a:t>
            </a:r>
          </a:p>
          <a:p>
            <a:pPr lvl="1"/>
            <a:endParaRPr lang="en-US" dirty="0"/>
          </a:p>
          <a:p>
            <a:r>
              <a:rPr lang="en-US" dirty="0"/>
              <a:t>Understanding Pythia’s learning with </a:t>
            </a:r>
            <a:r>
              <a:rPr lang="en-US" b="1" dirty="0">
                <a:solidFill>
                  <a:schemeClr val="accent2"/>
                </a:solidFill>
              </a:rPr>
              <a:t>a case study</a:t>
            </a:r>
          </a:p>
          <a:p>
            <a:pPr lvl="1"/>
            <a:r>
              <a:rPr lang="en-US" dirty="0"/>
              <a:t>We reason towards the correctness of Pythia’s decision</a:t>
            </a:r>
          </a:p>
          <a:p>
            <a:endParaRPr lang="en-US" b="1" dirty="0">
              <a:solidFill>
                <a:schemeClr val="accent6"/>
              </a:solidFill>
            </a:endParaRPr>
          </a:p>
          <a:p>
            <a:r>
              <a:rPr lang="en-US" b="1" dirty="0">
                <a:solidFill>
                  <a:schemeClr val="accent6"/>
                </a:solidFill>
              </a:rPr>
              <a:t>Performance sensitivity</a:t>
            </a:r>
            <a:r>
              <a:rPr lang="en-US" dirty="0"/>
              <a:t> towards different features and hyperparameter values</a:t>
            </a:r>
          </a:p>
          <a:p>
            <a:endParaRPr lang="en-US" dirty="0"/>
          </a:p>
          <a:p>
            <a:r>
              <a:rPr lang="en-US" dirty="0"/>
              <a:t>Detailed single-core and four-core performance</a:t>
            </a:r>
            <a:endParaRPr lang="en-US" b="1" dirty="0">
              <a:solidFill>
                <a:srgbClr val="C00000"/>
              </a:solidFill>
            </a:endParaRPr>
          </a:p>
          <a:p>
            <a:pPr>
              <a:buFont typeface="Wingdings" pitchFamily="2" charset="2"/>
              <a:buChar char="ü"/>
            </a:pPr>
            <a:endParaRPr lang="en-US" b="1" dirty="0">
              <a:solidFill>
                <a:srgbClr val="C00000"/>
              </a:solidFill>
            </a:endParaRPr>
          </a:p>
        </p:txBody>
      </p:sp>
      <p:sp>
        <p:nvSpPr>
          <p:cNvPr id="6" name="Rectangle 5">
            <a:extLst>
              <a:ext uri="{FF2B5EF4-FFF2-40B4-BE49-F238E27FC236}">
                <a16:creationId xmlns:a16="http://schemas.microsoft.com/office/drawing/2014/main" id="{E6F44A4A-BB04-3A40-AA0C-1FAF328BF33C}"/>
              </a:ext>
            </a:extLst>
          </p:cNvPr>
          <p:cNvSpPr/>
          <p:nvPr/>
        </p:nvSpPr>
        <p:spPr>
          <a:xfrm>
            <a:off x="169011" y="874643"/>
            <a:ext cx="8736450" cy="5542060"/>
          </a:xfrm>
          <a:prstGeom prst="rect">
            <a:avLst/>
          </a:prstGeom>
          <a:solidFill>
            <a:srgbClr val="FFFFFF">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 name="Picture 6">
            <a:extLst>
              <a:ext uri="{FF2B5EF4-FFF2-40B4-BE49-F238E27FC236}">
                <a16:creationId xmlns:a16="http://schemas.microsoft.com/office/drawing/2014/main" id="{1329752B-1A8B-6144-9B45-3FF3BF816CC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8539" y="2302611"/>
            <a:ext cx="8635117" cy="1920693"/>
          </a:xfrm>
          <a:prstGeom prst="rect">
            <a:avLst/>
          </a:prstGeom>
          <a:ln w="28575">
            <a:solidFill>
              <a:schemeClr val="tx1"/>
            </a:solidFill>
          </a:ln>
          <a:effectLst>
            <a:outerShdw blurRad="50800" dist="38100" dir="2700000" algn="tl" rotWithShape="0">
              <a:prstClr val="black">
                <a:alpha val="40000"/>
              </a:prstClr>
            </a:outerShdw>
          </a:effectLst>
        </p:spPr>
      </p:pic>
      <p:sp>
        <p:nvSpPr>
          <p:cNvPr id="8" name="TextBox 7">
            <a:extLst>
              <a:ext uri="{FF2B5EF4-FFF2-40B4-BE49-F238E27FC236}">
                <a16:creationId xmlns:a16="http://schemas.microsoft.com/office/drawing/2014/main" id="{54E21BB4-2BC2-3449-A3CD-747FA23CAAD4}"/>
              </a:ext>
            </a:extLst>
          </p:cNvPr>
          <p:cNvSpPr txBox="1"/>
          <p:nvPr/>
        </p:nvSpPr>
        <p:spPr>
          <a:xfrm>
            <a:off x="2172522" y="4359529"/>
            <a:ext cx="4729428" cy="369332"/>
          </a:xfrm>
          <a:prstGeom prst="rect">
            <a:avLst/>
          </a:prstGeom>
          <a:solidFill>
            <a:schemeClr val="bg1"/>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hlinkClick r:id="rId4"/>
              </a:rPr>
              <a:t>https://arxiv.org/pdf/2109.12021.pdf</a:t>
            </a:r>
            <a:endPar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p:txBody>
      </p:sp>
    </p:spTree>
    <p:extLst>
      <p:ext uri="{BB962C8B-B14F-4D97-AF65-F5344CB8AC3E}">
        <p14:creationId xmlns:p14="http://schemas.microsoft.com/office/powerpoint/2010/main" val="3731967869"/>
      </p:ext>
    </p:extLst>
  </p:cSld>
  <p:clrMapOvr>
    <a:masterClrMapping/>
  </p:clrMapOvr>
</p:sld>
</file>

<file path=ppt/slides/slide3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585BB35-9FEF-244E-92B7-E108363EA1D8}"/>
              </a:ext>
            </a:extLst>
          </p:cNvPr>
          <p:cNvSpPr>
            <a:spLocks noGrp="1"/>
          </p:cNvSpPr>
          <p:nvPr>
            <p:ph type="title"/>
          </p:nvPr>
        </p:nvSpPr>
        <p:spPr/>
        <p:txBody>
          <a:bodyPr/>
          <a:lstStyle/>
          <a:p>
            <a:r>
              <a:rPr lang="en-US" dirty="0"/>
              <a:t>Pythia is Open Source</a:t>
            </a:r>
          </a:p>
        </p:txBody>
      </p:sp>
      <p:sp>
        <p:nvSpPr>
          <p:cNvPr id="9" name="Content Placeholder 8">
            <a:extLst>
              <a:ext uri="{FF2B5EF4-FFF2-40B4-BE49-F238E27FC236}">
                <a16:creationId xmlns:a16="http://schemas.microsoft.com/office/drawing/2014/main" id="{F53749AB-BE31-7046-A890-54FC3D0BA9C8}"/>
              </a:ext>
            </a:extLst>
          </p:cNvPr>
          <p:cNvSpPr>
            <a:spLocks noGrp="1"/>
          </p:cNvSpPr>
          <p:nvPr>
            <p:ph idx="1"/>
          </p:nvPr>
        </p:nvSpPr>
        <p:spPr/>
        <p:txBody>
          <a:bodyPr/>
          <a:lstStyle/>
          <a:p>
            <a:pPr marL="0" indent="0" algn="ctr">
              <a:buNone/>
            </a:pPr>
            <a:r>
              <a:rPr lang="en-US" sz="3200" dirty="0">
                <a:latin typeface="Calibri" panose="020F0502020204030204" pitchFamily="34" charset="0"/>
                <a:cs typeface="Calibri" panose="020F0502020204030204" pitchFamily="34" charset="0"/>
                <a:hlinkClick r:id="rId2"/>
              </a:rPr>
              <a:t>https://github.com/CMU-SAFARI/Pythia</a:t>
            </a:r>
            <a:endParaRPr lang="en-US" sz="3200" dirty="0">
              <a:latin typeface="Calibri" panose="020F0502020204030204" pitchFamily="34" charset="0"/>
              <a:cs typeface="Calibri" panose="020F0502020204030204" pitchFamily="34" charset="0"/>
            </a:endParaRPr>
          </a:p>
          <a:p>
            <a:endParaRPr lang="en-US" sz="100" dirty="0">
              <a:latin typeface="Calibri" panose="020F0502020204030204" pitchFamily="34" charset="0"/>
              <a:cs typeface="Calibri" panose="020F0502020204030204" pitchFamily="34" charset="0"/>
            </a:endParaRPr>
          </a:p>
          <a:p>
            <a:r>
              <a:rPr lang="en-US" sz="3000" dirty="0">
                <a:latin typeface="Calibri" panose="020F0502020204030204" pitchFamily="34" charset="0"/>
                <a:cs typeface="Calibri" panose="020F0502020204030204" pitchFamily="34" charset="0"/>
              </a:rPr>
              <a:t>MICRO’21 </a:t>
            </a:r>
            <a:r>
              <a:rPr lang="en-US" sz="3000" b="1" dirty="0">
                <a:solidFill>
                  <a:srgbClr val="C00000"/>
                </a:solidFill>
                <a:latin typeface="Calibri" panose="020F0502020204030204" pitchFamily="34" charset="0"/>
                <a:cs typeface="Calibri" panose="020F0502020204030204" pitchFamily="34" charset="0"/>
              </a:rPr>
              <a:t>artifact evaluated</a:t>
            </a:r>
          </a:p>
          <a:p>
            <a:r>
              <a:rPr lang="en-US" sz="3000" b="1" dirty="0" err="1">
                <a:solidFill>
                  <a:srgbClr val="000CFF"/>
                </a:solidFill>
                <a:latin typeface="Calibri" panose="020F0502020204030204" pitchFamily="34" charset="0"/>
                <a:cs typeface="Calibri" panose="020F0502020204030204" pitchFamily="34" charset="0"/>
              </a:rPr>
              <a:t>Champsim</a:t>
            </a:r>
            <a:r>
              <a:rPr lang="en-US" sz="3000" b="1" dirty="0">
                <a:solidFill>
                  <a:srgbClr val="000CFF"/>
                </a:solidFill>
                <a:latin typeface="Calibri" panose="020F0502020204030204" pitchFamily="34" charset="0"/>
                <a:cs typeface="Calibri" panose="020F0502020204030204" pitchFamily="34" charset="0"/>
              </a:rPr>
              <a:t> source</a:t>
            </a:r>
            <a:r>
              <a:rPr lang="en-US" sz="3000" dirty="0">
                <a:solidFill>
                  <a:srgbClr val="000CFF"/>
                </a:solidFill>
                <a:latin typeface="Calibri" panose="020F0502020204030204" pitchFamily="34" charset="0"/>
                <a:cs typeface="Calibri" panose="020F0502020204030204" pitchFamily="34" charset="0"/>
              </a:rPr>
              <a:t> </a:t>
            </a:r>
            <a:r>
              <a:rPr lang="en-US" sz="3000" dirty="0">
                <a:latin typeface="Calibri" panose="020F0502020204030204" pitchFamily="34" charset="0"/>
                <a:cs typeface="Calibri" panose="020F0502020204030204" pitchFamily="34" charset="0"/>
              </a:rPr>
              <a:t>code + </a:t>
            </a:r>
            <a:r>
              <a:rPr lang="en-US" sz="3000" b="1" dirty="0">
                <a:solidFill>
                  <a:srgbClr val="000CFF"/>
                </a:solidFill>
                <a:latin typeface="Calibri" panose="020F0502020204030204" pitchFamily="34" charset="0"/>
                <a:cs typeface="Calibri" panose="020F0502020204030204" pitchFamily="34" charset="0"/>
              </a:rPr>
              <a:t>Chisel</a:t>
            </a:r>
            <a:r>
              <a:rPr lang="en-US" sz="3000" dirty="0">
                <a:latin typeface="Calibri" panose="020F0502020204030204" pitchFamily="34" charset="0"/>
                <a:cs typeface="Calibri" panose="020F0502020204030204" pitchFamily="34" charset="0"/>
              </a:rPr>
              <a:t> modeling code</a:t>
            </a:r>
          </a:p>
          <a:p>
            <a:r>
              <a:rPr lang="en-US" sz="3000" b="1" dirty="0">
                <a:solidFill>
                  <a:schemeClr val="accent6">
                    <a:lumMod val="75000"/>
                  </a:schemeClr>
                </a:solidFill>
                <a:latin typeface="Calibri" panose="020F0502020204030204" pitchFamily="34" charset="0"/>
                <a:cs typeface="Calibri" panose="020F0502020204030204" pitchFamily="34" charset="0"/>
              </a:rPr>
              <a:t>All traces</a:t>
            </a:r>
            <a:r>
              <a:rPr lang="en-US" sz="3000" dirty="0">
                <a:latin typeface="Calibri" panose="020F0502020204030204" pitchFamily="34" charset="0"/>
                <a:cs typeface="Calibri" panose="020F0502020204030204" pitchFamily="34" charset="0"/>
              </a:rPr>
              <a:t> used for evaluation</a:t>
            </a:r>
          </a:p>
        </p:txBody>
      </p:sp>
      <p:pic>
        <p:nvPicPr>
          <p:cNvPr id="13" name="Picture 12">
            <a:extLst>
              <a:ext uri="{FF2B5EF4-FFF2-40B4-BE49-F238E27FC236}">
                <a16:creationId xmlns:a16="http://schemas.microsoft.com/office/drawing/2014/main" id="{0CF51876-2774-604C-B12B-CB9D757B3020}"/>
              </a:ext>
            </a:extLst>
          </p:cNvPr>
          <p:cNvPicPr>
            <a:picLocks noChangeAspect="1"/>
          </p:cNvPicPr>
          <p:nvPr/>
        </p:nvPicPr>
        <p:blipFill>
          <a:blip r:embed="rId3"/>
          <a:stretch>
            <a:fillRect/>
          </a:stretch>
        </p:blipFill>
        <p:spPr>
          <a:xfrm>
            <a:off x="6351586" y="43365"/>
            <a:ext cx="759994" cy="755795"/>
          </a:xfrm>
          <a:prstGeom prst="rect">
            <a:avLst/>
          </a:prstGeom>
        </p:spPr>
      </p:pic>
      <p:pic>
        <p:nvPicPr>
          <p:cNvPr id="14" name="Picture 13">
            <a:extLst>
              <a:ext uri="{FF2B5EF4-FFF2-40B4-BE49-F238E27FC236}">
                <a16:creationId xmlns:a16="http://schemas.microsoft.com/office/drawing/2014/main" id="{1F963882-2781-184B-8124-7F3E699EEE5E}"/>
              </a:ext>
            </a:extLst>
          </p:cNvPr>
          <p:cNvPicPr>
            <a:picLocks noChangeAspect="1"/>
          </p:cNvPicPr>
          <p:nvPr/>
        </p:nvPicPr>
        <p:blipFill>
          <a:blip r:embed="rId4"/>
          <a:stretch>
            <a:fillRect/>
          </a:stretch>
        </p:blipFill>
        <p:spPr>
          <a:xfrm>
            <a:off x="7204269" y="44462"/>
            <a:ext cx="759994" cy="755795"/>
          </a:xfrm>
          <a:prstGeom prst="rect">
            <a:avLst/>
          </a:prstGeom>
        </p:spPr>
      </p:pic>
      <p:pic>
        <p:nvPicPr>
          <p:cNvPr id="15" name="Picture 14">
            <a:extLst>
              <a:ext uri="{FF2B5EF4-FFF2-40B4-BE49-F238E27FC236}">
                <a16:creationId xmlns:a16="http://schemas.microsoft.com/office/drawing/2014/main" id="{D325227A-CBE5-E542-927A-E269C88CB4C0}"/>
              </a:ext>
            </a:extLst>
          </p:cNvPr>
          <p:cNvPicPr>
            <a:picLocks noChangeAspect="1"/>
          </p:cNvPicPr>
          <p:nvPr/>
        </p:nvPicPr>
        <p:blipFill>
          <a:blip r:embed="rId5"/>
          <a:stretch>
            <a:fillRect/>
          </a:stretch>
        </p:blipFill>
        <p:spPr>
          <a:xfrm>
            <a:off x="8056952" y="44241"/>
            <a:ext cx="759994" cy="755795"/>
          </a:xfrm>
          <a:prstGeom prst="rect">
            <a:avLst/>
          </a:prstGeom>
        </p:spPr>
      </p:pic>
      <p:pic>
        <p:nvPicPr>
          <p:cNvPr id="3" name="Picture 2">
            <a:extLst>
              <a:ext uri="{FF2B5EF4-FFF2-40B4-BE49-F238E27FC236}">
                <a16:creationId xmlns:a16="http://schemas.microsoft.com/office/drawing/2014/main" id="{DBAB3A35-E534-8847-A3B1-ECB4E72F935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333096" y="3179920"/>
            <a:ext cx="6836119" cy="3634715"/>
          </a:xfrm>
          <a:prstGeom prst="rect">
            <a:avLst/>
          </a:prstGeom>
        </p:spPr>
      </p:pic>
    </p:spTree>
    <p:extLst>
      <p:ext uri="{BB962C8B-B14F-4D97-AF65-F5344CB8AC3E}">
        <p14:creationId xmlns:p14="http://schemas.microsoft.com/office/powerpoint/2010/main" val="2805167160"/>
      </p:ext>
    </p:extLst>
  </p:cSld>
  <p:clrMapOvr>
    <a:masterClrMapping/>
  </p:clrMapOvr>
</p:sld>
</file>

<file path=ppt/slides/slide3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1">
            <a:extLst>
              <a:ext uri="{FF2B5EF4-FFF2-40B4-BE49-F238E27FC236}">
                <a16:creationId xmlns:a16="http://schemas.microsoft.com/office/drawing/2014/main" id="{9918E52C-4B7C-9144-BB78-21CE44F089CF}"/>
              </a:ext>
            </a:extLst>
          </p:cNvPr>
          <p:cNvSpPr txBox="1"/>
          <p:nvPr/>
        </p:nvSpPr>
        <p:spPr>
          <a:xfrm>
            <a:off x="328274" y="3869921"/>
            <a:ext cx="8487452" cy="83099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rPr>
              <a:t>Rahul </a:t>
            </a:r>
            <a:r>
              <a:rPr kumimoji="0" lang="en-US" sz="2400" b="1" i="0" u="sng" strike="noStrike" kern="1200" cap="none" spc="0" normalizeH="0" baseline="0" noProof="0" dirty="0" err="1">
                <a:ln>
                  <a:noFill/>
                </a:ln>
                <a:solidFill>
                  <a:srgbClr val="4472C4">
                    <a:lumMod val="50000"/>
                  </a:srgbClr>
                </a:solidFill>
                <a:effectLst/>
                <a:uLnTx/>
                <a:uFillTx/>
                <a:latin typeface="Calibri" panose="020F0502020204030204" pitchFamily="34" charset="0"/>
                <a:ea typeface="+mn-ea"/>
                <a:cs typeface="Calibri" panose="020F0502020204030204" pitchFamily="34" charset="0"/>
              </a:rPr>
              <a:t>Bera</a:t>
            </a:r>
            <a:r>
              <a:rPr kumimoji="0" lang="en-US" sz="24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rPr>
              <a:t>,  Konstantinos </a:t>
            </a:r>
            <a:r>
              <a:rPr kumimoji="0" lang="en-US" sz="2400" b="1" i="0" u="none" strike="noStrike" kern="1200" cap="none" spc="0" normalizeH="0" baseline="0" noProof="0" dirty="0" err="1">
                <a:ln>
                  <a:noFill/>
                </a:ln>
                <a:solidFill>
                  <a:srgbClr val="4472C4">
                    <a:lumMod val="50000"/>
                  </a:srgbClr>
                </a:solidFill>
                <a:effectLst/>
                <a:uLnTx/>
                <a:uFillTx/>
                <a:latin typeface="Calibri" panose="020F0502020204030204" pitchFamily="34" charset="0"/>
                <a:ea typeface="+mn-ea"/>
                <a:cs typeface="Calibri" panose="020F0502020204030204" pitchFamily="34" charset="0"/>
              </a:rPr>
              <a:t>Kanellopoulos</a:t>
            </a:r>
            <a:r>
              <a:rPr kumimoji="0" lang="en-US" sz="24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rPr>
              <a:t>,  Anant V. Nori,</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rPr>
              <a:t>Taha </a:t>
            </a:r>
            <a:r>
              <a:rPr kumimoji="0" lang="en-US" sz="2400" b="1" i="0" u="none" strike="noStrike" kern="1200" cap="none" spc="0" normalizeH="0" baseline="0" noProof="0" dirty="0" err="1">
                <a:ln>
                  <a:noFill/>
                </a:ln>
                <a:solidFill>
                  <a:srgbClr val="4472C4">
                    <a:lumMod val="50000"/>
                  </a:srgbClr>
                </a:solidFill>
                <a:effectLst/>
                <a:uLnTx/>
                <a:uFillTx/>
                <a:latin typeface="Calibri" panose="020F0502020204030204" pitchFamily="34" charset="0"/>
                <a:ea typeface="+mn-ea"/>
                <a:cs typeface="Calibri" panose="020F0502020204030204" pitchFamily="34" charset="0"/>
              </a:rPr>
              <a:t>Shahroodi</a:t>
            </a:r>
            <a:r>
              <a:rPr kumimoji="0" lang="en-US" sz="24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rPr>
              <a:t>,  Sreenivas </a:t>
            </a:r>
            <a:r>
              <a:rPr kumimoji="0" lang="en-US" sz="2400" b="1" i="0" u="none" strike="noStrike" kern="1200" cap="none" spc="0" normalizeH="0" baseline="0" noProof="0" dirty="0" err="1">
                <a:ln>
                  <a:noFill/>
                </a:ln>
                <a:solidFill>
                  <a:srgbClr val="4472C4">
                    <a:lumMod val="50000"/>
                  </a:srgbClr>
                </a:solidFill>
                <a:effectLst/>
                <a:uLnTx/>
                <a:uFillTx/>
                <a:latin typeface="Calibri" panose="020F0502020204030204" pitchFamily="34" charset="0"/>
                <a:ea typeface="+mn-ea"/>
                <a:cs typeface="Calibri" panose="020F0502020204030204" pitchFamily="34" charset="0"/>
              </a:rPr>
              <a:t>Subramoney</a:t>
            </a:r>
            <a:r>
              <a:rPr kumimoji="0" lang="en-US" sz="24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rPr>
              <a:t>,  </a:t>
            </a:r>
            <a:r>
              <a:rPr kumimoji="0" lang="en-US" sz="2400" b="1" i="0" u="none" strike="noStrike" kern="1200" cap="none" spc="0" normalizeH="0" baseline="0" noProof="0" dirty="0" err="1">
                <a:ln>
                  <a:noFill/>
                </a:ln>
                <a:solidFill>
                  <a:srgbClr val="4472C4">
                    <a:lumMod val="50000"/>
                  </a:srgbClr>
                </a:solidFill>
                <a:effectLst/>
                <a:uLnTx/>
                <a:uFillTx/>
                <a:latin typeface="Calibri" panose="020F0502020204030204" pitchFamily="34" charset="0"/>
                <a:ea typeface="+mn-ea"/>
                <a:cs typeface="Calibri" panose="020F0502020204030204" pitchFamily="34" charset="0"/>
              </a:rPr>
              <a:t>Onur</a:t>
            </a:r>
            <a:r>
              <a:rPr kumimoji="0" lang="en-US" sz="24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rPr>
              <a:t> </a:t>
            </a:r>
            <a:r>
              <a:rPr kumimoji="0" lang="en-US" sz="2400" b="1" i="0" u="none" strike="noStrike" kern="1200" cap="none" spc="0" normalizeH="0" baseline="0" noProof="0" dirty="0" err="1">
                <a:ln>
                  <a:noFill/>
                </a:ln>
                <a:solidFill>
                  <a:srgbClr val="4472C4">
                    <a:lumMod val="50000"/>
                  </a:srgbClr>
                </a:solidFill>
                <a:effectLst/>
                <a:uLnTx/>
                <a:uFillTx/>
                <a:latin typeface="Calibri" panose="020F0502020204030204" pitchFamily="34" charset="0"/>
                <a:ea typeface="+mn-ea"/>
                <a:cs typeface="Calibri" panose="020F0502020204030204" pitchFamily="34" charset="0"/>
              </a:rPr>
              <a:t>Mutlu</a:t>
            </a:r>
            <a:endParaRPr kumimoji="0" lang="en-US" sz="24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endParaRPr>
          </a:p>
        </p:txBody>
      </p:sp>
      <p:pic>
        <p:nvPicPr>
          <p:cNvPr id="2" name="Picture 1">
            <a:extLst>
              <a:ext uri="{FF2B5EF4-FFF2-40B4-BE49-F238E27FC236}">
                <a16:creationId xmlns:a16="http://schemas.microsoft.com/office/drawing/2014/main" id="{049149E7-0553-A74C-A55D-DEC37CBF39FE}"/>
              </a:ext>
            </a:extLst>
          </p:cNvPr>
          <p:cNvPicPr>
            <a:picLocks noChangeAspect="1"/>
          </p:cNvPicPr>
          <p:nvPr/>
        </p:nvPicPr>
        <p:blipFill>
          <a:blip r:embed="rId3"/>
          <a:stretch>
            <a:fillRect/>
          </a:stretch>
        </p:blipFill>
        <p:spPr>
          <a:xfrm>
            <a:off x="328274" y="5884914"/>
            <a:ext cx="1992923" cy="788865"/>
          </a:xfrm>
          <a:prstGeom prst="rect">
            <a:avLst/>
          </a:prstGeom>
        </p:spPr>
      </p:pic>
      <p:pic>
        <p:nvPicPr>
          <p:cNvPr id="3" name="Picture 2">
            <a:extLst>
              <a:ext uri="{FF2B5EF4-FFF2-40B4-BE49-F238E27FC236}">
                <a16:creationId xmlns:a16="http://schemas.microsoft.com/office/drawing/2014/main" id="{F4528331-2068-754C-8769-2D61FE0A3558}"/>
              </a:ext>
            </a:extLst>
          </p:cNvPr>
          <p:cNvPicPr>
            <a:picLocks noChangeAspect="1"/>
          </p:cNvPicPr>
          <p:nvPr/>
        </p:nvPicPr>
        <p:blipFill rotWithShape="1">
          <a:blip r:embed="rId4"/>
          <a:srcRect l="15553" t="31836" r="15247" b="32270"/>
          <a:stretch/>
        </p:blipFill>
        <p:spPr>
          <a:xfrm>
            <a:off x="2687934" y="5877306"/>
            <a:ext cx="2190541" cy="415402"/>
          </a:xfrm>
          <a:prstGeom prst="rect">
            <a:avLst/>
          </a:prstGeom>
        </p:spPr>
      </p:pic>
      <p:sp>
        <p:nvSpPr>
          <p:cNvPr id="4" name="Rectangle 3">
            <a:extLst>
              <a:ext uri="{FF2B5EF4-FFF2-40B4-BE49-F238E27FC236}">
                <a16:creationId xmlns:a16="http://schemas.microsoft.com/office/drawing/2014/main" id="{D6329F96-A644-1147-8C8D-3FEBAACCA52B}"/>
              </a:ext>
            </a:extLst>
          </p:cNvPr>
          <p:cNvSpPr/>
          <p:nvPr/>
        </p:nvSpPr>
        <p:spPr>
          <a:xfrm>
            <a:off x="0" y="0"/>
            <a:ext cx="9144000" cy="3516923"/>
          </a:xfrm>
          <a:prstGeom prst="rect">
            <a:avLst/>
          </a:prstGeom>
          <a:solidFill>
            <a:srgbClr val="2320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dirty="0">
                <a:ln>
                  <a:noFill/>
                </a:ln>
                <a:solidFill>
                  <a:prstClr val="white"/>
                </a:solidFill>
                <a:effectLst/>
                <a:uLnTx/>
                <a:uFillTx/>
                <a:latin typeface="Calibri" panose="020F0502020204030204" pitchFamily="34" charset="0"/>
                <a:ea typeface="Segoe UI Historic" panose="020B0502040204020203" pitchFamily="34" charset="0"/>
                <a:cs typeface="Calibri" panose="020F0502020204030204" pitchFamily="34" charset="0"/>
              </a:rPr>
              <a:t>Pythia</a:t>
            </a:r>
            <a:endParaRPr kumimoji="0" lang="en-US" sz="1800" b="1" i="0" u="none" strike="noStrike" kern="1200" cap="none" spc="0" normalizeH="0" baseline="0" noProof="0" dirty="0">
              <a:ln>
                <a:noFill/>
              </a:ln>
              <a:solidFill>
                <a:prstClr val="white"/>
              </a:solidFill>
              <a:effectLst/>
              <a:uLnTx/>
              <a:uFillTx/>
              <a:latin typeface="Calibri" panose="020F0502020204030204" pitchFamily="34" charset="0"/>
              <a:ea typeface="Segoe UI Historic" panose="020B0502040204020203" pitchFamily="34" charset="0"/>
              <a:cs typeface="Calibri" panose="020F050202020403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400" b="1" i="0" u="none" strike="noStrike" kern="1200" cap="none" spc="0" normalizeH="0" baseline="0" noProof="0" dirty="0">
                <a:ln>
                  <a:noFill/>
                </a:ln>
                <a:solidFill>
                  <a:prstClr val="white"/>
                </a:solidFill>
                <a:effectLst/>
                <a:uLnTx/>
                <a:uFillTx/>
                <a:latin typeface="Calibri" panose="020F0502020204030204" pitchFamily="34" charset="0"/>
                <a:ea typeface="Segoe UI Historic" panose="020B0502040204020203" pitchFamily="34" charset="0"/>
                <a:cs typeface="Calibri" panose="020F0502020204030204" pitchFamily="34" charset="0"/>
              </a:rPr>
              <a:t>A Customizable Hardware Prefetching Framework Using Online Reinforcement Learning</a:t>
            </a:r>
          </a:p>
        </p:txBody>
      </p:sp>
      <p:pic>
        <p:nvPicPr>
          <p:cNvPr id="11" name="Picture 10">
            <a:extLst>
              <a:ext uri="{FF2B5EF4-FFF2-40B4-BE49-F238E27FC236}">
                <a16:creationId xmlns:a16="http://schemas.microsoft.com/office/drawing/2014/main" id="{04634075-57FE-5941-A015-53B1298194BB}"/>
              </a:ext>
            </a:extLst>
          </p:cNvPr>
          <p:cNvPicPr>
            <a:picLocks noChangeAspect="1"/>
          </p:cNvPicPr>
          <p:nvPr/>
        </p:nvPicPr>
        <p:blipFill rotWithShape="1">
          <a:blip r:embed="rId5"/>
          <a:srcRect l="28273" t="34927" r="30772" b="35321"/>
          <a:stretch/>
        </p:blipFill>
        <p:spPr>
          <a:xfrm>
            <a:off x="5245212" y="5812732"/>
            <a:ext cx="1336458" cy="544549"/>
          </a:xfrm>
          <a:prstGeom prst="rect">
            <a:avLst/>
          </a:prstGeom>
        </p:spPr>
      </p:pic>
      <p:pic>
        <p:nvPicPr>
          <p:cNvPr id="12" name="Picture 11">
            <a:extLst>
              <a:ext uri="{FF2B5EF4-FFF2-40B4-BE49-F238E27FC236}">
                <a16:creationId xmlns:a16="http://schemas.microsoft.com/office/drawing/2014/main" id="{17108674-F00F-2B40-AD5B-7FE829C4B79E}"/>
              </a:ext>
            </a:extLst>
          </p:cNvPr>
          <p:cNvPicPr>
            <a:picLocks noChangeAspect="1"/>
          </p:cNvPicPr>
          <p:nvPr/>
        </p:nvPicPr>
        <p:blipFill>
          <a:blip r:embed="rId6"/>
          <a:stretch>
            <a:fillRect/>
          </a:stretch>
        </p:blipFill>
        <p:spPr>
          <a:xfrm>
            <a:off x="6948407" y="5601696"/>
            <a:ext cx="1767017" cy="691012"/>
          </a:xfrm>
          <a:prstGeom prst="rect">
            <a:avLst/>
          </a:prstGeom>
        </p:spPr>
      </p:pic>
      <p:pic>
        <p:nvPicPr>
          <p:cNvPr id="8" name="Picture 7">
            <a:extLst>
              <a:ext uri="{FF2B5EF4-FFF2-40B4-BE49-F238E27FC236}">
                <a16:creationId xmlns:a16="http://schemas.microsoft.com/office/drawing/2014/main" id="{FD298C08-FC93-E646-B31F-6B7F8C471F3A}"/>
              </a:ext>
            </a:extLst>
          </p:cNvPr>
          <p:cNvPicPr>
            <a:picLocks noChangeAspect="1"/>
          </p:cNvPicPr>
          <p:nvPr/>
        </p:nvPicPr>
        <p:blipFill>
          <a:blip r:embed="rId7"/>
          <a:stretch>
            <a:fillRect/>
          </a:stretch>
        </p:blipFill>
        <p:spPr>
          <a:xfrm>
            <a:off x="6127264" y="113396"/>
            <a:ext cx="908812" cy="903791"/>
          </a:xfrm>
          <a:prstGeom prst="rect">
            <a:avLst/>
          </a:prstGeom>
        </p:spPr>
      </p:pic>
      <p:pic>
        <p:nvPicPr>
          <p:cNvPr id="9" name="Picture 8">
            <a:extLst>
              <a:ext uri="{FF2B5EF4-FFF2-40B4-BE49-F238E27FC236}">
                <a16:creationId xmlns:a16="http://schemas.microsoft.com/office/drawing/2014/main" id="{F5EDFA81-19D9-314E-9BB1-888EB0FFA586}"/>
              </a:ext>
            </a:extLst>
          </p:cNvPr>
          <p:cNvPicPr>
            <a:picLocks noChangeAspect="1"/>
          </p:cNvPicPr>
          <p:nvPr/>
        </p:nvPicPr>
        <p:blipFill>
          <a:blip r:embed="rId8"/>
          <a:stretch>
            <a:fillRect/>
          </a:stretch>
        </p:blipFill>
        <p:spPr>
          <a:xfrm>
            <a:off x="7125746" y="113395"/>
            <a:ext cx="908812" cy="903791"/>
          </a:xfrm>
          <a:prstGeom prst="rect">
            <a:avLst/>
          </a:prstGeom>
        </p:spPr>
      </p:pic>
      <p:pic>
        <p:nvPicPr>
          <p:cNvPr id="10" name="Picture 9">
            <a:extLst>
              <a:ext uri="{FF2B5EF4-FFF2-40B4-BE49-F238E27FC236}">
                <a16:creationId xmlns:a16="http://schemas.microsoft.com/office/drawing/2014/main" id="{D3C7A674-47D3-FB49-A74C-491B52491BA3}"/>
              </a:ext>
            </a:extLst>
          </p:cNvPr>
          <p:cNvPicPr>
            <a:picLocks noChangeAspect="1"/>
          </p:cNvPicPr>
          <p:nvPr/>
        </p:nvPicPr>
        <p:blipFill>
          <a:blip r:embed="rId9"/>
          <a:stretch>
            <a:fillRect/>
          </a:stretch>
        </p:blipFill>
        <p:spPr>
          <a:xfrm>
            <a:off x="8124229" y="113394"/>
            <a:ext cx="908812" cy="903791"/>
          </a:xfrm>
          <a:prstGeom prst="rect">
            <a:avLst/>
          </a:prstGeom>
        </p:spPr>
      </p:pic>
      <p:sp>
        <p:nvSpPr>
          <p:cNvPr id="5" name="TextBox 4">
            <a:extLst>
              <a:ext uri="{FF2B5EF4-FFF2-40B4-BE49-F238E27FC236}">
                <a16:creationId xmlns:a16="http://schemas.microsoft.com/office/drawing/2014/main" id="{6ED748E9-D2F2-4145-9728-0B85031E8E5C}"/>
              </a:ext>
            </a:extLst>
          </p:cNvPr>
          <p:cNvSpPr txBox="1"/>
          <p:nvPr/>
        </p:nvSpPr>
        <p:spPr>
          <a:xfrm>
            <a:off x="1940510" y="5020679"/>
            <a:ext cx="5262979"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hlinkClick r:id="rId10"/>
              </a:rPr>
              <a:t>https://github.com/CMU-SAFARI/Pythia</a:t>
            </a:r>
            <a:endPar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p:txBody>
      </p:sp>
    </p:spTree>
    <p:extLst>
      <p:ext uri="{BB962C8B-B14F-4D97-AF65-F5344CB8AC3E}">
        <p14:creationId xmlns:p14="http://schemas.microsoft.com/office/powerpoint/2010/main" val="3097172734"/>
      </p:ext>
    </p:extLst>
  </p:cSld>
  <p:clrMapOvr>
    <a:masterClrMapping/>
  </p:clrMapOvr>
</p:sld>
</file>

<file path=ppt/slides/slide3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1" name="Title 1"/>
          <p:cNvSpPr>
            <a:spLocks noGrp="1"/>
          </p:cNvSpPr>
          <p:nvPr>
            <p:ph type="title"/>
          </p:nvPr>
        </p:nvSpPr>
        <p:spPr>
          <a:xfrm>
            <a:off x="228600" y="152400"/>
            <a:ext cx="8915400" cy="1066800"/>
          </a:xfrm>
        </p:spPr>
        <p:txBody>
          <a:bodyPr/>
          <a:lstStyle/>
          <a:p>
            <a:r>
              <a:rPr lang="en-US" sz="3800" dirty="0">
                <a:latin typeface="Garamond" charset="0"/>
              </a:rPr>
              <a:t>Self-Optimizing Memory Prefetchers</a:t>
            </a:r>
          </a:p>
        </p:txBody>
      </p:sp>
      <p:sp>
        <p:nvSpPr>
          <p:cNvPr id="215043"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1B46712-CDE9-5243-80CB-07DD7A074F23}"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328</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
        <p:nvSpPr>
          <p:cNvPr id="4" name="Content Placeholder 3">
            <a:extLst>
              <a:ext uri="{FF2B5EF4-FFF2-40B4-BE49-F238E27FC236}">
                <a16:creationId xmlns:a16="http://schemas.microsoft.com/office/drawing/2014/main" id="{FE69F0E1-38D9-7E47-B26A-92332E195873}"/>
              </a:ext>
            </a:extLst>
          </p:cNvPr>
          <p:cNvSpPr>
            <a:spLocks noGrp="1"/>
          </p:cNvSpPr>
          <p:nvPr>
            <p:ph idx="1"/>
          </p:nvPr>
        </p:nvSpPr>
        <p:spPr/>
        <p:txBody>
          <a:bodyPr/>
          <a:lstStyle/>
          <a:p>
            <a:r>
              <a:rPr lang="en-US" sz="1600" dirty="0"/>
              <a:t>Rahul </a:t>
            </a:r>
            <a:r>
              <a:rPr lang="en-US" sz="1600" dirty="0" err="1"/>
              <a:t>Bera</a:t>
            </a:r>
            <a:r>
              <a:rPr lang="en-US" sz="1600" dirty="0"/>
              <a:t>, Konstantinos </a:t>
            </a:r>
            <a:r>
              <a:rPr lang="en-US" sz="1600" dirty="0" err="1"/>
              <a:t>Kanellopoulos</a:t>
            </a:r>
            <a:r>
              <a:rPr lang="en-US" sz="1600" dirty="0"/>
              <a:t>, Anant Nori, Taha </a:t>
            </a:r>
            <a:r>
              <a:rPr lang="en-US" sz="1600" dirty="0" err="1"/>
              <a:t>Shahroodi</a:t>
            </a:r>
            <a:r>
              <a:rPr lang="en-US" sz="1600" dirty="0"/>
              <a:t>, Sreenivas </a:t>
            </a:r>
            <a:r>
              <a:rPr lang="en-US" sz="1600" dirty="0" err="1"/>
              <a:t>Subramoney</a:t>
            </a:r>
            <a:r>
              <a:rPr lang="en-US" sz="1600" dirty="0"/>
              <a:t>, and Onur Mutlu,</a:t>
            </a:r>
            <a:br>
              <a:rPr lang="en-US" sz="1600" dirty="0"/>
            </a:br>
            <a:r>
              <a:rPr lang="en-US" sz="1600" b="1" dirty="0">
                <a:solidFill>
                  <a:srgbClr val="0000FF"/>
                </a:solidFill>
                <a:hlinkClick r:id="rId2">
                  <a:extLst>
                    <a:ext uri="{A12FA001-AC4F-418D-AE19-62706E023703}">
                      <ahyp:hlinkClr xmlns:ahyp="http://schemas.microsoft.com/office/drawing/2018/hyperlinkcolor" val="tx"/>
                    </a:ext>
                  </a:extLst>
                </a:hlinkClick>
              </a:rPr>
              <a:t>"Pythia: A Customizable Hardware Prefetching Framework Using Online Reinforcement Learning"</a:t>
            </a:r>
            <a:br>
              <a:rPr lang="en-US" sz="1600" dirty="0"/>
            </a:br>
            <a:r>
              <a:rPr lang="en-US" sz="1600" i="1" dirty="0"/>
              <a:t>Proceedings of the </a:t>
            </a:r>
            <a:r>
              <a:rPr lang="en-US" sz="1600" i="1" dirty="0">
                <a:hlinkClick r:id="rId3"/>
              </a:rPr>
              <a:t>54th International Symposium on Microarchitecture</a:t>
            </a:r>
            <a:r>
              <a:rPr lang="en-US" sz="1600" i="1" dirty="0"/>
              <a:t> (</a:t>
            </a:r>
            <a:r>
              <a:rPr lang="en-US" sz="1600" b="1" i="1" dirty="0"/>
              <a:t>MICRO</a:t>
            </a:r>
            <a:r>
              <a:rPr lang="en-US" sz="1600" i="1" dirty="0"/>
              <a:t>)</a:t>
            </a:r>
            <a:r>
              <a:rPr lang="en-US" sz="1600" dirty="0"/>
              <a:t>, Virtual, October 2021.</a:t>
            </a:r>
            <a:br>
              <a:rPr lang="en-US" sz="1600" dirty="0"/>
            </a:br>
            <a:r>
              <a:rPr lang="en-US" sz="1600" dirty="0"/>
              <a:t>[</a:t>
            </a:r>
            <a:r>
              <a:rPr lang="en-US" sz="1600" dirty="0">
                <a:hlinkClick r:id="rId4"/>
              </a:rPr>
              <a:t>Slides (pptx)</a:t>
            </a:r>
            <a:r>
              <a:rPr lang="en-US" sz="1600" dirty="0"/>
              <a:t> </a:t>
            </a:r>
            <a:r>
              <a:rPr lang="en-US" sz="1600" dirty="0">
                <a:hlinkClick r:id="rId5"/>
              </a:rPr>
              <a:t>(pdf)</a:t>
            </a:r>
            <a:r>
              <a:rPr lang="en-US" sz="1600" dirty="0"/>
              <a:t>]</a:t>
            </a:r>
            <a:br>
              <a:rPr lang="en-US" sz="1600" dirty="0"/>
            </a:br>
            <a:r>
              <a:rPr lang="en-US" sz="1600" dirty="0"/>
              <a:t>[</a:t>
            </a:r>
            <a:r>
              <a:rPr lang="en-US" sz="1600" dirty="0">
                <a:hlinkClick r:id="rId6"/>
              </a:rPr>
              <a:t>Short Talk Slides (pptx)</a:t>
            </a:r>
            <a:r>
              <a:rPr lang="en-US" sz="1600" dirty="0"/>
              <a:t> </a:t>
            </a:r>
            <a:r>
              <a:rPr lang="en-US" sz="1600" dirty="0">
                <a:hlinkClick r:id="rId7"/>
              </a:rPr>
              <a:t>(pdf)</a:t>
            </a:r>
            <a:r>
              <a:rPr lang="en-US" sz="1600" dirty="0"/>
              <a:t>]</a:t>
            </a:r>
            <a:br>
              <a:rPr lang="en-US" sz="1600" dirty="0"/>
            </a:br>
            <a:r>
              <a:rPr lang="en-US" sz="1600" dirty="0"/>
              <a:t>[</a:t>
            </a:r>
            <a:r>
              <a:rPr lang="en-US" sz="1600" dirty="0">
                <a:hlinkClick r:id="rId8"/>
              </a:rPr>
              <a:t>Lightning Talk Slides (pptx)</a:t>
            </a:r>
            <a:r>
              <a:rPr lang="en-US" sz="1600" dirty="0"/>
              <a:t> </a:t>
            </a:r>
            <a:r>
              <a:rPr lang="en-US" sz="1600" dirty="0">
                <a:hlinkClick r:id="rId9"/>
              </a:rPr>
              <a:t>(pdf)</a:t>
            </a:r>
            <a:r>
              <a:rPr lang="en-US" sz="1600" dirty="0"/>
              <a:t>]</a:t>
            </a:r>
            <a:br>
              <a:rPr lang="en-US" sz="1600" dirty="0"/>
            </a:br>
            <a:r>
              <a:rPr lang="en-US" sz="1600" dirty="0"/>
              <a:t>[</a:t>
            </a:r>
            <a:r>
              <a:rPr lang="en-US" sz="1600" dirty="0">
                <a:hlinkClick r:id="rId10"/>
              </a:rPr>
              <a:t>Talk Video</a:t>
            </a:r>
            <a:r>
              <a:rPr lang="en-US" sz="1600" dirty="0"/>
              <a:t> (20 minutes)]</a:t>
            </a:r>
            <a:br>
              <a:rPr lang="en-US" sz="1600" dirty="0"/>
            </a:br>
            <a:r>
              <a:rPr lang="en-US" sz="1600" dirty="0"/>
              <a:t>[</a:t>
            </a:r>
            <a:r>
              <a:rPr lang="en-US" sz="1600" dirty="0">
                <a:hlinkClick r:id="rId11"/>
              </a:rPr>
              <a:t>Lightning Talk Video</a:t>
            </a:r>
            <a:r>
              <a:rPr lang="en-US" sz="1600" dirty="0"/>
              <a:t> (1.5 minutes)]</a:t>
            </a:r>
            <a:br>
              <a:rPr lang="en-US" sz="1600" dirty="0"/>
            </a:br>
            <a:r>
              <a:rPr lang="en-US" sz="1600" dirty="0"/>
              <a:t>[</a:t>
            </a:r>
            <a:r>
              <a:rPr lang="en-US" sz="1600" dirty="0">
                <a:hlinkClick r:id="rId12"/>
              </a:rPr>
              <a:t>Pythia Source Code (Officially Artifact Evaluated with All Badges)</a:t>
            </a:r>
            <a:r>
              <a:rPr lang="en-US" sz="1600" dirty="0"/>
              <a:t>]</a:t>
            </a:r>
            <a:br>
              <a:rPr lang="en-US" sz="1600" dirty="0"/>
            </a:br>
            <a:r>
              <a:rPr lang="en-US" sz="1600" dirty="0"/>
              <a:t>[</a:t>
            </a:r>
            <a:r>
              <a:rPr lang="en-US" sz="1600" dirty="0">
                <a:hlinkClick r:id="rId13"/>
              </a:rPr>
              <a:t>arXiv version</a:t>
            </a:r>
            <a:r>
              <a:rPr lang="en-US" sz="1600" dirty="0"/>
              <a:t>]</a:t>
            </a:r>
          </a:p>
          <a:p>
            <a:pPr marL="0" indent="0">
              <a:buNone/>
            </a:pPr>
            <a:br>
              <a:rPr lang="en-US" sz="1600" dirty="0"/>
            </a:br>
            <a:endParaRPr lang="en-US" sz="1600" dirty="0"/>
          </a:p>
        </p:txBody>
      </p:sp>
      <p:pic>
        <p:nvPicPr>
          <p:cNvPr id="8" name="Picture 7">
            <a:extLst>
              <a:ext uri="{FF2B5EF4-FFF2-40B4-BE49-F238E27FC236}">
                <a16:creationId xmlns:a16="http://schemas.microsoft.com/office/drawing/2014/main" id="{1701DCC2-6CD5-A04C-9F39-E488424A9025}"/>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204083" y="4460635"/>
            <a:ext cx="8635117" cy="1920693"/>
          </a:xfrm>
          <a:prstGeom prst="rect">
            <a:avLst/>
          </a:prstGeom>
          <a:ln w="28575">
            <a:solidFill>
              <a:schemeClr val="tx1"/>
            </a:solidFill>
          </a:ln>
          <a:effectLst>
            <a:outerShdw blurRad="50800" dist="38100" dir="2700000" algn="tl" rotWithShape="0">
              <a:prstClr val="black">
                <a:alpha val="40000"/>
              </a:prstClr>
            </a:outerShdw>
          </a:effectLst>
        </p:spPr>
      </p:pic>
      <p:sp>
        <p:nvSpPr>
          <p:cNvPr id="6" name="TextBox 5">
            <a:extLst>
              <a:ext uri="{FF2B5EF4-FFF2-40B4-BE49-F238E27FC236}">
                <a16:creationId xmlns:a16="http://schemas.microsoft.com/office/drawing/2014/main" id="{3180D2CD-D1FB-7F4E-9E0F-D796E4F17354}"/>
              </a:ext>
            </a:extLst>
          </p:cNvPr>
          <p:cNvSpPr txBox="1"/>
          <p:nvPr/>
        </p:nvSpPr>
        <p:spPr>
          <a:xfrm>
            <a:off x="2200998" y="6478320"/>
            <a:ext cx="474200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15">
                  <a:extLst>
                    <a:ext uri="{A12FA001-AC4F-418D-AE19-62706E023703}">
                      <ahyp:hlinkClr xmlns:ahyp="http://schemas.microsoft.com/office/drawing/2018/hyperlinkcolor" val="tx"/>
                    </a:ext>
                  </a:extLst>
                </a:hlinkClick>
              </a:rPr>
              <a:t>https://arxiv.org/pdf/2109.12021.pdf</a:t>
            </a:r>
            <a:r>
              <a:rPr kumimoji="0" lang="en-US" sz="1800" b="1" i="0" u="none" strike="noStrike" kern="1200" cap="none" spc="0" normalizeH="0" baseline="0" noProof="0" dirty="0">
                <a:ln>
                  <a:noFill/>
                </a:ln>
                <a:solidFill>
                  <a:srgbClr val="0432FF"/>
                </a:solidFill>
                <a:effectLst/>
                <a:uLnTx/>
                <a:uFillTx/>
                <a:latin typeface="Tahoma"/>
                <a:ea typeface="+mn-ea"/>
                <a:cs typeface="+mn-cs"/>
              </a:rPr>
              <a:t> </a:t>
            </a:r>
          </a:p>
        </p:txBody>
      </p:sp>
    </p:spTree>
    <p:extLst>
      <p:ext uri="{BB962C8B-B14F-4D97-AF65-F5344CB8AC3E}">
        <p14:creationId xmlns:p14="http://schemas.microsoft.com/office/powerpoint/2010/main" val="2542193955"/>
      </p:ext>
    </p:extLst>
  </p:cSld>
  <p:clrMapOvr>
    <a:masterClrMapping/>
  </p:clrMapOvr>
  <p:transition/>
</p:sld>
</file>

<file path=ppt/slides/slide3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AB8BCD-CC36-EECF-F544-BD5CA9513002}"/>
              </a:ext>
            </a:extLst>
          </p:cNvPr>
          <p:cNvSpPr>
            <a:spLocks noGrp="1"/>
          </p:cNvSpPr>
          <p:nvPr>
            <p:ph type="title"/>
          </p:nvPr>
        </p:nvSpPr>
        <p:spPr/>
        <p:txBody>
          <a:bodyPr/>
          <a:lstStyle/>
          <a:p>
            <a:r>
              <a:rPr lang="en-US" dirty="0">
                <a:latin typeface="Garamond" charset="0"/>
              </a:rPr>
              <a:t>Self-Optimizing Hybrid Storage Systems</a:t>
            </a:r>
            <a:endParaRPr lang="en-US" dirty="0"/>
          </a:p>
        </p:txBody>
      </p:sp>
      <p:sp>
        <p:nvSpPr>
          <p:cNvPr id="3" name="Content Placeholder 2">
            <a:extLst>
              <a:ext uri="{FF2B5EF4-FFF2-40B4-BE49-F238E27FC236}">
                <a16:creationId xmlns:a16="http://schemas.microsoft.com/office/drawing/2014/main" id="{4F7A6B6E-329B-2C38-5828-72DD30631A71}"/>
              </a:ext>
            </a:extLst>
          </p:cNvPr>
          <p:cNvSpPr>
            <a:spLocks noGrp="1"/>
          </p:cNvSpPr>
          <p:nvPr>
            <p:ph idx="1"/>
          </p:nvPr>
        </p:nvSpPr>
        <p:spPr>
          <a:xfrm>
            <a:off x="226442" y="1219200"/>
            <a:ext cx="8610600" cy="4876800"/>
          </a:xfrm>
        </p:spPr>
        <p:txBody>
          <a:bodyPr/>
          <a:lstStyle/>
          <a:p>
            <a:r>
              <a:rPr lang="en-US" dirty="0">
                <a:solidFill>
                  <a:srgbClr val="0000FF"/>
                </a:solidFill>
              </a:rPr>
              <a:t>To appear in ISCA 2022</a:t>
            </a:r>
          </a:p>
        </p:txBody>
      </p:sp>
      <p:sp>
        <p:nvSpPr>
          <p:cNvPr id="4" name="Slide Number Placeholder 3">
            <a:extLst>
              <a:ext uri="{FF2B5EF4-FFF2-40B4-BE49-F238E27FC236}">
                <a16:creationId xmlns:a16="http://schemas.microsoft.com/office/drawing/2014/main" id="{8B820C55-0430-CC34-9956-2AC5554C1ED2}"/>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36560882-7E0C-3E43-0C4C-CA274925A5C0}"/>
              </a:ext>
            </a:extLst>
          </p:cNvPr>
          <p:cNvSpPr txBox="1"/>
          <p:nvPr/>
        </p:nvSpPr>
        <p:spPr>
          <a:xfrm>
            <a:off x="2160740" y="5723964"/>
            <a:ext cx="474200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https://arxiv.org/pdf/2205.07394.pdf</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pic>
        <p:nvPicPr>
          <p:cNvPr id="7" name="Picture 6">
            <a:extLst>
              <a:ext uri="{FF2B5EF4-FFF2-40B4-BE49-F238E27FC236}">
                <a16:creationId xmlns:a16="http://schemas.microsoft.com/office/drawing/2014/main" id="{03023FE1-3568-98CA-A61D-7E80400176EB}"/>
              </a:ext>
            </a:extLst>
          </p:cNvPr>
          <p:cNvPicPr>
            <a:picLocks noChangeAspect="1"/>
          </p:cNvPicPr>
          <p:nvPr/>
        </p:nvPicPr>
        <p:blipFill>
          <a:blip r:embed="rId3"/>
          <a:stretch>
            <a:fillRect/>
          </a:stretch>
        </p:blipFill>
        <p:spPr>
          <a:xfrm>
            <a:off x="0" y="2533417"/>
            <a:ext cx="9144000" cy="1791165"/>
          </a:xfrm>
          <a:prstGeom prst="rect">
            <a:avLst/>
          </a:prstGeom>
        </p:spPr>
      </p:pic>
    </p:spTree>
    <p:extLst>
      <p:ext uri="{BB962C8B-B14F-4D97-AF65-F5344CB8AC3E}">
        <p14:creationId xmlns:p14="http://schemas.microsoft.com/office/powerpoint/2010/main" val="1821146287"/>
      </p:ext>
    </p:extLst>
  </p:cSld>
  <p:clrMapOvr>
    <a:masterClrMapping/>
  </p:clrMapOvr>
  <p:transition/>
</p:sld>
</file>

<file path=ppt/slides/slide330.xml><?xml version="1.0" encoding="utf-8"?>
<p:sld xmlns:a="http://schemas.openxmlformats.org/drawingml/2006/main" xmlns:r="http://schemas.openxmlformats.org/officeDocument/2006/relationships" xmlns:p="http://schemas.openxmlformats.org/presentationml/2006/main">
  <p:cSld>
    <p:spTree>
      <p:nvGrpSpPr>
        <p:cNvPr id="1" name="Shape 164"/>
        <p:cNvGrpSpPr/>
        <p:nvPr/>
      </p:nvGrpSpPr>
      <p:grpSpPr>
        <a:xfrm>
          <a:off x="0" y="0"/>
          <a:ext cx="0" cy="0"/>
          <a:chOff x="0" y="0"/>
          <a:chExt cx="0" cy="0"/>
        </a:xfrm>
      </p:grpSpPr>
      <p:sp>
        <p:nvSpPr>
          <p:cNvPr id="165" name="Google Shape;165;p32"/>
          <p:cNvSpPr txBox="1">
            <a:spLocks noGrp="1"/>
          </p:cNvSpPr>
          <p:nvPr>
            <p:ph type="ctrTitle"/>
          </p:nvPr>
        </p:nvSpPr>
        <p:spPr>
          <a:xfrm>
            <a:off x="-925" y="841149"/>
            <a:ext cx="9145800" cy="2934600"/>
          </a:xfrm>
          <a:prstGeom prst="rect">
            <a:avLst/>
          </a:prstGeom>
          <a:solidFill>
            <a:srgbClr val="EFEFEF"/>
          </a:solidFill>
          <a:ln w="9525" cap="flat" cmpd="sng">
            <a:solidFill>
              <a:schemeClr val="lt1"/>
            </a:solidFill>
            <a:prstDash val="solid"/>
            <a:round/>
            <a:headEnd type="none" w="sm" len="sm"/>
            <a:tailEnd type="none" w="sm" len="sm"/>
          </a:ln>
        </p:spPr>
        <p:txBody>
          <a:bodyPr spcFirstLastPara="1" wrap="square" lIns="68575" tIns="34275" rIns="68575" bIns="34275" anchor="ctr" anchorCtr="0">
            <a:noAutofit/>
          </a:bodyPr>
          <a:lstStyle/>
          <a:p>
            <a:pPr>
              <a:buClr>
                <a:srgbClr val="002060"/>
              </a:buClr>
              <a:buSzPts val="4400"/>
            </a:pPr>
            <a:r>
              <a:rPr lang="en" sz="5600" b="1" dirty="0">
                <a:solidFill>
                  <a:srgbClr val="002060"/>
                </a:solidFill>
              </a:rPr>
              <a:t>Sibyl:</a:t>
            </a:r>
            <a:r>
              <a:rPr lang="en" sz="5100" b="1" dirty="0">
                <a:solidFill>
                  <a:srgbClr val="002060"/>
                </a:solidFill>
              </a:rPr>
              <a:t> </a:t>
            </a:r>
            <a:br>
              <a:rPr lang="en" sz="4700" b="1" dirty="0">
                <a:solidFill>
                  <a:srgbClr val="002060"/>
                </a:solidFill>
              </a:rPr>
            </a:br>
            <a:r>
              <a:rPr lang="en" sz="4300" b="1" dirty="0">
                <a:solidFill>
                  <a:srgbClr val="002060"/>
                </a:solidFill>
              </a:rPr>
              <a:t>Adaptive and Extensible Data Placement in Hybrid Storage Systems Using Online Reinforcement Learning</a:t>
            </a:r>
            <a:endParaRPr sz="4600" b="1" dirty="0">
              <a:solidFill>
                <a:srgbClr val="002060"/>
              </a:solidFill>
            </a:endParaRPr>
          </a:p>
        </p:txBody>
      </p:sp>
      <p:sp>
        <p:nvSpPr>
          <p:cNvPr id="166" name="Google Shape;166;p32"/>
          <p:cNvSpPr txBox="1"/>
          <p:nvPr/>
        </p:nvSpPr>
        <p:spPr>
          <a:xfrm>
            <a:off x="10918372" y="-1110343"/>
            <a:ext cx="138548" cy="284663"/>
          </a:xfrm>
          <a:prstGeom prst="rect">
            <a:avLst/>
          </a:prstGeom>
          <a:noFill/>
          <a:ln>
            <a:noFill/>
          </a:ln>
        </p:spPr>
        <p:txBody>
          <a:bodyPr spcFirstLastPara="1" wrap="square" lIns="68575" tIns="34275" rIns="68575" bIns="34275"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167" name="Google Shape;167;p32"/>
          <p:cNvSpPr txBox="1">
            <a:spLocks noGrp="1"/>
          </p:cNvSpPr>
          <p:nvPr>
            <p:ph type="subTitle" idx="1"/>
          </p:nvPr>
        </p:nvSpPr>
        <p:spPr>
          <a:xfrm>
            <a:off x="0" y="3775750"/>
            <a:ext cx="9145800" cy="2225100"/>
          </a:xfrm>
          <a:prstGeom prst="rect">
            <a:avLst/>
          </a:prstGeom>
          <a:noFill/>
          <a:ln>
            <a:noFill/>
          </a:ln>
        </p:spPr>
        <p:txBody>
          <a:bodyPr spcFirstLastPara="1" wrap="square" lIns="68575" tIns="34275" rIns="68575" bIns="34275" anchor="t" anchorCtr="0">
            <a:normAutofit/>
          </a:bodyPr>
          <a:lstStyle/>
          <a:p>
            <a:pPr marL="0" indent="0">
              <a:spcBef>
                <a:spcPts val="0"/>
              </a:spcBef>
              <a:buSzPts val="1200"/>
            </a:pPr>
            <a:r>
              <a:rPr lang="en" sz="2100" dirty="0"/>
              <a:t>Gagandeep Singh, Rakesh </a:t>
            </a:r>
            <a:r>
              <a:rPr lang="en" sz="2100" dirty="0" err="1"/>
              <a:t>Nadig</a:t>
            </a:r>
            <a:r>
              <a:rPr lang="en" sz="2100" dirty="0"/>
              <a:t>, </a:t>
            </a:r>
            <a:r>
              <a:rPr lang="en" sz="2100" dirty="0" err="1"/>
              <a:t>Jisung</a:t>
            </a:r>
            <a:r>
              <a:rPr lang="en" sz="2100" dirty="0"/>
              <a:t> Park, Rahul </a:t>
            </a:r>
            <a:r>
              <a:rPr lang="en" sz="2100" dirty="0" err="1"/>
              <a:t>Bera</a:t>
            </a:r>
            <a:r>
              <a:rPr lang="en" sz="2100" dirty="0"/>
              <a:t>, Nastaran Hajinazar,  David Novo, Juan Gómez-Luna, Onur Mutlu</a:t>
            </a:r>
            <a:endParaRPr sz="2100" dirty="0"/>
          </a:p>
          <a:p>
            <a:pPr marL="0" indent="0">
              <a:spcBef>
                <a:spcPts val="0"/>
              </a:spcBef>
              <a:buSzPts val="1200"/>
            </a:pPr>
            <a:endParaRPr sz="2100" dirty="0"/>
          </a:p>
          <a:p>
            <a:pPr marL="0" indent="0" algn="l">
              <a:spcBef>
                <a:spcPts val="0"/>
              </a:spcBef>
              <a:buSzPts val="1200"/>
            </a:pPr>
            <a:endParaRPr dirty="0"/>
          </a:p>
        </p:txBody>
      </p:sp>
      <p:pic>
        <p:nvPicPr>
          <p:cNvPr id="168" name="Google Shape;168;p32"/>
          <p:cNvPicPr preferRelativeResize="0"/>
          <p:nvPr/>
        </p:nvPicPr>
        <p:blipFill>
          <a:blip r:embed="rId3">
            <a:alphaModFix/>
          </a:blip>
          <a:stretch>
            <a:fillRect/>
          </a:stretch>
        </p:blipFill>
        <p:spPr>
          <a:xfrm>
            <a:off x="0" y="5049676"/>
            <a:ext cx="2300850" cy="923275"/>
          </a:xfrm>
          <a:prstGeom prst="rect">
            <a:avLst/>
          </a:prstGeom>
          <a:noFill/>
          <a:ln>
            <a:noFill/>
          </a:ln>
        </p:spPr>
      </p:pic>
      <p:pic>
        <p:nvPicPr>
          <p:cNvPr id="169" name="Google Shape;169;p32"/>
          <p:cNvPicPr preferRelativeResize="0"/>
          <p:nvPr/>
        </p:nvPicPr>
        <p:blipFill>
          <a:blip r:embed="rId4">
            <a:alphaModFix/>
          </a:blip>
          <a:stretch>
            <a:fillRect/>
          </a:stretch>
        </p:blipFill>
        <p:spPr>
          <a:xfrm>
            <a:off x="6301676" y="5267851"/>
            <a:ext cx="2844125" cy="542525"/>
          </a:xfrm>
          <a:prstGeom prst="rect">
            <a:avLst/>
          </a:prstGeom>
          <a:noFill/>
          <a:ln>
            <a:noFill/>
          </a:ln>
        </p:spPr>
      </p:pic>
    </p:spTree>
  </p:cSld>
  <p:clrMapOvr>
    <a:masterClrMapping/>
  </p:clrMapOvr>
</p:sld>
</file>

<file path=ppt/slides/slide331.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sp>
        <p:nvSpPr>
          <p:cNvPr id="175" name="Google Shape;175;p33"/>
          <p:cNvSpPr txBox="1">
            <a:spLocks noGrp="1"/>
          </p:cNvSpPr>
          <p:nvPr>
            <p:ph type="body" idx="1"/>
          </p:nvPr>
        </p:nvSpPr>
        <p:spPr>
          <a:xfrm>
            <a:off x="169000" y="1489818"/>
            <a:ext cx="8894700" cy="4613524"/>
          </a:xfrm>
          <a:prstGeom prst="rect">
            <a:avLst/>
          </a:prstGeom>
          <a:noFill/>
          <a:ln>
            <a:noFill/>
          </a:ln>
        </p:spPr>
        <p:txBody>
          <a:bodyPr spcFirstLastPara="1" wrap="square" lIns="91425" tIns="45700" rIns="91425" bIns="45700" anchor="t" anchorCtr="0">
            <a:normAutofit fontScale="92500" lnSpcReduction="20000"/>
          </a:bodyPr>
          <a:lstStyle/>
          <a:p>
            <a:pPr marL="0" indent="0">
              <a:lnSpc>
                <a:spcPct val="100000"/>
              </a:lnSpc>
              <a:spcBef>
                <a:spcPts val="0"/>
              </a:spcBef>
              <a:buSzPct val="66956"/>
              <a:buNone/>
            </a:pPr>
            <a:r>
              <a:rPr lang="en" sz="1150" b="1" dirty="0">
                <a:solidFill>
                  <a:srgbClr val="0070C0"/>
                </a:solidFill>
              </a:rPr>
              <a:t>Background</a:t>
            </a:r>
            <a:r>
              <a:rPr lang="en" sz="1150" dirty="0"/>
              <a:t>: Hybrid storage systems (HSSs) complement different storage technologies to extend the overall capacity and reduce the system cost with minimal effect on the application performance</a:t>
            </a:r>
            <a:endParaRPr sz="1150" dirty="0"/>
          </a:p>
          <a:p>
            <a:pPr marL="0" indent="0">
              <a:lnSpc>
                <a:spcPct val="100000"/>
              </a:lnSpc>
              <a:buSzPct val="66956"/>
              <a:buNone/>
            </a:pPr>
            <a:r>
              <a:rPr lang="en" sz="1150" b="1" dirty="0">
                <a:solidFill>
                  <a:srgbClr val="E30305"/>
                </a:solidFill>
              </a:rPr>
              <a:t>Problem</a:t>
            </a:r>
            <a:r>
              <a:rPr lang="en" sz="1150" dirty="0"/>
              <a:t>: Accurately identify the performance-critical data of an application and placing it in the “best-fit” storage device. Three key shortcomings of prior data placement policies (heuristic-based and supervised learning-based) of hybrid storage systems:</a:t>
            </a:r>
            <a:endParaRPr sz="1150" dirty="0"/>
          </a:p>
          <a:p>
            <a:pPr marL="228600" indent="-118348">
              <a:lnSpc>
                <a:spcPct val="100000"/>
              </a:lnSpc>
              <a:spcBef>
                <a:spcPts val="500"/>
              </a:spcBef>
              <a:buSzPct val="100000"/>
              <a:buFont typeface="Lato"/>
              <a:buChar char="•"/>
            </a:pPr>
            <a:r>
              <a:rPr lang="en" sz="1150" dirty="0"/>
              <a:t>Lack of </a:t>
            </a:r>
            <a:r>
              <a:rPr lang="en" sz="1150" b="1" dirty="0">
                <a:solidFill>
                  <a:srgbClr val="C00000"/>
                </a:solidFill>
              </a:rPr>
              <a:t>adaptability</a:t>
            </a:r>
            <a:endParaRPr sz="1150" dirty="0"/>
          </a:p>
          <a:p>
            <a:pPr marL="228600" indent="-118348">
              <a:lnSpc>
                <a:spcPct val="100000"/>
              </a:lnSpc>
              <a:spcBef>
                <a:spcPts val="500"/>
              </a:spcBef>
              <a:buSzPct val="100000"/>
              <a:buFont typeface="Lato"/>
              <a:buChar char="•"/>
            </a:pPr>
            <a:r>
              <a:rPr lang="en" sz="1150" dirty="0"/>
              <a:t>Lack of </a:t>
            </a:r>
            <a:r>
              <a:rPr lang="en" sz="1150" b="1" dirty="0">
                <a:solidFill>
                  <a:srgbClr val="C00000"/>
                </a:solidFill>
              </a:rPr>
              <a:t>device awareness (e.g., read/write latencies of each device)</a:t>
            </a:r>
            <a:endParaRPr sz="1150" dirty="0"/>
          </a:p>
          <a:p>
            <a:pPr marL="228600" indent="-118348">
              <a:lnSpc>
                <a:spcPct val="100000"/>
              </a:lnSpc>
              <a:spcBef>
                <a:spcPts val="500"/>
              </a:spcBef>
              <a:buSzPct val="100000"/>
              <a:buFont typeface="Lato"/>
              <a:buChar char="•"/>
            </a:pPr>
            <a:r>
              <a:rPr lang="en" sz="1150" dirty="0"/>
              <a:t>Lack of</a:t>
            </a:r>
            <a:r>
              <a:rPr lang="en" sz="1150" b="1" dirty="0">
                <a:solidFill>
                  <a:srgbClr val="C00000"/>
                </a:solidFill>
              </a:rPr>
              <a:t> extensibility</a:t>
            </a:r>
            <a:endParaRPr sz="1150" dirty="0"/>
          </a:p>
          <a:p>
            <a:pPr marL="0" indent="0">
              <a:lnSpc>
                <a:spcPct val="100000"/>
              </a:lnSpc>
              <a:buSzPct val="66956"/>
              <a:buNone/>
            </a:pPr>
            <a:r>
              <a:rPr lang="en" sz="1150" b="1" dirty="0">
                <a:solidFill>
                  <a:srgbClr val="BF9000"/>
                </a:solidFill>
              </a:rPr>
              <a:t>Goal</a:t>
            </a:r>
            <a:r>
              <a:rPr lang="en" sz="1150" dirty="0"/>
              <a:t>: Develop a new, efficient, and high performance data-placement mechanism for hybrid storage systems that can:</a:t>
            </a:r>
            <a:endParaRPr sz="1150" dirty="0"/>
          </a:p>
          <a:p>
            <a:pPr marL="228600" indent="-118348">
              <a:lnSpc>
                <a:spcPct val="100000"/>
              </a:lnSpc>
              <a:spcBef>
                <a:spcPts val="500"/>
              </a:spcBef>
              <a:buSzPct val="100000"/>
              <a:buFont typeface="Lato"/>
              <a:buChar char="•"/>
            </a:pPr>
            <a:r>
              <a:rPr lang="en" sz="1150" dirty="0"/>
              <a:t>Dynamically derive an adaptive data-placement strategy by</a:t>
            </a:r>
            <a:r>
              <a:rPr lang="en" sz="1150" dirty="0">
                <a:solidFill>
                  <a:srgbClr val="BF9000"/>
                </a:solidFill>
              </a:rPr>
              <a:t> </a:t>
            </a:r>
            <a:r>
              <a:rPr lang="en" sz="1150" b="1" dirty="0">
                <a:solidFill>
                  <a:srgbClr val="BF9000"/>
                </a:solidFill>
              </a:rPr>
              <a:t>continuously learning and adapting </a:t>
            </a:r>
            <a:r>
              <a:rPr lang="en" sz="1150" dirty="0"/>
              <a:t>to the</a:t>
            </a:r>
            <a:r>
              <a:rPr lang="en" sz="1150" b="1" dirty="0">
                <a:solidFill>
                  <a:srgbClr val="BF9000"/>
                </a:solidFill>
              </a:rPr>
              <a:t> application and underlying device characteristics</a:t>
            </a:r>
            <a:endParaRPr sz="1150" b="1" dirty="0">
              <a:solidFill>
                <a:srgbClr val="BF9000"/>
              </a:solidFill>
            </a:endParaRPr>
          </a:p>
          <a:p>
            <a:pPr marL="228600" indent="-118348">
              <a:lnSpc>
                <a:spcPct val="100000"/>
              </a:lnSpc>
              <a:spcBef>
                <a:spcPts val="500"/>
              </a:spcBef>
              <a:buSzPct val="100000"/>
              <a:buFont typeface="Lato"/>
              <a:buChar char="•"/>
            </a:pPr>
            <a:r>
              <a:rPr lang="en" sz="1150" b="1" dirty="0">
                <a:solidFill>
                  <a:srgbClr val="BF9000"/>
                </a:solidFill>
              </a:rPr>
              <a:t>Easily extensible </a:t>
            </a:r>
            <a:r>
              <a:rPr lang="en" sz="1150" dirty="0"/>
              <a:t>to incorporate a wide range of hybrid storage configurations.</a:t>
            </a:r>
            <a:endParaRPr sz="1150" dirty="0"/>
          </a:p>
          <a:p>
            <a:pPr marL="0" indent="0">
              <a:lnSpc>
                <a:spcPct val="100000"/>
              </a:lnSpc>
              <a:buSzPct val="66956"/>
              <a:buNone/>
            </a:pPr>
            <a:r>
              <a:rPr lang="en" sz="1150" b="1" dirty="0">
                <a:solidFill>
                  <a:srgbClr val="548135"/>
                </a:solidFill>
              </a:rPr>
              <a:t>Key Idea</a:t>
            </a:r>
            <a:r>
              <a:rPr lang="en" sz="1150" dirty="0"/>
              <a:t>: Sibyl, an online reinforcement learning-based self-optimizing mechanism for data placement that:</a:t>
            </a:r>
            <a:endParaRPr sz="1150" dirty="0"/>
          </a:p>
          <a:p>
            <a:pPr marL="228600" indent="-118348">
              <a:lnSpc>
                <a:spcPct val="100000"/>
              </a:lnSpc>
              <a:spcBef>
                <a:spcPts val="500"/>
              </a:spcBef>
              <a:buSzPct val="100000"/>
              <a:buFont typeface="Lato"/>
              <a:buChar char="•"/>
            </a:pPr>
            <a:r>
              <a:rPr lang="en" sz="1150" b="1" dirty="0">
                <a:solidFill>
                  <a:srgbClr val="38761D"/>
                </a:solidFill>
              </a:rPr>
              <a:t>Dynamically learns</a:t>
            </a:r>
            <a:r>
              <a:rPr lang="en" sz="1150" dirty="0"/>
              <a:t> from past experiences and </a:t>
            </a:r>
            <a:r>
              <a:rPr lang="en" sz="1150" b="1" dirty="0">
                <a:solidFill>
                  <a:srgbClr val="38761D"/>
                </a:solidFill>
              </a:rPr>
              <a:t>continuously adapts </a:t>
            </a:r>
            <a:r>
              <a:rPr lang="en" sz="1150" dirty="0"/>
              <a:t>its policy to improve long-term performance by interacting with the hybrid storage system </a:t>
            </a:r>
            <a:endParaRPr sz="1150" dirty="0"/>
          </a:p>
          <a:p>
            <a:pPr marL="228600" indent="-118348">
              <a:lnSpc>
                <a:spcPct val="100000"/>
              </a:lnSpc>
              <a:spcBef>
                <a:spcPts val="500"/>
              </a:spcBef>
              <a:buSzPct val="100000"/>
              <a:buFont typeface="Lato"/>
              <a:buChar char="•"/>
            </a:pPr>
            <a:r>
              <a:rPr lang="en" sz="1150" b="1" dirty="0">
                <a:solidFill>
                  <a:srgbClr val="38761D"/>
                </a:solidFill>
              </a:rPr>
              <a:t>Learns the asymmetry in the read/write latencies </a:t>
            </a:r>
            <a:r>
              <a:rPr lang="en" sz="1150" dirty="0"/>
              <a:t>present in modern hybrid storage devices while </a:t>
            </a:r>
            <a:r>
              <a:rPr lang="en" sz="1150" b="1" dirty="0">
                <a:solidFill>
                  <a:srgbClr val="38761D"/>
                </a:solidFill>
              </a:rPr>
              <a:t>taking into account</a:t>
            </a:r>
            <a:r>
              <a:rPr lang="en" sz="1150" dirty="0"/>
              <a:t> the </a:t>
            </a:r>
            <a:r>
              <a:rPr lang="en" sz="1150" dirty="0">
                <a:solidFill>
                  <a:srgbClr val="38761D"/>
                </a:solidFill>
              </a:rPr>
              <a:t>i</a:t>
            </a:r>
            <a:r>
              <a:rPr lang="en" sz="1150" b="1" dirty="0">
                <a:solidFill>
                  <a:srgbClr val="38761D"/>
                </a:solidFill>
              </a:rPr>
              <a:t>nherent characteristics of an application</a:t>
            </a:r>
            <a:endParaRPr sz="1150" b="1" dirty="0">
              <a:solidFill>
                <a:srgbClr val="38761D"/>
              </a:solidFill>
            </a:endParaRPr>
          </a:p>
          <a:p>
            <a:pPr marL="0" indent="0">
              <a:lnSpc>
                <a:spcPct val="100000"/>
              </a:lnSpc>
              <a:buSzPct val="66956"/>
              <a:buNone/>
            </a:pPr>
            <a:r>
              <a:rPr lang="en" sz="1150" b="1" dirty="0">
                <a:solidFill>
                  <a:srgbClr val="7030A0"/>
                </a:solidFill>
              </a:rPr>
              <a:t>Key Results</a:t>
            </a:r>
            <a:r>
              <a:rPr lang="en" sz="1150" dirty="0"/>
              <a:t>: Sibyl is evaluated on a real system with multiple device configurations</a:t>
            </a:r>
            <a:endParaRPr sz="1150" dirty="0"/>
          </a:p>
          <a:p>
            <a:pPr marL="228600" indent="-118348">
              <a:lnSpc>
                <a:spcPct val="100000"/>
              </a:lnSpc>
              <a:spcBef>
                <a:spcPts val="500"/>
              </a:spcBef>
              <a:buSzPct val="100000"/>
              <a:buFont typeface="Lato"/>
              <a:buChar char="•"/>
            </a:pPr>
            <a:r>
              <a:rPr lang="en" sz="1150" dirty="0"/>
              <a:t>Evaluated using a </a:t>
            </a:r>
            <a:r>
              <a:rPr lang="en" sz="1150" b="1" dirty="0">
                <a:solidFill>
                  <a:srgbClr val="674EA7"/>
                </a:solidFill>
              </a:rPr>
              <a:t>wide range of workloads</a:t>
            </a:r>
            <a:r>
              <a:rPr lang="en" sz="1150" dirty="0">
                <a:solidFill>
                  <a:srgbClr val="351C75"/>
                </a:solidFill>
              </a:rPr>
              <a:t> f</a:t>
            </a:r>
            <a:r>
              <a:rPr lang="en" sz="1150" dirty="0"/>
              <a:t>rom MSR Cambridge and Filebench</a:t>
            </a:r>
            <a:endParaRPr sz="1150" dirty="0"/>
          </a:p>
          <a:p>
            <a:pPr marL="228600" indent="-118348">
              <a:lnSpc>
                <a:spcPct val="100000"/>
              </a:lnSpc>
              <a:spcBef>
                <a:spcPts val="500"/>
              </a:spcBef>
              <a:buSzPct val="100000"/>
              <a:buFont typeface="Lato"/>
              <a:buChar char="•"/>
            </a:pPr>
            <a:r>
              <a:rPr lang="en" sz="1150" dirty="0"/>
              <a:t>In a performance (cost) optimized hybrid storage configuration, Sibyl provides up to </a:t>
            </a:r>
            <a:r>
              <a:rPr lang="en" sz="1150" b="1" dirty="0">
                <a:solidFill>
                  <a:srgbClr val="674EA7"/>
                </a:solidFill>
              </a:rPr>
              <a:t>21.6% (19.9%)</a:t>
            </a:r>
            <a:r>
              <a:rPr lang="en" sz="1150" b="1" dirty="0">
                <a:solidFill>
                  <a:srgbClr val="351C75"/>
                </a:solidFill>
              </a:rPr>
              <a:t> </a:t>
            </a:r>
            <a:r>
              <a:rPr lang="en" sz="1150" dirty="0"/>
              <a:t>performance improvement compared to prior data placement policies</a:t>
            </a:r>
            <a:endParaRPr sz="1150" dirty="0"/>
          </a:p>
          <a:p>
            <a:pPr marL="228600" indent="-118348">
              <a:lnSpc>
                <a:spcPct val="100000"/>
              </a:lnSpc>
              <a:spcBef>
                <a:spcPts val="500"/>
              </a:spcBef>
              <a:buSzPct val="100000"/>
              <a:buFont typeface="Lato"/>
              <a:buChar char="•"/>
            </a:pPr>
            <a:r>
              <a:rPr lang="en" sz="1150" dirty="0"/>
              <a:t>On a tri-hybrid storage system, Sibyl outperforms a heuristics-based policy by </a:t>
            </a:r>
            <a:r>
              <a:rPr lang="en" sz="1150" b="1" dirty="0">
                <a:solidFill>
                  <a:srgbClr val="674EA7"/>
                </a:solidFill>
              </a:rPr>
              <a:t>23.9%</a:t>
            </a:r>
            <a:r>
              <a:rPr lang="en" sz="1150" dirty="0"/>
              <a:t> -</a:t>
            </a:r>
            <a:r>
              <a:rPr lang="en" sz="1150" b="1" dirty="0">
                <a:solidFill>
                  <a:srgbClr val="674EA7"/>
                </a:solidFill>
              </a:rPr>
              <a:t>48.2%</a:t>
            </a:r>
            <a:r>
              <a:rPr lang="en" sz="1150" dirty="0"/>
              <a:t> </a:t>
            </a:r>
            <a:endParaRPr sz="1150" dirty="0"/>
          </a:p>
          <a:p>
            <a:pPr marL="228600" indent="-118348">
              <a:lnSpc>
                <a:spcPct val="100000"/>
              </a:lnSpc>
              <a:spcBef>
                <a:spcPts val="500"/>
              </a:spcBef>
              <a:buSzPct val="100000"/>
            </a:pPr>
            <a:r>
              <a:rPr lang="en" sz="1150" dirty="0"/>
              <a:t>Sibyl achieves </a:t>
            </a:r>
            <a:r>
              <a:rPr lang="en" sz="1150" b="1" dirty="0">
                <a:solidFill>
                  <a:srgbClr val="7030A0"/>
                </a:solidFill>
              </a:rPr>
              <a:t>80% </a:t>
            </a:r>
            <a:r>
              <a:rPr lang="en" sz="1150" dirty="0"/>
              <a:t>performance of an oracle policy with storage overhead of </a:t>
            </a:r>
            <a:r>
              <a:rPr lang="en" sz="1150" b="1" dirty="0">
                <a:solidFill>
                  <a:srgbClr val="7030A0"/>
                </a:solidFill>
              </a:rPr>
              <a:t>124.4 KiB</a:t>
            </a:r>
            <a:endParaRPr sz="1150" b="1" dirty="0">
              <a:solidFill>
                <a:srgbClr val="7030A0"/>
              </a:solidFill>
            </a:endParaRPr>
          </a:p>
        </p:txBody>
      </p:sp>
      <p:sp>
        <p:nvSpPr>
          <p:cNvPr id="176" name="Google Shape;176;p33"/>
          <p:cNvSpPr txBox="1">
            <a:spLocks noGrp="1"/>
          </p:cNvSpPr>
          <p:nvPr>
            <p:ph type="title"/>
          </p:nvPr>
        </p:nvSpPr>
        <p:spPr>
          <a:xfrm>
            <a:off x="169011" y="880301"/>
            <a:ext cx="8894700" cy="454500"/>
          </a:xfrm>
          <a:prstGeom prst="rect">
            <a:avLst/>
          </a:prstGeom>
          <a:noFill/>
          <a:ln>
            <a:noFill/>
          </a:ln>
        </p:spPr>
        <p:txBody>
          <a:bodyPr spcFirstLastPara="1" wrap="square" lIns="91425" tIns="45700" rIns="91425" bIns="45700" anchor="ctr" anchorCtr="0">
            <a:noAutofit/>
          </a:bodyPr>
          <a:lstStyle/>
          <a:p>
            <a:pPr>
              <a:buSzPts val="3780"/>
            </a:pPr>
            <a:r>
              <a:rPr lang="en" sz="3820" dirty="0"/>
              <a:t>Executive Summary</a:t>
            </a:r>
            <a:endParaRPr sz="3820" dirty="0"/>
          </a:p>
        </p:txBody>
      </p:sp>
      <p:sp>
        <p:nvSpPr>
          <p:cNvPr id="4" name="Rectangle 3">
            <a:extLst>
              <a:ext uri="{FF2B5EF4-FFF2-40B4-BE49-F238E27FC236}">
                <a16:creationId xmlns:a16="http://schemas.microsoft.com/office/drawing/2014/main" id="{908A5F97-2CE4-FB59-18C2-7C671F78441F}"/>
              </a:ext>
            </a:extLst>
          </p:cNvPr>
          <p:cNvSpPr/>
          <p:nvPr/>
        </p:nvSpPr>
        <p:spPr>
          <a:xfrm>
            <a:off x="80300" y="3645024"/>
            <a:ext cx="8812180" cy="936104"/>
          </a:xfrm>
          <a:prstGeom prst="rect">
            <a:avLst/>
          </a:prstGeom>
          <a:noFill/>
          <a:ln w="57150">
            <a:solidFill>
              <a:srgbClr val="0432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5" name="Rectangle 4">
            <a:extLst>
              <a:ext uri="{FF2B5EF4-FFF2-40B4-BE49-F238E27FC236}">
                <a16:creationId xmlns:a16="http://schemas.microsoft.com/office/drawing/2014/main" id="{037C4610-9E70-DC45-934A-624744BBA516}"/>
              </a:ext>
            </a:extLst>
          </p:cNvPr>
          <p:cNvSpPr/>
          <p:nvPr/>
        </p:nvSpPr>
        <p:spPr>
          <a:xfrm>
            <a:off x="80300" y="4603508"/>
            <a:ext cx="8812180" cy="1129748"/>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332.xml><?xml version="1.0" encoding="utf-8"?>
<p:sld xmlns:a="http://schemas.openxmlformats.org/drawingml/2006/main" xmlns:r="http://schemas.openxmlformats.org/officeDocument/2006/relationships" xmlns:p="http://schemas.openxmlformats.org/presentationml/2006/main">
  <p:cSld>
    <p:spTree>
      <p:nvGrpSpPr>
        <p:cNvPr id="1" name="Shape 191"/>
        <p:cNvGrpSpPr/>
        <p:nvPr/>
      </p:nvGrpSpPr>
      <p:grpSpPr>
        <a:xfrm>
          <a:off x="0" y="0"/>
          <a:ext cx="0" cy="0"/>
          <a:chOff x="0" y="0"/>
          <a:chExt cx="0" cy="0"/>
        </a:xfrm>
      </p:grpSpPr>
      <p:sp>
        <p:nvSpPr>
          <p:cNvPr id="192" name="Google Shape;192;p35"/>
          <p:cNvSpPr txBox="1">
            <a:spLocks noGrp="1"/>
          </p:cNvSpPr>
          <p:nvPr>
            <p:ph type="title"/>
          </p:nvPr>
        </p:nvSpPr>
        <p:spPr>
          <a:xfrm>
            <a:off x="169011" y="956501"/>
            <a:ext cx="8894700" cy="454500"/>
          </a:xfrm>
          <a:prstGeom prst="rect">
            <a:avLst/>
          </a:prstGeom>
        </p:spPr>
        <p:txBody>
          <a:bodyPr spcFirstLastPara="1" wrap="square" lIns="91425" tIns="45700" rIns="91425" bIns="45700" anchor="ctr" anchorCtr="0">
            <a:noAutofit/>
          </a:bodyPr>
          <a:lstStyle/>
          <a:p>
            <a:r>
              <a:rPr lang="en" dirty="0"/>
              <a:t>Hybrid Storage Systems</a:t>
            </a:r>
            <a:endParaRPr dirty="0"/>
          </a:p>
        </p:txBody>
      </p:sp>
      <p:pic>
        <p:nvPicPr>
          <p:cNvPr id="193" name="Google Shape;193;p35"/>
          <p:cNvPicPr preferRelativeResize="0"/>
          <p:nvPr/>
        </p:nvPicPr>
        <p:blipFill>
          <a:blip r:embed="rId3">
            <a:alphaModFix/>
          </a:blip>
          <a:stretch>
            <a:fillRect/>
          </a:stretch>
        </p:blipFill>
        <p:spPr>
          <a:xfrm>
            <a:off x="1146263" y="1789500"/>
            <a:ext cx="6851476" cy="3279024"/>
          </a:xfrm>
          <a:prstGeom prst="rect">
            <a:avLst/>
          </a:prstGeom>
          <a:noFill/>
          <a:ln>
            <a:noFill/>
          </a:ln>
        </p:spPr>
      </p:pic>
    </p:spTree>
  </p:cSld>
  <p:clrMapOvr>
    <a:masterClrMapping/>
  </p:clrMapOvr>
</p:sld>
</file>

<file path=ppt/slides/slide333.xml><?xml version="1.0" encoding="utf-8"?>
<p:sld xmlns:a="http://schemas.openxmlformats.org/drawingml/2006/main" xmlns:r="http://schemas.openxmlformats.org/officeDocument/2006/relationships" xmlns:p="http://schemas.openxmlformats.org/presentationml/2006/main">
  <p:cSld>
    <p:spTree>
      <p:nvGrpSpPr>
        <p:cNvPr id="1" name="Shape 197"/>
        <p:cNvGrpSpPr/>
        <p:nvPr/>
      </p:nvGrpSpPr>
      <p:grpSpPr>
        <a:xfrm>
          <a:off x="0" y="0"/>
          <a:ext cx="0" cy="0"/>
          <a:chOff x="0" y="0"/>
          <a:chExt cx="0" cy="0"/>
        </a:xfrm>
      </p:grpSpPr>
      <p:sp>
        <p:nvSpPr>
          <p:cNvPr id="198" name="Google Shape;198;p36"/>
          <p:cNvSpPr txBox="1">
            <a:spLocks noGrp="1"/>
          </p:cNvSpPr>
          <p:nvPr>
            <p:ph type="title"/>
          </p:nvPr>
        </p:nvSpPr>
        <p:spPr>
          <a:xfrm>
            <a:off x="169000" y="956500"/>
            <a:ext cx="9081900" cy="454500"/>
          </a:xfrm>
          <a:prstGeom prst="rect">
            <a:avLst/>
          </a:prstGeom>
        </p:spPr>
        <p:txBody>
          <a:bodyPr spcFirstLastPara="1" wrap="square" lIns="91425" tIns="45700" rIns="91425" bIns="45700" anchor="ctr" anchorCtr="0">
            <a:noAutofit/>
          </a:bodyPr>
          <a:lstStyle/>
          <a:p>
            <a:r>
              <a:rPr lang="en" sz="2800"/>
              <a:t>Key Shortcomings of Prior Data Placement Techniques</a:t>
            </a:r>
            <a:endParaRPr sz="2800"/>
          </a:p>
        </p:txBody>
      </p:sp>
      <p:sp>
        <p:nvSpPr>
          <p:cNvPr id="199" name="Google Shape;199;p36"/>
          <p:cNvSpPr txBox="1">
            <a:spLocks noGrp="1"/>
          </p:cNvSpPr>
          <p:nvPr>
            <p:ph type="body" idx="1"/>
          </p:nvPr>
        </p:nvSpPr>
        <p:spPr>
          <a:xfrm>
            <a:off x="169011" y="1559379"/>
            <a:ext cx="8894700" cy="4064700"/>
          </a:xfrm>
          <a:prstGeom prst="rect">
            <a:avLst/>
          </a:prstGeom>
        </p:spPr>
        <p:txBody>
          <a:bodyPr spcFirstLastPara="1" wrap="square" lIns="91425" tIns="45700" rIns="91425" bIns="45700" anchor="t" anchorCtr="0">
            <a:normAutofit/>
          </a:bodyPr>
          <a:lstStyle/>
          <a:p>
            <a:pPr marL="0" indent="0">
              <a:spcBef>
                <a:spcPts val="0"/>
              </a:spcBef>
              <a:buNone/>
            </a:pPr>
            <a:r>
              <a:rPr lang="en" sz="2300">
                <a:latin typeface="Calibri"/>
                <a:ea typeface="Calibri"/>
                <a:cs typeface="Calibri"/>
                <a:sym typeface="Calibri"/>
              </a:rPr>
              <a:t>We observe </a:t>
            </a:r>
            <a:r>
              <a:rPr lang="en" sz="2300" b="1">
                <a:solidFill>
                  <a:srgbClr val="C00000"/>
                </a:solidFill>
                <a:latin typeface="Calibri"/>
                <a:ea typeface="Calibri"/>
                <a:cs typeface="Calibri"/>
                <a:sym typeface="Calibri"/>
              </a:rPr>
              <a:t>three key shortcomings</a:t>
            </a:r>
            <a:r>
              <a:rPr lang="en" sz="2300">
                <a:latin typeface="Calibri"/>
                <a:ea typeface="Calibri"/>
                <a:cs typeface="Calibri"/>
                <a:sym typeface="Calibri"/>
              </a:rPr>
              <a:t> that significantly limit performance benefits of data-placement techniques</a:t>
            </a:r>
            <a:endParaRPr/>
          </a:p>
        </p:txBody>
      </p:sp>
      <p:sp>
        <p:nvSpPr>
          <p:cNvPr id="200" name="Google Shape;200;p36"/>
          <p:cNvSpPr/>
          <p:nvPr/>
        </p:nvSpPr>
        <p:spPr>
          <a:xfrm>
            <a:off x="0" y="2517442"/>
            <a:ext cx="9144000" cy="620100"/>
          </a:xfrm>
          <a:prstGeom prst="rect">
            <a:avLst/>
          </a:prstGeom>
          <a:solidFill>
            <a:schemeClr val="accent1"/>
          </a:solidFill>
          <a:ln w="12700" cap="flat" cmpd="sng">
            <a:solidFill>
              <a:srgbClr val="31538F"/>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3600" b="1" i="0" u="none" strike="noStrike" kern="0" cap="none" spc="0" normalizeH="0" baseline="0" noProof="0">
                <a:ln>
                  <a:noFill/>
                </a:ln>
                <a:solidFill>
                  <a:srgbClr val="FFFFFF"/>
                </a:solidFill>
                <a:effectLst/>
                <a:uLnTx/>
                <a:uFillTx/>
                <a:latin typeface="Calibri"/>
                <a:ea typeface="Calibri"/>
                <a:cs typeface="Calibri"/>
                <a:sym typeface="Calibri"/>
              </a:rPr>
              <a:t>Lack of </a:t>
            </a:r>
            <a:r>
              <a:rPr kumimoji="0" lang="en" sz="3600" b="1" i="0" u="none" strike="noStrike" kern="0" cap="none" spc="0" normalizeH="0" baseline="0" noProof="0">
                <a:ln>
                  <a:noFill/>
                </a:ln>
                <a:solidFill>
                  <a:srgbClr val="FFFF00"/>
                </a:solidFill>
                <a:effectLst/>
                <a:uLnTx/>
                <a:uFillTx/>
                <a:latin typeface="Calibri"/>
                <a:ea typeface="Calibri"/>
                <a:cs typeface="Calibri"/>
                <a:sym typeface="Calibri"/>
              </a:rPr>
              <a:t>adaptability</a:t>
            </a:r>
            <a:endParaRPr kumimoji="0" sz="36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01" name="Google Shape;201;p36"/>
          <p:cNvSpPr/>
          <p:nvPr/>
        </p:nvSpPr>
        <p:spPr>
          <a:xfrm>
            <a:off x="0" y="3553039"/>
            <a:ext cx="9144000" cy="620100"/>
          </a:xfrm>
          <a:prstGeom prst="rect">
            <a:avLst/>
          </a:prstGeom>
          <a:solidFill>
            <a:schemeClr val="accent1"/>
          </a:solidFill>
          <a:ln w="12700" cap="flat" cmpd="sng">
            <a:solidFill>
              <a:srgbClr val="31538F"/>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3600" b="1" i="0" u="none" strike="noStrike" kern="0" cap="none" spc="0" normalizeH="0" baseline="0" noProof="0">
                <a:ln>
                  <a:noFill/>
                </a:ln>
                <a:solidFill>
                  <a:srgbClr val="FFFFFF"/>
                </a:solidFill>
                <a:effectLst/>
                <a:uLnTx/>
                <a:uFillTx/>
                <a:latin typeface="Calibri"/>
                <a:ea typeface="Calibri"/>
                <a:cs typeface="Calibri"/>
                <a:sym typeface="Calibri"/>
              </a:rPr>
              <a:t>Lack of </a:t>
            </a:r>
            <a:r>
              <a:rPr kumimoji="0" lang="en" sz="3600" b="1" i="0" u="none" strike="noStrike" kern="0" cap="none" spc="0" normalizeH="0" baseline="0" noProof="0">
                <a:ln>
                  <a:noFill/>
                </a:ln>
                <a:solidFill>
                  <a:srgbClr val="FFFF00"/>
                </a:solidFill>
                <a:effectLst/>
                <a:uLnTx/>
                <a:uFillTx/>
                <a:latin typeface="Calibri"/>
                <a:ea typeface="Calibri"/>
                <a:cs typeface="Calibri"/>
                <a:sym typeface="Calibri"/>
              </a:rPr>
              <a:t>device awareness</a:t>
            </a:r>
            <a:endParaRPr kumimoji="0" sz="36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02" name="Google Shape;202;p36"/>
          <p:cNvSpPr/>
          <p:nvPr/>
        </p:nvSpPr>
        <p:spPr>
          <a:xfrm>
            <a:off x="0" y="4588660"/>
            <a:ext cx="9144000" cy="620100"/>
          </a:xfrm>
          <a:prstGeom prst="rect">
            <a:avLst/>
          </a:prstGeom>
          <a:solidFill>
            <a:schemeClr val="accent1"/>
          </a:solidFill>
          <a:ln w="12700" cap="flat" cmpd="sng">
            <a:solidFill>
              <a:srgbClr val="31538F"/>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3600" b="1" i="0" u="none" strike="noStrike" kern="0" cap="none" spc="0" normalizeH="0" baseline="0" noProof="0">
                <a:ln>
                  <a:noFill/>
                </a:ln>
                <a:solidFill>
                  <a:srgbClr val="FFFFFF"/>
                </a:solidFill>
                <a:effectLst/>
                <a:uLnTx/>
                <a:uFillTx/>
                <a:latin typeface="Calibri"/>
                <a:ea typeface="Calibri"/>
                <a:cs typeface="Calibri"/>
                <a:sym typeface="Calibri"/>
              </a:rPr>
              <a:t>Lack of</a:t>
            </a:r>
            <a:r>
              <a:rPr kumimoji="0" lang="en" sz="3600" b="1" i="0" u="none" strike="noStrike" kern="0" cap="none" spc="0" normalizeH="0" baseline="0" noProof="0">
                <a:ln>
                  <a:noFill/>
                </a:ln>
                <a:solidFill>
                  <a:srgbClr val="FFFF00"/>
                </a:solidFill>
                <a:effectLst/>
                <a:uLnTx/>
                <a:uFillTx/>
                <a:latin typeface="Calibri"/>
                <a:ea typeface="Calibri"/>
                <a:cs typeface="Calibri"/>
                <a:sym typeface="Calibri"/>
              </a:rPr>
              <a:t> extensibility</a:t>
            </a:r>
            <a:endParaRPr kumimoji="0" sz="3600" b="1" i="0" u="none" strike="noStrike" kern="0" cap="none" spc="0" normalizeH="0" baseline="0" noProof="0">
              <a:ln>
                <a:noFill/>
              </a:ln>
              <a:solidFill>
                <a:srgbClr val="FFFFFF"/>
              </a:solidFill>
              <a:effectLst/>
              <a:uLnTx/>
              <a:uFillTx/>
              <a:latin typeface="Calibri"/>
              <a:ea typeface="Calibri"/>
              <a:cs typeface="Calibri"/>
              <a:sym typeface="Calibri"/>
            </a:endParaRPr>
          </a:p>
        </p:txBody>
      </p:sp>
    </p:spTree>
  </p:cSld>
  <p:clrMapOvr>
    <a:masterClrMapping/>
  </p:clrMapOvr>
</p:sld>
</file>

<file path=ppt/slides/slide334.xml><?xml version="1.0" encoding="utf-8"?>
<p:sld xmlns:a="http://schemas.openxmlformats.org/drawingml/2006/main" xmlns:r="http://schemas.openxmlformats.org/officeDocument/2006/relationships" xmlns:p="http://schemas.openxmlformats.org/presentationml/2006/main">
  <p:cSld>
    <p:spTree>
      <p:nvGrpSpPr>
        <p:cNvPr id="1" name="Shape 206"/>
        <p:cNvGrpSpPr/>
        <p:nvPr/>
      </p:nvGrpSpPr>
      <p:grpSpPr>
        <a:xfrm>
          <a:off x="0" y="0"/>
          <a:ext cx="0" cy="0"/>
          <a:chOff x="0" y="0"/>
          <a:chExt cx="0" cy="0"/>
        </a:xfrm>
      </p:grpSpPr>
      <p:sp>
        <p:nvSpPr>
          <p:cNvPr id="207" name="Google Shape;207;p37"/>
          <p:cNvSpPr txBox="1">
            <a:spLocks noGrp="1"/>
          </p:cNvSpPr>
          <p:nvPr>
            <p:ph type="title"/>
          </p:nvPr>
        </p:nvSpPr>
        <p:spPr>
          <a:xfrm>
            <a:off x="169011" y="956501"/>
            <a:ext cx="8894700" cy="454500"/>
          </a:xfrm>
          <a:prstGeom prst="rect">
            <a:avLst/>
          </a:prstGeom>
        </p:spPr>
        <p:txBody>
          <a:bodyPr spcFirstLastPara="1" wrap="square" lIns="91425" tIns="45700" rIns="91425" bIns="45700" anchor="ctr" anchorCtr="0">
            <a:noAutofit/>
          </a:bodyPr>
          <a:lstStyle/>
          <a:p>
            <a:pPr>
              <a:lnSpc>
                <a:spcPct val="100000"/>
              </a:lnSpc>
            </a:pPr>
            <a:r>
              <a:rPr lang="en"/>
              <a:t>Lack of Adaptability (1/2) </a:t>
            </a:r>
            <a:endParaRPr>
              <a:solidFill>
                <a:srgbClr val="264478"/>
              </a:solidFill>
              <a:latin typeface="Garamond"/>
              <a:ea typeface="Garamond"/>
              <a:cs typeface="Garamond"/>
              <a:sym typeface="Garamond"/>
            </a:endParaRPr>
          </a:p>
        </p:txBody>
      </p:sp>
      <p:sp>
        <p:nvSpPr>
          <p:cNvPr id="208" name="Google Shape;208;p37"/>
          <p:cNvSpPr txBox="1">
            <a:spLocks noGrp="1"/>
          </p:cNvSpPr>
          <p:nvPr>
            <p:ph type="body" idx="1"/>
          </p:nvPr>
        </p:nvSpPr>
        <p:spPr>
          <a:xfrm>
            <a:off x="169011" y="1559379"/>
            <a:ext cx="8894700" cy="4064700"/>
          </a:xfrm>
          <a:prstGeom prst="rect">
            <a:avLst/>
          </a:prstGeom>
        </p:spPr>
        <p:txBody>
          <a:bodyPr spcFirstLastPara="1" wrap="square" lIns="91425" tIns="45700" rIns="91425" bIns="45700" anchor="t" anchorCtr="0">
            <a:normAutofit lnSpcReduction="10000"/>
          </a:bodyPr>
          <a:lstStyle/>
          <a:p>
            <a:pPr indent="-387350">
              <a:buSzPts val="2500"/>
            </a:pPr>
            <a:r>
              <a:rPr lang="en" sz="2500" dirty="0"/>
              <a:t>Prior heuristic-based techniques consider only a </a:t>
            </a:r>
            <a:r>
              <a:rPr lang="en" sz="2500" b="1" dirty="0">
                <a:solidFill>
                  <a:srgbClr val="9E0000"/>
                </a:solidFill>
              </a:rPr>
              <a:t>few characteristics</a:t>
            </a:r>
            <a:r>
              <a:rPr lang="en" sz="2500" dirty="0">
                <a:solidFill>
                  <a:srgbClr val="9E0000"/>
                </a:solidFill>
              </a:rPr>
              <a:t> </a:t>
            </a:r>
            <a:r>
              <a:rPr lang="en" sz="2500" dirty="0"/>
              <a:t>(e.g., access frequency) to perform data placement</a:t>
            </a:r>
          </a:p>
          <a:p>
            <a:pPr indent="-387350">
              <a:buSzPts val="2500"/>
            </a:pPr>
            <a:endParaRPr sz="2500" dirty="0"/>
          </a:p>
          <a:p>
            <a:pPr indent="-387350">
              <a:spcBef>
                <a:spcPts val="0"/>
              </a:spcBef>
              <a:buSzPts val="2500"/>
            </a:pPr>
            <a:r>
              <a:rPr lang="en" sz="2500" b="1" dirty="0">
                <a:solidFill>
                  <a:srgbClr val="9E0000"/>
                </a:solidFill>
              </a:rPr>
              <a:t>Statically tuned characteristics</a:t>
            </a:r>
            <a:r>
              <a:rPr lang="en" sz="2500" dirty="0">
                <a:solidFill>
                  <a:srgbClr val="9E0000"/>
                </a:solidFill>
              </a:rPr>
              <a:t> </a:t>
            </a:r>
            <a:r>
              <a:rPr lang="en" sz="2500" dirty="0"/>
              <a:t>(based on</a:t>
            </a:r>
            <a:r>
              <a:rPr lang="en" sz="2500" b="1" dirty="0"/>
              <a:t> fixed thresholds</a:t>
            </a:r>
            <a:r>
              <a:rPr lang="en" sz="2500" dirty="0"/>
              <a:t>) are  ineffective when used on a wide range of applications and system configurations</a:t>
            </a:r>
            <a:endParaRPr sz="2500" dirty="0"/>
          </a:p>
          <a:p>
            <a:pPr indent="-387350">
              <a:spcBef>
                <a:spcPts val="0"/>
              </a:spcBef>
              <a:buSzPts val="2500"/>
            </a:pPr>
            <a:endParaRPr lang="en" sz="2500" dirty="0"/>
          </a:p>
          <a:p>
            <a:pPr indent="-387350">
              <a:spcBef>
                <a:spcPts val="0"/>
              </a:spcBef>
              <a:buSzPts val="2500"/>
            </a:pPr>
            <a:r>
              <a:rPr lang="en" sz="2500" dirty="0"/>
              <a:t>Supervised learning techniques need </a:t>
            </a:r>
            <a:r>
              <a:rPr lang="en" sz="2500" b="1" dirty="0"/>
              <a:t>labeled data</a:t>
            </a:r>
            <a:r>
              <a:rPr lang="en" sz="2500" dirty="0"/>
              <a:t> and </a:t>
            </a:r>
            <a:r>
              <a:rPr lang="en" sz="2500" b="1" dirty="0"/>
              <a:t>frequent retraining</a:t>
            </a:r>
            <a:r>
              <a:rPr lang="en" sz="2500" dirty="0"/>
              <a:t> to adapt to varying workloads and system conditions</a:t>
            </a:r>
            <a:endParaRPr sz="2500" dirty="0"/>
          </a:p>
        </p:txBody>
      </p:sp>
      <p:sp>
        <p:nvSpPr>
          <p:cNvPr id="5" name="Google Shape;209;p37">
            <a:extLst>
              <a:ext uri="{FF2B5EF4-FFF2-40B4-BE49-F238E27FC236}">
                <a16:creationId xmlns:a16="http://schemas.microsoft.com/office/drawing/2014/main" id="{0163BBAB-6333-85B8-7385-19381D82BB22}"/>
              </a:ext>
            </a:extLst>
          </p:cNvPr>
          <p:cNvSpPr/>
          <p:nvPr/>
        </p:nvSpPr>
        <p:spPr>
          <a:xfrm>
            <a:off x="0" y="5624079"/>
            <a:ext cx="9144000" cy="620100"/>
          </a:xfrm>
          <a:prstGeom prst="rect">
            <a:avLst/>
          </a:prstGeom>
          <a:solidFill>
            <a:schemeClr val="accent1"/>
          </a:solidFill>
          <a:ln w="12700" cap="flat" cmpd="sng">
            <a:solidFill>
              <a:srgbClr val="31538F"/>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2400" b="1" i="0" u="none" strike="noStrike" kern="0" cap="none" spc="0" normalizeH="0" baseline="0" noProof="0" dirty="0">
                <a:ln>
                  <a:noFill/>
                </a:ln>
                <a:solidFill>
                  <a:srgbClr val="FFFFFF"/>
                </a:solidFill>
                <a:effectLst/>
                <a:uLnTx/>
                <a:uFillTx/>
                <a:latin typeface="Calibri"/>
                <a:ea typeface="Calibri"/>
                <a:cs typeface="Calibri"/>
                <a:sym typeface="Calibri"/>
              </a:rPr>
              <a:t>Prior techniques offer </a:t>
            </a:r>
            <a:r>
              <a:rPr kumimoji="0" lang="en" sz="2400" b="1" i="0" u="none" strike="noStrike" kern="0" cap="none" spc="0" normalizeH="0" baseline="0" noProof="0" dirty="0">
                <a:ln>
                  <a:noFill/>
                </a:ln>
                <a:solidFill>
                  <a:srgbClr val="FFFF00"/>
                </a:solidFill>
                <a:effectLst/>
                <a:uLnTx/>
                <a:uFillTx/>
                <a:latin typeface="Calibri"/>
                <a:ea typeface="Calibri"/>
                <a:cs typeface="Calibri"/>
                <a:sym typeface="Calibri"/>
              </a:rPr>
              <a:t>41.1% lower performance</a:t>
            </a:r>
            <a:r>
              <a:rPr kumimoji="0" lang="en" sz="2400" b="1" i="0" u="none" strike="noStrike" kern="0" cap="none" spc="0" normalizeH="0" baseline="0" noProof="0" dirty="0">
                <a:ln>
                  <a:noFill/>
                </a:ln>
                <a:solidFill>
                  <a:srgbClr val="FFFFFF"/>
                </a:solidFill>
                <a:effectLst/>
                <a:uLnTx/>
                <a:uFillTx/>
                <a:latin typeface="Calibri"/>
                <a:ea typeface="Calibri"/>
                <a:cs typeface="Calibri"/>
                <a:sym typeface="Calibri"/>
              </a:rPr>
              <a:t> compared to an Oracle policy</a:t>
            </a:r>
            <a:endParaRPr kumimoji="0" sz="1100" b="0" i="0" u="none" strike="noStrike" kern="0" cap="none" spc="0" normalizeH="0" baseline="0" noProof="0" dirty="0">
              <a:ln>
                <a:noFill/>
              </a:ln>
              <a:solidFill>
                <a:srgbClr val="000000"/>
              </a:solidFill>
              <a:effectLst/>
              <a:uLnTx/>
              <a:uFillTx/>
              <a:latin typeface="Arial"/>
              <a:ea typeface="+mn-ea"/>
              <a:cs typeface="Arial"/>
              <a:sym typeface="Arial"/>
            </a:endParaRPr>
          </a:p>
        </p:txBody>
      </p:sp>
    </p:spTree>
  </p:cSld>
  <p:clrMapOvr>
    <a:masterClrMapping/>
  </p:clrMapOvr>
</p:sld>
</file>

<file path=ppt/slides/slide335.xml><?xml version="1.0" encoding="utf-8"?>
<p:sld xmlns:a="http://schemas.openxmlformats.org/drawingml/2006/main" xmlns:r="http://schemas.openxmlformats.org/officeDocument/2006/relationships" xmlns:p="http://schemas.openxmlformats.org/presentationml/2006/main">
  <p:cSld>
    <p:spTree>
      <p:nvGrpSpPr>
        <p:cNvPr id="1" name="Shape 213"/>
        <p:cNvGrpSpPr/>
        <p:nvPr/>
      </p:nvGrpSpPr>
      <p:grpSpPr>
        <a:xfrm>
          <a:off x="0" y="0"/>
          <a:ext cx="0" cy="0"/>
          <a:chOff x="0" y="0"/>
          <a:chExt cx="0" cy="0"/>
        </a:xfrm>
      </p:grpSpPr>
      <p:pic>
        <p:nvPicPr>
          <p:cNvPr id="2" name="Picture 1">
            <a:extLst>
              <a:ext uri="{FF2B5EF4-FFF2-40B4-BE49-F238E27FC236}">
                <a16:creationId xmlns:a16="http://schemas.microsoft.com/office/drawing/2014/main" id="{6E737A78-3AA1-49C8-8BED-481046656B98}"/>
              </a:ext>
            </a:extLst>
          </p:cNvPr>
          <p:cNvPicPr>
            <a:picLocks noChangeAspect="1"/>
          </p:cNvPicPr>
          <p:nvPr/>
        </p:nvPicPr>
        <p:blipFill rotWithShape="1">
          <a:blip r:embed="rId3"/>
          <a:srcRect b="10466"/>
          <a:stretch/>
        </p:blipFill>
        <p:spPr>
          <a:xfrm>
            <a:off x="0" y="1461262"/>
            <a:ext cx="9144000" cy="2893045"/>
          </a:xfrm>
          <a:prstGeom prst="rect">
            <a:avLst/>
          </a:prstGeom>
        </p:spPr>
      </p:pic>
      <p:sp>
        <p:nvSpPr>
          <p:cNvPr id="216" name="Google Shape;216;p38"/>
          <p:cNvSpPr txBox="1">
            <a:spLocks noGrp="1"/>
          </p:cNvSpPr>
          <p:nvPr>
            <p:ph type="title"/>
          </p:nvPr>
        </p:nvSpPr>
        <p:spPr>
          <a:xfrm>
            <a:off x="169011" y="956501"/>
            <a:ext cx="8894700" cy="454500"/>
          </a:xfrm>
          <a:prstGeom prst="rect">
            <a:avLst/>
          </a:prstGeom>
        </p:spPr>
        <p:txBody>
          <a:bodyPr spcFirstLastPara="1" wrap="square" lIns="91425" tIns="45700" rIns="91425" bIns="45700" anchor="ctr" anchorCtr="0">
            <a:noAutofit/>
          </a:bodyPr>
          <a:lstStyle/>
          <a:p>
            <a:pPr>
              <a:lnSpc>
                <a:spcPct val="100000"/>
              </a:lnSpc>
            </a:pPr>
            <a:r>
              <a:rPr lang="en"/>
              <a:t>Lack of Adaptability (2/2)</a:t>
            </a:r>
            <a:endParaRPr>
              <a:solidFill>
                <a:srgbClr val="264478"/>
              </a:solidFill>
              <a:latin typeface="Garamond"/>
              <a:ea typeface="Garamond"/>
              <a:cs typeface="Garamond"/>
              <a:sym typeface="Garamond"/>
            </a:endParaRPr>
          </a:p>
        </p:txBody>
      </p:sp>
      <p:grpSp>
        <p:nvGrpSpPr>
          <p:cNvPr id="217" name="Google Shape;217;p38"/>
          <p:cNvGrpSpPr/>
          <p:nvPr/>
        </p:nvGrpSpPr>
        <p:grpSpPr>
          <a:xfrm>
            <a:off x="1172822" y="4164267"/>
            <a:ext cx="6868315" cy="712134"/>
            <a:chOff x="1223777" y="3865429"/>
            <a:chExt cx="6868315" cy="712134"/>
          </a:xfrm>
        </p:grpSpPr>
        <p:sp>
          <p:nvSpPr>
            <p:cNvPr id="220" name="Google Shape;220;p38"/>
            <p:cNvSpPr txBox="1"/>
            <p:nvPr/>
          </p:nvSpPr>
          <p:spPr>
            <a:xfrm>
              <a:off x="1223777" y="3869707"/>
              <a:ext cx="3168834" cy="707856"/>
            </a:xfrm>
            <a:prstGeom prst="rect">
              <a:avLst/>
            </a:prstGeom>
            <a:noFill/>
            <a:ln>
              <a:noFill/>
            </a:ln>
          </p:spPr>
          <p:txBody>
            <a:bodyPr spcFirstLastPara="1" wrap="square" lIns="91425" tIns="91425" rIns="91425" bIns="91425"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700" b="0" i="0" u="none" strike="noStrike" kern="0" cap="none" spc="0" normalizeH="0" baseline="0" noProof="0" dirty="0">
                  <a:ln>
                    <a:noFill/>
                  </a:ln>
                  <a:solidFill>
                    <a:srgbClr val="000000"/>
                  </a:solidFill>
                  <a:effectLst/>
                  <a:uLnTx/>
                  <a:uFillTx/>
                  <a:latin typeface="Calibri"/>
                  <a:ea typeface="Calibri"/>
                  <a:cs typeface="Calibri"/>
                  <a:sym typeface="Calibri"/>
                </a:rPr>
                <a:t>(a) Performance-optimized (H&amp;M)</a:t>
              </a:r>
              <a:endParaRPr kumimoji="0" sz="20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
          <p:nvSpPr>
            <p:cNvPr id="219" name="Google Shape;219;p38"/>
            <p:cNvSpPr txBox="1"/>
            <p:nvPr/>
          </p:nvSpPr>
          <p:spPr>
            <a:xfrm>
              <a:off x="6249332" y="3865429"/>
              <a:ext cx="1842760" cy="707856"/>
            </a:xfrm>
            <a:prstGeom prst="rect">
              <a:avLst/>
            </a:prstGeom>
            <a:noFill/>
            <a:ln>
              <a:noFill/>
            </a:ln>
          </p:spPr>
          <p:txBody>
            <a:bodyPr spcFirstLastPara="1" wrap="square" lIns="91425" tIns="91425" rIns="91425" bIns="91425"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r>
                <a:rPr kumimoji="0" lang="en" sz="1700" b="0" i="0" u="none" strike="noStrike" kern="0" cap="none" spc="0" normalizeH="0" baseline="0" noProof="0" dirty="0">
                  <a:ln>
                    <a:noFill/>
                  </a:ln>
                  <a:solidFill>
                    <a:srgbClr val="000000"/>
                  </a:solidFill>
                  <a:effectLst/>
                  <a:uLnTx/>
                  <a:uFillTx/>
                  <a:latin typeface="Calibri"/>
                  <a:ea typeface="Calibri"/>
                  <a:cs typeface="Calibri"/>
                  <a:sym typeface="Calibri"/>
                </a:rPr>
                <a:t>(b) Cost-optimized </a:t>
              </a:r>
            </a:p>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700" b="0" i="0" u="none" strike="noStrike" kern="0" cap="none" spc="0" normalizeH="0" baseline="0" noProof="0" dirty="0">
                  <a:ln>
                    <a:noFill/>
                  </a:ln>
                  <a:solidFill>
                    <a:srgbClr val="000000"/>
                  </a:solidFill>
                  <a:effectLst/>
                  <a:uLnTx/>
                  <a:uFillTx/>
                  <a:latin typeface="Calibri"/>
                  <a:ea typeface="Calibri"/>
                  <a:cs typeface="Calibri"/>
                  <a:sym typeface="Calibri"/>
                </a:rPr>
                <a:t>(H&amp;L)</a:t>
              </a:r>
              <a:endParaRPr kumimoji="0" sz="20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grpSp>
      <p:sp>
        <p:nvSpPr>
          <p:cNvPr id="214" name="Google Shape;214;p38"/>
          <p:cNvSpPr txBox="1"/>
          <p:nvPr/>
        </p:nvSpPr>
        <p:spPr>
          <a:xfrm>
            <a:off x="114632" y="4793551"/>
            <a:ext cx="8812800" cy="384900"/>
          </a:xfrm>
          <a:prstGeom prst="rect">
            <a:avLst/>
          </a:prstGeom>
          <a:solidFill>
            <a:srgbClr val="548135"/>
          </a:solidFill>
          <a:ln w="28575" cap="flat" cmpd="sng">
            <a:solidFill>
              <a:srgbClr val="385623"/>
            </a:solidFill>
            <a:prstDash val="solid"/>
            <a:round/>
            <a:headEnd type="none" w="sm" len="sm"/>
            <a:tailEnd type="none" w="sm" len="sm"/>
          </a:ln>
          <a:effectLst>
            <a:outerShdw blurRad="50800" dist="38100" dir="2700000" algn="tl" rotWithShape="0">
              <a:srgbClr val="000000">
                <a:alpha val="40000"/>
              </a:srgbClr>
            </a:outerShdw>
          </a:effectLst>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900" b="1" i="0" u="none" strike="noStrike" kern="0" cap="none" spc="0" normalizeH="0" baseline="0" noProof="0" dirty="0">
                <a:ln>
                  <a:noFill/>
                </a:ln>
                <a:solidFill>
                  <a:srgbClr val="FFFFFF"/>
                </a:solidFill>
                <a:effectLst/>
                <a:uLnTx/>
                <a:uFillTx/>
                <a:latin typeface="Calibri"/>
                <a:ea typeface="Calibri"/>
                <a:cs typeface="Calibri"/>
                <a:sym typeface="Calibri"/>
              </a:rPr>
              <a:t>CDE shows an average performance gap of 41.1% (32.6%) to Oracle for H&amp;M (H&amp;L)  </a:t>
            </a:r>
            <a:endParaRPr kumimoji="0" sz="11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215" name="Google Shape;215;p38"/>
          <p:cNvSpPr txBox="1"/>
          <p:nvPr/>
        </p:nvSpPr>
        <p:spPr>
          <a:xfrm>
            <a:off x="116230" y="5250076"/>
            <a:ext cx="8812800" cy="384900"/>
          </a:xfrm>
          <a:prstGeom prst="rect">
            <a:avLst/>
          </a:prstGeom>
          <a:solidFill>
            <a:srgbClr val="B6D7A8"/>
          </a:solidFill>
          <a:ln w="28575" cap="flat" cmpd="sng">
            <a:solidFill>
              <a:srgbClr val="385623"/>
            </a:solidFill>
            <a:prstDash val="solid"/>
            <a:round/>
            <a:headEnd type="none" w="sm" len="sm"/>
            <a:tailEnd type="none" w="sm" len="sm"/>
          </a:ln>
          <a:effectLst>
            <a:outerShdw blurRad="50800" dist="38100" dir="2700000" algn="tl" rotWithShape="0">
              <a:srgbClr val="000000">
                <a:alpha val="40000"/>
              </a:srgbClr>
            </a:outerShdw>
          </a:effectLst>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900" b="1" i="0" u="none" strike="noStrike" kern="0" cap="none" spc="0" normalizeH="0" baseline="0" noProof="0" dirty="0">
                <a:ln>
                  <a:noFill/>
                </a:ln>
                <a:solidFill>
                  <a:srgbClr val="000000"/>
                </a:solidFill>
                <a:effectLst/>
                <a:uLnTx/>
                <a:uFillTx/>
                <a:latin typeface="Calibri"/>
                <a:ea typeface="Calibri"/>
                <a:cs typeface="Calibri"/>
                <a:sym typeface="Calibri"/>
              </a:rPr>
              <a:t>HPS shows an average performance gap of 37.2% (55.5%) to Oracle for H&amp;M (H&amp;L)</a:t>
            </a:r>
            <a:r>
              <a:rPr kumimoji="0" lang="en" sz="1900" b="1" i="0" u="none" strike="noStrike" kern="0" cap="none" spc="0" normalizeH="0" baseline="0" noProof="0" dirty="0">
                <a:ln>
                  <a:noFill/>
                </a:ln>
                <a:solidFill>
                  <a:srgbClr val="FFFFFF"/>
                </a:solidFill>
                <a:effectLst/>
                <a:uLnTx/>
                <a:uFillTx/>
                <a:latin typeface="Calibri"/>
                <a:ea typeface="Calibri"/>
                <a:cs typeface="Calibri"/>
                <a:sym typeface="Calibri"/>
              </a:rPr>
              <a:t>  </a:t>
            </a:r>
            <a:endParaRPr kumimoji="0" sz="1100" b="0" i="0" u="none" strike="noStrike" kern="0" cap="none" spc="0" normalizeH="0" baseline="0" noProof="0" dirty="0">
              <a:ln>
                <a:noFill/>
              </a:ln>
              <a:solidFill>
                <a:srgbClr val="000000"/>
              </a:solidFill>
              <a:effectLst/>
              <a:uLnTx/>
              <a:uFillTx/>
              <a:latin typeface="Arial"/>
              <a:ea typeface="+mn-ea"/>
              <a:cs typeface="Arial"/>
              <a:sym typeface="Arial"/>
            </a:endParaRPr>
          </a:p>
        </p:txBody>
      </p:sp>
    </p:spTree>
  </p:cSld>
  <p:clrMapOvr>
    <a:masterClrMapping/>
  </p:clrMapOvr>
</p:sld>
</file>

<file path=ppt/slides/slide336.xml><?xml version="1.0" encoding="utf-8"?>
<p:sld xmlns:a="http://schemas.openxmlformats.org/drawingml/2006/main" xmlns:r="http://schemas.openxmlformats.org/officeDocument/2006/relationships" xmlns:p="http://schemas.openxmlformats.org/presentationml/2006/main">
  <p:cSld>
    <p:spTree>
      <p:nvGrpSpPr>
        <p:cNvPr id="1" name="Shape 224"/>
        <p:cNvGrpSpPr/>
        <p:nvPr/>
      </p:nvGrpSpPr>
      <p:grpSpPr>
        <a:xfrm>
          <a:off x="0" y="0"/>
          <a:ext cx="0" cy="0"/>
          <a:chOff x="0" y="0"/>
          <a:chExt cx="0" cy="0"/>
        </a:xfrm>
      </p:grpSpPr>
      <p:sp>
        <p:nvSpPr>
          <p:cNvPr id="225" name="Google Shape;225;p39"/>
          <p:cNvSpPr txBox="1">
            <a:spLocks noGrp="1"/>
          </p:cNvSpPr>
          <p:nvPr>
            <p:ph type="body" idx="1"/>
          </p:nvPr>
        </p:nvSpPr>
        <p:spPr>
          <a:xfrm>
            <a:off x="169011" y="1559379"/>
            <a:ext cx="8894700" cy="4064700"/>
          </a:xfrm>
          <a:prstGeom prst="rect">
            <a:avLst/>
          </a:prstGeom>
        </p:spPr>
        <p:txBody>
          <a:bodyPr spcFirstLastPara="1" wrap="square" lIns="91425" tIns="45700" rIns="91425" bIns="45700" anchor="t" anchorCtr="0">
            <a:normAutofit/>
          </a:bodyPr>
          <a:lstStyle/>
          <a:p>
            <a:pPr marL="0" indent="0">
              <a:buNone/>
            </a:pPr>
            <a:r>
              <a:rPr lang="en" sz="2500"/>
              <a:t>Prior data placement techniques:</a:t>
            </a:r>
            <a:endParaRPr sz="2500"/>
          </a:p>
          <a:p>
            <a:pPr indent="-387350">
              <a:buSzPts val="2500"/>
            </a:pPr>
            <a:r>
              <a:rPr lang="en" sz="2500" b="1">
                <a:solidFill>
                  <a:srgbClr val="9E0000"/>
                </a:solidFill>
              </a:rPr>
              <a:t>do not adapt</a:t>
            </a:r>
            <a:r>
              <a:rPr lang="en" sz="2500"/>
              <a:t> well to changes in underlying device characteristics (e.g., storage read latency)</a:t>
            </a:r>
            <a:endParaRPr sz="2500"/>
          </a:p>
          <a:p>
            <a:pPr marL="0" indent="0">
              <a:buNone/>
            </a:pPr>
            <a:endParaRPr sz="2500"/>
          </a:p>
          <a:p>
            <a:pPr indent="-387350">
              <a:buSzPts val="2500"/>
            </a:pPr>
            <a:r>
              <a:rPr lang="en" sz="2500" b="1">
                <a:solidFill>
                  <a:srgbClr val="9E0000"/>
                </a:solidFill>
              </a:rPr>
              <a:t>do not consider the data migration cost</a:t>
            </a:r>
            <a:r>
              <a:rPr lang="en" sz="2500"/>
              <a:t> between storage devices while making a data placement decision</a:t>
            </a:r>
            <a:endParaRPr sz="2500"/>
          </a:p>
          <a:p>
            <a:pPr indent="0">
              <a:buNone/>
            </a:pPr>
            <a:endParaRPr sz="2500"/>
          </a:p>
          <a:p>
            <a:pPr indent="-387350">
              <a:buSzPts val="2500"/>
            </a:pPr>
            <a:r>
              <a:rPr lang="en" sz="2500" b="1">
                <a:solidFill>
                  <a:srgbClr val="9E0000"/>
                </a:solidFill>
              </a:rPr>
              <a:t>are highly inefficient</a:t>
            </a:r>
            <a:r>
              <a:rPr lang="en" sz="2500"/>
              <a:t> in hybrid storage systems that have devices with significantly different read/write latencies</a:t>
            </a:r>
            <a:endParaRPr sz="2500"/>
          </a:p>
          <a:p>
            <a:pPr indent="0">
              <a:buNone/>
            </a:pPr>
            <a:endParaRPr sz="2500"/>
          </a:p>
        </p:txBody>
      </p:sp>
      <p:sp>
        <p:nvSpPr>
          <p:cNvPr id="226" name="Google Shape;226;p39"/>
          <p:cNvSpPr txBox="1">
            <a:spLocks noGrp="1"/>
          </p:cNvSpPr>
          <p:nvPr>
            <p:ph type="title"/>
          </p:nvPr>
        </p:nvSpPr>
        <p:spPr>
          <a:xfrm>
            <a:off x="169011" y="956501"/>
            <a:ext cx="8894700" cy="454500"/>
          </a:xfrm>
          <a:prstGeom prst="rect">
            <a:avLst/>
          </a:prstGeom>
        </p:spPr>
        <p:txBody>
          <a:bodyPr spcFirstLastPara="1" wrap="square" lIns="91425" tIns="45700" rIns="91425" bIns="45700" anchor="ctr" anchorCtr="0">
            <a:noAutofit/>
          </a:bodyPr>
          <a:lstStyle/>
          <a:p>
            <a:pPr>
              <a:lnSpc>
                <a:spcPct val="100000"/>
              </a:lnSpc>
            </a:pPr>
            <a:r>
              <a:rPr lang="en"/>
              <a:t>Lack of Device Awareness</a:t>
            </a:r>
            <a:endParaRPr>
              <a:solidFill>
                <a:srgbClr val="264478"/>
              </a:solidFill>
              <a:latin typeface="Garamond"/>
              <a:ea typeface="Garamond"/>
              <a:cs typeface="Garamond"/>
              <a:sym typeface="Garamond"/>
            </a:endParaRPr>
          </a:p>
        </p:txBody>
      </p:sp>
    </p:spTree>
  </p:cSld>
  <p:clrMapOvr>
    <a:masterClrMapping/>
  </p:clrMapOvr>
</p:sld>
</file>

<file path=ppt/slides/slide337.xml><?xml version="1.0" encoding="utf-8"?>
<p:sld xmlns:a="http://schemas.openxmlformats.org/drawingml/2006/main" xmlns:r="http://schemas.openxmlformats.org/officeDocument/2006/relationships" xmlns:p="http://schemas.openxmlformats.org/presentationml/2006/main">
  <p:cSld>
    <p:spTree>
      <p:nvGrpSpPr>
        <p:cNvPr id="1" name="Shape 230"/>
        <p:cNvGrpSpPr/>
        <p:nvPr/>
      </p:nvGrpSpPr>
      <p:grpSpPr>
        <a:xfrm>
          <a:off x="0" y="0"/>
          <a:ext cx="0" cy="0"/>
          <a:chOff x="0" y="0"/>
          <a:chExt cx="0" cy="0"/>
        </a:xfrm>
      </p:grpSpPr>
      <p:sp>
        <p:nvSpPr>
          <p:cNvPr id="231" name="Google Shape;231;p40"/>
          <p:cNvSpPr txBox="1">
            <a:spLocks noGrp="1"/>
          </p:cNvSpPr>
          <p:nvPr>
            <p:ph type="body" idx="1"/>
          </p:nvPr>
        </p:nvSpPr>
        <p:spPr>
          <a:xfrm>
            <a:off x="169011" y="1559379"/>
            <a:ext cx="8894700" cy="4064700"/>
          </a:xfrm>
          <a:prstGeom prst="rect">
            <a:avLst/>
          </a:prstGeom>
        </p:spPr>
        <p:txBody>
          <a:bodyPr spcFirstLastPara="1" wrap="square" lIns="91425" tIns="45700" rIns="91425" bIns="45700" anchor="t" anchorCtr="0">
            <a:normAutofit/>
          </a:bodyPr>
          <a:lstStyle/>
          <a:p>
            <a:pPr indent="-387350">
              <a:buSzPts val="2500"/>
            </a:pPr>
            <a:r>
              <a:rPr lang="en" sz="2500"/>
              <a:t>Prior data placement techniques are typically </a:t>
            </a:r>
            <a:r>
              <a:rPr lang="en" sz="2500" b="1"/>
              <a:t>designed</a:t>
            </a:r>
            <a:r>
              <a:rPr lang="en" sz="2500"/>
              <a:t> for a hybrid storage system with </a:t>
            </a:r>
            <a:r>
              <a:rPr lang="en" sz="2500" b="1"/>
              <a:t>only two storage devices</a:t>
            </a:r>
            <a:endParaRPr sz="2500" b="1"/>
          </a:p>
          <a:p>
            <a:pPr indent="0">
              <a:buNone/>
            </a:pPr>
            <a:endParaRPr sz="2500"/>
          </a:p>
          <a:p>
            <a:pPr indent="-387350">
              <a:buSzPts val="2500"/>
            </a:pPr>
            <a:r>
              <a:rPr lang="en" sz="2500" b="1">
                <a:solidFill>
                  <a:srgbClr val="9E0000"/>
                </a:solidFill>
              </a:rPr>
              <a:t>Significant effort</a:t>
            </a:r>
            <a:r>
              <a:rPr lang="en" sz="2500"/>
              <a:t> is required to extend the data placement policies for more than two devices</a:t>
            </a:r>
            <a:endParaRPr sz="2500"/>
          </a:p>
          <a:p>
            <a:pPr marL="0" indent="0">
              <a:buNone/>
            </a:pPr>
            <a:endParaRPr sz="2500"/>
          </a:p>
          <a:p>
            <a:pPr indent="0">
              <a:buNone/>
            </a:pPr>
            <a:endParaRPr sz="2500"/>
          </a:p>
        </p:txBody>
      </p:sp>
      <p:sp>
        <p:nvSpPr>
          <p:cNvPr id="232" name="Google Shape;232;p40"/>
          <p:cNvSpPr/>
          <p:nvPr/>
        </p:nvSpPr>
        <p:spPr>
          <a:xfrm>
            <a:off x="0" y="4253754"/>
            <a:ext cx="9144000" cy="936600"/>
          </a:xfrm>
          <a:prstGeom prst="rect">
            <a:avLst/>
          </a:prstGeom>
          <a:solidFill>
            <a:schemeClr val="accent1"/>
          </a:solidFill>
          <a:ln w="12700" cap="flat" cmpd="sng">
            <a:solidFill>
              <a:srgbClr val="31538F"/>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2400" b="1" i="0" u="none" strike="noStrike" kern="0" cap="none" spc="0" normalizeH="0" baseline="0" noProof="0">
                <a:ln>
                  <a:noFill/>
                </a:ln>
                <a:solidFill>
                  <a:srgbClr val="FFFFFF"/>
                </a:solidFill>
                <a:effectLst/>
                <a:uLnTx/>
                <a:uFillTx/>
                <a:latin typeface="Calibri"/>
                <a:ea typeface="Calibri"/>
                <a:cs typeface="Calibri"/>
                <a:sym typeface="Calibri"/>
              </a:rPr>
              <a:t>Compared to a RL-based solution, a heuristic-based policy provides </a:t>
            </a:r>
            <a:r>
              <a:rPr kumimoji="0" lang="en" sz="2400" b="1" i="0" u="none" strike="noStrike" kern="0" cap="none" spc="0" normalizeH="0" baseline="0" noProof="0">
                <a:ln>
                  <a:noFill/>
                </a:ln>
                <a:solidFill>
                  <a:srgbClr val="FFFF00"/>
                </a:solidFill>
                <a:effectLst/>
                <a:uLnTx/>
                <a:uFillTx/>
                <a:latin typeface="Calibri"/>
                <a:ea typeface="Calibri"/>
                <a:cs typeface="Calibri"/>
                <a:sym typeface="Calibri"/>
              </a:rPr>
              <a:t>48.2% lower performance</a:t>
            </a:r>
            <a:r>
              <a:rPr kumimoji="0" lang="en" sz="2400" b="1" i="0" u="none" strike="noStrike" kern="0" cap="none" spc="0" normalizeH="0" baseline="0" noProof="0">
                <a:ln>
                  <a:noFill/>
                </a:ln>
                <a:solidFill>
                  <a:srgbClr val="FFFFFF"/>
                </a:solidFill>
                <a:effectLst/>
                <a:uLnTx/>
                <a:uFillTx/>
                <a:latin typeface="Calibri"/>
                <a:ea typeface="Calibri"/>
                <a:cs typeface="Calibri"/>
                <a:sym typeface="Calibri"/>
              </a:rPr>
              <a:t> when extended from two to three devices</a:t>
            </a:r>
            <a:endParaRPr kumimoji="0" sz="11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33" name="Google Shape;233;p40"/>
          <p:cNvSpPr txBox="1">
            <a:spLocks noGrp="1"/>
          </p:cNvSpPr>
          <p:nvPr>
            <p:ph type="title"/>
          </p:nvPr>
        </p:nvSpPr>
        <p:spPr>
          <a:xfrm>
            <a:off x="169011" y="956501"/>
            <a:ext cx="8894700" cy="454500"/>
          </a:xfrm>
          <a:prstGeom prst="rect">
            <a:avLst/>
          </a:prstGeom>
        </p:spPr>
        <p:txBody>
          <a:bodyPr spcFirstLastPara="1" wrap="square" lIns="91425" tIns="45700" rIns="91425" bIns="45700" anchor="ctr" anchorCtr="0">
            <a:noAutofit/>
          </a:bodyPr>
          <a:lstStyle/>
          <a:p>
            <a:pPr>
              <a:lnSpc>
                <a:spcPct val="100000"/>
              </a:lnSpc>
            </a:pPr>
            <a:r>
              <a:rPr lang="en"/>
              <a:t>Lack of Extensibility</a:t>
            </a:r>
            <a:endParaRPr>
              <a:solidFill>
                <a:srgbClr val="264478"/>
              </a:solidFill>
              <a:latin typeface="Garamond"/>
              <a:ea typeface="Garamond"/>
              <a:cs typeface="Garamond"/>
              <a:sym typeface="Garamond"/>
            </a:endParaRPr>
          </a:p>
        </p:txBody>
      </p:sp>
    </p:spTree>
  </p:cSld>
  <p:clrMapOvr>
    <a:masterClrMapping/>
  </p:clrMapOvr>
</p:sld>
</file>

<file path=ppt/slides/slide338.xml><?xml version="1.0" encoding="utf-8"?>
<p:sld xmlns:a="http://schemas.openxmlformats.org/drawingml/2006/main" xmlns:r="http://schemas.openxmlformats.org/officeDocument/2006/relationships" xmlns:p="http://schemas.openxmlformats.org/presentationml/2006/main">
  <p:cSld>
    <p:spTree>
      <p:nvGrpSpPr>
        <p:cNvPr id="1" name="Shape 237"/>
        <p:cNvGrpSpPr/>
        <p:nvPr/>
      </p:nvGrpSpPr>
      <p:grpSpPr>
        <a:xfrm>
          <a:off x="0" y="0"/>
          <a:ext cx="0" cy="0"/>
          <a:chOff x="0" y="0"/>
          <a:chExt cx="0" cy="0"/>
        </a:xfrm>
      </p:grpSpPr>
      <p:sp>
        <p:nvSpPr>
          <p:cNvPr id="238" name="Google Shape;238;p41"/>
          <p:cNvSpPr txBox="1">
            <a:spLocks noGrp="1"/>
          </p:cNvSpPr>
          <p:nvPr>
            <p:ph type="title"/>
          </p:nvPr>
        </p:nvSpPr>
        <p:spPr>
          <a:xfrm>
            <a:off x="169011" y="956501"/>
            <a:ext cx="8894700" cy="454500"/>
          </a:xfrm>
          <a:prstGeom prst="rect">
            <a:avLst/>
          </a:prstGeom>
        </p:spPr>
        <p:txBody>
          <a:bodyPr spcFirstLastPara="1" wrap="square" lIns="91425" tIns="45700" rIns="91425" bIns="45700" anchor="ctr" anchorCtr="0">
            <a:noAutofit/>
          </a:bodyPr>
          <a:lstStyle/>
          <a:p>
            <a:r>
              <a:rPr lang="en"/>
              <a:t>Our Goal</a:t>
            </a:r>
            <a:endParaRPr/>
          </a:p>
        </p:txBody>
      </p:sp>
      <p:sp>
        <p:nvSpPr>
          <p:cNvPr id="239" name="Google Shape;239;p41"/>
          <p:cNvSpPr/>
          <p:nvPr/>
        </p:nvSpPr>
        <p:spPr>
          <a:xfrm>
            <a:off x="1004100" y="1687800"/>
            <a:ext cx="7135800" cy="3683400"/>
          </a:xfrm>
          <a:prstGeom prst="roundRect">
            <a:avLst>
              <a:gd name="adj" fmla="val 6175"/>
            </a:avLst>
          </a:prstGeom>
          <a:solidFill>
            <a:srgbClr val="DAE3F3"/>
          </a:solidFill>
          <a:ln w="38100" cap="flat" cmpd="sng">
            <a:solidFill>
              <a:srgbClr val="38761D"/>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68575" tIns="34275" rIns="68575" bIns="3427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3200" b="0" i="0" u="none" strike="noStrike" kern="0" cap="none" spc="0" normalizeH="0" baseline="0" noProof="0" dirty="0">
                <a:ln>
                  <a:noFill/>
                </a:ln>
                <a:solidFill>
                  <a:srgbClr val="000000"/>
                </a:solidFill>
                <a:effectLst/>
                <a:uLnTx/>
                <a:uFillTx/>
                <a:latin typeface="Calibri"/>
                <a:ea typeface="Calibri"/>
                <a:cs typeface="Calibri"/>
                <a:sym typeface="Calibri"/>
              </a:rPr>
              <a:t>A </a:t>
            </a:r>
            <a:r>
              <a:rPr kumimoji="0" lang="en" sz="3200" b="1" i="0" u="none" strike="noStrike" kern="0" cap="none" spc="0" normalizeH="0" baseline="0" noProof="0" dirty="0">
                <a:ln>
                  <a:noFill/>
                </a:ln>
                <a:solidFill>
                  <a:srgbClr val="000CFF"/>
                </a:solidFill>
                <a:effectLst/>
                <a:uLnTx/>
                <a:uFillTx/>
                <a:latin typeface="Calibri"/>
                <a:ea typeface="Calibri"/>
                <a:cs typeface="Calibri"/>
                <a:sym typeface="Calibri"/>
              </a:rPr>
              <a:t>data-placement mechanism </a:t>
            </a:r>
            <a:r>
              <a:rPr kumimoji="0" lang="en" sz="3200" b="0" i="0" u="none" strike="noStrike" kern="0" cap="none" spc="0" normalizeH="0" baseline="0" noProof="0" dirty="0">
                <a:ln>
                  <a:noFill/>
                </a:ln>
                <a:solidFill>
                  <a:srgbClr val="000000"/>
                </a:solidFill>
                <a:effectLst/>
                <a:uLnTx/>
                <a:uFillTx/>
                <a:latin typeface="Calibri"/>
                <a:ea typeface="Calibri"/>
                <a:cs typeface="Calibri"/>
                <a:sym typeface="Calibri"/>
              </a:rPr>
              <a:t>that can</a:t>
            </a:r>
            <a:endParaRPr kumimoji="0" sz="1500" b="0" i="0" u="none" strike="noStrike" kern="0" cap="none" spc="0" normalizeH="0" baseline="0" noProof="0" dirty="0">
              <a:ln>
                <a:noFill/>
              </a:ln>
              <a:solidFill>
                <a:srgbClr val="000000"/>
              </a:solidFill>
              <a:effectLst/>
              <a:uLnTx/>
              <a:uFillTx/>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100" b="0" i="0" u="none" strike="noStrike" kern="0" cap="none" spc="0" normalizeH="0" baseline="0" noProof="0" dirty="0">
              <a:ln>
                <a:noFill/>
              </a:ln>
              <a:solidFill>
                <a:srgbClr val="000000"/>
              </a:solidFill>
              <a:effectLst/>
              <a:uLnTx/>
              <a:uFillTx/>
              <a:latin typeface="Calibri"/>
              <a:ea typeface="Calibri"/>
              <a:cs typeface="Calibri"/>
              <a:sym typeface="Calibri"/>
            </a:endParaRPr>
          </a:p>
          <a:p>
            <a:pPr marL="457200" marR="0" lvl="0" indent="-400050" algn="l" defTabSz="914400" rtl="0" eaLnBrk="1" fontAlgn="auto" latinLnBrk="0" hangingPunct="1">
              <a:lnSpc>
                <a:spcPct val="100000"/>
              </a:lnSpc>
              <a:spcBef>
                <a:spcPts val="0"/>
              </a:spcBef>
              <a:spcAft>
                <a:spcPts val="0"/>
              </a:spcAft>
              <a:buClr>
                <a:srgbClr val="000000"/>
              </a:buClr>
              <a:buSzPts val="2700"/>
              <a:buFont typeface="Calibri"/>
              <a:buChar char="●"/>
              <a:tabLst/>
              <a:defRPr/>
            </a:pPr>
            <a:r>
              <a:rPr kumimoji="0" lang="en" sz="2700" b="0" i="0" u="none" strike="noStrike" kern="0" cap="none" spc="0" normalizeH="0" baseline="0" noProof="0" dirty="0">
                <a:ln>
                  <a:noFill/>
                </a:ln>
                <a:solidFill>
                  <a:srgbClr val="000000"/>
                </a:solidFill>
                <a:effectLst/>
                <a:uLnTx/>
                <a:uFillTx/>
                <a:latin typeface="Calibri"/>
                <a:ea typeface="Calibri"/>
                <a:cs typeface="Calibri"/>
                <a:sym typeface="Calibri"/>
              </a:rPr>
              <a:t>dynamically derive an adaptive data-placement strategy by </a:t>
            </a:r>
            <a:r>
              <a:rPr kumimoji="0" lang="en" sz="2700" b="1" i="0" u="none" strike="noStrike" kern="0" cap="none" spc="0" normalizeH="0" baseline="0" noProof="0" dirty="0">
                <a:ln>
                  <a:noFill/>
                </a:ln>
                <a:solidFill>
                  <a:srgbClr val="38761D"/>
                </a:solidFill>
                <a:effectLst/>
                <a:uLnTx/>
                <a:uFillTx/>
                <a:latin typeface="Calibri"/>
                <a:ea typeface="Calibri"/>
                <a:cs typeface="Calibri"/>
                <a:sym typeface="Calibri"/>
              </a:rPr>
              <a:t>continuously learning</a:t>
            </a:r>
            <a:r>
              <a:rPr kumimoji="0" lang="en" sz="2700" b="0" i="0" u="none" strike="noStrike" kern="0" cap="none" spc="0" normalizeH="0" baseline="0" noProof="0" dirty="0">
                <a:ln>
                  <a:noFill/>
                </a:ln>
                <a:solidFill>
                  <a:srgbClr val="000000"/>
                </a:solidFill>
                <a:effectLst/>
                <a:uLnTx/>
                <a:uFillTx/>
                <a:latin typeface="Calibri"/>
                <a:ea typeface="Calibri"/>
                <a:cs typeface="Calibri"/>
                <a:sym typeface="Calibri"/>
              </a:rPr>
              <a:t> and </a:t>
            </a:r>
            <a:r>
              <a:rPr kumimoji="0" lang="en" sz="2700" b="1" i="0" u="none" strike="noStrike" kern="0" cap="none" spc="0" normalizeH="0" baseline="0" noProof="0" dirty="0">
                <a:ln>
                  <a:noFill/>
                </a:ln>
                <a:solidFill>
                  <a:srgbClr val="38761D"/>
                </a:solidFill>
                <a:effectLst/>
                <a:uLnTx/>
                <a:uFillTx/>
                <a:latin typeface="Calibri"/>
                <a:ea typeface="Calibri"/>
                <a:cs typeface="Calibri"/>
                <a:sym typeface="Calibri"/>
              </a:rPr>
              <a:t>adapting</a:t>
            </a:r>
            <a:r>
              <a:rPr kumimoji="0" lang="en" sz="2700" b="0" i="1" u="none" strike="noStrike" kern="0" cap="none" spc="0" normalizeH="0" baseline="0" noProof="0" dirty="0">
                <a:ln>
                  <a:noFill/>
                </a:ln>
                <a:solidFill>
                  <a:srgbClr val="000000"/>
                </a:solidFill>
                <a:effectLst/>
                <a:uLnTx/>
                <a:uFillTx/>
                <a:latin typeface="Calibri"/>
                <a:ea typeface="Calibri"/>
                <a:cs typeface="Calibri"/>
                <a:sym typeface="Calibri"/>
              </a:rPr>
              <a:t> </a:t>
            </a:r>
            <a:r>
              <a:rPr kumimoji="0" lang="en" sz="2700" b="0" i="0" u="none" strike="noStrike" kern="0" cap="none" spc="0" normalizeH="0" baseline="0" noProof="0" dirty="0">
                <a:ln>
                  <a:noFill/>
                </a:ln>
                <a:solidFill>
                  <a:srgbClr val="000000"/>
                </a:solidFill>
                <a:effectLst/>
                <a:uLnTx/>
                <a:uFillTx/>
                <a:latin typeface="Calibri"/>
                <a:ea typeface="Calibri"/>
                <a:cs typeface="Calibri"/>
                <a:sym typeface="Calibri"/>
              </a:rPr>
              <a:t>to the application and underlying device characteristics</a:t>
            </a:r>
            <a:endParaRPr kumimoji="0" sz="1400" b="0" i="0" u="none" strike="noStrike" kern="0" cap="none" spc="0" normalizeH="0" baseline="0" noProof="0" dirty="0">
              <a:ln>
                <a:noFill/>
              </a:ln>
              <a:solidFill>
                <a:srgbClr val="000000"/>
              </a:solidFill>
              <a:effectLst/>
              <a:uLnTx/>
              <a:uFillTx/>
              <a:latin typeface="Calibri"/>
              <a:ea typeface="Calibri"/>
              <a:cs typeface="Calibri"/>
              <a:sym typeface="Calibri"/>
            </a:endParaRPr>
          </a:p>
          <a:p>
            <a:pPr marL="457200" marR="0" lvl="0" indent="-400050" algn="l" defTabSz="914400" rtl="0" eaLnBrk="1" fontAlgn="auto" latinLnBrk="0" hangingPunct="1">
              <a:lnSpc>
                <a:spcPct val="100000"/>
              </a:lnSpc>
              <a:spcBef>
                <a:spcPts val="0"/>
              </a:spcBef>
              <a:spcAft>
                <a:spcPts val="0"/>
              </a:spcAft>
              <a:buClr>
                <a:srgbClr val="000000"/>
              </a:buClr>
              <a:buSzPts val="2700"/>
              <a:buFont typeface="Calibri"/>
              <a:buChar char="●"/>
              <a:tabLst/>
              <a:defRPr/>
            </a:pPr>
            <a:endParaRPr kumimoji="0" lang="en" sz="2600" b="0" i="0" u="none" strike="noStrike" kern="0" cap="none" spc="0" normalizeH="0" baseline="0" noProof="0" dirty="0">
              <a:ln>
                <a:noFill/>
              </a:ln>
              <a:solidFill>
                <a:srgbClr val="000000"/>
              </a:solidFill>
              <a:effectLst/>
              <a:uLnTx/>
              <a:uFillTx/>
              <a:latin typeface="Calibri"/>
              <a:ea typeface="Calibri"/>
              <a:cs typeface="Calibri"/>
              <a:sym typeface="Calibri"/>
            </a:endParaRPr>
          </a:p>
          <a:p>
            <a:pPr marL="457200" marR="0" lvl="0" indent="-400050" algn="l" defTabSz="914400" rtl="0" eaLnBrk="1" fontAlgn="auto" latinLnBrk="0" hangingPunct="1">
              <a:lnSpc>
                <a:spcPct val="100000"/>
              </a:lnSpc>
              <a:spcBef>
                <a:spcPts val="0"/>
              </a:spcBef>
              <a:spcAft>
                <a:spcPts val="0"/>
              </a:spcAft>
              <a:buClr>
                <a:srgbClr val="000000"/>
              </a:buClr>
              <a:buSzPts val="2700"/>
              <a:buFont typeface="Calibri"/>
              <a:buChar char="●"/>
              <a:tabLst/>
              <a:defRPr/>
            </a:pPr>
            <a:r>
              <a:rPr kumimoji="0" lang="en" sz="2600" b="0" i="0" u="none" strike="noStrike" kern="0" cap="none" spc="0" normalizeH="0" baseline="0" noProof="0" dirty="0">
                <a:ln>
                  <a:noFill/>
                </a:ln>
                <a:solidFill>
                  <a:srgbClr val="000000"/>
                </a:solidFill>
                <a:effectLst/>
                <a:uLnTx/>
                <a:uFillTx/>
                <a:latin typeface="Calibri"/>
                <a:ea typeface="Calibri"/>
                <a:cs typeface="Calibri"/>
                <a:sym typeface="Calibri"/>
              </a:rPr>
              <a:t>be </a:t>
            </a:r>
            <a:r>
              <a:rPr kumimoji="0" lang="en" sz="2600" b="1" i="0" u="none" strike="noStrike" kern="0" cap="none" spc="0" normalizeH="0" baseline="0" noProof="0" dirty="0">
                <a:ln>
                  <a:noFill/>
                </a:ln>
                <a:solidFill>
                  <a:srgbClr val="C00000"/>
                </a:solidFill>
                <a:effectLst/>
                <a:uLnTx/>
                <a:uFillTx/>
                <a:latin typeface="Calibri"/>
                <a:ea typeface="Calibri"/>
                <a:cs typeface="Calibri"/>
                <a:sym typeface="Calibri"/>
              </a:rPr>
              <a:t>easily extended </a:t>
            </a:r>
            <a:r>
              <a:rPr kumimoji="0" lang="en" sz="2600" b="0" i="0" u="none" strike="noStrike" kern="0" cap="none" spc="0" normalizeH="0" baseline="0" noProof="0" dirty="0">
                <a:ln>
                  <a:noFill/>
                </a:ln>
                <a:solidFill>
                  <a:srgbClr val="000000"/>
                </a:solidFill>
                <a:effectLst/>
                <a:uLnTx/>
                <a:uFillTx/>
                <a:latin typeface="Calibri"/>
                <a:ea typeface="Calibri"/>
                <a:cs typeface="Calibri"/>
                <a:sym typeface="Calibri"/>
              </a:rPr>
              <a:t>to </a:t>
            </a:r>
            <a:r>
              <a:rPr kumimoji="0" lang="en" sz="2700" b="0" i="0" u="none" strike="noStrike" kern="0" cap="none" spc="0" normalizeH="0" baseline="0" noProof="0" dirty="0">
                <a:ln>
                  <a:noFill/>
                </a:ln>
                <a:solidFill>
                  <a:srgbClr val="000000"/>
                </a:solidFill>
                <a:effectLst/>
                <a:uLnTx/>
                <a:uFillTx/>
                <a:latin typeface="Calibri"/>
                <a:ea typeface="Calibri"/>
                <a:cs typeface="Calibri"/>
                <a:sym typeface="Calibri"/>
              </a:rPr>
              <a:t>incorporate a wide range of hybrid storage configurations</a:t>
            </a:r>
            <a:endParaRPr kumimoji="0" sz="26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Tree>
  </p:cSld>
  <p:clrMapOvr>
    <a:masterClrMapping/>
  </p:clrMapOvr>
</p:sld>
</file>

<file path=ppt/slides/slide339.xml><?xml version="1.0" encoding="utf-8"?>
<p:sld xmlns:a="http://schemas.openxmlformats.org/drawingml/2006/main" xmlns:r="http://schemas.openxmlformats.org/officeDocument/2006/relationships" xmlns:p="http://schemas.openxmlformats.org/presentationml/2006/main">
  <p:cSld>
    <p:spTree>
      <p:nvGrpSpPr>
        <p:cNvPr id="1" name="Shape 254"/>
        <p:cNvGrpSpPr/>
        <p:nvPr/>
      </p:nvGrpSpPr>
      <p:grpSpPr>
        <a:xfrm>
          <a:off x="0" y="0"/>
          <a:ext cx="0" cy="0"/>
          <a:chOff x="0" y="0"/>
          <a:chExt cx="0" cy="0"/>
        </a:xfrm>
      </p:grpSpPr>
      <p:sp>
        <p:nvSpPr>
          <p:cNvPr id="255" name="Google Shape;255;p43"/>
          <p:cNvSpPr txBox="1">
            <a:spLocks noGrp="1"/>
          </p:cNvSpPr>
          <p:nvPr>
            <p:ph type="body" idx="1"/>
          </p:nvPr>
        </p:nvSpPr>
        <p:spPr>
          <a:xfrm>
            <a:off x="169000" y="4023320"/>
            <a:ext cx="8894700" cy="2286000"/>
          </a:xfrm>
          <a:prstGeom prst="rect">
            <a:avLst/>
          </a:prstGeom>
        </p:spPr>
        <p:txBody>
          <a:bodyPr spcFirstLastPara="1" wrap="square" lIns="91425" tIns="45700" rIns="91425" bIns="45700" anchor="t" anchorCtr="0">
            <a:normAutofit fontScale="85000" lnSpcReduction="10000"/>
          </a:bodyPr>
          <a:lstStyle/>
          <a:p>
            <a:pPr marL="177800" indent="-214630">
              <a:lnSpc>
                <a:spcPct val="115000"/>
              </a:lnSpc>
              <a:spcBef>
                <a:spcPts val="300"/>
              </a:spcBef>
              <a:buSzPct val="100000"/>
              <a:buFont typeface="Lato"/>
              <a:buChar char="•"/>
            </a:pPr>
            <a:r>
              <a:rPr lang="en" dirty="0"/>
              <a:t>RL is a framework for decision making</a:t>
            </a:r>
            <a:endParaRPr dirty="0"/>
          </a:p>
          <a:p>
            <a:pPr marL="520700" lvl="1" indent="-205740">
              <a:lnSpc>
                <a:spcPct val="115000"/>
              </a:lnSpc>
              <a:spcBef>
                <a:spcPts val="0"/>
              </a:spcBef>
              <a:buSzPct val="100000"/>
              <a:buFont typeface="Tahoma"/>
              <a:buChar char="•"/>
            </a:pPr>
            <a:r>
              <a:rPr lang="en" dirty="0"/>
              <a:t>An </a:t>
            </a:r>
            <a:r>
              <a:rPr lang="en" b="1" dirty="0">
                <a:solidFill>
                  <a:srgbClr val="B45F06"/>
                </a:solidFill>
              </a:rPr>
              <a:t>autonomous</a:t>
            </a:r>
            <a:r>
              <a:rPr lang="en" dirty="0"/>
              <a:t> </a:t>
            </a:r>
            <a:r>
              <a:rPr lang="en" b="1" dirty="0">
                <a:solidFill>
                  <a:srgbClr val="B45F06"/>
                </a:solidFill>
              </a:rPr>
              <a:t>agent</a:t>
            </a:r>
            <a:r>
              <a:rPr lang="en" dirty="0">
                <a:solidFill>
                  <a:srgbClr val="B45F06"/>
                </a:solidFill>
              </a:rPr>
              <a:t> </a:t>
            </a:r>
            <a:r>
              <a:rPr lang="en" b="1" dirty="0">
                <a:solidFill>
                  <a:srgbClr val="B45F06"/>
                </a:solidFill>
              </a:rPr>
              <a:t>observes</a:t>
            </a:r>
            <a:r>
              <a:rPr lang="en" dirty="0">
                <a:solidFill>
                  <a:srgbClr val="B45F06"/>
                </a:solidFill>
              </a:rPr>
              <a:t> </a:t>
            </a:r>
            <a:r>
              <a:rPr lang="en" dirty="0"/>
              <a:t>the current </a:t>
            </a:r>
            <a:r>
              <a:rPr lang="en" b="1" dirty="0">
                <a:solidFill>
                  <a:srgbClr val="0000FF"/>
                </a:solidFill>
              </a:rPr>
              <a:t>state</a:t>
            </a:r>
            <a:r>
              <a:rPr lang="en" b="1" dirty="0"/>
              <a:t> </a:t>
            </a:r>
            <a:r>
              <a:rPr lang="en" dirty="0"/>
              <a:t>of the environment</a:t>
            </a:r>
            <a:endParaRPr dirty="0"/>
          </a:p>
          <a:p>
            <a:pPr marL="520700" lvl="1" indent="-205740">
              <a:lnSpc>
                <a:spcPct val="115000"/>
              </a:lnSpc>
              <a:spcBef>
                <a:spcPts val="0"/>
              </a:spcBef>
              <a:buSzPct val="100000"/>
              <a:buFont typeface="Tahoma"/>
              <a:buChar char="•"/>
            </a:pPr>
            <a:r>
              <a:rPr lang="en" dirty="0"/>
              <a:t>It </a:t>
            </a:r>
            <a:r>
              <a:rPr lang="en" b="1" dirty="0">
                <a:solidFill>
                  <a:srgbClr val="B45F06"/>
                </a:solidFill>
              </a:rPr>
              <a:t>interacts</a:t>
            </a:r>
            <a:r>
              <a:rPr lang="en" dirty="0"/>
              <a:t> with the environment by taking </a:t>
            </a:r>
            <a:r>
              <a:rPr lang="en" b="1" dirty="0">
                <a:solidFill>
                  <a:srgbClr val="0000FF"/>
                </a:solidFill>
              </a:rPr>
              <a:t>actions</a:t>
            </a:r>
            <a:endParaRPr b="1" dirty="0">
              <a:solidFill>
                <a:srgbClr val="0000FF"/>
              </a:solidFill>
            </a:endParaRPr>
          </a:p>
          <a:p>
            <a:pPr marL="520700" lvl="1" indent="-205740">
              <a:lnSpc>
                <a:spcPct val="115000"/>
              </a:lnSpc>
              <a:spcBef>
                <a:spcPts val="0"/>
              </a:spcBef>
              <a:buSzPct val="100000"/>
              <a:buFont typeface="Tahoma"/>
              <a:buChar char="•"/>
            </a:pPr>
            <a:r>
              <a:rPr lang="en" dirty="0"/>
              <a:t>Agent is </a:t>
            </a:r>
            <a:r>
              <a:rPr lang="en" b="1" dirty="0">
                <a:solidFill>
                  <a:srgbClr val="0000FF"/>
                </a:solidFill>
              </a:rPr>
              <a:t>rewarded</a:t>
            </a:r>
            <a:r>
              <a:rPr lang="en" b="1" dirty="0"/>
              <a:t> </a:t>
            </a:r>
            <a:r>
              <a:rPr lang="en" dirty="0"/>
              <a:t>or </a:t>
            </a:r>
            <a:r>
              <a:rPr lang="en" b="1" dirty="0">
                <a:solidFill>
                  <a:srgbClr val="0000FF"/>
                </a:solidFill>
              </a:rPr>
              <a:t>penalized</a:t>
            </a:r>
            <a:r>
              <a:rPr lang="en" b="1" dirty="0"/>
              <a:t> </a:t>
            </a:r>
            <a:r>
              <a:rPr lang="en" dirty="0"/>
              <a:t>based on the consequences of its actions</a:t>
            </a:r>
            <a:endParaRPr dirty="0"/>
          </a:p>
          <a:p>
            <a:pPr marL="520700" lvl="1" indent="-205740">
              <a:lnSpc>
                <a:spcPct val="115000"/>
              </a:lnSpc>
              <a:spcBef>
                <a:spcPts val="0"/>
              </a:spcBef>
              <a:buSzPct val="100000"/>
              <a:buFont typeface="Tahoma"/>
              <a:buChar char="•"/>
            </a:pPr>
            <a:r>
              <a:rPr lang="en" dirty="0"/>
              <a:t>Agent tries to maximize the cumulative reward</a:t>
            </a:r>
            <a:endParaRPr dirty="0"/>
          </a:p>
        </p:txBody>
      </p:sp>
      <p:sp>
        <p:nvSpPr>
          <p:cNvPr id="257" name="Google Shape;257;p43"/>
          <p:cNvSpPr txBox="1">
            <a:spLocks noGrp="1"/>
          </p:cNvSpPr>
          <p:nvPr>
            <p:ph type="title"/>
          </p:nvPr>
        </p:nvSpPr>
        <p:spPr>
          <a:xfrm>
            <a:off x="169011" y="956501"/>
            <a:ext cx="8894700" cy="454500"/>
          </a:xfrm>
          <a:prstGeom prst="rect">
            <a:avLst/>
          </a:prstGeom>
        </p:spPr>
        <p:txBody>
          <a:bodyPr spcFirstLastPara="1" wrap="square" lIns="91425" tIns="45700" rIns="91425" bIns="45700" anchor="ctr" anchorCtr="0">
            <a:noAutofit/>
          </a:bodyPr>
          <a:lstStyle/>
          <a:p>
            <a:pPr>
              <a:lnSpc>
                <a:spcPct val="100000"/>
              </a:lnSpc>
            </a:pPr>
            <a:r>
              <a:rPr lang="en"/>
              <a:t>Basics of Reinforcement Learning</a:t>
            </a:r>
            <a:endParaRPr>
              <a:solidFill>
                <a:srgbClr val="264478"/>
              </a:solidFill>
              <a:latin typeface="Garamond"/>
              <a:ea typeface="Garamond"/>
              <a:cs typeface="Garamond"/>
              <a:sym typeface="Garamond"/>
            </a:endParaRPr>
          </a:p>
        </p:txBody>
      </p:sp>
      <p:pic>
        <p:nvPicPr>
          <p:cNvPr id="2" name="Picture 1">
            <a:extLst>
              <a:ext uri="{FF2B5EF4-FFF2-40B4-BE49-F238E27FC236}">
                <a16:creationId xmlns:a16="http://schemas.microsoft.com/office/drawing/2014/main" id="{AB006B64-CE11-4015-A7C3-D199B17C25D7}"/>
              </a:ext>
            </a:extLst>
          </p:cNvPr>
          <p:cNvPicPr>
            <a:picLocks noChangeAspect="1"/>
          </p:cNvPicPr>
          <p:nvPr/>
        </p:nvPicPr>
        <p:blipFill rotWithShape="1">
          <a:blip r:embed="rId3"/>
          <a:srcRect t="10300" b="48431"/>
          <a:stretch/>
        </p:blipFill>
        <p:spPr>
          <a:xfrm>
            <a:off x="857383" y="1553682"/>
            <a:ext cx="7108149" cy="1875318"/>
          </a:xfrm>
          <a:prstGeom prst="rect">
            <a:avLst/>
          </a:prstGeom>
        </p:spPr>
      </p:pic>
    </p:spTree>
  </p:cSld>
  <p:clrMapOvr>
    <a:masterClrMapping/>
  </p:clrMapOvr>
</p:sld>
</file>

<file path=ppt/slides/slide340.xml><?xml version="1.0" encoding="utf-8"?>
<p:sld xmlns:a="http://schemas.openxmlformats.org/drawingml/2006/main" xmlns:r="http://schemas.openxmlformats.org/officeDocument/2006/relationships" xmlns:p="http://schemas.openxmlformats.org/presentationml/2006/main">
  <p:cSld>
    <p:spTree>
      <p:nvGrpSpPr>
        <p:cNvPr id="1" name="Shape 261"/>
        <p:cNvGrpSpPr/>
        <p:nvPr/>
      </p:nvGrpSpPr>
      <p:grpSpPr>
        <a:xfrm>
          <a:off x="0" y="0"/>
          <a:ext cx="0" cy="0"/>
          <a:chOff x="0" y="0"/>
          <a:chExt cx="0" cy="0"/>
        </a:xfrm>
      </p:grpSpPr>
      <p:sp>
        <p:nvSpPr>
          <p:cNvPr id="262" name="Google Shape;262;p44"/>
          <p:cNvSpPr txBox="1">
            <a:spLocks noGrp="1"/>
          </p:cNvSpPr>
          <p:nvPr>
            <p:ph type="title"/>
          </p:nvPr>
        </p:nvSpPr>
        <p:spPr>
          <a:xfrm>
            <a:off x="169011" y="956501"/>
            <a:ext cx="8894700" cy="454500"/>
          </a:xfrm>
          <a:prstGeom prst="rect">
            <a:avLst/>
          </a:prstGeom>
        </p:spPr>
        <p:txBody>
          <a:bodyPr spcFirstLastPara="1" wrap="square" lIns="91425" tIns="45700" rIns="91425" bIns="45700" anchor="ctr" anchorCtr="0">
            <a:noAutofit/>
          </a:bodyPr>
          <a:lstStyle/>
          <a:p>
            <a:r>
              <a:rPr lang="en"/>
              <a:t>Applying RL to Data Placement</a:t>
            </a:r>
            <a:endParaRPr/>
          </a:p>
        </p:txBody>
      </p:sp>
      <p:sp>
        <p:nvSpPr>
          <p:cNvPr id="263" name="Google Shape;263;p44"/>
          <p:cNvSpPr txBox="1">
            <a:spLocks noGrp="1"/>
          </p:cNvSpPr>
          <p:nvPr>
            <p:ph type="body" idx="1"/>
          </p:nvPr>
        </p:nvSpPr>
        <p:spPr>
          <a:xfrm>
            <a:off x="169011" y="1559379"/>
            <a:ext cx="8894700" cy="4064700"/>
          </a:xfrm>
          <a:prstGeom prst="rect">
            <a:avLst/>
          </a:prstGeom>
        </p:spPr>
        <p:txBody>
          <a:bodyPr spcFirstLastPara="1" wrap="square" lIns="91425" tIns="45700" rIns="91425" bIns="45700" anchor="t" anchorCtr="0">
            <a:normAutofit/>
          </a:bodyPr>
          <a:lstStyle/>
          <a:p>
            <a:pPr marL="0" indent="0">
              <a:lnSpc>
                <a:spcPct val="100000"/>
              </a:lnSpc>
              <a:buNone/>
            </a:pPr>
            <a:r>
              <a:rPr lang="en"/>
              <a:t>Key factors in applying RL for data placement in a hybrid storage system</a:t>
            </a:r>
            <a:endParaRPr/>
          </a:p>
          <a:p>
            <a:pPr>
              <a:lnSpc>
                <a:spcPct val="100000"/>
              </a:lnSpc>
            </a:pPr>
            <a:r>
              <a:rPr lang="en"/>
              <a:t>RL agent needs to be</a:t>
            </a:r>
            <a:r>
              <a:rPr lang="en" b="1">
                <a:solidFill>
                  <a:srgbClr val="674EA7"/>
                </a:solidFill>
              </a:rPr>
              <a:t> </a:t>
            </a:r>
            <a:r>
              <a:rPr lang="en" b="1">
                <a:solidFill>
                  <a:srgbClr val="0000FF"/>
                </a:solidFill>
              </a:rPr>
              <a:t>aware of: </a:t>
            </a:r>
            <a:endParaRPr b="1">
              <a:solidFill>
                <a:srgbClr val="0000FF"/>
              </a:solidFill>
            </a:endParaRPr>
          </a:p>
          <a:p>
            <a:pPr lvl="1">
              <a:lnSpc>
                <a:spcPct val="100000"/>
              </a:lnSpc>
              <a:spcBef>
                <a:spcPts val="0"/>
              </a:spcBef>
            </a:pPr>
            <a:r>
              <a:rPr lang="en">
                <a:solidFill>
                  <a:srgbClr val="980000"/>
                </a:solidFill>
              </a:rPr>
              <a:t>asymmetry in read/write latencies</a:t>
            </a:r>
            <a:r>
              <a:rPr lang="en"/>
              <a:t> of a storage device</a:t>
            </a:r>
            <a:endParaRPr/>
          </a:p>
          <a:p>
            <a:pPr lvl="1">
              <a:lnSpc>
                <a:spcPct val="100000"/>
              </a:lnSpc>
              <a:spcBef>
                <a:spcPts val="0"/>
              </a:spcBef>
            </a:pPr>
            <a:r>
              <a:rPr lang="en">
                <a:solidFill>
                  <a:srgbClr val="980000"/>
                </a:solidFill>
              </a:rPr>
              <a:t>differences in latencies</a:t>
            </a:r>
            <a:r>
              <a:rPr lang="en"/>
              <a:t> across hybrid storage devices</a:t>
            </a:r>
            <a:endParaRPr/>
          </a:p>
          <a:p>
            <a:pPr lvl="1">
              <a:lnSpc>
                <a:spcPct val="100000"/>
              </a:lnSpc>
              <a:spcBef>
                <a:spcPts val="0"/>
              </a:spcBef>
              <a:buClr>
                <a:srgbClr val="980000"/>
              </a:buClr>
            </a:pPr>
            <a:r>
              <a:rPr lang="en">
                <a:solidFill>
                  <a:srgbClr val="980000"/>
                </a:solidFill>
              </a:rPr>
              <a:t>application access patterns</a:t>
            </a:r>
            <a:endParaRPr>
              <a:solidFill>
                <a:srgbClr val="980000"/>
              </a:solidFill>
            </a:endParaRPr>
          </a:p>
          <a:p>
            <a:pPr>
              <a:lnSpc>
                <a:spcPct val="100000"/>
              </a:lnSpc>
              <a:spcBef>
                <a:spcPts val="0"/>
              </a:spcBef>
            </a:pPr>
            <a:r>
              <a:rPr lang="en"/>
              <a:t>Data placement module should decide which actions to reward and penalize (credit assignment)</a:t>
            </a:r>
            <a:endParaRPr/>
          </a:p>
          <a:p>
            <a:pPr>
              <a:lnSpc>
                <a:spcPct val="100000"/>
              </a:lnSpc>
              <a:spcBef>
                <a:spcPts val="0"/>
              </a:spcBef>
            </a:pPr>
            <a:r>
              <a:rPr lang="en"/>
              <a:t>Low implementation overhead</a:t>
            </a:r>
            <a:endParaRPr/>
          </a:p>
        </p:txBody>
      </p:sp>
    </p:spTree>
  </p:cSld>
  <p:clrMapOvr>
    <a:masterClrMapping/>
  </p:clrMapOvr>
</p:sld>
</file>

<file path=ppt/slides/slide341.xml><?xml version="1.0" encoding="utf-8"?>
<p:sld xmlns:a="http://schemas.openxmlformats.org/drawingml/2006/main" xmlns:r="http://schemas.openxmlformats.org/officeDocument/2006/relationships" xmlns:p="http://schemas.openxmlformats.org/presentationml/2006/main">
  <p:cSld>
    <p:spTree>
      <p:nvGrpSpPr>
        <p:cNvPr id="1" name="Shape 273"/>
        <p:cNvGrpSpPr/>
        <p:nvPr/>
      </p:nvGrpSpPr>
      <p:grpSpPr>
        <a:xfrm>
          <a:off x="0" y="0"/>
          <a:ext cx="0" cy="0"/>
          <a:chOff x="0" y="0"/>
          <a:chExt cx="0" cy="0"/>
        </a:xfrm>
      </p:grpSpPr>
      <p:sp>
        <p:nvSpPr>
          <p:cNvPr id="274" name="Google Shape;274;p46"/>
          <p:cNvSpPr txBox="1">
            <a:spLocks noGrp="1"/>
          </p:cNvSpPr>
          <p:nvPr>
            <p:ph type="title"/>
          </p:nvPr>
        </p:nvSpPr>
        <p:spPr>
          <a:xfrm>
            <a:off x="169011" y="956501"/>
            <a:ext cx="8894700" cy="454500"/>
          </a:xfrm>
          <a:prstGeom prst="rect">
            <a:avLst/>
          </a:prstGeom>
        </p:spPr>
        <p:txBody>
          <a:bodyPr spcFirstLastPara="1" wrap="square" lIns="91425" tIns="45700" rIns="91425" bIns="45700" anchor="ctr" anchorCtr="0">
            <a:noAutofit/>
          </a:bodyPr>
          <a:lstStyle/>
          <a:p>
            <a:r>
              <a:rPr lang="en"/>
              <a:t>RL State</a:t>
            </a:r>
            <a:endParaRPr/>
          </a:p>
        </p:txBody>
      </p:sp>
      <p:sp>
        <p:nvSpPr>
          <p:cNvPr id="275" name="Google Shape;275;p46"/>
          <p:cNvSpPr txBox="1">
            <a:spLocks noGrp="1"/>
          </p:cNvSpPr>
          <p:nvPr>
            <p:ph type="body" idx="1"/>
          </p:nvPr>
        </p:nvSpPr>
        <p:spPr>
          <a:xfrm>
            <a:off x="169011" y="1559379"/>
            <a:ext cx="8894700" cy="4064700"/>
          </a:xfrm>
          <a:prstGeom prst="rect">
            <a:avLst/>
          </a:prstGeom>
        </p:spPr>
        <p:txBody>
          <a:bodyPr spcFirstLastPara="1" wrap="square" lIns="91425" tIns="45700" rIns="91425" bIns="45700" anchor="t" anchorCtr="0">
            <a:normAutofit/>
          </a:bodyPr>
          <a:lstStyle/>
          <a:p>
            <a:pPr marL="50800" indent="0">
              <a:spcBef>
                <a:spcPts val="0"/>
              </a:spcBef>
              <a:buNone/>
            </a:pPr>
            <a:endParaRPr dirty="0">
              <a:latin typeface="Calibri"/>
              <a:ea typeface="Calibri"/>
              <a:cs typeface="Calibri"/>
              <a:sym typeface="Calibri"/>
            </a:endParaRPr>
          </a:p>
          <a:p>
            <a:pPr>
              <a:spcBef>
                <a:spcPts val="0"/>
              </a:spcBef>
              <a:buFont typeface="Calibri"/>
              <a:buChar char="•"/>
            </a:pPr>
            <a:r>
              <a:rPr lang="en" dirty="0">
                <a:latin typeface="Calibri"/>
                <a:ea typeface="Calibri"/>
                <a:cs typeface="Calibri"/>
                <a:sym typeface="Calibri"/>
              </a:rPr>
              <a:t>Feature selection is performed to select only the most correlated features that affect data placement</a:t>
            </a:r>
            <a:endParaRPr dirty="0">
              <a:latin typeface="Calibri"/>
              <a:ea typeface="Calibri"/>
              <a:cs typeface="Calibri"/>
              <a:sym typeface="Calibri"/>
            </a:endParaRPr>
          </a:p>
          <a:p>
            <a:pPr indent="0">
              <a:spcBef>
                <a:spcPts val="0"/>
              </a:spcBef>
              <a:buNone/>
            </a:pPr>
            <a:endParaRPr dirty="0">
              <a:latin typeface="Calibri"/>
              <a:ea typeface="Calibri"/>
              <a:cs typeface="Calibri"/>
              <a:sym typeface="Calibri"/>
            </a:endParaRPr>
          </a:p>
          <a:p>
            <a:pPr>
              <a:spcBef>
                <a:spcPts val="0"/>
              </a:spcBef>
              <a:buFont typeface="Calibri"/>
              <a:buChar char="•"/>
            </a:pPr>
            <a:r>
              <a:rPr lang="en" dirty="0">
                <a:latin typeface="Calibri"/>
                <a:ea typeface="Calibri"/>
                <a:cs typeface="Calibri"/>
                <a:sym typeface="Calibri"/>
              </a:rPr>
              <a:t>Divide the states into a small number of bins to reduce the state space</a:t>
            </a:r>
            <a:endParaRPr dirty="0">
              <a:latin typeface="Calibri"/>
              <a:ea typeface="Calibri"/>
              <a:cs typeface="Calibri"/>
              <a:sym typeface="Calibri"/>
            </a:endParaRPr>
          </a:p>
        </p:txBody>
      </p:sp>
      <p:pic>
        <p:nvPicPr>
          <p:cNvPr id="2" name="Picture 1">
            <a:extLst>
              <a:ext uri="{FF2B5EF4-FFF2-40B4-BE49-F238E27FC236}">
                <a16:creationId xmlns:a16="http://schemas.microsoft.com/office/drawing/2014/main" id="{8E1969EC-051A-41B4-8562-29CF415E167F}"/>
              </a:ext>
            </a:extLst>
          </p:cNvPr>
          <p:cNvPicPr>
            <a:picLocks noChangeAspect="1"/>
          </p:cNvPicPr>
          <p:nvPr/>
        </p:nvPicPr>
        <p:blipFill rotWithShape="1">
          <a:blip r:embed="rId3"/>
          <a:srcRect t="2304" b="1"/>
          <a:stretch/>
        </p:blipFill>
        <p:spPr>
          <a:xfrm>
            <a:off x="735534" y="4012279"/>
            <a:ext cx="7086600" cy="1507495"/>
          </a:xfrm>
          <a:prstGeom prst="rect">
            <a:avLst/>
          </a:prstGeom>
        </p:spPr>
      </p:pic>
    </p:spTree>
  </p:cSld>
  <p:clrMapOvr>
    <a:masterClrMapping/>
  </p:clrMapOvr>
</p:sld>
</file>

<file path=ppt/slides/slide342.xml><?xml version="1.0" encoding="utf-8"?>
<p:sld xmlns:a="http://schemas.openxmlformats.org/drawingml/2006/main" xmlns:r="http://schemas.openxmlformats.org/officeDocument/2006/relationships" xmlns:p="http://schemas.openxmlformats.org/presentationml/2006/main">
  <p:cSld>
    <p:spTree>
      <p:nvGrpSpPr>
        <p:cNvPr id="1" name="Shape 281"/>
        <p:cNvGrpSpPr/>
        <p:nvPr/>
      </p:nvGrpSpPr>
      <p:grpSpPr>
        <a:xfrm>
          <a:off x="0" y="0"/>
          <a:ext cx="0" cy="0"/>
          <a:chOff x="0" y="0"/>
          <a:chExt cx="0" cy="0"/>
        </a:xfrm>
      </p:grpSpPr>
      <p:sp>
        <p:nvSpPr>
          <p:cNvPr id="282" name="Google Shape;282;p47"/>
          <p:cNvSpPr txBox="1">
            <a:spLocks noGrp="1"/>
          </p:cNvSpPr>
          <p:nvPr>
            <p:ph type="title"/>
          </p:nvPr>
        </p:nvSpPr>
        <p:spPr>
          <a:xfrm>
            <a:off x="169011" y="956501"/>
            <a:ext cx="8894700" cy="454500"/>
          </a:xfrm>
          <a:prstGeom prst="rect">
            <a:avLst/>
          </a:prstGeom>
        </p:spPr>
        <p:txBody>
          <a:bodyPr spcFirstLastPara="1" wrap="square" lIns="91425" tIns="45700" rIns="91425" bIns="45700" anchor="ctr" anchorCtr="0">
            <a:noAutofit/>
          </a:bodyPr>
          <a:lstStyle/>
          <a:p>
            <a:r>
              <a:rPr lang="en"/>
              <a:t>Reward</a:t>
            </a:r>
            <a:endParaRPr/>
          </a:p>
        </p:txBody>
      </p:sp>
      <p:sp>
        <p:nvSpPr>
          <p:cNvPr id="283" name="Google Shape;283;p47"/>
          <p:cNvSpPr txBox="1">
            <a:spLocks noGrp="1"/>
          </p:cNvSpPr>
          <p:nvPr>
            <p:ph type="body" idx="1"/>
          </p:nvPr>
        </p:nvSpPr>
        <p:spPr>
          <a:xfrm>
            <a:off x="169000" y="1582800"/>
            <a:ext cx="8894700" cy="2681700"/>
          </a:xfrm>
          <a:prstGeom prst="rect">
            <a:avLst/>
          </a:prstGeom>
        </p:spPr>
        <p:txBody>
          <a:bodyPr spcFirstLastPara="1" wrap="square" lIns="91425" tIns="45700" rIns="91425" bIns="45700" anchor="t" anchorCtr="0">
            <a:noAutofit/>
          </a:bodyPr>
          <a:lstStyle/>
          <a:p>
            <a:pPr indent="-381000">
              <a:lnSpc>
                <a:spcPct val="100000"/>
              </a:lnSpc>
              <a:buSzPts val="2400"/>
            </a:pPr>
            <a:r>
              <a:rPr lang="en" sz="2400"/>
              <a:t>For every action at time-step </a:t>
            </a:r>
            <a:r>
              <a:rPr lang="en" sz="2400" i="1"/>
              <a:t>t</a:t>
            </a:r>
            <a:r>
              <a:rPr lang="en" sz="2400"/>
              <a:t>, Sibyl gets a reward from the environment at time-step </a:t>
            </a:r>
            <a:r>
              <a:rPr lang="en" sz="2400" i="1"/>
              <a:t>t</a:t>
            </a:r>
            <a:r>
              <a:rPr lang="en" sz="2400"/>
              <a:t> + 1</a:t>
            </a:r>
            <a:endParaRPr sz="2400"/>
          </a:p>
          <a:p>
            <a:pPr indent="-381000">
              <a:lnSpc>
                <a:spcPct val="100000"/>
              </a:lnSpc>
              <a:spcBef>
                <a:spcPts val="0"/>
              </a:spcBef>
              <a:buSzPts val="2400"/>
            </a:pPr>
            <a:r>
              <a:rPr lang="en" sz="2400">
                <a:solidFill>
                  <a:srgbClr val="0000FF"/>
                </a:solidFill>
              </a:rPr>
              <a:t>Reward</a:t>
            </a:r>
            <a:r>
              <a:rPr lang="en" sz="2400"/>
              <a:t> acts as a </a:t>
            </a:r>
            <a:r>
              <a:rPr lang="en" sz="2400" b="1">
                <a:solidFill>
                  <a:srgbClr val="38761D"/>
                </a:solidFill>
              </a:rPr>
              <a:t>feedback</a:t>
            </a:r>
            <a:r>
              <a:rPr lang="en" sz="2400">
                <a:solidFill>
                  <a:srgbClr val="674EA7"/>
                </a:solidFill>
              </a:rPr>
              <a:t> </a:t>
            </a:r>
            <a:r>
              <a:rPr lang="en" sz="2400"/>
              <a:t>to the agent’s past action</a:t>
            </a:r>
            <a:endParaRPr sz="2400"/>
          </a:p>
          <a:p>
            <a:pPr indent="-381000">
              <a:lnSpc>
                <a:spcPct val="100000"/>
              </a:lnSpc>
              <a:spcBef>
                <a:spcPts val="0"/>
              </a:spcBef>
              <a:buSzPts val="2400"/>
            </a:pPr>
            <a:r>
              <a:rPr lang="en" sz="2400" b="1">
                <a:solidFill>
                  <a:srgbClr val="BF9000"/>
                </a:solidFill>
              </a:rPr>
              <a:t>Request latency</a:t>
            </a:r>
            <a:r>
              <a:rPr lang="en" sz="2400">
                <a:solidFill>
                  <a:srgbClr val="BF9000"/>
                </a:solidFill>
              </a:rPr>
              <a:t> </a:t>
            </a:r>
            <a:r>
              <a:rPr lang="en" sz="2400"/>
              <a:t>faithfully captures the status of the hybrid storage system</a:t>
            </a:r>
            <a:endParaRPr sz="2400"/>
          </a:p>
          <a:p>
            <a:pPr indent="-381000">
              <a:lnSpc>
                <a:spcPct val="100000"/>
              </a:lnSpc>
              <a:spcBef>
                <a:spcPts val="0"/>
              </a:spcBef>
              <a:buSzPts val="2400"/>
            </a:pPr>
            <a:r>
              <a:rPr lang="en" sz="2400" b="1">
                <a:solidFill>
                  <a:srgbClr val="BF9000"/>
                </a:solidFill>
              </a:rPr>
              <a:t>Penalty</a:t>
            </a:r>
            <a:r>
              <a:rPr lang="en" sz="2400"/>
              <a:t> value is chosen to prevent the agent from aggressively servicing all the requests from the faster device</a:t>
            </a:r>
            <a:endParaRPr sz="2400"/>
          </a:p>
          <a:p>
            <a:pPr marL="0" indent="0">
              <a:buNone/>
            </a:pPr>
            <a:endParaRPr/>
          </a:p>
          <a:p>
            <a:pPr indent="0">
              <a:buNone/>
            </a:pPr>
            <a:endParaRPr/>
          </a:p>
        </p:txBody>
      </p:sp>
      <p:grpSp>
        <p:nvGrpSpPr>
          <p:cNvPr id="284" name="Google Shape;284;p47"/>
          <p:cNvGrpSpPr/>
          <p:nvPr/>
        </p:nvGrpSpPr>
        <p:grpSpPr>
          <a:xfrm>
            <a:off x="200325" y="4306369"/>
            <a:ext cx="8743350" cy="1048525"/>
            <a:chOff x="267900" y="728738"/>
            <a:chExt cx="8743350" cy="1048525"/>
          </a:xfrm>
        </p:grpSpPr>
        <p:pic>
          <p:nvPicPr>
            <p:cNvPr id="285" name="Google Shape;285;p47"/>
            <p:cNvPicPr preferRelativeResize="0"/>
            <p:nvPr/>
          </p:nvPicPr>
          <p:blipFill>
            <a:blip r:embed="rId3">
              <a:alphaModFix/>
            </a:blip>
            <a:stretch>
              <a:fillRect/>
            </a:stretch>
          </p:blipFill>
          <p:spPr>
            <a:xfrm>
              <a:off x="267900" y="728738"/>
              <a:ext cx="6657225" cy="1048525"/>
            </a:xfrm>
            <a:prstGeom prst="rect">
              <a:avLst/>
            </a:prstGeom>
            <a:noFill/>
            <a:ln>
              <a:noFill/>
            </a:ln>
          </p:spPr>
        </p:pic>
        <p:sp>
          <p:nvSpPr>
            <p:cNvPr id="286" name="Google Shape;286;p47"/>
            <p:cNvSpPr txBox="1"/>
            <p:nvPr/>
          </p:nvSpPr>
          <p:spPr>
            <a:xfrm>
              <a:off x="6982050" y="960513"/>
              <a:ext cx="2029200" cy="784800"/>
            </a:xfrm>
            <a:prstGeom prst="rect">
              <a:avLst/>
            </a:prstGeom>
            <a:noFill/>
            <a:ln>
              <a:noFill/>
            </a:ln>
          </p:spPr>
          <p:txBody>
            <a:bodyPr spcFirstLastPara="1" wrap="square" lIns="91425" tIns="91425" rIns="91425" bIns="91425"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r>
                <a:rPr kumimoji="0" lang="en" sz="1300" b="0" i="1" u="none" strike="noStrike" kern="0" cap="none" spc="0" normalizeH="0" baseline="0" noProof="0">
                  <a:ln>
                    <a:noFill/>
                  </a:ln>
                  <a:solidFill>
                    <a:srgbClr val="000000"/>
                  </a:solidFill>
                  <a:effectLst/>
                  <a:uLnTx/>
                  <a:uFillTx/>
                  <a:latin typeface="Lato"/>
                  <a:ea typeface="Lato"/>
                  <a:cs typeface="Lato"/>
                  <a:sym typeface="Lato"/>
                </a:rPr>
                <a:t>L</a:t>
              </a:r>
              <a:r>
                <a:rPr kumimoji="0" lang="en" sz="1300" b="0" i="1" u="none" strike="noStrike" kern="0" cap="none" spc="0" normalizeH="0" baseline="-25000" noProof="0">
                  <a:ln>
                    <a:noFill/>
                  </a:ln>
                  <a:solidFill>
                    <a:srgbClr val="000000"/>
                  </a:solidFill>
                  <a:effectLst/>
                  <a:uLnTx/>
                  <a:uFillTx/>
                  <a:latin typeface="Lato"/>
                  <a:ea typeface="Lato"/>
                  <a:cs typeface="Lato"/>
                  <a:sym typeface="Lato"/>
                </a:rPr>
                <a:t>t</a:t>
              </a:r>
              <a:r>
                <a:rPr kumimoji="0" lang="en" sz="1300" b="0" i="0" u="none" strike="noStrike" kern="0" cap="none" spc="0" normalizeH="0" baseline="0" noProof="0">
                  <a:ln>
                    <a:noFill/>
                  </a:ln>
                  <a:solidFill>
                    <a:srgbClr val="000000"/>
                  </a:solidFill>
                  <a:effectLst/>
                  <a:uLnTx/>
                  <a:uFillTx/>
                  <a:latin typeface="Lato"/>
                  <a:ea typeface="Lato"/>
                  <a:cs typeface="Lato"/>
                  <a:sym typeface="Lato"/>
                </a:rPr>
                <a:t> = latency of the request</a:t>
              </a:r>
              <a:endParaRPr kumimoji="0" sz="1300" b="0" i="0" u="none" strike="noStrike" kern="0" cap="none" spc="0" normalizeH="0" baseline="0" noProof="0">
                <a:ln>
                  <a:noFill/>
                </a:ln>
                <a:solidFill>
                  <a:srgbClr val="000000"/>
                </a:solidFill>
                <a:effectLst/>
                <a:uLnTx/>
                <a:uFillTx/>
                <a:latin typeface="Lato"/>
                <a:ea typeface="Lato"/>
                <a:cs typeface="Lato"/>
                <a:sym typeface="Lato"/>
              </a:endParaRPr>
            </a:p>
            <a:p>
              <a:pPr marL="0" marR="0" lvl="0" indent="0" algn="l" defTabSz="914400" rtl="0" eaLnBrk="1" fontAlgn="auto" latinLnBrk="0" hangingPunct="1">
                <a:lnSpc>
                  <a:spcPct val="100000"/>
                </a:lnSpc>
                <a:spcBef>
                  <a:spcPts val="0"/>
                </a:spcBef>
                <a:spcAft>
                  <a:spcPts val="0"/>
                </a:spcAft>
                <a:buClr>
                  <a:srgbClr val="000000"/>
                </a:buClr>
                <a:buSzTx/>
                <a:buFontTx/>
                <a:buNone/>
                <a:tabLst/>
                <a:defRPr/>
              </a:pPr>
              <a:r>
                <a:rPr kumimoji="0" lang="en" sz="1300" b="0" i="1" u="none" strike="noStrike" kern="0" cap="none" spc="0" normalizeH="0" baseline="0" noProof="0">
                  <a:ln>
                    <a:noFill/>
                  </a:ln>
                  <a:solidFill>
                    <a:srgbClr val="000000"/>
                  </a:solidFill>
                  <a:effectLst/>
                  <a:uLnTx/>
                  <a:uFillTx/>
                  <a:latin typeface="Lato"/>
                  <a:ea typeface="Lato"/>
                  <a:cs typeface="Lato"/>
                  <a:sym typeface="Lato"/>
                </a:rPr>
                <a:t>R</a:t>
              </a:r>
              <a:r>
                <a:rPr kumimoji="0" lang="en" sz="1300" b="0" i="1" u="none" strike="noStrike" kern="0" cap="none" spc="0" normalizeH="0" baseline="-25000" noProof="0">
                  <a:ln>
                    <a:noFill/>
                  </a:ln>
                  <a:solidFill>
                    <a:srgbClr val="000000"/>
                  </a:solidFill>
                  <a:effectLst/>
                  <a:uLnTx/>
                  <a:uFillTx/>
                  <a:latin typeface="Lato"/>
                  <a:ea typeface="Lato"/>
                  <a:cs typeface="Lato"/>
                  <a:sym typeface="Lato"/>
                </a:rPr>
                <a:t>p</a:t>
              </a:r>
              <a:r>
                <a:rPr kumimoji="0" lang="en" sz="1300" b="0" i="0" u="none" strike="noStrike" kern="0" cap="none" spc="0" normalizeH="0" baseline="0" noProof="0">
                  <a:ln>
                    <a:noFill/>
                  </a:ln>
                  <a:solidFill>
                    <a:srgbClr val="000000"/>
                  </a:solidFill>
                  <a:effectLst/>
                  <a:uLnTx/>
                  <a:uFillTx/>
                  <a:latin typeface="Lato"/>
                  <a:ea typeface="Lato"/>
                  <a:cs typeface="Lato"/>
                  <a:sym typeface="Lato"/>
                </a:rPr>
                <a:t> = eviction penalty</a:t>
              </a:r>
              <a:endParaRPr kumimoji="0" sz="1300" b="0" i="0" u="none" strike="noStrike" kern="0" cap="none" spc="0" normalizeH="0" baseline="0" noProof="0">
                <a:ln>
                  <a:noFill/>
                </a:ln>
                <a:solidFill>
                  <a:srgbClr val="000000"/>
                </a:solidFill>
                <a:effectLst/>
                <a:uLnTx/>
                <a:uFillTx/>
                <a:latin typeface="Lato"/>
                <a:ea typeface="Lato"/>
                <a:cs typeface="Lato"/>
                <a:sym typeface="Lato"/>
              </a:endParaRPr>
            </a:p>
          </p:txBody>
        </p:sp>
      </p:grpSp>
    </p:spTree>
  </p:cSld>
  <p:clrMapOvr>
    <a:masterClrMapping/>
  </p:clrMapOvr>
</p:sld>
</file>

<file path=ppt/slides/slide343.xml><?xml version="1.0" encoding="utf-8"?>
<p:sld xmlns:a="http://schemas.openxmlformats.org/drawingml/2006/main" xmlns:r="http://schemas.openxmlformats.org/officeDocument/2006/relationships" xmlns:p="http://schemas.openxmlformats.org/presentationml/2006/main">
  <p:cSld>
    <p:spTree>
      <p:nvGrpSpPr>
        <p:cNvPr id="1" name="Shape 301"/>
        <p:cNvGrpSpPr/>
        <p:nvPr/>
      </p:nvGrpSpPr>
      <p:grpSpPr>
        <a:xfrm>
          <a:off x="0" y="0"/>
          <a:ext cx="0" cy="0"/>
          <a:chOff x="0" y="0"/>
          <a:chExt cx="0" cy="0"/>
        </a:xfrm>
      </p:grpSpPr>
      <p:pic>
        <p:nvPicPr>
          <p:cNvPr id="302" name="Google Shape;302;p49"/>
          <p:cNvPicPr preferRelativeResize="0"/>
          <p:nvPr/>
        </p:nvPicPr>
        <p:blipFill rotWithShape="1">
          <a:blip r:embed="rId3">
            <a:alphaModFix/>
          </a:blip>
          <a:srcRect l="3218" t="10120" r="1851"/>
          <a:stretch/>
        </p:blipFill>
        <p:spPr>
          <a:xfrm>
            <a:off x="222051" y="1507501"/>
            <a:ext cx="8434251" cy="3637701"/>
          </a:xfrm>
          <a:prstGeom prst="rect">
            <a:avLst/>
          </a:prstGeom>
          <a:noFill/>
          <a:ln>
            <a:noFill/>
          </a:ln>
        </p:spPr>
      </p:pic>
      <p:sp>
        <p:nvSpPr>
          <p:cNvPr id="303" name="Google Shape;303;p49"/>
          <p:cNvSpPr txBox="1">
            <a:spLocks noGrp="1"/>
          </p:cNvSpPr>
          <p:nvPr>
            <p:ph type="title"/>
          </p:nvPr>
        </p:nvSpPr>
        <p:spPr>
          <a:xfrm>
            <a:off x="169011" y="956501"/>
            <a:ext cx="8894700" cy="454500"/>
          </a:xfrm>
          <a:prstGeom prst="rect">
            <a:avLst/>
          </a:prstGeom>
        </p:spPr>
        <p:txBody>
          <a:bodyPr spcFirstLastPara="1" wrap="square" lIns="91425" tIns="45700" rIns="91425" bIns="45700" anchor="ctr" anchorCtr="0">
            <a:noAutofit/>
          </a:bodyPr>
          <a:lstStyle/>
          <a:p>
            <a:r>
              <a:rPr lang="en"/>
              <a:t>Overview of Sibyl</a:t>
            </a:r>
            <a:endParaRPr/>
          </a:p>
        </p:txBody>
      </p:sp>
      <p:sp>
        <p:nvSpPr>
          <p:cNvPr id="304" name="Google Shape;304;p49"/>
          <p:cNvSpPr/>
          <p:nvPr/>
        </p:nvSpPr>
        <p:spPr>
          <a:xfrm>
            <a:off x="44350" y="4961800"/>
            <a:ext cx="9144000" cy="705600"/>
          </a:xfrm>
          <a:prstGeom prst="rect">
            <a:avLst/>
          </a:prstGeom>
          <a:solidFill>
            <a:schemeClr val="accent1"/>
          </a:solidFill>
          <a:ln w="12700" cap="flat" cmpd="sng">
            <a:solidFill>
              <a:srgbClr val="31538F"/>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2300" b="0" i="0" u="none" strike="noStrike" kern="0" cap="none" spc="0" normalizeH="0" baseline="0" noProof="0" dirty="0">
                <a:ln>
                  <a:noFill/>
                </a:ln>
                <a:solidFill>
                  <a:srgbClr val="FFFFFF"/>
                </a:solidFill>
                <a:effectLst/>
                <a:uLnTx/>
                <a:uFillTx/>
                <a:latin typeface="Lato"/>
                <a:ea typeface="Lato"/>
                <a:cs typeface="Lato"/>
                <a:sym typeface="Lato"/>
              </a:rPr>
              <a:t>The two threads run asynchronously to prevent training delay from affecting the inference time</a:t>
            </a:r>
            <a:endParaRPr kumimoji="0" sz="2300" b="0" i="0" u="none" strike="noStrike" kern="0" cap="none" spc="0" normalizeH="0" baseline="0" noProof="0" dirty="0">
              <a:ln>
                <a:noFill/>
              </a:ln>
              <a:solidFill>
                <a:srgbClr val="FFFFFF"/>
              </a:solidFill>
              <a:effectLst/>
              <a:uLnTx/>
              <a:uFillTx/>
              <a:latin typeface="Lato"/>
              <a:ea typeface="Lato"/>
              <a:cs typeface="Lato"/>
              <a:sym typeface="Lato"/>
            </a:endParaRPr>
          </a:p>
        </p:txBody>
      </p:sp>
    </p:spTree>
  </p:cSld>
  <p:clrMapOvr>
    <a:masterClrMapping/>
  </p:clrMapOvr>
</p:sld>
</file>

<file path=ppt/slides/slide344.xml><?xml version="1.0" encoding="utf-8"?>
<p:sld xmlns:a="http://schemas.openxmlformats.org/drawingml/2006/main" xmlns:r="http://schemas.openxmlformats.org/officeDocument/2006/relationships" xmlns:p="http://schemas.openxmlformats.org/presentationml/2006/main">
  <p:cSld>
    <p:spTree>
      <p:nvGrpSpPr>
        <p:cNvPr id="1" name="Shape 360"/>
        <p:cNvGrpSpPr/>
        <p:nvPr/>
      </p:nvGrpSpPr>
      <p:grpSpPr>
        <a:xfrm>
          <a:off x="0" y="0"/>
          <a:ext cx="0" cy="0"/>
          <a:chOff x="0" y="0"/>
          <a:chExt cx="0" cy="0"/>
        </a:xfrm>
      </p:grpSpPr>
      <p:sp>
        <p:nvSpPr>
          <p:cNvPr id="361" name="Google Shape;361;p57"/>
          <p:cNvSpPr txBox="1">
            <a:spLocks noGrp="1"/>
          </p:cNvSpPr>
          <p:nvPr>
            <p:ph type="title"/>
          </p:nvPr>
        </p:nvSpPr>
        <p:spPr>
          <a:xfrm>
            <a:off x="169011" y="956501"/>
            <a:ext cx="8894700" cy="454500"/>
          </a:xfrm>
          <a:prstGeom prst="rect">
            <a:avLst/>
          </a:prstGeom>
        </p:spPr>
        <p:txBody>
          <a:bodyPr spcFirstLastPara="1" wrap="square" lIns="91425" tIns="45700" rIns="91425" bIns="45700" anchor="ctr" anchorCtr="0">
            <a:noAutofit/>
          </a:bodyPr>
          <a:lstStyle/>
          <a:p>
            <a:r>
              <a:rPr lang="en"/>
              <a:t>Hyper-parameter Tuning</a:t>
            </a:r>
            <a:endParaRPr/>
          </a:p>
        </p:txBody>
      </p:sp>
      <p:sp>
        <p:nvSpPr>
          <p:cNvPr id="362" name="Google Shape;362;p57"/>
          <p:cNvSpPr txBox="1">
            <a:spLocks noGrp="1"/>
          </p:cNvSpPr>
          <p:nvPr>
            <p:ph type="body" idx="1"/>
          </p:nvPr>
        </p:nvSpPr>
        <p:spPr>
          <a:xfrm>
            <a:off x="169011" y="1559379"/>
            <a:ext cx="8894700" cy="4064700"/>
          </a:xfrm>
          <a:prstGeom prst="rect">
            <a:avLst/>
          </a:prstGeom>
        </p:spPr>
        <p:txBody>
          <a:bodyPr spcFirstLastPara="1" wrap="square" lIns="91425" tIns="45700" rIns="91425" bIns="45700" anchor="t" anchorCtr="0">
            <a:normAutofit/>
          </a:bodyPr>
          <a:lstStyle/>
          <a:p>
            <a:r>
              <a:rPr lang="en"/>
              <a:t>Different hyper-parameter configurations were chosen using the design of experiments (DoE) technique</a:t>
            </a:r>
            <a:endParaRPr/>
          </a:p>
        </p:txBody>
      </p:sp>
      <p:pic>
        <p:nvPicPr>
          <p:cNvPr id="2" name="Picture 1">
            <a:extLst>
              <a:ext uri="{FF2B5EF4-FFF2-40B4-BE49-F238E27FC236}">
                <a16:creationId xmlns:a16="http://schemas.microsoft.com/office/drawing/2014/main" id="{8F19F3E4-FA9D-4865-8FAB-7B4A8176F931}"/>
              </a:ext>
            </a:extLst>
          </p:cNvPr>
          <p:cNvPicPr>
            <a:picLocks noChangeAspect="1"/>
          </p:cNvPicPr>
          <p:nvPr/>
        </p:nvPicPr>
        <p:blipFill rotWithShape="1">
          <a:blip r:embed="rId3"/>
          <a:srcRect t="2641" b="1"/>
          <a:stretch/>
        </p:blipFill>
        <p:spPr>
          <a:xfrm>
            <a:off x="44361" y="3481787"/>
            <a:ext cx="9144000" cy="1816834"/>
          </a:xfrm>
          <a:prstGeom prst="rect">
            <a:avLst/>
          </a:prstGeom>
        </p:spPr>
      </p:pic>
    </p:spTree>
  </p:cSld>
  <p:clrMapOvr>
    <a:masterClrMapping/>
  </p:clrMapOvr>
</p:sld>
</file>

<file path=ppt/slides/slide345.xml><?xml version="1.0" encoding="utf-8"?>
<p:sld xmlns:a="http://schemas.openxmlformats.org/drawingml/2006/main" xmlns:r="http://schemas.openxmlformats.org/officeDocument/2006/relationships" xmlns:p="http://schemas.openxmlformats.org/presentationml/2006/main">
  <p:cSld>
    <p:spTree>
      <p:nvGrpSpPr>
        <p:cNvPr id="1" name="Shape 378"/>
        <p:cNvGrpSpPr/>
        <p:nvPr/>
      </p:nvGrpSpPr>
      <p:grpSpPr>
        <a:xfrm>
          <a:off x="0" y="0"/>
          <a:ext cx="0" cy="0"/>
          <a:chOff x="0" y="0"/>
          <a:chExt cx="0" cy="0"/>
        </a:xfrm>
      </p:grpSpPr>
      <p:sp>
        <p:nvSpPr>
          <p:cNvPr id="379" name="Google Shape;379;p59"/>
          <p:cNvSpPr txBox="1">
            <a:spLocks noGrp="1"/>
          </p:cNvSpPr>
          <p:nvPr>
            <p:ph type="title"/>
          </p:nvPr>
        </p:nvSpPr>
        <p:spPr>
          <a:xfrm>
            <a:off x="169011" y="956501"/>
            <a:ext cx="8894700" cy="454500"/>
          </a:xfrm>
          <a:prstGeom prst="rect">
            <a:avLst/>
          </a:prstGeom>
        </p:spPr>
        <p:txBody>
          <a:bodyPr spcFirstLastPara="1" wrap="square" lIns="91425" tIns="45700" rIns="91425" bIns="45700" anchor="ctr" anchorCtr="0">
            <a:noAutofit/>
          </a:bodyPr>
          <a:lstStyle/>
          <a:p>
            <a:r>
              <a:rPr lang="en"/>
              <a:t>Evaluation Methodology</a:t>
            </a:r>
            <a:endParaRPr/>
          </a:p>
        </p:txBody>
      </p:sp>
      <p:sp>
        <p:nvSpPr>
          <p:cNvPr id="380" name="Google Shape;380;p59"/>
          <p:cNvSpPr txBox="1">
            <a:spLocks noGrp="1"/>
          </p:cNvSpPr>
          <p:nvPr>
            <p:ph type="body" idx="1"/>
          </p:nvPr>
        </p:nvSpPr>
        <p:spPr>
          <a:xfrm>
            <a:off x="169011" y="1559379"/>
            <a:ext cx="8894700" cy="4064700"/>
          </a:xfrm>
          <a:prstGeom prst="rect">
            <a:avLst/>
          </a:prstGeom>
        </p:spPr>
        <p:txBody>
          <a:bodyPr spcFirstLastPara="1" wrap="square" lIns="91425" tIns="45700" rIns="91425" bIns="45700" anchor="t" anchorCtr="0">
            <a:normAutofit fontScale="85000" lnSpcReduction="10000"/>
          </a:bodyPr>
          <a:lstStyle/>
          <a:p>
            <a:pPr indent="-393065">
              <a:lnSpc>
                <a:spcPct val="115000"/>
              </a:lnSpc>
              <a:buSzPct val="100000"/>
            </a:pPr>
            <a:r>
              <a:rPr lang="en"/>
              <a:t>Evaluated on a </a:t>
            </a:r>
            <a:r>
              <a:rPr lang="en" b="1">
                <a:solidFill>
                  <a:srgbClr val="0000FF"/>
                </a:solidFill>
              </a:rPr>
              <a:t>real system</a:t>
            </a:r>
            <a:r>
              <a:rPr lang="en"/>
              <a:t> with different hybrid storage configurations</a:t>
            </a:r>
            <a:endParaRPr/>
          </a:p>
          <a:p>
            <a:pPr indent="-393065">
              <a:lnSpc>
                <a:spcPct val="115000"/>
              </a:lnSpc>
              <a:spcBef>
                <a:spcPts val="0"/>
              </a:spcBef>
              <a:buSzPct val="100000"/>
            </a:pPr>
            <a:r>
              <a:rPr lang="en"/>
              <a:t>Hybrid storage system constitutes one contiguous logical block address space </a:t>
            </a:r>
            <a:endParaRPr/>
          </a:p>
          <a:p>
            <a:pPr indent="-393065">
              <a:lnSpc>
                <a:spcPct val="115000"/>
              </a:lnSpc>
              <a:spcBef>
                <a:spcPts val="0"/>
              </a:spcBef>
              <a:buSzPct val="100000"/>
            </a:pPr>
            <a:r>
              <a:rPr lang="en"/>
              <a:t>A custom block driver was implemented to manage the I/O requests to the storage devices</a:t>
            </a:r>
            <a:endParaRPr/>
          </a:p>
          <a:p>
            <a:pPr indent="-393065">
              <a:lnSpc>
                <a:spcPct val="115000"/>
              </a:lnSpc>
              <a:spcBef>
                <a:spcPts val="0"/>
              </a:spcBef>
              <a:buSzPct val="100000"/>
            </a:pPr>
            <a:r>
              <a:rPr lang="en"/>
              <a:t>We evaluate </a:t>
            </a:r>
            <a:r>
              <a:rPr lang="en" b="1">
                <a:solidFill>
                  <a:srgbClr val="000CFF"/>
                </a:solidFill>
              </a:rPr>
              <a:t>three </a:t>
            </a:r>
            <a:r>
              <a:rPr lang="en"/>
              <a:t>different hybrid storage configurations</a:t>
            </a:r>
            <a:endParaRPr/>
          </a:p>
          <a:p>
            <a:pPr lvl="1" indent="-369569">
              <a:lnSpc>
                <a:spcPct val="115000"/>
              </a:lnSpc>
              <a:spcBef>
                <a:spcPts val="0"/>
              </a:spcBef>
              <a:buSzPct val="100000"/>
            </a:pPr>
            <a:r>
              <a:rPr lang="en"/>
              <a:t>Performance-optimized (H&amp;M)</a:t>
            </a:r>
            <a:endParaRPr/>
          </a:p>
          <a:p>
            <a:pPr lvl="1" indent="-369569">
              <a:lnSpc>
                <a:spcPct val="115000"/>
              </a:lnSpc>
              <a:spcBef>
                <a:spcPts val="0"/>
              </a:spcBef>
              <a:buSzPct val="100000"/>
            </a:pPr>
            <a:r>
              <a:rPr lang="en"/>
              <a:t>Cost-optimized (H&amp;L)</a:t>
            </a:r>
            <a:endParaRPr/>
          </a:p>
          <a:p>
            <a:pPr lvl="1" indent="-369569">
              <a:lnSpc>
                <a:spcPct val="115000"/>
              </a:lnSpc>
              <a:spcBef>
                <a:spcPts val="0"/>
              </a:spcBef>
              <a:buSzPct val="100000"/>
            </a:pPr>
            <a:r>
              <a:rPr lang="en"/>
              <a:t>Tri-hybrid storage system </a:t>
            </a:r>
            <a:endParaRPr/>
          </a:p>
        </p:txBody>
      </p:sp>
    </p:spTree>
  </p:cSld>
  <p:clrMapOvr>
    <a:masterClrMapping/>
  </p:clrMapOvr>
</p:sld>
</file>

<file path=ppt/slides/slide346.xml><?xml version="1.0" encoding="utf-8"?>
<p:sld xmlns:a="http://schemas.openxmlformats.org/drawingml/2006/main" xmlns:r="http://schemas.openxmlformats.org/officeDocument/2006/relationships" xmlns:p="http://schemas.openxmlformats.org/presentationml/2006/main">
  <p:cSld>
    <p:spTree>
      <p:nvGrpSpPr>
        <p:cNvPr id="1" name="Shape 384"/>
        <p:cNvGrpSpPr/>
        <p:nvPr/>
      </p:nvGrpSpPr>
      <p:grpSpPr>
        <a:xfrm>
          <a:off x="0" y="0"/>
          <a:ext cx="0" cy="0"/>
          <a:chOff x="0" y="0"/>
          <a:chExt cx="0" cy="0"/>
        </a:xfrm>
      </p:grpSpPr>
      <p:sp>
        <p:nvSpPr>
          <p:cNvPr id="385" name="Google Shape;385;p60"/>
          <p:cNvSpPr txBox="1">
            <a:spLocks noGrp="1"/>
          </p:cNvSpPr>
          <p:nvPr>
            <p:ph type="title"/>
          </p:nvPr>
        </p:nvSpPr>
        <p:spPr>
          <a:xfrm>
            <a:off x="169011" y="956501"/>
            <a:ext cx="8894700" cy="454500"/>
          </a:xfrm>
          <a:prstGeom prst="rect">
            <a:avLst/>
          </a:prstGeom>
        </p:spPr>
        <p:txBody>
          <a:bodyPr spcFirstLastPara="1" wrap="square" lIns="91425" tIns="45700" rIns="91425" bIns="45700" anchor="ctr" anchorCtr="0">
            <a:noAutofit/>
          </a:bodyPr>
          <a:lstStyle/>
          <a:p>
            <a:r>
              <a:rPr lang="en"/>
              <a:t>Evaluation Methodology</a:t>
            </a:r>
            <a:endParaRPr/>
          </a:p>
        </p:txBody>
      </p:sp>
      <p:pic>
        <p:nvPicPr>
          <p:cNvPr id="2" name="Picture 1">
            <a:extLst>
              <a:ext uri="{FF2B5EF4-FFF2-40B4-BE49-F238E27FC236}">
                <a16:creationId xmlns:a16="http://schemas.microsoft.com/office/drawing/2014/main" id="{6CE49124-D854-4D4C-82A2-7FF8370CCA65}"/>
              </a:ext>
            </a:extLst>
          </p:cNvPr>
          <p:cNvPicPr>
            <a:picLocks noChangeAspect="1"/>
          </p:cNvPicPr>
          <p:nvPr/>
        </p:nvPicPr>
        <p:blipFill rotWithShape="1">
          <a:blip r:embed="rId3"/>
          <a:srcRect t="1096"/>
          <a:stretch/>
        </p:blipFill>
        <p:spPr>
          <a:xfrm>
            <a:off x="506079" y="1687888"/>
            <a:ext cx="7723522" cy="3867324"/>
          </a:xfrm>
          <a:prstGeom prst="rect">
            <a:avLst/>
          </a:prstGeom>
        </p:spPr>
      </p:pic>
    </p:spTree>
  </p:cSld>
  <p:clrMapOvr>
    <a:masterClrMapping/>
  </p:clrMapOvr>
</p:sld>
</file>

<file path=ppt/slides/slide347.xml><?xml version="1.0" encoding="utf-8"?>
<p:sld xmlns:a="http://schemas.openxmlformats.org/drawingml/2006/main" xmlns:r="http://schemas.openxmlformats.org/officeDocument/2006/relationships" xmlns:p="http://schemas.openxmlformats.org/presentationml/2006/main">
  <p:cSld>
    <p:spTree>
      <p:nvGrpSpPr>
        <p:cNvPr id="1" name="Shape 390"/>
        <p:cNvGrpSpPr/>
        <p:nvPr/>
      </p:nvGrpSpPr>
      <p:grpSpPr>
        <a:xfrm>
          <a:off x="0" y="0"/>
          <a:ext cx="0" cy="0"/>
          <a:chOff x="0" y="0"/>
          <a:chExt cx="0" cy="0"/>
        </a:xfrm>
      </p:grpSpPr>
      <p:sp>
        <p:nvSpPr>
          <p:cNvPr id="391" name="Google Shape;391;p61"/>
          <p:cNvSpPr txBox="1">
            <a:spLocks noGrp="1"/>
          </p:cNvSpPr>
          <p:nvPr>
            <p:ph type="title"/>
          </p:nvPr>
        </p:nvSpPr>
        <p:spPr>
          <a:xfrm>
            <a:off x="169011" y="956501"/>
            <a:ext cx="8894700" cy="454500"/>
          </a:xfrm>
          <a:prstGeom prst="rect">
            <a:avLst/>
          </a:prstGeom>
        </p:spPr>
        <p:txBody>
          <a:bodyPr spcFirstLastPara="1" wrap="square" lIns="91425" tIns="45700" rIns="91425" bIns="45700" anchor="ctr" anchorCtr="0">
            <a:noAutofit/>
          </a:bodyPr>
          <a:lstStyle/>
          <a:p>
            <a:r>
              <a:rPr lang="en"/>
              <a:t>Evaluation Methodology</a:t>
            </a:r>
            <a:endParaRPr/>
          </a:p>
        </p:txBody>
      </p:sp>
      <p:sp>
        <p:nvSpPr>
          <p:cNvPr id="392" name="Google Shape;392;p61"/>
          <p:cNvSpPr txBox="1">
            <a:spLocks noGrp="1"/>
          </p:cNvSpPr>
          <p:nvPr>
            <p:ph type="body" idx="1"/>
          </p:nvPr>
        </p:nvSpPr>
        <p:spPr>
          <a:xfrm>
            <a:off x="169011" y="1559379"/>
            <a:ext cx="8894700" cy="4064700"/>
          </a:xfrm>
          <a:prstGeom prst="rect">
            <a:avLst/>
          </a:prstGeom>
        </p:spPr>
        <p:txBody>
          <a:bodyPr spcFirstLastPara="1" wrap="square" lIns="91425" tIns="45700" rIns="91425" bIns="45700" anchor="t" anchorCtr="0">
            <a:normAutofit fontScale="92500" lnSpcReduction="20000"/>
          </a:bodyPr>
          <a:lstStyle/>
          <a:p>
            <a:pPr>
              <a:lnSpc>
                <a:spcPct val="115000"/>
              </a:lnSpc>
            </a:pPr>
            <a:r>
              <a:rPr lang="en"/>
              <a:t>18 different workloads from MSR Cambridge and FileBench suites</a:t>
            </a:r>
            <a:endParaRPr/>
          </a:p>
          <a:p>
            <a:pPr>
              <a:lnSpc>
                <a:spcPct val="115000"/>
              </a:lnSpc>
              <a:spcBef>
                <a:spcPts val="0"/>
              </a:spcBef>
            </a:pPr>
            <a:r>
              <a:rPr lang="en"/>
              <a:t>Sibyl is compared against </a:t>
            </a:r>
            <a:r>
              <a:rPr lang="en" b="1">
                <a:solidFill>
                  <a:srgbClr val="0000FF"/>
                </a:solidFill>
              </a:rPr>
              <a:t>four baselines</a:t>
            </a:r>
            <a:endParaRPr b="1">
              <a:solidFill>
                <a:srgbClr val="0000FF"/>
              </a:solidFill>
            </a:endParaRPr>
          </a:p>
          <a:p>
            <a:pPr lvl="1">
              <a:lnSpc>
                <a:spcPct val="115000"/>
              </a:lnSpc>
              <a:spcBef>
                <a:spcPts val="0"/>
              </a:spcBef>
            </a:pPr>
            <a:r>
              <a:rPr lang="en"/>
              <a:t>Heuristic-based policies</a:t>
            </a:r>
            <a:endParaRPr/>
          </a:p>
          <a:p>
            <a:pPr lvl="2">
              <a:lnSpc>
                <a:spcPct val="115000"/>
              </a:lnSpc>
              <a:spcBef>
                <a:spcPts val="0"/>
              </a:spcBef>
            </a:pPr>
            <a:r>
              <a:rPr lang="en"/>
              <a:t>Cold data eviction (CDE) </a:t>
            </a:r>
            <a:r>
              <a:rPr lang="en" sz="1100"/>
              <a:t>[Matsui et. al., “Design of Hybrid SSDs With Storage Class Memory and NAND Flash Memory,” IEEE 2017]</a:t>
            </a:r>
            <a:endParaRPr sz="1100"/>
          </a:p>
          <a:p>
            <a:pPr lvl="2">
              <a:lnSpc>
                <a:spcPct val="115000"/>
              </a:lnSpc>
              <a:spcBef>
                <a:spcPts val="0"/>
              </a:spcBef>
            </a:pPr>
            <a:r>
              <a:rPr lang="en"/>
              <a:t>History Page Scheduler (HPS) </a:t>
            </a:r>
            <a:r>
              <a:rPr lang="en" sz="1100"/>
              <a:t>[Meswani et.al., “Heterogeneous Memory Architectures: A HW/SW Approach for Mixing Die-stacked and Off-package Memories,” HPCA, 2015]</a:t>
            </a:r>
            <a:endParaRPr sz="1100"/>
          </a:p>
          <a:p>
            <a:pPr lvl="1">
              <a:lnSpc>
                <a:spcPct val="115000"/>
              </a:lnSpc>
              <a:spcBef>
                <a:spcPts val="0"/>
              </a:spcBef>
            </a:pPr>
            <a:r>
              <a:rPr lang="en"/>
              <a:t>Supervised learning-based policies</a:t>
            </a:r>
            <a:endParaRPr/>
          </a:p>
          <a:p>
            <a:pPr lvl="2">
              <a:lnSpc>
                <a:spcPct val="115000"/>
              </a:lnSpc>
              <a:spcBef>
                <a:spcPts val="0"/>
              </a:spcBef>
            </a:pPr>
            <a:r>
              <a:rPr lang="en"/>
              <a:t>Recurrent neural network (RNN)-based technique adapted from Kleio </a:t>
            </a:r>
            <a:r>
              <a:rPr lang="en" sz="1100"/>
              <a:t>[Doudali et.al., “Kleio: A Hybrid Memory Page Scheduler with Machine Intelligence,” HPDC, 2019]</a:t>
            </a:r>
            <a:endParaRPr sz="1100"/>
          </a:p>
          <a:p>
            <a:pPr lvl="2">
              <a:lnSpc>
                <a:spcPct val="115000"/>
              </a:lnSpc>
              <a:spcBef>
                <a:spcPts val="0"/>
              </a:spcBef>
            </a:pPr>
            <a:r>
              <a:rPr lang="en"/>
              <a:t>Neural network-based classifier based on Archivist </a:t>
            </a:r>
            <a:r>
              <a:rPr lang="en" sz="1100"/>
              <a:t>[Ren et.al., “Archivist: A Machine Learning Assisted Data Placement Mechanism for Hybrid Storage Systems,” ICCD, 2019 ]</a:t>
            </a:r>
            <a:endParaRPr sz="1100"/>
          </a:p>
        </p:txBody>
      </p:sp>
    </p:spTree>
  </p:cSld>
  <p:clrMapOvr>
    <a:masterClrMapping/>
  </p:clrMapOvr>
</p:sld>
</file>

<file path=ppt/slides/slide348.xml><?xml version="1.0" encoding="utf-8"?>
<p:sld xmlns:a="http://schemas.openxmlformats.org/drawingml/2006/main" xmlns:r="http://schemas.openxmlformats.org/officeDocument/2006/relationships" xmlns:p="http://schemas.openxmlformats.org/presentationml/2006/main">
  <p:cSld>
    <p:spTree>
      <p:nvGrpSpPr>
        <p:cNvPr id="1" name="Shape 396"/>
        <p:cNvGrpSpPr/>
        <p:nvPr/>
      </p:nvGrpSpPr>
      <p:grpSpPr>
        <a:xfrm>
          <a:off x="0" y="0"/>
          <a:ext cx="0" cy="0"/>
          <a:chOff x="0" y="0"/>
          <a:chExt cx="0" cy="0"/>
        </a:xfrm>
      </p:grpSpPr>
      <p:sp>
        <p:nvSpPr>
          <p:cNvPr id="397" name="Google Shape;397;p62"/>
          <p:cNvSpPr txBox="1">
            <a:spLocks noGrp="1"/>
          </p:cNvSpPr>
          <p:nvPr>
            <p:ph type="title"/>
          </p:nvPr>
        </p:nvSpPr>
        <p:spPr>
          <a:xfrm>
            <a:off x="169011" y="956501"/>
            <a:ext cx="8894700" cy="454500"/>
          </a:xfrm>
          <a:prstGeom prst="rect">
            <a:avLst/>
          </a:prstGeom>
        </p:spPr>
        <p:txBody>
          <a:bodyPr spcFirstLastPara="1" wrap="square" lIns="91425" tIns="45700" rIns="91425" bIns="45700" anchor="ctr" anchorCtr="0">
            <a:noAutofit/>
          </a:bodyPr>
          <a:lstStyle/>
          <a:p>
            <a:r>
              <a:rPr lang="en" dirty="0"/>
              <a:t>Latency Improvement</a:t>
            </a:r>
            <a:endParaRPr dirty="0"/>
          </a:p>
        </p:txBody>
      </p:sp>
      <p:graphicFrame>
        <p:nvGraphicFramePr>
          <p:cNvPr id="398" name="Google Shape;398;p62"/>
          <p:cNvGraphicFramePr/>
          <p:nvPr/>
        </p:nvGraphicFramePr>
        <p:xfrm>
          <a:off x="952500" y="4145575"/>
          <a:ext cx="7239000" cy="1188630"/>
        </p:xfrm>
        <a:graphic>
          <a:graphicData uri="http://schemas.openxmlformats.org/drawingml/2006/table">
            <a:tbl>
              <a:tblPr>
                <a:noFill/>
              </a:tblPr>
              <a:tblGrid>
                <a:gridCol w="1447800">
                  <a:extLst>
                    <a:ext uri="{9D8B030D-6E8A-4147-A177-3AD203B41FA5}">
                      <a16:colId xmlns:a16="http://schemas.microsoft.com/office/drawing/2014/main" val="20000"/>
                    </a:ext>
                  </a:extLst>
                </a:gridCol>
                <a:gridCol w="1447800">
                  <a:extLst>
                    <a:ext uri="{9D8B030D-6E8A-4147-A177-3AD203B41FA5}">
                      <a16:colId xmlns:a16="http://schemas.microsoft.com/office/drawing/2014/main" val="20001"/>
                    </a:ext>
                  </a:extLst>
                </a:gridCol>
                <a:gridCol w="1447800">
                  <a:extLst>
                    <a:ext uri="{9D8B030D-6E8A-4147-A177-3AD203B41FA5}">
                      <a16:colId xmlns:a16="http://schemas.microsoft.com/office/drawing/2014/main" val="20002"/>
                    </a:ext>
                  </a:extLst>
                </a:gridCol>
                <a:gridCol w="1447800">
                  <a:extLst>
                    <a:ext uri="{9D8B030D-6E8A-4147-A177-3AD203B41FA5}">
                      <a16:colId xmlns:a16="http://schemas.microsoft.com/office/drawing/2014/main" val="20003"/>
                    </a:ext>
                  </a:extLst>
                </a:gridCol>
                <a:gridCol w="1447800">
                  <a:extLst>
                    <a:ext uri="{9D8B030D-6E8A-4147-A177-3AD203B41FA5}">
                      <a16:colId xmlns:a16="http://schemas.microsoft.com/office/drawing/2014/main" val="20004"/>
                    </a:ext>
                  </a:extLst>
                </a:gridCol>
              </a:tblGrid>
              <a:tr h="264725">
                <a:tc>
                  <a:txBody>
                    <a:bodyPr/>
                    <a:lstStyle/>
                    <a:p>
                      <a:pPr marL="0" lvl="0" indent="0" algn="ctr" rtl="0">
                        <a:spcBef>
                          <a:spcPts val="0"/>
                        </a:spcBef>
                        <a:spcAft>
                          <a:spcPts val="0"/>
                        </a:spcAft>
                        <a:buNone/>
                      </a:pPr>
                      <a:r>
                        <a:rPr lang="en" b="1"/>
                        <a:t>Configuration</a:t>
                      </a:r>
                      <a:endParaRPr b="1"/>
                    </a:p>
                  </a:txBody>
                  <a:tcPr marL="91425" marR="91425" marT="91425" marB="91425"/>
                </a:tc>
                <a:tc>
                  <a:txBody>
                    <a:bodyPr/>
                    <a:lstStyle/>
                    <a:p>
                      <a:pPr marL="0" lvl="0" indent="0" algn="ctr" rtl="0">
                        <a:spcBef>
                          <a:spcPts val="0"/>
                        </a:spcBef>
                        <a:spcAft>
                          <a:spcPts val="0"/>
                        </a:spcAft>
                        <a:buNone/>
                      </a:pPr>
                      <a:r>
                        <a:rPr lang="en" b="1"/>
                        <a:t>CDE</a:t>
                      </a:r>
                      <a:endParaRPr b="1"/>
                    </a:p>
                  </a:txBody>
                  <a:tcPr marL="91425" marR="91425" marT="91425" marB="91425"/>
                </a:tc>
                <a:tc>
                  <a:txBody>
                    <a:bodyPr/>
                    <a:lstStyle/>
                    <a:p>
                      <a:pPr marL="0" lvl="0" indent="0" algn="ctr" rtl="0">
                        <a:spcBef>
                          <a:spcPts val="0"/>
                        </a:spcBef>
                        <a:spcAft>
                          <a:spcPts val="0"/>
                        </a:spcAft>
                        <a:buNone/>
                      </a:pPr>
                      <a:r>
                        <a:rPr lang="en" b="1" dirty="0"/>
                        <a:t>HPS</a:t>
                      </a:r>
                      <a:endParaRPr b="1" dirty="0"/>
                    </a:p>
                  </a:txBody>
                  <a:tcPr marL="91425" marR="91425" marT="91425" marB="91425"/>
                </a:tc>
                <a:tc>
                  <a:txBody>
                    <a:bodyPr/>
                    <a:lstStyle/>
                    <a:p>
                      <a:pPr marL="0" lvl="0" indent="0" algn="ctr" rtl="0">
                        <a:spcBef>
                          <a:spcPts val="0"/>
                        </a:spcBef>
                        <a:spcAft>
                          <a:spcPts val="0"/>
                        </a:spcAft>
                        <a:buNone/>
                      </a:pPr>
                      <a:r>
                        <a:rPr lang="en" b="1"/>
                        <a:t>Archivist</a:t>
                      </a:r>
                      <a:endParaRPr b="1"/>
                    </a:p>
                  </a:txBody>
                  <a:tcPr marL="91425" marR="91425" marT="91425" marB="91425"/>
                </a:tc>
                <a:tc>
                  <a:txBody>
                    <a:bodyPr/>
                    <a:lstStyle/>
                    <a:p>
                      <a:pPr marL="0" lvl="0" indent="0" algn="ctr" rtl="0">
                        <a:spcBef>
                          <a:spcPts val="0"/>
                        </a:spcBef>
                        <a:spcAft>
                          <a:spcPts val="0"/>
                        </a:spcAft>
                        <a:buNone/>
                      </a:pPr>
                      <a:r>
                        <a:rPr lang="en" b="1"/>
                        <a:t>RNN-HSS</a:t>
                      </a:r>
                      <a:endParaRPr b="1"/>
                    </a:p>
                  </a:txBody>
                  <a:tcPr marL="91425" marR="91425" marT="91425" marB="91425"/>
                </a:tc>
                <a:extLst>
                  <a:ext uri="{0D108BD9-81ED-4DB2-BD59-A6C34878D82A}">
                    <a16:rowId xmlns:a16="http://schemas.microsoft.com/office/drawing/2014/main" val="10000"/>
                  </a:ext>
                </a:extLst>
              </a:tr>
              <a:tr h="381000">
                <a:tc>
                  <a:txBody>
                    <a:bodyPr/>
                    <a:lstStyle/>
                    <a:p>
                      <a:pPr marL="0" lvl="0" indent="0" algn="ctr" rtl="0">
                        <a:spcBef>
                          <a:spcPts val="0"/>
                        </a:spcBef>
                        <a:spcAft>
                          <a:spcPts val="0"/>
                        </a:spcAft>
                        <a:buNone/>
                      </a:pPr>
                      <a:r>
                        <a:rPr lang="en"/>
                        <a:t>H&amp;M</a:t>
                      </a:r>
                      <a:endParaRPr/>
                    </a:p>
                  </a:txBody>
                  <a:tcPr marL="91425" marR="91425" marT="91425" marB="91425"/>
                </a:tc>
                <a:tc>
                  <a:txBody>
                    <a:bodyPr/>
                    <a:lstStyle/>
                    <a:p>
                      <a:pPr marL="0" lvl="0" indent="0" algn="ctr" rtl="0">
                        <a:spcBef>
                          <a:spcPts val="0"/>
                        </a:spcBef>
                        <a:spcAft>
                          <a:spcPts val="0"/>
                        </a:spcAft>
                        <a:buNone/>
                      </a:pPr>
                      <a:r>
                        <a:rPr lang="en"/>
                        <a:t>28.1%</a:t>
                      </a:r>
                      <a:endParaRPr/>
                    </a:p>
                  </a:txBody>
                  <a:tcPr marL="91425" marR="91425" marT="91425" marB="91425"/>
                </a:tc>
                <a:tc>
                  <a:txBody>
                    <a:bodyPr/>
                    <a:lstStyle/>
                    <a:p>
                      <a:pPr marL="0" lvl="0" indent="0" algn="ctr" rtl="0">
                        <a:spcBef>
                          <a:spcPts val="0"/>
                        </a:spcBef>
                        <a:spcAft>
                          <a:spcPts val="0"/>
                        </a:spcAft>
                        <a:buNone/>
                      </a:pPr>
                      <a:r>
                        <a:rPr lang="en"/>
                        <a:t>23.2%</a:t>
                      </a:r>
                      <a:endParaRPr/>
                    </a:p>
                  </a:txBody>
                  <a:tcPr marL="91425" marR="91425" marT="91425" marB="91425"/>
                </a:tc>
                <a:tc>
                  <a:txBody>
                    <a:bodyPr/>
                    <a:lstStyle/>
                    <a:p>
                      <a:pPr marL="0" lvl="0" indent="0" algn="ctr" rtl="0">
                        <a:spcBef>
                          <a:spcPts val="0"/>
                        </a:spcBef>
                        <a:spcAft>
                          <a:spcPts val="0"/>
                        </a:spcAft>
                        <a:buNone/>
                      </a:pPr>
                      <a:r>
                        <a:rPr lang="en"/>
                        <a:t>36.1%</a:t>
                      </a:r>
                      <a:endParaRPr/>
                    </a:p>
                  </a:txBody>
                  <a:tcPr marL="91425" marR="91425" marT="91425" marB="91425"/>
                </a:tc>
                <a:tc>
                  <a:txBody>
                    <a:bodyPr/>
                    <a:lstStyle/>
                    <a:p>
                      <a:pPr marL="0" lvl="0" indent="0" algn="ctr" rtl="0">
                        <a:spcBef>
                          <a:spcPts val="0"/>
                        </a:spcBef>
                        <a:spcAft>
                          <a:spcPts val="0"/>
                        </a:spcAft>
                        <a:buNone/>
                      </a:pPr>
                      <a:r>
                        <a:rPr lang="en"/>
                        <a:t>21.6%</a:t>
                      </a:r>
                      <a:endParaRPr/>
                    </a:p>
                  </a:txBody>
                  <a:tcPr marL="91425" marR="91425" marT="91425" marB="91425"/>
                </a:tc>
                <a:extLst>
                  <a:ext uri="{0D108BD9-81ED-4DB2-BD59-A6C34878D82A}">
                    <a16:rowId xmlns:a16="http://schemas.microsoft.com/office/drawing/2014/main" val="10001"/>
                  </a:ext>
                </a:extLst>
              </a:tr>
              <a:tr h="381000">
                <a:tc>
                  <a:txBody>
                    <a:bodyPr/>
                    <a:lstStyle/>
                    <a:p>
                      <a:pPr marL="0" lvl="0" indent="0" algn="ctr" rtl="0">
                        <a:spcBef>
                          <a:spcPts val="0"/>
                        </a:spcBef>
                        <a:spcAft>
                          <a:spcPts val="0"/>
                        </a:spcAft>
                        <a:buNone/>
                      </a:pPr>
                      <a:r>
                        <a:rPr lang="en"/>
                        <a:t>H&amp;L</a:t>
                      </a:r>
                      <a:endParaRPr/>
                    </a:p>
                  </a:txBody>
                  <a:tcPr marL="91425" marR="91425" marT="91425" marB="91425"/>
                </a:tc>
                <a:tc>
                  <a:txBody>
                    <a:bodyPr/>
                    <a:lstStyle/>
                    <a:p>
                      <a:pPr marL="0" lvl="0" indent="0" algn="ctr" rtl="0">
                        <a:spcBef>
                          <a:spcPts val="0"/>
                        </a:spcBef>
                        <a:spcAft>
                          <a:spcPts val="0"/>
                        </a:spcAft>
                        <a:buNone/>
                      </a:pPr>
                      <a:r>
                        <a:rPr lang="en"/>
                        <a:t>19.9%</a:t>
                      </a:r>
                      <a:endParaRPr/>
                    </a:p>
                  </a:txBody>
                  <a:tcPr marL="91425" marR="91425" marT="91425" marB="91425"/>
                </a:tc>
                <a:tc>
                  <a:txBody>
                    <a:bodyPr/>
                    <a:lstStyle/>
                    <a:p>
                      <a:pPr marL="0" lvl="0" indent="0" algn="ctr" rtl="0">
                        <a:spcBef>
                          <a:spcPts val="0"/>
                        </a:spcBef>
                        <a:spcAft>
                          <a:spcPts val="0"/>
                        </a:spcAft>
                        <a:buNone/>
                      </a:pPr>
                      <a:r>
                        <a:rPr lang="en"/>
                        <a:t>45.9%</a:t>
                      </a:r>
                      <a:endParaRPr/>
                    </a:p>
                  </a:txBody>
                  <a:tcPr marL="91425" marR="91425" marT="91425" marB="91425"/>
                </a:tc>
                <a:tc>
                  <a:txBody>
                    <a:bodyPr/>
                    <a:lstStyle/>
                    <a:p>
                      <a:pPr marL="0" lvl="0" indent="0" algn="ctr" rtl="0">
                        <a:spcBef>
                          <a:spcPts val="0"/>
                        </a:spcBef>
                        <a:spcAft>
                          <a:spcPts val="0"/>
                        </a:spcAft>
                        <a:buNone/>
                      </a:pPr>
                      <a:r>
                        <a:rPr lang="en"/>
                        <a:t>68.8%</a:t>
                      </a:r>
                      <a:endParaRPr/>
                    </a:p>
                  </a:txBody>
                  <a:tcPr marL="91425" marR="91425" marT="91425" marB="91425"/>
                </a:tc>
                <a:tc>
                  <a:txBody>
                    <a:bodyPr/>
                    <a:lstStyle/>
                    <a:p>
                      <a:pPr marL="0" lvl="0" indent="0" algn="ctr" rtl="0">
                        <a:spcBef>
                          <a:spcPts val="0"/>
                        </a:spcBef>
                        <a:spcAft>
                          <a:spcPts val="0"/>
                        </a:spcAft>
                        <a:buNone/>
                      </a:pPr>
                      <a:r>
                        <a:rPr lang="en" dirty="0"/>
                        <a:t>34.1%</a:t>
                      </a:r>
                      <a:endParaRPr dirty="0"/>
                    </a:p>
                  </a:txBody>
                  <a:tcPr marL="91425" marR="91425" marT="91425" marB="91425"/>
                </a:tc>
                <a:extLst>
                  <a:ext uri="{0D108BD9-81ED-4DB2-BD59-A6C34878D82A}">
                    <a16:rowId xmlns:a16="http://schemas.microsoft.com/office/drawing/2014/main" val="10002"/>
                  </a:ext>
                </a:extLst>
              </a:tr>
            </a:tbl>
          </a:graphicData>
        </a:graphic>
      </p:graphicFrame>
      <p:pic>
        <p:nvPicPr>
          <p:cNvPr id="2" name="Picture 1">
            <a:extLst>
              <a:ext uri="{FF2B5EF4-FFF2-40B4-BE49-F238E27FC236}">
                <a16:creationId xmlns:a16="http://schemas.microsoft.com/office/drawing/2014/main" id="{ACB60D5B-13A6-4367-90BF-5136D62AC0D3}"/>
              </a:ext>
            </a:extLst>
          </p:cNvPr>
          <p:cNvPicPr>
            <a:picLocks noChangeAspect="1"/>
          </p:cNvPicPr>
          <p:nvPr/>
        </p:nvPicPr>
        <p:blipFill rotWithShape="1">
          <a:blip r:embed="rId3"/>
          <a:srcRect b="57245"/>
          <a:stretch/>
        </p:blipFill>
        <p:spPr>
          <a:xfrm>
            <a:off x="0" y="1835516"/>
            <a:ext cx="9144000" cy="1499688"/>
          </a:xfrm>
          <a:prstGeom prst="rect">
            <a:avLst/>
          </a:prstGeom>
        </p:spPr>
      </p:pic>
      <p:sp>
        <p:nvSpPr>
          <p:cNvPr id="10" name="Google Shape;220;p38">
            <a:extLst>
              <a:ext uri="{FF2B5EF4-FFF2-40B4-BE49-F238E27FC236}">
                <a16:creationId xmlns:a16="http://schemas.microsoft.com/office/drawing/2014/main" id="{D2CFE3B6-B5FD-49E8-B054-BB417E7FA347}"/>
              </a:ext>
            </a:extLst>
          </p:cNvPr>
          <p:cNvSpPr txBox="1"/>
          <p:nvPr/>
        </p:nvSpPr>
        <p:spPr>
          <a:xfrm>
            <a:off x="1165841" y="3184396"/>
            <a:ext cx="3168834" cy="707856"/>
          </a:xfrm>
          <a:prstGeom prst="rect">
            <a:avLst/>
          </a:prstGeom>
          <a:noFill/>
          <a:ln>
            <a:noFill/>
          </a:ln>
        </p:spPr>
        <p:txBody>
          <a:bodyPr spcFirstLastPara="1" wrap="square" lIns="91425" tIns="91425" rIns="91425" bIns="91425"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700" b="0" i="0" u="none" strike="noStrike" kern="0" cap="none" spc="0" normalizeH="0" baseline="0" noProof="0" dirty="0">
                <a:ln>
                  <a:noFill/>
                </a:ln>
                <a:solidFill>
                  <a:srgbClr val="000000"/>
                </a:solidFill>
                <a:effectLst/>
                <a:uLnTx/>
                <a:uFillTx/>
                <a:latin typeface="Calibri"/>
                <a:ea typeface="Calibri"/>
                <a:cs typeface="Calibri"/>
                <a:sym typeface="Calibri"/>
              </a:rPr>
              <a:t>(a) Performance-optimized (H&amp;M)</a:t>
            </a:r>
            <a:endParaRPr kumimoji="0" sz="20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
        <p:nvSpPr>
          <p:cNvPr id="11" name="Google Shape;219;p38">
            <a:extLst>
              <a:ext uri="{FF2B5EF4-FFF2-40B4-BE49-F238E27FC236}">
                <a16:creationId xmlns:a16="http://schemas.microsoft.com/office/drawing/2014/main" id="{F763D39C-492B-4DE2-80FE-74596E869A96}"/>
              </a:ext>
            </a:extLst>
          </p:cNvPr>
          <p:cNvSpPr txBox="1"/>
          <p:nvPr/>
        </p:nvSpPr>
        <p:spPr>
          <a:xfrm>
            <a:off x="6191396" y="3180118"/>
            <a:ext cx="1842760" cy="707856"/>
          </a:xfrm>
          <a:prstGeom prst="rect">
            <a:avLst/>
          </a:prstGeom>
          <a:noFill/>
          <a:ln>
            <a:noFill/>
          </a:ln>
        </p:spPr>
        <p:txBody>
          <a:bodyPr spcFirstLastPara="1" wrap="square" lIns="91425" tIns="91425" rIns="91425" bIns="91425"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r>
              <a:rPr kumimoji="0" lang="en" sz="1700" b="0" i="0" u="none" strike="noStrike" kern="0" cap="none" spc="0" normalizeH="0" baseline="0" noProof="0" dirty="0">
                <a:ln>
                  <a:noFill/>
                </a:ln>
                <a:solidFill>
                  <a:srgbClr val="000000"/>
                </a:solidFill>
                <a:effectLst/>
                <a:uLnTx/>
                <a:uFillTx/>
                <a:latin typeface="Calibri"/>
                <a:ea typeface="Calibri"/>
                <a:cs typeface="Calibri"/>
                <a:sym typeface="Calibri"/>
              </a:rPr>
              <a:t>(b) Cost-optimized </a:t>
            </a:r>
          </a:p>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700" b="0" i="0" u="none" strike="noStrike" kern="0" cap="none" spc="0" normalizeH="0" baseline="0" noProof="0" dirty="0">
                <a:ln>
                  <a:noFill/>
                </a:ln>
                <a:solidFill>
                  <a:srgbClr val="000000"/>
                </a:solidFill>
                <a:effectLst/>
                <a:uLnTx/>
                <a:uFillTx/>
                <a:latin typeface="Calibri"/>
                <a:ea typeface="Calibri"/>
                <a:cs typeface="Calibri"/>
                <a:sym typeface="Calibri"/>
              </a:rPr>
              <a:t>(H&amp;L)</a:t>
            </a:r>
            <a:endParaRPr kumimoji="0" sz="20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Tree>
  </p:cSld>
  <p:clrMapOvr>
    <a:masterClrMapping/>
  </p:clrMapOvr>
</p:sld>
</file>

<file path=ppt/slides/slide349.xml><?xml version="1.0" encoding="utf-8"?>
<p:sld xmlns:a="http://schemas.openxmlformats.org/drawingml/2006/main" xmlns:r="http://schemas.openxmlformats.org/officeDocument/2006/relationships" xmlns:p="http://schemas.openxmlformats.org/presentationml/2006/main">
  <p:cSld>
    <p:spTree>
      <p:nvGrpSpPr>
        <p:cNvPr id="1" name="Shape 407"/>
        <p:cNvGrpSpPr/>
        <p:nvPr/>
      </p:nvGrpSpPr>
      <p:grpSpPr>
        <a:xfrm>
          <a:off x="0" y="0"/>
          <a:ext cx="0" cy="0"/>
          <a:chOff x="0" y="0"/>
          <a:chExt cx="0" cy="0"/>
        </a:xfrm>
      </p:grpSpPr>
      <p:sp>
        <p:nvSpPr>
          <p:cNvPr id="408" name="Google Shape;408;p63"/>
          <p:cNvSpPr txBox="1">
            <a:spLocks noGrp="1"/>
          </p:cNvSpPr>
          <p:nvPr>
            <p:ph type="title"/>
          </p:nvPr>
        </p:nvSpPr>
        <p:spPr>
          <a:xfrm>
            <a:off x="169011" y="956501"/>
            <a:ext cx="8894700" cy="454500"/>
          </a:xfrm>
          <a:prstGeom prst="rect">
            <a:avLst/>
          </a:prstGeom>
        </p:spPr>
        <p:txBody>
          <a:bodyPr spcFirstLastPara="1" wrap="square" lIns="91425" tIns="45700" rIns="91425" bIns="45700" anchor="ctr" anchorCtr="0">
            <a:noAutofit/>
          </a:bodyPr>
          <a:lstStyle/>
          <a:p>
            <a:r>
              <a:rPr lang="en" dirty="0"/>
              <a:t>Throughput Improvement</a:t>
            </a:r>
            <a:endParaRPr dirty="0"/>
          </a:p>
        </p:txBody>
      </p:sp>
      <p:graphicFrame>
        <p:nvGraphicFramePr>
          <p:cNvPr id="409" name="Google Shape;409;p63"/>
          <p:cNvGraphicFramePr/>
          <p:nvPr/>
        </p:nvGraphicFramePr>
        <p:xfrm>
          <a:off x="952500" y="4145575"/>
          <a:ext cx="7239000" cy="1188630"/>
        </p:xfrm>
        <a:graphic>
          <a:graphicData uri="http://schemas.openxmlformats.org/drawingml/2006/table">
            <a:tbl>
              <a:tblPr>
                <a:noFill/>
              </a:tblPr>
              <a:tblGrid>
                <a:gridCol w="1447800">
                  <a:extLst>
                    <a:ext uri="{9D8B030D-6E8A-4147-A177-3AD203B41FA5}">
                      <a16:colId xmlns:a16="http://schemas.microsoft.com/office/drawing/2014/main" val="20000"/>
                    </a:ext>
                  </a:extLst>
                </a:gridCol>
                <a:gridCol w="1447800">
                  <a:extLst>
                    <a:ext uri="{9D8B030D-6E8A-4147-A177-3AD203B41FA5}">
                      <a16:colId xmlns:a16="http://schemas.microsoft.com/office/drawing/2014/main" val="20001"/>
                    </a:ext>
                  </a:extLst>
                </a:gridCol>
                <a:gridCol w="1447800">
                  <a:extLst>
                    <a:ext uri="{9D8B030D-6E8A-4147-A177-3AD203B41FA5}">
                      <a16:colId xmlns:a16="http://schemas.microsoft.com/office/drawing/2014/main" val="20002"/>
                    </a:ext>
                  </a:extLst>
                </a:gridCol>
                <a:gridCol w="1447800">
                  <a:extLst>
                    <a:ext uri="{9D8B030D-6E8A-4147-A177-3AD203B41FA5}">
                      <a16:colId xmlns:a16="http://schemas.microsoft.com/office/drawing/2014/main" val="20003"/>
                    </a:ext>
                  </a:extLst>
                </a:gridCol>
                <a:gridCol w="1447800">
                  <a:extLst>
                    <a:ext uri="{9D8B030D-6E8A-4147-A177-3AD203B41FA5}">
                      <a16:colId xmlns:a16="http://schemas.microsoft.com/office/drawing/2014/main" val="20004"/>
                    </a:ext>
                  </a:extLst>
                </a:gridCol>
              </a:tblGrid>
              <a:tr h="264725">
                <a:tc>
                  <a:txBody>
                    <a:bodyPr/>
                    <a:lstStyle/>
                    <a:p>
                      <a:pPr marL="0" lvl="0" indent="0" algn="ctr" rtl="0">
                        <a:spcBef>
                          <a:spcPts val="0"/>
                        </a:spcBef>
                        <a:spcAft>
                          <a:spcPts val="0"/>
                        </a:spcAft>
                        <a:buNone/>
                      </a:pPr>
                      <a:r>
                        <a:rPr lang="en" b="1"/>
                        <a:t>Configuration</a:t>
                      </a:r>
                      <a:endParaRPr b="1"/>
                    </a:p>
                  </a:txBody>
                  <a:tcPr marL="91425" marR="91425" marT="91425" marB="91425"/>
                </a:tc>
                <a:tc>
                  <a:txBody>
                    <a:bodyPr/>
                    <a:lstStyle/>
                    <a:p>
                      <a:pPr marL="0" lvl="0" indent="0" algn="ctr" rtl="0">
                        <a:spcBef>
                          <a:spcPts val="0"/>
                        </a:spcBef>
                        <a:spcAft>
                          <a:spcPts val="0"/>
                        </a:spcAft>
                        <a:buNone/>
                      </a:pPr>
                      <a:r>
                        <a:rPr lang="en" b="1"/>
                        <a:t>CDE</a:t>
                      </a:r>
                      <a:endParaRPr b="1"/>
                    </a:p>
                  </a:txBody>
                  <a:tcPr marL="91425" marR="91425" marT="91425" marB="91425"/>
                </a:tc>
                <a:tc>
                  <a:txBody>
                    <a:bodyPr/>
                    <a:lstStyle/>
                    <a:p>
                      <a:pPr marL="0" lvl="0" indent="0" algn="ctr" rtl="0">
                        <a:spcBef>
                          <a:spcPts val="0"/>
                        </a:spcBef>
                        <a:spcAft>
                          <a:spcPts val="0"/>
                        </a:spcAft>
                        <a:buNone/>
                      </a:pPr>
                      <a:r>
                        <a:rPr lang="en" b="1"/>
                        <a:t>HPS</a:t>
                      </a:r>
                      <a:endParaRPr b="1"/>
                    </a:p>
                  </a:txBody>
                  <a:tcPr marL="91425" marR="91425" marT="91425" marB="91425"/>
                </a:tc>
                <a:tc>
                  <a:txBody>
                    <a:bodyPr/>
                    <a:lstStyle/>
                    <a:p>
                      <a:pPr marL="0" lvl="0" indent="0" algn="ctr" rtl="0">
                        <a:spcBef>
                          <a:spcPts val="0"/>
                        </a:spcBef>
                        <a:spcAft>
                          <a:spcPts val="0"/>
                        </a:spcAft>
                        <a:buNone/>
                      </a:pPr>
                      <a:r>
                        <a:rPr lang="en" b="1"/>
                        <a:t>Archivist</a:t>
                      </a:r>
                      <a:endParaRPr b="1"/>
                    </a:p>
                  </a:txBody>
                  <a:tcPr marL="91425" marR="91425" marT="91425" marB="91425"/>
                </a:tc>
                <a:tc>
                  <a:txBody>
                    <a:bodyPr/>
                    <a:lstStyle/>
                    <a:p>
                      <a:pPr marL="0" lvl="0" indent="0" algn="ctr" rtl="0">
                        <a:spcBef>
                          <a:spcPts val="0"/>
                        </a:spcBef>
                        <a:spcAft>
                          <a:spcPts val="0"/>
                        </a:spcAft>
                        <a:buNone/>
                      </a:pPr>
                      <a:r>
                        <a:rPr lang="en" b="1"/>
                        <a:t>RNN-HSS</a:t>
                      </a:r>
                      <a:endParaRPr b="1"/>
                    </a:p>
                  </a:txBody>
                  <a:tcPr marL="91425" marR="91425" marT="91425" marB="91425"/>
                </a:tc>
                <a:extLst>
                  <a:ext uri="{0D108BD9-81ED-4DB2-BD59-A6C34878D82A}">
                    <a16:rowId xmlns:a16="http://schemas.microsoft.com/office/drawing/2014/main" val="10000"/>
                  </a:ext>
                </a:extLst>
              </a:tr>
              <a:tr h="381000">
                <a:tc>
                  <a:txBody>
                    <a:bodyPr/>
                    <a:lstStyle/>
                    <a:p>
                      <a:pPr marL="0" lvl="0" indent="0" algn="ctr" rtl="0">
                        <a:spcBef>
                          <a:spcPts val="0"/>
                        </a:spcBef>
                        <a:spcAft>
                          <a:spcPts val="0"/>
                        </a:spcAft>
                        <a:buNone/>
                      </a:pPr>
                      <a:r>
                        <a:rPr lang="en"/>
                        <a:t>H&amp;M</a:t>
                      </a:r>
                      <a:endParaRPr/>
                    </a:p>
                  </a:txBody>
                  <a:tcPr marL="91425" marR="91425" marT="91425" marB="91425"/>
                </a:tc>
                <a:tc>
                  <a:txBody>
                    <a:bodyPr/>
                    <a:lstStyle/>
                    <a:p>
                      <a:pPr marL="0" lvl="0" indent="0" algn="ctr" rtl="0">
                        <a:spcBef>
                          <a:spcPts val="0"/>
                        </a:spcBef>
                        <a:spcAft>
                          <a:spcPts val="0"/>
                        </a:spcAft>
                        <a:buNone/>
                      </a:pPr>
                      <a:r>
                        <a:rPr lang="en"/>
                        <a:t>32.6%</a:t>
                      </a:r>
                      <a:endParaRPr/>
                    </a:p>
                  </a:txBody>
                  <a:tcPr marL="91425" marR="91425" marT="91425" marB="91425"/>
                </a:tc>
                <a:tc>
                  <a:txBody>
                    <a:bodyPr/>
                    <a:lstStyle/>
                    <a:p>
                      <a:pPr marL="0" lvl="0" indent="0" algn="ctr" rtl="0">
                        <a:spcBef>
                          <a:spcPts val="0"/>
                        </a:spcBef>
                        <a:spcAft>
                          <a:spcPts val="0"/>
                        </a:spcAft>
                        <a:buNone/>
                      </a:pPr>
                      <a:r>
                        <a:rPr lang="en"/>
                        <a:t>21.9%</a:t>
                      </a:r>
                      <a:endParaRPr/>
                    </a:p>
                  </a:txBody>
                  <a:tcPr marL="91425" marR="91425" marT="91425" marB="91425"/>
                </a:tc>
                <a:tc>
                  <a:txBody>
                    <a:bodyPr/>
                    <a:lstStyle/>
                    <a:p>
                      <a:pPr marL="0" lvl="0" indent="0" algn="ctr" rtl="0">
                        <a:spcBef>
                          <a:spcPts val="0"/>
                        </a:spcBef>
                        <a:spcAft>
                          <a:spcPts val="0"/>
                        </a:spcAft>
                        <a:buNone/>
                      </a:pPr>
                      <a:r>
                        <a:rPr lang="en"/>
                        <a:t>54.2%</a:t>
                      </a:r>
                      <a:endParaRPr/>
                    </a:p>
                  </a:txBody>
                  <a:tcPr marL="91425" marR="91425" marT="91425" marB="91425"/>
                </a:tc>
                <a:tc>
                  <a:txBody>
                    <a:bodyPr/>
                    <a:lstStyle/>
                    <a:p>
                      <a:pPr marL="0" lvl="0" indent="0" algn="ctr" rtl="0">
                        <a:spcBef>
                          <a:spcPts val="0"/>
                        </a:spcBef>
                        <a:spcAft>
                          <a:spcPts val="0"/>
                        </a:spcAft>
                        <a:buNone/>
                      </a:pPr>
                      <a:r>
                        <a:rPr lang="en"/>
                        <a:t>22.7%</a:t>
                      </a:r>
                      <a:endParaRPr/>
                    </a:p>
                  </a:txBody>
                  <a:tcPr marL="91425" marR="91425" marT="91425" marB="91425"/>
                </a:tc>
                <a:extLst>
                  <a:ext uri="{0D108BD9-81ED-4DB2-BD59-A6C34878D82A}">
                    <a16:rowId xmlns:a16="http://schemas.microsoft.com/office/drawing/2014/main" val="10001"/>
                  </a:ext>
                </a:extLst>
              </a:tr>
              <a:tr h="381000">
                <a:tc>
                  <a:txBody>
                    <a:bodyPr/>
                    <a:lstStyle/>
                    <a:p>
                      <a:pPr marL="0" lvl="0" indent="0" algn="ctr" rtl="0">
                        <a:spcBef>
                          <a:spcPts val="0"/>
                        </a:spcBef>
                        <a:spcAft>
                          <a:spcPts val="0"/>
                        </a:spcAft>
                        <a:buNone/>
                      </a:pPr>
                      <a:r>
                        <a:rPr lang="en"/>
                        <a:t>H&amp;L</a:t>
                      </a:r>
                      <a:endParaRPr/>
                    </a:p>
                  </a:txBody>
                  <a:tcPr marL="91425" marR="91425" marT="91425" marB="91425"/>
                </a:tc>
                <a:tc>
                  <a:txBody>
                    <a:bodyPr/>
                    <a:lstStyle/>
                    <a:p>
                      <a:pPr marL="0" lvl="0" indent="0" algn="ctr" rtl="0">
                        <a:spcBef>
                          <a:spcPts val="0"/>
                        </a:spcBef>
                        <a:spcAft>
                          <a:spcPts val="0"/>
                        </a:spcAft>
                        <a:buNone/>
                      </a:pPr>
                      <a:r>
                        <a:rPr lang="en"/>
                        <a:t>22.8%</a:t>
                      </a:r>
                      <a:endParaRPr/>
                    </a:p>
                  </a:txBody>
                  <a:tcPr marL="91425" marR="91425" marT="91425" marB="91425"/>
                </a:tc>
                <a:tc>
                  <a:txBody>
                    <a:bodyPr/>
                    <a:lstStyle/>
                    <a:p>
                      <a:pPr marL="0" lvl="0" indent="0" algn="ctr" rtl="0">
                        <a:spcBef>
                          <a:spcPts val="0"/>
                        </a:spcBef>
                        <a:spcAft>
                          <a:spcPts val="0"/>
                        </a:spcAft>
                        <a:buNone/>
                      </a:pPr>
                      <a:r>
                        <a:rPr lang="en"/>
                        <a:t>49.1%</a:t>
                      </a:r>
                      <a:endParaRPr/>
                    </a:p>
                  </a:txBody>
                  <a:tcPr marL="91425" marR="91425" marT="91425" marB="91425"/>
                </a:tc>
                <a:tc>
                  <a:txBody>
                    <a:bodyPr/>
                    <a:lstStyle/>
                    <a:p>
                      <a:pPr marL="0" lvl="0" indent="0" algn="ctr" rtl="0">
                        <a:spcBef>
                          <a:spcPts val="0"/>
                        </a:spcBef>
                        <a:spcAft>
                          <a:spcPts val="0"/>
                        </a:spcAft>
                        <a:buNone/>
                      </a:pPr>
                      <a:r>
                        <a:rPr lang="en"/>
                        <a:t>86.9%</a:t>
                      </a:r>
                      <a:endParaRPr/>
                    </a:p>
                  </a:txBody>
                  <a:tcPr marL="91425" marR="91425" marT="91425" marB="91425"/>
                </a:tc>
                <a:tc>
                  <a:txBody>
                    <a:bodyPr/>
                    <a:lstStyle/>
                    <a:p>
                      <a:pPr marL="0" lvl="0" indent="0" algn="ctr" rtl="0">
                        <a:spcBef>
                          <a:spcPts val="0"/>
                        </a:spcBef>
                        <a:spcAft>
                          <a:spcPts val="0"/>
                        </a:spcAft>
                        <a:buNone/>
                      </a:pPr>
                      <a:r>
                        <a:rPr lang="en"/>
                        <a:t>41.9%</a:t>
                      </a:r>
                      <a:endParaRPr/>
                    </a:p>
                  </a:txBody>
                  <a:tcPr marL="91425" marR="91425" marT="91425" marB="91425"/>
                </a:tc>
                <a:extLst>
                  <a:ext uri="{0D108BD9-81ED-4DB2-BD59-A6C34878D82A}">
                    <a16:rowId xmlns:a16="http://schemas.microsoft.com/office/drawing/2014/main" val="10002"/>
                  </a:ext>
                </a:extLst>
              </a:tr>
            </a:tbl>
          </a:graphicData>
        </a:graphic>
      </p:graphicFrame>
      <p:pic>
        <p:nvPicPr>
          <p:cNvPr id="2" name="Picture 1">
            <a:extLst>
              <a:ext uri="{FF2B5EF4-FFF2-40B4-BE49-F238E27FC236}">
                <a16:creationId xmlns:a16="http://schemas.microsoft.com/office/drawing/2014/main" id="{E46ECDCD-8A2A-4115-949F-898C5C09B88F}"/>
              </a:ext>
            </a:extLst>
          </p:cNvPr>
          <p:cNvPicPr>
            <a:picLocks noChangeAspect="1"/>
          </p:cNvPicPr>
          <p:nvPr/>
        </p:nvPicPr>
        <p:blipFill rotWithShape="1">
          <a:blip r:embed="rId3"/>
          <a:srcRect t="54888" b="1737"/>
          <a:stretch/>
        </p:blipFill>
        <p:spPr>
          <a:xfrm>
            <a:off x="44361" y="1778877"/>
            <a:ext cx="9144000" cy="1521427"/>
          </a:xfrm>
          <a:prstGeom prst="rect">
            <a:avLst/>
          </a:prstGeom>
        </p:spPr>
      </p:pic>
      <p:sp>
        <p:nvSpPr>
          <p:cNvPr id="10" name="Google Shape;220;p38">
            <a:extLst>
              <a:ext uri="{FF2B5EF4-FFF2-40B4-BE49-F238E27FC236}">
                <a16:creationId xmlns:a16="http://schemas.microsoft.com/office/drawing/2014/main" id="{34D85BBD-FD5D-4224-80BF-EA1CF62F261E}"/>
              </a:ext>
            </a:extLst>
          </p:cNvPr>
          <p:cNvSpPr txBox="1"/>
          <p:nvPr/>
        </p:nvSpPr>
        <p:spPr>
          <a:xfrm>
            <a:off x="1033218" y="3251643"/>
            <a:ext cx="3168834" cy="707856"/>
          </a:xfrm>
          <a:prstGeom prst="rect">
            <a:avLst/>
          </a:prstGeom>
          <a:noFill/>
          <a:ln>
            <a:noFill/>
          </a:ln>
        </p:spPr>
        <p:txBody>
          <a:bodyPr spcFirstLastPara="1" wrap="square" lIns="91425" tIns="91425" rIns="91425" bIns="91425"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700" b="0" i="0" u="none" strike="noStrike" kern="0" cap="none" spc="0" normalizeH="0" baseline="0" noProof="0" dirty="0">
                <a:ln>
                  <a:noFill/>
                </a:ln>
                <a:solidFill>
                  <a:srgbClr val="000000"/>
                </a:solidFill>
                <a:effectLst/>
                <a:uLnTx/>
                <a:uFillTx/>
                <a:latin typeface="Calibri"/>
                <a:ea typeface="Calibri"/>
                <a:cs typeface="Calibri"/>
                <a:sym typeface="Calibri"/>
              </a:rPr>
              <a:t>(a) Performance-optimized (H&amp;M)</a:t>
            </a:r>
            <a:endParaRPr kumimoji="0" sz="20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
        <p:nvSpPr>
          <p:cNvPr id="11" name="Google Shape;219;p38">
            <a:extLst>
              <a:ext uri="{FF2B5EF4-FFF2-40B4-BE49-F238E27FC236}">
                <a16:creationId xmlns:a16="http://schemas.microsoft.com/office/drawing/2014/main" id="{CAACEEB8-A286-47D1-A937-2E6416EE18C2}"/>
              </a:ext>
            </a:extLst>
          </p:cNvPr>
          <p:cNvSpPr txBox="1"/>
          <p:nvPr/>
        </p:nvSpPr>
        <p:spPr>
          <a:xfrm>
            <a:off x="6058773" y="3247365"/>
            <a:ext cx="1842760" cy="707856"/>
          </a:xfrm>
          <a:prstGeom prst="rect">
            <a:avLst/>
          </a:prstGeom>
          <a:noFill/>
          <a:ln>
            <a:noFill/>
          </a:ln>
        </p:spPr>
        <p:txBody>
          <a:bodyPr spcFirstLastPara="1" wrap="square" lIns="91425" tIns="91425" rIns="91425" bIns="91425"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r>
              <a:rPr kumimoji="0" lang="en" sz="1700" b="0" i="0" u="none" strike="noStrike" kern="0" cap="none" spc="0" normalizeH="0" baseline="0" noProof="0" dirty="0">
                <a:ln>
                  <a:noFill/>
                </a:ln>
                <a:solidFill>
                  <a:srgbClr val="000000"/>
                </a:solidFill>
                <a:effectLst/>
                <a:uLnTx/>
                <a:uFillTx/>
                <a:latin typeface="Calibri"/>
                <a:ea typeface="Calibri"/>
                <a:cs typeface="Calibri"/>
                <a:sym typeface="Calibri"/>
              </a:rPr>
              <a:t>(b) Cost-optimized </a:t>
            </a:r>
          </a:p>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700" b="0" i="0" u="none" strike="noStrike" kern="0" cap="none" spc="0" normalizeH="0" baseline="0" noProof="0" dirty="0">
                <a:ln>
                  <a:noFill/>
                </a:ln>
                <a:solidFill>
                  <a:srgbClr val="000000"/>
                </a:solidFill>
                <a:effectLst/>
                <a:uLnTx/>
                <a:uFillTx/>
                <a:latin typeface="Calibri"/>
                <a:ea typeface="Calibri"/>
                <a:cs typeface="Calibri"/>
                <a:sym typeface="Calibri"/>
              </a:rPr>
              <a:t>(H&amp;L)</a:t>
            </a:r>
            <a:endParaRPr kumimoji="0" sz="20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Tree>
  </p:cSld>
  <p:clrMapOvr>
    <a:masterClrMapping/>
  </p:clrMapOvr>
</p:sld>
</file>

<file path=ppt/slides/slide350.xml><?xml version="1.0" encoding="utf-8"?>
<p:sld xmlns:a="http://schemas.openxmlformats.org/drawingml/2006/main" xmlns:r="http://schemas.openxmlformats.org/officeDocument/2006/relationships" xmlns:p="http://schemas.openxmlformats.org/presentationml/2006/main">
  <p:cSld>
    <p:spTree>
      <p:nvGrpSpPr>
        <p:cNvPr id="1" name="Shape 418"/>
        <p:cNvGrpSpPr/>
        <p:nvPr/>
      </p:nvGrpSpPr>
      <p:grpSpPr>
        <a:xfrm>
          <a:off x="0" y="0"/>
          <a:ext cx="0" cy="0"/>
          <a:chOff x="0" y="0"/>
          <a:chExt cx="0" cy="0"/>
        </a:xfrm>
      </p:grpSpPr>
      <p:sp>
        <p:nvSpPr>
          <p:cNvPr id="419" name="Google Shape;419;p64"/>
          <p:cNvSpPr txBox="1">
            <a:spLocks noGrp="1"/>
          </p:cNvSpPr>
          <p:nvPr>
            <p:ph type="title"/>
          </p:nvPr>
        </p:nvSpPr>
        <p:spPr>
          <a:xfrm>
            <a:off x="169011" y="956501"/>
            <a:ext cx="8894700" cy="454500"/>
          </a:xfrm>
          <a:prstGeom prst="rect">
            <a:avLst/>
          </a:prstGeom>
        </p:spPr>
        <p:txBody>
          <a:bodyPr spcFirstLastPara="1" wrap="square" lIns="91425" tIns="45700" rIns="91425" bIns="45700" anchor="ctr" anchorCtr="0">
            <a:noAutofit/>
          </a:bodyPr>
          <a:lstStyle/>
          <a:p>
            <a:r>
              <a:rPr lang="en"/>
              <a:t>Latency in Tri-Hybrid System</a:t>
            </a:r>
            <a:endParaRPr/>
          </a:p>
        </p:txBody>
      </p:sp>
      <p:sp>
        <p:nvSpPr>
          <p:cNvPr id="421" name="Google Shape;421;p64"/>
          <p:cNvSpPr/>
          <p:nvPr/>
        </p:nvSpPr>
        <p:spPr>
          <a:xfrm>
            <a:off x="17887" y="4830170"/>
            <a:ext cx="9144000" cy="705600"/>
          </a:xfrm>
          <a:prstGeom prst="rect">
            <a:avLst/>
          </a:prstGeom>
          <a:solidFill>
            <a:schemeClr val="accent1"/>
          </a:solidFill>
          <a:ln w="12700" cap="flat" cmpd="sng">
            <a:solidFill>
              <a:srgbClr val="31538F"/>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2300" b="0" i="0" u="none" strike="noStrike" kern="0" cap="none" spc="0" normalizeH="0" baseline="0" noProof="0" dirty="0">
                <a:ln>
                  <a:noFill/>
                </a:ln>
                <a:solidFill>
                  <a:srgbClr val="FFFFFF"/>
                </a:solidFill>
                <a:effectLst/>
                <a:uLnTx/>
                <a:uFillTx/>
                <a:latin typeface="Lato"/>
                <a:ea typeface="Lato"/>
                <a:cs typeface="Lato"/>
                <a:sym typeface="Lato"/>
              </a:rPr>
              <a:t>Sibyl outperforms the heuristic-based data placement policy for tri-hybrid system by 48.2% on average across all workloads</a:t>
            </a:r>
            <a:endParaRPr kumimoji="0" sz="2300" b="0" i="0" u="none" strike="noStrike" kern="0" cap="none" spc="0" normalizeH="0" baseline="0" noProof="0" dirty="0">
              <a:ln>
                <a:noFill/>
              </a:ln>
              <a:solidFill>
                <a:srgbClr val="FFFFFF"/>
              </a:solidFill>
              <a:effectLst/>
              <a:uLnTx/>
              <a:uFillTx/>
              <a:latin typeface="Lato"/>
              <a:ea typeface="Lato"/>
              <a:cs typeface="Lato"/>
              <a:sym typeface="Lato"/>
            </a:endParaRPr>
          </a:p>
        </p:txBody>
      </p:sp>
      <p:pic>
        <p:nvPicPr>
          <p:cNvPr id="2" name="Picture 1">
            <a:extLst>
              <a:ext uri="{FF2B5EF4-FFF2-40B4-BE49-F238E27FC236}">
                <a16:creationId xmlns:a16="http://schemas.microsoft.com/office/drawing/2014/main" id="{EE35149E-502E-4F25-9F5A-4BB7930654F5}"/>
              </a:ext>
            </a:extLst>
          </p:cNvPr>
          <p:cNvPicPr>
            <a:picLocks noChangeAspect="1"/>
          </p:cNvPicPr>
          <p:nvPr/>
        </p:nvPicPr>
        <p:blipFill>
          <a:blip r:embed="rId3"/>
          <a:stretch>
            <a:fillRect/>
          </a:stretch>
        </p:blipFill>
        <p:spPr>
          <a:xfrm>
            <a:off x="1162050" y="2314575"/>
            <a:ext cx="6819900" cy="2228850"/>
          </a:xfrm>
          <a:prstGeom prst="rect">
            <a:avLst/>
          </a:prstGeom>
        </p:spPr>
      </p:pic>
    </p:spTree>
  </p:cSld>
  <p:clrMapOvr>
    <a:masterClrMapping/>
  </p:clrMapOvr>
</p:sld>
</file>

<file path=ppt/slides/slide351.xml><?xml version="1.0" encoding="utf-8"?>
<p:sld xmlns:a="http://schemas.openxmlformats.org/drawingml/2006/main" xmlns:r="http://schemas.openxmlformats.org/officeDocument/2006/relationships" xmlns:p="http://schemas.openxmlformats.org/presentationml/2006/main">
  <p:cSld>
    <p:spTree>
      <p:nvGrpSpPr>
        <p:cNvPr id="1" name="Shape 425"/>
        <p:cNvGrpSpPr/>
        <p:nvPr/>
      </p:nvGrpSpPr>
      <p:grpSpPr>
        <a:xfrm>
          <a:off x="0" y="0"/>
          <a:ext cx="0" cy="0"/>
          <a:chOff x="0" y="0"/>
          <a:chExt cx="0" cy="0"/>
        </a:xfrm>
      </p:grpSpPr>
      <p:pic>
        <p:nvPicPr>
          <p:cNvPr id="2" name="Picture 1">
            <a:extLst>
              <a:ext uri="{FF2B5EF4-FFF2-40B4-BE49-F238E27FC236}">
                <a16:creationId xmlns:a16="http://schemas.microsoft.com/office/drawing/2014/main" id="{35CE519F-5A30-4D73-BDD8-89D8CF9889E6}"/>
              </a:ext>
            </a:extLst>
          </p:cNvPr>
          <p:cNvPicPr>
            <a:picLocks noChangeAspect="1"/>
          </p:cNvPicPr>
          <p:nvPr/>
        </p:nvPicPr>
        <p:blipFill>
          <a:blip r:embed="rId3"/>
          <a:stretch>
            <a:fillRect/>
          </a:stretch>
        </p:blipFill>
        <p:spPr>
          <a:xfrm>
            <a:off x="-17887" y="1466536"/>
            <a:ext cx="9144000" cy="3363635"/>
          </a:xfrm>
          <a:prstGeom prst="rect">
            <a:avLst/>
          </a:prstGeom>
        </p:spPr>
      </p:pic>
      <p:sp>
        <p:nvSpPr>
          <p:cNvPr id="426" name="Google Shape;426;p65"/>
          <p:cNvSpPr txBox="1">
            <a:spLocks noGrp="1"/>
          </p:cNvSpPr>
          <p:nvPr>
            <p:ph type="title"/>
          </p:nvPr>
        </p:nvSpPr>
        <p:spPr>
          <a:xfrm>
            <a:off x="169011" y="956501"/>
            <a:ext cx="8894700" cy="454500"/>
          </a:xfrm>
          <a:prstGeom prst="rect">
            <a:avLst/>
          </a:prstGeom>
        </p:spPr>
        <p:txBody>
          <a:bodyPr spcFirstLastPara="1" wrap="square" lIns="91425" tIns="45700" rIns="91425" bIns="45700" anchor="ctr" anchorCtr="0">
            <a:noAutofit/>
          </a:bodyPr>
          <a:lstStyle/>
          <a:p>
            <a:r>
              <a:rPr lang="en"/>
              <a:t>Latency for Unseen Workloads</a:t>
            </a:r>
            <a:endParaRPr/>
          </a:p>
        </p:txBody>
      </p:sp>
      <p:sp>
        <p:nvSpPr>
          <p:cNvPr id="427" name="Google Shape;427;p65"/>
          <p:cNvSpPr/>
          <p:nvPr/>
        </p:nvSpPr>
        <p:spPr>
          <a:xfrm>
            <a:off x="17887" y="4830170"/>
            <a:ext cx="9144000" cy="705600"/>
          </a:xfrm>
          <a:prstGeom prst="rect">
            <a:avLst/>
          </a:prstGeom>
          <a:solidFill>
            <a:schemeClr val="accent1"/>
          </a:solidFill>
          <a:ln w="12700" cap="flat" cmpd="sng">
            <a:solidFill>
              <a:srgbClr val="31538F"/>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2300" b="0" i="0" u="none" strike="noStrike" kern="0" cap="none" spc="0" normalizeH="0" baseline="0" noProof="0" dirty="0">
                <a:ln>
                  <a:noFill/>
                </a:ln>
                <a:solidFill>
                  <a:srgbClr val="FFFFFF"/>
                </a:solidFill>
                <a:effectLst/>
                <a:uLnTx/>
                <a:uFillTx/>
                <a:latin typeface="Lato"/>
                <a:ea typeface="Lato"/>
                <a:cs typeface="Lato"/>
                <a:sym typeface="Lato"/>
              </a:rPr>
              <a:t>In H&amp;M (H&amp;L) configurations, Sibyl outperforms RNN-HSS and Archivist by 46.1% (54.6%) and 8.5% (44.1%) respectively</a:t>
            </a:r>
            <a:endParaRPr kumimoji="0" sz="2300" b="0" i="0" u="none" strike="noStrike" kern="0" cap="none" spc="0" normalizeH="0" baseline="0" noProof="0" dirty="0">
              <a:ln>
                <a:noFill/>
              </a:ln>
              <a:solidFill>
                <a:srgbClr val="FFFFFF"/>
              </a:solidFill>
              <a:effectLst/>
              <a:uLnTx/>
              <a:uFillTx/>
              <a:latin typeface="Lato"/>
              <a:ea typeface="Lato"/>
              <a:cs typeface="Lato"/>
              <a:sym typeface="Lato"/>
            </a:endParaRPr>
          </a:p>
        </p:txBody>
      </p:sp>
    </p:spTree>
  </p:cSld>
  <p:clrMapOvr>
    <a:masterClrMapping/>
  </p:clrMapOvr>
</p:sld>
</file>

<file path=ppt/slides/slide352.xml><?xml version="1.0" encoding="utf-8"?>
<p:sld xmlns:a="http://schemas.openxmlformats.org/drawingml/2006/main" xmlns:r="http://schemas.openxmlformats.org/officeDocument/2006/relationships" xmlns:p="http://schemas.openxmlformats.org/presentationml/2006/main">
  <p:cSld>
    <p:spTree>
      <p:nvGrpSpPr>
        <p:cNvPr id="1" name="Shape 432"/>
        <p:cNvGrpSpPr/>
        <p:nvPr/>
      </p:nvGrpSpPr>
      <p:grpSpPr>
        <a:xfrm>
          <a:off x="0" y="0"/>
          <a:ext cx="0" cy="0"/>
          <a:chOff x="0" y="0"/>
          <a:chExt cx="0" cy="0"/>
        </a:xfrm>
      </p:grpSpPr>
      <p:sp>
        <p:nvSpPr>
          <p:cNvPr id="434" name="Google Shape;434;p66"/>
          <p:cNvSpPr txBox="1">
            <a:spLocks noGrp="1"/>
          </p:cNvSpPr>
          <p:nvPr>
            <p:ph type="title"/>
          </p:nvPr>
        </p:nvSpPr>
        <p:spPr>
          <a:xfrm>
            <a:off x="169011" y="956501"/>
            <a:ext cx="8894700" cy="454500"/>
          </a:xfrm>
          <a:prstGeom prst="rect">
            <a:avLst/>
          </a:prstGeom>
        </p:spPr>
        <p:txBody>
          <a:bodyPr spcFirstLastPara="1" wrap="square" lIns="91425" tIns="45700" rIns="91425" bIns="45700" anchor="ctr" anchorCtr="0">
            <a:noAutofit/>
          </a:bodyPr>
          <a:lstStyle/>
          <a:p>
            <a:r>
              <a:rPr lang="en"/>
              <a:t>Sensitivity to Fast Storage Capacity</a:t>
            </a:r>
            <a:endParaRPr/>
          </a:p>
        </p:txBody>
      </p:sp>
      <p:pic>
        <p:nvPicPr>
          <p:cNvPr id="2" name="Picture 1">
            <a:extLst>
              <a:ext uri="{FF2B5EF4-FFF2-40B4-BE49-F238E27FC236}">
                <a16:creationId xmlns:a16="http://schemas.microsoft.com/office/drawing/2014/main" id="{FA85FC5D-47F6-4956-89B6-93F16399173A}"/>
              </a:ext>
            </a:extLst>
          </p:cNvPr>
          <p:cNvPicPr>
            <a:picLocks noChangeAspect="1"/>
          </p:cNvPicPr>
          <p:nvPr/>
        </p:nvPicPr>
        <p:blipFill>
          <a:blip r:embed="rId3"/>
          <a:stretch>
            <a:fillRect/>
          </a:stretch>
        </p:blipFill>
        <p:spPr>
          <a:xfrm>
            <a:off x="1028700" y="1643063"/>
            <a:ext cx="7086600" cy="3571875"/>
          </a:xfrm>
          <a:prstGeom prst="rect">
            <a:avLst/>
          </a:prstGeom>
        </p:spPr>
      </p:pic>
    </p:spTree>
  </p:cSld>
  <p:clrMapOvr>
    <a:masterClrMapping/>
  </p:clrMapOvr>
</p:sld>
</file>

<file path=ppt/slides/slide353.xml><?xml version="1.0" encoding="utf-8"?>
<p:sld xmlns:a="http://schemas.openxmlformats.org/drawingml/2006/main" xmlns:r="http://schemas.openxmlformats.org/officeDocument/2006/relationships" xmlns:p="http://schemas.openxmlformats.org/presentationml/2006/main">
  <p:cSld>
    <p:spTree>
      <p:nvGrpSpPr>
        <p:cNvPr id="1" name="Shape 432"/>
        <p:cNvGrpSpPr/>
        <p:nvPr/>
      </p:nvGrpSpPr>
      <p:grpSpPr>
        <a:xfrm>
          <a:off x="0" y="0"/>
          <a:ext cx="0" cy="0"/>
          <a:chOff x="0" y="0"/>
          <a:chExt cx="0" cy="0"/>
        </a:xfrm>
      </p:grpSpPr>
      <p:sp>
        <p:nvSpPr>
          <p:cNvPr id="434" name="Google Shape;434;p66"/>
          <p:cNvSpPr txBox="1">
            <a:spLocks noGrp="1"/>
          </p:cNvSpPr>
          <p:nvPr>
            <p:ph type="title"/>
          </p:nvPr>
        </p:nvSpPr>
        <p:spPr>
          <a:xfrm>
            <a:off x="169011" y="956501"/>
            <a:ext cx="8894700" cy="454500"/>
          </a:xfrm>
          <a:prstGeom prst="rect">
            <a:avLst/>
          </a:prstGeom>
        </p:spPr>
        <p:txBody>
          <a:bodyPr spcFirstLastPara="1" wrap="square" lIns="91425" tIns="45700" rIns="91425" bIns="45700" anchor="ctr" anchorCtr="0">
            <a:noAutofit/>
          </a:bodyPr>
          <a:lstStyle/>
          <a:p>
            <a:r>
              <a:rPr lang="en"/>
              <a:t>Sensitivity to Fast Storage Capacity</a:t>
            </a:r>
            <a:endParaRPr/>
          </a:p>
        </p:txBody>
      </p:sp>
      <p:pic>
        <p:nvPicPr>
          <p:cNvPr id="2" name="Picture 1">
            <a:extLst>
              <a:ext uri="{FF2B5EF4-FFF2-40B4-BE49-F238E27FC236}">
                <a16:creationId xmlns:a16="http://schemas.microsoft.com/office/drawing/2014/main" id="{FA85FC5D-47F6-4956-89B6-93F16399173A}"/>
              </a:ext>
            </a:extLst>
          </p:cNvPr>
          <p:cNvPicPr>
            <a:picLocks noChangeAspect="1"/>
          </p:cNvPicPr>
          <p:nvPr/>
        </p:nvPicPr>
        <p:blipFill>
          <a:blip r:embed="rId3"/>
          <a:stretch>
            <a:fillRect/>
          </a:stretch>
        </p:blipFill>
        <p:spPr>
          <a:xfrm>
            <a:off x="1028700" y="1643063"/>
            <a:ext cx="7086600" cy="3571875"/>
          </a:xfrm>
          <a:prstGeom prst="rect">
            <a:avLst/>
          </a:prstGeom>
        </p:spPr>
      </p:pic>
      <p:pic>
        <p:nvPicPr>
          <p:cNvPr id="4" name="Google Shape;441;p67">
            <a:extLst>
              <a:ext uri="{FF2B5EF4-FFF2-40B4-BE49-F238E27FC236}">
                <a16:creationId xmlns:a16="http://schemas.microsoft.com/office/drawing/2014/main" id="{58EE8D30-1B72-4296-BDEB-12B1E3E936E1}"/>
              </a:ext>
            </a:extLst>
          </p:cNvPr>
          <p:cNvPicPr preferRelativeResize="0"/>
          <p:nvPr/>
        </p:nvPicPr>
        <p:blipFill>
          <a:blip r:embed="rId4">
            <a:alphaModFix/>
          </a:blip>
          <a:stretch>
            <a:fillRect/>
          </a:stretch>
        </p:blipFill>
        <p:spPr>
          <a:xfrm>
            <a:off x="224841" y="1411002"/>
            <a:ext cx="9144002" cy="4133349"/>
          </a:xfrm>
          <a:prstGeom prst="rect">
            <a:avLst/>
          </a:prstGeom>
          <a:noFill/>
          <a:ln>
            <a:noFill/>
          </a:ln>
        </p:spPr>
      </p:pic>
      <p:sp>
        <p:nvSpPr>
          <p:cNvPr id="5" name="Google Shape;442;p67">
            <a:extLst>
              <a:ext uri="{FF2B5EF4-FFF2-40B4-BE49-F238E27FC236}">
                <a16:creationId xmlns:a16="http://schemas.microsoft.com/office/drawing/2014/main" id="{87BBB55B-37E2-46D9-B2BB-60ACADE022D0}"/>
              </a:ext>
            </a:extLst>
          </p:cNvPr>
          <p:cNvSpPr/>
          <p:nvPr/>
        </p:nvSpPr>
        <p:spPr>
          <a:xfrm>
            <a:off x="0" y="3076202"/>
            <a:ext cx="9144000" cy="944400"/>
          </a:xfrm>
          <a:prstGeom prst="rect">
            <a:avLst/>
          </a:prstGeom>
          <a:solidFill>
            <a:schemeClr val="accent1"/>
          </a:solidFill>
          <a:ln w="12700" cap="flat" cmpd="sng">
            <a:solidFill>
              <a:srgbClr val="31538F"/>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2600" b="0" i="0" u="none" strike="noStrike" kern="0" cap="none" spc="0" normalizeH="0" baseline="0" noProof="0" dirty="0">
                <a:ln>
                  <a:noFill/>
                </a:ln>
                <a:solidFill>
                  <a:srgbClr val="FFFFFF"/>
                </a:solidFill>
                <a:effectLst/>
                <a:uLnTx/>
                <a:uFillTx/>
                <a:latin typeface="Lato"/>
                <a:ea typeface="Lato"/>
                <a:cs typeface="Lato"/>
                <a:sym typeface="Lato"/>
              </a:rPr>
              <a:t>Sibyl consistently </a:t>
            </a:r>
            <a:r>
              <a:rPr kumimoji="0" lang="en" sz="2600" b="1" i="0" u="none" strike="noStrike" kern="0" cap="none" spc="0" normalizeH="0" baseline="0" noProof="0" dirty="0">
                <a:ln>
                  <a:noFill/>
                </a:ln>
                <a:solidFill>
                  <a:srgbClr val="FFFF00"/>
                </a:solidFill>
                <a:effectLst/>
                <a:uLnTx/>
                <a:uFillTx/>
                <a:latin typeface="Lato"/>
                <a:ea typeface="Lato"/>
                <a:cs typeface="Lato"/>
                <a:sym typeface="Lato"/>
              </a:rPr>
              <a:t>provides highest performance</a:t>
            </a:r>
            <a:r>
              <a:rPr kumimoji="0" lang="en" sz="2600" b="0" i="0" u="none" strike="noStrike" kern="0" cap="none" spc="0" normalizeH="0" baseline="0" noProof="0" dirty="0">
                <a:ln>
                  <a:noFill/>
                </a:ln>
                <a:solidFill>
                  <a:srgbClr val="FFFFFF"/>
                </a:solidFill>
                <a:effectLst/>
                <a:uLnTx/>
                <a:uFillTx/>
                <a:latin typeface="Lato"/>
                <a:ea typeface="Lato"/>
                <a:cs typeface="Lato"/>
                <a:sym typeface="Lato"/>
              </a:rPr>
              <a:t> by </a:t>
            </a:r>
            <a:r>
              <a:rPr kumimoji="0" lang="en" sz="2600" b="1" i="0" u="none" strike="noStrike" kern="0" cap="none" spc="0" normalizeH="0" baseline="0" noProof="0" dirty="0">
                <a:ln>
                  <a:noFill/>
                </a:ln>
                <a:solidFill>
                  <a:srgbClr val="FFFF00"/>
                </a:solidFill>
                <a:effectLst/>
                <a:uLnTx/>
                <a:uFillTx/>
                <a:latin typeface="Lato"/>
                <a:ea typeface="Lato"/>
                <a:cs typeface="Lato"/>
                <a:sym typeface="Lato"/>
              </a:rPr>
              <a:t>dynamically adapting</a:t>
            </a:r>
            <a:r>
              <a:rPr kumimoji="0" lang="en" sz="2600" b="0" i="0" u="none" strike="noStrike" kern="0" cap="none" spc="0" normalizeH="0" baseline="0" noProof="0" dirty="0">
                <a:ln>
                  <a:noFill/>
                </a:ln>
                <a:solidFill>
                  <a:srgbClr val="FFFFFF"/>
                </a:solidFill>
                <a:effectLst/>
                <a:uLnTx/>
                <a:uFillTx/>
                <a:latin typeface="Lato"/>
                <a:ea typeface="Lato"/>
                <a:cs typeface="Lato"/>
                <a:sym typeface="Lato"/>
              </a:rPr>
              <a:t> its data-placement policy</a:t>
            </a:r>
            <a:endParaRPr kumimoji="0" sz="2600" b="0" i="0" u="none" strike="noStrike" kern="0" cap="none" spc="0" normalizeH="0" baseline="0" noProof="0" dirty="0">
              <a:ln>
                <a:noFill/>
              </a:ln>
              <a:solidFill>
                <a:srgbClr val="FFFFFF"/>
              </a:solidFill>
              <a:effectLst/>
              <a:uLnTx/>
              <a:uFillTx/>
              <a:latin typeface="Lato"/>
              <a:ea typeface="Lato"/>
              <a:cs typeface="Lato"/>
              <a:sym typeface="Lato"/>
            </a:endParaRPr>
          </a:p>
        </p:txBody>
      </p:sp>
    </p:spTree>
    <p:extLst>
      <p:ext uri="{BB962C8B-B14F-4D97-AF65-F5344CB8AC3E}">
        <p14:creationId xmlns:p14="http://schemas.microsoft.com/office/powerpoint/2010/main" val="462399052"/>
      </p:ext>
    </p:extLst>
  </p:cSld>
  <p:clrMapOvr>
    <a:masterClrMapping/>
  </p:clrMapOvr>
</p:sld>
</file>

<file path=ppt/slides/slide354.xml><?xml version="1.0" encoding="utf-8"?>
<p:sld xmlns:a="http://schemas.openxmlformats.org/drawingml/2006/main" xmlns:r="http://schemas.openxmlformats.org/officeDocument/2006/relationships" xmlns:p="http://schemas.openxmlformats.org/presentationml/2006/main">
  <p:cSld>
    <p:spTree>
      <p:nvGrpSpPr>
        <p:cNvPr id="1" name="Shape 446"/>
        <p:cNvGrpSpPr/>
        <p:nvPr/>
      </p:nvGrpSpPr>
      <p:grpSpPr>
        <a:xfrm>
          <a:off x="0" y="0"/>
          <a:ext cx="0" cy="0"/>
          <a:chOff x="0" y="0"/>
          <a:chExt cx="0" cy="0"/>
        </a:xfrm>
      </p:grpSpPr>
      <p:sp>
        <p:nvSpPr>
          <p:cNvPr id="447" name="Google Shape;447;p68"/>
          <p:cNvSpPr txBox="1">
            <a:spLocks noGrp="1"/>
          </p:cNvSpPr>
          <p:nvPr>
            <p:ph type="title"/>
          </p:nvPr>
        </p:nvSpPr>
        <p:spPr>
          <a:xfrm>
            <a:off x="169011" y="956501"/>
            <a:ext cx="8894700" cy="454500"/>
          </a:xfrm>
          <a:prstGeom prst="rect">
            <a:avLst/>
          </a:prstGeom>
        </p:spPr>
        <p:txBody>
          <a:bodyPr spcFirstLastPara="1" wrap="square" lIns="91425" tIns="45700" rIns="91425" bIns="45700" anchor="ctr" anchorCtr="0">
            <a:noAutofit/>
          </a:bodyPr>
          <a:lstStyle/>
          <a:p>
            <a:r>
              <a:rPr lang="en"/>
              <a:t>Overhead Analysis</a:t>
            </a:r>
            <a:endParaRPr/>
          </a:p>
        </p:txBody>
      </p:sp>
      <p:sp>
        <p:nvSpPr>
          <p:cNvPr id="448" name="Google Shape;448;p68"/>
          <p:cNvSpPr txBox="1">
            <a:spLocks noGrp="1"/>
          </p:cNvSpPr>
          <p:nvPr>
            <p:ph type="body" idx="1"/>
          </p:nvPr>
        </p:nvSpPr>
        <p:spPr>
          <a:xfrm>
            <a:off x="169011" y="1559379"/>
            <a:ext cx="8894700" cy="4064700"/>
          </a:xfrm>
          <a:prstGeom prst="rect">
            <a:avLst/>
          </a:prstGeom>
        </p:spPr>
        <p:txBody>
          <a:bodyPr spcFirstLastPara="1" wrap="square" lIns="91425" tIns="45700" rIns="91425" bIns="45700" anchor="t" anchorCtr="0">
            <a:normAutofit/>
          </a:bodyPr>
          <a:lstStyle/>
          <a:p>
            <a:pPr>
              <a:lnSpc>
                <a:spcPct val="100000"/>
              </a:lnSpc>
            </a:pPr>
            <a:r>
              <a:rPr lang="en" b="1" dirty="0"/>
              <a:t>Performance Overhead</a:t>
            </a:r>
            <a:endParaRPr b="1" dirty="0"/>
          </a:p>
          <a:p>
            <a:pPr lvl="1">
              <a:lnSpc>
                <a:spcPct val="100000"/>
              </a:lnSpc>
              <a:spcBef>
                <a:spcPts val="0"/>
              </a:spcBef>
            </a:pPr>
            <a:r>
              <a:rPr lang="en" b="1" dirty="0">
                <a:solidFill>
                  <a:srgbClr val="000CFF"/>
                </a:solidFill>
              </a:rPr>
              <a:t>~10ns</a:t>
            </a:r>
            <a:r>
              <a:rPr lang="en" b="1" dirty="0"/>
              <a:t> </a:t>
            </a:r>
            <a:r>
              <a:rPr lang="en" dirty="0"/>
              <a:t>for every inference on the evaluated system; this is several orders of magnitude less than I/O latency of high-end SSD</a:t>
            </a:r>
            <a:endParaRPr dirty="0"/>
          </a:p>
          <a:p>
            <a:pPr>
              <a:lnSpc>
                <a:spcPct val="100000"/>
              </a:lnSpc>
              <a:spcBef>
                <a:spcPts val="0"/>
              </a:spcBef>
            </a:pPr>
            <a:r>
              <a:rPr lang="en" b="1" dirty="0"/>
              <a:t>Implementation Overhead</a:t>
            </a:r>
            <a:endParaRPr b="1" dirty="0"/>
          </a:p>
          <a:p>
            <a:pPr lvl="1">
              <a:lnSpc>
                <a:spcPct val="100000"/>
              </a:lnSpc>
              <a:spcBef>
                <a:spcPts val="0"/>
              </a:spcBef>
            </a:pPr>
            <a:r>
              <a:rPr lang="en" b="1" dirty="0">
                <a:solidFill>
                  <a:srgbClr val="000CFF"/>
                </a:solidFill>
              </a:rPr>
              <a:t>124.4 KiB</a:t>
            </a:r>
            <a:r>
              <a:rPr lang="en" dirty="0"/>
              <a:t> of implementation overhead </a:t>
            </a:r>
            <a:endParaRPr dirty="0"/>
          </a:p>
          <a:p>
            <a:pPr>
              <a:lnSpc>
                <a:spcPct val="100000"/>
              </a:lnSpc>
              <a:spcBef>
                <a:spcPts val="0"/>
              </a:spcBef>
            </a:pPr>
            <a:r>
              <a:rPr lang="en" b="1" dirty="0"/>
              <a:t>Metadata overhead</a:t>
            </a:r>
            <a:endParaRPr b="1" dirty="0"/>
          </a:p>
          <a:p>
            <a:pPr lvl="1">
              <a:lnSpc>
                <a:spcPct val="100000"/>
              </a:lnSpc>
              <a:spcBef>
                <a:spcPts val="0"/>
              </a:spcBef>
            </a:pPr>
            <a:r>
              <a:rPr lang="en" dirty="0"/>
              <a:t>0.1% of the total storage capacity when using a 4 KiB data placement granularity </a:t>
            </a:r>
            <a:endParaRPr dirty="0"/>
          </a:p>
          <a:p>
            <a:pPr lvl="1">
              <a:lnSpc>
                <a:spcPct val="100000"/>
              </a:lnSpc>
              <a:spcBef>
                <a:spcPts val="0"/>
              </a:spcBef>
            </a:pPr>
            <a:r>
              <a:rPr lang="en" b="1" dirty="0">
                <a:solidFill>
                  <a:srgbClr val="000CFF"/>
                </a:solidFill>
              </a:rPr>
              <a:t>40-bit </a:t>
            </a:r>
            <a:r>
              <a:rPr lang="en" dirty="0"/>
              <a:t>metadata overhead per data placement unit</a:t>
            </a:r>
            <a:endParaRPr dirty="0"/>
          </a:p>
        </p:txBody>
      </p:sp>
    </p:spTree>
  </p:cSld>
  <p:clrMapOvr>
    <a:masterClrMapping/>
  </p:clrMapOvr>
</p:sld>
</file>

<file path=ppt/slides/slide3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AB8BCD-CC36-EECF-F544-BD5CA9513002}"/>
              </a:ext>
            </a:extLst>
          </p:cNvPr>
          <p:cNvSpPr>
            <a:spLocks noGrp="1"/>
          </p:cNvSpPr>
          <p:nvPr>
            <p:ph type="title"/>
          </p:nvPr>
        </p:nvSpPr>
        <p:spPr/>
        <p:txBody>
          <a:bodyPr/>
          <a:lstStyle/>
          <a:p>
            <a:r>
              <a:rPr lang="en-US" dirty="0">
                <a:latin typeface="Garamond" charset="0"/>
              </a:rPr>
              <a:t>For More on Sybil</a:t>
            </a:r>
            <a:endParaRPr lang="en-US" dirty="0"/>
          </a:p>
        </p:txBody>
      </p:sp>
      <p:sp>
        <p:nvSpPr>
          <p:cNvPr id="3" name="Content Placeholder 2">
            <a:extLst>
              <a:ext uri="{FF2B5EF4-FFF2-40B4-BE49-F238E27FC236}">
                <a16:creationId xmlns:a16="http://schemas.microsoft.com/office/drawing/2014/main" id="{4F7A6B6E-329B-2C38-5828-72DD30631A71}"/>
              </a:ext>
            </a:extLst>
          </p:cNvPr>
          <p:cNvSpPr>
            <a:spLocks noGrp="1"/>
          </p:cNvSpPr>
          <p:nvPr>
            <p:ph idx="1"/>
          </p:nvPr>
        </p:nvSpPr>
        <p:spPr>
          <a:xfrm>
            <a:off x="226442" y="1219200"/>
            <a:ext cx="8610600" cy="4876800"/>
          </a:xfrm>
        </p:spPr>
        <p:txBody>
          <a:bodyPr/>
          <a:lstStyle/>
          <a:p>
            <a:r>
              <a:rPr lang="en-US" dirty="0">
                <a:solidFill>
                  <a:srgbClr val="0000FF"/>
                </a:solidFill>
              </a:rPr>
              <a:t>To appear in ISCA 2022</a:t>
            </a:r>
          </a:p>
        </p:txBody>
      </p:sp>
      <p:sp>
        <p:nvSpPr>
          <p:cNvPr id="4" name="Slide Number Placeholder 3">
            <a:extLst>
              <a:ext uri="{FF2B5EF4-FFF2-40B4-BE49-F238E27FC236}">
                <a16:creationId xmlns:a16="http://schemas.microsoft.com/office/drawing/2014/main" id="{8B820C55-0430-CC34-9956-2AC5554C1ED2}"/>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36560882-7E0C-3E43-0C4C-CA274925A5C0}"/>
              </a:ext>
            </a:extLst>
          </p:cNvPr>
          <p:cNvSpPr txBox="1"/>
          <p:nvPr/>
        </p:nvSpPr>
        <p:spPr>
          <a:xfrm>
            <a:off x="2160740" y="5723964"/>
            <a:ext cx="474200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https://arxiv.org/pdf/2205.07394.pdf</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pic>
        <p:nvPicPr>
          <p:cNvPr id="7" name="Picture 6">
            <a:extLst>
              <a:ext uri="{FF2B5EF4-FFF2-40B4-BE49-F238E27FC236}">
                <a16:creationId xmlns:a16="http://schemas.microsoft.com/office/drawing/2014/main" id="{03023FE1-3568-98CA-A61D-7E80400176EB}"/>
              </a:ext>
            </a:extLst>
          </p:cNvPr>
          <p:cNvPicPr>
            <a:picLocks noChangeAspect="1"/>
          </p:cNvPicPr>
          <p:nvPr/>
        </p:nvPicPr>
        <p:blipFill>
          <a:blip r:embed="rId3"/>
          <a:stretch>
            <a:fillRect/>
          </a:stretch>
        </p:blipFill>
        <p:spPr>
          <a:xfrm>
            <a:off x="0" y="2533417"/>
            <a:ext cx="9144000" cy="1791165"/>
          </a:xfrm>
          <a:prstGeom prst="rect">
            <a:avLst/>
          </a:prstGeom>
        </p:spPr>
      </p:pic>
    </p:spTree>
    <p:extLst>
      <p:ext uri="{BB962C8B-B14F-4D97-AF65-F5344CB8AC3E}">
        <p14:creationId xmlns:p14="http://schemas.microsoft.com/office/powerpoint/2010/main" val="1324835994"/>
      </p:ext>
    </p:extLst>
  </p:cSld>
  <p:clrMapOvr>
    <a:masterClrMapping/>
  </p:clrMapOvr>
  <p:transition/>
</p:sld>
</file>

<file path=ppt/slides/slide3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486D3-9DDB-DC4F-BC36-CB235B4D6A59}"/>
              </a:ext>
            </a:extLst>
          </p:cNvPr>
          <p:cNvSpPr>
            <a:spLocks noGrp="1"/>
          </p:cNvSpPr>
          <p:nvPr>
            <p:ph type="title"/>
          </p:nvPr>
        </p:nvSpPr>
        <p:spPr/>
        <p:txBody>
          <a:bodyPr/>
          <a:lstStyle/>
          <a:p>
            <a:r>
              <a:rPr lang="en-US" dirty="0"/>
              <a:t>An Intelligent Architecture</a:t>
            </a:r>
          </a:p>
        </p:txBody>
      </p:sp>
      <p:sp>
        <p:nvSpPr>
          <p:cNvPr id="3" name="Content Placeholder 2">
            <a:extLst>
              <a:ext uri="{FF2B5EF4-FFF2-40B4-BE49-F238E27FC236}">
                <a16:creationId xmlns:a16="http://schemas.microsoft.com/office/drawing/2014/main" id="{7714D0A1-8E4A-CD45-AC08-5180E3D45F72}"/>
              </a:ext>
            </a:extLst>
          </p:cNvPr>
          <p:cNvSpPr>
            <a:spLocks noGrp="1"/>
          </p:cNvSpPr>
          <p:nvPr>
            <p:ph idx="1"/>
          </p:nvPr>
        </p:nvSpPr>
        <p:spPr>
          <a:xfrm>
            <a:off x="228600" y="1144488"/>
            <a:ext cx="8915400" cy="4876800"/>
          </a:xfrm>
        </p:spPr>
        <p:txBody>
          <a:bodyPr/>
          <a:lstStyle/>
          <a:p>
            <a:r>
              <a:rPr lang="en-US" dirty="0"/>
              <a:t>Data-driven</a:t>
            </a:r>
          </a:p>
          <a:p>
            <a:pPr lvl="1"/>
            <a:r>
              <a:rPr lang="en-US" dirty="0"/>
              <a:t>Machine learns the “best” policies (how to do things)</a:t>
            </a:r>
          </a:p>
          <a:p>
            <a:endParaRPr lang="en-US" dirty="0"/>
          </a:p>
          <a:p>
            <a:r>
              <a:rPr lang="en-US" dirty="0"/>
              <a:t>Sophisticated, workload-driven, changing, far-sighted policies</a:t>
            </a:r>
          </a:p>
          <a:p>
            <a:endParaRPr lang="en-US" dirty="0"/>
          </a:p>
          <a:p>
            <a:r>
              <a:rPr lang="en-US" dirty="0"/>
              <a:t>Automatic data-driven policy learning</a:t>
            </a:r>
          </a:p>
          <a:p>
            <a:endParaRPr lang="en-US" dirty="0"/>
          </a:p>
          <a:p>
            <a:r>
              <a:rPr lang="en-US" dirty="0"/>
              <a:t>All controllers are intelligent data-driven agents</a:t>
            </a:r>
          </a:p>
          <a:p>
            <a:endParaRPr lang="en-US" dirty="0"/>
          </a:p>
        </p:txBody>
      </p:sp>
      <p:sp>
        <p:nvSpPr>
          <p:cNvPr id="4" name="Slide Number Placeholder 3">
            <a:extLst>
              <a:ext uri="{FF2B5EF4-FFF2-40B4-BE49-F238E27FC236}">
                <a16:creationId xmlns:a16="http://schemas.microsoft.com/office/drawing/2014/main" id="{57A18461-00AA-B94E-853A-6110CA73013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TextBox 5">
            <a:extLst>
              <a:ext uri="{FF2B5EF4-FFF2-40B4-BE49-F238E27FC236}">
                <a16:creationId xmlns:a16="http://schemas.microsoft.com/office/drawing/2014/main" id="{777CD4A3-FD8F-FD4E-99EA-F5EDB1D89C51}"/>
              </a:ext>
            </a:extLst>
          </p:cNvPr>
          <p:cNvSpPr txBox="1"/>
          <p:nvPr/>
        </p:nvSpPr>
        <p:spPr>
          <a:xfrm>
            <a:off x="1669975" y="5055245"/>
            <a:ext cx="5727850" cy="1077218"/>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432FF"/>
                </a:solidFill>
                <a:effectLst/>
                <a:uLnTx/>
                <a:uFillTx/>
                <a:latin typeface="Tahoma"/>
                <a:ea typeface="+mn-ea"/>
                <a:cs typeface="+mn-cs"/>
              </a:rPr>
              <a:t>We need to rethink design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432FF"/>
                </a:solidFill>
                <a:effectLst/>
                <a:uLnTx/>
                <a:uFillTx/>
                <a:latin typeface="Tahoma"/>
                <a:ea typeface="+mn-ea"/>
                <a:cs typeface="+mn-cs"/>
              </a:rPr>
              <a:t>(of all controllers)</a:t>
            </a:r>
          </a:p>
        </p:txBody>
      </p:sp>
    </p:spTree>
    <p:extLst>
      <p:ext uri="{BB962C8B-B14F-4D97-AF65-F5344CB8AC3E}">
        <p14:creationId xmlns:p14="http://schemas.microsoft.com/office/powerpoint/2010/main" val="251223127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t>Challenge and Opportunity for Future</a:t>
            </a:r>
            <a:endParaRPr lang="en-US" dirty="0">
              <a:latin typeface="Garamond" charset="0"/>
              <a:ea typeface="ＭＳ Ｐゴシック" charset="0"/>
              <a:cs typeface="ＭＳ Ｐゴシック" charset="0"/>
            </a:endParaRPr>
          </a:p>
        </p:txBody>
      </p:sp>
      <p:sp>
        <p:nvSpPr>
          <p:cNvPr id="19459" name="Content Placeholder 2"/>
          <p:cNvSpPr>
            <a:spLocks noGrp="1"/>
          </p:cNvSpPr>
          <p:nvPr>
            <p:ph idx="1"/>
          </p:nvPr>
        </p:nvSpPr>
        <p:spPr>
          <a:xfrm>
            <a:off x="107504" y="764704"/>
            <a:ext cx="8856984" cy="4876800"/>
          </a:xfrm>
        </p:spPr>
        <p:txBody>
          <a:bodyPr/>
          <a:lstStyle/>
          <a:p>
            <a:pPr marL="0" indent="0" algn="ctr" eaLnBrk="1" hangingPunct="1">
              <a:buNone/>
            </a:pPr>
            <a:endParaRPr lang="en-US" sz="5400" dirty="0">
              <a:solidFill>
                <a:srgbClr val="0000FF"/>
              </a:solidFill>
              <a:latin typeface="Tahoma" charset="0"/>
              <a:ea typeface="ＭＳ Ｐゴシック" charset="0"/>
              <a:cs typeface="ＭＳ Ｐゴシック" charset="0"/>
            </a:endParaRPr>
          </a:p>
          <a:p>
            <a:pPr marL="0" indent="0" algn="ctr" eaLnBrk="1" hangingPunct="1">
              <a:buNone/>
            </a:pPr>
            <a:r>
              <a:rPr lang="en-US" sz="6000" b="1" dirty="0">
                <a:solidFill>
                  <a:srgbClr val="0432FF"/>
                </a:solidFill>
                <a:latin typeface="Tahoma" charset="0"/>
                <a:ea typeface="ＭＳ Ｐゴシック" charset="0"/>
                <a:cs typeface="ＭＳ Ｐゴシック" charset="0"/>
              </a:rPr>
              <a:t>Data-Driven</a:t>
            </a:r>
          </a:p>
          <a:p>
            <a:pPr marL="0" indent="0" algn="ctr" eaLnBrk="1" hangingPunct="1">
              <a:buNone/>
            </a:pPr>
            <a:r>
              <a:rPr lang="en-US" sz="6000" dirty="0">
                <a:solidFill>
                  <a:srgbClr val="0432FF"/>
                </a:solidFill>
                <a:latin typeface="Tahoma" charset="0"/>
                <a:ea typeface="ＭＳ Ｐゴシック" charset="0"/>
                <a:cs typeface="ＭＳ Ｐゴシック" charset="0"/>
              </a:rPr>
              <a:t>(Self-Optimizing)</a:t>
            </a:r>
          </a:p>
          <a:p>
            <a:pPr marL="0" indent="0" algn="ctr" eaLnBrk="1" hangingPunct="1">
              <a:buNone/>
            </a:pPr>
            <a:r>
              <a:rPr lang="en-US" sz="6000" dirty="0">
                <a:solidFill>
                  <a:srgbClr val="FF0000"/>
                </a:solidFill>
                <a:latin typeface="Tahoma" charset="0"/>
                <a:ea typeface="ＭＳ Ｐゴシック" charset="0"/>
                <a:cs typeface="ＭＳ Ｐゴシック" charset="0"/>
              </a:rPr>
              <a:t> Computing Architectures</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357</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600605852"/>
      </p:ext>
    </p:extLst>
  </p:cSld>
  <p:clrMapOvr>
    <a:masterClrMapping/>
  </p:clrMapOvr>
  <p:transition/>
</p:sld>
</file>

<file path=ppt/slides/slide3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AD110-05AC-A74A-A874-97353A23EB6E}"/>
              </a:ext>
            </a:extLst>
          </p:cNvPr>
          <p:cNvSpPr>
            <a:spLocks noGrp="1"/>
          </p:cNvSpPr>
          <p:nvPr>
            <p:ph type="ctrTitle"/>
          </p:nvPr>
        </p:nvSpPr>
        <p:spPr>
          <a:xfrm>
            <a:off x="685800" y="1748408"/>
            <a:ext cx="7924800" cy="1752600"/>
          </a:xfrm>
        </p:spPr>
        <p:txBody>
          <a:bodyPr/>
          <a:lstStyle/>
          <a:p>
            <a:pPr algn="ctr"/>
            <a:r>
              <a:rPr lang="en-US" b="1" dirty="0"/>
              <a:t>Data-Aware Architectures</a:t>
            </a:r>
          </a:p>
        </p:txBody>
      </p:sp>
      <p:sp>
        <p:nvSpPr>
          <p:cNvPr id="3" name="Subtitle 2">
            <a:extLst>
              <a:ext uri="{FF2B5EF4-FFF2-40B4-BE49-F238E27FC236}">
                <a16:creationId xmlns:a16="http://schemas.microsoft.com/office/drawing/2014/main" id="{19FC6BC0-66DA-9445-9509-65803D51BE29}"/>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0E8C49E4-7136-3647-BD24-E5AA5F9E54E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358</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626259161"/>
      </p:ext>
    </p:extLst>
  </p:cSld>
  <p:clrMapOvr>
    <a:masterClrMapping/>
  </p:clrMapOvr>
  <p:transition/>
</p:sld>
</file>

<file path=ppt/slides/slide3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8E84E-ADC1-5249-886C-95085282143B}"/>
              </a:ext>
            </a:extLst>
          </p:cNvPr>
          <p:cNvSpPr>
            <a:spLocks noGrp="1"/>
          </p:cNvSpPr>
          <p:nvPr>
            <p:ph type="title"/>
          </p:nvPr>
        </p:nvSpPr>
        <p:spPr/>
        <p:txBody>
          <a:bodyPr/>
          <a:lstStyle/>
          <a:p>
            <a:r>
              <a:rPr lang="en-US" dirty="0"/>
              <a:t>Corollaries: Architectures Today …</a:t>
            </a:r>
          </a:p>
        </p:txBody>
      </p:sp>
      <p:sp>
        <p:nvSpPr>
          <p:cNvPr id="3" name="Content Placeholder 2">
            <a:extLst>
              <a:ext uri="{FF2B5EF4-FFF2-40B4-BE49-F238E27FC236}">
                <a16:creationId xmlns:a16="http://schemas.microsoft.com/office/drawing/2014/main" id="{F4818612-8984-844F-B9E9-73680A050937}"/>
              </a:ext>
            </a:extLst>
          </p:cNvPr>
          <p:cNvSpPr>
            <a:spLocks noGrp="1"/>
          </p:cNvSpPr>
          <p:nvPr>
            <p:ph idx="1"/>
          </p:nvPr>
        </p:nvSpPr>
        <p:spPr>
          <a:xfrm>
            <a:off x="228600" y="1052736"/>
            <a:ext cx="8610600" cy="4876800"/>
          </a:xfrm>
        </p:spPr>
        <p:txBody>
          <a:bodyPr/>
          <a:lstStyle/>
          <a:p>
            <a:r>
              <a:rPr lang="en-US" dirty="0"/>
              <a:t>Architectures are </a:t>
            </a:r>
            <a:r>
              <a:rPr lang="en-US" dirty="0">
                <a:solidFill>
                  <a:srgbClr val="FF0000"/>
                </a:solidFill>
              </a:rPr>
              <a:t>terrible at dealing with data</a:t>
            </a:r>
          </a:p>
          <a:p>
            <a:pPr lvl="1"/>
            <a:r>
              <a:rPr lang="en-US" dirty="0"/>
              <a:t>Designed to mainly store and move data vs. to compute </a:t>
            </a:r>
          </a:p>
          <a:p>
            <a:pPr lvl="1"/>
            <a:r>
              <a:rPr lang="en-US" dirty="0"/>
              <a:t>They are </a:t>
            </a:r>
            <a:r>
              <a:rPr lang="en-US" dirty="0">
                <a:solidFill>
                  <a:srgbClr val="0432FF"/>
                </a:solidFill>
              </a:rPr>
              <a:t>processor-centric as opposed to </a:t>
            </a:r>
            <a:r>
              <a:rPr lang="en-US" b="1" dirty="0">
                <a:solidFill>
                  <a:srgbClr val="0432FF"/>
                </a:solidFill>
              </a:rPr>
              <a:t>data-centric</a:t>
            </a:r>
          </a:p>
          <a:p>
            <a:pPr lvl="1"/>
            <a:endParaRPr lang="en-US" dirty="0"/>
          </a:p>
          <a:p>
            <a:r>
              <a:rPr lang="en-US" dirty="0"/>
              <a:t>Architectures are </a:t>
            </a:r>
            <a:r>
              <a:rPr lang="en-US" dirty="0">
                <a:solidFill>
                  <a:srgbClr val="FF0000"/>
                </a:solidFill>
              </a:rPr>
              <a:t>terrible at taking advantage of vast amounts of data </a:t>
            </a:r>
            <a:r>
              <a:rPr lang="en-US" dirty="0"/>
              <a:t>(and metadata) available to them</a:t>
            </a:r>
          </a:p>
          <a:p>
            <a:pPr lvl="1"/>
            <a:r>
              <a:rPr lang="en-US" dirty="0"/>
              <a:t>Designed to make simple decisions, ignoring lots of data </a:t>
            </a:r>
          </a:p>
          <a:p>
            <a:pPr lvl="1"/>
            <a:r>
              <a:rPr lang="en-US" dirty="0"/>
              <a:t>They make </a:t>
            </a:r>
            <a:r>
              <a:rPr lang="en-US" dirty="0">
                <a:solidFill>
                  <a:srgbClr val="0432FF"/>
                </a:solidFill>
              </a:rPr>
              <a:t>human-driven decisions vs. </a:t>
            </a:r>
            <a:r>
              <a:rPr lang="en-US" b="1" dirty="0">
                <a:solidFill>
                  <a:srgbClr val="0432FF"/>
                </a:solidFill>
              </a:rPr>
              <a:t>data-driven</a:t>
            </a:r>
            <a:r>
              <a:rPr lang="en-US" dirty="0">
                <a:solidFill>
                  <a:srgbClr val="0432FF"/>
                </a:solidFill>
              </a:rPr>
              <a:t> decisions</a:t>
            </a:r>
          </a:p>
          <a:p>
            <a:pPr lvl="1"/>
            <a:endParaRPr lang="en-US" dirty="0"/>
          </a:p>
          <a:p>
            <a:r>
              <a:rPr lang="en-US" dirty="0"/>
              <a:t>Architectures are </a:t>
            </a:r>
            <a:r>
              <a:rPr lang="en-US" dirty="0">
                <a:solidFill>
                  <a:srgbClr val="FF0000"/>
                </a:solidFill>
              </a:rPr>
              <a:t>terrible at knowing and exploiting different properties of application data</a:t>
            </a:r>
          </a:p>
          <a:p>
            <a:pPr lvl="1"/>
            <a:r>
              <a:rPr lang="en-US" dirty="0"/>
              <a:t>Designed to treat all data as the same</a:t>
            </a:r>
          </a:p>
          <a:p>
            <a:pPr lvl="1"/>
            <a:r>
              <a:rPr lang="en-US" dirty="0"/>
              <a:t>They make </a:t>
            </a:r>
            <a:r>
              <a:rPr lang="en-US" dirty="0">
                <a:solidFill>
                  <a:srgbClr val="0000FF"/>
                </a:solidFill>
              </a:rPr>
              <a:t>component-aware decisions vs. </a:t>
            </a:r>
            <a:r>
              <a:rPr lang="en-US" b="1" dirty="0">
                <a:solidFill>
                  <a:srgbClr val="0000FF"/>
                </a:solidFill>
              </a:rPr>
              <a:t>data-aware</a:t>
            </a:r>
          </a:p>
        </p:txBody>
      </p:sp>
      <p:sp>
        <p:nvSpPr>
          <p:cNvPr id="4" name="Slide Number Placeholder 3">
            <a:extLst>
              <a:ext uri="{FF2B5EF4-FFF2-40B4-BE49-F238E27FC236}">
                <a16:creationId xmlns:a16="http://schemas.microsoft.com/office/drawing/2014/main" id="{13E336A3-DE7D-504A-A23C-315D49EE6890}"/>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AutoShape 25">
            <a:extLst>
              <a:ext uri="{FF2B5EF4-FFF2-40B4-BE49-F238E27FC236}">
                <a16:creationId xmlns:a16="http://schemas.microsoft.com/office/drawing/2014/main" id="{A839A51C-8802-D047-8CD0-32595BF41ED0}"/>
              </a:ext>
            </a:extLst>
          </p:cNvPr>
          <p:cNvSpPr>
            <a:spLocks noChangeArrowheads="1"/>
          </p:cNvSpPr>
          <p:nvPr/>
        </p:nvSpPr>
        <p:spPr bwMode="auto">
          <a:xfrm>
            <a:off x="611560" y="4725144"/>
            <a:ext cx="6984776" cy="792088"/>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279421248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29CE99-5A9A-3B4D-B9AE-CED1929518D6}"/>
              </a:ext>
            </a:extLst>
          </p:cNvPr>
          <p:cNvSpPr>
            <a:spLocks noGrp="1"/>
          </p:cNvSpPr>
          <p:nvPr>
            <p:ph type="title"/>
          </p:nvPr>
        </p:nvSpPr>
        <p:spPr/>
        <p:txBody>
          <a:bodyPr/>
          <a:lstStyle/>
          <a:p>
            <a:r>
              <a:rPr lang="en-US" dirty="0"/>
              <a:t>Data-Aware Architectures</a:t>
            </a:r>
          </a:p>
        </p:txBody>
      </p:sp>
      <p:sp>
        <p:nvSpPr>
          <p:cNvPr id="3" name="Content Placeholder 2">
            <a:extLst>
              <a:ext uri="{FF2B5EF4-FFF2-40B4-BE49-F238E27FC236}">
                <a16:creationId xmlns:a16="http://schemas.microsoft.com/office/drawing/2014/main" id="{2A999E97-8C3D-FC48-9E08-0D96B2348D48}"/>
              </a:ext>
            </a:extLst>
          </p:cNvPr>
          <p:cNvSpPr>
            <a:spLocks noGrp="1"/>
          </p:cNvSpPr>
          <p:nvPr>
            <p:ph idx="1"/>
          </p:nvPr>
        </p:nvSpPr>
        <p:spPr/>
        <p:txBody>
          <a:bodyPr/>
          <a:lstStyle/>
          <a:p>
            <a:r>
              <a:rPr lang="en-US" dirty="0"/>
              <a:t>A data-aware architecture </a:t>
            </a:r>
            <a:r>
              <a:rPr lang="en-US" dirty="0">
                <a:solidFill>
                  <a:srgbClr val="0000FF"/>
                </a:solidFill>
              </a:rPr>
              <a:t>understands what it can do with and to each piece of data</a:t>
            </a:r>
          </a:p>
          <a:p>
            <a:endParaRPr lang="en-US" dirty="0"/>
          </a:p>
          <a:p>
            <a:r>
              <a:rPr lang="en-US" dirty="0"/>
              <a:t>It makes use of different properties of data to improve performance, efficiency and other metrics</a:t>
            </a:r>
          </a:p>
          <a:p>
            <a:pPr lvl="1"/>
            <a:r>
              <a:rPr lang="en-US" dirty="0"/>
              <a:t>Compressibility</a:t>
            </a:r>
          </a:p>
          <a:p>
            <a:pPr lvl="1"/>
            <a:r>
              <a:rPr lang="en-US" dirty="0"/>
              <a:t>Approximability</a:t>
            </a:r>
          </a:p>
          <a:p>
            <a:pPr lvl="1"/>
            <a:r>
              <a:rPr lang="en-US" dirty="0"/>
              <a:t>Locality</a:t>
            </a:r>
          </a:p>
          <a:p>
            <a:pPr lvl="1"/>
            <a:r>
              <a:rPr lang="en-US" dirty="0"/>
              <a:t>Sparsity</a:t>
            </a:r>
          </a:p>
          <a:p>
            <a:pPr lvl="1"/>
            <a:r>
              <a:rPr lang="en-US" dirty="0"/>
              <a:t>Criticality for Computation X</a:t>
            </a:r>
          </a:p>
          <a:p>
            <a:pPr lvl="1"/>
            <a:r>
              <a:rPr lang="en-US" dirty="0"/>
              <a:t>Access Semantics</a:t>
            </a:r>
          </a:p>
          <a:p>
            <a:pPr lvl="1"/>
            <a:r>
              <a:rPr lang="en-US" dirty="0"/>
              <a:t>…</a:t>
            </a:r>
          </a:p>
          <a:p>
            <a:endParaRPr lang="en-US" dirty="0"/>
          </a:p>
          <a:p>
            <a:endParaRPr lang="en-US" dirty="0"/>
          </a:p>
        </p:txBody>
      </p:sp>
      <p:sp>
        <p:nvSpPr>
          <p:cNvPr id="4" name="Slide Number Placeholder 3">
            <a:extLst>
              <a:ext uri="{FF2B5EF4-FFF2-40B4-BE49-F238E27FC236}">
                <a16:creationId xmlns:a16="http://schemas.microsoft.com/office/drawing/2014/main" id="{188C744D-F38D-264E-AC4F-A7A830C2B660}"/>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95AFC4-B67F-BC48-882B-8F3B14641016}"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360</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spTree>
    <p:extLst>
      <p:ext uri="{BB962C8B-B14F-4D97-AF65-F5344CB8AC3E}">
        <p14:creationId xmlns:p14="http://schemas.microsoft.com/office/powerpoint/2010/main" val="83205099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5684E8-46D7-1745-BA18-D06529D28974}"/>
              </a:ext>
            </a:extLst>
          </p:cNvPr>
          <p:cNvSpPr>
            <a:spLocks noGrp="1"/>
          </p:cNvSpPr>
          <p:nvPr>
            <p:ph type="title"/>
          </p:nvPr>
        </p:nvSpPr>
        <p:spPr/>
        <p:txBody>
          <a:bodyPr/>
          <a:lstStyle/>
          <a:p>
            <a:r>
              <a:rPr lang="en-US" dirty="0"/>
              <a:t>One Problem: Limited Expressiveness</a:t>
            </a:r>
          </a:p>
        </p:txBody>
      </p:sp>
      <p:sp>
        <p:nvSpPr>
          <p:cNvPr id="3" name="Content Placeholder 2">
            <a:extLst>
              <a:ext uri="{FF2B5EF4-FFF2-40B4-BE49-F238E27FC236}">
                <a16:creationId xmlns:a16="http://schemas.microsoft.com/office/drawing/2014/main" id="{F313CB78-6E64-104A-B227-ECFB269415FE}"/>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998A73B4-6E72-424A-8FAB-A5668B1645C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95AFC4-B67F-BC48-882B-8F3B14641016}"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361</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6" name="Picture 5">
            <a:extLst>
              <a:ext uri="{FF2B5EF4-FFF2-40B4-BE49-F238E27FC236}">
                <a16:creationId xmlns:a16="http://schemas.microsoft.com/office/drawing/2014/main" id="{92A1BD76-0C0A-1B44-A8C0-61EA9A13B35D}"/>
              </a:ext>
            </a:extLst>
          </p:cNvPr>
          <p:cNvPicPr>
            <a:picLocks noChangeAspect="1"/>
          </p:cNvPicPr>
          <p:nvPr/>
        </p:nvPicPr>
        <p:blipFill>
          <a:blip r:embed="rId2"/>
          <a:stretch>
            <a:fillRect/>
          </a:stretch>
        </p:blipFill>
        <p:spPr>
          <a:xfrm>
            <a:off x="50800" y="1114896"/>
            <a:ext cx="9042400" cy="4978400"/>
          </a:xfrm>
          <a:prstGeom prst="rect">
            <a:avLst/>
          </a:prstGeom>
        </p:spPr>
      </p:pic>
    </p:spTree>
    <p:extLst>
      <p:ext uri="{BB962C8B-B14F-4D97-AF65-F5344CB8AC3E}">
        <p14:creationId xmlns:p14="http://schemas.microsoft.com/office/powerpoint/2010/main" val="2757160528"/>
      </p:ext>
    </p:extLst>
  </p:cSld>
  <p:clrMapOvr>
    <a:masterClrMapping/>
  </p:clrMapOvr>
  <p:transition/>
</p:sld>
</file>

<file path=ppt/slides/slide3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34CB68-5CE5-1D4D-AAE5-65AE904DEBFF}"/>
              </a:ext>
            </a:extLst>
          </p:cNvPr>
          <p:cNvSpPr>
            <a:spLocks noGrp="1"/>
          </p:cNvSpPr>
          <p:nvPr>
            <p:ph type="title"/>
          </p:nvPr>
        </p:nvSpPr>
        <p:spPr/>
        <p:txBody>
          <a:bodyPr/>
          <a:lstStyle/>
          <a:p>
            <a:r>
              <a:rPr lang="en-US" dirty="0"/>
              <a:t>A Solution: More Expressive Interfaces</a:t>
            </a:r>
          </a:p>
        </p:txBody>
      </p:sp>
      <p:sp>
        <p:nvSpPr>
          <p:cNvPr id="3" name="Content Placeholder 2">
            <a:extLst>
              <a:ext uri="{FF2B5EF4-FFF2-40B4-BE49-F238E27FC236}">
                <a16:creationId xmlns:a16="http://schemas.microsoft.com/office/drawing/2014/main" id="{F5DB3EEF-AAAD-9847-820E-EB0F1C17AC9A}"/>
              </a:ext>
            </a:extLst>
          </p:cNvPr>
          <p:cNvSpPr>
            <a:spLocks noGrp="1"/>
          </p:cNvSpPr>
          <p:nvPr>
            <p:ph idx="1"/>
          </p:nvPr>
        </p:nvSpPr>
        <p:spPr/>
        <p:txBody>
          <a:bodyPr/>
          <a:lstStyle/>
          <a:p>
            <a:endParaRPr lang="en-US" dirty="0"/>
          </a:p>
        </p:txBody>
      </p:sp>
      <p:sp>
        <p:nvSpPr>
          <p:cNvPr id="4" name="Slide Number Placeholder 3">
            <a:extLst>
              <a:ext uri="{FF2B5EF4-FFF2-40B4-BE49-F238E27FC236}">
                <a16:creationId xmlns:a16="http://schemas.microsoft.com/office/drawing/2014/main" id="{68108765-1E1B-D049-A72B-B6772BD3CE39}"/>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95AFC4-B67F-BC48-882B-8F3B14641016}"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362</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6" name="Picture 5">
            <a:extLst>
              <a:ext uri="{FF2B5EF4-FFF2-40B4-BE49-F238E27FC236}">
                <a16:creationId xmlns:a16="http://schemas.microsoft.com/office/drawing/2014/main" id="{EB3FB78E-168C-4E4F-B6BE-1657460704D9}"/>
              </a:ext>
            </a:extLst>
          </p:cNvPr>
          <p:cNvPicPr>
            <a:picLocks noChangeAspect="1"/>
          </p:cNvPicPr>
          <p:nvPr/>
        </p:nvPicPr>
        <p:blipFill>
          <a:blip r:embed="rId2"/>
          <a:stretch>
            <a:fillRect/>
          </a:stretch>
        </p:blipFill>
        <p:spPr>
          <a:xfrm>
            <a:off x="25400" y="1196752"/>
            <a:ext cx="9093200" cy="5041900"/>
          </a:xfrm>
          <a:prstGeom prst="rect">
            <a:avLst/>
          </a:prstGeom>
        </p:spPr>
      </p:pic>
    </p:spTree>
    <p:extLst>
      <p:ext uri="{BB962C8B-B14F-4D97-AF65-F5344CB8AC3E}">
        <p14:creationId xmlns:p14="http://schemas.microsoft.com/office/powerpoint/2010/main" val="155931442"/>
      </p:ext>
    </p:extLst>
  </p:cSld>
  <p:clrMapOvr>
    <a:masterClrMapping/>
  </p:clrMapOvr>
  <p:transition/>
</p:sld>
</file>

<file path=ppt/slides/slide3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692FD8-C628-064E-B654-422ABB282C2F}"/>
              </a:ext>
            </a:extLst>
          </p:cNvPr>
          <p:cNvSpPr>
            <a:spLocks noGrp="1"/>
          </p:cNvSpPr>
          <p:nvPr>
            <p:ph type="title"/>
          </p:nvPr>
        </p:nvSpPr>
        <p:spPr/>
        <p:txBody>
          <a:bodyPr/>
          <a:lstStyle/>
          <a:p>
            <a:r>
              <a:rPr lang="en-US" dirty="0"/>
              <a:t>Expressive (Memory) Interfaces</a:t>
            </a:r>
          </a:p>
        </p:txBody>
      </p:sp>
      <p:sp>
        <p:nvSpPr>
          <p:cNvPr id="3" name="Content Placeholder 2">
            <a:extLst>
              <a:ext uri="{FF2B5EF4-FFF2-40B4-BE49-F238E27FC236}">
                <a16:creationId xmlns:a16="http://schemas.microsoft.com/office/drawing/2014/main" id="{6EB3B564-03E4-1349-929A-2E1148D45F1E}"/>
              </a:ext>
            </a:extLst>
          </p:cNvPr>
          <p:cNvSpPr>
            <a:spLocks noGrp="1"/>
          </p:cNvSpPr>
          <p:nvPr>
            <p:ph idx="1"/>
          </p:nvPr>
        </p:nvSpPr>
        <p:spPr>
          <a:xfrm>
            <a:off x="228600" y="997529"/>
            <a:ext cx="8682038" cy="5193723"/>
          </a:xfrm>
        </p:spPr>
        <p:txBody>
          <a:bodyPr/>
          <a:lstStyle/>
          <a:p>
            <a:r>
              <a:rPr lang="en-US" sz="1700" dirty="0"/>
              <a:t>Nandita Vijaykumar, </a:t>
            </a:r>
            <a:r>
              <a:rPr lang="en-US" sz="1700" dirty="0" err="1"/>
              <a:t>Abhilasha</a:t>
            </a:r>
            <a:r>
              <a:rPr lang="en-US" sz="1700" dirty="0"/>
              <a:t> Jain, </a:t>
            </a:r>
            <a:r>
              <a:rPr lang="en-US" sz="1700" dirty="0" err="1"/>
              <a:t>Diptesh</a:t>
            </a:r>
            <a:r>
              <a:rPr lang="en-US" sz="1700" dirty="0"/>
              <a:t> Majumdar, Kevin Hsieh, Gennady Pekhimenko, </a:t>
            </a:r>
            <a:r>
              <a:rPr lang="en-US" sz="1700" dirty="0" err="1"/>
              <a:t>Eiman</a:t>
            </a:r>
            <a:r>
              <a:rPr lang="en-US" sz="1700" dirty="0"/>
              <a:t> Ebrahimi, Nastaran Hajinazar, Phillip B. Gibbons and Onur Mutlu,</a:t>
            </a:r>
            <a:br>
              <a:rPr lang="en-US" sz="1700" dirty="0"/>
            </a:br>
            <a:r>
              <a:rPr lang="en-US" sz="1700" b="1" dirty="0">
                <a:solidFill>
                  <a:srgbClr val="0432FF"/>
                </a:solidFill>
                <a:hlinkClick r:id="rId2">
                  <a:extLst>
                    <a:ext uri="{A12FA001-AC4F-418D-AE19-62706E023703}">
                      <ahyp:hlinkClr xmlns:ahyp="http://schemas.microsoft.com/office/drawing/2018/hyperlinkcolor" val="tx"/>
                    </a:ext>
                  </a:extLst>
                </a:hlinkClick>
              </a:rPr>
              <a:t>"A Case for Richer Cross-layer Abstractions: Bridging the Semantic Gap with Expressive Memory"</a:t>
            </a:r>
            <a:br>
              <a:rPr lang="en-US" sz="1700" dirty="0">
                <a:solidFill>
                  <a:srgbClr val="0432FF"/>
                </a:solidFill>
              </a:rPr>
            </a:br>
            <a:r>
              <a:rPr lang="en-US" sz="1700" i="1" dirty="0"/>
              <a:t>Proceedings of the </a:t>
            </a:r>
            <a:r>
              <a:rPr lang="en-US" sz="1700" i="1" dirty="0">
                <a:hlinkClick r:id="rId3"/>
              </a:rPr>
              <a:t>45th International Symposium on Computer Architecture</a:t>
            </a:r>
            <a:r>
              <a:rPr lang="en-US" sz="1700" i="1" dirty="0"/>
              <a:t> (</a:t>
            </a:r>
            <a:r>
              <a:rPr lang="en-US" sz="1700" b="1" i="1" dirty="0"/>
              <a:t>ISCA</a:t>
            </a:r>
            <a:r>
              <a:rPr lang="en-US" sz="1700" i="1" dirty="0"/>
              <a:t>)</a:t>
            </a:r>
            <a:r>
              <a:rPr lang="en-US" sz="1700" dirty="0"/>
              <a:t>, Los Angeles, CA, USA, June 2018. </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 [</a:t>
            </a:r>
            <a:r>
              <a:rPr lang="en-US" sz="1700" dirty="0">
                <a:hlinkClick r:id="rId6"/>
              </a:rPr>
              <a:t>Lightning Talk Slides (pptx)</a:t>
            </a:r>
            <a:r>
              <a:rPr lang="en-US" sz="1700" dirty="0"/>
              <a:t> </a:t>
            </a:r>
            <a:r>
              <a:rPr lang="en-US" sz="1700" dirty="0">
                <a:hlinkClick r:id="rId7"/>
              </a:rPr>
              <a:t>(pdf)</a:t>
            </a:r>
            <a:r>
              <a:rPr lang="en-US" sz="1700" dirty="0"/>
              <a:t>] </a:t>
            </a:r>
            <a:br>
              <a:rPr lang="en-US" sz="1700" dirty="0"/>
            </a:br>
            <a:r>
              <a:rPr lang="en-US" sz="1700" dirty="0"/>
              <a:t>[</a:t>
            </a:r>
            <a:r>
              <a:rPr lang="en-US" sz="1700" dirty="0">
                <a:hlinkClick r:id="rId8"/>
              </a:rPr>
              <a:t>Lightning Talk Video</a:t>
            </a:r>
            <a:r>
              <a:rPr lang="en-US" sz="1700" dirty="0"/>
              <a:t>] </a:t>
            </a:r>
            <a:br>
              <a:rPr lang="en-US" sz="1700" dirty="0"/>
            </a:br>
            <a:endParaRPr lang="en-US" sz="1700" dirty="0"/>
          </a:p>
          <a:p>
            <a:pPr marL="0" indent="0">
              <a:buNone/>
            </a:pPr>
            <a:br>
              <a:rPr lang="en-US" dirty="0"/>
            </a:br>
            <a:endParaRPr lang="en-US" dirty="0"/>
          </a:p>
        </p:txBody>
      </p:sp>
      <p:sp>
        <p:nvSpPr>
          <p:cNvPr id="4" name="Slide Number Placeholder 3">
            <a:extLst>
              <a:ext uri="{FF2B5EF4-FFF2-40B4-BE49-F238E27FC236}">
                <a16:creationId xmlns:a16="http://schemas.microsoft.com/office/drawing/2014/main" id="{3E3956AB-73AF-DA47-9B86-0C2E0F90E73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95AFC4-B67F-BC48-882B-8F3B14641016}"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363</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5" name="Picture 4">
            <a:extLst>
              <a:ext uri="{FF2B5EF4-FFF2-40B4-BE49-F238E27FC236}">
                <a16:creationId xmlns:a16="http://schemas.microsoft.com/office/drawing/2014/main" id="{E145A992-0FE5-B446-A1A6-725FE0D3A7CF}"/>
              </a:ext>
            </a:extLst>
          </p:cNvPr>
          <p:cNvPicPr>
            <a:picLocks noChangeAspect="1"/>
          </p:cNvPicPr>
          <p:nvPr/>
        </p:nvPicPr>
        <p:blipFill>
          <a:blip r:embed="rId9"/>
          <a:stretch>
            <a:fillRect/>
          </a:stretch>
        </p:blipFill>
        <p:spPr>
          <a:xfrm>
            <a:off x="88842" y="4005064"/>
            <a:ext cx="9019662" cy="2186188"/>
          </a:xfrm>
          <a:prstGeom prst="rect">
            <a:avLst/>
          </a:prstGeom>
        </p:spPr>
      </p:pic>
    </p:spTree>
    <p:extLst>
      <p:ext uri="{BB962C8B-B14F-4D97-AF65-F5344CB8AC3E}">
        <p14:creationId xmlns:p14="http://schemas.microsoft.com/office/powerpoint/2010/main" val="3542587766"/>
      </p:ext>
    </p:extLst>
  </p:cSld>
  <p:clrMapOvr>
    <a:masterClrMapping/>
  </p:clrMapOvr>
  <p:transition/>
</p:sld>
</file>

<file path=ppt/slides/slide3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73991B8-7F35-49FA-9981-29BAA9F9D4B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64728" y="2105028"/>
            <a:ext cx="1237367" cy="1237367"/>
          </a:xfrm>
          <a:prstGeom prst="rect">
            <a:avLst/>
          </a:prstGeom>
        </p:spPr>
      </p:pic>
      <p:pic>
        <p:nvPicPr>
          <p:cNvPr id="6" name="Picture 5">
            <a:extLst>
              <a:ext uri="{FF2B5EF4-FFF2-40B4-BE49-F238E27FC236}">
                <a16:creationId xmlns:a16="http://schemas.microsoft.com/office/drawing/2014/main" id="{B4993BC9-5D4B-4293-97A7-507709EF11C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14307" y="2106504"/>
            <a:ext cx="1128113" cy="1128113"/>
          </a:xfrm>
          <a:prstGeom prst="rect">
            <a:avLst/>
          </a:prstGeom>
        </p:spPr>
      </p:pic>
      <p:sp>
        <p:nvSpPr>
          <p:cNvPr id="5" name="TextBox 4">
            <a:extLst>
              <a:ext uri="{FF2B5EF4-FFF2-40B4-BE49-F238E27FC236}">
                <a16:creationId xmlns:a16="http://schemas.microsoft.com/office/drawing/2014/main" id="{B0A2F924-D4FF-4583-9854-973945A4B695}"/>
              </a:ext>
            </a:extLst>
          </p:cNvPr>
          <p:cNvSpPr txBox="1"/>
          <p:nvPr/>
        </p:nvSpPr>
        <p:spPr>
          <a:xfrm flipH="1">
            <a:off x="494811" y="3272846"/>
            <a:ext cx="2638861" cy="461665"/>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Data Structures</a:t>
            </a:r>
          </a:p>
        </p:txBody>
      </p:sp>
      <p:pic>
        <p:nvPicPr>
          <p:cNvPr id="18" name="Picture 17">
            <a:extLst>
              <a:ext uri="{FF2B5EF4-FFF2-40B4-BE49-F238E27FC236}">
                <a16:creationId xmlns:a16="http://schemas.microsoft.com/office/drawing/2014/main" id="{01AE6EB5-79BF-4D70-914C-C84B3DCB875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775872" y="2192903"/>
            <a:ext cx="1879548" cy="1167299"/>
          </a:xfrm>
          <a:prstGeom prst="rect">
            <a:avLst/>
          </a:prstGeom>
        </p:spPr>
      </p:pic>
      <p:sp>
        <p:nvSpPr>
          <p:cNvPr id="20" name="TextBox 19">
            <a:extLst>
              <a:ext uri="{FF2B5EF4-FFF2-40B4-BE49-F238E27FC236}">
                <a16:creationId xmlns:a16="http://schemas.microsoft.com/office/drawing/2014/main" id="{0787DFDD-470B-4059-8EEC-86837AF6B966}"/>
              </a:ext>
            </a:extLst>
          </p:cNvPr>
          <p:cNvSpPr txBox="1"/>
          <p:nvPr/>
        </p:nvSpPr>
        <p:spPr>
          <a:xfrm flipH="1">
            <a:off x="3279616" y="3262833"/>
            <a:ext cx="2509582" cy="461665"/>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Access Patterns</a:t>
            </a:r>
          </a:p>
        </p:txBody>
      </p:sp>
      <p:sp>
        <p:nvSpPr>
          <p:cNvPr id="21" name="Rectangle: Rounded Corners 20">
            <a:extLst>
              <a:ext uri="{FF2B5EF4-FFF2-40B4-BE49-F238E27FC236}">
                <a16:creationId xmlns:a16="http://schemas.microsoft.com/office/drawing/2014/main" id="{D61563F4-CD91-4629-8FDF-B7195EF30523}"/>
              </a:ext>
            </a:extLst>
          </p:cNvPr>
          <p:cNvSpPr/>
          <p:nvPr/>
        </p:nvSpPr>
        <p:spPr>
          <a:xfrm>
            <a:off x="6237768" y="2337277"/>
            <a:ext cx="1421180" cy="521525"/>
          </a:xfrm>
          <a:prstGeom prst="round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dirty="0">
                <a:ln>
                  <a:noFill/>
                </a:ln>
                <a:solidFill>
                  <a:prstClr val="white"/>
                </a:solidFill>
                <a:effectLst/>
                <a:uLnTx/>
                <a:uFillTx/>
                <a:latin typeface="Courier New" panose="02070309020205020404" pitchFamily="49" charset="0"/>
                <a:ea typeface="+mn-ea"/>
                <a:cs typeface="Courier New" panose="02070309020205020404" pitchFamily="49" charset="0"/>
              </a:rPr>
              <a:t>Integer</a:t>
            </a:r>
          </a:p>
        </p:txBody>
      </p:sp>
      <p:sp>
        <p:nvSpPr>
          <p:cNvPr id="22" name="Rectangle: Rounded Corners 21">
            <a:extLst>
              <a:ext uri="{FF2B5EF4-FFF2-40B4-BE49-F238E27FC236}">
                <a16:creationId xmlns:a16="http://schemas.microsoft.com/office/drawing/2014/main" id="{CB2AB60C-8BA2-4B9C-A08D-CD4BEEC88CAC}"/>
              </a:ext>
            </a:extLst>
          </p:cNvPr>
          <p:cNvSpPr/>
          <p:nvPr/>
        </p:nvSpPr>
        <p:spPr>
          <a:xfrm>
            <a:off x="7784132" y="2333679"/>
            <a:ext cx="1036670" cy="521525"/>
          </a:xfrm>
          <a:prstGeom prst="round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dirty="0">
                <a:ln>
                  <a:noFill/>
                </a:ln>
                <a:solidFill>
                  <a:prstClr val="white"/>
                </a:solidFill>
                <a:effectLst/>
                <a:uLnTx/>
                <a:uFillTx/>
                <a:latin typeface="Courier New" panose="02070309020205020404" pitchFamily="49" charset="0"/>
                <a:ea typeface="+mn-ea"/>
                <a:cs typeface="Courier New" panose="02070309020205020404" pitchFamily="49" charset="0"/>
              </a:rPr>
              <a:t>Float</a:t>
            </a:r>
          </a:p>
        </p:txBody>
      </p:sp>
      <p:sp>
        <p:nvSpPr>
          <p:cNvPr id="23" name="Rectangle: Rounded Corners 22">
            <a:extLst>
              <a:ext uri="{FF2B5EF4-FFF2-40B4-BE49-F238E27FC236}">
                <a16:creationId xmlns:a16="http://schemas.microsoft.com/office/drawing/2014/main" id="{07303329-9C49-48CB-A100-26045C765F97}"/>
              </a:ext>
            </a:extLst>
          </p:cNvPr>
          <p:cNvSpPr/>
          <p:nvPr/>
        </p:nvSpPr>
        <p:spPr>
          <a:xfrm>
            <a:off x="8133873" y="2931327"/>
            <a:ext cx="878751" cy="521525"/>
          </a:xfrm>
          <a:prstGeom prst="round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dirty="0">
                <a:ln>
                  <a:noFill/>
                </a:ln>
                <a:solidFill>
                  <a:prstClr val="white"/>
                </a:solidFill>
                <a:effectLst/>
                <a:uLnTx/>
                <a:uFillTx/>
                <a:latin typeface="Courier New" panose="02070309020205020404" pitchFamily="49" charset="0"/>
                <a:ea typeface="+mn-ea"/>
                <a:cs typeface="Courier New" panose="02070309020205020404" pitchFamily="49" charset="0"/>
              </a:rPr>
              <a:t>Char</a:t>
            </a:r>
          </a:p>
        </p:txBody>
      </p:sp>
      <p:sp>
        <p:nvSpPr>
          <p:cNvPr id="24" name="TextBox 23">
            <a:extLst>
              <a:ext uri="{FF2B5EF4-FFF2-40B4-BE49-F238E27FC236}">
                <a16:creationId xmlns:a16="http://schemas.microsoft.com/office/drawing/2014/main" id="{EDA2F559-0016-4202-BD6C-AD7935DB6E63}"/>
              </a:ext>
            </a:extLst>
          </p:cNvPr>
          <p:cNvSpPr txBox="1"/>
          <p:nvPr/>
        </p:nvSpPr>
        <p:spPr>
          <a:xfrm flipH="1">
            <a:off x="6251849" y="2869483"/>
            <a:ext cx="1964068" cy="800219"/>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23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Data Type/Layout</a:t>
            </a:r>
          </a:p>
        </p:txBody>
      </p:sp>
      <p:sp>
        <p:nvSpPr>
          <p:cNvPr id="35" name="Title 34"/>
          <p:cNvSpPr>
            <a:spLocks noGrp="1"/>
          </p:cNvSpPr>
          <p:nvPr>
            <p:ph type="title"/>
          </p:nvPr>
        </p:nvSpPr>
        <p:spPr>
          <a:xfrm>
            <a:off x="628649" y="365126"/>
            <a:ext cx="8440247" cy="955675"/>
          </a:xfrm>
        </p:spPr>
        <p:txBody>
          <a:bodyPr>
            <a:normAutofit fontScale="90000"/>
          </a:bodyPr>
          <a:lstStyle/>
          <a:p>
            <a:r>
              <a:rPr lang="en-US" dirty="0"/>
              <a:t>SW provides key program information to HW</a:t>
            </a:r>
          </a:p>
        </p:txBody>
      </p:sp>
      <p:cxnSp>
        <p:nvCxnSpPr>
          <p:cNvPr id="10" name="Straight Connector 9">
            <a:extLst>
              <a:ext uri="{FF2B5EF4-FFF2-40B4-BE49-F238E27FC236}">
                <a16:creationId xmlns:a16="http://schemas.microsoft.com/office/drawing/2014/main" id="{3B71DAEE-2F87-435F-81CD-5D4295A0126F}"/>
              </a:ext>
            </a:extLst>
          </p:cNvPr>
          <p:cNvCxnSpPr>
            <a:cxnSpLocks/>
          </p:cNvCxnSpPr>
          <p:nvPr/>
        </p:nvCxnSpPr>
        <p:spPr>
          <a:xfrm flipV="1">
            <a:off x="265923" y="4683397"/>
            <a:ext cx="8649478" cy="873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34" name="TextBox 33">
            <a:extLst>
              <a:ext uri="{FF2B5EF4-FFF2-40B4-BE49-F238E27FC236}">
                <a16:creationId xmlns:a16="http://schemas.microsoft.com/office/drawing/2014/main" id="{2A4EB21E-D3D1-4869-97DE-F215B5B33D61}"/>
              </a:ext>
            </a:extLst>
          </p:cNvPr>
          <p:cNvSpPr txBox="1"/>
          <p:nvPr/>
        </p:nvSpPr>
        <p:spPr>
          <a:xfrm flipH="1">
            <a:off x="-45868" y="4683397"/>
            <a:ext cx="2509582" cy="646331"/>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08000"/>
                </a:solidFill>
                <a:effectLst/>
                <a:uLnTx/>
                <a:uFillTx/>
                <a:latin typeface="Myriad Pro Cond" panose="020B0506030403020204" pitchFamily="34" charset="0"/>
                <a:ea typeface="+mn-ea"/>
                <a:cs typeface="+mn-cs"/>
              </a:rPr>
              <a:t>Hardware</a:t>
            </a:r>
          </a:p>
        </p:txBody>
      </p:sp>
      <p:sp>
        <p:nvSpPr>
          <p:cNvPr id="37" name="TextBox 36">
            <a:extLst>
              <a:ext uri="{FF2B5EF4-FFF2-40B4-BE49-F238E27FC236}">
                <a16:creationId xmlns:a16="http://schemas.microsoft.com/office/drawing/2014/main" id="{82E67385-FE4B-4070-9C61-70B8E17EBA00}"/>
              </a:ext>
            </a:extLst>
          </p:cNvPr>
          <p:cNvSpPr txBox="1"/>
          <p:nvPr/>
        </p:nvSpPr>
        <p:spPr>
          <a:xfrm flipH="1">
            <a:off x="-97153" y="4045588"/>
            <a:ext cx="2509582" cy="646331"/>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08000"/>
                </a:solidFill>
                <a:effectLst/>
                <a:uLnTx/>
                <a:uFillTx/>
                <a:latin typeface="Myriad Pro Cond" panose="020B0506030403020204" pitchFamily="34" charset="0"/>
                <a:ea typeface="+mn-ea"/>
                <a:cs typeface="+mn-cs"/>
              </a:rPr>
              <a:t>Software</a:t>
            </a:r>
          </a:p>
        </p:txBody>
      </p:sp>
      <p:sp>
        <p:nvSpPr>
          <p:cNvPr id="40" name="Arrow: Down 39">
            <a:extLst>
              <a:ext uri="{FF2B5EF4-FFF2-40B4-BE49-F238E27FC236}">
                <a16:creationId xmlns:a16="http://schemas.microsoft.com/office/drawing/2014/main" id="{2C99635E-5D71-411C-BAD9-1845C4F15533}"/>
              </a:ext>
            </a:extLst>
          </p:cNvPr>
          <p:cNvSpPr/>
          <p:nvPr/>
        </p:nvSpPr>
        <p:spPr>
          <a:xfrm rot="19472651">
            <a:off x="2592758" y="3786904"/>
            <a:ext cx="844414" cy="1299664"/>
          </a:xfrm>
          <a:prstGeom prst="downArrow">
            <a:avLst>
              <a:gd name="adj1" fmla="val 33394"/>
              <a:gd name="adj2" fmla="val 58801"/>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3" name="Arrow: Down 42">
            <a:extLst>
              <a:ext uri="{FF2B5EF4-FFF2-40B4-BE49-F238E27FC236}">
                <a16:creationId xmlns:a16="http://schemas.microsoft.com/office/drawing/2014/main" id="{3ECF43C9-97D8-4982-868C-0F03361FFE37}"/>
              </a:ext>
            </a:extLst>
          </p:cNvPr>
          <p:cNvSpPr/>
          <p:nvPr/>
        </p:nvSpPr>
        <p:spPr>
          <a:xfrm>
            <a:off x="4668745" y="3828874"/>
            <a:ext cx="844414" cy="1087161"/>
          </a:xfrm>
          <a:prstGeom prst="downArrow">
            <a:avLst>
              <a:gd name="adj1" fmla="val 33394"/>
              <a:gd name="adj2" fmla="val 58801"/>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4" name="Arrow: Down 43">
            <a:extLst>
              <a:ext uri="{FF2B5EF4-FFF2-40B4-BE49-F238E27FC236}">
                <a16:creationId xmlns:a16="http://schemas.microsoft.com/office/drawing/2014/main" id="{B7190F64-A422-42CC-B544-CB47EAE6FC93}"/>
              </a:ext>
            </a:extLst>
          </p:cNvPr>
          <p:cNvSpPr/>
          <p:nvPr/>
        </p:nvSpPr>
        <p:spPr>
          <a:xfrm rot="2564361">
            <a:off x="7182070" y="3732216"/>
            <a:ext cx="844414" cy="1374758"/>
          </a:xfrm>
          <a:prstGeom prst="downArrow">
            <a:avLst>
              <a:gd name="adj1" fmla="val 33394"/>
              <a:gd name="adj2" fmla="val 58801"/>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2" name="Rectangle: Rounded Corners 41">
            <a:extLst>
              <a:ext uri="{FF2B5EF4-FFF2-40B4-BE49-F238E27FC236}">
                <a16:creationId xmlns:a16="http://schemas.microsoft.com/office/drawing/2014/main" id="{AE2827BF-1B17-4339-9CD3-BDAE8AD4D3E5}"/>
              </a:ext>
            </a:extLst>
          </p:cNvPr>
          <p:cNvSpPr/>
          <p:nvPr/>
        </p:nvSpPr>
        <p:spPr>
          <a:xfrm>
            <a:off x="3995936" y="5155647"/>
            <a:ext cx="2130061" cy="692774"/>
          </a:xfrm>
          <a:prstGeom prst="roundRect">
            <a:avLst/>
          </a:prstGeom>
          <a:solidFill>
            <a:srgbClr val="00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prstClr val="white"/>
                </a:solidFill>
                <a:effectLst/>
                <a:uLnTx/>
                <a:uFillTx/>
                <a:latin typeface="Myriad Pro Cond" panose="020B0506030403020204" pitchFamily="34" charset="0"/>
                <a:ea typeface="+mn-ea"/>
                <a:cs typeface="+mn-cs"/>
              </a:rPr>
              <a:t>Prefetcher</a:t>
            </a:r>
          </a:p>
        </p:txBody>
      </p:sp>
      <p:sp>
        <p:nvSpPr>
          <p:cNvPr id="45" name="Rectangle: Rounded Corners 44">
            <a:extLst>
              <a:ext uri="{FF2B5EF4-FFF2-40B4-BE49-F238E27FC236}">
                <a16:creationId xmlns:a16="http://schemas.microsoft.com/office/drawing/2014/main" id="{5781B6E8-05D5-4ACA-8442-AE049D461113}"/>
              </a:ext>
            </a:extLst>
          </p:cNvPr>
          <p:cNvSpPr/>
          <p:nvPr/>
        </p:nvSpPr>
        <p:spPr>
          <a:xfrm>
            <a:off x="323198" y="2125267"/>
            <a:ext cx="5698277" cy="1612121"/>
          </a:xfrm>
          <a:prstGeom prst="roundRect">
            <a:avLst/>
          </a:prstGeom>
          <a:noFill/>
          <a:ln w="571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9" name="Rectangle: Rounded Corners 48">
            <a:extLst>
              <a:ext uri="{FF2B5EF4-FFF2-40B4-BE49-F238E27FC236}">
                <a16:creationId xmlns:a16="http://schemas.microsoft.com/office/drawing/2014/main" id="{18CC260B-AFFA-4223-A40E-2E8F90AAC016}"/>
              </a:ext>
            </a:extLst>
          </p:cNvPr>
          <p:cNvSpPr/>
          <p:nvPr/>
        </p:nvSpPr>
        <p:spPr>
          <a:xfrm>
            <a:off x="6219760" y="5120710"/>
            <a:ext cx="2849136" cy="801663"/>
          </a:xfrm>
          <a:prstGeom prst="roundRect">
            <a:avLst/>
          </a:prstGeom>
          <a:solidFill>
            <a:srgbClr val="00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prstClr val="white"/>
                </a:solidFill>
                <a:effectLst/>
                <a:uLnTx/>
                <a:uFillTx/>
                <a:latin typeface="Myriad Pro Cond" panose="020B0506030403020204" pitchFamily="34" charset="0"/>
                <a:ea typeface="+mn-ea"/>
                <a:cs typeface="+mn-cs"/>
              </a:rPr>
              <a:t>Data Compression</a:t>
            </a:r>
          </a:p>
        </p:txBody>
      </p:sp>
      <p:sp>
        <p:nvSpPr>
          <p:cNvPr id="50" name="Rectangle: Rounded Corners 49">
            <a:extLst>
              <a:ext uri="{FF2B5EF4-FFF2-40B4-BE49-F238E27FC236}">
                <a16:creationId xmlns:a16="http://schemas.microsoft.com/office/drawing/2014/main" id="{7F4B9DF8-AF1F-4C7D-AFD8-7448B9A114C5}"/>
              </a:ext>
            </a:extLst>
          </p:cNvPr>
          <p:cNvSpPr/>
          <p:nvPr/>
        </p:nvSpPr>
        <p:spPr>
          <a:xfrm>
            <a:off x="6112584" y="2138890"/>
            <a:ext cx="2956313" cy="1612121"/>
          </a:xfrm>
          <a:prstGeom prst="roundRect">
            <a:avLst/>
          </a:prstGeom>
          <a:noFill/>
          <a:ln w="571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1" name="Rectangle: Rounded Corners 50">
            <a:extLst>
              <a:ext uri="{FF2B5EF4-FFF2-40B4-BE49-F238E27FC236}">
                <a16:creationId xmlns:a16="http://schemas.microsoft.com/office/drawing/2014/main" id="{ED35D88E-99D6-4529-83EC-E7624E517F56}"/>
              </a:ext>
            </a:extLst>
          </p:cNvPr>
          <p:cNvSpPr/>
          <p:nvPr/>
        </p:nvSpPr>
        <p:spPr>
          <a:xfrm>
            <a:off x="1512904" y="5210976"/>
            <a:ext cx="2362074" cy="1094678"/>
          </a:xfrm>
          <a:prstGeom prst="roundRect">
            <a:avLst/>
          </a:prstGeom>
          <a:solidFill>
            <a:srgbClr val="00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prstClr val="white"/>
                </a:solidFill>
                <a:effectLst/>
                <a:uLnTx/>
                <a:uFillTx/>
                <a:latin typeface="Myriad Pro Cond" panose="020B0506030403020204" pitchFamily="34" charset="0"/>
                <a:ea typeface="+mn-ea"/>
                <a:cs typeface="+mn-cs"/>
              </a:rPr>
              <a:t>Data Placement</a:t>
            </a:r>
          </a:p>
        </p:txBody>
      </p:sp>
    </p:spTree>
    <p:custDataLst>
      <p:tags r:id="rId1"/>
    </p:custDataLst>
    <p:extLst>
      <p:ext uri="{BB962C8B-B14F-4D97-AF65-F5344CB8AC3E}">
        <p14:creationId xmlns:p14="http://schemas.microsoft.com/office/powerpoint/2010/main" val="17582279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1"/>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4"/>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44"/>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51"/>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45"/>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42"/>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xit" presetSubtype="0" fill="hold" grpId="1" nodeType="clickEffect">
                                  <p:stCondLst>
                                    <p:cond delay="0"/>
                                  </p:stCondLst>
                                  <p:childTnLst>
                                    <p:set>
                                      <p:cBhvr>
                                        <p:cTn id="46" dur="1" fill="hold">
                                          <p:stCondLst>
                                            <p:cond delay="0"/>
                                          </p:stCondLst>
                                        </p:cTn>
                                        <p:tgtEl>
                                          <p:spTgt spid="45"/>
                                        </p:tgtEl>
                                        <p:attrNameLst>
                                          <p:attrName>style.visibility</p:attrName>
                                        </p:attrNameLst>
                                      </p:cBhvr>
                                      <p:to>
                                        <p:strVal val="hidden"/>
                                      </p:to>
                                    </p:set>
                                  </p:childTnLst>
                                </p:cTn>
                              </p:par>
                              <p:par>
                                <p:cTn id="47" presetID="1" presetClass="entr" presetSubtype="0" fill="hold" grpId="0" nodeType="withEffect">
                                  <p:stCondLst>
                                    <p:cond delay="0"/>
                                  </p:stCondLst>
                                  <p:childTnLst>
                                    <p:set>
                                      <p:cBhvr>
                                        <p:cTn id="48" dur="1" fill="hold">
                                          <p:stCondLst>
                                            <p:cond delay="0"/>
                                          </p:stCondLst>
                                        </p:cTn>
                                        <p:tgtEl>
                                          <p:spTgt spid="49"/>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0" grpId="0"/>
      <p:bldP spid="21" grpId="0" animBg="1"/>
      <p:bldP spid="22" grpId="0" animBg="1"/>
      <p:bldP spid="23" grpId="0" animBg="1"/>
      <p:bldP spid="24" grpId="0"/>
      <p:bldP spid="40" grpId="0" animBg="1"/>
      <p:bldP spid="43" grpId="0" animBg="1"/>
      <p:bldP spid="44" grpId="0" animBg="1"/>
      <p:bldP spid="42" grpId="0" animBg="1"/>
      <p:bldP spid="45" grpId="0" animBg="1"/>
      <p:bldP spid="45" grpId="1" animBg="1"/>
      <p:bldP spid="49" grpId="0" animBg="1"/>
      <p:bldP spid="50" grpId="0" animBg="1"/>
      <p:bldP spid="51" grpId="0" animBg="1"/>
    </p:bldLst>
  </p:timing>
</p:sld>
</file>

<file path=ppt/slides/slide3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6BD972-B5BE-4A0C-8424-0310661C5073}"/>
              </a:ext>
            </a:extLst>
          </p:cNvPr>
          <p:cNvSpPr>
            <a:spLocks noGrp="1"/>
          </p:cNvSpPr>
          <p:nvPr>
            <p:ph type="title"/>
          </p:nvPr>
        </p:nvSpPr>
        <p:spPr>
          <a:xfrm>
            <a:off x="449138" y="365126"/>
            <a:ext cx="8515350" cy="955675"/>
          </a:xfrm>
        </p:spPr>
        <p:txBody>
          <a:bodyPr>
            <a:normAutofit fontScale="90000"/>
          </a:bodyPr>
          <a:lstStyle/>
          <a:p>
            <a:r>
              <a:rPr lang="en-US" dirty="0"/>
              <a:t>Broader goal: Enable many cross-layer optimizations</a:t>
            </a:r>
          </a:p>
        </p:txBody>
      </p:sp>
      <p:sp>
        <p:nvSpPr>
          <p:cNvPr id="14" name="Content Placeholder 2">
            <a:extLst>
              <a:ext uri="{FF2B5EF4-FFF2-40B4-BE49-F238E27FC236}">
                <a16:creationId xmlns:a16="http://schemas.microsoft.com/office/drawing/2014/main" id="{82F06B10-C072-410E-B4C6-F602076608B0}"/>
              </a:ext>
            </a:extLst>
          </p:cNvPr>
          <p:cNvSpPr txBox="1">
            <a:spLocks/>
          </p:cNvSpPr>
          <p:nvPr/>
        </p:nvSpPr>
        <p:spPr>
          <a:xfrm>
            <a:off x="3165373" y="1966058"/>
            <a:ext cx="3292577" cy="3932299"/>
          </a:xfrm>
          <a:prstGeom prst="rect">
            <a:avLst/>
          </a:prstGeom>
        </p:spPr>
        <p:txBody>
          <a:bodyPr vert="horz" lIns="68580" tIns="34290" rIns="68580" bIns="34290" rtlCol="0">
            <a:normAutofit fontScale="62500" lnSpcReduction="20000"/>
          </a:bodyPr>
          <a:lstStyle>
            <a:lvl1pPr marL="228600" indent="-228600" algn="l" defTabSz="914400" rtl="0" eaLnBrk="1" latinLnBrk="0" hangingPunct="1">
              <a:lnSpc>
                <a:spcPct val="90000"/>
              </a:lnSpc>
              <a:spcBef>
                <a:spcPts val="1000"/>
              </a:spcBef>
              <a:buFont typeface="Wingdings" panose="05000000000000000000" pitchFamily="2" charset="2"/>
              <a:buChar char="§"/>
              <a:defRPr sz="2800" b="1" i="0" kern="1200">
                <a:solidFill>
                  <a:schemeClr val="tx1"/>
                </a:solidFill>
                <a:latin typeface="Myriad Pro Cond" panose="020B0506030403020204" pitchFamily="34" charset="0"/>
                <a:ea typeface="+mn-ea"/>
                <a:cs typeface="+mn-cs"/>
              </a:defRPr>
            </a:lvl1pPr>
            <a:lvl2pPr marL="685800" indent="-228600" algn="l" defTabSz="914400" rtl="0" eaLnBrk="1" latinLnBrk="0" hangingPunct="1">
              <a:lnSpc>
                <a:spcPct val="90000"/>
              </a:lnSpc>
              <a:spcBef>
                <a:spcPts val="500"/>
              </a:spcBef>
              <a:buFontTx/>
              <a:buChar char="−"/>
              <a:defRPr sz="2400" b="1" i="0" kern="1200">
                <a:solidFill>
                  <a:schemeClr val="tx1"/>
                </a:solidFill>
                <a:latin typeface="Myriad Pro Cond" panose="020B0506030403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1" i="0" kern="1200">
                <a:solidFill>
                  <a:schemeClr val="tx1"/>
                </a:solidFill>
                <a:latin typeface="Myriad Pro Cond" panose="020B0506030403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1" i="0" kern="1200">
                <a:solidFill>
                  <a:schemeClr val="tx1"/>
                </a:solidFill>
                <a:latin typeface="Myriad Pro Cond" panose="020B05060304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1" i="0" kern="1200">
                <a:solidFill>
                  <a:schemeClr val="tx1"/>
                </a:solidFill>
                <a:latin typeface="Myriad Pro Cond" panose="020B05060304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685800" rtl="0" eaLnBrk="1" fontAlgn="auto" latinLnBrk="0" hangingPunct="1">
              <a:lnSpc>
                <a:spcPct val="120000"/>
              </a:lnSpc>
              <a:spcBef>
                <a:spcPts val="750"/>
              </a:spcBef>
              <a:spcAft>
                <a:spcPts val="0"/>
              </a:spcAft>
              <a:buClrTx/>
              <a:buSzTx/>
              <a:buFont typeface="Wingdings" panose="05000000000000000000" pitchFamily="2" charset="2"/>
              <a:buNone/>
              <a:tabLst/>
              <a:defRPr/>
            </a:pPr>
            <a:r>
              <a:rPr kumimoji="0" lang="en-US" sz="4275" b="1" i="0" u="none" strike="noStrike" kern="1200" cap="none" spc="0" normalizeH="0" baseline="0" noProof="0" dirty="0">
                <a:ln>
                  <a:noFill/>
                </a:ln>
                <a:solidFill>
                  <a:srgbClr val="1D6FA9"/>
                </a:solidFill>
                <a:effectLst/>
                <a:uLnTx/>
                <a:uFillTx/>
                <a:latin typeface="Myriad Pro Cond" panose="020B0506030403020204" pitchFamily="34" charset="0"/>
                <a:ea typeface="+mn-ea"/>
                <a:cs typeface="+mn-cs"/>
              </a:rPr>
              <a:t>Optimizations:</a:t>
            </a:r>
          </a:p>
          <a:p>
            <a:pPr marL="0" marR="0" lvl="0" indent="0" algn="l" defTabSz="685800" rtl="0" eaLnBrk="1" fontAlgn="auto" latinLnBrk="0" hangingPunct="1">
              <a:lnSpc>
                <a:spcPct val="120000"/>
              </a:lnSpc>
              <a:spcBef>
                <a:spcPts val="750"/>
              </a:spcBef>
              <a:spcAft>
                <a:spcPts val="0"/>
              </a:spcAft>
              <a:buClrTx/>
              <a:buSzTx/>
              <a:buFont typeface="Wingdings" panose="05000000000000000000" pitchFamily="2" charset="2"/>
              <a:buNone/>
              <a:tabLst/>
              <a:defRPr/>
            </a:pPr>
            <a:r>
              <a:rPr kumimoji="0" lang="en-US" sz="30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Cache Management</a:t>
            </a:r>
          </a:p>
          <a:p>
            <a:pPr marL="0" marR="0" lvl="0" indent="0" algn="l" defTabSz="685800" rtl="0" eaLnBrk="1" fontAlgn="auto" latinLnBrk="0" hangingPunct="1">
              <a:lnSpc>
                <a:spcPct val="120000"/>
              </a:lnSpc>
              <a:spcBef>
                <a:spcPts val="750"/>
              </a:spcBef>
              <a:spcAft>
                <a:spcPts val="0"/>
              </a:spcAft>
              <a:buClrTx/>
              <a:buSzTx/>
              <a:buFont typeface="Wingdings" panose="05000000000000000000" pitchFamily="2" charset="2"/>
              <a:buNone/>
              <a:tabLst/>
              <a:defRPr/>
            </a:pPr>
            <a:r>
              <a:rPr kumimoji="0" lang="en-US" sz="30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Data Placement in DRAM</a:t>
            </a:r>
          </a:p>
          <a:p>
            <a:pPr marL="0" marR="0" lvl="0" indent="0" algn="l" defTabSz="685800" rtl="0" eaLnBrk="1" fontAlgn="auto" latinLnBrk="0" hangingPunct="1">
              <a:lnSpc>
                <a:spcPct val="120000"/>
              </a:lnSpc>
              <a:spcBef>
                <a:spcPts val="750"/>
              </a:spcBef>
              <a:spcAft>
                <a:spcPts val="0"/>
              </a:spcAft>
              <a:buClrTx/>
              <a:buSzTx/>
              <a:buFont typeface="Wingdings" panose="05000000000000000000" pitchFamily="2" charset="2"/>
              <a:buNone/>
              <a:tabLst/>
              <a:defRPr/>
            </a:pPr>
            <a:r>
              <a:rPr kumimoji="0" lang="en-US" sz="30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Data Compression</a:t>
            </a:r>
          </a:p>
          <a:p>
            <a:pPr marL="0" marR="0" lvl="0" indent="0" algn="l" defTabSz="685800" rtl="0" eaLnBrk="1" fontAlgn="auto" latinLnBrk="0" hangingPunct="1">
              <a:lnSpc>
                <a:spcPct val="120000"/>
              </a:lnSpc>
              <a:spcBef>
                <a:spcPts val="750"/>
              </a:spcBef>
              <a:spcAft>
                <a:spcPts val="0"/>
              </a:spcAft>
              <a:buClrTx/>
              <a:buSzTx/>
              <a:buFont typeface="Wingdings" panose="05000000000000000000" pitchFamily="2" charset="2"/>
              <a:buNone/>
              <a:tabLst/>
              <a:defRPr/>
            </a:pPr>
            <a:r>
              <a:rPr kumimoji="0" lang="en-US" sz="30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Approximation</a:t>
            </a:r>
          </a:p>
          <a:p>
            <a:pPr marL="0" marR="0" lvl="0" indent="0" algn="l" defTabSz="685800" rtl="0" eaLnBrk="1" fontAlgn="auto" latinLnBrk="0" hangingPunct="1">
              <a:lnSpc>
                <a:spcPct val="120000"/>
              </a:lnSpc>
              <a:spcBef>
                <a:spcPts val="750"/>
              </a:spcBef>
              <a:spcAft>
                <a:spcPts val="0"/>
              </a:spcAft>
              <a:buClrTx/>
              <a:buSzTx/>
              <a:buFont typeface="Wingdings" panose="05000000000000000000" pitchFamily="2" charset="2"/>
              <a:buNone/>
              <a:tabLst/>
              <a:defRPr/>
            </a:pPr>
            <a:r>
              <a:rPr kumimoji="0" lang="en-US" sz="30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DRAM Cache Management</a:t>
            </a:r>
          </a:p>
          <a:p>
            <a:pPr marL="0" marR="0" lvl="0" indent="0" algn="l" defTabSz="685800" rtl="0" eaLnBrk="1" fontAlgn="auto" latinLnBrk="0" hangingPunct="1">
              <a:lnSpc>
                <a:spcPct val="120000"/>
              </a:lnSpc>
              <a:spcBef>
                <a:spcPts val="750"/>
              </a:spcBef>
              <a:spcAft>
                <a:spcPts val="0"/>
              </a:spcAft>
              <a:buClrTx/>
              <a:buSzTx/>
              <a:buFont typeface="Wingdings" panose="05000000000000000000" pitchFamily="2" charset="2"/>
              <a:buNone/>
              <a:tabLst/>
              <a:defRPr/>
            </a:pPr>
            <a:r>
              <a:rPr kumimoji="0" lang="en-US" sz="30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NVM Management</a:t>
            </a:r>
          </a:p>
          <a:p>
            <a:pPr marL="0" marR="0" lvl="0" indent="0" algn="l" defTabSz="685800" rtl="0" eaLnBrk="1" fontAlgn="auto" latinLnBrk="0" hangingPunct="1">
              <a:lnSpc>
                <a:spcPct val="120000"/>
              </a:lnSpc>
              <a:spcBef>
                <a:spcPts val="750"/>
              </a:spcBef>
              <a:spcAft>
                <a:spcPts val="0"/>
              </a:spcAft>
              <a:buClrTx/>
              <a:buSzTx/>
              <a:buFont typeface="Wingdings" panose="05000000000000000000" pitchFamily="2" charset="2"/>
              <a:buNone/>
              <a:tabLst/>
              <a:defRPr/>
            </a:pPr>
            <a:r>
              <a:rPr kumimoji="0" lang="en-US" sz="30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NUCA/NUMA Optimizations</a:t>
            </a:r>
          </a:p>
          <a:p>
            <a:pPr marL="0" marR="0" lvl="0" indent="0" algn="l" defTabSz="685800" rtl="0" eaLnBrk="1" fontAlgn="auto" latinLnBrk="0" hangingPunct="1">
              <a:lnSpc>
                <a:spcPct val="120000"/>
              </a:lnSpc>
              <a:spcBef>
                <a:spcPts val="750"/>
              </a:spcBef>
              <a:spcAft>
                <a:spcPts val="0"/>
              </a:spcAft>
              <a:buClrTx/>
              <a:buSzTx/>
              <a:buFont typeface="Wingdings" panose="05000000000000000000" pitchFamily="2" charset="2"/>
              <a:buNone/>
              <a:tabLst/>
              <a:defRPr/>
            </a:pPr>
            <a:r>
              <a:rPr kumimoji="0" lang="en-US" sz="30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a:t>
            </a:r>
          </a:p>
          <a:p>
            <a:pPr marL="0" marR="0" lvl="0" indent="0" algn="l" defTabSz="685800" rtl="0" eaLnBrk="1" fontAlgn="auto" latinLnBrk="0" hangingPunct="1">
              <a:lnSpc>
                <a:spcPct val="90000"/>
              </a:lnSpc>
              <a:spcBef>
                <a:spcPts val="750"/>
              </a:spcBef>
              <a:spcAft>
                <a:spcPts val="0"/>
              </a:spcAft>
              <a:buClrTx/>
              <a:buSzTx/>
              <a:buFont typeface="Wingdings" panose="05000000000000000000" pitchFamily="2" charset="2"/>
              <a:buNone/>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a:p>
            <a:pPr marL="171450" marR="0" lvl="0" indent="-171450" algn="l" defTabSz="685800" rtl="0" eaLnBrk="1" fontAlgn="auto" latinLnBrk="0" hangingPunct="1">
              <a:lnSpc>
                <a:spcPct val="90000"/>
              </a:lnSpc>
              <a:spcBef>
                <a:spcPts val="750"/>
              </a:spcBef>
              <a:spcAft>
                <a:spcPts val="0"/>
              </a:spcAft>
              <a:buClrTx/>
              <a:buSzTx/>
              <a:buFont typeface="Wingdings" panose="05000000000000000000" pitchFamily="2" charset="2"/>
              <a:buChar char="ü"/>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a:p>
            <a:pPr marL="171450" marR="0" lvl="0" indent="-171450" algn="l" defTabSz="685800" rtl="0" eaLnBrk="1" fontAlgn="auto" latinLnBrk="0" hangingPunct="1">
              <a:lnSpc>
                <a:spcPct val="90000"/>
              </a:lnSpc>
              <a:spcBef>
                <a:spcPts val="750"/>
              </a:spcBef>
              <a:spcAft>
                <a:spcPts val="0"/>
              </a:spcAft>
              <a:buClrTx/>
              <a:buSzTx/>
              <a:buFont typeface="Wingdings" panose="05000000000000000000" pitchFamily="2" charset="2"/>
              <a:buChar char="ü"/>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a:p>
            <a:pPr marL="171450" marR="0" lvl="0" indent="-171450" algn="l" defTabSz="685800" rtl="0" eaLnBrk="1" fontAlgn="auto" latinLnBrk="0" hangingPunct="1">
              <a:lnSpc>
                <a:spcPct val="90000"/>
              </a:lnSpc>
              <a:spcBef>
                <a:spcPts val="750"/>
              </a:spcBef>
              <a:spcAft>
                <a:spcPts val="0"/>
              </a:spcAft>
              <a:buClrTx/>
              <a:buSzTx/>
              <a:buFont typeface="Wingdings" panose="05000000000000000000" pitchFamily="2" charset="2"/>
              <a:buChar char="ü"/>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a:p>
            <a:pPr marL="0" marR="0" lvl="0" indent="0" algn="l" defTabSz="685800" rtl="0" eaLnBrk="1" fontAlgn="auto" latinLnBrk="0" hangingPunct="1">
              <a:lnSpc>
                <a:spcPct val="90000"/>
              </a:lnSpc>
              <a:spcBef>
                <a:spcPts val="750"/>
              </a:spcBef>
              <a:spcAft>
                <a:spcPts val="0"/>
              </a:spcAft>
              <a:buClrTx/>
              <a:buSzTx/>
              <a:buFont typeface="Wingdings" panose="05000000000000000000" pitchFamily="2" charset="2"/>
              <a:buNone/>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a:p>
            <a:pPr marL="171450" marR="0" lvl="0" indent="-171450" algn="l" defTabSz="685800" rtl="0" eaLnBrk="1" fontAlgn="auto" latinLnBrk="0" hangingPunct="1">
              <a:lnSpc>
                <a:spcPct val="90000"/>
              </a:lnSpc>
              <a:spcBef>
                <a:spcPts val="750"/>
              </a:spcBef>
              <a:spcAft>
                <a:spcPts val="0"/>
              </a:spcAft>
              <a:buClrTx/>
              <a:buSzTx/>
              <a:buFont typeface="Wingdings" panose="05000000000000000000" pitchFamily="2" charset="2"/>
              <a:buChar char="ü"/>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p:txBody>
      </p:sp>
      <p:sp>
        <p:nvSpPr>
          <p:cNvPr id="15" name="Content Placeholder 2">
            <a:extLst>
              <a:ext uri="{FF2B5EF4-FFF2-40B4-BE49-F238E27FC236}">
                <a16:creationId xmlns:a16="http://schemas.microsoft.com/office/drawing/2014/main" id="{0A4DCB55-87DF-43C3-86A5-28025ED3192E}"/>
              </a:ext>
            </a:extLst>
          </p:cNvPr>
          <p:cNvSpPr txBox="1">
            <a:spLocks/>
          </p:cNvSpPr>
          <p:nvPr/>
        </p:nvSpPr>
        <p:spPr>
          <a:xfrm>
            <a:off x="395536" y="1966059"/>
            <a:ext cx="3292577" cy="189474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b="1" kern="1200">
                <a:solidFill>
                  <a:schemeClr val="tx1"/>
                </a:solidFill>
                <a:latin typeface="Myriad Pro Cond" panose="020B05060304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1" kern="1200">
                <a:solidFill>
                  <a:schemeClr val="tx1"/>
                </a:solidFill>
                <a:latin typeface="Myriad Pro Cond" panose="020B0506030403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1" kern="1200">
                <a:solidFill>
                  <a:schemeClr val="tx1"/>
                </a:solidFill>
                <a:latin typeface="Myriad Pro Cond" panose="020B0506030403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1" kern="1200">
                <a:solidFill>
                  <a:schemeClr val="tx1"/>
                </a:solidFill>
                <a:latin typeface="Myriad Pro Cond" panose="020B05060304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1" kern="1200">
                <a:solidFill>
                  <a:schemeClr val="tx1"/>
                </a:solidFill>
                <a:latin typeface="Myriad Pro Cond" panose="020B05060304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en-US" sz="3000" b="1" i="0" u="none" strike="noStrike" kern="1200" cap="none" spc="0" normalizeH="0" baseline="0" noProof="0" dirty="0">
                <a:ln>
                  <a:noFill/>
                </a:ln>
                <a:solidFill>
                  <a:srgbClr val="1D6FA9"/>
                </a:solidFill>
                <a:effectLst/>
                <a:uLnTx/>
                <a:uFillTx/>
                <a:latin typeface="Myriad Pro Cond" panose="020B0506030403020204" pitchFamily="34" charset="0"/>
                <a:ea typeface="+mn-ea"/>
                <a:cs typeface="+mn-cs"/>
              </a:rPr>
              <a:t>Express:</a:t>
            </a:r>
          </a:p>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Data structures</a:t>
            </a:r>
          </a:p>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Access semantics</a:t>
            </a:r>
          </a:p>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Data types</a:t>
            </a:r>
          </a:p>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Working set</a:t>
            </a:r>
          </a:p>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Reuse</a:t>
            </a:r>
          </a:p>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Access frequency</a:t>
            </a:r>
          </a:p>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a:t>
            </a:r>
          </a:p>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a:p>
            <a:pPr marL="171450" marR="0" lvl="0" indent="-171450" algn="l" defTabSz="685800" rtl="0" eaLnBrk="1" fontAlgn="auto" latinLnBrk="0" hangingPunct="1">
              <a:lnSpc>
                <a:spcPct val="90000"/>
              </a:lnSpc>
              <a:spcBef>
                <a:spcPts val="750"/>
              </a:spcBef>
              <a:spcAft>
                <a:spcPts val="0"/>
              </a:spcAft>
              <a:buClrTx/>
              <a:buSzTx/>
              <a:buFont typeface="Wingdings" panose="05000000000000000000" pitchFamily="2" charset="2"/>
              <a:buChar char="ü"/>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a:p>
            <a:pPr marL="171450" marR="0" lvl="0" indent="-171450" algn="l" defTabSz="685800" rtl="0" eaLnBrk="1" fontAlgn="auto" latinLnBrk="0" hangingPunct="1">
              <a:lnSpc>
                <a:spcPct val="90000"/>
              </a:lnSpc>
              <a:spcBef>
                <a:spcPts val="750"/>
              </a:spcBef>
              <a:spcAft>
                <a:spcPts val="0"/>
              </a:spcAft>
              <a:buClrTx/>
              <a:buSzTx/>
              <a:buFont typeface="Wingdings" panose="05000000000000000000" pitchFamily="2" charset="2"/>
              <a:buChar char="ü"/>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a:p>
            <a:pPr marL="171450" marR="0" lvl="0" indent="-171450" algn="l" defTabSz="685800" rtl="0" eaLnBrk="1" fontAlgn="auto" latinLnBrk="0" hangingPunct="1">
              <a:lnSpc>
                <a:spcPct val="90000"/>
              </a:lnSpc>
              <a:spcBef>
                <a:spcPts val="750"/>
              </a:spcBef>
              <a:spcAft>
                <a:spcPts val="0"/>
              </a:spcAft>
              <a:buClrTx/>
              <a:buSzTx/>
              <a:buFont typeface="Wingdings" panose="05000000000000000000" pitchFamily="2" charset="2"/>
              <a:buChar char="ü"/>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p:txBody>
      </p:sp>
      <p:sp>
        <p:nvSpPr>
          <p:cNvPr id="6" name="Content Placeholder 2">
            <a:extLst>
              <a:ext uri="{FF2B5EF4-FFF2-40B4-BE49-F238E27FC236}">
                <a16:creationId xmlns:a16="http://schemas.microsoft.com/office/drawing/2014/main" id="{82A2138D-4F9F-4C0D-9ABE-0897AE0F9410}"/>
              </a:ext>
            </a:extLst>
          </p:cNvPr>
          <p:cNvSpPr txBox="1">
            <a:spLocks/>
          </p:cNvSpPr>
          <p:nvPr/>
        </p:nvSpPr>
        <p:spPr>
          <a:xfrm>
            <a:off x="6363218" y="1966058"/>
            <a:ext cx="2673278" cy="3540248"/>
          </a:xfrm>
          <a:prstGeom prst="rect">
            <a:avLst/>
          </a:prstGeom>
        </p:spPr>
        <p:txBody>
          <a:bodyPr vert="horz" lIns="68580" tIns="34290" rIns="68580" bIns="34290" rtlCol="0">
            <a:normAutofit/>
          </a:bodyPr>
          <a:lstStyle>
            <a:lvl1pPr marL="228600" indent="-228600" algn="l" defTabSz="914400" rtl="0" eaLnBrk="1" latinLnBrk="0" hangingPunct="1">
              <a:lnSpc>
                <a:spcPct val="90000"/>
              </a:lnSpc>
              <a:spcBef>
                <a:spcPts val="1000"/>
              </a:spcBef>
              <a:buFont typeface="Wingdings" panose="05000000000000000000" pitchFamily="2" charset="2"/>
              <a:buChar char="§"/>
              <a:defRPr sz="2800" b="1" i="0" kern="1200">
                <a:solidFill>
                  <a:schemeClr val="tx1"/>
                </a:solidFill>
                <a:latin typeface="Myriad Pro Cond" panose="020B0506030403020204" pitchFamily="34" charset="0"/>
                <a:ea typeface="+mn-ea"/>
                <a:cs typeface="+mn-cs"/>
              </a:defRPr>
            </a:lvl1pPr>
            <a:lvl2pPr marL="685800" indent="-228600" algn="l" defTabSz="914400" rtl="0" eaLnBrk="1" latinLnBrk="0" hangingPunct="1">
              <a:lnSpc>
                <a:spcPct val="90000"/>
              </a:lnSpc>
              <a:spcBef>
                <a:spcPts val="500"/>
              </a:spcBef>
              <a:buFontTx/>
              <a:buChar char="−"/>
              <a:defRPr sz="2400" b="1" i="0" kern="1200">
                <a:solidFill>
                  <a:schemeClr val="tx1"/>
                </a:solidFill>
                <a:latin typeface="Myriad Pro Cond" panose="020B0506030403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1" i="0" kern="1200">
                <a:solidFill>
                  <a:schemeClr val="tx1"/>
                </a:solidFill>
                <a:latin typeface="Myriad Pro Cond" panose="020B0506030403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1" i="0" kern="1200">
                <a:solidFill>
                  <a:schemeClr val="tx1"/>
                </a:solidFill>
                <a:latin typeface="Myriad Pro Cond" panose="020B05060304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1" i="0" kern="1200">
                <a:solidFill>
                  <a:schemeClr val="tx1"/>
                </a:solidFill>
                <a:latin typeface="Myriad Pro Cond" panose="020B05060304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685800" rtl="0" eaLnBrk="1" fontAlgn="auto" latinLnBrk="0" hangingPunct="1">
              <a:lnSpc>
                <a:spcPct val="120000"/>
              </a:lnSpc>
              <a:spcBef>
                <a:spcPts val="750"/>
              </a:spcBef>
              <a:spcAft>
                <a:spcPts val="0"/>
              </a:spcAft>
              <a:buClrTx/>
              <a:buSzTx/>
              <a:buFont typeface="Wingdings" panose="05000000000000000000" pitchFamily="2" charset="2"/>
              <a:buNone/>
              <a:tabLst/>
              <a:defRPr/>
            </a:pPr>
            <a:r>
              <a:rPr kumimoji="0" lang="en-US" sz="3000" b="1" i="0" u="none" strike="noStrike" kern="1200" cap="none" spc="0" normalizeH="0" baseline="0" noProof="0" dirty="0">
                <a:ln>
                  <a:noFill/>
                </a:ln>
                <a:solidFill>
                  <a:srgbClr val="008000"/>
                </a:solidFill>
                <a:effectLst/>
                <a:uLnTx/>
                <a:uFillTx/>
                <a:latin typeface="Myriad Pro Cond" panose="020B0506030403020204" pitchFamily="34" charset="0"/>
                <a:ea typeface="+mn-ea"/>
                <a:cs typeface="+mn-cs"/>
              </a:rPr>
              <a:t>Benefits:</a:t>
            </a:r>
          </a:p>
          <a:p>
            <a:pPr marL="0" marR="0" lvl="0" indent="0" algn="l" defTabSz="685800" rtl="0" eaLnBrk="1" fontAlgn="auto" latinLnBrk="0" hangingPunct="1">
              <a:lnSpc>
                <a:spcPct val="120000"/>
              </a:lnSpc>
              <a:spcBef>
                <a:spcPts val="750"/>
              </a:spcBef>
              <a:spcAft>
                <a:spcPts val="0"/>
              </a:spcAft>
              <a:buClrTx/>
              <a:buSzTx/>
              <a:buFont typeface="Wingdings" panose="05000000000000000000" pitchFamily="2" charset="2"/>
              <a:buNone/>
              <a:tabLst/>
              <a:defRPr/>
            </a:pPr>
            <a:r>
              <a:rPr kumimoji="0" lang="en-US" sz="2100" b="1" i="0" u="none" strike="noStrike" kern="1200" cap="none" spc="0" normalizeH="0" baseline="0" noProof="0" dirty="0">
                <a:ln>
                  <a:noFill/>
                </a:ln>
                <a:solidFill>
                  <a:srgbClr val="0000FF"/>
                </a:solidFill>
                <a:effectLst/>
                <a:uLnTx/>
                <a:uFillTx/>
                <a:latin typeface="Myriad Pro Cond" panose="020B0506030403020204" pitchFamily="34" charset="0"/>
                <a:ea typeface="+mn-ea"/>
                <a:cs typeface="+mn-cs"/>
              </a:rPr>
              <a:t>More efficient HW:</a:t>
            </a:r>
          </a:p>
          <a:p>
            <a:pPr marL="171450" marR="0" lvl="0" indent="-171450" algn="l" defTabSz="685800" rtl="0" eaLnBrk="1" fontAlgn="auto" latinLnBrk="0" hangingPunct="1">
              <a:lnSpc>
                <a:spcPct val="90000"/>
              </a:lnSpc>
              <a:spcBef>
                <a:spcPts val="750"/>
              </a:spcBef>
              <a:spcAft>
                <a:spcPts val="0"/>
              </a:spcAft>
              <a:buClr>
                <a:srgbClr val="008000"/>
              </a:buClr>
              <a:buSzTx/>
              <a:buFont typeface="Wingdings" panose="05000000000000000000" pitchFamily="2" charset="2"/>
              <a:buChar char="ü"/>
              <a:tabLst/>
              <a:defRPr/>
            </a:pPr>
            <a:r>
              <a:rPr kumimoji="0" lang="en-US" sz="2100" b="1" i="0" u="none" strike="noStrike" kern="1200" cap="none" spc="0" normalizeH="0" baseline="0" noProof="0" dirty="0">
                <a:ln>
                  <a:noFill/>
                </a:ln>
                <a:solidFill>
                  <a:srgbClr val="008000"/>
                </a:solidFill>
                <a:effectLst/>
                <a:uLnTx/>
                <a:uFillTx/>
                <a:latin typeface="Myriad Pro Cond" panose="020B0506030403020204" pitchFamily="34" charset="0"/>
                <a:ea typeface="+mn-ea"/>
                <a:cs typeface="+mn-cs"/>
              </a:rPr>
              <a:t>Performance</a:t>
            </a:r>
            <a:r>
              <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 </a:t>
            </a:r>
          </a:p>
          <a:p>
            <a:pPr marL="171450" marR="0" lvl="0" indent="-171450" algn="l" defTabSz="685800" rtl="0" eaLnBrk="1" fontAlgn="auto" latinLnBrk="0" hangingPunct="1">
              <a:lnSpc>
                <a:spcPct val="90000"/>
              </a:lnSpc>
              <a:spcBef>
                <a:spcPts val="750"/>
              </a:spcBef>
              <a:spcAft>
                <a:spcPts val="0"/>
              </a:spcAft>
              <a:buClr>
                <a:srgbClr val="008000"/>
              </a:buClr>
              <a:buSzTx/>
              <a:buFont typeface="Wingdings" panose="05000000000000000000" pitchFamily="2" charset="2"/>
              <a:buChar char="ü"/>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a:p>
            <a:pPr marL="0" marR="0" lvl="0" indent="0" algn="l" defTabSz="685800" rtl="0" eaLnBrk="1" fontAlgn="auto" latinLnBrk="0" hangingPunct="1">
              <a:lnSpc>
                <a:spcPct val="90000"/>
              </a:lnSpc>
              <a:spcBef>
                <a:spcPts val="750"/>
              </a:spcBef>
              <a:spcAft>
                <a:spcPts val="0"/>
              </a:spcAft>
              <a:buClr>
                <a:srgbClr val="008000"/>
              </a:buClr>
              <a:buSzTx/>
              <a:buFont typeface="Wingdings" panose="05000000000000000000" pitchFamily="2" charset="2"/>
              <a:buNone/>
              <a:tabLst/>
              <a:defRPr/>
            </a:pPr>
            <a:r>
              <a:rPr kumimoji="0" lang="en-US" sz="2100" b="1" i="0" u="none" strike="noStrike" kern="1200" cap="none" spc="0" normalizeH="0" baseline="0" noProof="0" dirty="0">
                <a:ln>
                  <a:noFill/>
                </a:ln>
                <a:solidFill>
                  <a:srgbClr val="0000FF"/>
                </a:solidFill>
                <a:effectLst/>
                <a:uLnTx/>
                <a:uFillTx/>
                <a:latin typeface="Myriad Pro Cond" panose="020B0506030403020204" pitchFamily="34" charset="0"/>
                <a:ea typeface="+mn-ea"/>
                <a:cs typeface="+mn-cs"/>
              </a:rPr>
              <a:t>Reduced SW burden:</a:t>
            </a:r>
          </a:p>
          <a:p>
            <a:pPr marL="171450" marR="0" lvl="0" indent="-171450" algn="l" defTabSz="685800" rtl="0" eaLnBrk="1" fontAlgn="auto" latinLnBrk="0" hangingPunct="1">
              <a:lnSpc>
                <a:spcPct val="90000"/>
              </a:lnSpc>
              <a:spcBef>
                <a:spcPts val="750"/>
              </a:spcBef>
              <a:spcAft>
                <a:spcPts val="0"/>
              </a:spcAft>
              <a:buClr>
                <a:srgbClr val="008000"/>
              </a:buClr>
              <a:buSzTx/>
              <a:buFont typeface="Wingdings" panose="05000000000000000000" pitchFamily="2" charset="2"/>
              <a:buChar char="ü"/>
              <a:tabLst/>
              <a:defRPr/>
            </a:pPr>
            <a:r>
              <a:rPr kumimoji="0" lang="en-US" sz="2100" b="1" i="0" u="none" strike="noStrike" kern="1200" cap="none" spc="0" normalizeH="0" baseline="0" noProof="0" dirty="0">
                <a:ln>
                  <a:noFill/>
                </a:ln>
                <a:solidFill>
                  <a:srgbClr val="008000"/>
                </a:solidFill>
                <a:effectLst/>
                <a:uLnTx/>
                <a:uFillTx/>
                <a:latin typeface="Myriad Pro Cond" panose="020B0506030403020204" pitchFamily="34" charset="0"/>
                <a:ea typeface="+mn-ea"/>
                <a:cs typeface="+mn-cs"/>
              </a:rPr>
              <a:t>Programmability</a:t>
            </a:r>
          </a:p>
          <a:p>
            <a:pPr marL="171450" marR="0" lvl="0" indent="-171450" algn="l" defTabSz="685800" rtl="0" eaLnBrk="1" fontAlgn="auto" latinLnBrk="0" hangingPunct="1">
              <a:lnSpc>
                <a:spcPct val="90000"/>
              </a:lnSpc>
              <a:spcBef>
                <a:spcPts val="750"/>
              </a:spcBef>
              <a:spcAft>
                <a:spcPts val="0"/>
              </a:spcAft>
              <a:buClr>
                <a:srgbClr val="008000"/>
              </a:buClr>
              <a:buSzTx/>
              <a:buFont typeface="Wingdings" panose="05000000000000000000" pitchFamily="2" charset="2"/>
              <a:buChar char="ü"/>
              <a:tabLst/>
              <a:defRPr/>
            </a:pPr>
            <a:r>
              <a:rPr kumimoji="0" lang="en-US" sz="2100" b="1" i="0" u="none" strike="noStrike" kern="1200" cap="none" spc="0" normalizeH="0" baseline="0" noProof="0" dirty="0">
                <a:ln>
                  <a:noFill/>
                </a:ln>
                <a:solidFill>
                  <a:srgbClr val="008000"/>
                </a:solidFill>
                <a:effectLst/>
                <a:uLnTx/>
                <a:uFillTx/>
                <a:latin typeface="Myriad Pro Cond" panose="020B0506030403020204" pitchFamily="34" charset="0"/>
                <a:ea typeface="+mn-ea"/>
                <a:cs typeface="+mn-cs"/>
              </a:rPr>
              <a:t>Portability</a:t>
            </a:r>
          </a:p>
          <a:p>
            <a:pPr marL="0" marR="0" lvl="0" indent="0" algn="l" defTabSz="685800" rtl="0" eaLnBrk="1" fontAlgn="auto" latinLnBrk="0" hangingPunct="1">
              <a:lnSpc>
                <a:spcPct val="90000"/>
              </a:lnSpc>
              <a:spcBef>
                <a:spcPts val="750"/>
              </a:spcBef>
              <a:spcAft>
                <a:spcPts val="0"/>
              </a:spcAft>
              <a:buClrTx/>
              <a:buSzTx/>
              <a:buFont typeface="Wingdings" panose="05000000000000000000" pitchFamily="2" charset="2"/>
              <a:buNone/>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a:p>
            <a:pPr marL="514350" marR="0" lvl="1" indent="-171450" algn="l" defTabSz="685800" rtl="0" eaLnBrk="1" fontAlgn="auto" latinLnBrk="0" hangingPunct="1">
              <a:lnSpc>
                <a:spcPct val="90000"/>
              </a:lnSpc>
              <a:spcBef>
                <a:spcPts val="750"/>
              </a:spcBef>
              <a:spcAft>
                <a:spcPts val="0"/>
              </a:spcAft>
              <a:buClr>
                <a:srgbClr val="008000"/>
              </a:buClr>
              <a:buSzTx/>
              <a:buFont typeface="Myriad Pro Cond" panose="020B0506030403020204" pitchFamily="34" charset="0"/>
              <a:buChar char="−"/>
              <a:tabLst/>
              <a:defRPr/>
            </a:pPr>
            <a:endParaRPr kumimoji="0" lang="en-US" sz="18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a:p>
            <a:pPr marL="0" marR="0" lvl="0" indent="0" algn="l" defTabSz="685800" rtl="0" eaLnBrk="1" fontAlgn="auto" latinLnBrk="0" hangingPunct="1">
              <a:lnSpc>
                <a:spcPct val="90000"/>
              </a:lnSpc>
              <a:spcBef>
                <a:spcPts val="750"/>
              </a:spcBef>
              <a:spcAft>
                <a:spcPts val="0"/>
              </a:spcAft>
              <a:buClrTx/>
              <a:buSzTx/>
              <a:buFont typeface="Wingdings" panose="05000000000000000000" pitchFamily="2" charset="2"/>
              <a:buNone/>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a:p>
            <a:pPr marL="0" marR="0" lvl="0" indent="0" algn="l" defTabSz="685800" rtl="0" eaLnBrk="1" fontAlgn="auto" latinLnBrk="0" hangingPunct="1">
              <a:lnSpc>
                <a:spcPct val="90000"/>
              </a:lnSpc>
              <a:spcBef>
                <a:spcPts val="750"/>
              </a:spcBef>
              <a:spcAft>
                <a:spcPts val="0"/>
              </a:spcAft>
              <a:buClrTx/>
              <a:buSzTx/>
              <a:buFont typeface="Wingdings" panose="05000000000000000000" pitchFamily="2" charset="2"/>
              <a:buNone/>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a:p>
            <a:pPr marL="171450" marR="0" lvl="0" indent="-171450" algn="l" defTabSz="685800" rtl="0" eaLnBrk="1" fontAlgn="auto" latinLnBrk="0" hangingPunct="1">
              <a:lnSpc>
                <a:spcPct val="90000"/>
              </a:lnSpc>
              <a:spcBef>
                <a:spcPts val="750"/>
              </a:spcBef>
              <a:spcAft>
                <a:spcPts val="0"/>
              </a:spcAft>
              <a:buClrTx/>
              <a:buSzTx/>
              <a:buFont typeface="Wingdings" panose="05000000000000000000" pitchFamily="2" charset="2"/>
              <a:buChar char="ü"/>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a:p>
            <a:pPr marL="171450" marR="0" lvl="0" indent="-171450" algn="l" defTabSz="685800" rtl="0" eaLnBrk="1" fontAlgn="auto" latinLnBrk="0" hangingPunct="1">
              <a:lnSpc>
                <a:spcPct val="90000"/>
              </a:lnSpc>
              <a:spcBef>
                <a:spcPts val="750"/>
              </a:spcBef>
              <a:spcAft>
                <a:spcPts val="0"/>
              </a:spcAft>
              <a:buClrTx/>
              <a:buSzTx/>
              <a:buFont typeface="Wingdings" panose="05000000000000000000" pitchFamily="2" charset="2"/>
              <a:buChar char="ü"/>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a:p>
            <a:pPr marL="171450" marR="0" lvl="0" indent="-171450" algn="l" defTabSz="685800" rtl="0" eaLnBrk="1" fontAlgn="auto" latinLnBrk="0" hangingPunct="1">
              <a:lnSpc>
                <a:spcPct val="90000"/>
              </a:lnSpc>
              <a:spcBef>
                <a:spcPts val="750"/>
              </a:spcBef>
              <a:spcAft>
                <a:spcPts val="0"/>
              </a:spcAft>
              <a:buClrTx/>
              <a:buSzTx/>
              <a:buFont typeface="Wingdings" panose="05000000000000000000" pitchFamily="2" charset="2"/>
              <a:buChar char="ü"/>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a:p>
            <a:pPr marL="0" marR="0" lvl="0" indent="0" algn="l" defTabSz="685800" rtl="0" eaLnBrk="1" fontAlgn="auto" latinLnBrk="0" hangingPunct="1">
              <a:lnSpc>
                <a:spcPct val="90000"/>
              </a:lnSpc>
              <a:spcBef>
                <a:spcPts val="750"/>
              </a:spcBef>
              <a:spcAft>
                <a:spcPts val="0"/>
              </a:spcAft>
              <a:buClrTx/>
              <a:buSzTx/>
              <a:buFont typeface="Wingdings" panose="05000000000000000000" pitchFamily="2" charset="2"/>
              <a:buNone/>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a:p>
            <a:pPr marL="171450" marR="0" lvl="0" indent="-171450" algn="l" defTabSz="685800" rtl="0" eaLnBrk="1" fontAlgn="auto" latinLnBrk="0" hangingPunct="1">
              <a:lnSpc>
                <a:spcPct val="90000"/>
              </a:lnSpc>
              <a:spcBef>
                <a:spcPts val="750"/>
              </a:spcBef>
              <a:spcAft>
                <a:spcPts val="0"/>
              </a:spcAft>
              <a:buClrTx/>
              <a:buSzTx/>
              <a:buFont typeface="Wingdings" panose="05000000000000000000" pitchFamily="2" charset="2"/>
              <a:buChar char="ü"/>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p:txBody>
      </p:sp>
    </p:spTree>
    <p:custDataLst>
      <p:tags r:id="rId1"/>
    </p:custDataLst>
    <p:extLst>
      <p:ext uri="{BB962C8B-B14F-4D97-AF65-F5344CB8AC3E}">
        <p14:creationId xmlns:p14="http://schemas.microsoft.com/office/powerpoint/2010/main" val="22496573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iterate type="wd">
                                    <p:tmAbs val="100"/>
                                  </p:iterate>
                                  <p:childTnLst>
                                    <p:set>
                                      <p:cBhvr>
                                        <p:cTn id="6" dur="1" fill="hold">
                                          <p:stCondLst>
                                            <p:cond delay="0"/>
                                          </p:stCondLst>
                                        </p:cTn>
                                        <p:tgtEl>
                                          <p:spTgt spid="1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iterate type="wd">
                                    <p:tmAbs val="100"/>
                                  </p:iterate>
                                  <p:childTnLst>
                                    <p:set>
                                      <p:cBhvr>
                                        <p:cTn id="8" dur="1" fill="hold">
                                          <p:stCondLst>
                                            <p:cond delay="0"/>
                                          </p:stCondLst>
                                        </p:cTn>
                                        <p:tgtEl>
                                          <p:spTgt spid="15">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iterate type="wd">
                                    <p:tmAbs val="100"/>
                                  </p:iterate>
                                  <p:childTnLst>
                                    <p:set>
                                      <p:cBhvr>
                                        <p:cTn id="10" dur="1" fill="hold">
                                          <p:stCondLst>
                                            <p:cond delay="0"/>
                                          </p:stCondLst>
                                        </p:cTn>
                                        <p:tgtEl>
                                          <p:spTgt spid="15">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iterate type="wd">
                                    <p:tmAbs val="100"/>
                                  </p:iterate>
                                  <p:childTnLst>
                                    <p:set>
                                      <p:cBhvr>
                                        <p:cTn id="12" dur="1" fill="hold">
                                          <p:stCondLst>
                                            <p:cond delay="0"/>
                                          </p:stCondLst>
                                        </p:cTn>
                                        <p:tgtEl>
                                          <p:spTgt spid="15">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iterate type="wd">
                                    <p:tmAbs val="100"/>
                                  </p:iterate>
                                  <p:childTnLst>
                                    <p:set>
                                      <p:cBhvr>
                                        <p:cTn id="14" dur="1" fill="hold">
                                          <p:stCondLst>
                                            <p:cond delay="0"/>
                                          </p:stCondLst>
                                        </p:cTn>
                                        <p:tgtEl>
                                          <p:spTgt spid="15">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iterate type="wd">
                                    <p:tmAbs val="100"/>
                                  </p:iterate>
                                  <p:childTnLst>
                                    <p:set>
                                      <p:cBhvr>
                                        <p:cTn id="16" dur="1" fill="hold">
                                          <p:stCondLst>
                                            <p:cond delay="0"/>
                                          </p:stCondLst>
                                        </p:cTn>
                                        <p:tgtEl>
                                          <p:spTgt spid="15">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iterate type="wd">
                                    <p:tmAbs val="100"/>
                                  </p:iterate>
                                  <p:childTnLst>
                                    <p:set>
                                      <p:cBhvr>
                                        <p:cTn id="18" dur="1" fill="hold">
                                          <p:stCondLst>
                                            <p:cond delay="0"/>
                                          </p:stCondLst>
                                        </p:cTn>
                                        <p:tgtEl>
                                          <p:spTgt spid="15">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iterate type="wd">
                                    <p:tmAbs val="100"/>
                                  </p:iterate>
                                  <p:childTnLst>
                                    <p:set>
                                      <p:cBhvr>
                                        <p:cTn id="20" dur="1" fill="hold">
                                          <p:stCondLst>
                                            <p:cond delay="0"/>
                                          </p:stCondLst>
                                        </p:cTn>
                                        <p:tgtEl>
                                          <p:spTgt spid="15">
                                            <p:txEl>
                                              <p:pRg st="7" end="7"/>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iterate type="wd">
                                    <p:tmAbs val="100"/>
                                  </p:iterate>
                                  <p:childTnLst>
                                    <p:set>
                                      <p:cBhvr>
                                        <p:cTn id="24" dur="1" fill="hold">
                                          <p:stCondLst>
                                            <p:cond delay="0"/>
                                          </p:stCondLst>
                                        </p:cTn>
                                        <p:tgtEl>
                                          <p:spTgt spid="14">
                                            <p:txEl>
                                              <p:pRg st="0" end="0"/>
                                            </p:txEl>
                                          </p:spTgt>
                                        </p:tgtEl>
                                        <p:attrNameLst>
                                          <p:attrName>style.visibility</p:attrName>
                                        </p:attrNameLst>
                                      </p:cBhvr>
                                      <p:to>
                                        <p:strVal val="visible"/>
                                      </p:to>
                                    </p:set>
                                  </p:childTnLst>
                                </p:cTn>
                              </p:par>
                              <p:par>
                                <p:cTn id="25" presetID="1" presetClass="entr" presetSubtype="0" fill="hold" nodeType="withEffect">
                                  <p:stCondLst>
                                    <p:cond delay="0"/>
                                  </p:stCondLst>
                                  <p:iterate type="wd">
                                    <p:tmAbs val="100"/>
                                  </p:iterate>
                                  <p:childTnLst>
                                    <p:set>
                                      <p:cBhvr>
                                        <p:cTn id="26" dur="1" fill="hold">
                                          <p:stCondLst>
                                            <p:cond delay="0"/>
                                          </p:stCondLst>
                                        </p:cTn>
                                        <p:tgtEl>
                                          <p:spTgt spid="14">
                                            <p:txEl>
                                              <p:pRg st="1" end="1"/>
                                            </p:txEl>
                                          </p:spTgt>
                                        </p:tgtEl>
                                        <p:attrNameLst>
                                          <p:attrName>style.visibility</p:attrName>
                                        </p:attrNameLst>
                                      </p:cBhvr>
                                      <p:to>
                                        <p:strVal val="visible"/>
                                      </p:to>
                                    </p:set>
                                  </p:childTnLst>
                                </p:cTn>
                              </p:par>
                              <p:par>
                                <p:cTn id="27" presetID="1" presetClass="entr" presetSubtype="0" fill="hold" nodeType="withEffect">
                                  <p:stCondLst>
                                    <p:cond delay="0"/>
                                  </p:stCondLst>
                                  <p:iterate type="wd">
                                    <p:tmAbs val="100"/>
                                  </p:iterate>
                                  <p:childTnLst>
                                    <p:set>
                                      <p:cBhvr>
                                        <p:cTn id="28" dur="1" fill="hold">
                                          <p:stCondLst>
                                            <p:cond delay="0"/>
                                          </p:stCondLst>
                                        </p:cTn>
                                        <p:tgtEl>
                                          <p:spTgt spid="14">
                                            <p:txEl>
                                              <p:pRg st="2" end="2"/>
                                            </p:txEl>
                                          </p:spTgt>
                                        </p:tgtEl>
                                        <p:attrNameLst>
                                          <p:attrName>style.visibility</p:attrName>
                                        </p:attrNameLst>
                                      </p:cBhvr>
                                      <p:to>
                                        <p:strVal val="visible"/>
                                      </p:to>
                                    </p:set>
                                  </p:childTnLst>
                                </p:cTn>
                              </p:par>
                              <p:par>
                                <p:cTn id="29" presetID="1" presetClass="entr" presetSubtype="0" fill="hold" nodeType="withEffect">
                                  <p:stCondLst>
                                    <p:cond delay="0"/>
                                  </p:stCondLst>
                                  <p:iterate type="wd">
                                    <p:tmAbs val="100"/>
                                  </p:iterate>
                                  <p:childTnLst>
                                    <p:set>
                                      <p:cBhvr>
                                        <p:cTn id="30" dur="1" fill="hold">
                                          <p:stCondLst>
                                            <p:cond delay="0"/>
                                          </p:stCondLst>
                                        </p:cTn>
                                        <p:tgtEl>
                                          <p:spTgt spid="14">
                                            <p:txEl>
                                              <p:pRg st="3" end="3"/>
                                            </p:txEl>
                                          </p:spTgt>
                                        </p:tgtEl>
                                        <p:attrNameLst>
                                          <p:attrName>style.visibility</p:attrName>
                                        </p:attrNameLst>
                                      </p:cBhvr>
                                      <p:to>
                                        <p:strVal val="visible"/>
                                      </p:to>
                                    </p:set>
                                  </p:childTnLst>
                                </p:cTn>
                              </p:par>
                              <p:par>
                                <p:cTn id="31" presetID="1" presetClass="entr" presetSubtype="0" fill="hold" nodeType="withEffect">
                                  <p:stCondLst>
                                    <p:cond delay="0"/>
                                  </p:stCondLst>
                                  <p:iterate type="wd">
                                    <p:tmAbs val="100"/>
                                  </p:iterate>
                                  <p:childTnLst>
                                    <p:set>
                                      <p:cBhvr>
                                        <p:cTn id="32" dur="1" fill="hold">
                                          <p:stCondLst>
                                            <p:cond delay="0"/>
                                          </p:stCondLst>
                                        </p:cTn>
                                        <p:tgtEl>
                                          <p:spTgt spid="14">
                                            <p:txEl>
                                              <p:pRg st="4" end="4"/>
                                            </p:txEl>
                                          </p:spTgt>
                                        </p:tgtEl>
                                        <p:attrNameLst>
                                          <p:attrName>style.visibility</p:attrName>
                                        </p:attrNameLst>
                                      </p:cBhvr>
                                      <p:to>
                                        <p:strVal val="visible"/>
                                      </p:to>
                                    </p:set>
                                  </p:childTnLst>
                                </p:cTn>
                              </p:par>
                              <p:par>
                                <p:cTn id="33" presetID="1" presetClass="entr" presetSubtype="0" fill="hold" nodeType="withEffect">
                                  <p:stCondLst>
                                    <p:cond delay="0"/>
                                  </p:stCondLst>
                                  <p:iterate type="wd">
                                    <p:tmAbs val="100"/>
                                  </p:iterate>
                                  <p:childTnLst>
                                    <p:set>
                                      <p:cBhvr>
                                        <p:cTn id="34" dur="1" fill="hold">
                                          <p:stCondLst>
                                            <p:cond delay="0"/>
                                          </p:stCondLst>
                                        </p:cTn>
                                        <p:tgtEl>
                                          <p:spTgt spid="14">
                                            <p:txEl>
                                              <p:pRg st="5" end="5"/>
                                            </p:txEl>
                                          </p:spTgt>
                                        </p:tgtEl>
                                        <p:attrNameLst>
                                          <p:attrName>style.visibility</p:attrName>
                                        </p:attrNameLst>
                                      </p:cBhvr>
                                      <p:to>
                                        <p:strVal val="visible"/>
                                      </p:to>
                                    </p:set>
                                  </p:childTnLst>
                                </p:cTn>
                              </p:par>
                              <p:par>
                                <p:cTn id="35" presetID="1" presetClass="entr" presetSubtype="0" fill="hold" nodeType="withEffect">
                                  <p:stCondLst>
                                    <p:cond delay="0"/>
                                  </p:stCondLst>
                                  <p:iterate type="wd">
                                    <p:tmAbs val="100"/>
                                  </p:iterate>
                                  <p:childTnLst>
                                    <p:set>
                                      <p:cBhvr>
                                        <p:cTn id="36" dur="1" fill="hold">
                                          <p:stCondLst>
                                            <p:cond delay="0"/>
                                          </p:stCondLst>
                                        </p:cTn>
                                        <p:tgtEl>
                                          <p:spTgt spid="14">
                                            <p:txEl>
                                              <p:pRg st="6" end="6"/>
                                            </p:txEl>
                                          </p:spTgt>
                                        </p:tgtEl>
                                        <p:attrNameLst>
                                          <p:attrName>style.visibility</p:attrName>
                                        </p:attrNameLst>
                                      </p:cBhvr>
                                      <p:to>
                                        <p:strVal val="visible"/>
                                      </p:to>
                                    </p:set>
                                  </p:childTnLst>
                                </p:cTn>
                              </p:par>
                              <p:par>
                                <p:cTn id="37" presetID="1" presetClass="entr" presetSubtype="0" fill="hold" nodeType="withEffect">
                                  <p:stCondLst>
                                    <p:cond delay="0"/>
                                  </p:stCondLst>
                                  <p:iterate type="wd">
                                    <p:tmAbs val="100"/>
                                  </p:iterate>
                                  <p:childTnLst>
                                    <p:set>
                                      <p:cBhvr>
                                        <p:cTn id="38" dur="1" fill="hold">
                                          <p:stCondLst>
                                            <p:cond delay="0"/>
                                          </p:stCondLst>
                                        </p:cTn>
                                        <p:tgtEl>
                                          <p:spTgt spid="14">
                                            <p:txEl>
                                              <p:pRg st="7" end="7"/>
                                            </p:txEl>
                                          </p:spTgt>
                                        </p:tgtEl>
                                        <p:attrNameLst>
                                          <p:attrName>style.visibility</p:attrName>
                                        </p:attrNameLst>
                                      </p:cBhvr>
                                      <p:to>
                                        <p:strVal val="visible"/>
                                      </p:to>
                                    </p:set>
                                  </p:childTnLst>
                                </p:cTn>
                              </p:par>
                              <p:par>
                                <p:cTn id="39" presetID="1" presetClass="entr" presetSubtype="0" fill="hold" nodeType="withEffect">
                                  <p:stCondLst>
                                    <p:cond delay="0"/>
                                  </p:stCondLst>
                                  <p:iterate type="wd">
                                    <p:tmAbs val="100"/>
                                  </p:iterate>
                                  <p:childTnLst>
                                    <p:set>
                                      <p:cBhvr>
                                        <p:cTn id="40" dur="1" fill="hold">
                                          <p:stCondLst>
                                            <p:cond delay="0"/>
                                          </p:stCondLst>
                                        </p:cTn>
                                        <p:tgtEl>
                                          <p:spTgt spid="14">
                                            <p:txEl>
                                              <p:pRg st="8" end="8"/>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iterate type="wd">
                                    <p:tmAbs val="100"/>
                                  </p:iterate>
                                  <p:childTnLst>
                                    <p:set>
                                      <p:cBhvr>
                                        <p:cTn id="44"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iterate type="wd">
                                    <p:tmAbs val="100"/>
                                  </p:iterate>
                                  <p:childTnLst>
                                    <p:set>
                                      <p:cBhvr>
                                        <p:cTn id="48"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iterate type="wd">
                                    <p:tmAbs val="100"/>
                                  </p:iterate>
                                  <p:childTnLst>
                                    <p:set>
                                      <p:cBhvr>
                                        <p:cTn id="52"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nodeType="clickEffect">
                                  <p:stCondLst>
                                    <p:cond delay="0"/>
                                  </p:stCondLst>
                                  <p:iterate type="wd">
                                    <p:tmAbs val="100"/>
                                  </p:iterate>
                                  <p:childTnLst>
                                    <p:set>
                                      <p:cBhvr>
                                        <p:cTn id="56"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nodeType="clickEffect">
                                  <p:stCondLst>
                                    <p:cond delay="0"/>
                                  </p:stCondLst>
                                  <p:iterate type="wd">
                                    <p:tmAbs val="100"/>
                                  </p:iterate>
                                  <p:childTnLst>
                                    <p:set>
                                      <p:cBhvr>
                                        <p:cTn id="60"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nodeType="clickEffect">
                                  <p:stCondLst>
                                    <p:cond delay="0"/>
                                  </p:stCondLst>
                                  <p:iterate type="wd">
                                    <p:tmAbs val="100"/>
                                  </p:iterate>
                                  <p:childTnLst>
                                    <p:set>
                                      <p:cBhvr>
                                        <p:cTn id="64"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EFFA59-8247-407A-9C4B-CD69EE16BAAD}"/>
              </a:ext>
            </a:extLst>
          </p:cNvPr>
          <p:cNvSpPr>
            <a:spLocks noGrp="1"/>
          </p:cNvSpPr>
          <p:nvPr>
            <p:ph type="title"/>
          </p:nvPr>
        </p:nvSpPr>
        <p:spPr>
          <a:xfrm>
            <a:off x="628650" y="365126"/>
            <a:ext cx="8335838" cy="955675"/>
          </a:xfrm>
        </p:spPr>
        <p:txBody>
          <a:bodyPr>
            <a:normAutofit fontScale="90000"/>
          </a:bodyPr>
          <a:lstStyle/>
          <a:p>
            <a:r>
              <a:rPr lang="en-US" dirty="0"/>
              <a:t>Our approach: Rich cross-layer abstractions</a:t>
            </a:r>
          </a:p>
        </p:txBody>
      </p:sp>
      <p:sp>
        <p:nvSpPr>
          <p:cNvPr id="5" name="Rectangle: Rounded Corners 4">
            <a:extLst>
              <a:ext uri="{FF2B5EF4-FFF2-40B4-BE49-F238E27FC236}">
                <a16:creationId xmlns:a16="http://schemas.microsoft.com/office/drawing/2014/main" id="{0AC2723D-D586-4C6E-A9D2-EF15BEB31BDF}"/>
              </a:ext>
            </a:extLst>
          </p:cNvPr>
          <p:cNvSpPr/>
          <p:nvPr/>
        </p:nvSpPr>
        <p:spPr>
          <a:xfrm>
            <a:off x="5445054" y="3093453"/>
            <a:ext cx="2049258" cy="78480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Myriad Pro Cond" panose="020B0506030403020204" pitchFamily="34" charset="0"/>
                <a:ea typeface="+mn-ea"/>
                <a:cs typeface="+mn-cs"/>
              </a:rPr>
              <a:t>Cross-layer Abstraction + Interfaces</a:t>
            </a:r>
          </a:p>
        </p:txBody>
      </p:sp>
      <p:sp>
        <p:nvSpPr>
          <p:cNvPr id="3" name="Content Placeholder 2">
            <a:extLst>
              <a:ext uri="{FF2B5EF4-FFF2-40B4-BE49-F238E27FC236}">
                <a16:creationId xmlns:a16="http://schemas.microsoft.com/office/drawing/2014/main" id="{D8DE5F4F-9DD7-4A27-B3E1-CE2BF73AC64C}"/>
              </a:ext>
            </a:extLst>
          </p:cNvPr>
          <p:cNvSpPr>
            <a:spLocks noGrp="1"/>
          </p:cNvSpPr>
          <p:nvPr>
            <p:ph idx="1"/>
          </p:nvPr>
        </p:nvSpPr>
        <p:spPr>
          <a:xfrm>
            <a:off x="508001" y="2368722"/>
            <a:ext cx="5032929" cy="3314015"/>
          </a:xfrm>
        </p:spPr>
        <p:txBody>
          <a:bodyPr>
            <a:normAutofit/>
          </a:bodyPr>
          <a:lstStyle/>
          <a:p>
            <a:pPr marL="385763" indent="-385763">
              <a:spcBef>
                <a:spcPts val="0"/>
              </a:spcBef>
              <a:buSzPct val="100000"/>
              <a:buFont typeface="+mj-lt"/>
              <a:buAutoNum type="arabicPeriod"/>
            </a:pPr>
            <a:r>
              <a:rPr lang="en-US" dirty="0">
                <a:solidFill>
                  <a:srgbClr val="0000FF"/>
                </a:solidFill>
              </a:rPr>
              <a:t>Generality:  Enable a wide range of cross-layer approaches</a:t>
            </a:r>
          </a:p>
          <a:p>
            <a:pPr marL="728663" lvl="1" indent="-385763">
              <a:spcBef>
                <a:spcPts val="0"/>
              </a:spcBef>
              <a:buSzPct val="100000"/>
              <a:buFont typeface="+mj-lt"/>
              <a:buAutoNum type="arabicPeriod"/>
            </a:pPr>
            <a:endParaRPr lang="en-US" sz="2100" dirty="0">
              <a:solidFill>
                <a:srgbClr val="0000FF"/>
              </a:solidFill>
            </a:endParaRPr>
          </a:p>
          <a:p>
            <a:pPr marL="385763" indent="-385763">
              <a:spcBef>
                <a:spcPts val="0"/>
              </a:spcBef>
              <a:buSzPct val="100000"/>
              <a:buFont typeface="+mj-lt"/>
              <a:buAutoNum type="arabicPeriod"/>
            </a:pPr>
            <a:r>
              <a:rPr lang="en-US" dirty="0">
                <a:solidFill>
                  <a:srgbClr val="0000FF"/>
                </a:solidFill>
              </a:rPr>
              <a:t>Minimize programmer effort</a:t>
            </a:r>
          </a:p>
          <a:p>
            <a:pPr marL="385763" indent="-385763">
              <a:spcBef>
                <a:spcPts val="0"/>
              </a:spcBef>
              <a:buSzPct val="100000"/>
              <a:buFont typeface="+mj-lt"/>
              <a:buAutoNum type="arabicPeriod"/>
            </a:pPr>
            <a:endParaRPr lang="en-US" dirty="0">
              <a:solidFill>
                <a:srgbClr val="0000FF"/>
              </a:solidFill>
            </a:endParaRPr>
          </a:p>
          <a:p>
            <a:pPr marL="385763" indent="-385763">
              <a:spcBef>
                <a:spcPts val="0"/>
              </a:spcBef>
              <a:buSzPct val="100000"/>
              <a:buFont typeface="+mj-lt"/>
              <a:buAutoNum type="arabicPeriod"/>
            </a:pPr>
            <a:r>
              <a:rPr lang="en-US" dirty="0">
                <a:solidFill>
                  <a:srgbClr val="0000FF"/>
                </a:solidFill>
              </a:rPr>
              <a:t>Overhead</a:t>
            </a:r>
          </a:p>
          <a:p>
            <a:pPr lvl="1">
              <a:buFont typeface="Myriad Pro Cond" panose="020B0506030403020204" pitchFamily="34" charset="0"/>
              <a:buChar char="−"/>
            </a:pPr>
            <a:endParaRPr lang="en-US" sz="2100" dirty="0"/>
          </a:p>
        </p:txBody>
      </p:sp>
      <p:sp>
        <p:nvSpPr>
          <p:cNvPr id="4" name="Slide Number Placeholder 3">
            <a:extLst>
              <a:ext uri="{FF2B5EF4-FFF2-40B4-BE49-F238E27FC236}">
                <a16:creationId xmlns:a16="http://schemas.microsoft.com/office/drawing/2014/main" id="{8B83974F-CC10-4FB1-BA86-F506D448AB1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D7EBB9B-B08F-4F4F-A422-C245B70DFA91}" type="slidenum">
              <a:rPr kumimoji="0" lang="en-US" sz="1800" b="1" i="0" u="none" strike="noStrike" kern="1200" cap="none" spc="0" normalizeH="0" baseline="0" noProof="0" smtClean="0">
                <a:ln>
                  <a:noFill/>
                </a:ln>
                <a:solidFill>
                  <a:srgbClr val="C00000"/>
                </a:solidFill>
                <a:effectLst/>
                <a:uLnTx/>
                <a:uFillTx/>
                <a:latin typeface="Myriad Pro Cond" panose="020B0506030403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366</a:t>
            </a:fld>
            <a:endParaRPr kumimoji="0" lang="en-US" sz="1800" b="1" i="0" u="none" strike="noStrike" kern="1200" cap="none" spc="0" normalizeH="0" baseline="0" noProof="0" dirty="0">
              <a:ln>
                <a:noFill/>
              </a:ln>
              <a:solidFill>
                <a:srgbClr val="C00000"/>
              </a:solidFill>
              <a:effectLst/>
              <a:uLnTx/>
              <a:uFillTx/>
              <a:latin typeface="Myriad Pro Cond" panose="020B0506030403020204" pitchFamily="34" charset="0"/>
              <a:ea typeface="+mn-ea"/>
              <a:cs typeface="+mn-cs"/>
            </a:endParaRPr>
          </a:p>
        </p:txBody>
      </p:sp>
      <p:sp>
        <p:nvSpPr>
          <p:cNvPr id="8" name="Rounded Rectangle 18">
            <a:extLst>
              <a:ext uri="{FF2B5EF4-FFF2-40B4-BE49-F238E27FC236}">
                <a16:creationId xmlns:a16="http://schemas.microsoft.com/office/drawing/2014/main" id="{A01E438F-3C56-45CE-8E6B-52251FE1C654}"/>
              </a:ext>
            </a:extLst>
          </p:cNvPr>
          <p:cNvSpPr/>
          <p:nvPr/>
        </p:nvSpPr>
        <p:spPr>
          <a:xfrm>
            <a:off x="5631547" y="2030464"/>
            <a:ext cx="1638410" cy="517780"/>
          </a:xfrm>
          <a:prstGeom prst="round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Program</a:t>
            </a:r>
          </a:p>
        </p:txBody>
      </p:sp>
      <p:sp>
        <p:nvSpPr>
          <p:cNvPr id="10" name="Rounded Rectangle 12">
            <a:extLst>
              <a:ext uri="{FF2B5EF4-FFF2-40B4-BE49-F238E27FC236}">
                <a16:creationId xmlns:a16="http://schemas.microsoft.com/office/drawing/2014/main" id="{8D5B50EE-F1CD-4FEF-A0FC-30609082820F}"/>
              </a:ext>
            </a:extLst>
          </p:cNvPr>
          <p:cNvSpPr/>
          <p:nvPr/>
        </p:nvSpPr>
        <p:spPr>
          <a:xfrm>
            <a:off x="6783041" y="5365649"/>
            <a:ext cx="1383076" cy="409881"/>
          </a:xfrm>
          <a:prstGeom prst="roundRect">
            <a:avLst/>
          </a:prstGeom>
          <a:solidFill>
            <a:schemeClr val="bg1">
              <a:lumMod val="7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Caches</a:t>
            </a:r>
          </a:p>
        </p:txBody>
      </p:sp>
      <p:sp>
        <p:nvSpPr>
          <p:cNvPr id="11" name="Rounded Rectangle 13">
            <a:extLst>
              <a:ext uri="{FF2B5EF4-FFF2-40B4-BE49-F238E27FC236}">
                <a16:creationId xmlns:a16="http://schemas.microsoft.com/office/drawing/2014/main" id="{D5233536-D125-45E1-8A8C-3A21A1A8AFD4}"/>
              </a:ext>
            </a:extLst>
          </p:cNvPr>
          <p:cNvSpPr/>
          <p:nvPr/>
        </p:nvSpPr>
        <p:spPr>
          <a:xfrm>
            <a:off x="6783041" y="4123795"/>
            <a:ext cx="1389358" cy="652511"/>
          </a:xfrm>
          <a:prstGeom prst="roundRect">
            <a:avLst/>
          </a:prstGeom>
          <a:solidFill>
            <a:schemeClr val="bg1">
              <a:lumMod val="7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Memory</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Controller</a:t>
            </a:r>
          </a:p>
        </p:txBody>
      </p:sp>
      <p:sp>
        <p:nvSpPr>
          <p:cNvPr id="12" name="Rounded Rectangle 14">
            <a:extLst>
              <a:ext uri="{FF2B5EF4-FFF2-40B4-BE49-F238E27FC236}">
                <a16:creationId xmlns:a16="http://schemas.microsoft.com/office/drawing/2014/main" id="{0FEAAC8A-E52D-47D0-A0B8-BDBEF014B75B}"/>
              </a:ext>
            </a:extLst>
          </p:cNvPr>
          <p:cNvSpPr/>
          <p:nvPr/>
        </p:nvSpPr>
        <p:spPr>
          <a:xfrm>
            <a:off x="4788025" y="4232103"/>
            <a:ext cx="1301845" cy="454217"/>
          </a:xfrm>
          <a:prstGeom prst="roundRect">
            <a:avLst/>
          </a:prstGeom>
          <a:solidFill>
            <a:schemeClr val="tx1">
              <a:lumMod val="65000"/>
              <a:lumOff val="3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dirty="0">
                <a:ln>
                  <a:noFill/>
                </a:ln>
                <a:solidFill>
                  <a:prstClr val="white"/>
                </a:solidFill>
                <a:effectLst/>
                <a:uLnTx/>
                <a:uFillTx/>
                <a:latin typeface="Myriad Pro Cond" panose="020B0506030403020204" pitchFamily="34" charset="0"/>
                <a:ea typeface="+mn-ea"/>
                <a:cs typeface="+mn-cs"/>
              </a:rPr>
              <a:t>OS</a:t>
            </a:r>
          </a:p>
        </p:txBody>
      </p:sp>
      <p:sp>
        <p:nvSpPr>
          <p:cNvPr id="13" name="Rounded Rectangle 15">
            <a:extLst>
              <a:ext uri="{FF2B5EF4-FFF2-40B4-BE49-F238E27FC236}">
                <a16:creationId xmlns:a16="http://schemas.microsoft.com/office/drawing/2014/main" id="{38C2C38C-DD7F-4AE4-8902-5A541B2142AE}"/>
              </a:ext>
            </a:extLst>
          </p:cNvPr>
          <p:cNvSpPr/>
          <p:nvPr/>
        </p:nvSpPr>
        <p:spPr>
          <a:xfrm>
            <a:off x="6776760" y="4815557"/>
            <a:ext cx="1389357" cy="481259"/>
          </a:xfrm>
          <a:prstGeom prst="roundRect">
            <a:avLst/>
          </a:prstGeom>
          <a:solidFill>
            <a:schemeClr val="bg1">
              <a:lumMod val="7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Prefetcher</a:t>
            </a:r>
          </a:p>
        </p:txBody>
      </p:sp>
      <p:cxnSp>
        <p:nvCxnSpPr>
          <p:cNvPr id="9" name="Straight Arrow Connector 8">
            <a:extLst>
              <a:ext uri="{FF2B5EF4-FFF2-40B4-BE49-F238E27FC236}">
                <a16:creationId xmlns:a16="http://schemas.microsoft.com/office/drawing/2014/main" id="{9105439E-146D-4AAF-8959-AA6CD817972A}"/>
              </a:ext>
            </a:extLst>
          </p:cNvPr>
          <p:cNvCxnSpPr>
            <a:cxnSpLocks/>
            <a:stCxn id="8" idx="2"/>
            <a:endCxn id="5" idx="0"/>
          </p:cNvCxnSpPr>
          <p:nvPr/>
        </p:nvCxnSpPr>
        <p:spPr>
          <a:xfrm>
            <a:off x="6450751" y="2548243"/>
            <a:ext cx="18932" cy="545210"/>
          </a:xfrm>
          <a:prstGeom prst="straightConnector1">
            <a:avLst/>
          </a:prstGeom>
          <a:ln w="57150">
            <a:solidFill>
              <a:schemeClr val="tx1"/>
            </a:solidFill>
            <a:headEnd type="none"/>
            <a:tailEnd type="arrow" w="lg" len="med"/>
          </a:ln>
        </p:spPr>
        <p:style>
          <a:lnRef idx="1">
            <a:schemeClr val="accent1"/>
          </a:lnRef>
          <a:fillRef idx="0">
            <a:schemeClr val="accent1"/>
          </a:fillRef>
          <a:effectRef idx="0">
            <a:schemeClr val="accent1"/>
          </a:effectRef>
          <a:fontRef idx="minor">
            <a:schemeClr val="tx1"/>
          </a:fontRef>
        </p:style>
      </p:cxnSp>
      <p:cxnSp>
        <p:nvCxnSpPr>
          <p:cNvPr id="33" name="Straight Arrow Connector 32">
            <a:extLst>
              <a:ext uri="{FF2B5EF4-FFF2-40B4-BE49-F238E27FC236}">
                <a16:creationId xmlns:a16="http://schemas.microsoft.com/office/drawing/2014/main" id="{220D822A-8B11-4A12-BCBC-FC9C474DB20F}"/>
              </a:ext>
            </a:extLst>
          </p:cNvPr>
          <p:cNvCxnSpPr>
            <a:cxnSpLocks/>
          </p:cNvCxnSpPr>
          <p:nvPr/>
        </p:nvCxnSpPr>
        <p:spPr>
          <a:xfrm>
            <a:off x="6457511" y="3892155"/>
            <a:ext cx="0" cy="361051"/>
          </a:xfrm>
          <a:prstGeom prst="straightConnector1">
            <a:avLst/>
          </a:prstGeom>
          <a:ln w="57150">
            <a:solidFill>
              <a:schemeClr val="tx1"/>
            </a:solidFill>
            <a:headEnd type="none"/>
            <a:tailEnd type="arrow" w="lg" len="med"/>
          </a:ln>
        </p:spPr>
        <p:style>
          <a:lnRef idx="1">
            <a:schemeClr val="accent1"/>
          </a:lnRef>
          <a:fillRef idx="0">
            <a:schemeClr val="accent1"/>
          </a:fillRef>
          <a:effectRef idx="0">
            <a:schemeClr val="accent1"/>
          </a:effectRef>
          <a:fontRef idx="minor">
            <a:schemeClr val="tx1"/>
          </a:fontRef>
        </p:style>
      </p:cxnSp>
      <p:sp>
        <p:nvSpPr>
          <p:cNvPr id="35" name="Rounded Rectangle 14">
            <a:extLst>
              <a:ext uri="{FF2B5EF4-FFF2-40B4-BE49-F238E27FC236}">
                <a16:creationId xmlns:a16="http://schemas.microsoft.com/office/drawing/2014/main" id="{41A6389B-7E98-449E-A0F3-389D3895B2D4}"/>
              </a:ext>
            </a:extLst>
          </p:cNvPr>
          <p:cNvSpPr/>
          <p:nvPr/>
        </p:nvSpPr>
        <p:spPr>
          <a:xfrm>
            <a:off x="4788025" y="5329391"/>
            <a:ext cx="1301845" cy="454217"/>
          </a:xfrm>
          <a:prstGeom prst="roundRect">
            <a:avLst/>
          </a:prstGeom>
          <a:solidFill>
            <a:schemeClr val="tx1">
              <a:lumMod val="65000"/>
              <a:lumOff val="3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dirty="0">
                <a:ln>
                  <a:noFill/>
                </a:ln>
                <a:solidFill>
                  <a:prstClr val="white"/>
                </a:solidFill>
                <a:effectLst/>
                <a:uLnTx/>
                <a:uFillTx/>
                <a:latin typeface="Myriad Pro Cond" panose="020B0506030403020204" pitchFamily="34" charset="0"/>
                <a:ea typeface="+mn-ea"/>
                <a:cs typeface="+mn-cs"/>
              </a:rPr>
              <a:t>Driver</a:t>
            </a:r>
          </a:p>
        </p:txBody>
      </p:sp>
      <p:sp>
        <p:nvSpPr>
          <p:cNvPr id="36" name="Rounded Rectangle 14">
            <a:extLst>
              <a:ext uri="{FF2B5EF4-FFF2-40B4-BE49-F238E27FC236}">
                <a16:creationId xmlns:a16="http://schemas.microsoft.com/office/drawing/2014/main" id="{0608708D-BBFA-4089-97A0-993DD60B1A99}"/>
              </a:ext>
            </a:extLst>
          </p:cNvPr>
          <p:cNvSpPr/>
          <p:nvPr/>
        </p:nvSpPr>
        <p:spPr>
          <a:xfrm>
            <a:off x="4788025" y="4767225"/>
            <a:ext cx="1317428" cy="481260"/>
          </a:xfrm>
          <a:prstGeom prst="roundRect">
            <a:avLst/>
          </a:prstGeom>
          <a:solidFill>
            <a:schemeClr val="tx1">
              <a:lumMod val="65000"/>
              <a:lumOff val="3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Myriad Pro Cond" panose="020B0506030403020204" pitchFamily="34" charset="0"/>
                <a:ea typeface="+mn-ea"/>
                <a:cs typeface="+mn-cs"/>
              </a:rPr>
              <a:t>Compiler</a:t>
            </a:r>
          </a:p>
        </p:txBody>
      </p:sp>
      <p:sp>
        <p:nvSpPr>
          <p:cNvPr id="27" name="TextBox 26">
            <a:extLst>
              <a:ext uri="{FF2B5EF4-FFF2-40B4-BE49-F238E27FC236}">
                <a16:creationId xmlns:a16="http://schemas.microsoft.com/office/drawing/2014/main" id="{F10DF4E2-EA40-439F-82C3-5A1EB25E3E62}"/>
              </a:ext>
            </a:extLst>
          </p:cNvPr>
          <p:cNvSpPr txBox="1"/>
          <p:nvPr/>
        </p:nvSpPr>
        <p:spPr>
          <a:xfrm>
            <a:off x="149263" y="4776306"/>
            <a:ext cx="3985779" cy="106182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100" b="1" i="0" u="sng"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Approach</a:t>
            </a:r>
            <a:r>
              <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 Flexibly associate specific semantic information with any </a:t>
            </a:r>
            <a:r>
              <a:rPr kumimoji="0" lang="en-US" sz="2100" b="1" i="0" u="none" strike="noStrike" kern="1200" cap="none" spc="0" normalizeH="0" baseline="0" noProof="0" dirty="0">
                <a:ln>
                  <a:noFill/>
                </a:ln>
                <a:solidFill>
                  <a:srgbClr val="C00000"/>
                </a:solidFill>
                <a:effectLst/>
                <a:uLnTx/>
                <a:uFillTx/>
                <a:latin typeface="Myriad Pro Cond" panose="020B0506030403020204" pitchFamily="34" charset="0"/>
                <a:ea typeface="+mn-ea"/>
                <a:cs typeface="+mn-cs"/>
              </a:rPr>
              <a:t>data &amp; code</a:t>
            </a:r>
            <a:r>
              <a:rPr kumimoji="0" lang="en-US" sz="2100" b="1" i="0" u="none" strike="noStrike" kern="1200" cap="none" spc="0" normalizeH="0" baseline="0" noProof="0" dirty="0">
                <a:ln>
                  <a:noFill/>
                </a:ln>
                <a:solidFill>
                  <a:srgbClr val="44546A"/>
                </a:solidFill>
                <a:effectLst/>
                <a:uLnTx/>
                <a:uFillTx/>
                <a:latin typeface="Myriad Pro Cond" panose="020B0506030403020204" pitchFamily="34" charset="0"/>
                <a:ea typeface="+mn-ea"/>
                <a:cs typeface="+mn-cs"/>
              </a:rPr>
              <a:t> </a:t>
            </a:r>
          </a:p>
        </p:txBody>
      </p:sp>
      <p:cxnSp>
        <p:nvCxnSpPr>
          <p:cNvPr id="45" name="Connector: Curved 44">
            <a:extLst>
              <a:ext uri="{FF2B5EF4-FFF2-40B4-BE49-F238E27FC236}">
                <a16:creationId xmlns:a16="http://schemas.microsoft.com/office/drawing/2014/main" id="{2308B2D1-16AE-4F06-97CE-E54C88FC05D7}"/>
              </a:ext>
            </a:extLst>
          </p:cNvPr>
          <p:cNvCxnSpPr>
            <a:cxnSpLocks/>
          </p:cNvCxnSpPr>
          <p:nvPr/>
        </p:nvCxnSpPr>
        <p:spPr>
          <a:xfrm>
            <a:off x="7269956" y="2331748"/>
            <a:ext cx="770219" cy="2816723"/>
          </a:xfrm>
          <a:prstGeom prst="curvedConnector2">
            <a:avLst/>
          </a:prstGeom>
          <a:ln w="47625">
            <a:solidFill>
              <a:schemeClr val="accent5"/>
            </a:solidFill>
            <a:headEnd type="stealth" w="lg" len="lg"/>
            <a:tailEnd type="stealth" w="lg" len="lg"/>
          </a:ln>
        </p:spPr>
        <p:style>
          <a:lnRef idx="1">
            <a:schemeClr val="accent1"/>
          </a:lnRef>
          <a:fillRef idx="0">
            <a:schemeClr val="accent1"/>
          </a:fillRef>
          <a:effectRef idx="0">
            <a:schemeClr val="accent1"/>
          </a:effectRef>
          <a:fontRef idx="minor">
            <a:schemeClr val="tx1"/>
          </a:fontRef>
        </p:style>
      </p:cxnSp>
      <p:cxnSp>
        <p:nvCxnSpPr>
          <p:cNvPr id="53" name="Connector: Curved 52">
            <a:extLst>
              <a:ext uri="{FF2B5EF4-FFF2-40B4-BE49-F238E27FC236}">
                <a16:creationId xmlns:a16="http://schemas.microsoft.com/office/drawing/2014/main" id="{41EEAE70-6847-478C-8A4D-DE4352E05C7C}"/>
              </a:ext>
            </a:extLst>
          </p:cNvPr>
          <p:cNvCxnSpPr>
            <a:cxnSpLocks/>
            <a:endCxn id="35" idx="3"/>
          </p:cNvCxnSpPr>
          <p:nvPr/>
        </p:nvCxnSpPr>
        <p:spPr>
          <a:xfrm rot="5400000">
            <a:off x="5114912" y="3375260"/>
            <a:ext cx="3156198" cy="1206282"/>
          </a:xfrm>
          <a:prstGeom prst="curvedConnector2">
            <a:avLst/>
          </a:prstGeom>
          <a:ln w="47625">
            <a:solidFill>
              <a:schemeClr val="accent5"/>
            </a:solidFill>
            <a:headEnd type="stealth" w="lg" len="lg"/>
            <a:tailEnd type="stealth" w="lg" len="lg"/>
          </a:ln>
        </p:spPr>
        <p:style>
          <a:lnRef idx="1">
            <a:schemeClr val="accent1"/>
          </a:lnRef>
          <a:fillRef idx="0">
            <a:schemeClr val="accent1"/>
          </a:fillRef>
          <a:effectRef idx="0">
            <a:schemeClr val="accent1"/>
          </a:effectRef>
          <a:fontRef idx="minor">
            <a:schemeClr val="tx1"/>
          </a:fontRef>
        </p:style>
      </p:cxnSp>
      <p:cxnSp>
        <p:nvCxnSpPr>
          <p:cNvPr id="59" name="Connector: Curved 58">
            <a:extLst>
              <a:ext uri="{FF2B5EF4-FFF2-40B4-BE49-F238E27FC236}">
                <a16:creationId xmlns:a16="http://schemas.microsoft.com/office/drawing/2014/main" id="{F97CCC7F-587C-40AC-B596-5A42A6740D46}"/>
              </a:ext>
            </a:extLst>
          </p:cNvPr>
          <p:cNvCxnSpPr>
            <a:cxnSpLocks/>
            <a:stCxn id="11" idx="3"/>
            <a:endCxn id="8" idx="3"/>
          </p:cNvCxnSpPr>
          <p:nvPr/>
        </p:nvCxnSpPr>
        <p:spPr>
          <a:xfrm flipH="1" flipV="1">
            <a:off x="7269957" y="2289354"/>
            <a:ext cx="902442" cy="2160697"/>
          </a:xfrm>
          <a:prstGeom prst="curvedConnector3">
            <a:avLst>
              <a:gd name="adj1" fmla="val -25331"/>
            </a:avLst>
          </a:prstGeom>
          <a:ln w="47625">
            <a:solidFill>
              <a:schemeClr val="accent5"/>
            </a:solidFill>
            <a:headEnd type="stealth" w="lg" len="lg"/>
            <a:tailEnd type="stealth" w="lg" len="lg"/>
          </a:ln>
        </p:spPr>
        <p:style>
          <a:lnRef idx="1">
            <a:schemeClr val="accent1"/>
          </a:lnRef>
          <a:fillRef idx="0">
            <a:schemeClr val="accent1"/>
          </a:fillRef>
          <a:effectRef idx="0">
            <a:schemeClr val="accent1"/>
          </a:effectRef>
          <a:fontRef idx="minor">
            <a:schemeClr val="tx1"/>
          </a:fontRef>
        </p:style>
      </p:cxnSp>
      <p:sp>
        <p:nvSpPr>
          <p:cNvPr id="63" name="Rectangle: Rounded Corners 62">
            <a:extLst>
              <a:ext uri="{FF2B5EF4-FFF2-40B4-BE49-F238E27FC236}">
                <a16:creationId xmlns:a16="http://schemas.microsoft.com/office/drawing/2014/main" id="{80278FCB-F26A-4978-9A23-64923A687A6B}"/>
              </a:ext>
            </a:extLst>
          </p:cNvPr>
          <p:cNvSpPr/>
          <p:nvPr/>
        </p:nvSpPr>
        <p:spPr>
          <a:xfrm>
            <a:off x="5445055" y="3067446"/>
            <a:ext cx="2075582" cy="855369"/>
          </a:xfrm>
          <a:prstGeom prst="round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dirty="0">
                <a:ln>
                  <a:noFill/>
                </a:ln>
                <a:solidFill>
                  <a:prstClr val="white"/>
                </a:solidFill>
                <a:effectLst/>
                <a:uLnTx/>
                <a:uFillTx/>
                <a:latin typeface="Myriad Pro Cond" panose="020B0506030403020204" pitchFamily="34" charset="0"/>
                <a:ea typeface="+mn-ea"/>
                <a:cs typeface="+mn-cs"/>
              </a:rPr>
              <a:t>Expressive Memory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dirty="0">
                <a:ln>
                  <a:noFill/>
                </a:ln>
                <a:solidFill>
                  <a:prstClr val="white"/>
                </a:solidFill>
                <a:effectLst/>
                <a:uLnTx/>
                <a:uFillTx/>
                <a:latin typeface="Myriad Pro Cond" panose="020B0506030403020204" pitchFamily="34" charset="0"/>
                <a:ea typeface="+mn-ea"/>
                <a:cs typeface="+mn-cs"/>
              </a:rPr>
              <a:t>“</a:t>
            </a:r>
            <a:r>
              <a:rPr kumimoji="0" lang="en-US" sz="2100" b="1" i="0" u="none" strike="noStrike" kern="1200" cap="none" spc="0" normalizeH="0" baseline="0" noProof="0" dirty="0" err="1">
                <a:ln>
                  <a:noFill/>
                </a:ln>
                <a:solidFill>
                  <a:prstClr val="white"/>
                </a:solidFill>
                <a:effectLst/>
                <a:uLnTx/>
                <a:uFillTx/>
                <a:latin typeface="Myriad Pro Cond" panose="020B0506030403020204" pitchFamily="34" charset="0"/>
                <a:ea typeface="+mn-ea"/>
                <a:cs typeface="+mn-cs"/>
              </a:rPr>
              <a:t>XMem</a:t>
            </a:r>
            <a:r>
              <a:rPr kumimoji="0" lang="en-US" sz="2100" b="1" i="0" u="none" strike="noStrike" kern="1200" cap="none" spc="0" normalizeH="0" baseline="0" noProof="0" dirty="0">
                <a:ln>
                  <a:noFill/>
                </a:ln>
                <a:solidFill>
                  <a:prstClr val="white"/>
                </a:solidFill>
                <a:effectLst/>
                <a:uLnTx/>
                <a:uFillTx/>
                <a:latin typeface="Myriad Pro Cond" panose="020B0506030403020204" pitchFamily="34" charset="0"/>
                <a:ea typeface="+mn-ea"/>
                <a:cs typeface="+mn-cs"/>
              </a:rPr>
              <a:t>”</a:t>
            </a:r>
          </a:p>
        </p:txBody>
      </p:sp>
    </p:spTree>
    <p:extLst>
      <p:ext uri="{BB962C8B-B14F-4D97-AF65-F5344CB8AC3E}">
        <p14:creationId xmlns:p14="http://schemas.microsoft.com/office/powerpoint/2010/main" val="9372921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nodeType="clickEffect">
                                  <p:stCondLst>
                                    <p:cond delay="0"/>
                                  </p:stCondLst>
                                  <p:childTnLst>
                                    <p:set>
                                      <p:cBhvr>
                                        <p:cTn id="18" dur="1" fill="hold">
                                          <p:stCondLst>
                                            <p:cond delay="0"/>
                                          </p:stCondLst>
                                        </p:cTn>
                                        <p:tgtEl>
                                          <p:spTgt spid="53"/>
                                        </p:tgtEl>
                                        <p:attrNameLst>
                                          <p:attrName>style.visibility</p:attrName>
                                        </p:attrNameLst>
                                      </p:cBhvr>
                                      <p:to>
                                        <p:strVal val="hidden"/>
                                      </p:to>
                                    </p:set>
                                  </p:childTnLst>
                                </p:cTn>
                              </p:par>
                              <p:par>
                                <p:cTn id="19" presetID="1" presetClass="exit" presetSubtype="0" fill="hold" nodeType="withEffect">
                                  <p:stCondLst>
                                    <p:cond delay="0"/>
                                  </p:stCondLst>
                                  <p:childTnLst>
                                    <p:set>
                                      <p:cBhvr>
                                        <p:cTn id="20" dur="1" fill="hold">
                                          <p:stCondLst>
                                            <p:cond delay="0"/>
                                          </p:stCondLst>
                                        </p:cTn>
                                        <p:tgtEl>
                                          <p:spTgt spid="45"/>
                                        </p:tgtEl>
                                        <p:attrNameLst>
                                          <p:attrName>style.visibility</p:attrName>
                                        </p:attrNameLst>
                                      </p:cBhvr>
                                      <p:to>
                                        <p:strVal val="hidden"/>
                                      </p:to>
                                    </p:set>
                                  </p:childTnLst>
                                </p:cTn>
                              </p:par>
                              <p:par>
                                <p:cTn id="21" presetID="1" presetClass="exit" presetSubtype="0" fill="hold" nodeType="withEffect">
                                  <p:stCondLst>
                                    <p:cond delay="0"/>
                                  </p:stCondLst>
                                  <p:childTnLst>
                                    <p:set>
                                      <p:cBhvr>
                                        <p:cTn id="22" dur="1" fill="hold">
                                          <p:stCondLst>
                                            <p:cond delay="0"/>
                                          </p:stCondLst>
                                        </p:cTn>
                                        <p:tgtEl>
                                          <p:spTgt spid="59"/>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7"/>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6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63" grpId="0" animBg="1"/>
    </p:bldLst>
  </p:timing>
</p:sld>
</file>

<file path=ppt/slides/slide3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40C51E-D431-624B-9ADA-7AF62F498320}"/>
              </a:ext>
            </a:extLst>
          </p:cNvPr>
          <p:cNvSpPr txBox="1">
            <a:spLocks/>
          </p:cNvSpPr>
          <p:nvPr/>
        </p:nvSpPr>
        <p:spPr>
          <a:xfrm>
            <a:off x="75991" y="73723"/>
            <a:ext cx="8987622" cy="740193"/>
          </a:xfrm>
          <a:prstGeom prst="rect">
            <a:avLst/>
          </a:prstGeom>
        </p:spPr>
        <p:txBody>
          <a:bodyPr/>
          <a:lstStyle>
            <a:lvl1pPr algn="l" defTabSz="914400" rtl="0" eaLnBrk="1" latinLnBrk="0" hangingPunct="1">
              <a:lnSpc>
                <a:spcPct val="90000"/>
              </a:lnSpc>
              <a:spcBef>
                <a:spcPct val="0"/>
              </a:spcBef>
              <a:buNone/>
              <a:defRPr sz="4800" kern="1200">
                <a:solidFill>
                  <a:schemeClr val="tx1"/>
                </a:solidFill>
                <a:latin typeface="Cambria" panose="02040503050406030204" pitchFamily="18"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1" i="0" u="none" strike="noStrike" kern="1200" cap="none" spc="0" normalizeH="0" baseline="0" noProof="0" dirty="0">
                <a:ln>
                  <a:noFill/>
                </a:ln>
                <a:solidFill>
                  <a:sysClr val="windowText" lastClr="000000"/>
                </a:solidFill>
                <a:effectLst/>
                <a:uLnTx/>
                <a:uFillTx/>
                <a:latin typeface="Cambria" panose="02040503050406030204" pitchFamily="18" charset="0"/>
                <a:ea typeface="+mj-ea"/>
                <a:cs typeface="+mj-cs"/>
              </a:rPr>
              <a:t>Example: </a:t>
            </a:r>
            <a:r>
              <a:rPr kumimoji="0" lang="en-US" sz="4400" b="1" i="0" u="none" strike="noStrike" kern="1200" cap="none" spc="0" normalizeH="0" baseline="0" noProof="0" dirty="0" err="1">
                <a:ln>
                  <a:noFill/>
                </a:ln>
                <a:solidFill>
                  <a:sysClr val="windowText" lastClr="000000"/>
                </a:solidFill>
                <a:effectLst/>
                <a:uLnTx/>
                <a:uFillTx/>
                <a:latin typeface="Cambria" panose="02040503050406030204" pitchFamily="18" charset="0"/>
                <a:ea typeface="+mj-ea"/>
                <a:cs typeface="+mj-cs"/>
              </a:rPr>
              <a:t>XMem</a:t>
            </a:r>
            <a:r>
              <a:rPr kumimoji="0" lang="en-US" sz="2400" b="1" i="0" u="none" strike="noStrike" kern="1200" cap="none" spc="0" normalizeH="0" baseline="0" noProof="0" dirty="0">
                <a:ln>
                  <a:noFill/>
                </a:ln>
                <a:solidFill>
                  <a:sysClr val="windowText" lastClr="000000"/>
                </a:solidFill>
                <a:effectLst/>
                <a:uLnTx/>
                <a:uFillTx/>
                <a:latin typeface="Cambria" panose="02040503050406030204" pitchFamily="18" charset="0"/>
                <a:ea typeface="+mj-ea"/>
                <a:cs typeface="+mj-cs"/>
              </a:rPr>
              <a:t> </a:t>
            </a:r>
            <a:endParaRPr kumimoji="0" lang="en-US" sz="3200" b="1" i="0" u="none" strike="noStrike" kern="1200" cap="none" spc="0" normalizeH="0" baseline="0" noProof="0" dirty="0">
              <a:ln>
                <a:noFill/>
              </a:ln>
              <a:solidFill>
                <a:sysClr val="windowText" lastClr="000000"/>
              </a:solidFill>
              <a:effectLst/>
              <a:uLnTx/>
              <a:uFillTx/>
              <a:latin typeface="Cambria" panose="02040503050406030204" pitchFamily="18" charset="0"/>
              <a:ea typeface="+mj-ea"/>
              <a:cs typeface="+mj-cs"/>
            </a:endParaRPr>
          </a:p>
        </p:txBody>
      </p:sp>
      <p:sp>
        <p:nvSpPr>
          <p:cNvPr id="3" name="Content Placeholder 2">
            <a:extLst>
              <a:ext uri="{FF2B5EF4-FFF2-40B4-BE49-F238E27FC236}">
                <a16:creationId xmlns:a16="http://schemas.microsoft.com/office/drawing/2014/main" id="{120B351E-4C42-164C-A932-4FA343798BBE}"/>
              </a:ext>
            </a:extLst>
          </p:cNvPr>
          <p:cNvSpPr txBox="1">
            <a:spLocks/>
          </p:cNvSpPr>
          <p:nvPr/>
        </p:nvSpPr>
        <p:spPr>
          <a:xfrm>
            <a:off x="200686" y="813916"/>
            <a:ext cx="8818627" cy="578175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marR="0" lvl="1" indent="0" algn="l" defTabSz="914400" rtl="0" eaLnBrk="1" fontAlgn="auto" latinLnBrk="0" hangingPunct="1">
              <a:lnSpc>
                <a:spcPct val="100000"/>
              </a:lnSpc>
              <a:spcBef>
                <a:spcPts val="500"/>
              </a:spcBef>
              <a:spcAft>
                <a:spcPts val="400"/>
              </a:spcAft>
              <a:buClrTx/>
              <a:buSzTx/>
              <a:buFont typeface="Cambria" panose="02040503050406030204" pitchFamily="18" charset="0"/>
              <a:buNone/>
              <a:tabLst/>
              <a:defRPr/>
            </a:pPr>
            <a:endParaRPr kumimoji="0" lang="en-CA" sz="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228600" marR="0" lvl="0" indent="-228600" algn="l" defTabSz="914400" rtl="0" eaLnBrk="1" fontAlgn="auto" latinLnBrk="0" hangingPunct="1">
              <a:lnSpc>
                <a:spcPct val="100000"/>
              </a:lnSpc>
              <a:spcBef>
                <a:spcPts val="1000"/>
              </a:spcBef>
              <a:spcAft>
                <a:spcPts val="400"/>
              </a:spcAft>
              <a:buClrTx/>
              <a:buSzTx/>
              <a:buFont typeface="Arial" panose="020B0604020202020204" pitchFamily="34" charset="0"/>
              <a:buChar char="•"/>
              <a:tabLst/>
              <a:defRPr/>
            </a:pPr>
            <a:r>
              <a:rPr kumimoji="0" lang="en-CA" sz="2800" b="0" i="0" u="none" strike="noStrike" kern="1200" cap="none" spc="0" normalizeH="0" baseline="0" noProof="0" dirty="0">
                <a:ln>
                  <a:noFill/>
                </a:ln>
                <a:solidFill>
                  <a:srgbClr val="237114"/>
                </a:solidFill>
                <a:effectLst/>
                <a:uLnTx/>
                <a:uFillTx/>
                <a:latin typeface="Cambria" panose="02040503050406030204" pitchFamily="18" charset="0"/>
                <a:ea typeface="+mn-ea"/>
                <a:cs typeface="+mn-cs"/>
              </a:rPr>
              <a:t>Goal</a:t>
            </a:r>
            <a:r>
              <a:rPr kumimoji="0" lang="en-CA"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convey data semantics to the hardware enables more intelligent management of resources.</a:t>
            </a:r>
          </a:p>
          <a:p>
            <a:pPr marL="228600" marR="0" lvl="0" indent="-228600" algn="l" defTabSz="914400" rtl="0" eaLnBrk="1" fontAlgn="auto" latinLnBrk="0" hangingPunct="1">
              <a:lnSpc>
                <a:spcPct val="100000"/>
              </a:lnSpc>
              <a:spcBef>
                <a:spcPts val="1000"/>
              </a:spcBef>
              <a:spcAft>
                <a:spcPts val="400"/>
              </a:spcAft>
              <a:buClrTx/>
              <a:buSzTx/>
              <a:buFont typeface="Arial" panose="020B0604020202020204" pitchFamily="34" charset="0"/>
              <a:buChar char="•"/>
              <a:tabLst/>
              <a:defRPr/>
            </a:pPr>
            <a:r>
              <a:rPr kumimoji="0" lang="en-CA" sz="2800" b="0" i="0" u="none" strike="noStrike" kern="1200" cap="none" spc="0" normalizeH="0" baseline="0" noProof="0" dirty="0" err="1">
                <a:ln>
                  <a:noFill/>
                </a:ln>
                <a:solidFill>
                  <a:srgbClr val="0070C0"/>
                </a:solidFill>
                <a:effectLst/>
                <a:uLnTx/>
                <a:uFillTx/>
                <a:latin typeface="Cambria" panose="02040503050406030204" pitchFamily="18" charset="0"/>
                <a:ea typeface="+mn-ea"/>
                <a:cs typeface="+mn-cs"/>
              </a:rPr>
              <a:t>XMem</a:t>
            </a:r>
            <a:r>
              <a:rPr kumimoji="0" lang="en-CA" sz="2800" b="0" i="0" u="none" strike="noStrike" kern="1200" cap="none" spc="0" normalizeH="0" baseline="0" noProof="0" dirty="0">
                <a:ln>
                  <a:noFill/>
                </a:ln>
                <a:solidFill>
                  <a:srgbClr val="0070C0"/>
                </a:solidFill>
                <a:effectLst/>
                <a:uLnTx/>
                <a:uFillTx/>
                <a:latin typeface="Cambria" panose="02040503050406030204" pitchFamily="18" charset="0"/>
                <a:ea typeface="+mn-ea"/>
                <a:cs typeface="+mn-cs"/>
              </a:rPr>
              <a:t>: </a:t>
            </a:r>
            <a:r>
              <a:rPr kumimoji="0" lang="en-CA"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introduces a new HW/SW abstraction, called </a:t>
            </a:r>
            <a:r>
              <a:rPr kumimoji="0" lang="en-CA" sz="28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Atom, </a:t>
            </a:r>
            <a:r>
              <a:rPr kumimoji="0" lang="en-CA"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for conveying data semantics</a:t>
            </a:r>
            <a:endParaRPr kumimoji="0" lang="en-CA" sz="28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457200" marR="0" lvl="1" indent="0" algn="l" defTabSz="914400" rtl="0" eaLnBrk="1" fontAlgn="auto" latinLnBrk="0" hangingPunct="1">
              <a:lnSpc>
                <a:spcPct val="100000"/>
              </a:lnSpc>
              <a:spcBef>
                <a:spcPts val="500"/>
              </a:spcBef>
              <a:spcAft>
                <a:spcPts val="400"/>
              </a:spcAft>
              <a:buClrTx/>
              <a:buSzTx/>
              <a:buFont typeface="Cambria" panose="02040503050406030204" pitchFamily="18" charset="0"/>
              <a:buNone/>
              <a:tabLst/>
              <a:defRPr/>
            </a:pPr>
            <a:endParaRPr kumimoji="0" lang="en-CA"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sp>
        <p:nvSpPr>
          <p:cNvPr id="4" name="Slide Number Placeholder 2">
            <a:extLst>
              <a:ext uri="{FF2B5EF4-FFF2-40B4-BE49-F238E27FC236}">
                <a16:creationId xmlns:a16="http://schemas.microsoft.com/office/drawing/2014/main" id="{67A38FE9-16BA-CB49-8452-ADF758FBDFBE}"/>
              </a:ext>
            </a:extLst>
          </p:cNvPr>
          <p:cNvSpPr txBox="1">
            <a:spLocks/>
          </p:cNvSpPr>
          <p:nvPr/>
        </p:nvSpPr>
        <p:spPr>
          <a:xfrm>
            <a:off x="5498152" y="6345828"/>
            <a:ext cx="3427675"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7A0CF43C-0A86-4E39-9C12-F39370374F43}" type="slidenum">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367</a:t>
            </a:fld>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nvGrpSpPr>
          <p:cNvPr id="53" name="Group 52">
            <a:extLst>
              <a:ext uri="{FF2B5EF4-FFF2-40B4-BE49-F238E27FC236}">
                <a16:creationId xmlns:a16="http://schemas.microsoft.com/office/drawing/2014/main" id="{5A540D96-A2CD-5E4E-A721-E0471AD2DBB8}"/>
              </a:ext>
            </a:extLst>
          </p:cNvPr>
          <p:cNvGrpSpPr/>
          <p:nvPr/>
        </p:nvGrpSpPr>
        <p:grpSpPr>
          <a:xfrm>
            <a:off x="385984" y="3398201"/>
            <a:ext cx="8539843" cy="3255111"/>
            <a:chOff x="479470" y="3480905"/>
            <a:chExt cx="8539843" cy="3255111"/>
          </a:xfrm>
        </p:grpSpPr>
        <p:cxnSp>
          <p:nvCxnSpPr>
            <p:cNvPr id="37" name="Straight Connector 36">
              <a:extLst>
                <a:ext uri="{FF2B5EF4-FFF2-40B4-BE49-F238E27FC236}">
                  <a16:creationId xmlns:a16="http://schemas.microsoft.com/office/drawing/2014/main" id="{7B930CBC-C7A6-384A-8381-1AD36EA57E53}"/>
                </a:ext>
              </a:extLst>
            </p:cNvPr>
            <p:cNvCxnSpPr/>
            <p:nvPr/>
          </p:nvCxnSpPr>
          <p:spPr>
            <a:xfrm>
              <a:off x="479470" y="5155914"/>
              <a:ext cx="8286750" cy="24494"/>
            </a:xfrm>
            <a:prstGeom prst="line">
              <a:avLst/>
            </a:prstGeom>
            <a:noFill/>
            <a:ln w="38100" cap="flat" cmpd="sng" algn="ctr">
              <a:solidFill>
                <a:srgbClr val="E7E6E6">
                  <a:lumMod val="50000"/>
                </a:srgbClr>
              </a:solidFill>
              <a:prstDash val="solid"/>
              <a:miter lim="800000"/>
            </a:ln>
            <a:effectLst/>
          </p:spPr>
        </p:cxnSp>
        <p:sp>
          <p:nvSpPr>
            <p:cNvPr id="38" name="TextBox 37">
              <a:extLst>
                <a:ext uri="{FF2B5EF4-FFF2-40B4-BE49-F238E27FC236}">
                  <a16:creationId xmlns:a16="http://schemas.microsoft.com/office/drawing/2014/main" id="{CAC879C3-D033-F94C-A371-9D6D0267BC7A}"/>
                </a:ext>
              </a:extLst>
            </p:cNvPr>
            <p:cNvSpPr txBox="1"/>
            <p:nvPr/>
          </p:nvSpPr>
          <p:spPr>
            <a:xfrm>
              <a:off x="512102" y="4246031"/>
              <a:ext cx="1616468" cy="553998"/>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3000" b="1" i="0" u="none" strike="noStrike" kern="0" cap="none" spc="0" normalizeH="0" baseline="0" noProof="0" dirty="0">
                  <a:ln>
                    <a:noFill/>
                  </a:ln>
                  <a:solidFill>
                    <a:prstClr val="black"/>
                  </a:solidFill>
                  <a:effectLst/>
                  <a:uLnTx/>
                  <a:uFillTx/>
                  <a:latin typeface="Myriad Pro Cond"/>
                  <a:ea typeface="+mn-ea"/>
                  <a:cs typeface="+mn-cs"/>
                </a:rPr>
                <a:t>Software</a:t>
              </a:r>
            </a:p>
          </p:txBody>
        </p:sp>
        <p:sp>
          <p:nvSpPr>
            <p:cNvPr id="39" name="TextBox 38">
              <a:extLst>
                <a:ext uri="{FF2B5EF4-FFF2-40B4-BE49-F238E27FC236}">
                  <a16:creationId xmlns:a16="http://schemas.microsoft.com/office/drawing/2014/main" id="{4FA54174-02D5-F54D-A301-6D4F471790B2}"/>
                </a:ext>
              </a:extLst>
            </p:cNvPr>
            <p:cNvSpPr txBox="1"/>
            <p:nvPr/>
          </p:nvSpPr>
          <p:spPr>
            <a:xfrm>
              <a:off x="539108" y="5710586"/>
              <a:ext cx="1738296" cy="553998"/>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3000" b="1" i="0" u="none" strike="noStrike" kern="0" cap="none" spc="0" normalizeH="0" baseline="0" noProof="0" dirty="0">
                  <a:ln>
                    <a:noFill/>
                  </a:ln>
                  <a:solidFill>
                    <a:prstClr val="black"/>
                  </a:solidFill>
                  <a:effectLst/>
                  <a:uLnTx/>
                  <a:uFillTx/>
                  <a:latin typeface="Myriad Pro Cond"/>
                  <a:ea typeface="+mn-ea"/>
                  <a:cs typeface="+mn-cs"/>
                </a:rPr>
                <a:t>Hardware</a:t>
              </a:r>
            </a:p>
          </p:txBody>
        </p:sp>
        <p:sp>
          <p:nvSpPr>
            <p:cNvPr id="40" name="Rounded Rectangle 39">
              <a:extLst>
                <a:ext uri="{FF2B5EF4-FFF2-40B4-BE49-F238E27FC236}">
                  <a16:creationId xmlns:a16="http://schemas.microsoft.com/office/drawing/2014/main" id="{B862AE14-F7EE-2447-A63C-FD324289BCEE}"/>
                </a:ext>
              </a:extLst>
            </p:cNvPr>
            <p:cNvSpPr/>
            <p:nvPr/>
          </p:nvSpPr>
          <p:spPr>
            <a:xfrm>
              <a:off x="1132060" y="4841325"/>
              <a:ext cx="1085927" cy="678165"/>
            </a:xfrm>
            <a:prstGeom prst="roundRect">
              <a:avLst/>
            </a:prstGeom>
            <a:solidFill>
              <a:srgbClr val="C00000"/>
            </a:solidFill>
            <a:ln w="12700" cap="flat" cmpd="sng" algn="ctr">
              <a:noFill/>
              <a:prstDash val="solid"/>
              <a:miter lim="800000"/>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white"/>
                  </a:solidFill>
                  <a:effectLst/>
                  <a:uLnTx/>
                  <a:uFillTx/>
                  <a:latin typeface="Calibri" panose="020F0502020204030204"/>
                  <a:ea typeface="+mn-ea"/>
                  <a:cs typeface="+mn-cs"/>
                </a:rPr>
                <a:t>Atom:1</a:t>
              </a:r>
            </a:p>
          </p:txBody>
        </p:sp>
        <p:sp>
          <p:nvSpPr>
            <p:cNvPr id="41" name="Rounded Rectangle 40">
              <a:extLst>
                <a:ext uri="{FF2B5EF4-FFF2-40B4-BE49-F238E27FC236}">
                  <a16:creationId xmlns:a16="http://schemas.microsoft.com/office/drawing/2014/main" id="{63C59353-12E0-C146-A4EB-BCCBC2ED27AC}"/>
                </a:ext>
              </a:extLst>
            </p:cNvPr>
            <p:cNvSpPr/>
            <p:nvPr/>
          </p:nvSpPr>
          <p:spPr>
            <a:xfrm>
              <a:off x="3850402" y="3480905"/>
              <a:ext cx="1889678" cy="604010"/>
            </a:xfrm>
            <a:prstGeom prst="roundRect">
              <a:avLst/>
            </a:prstGeom>
            <a:solidFill>
              <a:srgbClr val="009900"/>
            </a:solidFill>
            <a:ln w="38100" cap="flat" cmpd="sng" algn="ctr">
              <a:noFill/>
              <a:prstDash val="solid"/>
              <a:miter lim="800000"/>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prstClr val="white"/>
                  </a:solidFill>
                  <a:effectLst/>
                  <a:uLnTx/>
                  <a:uFillTx/>
                  <a:latin typeface="Calibri" panose="020F0502020204030204"/>
                  <a:ea typeface="+mn-ea"/>
                  <a:cs typeface="+mn-cs"/>
                </a:rPr>
                <a:t>Application</a:t>
              </a:r>
            </a:p>
          </p:txBody>
        </p:sp>
        <p:sp>
          <p:nvSpPr>
            <p:cNvPr id="42" name="Rounded Rectangle 41">
              <a:extLst>
                <a:ext uri="{FF2B5EF4-FFF2-40B4-BE49-F238E27FC236}">
                  <a16:creationId xmlns:a16="http://schemas.microsoft.com/office/drawing/2014/main" id="{DEF1E9FE-683E-CD40-8767-7D312EF6193A}"/>
                </a:ext>
              </a:extLst>
            </p:cNvPr>
            <p:cNvSpPr/>
            <p:nvPr/>
          </p:nvSpPr>
          <p:spPr>
            <a:xfrm>
              <a:off x="4181841" y="4849489"/>
              <a:ext cx="1029802" cy="678165"/>
            </a:xfrm>
            <a:prstGeom prst="roundRect">
              <a:avLst/>
            </a:prstGeom>
            <a:solidFill>
              <a:srgbClr val="C00000"/>
            </a:solidFill>
            <a:ln w="12700" cap="flat" cmpd="sng" algn="ctr">
              <a:noFill/>
              <a:prstDash val="solid"/>
              <a:miter lim="800000"/>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white"/>
                  </a:solidFill>
                  <a:effectLst/>
                  <a:uLnTx/>
                  <a:uFillTx/>
                  <a:latin typeface="Calibri" panose="020F0502020204030204"/>
                  <a:ea typeface="+mn-ea"/>
                  <a:cs typeface="+mn-cs"/>
                </a:rPr>
                <a:t>Atom: 2</a:t>
              </a:r>
            </a:p>
          </p:txBody>
        </p:sp>
        <p:sp>
          <p:nvSpPr>
            <p:cNvPr id="43" name="Rounded Rectangle 42">
              <a:extLst>
                <a:ext uri="{FF2B5EF4-FFF2-40B4-BE49-F238E27FC236}">
                  <a16:creationId xmlns:a16="http://schemas.microsoft.com/office/drawing/2014/main" id="{4C39FC10-9678-634F-B131-30AF4FDA168B}"/>
                </a:ext>
              </a:extLst>
            </p:cNvPr>
            <p:cNvSpPr/>
            <p:nvPr/>
          </p:nvSpPr>
          <p:spPr>
            <a:xfrm>
              <a:off x="6630241" y="4841325"/>
              <a:ext cx="1028616" cy="678165"/>
            </a:xfrm>
            <a:prstGeom prst="roundRect">
              <a:avLst/>
            </a:prstGeom>
            <a:solidFill>
              <a:srgbClr val="C00000"/>
            </a:solidFill>
            <a:ln w="12700" cap="flat" cmpd="sng" algn="ctr">
              <a:noFill/>
              <a:prstDash val="solid"/>
              <a:miter lim="800000"/>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white"/>
                  </a:solidFill>
                  <a:effectLst/>
                  <a:uLnTx/>
                  <a:uFillTx/>
                  <a:latin typeface="Calibri" panose="020F0502020204030204"/>
                  <a:ea typeface="+mn-ea"/>
                  <a:cs typeface="+mn-cs"/>
                </a:rPr>
                <a:t>Atom: 3</a:t>
              </a:r>
            </a:p>
          </p:txBody>
        </p:sp>
        <p:sp>
          <p:nvSpPr>
            <p:cNvPr id="44" name="Rectangle: Rounded Corners 2">
              <a:extLst>
                <a:ext uri="{FF2B5EF4-FFF2-40B4-BE49-F238E27FC236}">
                  <a16:creationId xmlns:a16="http://schemas.microsoft.com/office/drawing/2014/main" id="{8A0CFFA0-7B29-2A4E-8A2D-36EA7322FA91}"/>
                </a:ext>
              </a:extLst>
            </p:cNvPr>
            <p:cNvSpPr/>
            <p:nvPr/>
          </p:nvSpPr>
          <p:spPr>
            <a:xfrm>
              <a:off x="3143338" y="6099683"/>
              <a:ext cx="3283688" cy="636333"/>
            </a:xfrm>
            <a:prstGeom prst="roundRect">
              <a:avLst/>
            </a:prstGeom>
            <a:solidFill>
              <a:srgbClr val="5B9BD5">
                <a:lumMod val="75000"/>
              </a:srgbClr>
            </a:solidFill>
            <a:ln w="19050" cap="flat" cmpd="sng" algn="ctr">
              <a:noFill/>
              <a:prstDash val="solid"/>
              <a:miter lim="800000"/>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prstClr val="white"/>
                  </a:solidFill>
                  <a:effectLst/>
                  <a:uLnTx/>
                  <a:uFillTx/>
                  <a:latin typeface="Calibri" panose="020F0502020204030204"/>
                  <a:ea typeface="+mn-ea"/>
                  <a:cs typeface="+mn-cs"/>
                </a:rPr>
                <a:t>System/Architecture</a:t>
              </a:r>
            </a:p>
          </p:txBody>
        </p:sp>
        <p:cxnSp>
          <p:nvCxnSpPr>
            <p:cNvPr id="45" name="Straight Arrow Connector 44">
              <a:extLst>
                <a:ext uri="{FF2B5EF4-FFF2-40B4-BE49-F238E27FC236}">
                  <a16:creationId xmlns:a16="http://schemas.microsoft.com/office/drawing/2014/main" id="{2299B66B-46EB-B241-8631-D8F18550F601}"/>
                </a:ext>
              </a:extLst>
            </p:cNvPr>
            <p:cNvCxnSpPr>
              <a:cxnSpLocks/>
            </p:cNvCxnSpPr>
            <p:nvPr/>
          </p:nvCxnSpPr>
          <p:spPr>
            <a:xfrm flipH="1">
              <a:off x="2156847" y="5180408"/>
              <a:ext cx="557788" cy="235475"/>
            </a:xfrm>
            <a:prstGeom prst="straightConnector1">
              <a:avLst/>
            </a:prstGeom>
            <a:noFill/>
            <a:ln w="57150" cap="flat" cmpd="sng" algn="ctr">
              <a:solidFill>
                <a:sysClr val="windowText" lastClr="000000"/>
              </a:solidFill>
              <a:prstDash val="solid"/>
              <a:miter lim="800000"/>
              <a:tailEnd type="arrow"/>
            </a:ln>
            <a:effectLst/>
          </p:spPr>
        </p:cxnSp>
        <p:sp>
          <p:nvSpPr>
            <p:cNvPr id="46" name="Rounded Rectangle 45">
              <a:extLst>
                <a:ext uri="{FF2B5EF4-FFF2-40B4-BE49-F238E27FC236}">
                  <a16:creationId xmlns:a16="http://schemas.microsoft.com/office/drawing/2014/main" id="{9816DC82-1420-934C-8696-96B136E7670E}"/>
                </a:ext>
              </a:extLst>
            </p:cNvPr>
            <p:cNvSpPr/>
            <p:nvPr/>
          </p:nvSpPr>
          <p:spPr>
            <a:xfrm>
              <a:off x="2611415" y="4821644"/>
              <a:ext cx="1416929" cy="706010"/>
            </a:xfrm>
            <a:prstGeom prst="roundRect">
              <a:avLst/>
            </a:prstGeom>
            <a:solidFill>
              <a:srgbClr val="5B9BD5">
                <a:lumMod val="50000"/>
              </a:srgbClr>
            </a:solidFill>
            <a:ln w="12700" cap="flat" cmpd="sng" algn="ctr">
              <a:noFill/>
              <a:prstDash val="solid"/>
              <a:miter lim="800000"/>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white"/>
                  </a:solidFill>
                  <a:effectLst/>
                  <a:uLnTx/>
                  <a:uFillTx/>
                  <a:latin typeface="Calibri" panose="020F0502020204030204"/>
                  <a:ea typeface="+mn-ea"/>
                  <a:cs typeface="+mn-cs"/>
                </a:rPr>
                <a:t>Memory</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white"/>
                  </a:solidFill>
                  <a:effectLst/>
                  <a:uLnTx/>
                  <a:uFillTx/>
                  <a:latin typeface="Calibri" panose="020F0502020204030204"/>
                  <a:ea typeface="+mn-ea"/>
                  <a:cs typeface="+mn-cs"/>
                </a:rPr>
                <a:t>Region</a:t>
              </a:r>
            </a:p>
          </p:txBody>
        </p:sp>
        <p:cxnSp>
          <p:nvCxnSpPr>
            <p:cNvPr id="47" name="Straight Arrow Connector 46">
              <a:extLst>
                <a:ext uri="{FF2B5EF4-FFF2-40B4-BE49-F238E27FC236}">
                  <a16:creationId xmlns:a16="http://schemas.microsoft.com/office/drawing/2014/main" id="{5F662D9D-1E95-F14F-908D-E4257ACE47DA}"/>
                </a:ext>
              </a:extLst>
            </p:cNvPr>
            <p:cNvCxnSpPr>
              <a:cxnSpLocks/>
              <a:stCxn id="48" idx="1"/>
            </p:cNvCxnSpPr>
            <p:nvPr/>
          </p:nvCxnSpPr>
          <p:spPr>
            <a:xfrm flipH="1">
              <a:off x="5155098" y="5190164"/>
              <a:ext cx="334848" cy="231795"/>
            </a:xfrm>
            <a:prstGeom prst="straightConnector1">
              <a:avLst/>
            </a:prstGeom>
            <a:noFill/>
            <a:ln w="57150" cap="flat" cmpd="sng" algn="ctr">
              <a:solidFill>
                <a:sysClr val="windowText" lastClr="000000"/>
              </a:solidFill>
              <a:prstDash val="solid"/>
              <a:miter lim="800000"/>
              <a:tailEnd type="arrow"/>
            </a:ln>
            <a:effectLst/>
          </p:spPr>
        </p:cxnSp>
        <p:sp>
          <p:nvSpPr>
            <p:cNvPr id="48" name="Rounded Rectangle 47">
              <a:extLst>
                <a:ext uri="{FF2B5EF4-FFF2-40B4-BE49-F238E27FC236}">
                  <a16:creationId xmlns:a16="http://schemas.microsoft.com/office/drawing/2014/main" id="{2B59C32D-ED35-B247-915E-D40382DE2740}"/>
                </a:ext>
              </a:extLst>
            </p:cNvPr>
            <p:cNvSpPr/>
            <p:nvPr/>
          </p:nvSpPr>
          <p:spPr>
            <a:xfrm>
              <a:off x="5489947" y="4847000"/>
              <a:ext cx="986798" cy="686328"/>
            </a:xfrm>
            <a:prstGeom prst="roundRect">
              <a:avLst/>
            </a:prstGeom>
            <a:solidFill>
              <a:srgbClr val="5B9BD5">
                <a:lumMod val="50000"/>
              </a:srgbClr>
            </a:solidFill>
            <a:ln w="12700" cap="flat" cmpd="sng" algn="ctr">
              <a:noFill/>
              <a:prstDash val="solid"/>
              <a:miter lim="800000"/>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white"/>
                  </a:solidFill>
                  <a:effectLst/>
                  <a:uLnTx/>
                  <a:uFillTx/>
                  <a:latin typeface="Calibri" panose="020F0502020204030204"/>
                  <a:ea typeface="+mn-ea"/>
                  <a:cs typeface="+mn-cs"/>
                </a:rPr>
                <a:t>Memory</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white"/>
                  </a:solidFill>
                  <a:effectLst/>
                  <a:uLnTx/>
                  <a:uFillTx/>
                  <a:latin typeface="Calibri" panose="020F0502020204030204"/>
                  <a:ea typeface="+mn-ea"/>
                  <a:cs typeface="+mn-cs"/>
                </a:rPr>
                <a:t>Region</a:t>
              </a:r>
            </a:p>
          </p:txBody>
        </p:sp>
        <p:cxnSp>
          <p:nvCxnSpPr>
            <p:cNvPr id="49" name="Straight Arrow Connector 48">
              <a:extLst>
                <a:ext uri="{FF2B5EF4-FFF2-40B4-BE49-F238E27FC236}">
                  <a16:creationId xmlns:a16="http://schemas.microsoft.com/office/drawing/2014/main" id="{5FE2C305-2C0A-844D-91AA-231133B3ADD5}"/>
                </a:ext>
              </a:extLst>
            </p:cNvPr>
            <p:cNvCxnSpPr>
              <a:cxnSpLocks/>
              <a:stCxn id="50" idx="1"/>
            </p:cNvCxnSpPr>
            <p:nvPr/>
          </p:nvCxnSpPr>
          <p:spPr>
            <a:xfrm flipH="1">
              <a:off x="7595054" y="5198413"/>
              <a:ext cx="348897" cy="217470"/>
            </a:xfrm>
            <a:prstGeom prst="straightConnector1">
              <a:avLst/>
            </a:prstGeom>
            <a:noFill/>
            <a:ln w="57150" cap="flat" cmpd="sng" algn="ctr">
              <a:solidFill>
                <a:sysClr val="windowText" lastClr="000000"/>
              </a:solidFill>
              <a:prstDash val="solid"/>
              <a:miter lim="800000"/>
              <a:tailEnd type="arrow"/>
            </a:ln>
            <a:effectLst/>
          </p:spPr>
        </p:cxnSp>
        <p:sp>
          <p:nvSpPr>
            <p:cNvPr id="50" name="Rounded Rectangle 49">
              <a:extLst>
                <a:ext uri="{FF2B5EF4-FFF2-40B4-BE49-F238E27FC236}">
                  <a16:creationId xmlns:a16="http://schemas.microsoft.com/office/drawing/2014/main" id="{BD83F1BE-3599-4C4B-9B96-D202933B7C09}"/>
                </a:ext>
              </a:extLst>
            </p:cNvPr>
            <p:cNvSpPr/>
            <p:nvPr/>
          </p:nvSpPr>
          <p:spPr>
            <a:xfrm>
              <a:off x="7943951" y="4841326"/>
              <a:ext cx="1075362" cy="714175"/>
            </a:xfrm>
            <a:prstGeom prst="roundRect">
              <a:avLst/>
            </a:prstGeom>
            <a:solidFill>
              <a:srgbClr val="5B9BD5">
                <a:lumMod val="50000"/>
              </a:srgbClr>
            </a:solidFill>
            <a:ln w="12700" cap="flat" cmpd="sng" algn="ctr">
              <a:noFill/>
              <a:prstDash val="solid"/>
              <a:miter lim="800000"/>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white"/>
                  </a:solidFill>
                  <a:effectLst/>
                  <a:uLnTx/>
                  <a:uFillTx/>
                  <a:latin typeface="Calibri" panose="020F0502020204030204"/>
                  <a:ea typeface="+mn-ea"/>
                  <a:cs typeface="+mn-cs"/>
                </a:rPr>
                <a:t>Memory</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white"/>
                  </a:solidFill>
                  <a:effectLst/>
                  <a:uLnTx/>
                  <a:uFillTx/>
                  <a:latin typeface="Calibri" panose="020F0502020204030204"/>
                  <a:ea typeface="+mn-ea"/>
                  <a:cs typeface="+mn-cs"/>
                </a:rPr>
                <a:t>Region</a:t>
              </a:r>
            </a:p>
          </p:txBody>
        </p:sp>
        <p:cxnSp>
          <p:nvCxnSpPr>
            <p:cNvPr id="51" name="Straight Arrow Connector 50">
              <a:extLst>
                <a:ext uri="{FF2B5EF4-FFF2-40B4-BE49-F238E27FC236}">
                  <a16:creationId xmlns:a16="http://schemas.microsoft.com/office/drawing/2014/main" id="{528DEB36-1A9A-2B49-BFF5-065367350276}"/>
                </a:ext>
              </a:extLst>
            </p:cNvPr>
            <p:cNvCxnSpPr>
              <a:cxnSpLocks/>
            </p:cNvCxnSpPr>
            <p:nvPr/>
          </p:nvCxnSpPr>
          <p:spPr>
            <a:xfrm>
              <a:off x="4785182" y="4084915"/>
              <a:ext cx="0" cy="577404"/>
            </a:xfrm>
            <a:prstGeom prst="straightConnector1">
              <a:avLst/>
            </a:prstGeom>
            <a:noFill/>
            <a:ln w="76200" cap="flat" cmpd="sng" algn="ctr">
              <a:solidFill>
                <a:srgbClr val="E7E6E6">
                  <a:lumMod val="50000"/>
                </a:srgbClr>
              </a:solidFill>
              <a:prstDash val="solid"/>
              <a:miter lim="800000"/>
              <a:tailEnd type="stealth" w="lg" len="lg"/>
            </a:ln>
            <a:effectLst/>
          </p:spPr>
        </p:cxnSp>
        <p:cxnSp>
          <p:nvCxnSpPr>
            <p:cNvPr id="52" name="Straight Arrow Connector 51">
              <a:extLst>
                <a:ext uri="{FF2B5EF4-FFF2-40B4-BE49-F238E27FC236}">
                  <a16:creationId xmlns:a16="http://schemas.microsoft.com/office/drawing/2014/main" id="{E4736AAB-D6E4-1B48-947F-5EBDEBAA811D}"/>
                </a:ext>
              </a:extLst>
            </p:cNvPr>
            <p:cNvCxnSpPr>
              <a:cxnSpLocks/>
            </p:cNvCxnSpPr>
            <p:nvPr/>
          </p:nvCxnSpPr>
          <p:spPr>
            <a:xfrm flipH="1">
              <a:off x="4785182" y="5563292"/>
              <a:ext cx="947" cy="511824"/>
            </a:xfrm>
            <a:prstGeom prst="straightConnector1">
              <a:avLst/>
            </a:prstGeom>
            <a:noFill/>
            <a:ln w="76200" cap="flat" cmpd="sng" algn="ctr">
              <a:solidFill>
                <a:srgbClr val="E7E6E6">
                  <a:lumMod val="50000"/>
                </a:srgbClr>
              </a:solidFill>
              <a:prstDash val="solid"/>
              <a:miter lim="800000"/>
              <a:tailEnd type="stealth" w="lg" len="lg"/>
            </a:ln>
            <a:effectLst/>
          </p:spPr>
        </p:cxnSp>
      </p:grpSp>
      <p:sp>
        <p:nvSpPr>
          <p:cNvPr id="54" name="Rectangle 53">
            <a:extLst>
              <a:ext uri="{FF2B5EF4-FFF2-40B4-BE49-F238E27FC236}">
                <a16:creationId xmlns:a16="http://schemas.microsoft.com/office/drawing/2014/main" id="{F4931071-36A2-9246-9657-523B72E9ACC0}"/>
              </a:ext>
            </a:extLst>
          </p:cNvPr>
          <p:cNvSpPr/>
          <p:nvPr/>
        </p:nvSpPr>
        <p:spPr>
          <a:xfrm>
            <a:off x="1219200" y="3932535"/>
            <a:ext cx="6705600" cy="1512209"/>
          </a:xfrm>
          <a:prstGeom prst="rect">
            <a:avLst/>
          </a:prstGeom>
          <a:ln w="12700">
            <a:solidFill>
              <a:schemeClr val="tx1"/>
            </a:solidFill>
          </a:ln>
        </p:spPr>
        <p:txBody>
          <a:bodyPr wrap="square">
            <a:spAutoFit/>
          </a:bodyPr>
          <a:lstStyle/>
          <a:p>
            <a:pPr marL="0" marR="0" lvl="0" indent="0" algn="l" defTabSz="914400" rtl="0" eaLnBrk="1" fontAlgn="auto" latinLnBrk="0" hangingPunct="1">
              <a:lnSpc>
                <a:spcPct val="90000"/>
              </a:lnSpc>
              <a:spcBef>
                <a:spcPts val="1000"/>
              </a:spcBef>
              <a:spcAft>
                <a:spcPts val="0"/>
              </a:spcAft>
              <a:buClrTx/>
              <a:buSzTx/>
              <a:buFontTx/>
              <a:buNone/>
              <a:tabLst/>
              <a:defRPr/>
            </a:pPr>
            <a:r>
              <a:rPr kumimoji="0" lang="en-US" sz="2800" b="1" i="0" u="none" strike="noStrike" kern="1200" cap="none" spc="0" normalizeH="0" baseline="0" noProof="0" dirty="0">
                <a:ln>
                  <a:noFill/>
                </a:ln>
                <a:solidFill>
                  <a:srgbClr val="009999"/>
                </a:solidFill>
                <a:effectLst/>
                <a:uLnTx/>
                <a:uFillTx/>
                <a:latin typeface="Myriad Pro Cond" panose="020B0506030403020204" pitchFamily="34" charset="0"/>
                <a:ea typeface="+mn-ea"/>
                <a:cs typeface="+mn-cs"/>
              </a:rPr>
              <a:t>A</a:t>
            </a:r>
            <a:r>
              <a:rPr kumimoji="0" lang="en-US" sz="28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 = malloc ( size );</a:t>
            </a:r>
          </a:p>
          <a:p>
            <a:pPr marL="0" marR="0" lvl="0" indent="0" algn="l" defTabSz="914400" rtl="0" eaLnBrk="1" fontAlgn="auto" latinLnBrk="0" hangingPunct="1">
              <a:lnSpc>
                <a:spcPct val="90000"/>
              </a:lnSpc>
              <a:spcBef>
                <a:spcPts val="1000"/>
              </a:spcBef>
              <a:spcAft>
                <a:spcPts val="0"/>
              </a:spcAft>
              <a:buClrTx/>
              <a:buSzTx/>
              <a:buFontTx/>
              <a:buNone/>
              <a:tabLst/>
              <a:defRPr/>
            </a:pPr>
            <a:r>
              <a:rPr kumimoji="0" lang="en-US" sz="2800" b="1" i="0" u="none" strike="noStrike" kern="1200" cap="none" spc="0" normalizeH="0" baseline="0" noProof="0" dirty="0">
                <a:ln>
                  <a:noFill/>
                </a:ln>
                <a:solidFill>
                  <a:srgbClr val="C00000"/>
                </a:solidFill>
                <a:effectLst/>
                <a:uLnTx/>
                <a:uFillTx/>
                <a:latin typeface="Myriad Pro Cond" panose="020B0506030403020204" pitchFamily="34" charset="0"/>
                <a:ea typeface="+mn-ea"/>
                <a:cs typeface="+mn-cs"/>
              </a:rPr>
              <a:t>Atom1</a:t>
            </a:r>
            <a:r>
              <a:rPr kumimoji="0" lang="en-US" sz="28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 = </a:t>
            </a:r>
            <a:r>
              <a:rPr kumimoji="0" lang="en-US" sz="2800" b="1" i="0" u="none" strike="noStrike" kern="1200" cap="none" spc="0" normalizeH="0" baseline="0" noProof="0" dirty="0" err="1">
                <a:ln>
                  <a:noFill/>
                </a:ln>
                <a:solidFill>
                  <a:srgbClr val="008000"/>
                </a:solidFill>
                <a:effectLst/>
                <a:uLnTx/>
                <a:uFillTx/>
                <a:latin typeface="Myriad Pro Cond" panose="020B0506030403020204" pitchFamily="34" charset="0"/>
                <a:ea typeface="+mn-ea"/>
                <a:cs typeface="+mn-cs"/>
              </a:rPr>
              <a:t>CreateAtom</a:t>
            </a:r>
            <a:r>
              <a:rPr kumimoji="0" lang="en-US" sz="28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 “</a:t>
            </a:r>
            <a:r>
              <a:rPr kumimoji="0" lang="en-US" sz="2800" b="1" i="0" u="none" strike="noStrike" kern="1200" cap="none" spc="0" normalizeH="0" baseline="0" noProof="0" dirty="0">
                <a:ln>
                  <a:noFill/>
                </a:ln>
                <a:solidFill>
                  <a:srgbClr val="E7E6E6">
                    <a:lumMod val="50000"/>
                  </a:srgbClr>
                </a:solidFill>
                <a:effectLst/>
                <a:uLnTx/>
                <a:uFillTx/>
                <a:latin typeface="Myriad Pro Cond" panose="020B0506030403020204" pitchFamily="34" charset="0"/>
                <a:ea typeface="+mn-ea"/>
                <a:cs typeface="+mn-cs"/>
              </a:rPr>
              <a:t>INT</a:t>
            </a:r>
            <a:r>
              <a:rPr kumimoji="0" lang="en-US" sz="28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  “</a:t>
            </a:r>
            <a:r>
              <a:rPr kumimoji="0" lang="en-US" sz="2800" b="1" i="0" u="none" strike="noStrike" kern="1200" cap="none" spc="0" normalizeH="0" baseline="0" noProof="0" dirty="0">
                <a:ln>
                  <a:noFill/>
                </a:ln>
                <a:solidFill>
                  <a:srgbClr val="E7E6E6">
                    <a:lumMod val="50000"/>
                  </a:srgbClr>
                </a:solidFill>
                <a:effectLst/>
                <a:uLnTx/>
                <a:uFillTx/>
                <a:latin typeface="Myriad Pro Cond" panose="020B0506030403020204" pitchFamily="34" charset="0"/>
                <a:ea typeface="+mn-ea"/>
                <a:cs typeface="+mn-cs"/>
              </a:rPr>
              <a:t>Regular</a:t>
            </a:r>
            <a:r>
              <a:rPr kumimoji="0" lang="en-US" sz="28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 …);</a:t>
            </a:r>
          </a:p>
          <a:p>
            <a:pPr marL="0" marR="0" lvl="0" indent="0" algn="l" defTabSz="914400" rtl="0" eaLnBrk="1" fontAlgn="auto" latinLnBrk="0" hangingPunct="1">
              <a:lnSpc>
                <a:spcPct val="90000"/>
              </a:lnSpc>
              <a:spcBef>
                <a:spcPts val="1000"/>
              </a:spcBef>
              <a:spcAft>
                <a:spcPts val="0"/>
              </a:spcAft>
              <a:buClrTx/>
              <a:buSzTx/>
              <a:buFontTx/>
              <a:buNone/>
              <a:tabLst/>
              <a:defRPr/>
            </a:pPr>
            <a:r>
              <a:rPr kumimoji="0" lang="en-US" sz="2800" b="1" i="0" u="none" strike="noStrike" kern="1200" cap="none" spc="0" normalizeH="0" baseline="0" noProof="0" dirty="0" err="1">
                <a:ln>
                  <a:noFill/>
                </a:ln>
                <a:solidFill>
                  <a:srgbClr val="008000"/>
                </a:solidFill>
                <a:effectLst/>
                <a:uLnTx/>
                <a:uFillTx/>
                <a:latin typeface="Myriad Pro Cond" panose="020B0506030403020204" pitchFamily="34" charset="0"/>
                <a:ea typeface="+mn-ea"/>
                <a:cs typeface="+mn-cs"/>
              </a:rPr>
              <a:t>MapAtom</a:t>
            </a:r>
            <a:r>
              <a:rPr kumimoji="0" lang="en-US" sz="28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 </a:t>
            </a:r>
            <a:r>
              <a:rPr kumimoji="0" lang="en-US" sz="2800" b="1" i="0" u="none" strike="noStrike" kern="1200" cap="none" spc="0" normalizeH="0" baseline="0" noProof="0" dirty="0">
                <a:ln>
                  <a:noFill/>
                </a:ln>
                <a:solidFill>
                  <a:srgbClr val="C00000"/>
                </a:solidFill>
                <a:effectLst/>
                <a:uLnTx/>
                <a:uFillTx/>
                <a:latin typeface="Myriad Pro Cond" panose="020B0506030403020204" pitchFamily="34" charset="0"/>
                <a:ea typeface="+mn-ea"/>
                <a:cs typeface="+mn-cs"/>
              </a:rPr>
              <a:t>Atom1</a:t>
            </a:r>
            <a:r>
              <a:rPr kumimoji="0" lang="en-US" sz="28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 </a:t>
            </a:r>
            <a:r>
              <a:rPr kumimoji="0" lang="en-US" sz="2800" b="1" i="0" u="none" strike="noStrike" kern="1200" cap="none" spc="0" normalizeH="0" baseline="0" noProof="0" dirty="0">
                <a:ln>
                  <a:noFill/>
                </a:ln>
                <a:solidFill>
                  <a:srgbClr val="009999"/>
                </a:solidFill>
                <a:effectLst/>
                <a:uLnTx/>
                <a:uFillTx/>
                <a:latin typeface="Myriad Pro Cond" panose="020B0506030403020204" pitchFamily="34" charset="0"/>
                <a:ea typeface="+mn-ea"/>
                <a:cs typeface="+mn-cs"/>
              </a:rPr>
              <a:t>A</a:t>
            </a:r>
            <a:r>
              <a:rPr kumimoji="0" lang="en-US" sz="28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 size );</a:t>
            </a:r>
          </a:p>
        </p:txBody>
      </p:sp>
      <p:sp>
        <p:nvSpPr>
          <p:cNvPr id="5" name="Rectangle 4">
            <a:extLst>
              <a:ext uri="{FF2B5EF4-FFF2-40B4-BE49-F238E27FC236}">
                <a16:creationId xmlns:a16="http://schemas.microsoft.com/office/drawing/2014/main" id="{8AE8D61E-7AF5-3640-8E4F-DC08D91D7DF6}"/>
              </a:ext>
            </a:extLst>
          </p:cNvPr>
          <p:cNvSpPr/>
          <p:nvPr/>
        </p:nvSpPr>
        <p:spPr>
          <a:xfrm>
            <a:off x="1069462" y="6642102"/>
            <a:ext cx="7081074" cy="24622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000" b="0" i="0" u="none" strike="noStrike" kern="1200" cap="none" spc="0" normalizeH="0" baseline="0" noProof="0" dirty="0">
                <a:ln>
                  <a:noFill/>
                </a:ln>
                <a:solidFill>
                  <a:prstClr val="black"/>
                </a:solidFill>
                <a:effectLst/>
                <a:uLnTx/>
                <a:uFillTx/>
                <a:latin typeface="LinBiolinumTB"/>
                <a:ea typeface="+mn-ea"/>
                <a:cs typeface="+mn-cs"/>
              </a:rPr>
              <a:t>Vijaykumar+, “</a:t>
            </a:r>
            <a:r>
              <a:rPr kumimoji="0" lang="en-CA" sz="1000" b="1" i="0" u="none" strike="noStrike" kern="1200" cap="none" spc="0" normalizeH="0" baseline="0" noProof="0" dirty="0">
                <a:ln>
                  <a:noFill/>
                </a:ln>
                <a:solidFill>
                  <a:srgbClr val="0000FF"/>
                </a:solidFill>
                <a:effectLst/>
                <a:uLnTx/>
                <a:uFillTx/>
                <a:latin typeface="LinBiolinumTB"/>
                <a:ea typeface="+mn-ea"/>
                <a:cs typeface="+mn-cs"/>
              </a:rPr>
              <a:t>A Case for Richer Cross-layer Abstractions: Bridging the Semantic Gap with Expressive Memory</a:t>
            </a:r>
            <a:r>
              <a:rPr kumimoji="0" lang="en-CA" sz="1000" b="0" i="0" u="none" strike="noStrike" kern="1200" cap="none" spc="0" normalizeH="0" baseline="0" noProof="0" dirty="0">
                <a:ln>
                  <a:noFill/>
                </a:ln>
                <a:solidFill>
                  <a:prstClr val="black"/>
                </a:solidFill>
                <a:effectLst/>
                <a:uLnTx/>
                <a:uFillTx/>
                <a:latin typeface="LinBiolinumTB"/>
                <a:ea typeface="+mn-ea"/>
                <a:cs typeface="+mn-cs"/>
              </a:rPr>
              <a:t>”, ISCA 2018 </a:t>
            </a:r>
            <a:endParaRPr kumimoji="0" lang="en-CA" sz="1000" b="0" i="0" u="none" strike="noStrike" kern="1200" cap="none" spc="0" normalizeH="0" baseline="0" noProof="0" dirty="0">
              <a:ln>
                <a:noFill/>
              </a:ln>
              <a:solidFill>
                <a:prstClr val="black"/>
              </a:solidFill>
              <a:effectLst/>
              <a:uLnTx/>
              <a:uFillTx/>
              <a:latin typeface="Myriad Pro Cond"/>
              <a:ea typeface="+mn-ea"/>
              <a:cs typeface="+mn-cs"/>
            </a:endParaRPr>
          </a:p>
        </p:txBody>
      </p:sp>
    </p:spTree>
    <p:extLst>
      <p:ext uri="{BB962C8B-B14F-4D97-AF65-F5344CB8AC3E}">
        <p14:creationId xmlns:p14="http://schemas.microsoft.com/office/powerpoint/2010/main" val="8766821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3"/>
                                        </p:tgtEl>
                                        <p:attrNameLst>
                                          <p:attrName>style.visibility</p:attrName>
                                        </p:attrNameLst>
                                      </p:cBhvr>
                                      <p:to>
                                        <p:strVal val="visible"/>
                                      </p:to>
                                    </p:set>
                                    <p:animEffect transition="in" filter="fade">
                                      <p:cBhvr>
                                        <p:cTn id="12" dur="500"/>
                                        <p:tgtEl>
                                          <p:spTgt spid="5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nodeType="clickEffect">
                                  <p:stCondLst>
                                    <p:cond delay="0"/>
                                  </p:stCondLst>
                                  <p:childTnLst>
                                    <p:animEffect transition="out" filter="fade">
                                      <p:cBhvr>
                                        <p:cTn id="16" dur="500"/>
                                        <p:tgtEl>
                                          <p:spTgt spid="53"/>
                                        </p:tgtEl>
                                      </p:cBhvr>
                                    </p:animEffect>
                                    <p:set>
                                      <p:cBhvr>
                                        <p:cTn id="17" dur="1" fill="hold">
                                          <p:stCondLst>
                                            <p:cond delay="499"/>
                                          </p:stCondLst>
                                        </p:cTn>
                                        <p:tgtEl>
                                          <p:spTgt spid="53"/>
                                        </p:tgtEl>
                                        <p:attrNameLst>
                                          <p:attrName>style.visibility</p:attrName>
                                        </p:attrNameLst>
                                      </p:cBhvr>
                                      <p:to>
                                        <p:strVal val="hidden"/>
                                      </p:to>
                                    </p:set>
                                  </p:childTnLst>
                                </p:cTn>
                              </p:par>
                            </p:childTnLst>
                          </p:cTn>
                        </p:par>
                        <p:par>
                          <p:cTn id="18" fill="hold">
                            <p:stCondLst>
                              <p:cond delay="500"/>
                            </p:stCondLst>
                            <p:childTnLst>
                              <p:par>
                                <p:cTn id="19" presetID="10" presetClass="entr" presetSubtype="0" fill="hold" grpId="0" nodeType="afterEffect">
                                  <p:stCondLst>
                                    <p:cond delay="0"/>
                                  </p:stCondLst>
                                  <p:childTnLst>
                                    <p:set>
                                      <p:cBhvr>
                                        <p:cTn id="20" dur="1" fill="hold">
                                          <p:stCondLst>
                                            <p:cond delay="0"/>
                                          </p:stCondLst>
                                        </p:cTn>
                                        <p:tgtEl>
                                          <p:spTgt spid="54"/>
                                        </p:tgtEl>
                                        <p:attrNameLst>
                                          <p:attrName>style.visibility</p:attrName>
                                        </p:attrNameLst>
                                      </p:cBhvr>
                                      <p:to>
                                        <p:strVal val="visible"/>
                                      </p:to>
                                    </p:set>
                                    <p:animEffect transition="in" filter="fade">
                                      <p:cBhvr>
                                        <p:cTn id="21"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Lst>
  </p:timing>
</p:sld>
</file>

<file path=ppt/slides/slide3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8E6D52-A3A4-BB4C-95B5-D7873A3CAACD}"/>
              </a:ext>
            </a:extLst>
          </p:cNvPr>
          <p:cNvSpPr>
            <a:spLocks noGrp="1"/>
          </p:cNvSpPr>
          <p:nvPr>
            <p:ph type="title"/>
          </p:nvPr>
        </p:nvSpPr>
        <p:spPr/>
        <p:txBody>
          <a:bodyPr/>
          <a:lstStyle/>
          <a:p>
            <a:r>
              <a:rPr lang="en-US" dirty="0" err="1"/>
              <a:t>XMem</a:t>
            </a:r>
            <a:r>
              <a:rPr lang="en-US" dirty="0"/>
              <a:t> Aids/Enables Many Optimizations</a:t>
            </a:r>
          </a:p>
        </p:txBody>
      </p:sp>
      <p:sp>
        <p:nvSpPr>
          <p:cNvPr id="3" name="Content Placeholder 2">
            <a:extLst>
              <a:ext uri="{FF2B5EF4-FFF2-40B4-BE49-F238E27FC236}">
                <a16:creationId xmlns:a16="http://schemas.microsoft.com/office/drawing/2014/main" id="{07CA2F28-2488-E747-BAA8-A1CAE6984962}"/>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79D2B23E-41F9-6F47-9E06-4386E4593CE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72107" y="958340"/>
            <a:ext cx="8323585" cy="5817110"/>
          </a:xfrm>
          <a:prstGeom prst="rect">
            <a:avLst/>
          </a:prstGeom>
        </p:spPr>
      </p:pic>
    </p:spTree>
    <p:extLst>
      <p:ext uri="{BB962C8B-B14F-4D97-AF65-F5344CB8AC3E}">
        <p14:creationId xmlns:p14="http://schemas.microsoft.com/office/powerpoint/2010/main" val="2320365883"/>
      </p:ext>
    </p:extLst>
  </p:cSld>
  <p:clrMapOvr>
    <a:masterClrMapping/>
  </p:clrMapOvr>
  <p:transition/>
</p:sld>
</file>

<file path=ppt/slides/slide3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692FD8-C628-064E-B654-422ABB282C2F}"/>
              </a:ext>
            </a:extLst>
          </p:cNvPr>
          <p:cNvSpPr>
            <a:spLocks noGrp="1"/>
          </p:cNvSpPr>
          <p:nvPr>
            <p:ph type="title"/>
          </p:nvPr>
        </p:nvSpPr>
        <p:spPr/>
        <p:txBody>
          <a:bodyPr/>
          <a:lstStyle/>
          <a:p>
            <a:r>
              <a:rPr lang="en-US" dirty="0"/>
              <a:t>Expressive (Memory) Interfaces</a:t>
            </a:r>
          </a:p>
        </p:txBody>
      </p:sp>
      <p:sp>
        <p:nvSpPr>
          <p:cNvPr id="3" name="Content Placeholder 2">
            <a:extLst>
              <a:ext uri="{FF2B5EF4-FFF2-40B4-BE49-F238E27FC236}">
                <a16:creationId xmlns:a16="http://schemas.microsoft.com/office/drawing/2014/main" id="{6EB3B564-03E4-1349-929A-2E1148D45F1E}"/>
              </a:ext>
            </a:extLst>
          </p:cNvPr>
          <p:cNvSpPr>
            <a:spLocks noGrp="1"/>
          </p:cNvSpPr>
          <p:nvPr>
            <p:ph idx="1"/>
          </p:nvPr>
        </p:nvSpPr>
        <p:spPr>
          <a:xfrm>
            <a:off x="228600" y="997529"/>
            <a:ext cx="8682038" cy="5193723"/>
          </a:xfrm>
        </p:spPr>
        <p:txBody>
          <a:bodyPr/>
          <a:lstStyle/>
          <a:p>
            <a:r>
              <a:rPr lang="en-US" sz="1700" dirty="0"/>
              <a:t>Nandita Vijaykumar, </a:t>
            </a:r>
            <a:r>
              <a:rPr lang="en-US" sz="1700" dirty="0" err="1"/>
              <a:t>Abhilasha</a:t>
            </a:r>
            <a:r>
              <a:rPr lang="en-US" sz="1700" dirty="0"/>
              <a:t> Jain, </a:t>
            </a:r>
            <a:r>
              <a:rPr lang="en-US" sz="1700" dirty="0" err="1"/>
              <a:t>Diptesh</a:t>
            </a:r>
            <a:r>
              <a:rPr lang="en-US" sz="1700" dirty="0"/>
              <a:t> Majumdar, Kevin Hsieh, Gennady Pekhimenko, </a:t>
            </a:r>
            <a:r>
              <a:rPr lang="en-US" sz="1700" dirty="0" err="1"/>
              <a:t>Eiman</a:t>
            </a:r>
            <a:r>
              <a:rPr lang="en-US" sz="1700" dirty="0"/>
              <a:t> Ebrahimi, Nastaran Hajinazar, Phillip B. Gibbons and Onur Mutlu,</a:t>
            </a:r>
            <a:br>
              <a:rPr lang="en-US" sz="1700" dirty="0"/>
            </a:br>
            <a:r>
              <a:rPr lang="en-US" sz="1700" b="1" dirty="0">
                <a:solidFill>
                  <a:srgbClr val="0432FF"/>
                </a:solidFill>
                <a:hlinkClick r:id="rId2">
                  <a:extLst>
                    <a:ext uri="{A12FA001-AC4F-418D-AE19-62706E023703}">
                      <ahyp:hlinkClr xmlns:ahyp="http://schemas.microsoft.com/office/drawing/2018/hyperlinkcolor" val="tx"/>
                    </a:ext>
                  </a:extLst>
                </a:hlinkClick>
              </a:rPr>
              <a:t>"A Case for Richer Cross-layer Abstractions: Bridging the Semantic Gap with Expressive Memory"</a:t>
            </a:r>
            <a:br>
              <a:rPr lang="en-US" sz="1700" dirty="0">
                <a:solidFill>
                  <a:srgbClr val="0432FF"/>
                </a:solidFill>
              </a:rPr>
            </a:br>
            <a:r>
              <a:rPr lang="en-US" sz="1700" i="1" dirty="0"/>
              <a:t>Proceedings of the </a:t>
            </a:r>
            <a:r>
              <a:rPr lang="en-US" sz="1700" i="1" dirty="0">
                <a:hlinkClick r:id="rId3"/>
              </a:rPr>
              <a:t>45th International Symposium on Computer Architecture</a:t>
            </a:r>
            <a:r>
              <a:rPr lang="en-US" sz="1700" i="1" dirty="0"/>
              <a:t> (</a:t>
            </a:r>
            <a:r>
              <a:rPr lang="en-US" sz="1700" b="1" i="1" dirty="0"/>
              <a:t>ISCA</a:t>
            </a:r>
            <a:r>
              <a:rPr lang="en-US" sz="1700" i="1" dirty="0"/>
              <a:t>)</a:t>
            </a:r>
            <a:r>
              <a:rPr lang="en-US" sz="1700" dirty="0"/>
              <a:t>, Los Angeles, CA, USA, June 2018. </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 [</a:t>
            </a:r>
            <a:r>
              <a:rPr lang="en-US" sz="1700" dirty="0">
                <a:hlinkClick r:id="rId6"/>
              </a:rPr>
              <a:t>Lightning Talk Slides (pptx)</a:t>
            </a:r>
            <a:r>
              <a:rPr lang="en-US" sz="1700" dirty="0"/>
              <a:t> </a:t>
            </a:r>
            <a:r>
              <a:rPr lang="en-US" sz="1700" dirty="0">
                <a:hlinkClick r:id="rId7"/>
              </a:rPr>
              <a:t>(pdf)</a:t>
            </a:r>
            <a:r>
              <a:rPr lang="en-US" sz="1700" dirty="0"/>
              <a:t>] </a:t>
            </a:r>
            <a:br>
              <a:rPr lang="en-US" sz="1700" dirty="0"/>
            </a:br>
            <a:r>
              <a:rPr lang="en-US" sz="1700" dirty="0"/>
              <a:t>[</a:t>
            </a:r>
            <a:r>
              <a:rPr lang="en-US" sz="1700" dirty="0">
                <a:hlinkClick r:id="rId8"/>
              </a:rPr>
              <a:t>Lightning Talk Video</a:t>
            </a:r>
            <a:r>
              <a:rPr lang="en-US" sz="1700" dirty="0"/>
              <a:t>] </a:t>
            </a:r>
            <a:br>
              <a:rPr lang="en-US" sz="1700" dirty="0"/>
            </a:br>
            <a:endParaRPr lang="en-US" sz="1700" dirty="0"/>
          </a:p>
          <a:p>
            <a:pPr marL="0" indent="0">
              <a:buNone/>
            </a:pPr>
            <a:br>
              <a:rPr lang="en-US" dirty="0"/>
            </a:br>
            <a:endParaRPr lang="en-US" dirty="0"/>
          </a:p>
        </p:txBody>
      </p:sp>
      <p:sp>
        <p:nvSpPr>
          <p:cNvPr id="4" name="Slide Number Placeholder 3">
            <a:extLst>
              <a:ext uri="{FF2B5EF4-FFF2-40B4-BE49-F238E27FC236}">
                <a16:creationId xmlns:a16="http://schemas.microsoft.com/office/drawing/2014/main" id="{3E3956AB-73AF-DA47-9B86-0C2E0F90E73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95AFC4-B67F-BC48-882B-8F3B14641016}"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369</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5" name="Picture 4">
            <a:extLst>
              <a:ext uri="{FF2B5EF4-FFF2-40B4-BE49-F238E27FC236}">
                <a16:creationId xmlns:a16="http://schemas.microsoft.com/office/drawing/2014/main" id="{E145A992-0FE5-B446-A1A6-725FE0D3A7CF}"/>
              </a:ext>
            </a:extLst>
          </p:cNvPr>
          <p:cNvPicPr>
            <a:picLocks noChangeAspect="1"/>
          </p:cNvPicPr>
          <p:nvPr/>
        </p:nvPicPr>
        <p:blipFill>
          <a:blip r:embed="rId9"/>
          <a:stretch>
            <a:fillRect/>
          </a:stretch>
        </p:blipFill>
        <p:spPr>
          <a:xfrm>
            <a:off x="88842" y="4005064"/>
            <a:ext cx="9019662" cy="2186188"/>
          </a:xfrm>
          <a:prstGeom prst="rect">
            <a:avLst/>
          </a:prstGeom>
        </p:spPr>
      </p:pic>
    </p:spTree>
    <p:extLst>
      <p:ext uri="{BB962C8B-B14F-4D97-AF65-F5344CB8AC3E}">
        <p14:creationId xmlns:p14="http://schemas.microsoft.com/office/powerpoint/2010/main" val="2322878891"/>
      </p:ext>
    </p:extLst>
  </p:cSld>
  <p:clrMapOvr>
    <a:masterClrMapping/>
  </p:clrMapOvr>
  <p:transition/>
</p:sld>
</file>

<file path=ppt/slides/slide3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692FD8-C628-064E-B654-422ABB282C2F}"/>
              </a:ext>
            </a:extLst>
          </p:cNvPr>
          <p:cNvSpPr>
            <a:spLocks noGrp="1"/>
          </p:cNvSpPr>
          <p:nvPr>
            <p:ph type="title"/>
          </p:nvPr>
        </p:nvSpPr>
        <p:spPr/>
        <p:txBody>
          <a:bodyPr/>
          <a:lstStyle/>
          <a:p>
            <a:r>
              <a:rPr lang="en-US" dirty="0"/>
              <a:t>Expressive (Memory) Interfaces for GPUs</a:t>
            </a:r>
          </a:p>
        </p:txBody>
      </p:sp>
      <p:sp>
        <p:nvSpPr>
          <p:cNvPr id="3" name="Content Placeholder 2">
            <a:extLst>
              <a:ext uri="{FF2B5EF4-FFF2-40B4-BE49-F238E27FC236}">
                <a16:creationId xmlns:a16="http://schemas.microsoft.com/office/drawing/2014/main" id="{6EB3B564-03E4-1349-929A-2E1148D45F1E}"/>
              </a:ext>
            </a:extLst>
          </p:cNvPr>
          <p:cNvSpPr>
            <a:spLocks noGrp="1"/>
          </p:cNvSpPr>
          <p:nvPr>
            <p:ph idx="1"/>
          </p:nvPr>
        </p:nvSpPr>
        <p:spPr>
          <a:xfrm>
            <a:off x="228600" y="997529"/>
            <a:ext cx="8682038" cy="5193723"/>
          </a:xfrm>
        </p:spPr>
        <p:txBody>
          <a:bodyPr/>
          <a:lstStyle/>
          <a:p>
            <a:r>
              <a:rPr lang="en-US" sz="1700" dirty="0"/>
              <a:t>Nandita Vijaykumar, </a:t>
            </a:r>
            <a:r>
              <a:rPr lang="en-US" sz="1700" dirty="0" err="1"/>
              <a:t>Eiman</a:t>
            </a:r>
            <a:r>
              <a:rPr lang="en-US" sz="1700" dirty="0"/>
              <a:t> Ebrahimi, Kevin Hsieh, Phillip B. Gibbons and Onur Mutlu,</a:t>
            </a:r>
            <a:br>
              <a:rPr lang="en-US" sz="1700" dirty="0"/>
            </a:br>
            <a:r>
              <a:rPr lang="en-US" sz="1700" b="1" dirty="0">
                <a:solidFill>
                  <a:srgbClr val="0432FF"/>
                </a:solidFill>
                <a:hlinkClick r:id="rId2">
                  <a:extLst>
                    <a:ext uri="{A12FA001-AC4F-418D-AE19-62706E023703}">
                      <ahyp:hlinkClr xmlns:ahyp="http://schemas.microsoft.com/office/drawing/2018/hyperlinkcolor" val="tx"/>
                    </a:ext>
                  </a:extLst>
                </a:hlinkClick>
              </a:rPr>
              <a:t>"The Locality Descriptor: A Holistic Cross-Layer Abstraction to Express Data Locality in GPUs"</a:t>
            </a:r>
            <a:br>
              <a:rPr lang="en-US" sz="1700" dirty="0">
                <a:solidFill>
                  <a:srgbClr val="0432FF"/>
                </a:solidFill>
              </a:rPr>
            </a:br>
            <a:r>
              <a:rPr lang="en-US" sz="1700" i="1" dirty="0"/>
              <a:t>Proceedings of the </a:t>
            </a:r>
            <a:r>
              <a:rPr lang="en-US" sz="1700" i="1" dirty="0">
                <a:hlinkClick r:id="rId3"/>
              </a:rPr>
              <a:t>45th International Symposium on Computer Architecture</a:t>
            </a:r>
            <a:r>
              <a:rPr lang="en-US" sz="1700" i="1" dirty="0"/>
              <a:t> (</a:t>
            </a:r>
            <a:r>
              <a:rPr lang="en-US" sz="1700" b="1" i="1" dirty="0"/>
              <a:t>ISCA</a:t>
            </a:r>
            <a:r>
              <a:rPr lang="en-US" sz="1700" i="1" dirty="0"/>
              <a:t>)</a:t>
            </a:r>
            <a:r>
              <a:rPr lang="en-US" sz="1700" dirty="0"/>
              <a:t>, Los Angeles, CA, USA, June 2018. </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 [</a:t>
            </a:r>
            <a:r>
              <a:rPr lang="en-US" sz="1700" dirty="0">
                <a:hlinkClick r:id="rId6"/>
              </a:rPr>
              <a:t>Lightning Talk Slides (pptx)</a:t>
            </a:r>
            <a:r>
              <a:rPr lang="en-US" sz="1700" dirty="0"/>
              <a:t> </a:t>
            </a:r>
            <a:r>
              <a:rPr lang="en-US" sz="1700" dirty="0">
                <a:hlinkClick r:id="rId7"/>
              </a:rPr>
              <a:t>(pdf)</a:t>
            </a:r>
            <a:r>
              <a:rPr lang="en-US" sz="1700" dirty="0"/>
              <a:t>] </a:t>
            </a:r>
            <a:br>
              <a:rPr lang="en-US" sz="1700" dirty="0"/>
            </a:br>
            <a:r>
              <a:rPr lang="en-US" sz="1700" dirty="0"/>
              <a:t>[</a:t>
            </a:r>
            <a:r>
              <a:rPr lang="en-US" sz="1700" dirty="0">
                <a:hlinkClick r:id="rId8"/>
              </a:rPr>
              <a:t>Lightning Talk Video</a:t>
            </a:r>
            <a:r>
              <a:rPr lang="en-US" sz="1700" dirty="0"/>
              <a:t>] </a:t>
            </a:r>
            <a:br>
              <a:rPr lang="en-US" sz="1700" dirty="0"/>
            </a:br>
            <a:endParaRPr lang="en-US" sz="1700" dirty="0"/>
          </a:p>
          <a:p>
            <a:pPr marL="0" indent="0">
              <a:buNone/>
            </a:pPr>
            <a:br>
              <a:rPr lang="en-US" dirty="0"/>
            </a:br>
            <a:endParaRPr lang="en-US" dirty="0"/>
          </a:p>
        </p:txBody>
      </p:sp>
      <p:sp>
        <p:nvSpPr>
          <p:cNvPr id="4" name="Slide Number Placeholder 3">
            <a:extLst>
              <a:ext uri="{FF2B5EF4-FFF2-40B4-BE49-F238E27FC236}">
                <a16:creationId xmlns:a16="http://schemas.microsoft.com/office/drawing/2014/main" id="{3E3956AB-73AF-DA47-9B86-0C2E0F90E73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95AFC4-B67F-BC48-882B-8F3B14641016}"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370</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6" name="Picture 5">
            <a:extLst>
              <a:ext uri="{FF2B5EF4-FFF2-40B4-BE49-F238E27FC236}">
                <a16:creationId xmlns:a16="http://schemas.microsoft.com/office/drawing/2014/main" id="{D7E19532-BD2E-4D40-9F98-09CE73A3DF50}"/>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0" y="3949144"/>
            <a:ext cx="9144000" cy="1928128"/>
          </a:xfrm>
          <a:prstGeom prst="rect">
            <a:avLst/>
          </a:prstGeom>
        </p:spPr>
      </p:pic>
    </p:spTree>
    <p:extLst>
      <p:ext uri="{BB962C8B-B14F-4D97-AF65-F5344CB8AC3E}">
        <p14:creationId xmlns:p14="http://schemas.microsoft.com/office/powerpoint/2010/main" val="1703106478"/>
      </p:ext>
    </p:extLst>
  </p:cSld>
  <p:clrMapOvr>
    <a:masterClrMapping/>
  </p:clrMapOvr>
  <p:transition/>
</p:sld>
</file>

<file path=ppt/slides/slide3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628192-269C-457A-B20A-B7A5F0F0B485}"/>
              </a:ext>
            </a:extLst>
          </p:cNvPr>
          <p:cNvSpPr>
            <a:spLocks noGrp="1"/>
          </p:cNvSpPr>
          <p:nvPr>
            <p:ph type="title"/>
          </p:nvPr>
        </p:nvSpPr>
        <p:spPr>
          <a:xfrm>
            <a:off x="628650" y="44624"/>
            <a:ext cx="8335838" cy="1325563"/>
          </a:xfrm>
        </p:spPr>
        <p:txBody>
          <a:bodyPr/>
          <a:lstStyle/>
          <a:p>
            <a:r>
              <a:rPr lang="en-US" dirty="0"/>
              <a:t>Locality Descriptor: Executive Summary	</a:t>
            </a:r>
          </a:p>
        </p:txBody>
      </p:sp>
      <p:sp>
        <p:nvSpPr>
          <p:cNvPr id="3" name="Content Placeholder 2">
            <a:extLst>
              <a:ext uri="{FF2B5EF4-FFF2-40B4-BE49-F238E27FC236}">
                <a16:creationId xmlns:a16="http://schemas.microsoft.com/office/drawing/2014/main" id="{80F2BD30-CBCA-4434-A216-A2E0185BADBF}"/>
              </a:ext>
            </a:extLst>
          </p:cNvPr>
          <p:cNvSpPr>
            <a:spLocks noGrp="1"/>
          </p:cNvSpPr>
          <p:nvPr>
            <p:ph idx="1"/>
          </p:nvPr>
        </p:nvSpPr>
        <p:spPr>
          <a:xfrm>
            <a:off x="628650" y="980728"/>
            <a:ext cx="7886700" cy="3686447"/>
          </a:xfrm>
        </p:spPr>
        <p:txBody>
          <a:bodyPr>
            <a:normAutofit/>
          </a:bodyPr>
          <a:lstStyle/>
          <a:p>
            <a:pPr marL="0" indent="0">
              <a:buNone/>
            </a:pPr>
            <a:r>
              <a:rPr lang="en-US" sz="2400" dirty="0"/>
              <a:t>Exploiting data locality in GPUs is a challenging task</a:t>
            </a:r>
          </a:p>
          <a:p>
            <a:pPr marL="0" indent="0">
              <a:buNone/>
            </a:pPr>
            <a:endParaRPr lang="en-US" sz="2400" dirty="0"/>
          </a:p>
          <a:p>
            <a:pPr marL="0" indent="0">
              <a:buNone/>
            </a:pPr>
            <a:r>
              <a:rPr lang="en-US" sz="2400" dirty="0"/>
              <a:t> </a:t>
            </a:r>
          </a:p>
        </p:txBody>
      </p:sp>
      <p:sp>
        <p:nvSpPr>
          <p:cNvPr id="4" name="Slide Number Placeholder 3">
            <a:extLst>
              <a:ext uri="{FF2B5EF4-FFF2-40B4-BE49-F238E27FC236}">
                <a16:creationId xmlns:a16="http://schemas.microsoft.com/office/drawing/2014/main" id="{BF8FE8C8-A79D-407E-A205-4017C269B3BB}"/>
              </a:ext>
            </a:extLst>
          </p:cNvPr>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2C27E80B-A655-44B0-A6D9-E5EAFBEBB6E2}" type="slidenum">
              <a:rPr kumimoji="0" lang="en-US" sz="2100" b="1" i="0" u="none" strike="noStrike" kern="1200" cap="none" spc="0" normalizeH="0" baseline="0" noProof="0">
                <a:ln>
                  <a:noFill/>
                </a:ln>
                <a:solidFill>
                  <a:srgbClr val="009900"/>
                </a:solidFill>
                <a:effectLst/>
                <a:uLnTx/>
                <a:uFillTx/>
                <a:latin typeface="Myriad Pro Cond" panose="020B0506030403020204" pitchFamily="34" charset="0"/>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371</a:t>
            </a:fld>
            <a:endParaRPr kumimoji="0" lang="en-US" sz="2100" b="1" i="0" u="none" strike="noStrike" kern="1200" cap="none" spc="0" normalizeH="0" baseline="0" noProof="0" dirty="0">
              <a:ln>
                <a:noFill/>
              </a:ln>
              <a:solidFill>
                <a:srgbClr val="009900"/>
              </a:solidFill>
              <a:effectLst/>
              <a:uLnTx/>
              <a:uFillTx/>
              <a:latin typeface="Myriad Pro Cond" panose="020B0506030403020204" pitchFamily="34" charset="0"/>
              <a:ea typeface="+mn-ea"/>
              <a:cs typeface="+mn-cs"/>
            </a:endParaRPr>
          </a:p>
        </p:txBody>
      </p:sp>
      <p:cxnSp>
        <p:nvCxnSpPr>
          <p:cNvPr id="5" name="Straight Connector 4">
            <a:extLst>
              <a:ext uri="{FF2B5EF4-FFF2-40B4-BE49-F238E27FC236}">
                <a16:creationId xmlns:a16="http://schemas.microsoft.com/office/drawing/2014/main" id="{493BAEB3-AD5E-48BD-B590-F0690B4389C6}"/>
              </a:ext>
            </a:extLst>
          </p:cNvPr>
          <p:cNvCxnSpPr>
            <a:cxnSpLocks/>
          </p:cNvCxnSpPr>
          <p:nvPr/>
        </p:nvCxnSpPr>
        <p:spPr>
          <a:xfrm flipV="1">
            <a:off x="791028" y="3259005"/>
            <a:ext cx="7264695" cy="55821"/>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88DFBE08-2984-4940-A95C-2F3D0E1E23DB}"/>
              </a:ext>
            </a:extLst>
          </p:cNvPr>
          <p:cNvSpPr txBox="1"/>
          <p:nvPr/>
        </p:nvSpPr>
        <p:spPr>
          <a:xfrm>
            <a:off x="1033087" y="2792560"/>
            <a:ext cx="1332994" cy="461665"/>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Software</a:t>
            </a:r>
          </a:p>
        </p:txBody>
      </p:sp>
      <p:sp>
        <p:nvSpPr>
          <p:cNvPr id="7" name="TextBox 6">
            <a:extLst>
              <a:ext uri="{FF2B5EF4-FFF2-40B4-BE49-F238E27FC236}">
                <a16:creationId xmlns:a16="http://schemas.microsoft.com/office/drawing/2014/main" id="{4D3F1C57-D769-4444-A47C-26D446398268}"/>
              </a:ext>
            </a:extLst>
          </p:cNvPr>
          <p:cNvSpPr txBox="1"/>
          <p:nvPr/>
        </p:nvSpPr>
        <p:spPr>
          <a:xfrm>
            <a:off x="996802" y="3433660"/>
            <a:ext cx="1429494" cy="461665"/>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Hardware</a:t>
            </a:r>
          </a:p>
        </p:txBody>
      </p:sp>
      <p:sp>
        <p:nvSpPr>
          <p:cNvPr id="8" name="Rounded Rectangle 10">
            <a:extLst>
              <a:ext uri="{FF2B5EF4-FFF2-40B4-BE49-F238E27FC236}">
                <a16:creationId xmlns:a16="http://schemas.microsoft.com/office/drawing/2014/main" id="{E834AA96-55DB-4219-B2E2-E98D86DD52C3}"/>
              </a:ext>
            </a:extLst>
          </p:cNvPr>
          <p:cNvSpPr/>
          <p:nvPr/>
        </p:nvSpPr>
        <p:spPr>
          <a:xfrm>
            <a:off x="3403748" y="2793434"/>
            <a:ext cx="2336504" cy="938375"/>
          </a:xfrm>
          <a:prstGeom prst="roundRect">
            <a:avLst/>
          </a:prstGeom>
          <a:solidFill>
            <a:srgbClr val="00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dirty="0">
                <a:ln>
                  <a:noFill/>
                </a:ln>
                <a:solidFill>
                  <a:prstClr val="white"/>
                </a:solidFill>
                <a:effectLst/>
                <a:uLnTx/>
                <a:uFillTx/>
                <a:latin typeface="Myriad Pro Cond" panose="020B0506030403020204" pitchFamily="34" charset="0"/>
                <a:ea typeface="+mn-ea"/>
                <a:cs typeface="+mn-cs"/>
              </a:rPr>
              <a:t>Locality Descriptor</a:t>
            </a:r>
          </a:p>
        </p:txBody>
      </p:sp>
      <p:sp>
        <p:nvSpPr>
          <p:cNvPr id="9" name="Rounded Rectangle 12">
            <a:extLst>
              <a:ext uri="{FF2B5EF4-FFF2-40B4-BE49-F238E27FC236}">
                <a16:creationId xmlns:a16="http://schemas.microsoft.com/office/drawing/2014/main" id="{B89AF638-A934-4E67-B482-0BA483680391}"/>
              </a:ext>
            </a:extLst>
          </p:cNvPr>
          <p:cNvSpPr/>
          <p:nvPr/>
        </p:nvSpPr>
        <p:spPr>
          <a:xfrm>
            <a:off x="2106553" y="4000599"/>
            <a:ext cx="1754227" cy="796553"/>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Cache Management</a:t>
            </a:r>
          </a:p>
        </p:txBody>
      </p:sp>
      <p:sp>
        <p:nvSpPr>
          <p:cNvPr id="10" name="Rounded Rectangle 13">
            <a:extLst>
              <a:ext uri="{FF2B5EF4-FFF2-40B4-BE49-F238E27FC236}">
                <a16:creationId xmlns:a16="http://schemas.microsoft.com/office/drawing/2014/main" id="{02B28CB2-305E-48D8-B92E-31253B312AE1}"/>
              </a:ext>
            </a:extLst>
          </p:cNvPr>
          <p:cNvSpPr/>
          <p:nvPr/>
        </p:nvSpPr>
        <p:spPr>
          <a:xfrm>
            <a:off x="3924166" y="4000599"/>
            <a:ext cx="1588333" cy="796553"/>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CTA Scheduling</a:t>
            </a:r>
          </a:p>
        </p:txBody>
      </p:sp>
      <p:sp>
        <p:nvSpPr>
          <p:cNvPr id="11" name="Rounded Rectangle 14">
            <a:extLst>
              <a:ext uri="{FF2B5EF4-FFF2-40B4-BE49-F238E27FC236}">
                <a16:creationId xmlns:a16="http://schemas.microsoft.com/office/drawing/2014/main" id="{80C90216-0299-431B-8D9A-CC6FE7153F96}"/>
              </a:ext>
            </a:extLst>
          </p:cNvPr>
          <p:cNvSpPr/>
          <p:nvPr/>
        </p:nvSpPr>
        <p:spPr>
          <a:xfrm>
            <a:off x="542479" y="4000599"/>
            <a:ext cx="1422437" cy="796553"/>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Data Placement</a:t>
            </a:r>
          </a:p>
        </p:txBody>
      </p:sp>
      <p:sp>
        <p:nvSpPr>
          <p:cNvPr id="12" name="Rounded Rectangle 15">
            <a:extLst>
              <a:ext uri="{FF2B5EF4-FFF2-40B4-BE49-F238E27FC236}">
                <a16:creationId xmlns:a16="http://schemas.microsoft.com/office/drawing/2014/main" id="{7CE33DE2-43DA-448A-BB45-EDEDF70F3DD3}"/>
              </a:ext>
            </a:extLst>
          </p:cNvPr>
          <p:cNvSpPr/>
          <p:nvPr/>
        </p:nvSpPr>
        <p:spPr>
          <a:xfrm>
            <a:off x="5615009" y="4000599"/>
            <a:ext cx="1511281" cy="796553"/>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Data Prefetching</a:t>
            </a:r>
          </a:p>
        </p:txBody>
      </p:sp>
      <p:sp>
        <p:nvSpPr>
          <p:cNvPr id="13" name="Rounded Rectangle 16">
            <a:extLst>
              <a:ext uri="{FF2B5EF4-FFF2-40B4-BE49-F238E27FC236}">
                <a16:creationId xmlns:a16="http://schemas.microsoft.com/office/drawing/2014/main" id="{E3F2E7C4-DA69-4246-80A5-5673AF88D9C9}"/>
              </a:ext>
            </a:extLst>
          </p:cNvPr>
          <p:cNvSpPr/>
          <p:nvPr/>
        </p:nvSpPr>
        <p:spPr>
          <a:xfrm>
            <a:off x="7305853" y="3992228"/>
            <a:ext cx="1422437" cy="796553"/>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a:t>
            </a:r>
          </a:p>
        </p:txBody>
      </p:sp>
      <p:sp>
        <p:nvSpPr>
          <p:cNvPr id="14" name="Rounded Rectangle 18">
            <a:extLst>
              <a:ext uri="{FF2B5EF4-FFF2-40B4-BE49-F238E27FC236}">
                <a16:creationId xmlns:a16="http://schemas.microsoft.com/office/drawing/2014/main" id="{C440EAF8-F8BE-4322-94BE-FDE64250A110}"/>
              </a:ext>
            </a:extLst>
          </p:cNvPr>
          <p:cNvSpPr/>
          <p:nvPr/>
        </p:nvSpPr>
        <p:spPr>
          <a:xfrm>
            <a:off x="3403748" y="1891863"/>
            <a:ext cx="2336504" cy="552369"/>
          </a:xfrm>
          <a:prstGeom prst="round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Application</a:t>
            </a:r>
          </a:p>
        </p:txBody>
      </p:sp>
      <p:cxnSp>
        <p:nvCxnSpPr>
          <p:cNvPr id="15" name="Straight Arrow Connector 14">
            <a:extLst>
              <a:ext uri="{FF2B5EF4-FFF2-40B4-BE49-F238E27FC236}">
                <a16:creationId xmlns:a16="http://schemas.microsoft.com/office/drawing/2014/main" id="{89588B05-7A37-45C9-8BC1-09D8D6F0E05F}"/>
              </a:ext>
            </a:extLst>
          </p:cNvPr>
          <p:cNvCxnSpPr>
            <a:stCxn id="14" idx="2"/>
            <a:endCxn id="8" idx="0"/>
          </p:cNvCxnSpPr>
          <p:nvPr/>
        </p:nvCxnSpPr>
        <p:spPr>
          <a:xfrm>
            <a:off x="4572000" y="2444232"/>
            <a:ext cx="0" cy="349202"/>
          </a:xfrm>
          <a:prstGeom prst="straightConnector1">
            <a:avLst/>
          </a:prstGeom>
          <a:ln w="57150">
            <a:solidFill>
              <a:schemeClr val="tx1"/>
            </a:solidFill>
            <a:headEnd type="none"/>
            <a:tailEnd type="arrow" w="lg" len="med"/>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914F3009-5F6E-4C47-BA22-11F4C078015A}"/>
              </a:ext>
            </a:extLst>
          </p:cNvPr>
          <p:cNvCxnSpPr>
            <a:stCxn id="8" idx="2"/>
          </p:cNvCxnSpPr>
          <p:nvPr/>
        </p:nvCxnSpPr>
        <p:spPr>
          <a:xfrm flipH="1">
            <a:off x="1253698" y="3731809"/>
            <a:ext cx="3318302" cy="320662"/>
          </a:xfrm>
          <a:prstGeom prst="straightConnector1">
            <a:avLst/>
          </a:prstGeom>
          <a:ln w="57150">
            <a:solidFill>
              <a:schemeClr val="tx1"/>
            </a:solidFill>
            <a:headEnd type="none"/>
            <a:tailEnd type="arrow" w="lg" len="sm"/>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4E69072D-0619-45F0-9146-BB822E23DC1C}"/>
              </a:ext>
            </a:extLst>
          </p:cNvPr>
          <p:cNvCxnSpPr>
            <a:cxnSpLocks/>
            <a:stCxn id="8" idx="2"/>
            <a:endCxn id="9" idx="0"/>
          </p:cNvCxnSpPr>
          <p:nvPr/>
        </p:nvCxnSpPr>
        <p:spPr>
          <a:xfrm flipH="1">
            <a:off x="2983667" y="3731809"/>
            <a:ext cx="1588333" cy="268790"/>
          </a:xfrm>
          <a:prstGeom prst="straightConnector1">
            <a:avLst/>
          </a:prstGeom>
          <a:ln w="57150">
            <a:solidFill>
              <a:schemeClr val="tx1"/>
            </a:solidFill>
            <a:headEnd type="none"/>
            <a:tailEnd type="arrow" w="lg" len="sm"/>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766DAEBC-6009-4F86-9D78-B32ADE64AF2C}"/>
              </a:ext>
            </a:extLst>
          </p:cNvPr>
          <p:cNvCxnSpPr>
            <a:cxnSpLocks/>
            <a:stCxn id="8" idx="2"/>
            <a:endCxn id="10" idx="0"/>
          </p:cNvCxnSpPr>
          <p:nvPr/>
        </p:nvCxnSpPr>
        <p:spPr>
          <a:xfrm>
            <a:off x="4572000" y="3731809"/>
            <a:ext cx="146333" cy="268790"/>
          </a:xfrm>
          <a:prstGeom prst="straightConnector1">
            <a:avLst/>
          </a:prstGeom>
          <a:ln w="57150">
            <a:solidFill>
              <a:schemeClr val="tx1"/>
            </a:solidFill>
            <a:headEnd type="none"/>
            <a:tailEnd type="arrow" w="lg" len="sm"/>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DD4F787B-9148-4497-B9C5-C9319AE2589B}"/>
              </a:ext>
            </a:extLst>
          </p:cNvPr>
          <p:cNvCxnSpPr>
            <a:cxnSpLocks/>
            <a:stCxn id="8" idx="2"/>
          </p:cNvCxnSpPr>
          <p:nvPr/>
        </p:nvCxnSpPr>
        <p:spPr>
          <a:xfrm>
            <a:off x="4572000" y="3731809"/>
            <a:ext cx="1843070" cy="364732"/>
          </a:xfrm>
          <a:prstGeom prst="straightConnector1">
            <a:avLst/>
          </a:prstGeom>
          <a:ln w="57150">
            <a:solidFill>
              <a:schemeClr val="tx1"/>
            </a:solidFill>
            <a:headEnd type="none"/>
            <a:tailEnd type="arrow" w="lg" len="sm"/>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B9F0CF1E-057C-4318-AB0A-511EB435E057}"/>
              </a:ext>
            </a:extLst>
          </p:cNvPr>
          <p:cNvCxnSpPr>
            <a:cxnSpLocks/>
            <a:stCxn id="8" idx="2"/>
            <a:endCxn id="13" idx="0"/>
          </p:cNvCxnSpPr>
          <p:nvPr/>
        </p:nvCxnSpPr>
        <p:spPr>
          <a:xfrm>
            <a:off x="4572000" y="3731809"/>
            <a:ext cx="3445072" cy="260419"/>
          </a:xfrm>
          <a:prstGeom prst="straightConnector1">
            <a:avLst/>
          </a:prstGeom>
          <a:ln w="57150">
            <a:solidFill>
              <a:schemeClr val="tx1"/>
            </a:solidFill>
            <a:headEnd type="none"/>
            <a:tailEnd type="arrow" w="lg" len="sm"/>
          </a:ln>
        </p:spPr>
        <p:style>
          <a:lnRef idx="1">
            <a:schemeClr val="accent1"/>
          </a:lnRef>
          <a:fillRef idx="0">
            <a:schemeClr val="accent1"/>
          </a:fillRef>
          <a:effectRef idx="0">
            <a:schemeClr val="accent1"/>
          </a:effectRef>
          <a:fontRef idx="minor">
            <a:schemeClr val="tx1"/>
          </a:fontRef>
        </p:style>
      </p:cxnSp>
      <p:sp>
        <p:nvSpPr>
          <p:cNvPr id="44" name="TextBox 43">
            <a:extLst>
              <a:ext uri="{FF2B5EF4-FFF2-40B4-BE49-F238E27FC236}">
                <a16:creationId xmlns:a16="http://schemas.microsoft.com/office/drawing/2014/main" id="{AA9D6397-3E2D-4065-A187-F9E22ECD890B}"/>
              </a:ext>
            </a:extLst>
          </p:cNvPr>
          <p:cNvSpPr txBox="1"/>
          <p:nvPr/>
        </p:nvSpPr>
        <p:spPr>
          <a:xfrm>
            <a:off x="173870" y="1671537"/>
            <a:ext cx="2903363" cy="1408078"/>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9900"/>
                </a:solidFill>
                <a:effectLst/>
                <a:uLnTx/>
                <a:uFillTx/>
                <a:latin typeface="Myriad Pro Cond" panose="020B0506030403020204" pitchFamily="34" charset="0"/>
                <a:ea typeface="+mn-ea"/>
                <a:cs typeface="+mn-cs"/>
              </a:rPr>
              <a:t>Flexible, architecture-agnostic interface</a:t>
            </a: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p:txBody>
      </p:sp>
      <p:cxnSp>
        <p:nvCxnSpPr>
          <p:cNvPr id="45" name="Straight Arrow Connector 44">
            <a:extLst>
              <a:ext uri="{FF2B5EF4-FFF2-40B4-BE49-F238E27FC236}">
                <a16:creationId xmlns:a16="http://schemas.microsoft.com/office/drawing/2014/main" id="{4CB79797-2559-4A02-9004-E3877BDF3D5F}"/>
              </a:ext>
            </a:extLst>
          </p:cNvPr>
          <p:cNvCxnSpPr>
            <a:cxnSpLocks/>
          </p:cNvCxnSpPr>
          <p:nvPr/>
        </p:nvCxnSpPr>
        <p:spPr>
          <a:xfrm flipH="1" flipV="1">
            <a:off x="2170734" y="2344704"/>
            <a:ext cx="2358183" cy="237555"/>
          </a:xfrm>
          <a:prstGeom prst="straightConnector1">
            <a:avLst/>
          </a:prstGeom>
          <a:ln w="38100">
            <a:solidFill>
              <a:srgbClr val="009900"/>
            </a:solidFill>
            <a:prstDash val="sysDash"/>
            <a:tailEnd type="stealth" w="lg" len="lg"/>
          </a:ln>
        </p:spPr>
        <p:style>
          <a:lnRef idx="1">
            <a:schemeClr val="accent1"/>
          </a:lnRef>
          <a:fillRef idx="0">
            <a:schemeClr val="accent1"/>
          </a:fillRef>
          <a:effectRef idx="0">
            <a:schemeClr val="accent1"/>
          </a:effectRef>
          <a:fontRef idx="minor">
            <a:schemeClr val="tx1"/>
          </a:fontRef>
        </p:style>
      </p:cxnSp>
      <p:cxnSp>
        <p:nvCxnSpPr>
          <p:cNvPr id="47" name="Straight Arrow Connector 46">
            <a:extLst>
              <a:ext uri="{FF2B5EF4-FFF2-40B4-BE49-F238E27FC236}">
                <a16:creationId xmlns:a16="http://schemas.microsoft.com/office/drawing/2014/main" id="{E17BCB93-D798-4457-9FCA-A3819E1EE285}"/>
              </a:ext>
            </a:extLst>
          </p:cNvPr>
          <p:cNvCxnSpPr>
            <a:cxnSpLocks/>
          </p:cNvCxnSpPr>
          <p:nvPr/>
        </p:nvCxnSpPr>
        <p:spPr>
          <a:xfrm flipV="1">
            <a:off x="5977720" y="3079610"/>
            <a:ext cx="803512" cy="731861"/>
          </a:xfrm>
          <a:prstGeom prst="straightConnector1">
            <a:avLst/>
          </a:prstGeom>
          <a:ln w="38100">
            <a:solidFill>
              <a:srgbClr val="009900"/>
            </a:solidFill>
            <a:prstDash val="sysDash"/>
            <a:tailEnd type="stealth" w="lg" len="lg"/>
          </a:ln>
        </p:spPr>
        <p:style>
          <a:lnRef idx="1">
            <a:schemeClr val="accent1"/>
          </a:lnRef>
          <a:fillRef idx="0">
            <a:schemeClr val="accent1"/>
          </a:fillRef>
          <a:effectRef idx="0">
            <a:schemeClr val="accent1"/>
          </a:effectRef>
          <a:fontRef idx="minor">
            <a:schemeClr val="tx1"/>
          </a:fontRef>
        </p:style>
      </p:cxnSp>
      <p:sp>
        <p:nvSpPr>
          <p:cNvPr id="52" name="TextBox 51">
            <a:extLst>
              <a:ext uri="{FF2B5EF4-FFF2-40B4-BE49-F238E27FC236}">
                <a16:creationId xmlns:a16="http://schemas.microsoft.com/office/drawing/2014/main" id="{94496694-3407-42CF-B245-828A7AC4FE4C}"/>
              </a:ext>
            </a:extLst>
          </p:cNvPr>
          <p:cNvSpPr txBox="1"/>
          <p:nvPr/>
        </p:nvSpPr>
        <p:spPr>
          <a:xfrm>
            <a:off x="6669235" y="1953400"/>
            <a:ext cx="2545193" cy="1038746"/>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9900"/>
                </a:solidFill>
                <a:effectLst/>
                <a:uLnTx/>
                <a:uFillTx/>
                <a:latin typeface="Myriad Pro Cond" panose="020B0506030403020204" pitchFamily="34" charset="0"/>
                <a:ea typeface="+mn-ea"/>
                <a:cs typeface="+mn-cs"/>
              </a:rPr>
              <a:t>Access to program semantics</a:t>
            </a: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p:txBody>
      </p:sp>
      <p:sp>
        <p:nvSpPr>
          <p:cNvPr id="70" name="Rectangle 69">
            <a:extLst>
              <a:ext uri="{FF2B5EF4-FFF2-40B4-BE49-F238E27FC236}">
                <a16:creationId xmlns:a16="http://schemas.microsoft.com/office/drawing/2014/main" id="{21F2E53B-CAFF-41D6-A20E-F5BE7CD02E7E}"/>
              </a:ext>
            </a:extLst>
          </p:cNvPr>
          <p:cNvSpPr/>
          <p:nvPr/>
        </p:nvSpPr>
        <p:spPr>
          <a:xfrm>
            <a:off x="0" y="4973455"/>
            <a:ext cx="9144000" cy="1755549"/>
          </a:xfrm>
          <a:prstGeom prst="rect">
            <a:avLst/>
          </a:prstGeom>
          <a:solidFill>
            <a:srgbClr val="0054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prstClr val="white"/>
                </a:solidFill>
                <a:effectLst/>
                <a:uLnTx/>
                <a:uFillTx/>
                <a:latin typeface="Myriad Pro Cond" panose="020B0506030403020204" pitchFamily="34" charset="0"/>
                <a:ea typeface="+mn-ea"/>
                <a:cs typeface="+mn-cs"/>
              </a:rPr>
              <a:t>Performance Benefits:</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prstClr val="white"/>
                </a:solidFill>
                <a:effectLst/>
                <a:uLnTx/>
                <a:uFillTx/>
                <a:latin typeface="Myriad Pro Cond" panose="020B0506030403020204" pitchFamily="34" charset="0"/>
                <a:ea typeface="+mn-ea"/>
                <a:cs typeface="+mn-cs"/>
              </a:rPr>
              <a:t>26.6% (up to 46.6%) from </a:t>
            </a:r>
            <a:r>
              <a:rPr kumimoji="0" lang="en-US" sz="3000" b="1" i="0" u="sng" strike="noStrike" kern="1200" cap="none" spc="0" normalizeH="0" baseline="0" noProof="0" dirty="0">
                <a:ln>
                  <a:noFill/>
                </a:ln>
                <a:solidFill>
                  <a:prstClr val="white"/>
                </a:solidFill>
                <a:effectLst/>
                <a:uLnTx/>
                <a:uFillTx/>
                <a:latin typeface="Myriad Pro Cond" panose="020B0506030403020204" pitchFamily="34" charset="0"/>
                <a:ea typeface="+mn-ea"/>
                <a:cs typeface="+mn-cs"/>
              </a:rPr>
              <a:t>cache locality </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prstClr val="white"/>
                </a:solidFill>
                <a:effectLst/>
                <a:uLnTx/>
                <a:uFillTx/>
                <a:latin typeface="Myriad Pro Cond" panose="020B0506030403020204" pitchFamily="34" charset="0"/>
                <a:ea typeface="+mn-ea"/>
                <a:cs typeface="+mn-cs"/>
              </a:rPr>
              <a:t>53.7% (up to 2.8x) from </a:t>
            </a:r>
            <a:r>
              <a:rPr kumimoji="0" lang="en-US" sz="3000" b="1" i="0" u="sng" strike="noStrike" kern="1200" cap="none" spc="0" normalizeH="0" baseline="0" noProof="0" dirty="0">
                <a:ln>
                  <a:noFill/>
                </a:ln>
                <a:solidFill>
                  <a:prstClr val="white"/>
                </a:solidFill>
                <a:effectLst/>
                <a:uLnTx/>
                <a:uFillTx/>
                <a:latin typeface="Myriad Pro Cond" panose="020B0506030403020204" pitchFamily="34" charset="0"/>
                <a:ea typeface="+mn-ea"/>
                <a:cs typeface="+mn-cs"/>
              </a:rPr>
              <a:t>NUMA locality</a:t>
            </a:r>
          </a:p>
        </p:txBody>
      </p:sp>
    </p:spTree>
    <p:extLst>
      <p:ext uri="{BB962C8B-B14F-4D97-AF65-F5344CB8AC3E}">
        <p14:creationId xmlns:p14="http://schemas.microsoft.com/office/powerpoint/2010/main" val="30658141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6"/>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5"/>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8"/>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6"/>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7"/>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8"/>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19"/>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20"/>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45"/>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44"/>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47"/>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52"/>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grpId="0" nodeType="clickEffect">
                                  <p:stCondLst>
                                    <p:cond delay="0"/>
                                  </p:stCondLst>
                                  <p:childTnLst>
                                    <p:set>
                                      <p:cBhvr>
                                        <p:cTn id="60" dur="1" fill="hold">
                                          <p:stCondLst>
                                            <p:cond delay="0"/>
                                          </p:stCondLst>
                                        </p:cTn>
                                        <p:tgtEl>
                                          <p:spTgt spid="70"/>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70">
                                            <p:txEl>
                                              <p:pRg st="1" end="1"/>
                                            </p:txEl>
                                          </p:spTgt>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70">
                                            <p:txEl>
                                              <p:pRg st="0" end="0"/>
                                            </p:txEl>
                                          </p:spTgt>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70">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animBg="1"/>
      <p:bldP spid="9" grpId="0" animBg="1"/>
      <p:bldP spid="10" grpId="0" animBg="1"/>
      <p:bldP spid="11" grpId="0" animBg="1"/>
      <p:bldP spid="12" grpId="0" animBg="1"/>
      <p:bldP spid="13" grpId="0" animBg="1"/>
      <p:bldP spid="14" grpId="0" animBg="1"/>
      <p:bldP spid="44" grpId="0"/>
      <p:bldP spid="52" grpId="0"/>
      <p:bldP spid="70" grpId="0" animBg="1"/>
    </p:bldLst>
  </p:timing>
</p:sld>
</file>

<file path=ppt/slides/slide3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An Example: Hybrid Memory Management</a:t>
            </a:r>
          </a:p>
        </p:txBody>
      </p:sp>
      <p:sp>
        <p:nvSpPr>
          <p:cNvPr id="3" name="Content Placeholder 2"/>
          <p:cNvSpPr>
            <a:spLocks noGrp="1"/>
          </p:cNvSpPr>
          <p:nvPr>
            <p:ph idx="1"/>
          </p:nvPr>
        </p:nvSpPr>
        <p:spPr>
          <a:xfrm>
            <a:off x="228600" y="1124744"/>
            <a:ext cx="8610600" cy="4807737"/>
          </a:xfrm>
        </p:spPr>
        <p:txBody>
          <a:bodyPr/>
          <a:lstStyle/>
          <a:p>
            <a:endParaRPr lang="en-US" dirty="0"/>
          </a:p>
          <a:p>
            <a:endParaRPr lang="en-US" dirty="0"/>
          </a:p>
          <a:p>
            <a:endParaRPr lang="en-US" dirty="0"/>
          </a:p>
          <a:p>
            <a:endParaRPr lang="en-US" dirty="0"/>
          </a:p>
          <a:p>
            <a:endParaRPr lang="en-US" dirty="0"/>
          </a:p>
          <a:p>
            <a:endParaRPr lang="en-US" dirty="0"/>
          </a:p>
          <a:p>
            <a:endParaRPr lang="en-US" dirty="0"/>
          </a:p>
          <a:p>
            <a:pPr marL="0" indent="0">
              <a:buNone/>
            </a:pPr>
            <a:endParaRPr lang="en-US" dirty="0"/>
          </a:p>
          <a:p>
            <a:endParaRPr lang="en-US" dirty="0"/>
          </a:p>
          <a:p>
            <a:pPr marL="0" indent="0">
              <a:buNone/>
            </a:pPr>
            <a:endParaRPr lang="en-US" dirty="0"/>
          </a:p>
          <a:p>
            <a:pPr marL="0" indent="0">
              <a:buNone/>
            </a:pPr>
            <a:r>
              <a:rPr lang="en-US" sz="1600" dirty="0"/>
              <a:t>Meza+, “</a:t>
            </a:r>
            <a:r>
              <a:rPr lang="en-US" sz="1600" dirty="0">
                <a:solidFill>
                  <a:srgbClr val="0000FF"/>
                </a:solidFill>
              </a:rPr>
              <a:t>Enabling Efficient and Scalable Hybrid Memories</a:t>
            </a:r>
            <a:r>
              <a:rPr lang="en-US" sz="1600" dirty="0"/>
              <a:t>,” IEEE Comp. Arch. Letters, 2012.</a:t>
            </a:r>
          </a:p>
          <a:p>
            <a:pPr marL="0" indent="0">
              <a:buNone/>
            </a:pPr>
            <a:r>
              <a:rPr lang="en-US" sz="1600" dirty="0"/>
              <a:t>Yoon+, “</a:t>
            </a:r>
            <a:r>
              <a:rPr lang="en-US" sz="1600" dirty="0">
                <a:solidFill>
                  <a:srgbClr val="0000FF"/>
                </a:solidFill>
              </a:rPr>
              <a:t>Row Buffer Locality Aware Caching Policies for Hybrid Memories</a:t>
            </a:r>
            <a:r>
              <a:rPr lang="en-US" sz="1600" dirty="0"/>
              <a:t>,” ICCD 2012 Best Paper Award.</a:t>
            </a:r>
          </a:p>
          <a:p>
            <a:pPr marL="0" indent="0">
              <a:buNone/>
            </a:pPr>
            <a:endParaRPr lang="en-US" sz="1600"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sp>
        <p:nvSpPr>
          <p:cNvPr id="4" name="Rectangle 3"/>
          <p:cNvSpPr/>
          <p:nvPr/>
        </p:nvSpPr>
        <p:spPr>
          <a:xfrm>
            <a:off x="3000210" y="1052736"/>
            <a:ext cx="1512168" cy="1512168"/>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Tahoma"/>
                <a:ea typeface="+mn-ea"/>
                <a:cs typeface="+mn-cs"/>
              </a:rPr>
              <a:t>SoC</a:t>
            </a:r>
          </a:p>
        </p:txBody>
      </p:sp>
      <p:sp>
        <p:nvSpPr>
          <p:cNvPr id="5" name="Rectangle 4"/>
          <p:cNvSpPr/>
          <p:nvPr/>
        </p:nvSpPr>
        <p:spPr>
          <a:xfrm>
            <a:off x="3000210" y="2047067"/>
            <a:ext cx="792087" cy="504056"/>
          </a:xfrm>
          <a:prstGeom prst="rect">
            <a:avLst/>
          </a:prstGeom>
          <a:solidFill>
            <a:schemeClr val="accent6">
              <a:lumMod val="20000"/>
              <a:lumOff val="80000"/>
            </a:schemeClr>
          </a:solidFill>
          <a:ln>
            <a:solidFill>
              <a:schemeClr val="accent6">
                <a:lumMod val="20000"/>
                <a:lumOff val="80000"/>
              </a:schemeClr>
            </a:solidFill>
          </a:ln>
        </p:spPr>
        <p:style>
          <a:lnRef idx="1">
            <a:schemeClr val="accent2"/>
          </a:lnRef>
          <a:fillRef idx="3">
            <a:schemeClr val="accent2"/>
          </a:fillRef>
          <a:effectRef idx="2">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000000"/>
                </a:solidFill>
                <a:effectLst/>
                <a:uLnTx/>
                <a:uFillTx/>
                <a:latin typeface="Tahoma"/>
                <a:ea typeface="+mn-ea"/>
                <a:cs typeface="+mn-cs"/>
              </a:rPr>
              <a:t>DRAMCtrl</a:t>
            </a:r>
          </a:p>
        </p:txBody>
      </p:sp>
      <p:cxnSp>
        <p:nvCxnSpPr>
          <p:cNvPr id="6" name="Straight Connector 5"/>
          <p:cNvCxnSpPr/>
          <p:nvPr/>
        </p:nvCxnSpPr>
        <p:spPr>
          <a:xfrm>
            <a:off x="3440385" y="2601190"/>
            <a:ext cx="0" cy="539778"/>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flipH="1">
            <a:off x="3144226" y="3140968"/>
            <a:ext cx="296159" cy="0"/>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8" name="Rectangle 7"/>
          <p:cNvSpPr/>
          <p:nvPr/>
        </p:nvSpPr>
        <p:spPr>
          <a:xfrm>
            <a:off x="1403648" y="2744642"/>
            <a:ext cx="1740577" cy="115583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6633">
                    <a:lumMod val="75000"/>
                  </a:srgbClr>
                </a:solidFill>
                <a:effectLst/>
                <a:uLnTx/>
                <a:uFillTx/>
                <a:latin typeface="Tahoma"/>
                <a:ea typeface="+mn-ea"/>
                <a:cs typeface="+mn-cs"/>
              </a:rPr>
              <a:t>Fast, </a:t>
            </a:r>
            <a:r>
              <a:rPr kumimoji="0" lang="en-US" sz="1800" b="1" i="0" u="none" strike="noStrike" kern="1200" cap="none" spc="0" normalizeH="0" baseline="0" noProof="0" dirty="0">
                <a:ln>
                  <a:noFill/>
                </a:ln>
                <a:solidFill>
                  <a:srgbClr val="006633">
                    <a:lumMod val="75000"/>
                  </a:srgbClr>
                </a:solidFill>
                <a:effectLst/>
                <a:uLnTx/>
                <a:uFillTx/>
                <a:latin typeface="Tahoma"/>
                <a:ea typeface="+mn-ea"/>
                <a:cs typeface="+mn-cs"/>
              </a:rPr>
              <a:t>durable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Small,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leaky, volatile,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high-cost</a:t>
            </a:r>
          </a:p>
        </p:txBody>
      </p:sp>
      <p:sp>
        <p:nvSpPr>
          <p:cNvPr id="9" name="Rectangle 8"/>
          <p:cNvSpPr/>
          <p:nvPr/>
        </p:nvSpPr>
        <p:spPr>
          <a:xfrm>
            <a:off x="4440369" y="2744642"/>
            <a:ext cx="4070409" cy="115583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4D26"/>
                </a:solidFill>
                <a:effectLst/>
                <a:uLnTx/>
                <a:uFillTx/>
                <a:latin typeface="Tahoma"/>
                <a:ea typeface="+mn-ea"/>
                <a:cs typeface="+mn-cs"/>
              </a:rPr>
              <a:t>Large, non-volatile, low-cost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Slow, </a:t>
            </a:r>
            <a:r>
              <a:rPr kumimoji="0" lang="en-US" sz="1800" b="1" i="0" u="none" strike="noStrike" kern="1200" cap="none" spc="0" normalizeH="0" baseline="0" noProof="0" dirty="0">
                <a:ln>
                  <a:noFill/>
                </a:ln>
                <a:solidFill>
                  <a:srgbClr val="8C0000"/>
                </a:solidFill>
                <a:effectLst/>
                <a:uLnTx/>
                <a:uFillTx/>
                <a:latin typeface="Tahoma"/>
                <a:ea typeface="+mn-ea"/>
                <a:cs typeface="+mn-cs"/>
              </a:rPr>
              <a:t>wears out, </a:t>
            </a:r>
            <a:r>
              <a:rPr kumimoji="0" lang="en-US" sz="1800" b="0" i="0" u="none" strike="noStrike" kern="1200" cap="none" spc="0" normalizeH="0" baseline="0" noProof="0" dirty="0">
                <a:ln>
                  <a:noFill/>
                </a:ln>
                <a:solidFill>
                  <a:srgbClr val="8C0000"/>
                </a:solidFill>
                <a:effectLst/>
                <a:uLnTx/>
                <a:uFillTx/>
                <a:latin typeface="Tahoma"/>
                <a:ea typeface="+mn-ea"/>
                <a:cs typeface="+mn-cs"/>
              </a:rPr>
              <a:t>high active energy</a:t>
            </a:r>
          </a:p>
        </p:txBody>
      </p:sp>
      <p:cxnSp>
        <p:nvCxnSpPr>
          <p:cNvPr id="10" name="Straight Connector 9"/>
          <p:cNvCxnSpPr/>
          <p:nvPr/>
        </p:nvCxnSpPr>
        <p:spPr>
          <a:xfrm flipH="1">
            <a:off x="4113004" y="3140968"/>
            <a:ext cx="327366" cy="0"/>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11" name="Rectangle 10"/>
          <p:cNvSpPr/>
          <p:nvPr/>
        </p:nvSpPr>
        <p:spPr>
          <a:xfrm>
            <a:off x="3792298" y="2045549"/>
            <a:ext cx="735381" cy="504056"/>
          </a:xfrm>
          <a:prstGeom prst="rect">
            <a:avLst/>
          </a:prstGeom>
          <a:solidFill>
            <a:schemeClr val="accent6">
              <a:lumMod val="40000"/>
              <a:lumOff val="60000"/>
            </a:schemeClr>
          </a:solidFill>
          <a:ln>
            <a:solidFill>
              <a:schemeClr val="accent6">
                <a:lumMod val="40000"/>
                <a:lumOff val="60000"/>
              </a:schemeClr>
            </a:solidFill>
          </a:ln>
        </p:spPr>
        <p:style>
          <a:lnRef idx="1">
            <a:schemeClr val="accent2"/>
          </a:lnRef>
          <a:fillRef idx="3">
            <a:schemeClr val="accent2"/>
          </a:fillRef>
          <a:effectRef idx="2">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303030"/>
                </a:solidFill>
                <a:effectLst/>
                <a:uLnTx/>
                <a:uFillTx/>
                <a:latin typeface="Tahoma"/>
                <a:ea typeface="+mn-ea"/>
                <a:cs typeface="+mn-cs"/>
              </a:rPr>
              <a:t>PCM Ctrl</a:t>
            </a:r>
          </a:p>
        </p:txBody>
      </p:sp>
      <p:cxnSp>
        <p:nvCxnSpPr>
          <p:cNvPr id="12" name="Straight Connector 11"/>
          <p:cNvCxnSpPr/>
          <p:nvPr/>
        </p:nvCxnSpPr>
        <p:spPr>
          <a:xfrm>
            <a:off x="4113004" y="2564904"/>
            <a:ext cx="0" cy="539778"/>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1844847" y="2353804"/>
            <a:ext cx="7829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303030"/>
                </a:solidFill>
                <a:effectLst/>
                <a:uLnTx/>
                <a:uFillTx/>
                <a:latin typeface="Tahoma"/>
                <a:ea typeface="+mn-ea"/>
                <a:cs typeface="+mn-cs"/>
              </a:rPr>
              <a:t>DRAM</a:t>
            </a:r>
          </a:p>
        </p:txBody>
      </p:sp>
      <p:sp>
        <p:nvSpPr>
          <p:cNvPr id="14" name="TextBox 13"/>
          <p:cNvSpPr txBox="1"/>
          <p:nvPr/>
        </p:nvSpPr>
        <p:spPr>
          <a:xfrm>
            <a:off x="4876146" y="2364939"/>
            <a:ext cx="347132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303030"/>
                </a:solidFill>
                <a:effectLst/>
                <a:uLnTx/>
                <a:uFillTx/>
                <a:latin typeface="Tahoma"/>
                <a:ea typeface="+mn-ea"/>
                <a:cs typeface="+mn-cs"/>
              </a:rPr>
              <a:t>Phase Change Memory (or Tech. X)</a:t>
            </a:r>
          </a:p>
        </p:txBody>
      </p:sp>
      <p:sp>
        <p:nvSpPr>
          <p:cNvPr id="15" name="TextBox 14"/>
          <p:cNvSpPr txBox="1"/>
          <p:nvPr/>
        </p:nvSpPr>
        <p:spPr>
          <a:xfrm>
            <a:off x="459985" y="4365104"/>
            <a:ext cx="8161209" cy="83099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Tahoma"/>
                <a:ea typeface="+mn-ea"/>
                <a:cs typeface="+mn-cs"/>
              </a:rPr>
              <a:t>Hardware/software manage data allocation and movement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8000"/>
                </a:solidFill>
                <a:effectLst/>
                <a:uLnTx/>
                <a:uFillTx/>
                <a:latin typeface="Tahoma"/>
                <a:ea typeface="+mn-ea"/>
                <a:cs typeface="+mn-cs"/>
              </a:rPr>
              <a:t>to achieve the best of multiple technologies</a:t>
            </a:r>
          </a:p>
        </p:txBody>
      </p:sp>
    </p:spTree>
    <p:extLst>
      <p:ext uri="{BB962C8B-B14F-4D97-AF65-F5344CB8AC3E}">
        <p14:creationId xmlns:p14="http://schemas.microsoft.com/office/powerpoint/2010/main" val="354232758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t>An Example: Heterogeneous-Reliability Memory</a:t>
            </a:r>
          </a:p>
        </p:txBody>
      </p:sp>
      <p:sp>
        <p:nvSpPr>
          <p:cNvPr id="3" name="Content Placeholder 2"/>
          <p:cNvSpPr>
            <a:spLocks noGrp="1"/>
          </p:cNvSpPr>
          <p:nvPr>
            <p:ph idx="1"/>
          </p:nvPr>
        </p:nvSpPr>
        <p:spPr>
          <a:xfrm>
            <a:off x="228600" y="980728"/>
            <a:ext cx="8807896" cy="5051648"/>
          </a:xfrm>
        </p:spPr>
        <p:txBody>
          <a:bodyPr/>
          <a:lstStyle/>
          <a:p>
            <a:r>
              <a:rPr lang="en-US" sz="1800" dirty="0" err="1"/>
              <a:t>Yixin</a:t>
            </a:r>
            <a:r>
              <a:rPr lang="en-US" sz="1800" dirty="0"/>
              <a:t> </a:t>
            </a:r>
            <a:r>
              <a:rPr lang="en-US" sz="1800" dirty="0" err="1"/>
              <a:t>Luo</a:t>
            </a:r>
            <a:r>
              <a:rPr lang="en-US" sz="1800" dirty="0"/>
              <a:t>, </a:t>
            </a:r>
            <a:r>
              <a:rPr lang="en-US" sz="1800" dirty="0" err="1"/>
              <a:t>Sriram</a:t>
            </a:r>
            <a:r>
              <a:rPr lang="en-US" sz="1800" dirty="0"/>
              <a:t> </a:t>
            </a:r>
            <a:r>
              <a:rPr lang="en-US" sz="1800" dirty="0" err="1"/>
              <a:t>Govindan</a:t>
            </a:r>
            <a:r>
              <a:rPr lang="en-US" sz="1800" dirty="0"/>
              <a:t>, </a:t>
            </a:r>
            <a:r>
              <a:rPr lang="en-US" sz="1800" dirty="0" err="1"/>
              <a:t>Bikash</a:t>
            </a:r>
            <a:r>
              <a:rPr lang="en-US" sz="1800" dirty="0"/>
              <a:t> Sharma, Mark </a:t>
            </a:r>
            <a:r>
              <a:rPr lang="en-US" sz="1800" dirty="0" err="1"/>
              <a:t>Santaniello</a:t>
            </a:r>
            <a:r>
              <a:rPr lang="en-US" sz="1800" dirty="0"/>
              <a:t>, Justin Meza, </a:t>
            </a:r>
            <a:r>
              <a:rPr lang="en-US" sz="1800" dirty="0" err="1"/>
              <a:t>Aman</a:t>
            </a:r>
            <a:r>
              <a:rPr lang="en-US" sz="1800" dirty="0"/>
              <a:t> </a:t>
            </a:r>
            <a:r>
              <a:rPr lang="en-US" sz="1800" dirty="0" err="1"/>
              <a:t>Kansal</a:t>
            </a:r>
            <a:r>
              <a:rPr lang="en-US" sz="1800" dirty="0"/>
              <a:t>, </a:t>
            </a:r>
            <a:r>
              <a:rPr lang="en-US" sz="1800" dirty="0" err="1"/>
              <a:t>Jie</a:t>
            </a:r>
            <a:r>
              <a:rPr lang="en-US" sz="1800" dirty="0"/>
              <a:t> Liu, </a:t>
            </a:r>
            <a:r>
              <a:rPr lang="en-US" sz="1800" dirty="0" err="1"/>
              <a:t>Badriddine</a:t>
            </a:r>
            <a:r>
              <a:rPr lang="en-US" sz="1800" dirty="0"/>
              <a:t> </a:t>
            </a:r>
            <a:r>
              <a:rPr lang="en-US" sz="1800" dirty="0" err="1"/>
              <a:t>Khessib</a:t>
            </a:r>
            <a:r>
              <a:rPr lang="en-US" sz="1800" dirty="0"/>
              <a:t>, </a:t>
            </a:r>
            <a:r>
              <a:rPr lang="en-US" sz="1800" dirty="0" err="1"/>
              <a:t>Kushagra</a:t>
            </a:r>
            <a:r>
              <a:rPr lang="en-US" sz="1800" dirty="0"/>
              <a:t> </a:t>
            </a:r>
            <a:r>
              <a:rPr lang="en-US" sz="1800" dirty="0" err="1"/>
              <a:t>Vaid</a:t>
            </a:r>
            <a:r>
              <a:rPr lang="en-US" sz="1800" dirty="0"/>
              <a:t>, and Onur Mutlu,</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"Characterizing Application Memory Error Vulnerability to Optimize Data Center Cost via Heterogeneous-Reliability Memory"</a:t>
            </a:r>
            <a:r>
              <a:rPr lang="en-US" sz="1800" dirty="0">
                <a:solidFill>
                  <a:srgbClr val="0432FF"/>
                </a:solidFill>
              </a:rPr>
              <a:t> </a:t>
            </a:r>
            <a:br>
              <a:rPr lang="en-US" sz="1800" dirty="0"/>
            </a:br>
            <a:r>
              <a:rPr lang="en-US" sz="1800" i="1" dirty="0"/>
              <a:t>Proceedings of the </a:t>
            </a:r>
            <a:r>
              <a:rPr lang="en-US" sz="1800" i="1" dirty="0">
                <a:hlinkClick r:id="rId3"/>
              </a:rPr>
              <a:t>44th Annual IEEE/IFIP International Conference on Dependable Systems and Networks </a:t>
            </a:r>
            <a:r>
              <a:rPr lang="en-US" sz="1800" i="1" dirty="0"/>
              <a:t>(</a:t>
            </a:r>
            <a:r>
              <a:rPr lang="en-US" sz="1800" b="1" i="1" dirty="0"/>
              <a:t>DSN</a:t>
            </a:r>
            <a:r>
              <a:rPr lang="en-US" sz="1800" i="1" dirty="0"/>
              <a:t>)</a:t>
            </a:r>
            <a:r>
              <a:rPr lang="en-US" sz="1800" dirty="0"/>
              <a:t>, Atlanta, GA, June 2014. [</a:t>
            </a:r>
            <a:r>
              <a:rPr lang="en-US" sz="1800" dirty="0">
                <a:hlinkClick r:id="rId4"/>
              </a:rPr>
              <a:t>Summary</a:t>
            </a:r>
            <a:r>
              <a:rPr lang="en-US" sz="1800" dirty="0"/>
              <a:t>] [</a:t>
            </a:r>
            <a:r>
              <a:rPr lang="en-US" sz="1800" dirty="0">
                <a:hlinkClick r:id="rId5"/>
              </a:rPr>
              <a:t>Slides (pptx)</a:t>
            </a:r>
            <a:r>
              <a:rPr lang="en-US" sz="1800" dirty="0"/>
              <a:t> </a:t>
            </a:r>
            <a:r>
              <a:rPr lang="en-US" sz="1800" dirty="0">
                <a:hlinkClick r:id="rId6"/>
              </a:rPr>
              <a:t>(pdf)</a:t>
            </a:r>
            <a:r>
              <a:rPr lang="en-US" sz="1800" dirty="0"/>
              <a:t>] [</a:t>
            </a:r>
            <a:r>
              <a:rPr lang="en-US" sz="1800" dirty="0">
                <a:hlinkClick r:id="rId7"/>
              </a:rPr>
              <a:t>Coverage on ZDNet</a:t>
            </a:r>
            <a:r>
              <a:rPr lang="en-US" sz="18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8"/>
          <a:stretch>
            <a:fillRect/>
          </a:stretch>
        </p:blipFill>
        <p:spPr>
          <a:xfrm>
            <a:off x="0" y="3861048"/>
            <a:ext cx="9144000" cy="1840302"/>
          </a:xfrm>
          <a:prstGeom prst="rect">
            <a:avLst/>
          </a:prstGeom>
        </p:spPr>
      </p:pic>
    </p:spTree>
    <p:extLst>
      <p:ext uri="{BB962C8B-B14F-4D97-AF65-F5344CB8AC3E}">
        <p14:creationId xmlns:p14="http://schemas.microsoft.com/office/powerpoint/2010/main" val="352401521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0" name="Chart 49"/>
          <p:cNvGraphicFramePr/>
          <p:nvPr/>
        </p:nvGraphicFramePr>
        <p:xfrm>
          <a:off x="0" y="1085850"/>
          <a:ext cx="9144000" cy="5370459"/>
        </p:xfrm>
        <a:graphic>
          <a:graphicData uri="http://schemas.openxmlformats.org/drawingml/2006/chart">
            <c:chart xmlns:c="http://schemas.openxmlformats.org/drawingml/2006/chart" xmlns:r="http://schemas.openxmlformats.org/officeDocument/2006/relationships" r:id="rId3"/>
          </a:graphicData>
        </a:graphic>
      </p:graphicFrame>
      <p:sp>
        <p:nvSpPr>
          <p:cNvPr id="45" name="Rectangle 44"/>
          <p:cNvSpPr/>
          <p:nvPr/>
        </p:nvSpPr>
        <p:spPr>
          <a:xfrm>
            <a:off x="980379" y="4376031"/>
            <a:ext cx="1937964" cy="1199692"/>
          </a:xfrm>
          <a:prstGeom prst="rect">
            <a:avLst/>
          </a:prstGeom>
          <a:solidFill>
            <a:srgbClr val="375DA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150" normalizeH="0" baseline="0" noProof="0" dirty="0">
                <a:ln>
                  <a:noFill/>
                </a:ln>
                <a:solidFill>
                  <a:prstClr val="white"/>
                </a:solidFill>
                <a:effectLst/>
                <a:uLnTx/>
                <a:uFillTx/>
                <a:latin typeface="Calibri"/>
                <a:ea typeface="+mn-ea"/>
                <a:cs typeface="+mn-cs"/>
              </a:rPr>
              <a:t>Vulnerable data</a:t>
            </a:r>
          </a:p>
        </p:txBody>
      </p:sp>
      <p:sp>
        <p:nvSpPr>
          <p:cNvPr id="47" name="Oval 46"/>
          <p:cNvSpPr/>
          <p:nvPr/>
        </p:nvSpPr>
        <p:spPr>
          <a:xfrm>
            <a:off x="6459276" y="4521805"/>
            <a:ext cx="1937964" cy="1199692"/>
          </a:xfrm>
          <a:prstGeom prst="ellips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150" normalizeH="0" baseline="0" noProof="0" dirty="0">
                <a:ln>
                  <a:noFill/>
                </a:ln>
                <a:solidFill>
                  <a:prstClr val="white"/>
                </a:solidFill>
                <a:effectLst/>
                <a:uLnTx/>
                <a:uFillTx/>
                <a:latin typeface="Calibri"/>
                <a:ea typeface="+mn-ea"/>
                <a:cs typeface="+mn-cs"/>
              </a:rPr>
              <a:t>Tolerant data</a:t>
            </a:r>
          </a:p>
        </p:txBody>
      </p:sp>
      <p:sp>
        <p:nvSpPr>
          <p:cNvPr id="2" name="Title 1"/>
          <p:cNvSpPr>
            <a:spLocks noGrp="1"/>
          </p:cNvSpPr>
          <p:nvPr>
            <p:ph type="title"/>
          </p:nvPr>
        </p:nvSpPr>
        <p:spPr/>
        <p:txBody>
          <a:bodyPr>
            <a:noAutofit/>
          </a:bodyPr>
          <a:lstStyle/>
          <a:p>
            <a:r>
              <a:rPr lang="en-US" sz="4000" dirty="0"/>
              <a:t>Exploiting Memory Error Tolerance </a:t>
            </a:r>
            <a:br>
              <a:rPr lang="en-US" sz="4000" dirty="0"/>
            </a:br>
            <a:r>
              <a:rPr lang="en-US" sz="4000" dirty="0"/>
              <a:t>with Hybrid Memory Systems</a:t>
            </a:r>
          </a:p>
        </p:txBody>
      </p:sp>
      <p:sp>
        <p:nvSpPr>
          <p:cNvPr id="178" name="Rounded Rectangle 177"/>
          <p:cNvSpPr/>
          <p:nvPr/>
        </p:nvSpPr>
        <p:spPr>
          <a:xfrm>
            <a:off x="253076" y="1315568"/>
            <a:ext cx="8637848" cy="5310051"/>
          </a:xfrm>
          <a:prstGeom prst="roundRect">
            <a:avLst>
              <a:gd name="adj" fmla="val 5588"/>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Calibri"/>
                <a:ea typeface="+mn-ea"/>
                <a:cs typeface="+mn-cs"/>
              </a:rPr>
              <a:t>H</a:t>
            </a:r>
            <a:r>
              <a:rPr kumimoji="0" lang="en-US" sz="3600" b="0" i="0" u="none" strike="noStrike" kern="1200" cap="none" spc="0" normalizeH="0" baseline="0" noProof="0" dirty="0">
                <a:ln>
                  <a:noFill/>
                </a:ln>
                <a:solidFill>
                  <a:prstClr val="black"/>
                </a:solidFill>
                <a:effectLst/>
                <a:uLnTx/>
                <a:uFillTx/>
                <a:latin typeface="Calibri"/>
                <a:ea typeface="+mn-ea"/>
                <a:cs typeface="+mn-cs"/>
              </a:rPr>
              <a:t>eterogeneous-</a:t>
            </a:r>
            <a:r>
              <a:rPr kumimoji="0" lang="en-US" sz="3600" b="1" i="0" u="none" strike="noStrike" kern="1200" cap="none" spc="0" normalizeH="0" baseline="0" noProof="0" dirty="0">
                <a:ln>
                  <a:noFill/>
                </a:ln>
                <a:solidFill>
                  <a:prstClr val="black"/>
                </a:solidFill>
                <a:effectLst/>
                <a:uLnTx/>
                <a:uFillTx/>
                <a:latin typeface="Calibri"/>
                <a:ea typeface="+mn-ea"/>
                <a:cs typeface="+mn-cs"/>
              </a:rPr>
              <a:t>R</a:t>
            </a:r>
            <a:r>
              <a:rPr kumimoji="0" lang="en-US" sz="3600" b="0" i="0" u="none" strike="noStrike" kern="1200" cap="none" spc="0" normalizeH="0" baseline="0" noProof="0" dirty="0">
                <a:ln>
                  <a:noFill/>
                </a:ln>
                <a:solidFill>
                  <a:prstClr val="black"/>
                </a:solidFill>
                <a:effectLst/>
                <a:uLnTx/>
                <a:uFillTx/>
                <a:latin typeface="Calibri"/>
                <a:ea typeface="+mn-ea"/>
                <a:cs typeface="+mn-cs"/>
              </a:rPr>
              <a:t>eliability </a:t>
            </a:r>
            <a:r>
              <a:rPr kumimoji="0" lang="en-US" sz="3600" b="1" i="0" u="none" strike="noStrike" kern="1200" cap="none" spc="0" normalizeH="0" baseline="0" noProof="0" dirty="0">
                <a:ln>
                  <a:noFill/>
                </a:ln>
                <a:solidFill>
                  <a:prstClr val="black"/>
                </a:solidFill>
                <a:effectLst/>
                <a:uLnTx/>
                <a:uFillTx/>
                <a:latin typeface="Calibri"/>
                <a:ea typeface="+mn-ea"/>
                <a:cs typeface="+mn-cs"/>
              </a:rPr>
              <a:t>M</a:t>
            </a:r>
            <a:r>
              <a:rPr kumimoji="0" lang="en-US" sz="3600" b="0" i="0" u="none" strike="noStrike" kern="1200" cap="none" spc="0" normalizeH="0" baseline="0" noProof="0" dirty="0">
                <a:ln>
                  <a:noFill/>
                </a:ln>
                <a:solidFill>
                  <a:prstClr val="black"/>
                </a:solidFill>
                <a:effectLst/>
                <a:uLnTx/>
                <a:uFillTx/>
                <a:latin typeface="Calibri"/>
                <a:ea typeface="+mn-ea"/>
                <a:cs typeface="+mn-cs"/>
              </a:rPr>
              <a:t>emory </a:t>
            </a:r>
            <a:r>
              <a:rPr kumimoji="0" lang="en-US" sz="2400" b="1" i="0" u="none" strike="noStrike" kern="1200" cap="none" spc="0" normalizeH="0" baseline="0" noProof="0" dirty="0">
                <a:ln>
                  <a:noFill/>
                </a:ln>
                <a:solidFill>
                  <a:srgbClr val="1A5712"/>
                </a:solidFill>
                <a:effectLst/>
                <a:uLnTx/>
                <a:uFillTx/>
                <a:latin typeface="Calibri"/>
                <a:ea typeface="+mn-ea"/>
                <a:cs typeface="+mn-cs"/>
              </a:rPr>
              <a:t>[DSN 2014]</a:t>
            </a:r>
          </a:p>
        </p:txBody>
      </p:sp>
      <p:grpSp>
        <p:nvGrpSpPr>
          <p:cNvPr id="179" name="Group 178"/>
          <p:cNvGrpSpPr/>
          <p:nvPr/>
        </p:nvGrpSpPr>
        <p:grpSpPr>
          <a:xfrm>
            <a:off x="4919376" y="3377171"/>
            <a:ext cx="3294984" cy="935806"/>
            <a:chOff x="221980" y="1649582"/>
            <a:chExt cx="3011077" cy="855174"/>
          </a:xfrm>
        </p:grpSpPr>
        <p:grpSp>
          <p:nvGrpSpPr>
            <p:cNvPr id="180" name="Group 179"/>
            <p:cNvGrpSpPr/>
            <p:nvPr/>
          </p:nvGrpSpPr>
          <p:grpSpPr>
            <a:xfrm>
              <a:off x="221980" y="1649582"/>
              <a:ext cx="3011077" cy="855174"/>
              <a:chOff x="221980" y="1649582"/>
              <a:chExt cx="3011077" cy="855174"/>
            </a:xfrm>
          </p:grpSpPr>
          <p:pic>
            <p:nvPicPr>
              <p:cNvPr id="189" name="Picture 2" descr="image:Illustration showing DIMM rank classification labels"/>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221980" y="1649582"/>
                <a:ext cx="3011077" cy="855174"/>
              </a:xfrm>
              <a:prstGeom prst="rect">
                <a:avLst/>
              </a:prstGeom>
              <a:noFill/>
              <a:extLst>
                <a:ext uri="{909E8E84-426E-40dd-AFC4-6F175D3DCCD1}">
                  <a14:hiddenFill xmlns:a14="http://schemas.microsoft.com/office/drawing/2010/main" xmlns="">
                    <a:solidFill>
                      <a:srgbClr val="FFFFFF"/>
                    </a:solidFill>
                  </a14:hiddenFill>
                </a:ext>
              </a:extLst>
            </p:spPr>
          </p:pic>
          <p:sp>
            <p:nvSpPr>
              <p:cNvPr id="190" name="Rectangle 189"/>
              <p:cNvSpPr/>
              <p:nvPr/>
            </p:nvSpPr>
            <p:spPr>
              <a:xfrm>
                <a:off x="359229" y="1719943"/>
                <a:ext cx="2743200" cy="621937"/>
              </a:xfrm>
              <a:prstGeom prst="rect">
                <a:avLst/>
              </a:prstGeom>
              <a:solidFill>
                <a:srgbClr val="99C8B8"/>
              </a:solidFill>
              <a:ln>
                <a:solidFill>
                  <a:srgbClr val="99C8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grpSp>
        <p:sp>
          <p:nvSpPr>
            <p:cNvPr id="181" name="Rectangle 180"/>
            <p:cNvSpPr/>
            <p:nvPr/>
          </p:nvSpPr>
          <p:spPr>
            <a:xfrm>
              <a:off x="39018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2" name="Rectangle 181"/>
            <p:cNvSpPr/>
            <p:nvPr/>
          </p:nvSpPr>
          <p:spPr>
            <a:xfrm>
              <a:off x="70064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3" name="Rectangle 182"/>
            <p:cNvSpPr/>
            <p:nvPr/>
          </p:nvSpPr>
          <p:spPr>
            <a:xfrm>
              <a:off x="101109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4" name="Rectangle 183"/>
            <p:cNvSpPr/>
            <p:nvPr/>
          </p:nvSpPr>
          <p:spPr>
            <a:xfrm>
              <a:off x="132155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5" name="Rectangle 184"/>
            <p:cNvSpPr/>
            <p:nvPr/>
          </p:nvSpPr>
          <p:spPr>
            <a:xfrm>
              <a:off x="194246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6" name="Rectangle 185"/>
            <p:cNvSpPr/>
            <p:nvPr/>
          </p:nvSpPr>
          <p:spPr>
            <a:xfrm>
              <a:off x="225291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7" name="Rectangle 186"/>
            <p:cNvSpPr/>
            <p:nvPr/>
          </p:nvSpPr>
          <p:spPr>
            <a:xfrm>
              <a:off x="256337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8" name="Rectangle 187"/>
            <p:cNvSpPr/>
            <p:nvPr/>
          </p:nvSpPr>
          <p:spPr>
            <a:xfrm>
              <a:off x="2873829" y="1815694"/>
              <a:ext cx="194541" cy="350564"/>
            </a:xfrm>
            <a:prstGeom prst="rect">
              <a:avLst/>
            </a:prstGeom>
            <a:solidFill>
              <a:srgbClr val="595959"/>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191" name="Group 190"/>
          <p:cNvGrpSpPr/>
          <p:nvPr/>
        </p:nvGrpSpPr>
        <p:grpSpPr>
          <a:xfrm>
            <a:off x="865026" y="3377171"/>
            <a:ext cx="3294984" cy="935806"/>
            <a:chOff x="221980" y="1649582"/>
            <a:chExt cx="3011077" cy="855174"/>
          </a:xfrm>
        </p:grpSpPr>
        <p:grpSp>
          <p:nvGrpSpPr>
            <p:cNvPr id="192" name="Group 191"/>
            <p:cNvGrpSpPr/>
            <p:nvPr/>
          </p:nvGrpSpPr>
          <p:grpSpPr>
            <a:xfrm>
              <a:off x="221980" y="1649582"/>
              <a:ext cx="3011077" cy="855174"/>
              <a:chOff x="221980" y="1649582"/>
              <a:chExt cx="3011077" cy="855174"/>
            </a:xfrm>
          </p:grpSpPr>
          <p:pic>
            <p:nvPicPr>
              <p:cNvPr id="202" name="Picture 2" descr="image:Illustration showing DIMM rank classification labels"/>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221980" y="1649582"/>
                <a:ext cx="3011077" cy="855174"/>
              </a:xfrm>
              <a:prstGeom prst="rect">
                <a:avLst/>
              </a:prstGeom>
              <a:noFill/>
              <a:extLst>
                <a:ext uri="{909E8E84-426E-40dd-AFC4-6F175D3DCCD1}">
                  <a14:hiddenFill xmlns:a14="http://schemas.microsoft.com/office/drawing/2010/main" xmlns="">
                    <a:solidFill>
                      <a:srgbClr val="FFFFFF"/>
                    </a:solidFill>
                  </a14:hiddenFill>
                </a:ext>
              </a:extLst>
            </p:spPr>
          </p:pic>
          <p:sp>
            <p:nvSpPr>
              <p:cNvPr id="203" name="Rectangle 202"/>
              <p:cNvSpPr/>
              <p:nvPr/>
            </p:nvSpPr>
            <p:spPr>
              <a:xfrm>
                <a:off x="359229" y="1719943"/>
                <a:ext cx="2743200" cy="621937"/>
              </a:xfrm>
              <a:prstGeom prst="rect">
                <a:avLst/>
              </a:prstGeom>
              <a:solidFill>
                <a:srgbClr val="99C8B8"/>
              </a:solidFill>
              <a:ln>
                <a:solidFill>
                  <a:srgbClr val="99C8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grpSp>
        <p:sp>
          <p:nvSpPr>
            <p:cNvPr id="193" name="Rectangle 192"/>
            <p:cNvSpPr/>
            <p:nvPr/>
          </p:nvSpPr>
          <p:spPr>
            <a:xfrm>
              <a:off x="39018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4" name="Rectangle 193"/>
            <p:cNvSpPr/>
            <p:nvPr/>
          </p:nvSpPr>
          <p:spPr>
            <a:xfrm>
              <a:off x="70064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5" name="Rectangle 194"/>
            <p:cNvSpPr/>
            <p:nvPr/>
          </p:nvSpPr>
          <p:spPr>
            <a:xfrm>
              <a:off x="101109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6" name="Rectangle 195"/>
            <p:cNvSpPr/>
            <p:nvPr/>
          </p:nvSpPr>
          <p:spPr>
            <a:xfrm>
              <a:off x="132155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7" name="Rectangle 196"/>
            <p:cNvSpPr/>
            <p:nvPr/>
          </p:nvSpPr>
          <p:spPr>
            <a:xfrm>
              <a:off x="194246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8" name="Rectangle 197"/>
            <p:cNvSpPr/>
            <p:nvPr/>
          </p:nvSpPr>
          <p:spPr>
            <a:xfrm>
              <a:off x="225291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9" name="Rectangle 198"/>
            <p:cNvSpPr/>
            <p:nvPr/>
          </p:nvSpPr>
          <p:spPr>
            <a:xfrm>
              <a:off x="256337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00" name="Rectangle 199"/>
            <p:cNvSpPr/>
            <p:nvPr/>
          </p:nvSpPr>
          <p:spPr>
            <a:xfrm>
              <a:off x="2873829" y="1815694"/>
              <a:ext cx="194541" cy="350564"/>
            </a:xfrm>
            <a:prstGeom prst="rect">
              <a:avLst/>
            </a:prstGeom>
            <a:solidFill>
              <a:srgbClr val="595959"/>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01" name="Rectangle 200"/>
            <p:cNvSpPr/>
            <p:nvPr/>
          </p:nvSpPr>
          <p:spPr>
            <a:xfrm>
              <a:off x="163200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sp>
        <p:nvSpPr>
          <p:cNvPr id="204" name="Rounded Rectangle 203"/>
          <p:cNvSpPr/>
          <p:nvPr/>
        </p:nvSpPr>
        <p:spPr>
          <a:xfrm>
            <a:off x="4881721" y="3362543"/>
            <a:ext cx="3394592" cy="949808"/>
          </a:xfrm>
          <a:prstGeom prst="roundRect">
            <a:avLst>
              <a:gd name="adj" fmla="val 9236"/>
            </a:avLst>
          </a:prstGeom>
          <a:solidFill>
            <a:srgbClr val="B5C1DF">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a:ea typeface="+mn-ea"/>
                <a:cs typeface="+mn-cs"/>
              </a:rPr>
              <a:t>Low-cost memory</a:t>
            </a:r>
          </a:p>
        </p:txBody>
      </p:sp>
      <p:sp>
        <p:nvSpPr>
          <p:cNvPr id="205" name="Rounded Rectangle 204"/>
          <p:cNvSpPr/>
          <p:nvPr/>
        </p:nvSpPr>
        <p:spPr>
          <a:xfrm>
            <a:off x="827106" y="3362543"/>
            <a:ext cx="3390488" cy="949808"/>
          </a:xfrm>
          <a:prstGeom prst="roundRect">
            <a:avLst>
              <a:gd name="adj" fmla="val 10776"/>
            </a:avLst>
          </a:prstGeom>
          <a:solidFill>
            <a:srgbClr val="375DA1">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a:ea typeface="+mn-ea"/>
                <a:cs typeface="+mn-cs"/>
              </a:rPr>
              <a:t>Reliable memory</a:t>
            </a:r>
          </a:p>
        </p:txBody>
      </p:sp>
      <p:sp>
        <p:nvSpPr>
          <p:cNvPr id="206" name="Rectangle 205"/>
          <p:cNvSpPr/>
          <p:nvPr/>
        </p:nvSpPr>
        <p:spPr>
          <a:xfrm>
            <a:off x="1392257" y="1633948"/>
            <a:ext cx="2230804" cy="1380974"/>
          </a:xfrm>
          <a:prstGeom prst="rect">
            <a:avLst/>
          </a:prstGeom>
          <a:solidFill>
            <a:srgbClr val="375DA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solidFill>
                <a:effectLst/>
                <a:uLnTx/>
                <a:uFillTx/>
                <a:latin typeface="Calibri"/>
                <a:ea typeface="+mn-ea"/>
                <a:cs typeface="+mn-cs"/>
              </a:rPr>
              <a:t>Vulnerable data</a:t>
            </a:r>
          </a:p>
        </p:txBody>
      </p:sp>
      <p:sp>
        <p:nvSpPr>
          <p:cNvPr id="207" name="Oval 206"/>
          <p:cNvSpPr/>
          <p:nvPr/>
        </p:nvSpPr>
        <p:spPr>
          <a:xfrm>
            <a:off x="5463614" y="1633948"/>
            <a:ext cx="2230804" cy="1380974"/>
          </a:xfrm>
          <a:prstGeom prst="ellips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solidFill>
                <a:effectLst/>
                <a:uLnTx/>
                <a:uFillTx/>
                <a:latin typeface="Calibri"/>
                <a:ea typeface="+mn-ea"/>
                <a:cs typeface="+mn-cs"/>
              </a:rPr>
              <a:t>Tolerant data</a:t>
            </a:r>
          </a:p>
        </p:txBody>
      </p:sp>
      <p:sp>
        <p:nvSpPr>
          <p:cNvPr id="208" name="Rectangle 207"/>
          <p:cNvSpPr/>
          <p:nvPr/>
        </p:nvSpPr>
        <p:spPr>
          <a:xfrm>
            <a:off x="1392257" y="1633948"/>
            <a:ext cx="2230804" cy="1380974"/>
          </a:xfrm>
          <a:prstGeom prst="rect">
            <a:avLst/>
          </a:prstGeom>
          <a:solidFill>
            <a:srgbClr val="375DA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solidFill>
                <a:effectLst/>
                <a:uLnTx/>
                <a:uFillTx/>
                <a:latin typeface="Calibri"/>
                <a:ea typeface="+mn-ea"/>
                <a:cs typeface="+mn-cs"/>
              </a:rPr>
              <a:t>Vulnerable data</a:t>
            </a:r>
          </a:p>
        </p:txBody>
      </p:sp>
      <p:sp>
        <p:nvSpPr>
          <p:cNvPr id="209" name="Oval 208"/>
          <p:cNvSpPr/>
          <p:nvPr/>
        </p:nvSpPr>
        <p:spPr>
          <a:xfrm>
            <a:off x="5463614" y="1633948"/>
            <a:ext cx="2230804" cy="1380974"/>
          </a:xfrm>
          <a:prstGeom prst="ellips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solidFill>
                <a:effectLst/>
                <a:uLnTx/>
                <a:uFillTx/>
                <a:latin typeface="Calibri"/>
                <a:ea typeface="+mn-ea"/>
                <a:cs typeface="+mn-cs"/>
              </a:rPr>
              <a:t>Tolerant data</a:t>
            </a:r>
          </a:p>
        </p:txBody>
      </p:sp>
      <p:sp>
        <p:nvSpPr>
          <p:cNvPr id="212" name="TextBox 211"/>
          <p:cNvSpPr txBox="1"/>
          <p:nvPr/>
        </p:nvSpPr>
        <p:spPr>
          <a:xfrm>
            <a:off x="844757" y="4534981"/>
            <a:ext cx="3339376" cy="1077218"/>
          </a:xfrm>
          <a:prstGeom prst="rect">
            <a:avLst/>
          </a:prstGeom>
          <a:noFill/>
        </p:spPr>
        <p:txBody>
          <a:bodyPr wrap="non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ECC protected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Well-tested chips</a:t>
            </a:r>
          </a:p>
        </p:txBody>
      </p:sp>
      <p:sp>
        <p:nvSpPr>
          <p:cNvPr id="213" name="TextBox 212"/>
          <p:cNvSpPr txBox="1"/>
          <p:nvPr/>
        </p:nvSpPr>
        <p:spPr>
          <a:xfrm>
            <a:off x="4932283" y="4534981"/>
            <a:ext cx="3293466" cy="1077218"/>
          </a:xfrm>
          <a:prstGeom prst="rect">
            <a:avLst/>
          </a:prstGeom>
          <a:noFill/>
        </p:spPr>
        <p:txBody>
          <a:bodyPr wrap="non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err="1">
                <a:ln>
                  <a:noFill/>
                </a:ln>
                <a:solidFill>
                  <a:prstClr val="black"/>
                </a:solidFill>
                <a:effectLst/>
                <a:uLnTx/>
                <a:uFillTx/>
                <a:latin typeface="Calibri"/>
                <a:ea typeface="+mn-ea"/>
                <a:cs typeface="+mn-cs"/>
              </a:rPr>
              <a:t>NoECC</a:t>
            </a:r>
            <a:r>
              <a:rPr kumimoji="0" lang="en-US" sz="3200" b="0" i="0" u="none" strike="noStrike" kern="1200" cap="none" spc="0" normalizeH="0" baseline="0" noProof="0" dirty="0">
                <a:ln>
                  <a:noFill/>
                </a:ln>
                <a:solidFill>
                  <a:prstClr val="black"/>
                </a:solidFill>
                <a:effectLst/>
                <a:uLnTx/>
                <a:uFillTx/>
                <a:latin typeface="Calibri"/>
                <a:ea typeface="+mn-ea"/>
                <a:cs typeface="+mn-cs"/>
              </a:rPr>
              <a:t> or Parity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Less-tested chips</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B4CB9A-C63F-4E87-AA38-9916D0B520C4}" type="slidenum">
              <a:rPr kumimoji="0" lang="en-US" sz="16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374</a:t>
            </a:fld>
            <a:endParaRPr kumimoji="0" lang="en-US" sz="1600" b="0" i="0" u="none" strike="noStrike" kern="1200" cap="none" spc="0" normalizeH="0" baseline="0" noProof="0">
              <a:ln>
                <a:noFill/>
              </a:ln>
              <a:solidFill>
                <a:prstClr val="black"/>
              </a:solidFill>
              <a:effectLst/>
              <a:uLnTx/>
              <a:uFillTx/>
              <a:latin typeface="Calibri"/>
              <a:ea typeface="+mn-ea"/>
              <a:cs typeface="+mn-cs"/>
            </a:endParaRPr>
          </a:p>
        </p:txBody>
      </p:sp>
      <p:sp>
        <p:nvSpPr>
          <p:cNvPr id="3" name="Rectangle 2"/>
          <p:cNvSpPr/>
          <p:nvPr/>
        </p:nvSpPr>
        <p:spPr>
          <a:xfrm>
            <a:off x="-36512" y="4437112"/>
            <a:ext cx="9073008" cy="1569660"/>
          </a:xfrm>
          <a:prstGeom prst="rect">
            <a:avLst/>
          </a:prstGeom>
          <a:solidFill>
            <a:schemeClr val="bg1"/>
          </a:solidFill>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On Microsoft’s Web Search workload</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Reduces server hardware </a:t>
            </a:r>
            <a:r>
              <a:rPr kumimoji="0" lang="en-US" sz="3200" b="0" i="0" u="none" strike="noStrike" kern="1200" cap="none" spc="0" normalizeH="0" baseline="0" noProof="0" dirty="0">
                <a:ln>
                  <a:noFill/>
                </a:ln>
                <a:solidFill>
                  <a:srgbClr val="4A66AC"/>
                </a:solidFill>
                <a:effectLst/>
                <a:uLnTx/>
                <a:uFillTx/>
                <a:latin typeface="Calibri"/>
                <a:ea typeface="+mn-ea"/>
                <a:cs typeface="+mn-cs"/>
              </a:rPr>
              <a:t>cost </a:t>
            </a:r>
            <a:r>
              <a:rPr kumimoji="0" lang="en-US" sz="3200" b="0" i="0" u="none" strike="noStrike" kern="1200" cap="none" spc="0" normalizeH="0" baseline="0" noProof="0" dirty="0">
                <a:ln>
                  <a:noFill/>
                </a:ln>
                <a:solidFill>
                  <a:prstClr val="black"/>
                </a:solidFill>
                <a:effectLst/>
                <a:uLnTx/>
                <a:uFillTx/>
                <a:latin typeface="Calibri"/>
                <a:ea typeface="+mn-ea"/>
                <a:cs typeface="+mn-cs"/>
              </a:rPr>
              <a:t>by </a:t>
            </a:r>
            <a:r>
              <a:rPr kumimoji="0" lang="en-US" sz="3200" b="0" i="0" u="none" strike="noStrike" kern="1200" cap="none" spc="0" normalizeH="0" baseline="0" noProof="0" dirty="0">
                <a:ln>
                  <a:noFill/>
                </a:ln>
                <a:solidFill>
                  <a:srgbClr val="FF0000"/>
                </a:solidFill>
                <a:effectLst/>
                <a:uLnTx/>
                <a:uFillTx/>
                <a:latin typeface="Calibri"/>
                <a:ea typeface="+mn-ea"/>
                <a:cs typeface="+mn-cs"/>
              </a:rPr>
              <a:t>4.7 %</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Achieves single server </a:t>
            </a:r>
            <a:r>
              <a:rPr kumimoji="0" lang="en-US" sz="3200" b="0" i="0" u="none" strike="noStrike" kern="1200" cap="none" spc="0" normalizeH="0" baseline="0" noProof="0" dirty="0">
                <a:ln>
                  <a:noFill/>
                </a:ln>
                <a:solidFill>
                  <a:srgbClr val="4A66AC"/>
                </a:solidFill>
                <a:effectLst/>
                <a:uLnTx/>
                <a:uFillTx/>
                <a:latin typeface="Calibri"/>
                <a:ea typeface="+mn-ea"/>
                <a:cs typeface="+mn-cs"/>
              </a:rPr>
              <a:t>availability</a:t>
            </a:r>
            <a:r>
              <a:rPr kumimoji="0" lang="en-US" sz="3200" b="0" i="0" u="none" strike="noStrike" kern="1200" cap="none" spc="0" normalizeH="0" baseline="0" noProof="0" dirty="0">
                <a:ln>
                  <a:noFill/>
                </a:ln>
                <a:solidFill>
                  <a:prstClr val="black"/>
                </a:solidFill>
                <a:effectLst/>
                <a:uLnTx/>
                <a:uFillTx/>
                <a:latin typeface="Calibri"/>
                <a:ea typeface="+mn-ea"/>
                <a:cs typeface="+mn-cs"/>
              </a:rPr>
              <a:t> target of </a:t>
            </a:r>
            <a:r>
              <a:rPr kumimoji="0" lang="en-US" sz="3200" b="0" i="0" u="none" strike="noStrike" kern="1200" cap="none" spc="0" normalizeH="0" baseline="0" noProof="0" dirty="0">
                <a:ln>
                  <a:noFill/>
                </a:ln>
                <a:solidFill>
                  <a:srgbClr val="FF0000"/>
                </a:solidFill>
                <a:effectLst/>
                <a:uLnTx/>
                <a:uFillTx/>
                <a:latin typeface="Calibri"/>
                <a:ea typeface="+mn-ea"/>
                <a:cs typeface="+mn-cs"/>
              </a:rPr>
              <a:t>99.90 %</a:t>
            </a:r>
          </a:p>
        </p:txBody>
      </p:sp>
    </p:spTree>
    <p:extLst>
      <p:ext uri="{BB962C8B-B14F-4D97-AF65-F5344CB8AC3E}">
        <p14:creationId xmlns:p14="http://schemas.microsoft.com/office/powerpoint/2010/main" val="269053385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fade">
                                      <p:cBhvr>
                                        <p:cTn id="7" dur="500"/>
                                        <p:tgtEl>
                                          <p:spTgt spid="4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5"/>
                                        </p:tgtEl>
                                        <p:attrNameLst>
                                          <p:attrName>style.visibility</p:attrName>
                                        </p:attrNameLst>
                                      </p:cBhvr>
                                      <p:to>
                                        <p:strVal val="visible"/>
                                      </p:to>
                                    </p:set>
                                    <p:animEffect transition="in" filter="fade">
                                      <p:cBhvr>
                                        <p:cTn id="10" dur="500"/>
                                        <p:tgtEl>
                                          <p:spTgt spid="45"/>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path" presetSubtype="0" accel="50000" decel="50000" fill="hold" grpId="1" nodeType="clickEffect">
                                  <p:stCondLst>
                                    <p:cond delay="0"/>
                                  </p:stCondLst>
                                  <p:childTnLst>
                                    <p:animMotion origin="layout" path="M 3.61111E-6 7.40741E-7 L -0.09236 -0.40671 " pathEditMode="relative" rAng="0" ptsTypes="AA">
                                      <p:cBhvr>
                                        <p:cTn id="14" dur="2000" fill="hold"/>
                                        <p:tgtEl>
                                          <p:spTgt spid="47"/>
                                        </p:tgtEl>
                                        <p:attrNameLst>
                                          <p:attrName>ppt_x</p:attrName>
                                          <p:attrName>ppt_y</p:attrName>
                                        </p:attrNameLst>
                                      </p:cBhvr>
                                      <p:rCtr x="-4618" y="-20347"/>
                                    </p:animMotion>
                                  </p:childTnLst>
                                </p:cTn>
                              </p:par>
                              <p:par>
                                <p:cTn id="15" presetID="42" presetClass="path" presetSubtype="0" accel="50000" decel="50000" fill="hold" grpId="1" nodeType="withEffect">
                                  <p:stCondLst>
                                    <p:cond delay="0"/>
                                  </p:stCondLst>
                                  <p:childTnLst>
                                    <p:animMotion origin="layout" path="M -4.44444E-6 -2.96296E-6 L 0.06094 -0.38657 " pathEditMode="relative" rAng="0" ptsTypes="AA">
                                      <p:cBhvr>
                                        <p:cTn id="16" dur="2000" fill="hold"/>
                                        <p:tgtEl>
                                          <p:spTgt spid="45"/>
                                        </p:tgtEl>
                                        <p:attrNameLst>
                                          <p:attrName>ppt_x</p:attrName>
                                          <p:attrName>ppt_y</p:attrName>
                                        </p:attrNameLst>
                                      </p:cBhvr>
                                      <p:rCtr x="3038" y="-19329"/>
                                    </p:animMotion>
                                  </p:childTnLst>
                                </p:cTn>
                              </p:par>
                              <p:par>
                                <p:cTn id="17" presetID="10" presetClass="exit" presetSubtype="0" fill="hold" grpId="2" nodeType="withEffect">
                                  <p:stCondLst>
                                    <p:cond delay="1250"/>
                                  </p:stCondLst>
                                  <p:childTnLst>
                                    <p:animEffect transition="out" filter="fade">
                                      <p:cBhvr>
                                        <p:cTn id="18" dur="500"/>
                                        <p:tgtEl>
                                          <p:spTgt spid="47"/>
                                        </p:tgtEl>
                                      </p:cBhvr>
                                    </p:animEffect>
                                    <p:set>
                                      <p:cBhvr>
                                        <p:cTn id="19" dur="1" fill="hold">
                                          <p:stCondLst>
                                            <p:cond delay="499"/>
                                          </p:stCondLst>
                                        </p:cTn>
                                        <p:tgtEl>
                                          <p:spTgt spid="47"/>
                                        </p:tgtEl>
                                        <p:attrNameLst>
                                          <p:attrName>style.visibility</p:attrName>
                                        </p:attrNameLst>
                                      </p:cBhvr>
                                      <p:to>
                                        <p:strVal val="hidden"/>
                                      </p:to>
                                    </p:set>
                                  </p:childTnLst>
                                </p:cTn>
                              </p:par>
                              <p:par>
                                <p:cTn id="20" presetID="10" presetClass="exit" presetSubtype="0" fill="hold" grpId="2" nodeType="withEffect">
                                  <p:stCondLst>
                                    <p:cond delay="1250"/>
                                  </p:stCondLst>
                                  <p:childTnLst>
                                    <p:animEffect transition="out" filter="fade">
                                      <p:cBhvr>
                                        <p:cTn id="21" dur="500"/>
                                        <p:tgtEl>
                                          <p:spTgt spid="45"/>
                                        </p:tgtEl>
                                      </p:cBhvr>
                                    </p:animEffect>
                                    <p:set>
                                      <p:cBhvr>
                                        <p:cTn id="22" dur="1" fill="hold">
                                          <p:stCondLst>
                                            <p:cond delay="499"/>
                                          </p:stCondLst>
                                        </p:cTn>
                                        <p:tgtEl>
                                          <p:spTgt spid="45"/>
                                        </p:tgtEl>
                                        <p:attrNameLst>
                                          <p:attrName>style.visibility</p:attrName>
                                        </p:attrNameLst>
                                      </p:cBhvr>
                                      <p:to>
                                        <p:strVal val="hidden"/>
                                      </p:to>
                                    </p:set>
                                  </p:childTnLst>
                                </p:cTn>
                              </p:par>
                              <p:par>
                                <p:cTn id="23" presetID="10" presetClass="exit" presetSubtype="0" fill="hold" grpId="0" nodeType="withEffect">
                                  <p:stCondLst>
                                    <p:cond delay="1500"/>
                                  </p:stCondLst>
                                  <p:childTnLst>
                                    <p:animEffect transition="out" filter="fade">
                                      <p:cBhvr>
                                        <p:cTn id="24" dur="500"/>
                                        <p:tgtEl>
                                          <p:spTgt spid="50"/>
                                        </p:tgtEl>
                                      </p:cBhvr>
                                    </p:animEffect>
                                    <p:set>
                                      <p:cBhvr>
                                        <p:cTn id="25" dur="1" fill="hold">
                                          <p:stCondLst>
                                            <p:cond delay="499"/>
                                          </p:stCondLst>
                                        </p:cTn>
                                        <p:tgtEl>
                                          <p:spTgt spid="50"/>
                                        </p:tgtEl>
                                        <p:attrNameLst>
                                          <p:attrName>style.visibility</p:attrName>
                                        </p:attrNameLst>
                                      </p:cBhvr>
                                      <p:to>
                                        <p:strVal val="hidden"/>
                                      </p:to>
                                    </p:set>
                                  </p:childTnLst>
                                </p:cTn>
                              </p:par>
                              <p:par>
                                <p:cTn id="26" presetID="10" presetClass="entr" presetSubtype="0" fill="hold" grpId="0" nodeType="withEffect">
                                  <p:stCondLst>
                                    <p:cond delay="1250"/>
                                  </p:stCondLst>
                                  <p:childTnLst>
                                    <p:set>
                                      <p:cBhvr>
                                        <p:cTn id="27" dur="1" fill="hold">
                                          <p:stCondLst>
                                            <p:cond delay="0"/>
                                          </p:stCondLst>
                                        </p:cTn>
                                        <p:tgtEl>
                                          <p:spTgt spid="207"/>
                                        </p:tgtEl>
                                        <p:attrNameLst>
                                          <p:attrName>style.visibility</p:attrName>
                                        </p:attrNameLst>
                                      </p:cBhvr>
                                      <p:to>
                                        <p:strVal val="visible"/>
                                      </p:to>
                                    </p:set>
                                    <p:animEffect transition="in" filter="fade">
                                      <p:cBhvr>
                                        <p:cTn id="28" dur="500"/>
                                        <p:tgtEl>
                                          <p:spTgt spid="207"/>
                                        </p:tgtEl>
                                      </p:cBhvr>
                                    </p:animEffect>
                                  </p:childTnLst>
                                </p:cTn>
                              </p:par>
                              <p:par>
                                <p:cTn id="29" presetID="10" presetClass="entr" presetSubtype="0" fill="hold" grpId="0" nodeType="withEffect">
                                  <p:stCondLst>
                                    <p:cond delay="1250"/>
                                  </p:stCondLst>
                                  <p:childTnLst>
                                    <p:set>
                                      <p:cBhvr>
                                        <p:cTn id="30" dur="1" fill="hold">
                                          <p:stCondLst>
                                            <p:cond delay="0"/>
                                          </p:stCondLst>
                                        </p:cTn>
                                        <p:tgtEl>
                                          <p:spTgt spid="206"/>
                                        </p:tgtEl>
                                        <p:attrNameLst>
                                          <p:attrName>style.visibility</p:attrName>
                                        </p:attrNameLst>
                                      </p:cBhvr>
                                      <p:to>
                                        <p:strVal val="visible"/>
                                      </p:to>
                                    </p:set>
                                    <p:animEffect transition="in" filter="fade">
                                      <p:cBhvr>
                                        <p:cTn id="31" dur="500"/>
                                        <p:tgtEl>
                                          <p:spTgt spid="206"/>
                                        </p:tgtEl>
                                      </p:cBhvr>
                                    </p:animEffect>
                                  </p:childTnLst>
                                </p:cTn>
                              </p:par>
                              <p:par>
                                <p:cTn id="32" presetID="10" presetClass="entr" presetSubtype="0" fill="hold" nodeType="withEffect">
                                  <p:stCondLst>
                                    <p:cond delay="1750"/>
                                  </p:stCondLst>
                                  <p:childTnLst>
                                    <p:set>
                                      <p:cBhvr>
                                        <p:cTn id="33" dur="1" fill="hold">
                                          <p:stCondLst>
                                            <p:cond delay="0"/>
                                          </p:stCondLst>
                                        </p:cTn>
                                        <p:tgtEl>
                                          <p:spTgt spid="179"/>
                                        </p:tgtEl>
                                        <p:attrNameLst>
                                          <p:attrName>style.visibility</p:attrName>
                                        </p:attrNameLst>
                                      </p:cBhvr>
                                      <p:to>
                                        <p:strVal val="visible"/>
                                      </p:to>
                                    </p:set>
                                    <p:animEffect transition="in" filter="fade">
                                      <p:cBhvr>
                                        <p:cTn id="34" dur="500"/>
                                        <p:tgtEl>
                                          <p:spTgt spid="179"/>
                                        </p:tgtEl>
                                      </p:cBhvr>
                                    </p:animEffect>
                                  </p:childTnLst>
                                </p:cTn>
                              </p:par>
                              <p:par>
                                <p:cTn id="35" presetID="10" presetClass="entr" presetSubtype="0" fill="hold" nodeType="withEffect">
                                  <p:stCondLst>
                                    <p:cond delay="1750"/>
                                  </p:stCondLst>
                                  <p:childTnLst>
                                    <p:set>
                                      <p:cBhvr>
                                        <p:cTn id="36" dur="1" fill="hold">
                                          <p:stCondLst>
                                            <p:cond delay="0"/>
                                          </p:stCondLst>
                                        </p:cTn>
                                        <p:tgtEl>
                                          <p:spTgt spid="191"/>
                                        </p:tgtEl>
                                        <p:attrNameLst>
                                          <p:attrName>style.visibility</p:attrName>
                                        </p:attrNameLst>
                                      </p:cBhvr>
                                      <p:to>
                                        <p:strVal val="visible"/>
                                      </p:to>
                                    </p:set>
                                    <p:animEffect transition="in" filter="fade">
                                      <p:cBhvr>
                                        <p:cTn id="37" dur="500"/>
                                        <p:tgtEl>
                                          <p:spTgt spid="191"/>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204"/>
                                        </p:tgtEl>
                                        <p:attrNameLst>
                                          <p:attrName>style.visibility</p:attrName>
                                        </p:attrNameLst>
                                      </p:cBhvr>
                                      <p:to>
                                        <p:strVal val="visible"/>
                                      </p:to>
                                    </p:set>
                                    <p:animEffect transition="in" filter="fade">
                                      <p:cBhvr>
                                        <p:cTn id="42" dur="500"/>
                                        <p:tgtEl>
                                          <p:spTgt spid="204"/>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205"/>
                                        </p:tgtEl>
                                        <p:attrNameLst>
                                          <p:attrName>style.visibility</p:attrName>
                                        </p:attrNameLst>
                                      </p:cBhvr>
                                      <p:to>
                                        <p:strVal val="visible"/>
                                      </p:to>
                                    </p:set>
                                    <p:animEffect transition="in" filter="fade">
                                      <p:cBhvr>
                                        <p:cTn id="45" dur="500"/>
                                        <p:tgtEl>
                                          <p:spTgt spid="205"/>
                                        </p:tgtEl>
                                      </p:cBhvr>
                                    </p:animEffect>
                                  </p:childTnLst>
                                </p:cTn>
                              </p:par>
                            </p:childTnLst>
                          </p:cTn>
                        </p:par>
                        <p:par>
                          <p:cTn id="46" fill="hold">
                            <p:stCondLst>
                              <p:cond delay="500"/>
                            </p:stCondLst>
                            <p:childTnLst>
                              <p:par>
                                <p:cTn id="47" presetID="1" presetClass="entr" presetSubtype="0" fill="hold" grpId="0" nodeType="afterEffect">
                                  <p:stCondLst>
                                    <p:cond delay="0"/>
                                  </p:stCondLst>
                                  <p:childTnLst>
                                    <p:set>
                                      <p:cBhvr>
                                        <p:cTn id="48" dur="1" fill="hold">
                                          <p:stCondLst>
                                            <p:cond delay="0"/>
                                          </p:stCondLst>
                                        </p:cTn>
                                        <p:tgtEl>
                                          <p:spTgt spid="209"/>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08"/>
                                        </p:tgtEl>
                                        <p:attrNameLst>
                                          <p:attrName>style.visibility</p:attrName>
                                        </p:attrNameLst>
                                      </p:cBhvr>
                                      <p:to>
                                        <p:strVal val="visible"/>
                                      </p:to>
                                    </p:set>
                                  </p:childTnLst>
                                </p:cTn>
                              </p:par>
                              <p:par>
                                <p:cTn id="51" presetID="42" presetClass="path" presetSubtype="0" accel="50000" decel="50000" fill="hold" grpId="2" nodeType="withEffect">
                                  <p:stCondLst>
                                    <p:cond delay="0"/>
                                  </p:stCondLst>
                                  <p:childTnLst>
                                    <p:animMotion origin="layout" path="M -4.44444E-6 1.11111E-6 L -4.44444E-6 0.22106 " pathEditMode="relative" rAng="0" ptsTypes="AA">
                                      <p:cBhvr>
                                        <p:cTn id="52" dur="2000" fill="hold"/>
                                        <p:tgtEl>
                                          <p:spTgt spid="209"/>
                                        </p:tgtEl>
                                        <p:attrNameLst>
                                          <p:attrName>ppt_x</p:attrName>
                                          <p:attrName>ppt_y</p:attrName>
                                        </p:attrNameLst>
                                      </p:cBhvr>
                                      <p:rCtr x="0" y="11042"/>
                                    </p:animMotion>
                                  </p:childTnLst>
                                </p:cTn>
                              </p:par>
                              <p:par>
                                <p:cTn id="53" presetID="42" presetClass="path" presetSubtype="0" accel="50000" decel="50000" fill="hold" grpId="2" nodeType="withEffect">
                                  <p:stCondLst>
                                    <p:cond delay="0"/>
                                  </p:stCondLst>
                                  <p:childTnLst>
                                    <p:animMotion origin="layout" path="M -1.94444E-6 1.11111E-6 L -1.94444E-6 0.21898 " pathEditMode="relative" rAng="0" ptsTypes="AA">
                                      <p:cBhvr>
                                        <p:cTn id="54" dur="2000" fill="hold"/>
                                        <p:tgtEl>
                                          <p:spTgt spid="208"/>
                                        </p:tgtEl>
                                        <p:attrNameLst>
                                          <p:attrName>ppt_x</p:attrName>
                                          <p:attrName>ppt_y</p:attrName>
                                        </p:attrNameLst>
                                      </p:cBhvr>
                                      <p:rCtr x="0" y="10949"/>
                                    </p:animMotion>
                                  </p:childTnLst>
                                </p:cTn>
                              </p:par>
                              <p:par>
                                <p:cTn id="55" presetID="6" presetClass="emph" presetSubtype="0" fill="hold" grpId="1" nodeType="withEffect">
                                  <p:stCondLst>
                                    <p:cond delay="0"/>
                                  </p:stCondLst>
                                  <p:childTnLst>
                                    <p:animScale>
                                      <p:cBhvr>
                                        <p:cTn id="56" dur="2000" fill="hold"/>
                                        <p:tgtEl>
                                          <p:spTgt spid="209"/>
                                        </p:tgtEl>
                                      </p:cBhvr>
                                      <p:by x="50000" y="50000"/>
                                    </p:animScale>
                                  </p:childTnLst>
                                </p:cTn>
                              </p:par>
                              <p:par>
                                <p:cTn id="57" presetID="6" presetClass="emph" presetSubtype="0" fill="hold" grpId="1" nodeType="withEffect">
                                  <p:stCondLst>
                                    <p:cond delay="0"/>
                                  </p:stCondLst>
                                  <p:childTnLst>
                                    <p:animScale>
                                      <p:cBhvr>
                                        <p:cTn id="58" dur="2000" fill="hold"/>
                                        <p:tgtEl>
                                          <p:spTgt spid="208"/>
                                        </p:tgtEl>
                                      </p:cBhvr>
                                      <p:by x="50000" y="50000"/>
                                    </p:animScale>
                                  </p:childTnLst>
                                </p:cTn>
                              </p:par>
                            </p:childTnLst>
                          </p:cTn>
                        </p:par>
                      </p:childTnLst>
                    </p:cTn>
                  </p:par>
                  <p:par>
                    <p:cTn id="59" fill="hold">
                      <p:stCondLst>
                        <p:cond delay="indefinite"/>
                      </p:stCondLst>
                      <p:childTnLst>
                        <p:par>
                          <p:cTn id="60" fill="hold">
                            <p:stCondLst>
                              <p:cond delay="0"/>
                            </p:stCondLst>
                            <p:childTnLst>
                              <p:par>
                                <p:cTn id="61" presetID="22" presetClass="entr" presetSubtype="1" fill="hold" grpId="0" nodeType="clickEffect">
                                  <p:stCondLst>
                                    <p:cond delay="0"/>
                                  </p:stCondLst>
                                  <p:childTnLst>
                                    <p:set>
                                      <p:cBhvr>
                                        <p:cTn id="62" dur="1" fill="hold">
                                          <p:stCondLst>
                                            <p:cond delay="0"/>
                                          </p:stCondLst>
                                        </p:cTn>
                                        <p:tgtEl>
                                          <p:spTgt spid="178"/>
                                        </p:tgtEl>
                                        <p:attrNameLst>
                                          <p:attrName>style.visibility</p:attrName>
                                        </p:attrNameLst>
                                      </p:cBhvr>
                                      <p:to>
                                        <p:strVal val="visible"/>
                                      </p:to>
                                    </p:set>
                                    <p:animEffect transition="in" filter="wipe(up)">
                                      <p:cBhvr>
                                        <p:cTn id="63" dur="500"/>
                                        <p:tgtEl>
                                          <p:spTgt spid="178"/>
                                        </p:tgtEl>
                                      </p:cBhvr>
                                    </p:animEffect>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grpId="0" nodeType="clickEffect">
                                  <p:stCondLst>
                                    <p:cond delay="0"/>
                                  </p:stCondLst>
                                  <p:childTnLst>
                                    <p:set>
                                      <p:cBhvr>
                                        <p:cTn id="67" dur="1" fill="hold">
                                          <p:stCondLst>
                                            <p:cond delay="0"/>
                                          </p:stCondLst>
                                        </p:cTn>
                                        <p:tgtEl>
                                          <p:spTgt spid="213"/>
                                        </p:tgtEl>
                                        <p:attrNameLst>
                                          <p:attrName>style.visibility</p:attrName>
                                        </p:attrNameLst>
                                      </p:cBhvr>
                                      <p:to>
                                        <p:strVal val="visible"/>
                                      </p:to>
                                    </p:set>
                                    <p:animEffect transition="in" filter="fade">
                                      <p:cBhvr>
                                        <p:cTn id="68" dur="500"/>
                                        <p:tgtEl>
                                          <p:spTgt spid="213"/>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212"/>
                                        </p:tgtEl>
                                        <p:attrNameLst>
                                          <p:attrName>style.visibility</p:attrName>
                                        </p:attrNameLst>
                                      </p:cBhvr>
                                      <p:to>
                                        <p:strVal val="visible"/>
                                      </p:to>
                                    </p:set>
                                    <p:animEffect transition="in" filter="fade">
                                      <p:cBhvr>
                                        <p:cTn id="71" dur="500"/>
                                        <p:tgtEl>
                                          <p:spTgt spid="212"/>
                                        </p:tgtEl>
                                      </p:cBhvr>
                                    </p:animEffect>
                                  </p:childTnLst>
                                </p:cTn>
                              </p:par>
                            </p:childTnLst>
                          </p:cTn>
                        </p:par>
                      </p:childTnLst>
                    </p:cTn>
                  </p:par>
                  <p:par>
                    <p:cTn id="72" fill="hold">
                      <p:stCondLst>
                        <p:cond delay="indefinite"/>
                      </p:stCondLst>
                      <p:childTnLst>
                        <p:par>
                          <p:cTn id="73" fill="hold">
                            <p:stCondLst>
                              <p:cond delay="0"/>
                            </p:stCondLst>
                            <p:childTnLst>
                              <p:par>
                                <p:cTn id="74" presetID="1" presetClass="entr" presetSubtype="0" fill="hold" grpId="0" nodeType="clickEffect">
                                  <p:stCondLst>
                                    <p:cond delay="0"/>
                                  </p:stCondLst>
                                  <p:childTnLst>
                                    <p:set>
                                      <p:cBhvr>
                                        <p:cTn id="75"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0" grpId="0">
        <p:bldAsOne/>
      </p:bldGraphic>
      <p:bldP spid="45" grpId="0" animBg="1"/>
      <p:bldP spid="45" grpId="1" animBg="1"/>
      <p:bldP spid="45" grpId="2" animBg="1"/>
      <p:bldP spid="47" grpId="0" animBg="1"/>
      <p:bldP spid="47" grpId="1" animBg="1"/>
      <p:bldP spid="47" grpId="2" animBg="1"/>
      <p:bldP spid="178" grpId="0" animBg="1"/>
      <p:bldP spid="204" grpId="0" animBg="1"/>
      <p:bldP spid="205" grpId="0" animBg="1"/>
      <p:bldP spid="206" grpId="0" animBg="1"/>
      <p:bldP spid="207" grpId="0" animBg="1"/>
      <p:bldP spid="208" grpId="0" animBg="1"/>
      <p:bldP spid="208" grpId="1" animBg="1"/>
      <p:bldP spid="208" grpId="2" animBg="1"/>
      <p:bldP spid="209" grpId="0" animBg="1"/>
      <p:bldP spid="209" grpId="1" animBg="1"/>
      <p:bldP spid="209" grpId="2" animBg="1"/>
      <p:bldP spid="212" grpId="0"/>
      <p:bldP spid="213" grpId="0"/>
      <p:bldP spid="3" grpId="0" animBg="1"/>
    </p:bldLst>
  </p:timing>
</p:sld>
</file>

<file path=ppt/slides/slide3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1057905" y="4529872"/>
            <a:ext cx="7032878" cy="956782"/>
            <a:chOff x="1057905" y="4543667"/>
            <a:chExt cx="7032878" cy="956782"/>
          </a:xfrm>
        </p:grpSpPr>
        <p:sp>
          <p:nvSpPr>
            <p:cNvPr id="38" name="Down Arrow 37"/>
            <p:cNvSpPr/>
            <p:nvPr/>
          </p:nvSpPr>
          <p:spPr>
            <a:xfrm>
              <a:off x="7253465" y="4543667"/>
              <a:ext cx="837318" cy="956782"/>
            </a:xfrm>
            <a:prstGeom prst="downArrow">
              <a:avLst/>
            </a:prstGeom>
            <a:solidFill>
              <a:schemeClr val="bg1">
                <a:lumMod val="8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Down Arrow 38"/>
            <p:cNvSpPr/>
            <p:nvPr/>
          </p:nvSpPr>
          <p:spPr>
            <a:xfrm>
              <a:off x="1057905" y="4543669"/>
              <a:ext cx="837318" cy="946630"/>
            </a:xfrm>
            <a:prstGeom prst="downArrow">
              <a:avLst/>
            </a:prstGeom>
            <a:solidFill>
              <a:schemeClr val="bg1">
                <a:lumMod val="8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9" name="Group 8"/>
          <p:cNvGrpSpPr/>
          <p:nvPr/>
        </p:nvGrpSpPr>
        <p:grpSpPr>
          <a:xfrm>
            <a:off x="1057905" y="2445128"/>
            <a:ext cx="7032878" cy="956782"/>
            <a:chOff x="1057905" y="2445128"/>
            <a:chExt cx="7032878" cy="956782"/>
          </a:xfrm>
        </p:grpSpPr>
        <p:sp>
          <p:nvSpPr>
            <p:cNvPr id="35" name="Down Arrow 34"/>
            <p:cNvSpPr/>
            <p:nvPr/>
          </p:nvSpPr>
          <p:spPr>
            <a:xfrm>
              <a:off x="7253465" y="2445128"/>
              <a:ext cx="837318" cy="956782"/>
            </a:xfrm>
            <a:prstGeom prst="downArrow">
              <a:avLst/>
            </a:prstGeom>
            <a:solidFill>
              <a:schemeClr val="bg1">
                <a:lumMod val="8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6" name="Down Arrow 55"/>
            <p:cNvSpPr/>
            <p:nvPr/>
          </p:nvSpPr>
          <p:spPr>
            <a:xfrm>
              <a:off x="1057905" y="2445130"/>
              <a:ext cx="837318" cy="946630"/>
            </a:xfrm>
            <a:prstGeom prst="downArrow">
              <a:avLst/>
            </a:prstGeom>
            <a:solidFill>
              <a:schemeClr val="bg1">
                <a:lumMod val="8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4" name="Rounded Rectangle 3"/>
          <p:cNvSpPr/>
          <p:nvPr/>
        </p:nvSpPr>
        <p:spPr>
          <a:xfrm>
            <a:off x="290253" y="1306738"/>
            <a:ext cx="8637848" cy="1149911"/>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p:txBody>
          <a:bodyPr>
            <a:normAutofit/>
          </a:bodyPr>
          <a:lstStyle/>
          <a:p>
            <a:r>
              <a:rPr lang="en-US" sz="4400" dirty="0"/>
              <a:t>Heterogeneous-Reliability Memory</a:t>
            </a:r>
          </a:p>
        </p:txBody>
      </p:sp>
      <p:grpSp>
        <p:nvGrpSpPr>
          <p:cNvPr id="40" name="Group 39"/>
          <p:cNvGrpSpPr/>
          <p:nvPr/>
        </p:nvGrpSpPr>
        <p:grpSpPr>
          <a:xfrm>
            <a:off x="676479" y="1484379"/>
            <a:ext cx="7780548" cy="800460"/>
            <a:chOff x="644685" y="3285404"/>
            <a:chExt cx="7780548" cy="800460"/>
          </a:xfrm>
        </p:grpSpPr>
        <p:sp>
          <p:nvSpPr>
            <p:cNvPr id="5" name="Cloud 4"/>
            <p:cNvSpPr/>
            <p:nvPr/>
          </p:nvSpPr>
          <p:spPr>
            <a:xfrm>
              <a:off x="644685" y="3285407"/>
              <a:ext cx="1296758" cy="800457"/>
            </a:xfrm>
            <a:prstGeom prst="cloud">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App 1 data A</a:t>
              </a:r>
            </a:p>
          </p:txBody>
        </p:sp>
        <p:sp>
          <p:nvSpPr>
            <p:cNvPr id="6" name="Cloud 5"/>
            <p:cNvSpPr/>
            <p:nvPr/>
          </p:nvSpPr>
          <p:spPr>
            <a:xfrm>
              <a:off x="1941443" y="3285407"/>
              <a:ext cx="1296758" cy="800457"/>
            </a:xfrm>
            <a:prstGeom prst="cloud">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App 1 data B</a:t>
              </a:r>
            </a:p>
          </p:txBody>
        </p:sp>
        <p:sp>
          <p:nvSpPr>
            <p:cNvPr id="11" name="Cloud 10"/>
            <p:cNvSpPr/>
            <p:nvPr/>
          </p:nvSpPr>
          <p:spPr>
            <a:xfrm>
              <a:off x="3238201" y="3285407"/>
              <a:ext cx="1296758" cy="800457"/>
            </a:xfrm>
            <a:prstGeom prst="cloud">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App 2 data A</a:t>
              </a:r>
            </a:p>
          </p:txBody>
        </p:sp>
        <p:sp>
          <p:nvSpPr>
            <p:cNvPr id="12" name="Cloud 11"/>
            <p:cNvSpPr/>
            <p:nvPr/>
          </p:nvSpPr>
          <p:spPr>
            <a:xfrm>
              <a:off x="4534959" y="3285406"/>
              <a:ext cx="1296758" cy="800457"/>
            </a:xfrm>
            <a:prstGeom prst="cloud">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App 2 data B</a:t>
              </a:r>
            </a:p>
          </p:txBody>
        </p:sp>
        <p:sp>
          <p:nvSpPr>
            <p:cNvPr id="13" name="Cloud 12"/>
            <p:cNvSpPr/>
            <p:nvPr/>
          </p:nvSpPr>
          <p:spPr>
            <a:xfrm>
              <a:off x="5831717" y="3285405"/>
              <a:ext cx="1296758" cy="800457"/>
            </a:xfrm>
            <a:prstGeom prst="cloud">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App 3 data A</a:t>
              </a:r>
            </a:p>
          </p:txBody>
        </p:sp>
        <p:sp>
          <p:nvSpPr>
            <p:cNvPr id="14" name="Cloud 13"/>
            <p:cNvSpPr/>
            <p:nvPr/>
          </p:nvSpPr>
          <p:spPr>
            <a:xfrm>
              <a:off x="7128475" y="3285404"/>
              <a:ext cx="1296758" cy="800457"/>
            </a:xfrm>
            <a:prstGeom prst="cloud">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App 3 data B</a:t>
              </a:r>
            </a:p>
          </p:txBody>
        </p:sp>
      </p:grpSp>
      <p:sp>
        <p:nvSpPr>
          <p:cNvPr id="52" name="Rectangle 51"/>
          <p:cNvSpPr/>
          <p:nvPr/>
        </p:nvSpPr>
        <p:spPr>
          <a:xfrm>
            <a:off x="890513" y="4513248"/>
            <a:ext cx="7367662" cy="95410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sng" strike="noStrike" kern="1200" cap="none" spc="0" normalizeH="0" baseline="0" noProof="0" dirty="0">
                <a:ln>
                  <a:noFill/>
                </a:ln>
                <a:solidFill>
                  <a:prstClr val="black"/>
                </a:solidFill>
                <a:effectLst/>
                <a:uLnTx/>
                <a:uFillTx/>
                <a:latin typeface="Calibri" panose="020F0502020204030204"/>
                <a:ea typeface="+mn-ea"/>
                <a:cs typeface="+mn-cs"/>
              </a:rPr>
              <a:t>Step 2</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800" b="0" i="0" u="none" strike="noStrike" kern="1200" cap="none" spc="0" normalizeH="0" baseline="0" noProof="0" dirty="0">
                <a:ln>
                  <a:noFill/>
                </a:ln>
                <a:solidFill>
                  <a:srgbClr val="FF0000"/>
                </a:solidFill>
                <a:effectLst/>
                <a:uLnTx/>
                <a:uFillTx/>
                <a:latin typeface="Calibri" panose="020F0502020204030204"/>
                <a:ea typeface="+mn-ea"/>
                <a:cs typeface="+mn-cs"/>
              </a:rPr>
              <a:t>Map</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application data to the </a:t>
            </a:r>
            <a:r>
              <a:rPr kumimoji="0" lang="en-US" sz="2800" b="0" i="1" u="none" strike="noStrike" kern="1200" cap="none" spc="0" normalizeH="0" baseline="0" noProof="0" dirty="0">
                <a:ln>
                  <a:noFill/>
                </a:ln>
                <a:solidFill>
                  <a:srgbClr val="FF0000"/>
                </a:solidFill>
                <a:effectLst/>
                <a:uLnTx/>
                <a:uFillTx/>
                <a:latin typeface="Calibri" panose="020F0502020204030204"/>
                <a:ea typeface="+mn-ea"/>
                <a:cs typeface="+mn-cs"/>
              </a:rPr>
              <a:t>HRM</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system enabled by</a:t>
            </a:r>
            <a:r>
              <a:rPr kumimoji="0" lang="en-US" sz="2800" b="0" i="0" u="none" strike="noStrike" kern="1200" cap="none" spc="0" normalizeH="0" baseline="0" noProof="0" dirty="0">
                <a:ln>
                  <a:noFill/>
                </a:ln>
                <a:solidFill>
                  <a:srgbClr val="FF0000"/>
                </a:solidFill>
                <a:effectLst/>
                <a:uLnTx/>
                <a:uFillTx/>
                <a:latin typeface="Calibri" panose="020F0502020204030204"/>
                <a:ea typeface="+mn-ea"/>
                <a:cs typeface="+mn-cs"/>
              </a:rPr>
              <a:t> </a:t>
            </a:r>
            <a:r>
              <a:rPr kumimoji="0" lang="en-US" sz="2800" b="0" i="1" u="none" strike="noStrike" kern="1200" cap="none" spc="0" normalizeH="0" baseline="0" noProof="0" dirty="0">
                <a:ln>
                  <a:noFill/>
                </a:ln>
                <a:solidFill>
                  <a:srgbClr val="FF0000"/>
                </a:solidFill>
                <a:effectLst/>
                <a:uLnTx/>
                <a:uFillTx/>
                <a:latin typeface="Calibri" panose="020F0502020204030204"/>
                <a:ea typeface="+mn-ea"/>
                <a:cs typeface="+mn-cs"/>
              </a:rPr>
              <a:t>SW/HW cooperative solutions</a:t>
            </a:r>
            <a:endParaRPr kumimoji="0" lang="en-US" sz="2800" b="0" i="1"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4" name="Rounded Rectangle 43"/>
          <p:cNvSpPr/>
          <p:nvPr/>
        </p:nvSpPr>
        <p:spPr>
          <a:xfrm>
            <a:off x="1663665" y="2397925"/>
            <a:ext cx="5821358" cy="1055608"/>
          </a:xfrm>
          <a:prstGeom prst="round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sng" strike="noStrike" kern="1200" cap="none" spc="0" normalizeH="0" baseline="0" noProof="0" dirty="0">
                <a:ln>
                  <a:noFill/>
                </a:ln>
                <a:solidFill>
                  <a:prstClr val="black"/>
                </a:solidFill>
                <a:effectLst/>
                <a:uLnTx/>
                <a:uFillTx/>
                <a:latin typeface="Calibri" panose="020F0502020204030204"/>
                <a:ea typeface="+mn-ea"/>
                <a:cs typeface="+mn-cs"/>
              </a:rPr>
              <a:t>Step 1</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800" b="0" i="0" u="none" strike="noStrike" kern="1200" cap="none" spc="0" normalizeH="0" baseline="0" noProof="0" dirty="0">
                <a:ln>
                  <a:noFill/>
                </a:ln>
                <a:solidFill>
                  <a:srgbClr val="FF0000"/>
                </a:solidFill>
                <a:effectLst/>
                <a:uLnTx/>
                <a:uFillTx/>
                <a:latin typeface="Calibri" panose="020F0502020204030204"/>
                <a:ea typeface="+mn-ea"/>
                <a:cs typeface="+mn-cs"/>
              </a:rPr>
              <a:t>Characterize</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and </a:t>
            </a:r>
            <a:r>
              <a:rPr kumimoji="0" lang="en-US" sz="2800" b="0" i="0" u="none" strike="noStrike" kern="1200" cap="none" spc="0" normalizeH="0" baseline="0" noProof="0" dirty="0">
                <a:ln>
                  <a:noFill/>
                </a:ln>
                <a:solidFill>
                  <a:srgbClr val="FF0000"/>
                </a:solidFill>
                <a:effectLst/>
                <a:uLnTx/>
                <a:uFillTx/>
                <a:latin typeface="Calibri" panose="020F0502020204030204"/>
                <a:ea typeface="+mn-ea"/>
                <a:cs typeface="+mn-cs"/>
              </a:rPr>
              <a:t>classify</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application memory error tolerance</a:t>
            </a:r>
          </a:p>
        </p:txBody>
      </p:sp>
      <p:grpSp>
        <p:nvGrpSpPr>
          <p:cNvPr id="20" name="Group 18"/>
          <p:cNvGrpSpPr/>
          <p:nvPr/>
        </p:nvGrpSpPr>
        <p:grpSpPr>
          <a:xfrm>
            <a:off x="253075" y="5359622"/>
            <a:ext cx="8707801" cy="1267072"/>
            <a:chOff x="253075" y="5359622"/>
            <a:chExt cx="8707801" cy="1267072"/>
          </a:xfrm>
        </p:grpSpPr>
        <p:sp>
          <p:nvSpPr>
            <p:cNvPr id="33" name="Rounded Rectangle 21"/>
            <p:cNvSpPr/>
            <p:nvPr/>
          </p:nvSpPr>
          <p:spPr>
            <a:xfrm>
              <a:off x="253075" y="5476783"/>
              <a:ext cx="8637848" cy="1149911"/>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8" name="Group 28"/>
            <p:cNvGrpSpPr/>
            <p:nvPr/>
          </p:nvGrpSpPr>
          <p:grpSpPr>
            <a:xfrm>
              <a:off x="676479" y="5712919"/>
              <a:ext cx="7780548" cy="710040"/>
              <a:chOff x="676479" y="5712919"/>
              <a:chExt cx="7780548" cy="710040"/>
            </a:xfrm>
          </p:grpSpPr>
          <p:sp>
            <p:nvSpPr>
              <p:cNvPr id="58" name="Rounded Rectangle 33"/>
              <p:cNvSpPr/>
              <p:nvPr/>
            </p:nvSpPr>
            <p:spPr>
              <a:xfrm>
                <a:off x="676479" y="5724440"/>
                <a:ext cx="1296758" cy="698519"/>
              </a:xfrm>
              <a:prstGeom prst="roundRect">
                <a:avLst/>
              </a:prstGeom>
              <a:noFill/>
              <a:ln w="381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Reliable memory</a:t>
                </a:r>
              </a:p>
            </p:txBody>
          </p:sp>
          <p:sp>
            <p:nvSpPr>
              <p:cNvPr id="60" name="Rounded Rectangle 35"/>
              <p:cNvSpPr/>
              <p:nvPr/>
            </p:nvSpPr>
            <p:spPr>
              <a:xfrm>
                <a:off x="1973237" y="5724440"/>
                <a:ext cx="3890274" cy="698519"/>
              </a:xfrm>
              <a:prstGeom prst="roundRect">
                <a:avLst/>
              </a:prstGeom>
              <a:noFill/>
              <a:ln w="381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Parity memory </a:t>
                </a:r>
                <a:b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 software recovery (</a:t>
                </a:r>
                <a:r>
                  <a:rPr kumimoji="0" lang="en-US" sz="2000" b="0" i="0" u="none" strike="noStrike" kern="1200" cap="none" spc="0" normalizeH="0" baseline="0" noProof="0" dirty="0" err="1">
                    <a:ln>
                      <a:noFill/>
                    </a:ln>
                    <a:solidFill>
                      <a:prstClr val="black"/>
                    </a:solidFill>
                    <a:effectLst/>
                    <a:uLnTx/>
                    <a:uFillTx/>
                    <a:latin typeface="Calibri" panose="020F0502020204030204"/>
                    <a:ea typeface="+mn-ea"/>
                    <a:cs typeface="+mn-cs"/>
                  </a:rPr>
                  <a:t>Par+R</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61" name="Rounded Rectangle 36"/>
              <p:cNvSpPr/>
              <p:nvPr/>
            </p:nvSpPr>
            <p:spPr>
              <a:xfrm>
                <a:off x="5863511" y="5712919"/>
                <a:ext cx="2593516" cy="698519"/>
              </a:xfrm>
              <a:prstGeom prst="roundRect">
                <a:avLst/>
              </a:prstGeom>
              <a:noFill/>
              <a:ln w="381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Low-cost memory</a:t>
                </a:r>
              </a:p>
            </p:txBody>
          </p:sp>
        </p:grpSp>
        <p:sp>
          <p:nvSpPr>
            <p:cNvPr id="43" name="TextBox 29"/>
            <p:cNvSpPr txBox="1"/>
            <p:nvPr/>
          </p:nvSpPr>
          <p:spPr>
            <a:xfrm>
              <a:off x="7485023" y="5359622"/>
              <a:ext cx="1475853"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Unreliable</a:t>
              </a:r>
            </a:p>
          </p:txBody>
        </p:sp>
        <p:sp>
          <p:nvSpPr>
            <p:cNvPr id="45" name="TextBox 30"/>
            <p:cNvSpPr txBox="1"/>
            <p:nvPr/>
          </p:nvSpPr>
          <p:spPr>
            <a:xfrm>
              <a:off x="265997" y="5372982"/>
              <a:ext cx="1174745"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Reliable</a:t>
              </a:r>
            </a:p>
          </p:txBody>
        </p:sp>
      </p:grpSp>
      <p:grpSp>
        <p:nvGrpSpPr>
          <p:cNvPr id="29" name="Group 28"/>
          <p:cNvGrpSpPr/>
          <p:nvPr/>
        </p:nvGrpSpPr>
        <p:grpSpPr>
          <a:xfrm>
            <a:off x="220417" y="3391760"/>
            <a:ext cx="8800185" cy="1268831"/>
            <a:chOff x="220417" y="3391760"/>
            <a:chExt cx="8800185" cy="1268831"/>
          </a:xfrm>
        </p:grpSpPr>
        <p:grpSp>
          <p:nvGrpSpPr>
            <p:cNvPr id="10" name="Group 9"/>
            <p:cNvGrpSpPr/>
            <p:nvPr/>
          </p:nvGrpSpPr>
          <p:grpSpPr>
            <a:xfrm>
              <a:off x="220417" y="3391760"/>
              <a:ext cx="8800185" cy="1268831"/>
              <a:chOff x="220417" y="3391760"/>
              <a:chExt cx="8800185" cy="1268831"/>
            </a:xfrm>
          </p:grpSpPr>
          <p:sp>
            <p:nvSpPr>
              <p:cNvPr id="32" name="Rounded Rectangle 31"/>
              <p:cNvSpPr/>
              <p:nvPr/>
            </p:nvSpPr>
            <p:spPr>
              <a:xfrm>
                <a:off x="290253" y="3391760"/>
                <a:ext cx="8637848" cy="1149911"/>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TextBox 7"/>
              <p:cNvSpPr txBox="1"/>
              <p:nvPr/>
            </p:nvSpPr>
            <p:spPr>
              <a:xfrm>
                <a:off x="220417" y="4198926"/>
                <a:ext cx="1535036"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0000"/>
                    </a:solidFill>
                    <a:effectLst/>
                    <a:uLnTx/>
                    <a:uFillTx/>
                    <a:latin typeface="Calibri" panose="020F0502020204030204"/>
                    <a:ea typeface="+mn-ea"/>
                    <a:cs typeface="+mn-cs"/>
                  </a:rPr>
                  <a:t>Vulnerable</a:t>
                </a:r>
              </a:p>
            </p:txBody>
          </p:sp>
          <p:sp>
            <p:nvSpPr>
              <p:cNvPr id="42" name="TextBox 41"/>
              <p:cNvSpPr txBox="1"/>
              <p:nvPr/>
            </p:nvSpPr>
            <p:spPr>
              <a:xfrm>
                <a:off x="7816105" y="4198926"/>
                <a:ext cx="1204497"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8000"/>
                    </a:solidFill>
                    <a:effectLst/>
                    <a:uLnTx/>
                    <a:uFillTx/>
                    <a:latin typeface="Calibri" panose="020F0502020204030204"/>
                    <a:ea typeface="+mn-ea"/>
                    <a:cs typeface="+mn-cs"/>
                  </a:rPr>
                  <a:t>Tolerant</a:t>
                </a:r>
              </a:p>
            </p:txBody>
          </p:sp>
        </p:grpSp>
        <p:grpSp>
          <p:nvGrpSpPr>
            <p:cNvPr id="22" name="Group 21"/>
            <p:cNvGrpSpPr/>
            <p:nvPr/>
          </p:nvGrpSpPr>
          <p:grpSpPr>
            <a:xfrm>
              <a:off x="677394" y="3515307"/>
              <a:ext cx="7779633" cy="897736"/>
              <a:chOff x="677394" y="3515307"/>
              <a:chExt cx="7779633" cy="897736"/>
            </a:xfrm>
          </p:grpSpPr>
          <p:sp>
            <p:nvSpPr>
              <p:cNvPr id="15" name="Rectangle 14"/>
              <p:cNvSpPr/>
              <p:nvPr/>
            </p:nvSpPr>
            <p:spPr>
              <a:xfrm>
                <a:off x="677394" y="3515307"/>
                <a:ext cx="1296758" cy="800457"/>
              </a:xfrm>
              <a:prstGeom prst="rect">
                <a:avLst/>
              </a:prstGeom>
              <a:solidFill>
                <a:srgbClr val="375DA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App 1 data A</a:t>
                </a:r>
              </a:p>
            </p:txBody>
          </p:sp>
          <p:sp>
            <p:nvSpPr>
              <p:cNvPr id="17" name="Oval 16"/>
              <p:cNvSpPr/>
              <p:nvPr/>
            </p:nvSpPr>
            <p:spPr>
              <a:xfrm>
                <a:off x="5862596" y="3531931"/>
                <a:ext cx="1296758" cy="800457"/>
              </a:xfrm>
              <a:prstGeom prst="ellipse">
                <a:avLst/>
              </a:prstGeom>
              <a:solidFill>
                <a:srgbClr val="4472C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App 2 data A</a:t>
                </a:r>
              </a:p>
            </p:txBody>
          </p:sp>
          <p:sp>
            <p:nvSpPr>
              <p:cNvPr id="21" name="Oval 20"/>
              <p:cNvSpPr/>
              <p:nvPr/>
            </p:nvSpPr>
            <p:spPr>
              <a:xfrm>
                <a:off x="7160269" y="3531931"/>
                <a:ext cx="1296758" cy="800457"/>
              </a:xfrm>
              <a:prstGeom prst="ellipse">
                <a:avLst/>
              </a:prstGeom>
              <a:solidFill>
                <a:srgbClr val="4472C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App 2 data B</a:t>
                </a:r>
              </a:p>
            </p:txBody>
          </p:sp>
          <p:grpSp>
            <p:nvGrpSpPr>
              <p:cNvPr id="23" name="Group 22"/>
              <p:cNvGrpSpPr/>
              <p:nvPr/>
            </p:nvGrpSpPr>
            <p:grpSpPr>
              <a:xfrm>
                <a:off x="3270910" y="3515307"/>
                <a:ext cx="1296758" cy="897736"/>
                <a:chOff x="3238201" y="4595275"/>
                <a:chExt cx="1296758" cy="897736"/>
              </a:xfrm>
            </p:grpSpPr>
            <p:sp>
              <p:nvSpPr>
                <p:cNvPr id="24" name="Isosceles Triangle 23"/>
                <p:cNvSpPr/>
                <p:nvPr/>
              </p:nvSpPr>
              <p:spPr>
                <a:xfrm>
                  <a:off x="3238201" y="4595275"/>
                  <a:ext cx="1296758" cy="800457"/>
                </a:xfrm>
                <a:prstGeom prst="triangl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5" name="Rectangle 24"/>
                <p:cNvSpPr/>
                <p:nvPr/>
              </p:nvSpPr>
              <p:spPr>
                <a:xfrm>
                  <a:off x="3308171" y="4785125"/>
                  <a:ext cx="1156818" cy="70788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App 3 data A</a:t>
                  </a:r>
                </a:p>
              </p:txBody>
            </p:sp>
          </p:grpSp>
          <p:grpSp>
            <p:nvGrpSpPr>
              <p:cNvPr id="26" name="Group 25"/>
              <p:cNvGrpSpPr/>
              <p:nvPr/>
            </p:nvGrpSpPr>
            <p:grpSpPr>
              <a:xfrm>
                <a:off x="4566753" y="3515307"/>
                <a:ext cx="1296758" cy="897736"/>
                <a:chOff x="3238201" y="4595275"/>
                <a:chExt cx="1296758" cy="897736"/>
              </a:xfrm>
            </p:grpSpPr>
            <p:sp>
              <p:nvSpPr>
                <p:cNvPr id="27" name="Isosceles Triangle 26"/>
                <p:cNvSpPr/>
                <p:nvPr/>
              </p:nvSpPr>
              <p:spPr>
                <a:xfrm>
                  <a:off x="3238201" y="4595275"/>
                  <a:ext cx="1296758" cy="800457"/>
                </a:xfrm>
                <a:prstGeom prst="triangl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8" name="Rectangle 27"/>
                <p:cNvSpPr/>
                <p:nvPr/>
              </p:nvSpPr>
              <p:spPr>
                <a:xfrm>
                  <a:off x="3308171" y="4785125"/>
                  <a:ext cx="1156818" cy="70788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App 3 data B</a:t>
                  </a:r>
                </a:p>
              </p:txBody>
            </p:sp>
          </p:grpSp>
          <p:grpSp>
            <p:nvGrpSpPr>
              <p:cNvPr id="46" name="Group 45"/>
              <p:cNvGrpSpPr/>
              <p:nvPr/>
            </p:nvGrpSpPr>
            <p:grpSpPr>
              <a:xfrm>
                <a:off x="1990606" y="3515307"/>
                <a:ext cx="1296758" cy="897736"/>
                <a:chOff x="3238201" y="4595275"/>
                <a:chExt cx="1296758" cy="897736"/>
              </a:xfrm>
            </p:grpSpPr>
            <p:sp>
              <p:nvSpPr>
                <p:cNvPr id="47" name="Isosceles Triangle 46"/>
                <p:cNvSpPr/>
                <p:nvPr/>
              </p:nvSpPr>
              <p:spPr>
                <a:xfrm>
                  <a:off x="3238201" y="4595275"/>
                  <a:ext cx="1296758" cy="800457"/>
                </a:xfrm>
                <a:prstGeom prst="triangl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8" name="Rectangle 47"/>
                <p:cNvSpPr/>
                <p:nvPr/>
              </p:nvSpPr>
              <p:spPr>
                <a:xfrm>
                  <a:off x="3308171" y="4785125"/>
                  <a:ext cx="1156818" cy="70788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App 1 data B</a:t>
                  </a:r>
                </a:p>
              </p:txBody>
            </p:sp>
          </p:grpSp>
        </p:grpSp>
      </p:grpSp>
      <p:sp>
        <p:nvSpPr>
          <p:cNvPr id="19" name="Slide Number Placeholder 1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B4CB9A-C63F-4E87-AA38-9916D0B520C4}" type="slidenum">
              <a:rPr kumimoji="0" lang="en-US" sz="16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375</a:t>
            </a:fld>
            <a:endParaRPr kumimoji="0" lang="en-US" sz="1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18657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par>
                                <p:cTn id="8" presetID="22" presetClass="entr" presetSubtype="1" fill="hold" nodeType="withEffect">
                                  <p:stCondLst>
                                    <p:cond delay="0"/>
                                  </p:stCondLst>
                                  <p:childTnLst>
                                    <p:set>
                                      <p:cBhvr>
                                        <p:cTn id="9" dur="1" fill="hold">
                                          <p:stCondLst>
                                            <p:cond delay="0"/>
                                          </p:stCondLst>
                                        </p:cTn>
                                        <p:tgtEl>
                                          <p:spTgt spid="40"/>
                                        </p:tgtEl>
                                        <p:attrNameLst>
                                          <p:attrName>style.visibility</p:attrName>
                                        </p:attrNameLst>
                                      </p:cBhvr>
                                      <p:to>
                                        <p:strVal val="visible"/>
                                      </p:to>
                                    </p:set>
                                    <p:animEffect transition="in" filter="wipe(up)">
                                      <p:cBhvr>
                                        <p:cTn id="10" dur="500"/>
                                        <p:tgtEl>
                                          <p:spTgt spid="40"/>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1" fill="hold" grpId="0" nodeType="clickEffect">
                                  <p:stCondLst>
                                    <p:cond delay="0"/>
                                  </p:stCondLst>
                                  <p:iterate type="lt">
                                    <p:tmPct val="0"/>
                                  </p:iterate>
                                  <p:childTnLst>
                                    <p:set>
                                      <p:cBhvr>
                                        <p:cTn id="14" dur="1" fill="hold">
                                          <p:stCondLst>
                                            <p:cond delay="0"/>
                                          </p:stCondLst>
                                        </p:cTn>
                                        <p:tgtEl>
                                          <p:spTgt spid="44"/>
                                        </p:tgtEl>
                                        <p:attrNameLst>
                                          <p:attrName>style.visibility</p:attrName>
                                        </p:attrNameLst>
                                      </p:cBhvr>
                                      <p:to>
                                        <p:strVal val="visible"/>
                                      </p:to>
                                    </p:set>
                                    <p:animEffect transition="in" filter="wipe(up)">
                                      <p:cBhvr>
                                        <p:cTn id="15" dur="500"/>
                                        <p:tgtEl>
                                          <p:spTgt spid="44"/>
                                        </p:tgtEl>
                                      </p:cBhvr>
                                    </p:animEffect>
                                  </p:childTnLst>
                                </p:cTn>
                              </p:par>
                              <p:par>
                                <p:cTn id="16" presetID="22" presetClass="entr" presetSubtype="1" fill="hold"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wipe(up)">
                                      <p:cBhvr>
                                        <p:cTn id="18" dur="500"/>
                                        <p:tgtEl>
                                          <p:spTgt spid="9"/>
                                        </p:tgtEl>
                                      </p:cBhvr>
                                    </p:animEffect>
                                  </p:childTnLst>
                                </p:cTn>
                              </p:par>
                            </p:childTnLst>
                          </p:cTn>
                        </p:par>
                        <p:par>
                          <p:cTn id="19" fill="hold">
                            <p:stCondLst>
                              <p:cond delay="500"/>
                            </p:stCondLst>
                            <p:childTnLst>
                              <p:par>
                                <p:cTn id="20" presetID="22" presetClass="entr" presetSubtype="1" fill="hold" nodeType="afterEffect">
                                  <p:stCondLst>
                                    <p:cond delay="0"/>
                                  </p:stCondLst>
                                  <p:childTnLst>
                                    <p:set>
                                      <p:cBhvr>
                                        <p:cTn id="21" dur="1" fill="hold">
                                          <p:stCondLst>
                                            <p:cond delay="0"/>
                                          </p:stCondLst>
                                        </p:cTn>
                                        <p:tgtEl>
                                          <p:spTgt spid="29"/>
                                        </p:tgtEl>
                                        <p:attrNameLst>
                                          <p:attrName>style.visibility</p:attrName>
                                        </p:attrNameLst>
                                      </p:cBhvr>
                                      <p:to>
                                        <p:strVal val="visible"/>
                                      </p:to>
                                    </p:set>
                                    <p:animEffect transition="in" filter="wipe(up)">
                                      <p:cBhvr>
                                        <p:cTn id="22" dur="500"/>
                                        <p:tgtEl>
                                          <p:spTgt spid="29"/>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ipe(up)">
                                      <p:cBhvr>
                                        <p:cTn id="27" dur="500"/>
                                        <p:tgtEl>
                                          <p:spTgt spid="7"/>
                                        </p:tgtEl>
                                      </p:cBhvr>
                                    </p:animEffect>
                                  </p:childTnLst>
                                </p:cTn>
                              </p:par>
                              <p:par>
                                <p:cTn id="28" presetID="22" presetClass="entr" presetSubtype="1" fill="hold" grpId="0" nodeType="withEffect">
                                  <p:stCondLst>
                                    <p:cond delay="0"/>
                                  </p:stCondLst>
                                  <p:childTnLst>
                                    <p:set>
                                      <p:cBhvr>
                                        <p:cTn id="29" dur="1" fill="hold">
                                          <p:stCondLst>
                                            <p:cond delay="0"/>
                                          </p:stCondLst>
                                        </p:cTn>
                                        <p:tgtEl>
                                          <p:spTgt spid="52"/>
                                        </p:tgtEl>
                                        <p:attrNameLst>
                                          <p:attrName>style.visibility</p:attrName>
                                        </p:attrNameLst>
                                      </p:cBhvr>
                                      <p:to>
                                        <p:strVal val="visible"/>
                                      </p:to>
                                    </p:set>
                                    <p:animEffect transition="in" filter="wipe(up)">
                                      <p:cBhvr>
                                        <p:cTn id="30" dur="500"/>
                                        <p:tgtEl>
                                          <p:spTgt spid="52"/>
                                        </p:tgtEl>
                                      </p:cBhvr>
                                    </p:animEffect>
                                  </p:childTnLst>
                                </p:cTn>
                              </p:par>
                            </p:childTnLst>
                          </p:cTn>
                        </p:par>
                        <p:par>
                          <p:cTn id="31" fill="hold">
                            <p:stCondLst>
                              <p:cond delay="500"/>
                            </p:stCondLst>
                            <p:childTnLst>
                              <p:par>
                                <p:cTn id="32" presetID="22" presetClass="entr" presetSubtype="1" fill="hold" nodeType="afterEffect">
                                  <p:stCondLst>
                                    <p:cond delay="0"/>
                                  </p:stCondLst>
                                  <p:childTnLst>
                                    <p:set>
                                      <p:cBhvr>
                                        <p:cTn id="33" dur="1" fill="hold">
                                          <p:stCondLst>
                                            <p:cond delay="0"/>
                                          </p:stCondLst>
                                        </p:cTn>
                                        <p:tgtEl>
                                          <p:spTgt spid="20"/>
                                        </p:tgtEl>
                                        <p:attrNameLst>
                                          <p:attrName>style.visibility</p:attrName>
                                        </p:attrNameLst>
                                      </p:cBhvr>
                                      <p:to>
                                        <p:strVal val="visible"/>
                                      </p:to>
                                    </p:set>
                                    <p:animEffect transition="in" filter="wipe(up)">
                                      <p:cBhvr>
                                        <p:cTn id="34"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2" grpId="0"/>
      <p:bldP spid="44" grpId="0"/>
    </p:bldLst>
  </p:timing>
</p:sld>
</file>

<file path=ppt/slides/slide3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t>More on Heterogeneous-Reliability Memory</a:t>
            </a:r>
          </a:p>
        </p:txBody>
      </p:sp>
      <p:sp>
        <p:nvSpPr>
          <p:cNvPr id="3" name="Content Placeholder 2"/>
          <p:cNvSpPr>
            <a:spLocks noGrp="1"/>
          </p:cNvSpPr>
          <p:nvPr>
            <p:ph idx="1"/>
          </p:nvPr>
        </p:nvSpPr>
        <p:spPr>
          <a:xfrm>
            <a:off x="228600" y="980728"/>
            <a:ext cx="8807896" cy="5051648"/>
          </a:xfrm>
        </p:spPr>
        <p:txBody>
          <a:bodyPr/>
          <a:lstStyle/>
          <a:p>
            <a:r>
              <a:rPr lang="en-US" sz="1800" dirty="0" err="1"/>
              <a:t>Yixin</a:t>
            </a:r>
            <a:r>
              <a:rPr lang="en-US" sz="1800" dirty="0"/>
              <a:t> </a:t>
            </a:r>
            <a:r>
              <a:rPr lang="en-US" sz="1800" dirty="0" err="1"/>
              <a:t>Luo</a:t>
            </a:r>
            <a:r>
              <a:rPr lang="en-US" sz="1800" dirty="0"/>
              <a:t>, </a:t>
            </a:r>
            <a:r>
              <a:rPr lang="en-US" sz="1800" dirty="0" err="1"/>
              <a:t>Sriram</a:t>
            </a:r>
            <a:r>
              <a:rPr lang="en-US" sz="1800" dirty="0"/>
              <a:t> </a:t>
            </a:r>
            <a:r>
              <a:rPr lang="en-US" sz="1800" dirty="0" err="1"/>
              <a:t>Govindan</a:t>
            </a:r>
            <a:r>
              <a:rPr lang="en-US" sz="1800" dirty="0"/>
              <a:t>, </a:t>
            </a:r>
            <a:r>
              <a:rPr lang="en-US" sz="1800" dirty="0" err="1"/>
              <a:t>Bikash</a:t>
            </a:r>
            <a:r>
              <a:rPr lang="en-US" sz="1800" dirty="0"/>
              <a:t> Sharma, Mark </a:t>
            </a:r>
            <a:r>
              <a:rPr lang="en-US" sz="1800" dirty="0" err="1"/>
              <a:t>Santaniello</a:t>
            </a:r>
            <a:r>
              <a:rPr lang="en-US" sz="1800" dirty="0"/>
              <a:t>, Justin Meza, </a:t>
            </a:r>
            <a:r>
              <a:rPr lang="en-US" sz="1800" dirty="0" err="1"/>
              <a:t>Aman</a:t>
            </a:r>
            <a:r>
              <a:rPr lang="en-US" sz="1800" dirty="0"/>
              <a:t> </a:t>
            </a:r>
            <a:r>
              <a:rPr lang="en-US" sz="1800" dirty="0" err="1"/>
              <a:t>Kansal</a:t>
            </a:r>
            <a:r>
              <a:rPr lang="en-US" sz="1800" dirty="0"/>
              <a:t>, </a:t>
            </a:r>
            <a:r>
              <a:rPr lang="en-US" sz="1800" dirty="0" err="1"/>
              <a:t>Jie</a:t>
            </a:r>
            <a:r>
              <a:rPr lang="en-US" sz="1800" dirty="0"/>
              <a:t> Liu, </a:t>
            </a:r>
            <a:r>
              <a:rPr lang="en-US" sz="1800" dirty="0" err="1"/>
              <a:t>Badriddine</a:t>
            </a:r>
            <a:r>
              <a:rPr lang="en-US" sz="1800" dirty="0"/>
              <a:t> </a:t>
            </a:r>
            <a:r>
              <a:rPr lang="en-US" sz="1800" dirty="0" err="1"/>
              <a:t>Khessib</a:t>
            </a:r>
            <a:r>
              <a:rPr lang="en-US" sz="1800" dirty="0"/>
              <a:t>, </a:t>
            </a:r>
            <a:r>
              <a:rPr lang="en-US" sz="1800" dirty="0" err="1"/>
              <a:t>Kushagra</a:t>
            </a:r>
            <a:r>
              <a:rPr lang="en-US" sz="1800" dirty="0"/>
              <a:t> </a:t>
            </a:r>
            <a:r>
              <a:rPr lang="en-US" sz="1800" dirty="0" err="1"/>
              <a:t>Vaid</a:t>
            </a:r>
            <a:r>
              <a:rPr lang="en-US" sz="1800" dirty="0"/>
              <a:t>, and Onur Mutlu,</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"Characterizing Application Memory Error Vulnerability to Optimize Data Center Cost via Heterogeneous-Reliability Memory"</a:t>
            </a:r>
            <a:r>
              <a:rPr lang="en-US" sz="1800" dirty="0">
                <a:solidFill>
                  <a:srgbClr val="0432FF"/>
                </a:solidFill>
              </a:rPr>
              <a:t> </a:t>
            </a:r>
            <a:br>
              <a:rPr lang="en-US" sz="1800" dirty="0">
                <a:solidFill>
                  <a:srgbClr val="0432FF"/>
                </a:solidFill>
              </a:rPr>
            </a:br>
            <a:r>
              <a:rPr lang="en-US" sz="1800" i="1" dirty="0"/>
              <a:t>Proceedings of the </a:t>
            </a:r>
            <a:r>
              <a:rPr lang="en-US" sz="1800" i="1" dirty="0">
                <a:hlinkClick r:id="rId3"/>
              </a:rPr>
              <a:t>44th Annual IEEE/IFIP International Conference on Dependable Systems and Networks </a:t>
            </a:r>
            <a:r>
              <a:rPr lang="en-US" sz="1800" i="1" dirty="0"/>
              <a:t>(</a:t>
            </a:r>
            <a:r>
              <a:rPr lang="en-US" sz="1800" b="1" i="1" dirty="0"/>
              <a:t>DSN</a:t>
            </a:r>
            <a:r>
              <a:rPr lang="en-US" sz="1800" i="1" dirty="0"/>
              <a:t>)</a:t>
            </a:r>
            <a:r>
              <a:rPr lang="en-US" sz="1800" dirty="0"/>
              <a:t>, Atlanta, GA, June 2014. [</a:t>
            </a:r>
            <a:r>
              <a:rPr lang="en-US" sz="1800" dirty="0">
                <a:hlinkClick r:id="rId4"/>
              </a:rPr>
              <a:t>Summary</a:t>
            </a:r>
            <a:r>
              <a:rPr lang="en-US" sz="1800" dirty="0"/>
              <a:t>] [</a:t>
            </a:r>
            <a:r>
              <a:rPr lang="en-US" sz="1800" dirty="0">
                <a:hlinkClick r:id="rId5"/>
              </a:rPr>
              <a:t>Slides (pptx)</a:t>
            </a:r>
            <a:r>
              <a:rPr lang="en-US" sz="1800" dirty="0"/>
              <a:t> </a:t>
            </a:r>
            <a:r>
              <a:rPr lang="en-US" sz="1800" dirty="0">
                <a:hlinkClick r:id="rId6"/>
              </a:rPr>
              <a:t>(pdf)</a:t>
            </a:r>
            <a:r>
              <a:rPr lang="en-US" sz="1800" dirty="0"/>
              <a:t>] [</a:t>
            </a:r>
            <a:r>
              <a:rPr lang="en-US" sz="1800" dirty="0">
                <a:hlinkClick r:id="rId7"/>
              </a:rPr>
              <a:t>Coverage on ZDNet</a:t>
            </a:r>
            <a:r>
              <a:rPr lang="en-US" sz="18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8"/>
          <a:stretch>
            <a:fillRect/>
          </a:stretch>
        </p:blipFill>
        <p:spPr>
          <a:xfrm>
            <a:off x="0" y="3861048"/>
            <a:ext cx="9144000" cy="1840302"/>
          </a:xfrm>
          <a:prstGeom prst="rect">
            <a:avLst/>
          </a:prstGeom>
        </p:spPr>
      </p:pic>
    </p:spTree>
    <p:extLst>
      <p:ext uri="{BB962C8B-B14F-4D97-AF65-F5344CB8AC3E}">
        <p14:creationId xmlns:p14="http://schemas.microsoft.com/office/powerpoint/2010/main" val="365549594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152401"/>
            <a:ext cx="8964488" cy="1066800"/>
          </a:xfrm>
        </p:spPr>
        <p:txBody>
          <a:bodyPr/>
          <a:lstStyle/>
          <a:p>
            <a:r>
              <a:rPr lang="en-US" sz="3200" dirty="0"/>
              <a:t>Data-Aware Cross-Layer Hybrid System Management</a:t>
            </a:r>
          </a:p>
        </p:txBody>
      </p:sp>
      <p:sp>
        <p:nvSpPr>
          <p:cNvPr id="3" name="Content Placeholder 2"/>
          <p:cNvSpPr>
            <a:spLocks noGrp="1"/>
          </p:cNvSpPr>
          <p:nvPr>
            <p:ph idx="1"/>
          </p:nvPr>
        </p:nvSpPr>
        <p:spPr>
          <a:xfrm>
            <a:off x="228600" y="4377767"/>
            <a:ext cx="8610600" cy="986115"/>
          </a:xfrm>
        </p:spPr>
        <p:txBody>
          <a:bodyPr/>
          <a:lstStyle/>
          <a:p>
            <a:r>
              <a:rPr lang="en-US" dirty="0"/>
              <a:t>Heterogeneous agents: CPUs, GPUs, and HWAs </a:t>
            </a:r>
          </a:p>
          <a:p>
            <a:r>
              <a:rPr lang="en-US" dirty="0"/>
              <a:t>Main memory interference between CPUs, GPUs, HWAs</a:t>
            </a:r>
          </a:p>
          <a:p>
            <a:r>
              <a:rPr lang="en-US" dirty="0"/>
              <a:t>Many timing constraints for various memory types</a:t>
            </a:r>
          </a:p>
          <a:p>
            <a:r>
              <a:rPr lang="en-US" dirty="0"/>
              <a:t>Many goals at the same time: performance, fairness, QoS, energy efficiency, …</a:t>
            </a: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752AE0C9-F7C4-4547-82DB-A8816991FA84}"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Arial" charset="0"/>
              </a:rPr>
              <a:pPr marL="0" marR="0" lvl="0" indent="0" algn="r" defTabSz="914400" rtl="0" eaLnBrk="0" fontAlgn="base" latinLnBrk="0" hangingPunct="0">
                <a:lnSpc>
                  <a:spcPct val="100000"/>
                </a:lnSpc>
                <a:spcBef>
                  <a:spcPct val="0"/>
                </a:spcBef>
                <a:spcAft>
                  <a:spcPct val="0"/>
                </a:spcAft>
                <a:buClrTx/>
                <a:buSzTx/>
                <a:buFontTx/>
                <a:buNone/>
                <a:tabLst/>
                <a:defRPr/>
              </a:pPr>
              <a:t>377</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128"/>
              <a:cs typeface="Arial" charset="0"/>
            </a:endParaRPr>
          </a:p>
        </p:txBody>
      </p:sp>
      <p:sp>
        <p:nvSpPr>
          <p:cNvPr id="5" name="Rectangle 4"/>
          <p:cNvSpPr/>
          <p:nvPr/>
        </p:nvSpPr>
        <p:spPr>
          <a:xfrm>
            <a:off x="602125"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6" name="Rectangle 5"/>
          <p:cNvSpPr/>
          <p:nvPr/>
        </p:nvSpPr>
        <p:spPr>
          <a:xfrm>
            <a:off x="1766043"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7" name="Rectangle 6"/>
          <p:cNvSpPr/>
          <p:nvPr/>
        </p:nvSpPr>
        <p:spPr>
          <a:xfrm>
            <a:off x="2910538"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8" name="Rectangle 7"/>
          <p:cNvSpPr/>
          <p:nvPr/>
        </p:nvSpPr>
        <p:spPr>
          <a:xfrm>
            <a:off x="4049057"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9" name="Rectangle 8"/>
          <p:cNvSpPr/>
          <p:nvPr/>
        </p:nvSpPr>
        <p:spPr>
          <a:xfrm>
            <a:off x="602125" y="2241176"/>
            <a:ext cx="4473391" cy="373530"/>
          </a:xfrm>
          <a:prstGeom prst="rect">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Shared Cache</a:t>
            </a:r>
          </a:p>
        </p:txBody>
      </p:sp>
      <p:sp>
        <p:nvSpPr>
          <p:cNvPr id="10" name="Rectangle 9"/>
          <p:cNvSpPr/>
          <p:nvPr/>
        </p:nvSpPr>
        <p:spPr>
          <a:xfrm>
            <a:off x="5283201" y="1268761"/>
            <a:ext cx="1026459" cy="1345946"/>
          </a:xfrm>
          <a:prstGeom prst="rect">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GPU</a:t>
            </a:r>
          </a:p>
        </p:txBody>
      </p:sp>
      <p:sp>
        <p:nvSpPr>
          <p:cNvPr id="11" name="Rectangle 10"/>
          <p:cNvSpPr/>
          <p:nvPr/>
        </p:nvSpPr>
        <p:spPr>
          <a:xfrm>
            <a:off x="6413495" y="2017059"/>
            <a:ext cx="1026459" cy="597647"/>
          </a:xfrm>
          <a:prstGeom prst="rect">
            <a:avLst/>
          </a:prstGeom>
          <a:solidFill>
            <a:srgbClr val="3366FF"/>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HWA</a:t>
            </a:r>
          </a:p>
        </p:txBody>
      </p:sp>
      <p:sp>
        <p:nvSpPr>
          <p:cNvPr id="12" name="Rectangle 11"/>
          <p:cNvSpPr/>
          <p:nvPr/>
        </p:nvSpPr>
        <p:spPr>
          <a:xfrm>
            <a:off x="7567700" y="2017059"/>
            <a:ext cx="1026459" cy="597647"/>
          </a:xfrm>
          <a:prstGeom prst="rect">
            <a:avLst/>
          </a:prstGeom>
          <a:solidFill>
            <a:srgbClr val="3366FF"/>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HWA</a:t>
            </a:r>
          </a:p>
        </p:txBody>
      </p:sp>
      <p:sp>
        <p:nvSpPr>
          <p:cNvPr id="13" name="Rectangle 12"/>
          <p:cNvSpPr/>
          <p:nvPr/>
        </p:nvSpPr>
        <p:spPr>
          <a:xfrm>
            <a:off x="602125" y="3033059"/>
            <a:ext cx="7992034" cy="373529"/>
          </a:xfrm>
          <a:prstGeom prst="rect">
            <a:avLst/>
          </a:prstGeom>
          <a:solidFill>
            <a:srgbClr val="FF66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DRAM and Hybrid Memory Controllers</a:t>
            </a:r>
          </a:p>
        </p:txBody>
      </p:sp>
      <p:sp>
        <p:nvSpPr>
          <p:cNvPr id="14" name="Rectangle 13"/>
          <p:cNvSpPr/>
          <p:nvPr/>
        </p:nvSpPr>
        <p:spPr>
          <a:xfrm>
            <a:off x="2290474" y="3788485"/>
            <a:ext cx="4681076" cy="373529"/>
          </a:xfrm>
          <a:prstGeom prst="rect">
            <a:avLst/>
          </a:prstGeom>
          <a:solidFill>
            <a:srgbClr val="660066"/>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DRAM and Hybrid Memories</a:t>
            </a:r>
          </a:p>
        </p:txBody>
      </p:sp>
      <p:cxnSp>
        <p:nvCxnSpPr>
          <p:cNvPr id="16" name="Straight Arrow Connector 15"/>
          <p:cNvCxnSpPr>
            <a:stCxn id="5" idx="2"/>
          </p:cNvCxnSpPr>
          <p:nvPr/>
        </p:nvCxnSpPr>
        <p:spPr>
          <a:xfrm>
            <a:off x="1115355"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19" name="Straight Arrow Connector 18"/>
          <p:cNvCxnSpPr/>
          <p:nvPr/>
        </p:nvCxnSpPr>
        <p:spPr>
          <a:xfrm>
            <a:off x="2280314"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0" name="Straight Arrow Connector 19"/>
          <p:cNvCxnSpPr/>
          <p:nvPr/>
        </p:nvCxnSpPr>
        <p:spPr>
          <a:xfrm>
            <a:off x="3408074"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1" name="Straight Arrow Connector 20"/>
          <p:cNvCxnSpPr/>
          <p:nvPr/>
        </p:nvCxnSpPr>
        <p:spPr>
          <a:xfrm>
            <a:off x="4545994"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2" name="Straight Arrow Connector 21"/>
          <p:cNvCxnSpPr/>
          <p:nvPr/>
        </p:nvCxnSpPr>
        <p:spPr>
          <a:xfrm>
            <a:off x="2910538" y="2614706"/>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3" name="Straight Arrow Connector 22"/>
          <p:cNvCxnSpPr/>
          <p:nvPr/>
        </p:nvCxnSpPr>
        <p:spPr>
          <a:xfrm>
            <a:off x="5785818" y="2629650"/>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4" name="Straight Arrow Connector 23"/>
          <p:cNvCxnSpPr/>
          <p:nvPr/>
        </p:nvCxnSpPr>
        <p:spPr>
          <a:xfrm>
            <a:off x="6926725" y="2629650"/>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5" name="Straight Arrow Connector 24"/>
          <p:cNvCxnSpPr/>
          <p:nvPr/>
        </p:nvCxnSpPr>
        <p:spPr>
          <a:xfrm>
            <a:off x="8095125" y="2629650"/>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6" name="Straight Arrow Connector 25"/>
          <p:cNvCxnSpPr/>
          <p:nvPr/>
        </p:nvCxnSpPr>
        <p:spPr>
          <a:xfrm>
            <a:off x="4678378" y="3406588"/>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sp>
        <p:nvSpPr>
          <p:cNvPr id="28" name="Rectangle 27"/>
          <p:cNvSpPr/>
          <p:nvPr/>
        </p:nvSpPr>
        <p:spPr>
          <a:xfrm>
            <a:off x="179512" y="2824344"/>
            <a:ext cx="8712968" cy="792088"/>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1330955127"/>
      </p:ext>
    </p:extLst>
  </p:cSld>
  <p:clrMapOvr>
    <a:masterClrMapping/>
  </p:clrMapOvr>
  <p:transition/>
</p:sld>
</file>

<file path=ppt/slides/slide3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AC6CF7-8A7A-7F49-93EB-D1EB3265D4AB}"/>
              </a:ext>
            </a:extLst>
          </p:cNvPr>
          <p:cNvSpPr>
            <a:spLocks noGrp="1"/>
          </p:cNvSpPr>
          <p:nvPr>
            <p:ph type="title"/>
          </p:nvPr>
        </p:nvSpPr>
        <p:spPr/>
        <p:txBody>
          <a:bodyPr/>
          <a:lstStyle/>
          <a:p>
            <a:r>
              <a:rPr lang="en-US" dirty="0"/>
              <a:t>Another Example: EDEN for DNNs</a:t>
            </a:r>
          </a:p>
        </p:txBody>
      </p:sp>
      <p:sp>
        <p:nvSpPr>
          <p:cNvPr id="3" name="Content Placeholder 2">
            <a:extLst>
              <a:ext uri="{FF2B5EF4-FFF2-40B4-BE49-F238E27FC236}">
                <a16:creationId xmlns:a16="http://schemas.microsoft.com/office/drawing/2014/main" id="{CFEED0F3-2DF8-844D-8E32-56660BCA7F42}"/>
              </a:ext>
            </a:extLst>
          </p:cNvPr>
          <p:cNvSpPr>
            <a:spLocks noGrp="1"/>
          </p:cNvSpPr>
          <p:nvPr>
            <p:ph idx="1"/>
          </p:nvPr>
        </p:nvSpPr>
        <p:spPr/>
        <p:txBody>
          <a:bodyPr/>
          <a:lstStyle/>
          <a:p>
            <a:r>
              <a:rPr lang="en-US" dirty="0"/>
              <a:t>Deep Neural Network evaluation is very DRAM-intensive (especially for large networks)</a:t>
            </a:r>
          </a:p>
          <a:p>
            <a:endParaRPr lang="en-US" dirty="0"/>
          </a:p>
          <a:p>
            <a:pPr marL="0" indent="0">
              <a:buNone/>
            </a:pPr>
            <a:r>
              <a:rPr lang="en-US" dirty="0">
                <a:solidFill>
                  <a:srgbClr val="FF0000"/>
                </a:solidFill>
              </a:rPr>
              <a:t>1. Some data and layers in DNNs are very tolerant to errors</a:t>
            </a:r>
          </a:p>
          <a:p>
            <a:pPr marL="0" indent="0">
              <a:buNone/>
            </a:pPr>
            <a:endParaRPr lang="en-US" dirty="0"/>
          </a:p>
          <a:p>
            <a:pPr marL="0" indent="0">
              <a:buNone/>
            </a:pPr>
            <a:r>
              <a:rPr lang="en-US" dirty="0">
                <a:solidFill>
                  <a:srgbClr val="1A5712"/>
                </a:solidFill>
              </a:rPr>
              <a:t>2. Reduce DRAM latency and voltage on such data and layers</a:t>
            </a:r>
          </a:p>
          <a:p>
            <a:pPr marL="0" indent="0">
              <a:buNone/>
            </a:pPr>
            <a:endParaRPr lang="en-US" dirty="0"/>
          </a:p>
          <a:p>
            <a:pPr marL="0" indent="0">
              <a:buNone/>
            </a:pPr>
            <a:r>
              <a:rPr lang="en-US" dirty="0">
                <a:solidFill>
                  <a:srgbClr val="8C0000"/>
                </a:solidFill>
              </a:rPr>
              <a:t>3. While still achieving a user-specified DNN accuracy target by making training DRAM-error-aware</a:t>
            </a:r>
          </a:p>
          <a:p>
            <a:endParaRPr lang="en-US" dirty="0"/>
          </a:p>
          <a:p>
            <a:pPr marL="0" indent="0" algn="ctr">
              <a:buNone/>
            </a:pPr>
            <a:r>
              <a:rPr lang="en-US" b="1" dirty="0">
                <a:solidFill>
                  <a:srgbClr val="0000FF"/>
                </a:solidFill>
              </a:rPr>
              <a:t>Data-aware management of DRAM latency and voltage for Deep Neural Network Inference</a:t>
            </a:r>
          </a:p>
        </p:txBody>
      </p:sp>
      <p:sp>
        <p:nvSpPr>
          <p:cNvPr id="4" name="Slide Number Placeholder 3">
            <a:extLst>
              <a:ext uri="{FF2B5EF4-FFF2-40B4-BE49-F238E27FC236}">
                <a16:creationId xmlns:a16="http://schemas.microsoft.com/office/drawing/2014/main" id="{4B39E494-28EC-504C-A60C-18172219B2A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95AFC4-B67F-BC48-882B-8F3B14641016}"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378</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spTree>
    <p:extLst>
      <p:ext uri="{BB962C8B-B14F-4D97-AF65-F5344CB8AC3E}">
        <p14:creationId xmlns:p14="http://schemas.microsoft.com/office/powerpoint/2010/main" val="52091706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9.xml><?xml version="1.0" encoding="utf-8"?>
<p:sld xmlns:a="http://schemas.openxmlformats.org/drawingml/2006/main" xmlns:r="http://schemas.openxmlformats.org/officeDocument/2006/relationships" xmlns:p="http://schemas.openxmlformats.org/presentationml/2006/main">
  <p:cSld>
    <p:spTree>
      <p:nvGrpSpPr>
        <p:cNvPr id="1" name="Shape 623"/>
        <p:cNvGrpSpPr/>
        <p:nvPr/>
      </p:nvGrpSpPr>
      <p:grpSpPr>
        <a:xfrm>
          <a:off x="0" y="0"/>
          <a:ext cx="0" cy="0"/>
          <a:chOff x="0" y="0"/>
          <a:chExt cx="0" cy="0"/>
        </a:xfrm>
      </p:grpSpPr>
      <p:sp>
        <p:nvSpPr>
          <p:cNvPr id="625" name="Google Shape;625;p67"/>
          <p:cNvSpPr txBox="1">
            <a:spLocks noGrp="1"/>
          </p:cNvSpPr>
          <p:nvPr>
            <p:ph type="sldNum" idx="12"/>
          </p:nvPr>
        </p:nvSpPr>
        <p:spPr>
          <a:xfrm>
            <a:off x="8595301" y="6464399"/>
            <a:ext cx="548700" cy="393600"/>
          </a:xfrm>
          <a:prstGeom prst="rect">
            <a:avLst/>
          </a:prstGeom>
        </p:spPr>
        <p:txBody>
          <a:bodyPr spcFirstLastPara="1" wrap="square" lIns="91425" tIns="91425" rIns="91425" bIns="91425" anchor="ctr" anchorCtr="0">
            <a:noAutofit/>
          </a:bodyPr>
          <a:lstStyle/>
          <a:p>
            <a:pPr marL="0" marR="0" lvl="0" indent="0" algn="r" defTabSz="1219170" rtl="0" eaLnBrk="1" fontAlgn="auto" latinLnBrk="0" hangingPunct="1">
              <a:lnSpc>
                <a:spcPct val="100000"/>
              </a:lnSpc>
              <a:spcBef>
                <a:spcPts val="0"/>
              </a:spcBef>
              <a:spcAft>
                <a:spcPts val="0"/>
              </a:spcAft>
              <a:buClr>
                <a:srgbClr val="000000"/>
              </a:buClr>
              <a:buSzTx/>
              <a:buFontTx/>
              <a:buNone/>
              <a:tabLst/>
              <a:defRPr/>
            </a:pPr>
            <a:fld id="{00000000-1234-1234-1234-123412341234}" type="slidenum">
              <a:rPr kumimoji="0" lang="en" sz="1000" b="0" i="0" u="none" strike="noStrike" kern="0" cap="none" spc="0" normalizeH="0" baseline="0" noProof="0">
                <a:ln>
                  <a:noFill/>
                </a:ln>
                <a:solidFill>
                  <a:srgbClr val="595959"/>
                </a:solidFill>
                <a:effectLst/>
                <a:uLnTx/>
                <a:uFillTx/>
                <a:latin typeface="Arial"/>
                <a:ea typeface="+mn-ea"/>
                <a:cs typeface="Arial"/>
                <a:sym typeface="Arial"/>
              </a:rPr>
              <a:pPr marL="0" marR="0" lvl="0" indent="0" algn="r" defTabSz="1219170" rtl="0" eaLnBrk="1" fontAlgn="auto" latinLnBrk="0" hangingPunct="1">
                <a:lnSpc>
                  <a:spcPct val="100000"/>
                </a:lnSpc>
                <a:spcBef>
                  <a:spcPts val="0"/>
                </a:spcBef>
                <a:spcAft>
                  <a:spcPts val="0"/>
                </a:spcAft>
                <a:buClr>
                  <a:srgbClr val="000000"/>
                </a:buClr>
                <a:buSzTx/>
                <a:buFontTx/>
                <a:buNone/>
                <a:tabLst/>
                <a:defRPr/>
              </a:pPr>
              <a:t>379</a:t>
            </a:fld>
            <a:endParaRPr kumimoji="0" sz="1000" b="0" i="0" u="none" strike="noStrike" kern="0" cap="none" spc="0" normalizeH="0" baseline="0" noProof="0">
              <a:ln>
                <a:noFill/>
              </a:ln>
              <a:solidFill>
                <a:srgbClr val="595959"/>
              </a:solidFill>
              <a:effectLst/>
              <a:uLnTx/>
              <a:uFillTx/>
              <a:latin typeface="Arial"/>
              <a:ea typeface="+mn-ea"/>
              <a:cs typeface="Arial"/>
              <a:sym typeface="Arial"/>
            </a:endParaRPr>
          </a:p>
        </p:txBody>
      </p:sp>
      <p:pic>
        <p:nvPicPr>
          <p:cNvPr id="627" name="Google Shape;627;p67"/>
          <p:cNvPicPr preferRelativeResize="0"/>
          <p:nvPr/>
        </p:nvPicPr>
        <p:blipFill>
          <a:blip r:embed="rId3">
            <a:alphaModFix/>
          </a:blip>
          <a:stretch>
            <a:fillRect/>
          </a:stretch>
        </p:blipFill>
        <p:spPr>
          <a:xfrm>
            <a:off x="215206" y="1769834"/>
            <a:ext cx="8380095" cy="2647541"/>
          </a:xfrm>
          <a:prstGeom prst="rect">
            <a:avLst/>
          </a:prstGeom>
          <a:noFill/>
          <a:ln>
            <a:noFill/>
          </a:ln>
        </p:spPr>
      </p:pic>
      <p:sp>
        <p:nvSpPr>
          <p:cNvPr id="628" name="Google Shape;628;p67"/>
          <p:cNvSpPr txBox="1">
            <a:spLocks noGrp="1"/>
          </p:cNvSpPr>
          <p:nvPr>
            <p:ph type="body" idx="1"/>
          </p:nvPr>
        </p:nvSpPr>
        <p:spPr>
          <a:xfrm>
            <a:off x="150283" y="943578"/>
            <a:ext cx="8786379" cy="524951"/>
          </a:xfrm>
          <a:prstGeom prst="rect">
            <a:avLst/>
          </a:prstGeom>
        </p:spPr>
        <p:txBody>
          <a:bodyPr spcFirstLastPara="1" wrap="square" lIns="91425" tIns="91425" rIns="91425" bIns="91425" anchor="t" anchorCtr="0">
            <a:noAutofit/>
          </a:bodyPr>
          <a:lstStyle/>
          <a:p>
            <a:pPr marL="0" indent="0">
              <a:lnSpc>
                <a:spcPct val="100000"/>
              </a:lnSpc>
              <a:buNone/>
            </a:pPr>
            <a:r>
              <a:rPr lang="en" b="1" dirty="0">
                <a:solidFill>
                  <a:schemeClr val="dk1"/>
                </a:solidFill>
                <a:latin typeface="Cambria"/>
                <a:ea typeface="Cambria"/>
                <a:cs typeface="Cambria"/>
                <a:sym typeface="Cambria"/>
              </a:rPr>
              <a:t>Mapping example of ResNet-50</a:t>
            </a:r>
            <a:r>
              <a:rPr lang="en" b="1" dirty="0">
                <a:solidFill>
                  <a:srgbClr val="000000"/>
                </a:solidFill>
                <a:latin typeface="Cambria"/>
                <a:ea typeface="Cambria"/>
                <a:cs typeface="Cambria"/>
                <a:sym typeface="Cambria"/>
              </a:rPr>
              <a:t>:</a:t>
            </a:r>
            <a:endParaRPr b="1" dirty="0">
              <a:solidFill>
                <a:srgbClr val="000000"/>
              </a:solidFill>
              <a:latin typeface="Cambria"/>
              <a:ea typeface="Cambria"/>
              <a:cs typeface="Cambria"/>
              <a:sym typeface="Cambria"/>
            </a:endParaRPr>
          </a:p>
        </p:txBody>
      </p:sp>
      <p:sp>
        <p:nvSpPr>
          <p:cNvPr id="7" name="Google Shape;109;p19">
            <a:extLst>
              <a:ext uri="{FF2B5EF4-FFF2-40B4-BE49-F238E27FC236}">
                <a16:creationId xmlns:a16="http://schemas.microsoft.com/office/drawing/2014/main" id="{3BCE78A8-5D4F-D64C-81DC-F6E39F0741F1}"/>
              </a:ext>
            </a:extLst>
          </p:cNvPr>
          <p:cNvSpPr/>
          <p:nvPr/>
        </p:nvSpPr>
        <p:spPr>
          <a:xfrm>
            <a:off x="0" y="2"/>
            <a:ext cx="9144000" cy="811549"/>
          </a:xfrm>
          <a:prstGeom prst="rect">
            <a:avLst/>
          </a:prstGeom>
          <a:solidFill>
            <a:srgbClr val="D9EAD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Cambria" panose="02040503050406030204" pitchFamily="18" charset="0"/>
                <a:ea typeface="+mn-ea"/>
                <a:cs typeface="+mn-cs"/>
              </a:rPr>
              <a:t>Example DNN Data Type to DRAM Mapping</a:t>
            </a:r>
          </a:p>
        </p:txBody>
      </p:sp>
      <p:pic>
        <p:nvPicPr>
          <p:cNvPr id="10" name="Google Shape;59;p13">
            <a:extLst>
              <a:ext uri="{FF2B5EF4-FFF2-40B4-BE49-F238E27FC236}">
                <a16:creationId xmlns:a16="http://schemas.microsoft.com/office/drawing/2014/main" id="{49DC5ECD-EFDF-0944-8D3D-42A5E5B8E176}"/>
              </a:ext>
            </a:extLst>
          </p:cNvPr>
          <p:cNvPicPr preferRelativeResize="0">
            <a:picLocks noChangeAspect="1"/>
          </p:cNvPicPr>
          <p:nvPr/>
        </p:nvPicPr>
        <p:blipFill>
          <a:blip r:embed="rId4" cstate="screen">
            <a:alphaModFix/>
            <a:extLst>
              <a:ext uri="{28A0092B-C50C-407E-A947-70E740481C1C}">
                <a14:useLocalDpi xmlns:a14="http://schemas.microsoft.com/office/drawing/2010/main"/>
              </a:ext>
            </a:extLst>
          </a:blip>
          <a:stretch>
            <a:fillRect/>
          </a:stretch>
        </p:blipFill>
        <p:spPr>
          <a:xfrm>
            <a:off x="67276" y="6634352"/>
            <a:ext cx="677549" cy="130349"/>
          </a:xfrm>
          <a:prstGeom prst="rect">
            <a:avLst/>
          </a:prstGeom>
          <a:noFill/>
          <a:ln>
            <a:noFill/>
          </a:ln>
        </p:spPr>
      </p:pic>
      <p:sp>
        <p:nvSpPr>
          <p:cNvPr id="11" name="Google Shape;571;p61">
            <a:extLst>
              <a:ext uri="{FF2B5EF4-FFF2-40B4-BE49-F238E27FC236}">
                <a16:creationId xmlns:a16="http://schemas.microsoft.com/office/drawing/2014/main" id="{6FA00487-75FE-714D-A841-FD476F91319F}"/>
              </a:ext>
            </a:extLst>
          </p:cNvPr>
          <p:cNvSpPr txBox="1"/>
          <p:nvPr/>
        </p:nvSpPr>
        <p:spPr>
          <a:xfrm>
            <a:off x="215205" y="4252851"/>
            <a:ext cx="8786379" cy="1273012"/>
          </a:xfrm>
          <a:prstGeom prst="rect">
            <a:avLst/>
          </a:prstGeom>
          <a:solidFill>
            <a:srgbClr val="D9EAD3"/>
          </a:solidFill>
          <a:ln>
            <a:noFill/>
          </a:ln>
        </p:spPr>
        <p:txBody>
          <a:bodyPr spcFirstLastPara="1" wrap="square" lIns="91425" tIns="182875" rIns="91425" bIns="91425" anchor="t" anchorCtr="0">
            <a:noAutofit/>
          </a:bodyPr>
          <a:lstStyle/>
          <a:p>
            <a:pPr marL="76198" marR="0" lvl="0" indent="0" algn="ctr" defTabSz="1219170" rtl="0" eaLnBrk="1" fontAlgn="auto" latinLnBrk="0" hangingPunct="1">
              <a:lnSpc>
                <a:spcPct val="114000"/>
              </a:lnSpc>
              <a:spcBef>
                <a:spcPts val="0"/>
              </a:spcBef>
              <a:spcAft>
                <a:spcPts val="0"/>
              </a:spcAft>
              <a:buClr>
                <a:srgbClr val="000000"/>
              </a:buClr>
              <a:buSzPts val="2400"/>
              <a:buFontTx/>
              <a:buNone/>
              <a:tabLst/>
              <a:defRPr/>
            </a:pPr>
            <a:r>
              <a:rPr kumimoji="0" lang="en-US" sz="2667" b="1" i="0" u="none" strike="noStrike" kern="0" cap="none" spc="0" normalizeH="0" baseline="0" noProof="0" dirty="0">
                <a:ln>
                  <a:noFill/>
                </a:ln>
                <a:solidFill>
                  <a:srgbClr val="0000FF"/>
                </a:solidFill>
                <a:effectLst/>
                <a:uLnTx/>
                <a:uFillTx/>
                <a:latin typeface="Cambria"/>
                <a:ea typeface="Cambria"/>
                <a:cs typeface="Cambria"/>
                <a:sym typeface="Cambria"/>
              </a:rPr>
              <a:t>Map more error-tolerant DNN layers </a:t>
            </a:r>
          </a:p>
          <a:p>
            <a:pPr marL="76198" marR="0" lvl="0" indent="0" algn="ctr" defTabSz="1219170" rtl="0" eaLnBrk="1" fontAlgn="auto" latinLnBrk="0" hangingPunct="1">
              <a:lnSpc>
                <a:spcPct val="114000"/>
              </a:lnSpc>
              <a:spcBef>
                <a:spcPts val="0"/>
              </a:spcBef>
              <a:spcAft>
                <a:spcPts val="0"/>
              </a:spcAft>
              <a:buClr>
                <a:srgbClr val="000000"/>
              </a:buClr>
              <a:buSzPts val="2400"/>
              <a:buFontTx/>
              <a:buNone/>
              <a:tabLst/>
              <a:defRPr/>
            </a:pPr>
            <a:r>
              <a:rPr kumimoji="0" lang="en-US" sz="2667" b="0" i="0" u="none" strike="noStrike" kern="0" cap="none" spc="0" normalizeH="0" baseline="0" noProof="0" dirty="0">
                <a:ln>
                  <a:noFill/>
                </a:ln>
                <a:solidFill>
                  <a:srgbClr val="FF0000"/>
                </a:solidFill>
                <a:effectLst/>
                <a:uLnTx/>
                <a:uFillTx/>
                <a:latin typeface="Cambria"/>
                <a:ea typeface="Cambria"/>
                <a:cs typeface="Cambria"/>
                <a:sym typeface="Cambria"/>
              </a:rPr>
              <a:t>to DRAM partitions </a:t>
            </a:r>
            <a:r>
              <a:rPr kumimoji="0" lang="en-US" sz="2667" b="1" i="0" u="none" strike="noStrike" kern="0" cap="none" spc="0" normalizeH="0" baseline="0" noProof="0" dirty="0">
                <a:ln>
                  <a:noFill/>
                </a:ln>
                <a:solidFill>
                  <a:srgbClr val="FF0000"/>
                </a:solidFill>
                <a:effectLst/>
                <a:uLnTx/>
                <a:uFillTx/>
                <a:latin typeface="Cambria"/>
                <a:ea typeface="Cambria"/>
                <a:cs typeface="Cambria"/>
                <a:sym typeface="Cambria"/>
              </a:rPr>
              <a:t>with lower voltage/latency</a:t>
            </a:r>
          </a:p>
        </p:txBody>
      </p:sp>
      <p:sp>
        <p:nvSpPr>
          <p:cNvPr id="4" name="Oval 3">
            <a:extLst>
              <a:ext uri="{FF2B5EF4-FFF2-40B4-BE49-F238E27FC236}">
                <a16:creationId xmlns:a16="http://schemas.microsoft.com/office/drawing/2014/main" id="{4D7AE04A-9220-494C-B1F0-9D1B2DCF30EB}"/>
              </a:ext>
            </a:extLst>
          </p:cNvPr>
          <p:cNvSpPr/>
          <p:nvPr/>
        </p:nvSpPr>
        <p:spPr>
          <a:xfrm>
            <a:off x="2169194" y="3053176"/>
            <a:ext cx="364613" cy="370325"/>
          </a:xfrm>
          <a:prstGeom prst="ellipse">
            <a:avLst/>
          </a:prstGeom>
          <a:solidFill>
            <a:srgbClr val="FFFF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1867" b="0" i="0" u="none" strike="noStrike" kern="0" cap="none" spc="0" normalizeH="0" baseline="0" noProof="0" dirty="0">
                <a:ln>
                  <a:noFill/>
                </a:ln>
                <a:solidFill>
                  <a:srgbClr val="000000"/>
                </a:solidFill>
                <a:effectLst/>
                <a:uLnTx/>
                <a:uFillTx/>
                <a:latin typeface="Arial"/>
                <a:ea typeface="+mn-ea"/>
                <a:cs typeface="+mn-cs"/>
                <a:sym typeface="Arial"/>
              </a:rPr>
              <a:t>1</a:t>
            </a:r>
          </a:p>
        </p:txBody>
      </p:sp>
      <p:sp>
        <p:nvSpPr>
          <p:cNvPr id="13" name="Oval 12">
            <a:extLst>
              <a:ext uri="{FF2B5EF4-FFF2-40B4-BE49-F238E27FC236}">
                <a16:creationId xmlns:a16="http://schemas.microsoft.com/office/drawing/2014/main" id="{6BDBA303-B9BC-9347-A2C5-F3BD52862A08}"/>
              </a:ext>
            </a:extLst>
          </p:cNvPr>
          <p:cNvSpPr/>
          <p:nvPr/>
        </p:nvSpPr>
        <p:spPr>
          <a:xfrm>
            <a:off x="3880995" y="2601491"/>
            <a:ext cx="364613" cy="370325"/>
          </a:xfrm>
          <a:prstGeom prst="ellipse">
            <a:avLst/>
          </a:prstGeom>
          <a:solidFill>
            <a:srgbClr val="FF0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1867" b="0" i="0" u="none" strike="noStrike" kern="0" cap="none" spc="0" normalizeH="0" baseline="0" noProof="0" dirty="0">
                <a:ln>
                  <a:noFill/>
                </a:ln>
                <a:solidFill>
                  <a:srgbClr val="FFFFFF"/>
                </a:solidFill>
                <a:effectLst/>
                <a:uLnTx/>
                <a:uFillTx/>
                <a:latin typeface="Arial"/>
                <a:ea typeface="+mn-ea"/>
                <a:cs typeface="+mn-cs"/>
                <a:sym typeface="Arial"/>
              </a:rPr>
              <a:t>2</a:t>
            </a:r>
          </a:p>
        </p:txBody>
      </p:sp>
      <p:sp>
        <p:nvSpPr>
          <p:cNvPr id="14" name="Oval 13">
            <a:extLst>
              <a:ext uri="{FF2B5EF4-FFF2-40B4-BE49-F238E27FC236}">
                <a16:creationId xmlns:a16="http://schemas.microsoft.com/office/drawing/2014/main" id="{0D9A0732-D08D-0347-83AB-9542B8D45F9B}"/>
              </a:ext>
            </a:extLst>
          </p:cNvPr>
          <p:cNvSpPr/>
          <p:nvPr/>
        </p:nvSpPr>
        <p:spPr>
          <a:xfrm>
            <a:off x="5644226" y="2480074"/>
            <a:ext cx="364613" cy="370325"/>
          </a:xfrm>
          <a:prstGeom prst="ellipse">
            <a:avLst/>
          </a:prstGeom>
          <a:solidFill>
            <a:srgbClr val="00B05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1867" b="0" i="0" u="none" strike="noStrike" kern="0" cap="none" spc="0" normalizeH="0" baseline="0" noProof="0" dirty="0">
                <a:ln>
                  <a:noFill/>
                </a:ln>
                <a:solidFill>
                  <a:srgbClr val="FFFFFF"/>
                </a:solidFill>
                <a:effectLst/>
                <a:uLnTx/>
                <a:uFillTx/>
                <a:latin typeface="Arial"/>
                <a:ea typeface="+mn-ea"/>
                <a:cs typeface="+mn-cs"/>
                <a:sym typeface="Arial"/>
              </a:rPr>
              <a:t>3</a:t>
            </a:r>
          </a:p>
        </p:txBody>
      </p:sp>
      <p:sp>
        <p:nvSpPr>
          <p:cNvPr id="15" name="Oval 14">
            <a:extLst>
              <a:ext uri="{FF2B5EF4-FFF2-40B4-BE49-F238E27FC236}">
                <a16:creationId xmlns:a16="http://schemas.microsoft.com/office/drawing/2014/main" id="{6713410C-D9C2-AB42-B5EC-6E0D72C30270}"/>
              </a:ext>
            </a:extLst>
          </p:cNvPr>
          <p:cNvSpPr/>
          <p:nvPr/>
        </p:nvSpPr>
        <p:spPr>
          <a:xfrm>
            <a:off x="7371283" y="2280396"/>
            <a:ext cx="364613" cy="370325"/>
          </a:xfrm>
          <a:prstGeom prst="ellipse">
            <a:avLst/>
          </a:prstGeom>
          <a:solidFill>
            <a:srgbClr val="081CF3"/>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1867" b="0" i="0" u="none" strike="noStrike" kern="0" cap="none" spc="0" normalizeH="0" baseline="0" noProof="0" dirty="0">
                <a:ln>
                  <a:noFill/>
                </a:ln>
                <a:solidFill>
                  <a:srgbClr val="FFFFFF"/>
                </a:solidFill>
                <a:effectLst/>
                <a:uLnTx/>
                <a:uFillTx/>
                <a:latin typeface="Arial"/>
                <a:ea typeface="+mn-ea"/>
                <a:cs typeface="+mn-cs"/>
                <a:sym typeface="Arial"/>
              </a:rPr>
              <a:t>4</a:t>
            </a:r>
          </a:p>
        </p:txBody>
      </p:sp>
      <p:sp>
        <p:nvSpPr>
          <p:cNvPr id="5" name="Rectangle 4">
            <a:extLst>
              <a:ext uri="{FF2B5EF4-FFF2-40B4-BE49-F238E27FC236}">
                <a16:creationId xmlns:a16="http://schemas.microsoft.com/office/drawing/2014/main" id="{86870D0F-D82B-6C41-9C97-B5BC74049CF6}"/>
              </a:ext>
            </a:extLst>
          </p:cNvPr>
          <p:cNvSpPr/>
          <p:nvPr/>
        </p:nvSpPr>
        <p:spPr>
          <a:xfrm>
            <a:off x="1758510" y="2701793"/>
            <a:ext cx="1356292" cy="379656"/>
          </a:xfrm>
          <a:prstGeom prst="rect">
            <a:avLst/>
          </a:prstGeom>
        </p:spPr>
        <p:txBody>
          <a:bodyPr wrap="square">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867" b="0" i="0" u="none" strike="noStrike" kern="0" cap="none" spc="0" normalizeH="0" baseline="0" noProof="0" dirty="0">
                <a:ln>
                  <a:noFill/>
                </a:ln>
                <a:solidFill>
                  <a:srgbClr val="000000"/>
                </a:solidFill>
                <a:effectLst/>
                <a:uLnTx/>
                <a:uFillTx/>
                <a:latin typeface="Cambria"/>
                <a:ea typeface="Cambria"/>
                <a:cs typeface="Cambria"/>
                <a:sym typeface="Cambria"/>
              </a:rPr>
              <a:t>&lt;2% BER</a:t>
            </a:r>
            <a:endParaRPr kumimoji="0" lang="en-US" sz="1867"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22" name="Rectangle 21">
            <a:extLst>
              <a:ext uri="{FF2B5EF4-FFF2-40B4-BE49-F238E27FC236}">
                <a16:creationId xmlns:a16="http://schemas.microsoft.com/office/drawing/2014/main" id="{F474518B-A4B8-CB44-8B10-FDDD86409945}"/>
              </a:ext>
            </a:extLst>
          </p:cNvPr>
          <p:cNvSpPr/>
          <p:nvPr/>
        </p:nvSpPr>
        <p:spPr>
          <a:xfrm>
            <a:off x="3385155" y="2232177"/>
            <a:ext cx="1356292" cy="379656"/>
          </a:xfrm>
          <a:prstGeom prst="rect">
            <a:avLst/>
          </a:prstGeom>
        </p:spPr>
        <p:txBody>
          <a:bodyPr wrap="square">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867" b="0" i="0" u="none" strike="noStrike" kern="0" cap="none" spc="0" normalizeH="0" baseline="0" noProof="0" dirty="0">
                <a:ln>
                  <a:noFill/>
                </a:ln>
                <a:solidFill>
                  <a:srgbClr val="000000"/>
                </a:solidFill>
                <a:effectLst/>
                <a:uLnTx/>
                <a:uFillTx/>
                <a:latin typeface="Cambria"/>
                <a:ea typeface="Cambria"/>
                <a:cs typeface="Cambria"/>
                <a:sym typeface="Cambria"/>
              </a:rPr>
              <a:t>&lt;5% BER</a:t>
            </a:r>
            <a:endParaRPr kumimoji="0" lang="en-US" sz="1867"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23" name="Rectangle 22">
            <a:extLst>
              <a:ext uri="{FF2B5EF4-FFF2-40B4-BE49-F238E27FC236}">
                <a16:creationId xmlns:a16="http://schemas.microsoft.com/office/drawing/2014/main" id="{45CB6589-1569-0F48-9749-33E96B6F8FDD}"/>
              </a:ext>
            </a:extLst>
          </p:cNvPr>
          <p:cNvSpPr/>
          <p:nvPr/>
        </p:nvSpPr>
        <p:spPr>
          <a:xfrm>
            <a:off x="5155586" y="2148409"/>
            <a:ext cx="1356292" cy="379656"/>
          </a:xfrm>
          <a:prstGeom prst="rect">
            <a:avLst/>
          </a:prstGeom>
        </p:spPr>
        <p:txBody>
          <a:bodyPr wrap="square">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867" b="0" i="0" u="none" strike="noStrike" kern="0" cap="none" spc="0" normalizeH="0" baseline="0" noProof="0" dirty="0">
                <a:ln>
                  <a:noFill/>
                </a:ln>
                <a:solidFill>
                  <a:srgbClr val="000000"/>
                </a:solidFill>
                <a:effectLst/>
                <a:uLnTx/>
                <a:uFillTx/>
                <a:latin typeface="Cambria"/>
                <a:ea typeface="Cambria"/>
                <a:cs typeface="Cambria"/>
                <a:sym typeface="Cambria"/>
              </a:rPr>
              <a:t>&lt;6% BER</a:t>
            </a:r>
            <a:endParaRPr kumimoji="0" lang="en-US" sz="1867"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24" name="Rectangle 23">
            <a:extLst>
              <a:ext uri="{FF2B5EF4-FFF2-40B4-BE49-F238E27FC236}">
                <a16:creationId xmlns:a16="http://schemas.microsoft.com/office/drawing/2014/main" id="{A2BB1C28-C771-9843-B1FF-40A448FE0B0A}"/>
              </a:ext>
            </a:extLst>
          </p:cNvPr>
          <p:cNvSpPr/>
          <p:nvPr/>
        </p:nvSpPr>
        <p:spPr>
          <a:xfrm>
            <a:off x="6875443" y="1821903"/>
            <a:ext cx="1356292" cy="379656"/>
          </a:xfrm>
          <a:prstGeom prst="rect">
            <a:avLst/>
          </a:prstGeom>
        </p:spPr>
        <p:txBody>
          <a:bodyPr wrap="square">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867" b="0" i="0" u="none" strike="noStrike" kern="0" cap="none" spc="0" normalizeH="0" baseline="0" noProof="0" dirty="0">
                <a:ln>
                  <a:noFill/>
                </a:ln>
                <a:solidFill>
                  <a:srgbClr val="000000"/>
                </a:solidFill>
                <a:effectLst/>
                <a:uLnTx/>
                <a:uFillTx/>
                <a:latin typeface="Cambria"/>
                <a:ea typeface="Cambria"/>
                <a:cs typeface="Cambria"/>
                <a:sym typeface="Cambria"/>
              </a:rPr>
              <a:t>&lt;8% BER</a:t>
            </a:r>
            <a:endParaRPr kumimoji="0" lang="en-US" sz="1867"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25" name="Google Shape;571;p61">
            <a:extLst>
              <a:ext uri="{FF2B5EF4-FFF2-40B4-BE49-F238E27FC236}">
                <a16:creationId xmlns:a16="http://schemas.microsoft.com/office/drawing/2014/main" id="{2167F442-27C0-7A42-AAB9-583DC0150870}"/>
              </a:ext>
            </a:extLst>
          </p:cNvPr>
          <p:cNvSpPr txBox="1"/>
          <p:nvPr/>
        </p:nvSpPr>
        <p:spPr>
          <a:xfrm>
            <a:off x="215205" y="5636018"/>
            <a:ext cx="8786379" cy="811549"/>
          </a:xfrm>
          <a:prstGeom prst="rect">
            <a:avLst/>
          </a:prstGeom>
          <a:solidFill>
            <a:srgbClr val="D9EAD3"/>
          </a:solidFill>
          <a:ln>
            <a:noFill/>
          </a:ln>
        </p:spPr>
        <p:txBody>
          <a:bodyPr spcFirstLastPara="1" wrap="square" lIns="91425" tIns="182875" rIns="91425" bIns="91425" anchor="t" anchorCtr="0">
            <a:noAutofit/>
          </a:bodyPr>
          <a:lstStyle/>
          <a:p>
            <a:pPr marL="76198" marR="0" lvl="0" indent="0" algn="ctr" defTabSz="1219170" rtl="0" eaLnBrk="1" fontAlgn="auto" latinLnBrk="0" hangingPunct="1">
              <a:lnSpc>
                <a:spcPct val="114000"/>
              </a:lnSpc>
              <a:spcBef>
                <a:spcPts val="0"/>
              </a:spcBef>
              <a:spcAft>
                <a:spcPts val="0"/>
              </a:spcAft>
              <a:buClr>
                <a:srgbClr val="000000"/>
              </a:buClr>
              <a:buSzPts val="2400"/>
              <a:buFontTx/>
              <a:buNone/>
              <a:tabLst/>
              <a:defRPr/>
            </a:pPr>
            <a:r>
              <a:rPr kumimoji="0" lang="en-US" sz="2667" b="1" i="0" u="none" strike="noStrike" kern="0" cap="none" spc="0" normalizeH="0" baseline="0" noProof="0" dirty="0">
                <a:ln>
                  <a:noFill/>
                </a:ln>
                <a:solidFill>
                  <a:srgbClr val="000000"/>
                </a:solidFill>
                <a:effectLst/>
                <a:uLnTx/>
                <a:uFillTx/>
                <a:latin typeface="Cambria"/>
                <a:ea typeface="Cambria"/>
                <a:cs typeface="Cambria"/>
                <a:sym typeface="Cambria"/>
              </a:rPr>
              <a:t>4 DRAM partitions </a:t>
            </a:r>
            <a:r>
              <a:rPr kumimoji="0" lang="en-US" sz="2667" b="0" i="0" u="none" strike="noStrike" kern="0" cap="none" spc="0" normalizeH="0" baseline="0" noProof="0" dirty="0">
                <a:ln>
                  <a:noFill/>
                </a:ln>
                <a:solidFill>
                  <a:srgbClr val="000000"/>
                </a:solidFill>
                <a:effectLst/>
                <a:uLnTx/>
                <a:uFillTx/>
                <a:latin typeface="Cambria"/>
                <a:ea typeface="Cambria"/>
                <a:cs typeface="Cambria"/>
                <a:sym typeface="Cambria"/>
              </a:rPr>
              <a:t>with different error rates</a:t>
            </a:r>
          </a:p>
        </p:txBody>
      </p:sp>
    </p:spTree>
    <p:extLst>
      <p:ext uri="{BB962C8B-B14F-4D97-AF65-F5344CB8AC3E}">
        <p14:creationId xmlns:p14="http://schemas.microsoft.com/office/powerpoint/2010/main" val="6910266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28">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2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2"/>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3"/>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5"/>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4" grpId="0" animBg="1"/>
      <p:bldP spid="13" grpId="0" animBg="1"/>
      <p:bldP spid="14" grpId="0" animBg="1"/>
      <p:bldP spid="15" grpId="0" animBg="1"/>
      <p:bldP spid="5" grpId="0"/>
      <p:bldP spid="22" grpId="0"/>
      <p:bldP spid="23" grpId="0"/>
      <p:bldP spid="24" grpId="0"/>
      <p:bldP spid="25" grpId="0" animBg="1"/>
    </p:bldLst>
  </p:timing>
</p:sld>
</file>

<file path=ppt/slides/slide380.xml><?xml version="1.0" encoding="utf-8"?>
<p:sld xmlns:a="http://schemas.openxmlformats.org/drawingml/2006/main" xmlns:r="http://schemas.openxmlformats.org/officeDocument/2006/relationships" xmlns:p="http://schemas.openxmlformats.org/presentationml/2006/main">
  <p:cSld>
    <p:spTree>
      <p:nvGrpSpPr>
        <p:cNvPr id="1" name="Shape 371"/>
        <p:cNvGrpSpPr/>
        <p:nvPr/>
      </p:nvGrpSpPr>
      <p:grpSpPr>
        <a:xfrm>
          <a:off x="0" y="0"/>
          <a:ext cx="0" cy="0"/>
          <a:chOff x="0" y="0"/>
          <a:chExt cx="0" cy="0"/>
        </a:xfrm>
      </p:grpSpPr>
      <p:sp>
        <p:nvSpPr>
          <p:cNvPr id="374" name="Google Shape;374;p41"/>
          <p:cNvSpPr txBox="1">
            <a:spLocks noGrp="1"/>
          </p:cNvSpPr>
          <p:nvPr>
            <p:ph type="sldNum" idx="12"/>
          </p:nvPr>
        </p:nvSpPr>
        <p:spPr>
          <a:xfrm>
            <a:off x="8595301" y="6464399"/>
            <a:ext cx="548700" cy="393600"/>
          </a:xfrm>
          <a:prstGeom prst="rect">
            <a:avLst/>
          </a:prstGeom>
        </p:spPr>
        <p:txBody>
          <a:bodyPr spcFirstLastPara="1" wrap="square" lIns="91425" tIns="91425" rIns="91425" bIns="91425" anchor="ctr" anchorCtr="0">
            <a:noAutofit/>
          </a:bodyPr>
          <a:lstStyle/>
          <a:p>
            <a:pPr marL="0" marR="0" lvl="0" indent="0" algn="r" defTabSz="1219170" rtl="0" eaLnBrk="1" fontAlgn="auto" latinLnBrk="0" hangingPunct="1">
              <a:lnSpc>
                <a:spcPct val="100000"/>
              </a:lnSpc>
              <a:spcBef>
                <a:spcPts val="0"/>
              </a:spcBef>
              <a:spcAft>
                <a:spcPts val="0"/>
              </a:spcAft>
              <a:buClr>
                <a:srgbClr val="000000"/>
              </a:buClr>
              <a:buSzTx/>
              <a:buFontTx/>
              <a:buNone/>
              <a:tabLst/>
              <a:defRPr/>
            </a:pPr>
            <a:fld id="{00000000-1234-1234-1234-123412341234}" type="slidenum">
              <a:rPr kumimoji="0" lang="en" sz="1000" b="0" i="0" u="none" strike="noStrike" kern="0" cap="none" spc="0" normalizeH="0" baseline="0" noProof="0">
                <a:ln>
                  <a:noFill/>
                </a:ln>
                <a:solidFill>
                  <a:srgbClr val="595959"/>
                </a:solidFill>
                <a:effectLst/>
                <a:uLnTx/>
                <a:uFillTx/>
                <a:latin typeface="Arial"/>
                <a:ea typeface="+mn-ea"/>
                <a:cs typeface="Arial"/>
                <a:sym typeface="Arial"/>
              </a:rPr>
              <a:pPr marL="0" marR="0" lvl="0" indent="0" algn="r" defTabSz="1219170" rtl="0" eaLnBrk="1" fontAlgn="auto" latinLnBrk="0" hangingPunct="1">
                <a:lnSpc>
                  <a:spcPct val="100000"/>
                </a:lnSpc>
                <a:spcBef>
                  <a:spcPts val="0"/>
                </a:spcBef>
                <a:spcAft>
                  <a:spcPts val="0"/>
                </a:spcAft>
                <a:buClr>
                  <a:srgbClr val="000000"/>
                </a:buClr>
                <a:buSzTx/>
                <a:buFontTx/>
                <a:buNone/>
                <a:tabLst/>
                <a:defRPr/>
              </a:pPr>
              <a:t>380</a:t>
            </a:fld>
            <a:endParaRPr kumimoji="0" sz="1000" b="0" i="0" u="none" strike="noStrike" kern="0" cap="none" spc="0" normalizeH="0" baseline="0" noProof="0" dirty="0">
              <a:ln>
                <a:noFill/>
              </a:ln>
              <a:solidFill>
                <a:srgbClr val="595959"/>
              </a:solidFill>
              <a:effectLst/>
              <a:uLnTx/>
              <a:uFillTx/>
              <a:latin typeface="Arial"/>
              <a:ea typeface="+mn-ea"/>
              <a:cs typeface="Arial"/>
              <a:sym typeface="Arial"/>
            </a:endParaRPr>
          </a:p>
        </p:txBody>
      </p:sp>
      <p:sp>
        <p:nvSpPr>
          <p:cNvPr id="375" name="Google Shape;375;p41"/>
          <p:cNvSpPr txBox="1">
            <a:spLocks noGrp="1"/>
          </p:cNvSpPr>
          <p:nvPr>
            <p:ph type="body" idx="1"/>
          </p:nvPr>
        </p:nvSpPr>
        <p:spPr>
          <a:xfrm>
            <a:off x="349049" y="772449"/>
            <a:ext cx="8520600" cy="1853700"/>
          </a:xfrm>
          <a:prstGeom prst="rect">
            <a:avLst/>
          </a:prstGeom>
        </p:spPr>
        <p:txBody>
          <a:bodyPr spcFirstLastPara="1" wrap="square" lIns="91425" tIns="91425" rIns="91425" bIns="91425" anchor="t" anchorCtr="0">
            <a:noAutofit/>
          </a:bodyPr>
          <a:lstStyle/>
          <a:p>
            <a:pPr marL="0" indent="0">
              <a:buClr>
                <a:schemeClr val="dk1"/>
              </a:buClr>
              <a:buSzPts val="1100"/>
              <a:buNone/>
            </a:pPr>
            <a:r>
              <a:rPr lang="en" b="1" u="sng" dirty="0">
                <a:solidFill>
                  <a:schemeClr val="tx1"/>
                </a:solidFill>
                <a:latin typeface="Cambria"/>
                <a:ea typeface="Cambria"/>
                <a:cs typeface="Cambria"/>
                <a:sym typeface="Cambria"/>
              </a:rPr>
              <a:t>Key idea</a:t>
            </a:r>
            <a:r>
              <a:rPr lang="en" b="1" dirty="0">
                <a:solidFill>
                  <a:schemeClr val="tx1"/>
                </a:solidFill>
                <a:latin typeface="Cambria"/>
                <a:ea typeface="Cambria"/>
                <a:cs typeface="Cambria"/>
                <a:sym typeface="Cambria"/>
              </a:rPr>
              <a:t>: </a:t>
            </a:r>
            <a:r>
              <a:rPr lang="en" sz="2667" dirty="0">
                <a:solidFill>
                  <a:schemeClr val="dk1"/>
                </a:solidFill>
                <a:latin typeface="Cambria"/>
                <a:ea typeface="Cambria"/>
                <a:cs typeface="Cambria"/>
                <a:sym typeface="Cambria"/>
              </a:rPr>
              <a:t>Enable </a:t>
            </a:r>
            <a:r>
              <a:rPr lang="en" sz="2667" b="1" dirty="0">
                <a:solidFill>
                  <a:srgbClr val="B45F06"/>
                </a:solidFill>
                <a:latin typeface="Cambria"/>
                <a:ea typeface="Cambria"/>
                <a:cs typeface="Cambria"/>
                <a:sym typeface="Cambria"/>
              </a:rPr>
              <a:t>accurate, efficient</a:t>
            </a:r>
            <a:r>
              <a:rPr lang="en" sz="2667" b="1" dirty="0">
                <a:solidFill>
                  <a:srgbClr val="5B0F00"/>
                </a:solidFill>
                <a:latin typeface="Cambria"/>
                <a:ea typeface="Cambria"/>
                <a:cs typeface="Cambria"/>
                <a:sym typeface="Cambria"/>
              </a:rPr>
              <a:t> </a:t>
            </a:r>
            <a:r>
              <a:rPr lang="en" sz="2667" dirty="0">
                <a:solidFill>
                  <a:schemeClr val="dk1"/>
                </a:solidFill>
                <a:latin typeface="Cambria"/>
                <a:ea typeface="Cambria"/>
                <a:cs typeface="Cambria"/>
                <a:sym typeface="Cambria"/>
              </a:rPr>
              <a:t>DNN inference using </a:t>
            </a:r>
            <a:r>
              <a:rPr lang="en" sz="2667" b="1" dirty="0">
                <a:solidFill>
                  <a:srgbClr val="B45F06"/>
                </a:solidFill>
                <a:latin typeface="Cambria"/>
                <a:ea typeface="Cambria"/>
                <a:cs typeface="Cambria"/>
                <a:sym typeface="Cambria"/>
              </a:rPr>
              <a:t>approximate DRAM</a:t>
            </a:r>
            <a:r>
              <a:rPr lang="en" sz="2667" dirty="0">
                <a:solidFill>
                  <a:schemeClr val="dk1"/>
                </a:solidFill>
                <a:latin typeface="Cambria"/>
                <a:ea typeface="Cambria"/>
                <a:cs typeface="Cambria"/>
                <a:sym typeface="Cambria"/>
              </a:rPr>
              <a:t> </a:t>
            </a:r>
          </a:p>
          <a:p>
            <a:pPr marL="0" indent="0">
              <a:buClr>
                <a:schemeClr val="dk1"/>
              </a:buClr>
              <a:buSzPts val="1100"/>
              <a:buNone/>
            </a:pPr>
            <a:endParaRPr lang="en" sz="2667" dirty="0">
              <a:solidFill>
                <a:schemeClr val="dk1"/>
              </a:solidFill>
              <a:latin typeface="Cambria"/>
              <a:ea typeface="Cambria"/>
              <a:cs typeface="Cambria"/>
              <a:sym typeface="Cambria"/>
            </a:endParaRPr>
          </a:p>
          <a:p>
            <a:pPr marL="0" indent="0">
              <a:buClr>
                <a:schemeClr val="dk1"/>
              </a:buClr>
              <a:buSzPts val="1100"/>
              <a:buNone/>
            </a:pPr>
            <a:r>
              <a:rPr lang="en" sz="2667" b="1" dirty="0">
                <a:solidFill>
                  <a:schemeClr val="dk1"/>
                </a:solidFill>
                <a:latin typeface="Cambria"/>
                <a:ea typeface="Cambria"/>
                <a:cs typeface="Cambria"/>
                <a:sym typeface="Cambria"/>
              </a:rPr>
              <a:t>EDEN</a:t>
            </a:r>
            <a:r>
              <a:rPr lang="en" sz="2667" dirty="0">
                <a:solidFill>
                  <a:schemeClr val="dk1"/>
                </a:solidFill>
                <a:latin typeface="Cambria"/>
                <a:ea typeface="Cambria"/>
                <a:cs typeface="Cambria"/>
                <a:sym typeface="Cambria"/>
              </a:rPr>
              <a:t> is an </a:t>
            </a:r>
            <a:r>
              <a:rPr lang="en" sz="2667" b="1" dirty="0">
                <a:solidFill>
                  <a:schemeClr val="dk1"/>
                </a:solidFill>
                <a:latin typeface="Cambria"/>
                <a:ea typeface="Cambria"/>
                <a:cs typeface="Cambria"/>
                <a:sym typeface="Cambria"/>
              </a:rPr>
              <a:t>iterative</a:t>
            </a:r>
            <a:r>
              <a:rPr lang="en" sz="2667" dirty="0">
                <a:solidFill>
                  <a:schemeClr val="dk1"/>
                </a:solidFill>
                <a:latin typeface="Cambria"/>
                <a:ea typeface="Cambria"/>
                <a:cs typeface="Cambria"/>
                <a:sym typeface="Cambria"/>
              </a:rPr>
              <a:t> process that has </a:t>
            </a:r>
            <a:r>
              <a:rPr lang="en" sz="2667" b="1" u="sng" dirty="0">
                <a:solidFill>
                  <a:srgbClr val="274E13"/>
                </a:solidFill>
                <a:latin typeface="Cambria"/>
                <a:ea typeface="Cambria"/>
                <a:cs typeface="Cambria"/>
                <a:sym typeface="Cambria"/>
              </a:rPr>
              <a:t>3 key steps</a:t>
            </a:r>
            <a:endParaRPr sz="2667" u="sng" dirty="0">
              <a:solidFill>
                <a:srgbClr val="000000"/>
              </a:solidFill>
              <a:latin typeface="Cambria"/>
              <a:ea typeface="Cambria"/>
              <a:cs typeface="Cambria"/>
              <a:sym typeface="Cambria"/>
            </a:endParaRPr>
          </a:p>
        </p:txBody>
      </p:sp>
      <p:sp>
        <p:nvSpPr>
          <p:cNvPr id="7" name="Google Shape;109;p19">
            <a:extLst>
              <a:ext uri="{FF2B5EF4-FFF2-40B4-BE49-F238E27FC236}">
                <a16:creationId xmlns:a16="http://schemas.microsoft.com/office/drawing/2014/main" id="{B48501AA-DC18-6C49-8AE0-ECBF10466C7E}"/>
              </a:ext>
            </a:extLst>
          </p:cNvPr>
          <p:cNvSpPr/>
          <p:nvPr/>
        </p:nvSpPr>
        <p:spPr>
          <a:xfrm>
            <a:off x="0" y="2"/>
            <a:ext cx="9144000" cy="811549"/>
          </a:xfrm>
          <a:prstGeom prst="rect">
            <a:avLst/>
          </a:prstGeom>
          <a:solidFill>
            <a:srgbClr val="D9EAD3"/>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3200" b="1" i="0" u="none" strike="noStrike" kern="0" cap="none" spc="0" normalizeH="0" baseline="0" noProof="0" dirty="0">
                <a:ln>
                  <a:noFill/>
                </a:ln>
                <a:solidFill>
                  <a:srgbClr val="000000"/>
                </a:solidFill>
                <a:effectLst/>
                <a:uLnTx/>
                <a:uFillTx/>
                <a:latin typeface="Cambria" panose="02040503050406030204" pitchFamily="18" charset="0"/>
                <a:ea typeface="+mn-ea"/>
                <a:cs typeface="Arial"/>
                <a:sym typeface="Arial"/>
              </a:rPr>
              <a:t>EDEN: Overview</a:t>
            </a:r>
            <a:endParaRPr kumimoji="0" sz="3200" b="1" i="0" u="none" strike="noStrike" kern="0" cap="none" spc="0" normalizeH="0" baseline="0" noProof="0" dirty="0">
              <a:ln>
                <a:noFill/>
              </a:ln>
              <a:solidFill>
                <a:srgbClr val="000000"/>
              </a:solidFill>
              <a:effectLst/>
              <a:uLnTx/>
              <a:uFillTx/>
              <a:latin typeface="Cambria" panose="02040503050406030204" pitchFamily="18" charset="0"/>
              <a:ea typeface="+mn-ea"/>
              <a:cs typeface="Arial"/>
              <a:sym typeface="Arial"/>
            </a:endParaRPr>
          </a:p>
        </p:txBody>
      </p:sp>
      <p:pic>
        <p:nvPicPr>
          <p:cNvPr id="10" name="Google Shape;59;p13">
            <a:extLst>
              <a:ext uri="{FF2B5EF4-FFF2-40B4-BE49-F238E27FC236}">
                <a16:creationId xmlns:a16="http://schemas.microsoft.com/office/drawing/2014/main" id="{44E3F6C0-61D5-8041-A61A-244B27314E48}"/>
              </a:ext>
            </a:extLst>
          </p:cNvPr>
          <p:cNvPicPr preferRelativeResize="0">
            <a:picLocks noChangeAspect="1"/>
          </p:cNvPicPr>
          <p:nvPr/>
        </p:nvPicPr>
        <p:blipFill>
          <a:blip r:embed="rId3">
            <a:alphaModFix/>
          </a:blip>
          <a:stretch>
            <a:fillRect/>
          </a:stretch>
        </p:blipFill>
        <p:spPr>
          <a:xfrm>
            <a:off x="67276" y="6634352"/>
            <a:ext cx="677549" cy="130349"/>
          </a:xfrm>
          <a:prstGeom prst="rect">
            <a:avLst/>
          </a:prstGeom>
          <a:noFill/>
          <a:ln>
            <a:noFill/>
          </a:ln>
        </p:spPr>
      </p:pic>
      <p:grpSp>
        <p:nvGrpSpPr>
          <p:cNvPr id="9" name="Group 8">
            <a:extLst>
              <a:ext uri="{FF2B5EF4-FFF2-40B4-BE49-F238E27FC236}">
                <a16:creationId xmlns:a16="http://schemas.microsoft.com/office/drawing/2014/main" id="{C0A675A9-990B-224C-889D-9436662921F4}"/>
              </a:ext>
            </a:extLst>
          </p:cNvPr>
          <p:cNvGrpSpPr/>
          <p:nvPr/>
        </p:nvGrpSpPr>
        <p:grpSpPr>
          <a:xfrm>
            <a:off x="48516" y="2744627"/>
            <a:ext cx="8792317" cy="3810348"/>
            <a:chOff x="1" y="2043807"/>
            <a:chExt cx="6594238" cy="2857761"/>
          </a:xfrm>
        </p:grpSpPr>
        <p:pic>
          <p:nvPicPr>
            <p:cNvPr id="5" name="Picture 4">
              <a:extLst>
                <a:ext uri="{FF2B5EF4-FFF2-40B4-BE49-F238E27FC236}">
                  <a16:creationId xmlns:a16="http://schemas.microsoft.com/office/drawing/2014/main" id="{514CEB99-0D10-B749-83DE-A0A96CA2B79A}"/>
                </a:ext>
              </a:extLst>
            </p:cNvPr>
            <p:cNvPicPr>
              <a:picLocks noChangeAspect="1"/>
            </p:cNvPicPr>
            <p:nvPr/>
          </p:nvPicPr>
          <p:blipFill>
            <a:blip r:embed="rId4"/>
            <a:stretch>
              <a:fillRect/>
            </a:stretch>
          </p:blipFill>
          <p:spPr>
            <a:xfrm>
              <a:off x="410855" y="2043807"/>
              <a:ext cx="6183384" cy="2857761"/>
            </a:xfrm>
            <a:prstGeom prst="rect">
              <a:avLst/>
            </a:prstGeom>
          </p:spPr>
        </p:pic>
        <p:sp>
          <p:nvSpPr>
            <p:cNvPr id="15" name="Google Shape;234;p29">
              <a:extLst>
                <a:ext uri="{FF2B5EF4-FFF2-40B4-BE49-F238E27FC236}">
                  <a16:creationId xmlns:a16="http://schemas.microsoft.com/office/drawing/2014/main" id="{028EBE68-2940-CB4E-9E1A-41E956C4528E}"/>
                </a:ext>
              </a:extLst>
            </p:cNvPr>
            <p:cNvSpPr/>
            <p:nvPr/>
          </p:nvSpPr>
          <p:spPr>
            <a:xfrm>
              <a:off x="1" y="2159899"/>
              <a:ext cx="1466849" cy="2518427"/>
            </a:xfrm>
            <a:prstGeom prst="rect">
              <a:avLst/>
            </a:prstGeom>
            <a:solidFill>
              <a:srgbClr val="FFFFFF">
                <a:alpha val="62570"/>
              </a:srgbClr>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6" name="Google Shape;234;p29">
              <a:extLst>
                <a:ext uri="{FF2B5EF4-FFF2-40B4-BE49-F238E27FC236}">
                  <a16:creationId xmlns:a16="http://schemas.microsoft.com/office/drawing/2014/main" id="{E6106311-5243-FB4A-ACC9-1CC6592C786C}"/>
                </a:ext>
              </a:extLst>
            </p:cNvPr>
            <p:cNvSpPr/>
            <p:nvPr/>
          </p:nvSpPr>
          <p:spPr>
            <a:xfrm>
              <a:off x="5647345" y="2043807"/>
              <a:ext cx="946894" cy="2857761"/>
            </a:xfrm>
            <a:prstGeom prst="rect">
              <a:avLst/>
            </a:prstGeom>
            <a:solidFill>
              <a:srgbClr val="FFFFFF">
                <a:alpha val="62570"/>
              </a:srgbClr>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7" name="Google Shape;234;p29">
              <a:extLst>
                <a:ext uri="{FF2B5EF4-FFF2-40B4-BE49-F238E27FC236}">
                  <a16:creationId xmlns:a16="http://schemas.microsoft.com/office/drawing/2014/main" id="{066B7375-2760-DB4D-A79A-906847163A82}"/>
                </a:ext>
              </a:extLst>
            </p:cNvPr>
            <p:cNvSpPr/>
            <p:nvPr/>
          </p:nvSpPr>
          <p:spPr>
            <a:xfrm>
              <a:off x="2158409" y="2159898"/>
              <a:ext cx="3488936" cy="292184"/>
            </a:xfrm>
            <a:prstGeom prst="rect">
              <a:avLst/>
            </a:prstGeom>
            <a:solidFill>
              <a:srgbClr val="FFFFFF">
                <a:alpha val="62570"/>
              </a:srgbClr>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8" name="Google Shape;234;p29">
              <a:extLst>
                <a:ext uri="{FF2B5EF4-FFF2-40B4-BE49-F238E27FC236}">
                  <a16:creationId xmlns:a16="http://schemas.microsoft.com/office/drawing/2014/main" id="{87854133-2D5E-9A42-9965-A88F61C555C7}"/>
                </a:ext>
              </a:extLst>
            </p:cNvPr>
            <p:cNvSpPr/>
            <p:nvPr/>
          </p:nvSpPr>
          <p:spPr>
            <a:xfrm>
              <a:off x="2946232" y="2276367"/>
              <a:ext cx="1221731" cy="2210574"/>
            </a:xfrm>
            <a:prstGeom prst="rect">
              <a:avLst/>
            </a:prstGeom>
            <a:solidFill>
              <a:srgbClr val="FFFFFF">
                <a:alpha val="62570"/>
              </a:srgbClr>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9" name="Google Shape;234;p29">
              <a:extLst>
                <a:ext uri="{FF2B5EF4-FFF2-40B4-BE49-F238E27FC236}">
                  <a16:creationId xmlns:a16="http://schemas.microsoft.com/office/drawing/2014/main" id="{7336BDBA-98DC-C74E-AF4C-AF7A1724A984}"/>
                </a:ext>
              </a:extLst>
            </p:cNvPr>
            <p:cNvSpPr/>
            <p:nvPr/>
          </p:nvSpPr>
          <p:spPr>
            <a:xfrm>
              <a:off x="4167963" y="3887226"/>
              <a:ext cx="1499190" cy="961074"/>
            </a:xfrm>
            <a:prstGeom prst="rect">
              <a:avLst/>
            </a:prstGeom>
            <a:solidFill>
              <a:srgbClr val="FFFFFF">
                <a:alpha val="62570"/>
              </a:srgbClr>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0" name="Google Shape;234;p29">
              <a:extLst>
                <a:ext uri="{FF2B5EF4-FFF2-40B4-BE49-F238E27FC236}">
                  <a16:creationId xmlns:a16="http://schemas.microsoft.com/office/drawing/2014/main" id="{505862AE-BE22-274D-9023-6B68CA0C1492}"/>
                </a:ext>
              </a:extLst>
            </p:cNvPr>
            <p:cNvSpPr/>
            <p:nvPr/>
          </p:nvSpPr>
          <p:spPr>
            <a:xfrm>
              <a:off x="2083852" y="3394074"/>
              <a:ext cx="862380" cy="168275"/>
            </a:xfrm>
            <a:prstGeom prst="rect">
              <a:avLst/>
            </a:prstGeom>
            <a:solidFill>
              <a:srgbClr val="FFFFFF">
                <a:alpha val="62570"/>
              </a:srgbClr>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spTree>
    <p:extLst>
      <p:ext uri="{BB962C8B-B14F-4D97-AF65-F5344CB8AC3E}">
        <p14:creationId xmlns:p14="http://schemas.microsoft.com/office/powerpoint/2010/main" val="3799307943"/>
      </p:ext>
    </p:extLst>
  </p:cSld>
  <p:clrMapOvr>
    <a:masterClrMapping/>
  </p:clrMapOvr>
</p:sld>
</file>

<file path=ppt/slides/slide381.xml><?xml version="1.0" encoding="utf-8"?>
<p:sld xmlns:a="http://schemas.openxmlformats.org/drawingml/2006/main" xmlns:r="http://schemas.openxmlformats.org/officeDocument/2006/relationships" xmlns:p="http://schemas.openxmlformats.org/presentationml/2006/main">
  <p:cSld>
    <p:spTree>
      <p:nvGrpSpPr>
        <p:cNvPr id="1" name="Shape 812"/>
        <p:cNvGrpSpPr/>
        <p:nvPr/>
      </p:nvGrpSpPr>
      <p:grpSpPr>
        <a:xfrm>
          <a:off x="0" y="0"/>
          <a:ext cx="0" cy="0"/>
          <a:chOff x="0" y="0"/>
          <a:chExt cx="0" cy="0"/>
        </a:xfrm>
      </p:grpSpPr>
      <p:sp>
        <p:nvSpPr>
          <p:cNvPr id="815" name="Google Shape;815;p80"/>
          <p:cNvSpPr txBox="1">
            <a:spLocks noGrp="1"/>
          </p:cNvSpPr>
          <p:nvPr>
            <p:ph type="sldNum" idx="12"/>
          </p:nvPr>
        </p:nvSpPr>
        <p:spPr>
          <a:xfrm>
            <a:off x="8595301" y="6464399"/>
            <a:ext cx="548700" cy="393600"/>
          </a:xfrm>
          <a:prstGeom prst="rect">
            <a:avLst/>
          </a:prstGeom>
        </p:spPr>
        <p:txBody>
          <a:bodyPr spcFirstLastPara="1" wrap="square" lIns="91425" tIns="91425" rIns="91425" bIns="91425" anchor="ctr" anchorCtr="0">
            <a:noAutofit/>
          </a:bodyPr>
          <a:lstStyle/>
          <a:p>
            <a:pPr marL="0" marR="0" lvl="0" indent="0" algn="r" defTabSz="1219170" rtl="0" eaLnBrk="1" fontAlgn="auto" latinLnBrk="0" hangingPunct="1">
              <a:lnSpc>
                <a:spcPct val="100000"/>
              </a:lnSpc>
              <a:spcBef>
                <a:spcPts val="0"/>
              </a:spcBef>
              <a:spcAft>
                <a:spcPts val="0"/>
              </a:spcAft>
              <a:buClr>
                <a:srgbClr val="000000"/>
              </a:buClr>
              <a:buSzTx/>
              <a:buFontTx/>
              <a:buNone/>
              <a:tabLst/>
              <a:defRPr/>
            </a:pPr>
            <a:fld id="{00000000-1234-1234-1234-123412341234}" type="slidenum">
              <a:rPr kumimoji="0" lang="en" sz="1000" b="0" i="0" u="none" strike="noStrike" kern="0" cap="none" spc="0" normalizeH="0" baseline="0" noProof="0">
                <a:ln>
                  <a:noFill/>
                </a:ln>
                <a:solidFill>
                  <a:srgbClr val="595959"/>
                </a:solidFill>
                <a:effectLst/>
                <a:uLnTx/>
                <a:uFillTx/>
                <a:latin typeface="Arial"/>
                <a:ea typeface="+mn-ea"/>
                <a:cs typeface="Arial"/>
                <a:sym typeface="Arial"/>
              </a:rPr>
              <a:pPr marL="0" marR="0" lvl="0" indent="0" algn="r" defTabSz="1219170" rtl="0" eaLnBrk="1" fontAlgn="auto" latinLnBrk="0" hangingPunct="1">
                <a:lnSpc>
                  <a:spcPct val="100000"/>
                </a:lnSpc>
                <a:spcBef>
                  <a:spcPts val="0"/>
                </a:spcBef>
                <a:spcAft>
                  <a:spcPts val="0"/>
                </a:spcAft>
                <a:buClr>
                  <a:srgbClr val="000000"/>
                </a:buClr>
                <a:buSzTx/>
                <a:buFontTx/>
                <a:buNone/>
                <a:tabLst/>
                <a:defRPr/>
              </a:pPr>
              <a:t>381</a:t>
            </a:fld>
            <a:endParaRPr kumimoji="0" sz="1000" b="0" i="0" u="none" strike="noStrike" kern="0" cap="none" spc="0" normalizeH="0" baseline="0" noProof="0" dirty="0">
              <a:ln>
                <a:noFill/>
              </a:ln>
              <a:solidFill>
                <a:srgbClr val="595959"/>
              </a:solidFill>
              <a:effectLst/>
              <a:uLnTx/>
              <a:uFillTx/>
              <a:latin typeface="Arial"/>
              <a:ea typeface="+mn-ea"/>
              <a:cs typeface="Arial"/>
              <a:sym typeface="Arial"/>
            </a:endParaRPr>
          </a:p>
        </p:txBody>
      </p:sp>
      <p:sp>
        <p:nvSpPr>
          <p:cNvPr id="7" name="Google Shape;109;p19">
            <a:extLst>
              <a:ext uri="{FF2B5EF4-FFF2-40B4-BE49-F238E27FC236}">
                <a16:creationId xmlns:a16="http://schemas.microsoft.com/office/drawing/2014/main" id="{9BB2C108-0840-8747-B18A-E514BFF10E83}"/>
              </a:ext>
            </a:extLst>
          </p:cNvPr>
          <p:cNvSpPr/>
          <p:nvPr/>
        </p:nvSpPr>
        <p:spPr>
          <a:xfrm>
            <a:off x="0" y="2"/>
            <a:ext cx="9144000" cy="811549"/>
          </a:xfrm>
          <a:prstGeom prst="rect">
            <a:avLst/>
          </a:prstGeom>
          <a:solidFill>
            <a:srgbClr val="D9EAD3"/>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3200" b="1" i="0" u="none" strike="noStrike" kern="0" cap="none" spc="0" normalizeH="0" baseline="0" noProof="0" dirty="0">
                <a:ln>
                  <a:noFill/>
                </a:ln>
                <a:solidFill>
                  <a:srgbClr val="000000"/>
                </a:solidFill>
                <a:effectLst/>
                <a:uLnTx/>
                <a:uFillTx/>
                <a:latin typeface="Cambria" panose="02040503050406030204" pitchFamily="18" charset="0"/>
                <a:ea typeface="+mn-ea"/>
                <a:cs typeface="Arial"/>
                <a:sym typeface="Arial"/>
              </a:rPr>
              <a:t>CPU: DRAM Energy Evaluation</a:t>
            </a:r>
            <a:endParaRPr kumimoji="0" sz="3200" b="1" i="0" u="none" strike="noStrike" kern="0" cap="none" spc="0" normalizeH="0" baseline="0" noProof="0" dirty="0">
              <a:ln>
                <a:noFill/>
              </a:ln>
              <a:solidFill>
                <a:srgbClr val="000000"/>
              </a:solidFill>
              <a:effectLst/>
              <a:uLnTx/>
              <a:uFillTx/>
              <a:latin typeface="Cambria" panose="02040503050406030204" pitchFamily="18" charset="0"/>
              <a:ea typeface="+mn-ea"/>
              <a:cs typeface="Arial"/>
              <a:sym typeface="Arial"/>
            </a:endParaRPr>
          </a:p>
        </p:txBody>
      </p:sp>
      <p:pic>
        <p:nvPicPr>
          <p:cNvPr id="10" name="Google Shape;59;p13">
            <a:extLst>
              <a:ext uri="{FF2B5EF4-FFF2-40B4-BE49-F238E27FC236}">
                <a16:creationId xmlns:a16="http://schemas.microsoft.com/office/drawing/2014/main" id="{02A60539-678B-724F-A801-48F256FD2FA3}"/>
              </a:ext>
            </a:extLst>
          </p:cNvPr>
          <p:cNvPicPr preferRelativeResize="0">
            <a:picLocks noChangeAspect="1"/>
          </p:cNvPicPr>
          <p:nvPr/>
        </p:nvPicPr>
        <p:blipFill>
          <a:blip r:embed="rId3">
            <a:alphaModFix/>
          </a:blip>
          <a:stretch>
            <a:fillRect/>
          </a:stretch>
        </p:blipFill>
        <p:spPr>
          <a:xfrm>
            <a:off x="67276" y="6634352"/>
            <a:ext cx="677549" cy="130349"/>
          </a:xfrm>
          <a:prstGeom prst="rect">
            <a:avLst/>
          </a:prstGeom>
          <a:noFill/>
          <a:ln>
            <a:noFill/>
          </a:ln>
        </p:spPr>
      </p:pic>
      <p:pic>
        <p:nvPicPr>
          <p:cNvPr id="5" name="Picture 4">
            <a:extLst>
              <a:ext uri="{FF2B5EF4-FFF2-40B4-BE49-F238E27FC236}">
                <a16:creationId xmlns:a16="http://schemas.microsoft.com/office/drawing/2014/main" id="{FC560B8A-BD00-244C-8CF1-B85FE03E9705}"/>
              </a:ext>
            </a:extLst>
          </p:cNvPr>
          <p:cNvPicPr>
            <a:picLocks noChangeAspect="1"/>
          </p:cNvPicPr>
          <p:nvPr/>
        </p:nvPicPr>
        <p:blipFill>
          <a:blip r:embed="rId4"/>
          <a:stretch>
            <a:fillRect/>
          </a:stretch>
        </p:blipFill>
        <p:spPr>
          <a:xfrm>
            <a:off x="744826" y="1500140"/>
            <a:ext cx="8038213" cy="2730685"/>
          </a:xfrm>
          <a:prstGeom prst="rect">
            <a:avLst/>
          </a:prstGeom>
        </p:spPr>
      </p:pic>
      <p:sp>
        <p:nvSpPr>
          <p:cNvPr id="13" name="Google Shape;786;p77">
            <a:extLst>
              <a:ext uri="{FF2B5EF4-FFF2-40B4-BE49-F238E27FC236}">
                <a16:creationId xmlns:a16="http://schemas.microsoft.com/office/drawing/2014/main" id="{C65447BC-80B0-9242-BF36-CE71B8D0BA74}"/>
              </a:ext>
            </a:extLst>
          </p:cNvPr>
          <p:cNvSpPr txBox="1">
            <a:spLocks noGrp="1"/>
          </p:cNvSpPr>
          <p:nvPr>
            <p:ph type="body" idx="1"/>
          </p:nvPr>
        </p:nvSpPr>
        <p:spPr>
          <a:xfrm>
            <a:off x="2" y="4591897"/>
            <a:ext cx="9143999" cy="1396649"/>
          </a:xfrm>
          <a:prstGeom prst="rect">
            <a:avLst/>
          </a:prstGeom>
          <a:solidFill>
            <a:schemeClr val="accent1">
              <a:lumMod val="40000"/>
              <a:lumOff val="60000"/>
            </a:schemeClr>
          </a:solidFill>
          <a:ln w="9525"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114297" indent="0" algn="ctr">
              <a:buNone/>
            </a:pPr>
            <a:r>
              <a:rPr lang="en-US" sz="3200" b="1" dirty="0">
                <a:solidFill>
                  <a:schemeClr val="tx1"/>
                </a:solidFill>
                <a:latin typeface="Cambria"/>
                <a:ea typeface="Cambria"/>
                <a:cs typeface="Cambria"/>
                <a:sym typeface="Cambria"/>
              </a:rPr>
              <a:t>Average </a:t>
            </a:r>
            <a:r>
              <a:rPr lang="en-US" sz="3200" b="1" dirty="0">
                <a:solidFill>
                  <a:srgbClr val="F400E6"/>
                </a:solidFill>
                <a:latin typeface="Cambria"/>
                <a:ea typeface="Cambria"/>
                <a:cs typeface="Cambria"/>
                <a:sym typeface="Cambria"/>
              </a:rPr>
              <a:t>21%</a:t>
            </a:r>
            <a:r>
              <a:rPr lang="en-US" sz="3200" b="1" dirty="0">
                <a:solidFill>
                  <a:schemeClr val="tx1"/>
                </a:solidFill>
                <a:latin typeface="Cambria"/>
                <a:ea typeface="Cambria"/>
                <a:cs typeface="Cambria"/>
                <a:sym typeface="Cambria"/>
              </a:rPr>
              <a:t> DRAM energy</a:t>
            </a:r>
            <a:r>
              <a:rPr lang="en-US" sz="3200" dirty="0">
                <a:solidFill>
                  <a:schemeClr val="tx1"/>
                </a:solidFill>
                <a:latin typeface="Cambria"/>
                <a:ea typeface="Cambria"/>
                <a:cs typeface="Cambria"/>
                <a:sym typeface="Cambria"/>
              </a:rPr>
              <a:t> </a:t>
            </a:r>
            <a:r>
              <a:rPr lang="en-US" sz="3200" b="1" dirty="0">
                <a:solidFill>
                  <a:schemeClr val="tx1"/>
                </a:solidFill>
                <a:latin typeface="Cambria"/>
                <a:ea typeface="Cambria"/>
                <a:cs typeface="Cambria"/>
                <a:sym typeface="Cambria"/>
              </a:rPr>
              <a:t>reduction</a:t>
            </a:r>
            <a:r>
              <a:rPr lang="en-US" sz="3200" dirty="0">
                <a:solidFill>
                  <a:schemeClr val="tx1"/>
                </a:solidFill>
                <a:latin typeface="Cambria"/>
                <a:ea typeface="Cambria"/>
                <a:cs typeface="Cambria"/>
                <a:sym typeface="Cambria"/>
              </a:rPr>
              <a:t> </a:t>
            </a:r>
          </a:p>
          <a:p>
            <a:pPr marL="114297" indent="0" algn="ctr">
              <a:buNone/>
            </a:pPr>
            <a:r>
              <a:rPr lang="en-US" sz="3200" dirty="0">
                <a:solidFill>
                  <a:schemeClr val="tx1"/>
                </a:solidFill>
                <a:latin typeface="Cambria"/>
                <a:ea typeface="Cambria"/>
                <a:cs typeface="Cambria"/>
                <a:sym typeface="Cambria"/>
              </a:rPr>
              <a:t>maintaining accuracy within 1% of original</a:t>
            </a:r>
          </a:p>
        </p:txBody>
      </p:sp>
    </p:spTree>
    <p:extLst>
      <p:ext uri="{BB962C8B-B14F-4D97-AF65-F5344CB8AC3E}">
        <p14:creationId xmlns:p14="http://schemas.microsoft.com/office/powerpoint/2010/main" val="3470007498"/>
      </p:ext>
    </p:extLst>
  </p:cSld>
  <p:clrMapOvr>
    <a:masterClrMapping/>
  </p:clrMapOvr>
</p:sld>
</file>

<file path=ppt/slides/slide382.xml><?xml version="1.0" encoding="utf-8"?>
<p:sld xmlns:a="http://schemas.openxmlformats.org/drawingml/2006/main" xmlns:r="http://schemas.openxmlformats.org/officeDocument/2006/relationships" xmlns:p="http://schemas.openxmlformats.org/presentationml/2006/main">
  <p:cSld>
    <p:spTree>
      <p:nvGrpSpPr>
        <p:cNvPr id="1" name="Shape 821"/>
        <p:cNvGrpSpPr/>
        <p:nvPr/>
      </p:nvGrpSpPr>
      <p:grpSpPr>
        <a:xfrm>
          <a:off x="0" y="0"/>
          <a:ext cx="0" cy="0"/>
          <a:chOff x="0" y="0"/>
          <a:chExt cx="0" cy="0"/>
        </a:xfrm>
      </p:grpSpPr>
      <p:sp>
        <p:nvSpPr>
          <p:cNvPr id="824" name="Google Shape;824;p81"/>
          <p:cNvSpPr txBox="1">
            <a:spLocks noGrp="1"/>
          </p:cNvSpPr>
          <p:nvPr>
            <p:ph type="sldNum" idx="12"/>
          </p:nvPr>
        </p:nvSpPr>
        <p:spPr>
          <a:xfrm>
            <a:off x="8595301" y="6451368"/>
            <a:ext cx="548700" cy="393600"/>
          </a:xfrm>
          <a:prstGeom prst="rect">
            <a:avLst/>
          </a:prstGeom>
        </p:spPr>
        <p:txBody>
          <a:bodyPr spcFirstLastPara="1" wrap="square" lIns="91425" tIns="91425" rIns="91425" bIns="91425" anchor="ctr" anchorCtr="0">
            <a:noAutofit/>
          </a:bodyPr>
          <a:lstStyle/>
          <a:p>
            <a:pPr marL="0" marR="0" lvl="0" indent="0" algn="r" defTabSz="1219170" rtl="0" eaLnBrk="1" fontAlgn="auto" latinLnBrk="0" hangingPunct="1">
              <a:lnSpc>
                <a:spcPct val="100000"/>
              </a:lnSpc>
              <a:spcBef>
                <a:spcPts val="0"/>
              </a:spcBef>
              <a:spcAft>
                <a:spcPts val="0"/>
              </a:spcAft>
              <a:buClr>
                <a:srgbClr val="000000"/>
              </a:buClr>
              <a:buSzTx/>
              <a:buFontTx/>
              <a:buNone/>
              <a:tabLst/>
              <a:defRPr/>
            </a:pPr>
            <a:fld id="{00000000-1234-1234-1234-123412341234}" type="slidenum">
              <a:rPr kumimoji="0" lang="en" sz="1000" b="0" i="0" u="none" strike="noStrike" kern="0" cap="none" spc="0" normalizeH="0" baseline="0" noProof="0">
                <a:ln>
                  <a:noFill/>
                </a:ln>
                <a:solidFill>
                  <a:srgbClr val="595959"/>
                </a:solidFill>
                <a:effectLst/>
                <a:uLnTx/>
                <a:uFillTx/>
                <a:latin typeface="Arial"/>
                <a:ea typeface="+mn-ea"/>
                <a:cs typeface="Arial"/>
                <a:sym typeface="Arial"/>
              </a:rPr>
              <a:pPr marL="0" marR="0" lvl="0" indent="0" algn="r" defTabSz="1219170" rtl="0" eaLnBrk="1" fontAlgn="auto" latinLnBrk="0" hangingPunct="1">
                <a:lnSpc>
                  <a:spcPct val="100000"/>
                </a:lnSpc>
                <a:spcBef>
                  <a:spcPts val="0"/>
                </a:spcBef>
                <a:spcAft>
                  <a:spcPts val="0"/>
                </a:spcAft>
                <a:buClr>
                  <a:srgbClr val="000000"/>
                </a:buClr>
                <a:buSzTx/>
                <a:buFontTx/>
                <a:buNone/>
                <a:tabLst/>
                <a:defRPr/>
              </a:pPr>
              <a:t>382</a:t>
            </a:fld>
            <a:endParaRPr kumimoji="0" sz="1000" b="0" i="0" u="none" strike="noStrike" kern="0" cap="none" spc="0" normalizeH="0" baseline="0" noProof="0" dirty="0">
              <a:ln>
                <a:noFill/>
              </a:ln>
              <a:solidFill>
                <a:srgbClr val="595959"/>
              </a:solidFill>
              <a:effectLst/>
              <a:uLnTx/>
              <a:uFillTx/>
              <a:latin typeface="Arial"/>
              <a:ea typeface="+mn-ea"/>
              <a:cs typeface="Arial"/>
              <a:sym typeface="Arial"/>
            </a:endParaRPr>
          </a:p>
        </p:txBody>
      </p:sp>
      <p:pic>
        <p:nvPicPr>
          <p:cNvPr id="825" name="Google Shape;825;p81"/>
          <p:cNvPicPr preferRelativeResize="0"/>
          <p:nvPr/>
        </p:nvPicPr>
        <p:blipFill>
          <a:blip r:embed="rId3">
            <a:alphaModFix/>
          </a:blip>
          <a:stretch>
            <a:fillRect/>
          </a:stretch>
        </p:blipFill>
        <p:spPr>
          <a:xfrm>
            <a:off x="942415" y="1209956"/>
            <a:ext cx="6928500" cy="2484525"/>
          </a:xfrm>
          <a:prstGeom prst="rect">
            <a:avLst/>
          </a:prstGeom>
          <a:noFill/>
          <a:ln>
            <a:noFill/>
          </a:ln>
        </p:spPr>
      </p:pic>
      <p:sp>
        <p:nvSpPr>
          <p:cNvPr id="826" name="Google Shape;826;p81"/>
          <p:cNvSpPr/>
          <p:nvPr/>
        </p:nvSpPr>
        <p:spPr>
          <a:xfrm>
            <a:off x="0" y="3779129"/>
            <a:ext cx="9144000" cy="1208400"/>
          </a:xfrm>
          <a:prstGeom prst="rect">
            <a:avLst/>
          </a:prstGeom>
          <a:solidFill>
            <a:srgbClr val="D9EAD3"/>
          </a:solidFill>
          <a:ln w="12700">
            <a:solidFill>
              <a:schemeClr val="tx1"/>
            </a:solidFill>
          </a:ln>
        </p:spPr>
        <p:txBody>
          <a:bodyPr spcFirstLastPara="1" wrap="square" lIns="91425" tIns="91425" rIns="91425" bIns="91425"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 sz="3000" b="1" i="0" u="none" strike="noStrike" kern="0" cap="none" spc="0" normalizeH="0" baseline="0" noProof="0" dirty="0">
                <a:ln>
                  <a:noFill/>
                </a:ln>
                <a:solidFill>
                  <a:srgbClr val="000000"/>
                </a:solidFill>
                <a:effectLst/>
                <a:uLnTx/>
                <a:uFillTx/>
                <a:latin typeface="Cambria"/>
                <a:ea typeface="Cambria"/>
                <a:cs typeface="Cambria"/>
                <a:sym typeface="Cambria"/>
              </a:rPr>
              <a:t>Average </a:t>
            </a:r>
            <a:r>
              <a:rPr kumimoji="0" lang="en" sz="3000" b="1" i="0" u="none" strike="noStrike" kern="0" cap="none" spc="0" normalizeH="0" baseline="0" noProof="0" dirty="0">
                <a:ln>
                  <a:noFill/>
                </a:ln>
                <a:solidFill>
                  <a:srgbClr val="FF0000"/>
                </a:solidFill>
                <a:effectLst/>
                <a:uLnTx/>
                <a:uFillTx/>
                <a:latin typeface="Cambria"/>
                <a:ea typeface="Cambria"/>
                <a:cs typeface="Cambria"/>
                <a:sym typeface="Cambria"/>
              </a:rPr>
              <a:t>8%</a:t>
            </a:r>
            <a:r>
              <a:rPr kumimoji="0" lang="en" sz="3000" b="1" i="0" u="none" strike="noStrike" kern="0" cap="none" spc="0" normalizeH="0" baseline="0" noProof="0" dirty="0">
                <a:ln>
                  <a:noFill/>
                </a:ln>
                <a:solidFill>
                  <a:srgbClr val="000000"/>
                </a:solidFill>
                <a:effectLst/>
                <a:uLnTx/>
                <a:uFillTx/>
                <a:latin typeface="Cambria"/>
                <a:ea typeface="Cambria"/>
                <a:cs typeface="Cambria"/>
                <a:sym typeface="Cambria"/>
              </a:rPr>
              <a:t> system speedup</a:t>
            </a:r>
            <a:endParaRPr kumimoji="0" sz="3000" b="0" i="0" u="none" strike="noStrike" kern="0" cap="none" spc="0" normalizeH="0" baseline="0" noProof="0" dirty="0">
              <a:ln>
                <a:noFill/>
              </a:ln>
              <a:solidFill>
                <a:srgbClr val="000000"/>
              </a:solidFill>
              <a:effectLst/>
              <a:uLnTx/>
              <a:uFillTx/>
              <a:latin typeface="Cambria"/>
              <a:ea typeface="Cambria"/>
              <a:cs typeface="Cambria"/>
              <a:sym typeface="Cambria"/>
            </a:endParaRPr>
          </a:p>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 sz="3000" b="0" i="0" u="none" strike="noStrike" kern="0" cap="none" spc="0" normalizeH="0" baseline="0" noProof="0" dirty="0">
                <a:ln>
                  <a:noFill/>
                </a:ln>
                <a:solidFill>
                  <a:srgbClr val="000000"/>
                </a:solidFill>
                <a:effectLst/>
                <a:uLnTx/>
                <a:uFillTx/>
                <a:latin typeface="Cambria"/>
                <a:ea typeface="Cambria"/>
                <a:cs typeface="Cambria"/>
                <a:sym typeface="Cambria"/>
              </a:rPr>
              <a:t>Some workloads achieve</a:t>
            </a:r>
            <a:r>
              <a:rPr kumimoji="0" lang="en" sz="3000" b="1" i="0" u="none" strike="noStrike" kern="0" cap="none" spc="0" normalizeH="0" baseline="0" noProof="0" dirty="0">
                <a:ln>
                  <a:noFill/>
                </a:ln>
                <a:solidFill>
                  <a:srgbClr val="000000"/>
                </a:solidFill>
                <a:effectLst/>
                <a:uLnTx/>
                <a:uFillTx/>
                <a:latin typeface="Cambria"/>
                <a:ea typeface="Cambria"/>
                <a:cs typeface="Cambria"/>
                <a:sym typeface="Cambria"/>
              </a:rPr>
              <a:t> </a:t>
            </a:r>
            <a:r>
              <a:rPr kumimoji="0" lang="en" sz="3000" b="1" i="0" u="none" strike="noStrike" kern="0" cap="none" spc="0" normalizeH="0" baseline="0" noProof="0" dirty="0">
                <a:ln>
                  <a:noFill/>
                </a:ln>
                <a:solidFill>
                  <a:srgbClr val="F400E6"/>
                </a:solidFill>
                <a:effectLst/>
                <a:uLnTx/>
                <a:uFillTx/>
                <a:latin typeface="Cambria"/>
                <a:ea typeface="Cambria"/>
                <a:cs typeface="Cambria"/>
                <a:sym typeface="Cambria"/>
              </a:rPr>
              <a:t>17%</a:t>
            </a:r>
            <a:r>
              <a:rPr kumimoji="0" lang="en" sz="3000" b="1" i="0" u="none" strike="noStrike" kern="0" cap="none" spc="0" normalizeH="0" baseline="0" noProof="0" dirty="0">
                <a:ln>
                  <a:noFill/>
                </a:ln>
                <a:solidFill>
                  <a:srgbClr val="000000"/>
                </a:solidFill>
                <a:effectLst/>
                <a:uLnTx/>
                <a:uFillTx/>
                <a:latin typeface="Cambria"/>
                <a:ea typeface="Cambria"/>
                <a:cs typeface="Cambria"/>
                <a:sym typeface="Cambria"/>
              </a:rPr>
              <a:t> speedup</a:t>
            </a:r>
            <a:endParaRPr kumimoji="0" sz="3000" b="1" i="0" u="none" strike="noStrike" kern="0" cap="none" spc="0" normalizeH="0" baseline="0" noProof="0" dirty="0">
              <a:ln>
                <a:noFill/>
              </a:ln>
              <a:solidFill>
                <a:srgbClr val="000000"/>
              </a:solidFill>
              <a:effectLst/>
              <a:uLnTx/>
              <a:uFillTx/>
              <a:latin typeface="Cambria"/>
              <a:ea typeface="Cambria"/>
              <a:cs typeface="Cambria"/>
              <a:sym typeface="Cambria"/>
            </a:endParaRPr>
          </a:p>
        </p:txBody>
      </p:sp>
      <p:sp>
        <p:nvSpPr>
          <p:cNvPr id="7" name="Google Shape;109;p19">
            <a:extLst>
              <a:ext uri="{FF2B5EF4-FFF2-40B4-BE49-F238E27FC236}">
                <a16:creationId xmlns:a16="http://schemas.microsoft.com/office/drawing/2014/main" id="{9EF00454-0276-B64E-A7DA-B5BDA89E63FA}"/>
              </a:ext>
            </a:extLst>
          </p:cNvPr>
          <p:cNvSpPr/>
          <p:nvPr/>
        </p:nvSpPr>
        <p:spPr>
          <a:xfrm>
            <a:off x="0" y="2"/>
            <a:ext cx="9144000" cy="811549"/>
          </a:xfrm>
          <a:prstGeom prst="rect">
            <a:avLst/>
          </a:prstGeom>
          <a:solidFill>
            <a:srgbClr val="D9EAD3"/>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3200" b="1" i="0" u="none" strike="noStrike" kern="0" cap="none" spc="0" normalizeH="0" baseline="0" noProof="0" dirty="0">
                <a:ln>
                  <a:noFill/>
                </a:ln>
                <a:solidFill>
                  <a:srgbClr val="000000"/>
                </a:solidFill>
                <a:effectLst/>
                <a:uLnTx/>
                <a:uFillTx/>
                <a:latin typeface="Cambria" panose="02040503050406030204" pitchFamily="18" charset="0"/>
                <a:ea typeface="+mn-ea"/>
                <a:cs typeface="Arial"/>
                <a:sym typeface="Arial"/>
              </a:rPr>
              <a:t>CPU: Performance Evaluation</a:t>
            </a:r>
            <a:endParaRPr kumimoji="0" sz="3200" b="1" i="0" u="none" strike="noStrike" kern="0" cap="none" spc="0" normalizeH="0" baseline="0" noProof="0" dirty="0">
              <a:ln>
                <a:noFill/>
              </a:ln>
              <a:solidFill>
                <a:srgbClr val="000000"/>
              </a:solidFill>
              <a:effectLst/>
              <a:uLnTx/>
              <a:uFillTx/>
              <a:latin typeface="Cambria" panose="02040503050406030204" pitchFamily="18" charset="0"/>
              <a:ea typeface="+mn-ea"/>
              <a:cs typeface="Arial"/>
              <a:sym typeface="Arial"/>
            </a:endParaRPr>
          </a:p>
        </p:txBody>
      </p:sp>
      <p:pic>
        <p:nvPicPr>
          <p:cNvPr id="10" name="Google Shape;59;p13">
            <a:extLst>
              <a:ext uri="{FF2B5EF4-FFF2-40B4-BE49-F238E27FC236}">
                <a16:creationId xmlns:a16="http://schemas.microsoft.com/office/drawing/2014/main" id="{2D02DFC1-DC5E-4247-AC76-284FAFB65B41}"/>
              </a:ext>
            </a:extLst>
          </p:cNvPr>
          <p:cNvPicPr preferRelativeResize="0">
            <a:picLocks noChangeAspect="1"/>
          </p:cNvPicPr>
          <p:nvPr/>
        </p:nvPicPr>
        <p:blipFill>
          <a:blip r:embed="rId4">
            <a:alphaModFix/>
          </a:blip>
          <a:stretch>
            <a:fillRect/>
          </a:stretch>
        </p:blipFill>
        <p:spPr>
          <a:xfrm>
            <a:off x="67276" y="6634352"/>
            <a:ext cx="677549" cy="130349"/>
          </a:xfrm>
          <a:prstGeom prst="rect">
            <a:avLst/>
          </a:prstGeom>
          <a:noFill/>
          <a:ln>
            <a:noFill/>
          </a:ln>
        </p:spPr>
      </p:pic>
      <p:sp>
        <p:nvSpPr>
          <p:cNvPr id="11" name="Google Shape;835;p82">
            <a:extLst>
              <a:ext uri="{FF2B5EF4-FFF2-40B4-BE49-F238E27FC236}">
                <a16:creationId xmlns:a16="http://schemas.microsoft.com/office/drawing/2014/main" id="{895824B8-7497-D249-999C-A0BECDD71D1A}"/>
              </a:ext>
            </a:extLst>
          </p:cNvPr>
          <p:cNvSpPr/>
          <p:nvPr/>
        </p:nvSpPr>
        <p:spPr>
          <a:xfrm>
            <a:off x="0" y="5156825"/>
            <a:ext cx="9144000" cy="1208400"/>
          </a:xfrm>
          <a:prstGeom prst="rect">
            <a:avLst/>
          </a:prstGeom>
          <a:solidFill>
            <a:srgbClr val="D9EAD3"/>
          </a:solidFill>
          <a:ln w="12700">
            <a:solidFill>
              <a:schemeClr val="tx1"/>
            </a:solidFill>
          </a:ln>
        </p:spPr>
        <p:txBody>
          <a:bodyPr spcFirstLastPara="1" wrap="square" lIns="91425" tIns="91425" rIns="91425" bIns="91425"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 sz="3000" b="0" i="0" u="none" strike="noStrike" kern="0" cap="none" spc="0" normalizeH="0" baseline="0" noProof="0" dirty="0">
                <a:ln>
                  <a:noFill/>
                </a:ln>
                <a:solidFill>
                  <a:srgbClr val="000000"/>
                </a:solidFill>
                <a:effectLst/>
                <a:uLnTx/>
                <a:uFillTx/>
                <a:latin typeface="Cambria"/>
                <a:ea typeface="Cambria"/>
                <a:cs typeface="Cambria"/>
                <a:sym typeface="Cambria"/>
              </a:rPr>
              <a:t>EDEN achieves </a:t>
            </a:r>
            <a:r>
              <a:rPr kumimoji="0" lang="en" sz="3000" b="1" i="0" u="none" strike="noStrike" kern="0" cap="none" spc="0" normalizeH="0" baseline="0" noProof="0" dirty="0">
                <a:ln>
                  <a:noFill/>
                </a:ln>
                <a:solidFill>
                  <a:srgbClr val="0070C0"/>
                </a:solidFill>
                <a:effectLst/>
                <a:uLnTx/>
                <a:uFillTx/>
                <a:latin typeface="Cambria"/>
                <a:ea typeface="Cambria"/>
                <a:cs typeface="Cambria"/>
                <a:sym typeface="Cambria"/>
              </a:rPr>
              <a:t>close to the ideal </a:t>
            </a:r>
            <a:r>
              <a:rPr kumimoji="0" lang="en" sz="3000" b="0" i="0" u="none" strike="noStrike" kern="0" cap="none" spc="0" normalizeH="0" baseline="0" noProof="0" dirty="0">
                <a:ln>
                  <a:noFill/>
                </a:ln>
                <a:solidFill>
                  <a:srgbClr val="000000"/>
                </a:solidFill>
                <a:effectLst/>
                <a:uLnTx/>
                <a:uFillTx/>
                <a:latin typeface="Cambria"/>
                <a:ea typeface="Cambria"/>
                <a:cs typeface="Cambria"/>
                <a:sym typeface="Cambria"/>
              </a:rPr>
              <a:t>speedup</a:t>
            </a:r>
          </a:p>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 sz="3000" b="0" i="0" u="none" strike="noStrike" kern="0" cap="none" spc="0" normalizeH="0" baseline="0" noProof="0" dirty="0">
                <a:ln>
                  <a:noFill/>
                </a:ln>
                <a:solidFill>
                  <a:srgbClr val="000000"/>
                </a:solidFill>
                <a:effectLst/>
                <a:uLnTx/>
                <a:uFillTx/>
                <a:latin typeface="Cambria"/>
                <a:ea typeface="Cambria"/>
                <a:cs typeface="Cambria"/>
                <a:sym typeface="Cambria"/>
              </a:rPr>
              <a:t>possible via </a:t>
            </a:r>
            <a:r>
              <a:rPr kumimoji="0" lang="en" sz="3000" b="0" i="0" u="none" strike="noStrike" kern="0" cap="none" spc="0" normalizeH="0" baseline="0" noProof="0" dirty="0" err="1">
                <a:ln>
                  <a:noFill/>
                </a:ln>
                <a:solidFill>
                  <a:srgbClr val="000000"/>
                </a:solidFill>
                <a:effectLst/>
                <a:uLnTx/>
                <a:uFillTx/>
                <a:latin typeface="Cambria"/>
                <a:ea typeface="Cambria"/>
                <a:cs typeface="Cambria"/>
                <a:sym typeface="Cambria"/>
              </a:rPr>
              <a:t>tRCD</a:t>
            </a:r>
            <a:r>
              <a:rPr kumimoji="0" lang="en" sz="3000" b="0" i="0" u="none" strike="noStrike" kern="0" cap="none" spc="0" normalizeH="0" baseline="0" noProof="0" dirty="0">
                <a:ln>
                  <a:noFill/>
                </a:ln>
                <a:solidFill>
                  <a:srgbClr val="000000"/>
                </a:solidFill>
                <a:effectLst/>
                <a:uLnTx/>
                <a:uFillTx/>
                <a:latin typeface="Cambria"/>
                <a:ea typeface="Cambria"/>
                <a:cs typeface="Cambria"/>
                <a:sym typeface="Cambria"/>
              </a:rPr>
              <a:t> scaling</a:t>
            </a:r>
            <a:endParaRPr kumimoji="0" sz="3000" b="0" i="0" u="none" strike="noStrike" kern="0" cap="none" spc="0" normalizeH="0" baseline="0" noProof="0" dirty="0">
              <a:ln>
                <a:noFill/>
              </a:ln>
              <a:solidFill>
                <a:srgbClr val="000000"/>
              </a:solidFill>
              <a:effectLst/>
              <a:uLnTx/>
              <a:uFillTx/>
              <a:latin typeface="Cambria"/>
              <a:ea typeface="Cambria"/>
              <a:cs typeface="Cambria"/>
              <a:sym typeface="Cambria"/>
            </a:endParaRPr>
          </a:p>
        </p:txBody>
      </p:sp>
      <p:sp>
        <p:nvSpPr>
          <p:cNvPr id="9" name="Rectangle 8">
            <a:extLst>
              <a:ext uri="{FF2B5EF4-FFF2-40B4-BE49-F238E27FC236}">
                <a16:creationId xmlns:a16="http://schemas.microsoft.com/office/drawing/2014/main" id="{2282FC98-F460-4344-BCA5-083FF82A2BD3}"/>
              </a:ext>
            </a:extLst>
          </p:cNvPr>
          <p:cNvSpPr/>
          <p:nvPr/>
        </p:nvSpPr>
        <p:spPr>
          <a:xfrm>
            <a:off x="5643277" y="1583265"/>
            <a:ext cx="712699" cy="128832"/>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US" sz="1867" b="0" i="0" u="none" strike="noStrike" kern="0" cap="none" spc="0" normalizeH="0" baseline="0" noProof="0">
              <a:ln>
                <a:noFill/>
              </a:ln>
              <a:solidFill>
                <a:srgbClr val="000000"/>
              </a:solidFill>
              <a:effectLst/>
              <a:uLnTx/>
              <a:uFillTx/>
              <a:latin typeface="Arial"/>
              <a:ea typeface="+mn-ea"/>
              <a:cs typeface="+mn-cs"/>
              <a:sym typeface="Arial"/>
            </a:endParaRPr>
          </a:p>
        </p:txBody>
      </p:sp>
      <p:sp>
        <p:nvSpPr>
          <p:cNvPr id="5" name="Rectangle 4">
            <a:extLst>
              <a:ext uri="{FF2B5EF4-FFF2-40B4-BE49-F238E27FC236}">
                <a16:creationId xmlns:a16="http://schemas.microsoft.com/office/drawing/2014/main" id="{A1B1C7AF-8371-0F4E-9052-4A71FDD7690B}"/>
              </a:ext>
            </a:extLst>
          </p:cNvPr>
          <p:cNvSpPr/>
          <p:nvPr/>
        </p:nvSpPr>
        <p:spPr>
          <a:xfrm>
            <a:off x="5577493" y="1463016"/>
            <a:ext cx="622286" cy="338554"/>
          </a:xfrm>
          <a:prstGeom prst="rect">
            <a:avLst/>
          </a:prstGeom>
        </p:spPr>
        <p:txBody>
          <a:bodyPr wrap="none">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 sz="1600" b="0" i="0" u="none" strike="noStrike" kern="0" cap="none" spc="0" normalizeH="0" baseline="0" noProof="0" dirty="0">
                <a:ln>
                  <a:noFill/>
                </a:ln>
                <a:solidFill>
                  <a:srgbClr val="000000"/>
                </a:solidFill>
                <a:effectLst/>
                <a:uLnTx/>
                <a:uFillTx/>
                <a:latin typeface="Cambria"/>
                <a:ea typeface="Cambria"/>
                <a:cs typeface="Cambria"/>
                <a:sym typeface="Cambria"/>
              </a:rPr>
              <a:t>Ideal</a:t>
            </a:r>
            <a:endParaRPr kumimoji="0" lang="en-US" sz="1600" b="0" i="0" u="none" strike="noStrike" kern="0" cap="none" spc="0" normalizeH="0" baseline="0" noProof="0" dirty="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3198945784"/>
      </p:ext>
    </p:extLst>
  </p:cSld>
  <p:clrMapOvr>
    <a:masterClrMapping/>
  </p:clrMapOvr>
</p:sld>
</file>

<file path=ppt/slides/slide383.xml><?xml version="1.0" encoding="utf-8"?>
<p:sld xmlns:a="http://schemas.openxmlformats.org/drawingml/2006/main" xmlns:r="http://schemas.openxmlformats.org/officeDocument/2006/relationships" xmlns:p="http://schemas.openxmlformats.org/presentationml/2006/main">
  <p:cSld>
    <p:spTree>
      <p:nvGrpSpPr>
        <p:cNvPr id="1" name="Shape 839"/>
        <p:cNvGrpSpPr/>
        <p:nvPr/>
      </p:nvGrpSpPr>
      <p:grpSpPr>
        <a:xfrm>
          <a:off x="0" y="0"/>
          <a:ext cx="0" cy="0"/>
          <a:chOff x="0" y="0"/>
          <a:chExt cx="0" cy="0"/>
        </a:xfrm>
      </p:grpSpPr>
      <p:sp>
        <p:nvSpPr>
          <p:cNvPr id="842" name="Google Shape;842;p83"/>
          <p:cNvSpPr txBox="1">
            <a:spLocks noGrp="1"/>
          </p:cNvSpPr>
          <p:nvPr>
            <p:ph type="sldNum" idx="12"/>
          </p:nvPr>
        </p:nvSpPr>
        <p:spPr>
          <a:xfrm>
            <a:off x="8595301" y="6437552"/>
            <a:ext cx="548700" cy="393600"/>
          </a:xfrm>
          <a:prstGeom prst="rect">
            <a:avLst/>
          </a:prstGeom>
        </p:spPr>
        <p:txBody>
          <a:bodyPr spcFirstLastPara="1" wrap="square" lIns="91425" tIns="91425" rIns="91425" bIns="91425" anchor="ctr" anchorCtr="0">
            <a:noAutofit/>
          </a:bodyPr>
          <a:lstStyle/>
          <a:p>
            <a:pPr marL="0" marR="0" lvl="0" indent="0" algn="r" defTabSz="1219170" rtl="0" eaLnBrk="1" fontAlgn="auto" latinLnBrk="0" hangingPunct="1">
              <a:lnSpc>
                <a:spcPct val="100000"/>
              </a:lnSpc>
              <a:spcBef>
                <a:spcPts val="0"/>
              </a:spcBef>
              <a:spcAft>
                <a:spcPts val="0"/>
              </a:spcAft>
              <a:buClr>
                <a:srgbClr val="000000"/>
              </a:buClr>
              <a:buSzTx/>
              <a:buFontTx/>
              <a:buNone/>
              <a:tabLst/>
              <a:defRPr/>
            </a:pPr>
            <a:fld id="{00000000-1234-1234-1234-123412341234}" type="slidenum">
              <a:rPr kumimoji="0" lang="en" sz="1000" b="0" i="0" u="none" strike="noStrike" kern="0" cap="none" spc="0" normalizeH="0" baseline="0" noProof="0">
                <a:ln>
                  <a:noFill/>
                </a:ln>
                <a:solidFill>
                  <a:srgbClr val="595959"/>
                </a:solidFill>
                <a:effectLst/>
                <a:uLnTx/>
                <a:uFillTx/>
                <a:latin typeface="Arial"/>
                <a:ea typeface="+mn-ea"/>
                <a:cs typeface="Arial"/>
                <a:sym typeface="Arial"/>
              </a:rPr>
              <a:pPr marL="0" marR="0" lvl="0" indent="0" algn="r" defTabSz="1219170" rtl="0" eaLnBrk="1" fontAlgn="auto" latinLnBrk="0" hangingPunct="1">
                <a:lnSpc>
                  <a:spcPct val="100000"/>
                </a:lnSpc>
                <a:spcBef>
                  <a:spcPts val="0"/>
                </a:spcBef>
                <a:spcAft>
                  <a:spcPts val="0"/>
                </a:spcAft>
                <a:buClr>
                  <a:srgbClr val="000000"/>
                </a:buClr>
                <a:buSzTx/>
                <a:buFontTx/>
                <a:buNone/>
                <a:tabLst/>
                <a:defRPr/>
              </a:pPr>
              <a:t>383</a:t>
            </a:fld>
            <a:endParaRPr kumimoji="0" sz="1000" b="0" i="0" u="none" strike="noStrike" kern="0" cap="none" spc="0" normalizeH="0" baseline="0" noProof="0" dirty="0">
              <a:ln>
                <a:noFill/>
              </a:ln>
              <a:solidFill>
                <a:srgbClr val="595959"/>
              </a:solidFill>
              <a:effectLst/>
              <a:uLnTx/>
              <a:uFillTx/>
              <a:latin typeface="Arial"/>
              <a:ea typeface="+mn-ea"/>
              <a:cs typeface="Arial"/>
              <a:sym typeface="Arial"/>
            </a:endParaRPr>
          </a:p>
        </p:txBody>
      </p:sp>
      <p:sp>
        <p:nvSpPr>
          <p:cNvPr id="6" name="Google Shape;109;p19">
            <a:extLst>
              <a:ext uri="{FF2B5EF4-FFF2-40B4-BE49-F238E27FC236}">
                <a16:creationId xmlns:a16="http://schemas.microsoft.com/office/drawing/2014/main" id="{506E2FF2-99A4-F643-9ABF-39D0FF259417}"/>
              </a:ext>
            </a:extLst>
          </p:cNvPr>
          <p:cNvSpPr/>
          <p:nvPr/>
        </p:nvSpPr>
        <p:spPr>
          <a:xfrm>
            <a:off x="0" y="2"/>
            <a:ext cx="9144000" cy="811549"/>
          </a:xfrm>
          <a:prstGeom prst="rect">
            <a:avLst/>
          </a:prstGeom>
          <a:solidFill>
            <a:srgbClr val="D9EAD3"/>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3200" b="1" i="0" u="none" strike="noStrike" kern="0" cap="none" spc="0" normalizeH="0" baseline="0" noProof="0" dirty="0">
                <a:ln>
                  <a:noFill/>
                </a:ln>
                <a:solidFill>
                  <a:srgbClr val="000000"/>
                </a:solidFill>
                <a:effectLst/>
                <a:uLnTx/>
                <a:uFillTx/>
                <a:latin typeface="Cambria" panose="02040503050406030204" pitchFamily="18" charset="0"/>
                <a:ea typeface="+mn-ea"/>
                <a:cs typeface="Arial"/>
                <a:sym typeface="Arial"/>
              </a:rPr>
              <a:t>GPU, </a:t>
            </a:r>
            <a:r>
              <a:rPr kumimoji="0" lang="en-US" sz="3200" b="1" i="0" u="none" strike="noStrike" kern="0" cap="none" spc="0" normalizeH="0" baseline="0" noProof="0" dirty="0" err="1">
                <a:ln>
                  <a:noFill/>
                </a:ln>
                <a:solidFill>
                  <a:srgbClr val="000000"/>
                </a:solidFill>
                <a:effectLst/>
                <a:uLnTx/>
                <a:uFillTx/>
                <a:latin typeface="Cambria" panose="02040503050406030204" pitchFamily="18" charset="0"/>
                <a:ea typeface="+mn-ea"/>
                <a:cs typeface="Arial"/>
                <a:sym typeface="Arial"/>
              </a:rPr>
              <a:t>Eyeriss</a:t>
            </a:r>
            <a:r>
              <a:rPr kumimoji="0" lang="en-US" sz="3200" b="1" i="0" u="none" strike="noStrike" kern="0" cap="none" spc="0" normalizeH="0" baseline="0" noProof="0" dirty="0">
                <a:ln>
                  <a:noFill/>
                </a:ln>
                <a:solidFill>
                  <a:srgbClr val="000000"/>
                </a:solidFill>
                <a:effectLst/>
                <a:uLnTx/>
                <a:uFillTx/>
                <a:latin typeface="Cambria" panose="02040503050406030204" pitchFamily="18" charset="0"/>
                <a:ea typeface="+mn-ea"/>
                <a:cs typeface="Arial"/>
                <a:sym typeface="Arial"/>
              </a:rPr>
              <a:t>, and TPU:  Energy Evaluation</a:t>
            </a:r>
            <a:endParaRPr kumimoji="0" sz="3200" b="1" i="0" u="none" strike="noStrike" kern="0" cap="none" spc="0" normalizeH="0" baseline="0" noProof="0" dirty="0">
              <a:ln>
                <a:noFill/>
              </a:ln>
              <a:solidFill>
                <a:srgbClr val="000000"/>
              </a:solidFill>
              <a:effectLst/>
              <a:uLnTx/>
              <a:uFillTx/>
              <a:latin typeface="Cambria" panose="02040503050406030204" pitchFamily="18" charset="0"/>
              <a:ea typeface="+mn-ea"/>
              <a:cs typeface="Arial"/>
              <a:sym typeface="Arial"/>
            </a:endParaRPr>
          </a:p>
        </p:txBody>
      </p:sp>
      <p:pic>
        <p:nvPicPr>
          <p:cNvPr id="9" name="Google Shape;59;p13">
            <a:extLst>
              <a:ext uri="{FF2B5EF4-FFF2-40B4-BE49-F238E27FC236}">
                <a16:creationId xmlns:a16="http://schemas.microsoft.com/office/drawing/2014/main" id="{EDBBE29E-8BAA-9640-9F8D-F3A666C3D709}"/>
              </a:ext>
            </a:extLst>
          </p:cNvPr>
          <p:cNvPicPr preferRelativeResize="0">
            <a:picLocks noChangeAspect="1"/>
          </p:cNvPicPr>
          <p:nvPr/>
        </p:nvPicPr>
        <p:blipFill>
          <a:blip r:embed="rId3">
            <a:alphaModFix/>
          </a:blip>
          <a:stretch>
            <a:fillRect/>
          </a:stretch>
        </p:blipFill>
        <p:spPr>
          <a:xfrm>
            <a:off x="67276" y="6634352"/>
            <a:ext cx="677549" cy="130349"/>
          </a:xfrm>
          <a:prstGeom prst="rect">
            <a:avLst/>
          </a:prstGeom>
          <a:noFill/>
          <a:ln>
            <a:noFill/>
          </a:ln>
        </p:spPr>
      </p:pic>
      <p:sp>
        <p:nvSpPr>
          <p:cNvPr id="10" name="Google Shape;786;p77">
            <a:extLst>
              <a:ext uri="{FF2B5EF4-FFF2-40B4-BE49-F238E27FC236}">
                <a16:creationId xmlns:a16="http://schemas.microsoft.com/office/drawing/2014/main" id="{B6C1BDFB-4804-4045-8073-9271818092B5}"/>
              </a:ext>
            </a:extLst>
          </p:cNvPr>
          <p:cNvSpPr txBox="1">
            <a:spLocks/>
          </p:cNvSpPr>
          <p:nvPr/>
        </p:nvSpPr>
        <p:spPr>
          <a:xfrm>
            <a:off x="2" y="1982878"/>
            <a:ext cx="9143999" cy="3379993"/>
          </a:xfrm>
          <a:prstGeom prst="rect">
            <a:avLst/>
          </a:prstGeom>
          <a:solidFill>
            <a:schemeClr val="accent1">
              <a:lumMod val="40000"/>
              <a:lumOff val="60000"/>
            </a:schemeClr>
          </a:solidFill>
          <a:ln w="9525"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342900" marR="0" lvl="0" indent="-257175"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685800" marR="0" lvl="1" indent="-238125" algn="l" rtl="0">
              <a:lnSpc>
                <a:spcPct val="115000"/>
              </a:lnSpc>
              <a:spcBef>
                <a:spcPts val="1200"/>
              </a:spcBef>
              <a:spcAft>
                <a:spcPts val="0"/>
              </a:spcAft>
              <a:buClr>
                <a:schemeClr val="dk2"/>
              </a:buClr>
              <a:buSzPts val="1400"/>
              <a:buFont typeface="Arial"/>
              <a:buChar char="○"/>
              <a:defRPr sz="1050" b="0" i="0" u="none" strike="noStrike" cap="none">
                <a:solidFill>
                  <a:schemeClr val="dk2"/>
                </a:solidFill>
                <a:latin typeface="Arial"/>
                <a:ea typeface="Arial"/>
                <a:cs typeface="Arial"/>
                <a:sym typeface="Arial"/>
              </a:defRPr>
            </a:lvl2pPr>
            <a:lvl3pPr marL="1028700" marR="0" lvl="2" indent="-238125" algn="l" rtl="0">
              <a:lnSpc>
                <a:spcPct val="115000"/>
              </a:lnSpc>
              <a:spcBef>
                <a:spcPts val="1200"/>
              </a:spcBef>
              <a:spcAft>
                <a:spcPts val="0"/>
              </a:spcAft>
              <a:buClr>
                <a:schemeClr val="dk2"/>
              </a:buClr>
              <a:buSzPts val="1400"/>
              <a:buFont typeface="Arial"/>
              <a:buChar char="■"/>
              <a:defRPr sz="1050" b="0" i="0" u="none" strike="noStrike" cap="none">
                <a:solidFill>
                  <a:schemeClr val="dk2"/>
                </a:solidFill>
                <a:latin typeface="Arial"/>
                <a:ea typeface="Arial"/>
                <a:cs typeface="Arial"/>
                <a:sym typeface="Arial"/>
              </a:defRPr>
            </a:lvl3pPr>
            <a:lvl4pPr marL="1371600" marR="0" lvl="3" indent="-238125" algn="l" rtl="0">
              <a:lnSpc>
                <a:spcPct val="115000"/>
              </a:lnSpc>
              <a:spcBef>
                <a:spcPts val="1200"/>
              </a:spcBef>
              <a:spcAft>
                <a:spcPts val="0"/>
              </a:spcAft>
              <a:buClr>
                <a:schemeClr val="dk2"/>
              </a:buClr>
              <a:buSzPts val="1400"/>
              <a:buFont typeface="Arial"/>
              <a:buChar char="●"/>
              <a:defRPr sz="1050" b="0" i="0" u="none" strike="noStrike" cap="none">
                <a:solidFill>
                  <a:schemeClr val="dk2"/>
                </a:solidFill>
                <a:latin typeface="Arial"/>
                <a:ea typeface="Arial"/>
                <a:cs typeface="Arial"/>
                <a:sym typeface="Arial"/>
              </a:defRPr>
            </a:lvl4pPr>
            <a:lvl5pPr marL="1714500" marR="0" lvl="4" indent="-238125" algn="l" rtl="0">
              <a:lnSpc>
                <a:spcPct val="115000"/>
              </a:lnSpc>
              <a:spcBef>
                <a:spcPts val="1200"/>
              </a:spcBef>
              <a:spcAft>
                <a:spcPts val="0"/>
              </a:spcAft>
              <a:buClr>
                <a:schemeClr val="dk2"/>
              </a:buClr>
              <a:buSzPts val="1400"/>
              <a:buFont typeface="Arial"/>
              <a:buChar char="○"/>
              <a:defRPr sz="1050" b="0" i="0" u="none" strike="noStrike" cap="none">
                <a:solidFill>
                  <a:schemeClr val="dk2"/>
                </a:solidFill>
                <a:latin typeface="Arial"/>
                <a:ea typeface="Arial"/>
                <a:cs typeface="Arial"/>
                <a:sym typeface="Arial"/>
              </a:defRPr>
            </a:lvl5pPr>
            <a:lvl6pPr marL="2057400" marR="0" lvl="5" indent="-238125" algn="l" rtl="0">
              <a:lnSpc>
                <a:spcPct val="115000"/>
              </a:lnSpc>
              <a:spcBef>
                <a:spcPts val="1200"/>
              </a:spcBef>
              <a:spcAft>
                <a:spcPts val="0"/>
              </a:spcAft>
              <a:buClr>
                <a:schemeClr val="dk2"/>
              </a:buClr>
              <a:buSzPts val="1400"/>
              <a:buFont typeface="Arial"/>
              <a:buChar char="■"/>
              <a:defRPr sz="1050" b="0" i="0" u="none" strike="noStrike" cap="none">
                <a:solidFill>
                  <a:schemeClr val="dk2"/>
                </a:solidFill>
                <a:latin typeface="Arial"/>
                <a:ea typeface="Arial"/>
                <a:cs typeface="Arial"/>
                <a:sym typeface="Arial"/>
              </a:defRPr>
            </a:lvl6pPr>
            <a:lvl7pPr marL="2400300" marR="0" lvl="6" indent="-238125" algn="l" rtl="0">
              <a:lnSpc>
                <a:spcPct val="115000"/>
              </a:lnSpc>
              <a:spcBef>
                <a:spcPts val="1200"/>
              </a:spcBef>
              <a:spcAft>
                <a:spcPts val="0"/>
              </a:spcAft>
              <a:buClr>
                <a:schemeClr val="dk2"/>
              </a:buClr>
              <a:buSzPts val="1400"/>
              <a:buFont typeface="Arial"/>
              <a:buChar char="●"/>
              <a:defRPr sz="1050" b="0" i="0" u="none" strike="noStrike" cap="none">
                <a:solidFill>
                  <a:schemeClr val="dk2"/>
                </a:solidFill>
                <a:latin typeface="Arial"/>
                <a:ea typeface="Arial"/>
                <a:cs typeface="Arial"/>
                <a:sym typeface="Arial"/>
              </a:defRPr>
            </a:lvl7pPr>
            <a:lvl8pPr marL="2743200" marR="0" lvl="7" indent="-238125" algn="l" rtl="0">
              <a:lnSpc>
                <a:spcPct val="115000"/>
              </a:lnSpc>
              <a:spcBef>
                <a:spcPts val="1200"/>
              </a:spcBef>
              <a:spcAft>
                <a:spcPts val="0"/>
              </a:spcAft>
              <a:buClr>
                <a:schemeClr val="dk2"/>
              </a:buClr>
              <a:buSzPts val="1400"/>
              <a:buFont typeface="Arial"/>
              <a:buChar char="○"/>
              <a:defRPr sz="1050" b="0" i="0" u="none" strike="noStrike" cap="none">
                <a:solidFill>
                  <a:schemeClr val="dk2"/>
                </a:solidFill>
                <a:latin typeface="Arial"/>
                <a:ea typeface="Arial"/>
                <a:cs typeface="Arial"/>
                <a:sym typeface="Arial"/>
              </a:defRPr>
            </a:lvl8pPr>
            <a:lvl9pPr marL="3086100" marR="0" lvl="8" indent="-238125" algn="l" rtl="0">
              <a:lnSpc>
                <a:spcPct val="115000"/>
              </a:lnSpc>
              <a:spcBef>
                <a:spcPts val="1200"/>
              </a:spcBef>
              <a:spcAft>
                <a:spcPts val="1200"/>
              </a:spcAft>
              <a:buClr>
                <a:schemeClr val="dk2"/>
              </a:buClr>
              <a:buSzPts val="1400"/>
              <a:buFont typeface="Arial"/>
              <a:buChar char="■"/>
              <a:defRPr sz="1050" b="0" i="0" u="none" strike="noStrike" cap="none">
                <a:solidFill>
                  <a:schemeClr val="dk2"/>
                </a:solidFill>
                <a:latin typeface="Arial"/>
                <a:ea typeface="Arial"/>
                <a:cs typeface="Arial"/>
                <a:sym typeface="Arial"/>
              </a:defRPr>
            </a:lvl9pPr>
          </a:lstStyle>
          <a:p>
            <a:pPr marL="514338" marR="0" lvl="0" indent="-457189" algn="l" defTabSz="1219170" rtl="0" eaLnBrk="1" fontAlgn="auto" latinLnBrk="0" hangingPunct="1">
              <a:lnSpc>
                <a:spcPct val="100000"/>
              </a:lnSpc>
              <a:spcBef>
                <a:spcPts val="1000"/>
              </a:spcBef>
              <a:spcAft>
                <a:spcPts val="0"/>
              </a:spcAft>
              <a:buClr>
                <a:srgbClr val="000000"/>
              </a:buClr>
              <a:buSzPts val="1800"/>
              <a:buFont typeface="Arial" panose="020B0604020202020204" pitchFamily="34" charset="0"/>
              <a:buChar char="•"/>
              <a:tabLst/>
              <a:defRPr/>
            </a:pPr>
            <a:r>
              <a:rPr kumimoji="0" lang="en-US" sz="3200" b="1" i="0" u="sng" strike="noStrike" kern="0" cap="none" spc="0" normalizeH="0" baseline="0" noProof="0" dirty="0">
                <a:ln>
                  <a:noFill/>
                </a:ln>
                <a:solidFill>
                  <a:srgbClr val="000000"/>
                </a:solidFill>
                <a:effectLst/>
                <a:uLnTx/>
                <a:uFillTx/>
                <a:latin typeface="Cambria"/>
                <a:ea typeface="Cambria"/>
                <a:cs typeface="Cambria"/>
                <a:sym typeface="Cambria"/>
              </a:rPr>
              <a:t>GPU</a:t>
            </a:r>
            <a:r>
              <a:rPr kumimoji="0" lang="en-US" sz="3200" b="1" i="0" u="none" strike="noStrike" kern="0" cap="none" spc="0" normalizeH="0" baseline="0" noProof="0" dirty="0">
                <a:ln>
                  <a:noFill/>
                </a:ln>
                <a:solidFill>
                  <a:srgbClr val="000000"/>
                </a:solidFill>
                <a:effectLst/>
                <a:uLnTx/>
                <a:uFillTx/>
                <a:latin typeface="Cambria"/>
                <a:ea typeface="Cambria"/>
                <a:cs typeface="Cambria"/>
                <a:sym typeface="Cambria"/>
              </a:rPr>
              <a:t>: </a:t>
            </a:r>
            <a:r>
              <a:rPr kumimoji="0" lang="en-US" sz="3200" b="0" i="0" u="none" strike="noStrike" kern="0" cap="none" spc="0" normalizeH="0" baseline="0" noProof="0" dirty="0">
                <a:ln>
                  <a:noFill/>
                </a:ln>
                <a:solidFill>
                  <a:srgbClr val="000000"/>
                </a:solidFill>
                <a:effectLst/>
                <a:uLnTx/>
                <a:uFillTx/>
                <a:latin typeface="Cambria"/>
                <a:ea typeface="Cambria"/>
                <a:cs typeface="Cambria"/>
                <a:sym typeface="Cambria"/>
              </a:rPr>
              <a:t>average </a:t>
            </a:r>
            <a:r>
              <a:rPr kumimoji="0" lang="en-US" sz="3200" b="1" i="0" u="none" strike="noStrike" kern="0" cap="none" spc="0" normalizeH="0" baseline="0" noProof="0" dirty="0">
                <a:ln>
                  <a:noFill/>
                </a:ln>
                <a:solidFill>
                  <a:srgbClr val="38761D"/>
                </a:solidFill>
                <a:effectLst/>
                <a:uLnTx/>
                <a:uFillTx/>
                <a:latin typeface="Cambria"/>
                <a:ea typeface="Cambria"/>
                <a:cs typeface="Cambria"/>
                <a:sym typeface="Cambria"/>
              </a:rPr>
              <a:t>37% energy reduction</a:t>
            </a:r>
          </a:p>
          <a:p>
            <a:pPr marL="514338" marR="0" lvl="0" indent="-457189" algn="l" defTabSz="1219170" rtl="0" eaLnBrk="1" fontAlgn="auto" latinLnBrk="0" hangingPunct="1">
              <a:lnSpc>
                <a:spcPct val="100000"/>
              </a:lnSpc>
              <a:spcBef>
                <a:spcPts val="1000"/>
              </a:spcBef>
              <a:spcAft>
                <a:spcPts val="0"/>
              </a:spcAft>
              <a:buClr>
                <a:srgbClr val="000000"/>
              </a:buClr>
              <a:buSzPts val="1800"/>
              <a:buFont typeface="Arial" panose="020B0604020202020204" pitchFamily="34" charset="0"/>
              <a:buChar char="•"/>
              <a:tabLst/>
              <a:defRPr/>
            </a:pPr>
            <a:endParaRPr kumimoji="0" lang="en-US" sz="3200" b="0" i="0" u="none" strike="noStrike" kern="0" cap="none" spc="0" normalizeH="0" baseline="0" noProof="0" dirty="0">
              <a:ln>
                <a:noFill/>
              </a:ln>
              <a:solidFill>
                <a:srgbClr val="000000"/>
              </a:solidFill>
              <a:effectLst/>
              <a:uLnTx/>
              <a:uFillTx/>
              <a:latin typeface="Cambria"/>
              <a:ea typeface="Cambria"/>
              <a:cs typeface="Cambria"/>
              <a:sym typeface="Cambria"/>
            </a:endParaRPr>
          </a:p>
          <a:p>
            <a:pPr marL="514338" marR="0" lvl="0" indent="-457189" algn="l" defTabSz="1219170" rtl="0" eaLnBrk="1" fontAlgn="auto" latinLnBrk="0" hangingPunct="1">
              <a:lnSpc>
                <a:spcPct val="100000"/>
              </a:lnSpc>
              <a:spcBef>
                <a:spcPts val="1000"/>
              </a:spcBef>
              <a:spcAft>
                <a:spcPts val="0"/>
              </a:spcAft>
              <a:buClr>
                <a:srgbClr val="000000"/>
              </a:buClr>
              <a:buSzPts val="1800"/>
              <a:buFont typeface="Arial" panose="020B0604020202020204" pitchFamily="34" charset="0"/>
              <a:buChar char="•"/>
              <a:tabLst/>
              <a:defRPr/>
            </a:pPr>
            <a:r>
              <a:rPr kumimoji="0" lang="en-US" sz="3200" b="1" i="0" u="sng" strike="noStrike" kern="0" cap="none" spc="0" normalizeH="0" baseline="0" noProof="0" dirty="0" err="1">
                <a:ln>
                  <a:noFill/>
                </a:ln>
                <a:solidFill>
                  <a:srgbClr val="000000"/>
                </a:solidFill>
                <a:effectLst/>
                <a:uLnTx/>
                <a:uFillTx/>
                <a:latin typeface="Cambria"/>
                <a:ea typeface="Cambria"/>
                <a:cs typeface="Cambria"/>
                <a:sym typeface="Cambria"/>
              </a:rPr>
              <a:t>Eyeriss</a:t>
            </a:r>
            <a:r>
              <a:rPr kumimoji="0" lang="en-US" sz="3200" b="0" i="0" u="none" strike="noStrike" kern="0" cap="none" spc="0" normalizeH="0" baseline="0" noProof="0" dirty="0">
                <a:ln>
                  <a:noFill/>
                </a:ln>
                <a:solidFill>
                  <a:srgbClr val="000000"/>
                </a:solidFill>
                <a:effectLst/>
                <a:uLnTx/>
                <a:uFillTx/>
                <a:latin typeface="Cambria"/>
                <a:ea typeface="Cambria"/>
                <a:cs typeface="Cambria"/>
                <a:sym typeface="Cambria"/>
              </a:rPr>
              <a:t>: average </a:t>
            </a:r>
            <a:r>
              <a:rPr kumimoji="0" lang="en-US" sz="3200" b="1" i="0" u="none" strike="noStrike" kern="0" cap="none" spc="0" normalizeH="0" baseline="0" noProof="0" dirty="0">
                <a:ln>
                  <a:noFill/>
                </a:ln>
                <a:solidFill>
                  <a:srgbClr val="1155CC"/>
                </a:solidFill>
                <a:effectLst/>
                <a:uLnTx/>
                <a:uFillTx/>
                <a:latin typeface="Cambria"/>
                <a:ea typeface="Cambria"/>
                <a:cs typeface="Cambria"/>
                <a:sym typeface="Cambria"/>
              </a:rPr>
              <a:t>31% energy reduction</a:t>
            </a:r>
          </a:p>
          <a:p>
            <a:pPr marL="514338" marR="0" lvl="0" indent="-457189" algn="l" defTabSz="1219170" rtl="0" eaLnBrk="1" fontAlgn="auto" latinLnBrk="0" hangingPunct="1">
              <a:lnSpc>
                <a:spcPct val="100000"/>
              </a:lnSpc>
              <a:spcBef>
                <a:spcPts val="1000"/>
              </a:spcBef>
              <a:spcAft>
                <a:spcPts val="0"/>
              </a:spcAft>
              <a:buClr>
                <a:srgbClr val="000000"/>
              </a:buClr>
              <a:buSzPts val="1800"/>
              <a:buFont typeface="Arial" panose="020B0604020202020204" pitchFamily="34" charset="0"/>
              <a:buChar char="•"/>
              <a:tabLst/>
              <a:defRPr/>
            </a:pPr>
            <a:endParaRPr kumimoji="0" lang="en-US" sz="3200" b="1" i="0" u="none" strike="noStrike" kern="0" cap="none" spc="0" normalizeH="0" baseline="0" noProof="0" dirty="0">
              <a:ln>
                <a:noFill/>
              </a:ln>
              <a:solidFill>
                <a:srgbClr val="1155CC"/>
              </a:solidFill>
              <a:effectLst/>
              <a:uLnTx/>
              <a:uFillTx/>
              <a:latin typeface="Cambria"/>
              <a:ea typeface="Cambria"/>
              <a:cs typeface="Cambria"/>
              <a:sym typeface="Cambria"/>
            </a:endParaRPr>
          </a:p>
          <a:p>
            <a:pPr marL="514338" marR="0" lvl="0" indent="-457189" algn="l" defTabSz="1219170" rtl="0" eaLnBrk="1" fontAlgn="auto" latinLnBrk="0" hangingPunct="1">
              <a:lnSpc>
                <a:spcPct val="100000"/>
              </a:lnSpc>
              <a:spcBef>
                <a:spcPts val="1000"/>
              </a:spcBef>
              <a:spcAft>
                <a:spcPts val="0"/>
              </a:spcAft>
              <a:buClr>
                <a:srgbClr val="000000"/>
              </a:buClr>
              <a:buSzPts val="1800"/>
              <a:buFont typeface="Arial" panose="020B0604020202020204" pitchFamily="34" charset="0"/>
              <a:buChar char="•"/>
              <a:tabLst/>
              <a:defRPr/>
            </a:pPr>
            <a:r>
              <a:rPr kumimoji="0" lang="en-US" sz="3200" b="1" i="0" u="sng" strike="noStrike" kern="0" cap="none" spc="0" normalizeH="0" baseline="0" noProof="0" dirty="0">
                <a:ln>
                  <a:noFill/>
                </a:ln>
                <a:solidFill>
                  <a:srgbClr val="000000"/>
                </a:solidFill>
                <a:effectLst/>
                <a:uLnTx/>
                <a:uFillTx/>
                <a:latin typeface="Cambria"/>
                <a:ea typeface="Cambria"/>
                <a:cs typeface="Cambria"/>
                <a:sym typeface="Cambria"/>
              </a:rPr>
              <a:t>TPU</a:t>
            </a:r>
            <a:r>
              <a:rPr kumimoji="0" lang="en-US" sz="3200" b="0" i="0" u="none" strike="noStrike" kern="0" cap="none" spc="0" normalizeH="0" baseline="0" noProof="0" dirty="0">
                <a:ln>
                  <a:noFill/>
                </a:ln>
                <a:solidFill>
                  <a:srgbClr val="000000"/>
                </a:solidFill>
                <a:effectLst/>
                <a:uLnTx/>
                <a:uFillTx/>
                <a:latin typeface="Cambria"/>
                <a:ea typeface="Cambria"/>
                <a:cs typeface="Cambria"/>
                <a:sym typeface="Cambria"/>
              </a:rPr>
              <a:t>: average </a:t>
            </a:r>
            <a:r>
              <a:rPr kumimoji="0" lang="en-US" sz="3200" b="1" i="0" u="none" strike="noStrike" kern="0" cap="none" spc="0" normalizeH="0" baseline="0" noProof="0" dirty="0">
                <a:ln>
                  <a:noFill/>
                </a:ln>
                <a:solidFill>
                  <a:srgbClr val="990000"/>
                </a:solidFill>
                <a:effectLst/>
                <a:uLnTx/>
                <a:uFillTx/>
                <a:latin typeface="Cambria"/>
                <a:ea typeface="Cambria"/>
                <a:cs typeface="Cambria"/>
                <a:sym typeface="Cambria"/>
              </a:rPr>
              <a:t>32% energy reduction</a:t>
            </a:r>
            <a:endParaRPr kumimoji="0" lang="en-US" sz="3200" b="0" i="0" u="none" strike="noStrike" kern="0" cap="none" spc="0" normalizeH="0" baseline="0" noProof="0" dirty="0">
              <a:ln>
                <a:noFill/>
              </a:ln>
              <a:solidFill>
                <a:srgbClr val="990000"/>
              </a:solidFill>
              <a:effectLst/>
              <a:uLnTx/>
              <a:uFillTx/>
              <a:latin typeface="Cambria"/>
              <a:ea typeface="Cambria"/>
              <a:cs typeface="Cambria"/>
              <a:sym typeface="Cambria"/>
            </a:endParaRPr>
          </a:p>
        </p:txBody>
      </p:sp>
    </p:spTree>
    <p:extLst>
      <p:ext uri="{BB962C8B-B14F-4D97-AF65-F5344CB8AC3E}">
        <p14:creationId xmlns:p14="http://schemas.microsoft.com/office/powerpoint/2010/main" val="1902553852"/>
      </p:ext>
    </p:extLst>
  </p:cSld>
  <p:clrMapOvr>
    <a:masterClrMapping/>
  </p:clrMapOvr>
</p:sld>
</file>

<file path=ppt/slides/slide3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t>EDEN: Data-Aware Efficient DNN Inference</a:t>
            </a:r>
          </a:p>
        </p:txBody>
      </p:sp>
      <p:sp>
        <p:nvSpPr>
          <p:cNvPr id="3" name="Content Placeholder 2"/>
          <p:cNvSpPr>
            <a:spLocks noGrp="1"/>
          </p:cNvSpPr>
          <p:nvPr>
            <p:ph idx="1"/>
          </p:nvPr>
        </p:nvSpPr>
        <p:spPr>
          <a:xfrm>
            <a:off x="228600" y="980728"/>
            <a:ext cx="8807896" cy="5051648"/>
          </a:xfrm>
        </p:spPr>
        <p:txBody>
          <a:bodyPr/>
          <a:lstStyle/>
          <a:p>
            <a:r>
              <a:rPr lang="en-US" sz="2000" dirty="0"/>
              <a:t>Skanda </a:t>
            </a:r>
            <a:r>
              <a:rPr lang="en-US" sz="2000" dirty="0" err="1"/>
              <a:t>Koppula</a:t>
            </a:r>
            <a:r>
              <a:rPr lang="en-US" sz="2000" dirty="0"/>
              <a:t>, Lois </a:t>
            </a:r>
            <a:r>
              <a:rPr lang="en-US" sz="2000" dirty="0" err="1"/>
              <a:t>Orosa</a:t>
            </a:r>
            <a:r>
              <a:rPr lang="en-US" sz="2000" dirty="0"/>
              <a:t>, A. </a:t>
            </a:r>
            <a:r>
              <a:rPr lang="en-US" sz="2000" dirty="0" err="1"/>
              <a:t>Giray</a:t>
            </a:r>
            <a:r>
              <a:rPr lang="en-US" sz="2000" dirty="0"/>
              <a:t> </a:t>
            </a:r>
            <a:r>
              <a:rPr lang="en-US" sz="2000" dirty="0" err="1"/>
              <a:t>Yaglikci</a:t>
            </a:r>
            <a:r>
              <a:rPr lang="en-US" sz="2000" dirty="0"/>
              <a:t>, </a:t>
            </a:r>
            <a:r>
              <a:rPr lang="en-US" sz="2000" dirty="0" err="1"/>
              <a:t>Roknoddin</a:t>
            </a:r>
            <a:r>
              <a:rPr lang="en-US" sz="2000" dirty="0"/>
              <a:t> Azizi, Taha </a:t>
            </a:r>
            <a:r>
              <a:rPr lang="en-US" sz="2000" dirty="0" err="1"/>
              <a:t>Shahroodi</a:t>
            </a:r>
            <a:r>
              <a:rPr lang="en-US" sz="2000" dirty="0"/>
              <a:t>, Konstantinos </a:t>
            </a:r>
            <a:r>
              <a:rPr lang="en-US" sz="2000" dirty="0" err="1"/>
              <a:t>Kanellopoulos</a:t>
            </a:r>
            <a:r>
              <a:rPr lang="en-US" sz="2000" dirty="0"/>
              <a:t>, and Onur Mutlu,</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"EDEN: Enabling Energy-Efficient, High-Performance Deep Neural Network Inference Using Approximate DRAM"</a:t>
            </a:r>
            <a:br>
              <a:rPr lang="en-US" sz="2000" dirty="0">
                <a:solidFill>
                  <a:srgbClr val="0432FF"/>
                </a:solidFill>
              </a:rPr>
            </a:br>
            <a:r>
              <a:rPr lang="en-US" sz="2000" i="1" dirty="0"/>
              <a:t>Proceedings of the </a:t>
            </a:r>
            <a:r>
              <a:rPr lang="en-US" sz="2000" i="1" dirty="0">
                <a:hlinkClick r:id="rId3"/>
              </a:rPr>
              <a:t>52nd International Symposium on Microarchitecture</a:t>
            </a:r>
            <a:r>
              <a:rPr lang="en-US" sz="2000" i="1" dirty="0"/>
              <a:t> (</a:t>
            </a:r>
            <a:r>
              <a:rPr lang="en-US" sz="2000" b="1" i="1" dirty="0"/>
              <a:t>MICRO</a:t>
            </a:r>
            <a:r>
              <a:rPr lang="en-US" sz="2000" i="1" dirty="0"/>
              <a:t>)</a:t>
            </a:r>
            <a:r>
              <a:rPr lang="en-US" sz="2000" dirty="0"/>
              <a:t>, Columbus, OH, USA, October 2019.</a:t>
            </a:r>
            <a:br>
              <a:rPr lang="en-US" sz="2000" dirty="0"/>
            </a:br>
            <a:r>
              <a:rPr lang="en-US" sz="2000" dirty="0"/>
              <a:t>[</a:t>
            </a:r>
            <a:r>
              <a:rPr lang="en-US" sz="2000" dirty="0">
                <a:hlinkClick r:id="rId4"/>
              </a:rPr>
              <a:t>Lightning Talk Slides (pptx)</a:t>
            </a:r>
            <a:r>
              <a:rPr lang="en-US" sz="2000" dirty="0"/>
              <a:t> </a:t>
            </a:r>
            <a:r>
              <a:rPr lang="en-US" sz="2000" dirty="0">
                <a:hlinkClick r:id="rId5"/>
              </a:rPr>
              <a:t>(pdf)</a:t>
            </a:r>
            <a:r>
              <a:rPr lang="en-US" sz="2000" dirty="0"/>
              <a:t>]</a:t>
            </a:r>
            <a:br>
              <a:rPr lang="en-US" sz="2000" dirty="0"/>
            </a:br>
            <a:r>
              <a:rPr lang="en-US" sz="2000" dirty="0"/>
              <a:t>[</a:t>
            </a:r>
            <a:r>
              <a:rPr lang="en-US" sz="2000" dirty="0">
                <a:hlinkClick r:id="rId6"/>
              </a:rPr>
              <a:t>Lightning Talk Video</a:t>
            </a:r>
            <a:r>
              <a:rPr lang="en-US" sz="2000" dirty="0"/>
              <a:t> (90 seconds)]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40E42FC0-77B3-B442-82F2-B805EFEC4217}"/>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0" y="4203576"/>
            <a:ext cx="9144000" cy="1828800"/>
          </a:xfrm>
          <a:prstGeom prst="rect">
            <a:avLst/>
          </a:prstGeom>
        </p:spPr>
      </p:pic>
    </p:spTree>
    <p:extLst>
      <p:ext uri="{BB962C8B-B14F-4D97-AF65-F5344CB8AC3E}">
        <p14:creationId xmlns:p14="http://schemas.microsoft.com/office/powerpoint/2010/main" val="413010763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24AB44-5A91-FE45-AC17-96506CC6861F}"/>
              </a:ext>
            </a:extLst>
          </p:cNvPr>
          <p:cNvSpPr>
            <a:spLocks noGrp="1"/>
          </p:cNvSpPr>
          <p:nvPr>
            <p:ph type="title"/>
          </p:nvPr>
        </p:nvSpPr>
        <p:spPr/>
        <p:txBody>
          <a:bodyPr/>
          <a:lstStyle/>
          <a:p>
            <a:r>
              <a:rPr lang="en-US" dirty="0"/>
              <a:t>SMASH: SW/HW Indexing Acceleration</a:t>
            </a:r>
          </a:p>
        </p:txBody>
      </p:sp>
      <p:sp>
        <p:nvSpPr>
          <p:cNvPr id="3" name="Content Placeholder 2">
            <a:extLst>
              <a:ext uri="{FF2B5EF4-FFF2-40B4-BE49-F238E27FC236}">
                <a16:creationId xmlns:a16="http://schemas.microsoft.com/office/drawing/2014/main" id="{CA49CF32-39A0-6D45-B253-C5079FCA88CD}"/>
              </a:ext>
            </a:extLst>
          </p:cNvPr>
          <p:cNvSpPr>
            <a:spLocks noGrp="1"/>
          </p:cNvSpPr>
          <p:nvPr>
            <p:ph idx="1"/>
          </p:nvPr>
        </p:nvSpPr>
        <p:spPr>
          <a:xfrm>
            <a:off x="228600" y="1047974"/>
            <a:ext cx="8610600" cy="5195664"/>
          </a:xfrm>
        </p:spPr>
        <p:txBody>
          <a:bodyPr/>
          <a:lstStyle/>
          <a:p>
            <a:r>
              <a:rPr lang="en-US" sz="1800" dirty="0"/>
              <a:t>Konstantinos </a:t>
            </a:r>
            <a:r>
              <a:rPr lang="en-US" sz="1800" dirty="0" err="1"/>
              <a:t>Kanellopoulos</a:t>
            </a:r>
            <a:r>
              <a:rPr lang="en-US" sz="1800" dirty="0"/>
              <a:t>, Nandita Vijaykumar, Christina </a:t>
            </a:r>
            <a:r>
              <a:rPr lang="en-US" sz="1800" dirty="0" err="1"/>
              <a:t>Giannoula</a:t>
            </a:r>
            <a:r>
              <a:rPr lang="en-US" sz="1800" dirty="0"/>
              <a:t>, </a:t>
            </a:r>
            <a:r>
              <a:rPr lang="en-US" sz="1800" dirty="0" err="1"/>
              <a:t>Roknoddin</a:t>
            </a:r>
            <a:r>
              <a:rPr lang="en-US" sz="1800" dirty="0"/>
              <a:t> Azizi, Skanda </a:t>
            </a:r>
            <a:r>
              <a:rPr lang="en-US" sz="1800" dirty="0" err="1"/>
              <a:t>Koppula</a:t>
            </a:r>
            <a:r>
              <a:rPr lang="en-US" sz="1800" dirty="0"/>
              <a:t>, Nika Mansouri </a:t>
            </a:r>
            <a:r>
              <a:rPr lang="en-US" sz="1800" dirty="0" err="1"/>
              <a:t>Ghiasi</a:t>
            </a:r>
            <a:r>
              <a:rPr lang="en-US" sz="1800" dirty="0"/>
              <a:t>, Taha </a:t>
            </a:r>
            <a:r>
              <a:rPr lang="en-US" sz="1800" dirty="0" err="1"/>
              <a:t>Shahroodi</a:t>
            </a:r>
            <a:r>
              <a:rPr lang="en-US" sz="1800" dirty="0"/>
              <a:t>, Juan Gomez-Luna, and Onur Mutlu,</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"SMASH: Co-designing Software Compression and Hardware-Accelerated Indexing for Efficient Sparse Matrix Operations"</a:t>
            </a:r>
            <a:br>
              <a:rPr lang="en-US" sz="1800" dirty="0">
                <a:solidFill>
                  <a:srgbClr val="0432FF"/>
                </a:solidFill>
              </a:rPr>
            </a:br>
            <a:r>
              <a:rPr lang="en-US" sz="1800" i="1" dirty="0"/>
              <a:t>Proceedings of the </a:t>
            </a:r>
            <a:r>
              <a:rPr lang="en-US" sz="1800" i="1" dirty="0">
                <a:hlinkClick r:id="rId3"/>
              </a:rPr>
              <a:t>52nd International Symposium on Microarchitecture</a:t>
            </a:r>
            <a:r>
              <a:rPr lang="en-US" sz="1800" i="1" dirty="0"/>
              <a:t> (</a:t>
            </a:r>
            <a:r>
              <a:rPr lang="en-US" sz="1800" b="1" i="1" dirty="0"/>
              <a:t>MICRO</a:t>
            </a:r>
            <a:r>
              <a:rPr lang="en-US" sz="1800" i="1" dirty="0"/>
              <a:t>)</a:t>
            </a:r>
            <a:r>
              <a:rPr lang="en-US" sz="1800" dirty="0"/>
              <a:t>, Columbus, OH, USA, October 2019.</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Lightning Talk Slides (pptx)</a:t>
            </a:r>
            <a:r>
              <a:rPr lang="en-US" sz="1800" dirty="0"/>
              <a:t> </a:t>
            </a:r>
            <a:r>
              <a:rPr lang="en-US" sz="1800" dirty="0">
                <a:hlinkClick r:id="rId7"/>
              </a:rPr>
              <a:t>(pdf)</a:t>
            </a:r>
            <a:r>
              <a:rPr lang="en-US" sz="1800" dirty="0"/>
              <a:t>]</a:t>
            </a:r>
            <a:br>
              <a:rPr lang="en-US" sz="1800" dirty="0"/>
            </a:br>
            <a:r>
              <a:rPr lang="en-US" sz="1800" dirty="0"/>
              <a:t>[</a:t>
            </a:r>
            <a:r>
              <a:rPr lang="en-US" sz="1800" dirty="0">
                <a:hlinkClick r:id="rId8"/>
              </a:rPr>
              <a:t>Poster (pptx)</a:t>
            </a:r>
            <a:r>
              <a:rPr lang="en-US" sz="1800" dirty="0"/>
              <a:t> </a:t>
            </a:r>
            <a:r>
              <a:rPr lang="en-US" sz="1800" dirty="0">
                <a:hlinkClick r:id="rId9"/>
              </a:rPr>
              <a:t>(pdf)</a:t>
            </a:r>
            <a:r>
              <a:rPr lang="en-US" sz="1800" dirty="0"/>
              <a:t>]</a:t>
            </a:r>
            <a:br>
              <a:rPr lang="en-US" sz="1800" dirty="0"/>
            </a:br>
            <a:r>
              <a:rPr lang="en-US" sz="1800" dirty="0"/>
              <a:t>[</a:t>
            </a:r>
            <a:r>
              <a:rPr lang="en-US" sz="1800" dirty="0">
                <a:hlinkClick r:id="rId10"/>
              </a:rPr>
              <a:t>Lightning Talk Video</a:t>
            </a:r>
            <a:r>
              <a:rPr lang="en-US" sz="1800" dirty="0"/>
              <a:t> (90 seconds)]</a:t>
            </a:r>
            <a:br>
              <a:rPr lang="en-US" sz="1800" dirty="0"/>
            </a:br>
            <a:r>
              <a:rPr lang="en-US" sz="1800" dirty="0"/>
              <a:t>[</a:t>
            </a:r>
            <a:r>
              <a:rPr lang="en-US" sz="1800" dirty="0">
                <a:hlinkClick r:id="rId11"/>
              </a:rPr>
              <a:t>Full Talk Lecture</a:t>
            </a:r>
            <a:r>
              <a:rPr lang="en-US" sz="1800" dirty="0"/>
              <a:t> (30 minutes)]</a:t>
            </a:r>
          </a:p>
          <a:p>
            <a:pPr marL="0" indent="0">
              <a:buNone/>
            </a:pPr>
            <a:endParaRPr lang="en-US" sz="1800" dirty="0"/>
          </a:p>
        </p:txBody>
      </p:sp>
      <p:sp>
        <p:nvSpPr>
          <p:cNvPr id="4" name="Slide Number Placeholder 3">
            <a:extLst>
              <a:ext uri="{FF2B5EF4-FFF2-40B4-BE49-F238E27FC236}">
                <a16:creationId xmlns:a16="http://schemas.microsoft.com/office/drawing/2014/main" id="{CB407FFA-CEF7-8B47-9DEF-04352233615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A6D1AD02-6233-8D47-A15C-B34366589E3A}"/>
              </a:ext>
            </a:extLst>
          </p:cNvPr>
          <p:cNvPicPr>
            <a:picLocks noChangeAspect="1"/>
          </p:cNvPicPr>
          <p:nvPr/>
        </p:nvPicPr>
        <p:blipFill>
          <a:blip r:embed="rId12"/>
          <a:stretch>
            <a:fillRect/>
          </a:stretch>
        </p:blipFill>
        <p:spPr>
          <a:xfrm>
            <a:off x="495300" y="4694238"/>
            <a:ext cx="8077200" cy="2006600"/>
          </a:xfrm>
          <a:prstGeom prst="rect">
            <a:avLst/>
          </a:prstGeom>
        </p:spPr>
      </p:pic>
    </p:spTree>
    <p:extLst>
      <p:ext uri="{BB962C8B-B14F-4D97-AF65-F5344CB8AC3E}">
        <p14:creationId xmlns:p14="http://schemas.microsoft.com/office/powerpoint/2010/main" val="1351054471"/>
      </p:ext>
    </p:extLst>
  </p:cSld>
  <p:clrMapOvr>
    <a:masterClrMapping/>
  </p:clrMapOvr>
  <p:transition/>
</p:sld>
</file>

<file path=ppt/slides/slide3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7F7209-9645-0B46-930C-11ED6A584BF2}"/>
              </a:ext>
            </a:extLst>
          </p:cNvPr>
          <p:cNvSpPr>
            <a:spLocks noGrp="1"/>
          </p:cNvSpPr>
          <p:nvPr>
            <p:ph type="title"/>
          </p:nvPr>
        </p:nvSpPr>
        <p:spPr/>
        <p:txBody>
          <a:bodyPr/>
          <a:lstStyle/>
          <a:p>
            <a:r>
              <a:rPr lang="en-US" dirty="0"/>
              <a:t>Data-Aware Virtual Memory Framework</a:t>
            </a:r>
          </a:p>
        </p:txBody>
      </p:sp>
      <p:sp>
        <p:nvSpPr>
          <p:cNvPr id="3" name="Content Placeholder 2">
            <a:extLst>
              <a:ext uri="{FF2B5EF4-FFF2-40B4-BE49-F238E27FC236}">
                <a16:creationId xmlns:a16="http://schemas.microsoft.com/office/drawing/2014/main" id="{A4D302F9-879E-9545-8810-B4A40431FA8A}"/>
              </a:ext>
            </a:extLst>
          </p:cNvPr>
          <p:cNvSpPr>
            <a:spLocks noGrp="1"/>
          </p:cNvSpPr>
          <p:nvPr>
            <p:ph idx="1"/>
          </p:nvPr>
        </p:nvSpPr>
        <p:spPr>
          <a:xfrm>
            <a:off x="-252536" y="980728"/>
            <a:ext cx="9396536" cy="5267672"/>
          </a:xfrm>
        </p:spPr>
        <p:txBody>
          <a:bodyPr/>
          <a:lstStyle/>
          <a:p>
            <a:r>
              <a:rPr lang="en-US" sz="1500" dirty="0"/>
              <a:t>Nastaran Hajinazar, </a:t>
            </a:r>
            <a:r>
              <a:rPr lang="en-US" sz="1500" dirty="0" err="1"/>
              <a:t>Pratyush</a:t>
            </a:r>
            <a:r>
              <a:rPr lang="en-US" sz="1500" dirty="0"/>
              <a:t> Patel, Minesh Patel, Konstantinos </a:t>
            </a:r>
            <a:r>
              <a:rPr lang="en-US" sz="1500" dirty="0" err="1"/>
              <a:t>Kanellopoulos</a:t>
            </a:r>
            <a:r>
              <a:rPr lang="en-US" sz="1500" dirty="0"/>
              <a:t>, Saugata Ghose, </a:t>
            </a:r>
            <a:r>
              <a:rPr lang="en-US" sz="1500" dirty="0" err="1"/>
              <a:t>Rachata</a:t>
            </a:r>
            <a:r>
              <a:rPr lang="en-US" sz="1500" dirty="0"/>
              <a:t> Ausavarungnirun, Geraldo Francisco de Oliveira Jr., Jonathan </a:t>
            </a:r>
            <a:r>
              <a:rPr lang="en-US" sz="1500" dirty="0" err="1"/>
              <a:t>Appavoo</a:t>
            </a:r>
            <a:r>
              <a:rPr lang="en-US" sz="1500" dirty="0"/>
              <a:t>, </a:t>
            </a:r>
            <a:r>
              <a:rPr lang="en-US" sz="1500" dirty="0" err="1"/>
              <a:t>Vivek</a:t>
            </a:r>
            <a:r>
              <a:rPr lang="en-US" sz="1500" dirty="0"/>
              <a:t> Seshadri,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"The Virtual Block Interface: A Flexible Alternative to the Conventional Virtual Memory Framework"</a:t>
            </a:r>
            <a:br>
              <a:rPr lang="en-US" sz="1500" dirty="0">
                <a:solidFill>
                  <a:srgbClr val="0432FF"/>
                </a:solidFill>
              </a:rPr>
            </a:br>
            <a:r>
              <a:rPr lang="en-US" sz="1500" i="1" dirty="0"/>
              <a:t>Proceedings of the </a:t>
            </a:r>
            <a:r>
              <a:rPr lang="en-US" sz="1500" i="1" dirty="0">
                <a:hlinkClick r:id="rId3"/>
              </a:rPr>
              <a:t>47th International Symposium on Computer Architecture</a:t>
            </a:r>
            <a:r>
              <a:rPr lang="en-US" sz="1500" i="1" dirty="0"/>
              <a:t> (</a:t>
            </a:r>
            <a:r>
              <a:rPr lang="en-US" sz="1500" b="1" i="1" dirty="0"/>
              <a:t>ISCA</a:t>
            </a:r>
            <a:r>
              <a:rPr lang="en-US" sz="1500" i="1" dirty="0"/>
              <a:t>)</a:t>
            </a:r>
            <a:r>
              <a:rPr lang="en-US" sz="1500" dirty="0"/>
              <a:t>, Virtual, June 2020.</a:t>
            </a:r>
            <a:br>
              <a:rPr lang="en-US" sz="1500" dirty="0"/>
            </a:br>
            <a:r>
              <a:rPr lang="en-US" sz="1500" dirty="0"/>
              <a:t>[</a:t>
            </a:r>
            <a:r>
              <a:rPr lang="en-US" sz="1500" dirty="0">
                <a:hlinkClick r:id="rId4"/>
              </a:rPr>
              <a:t>Slides (pptx)</a:t>
            </a:r>
            <a:r>
              <a:rPr lang="en-US" sz="1500" dirty="0"/>
              <a:t> </a:t>
            </a:r>
            <a:r>
              <a:rPr lang="en-US" sz="1500" dirty="0">
                <a:hlinkClick r:id="rId5"/>
              </a:rPr>
              <a:t>(pdf)</a:t>
            </a:r>
            <a:r>
              <a:rPr lang="en-US" sz="1500" dirty="0"/>
              <a:t>]</a:t>
            </a:r>
            <a:br>
              <a:rPr lang="en-US" sz="1500" dirty="0"/>
            </a:br>
            <a:r>
              <a:rPr lang="en-US" sz="1500" dirty="0"/>
              <a:t>[</a:t>
            </a:r>
            <a:r>
              <a:rPr lang="en-US" sz="1500" dirty="0">
                <a:hlinkClick r:id="rId6"/>
              </a:rPr>
              <a:t>Lightning Talk Slides (pptx)</a:t>
            </a:r>
            <a:r>
              <a:rPr lang="en-US" sz="1500" dirty="0"/>
              <a:t> </a:t>
            </a:r>
            <a:r>
              <a:rPr lang="en-US" sz="1500" dirty="0">
                <a:hlinkClick r:id="rId7"/>
              </a:rPr>
              <a:t>(pdf)</a:t>
            </a:r>
            <a:r>
              <a:rPr lang="en-US" sz="1500" dirty="0"/>
              <a:t>]</a:t>
            </a:r>
            <a:br>
              <a:rPr lang="en-US" sz="1500" dirty="0"/>
            </a:br>
            <a:r>
              <a:rPr lang="en-US" sz="1500" dirty="0"/>
              <a:t>[</a:t>
            </a:r>
            <a:r>
              <a:rPr lang="en-US" sz="1500" dirty="0">
                <a:hlinkClick r:id="rId8"/>
              </a:rPr>
              <a:t>ARM Research Summit Poster (pptx)</a:t>
            </a:r>
            <a:r>
              <a:rPr lang="en-US" sz="1500" dirty="0"/>
              <a:t> </a:t>
            </a:r>
            <a:r>
              <a:rPr lang="en-US" sz="1500" dirty="0">
                <a:hlinkClick r:id="rId9"/>
              </a:rPr>
              <a:t>(pdf)</a:t>
            </a:r>
            <a:r>
              <a:rPr lang="en-US" sz="1500" dirty="0"/>
              <a:t>]</a:t>
            </a:r>
            <a:br>
              <a:rPr lang="en-US" sz="1500" dirty="0"/>
            </a:br>
            <a:r>
              <a:rPr lang="en-US" sz="1500" dirty="0"/>
              <a:t>[</a:t>
            </a:r>
            <a:r>
              <a:rPr lang="en-US" sz="1500" dirty="0">
                <a:hlinkClick r:id="rId10"/>
              </a:rPr>
              <a:t>Talk Video</a:t>
            </a:r>
            <a:r>
              <a:rPr lang="en-US" sz="1500" dirty="0"/>
              <a:t> (26 minutes)]</a:t>
            </a:r>
            <a:br>
              <a:rPr lang="en-US" sz="1500" dirty="0"/>
            </a:br>
            <a:r>
              <a:rPr lang="en-US" sz="1500" dirty="0"/>
              <a:t>[</a:t>
            </a:r>
            <a:r>
              <a:rPr lang="en-US" sz="1500" dirty="0">
                <a:hlinkClick r:id="rId11"/>
              </a:rPr>
              <a:t>Lightning Talk Video</a:t>
            </a:r>
            <a:r>
              <a:rPr lang="en-US" sz="1500" dirty="0"/>
              <a:t> (3 minutes)]</a:t>
            </a:r>
            <a:br>
              <a:rPr lang="en-US" sz="1500" dirty="0"/>
            </a:br>
            <a:r>
              <a:rPr lang="en-US" sz="1500" dirty="0"/>
              <a:t>[</a:t>
            </a:r>
            <a:r>
              <a:rPr lang="en-US" sz="1500" dirty="0">
                <a:hlinkClick r:id="rId12"/>
              </a:rPr>
              <a:t>Lecture Video</a:t>
            </a:r>
            <a:r>
              <a:rPr lang="en-US" sz="1500" dirty="0"/>
              <a:t> (43 minutes)]</a:t>
            </a:r>
          </a:p>
        </p:txBody>
      </p:sp>
      <p:sp>
        <p:nvSpPr>
          <p:cNvPr id="4" name="Slide Number Placeholder 3">
            <a:extLst>
              <a:ext uri="{FF2B5EF4-FFF2-40B4-BE49-F238E27FC236}">
                <a16:creationId xmlns:a16="http://schemas.microsoft.com/office/drawing/2014/main" id="{6AD9E591-012B-1345-A778-27FE2B1F6C6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555B63ED-C98F-6C4C-93A8-8B36C7C45686}"/>
              </a:ext>
            </a:extLst>
          </p:cNvPr>
          <p:cNvPicPr>
            <a:picLocks noChangeAspect="1"/>
          </p:cNvPicPr>
          <p:nvPr/>
        </p:nvPicPr>
        <p:blipFill>
          <a:blip r:embed="rId13"/>
          <a:stretch>
            <a:fillRect/>
          </a:stretch>
        </p:blipFill>
        <p:spPr>
          <a:xfrm>
            <a:off x="46813" y="4038898"/>
            <a:ext cx="9081132" cy="2188716"/>
          </a:xfrm>
          <a:prstGeom prst="rect">
            <a:avLst/>
          </a:prstGeom>
        </p:spPr>
      </p:pic>
    </p:spTree>
    <p:extLst>
      <p:ext uri="{BB962C8B-B14F-4D97-AF65-F5344CB8AC3E}">
        <p14:creationId xmlns:p14="http://schemas.microsoft.com/office/powerpoint/2010/main" val="2810610478"/>
      </p:ext>
    </p:extLst>
  </p:cSld>
  <p:clrMapOvr>
    <a:masterClrMapping/>
  </p:clrMapOvr>
  <p:transition/>
</p:sld>
</file>

<file path=ppt/slides/slide3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E50817-03A2-C34C-B4FF-641735F423A3}"/>
              </a:ext>
            </a:extLst>
          </p:cNvPr>
          <p:cNvSpPr>
            <a:spLocks noGrp="1"/>
          </p:cNvSpPr>
          <p:nvPr>
            <p:ph type="title"/>
          </p:nvPr>
        </p:nvSpPr>
        <p:spPr/>
        <p:txBody>
          <a:bodyPr/>
          <a:lstStyle/>
          <a:p>
            <a:r>
              <a:rPr lang="en-US" dirty="0"/>
              <a:t>SW/HW Climate Modeling Accelerator</a:t>
            </a:r>
          </a:p>
        </p:txBody>
      </p:sp>
      <p:sp>
        <p:nvSpPr>
          <p:cNvPr id="3" name="Content Placeholder 2">
            <a:extLst>
              <a:ext uri="{FF2B5EF4-FFF2-40B4-BE49-F238E27FC236}">
                <a16:creationId xmlns:a16="http://schemas.microsoft.com/office/drawing/2014/main" id="{FF97D5AB-D164-6C40-81B7-4D0DC0DCDB1F}"/>
              </a:ext>
            </a:extLst>
          </p:cNvPr>
          <p:cNvSpPr>
            <a:spLocks noGrp="1"/>
          </p:cNvSpPr>
          <p:nvPr>
            <p:ph idx="1"/>
          </p:nvPr>
        </p:nvSpPr>
        <p:spPr>
          <a:xfrm>
            <a:off x="228600" y="1047974"/>
            <a:ext cx="8610600" cy="5195664"/>
          </a:xfrm>
        </p:spPr>
        <p:txBody>
          <a:bodyPr/>
          <a:lstStyle/>
          <a:p>
            <a:r>
              <a:rPr lang="en-US" sz="1800" dirty="0"/>
              <a:t>Gagandeep Singh, </a:t>
            </a:r>
            <a:r>
              <a:rPr lang="en-US" sz="1800" dirty="0" err="1"/>
              <a:t>Dionysios</a:t>
            </a:r>
            <a:r>
              <a:rPr lang="en-US" sz="1800" dirty="0"/>
              <a:t> Diamantopoulos, Christoph </a:t>
            </a:r>
            <a:r>
              <a:rPr lang="en-US" sz="1800" dirty="0" err="1"/>
              <a:t>Hagleitner</a:t>
            </a:r>
            <a:r>
              <a:rPr lang="en-US" sz="1800" dirty="0"/>
              <a:t>, Juan Gómez-Luna, Sander </a:t>
            </a:r>
            <a:r>
              <a:rPr lang="en-US" sz="1800" dirty="0" err="1"/>
              <a:t>Stuijk</a:t>
            </a:r>
            <a:r>
              <a:rPr lang="en-US" sz="1800" dirty="0"/>
              <a:t>, Onur Mutlu, and Henk </a:t>
            </a:r>
            <a:r>
              <a:rPr lang="en-US" sz="1800" dirty="0" err="1"/>
              <a:t>Corporaal</a:t>
            </a:r>
            <a:r>
              <a:rPr lang="en-US" sz="1800" dirty="0"/>
              <a:t>,</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"NERO: A Near High-Bandwidth Memory Stencil Accelerator for Weather Prediction Modeling"</a:t>
            </a:r>
            <a:br>
              <a:rPr lang="en-US" sz="1800" dirty="0">
                <a:solidFill>
                  <a:srgbClr val="0432FF"/>
                </a:solidFill>
              </a:rPr>
            </a:br>
            <a:r>
              <a:rPr lang="en-US" sz="1800" i="1" dirty="0"/>
              <a:t>Proceedings of the </a:t>
            </a:r>
            <a:r>
              <a:rPr lang="en-US" sz="1800" i="1" dirty="0">
                <a:hlinkClick r:id="rId3"/>
              </a:rPr>
              <a:t>30th International Conference on Field-Programmable Logic and Applications</a:t>
            </a:r>
            <a:r>
              <a:rPr lang="en-US" sz="1800" i="1" dirty="0"/>
              <a:t> (</a:t>
            </a:r>
            <a:r>
              <a:rPr lang="en-US" sz="1800" b="1" i="1" dirty="0"/>
              <a:t>FPL</a:t>
            </a:r>
            <a:r>
              <a:rPr lang="en-US" sz="1800" i="1" dirty="0"/>
              <a:t>)</a:t>
            </a:r>
            <a:r>
              <a:rPr lang="en-US" sz="1800" dirty="0"/>
              <a:t>, Gothenburg, Sweden, September 2020.</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Lightning Talk Slides (pptx)</a:t>
            </a:r>
            <a:r>
              <a:rPr lang="en-US" sz="1800" dirty="0"/>
              <a:t> </a:t>
            </a:r>
            <a:r>
              <a:rPr lang="en-US" sz="1800" dirty="0">
                <a:hlinkClick r:id="rId7"/>
              </a:rPr>
              <a:t>(pdf)</a:t>
            </a:r>
            <a:r>
              <a:rPr lang="en-US" sz="1800" dirty="0"/>
              <a:t>]</a:t>
            </a:r>
            <a:br>
              <a:rPr lang="en-US" sz="1800" dirty="0"/>
            </a:br>
            <a:r>
              <a:rPr lang="en-US" sz="1800" dirty="0"/>
              <a:t>[</a:t>
            </a:r>
            <a:r>
              <a:rPr lang="en-US" sz="1800" dirty="0">
                <a:hlinkClick r:id="rId8"/>
              </a:rPr>
              <a:t>Talk Video</a:t>
            </a:r>
            <a:r>
              <a:rPr lang="en-US" sz="1800" dirty="0"/>
              <a:t> (23 minutes)]</a:t>
            </a:r>
            <a:br>
              <a:rPr lang="en-US" sz="1800" dirty="0"/>
            </a:br>
            <a:r>
              <a:rPr lang="en-US" sz="1800" b="1" i="1" dirty="0">
                <a:solidFill>
                  <a:srgbClr val="FF0000"/>
                </a:solidFill>
              </a:rPr>
              <a:t>Nominated for the Stamatis </a:t>
            </a:r>
            <a:r>
              <a:rPr lang="en-US" sz="1800" b="1" i="1" dirty="0" err="1">
                <a:solidFill>
                  <a:srgbClr val="FF0000"/>
                </a:solidFill>
              </a:rPr>
              <a:t>Vassiliadis</a:t>
            </a:r>
            <a:r>
              <a:rPr lang="en-US" sz="1800" b="1" i="1" dirty="0">
                <a:solidFill>
                  <a:srgbClr val="FF0000"/>
                </a:solidFill>
              </a:rPr>
              <a:t> Memorial Award.</a:t>
            </a:r>
            <a:endParaRPr lang="en-US" sz="1800" dirty="0">
              <a:solidFill>
                <a:srgbClr val="FF0000"/>
              </a:solidFill>
            </a:endParaRPr>
          </a:p>
          <a:p>
            <a:pPr marL="0" indent="0">
              <a:buNone/>
            </a:pPr>
            <a:endParaRPr lang="en-US" sz="1800" dirty="0"/>
          </a:p>
        </p:txBody>
      </p:sp>
      <p:sp>
        <p:nvSpPr>
          <p:cNvPr id="4" name="Slide Number Placeholder 3">
            <a:extLst>
              <a:ext uri="{FF2B5EF4-FFF2-40B4-BE49-F238E27FC236}">
                <a16:creationId xmlns:a16="http://schemas.microsoft.com/office/drawing/2014/main" id="{B3646032-3F84-E645-B1B4-D58327053A7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387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C3DC074A-85EF-0B47-B149-14C939DA56F0}"/>
              </a:ext>
            </a:extLst>
          </p:cNvPr>
          <p:cNvPicPr>
            <a:picLocks noChangeAspect="1"/>
          </p:cNvPicPr>
          <p:nvPr/>
        </p:nvPicPr>
        <p:blipFill>
          <a:blip r:embed="rId9"/>
          <a:stretch>
            <a:fillRect/>
          </a:stretch>
        </p:blipFill>
        <p:spPr>
          <a:xfrm>
            <a:off x="187036" y="4503738"/>
            <a:ext cx="8686800" cy="1739900"/>
          </a:xfrm>
          <a:prstGeom prst="rect">
            <a:avLst/>
          </a:prstGeom>
        </p:spPr>
      </p:pic>
    </p:spTree>
    <p:extLst>
      <p:ext uri="{BB962C8B-B14F-4D97-AF65-F5344CB8AC3E}">
        <p14:creationId xmlns:p14="http://schemas.microsoft.com/office/powerpoint/2010/main" val="3423826618"/>
      </p:ext>
    </p:extLst>
  </p:cSld>
  <p:clrMapOvr>
    <a:masterClrMapping/>
  </p:clrMapOvr>
  <p:transition/>
</p:sld>
</file>

<file path=ppt/slides/slide3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C49EE-1A88-0243-A7DE-08C788E89109}"/>
              </a:ext>
            </a:extLst>
          </p:cNvPr>
          <p:cNvSpPr>
            <a:spLocks noGrp="1"/>
          </p:cNvSpPr>
          <p:nvPr>
            <p:ph type="title"/>
          </p:nvPr>
        </p:nvSpPr>
        <p:spPr/>
        <p:txBody>
          <a:bodyPr/>
          <a:lstStyle/>
          <a:p>
            <a:r>
              <a:rPr lang="en-US" dirty="0"/>
              <a:t>HW/SW Time Series Analysis Accelerator</a:t>
            </a:r>
          </a:p>
        </p:txBody>
      </p:sp>
      <p:sp>
        <p:nvSpPr>
          <p:cNvPr id="3" name="Content Placeholder 2">
            <a:extLst>
              <a:ext uri="{FF2B5EF4-FFF2-40B4-BE49-F238E27FC236}">
                <a16:creationId xmlns:a16="http://schemas.microsoft.com/office/drawing/2014/main" id="{9A260743-ABA5-274B-A6DC-99D41985D2A1}"/>
              </a:ext>
            </a:extLst>
          </p:cNvPr>
          <p:cNvSpPr>
            <a:spLocks noGrp="1"/>
          </p:cNvSpPr>
          <p:nvPr>
            <p:ph idx="1"/>
          </p:nvPr>
        </p:nvSpPr>
        <p:spPr>
          <a:xfrm>
            <a:off x="228600" y="1052736"/>
            <a:ext cx="8610600" cy="5195664"/>
          </a:xfrm>
        </p:spPr>
        <p:txBody>
          <a:bodyPr/>
          <a:lstStyle/>
          <a:p>
            <a:r>
              <a:rPr lang="en-US" sz="1800" dirty="0"/>
              <a:t>Ivan Fernandez, Ricardo </a:t>
            </a:r>
            <a:r>
              <a:rPr lang="en-US" sz="1800" dirty="0" err="1"/>
              <a:t>Quislant</a:t>
            </a:r>
            <a:r>
              <a:rPr lang="en-US" sz="1800" dirty="0"/>
              <a:t>, Christina </a:t>
            </a:r>
            <a:r>
              <a:rPr lang="en-US" sz="1800" dirty="0" err="1"/>
              <a:t>Giannoula</a:t>
            </a:r>
            <a:r>
              <a:rPr lang="en-US" sz="1800" dirty="0"/>
              <a:t>, Mohammed </a:t>
            </a:r>
            <a:r>
              <a:rPr lang="en-US" sz="1800" dirty="0" err="1"/>
              <a:t>Alser</a:t>
            </a:r>
            <a:r>
              <a:rPr lang="en-US" sz="1800" dirty="0"/>
              <a:t>, Juan Gómez-Luna, Eladio Gutiérrez, Oscar Plata,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"NATSA: A Near-Data Processing Accelerator for Time Series Analysis"</a:t>
            </a:r>
            <a:br>
              <a:rPr lang="en-US" sz="1800" dirty="0"/>
            </a:br>
            <a:r>
              <a:rPr lang="en-US" sz="1800" i="1" dirty="0"/>
              <a:t>Proceedings of the </a:t>
            </a:r>
            <a:r>
              <a:rPr lang="en-US" sz="1800" i="1" dirty="0">
                <a:hlinkClick r:id="rId3"/>
              </a:rPr>
              <a:t>38th IEEE International Conference on Computer Design</a:t>
            </a:r>
            <a:r>
              <a:rPr lang="en-US" sz="1800" i="1" dirty="0"/>
              <a:t> (</a:t>
            </a:r>
            <a:r>
              <a:rPr lang="en-US" sz="1800" b="1" i="1" dirty="0"/>
              <a:t>ICCD</a:t>
            </a:r>
            <a:r>
              <a:rPr lang="en-US" sz="1800" i="1" dirty="0"/>
              <a:t>)</a:t>
            </a:r>
            <a:r>
              <a:rPr lang="en-US" sz="1800" dirty="0"/>
              <a:t>, Virtual, October 2020.</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Talk Video</a:t>
            </a:r>
            <a:r>
              <a:rPr lang="en-US" sz="1800" dirty="0"/>
              <a:t> (10 minutes)]</a:t>
            </a:r>
            <a:br>
              <a:rPr lang="en-US" sz="1800" dirty="0"/>
            </a:br>
            <a:r>
              <a:rPr lang="en-US" sz="1800" dirty="0"/>
              <a:t>[</a:t>
            </a:r>
            <a:r>
              <a:rPr lang="en-US" sz="1800" dirty="0">
                <a:hlinkClick r:id="rId7"/>
              </a:rPr>
              <a:t>Source Code</a:t>
            </a:r>
            <a:r>
              <a:rPr lang="en-US" sz="1800" dirty="0"/>
              <a:t>]</a:t>
            </a:r>
          </a:p>
          <a:p>
            <a:pPr marL="0" indent="0">
              <a:buNone/>
            </a:pPr>
            <a:br>
              <a:rPr lang="en-US" sz="1800" dirty="0"/>
            </a:br>
            <a:br>
              <a:rPr lang="en-US" sz="1800" dirty="0"/>
            </a:br>
            <a:br>
              <a:rPr lang="en-US" sz="1800" dirty="0"/>
            </a:br>
            <a:endParaRPr lang="en-US" sz="1800" dirty="0"/>
          </a:p>
          <a:p>
            <a:pPr marL="0" indent="0">
              <a:buNone/>
            </a:pPr>
            <a:br>
              <a:rPr lang="en-US" sz="1800" dirty="0"/>
            </a:br>
            <a:br>
              <a:rPr lang="en-US" sz="1800" dirty="0"/>
            </a:br>
            <a:endParaRPr lang="en-US" sz="1800" dirty="0"/>
          </a:p>
        </p:txBody>
      </p:sp>
      <p:sp>
        <p:nvSpPr>
          <p:cNvPr id="4" name="Slide Number Placeholder 3">
            <a:extLst>
              <a:ext uri="{FF2B5EF4-FFF2-40B4-BE49-F238E27FC236}">
                <a16:creationId xmlns:a16="http://schemas.microsoft.com/office/drawing/2014/main" id="{D80A2729-1732-2046-89F9-FA4DB169A54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388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21FC5C2D-5A3C-4C43-8C1A-7654AE258E7B}"/>
              </a:ext>
            </a:extLst>
          </p:cNvPr>
          <p:cNvPicPr>
            <a:picLocks noChangeAspect="1"/>
          </p:cNvPicPr>
          <p:nvPr/>
        </p:nvPicPr>
        <p:blipFill>
          <a:blip r:embed="rId8"/>
          <a:stretch>
            <a:fillRect/>
          </a:stretch>
        </p:blipFill>
        <p:spPr>
          <a:xfrm>
            <a:off x="129251" y="3789040"/>
            <a:ext cx="8755925" cy="2002160"/>
          </a:xfrm>
          <a:prstGeom prst="rect">
            <a:avLst/>
          </a:prstGeom>
        </p:spPr>
      </p:pic>
    </p:spTree>
    <p:extLst>
      <p:ext uri="{BB962C8B-B14F-4D97-AF65-F5344CB8AC3E}">
        <p14:creationId xmlns:p14="http://schemas.microsoft.com/office/powerpoint/2010/main" val="782804464"/>
      </p:ext>
    </p:extLst>
  </p:cSld>
  <p:clrMapOvr>
    <a:masterClrMapping/>
  </p:clrMapOvr>
  <p:transition/>
</p:sld>
</file>

<file path=ppt/slides/slide3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47028-3550-1A47-8DEF-8CD52A97E910}"/>
              </a:ext>
            </a:extLst>
          </p:cNvPr>
          <p:cNvSpPr>
            <a:spLocks noGrp="1"/>
          </p:cNvSpPr>
          <p:nvPr>
            <p:ph type="title"/>
          </p:nvPr>
        </p:nvSpPr>
        <p:spPr>
          <a:xfrm>
            <a:off x="228600" y="152400"/>
            <a:ext cx="8915400" cy="1066800"/>
          </a:xfrm>
        </p:spPr>
        <p:txBody>
          <a:bodyPr/>
          <a:lstStyle/>
          <a:p>
            <a:r>
              <a:rPr lang="en-US" dirty="0"/>
              <a:t>FPGA-based Processing Near Memory</a:t>
            </a:r>
            <a:endParaRPr lang="en-US" sz="2200" dirty="0"/>
          </a:p>
        </p:txBody>
      </p:sp>
      <p:sp>
        <p:nvSpPr>
          <p:cNvPr id="3" name="Content Placeholder 2">
            <a:extLst>
              <a:ext uri="{FF2B5EF4-FFF2-40B4-BE49-F238E27FC236}">
                <a16:creationId xmlns:a16="http://schemas.microsoft.com/office/drawing/2014/main" id="{C2BB4C24-D75A-264A-8138-057AC52036A9}"/>
              </a:ext>
            </a:extLst>
          </p:cNvPr>
          <p:cNvSpPr>
            <a:spLocks noGrp="1"/>
          </p:cNvSpPr>
          <p:nvPr>
            <p:ph idx="1"/>
          </p:nvPr>
        </p:nvSpPr>
        <p:spPr>
          <a:xfrm>
            <a:off x="228600" y="980728"/>
            <a:ext cx="8807896" cy="5267672"/>
          </a:xfrm>
        </p:spPr>
        <p:txBody>
          <a:bodyPr/>
          <a:lstStyle/>
          <a:p>
            <a:r>
              <a:rPr lang="en-US" sz="1800" dirty="0"/>
              <a:t>Gagandeep Singh, Mohammed </a:t>
            </a:r>
            <a:r>
              <a:rPr lang="en-US" sz="1800" dirty="0" err="1"/>
              <a:t>Alser</a:t>
            </a:r>
            <a:r>
              <a:rPr lang="en-US" sz="1800" dirty="0"/>
              <a:t>, </a:t>
            </a:r>
            <a:r>
              <a:rPr lang="en-US" sz="1800" dirty="0" err="1"/>
              <a:t>Damla</a:t>
            </a:r>
            <a:r>
              <a:rPr lang="en-US" sz="1800" dirty="0"/>
              <a:t> </a:t>
            </a:r>
            <a:r>
              <a:rPr lang="en-US" sz="1800" dirty="0" err="1"/>
              <a:t>Senol</a:t>
            </a:r>
            <a:r>
              <a:rPr lang="en-US" sz="1800" dirty="0"/>
              <a:t> Cali, </a:t>
            </a:r>
            <a:r>
              <a:rPr lang="en-US" sz="1800" dirty="0" err="1"/>
              <a:t>Dionysios</a:t>
            </a:r>
            <a:r>
              <a:rPr lang="en-US" sz="1800" dirty="0"/>
              <a:t> Diamantopoulos, Juan Gómez-Luna, Henk </a:t>
            </a:r>
            <a:r>
              <a:rPr lang="en-US" sz="1800" dirty="0" err="1"/>
              <a:t>Corporaal</a:t>
            </a:r>
            <a:r>
              <a:rPr lang="en-US" sz="1800" dirty="0"/>
              <a:t>,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"FPGA-based Near-Memory Acceleration of Modern Data-Intensive Applications"</a:t>
            </a:r>
            <a:br>
              <a:rPr lang="en-US" sz="1800" dirty="0">
                <a:solidFill>
                  <a:srgbClr val="0000FF"/>
                </a:solidFill>
              </a:rPr>
            </a:br>
            <a:r>
              <a:rPr lang="en-US" sz="1800" i="1" dirty="0">
                <a:hlinkClick r:id="rId3"/>
              </a:rPr>
              <a:t>IEEE Micro</a:t>
            </a:r>
            <a:r>
              <a:rPr lang="en-US" sz="1800" i="1" dirty="0"/>
              <a:t> (</a:t>
            </a:r>
            <a:r>
              <a:rPr lang="en-US" sz="1800" b="1" i="1" dirty="0"/>
              <a:t>IEEE MICRO</a:t>
            </a:r>
            <a:r>
              <a:rPr lang="en-US" sz="1800" i="1" dirty="0"/>
              <a:t>)</a:t>
            </a:r>
            <a:r>
              <a:rPr lang="en-US" sz="1800" dirty="0"/>
              <a:t>, 2021.</a:t>
            </a:r>
          </a:p>
          <a:p>
            <a:pPr marL="0" indent="0">
              <a:buNone/>
            </a:pPr>
            <a:endParaRPr lang="en-US" sz="1800" dirty="0"/>
          </a:p>
        </p:txBody>
      </p:sp>
      <p:sp>
        <p:nvSpPr>
          <p:cNvPr id="4" name="Slide Number Placeholder 3">
            <a:extLst>
              <a:ext uri="{FF2B5EF4-FFF2-40B4-BE49-F238E27FC236}">
                <a16:creationId xmlns:a16="http://schemas.microsoft.com/office/drawing/2014/main" id="{FA6A5F09-0277-D841-A893-DD691A62255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389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6" name="Picture 5">
            <a:extLst>
              <a:ext uri="{FF2B5EF4-FFF2-40B4-BE49-F238E27FC236}">
                <a16:creationId xmlns:a16="http://schemas.microsoft.com/office/drawing/2014/main" id="{976632BB-F849-E647-8BF3-F204B162FC6D}"/>
              </a:ext>
            </a:extLst>
          </p:cNvPr>
          <p:cNvPicPr>
            <a:picLocks noChangeAspect="1"/>
          </p:cNvPicPr>
          <p:nvPr/>
        </p:nvPicPr>
        <p:blipFill>
          <a:blip r:embed="rId4"/>
          <a:stretch>
            <a:fillRect/>
          </a:stretch>
        </p:blipFill>
        <p:spPr>
          <a:xfrm>
            <a:off x="0" y="2836915"/>
            <a:ext cx="9144000" cy="3472405"/>
          </a:xfrm>
          <a:prstGeom prst="rect">
            <a:avLst/>
          </a:prstGeom>
        </p:spPr>
      </p:pic>
    </p:spTree>
    <p:extLst>
      <p:ext uri="{BB962C8B-B14F-4D97-AF65-F5344CB8AC3E}">
        <p14:creationId xmlns:p14="http://schemas.microsoft.com/office/powerpoint/2010/main" val="2231554212"/>
      </p:ext>
    </p:extLst>
  </p:cSld>
  <p:clrMapOvr>
    <a:masterClrMapping/>
  </p:clrMapOvr>
  <p:transition/>
</p:sld>
</file>

<file path=ppt/slides/slide3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Accelerating Linked Data Structures</a:t>
            </a:r>
          </a:p>
        </p:txBody>
      </p:sp>
      <p:sp>
        <p:nvSpPr>
          <p:cNvPr id="3" name="Content Placeholder 2"/>
          <p:cNvSpPr>
            <a:spLocks noGrp="1"/>
          </p:cNvSpPr>
          <p:nvPr>
            <p:ph idx="1"/>
          </p:nvPr>
        </p:nvSpPr>
        <p:spPr>
          <a:xfrm>
            <a:off x="228600" y="1095375"/>
            <a:ext cx="8610600" cy="2405633"/>
          </a:xfrm>
        </p:spPr>
        <p:txBody>
          <a:bodyPr/>
          <a:lstStyle/>
          <a:p>
            <a:r>
              <a:rPr lang="en-US" sz="2000" dirty="0"/>
              <a:t>Kevin Hsieh, Samira Khan, </a:t>
            </a:r>
            <a:r>
              <a:rPr lang="en-US" sz="2000" dirty="0" err="1"/>
              <a:t>Nandita</a:t>
            </a:r>
            <a:r>
              <a:rPr lang="en-US" sz="2000" dirty="0"/>
              <a:t> </a:t>
            </a:r>
            <a:r>
              <a:rPr lang="en-US" sz="2000" dirty="0" err="1"/>
              <a:t>Vijaykumar</a:t>
            </a:r>
            <a:r>
              <a:rPr lang="en-US" sz="2000" dirty="0"/>
              <a:t>, Kevin K. Chang, Amirali Boroumand, </a:t>
            </a:r>
            <a:r>
              <a:rPr lang="en-US" sz="2000" dirty="0" err="1"/>
              <a:t>Saugata</a:t>
            </a:r>
            <a:r>
              <a:rPr lang="en-US" sz="2000" dirty="0"/>
              <a:t> </a:t>
            </a:r>
            <a:r>
              <a:rPr lang="en-US" sz="2000" dirty="0" err="1"/>
              <a:t>Ghose</a:t>
            </a:r>
            <a:r>
              <a:rPr lang="en-US" sz="2000" dirty="0"/>
              <a:t>, and Onur Mutlu,</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"Accelerating Pointer Chasing in 3D-Stacked Memory: Challenges, Mechanisms, Evaluation"</a:t>
            </a:r>
            <a:br>
              <a:rPr lang="en-US" sz="2000" dirty="0">
                <a:solidFill>
                  <a:srgbClr val="0432FF"/>
                </a:solidFill>
              </a:rPr>
            </a:br>
            <a:r>
              <a:rPr lang="en-US" sz="2000" i="1" dirty="0"/>
              <a:t>Proceedings of the </a:t>
            </a:r>
            <a:r>
              <a:rPr lang="en-US" sz="2000" i="1" dirty="0">
                <a:hlinkClick r:id="rId3"/>
              </a:rPr>
              <a:t>34th IEEE International Conference on Computer Design</a:t>
            </a:r>
            <a:r>
              <a:rPr lang="en-US" sz="2000" i="1" dirty="0"/>
              <a:t> (</a:t>
            </a:r>
            <a:r>
              <a:rPr lang="en-US" sz="2000" b="1" i="1" dirty="0"/>
              <a:t>ICCD</a:t>
            </a:r>
            <a:r>
              <a:rPr lang="en-US" sz="2000" i="1" dirty="0"/>
              <a:t>)</a:t>
            </a:r>
            <a:r>
              <a:rPr lang="en-US" sz="2000" dirty="0"/>
              <a:t>, Phoenix, AZ, USA, October 2016.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390</a:t>
            </a:fld>
            <a:endParaRPr kumimoji="0" 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3861048"/>
            <a:ext cx="9144000" cy="2260728"/>
          </a:xfrm>
          <a:prstGeom prst="rect">
            <a:avLst/>
          </a:prstGeom>
        </p:spPr>
      </p:pic>
    </p:spTree>
    <p:extLst>
      <p:ext uri="{BB962C8B-B14F-4D97-AF65-F5344CB8AC3E}">
        <p14:creationId xmlns:p14="http://schemas.microsoft.com/office/powerpoint/2010/main" val="3111536735"/>
      </p:ext>
    </p:extLst>
  </p:cSld>
  <p:clrMapOvr>
    <a:masterClrMapping/>
  </p:clrMapOvr>
</p:sld>
</file>

<file path=ppt/slides/slide3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D5BF0-604F-064A-8A5C-798DA6F609D3}"/>
              </a:ext>
            </a:extLst>
          </p:cNvPr>
          <p:cNvSpPr>
            <a:spLocks noGrp="1"/>
          </p:cNvSpPr>
          <p:nvPr>
            <p:ph type="title"/>
          </p:nvPr>
        </p:nvSpPr>
        <p:spPr/>
        <p:txBody>
          <a:bodyPr/>
          <a:lstStyle/>
          <a:p>
            <a:r>
              <a:rPr lang="en-US" dirty="0"/>
              <a:t>Accelerating Approximate String Matching</a:t>
            </a:r>
            <a:endParaRPr lang="en-US" sz="3000" b="1" dirty="0"/>
          </a:p>
        </p:txBody>
      </p:sp>
      <p:sp>
        <p:nvSpPr>
          <p:cNvPr id="3" name="Content Placeholder 2">
            <a:extLst>
              <a:ext uri="{FF2B5EF4-FFF2-40B4-BE49-F238E27FC236}">
                <a16:creationId xmlns:a16="http://schemas.microsoft.com/office/drawing/2014/main" id="{A132D235-9E9A-944F-9883-F07DBE9D4BB5}"/>
              </a:ext>
            </a:extLst>
          </p:cNvPr>
          <p:cNvSpPr>
            <a:spLocks noGrp="1"/>
          </p:cNvSpPr>
          <p:nvPr>
            <p:ph idx="1"/>
          </p:nvPr>
        </p:nvSpPr>
        <p:spPr>
          <a:xfrm>
            <a:off x="228600" y="980728"/>
            <a:ext cx="8610600" cy="5267672"/>
          </a:xfrm>
        </p:spPr>
        <p:txBody>
          <a:bodyPr/>
          <a:lstStyle/>
          <a:p>
            <a:r>
              <a:rPr lang="en-US" sz="1500" dirty="0"/>
              <a:t>Damla Senol Cali, Gurpreet S. Kalsi, </a:t>
            </a:r>
            <a:r>
              <a:rPr lang="en-US" sz="1500" dirty="0" err="1"/>
              <a:t>Zulal</a:t>
            </a:r>
            <a:r>
              <a:rPr lang="en-US" sz="1500" dirty="0"/>
              <a:t> </a:t>
            </a:r>
            <a:r>
              <a:rPr lang="en-US" sz="1500" dirty="0" err="1"/>
              <a:t>Bingol</a:t>
            </a:r>
            <a:r>
              <a:rPr lang="en-US" sz="1500" dirty="0"/>
              <a:t>, Can </a:t>
            </a:r>
            <a:r>
              <a:rPr lang="en-US" sz="1500" dirty="0" err="1"/>
              <a:t>Firtina</a:t>
            </a:r>
            <a:r>
              <a:rPr lang="en-US" sz="1500" dirty="0"/>
              <a:t>, Lavanya Subramanian, </a:t>
            </a:r>
            <a:r>
              <a:rPr lang="en-US" sz="1500" dirty="0" err="1"/>
              <a:t>Jeremie</a:t>
            </a:r>
            <a:r>
              <a:rPr lang="en-US" sz="1500" dirty="0"/>
              <a:t> S. Kim, </a:t>
            </a:r>
            <a:r>
              <a:rPr lang="en-US" sz="1500" dirty="0" err="1"/>
              <a:t>Rachata</a:t>
            </a:r>
            <a:r>
              <a:rPr lang="en-US" sz="1500" dirty="0"/>
              <a:t> Ausavarungnirun, Mohammed Alser, Juan Gomez-Luna, Amirali Boroumand, Anant Nori, Allison </a:t>
            </a:r>
            <a:r>
              <a:rPr lang="en-US" sz="1500" dirty="0" err="1"/>
              <a:t>Scibisz</a:t>
            </a:r>
            <a:r>
              <a:rPr lang="en-US" sz="1500" dirty="0"/>
              <a:t>, Sreenivas Subramoney, Can Alkan, Saugata Ghose,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"GenASM: A High-Performance, Low-Power Approximate String Matching Acceleration Framework for Genome Sequence Analysis"</a:t>
            </a:r>
            <a:br>
              <a:rPr lang="en-US" sz="1500" dirty="0">
                <a:solidFill>
                  <a:srgbClr val="0432FF"/>
                </a:solidFill>
              </a:rPr>
            </a:br>
            <a:r>
              <a:rPr lang="en-US" sz="1500" i="1" dirty="0"/>
              <a:t>Proceedings of the </a:t>
            </a:r>
            <a:r>
              <a:rPr lang="en-US" sz="1500" i="1" dirty="0">
                <a:hlinkClick r:id="rId3"/>
              </a:rPr>
              <a:t>53rd International Symposium on Microarchitecture</a:t>
            </a:r>
            <a:r>
              <a:rPr lang="en-US" sz="1500" i="1" dirty="0"/>
              <a:t> (</a:t>
            </a:r>
            <a:r>
              <a:rPr lang="en-US" sz="1500" b="1" i="1" dirty="0"/>
              <a:t>MICRO</a:t>
            </a:r>
            <a:r>
              <a:rPr lang="en-US" sz="1500" i="1" dirty="0"/>
              <a:t>)</a:t>
            </a:r>
            <a:r>
              <a:rPr lang="en-US" sz="1500" dirty="0"/>
              <a:t>, Virtual, October 2020.</a:t>
            </a:r>
            <a:br>
              <a:rPr lang="en-US" sz="1500" dirty="0"/>
            </a:br>
            <a:r>
              <a:rPr lang="en-US" sz="1500" dirty="0"/>
              <a:t>[</a:t>
            </a:r>
            <a:r>
              <a:rPr lang="en-US" sz="1500" dirty="0">
                <a:hlinkClick r:id="rId4"/>
              </a:rPr>
              <a:t>Lighting Talk Video</a:t>
            </a:r>
            <a:r>
              <a:rPr lang="en-US" sz="1500" dirty="0"/>
              <a:t> (1.5 minutes)]</a:t>
            </a:r>
            <a:br>
              <a:rPr lang="en-US" sz="1500" dirty="0"/>
            </a:br>
            <a:r>
              <a:rPr lang="en-US" sz="1500" dirty="0"/>
              <a:t>[</a:t>
            </a:r>
            <a:r>
              <a:rPr lang="en-US" sz="1500" dirty="0">
                <a:hlinkClick r:id="rId5"/>
              </a:rPr>
              <a:t>Lightning Talk Slides (pptx)</a:t>
            </a:r>
            <a:r>
              <a:rPr lang="en-US" sz="1500" dirty="0"/>
              <a:t> </a:t>
            </a:r>
            <a:r>
              <a:rPr lang="en-US" sz="1500" dirty="0">
                <a:hlinkClick r:id="rId6"/>
              </a:rPr>
              <a:t>(pdf)</a:t>
            </a:r>
            <a:r>
              <a:rPr lang="en-US" sz="1500" dirty="0"/>
              <a:t>]</a:t>
            </a:r>
            <a:br>
              <a:rPr lang="en-US" sz="1500" dirty="0"/>
            </a:br>
            <a:r>
              <a:rPr lang="en-US" sz="1500" dirty="0"/>
              <a:t>[</a:t>
            </a:r>
            <a:r>
              <a:rPr lang="en-US" sz="1500" dirty="0">
                <a:hlinkClick r:id="rId7"/>
              </a:rPr>
              <a:t>Talk Video</a:t>
            </a:r>
            <a:r>
              <a:rPr lang="en-US" sz="1500" dirty="0"/>
              <a:t> (18 minutes)]</a:t>
            </a:r>
            <a:br>
              <a:rPr lang="en-US" sz="1500" dirty="0"/>
            </a:br>
            <a:r>
              <a:rPr lang="en-US" sz="1500" dirty="0"/>
              <a:t>[</a:t>
            </a:r>
            <a:r>
              <a:rPr lang="en-US" sz="1500" dirty="0">
                <a:hlinkClick r:id="rId8"/>
              </a:rPr>
              <a:t>Slides (pptx)</a:t>
            </a:r>
            <a:r>
              <a:rPr lang="en-US" sz="1500" dirty="0"/>
              <a:t> </a:t>
            </a:r>
            <a:r>
              <a:rPr lang="en-US" sz="1500" dirty="0">
                <a:hlinkClick r:id="rId9"/>
              </a:rPr>
              <a:t>(pdf)</a:t>
            </a:r>
            <a:r>
              <a:rPr lang="en-US" sz="1500" dirty="0"/>
              <a:t>]</a:t>
            </a:r>
          </a:p>
          <a:p>
            <a:pPr marL="0" indent="0">
              <a:buNone/>
            </a:pPr>
            <a:br>
              <a:rPr lang="en-US" sz="1500" dirty="0"/>
            </a:br>
            <a:br>
              <a:rPr lang="en-US" sz="1500" dirty="0"/>
            </a:br>
            <a:endParaRPr lang="en-US" sz="1500" dirty="0"/>
          </a:p>
        </p:txBody>
      </p:sp>
      <p:sp>
        <p:nvSpPr>
          <p:cNvPr id="4" name="Slide Number Placeholder 3">
            <a:extLst>
              <a:ext uri="{FF2B5EF4-FFF2-40B4-BE49-F238E27FC236}">
                <a16:creationId xmlns:a16="http://schemas.microsoft.com/office/drawing/2014/main" id="{C0DB1DCE-E5D9-CD4A-A287-B342F108CBD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943A4793-1AF6-E942-81F7-38877A7E30AC}"/>
              </a:ext>
            </a:extLst>
          </p:cNvPr>
          <p:cNvPicPr>
            <a:picLocks noChangeAspect="1"/>
          </p:cNvPicPr>
          <p:nvPr/>
        </p:nvPicPr>
        <p:blipFill>
          <a:blip r:embed="rId10"/>
          <a:stretch>
            <a:fillRect/>
          </a:stretch>
        </p:blipFill>
        <p:spPr>
          <a:xfrm>
            <a:off x="0" y="4013776"/>
            <a:ext cx="9144000" cy="2442505"/>
          </a:xfrm>
          <a:prstGeom prst="rect">
            <a:avLst/>
          </a:prstGeom>
        </p:spPr>
      </p:pic>
    </p:spTree>
    <p:extLst>
      <p:ext uri="{BB962C8B-B14F-4D97-AF65-F5344CB8AC3E}">
        <p14:creationId xmlns:p14="http://schemas.microsoft.com/office/powerpoint/2010/main" val="1639362540"/>
      </p:ext>
    </p:extLst>
  </p:cSld>
  <p:clrMapOvr>
    <a:masterClrMapping/>
  </p:clrMapOvr>
  <p:transition/>
</p:sld>
</file>

<file path=ppt/slides/slide3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47028-3550-1A47-8DEF-8CD52A97E910}"/>
              </a:ext>
            </a:extLst>
          </p:cNvPr>
          <p:cNvSpPr>
            <a:spLocks noGrp="1"/>
          </p:cNvSpPr>
          <p:nvPr>
            <p:ph type="title"/>
          </p:nvPr>
        </p:nvSpPr>
        <p:spPr>
          <a:xfrm>
            <a:off x="228600" y="152400"/>
            <a:ext cx="8915400" cy="1066800"/>
          </a:xfrm>
        </p:spPr>
        <p:txBody>
          <a:bodyPr/>
          <a:lstStyle/>
          <a:p>
            <a:r>
              <a:rPr lang="en-US" dirty="0"/>
              <a:t>Accelerating Genome Analysis </a:t>
            </a:r>
            <a:r>
              <a:rPr lang="en-US" sz="2200" b="1" dirty="0">
                <a:solidFill>
                  <a:srgbClr val="006633"/>
                </a:solidFill>
              </a:rPr>
              <a:t>[IEEE MICRO 2020]</a:t>
            </a:r>
            <a:endParaRPr lang="en-US" sz="2200" dirty="0"/>
          </a:p>
        </p:txBody>
      </p:sp>
      <p:sp>
        <p:nvSpPr>
          <p:cNvPr id="3" name="Content Placeholder 2">
            <a:extLst>
              <a:ext uri="{FF2B5EF4-FFF2-40B4-BE49-F238E27FC236}">
                <a16:creationId xmlns:a16="http://schemas.microsoft.com/office/drawing/2014/main" id="{C2BB4C24-D75A-264A-8138-057AC52036A9}"/>
              </a:ext>
            </a:extLst>
          </p:cNvPr>
          <p:cNvSpPr>
            <a:spLocks noGrp="1"/>
          </p:cNvSpPr>
          <p:nvPr>
            <p:ph idx="1"/>
          </p:nvPr>
        </p:nvSpPr>
        <p:spPr>
          <a:xfrm>
            <a:off x="228600" y="980728"/>
            <a:ext cx="8807896" cy="5267672"/>
          </a:xfrm>
        </p:spPr>
        <p:txBody>
          <a:bodyPr/>
          <a:lstStyle/>
          <a:p>
            <a:r>
              <a:rPr lang="en-US" sz="1700" dirty="0"/>
              <a:t>Mohammed Alser, </a:t>
            </a:r>
            <a:r>
              <a:rPr lang="en-US" sz="1700" dirty="0" err="1"/>
              <a:t>Zulal</a:t>
            </a:r>
            <a:r>
              <a:rPr lang="en-US" sz="1700" dirty="0"/>
              <a:t> </a:t>
            </a:r>
            <a:r>
              <a:rPr lang="en-US" sz="1700" dirty="0" err="1"/>
              <a:t>Bingol</a:t>
            </a:r>
            <a:r>
              <a:rPr lang="en-US" sz="1700" dirty="0"/>
              <a:t>, Damla Senol Cali, </a:t>
            </a:r>
            <a:r>
              <a:rPr lang="en-US" sz="1700" dirty="0" err="1"/>
              <a:t>Jeremie</a:t>
            </a:r>
            <a:r>
              <a:rPr lang="en-US" sz="1700" dirty="0"/>
              <a:t> Kim, Saugata Ghose, Can Alkan, and Onur Mutlu,</a:t>
            </a:r>
            <a:br>
              <a:rPr lang="en-US" sz="1700" dirty="0"/>
            </a:br>
            <a:r>
              <a:rPr lang="en-US" sz="1700" b="1" dirty="0">
                <a:solidFill>
                  <a:srgbClr val="0432FF"/>
                </a:solidFill>
                <a:hlinkClick r:id="rId2">
                  <a:extLst>
                    <a:ext uri="{A12FA001-AC4F-418D-AE19-62706E023703}">
                      <ahyp:hlinkClr xmlns:ahyp="http://schemas.microsoft.com/office/drawing/2018/hyperlinkcolor" val="tx"/>
                    </a:ext>
                  </a:extLst>
                </a:hlinkClick>
              </a:rPr>
              <a:t>"Accelerating Genome Analysis: A Primer on an Ongoing Journey"</a:t>
            </a:r>
            <a:br>
              <a:rPr lang="en-US" sz="1700" dirty="0"/>
            </a:br>
            <a:r>
              <a:rPr lang="en-US" sz="1700" i="1" dirty="0">
                <a:hlinkClick r:id="rId3"/>
              </a:rPr>
              <a:t>IEEE Micro</a:t>
            </a:r>
            <a:r>
              <a:rPr lang="en-US" sz="1700" i="1" dirty="0"/>
              <a:t> (</a:t>
            </a:r>
            <a:r>
              <a:rPr lang="en-US" sz="1700" b="1" i="1" dirty="0"/>
              <a:t>IEEE MICRO</a:t>
            </a:r>
            <a:r>
              <a:rPr lang="en-US" sz="1700" i="1" dirty="0"/>
              <a:t>)</a:t>
            </a:r>
            <a:r>
              <a:rPr lang="en-US" sz="1700" dirty="0"/>
              <a:t>, Vol. 40, No. 5, pages 65-75, September/October 2020.</a:t>
            </a:r>
            <a:br>
              <a:rPr lang="en-US" sz="1700" dirty="0"/>
            </a:br>
            <a:r>
              <a:rPr lang="en-US" sz="1700" dirty="0"/>
              <a:t>[</a:t>
            </a:r>
            <a:r>
              <a:rPr lang="en-US" sz="1700" dirty="0">
                <a:hlinkClick r:id="rId4"/>
              </a:rPr>
              <a:t>Slides (pptx)</a:t>
            </a:r>
            <a:r>
              <a:rPr lang="en-US" sz="1700" dirty="0">
                <a:hlinkClick r:id="rId5"/>
              </a:rPr>
              <a:t>(pdf)</a:t>
            </a:r>
            <a:r>
              <a:rPr lang="en-US" sz="1700" dirty="0"/>
              <a:t>]</a:t>
            </a:r>
            <a:br>
              <a:rPr lang="en-US" sz="1700" dirty="0"/>
            </a:br>
            <a:r>
              <a:rPr lang="en-US" sz="1700" dirty="0"/>
              <a:t>[</a:t>
            </a:r>
            <a:r>
              <a:rPr lang="en-US" sz="1700" dirty="0">
                <a:hlinkClick r:id="rId6"/>
              </a:rPr>
              <a:t>Talk Video (1 hour 2 minutes)</a:t>
            </a:r>
            <a:r>
              <a:rPr lang="en-US" sz="1700" dirty="0"/>
              <a:t>]</a:t>
            </a:r>
          </a:p>
        </p:txBody>
      </p:sp>
      <p:sp>
        <p:nvSpPr>
          <p:cNvPr id="4" name="Slide Number Placeholder 3">
            <a:extLst>
              <a:ext uri="{FF2B5EF4-FFF2-40B4-BE49-F238E27FC236}">
                <a16:creationId xmlns:a16="http://schemas.microsoft.com/office/drawing/2014/main" id="{FA6A5F09-0277-D841-A893-DD691A62255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A2D8D8F9-787B-E34E-89E5-814530164E49}"/>
              </a:ext>
            </a:extLst>
          </p:cNvPr>
          <p:cNvPicPr>
            <a:picLocks noChangeAspect="1"/>
          </p:cNvPicPr>
          <p:nvPr/>
        </p:nvPicPr>
        <p:blipFill>
          <a:blip r:embed="rId7"/>
          <a:stretch>
            <a:fillRect/>
          </a:stretch>
        </p:blipFill>
        <p:spPr>
          <a:xfrm>
            <a:off x="1489298" y="2979738"/>
            <a:ext cx="6286500" cy="3721100"/>
          </a:xfrm>
          <a:prstGeom prst="rect">
            <a:avLst/>
          </a:prstGeom>
        </p:spPr>
      </p:pic>
    </p:spTree>
    <p:extLst>
      <p:ext uri="{BB962C8B-B14F-4D97-AF65-F5344CB8AC3E}">
        <p14:creationId xmlns:p14="http://schemas.microsoft.com/office/powerpoint/2010/main" val="933423166"/>
      </p:ext>
    </p:extLst>
  </p:cSld>
  <p:clrMapOvr>
    <a:masterClrMapping/>
  </p:clrMapOvr>
  <p:transition/>
</p:sld>
</file>

<file path=ppt/slides/slide3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t>Challenge and Opportunity for Future</a:t>
            </a:r>
            <a:endParaRPr lang="en-US" dirty="0">
              <a:latin typeface="Garamond" charset="0"/>
              <a:ea typeface="ＭＳ Ｐゴシック" charset="0"/>
              <a:cs typeface="ＭＳ Ｐゴシック" charset="0"/>
            </a:endParaRPr>
          </a:p>
        </p:txBody>
      </p:sp>
      <p:sp>
        <p:nvSpPr>
          <p:cNvPr id="19459" name="Content Placeholder 2"/>
          <p:cNvSpPr>
            <a:spLocks noGrp="1"/>
          </p:cNvSpPr>
          <p:nvPr>
            <p:ph idx="1"/>
          </p:nvPr>
        </p:nvSpPr>
        <p:spPr>
          <a:xfrm>
            <a:off x="107504" y="764704"/>
            <a:ext cx="8856984" cy="4876800"/>
          </a:xfrm>
        </p:spPr>
        <p:txBody>
          <a:bodyPr/>
          <a:lstStyle/>
          <a:p>
            <a:pPr marL="0" indent="0" algn="ctr" eaLnBrk="1" hangingPunct="1">
              <a:buNone/>
            </a:pPr>
            <a:endParaRPr lang="en-US" sz="5400" dirty="0">
              <a:solidFill>
                <a:srgbClr val="0000FF"/>
              </a:solidFill>
              <a:latin typeface="Tahoma" charset="0"/>
              <a:ea typeface="ＭＳ Ｐゴシック" charset="0"/>
              <a:cs typeface="ＭＳ Ｐゴシック" charset="0"/>
            </a:endParaRPr>
          </a:p>
          <a:p>
            <a:pPr marL="0" indent="0" algn="ctr" eaLnBrk="1" hangingPunct="1">
              <a:buNone/>
            </a:pPr>
            <a:r>
              <a:rPr lang="en-US" sz="6000" b="1" dirty="0">
                <a:solidFill>
                  <a:srgbClr val="0432FF"/>
                </a:solidFill>
                <a:latin typeface="Tahoma" charset="0"/>
                <a:ea typeface="ＭＳ Ｐゴシック" charset="0"/>
                <a:cs typeface="ＭＳ Ｐゴシック" charset="0"/>
              </a:rPr>
              <a:t>Data-Aware</a:t>
            </a:r>
          </a:p>
          <a:p>
            <a:pPr marL="0" indent="0" algn="ctr" eaLnBrk="1" hangingPunct="1">
              <a:buNone/>
            </a:pPr>
            <a:r>
              <a:rPr lang="en-US" sz="6000" dirty="0">
                <a:solidFill>
                  <a:srgbClr val="0432FF"/>
                </a:solidFill>
                <a:latin typeface="Tahoma" charset="0"/>
                <a:ea typeface="ＭＳ Ｐゴシック" charset="0"/>
                <a:cs typeface="ＭＳ Ｐゴシック" charset="0"/>
              </a:rPr>
              <a:t>(Expressive)</a:t>
            </a:r>
          </a:p>
          <a:p>
            <a:pPr marL="0" indent="0" algn="ctr" eaLnBrk="1" hangingPunct="1">
              <a:buNone/>
            </a:pPr>
            <a:r>
              <a:rPr lang="en-US" sz="6000" dirty="0">
                <a:solidFill>
                  <a:srgbClr val="FF0000"/>
                </a:solidFill>
                <a:latin typeface="Tahoma" charset="0"/>
                <a:ea typeface="ＭＳ Ｐゴシック" charset="0"/>
                <a:cs typeface="ＭＳ Ｐゴシック" charset="0"/>
              </a:rPr>
              <a:t> Computing Architectures</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393</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972856737"/>
      </p:ext>
    </p:extLst>
  </p:cSld>
  <p:clrMapOvr>
    <a:masterClrMapping/>
  </p:clrMapOvr>
  <p:transition/>
</p:sld>
</file>

<file path=ppt/slides/slide3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to </a:t>
            </a:r>
            <a:r>
              <a:rPr lang="en-US" b="1" dirty="0"/>
              <a:t>Rethink</a:t>
            </a:r>
            <a:r>
              <a:rPr lang="en-US" dirty="0"/>
              <a:t> the Entire Stack</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 Box 17"/>
          <p:cNvSpPr txBox="1">
            <a:spLocks noChangeArrowheads="1"/>
          </p:cNvSpPr>
          <p:nvPr/>
        </p:nvSpPr>
        <p:spPr bwMode="auto">
          <a:xfrm>
            <a:off x="3501600" y="390683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501600" y="353536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498425" y="287104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498425" y="249956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498425" y="213285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501600" y="427990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endParaRPr>
          </a:p>
        </p:txBody>
      </p:sp>
      <p:sp>
        <p:nvSpPr>
          <p:cNvPr id="11" name="Text Box 23"/>
          <p:cNvSpPr txBox="1">
            <a:spLocks noChangeAspect="1" noChangeArrowheads="1"/>
          </p:cNvSpPr>
          <p:nvPr/>
        </p:nvSpPr>
        <p:spPr bwMode="auto">
          <a:xfrm>
            <a:off x="3501600" y="465137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501600" y="321297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Text Box 23"/>
          <p:cNvSpPr txBox="1">
            <a:spLocks noChangeAspect="1" noChangeArrowheads="1"/>
          </p:cNvSpPr>
          <p:nvPr/>
        </p:nvSpPr>
        <p:spPr bwMode="auto">
          <a:xfrm>
            <a:off x="3503188" y="500697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4" name="Rounded Rectangle 13"/>
          <p:cNvSpPr>
            <a:spLocks noChangeArrowheads="1"/>
          </p:cNvSpPr>
          <p:nvPr/>
        </p:nvSpPr>
        <p:spPr bwMode="auto">
          <a:xfrm rot="5400000">
            <a:off x="3392996" y="2610036"/>
            <a:ext cx="2232248" cy="2286000"/>
          </a:xfrm>
          <a:prstGeom prst="roundRect">
            <a:avLst>
              <a:gd name="adj" fmla="val 16667"/>
            </a:avLst>
          </a:prstGeom>
          <a:noFill/>
          <a:ln w="44450">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
        <p:nvSpPr>
          <p:cNvPr id="15" name="TextBox 14">
            <a:extLst>
              <a:ext uri="{FF2B5EF4-FFF2-40B4-BE49-F238E27FC236}">
                <a16:creationId xmlns:a16="http://schemas.microsoft.com/office/drawing/2014/main" id="{96A6595C-436B-B546-8CE9-DFF850FBB246}"/>
              </a:ext>
            </a:extLst>
          </p:cNvPr>
          <p:cNvSpPr txBox="1"/>
          <p:nvPr/>
        </p:nvSpPr>
        <p:spPr>
          <a:xfrm>
            <a:off x="2171691" y="5805264"/>
            <a:ext cx="4841390"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We can get there case by case</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619075949"/>
      </p:ext>
    </p:extLst>
  </p:cSld>
  <p:clrMapOvr>
    <a:masterClrMapping/>
  </p:clrMapOvr>
  <p:transition/>
</p:sld>
</file>

<file path=ppt/slides/slide3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AD110-05AC-A74A-A874-97353A23EB6E}"/>
              </a:ext>
            </a:extLst>
          </p:cNvPr>
          <p:cNvSpPr>
            <a:spLocks noGrp="1"/>
          </p:cNvSpPr>
          <p:nvPr>
            <p:ph type="ctrTitle"/>
          </p:nvPr>
        </p:nvSpPr>
        <p:spPr>
          <a:xfrm>
            <a:off x="685800" y="1484784"/>
            <a:ext cx="7924800" cy="1752600"/>
          </a:xfrm>
        </p:spPr>
        <p:txBody>
          <a:bodyPr/>
          <a:lstStyle/>
          <a:p>
            <a:pPr algn="ctr"/>
            <a:r>
              <a:rPr lang="en-US" b="1" dirty="0"/>
              <a:t>Principled Architectures &amp; What They Can Enable</a:t>
            </a:r>
          </a:p>
        </p:txBody>
      </p:sp>
      <p:sp>
        <p:nvSpPr>
          <p:cNvPr id="3" name="Subtitle 2">
            <a:extLst>
              <a:ext uri="{FF2B5EF4-FFF2-40B4-BE49-F238E27FC236}">
                <a16:creationId xmlns:a16="http://schemas.microsoft.com/office/drawing/2014/main" id="{19FC6BC0-66DA-9445-9509-65803D51BE29}"/>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0E8C49E4-7136-3647-BD24-E5AA5F9E54E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395</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247314937"/>
      </p:ext>
    </p:extLst>
  </p:cSld>
  <p:clrMapOvr>
    <a:masterClrMapping/>
  </p:clrMapOvr>
  <p:transition/>
</p:sld>
</file>

<file path=ppt/slides/slide3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Quote from A Famous Architect</a:t>
            </a:r>
          </a:p>
        </p:txBody>
      </p:sp>
      <p:sp>
        <p:nvSpPr>
          <p:cNvPr id="3" name="Content Placeholder 2"/>
          <p:cNvSpPr>
            <a:spLocks noGrp="1"/>
          </p:cNvSpPr>
          <p:nvPr>
            <p:ph idx="1"/>
          </p:nvPr>
        </p:nvSpPr>
        <p:spPr/>
        <p:txBody>
          <a:bodyPr/>
          <a:lstStyle/>
          <a:p>
            <a:r>
              <a:rPr lang="en-US" dirty="0"/>
              <a:t>“architecture […] based upon </a:t>
            </a:r>
            <a:r>
              <a:rPr lang="en-US" dirty="0">
                <a:solidFill>
                  <a:srgbClr val="0000FF"/>
                </a:solidFill>
              </a:rPr>
              <a:t>principle</a:t>
            </a:r>
            <a:r>
              <a:rPr lang="en-US" dirty="0"/>
              <a:t>, and not upon </a:t>
            </a:r>
            <a:r>
              <a:rPr lang="en-US" dirty="0">
                <a:solidFill>
                  <a:srgbClr val="FF0000"/>
                </a:solidFill>
              </a:rPr>
              <a:t>precedent</a:t>
            </a:r>
            <a:r>
              <a:rPr lang="en-US"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396</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156176" y="1872208"/>
            <a:ext cx="2792306" cy="4581128"/>
          </a:xfrm>
          <a:prstGeom prst="rect">
            <a:avLst/>
          </a:prstGeom>
        </p:spPr>
      </p:pic>
    </p:spTree>
    <p:extLst>
      <p:ext uri="{BB962C8B-B14F-4D97-AF65-F5344CB8AC3E}">
        <p14:creationId xmlns:p14="http://schemas.microsoft.com/office/powerpoint/2010/main" val="268697210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Precedent-Based Design?</a:t>
            </a:r>
          </a:p>
        </p:txBody>
      </p:sp>
      <p:sp>
        <p:nvSpPr>
          <p:cNvPr id="3" name="Content Placeholder 2"/>
          <p:cNvSpPr>
            <a:spLocks noGrp="1"/>
          </p:cNvSpPr>
          <p:nvPr>
            <p:ph idx="1"/>
          </p:nvPr>
        </p:nvSpPr>
        <p:spPr/>
        <p:txBody>
          <a:bodyPr/>
          <a:lstStyle/>
          <a:p>
            <a:r>
              <a:rPr lang="en-US" dirty="0"/>
              <a:t>“architecture […] based upon </a:t>
            </a:r>
            <a:r>
              <a:rPr lang="en-US" dirty="0">
                <a:solidFill>
                  <a:srgbClr val="0000FF"/>
                </a:solidFill>
              </a:rPr>
              <a:t>principle</a:t>
            </a:r>
            <a:r>
              <a:rPr lang="en-US" dirty="0"/>
              <a:t>, and not upon </a:t>
            </a:r>
            <a:r>
              <a:rPr lang="en-US" dirty="0">
                <a:solidFill>
                  <a:srgbClr val="FF0000"/>
                </a:solidFill>
              </a:rPr>
              <a:t>precedent</a:t>
            </a:r>
            <a:r>
              <a:rPr lang="en-US"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397</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156176" y="1872208"/>
            <a:ext cx="2792306" cy="4581128"/>
          </a:xfrm>
          <a:prstGeom prst="rect">
            <a:avLst/>
          </a:prstGeom>
        </p:spPr>
      </p:pic>
      <p:pic>
        <p:nvPicPr>
          <p:cNvPr id="7" name="Picture 6"/>
          <p:cNvPicPr>
            <a:picLocks noChangeAspect="1"/>
          </p:cNvPicPr>
          <p:nvPr/>
        </p:nvPicPr>
        <p:blipFill>
          <a:blip r:embed="rId3"/>
          <a:stretch>
            <a:fillRect/>
          </a:stretch>
        </p:blipFill>
        <p:spPr>
          <a:xfrm>
            <a:off x="539552" y="1844824"/>
            <a:ext cx="8424936" cy="4644516"/>
          </a:xfrm>
          <a:prstGeom prst="rect">
            <a:avLst/>
          </a:prstGeom>
        </p:spPr>
      </p:pic>
    </p:spTree>
    <p:extLst>
      <p:ext uri="{BB962C8B-B14F-4D97-AF65-F5344CB8AC3E}">
        <p14:creationId xmlns:p14="http://schemas.microsoft.com/office/powerpoint/2010/main" val="2171580548"/>
      </p:ext>
    </p:extLst>
  </p:cSld>
  <p:clrMapOvr>
    <a:masterClrMapping/>
  </p:clrMapOvr>
  <p:transition/>
</p:sld>
</file>

<file path=ppt/slides/slide3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Principled Design</a:t>
            </a:r>
          </a:p>
        </p:txBody>
      </p:sp>
      <p:sp>
        <p:nvSpPr>
          <p:cNvPr id="3" name="Content Placeholder 2"/>
          <p:cNvSpPr>
            <a:spLocks noGrp="1"/>
          </p:cNvSpPr>
          <p:nvPr>
            <p:ph idx="1"/>
          </p:nvPr>
        </p:nvSpPr>
        <p:spPr/>
        <p:txBody>
          <a:bodyPr/>
          <a:lstStyle/>
          <a:p>
            <a:r>
              <a:rPr lang="en-US" dirty="0"/>
              <a:t>“architecture […] based upon </a:t>
            </a:r>
            <a:r>
              <a:rPr lang="en-US" dirty="0">
                <a:solidFill>
                  <a:srgbClr val="0000FF"/>
                </a:solidFill>
              </a:rPr>
              <a:t>principle</a:t>
            </a:r>
            <a:r>
              <a:rPr lang="en-US" dirty="0"/>
              <a:t>, and not upon </a:t>
            </a:r>
            <a:r>
              <a:rPr lang="en-US" dirty="0">
                <a:solidFill>
                  <a:srgbClr val="FF0000"/>
                </a:solidFill>
              </a:rPr>
              <a:t>precedent</a:t>
            </a:r>
            <a:r>
              <a:rPr lang="en-US"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398</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156176" y="1872208"/>
            <a:ext cx="2792306" cy="4581128"/>
          </a:xfrm>
          <a:prstGeom prst="rect">
            <a:avLst/>
          </a:prstGeom>
        </p:spPr>
      </p:pic>
      <p:pic>
        <p:nvPicPr>
          <p:cNvPr id="7" name="Picture 6"/>
          <p:cNvPicPr>
            <a:picLocks noChangeAspect="1"/>
          </p:cNvPicPr>
          <p:nvPr/>
        </p:nvPicPr>
        <p:blipFill>
          <a:blip r:embed="rId3"/>
          <a:stretch>
            <a:fillRect/>
          </a:stretch>
        </p:blipFill>
        <p:spPr>
          <a:xfrm>
            <a:off x="539552" y="1844824"/>
            <a:ext cx="8424936" cy="4644516"/>
          </a:xfrm>
          <a:prstGeom prst="rect">
            <a:avLst/>
          </a:prstGeom>
        </p:spPr>
      </p:pic>
      <p:pic>
        <p:nvPicPr>
          <p:cNvPr id="6" name="Picture 5"/>
          <p:cNvPicPr>
            <a:picLocks noChangeAspect="1"/>
          </p:cNvPicPr>
          <p:nvPr/>
        </p:nvPicPr>
        <p:blipFill>
          <a:blip r:embed="rId4"/>
          <a:stretch>
            <a:fillRect/>
          </a:stretch>
        </p:blipFill>
        <p:spPr>
          <a:xfrm>
            <a:off x="527101" y="1832446"/>
            <a:ext cx="8424936" cy="4692898"/>
          </a:xfrm>
          <a:prstGeom prst="rect">
            <a:avLst/>
          </a:prstGeom>
        </p:spPr>
      </p:pic>
    </p:spTree>
    <p:extLst>
      <p:ext uri="{BB962C8B-B14F-4D97-AF65-F5344CB8AC3E}">
        <p14:creationId xmlns:p14="http://schemas.microsoft.com/office/powerpoint/2010/main" val="2269955352"/>
      </p:ext>
    </p:extLst>
  </p:cSld>
  <p:clrMapOvr>
    <a:masterClrMapping/>
  </p:clrMapOvr>
  <p:transition/>
</p:sld>
</file>

<file path=ppt/slides/slide3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1" name="Title 1"/>
          <p:cNvSpPr>
            <a:spLocks noGrp="1"/>
          </p:cNvSpPr>
          <p:nvPr>
            <p:ph type="title"/>
          </p:nvPr>
        </p:nvSpPr>
        <p:spPr/>
        <p:txBody>
          <a:bodyPr/>
          <a:lstStyle/>
          <a:p>
            <a:endParaRPr lang="en-US" altLang="en-US">
              <a:ea typeface="ＭＳ Ｐゴシック" charset="-128"/>
            </a:endParaRPr>
          </a:p>
        </p:txBody>
      </p:sp>
      <p:sp>
        <p:nvSpPr>
          <p:cNvPr id="204802" name="Content Placeholder 2"/>
          <p:cNvSpPr>
            <a:spLocks noGrp="1"/>
          </p:cNvSpPr>
          <p:nvPr>
            <p:ph idx="1"/>
          </p:nvPr>
        </p:nvSpPr>
        <p:spPr>
          <a:xfrm>
            <a:off x="228600" y="996950"/>
            <a:ext cx="8610600" cy="5194300"/>
          </a:xfrm>
        </p:spPr>
        <p:txBody>
          <a:bodyPr/>
          <a:lstStyle/>
          <a:p>
            <a:endParaRPr lang="en-US" altLang="en-US">
              <a:ea typeface="ＭＳ Ｐゴシック" charset="-128"/>
            </a:endParaRPr>
          </a:p>
        </p:txBody>
      </p:sp>
      <p:sp>
        <p:nvSpPr>
          <p:cNvPr id="204803"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ea typeface="ＭＳ Ｐゴシック" charset="-128"/>
              </a:defRPr>
            </a:lvl1pPr>
            <a:lvl2pPr marL="742950" indent="-285750">
              <a:defRPr>
                <a:solidFill>
                  <a:schemeClr val="tx1"/>
                </a:solidFill>
                <a:latin typeface="Arial" charset="0"/>
                <a:ea typeface="ＭＳ Ｐゴシック" charset="-128"/>
              </a:defRPr>
            </a:lvl2pPr>
            <a:lvl3pPr marL="1143000" indent="-228600">
              <a:defRPr>
                <a:solidFill>
                  <a:schemeClr val="tx1"/>
                </a:solidFill>
                <a:latin typeface="Arial" charset="0"/>
                <a:ea typeface="ＭＳ Ｐゴシック" charset="-128"/>
              </a:defRPr>
            </a:lvl3pPr>
            <a:lvl4pPr marL="1600200" indent="-228600">
              <a:defRPr>
                <a:solidFill>
                  <a:schemeClr val="tx1"/>
                </a:solidFill>
                <a:latin typeface="Arial" charset="0"/>
                <a:ea typeface="ＭＳ Ｐゴシック" charset="-128"/>
              </a:defRPr>
            </a:lvl4pPr>
            <a:lvl5pPr marL="2057400" indent="-228600">
              <a:defRPr>
                <a:solidFill>
                  <a:schemeClr val="tx1"/>
                </a:solidFill>
                <a:latin typeface="Arial" charset="0"/>
                <a:ea typeface="ＭＳ Ｐゴシック" charset="-128"/>
              </a:defRPr>
            </a:lvl5pPr>
            <a:lvl6pPr marL="2514600" indent="-228600" eaLnBrk="0" fontAlgn="base" hangingPunct="0">
              <a:spcBef>
                <a:spcPct val="0"/>
              </a:spcBef>
              <a:spcAft>
                <a:spcPct val="0"/>
              </a:spcAft>
              <a:defRPr>
                <a:solidFill>
                  <a:schemeClr val="tx1"/>
                </a:solidFill>
                <a:latin typeface="Arial" charset="0"/>
                <a:ea typeface="ＭＳ Ｐゴシック" charset="-128"/>
              </a:defRPr>
            </a:lvl6pPr>
            <a:lvl7pPr marL="2971800" indent="-228600" eaLnBrk="0" fontAlgn="base" hangingPunct="0">
              <a:spcBef>
                <a:spcPct val="0"/>
              </a:spcBef>
              <a:spcAft>
                <a:spcPct val="0"/>
              </a:spcAft>
              <a:defRPr>
                <a:solidFill>
                  <a:schemeClr val="tx1"/>
                </a:solidFill>
                <a:latin typeface="Arial" charset="0"/>
                <a:ea typeface="ＭＳ Ｐゴシック" charset="-128"/>
              </a:defRPr>
            </a:lvl7pPr>
            <a:lvl8pPr marL="3429000" indent="-228600" eaLnBrk="0" fontAlgn="base" hangingPunct="0">
              <a:spcBef>
                <a:spcPct val="0"/>
              </a:spcBef>
              <a:spcAft>
                <a:spcPct val="0"/>
              </a:spcAft>
              <a:defRPr>
                <a:solidFill>
                  <a:schemeClr val="tx1"/>
                </a:solidFill>
                <a:latin typeface="Arial" charset="0"/>
                <a:ea typeface="ＭＳ Ｐゴシック" charset="-128"/>
              </a:defRPr>
            </a:lvl8pPr>
            <a:lvl9pPr marL="3886200" indent="-228600" eaLnBrk="0" fontAlgn="base" hangingPunct="0">
              <a:spcBef>
                <a:spcPct val="0"/>
              </a:spcBef>
              <a:spcAft>
                <a:spcPct val="0"/>
              </a:spcAft>
              <a:defRPr>
                <a:solidFill>
                  <a:schemeClr val="tx1"/>
                </a:solidFill>
                <a:latin typeface="Arial" charset="0"/>
                <a:ea typeface="ＭＳ Ｐゴシック" charset="-128"/>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488A1A8F-E022-8E43-8BB4-89E8BD7FEAC8}" type="slidenum">
              <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399</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204804"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2286000" y="0"/>
            <a:ext cx="45529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54087142"/>
      </p:ext>
    </p:extLst>
  </p:cSld>
  <p:clrMapOvr>
    <a:masterClrMapping/>
  </p:clrMapOvr>
  <p:transition/>
</p:sld>
</file>

<file path=ppt/slides/slide4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1" name="Title 1"/>
          <p:cNvSpPr>
            <a:spLocks noGrp="1"/>
          </p:cNvSpPr>
          <p:nvPr>
            <p:ph type="title"/>
          </p:nvPr>
        </p:nvSpPr>
        <p:spPr/>
        <p:txBody>
          <a:bodyPr/>
          <a:lstStyle/>
          <a:p>
            <a:r>
              <a:rPr lang="en-US" altLang="en-US" dirty="0">
                <a:ea typeface="ＭＳ Ｐゴシック" charset="-128"/>
              </a:rPr>
              <a:t>The Overarching Principle</a:t>
            </a:r>
          </a:p>
        </p:txBody>
      </p:sp>
      <p:sp>
        <p:nvSpPr>
          <p:cNvPr id="220162"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58D6394D-EA62-3948-BF63-BCCE7E92300B}" type="slidenum">
              <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rPr>
              <a:pPr marL="0" marR="0" lvl="0" indent="0" algn="r" defTabSz="914400" rtl="0" eaLnBrk="1" fontAlgn="auto" latinLnBrk="0" hangingPunct="1">
                <a:lnSpc>
                  <a:spcPct val="100000"/>
                </a:lnSpc>
                <a:spcBef>
                  <a:spcPct val="0"/>
                </a:spcBef>
                <a:spcAft>
                  <a:spcPts val="0"/>
                </a:spcAft>
                <a:buClrTx/>
                <a:buSzTx/>
                <a:buFontTx/>
                <a:buNone/>
                <a:tabLst/>
                <a:defRPr/>
              </a:pPr>
              <a:t>400</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266700" y="1066800"/>
            <a:ext cx="8610600" cy="294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0" y="4267200"/>
            <a:ext cx="9144000" cy="2041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84140163"/>
      </p:ext>
    </p:extLst>
  </p:cSld>
  <p:clrMapOvr>
    <a:masterClrMapping/>
  </p:clrMapOvr>
  <p:transition/>
</p:sld>
</file>

<file path=ppt/slides/slide4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Title 1"/>
          <p:cNvSpPr>
            <a:spLocks noGrp="1"/>
          </p:cNvSpPr>
          <p:nvPr>
            <p:ph type="title"/>
          </p:nvPr>
        </p:nvSpPr>
        <p:spPr>
          <a:xfrm>
            <a:off x="228600" y="152400"/>
            <a:ext cx="8915400" cy="1066800"/>
          </a:xfrm>
        </p:spPr>
        <p:txBody>
          <a:bodyPr/>
          <a:lstStyle/>
          <a:p>
            <a:r>
              <a:rPr lang="en-US" dirty="0">
                <a:latin typeface="Garamond" charset="0"/>
              </a:rPr>
              <a:t>Another Example: Precedent-Based Design</a:t>
            </a:r>
          </a:p>
        </p:txBody>
      </p:sp>
      <p:sp>
        <p:nvSpPr>
          <p:cNvPr id="108546"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ADDA790-BC6C-B84A-BC41-689B46E82E8F}"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401</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108547" name="Picture 7" descr="train_station_by_cookiemagik-d3feg74.jpg"/>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0" y="990600"/>
            <a:ext cx="9144000" cy="54800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08548" name="TextBox 2"/>
          <p:cNvSpPr txBox="1">
            <a:spLocks noChangeArrowheads="1"/>
          </p:cNvSpPr>
          <p:nvPr/>
        </p:nvSpPr>
        <p:spPr bwMode="auto">
          <a:xfrm>
            <a:off x="152400" y="6553200"/>
            <a:ext cx="4186238" cy="2460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Arial" charset="0"/>
                <a:ea typeface="ＭＳ Ｐゴシック" charset="0"/>
              </a:rPr>
              <a:t>Source: http://cookiemagik.deviantart.com/art/Train-station-207266944</a:t>
            </a:r>
          </a:p>
        </p:txBody>
      </p:sp>
    </p:spTree>
    <p:extLst>
      <p:ext uri="{BB962C8B-B14F-4D97-AF65-F5344CB8AC3E}">
        <p14:creationId xmlns:p14="http://schemas.microsoft.com/office/powerpoint/2010/main" val="3139516036"/>
      </p:ext>
    </p:extLst>
  </p:cSld>
  <p:clrMapOvr>
    <a:masterClrMapping/>
  </p:clrMapOvr>
  <p:transition/>
</p:sld>
</file>

<file path=ppt/slides/slide4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Title 1"/>
          <p:cNvSpPr>
            <a:spLocks noGrp="1"/>
          </p:cNvSpPr>
          <p:nvPr>
            <p:ph type="title"/>
          </p:nvPr>
        </p:nvSpPr>
        <p:spPr/>
        <p:txBody>
          <a:bodyPr/>
          <a:lstStyle/>
          <a:p>
            <a:r>
              <a:rPr lang="en-US" dirty="0">
                <a:latin typeface="Garamond" charset="0"/>
              </a:rPr>
              <a:t>Principled Design</a:t>
            </a:r>
          </a:p>
        </p:txBody>
      </p:sp>
      <p:sp>
        <p:nvSpPr>
          <p:cNvPr id="107522"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D62FB81-D6DD-1E44-B086-70F1C12ECEC3}"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402</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107523" name="Content Placeholder 4" descr="1200px-Zürich_Stadelhofen_in_2006.jpg"/>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228600" y="1066800"/>
            <a:ext cx="8610600" cy="51943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07524" name="Rectangle 8"/>
          <p:cNvSpPr>
            <a:spLocks noChangeArrowheads="1"/>
          </p:cNvSpPr>
          <p:nvPr/>
        </p:nvSpPr>
        <p:spPr bwMode="auto">
          <a:xfrm>
            <a:off x="228600" y="6535738"/>
            <a:ext cx="8305800" cy="21544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Tahoma"/>
                <a:ea typeface="+mn-ea"/>
                <a:cs typeface="+mn-cs"/>
              </a:rPr>
              <a:t>Source: By </a:t>
            </a:r>
            <a:r>
              <a:rPr kumimoji="0" lang="en-US" sz="800" b="0" i="0" u="none" strike="noStrike" kern="1200" cap="none" spc="0" normalizeH="0" baseline="0" noProof="0" dirty="0" err="1">
                <a:ln>
                  <a:noFill/>
                </a:ln>
                <a:solidFill>
                  <a:srgbClr val="000000"/>
                </a:solidFill>
                <a:effectLst/>
                <a:uLnTx/>
                <a:uFillTx/>
                <a:latin typeface="Tahoma"/>
                <a:ea typeface="+mn-ea"/>
                <a:cs typeface="+mn-cs"/>
              </a:rPr>
              <a:t>Toni_V</a:t>
            </a:r>
            <a:r>
              <a:rPr kumimoji="0" lang="en-US" sz="800" b="0" i="0" u="none" strike="noStrike" kern="1200" cap="none" spc="0" normalizeH="0" baseline="0" noProof="0" dirty="0">
                <a:ln>
                  <a:noFill/>
                </a:ln>
                <a:solidFill>
                  <a:srgbClr val="000000"/>
                </a:solidFill>
                <a:effectLst/>
                <a:uLnTx/>
                <a:uFillTx/>
                <a:latin typeface="Tahoma"/>
                <a:ea typeface="+mn-ea"/>
                <a:cs typeface="+mn-cs"/>
              </a:rPr>
              <a:t>, CC BY-SA 2.0, https://</a:t>
            </a:r>
            <a:r>
              <a:rPr kumimoji="0" lang="en-US" sz="800" b="0" i="0" u="none" strike="noStrike" kern="1200" cap="none" spc="0" normalizeH="0" baseline="0" noProof="0" dirty="0" err="1">
                <a:ln>
                  <a:noFill/>
                </a:ln>
                <a:solidFill>
                  <a:srgbClr val="000000"/>
                </a:solidFill>
                <a:effectLst/>
                <a:uLnTx/>
                <a:uFillTx/>
                <a:latin typeface="Tahoma"/>
                <a:ea typeface="+mn-ea"/>
                <a:cs typeface="+mn-cs"/>
              </a:rPr>
              <a:t>commons.wikimedia.org</a:t>
            </a:r>
            <a:r>
              <a:rPr kumimoji="0" lang="en-US" sz="800" b="0" i="0" u="none" strike="noStrike" kern="1200" cap="none" spc="0" normalizeH="0" baseline="0" noProof="0" dirty="0">
                <a:ln>
                  <a:noFill/>
                </a:ln>
                <a:solidFill>
                  <a:srgbClr val="000000"/>
                </a:solidFill>
                <a:effectLst/>
                <a:uLnTx/>
                <a:uFillTx/>
                <a:latin typeface="Tahoma"/>
                <a:ea typeface="+mn-ea"/>
                <a:cs typeface="+mn-cs"/>
              </a:rPr>
              <a:t>/w/</a:t>
            </a:r>
            <a:r>
              <a:rPr kumimoji="0" lang="en-US" sz="800" b="0" i="0" u="none" strike="noStrike" kern="1200" cap="none" spc="0" normalizeH="0" baseline="0" noProof="0" dirty="0" err="1">
                <a:ln>
                  <a:noFill/>
                </a:ln>
                <a:solidFill>
                  <a:srgbClr val="000000"/>
                </a:solidFill>
                <a:effectLst/>
                <a:uLnTx/>
                <a:uFillTx/>
                <a:latin typeface="Tahoma"/>
                <a:ea typeface="+mn-ea"/>
                <a:cs typeface="+mn-cs"/>
              </a:rPr>
              <a:t>index.php?curid</a:t>
            </a:r>
            <a:r>
              <a:rPr kumimoji="0" lang="en-US" sz="800" b="0" i="0" u="none" strike="noStrike" kern="1200" cap="none" spc="0" normalizeH="0" baseline="0" noProof="0" dirty="0">
                <a:ln>
                  <a:noFill/>
                </a:ln>
                <a:solidFill>
                  <a:srgbClr val="000000"/>
                </a:solidFill>
                <a:effectLst/>
                <a:uLnTx/>
                <a:uFillTx/>
                <a:latin typeface="Tahoma"/>
                <a:ea typeface="+mn-ea"/>
                <a:cs typeface="+mn-cs"/>
              </a:rPr>
              <a:t>=4087256</a:t>
            </a:r>
          </a:p>
        </p:txBody>
      </p:sp>
    </p:spTree>
    <p:extLst>
      <p:ext uri="{BB962C8B-B14F-4D97-AF65-F5344CB8AC3E}">
        <p14:creationId xmlns:p14="http://schemas.microsoft.com/office/powerpoint/2010/main" val="1886941885"/>
      </p:ext>
    </p:extLst>
  </p:cSld>
  <p:clrMapOvr>
    <a:masterClrMapping/>
  </p:clrMapOvr>
  <p:transition/>
</p:sld>
</file>

<file path=ppt/slides/slide4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5" name="Title 1"/>
          <p:cNvSpPr>
            <a:spLocks noGrp="1"/>
          </p:cNvSpPr>
          <p:nvPr>
            <p:ph type="title"/>
          </p:nvPr>
        </p:nvSpPr>
        <p:spPr/>
        <p:txBody>
          <a:bodyPr/>
          <a:lstStyle/>
          <a:p>
            <a:r>
              <a:rPr lang="en-US" altLang="en-US" dirty="0">
                <a:ea typeface="ＭＳ Ｐゴシック" charset="-128"/>
              </a:rPr>
              <a:t>Another Principled Design</a:t>
            </a:r>
          </a:p>
        </p:txBody>
      </p:sp>
      <p:pic>
        <p:nvPicPr>
          <p:cNvPr id="216066" name="Content Placeholder 4" descr="1200px-OrienteMGT.jpg"/>
          <p:cNvPicPr>
            <a:picLocks noGrp="1" noChangeAspect="1"/>
          </p:cNvPicPr>
          <p:nvPr>
            <p:ph idx="1"/>
          </p:nvPr>
        </p:nvPicPr>
        <p:blipFill>
          <a:blip r:embed="rId2" cstate="screen">
            <a:extLst>
              <a:ext uri="{28A0092B-C50C-407E-A947-70E740481C1C}">
                <a14:useLocalDpi xmlns:a14="http://schemas.microsoft.com/office/drawing/2010/main"/>
              </a:ext>
            </a:extLst>
          </a:blip>
          <a:srcRect/>
          <a:stretch>
            <a:fillRect/>
          </a:stretch>
        </p:blipFill>
        <p:spPr>
          <a:xfrm>
            <a:off x="228600" y="1054100"/>
            <a:ext cx="8610600" cy="5194300"/>
          </a:xfrm>
        </p:spPr>
      </p:pic>
      <p:sp>
        <p:nvSpPr>
          <p:cNvPr id="216067"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8B6D5726-69C2-A744-A6EE-ACF672B6004B}" type="slidenum">
              <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rPr>
              <a:pPr marL="0" marR="0" lvl="0" indent="0" algn="r" defTabSz="914400" rtl="0" eaLnBrk="1" fontAlgn="auto" latinLnBrk="0" hangingPunct="1">
                <a:lnSpc>
                  <a:spcPct val="100000"/>
                </a:lnSpc>
                <a:spcBef>
                  <a:spcPct val="0"/>
                </a:spcBef>
                <a:spcAft>
                  <a:spcPts val="0"/>
                </a:spcAft>
                <a:buClrTx/>
                <a:buSzTx/>
                <a:buFontTx/>
                <a:buNone/>
                <a:tabLst/>
                <a:defRPr/>
              </a:pPr>
              <a:t>403</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sp>
        <p:nvSpPr>
          <p:cNvPr id="216068" name="Rectangle 5"/>
          <p:cNvSpPr>
            <a:spLocks noChangeArrowheads="1"/>
          </p:cNvSpPr>
          <p:nvPr/>
        </p:nvSpPr>
        <p:spPr bwMode="auto">
          <a:xfrm>
            <a:off x="152400" y="6477000"/>
            <a:ext cx="77724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000" b="0" i="0" u="none" strike="noStrike" kern="1200" cap="none" spc="0" normalizeH="0" baseline="0" noProof="0">
                <a:ln>
                  <a:noFill/>
                </a:ln>
                <a:solidFill>
                  <a:srgbClr val="000000"/>
                </a:solidFill>
                <a:effectLst/>
                <a:uLnTx/>
                <a:uFillTx/>
                <a:latin typeface="Arial" charset="0"/>
                <a:ea typeface="ＭＳ Ｐゴシック" charset="-128"/>
                <a:cs typeface="+mn-cs"/>
              </a:rPr>
              <a:t>Source: By Martín Gómez Tagle - Lisbon, Portugal, CC BY-SA 3.0, https://commons.wikimedia.org/w/index.php?curid=13764903</a:t>
            </a:r>
          </a:p>
        </p:txBody>
      </p:sp>
      <p:pic>
        <p:nvPicPr>
          <p:cNvPr id="3" name="Picture 2" descr="photo-1.jpg"/>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2133600" y="3200400"/>
            <a:ext cx="4343400" cy="328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6070" name="TextBox 6"/>
          <p:cNvSpPr txBox="1">
            <a:spLocks noChangeArrowheads="1"/>
          </p:cNvSpPr>
          <p:nvPr/>
        </p:nvSpPr>
        <p:spPr bwMode="auto">
          <a:xfrm>
            <a:off x="133350" y="6659563"/>
            <a:ext cx="4391025"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000" b="0" i="0" u="none" strike="noStrike" kern="1200" cap="none" spc="0" normalizeH="0" baseline="0" noProof="0">
                <a:ln>
                  <a:noFill/>
                </a:ln>
                <a:solidFill>
                  <a:srgbClr val="000000"/>
                </a:solidFill>
                <a:effectLst/>
                <a:uLnTx/>
                <a:uFillTx/>
                <a:latin typeface="Arial" charset="0"/>
                <a:ea typeface="ＭＳ Ｐゴシック" charset="-128"/>
                <a:cs typeface="+mn-cs"/>
              </a:rPr>
              <a:t>Source: http://www.arcspace.com/exhibitions/unsorted/santiago-calatrava/</a:t>
            </a:r>
          </a:p>
        </p:txBody>
      </p:sp>
    </p:spTree>
    <p:extLst>
      <p:ext uri="{BB962C8B-B14F-4D97-AF65-F5344CB8AC3E}">
        <p14:creationId xmlns:p14="http://schemas.microsoft.com/office/powerpoint/2010/main" val="44839877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Title 1">
            <a:extLst>
              <a:ext uri="{FF2B5EF4-FFF2-40B4-BE49-F238E27FC236}">
                <a16:creationId xmlns:a16="http://schemas.microsoft.com/office/drawing/2014/main" id="{C9BDBE83-F8C1-5045-962A-CCEE6F8E5DFA}"/>
              </a:ext>
            </a:extLst>
          </p:cNvPr>
          <p:cNvSpPr>
            <a:spLocks noGrp="1" noChangeArrowheads="1"/>
          </p:cNvSpPr>
          <p:nvPr>
            <p:ph type="title"/>
          </p:nvPr>
        </p:nvSpPr>
        <p:spPr/>
        <p:txBody>
          <a:bodyPr/>
          <a:lstStyle/>
          <a:p>
            <a:r>
              <a:rPr lang="en-US" altLang="en-US" dirty="0">
                <a:ea typeface="ＭＳ Ｐゴシック" charset="-128"/>
              </a:rPr>
              <a:t>Another Principled Design</a:t>
            </a:r>
            <a:endParaRPr lang="en-US" altLang="en-US" dirty="0">
              <a:ea typeface="ＭＳ Ｐゴシック" panose="020B0600070205080204" pitchFamily="34" charset="-128"/>
            </a:endParaRPr>
          </a:p>
        </p:txBody>
      </p:sp>
      <p:sp>
        <p:nvSpPr>
          <p:cNvPr id="126978" name="Slide Number Placeholder 3">
            <a:extLst>
              <a:ext uri="{FF2B5EF4-FFF2-40B4-BE49-F238E27FC236}">
                <a16:creationId xmlns:a16="http://schemas.microsoft.com/office/drawing/2014/main" id="{A0E6AD57-AF0D-A547-94EC-74DB47C27A36}"/>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AC712588-DCCD-294E-A971-4468FBD88FDF}"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404</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126979" name="Picture 4" descr="1200px-ValenciaHemisphere2corr.jpg">
            <a:extLst>
              <a:ext uri="{FF2B5EF4-FFF2-40B4-BE49-F238E27FC236}">
                <a16:creationId xmlns:a16="http://schemas.microsoft.com/office/drawing/2014/main" id="{B3D4652F-47B1-CD46-9B18-7CBB2DB71D5C}"/>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152400" y="957263"/>
            <a:ext cx="8763000" cy="5462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6980" name="Rectangle 5">
            <a:extLst>
              <a:ext uri="{FF2B5EF4-FFF2-40B4-BE49-F238E27FC236}">
                <a16:creationId xmlns:a16="http://schemas.microsoft.com/office/drawing/2014/main" id="{B398CEEF-5E59-B74A-B0A3-35A883235D6D}"/>
              </a:ext>
            </a:extLst>
          </p:cNvPr>
          <p:cNvSpPr>
            <a:spLocks noChangeArrowheads="1"/>
          </p:cNvSpPr>
          <p:nvPr/>
        </p:nvSpPr>
        <p:spPr bwMode="auto">
          <a:xfrm>
            <a:off x="152400" y="6535738"/>
            <a:ext cx="754380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0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Source: CC BY-SA 3.0, https://commons.wikimedia.org/w/index.php?curid=172107</a:t>
            </a:r>
          </a:p>
        </p:txBody>
      </p:sp>
    </p:spTree>
    <p:extLst>
      <p:ext uri="{BB962C8B-B14F-4D97-AF65-F5344CB8AC3E}">
        <p14:creationId xmlns:p14="http://schemas.microsoft.com/office/powerpoint/2010/main" val="1658618315"/>
      </p:ext>
    </p:extLst>
  </p:cSld>
  <p:clrMapOvr>
    <a:masterClrMapping/>
  </p:clrMapOvr>
  <p:transition/>
</p:sld>
</file>

<file path=ppt/slides/slide4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Title 1"/>
          <p:cNvSpPr>
            <a:spLocks noGrp="1"/>
          </p:cNvSpPr>
          <p:nvPr>
            <p:ph type="title"/>
          </p:nvPr>
        </p:nvSpPr>
        <p:spPr/>
        <p:txBody>
          <a:bodyPr/>
          <a:lstStyle/>
          <a:p>
            <a:r>
              <a:rPr lang="en-US" dirty="0">
                <a:latin typeface="Garamond" charset="0"/>
              </a:rPr>
              <a:t>Principle Applied to Another Structure</a:t>
            </a:r>
          </a:p>
        </p:txBody>
      </p:sp>
      <p:sp>
        <p:nvSpPr>
          <p:cNvPr id="100354"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77C3DD0F-DD36-AB46-AB2D-07681B2C41E4}"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405</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100355" name="Picture 4" descr="santiago-calatrava-oculus-world-trade-center-transportation-hub-hufton-crow_dezeen_10.jpg"/>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26640" y="952500"/>
            <a:ext cx="6705600" cy="57419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00356" name="Rectangle 5"/>
          <p:cNvSpPr>
            <a:spLocks noChangeArrowheads="1"/>
          </p:cNvSpPr>
          <p:nvPr/>
        </p:nvSpPr>
        <p:spPr bwMode="auto">
          <a:xfrm>
            <a:off x="152400" y="6630988"/>
            <a:ext cx="9829800"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Tahoma"/>
                <a:ea typeface="+mn-ea"/>
                <a:cs typeface="+mn-cs"/>
              </a:rPr>
              <a:t>Source: https://www.dezeen.com/2016/08/29/santiago-calatrava-oculus-world-trade-center-transportation-hub-new-york-photographs-hufton-crow/</a:t>
            </a:r>
          </a:p>
        </p:txBody>
      </p:sp>
      <p:pic>
        <p:nvPicPr>
          <p:cNvPr id="6" name="Picture 5" descr="651px-Calatrava_IMG_2489.jpg"/>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6864039" y="980729"/>
            <a:ext cx="2294599" cy="316835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7" name="Rectangle 6"/>
          <p:cNvSpPr>
            <a:spLocks noChangeArrowheads="1"/>
          </p:cNvSpPr>
          <p:nvPr/>
        </p:nvSpPr>
        <p:spPr bwMode="auto">
          <a:xfrm>
            <a:off x="152400" y="6553200"/>
            <a:ext cx="8915400" cy="3381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Tahoma"/>
                <a:ea typeface="+mn-ea"/>
                <a:cs typeface="+mn-cs"/>
              </a:rPr>
              <a:t>Source: By 準建築人手札網站 </a:t>
            </a:r>
            <a:r>
              <a:rPr kumimoji="0" lang="en-US" sz="800" b="0" i="0" u="none" strike="noStrike" kern="1200" cap="none" spc="0" normalizeH="0" baseline="0" noProof="0" dirty="0" err="1">
                <a:ln>
                  <a:noFill/>
                </a:ln>
                <a:solidFill>
                  <a:srgbClr val="000000"/>
                </a:solidFill>
                <a:effectLst/>
                <a:uLnTx/>
                <a:uFillTx/>
                <a:latin typeface="Tahoma"/>
                <a:ea typeface="+mn-ea"/>
                <a:cs typeface="+mn-cs"/>
              </a:rPr>
              <a:t>Forgemind</a:t>
            </a:r>
            <a:r>
              <a:rPr kumimoji="0" lang="en-US" sz="800" b="0" i="0" u="none" strike="noStrike" kern="1200" cap="none" spc="0" normalizeH="0" baseline="0" noProof="0" dirty="0">
                <a:ln>
                  <a:noFill/>
                </a:ln>
                <a:solidFill>
                  <a:srgbClr val="000000"/>
                </a:solidFill>
                <a:effectLst/>
                <a:uLnTx/>
                <a:uFillTx/>
                <a:latin typeface="Tahoma"/>
                <a:ea typeface="+mn-ea"/>
                <a:cs typeface="+mn-cs"/>
              </a:rPr>
              <a:t> </a:t>
            </a:r>
            <a:r>
              <a:rPr kumimoji="0" lang="en-US" sz="800" b="0" i="0" u="none" strike="noStrike" kern="1200" cap="none" spc="0" normalizeH="0" baseline="0" noProof="0" dirty="0" err="1">
                <a:ln>
                  <a:noFill/>
                </a:ln>
                <a:solidFill>
                  <a:srgbClr val="000000"/>
                </a:solidFill>
                <a:effectLst/>
                <a:uLnTx/>
                <a:uFillTx/>
                <a:latin typeface="Tahoma"/>
                <a:ea typeface="+mn-ea"/>
                <a:cs typeface="+mn-cs"/>
              </a:rPr>
              <a:t>ArchiMedia</a:t>
            </a:r>
            <a:r>
              <a:rPr kumimoji="0" lang="en-US" sz="800" b="0" i="0" u="none" strike="noStrike" kern="1200" cap="none" spc="0" normalizeH="0" baseline="0" noProof="0" dirty="0">
                <a:ln>
                  <a:noFill/>
                </a:ln>
                <a:solidFill>
                  <a:srgbClr val="000000"/>
                </a:solidFill>
                <a:effectLst/>
                <a:uLnTx/>
                <a:uFillTx/>
                <a:latin typeface="Tahoma"/>
                <a:ea typeface="+mn-ea"/>
                <a:cs typeface="+mn-cs"/>
              </a:rPr>
              <a:t> - Flickr: IMG_2489.JPG, CC BY 2.0,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Tahoma"/>
                <a:ea typeface="+mn-ea"/>
                <a:cs typeface="+mn-cs"/>
                <a:hlinkClick r:id="rId4"/>
              </a:rPr>
              <a:t>https://commons.wikimedia.org/w/index.php?curid=31493356</a:t>
            </a:r>
            <a:r>
              <a:rPr kumimoji="0" lang="en-US" sz="800" b="0" i="0" u="none" strike="noStrike" kern="1200" cap="none" spc="0" normalizeH="0" baseline="0" noProof="0" dirty="0">
                <a:ln>
                  <a:noFill/>
                </a:ln>
                <a:solidFill>
                  <a:srgbClr val="000000"/>
                </a:solidFill>
                <a:effectLst/>
                <a:uLnTx/>
                <a:uFillTx/>
                <a:latin typeface="Tahoma"/>
                <a:ea typeface="+mn-ea"/>
                <a:cs typeface="+mn-cs"/>
              </a:rPr>
              <a:t>, https://</a:t>
            </a:r>
            <a:r>
              <a:rPr kumimoji="0" lang="en-US" sz="800" b="0" i="0" u="none" strike="noStrike" kern="1200" cap="none" spc="0" normalizeH="0" baseline="0" noProof="0" dirty="0" err="1">
                <a:ln>
                  <a:noFill/>
                </a:ln>
                <a:solidFill>
                  <a:srgbClr val="000000"/>
                </a:solidFill>
                <a:effectLst/>
                <a:uLnTx/>
                <a:uFillTx/>
                <a:latin typeface="Tahoma"/>
                <a:ea typeface="+mn-ea"/>
                <a:cs typeface="+mn-cs"/>
              </a:rPr>
              <a:t>en.wikipedia.org</a:t>
            </a:r>
            <a:r>
              <a:rPr kumimoji="0" lang="en-US" sz="800" b="0" i="0" u="none" strike="noStrike" kern="1200" cap="none" spc="0" normalizeH="0" baseline="0" noProof="0" dirty="0">
                <a:ln>
                  <a:noFill/>
                </a:ln>
                <a:solidFill>
                  <a:srgbClr val="000000"/>
                </a:solidFill>
                <a:effectLst/>
                <a:uLnTx/>
                <a:uFillTx/>
                <a:latin typeface="Tahoma"/>
                <a:ea typeface="+mn-ea"/>
                <a:cs typeface="+mn-cs"/>
              </a:rPr>
              <a:t>/wiki/</a:t>
            </a:r>
            <a:r>
              <a:rPr kumimoji="0" lang="en-US" sz="800" b="0" i="0" u="none" strike="noStrike" kern="1200" cap="none" spc="0" normalizeH="0" baseline="0" noProof="0" dirty="0" err="1">
                <a:ln>
                  <a:noFill/>
                </a:ln>
                <a:solidFill>
                  <a:srgbClr val="000000"/>
                </a:solidFill>
                <a:effectLst/>
                <a:uLnTx/>
                <a:uFillTx/>
                <a:latin typeface="Tahoma"/>
                <a:ea typeface="+mn-ea"/>
                <a:cs typeface="+mn-cs"/>
              </a:rPr>
              <a:t>Santiago_Calatrava</a:t>
            </a:r>
            <a:endParaRPr kumimoji="0" lang="en-US" sz="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331259203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4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89" name="Title 1"/>
          <p:cNvSpPr>
            <a:spLocks noGrp="1"/>
          </p:cNvSpPr>
          <p:nvPr>
            <p:ph type="title"/>
          </p:nvPr>
        </p:nvSpPr>
        <p:spPr/>
        <p:txBody>
          <a:bodyPr/>
          <a:lstStyle/>
          <a:p>
            <a:r>
              <a:rPr lang="en-US" altLang="en-US" dirty="0">
                <a:ea typeface="ＭＳ Ｐゴシック" charset="-128"/>
              </a:rPr>
              <a:t>The Overarching Principle</a:t>
            </a:r>
          </a:p>
        </p:txBody>
      </p:sp>
      <p:sp>
        <p:nvSpPr>
          <p:cNvPr id="217090"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2B3B4E2E-30E6-F248-9444-D019D8D0019B}" type="slidenum">
              <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rPr>
              <a:pPr marL="0" marR="0" lvl="0" indent="0" algn="r" defTabSz="914400" rtl="0" eaLnBrk="1" fontAlgn="auto" latinLnBrk="0" hangingPunct="1">
                <a:lnSpc>
                  <a:spcPct val="100000"/>
                </a:lnSpc>
                <a:spcBef>
                  <a:spcPct val="0"/>
                </a:spcBef>
                <a:spcAft>
                  <a:spcPts val="0"/>
                </a:spcAft>
                <a:buClrTx/>
                <a:buSzTx/>
                <a:buFontTx/>
                <a:buNone/>
                <a:tabLst/>
                <a:defRPr/>
              </a:pPr>
              <a:t>406</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217091" name="Picture 4"/>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447800" y="914400"/>
            <a:ext cx="6350000" cy="4119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0" y="5214938"/>
            <a:ext cx="9144000" cy="1246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02391428"/>
      </p:ext>
    </p:extLst>
  </p:cSld>
  <p:clrMapOvr>
    <a:masterClrMapping/>
  </p:clrMapOvr>
  <p:transition/>
</p:sld>
</file>

<file path=ppt/slides/slide4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Overarching Principles for Computing?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407</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descr="brain-MjYzMzAyMg.jpe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755576" y="980728"/>
            <a:ext cx="7272808" cy="5454606"/>
          </a:xfrm>
          <a:prstGeom prst="rect">
            <a:avLst/>
          </a:prstGeom>
        </p:spPr>
      </p:pic>
      <p:sp>
        <p:nvSpPr>
          <p:cNvPr id="6" name="Rectangle 5"/>
          <p:cNvSpPr/>
          <p:nvPr/>
        </p:nvSpPr>
        <p:spPr>
          <a:xfrm>
            <a:off x="2664296" y="6495147"/>
            <a:ext cx="4572000" cy="24622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spectrum.ieee.org</a:t>
            </a:r>
            <a:r>
              <a:rPr kumimoji="0" lang="en-US" sz="1000" b="0" i="0" u="none" strike="noStrike" kern="1200" cap="none" spc="0" normalizeH="0" baseline="0" noProof="0" dirty="0">
                <a:ln>
                  <a:noFill/>
                </a:ln>
                <a:solidFill>
                  <a:srgbClr val="000000"/>
                </a:solidFill>
                <a:effectLst/>
                <a:uLnTx/>
                <a:uFillTx/>
                <a:latin typeface="Calibri"/>
                <a:ea typeface="+mn-ea"/>
                <a:cs typeface="Calibri"/>
              </a:rPr>
              <a:t>/image/</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MjYzMzAyMg.jpeg</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301928314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33563"/>
            <a:ext cx="8428037" cy="822325"/>
          </a:xfrm>
        </p:spPr>
        <p:txBody>
          <a:bodyPr/>
          <a:lstStyle/>
          <a:p>
            <a:pPr algn="ctr" eaLnBrk="1" hangingPunct="1"/>
            <a:r>
              <a:rPr lang="en-US" sz="4000" dirty="0">
                <a:latin typeface="Garamond" charset="0"/>
              </a:rPr>
              <a:t>Readings, Videos, Reference Materials</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4028356964"/>
      </p:ext>
    </p:extLst>
  </p:cSld>
  <p:clrMapOvr>
    <a:masterClrMapping/>
  </p:clrMapOvr>
  <p:transition/>
</p:sld>
</file>

<file path=ppt/slides/slide4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33563"/>
            <a:ext cx="8428037" cy="822325"/>
          </a:xfrm>
        </p:spPr>
        <p:txBody>
          <a:bodyPr/>
          <a:lstStyle/>
          <a:p>
            <a:pPr algn="ctr" eaLnBrk="1" hangingPunct="1"/>
            <a:r>
              <a:rPr lang="en-US" dirty="0">
                <a:latin typeface="Garamond" charset="0"/>
              </a:rPr>
              <a:t>More on My Research &amp; Teaching</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316498540"/>
      </p:ext>
    </p:extLst>
  </p:cSld>
  <p:clrMapOvr>
    <a:masterClrMapping/>
  </p:clrMapOvr>
  <p:transition/>
</p:sld>
</file>

<file path=ppt/slides/slide4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09" name="Title 1">
            <a:extLst>
              <a:ext uri="{FF2B5EF4-FFF2-40B4-BE49-F238E27FC236}">
                <a16:creationId xmlns:a16="http://schemas.microsoft.com/office/drawing/2014/main" id="{0DF95D71-4717-9641-A2B1-944FC903286D}"/>
              </a:ext>
            </a:extLst>
          </p:cNvPr>
          <p:cNvSpPr>
            <a:spLocks noGrp="1" noChangeArrowheads="1"/>
          </p:cNvSpPr>
          <p:nvPr>
            <p:ph type="title"/>
          </p:nvPr>
        </p:nvSpPr>
        <p:spPr/>
        <p:txBody>
          <a:bodyPr/>
          <a:lstStyle/>
          <a:p>
            <a:r>
              <a:rPr lang="en-US" altLang="en-US" dirty="0">
                <a:ea typeface="ＭＳ Ｐゴシック" panose="020B0600070205080204" pitchFamily="34" charset="-128"/>
              </a:rPr>
              <a:t>Brief Self Introduction</a:t>
            </a:r>
          </a:p>
        </p:txBody>
      </p:sp>
      <p:sp>
        <p:nvSpPr>
          <p:cNvPr id="21506" name="Content Placeholder 2">
            <a:extLst>
              <a:ext uri="{FF2B5EF4-FFF2-40B4-BE49-F238E27FC236}">
                <a16:creationId xmlns:a16="http://schemas.microsoft.com/office/drawing/2014/main" id="{9CD130D2-C623-7247-B0C8-1800F218DB94}"/>
              </a:ext>
            </a:extLst>
          </p:cNvPr>
          <p:cNvSpPr>
            <a:spLocks noGrp="1" noChangeArrowheads="1"/>
          </p:cNvSpPr>
          <p:nvPr>
            <p:ph idx="1"/>
          </p:nvPr>
        </p:nvSpPr>
        <p:spPr>
          <a:xfrm>
            <a:off x="0" y="1196752"/>
            <a:ext cx="9144000" cy="5194300"/>
          </a:xfrm>
        </p:spPr>
        <p:txBody>
          <a:bodyPr/>
          <a:lstStyle/>
          <a:p>
            <a:r>
              <a:rPr lang="en-US" altLang="en-US" sz="2200" dirty="0">
                <a:ea typeface="ＭＳ Ｐゴシック" panose="020B0600070205080204" pitchFamily="34" charset="-128"/>
              </a:rPr>
              <a:t>Onur Mutlu</a:t>
            </a:r>
          </a:p>
          <a:p>
            <a:pPr lvl="1"/>
            <a:r>
              <a:rPr lang="en-US" altLang="en-US" sz="1800" dirty="0">
                <a:ea typeface="ＭＳ Ｐゴシック" panose="020B0600070205080204" pitchFamily="34" charset="-128"/>
              </a:rPr>
              <a:t>Full Professor @ ETH Zurich ITET (INFK), since September 2015</a:t>
            </a:r>
          </a:p>
          <a:p>
            <a:pPr lvl="1"/>
            <a:r>
              <a:rPr lang="en-US" altLang="en-US" sz="1800" dirty="0">
                <a:ea typeface="ＭＳ Ｐゴシック" panose="020B0600070205080204" pitchFamily="34" charset="-128"/>
              </a:rPr>
              <a:t>Strecker Professor @ Carnegie Mellon University ECE/CS, 2009-2016, 2016-…</a:t>
            </a:r>
          </a:p>
          <a:p>
            <a:pPr lvl="1"/>
            <a:r>
              <a:rPr lang="en-US" altLang="en-US" sz="1800" dirty="0">
                <a:ea typeface="ＭＳ Ｐゴシック" panose="020B0600070205080204" pitchFamily="34" charset="-128"/>
              </a:rPr>
              <a:t>PhD from UT-Austin, worked at Google, VMware, Microsoft Research, Intel, AMD</a:t>
            </a:r>
          </a:p>
          <a:p>
            <a:pPr lvl="1"/>
            <a:r>
              <a:rPr lang="en-US" altLang="en-US" sz="1800" dirty="0">
                <a:ea typeface="ＭＳ Ｐゴシック" panose="020B0600070205080204" pitchFamily="34" charset="-128"/>
                <a:hlinkClick r:id="rId2"/>
              </a:rPr>
              <a:t>https://people.inf.ethz.ch/omutlu/</a:t>
            </a:r>
            <a:endParaRPr lang="en-US" altLang="en-US" sz="1800" dirty="0">
              <a:ea typeface="ＭＳ Ｐゴシック" panose="020B0600070205080204" pitchFamily="34" charset="-128"/>
            </a:endParaRPr>
          </a:p>
          <a:p>
            <a:pPr lvl="1"/>
            <a:r>
              <a:rPr lang="en-US" altLang="en-US" sz="1800" dirty="0">
                <a:ea typeface="ＭＳ Ｐゴシック" panose="020B0600070205080204" pitchFamily="34" charset="-128"/>
                <a:hlinkClick r:id="rId3"/>
              </a:rPr>
              <a:t>omutlu@gmail.com</a:t>
            </a:r>
            <a:r>
              <a:rPr lang="en-US" altLang="en-US" sz="1800" dirty="0">
                <a:ea typeface="ＭＳ Ｐゴシック" panose="020B0600070205080204" pitchFamily="34" charset="-128"/>
              </a:rPr>
              <a:t> (Best way to reach me)</a:t>
            </a:r>
          </a:p>
          <a:p>
            <a:pPr lvl="1"/>
            <a:r>
              <a:rPr lang="en-US" sz="1800" dirty="0">
                <a:latin typeface="Tahoma" charset="0"/>
                <a:ea typeface="ＭＳ Ｐゴシック" charset="0"/>
                <a:hlinkClick r:id="rId4"/>
              </a:rPr>
              <a:t>https://people.inf.ethz.ch/omutlu/projects.htm</a:t>
            </a:r>
            <a:r>
              <a:rPr lang="en-US" sz="1800" dirty="0">
                <a:latin typeface="Tahoma" charset="0"/>
                <a:ea typeface="ＭＳ Ｐゴシック" charset="0"/>
              </a:rPr>
              <a:t> </a:t>
            </a:r>
            <a:endParaRPr lang="en-US" altLang="en-US" sz="1000" dirty="0">
              <a:ea typeface="ＭＳ Ｐゴシック" panose="020B0600070205080204" pitchFamily="34" charset="-128"/>
            </a:endParaRPr>
          </a:p>
          <a:p>
            <a:pPr lvl="1"/>
            <a:endParaRPr lang="en-US" altLang="en-US" sz="1000" dirty="0">
              <a:ea typeface="ＭＳ Ｐゴシック" panose="020B0600070205080204" pitchFamily="34" charset="-128"/>
            </a:endParaRPr>
          </a:p>
          <a:p>
            <a:r>
              <a:rPr lang="en-US" altLang="en-US" sz="2200" dirty="0">
                <a:solidFill>
                  <a:srgbClr val="FF0000"/>
                </a:solidFill>
                <a:ea typeface="ＭＳ Ｐゴシック" panose="020B0600070205080204" pitchFamily="34" charset="-128"/>
              </a:rPr>
              <a:t>Research and Teaching in:</a:t>
            </a:r>
            <a:endParaRPr lang="en-US" altLang="en-US" sz="2200" dirty="0">
              <a:ea typeface="ＭＳ Ｐゴシック" panose="020B0600070205080204" pitchFamily="34" charset="-128"/>
            </a:endParaRPr>
          </a:p>
          <a:p>
            <a:pPr lvl="1"/>
            <a:r>
              <a:rPr lang="en-US" altLang="en-US" sz="1800" dirty="0">
                <a:solidFill>
                  <a:srgbClr val="0000FF"/>
                </a:solidFill>
                <a:ea typeface="ＭＳ Ｐゴシック" panose="020B0600070205080204" pitchFamily="34" charset="-128"/>
              </a:rPr>
              <a:t>Computer architecture, computer systems, hardware security, bioinformatics</a:t>
            </a:r>
          </a:p>
          <a:p>
            <a:pPr lvl="1"/>
            <a:r>
              <a:rPr lang="en-US" altLang="en-US" sz="1800" dirty="0">
                <a:ea typeface="ＭＳ Ｐゴシック" panose="020B0600070205080204" pitchFamily="34" charset="-128"/>
              </a:rPr>
              <a:t>Memory and storage systems</a:t>
            </a:r>
          </a:p>
          <a:p>
            <a:pPr lvl="1"/>
            <a:r>
              <a:rPr lang="en-US" altLang="en-US" sz="1800" dirty="0">
                <a:ea typeface="ＭＳ Ｐゴシック" panose="020B0600070205080204" pitchFamily="34" charset="-128"/>
              </a:rPr>
              <a:t>Hardware security, safety, predictability</a:t>
            </a:r>
          </a:p>
          <a:p>
            <a:pPr lvl="1"/>
            <a:r>
              <a:rPr lang="en-US" altLang="en-US" sz="1800" dirty="0">
                <a:ea typeface="ＭＳ Ｐゴシック" panose="020B0600070205080204" pitchFamily="34" charset="-128"/>
              </a:rPr>
              <a:t>Fault tolerance</a:t>
            </a:r>
          </a:p>
          <a:p>
            <a:pPr lvl="1"/>
            <a:r>
              <a:rPr lang="en-US" altLang="en-US" sz="1800" dirty="0">
                <a:ea typeface="ＭＳ Ｐゴシック" panose="020B0600070205080204" pitchFamily="34" charset="-128"/>
              </a:rPr>
              <a:t>Hardware/software cooperation</a:t>
            </a:r>
          </a:p>
          <a:p>
            <a:pPr lvl="1"/>
            <a:r>
              <a:rPr lang="is-IS" altLang="en-US" sz="1800" dirty="0">
                <a:ea typeface="ＭＳ Ｐゴシック" panose="020B0600070205080204" pitchFamily="34" charset="-128"/>
              </a:rPr>
              <a:t>Architectures for bioinformatics, health, medicine</a:t>
            </a:r>
          </a:p>
          <a:p>
            <a:pPr lvl="1"/>
            <a:r>
              <a:rPr lang="is-IS" altLang="en-US" sz="1800" dirty="0">
                <a:ea typeface="ＭＳ Ｐゴシック" panose="020B0600070205080204" pitchFamily="34" charset="-128"/>
              </a:rPr>
              <a:t>… </a:t>
            </a:r>
            <a:endParaRPr lang="en-US" altLang="en-US" sz="1800" dirty="0">
              <a:ea typeface="ＭＳ Ｐゴシック" panose="020B0600070205080204" pitchFamily="34" charset="-128"/>
            </a:endParaRPr>
          </a:p>
          <a:p>
            <a:endParaRPr lang="en-US" altLang="en-US" dirty="0">
              <a:ea typeface="ＭＳ Ｐゴシック" panose="020B0600070205080204" pitchFamily="34" charset="-128"/>
            </a:endParaRPr>
          </a:p>
        </p:txBody>
      </p:sp>
      <p:sp>
        <p:nvSpPr>
          <p:cNvPr id="299011" name="Slide Number Placeholder 3">
            <a:extLst>
              <a:ext uri="{FF2B5EF4-FFF2-40B4-BE49-F238E27FC236}">
                <a16:creationId xmlns:a16="http://schemas.microsoft.com/office/drawing/2014/main" id="{382C1846-515D-6048-9FA0-627CDD03DE07}"/>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9F3043E-DAD2-F347-A0C9-60754FCE566E}"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410</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pic>
        <p:nvPicPr>
          <p:cNvPr id="299012" name="Picture 1">
            <a:extLst>
              <a:ext uri="{FF2B5EF4-FFF2-40B4-BE49-F238E27FC236}">
                <a16:creationId xmlns:a16="http://schemas.microsoft.com/office/drawing/2014/main" id="{EDA8380A-00B6-2F46-A5D1-F19A2EE594D1}"/>
              </a:ext>
            </a:extLst>
          </p:cNvPr>
          <p:cNvPicPr>
            <a:picLocks noChangeAspect="1"/>
          </p:cNvPicPr>
          <p:nvPr/>
        </p:nvPicPr>
        <p:blipFill>
          <a:blip r:embed="rId5">
            <a:extLst>
              <a:ext uri="{28A0092B-C50C-407E-A947-70E740481C1C}">
                <a14:useLocalDpi xmlns:a14="http://schemas.microsoft.com/office/drawing/2010/main"/>
              </a:ext>
            </a:extLst>
          </a:blip>
          <a:srcRect/>
          <a:stretch>
            <a:fillRect/>
          </a:stretch>
        </p:blipFill>
        <p:spPr bwMode="auto">
          <a:xfrm>
            <a:off x="7874000" y="0"/>
            <a:ext cx="1270000" cy="155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77183655"/>
      </p:ext>
    </p:extLst>
  </p:cSld>
  <p:clrMapOvr>
    <a:masterClrMapping/>
  </p:clrMapOvr>
  <p:transition spd="slow" advClick="0"/>
</p:sld>
</file>

<file path=ppt/slides/slide4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25"/>
          <p:cNvSpPr>
            <a:spLocks noChangeArrowheads="1"/>
          </p:cNvSpPr>
          <p:nvPr/>
        </p:nvSpPr>
        <p:spPr bwMode="auto">
          <a:xfrm>
            <a:off x="-52900" y="1051478"/>
            <a:ext cx="9144000"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91440" tIns="45720" rIns="91440" bIns="4572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1" i="1" u="none" strike="noStrike" kern="1200" cap="none" spc="0" normalizeH="0" baseline="0" noProof="0" dirty="0">
                <a:ln>
                  <a:noFill/>
                </a:ln>
                <a:solidFill>
                  <a:srgbClr val="0000FF"/>
                </a:solidFill>
                <a:effectLst/>
                <a:uLnTx/>
                <a:uFillTx/>
                <a:latin typeface="Arial Narrow" charset="0"/>
                <a:ea typeface="ＭＳ Ｐゴシック" charset="0"/>
                <a:cs typeface="Arial" charset="0"/>
              </a:rPr>
              <a:t>Computer architecture, HW/SW, systems, bioinformatics, security</a:t>
            </a:r>
          </a:p>
        </p:txBody>
      </p:sp>
      <p:pic>
        <p:nvPicPr>
          <p:cNvPr id="40" name="Picture 39"/>
          <p:cNvPicPr>
            <a:picLocks noChangeAspect="1"/>
          </p:cNvPicPr>
          <p:nvPr/>
        </p:nvPicPr>
        <p:blipFill>
          <a:blip r:embed="rId3" cstate="screen">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a:ext>
            </a:extLst>
          </a:blip>
          <a:stretch>
            <a:fillRect/>
          </a:stretch>
        </p:blipFill>
        <p:spPr>
          <a:xfrm>
            <a:off x="3025458" y="2705198"/>
            <a:ext cx="1524000" cy="1029876"/>
          </a:xfrm>
          <a:prstGeom prst="rect">
            <a:avLst/>
          </a:prstGeom>
          <a:noFill/>
          <a:ln>
            <a:noFill/>
          </a:ln>
        </p:spPr>
      </p:pic>
      <p:pic>
        <p:nvPicPr>
          <p:cNvPr id="39" name="Picture 23" descr="http://i.ehow.com/images/a04/ac/qb/format-hard-drive-xp-800X800.jpg"/>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rot="20433856">
            <a:off x="7165083" y="1912953"/>
            <a:ext cx="1276125" cy="12761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6630" name="Text Box 147"/>
          <p:cNvSpPr txBox="1">
            <a:spLocks noChangeArrowheads="1"/>
          </p:cNvSpPr>
          <p:nvPr/>
        </p:nvSpPr>
        <p:spPr bwMode="auto">
          <a:xfrm>
            <a:off x="6498591" y="4977878"/>
            <a:ext cx="2292350" cy="4302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1440" tIns="45720" rIns="91440" bIns="45720">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endParaRPr kumimoji="0" lang="en-US" sz="2200" b="1" i="1" u="none" strike="noStrike" kern="1200" cap="none" spc="0" normalizeH="0" baseline="0" noProof="0">
              <a:ln>
                <a:noFill/>
              </a:ln>
              <a:solidFill>
                <a:srgbClr val="3333CC"/>
              </a:solidFill>
              <a:effectLst/>
              <a:uLnTx/>
              <a:uFillTx/>
              <a:latin typeface="Arial Narrow" charset="0"/>
              <a:ea typeface="ＭＳ Ｐゴシック" charset="0"/>
              <a:cs typeface="Arial" charset="0"/>
            </a:endParaRPr>
          </a:p>
        </p:txBody>
      </p:sp>
      <p:pic>
        <p:nvPicPr>
          <p:cNvPr id="26645" name="Picture 30" descr="3177_01.png"/>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bwMode="auto">
          <a:xfrm>
            <a:off x="256665" y="4191392"/>
            <a:ext cx="2325687" cy="9098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nvGrpSpPr>
          <p:cNvPr id="26633" name="Group 47"/>
          <p:cNvGrpSpPr>
            <a:grpSpLocks/>
          </p:cNvGrpSpPr>
          <p:nvPr/>
        </p:nvGrpSpPr>
        <p:grpSpPr bwMode="auto">
          <a:xfrm>
            <a:off x="3304126" y="3812751"/>
            <a:ext cx="3077766" cy="1554083"/>
            <a:chOff x="5252245" y="4774407"/>
            <a:chExt cx="3076909" cy="1554282"/>
          </a:xfrm>
        </p:grpSpPr>
        <p:sp>
          <p:nvSpPr>
            <p:cNvPr id="26642" name="TextBox 8"/>
            <p:cNvSpPr txBox="1">
              <a:spLocks noChangeArrowheads="1"/>
            </p:cNvSpPr>
            <p:nvPr/>
          </p:nvSpPr>
          <p:spPr bwMode="auto">
            <a:xfrm>
              <a:off x="5252245" y="5959310"/>
              <a:ext cx="3076909" cy="36937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zh-CN" sz="1800" b="0" i="0" u="none" strike="noStrike" kern="1200" cap="none" spc="0" normalizeH="0" baseline="0" noProof="0" dirty="0">
                  <a:ln>
                    <a:noFill/>
                  </a:ln>
                  <a:solidFill>
                    <a:srgbClr val="000000"/>
                  </a:solidFill>
                  <a:effectLst/>
                  <a:uLnTx/>
                  <a:uFillTx/>
                  <a:latin typeface="Calibri" charset="0"/>
                  <a:ea typeface="ＭＳ Ｐゴシック" charset="0"/>
                  <a:cs typeface="Arial" charset="0"/>
                </a:rPr>
                <a:t>Graphics and Vision Processing</a:t>
              </a:r>
              <a:endParaRPr kumimoji="0" lang="en-US" altLang="zh-CN" sz="1600" b="0" i="0" u="none" strike="noStrike" kern="1200" cap="none" spc="0" normalizeH="0" baseline="0" noProof="0" dirty="0">
                <a:ln>
                  <a:noFill/>
                </a:ln>
                <a:solidFill>
                  <a:srgbClr val="000000"/>
                </a:solidFill>
                <a:effectLst/>
                <a:uLnTx/>
                <a:uFillTx/>
                <a:latin typeface="Calibri" charset="0"/>
                <a:ea typeface="ＭＳ Ｐゴシック" charset="0"/>
                <a:cs typeface="Arial" charset="0"/>
              </a:endParaRPr>
            </a:p>
          </p:txBody>
        </p:sp>
        <p:pic>
          <p:nvPicPr>
            <p:cNvPr id="26643" name="Picture 6" descr="C:\Daten\talks\invited\ferc2010\material\Fermi_Die_FINAL.png"/>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5264944" y="4774407"/>
              <a:ext cx="1201936" cy="11887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sp>
        <p:nvSpPr>
          <p:cNvPr id="27" name="Text Box 13" descr="90%"/>
          <p:cNvSpPr txBox="1">
            <a:spLocks noChangeArrowheads="1"/>
          </p:cNvSpPr>
          <p:nvPr/>
        </p:nvSpPr>
        <p:spPr bwMode="auto">
          <a:xfrm>
            <a:off x="376771" y="3295761"/>
            <a:ext cx="1733033" cy="895630"/>
          </a:xfrm>
          <a:prstGeom prst="rect">
            <a:avLst/>
          </a:prstGeom>
          <a:noFill/>
          <a:ln w="12700">
            <a:noFill/>
            <a:miter lim="800000"/>
            <a:headEnd/>
            <a:tailEnd/>
          </a:ln>
          <a:effectLst/>
        </p:spPr>
        <p:txBody>
          <a:bodyPr wrap="none" lIns="64008" tIns="32004" rIns="64008" bIns="32004">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Heterogeneous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Processors and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Accelerators</a:t>
            </a:r>
          </a:p>
        </p:txBody>
      </p:sp>
      <p:sp>
        <p:nvSpPr>
          <p:cNvPr id="28" name="Text Box 20" descr="90%"/>
          <p:cNvSpPr txBox="1">
            <a:spLocks noChangeArrowheads="1"/>
          </p:cNvSpPr>
          <p:nvPr/>
        </p:nvSpPr>
        <p:spPr bwMode="auto">
          <a:xfrm>
            <a:off x="2600780" y="2453452"/>
            <a:ext cx="2258492" cy="341632"/>
          </a:xfrm>
          <a:prstGeom prst="rect">
            <a:avLst/>
          </a:prstGeom>
          <a:noFill/>
          <a:ln w="12700">
            <a:noFill/>
            <a:miter lim="800000"/>
            <a:headEnd/>
            <a:tailEnd/>
          </a:ln>
          <a:effectLst/>
        </p:spPr>
        <p:txBody>
          <a:bodyPr wrap="none" lIns="64008" tIns="32004" rIns="64008" bIns="32004">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Hybrid Main Memory</a:t>
            </a:r>
          </a:p>
        </p:txBody>
      </p:sp>
      <p:sp>
        <p:nvSpPr>
          <p:cNvPr id="29" name="Line 15"/>
          <p:cNvSpPr>
            <a:spLocks noChangeShapeType="1"/>
          </p:cNvSpPr>
          <p:nvPr/>
        </p:nvSpPr>
        <p:spPr bwMode="auto">
          <a:xfrm flipV="1">
            <a:off x="1885168" y="2550397"/>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30" name="Text Box 24" descr="90%"/>
          <p:cNvSpPr txBox="1">
            <a:spLocks noChangeArrowheads="1"/>
          </p:cNvSpPr>
          <p:nvPr/>
        </p:nvSpPr>
        <p:spPr bwMode="auto">
          <a:xfrm>
            <a:off x="5510960" y="3220136"/>
            <a:ext cx="2925968" cy="3416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charset="0"/>
                <a:ea typeface="ＭＳ Ｐゴシック" charset="0"/>
                <a:cs typeface="Arial" charset="0"/>
              </a:rPr>
              <a:t>Persistent Memory/Storage</a:t>
            </a:r>
          </a:p>
        </p:txBody>
      </p:sp>
      <p:pic>
        <p:nvPicPr>
          <p:cNvPr id="31" name="Content Placeholder 6" descr="barcelona-die-photo-color.jpg"/>
          <p:cNvPicPr>
            <a:picLocks noChangeAspect="1"/>
          </p:cNvPicPr>
          <p:nvPr/>
        </p:nvPicPr>
        <p:blipFill>
          <a:blip r:embed="rId8" cstate="screen">
            <a:extLst>
              <a:ext uri="{28A0092B-C50C-407E-A947-70E740481C1C}">
                <a14:useLocalDpi xmlns:a14="http://schemas.microsoft.com/office/drawing/2010/main"/>
              </a:ext>
            </a:extLst>
          </a:blip>
          <a:srcRect/>
          <a:stretch>
            <a:fillRect/>
          </a:stretch>
        </p:blipFill>
        <p:spPr bwMode="auto">
          <a:xfrm>
            <a:off x="588328" y="1979091"/>
            <a:ext cx="1312168" cy="127994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33" name="Picture 32" descr="dimm.png"/>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rot="10800000" flipV="1">
            <a:off x="2582353" y="1923945"/>
            <a:ext cx="2304256" cy="549297"/>
          </a:xfrm>
          <a:prstGeom prst="rect">
            <a:avLst/>
          </a:prstGeom>
        </p:spPr>
      </p:pic>
      <p:pic>
        <p:nvPicPr>
          <p:cNvPr id="35" name="Picture 34"/>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5583794" y="2093914"/>
            <a:ext cx="1554690" cy="1003885"/>
          </a:xfrm>
          <a:prstGeom prst="rect">
            <a:avLst/>
          </a:prstGeom>
        </p:spPr>
      </p:pic>
      <p:sp>
        <p:nvSpPr>
          <p:cNvPr id="36" name="Line 15"/>
          <p:cNvSpPr>
            <a:spLocks noChangeShapeType="1"/>
          </p:cNvSpPr>
          <p:nvPr/>
        </p:nvSpPr>
        <p:spPr bwMode="auto">
          <a:xfrm flipV="1">
            <a:off x="4886609" y="2566532"/>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37" name="Line 15"/>
          <p:cNvSpPr>
            <a:spLocks noChangeShapeType="1"/>
          </p:cNvSpPr>
          <p:nvPr/>
        </p:nvSpPr>
        <p:spPr bwMode="auto">
          <a:xfrm flipV="1">
            <a:off x="2233759" y="2969690"/>
            <a:ext cx="640569" cy="1221699"/>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38" name="Line 15"/>
          <p:cNvSpPr>
            <a:spLocks noChangeShapeType="1"/>
          </p:cNvSpPr>
          <p:nvPr/>
        </p:nvSpPr>
        <p:spPr bwMode="auto">
          <a:xfrm flipV="1">
            <a:off x="3864928" y="3372447"/>
            <a:ext cx="0" cy="440303"/>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2" name="TextBox 1"/>
          <p:cNvSpPr txBox="1"/>
          <p:nvPr/>
        </p:nvSpPr>
        <p:spPr>
          <a:xfrm>
            <a:off x="284385" y="5570018"/>
            <a:ext cx="8563563"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Build fundamentally better architectures</a:t>
            </a:r>
          </a:p>
        </p:txBody>
      </p:sp>
      <p:sp>
        <p:nvSpPr>
          <p:cNvPr id="26" name="Title 1"/>
          <p:cNvSpPr>
            <a:spLocks noGrp="1"/>
          </p:cNvSpPr>
          <p:nvPr>
            <p:ph type="title"/>
          </p:nvPr>
        </p:nvSpPr>
        <p:spPr>
          <a:xfrm>
            <a:off x="228600" y="152400"/>
            <a:ext cx="8610600" cy="1066800"/>
          </a:xfrm>
        </p:spPr>
        <p:txBody>
          <a:bodyPr/>
          <a:lstStyle/>
          <a:p>
            <a:r>
              <a:rPr lang="en-US" dirty="0"/>
              <a:t>Current Research Mission</a:t>
            </a:r>
          </a:p>
        </p:txBody>
      </p:sp>
    </p:spTree>
    <p:extLst>
      <p:ext uri="{BB962C8B-B14F-4D97-AF65-F5344CB8AC3E}">
        <p14:creationId xmlns:p14="http://schemas.microsoft.com/office/powerpoint/2010/main" val="2787437668"/>
      </p:ext>
    </p:extLst>
  </p:cSld>
  <p:clrMapOvr>
    <a:masterClrMapping/>
  </p:clrMapOvr>
  <p:transition/>
</p:sld>
</file>

<file path=ppt/slides/slide4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Four Key Current Directions</a:t>
            </a:r>
          </a:p>
        </p:txBody>
      </p:sp>
      <p:sp>
        <p:nvSpPr>
          <p:cNvPr id="3" name="Content Placeholder 2"/>
          <p:cNvSpPr>
            <a:spLocks noGrp="1"/>
          </p:cNvSpPr>
          <p:nvPr>
            <p:ph idx="1"/>
          </p:nvPr>
        </p:nvSpPr>
        <p:spPr>
          <a:xfrm>
            <a:off x="228600" y="1268760"/>
            <a:ext cx="8610600" cy="4876800"/>
          </a:xfrm>
        </p:spPr>
        <p:txBody>
          <a:bodyPr/>
          <a:lstStyle/>
          <a:p>
            <a:r>
              <a:rPr lang="en-US" dirty="0"/>
              <a:t>Fundamentally </a:t>
            </a:r>
            <a:r>
              <a:rPr lang="en-US" dirty="0">
                <a:solidFill>
                  <a:srgbClr val="0000FF"/>
                </a:solidFill>
              </a:rPr>
              <a:t>Secure/Reliable/Safe </a:t>
            </a:r>
            <a:r>
              <a:rPr lang="en-US" dirty="0"/>
              <a:t>Architectures</a:t>
            </a:r>
          </a:p>
          <a:p>
            <a:endParaRPr lang="en-US" dirty="0"/>
          </a:p>
          <a:p>
            <a:endParaRPr lang="en-US" dirty="0"/>
          </a:p>
          <a:p>
            <a:r>
              <a:rPr lang="en-US" dirty="0"/>
              <a:t>Fundamentally </a:t>
            </a:r>
            <a:r>
              <a:rPr lang="en-US" dirty="0">
                <a:solidFill>
                  <a:srgbClr val="0000FF"/>
                </a:solidFill>
              </a:rPr>
              <a:t>Energy-Efficient </a:t>
            </a:r>
            <a:r>
              <a:rPr lang="en-US" dirty="0"/>
              <a:t>Architectures</a:t>
            </a:r>
          </a:p>
          <a:p>
            <a:pPr lvl="1"/>
            <a:r>
              <a:rPr lang="en-US" dirty="0">
                <a:solidFill>
                  <a:srgbClr val="0000FF"/>
                </a:solidFill>
              </a:rPr>
              <a:t>Memory-centric </a:t>
            </a:r>
            <a:r>
              <a:rPr lang="en-US" dirty="0"/>
              <a:t>(Data-centric) Architectures</a:t>
            </a:r>
          </a:p>
          <a:p>
            <a:endParaRPr lang="en-US" dirty="0"/>
          </a:p>
          <a:p>
            <a:endParaRPr lang="en-US" dirty="0"/>
          </a:p>
          <a:p>
            <a:r>
              <a:rPr lang="en-US" dirty="0"/>
              <a:t>Fundamentally </a:t>
            </a:r>
            <a:r>
              <a:rPr lang="en-US" dirty="0">
                <a:solidFill>
                  <a:srgbClr val="0000FF"/>
                </a:solidFill>
              </a:rPr>
              <a:t>Low-Latency and Predictable </a:t>
            </a:r>
            <a:r>
              <a:rPr lang="en-US" dirty="0"/>
              <a:t>Architectures</a:t>
            </a:r>
          </a:p>
          <a:p>
            <a:endParaRPr lang="en-US" dirty="0"/>
          </a:p>
          <a:p>
            <a:endParaRPr lang="en-US" dirty="0"/>
          </a:p>
          <a:p>
            <a:r>
              <a:rPr lang="en-US" dirty="0"/>
              <a:t>Architectures for </a:t>
            </a:r>
            <a:r>
              <a:rPr lang="en-US" dirty="0">
                <a:solidFill>
                  <a:srgbClr val="0000FF"/>
                </a:solidFill>
              </a:rPr>
              <a:t>AI/ML, Genomics, Medicine, Health</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412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Rectangle 4">
            <a:extLst>
              <a:ext uri="{FF2B5EF4-FFF2-40B4-BE49-F238E27FC236}">
                <a16:creationId xmlns:a16="http://schemas.microsoft.com/office/drawing/2014/main" id="{61711E1C-C945-574A-964E-E50AC552A851}"/>
              </a:ext>
            </a:extLst>
          </p:cNvPr>
          <p:cNvSpPr/>
          <p:nvPr/>
        </p:nvSpPr>
        <p:spPr>
          <a:xfrm>
            <a:off x="568094" y="1052736"/>
            <a:ext cx="6884226" cy="252028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180004559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Transformation Hierarchy</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413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 Box 17"/>
          <p:cNvSpPr txBox="1">
            <a:spLocks noChangeArrowheads="1"/>
          </p:cNvSpPr>
          <p:nvPr/>
        </p:nvSpPr>
        <p:spPr bwMode="auto">
          <a:xfrm>
            <a:off x="3248223" y="3690814"/>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248223" y="3319339"/>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245048" y="2655020"/>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245048" y="2283545"/>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245048" y="1916832"/>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248223" y="4063876"/>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endParaRPr>
          </a:p>
        </p:txBody>
      </p:sp>
      <p:sp>
        <p:nvSpPr>
          <p:cNvPr id="11" name="Text Box 23"/>
          <p:cNvSpPr txBox="1">
            <a:spLocks noChangeAspect="1" noChangeArrowheads="1"/>
          </p:cNvSpPr>
          <p:nvPr/>
        </p:nvSpPr>
        <p:spPr bwMode="auto">
          <a:xfrm>
            <a:off x="3248223" y="4435351"/>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248223" y="2996952"/>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Rounded Rectangle 12"/>
          <p:cNvSpPr>
            <a:spLocks noChangeArrowheads="1"/>
          </p:cNvSpPr>
          <p:nvPr/>
        </p:nvSpPr>
        <p:spPr bwMode="auto">
          <a:xfrm rot="5400000">
            <a:off x="3865004" y="2538028"/>
            <a:ext cx="792088" cy="2286000"/>
          </a:xfrm>
          <a:prstGeom prst="roundRect">
            <a:avLst>
              <a:gd name="adj" fmla="val 16667"/>
            </a:avLst>
          </a:prstGeom>
          <a:noFill/>
          <a:ln w="44450">
            <a:solidFill>
              <a:srgbClr val="FF6600"/>
            </a:solid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6600"/>
              </a:solidFill>
              <a:effectLst/>
              <a:uLnTx/>
              <a:uFillTx/>
              <a:latin typeface="Tahoma"/>
              <a:ea typeface="ＭＳ Ｐゴシック" panose="020B0600070205080204" pitchFamily="34" charset="-128"/>
              <a:cs typeface="+mn-cs"/>
            </a:endParaRPr>
          </a:p>
        </p:txBody>
      </p:sp>
      <p:sp>
        <p:nvSpPr>
          <p:cNvPr id="14" name="Text Box 23"/>
          <p:cNvSpPr txBox="1">
            <a:spLocks noChangeAspect="1" noChangeArrowheads="1"/>
          </p:cNvSpPr>
          <p:nvPr/>
        </p:nvSpPr>
        <p:spPr bwMode="auto">
          <a:xfrm>
            <a:off x="3249811" y="4790951"/>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5" name="TextBox 14"/>
          <p:cNvSpPr txBox="1">
            <a:spLocks noChangeArrowheads="1"/>
          </p:cNvSpPr>
          <p:nvPr/>
        </p:nvSpPr>
        <p:spPr bwMode="auto">
          <a:xfrm>
            <a:off x="5508104" y="3356992"/>
            <a:ext cx="3124200"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6600"/>
                </a:solidFill>
                <a:effectLst/>
                <a:uLnTx/>
                <a:uFillTx/>
                <a:latin typeface="Arial" charset="0"/>
                <a:ea typeface="ＭＳ Ｐゴシック" charset="0"/>
              </a:rPr>
              <a:t>Computer Architecture (narrow view)</a:t>
            </a:r>
          </a:p>
        </p:txBody>
      </p:sp>
      <p:sp>
        <p:nvSpPr>
          <p:cNvPr id="16" name="Rounded Rectangle 15"/>
          <p:cNvSpPr>
            <a:spLocks noChangeArrowheads="1"/>
          </p:cNvSpPr>
          <p:nvPr/>
        </p:nvSpPr>
        <p:spPr bwMode="auto">
          <a:xfrm rot="5400000">
            <a:off x="3139619" y="2394012"/>
            <a:ext cx="2232248" cy="2286000"/>
          </a:xfrm>
          <a:prstGeom prst="roundRect">
            <a:avLst>
              <a:gd name="adj" fmla="val 16667"/>
            </a:avLst>
          </a:prstGeom>
          <a:noFill/>
          <a:ln w="44450">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ＭＳ Ｐゴシック" panose="020B0600070205080204" pitchFamily="34" charset="-128"/>
              <a:cs typeface="+mn-cs"/>
            </a:endParaRPr>
          </a:p>
        </p:txBody>
      </p:sp>
      <p:sp>
        <p:nvSpPr>
          <p:cNvPr id="17" name="TextBox 16"/>
          <p:cNvSpPr txBox="1">
            <a:spLocks noChangeArrowheads="1"/>
          </p:cNvSpPr>
          <p:nvPr/>
        </p:nvSpPr>
        <p:spPr bwMode="auto">
          <a:xfrm>
            <a:off x="-32025" y="3284984"/>
            <a:ext cx="3124200"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Arial" charset="0"/>
                <a:ea typeface="ＭＳ Ｐゴシック" charset="0"/>
              </a:rPr>
              <a:t>Computer Architecture (expanded view)</a:t>
            </a:r>
            <a:endParaRPr kumimoji="0" lang="en-US" sz="1800" b="1" i="0" u="none" strike="noStrike" kern="1200" cap="none" spc="0" normalizeH="0" baseline="0" noProof="0" dirty="0">
              <a:ln>
                <a:noFill/>
              </a:ln>
              <a:solidFill>
                <a:srgbClr val="000000"/>
              </a:solidFill>
              <a:effectLst/>
              <a:uLnTx/>
              <a:uFillTx/>
              <a:latin typeface="Arial" charset="0"/>
              <a:ea typeface="ＭＳ Ｐゴシック" charset="0"/>
            </a:endParaRPr>
          </a:p>
        </p:txBody>
      </p:sp>
    </p:spTree>
    <p:extLst>
      <p:ext uri="{BB962C8B-B14F-4D97-AF65-F5344CB8AC3E}">
        <p14:creationId xmlns:p14="http://schemas.microsoft.com/office/powerpoint/2010/main" val="285391372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3" presetClass="entr" presetSubtype="10" fill="hold" grpId="0" nodeType="withEffect">
                                  <p:stCondLst>
                                    <p:cond delay="0"/>
                                  </p:stCondLst>
                                  <p:childTnLst>
                                    <p:set>
                                      <p:cBhvr>
                                        <p:cTn id="8" dur="1" fill="hold">
                                          <p:stCondLst>
                                            <p:cond delay="0"/>
                                          </p:stCondLst>
                                        </p:cTn>
                                        <p:tgtEl>
                                          <p:spTgt spid="15"/>
                                        </p:tgtEl>
                                        <p:attrNameLst>
                                          <p:attrName>style.visibility</p:attrName>
                                        </p:attrNameLst>
                                      </p:cBhvr>
                                      <p:to>
                                        <p:strVal val="visible"/>
                                      </p:to>
                                    </p:set>
                                    <p:animEffect transition="in" filter="blinds(horizontal)">
                                      <p:cBhvr>
                                        <p:cTn id="9" dur="500"/>
                                        <p:tgtEl>
                                          <p:spTgt spid="15"/>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exit" presetSubtype="0" fill="hold" grpId="1" nodeType="clickEffect">
                                  <p:stCondLst>
                                    <p:cond delay="0"/>
                                  </p:stCondLst>
                                  <p:childTnLst>
                                    <p:set>
                                      <p:cBhvr>
                                        <p:cTn id="13" dur="1" fill="hold">
                                          <p:stCondLst>
                                            <p:cond delay="0"/>
                                          </p:stCondLst>
                                        </p:cTn>
                                        <p:tgtEl>
                                          <p:spTgt spid="15"/>
                                        </p:tgtEl>
                                        <p:attrNameLst>
                                          <p:attrName>style.visibility</p:attrName>
                                        </p:attrNameLst>
                                      </p:cBhvr>
                                      <p:to>
                                        <p:strVal val="hidden"/>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16"/>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blinds(horizontal)">
                                      <p:cBhvr>
                                        <p:cTn id="2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5" grpId="0"/>
      <p:bldP spid="15" grpId="1"/>
      <p:bldP spid="16" grpId="0" animBg="1"/>
      <p:bldP spid="17" grpId="0"/>
    </p:bldLst>
  </p:timing>
</p:sld>
</file>

<file path=ppt/slides/slide4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Axiom</a:t>
            </a:r>
          </a:p>
        </p:txBody>
      </p:sp>
      <p:sp>
        <p:nvSpPr>
          <p:cNvPr id="3" name="Content Placeholder 2"/>
          <p:cNvSpPr>
            <a:spLocks noGrp="1"/>
          </p:cNvSpPr>
          <p:nvPr>
            <p:ph idx="1"/>
          </p:nvPr>
        </p:nvSpPr>
        <p:spPr>
          <a:xfrm>
            <a:off x="107504" y="908720"/>
            <a:ext cx="9036496" cy="4876800"/>
          </a:xfrm>
        </p:spPr>
        <p:txBody>
          <a:bodyPr/>
          <a:lstStyle/>
          <a:p>
            <a:pPr marL="0" indent="0" algn="ctr">
              <a:buNone/>
            </a:pPr>
            <a:r>
              <a:rPr lang="en-US" dirty="0"/>
              <a:t>To achieve the highest </a:t>
            </a:r>
            <a:r>
              <a:rPr lang="en-US" dirty="0">
                <a:solidFill>
                  <a:srgbClr val="FF0000"/>
                </a:solidFill>
              </a:rPr>
              <a:t>energy efficiency </a:t>
            </a:r>
            <a:r>
              <a:rPr lang="en-US" dirty="0"/>
              <a:t>and </a:t>
            </a:r>
            <a:r>
              <a:rPr lang="en-US" dirty="0">
                <a:solidFill>
                  <a:srgbClr val="FF0000"/>
                </a:solidFill>
              </a:rPr>
              <a:t>performance</a:t>
            </a:r>
            <a:r>
              <a:rPr lang="en-US" dirty="0"/>
              <a:t>:</a:t>
            </a:r>
          </a:p>
          <a:p>
            <a:pPr marL="0" indent="0" algn="ctr">
              <a:buNone/>
            </a:pPr>
            <a:endParaRPr lang="en-US" sz="1200" dirty="0"/>
          </a:p>
          <a:p>
            <a:pPr marL="0" indent="0" algn="ctr">
              <a:buNone/>
            </a:pPr>
            <a:r>
              <a:rPr lang="en-US" sz="3200" b="1" dirty="0">
                <a:solidFill>
                  <a:srgbClr val="0000FF"/>
                </a:solidFill>
              </a:rPr>
              <a:t>we must take the expanded view</a:t>
            </a:r>
          </a:p>
          <a:p>
            <a:pPr marL="0" indent="0" algn="ctr">
              <a:buNone/>
            </a:pPr>
            <a:r>
              <a:rPr lang="en-US" dirty="0">
                <a:solidFill>
                  <a:srgbClr val="0000FF"/>
                </a:solidFill>
              </a:rPr>
              <a:t>of computer architecture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414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 Box 17"/>
          <p:cNvSpPr txBox="1">
            <a:spLocks noChangeArrowheads="1"/>
          </p:cNvSpPr>
          <p:nvPr/>
        </p:nvSpPr>
        <p:spPr bwMode="auto">
          <a:xfrm>
            <a:off x="2259208" y="4842942"/>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2259208" y="4471467"/>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2256033" y="3807148"/>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2256033" y="3435673"/>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2256033" y="3068960"/>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2259208" y="5216004"/>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endParaRPr>
          </a:p>
        </p:txBody>
      </p:sp>
      <p:sp>
        <p:nvSpPr>
          <p:cNvPr id="11" name="Text Box 23"/>
          <p:cNvSpPr txBox="1">
            <a:spLocks noChangeAspect="1" noChangeArrowheads="1"/>
          </p:cNvSpPr>
          <p:nvPr/>
        </p:nvSpPr>
        <p:spPr bwMode="auto">
          <a:xfrm>
            <a:off x="2259208" y="5587479"/>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2259208" y="4149080"/>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4" name="Text Box 23"/>
          <p:cNvSpPr txBox="1">
            <a:spLocks noChangeAspect="1" noChangeArrowheads="1"/>
          </p:cNvSpPr>
          <p:nvPr/>
        </p:nvSpPr>
        <p:spPr bwMode="auto">
          <a:xfrm>
            <a:off x="2260796" y="5943079"/>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5" name="Rounded Rectangle 14"/>
          <p:cNvSpPr>
            <a:spLocks noChangeArrowheads="1"/>
          </p:cNvSpPr>
          <p:nvPr/>
        </p:nvSpPr>
        <p:spPr bwMode="auto">
          <a:xfrm rot="5400000">
            <a:off x="2150604" y="3546140"/>
            <a:ext cx="2232248" cy="2286000"/>
          </a:xfrm>
          <a:prstGeom prst="roundRect">
            <a:avLst>
              <a:gd name="adj" fmla="val 16667"/>
            </a:avLst>
          </a:prstGeom>
          <a:noFill/>
          <a:ln w="44450">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ＭＳ Ｐゴシック" panose="020B0600070205080204" pitchFamily="34" charset="-128"/>
              <a:cs typeface="+mn-cs"/>
            </a:endParaRPr>
          </a:p>
        </p:txBody>
      </p:sp>
      <p:sp>
        <p:nvSpPr>
          <p:cNvPr id="17" name="TextBox 16"/>
          <p:cNvSpPr txBox="1"/>
          <p:nvPr/>
        </p:nvSpPr>
        <p:spPr>
          <a:xfrm>
            <a:off x="4447252" y="4077072"/>
            <a:ext cx="4661252" cy="76944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Co-design across the hierarchy: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Algorithms to devices</a:t>
            </a:r>
          </a:p>
        </p:txBody>
      </p:sp>
      <p:sp>
        <p:nvSpPr>
          <p:cNvPr id="18" name="TextBox 17"/>
          <p:cNvSpPr txBox="1"/>
          <p:nvPr/>
        </p:nvSpPr>
        <p:spPr>
          <a:xfrm>
            <a:off x="4471163" y="5157192"/>
            <a:ext cx="4493325" cy="76944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Specialize as much as possible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within the design goals</a:t>
            </a:r>
          </a:p>
        </p:txBody>
      </p:sp>
    </p:spTree>
    <p:extLst>
      <p:ext uri="{BB962C8B-B14F-4D97-AF65-F5344CB8AC3E}">
        <p14:creationId xmlns:p14="http://schemas.microsoft.com/office/powerpoint/2010/main" val="19777531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0"/>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1"/>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5"/>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7"/>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4" grpId="0" animBg="1"/>
      <p:bldP spid="15" grpId="0" animBg="1"/>
      <p:bldP spid="17" grpId="0"/>
      <p:bldP spid="18" grpId="0"/>
    </p:bldLst>
  </p:timing>
</p:sld>
</file>

<file path=ppt/slides/slide4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Current Research Mission &amp; Major Topics</a:t>
            </a:r>
          </a:p>
        </p:txBody>
      </p:sp>
      <p:sp>
        <p:nvSpPr>
          <p:cNvPr id="3" name="Content Placeholder 2"/>
          <p:cNvSpPr>
            <a:spLocks noGrp="1"/>
          </p:cNvSpPr>
          <p:nvPr>
            <p:ph idx="1"/>
          </p:nvPr>
        </p:nvSpPr>
        <p:spPr>
          <a:xfrm>
            <a:off x="2965876" y="1554517"/>
            <a:ext cx="6228184" cy="4619600"/>
          </a:xfrm>
        </p:spPr>
        <p:txBody>
          <a:bodyPr/>
          <a:lstStyle/>
          <a:p>
            <a:r>
              <a:rPr lang="en-US" sz="2200" dirty="0">
                <a:solidFill>
                  <a:srgbClr val="0432FF"/>
                </a:solidFill>
              </a:rPr>
              <a:t>Data-centric arch. for low energy &amp; high perf.</a:t>
            </a:r>
          </a:p>
          <a:p>
            <a:pPr lvl="1"/>
            <a:r>
              <a:rPr lang="en-US" sz="1900" dirty="0">
                <a:solidFill>
                  <a:srgbClr val="7030A0"/>
                </a:solidFill>
              </a:rPr>
              <a:t>Proc. in Mem/DRAM</a:t>
            </a:r>
            <a:r>
              <a:rPr lang="en-US" sz="1900" dirty="0"/>
              <a:t>, NVM, unified mem/storage </a:t>
            </a:r>
          </a:p>
          <a:p>
            <a:pPr marL="0" indent="0">
              <a:buNone/>
            </a:pPr>
            <a:endParaRPr lang="en-US" sz="400" dirty="0"/>
          </a:p>
          <a:p>
            <a:r>
              <a:rPr lang="en-US" sz="2200" dirty="0">
                <a:solidFill>
                  <a:srgbClr val="0432FF"/>
                </a:solidFill>
              </a:rPr>
              <a:t>Low-latency &amp; predictable architectures</a:t>
            </a:r>
          </a:p>
          <a:p>
            <a:pPr lvl="1"/>
            <a:r>
              <a:rPr lang="en-US" sz="1900" dirty="0">
                <a:solidFill>
                  <a:srgbClr val="7030A0"/>
                </a:solidFill>
              </a:rPr>
              <a:t>Low-latency, low-energy yet low-cost memory</a:t>
            </a:r>
          </a:p>
          <a:p>
            <a:pPr lvl="1"/>
            <a:r>
              <a:rPr lang="en-US" sz="1900" dirty="0"/>
              <a:t>QoS-aware and predictable memory systems </a:t>
            </a:r>
          </a:p>
          <a:p>
            <a:pPr lvl="1"/>
            <a:endParaRPr lang="en-US" sz="400" dirty="0"/>
          </a:p>
          <a:p>
            <a:r>
              <a:rPr lang="en-US" sz="2200" dirty="0">
                <a:solidFill>
                  <a:srgbClr val="0432FF"/>
                </a:solidFill>
              </a:rPr>
              <a:t>Fundamentally secure/reliable/safe arch.</a:t>
            </a:r>
          </a:p>
          <a:p>
            <a:pPr lvl="1"/>
            <a:r>
              <a:rPr lang="en-US" sz="1900" dirty="0">
                <a:solidFill>
                  <a:srgbClr val="7030A0"/>
                </a:solidFill>
              </a:rPr>
              <a:t>Tolerating all bit flips; patchable HW; secure mem </a:t>
            </a:r>
          </a:p>
          <a:p>
            <a:endParaRPr lang="en-US" sz="400" dirty="0"/>
          </a:p>
          <a:p>
            <a:r>
              <a:rPr lang="en-US" sz="2200" dirty="0">
                <a:solidFill>
                  <a:srgbClr val="0432FF"/>
                </a:solidFill>
              </a:rPr>
              <a:t>Architectures for ML/AI/Genomics/Health/Med </a:t>
            </a:r>
          </a:p>
          <a:p>
            <a:pPr lvl="1"/>
            <a:r>
              <a:rPr lang="en-US" sz="1900" dirty="0"/>
              <a:t>Algorithm/arch./logic co-design; full heterogeneity</a:t>
            </a:r>
          </a:p>
          <a:p>
            <a:pPr lvl="1"/>
            <a:endParaRPr lang="en-US" sz="400" dirty="0"/>
          </a:p>
          <a:p>
            <a:r>
              <a:rPr lang="en-US" sz="2200" dirty="0">
                <a:solidFill>
                  <a:srgbClr val="0432FF"/>
                </a:solidFill>
              </a:rPr>
              <a:t>Data-driven and </a:t>
            </a:r>
            <a:r>
              <a:rPr lang="en-US" sz="2200" dirty="0">
                <a:solidFill>
                  <a:srgbClr val="7030A0"/>
                </a:solidFill>
              </a:rPr>
              <a:t>data-aware architectures</a:t>
            </a:r>
          </a:p>
          <a:p>
            <a:pPr lvl="1">
              <a:buClr>
                <a:srgbClr val="3B812F"/>
              </a:buClr>
            </a:pPr>
            <a:r>
              <a:rPr lang="en-US" sz="1900" dirty="0">
                <a:solidFill>
                  <a:srgbClr val="000000"/>
                </a:solidFill>
              </a:rPr>
              <a:t>ML/AI-driven architectural controllers and design</a:t>
            </a:r>
          </a:p>
          <a:p>
            <a:pPr lvl="1">
              <a:buClr>
                <a:srgbClr val="3B812F"/>
              </a:buClr>
            </a:pPr>
            <a:r>
              <a:rPr lang="en-US" sz="1900" dirty="0">
                <a:solidFill>
                  <a:srgbClr val="000000"/>
                </a:solidFill>
              </a:rPr>
              <a:t>Expressive memory and expressive systems</a:t>
            </a:r>
          </a:p>
          <a:p>
            <a:pPr lvl="1"/>
            <a:endParaRPr lang="en-US" sz="2000" dirty="0">
              <a:solidFill>
                <a:srgbClr val="0432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415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 Box 17"/>
          <p:cNvSpPr txBox="1">
            <a:spLocks noChangeArrowheads="1"/>
          </p:cNvSpPr>
          <p:nvPr/>
        </p:nvSpPr>
        <p:spPr bwMode="auto">
          <a:xfrm>
            <a:off x="451813" y="3731647"/>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451813" y="3360172"/>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448638" y="2695853"/>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448638" y="2324378"/>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448638" y="1957665"/>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451813" y="4104709"/>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endParaRPr>
          </a:p>
        </p:txBody>
      </p:sp>
      <p:sp>
        <p:nvSpPr>
          <p:cNvPr id="11" name="Text Box 23"/>
          <p:cNvSpPr txBox="1">
            <a:spLocks noChangeAspect="1" noChangeArrowheads="1"/>
          </p:cNvSpPr>
          <p:nvPr/>
        </p:nvSpPr>
        <p:spPr bwMode="auto">
          <a:xfrm>
            <a:off x="451813" y="4476184"/>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451813" y="3037785"/>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4" name="Text Box 23"/>
          <p:cNvSpPr txBox="1">
            <a:spLocks noChangeAspect="1" noChangeArrowheads="1"/>
          </p:cNvSpPr>
          <p:nvPr/>
        </p:nvSpPr>
        <p:spPr bwMode="auto">
          <a:xfrm>
            <a:off x="453401" y="4831784"/>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6" name="Rounded Rectangle 15"/>
          <p:cNvSpPr>
            <a:spLocks noChangeArrowheads="1"/>
          </p:cNvSpPr>
          <p:nvPr/>
        </p:nvSpPr>
        <p:spPr bwMode="auto">
          <a:xfrm rot="5400000">
            <a:off x="343209" y="2434845"/>
            <a:ext cx="2232248" cy="2286000"/>
          </a:xfrm>
          <a:prstGeom prst="roundRect">
            <a:avLst>
              <a:gd name="adj" fmla="val 16667"/>
            </a:avLst>
          </a:prstGeom>
          <a:noFill/>
          <a:ln w="444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ＭＳ Ｐゴシック" panose="020B0600070205080204" pitchFamily="34" charset="-128"/>
              <a:cs typeface="+mn-cs"/>
            </a:endParaRPr>
          </a:p>
        </p:txBody>
      </p:sp>
      <p:sp>
        <p:nvSpPr>
          <p:cNvPr id="18" name="TextBox 17">
            <a:extLst>
              <a:ext uri="{FF2B5EF4-FFF2-40B4-BE49-F238E27FC236}">
                <a16:creationId xmlns:a16="http://schemas.microsoft.com/office/drawing/2014/main" id="{7C062A41-3105-574A-A93A-80C76A4AB0E5}"/>
              </a:ext>
            </a:extLst>
          </p:cNvPr>
          <p:cNvSpPr txBox="1"/>
          <p:nvPr/>
        </p:nvSpPr>
        <p:spPr>
          <a:xfrm>
            <a:off x="196668" y="900222"/>
            <a:ext cx="8563563"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Build fundamentally better architectures</a:t>
            </a:r>
          </a:p>
        </p:txBody>
      </p:sp>
      <p:sp>
        <p:nvSpPr>
          <p:cNvPr id="17" name="TextBox 16">
            <a:extLst>
              <a:ext uri="{FF2B5EF4-FFF2-40B4-BE49-F238E27FC236}">
                <a16:creationId xmlns:a16="http://schemas.microsoft.com/office/drawing/2014/main" id="{DC2F057F-2C07-F047-BF1C-E9AD5B942280}"/>
              </a:ext>
            </a:extLst>
          </p:cNvPr>
          <p:cNvSpPr txBox="1"/>
          <p:nvPr/>
        </p:nvSpPr>
        <p:spPr>
          <a:xfrm>
            <a:off x="0" y="5285285"/>
            <a:ext cx="2965876" cy="73866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Broad research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spanning apps, systems, logic</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with architecture at the center</a:t>
            </a:r>
          </a:p>
        </p:txBody>
      </p:sp>
    </p:spTree>
    <p:extLst>
      <p:ext uri="{BB962C8B-B14F-4D97-AF65-F5344CB8AC3E}">
        <p14:creationId xmlns:p14="http://schemas.microsoft.com/office/powerpoint/2010/main" val="515446383"/>
      </p:ext>
    </p:extLst>
  </p:cSld>
  <p:clrMapOvr>
    <a:masterClrMapping/>
  </p:clrMapOvr>
  <p:transition/>
</p:sld>
</file>

<file path=ppt/slides/slide4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Slide Number Placeholder 3"/>
          <p:cNvSpPr>
            <a:spLocks noGrp="1"/>
          </p:cNvSpPr>
          <p:nvPr>
            <p:ph type="sldNum" sz="quarter" idx="11"/>
          </p:nvPr>
        </p:nvSpPr>
        <p:spPr bwMode="auto">
          <a:xfrm>
            <a:off x="8737600" y="8324851"/>
            <a:ext cx="2844800" cy="609600"/>
          </a:xfrm>
          <a:prstGeom prst="rect">
            <a:avLst/>
          </a:prstGeom>
          <a:noFill/>
          <a:ln w="9525">
            <a:noFill/>
            <a:miter lim="800000"/>
            <a:headEnd/>
            <a:tailEn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121920" tIns="60960" rIns="121920" bIns="60960" numCol="1" anchor="b" anchorCtr="0" compatLnSpc="1">
            <a:prstTxWarp prst="textNoShape">
              <a:avLst/>
            </a:prstTxWarp>
          </a:bodyPr>
          <a:lstStyle>
            <a:defPPr>
              <a:defRPr lang="en-US"/>
            </a:defPPr>
            <a:lvl1pPr marL="0" algn="r" defTabSz="1219170" rtl="0" eaLnBrk="1" latinLnBrk="0" hangingPunct="1">
              <a:defRPr sz="2133" kern="1200">
                <a:solidFill>
                  <a:schemeClr val="tx1"/>
                </a:solidFill>
                <a:latin typeface="Garamond" pitchFamily="18" charset="0"/>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r" defTabSz="1219170" rtl="0" eaLnBrk="1" fontAlgn="auto" latinLnBrk="0" hangingPunct="1">
              <a:lnSpc>
                <a:spcPct val="100000"/>
              </a:lnSpc>
              <a:spcBef>
                <a:spcPts val="0"/>
              </a:spcBef>
              <a:spcAft>
                <a:spcPts val="0"/>
              </a:spcAft>
              <a:buClr>
                <a:srgbClr val="000000"/>
              </a:buClr>
              <a:buSzTx/>
              <a:buFontTx/>
              <a:buNone/>
              <a:tabLst/>
              <a:defRPr/>
            </a:pPr>
            <a:fld id="{323594FA-E141-4234-AE05-360401972BE7}" type="slidenum">
              <a:rPr kumimoji="0" lang="en-US" altLang="en-US" sz="2133" b="0" i="0" u="none" strike="noStrike" kern="1200" cap="none" spc="0" normalizeH="0" baseline="0" noProof="0">
                <a:ln>
                  <a:noFill/>
                </a:ln>
                <a:solidFill>
                  <a:prstClr val="black"/>
                </a:solidFill>
                <a:effectLst/>
                <a:uLnTx/>
                <a:uFillTx/>
                <a:latin typeface="Garamond" pitchFamily="18" charset="0"/>
                <a:ea typeface="+mn-ea"/>
                <a:cs typeface="+mn-cs"/>
                <a:sym typeface="Arial"/>
              </a:rPr>
              <a:pPr marL="0" marR="0" lvl="0" indent="0" algn="r" defTabSz="1219170" rtl="0" eaLnBrk="1" fontAlgn="auto" latinLnBrk="0" hangingPunct="1">
                <a:lnSpc>
                  <a:spcPct val="100000"/>
                </a:lnSpc>
                <a:spcBef>
                  <a:spcPts val="0"/>
                </a:spcBef>
                <a:spcAft>
                  <a:spcPts val="0"/>
                </a:spcAft>
                <a:buClr>
                  <a:srgbClr val="000000"/>
                </a:buClr>
                <a:buSzTx/>
                <a:buFontTx/>
                <a:buNone/>
                <a:tabLst/>
                <a:defRPr/>
              </a:pPr>
              <a:t>416</a:t>
            </a:fld>
            <a:endParaRPr kumimoji="0" lang="en-US" sz="1600" b="0" i="0" u="none" strike="noStrike" kern="1200" cap="none" spc="0" normalizeH="0" baseline="0" noProof="0">
              <a:ln>
                <a:noFill/>
              </a:ln>
              <a:solidFill>
                <a:srgbClr val="000000"/>
              </a:solidFill>
              <a:effectLst/>
              <a:uLnTx/>
              <a:uFillTx/>
              <a:latin typeface="Garamond" charset="0"/>
              <a:ea typeface="+mn-ea"/>
              <a:cs typeface="+mn-cs"/>
              <a:sym typeface="Arial"/>
            </a:endParaRPr>
          </a:p>
        </p:txBody>
      </p:sp>
      <p:pic>
        <p:nvPicPr>
          <p:cNvPr id="10" name="Picture 9">
            <a:extLst>
              <a:ext uri="{FF2B5EF4-FFF2-40B4-BE49-F238E27FC236}">
                <a16:creationId xmlns:a16="http://schemas.microsoft.com/office/drawing/2014/main" id="{B7135684-0FF0-F248-9E0B-F2E232609CB4}"/>
              </a:ext>
            </a:extLst>
          </p:cNvPr>
          <p:cNvPicPr>
            <a:picLocks noChangeAspect="1"/>
          </p:cNvPicPr>
          <p:nvPr/>
        </p:nvPicPr>
        <p:blipFill rotWithShape="1">
          <a:blip r:embed="rId2" cstate="screen">
            <a:extLst>
              <a:ext uri="{BEBA8EAE-BF5A-486C-A8C5-ECC9F3942E4B}">
                <a14:imgProps xmlns:a14="http://schemas.microsoft.com/office/drawing/2010/main">
                  <a14:imgLayer r:embed="rId3">
                    <a14:imgEffect>
                      <a14:sharpenSoften amount="39000"/>
                    </a14:imgEffect>
                    <a14:imgEffect>
                      <a14:colorTemperature colorTemp="5739"/>
                    </a14:imgEffect>
                    <a14:imgEffect>
                      <a14:saturation sat="153000"/>
                    </a14:imgEffect>
                    <a14:imgEffect>
                      <a14:brightnessContrast bright="45000" contrast="26000"/>
                    </a14:imgEffect>
                  </a14:imgLayer>
                </a14:imgProps>
              </a:ext>
              <a:ext uri="{28A0092B-C50C-407E-A947-70E740481C1C}">
                <a14:useLocalDpi xmlns:a14="http://schemas.microsoft.com/office/drawing/2010/main"/>
              </a:ext>
            </a:extLst>
          </a:blip>
          <a:srcRect/>
          <a:stretch/>
        </p:blipFill>
        <p:spPr>
          <a:xfrm>
            <a:off x="0" y="1644707"/>
            <a:ext cx="9144000" cy="3981683"/>
          </a:xfrm>
          <a:prstGeom prst="rect">
            <a:avLst/>
          </a:prstGeom>
        </p:spPr>
      </p:pic>
      <p:sp>
        <p:nvSpPr>
          <p:cNvPr id="35" name="TextBox 34">
            <a:extLst>
              <a:ext uri="{FF2B5EF4-FFF2-40B4-BE49-F238E27FC236}">
                <a16:creationId xmlns:a16="http://schemas.microsoft.com/office/drawing/2014/main" id="{432295A3-5F7B-5F43-9181-1BEE72DB19A3}"/>
              </a:ext>
            </a:extLst>
          </p:cNvPr>
          <p:cNvSpPr txBox="1"/>
          <p:nvPr/>
        </p:nvSpPr>
        <p:spPr>
          <a:xfrm>
            <a:off x="827584" y="1988234"/>
            <a:ext cx="8173380" cy="307777"/>
          </a:xfrm>
          <a:prstGeom prst="rect">
            <a:avLst/>
          </a:prstGeom>
          <a:noFill/>
        </p:spPr>
        <p:txBody>
          <a:bodyPr wrap="square" rtlCol="0">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1400" b="0" i="0" u="none" strike="noStrike" kern="0" cap="none" spc="0" normalizeH="0" baseline="0" noProof="0" dirty="0">
                <a:ln>
                  <a:noFill/>
                </a:ln>
                <a:solidFill>
                  <a:srgbClr val="0000FF"/>
                </a:solidFill>
                <a:effectLst/>
                <a:uLnTx/>
                <a:uFillTx/>
                <a:latin typeface="Arial"/>
                <a:ea typeface="ＭＳ Ｐゴシック" panose="020B0600070205080204" pitchFamily="34" charset="-128"/>
                <a:cs typeface="Arial"/>
                <a:sym typeface="Arial"/>
              </a:rPr>
              <a:t>40+ Researchers</a:t>
            </a:r>
          </a:p>
        </p:txBody>
      </p:sp>
      <p:sp>
        <p:nvSpPr>
          <p:cNvPr id="62" name="TextBox 61">
            <a:extLst>
              <a:ext uri="{FF2B5EF4-FFF2-40B4-BE49-F238E27FC236}">
                <a16:creationId xmlns:a16="http://schemas.microsoft.com/office/drawing/2014/main" id="{DF919E19-D41C-ED45-9955-893D0E136C12}"/>
              </a:ext>
            </a:extLst>
          </p:cNvPr>
          <p:cNvSpPr txBox="1"/>
          <p:nvPr/>
        </p:nvSpPr>
        <p:spPr>
          <a:xfrm>
            <a:off x="567029" y="5622340"/>
            <a:ext cx="8272171" cy="830997"/>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4800" b="1" i="0" u="none" strike="noStrike" kern="0" cap="none" spc="0" normalizeH="0" baseline="0" noProof="0" dirty="0">
                <a:ln w="22225">
                  <a:solidFill>
                    <a:srgbClr val="35742A">
                      <a:lumMod val="50000"/>
                    </a:srgbClr>
                  </a:solidFill>
                  <a:prstDash val="solid"/>
                </a:ln>
                <a:solidFill>
                  <a:srgbClr val="3B812F">
                    <a:lumMod val="40000"/>
                    <a:lumOff val="60000"/>
                  </a:srgbClr>
                </a:solidFill>
                <a:effectLst/>
                <a:uLnTx/>
                <a:uFillTx/>
                <a:latin typeface="Chalkduster" panose="03050602040202020205" pitchFamily="66" charset="77"/>
                <a:ea typeface="ＭＳ Ｐゴシック" panose="020B0600070205080204" pitchFamily="34" charset="-128"/>
                <a:cs typeface="Apple Chancery" panose="03020702040506060504" pitchFamily="66" charset="-79"/>
                <a:sym typeface="Arial"/>
              </a:rPr>
              <a:t>Think BIG, Aim HIGH!</a:t>
            </a:r>
          </a:p>
        </p:txBody>
      </p:sp>
      <p:sp>
        <p:nvSpPr>
          <p:cNvPr id="11" name="Rectangle 10">
            <a:extLst>
              <a:ext uri="{FF2B5EF4-FFF2-40B4-BE49-F238E27FC236}">
                <a16:creationId xmlns:a16="http://schemas.microsoft.com/office/drawing/2014/main" id="{ACDC32EF-6916-C042-B579-9A528D144145}"/>
              </a:ext>
            </a:extLst>
          </p:cNvPr>
          <p:cNvSpPr/>
          <p:nvPr/>
        </p:nvSpPr>
        <p:spPr>
          <a:xfrm>
            <a:off x="3192109" y="6375455"/>
            <a:ext cx="2759782" cy="40011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4">
                  <a:extLst>
                    <a:ext uri="{A12FA001-AC4F-418D-AE19-62706E023703}">
                      <ahyp:hlinkClr xmlns:ahyp="http://schemas.microsoft.com/office/drawing/2018/hyperlinkcolor" val="tx"/>
                    </a:ext>
                  </a:extLst>
                </a:hlinkClick>
              </a:rPr>
              <a:t>https://safari.ethz.ch</a:t>
            </a:r>
            <a:endParaRPr kumimoji="0" lang="en-US" sz="2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endParaRPr>
          </a:p>
        </p:txBody>
      </p:sp>
      <p:pic>
        <p:nvPicPr>
          <p:cNvPr id="63" name="Picture 62">
            <a:extLst>
              <a:ext uri="{FF2B5EF4-FFF2-40B4-BE49-F238E27FC236}">
                <a16:creationId xmlns:a16="http://schemas.microsoft.com/office/drawing/2014/main" id="{24DD5283-F5C7-B94B-B7ED-8F1609BDF9AE}"/>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7781941" y="5229201"/>
            <a:ext cx="1329363" cy="471668"/>
          </a:xfrm>
          <a:prstGeom prst="rect">
            <a:avLst/>
          </a:prstGeom>
        </p:spPr>
      </p:pic>
      <p:sp>
        <p:nvSpPr>
          <p:cNvPr id="13" name="Title 1">
            <a:extLst>
              <a:ext uri="{FF2B5EF4-FFF2-40B4-BE49-F238E27FC236}">
                <a16:creationId xmlns:a16="http://schemas.microsoft.com/office/drawing/2014/main" id="{8C808981-2A78-D64E-A0DF-A6572C6FB0AB}"/>
              </a:ext>
            </a:extLst>
          </p:cNvPr>
          <p:cNvSpPr txBox="1">
            <a:spLocks/>
          </p:cNvSpPr>
          <p:nvPr/>
        </p:nvSpPr>
        <p:spPr bwMode="auto">
          <a:xfrm>
            <a:off x="228600" y="0"/>
            <a:ext cx="8610600" cy="908719"/>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0" cap="none" spc="0" normalizeH="0" baseline="0" noProof="0" dirty="0">
                <a:ln>
                  <a:noFill/>
                </a:ln>
                <a:solidFill>
                  <a:srgbClr val="70AD47">
                    <a:lumMod val="50000"/>
                  </a:srgbClr>
                </a:solidFill>
                <a:effectLst/>
                <a:uLnTx/>
                <a:uFillTx/>
                <a:latin typeface="Garamond" charset="0"/>
                <a:ea typeface="ＭＳ Ｐゴシック" charset="0"/>
              </a:rPr>
              <a:t>Onur </a:t>
            </a:r>
            <a:r>
              <a:rPr kumimoji="0" lang="en-US" sz="4000" b="0" i="0" u="none" strike="noStrike" kern="0" cap="none" spc="0" normalizeH="0" baseline="0" noProof="0" dirty="0" err="1">
                <a:ln>
                  <a:noFill/>
                </a:ln>
                <a:solidFill>
                  <a:srgbClr val="70AD47">
                    <a:lumMod val="50000"/>
                  </a:srgbClr>
                </a:solidFill>
                <a:effectLst/>
                <a:uLnTx/>
                <a:uFillTx/>
                <a:latin typeface="Garamond" charset="0"/>
                <a:ea typeface="ＭＳ Ｐゴシック" charset="0"/>
              </a:rPr>
              <a:t>Mutlu’s</a:t>
            </a:r>
            <a:r>
              <a:rPr kumimoji="0" lang="en-US" sz="4000" b="0" i="0" u="none" strike="noStrike" kern="0" cap="none" spc="0" normalizeH="0" baseline="0" noProof="0" dirty="0">
                <a:ln>
                  <a:noFill/>
                </a:ln>
                <a:solidFill>
                  <a:srgbClr val="70AD47">
                    <a:lumMod val="50000"/>
                  </a:srgbClr>
                </a:solidFill>
                <a:effectLst/>
                <a:uLnTx/>
                <a:uFillTx/>
                <a:latin typeface="Garamond" charset="0"/>
                <a:ea typeface="ＭＳ Ｐゴシック" charset="0"/>
              </a:rPr>
              <a:t> SAFARI Research Group</a:t>
            </a:r>
          </a:p>
        </p:txBody>
      </p:sp>
      <p:sp>
        <p:nvSpPr>
          <p:cNvPr id="12" name="Rectangle 25">
            <a:extLst>
              <a:ext uri="{FF2B5EF4-FFF2-40B4-BE49-F238E27FC236}">
                <a16:creationId xmlns:a16="http://schemas.microsoft.com/office/drawing/2014/main" id="{BC5DB1A9-C9CF-E447-9055-3E8366E5C79E}"/>
              </a:ext>
            </a:extLst>
          </p:cNvPr>
          <p:cNvSpPr>
            <a:spLocks noChangeArrowheads="1"/>
          </p:cNvSpPr>
          <p:nvPr/>
        </p:nvSpPr>
        <p:spPr bwMode="auto">
          <a:xfrm>
            <a:off x="-38101" y="824924"/>
            <a:ext cx="9144000"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91440" tIns="45720" rIns="91440" bIns="4572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1" i="1" u="none" strike="noStrike" kern="1200" cap="none" spc="0" normalizeH="0" baseline="0" noProof="0" dirty="0">
                <a:ln>
                  <a:noFill/>
                </a:ln>
                <a:solidFill>
                  <a:srgbClr val="0000FF"/>
                </a:solidFill>
                <a:effectLst/>
                <a:uLnTx/>
                <a:uFillTx/>
                <a:latin typeface="Arial Narrow" charset="0"/>
                <a:ea typeface="ＭＳ Ｐゴシック" charset="0"/>
                <a:cs typeface="Arial" charset="0"/>
              </a:rPr>
              <a:t>Computer architecture, HW/SW, systems, bioinformatics, security, memory</a:t>
            </a:r>
          </a:p>
        </p:txBody>
      </p:sp>
      <p:sp>
        <p:nvSpPr>
          <p:cNvPr id="2" name="TextBox 1">
            <a:extLst>
              <a:ext uri="{FF2B5EF4-FFF2-40B4-BE49-F238E27FC236}">
                <a16:creationId xmlns:a16="http://schemas.microsoft.com/office/drawing/2014/main" id="{8D0BE4A6-A2E2-5245-9CEB-9E430FB09439}"/>
              </a:ext>
            </a:extLst>
          </p:cNvPr>
          <p:cNvSpPr txBox="1"/>
          <p:nvPr/>
        </p:nvSpPr>
        <p:spPr>
          <a:xfrm>
            <a:off x="2108985" y="1271883"/>
            <a:ext cx="4926029"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7030A0"/>
                </a:solidFill>
                <a:effectLst/>
                <a:uLnTx/>
                <a:uFillTx/>
                <a:latin typeface="Calibri" panose="020F0502020204030204"/>
                <a:ea typeface="ＭＳ Ｐゴシック" panose="020B0600070205080204" pitchFamily="34" charset="-128"/>
                <a:cs typeface="+mn-cs"/>
                <a:hlinkClick r:id="rId6">
                  <a:extLst>
                    <a:ext uri="{A12FA001-AC4F-418D-AE19-62706E023703}">
                      <ahyp:hlinkClr xmlns:ahyp="http://schemas.microsoft.com/office/drawing/2018/hyperlinkcolor" val="tx"/>
                    </a:ext>
                  </a:extLst>
                </a:hlinkClick>
              </a:rPr>
              <a:t>https://safari.ethz.ch/safari-newsletter-april-2020/</a:t>
            </a:r>
            <a:endParaRPr kumimoji="0" lang="en-US" sz="1800" b="0" i="0" u="none" strike="noStrike" kern="1200" cap="none" spc="0" normalizeH="0" baseline="0" noProof="0" dirty="0">
              <a:ln>
                <a:noFill/>
              </a:ln>
              <a:solidFill>
                <a:srgbClr val="7030A0"/>
              </a:solidFill>
              <a:effectLst/>
              <a:uLnTx/>
              <a:uFillTx/>
              <a:latin typeface="Calibri" panose="020F0502020204030204"/>
              <a:ea typeface="ＭＳ Ｐゴシック" panose="020B0600070205080204" pitchFamily="34"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34" charset="-128"/>
              <a:cs typeface="+mn-cs"/>
            </a:endParaRPr>
          </a:p>
        </p:txBody>
      </p:sp>
    </p:spTree>
    <p:extLst>
      <p:ext uri="{BB962C8B-B14F-4D97-AF65-F5344CB8AC3E}">
        <p14:creationId xmlns:p14="http://schemas.microsoft.com/office/powerpoint/2010/main" val="401185565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4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724D9-BF4B-C84C-BCD5-7809879BF7A7}"/>
              </a:ext>
            </a:extLst>
          </p:cNvPr>
          <p:cNvSpPr>
            <a:spLocks noGrp="1"/>
          </p:cNvSpPr>
          <p:nvPr>
            <p:ph type="title"/>
          </p:nvPr>
        </p:nvSpPr>
        <p:spPr/>
        <p:txBody>
          <a:bodyPr/>
          <a:lstStyle/>
          <a:p>
            <a:r>
              <a:rPr lang="en-US" dirty="0"/>
              <a:t>SAFARI Newsletter April 2020 Edition</a:t>
            </a:r>
          </a:p>
        </p:txBody>
      </p:sp>
      <p:sp>
        <p:nvSpPr>
          <p:cNvPr id="3" name="Content Placeholder 2">
            <a:extLst>
              <a:ext uri="{FF2B5EF4-FFF2-40B4-BE49-F238E27FC236}">
                <a16:creationId xmlns:a16="http://schemas.microsoft.com/office/drawing/2014/main" id="{9A956061-CFC4-E042-9823-D90AFA8BA4DA}"/>
              </a:ext>
            </a:extLst>
          </p:cNvPr>
          <p:cNvSpPr>
            <a:spLocks noGrp="1"/>
          </p:cNvSpPr>
          <p:nvPr>
            <p:ph idx="1"/>
          </p:nvPr>
        </p:nvSpPr>
        <p:spPr/>
        <p:txBody>
          <a:bodyPr/>
          <a:lstStyle/>
          <a:p>
            <a:r>
              <a:rPr lang="en-US" dirty="0">
                <a:solidFill>
                  <a:srgbClr val="0432FF"/>
                </a:solidFill>
                <a:hlinkClick r:id="rId2">
                  <a:extLst>
                    <a:ext uri="{A12FA001-AC4F-418D-AE19-62706E023703}">
                      <ahyp:hlinkClr xmlns:ahyp="http://schemas.microsoft.com/office/drawing/2018/hyperlinkcolor" val="tx"/>
                    </a:ext>
                  </a:extLst>
                </a:hlinkClick>
              </a:rPr>
              <a:t>https://safari.ethz.ch/safari-newsletter-april-2020/</a:t>
            </a:r>
            <a:r>
              <a:rPr lang="en-US" dirty="0">
                <a:solidFill>
                  <a:srgbClr val="0432FF"/>
                </a:solidFill>
              </a:rPr>
              <a:t> </a:t>
            </a:r>
          </a:p>
        </p:txBody>
      </p:sp>
      <p:sp>
        <p:nvSpPr>
          <p:cNvPr id="4" name="Slide Number Placeholder 3">
            <a:extLst>
              <a:ext uri="{FF2B5EF4-FFF2-40B4-BE49-F238E27FC236}">
                <a16:creationId xmlns:a16="http://schemas.microsoft.com/office/drawing/2014/main" id="{4CF7651E-CB74-5546-88F0-4BFB0FAD26C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417</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5" name="Picture 4">
            <a:extLst>
              <a:ext uri="{FF2B5EF4-FFF2-40B4-BE49-F238E27FC236}">
                <a16:creationId xmlns:a16="http://schemas.microsoft.com/office/drawing/2014/main" id="{753F9A9C-2AB5-4D4F-A9B2-313B28032E1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331640" y="1694688"/>
            <a:ext cx="6047774" cy="5053619"/>
          </a:xfrm>
          <a:prstGeom prst="rect">
            <a:avLst/>
          </a:prstGeom>
        </p:spPr>
      </p:pic>
    </p:spTree>
    <p:extLst>
      <p:ext uri="{BB962C8B-B14F-4D97-AF65-F5344CB8AC3E}">
        <p14:creationId xmlns:p14="http://schemas.microsoft.com/office/powerpoint/2010/main" val="979085208"/>
      </p:ext>
    </p:extLst>
  </p:cSld>
  <p:clrMapOvr>
    <a:masterClrMapping/>
  </p:clrMapOvr>
  <p:transition/>
</p:sld>
</file>

<file path=ppt/slides/slide4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724D9-BF4B-C84C-BCD5-7809879BF7A7}"/>
              </a:ext>
            </a:extLst>
          </p:cNvPr>
          <p:cNvSpPr>
            <a:spLocks noGrp="1"/>
          </p:cNvSpPr>
          <p:nvPr>
            <p:ph type="title"/>
          </p:nvPr>
        </p:nvSpPr>
        <p:spPr/>
        <p:txBody>
          <a:bodyPr/>
          <a:lstStyle/>
          <a:p>
            <a:r>
              <a:rPr lang="en-US" dirty="0"/>
              <a:t>SAFARI Newsletter January 2021 Edition</a:t>
            </a:r>
          </a:p>
        </p:txBody>
      </p:sp>
      <p:sp>
        <p:nvSpPr>
          <p:cNvPr id="3" name="Content Placeholder 2">
            <a:extLst>
              <a:ext uri="{FF2B5EF4-FFF2-40B4-BE49-F238E27FC236}">
                <a16:creationId xmlns:a16="http://schemas.microsoft.com/office/drawing/2014/main" id="{9A956061-CFC4-E042-9823-D90AFA8BA4DA}"/>
              </a:ext>
            </a:extLst>
          </p:cNvPr>
          <p:cNvSpPr>
            <a:spLocks noGrp="1"/>
          </p:cNvSpPr>
          <p:nvPr>
            <p:ph idx="1"/>
          </p:nvPr>
        </p:nvSpPr>
        <p:spPr/>
        <p:txBody>
          <a:bodyPr/>
          <a:lstStyle/>
          <a:p>
            <a:r>
              <a:rPr lang="en-US" dirty="0">
                <a:solidFill>
                  <a:srgbClr val="0000FF"/>
                </a:solidFill>
                <a:hlinkClick r:id="rId2">
                  <a:extLst>
                    <a:ext uri="{A12FA001-AC4F-418D-AE19-62706E023703}">
                      <ahyp:hlinkClr xmlns:ahyp="http://schemas.microsoft.com/office/drawing/2018/hyperlinkcolor" val="tx"/>
                    </a:ext>
                  </a:extLst>
                </a:hlinkClick>
              </a:rPr>
              <a:t>https://safari.ethz.ch/safari-newsletter-january-2021/</a:t>
            </a:r>
            <a:r>
              <a:rPr lang="en-US" dirty="0">
                <a:solidFill>
                  <a:srgbClr val="0000FF"/>
                </a:solidFill>
              </a:rPr>
              <a:t> </a:t>
            </a:r>
          </a:p>
        </p:txBody>
      </p:sp>
      <p:sp>
        <p:nvSpPr>
          <p:cNvPr id="4" name="Slide Number Placeholder 3">
            <a:extLst>
              <a:ext uri="{FF2B5EF4-FFF2-40B4-BE49-F238E27FC236}">
                <a16:creationId xmlns:a16="http://schemas.microsoft.com/office/drawing/2014/main" id="{4CF7651E-CB74-5546-88F0-4BFB0FAD26C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418</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6" name="Picture 5">
            <a:extLst>
              <a:ext uri="{FF2B5EF4-FFF2-40B4-BE49-F238E27FC236}">
                <a16:creationId xmlns:a16="http://schemas.microsoft.com/office/drawing/2014/main" id="{904A22B3-8AF7-AF4E-A7B5-355DA91454CD}"/>
              </a:ext>
            </a:extLst>
          </p:cNvPr>
          <p:cNvPicPr>
            <a:picLocks noChangeAspect="1"/>
          </p:cNvPicPr>
          <p:nvPr/>
        </p:nvPicPr>
        <p:blipFill>
          <a:blip r:embed="rId3"/>
          <a:stretch>
            <a:fillRect/>
          </a:stretch>
        </p:blipFill>
        <p:spPr>
          <a:xfrm>
            <a:off x="1835696" y="1587726"/>
            <a:ext cx="5172394" cy="5259524"/>
          </a:xfrm>
          <a:prstGeom prst="rect">
            <a:avLst/>
          </a:prstGeom>
        </p:spPr>
      </p:pic>
    </p:spTree>
    <p:extLst>
      <p:ext uri="{BB962C8B-B14F-4D97-AF65-F5344CB8AC3E}">
        <p14:creationId xmlns:p14="http://schemas.microsoft.com/office/powerpoint/2010/main" val="1188175622"/>
      </p:ext>
    </p:extLst>
  </p:cSld>
  <p:clrMapOvr>
    <a:masterClrMapping/>
  </p:clrMapOvr>
  <p:transition/>
</p:sld>
</file>

<file path=ppt/slides/slide4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724D9-BF4B-C84C-BCD5-7809879BF7A7}"/>
              </a:ext>
            </a:extLst>
          </p:cNvPr>
          <p:cNvSpPr>
            <a:spLocks noGrp="1"/>
          </p:cNvSpPr>
          <p:nvPr>
            <p:ph type="title"/>
          </p:nvPr>
        </p:nvSpPr>
        <p:spPr>
          <a:xfrm>
            <a:off x="228600" y="152400"/>
            <a:ext cx="9095928" cy="1066800"/>
          </a:xfrm>
        </p:spPr>
        <p:txBody>
          <a:bodyPr/>
          <a:lstStyle/>
          <a:p>
            <a:r>
              <a:rPr lang="en-US" sz="3900" dirty="0"/>
              <a:t>SAFARI Newsletter December 2021 Edition</a:t>
            </a:r>
          </a:p>
        </p:txBody>
      </p:sp>
      <p:sp>
        <p:nvSpPr>
          <p:cNvPr id="3" name="Content Placeholder 2">
            <a:extLst>
              <a:ext uri="{FF2B5EF4-FFF2-40B4-BE49-F238E27FC236}">
                <a16:creationId xmlns:a16="http://schemas.microsoft.com/office/drawing/2014/main" id="{9A956061-CFC4-E042-9823-D90AFA8BA4DA}"/>
              </a:ext>
            </a:extLst>
          </p:cNvPr>
          <p:cNvSpPr>
            <a:spLocks noGrp="1"/>
          </p:cNvSpPr>
          <p:nvPr>
            <p:ph idx="1"/>
          </p:nvPr>
        </p:nvSpPr>
        <p:spPr>
          <a:xfrm>
            <a:off x="228600" y="908720"/>
            <a:ext cx="8610600" cy="5193723"/>
          </a:xfrm>
        </p:spPr>
        <p:txBody>
          <a:bodyPr/>
          <a:lstStyle/>
          <a:p>
            <a:r>
              <a:rPr lang="en-US" dirty="0">
                <a:solidFill>
                  <a:srgbClr val="0000FF"/>
                </a:solidFill>
                <a:hlinkClick r:id="rId2">
                  <a:extLst>
                    <a:ext uri="{A12FA001-AC4F-418D-AE19-62706E023703}">
                      <ahyp:hlinkClr xmlns:ahyp="http://schemas.microsoft.com/office/drawing/2018/hyperlinkcolor" val="tx"/>
                    </a:ext>
                  </a:extLst>
                </a:hlinkClick>
              </a:rPr>
              <a:t>https://safari.ethz.ch/safari-newsletter-december-2021/</a:t>
            </a:r>
            <a:r>
              <a:rPr lang="en-US" dirty="0">
                <a:solidFill>
                  <a:srgbClr val="0000FF"/>
                </a:solidFill>
              </a:rPr>
              <a:t> </a:t>
            </a:r>
          </a:p>
        </p:txBody>
      </p:sp>
      <p:sp>
        <p:nvSpPr>
          <p:cNvPr id="4" name="Slide Number Placeholder 3">
            <a:extLst>
              <a:ext uri="{FF2B5EF4-FFF2-40B4-BE49-F238E27FC236}">
                <a16:creationId xmlns:a16="http://schemas.microsoft.com/office/drawing/2014/main" id="{4CF7651E-CB74-5546-88F0-4BFB0FAD26C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419</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5" name="Picture 4">
            <a:extLst>
              <a:ext uri="{FF2B5EF4-FFF2-40B4-BE49-F238E27FC236}">
                <a16:creationId xmlns:a16="http://schemas.microsoft.com/office/drawing/2014/main" id="{84EC53B5-3233-994F-BDFE-96564493A1C1}"/>
              </a:ext>
            </a:extLst>
          </p:cNvPr>
          <p:cNvPicPr>
            <a:picLocks noChangeAspect="1"/>
          </p:cNvPicPr>
          <p:nvPr/>
        </p:nvPicPr>
        <p:blipFill>
          <a:blip r:embed="rId3"/>
          <a:stretch>
            <a:fillRect/>
          </a:stretch>
        </p:blipFill>
        <p:spPr>
          <a:xfrm>
            <a:off x="2413764" y="1440877"/>
            <a:ext cx="4316471" cy="5417123"/>
          </a:xfrm>
          <a:prstGeom prst="rect">
            <a:avLst/>
          </a:prstGeom>
        </p:spPr>
      </p:pic>
    </p:spTree>
    <p:extLst>
      <p:ext uri="{BB962C8B-B14F-4D97-AF65-F5344CB8AC3E}">
        <p14:creationId xmlns:p14="http://schemas.microsoft.com/office/powerpoint/2010/main" val="3964664636"/>
      </p:ext>
    </p:extLst>
  </p:cSld>
  <p:clrMapOvr>
    <a:masterClrMapping/>
  </p:clrMapOvr>
  <p:transition/>
</p:sld>
</file>

<file path=ppt/slides/slide4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Papers, Talks, Artifacts</a:t>
            </a:r>
          </a:p>
        </p:txBody>
      </p:sp>
      <p:sp>
        <p:nvSpPr>
          <p:cNvPr id="3" name="Content Placeholder 2"/>
          <p:cNvSpPr>
            <a:spLocks noGrp="1"/>
          </p:cNvSpPr>
          <p:nvPr>
            <p:ph idx="1"/>
          </p:nvPr>
        </p:nvSpPr>
        <p:spPr/>
        <p:txBody>
          <a:bodyPr/>
          <a:lstStyle/>
          <a:p>
            <a:endParaRPr lang="en-US" dirty="0"/>
          </a:p>
          <a:p>
            <a:r>
              <a:rPr lang="en-US" dirty="0"/>
              <a:t>All are available at</a:t>
            </a:r>
          </a:p>
          <a:p>
            <a:pPr marL="0" indent="0">
              <a:buNone/>
            </a:pPr>
            <a:endParaRPr lang="en-US" dirty="0"/>
          </a:p>
          <a:p>
            <a:pPr marL="344487" lvl="1" indent="0">
              <a:buNone/>
            </a:pPr>
            <a:r>
              <a:rPr lang="en-US" b="1" dirty="0">
                <a:solidFill>
                  <a:srgbClr val="0432FF"/>
                </a:solidFill>
                <a:hlinkClick r:id="rId2">
                  <a:extLst>
                    <a:ext uri="{A12FA001-AC4F-418D-AE19-62706E023703}">
                      <ahyp:hlinkClr xmlns:ahyp="http://schemas.microsoft.com/office/drawing/2018/hyperlinkcolor" val="tx"/>
                    </a:ext>
                  </a:extLst>
                </a:hlinkClick>
              </a:rPr>
              <a:t>https://people.inf.ethz.ch/omutlu/projects.htm</a:t>
            </a:r>
            <a:r>
              <a:rPr lang="en-US" b="1" dirty="0">
                <a:solidFill>
                  <a:srgbClr val="0432FF"/>
                </a:solidFill>
              </a:rPr>
              <a:t> </a:t>
            </a:r>
          </a:p>
          <a:p>
            <a:pPr marL="344487" lvl="1" indent="0">
              <a:buNone/>
            </a:pPr>
            <a:endParaRPr lang="en-US" dirty="0">
              <a:solidFill>
                <a:srgbClr val="0432FF"/>
              </a:solidFill>
            </a:endParaRPr>
          </a:p>
          <a:p>
            <a:pPr marL="344487" lvl="1" indent="0">
              <a:buNone/>
            </a:pPr>
            <a:r>
              <a:rPr lang="en-US" b="1" dirty="0">
                <a:solidFill>
                  <a:srgbClr val="0432FF"/>
                </a:solidFill>
                <a:hlinkClick r:id="rId3">
                  <a:extLst>
                    <a:ext uri="{A12FA001-AC4F-418D-AE19-62706E023703}">
                      <ahyp:hlinkClr xmlns:ahyp="http://schemas.microsoft.com/office/drawing/2018/hyperlinkcolor" val="tx"/>
                    </a:ext>
                  </a:extLst>
                </a:hlinkClick>
              </a:rPr>
              <a:t>https://www.youtube.com/onurmutlulectures</a:t>
            </a:r>
            <a:r>
              <a:rPr lang="en-US" b="1" dirty="0">
                <a:solidFill>
                  <a:srgbClr val="0432FF"/>
                </a:solidFill>
              </a:rPr>
              <a:t> </a:t>
            </a:r>
          </a:p>
          <a:p>
            <a:pPr marL="344487" lvl="1" indent="0">
              <a:buNone/>
            </a:pPr>
            <a:endParaRPr lang="en-US" b="1" dirty="0">
              <a:solidFill>
                <a:srgbClr val="0432FF"/>
              </a:solidFill>
            </a:endParaRPr>
          </a:p>
          <a:p>
            <a:pPr marL="344487" lvl="1" indent="0">
              <a:buNone/>
            </a:pPr>
            <a:r>
              <a:rPr lang="en-US" b="1" u="sng" dirty="0">
                <a:solidFill>
                  <a:srgbClr val="0432FF"/>
                </a:solidFill>
              </a:rPr>
              <a:t>https://</a:t>
            </a:r>
            <a:r>
              <a:rPr lang="en-US" b="1" u="sng" dirty="0" err="1">
                <a:solidFill>
                  <a:srgbClr val="0432FF"/>
                </a:solidFill>
              </a:rPr>
              <a:t>github.com</a:t>
            </a:r>
            <a:r>
              <a:rPr lang="en-US" b="1" u="sng" dirty="0">
                <a:solidFill>
                  <a:srgbClr val="0432FF"/>
                </a:solidFill>
              </a:rPr>
              <a:t>/CMU-SAFARI/ </a:t>
            </a:r>
          </a:p>
          <a:p>
            <a:pPr marL="344487" lvl="1" indent="0">
              <a:buNone/>
            </a:pPr>
            <a:endParaRPr lang="en-US" b="1" dirty="0">
              <a:solidFill>
                <a:srgbClr val="0432FF"/>
              </a:solidFill>
            </a:endParaRPr>
          </a:p>
          <a:p>
            <a:pPr marL="344487" lvl="1" indent="0">
              <a:buNone/>
            </a:pPr>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420</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330896778"/>
      </p:ext>
    </p:extLst>
  </p:cSld>
  <p:clrMapOvr>
    <a:masterClrMapping/>
  </p:clrMapOvr>
  <p:transition/>
</p:sld>
</file>

<file path=ppt/slides/slide4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Open Source Tools: SAFARI GitHub</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421</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Arial" charset="0"/>
            </a:endParaRPr>
          </a:p>
        </p:txBody>
      </p:sp>
      <p:sp>
        <p:nvSpPr>
          <p:cNvPr id="9" name="TextBox 8">
            <a:extLst>
              <a:ext uri="{FF2B5EF4-FFF2-40B4-BE49-F238E27FC236}">
                <a16:creationId xmlns:a16="http://schemas.microsoft.com/office/drawing/2014/main" id="{A0AA7D28-7410-C24A-A6ED-5E77A789D28D}"/>
              </a:ext>
            </a:extLst>
          </p:cNvPr>
          <p:cNvSpPr txBox="1"/>
          <p:nvPr/>
        </p:nvSpPr>
        <p:spPr>
          <a:xfrm>
            <a:off x="2461487" y="6488668"/>
            <a:ext cx="422102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a:t>
            </a:r>
            <a:r>
              <a:rPr kumimoji="0" lang="en-US" sz="1800" b="1" i="0" u="none" strike="noStrike" kern="1200" cap="none" spc="0" normalizeH="0" baseline="0" noProof="0" dirty="0" err="1">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github.com</a:t>
            </a:r>
            <a:r>
              <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/CMU-SAFARI/</a:t>
            </a:r>
            <a:endParaRPr kumimoji="0" lang="en-US" sz="18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endParaRPr>
          </a:p>
        </p:txBody>
      </p:sp>
      <p:pic>
        <p:nvPicPr>
          <p:cNvPr id="10" name="Picture 9">
            <a:extLst>
              <a:ext uri="{FF2B5EF4-FFF2-40B4-BE49-F238E27FC236}">
                <a16:creationId xmlns:a16="http://schemas.microsoft.com/office/drawing/2014/main" id="{7A33925B-5EFF-634A-B5E3-0801A7BBAF06}"/>
              </a:ext>
            </a:extLst>
          </p:cNvPr>
          <p:cNvPicPr>
            <a:picLocks noChangeAspect="1"/>
          </p:cNvPicPr>
          <p:nvPr/>
        </p:nvPicPr>
        <p:blipFill>
          <a:blip r:embed="rId3"/>
          <a:stretch>
            <a:fillRect/>
          </a:stretch>
        </p:blipFill>
        <p:spPr>
          <a:xfrm>
            <a:off x="1066800" y="998982"/>
            <a:ext cx="6934200" cy="5478018"/>
          </a:xfrm>
          <a:prstGeom prst="rect">
            <a:avLst/>
          </a:prstGeom>
        </p:spPr>
      </p:pic>
    </p:spTree>
    <p:extLst>
      <p:ext uri="{BB962C8B-B14F-4D97-AF65-F5344CB8AC3E}">
        <p14:creationId xmlns:p14="http://schemas.microsoft.com/office/powerpoint/2010/main" val="2769702956"/>
      </p:ext>
    </p:extLst>
  </p:cSld>
  <p:clrMapOvr>
    <a:masterClrMapping/>
  </p:clrMapOvr>
  <p:transition/>
</p:sld>
</file>

<file path=ppt/slides/slide4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E45834-7BF4-9943-8A82-003424C4F6FF}"/>
              </a:ext>
            </a:extLst>
          </p:cNvPr>
          <p:cNvSpPr>
            <a:spLocks noGrp="1"/>
          </p:cNvSpPr>
          <p:nvPr>
            <p:ph type="title"/>
          </p:nvPr>
        </p:nvSpPr>
        <p:spPr/>
        <p:txBody>
          <a:bodyPr/>
          <a:lstStyle/>
          <a:p>
            <a:r>
              <a:rPr lang="en-US" dirty="0"/>
              <a:t>SAFARI PhD and Post-Doc Alumni</a:t>
            </a:r>
          </a:p>
        </p:txBody>
      </p:sp>
      <p:sp>
        <p:nvSpPr>
          <p:cNvPr id="3" name="Content Placeholder 2">
            <a:extLst>
              <a:ext uri="{FF2B5EF4-FFF2-40B4-BE49-F238E27FC236}">
                <a16:creationId xmlns:a16="http://schemas.microsoft.com/office/drawing/2014/main" id="{0208545D-6BE8-214F-8FA8-31D6D671DB8F}"/>
              </a:ext>
            </a:extLst>
          </p:cNvPr>
          <p:cNvSpPr>
            <a:spLocks noGrp="1"/>
          </p:cNvSpPr>
          <p:nvPr>
            <p:ph idx="1"/>
          </p:nvPr>
        </p:nvSpPr>
        <p:spPr>
          <a:xfrm>
            <a:off x="228600" y="908720"/>
            <a:ext cx="8915400" cy="5267672"/>
          </a:xfrm>
        </p:spPr>
        <p:txBody>
          <a:bodyPr/>
          <a:lstStyle/>
          <a:p>
            <a:r>
              <a:rPr lang="en-US" sz="1800" dirty="0">
                <a:solidFill>
                  <a:srgbClr val="0000FF"/>
                </a:solidFill>
                <a:hlinkClick r:id="rId2">
                  <a:extLst>
                    <a:ext uri="{A12FA001-AC4F-418D-AE19-62706E023703}">
                      <ahyp:hlinkClr xmlns:ahyp="http://schemas.microsoft.com/office/drawing/2018/hyperlinkcolor" val="tx"/>
                    </a:ext>
                  </a:extLst>
                </a:hlinkClick>
              </a:rPr>
              <a:t>https://safari.ethz.ch/safari-alumni/</a:t>
            </a:r>
            <a:endParaRPr lang="en-US" sz="1800" dirty="0">
              <a:solidFill>
                <a:srgbClr val="0000FF"/>
              </a:solidFill>
            </a:endParaRPr>
          </a:p>
          <a:p>
            <a:endParaRPr lang="en-US" sz="800" dirty="0"/>
          </a:p>
          <a:p>
            <a:endParaRPr lang="en-US" sz="800" dirty="0"/>
          </a:p>
          <a:p>
            <a:r>
              <a:rPr lang="en-US" sz="1200" dirty="0" err="1"/>
              <a:t>Minesh</a:t>
            </a:r>
            <a:r>
              <a:rPr lang="en-US" sz="1200" dirty="0"/>
              <a:t> Patel (ETH Zurich), </a:t>
            </a:r>
            <a:r>
              <a:rPr lang="en-US" sz="1200" dirty="0">
                <a:solidFill>
                  <a:srgbClr val="FF0000"/>
                </a:solidFill>
              </a:rPr>
              <a:t>MICRO 2020 and DSN 2020 Best Paper Awards; ISCA Hall of Fame 2021</a:t>
            </a:r>
          </a:p>
          <a:p>
            <a:r>
              <a:rPr lang="en-US" sz="1200" dirty="0" err="1"/>
              <a:t>Damla</a:t>
            </a:r>
            <a:r>
              <a:rPr lang="en-US" sz="1200" dirty="0"/>
              <a:t> </a:t>
            </a:r>
            <a:r>
              <a:rPr lang="en-US" sz="1200" dirty="0" err="1"/>
              <a:t>Senol</a:t>
            </a:r>
            <a:r>
              <a:rPr lang="en-US" sz="1200" dirty="0"/>
              <a:t> Cali (</a:t>
            </a:r>
            <a:r>
              <a:rPr lang="en-US" sz="1200" dirty="0" err="1"/>
              <a:t>Bionano</a:t>
            </a:r>
            <a:r>
              <a:rPr lang="en-US" sz="1200" dirty="0"/>
              <a:t> Genomics), </a:t>
            </a:r>
            <a:r>
              <a:rPr lang="en-US" sz="1200" dirty="0">
                <a:solidFill>
                  <a:srgbClr val="FF0000"/>
                </a:solidFill>
              </a:rPr>
              <a:t>SRC TECHCON 2019 Best Student Presentation Award</a:t>
            </a:r>
          </a:p>
          <a:p>
            <a:r>
              <a:rPr lang="en-US" sz="1200" dirty="0" err="1"/>
              <a:t>Nastaran</a:t>
            </a:r>
            <a:r>
              <a:rPr lang="en-US" sz="1200" dirty="0"/>
              <a:t> </a:t>
            </a:r>
            <a:r>
              <a:rPr lang="en-US" sz="1200" dirty="0" err="1"/>
              <a:t>Hajinazar</a:t>
            </a:r>
            <a:r>
              <a:rPr lang="en-US" sz="1200" dirty="0"/>
              <a:t> (ETH Zurich)</a:t>
            </a:r>
          </a:p>
          <a:p>
            <a:r>
              <a:rPr lang="en-US" sz="1200" dirty="0"/>
              <a:t>Gagandeep Singh (ETH Zurich), </a:t>
            </a:r>
            <a:r>
              <a:rPr lang="en-US" sz="1200" dirty="0">
                <a:solidFill>
                  <a:srgbClr val="FF0000"/>
                </a:solidFill>
              </a:rPr>
              <a:t>FPL 2020 Best Paper Award Finalist</a:t>
            </a:r>
          </a:p>
          <a:p>
            <a:r>
              <a:rPr lang="en-US" sz="1200" dirty="0" err="1"/>
              <a:t>Amirali</a:t>
            </a:r>
            <a:r>
              <a:rPr lang="en-US" sz="1200" dirty="0"/>
              <a:t> </a:t>
            </a:r>
            <a:r>
              <a:rPr lang="en-US" sz="1200" dirty="0" err="1"/>
              <a:t>Boroumand</a:t>
            </a:r>
            <a:r>
              <a:rPr lang="en-US" sz="1200" dirty="0"/>
              <a:t> (Stanford Univ </a:t>
            </a:r>
            <a:r>
              <a:rPr lang="en-US" sz="1200" dirty="0">
                <a:sym typeface="Wingdings" pitchFamily="2" charset="2"/>
              </a:rPr>
              <a:t> Google</a:t>
            </a:r>
            <a:r>
              <a:rPr lang="en-US" sz="1200" dirty="0"/>
              <a:t>), </a:t>
            </a:r>
            <a:r>
              <a:rPr lang="en-US" sz="1200" dirty="0">
                <a:solidFill>
                  <a:srgbClr val="FF0000"/>
                </a:solidFill>
              </a:rPr>
              <a:t>SRC TECHCON 2018 Best Student Presentation Award</a:t>
            </a:r>
            <a:endParaRPr lang="en-US" sz="1200" dirty="0"/>
          </a:p>
          <a:p>
            <a:r>
              <a:rPr lang="en-US" sz="1200" dirty="0" err="1"/>
              <a:t>Jeremie</a:t>
            </a:r>
            <a:r>
              <a:rPr lang="en-US" sz="1200" dirty="0"/>
              <a:t> Kim (ETH Zurich), </a:t>
            </a:r>
            <a:r>
              <a:rPr lang="en-US" sz="1200" dirty="0">
                <a:solidFill>
                  <a:srgbClr val="FF0000"/>
                </a:solidFill>
              </a:rPr>
              <a:t>EDAA Outstanding Dissertation Award 2020; IEEE Micro Top Picks 2019; ISCA/MICRO </a:t>
            </a:r>
            <a:r>
              <a:rPr lang="en-US" sz="1200" dirty="0" err="1">
                <a:solidFill>
                  <a:srgbClr val="FF0000"/>
                </a:solidFill>
              </a:rPr>
              <a:t>HoF</a:t>
            </a:r>
            <a:r>
              <a:rPr lang="en-US" sz="1200" dirty="0">
                <a:solidFill>
                  <a:srgbClr val="FF0000"/>
                </a:solidFill>
              </a:rPr>
              <a:t> 2021</a:t>
            </a:r>
          </a:p>
          <a:p>
            <a:r>
              <a:rPr lang="en-US" sz="1200" dirty="0"/>
              <a:t>Nandita Vijaykumar (Univ. of Toronto, Assistant Professor), </a:t>
            </a:r>
            <a:r>
              <a:rPr lang="en-US" sz="1200" dirty="0">
                <a:solidFill>
                  <a:srgbClr val="FF0000"/>
                </a:solidFill>
              </a:rPr>
              <a:t>ISCA Hall of Fame 2021</a:t>
            </a:r>
          </a:p>
          <a:p>
            <a:r>
              <a:rPr lang="en-US" sz="1200" dirty="0"/>
              <a:t>Kevin Hsieh (Microsoft Research, Senior Researcher)</a:t>
            </a:r>
          </a:p>
          <a:p>
            <a:r>
              <a:rPr lang="en-US" sz="1200" dirty="0"/>
              <a:t>Justin Meza (Facebook), </a:t>
            </a:r>
            <a:r>
              <a:rPr lang="en-US" sz="1200" dirty="0" err="1">
                <a:solidFill>
                  <a:srgbClr val="FF0000"/>
                </a:solidFill>
              </a:rPr>
              <a:t>HiPEAC</a:t>
            </a:r>
            <a:r>
              <a:rPr lang="en-US" sz="1200" dirty="0">
                <a:solidFill>
                  <a:srgbClr val="FF0000"/>
                </a:solidFill>
              </a:rPr>
              <a:t> 2015 Best Student Presentation Award; ICCD 2012 Best Paper Award</a:t>
            </a:r>
            <a:endParaRPr lang="en-US" sz="1200" dirty="0"/>
          </a:p>
          <a:p>
            <a:r>
              <a:rPr lang="en-US" sz="1200" dirty="0"/>
              <a:t>Mohammed Alser (ETH Zurich), </a:t>
            </a:r>
            <a:r>
              <a:rPr lang="en-US" sz="1200" dirty="0">
                <a:solidFill>
                  <a:srgbClr val="FF0000"/>
                </a:solidFill>
              </a:rPr>
              <a:t>IEEE Turkey Best PhD Thesis Award 2018</a:t>
            </a:r>
          </a:p>
          <a:p>
            <a:r>
              <a:rPr lang="en-US" sz="1200" dirty="0"/>
              <a:t>Yixin Luo (Google), </a:t>
            </a:r>
            <a:r>
              <a:rPr lang="en-US" sz="1200" dirty="0">
                <a:solidFill>
                  <a:srgbClr val="FF0000"/>
                </a:solidFill>
              </a:rPr>
              <a:t>HPCA 2015 Best Paper Session</a:t>
            </a:r>
          </a:p>
          <a:p>
            <a:r>
              <a:rPr lang="en-US" sz="1200" dirty="0"/>
              <a:t>Kevin Chang (Facebook), </a:t>
            </a:r>
            <a:r>
              <a:rPr lang="en-US" sz="1200" dirty="0">
                <a:solidFill>
                  <a:srgbClr val="FF0000"/>
                </a:solidFill>
              </a:rPr>
              <a:t>SRC TECHCON 2016 Best Student Presentation Award</a:t>
            </a:r>
            <a:endParaRPr lang="en-US" sz="1200" dirty="0"/>
          </a:p>
          <a:p>
            <a:r>
              <a:rPr lang="en-US" sz="1200" dirty="0" err="1"/>
              <a:t>Rachata</a:t>
            </a:r>
            <a:r>
              <a:rPr lang="en-US" sz="1200" dirty="0"/>
              <a:t> Ausavarungnirun (KMUNTB, Assistant Professor), </a:t>
            </a:r>
            <a:r>
              <a:rPr lang="en-US" sz="1200" dirty="0">
                <a:solidFill>
                  <a:srgbClr val="FF0000"/>
                </a:solidFill>
              </a:rPr>
              <a:t>NOCS 2015 and NOCS 2012 Best Paper Award Finalist</a:t>
            </a:r>
            <a:endParaRPr lang="en-US" sz="1200" dirty="0"/>
          </a:p>
          <a:p>
            <a:r>
              <a:rPr lang="en-US" sz="1200" dirty="0"/>
              <a:t>Gennady Pekhimenko (Univ. of Toronto, Assistant Professor), </a:t>
            </a:r>
            <a:r>
              <a:rPr lang="en-US" sz="1200" dirty="0">
                <a:solidFill>
                  <a:srgbClr val="FF0000"/>
                </a:solidFill>
              </a:rPr>
              <a:t>ISCA Hall of Fame 2021; ASPLOS 2015 SRC Winner</a:t>
            </a:r>
          </a:p>
          <a:p>
            <a:r>
              <a:rPr lang="en-US" sz="1200" dirty="0" err="1"/>
              <a:t>Vivek</a:t>
            </a:r>
            <a:r>
              <a:rPr lang="en-US" sz="1200" dirty="0"/>
              <a:t> Seshadri (Microsoft Research)</a:t>
            </a:r>
          </a:p>
          <a:p>
            <a:r>
              <a:rPr lang="en-US" sz="1200" dirty="0" err="1"/>
              <a:t>Donghyuk</a:t>
            </a:r>
            <a:r>
              <a:rPr lang="en-US" sz="1200" dirty="0"/>
              <a:t> Lee (NVIDIA Research, Senior Researcher), </a:t>
            </a:r>
            <a:r>
              <a:rPr lang="en-US" sz="1200" dirty="0">
                <a:solidFill>
                  <a:srgbClr val="FF0000"/>
                </a:solidFill>
              </a:rPr>
              <a:t>HPCA Hall of Fame 2018</a:t>
            </a:r>
          </a:p>
          <a:p>
            <a:r>
              <a:rPr lang="en-US" sz="1200" dirty="0" err="1"/>
              <a:t>Yoongu</a:t>
            </a:r>
            <a:r>
              <a:rPr lang="en-US" sz="1200" dirty="0"/>
              <a:t> Kim (Software Robotics </a:t>
            </a:r>
            <a:r>
              <a:rPr lang="en-US" sz="1200" dirty="0">
                <a:sym typeface="Wingdings" pitchFamily="2" charset="2"/>
              </a:rPr>
              <a:t> </a:t>
            </a:r>
            <a:r>
              <a:rPr lang="en-US" sz="1200" dirty="0"/>
              <a:t>Google), </a:t>
            </a:r>
            <a:r>
              <a:rPr lang="en-US" sz="1200" dirty="0">
                <a:solidFill>
                  <a:srgbClr val="FF0000"/>
                </a:solidFill>
              </a:rPr>
              <a:t>TCAD’19 Top Pick Award; IEEE Micro Top Picks’10</a:t>
            </a:r>
            <a:r>
              <a:rPr lang="en-US" sz="1200">
                <a:solidFill>
                  <a:srgbClr val="FF0000"/>
                </a:solidFill>
              </a:rPr>
              <a:t>; HPCA’10 </a:t>
            </a:r>
            <a:r>
              <a:rPr lang="en-US" sz="1200" dirty="0">
                <a:solidFill>
                  <a:srgbClr val="FF0000"/>
                </a:solidFill>
              </a:rPr>
              <a:t>Best Paper Session</a:t>
            </a:r>
          </a:p>
          <a:p>
            <a:r>
              <a:rPr lang="en-US" sz="1200" dirty="0"/>
              <a:t>Lavanya Subramanian (Intel Labs </a:t>
            </a:r>
            <a:r>
              <a:rPr lang="en-US" sz="1200" dirty="0">
                <a:sym typeface="Wingdings" pitchFamily="2" charset="2"/>
              </a:rPr>
              <a:t> Facebook)</a:t>
            </a:r>
          </a:p>
          <a:p>
            <a:endParaRPr lang="en-US" sz="1200" dirty="0">
              <a:sym typeface="Wingdings" pitchFamily="2" charset="2"/>
            </a:endParaRPr>
          </a:p>
          <a:p>
            <a:r>
              <a:rPr lang="en-US" sz="1200" dirty="0">
                <a:sym typeface="Wingdings" pitchFamily="2" charset="2"/>
              </a:rPr>
              <a:t>Samira Khan (Univ. of Virginia, </a:t>
            </a:r>
            <a:r>
              <a:rPr lang="en-US" sz="1200" dirty="0"/>
              <a:t>Assistant Professor), </a:t>
            </a:r>
            <a:r>
              <a:rPr lang="en-US" sz="1200" dirty="0">
                <a:solidFill>
                  <a:srgbClr val="FF0000"/>
                </a:solidFill>
              </a:rPr>
              <a:t>HPCA 2014 Best Paper Session</a:t>
            </a:r>
            <a:endParaRPr lang="en-US" sz="1200" dirty="0"/>
          </a:p>
          <a:p>
            <a:r>
              <a:rPr lang="en-US" sz="1200" dirty="0"/>
              <a:t>Saugata Ghose (Univ. of Illinois, Assistant Professor), </a:t>
            </a:r>
            <a:r>
              <a:rPr lang="en-US" sz="1200" dirty="0">
                <a:solidFill>
                  <a:srgbClr val="FF0000"/>
                </a:solidFill>
              </a:rPr>
              <a:t>DFRWS-EU 2017 Best Paper Award</a:t>
            </a:r>
          </a:p>
          <a:p>
            <a:r>
              <a:rPr lang="en-US" sz="1200" dirty="0"/>
              <a:t>Jawad Haj-Yahya (Huawei Research Zurich, Principal Researcher)</a:t>
            </a:r>
          </a:p>
          <a:p>
            <a:endParaRPr lang="en-US" dirty="0"/>
          </a:p>
        </p:txBody>
      </p:sp>
      <p:sp>
        <p:nvSpPr>
          <p:cNvPr id="4" name="Slide Number Placeholder 3">
            <a:extLst>
              <a:ext uri="{FF2B5EF4-FFF2-40B4-BE49-F238E27FC236}">
                <a16:creationId xmlns:a16="http://schemas.microsoft.com/office/drawing/2014/main" id="{C3C01774-BE9E-3D42-B94B-B8FF6A081159}"/>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422</a:t>
            </a:fld>
            <a:endParaRPr kumimoji="0" lang="en-US" altLang="en-US" sz="1600" b="0" i="0" u="none" strike="noStrike" kern="1200" cap="none" spc="0" normalizeH="0" baseline="0" noProof="0" dirty="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129066267"/>
      </p:ext>
    </p:extLst>
  </p:cSld>
  <p:clrMapOvr>
    <a:masterClrMapping/>
  </p:clrMapOvr>
  <p:transition/>
</p:sld>
</file>

<file path=ppt/slides/slide4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Principle: Teaching and Research</a:t>
            </a:r>
          </a:p>
        </p:txBody>
      </p:sp>
      <p:sp>
        <p:nvSpPr>
          <p:cNvPr id="3" name="Content Placeholder 2"/>
          <p:cNvSpPr>
            <a:spLocks noGrp="1"/>
          </p:cNvSpPr>
          <p:nvPr>
            <p:ph idx="1"/>
          </p:nvPr>
        </p:nvSpPr>
        <p:spPr>
          <a:xfrm>
            <a:off x="0" y="1340768"/>
            <a:ext cx="9144000" cy="2088232"/>
          </a:xfrm>
        </p:spPr>
        <p:txBody>
          <a:bodyPr/>
          <a:lstStyle/>
          <a:p>
            <a:pPr marL="0" indent="0" algn="ctr">
              <a:buNone/>
            </a:pPr>
            <a:r>
              <a:rPr lang="en-US" sz="6400" dirty="0">
                <a:solidFill>
                  <a:srgbClr val="FF0000"/>
                </a:solidFill>
              </a:rPr>
              <a:t>…</a:t>
            </a:r>
          </a:p>
          <a:p>
            <a:pPr marL="0" indent="0" algn="ctr">
              <a:buNone/>
            </a:pPr>
            <a:r>
              <a:rPr lang="en-US" sz="6000" dirty="0">
                <a:solidFill>
                  <a:srgbClr val="0000FF"/>
                </a:solidFill>
              </a:rPr>
              <a:t>Teaching drives Research</a:t>
            </a:r>
          </a:p>
          <a:p>
            <a:pPr marL="0" indent="0" algn="ctr">
              <a:buNone/>
            </a:pPr>
            <a:r>
              <a:rPr lang="en-US" sz="6000" dirty="0">
                <a:solidFill>
                  <a:srgbClr val="FF0000"/>
                </a:solidFill>
              </a:rPr>
              <a:t>Research drives Teaching</a:t>
            </a:r>
          </a:p>
          <a:p>
            <a:pPr marL="0" indent="0" algn="ctr">
              <a:buNone/>
            </a:pPr>
            <a:r>
              <a:rPr lang="en-US" sz="6000" dirty="0">
                <a:solidFill>
                  <a:srgbClr val="0432FF"/>
                </a:solidFill>
              </a:rPr>
              <a:t>… </a:t>
            </a:r>
          </a:p>
          <a:p>
            <a:pPr marL="0" indent="0" algn="ctr">
              <a:buNone/>
            </a:pPr>
            <a:r>
              <a:rPr lang="en-US" sz="6000" dirty="0">
                <a:solidFill>
                  <a:srgbClr val="FF0000"/>
                </a:solidFill>
              </a:rPr>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423</a:t>
            </a:fld>
            <a:endParaRPr kumimoji="0" 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128923129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Principle: Learning and Scholarship</a:t>
            </a:r>
          </a:p>
        </p:txBody>
      </p:sp>
      <p:sp>
        <p:nvSpPr>
          <p:cNvPr id="3" name="Content Placeholder 2"/>
          <p:cNvSpPr>
            <a:spLocks noGrp="1"/>
          </p:cNvSpPr>
          <p:nvPr>
            <p:ph idx="1"/>
          </p:nvPr>
        </p:nvSpPr>
        <p:spPr>
          <a:xfrm>
            <a:off x="0" y="2276872"/>
            <a:ext cx="9144000" cy="2088232"/>
          </a:xfrm>
        </p:spPr>
        <p:txBody>
          <a:bodyPr/>
          <a:lstStyle/>
          <a:p>
            <a:pPr marL="0" indent="0" algn="ctr">
              <a:buNone/>
            </a:pPr>
            <a:r>
              <a:rPr lang="en-US" sz="6400" dirty="0">
                <a:solidFill>
                  <a:srgbClr val="0000FF"/>
                </a:solidFill>
              </a:rPr>
              <a:t>Focus on</a:t>
            </a:r>
          </a:p>
          <a:p>
            <a:pPr marL="0" indent="0" algn="ctr">
              <a:buNone/>
            </a:pPr>
            <a:r>
              <a:rPr lang="en-US" sz="6400" dirty="0">
                <a:solidFill>
                  <a:srgbClr val="FF0000"/>
                </a:solidFill>
              </a:rPr>
              <a:t>learning and scholarship</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424</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835622075"/>
      </p:ext>
    </p:extLst>
  </p:cSld>
  <p:clrMapOvr>
    <a:masterClrMapping/>
  </p:clrMapOvr>
  <p:transition/>
</p:sld>
</file>

<file path=ppt/slides/slide4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Principle: Insight and Ideas</a:t>
            </a:r>
          </a:p>
        </p:txBody>
      </p:sp>
      <p:sp>
        <p:nvSpPr>
          <p:cNvPr id="3" name="Content Placeholder 2"/>
          <p:cNvSpPr>
            <a:spLocks noGrp="1"/>
          </p:cNvSpPr>
          <p:nvPr>
            <p:ph idx="1"/>
          </p:nvPr>
        </p:nvSpPr>
        <p:spPr>
          <a:xfrm>
            <a:off x="0" y="2420888"/>
            <a:ext cx="9144000" cy="2088232"/>
          </a:xfrm>
        </p:spPr>
        <p:txBody>
          <a:bodyPr/>
          <a:lstStyle/>
          <a:p>
            <a:pPr marL="0" indent="0" algn="ctr">
              <a:buNone/>
            </a:pPr>
            <a:r>
              <a:rPr lang="en-US" sz="6400" dirty="0">
                <a:solidFill>
                  <a:srgbClr val="0000FF"/>
                </a:solidFill>
              </a:rPr>
              <a:t>Focus on Insight</a:t>
            </a:r>
          </a:p>
          <a:p>
            <a:pPr marL="0" indent="0" algn="ctr">
              <a:buNone/>
            </a:pPr>
            <a:r>
              <a:rPr lang="en-US" sz="6400" dirty="0">
                <a:solidFill>
                  <a:srgbClr val="FF0000"/>
                </a:solidFill>
              </a:rPr>
              <a:t>Encourage New Ideas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425</a:t>
            </a:fld>
            <a:endParaRPr kumimoji="0" 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1189851481"/>
      </p:ext>
    </p:extLst>
  </p:cSld>
  <p:clrMapOvr>
    <a:masterClrMapping/>
  </p:clrMapOvr>
  <p:transition/>
</p:sld>
</file>

<file path=ppt/slides/slide4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2BDC41-E99E-614E-B240-6AE2EE689A04}"/>
              </a:ext>
            </a:extLst>
          </p:cNvPr>
          <p:cNvSpPr>
            <a:spLocks noGrp="1"/>
          </p:cNvSpPr>
          <p:nvPr>
            <p:ph type="title"/>
          </p:nvPr>
        </p:nvSpPr>
        <p:spPr/>
        <p:txBody>
          <a:bodyPr/>
          <a:lstStyle/>
          <a:p>
            <a:r>
              <a:rPr lang="en-US" dirty="0"/>
              <a:t>Principle: Learning and Scholarship</a:t>
            </a:r>
          </a:p>
        </p:txBody>
      </p:sp>
      <p:sp>
        <p:nvSpPr>
          <p:cNvPr id="3" name="Content Placeholder 2">
            <a:extLst>
              <a:ext uri="{FF2B5EF4-FFF2-40B4-BE49-F238E27FC236}">
                <a16:creationId xmlns:a16="http://schemas.microsoft.com/office/drawing/2014/main" id="{13B59334-8EFC-3F4D-A8ED-1074F35B271A}"/>
              </a:ext>
            </a:extLst>
          </p:cNvPr>
          <p:cNvSpPr>
            <a:spLocks noGrp="1"/>
          </p:cNvSpPr>
          <p:nvPr>
            <p:ph idx="1"/>
          </p:nvPr>
        </p:nvSpPr>
        <p:spPr/>
        <p:txBody>
          <a:bodyPr/>
          <a:lstStyle/>
          <a:p>
            <a:endParaRPr lang="en-US"/>
          </a:p>
        </p:txBody>
      </p:sp>
      <p:sp>
        <p:nvSpPr>
          <p:cNvPr id="5" name="Content Placeholder 2">
            <a:extLst>
              <a:ext uri="{FF2B5EF4-FFF2-40B4-BE49-F238E27FC236}">
                <a16:creationId xmlns:a16="http://schemas.microsoft.com/office/drawing/2014/main" id="{92EC0F82-89AB-4E40-B757-7D0F59CC1BB3}"/>
              </a:ext>
            </a:extLst>
          </p:cNvPr>
          <p:cNvSpPr txBox="1">
            <a:spLocks/>
          </p:cNvSpPr>
          <p:nvPr/>
        </p:nvSpPr>
        <p:spPr bwMode="auto">
          <a:xfrm>
            <a:off x="0" y="2564904"/>
            <a:ext cx="9144000" cy="208823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ctr"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6400" b="0" i="0" u="none" strike="noStrike" kern="0" cap="none" spc="0" normalizeH="0" baseline="0" noProof="0" dirty="0">
                <a:ln>
                  <a:noFill/>
                </a:ln>
                <a:solidFill>
                  <a:srgbClr val="0000FF"/>
                </a:solidFill>
                <a:effectLst/>
                <a:uLnTx/>
                <a:uFillTx/>
                <a:latin typeface="Tahoma"/>
                <a:ea typeface="+mn-ea"/>
                <a:cs typeface="+mn-cs"/>
              </a:rPr>
              <a:t>The quality of your work defines your impact</a:t>
            </a:r>
            <a:endParaRPr kumimoji="0" lang="en-US" sz="6400" b="0"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3423896364"/>
      </p:ext>
    </p:extLst>
  </p:cSld>
  <p:clrMapOvr>
    <a:masterClrMapping/>
  </p:clrMapOvr>
  <p:transition/>
</p:sld>
</file>

<file path=ppt/slides/slide4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2BDC41-E99E-614E-B240-6AE2EE689A04}"/>
              </a:ext>
            </a:extLst>
          </p:cNvPr>
          <p:cNvSpPr>
            <a:spLocks noGrp="1"/>
          </p:cNvSpPr>
          <p:nvPr>
            <p:ph type="title"/>
          </p:nvPr>
        </p:nvSpPr>
        <p:spPr/>
        <p:txBody>
          <a:bodyPr/>
          <a:lstStyle/>
          <a:p>
            <a:r>
              <a:rPr lang="en-US" dirty="0"/>
              <a:t>Principle: Good Mindset, Goals &amp; Focus</a:t>
            </a:r>
          </a:p>
        </p:txBody>
      </p:sp>
      <p:sp>
        <p:nvSpPr>
          <p:cNvPr id="3" name="Content Placeholder 2">
            <a:extLst>
              <a:ext uri="{FF2B5EF4-FFF2-40B4-BE49-F238E27FC236}">
                <a16:creationId xmlns:a16="http://schemas.microsoft.com/office/drawing/2014/main" id="{13B59334-8EFC-3F4D-A8ED-1074F35B271A}"/>
              </a:ext>
            </a:extLst>
          </p:cNvPr>
          <p:cNvSpPr>
            <a:spLocks noGrp="1"/>
          </p:cNvSpPr>
          <p:nvPr>
            <p:ph idx="1"/>
          </p:nvPr>
        </p:nvSpPr>
        <p:spPr/>
        <p:txBody>
          <a:bodyPr/>
          <a:lstStyle/>
          <a:p>
            <a:endParaRPr lang="en-US"/>
          </a:p>
        </p:txBody>
      </p:sp>
      <p:sp>
        <p:nvSpPr>
          <p:cNvPr id="5" name="Content Placeholder 2">
            <a:extLst>
              <a:ext uri="{FF2B5EF4-FFF2-40B4-BE49-F238E27FC236}">
                <a16:creationId xmlns:a16="http://schemas.microsoft.com/office/drawing/2014/main" id="{92EC0F82-89AB-4E40-B757-7D0F59CC1BB3}"/>
              </a:ext>
            </a:extLst>
          </p:cNvPr>
          <p:cNvSpPr txBox="1">
            <a:spLocks/>
          </p:cNvSpPr>
          <p:nvPr/>
        </p:nvSpPr>
        <p:spPr bwMode="auto">
          <a:xfrm>
            <a:off x="0" y="1950368"/>
            <a:ext cx="9144000" cy="208823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ctr"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6400" b="0" i="0" u="none" strike="noStrike" kern="0" cap="none" spc="0" normalizeH="0" baseline="0" noProof="0" dirty="0">
                <a:ln>
                  <a:noFill/>
                </a:ln>
                <a:solidFill>
                  <a:srgbClr val="0000FF"/>
                </a:solidFill>
                <a:effectLst/>
                <a:uLnTx/>
                <a:uFillTx/>
                <a:latin typeface="Tahoma"/>
                <a:ea typeface="+mn-ea"/>
                <a:cs typeface="+mn-cs"/>
              </a:rPr>
              <a:t>You can make a      </a:t>
            </a:r>
            <a:r>
              <a:rPr kumimoji="0" lang="en-US" sz="6400" b="0" i="0" u="none" strike="noStrike" kern="0" cap="none" spc="0" normalizeH="0" baseline="0" noProof="0" dirty="0">
                <a:ln>
                  <a:noFill/>
                </a:ln>
                <a:solidFill>
                  <a:srgbClr val="FF0000"/>
                </a:solidFill>
                <a:effectLst/>
                <a:uLnTx/>
                <a:uFillTx/>
                <a:latin typeface="Tahoma"/>
                <a:ea typeface="+mn-ea"/>
                <a:cs typeface="+mn-cs"/>
              </a:rPr>
              <a:t>good impact</a:t>
            </a:r>
            <a:r>
              <a:rPr kumimoji="0" lang="en-US" sz="6400" b="0" i="0" u="none" strike="noStrike" kern="0" cap="none" spc="0" normalizeH="0" baseline="0" noProof="0" dirty="0">
                <a:ln>
                  <a:noFill/>
                </a:ln>
                <a:solidFill>
                  <a:srgbClr val="0000FF"/>
                </a:solidFill>
                <a:effectLst/>
                <a:uLnTx/>
                <a:uFillTx/>
                <a:latin typeface="Tahoma"/>
                <a:ea typeface="+mn-ea"/>
                <a:cs typeface="+mn-cs"/>
              </a:rPr>
              <a:t>               on the world</a:t>
            </a:r>
            <a:endParaRPr kumimoji="0" lang="en-US" sz="6400" b="0"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3760626443"/>
      </p:ext>
    </p:extLst>
  </p:cSld>
  <p:clrMapOvr>
    <a:masterClrMapping/>
  </p:clrMapOvr>
  <p:transition/>
</p:sld>
</file>

<file path=ppt/slides/slide4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3F83A0-CBB7-2C49-A54F-7D0B38517961}"/>
              </a:ext>
            </a:extLst>
          </p:cNvPr>
          <p:cNvSpPr>
            <a:spLocks noGrp="1"/>
          </p:cNvSpPr>
          <p:nvPr>
            <p:ph type="title"/>
          </p:nvPr>
        </p:nvSpPr>
        <p:spPr>
          <a:xfrm>
            <a:off x="228600" y="152400"/>
            <a:ext cx="8915400" cy="1066800"/>
          </a:xfrm>
        </p:spPr>
        <p:txBody>
          <a:bodyPr/>
          <a:lstStyle/>
          <a:p>
            <a:r>
              <a:rPr lang="en-US" sz="3800" dirty="0"/>
              <a:t>Research &amp; Teaching: Some Overview Talks</a:t>
            </a:r>
          </a:p>
        </p:txBody>
      </p:sp>
      <p:sp>
        <p:nvSpPr>
          <p:cNvPr id="3" name="Content Placeholder 2">
            <a:extLst>
              <a:ext uri="{FF2B5EF4-FFF2-40B4-BE49-F238E27FC236}">
                <a16:creationId xmlns:a16="http://schemas.microsoft.com/office/drawing/2014/main" id="{EC4D894C-D45D-7449-8FC5-648E1A973741}"/>
              </a:ext>
            </a:extLst>
          </p:cNvPr>
          <p:cNvSpPr>
            <a:spLocks noGrp="1"/>
          </p:cNvSpPr>
          <p:nvPr>
            <p:ph idx="1"/>
          </p:nvPr>
        </p:nvSpPr>
        <p:spPr>
          <a:xfrm>
            <a:off x="228600" y="908720"/>
            <a:ext cx="8915400" cy="5456535"/>
          </a:xfrm>
        </p:spPr>
        <p:txBody>
          <a:bodyPr/>
          <a:lstStyle/>
          <a:p>
            <a:pPr marL="0" indent="0" algn="ctr">
              <a:buNone/>
            </a:pPr>
            <a:r>
              <a:rPr lang="en-US" sz="1600" b="1" dirty="0">
                <a:solidFill>
                  <a:srgbClr val="0432FF"/>
                </a:solidFill>
                <a:hlinkClick r:id="rId2">
                  <a:extLst>
                    <a:ext uri="{A12FA001-AC4F-418D-AE19-62706E023703}">
                      <ahyp:hlinkClr xmlns:ahyp="http://schemas.microsoft.com/office/drawing/2018/hyperlinkcolor" val="tx"/>
                    </a:ext>
                  </a:extLst>
                </a:hlinkClick>
              </a:rPr>
              <a:t>https://www.youtube.com/onurmutlulectures</a:t>
            </a:r>
            <a:endParaRPr lang="en-US" sz="1600" b="1" dirty="0">
              <a:solidFill>
                <a:srgbClr val="0432FF"/>
              </a:solidFill>
            </a:endParaRPr>
          </a:p>
          <a:p>
            <a:pPr marL="0" indent="0" algn="ctr">
              <a:buNone/>
            </a:pPr>
            <a:endParaRPr lang="en-US" sz="1100" dirty="0"/>
          </a:p>
          <a:p>
            <a:pPr marL="0" indent="0" algn="ctr">
              <a:buNone/>
            </a:pPr>
            <a:endParaRPr lang="en-US" sz="200" dirty="0"/>
          </a:p>
          <a:p>
            <a:r>
              <a:rPr lang="en-US" dirty="0"/>
              <a:t>Future Computing Architectures</a:t>
            </a:r>
          </a:p>
          <a:p>
            <a:pPr lvl="1"/>
            <a:r>
              <a:rPr lang="en-US" sz="1300" dirty="0">
                <a:solidFill>
                  <a:srgbClr val="0432FF"/>
                </a:solidFill>
                <a:hlinkClick r:id="rId3">
                  <a:extLst>
                    <a:ext uri="{A12FA001-AC4F-418D-AE19-62706E023703}">
                      <ahyp:hlinkClr xmlns:ahyp="http://schemas.microsoft.com/office/drawing/2018/hyperlinkcolor" val="tx"/>
                    </a:ext>
                  </a:extLst>
                </a:hlinkClick>
              </a:rPr>
              <a:t>https://www.youtube.com/watch?v=kgiZlSOcGFM&amp;list=PL5Q2soXY2Zi8D_5MGV6EnXEJHnV2YFBJl&amp;index=1</a:t>
            </a:r>
            <a:endParaRPr lang="en-US" sz="1300" dirty="0">
              <a:solidFill>
                <a:srgbClr val="0432FF"/>
              </a:solidFill>
            </a:endParaRPr>
          </a:p>
          <a:p>
            <a:pPr lvl="1"/>
            <a:endParaRPr lang="en-US" sz="800" dirty="0"/>
          </a:p>
          <a:p>
            <a:r>
              <a:rPr lang="en-US" dirty="0"/>
              <a:t>Enabling In-Memory Computation</a:t>
            </a:r>
          </a:p>
          <a:p>
            <a:pPr lvl="1"/>
            <a:r>
              <a:rPr lang="en-US" sz="1300" dirty="0">
                <a:solidFill>
                  <a:srgbClr val="0432FF"/>
                </a:solidFill>
                <a:hlinkClick r:id="rId4">
                  <a:extLst>
                    <a:ext uri="{A12FA001-AC4F-418D-AE19-62706E023703}">
                      <ahyp:hlinkClr xmlns:ahyp="http://schemas.microsoft.com/office/drawing/2018/hyperlinkcolor" val="tx"/>
                    </a:ext>
                  </a:extLst>
                </a:hlinkClick>
              </a:rPr>
              <a:t>https://www.youtube.com/watch?v=njX_14584Jw&amp;list=PL5Q2soXY2Zi8D_5MGV6EnXEJHnV2YFBJl&amp;index=16</a:t>
            </a:r>
            <a:r>
              <a:rPr lang="en-US" sz="1300" dirty="0">
                <a:solidFill>
                  <a:srgbClr val="0432FF"/>
                </a:solidFill>
              </a:rPr>
              <a:t> </a:t>
            </a:r>
          </a:p>
          <a:p>
            <a:pPr lvl="1"/>
            <a:endParaRPr lang="en-US" sz="800" dirty="0"/>
          </a:p>
          <a:p>
            <a:r>
              <a:rPr lang="en-US" dirty="0"/>
              <a:t>Accelerating Genome Analysis</a:t>
            </a:r>
          </a:p>
          <a:p>
            <a:pPr lvl="1"/>
            <a:r>
              <a:rPr lang="en-US" sz="1300" dirty="0">
                <a:solidFill>
                  <a:srgbClr val="0432FF"/>
                </a:solidFill>
                <a:hlinkClick r:id="rId5">
                  <a:extLst>
                    <a:ext uri="{A12FA001-AC4F-418D-AE19-62706E023703}">
                      <ahyp:hlinkClr xmlns:ahyp="http://schemas.microsoft.com/office/drawing/2018/hyperlinkcolor" val="tx"/>
                    </a:ext>
                  </a:extLst>
                </a:hlinkClick>
              </a:rPr>
              <a:t>https://www.youtube.com/watch?v=r7sn41lH-4A&amp;list=PL5Q2soXY2Zi8D_5MGV6EnXEJHnV2YFBJl&amp;index=41</a:t>
            </a:r>
            <a:r>
              <a:rPr lang="en-US" sz="1300" dirty="0">
                <a:solidFill>
                  <a:srgbClr val="0432FF"/>
                </a:solidFill>
              </a:rPr>
              <a:t> </a:t>
            </a:r>
          </a:p>
          <a:p>
            <a:pPr lvl="1"/>
            <a:endParaRPr lang="en-US" sz="800" dirty="0"/>
          </a:p>
          <a:p>
            <a:r>
              <a:rPr lang="en-US" dirty="0"/>
              <a:t>Rethinking Memory System Design</a:t>
            </a:r>
          </a:p>
          <a:p>
            <a:pPr lvl="1"/>
            <a:r>
              <a:rPr lang="en-US" sz="1300" dirty="0">
                <a:solidFill>
                  <a:srgbClr val="0432FF"/>
                </a:solidFill>
                <a:hlinkClick r:id="rId6">
                  <a:extLst>
                    <a:ext uri="{A12FA001-AC4F-418D-AE19-62706E023703}">
                      <ahyp:hlinkClr xmlns:ahyp="http://schemas.microsoft.com/office/drawing/2018/hyperlinkcolor" val="tx"/>
                    </a:ext>
                  </a:extLst>
                </a:hlinkClick>
              </a:rPr>
              <a:t>https://www.youtube.com/watch?v=F7xZLNMIY1E&amp;list=PL5Q2soXY2Zi8D_5MGV6EnXEJHnV2YFBJl&amp;index=3</a:t>
            </a:r>
            <a:endParaRPr lang="en-US" sz="1300" dirty="0">
              <a:solidFill>
                <a:srgbClr val="0432FF"/>
              </a:solidFill>
            </a:endParaRPr>
          </a:p>
          <a:p>
            <a:pPr lvl="1"/>
            <a:endParaRPr lang="en-US" sz="800" dirty="0"/>
          </a:p>
          <a:p>
            <a:r>
              <a:rPr lang="en-US" dirty="0"/>
              <a:t>Intelligent Architectures for Intelligent Machines</a:t>
            </a:r>
          </a:p>
          <a:p>
            <a:pPr lvl="1"/>
            <a:r>
              <a:rPr lang="en-US" sz="1300" dirty="0">
                <a:solidFill>
                  <a:srgbClr val="0432FF"/>
                </a:solidFill>
                <a:hlinkClick r:id="rId7">
                  <a:extLst>
                    <a:ext uri="{A12FA001-AC4F-418D-AE19-62706E023703}">
                      <ahyp:hlinkClr xmlns:ahyp="http://schemas.microsoft.com/office/drawing/2018/hyperlinkcolor" val="tx"/>
                    </a:ext>
                  </a:extLst>
                </a:hlinkClick>
              </a:rPr>
              <a:t>https://www.youtube.com/watch?v=c6_LgzuNdkw&amp;list=PL5Q2soXY2Zi8D_5MGV6EnXEJHnV2YFBJl&amp;index=25</a:t>
            </a:r>
            <a:r>
              <a:rPr lang="en-US" sz="1300" dirty="0">
                <a:solidFill>
                  <a:srgbClr val="0432FF"/>
                </a:solidFill>
              </a:rPr>
              <a:t> </a:t>
            </a:r>
          </a:p>
          <a:p>
            <a:pPr lvl="1"/>
            <a:endParaRPr lang="en-US" sz="800" dirty="0"/>
          </a:p>
          <a:p>
            <a:r>
              <a:rPr lang="en-US" dirty="0"/>
              <a:t>The Story of RowHammer</a:t>
            </a:r>
          </a:p>
          <a:p>
            <a:pPr lvl="1"/>
            <a:r>
              <a:rPr lang="en-US" sz="1300" dirty="0">
                <a:solidFill>
                  <a:srgbClr val="0432FF"/>
                </a:solidFill>
                <a:hlinkClick r:id="rId8">
                  <a:extLst>
                    <a:ext uri="{A12FA001-AC4F-418D-AE19-62706E023703}">
                      <ahyp:hlinkClr xmlns:ahyp="http://schemas.microsoft.com/office/drawing/2018/hyperlinkcolor" val="tx"/>
                    </a:ext>
                  </a:extLst>
                </a:hlinkClick>
              </a:rPr>
              <a:t>https://www.youtube.com/watch?v=sgd7PHQQ1AI&amp;list=PL5Q2soXY2Zi8D_5MGV6EnXEJHnV2YFBJl&amp;index=39</a:t>
            </a:r>
            <a:r>
              <a:rPr lang="en-US" sz="1300" dirty="0">
                <a:solidFill>
                  <a:srgbClr val="0432FF"/>
                </a:solidFill>
              </a:rPr>
              <a:t> </a:t>
            </a:r>
          </a:p>
        </p:txBody>
      </p:sp>
      <p:sp>
        <p:nvSpPr>
          <p:cNvPr id="4" name="Slide Number Placeholder 3">
            <a:extLst>
              <a:ext uri="{FF2B5EF4-FFF2-40B4-BE49-F238E27FC236}">
                <a16:creationId xmlns:a16="http://schemas.microsoft.com/office/drawing/2014/main" id="{311C77FB-9ABB-7441-88CE-6327AE3144E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428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4107585820"/>
      </p:ext>
    </p:extLst>
  </p:cSld>
  <p:clrMapOvr>
    <a:masterClrMapping/>
  </p:clrMapOvr>
  <p:transition/>
</p:sld>
</file>

<file path=ppt/slides/slide4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FDC03F-D161-E245-931A-AD7F4A463876}"/>
              </a:ext>
            </a:extLst>
          </p:cNvPr>
          <p:cNvSpPr>
            <a:spLocks noGrp="1"/>
          </p:cNvSpPr>
          <p:nvPr>
            <p:ph type="title"/>
          </p:nvPr>
        </p:nvSpPr>
        <p:spPr/>
        <p:txBody>
          <a:bodyPr/>
          <a:lstStyle/>
          <a:p>
            <a:r>
              <a:rPr lang="en-US" dirty="0"/>
              <a:t>Online Courses &amp; Lectures</a:t>
            </a:r>
          </a:p>
        </p:txBody>
      </p:sp>
      <p:sp>
        <p:nvSpPr>
          <p:cNvPr id="3" name="Content Placeholder 2">
            <a:extLst>
              <a:ext uri="{FF2B5EF4-FFF2-40B4-BE49-F238E27FC236}">
                <a16:creationId xmlns:a16="http://schemas.microsoft.com/office/drawing/2014/main" id="{477AA677-0510-9649-A9AF-28360FF80377}"/>
              </a:ext>
            </a:extLst>
          </p:cNvPr>
          <p:cNvSpPr>
            <a:spLocks noGrp="1"/>
          </p:cNvSpPr>
          <p:nvPr>
            <p:ph idx="1"/>
          </p:nvPr>
        </p:nvSpPr>
        <p:spPr>
          <a:xfrm>
            <a:off x="228600" y="908720"/>
            <a:ext cx="8610600" cy="5267672"/>
          </a:xfrm>
        </p:spPr>
        <p:txBody>
          <a:bodyPr/>
          <a:lstStyle/>
          <a:p>
            <a:r>
              <a:rPr lang="en-US" b="1" dirty="0">
                <a:solidFill>
                  <a:srgbClr val="FF0000"/>
                </a:solidFill>
              </a:rPr>
              <a:t>First Computer Architecture &amp; Digital Design Course</a:t>
            </a:r>
          </a:p>
          <a:p>
            <a:pPr lvl="1"/>
            <a:r>
              <a:rPr lang="en-US" dirty="0"/>
              <a:t>Digital Design and Computer Architecture </a:t>
            </a:r>
          </a:p>
          <a:p>
            <a:pPr lvl="1"/>
            <a:r>
              <a:rPr lang="en-US" b="1" dirty="0"/>
              <a:t>Spring 2021 Livestream</a:t>
            </a:r>
            <a:r>
              <a:rPr lang="en-US" dirty="0"/>
              <a:t> Edition: </a:t>
            </a:r>
            <a:r>
              <a:rPr lang="en-US" dirty="0">
                <a:solidFill>
                  <a:srgbClr val="0432FF"/>
                </a:solidFill>
                <a:hlinkClick r:id="rId2">
                  <a:extLst>
                    <a:ext uri="{A12FA001-AC4F-418D-AE19-62706E023703}">
                      <ahyp:hlinkClr xmlns:ahyp="http://schemas.microsoft.com/office/drawing/2018/hyperlinkcolor" val="tx"/>
                    </a:ext>
                  </a:extLst>
                </a:hlinkClick>
              </a:rPr>
              <a:t>https://www.youtube.com/watch?v=LbC0EZY8yw4&amp;list=PL5Q2soXY2Zi_uej3aY39YB5pfW4SJ7LlN</a:t>
            </a:r>
            <a:r>
              <a:rPr lang="en-US" dirty="0">
                <a:solidFill>
                  <a:srgbClr val="0432FF"/>
                </a:solidFill>
              </a:rPr>
              <a:t> </a:t>
            </a:r>
          </a:p>
          <a:p>
            <a:pPr lvl="1"/>
            <a:endParaRPr lang="en-US" dirty="0">
              <a:solidFill>
                <a:srgbClr val="0432FF"/>
              </a:solidFill>
            </a:endParaRPr>
          </a:p>
          <a:p>
            <a:r>
              <a:rPr lang="en-US" b="1" dirty="0">
                <a:solidFill>
                  <a:srgbClr val="FF0000"/>
                </a:solidFill>
              </a:rPr>
              <a:t>Advanced Computer Architecture Course</a:t>
            </a:r>
          </a:p>
          <a:p>
            <a:pPr lvl="1"/>
            <a:r>
              <a:rPr lang="en-US" dirty="0"/>
              <a:t>Computer Architecture</a:t>
            </a:r>
          </a:p>
          <a:p>
            <a:pPr lvl="1"/>
            <a:r>
              <a:rPr lang="en-US" b="1" dirty="0"/>
              <a:t>Fall 2021 Livestream</a:t>
            </a:r>
            <a:r>
              <a:rPr lang="en-US" dirty="0"/>
              <a:t> Edition: </a:t>
            </a:r>
            <a:r>
              <a:rPr lang="en-US" dirty="0">
                <a:solidFill>
                  <a:srgbClr val="0432FF"/>
                </a:solidFill>
                <a:hlinkClick r:id="rId3">
                  <a:extLst>
                    <a:ext uri="{A12FA001-AC4F-418D-AE19-62706E023703}">
                      <ahyp:hlinkClr xmlns:ahyp="http://schemas.microsoft.com/office/drawing/2018/hyperlinkcolor" val="tx"/>
                    </a:ext>
                  </a:extLst>
                </a:hlinkClick>
              </a:rPr>
              <a:t>https://www.youtube.com/watch?v=c3mPdZA-Fmc&amp;list=PL5Q2soXY2Zi9xidyIgBxUz7xRPS-wisBN</a:t>
            </a:r>
            <a:r>
              <a:rPr lang="en-US" dirty="0">
                <a:solidFill>
                  <a:srgbClr val="0432FF"/>
                </a:solidFill>
              </a:rPr>
              <a:t> </a:t>
            </a:r>
          </a:p>
          <a:p>
            <a:pPr lvl="1"/>
            <a:r>
              <a:rPr lang="en-US" b="1" dirty="0"/>
              <a:t>Fall 2020 </a:t>
            </a:r>
            <a:r>
              <a:rPr lang="en-US" dirty="0"/>
              <a:t>Edition: </a:t>
            </a:r>
            <a:r>
              <a:rPr lang="en-US" dirty="0">
                <a:solidFill>
                  <a:srgbClr val="0432FF"/>
                </a:solidFill>
                <a:hlinkClick r:id="rId4">
                  <a:extLst>
                    <a:ext uri="{A12FA001-AC4F-418D-AE19-62706E023703}">
                      <ahyp:hlinkClr xmlns:ahyp="http://schemas.microsoft.com/office/drawing/2018/hyperlinkcolor" val="tx"/>
                    </a:ext>
                  </a:extLst>
                </a:hlinkClick>
              </a:rPr>
              <a:t>https://www.youtube.com/watch?v=4yfkM_5EFgo&amp;list=PL5Q2soXY2Zi-Mnk1PxjEIG32HAGILkTOF</a:t>
            </a:r>
            <a:r>
              <a:rPr lang="en-US" dirty="0">
                <a:solidFill>
                  <a:srgbClr val="0432FF"/>
                </a:solidFill>
              </a:rPr>
              <a:t> </a:t>
            </a:r>
          </a:p>
        </p:txBody>
      </p:sp>
      <p:sp>
        <p:nvSpPr>
          <p:cNvPr id="4" name="Slide Number Placeholder 3">
            <a:extLst>
              <a:ext uri="{FF2B5EF4-FFF2-40B4-BE49-F238E27FC236}">
                <a16:creationId xmlns:a16="http://schemas.microsoft.com/office/drawing/2014/main" id="{7A3A7E02-2643-AE47-9E89-F1453DDD1EA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6B85FA6F-504C-B945-91C4-019393BC2F64}"/>
              </a:ext>
            </a:extLst>
          </p:cNvPr>
          <p:cNvSpPr txBox="1"/>
          <p:nvPr/>
        </p:nvSpPr>
        <p:spPr>
          <a:xfrm>
            <a:off x="1835696" y="6400800"/>
            <a:ext cx="5610831"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5">
                  <a:extLst>
                    <a:ext uri="{A12FA001-AC4F-418D-AE19-62706E023703}">
                      <ahyp:hlinkClr xmlns:ahyp="http://schemas.microsoft.com/office/drawing/2018/hyperlinkcolor" val="tx"/>
                    </a:ext>
                  </a:extLst>
                </a:hlinkClick>
              </a:rPr>
              <a:t>https://www.youtube.com/onurmutlulectures</a:t>
            </a:r>
            <a:endParaRPr kumimoji="0" lang="en-US" sz="1800" b="1" i="0" u="none" strike="noStrike" kern="1200" cap="none" spc="0" normalizeH="0" baseline="0" noProof="0" dirty="0">
              <a:ln>
                <a:noFill/>
              </a:ln>
              <a:solidFill>
                <a:srgbClr val="0432FF"/>
              </a:solidFill>
              <a:effectLst/>
              <a:uLnTx/>
              <a:uFillTx/>
              <a:latin typeface="Tahom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795450970"/>
      </p:ext>
    </p:extLst>
  </p:cSld>
  <p:clrMapOvr>
    <a:masterClrMapping/>
  </p:clrMapOvr>
  <p:transition/>
</p:sld>
</file>

<file path=ppt/slides/slide4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148D39F-6516-0B4D-8586-9DC3102EB4B5}"/>
              </a:ext>
            </a:extLst>
          </p:cNvPr>
          <p:cNvPicPr>
            <a:picLocks noChangeAspect="1"/>
          </p:cNvPicPr>
          <p:nvPr/>
        </p:nvPicPr>
        <p:blipFill>
          <a:blip r:embed="rId2"/>
          <a:stretch>
            <a:fillRect/>
          </a:stretch>
        </p:blipFill>
        <p:spPr>
          <a:xfrm>
            <a:off x="1307915" y="0"/>
            <a:ext cx="6528169" cy="6858000"/>
          </a:xfrm>
          <a:prstGeom prst="rect">
            <a:avLst/>
          </a:prstGeom>
        </p:spPr>
      </p:pic>
      <p:sp>
        <p:nvSpPr>
          <p:cNvPr id="4" name="Slide Number Placeholder 3">
            <a:extLst>
              <a:ext uri="{FF2B5EF4-FFF2-40B4-BE49-F238E27FC236}">
                <a16:creationId xmlns:a16="http://schemas.microsoft.com/office/drawing/2014/main" id="{7A3A7E02-2643-AE47-9E89-F1453DDD1EA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6B85FA6F-504C-B945-91C4-019393BC2F64}"/>
              </a:ext>
            </a:extLst>
          </p:cNvPr>
          <p:cNvSpPr txBox="1"/>
          <p:nvPr/>
        </p:nvSpPr>
        <p:spPr>
          <a:xfrm>
            <a:off x="1835696" y="6527085"/>
            <a:ext cx="5610831"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https://www.youtube.com/onurmutlulectures</a:t>
            </a:r>
            <a:endParaRPr kumimoji="0" lang="en-US" sz="1800" b="1" i="0" u="none" strike="noStrike" kern="1200" cap="none" spc="0" normalizeH="0" baseline="0" noProof="0" dirty="0">
              <a:ln>
                <a:noFill/>
              </a:ln>
              <a:solidFill>
                <a:srgbClr val="0432FF"/>
              </a:solidFill>
              <a:effectLst/>
              <a:uLnTx/>
              <a:uFillTx/>
              <a:latin typeface="Tahom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624853011"/>
      </p:ext>
    </p:extLst>
  </p:cSld>
  <p:clrMapOvr>
    <a:masterClrMapping/>
  </p:clrMapOvr>
  <p:transition/>
</p:sld>
</file>

<file path=ppt/slides/slide4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p:txBody>
          <a:bodyPr/>
          <a:lstStyle/>
          <a:p>
            <a:r>
              <a:rPr lang="en-US" sz="3600" dirty="0"/>
              <a:t>DDCA (Spring 2021)</a:t>
            </a:r>
          </a:p>
        </p:txBody>
      </p:sp>
      <p:sp>
        <p:nvSpPr>
          <p:cNvPr id="3" name="Content Placeholder 2">
            <a:extLst>
              <a:ext uri="{FF2B5EF4-FFF2-40B4-BE49-F238E27FC236}">
                <a16:creationId xmlns:a16="http://schemas.microsoft.com/office/drawing/2014/main" id="{54F2CB04-4AC0-1446-84A7-E56C0F7E03D4}"/>
              </a:ext>
            </a:extLst>
          </p:cNvPr>
          <p:cNvSpPr>
            <a:spLocks noGrp="1"/>
          </p:cNvSpPr>
          <p:nvPr>
            <p:ph idx="1"/>
          </p:nvPr>
        </p:nvSpPr>
        <p:spPr>
          <a:xfrm>
            <a:off x="228600" y="1371600"/>
            <a:ext cx="3767336" cy="4876800"/>
          </a:xfrm>
        </p:spPr>
        <p:txBody>
          <a:bodyPr/>
          <a:lstStyle/>
          <a:p>
            <a:r>
              <a:rPr lang="en-US" sz="1600" dirty="0">
                <a:solidFill>
                  <a:srgbClr val="0432FF"/>
                </a:solidFill>
                <a:hlinkClick r:id="rId2">
                  <a:extLst>
                    <a:ext uri="{A12FA001-AC4F-418D-AE19-62706E023703}">
                      <ahyp:hlinkClr xmlns:ahyp="http://schemas.microsoft.com/office/drawing/2018/hyperlinkcolor" val="tx"/>
                    </a:ext>
                  </a:extLst>
                </a:hlinkClick>
              </a:rPr>
              <a:t>https://safari.ethz.ch/digitaltechnik/spring2021/doku.php?id=schedule</a:t>
            </a:r>
            <a:r>
              <a:rPr lang="en-US" sz="1600" dirty="0">
                <a:solidFill>
                  <a:srgbClr val="0432FF"/>
                </a:solidFill>
              </a:rPr>
              <a:t> </a:t>
            </a:r>
          </a:p>
          <a:p>
            <a:endParaRPr lang="en-US" sz="1600" dirty="0">
              <a:solidFill>
                <a:srgbClr val="0432FF"/>
              </a:solidFill>
            </a:endParaRPr>
          </a:p>
          <a:p>
            <a:endParaRPr lang="en-US" sz="1600" dirty="0">
              <a:solidFill>
                <a:srgbClr val="0432FF"/>
              </a:solidFill>
            </a:endParaRPr>
          </a:p>
          <a:p>
            <a:r>
              <a:rPr lang="en-US" sz="1600" dirty="0">
                <a:solidFill>
                  <a:srgbClr val="0432FF"/>
                </a:solidFill>
                <a:hlinkClick r:id="rId3">
                  <a:extLst>
                    <a:ext uri="{A12FA001-AC4F-418D-AE19-62706E023703}">
                      <ahyp:hlinkClr xmlns:ahyp="http://schemas.microsoft.com/office/drawing/2018/hyperlinkcolor" val="tx"/>
                    </a:ext>
                  </a:extLst>
                </a:hlinkClick>
              </a:rPr>
              <a:t>https://www.youtube.com/watch?v=LbC0EZY8yw4&amp;list=PL5Q2soXY2Zi_uej3aY39YB5pfW4SJ7LlN</a:t>
            </a:r>
            <a:r>
              <a:rPr lang="en-US" sz="1600" dirty="0">
                <a:solidFill>
                  <a:srgbClr val="0432FF"/>
                </a:solidFill>
              </a:rPr>
              <a:t> </a:t>
            </a:r>
          </a:p>
          <a:p>
            <a:endParaRPr lang="en-US" sz="1600" dirty="0">
              <a:solidFill>
                <a:srgbClr val="0432FF"/>
              </a:solidFill>
            </a:endParaRPr>
          </a:p>
          <a:p>
            <a:endParaRPr lang="en-US" sz="1600" dirty="0">
              <a:solidFill>
                <a:srgbClr val="0432FF"/>
              </a:solidFill>
            </a:endParaRPr>
          </a:p>
          <a:p>
            <a:r>
              <a:rPr lang="en-US" sz="1600" dirty="0"/>
              <a:t>Bachelor’s course</a:t>
            </a:r>
          </a:p>
          <a:p>
            <a:pPr lvl="1"/>
            <a:r>
              <a:rPr lang="en-US" sz="1400" dirty="0"/>
              <a:t>2</a:t>
            </a:r>
            <a:r>
              <a:rPr lang="en-US" sz="1400" baseline="30000" dirty="0"/>
              <a:t>nd</a:t>
            </a:r>
            <a:r>
              <a:rPr lang="en-US" sz="1400" dirty="0"/>
              <a:t> semester at ETH Zurich</a:t>
            </a:r>
          </a:p>
          <a:p>
            <a:pPr lvl="1"/>
            <a:r>
              <a:rPr lang="en-US" sz="1400" dirty="0"/>
              <a:t>Rigorous introduction into “How Computers Work”</a:t>
            </a:r>
          </a:p>
          <a:p>
            <a:pPr lvl="1"/>
            <a:r>
              <a:rPr lang="en-US" sz="1400" dirty="0"/>
              <a:t>Digital Design/Logic</a:t>
            </a:r>
          </a:p>
          <a:p>
            <a:pPr lvl="1"/>
            <a:r>
              <a:rPr lang="en-US" sz="1400" dirty="0"/>
              <a:t>Computer Architecture</a:t>
            </a:r>
          </a:p>
          <a:p>
            <a:pPr lvl="1"/>
            <a:r>
              <a:rPr lang="en-US" sz="1400" dirty="0"/>
              <a:t>10 FPGA Lab Assignments</a:t>
            </a:r>
          </a:p>
          <a:p>
            <a:pPr marL="344487" lvl="1" indent="0">
              <a:buNone/>
            </a:pPr>
            <a:endParaRPr lang="en-US" sz="1400" dirty="0"/>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4C04A543-CA72-7D4F-8DC0-45297D94986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23677CC6-D719-7241-A215-F041FDC91C31}"/>
              </a:ext>
            </a:extLst>
          </p:cNvPr>
          <p:cNvPicPr>
            <a:picLocks noChangeAspect="1"/>
          </p:cNvPicPr>
          <p:nvPr/>
        </p:nvPicPr>
        <p:blipFill>
          <a:blip r:embed="rId4"/>
          <a:stretch>
            <a:fillRect/>
          </a:stretch>
        </p:blipFill>
        <p:spPr>
          <a:xfrm>
            <a:off x="4355976" y="0"/>
            <a:ext cx="4841293" cy="6858000"/>
          </a:xfrm>
          <a:prstGeom prst="rect">
            <a:avLst/>
          </a:prstGeom>
        </p:spPr>
      </p:pic>
    </p:spTree>
    <p:extLst>
      <p:ext uri="{BB962C8B-B14F-4D97-AF65-F5344CB8AC3E}">
        <p14:creationId xmlns:p14="http://schemas.microsoft.com/office/powerpoint/2010/main" val="2166163845"/>
      </p:ext>
    </p:extLst>
  </p:cSld>
  <p:clrMapOvr>
    <a:masterClrMapping/>
  </p:clrMapOvr>
  <p:transition/>
</p:sld>
</file>

<file path=ppt/slides/slide4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p:txBody>
          <a:bodyPr/>
          <a:lstStyle/>
          <a:p>
            <a:r>
              <a:rPr lang="en-US" sz="3500" dirty="0"/>
              <a:t>Comp Arch (Fall 2020)</a:t>
            </a:r>
          </a:p>
        </p:txBody>
      </p:sp>
      <p:sp>
        <p:nvSpPr>
          <p:cNvPr id="3" name="Content Placeholder 2">
            <a:extLst>
              <a:ext uri="{FF2B5EF4-FFF2-40B4-BE49-F238E27FC236}">
                <a16:creationId xmlns:a16="http://schemas.microsoft.com/office/drawing/2014/main" id="{54F2CB04-4AC0-1446-84A7-E56C0F7E03D4}"/>
              </a:ext>
            </a:extLst>
          </p:cNvPr>
          <p:cNvSpPr>
            <a:spLocks noGrp="1"/>
          </p:cNvSpPr>
          <p:nvPr>
            <p:ph idx="1"/>
          </p:nvPr>
        </p:nvSpPr>
        <p:spPr>
          <a:xfrm>
            <a:off x="228600" y="1371600"/>
            <a:ext cx="4127376" cy="4876800"/>
          </a:xfrm>
        </p:spPr>
        <p:txBody>
          <a:bodyPr/>
          <a:lstStyle/>
          <a:p>
            <a:r>
              <a:rPr lang="en-US" sz="1600" dirty="0">
                <a:solidFill>
                  <a:srgbClr val="0432FF"/>
                </a:solidFill>
                <a:hlinkClick r:id="rId2">
                  <a:extLst>
                    <a:ext uri="{A12FA001-AC4F-418D-AE19-62706E023703}">
                      <ahyp:hlinkClr xmlns:ahyp="http://schemas.microsoft.com/office/drawing/2018/hyperlinkcolor" val="tx"/>
                    </a:ext>
                  </a:extLst>
                </a:hlinkClick>
              </a:rPr>
              <a:t>https://safari.ethz.ch/architecture/fall2020/doku.php?id=schedule</a:t>
            </a:r>
            <a:r>
              <a:rPr lang="en-US" sz="1600" dirty="0">
                <a:solidFill>
                  <a:srgbClr val="0432FF"/>
                </a:solidFill>
              </a:rPr>
              <a:t> </a:t>
            </a:r>
          </a:p>
          <a:p>
            <a:endParaRPr lang="en-US" sz="1600" dirty="0">
              <a:solidFill>
                <a:srgbClr val="0432FF"/>
              </a:solidFill>
            </a:endParaRPr>
          </a:p>
          <a:p>
            <a:endParaRPr lang="en-US" sz="1600" dirty="0">
              <a:solidFill>
                <a:srgbClr val="0432FF"/>
              </a:solidFill>
            </a:endParaRPr>
          </a:p>
          <a:p>
            <a:r>
              <a:rPr lang="en-US" sz="1600" dirty="0">
                <a:solidFill>
                  <a:srgbClr val="0432FF"/>
                </a:solidFill>
                <a:hlinkClick r:id="rId3">
                  <a:extLst>
                    <a:ext uri="{A12FA001-AC4F-418D-AE19-62706E023703}">
                      <ahyp:hlinkClr xmlns:ahyp="http://schemas.microsoft.com/office/drawing/2018/hyperlinkcolor" val="tx"/>
                    </a:ext>
                  </a:extLst>
                </a:hlinkClick>
              </a:rPr>
              <a:t>https://www.youtube.com/watch?v=c3mPdZA-Fmc&amp;list=PL5Q2soXY2Zi9xidyIgBxUz7xRPS-wisBN</a:t>
            </a:r>
            <a:endParaRPr lang="en-US" sz="1600" dirty="0">
              <a:solidFill>
                <a:srgbClr val="0432FF"/>
              </a:solidFill>
            </a:endParaRPr>
          </a:p>
          <a:p>
            <a:endParaRPr lang="en-US" sz="1600" dirty="0">
              <a:solidFill>
                <a:srgbClr val="0432FF"/>
              </a:solidFill>
            </a:endParaRPr>
          </a:p>
          <a:p>
            <a:endParaRPr lang="en-US" sz="1600" dirty="0">
              <a:solidFill>
                <a:srgbClr val="0432FF"/>
              </a:solidFill>
            </a:endParaRPr>
          </a:p>
          <a:p>
            <a:r>
              <a:rPr lang="en-US" sz="1600" dirty="0"/>
              <a:t>Master’s level course</a:t>
            </a:r>
          </a:p>
          <a:p>
            <a:pPr lvl="1"/>
            <a:r>
              <a:rPr lang="en-US" sz="1400" dirty="0"/>
              <a:t>Taken by Bachelor’s/Masters/PhD students</a:t>
            </a:r>
          </a:p>
          <a:p>
            <a:pPr lvl="1"/>
            <a:r>
              <a:rPr lang="en-US" sz="1400" dirty="0"/>
              <a:t>Cutting-edge research topics + fundamentals in Computer Architecture</a:t>
            </a:r>
          </a:p>
          <a:p>
            <a:pPr lvl="1"/>
            <a:r>
              <a:rPr lang="en-US" sz="1400" dirty="0"/>
              <a:t>5 Simulator-based Lab Assignments</a:t>
            </a:r>
          </a:p>
          <a:p>
            <a:pPr lvl="1"/>
            <a:r>
              <a:rPr lang="en-US" sz="1400" dirty="0"/>
              <a:t>Potential research exploration</a:t>
            </a:r>
          </a:p>
          <a:p>
            <a:pPr lvl="1"/>
            <a:r>
              <a:rPr lang="en-US" sz="1400" dirty="0"/>
              <a:t>Many research readings</a:t>
            </a:r>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4C04A543-CA72-7D4F-8DC0-45297D94986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6D47789A-BBAC-2448-B054-F1A7DF0E8C97}"/>
              </a:ext>
            </a:extLst>
          </p:cNvPr>
          <p:cNvPicPr>
            <a:picLocks noChangeAspect="1"/>
          </p:cNvPicPr>
          <p:nvPr/>
        </p:nvPicPr>
        <p:blipFill>
          <a:blip r:embed="rId4"/>
          <a:stretch>
            <a:fillRect/>
          </a:stretch>
        </p:blipFill>
        <p:spPr>
          <a:xfrm>
            <a:off x="4339219" y="0"/>
            <a:ext cx="4841293" cy="6858000"/>
          </a:xfrm>
          <a:prstGeom prst="rect">
            <a:avLst/>
          </a:prstGeom>
        </p:spPr>
      </p:pic>
    </p:spTree>
    <p:extLst>
      <p:ext uri="{BB962C8B-B14F-4D97-AF65-F5344CB8AC3E}">
        <p14:creationId xmlns:p14="http://schemas.microsoft.com/office/powerpoint/2010/main" val="1811078133"/>
      </p:ext>
    </p:extLst>
  </p:cSld>
  <p:clrMapOvr>
    <a:masterClrMapping/>
  </p:clrMapOvr>
  <p:transition/>
</p:sld>
</file>

<file path=ppt/slides/slide4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p:txBody>
          <a:bodyPr/>
          <a:lstStyle/>
          <a:p>
            <a:r>
              <a:rPr lang="en-US" sz="3500" b="1" dirty="0"/>
              <a:t>Comp Arch (Current)</a:t>
            </a:r>
          </a:p>
        </p:txBody>
      </p:sp>
      <p:sp>
        <p:nvSpPr>
          <p:cNvPr id="3" name="Content Placeholder 2">
            <a:extLst>
              <a:ext uri="{FF2B5EF4-FFF2-40B4-BE49-F238E27FC236}">
                <a16:creationId xmlns:a16="http://schemas.microsoft.com/office/drawing/2014/main" id="{54F2CB04-4AC0-1446-84A7-E56C0F7E03D4}"/>
              </a:ext>
            </a:extLst>
          </p:cNvPr>
          <p:cNvSpPr>
            <a:spLocks noGrp="1"/>
          </p:cNvSpPr>
          <p:nvPr>
            <p:ph idx="1"/>
          </p:nvPr>
        </p:nvSpPr>
        <p:spPr>
          <a:xfrm>
            <a:off x="228600" y="1371600"/>
            <a:ext cx="4127376" cy="4876800"/>
          </a:xfrm>
        </p:spPr>
        <p:txBody>
          <a:bodyPr/>
          <a:lstStyle/>
          <a:p>
            <a:r>
              <a:rPr lang="en-US" sz="1600" dirty="0">
                <a:solidFill>
                  <a:srgbClr val="0432FF"/>
                </a:solidFill>
                <a:hlinkClick r:id="rId2">
                  <a:extLst>
                    <a:ext uri="{A12FA001-AC4F-418D-AE19-62706E023703}">
                      <ahyp:hlinkClr xmlns:ahyp="http://schemas.microsoft.com/office/drawing/2018/hyperlinkcolor" val="tx"/>
                    </a:ext>
                  </a:extLst>
                </a:hlinkClick>
              </a:rPr>
              <a:t>https://safari.ethz.ch/architecture/fall2021/doku.php?id=schedule</a:t>
            </a:r>
            <a:r>
              <a:rPr lang="en-US" sz="1600" dirty="0">
                <a:solidFill>
                  <a:srgbClr val="0432FF"/>
                </a:solidFill>
              </a:rPr>
              <a:t> </a:t>
            </a:r>
          </a:p>
          <a:p>
            <a:endParaRPr lang="en-US" sz="1600" dirty="0">
              <a:solidFill>
                <a:srgbClr val="0432FF"/>
              </a:solidFill>
            </a:endParaRPr>
          </a:p>
          <a:p>
            <a:endParaRPr lang="en-US" sz="1600" dirty="0">
              <a:solidFill>
                <a:srgbClr val="0432FF"/>
              </a:solidFill>
            </a:endParaRPr>
          </a:p>
          <a:p>
            <a:r>
              <a:rPr lang="en-US" sz="1600" b="1" dirty="0">
                <a:solidFill>
                  <a:srgbClr val="0432FF"/>
                </a:solidFill>
                <a:hlinkClick r:id="rId3">
                  <a:extLst>
                    <a:ext uri="{A12FA001-AC4F-418D-AE19-62706E023703}">
                      <ahyp:hlinkClr xmlns:ahyp="http://schemas.microsoft.com/office/drawing/2018/hyperlinkcolor" val="tx"/>
                    </a:ext>
                  </a:extLst>
                </a:hlinkClick>
              </a:rPr>
              <a:t>Youtube Livestream:</a:t>
            </a:r>
          </a:p>
          <a:p>
            <a:pPr lvl="1"/>
            <a:r>
              <a:rPr lang="en-US" sz="1400" dirty="0">
                <a:solidFill>
                  <a:srgbClr val="0432FF"/>
                </a:solidFill>
                <a:hlinkClick r:id="rId3">
                  <a:extLst>
                    <a:ext uri="{A12FA001-AC4F-418D-AE19-62706E023703}">
                      <ahyp:hlinkClr xmlns:ahyp="http://schemas.microsoft.com/office/drawing/2018/hyperlinkcolor" val="tx"/>
                    </a:ext>
                  </a:extLst>
                </a:hlinkClick>
              </a:rPr>
              <a:t>https://www.youtube.com/watch?v=4yfkM_5EFgo&amp;list=PL5Q2soXY2Zi-Mnk1PxjEIG32HAGILkTOF</a:t>
            </a:r>
            <a:r>
              <a:rPr lang="en-US" sz="1400" dirty="0">
                <a:solidFill>
                  <a:srgbClr val="0432FF"/>
                </a:solidFill>
              </a:rPr>
              <a:t> </a:t>
            </a:r>
          </a:p>
          <a:p>
            <a:endParaRPr lang="en-US" sz="1600" dirty="0">
              <a:solidFill>
                <a:srgbClr val="0432FF"/>
              </a:solidFill>
            </a:endParaRPr>
          </a:p>
          <a:p>
            <a:endParaRPr lang="en-US" sz="1600" dirty="0">
              <a:solidFill>
                <a:srgbClr val="0432FF"/>
              </a:solidFill>
            </a:endParaRPr>
          </a:p>
          <a:p>
            <a:r>
              <a:rPr lang="en-US" sz="1600" dirty="0"/>
              <a:t>Master’s level course</a:t>
            </a:r>
          </a:p>
          <a:p>
            <a:pPr lvl="1"/>
            <a:r>
              <a:rPr lang="en-US" sz="1400" dirty="0"/>
              <a:t>Taken by Bachelor’s/Masters/PhD students</a:t>
            </a:r>
          </a:p>
          <a:p>
            <a:pPr lvl="1"/>
            <a:r>
              <a:rPr lang="en-US" sz="1400" dirty="0"/>
              <a:t>Cutting-edge research topics + fundamentals in Computer Architecture</a:t>
            </a:r>
          </a:p>
          <a:p>
            <a:pPr lvl="1"/>
            <a:r>
              <a:rPr lang="en-US" sz="1400" dirty="0"/>
              <a:t>5 Simulator-based Lab Assignments</a:t>
            </a:r>
          </a:p>
          <a:p>
            <a:pPr lvl="1"/>
            <a:r>
              <a:rPr lang="en-US" sz="1400" dirty="0"/>
              <a:t>Potential research exploration</a:t>
            </a:r>
          </a:p>
          <a:p>
            <a:pPr lvl="1"/>
            <a:r>
              <a:rPr lang="en-US" sz="1400" dirty="0"/>
              <a:t>Many research readings</a:t>
            </a:r>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4C04A543-CA72-7D4F-8DC0-45297D94986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433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Arial" charset="0"/>
            </a:endParaRPr>
          </a:p>
        </p:txBody>
      </p:sp>
      <p:pic>
        <p:nvPicPr>
          <p:cNvPr id="5" name="Picture 4">
            <a:extLst>
              <a:ext uri="{FF2B5EF4-FFF2-40B4-BE49-F238E27FC236}">
                <a16:creationId xmlns:a16="http://schemas.microsoft.com/office/drawing/2014/main" id="{2002B39F-F9F6-0D45-86BF-3F9C84862418}"/>
              </a:ext>
            </a:extLst>
          </p:cNvPr>
          <p:cNvPicPr>
            <a:picLocks noChangeAspect="1"/>
          </p:cNvPicPr>
          <p:nvPr/>
        </p:nvPicPr>
        <p:blipFill>
          <a:blip r:embed="rId4"/>
          <a:stretch>
            <a:fillRect/>
          </a:stretch>
        </p:blipFill>
        <p:spPr>
          <a:xfrm>
            <a:off x="4932040" y="0"/>
            <a:ext cx="4074863" cy="6858000"/>
          </a:xfrm>
          <a:prstGeom prst="rect">
            <a:avLst/>
          </a:prstGeom>
        </p:spPr>
      </p:pic>
    </p:spTree>
    <p:extLst>
      <p:ext uri="{BB962C8B-B14F-4D97-AF65-F5344CB8AC3E}">
        <p14:creationId xmlns:p14="http://schemas.microsoft.com/office/powerpoint/2010/main" val="251928851"/>
      </p:ext>
    </p:extLst>
  </p:cSld>
  <p:clrMapOvr>
    <a:masterClrMapping/>
  </p:clrMapOvr>
  <p:transition/>
</p:sld>
</file>

<file path=ppt/slides/slide4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924DBD-7386-E548-9311-2557F3BAE9E3}"/>
              </a:ext>
            </a:extLst>
          </p:cNvPr>
          <p:cNvSpPr>
            <a:spLocks noGrp="1"/>
          </p:cNvSpPr>
          <p:nvPr>
            <p:ph type="title"/>
          </p:nvPr>
        </p:nvSpPr>
        <p:spPr/>
        <p:txBody>
          <a:bodyPr/>
          <a:lstStyle/>
          <a:p>
            <a:r>
              <a:rPr lang="en-US" dirty="0"/>
              <a:t>Seminar (Spring’21)</a:t>
            </a:r>
          </a:p>
        </p:txBody>
      </p:sp>
      <p:sp>
        <p:nvSpPr>
          <p:cNvPr id="3" name="Content Placeholder 2">
            <a:extLst>
              <a:ext uri="{FF2B5EF4-FFF2-40B4-BE49-F238E27FC236}">
                <a16:creationId xmlns:a16="http://schemas.microsoft.com/office/drawing/2014/main" id="{E0BA17E6-9C4E-9E40-AEFE-0119F6C9C0CE}"/>
              </a:ext>
            </a:extLst>
          </p:cNvPr>
          <p:cNvSpPr>
            <a:spLocks noGrp="1"/>
          </p:cNvSpPr>
          <p:nvPr>
            <p:ph idx="1"/>
          </p:nvPr>
        </p:nvSpPr>
        <p:spPr>
          <a:xfrm>
            <a:off x="228600" y="1371600"/>
            <a:ext cx="4193300" cy="4876800"/>
          </a:xfrm>
        </p:spPr>
        <p:txBody>
          <a:bodyPr/>
          <a:lstStyle/>
          <a:p>
            <a:r>
              <a:rPr lang="en-US" sz="1600" dirty="0">
                <a:solidFill>
                  <a:srgbClr val="0432FF"/>
                </a:solidFill>
                <a:hlinkClick r:id="rId2">
                  <a:extLst>
                    <a:ext uri="{A12FA001-AC4F-418D-AE19-62706E023703}">
                      <ahyp:hlinkClr xmlns:ahyp="http://schemas.microsoft.com/office/drawing/2018/hyperlinkcolor" val="tx"/>
                    </a:ext>
                  </a:extLst>
                </a:hlinkClick>
              </a:rPr>
              <a:t>https://safari.ethz.ch/architecture_seminar/spring2021/doku.php?id=schedule</a:t>
            </a:r>
            <a:r>
              <a:rPr lang="en-US" sz="1600" dirty="0">
                <a:solidFill>
                  <a:srgbClr val="0432FF"/>
                </a:solidFill>
              </a:rPr>
              <a:t> </a:t>
            </a:r>
          </a:p>
          <a:p>
            <a:endParaRPr lang="en-US" sz="1600" dirty="0">
              <a:solidFill>
                <a:srgbClr val="0432FF"/>
              </a:solidFill>
            </a:endParaRPr>
          </a:p>
          <a:p>
            <a:r>
              <a:rPr lang="en-US" sz="1600" dirty="0">
                <a:solidFill>
                  <a:srgbClr val="0432FF"/>
                </a:solidFill>
                <a:hlinkClick r:id="rId3">
                  <a:extLst>
                    <a:ext uri="{A12FA001-AC4F-418D-AE19-62706E023703}">
                      <ahyp:hlinkClr xmlns:ahyp="http://schemas.microsoft.com/office/drawing/2018/hyperlinkcolor" val="tx"/>
                    </a:ext>
                  </a:extLst>
                </a:hlinkClick>
              </a:rPr>
              <a:t>https://www.youtube.com/watch?v=t3m93ZpLOyw&amp;list=PL5Q2soXY2Zi_awYdjmWVIUegsbY7TPGW4</a:t>
            </a:r>
            <a:r>
              <a:rPr lang="en-US" sz="1600" dirty="0">
                <a:solidFill>
                  <a:srgbClr val="0432FF"/>
                </a:solidFill>
              </a:rPr>
              <a:t> </a:t>
            </a:r>
          </a:p>
          <a:p>
            <a:endParaRPr lang="en-US" sz="1600" dirty="0">
              <a:solidFill>
                <a:srgbClr val="0432FF"/>
              </a:solidFill>
            </a:endParaRPr>
          </a:p>
          <a:p>
            <a:endParaRPr lang="en-US" sz="1600" dirty="0">
              <a:solidFill>
                <a:srgbClr val="0432FF"/>
              </a:solidFill>
            </a:endParaRPr>
          </a:p>
          <a:p>
            <a:r>
              <a:rPr lang="en-US" sz="1600" dirty="0"/>
              <a:t>Critical analysis course</a:t>
            </a:r>
          </a:p>
          <a:p>
            <a:pPr lvl="1"/>
            <a:r>
              <a:rPr lang="en-US" sz="1400" dirty="0"/>
              <a:t>Taken by Bachelor’s/Masters/PhD students</a:t>
            </a:r>
          </a:p>
          <a:p>
            <a:pPr lvl="1"/>
            <a:r>
              <a:rPr lang="en-US" sz="1400" dirty="0"/>
              <a:t>Cutting-edge research topics + fundamentals in Computer Architecture</a:t>
            </a:r>
          </a:p>
          <a:p>
            <a:pPr lvl="1"/>
            <a:r>
              <a:rPr lang="en-US" sz="1400" dirty="0"/>
              <a:t>20+ research papers, presentations, analyses</a:t>
            </a:r>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76E944DD-6FE4-684A-91BA-12699182CBA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434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12456FBE-004E-7A41-8602-1B82C654EC5B}"/>
              </a:ext>
            </a:extLst>
          </p:cNvPr>
          <p:cNvPicPr>
            <a:picLocks noChangeAspect="1"/>
          </p:cNvPicPr>
          <p:nvPr/>
        </p:nvPicPr>
        <p:blipFill>
          <a:blip r:embed="rId4"/>
          <a:stretch>
            <a:fillRect/>
          </a:stretch>
        </p:blipFill>
        <p:spPr>
          <a:xfrm>
            <a:off x="4421900" y="0"/>
            <a:ext cx="4758612" cy="6858000"/>
          </a:xfrm>
          <a:prstGeom prst="rect">
            <a:avLst/>
          </a:prstGeom>
        </p:spPr>
      </p:pic>
    </p:spTree>
    <p:extLst>
      <p:ext uri="{BB962C8B-B14F-4D97-AF65-F5344CB8AC3E}">
        <p14:creationId xmlns:p14="http://schemas.microsoft.com/office/powerpoint/2010/main" val="2881198840"/>
      </p:ext>
    </p:extLst>
  </p:cSld>
  <p:clrMapOvr>
    <a:masterClrMapping/>
  </p:clrMapOvr>
  <p:transition/>
</p:sld>
</file>

<file path=ppt/slides/slide4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924DBD-7386-E548-9311-2557F3BAE9E3}"/>
              </a:ext>
            </a:extLst>
          </p:cNvPr>
          <p:cNvSpPr>
            <a:spLocks noGrp="1"/>
          </p:cNvSpPr>
          <p:nvPr>
            <p:ph type="title"/>
          </p:nvPr>
        </p:nvSpPr>
        <p:spPr/>
        <p:txBody>
          <a:bodyPr/>
          <a:lstStyle/>
          <a:p>
            <a:r>
              <a:rPr lang="en-US" b="1" dirty="0"/>
              <a:t>Seminar (Current)</a:t>
            </a:r>
          </a:p>
        </p:txBody>
      </p:sp>
      <p:sp>
        <p:nvSpPr>
          <p:cNvPr id="3" name="Content Placeholder 2">
            <a:extLst>
              <a:ext uri="{FF2B5EF4-FFF2-40B4-BE49-F238E27FC236}">
                <a16:creationId xmlns:a16="http://schemas.microsoft.com/office/drawing/2014/main" id="{E0BA17E6-9C4E-9E40-AEFE-0119F6C9C0CE}"/>
              </a:ext>
            </a:extLst>
          </p:cNvPr>
          <p:cNvSpPr>
            <a:spLocks noGrp="1"/>
          </p:cNvSpPr>
          <p:nvPr>
            <p:ph idx="1"/>
          </p:nvPr>
        </p:nvSpPr>
        <p:spPr>
          <a:xfrm>
            <a:off x="228600" y="1371600"/>
            <a:ext cx="4193300" cy="4876800"/>
          </a:xfrm>
        </p:spPr>
        <p:txBody>
          <a:bodyPr/>
          <a:lstStyle/>
          <a:p>
            <a:r>
              <a:rPr lang="en-US" sz="1600" dirty="0">
                <a:solidFill>
                  <a:srgbClr val="0432FF"/>
                </a:solidFill>
                <a:hlinkClick r:id="rId2">
                  <a:extLst>
                    <a:ext uri="{A12FA001-AC4F-418D-AE19-62706E023703}">
                      <ahyp:hlinkClr xmlns:ahyp="http://schemas.microsoft.com/office/drawing/2018/hyperlinkcolor" val="tx"/>
                    </a:ext>
                  </a:extLst>
                </a:hlinkClick>
              </a:rPr>
              <a:t>https://safari.ethz.ch/architecture_seminar/fall2021/doku.php?id=schedule</a:t>
            </a:r>
            <a:r>
              <a:rPr lang="en-US" sz="1600" dirty="0">
                <a:solidFill>
                  <a:srgbClr val="0432FF"/>
                </a:solidFill>
              </a:rPr>
              <a:t> </a:t>
            </a:r>
          </a:p>
          <a:p>
            <a:endParaRPr lang="en-US" sz="1600" dirty="0">
              <a:solidFill>
                <a:srgbClr val="0432FF"/>
              </a:solidFill>
            </a:endParaRPr>
          </a:p>
          <a:p>
            <a:endParaRPr lang="en-US" sz="1600" dirty="0">
              <a:solidFill>
                <a:srgbClr val="0432FF"/>
              </a:solidFill>
            </a:endParaRPr>
          </a:p>
          <a:p>
            <a:r>
              <a:rPr lang="en-US" sz="1600" b="1" dirty="0">
                <a:solidFill>
                  <a:srgbClr val="0432FF"/>
                </a:solidFill>
                <a:hlinkClick r:id="rId3">
                  <a:extLst>
                    <a:ext uri="{A12FA001-AC4F-418D-AE19-62706E023703}">
                      <ahyp:hlinkClr xmlns:ahyp="http://schemas.microsoft.com/office/drawing/2018/hyperlinkcolor" val="tx"/>
                    </a:ext>
                  </a:extLst>
                </a:hlinkClick>
              </a:rPr>
              <a:t>Youtube Livestream:</a:t>
            </a:r>
          </a:p>
          <a:p>
            <a:pPr lvl="1"/>
            <a:r>
              <a:rPr lang="en-US" sz="1400" dirty="0">
                <a:solidFill>
                  <a:srgbClr val="0432FF"/>
                </a:solidFill>
                <a:hlinkClick r:id="rId3">
                  <a:extLst>
                    <a:ext uri="{A12FA001-AC4F-418D-AE19-62706E023703}">
                      <ahyp:hlinkClr xmlns:ahyp="http://schemas.microsoft.com/office/drawing/2018/hyperlinkcolor" val="tx"/>
                    </a:ext>
                  </a:extLst>
                </a:hlinkClick>
              </a:rPr>
              <a:t>https://www.youtube.com/watch?v=4TcP297mdsI&amp;list=PL5Q2soXY2Zi_7UBNmC9B8Yr5JSwTG9yH4</a:t>
            </a:r>
            <a:r>
              <a:rPr lang="en-US" sz="1400" dirty="0">
                <a:solidFill>
                  <a:srgbClr val="0432FF"/>
                </a:solidFill>
              </a:rPr>
              <a:t> </a:t>
            </a:r>
          </a:p>
          <a:p>
            <a:endParaRPr lang="en-US" sz="1600" dirty="0">
              <a:solidFill>
                <a:srgbClr val="0432FF"/>
              </a:solidFill>
            </a:endParaRPr>
          </a:p>
          <a:p>
            <a:endParaRPr lang="en-US" sz="1600" dirty="0">
              <a:solidFill>
                <a:srgbClr val="0432FF"/>
              </a:solidFill>
            </a:endParaRPr>
          </a:p>
          <a:p>
            <a:r>
              <a:rPr lang="en-US" sz="1600" dirty="0"/>
              <a:t>Critical analysis course</a:t>
            </a:r>
          </a:p>
          <a:p>
            <a:pPr lvl="1"/>
            <a:r>
              <a:rPr lang="en-US" sz="1400" dirty="0"/>
              <a:t>Taken by Bachelor’s/Masters/PhD students</a:t>
            </a:r>
          </a:p>
          <a:p>
            <a:pPr lvl="1"/>
            <a:r>
              <a:rPr lang="en-US" sz="1400" dirty="0"/>
              <a:t>Cutting-edge research topics + fundamentals in Computer Architecture</a:t>
            </a:r>
          </a:p>
          <a:p>
            <a:pPr lvl="1"/>
            <a:r>
              <a:rPr lang="en-US" sz="1400" dirty="0"/>
              <a:t>20+ research papers, presentations, analyses</a:t>
            </a:r>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76E944DD-6FE4-684A-91BA-12699182CBA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435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6" name="Picture 5">
            <a:extLst>
              <a:ext uri="{FF2B5EF4-FFF2-40B4-BE49-F238E27FC236}">
                <a16:creationId xmlns:a16="http://schemas.microsoft.com/office/drawing/2014/main" id="{DDD6533C-6454-F341-BC2C-62C956DFF2E7}"/>
              </a:ext>
            </a:extLst>
          </p:cNvPr>
          <p:cNvPicPr>
            <a:picLocks noChangeAspect="1"/>
          </p:cNvPicPr>
          <p:nvPr/>
        </p:nvPicPr>
        <p:blipFill>
          <a:blip r:embed="rId4"/>
          <a:stretch>
            <a:fillRect/>
          </a:stretch>
        </p:blipFill>
        <p:spPr>
          <a:xfrm>
            <a:off x="4479728" y="980728"/>
            <a:ext cx="4670638" cy="4876800"/>
          </a:xfrm>
          <a:prstGeom prst="rect">
            <a:avLst/>
          </a:prstGeom>
        </p:spPr>
      </p:pic>
    </p:spTree>
    <p:extLst>
      <p:ext uri="{BB962C8B-B14F-4D97-AF65-F5344CB8AC3E}">
        <p14:creationId xmlns:p14="http://schemas.microsoft.com/office/powerpoint/2010/main" val="3649544137"/>
      </p:ext>
    </p:extLst>
  </p:cSld>
  <p:clrMapOvr>
    <a:masterClrMapping/>
  </p:clrMapOvr>
  <p:transition/>
</p:sld>
</file>

<file path=ppt/slides/slide4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7E52C7-0D4A-6D4D-8783-055FF57B72F3}"/>
              </a:ext>
            </a:extLst>
          </p:cNvPr>
          <p:cNvSpPr>
            <a:spLocks noGrp="1"/>
          </p:cNvSpPr>
          <p:nvPr>
            <p:ph type="title"/>
          </p:nvPr>
        </p:nvSpPr>
        <p:spPr/>
        <p:txBody>
          <a:bodyPr/>
          <a:lstStyle/>
          <a:p>
            <a:r>
              <a:rPr lang="en-US" dirty="0"/>
              <a:t>Hands-On Projects &amp; Seminars Courses </a:t>
            </a:r>
          </a:p>
        </p:txBody>
      </p:sp>
      <p:sp>
        <p:nvSpPr>
          <p:cNvPr id="3" name="Content Placeholder 2">
            <a:extLst>
              <a:ext uri="{FF2B5EF4-FFF2-40B4-BE49-F238E27FC236}">
                <a16:creationId xmlns:a16="http://schemas.microsoft.com/office/drawing/2014/main" id="{F5D57137-7AAB-7F45-991A-E0428972B14F}"/>
              </a:ext>
            </a:extLst>
          </p:cNvPr>
          <p:cNvSpPr>
            <a:spLocks noGrp="1"/>
          </p:cNvSpPr>
          <p:nvPr>
            <p:ph idx="1"/>
          </p:nvPr>
        </p:nvSpPr>
        <p:spPr>
          <a:xfrm>
            <a:off x="228600" y="1219200"/>
            <a:ext cx="8610600" cy="5029200"/>
          </a:xfrm>
        </p:spPr>
        <p:txBody>
          <a:bodyPr/>
          <a:lstStyle/>
          <a:p>
            <a:r>
              <a:rPr lang="en-US" dirty="0">
                <a:solidFill>
                  <a:srgbClr val="0432FF"/>
                </a:solidFill>
                <a:hlinkClick r:id="rId2">
                  <a:extLst>
                    <a:ext uri="{A12FA001-AC4F-418D-AE19-62706E023703}">
                      <ahyp:hlinkClr xmlns:ahyp="http://schemas.microsoft.com/office/drawing/2018/hyperlinkcolor" val="tx"/>
                    </a:ext>
                  </a:extLst>
                </a:hlinkClick>
              </a:rPr>
              <a:t>https://safari.ethz.ch/projects_and_seminars/doku.php</a:t>
            </a:r>
            <a:r>
              <a:rPr lang="en-US" dirty="0">
                <a:solidFill>
                  <a:srgbClr val="0432FF"/>
                </a:solidFill>
              </a:rPr>
              <a:t> </a:t>
            </a:r>
          </a:p>
        </p:txBody>
      </p:sp>
      <p:sp>
        <p:nvSpPr>
          <p:cNvPr id="4" name="Slide Number Placeholder 3">
            <a:extLst>
              <a:ext uri="{FF2B5EF4-FFF2-40B4-BE49-F238E27FC236}">
                <a16:creationId xmlns:a16="http://schemas.microsoft.com/office/drawing/2014/main" id="{4A07976A-3AD7-364A-8088-891DED496DA9}"/>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436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2856511B-C5C5-2142-9A91-F472C67743D8}"/>
              </a:ext>
            </a:extLst>
          </p:cNvPr>
          <p:cNvPicPr>
            <a:picLocks noChangeAspect="1"/>
          </p:cNvPicPr>
          <p:nvPr/>
        </p:nvPicPr>
        <p:blipFill>
          <a:blip r:embed="rId3"/>
          <a:stretch>
            <a:fillRect/>
          </a:stretch>
        </p:blipFill>
        <p:spPr>
          <a:xfrm>
            <a:off x="0" y="1871332"/>
            <a:ext cx="9144000" cy="4437988"/>
          </a:xfrm>
          <a:prstGeom prst="rect">
            <a:avLst/>
          </a:prstGeom>
        </p:spPr>
      </p:pic>
    </p:spTree>
    <p:extLst>
      <p:ext uri="{BB962C8B-B14F-4D97-AF65-F5344CB8AC3E}">
        <p14:creationId xmlns:p14="http://schemas.microsoft.com/office/powerpoint/2010/main" val="2151754154"/>
      </p:ext>
    </p:extLst>
  </p:cSld>
  <p:clrMapOvr>
    <a:masterClrMapping/>
  </p:clrMapOvr>
  <p:transition/>
</p:sld>
</file>

<file path=ppt/slides/slide4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p:txBody>
          <a:bodyPr/>
          <a:lstStyle/>
          <a:p>
            <a:r>
              <a:rPr lang="en-US" sz="3500" b="1" dirty="0"/>
              <a:t>PIM Course (Current)</a:t>
            </a:r>
          </a:p>
        </p:txBody>
      </p:sp>
      <p:sp>
        <p:nvSpPr>
          <p:cNvPr id="3" name="Content Placeholder 2">
            <a:extLst>
              <a:ext uri="{FF2B5EF4-FFF2-40B4-BE49-F238E27FC236}">
                <a16:creationId xmlns:a16="http://schemas.microsoft.com/office/drawing/2014/main" id="{54F2CB04-4AC0-1446-84A7-E56C0F7E03D4}"/>
              </a:ext>
            </a:extLst>
          </p:cNvPr>
          <p:cNvSpPr>
            <a:spLocks noGrp="1"/>
          </p:cNvSpPr>
          <p:nvPr>
            <p:ph idx="1"/>
          </p:nvPr>
        </p:nvSpPr>
        <p:spPr>
          <a:xfrm>
            <a:off x="228600" y="1371600"/>
            <a:ext cx="4127376" cy="4876800"/>
          </a:xfrm>
        </p:spPr>
        <p:txBody>
          <a:bodyPr/>
          <a:lstStyle/>
          <a:p>
            <a:r>
              <a:rPr lang="en-US" sz="1600" b="1" dirty="0">
                <a:solidFill>
                  <a:srgbClr val="0432FF"/>
                </a:solidFill>
                <a:hlinkClick r:id="rId2">
                  <a:extLst>
                    <a:ext uri="{A12FA001-AC4F-418D-AE19-62706E023703}">
                      <ahyp:hlinkClr xmlns:ahyp="http://schemas.microsoft.com/office/drawing/2018/hyperlinkcolor" val="tx"/>
                    </a:ext>
                  </a:extLst>
                </a:hlinkClick>
              </a:rPr>
              <a:t>Fall 2021 Edition: </a:t>
            </a:r>
          </a:p>
          <a:p>
            <a:pPr lvl="1"/>
            <a:r>
              <a:rPr lang="en-US" sz="1400" dirty="0">
                <a:solidFill>
                  <a:srgbClr val="0000FF"/>
                </a:solidFill>
                <a:hlinkClick r:id="rId3">
                  <a:extLst>
                    <a:ext uri="{A12FA001-AC4F-418D-AE19-62706E023703}">
                      <ahyp:hlinkClr xmlns:ahyp="http://schemas.microsoft.com/office/drawing/2018/hyperlinkcolor" val="tx"/>
                    </a:ext>
                  </a:extLst>
                </a:hlinkClick>
              </a:rPr>
              <a:t>https://safari.ethz.ch/projects_and_seminars/fall2021/doku.php?id=processing_in_memory</a:t>
            </a:r>
            <a:r>
              <a:rPr lang="en-US" sz="1400" dirty="0">
                <a:solidFill>
                  <a:srgbClr val="0000FF"/>
                </a:solidFill>
              </a:rPr>
              <a:t> </a:t>
            </a:r>
            <a:endParaRPr lang="en-US" sz="1600" dirty="0">
              <a:solidFill>
                <a:srgbClr val="0000FF"/>
              </a:solidFill>
            </a:endParaRPr>
          </a:p>
          <a:p>
            <a:endParaRPr lang="en-US" sz="1600" dirty="0">
              <a:solidFill>
                <a:srgbClr val="0432FF"/>
              </a:solidFill>
            </a:endParaRPr>
          </a:p>
          <a:p>
            <a:r>
              <a:rPr lang="en-US" sz="1600" b="1" dirty="0">
                <a:solidFill>
                  <a:srgbClr val="0432FF"/>
                </a:solidFill>
                <a:hlinkClick r:id="rId4">
                  <a:extLst>
                    <a:ext uri="{A12FA001-AC4F-418D-AE19-62706E023703}">
                      <ahyp:hlinkClr xmlns:ahyp="http://schemas.microsoft.com/office/drawing/2018/hyperlinkcolor" val="tx"/>
                    </a:ext>
                  </a:extLst>
                </a:hlinkClick>
              </a:rPr>
              <a:t>Youtube Livestream:</a:t>
            </a:r>
            <a:endParaRPr lang="en-US" sz="1600" b="1" dirty="0">
              <a:solidFill>
                <a:srgbClr val="0432FF"/>
              </a:solidFill>
              <a:hlinkClick r:id="rId5">
                <a:extLst>
                  <a:ext uri="{A12FA001-AC4F-418D-AE19-62706E023703}">
                    <ahyp:hlinkClr xmlns:ahyp="http://schemas.microsoft.com/office/drawing/2018/hyperlinkcolor" val="tx"/>
                  </a:ext>
                </a:extLst>
              </a:hlinkClick>
            </a:endParaRPr>
          </a:p>
          <a:p>
            <a:pPr lvl="1"/>
            <a:r>
              <a:rPr lang="en-US" sz="1400" dirty="0">
                <a:solidFill>
                  <a:srgbClr val="0000FF"/>
                </a:solidFill>
                <a:hlinkClick r:id="rId4">
                  <a:extLst>
                    <a:ext uri="{A12FA001-AC4F-418D-AE19-62706E023703}">
                      <ahyp:hlinkClr xmlns:ahyp="http://schemas.microsoft.com/office/drawing/2018/hyperlinkcolor" val="tx"/>
                    </a:ext>
                  </a:extLst>
                </a:hlinkClick>
              </a:rPr>
              <a:t>https://www.youtube.com/watch?v=9e4Chnwdovo&amp;list=PL5Q2soXY2Zi-841fUYYUK9EsXKhQKRPyX</a:t>
            </a:r>
            <a:r>
              <a:rPr lang="en-US" sz="1400" dirty="0">
                <a:solidFill>
                  <a:srgbClr val="0000FF"/>
                </a:solidFill>
              </a:rPr>
              <a:t> </a:t>
            </a:r>
            <a:endParaRPr lang="en-US" sz="1600" dirty="0">
              <a:solidFill>
                <a:srgbClr val="0000FF"/>
              </a:solidFill>
            </a:endParaRPr>
          </a:p>
          <a:p>
            <a:endParaRPr lang="en-US" sz="1600" dirty="0">
              <a:solidFill>
                <a:srgbClr val="0432FF"/>
              </a:solidFill>
            </a:endParaRPr>
          </a:p>
          <a:p>
            <a:endParaRPr lang="en-US" sz="1600" dirty="0">
              <a:solidFill>
                <a:srgbClr val="0432FF"/>
              </a:solidFill>
            </a:endParaRPr>
          </a:p>
          <a:p>
            <a:r>
              <a:rPr lang="en-US" sz="1600" dirty="0"/>
              <a:t>Project course</a:t>
            </a:r>
          </a:p>
          <a:p>
            <a:pPr lvl="1"/>
            <a:r>
              <a:rPr lang="en-US" sz="1400" dirty="0"/>
              <a:t>Taken by Bachelor’s/Master’s students</a:t>
            </a:r>
          </a:p>
          <a:p>
            <a:pPr lvl="1"/>
            <a:r>
              <a:rPr lang="en-US" sz="1400" dirty="0"/>
              <a:t>Processing-in-Memory lectures</a:t>
            </a:r>
          </a:p>
          <a:p>
            <a:pPr lvl="1"/>
            <a:r>
              <a:rPr lang="en-US" sz="1400" dirty="0"/>
              <a:t>Hands-on research exploration</a:t>
            </a:r>
          </a:p>
          <a:p>
            <a:pPr lvl="1"/>
            <a:r>
              <a:rPr lang="en-US" sz="1400" dirty="0"/>
              <a:t>Many research readings</a:t>
            </a:r>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4C04A543-CA72-7D4F-8DC0-45297D94986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437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Arial" charset="0"/>
            </a:endParaRPr>
          </a:p>
        </p:txBody>
      </p:sp>
      <p:pic>
        <p:nvPicPr>
          <p:cNvPr id="6" name="Picture 5">
            <a:extLst>
              <a:ext uri="{FF2B5EF4-FFF2-40B4-BE49-F238E27FC236}">
                <a16:creationId xmlns:a16="http://schemas.microsoft.com/office/drawing/2014/main" id="{B48F207C-31C3-2C44-B8B7-3F68010892DB}"/>
              </a:ext>
            </a:extLst>
          </p:cNvPr>
          <p:cNvPicPr>
            <a:picLocks noChangeAspect="1"/>
          </p:cNvPicPr>
          <p:nvPr/>
        </p:nvPicPr>
        <p:blipFill>
          <a:blip r:embed="rId6"/>
          <a:stretch>
            <a:fillRect/>
          </a:stretch>
        </p:blipFill>
        <p:spPr>
          <a:xfrm>
            <a:off x="4837600" y="0"/>
            <a:ext cx="4198896" cy="6858000"/>
          </a:xfrm>
          <a:prstGeom prst="rect">
            <a:avLst/>
          </a:prstGeom>
        </p:spPr>
      </p:pic>
    </p:spTree>
    <p:extLst>
      <p:ext uri="{BB962C8B-B14F-4D97-AF65-F5344CB8AC3E}">
        <p14:creationId xmlns:p14="http://schemas.microsoft.com/office/powerpoint/2010/main" val="3343338593"/>
      </p:ext>
    </p:extLst>
  </p:cSld>
  <p:clrMapOvr>
    <a:masterClrMapping/>
  </p:clrMapOvr>
  <p:transition/>
</p:sld>
</file>

<file path=ppt/slides/slide4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BC991E-8D5D-6A42-868B-F019E75D709D}"/>
              </a:ext>
            </a:extLst>
          </p:cNvPr>
          <p:cNvSpPr>
            <a:spLocks noGrp="1"/>
          </p:cNvSpPr>
          <p:nvPr>
            <p:ph type="title"/>
          </p:nvPr>
        </p:nvSpPr>
        <p:spPr/>
        <p:txBody>
          <a:bodyPr>
            <a:noAutofit/>
          </a:bodyPr>
          <a:lstStyle/>
          <a:p>
            <a:r>
              <a:rPr lang="en-US" sz="3800" dirty="0">
                <a:latin typeface="Garamond" panose="02020404030301010803" pitchFamily="18" charset="0"/>
              </a:rPr>
              <a:t>SAFARI Live Seminars (I)</a:t>
            </a:r>
            <a:endParaRPr lang="en-US" sz="3800" dirty="0"/>
          </a:p>
        </p:txBody>
      </p:sp>
      <p:pic>
        <p:nvPicPr>
          <p:cNvPr id="3" name="Picture 2">
            <a:extLst>
              <a:ext uri="{FF2B5EF4-FFF2-40B4-BE49-F238E27FC236}">
                <a16:creationId xmlns:a16="http://schemas.microsoft.com/office/drawing/2014/main" id="{C7FF465F-35B8-3D4E-8DA5-38E24AECB7F0}"/>
              </a:ext>
            </a:extLst>
          </p:cNvPr>
          <p:cNvPicPr>
            <a:picLocks noChangeAspect="1"/>
          </p:cNvPicPr>
          <p:nvPr/>
        </p:nvPicPr>
        <p:blipFill>
          <a:blip r:embed="rId2"/>
          <a:stretch>
            <a:fillRect/>
          </a:stretch>
        </p:blipFill>
        <p:spPr>
          <a:xfrm>
            <a:off x="0" y="1020270"/>
            <a:ext cx="3039099" cy="1710000"/>
          </a:xfrm>
          <a:prstGeom prst="rect">
            <a:avLst/>
          </a:prstGeom>
        </p:spPr>
      </p:pic>
      <p:pic>
        <p:nvPicPr>
          <p:cNvPr id="5" name="Picture 4">
            <a:extLst>
              <a:ext uri="{FF2B5EF4-FFF2-40B4-BE49-F238E27FC236}">
                <a16:creationId xmlns:a16="http://schemas.microsoft.com/office/drawing/2014/main" id="{1954DC66-ED14-844E-8686-B69F576079F6}"/>
              </a:ext>
            </a:extLst>
          </p:cNvPr>
          <p:cNvPicPr>
            <a:picLocks noChangeAspect="1"/>
          </p:cNvPicPr>
          <p:nvPr/>
        </p:nvPicPr>
        <p:blipFill>
          <a:blip r:embed="rId3"/>
          <a:stretch>
            <a:fillRect/>
          </a:stretch>
        </p:blipFill>
        <p:spPr>
          <a:xfrm>
            <a:off x="3061558" y="1020270"/>
            <a:ext cx="3039098" cy="1710000"/>
          </a:xfrm>
          <a:prstGeom prst="rect">
            <a:avLst/>
          </a:prstGeom>
        </p:spPr>
      </p:pic>
      <p:pic>
        <p:nvPicPr>
          <p:cNvPr id="6" name="Picture 5">
            <a:extLst>
              <a:ext uri="{FF2B5EF4-FFF2-40B4-BE49-F238E27FC236}">
                <a16:creationId xmlns:a16="http://schemas.microsoft.com/office/drawing/2014/main" id="{7CF330DA-3E78-7E48-AC12-54161AE29117}"/>
              </a:ext>
            </a:extLst>
          </p:cNvPr>
          <p:cNvPicPr>
            <a:picLocks noChangeAspect="1"/>
          </p:cNvPicPr>
          <p:nvPr/>
        </p:nvPicPr>
        <p:blipFill>
          <a:blip r:embed="rId4"/>
          <a:stretch>
            <a:fillRect/>
          </a:stretch>
        </p:blipFill>
        <p:spPr>
          <a:xfrm>
            <a:off x="6123116" y="1020270"/>
            <a:ext cx="3039099" cy="1710000"/>
          </a:xfrm>
          <a:prstGeom prst="rect">
            <a:avLst/>
          </a:prstGeom>
        </p:spPr>
      </p:pic>
      <p:pic>
        <p:nvPicPr>
          <p:cNvPr id="7" name="Picture 6">
            <a:extLst>
              <a:ext uri="{FF2B5EF4-FFF2-40B4-BE49-F238E27FC236}">
                <a16:creationId xmlns:a16="http://schemas.microsoft.com/office/drawing/2014/main" id="{C016D881-8FB2-A140-9F8C-D3F584507CE0}"/>
              </a:ext>
            </a:extLst>
          </p:cNvPr>
          <p:cNvPicPr>
            <a:picLocks noChangeAspect="1"/>
          </p:cNvPicPr>
          <p:nvPr/>
        </p:nvPicPr>
        <p:blipFill>
          <a:blip r:embed="rId5"/>
          <a:stretch>
            <a:fillRect/>
          </a:stretch>
        </p:blipFill>
        <p:spPr>
          <a:xfrm>
            <a:off x="7108" y="2776218"/>
            <a:ext cx="3039099" cy="1710000"/>
          </a:xfrm>
          <a:prstGeom prst="rect">
            <a:avLst/>
          </a:prstGeom>
        </p:spPr>
      </p:pic>
      <p:pic>
        <p:nvPicPr>
          <p:cNvPr id="8" name="Picture 7">
            <a:extLst>
              <a:ext uri="{FF2B5EF4-FFF2-40B4-BE49-F238E27FC236}">
                <a16:creationId xmlns:a16="http://schemas.microsoft.com/office/drawing/2014/main" id="{2C86B28A-F786-A44D-ABCB-2ACBE8BFD1FA}"/>
              </a:ext>
            </a:extLst>
          </p:cNvPr>
          <p:cNvPicPr>
            <a:picLocks noChangeAspect="1"/>
          </p:cNvPicPr>
          <p:nvPr/>
        </p:nvPicPr>
        <p:blipFill>
          <a:blip r:embed="rId6"/>
          <a:stretch>
            <a:fillRect/>
          </a:stretch>
        </p:blipFill>
        <p:spPr>
          <a:xfrm>
            <a:off x="3058696" y="2776218"/>
            <a:ext cx="3039099" cy="1710000"/>
          </a:xfrm>
          <a:prstGeom prst="rect">
            <a:avLst/>
          </a:prstGeom>
        </p:spPr>
      </p:pic>
      <p:sp>
        <p:nvSpPr>
          <p:cNvPr id="10" name="Rectangle 9">
            <a:extLst>
              <a:ext uri="{FF2B5EF4-FFF2-40B4-BE49-F238E27FC236}">
                <a16:creationId xmlns:a16="http://schemas.microsoft.com/office/drawing/2014/main" id="{19082E93-FD98-EF49-ADB5-A2C10837F371}"/>
              </a:ext>
            </a:extLst>
          </p:cNvPr>
          <p:cNvSpPr/>
          <p:nvPr/>
        </p:nvSpPr>
        <p:spPr>
          <a:xfrm>
            <a:off x="1590700" y="6475391"/>
            <a:ext cx="588640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7">
                  <a:extLst>
                    <a:ext uri="{A12FA001-AC4F-418D-AE19-62706E023703}">
                      <ahyp:hlinkClr xmlns:ahyp="http://schemas.microsoft.com/office/drawing/2018/hyperlinkcolor" val="tx"/>
                    </a:ext>
                  </a:extLst>
                </a:hlinkClick>
              </a:rPr>
              <a:t>https://</a:t>
            </a:r>
            <a:r>
              <a:rPr kumimoji="0" lang="en-US" sz="1800" b="1" i="0" u="none" strike="noStrike" kern="1200" cap="none" spc="0" normalizeH="0" baseline="0" noProof="0" dirty="0" err="1">
                <a:ln>
                  <a:noFill/>
                </a:ln>
                <a:solidFill>
                  <a:srgbClr val="0432FF"/>
                </a:solidFill>
                <a:effectLst/>
                <a:uLnTx/>
                <a:uFillTx/>
                <a:latin typeface="Tahoma"/>
                <a:ea typeface="ＭＳ Ｐゴシック" panose="020B0600070205080204" pitchFamily="34" charset="-128"/>
                <a:cs typeface="+mn-cs"/>
                <a:hlinkClick r:id="rId7">
                  <a:extLst>
                    <a:ext uri="{A12FA001-AC4F-418D-AE19-62706E023703}">
                      <ahyp:hlinkClr xmlns:ahyp="http://schemas.microsoft.com/office/drawing/2018/hyperlinkcolor" val="tx"/>
                    </a:ext>
                  </a:extLst>
                </a:hlinkClick>
              </a:rPr>
              <a:t>safari.ethz.ch</a:t>
            </a:r>
            <a:r>
              <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7">
                  <a:extLst>
                    <a:ext uri="{A12FA001-AC4F-418D-AE19-62706E023703}">
                      <ahyp:hlinkClr xmlns:ahyp="http://schemas.microsoft.com/office/drawing/2018/hyperlinkcolor" val="tx"/>
                    </a:ext>
                  </a:extLst>
                </a:hlinkClick>
              </a:rPr>
              <a:t>/safari-seminar-series/</a:t>
            </a:r>
            <a:endPar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endParaRPr>
          </a:p>
        </p:txBody>
      </p:sp>
      <p:pic>
        <p:nvPicPr>
          <p:cNvPr id="11" name="Picture 10">
            <a:extLst>
              <a:ext uri="{FF2B5EF4-FFF2-40B4-BE49-F238E27FC236}">
                <a16:creationId xmlns:a16="http://schemas.microsoft.com/office/drawing/2014/main" id="{279B7153-B3C1-9347-A817-5DE9E1ACEEAD}"/>
              </a:ext>
            </a:extLst>
          </p:cNvPr>
          <p:cNvPicPr>
            <a:picLocks noChangeAspect="1"/>
          </p:cNvPicPr>
          <p:nvPr/>
        </p:nvPicPr>
        <p:blipFill>
          <a:blip r:embed="rId8"/>
          <a:stretch>
            <a:fillRect/>
          </a:stretch>
        </p:blipFill>
        <p:spPr>
          <a:xfrm>
            <a:off x="6120457" y="2778583"/>
            <a:ext cx="3044415" cy="1712991"/>
          </a:xfrm>
          <a:prstGeom prst="rect">
            <a:avLst/>
          </a:prstGeom>
        </p:spPr>
      </p:pic>
      <p:pic>
        <p:nvPicPr>
          <p:cNvPr id="12" name="Picture 11">
            <a:extLst>
              <a:ext uri="{FF2B5EF4-FFF2-40B4-BE49-F238E27FC236}">
                <a16:creationId xmlns:a16="http://schemas.microsoft.com/office/drawing/2014/main" id="{C1F1308B-5778-FA4C-B9E4-0EAB1DD7CFE1}"/>
              </a:ext>
            </a:extLst>
          </p:cNvPr>
          <p:cNvPicPr>
            <a:picLocks noChangeAspect="1"/>
          </p:cNvPicPr>
          <p:nvPr/>
        </p:nvPicPr>
        <p:blipFill>
          <a:blip r:embed="rId9"/>
          <a:stretch>
            <a:fillRect/>
          </a:stretch>
        </p:blipFill>
        <p:spPr>
          <a:xfrm>
            <a:off x="0" y="4584281"/>
            <a:ext cx="3044415" cy="1712991"/>
          </a:xfrm>
          <a:prstGeom prst="rect">
            <a:avLst/>
          </a:prstGeom>
        </p:spPr>
      </p:pic>
      <p:pic>
        <p:nvPicPr>
          <p:cNvPr id="13" name="Picture 12">
            <a:extLst>
              <a:ext uri="{FF2B5EF4-FFF2-40B4-BE49-F238E27FC236}">
                <a16:creationId xmlns:a16="http://schemas.microsoft.com/office/drawing/2014/main" id="{15B181AB-1E41-A649-86DE-C317E98B208D}"/>
              </a:ext>
            </a:extLst>
          </p:cNvPr>
          <p:cNvPicPr>
            <a:picLocks noChangeAspect="1"/>
          </p:cNvPicPr>
          <p:nvPr/>
        </p:nvPicPr>
        <p:blipFill>
          <a:blip r:embed="rId10"/>
          <a:stretch>
            <a:fillRect/>
          </a:stretch>
        </p:blipFill>
        <p:spPr>
          <a:xfrm>
            <a:off x="3048000" y="4576919"/>
            <a:ext cx="3057500" cy="1720353"/>
          </a:xfrm>
          <a:prstGeom prst="rect">
            <a:avLst/>
          </a:prstGeom>
        </p:spPr>
      </p:pic>
      <p:pic>
        <p:nvPicPr>
          <p:cNvPr id="4" name="Picture 3">
            <a:extLst>
              <a:ext uri="{FF2B5EF4-FFF2-40B4-BE49-F238E27FC236}">
                <a16:creationId xmlns:a16="http://schemas.microsoft.com/office/drawing/2014/main" id="{38A91E93-ADBE-F741-88D4-DCF10BB72FA5}"/>
              </a:ext>
            </a:extLst>
          </p:cNvPr>
          <p:cNvPicPr>
            <a:picLocks noChangeAspect="1"/>
          </p:cNvPicPr>
          <p:nvPr/>
        </p:nvPicPr>
        <p:blipFill>
          <a:blip r:embed="rId11"/>
          <a:stretch>
            <a:fillRect/>
          </a:stretch>
        </p:blipFill>
        <p:spPr>
          <a:xfrm>
            <a:off x="6121872" y="4605272"/>
            <a:ext cx="3022128" cy="1692000"/>
          </a:xfrm>
          <a:prstGeom prst="rect">
            <a:avLst/>
          </a:prstGeom>
        </p:spPr>
      </p:pic>
    </p:spTree>
    <p:extLst>
      <p:ext uri="{BB962C8B-B14F-4D97-AF65-F5344CB8AC3E}">
        <p14:creationId xmlns:p14="http://schemas.microsoft.com/office/powerpoint/2010/main" val="46522562"/>
      </p:ext>
    </p:extLst>
  </p:cSld>
  <p:clrMapOvr>
    <a:masterClrMapping/>
  </p:clrMapOvr>
  <p:transition/>
</p:sld>
</file>

<file path=ppt/slides/slide4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BC991E-8D5D-6A42-868B-F019E75D709D}"/>
              </a:ext>
            </a:extLst>
          </p:cNvPr>
          <p:cNvSpPr>
            <a:spLocks noGrp="1"/>
          </p:cNvSpPr>
          <p:nvPr>
            <p:ph type="title"/>
          </p:nvPr>
        </p:nvSpPr>
        <p:spPr/>
        <p:txBody>
          <a:bodyPr>
            <a:noAutofit/>
          </a:bodyPr>
          <a:lstStyle/>
          <a:p>
            <a:r>
              <a:rPr lang="en-US" sz="3800" dirty="0">
                <a:latin typeface="Garamond" panose="02020404030301010803" pitchFamily="18" charset="0"/>
              </a:rPr>
              <a:t>SAFARI Live Seminars (II)</a:t>
            </a:r>
            <a:endParaRPr lang="en-US" sz="3800" dirty="0"/>
          </a:p>
        </p:txBody>
      </p:sp>
      <p:sp>
        <p:nvSpPr>
          <p:cNvPr id="10" name="Rectangle 9">
            <a:extLst>
              <a:ext uri="{FF2B5EF4-FFF2-40B4-BE49-F238E27FC236}">
                <a16:creationId xmlns:a16="http://schemas.microsoft.com/office/drawing/2014/main" id="{19082E93-FD98-EF49-ADB5-A2C10837F371}"/>
              </a:ext>
            </a:extLst>
          </p:cNvPr>
          <p:cNvSpPr/>
          <p:nvPr/>
        </p:nvSpPr>
        <p:spPr>
          <a:xfrm>
            <a:off x="243501" y="6536377"/>
            <a:ext cx="8610600" cy="276999"/>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https://www.youtube.com/watch?v=D8Hjy2iU9l4&amp;list=PL5Q2soXY2Zi_tOTAYm--dYByNPL7JhwR9&amp;index=1</a:t>
            </a:r>
            <a:r>
              <a:rPr kumimoji="0" lang="en-US" sz="12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rPr>
              <a:t> </a:t>
            </a:r>
          </a:p>
        </p:txBody>
      </p:sp>
      <p:pic>
        <p:nvPicPr>
          <p:cNvPr id="14" name="Picture 13">
            <a:extLst>
              <a:ext uri="{FF2B5EF4-FFF2-40B4-BE49-F238E27FC236}">
                <a16:creationId xmlns:a16="http://schemas.microsoft.com/office/drawing/2014/main" id="{6AE929E4-E5BE-3E4B-A6C7-F18EBBBACD96}"/>
              </a:ext>
            </a:extLst>
          </p:cNvPr>
          <p:cNvPicPr>
            <a:picLocks noChangeAspect="1"/>
          </p:cNvPicPr>
          <p:nvPr/>
        </p:nvPicPr>
        <p:blipFill>
          <a:blip r:embed="rId3"/>
          <a:stretch>
            <a:fillRect/>
          </a:stretch>
        </p:blipFill>
        <p:spPr>
          <a:xfrm>
            <a:off x="351967" y="980728"/>
            <a:ext cx="3499953" cy="2548159"/>
          </a:xfrm>
          <a:prstGeom prst="rect">
            <a:avLst/>
          </a:prstGeom>
        </p:spPr>
      </p:pic>
      <p:pic>
        <p:nvPicPr>
          <p:cNvPr id="15" name="Picture 14">
            <a:extLst>
              <a:ext uri="{FF2B5EF4-FFF2-40B4-BE49-F238E27FC236}">
                <a16:creationId xmlns:a16="http://schemas.microsoft.com/office/drawing/2014/main" id="{253159A2-5E57-C647-B505-B6F781DBF5D2}"/>
              </a:ext>
            </a:extLst>
          </p:cNvPr>
          <p:cNvPicPr>
            <a:picLocks noChangeAspect="1"/>
          </p:cNvPicPr>
          <p:nvPr/>
        </p:nvPicPr>
        <p:blipFill>
          <a:blip r:embed="rId4"/>
          <a:stretch>
            <a:fillRect/>
          </a:stretch>
        </p:blipFill>
        <p:spPr>
          <a:xfrm>
            <a:off x="4860033" y="980728"/>
            <a:ext cx="3384376" cy="2464012"/>
          </a:xfrm>
          <a:prstGeom prst="rect">
            <a:avLst/>
          </a:prstGeom>
        </p:spPr>
      </p:pic>
      <p:pic>
        <p:nvPicPr>
          <p:cNvPr id="9" name="Picture 8">
            <a:extLst>
              <a:ext uri="{FF2B5EF4-FFF2-40B4-BE49-F238E27FC236}">
                <a16:creationId xmlns:a16="http://schemas.microsoft.com/office/drawing/2014/main" id="{FC1D5ABC-29F4-4440-89FB-454D1CC95B0F}"/>
              </a:ext>
            </a:extLst>
          </p:cNvPr>
          <p:cNvPicPr>
            <a:picLocks noChangeAspect="1"/>
          </p:cNvPicPr>
          <p:nvPr/>
        </p:nvPicPr>
        <p:blipFill>
          <a:blip r:embed="rId5"/>
          <a:stretch>
            <a:fillRect/>
          </a:stretch>
        </p:blipFill>
        <p:spPr>
          <a:xfrm>
            <a:off x="356059" y="3789040"/>
            <a:ext cx="3495861" cy="2548158"/>
          </a:xfrm>
          <a:prstGeom prst="rect">
            <a:avLst/>
          </a:prstGeom>
        </p:spPr>
      </p:pic>
      <p:pic>
        <p:nvPicPr>
          <p:cNvPr id="16" name="Picture 15">
            <a:extLst>
              <a:ext uri="{FF2B5EF4-FFF2-40B4-BE49-F238E27FC236}">
                <a16:creationId xmlns:a16="http://schemas.microsoft.com/office/drawing/2014/main" id="{91D8E958-BA87-1A48-A7AC-A103B9656D8B}"/>
              </a:ext>
            </a:extLst>
          </p:cNvPr>
          <p:cNvPicPr>
            <a:picLocks noChangeAspect="1"/>
          </p:cNvPicPr>
          <p:nvPr/>
        </p:nvPicPr>
        <p:blipFill>
          <a:blip r:embed="rId6"/>
          <a:stretch>
            <a:fillRect/>
          </a:stretch>
        </p:blipFill>
        <p:spPr>
          <a:xfrm>
            <a:off x="4880745" y="3785840"/>
            <a:ext cx="3384376" cy="2465163"/>
          </a:xfrm>
          <a:prstGeom prst="rect">
            <a:avLst/>
          </a:prstGeom>
        </p:spPr>
      </p:pic>
    </p:spTree>
    <p:extLst>
      <p:ext uri="{BB962C8B-B14F-4D97-AF65-F5344CB8AC3E}">
        <p14:creationId xmlns:p14="http://schemas.microsoft.com/office/powerpoint/2010/main" val="1880398832"/>
      </p:ext>
    </p:extLst>
  </p:cSld>
  <p:clrMapOvr>
    <a:masterClrMapping/>
  </p:clrMapOvr>
  <p:transition/>
</p:sld>
</file>

<file path=ppt/slides/slide4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11560" y="1772816"/>
            <a:ext cx="7924800" cy="1752600"/>
          </a:xfrm>
        </p:spPr>
        <p:txBody>
          <a:bodyPr/>
          <a:lstStyle/>
          <a:p>
            <a:pPr algn="ctr"/>
            <a:r>
              <a:rPr lang="en-US" dirty="0"/>
              <a:t>Open-Source Artifacts</a:t>
            </a:r>
          </a:p>
        </p:txBody>
      </p:sp>
      <p:sp>
        <p:nvSpPr>
          <p:cNvPr id="3" name="Subtitle 2"/>
          <p:cNvSpPr>
            <a:spLocks noGrp="1"/>
          </p:cNvSpPr>
          <p:nvPr>
            <p:ph type="subTitle" idx="1"/>
          </p:nvPr>
        </p:nvSpPr>
        <p:spPr/>
        <p:txBody>
          <a:bodyPr/>
          <a:lstStyle/>
          <a:p>
            <a:r>
              <a:rPr lang="en-US" b="1" dirty="0">
                <a:solidFill>
                  <a:srgbClr val="0432FF"/>
                </a:solidFill>
                <a:hlinkClick r:id="rId2">
                  <a:extLst>
                    <a:ext uri="{A12FA001-AC4F-418D-AE19-62706E023703}">
                      <ahyp:hlinkClr xmlns:ahyp="http://schemas.microsoft.com/office/drawing/2018/hyperlinkcolor" val="tx"/>
                    </a:ext>
                  </a:extLst>
                </a:hlinkClick>
              </a:rPr>
              <a:t>https://github.com/CMU-SAFARI</a:t>
            </a:r>
            <a:r>
              <a:rPr lang="en-US" b="1" dirty="0">
                <a:solidFill>
                  <a:srgbClr val="0432FF"/>
                </a:solidFill>
              </a:rPr>
              <a:t> </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440</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747796002"/>
      </p:ext>
    </p:extLst>
  </p:cSld>
  <p:clrMapOvr>
    <a:masterClrMapping/>
  </p:clrMapOvr>
  <p:transition/>
</p:sld>
</file>

<file path=ppt/slides/slide4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Open Source Tools: SAFARI GitHub</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441</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Arial" charset="0"/>
            </a:endParaRPr>
          </a:p>
        </p:txBody>
      </p:sp>
      <p:sp>
        <p:nvSpPr>
          <p:cNvPr id="9" name="TextBox 8">
            <a:extLst>
              <a:ext uri="{FF2B5EF4-FFF2-40B4-BE49-F238E27FC236}">
                <a16:creationId xmlns:a16="http://schemas.microsoft.com/office/drawing/2014/main" id="{A0AA7D28-7410-C24A-A6ED-5E77A789D28D}"/>
              </a:ext>
            </a:extLst>
          </p:cNvPr>
          <p:cNvSpPr txBox="1"/>
          <p:nvPr/>
        </p:nvSpPr>
        <p:spPr>
          <a:xfrm>
            <a:off x="2461487" y="6488668"/>
            <a:ext cx="422102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a:t>
            </a:r>
            <a:r>
              <a:rPr kumimoji="0" lang="en-US" sz="1800" b="1" i="0" u="none" strike="noStrike" kern="1200" cap="none" spc="0" normalizeH="0" baseline="0" noProof="0" dirty="0" err="1">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github.com</a:t>
            </a:r>
            <a:r>
              <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/CMU-SAFARI/</a:t>
            </a:r>
            <a:endParaRPr kumimoji="0" lang="en-US" sz="18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endParaRPr>
          </a:p>
        </p:txBody>
      </p:sp>
      <p:pic>
        <p:nvPicPr>
          <p:cNvPr id="10" name="Picture 9">
            <a:extLst>
              <a:ext uri="{FF2B5EF4-FFF2-40B4-BE49-F238E27FC236}">
                <a16:creationId xmlns:a16="http://schemas.microsoft.com/office/drawing/2014/main" id="{7A33925B-5EFF-634A-B5E3-0801A7BBAF06}"/>
              </a:ext>
            </a:extLst>
          </p:cNvPr>
          <p:cNvPicPr>
            <a:picLocks noChangeAspect="1"/>
          </p:cNvPicPr>
          <p:nvPr/>
        </p:nvPicPr>
        <p:blipFill>
          <a:blip r:embed="rId3"/>
          <a:stretch>
            <a:fillRect/>
          </a:stretch>
        </p:blipFill>
        <p:spPr>
          <a:xfrm>
            <a:off x="1066800" y="998982"/>
            <a:ext cx="6934200" cy="5478018"/>
          </a:xfrm>
          <a:prstGeom prst="rect">
            <a:avLst/>
          </a:prstGeom>
        </p:spPr>
      </p:pic>
    </p:spTree>
    <p:extLst>
      <p:ext uri="{BB962C8B-B14F-4D97-AF65-F5344CB8AC3E}">
        <p14:creationId xmlns:p14="http://schemas.microsoft.com/office/powerpoint/2010/main" val="4196525473"/>
      </p:ext>
    </p:extLst>
  </p:cSld>
  <p:clrMapOvr>
    <a:masterClrMapping/>
  </p:clrMapOvr>
  <p:transition/>
</p:sld>
</file>

<file path=ppt/slides/slide4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C04EF9-6311-1645-A0CB-2E4DC613C3D8}"/>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57D4E5EE-14A7-4C49-8B8C-B0C403B9FC06}"/>
              </a:ext>
            </a:extLst>
          </p:cNvPr>
          <p:cNvSpPr>
            <a:spLocks noGrp="1"/>
          </p:cNvSpPr>
          <p:nvPr>
            <p:ph idx="1"/>
          </p:nvPr>
        </p:nvSpPr>
        <p:spPr/>
        <p:txBody>
          <a:bodyPr/>
          <a:lstStyle/>
          <a:p>
            <a:endParaRPr lang="en-US" dirty="0"/>
          </a:p>
        </p:txBody>
      </p:sp>
      <p:sp>
        <p:nvSpPr>
          <p:cNvPr id="4" name="Slide Number Placeholder 3">
            <a:extLst>
              <a:ext uri="{FF2B5EF4-FFF2-40B4-BE49-F238E27FC236}">
                <a16:creationId xmlns:a16="http://schemas.microsoft.com/office/drawing/2014/main" id="{387C2AC1-FD9E-7A4A-BF0C-C9A332C41C82}"/>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82EC307D-DE3D-4346-9EEC-849FEAAACE63}"/>
              </a:ext>
            </a:extLst>
          </p:cNvPr>
          <p:cNvPicPr>
            <a:picLocks noChangeAspect="1"/>
          </p:cNvPicPr>
          <p:nvPr/>
        </p:nvPicPr>
        <p:blipFill>
          <a:blip r:embed="rId2"/>
          <a:stretch>
            <a:fillRect/>
          </a:stretch>
        </p:blipFill>
        <p:spPr>
          <a:xfrm>
            <a:off x="1879725" y="7184"/>
            <a:ext cx="5384549" cy="6858000"/>
          </a:xfrm>
          <a:prstGeom prst="rect">
            <a:avLst/>
          </a:prstGeom>
        </p:spPr>
      </p:pic>
      <p:sp>
        <p:nvSpPr>
          <p:cNvPr id="6" name="TextBox 5">
            <a:extLst>
              <a:ext uri="{FF2B5EF4-FFF2-40B4-BE49-F238E27FC236}">
                <a16:creationId xmlns:a16="http://schemas.microsoft.com/office/drawing/2014/main" id="{B9871ED2-6771-8148-B0D9-0B21E966C7C8}"/>
              </a:ext>
            </a:extLst>
          </p:cNvPr>
          <p:cNvSpPr txBox="1"/>
          <p:nvPr/>
        </p:nvSpPr>
        <p:spPr>
          <a:xfrm>
            <a:off x="4963649" y="5269399"/>
            <a:ext cx="415530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https://github.com/CMU-SAFARI</a:t>
            </a:r>
            <a:r>
              <a:rPr kumimoji="0" lang="en-US" sz="1800" b="1" i="0" u="none" strike="noStrike" kern="1200" cap="none" spc="0" normalizeH="0" baseline="0" noProof="0" dirty="0">
                <a:ln>
                  <a:noFill/>
                </a:ln>
                <a:solidFill>
                  <a:srgbClr val="0432FF"/>
                </a:solidFill>
                <a:effectLst/>
                <a:uLnTx/>
                <a:uFillTx/>
                <a:latin typeface="Tahoma"/>
                <a:ea typeface="+mn-ea"/>
                <a:cs typeface="+mn-cs"/>
              </a:rPr>
              <a:t> </a:t>
            </a:r>
          </a:p>
        </p:txBody>
      </p:sp>
    </p:spTree>
    <p:extLst>
      <p:ext uri="{BB962C8B-B14F-4D97-AF65-F5344CB8AC3E}">
        <p14:creationId xmlns:p14="http://schemas.microsoft.com/office/powerpoint/2010/main" val="2886081560"/>
      </p:ext>
    </p:extLst>
  </p:cSld>
  <p:clrMapOvr>
    <a:masterClrMapping/>
  </p:clrMapOvr>
  <p:transition/>
</p:sld>
</file>

<file path=ppt/slides/slide4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590E75-44AE-3749-84A1-9991C665D4E8}"/>
              </a:ext>
            </a:extLst>
          </p:cNvPr>
          <p:cNvSpPr>
            <a:spLocks noGrp="1"/>
          </p:cNvSpPr>
          <p:nvPr>
            <p:ph type="title"/>
          </p:nvPr>
        </p:nvSpPr>
        <p:spPr/>
        <p:txBody>
          <a:bodyPr/>
          <a:lstStyle/>
          <a:p>
            <a:r>
              <a:rPr lang="en-US" dirty="0"/>
              <a:t>An Interview on Research and Education</a:t>
            </a:r>
          </a:p>
        </p:txBody>
      </p:sp>
      <p:sp>
        <p:nvSpPr>
          <p:cNvPr id="3" name="Content Placeholder 2">
            <a:extLst>
              <a:ext uri="{FF2B5EF4-FFF2-40B4-BE49-F238E27FC236}">
                <a16:creationId xmlns:a16="http://schemas.microsoft.com/office/drawing/2014/main" id="{69BE6586-EEE6-A04A-A548-5966B309FAAB}"/>
              </a:ext>
            </a:extLst>
          </p:cNvPr>
          <p:cNvSpPr>
            <a:spLocks noGrp="1"/>
          </p:cNvSpPr>
          <p:nvPr>
            <p:ph idx="1"/>
          </p:nvPr>
        </p:nvSpPr>
        <p:spPr/>
        <p:txBody>
          <a:bodyPr/>
          <a:lstStyle/>
          <a:p>
            <a:r>
              <a:rPr lang="en-US" b="1" dirty="0">
                <a:solidFill>
                  <a:srgbClr val="0432FF"/>
                </a:solidFill>
              </a:rPr>
              <a:t>Computing Research and Education </a:t>
            </a:r>
            <a:r>
              <a:rPr lang="en-US" dirty="0">
                <a:solidFill>
                  <a:srgbClr val="0432FF"/>
                </a:solidFill>
              </a:rPr>
              <a:t>(@ ISCA 2019)</a:t>
            </a:r>
          </a:p>
          <a:p>
            <a:pPr lvl="1"/>
            <a:r>
              <a:rPr lang="en-US" dirty="0">
                <a:hlinkClick r:id="rId2"/>
              </a:rPr>
              <a:t>https://www.youtube.com/watch?v=8ffSEKZhmvo&amp;list=PL5Q2soXY2Zi_4oP9LdL3cc8G6NIjD2Ydz</a:t>
            </a:r>
            <a:endParaRPr lang="en-US" dirty="0"/>
          </a:p>
          <a:p>
            <a:pPr lvl="1"/>
            <a:endParaRPr lang="en-US" dirty="0"/>
          </a:p>
          <a:p>
            <a:pPr lvl="1"/>
            <a:endParaRPr lang="en-US" dirty="0"/>
          </a:p>
          <a:p>
            <a:r>
              <a:rPr lang="en-US" b="1" dirty="0">
                <a:solidFill>
                  <a:srgbClr val="0432FF"/>
                </a:solidFill>
              </a:rPr>
              <a:t>Maurice Wilkes Award Speech </a:t>
            </a:r>
            <a:r>
              <a:rPr lang="en-US" dirty="0">
                <a:solidFill>
                  <a:srgbClr val="0432FF"/>
                </a:solidFill>
              </a:rPr>
              <a:t>(10 minutes)</a:t>
            </a:r>
          </a:p>
          <a:p>
            <a:pPr lvl="1"/>
            <a:r>
              <a:rPr lang="en-US" dirty="0">
                <a:hlinkClick r:id="rId3"/>
              </a:rPr>
              <a:t>https://www.youtube.com/watch?v=tcQ3zZ3JpuA&amp;list=PL5Q2soXY2Zi8D_5MGV6EnXEJHnV2YFBJl&amp;index=15</a:t>
            </a:r>
            <a:endParaRPr lang="en-US" dirty="0"/>
          </a:p>
        </p:txBody>
      </p:sp>
      <p:sp>
        <p:nvSpPr>
          <p:cNvPr id="4" name="Slide Number Placeholder 3">
            <a:extLst>
              <a:ext uri="{FF2B5EF4-FFF2-40B4-BE49-F238E27FC236}">
                <a16:creationId xmlns:a16="http://schemas.microsoft.com/office/drawing/2014/main" id="{8EF1CA24-C7A2-D849-8A4D-9CCFFD7B504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443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1493069693"/>
      </p:ext>
    </p:extLst>
  </p:cSld>
  <p:clrMapOvr>
    <a:masterClrMapping/>
  </p:clrMapOvr>
  <p:transition/>
</p:sld>
</file>

<file path=ppt/slides/slide4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345B70-88E5-4A45-8F0F-98E8802735F5}"/>
              </a:ext>
            </a:extLst>
          </p:cNvPr>
          <p:cNvSpPr>
            <a:spLocks noGrp="1"/>
          </p:cNvSpPr>
          <p:nvPr>
            <p:ph type="title"/>
          </p:nvPr>
        </p:nvSpPr>
        <p:spPr/>
        <p:txBody>
          <a:bodyPr/>
          <a:lstStyle/>
          <a:p>
            <a:r>
              <a:rPr lang="en-US" dirty="0"/>
              <a:t>More Thoughts and Suggestions</a:t>
            </a:r>
          </a:p>
        </p:txBody>
      </p:sp>
      <p:sp>
        <p:nvSpPr>
          <p:cNvPr id="3" name="Content Placeholder 2">
            <a:extLst>
              <a:ext uri="{FF2B5EF4-FFF2-40B4-BE49-F238E27FC236}">
                <a16:creationId xmlns:a16="http://schemas.microsoft.com/office/drawing/2014/main" id="{163D66C4-277F-5645-8E15-23E56F3B54BA}"/>
              </a:ext>
            </a:extLst>
          </p:cNvPr>
          <p:cNvSpPr>
            <a:spLocks noGrp="1"/>
          </p:cNvSpPr>
          <p:nvPr>
            <p:ph idx="1"/>
          </p:nvPr>
        </p:nvSpPr>
        <p:spPr>
          <a:xfrm>
            <a:off x="228600" y="1052736"/>
            <a:ext cx="8915400" cy="5195664"/>
          </a:xfrm>
        </p:spPr>
        <p:txBody>
          <a:bodyPr/>
          <a:lstStyle/>
          <a:p>
            <a:r>
              <a:rPr lang="en-US" sz="1800" dirty="0"/>
              <a:t>Onur Mutlu,</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"Some Reflections (on DRAM)"</a:t>
            </a:r>
            <a:br>
              <a:rPr lang="en-US" sz="1800" dirty="0">
                <a:solidFill>
                  <a:srgbClr val="0432FF"/>
                </a:solidFill>
              </a:rPr>
            </a:br>
            <a:r>
              <a:rPr lang="en-US" sz="1800" i="1" dirty="0"/>
              <a:t>Award Speech for </a:t>
            </a:r>
            <a:r>
              <a:rPr lang="en-US" sz="1800" i="1" dirty="0">
                <a:hlinkClick r:id="rId3"/>
              </a:rPr>
              <a:t>ACM SIGARCH Maurice Wilkes Award</a:t>
            </a:r>
            <a:r>
              <a:rPr lang="en-US" sz="1800" i="1" dirty="0"/>
              <a:t>, at the </a:t>
            </a:r>
            <a:r>
              <a:rPr lang="en-US" sz="1800" b="1" i="1" dirty="0"/>
              <a:t>ISCA</a:t>
            </a:r>
            <a:r>
              <a:rPr lang="en-US" sz="1800" i="1" dirty="0"/>
              <a:t> Awards Ceremony</a:t>
            </a:r>
            <a:r>
              <a:rPr lang="en-US" sz="1800" dirty="0"/>
              <a:t>, Phoenix, AZ, USA, 25 June 2019.</a:t>
            </a:r>
            <a:br>
              <a:rPr lang="en-US" sz="1800" dirty="0"/>
            </a:br>
            <a:r>
              <a:rPr lang="en-US" sz="1800" dirty="0"/>
              <a:t>[</a:t>
            </a:r>
            <a:r>
              <a:rPr lang="en-US" sz="1800" dirty="0">
                <a:hlinkClick r:id="rId2"/>
              </a:rPr>
              <a:t>Slides (pptx)</a:t>
            </a:r>
            <a:r>
              <a:rPr lang="en-US" sz="1800" dirty="0"/>
              <a:t> </a:t>
            </a:r>
            <a:r>
              <a:rPr lang="en-US" sz="1800" dirty="0">
                <a:hlinkClick r:id="rId4"/>
              </a:rPr>
              <a:t>(pdf)</a:t>
            </a:r>
            <a:r>
              <a:rPr lang="en-US" sz="1800" dirty="0"/>
              <a:t>]</a:t>
            </a:r>
            <a:br>
              <a:rPr lang="en-US" sz="1800" dirty="0"/>
            </a:br>
            <a:r>
              <a:rPr lang="en-US" sz="1800" dirty="0"/>
              <a:t>[</a:t>
            </a:r>
            <a:r>
              <a:rPr lang="en-US" sz="1800" dirty="0">
                <a:hlinkClick r:id="rId5"/>
              </a:rPr>
              <a:t>Video of Award Acceptance Speech (Youtube; 10 minutes)</a:t>
            </a:r>
            <a:r>
              <a:rPr lang="en-US" sz="1800" dirty="0"/>
              <a:t> </a:t>
            </a:r>
            <a:r>
              <a:rPr lang="en-US" sz="1800" dirty="0">
                <a:hlinkClick r:id="rId6"/>
              </a:rPr>
              <a:t>(Youku; 13 minutes)</a:t>
            </a:r>
            <a:r>
              <a:rPr lang="en-US" sz="1800" dirty="0"/>
              <a:t>]</a:t>
            </a:r>
            <a:br>
              <a:rPr lang="en-US" sz="1800" dirty="0"/>
            </a:br>
            <a:r>
              <a:rPr lang="en-US" sz="1800" dirty="0"/>
              <a:t>[</a:t>
            </a:r>
            <a:r>
              <a:rPr lang="en-US" sz="1800" dirty="0">
                <a:hlinkClick r:id="rId7"/>
              </a:rPr>
              <a:t>Video of Interview after Award Acceptance (Youtube; 1 hour 6 minutes)</a:t>
            </a:r>
            <a:r>
              <a:rPr lang="en-US" sz="1800" dirty="0"/>
              <a:t> </a:t>
            </a:r>
            <a:r>
              <a:rPr lang="en-US" sz="1800" dirty="0">
                <a:hlinkClick r:id="rId8"/>
              </a:rPr>
              <a:t>(Youku; 1 hour 6 minutes)</a:t>
            </a:r>
            <a:r>
              <a:rPr lang="en-US" sz="1800" dirty="0"/>
              <a:t>]</a:t>
            </a:r>
            <a:br>
              <a:rPr lang="en-US" sz="1800" dirty="0"/>
            </a:br>
            <a:r>
              <a:rPr lang="en-US" sz="1800" dirty="0"/>
              <a:t>[</a:t>
            </a:r>
            <a:r>
              <a:rPr lang="en-US" sz="1800" dirty="0">
                <a:hlinkClick r:id="rId9"/>
              </a:rPr>
              <a:t>News Article on "ACM SIGARCH Maurice Wilkes Award goes to Prof. Onur Mutlu"</a:t>
            </a:r>
            <a:r>
              <a:rPr lang="en-US" sz="1800" dirty="0"/>
              <a:t>]</a:t>
            </a:r>
          </a:p>
          <a:p>
            <a:pPr marL="0" indent="0">
              <a:buNone/>
            </a:pPr>
            <a:br>
              <a:rPr lang="en-US" sz="2000" dirty="0"/>
            </a:br>
            <a:endParaRPr lang="en-US" sz="1900" dirty="0"/>
          </a:p>
          <a:p>
            <a:r>
              <a:rPr lang="en-US" sz="1900" dirty="0"/>
              <a:t>Onur Mutlu,</a:t>
            </a:r>
            <a:br>
              <a:rPr lang="en-US" sz="1900" dirty="0"/>
            </a:br>
            <a:r>
              <a:rPr lang="en-US" sz="1900" b="1" dirty="0">
                <a:solidFill>
                  <a:srgbClr val="0432FF"/>
                </a:solidFill>
                <a:hlinkClick r:id="rId10">
                  <a:extLst>
                    <a:ext uri="{A12FA001-AC4F-418D-AE19-62706E023703}">
                      <ahyp:hlinkClr xmlns:ahyp="http://schemas.microsoft.com/office/drawing/2018/hyperlinkcolor" val="tx"/>
                    </a:ext>
                  </a:extLst>
                </a:hlinkClick>
              </a:rPr>
              <a:t>"How to Build an Impactful Research Group"</a:t>
            </a:r>
            <a:br>
              <a:rPr lang="en-US" sz="1900" dirty="0"/>
            </a:br>
            <a:r>
              <a:rPr lang="en-US" sz="1900" i="1" dirty="0">
                <a:hlinkClick r:id="rId11"/>
              </a:rPr>
              <a:t>57th Design Automation Conference Early Career Workshop (</a:t>
            </a:r>
            <a:r>
              <a:rPr lang="en-US" sz="1900" b="1" i="1" dirty="0">
                <a:hlinkClick r:id="rId11"/>
              </a:rPr>
              <a:t>DAC</a:t>
            </a:r>
            <a:r>
              <a:rPr lang="en-US" sz="1900" i="1" dirty="0">
                <a:hlinkClick r:id="rId11"/>
              </a:rPr>
              <a:t>)</a:t>
            </a:r>
            <a:r>
              <a:rPr lang="en-US" sz="1900" dirty="0"/>
              <a:t>, Virtual, 19 July 2020.</a:t>
            </a:r>
            <a:br>
              <a:rPr lang="en-US" sz="1900" dirty="0"/>
            </a:br>
            <a:r>
              <a:rPr lang="en-US" sz="1900" dirty="0"/>
              <a:t>[</a:t>
            </a:r>
            <a:r>
              <a:rPr lang="en-US" sz="1900" dirty="0">
                <a:hlinkClick r:id="rId10"/>
              </a:rPr>
              <a:t>Slides (pptx)</a:t>
            </a:r>
            <a:r>
              <a:rPr lang="en-US" sz="1900" dirty="0"/>
              <a:t> </a:t>
            </a:r>
            <a:r>
              <a:rPr lang="en-US" sz="1900" dirty="0">
                <a:hlinkClick r:id="rId12"/>
              </a:rPr>
              <a:t>(pdf)</a:t>
            </a:r>
            <a:r>
              <a:rPr lang="en-US" sz="1900" dirty="0"/>
              <a:t>]</a:t>
            </a:r>
            <a:br>
              <a:rPr lang="en-US" sz="2000" dirty="0"/>
            </a:br>
            <a:endParaRPr lang="en-US" sz="1900" dirty="0"/>
          </a:p>
          <a:p>
            <a:pPr marL="0" indent="0">
              <a:buNone/>
            </a:pPr>
            <a:br>
              <a:rPr lang="en-US" dirty="0"/>
            </a:br>
            <a:endParaRPr lang="en-US" dirty="0"/>
          </a:p>
        </p:txBody>
      </p:sp>
    </p:spTree>
    <p:extLst>
      <p:ext uri="{BB962C8B-B14F-4D97-AF65-F5344CB8AC3E}">
        <p14:creationId xmlns:p14="http://schemas.microsoft.com/office/powerpoint/2010/main" val="3597368860"/>
      </p:ext>
    </p:extLst>
  </p:cSld>
  <p:clrMapOvr>
    <a:masterClrMapping/>
  </p:clrMapOvr>
  <p:transition/>
</p:sld>
</file>

<file path=ppt/slides/slide4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345B70-88E5-4A45-8F0F-98E8802735F5}"/>
              </a:ext>
            </a:extLst>
          </p:cNvPr>
          <p:cNvSpPr>
            <a:spLocks noGrp="1"/>
          </p:cNvSpPr>
          <p:nvPr>
            <p:ph type="title"/>
          </p:nvPr>
        </p:nvSpPr>
        <p:spPr/>
        <p:txBody>
          <a:bodyPr/>
          <a:lstStyle/>
          <a:p>
            <a:r>
              <a:rPr lang="en-US" dirty="0"/>
              <a:t>More Thoughts and Suggestions (II)</a:t>
            </a:r>
          </a:p>
        </p:txBody>
      </p:sp>
      <p:sp>
        <p:nvSpPr>
          <p:cNvPr id="3" name="Content Placeholder 2">
            <a:extLst>
              <a:ext uri="{FF2B5EF4-FFF2-40B4-BE49-F238E27FC236}">
                <a16:creationId xmlns:a16="http://schemas.microsoft.com/office/drawing/2014/main" id="{163D66C4-277F-5645-8E15-23E56F3B54BA}"/>
              </a:ext>
            </a:extLst>
          </p:cNvPr>
          <p:cNvSpPr>
            <a:spLocks noGrp="1"/>
          </p:cNvSpPr>
          <p:nvPr>
            <p:ph idx="1"/>
          </p:nvPr>
        </p:nvSpPr>
        <p:spPr>
          <a:xfrm>
            <a:off x="228600" y="1052736"/>
            <a:ext cx="8915400" cy="5195664"/>
          </a:xfrm>
        </p:spPr>
        <p:txBody>
          <a:bodyPr/>
          <a:lstStyle/>
          <a:p>
            <a:r>
              <a:rPr lang="en-US" sz="1800" dirty="0" err="1"/>
              <a:t>Onur</a:t>
            </a:r>
            <a:r>
              <a:rPr lang="en-US" sz="1800" dirty="0"/>
              <a:t> </a:t>
            </a:r>
            <a:r>
              <a:rPr lang="en-US" sz="1800" dirty="0" err="1"/>
              <a:t>Mutlu</a:t>
            </a:r>
            <a:r>
              <a:rPr lang="en-US" sz="1800" dirty="0"/>
              <a:t>,</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"Computer Architecture: Why Is It So Important and Exciting Today?"</a:t>
            </a:r>
            <a:r>
              <a:rPr lang="en-US" sz="1800" dirty="0">
                <a:solidFill>
                  <a:srgbClr val="0432FF"/>
                </a:solidFill>
              </a:rPr>
              <a:t>  </a:t>
            </a:r>
            <a:br>
              <a:rPr lang="en-US" sz="1800" dirty="0">
                <a:solidFill>
                  <a:srgbClr val="0432FF"/>
                </a:solidFill>
              </a:rPr>
            </a:br>
            <a:r>
              <a:rPr lang="en-US" sz="1800" dirty="0"/>
              <a:t>Invited Lecture at </a:t>
            </a:r>
            <a:r>
              <a:rPr lang="en-US" sz="1800" i="1" dirty="0">
                <a:hlinkClick r:id="rId3"/>
              </a:rPr>
              <a:t>Izmir Institute of Technology (</a:t>
            </a:r>
            <a:r>
              <a:rPr lang="en-US" sz="1800" b="1" i="1" dirty="0">
                <a:hlinkClick r:id="rId3"/>
              </a:rPr>
              <a:t>IYTE</a:t>
            </a:r>
            <a:r>
              <a:rPr lang="en-US" sz="1800" i="1" dirty="0">
                <a:hlinkClick r:id="rId3"/>
              </a:rPr>
              <a:t>) </a:t>
            </a:r>
            <a:r>
              <a:rPr lang="en-US" sz="1800" dirty="0"/>
              <a:t>, Virtual, 16 October 2020. </a:t>
            </a:r>
            <a:br>
              <a:rPr lang="en-US" sz="1800" dirty="0"/>
            </a:br>
            <a:r>
              <a:rPr lang="en-US" sz="1800" dirty="0"/>
              <a:t>[</a:t>
            </a:r>
            <a:r>
              <a:rPr lang="en-US" sz="1800" dirty="0">
                <a:hlinkClick r:id="rId2"/>
              </a:rPr>
              <a:t>Slides (pptx)</a:t>
            </a:r>
            <a:r>
              <a:rPr lang="en-US" sz="1800" dirty="0"/>
              <a:t> </a:t>
            </a:r>
            <a:r>
              <a:rPr lang="en-US" sz="1800" dirty="0">
                <a:hlinkClick r:id="rId4"/>
              </a:rPr>
              <a:t>(pdf)</a:t>
            </a:r>
            <a:r>
              <a:rPr lang="en-US" sz="1800" dirty="0"/>
              <a:t>] </a:t>
            </a:r>
            <a:br>
              <a:rPr lang="en-US" sz="1800" dirty="0"/>
            </a:br>
            <a:r>
              <a:rPr lang="en-US" sz="1800" dirty="0"/>
              <a:t>[</a:t>
            </a:r>
            <a:r>
              <a:rPr lang="en-US" sz="1800" dirty="0">
                <a:hlinkClick r:id="rId5"/>
              </a:rPr>
              <a:t>Talk Video</a:t>
            </a:r>
            <a:r>
              <a:rPr lang="en-US" sz="1800" dirty="0"/>
              <a:t> (2 hours 12 minutes)]</a:t>
            </a:r>
          </a:p>
          <a:p>
            <a:pPr marL="0" indent="0">
              <a:buNone/>
            </a:pPr>
            <a:br>
              <a:rPr lang="en-US" sz="1800" dirty="0"/>
            </a:br>
            <a:endParaRPr lang="en-US" sz="1800" dirty="0"/>
          </a:p>
          <a:p>
            <a:r>
              <a:rPr lang="en-US" sz="1800" dirty="0" err="1"/>
              <a:t>Onur</a:t>
            </a:r>
            <a:r>
              <a:rPr lang="en-US" sz="1800" dirty="0"/>
              <a:t> </a:t>
            </a:r>
            <a:r>
              <a:rPr lang="en-US" sz="1800" dirty="0" err="1"/>
              <a:t>Mutlu</a:t>
            </a:r>
            <a:r>
              <a:rPr lang="en-US" sz="1800" dirty="0"/>
              <a:t>,</a:t>
            </a:r>
            <a:br>
              <a:rPr lang="en-US" sz="1800" dirty="0"/>
            </a:br>
            <a:r>
              <a:rPr lang="en-US" sz="1800" b="1" dirty="0">
                <a:solidFill>
                  <a:srgbClr val="0432FF"/>
                </a:solidFill>
                <a:hlinkClick r:id="rId6">
                  <a:extLst>
                    <a:ext uri="{A12FA001-AC4F-418D-AE19-62706E023703}">
                      <ahyp:hlinkClr xmlns:ahyp="http://schemas.microsoft.com/office/drawing/2018/hyperlinkcolor" val="tx"/>
                    </a:ext>
                  </a:extLst>
                </a:hlinkClick>
              </a:rPr>
              <a:t>"Applying to Graduate School &amp; Doing Impactful Research"</a:t>
            </a:r>
            <a:r>
              <a:rPr lang="en-US" sz="1800" dirty="0">
                <a:solidFill>
                  <a:srgbClr val="0432FF"/>
                </a:solidFill>
              </a:rPr>
              <a:t> </a:t>
            </a:r>
            <a:br>
              <a:rPr lang="en-US" sz="1800" dirty="0">
                <a:solidFill>
                  <a:srgbClr val="0432FF"/>
                </a:solidFill>
              </a:rPr>
            </a:br>
            <a:r>
              <a:rPr lang="en-US" sz="1800" i="1" dirty="0"/>
              <a:t>Invited Panel Talk at </a:t>
            </a:r>
            <a:r>
              <a:rPr lang="en-US" sz="1800" i="1" dirty="0">
                <a:hlinkClick r:id="rId7"/>
              </a:rPr>
              <a:t>the 3rd Undergraduate Mentoring Workshop</a:t>
            </a:r>
            <a:r>
              <a:rPr lang="en-US" sz="1800" i="1" dirty="0"/>
              <a:t>, held with </a:t>
            </a:r>
            <a:r>
              <a:rPr lang="en-US" sz="1800" i="1" dirty="0">
                <a:hlinkClick r:id="rId8"/>
              </a:rPr>
              <a:t>the 48th International Symposium on Computer Architecture (</a:t>
            </a:r>
            <a:r>
              <a:rPr lang="en-US" sz="1800" b="1" i="1" dirty="0">
                <a:hlinkClick r:id="rId8"/>
              </a:rPr>
              <a:t>ISCA</a:t>
            </a:r>
            <a:r>
              <a:rPr lang="en-US" sz="1800" i="1" dirty="0">
                <a:hlinkClick r:id="rId8"/>
              </a:rPr>
              <a:t>)</a:t>
            </a:r>
            <a:r>
              <a:rPr lang="en-US" sz="1800" dirty="0"/>
              <a:t>, Virtual, 18 June 2021. </a:t>
            </a:r>
            <a:br>
              <a:rPr lang="en-US" sz="1800" dirty="0"/>
            </a:br>
            <a:r>
              <a:rPr lang="en-US" sz="1800" dirty="0"/>
              <a:t>[</a:t>
            </a:r>
            <a:r>
              <a:rPr lang="en-US" sz="1800" dirty="0">
                <a:hlinkClick r:id="rId6"/>
              </a:rPr>
              <a:t>Slides (pptx)</a:t>
            </a:r>
            <a:r>
              <a:rPr lang="en-US" sz="1800" dirty="0"/>
              <a:t> </a:t>
            </a:r>
            <a:r>
              <a:rPr lang="en-US" sz="1800" dirty="0">
                <a:hlinkClick r:id="rId9"/>
              </a:rPr>
              <a:t>(pdf)</a:t>
            </a:r>
            <a:r>
              <a:rPr lang="en-US" sz="1800" dirty="0"/>
              <a:t>] </a:t>
            </a:r>
            <a:br>
              <a:rPr lang="en-US" sz="1800" dirty="0"/>
            </a:br>
            <a:r>
              <a:rPr lang="en-US" sz="1800" dirty="0"/>
              <a:t>[</a:t>
            </a:r>
            <a:r>
              <a:rPr lang="en-US" sz="1800" dirty="0">
                <a:hlinkClick r:id="rId10"/>
              </a:rPr>
              <a:t>Talk Video</a:t>
            </a:r>
            <a:r>
              <a:rPr lang="en-US" sz="1800" dirty="0"/>
              <a:t> (50 minutes)]</a:t>
            </a:r>
          </a:p>
          <a:p>
            <a:endParaRPr lang="en-US" sz="1800" dirty="0"/>
          </a:p>
        </p:txBody>
      </p:sp>
      <p:sp>
        <p:nvSpPr>
          <p:cNvPr id="4" name="Slide Number Placeholder 3">
            <a:extLst>
              <a:ext uri="{FF2B5EF4-FFF2-40B4-BE49-F238E27FC236}">
                <a16:creationId xmlns:a16="http://schemas.microsoft.com/office/drawing/2014/main" id="{F184A087-14E4-E548-89F4-24CDE0339BC5}"/>
              </a:ext>
            </a:extLst>
          </p:cNvPr>
          <p:cNvSpPr>
            <a:spLocks noGrp="1"/>
          </p:cNvSpPr>
          <p:nvPr>
            <p:ph type="sldNum" sz="quarter" idx="11"/>
          </p:nvPr>
        </p:nvSpPr>
        <p:spPr>
          <a:xfrm>
            <a:off x="6553200" y="6363164"/>
            <a:ext cx="2133600" cy="4572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445</a:t>
            </a:fld>
            <a:endParaRPr kumimoji="0" lang="en-US" altLang="en-US" sz="1600" b="0" i="0" u="none" strike="noStrike" kern="1200" cap="none" spc="0" normalizeH="0" baseline="0" noProof="0" dirty="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1883464129"/>
      </p:ext>
    </p:extLst>
  </p:cSld>
  <p:clrMapOvr>
    <a:masterClrMapping/>
  </p:clrMapOvr>
  <p:transition/>
</p:sld>
</file>

<file path=ppt/slides/slide4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851EAB-761A-E348-B335-E0E410C63CDB}"/>
              </a:ext>
            </a:extLst>
          </p:cNvPr>
          <p:cNvSpPr>
            <a:spLocks noGrp="1"/>
          </p:cNvSpPr>
          <p:nvPr>
            <p:ph type="title"/>
          </p:nvPr>
        </p:nvSpPr>
        <p:spPr/>
        <p:txBody>
          <a:bodyPr/>
          <a:lstStyle/>
          <a:p>
            <a:r>
              <a:rPr lang="en-US" dirty="0"/>
              <a:t>A Talk on Impactful Research &amp; Teaching</a:t>
            </a:r>
          </a:p>
        </p:txBody>
      </p:sp>
      <p:sp>
        <p:nvSpPr>
          <p:cNvPr id="3" name="Content Placeholder 2">
            <a:extLst>
              <a:ext uri="{FF2B5EF4-FFF2-40B4-BE49-F238E27FC236}">
                <a16:creationId xmlns:a16="http://schemas.microsoft.com/office/drawing/2014/main" id="{3D3726AD-987B-2848-AD67-E881431FE6A3}"/>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52B96CCF-B819-EB4D-B48C-D0F7B7B86F17}"/>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446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Rectangle 4">
            <a:extLst>
              <a:ext uri="{FF2B5EF4-FFF2-40B4-BE49-F238E27FC236}">
                <a16:creationId xmlns:a16="http://schemas.microsoft.com/office/drawing/2014/main" id="{CAAE4B76-6AAF-1041-9885-AAD0BFDFEA4C}"/>
              </a:ext>
            </a:extLst>
          </p:cNvPr>
          <p:cNvSpPr/>
          <p:nvPr/>
        </p:nvSpPr>
        <p:spPr>
          <a:xfrm>
            <a:off x="179512" y="6535579"/>
            <a:ext cx="9153500" cy="246221"/>
          </a:xfrm>
          <a:prstGeom prst="rect">
            <a:avLst/>
          </a:prstGeom>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FF"/>
                </a:solidFill>
                <a:effectLst/>
                <a:uLnTx/>
                <a:uFillTx/>
                <a:latin typeface="Arial" panose="020B0604020202020204" pitchFamily="34" charset="0"/>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https://www.youtube.com/watch?v=83tlorht7Mc&amp;list=PL5Q2soXY2Zi8D_5MGV6EnXEJHnV2YFBJl&amp;index=54</a:t>
            </a:r>
            <a:r>
              <a:rPr kumimoji="0" lang="en-US" sz="1000" b="1" i="0" u="none" strike="noStrike" kern="1200" cap="none" spc="0" normalizeH="0" baseline="0" noProof="0" dirty="0">
                <a:ln>
                  <a:noFill/>
                </a:ln>
                <a:solidFill>
                  <a:srgbClr val="0000FF"/>
                </a:solidFill>
                <a:effectLst/>
                <a:uLnTx/>
                <a:uFillTx/>
                <a:latin typeface="Arial" panose="020B0604020202020204" pitchFamily="34" charset="0"/>
                <a:ea typeface="ＭＳ Ｐゴシック" panose="020B0600070205080204" pitchFamily="34" charset="-128"/>
                <a:cs typeface="+mn-cs"/>
              </a:rPr>
              <a:t> </a:t>
            </a:r>
            <a:endParaRPr kumimoji="0" lang="en-US" sz="10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endParaRPr>
          </a:p>
        </p:txBody>
      </p:sp>
      <p:pic>
        <p:nvPicPr>
          <p:cNvPr id="6" name="Picture 5">
            <a:extLst>
              <a:ext uri="{FF2B5EF4-FFF2-40B4-BE49-F238E27FC236}">
                <a16:creationId xmlns:a16="http://schemas.microsoft.com/office/drawing/2014/main" id="{518B1DC4-854D-CC48-8A53-63A089706779}"/>
              </a:ext>
            </a:extLst>
          </p:cNvPr>
          <p:cNvPicPr>
            <a:picLocks noChangeAspect="1"/>
          </p:cNvPicPr>
          <p:nvPr/>
        </p:nvPicPr>
        <p:blipFill>
          <a:blip r:embed="rId3"/>
          <a:stretch>
            <a:fillRect/>
          </a:stretch>
        </p:blipFill>
        <p:spPr>
          <a:xfrm>
            <a:off x="830739" y="908720"/>
            <a:ext cx="7413669" cy="5396058"/>
          </a:xfrm>
          <a:prstGeom prst="rect">
            <a:avLst/>
          </a:prstGeom>
        </p:spPr>
      </p:pic>
    </p:spTree>
    <p:extLst>
      <p:ext uri="{BB962C8B-B14F-4D97-AF65-F5344CB8AC3E}">
        <p14:creationId xmlns:p14="http://schemas.microsoft.com/office/powerpoint/2010/main" val="917450673"/>
      </p:ext>
    </p:extLst>
  </p:cSld>
  <p:clrMapOvr>
    <a:masterClrMapping/>
  </p:clrMapOvr>
  <p:transition/>
</p:sld>
</file>

<file path=ppt/slides/slide4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C9F071-BBB5-FD48-BECD-3A44EDB8FDCB}"/>
              </a:ext>
            </a:extLst>
          </p:cNvPr>
          <p:cNvSpPr>
            <a:spLocks noGrp="1"/>
          </p:cNvSpPr>
          <p:nvPr>
            <p:ph type="title"/>
          </p:nvPr>
        </p:nvSpPr>
        <p:spPr/>
        <p:txBody>
          <a:bodyPr/>
          <a:lstStyle/>
          <a:p>
            <a:r>
              <a:rPr lang="en-US" dirty="0"/>
              <a:t>An Interview on Computing Futures</a:t>
            </a:r>
          </a:p>
        </p:txBody>
      </p:sp>
      <p:sp>
        <p:nvSpPr>
          <p:cNvPr id="3" name="Content Placeholder 2">
            <a:extLst>
              <a:ext uri="{FF2B5EF4-FFF2-40B4-BE49-F238E27FC236}">
                <a16:creationId xmlns:a16="http://schemas.microsoft.com/office/drawing/2014/main" id="{5B89755D-F311-BA46-AA27-B1455A763371}"/>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EFFC39DF-E5CC-E84A-85AF-1D2F96E1B97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447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2101B6BE-CE67-AE47-923A-931EF97E7FFD}"/>
              </a:ext>
            </a:extLst>
          </p:cNvPr>
          <p:cNvPicPr>
            <a:picLocks noChangeAspect="1"/>
          </p:cNvPicPr>
          <p:nvPr/>
        </p:nvPicPr>
        <p:blipFill>
          <a:blip r:embed="rId2"/>
          <a:stretch>
            <a:fillRect/>
          </a:stretch>
        </p:blipFill>
        <p:spPr>
          <a:xfrm>
            <a:off x="683568" y="960218"/>
            <a:ext cx="7704856" cy="5373124"/>
          </a:xfrm>
          <a:prstGeom prst="rect">
            <a:avLst/>
          </a:prstGeom>
        </p:spPr>
      </p:pic>
      <p:sp>
        <p:nvSpPr>
          <p:cNvPr id="6" name="TextBox 5">
            <a:extLst>
              <a:ext uri="{FF2B5EF4-FFF2-40B4-BE49-F238E27FC236}">
                <a16:creationId xmlns:a16="http://schemas.microsoft.com/office/drawing/2014/main" id="{23396EAC-88A2-0D43-A668-0F9AAC4E09B6}"/>
              </a:ext>
            </a:extLst>
          </p:cNvPr>
          <p:cNvSpPr txBox="1"/>
          <p:nvPr/>
        </p:nvSpPr>
        <p:spPr>
          <a:xfrm>
            <a:off x="1691680" y="6381328"/>
            <a:ext cx="6255239"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hlinkClick r:id="rId3">
                  <a:extLst>
                    <a:ext uri="{A12FA001-AC4F-418D-AE19-62706E023703}">
                      <ahyp:hlinkClr xmlns:ahyp="http://schemas.microsoft.com/office/drawing/2018/hyperlinkcolor" val="tx"/>
                    </a:ext>
                  </a:extLst>
                </a:hlinkClick>
              </a:rPr>
              <a:t>https://www.youtube.com/watch?v=8ffSEKZhmvo</a:t>
            </a: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 </a:t>
            </a:r>
          </a:p>
        </p:txBody>
      </p:sp>
    </p:spTree>
    <p:extLst>
      <p:ext uri="{BB962C8B-B14F-4D97-AF65-F5344CB8AC3E}">
        <p14:creationId xmlns:p14="http://schemas.microsoft.com/office/powerpoint/2010/main" val="2870769476"/>
      </p:ext>
    </p:extLst>
  </p:cSld>
  <p:clrMapOvr>
    <a:masterClrMapping/>
  </p:clrMapOvr>
  <p:transition/>
</p:sld>
</file>

<file path=ppt/slides/slide4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Papers, Talks, Videos, Artifacts</a:t>
            </a:r>
          </a:p>
        </p:txBody>
      </p:sp>
      <p:sp>
        <p:nvSpPr>
          <p:cNvPr id="3" name="Content Placeholder 2"/>
          <p:cNvSpPr>
            <a:spLocks noGrp="1"/>
          </p:cNvSpPr>
          <p:nvPr>
            <p:ph idx="1"/>
          </p:nvPr>
        </p:nvSpPr>
        <p:spPr/>
        <p:txBody>
          <a:bodyPr/>
          <a:lstStyle/>
          <a:p>
            <a:endParaRPr lang="en-US" dirty="0"/>
          </a:p>
          <a:p>
            <a:r>
              <a:rPr lang="en-US" dirty="0"/>
              <a:t>All are available at</a:t>
            </a:r>
          </a:p>
          <a:p>
            <a:pPr marL="0" indent="0">
              <a:buNone/>
            </a:pPr>
            <a:endParaRPr lang="en-US" dirty="0"/>
          </a:p>
          <a:p>
            <a:pPr marL="344487" lvl="1" indent="0">
              <a:buNone/>
            </a:pPr>
            <a:r>
              <a:rPr lang="en-US" b="1" dirty="0">
                <a:solidFill>
                  <a:srgbClr val="0432FF"/>
                </a:solidFill>
                <a:hlinkClick r:id="rId2">
                  <a:extLst>
                    <a:ext uri="{A12FA001-AC4F-418D-AE19-62706E023703}">
                      <ahyp:hlinkClr xmlns:ahyp="http://schemas.microsoft.com/office/drawing/2018/hyperlinkcolor" val="tx"/>
                    </a:ext>
                  </a:extLst>
                </a:hlinkClick>
              </a:rPr>
              <a:t>https://people.inf.ethz.ch/omutlu/projects.htm</a:t>
            </a:r>
            <a:r>
              <a:rPr lang="en-US" b="1" dirty="0">
                <a:solidFill>
                  <a:srgbClr val="0432FF"/>
                </a:solidFill>
              </a:rPr>
              <a:t> </a:t>
            </a:r>
          </a:p>
          <a:p>
            <a:pPr marL="344487" lvl="1" indent="0">
              <a:buNone/>
            </a:pPr>
            <a:r>
              <a:rPr lang="en-US" dirty="0">
                <a:solidFill>
                  <a:srgbClr val="0432FF"/>
                </a:solidFill>
              </a:rPr>
              <a:t> </a:t>
            </a:r>
            <a:r>
              <a:rPr lang="en-US" dirty="0">
                <a:solidFill>
                  <a:srgbClr val="0432FF"/>
                </a:solidFill>
                <a:hlinkClick r:id="rId3">
                  <a:extLst>
                    <a:ext uri="{A12FA001-AC4F-418D-AE19-62706E023703}">
                      <ahyp:hlinkClr xmlns:ahyp="http://schemas.microsoft.com/office/drawing/2018/hyperlinkcolor" val="tx"/>
                    </a:ext>
                  </a:extLst>
                </a:hlinkClick>
              </a:rPr>
              <a:t>http://scholar.google.com/citations?user=7XyGUGkAAAAJ&amp;hl=en</a:t>
            </a:r>
            <a:endParaRPr lang="en-US" dirty="0">
              <a:solidFill>
                <a:srgbClr val="0432FF"/>
              </a:solidFill>
            </a:endParaRPr>
          </a:p>
          <a:p>
            <a:pPr marL="344487" lvl="1" indent="0">
              <a:buNone/>
            </a:pPr>
            <a:endParaRPr lang="en-US" dirty="0">
              <a:solidFill>
                <a:srgbClr val="0432FF"/>
              </a:solidFill>
            </a:endParaRPr>
          </a:p>
          <a:p>
            <a:pPr marL="344487" lvl="1" indent="0">
              <a:buNone/>
            </a:pPr>
            <a:r>
              <a:rPr lang="en-US" b="1" dirty="0">
                <a:solidFill>
                  <a:srgbClr val="0432FF"/>
                </a:solidFill>
                <a:hlinkClick r:id="rId4">
                  <a:extLst>
                    <a:ext uri="{A12FA001-AC4F-418D-AE19-62706E023703}">
                      <ahyp:hlinkClr xmlns:ahyp="http://schemas.microsoft.com/office/drawing/2018/hyperlinkcolor" val="tx"/>
                    </a:ext>
                  </a:extLst>
                </a:hlinkClick>
              </a:rPr>
              <a:t>https://www.youtube.com/onurmutlulectures</a:t>
            </a:r>
            <a:r>
              <a:rPr lang="en-US" b="1" dirty="0">
                <a:solidFill>
                  <a:srgbClr val="0432FF"/>
                </a:solidFill>
              </a:rPr>
              <a:t> </a:t>
            </a:r>
          </a:p>
          <a:p>
            <a:pPr marL="344487" lvl="1" indent="0">
              <a:buNone/>
            </a:pPr>
            <a:endParaRPr lang="en-US" b="1" dirty="0">
              <a:solidFill>
                <a:srgbClr val="0432FF"/>
              </a:solidFill>
            </a:endParaRPr>
          </a:p>
          <a:p>
            <a:pPr marL="344487" lvl="1" indent="0">
              <a:buNone/>
            </a:pPr>
            <a:r>
              <a:rPr lang="en-US" b="1" u="sng" dirty="0">
                <a:solidFill>
                  <a:srgbClr val="0432FF"/>
                </a:solidFill>
              </a:rPr>
              <a:t>https://</a:t>
            </a:r>
            <a:r>
              <a:rPr lang="en-US" b="1" u="sng" dirty="0" err="1">
                <a:solidFill>
                  <a:srgbClr val="0432FF"/>
                </a:solidFill>
              </a:rPr>
              <a:t>github.com</a:t>
            </a:r>
            <a:r>
              <a:rPr lang="en-US" b="1" u="sng" dirty="0">
                <a:solidFill>
                  <a:srgbClr val="0432FF"/>
                </a:solidFill>
              </a:rPr>
              <a:t>/CMU-SAFARI/ </a:t>
            </a:r>
          </a:p>
          <a:p>
            <a:pPr marL="344487" lvl="1" indent="0">
              <a:buNone/>
            </a:pPr>
            <a:endParaRPr lang="en-US" b="1" dirty="0">
              <a:solidFill>
                <a:srgbClr val="0432FF"/>
              </a:solidFill>
            </a:endParaRPr>
          </a:p>
          <a:p>
            <a:pPr marL="344487" lvl="1" indent="0">
              <a:buNone/>
            </a:pPr>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448</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1134585569"/>
      </p:ext>
    </p:extLst>
  </p:cSld>
  <p:clrMapOvr>
    <a:masterClrMapping/>
  </p:clrMapOvr>
  <p:transition/>
</p:sld>
</file>

<file path=ppt/slides/slide4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AD110-05AC-A74A-A874-97353A23EB6E}"/>
              </a:ext>
            </a:extLst>
          </p:cNvPr>
          <p:cNvSpPr>
            <a:spLocks noGrp="1"/>
          </p:cNvSpPr>
          <p:nvPr>
            <p:ph type="ctrTitle"/>
          </p:nvPr>
        </p:nvSpPr>
        <p:spPr>
          <a:xfrm>
            <a:off x="539552" y="1748408"/>
            <a:ext cx="7924800" cy="1752600"/>
          </a:xfrm>
        </p:spPr>
        <p:txBody>
          <a:bodyPr/>
          <a:lstStyle/>
          <a:p>
            <a:pPr algn="ctr"/>
            <a:r>
              <a:rPr lang="en-US" b="1" dirty="0"/>
              <a:t>Fundamental Thinking</a:t>
            </a:r>
          </a:p>
        </p:txBody>
      </p:sp>
      <p:sp>
        <p:nvSpPr>
          <p:cNvPr id="3" name="Subtitle 2">
            <a:extLst>
              <a:ext uri="{FF2B5EF4-FFF2-40B4-BE49-F238E27FC236}">
                <a16:creationId xmlns:a16="http://schemas.microsoft.com/office/drawing/2014/main" id="{19FC6BC0-66DA-9445-9509-65803D51BE29}"/>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0E8C49E4-7136-3647-BD24-E5AA5F9E54E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449</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753505326"/>
      </p:ext>
    </p:extLst>
  </p:cSld>
  <p:clrMapOvr>
    <a:masterClrMapping/>
  </p:clrMapOvr>
  <p:transition/>
</p:sld>
</file>

<file path=ppt/slides/slide4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A383DF-8717-004A-A8B4-D7A8E59B9898}"/>
              </a:ext>
            </a:extLst>
          </p:cNvPr>
          <p:cNvSpPr>
            <a:spLocks noGrp="1"/>
          </p:cNvSpPr>
          <p:nvPr>
            <p:ph type="title"/>
          </p:nvPr>
        </p:nvSpPr>
        <p:spPr/>
        <p:txBody>
          <a:bodyPr/>
          <a:lstStyle/>
          <a:p>
            <a:r>
              <a:rPr lang="en-US" dirty="0"/>
              <a:t>Historical: Opportunities at the Bottom </a:t>
            </a:r>
          </a:p>
        </p:txBody>
      </p:sp>
      <p:sp>
        <p:nvSpPr>
          <p:cNvPr id="3" name="Content Placeholder 2">
            <a:extLst>
              <a:ext uri="{FF2B5EF4-FFF2-40B4-BE49-F238E27FC236}">
                <a16:creationId xmlns:a16="http://schemas.microsoft.com/office/drawing/2014/main" id="{44D90995-5405-7943-896F-18FAEE5E6D58}"/>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C454EA69-72ED-CE44-B217-9C8E04854D70}"/>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450</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a:extLst>
              <a:ext uri="{FF2B5EF4-FFF2-40B4-BE49-F238E27FC236}">
                <a16:creationId xmlns:a16="http://schemas.microsoft.com/office/drawing/2014/main" id="{03103BC3-5DA7-3A49-BDF4-29D4B6C45B5E}"/>
              </a:ext>
            </a:extLst>
          </p:cNvPr>
          <p:cNvPicPr>
            <a:picLocks noChangeAspect="1"/>
          </p:cNvPicPr>
          <p:nvPr/>
        </p:nvPicPr>
        <p:blipFill>
          <a:blip r:embed="rId2"/>
          <a:stretch>
            <a:fillRect/>
          </a:stretch>
        </p:blipFill>
        <p:spPr>
          <a:xfrm>
            <a:off x="114300" y="1365250"/>
            <a:ext cx="8915400" cy="4127500"/>
          </a:xfrm>
          <a:prstGeom prst="rect">
            <a:avLst/>
          </a:prstGeom>
        </p:spPr>
      </p:pic>
      <p:sp>
        <p:nvSpPr>
          <p:cNvPr id="6" name="TextBox 5">
            <a:extLst>
              <a:ext uri="{FF2B5EF4-FFF2-40B4-BE49-F238E27FC236}">
                <a16:creationId xmlns:a16="http://schemas.microsoft.com/office/drawing/2014/main" id="{1A9A7469-F3B7-1C47-AEB6-D1FA7A856CB4}"/>
              </a:ext>
            </a:extLst>
          </p:cNvPr>
          <p:cNvSpPr txBox="1"/>
          <p:nvPr/>
        </p:nvSpPr>
        <p:spPr>
          <a:xfrm>
            <a:off x="1921646" y="6504391"/>
            <a:ext cx="5224507" cy="276999"/>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3"/>
              </a:rPr>
              <a:t>https://en.wikipedia.org/wiki/There%27s_Plenty_of_Room_at_the_Bottom</a:t>
            </a: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p>
        </p:txBody>
      </p:sp>
      <p:sp>
        <p:nvSpPr>
          <p:cNvPr id="7" name="Rounded Rectangle 6">
            <a:extLst>
              <a:ext uri="{FF2B5EF4-FFF2-40B4-BE49-F238E27FC236}">
                <a16:creationId xmlns:a16="http://schemas.microsoft.com/office/drawing/2014/main" id="{9B95BAA4-53D5-604E-9EC0-8B877CDEF2AE}"/>
              </a:ext>
            </a:extLst>
          </p:cNvPr>
          <p:cNvSpPr>
            <a:spLocks noChangeArrowheads="1"/>
          </p:cNvSpPr>
          <p:nvPr/>
        </p:nvSpPr>
        <p:spPr bwMode="auto">
          <a:xfrm rot="5400000">
            <a:off x="4281766" y="-328332"/>
            <a:ext cx="685802" cy="8810065"/>
          </a:xfrm>
          <a:prstGeom prst="roundRect">
            <a:avLst>
              <a:gd name="adj" fmla="val 16667"/>
            </a:avLst>
          </a:prstGeom>
          <a:noFill/>
          <a:ln w="4445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161265814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4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A383DF-8717-004A-A8B4-D7A8E59B9898}"/>
              </a:ext>
            </a:extLst>
          </p:cNvPr>
          <p:cNvSpPr>
            <a:spLocks noGrp="1"/>
          </p:cNvSpPr>
          <p:nvPr>
            <p:ph type="title"/>
          </p:nvPr>
        </p:nvSpPr>
        <p:spPr>
          <a:xfrm>
            <a:off x="228600" y="152400"/>
            <a:ext cx="8801100" cy="1066800"/>
          </a:xfrm>
        </p:spPr>
        <p:txBody>
          <a:bodyPr/>
          <a:lstStyle/>
          <a:p>
            <a:r>
              <a:rPr lang="en-US" dirty="0"/>
              <a:t>Historical: Opportunities at the Bottom (II) </a:t>
            </a:r>
          </a:p>
        </p:txBody>
      </p:sp>
      <p:sp>
        <p:nvSpPr>
          <p:cNvPr id="3" name="Content Placeholder 2">
            <a:extLst>
              <a:ext uri="{FF2B5EF4-FFF2-40B4-BE49-F238E27FC236}">
                <a16:creationId xmlns:a16="http://schemas.microsoft.com/office/drawing/2014/main" id="{44D90995-5405-7943-896F-18FAEE5E6D58}"/>
              </a:ext>
            </a:extLst>
          </p:cNvPr>
          <p:cNvSpPr>
            <a:spLocks noGrp="1"/>
          </p:cNvSpPr>
          <p:nvPr>
            <p:ph idx="1"/>
          </p:nvPr>
        </p:nvSpPr>
        <p:spPr/>
        <p:txBody>
          <a:bodyPr/>
          <a:lstStyle/>
          <a:p>
            <a:endParaRPr lang="en-US" dirty="0"/>
          </a:p>
        </p:txBody>
      </p:sp>
      <p:sp>
        <p:nvSpPr>
          <p:cNvPr id="4" name="Slide Number Placeholder 3">
            <a:extLst>
              <a:ext uri="{FF2B5EF4-FFF2-40B4-BE49-F238E27FC236}">
                <a16:creationId xmlns:a16="http://schemas.microsoft.com/office/drawing/2014/main" id="{C454EA69-72ED-CE44-B217-9C8E04854D70}"/>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451</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a:extLst>
              <a:ext uri="{FF2B5EF4-FFF2-40B4-BE49-F238E27FC236}">
                <a16:creationId xmlns:a16="http://schemas.microsoft.com/office/drawing/2014/main" id="{03103BC3-5DA7-3A49-BDF4-29D4B6C45B5E}"/>
              </a:ext>
            </a:extLst>
          </p:cNvPr>
          <p:cNvPicPr>
            <a:picLocks noChangeAspect="1"/>
          </p:cNvPicPr>
          <p:nvPr/>
        </p:nvPicPr>
        <p:blipFill>
          <a:blip r:embed="rId2"/>
          <a:stretch>
            <a:fillRect/>
          </a:stretch>
        </p:blipFill>
        <p:spPr>
          <a:xfrm>
            <a:off x="114300" y="1043243"/>
            <a:ext cx="8915400" cy="4127500"/>
          </a:xfrm>
          <a:prstGeom prst="rect">
            <a:avLst/>
          </a:prstGeom>
        </p:spPr>
      </p:pic>
      <p:sp>
        <p:nvSpPr>
          <p:cNvPr id="6" name="TextBox 5">
            <a:extLst>
              <a:ext uri="{FF2B5EF4-FFF2-40B4-BE49-F238E27FC236}">
                <a16:creationId xmlns:a16="http://schemas.microsoft.com/office/drawing/2014/main" id="{1A9A7469-F3B7-1C47-AEB6-D1FA7A856CB4}"/>
              </a:ext>
            </a:extLst>
          </p:cNvPr>
          <p:cNvSpPr txBox="1"/>
          <p:nvPr/>
        </p:nvSpPr>
        <p:spPr>
          <a:xfrm>
            <a:off x="1921646" y="6504391"/>
            <a:ext cx="5224507" cy="276999"/>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3"/>
              </a:rPr>
              <a:t>https://en.wikipedia.org/wiki/There%27s_Plenty_of_Room_at_the_Bottom</a:t>
            </a: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p>
        </p:txBody>
      </p:sp>
      <p:pic>
        <p:nvPicPr>
          <p:cNvPr id="8" name="Picture 7">
            <a:extLst>
              <a:ext uri="{FF2B5EF4-FFF2-40B4-BE49-F238E27FC236}">
                <a16:creationId xmlns:a16="http://schemas.microsoft.com/office/drawing/2014/main" id="{9928123C-4476-AE4B-9C5A-5D3E508DA06D}"/>
              </a:ext>
            </a:extLst>
          </p:cNvPr>
          <p:cNvPicPr>
            <a:picLocks noChangeAspect="1"/>
          </p:cNvPicPr>
          <p:nvPr/>
        </p:nvPicPr>
        <p:blipFill>
          <a:blip r:embed="rId4"/>
          <a:stretch>
            <a:fillRect/>
          </a:stretch>
        </p:blipFill>
        <p:spPr>
          <a:xfrm>
            <a:off x="128900" y="2244222"/>
            <a:ext cx="9015100" cy="4133169"/>
          </a:xfrm>
          <a:prstGeom prst="rect">
            <a:avLst/>
          </a:prstGeom>
        </p:spPr>
      </p:pic>
      <p:sp>
        <p:nvSpPr>
          <p:cNvPr id="9" name="Rounded Rectangle 8">
            <a:extLst>
              <a:ext uri="{FF2B5EF4-FFF2-40B4-BE49-F238E27FC236}">
                <a16:creationId xmlns:a16="http://schemas.microsoft.com/office/drawing/2014/main" id="{C4720344-C867-1C41-B64E-FE4EFFC6C483}"/>
              </a:ext>
            </a:extLst>
          </p:cNvPr>
          <p:cNvSpPr>
            <a:spLocks noChangeArrowheads="1"/>
          </p:cNvSpPr>
          <p:nvPr/>
        </p:nvSpPr>
        <p:spPr bwMode="auto">
          <a:xfrm rot="5400000">
            <a:off x="4152899" y="-876298"/>
            <a:ext cx="304801" cy="7239000"/>
          </a:xfrm>
          <a:prstGeom prst="roundRect">
            <a:avLst>
              <a:gd name="adj" fmla="val 16667"/>
            </a:avLst>
          </a:prstGeom>
          <a:noFill/>
          <a:ln w="4445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10" name="Rounded Rectangle 9">
            <a:extLst>
              <a:ext uri="{FF2B5EF4-FFF2-40B4-BE49-F238E27FC236}">
                <a16:creationId xmlns:a16="http://schemas.microsoft.com/office/drawing/2014/main" id="{51EDBF09-41DC-954E-9549-BDB80BB20B31}"/>
              </a:ext>
            </a:extLst>
          </p:cNvPr>
          <p:cNvSpPr>
            <a:spLocks noChangeArrowheads="1"/>
          </p:cNvSpPr>
          <p:nvPr/>
        </p:nvSpPr>
        <p:spPr bwMode="auto">
          <a:xfrm rot="5400000">
            <a:off x="2760008" y="2762770"/>
            <a:ext cx="304801" cy="5605182"/>
          </a:xfrm>
          <a:prstGeom prst="roundRect">
            <a:avLst>
              <a:gd name="adj" fmla="val 16667"/>
            </a:avLst>
          </a:prstGeom>
          <a:noFill/>
          <a:ln w="4445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209742345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Lst>
  </p:timing>
</p:sld>
</file>

<file path=ppt/slides/slide4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A383DF-8717-004A-A8B4-D7A8E59B9898}"/>
              </a:ext>
            </a:extLst>
          </p:cNvPr>
          <p:cNvSpPr>
            <a:spLocks noGrp="1"/>
          </p:cNvSpPr>
          <p:nvPr>
            <p:ph type="title"/>
          </p:nvPr>
        </p:nvSpPr>
        <p:spPr/>
        <p:txBody>
          <a:bodyPr/>
          <a:lstStyle/>
          <a:p>
            <a:r>
              <a:rPr lang="en-US" dirty="0"/>
              <a:t>Historical: Opportunities at the Top </a:t>
            </a:r>
          </a:p>
        </p:txBody>
      </p:sp>
      <p:sp>
        <p:nvSpPr>
          <p:cNvPr id="3" name="Content Placeholder 2">
            <a:extLst>
              <a:ext uri="{FF2B5EF4-FFF2-40B4-BE49-F238E27FC236}">
                <a16:creationId xmlns:a16="http://schemas.microsoft.com/office/drawing/2014/main" id="{44D90995-5405-7943-896F-18FAEE5E6D58}"/>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C454EA69-72ED-CE44-B217-9C8E04854D70}"/>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452</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7" name="Picture 6">
            <a:extLst>
              <a:ext uri="{FF2B5EF4-FFF2-40B4-BE49-F238E27FC236}">
                <a16:creationId xmlns:a16="http://schemas.microsoft.com/office/drawing/2014/main" id="{31B5361F-3180-4243-8082-039A7DAA89F0}"/>
              </a:ext>
            </a:extLst>
          </p:cNvPr>
          <p:cNvPicPr>
            <a:picLocks noChangeAspect="1"/>
          </p:cNvPicPr>
          <p:nvPr/>
        </p:nvPicPr>
        <p:blipFill>
          <a:blip r:embed="rId2"/>
          <a:stretch>
            <a:fillRect/>
          </a:stretch>
        </p:blipFill>
        <p:spPr>
          <a:xfrm>
            <a:off x="647700" y="952548"/>
            <a:ext cx="7772400" cy="2353614"/>
          </a:xfrm>
          <a:prstGeom prst="rect">
            <a:avLst/>
          </a:prstGeom>
        </p:spPr>
      </p:pic>
      <p:pic>
        <p:nvPicPr>
          <p:cNvPr id="8" name="Picture 7">
            <a:extLst>
              <a:ext uri="{FF2B5EF4-FFF2-40B4-BE49-F238E27FC236}">
                <a16:creationId xmlns:a16="http://schemas.microsoft.com/office/drawing/2014/main" id="{2C7DB7AA-3E97-5149-BF89-D41F9EC53DA7}"/>
              </a:ext>
            </a:extLst>
          </p:cNvPr>
          <p:cNvPicPr>
            <a:picLocks noChangeAspect="1"/>
          </p:cNvPicPr>
          <p:nvPr/>
        </p:nvPicPr>
        <p:blipFill>
          <a:blip r:embed="rId3"/>
          <a:stretch>
            <a:fillRect/>
          </a:stretch>
        </p:blipFill>
        <p:spPr>
          <a:xfrm>
            <a:off x="669823" y="3306162"/>
            <a:ext cx="7641559" cy="3194330"/>
          </a:xfrm>
          <a:prstGeom prst="rect">
            <a:avLst/>
          </a:prstGeom>
        </p:spPr>
      </p:pic>
      <p:sp>
        <p:nvSpPr>
          <p:cNvPr id="9" name="TextBox 8">
            <a:extLst>
              <a:ext uri="{FF2B5EF4-FFF2-40B4-BE49-F238E27FC236}">
                <a16:creationId xmlns:a16="http://schemas.microsoft.com/office/drawing/2014/main" id="{C91EA970-BACF-D24D-891E-30115D48E063}"/>
              </a:ext>
            </a:extLst>
          </p:cNvPr>
          <p:cNvSpPr txBox="1"/>
          <p:nvPr/>
        </p:nvSpPr>
        <p:spPr>
          <a:xfrm>
            <a:off x="2133600" y="6520161"/>
            <a:ext cx="4330032" cy="276999"/>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4"/>
              </a:rPr>
              <a:t>https://science.sciencemag.org/content/368/6495/eaam9744</a:t>
            </a: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p>
        </p:txBody>
      </p:sp>
      <p:sp>
        <p:nvSpPr>
          <p:cNvPr id="10" name="Rounded Rectangle 9">
            <a:extLst>
              <a:ext uri="{FF2B5EF4-FFF2-40B4-BE49-F238E27FC236}">
                <a16:creationId xmlns:a16="http://schemas.microsoft.com/office/drawing/2014/main" id="{4F867AE1-F55C-794D-8D43-774BF77D8794}"/>
              </a:ext>
            </a:extLst>
          </p:cNvPr>
          <p:cNvSpPr>
            <a:spLocks noChangeArrowheads="1"/>
          </p:cNvSpPr>
          <p:nvPr/>
        </p:nvSpPr>
        <p:spPr bwMode="auto">
          <a:xfrm rot="5400000">
            <a:off x="4062525" y="2562019"/>
            <a:ext cx="550544" cy="7326406"/>
          </a:xfrm>
          <a:prstGeom prst="roundRect">
            <a:avLst>
              <a:gd name="adj" fmla="val 16667"/>
            </a:avLst>
          </a:prstGeom>
          <a:noFill/>
          <a:ln w="4445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379489751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4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F666B1-FE74-5F49-B72C-C4E12203B1F8}"/>
              </a:ext>
            </a:extLst>
          </p:cNvPr>
          <p:cNvSpPr>
            <a:spLocks noGrp="1"/>
          </p:cNvSpPr>
          <p:nvPr>
            <p:ph type="title"/>
          </p:nvPr>
        </p:nvSpPr>
        <p:spPr/>
        <p:txBody>
          <a:bodyPr/>
          <a:lstStyle/>
          <a:p>
            <a:r>
              <a:rPr lang="en-US" dirty="0"/>
              <a:t>Axiom, Revisited</a:t>
            </a:r>
          </a:p>
        </p:txBody>
      </p:sp>
      <p:sp>
        <p:nvSpPr>
          <p:cNvPr id="3" name="Content Placeholder 2">
            <a:extLst>
              <a:ext uri="{FF2B5EF4-FFF2-40B4-BE49-F238E27FC236}">
                <a16:creationId xmlns:a16="http://schemas.microsoft.com/office/drawing/2014/main" id="{CB66A599-B824-4843-AF11-2B71A9C93A75}"/>
              </a:ext>
            </a:extLst>
          </p:cNvPr>
          <p:cNvSpPr>
            <a:spLocks noGrp="1"/>
          </p:cNvSpPr>
          <p:nvPr>
            <p:ph idx="1"/>
          </p:nvPr>
        </p:nvSpPr>
        <p:spPr>
          <a:xfrm>
            <a:off x="0" y="997527"/>
            <a:ext cx="9144000" cy="5193723"/>
          </a:xfrm>
        </p:spPr>
        <p:txBody>
          <a:bodyPr/>
          <a:lstStyle/>
          <a:p>
            <a:pPr marL="0" indent="0" algn="ctr">
              <a:buNone/>
            </a:pPr>
            <a:endParaRPr lang="en-US" dirty="0">
              <a:solidFill>
                <a:srgbClr val="FF0000"/>
              </a:solidFill>
            </a:endParaRPr>
          </a:p>
          <a:p>
            <a:pPr marL="0" indent="0" algn="ctr">
              <a:buNone/>
            </a:pPr>
            <a:r>
              <a:rPr lang="en-US" dirty="0">
                <a:solidFill>
                  <a:srgbClr val="0432FF"/>
                </a:solidFill>
              </a:rPr>
              <a:t>There </a:t>
            </a:r>
            <a:r>
              <a:rPr lang="en-US" b="1" dirty="0">
                <a:solidFill>
                  <a:srgbClr val="0432FF"/>
                </a:solidFill>
              </a:rPr>
              <a:t>is</a:t>
            </a:r>
            <a:r>
              <a:rPr lang="en-US" dirty="0">
                <a:solidFill>
                  <a:srgbClr val="0432FF"/>
                </a:solidFill>
              </a:rPr>
              <a:t> plenty of room both at the top and at the bottom </a:t>
            </a:r>
          </a:p>
          <a:p>
            <a:pPr marL="0" indent="0" algn="ctr">
              <a:buNone/>
            </a:pPr>
            <a:endParaRPr lang="en-US" dirty="0">
              <a:solidFill>
                <a:srgbClr val="0432FF"/>
              </a:solidFill>
            </a:endParaRPr>
          </a:p>
          <a:p>
            <a:pPr marL="0" indent="0" algn="ctr">
              <a:buNone/>
            </a:pPr>
            <a:r>
              <a:rPr lang="en-US" dirty="0">
                <a:solidFill>
                  <a:srgbClr val="0432FF"/>
                </a:solidFill>
              </a:rPr>
              <a:t>but </a:t>
            </a:r>
            <a:r>
              <a:rPr lang="en-US" b="1" dirty="0">
                <a:solidFill>
                  <a:srgbClr val="0432FF"/>
                </a:solidFill>
              </a:rPr>
              <a:t>much more so </a:t>
            </a:r>
          </a:p>
          <a:p>
            <a:pPr marL="0" indent="0" algn="ctr">
              <a:buNone/>
            </a:pPr>
            <a:endParaRPr lang="en-US" dirty="0">
              <a:solidFill>
                <a:srgbClr val="FF0000"/>
              </a:solidFill>
            </a:endParaRPr>
          </a:p>
          <a:p>
            <a:pPr marL="0" indent="0" algn="ctr">
              <a:buNone/>
            </a:pPr>
            <a:r>
              <a:rPr lang="en-US" dirty="0">
                <a:solidFill>
                  <a:srgbClr val="0432FF"/>
                </a:solidFill>
              </a:rPr>
              <a:t>when you </a:t>
            </a:r>
          </a:p>
          <a:p>
            <a:pPr marL="0" indent="0" algn="ctr">
              <a:buNone/>
            </a:pPr>
            <a:endParaRPr lang="en-US" dirty="0">
              <a:solidFill>
                <a:srgbClr val="FF0000"/>
              </a:solidFill>
            </a:endParaRPr>
          </a:p>
          <a:p>
            <a:pPr marL="0" indent="0" algn="ctr">
              <a:buNone/>
            </a:pPr>
            <a:r>
              <a:rPr lang="en-US" sz="2800" b="1" dirty="0">
                <a:solidFill>
                  <a:srgbClr val="FF0000"/>
                </a:solidFill>
              </a:rPr>
              <a:t>communicate well between and optimize across </a:t>
            </a:r>
          </a:p>
          <a:p>
            <a:pPr marL="0" indent="0" algn="ctr">
              <a:buNone/>
            </a:pPr>
            <a:endParaRPr lang="en-US" dirty="0">
              <a:solidFill>
                <a:srgbClr val="FF0000"/>
              </a:solidFill>
            </a:endParaRPr>
          </a:p>
          <a:p>
            <a:pPr marL="0" indent="0" algn="ctr">
              <a:buNone/>
            </a:pPr>
            <a:r>
              <a:rPr lang="en-US" sz="2800" b="1" dirty="0">
                <a:solidFill>
                  <a:srgbClr val="FF0000"/>
                </a:solidFill>
              </a:rPr>
              <a:t>the top and the bottom</a:t>
            </a:r>
          </a:p>
          <a:p>
            <a:pPr algn="ctr"/>
            <a:endParaRPr lang="en-US" dirty="0"/>
          </a:p>
        </p:txBody>
      </p:sp>
      <p:sp>
        <p:nvSpPr>
          <p:cNvPr id="4" name="Slide Number Placeholder 3">
            <a:extLst>
              <a:ext uri="{FF2B5EF4-FFF2-40B4-BE49-F238E27FC236}">
                <a16:creationId xmlns:a16="http://schemas.microsoft.com/office/drawing/2014/main" id="{01C6DBCF-4A40-DA49-A434-B8DA39AFA3DD}"/>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453</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spTree>
    <p:extLst>
      <p:ext uri="{BB962C8B-B14F-4D97-AF65-F5344CB8AC3E}">
        <p14:creationId xmlns:p14="http://schemas.microsoft.com/office/powerpoint/2010/main" val="324156315"/>
      </p:ext>
    </p:extLst>
  </p:cSld>
  <p:clrMapOvr>
    <a:masterClrMapping/>
  </p:clrMapOvr>
  <p:transition/>
</p:sld>
</file>

<file path=ppt/slides/slide4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Hence the Expanded View</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454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 Box 17"/>
          <p:cNvSpPr txBox="1">
            <a:spLocks noChangeArrowheads="1"/>
          </p:cNvSpPr>
          <p:nvPr/>
        </p:nvSpPr>
        <p:spPr bwMode="auto">
          <a:xfrm>
            <a:off x="3248223" y="3690814"/>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248223" y="3319339"/>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245048" y="2655020"/>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245048" y="2283545"/>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245048" y="1916832"/>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248223" y="4063876"/>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endParaRPr>
          </a:p>
        </p:txBody>
      </p:sp>
      <p:sp>
        <p:nvSpPr>
          <p:cNvPr id="11" name="Text Box 23"/>
          <p:cNvSpPr txBox="1">
            <a:spLocks noChangeAspect="1" noChangeArrowheads="1"/>
          </p:cNvSpPr>
          <p:nvPr/>
        </p:nvSpPr>
        <p:spPr bwMode="auto">
          <a:xfrm>
            <a:off x="3248223" y="4435351"/>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248223" y="2996952"/>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4" name="Text Box 23"/>
          <p:cNvSpPr txBox="1">
            <a:spLocks noChangeAspect="1" noChangeArrowheads="1"/>
          </p:cNvSpPr>
          <p:nvPr/>
        </p:nvSpPr>
        <p:spPr bwMode="auto">
          <a:xfrm>
            <a:off x="3249811" y="4790951"/>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6" name="Rounded Rectangle 15"/>
          <p:cNvSpPr>
            <a:spLocks noChangeArrowheads="1"/>
          </p:cNvSpPr>
          <p:nvPr/>
        </p:nvSpPr>
        <p:spPr bwMode="auto">
          <a:xfrm rot="5400000">
            <a:off x="3139619" y="2394012"/>
            <a:ext cx="2232248" cy="2286000"/>
          </a:xfrm>
          <a:prstGeom prst="roundRect">
            <a:avLst>
              <a:gd name="adj" fmla="val 16667"/>
            </a:avLst>
          </a:prstGeom>
          <a:noFill/>
          <a:ln w="444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ＭＳ Ｐゴシック" panose="020B0600070205080204" pitchFamily="34" charset="-128"/>
              <a:cs typeface="+mn-cs"/>
            </a:endParaRPr>
          </a:p>
        </p:txBody>
      </p:sp>
      <p:sp>
        <p:nvSpPr>
          <p:cNvPr id="17" name="TextBox 16"/>
          <p:cNvSpPr txBox="1">
            <a:spLocks noChangeArrowheads="1"/>
          </p:cNvSpPr>
          <p:nvPr/>
        </p:nvSpPr>
        <p:spPr bwMode="auto">
          <a:xfrm>
            <a:off x="-32025" y="3284984"/>
            <a:ext cx="3124200"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Arial" charset="0"/>
                <a:ea typeface="ＭＳ Ｐゴシック" charset="0"/>
              </a:rPr>
              <a:t>Computer Architecture (expanded view)</a:t>
            </a:r>
            <a:endParaRPr kumimoji="0" lang="en-US" sz="1800" b="1" i="0" u="none" strike="noStrike" kern="1200" cap="none" spc="0" normalizeH="0" baseline="0" noProof="0" dirty="0">
              <a:ln>
                <a:noFill/>
              </a:ln>
              <a:solidFill>
                <a:srgbClr val="000000"/>
              </a:solidFill>
              <a:effectLst/>
              <a:uLnTx/>
              <a:uFillTx/>
              <a:latin typeface="Arial" charset="0"/>
              <a:ea typeface="ＭＳ Ｐゴシック" charset="0"/>
            </a:endParaRPr>
          </a:p>
        </p:txBody>
      </p:sp>
    </p:spTree>
    <p:extLst>
      <p:ext uri="{BB962C8B-B14F-4D97-AF65-F5344CB8AC3E}">
        <p14:creationId xmlns:p14="http://schemas.microsoft.com/office/powerpoint/2010/main" val="925946719"/>
      </p:ext>
    </p:extLst>
  </p:cSld>
  <p:clrMapOvr>
    <a:masterClrMapping/>
  </p:clrMapOvr>
  <p:transition/>
</p:sld>
</file>

<file path=ppt/slides/slide4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55D515-2CD3-FE48-A36D-1EDBB48CF782}"/>
              </a:ext>
            </a:extLst>
          </p:cNvPr>
          <p:cNvSpPr>
            <a:spLocks noGrp="1"/>
          </p:cNvSpPr>
          <p:nvPr>
            <p:ph type="title"/>
          </p:nvPr>
        </p:nvSpPr>
        <p:spPr/>
        <p:txBody>
          <a:bodyPr/>
          <a:lstStyle/>
          <a:p>
            <a:r>
              <a:rPr lang="en-US" dirty="0"/>
              <a:t>Fundamentally Better Architectures</a:t>
            </a:r>
          </a:p>
        </p:txBody>
      </p:sp>
      <p:sp>
        <p:nvSpPr>
          <p:cNvPr id="3" name="Content Placeholder 2">
            <a:extLst>
              <a:ext uri="{FF2B5EF4-FFF2-40B4-BE49-F238E27FC236}">
                <a16:creationId xmlns:a16="http://schemas.microsoft.com/office/drawing/2014/main" id="{21E21BD7-9134-8948-A688-D1C8BE8F5B7A}"/>
              </a:ext>
            </a:extLst>
          </p:cNvPr>
          <p:cNvSpPr>
            <a:spLocks noGrp="1"/>
          </p:cNvSpPr>
          <p:nvPr>
            <p:ph idx="1"/>
          </p:nvPr>
        </p:nvSpPr>
        <p:spPr>
          <a:xfrm>
            <a:off x="228600" y="1432520"/>
            <a:ext cx="8610600" cy="4876800"/>
          </a:xfrm>
        </p:spPr>
        <p:txBody>
          <a:bodyPr/>
          <a:lstStyle/>
          <a:p>
            <a:pPr marL="0" indent="0" algn="ctr">
              <a:buNone/>
            </a:pPr>
            <a:r>
              <a:rPr lang="en-US" sz="4800" b="1" dirty="0">
                <a:solidFill>
                  <a:srgbClr val="0000FF"/>
                </a:solidFill>
              </a:rPr>
              <a:t>Data-centric</a:t>
            </a:r>
          </a:p>
          <a:p>
            <a:pPr algn="ctr"/>
            <a:endParaRPr lang="en-US" sz="4800" b="1" dirty="0">
              <a:solidFill>
                <a:srgbClr val="0000FF"/>
              </a:solidFill>
            </a:endParaRPr>
          </a:p>
          <a:p>
            <a:pPr marL="0" indent="0" algn="ctr">
              <a:buNone/>
            </a:pPr>
            <a:r>
              <a:rPr lang="en-US" sz="4800" b="1" dirty="0">
                <a:solidFill>
                  <a:srgbClr val="0000FF"/>
                </a:solidFill>
              </a:rPr>
              <a:t>Data-driven</a:t>
            </a:r>
          </a:p>
          <a:p>
            <a:pPr marL="0" indent="0" algn="ctr">
              <a:buNone/>
            </a:pPr>
            <a:endParaRPr lang="en-US" sz="4800" b="1" dirty="0">
              <a:solidFill>
                <a:srgbClr val="0000FF"/>
              </a:solidFill>
            </a:endParaRPr>
          </a:p>
          <a:p>
            <a:pPr marL="0" indent="0" algn="ctr">
              <a:buNone/>
            </a:pPr>
            <a:r>
              <a:rPr lang="en-US" sz="4800" b="1" dirty="0">
                <a:solidFill>
                  <a:srgbClr val="0000FF"/>
                </a:solidFill>
              </a:rPr>
              <a:t>Data-aware</a:t>
            </a:r>
          </a:p>
        </p:txBody>
      </p:sp>
      <p:sp>
        <p:nvSpPr>
          <p:cNvPr id="4" name="Slide Number Placeholder 3">
            <a:extLst>
              <a:ext uri="{FF2B5EF4-FFF2-40B4-BE49-F238E27FC236}">
                <a16:creationId xmlns:a16="http://schemas.microsoft.com/office/drawing/2014/main" id="{1FCD387B-E70B-6A4A-BE99-B968136C01F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769076701"/>
      </p:ext>
    </p:extLst>
  </p:cSld>
  <p:clrMapOvr>
    <a:masterClrMapping/>
  </p:clrMapOvr>
  <p:transition/>
</p:sld>
</file>

<file path=ppt/slides/slide4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AD110-05AC-A74A-A874-97353A23EB6E}"/>
              </a:ext>
            </a:extLst>
          </p:cNvPr>
          <p:cNvSpPr>
            <a:spLocks noGrp="1"/>
          </p:cNvSpPr>
          <p:nvPr>
            <p:ph type="ctrTitle"/>
          </p:nvPr>
        </p:nvSpPr>
        <p:spPr>
          <a:xfrm>
            <a:off x="685800" y="1748408"/>
            <a:ext cx="7924800" cy="1752600"/>
          </a:xfrm>
        </p:spPr>
        <p:txBody>
          <a:bodyPr/>
          <a:lstStyle/>
          <a:p>
            <a:r>
              <a:rPr lang="en-US" b="1" dirty="0"/>
              <a:t>End of Backup Slides</a:t>
            </a:r>
          </a:p>
        </p:txBody>
      </p:sp>
      <p:sp>
        <p:nvSpPr>
          <p:cNvPr id="3" name="Subtitle 2">
            <a:extLst>
              <a:ext uri="{FF2B5EF4-FFF2-40B4-BE49-F238E27FC236}">
                <a16:creationId xmlns:a16="http://schemas.microsoft.com/office/drawing/2014/main" id="{19FC6BC0-66DA-9445-9509-65803D51BE29}"/>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0E8C49E4-7136-3647-BD24-E5AA5F9E54E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456</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344289749"/>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TIMING" val="|1.9|5.2|1.7"/>
</p:tagLst>
</file>

<file path=ppt/tags/tag2.xml><?xml version="1.0" encoding="utf-8"?>
<p:tagLst xmlns:a="http://schemas.openxmlformats.org/drawingml/2006/main" xmlns:r="http://schemas.openxmlformats.org/officeDocument/2006/relationships" xmlns:p="http://schemas.openxmlformats.org/presentationml/2006/main">
  <p:tag name="TIMING" val="|4.5|0.7|1|6.4|2.9|2.7"/>
</p:tagLst>
</file>

<file path=ppt/tags/tag3.xml><?xml version="1.0" encoding="utf-8"?>
<p:tagLst xmlns:a="http://schemas.openxmlformats.org/drawingml/2006/main" xmlns:r="http://schemas.openxmlformats.org/officeDocument/2006/relationships" xmlns:p="http://schemas.openxmlformats.org/presentationml/2006/main">
  <p:tag name="TIMING" val="|2.2|4.6|8.2|3.6"/>
</p:tagLst>
</file>

<file path=ppt/tags/tag4.xml><?xml version="1.0" encoding="utf-8"?>
<p:tagLst xmlns:a="http://schemas.openxmlformats.org/drawingml/2006/main" xmlns:r="http://schemas.openxmlformats.org/officeDocument/2006/relationships" xmlns:p="http://schemas.openxmlformats.org/presentationml/2006/main">
  <p:tag name="TIMING" val="|5.6|1.4|3.1|5.3"/>
</p:tagLst>
</file>

<file path=ppt/tags/tag5.xml><?xml version="1.0" encoding="utf-8"?>
<p:tagLst xmlns:a="http://schemas.openxmlformats.org/drawingml/2006/main" xmlns:r="http://schemas.openxmlformats.org/officeDocument/2006/relationships" xmlns:p="http://schemas.openxmlformats.org/presentationml/2006/main">
  <p:tag name="TIMING" val="|12|5.3|1.3|11.4|5.3|2.1"/>
</p:tagLst>
</file>

<file path=ppt/tags/tag6.xml><?xml version="1.0" encoding="utf-8"?>
<p:tagLst xmlns:a="http://schemas.openxmlformats.org/drawingml/2006/main" xmlns:r="http://schemas.openxmlformats.org/officeDocument/2006/relationships" xmlns:p="http://schemas.openxmlformats.org/presentationml/2006/main">
  <p:tag name="TIMING" val="|2.2|3.1"/>
</p:tagLst>
</file>

<file path=ppt/theme/_rels/theme35.xml.rels><?xml version="1.0" encoding="UTF-8" standalone="yes"?>
<Relationships xmlns="http://schemas.openxmlformats.org/package/2006/relationships"><Relationship Id="rId1" Type="http://schemas.openxmlformats.org/officeDocument/2006/relationships/image" Target="../media/image8.jpeg"/></Relationships>
</file>

<file path=ppt/theme/theme1.xml><?xml version="1.0" encoding="utf-8"?>
<a:theme xmlns:a="http://schemas.openxmlformats.org/drawingml/2006/main" name="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8_Ed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2_Office Theme">
  <a:themeElements>
    <a:clrScheme name="Custom 7">
      <a:dk1>
        <a:srgbClr val="990000"/>
      </a:dk1>
      <a:lt1>
        <a:srgbClr val="FFFFFF"/>
      </a:lt1>
      <a:dk2>
        <a:srgbClr val="FFFFFF"/>
      </a:dk2>
      <a:lt2>
        <a:srgbClr val="FFFFFF"/>
      </a:lt2>
      <a:accent1>
        <a:srgbClr val="606060"/>
      </a:accent1>
      <a:accent2>
        <a:srgbClr val="A9A9A9"/>
      </a:accent2>
      <a:accent3>
        <a:srgbClr val="CCCCCC"/>
      </a:accent3>
      <a:accent4>
        <a:srgbClr val="990000"/>
      </a:accent4>
      <a:accent5>
        <a:srgbClr val="000000"/>
      </a:accent5>
      <a:accent6>
        <a:srgbClr val="969696"/>
      </a:accent6>
      <a:hlink>
        <a:srgbClr val="990000"/>
      </a:hlink>
      <a:folHlink>
        <a:srgbClr val="AEAEA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1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1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2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3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3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4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5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7.xml><?xml version="1.0" encoding="utf-8"?>
<a:theme xmlns:a="http://schemas.openxmlformats.org/drawingml/2006/main" name="5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8.xml><?xml version="1.0" encoding="utf-8"?>
<a:theme xmlns:a="http://schemas.openxmlformats.org/drawingml/2006/main" name="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9.xml><?xml version="1.0" encoding="utf-8"?>
<a:theme xmlns:a="http://schemas.openxmlformats.org/drawingml/2006/main" name="64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0.xml><?xml version="1.0" encoding="utf-8"?>
<a:theme xmlns:a="http://schemas.openxmlformats.org/drawingml/2006/main" name="8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1.xml><?xml version="1.0" encoding="utf-8"?>
<a:theme xmlns:a="http://schemas.openxmlformats.org/drawingml/2006/main" name="9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2.xml><?xml version="1.0" encoding="utf-8"?>
<a:theme xmlns:a="http://schemas.openxmlformats.org/drawingml/2006/main" name="9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3.xml><?xml version="1.0" encoding="utf-8"?>
<a:theme xmlns:a="http://schemas.openxmlformats.org/drawingml/2006/main" name="9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4.xml><?xml version="1.0" encoding="utf-8"?>
<a:theme xmlns:a="http://schemas.openxmlformats.org/drawingml/2006/main" name="1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25.xml><?xml version="1.0" encoding="utf-8"?>
<a:theme xmlns:a="http://schemas.openxmlformats.org/drawingml/2006/main" name="98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6.xml><?xml version="1.0" encoding="utf-8"?>
<a:theme xmlns:a="http://schemas.openxmlformats.org/drawingml/2006/main" name="1_Office 테마">
  <a:themeElements>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7.xml><?xml version="1.0" encoding="utf-8"?>
<a:theme xmlns:a="http://schemas.openxmlformats.org/drawingml/2006/main" name="13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8.xml><?xml version="1.0" encoding="utf-8"?>
<a:theme xmlns:a="http://schemas.openxmlformats.org/drawingml/2006/main" name="14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9.xml><?xml version="1.0" encoding="utf-8"?>
<a:theme xmlns:a="http://schemas.openxmlformats.org/drawingml/2006/main" name="14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0.xml><?xml version="1.0" encoding="utf-8"?>
<a:theme xmlns:a="http://schemas.openxmlformats.org/drawingml/2006/main" name="3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31.xml><?xml version="1.0" encoding="utf-8"?>
<a:theme xmlns:a="http://schemas.openxmlformats.org/drawingml/2006/main" name="15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2.xml><?xml version="1.0" encoding="utf-8"?>
<a:theme xmlns:a="http://schemas.openxmlformats.org/drawingml/2006/main" name="15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3.xml><?xml version="1.0" encoding="utf-8"?>
<a:theme xmlns:a="http://schemas.openxmlformats.org/drawingml/2006/main" name="15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4.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5.xml><?xml version="1.0" encoding="utf-8"?>
<a:theme xmlns:a="http://schemas.openxmlformats.org/drawingml/2006/main" name="Title &amp; Bullets">
  <a:themeElements>
    <a:clrScheme name="">
      <a:dk1>
        <a:srgbClr val="000000"/>
      </a:dk1>
      <a:lt1>
        <a:srgbClr val="FFFFFF"/>
      </a:lt1>
      <a:dk2>
        <a:srgbClr val="000000"/>
      </a:dk2>
      <a:lt2>
        <a:srgbClr val="000000"/>
      </a:lt2>
      <a:accent1>
        <a:srgbClr val="FFFFFF"/>
      </a:accent1>
      <a:accent2>
        <a:srgbClr val="333399"/>
      </a:accent2>
      <a:accent3>
        <a:srgbClr val="FFFFFF"/>
      </a:accent3>
      <a:accent4>
        <a:srgbClr val="000000"/>
      </a:accent4>
      <a:accent5>
        <a:srgbClr val="FFFFFF"/>
      </a:accent5>
      <a:accent6>
        <a:srgbClr val="2D2D8A"/>
      </a:accent6>
      <a:hlink>
        <a:srgbClr val="009999"/>
      </a:hlink>
      <a:folHlink>
        <a:srgbClr val="99CC00"/>
      </a:folHlink>
    </a:clrScheme>
    <a:fontScheme name="Title &amp; Bullets">
      <a:majorFont>
        <a:latin typeface="Myriad Pro Bold Cond"/>
        <a:ea typeface="ヒラギノ角ゴ ProN W6"/>
        <a:cs typeface="ヒラギノ角ゴ ProN W6"/>
      </a:majorFont>
      <a:minorFont>
        <a:latin typeface="Myriad Pro Bold Cond"/>
        <a:ea typeface="ヒラギノ角ゴ ProN W6"/>
        <a:cs typeface="ヒラギノ角ゴ ProN W6"/>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Title &amp; 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36.xml><?xml version="1.0" encoding="utf-8"?>
<a:theme xmlns:a="http://schemas.openxmlformats.org/drawingml/2006/main" name="1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7.xml><?xml version="1.0" encoding="utf-8"?>
<a:theme xmlns:a="http://schemas.openxmlformats.org/drawingml/2006/main" name="1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8.xml><?xml version="1.0" encoding="utf-8"?>
<a:theme xmlns:a="http://schemas.openxmlformats.org/drawingml/2006/main" name="safari">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safari" id="{1E4A3212-A6D8-EB49-8049-412E3186FEB9}" vid="{93387931-C767-9D4F-BD0F-4952975219FD}"/>
    </a:ext>
  </a:extLst>
</a:theme>
</file>

<file path=ppt/theme/theme39.xml><?xml version="1.0" encoding="utf-8"?>
<a:theme xmlns:a="http://schemas.openxmlformats.org/drawingml/2006/main" name="15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0.xml><?xml version="1.0" encoding="utf-8"?>
<a:theme xmlns:a="http://schemas.openxmlformats.org/drawingml/2006/main" name="5_Edg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a:spAutoFit/>
      </a:bodyPr>
      <a:lstStyle>
        <a:defPPr algn="just">
          <a:defRPr sz="400" b="1" dirty="0">
            <a:solidFill>
              <a:schemeClr val="bg2"/>
            </a:solidFill>
            <a:latin typeface="europa"/>
          </a:defRPr>
        </a:defPPr>
      </a:lstStyle>
    </a:sp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1.xml><?xml version="1.0" encoding="utf-8"?>
<a:theme xmlns:a="http://schemas.openxmlformats.org/drawingml/2006/main" name="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2.xml><?xml version="1.0" encoding="utf-8"?>
<a:theme xmlns:a="http://schemas.openxmlformats.org/drawingml/2006/main" name="1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3.xml><?xml version="1.0" encoding="utf-8"?>
<a:theme xmlns:a="http://schemas.openxmlformats.org/drawingml/2006/main" name="4_sesha-theme">
  <a:themeElements>
    <a:clrScheme name="Custom 1">
      <a:dk1>
        <a:sysClr val="windowText" lastClr="000000"/>
      </a:dk1>
      <a:lt1>
        <a:sysClr val="window" lastClr="FFFFFF"/>
      </a:lt1>
      <a:dk2>
        <a:srgbClr val="1F497D"/>
      </a:dk2>
      <a:lt2>
        <a:srgbClr val="EEECE1"/>
      </a:lt2>
      <a:accent1>
        <a:srgbClr val="FDC600"/>
      </a:accent1>
      <a:accent2>
        <a:srgbClr val="C00000"/>
      </a:accent2>
      <a:accent3>
        <a:srgbClr val="0061FF"/>
      </a:accent3>
      <a:accent4>
        <a:srgbClr val="3C3C3C"/>
      </a:accent4>
      <a:accent5>
        <a:srgbClr val="00B3B3"/>
      </a:accent5>
      <a:accent6>
        <a:srgbClr val="777777"/>
      </a:accent6>
      <a:hlink>
        <a:srgbClr val="0000FF"/>
      </a:hlink>
      <a:folHlink>
        <a:srgbClr val="800080"/>
      </a:folHlink>
    </a:clrScheme>
    <a:fontScheme name="Urban Pop">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3200" b="1" dirty="0" smtClean="0">
            <a:effectLst>
              <a:outerShdw blurRad="38100" dist="38100" dir="2700000" algn="tl">
                <a:srgbClr val="000000">
                  <a:alpha val="43137"/>
                </a:srgbClr>
              </a:outerShdw>
            </a:effectLst>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tx1">
              <a:lumMod val="75000"/>
              <a:lumOff val="25000"/>
            </a:schemeClr>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ctr">
          <a:defRPr sz="2800" b="1" dirty="0" smtClean="0">
            <a:solidFill>
              <a:schemeClr val="tx1">
                <a:lumMod val="75000"/>
                <a:lumOff val="25000"/>
              </a:schemeClr>
            </a:solidFill>
          </a:defRPr>
        </a:defPPr>
      </a:lstStyle>
    </a:txDef>
  </a:objectDefaults>
  <a:extraClrSchemeLst/>
</a:theme>
</file>

<file path=ppt/theme/theme44.xml><?xml version="1.0" encoding="utf-8"?>
<a:theme xmlns:a="http://schemas.openxmlformats.org/drawingml/2006/main" name="1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5.xml><?xml version="1.0" encoding="utf-8"?>
<a:theme xmlns:a="http://schemas.openxmlformats.org/drawingml/2006/main" name="1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6.xml><?xml version="1.0" encoding="utf-8"?>
<a:theme xmlns:a="http://schemas.openxmlformats.org/drawingml/2006/main" name="1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7.xml><?xml version="1.0" encoding="utf-8"?>
<a:theme xmlns:a="http://schemas.openxmlformats.org/drawingml/2006/main" name="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8.xml><?xml version="1.0" encoding="utf-8"?>
<a:theme xmlns:a="http://schemas.openxmlformats.org/drawingml/2006/main" name="4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9.xml><?xml version="1.0" encoding="utf-8"?>
<a:theme xmlns:a="http://schemas.openxmlformats.org/drawingml/2006/main" name="1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0.xml><?xml version="1.0" encoding="utf-8"?>
<a:theme xmlns:a="http://schemas.openxmlformats.org/drawingml/2006/main" name="99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1.xml><?xml version="1.0" encoding="utf-8"?>
<a:theme xmlns:a="http://schemas.openxmlformats.org/drawingml/2006/main" name="13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2.xml><?xml version="1.0" encoding="utf-8"?>
<a:theme xmlns:a="http://schemas.openxmlformats.org/drawingml/2006/main" name="2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3.xml><?xml version="1.0" encoding="utf-8"?>
<a:theme xmlns:a="http://schemas.openxmlformats.org/drawingml/2006/main" name="15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4.xml><?xml version="1.0" encoding="utf-8"?>
<a:theme xmlns:a="http://schemas.openxmlformats.org/drawingml/2006/main" name="6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5.xml><?xml version="1.0" encoding="utf-8"?>
<a:theme xmlns:a="http://schemas.openxmlformats.org/drawingml/2006/main" name="2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6.xml><?xml version="1.0" encoding="utf-8"?>
<a:theme xmlns:a="http://schemas.openxmlformats.org/drawingml/2006/main" name="2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7.xml><?xml version="1.0" encoding="utf-8"?>
<a:theme xmlns:a="http://schemas.openxmlformats.org/drawingml/2006/main" name="100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8.xml><?xml version="1.0" encoding="utf-8"?>
<a:theme xmlns:a="http://schemas.openxmlformats.org/drawingml/2006/main" name="2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9.xml><?xml version="1.0" encoding="utf-8"?>
<a:theme xmlns:a="http://schemas.openxmlformats.org/drawingml/2006/main" name="4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0.xml><?xml version="1.0" encoding="utf-8"?>
<a:theme xmlns:a="http://schemas.openxmlformats.org/drawingml/2006/main" name="101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1.xml><?xml version="1.0" encoding="utf-8"?>
<a:theme xmlns:a="http://schemas.openxmlformats.org/drawingml/2006/main" name="6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2.xml><?xml version="1.0" encoding="utf-8"?>
<a:theme xmlns:a="http://schemas.openxmlformats.org/drawingml/2006/main" name="2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3.xml><?xml version="1.0" encoding="utf-8"?>
<a:theme xmlns:a="http://schemas.openxmlformats.org/drawingml/2006/main" name="2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4.xml><?xml version="1.0" encoding="utf-8"?>
<a:theme xmlns:a="http://schemas.openxmlformats.org/drawingml/2006/main" name="2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5.xml><?xml version="1.0" encoding="utf-8"?>
<a:theme xmlns:a="http://schemas.openxmlformats.org/drawingml/2006/main" name="7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6.xml><?xml version="1.0" encoding="utf-8"?>
<a:theme xmlns:a="http://schemas.openxmlformats.org/drawingml/2006/main" name="2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7.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8.xml><?xml version="1.0" encoding="utf-8"?>
<a:theme xmlns:a="http://schemas.openxmlformats.org/drawingml/2006/main" name="1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9.xml><?xml version="1.0" encoding="utf-8"?>
<a:theme xmlns:a="http://schemas.openxmlformats.org/drawingml/2006/main" name="1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0.xml><?xml version="1.0" encoding="utf-8"?>
<a:theme xmlns:a="http://schemas.openxmlformats.org/drawingml/2006/main" name="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71.xml><?xml version="1.0" encoding="utf-8"?>
<a:theme xmlns:a="http://schemas.openxmlformats.org/drawingml/2006/main" name="2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2.xml><?xml version="1.0" encoding="utf-8"?>
<a:theme xmlns:a="http://schemas.openxmlformats.org/drawingml/2006/main" name="3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3.xml><?xml version="1.0" encoding="utf-8"?>
<a:theme xmlns:a="http://schemas.openxmlformats.org/drawingml/2006/main" name="8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4.xml><?xml version="1.0" encoding="utf-8"?>
<a:theme xmlns:a="http://schemas.openxmlformats.org/drawingml/2006/main" name="5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5.xml><?xml version="1.0" encoding="utf-8"?>
<a:theme xmlns:a="http://schemas.openxmlformats.org/drawingml/2006/main" name="15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6.xml><?xml version="1.0" encoding="utf-8"?>
<a:theme xmlns:a="http://schemas.openxmlformats.org/drawingml/2006/main" name="3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7.xml><?xml version="1.0" encoding="utf-8"?>
<a:theme xmlns:a="http://schemas.openxmlformats.org/drawingml/2006/main" name="6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8.xml><?xml version="1.0" encoding="utf-8"?>
<a:theme xmlns:a="http://schemas.openxmlformats.org/drawingml/2006/main" name="1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9.xml><?xml version="1.0" encoding="utf-8"?>
<a:theme xmlns:a="http://schemas.openxmlformats.org/drawingml/2006/main" name="6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0.xml><?xml version="1.0" encoding="utf-8"?>
<a:theme xmlns:a="http://schemas.openxmlformats.org/drawingml/2006/main" name="9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3" id="{846AF6C8-510F-B843-927B-D228E6D21AE1}" vid="{401B834B-21C8-DD47-A919-8F9510F7175F}"/>
    </a:ext>
  </a:extLst>
</a:theme>
</file>

<file path=ppt/theme/theme81.xml><?xml version="1.0" encoding="utf-8"?>
<a:theme xmlns:a="http://schemas.openxmlformats.org/drawingml/2006/main" name="10_Office Theme">
  <a:themeElements>
    <a:clrScheme name="Nandita">
      <a:dk1>
        <a:sysClr val="windowText" lastClr="000000"/>
      </a:dk1>
      <a:lt1>
        <a:sysClr val="window" lastClr="FFFFFF"/>
      </a:lt1>
      <a:dk2>
        <a:srgbClr val="44546A"/>
      </a:dk2>
      <a:lt2>
        <a:srgbClr val="D8D8D8"/>
      </a:lt2>
      <a:accent1>
        <a:srgbClr val="008000"/>
      </a:accent1>
      <a:accent2>
        <a:srgbClr val="FF9933"/>
      </a:accent2>
      <a:accent3>
        <a:srgbClr val="1D6FA9"/>
      </a:accent3>
      <a:accent4>
        <a:srgbClr val="15537E"/>
      </a:accent4>
      <a:accent5>
        <a:srgbClr val="C00000"/>
      </a:accent5>
      <a:accent6>
        <a:srgbClr val="FFD966"/>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rtlCol="0" anchor="ctr"/>
      <a:lstStyle>
        <a:defPPr algn="ctr">
          <a:defRPr sz="2800" b="1" dirty="0" smtClean="0">
            <a:latin typeface="Myriad Pro Cond" panose="020B0706030403020204" pitchFamily="34" charset="0"/>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rtlCol="0">
        <a:spAutoFit/>
      </a:bodyPr>
      <a:lstStyle>
        <a:defPPr>
          <a:defRPr sz="2400" b="1" dirty="0" smtClean="0">
            <a:latin typeface="Myriad Pro Cond" panose="020B0706030403020204" pitchFamily="34" charset="0"/>
          </a:defRPr>
        </a:defPPr>
      </a:lstStyle>
    </a:txDef>
  </a:objectDefaults>
  <a:extraClrSchemeLst/>
  <a:extLst>
    <a:ext uri="{05A4C25C-085E-4340-85A3-A5531E510DB2}">
      <thm15:themeFamily xmlns:thm15="http://schemas.microsoft.com/office/thememl/2012/main" name="Office Theme" id="{62F939B6-93AF-4DB8-9C6B-D6C7DFDC589F}" vid="{AE6F2518-B084-4896-AF52-66CC2144AA26}"/>
    </a:ext>
  </a:extLst>
</a:theme>
</file>

<file path=ppt/theme/theme82.xml><?xml version="1.0" encoding="utf-8"?>
<a:theme xmlns:a="http://schemas.openxmlformats.org/drawingml/2006/main" name="1_sesha-theme">
  <a:themeElements>
    <a:clrScheme name="Custom 1">
      <a:dk1>
        <a:sysClr val="windowText" lastClr="000000"/>
      </a:dk1>
      <a:lt1>
        <a:sysClr val="window" lastClr="FFFFFF"/>
      </a:lt1>
      <a:dk2>
        <a:srgbClr val="1F497D"/>
      </a:dk2>
      <a:lt2>
        <a:srgbClr val="EEECE1"/>
      </a:lt2>
      <a:accent1>
        <a:srgbClr val="FDC600"/>
      </a:accent1>
      <a:accent2>
        <a:srgbClr val="C00000"/>
      </a:accent2>
      <a:accent3>
        <a:srgbClr val="0061FF"/>
      </a:accent3>
      <a:accent4>
        <a:srgbClr val="3C3C3C"/>
      </a:accent4>
      <a:accent5>
        <a:srgbClr val="009900"/>
      </a:accent5>
      <a:accent6>
        <a:srgbClr val="777777"/>
      </a:accent6>
      <a:hlink>
        <a:srgbClr val="0000FF"/>
      </a:hlink>
      <a:folHlink>
        <a:srgbClr val="800080"/>
      </a:folHlink>
    </a:clrScheme>
    <a:fontScheme name="Sesha">
      <a:majorFont>
        <a:latin typeface="Myriad Pro Cond"/>
        <a:ea typeface=""/>
        <a:cs typeface=""/>
      </a:majorFont>
      <a:minorFont>
        <a:latin typeface="Myriad Pro Con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a:solidFill>
            <a:schemeClr val="accent2"/>
          </a:solidFill>
          <a:headEnd type="none" w="med" len="med"/>
          <a:tailEnd type="arrow" w="med" len="med"/>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tx1">
              <a:lumMod val="75000"/>
              <a:lumOff val="25000"/>
            </a:schemeClr>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ctr">
          <a:defRPr sz="2800" b="1" dirty="0" smtClean="0">
            <a:solidFill>
              <a:schemeClr val="tx1">
                <a:lumMod val="75000"/>
                <a:lumOff val="25000"/>
              </a:schemeClr>
            </a:solidFill>
          </a:defRPr>
        </a:defPPr>
      </a:lstStyle>
    </a:txDef>
  </a:objectDefaults>
  <a:extraClrSchemeLst/>
</a:theme>
</file>

<file path=ppt/theme/theme83.xml><?xml version="1.0" encoding="utf-8"?>
<a:theme xmlns:a="http://schemas.openxmlformats.org/drawingml/2006/main" name="1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none" rtlCol="0">
        <a:spAutoFit/>
      </a:bodyPr>
      <a:lstStyle>
        <a:defPPr>
          <a:defRPr b="1" dirty="0" smtClean="0">
            <a:latin typeface="Myriad Pro Cond" panose="020B0506030403020204" pitchFamily="34"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4.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5.xml><?xml version="1.0" encoding="utf-8"?>
<a:theme xmlns:a="http://schemas.openxmlformats.org/drawingml/2006/main" name="31_Edge">
  <a:themeElements>
    <a:clrScheme name="Custom 4">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0432FF"/>
      </a:hlink>
      <a:folHlink>
        <a:srgbClr val="0432FF"/>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6.xml><?xml version="1.0" encoding="utf-8"?>
<a:theme xmlns:a="http://schemas.openxmlformats.org/drawingml/2006/main" name="3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7.xml><?xml version="1.0" encoding="utf-8"?>
<a:theme xmlns:a="http://schemas.openxmlformats.org/drawingml/2006/main" name="3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8.xml><?xml version="1.0" encoding="utf-8"?>
<a:theme xmlns:a="http://schemas.openxmlformats.org/drawingml/2006/main" name="13_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9.xml><?xml version="1.0" encoding="utf-8"?>
<a:theme xmlns:a="http://schemas.openxmlformats.org/drawingml/2006/main" name="14_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0.xml><?xml version="1.0" encoding="utf-8"?>
<a:theme xmlns:a="http://schemas.openxmlformats.org/drawingml/2006/main" name="5_sesha-theme">
  <a:themeElements>
    <a:clrScheme name="Custom 1">
      <a:dk1>
        <a:sysClr val="windowText" lastClr="000000"/>
      </a:dk1>
      <a:lt1>
        <a:sysClr val="window" lastClr="FFFFFF"/>
      </a:lt1>
      <a:dk2>
        <a:srgbClr val="1F497D"/>
      </a:dk2>
      <a:lt2>
        <a:srgbClr val="EEECE1"/>
      </a:lt2>
      <a:accent1>
        <a:srgbClr val="FDC600"/>
      </a:accent1>
      <a:accent2>
        <a:srgbClr val="C00000"/>
      </a:accent2>
      <a:accent3>
        <a:srgbClr val="0061FF"/>
      </a:accent3>
      <a:accent4>
        <a:srgbClr val="3C3C3C"/>
      </a:accent4>
      <a:accent5>
        <a:srgbClr val="00B3B3"/>
      </a:accent5>
      <a:accent6>
        <a:srgbClr val="777777"/>
      </a:accent6>
      <a:hlink>
        <a:srgbClr val="0000FF"/>
      </a:hlink>
      <a:folHlink>
        <a:srgbClr val="800080"/>
      </a:folHlink>
    </a:clrScheme>
    <a:fontScheme name="Urban Pop">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3200" b="1" dirty="0" smtClean="0">
            <a:effectLst>
              <a:outerShdw blurRad="38100" dist="38100" dir="2700000" algn="tl">
                <a:srgbClr val="000000">
                  <a:alpha val="43137"/>
                </a:srgbClr>
              </a:outerShdw>
            </a:effectLst>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tx1">
              <a:lumMod val="75000"/>
              <a:lumOff val="25000"/>
            </a:schemeClr>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ctr">
          <a:defRPr sz="2800" b="1" dirty="0" smtClean="0">
            <a:solidFill>
              <a:schemeClr val="tx1">
                <a:lumMod val="75000"/>
                <a:lumOff val="25000"/>
              </a:schemeClr>
            </a:solidFill>
          </a:defRPr>
        </a:defPPr>
      </a:lstStyle>
    </a:txDef>
  </a:objectDefaults>
  <a:extraClrSchemeLst/>
</a:theme>
</file>

<file path=ppt/theme/theme91.xml><?xml version="1.0" encoding="utf-8"?>
<a:theme xmlns:a="http://schemas.openxmlformats.org/drawingml/2006/main" name="27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2.xml><?xml version="1.0" encoding="utf-8"?>
<a:theme xmlns:a="http://schemas.openxmlformats.org/drawingml/2006/main" name="15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3.xml><?xml version="1.0" encoding="utf-8"?>
<a:theme xmlns:a="http://schemas.openxmlformats.org/drawingml/2006/main" name="16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4.xml><?xml version="1.0" encoding="utf-8"?>
<a:theme xmlns:a="http://schemas.openxmlformats.org/drawingml/2006/main" name="12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Sheets">
    <a:dk1>
      <a:srgbClr val="000000"/>
    </a:dk1>
    <a:lt1>
      <a:srgbClr val="FFFFFF"/>
    </a:lt1>
    <a:dk2>
      <a:srgbClr val="000000"/>
    </a:dk2>
    <a:lt2>
      <a:srgbClr val="FFFFFF"/>
    </a:lt2>
    <a:accent1>
      <a:srgbClr val="4285F4"/>
    </a:accent1>
    <a:accent2>
      <a:srgbClr val="EA4335"/>
    </a:accent2>
    <a:accent3>
      <a:srgbClr val="FBBC04"/>
    </a:accent3>
    <a:accent4>
      <a:srgbClr val="34A853"/>
    </a:accent4>
    <a:accent5>
      <a:srgbClr val="FF6D01"/>
    </a:accent5>
    <a:accent6>
      <a:srgbClr val="46BDC6"/>
    </a:accent6>
    <a:hlink>
      <a:srgbClr val="1155CC"/>
    </a:hlink>
    <a:folHlink>
      <a:srgbClr val="1155CC"/>
    </a:folHlink>
  </a:clrScheme>
  <a:fontScheme name="Sheets">
    <a:majorFont>
      <a:latin typeface="Arial"/>
      <a:ea typeface="Arial"/>
      <a:cs typeface="Arial"/>
    </a:majorFont>
    <a:minorFont>
      <a:latin typeface="Arial"/>
      <a:ea typeface="Arial"/>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Sheets">
    <a:dk1>
      <a:srgbClr val="000000"/>
    </a:dk1>
    <a:lt1>
      <a:srgbClr val="FFFFFF"/>
    </a:lt1>
    <a:dk2>
      <a:srgbClr val="000000"/>
    </a:dk2>
    <a:lt2>
      <a:srgbClr val="FFFFFF"/>
    </a:lt2>
    <a:accent1>
      <a:srgbClr val="4285F4"/>
    </a:accent1>
    <a:accent2>
      <a:srgbClr val="EA4335"/>
    </a:accent2>
    <a:accent3>
      <a:srgbClr val="FBBC04"/>
    </a:accent3>
    <a:accent4>
      <a:srgbClr val="34A853"/>
    </a:accent4>
    <a:accent5>
      <a:srgbClr val="FF6D01"/>
    </a:accent5>
    <a:accent6>
      <a:srgbClr val="46BDC6"/>
    </a:accent6>
    <a:hlink>
      <a:srgbClr val="1155CC"/>
    </a:hlink>
    <a:folHlink>
      <a:srgbClr val="1155CC"/>
    </a:folHlink>
  </a:clrScheme>
  <a:fontScheme name="Sheets">
    <a:majorFont>
      <a:latin typeface="Arial"/>
      <a:ea typeface="Arial"/>
      <a:cs typeface="Arial"/>
    </a:majorFont>
    <a:minorFont>
      <a:latin typeface="Arial"/>
      <a:ea typeface="Arial"/>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Sheets">
    <a:dk1>
      <a:srgbClr val="000000"/>
    </a:dk1>
    <a:lt1>
      <a:srgbClr val="FFFFFF"/>
    </a:lt1>
    <a:dk2>
      <a:srgbClr val="000000"/>
    </a:dk2>
    <a:lt2>
      <a:srgbClr val="FFFFFF"/>
    </a:lt2>
    <a:accent1>
      <a:srgbClr val="4285F4"/>
    </a:accent1>
    <a:accent2>
      <a:srgbClr val="EA4335"/>
    </a:accent2>
    <a:accent3>
      <a:srgbClr val="FBBC04"/>
    </a:accent3>
    <a:accent4>
      <a:srgbClr val="34A853"/>
    </a:accent4>
    <a:accent5>
      <a:srgbClr val="FF6D01"/>
    </a:accent5>
    <a:accent6>
      <a:srgbClr val="46BDC6"/>
    </a:accent6>
    <a:hlink>
      <a:srgbClr val="1155CC"/>
    </a:hlink>
    <a:folHlink>
      <a:srgbClr val="1155CC"/>
    </a:folHlink>
  </a:clrScheme>
  <a:fontScheme name="Sheets">
    <a:majorFont>
      <a:latin typeface="Arial"/>
      <a:ea typeface="Arial"/>
      <a:cs typeface="Arial"/>
    </a:majorFont>
    <a:minorFont>
      <a:latin typeface="Arial"/>
      <a:ea typeface="Arial"/>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Override>
</file>

<file path=docProps/app.xml><?xml version="1.0" encoding="utf-8"?>
<Properties xmlns="http://schemas.openxmlformats.org/officeDocument/2006/extended-properties" xmlns:vt="http://schemas.openxmlformats.org/officeDocument/2006/docPropsVTypes">
  <Template/>
  <TotalTime>326421</TotalTime>
  <Words>29910</Words>
  <Application>Microsoft Macintosh PowerPoint</Application>
  <PresentationFormat>On-screen Show (4:3)</PresentationFormat>
  <Paragraphs>4538</Paragraphs>
  <Slides>456</Slides>
  <Notes>100</Notes>
  <HiddenSlides>0</HiddenSlides>
  <MMClips>0</MMClips>
  <ScaleCrop>false</ScaleCrop>
  <HeadingPairs>
    <vt:vector size="8" baseType="variant">
      <vt:variant>
        <vt:lpstr>Fonts Used</vt:lpstr>
      </vt:variant>
      <vt:variant>
        <vt:i4>36</vt:i4>
      </vt:variant>
      <vt:variant>
        <vt:lpstr>Theme</vt:lpstr>
      </vt:variant>
      <vt:variant>
        <vt:i4>94</vt:i4>
      </vt:variant>
      <vt:variant>
        <vt:lpstr>Embedded OLE Servers</vt:lpstr>
      </vt:variant>
      <vt:variant>
        <vt:i4>1</vt:i4>
      </vt:variant>
      <vt:variant>
        <vt:lpstr>Slide Titles</vt:lpstr>
      </vt:variant>
      <vt:variant>
        <vt:i4>456</vt:i4>
      </vt:variant>
    </vt:vector>
  </HeadingPairs>
  <TitlesOfParts>
    <vt:vector size="587" baseType="lpstr">
      <vt:lpstr>Adobe Garamond Pro</vt:lpstr>
      <vt:lpstr>Arial</vt:lpstr>
      <vt:lpstr>Arial</vt:lpstr>
      <vt:lpstr>Arial Black</vt:lpstr>
      <vt:lpstr>Arial Narrow</vt:lpstr>
      <vt:lpstr>Calibri</vt:lpstr>
      <vt:lpstr>Calibri Light</vt:lpstr>
      <vt:lpstr>Cambria</vt:lpstr>
      <vt:lpstr>Cambria Math</vt:lpstr>
      <vt:lpstr>Candara</vt:lpstr>
      <vt:lpstr>Chalkduster</vt:lpstr>
      <vt:lpstr>Comic Sans MS</vt:lpstr>
      <vt:lpstr>Consolas</vt:lpstr>
      <vt:lpstr>Corbel</vt:lpstr>
      <vt:lpstr>Courier New</vt:lpstr>
      <vt:lpstr>europa</vt:lpstr>
      <vt:lpstr>Futura Medium</vt:lpstr>
      <vt:lpstr>Garamond</vt:lpstr>
      <vt:lpstr>Gill Sans</vt:lpstr>
      <vt:lpstr>Gill Sans MT</vt:lpstr>
      <vt:lpstr>Helvetica Neue</vt:lpstr>
      <vt:lpstr>Lato</vt:lpstr>
      <vt:lpstr>Lato Black</vt:lpstr>
      <vt:lpstr>LinBiolinumTB</vt:lpstr>
      <vt:lpstr>Lucida Grande</vt:lpstr>
      <vt:lpstr>Lucida Sans</vt:lpstr>
      <vt:lpstr>medium-content-sans-serif-font</vt:lpstr>
      <vt:lpstr>Myriad Pro Bold Cond</vt:lpstr>
      <vt:lpstr>Myriad Pro Cond</vt:lpstr>
      <vt:lpstr>Palatino Linotype</vt:lpstr>
      <vt:lpstr>Segoe UI</vt:lpstr>
      <vt:lpstr>Tahoma</vt:lpstr>
      <vt:lpstr>Times New Roman</vt:lpstr>
      <vt:lpstr>Verdana</vt:lpstr>
      <vt:lpstr>Wingdings</vt:lpstr>
      <vt:lpstr>Zapf Dingbats</vt:lpstr>
      <vt:lpstr>Edge</vt:lpstr>
      <vt:lpstr>1_Edge</vt:lpstr>
      <vt:lpstr>3_Edge</vt:lpstr>
      <vt:lpstr>4_Edge</vt:lpstr>
      <vt:lpstr>6_Edge</vt:lpstr>
      <vt:lpstr>8_Edge</vt:lpstr>
      <vt:lpstr>2_Office Theme</vt:lpstr>
      <vt:lpstr>9_Edge</vt:lpstr>
      <vt:lpstr>17_Edge</vt:lpstr>
      <vt:lpstr>13_Edge</vt:lpstr>
      <vt:lpstr>23_Edge</vt:lpstr>
      <vt:lpstr>35_Edge</vt:lpstr>
      <vt:lpstr>39_Edge</vt:lpstr>
      <vt:lpstr>49_Edge</vt:lpstr>
      <vt:lpstr>56_Edge</vt:lpstr>
      <vt:lpstr>57_Edge</vt:lpstr>
      <vt:lpstr>58_Edge</vt:lpstr>
      <vt:lpstr>59_Edge</vt:lpstr>
      <vt:lpstr>64_Edge</vt:lpstr>
      <vt:lpstr>85_Edge</vt:lpstr>
      <vt:lpstr>90_Edge</vt:lpstr>
      <vt:lpstr>91_Edge</vt:lpstr>
      <vt:lpstr>95_Edge</vt:lpstr>
      <vt:lpstr>1_Metropolitan_bullet</vt:lpstr>
      <vt:lpstr>98_Edge</vt:lpstr>
      <vt:lpstr>1_Office 테마</vt:lpstr>
      <vt:lpstr>136_Edge</vt:lpstr>
      <vt:lpstr>144_Edge</vt:lpstr>
      <vt:lpstr>148_Edge</vt:lpstr>
      <vt:lpstr>3_Metropolitan_bullet</vt:lpstr>
      <vt:lpstr>151_Edge</vt:lpstr>
      <vt:lpstr>152_Edge</vt:lpstr>
      <vt:lpstr>154_Edge</vt:lpstr>
      <vt:lpstr>4_Office Theme</vt:lpstr>
      <vt:lpstr>Title &amp; Bullets</vt:lpstr>
      <vt:lpstr>156_Edge</vt:lpstr>
      <vt:lpstr>159_Edge</vt:lpstr>
      <vt:lpstr>safari</vt:lpstr>
      <vt:lpstr>153_Edge</vt:lpstr>
      <vt:lpstr>5_Edge</vt:lpstr>
      <vt:lpstr>7_Edge</vt:lpstr>
      <vt:lpstr>18_Edge</vt:lpstr>
      <vt:lpstr>4_sesha-theme</vt:lpstr>
      <vt:lpstr>19_Edge</vt:lpstr>
      <vt:lpstr>11_Edge</vt:lpstr>
      <vt:lpstr>14_Edge</vt:lpstr>
      <vt:lpstr>2_Edge</vt:lpstr>
      <vt:lpstr>40_Edge</vt:lpstr>
      <vt:lpstr>15_Edge</vt:lpstr>
      <vt:lpstr>99_Edge</vt:lpstr>
      <vt:lpstr>137_Edge</vt:lpstr>
      <vt:lpstr>24_Edge</vt:lpstr>
      <vt:lpstr>155_Edge</vt:lpstr>
      <vt:lpstr>62_Edge</vt:lpstr>
      <vt:lpstr>27_Edge</vt:lpstr>
      <vt:lpstr>28_Edge</vt:lpstr>
      <vt:lpstr>100_Edge</vt:lpstr>
      <vt:lpstr>29_Edge</vt:lpstr>
      <vt:lpstr>41_Edge</vt:lpstr>
      <vt:lpstr>101_Edge</vt:lpstr>
      <vt:lpstr>6_Office Theme</vt:lpstr>
      <vt:lpstr>20_Edge</vt:lpstr>
      <vt:lpstr>21_Edge</vt:lpstr>
      <vt:lpstr>26_Edge</vt:lpstr>
      <vt:lpstr>7_Office Theme</vt:lpstr>
      <vt:lpstr>22_Edge</vt:lpstr>
      <vt:lpstr>1_Office Theme</vt:lpstr>
      <vt:lpstr>16_Edge</vt:lpstr>
      <vt:lpstr>12_Edge</vt:lpstr>
      <vt:lpstr>Metropolitan_bullet</vt:lpstr>
      <vt:lpstr>25_Edge</vt:lpstr>
      <vt:lpstr>32_Edge</vt:lpstr>
      <vt:lpstr>8_Office Theme</vt:lpstr>
      <vt:lpstr>5_Office Theme</vt:lpstr>
      <vt:lpstr>157_Edge</vt:lpstr>
      <vt:lpstr>3_Office Theme</vt:lpstr>
      <vt:lpstr>67_Edge</vt:lpstr>
      <vt:lpstr>10_Edge</vt:lpstr>
      <vt:lpstr>60_Edge</vt:lpstr>
      <vt:lpstr>9_Office Theme</vt:lpstr>
      <vt:lpstr>10_Office Theme</vt:lpstr>
      <vt:lpstr>1_sesha-theme</vt:lpstr>
      <vt:lpstr>11_Office Theme</vt:lpstr>
      <vt:lpstr>Simple Light</vt:lpstr>
      <vt:lpstr>31_Edge</vt:lpstr>
      <vt:lpstr>30_Edge</vt:lpstr>
      <vt:lpstr>33_Edge</vt:lpstr>
      <vt:lpstr>13_Office Theme</vt:lpstr>
      <vt:lpstr>14_Office Theme</vt:lpstr>
      <vt:lpstr>5_sesha-theme</vt:lpstr>
      <vt:lpstr>27_Office Theme</vt:lpstr>
      <vt:lpstr>15_Office Theme</vt:lpstr>
      <vt:lpstr>16_Office Theme</vt:lpstr>
      <vt:lpstr>12_Office Theme</vt:lpstr>
      <vt:lpstr>Visio</vt:lpstr>
      <vt:lpstr>Memory-Centric Computing</vt:lpstr>
      <vt:lpstr>The Problem</vt:lpstr>
      <vt:lpstr>Data is Key for AI, ML, Genomics, …</vt:lpstr>
      <vt:lpstr>Huge Demand for Performance &amp; Efficiency</vt:lpstr>
      <vt:lpstr>Data is Key for Future Workloads</vt:lpstr>
      <vt:lpstr>Data Overwhelms Modern Machines </vt:lpstr>
      <vt:lpstr>PowerPoint Presentation</vt:lpstr>
      <vt:lpstr>PowerPoint Presentation</vt:lpstr>
      <vt:lpstr>Data is Key for Future Workloads</vt:lpstr>
      <vt:lpstr>PowerPoint Presentation</vt:lpstr>
      <vt:lpstr>New Genome Sequencing Technologies</vt:lpstr>
      <vt:lpstr>New Genome Sequencing Technologies</vt:lpstr>
      <vt:lpstr>One Problem with (Genome) Analysis Today</vt:lpstr>
      <vt:lpstr>Accelerating Genome Analysis [IEEE MICRO 2020]</vt:lpstr>
      <vt:lpstr>FPGA-based Near-Memory Analytics</vt:lpstr>
      <vt:lpstr>Near-Memory Acceleration using FPGAs</vt:lpstr>
      <vt:lpstr>Performance &amp; Energy Greatly Improve</vt:lpstr>
      <vt:lpstr>GenASM Framework [MICRO 2020]</vt:lpstr>
      <vt:lpstr>In-Storage Genome Filtering [ASPLOS 2022] </vt:lpstr>
      <vt:lpstr>Accelerating Sequence-to-Graph Mapping</vt:lpstr>
      <vt:lpstr>Future of Genome Sequencing &amp; Analysis</vt:lpstr>
      <vt:lpstr>More on Fast &amp; Efficient Genome Analysis …</vt:lpstr>
      <vt:lpstr>Detailed Lectures on Genome Analysis</vt:lpstr>
      <vt:lpstr>Increasingly Demanding Applications</vt:lpstr>
      <vt:lpstr>Data Overwhelms Modern Machines …</vt:lpstr>
      <vt:lpstr>A Computing System</vt:lpstr>
      <vt:lpstr>Perils of Processor-Centric Design</vt:lpstr>
      <vt:lpstr>Deeper and Larger Memory Hierarchies</vt:lpstr>
      <vt:lpstr>AMD’s 3D Last Level Cache (2021)</vt:lpstr>
      <vt:lpstr>Deeper and Larger Memory Hierarchies</vt:lpstr>
      <vt:lpstr>PowerPoint Presentation</vt:lpstr>
      <vt:lpstr>PowerPoint Presentation</vt:lpstr>
      <vt:lpstr>Axiom</vt:lpstr>
      <vt:lpstr>How to Handle Data Well</vt:lpstr>
      <vt:lpstr>Corollaries: Architectures Today …</vt:lpstr>
      <vt:lpstr>Fundamentally Better Architectures</vt:lpstr>
      <vt:lpstr>We Need to Revisit the Entire Stack</vt:lpstr>
      <vt:lpstr>Axiom</vt:lpstr>
      <vt:lpstr>Fundamentally Better Architectures</vt:lpstr>
      <vt:lpstr>A Blueprint for Fundamentally Better Architectures</vt:lpstr>
      <vt:lpstr>Data-Centric (Memory-Centric) Architectures</vt:lpstr>
      <vt:lpstr>Data-Centric Architectures: Properties</vt:lpstr>
      <vt:lpstr>Processing Data           Where It Makes Sense</vt:lpstr>
      <vt:lpstr>Processing in/near Memory: An Old Idea</vt:lpstr>
      <vt:lpstr>Processing in/near Memory: An Old Idea</vt:lpstr>
      <vt:lpstr>Why In-Memory Computation Today?</vt:lpstr>
      <vt:lpstr>Why In-Memory Computation Today?</vt:lpstr>
      <vt:lpstr>Memory Scaling Issues Were Real</vt:lpstr>
      <vt:lpstr>As Memory Scales, It Becomes Unreliable</vt:lpstr>
      <vt:lpstr>A Curious Phenomenon [Kim et al., ISCA 2014]</vt:lpstr>
      <vt:lpstr>PowerPoint Presentation</vt:lpstr>
      <vt:lpstr>Modern Memory is Prone to Disturbance Errors</vt:lpstr>
      <vt:lpstr>Most DRAM Modules Are Vulnerable</vt:lpstr>
      <vt:lpstr>The RowHammer Vulnerability</vt:lpstr>
      <vt:lpstr>The Story of RowHammer Lecture …</vt:lpstr>
      <vt:lpstr>10 Years of RowHammer in 20 Minutes</vt:lpstr>
      <vt:lpstr>Memory Scaling Issues Are Real</vt:lpstr>
      <vt:lpstr>Memory Scaling Issues Are Real</vt:lpstr>
      <vt:lpstr>Memory Scaling Issues Are Real</vt:lpstr>
      <vt:lpstr>Hybrid Memory Enables Better Scaling</vt:lpstr>
      <vt:lpstr>The Push from Circuits and Devices</vt:lpstr>
      <vt:lpstr>An Example Intelligent Controller</vt:lpstr>
      <vt:lpstr>Industry Is Writing Papers About It, Too</vt:lpstr>
      <vt:lpstr>Call for Intelligent Memory Controllers</vt:lpstr>
      <vt:lpstr>Another Example Intelligent Controller</vt:lpstr>
      <vt:lpstr>Aside: Intelligent Controller for NAND Flash</vt:lpstr>
      <vt:lpstr>Intelligent Flash Controllers [PIEEE’17]</vt:lpstr>
      <vt:lpstr>Emerging Memories Also Need Intelligent Controllers</vt:lpstr>
      <vt:lpstr>The Takeaway</vt:lpstr>
      <vt:lpstr>The Push from Circuits and Devices</vt:lpstr>
      <vt:lpstr>Why In-Memory Computation Today?</vt:lpstr>
      <vt:lpstr>Three Key Systems &amp; Application Trends</vt:lpstr>
      <vt:lpstr>Do We Want This?</vt:lpstr>
      <vt:lpstr>Or This?</vt:lpstr>
      <vt:lpstr>Challenge and Opportunity for Future</vt:lpstr>
      <vt:lpstr>The Problem</vt:lpstr>
      <vt:lpstr>The Problem</vt:lpstr>
      <vt:lpstr>A Computing System</vt:lpstr>
      <vt:lpstr>A Computing System</vt:lpstr>
      <vt:lpstr>Today’s Computing Systems</vt:lpstr>
      <vt:lpstr>Yet …</vt:lpstr>
      <vt:lpstr>The Performance Perspective</vt:lpstr>
      <vt:lpstr>The Performance Perspective (Today)</vt:lpstr>
      <vt:lpstr>The Performance Perspective (Today)</vt:lpstr>
      <vt:lpstr>Perils of Processor-Centric Design</vt:lpstr>
      <vt:lpstr>Perils of Processor-Centric Design</vt:lpstr>
      <vt:lpstr>The Energy Perspective</vt:lpstr>
      <vt:lpstr>Data Movement vs. Computation Energy</vt:lpstr>
      <vt:lpstr>Data Movement vs. Computation Energy</vt:lpstr>
      <vt:lpstr>Data Movement vs. Computation Energy</vt:lpstr>
      <vt:lpstr>Data Movement vs. Computation Energy</vt:lpstr>
      <vt:lpstr>Energy Waste in Mobile Devices</vt:lpstr>
      <vt:lpstr>We Do Not Want to Move Data!</vt:lpstr>
      <vt:lpstr>We Need A Paradigm Shift To …</vt:lpstr>
      <vt:lpstr>Goal: Processing Inside Memory</vt:lpstr>
      <vt:lpstr>PIM Review and Open Problems</vt:lpstr>
      <vt:lpstr>PowerPoint Presentation</vt:lpstr>
      <vt:lpstr>PowerPoint Presentation</vt:lpstr>
      <vt:lpstr>We Need to Think Differently from the Past Approaches</vt:lpstr>
      <vt:lpstr>Processing in Memory:   Two Approaches</vt:lpstr>
      <vt:lpstr>Two PIM Approaches</vt:lpstr>
      <vt:lpstr>Mindset: Memory as an Accelerator</vt:lpstr>
      <vt:lpstr>Specialization: In-Memory Graph Processing</vt:lpstr>
      <vt:lpstr>Key Bottlenecks in Graph Processing</vt:lpstr>
      <vt:lpstr>Opportunity: 3D-Stacked Logic+Memory</vt:lpstr>
      <vt:lpstr>Tesseract System for Graph Processing</vt:lpstr>
      <vt:lpstr>Tesseract System for Graph Processing</vt:lpstr>
      <vt:lpstr>Tesseract System for Graph Processing</vt:lpstr>
      <vt:lpstr>Evaluated Systems</vt:lpstr>
      <vt:lpstr>Tesseract Graph Processing Performance</vt:lpstr>
      <vt:lpstr>Tesseract Graph Processing System Energy</vt:lpstr>
      <vt:lpstr>More on Tesseract</vt:lpstr>
      <vt:lpstr>In-Storage Genomic Data Filtering [ASPLOS 2022] </vt:lpstr>
      <vt:lpstr>Genome Sequence Analysis</vt:lpstr>
      <vt:lpstr>Accelerating Genome Sequence Analysis</vt:lpstr>
      <vt:lpstr>Key Idea</vt:lpstr>
      <vt:lpstr>GenStore</vt:lpstr>
      <vt:lpstr>In-Storage Genomic Data Filtering [ASPLOS 2022] </vt:lpstr>
      <vt:lpstr>Google Workloads  for Consumer Devices: Mitigating Data Movement Bottlenecks</vt:lpstr>
      <vt:lpstr>Consumer Devices</vt:lpstr>
      <vt:lpstr>Popular Consumer Workloads</vt:lpstr>
      <vt:lpstr>Energy Cost of Data Movement</vt:lpstr>
      <vt:lpstr>Using PIM to Reduce Data Movement</vt:lpstr>
      <vt:lpstr>Workload Analysis</vt:lpstr>
      <vt:lpstr>TensorFlow Mobile</vt:lpstr>
      <vt:lpstr>More on PIM for Mobile Devices</vt:lpstr>
      <vt:lpstr>Truly Distributed GPU Processing with PIM</vt:lpstr>
      <vt:lpstr>Accelerating GPU Execution with PIM (I)</vt:lpstr>
      <vt:lpstr>Accelerating GPU Execution with PIM (II)</vt:lpstr>
      <vt:lpstr>Accelerating Linked Data Structures</vt:lpstr>
      <vt:lpstr>Accelerating Dependent Cache Misses</vt:lpstr>
      <vt:lpstr>Accelerating Runahead Execution </vt:lpstr>
      <vt:lpstr>Accelerating Climate Modeling</vt:lpstr>
      <vt:lpstr>Accelerating Approximate String Matching</vt:lpstr>
      <vt:lpstr>Accelerating Sequence-to-Graph Mapping</vt:lpstr>
      <vt:lpstr>Accelerating Time Series Analysis</vt:lpstr>
      <vt:lpstr>Accelerating Graph Pattern Mining</vt:lpstr>
      <vt:lpstr>Accelerating HTAP Database Systems</vt:lpstr>
      <vt:lpstr>Accelerating Neural Network Inference</vt:lpstr>
      <vt:lpstr>Google Neural Network Models for Edge Devices:  Analyzing and Mitigating  Machine Learning Inference Bottlenecks</vt:lpstr>
      <vt:lpstr>Executive Summary</vt:lpstr>
      <vt:lpstr>Google Edge Neural Network Models</vt:lpstr>
      <vt:lpstr>Diversity Across the Models</vt:lpstr>
      <vt:lpstr>Diversity Within the Models</vt:lpstr>
      <vt:lpstr>Mensa High-Level Overview</vt:lpstr>
      <vt:lpstr>Mensa: Highly-Efficient ML Inference</vt:lpstr>
      <vt:lpstr>FPGA-based Processing Near Memory</vt:lpstr>
      <vt:lpstr>Near-Memory Acceleration Using FPGAs</vt:lpstr>
      <vt:lpstr>Performance &amp; Energy Greatly Improve</vt:lpstr>
      <vt:lpstr>We Need to Revisit the Entire Stack</vt:lpstr>
      <vt:lpstr>PIM Review and Open Problems</vt:lpstr>
      <vt:lpstr>PIM Review and Open Problems (II)</vt:lpstr>
      <vt:lpstr>Processing in Memory:   Two Approaches</vt:lpstr>
      <vt:lpstr>Two PIM Approaches</vt:lpstr>
      <vt:lpstr>Approach 1: Processing Using Memory</vt:lpstr>
      <vt:lpstr>Starting Simple: Data Copy and Initialization</vt:lpstr>
      <vt:lpstr>Future Systems: In-Memory Copy</vt:lpstr>
      <vt:lpstr>RowClone: In-DRAM Row Copy</vt:lpstr>
      <vt:lpstr>RowClone: Latency and Energy Savings</vt:lpstr>
      <vt:lpstr>More on RowClone</vt:lpstr>
      <vt:lpstr>Real System RowClone Prototype</vt:lpstr>
      <vt:lpstr>Real Processing Using Memory Prototype</vt:lpstr>
      <vt:lpstr>Lecture on RowClone &amp; Processing using DRAM</vt:lpstr>
      <vt:lpstr>Mindset: Memory as an Accelerator</vt:lpstr>
      <vt:lpstr>(Truly) In-Memory Computation </vt:lpstr>
      <vt:lpstr>In-DRAM AND/OR: Triple Row Activation</vt:lpstr>
      <vt:lpstr>Bulk Bitwise Operations in Workloads</vt:lpstr>
      <vt:lpstr>In-DRAM Acceleration of Database Queries</vt:lpstr>
      <vt:lpstr>More on Ambit</vt:lpstr>
      <vt:lpstr>In-DRAM Bulk Bitwise Execution</vt:lpstr>
      <vt:lpstr>SIMDRAM Framework</vt:lpstr>
      <vt:lpstr>SIMDRAM Framework: Overview </vt:lpstr>
      <vt:lpstr>SIMDRAM Key Results</vt:lpstr>
      <vt:lpstr>More on SIMDRAM</vt:lpstr>
      <vt:lpstr>In-DRAM Physical Unclonable Functions</vt:lpstr>
      <vt:lpstr>In-DRAM True Random Number Generation</vt:lpstr>
      <vt:lpstr>In-DRAM True Random Number Generation</vt:lpstr>
      <vt:lpstr>In-DRAM True Random Number Generation</vt:lpstr>
      <vt:lpstr>Processing in Memory:  Adoption Challenges</vt:lpstr>
      <vt:lpstr>Eliminating the Adoption Barriers</vt:lpstr>
      <vt:lpstr>Potential Barriers to Adoption of PIM</vt:lpstr>
      <vt:lpstr>We Need to Revisit the Entire Stack</vt:lpstr>
      <vt:lpstr>Adoption: Accelerating Key Applications (I)</vt:lpstr>
      <vt:lpstr>Adoption: Accelerating Key Applications (II)</vt:lpstr>
      <vt:lpstr>Adoption: Accelerating Key Applications (III)</vt:lpstr>
      <vt:lpstr>Adoption: Accelerating Key Applications (IV)</vt:lpstr>
      <vt:lpstr>Adoption: Accelerating Key Applications (V)</vt:lpstr>
      <vt:lpstr>Adoption: Accelerating Key Applications (VI)</vt:lpstr>
      <vt:lpstr>Adoption: Accelerating Key Applications (VII)</vt:lpstr>
      <vt:lpstr>Adoption: Accelerating Key Applications (VIII)</vt:lpstr>
      <vt:lpstr>Adoption: Accelerating Key Applications (IX)</vt:lpstr>
      <vt:lpstr>Adoption: Accelerating Key Applications (X)</vt:lpstr>
      <vt:lpstr>Adoption: How to Keep It Simple?</vt:lpstr>
      <vt:lpstr>Adoption: How to Maintain Coherence? (I)</vt:lpstr>
      <vt:lpstr>Challenge: Coherence for Hybrid CPU-PIM Apps</vt:lpstr>
      <vt:lpstr>Adoption: How to Maintain Coherence? (II)</vt:lpstr>
      <vt:lpstr>Adoption: How to Support Synchronization?</vt:lpstr>
      <vt:lpstr>Adoption: How to Support Virtual Memory?</vt:lpstr>
      <vt:lpstr>Eliminating the Adoption Barriers</vt:lpstr>
      <vt:lpstr>Processing-in-Memory Landscape Today</vt:lpstr>
      <vt:lpstr>UPMEM Processing-in-DRAM Engine (2019)</vt:lpstr>
      <vt:lpstr>UPMEM Memory Modules</vt:lpstr>
      <vt:lpstr>2,560-DPU Processing-in-Memory System</vt:lpstr>
      <vt:lpstr>More on the UPMEM PIM System</vt:lpstr>
      <vt:lpstr>Experimental Analysis of the UPMEM PIM Engine</vt:lpstr>
      <vt:lpstr>UPMEM PIM System Summary &amp; Analysis</vt:lpstr>
      <vt:lpstr>PrIM Benchmarks: Application Domains</vt:lpstr>
      <vt:lpstr>PrIM Benchmarks are Open Source</vt:lpstr>
      <vt:lpstr>Understanding a Modern PIM Architecture</vt:lpstr>
      <vt:lpstr>Understanding a Modern PIM Architecture</vt:lpstr>
      <vt:lpstr>More on Analysis of the UPMEM PIM Engine</vt:lpstr>
      <vt:lpstr>More on Analysis of the UPMEM PIM Engine</vt:lpstr>
      <vt:lpstr>More on PRIM Benchmarks</vt:lpstr>
      <vt:lpstr>UPMEM PIM System Summary &amp; Analysis</vt:lpstr>
      <vt:lpstr>FPGA-based Processing Near Memory</vt:lpstr>
      <vt:lpstr>DAMOV Analysis Methodology &amp; Workloads</vt:lpstr>
      <vt:lpstr>When to Employ Near-Data Processing? </vt:lpstr>
      <vt:lpstr>Step 1: Application Profiling </vt:lpstr>
      <vt:lpstr>Step 3: Memory Bottleneck Analysis</vt:lpstr>
      <vt:lpstr>DAMOV is Open Source</vt:lpstr>
      <vt:lpstr>DAMOV is Open Source</vt:lpstr>
      <vt:lpstr>More on DAMOV Analysis Methodology &amp; Workloads</vt:lpstr>
      <vt:lpstr>More on DAMOV Methods &amp; Benchmarks</vt:lpstr>
      <vt:lpstr>Coming Up: SpMV on Real PIM Systems</vt:lpstr>
      <vt:lpstr>Coming Up: SpMV on Real PIM Systems</vt:lpstr>
      <vt:lpstr>Samsung Function-in-Memory DRAM (2021)</vt:lpstr>
      <vt:lpstr>Samsung Function-in-Memory DRAM (2021)</vt:lpstr>
      <vt:lpstr>Samsung Function-in-Memory DRAM (2021)</vt:lpstr>
      <vt:lpstr>Samsung Function-in-Memory DRAM (2021)</vt:lpstr>
      <vt:lpstr>Samsung Function-in-Memory DRAM (2021)</vt:lpstr>
      <vt:lpstr>Samsung AxDIMM (2021)</vt:lpstr>
      <vt:lpstr>SK Hynix Accelerator-in-Memory (2022)</vt:lpstr>
      <vt:lpstr>AliBaba PIM Recommendation System (2022)</vt:lpstr>
      <vt:lpstr>Future: Enable New Medical/Health Platforms</vt:lpstr>
      <vt:lpstr>Future of Genome Sequencing &amp; Analysis</vt:lpstr>
      <vt:lpstr>Detailed Lectures on PIM (I)</vt:lpstr>
      <vt:lpstr>Detailed Lectures on PIM (II)</vt:lpstr>
      <vt:lpstr>Latest Longer &amp; Detailed Tutorial on PIM</vt:lpstr>
      <vt:lpstr>Latest Longer &amp; Detailed Tutorial on PIM</vt:lpstr>
      <vt:lpstr>Challenge and Opportunity for Future</vt:lpstr>
      <vt:lpstr>Challenge and Opportunity for Future</vt:lpstr>
      <vt:lpstr>Challenge and Opportunity for Future</vt:lpstr>
      <vt:lpstr>Unfortunately, Little or No  Time for the Next Two Parts</vt:lpstr>
      <vt:lpstr>Challenge and Opportunity for Future</vt:lpstr>
      <vt:lpstr>Challenge and Opportunity for Future</vt:lpstr>
      <vt:lpstr>More Info in This Longer Tutorial…</vt:lpstr>
      <vt:lpstr>A Tutorial on PIM</vt:lpstr>
      <vt:lpstr>Concluding Remarks</vt:lpstr>
      <vt:lpstr>Concluding Remarks</vt:lpstr>
      <vt:lpstr>Fundamentally Better Architectures</vt:lpstr>
      <vt:lpstr>PowerPoint Presentation</vt:lpstr>
      <vt:lpstr>We Need to Revisit the Entire Stack</vt:lpstr>
      <vt:lpstr>We Need to Exploit Good Principles</vt:lpstr>
      <vt:lpstr>A Blueprint for Fundamentally Better Architectures</vt:lpstr>
      <vt:lpstr>Funding Acknowledgments</vt:lpstr>
      <vt:lpstr>Acknowledgments</vt:lpstr>
      <vt:lpstr>PowerPoint Presentation</vt:lpstr>
      <vt:lpstr>SAFARI Newsletter December 2021 Edition</vt:lpstr>
      <vt:lpstr>Referenced Papers, Talks, Artifacts</vt:lpstr>
      <vt:lpstr>Open Source Tools: SAFARI GitHub</vt:lpstr>
      <vt:lpstr>Comp Arch (Fall’21)</vt:lpstr>
      <vt:lpstr>DDCA (Spring 2022)</vt:lpstr>
      <vt:lpstr>PIM Course (Fall’21)</vt:lpstr>
      <vt:lpstr>PIM Course (Current)</vt:lpstr>
      <vt:lpstr>Genomics (Spring 2022)</vt:lpstr>
      <vt:lpstr>Genomics (Fall 2021)</vt:lpstr>
      <vt:lpstr>Hetero. Systems (Fall’21)</vt:lpstr>
      <vt:lpstr>HW/SW Co-Design (Spring 2022)</vt:lpstr>
      <vt:lpstr>SSD Course (Spring 2022)</vt:lpstr>
      <vt:lpstr>Acknowledgments</vt:lpstr>
      <vt:lpstr>Memory-Centric Computing</vt:lpstr>
      <vt:lpstr>Backup Slides</vt:lpstr>
      <vt:lpstr>Aside: Intelligent Controller for NAND Flash</vt:lpstr>
      <vt:lpstr>Intelligent Flash Controllers [PIEEE’17]</vt:lpstr>
      <vt:lpstr>System Desirables</vt:lpstr>
      <vt:lpstr>SAFARI Research Group</vt:lpstr>
      <vt:lpstr>SAFARI Newsletter April 2020 Edition</vt:lpstr>
      <vt:lpstr>SAFARI Newsletter January 2021 Edition</vt:lpstr>
      <vt:lpstr>SAFARI Newsletter December 2021 Edition</vt:lpstr>
      <vt:lpstr>A Talk on Impactful Research &amp; Teaching</vt:lpstr>
      <vt:lpstr>An Interview on Computing Futures</vt:lpstr>
      <vt:lpstr>Latest Longer &amp; Detailed Tutorial on PIM</vt:lpstr>
      <vt:lpstr>Latest Longer &amp; Detailed Tutorial on PIM</vt:lpstr>
      <vt:lpstr>Detailed Lectures on PIM (I)</vt:lpstr>
      <vt:lpstr>Detailed Lectures on PIM (II)</vt:lpstr>
      <vt:lpstr>Comp Arch (Current)</vt:lpstr>
      <vt:lpstr>PIM Course (Current)</vt:lpstr>
      <vt:lpstr>PowerPoint Presentation</vt:lpstr>
      <vt:lpstr>Data-Driven Architectures</vt:lpstr>
      <vt:lpstr>Corollaries: Architectures Today …</vt:lpstr>
      <vt:lpstr>Exploiting Data to Design             Intelligent Architectures</vt:lpstr>
      <vt:lpstr>System Architecture Design Today</vt:lpstr>
      <vt:lpstr>An Intelligent Architecture</vt:lpstr>
      <vt:lpstr>Self-Optimizing  Memory Controllers</vt:lpstr>
      <vt:lpstr>Memory Controller</vt:lpstr>
      <vt:lpstr>Why are Memory Controllers Difficult to Design?</vt:lpstr>
      <vt:lpstr>Many Memory Timing Constraints</vt:lpstr>
      <vt:lpstr>Many Memory Timing Constraints</vt:lpstr>
      <vt:lpstr>Memory Controller Design Is Becoming More Difficult</vt:lpstr>
      <vt:lpstr>Reality and Dream</vt:lpstr>
      <vt:lpstr>Self-Optimizing DRAM Controllers</vt:lpstr>
      <vt:lpstr>Self-Optimizing DRAM Controllers</vt:lpstr>
      <vt:lpstr>Self-Optimizing DRAM Controllers</vt:lpstr>
      <vt:lpstr>Self-Optimizing DRAM Controllers</vt:lpstr>
      <vt:lpstr>States, Actions, Rewards</vt:lpstr>
      <vt:lpstr>Performance Results</vt:lpstr>
      <vt:lpstr>Self Optimizing DRAM Controllers</vt:lpstr>
      <vt:lpstr>More on Self-Optimizing DRAM Controllers</vt:lpstr>
      <vt:lpstr>Self-Optimizing Memory Prefetchers</vt:lpstr>
      <vt:lpstr>PowerPoint Presentation</vt:lpstr>
      <vt:lpstr>Executive Summary</vt:lpstr>
      <vt:lpstr>Key Shortcomings in Prior Prefetchers</vt:lpstr>
      <vt:lpstr>Our Goal</vt:lpstr>
      <vt:lpstr>Our Proposal</vt:lpstr>
      <vt:lpstr>Basics of Reinforcement Learning (RL)</vt:lpstr>
      <vt:lpstr>Formulating Prefetching as RL</vt:lpstr>
      <vt:lpstr>Pythia Overview</vt:lpstr>
      <vt:lpstr>Simulation Methodology</vt:lpstr>
      <vt:lpstr>Basic Pythia Configuration</vt:lpstr>
      <vt:lpstr>Performance with Varying Core Count</vt:lpstr>
      <vt:lpstr>Performance with Varying Core Count</vt:lpstr>
      <vt:lpstr>Performance with Varying DRAM Bandwidth</vt:lpstr>
      <vt:lpstr>Performance with Varying DRAM Bandwidth</vt:lpstr>
      <vt:lpstr>Pythia’s Overhead</vt:lpstr>
      <vt:lpstr>More in the Paper</vt:lpstr>
      <vt:lpstr>Pythia is Open Source</vt:lpstr>
      <vt:lpstr>PowerPoint Presentation</vt:lpstr>
      <vt:lpstr>Self-Optimizing Memory Prefetchers</vt:lpstr>
      <vt:lpstr>Self-Optimizing Hybrid Storage Systems</vt:lpstr>
      <vt:lpstr>Sibyl:  Adaptive and Extensible Data Placement in Hybrid Storage Systems Using Online Reinforcement Learning</vt:lpstr>
      <vt:lpstr>Executive Summary</vt:lpstr>
      <vt:lpstr>Hybrid Storage Systems</vt:lpstr>
      <vt:lpstr>Key Shortcomings of Prior Data Placement Techniques</vt:lpstr>
      <vt:lpstr>Lack of Adaptability (1/2) </vt:lpstr>
      <vt:lpstr>Lack of Adaptability (2/2)</vt:lpstr>
      <vt:lpstr>Lack of Device Awareness</vt:lpstr>
      <vt:lpstr>Lack of Extensibility</vt:lpstr>
      <vt:lpstr>Our Goal</vt:lpstr>
      <vt:lpstr>Basics of Reinforcement Learning</vt:lpstr>
      <vt:lpstr>Applying RL to Data Placement</vt:lpstr>
      <vt:lpstr>RL State</vt:lpstr>
      <vt:lpstr>Reward</vt:lpstr>
      <vt:lpstr>Overview of Sibyl</vt:lpstr>
      <vt:lpstr>Hyper-parameter Tuning</vt:lpstr>
      <vt:lpstr>Evaluation Methodology</vt:lpstr>
      <vt:lpstr>Evaluation Methodology</vt:lpstr>
      <vt:lpstr>Evaluation Methodology</vt:lpstr>
      <vt:lpstr>Latency Improvement</vt:lpstr>
      <vt:lpstr>Throughput Improvement</vt:lpstr>
      <vt:lpstr>Latency in Tri-Hybrid System</vt:lpstr>
      <vt:lpstr>Latency for Unseen Workloads</vt:lpstr>
      <vt:lpstr>Sensitivity to Fast Storage Capacity</vt:lpstr>
      <vt:lpstr>Sensitivity to Fast Storage Capacity</vt:lpstr>
      <vt:lpstr>Overhead Analysis</vt:lpstr>
      <vt:lpstr>For More on Sybil</vt:lpstr>
      <vt:lpstr>An Intelligent Architecture</vt:lpstr>
      <vt:lpstr>Challenge and Opportunity for Future</vt:lpstr>
      <vt:lpstr>Data-Aware Architectures</vt:lpstr>
      <vt:lpstr>Corollaries: Architectures Today …</vt:lpstr>
      <vt:lpstr>Data-Aware Architectures</vt:lpstr>
      <vt:lpstr>One Problem: Limited Expressiveness</vt:lpstr>
      <vt:lpstr>A Solution: More Expressive Interfaces</vt:lpstr>
      <vt:lpstr>Expressive (Memory) Interfaces</vt:lpstr>
      <vt:lpstr>SW provides key program information to HW</vt:lpstr>
      <vt:lpstr>Broader goal: Enable many cross-layer optimizations</vt:lpstr>
      <vt:lpstr>Our approach: Rich cross-layer abstractions</vt:lpstr>
      <vt:lpstr>PowerPoint Presentation</vt:lpstr>
      <vt:lpstr>XMem Aids/Enables Many Optimizations</vt:lpstr>
      <vt:lpstr>Expressive (Memory) Interfaces</vt:lpstr>
      <vt:lpstr>Expressive (Memory) Interfaces for GPUs</vt:lpstr>
      <vt:lpstr>Locality Descriptor: Executive Summary </vt:lpstr>
      <vt:lpstr>An Example: Hybrid Memory Management</vt:lpstr>
      <vt:lpstr>An Example: Heterogeneous-Reliability Memory</vt:lpstr>
      <vt:lpstr>Exploiting Memory Error Tolerance  with Hybrid Memory Systems</vt:lpstr>
      <vt:lpstr>Heterogeneous-Reliability Memory</vt:lpstr>
      <vt:lpstr>More on Heterogeneous-Reliability Memory</vt:lpstr>
      <vt:lpstr>Data-Aware Cross-Layer Hybrid System Management</vt:lpstr>
      <vt:lpstr>Another Example: EDEN for DNNs</vt:lpstr>
      <vt:lpstr>PowerPoint Presentation</vt:lpstr>
      <vt:lpstr>PowerPoint Presentation</vt:lpstr>
      <vt:lpstr>PowerPoint Presentation</vt:lpstr>
      <vt:lpstr>PowerPoint Presentation</vt:lpstr>
      <vt:lpstr>PowerPoint Presentation</vt:lpstr>
      <vt:lpstr>EDEN: Data-Aware Efficient DNN Inference</vt:lpstr>
      <vt:lpstr>SMASH: SW/HW Indexing Acceleration</vt:lpstr>
      <vt:lpstr>Data-Aware Virtual Memory Framework</vt:lpstr>
      <vt:lpstr>SW/HW Climate Modeling Accelerator</vt:lpstr>
      <vt:lpstr>HW/SW Time Series Analysis Accelerator</vt:lpstr>
      <vt:lpstr>FPGA-based Processing Near Memory</vt:lpstr>
      <vt:lpstr>Accelerating Linked Data Structures</vt:lpstr>
      <vt:lpstr>Accelerating Approximate String Matching</vt:lpstr>
      <vt:lpstr>Accelerating Genome Analysis [IEEE MICRO 2020]</vt:lpstr>
      <vt:lpstr>Challenge and Opportunity for Future</vt:lpstr>
      <vt:lpstr>We Need to Rethink the Entire Stack</vt:lpstr>
      <vt:lpstr>Principled Architectures &amp; What They Can Enable</vt:lpstr>
      <vt:lpstr>A Quote from A Famous Architect</vt:lpstr>
      <vt:lpstr>Precedent-Based Design?</vt:lpstr>
      <vt:lpstr>Principled Design</vt:lpstr>
      <vt:lpstr>PowerPoint Presentation</vt:lpstr>
      <vt:lpstr>The Overarching Principle</vt:lpstr>
      <vt:lpstr>Another Example: Precedent-Based Design</vt:lpstr>
      <vt:lpstr>Principled Design</vt:lpstr>
      <vt:lpstr>Another Principled Design</vt:lpstr>
      <vt:lpstr>Another Principled Design</vt:lpstr>
      <vt:lpstr>Principle Applied to Another Structure</vt:lpstr>
      <vt:lpstr>The Overarching Principle</vt:lpstr>
      <vt:lpstr>Overarching Principles for Computing?</vt:lpstr>
      <vt:lpstr>Readings, Videos, Reference Materials</vt:lpstr>
      <vt:lpstr>More on My Research &amp; Teaching</vt:lpstr>
      <vt:lpstr>Brief Self Introduction</vt:lpstr>
      <vt:lpstr>Current Research Mission</vt:lpstr>
      <vt:lpstr>Four Key Current Directions</vt:lpstr>
      <vt:lpstr>The Transformation Hierarchy</vt:lpstr>
      <vt:lpstr>Axiom</vt:lpstr>
      <vt:lpstr>Current Research Mission &amp; Major Topics</vt:lpstr>
      <vt:lpstr>PowerPoint Presentation</vt:lpstr>
      <vt:lpstr>SAFARI Newsletter April 2020 Edition</vt:lpstr>
      <vt:lpstr>SAFARI Newsletter January 2021 Edition</vt:lpstr>
      <vt:lpstr>SAFARI Newsletter December 2021 Edition</vt:lpstr>
      <vt:lpstr>Papers, Talks, Artifacts</vt:lpstr>
      <vt:lpstr>Open Source Tools: SAFARI GitHub</vt:lpstr>
      <vt:lpstr>SAFARI PhD and Post-Doc Alumni</vt:lpstr>
      <vt:lpstr>Principle: Teaching and Research</vt:lpstr>
      <vt:lpstr>Principle: Learning and Scholarship</vt:lpstr>
      <vt:lpstr>Principle: Insight and Ideas</vt:lpstr>
      <vt:lpstr>Principle: Learning and Scholarship</vt:lpstr>
      <vt:lpstr>Principle: Good Mindset, Goals &amp; Focus</vt:lpstr>
      <vt:lpstr>Research &amp; Teaching: Some Overview Talks</vt:lpstr>
      <vt:lpstr>Online Courses &amp; Lectures</vt:lpstr>
      <vt:lpstr>PowerPoint Presentation</vt:lpstr>
      <vt:lpstr>DDCA (Spring 2021)</vt:lpstr>
      <vt:lpstr>Comp Arch (Fall 2020)</vt:lpstr>
      <vt:lpstr>Comp Arch (Current)</vt:lpstr>
      <vt:lpstr>Seminar (Spring’21)</vt:lpstr>
      <vt:lpstr>Seminar (Current)</vt:lpstr>
      <vt:lpstr>Hands-On Projects &amp; Seminars Courses </vt:lpstr>
      <vt:lpstr>PIM Course (Current)</vt:lpstr>
      <vt:lpstr>SAFARI Live Seminars (I)</vt:lpstr>
      <vt:lpstr>SAFARI Live Seminars (II)</vt:lpstr>
      <vt:lpstr>Open-Source Artifacts</vt:lpstr>
      <vt:lpstr>Open Source Tools: SAFARI GitHub</vt:lpstr>
      <vt:lpstr>PowerPoint Presentation</vt:lpstr>
      <vt:lpstr>An Interview on Research and Education</vt:lpstr>
      <vt:lpstr>More Thoughts and Suggestions</vt:lpstr>
      <vt:lpstr>More Thoughts and Suggestions (II)</vt:lpstr>
      <vt:lpstr>A Talk on Impactful Research &amp; Teaching</vt:lpstr>
      <vt:lpstr>An Interview on Computing Futures</vt:lpstr>
      <vt:lpstr>Papers, Talks, Videos, Artifacts</vt:lpstr>
      <vt:lpstr>Fundamental Thinking</vt:lpstr>
      <vt:lpstr>Historical: Opportunities at the Bottom </vt:lpstr>
      <vt:lpstr>Historical: Opportunities at the Bottom (II) </vt:lpstr>
      <vt:lpstr>Historical: Opportunities at the Top </vt:lpstr>
      <vt:lpstr>Axiom, Revisited</vt:lpstr>
      <vt:lpstr>Hence the Expanded View</vt:lpstr>
      <vt:lpstr>Fundamentally Better Architectures</vt:lpstr>
      <vt:lpstr>End of Backup Slides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ATLAS: A Scalable and High-Performance Scheduling Algorithm for Multiple Memory Controllers</dc:title>
  <dc:creator>yoongu</dc:creator>
  <cp:lastModifiedBy>Mutlu  Onur</cp:lastModifiedBy>
  <cp:revision>3126</cp:revision>
  <cp:lastPrinted>2017-12-05T03:30:35Z</cp:lastPrinted>
  <dcterms:created xsi:type="dcterms:W3CDTF">2010-10-08T20:41:54Z</dcterms:created>
  <dcterms:modified xsi:type="dcterms:W3CDTF">2022-07-04T13:34:58Z</dcterms:modified>
</cp:coreProperties>
</file>